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等腰三角形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5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87ADF039-8382-41A3-9D2D-725708A7165D}" type="datetimeFigureOut">
              <a:rPr lang="zh-TW" altLang="en-US"/>
              <a:pPr>
                <a:defRPr/>
              </a:pPr>
              <a:t>2011/10/29</a:t>
            </a:fld>
            <a:endParaRPr lang="zh-TW" altLang="en-US"/>
          </a:p>
        </p:txBody>
      </p:sp>
      <p:sp>
        <p:nvSpPr>
          <p:cNvPr id="6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17BDE42-747A-4B06-8DAA-F19EBCE6622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853FB-4E7A-4815-9064-C06E0044C126}" type="datetimeFigureOut">
              <a:rPr lang="zh-TW" altLang="en-US"/>
              <a:pPr>
                <a:defRPr/>
              </a:pPr>
              <a:t>2011/10/29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5234A-6B1D-48D4-A9DF-967CC466733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D47F5-B1A0-42B2-8584-8B801C408D05}" type="datetimeFigureOut">
              <a:rPr lang="zh-TW" altLang="en-US"/>
              <a:pPr>
                <a:defRPr/>
              </a:pPr>
              <a:t>2011/10/29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CB182-5F27-4136-8BEA-8B056AD31EA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50DD6-E2D5-446E-9984-E40B1EDA8BB7}" type="datetimeFigureOut">
              <a:rPr lang="zh-TW" altLang="en-US"/>
              <a:pPr>
                <a:defRPr/>
              </a:pPr>
              <a:t>2011/10/29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6EFD4-6D8F-4BC8-AAEC-28CD34116C5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等腰三角形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cxnSp>
        <p:nvCxnSpPr>
          <p:cNvPr id="6" name="直線接點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D352B-7115-449A-B525-159768DBAAF2}" type="datetimeFigureOut">
              <a:rPr lang="zh-TW" altLang="en-US"/>
              <a:pPr>
                <a:defRPr/>
              </a:pPr>
              <a:t>2011/10/29</a:t>
            </a:fld>
            <a:endParaRPr lang="zh-TW" altLang="en-US"/>
          </a:p>
        </p:txBody>
      </p:sp>
      <p:sp>
        <p:nvSpPr>
          <p:cNvPr id="9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96DAF-306B-4734-8FAB-5B6B7895CBE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3C441-6098-427F-862A-713D43E17DB3}" type="datetimeFigureOut">
              <a:rPr lang="zh-TW" altLang="en-US"/>
              <a:pPr>
                <a:defRPr/>
              </a:pPr>
              <a:t>2011/10/29</a:t>
            </a:fld>
            <a:endParaRPr lang="zh-TW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C8397-8E45-4A29-A6D9-6D12899F5B2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C8941-FDDD-4C07-8249-2E2FE7E61846}" type="datetimeFigureOut">
              <a:rPr lang="zh-TW" altLang="en-US"/>
              <a:pPr>
                <a:defRPr/>
              </a:pPr>
              <a:t>2011/10/29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343DBA6-6E18-4990-9C75-96E0A9127B3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806F7-A1FD-4812-BEF3-32B858D90728}" type="datetimeFigureOut">
              <a:rPr lang="zh-TW" altLang="en-US"/>
              <a:pPr>
                <a:defRPr/>
              </a:pPr>
              <a:t>2011/10/29</a:t>
            </a:fld>
            <a:endParaRPr lang="zh-TW" altLang="en-US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624DF-3831-48E9-AFED-E70B3B5FED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82FA5-2AB7-4781-953E-D4A5ABA07CFA}" type="datetimeFigureOut">
              <a:rPr lang="zh-TW" altLang="en-US"/>
              <a:pPr>
                <a:defRPr/>
              </a:pPr>
              <a:t>2011/10/29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0F8C3-3F62-4B9F-9CD6-B52B5FE1545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D68D84CC-A746-4F26-A4F8-B59CF1B8AE92}" type="datetimeFigureOut">
              <a:rPr lang="zh-TW" altLang="en-US"/>
              <a:pPr>
                <a:defRPr/>
              </a:pPr>
              <a:t>2011/10/29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941A5B8E-5EE6-4005-9674-496F39D151A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D44E8096-3463-42AF-857F-B31681B7B13F}" type="datetimeFigureOut">
              <a:rPr lang="zh-TW" altLang="en-US"/>
              <a:pPr>
                <a:defRPr/>
              </a:pPr>
              <a:t>2011/10/29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2C75D1F1-9ABC-4123-99E0-6B60C7F8CB4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直角三角形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直線接點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30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8982A8B-F719-4CD0-8736-E178FF3B5FD7}" type="datetimeFigureOut">
              <a:rPr lang="zh-TW" altLang="en-US"/>
              <a:pPr>
                <a:defRPr/>
              </a:pPr>
              <a:t>2011/10/29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70E3AC9-1684-4B6E-897A-1C61C2565D7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3" r:id="rId4"/>
    <p:sldLayoutId id="2147483807" r:id="rId5"/>
    <p:sldLayoutId id="2147483802" r:id="rId6"/>
    <p:sldLayoutId id="2147483801" r:id="rId7"/>
    <p:sldLayoutId id="2147483808" r:id="rId8"/>
    <p:sldLayoutId id="2147483809" r:id="rId9"/>
    <p:sldLayoutId id="2147483800" r:id="rId10"/>
    <p:sldLayoutId id="2147483799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  <a:ea typeface="微軟正黑體" pitchFamily="34" charset="-12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  <a:ea typeface="微軟正黑體" pitchFamily="34" charset="-12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  <a:ea typeface="微軟正黑體" pitchFamily="34" charset="-12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  <a:ea typeface="微軟正黑體" pitchFamily="34" charset="-12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  <a:ea typeface="微軟正黑體" pitchFamily="34" charset="-12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  <a:ea typeface="微軟正黑體" pitchFamily="34" charset="-12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  <a:ea typeface="微軟正黑體" pitchFamily="34" charset="-12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  <a:ea typeface="微軟正黑體" pitchFamily="34" charset="-12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http://zh.wikipedia.org/wiki/%E8%88%9E%E8%B9%88" TargetMode="External"/><Relationship Id="rId18" Type="http://schemas.openxmlformats.org/officeDocument/2006/relationships/hyperlink" Target="http://zh.wikipedia.org/wiki/%E6%96%B0%E6%B8%AF%E9%84%89" TargetMode="External"/><Relationship Id="rId26" Type="http://schemas.openxmlformats.org/officeDocument/2006/relationships/hyperlink" Target="http://en.wikipedia.org/wiki/Jose_Limon" TargetMode="External"/><Relationship Id="rId39" Type="http://schemas.openxmlformats.org/officeDocument/2006/relationships/hyperlink" Target="http://zh.wikipedia.org/wiki/1969%E5%B9%B4" TargetMode="External"/><Relationship Id="rId21" Type="http://schemas.openxmlformats.org/officeDocument/2006/relationships/hyperlink" Target="http://zh.wikipedia.org/wiki/%E6%97%A5%E6%9C%AC" TargetMode="External"/><Relationship Id="rId34" Type="http://schemas.openxmlformats.org/officeDocument/2006/relationships/hyperlink" Target="http://zh.wikipedia.org/wiki/1967%E5%B9%B4" TargetMode="External"/><Relationship Id="rId42" Type="http://schemas.openxmlformats.org/officeDocument/2006/relationships/hyperlink" Target="http://zh.wikipedia.org/w/index.php?title=%E6%91%A9%E6%96%AF%C2%B7%E5%BA%B7%E5%AF%A7%E6%BC%A2&amp;action=edit&amp;redlink=1" TargetMode="External"/><Relationship Id="rId47" Type="http://schemas.openxmlformats.org/officeDocument/2006/relationships/hyperlink" Target="http://zh.wikipedia.org/wiki/%E5%9C%8B%E5%AE%B6%E6%96%87%E8%97%9D%E7%8D%8E" TargetMode="External"/><Relationship Id="rId50" Type="http://schemas.openxmlformats.org/officeDocument/2006/relationships/hyperlink" Target="http://zh.wikipedia.org/w/index.php?title=%E4%B8%96%E7%95%8C%E5%8D%81%E5%A4%A7%E5%82%91%E5%87%BA%E9%9D%92%E5%B9%B4&amp;action=edit&amp;redlink=1" TargetMode="External"/><Relationship Id="rId55" Type="http://schemas.openxmlformats.org/officeDocument/2006/relationships/hyperlink" Target="http://zh.wikipedia.org/w/index.php?title=%E8%91%9B%E6%8B%89%E8%8C%B2%E6%AD%8C%E5%8A%87%E9%99%A2&amp;action=edit&amp;redlink=1" TargetMode="External"/><Relationship Id="rId63" Type="http://schemas.openxmlformats.org/officeDocument/2006/relationships/hyperlink" Target="http://zh.wikipedia.org/w/index.php?title=%E6%AD%90%E6%B4%B2%E8%88%9E%E8%B9%88%E9%9B%9C%E8%AA%8C&amp;action=edit&amp;redlink=1" TargetMode="External"/><Relationship Id="rId68" Type="http://schemas.openxmlformats.org/officeDocument/2006/relationships/hyperlink" Target="http://zh.wikipedia.org/wiki/Discovery%E9%A0%BB%E9%81%93" TargetMode="External"/><Relationship Id="rId7" Type="http://schemas.openxmlformats.org/officeDocument/2006/relationships/hyperlink" Target="http://zh.wikipedia.org/wiki/%E6%96%B0%E8%81%9E" TargetMode="External"/><Relationship Id="rId71" Type="http://schemas.openxmlformats.org/officeDocument/2006/relationships/hyperlink" Target="http://zh.wikipedia.org/wiki/%E5%9C%8B%E7%AB%8B%E8%87%BA%E7%81%A3%E5%A4%A7%E5%AD%B8" TargetMode="External"/><Relationship Id="rId2" Type="http://schemas.openxmlformats.org/officeDocument/2006/relationships/audio" Target="../media/audio2.wav"/><Relationship Id="rId16" Type="http://schemas.openxmlformats.org/officeDocument/2006/relationships/hyperlink" Target="http://zh.wikipedia.org/wiki/%E8%88%9E%E8%B9%88%E5%AE%B6" TargetMode="External"/><Relationship Id="rId29" Type="http://schemas.openxmlformats.org/officeDocument/2006/relationships/hyperlink" Target="http://zh.wikipedia.org/wiki/1962%E5%B9%B4" TargetMode="External"/><Relationship Id="rId11" Type="http://schemas.openxmlformats.org/officeDocument/2006/relationships/hyperlink" Target="http://zh.wikipedia.org/wiki/%E8%97%9D%E8%A1%93" TargetMode="External"/><Relationship Id="rId24" Type="http://schemas.openxmlformats.org/officeDocument/2006/relationships/hyperlink" Target="http://zh.wikipedia.org/wiki/%E5%9C%8B%E7%AB%8B%E5%8F%B0%E4%B8%AD%E7%AC%AC%E4%B8%80%E9%AB%98%E7%B4%9A%E4%B8%AD%E5%AD%B8" TargetMode="External"/><Relationship Id="rId32" Type="http://schemas.openxmlformats.org/officeDocument/2006/relationships/hyperlink" Target="http://zh.wikipedia.org/wiki/1966%E5%B9%B4" TargetMode="External"/><Relationship Id="rId37" Type="http://schemas.openxmlformats.org/officeDocument/2006/relationships/hyperlink" Target="http://zh.wikipedia.org/wiki/%E8%A5%BF%E9%96%80%E7%94%BA" TargetMode="External"/><Relationship Id="rId40" Type="http://schemas.openxmlformats.org/officeDocument/2006/relationships/hyperlink" Target="http://zh.wikipedia.org/wiki/%E5%B0%8F%E8%AA%AA" TargetMode="External"/><Relationship Id="rId45" Type="http://schemas.openxmlformats.org/officeDocument/2006/relationships/hyperlink" Target="http://zh.wikipedia.org/wiki/1973%E5%B9%B4" TargetMode="External"/><Relationship Id="rId53" Type="http://schemas.openxmlformats.org/officeDocument/2006/relationships/hyperlink" Target="http://zh.wikipedia.org/wiki/%E7%B4%90%E7%B4%84%E5%B8%82" TargetMode="External"/><Relationship Id="rId58" Type="http://schemas.openxmlformats.org/officeDocument/2006/relationships/hyperlink" Target="http://zh.wikipedia.org/wiki/%E9%A6%99%E6%B8%AF" TargetMode="External"/><Relationship Id="rId66" Type="http://schemas.openxmlformats.org/officeDocument/2006/relationships/hyperlink" Target="http://zh.wikipedia.org/wiki/%E5%9C%8B%E7%AB%8B%E4%BA%A4%E9%80%9A%E5%A4%A7%E5%AD%B8" TargetMode="External"/><Relationship Id="rId74" Type="http://schemas.openxmlformats.org/officeDocument/2006/relationships/hyperlink" Target="http://zh.wikipedia.org/w/index.php?title=%E8%88%9E%E5%8B%95%E5%9C%8B%E9%9A%9B%E8%88%9E%E8%B9%88%E7%AF%80&amp;action=edit&amp;redlink=1" TargetMode="External"/><Relationship Id="rId5" Type="http://schemas.openxmlformats.org/officeDocument/2006/relationships/hyperlink" Target="http://zh.wikipedia.org/wiki/%E6%96%B0%E6%B8%AF" TargetMode="External"/><Relationship Id="rId15" Type="http://schemas.openxmlformats.org/officeDocument/2006/relationships/hyperlink" Target="http://zh.wikipedia.org/wiki/%E4%BD%9C%E5%AE%B6" TargetMode="External"/><Relationship Id="rId23" Type="http://schemas.openxmlformats.org/officeDocument/2006/relationships/hyperlink" Target="http://zh.wikipedia.org/wiki/1961%E5%B9%B4" TargetMode="External"/><Relationship Id="rId28" Type="http://schemas.openxmlformats.org/officeDocument/2006/relationships/hyperlink" Target="http://zh.wikipedia.org/wiki/%E5%89%AF%E5%88%8A" TargetMode="External"/><Relationship Id="rId36" Type="http://schemas.openxmlformats.org/officeDocument/2006/relationships/hyperlink" Target="http://zh.wikipedia.org/wiki/%E7%91%AA%E8%8E%8E%C2%B7%E8%91%9B%E8%98%AD%E5%A7%86" TargetMode="External"/><Relationship Id="rId49" Type="http://schemas.openxmlformats.org/officeDocument/2006/relationships/hyperlink" Target="http://zh.wikipedia.org/wiki/%E5%9C%8B%E7%AB%8B%E5%8F%B0%E5%8C%97%E8%97%9D%E8%A1%93%E5%A4%A7%E5%AD%B8" TargetMode="External"/><Relationship Id="rId57" Type="http://schemas.openxmlformats.org/officeDocument/2006/relationships/hyperlink" Target="http://zh.wikipedia.org/wiki/1997%E5%B9%B4" TargetMode="External"/><Relationship Id="rId61" Type="http://schemas.openxmlformats.org/officeDocument/2006/relationships/hyperlink" Target="http://zh.wikipedia.org/wiki/%E6%9F%AC%E5%9F%94%E5%AF%A8" TargetMode="External"/><Relationship Id="rId10" Type="http://schemas.openxmlformats.org/officeDocument/2006/relationships/hyperlink" Target="http://zh.wikipedia.org/wiki/%E7%88%B1%E8%8D%B7%E5%8D%8E%E5%A4%A7%E5%AD%A6" TargetMode="External"/><Relationship Id="rId19" Type="http://schemas.openxmlformats.org/officeDocument/2006/relationships/hyperlink" Target="http://zh.wikipedia.org/wiki/1887%E5%B9%B4" TargetMode="External"/><Relationship Id="rId31" Type="http://schemas.openxmlformats.org/officeDocument/2006/relationships/hyperlink" Target="http://zh.wikipedia.org/wiki/1965%E5%B9%B4" TargetMode="External"/><Relationship Id="rId44" Type="http://schemas.openxmlformats.org/officeDocument/2006/relationships/hyperlink" Target="http://zh.wikipedia.org/wiki/%E8%97%9D%E8%A1%93%E5%89%B5%E4%BD%9C%E7%A2%A9%E5%A3%AB" TargetMode="External"/><Relationship Id="rId52" Type="http://schemas.openxmlformats.org/officeDocument/2006/relationships/hyperlink" Target="http://zh.wikipedia.org/wiki/1996%E5%B9%B4" TargetMode="External"/><Relationship Id="rId60" Type="http://schemas.openxmlformats.org/officeDocument/2006/relationships/hyperlink" Target="http://zh.wikipedia.org/wiki/%E9%BA%A5%E6%A0%BC%E5%A1%9E%E5%A1%9E%E7%8D%8E" TargetMode="External"/><Relationship Id="rId65" Type="http://schemas.openxmlformats.org/officeDocument/2006/relationships/hyperlink" Target="http://zh.wikipedia.org/wiki/2002%E5%B9%B4" TargetMode="External"/><Relationship Id="rId73" Type="http://schemas.openxmlformats.org/officeDocument/2006/relationships/hyperlink" Target="http://zh.wikipedia.org/wiki/%E5%BE%B7%E5%9C%8B" TargetMode="External"/><Relationship Id="rId4" Type="http://schemas.openxmlformats.org/officeDocument/2006/relationships/hyperlink" Target="http://zh.wikipedia.org/wiki/%E5%98%89%E7%BE%A9%E7%B8%A3" TargetMode="External"/><Relationship Id="rId9" Type="http://schemas.openxmlformats.org/officeDocument/2006/relationships/hyperlink" Target="http://zh.wikipedia.org/wiki/%E7%BE%8E%E5%9C%8B" TargetMode="External"/><Relationship Id="rId14" Type="http://schemas.openxmlformats.org/officeDocument/2006/relationships/hyperlink" Target="http://zh.wikipedia.org/wiki/%E9%9B%B2%E9%96%80%E8%88%9E%E9%9B%86" TargetMode="External"/><Relationship Id="rId22" Type="http://schemas.openxmlformats.org/officeDocument/2006/relationships/hyperlink" Target="http://zh.wikipedia.org/wiki/%E6%9E%97%E9%87%91%E7%94%9F" TargetMode="External"/><Relationship Id="rId27" Type="http://schemas.openxmlformats.org/officeDocument/2006/relationships/hyperlink" Target="http://zh.wikipedia.org/wiki/%E8%81%AF%E5%90%88%E5%A0%B1" TargetMode="External"/><Relationship Id="rId30" Type="http://schemas.openxmlformats.org/officeDocument/2006/relationships/hyperlink" Target="http://zh.wikipedia.org/wiki/%E8%A1%9B%E9%81%93%E4%B8%AD%E5%AD%B8" TargetMode="External"/><Relationship Id="rId35" Type="http://schemas.openxmlformats.org/officeDocument/2006/relationships/hyperlink" Target="http://zh.wikipedia.org/w/index.php?title=%E7%8E%8B%E4%BB%81%E7%92%90&amp;action=edit&amp;redlink=1" TargetMode="External"/><Relationship Id="rId43" Type="http://schemas.openxmlformats.org/officeDocument/2006/relationships/hyperlink" Target="http://zh.wikipedia.org/wiki/1972%E5%B9%B4" TargetMode="External"/><Relationship Id="rId48" Type="http://schemas.openxmlformats.org/officeDocument/2006/relationships/hyperlink" Target="http://zh.wikipedia.org/wiki/1983%E5%B9%B4" TargetMode="External"/><Relationship Id="rId56" Type="http://schemas.openxmlformats.org/officeDocument/2006/relationships/hyperlink" Target="http://zh.wikipedia.org/wiki/%E7%BE%85%E7%94%9F%E9%96%80" TargetMode="External"/><Relationship Id="rId64" Type="http://schemas.openxmlformats.org/officeDocument/2006/relationships/hyperlink" Target="http://zh.wikipedia.org/w/index.php?title=%E5%9C%8B%E9%9A%9B%E8%8A%AD%E8%95%BE%E9%9B%9C%E8%AA%8C&amp;action=edit&amp;redlink=1" TargetMode="External"/><Relationship Id="rId69" Type="http://schemas.openxmlformats.org/officeDocument/2006/relationships/hyperlink" Target="http://zh.wikipedia.org/wiki/%E6%99%82%E4%BB%A3%E9%9B%9C%E8%AA%8C" TargetMode="External"/><Relationship Id="rId8" Type="http://schemas.openxmlformats.org/officeDocument/2006/relationships/hyperlink" Target="http://zh.wikipedia.org/wiki/%E5%AD%B8%E5%A3%AB" TargetMode="External"/><Relationship Id="rId51" Type="http://schemas.openxmlformats.org/officeDocument/2006/relationships/hyperlink" Target="http://zh.wikipedia.org/wiki/1993%E5%B9%B4" TargetMode="External"/><Relationship Id="rId72" Type="http://schemas.openxmlformats.org/officeDocument/2006/relationships/hyperlink" Target="http://zh.wikipedia.org/wiki/2009%E5%B9%B4" TargetMode="External"/><Relationship Id="rId3" Type="http://schemas.openxmlformats.org/officeDocument/2006/relationships/hyperlink" Target="http://zh.wikipedia.org/wiki/%E5%8F%B0%E7%81%A3" TargetMode="External"/><Relationship Id="rId12" Type="http://schemas.openxmlformats.org/officeDocument/2006/relationships/hyperlink" Target="http://zh.wikipedia.org/wiki/%E7%A2%A9%E5%A3%AB" TargetMode="External"/><Relationship Id="rId17" Type="http://schemas.openxmlformats.org/officeDocument/2006/relationships/hyperlink" Target="http://zh.wikipedia.org/wiki/%E7%B7%A8%E8%88%9E%E5%AE%B6" TargetMode="External"/><Relationship Id="rId25" Type="http://schemas.openxmlformats.org/officeDocument/2006/relationships/hyperlink" Target="http://zh.wikipedia.org/w/index.php?title=%E8%8D%B7%E8%A5%BF%C2%B7%E6%9D%8E%E8%92%99&amp;action=edit&amp;redlink=1" TargetMode="External"/><Relationship Id="rId33" Type="http://schemas.openxmlformats.org/officeDocument/2006/relationships/hyperlink" Target="http://zh.wikipedia.org/w/index.php?title=%E9%BB%83%E5%BF%A0%E8%89%AF&amp;action=edit&amp;redlink=1" TargetMode="External"/><Relationship Id="rId38" Type="http://schemas.openxmlformats.org/officeDocument/2006/relationships/hyperlink" Target="http://zh.wikipedia.org/wiki/%E4%B8%AD%E5%B1%B1%E5%A0%82" TargetMode="External"/><Relationship Id="rId46" Type="http://schemas.openxmlformats.org/officeDocument/2006/relationships/hyperlink" Target="http://zh.wikipedia.org/wiki/1980%E5%B9%B4" TargetMode="External"/><Relationship Id="rId59" Type="http://schemas.openxmlformats.org/officeDocument/2006/relationships/hyperlink" Target="http://zh.wikipedia.org/wiki/1999%E5%B9%B4" TargetMode="External"/><Relationship Id="rId67" Type="http://schemas.openxmlformats.org/officeDocument/2006/relationships/hyperlink" Target="http://zh.wikipedia.org/wiki/2005%E5%B9%B4" TargetMode="External"/><Relationship Id="rId20" Type="http://schemas.openxmlformats.org/officeDocument/2006/relationships/hyperlink" Target="http://zh.wikipedia.org/wiki/%E7%A7%80%E6%89%8D" TargetMode="External"/><Relationship Id="rId41" Type="http://schemas.openxmlformats.org/officeDocument/2006/relationships/hyperlink" Target="http://zh.wikipedia.org/wiki/%E5%AF%86%E8%8B%8F%E9%87%8C%E5%A4%A7%E5%AD%A6" TargetMode="External"/><Relationship Id="rId54" Type="http://schemas.openxmlformats.org/officeDocument/2006/relationships/hyperlink" Target="http://zh.wikipedia.org/wiki/%E5%A5%A7%E5%9C%B0%E5%88%A9" TargetMode="External"/><Relationship Id="rId62" Type="http://schemas.openxmlformats.org/officeDocument/2006/relationships/hyperlink" Target="http://zh.wikipedia.org/wiki/2000%E5%B9%B4" TargetMode="External"/><Relationship Id="rId70" Type="http://schemas.openxmlformats.org/officeDocument/2006/relationships/hyperlink" Target="http://zh.wikipedia.org/wiki/2006%E5%B9%B4" TargetMode="External"/><Relationship Id="rId75" Type="http://schemas.openxmlformats.org/officeDocument/2006/relationships/hyperlink" Target="http://zh.wikipedia.org/w/index.php?title=%E7%B5%82%E8%BA%AB%E6%88%90%E5%B0%B1%E7%8D%8E&amp;action=edit&amp;redlink=1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zh.wikipedia.org/wiki/%E5%9C%8B%E7%AB%8B%E6%94%BF%E6%B2%BB%E5%A4%A7%E5%AD%B8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TOWwIFhJ9CY" TargetMode="Externa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ig5.ce.cn/kjwh/ylmb/ylzl/200705/31/t20070531_11550766_2.shtml" TargetMode="Externa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youtube.com/watch?v=TOWwIFhJ9CY&amp;feature=youtu.be" TargetMode="External"/><Relationship Id="rId5" Type="http://schemas.openxmlformats.org/officeDocument/2006/relationships/hyperlink" Target="http://zh.wikipedia.org/zh-hk/%E6%9E%97%E6%87%B7%E6%B0%91" TargetMode="External"/><Relationship Id="rId4" Type="http://schemas.openxmlformats.org/officeDocument/2006/relationships/hyperlink" Target="http://www.cloudgate.org.tw/cg/about/index.php?about=c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title"/>
          </p:nvPr>
        </p:nvSpPr>
        <p:spPr>
          <a:xfrm>
            <a:off x="466725" y="192089"/>
            <a:ext cx="7239000" cy="1362075"/>
          </a:xfrm>
        </p:spPr>
        <p:txBody>
          <a:bodyPr/>
          <a:lstStyle/>
          <a:p>
            <a:pPr indent="0"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創意人的故事</a:t>
            </a:r>
            <a:r>
              <a:rPr lang="en-US" altLang="zh-TW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-</a:t>
            </a:r>
            <a:r>
              <a:rPr lang="zh-TW" altLang="en-US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林懷民</a:t>
            </a:r>
            <a:endParaRPr lang="zh-TW" alt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3314" name="文字版面配置區 6"/>
          <p:cNvSpPr>
            <a:spLocks noGrp="1"/>
          </p:cNvSpPr>
          <p:nvPr>
            <p:ph type="body" idx="1"/>
          </p:nvPr>
        </p:nvSpPr>
        <p:spPr>
          <a:xfrm>
            <a:off x="5257800" y="4572000"/>
            <a:ext cx="3886200" cy="2286000"/>
          </a:xfrm>
        </p:spPr>
        <p:txBody>
          <a:bodyPr/>
          <a:lstStyle/>
          <a:p>
            <a:pPr marL="53975" eaLnBrk="1" hangingPunct="1"/>
            <a:r>
              <a:rPr lang="zh-TW" altLang="en-US" b="1" smtClean="0">
                <a:solidFill>
                  <a:srgbClr val="FFFFFF"/>
                </a:solidFill>
              </a:rPr>
              <a:t>第三組</a:t>
            </a:r>
            <a:endParaRPr lang="en-US" altLang="zh-TW" b="1" smtClean="0">
              <a:solidFill>
                <a:srgbClr val="FFFFFF"/>
              </a:solidFill>
            </a:endParaRPr>
          </a:p>
          <a:p>
            <a:pPr marL="53975" eaLnBrk="1" hangingPunct="1"/>
            <a:r>
              <a:rPr lang="en-US" altLang="zh-TW" b="1" smtClean="0">
                <a:solidFill>
                  <a:srgbClr val="FFFFFF"/>
                </a:solidFill>
              </a:rPr>
              <a:t>BI100004</a:t>
            </a:r>
            <a:r>
              <a:rPr lang="zh-TW" altLang="en-US" b="1" smtClean="0">
                <a:solidFill>
                  <a:srgbClr val="FFFFFF"/>
                </a:solidFill>
              </a:rPr>
              <a:t>吳宇晨</a:t>
            </a:r>
            <a:endParaRPr lang="en-US" altLang="zh-TW" b="1" smtClean="0">
              <a:solidFill>
                <a:srgbClr val="FFFFFF"/>
              </a:solidFill>
            </a:endParaRPr>
          </a:p>
          <a:p>
            <a:pPr marL="53975" eaLnBrk="1" hangingPunct="1"/>
            <a:r>
              <a:rPr lang="en-US" altLang="zh-TW" b="1" smtClean="0">
                <a:solidFill>
                  <a:srgbClr val="FFFFFF"/>
                </a:solidFill>
              </a:rPr>
              <a:t>BI100011</a:t>
            </a:r>
            <a:r>
              <a:rPr lang="zh-TW" altLang="en-US" b="1" smtClean="0">
                <a:solidFill>
                  <a:srgbClr val="FFFFFF"/>
                </a:solidFill>
              </a:rPr>
              <a:t>郭婷婷</a:t>
            </a:r>
            <a:endParaRPr lang="en-US" altLang="zh-TW" b="1" smtClean="0">
              <a:solidFill>
                <a:srgbClr val="FFFFFF"/>
              </a:solidFill>
            </a:endParaRPr>
          </a:p>
          <a:p>
            <a:pPr marL="53975" eaLnBrk="1" hangingPunct="1"/>
            <a:r>
              <a:rPr lang="en-US" altLang="zh-TW" b="1" smtClean="0">
                <a:solidFill>
                  <a:srgbClr val="FFFFFF"/>
                </a:solidFill>
              </a:rPr>
              <a:t>BI100049</a:t>
            </a:r>
            <a:r>
              <a:rPr lang="zh-TW" altLang="en-US" b="1" smtClean="0">
                <a:solidFill>
                  <a:srgbClr val="FFFFFF"/>
                </a:solidFill>
              </a:rPr>
              <a:t>黃柔綺</a:t>
            </a:r>
            <a:endParaRPr lang="en-US" altLang="zh-TW" b="1" smtClean="0">
              <a:solidFill>
                <a:srgbClr val="FFFFFF"/>
              </a:solidFill>
            </a:endParaRPr>
          </a:p>
          <a:p>
            <a:pPr marL="53975" eaLnBrk="1" hangingPunct="1"/>
            <a:r>
              <a:rPr lang="en-US" altLang="zh-TW" b="1" smtClean="0">
                <a:solidFill>
                  <a:srgbClr val="FFFFFF"/>
                </a:solidFill>
              </a:rPr>
              <a:t>BI100050</a:t>
            </a:r>
            <a:r>
              <a:rPr lang="zh-TW" altLang="en-US" b="1" smtClean="0">
                <a:solidFill>
                  <a:srgbClr val="FFFFFF"/>
                </a:solidFill>
              </a:rPr>
              <a:t>王郁萍</a:t>
            </a:r>
          </a:p>
        </p:txBody>
      </p:sp>
      <p:pic>
        <p:nvPicPr>
          <p:cNvPr id="13315" name="Picture 5" descr="4bf389598f04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1700213"/>
            <a:ext cx="3325812" cy="410686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 spd="slow">
    <p:fade/>
    <p:sndAc>
      <p:stSnd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7239000" cy="576065"/>
          </a:xfrm>
        </p:spPr>
        <p:txBody>
          <a:bodyPr>
            <a:normAutofit fontScale="90000"/>
          </a:bodyPr>
          <a:lstStyle/>
          <a:p>
            <a:pPr indent="0"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生平簡介</a:t>
            </a:r>
            <a:endParaRPr lang="zh-TW" alt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idx="1"/>
          </p:nvPr>
        </p:nvSpPr>
        <p:spPr>
          <a:xfrm>
            <a:off x="381000" y="620713"/>
            <a:ext cx="8512175" cy="6121400"/>
          </a:xfrm>
        </p:spPr>
        <p:txBody>
          <a:bodyPr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林懷民，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3" tooltip="台灣"/>
              </a:rPr>
              <a:t>台灣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4" tooltip="嘉義縣"/>
              </a:rPr>
              <a:t>嘉義縣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5" tooltip="新港"/>
              </a:rPr>
              <a:t>新港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人，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6" tooltip="國立政治大學"/>
              </a:rPr>
              <a:t>國立政治大學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7" tooltip="新聞"/>
              </a:rPr>
              <a:t>新聞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8" tooltip="學士"/>
              </a:rPr>
              <a:t>學士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、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9" tooltip="美國"/>
              </a:rPr>
              <a:t>美國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10" tooltip="愛荷華大學"/>
              </a:rPr>
              <a:t>愛荷華大學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11" tooltip="藝術"/>
              </a:rPr>
              <a:t>藝術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12" tooltip="碩士"/>
              </a:rPr>
              <a:t>碩士</a:t>
            </a: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。現代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13" tooltip="舞蹈"/>
              </a:rPr>
              <a:t>舞蹈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表演團體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14" tooltip="雲門舞集"/>
              </a:rPr>
              <a:t>雲門舞集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創辦人，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15" tooltip="作家"/>
              </a:rPr>
              <a:t>作家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、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16" tooltip="舞蹈家"/>
              </a:rPr>
              <a:t>舞蹈家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與</a:t>
            </a:r>
            <a:r>
              <a:rPr lang="en-US" altLang="zh-TW" sz="1500" dirty="0" err="1" smtClean="0">
                <a:solidFill>
                  <a:schemeClr val="tx1">
                    <a:lumMod val="95000"/>
                  </a:schemeClr>
                </a:solidFill>
                <a:hlinkClick r:id="rId17" tooltip="編舞家"/>
              </a:rPr>
              <a:t>編舞家</a:t>
            </a:r>
            <a:r>
              <a:rPr lang="zh-TW" altLang="zh-TW" sz="1500" dirty="0" smtClean="0">
                <a:solidFill>
                  <a:schemeClr val="tx1">
                    <a:lumMod val="95000"/>
                  </a:schemeClr>
                </a:solidFill>
              </a:rPr>
              <a:t>。</a:t>
            </a:r>
            <a:endParaRPr lang="en-US" altLang="zh-TW" sz="1500" dirty="0" smtClean="0">
              <a:solidFill>
                <a:schemeClr val="tx1">
                  <a:lumMod val="9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 smtClean="0">
                <a:solidFill>
                  <a:schemeClr val="tx1">
                    <a:lumMod val="95000"/>
                  </a:schemeClr>
                </a:solidFill>
              </a:rPr>
              <a:t>1947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年，出生於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3" tooltip="台灣"/>
              </a:rPr>
              <a:t>台灣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臺南縣嘉義區新港鄉（今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4" tooltip="嘉義縣"/>
              </a:rPr>
              <a:t>嘉義縣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18" tooltip="新港鄉"/>
              </a:rPr>
              <a:t>新港鄉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），曾祖父林維朝祖籍漳州龍溪，</a:t>
            </a: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19" tooltip="1887年"/>
              </a:rPr>
              <a:t>1887年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（清光緒十三年）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20" tooltip="秀才"/>
              </a:rPr>
              <a:t>秀才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。祖父林開泰為留學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21" tooltip="日本"/>
              </a:rPr>
              <a:t>日本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的醫生，父親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22" tooltip="林金生"/>
              </a:rPr>
              <a:t>林金生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則為台灣首任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4" tooltip="嘉義縣"/>
              </a:rPr>
              <a:t>嘉義縣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縣長。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23" tooltip="1961年"/>
              </a:rPr>
              <a:t>1961年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</a:t>
            </a: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</a:rPr>
              <a:t>14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歲，就讀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24" tooltip="國立台中第一高級中學"/>
              </a:rPr>
              <a:t>台中一中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。該年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9" tooltip="美國"/>
              </a:rPr>
              <a:t>美國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25" tooltip="荷西·李蒙 (頁面不存在)"/>
              </a:rPr>
              <a:t>荷西·李蒙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（</a:t>
            </a: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26" tooltip="en:Jose Limon"/>
              </a:rPr>
              <a:t>Jose Limon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）現代舞團來台表演。啟蒙了林懷民對舞蹈的熱愛。此時林懷民也開始寫作，作品「兒歌」刊登在《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27" tooltip="聯合報"/>
              </a:rPr>
              <a:t>聯合報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》的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28" tooltip="副刊"/>
              </a:rPr>
              <a:t>副刊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上。他用稿費上了生平第一次的舞蹈課，為期兩個月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29" tooltip="1962年"/>
              </a:rPr>
              <a:t>1962年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</a:t>
            </a: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</a:rPr>
              <a:t>15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歲，考進私立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30" tooltip="衛道中學"/>
              </a:rPr>
              <a:t>衛道中學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高中部。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31" tooltip="1965年"/>
              </a:rPr>
              <a:t>1965年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</a:t>
            </a: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</a:rPr>
              <a:t>18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歲，考上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6" tooltip="國立政治大學"/>
              </a:rPr>
              <a:t>國立政治大學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法律系。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32" tooltip="1966年"/>
              </a:rPr>
              <a:t>1966年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</a:t>
            </a: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</a:rPr>
              <a:t>19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歲，從法律系轉到新聞系就讀。並開始間斷的習舞。曾師事旅美舞蹈家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33" tooltip="黃忠良 (頁面不存在)"/>
              </a:rPr>
              <a:t>黃忠良</a:t>
            </a: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</a:rPr>
              <a:t> </a:t>
            </a:r>
            <a:endParaRPr lang="zh-TW" altLang="zh-TW" sz="1500" dirty="0">
              <a:solidFill>
                <a:schemeClr val="tx1">
                  <a:lumMod val="9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34" tooltip="1967年"/>
              </a:rPr>
              <a:t>1967年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，台灣舞蹈家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35" tooltip="王仁璐 (頁面不存在)"/>
              </a:rPr>
              <a:t>王仁璐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首度引進現代舞大師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36" tooltip="瑪莎·葛蘭姆"/>
              </a:rPr>
              <a:t>瑪莎·葛蘭姆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的技巧，並在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37" tooltip="西門町"/>
              </a:rPr>
              <a:t>西門町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附近的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38" tooltip="中山堂"/>
              </a:rPr>
              <a:t>中山堂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，舉辦台灣第一次現代舞蹈發表會，啟蒙了林懷民對於瑪莎·葛蘭姆現代舞編舞理念的喜好。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39" tooltip="1969年"/>
              </a:rPr>
              <a:t>1969年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</a:t>
            </a: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</a:rPr>
              <a:t>22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歲，出版中短篇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40" tooltip="小說"/>
              </a:rPr>
              <a:t>小說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集《蟬》，畢業後留學美國，唸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41" tooltip="密蘇里大學"/>
              </a:rPr>
              <a:t>密蘇里大學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新聞系碩士班，並正式在瑪莎·葛蘭姆以及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42" tooltip="摩斯·康寧漢 (頁面不存在)"/>
              </a:rPr>
              <a:t>摩斯·康寧漢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舞蹈學校研習現代舞。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43" tooltip="1972年"/>
              </a:rPr>
              <a:t>1972年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</a:t>
            </a: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</a:rPr>
              <a:t>25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歲，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10" tooltip="愛荷華大學"/>
              </a:rPr>
              <a:t>愛荷華大學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英文系小說創作班畢業，獲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44" tooltip="藝術創作碩士"/>
              </a:rPr>
              <a:t>藝術創作碩士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學位。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45" tooltip="1973年"/>
              </a:rPr>
              <a:t>1973年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</a:t>
            </a: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</a:rPr>
              <a:t>26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歲，回台北創辦台灣第一個現代舞劇團「雲門舞集」。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46" tooltip="1980年"/>
              </a:rPr>
              <a:t>1980年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，獲第六屆台灣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47" tooltip="國家文藝獎"/>
              </a:rPr>
              <a:t>國家文藝獎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及第三屆吳三連文藝獎。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48" tooltip="1983年"/>
              </a:rPr>
              <a:t>1983年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</a:t>
            </a: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</a:rPr>
              <a:t>36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歲，創辦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49" tooltip="國立台北藝術大學"/>
              </a:rPr>
              <a:t>台灣國立藝術學院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舞蹈系，為第一任系主任，研究所所長。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48" tooltip="1983年"/>
              </a:rPr>
              <a:t>1983年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，獲第一屆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50" tooltip="世界十大傑出青年 (頁面不存在)"/>
              </a:rPr>
              <a:t>世界十大傑出青年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。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51" tooltip="1993年"/>
              </a:rPr>
              <a:t>1993年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，出版「說舞」與「擦肩而過」兩本書，由遠流出版社出版。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52" tooltip="1996年"/>
              </a:rPr>
              <a:t>1996年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，獲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53" tooltip="紐約市"/>
              </a:rPr>
              <a:t>紐約市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政府文化局「亞洲藝術家終生成就獎」。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52" tooltip="1996年"/>
              </a:rPr>
              <a:t>1996年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，赴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54" tooltip="奧地利"/>
              </a:rPr>
              <a:t>奧地利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55" tooltip="葛拉茲歌劇院 (頁面不存在)"/>
              </a:rPr>
              <a:t>葛拉茲歌劇院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，導演歌劇「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56" tooltip="羅生門"/>
              </a:rPr>
              <a:t>羅生門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」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57" tooltip="1997年"/>
              </a:rPr>
              <a:t>1997年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，獲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58" tooltip="香港"/>
              </a:rPr>
              <a:t>香港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演藝學院榮譽院士。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59" tooltip="1999年"/>
              </a:rPr>
              <a:t>1999年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</a:t>
            </a: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</a:rPr>
              <a:t>53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歲，獲頒有「亞洲諾貝爾獎」之稱的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60" tooltip="麥格塞塞獎"/>
              </a:rPr>
              <a:t>麥格塞塞獎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。在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61" tooltip="柬埔寨"/>
              </a:rPr>
              <a:t>柬埔寨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協助當地舞者組構教案，推廣瀕臨失傳的古典舞。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62" tooltip="2000年"/>
              </a:rPr>
              <a:t>2000年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，獲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63" tooltip="歐洲舞蹈雜誌 (頁面不存在)"/>
              </a:rPr>
              <a:t>歐洲舞蹈雜誌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選為「二十世紀編舞名家」。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64" tooltip="國際芭蕾雜誌 (頁面不存在)"/>
              </a:rPr>
              <a:t>國際芭蕾雜誌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列為「年度人物」。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65" tooltip="2002年"/>
              </a:rPr>
              <a:t>2002年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，獲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66" tooltip="國立交通大學"/>
              </a:rPr>
              <a:t>國立交通大學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榮譽博士學位。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67" tooltip="2005年"/>
              </a:rPr>
              <a:t>2005年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，獲選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68" tooltip="Discovery頻道"/>
              </a:rPr>
              <a:t>Discovery頻道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台灣人物誌。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</a:rPr>
              <a:t>2005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年，上美國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69" tooltip="時代雜誌"/>
              </a:rPr>
              <a:t>時代（TIME）雜誌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的</a:t>
            </a: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</a:rPr>
              <a:t>2005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年亞洲英雄榜。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70" tooltip="2006年"/>
              </a:rPr>
              <a:t>2006年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，獲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71" tooltip="國立臺灣大學"/>
              </a:rPr>
              <a:t>國立臺灣大學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榮譽博士學位。 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500" dirty="0">
                <a:solidFill>
                  <a:schemeClr val="tx1">
                    <a:lumMod val="95000"/>
                  </a:schemeClr>
                </a:solidFill>
                <a:hlinkClick r:id="rId72" tooltip="2009年"/>
              </a:rPr>
              <a:t>2009年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，五月十二日，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73" tooltip="德國"/>
              </a:rPr>
              <a:t>德國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74" tooltip="舞動國際舞蹈節 (頁面不存在)"/>
              </a:rPr>
              <a:t>舞動國際舞蹈節</a:t>
            </a:r>
            <a:r>
              <a:rPr lang="zh-TW" altLang="zh-TW" sz="1500" dirty="0">
                <a:solidFill>
                  <a:schemeClr val="tx1">
                    <a:lumMod val="95000"/>
                  </a:schemeClr>
                </a:solidFill>
              </a:rPr>
              <a:t>頒給</a:t>
            </a:r>
            <a:r>
              <a:rPr lang="en-US" altLang="zh-TW" sz="1500" dirty="0" err="1">
                <a:solidFill>
                  <a:schemeClr val="tx1">
                    <a:lumMod val="95000"/>
                  </a:schemeClr>
                </a:solidFill>
                <a:hlinkClick r:id="rId75" tooltip="終身成就獎 (頁面不存在)"/>
              </a:rPr>
              <a:t>終身成就獎</a:t>
            </a:r>
            <a:endParaRPr lang="zh-TW" altLang="zh-TW" sz="1500" dirty="0">
              <a:solidFill>
                <a:schemeClr val="tx1">
                  <a:lumMod val="9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zh-TW" altLang="en-US" sz="1200" dirty="0"/>
          </a:p>
        </p:txBody>
      </p:sp>
    </p:spTree>
  </p:cSld>
  <p:clrMapOvr>
    <a:masterClrMapping/>
  </p:clrMapOvr>
  <p:transition spd="slow">
    <p:wheel spokes="1"/>
    <p:sndAc>
      <p:stSnd>
        <p:snd r:embed="rId2" name="suction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1"/>
            <a:ext cx="7239000" cy="836712"/>
          </a:xfrm>
        </p:spPr>
        <p:txBody>
          <a:bodyPr/>
          <a:lstStyle/>
          <a:p>
            <a:pPr indent="0"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創意事蹟</a:t>
            </a:r>
            <a:r>
              <a:rPr lang="en-US" altLang="zh-TW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-</a:t>
            </a:r>
            <a:r>
              <a:rPr lang="zh-TW" alt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雲門舞集</a:t>
            </a:r>
            <a:endParaRPr lang="zh-TW" alt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idx="1"/>
          </p:nvPr>
        </p:nvSpPr>
        <p:spPr>
          <a:xfrm>
            <a:off x="381000" y="765175"/>
            <a:ext cx="8439150" cy="590391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1800" dirty="0"/>
              <a:t>黃帝時，大容作雲門，大卷</a:t>
            </a:r>
            <a:r>
              <a:rPr lang="en-US" altLang="zh-TW" sz="1800" dirty="0"/>
              <a:t>… 《</a:t>
            </a:r>
            <a:r>
              <a:rPr lang="zh-TW" altLang="en-US" sz="1800" dirty="0"/>
              <a:t>呂氏春秋</a:t>
            </a:r>
            <a:r>
              <a:rPr lang="en-US" altLang="zh-TW" sz="1800" dirty="0"/>
              <a:t>》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1800" dirty="0"/>
              <a:t>根據古籍，「雲門」是中國最古老的舞蹈，相傳存在於五千年前的黃帝時代，舞容舞步均已失傳，只留下這個美麗的舞名。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800" dirty="0"/>
              <a:t>1973</a:t>
            </a:r>
            <a:r>
              <a:rPr lang="zh-TW" altLang="en-US" sz="1800" dirty="0"/>
              <a:t>年春天，林懷民以「雲門」作為舞團的名稱。這是台灣第一個職業舞團，也是所有華語社會的第一個當代舞團。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sz="1800" dirty="0"/>
              <a:t>36</a:t>
            </a:r>
            <a:r>
              <a:rPr lang="zh-TW" altLang="en-US" sz="1800" dirty="0"/>
              <a:t>年來，雲門的舞台上呈現一百六十多齣舞作。古典文學、民間故事、台灣歷史、社會現象的衍化發揮，乃至前衛觀念的嘗試，雲門舞碼豐富精良。多齣舞作因受歡迎，一再搬演，而成為台灣社會兩三代人的共同記憶。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1800" dirty="0"/>
              <a:t>從台北的國家戲劇院，到各縣市文化中心、體育館、鄉鎮學校禮堂，雲門在台灣定期與觀眾見面；每年輪流在各城市舉行戶外演出，吸引數萬觀眾參與。演出結束後，會場沒有留下任何垃圾紙片，建立了美好的廣場文化。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1800" dirty="0"/>
              <a:t>雲門也經常應邀赴海外演出，是國際重要藝術節的常客。舞團在台灣及歐、美、亞、澳各洲兩百多個舞台上，演出超過一千七百場，以獨特的創意，精湛的舞技，獲得各地觀眾與舞評家的熱烈</a:t>
            </a:r>
            <a:r>
              <a:rPr lang="zh-TW" altLang="en-US" sz="1800" dirty="0" smtClean="0"/>
              <a:t>讚賞</a:t>
            </a:r>
            <a:r>
              <a:rPr lang="zh-TW" altLang="en-US" sz="1800" dirty="0"/>
              <a:t>。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1800" dirty="0"/>
              <a:t>雲門舞者多為國內舞蹈科系畢業生，他們的訓練包括現代舞、芭蕾、京劇動作、太極導引、靜坐與內家拳。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sz="1800" dirty="0"/>
              <a:t>林懷民與雲門的故事，由楊孟瑜撰寫成</a:t>
            </a:r>
            <a:r>
              <a:rPr lang="en-US" altLang="zh-TW" sz="1800" dirty="0"/>
              <a:t>《</a:t>
            </a:r>
            <a:r>
              <a:rPr lang="zh-TW" altLang="en-US" sz="1800" dirty="0"/>
              <a:t>飆舞</a:t>
            </a:r>
            <a:r>
              <a:rPr lang="en-US" altLang="zh-TW" sz="1800" dirty="0"/>
              <a:t>》</a:t>
            </a:r>
            <a:r>
              <a:rPr lang="zh-TW" altLang="en-US" sz="1800" dirty="0"/>
              <a:t>一書，天下文化公司出版；張照堂監製的</a:t>
            </a:r>
            <a:r>
              <a:rPr lang="en-US" altLang="zh-TW" sz="1800" dirty="0"/>
              <a:t>《</a:t>
            </a:r>
            <a:r>
              <a:rPr lang="zh-TW" altLang="en-US" sz="1800" dirty="0"/>
              <a:t>踊舞．踏歌　雲門</a:t>
            </a:r>
            <a:r>
              <a:rPr lang="en-US" altLang="zh-TW" sz="1800" dirty="0"/>
              <a:t>30》</a:t>
            </a:r>
            <a:r>
              <a:rPr lang="zh-TW" altLang="en-US" sz="1800" dirty="0"/>
              <a:t>紀錄片，由公共電視製作發行。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zh-TW" altLang="en-US" dirty="0"/>
          </a:p>
        </p:txBody>
      </p:sp>
    </p:spTree>
  </p:cSld>
  <p:clrMapOvr>
    <a:masterClrMapping/>
  </p:clrMapOvr>
  <p:transition spd="slow">
    <p:checker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創意元素</a:t>
            </a:r>
            <a:endParaRPr lang="zh-TW" alt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6386" name="副標題 3"/>
          <p:cNvSpPr>
            <a:spLocks noGrp="1"/>
          </p:cNvSpPr>
          <p:nvPr>
            <p:ph type="body" orient="vert" idx="4294967295"/>
          </p:nvPr>
        </p:nvSpPr>
        <p:spPr>
          <a:xfrm>
            <a:off x="0" y="1882775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zh-TW" sz="2000" smtClean="0"/>
              <a:t>5</a:t>
            </a:r>
            <a:r>
              <a:rPr lang="zh-TW" altLang="en-US" sz="2000" smtClean="0"/>
              <a:t>歲的時候，林懷民看過一部電影</a:t>
            </a:r>
            <a:r>
              <a:rPr lang="en-US" altLang="zh-TW" sz="2000" smtClean="0"/>
              <a:t>《</a:t>
            </a:r>
            <a:r>
              <a:rPr lang="zh-TW" altLang="en-US" sz="2000" smtClean="0"/>
              <a:t>紅菱艷</a:t>
            </a:r>
            <a:r>
              <a:rPr lang="en-US" altLang="zh-TW" sz="2000" smtClean="0"/>
              <a:t>》</a:t>
            </a:r>
            <a:r>
              <a:rPr lang="zh-TW" altLang="en-US" sz="2000" smtClean="0"/>
              <a:t>，講述英國的芭蕾舞，那時他就有了跳舞的想法，這部電影是對他舞蹈的啟蒙。年輕時，林懷民曾想做小說家，</a:t>
            </a:r>
            <a:r>
              <a:rPr lang="en-US" altLang="zh-TW" sz="2000" smtClean="0"/>
              <a:t>14</a:t>
            </a:r>
            <a:r>
              <a:rPr lang="zh-TW" altLang="en-US" sz="2000" smtClean="0"/>
              <a:t>歲開始發表小說，</a:t>
            </a:r>
            <a:r>
              <a:rPr lang="en-US" altLang="zh-TW" sz="2000" smtClean="0"/>
              <a:t>22</a:t>
            </a:r>
            <a:r>
              <a:rPr lang="zh-TW" altLang="en-US" sz="2000" smtClean="0"/>
              <a:t>歲出版</a:t>
            </a:r>
            <a:r>
              <a:rPr lang="en-US" altLang="zh-TW" sz="2000" smtClean="0"/>
              <a:t>《</a:t>
            </a:r>
            <a:r>
              <a:rPr lang="zh-TW" altLang="en-US" sz="2000" smtClean="0"/>
              <a:t>蟬</a:t>
            </a:r>
            <a:r>
              <a:rPr lang="en-US" altLang="zh-TW" sz="2000" smtClean="0"/>
              <a:t>》</a:t>
            </a:r>
            <a:r>
              <a:rPr lang="zh-TW" altLang="en-US" sz="2000" smtClean="0"/>
              <a:t>，是台灣上世紀六七十年代深受矚目的作家。</a:t>
            </a:r>
            <a:r>
              <a:rPr lang="en-US" altLang="zh-TW" sz="2000" smtClean="0"/>
              <a:t>26</a:t>
            </a:r>
            <a:r>
              <a:rPr lang="zh-TW" altLang="en-US" sz="2000" smtClean="0"/>
              <a:t>歲那年他卻謹慎地改變了人生的方向，“文字已在記憶中清洗乾淨”，剩下的是自由的呼吸，“舞蹈是什麼？呼吸。”對於林懷民來講，舞蹈是一個“人”的事情，有血脈的肉體的事情，是一種生命的狀態。 </a:t>
            </a:r>
            <a:br>
              <a:rPr lang="zh-TW" altLang="en-US" sz="2000" smtClean="0"/>
            </a:br>
            <a:r>
              <a:rPr lang="zh-TW" altLang="en-US" sz="2000" smtClean="0"/>
              <a:t>如今，雲門有</a:t>
            </a:r>
            <a:r>
              <a:rPr lang="en-US" altLang="zh-TW" sz="2000" smtClean="0"/>
              <a:t>25</a:t>
            </a:r>
            <a:r>
              <a:rPr lang="zh-TW" altLang="en-US" sz="2000" smtClean="0"/>
              <a:t>位舞者。他們的舞蹈元素來自現代舞、芭蕾、京劇動作、太極導引、靜坐、美術、書法甚至冥思玄想。 </a:t>
            </a:r>
            <a:br>
              <a:rPr lang="zh-TW" altLang="en-US" sz="2000" smtClean="0"/>
            </a:br>
            <a:r>
              <a:rPr lang="zh-TW" altLang="en-US" sz="2000" smtClean="0"/>
              <a:t>雲門舞集汲取楚辭、紅樓夢、書法等當作創作元素</a:t>
            </a:r>
            <a:r>
              <a:rPr lang="en-US" altLang="zh-TW" sz="2000" smtClean="0"/>
              <a:t>;</a:t>
            </a:r>
            <a:r>
              <a:rPr lang="zh-TW" altLang="en-US" sz="2000" smtClean="0"/>
              <a:t>幾乎都是書法為創意元素</a:t>
            </a:r>
          </a:p>
        </p:txBody>
      </p:sp>
    </p:spTree>
  </p:cSld>
  <p:clrMapOvr>
    <a:masterClrMapping/>
  </p:clrMapOvr>
  <p:transition spd="slow">
    <p:cover/>
    <p:sndAc>
      <p:stSnd>
        <p:snd r:embed="rId2" name="camera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0200" y="23019"/>
            <a:ext cx="8229600" cy="1001266"/>
          </a:xfrm>
        </p:spPr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情意態度</a:t>
            </a:r>
            <a:endParaRPr lang="zh-TW" alt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7410" name="直排文字版面配置區 4"/>
          <p:cNvSpPr>
            <a:spLocks noGrp="1"/>
          </p:cNvSpPr>
          <p:nvPr>
            <p:ph type="body" orient="vert" idx="4294967295"/>
          </p:nvPr>
        </p:nvSpPr>
        <p:spPr>
          <a:xfrm>
            <a:off x="0" y="908050"/>
            <a:ext cx="8229600" cy="5257800"/>
          </a:xfrm>
        </p:spPr>
        <p:txBody>
          <a:bodyPr/>
          <a:lstStyle/>
          <a:p>
            <a:pPr eaLnBrk="1" hangingPunct="1"/>
            <a:r>
              <a:rPr lang="zh-TW" altLang="en-US" sz="1200" smtClean="0"/>
              <a:t>常常有人問我，如何「堅持」走過雲門三十多年的歲月。我沒有堅持。三十多年來，是舞者餵養我。</a:t>
            </a:r>
            <a:br>
              <a:rPr lang="zh-TW" altLang="en-US" sz="1200" smtClean="0"/>
            </a:br>
            <a:r>
              <a:rPr lang="zh-TW" altLang="en-US" sz="1200" smtClean="0"/>
              <a:t/>
            </a:r>
            <a:br>
              <a:rPr lang="zh-TW" altLang="en-US" sz="1200" smtClean="0"/>
            </a:br>
            <a:r>
              <a:rPr lang="zh-TW" altLang="en-US" sz="1200" smtClean="0"/>
              <a:t>七○年代，有些創團舞者真的像小說中的人物，餓著肚子跳舞。目前雲門最資深的舞者李靜君，八○年代入團的薪水六千，可是房租就去了四千。舞者對專業的愛和奉獻不斷教育我關於執著，關於忠誠，還有奉獻。 </a:t>
            </a:r>
            <a:br>
              <a:rPr lang="zh-TW" altLang="en-US" sz="1200" smtClean="0"/>
            </a:br>
            <a:r>
              <a:rPr lang="zh-TW" altLang="en-US" sz="1200" smtClean="0"/>
              <a:t/>
            </a:r>
            <a:br>
              <a:rPr lang="zh-TW" altLang="en-US" sz="1200" smtClean="0"/>
            </a:br>
            <a:r>
              <a:rPr lang="zh-TW" altLang="en-US" sz="1200" smtClean="0"/>
              <a:t>台上一分鐘，台下十年功。</a:t>
            </a:r>
            <a:br>
              <a:rPr lang="zh-TW" altLang="en-US" sz="1200" smtClean="0"/>
            </a:br>
            <a:r>
              <a:rPr lang="zh-TW" altLang="en-US" sz="1200" smtClean="0"/>
              <a:t/>
            </a:r>
            <a:br>
              <a:rPr lang="zh-TW" altLang="en-US" sz="1200" smtClean="0"/>
            </a:br>
            <a:r>
              <a:rPr lang="zh-TW" altLang="en-US" sz="1200" smtClean="0"/>
              <a:t>今天的雲門舞者每天跳舞七小時。光是長達六七小時的專注常令我肅然。 </a:t>
            </a:r>
            <a:br>
              <a:rPr lang="zh-TW" altLang="en-US" sz="1200" smtClean="0"/>
            </a:br>
            <a:r>
              <a:rPr lang="zh-TW" altLang="en-US" sz="1200" smtClean="0"/>
              <a:t/>
            </a:r>
            <a:br>
              <a:rPr lang="zh-TW" altLang="en-US" sz="1200" smtClean="0"/>
            </a:br>
            <a:r>
              <a:rPr lang="zh-TW" altLang="en-US" sz="1200" smtClean="0"/>
              <a:t>我半路出家，創了團才學編舞。在排練場，舞者透過他們的舞動，讓我學習到關於身體和動作的奧妙。在我創作撞牆的時候，他們安慰我，鼓舞我，提供大量的動作素材，讓我把舞編下去。 </a:t>
            </a:r>
            <a:br>
              <a:rPr lang="zh-TW" altLang="en-US" sz="1200" smtClean="0"/>
            </a:br>
            <a:r>
              <a:rPr lang="zh-TW" altLang="en-US" sz="1200" smtClean="0"/>
              <a:t/>
            </a:r>
            <a:br>
              <a:rPr lang="zh-TW" altLang="en-US" sz="1200" smtClean="0"/>
            </a:br>
            <a:r>
              <a:rPr lang="zh-TW" altLang="en-US" sz="1200" smtClean="0"/>
              <a:t>我覺得自己的作品在九○年代才成熟起來。最重要的關鍵是舞者。在兩代人之後，台灣舞蹈教育和雲門的歷練累積出世界級的舞者。我的工作只是找到一個方向，把他們呈現出來。 </a:t>
            </a:r>
            <a:br>
              <a:rPr lang="zh-TW" altLang="en-US" sz="1200" smtClean="0"/>
            </a:br>
            <a:r>
              <a:rPr lang="zh-TW" altLang="en-US" sz="1200" smtClean="0"/>
              <a:t/>
            </a:r>
            <a:br>
              <a:rPr lang="zh-TW" altLang="en-US" sz="1200" smtClean="0"/>
            </a:br>
            <a:r>
              <a:rPr lang="zh-TW" altLang="en-US" sz="1200" smtClean="0"/>
              <a:t>呈現在台灣鄉野和國際大都市的舞台上。 </a:t>
            </a:r>
            <a:br>
              <a:rPr lang="zh-TW" altLang="en-US" sz="1200" smtClean="0"/>
            </a:br>
            <a:r>
              <a:rPr lang="zh-TW" altLang="en-US" sz="1200" smtClean="0"/>
              <a:t/>
            </a:r>
            <a:br>
              <a:rPr lang="zh-TW" altLang="en-US" sz="1200" smtClean="0"/>
            </a:br>
            <a:r>
              <a:rPr lang="zh-TW" altLang="en-US" sz="1200" smtClean="0"/>
              <a:t>在謝幕的時間，我往往驚愕地發現，雲門的舞者如此自信，靜定，優雅──我從未想像過台灣人會長出這樣的面貌。 </a:t>
            </a:r>
            <a:br>
              <a:rPr lang="zh-TW" altLang="en-US" sz="1200" smtClean="0"/>
            </a:br>
            <a:r>
              <a:rPr lang="zh-TW" altLang="en-US" sz="1200" smtClean="0"/>
              <a:t/>
            </a:r>
            <a:br>
              <a:rPr lang="zh-TW" altLang="en-US" sz="1200" smtClean="0"/>
            </a:br>
            <a:r>
              <a:rPr lang="zh-TW" altLang="en-US" sz="1200" smtClean="0"/>
              <a:t>英國詩人葉慈問：「我們如何區分舞與舞者？」 </a:t>
            </a:r>
            <a:br>
              <a:rPr lang="zh-TW" altLang="en-US" sz="1200" smtClean="0"/>
            </a:br>
            <a:r>
              <a:rPr lang="zh-TW" altLang="en-US" sz="1200" smtClean="0"/>
              <a:t/>
            </a:r>
            <a:br>
              <a:rPr lang="zh-TW" altLang="en-US" sz="1200" smtClean="0"/>
            </a:br>
            <a:r>
              <a:rPr lang="zh-TW" altLang="en-US" sz="1200" smtClean="0"/>
              <a:t>台灣關於舞蹈的報導和評論很少，有限的文字只談編舞的意念，編舞家的成敗，幾乎從不談到舞蹈的關鍵：舞者！ </a:t>
            </a:r>
            <a:br>
              <a:rPr lang="zh-TW" altLang="en-US" sz="1200" smtClean="0"/>
            </a:br>
            <a:r>
              <a:rPr lang="zh-TW" altLang="en-US" sz="1200" smtClean="0"/>
              <a:t/>
            </a:r>
            <a:br>
              <a:rPr lang="zh-TW" altLang="en-US" sz="1200" smtClean="0"/>
            </a:br>
            <a:r>
              <a:rPr lang="zh-TW" altLang="en-US" sz="1200" smtClean="0"/>
              <a:t>舞者在台上光燦的形象，神乎其技的表達，往往使人忘了他們是凡人。 </a:t>
            </a:r>
            <a:br>
              <a:rPr lang="zh-TW" altLang="en-US" sz="1200" smtClean="0"/>
            </a:br>
            <a:r>
              <a:rPr lang="zh-TW" altLang="en-US" sz="1200" smtClean="0"/>
              <a:t/>
            </a:r>
            <a:br>
              <a:rPr lang="zh-TW" altLang="en-US" sz="1200" smtClean="0"/>
            </a:br>
            <a:r>
              <a:rPr lang="zh-TW" altLang="en-US" sz="1200" smtClean="0"/>
              <a:t>雲門舞者大半出身市井，憑著熱情和苦行走到前人所未抵達的舞台，以渾身的能量帶給社會美和激勵。 </a:t>
            </a:r>
            <a:br>
              <a:rPr lang="zh-TW" altLang="en-US" sz="1200" smtClean="0"/>
            </a:br>
            <a:r>
              <a:rPr lang="zh-TW" altLang="en-US" sz="1200" smtClean="0"/>
              <a:t/>
            </a:r>
            <a:br>
              <a:rPr lang="zh-TW" altLang="en-US" sz="1200" smtClean="0"/>
            </a:br>
            <a:r>
              <a:rPr lang="zh-TW" altLang="en-US" sz="1200" smtClean="0"/>
              <a:t>這本台灣第一部描繪敘述舞者生涯的書，讓我更進一步認識長年工作的伙伴，也讓社會認識舞蹈這個行業。 </a:t>
            </a:r>
            <a:br>
              <a:rPr lang="zh-TW" altLang="en-US" sz="1200" smtClean="0"/>
            </a:br>
            <a:r>
              <a:rPr lang="zh-TW" altLang="en-US" sz="1200" smtClean="0"/>
              <a:t/>
            </a:r>
            <a:br>
              <a:rPr lang="zh-TW" altLang="en-US" sz="1200" smtClean="0"/>
            </a:br>
            <a:r>
              <a:rPr lang="zh-TW" altLang="en-US" sz="1200" smtClean="0"/>
              <a:t>感動地閤上書頁之際，希望社會各界透過這本書，對舞者，以及藝術工作的本質多一番體會。 </a:t>
            </a:r>
          </a:p>
          <a:p>
            <a:pPr eaLnBrk="1" hangingPunct="1"/>
            <a:endParaRPr lang="zh-TW" altLang="en-US" sz="1200" smtClean="0"/>
          </a:p>
        </p:txBody>
      </p:sp>
    </p:spTree>
  </p:cSld>
  <p:clrMapOvr>
    <a:masterClrMapping/>
  </p:clrMapOvr>
  <p:transition spd="slow">
    <p:fad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 bwMode="auto">
          <a:xfrm>
            <a:off x="468313" y="260350"/>
            <a:ext cx="8229600" cy="100806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indent="0" eaLnBrk="1" hangingPunct="1">
              <a:defRPr/>
            </a:pPr>
            <a:r>
              <a:rPr lang="zh-TW" altLang="en-US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</a:rPr>
              <a:t>雲門舞集</a:t>
            </a:r>
            <a:r>
              <a:rPr lang="en-US" altLang="zh-TW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</a:rPr>
              <a:t>----</a:t>
            </a:r>
            <a:r>
              <a:rPr lang="zh-TW" altLang="en-US" smtClean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</a:rPr>
              <a:t>水月</a:t>
            </a:r>
          </a:p>
        </p:txBody>
      </p:sp>
      <p:sp>
        <p:nvSpPr>
          <p:cNvPr id="18434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68313" y="1916113"/>
            <a:ext cx="8229600" cy="4572000"/>
          </a:xfrm>
        </p:spPr>
        <p:txBody>
          <a:bodyPr vert="horz"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zh-TW" altLang="en-US" sz="2600" smtClean="0">
                <a:hlinkClick r:id="rId2"/>
              </a:rPr>
              <a:t>水月</a:t>
            </a:r>
            <a:endParaRPr lang="zh-TW" altLang="en-US" sz="260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zh-TW" altLang="en-US" sz="2600" smtClean="0"/>
              <a:t>*關於</a:t>
            </a:r>
            <a:r>
              <a:rPr lang="en-US" altLang="zh-TW" sz="2600" smtClean="0"/>
              <a:t>" </a:t>
            </a:r>
            <a:r>
              <a:rPr lang="zh-TW" altLang="en-US" sz="2600" smtClean="0"/>
              <a:t>水月 </a:t>
            </a:r>
            <a:r>
              <a:rPr lang="en-US" altLang="zh-TW" sz="2600" smtClean="0"/>
              <a:t>"</a:t>
            </a:r>
            <a:br>
              <a:rPr lang="en-US" altLang="zh-TW" sz="2600" smtClean="0"/>
            </a:br>
            <a:r>
              <a:rPr lang="zh-TW" altLang="en-US" sz="2600" smtClean="0"/>
              <a:t>水月的創作靈感來自於兩個主題：一是佛門的偈語：「鏡花水月畢竟總成空」，另一個是熊衛先生所創的「太極導引」原理發展成形。以清冷，冥想式的氣氛貫穿全舞，美得令人沈醉</a:t>
            </a:r>
            <a:r>
              <a:rPr lang="en-US" altLang="zh-TW" sz="2600" smtClean="0"/>
              <a:t>­</a:t>
            </a:r>
            <a:r>
              <a:rPr lang="zh-TW" altLang="en-US" sz="2600" smtClean="0"/>
              <a:t>。它反映了表象與本質，著力與不著力，男人與女人的關係。 </a:t>
            </a:r>
            <a:br>
              <a:rPr lang="zh-TW" altLang="en-US" sz="2600" smtClean="0"/>
            </a:br>
            <a:r>
              <a:rPr lang="zh-TW" altLang="en-US" sz="2600" smtClean="0"/>
              <a:t>林懷民以偈語和太極的原理作為編舞的出發，在其中更融入了道教的哲學。水月反映出真實與虛幻、陰與陽之間的關係。而在最後闡述時間與空間的概念。</a:t>
            </a:r>
            <a:br>
              <a:rPr lang="zh-TW" altLang="en-US" sz="2600" smtClean="0"/>
            </a:br>
            <a:r>
              <a:rPr lang="zh-TW" altLang="en-US" sz="2600" smtClean="0"/>
              <a:t/>
            </a:r>
            <a:br>
              <a:rPr lang="zh-TW" altLang="en-US" sz="2600" smtClean="0"/>
            </a:br>
            <a:endParaRPr lang="zh-TW" alt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4663" y="265906"/>
            <a:ext cx="8229600" cy="1399033"/>
          </a:xfrm>
        </p:spPr>
        <p:txBody>
          <a:bodyPr/>
          <a:lstStyle/>
          <a:p>
            <a:pPr marL="484632" indent="0" eaLnBrk="1" fontAlgn="auto" hangingPunct="1">
              <a:spcAft>
                <a:spcPts val="0"/>
              </a:spcAft>
              <a:defRPr/>
            </a:pPr>
            <a:r>
              <a:rPr lang="zh-TW" alt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 資料來源</a:t>
            </a:r>
            <a:endParaRPr lang="zh-TW" alt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9458" name="直排文字版面配置區 5"/>
          <p:cNvSpPr>
            <a:spLocks noGrp="1"/>
          </p:cNvSpPr>
          <p:nvPr>
            <p:ph type="body" orient="vert" idx="4294967295"/>
          </p:nvPr>
        </p:nvSpPr>
        <p:spPr>
          <a:xfrm>
            <a:off x="0" y="1882775"/>
            <a:ext cx="8229600" cy="4572000"/>
          </a:xfrm>
        </p:spPr>
        <p:txBody>
          <a:bodyPr/>
          <a:lstStyle/>
          <a:p>
            <a:pPr eaLnBrk="1" hangingPunct="1"/>
            <a:endParaRPr lang="en-US" altLang="zh-TW" sz="1800" smtClean="0">
              <a:hlinkClick r:id="rId3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1800" smtClean="0">
                <a:hlinkClick r:id="rId3"/>
              </a:rPr>
              <a:t>http://big5.ce.cn/kjwh/ylmb/ylzl/200705/31/t20070531_11550766_2.shtml</a:t>
            </a:r>
            <a:endParaRPr lang="en-US" altLang="zh-TW" sz="1800" smtClean="0"/>
          </a:p>
          <a:p>
            <a:pPr eaLnBrk="1" hangingPunct="1">
              <a:buFont typeface="Wingdings 2" pitchFamily="18" charset="2"/>
              <a:buNone/>
            </a:pPr>
            <a:endParaRPr lang="en-US" altLang="zh-TW" sz="1800" smtClean="0">
              <a:hlinkClick r:id="rId4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1800" smtClean="0">
                <a:hlinkClick r:id="rId4"/>
              </a:rPr>
              <a:t>http://www.cloudgate.org.tw/cg/about/index.php?about=cg</a:t>
            </a:r>
            <a:endParaRPr lang="en-US" altLang="zh-TW" sz="1800" smtClean="0"/>
          </a:p>
          <a:p>
            <a:pPr eaLnBrk="1" hangingPunct="1"/>
            <a:endParaRPr lang="en-US" altLang="zh-TW" sz="1800" smtClean="0"/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1800" smtClean="0">
                <a:hlinkClick r:id="rId5"/>
              </a:rPr>
              <a:t>http://zh.wikipedia.org/zh-hk/%E6%9E%97%E6%87%B7%E6%B0%91</a:t>
            </a:r>
            <a:endParaRPr lang="en-US" altLang="zh-TW" sz="1800" smtClean="0"/>
          </a:p>
          <a:p>
            <a:pPr eaLnBrk="1" hangingPunct="1">
              <a:buFont typeface="Wingdings 2" pitchFamily="18" charset="2"/>
              <a:buNone/>
            </a:pPr>
            <a:endParaRPr lang="en-US" altLang="zh-TW" sz="1800" smtClean="0"/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1800" smtClean="0">
                <a:hlinkClick r:id="rId6"/>
              </a:rPr>
              <a:t>http://www.youtube.com/watch?v=TOWwIFhJ9CY&amp;feature=youtu.be</a:t>
            </a:r>
            <a:endParaRPr lang="en-US" altLang="zh-TW" sz="1800" smtClean="0"/>
          </a:p>
          <a:p>
            <a:pPr eaLnBrk="1" hangingPunct="1">
              <a:buFont typeface="Wingdings 2" pitchFamily="18" charset="2"/>
              <a:buNone/>
            </a:pPr>
            <a:endParaRPr lang="en-US" altLang="zh-TW" sz="1800" smtClean="0"/>
          </a:p>
          <a:p>
            <a:pPr eaLnBrk="1" hangingPunct="1">
              <a:buFont typeface="Wingdings 2" pitchFamily="18" charset="2"/>
              <a:buNone/>
            </a:pPr>
            <a:endParaRPr lang="zh-TW" altLang="en-US" sz="1800" smtClean="0"/>
          </a:p>
        </p:txBody>
      </p:sp>
    </p:spTree>
  </p:cSld>
  <p:clrMapOvr>
    <a:masterClrMapping/>
  </p:clrMapOvr>
  <p:transition spd="slow">
    <p:fade/>
    <p:sndAc>
      <p:stSnd>
        <p:snd r:embed="rId2" name="bomb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神韻">
  <a:themeElements>
    <a:clrScheme name="神韻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神韻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神韻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83</TotalTime>
  <Words>2062</Words>
  <Application>Microsoft Office PowerPoint</Application>
  <PresentationFormat>如螢幕大小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簡報設計範本</vt:lpstr>
      </vt:variant>
      <vt:variant>
        <vt:i4>7</vt:i4>
      </vt:variant>
      <vt:variant>
        <vt:lpstr>投影片標題</vt:lpstr>
      </vt:variant>
      <vt:variant>
        <vt:i4>7</vt:i4>
      </vt:variant>
    </vt:vector>
  </HeadingPairs>
  <TitlesOfParts>
    <vt:vector size="21" baseType="lpstr">
      <vt:lpstr>Arial</vt:lpstr>
      <vt:lpstr>新細明體</vt:lpstr>
      <vt:lpstr>Century Gothic</vt:lpstr>
      <vt:lpstr>微軟正黑體</vt:lpstr>
      <vt:lpstr>Wingdings 2</vt:lpstr>
      <vt:lpstr>Verdana</vt:lpstr>
      <vt:lpstr>Calibri</vt:lpstr>
      <vt:lpstr>神韻</vt:lpstr>
      <vt:lpstr>神韻</vt:lpstr>
      <vt:lpstr>神韻</vt:lpstr>
      <vt:lpstr>神韻</vt:lpstr>
      <vt:lpstr>神韻</vt:lpstr>
      <vt:lpstr>神韻</vt:lpstr>
      <vt:lpstr>神韻</vt:lpstr>
      <vt:lpstr>投影片 1</vt:lpstr>
      <vt:lpstr>投影片 2</vt:lpstr>
      <vt:lpstr>投影片 3</vt:lpstr>
      <vt:lpstr>投影片 4</vt:lpstr>
      <vt:lpstr>投影片 5</vt:lpstr>
      <vt:lpstr>雲門舞集----水月</vt:lpstr>
      <vt:lpstr>投影片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林懷民</dc:title>
  <dc:creator>user</dc:creator>
  <cp:lastModifiedBy>a</cp:lastModifiedBy>
  <cp:revision>17</cp:revision>
  <dcterms:created xsi:type="dcterms:W3CDTF">2011-10-19T11:37:09Z</dcterms:created>
  <dcterms:modified xsi:type="dcterms:W3CDTF">2011-10-29T15:51:23Z</dcterms:modified>
</cp:coreProperties>
</file>