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1" r:id="rId5"/>
    <p:sldId id="258" r:id="rId6"/>
    <p:sldId id="259" r:id="rId7"/>
    <p:sldId id="260" r:id="rId8"/>
    <p:sldId id="262" r:id="rId9"/>
    <p:sldId id="265" r:id="rId10"/>
    <p:sldId id="266" r:id="rId11"/>
    <p:sldId id="267" r:id="rId12"/>
    <p:sldId id="268" r:id="rId13"/>
    <p:sldId id="269" r:id="rId14"/>
    <p:sldId id="264" r:id="rId1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4" d="100"/>
          <a:sy n="64" d="100"/>
        </p:scale>
        <p:origin x="-696" y="-27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3B186B1A-E671-477F-8C52-6D0B9C0DDD5B}" type="datetimeFigureOut">
              <a:rPr lang="zh-TW" altLang="en-US" smtClean="0"/>
              <a:pPr/>
              <a:t>2013/12/20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93EB034-D5B6-4A86-A25B-3378666B231E}"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3B186B1A-E671-477F-8C52-6D0B9C0DDD5B}" type="datetimeFigureOut">
              <a:rPr lang="zh-TW" altLang="en-US" smtClean="0"/>
              <a:pPr/>
              <a:t>2013/12/20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93EB034-D5B6-4A86-A25B-3378666B231E}"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3B186B1A-E671-477F-8C52-6D0B9C0DDD5B}" type="datetimeFigureOut">
              <a:rPr lang="zh-TW" altLang="en-US" smtClean="0"/>
              <a:pPr/>
              <a:t>2013/12/20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93EB034-D5B6-4A86-A25B-3378666B231E}"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3B186B1A-E671-477F-8C52-6D0B9C0DDD5B}" type="datetimeFigureOut">
              <a:rPr lang="zh-TW" altLang="en-US" smtClean="0"/>
              <a:pPr/>
              <a:t>2013/12/20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93EB034-D5B6-4A86-A25B-3378666B231E}"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3B186B1A-E671-477F-8C52-6D0B9C0DDD5B}" type="datetimeFigureOut">
              <a:rPr lang="zh-TW" altLang="en-US" smtClean="0"/>
              <a:pPr/>
              <a:t>2013/12/20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93EB034-D5B6-4A86-A25B-3378666B231E}"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3B186B1A-E671-477F-8C52-6D0B9C0DDD5B}" type="datetimeFigureOut">
              <a:rPr lang="zh-TW" altLang="en-US" smtClean="0"/>
              <a:pPr/>
              <a:t>2013/12/20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93EB034-D5B6-4A86-A25B-3378666B231E}"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3B186B1A-E671-477F-8C52-6D0B9C0DDD5B}" type="datetimeFigureOut">
              <a:rPr lang="zh-TW" altLang="en-US" smtClean="0"/>
              <a:pPr/>
              <a:t>2013/12/20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F93EB034-D5B6-4A86-A25B-3378666B231E}"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3B186B1A-E671-477F-8C52-6D0B9C0DDD5B}" type="datetimeFigureOut">
              <a:rPr lang="zh-TW" altLang="en-US" smtClean="0"/>
              <a:pPr/>
              <a:t>2013/12/20</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F93EB034-D5B6-4A86-A25B-3378666B231E}"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3B186B1A-E671-477F-8C52-6D0B9C0DDD5B}" type="datetimeFigureOut">
              <a:rPr lang="zh-TW" altLang="en-US" smtClean="0"/>
              <a:pPr/>
              <a:t>2013/12/20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F93EB034-D5B6-4A86-A25B-3378666B231E}"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3B186B1A-E671-477F-8C52-6D0B9C0DDD5B}" type="datetimeFigureOut">
              <a:rPr lang="zh-TW" altLang="en-US" smtClean="0"/>
              <a:pPr/>
              <a:t>2013/12/20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93EB034-D5B6-4A86-A25B-3378666B231E}"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3B186B1A-E671-477F-8C52-6D0B9C0DDD5B}" type="datetimeFigureOut">
              <a:rPr lang="zh-TW" altLang="en-US" smtClean="0"/>
              <a:pPr/>
              <a:t>2013/12/20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93EB034-D5B6-4A86-A25B-3378666B231E}"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186B1A-E671-477F-8C52-6D0B9C0DDD5B}" type="datetimeFigureOut">
              <a:rPr lang="zh-TW" altLang="en-US" smtClean="0"/>
              <a:pPr/>
              <a:t>2013/12/20</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3EB034-D5B6-4A86-A25B-3378666B231E}"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1785918" y="0"/>
            <a:ext cx="5286412" cy="1643074"/>
          </a:xfrm>
        </p:spPr>
        <p:txBody>
          <a:bodyPr>
            <a:noAutofit/>
          </a:bodyPr>
          <a:lstStyle/>
          <a:p>
            <a:r>
              <a:rPr lang="zh-TW" altLang="en-US" sz="8000" b="1" dirty="0" smtClean="0">
                <a:solidFill>
                  <a:srgbClr val="FF0000"/>
                </a:solidFill>
                <a:latin typeface="MS Gothic" pitchFamily="49" charset="-128"/>
                <a:ea typeface="MS Gothic" pitchFamily="49" charset="-128"/>
              </a:rPr>
              <a:t>平安豆花</a:t>
            </a:r>
            <a:endParaRPr lang="zh-TW" altLang="en-US" sz="8000" b="1" dirty="0">
              <a:solidFill>
                <a:srgbClr val="FF0000"/>
              </a:solidFill>
              <a:latin typeface="MS Gothic" pitchFamily="49" charset="-128"/>
              <a:ea typeface="MS Gothic" pitchFamily="49" charset="-128"/>
            </a:endParaRPr>
          </a:p>
        </p:txBody>
      </p:sp>
      <p:sp>
        <p:nvSpPr>
          <p:cNvPr id="3" name="副標題 2"/>
          <p:cNvSpPr>
            <a:spLocks noGrp="1"/>
          </p:cNvSpPr>
          <p:nvPr>
            <p:ph type="subTitle" idx="1"/>
          </p:nvPr>
        </p:nvSpPr>
        <p:spPr>
          <a:xfrm>
            <a:off x="0" y="2500306"/>
            <a:ext cx="5000628" cy="2214578"/>
          </a:xfrm>
        </p:spPr>
        <p:txBody>
          <a:bodyPr/>
          <a:lstStyle/>
          <a:p>
            <a:pPr algn="l"/>
            <a:r>
              <a:rPr lang="zh-TW" altLang="en-US" b="1" dirty="0" smtClean="0">
                <a:solidFill>
                  <a:schemeClr val="tx1">
                    <a:lumMod val="95000"/>
                    <a:lumOff val="5000"/>
                  </a:schemeClr>
                </a:solidFill>
              </a:rPr>
              <a:t>組員：吳盈緯、廖家偉</a:t>
            </a:r>
            <a:endParaRPr lang="en-US" altLang="zh-TW" b="1" dirty="0" smtClean="0">
              <a:solidFill>
                <a:schemeClr val="tx1">
                  <a:lumMod val="95000"/>
                  <a:lumOff val="5000"/>
                </a:schemeClr>
              </a:solidFill>
            </a:endParaRPr>
          </a:p>
          <a:p>
            <a:pPr algn="l"/>
            <a:r>
              <a:rPr lang="zh-TW" altLang="en-US" b="1" dirty="0">
                <a:solidFill>
                  <a:schemeClr val="tx1">
                    <a:lumMod val="95000"/>
                    <a:lumOff val="5000"/>
                  </a:schemeClr>
                </a:solidFill>
              </a:rPr>
              <a:t>指導老師：蔡麗雀</a:t>
            </a:r>
          </a:p>
        </p:txBody>
      </p:sp>
      <p:pic>
        <p:nvPicPr>
          <p:cNvPr id="4" name="圖片 3" descr="PEACEFUL.JPG"/>
          <p:cNvPicPr>
            <a:picLocks noChangeAspect="1"/>
          </p:cNvPicPr>
          <p:nvPr/>
        </p:nvPicPr>
        <p:blipFill>
          <a:blip r:embed="rId3" cstate="print"/>
          <a:stretch>
            <a:fillRect/>
          </a:stretch>
        </p:blipFill>
        <p:spPr>
          <a:xfrm>
            <a:off x="1571604" y="1428736"/>
            <a:ext cx="2546046" cy="481012"/>
          </a:xfrm>
          <a:prstGeom prst="rect">
            <a:avLst/>
          </a:prstGeom>
        </p:spPr>
      </p:pic>
      <p:pic>
        <p:nvPicPr>
          <p:cNvPr id="5" name="圖片 4" descr="douhua.JPG"/>
          <p:cNvPicPr>
            <a:picLocks noChangeAspect="1"/>
          </p:cNvPicPr>
          <p:nvPr/>
        </p:nvPicPr>
        <p:blipFill>
          <a:blip r:embed="rId4" cstate="print"/>
          <a:stretch>
            <a:fillRect/>
          </a:stretch>
        </p:blipFill>
        <p:spPr>
          <a:xfrm>
            <a:off x="4643438" y="1428736"/>
            <a:ext cx="2276475" cy="50006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chemeClr val="accent5">
                    <a:lumMod val="50000"/>
                  </a:schemeClr>
                </a:solidFill>
                <a:latin typeface="標楷體" pitchFamily="65" charset="-120"/>
                <a:ea typeface="標楷體" pitchFamily="65" charset="-120"/>
              </a:rPr>
              <a:t>綠豆</a:t>
            </a:r>
            <a:r>
              <a:rPr lang="zh-TW" altLang="en-US" b="1" dirty="0" smtClean="0">
                <a:solidFill>
                  <a:schemeClr val="accent5">
                    <a:lumMod val="50000"/>
                  </a:schemeClr>
                </a:solidFill>
                <a:latin typeface="標楷體" pitchFamily="65" charset="-120"/>
                <a:ea typeface="標楷體" pitchFamily="65" charset="-120"/>
              </a:rPr>
              <a:t>豆花</a:t>
            </a:r>
            <a:endParaRPr lang="zh-TW" altLang="en-US" dirty="0"/>
          </a:p>
        </p:txBody>
      </p:sp>
      <p:sp>
        <p:nvSpPr>
          <p:cNvPr id="3" name="內容版面配置區 2"/>
          <p:cNvSpPr>
            <a:spLocks noGrp="1"/>
          </p:cNvSpPr>
          <p:nvPr>
            <p:ph idx="1"/>
          </p:nvPr>
        </p:nvSpPr>
        <p:spPr/>
        <p:txBody>
          <a:bodyPr>
            <a:normAutofit/>
          </a:bodyPr>
          <a:lstStyle/>
          <a:p>
            <a:endParaRPr lang="zh-TW" alt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chemeClr val="accent5">
                    <a:lumMod val="50000"/>
                  </a:schemeClr>
                </a:solidFill>
                <a:latin typeface="標楷體" pitchFamily="65" charset="-120"/>
                <a:ea typeface="標楷體" pitchFamily="65" charset="-120"/>
              </a:rPr>
              <a:t>紅豆</a:t>
            </a:r>
            <a:r>
              <a:rPr lang="zh-TW" altLang="en-US" b="1" dirty="0" smtClean="0">
                <a:solidFill>
                  <a:schemeClr val="accent5">
                    <a:lumMod val="50000"/>
                  </a:schemeClr>
                </a:solidFill>
                <a:latin typeface="標楷體" pitchFamily="65" charset="-120"/>
                <a:ea typeface="標楷體" pitchFamily="65" charset="-120"/>
              </a:rPr>
              <a:t>豆花</a:t>
            </a:r>
            <a:endParaRPr lang="zh-TW" altLang="en-US" dirty="0"/>
          </a:p>
        </p:txBody>
      </p:sp>
      <p:sp>
        <p:nvSpPr>
          <p:cNvPr id="3" name="內容版面配置區 2"/>
          <p:cNvSpPr>
            <a:spLocks noGrp="1"/>
          </p:cNvSpPr>
          <p:nvPr>
            <p:ph idx="1"/>
          </p:nvPr>
        </p:nvSpPr>
        <p:spPr/>
        <p:txBody>
          <a:bodyPr/>
          <a:lstStyle/>
          <a:p>
            <a:endParaRPr lang="zh-TW"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chemeClr val="accent5">
                    <a:lumMod val="50000"/>
                  </a:schemeClr>
                </a:solidFill>
                <a:latin typeface="標楷體" pitchFamily="65" charset="-120"/>
                <a:ea typeface="標楷體" pitchFamily="65" charset="-120"/>
              </a:rPr>
              <a:t>粉圓</a:t>
            </a:r>
            <a:r>
              <a:rPr lang="zh-TW" altLang="en-US" b="1" dirty="0" smtClean="0">
                <a:solidFill>
                  <a:schemeClr val="accent5">
                    <a:lumMod val="50000"/>
                  </a:schemeClr>
                </a:solidFill>
                <a:latin typeface="標楷體" pitchFamily="65" charset="-120"/>
                <a:ea typeface="標楷體" pitchFamily="65" charset="-120"/>
              </a:rPr>
              <a:t>豆花</a:t>
            </a:r>
            <a:endParaRPr lang="zh-TW" altLang="en-US" dirty="0"/>
          </a:p>
        </p:txBody>
      </p:sp>
      <p:sp>
        <p:nvSpPr>
          <p:cNvPr id="3" name="內容版面配置區 2"/>
          <p:cNvSpPr>
            <a:spLocks noGrp="1"/>
          </p:cNvSpPr>
          <p:nvPr>
            <p:ph idx="1"/>
          </p:nvPr>
        </p:nvSpPr>
        <p:spPr/>
        <p:txBody>
          <a:bodyPr/>
          <a:lstStyle/>
          <a:p>
            <a:endParaRPr lang="zh-TW"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chemeClr val="accent5">
                    <a:lumMod val="50000"/>
                  </a:schemeClr>
                </a:solidFill>
                <a:latin typeface="標楷體" pitchFamily="65" charset="-120"/>
                <a:ea typeface="標楷體" pitchFamily="65" charset="-120"/>
              </a:rPr>
              <a:t>綜合</a:t>
            </a:r>
            <a:r>
              <a:rPr lang="zh-TW" altLang="en-US" b="1" dirty="0" smtClean="0">
                <a:solidFill>
                  <a:schemeClr val="accent5">
                    <a:lumMod val="50000"/>
                  </a:schemeClr>
                </a:solidFill>
                <a:latin typeface="標楷體" pitchFamily="65" charset="-120"/>
                <a:ea typeface="標楷體" pitchFamily="65" charset="-120"/>
              </a:rPr>
              <a:t>豆花</a:t>
            </a:r>
            <a:endParaRPr lang="zh-TW" altLang="en-US" dirty="0"/>
          </a:p>
        </p:txBody>
      </p:sp>
      <p:sp>
        <p:nvSpPr>
          <p:cNvPr id="3" name="內容版面配置區 2"/>
          <p:cNvSpPr>
            <a:spLocks noGrp="1"/>
          </p:cNvSpPr>
          <p:nvPr>
            <p:ph idx="1"/>
          </p:nvPr>
        </p:nvSpPr>
        <p:spPr/>
        <p:txBody>
          <a:bodyPr/>
          <a:lstStyle/>
          <a:p>
            <a:endParaRPr lang="zh-TW"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539552" y="332657"/>
            <a:ext cx="7772400" cy="792088"/>
          </a:xfrm>
        </p:spPr>
        <p:txBody>
          <a:bodyPr/>
          <a:lstStyle/>
          <a:p>
            <a:endParaRPr lang="zh-TW" altLang="en-US" dirty="0"/>
          </a:p>
        </p:txBody>
      </p:sp>
      <p:sp>
        <p:nvSpPr>
          <p:cNvPr id="3" name="副標題 2"/>
          <p:cNvSpPr>
            <a:spLocks noGrp="1"/>
          </p:cNvSpPr>
          <p:nvPr>
            <p:ph type="subTitle" idx="1"/>
          </p:nvPr>
        </p:nvSpPr>
        <p:spPr>
          <a:xfrm>
            <a:off x="395536" y="1556792"/>
            <a:ext cx="7376864" cy="4082008"/>
          </a:xfrm>
        </p:spPr>
        <p:txBody>
          <a:bodyPr>
            <a:normAutofit/>
          </a:bodyPr>
          <a:lstStyle/>
          <a:p>
            <a:pPr algn="l"/>
            <a:r>
              <a:rPr lang="zh-TW" altLang="en-US" sz="2000" b="1" dirty="0" smtClean="0">
                <a:solidFill>
                  <a:schemeClr val="tx1"/>
                </a:solidFill>
                <a:latin typeface="標楷體" pitchFamily="65" charset="-120"/>
                <a:ea typeface="標楷體" pitchFamily="65" charset="-120"/>
              </a:rPr>
              <a:t>豆花店是舅舅開的</a:t>
            </a:r>
            <a:r>
              <a:rPr lang="en-US" altLang="zh-TW" sz="2000" b="1" dirty="0" smtClean="0">
                <a:solidFill>
                  <a:schemeClr val="tx1"/>
                </a:solidFill>
                <a:latin typeface="標楷體" pitchFamily="65" charset="-120"/>
                <a:ea typeface="標楷體" pitchFamily="65" charset="-120"/>
              </a:rPr>
              <a:t>,</a:t>
            </a:r>
            <a:r>
              <a:rPr lang="zh-TW" altLang="en-US" sz="2000" b="1" dirty="0" smtClean="0">
                <a:solidFill>
                  <a:schemeClr val="tx1"/>
                </a:solidFill>
                <a:latin typeface="標楷體" pitchFamily="65" charset="-120"/>
                <a:ea typeface="標楷體" pitchFamily="65" charset="-120"/>
              </a:rPr>
              <a:t>舅舅從以前就一直很喜歡吃豆花</a:t>
            </a:r>
            <a:r>
              <a:rPr lang="en-US" altLang="zh-TW" sz="2000" b="1" dirty="0" smtClean="0">
                <a:solidFill>
                  <a:schemeClr val="tx1"/>
                </a:solidFill>
                <a:latin typeface="標楷體" pitchFamily="65" charset="-120"/>
                <a:ea typeface="標楷體" pitchFamily="65" charset="-120"/>
              </a:rPr>
              <a:t>,</a:t>
            </a:r>
            <a:r>
              <a:rPr lang="zh-TW" altLang="en-US" sz="2000" b="1" dirty="0" smtClean="0">
                <a:solidFill>
                  <a:schemeClr val="tx1"/>
                </a:solidFill>
                <a:latin typeface="標楷體" pitchFamily="65" charset="-120"/>
                <a:ea typeface="標楷體" pitchFamily="65" charset="-120"/>
              </a:rPr>
              <a:t>因為小學時家裡門口有一位阿伯在賣豆花</a:t>
            </a:r>
            <a:r>
              <a:rPr lang="en-US" altLang="zh-TW" sz="2000" b="1" dirty="0" smtClean="0">
                <a:solidFill>
                  <a:schemeClr val="tx1"/>
                </a:solidFill>
                <a:latin typeface="標楷體" pitchFamily="65" charset="-120"/>
                <a:ea typeface="標楷體" pitchFamily="65" charset="-120"/>
              </a:rPr>
              <a:t>,</a:t>
            </a:r>
            <a:r>
              <a:rPr lang="zh-TW" altLang="en-US" sz="2000" b="1" dirty="0" smtClean="0">
                <a:solidFill>
                  <a:schemeClr val="tx1"/>
                </a:solidFill>
                <a:latin typeface="標楷體" pitchFamily="65" charset="-120"/>
                <a:ea typeface="標楷體" pitchFamily="65" charset="-120"/>
              </a:rPr>
              <a:t>所以舅舅每天放學回家都會去跟阿伯買一碗豆花</a:t>
            </a:r>
            <a:r>
              <a:rPr lang="en-US" altLang="zh-TW" sz="2000" b="1" dirty="0" smtClean="0">
                <a:solidFill>
                  <a:schemeClr val="tx1"/>
                </a:solidFill>
                <a:latin typeface="標楷體" pitchFamily="65" charset="-120"/>
                <a:ea typeface="標楷體" pitchFamily="65" charset="-120"/>
              </a:rPr>
              <a:t>,</a:t>
            </a:r>
            <a:r>
              <a:rPr lang="zh-TW" altLang="en-US" sz="2000" b="1" dirty="0" smtClean="0">
                <a:solidFill>
                  <a:schemeClr val="tx1"/>
                </a:solidFill>
                <a:latin typeface="標楷體" pitchFamily="65" charset="-120"/>
                <a:ea typeface="標楷體" pitchFamily="65" charset="-120"/>
              </a:rPr>
              <a:t>然後就開始一直去研究豆花去外面找專門教做豆花的老師學習如何做豆花、煮糖水跟薑汁</a:t>
            </a:r>
            <a:r>
              <a:rPr lang="en-US" altLang="zh-TW" sz="2000" b="1" dirty="0" smtClean="0">
                <a:solidFill>
                  <a:schemeClr val="tx1"/>
                </a:solidFill>
                <a:latin typeface="標楷體" pitchFamily="65" charset="-120"/>
                <a:ea typeface="標楷體" pitchFamily="65" charset="-120"/>
              </a:rPr>
              <a:t>....</a:t>
            </a:r>
            <a:r>
              <a:rPr lang="zh-TW" altLang="en-US" sz="2000" b="1" dirty="0" smtClean="0">
                <a:solidFill>
                  <a:schemeClr val="tx1"/>
                </a:solidFill>
                <a:latin typeface="標楷體" pitchFamily="65" charset="-120"/>
                <a:ea typeface="標楷體" pitchFamily="65" charset="-120"/>
              </a:rPr>
              <a:t>等</a:t>
            </a:r>
            <a:r>
              <a:rPr lang="en-US" altLang="zh-TW" sz="2000" b="1" dirty="0" smtClean="0">
                <a:solidFill>
                  <a:schemeClr val="tx1"/>
                </a:solidFill>
                <a:latin typeface="標楷體" pitchFamily="65" charset="-120"/>
                <a:ea typeface="標楷體" pitchFamily="65" charset="-120"/>
              </a:rPr>
              <a:t>,</a:t>
            </a:r>
            <a:r>
              <a:rPr lang="zh-TW" altLang="en-US" sz="2000" b="1" dirty="0" smtClean="0">
                <a:solidFill>
                  <a:schemeClr val="tx1"/>
                </a:solidFill>
                <a:latin typeface="標楷體" pitchFamily="65" charset="-120"/>
                <a:ea typeface="標楷體" pitchFamily="65" charset="-120"/>
              </a:rPr>
              <a:t>在家裡就自己做給我們親朋好友們試吃</a:t>
            </a:r>
            <a:r>
              <a:rPr lang="en-US" altLang="zh-TW" sz="2000" b="1" dirty="0" smtClean="0">
                <a:solidFill>
                  <a:schemeClr val="tx1"/>
                </a:solidFill>
                <a:latin typeface="標楷體" pitchFamily="65" charset="-120"/>
                <a:ea typeface="標楷體" pitchFamily="65" charset="-120"/>
              </a:rPr>
              <a:t>,</a:t>
            </a:r>
            <a:r>
              <a:rPr lang="zh-TW" altLang="en-US" sz="2000" b="1" dirty="0" smtClean="0">
                <a:solidFill>
                  <a:schemeClr val="tx1"/>
                </a:solidFill>
                <a:latin typeface="標楷體" pitchFamily="65" charset="-120"/>
                <a:ea typeface="標楷體" pitchFamily="65" charset="-120"/>
              </a:rPr>
              <a:t>雖然多次的做不成功讓舅舅一直很煩惱</a:t>
            </a:r>
            <a:r>
              <a:rPr lang="en-US" altLang="zh-TW" sz="2000" b="1" dirty="0" smtClean="0">
                <a:solidFill>
                  <a:schemeClr val="tx1"/>
                </a:solidFill>
                <a:latin typeface="標楷體" pitchFamily="65" charset="-120"/>
                <a:ea typeface="標楷體" pitchFamily="65" charset="-120"/>
              </a:rPr>
              <a:t>,</a:t>
            </a:r>
            <a:r>
              <a:rPr lang="zh-TW" altLang="en-US" sz="2000" b="1" dirty="0" smtClean="0">
                <a:solidFill>
                  <a:schemeClr val="tx1"/>
                </a:solidFill>
                <a:latin typeface="標楷體" pitchFamily="65" charset="-120"/>
                <a:ea typeface="標楷體" pitchFamily="65" charset="-120"/>
              </a:rPr>
              <a:t>但在我們得鼓勵與打氣</a:t>
            </a:r>
            <a:r>
              <a:rPr lang="en-US" altLang="zh-TW" sz="2000" b="1" dirty="0" smtClean="0">
                <a:solidFill>
                  <a:schemeClr val="tx1"/>
                </a:solidFill>
                <a:latin typeface="標楷體" pitchFamily="65" charset="-120"/>
                <a:ea typeface="標楷體" pitchFamily="65" charset="-120"/>
              </a:rPr>
              <a:t>,</a:t>
            </a:r>
            <a:r>
              <a:rPr lang="zh-TW" altLang="en-US" sz="2000" b="1" dirty="0" smtClean="0">
                <a:solidFill>
                  <a:schemeClr val="tx1"/>
                </a:solidFill>
                <a:latin typeface="標楷體" pitchFamily="65" charset="-120"/>
                <a:ea typeface="標楷體" pitchFamily="65" charset="-120"/>
              </a:rPr>
              <a:t>終於做出了好吃的豆花。</a:t>
            </a:r>
            <a:endParaRPr lang="en-US" altLang="zh-TW" sz="2000" b="1" dirty="0" smtClean="0">
              <a:solidFill>
                <a:schemeClr val="tx1"/>
              </a:solidFill>
              <a:latin typeface="標楷體" pitchFamily="65" charset="-120"/>
              <a:ea typeface="標楷體" pitchFamily="65" charset="-120"/>
            </a:endParaRPr>
          </a:p>
          <a:p>
            <a:pPr algn="l"/>
            <a:r>
              <a:rPr lang="zh-TW" altLang="en-US" sz="2000" b="1" dirty="0" smtClean="0">
                <a:solidFill>
                  <a:schemeClr val="tx1"/>
                </a:solidFill>
                <a:latin typeface="標楷體" pitchFamily="65" charset="-120"/>
                <a:ea typeface="標楷體" pitchFamily="65" charset="-120"/>
              </a:rPr>
              <a:t>舅舅說我們的豆花都是手工的豆花裡沒有亂加塑化劑跟防腐劑</a:t>
            </a:r>
            <a:r>
              <a:rPr lang="en-US" altLang="zh-TW" sz="2000" b="1" dirty="0" smtClean="0">
                <a:solidFill>
                  <a:schemeClr val="tx1"/>
                </a:solidFill>
                <a:latin typeface="標楷體" pitchFamily="65" charset="-120"/>
                <a:ea typeface="標楷體" pitchFamily="65" charset="-120"/>
              </a:rPr>
              <a:t>,</a:t>
            </a:r>
            <a:r>
              <a:rPr lang="zh-TW" altLang="en-US" sz="2000" b="1" dirty="0" smtClean="0">
                <a:solidFill>
                  <a:schemeClr val="tx1"/>
                </a:solidFill>
                <a:latin typeface="標楷體" pitchFamily="65" charset="-120"/>
                <a:ea typeface="標楷體" pitchFamily="65" charset="-120"/>
              </a:rPr>
              <a:t>所以可以讓顧客們吃得很安心</a:t>
            </a:r>
            <a:r>
              <a:rPr lang="en-US" altLang="zh-TW" sz="2000" b="1" dirty="0" smtClean="0">
                <a:solidFill>
                  <a:schemeClr val="tx1"/>
                </a:solidFill>
                <a:latin typeface="標楷體" pitchFamily="65" charset="-120"/>
                <a:ea typeface="標楷體" pitchFamily="65" charset="-120"/>
              </a:rPr>
              <a:t>,</a:t>
            </a:r>
            <a:r>
              <a:rPr lang="zh-TW" altLang="en-US" sz="2000" b="1" dirty="0" smtClean="0">
                <a:solidFill>
                  <a:schemeClr val="tx1"/>
                </a:solidFill>
                <a:latin typeface="標楷體" pitchFamily="65" charset="-120"/>
                <a:ea typeface="標楷體" pitchFamily="65" charset="-120"/>
              </a:rPr>
              <a:t>所以店名才取為平安豆花</a:t>
            </a:r>
            <a:r>
              <a:rPr lang="en-US" altLang="zh-TW" sz="2000" b="1" dirty="0" smtClean="0">
                <a:solidFill>
                  <a:schemeClr val="tx1"/>
                </a:solidFill>
                <a:latin typeface="標楷體" pitchFamily="65" charset="-120"/>
                <a:ea typeface="標楷體" pitchFamily="65" charset="-120"/>
              </a:rPr>
              <a:t>,</a:t>
            </a:r>
            <a:r>
              <a:rPr lang="zh-TW" altLang="en-US" sz="2000" b="1" dirty="0" smtClean="0">
                <a:solidFill>
                  <a:schemeClr val="tx1"/>
                </a:solidFill>
                <a:latin typeface="標楷體" pitchFamily="65" charset="-120"/>
                <a:ea typeface="標楷體" pitchFamily="65" charset="-120"/>
              </a:rPr>
              <a:t>也希望大家都過得平平安安。</a:t>
            </a:r>
            <a:endParaRPr lang="en-US" altLang="zh-TW" sz="2000" b="1" dirty="0" smtClean="0">
              <a:solidFill>
                <a:schemeClr val="tx1"/>
              </a:solidFill>
              <a:latin typeface="標楷體" pitchFamily="65" charset="-120"/>
              <a:ea typeface="標楷體" pitchFamily="65" charset="-120"/>
            </a:endParaRPr>
          </a:p>
          <a:p>
            <a:pPr algn="l"/>
            <a:endParaRPr lang="zh-TW" altLang="en-US" sz="1600" b="1" dirty="0">
              <a:solidFill>
                <a:schemeClr val="tx1"/>
              </a:solidFill>
              <a:latin typeface="標楷體" pitchFamily="65" charset="-120"/>
              <a:ea typeface="標楷體" pitchFamily="65" charset="-12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4" name="內容版面配置區 3" descr="th (7).jpg"/>
          <p:cNvPicPr>
            <a:picLocks noGrp="1" noChangeAspect="1"/>
          </p:cNvPicPr>
          <p:nvPr>
            <p:ph idx="1"/>
          </p:nvPr>
        </p:nvPicPr>
        <p:blipFill>
          <a:blip r:embed="rId2" cstate="print"/>
          <a:stretch>
            <a:fillRect/>
          </a:stretch>
        </p:blipFill>
        <p:spPr>
          <a:xfrm>
            <a:off x="1285851" y="-285775"/>
            <a:ext cx="6616235" cy="7143776"/>
          </a:xfrm>
        </p:spPr>
      </p:pic>
      <p:sp>
        <p:nvSpPr>
          <p:cNvPr id="7" name="文字方塊 6"/>
          <p:cNvSpPr txBox="1"/>
          <p:nvPr/>
        </p:nvSpPr>
        <p:spPr>
          <a:xfrm>
            <a:off x="1500166" y="1142984"/>
            <a:ext cx="1723549" cy="3867405"/>
          </a:xfrm>
          <a:prstGeom prst="rect">
            <a:avLst/>
          </a:prstGeom>
          <a:noFill/>
        </p:spPr>
        <p:txBody>
          <a:bodyPr vert="eaVert" wrap="none" rtlCol="0">
            <a:spAutoFit/>
          </a:bodyPr>
          <a:lstStyle/>
          <a:p>
            <a:r>
              <a:rPr lang="zh-TW" altLang="en-US" sz="10000" b="1" dirty="0" smtClean="0"/>
              <a:t>豆花妹</a:t>
            </a:r>
            <a:endParaRPr lang="zh-TW" altLang="en-US" sz="10000" b="1" dirty="0"/>
          </a:p>
        </p:txBody>
      </p:sp>
      <p:sp>
        <p:nvSpPr>
          <p:cNvPr id="9" name="文字方塊 8"/>
          <p:cNvSpPr txBox="1"/>
          <p:nvPr/>
        </p:nvSpPr>
        <p:spPr>
          <a:xfrm>
            <a:off x="2000232" y="4857760"/>
            <a:ext cx="898003" cy="1938992"/>
          </a:xfrm>
          <a:prstGeom prst="rect">
            <a:avLst/>
          </a:prstGeom>
          <a:noFill/>
        </p:spPr>
        <p:txBody>
          <a:bodyPr wrap="none" rtlCol="0">
            <a:spAutoFit/>
          </a:bodyPr>
          <a:lstStyle/>
          <a:p>
            <a:r>
              <a:rPr lang="en-US" altLang="zh-TW" sz="12000" dirty="0" smtClean="0"/>
              <a:t>?</a:t>
            </a:r>
            <a:endParaRPr lang="zh-TW" altLang="en-US" sz="12000" dirty="0"/>
          </a:p>
        </p:txBody>
      </p:sp>
      <p:pic>
        <p:nvPicPr>
          <p:cNvPr id="5" name="圖片 4" descr="th (8).jpg"/>
          <p:cNvPicPr>
            <a:picLocks noChangeAspect="1"/>
          </p:cNvPicPr>
          <p:nvPr/>
        </p:nvPicPr>
        <p:blipFill>
          <a:blip r:embed="rId3" cstate="print"/>
          <a:stretch>
            <a:fillRect/>
          </a:stretch>
        </p:blipFill>
        <p:spPr>
          <a:xfrm>
            <a:off x="1" y="-357214"/>
            <a:ext cx="9144000" cy="735811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290">
                                          <p:stCondLst>
                                            <p:cond delay="0"/>
                                          </p:stCondLst>
                                        </p:cTn>
                                        <p:tgtEl>
                                          <p:spTgt spid="9"/>
                                        </p:tgtEl>
                                      </p:cBhvr>
                                    </p:animEffect>
                                    <p:anim calcmode="lin" valueType="num">
                                      <p:cBhvr>
                                        <p:cTn id="8" dur="911"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9"/>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9"/>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9"/>
                                        </p:tgtEl>
                                        <p:attrNameLst>
                                          <p:attrName>ppt_y</p:attrName>
                                        </p:attrNameLst>
                                      </p:cBhvr>
                                      <p:tavLst>
                                        <p:tav tm="0" fmla="#ppt_y-sin(pi*$)/81">
                                          <p:val>
                                            <p:fltVal val="0"/>
                                          </p:val>
                                        </p:tav>
                                        <p:tav tm="100000">
                                          <p:val>
                                            <p:fltVal val="1"/>
                                          </p:val>
                                        </p:tav>
                                      </p:tavLst>
                                    </p:anim>
                                    <p:animScale>
                                      <p:cBhvr>
                                        <p:cTn id="13" dur="13">
                                          <p:stCondLst>
                                            <p:cond delay="325"/>
                                          </p:stCondLst>
                                        </p:cTn>
                                        <p:tgtEl>
                                          <p:spTgt spid="9"/>
                                        </p:tgtEl>
                                      </p:cBhvr>
                                      <p:to x="100000" y="60000"/>
                                    </p:animScale>
                                    <p:animScale>
                                      <p:cBhvr>
                                        <p:cTn id="14" dur="83" decel="50000">
                                          <p:stCondLst>
                                            <p:cond delay="338"/>
                                          </p:stCondLst>
                                        </p:cTn>
                                        <p:tgtEl>
                                          <p:spTgt spid="9"/>
                                        </p:tgtEl>
                                      </p:cBhvr>
                                      <p:to x="100000" y="100000"/>
                                    </p:animScale>
                                    <p:animScale>
                                      <p:cBhvr>
                                        <p:cTn id="15" dur="13">
                                          <p:stCondLst>
                                            <p:cond delay="656"/>
                                          </p:stCondLst>
                                        </p:cTn>
                                        <p:tgtEl>
                                          <p:spTgt spid="9"/>
                                        </p:tgtEl>
                                      </p:cBhvr>
                                      <p:to x="100000" y="80000"/>
                                    </p:animScale>
                                    <p:animScale>
                                      <p:cBhvr>
                                        <p:cTn id="16" dur="83" decel="50000">
                                          <p:stCondLst>
                                            <p:cond delay="669"/>
                                          </p:stCondLst>
                                        </p:cTn>
                                        <p:tgtEl>
                                          <p:spTgt spid="9"/>
                                        </p:tgtEl>
                                      </p:cBhvr>
                                      <p:to x="100000" y="100000"/>
                                    </p:animScale>
                                    <p:animScale>
                                      <p:cBhvr>
                                        <p:cTn id="17" dur="13">
                                          <p:stCondLst>
                                            <p:cond delay="821"/>
                                          </p:stCondLst>
                                        </p:cTn>
                                        <p:tgtEl>
                                          <p:spTgt spid="9"/>
                                        </p:tgtEl>
                                      </p:cBhvr>
                                      <p:to x="100000" y="90000"/>
                                    </p:animScale>
                                    <p:animScale>
                                      <p:cBhvr>
                                        <p:cTn id="18" dur="83" decel="50000">
                                          <p:stCondLst>
                                            <p:cond delay="834"/>
                                          </p:stCondLst>
                                        </p:cTn>
                                        <p:tgtEl>
                                          <p:spTgt spid="9"/>
                                        </p:tgtEl>
                                      </p:cBhvr>
                                      <p:to x="100000" y="100000"/>
                                    </p:animScale>
                                    <p:animScale>
                                      <p:cBhvr>
                                        <p:cTn id="19" dur="13">
                                          <p:stCondLst>
                                            <p:cond delay="904"/>
                                          </p:stCondLst>
                                        </p:cTn>
                                        <p:tgtEl>
                                          <p:spTgt spid="9"/>
                                        </p:tgtEl>
                                      </p:cBhvr>
                                      <p:to x="100000" y="95000"/>
                                    </p:animScale>
                                    <p:animScale>
                                      <p:cBhvr>
                                        <p:cTn id="20" dur="83" decel="50000">
                                          <p:stCondLst>
                                            <p:cond delay="917"/>
                                          </p:stCondLst>
                                        </p:cTn>
                                        <p:tgtEl>
                                          <p:spTgt spid="9"/>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290">
                                          <p:stCondLst>
                                            <p:cond delay="0"/>
                                          </p:stCondLst>
                                        </p:cTn>
                                        <p:tgtEl>
                                          <p:spTgt spid="4"/>
                                        </p:tgtEl>
                                      </p:cBhvr>
                                    </p:animEffect>
                                    <p:anim calcmode="lin" valueType="num">
                                      <p:cBhvr>
                                        <p:cTn id="24" dur="911"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5" dur="332"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6" dur="332" tmFilter="0, 0; 0.125,0.2665; 0.25,0.4; 0.375,0.465; 0.5,0.5;  0.625,0.535; 0.75,0.6; 0.875,0.7335; 1,1">
                                          <p:stCondLst>
                                            <p:cond delay="332"/>
                                          </p:stCondLst>
                                        </p:cTn>
                                        <p:tgtEl>
                                          <p:spTgt spid="4"/>
                                        </p:tgtEl>
                                        <p:attrNameLst>
                                          <p:attrName>ppt_y</p:attrName>
                                        </p:attrNameLst>
                                      </p:cBhvr>
                                      <p:tavLst>
                                        <p:tav tm="0" fmla="#ppt_y-sin(pi*$)/9">
                                          <p:val>
                                            <p:fltVal val="0"/>
                                          </p:val>
                                        </p:tav>
                                        <p:tav tm="100000">
                                          <p:val>
                                            <p:fltVal val="1"/>
                                          </p:val>
                                        </p:tav>
                                      </p:tavLst>
                                    </p:anim>
                                    <p:anim calcmode="lin" valueType="num">
                                      <p:cBhvr>
                                        <p:cTn id="27" dur="166" tmFilter="0, 0; 0.125,0.2665; 0.25,0.4; 0.375,0.465; 0.5,0.5;  0.625,0.535; 0.75,0.6; 0.875,0.7335; 1,1">
                                          <p:stCondLst>
                                            <p:cond delay="662"/>
                                          </p:stCondLst>
                                        </p:cTn>
                                        <p:tgtEl>
                                          <p:spTgt spid="4"/>
                                        </p:tgtEl>
                                        <p:attrNameLst>
                                          <p:attrName>ppt_y</p:attrName>
                                        </p:attrNameLst>
                                      </p:cBhvr>
                                      <p:tavLst>
                                        <p:tav tm="0" fmla="#ppt_y-sin(pi*$)/27">
                                          <p:val>
                                            <p:fltVal val="0"/>
                                          </p:val>
                                        </p:tav>
                                        <p:tav tm="100000">
                                          <p:val>
                                            <p:fltVal val="1"/>
                                          </p:val>
                                        </p:tav>
                                      </p:tavLst>
                                    </p:anim>
                                    <p:anim calcmode="lin" valueType="num">
                                      <p:cBhvr>
                                        <p:cTn id="28" dur="82" tmFilter="0, 0; 0.125,0.2665; 0.25,0.4; 0.375,0.465; 0.5,0.5;  0.625,0.535; 0.75,0.6; 0.875,0.7335; 1,1">
                                          <p:stCondLst>
                                            <p:cond delay="828"/>
                                          </p:stCondLst>
                                        </p:cTn>
                                        <p:tgtEl>
                                          <p:spTgt spid="4"/>
                                        </p:tgtEl>
                                        <p:attrNameLst>
                                          <p:attrName>ppt_y</p:attrName>
                                        </p:attrNameLst>
                                      </p:cBhvr>
                                      <p:tavLst>
                                        <p:tav tm="0" fmla="#ppt_y-sin(pi*$)/81">
                                          <p:val>
                                            <p:fltVal val="0"/>
                                          </p:val>
                                        </p:tav>
                                        <p:tav tm="100000">
                                          <p:val>
                                            <p:fltVal val="1"/>
                                          </p:val>
                                        </p:tav>
                                      </p:tavLst>
                                    </p:anim>
                                    <p:animScale>
                                      <p:cBhvr>
                                        <p:cTn id="29" dur="13">
                                          <p:stCondLst>
                                            <p:cond delay="325"/>
                                          </p:stCondLst>
                                        </p:cTn>
                                        <p:tgtEl>
                                          <p:spTgt spid="4"/>
                                        </p:tgtEl>
                                      </p:cBhvr>
                                      <p:to x="100000" y="60000"/>
                                    </p:animScale>
                                    <p:animScale>
                                      <p:cBhvr>
                                        <p:cTn id="30" dur="83" decel="50000">
                                          <p:stCondLst>
                                            <p:cond delay="338"/>
                                          </p:stCondLst>
                                        </p:cTn>
                                        <p:tgtEl>
                                          <p:spTgt spid="4"/>
                                        </p:tgtEl>
                                      </p:cBhvr>
                                      <p:to x="100000" y="100000"/>
                                    </p:animScale>
                                    <p:animScale>
                                      <p:cBhvr>
                                        <p:cTn id="31" dur="13">
                                          <p:stCondLst>
                                            <p:cond delay="656"/>
                                          </p:stCondLst>
                                        </p:cTn>
                                        <p:tgtEl>
                                          <p:spTgt spid="4"/>
                                        </p:tgtEl>
                                      </p:cBhvr>
                                      <p:to x="100000" y="80000"/>
                                    </p:animScale>
                                    <p:animScale>
                                      <p:cBhvr>
                                        <p:cTn id="32" dur="83" decel="50000">
                                          <p:stCondLst>
                                            <p:cond delay="669"/>
                                          </p:stCondLst>
                                        </p:cTn>
                                        <p:tgtEl>
                                          <p:spTgt spid="4"/>
                                        </p:tgtEl>
                                      </p:cBhvr>
                                      <p:to x="100000" y="100000"/>
                                    </p:animScale>
                                    <p:animScale>
                                      <p:cBhvr>
                                        <p:cTn id="33" dur="13">
                                          <p:stCondLst>
                                            <p:cond delay="821"/>
                                          </p:stCondLst>
                                        </p:cTn>
                                        <p:tgtEl>
                                          <p:spTgt spid="4"/>
                                        </p:tgtEl>
                                      </p:cBhvr>
                                      <p:to x="100000" y="90000"/>
                                    </p:animScale>
                                    <p:animScale>
                                      <p:cBhvr>
                                        <p:cTn id="34" dur="83" decel="50000">
                                          <p:stCondLst>
                                            <p:cond delay="834"/>
                                          </p:stCondLst>
                                        </p:cTn>
                                        <p:tgtEl>
                                          <p:spTgt spid="4"/>
                                        </p:tgtEl>
                                      </p:cBhvr>
                                      <p:to x="100000" y="100000"/>
                                    </p:animScale>
                                    <p:animScale>
                                      <p:cBhvr>
                                        <p:cTn id="35" dur="13">
                                          <p:stCondLst>
                                            <p:cond delay="904"/>
                                          </p:stCondLst>
                                        </p:cTn>
                                        <p:tgtEl>
                                          <p:spTgt spid="4"/>
                                        </p:tgtEl>
                                      </p:cBhvr>
                                      <p:to x="100000" y="95000"/>
                                    </p:animScale>
                                    <p:animScale>
                                      <p:cBhvr>
                                        <p:cTn id="36" dur="83" decel="50000">
                                          <p:stCondLst>
                                            <p:cond delay="917"/>
                                          </p:stCondLst>
                                        </p:cTn>
                                        <p:tgtEl>
                                          <p:spTgt spid="4"/>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down)">
                                      <p:cBhvr>
                                        <p:cTn id="39" dur="290">
                                          <p:stCondLst>
                                            <p:cond delay="0"/>
                                          </p:stCondLst>
                                        </p:cTn>
                                        <p:tgtEl>
                                          <p:spTgt spid="7"/>
                                        </p:tgtEl>
                                      </p:cBhvr>
                                    </p:animEffect>
                                    <p:anim calcmode="lin" valueType="num">
                                      <p:cBhvr>
                                        <p:cTn id="40" dur="911"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1" dur="332"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2" dur="332" tmFilter="0, 0; 0.125,0.2665; 0.25,0.4; 0.375,0.465; 0.5,0.5;  0.625,0.535; 0.75,0.6; 0.875,0.7335; 1,1">
                                          <p:stCondLst>
                                            <p:cond delay="332"/>
                                          </p:stCondLst>
                                        </p:cTn>
                                        <p:tgtEl>
                                          <p:spTgt spid="7"/>
                                        </p:tgtEl>
                                        <p:attrNameLst>
                                          <p:attrName>ppt_y</p:attrName>
                                        </p:attrNameLst>
                                      </p:cBhvr>
                                      <p:tavLst>
                                        <p:tav tm="0" fmla="#ppt_y-sin(pi*$)/9">
                                          <p:val>
                                            <p:fltVal val="0"/>
                                          </p:val>
                                        </p:tav>
                                        <p:tav tm="100000">
                                          <p:val>
                                            <p:fltVal val="1"/>
                                          </p:val>
                                        </p:tav>
                                      </p:tavLst>
                                    </p:anim>
                                    <p:anim calcmode="lin" valueType="num">
                                      <p:cBhvr>
                                        <p:cTn id="43" dur="166" tmFilter="0, 0; 0.125,0.2665; 0.25,0.4; 0.375,0.465; 0.5,0.5;  0.625,0.535; 0.75,0.6; 0.875,0.7335; 1,1">
                                          <p:stCondLst>
                                            <p:cond delay="662"/>
                                          </p:stCondLst>
                                        </p:cTn>
                                        <p:tgtEl>
                                          <p:spTgt spid="7"/>
                                        </p:tgtEl>
                                        <p:attrNameLst>
                                          <p:attrName>ppt_y</p:attrName>
                                        </p:attrNameLst>
                                      </p:cBhvr>
                                      <p:tavLst>
                                        <p:tav tm="0" fmla="#ppt_y-sin(pi*$)/27">
                                          <p:val>
                                            <p:fltVal val="0"/>
                                          </p:val>
                                        </p:tav>
                                        <p:tav tm="100000">
                                          <p:val>
                                            <p:fltVal val="1"/>
                                          </p:val>
                                        </p:tav>
                                      </p:tavLst>
                                    </p:anim>
                                    <p:anim calcmode="lin" valueType="num">
                                      <p:cBhvr>
                                        <p:cTn id="44" dur="82" tmFilter="0, 0; 0.125,0.2665; 0.25,0.4; 0.375,0.465; 0.5,0.5;  0.625,0.535; 0.75,0.6; 0.875,0.7335; 1,1">
                                          <p:stCondLst>
                                            <p:cond delay="828"/>
                                          </p:stCondLst>
                                        </p:cTn>
                                        <p:tgtEl>
                                          <p:spTgt spid="7"/>
                                        </p:tgtEl>
                                        <p:attrNameLst>
                                          <p:attrName>ppt_y</p:attrName>
                                        </p:attrNameLst>
                                      </p:cBhvr>
                                      <p:tavLst>
                                        <p:tav tm="0" fmla="#ppt_y-sin(pi*$)/81">
                                          <p:val>
                                            <p:fltVal val="0"/>
                                          </p:val>
                                        </p:tav>
                                        <p:tav tm="100000">
                                          <p:val>
                                            <p:fltVal val="1"/>
                                          </p:val>
                                        </p:tav>
                                      </p:tavLst>
                                    </p:anim>
                                    <p:animScale>
                                      <p:cBhvr>
                                        <p:cTn id="45" dur="13">
                                          <p:stCondLst>
                                            <p:cond delay="325"/>
                                          </p:stCondLst>
                                        </p:cTn>
                                        <p:tgtEl>
                                          <p:spTgt spid="7"/>
                                        </p:tgtEl>
                                      </p:cBhvr>
                                      <p:to x="100000" y="60000"/>
                                    </p:animScale>
                                    <p:animScale>
                                      <p:cBhvr>
                                        <p:cTn id="46" dur="83" decel="50000">
                                          <p:stCondLst>
                                            <p:cond delay="338"/>
                                          </p:stCondLst>
                                        </p:cTn>
                                        <p:tgtEl>
                                          <p:spTgt spid="7"/>
                                        </p:tgtEl>
                                      </p:cBhvr>
                                      <p:to x="100000" y="100000"/>
                                    </p:animScale>
                                    <p:animScale>
                                      <p:cBhvr>
                                        <p:cTn id="47" dur="13">
                                          <p:stCondLst>
                                            <p:cond delay="656"/>
                                          </p:stCondLst>
                                        </p:cTn>
                                        <p:tgtEl>
                                          <p:spTgt spid="7"/>
                                        </p:tgtEl>
                                      </p:cBhvr>
                                      <p:to x="100000" y="80000"/>
                                    </p:animScale>
                                    <p:animScale>
                                      <p:cBhvr>
                                        <p:cTn id="48" dur="83" decel="50000">
                                          <p:stCondLst>
                                            <p:cond delay="669"/>
                                          </p:stCondLst>
                                        </p:cTn>
                                        <p:tgtEl>
                                          <p:spTgt spid="7"/>
                                        </p:tgtEl>
                                      </p:cBhvr>
                                      <p:to x="100000" y="100000"/>
                                    </p:animScale>
                                    <p:animScale>
                                      <p:cBhvr>
                                        <p:cTn id="49" dur="13">
                                          <p:stCondLst>
                                            <p:cond delay="821"/>
                                          </p:stCondLst>
                                        </p:cTn>
                                        <p:tgtEl>
                                          <p:spTgt spid="7"/>
                                        </p:tgtEl>
                                      </p:cBhvr>
                                      <p:to x="100000" y="90000"/>
                                    </p:animScale>
                                    <p:animScale>
                                      <p:cBhvr>
                                        <p:cTn id="50" dur="83" decel="50000">
                                          <p:stCondLst>
                                            <p:cond delay="834"/>
                                          </p:stCondLst>
                                        </p:cTn>
                                        <p:tgtEl>
                                          <p:spTgt spid="7"/>
                                        </p:tgtEl>
                                      </p:cBhvr>
                                      <p:to x="100000" y="100000"/>
                                    </p:animScale>
                                    <p:animScale>
                                      <p:cBhvr>
                                        <p:cTn id="51" dur="13">
                                          <p:stCondLst>
                                            <p:cond delay="904"/>
                                          </p:stCondLst>
                                        </p:cTn>
                                        <p:tgtEl>
                                          <p:spTgt spid="7"/>
                                        </p:tgtEl>
                                      </p:cBhvr>
                                      <p:to x="100000" y="95000"/>
                                    </p:animScale>
                                    <p:animScale>
                                      <p:cBhvr>
                                        <p:cTn id="52" dur="83" decel="50000">
                                          <p:stCondLst>
                                            <p:cond delay="917"/>
                                          </p:stCondLst>
                                        </p:cTn>
                                        <p:tgtEl>
                                          <p:spTgt spid="7"/>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5"/>
                                        </p:tgtEl>
                                        <p:attrNameLst>
                                          <p:attrName>style.visibility</p:attrName>
                                        </p:attrNameLst>
                                      </p:cBhvr>
                                      <p:to>
                                        <p:strVal val="visible"/>
                                      </p:to>
                                    </p:set>
                                    <p:anim calcmode="lin" valueType="num">
                                      <p:cBhvr additive="base">
                                        <p:cTn id="57" dur="500" fill="hold"/>
                                        <p:tgtEl>
                                          <p:spTgt spid="5"/>
                                        </p:tgtEl>
                                        <p:attrNameLst>
                                          <p:attrName>ppt_x</p:attrName>
                                        </p:attrNameLst>
                                      </p:cBhvr>
                                      <p:tavLst>
                                        <p:tav tm="0">
                                          <p:val>
                                            <p:strVal val="#ppt_x"/>
                                          </p:val>
                                        </p:tav>
                                        <p:tav tm="100000">
                                          <p:val>
                                            <p:strVal val="#ppt_x"/>
                                          </p:val>
                                        </p:tav>
                                      </p:tavLst>
                                    </p:anim>
                                    <p:anim calcmode="lin" valueType="num">
                                      <p:cBhvr additive="base">
                                        <p:cTn id="5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sz="6000" b="1" dirty="0" err="1" smtClean="0">
                <a:solidFill>
                  <a:schemeClr val="tx2">
                    <a:lumMod val="60000"/>
                    <a:lumOff val="40000"/>
                  </a:schemeClr>
                </a:solidFill>
              </a:rPr>
              <a:t>Douhua</a:t>
            </a:r>
            <a:endParaRPr lang="zh-TW" altLang="en-US" sz="6000" b="1" dirty="0">
              <a:solidFill>
                <a:schemeClr val="tx2">
                  <a:lumMod val="60000"/>
                  <a:lumOff val="40000"/>
                </a:schemeClr>
              </a:solidFill>
              <a:latin typeface="MS Gothic" pitchFamily="49" charset="-128"/>
              <a:ea typeface="MS Gothic" pitchFamily="49" charset="-128"/>
            </a:endParaRPr>
          </a:p>
        </p:txBody>
      </p:sp>
      <p:pic>
        <p:nvPicPr>
          <p:cNvPr id="5" name="內容版面配置區 4" descr="th (1).jpg"/>
          <p:cNvPicPr>
            <a:picLocks noGrp="1" noChangeAspect="1"/>
          </p:cNvPicPr>
          <p:nvPr>
            <p:ph idx="1"/>
          </p:nvPr>
        </p:nvPicPr>
        <p:blipFill>
          <a:blip r:embed="rId2" cstate="print"/>
          <a:stretch>
            <a:fillRect/>
          </a:stretch>
        </p:blipFill>
        <p:spPr>
          <a:xfrm>
            <a:off x="6170549" y="4361385"/>
            <a:ext cx="2857500" cy="2352675"/>
          </a:xfrm>
        </p:spPr>
      </p:pic>
      <p:pic>
        <p:nvPicPr>
          <p:cNvPr id="6" name="圖片 5" descr="th (4).jpg"/>
          <p:cNvPicPr>
            <a:picLocks noChangeAspect="1"/>
          </p:cNvPicPr>
          <p:nvPr/>
        </p:nvPicPr>
        <p:blipFill>
          <a:blip r:embed="rId3" cstate="print"/>
          <a:stretch>
            <a:fillRect/>
          </a:stretch>
        </p:blipFill>
        <p:spPr>
          <a:xfrm>
            <a:off x="142844" y="4357694"/>
            <a:ext cx="2857500" cy="2314575"/>
          </a:xfrm>
          <a:prstGeom prst="rect">
            <a:avLst/>
          </a:prstGeom>
        </p:spPr>
      </p:pic>
      <p:pic>
        <p:nvPicPr>
          <p:cNvPr id="7" name="圖片 6" descr="th (2).jpg"/>
          <p:cNvPicPr>
            <a:picLocks noChangeAspect="1"/>
          </p:cNvPicPr>
          <p:nvPr/>
        </p:nvPicPr>
        <p:blipFill>
          <a:blip r:embed="rId4" cstate="print"/>
          <a:stretch>
            <a:fillRect/>
          </a:stretch>
        </p:blipFill>
        <p:spPr>
          <a:xfrm rot="21374613">
            <a:off x="74000" y="876871"/>
            <a:ext cx="2857500" cy="2352675"/>
          </a:xfrm>
          <a:prstGeom prst="rect">
            <a:avLst/>
          </a:prstGeom>
        </p:spPr>
      </p:pic>
      <p:pic>
        <p:nvPicPr>
          <p:cNvPr id="8" name="圖片 7" descr="th (3).jpg"/>
          <p:cNvPicPr>
            <a:picLocks noChangeAspect="1"/>
          </p:cNvPicPr>
          <p:nvPr/>
        </p:nvPicPr>
        <p:blipFill>
          <a:blip r:embed="rId5" cstate="print"/>
          <a:stretch>
            <a:fillRect/>
          </a:stretch>
        </p:blipFill>
        <p:spPr>
          <a:xfrm>
            <a:off x="6286500" y="785794"/>
            <a:ext cx="2857500" cy="2352675"/>
          </a:xfrm>
          <a:prstGeom prst="rect">
            <a:avLst/>
          </a:prstGeom>
        </p:spPr>
      </p:pic>
      <p:sp>
        <p:nvSpPr>
          <p:cNvPr id="10" name="文字方塊 9"/>
          <p:cNvSpPr txBox="1"/>
          <p:nvPr/>
        </p:nvSpPr>
        <p:spPr>
          <a:xfrm>
            <a:off x="1285852" y="3214686"/>
            <a:ext cx="7259103" cy="1015663"/>
          </a:xfrm>
          <a:prstGeom prst="rect">
            <a:avLst/>
          </a:prstGeom>
          <a:noFill/>
        </p:spPr>
        <p:txBody>
          <a:bodyPr wrap="none" rtlCol="0">
            <a:spAutoFit/>
          </a:bodyPr>
          <a:lstStyle/>
          <a:p>
            <a:r>
              <a:rPr lang="en-US" sz="2000" b="1" dirty="0" smtClean="0"/>
              <a:t>Bean curd, bean curd full name, also known as bean curd or frozen</a:t>
            </a:r>
            <a:br>
              <a:rPr lang="en-US" sz="2000" b="1" dirty="0" smtClean="0"/>
            </a:br>
            <a:r>
              <a:rPr lang="en-US" sz="2000" b="1" dirty="0" smtClean="0"/>
              <a:t/>
            </a:r>
            <a:br>
              <a:rPr lang="en-US" sz="2000" b="1" dirty="0" smtClean="0"/>
            </a:br>
            <a:r>
              <a:rPr lang="en-US" sz="2000" b="1" dirty="0" smtClean="0"/>
              <a:t>Is formed from yellow milk solidified Chinese food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sz="5400" b="1" dirty="0" smtClean="0">
                <a:solidFill>
                  <a:schemeClr val="tx2">
                    <a:lumMod val="60000"/>
                    <a:lumOff val="40000"/>
                  </a:schemeClr>
                </a:solidFill>
              </a:rPr>
              <a:t>Prepare materials</a:t>
            </a:r>
            <a:endParaRPr lang="zh-TW" altLang="en-US" sz="5000" b="1" dirty="0">
              <a:solidFill>
                <a:schemeClr val="tx2">
                  <a:lumMod val="60000"/>
                  <a:lumOff val="40000"/>
                </a:schemeClr>
              </a:solidFill>
              <a:latin typeface="MS Gothic" pitchFamily="49" charset="-128"/>
              <a:ea typeface="MS Gothic" pitchFamily="49" charset="-128"/>
            </a:endParaRPr>
          </a:p>
        </p:txBody>
      </p:sp>
      <p:sp>
        <p:nvSpPr>
          <p:cNvPr id="3" name="內容版面配置區 2"/>
          <p:cNvSpPr>
            <a:spLocks noGrp="1"/>
          </p:cNvSpPr>
          <p:nvPr>
            <p:ph idx="1"/>
          </p:nvPr>
        </p:nvSpPr>
        <p:spPr/>
        <p:txBody>
          <a:bodyPr>
            <a:normAutofit fontScale="92500" lnSpcReduction="10000"/>
          </a:bodyPr>
          <a:lstStyle/>
          <a:p>
            <a:r>
              <a:rPr lang="en-US" sz="2800" dirty="0" err="1" smtClean="0"/>
              <a:t>Douhua</a:t>
            </a:r>
            <a:r>
              <a:rPr lang="en-US" sz="2800" dirty="0" smtClean="0"/>
              <a:t> the </a:t>
            </a:r>
            <a:r>
              <a:rPr lang="en-US" sz="2800" dirty="0" smtClean="0"/>
              <a:t>material</a:t>
            </a:r>
            <a:r>
              <a:rPr lang="zh-TW" altLang="en-US" sz="2800" dirty="0" smtClean="0"/>
              <a:t>：</a:t>
            </a:r>
            <a:r>
              <a:rPr lang="en-US" altLang="zh-TW" sz="2800" b="1" dirty="0" smtClean="0">
                <a:latin typeface="標楷體" pitchFamily="65" charset="-120"/>
                <a:ea typeface="標楷體" pitchFamily="65" charset="-120"/>
              </a:rPr>
              <a:t> </a:t>
            </a:r>
          </a:p>
          <a:p>
            <a:pPr>
              <a:buNone/>
            </a:pPr>
            <a:r>
              <a:rPr lang="zh-TW" altLang="en-US" sz="2800" b="1" dirty="0" smtClean="0">
                <a:latin typeface="標楷體" pitchFamily="65" charset="-120"/>
                <a:ea typeface="標楷體" pitchFamily="65" charset="-120"/>
              </a:rPr>
              <a:t> </a:t>
            </a:r>
            <a:r>
              <a:rPr lang="en-US" sz="2800" dirty="0" smtClean="0"/>
              <a:t>Soybean 300 grams (Please use a non-genetically modified soybeans), 10 bowls of water (about 2200cc), tofu plaster 5-7 </a:t>
            </a:r>
            <a:r>
              <a:rPr lang="en-US" sz="2800" dirty="0" smtClean="0"/>
              <a:t>grams</a:t>
            </a:r>
          </a:p>
          <a:p>
            <a:pPr>
              <a:buNone/>
            </a:pPr>
            <a:r>
              <a:rPr lang="zh-TW" altLang="en-US" sz="2800" dirty="0" smtClean="0"/>
              <a:t> </a:t>
            </a:r>
            <a:r>
              <a:rPr lang="zh-TW" altLang="en-US" sz="2800" dirty="0" smtClean="0"/>
              <a:t>  </a:t>
            </a:r>
            <a:r>
              <a:rPr lang="en-US" sz="2800" dirty="0" smtClean="0"/>
              <a:t> </a:t>
            </a:r>
            <a:r>
              <a:rPr lang="en-US" sz="2800" dirty="0" smtClean="0"/>
              <a:t>40 grams of sweet potato </a:t>
            </a:r>
            <a:r>
              <a:rPr lang="en-US" sz="2800" dirty="0" smtClean="0"/>
              <a:t>flour</a:t>
            </a:r>
          </a:p>
          <a:p>
            <a:pPr>
              <a:buNone/>
            </a:pPr>
            <a:r>
              <a:rPr lang="zh-TW" altLang="en-US" sz="2800" dirty="0" smtClean="0"/>
              <a:t> </a:t>
            </a:r>
            <a:r>
              <a:rPr lang="zh-TW" altLang="en-US" sz="2800" dirty="0" smtClean="0"/>
              <a:t>   </a:t>
            </a:r>
            <a:r>
              <a:rPr lang="en-US" sz="2800" dirty="0" smtClean="0"/>
              <a:t>half </a:t>
            </a:r>
            <a:r>
              <a:rPr lang="en-US" sz="2800" dirty="0" smtClean="0"/>
              <a:t>a bowl of cold </a:t>
            </a:r>
            <a:r>
              <a:rPr lang="en-US" sz="2800" dirty="0" smtClean="0"/>
              <a:t>water</a:t>
            </a:r>
            <a:endParaRPr lang="zh-TW" altLang="en-US" sz="2800" dirty="0" smtClean="0">
              <a:latin typeface="標楷體" pitchFamily="65" charset="-120"/>
              <a:ea typeface="標楷體" pitchFamily="65" charset="-120"/>
            </a:endParaRPr>
          </a:p>
          <a:p>
            <a:endParaRPr lang="en-US" altLang="zh-TW" sz="2800" b="1" dirty="0" smtClean="0">
              <a:latin typeface="標楷體" pitchFamily="65" charset="-120"/>
              <a:ea typeface="標楷體" pitchFamily="65" charset="-120"/>
            </a:endParaRPr>
          </a:p>
          <a:p>
            <a:r>
              <a:rPr lang="en-US" sz="2800" dirty="0" smtClean="0"/>
              <a:t>the material Tong </a:t>
            </a:r>
            <a:r>
              <a:rPr lang="en-US" sz="2800" dirty="0" err="1" smtClean="0"/>
              <a:t>Shui</a:t>
            </a:r>
            <a:r>
              <a:rPr lang="en-US" sz="2800" dirty="0" smtClean="0"/>
              <a:t> </a:t>
            </a:r>
            <a:r>
              <a:rPr lang="zh-TW" altLang="en-US" sz="2800" dirty="0" smtClean="0"/>
              <a:t>：</a:t>
            </a:r>
            <a:r>
              <a:rPr lang="en-US" altLang="zh-TW" sz="2800" b="1" dirty="0" smtClean="0">
                <a:latin typeface="標楷體" pitchFamily="65" charset="-120"/>
                <a:ea typeface="標楷體" pitchFamily="65" charset="-120"/>
              </a:rPr>
              <a:t> </a:t>
            </a:r>
          </a:p>
          <a:p>
            <a:pPr>
              <a:buNone/>
            </a:pPr>
            <a:r>
              <a:rPr lang="zh-TW" altLang="en-US" sz="2800" b="1" dirty="0" smtClean="0">
                <a:latin typeface="標楷體" pitchFamily="65" charset="-120"/>
                <a:ea typeface="標楷體" pitchFamily="65" charset="-120"/>
              </a:rPr>
              <a:t>  </a:t>
            </a:r>
            <a:r>
              <a:rPr lang="en-US" sz="2800" dirty="0" smtClean="0"/>
              <a:t>Sugar </a:t>
            </a:r>
            <a:r>
              <a:rPr lang="en-US" sz="2800" dirty="0" smtClean="0"/>
              <a:t>bowl, 5 bowls of </a:t>
            </a:r>
            <a:r>
              <a:rPr lang="en-US" sz="2800" dirty="0" smtClean="0"/>
              <a:t>water</a:t>
            </a:r>
          </a:p>
          <a:p>
            <a:pPr>
              <a:buNone/>
            </a:pPr>
            <a:r>
              <a:rPr lang="zh-TW" altLang="en-US" sz="2800" dirty="0" smtClean="0"/>
              <a:t> </a:t>
            </a:r>
            <a:r>
              <a:rPr lang="zh-TW" altLang="en-US" sz="2800" dirty="0" smtClean="0"/>
              <a:t>   </a:t>
            </a:r>
            <a:r>
              <a:rPr lang="en-US" sz="2800" dirty="0" smtClean="0"/>
              <a:t>ginger </a:t>
            </a:r>
            <a:r>
              <a:rPr lang="en-US" sz="2800" dirty="0" smtClean="0"/>
              <a:t>6</a:t>
            </a:r>
            <a:endParaRPr lang="zh-TW" altLang="en-US" sz="2800" dirty="0" smtClean="0">
              <a:latin typeface="標楷體" pitchFamily="65" charset="-120"/>
              <a:ea typeface="標楷體" pitchFamily="65" charset="-120"/>
            </a:endParaRPr>
          </a:p>
          <a:p>
            <a:pPr>
              <a:buNone/>
            </a:pPr>
            <a:endParaRPr lang="zh-TW" altLang="en-US" dirty="0"/>
          </a:p>
        </p:txBody>
      </p:sp>
      <p:pic>
        <p:nvPicPr>
          <p:cNvPr id="5" name="圖片 4" descr="20090113164519294.jpg"/>
          <p:cNvPicPr>
            <a:picLocks noChangeAspect="1"/>
          </p:cNvPicPr>
          <p:nvPr/>
        </p:nvPicPr>
        <p:blipFill>
          <a:blip r:embed="rId2" cstate="print"/>
          <a:stretch>
            <a:fillRect/>
          </a:stretch>
        </p:blipFill>
        <p:spPr>
          <a:xfrm rot="538717">
            <a:off x="5219345" y="3234352"/>
            <a:ext cx="3238506" cy="30571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sz="5400" b="1" dirty="0" err="1" smtClean="0">
                <a:solidFill>
                  <a:schemeClr val="tx2">
                    <a:lumMod val="60000"/>
                    <a:lumOff val="40000"/>
                  </a:schemeClr>
                </a:solidFill>
              </a:rPr>
              <a:t>Douhua</a:t>
            </a:r>
            <a:r>
              <a:rPr lang="en-US" sz="5400" b="1" dirty="0" smtClean="0">
                <a:solidFill>
                  <a:schemeClr val="tx2">
                    <a:lumMod val="60000"/>
                    <a:lumOff val="40000"/>
                  </a:schemeClr>
                </a:solidFill>
              </a:rPr>
              <a:t> practice</a:t>
            </a:r>
            <a:endParaRPr lang="en-US" sz="5400" b="1" dirty="0">
              <a:solidFill>
                <a:schemeClr val="tx2">
                  <a:lumMod val="60000"/>
                  <a:lumOff val="40000"/>
                </a:schemeClr>
              </a:solidFill>
            </a:endParaRPr>
          </a:p>
        </p:txBody>
      </p:sp>
      <p:sp>
        <p:nvSpPr>
          <p:cNvPr id="3" name="內容版面配置區 2"/>
          <p:cNvSpPr>
            <a:spLocks noGrp="1"/>
          </p:cNvSpPr>
          <p:nvPr>
            <p:ph idx="1"/>
          </p:nvPr>
        </p:nvSpPr>
        <p:spPr/>
        <p:txBody>
          <a:bodyPr>
            <a:normAutofit fontScale="40000" lnSpcReduction="20000"/>
          </a:bodyPr>
          <a:lstStyle/>
          <a:p>
            <a:r>
              <a:rPr lang="en-US" altLang="zh-TW" b="1" dirty="0" smtClean="0">
                <a:latin typeface="標楷體" pitchFamily="65" charset="-120"/>
                <a:ea typeface="標楷體" pitchFamily="65" charset="-120"/>
              </a:rPr>
              <a:t>1</a:t>
            </a:r>
            <a:r>
              <a:rPr lang="en-US" altLang="zh-TW" b="1" dirty="0" smtClean="0">
                <a:latin typeface="標楷體" pitchFamily="65" charset="-120"/>
                <a:ea typeface="標楷體" pitchFamily="65" charset="-120"/>
              </a:rPr>
              <a:t>.</a:t>
            </a:r>
            <a:r>
              <a:rPr lang="en-US" dirty="0" smtClean="0"/>
              <a:t> </a:t>
            </a:r>
            <a:r>
              <a:rPr lang="en-US" sz="4200" b="1" dirty="0" smtClean="0"/>
              <a:t>Soybean soak overnight first, then Soybean and 10 times with the blender bowl of water smashed after breaking boil then filtered dregs, it becomes soymilk</a:t>
            </a:r>
          </a:p>
          <a:p>
            <a:endParaRPr lang="zh-TW" altLang="en-US" dirty="0" smtClean="0">
              <a:latin typeface="標楷體" pitchFamily="65" charset="-120"/>
              <a:ea typeface="標楷體" pitchFamily="65" charset="-120"/>
            </a:endParaRPr>
          </a:p>
          <a:p>
            <a:pPr>
              <a:buNone/>
            </a:pPr>
            <a:endParaRPr lang="en-US" altLang="zh-TW" b="1" dirty="0" smtClean="0">
              <a:latin typeface="標楷體" pitchFamily="65" charset="-120"/>
              <a:ea typeface="標楷體" pitchFamily="65" charset="-120"/>
            </a:endParaRPr>
          </a:p>
          <a:p>
            <a:r>
              <a:rPr lang="en-US" altLang="zh-TW" b="1" dirty="0" smtClean="0">
                <a:latin typeface="標楷體" pitchFamily="65" charset="-120"/>
                <a:ea typeface="標楷體" pitchFamily="65" charset="-120"/>
              </a:rPr>
              <a:t>2</a:t>
            </a:r>
            <a:r>
              <a:rPr lang="en-US" altLang="zh-TW" b="1" dirty="0" smtClean="0">
                <a:latin typeface="標楷體" pitchFamily="65" charset="-120"/>
                <a:ea typeface="標楷體" pitchFamily="65" charset="-120"/>
              </a:rPr>
              <a:t>.</a:t>
            </a:r>
            <a:r>
              <a:rPr lang="en-US" dirty="0" smtClean="0"/>
              <a:t> </a:t>
            </a:r>
            <a:r>
              <a:rPr lang="en-US" sz="4200" b="1" dirty="0" smtClean="0"/>
              <a:t>Take a width of 30 cm diameter and a height of about 30 cm above the round pot into tofu plaster, sweet potato powder, stir together the bowl of water</a:t>
            </a:r>
          </a:p>
          <a:p>
            <a:endParaRPr lang="zh-TW" altLang="en-US" dirty="0" smtClean="0">
              <a:latin typeface="標楷體" pitchFamily="65" charset="-120"/>
              <a:ea typeface="標楷體" pitchFamily="65" charset="-120"/>
            </a:endParaRPr>
          </a:p>
          <a:p>
            <a:endParaRPr lang="en-US" altLang="zh-TW" b="1" dirty="0" smtClean="0">
              <a:latin typeface="標楷體" pitchFamily="65" charset="-120"/>
              <a:ea typeface="標楷體" pitchFamily="65" charset="-120"/>
            </a:endParaRPr>
          </a:p>
          <a:p>
            <a:r>
              <a:rPr lang="en-US" altLang="zh-TW" b="1" dirty="0" smtClean="0">
                <a:latin typeface="標楷體" pitchFamily="65" charset="-120"/>
                <a:ea typeface="標楷體" pitchFamily="65" charset="-120"/>
              </a:rPr>
              <a:t>3</a:t>
            </a:r>
            <a:r>
              <a:rPr lang="en-US" altLang="zh-TW" b="1" dirty="0" smtClean="0">
                <a:latin typeface="標楷體" pitchFamily="65" charset="-120"/>
                <a:ea typeface="標楷體" pitchFamily="65" charset="-120"/>
              </a:rPr>
              <a:t>.</a:t>
            </a:r>
            <a:r>
              <a:rPr lang="en-US" dirty="0" smtClean="0"/>
              <a:t> </a:t>
            </a:r>
            <a:r>
              <a:rPr lang="en-US" sz="4200" b="1" dirty="0" smtClean="0"/>
              <a:t>The filtered good soymilk from a height</a:t>
            </a:r>
            <a:br>
              <a:rPr lang="en-US" sz="4200" b="1" dirty="0" smtClean="0"/>
            </a:br>
            <a:r>
              <a:rPr lang="en-US" sz="4200" b="1" dirty="0" smtClean="0"/>
              <a:t>      Round down into the pot, then stir to forgo</a:t>
            </a:r>
            <a:br>
              <a:rPr lang="en-US" sz="4200" b="1" dirty="0" smtClean="0"/>
            </a:br>
            <a:r>
              <a:rPr lang="en-US" sz="4200" b="1" dirty="0" smtClean="0"/>
              <a:t>      Mix until 10 minutes into the </a:t>
            </a:r>
            <a:r>
              <a:rPr lang="en-US" sz="4200" b="1" dirty="0" err="1" smtClean="0"/>
              <a:t>Douhua</a:t>
            </a:r>
            <a:r>
              <a:rPr lang="en-US" sz="4200" b="1" dirty="0" smtClean="0"/>
              <a:t> </a:t>
            </a:r>
            <a:r>
              <a:rPr lang="en-US" sz="4200" b="1" dirty="0" smtClean="0"/>
              <a:t>after </a:t>
            </a:r>
          </a:p>
          <a:p>
            <a:pPr>
              <a:buNone/>
            </a:pPr>
            <a:r>
              <a:rPr lang="en-US" sz="4200" b="1" dirty="0" smtClean="0"/>
              <a:t> </a:t>
            </a:r>
            <a:r>
              <a:rPr lang="en-US" sz="4200" b="1" dirty="0" smtClean="0"/>
              <a:t>            coagulation </a:t>
            </a:r>
            <a:r>
              <a:rPr lang="en-US" sz="4200" b="1" dirty="0" smtClean="0"/>
              <a:t>The top of the foam can be </a:t>
            </a:r>
            <a:endParaRPr lang="en-US" sz="4200" b="1" dirty="0" smtClean="0"/>
          </a:p>
          <a:p>
            <a:pPr>
              <a:buNone/>
            </a:pPr>
            <a:r>
              <a:rPr lang="en-US" sz="4200" b="1" dirty="0" smtClean="0"/>
              <a:t> </a:t>
            </a:r>
            <a:r>
              <a:rPr lang="en-US" sz="4200" b="1" dirty="0" smtClean="0"/>
              <a:t>            scraped </a:t>
            </a:r>
            <a:r>
              <a:rPr lang="en-US" sz="4200" b="1" dirty="0" smtClean="0"/>
              <a:t>off </a:t>
            </a:r>
            <a:r>
              <a:rPr lang="en-US" sz="4200" b="1" dirty="0" smtClean="0"/>
              <a:t>with</a:t>
            </a:r>
            <a:r>
              <a:rPr lang="zh-TW" altLang="en-US" sz="4200" b="1" dirty="0" smtClean="0"/>
              <a:t> </a:t>
            </a:r>
            <a:r>
              <a:rPr lang="en-US" sz="4200" b="1" dirty="0" smtClean="0"/>
              <a:t>a </a:t>
            </a:r>
            <a:r>
              <a:rPr lang="en-US" sz="4200" b="1" dirty="0" smtClean="0"/>
              <a:t>spoon</a:t>
            </a:r>
          </a:p>
          <a:p>
            <a:endParaRPr lang="en-US" altLang="zh-TW" b="1" dirty="0" smtClean="0">
              <a:latin typeface="標楷體" pitchFamily="65" charset="-120"/>
              <a:ea typeface="標楷體" pitchFamily="65" charset="-120"/>
            </a:endParaRPr>
          </a:p>
          <a:p>
            <a:r>
              <a:rPr lang="en-US" altLang="zh-TW" b="1" dirty="0" smtClean="0">
                <a:latin typeface="標楷體" pitchFamily="65" charset="-120"/>
                <a:ea typeface="標楷體" pitchFamily="65" charset="-120"/>
              </a:rPr>
              <a:t>4</a:t>
            </a:r>
            <a:r>
              <a:rPr lang="en-US" altLang="zh-TW" b="1" dirty="0" smtClean="0">
                <a:latin typeface="標楷體" pitchFamily="65" charset="-120"/>
                <a:ea typeface="標楷體" pitchFamily="65" charset="-120"/>
              </a:rPr>
              <a:t>.</a:t>
            </a:r>
            <a:r>
              <a:rPr lang="en-US" dirty="0" smtClean="0"/>
              <a:t> </a:t>
            </a:r>
            <a:r>
              <a:rPr lang="en-US" sz="4300" b="1" dirty="0" smtClean="0"/>
              <a:t>Tong </a:t>
            </a:r>
            <a:r>
              <a:rPr lang="en-US" sz="4300" b="1" dirty="0" err="1" smtClean="0"/>
              <a:t>Shui</a:t>
            </a:r>
            <a:r>
              <a:rPr lang="en-US" sz="4300" b="1" dirty="0" smtClean="0"/>
              <a:t> production: just all Tong </a:t>
            </a:r>
            <a:r>
              <a:rPr lang="en-US" sz="4300" b="1" dirty="0" err="1" smtClean="0"/>
              <a:t>Shui</a:t>
            </a:r>
            <a:r>
              <a:rPr lang="en-US" sz="4300" b="1" dirty="0" smtClean="0"/>
              <a:t/>
            </a:r>
            <a:br>
              <a:rPr lang="en-US" sz="4300" b="1" dirty="0" smtClean="0"/>
            </a:br>
            <a:r>
              <a:rPr lang="en-US" sz="4300" b="1" dirty="0" smtClean="0"/>
              <a:t>      Material together boil. Can also be </a:t>
            </a:r>
            <a:r>
              <a:rPr lang="en-US" sz="4300" b="1" dirty="0" smtClean="0"/>
              <a:t>used</a:t>
            </a:r>
            <a:r>
              <a:rPr lang="en-US" sz="4300" b="1" dirty="0" smtClean="0"/>
              <a:t/>
            </a:r>
            <a:br>
              <a:rPr lang="en-US" sz="4300" b="1" dirty="0" smtClean="0"/>
            </a:br>
            <a:r>
              <a:rPr lang="en-US" sz="4300" b="1" dirty="0" smtClean="0"/>
              <a:t>      Bean soup or bean soup, and so on </a:t>
            </a:r>
            <a:r>
              <a:rPr lang="en-US" sz="4300" b="1" dirty="0" smtClean="0"/>
              <a:t>Tong</a:t>
            </a:r>
          </a:p>
          <a:p>
            <a:pPr>
              <a:buNone/>
            </a:pPr>
            <a:r>
              <a:rPr lang="zh-TW" altLang="en-US" sz="4300" b="1" dirty="0" smtClean="0"/>
              <a:t> </a:t>
            </a:r>
            <a:r>
              <a:rPr lang="zh-TW" altLang="en-US" sz="4300" b="1" dirty="0" smtClean="0"/>
              <a:t>          </a:t>
            </a:r>
            <a:r>
              <a:rPr lang="en-US" sz="4300" b="1" dirty="0" smtClean="0"/>
              <a:t> </a:t>
            </a:r>
            <a:r>
              <a:rPr lang="en-US" sz="4300" b="1" dirty="0" err="1" smtClean="0"/>
              <a:t>Shui</a:t>
            </a:r>
            <a:r>
              <a:rPr lang="en-US" sz="4300" b="1" dirty="0" smtClean="0"/>
              <a:t> substitute</a:t>
            </a:r>
          </a:p>
          <a:p>
            <a:endParaRPr lang="zh-TW" altLang="en-US" dirty="0"/>
          </a:p>
        </p:txBody>
      </p:sp>
      <p:pic>
        <p:nvPicPr>
          <p:cNvPr id="4" name="圖片 3" descr="th (6).jpg"/>
          <p:cNvPicPr>
            <a:picLocks noChangeAspect="1"/>
          </p:cNvPicPr>
          <p:nvPr/>
        </p:nvPicPr>
        <p:blipFill>
          <a:blip r:embed="rId2" cstate="print"/>
          <a:stretch>
            <a:fillRect/>
          </a:stretch>
        </p:blipFill>
        <p:spPr>
          <a:xfrm>
            <a:off x="5214942" y="3571876"/>
            <a:ext cx="3714776" cy="300178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sz="5400" b="1" dirty="0" smtClean="0">
                <a:solidFill>
                  <a:schemeClr val="tx2">
                    <a:lumMod val="60000"/>
                    <a:lumOff val="40000"/>
                  </a:schemeClr>
                </a:solidFill>
              </a:rPr>
              <a:t>Tofu practice</a:t>
            </a:r>
            <a:endParaRPr lang="en-US" sz="5400" b="1" dirty="0">
              <a:solidFill>
                <a:schemeClr val="tx2">
                  <a:lumMod val="60000"/>
                  <a:lumOff val="40000"/>
                </a:schemeClr>
              </a:solidFill>
            </a:endParaRPr>
          </a:p>
        </p:txBody>
      </p:sp>
      <p:sp>
        <p:nvSpPr>
          <p:cNvPr id="3" name="內容版面配置區 2"/>
          <p:cNvSpPr>
            <a:spLocks noGrp="1"/>
          </p:cNvSpPr>
          <p:nvPr>
            <p:ph idx="1"/>
          </p:nvPr>
        </p:nvSpPr>
        <p:spPr>
          <a:xfrm>
            <a:off x="285720" y="2000240"/>
            <a:ext cx="8229600" cy="3786214"/>
          </a:xfrm>
        </p:spPr>
        <p:txBody>
          <a:bodyPr>
            <a:noAutofit/>
          </a:bodyPr>
          <a:lstStyle/>
          <a:p>
            <a:r>
              <a:rPr lang="en-US" b="1" dirty="0" smtClean="0"/>
              <a:t>The </a:t>
            </a:r>
            <a:r>
              <a:rPr lang="en-US" b="1" dirty="0" err="1" smtClean="0"/>
              <a:t>Douhua</a:t>
            </a:r>
            <a:r>
              <a:rPr lang="en-US" b="1" dirty="0" smtClean="0"/>
              <a:t> wrapped with cotton flat top with heavy objects up to dehydration forming, after a period of time to become tofu, soaked with </a:t>
            </a:r>
            <a:r>
              <a:rPr lang="en-US" b="1" dirty="0" smtClean="0"/>
              <a:t>cold</a:t>
            </a:r>
          </a:p>
          <a:p>
            <a:pPr>
              <a:buNone/>
            </a:pPr>
            <a:r>
              <a:rPr lang="en-US" b="1" dirty="0" smtClean="0"/>
              <a:t>    </a:t>
            </a:r>
            <a:r>
              <a:rPr lang="en-US" b="1" dirty="0" smtClean="0"/>
              <a:t>water in the </a:t>
            </a:r>
            <a:r>
              <a:rPr lang="en-US" b="1" dirty="0" smtClean="0"/>
              <a:t>refrigerator</a:t>
            </a:r>
          </a:p>
          <a:p>
            <a:pPr>
              <a:buNone/>
            </a:pPr>
            <a:r>
              <a:rPr lang="en-US" b="1" dirty="0" smtClean="0"/>
              <a:t> </a:t>
            </a:r>
            <a:r>
              <a:rPr lang="en-US" b="1" dirty="0" smtClean="0"/>
              <a:t>   </a:t>
            </a:r>
            <a:r>
              <a:rPr lang="en-US" b="1" dirty="0" smtClean="0"/>
              <a:t>you can save on the </a:t>
            </a:r>
            <a:endParaRPr lang="en-US" b="1" dirty="0" smtClean="0"/>
          </a:p>
          <a:p>
            <a:pPr>
              <a:buNone/>
            </a:pPr>
            <a:r>
              <a:rPr lang="en-US" b="1" dirty="0" smtClean="0"/>
              <a:t> </a:t>
            </a:r>
            <a:r>
              <a:rPr lang="en-US" b="1" dirty="0" smtClean="0"/>
              <a:t>   number </a:t>
            </a:r>
            <a:r>
              <a:rPr lang="en-US" b="1" dirty="0" smtClean="0"/>
              <a:t>of days</a:t>
            </a:r>
            <a:endParaRPr lang="en-US" b="1" dirty="0"/>
          </a:p>
        </p:txBody>
      </p:sp>
      <p:pic>
        <p:nvPicPr>
          <p:cNvPr id="5" name="圖片 4" descr="cm20120711_147848_119023_4a0ae15d8c5abec3ad951c5d55d8750d298.jpg"/>
          <p:cNvPicPr>
            <a:picLocks noChangeAspect="1"/>
          </p:cNvPicPr>
          <p:nvPr/>
        </p:nvPicPr>
        <p:blipFill>
          <a:blip r:embed="rId2" cstate="print"/>
          <a:stretch>
            <a:fillRect/>
          </a:stretch>
        </p:blipFill>
        <p:spPr>
          <a:xfrm>
            <a:off x="4929190" y="3786190"/>
            <a:ext cx="3897322" cy="2655099"/>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descr="585875.JPG"/>
          <p:cNvPicPr>
            <a:picLocks noChangeAspect="1"/>
          </p:cNvPicPr>
          <p:nvPr/>
        </p:nvPicPr>
        <p:blipFill>
          <a:blip r:embed="rId2" cstate="print"/>
          <a:stretch>
            <a:fillRect/>
          </a:stretch>
        </p:blipFill>
        <p:spPr>
          <a:xfrm>
            <a:off x="4357686" y="3000372"/>
            <a:ext cx="4557723" cy="2719870"/>
          </a:xfrm>
          <a:prstGeom prst="rect">
            <a:avLst/>
          </a:prstGeom>
        </p:spPr>
      </p:pic>
      <p:sp>
        <p:nvSpPr>
          <p:cNvPr id="2" name="標題 1"/>
          <p:cNvSpPr>
            <a:spLocks noGrp="1"/>
          </p:cNvSpPr>
          <p:nvPr>
            <p:ph type="title"/>
          </p:nvPr>
        </p:nvSpPr>
        <p:spPr/>
        <p:txBody>
          <a:bodyPr>
            <a:normAutofit fontScale="90000"/>
          </a:bodyPr>
          <a:lstStyle/>
          <a:p>
            <a:r>
              <a:rPr lang="en-US" sz="5400" b="1" dirty="0" smtClean="0">
                <a:solidFill>
                  <a:schemeClr val="tx2">
                    <a:lumMod val="60000"/>
                    <a:lumOff val="40000"/>
                  </a:schemeClr>
                </a:solidFill>
              </a:rPr>
              <a:t>Self-made traditional </a:t>
            </a:r>
            <a:r>
              <a:rPr lang="en-US" sz="5400" b="1" dirty="0" err="1" smtClean="0">
                <a:solidFill>
                  <a:schemeClr val="tx2">
                    <a:lumMod val="60000"/>
                    <a:lumOff val="40000"/>
                  </a:schemeClr>
                </a:solidFill>
              </a:rPr>
              <a:t>Douhua</a:t>
            </a:r>
            <a:endParaRPr lang="en-US" sz="5400" b="1" dirty="0">
              <a:solidFill>
                <a:schemeClr val="tx2">
                  <a:lumMod val="60000"/>
                  <a:lumOff val="40000"/>
                </a:schemeClr>
              </a:solidFill>
            </a:endParaRPr>
          </a:p>
        </p:txBody>
      </p:sp>
      <p:sp>
        <p:nvSpPr>
          <p:cNvPr id="3" name="內容版面配置區 2"/>
          <p:cNvSpPr>
            <a:spLocks noGrp="1"/>
          </p:cNvSpPr>
          <p:nvPr>
            <p:ph idx="1"/>
          </p:nvPr>
        </p:nvSpPr>
        <p:spPr>
          <a:xfrm>
            <a:off x="357158" y="1357298"/>
            <a:ext cx="8258204" cy="4829195"/>
          </a:xfrm>
        </p:spPr>
        <p:txBody>
          <a:bodyPr>
            <a:normAutofit fontScale="92500" lnSpcReduction="10000"/>
          </a:bodyPr>
          <a:lstStyle/>
          <a:p>
            <a:pPr>
              <a:buNone/>
            </a:pPr>
            <a:r>
              <a:rPr lang="zh-TW" altLang="en-US" sz="2800" b="1" dirty="0" smtClean="0">
                <a:latin typeface="標楷體" pitchFamily="65" charset="-120"/>
                <a:ea typeface="標楷體" pitchFamily="65" charset="-120"/>
              </a:rPr>
              <a:t> </a:t>
            </a:r>
            <a:r>
              <a:rPr lang="en-US" sz="2800" dirty="0" smtClean="0"/>
              <a:t>There are three practice </a:t>
            </a:r>
            <a:r>
              <a:rPr lang="en-US" sz="2800" dirty="0" err="1" smtClean="0"/>
              <a:t>Douhua</a:t>
            </a:r>
            <a:r>
              <a:rPr lang="zh-TW" altLang="en-US" sz="2800" b="1" dirty="0" smtClean="0">
                <a:latin typeface="標楷體" pitchFamily="65" charset="-120"/>
                <a:ea typeface="標楷體" pitchFamily="65" charset="-120"/>
              </a:rPr>
              <a:t>：</a:t>
            </a:r>
            <a:endParaRPr lang="en-US" altLang="zh-TW" sz="2800" b="1" dirty="0" smtClean="0">
              <a:latin typeface="標楷體" pitchFamily="65" charset="-120"/>
              <a:ea typeface="標楷體" pitchFamily="65" charset="-120"/>
            </a:endParaRPr>
          </a:p>
          <a:p>
            <a:pPr>
              <a:buNone/>
            </a:pPr>
            <a:r>
              <a:rPr lang="en-US" altLang="zh-TW" sz="2400" b="1" dirty="0" smtClean="0">
                <a:latin typeface="標楷體" pitchFamily="65" charset="-120"/>
                <a:ea typeface="標楷體" pitchFamily="65" charset="-120"/>
              </a:rPr>
              <a:t>(</a:t>
            </a:r>
            <a:r>
              <a:rPr lang="en-US" altLang="zh-TW" sz="2400" b="1" dirty="0">
                <a:latin typeface="標楷體" pitchFamily="65" charset="-120"/>
                <a:ea typeface="標楷體" pitchFamily="65" charset="-120"/>
              </a:rPr>
              <a:t>1</a:t>
            </a:r>
            <a:r>
              <a:rPr lang="en-US" altLang="zh-TW" sz="2400" b="1" dirty="0" smtClean="0">
                <a:latin typeface="標楷體" pitchFamily="65" charset="-120"/>
                <a:ea typeface="標楷體" pitchFamily="65" charset="-120"/>
              </a:rPr>
              <a:t>).</a:t>
            </a:r>
            <a:r>
              <a:rPr lang="en-US" sz="2400" dirty="0" smtClean="0"/>
              <a:t> With bean pollen, which is readily available powder, most likely to produce (inside there with a little gypsum powder)</a:t>
            </a:r>
          </a:p>
          <a:p>
            <a:pPr>
              <a:buNone/>
            </a:pPr>
            <a:endParaRPr lang="en-US" altLang="zh-TW" sz="2400" b="1" dirty="0" smtClean="0">
              <a:latin typeface="標楷體" pitchFamily="65" charset="-120"/>
              <a:ea typeface="標楷體" pitchFamily="65" charset="-120"/>
            </a:endParaRPr>
          </a:p>
          <a:p>
            <a:r>
              <a:rPr lang="en-US" altLang="zh-TW" sz="2400" b="1" dirty="0" smtClean="0">
                <a:latin typeface="標楷體" pitchFamily="65" charset="-120"/>
                <a:ea typeface="標楷體" pitchFamily="65" charset="-120"/>
              </a:rPr>
              <a:t>(</a:t>
            </a:r>
            <a:r>
              <a:rPr lang="en-US" altLang="zh-TW" sz="2400" b="1" dirty="0">
                <a:latin typeface="標楷體" pitchFamily="65" charset="-120"/>
                <a:ea typeface="標楷體" pitchFamily="65" charset="-120"/>
              </a:rPr>
              <a:t>2</a:t>
            </a:r>
            <a:r>
              <a:rPr lang="en-US" altLang="zh-TW" sz="2400" b="1" dirty="0" smtClean="0">
                <a:latin typeface="標楷體" pitchFamily="65" charset="-120"/>
                <a:ea typeface="標楷體" pitchFamily="65" charset="-120"/>
              </a:rPr>
              <a:t>).</a:t>
            </a:r>
            <a:r>
              <a:rPr lang="en-US" sz="2400" dirty="0" smtClean="0"/>
              <a:t> Consumption of </a:t>
            </a:r>
            <a:r>
              <a:rPr lang="en-US" sz="2400" dirty="0" smtClean="0"/>
              <a:t>gypsum</a:t>
            </a:r>
          </a:p>
          <a:p>
            <a:pPr>
              <a:buNone/>
            </a:pPr>
            <a:r>
              <a:rPr lang="en-US" sz="2400" dirty="0" smtClean="0"/>
              <a:t>       </a:t>
            </a:r>
            <a:r>
              <a:rPr lang="en-US" sz="2400" dirty="0" smtClean="0"/>
              <a:t>powder is usually too </a:t>
            </a:r>
            <a:r>
              <a:rPr lang="en-US" sz="2400" dirty="0" smtClean="0"/>
              <a:t>sweet</a:t>
            </a:r>
          </a:p>
          <a:p>
            <a:pPr>
              <a:buNone/>
            </a:pPr>
            <a:r>
              <a:rPr lang="en-US" sz="2400" dirty="0" smtClean="0"/>
              <a:t>       </a:t>
            </a:r>
            <a:r>
              <a:rPr lang="en-US" sz="2400" dirty="0" smtClean="0"/>
              <a:t>potato flour or cornstarch </a:t>
            </a:r>
            <a:endParaRPr lang="en-US" sz="2400" dirty="0" smtClean="0"/>
          </a:p>
          <a:p>
            <a:pPr>
              <a:buNone/>
            </a:pPr>
            <a:r>
              <a:rPr lang="en-US" sz="2400" dirty="0" smtClean="0"/>
              <a:t>       added</a:t>
            </a:r>
            <a:r>
              <a:rPr lang="en-US" sz="2400" dirty="0" smtClean="0"/>
              <a:t>, a little difficult, and </a:t>
            </a:r>
            <a:endParaRPr lang="en-US" sz="2400" dirty="0" smtClean="0"/>
          </a:p>
          <a:p>
            <a:pPr>
              <a:buNone/>
            </a:pPr>
            <a:r>
              <a:rPr lang="en-US" sz="2400" dirty="0" smtClean="0"/>
              <a:t>       plaster</a:t>
            </a:r>
            <a:r>
              <a:rPr lang="en-US" sz="2400" dirty="0" smtClean="0"/>
              <a:t> </a:t>
            </a:r>
            <a:r>
              <a:rPr lang="en-US" sz="2400" dirty="0" smtClean="0"/>
              <a:t>More </a:t>
            </a:r>
            <a:r>
              <a:rPr lang="en-US" sz="2400" dirty="0" smtClean="0"/>
              <a:t>likely to eat a </a:t>
            </a:r>
            <a:endParaRPr lang="en-US" sz="2400" dirty="0" smtClean="0"/>
          </a:p>
          <a:p>
            <a:pPr>
              <a:buNone/>
            </a:pPr>
            <a:r>
              <a:rPr lang="en-US" sz="2400" dirty="0" smtClean="0"/>
              <a:t> </a:t>
            </a:r>
            <a:r>
              <a:rPr lang="en-US" sz="2400" dirty="0" smtClean="0"/>
              <a:t>      lot </a:t>
            </a:r>
            <a:r>
              <a:rPr lang="en-US" sz="2400" dirty="0" smtClean="0"/>
              <a:t>of </a:t>
            </a:r>
            <a:r>
              <a:rPr lang="en-US" sz="2400" dirty="0" smtClean="0"/>
              <a:t>pink </a:t>
            </a:r>
            <a:r>
              <a:rPr lang="en-US" sz="2400" dirty="0" smtClean="0"/>
              <a:t>stones</a:t>
            </a:r>
          </a:p>
          <a:p>
            <a:r>
              <a:rPr lang="en-US" altLang="zh-TW" sz="2400" b="1" dirty="0" smtClean="0">
                <a:latin typeface="標楷體" pitchFamily="65" charset="-120"/>
                <a:ea typeface="標楷體" pitchFamily="65" charset="-120"/>
              </a:rPr>
              <a:t>(</a:t>
            </a:r>
            <a:r>
              <a:rPr lang="en-US" altLang="zh-TW" sz="2400" b="1" dirty="0">
                <a:latin typeface="標楷體" pitchFamily="65" charset="-120"/>
                <a:ea typeface="標楷體" pitchFamily="65" charset="-120"/>
              </a:rPr>
              <a:t>3</a:t>
            </a:r>
            <a:r>
              <a:rPr lang="en-US" altLang="zh-TW" sz="2400" b="1" dirty="0" smtClean="0">
                <a:latin typeface="標楷體" pitchFamily="65" charset="-120"/>
                <a:ea typeface="標楷體" pitchFamily="65" charset="-120"/>
              </a:rPr>
              <a:t>).</a:t>
            </a:r>
            <a:r>
              <a:rPr lang="en-US" sz="2400" dirty="0" smtClean="0"/>
              <a:t> Is a halogen salt is a </a:t>
            </a:r>
            <a:endParaRPr lang="en-US" sz="2400" dirty="0" smtClean="0"/>
          </a:p>
          <a:p>
            <a:pPr>
              <a:buNone/>
            </a:pPr>
            <a:r>
              <a:rPr lang="en-US" sz="2400" dirty="0" smtClean="0"/>
              <a:t> </a:t>
            </a:r>
            <a:r>
              <a:rPr lang="en-US" sz="2400" dirty="0" smtClean="0"/>
              <a:t>      natural</a:t>
            </a:r>
            <a:r>
              <a:rPr lang="en-US" sz="2400" dirty="0" smtClean="0"/>
              <a:t> </a:t>
            </a:r>
            <a:r>
              <a:rPr lang="en-US" sz="2400" dirty="0" smtClean="0"/>
              <a:t>Crystals</a:t>
            </a:r>
            <a:r>
              <a:rPr lang="en-US" sz="2400" dirty="0" smtClean="0"/>
              <a:t>, looks a bit </a:t>
            </a:r>
            <a:endParaRPr lang="en-US" sz="2400" dirty="0" smtClean="0"/>
          </a:p>
          <a:p>
            <a:pPr>
              <a:buNone/>
            </a:pPr>
            <a:r>
              <a:rPr lang="en-US" sz="2400" dirty="0" smtClean="0"/>
              <a:t> </a:t>
            </a:r>
            <a:r>
              <a:rPr lang="en-US" sz="2400" dirty="0" smtClean="0"/>
              <a:t>      like But  salt </a:t>
            </a:r>
            <a:r>
              <a:rPr lang="en-US" sz="2400" dirty="0" smtClean="0"/>
              <a:t>particles bigger than the salt</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571472" y="0"/>
            <a:ext cx="7772400" cy="1470025"/>
          </a:xfrm>
        </p:spPr>
        <p:txBody>
          <a:bodyPr/>
          <a:lstStyle/>
          <a:p>
            <a:r>
              <a:rPr lang="zh-TW" altLang="en-US" b="1" dirty="0" smtClean="0">
                <a:solidFill>
                  <a:schemeClr val="accent5">
                    <a:lumMod val="50000"/>
                  </a:schemeClr>
                </a:solidFill>
                <a:latin typeface="標楷體" pitchFamily="65" charset="-120"/>
                <a:ea typeface="標楷體" pitchFamily="65" charset="-120"/>
              </a:rPr>
              <a:t>花生豆花</a:t>
            </a:r>
            <a:endParaRPr lang="zh-TW" altLang="en-US" b="1" dirty="0">
              <a:solidFill>
                <a:schemeClr val="accent5">
                  <a:lumMod val="50000"/>
                </a:schemeClr>
              </a:solidFill>
              <a:latin typeface="標楷體" pitchFamily="65" charset="-120"/>
              <a:ea typeface="標楷體" pitchFamily="65" charset="-120"/>
            </a:endParaRPr>
          </a:p>
        </p:txBody>
      </p:sp>
      <p:sp>
        <p:nvSpPr>
          <p:cNvPr id="3" name="副標題 2"/>
          <p:cNvSpPr>
            <a:spLocks noGrp="1"/>
          </p:cNvSpPr>
          <p:nvPr>
            <p:ph type="subTitle" idx="1"/>
          </p:nvPr>
        </p:nvSpPr>
        <p:spPr>
          <a:xfrm>
            <a:off x="714348" y="2000240"/>
            <a:ext cx="7572428" cy="3638560"/>
          </a:xfrm>
        </p:spPr>
        <p:txBody>
          <a:bodyPr>
            <a:normAutofit/>
          </a:bodyPr>
          <a:lstStyle/>
          <a:p>
            <a:pPr algn="l"/>
            <a:endParaRPr lang="zh-TW" altLang="en-US" sz="2000" dirty="0"/>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TotalTime>
  <Words>421</Words>
  <Application>Microsoft Office PowerPoint</Application>
  <PresentationFormat>如螢幕大小 (4:3)</PresentationFormat>
  <Paragraphs>54</Paragraphs>
  <Slides>14</Slides>
  <Notes>0</Notes>
  <HiddenSlides>0</HiddenSlides>
  <MMClips>0</MMClips>
  <ScaleCrop>false</ScaleCrop>
  <HeadingPairs>
    <vt:vector size="4" baseType="variant">
      <vt:variant>
        <vt:lpstr>佈景主題</vt:lpstr>
      </vt:variant>
      <vt:variant>
        <vt:i4>1</vt:i4>
      </vt:variant>
      <vt:variant>
        <vt:lpstr>投影片標題</vt:lpstr>
      </vt:variant>
      <vt:variant>
        <vt:i4>14</vt:i4>
      </vt:variant>
    </vt:vector>
  </HeadingPairs>
  <TitlesOfParts>
    <vt:vector size="15" baseType="lpstr">
      <vt:lpstr>Office 佈景主題</vt:lpstr>
      <vt:lpstr>平安豆花</vt:lpstr>
      <vt:lpstr>投影片 2</vt:lpstr>
      <vt:lpstr>投影片 3</vt:lpstr>
      <vt:lpstr>Douhua</vt:lpstr>
      <vt:lpstr>Prepare materials</vt:lpstr>
      <vt:lpstr>Douhua practice</vt:lpstr>
      <vt:lpstr>Tofu practice</vt:lpstr>
      <vt:lpstr>Self-made traditional Douhua</vt:lpstr>
      <vt:lpstr>花生豆花</vt:lpstr>
      <vt:lpstr>綠豆豆花</vt:lpstr>
      <vt:lpstr>紅豆豆花</vt:lpstr>
      <vt:lpstr>粉圓豆花</vt:lpstr>
      <vt:lpstr>綜合豆花</vt:lpstr>
      <vt:lpstr>投影片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平安豆花</dc:title>
  <dc:creator>FM</dc:creator>
  <cp:lastModifiedBy>StudentMode</cp:lastModifiedBy>
  <cp:revision>31</cp:revision>
  <dcterms:created xsi:type="dcterms:W3CDTF">2013-12-13T05:57:11Z</dcterms:created>
  <dcterms:modified xsi:type="dcterms:W3CDTF">2013-12-20T07:48:44Z</dcterms:modified>
</cp:coreProperties>
</file>