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89" r:id="rId9"/>
    <p:sldId id="262" r:id="rId10"/>
    <p:sldId id="263" r:id="rId11"/>
    <p:sldId id="266" r:id="rId12"/>
    <p:sldId id="281" r:id="rId13"/>
    <p:sldId id="282" r:id="rId14"/>
    <p:sldId id="283" r:id="rId15"/>
    <p:sldId id="285" r:id="rId16"/>
    <p:sldId id="286" r:id="rId17"/>
    <p:sldId id="287" r:id="rId18"/>
    <p:sldId id="288" r:id="rId19"/>
    <p:sldId id="267" r:id="rId20"/>
    <p:sldId id="268" r:id="rId21"/>
    <p:sldId id="269" r:id="rId22"/>
    <p:sldId id="270" r:id="rId23"/>
    <p:sldId id="271" r:id="rId24"/>
    <p:sldId id="272" r:id="rId25"/>
    <p:sldId id="275" r:id="rId26"/>
    <p:sldId id="274" r:id="rId27"/>
    <p:sldId id="279" r:id="rId28"/>
    <p:sldId id="276" r:id="rId29"/>
    <p:sldId id="277" r:id="rId30"/>
    <p:sldId id="278" r:id="rId31"/>
    <p:sldId id="280" r:id="rId32"/>
    <p:sldId id="284" r:id="rId3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78" y="-12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605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70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7403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393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0979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827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056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716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153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75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33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36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54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494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223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110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DF0F-EA9B-4E86-91F3-3D59CAEF2E8B}" type="datetimeFigureOut">
              <a:rPr lang="zh-TW" altLang="en-US" smtClean="0"/>
              <a:t>2017/11/13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5DF4501-ADEA-4E74-B0B1-E4D2D8F334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69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niqlo.co.j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29985" y="1224643"/>
            <a:ext cx="8915399" cy="2857499"/>
          </a:xfrm>
        </p:spPr>
        <p:txBody>
          <a:bodyPr>
            <a:normAutofit/>
          </a:bodyPr>
          <a:lstStyle/>
          <a:p>
            <a:r>
              <a:rPr lang="zh-TW" altLang="en-US" b="1" dirty="0"/>
              <a:t>優衣庫</a:t>
            </a:r>
            <a:r>
              <a:rPr lang="zh-TW" altLang="en-US" b="1" dirty="0" smtClean="0"/>
              <a:t>股份有限公司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/>
              <a:t/>
            </a:r>
            <a:br>
              <a:rPr lang="en-US" altLang="zh-TW" b="1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72885" y="3242493"/>
            <a:ext cx="8915399" cy="2733764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組長：張哲瑜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BF103013)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上台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組員：林弘民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BF103031)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找資料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PPT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洪一展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BF103035)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找資料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PPT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李俊毅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BF103033)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找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 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陳學寬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BF103011)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上台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06" y="1061357"/>
            <a:ext cx="1266583" cy="125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5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文獻</a:t>
            </a:r>
            <a:r>
              <a:rPr lang="zh-TW" altLang="en-US" dirty="0"/>
              <a:t>探討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036618"/>
            <a:ext cx="8915400" cy="3874604"/>
          </a:xfrm>
        </p:spPr>
        <p:txBody>
          <a:bodyPr>
            <a:normAutofit/>
          </a:bodyPr>
          <a:lstStyle/>
          <a:p>
            <a:r>
              <a:rPr lang="zh-TW" altLang="en-US" sz="2000" i="1" dirty="0"/>
              <a:t>品質－</a:t>
            </a:r>
            <a:r>
              <a:rPr lang="zh-TW" altLang="en-US" sz="2000" i="1" dirty="0" smtClean="0"/>
              <a:t>「匠</a:t>
            </a:r>
            <a:r>
              <a:rPr lang="zh-TW" altLang="en-US" sz="2000" i="1" dirty="0"/>
              <a:t>計畫</a:t>
            </a:r>
            <a:r>
              <a:rPr lang="zh-TW" altLang="en-US" sz="2000" i="1" dirty="0" smtClean="0"/>
              <a:t>」</a:t>
            </a:r>
            <a:r>
              <a:rPr lang="en-US" altLang="zh-TW" sz="2000" i="1" dirty="0" smtClean="0"/>
              <a:t>—</a:t>
            </a:r>
          </a:p>
          <a:p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dirty="0"/>
              <a:t>匠計畫尌是組成一個「紡織工匠團隊」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網羅</a:t>
            </a:r>
            <a:r>
              <a:rPr lang="zh-TW" altLang="en-US" dirty="0"/>
              <a:t>日本境內一些經驗豐富且 帄均年齡超過 </a:t>
            </a:r>
            <a:r>
              <a:rPr lang="en-US" altLang="zh-TW" dirty="0"/>
              <a:t>60 </a:t>
            </a:r>
            <a:r>
              <a:rPr lang="zh-TW" altLang="en-US" dirty="0"/>
              <a:t>歲的退休老師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傳</a:t>
            </a:r>
            <a:r>
              <a:rPr lang="zh-TW" altLang="en-US" dirty="0"/>
              <a:t>具有 </a:t>
            </a:r>
            <a:r>
              <a:rPr lang="en-US" altLang="zh-TW" dirty="0"/>
              <a:t>30 </a:t>
            </a:r>
            <a:r>
              <a:rPr lang="zh-TW" altLang="en-US" dirty="0"/>
              <a:t>年以上編織、染色、縫製技術，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以</a:t>
            </a:r>
            <a:r>
              <a:rPr lang="zh-TW" altLang="en-US" dirty="0"/>
              <a:t>月為單位，到大陸現場指導或來回走訪的方式來教導大陸工人製作 </a:t>
            </a:r>
            <a:r>
              <a:rPr lang="en-US" altLang="zh-TW" dirty="0" err="1"/>
              <a:t>unlqlo</a:t>
            </a:r>
            <a:r>
              <a:rPr lang="en-US" altLang="zh-TW" dirty="0"/>
              <a:t> </a:t>
            </a:r>
            <a:r>
              <a:rPr lang="zh-TW" altLang="en-US" dirty="0"/>
              <a:t>的商品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無私</a:t>
            </a:r>
            <a:r>
              <a:rPr lang="zh-TW" altLang="en-US" dirty="0"/>
              <a:t>地完成技術移轉，提升工廠品質。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99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86839" y="901696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經營理念與商品理念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0469" y="2073729"/>
            <a:ext cx="8915400" cy="4245708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UNIQLO </a:t>
            </a:r>
            <a:r>
              <a:rPr lang="zh-TW" altLang="en-US" sz="2400" dirty="0"/>
              <a:t>經營理念就是「生產和銷售適合所有人穿著的衣服」。通 常品牌服飾均有目標消費者族群，但卻相反，宣稱 </a:t>
            </a:r>
            <a:r>
              <a:rPr lang="en-US" altLang="zh-TW" sz="2400" dirty="0"/>
              <a:t>UNIQLO </a:t>
            </a:r>
            <a:r>
              <a:rPr lang="zh-TW" altLang="en-US" sz="2400" dirty="0"/>
              <a:t>服飾適合 任何年齡的人穿，且 </a:t>
            </a:r>
            <a:r>
              <a:rPr lang="en-US" altLang="zh-TW" sz="2400" dirty="0"/>
              <a:t>UNIQLO </a:t>
            </a:r>
            <a:r>
              <a:rPr lang="zh-TW" altLang="en-US" sz="2400" dirty="0"/>
              <a:t>覺得衣服最忌諱的就是抹煞個性。 藝術總監佐藤可士說 </a:t>
            </a:r>
            <a:r>
              <a:rPr lang="en-US" altLang="zh-TW" sz="2400" dirty="0"/>
              <a:t>UNIQLO </a:t>
            </a:r>
            <a:r>
              <a:rPr lang="zh-TW" altLang="en-US" sz="2400" dirty="0"/>
              <a:t>商品理念是「衣服是配件，人才是 主角。」為了彰顯人本身的個性和特質，</a:t>
            </a:r>
            <a:r>
              <a:rPr lang="en-US" altLang="zh-TW" sz="2400" dirty="0"/>
              <a:t>UNIQLO </a:t>
            </a:r>
            <a:r>
              <a:rPr lang="zh-TW" altLang="en-US" sz="2400" dirty="0"/>
              <a:t>衣服追求簡單且免去 多餘裝飾，並遵循嚴格品量標準，開創平價又有好貨的時代。 </a:t>
            </a:r>
          </a:p>
        </p:txBody>
      </p:sp>
    </p:spTree>
    <p:extLst>
      <p:ext uri="{BB962C8B-B14F-4D97-AF65-F5344CB8AC3E}">
        <p14:creationId xmlns:p14="http://schemas.microsoft.com/office/powerpoint/2010/main" val="80827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UNIQLO </a:t>
            </a:r>
            <a:r>
              <a:rPr lang="zh-TW" altLang="en-US" dirty="0"/>
              <a:t>公司之經營現況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240588" cy="3777622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UNIQLO </a:t>
            </a:r>
            <a:r>
              <a:rPr lang="zh-TW" altLang="en-US" sz="2800" dirty="0"/>
              <a:t>品牌知名度在全球服裝市場大幅上升，尤其是在中國大陸、台 灣、韓國和亞洲其他地區深受消費者喜愛且消費者滿意度高的服飾品牌。</a:t>
            </a:r>
          </a:p>
        </p:txBody>
      </p:sp>
    </p:spTree>
    <p:extLst>
      <p:ext uri="{BB962C8B-B14F-4D97-AF65-F5344CB8AC3E}">
        <p14:creationId xmlns:p14="http://schemas.microsoft.com/office/powerpoint/2010/main" val="25159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UNIQLO </a:t>
            </a:r>
            <a:r>
              <a:rPr lang="zh-TW" altLang="en-US" dirty="0"/>
              <a:t>公司之企業經營策略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845706" cy="3777622"/>
          </a:xfrm>
        </p:spPr>
        <p:txBody>
          <a:bodyPr/>
          <a:lstStyle/>
          <a:p>
            <a:r>
              <a:rPr lang="en-US" altLang="zh-TW" sz="2000" b="1" dirty="0"/>
              <a:t>(</a:t>
            </a:r>
            <a:r>
              <a:rPr lang="zh-TW" altLang="en-US" sz="2000" b="1" dirty="0"/>
              <a:t>一</a:t>
            </a:r>
            <a:r>
              <a:rPr lang="en-US" altLang="zh-TW" sz="2000" b="1" dirty="0"/>
              <a:t>) </a:t>
            </a:r>
            <a:r>
              <a:rPr lang="zh-TW" altLang="en-US" sz="2000" b="1" dirty="0"/>
              <a:t>堅持自製自銷 </a:t>
            </a:r>
            <a:endParaRPr lang="en-US" altLang="zh-TW" sz="2000" b="1" dirty="0" smtClean="0"/>
          </a:p>
          <a:p>
            <a:endParaRPr lang="en-US" altLang="zh-TW" sz="2000" b="1" dirty="0" smtClean="0"/>
          </a:p>
          <a:p>
            <a:r>
              <a:rPr lang="en-US" altLang="zh-TW" sz="2000" dirty="0" smtClean="0"/>
              <a:t>UNIQLO </a:t>
            </a:r>
            <a:r>
              <a:rPr lang="zh-TW" altLang="en-US" sz="2000" dirty="0"/>
              <a:t>商品暢銷的主要原因是其品質有高度穩定性，採取自製自 銷的方式，嚴格把關產品的品質，反覆洗滌也不會變形或是破損，</a:t>
            </a:r>
            <a:r>
              <a:rPr lang="zh-TW" altLang="en-US" sz="2000" dirty="0" smtClean="0"/>
              <a:t>連續</a:t>
            </a:r>
            <a:r>
              <a:rPr lang="zh-TW" altLang="en-US" sz="2000" dirty="0"/>
              <a:t>穿好幾年也不是問題，打破了消費者便宜一定沒好貨的想法。</a:t>
            </a:r>
          </a:p>
        </p:txBody>
      </p:sp>
    </p:spTree>
    <p:extLst>
      <p:ext uri="{BB962C8B-B14F-4D97-AF65-F5344CB8AC3E}">
        <p14:creationId xmlns:p14="http://schemas.microsoft.com/office/powerpoint/2010/main" val="344245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411687" cy="1280890"/>
          </a:xfrm>
        </p:spPr>
        <p:txBody>
          <a:bodyPr>
            <a:normAutofit/>
          </a:bodyPr>
          <a:lstStyle/>
          <a:p>
            <a:r>
              <a:rPr lang="en-US" altLang="zh-TW" dirty="0"/>
              <a:t>UNIQLO </a:t>
            </a:r>
            <a:r>
              <a:rPr lang="zh-TW" altLang="en-US" dirty="0"/>
              <a:t>公司之企業經營策略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594694" cy="3777622"/>
          </a:xfrm>
        </p:spPr>
        <p:txBody>
          <a:bodyPr>
            <a:normAutofit/>
          </a:bodyPr>
          <a:lstStyle/>
          <a:p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二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形象設計</a:t>
            </a:r>
            <a:endParaRPr lang="en-US" altLang="zh-TW" sz="2000" b="1" dirty="0" smtClean="0"/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UNIQLO </a:t>
            </a:r>
            <a:r>
              <a:rPr lang="zh-TW" altLang="en-US" sz="2000" dirty="0"/>
              <a:t>的品牌 </a:t>
            </a:r>
            <a:r>
              <a:rPr lang="en-US" altLang="zh-TW" sz="2000" dirty="0"/>
              <a:t>LOGO </a:t>
            </a:r>
            <a:r>
              <a:rPr lang="zh-TW" altLang="en-US" sz="2000" dirty="0"/>
              <a:t>是</a:t>
            </a:r>
            <a:r>
              <a:rPr lang="zh-TW" altLang="en-US" sz="2000" dirty="0" smtClean="0"/>
              <a:t>用</a:t>
            </a:r>
            <a:r>
              <a:rPr lang="zh-TW" altLang="en-US" sz="2000" dirty="0"/>
              <a:t>日本國旗中「日之丸</a:t>
            </a:r>
            <a:r>
              <a:rPr lang="en-US" altLang="zh-TW" sz="2000" dirty="0"/>
              <a:t>｣ </a:t>
            </a:r>
            <a:r>
              <a:rPr lang="zh-TW" altLang="en-US" sz="2000" dirty="0"/>
              <a:t>的紅色來表示 </a:t>
            </a:r>
            <a:r>
              <a:rPr lang="en-US" altLang="zh-TW" sz="2000" dirty="0"/>
              <a:t>UNIQLO </a:t>
            </a:r>
            <a:r>
              <a:rPr lang="zh-TW" altLang="en-US" sz="2000" dirty="0"/>
              <a:t>是成衣界的日本代表，可以彰顯 </a:t>
            </a:r>
            <a:r>
              <a:rPr lang="en-US" altLang="zh-TW" sz="2000" dirty="0"/>
              <a:t>UNIQLO </a:t>
            </a:r>
            <a:r>
              <a:rPr lang="zh-TW" altLang="en-US" sz="2000" dirty="0"/>
              <a:t>的 存在價值，同時利用鮮明的紅色加深消費者對 </a:t>
            </a:r>
            <a:r>
              <a:rPr lang="en-US" altLang="zh-TW" sz="2000" dirty="0"/>
              <a:t>LOGO </a:t>
            </a:r>
            <a:r>
              <a:rPr lang="zh-TW" altLang="en-US" sz="2000" dirty="0"/>
              <a:t>的印象。除 了在時尚雜誌上的曝光行銷，</a:t>
            </a:r>
            <a:r>
              <a:rPr lang="en-US" altLang="zh-TW" sz="2000" dirty="0"/>
              <a:t>UNIQLO </a:t>
            </a:r>
            <a:r>
              <a:rPr lang="zh-TW" altLang="en-US" sz="2000" dirty="0"/>
              <a:t>也編輯屬於自己的雜誌， 另外與知名設計師合作的聯名款式，強化了在消費者心目中「有 質感」、「有設計感」的形象。 </a:t>
            </a:r>
          </a:p>
        </p:txBody>
      </p:sp>
    </p:spTree>
    <p:extLst>
      <p:ext uri="{BB962C8B-B14F-4D97-AF65-F5344CB8AC3E}">
        <p14:creationId xmlns:p14="http://schemas.microsoft.com/office/powerpoint/2010/main" val="292866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行銷</a:t>
            </a:r>
            <a:r>
              <a:rPr lang="zh-TW" altLang="en-US" dirty="0" smtClean="0"/>
              <a:t>策略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485813" cy="3777622"/>
          </a:xfrm>
        </p:spPr>
        <p:txBody>
          <a:bodyPr/>
          <a:lstStyle/>
          <a:p>
            <a:r>
              <a:rPr lang="zh-TW" altLang="en-US" dirty="0"/>
              <a:t>「企業為了滿足目標市場消費者的需求，並達到預期的市場定位與行銷 目標，必須擬定相關的行銷做法，稱之為行銷策略。</a:t>
            </a:r>
            <a:r>
              <a:rPr lang="en-US" altLang="zh-TW" dirty="0" smtClean="0"/>
              <a:t>｣</a:t>
            </a:r>
          </a:p>
          <a:p>
            <a:endParaRPr lang="en-US" altLang="zh-TW" dirty="0" smtClean="0"/>
          </a:p>
          <a:p>
            <a:r>
              <a:rPr lang="en-US" altLang="zh-TW" dirty="0"/>
              <a:t>1. </a:t>
            </a:r>
            <a:r>
              <a:rPr lang="zh-TW" altLang="en-US" dirty="0"/>
              <a:t>產品： 「可以提供於市場上做為交易標的，以滿足消費者慾望或需求 的一種創意。</a:t>
            </a:r>
            <a:r>
              <a:rPr lang="en-US" altLang="zh-TW" dirty="0"/>
              <a:t>｣(</a:t>
            </a:r>
            <a:r>
              <a:rPr lang="zh-TW" altLang="en-US" dirty="0"/>
              <a:t>旗立財經研究室，</a:t>
            </a:r>
            <a:r>
              <a:rPr lang="en-US" altLang="zh-TW" dirty="0"/>
              <a:t>2010) UNIQLO </a:t>
            </a:r>
            <a:r>
              <a:rPr lang="zh-TW" altLang="en-US" dirty="0"/>
              <a:t>從正式服裝到居家休閒服飾，連內衣褲都一應俱全，讓 顧客一次購足，而高品質的服飾更讓顧客滿意。普通的 </a:t>
            </a:r>
            <a:r>
              <a:rPr lang="en-US" altLang="zh-TW" dirty="0"/>
              <a:t>T-Shirt </a:t>
            </a:r>
            <a:r>
              <a:rPr lang="zh-TW" altLang="en-US" dirty="0"/>
              <a:t>加上 圖案的設計，與知名設計師合作，創造出它獨一無二的價值。</a:t>
            </a:r>
          </a:p>
        </p:txBody>
      </p:sp>
    </p:spTree>
    <p:extLst>
      <p:ext uri="{BB962C8B-B14F-4D97-AF65-F5344CB8AC3E}">
        <p14:creationId xmlns:p14="http://schemas.microsoft.com/office/powerpoint/2010/main" val="27908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行銷</a:t>
            </a:r>
            <a:r>
              <a:rPr lang="zh-TW" altLang="en-US" dirty="0" smtClean="0"/>
              <a:t>策略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510752" cy="3777622"/>
          </a:xfrm>
        </p:spPr>
        <p:txBody>
          <a:bodyPr/>
          <a:lstStyle/>
          <a:p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價格</a:t>
            </a:r>
            <a:r>
              <a:rPr lang="zh-TW" altLang="en-US" dirty="0"/>
              <a:t>： 「消費者購買產品或服務支付的金錢，價格會影響企業的獲利， 也是影響行銷目標能否達成的重要因素。</a:t>
            </a:r>
            <a:r>
              <a:rPr lang="en-US" altLang="zh-TW" dirty="0"/>
              <a:t>｣(</a:t>
            </a:r>
            <a:r>
              <a:rPr lang="zh-TW" altLang="en-US" dirty="0"/>
              <a:t>旗立財經研究室，</a:t>
            </a:r>
            <a:r>
              <a:rPr lang="en-US" altLang="zh-TW" dirty="0"/>
              <a:t>2010) UNIQLO </a:t>
            </a:r>
            <a:r>
              <a:rPr lang="zh-TW" altLang="en-US" dirty="0"/>
              <a:t>為平價價格服飾，但是台灣的價格比日本高約 </a:t>
            </a:r>
            <a:r>
              <a:rPr lang="en-US" altLang="zh-TW" dirty="0"/>
              <a:t>10 %</a:t>
            </a:r>
            <a:r>
              <a:rPr lang="zh-TW" altLang="en-US" dirty="0"/>
              <a:t>， 由於產地位於中國需負擔關稅，原本平價的服飾因此成中高價位的 服飾。而季節變更時 </a:t>
            </a:r>
            <a:r>
              <a:rPr lang="en-US" altLang="zh-TW" dirty="0"/>
              <a:t>UNIQLO </a:t>
            </a:r>
            <a:r>
              <a:rPr lang="zh-TW" altLang="en-US" dirty="0"/>
              <a:t>會利用「季節折扣」，降低商品庫存。 </a:t>
            </a:r>
          </a:p>
        </p:txBody>
      </p:sp>
    </p:spTree>
    <p:extLst>
      <p:ext uri="{BB962C8B-B14F-4D97-AF65-F5344CB8AC3E}">
        <p14:creationId xmlns:p14="http://schemas.microsoft.com/office/powerpoint/2010/main" val="18983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行銷</a:t>
            </a:r>
            <a:r>
              <a:rPr lang="zh-TW" altLang="en-US" dirty="0" smtClean="0"/>
              <a:t>策略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377748" cy="3777622"/>
          </a:xfrm>
        </p:spPr>
        <p:txBody>
          <a:bodyPr/>
          <a:lstStyle/>
          <a:p>
            <a:r>
              <a:rPr lang="en-US" altLang="zh-TW" dirty="0"/>
              <a:t>3. </a:t>
            </a:r>
            <a:r>
              <a:rPr lang="zh-TW" altLang="en-US" dirty="0"/>
              <a:t>促銷： 「企業利用廣告、人員銷售等，將企業與產品的訊息傳遞給消 費者，讓消費者知曉、喜愛企業產品，進而選購商品。</a:t>
            </a:r>
            <a:r>
              <a:rPr lang="en-US" altLang="zh-TW" dirty="0"/>
              <a:t>｣(</a:t>
            </a:r>
            <a:r>
              <a:rPr lang="zh-TW" altLang="en-US" dirty="0"/>
              <a:t>旗立財經研 究室，</a:t>
            </a:r>
            <a:r>
              <a:rPr lang="en-US" altLang="zh-TW" dirty="0"/>
              <a:t>2010) UNIQLO </a:t>
            </a:r>
            <a:r>
              <a:rPr lang="zh-TW" altLang="en-US" dirty="0"/>
              <a:t>利用降價促銷，不定時產品有打折的優惠，也會不定期 舉辦活動例如最近舉辦的加入 </a:t>
            </a:r>
            <a:r>
              <a:rPr lang="en-US" altLang="zh-TW" dirty="0"/>
              <a:t>LINE </a:t>
            </a:r>
            <a:r>
              <a:rPr lang="zh-TW" altLang="en-US" dirty="0"/>
              <a:t>好友享折九五折優惠。名人代言 在台灣曾找過導演鈕承澤、陳柏霖與陳意涵及嚴爵等，今年除了原 代言人桂綸鎂，也邀請周渝民代言新一代羽絨衣系列。 </a:t>
            </a:r>
          </a:p>
        </p:txBody>
      </p:sp>
    </p:spTree>
    <p:extLst>
      <p:ext uri="{BB962C8B-B14F-4D97-AF65-F5344CB8AC3E}">
        <p14:creationId xmlns:p14="http://schemas.microsoft.com/office/powerpoint/2010/main" val="35622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行銷</a:t>
            </a:r>
            <a:r>
              <a:rPr lang="zh-TW" altLang="en-US" dirty="0" smtClean="0"/>
              <a:t>策略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111741" cy="3777622"/>
          </a:xfrm>
        </p:spPr>
        <p:txBody>
          <a:bodyPr/>
          <a:lstStyle/>
          <a:p>
            <a:r>
              <a:rPr lang="en-US" altLang="zh-TW" dirty="0"/>
              <a:t>4. </a:t>
            </a:r>
            <a:r>
              <a:rPr lang="zh-TW" altLang="en-US" dirty="0"/>
              <a:t>通路： 「行銷通路是指產品從製造商移轉至消費者的過程中，所有取 得產品所有權、或協助所有權移轉的流通階層。</a:t>
            </a:r>
            <a:r>
              <a:rPr lang="en-US" altLang="zh-TW" dirty="0" smtClean="0"/>
              <a:t>｣</a:t>
            </a:r>
            <a:r>
              <a:rPr lang="zh-TW" altLang="en-US" dirty="0" smtClean="0"/>
              <a:t>為了</a:t>
            </a:r>
            <a:r>
              <a:rPr lang="zh-TW" altLang="en-US" dirty="0"/>
              <a:t>減少生產成本，採用製造商直營零售模式，再加上 </a:t>
            </a:r>
            <a:r>
              <a:rPr lang="en-US" altLang="zh-TW" dirty="0"/>
              <a:t>UNIQLO </a:t>
            </a:r>
            <a:r>
              <a:rPr lang="zh-TW" altLang="en-US" dirty="0"/>
              <a:t>網路與實體店面結合銷售，擴大通路，吸引更多消費者上門消費。</a:t>
            </a:r>
          </a:p>
        </p:txBody>
      </p:sp>
    </p:spTree>
    <p:extLst>
      <p:ext uri="{BB962C8B-B14F-4D97-AF65-F5344CB8AC3E}">
        <p14:creationId xmlns:p14="http://schemas.microsoft.com/office/powerpoint/2010/main" val="18414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產品策略</a:t>
            </a:r>
            <a:r>
              <a:rPr lang="en-US" altLang="zh-TW" dirty="0"/>
              <a:t>(Product)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8076017" cy="3777622"/>
          </a:xfrm>
        </p:spPr>
        <p:txBody>
          <a:bodyPr>
            <a:normAutofit/>
          </a:bodyPr>
          <a:lstStyle/>
          <a:p>
            <a:r>
              <a:rPr lang="zh-TW" altLang="en-US" sz="2000" dirty="0" smtClean="0"/>
              <a:t>為了</a:t>
            </a:r>
            <a:r>
              <a:rPr lang="zh-TW" altLang="en-US" sz="2000" dirty="0"/>
              <a:t>顧客的需求與慾望，因此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品牌設計出眾多款式的服飾來滿 足大眾的需求。 主要市場包括：</a:t>
            </a:r>
            <a:r>
              <a:rPr lang="en-US" altLang="zh-TW" sz="2000" dirty="0"/>
              <a:t>T </a:t>
            </a:r>
            <a:r>
              <a:rPr lang="zh-TW" altLang="en-US" sz="2000" dirty="0"/>
              <a:t>恤、保暖內搭衣、襯衫、背心、毛衣、外套、羽絨外 套、牛仔褲、皮帶、襪子、內搭褲、圍巾</a:t>
            </a:r>
            <a:r>
              <a:rPr lang="en-US" altLang="zh-TW" sz="2000" dirty="0"/>
              <a:t>……</a:t>
            </a:r>
            <a:r>
              <a:rPr lang="zh-TW" altLang="en-US" sz="2000" dirty="0"/>
              <a:t>等，多樣的選擇，使的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商品遍及各個年齡層的消費者，成為最新的潮流品牌。</a:t>
            </a:r>
          </a:p>
        </p:txBody>
      </p:sp>
    </p:spTree>
    <p:extLst>
      <p:ext uri="{BB962C8B-B14F-4D97-AF65-F5344CB8AC3E}">
        <p14:creationId xmlns:p14="http://schemas.microsoft.com/office/powerpoint/2010/main" val="29394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61553" y="428168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</a:rPr>
              <a:t>                    目錄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01483" y="1747157"/>
            <a:ext cx="7512731" cy="4098751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sz="4000" b="1" dirty="0" smtClean="0"/>
              <a:t>前言                 </a:t>
            </a:r>
            <a:endParaRPr lang="en-US" altLang="zh-TW" sz="3400" b="1" dirty="0" smtClean="0"/>
          </a:p>
          <a:p>
            <a:r>
              <a:rPr lang="zh-TW" altLang="en-US" sz="4000" b="1" dirty="0"/>
              <a:t>公司</a:t>
            </a:r>
            <a:r>
              <a:rPr lang="zh-TW" altLang="en-US" sz="4000" b="1" dirty="0" smtClean="0"/>
              <a:t>介紹</a:t>
            </a:r>
            <a:endParaRPr lang="en-US" altLang="zh-TW" sz="4000" b="1" dirty="0" smtClean="0"/>
          </a:p>
          <a:p>
            <a:r>
              <a:rPr lang="zh-TW" altLang="en-US" sz="4000" b="1" dirty="0"/>
              <a:t>經營</a:t>
            </a:r>
            <a:r>
              <a:rPr lang="zh-TW" altLang="en-US" sz="4000" b="1" dirty="0" smtClean="0"/>
              <a:t>現況</a:t>
            </a:r>
            <a:endParaRPr lang="en-US" altLang="zh-TW" sz="4000" b="1" dirty="0" smtClean="0"/>
          </a:p>
          <a:p>
            <a:r>
              <a:rPr lang="zh-TW" altLang="en-US" sz="4000" b="1" dirty="0"/>
              <a:t>文獻</a:t>
            </a:r>
            <a:r>
              <a:rPr lang="zh-TW" altLang="en-US" sz="4000" b="1" dirty="0" smtClean="0"/>
              <a:t>探討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經營策略</a:t>
            </a:r>
            <a:endParaRPr lang="en-US" altLang="zh-TW" sz="4000" b="1" dirty="0" smtClean="0"/>
          </a:p>
          <a:p>
            <a:r>
              <a:rPr lang="zh-TW" altLang="en-US" sz="4000" b="1" dirty="0"/>
              <a:t>行銷策略</a:t>
            </a:r>
            <a:endParaRPr lang="en-US" altLang="zh-TW" sz="4000" b="1" dirty="0" smtClean="0"/>
          </a:p>
          <a:p>
            <a:r>
              <a:rPr lang="zh-TW" altLang="en-US" sz="4000" b="1" dirty="0"/>
              <a:t>電子商務</a:t>
            </a:r>
            <a:r>
              <a:rPr lang="zh-TW" altLang="en-US" sz="4000" b="1" dirty="0" smtClean="0"/>
              <a:t>的做法</a:t>
            </a:r>
            <a:endParaRPr lang="en-US" altLang="zh-TW" sz="4000" b="1" dirty="0" smtClean="0"/>
          </a:p>
          <a:p>
            <a:r>
              <a:rPr lang="zh-TW" altLang="en-US" sz="4000" b="1" dirty="0"/>
              <a:t>未來展望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結論建議 </a:t>
            </a:r>
            <a:endParaRPr lang="en-US" altLang="zh-TW" sz="4000" b="1" dirty="0" smtClean="0"/>
          </a:p>
          <a:p>
            <a:r>
              <a:rPr lang="zh-TW" altLang="en-US" sz="4000" b="1" dirty="0"/>
              <a:t>資料來源</a:t>
            </a:r>
            <a:r>
              <a:rPr lang="zh-TW" altLang="en-US" sz="4000" b="1" dirty="0" smtClean="0"/>
              <a:t>                       </a:t>
            </a:r>
            <a:endParaRPr lang="en-US" altLang="zh-TW" sz="4000" b="1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65545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價格策略</a:t>
            </a:r>
            <a:r>
              <a:rPr lang="en-US" altLang="zh-TW" dirty="0"/>
              <a:t>(Price)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8416839" cy="3777622"/>
          </a:xfrm>
        </p:spPr>
        <p:txBody>
          <a:bodyPr>
            <a:normAutofit/>
          </a:bodyPr>
          <a:lstStyle/>
          <a:p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品牌的商品價位都採取非常大眾的價格，例如：</a:t>
            </a:r>
            <a:r>
              <a:rPr lang="en-US" altLang="zh-TW" sz="2000" dirty="0"/>
              <a:t>Heat Tech</a:t>
            </a:r>
            <a:r>
              <a:rPr lang="zh-TW" altLang="en-US" sz="2000" dirty="0"/>
              <a:t>、</a:t>
            </a:r>
            <a:r>
              <a:rPr lang="en-US" altLang="zh-TW" sz="2000" dirty="0"/>
              <a:t>T </a:t>
            </a:r>
            <a:r>
              <a:rPr lang="zh-TW" altLang="en-US" sz="2000" dirty="0"/>
              <a:t>恤、 成功之道 圖 </a:t>
            </a:r>
            <a:r>
              <a:rPr lang="en-US" altLang="zh-TW" sz="2000" dirty="0"/>
              <a:t>5 </a:t>
            </a:r>
            <a:r>
              <a:rPr lang="zh-TW" altLang="en-US" sz="2000" dirty="0"/>
              <a:t>成功之道示意圖 </a:t>
            </a:r>
            <a:r>
              <a:rPr lang="en-US" altLang="zh-TW" sz="2000" dirty="0"/>
              <a:t>(</a:t>
            </a:r>
            <a:r>
              <a:rPr lang="zh-TW" altLang="en-US" sz="2000" dirty="0"/>
              <a:t>資料來源：本組自行彙整</a:t>
            </a:r>
            <a:r>
              <a:rPr lang="en-US" altLang="zh-TW" sz="2000" dirty="0"/>
              <a:t>) </a:t>
            </a:r>
            <a:r>
              <a:rPr lang="zh-TW" altLang="en-US" sz="2000" dirty="0"/>
              <a:t>挑戰 失敗 分析 產生機會 </a:t>
            </a:r>
            <a:r>
              <a:rPr lang="en-US" altLang="zh-TW" sz="2000" dirty="0"/>
              <a:t>8 </a:t>
            </a:r>
            <a:r>
              <a:rPr lang="zh-TW" altLang="en-US" sz="2000" dirty="0"/>
              <a:t>皮帶、襪子等皆在 </a:t>
            </a:r>
            <a:r>
              <a:rPr lang="en-US" altLang="zh-TW" sz="2000" dirty="0"/>
              <a:t>800 </a:t>
            </a:r>
            <a:r>
              <a:rPr lang="zh-TW" altLang="en-US" sz="2000" dirty="0"/>
              <a:t>元以下，牛仔褲皆在 </a:t>
            </a:r>
            <a:r>
              <a:rPr lang="en-US" altLang="zh-TW" sz="2000" dirty="0"/>
              <a:t>1,000 </a:t>
            </a:r>
            <a:r>
              <a:rPr lang="zh-TW" altLang="en-US" sz="2000" dirty="0"/>
              <a:t>元左右，而羽絨外套也在 </a:t>
            </a:r>
            <a:r>
              <a:rPr lang="en-US" altLang="zh-TW" sz="2000" dirty="0"/>
              <a:t>2,000 </a:t>
            </a:r>
            <a:r>
              <a:rPr lang="zh-TW" altLang="en-US" sz="2000" dirty="0"/>
              <a:t>至 </a:t>
            </a:r>
            <a:r>
              <a:rPr lang="en-US" altLang="zh-TW" sz="2000" dirty="0"/>
              <a:t>4,000 </a:t>
            </a:r>
            <a:r>
              <a:rPr lang="zh-TW" altLang="en-US" sz="2000" dirty="0"/>
              <a:t>元價格內，最高價位也沒超過 </a:t>
            </a:r>
            <a:r>
              <a:rPr lang="en-US" altLang="zh-TW" sz="2000" dirty="0"/>
              <a:t>4,000 </a:t>
            </a:r>
            <a:r>
              <a:rPr lang="zh-TW" altLang="en-US" sz="2000" dirty="0"/>
              <a:t>元。最高的價位也比其 他品牌更為帄價，使的顧客能夠以較少的錢來購買。 但是以台灣門市目前的價位有比其他國家的門市有來的高的現象，其他 國家都是直接從大陸進口物料，因此成本低；但是在台灣目前針對大陸製紡 織品仍有幾百項尚未開放禁止所以部份的大陸製紡織品的進口，所以不得不 在其他國家為台灣生產少量的商品只進口台灣的唯一家，所以造成定價</a:t>
            </a:r>
            <a:r>
              <a:rPr lang="zh-TW" altLang="en-US" sz="2000" dirty="0" smtClean="0"/>
              <a:t>偏高</a:t>
            </a:r>
            <a:r>
              <a:rPr lang="zh-TW" altLang="en-US" sz="20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0292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通路策略</a:t>
            </a:r>
            <a:r>
              <a:rPr lang="en-US" altLang="zh-TW" dirty="0"/>
              <a:t>(Place)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876512" cy="3777622"/>
          </a:xfrm>
        </p:spPr>
        <p:txBody>
          <a:bodyPr>
            <a:normAutofit/>
          </a:bodyPr>
          <a:lstStyle/>
          <a:p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供應鏈管理：追蹤顧客偏好，把握銷售良機。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在上市前一年尋找原料開發與採購，經由提案研發來設計樣式， 等到樣品確認，尌向原料製造商、企劃部來行銷推廣。接著商品尌到生產部 進行品管、監控生產流程。在生產製造時，生產部實施生產計劃－「匠」計 畫，此計劃是藉由技術諮詢及指導，來與外部工廠合作。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在上市前 </a:t>
            </a:r>
            <a:r>
              <a:rPr lang="en-US" altLang="zh-TW" sz="2000" dirty="0"/>
              <a:t>6 </a:t>
            </a:r>
            <a:r>
              <a:rPr lang="zh-TW" altLang="en-US" sz="2000" dirty="0"/>
              <a:t>個月，生產部和外部工廠合作。商品到達倉儲後，藉 由訂單控制，分配商品給各個門市銷售。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正式上市，利用店面及線上銷售的手法，吸引顧客來購買。在顧 後購買後，將消費者給予的意見、需求，回饋至企畫部、原料開發、生產部， 以及店面來改善。</a:t>
            </a:r>
          </a:p>
        </p:txBody>
      </p:sp>
    </p:spTree>
    <p:extLst>
      <p:ext uri="{BB962C8B-B14F-4D97-AF65-F5344CB8AC3E}">
        <p14:creationId xmlns:p14="http://schemas.microsoft.com/office/powerpoint/2010/main" val="277063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四</a:t>
            </a:r>
            <a:r>
              <a:rPr lang="en-US" altLang="zh-TW" dirty="0"/>
              <a:t>)</a:t>
            </a:r>
            <a:r>
              <a:rPr lang="zh-TW" altLang="en-US" dirty="0"/>
              <a:t>推廣策略</a:t>
            </a:r>
            <a:r>
              <a:rPr lang="en-US" altLang="zh-TW" dirty="0"/>
              <a:t>(Promotion)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452563" cy="3777622"/>
          </a:xfrm>
        </p:spPr>
        <p:txBody>
          <a:bodyPr>
            <a:normAutofit/>
          </a:bodyPr>
          <a:lstStyle/>
          <a:p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風靡臺灣的消費者，使的電視新聞、報章雜誌都有他們的廣告宣 傳。利用問卷調查，我們了解消費者的喜好，讓「時尚潮流」不在只是特定 人群而是大眾化。而在阪急門市的人員銷售服務，店員以和藹可親的態度來 服務消費者。在顧客購買衣物後不和身時，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還提供衣物修改的服務。</a:t>
            </a:r>
          </a:p>
        </p:txBody>
      </p:sp>
    </p:spTree>
    <p:extLst>
      <p:ext uri="{BB962C8B-B14F-4D97-AF65-F5344CB8AC3E}">
        <p14:creationId xmlns:p14="http://schemas.microsoft.com/office/powerpoint/2010/main" val="4011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六</a:t>
            </a:r>
            <a:r>
              <a:rPr lang="zh-TW" altLang="en-US" dirty="0"/>
              <a:t>、</a:t>
            </a:r>
            <a:r>
              <a:rPr lang="zh-TW" altLang="en-US" dirty="0" smtClean="0"/>
              <a:t>電子商務的做法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/>
              <a:t>在</a:t>
            </a:r>
            <a:r>
              <a:rPr lang="zh-TW" altLang="en-US" sz="2000" dirty="0"/>
              <a:t>電子商務 時代的潮流下，</a:t>
            </a:r>
            <a:r>
              <a:rPr lang="en-US" altLang="zh-TW" sz="2000" dirty="0"/>
              <a:t>UNIQLO </a:t>
            </a:r>
            <a:r>
              <a:rPr lang="zh-TW" altLang="en-US" sz="2000" dirty="0"/>
              <a:t>亦進行「虛實整合」，在 </a:t>
            </a:r>
            <a:r>
              <a:rPr lang="en-US" altLang="zh-TW" sz="2000" dirty="0"/>
              <a:t>WEB </a:t>
            </a:r>
            <a:r>
              <a:rPr lang="zh-TW" altLang="en-US" sz="2000" dirty="0"/>
              <a:t>策略上，作法如下</a:t>
            </a:r>
            <a:r>
              <a:rPr lang="zh-TW" altLang="en-US" sz="2000" dirty="0" smtClean="0"/>
              <a:t>：</a:t>
            </a:r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1</a:t>
            </a:r>
            <a:r>
              <a:rPr lang="en-US" altLang="zh-TW" sz="2000" dirty="0"/>
              <a:t>. </a:t>
            </a:r>
            <a:r>
              <a:rPr lang="zh-TW" altLang="en-US" sz="2000" dirty="0"/>
              <a:t>採 用 低 成 本 的 </a:t>
            </a:r>
            <a:r>
              <a:rPr lang="en-US" altLang="zh-TW" sz="2000" dirty="0"/>
              <a:t>CGM </a:t>
            </a:r>
            <a:endParaRPr lang="en-US" altLang="zh-TW" sz="2000" dirty="0" smtClean="0"/>
          </a:p>
          <a:p>
            <a:r>
              <a:rPr lang="en-US" altLang="zh-TW" sz="2000" dirty="0" smtClean="0"/>
              <a:t>2</a:t>
            </a:r>
            <a:r>
              <a:rPr lang="en-US" altLang="zh-TW" sz="2000" dirty="0"/>
              <a:t>. </a:t>
            </a:r>
            <a:r>
              <a:rPr lang="zh-TW" altLang="en-US" sz="2000" dirty="0"/>
              <a:t>國 內 外 的 網 路 行 銷 方 式 ； </a:t>
            </a:r>
            <a:endParaRPr lang="en-US" altLang="zh-TW" sz="2000" dirty="0" smtClean="0"/>
          </a:p>
          <a:p>
            <a:r>
              <a:rPr lang="en-US" altLang="zh-TW" sz="2000" dirty="0" smtClean="0"/>
              <a:t>3</a:t>
            </a:r>
            <a:r>
              <a:rPr lang="en-US" altLang="zh-TW" sz="2000" dirty="0"/>
              <a:t>. </a:t>
            </a:r>
            <a:r>
              <a:rPr lang="zh-TW" altLang="en-US" sz="2000" dirty="0"/>
              <a:t>網 站 增 加 「</a:t>
            </a:r>
            <a:r>
              <a:rPr lang="en-US" altLang="zh-TW" sz="2000" dirty="0"/>
              <a:t>WORLD.UNIQLOCK</a:t>
            </a:r>
            <a:r>
              <a:rPr lang="zh-TW" altLang="en-US" sz="2000" dirty="0"/>
              <a:t>」的功能</a:t>
            </a:r>
            <a:r>
              <a:rPr lang="zh-TW" altLang="en-US" sz="2000" dirty="0" smtClean="0"/>
              <a:t>；</a:t>
            </a:r>
            <a:endParaRPr lang="en-US" altLang="zh-TW" sz="2000" dirty="0" smtClean="0"/>
          </a:p>
          <a:p>
            <a:r>
              <a:rPr lang="en-US" altLang="zh-TW" sz="2000" dirty="0" smtClean="0"/>
              <a:t>4</a:t>
            </a:r>
            <a:r>
              <a:rPr lang="en-US" altLang="zh-TW" sz="2000" dirty="0"/>
              <a:t>. </a:t>
            </a:r>
            <a:r>
              <a:rPr lang="zh-TW" altLang="en-US" sz="2000" dirty="0"/>
              <a:t>網站增加 </a:t>
            </a:r>
            <a:r>
              <a:rPr lang="en-US" altLang="zh-TW" sz="2000" dirty="0"/>
              <a:t>UNIQLO TODAY </a:t>
            </a:r>
            <a:r>
              <a:rPr lang="zh-TW" altLang="en-US" sz="2000" dirty="0"/>
              <a:t>功能」</a:t>
            </a:r>
          </a:p>
        </p:txBody>
      </p:sp>
    </p:spTree>
    <p:extLst>
      <p:ext uri="{BB962C8B-B14F-4D97-AF65-F5344CB8AC3E}">
        <p14:creationId xmlns:p14="http://schemas.microsoft.com/office/powerpoint/2010/main" val="37253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七 </a:t>
            </a:r>
            <a:r>
              <a:rPr lang="zh-TW" altLang="en-US" dirty="0">
                <a:solidFill>
                  <a:schemeClr val="tx1"/>
                </a:solidFill>
              </a:rPr>
              <a:t>、</a:t>
            </a:r>
            <a:r>
              <a:rPr lang="zh-TW" altLang="en-US" dirty="0" smtClean="0"/>
              <a:t>未來展望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41913"/>
            <a:ext cx="7926388" cy="3777622"/>
          </a:xfrm>
        </p:spPr>
        <p:txBody>
          <a:bodyPr/>
          <a:lstStyle/>
          <a:p>
            <a:r>
              <a:rPr lang="zh-TW" altLang="en-US" sz="2000" dirty="0"/>
              <a:t>目前 </a:t>
            </a:r>
            <a:r>
              <a:rPr lang="en-US" altLang="zh-TW" sz="2000" dirty="0"/>
              <a:t>UNIQLO </a:t>
            </a:r>
            <a:r>
              <a:rPr lang="zh-TW" altLang="en-US" sz="2000" dirty="0"/>
              <a:t>以全力拓展海外市場為主要策略，在海外各大城市開設旗艦 店。品牌創辦人柳井正曾表示：「市場只有世界一個，</a:t>
            </a:r>
            <a:r>
              <a:rPr lang="en-US" altLang="zh-TW" sz="2000" dirty="0"/>
              <a:t>UNIQLO </a:t>
            </a:r>
            <a:r>
              <a:rPr lang="zh-TW" altLang="en-US" sz="2000" dirty="0"/>
              <a:t>當然也會像 </a:t>
            </a:r>
            <a:r>
              <a:rPr lang="en-US" altLang="zh-TW" sz="2000" dirty="0"/>
              <a:t>ZARA</a:t>
            </a:r>
            <a:r>
              <a:rPr lang="zh-TW" altLang="en-US" sz="2000" dirty="0"/>
              <a:t>、 </a:t>
            </a:r>
            <a:r>
              <a:rPr lang="en-US" altLang="zh-TW" sz="2000" dirty="0"/>
              <a:t>H&amp;M </a:t>
            </a:r>
            <a:r>
              <a:rPr lang="zh-TW" altLang="en-US" sz="2000" dirty="0"/>
              <a:t>一樣在世界主要市場開設門市，這是一個全世界所以企業都在一個平台上 競爭的時代。」（柳井正，</a:t>
            </a:r>
            <a:r>
              <a:rPr lang="en-US" altLang="zh-TW" sz="2000" dirty="0"/>
              <a:t>2010</a:t>
            </a:r>
            <a:r>
              <a:rPr lang="zh-TW" altLang="en-US" sz="2000" dirty="0"/>
              <a:t>）以 </a:t>
            </a:r>
            <a:r>
              <a:rPr lang="en-US" altLang="zh-TW" sz="2000" dirty="0"/>
              <a:t>01 </a:t>
            </a:r>
            <a:r>
              <a:rPr lang="zh-TW" altLang="en-US" sz="2000" dirty="0"/>
              <a:t>年在英國設立的店舖為首，分別在美、 法、韓、中、香港等地設立 </a:t>
            </a:r>
            <a:r>
              <a:rPr lang="en-US" altLang="zh-TW" sz="2000" dirty="0"/>
              <a:t>UNIQLO</a:t>
            </a:r>
            <a:r>
              <a:rPr lang="zh-TW" altLang="en-US" sz="2000" dirty="0"/>
              <a:t>，並分別於 </a:t>
            </a:r>
            <a:r>
              <a:rPr lang="en-US" altLang="zh-TW" sz="2000" dirty="0"/>
              <a:t>06 </a:t>
            </a:r>
            <a:r>
              <a:rPr lang="zh-TW" altLang="en-US" sz="2000" dirty="0"/>
              <a:t>年紐約 </a:t>
            </a:r>
            <a:r>
              <a:rPr lang="en-US" altLang="zh-TW" sz="2000" dirty="0"/>
              <a:t>SOHO </a:t>
            </a:r>
            <a:r>
              <a:rPr lang="zh-TW" altLang="en-US" sz="2000" dirty="0"/>
              <a:t>地區和 </a:t>
            </a:r>
            <a:r>
              <a:rPr lang="en-US" altLang="zh-TW" sz="2000" dirty="0"/>
              <a:t>07 </a:t>
            </a:r>
            <a:r>
              <a:rPr lang="zh-TW" altLang="en-US" sz="2000" dirty="0"/>
              <a:t>年倫 敦開設全球旗艦店。今後也將以世界各大時尚之都為中心，繼續拓展 </a:t>
            </a:r>
            <a:r>
              <a:rPr lang="en-US" altLang="zh-TW" sz="2000" dirty="0"/>
              <a:t>UNIQLO </a:t>
            </a:r>
            <a:r>
              <a:rPr lang="zh-TW" altLang="en-US" sz="2000" dirty="0"/>
              <a:t>的全球品牌戰略。 </a:t>
            </a:r>
          </a:p>
        </p:txBody>
      </p:sp>
    </p:spTree>
    <p:extLst>
      <p:ext uri="{BB962C8B-B14F-4D97-AF65-F5344CB8AC3E}">
        <p14:creationId xmlns:p14="http://schemas.microsoft.com/office/powerpoint/2010/main" val="332618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八、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結論建議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618817" cy="3777622"/>
          </a:xfrm>
        </p:spPr>
        <p:txBody>
          <a:bodyPr>
            <a:normAutofit/>
          </a:bodyPr>
          <a:lstStyle/>
          <a:p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所以能夠廣受好評，是因為柳井正社長除了對品質的堅持外，也 很注重對顧客的溝通，都會親自和顧客通電話詢問顧客的意見；自然的創造出企 業的經營法則；也會在意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在市場上的競爭力使用 </a:t>
            </a:r>
            <a:r>
              <a:rPr lang="en-US" altLang="zh-TW" sz="2000" dirty="0"/>
              <a:t>SPA </a:t>
            </a:r>
            <a:r>
              <a:rPr lang="zh-TW" altLang="en-US" sz="2000" dirty="0"/>
              <a:t>模式，從上游的原 物料到、研發、設計、銷售，全都不馬虎，可以看出柳井正社長的經營是很執著 的也證明了，為什麼他會成功。 </a:t>
            </a:r>
          </a:p>
        </p:txBody>
      </p:sp>
    </p:spTree>
    <p:extLst>
      <p:ext uri="{BB962C8B-B14F-4D97-AF65-F5344CB8AC3E}">
        <p14:creationId xmlns:p14="http://schemas.microsoft.com/office/powerpoint/2010/main" val="817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94954" y="395510"/>
            <a:ext cx="8911687" cy="1280890"/>
          </a:xfrm>
        </p:spPr>
        <p:txBody>
          <a:bodyPr/>
          <a:lstStyle/>
          <a:p>
            <a:r>
              <a:rPr lang="zh-TW" altLang="en-US" dirty="0" smtClean="0"/>
              <a:t> 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38197" y="1110343"/>
            <a:ext cx="8467607" cy="4914900"/>
          </a:xfrm>
        </p:spPr>
        <p:txBody>
          <a:bodyPr>
            <a:normAutofit/>
          </a:bodyPr>
          <a:lstStyle/>
          <a:p>
            <a:endParaRPr lang="en-US" altLang="zh-TW" sz="2400" dirty="0" smtClean="0"/>
          </a:p>
          <a:p>
            <a:r>
              <a:rPr lang="en-US" altLang="zh-TW" sz="2400" dirty="0" smtClean="0"/>
              <a:t>(</a:t>
            </a:r>
            <a:r>
              <a:rPr lang="zh-TW" altLang="en-US" sz="2400" dirty="0" smtClean="0"/>
              <a:t>一</a:t>
            </a:r>
            <a:r>
              <a:rPr lang="en-US" altLang="zh-TW" sz="2400" dirty="0"/>
              <a:t>)</a:t>
            </a:r>
            <a:r>
              <a:rPr lang="zh-TW" altLang="en-US" sz="2400" dirty="0"/>
              <a:t>現有消費者 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200" dirty="0" smtClean="0"/>
              <a:t>1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. </a:t>
            </a:r>
            <a:r>
              <a:rPr lang="en-US" altLang="zh-TW" sz="2200" dirty="0" err="1"/>
              <a:t>Uniqlo</a:t>
            </a:r>
            <a:r>
              <a:rPr lang="en-US" altLang="zh-TW" sz="2200" dirty="0"/>
              <a:t> </a:t>
            </a:r>
            <a:r>
              <a:rPr lang="zh-TW" altLang="en-US" sz="2200" dirty="0"/>
              <a:t>衣服品質優質、時尚、有設計感 從設立開始到</a:t>
            </a:r>
            <a:r>
              <a:rPr lang="zh-TW" altLang="en-US" sz="2200" dirty="0" smtClean="0"/>
              <a:t>現在就在      </a:t>
            </a:r>
            <a:r>
              <a:rPr lang="en-US" altLang="zh-TW" sz="2200" dirty="0" smtClean="0"/>
              <a:t>8 </a:t>
            </a:r>
            <a:r>
              <a:rPr lang="zh-TW" altLang="en-US" sz="2200" dirty="0"/>
              <a:t>個國家的人心</a:t>
            </a:r>
            <a:r>
              <a:rPr lang="zh-TW" altLang="en-US" sz="2200" dirty="0" smtClean="0"/>
              <a:t>中的     形象</a:t>
            </a:r>
            <a:r>
              <a:rPr lang="zh-TW" altLang="en-US" sz="2200" dirty="0"/>
              <a:t>逐漸加分、加深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 smtClean="0"/>
              <a:t>2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.</a:t>
            </a:r>
            <a:r>
              <a:rPr lang="zh-TW" altLang="en-US" sz="2200" dirty="0" smtClean="0"/>
              <a:t> 透過</a:t>
            </a:r>
            <a:r>
              <a:rPr lang="zh-TW" altLang="en-US" sz="2200" dirty="0"/>
              <a:t>朋友推薦或網路上有良好的評價使得 </a:t>
            </a:r>
            <a:r>
              <a:rPr lang="en-US" altLang="zh-TW" sz="2200" dirty="0" err="1"/>
              <a:t>Uniqlo</a:t>
            </a:r>
            <a:r>
              <a:rPr lang="en-US" altLang="zh-TW" sz="2200" dirty="0"/>
              <a:t> </a:t>
            </a:r>
            <a:r>
              <a:rPr lang="zh-TW" altLang="en-US" sz="2200" dirty="0"/>
              <a:t>還未來台灣之前尌在其他國家轟動，而造成 </a:t>
            </a:r>
            <a:r>
              <a:rPr lang="en-US" altLang="zh-TW" sz="2200" dirty="0" err="1"/>
              <a:t>Uniqlo</a:t>
            </a:r>
            <a:r>
              <a:rPr lang="en-US" altLang="zh-TW" sz="2200" dirty="0"/>
              <a:t> </a:t>
            </a:r>
            <a:r>
              <a:rPr lang="zh-TW" altLang="en-US" sz="2200" dirty="0"/>
              <a:t>來 到台灣成為搶手商品之一。也因為網路上有良好的評價，因此在 </a:t>
            </a:r>
            <a:r>
              <a:rPr lang="en-US" altLang="zh-TW" sz="2200" dirty="0"/>
              <a:t>8 </a:t>
            </a:r>
            <a:r>
              <a:rPr lang="zh-TW" altLang="en-US" sz="2200" dirty="0"/>
              <a:t>個國 家中的知名程度遠比其他同業高出許多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17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r>
              <a:rPr lang="zh-TW" altLang="en-US" dirty="0"/>
              <a:t>結論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 smtClean="0"/>
              <a:t>3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 </a:t>
            </a:r>
            <a:r>
              <a:rPr lang="en-US" altLang="zh-TW" sz="2000" dirty="0" err="1" smtClean="0"/>
              <a:t>Uniqlo</a:t>
            </a:r>
            <a:r>
              <a:rPr lang="en-US" altLang="zh-TW" sz="2000" dirty="0" smtClean="0"/>
              <a:t> </a:t>
            </a:r>
            <a:r>
              <a:rPr lang="zh-TW" altLang="en-US" sz="2000" dirty="0"/>
              <a:t>商品使用高品質的原物料來製作衣服 可以對一些擔心品質問題的消費者做保證，讓消費者可以安心購買， 不用買到劣質商品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en-US" altLang="zh-TW" sz="2000" dirty="0" smtClean="0"/>
              <a:t>4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 對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商品的設計感有良好的評價 設計部門會了解現在的流行趨勢，進而設計出可以帶動社會流行趨 勢，可以牢牢掌握顧客的偏好。</a:t>
            </a:r>
            <a:endParaRPr lang="en-US" altLang="zh-TW" sz="2000" dirty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en-US" altLang="zh-TW" sz="2000" dirty="0" smtClean="0"/>
              <a:t>5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 耐心</a:t>
            </a:r>
            <a:r>
              <a:rPr lang="zh-TW" altLang="en-US" sz="2000" dirty="0"/>
              <a:t>的為顧客說明 顧客到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購買商品時，有時會找不到適合自己的衣服或是不 了解衣服的材質，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門市的服務人員會耐心的為顧客說明，是個很 貼心的服務。 </a:t>
            </a:r>
            <a:endParaRPr lang="en-US" altLang="zh-TW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80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8747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> </a:t>
            </a:r>
            <a:r>
              <a:rPr lang="zh-TW" altLang="en-US" dirty="0"/>
              <a:t>結論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83871"/>
            <a:ext cx="8915400" cy="43273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400" dirty="0" smtClean="0"/>
              <a:t> </a:t>
            </a:r>
            <a:r>
              <a:rPr lang="en-US" altLang="zh-TW" sz="2400" dirty="0" smtClean="0"/>
              <a:t>(</a:t>
            </a:r>
            <a:r>
              <a:rPr lang="zh-TW" altLang="en-US" sz="2400" dirty="0"/>
              <a:t>二</a:t>
            </a:r>
            <a:r>
              <a:rPr lang="en-US" altLang="zh-TW" sz="2400" dirty="0"/>
              <a:t>)</a:t>
            </a:r>
            <a:r>
              <a:rPr lang="zh-TW" altLang="en-US" sz="2400" dirty="0"/>
              <a:t>潛在</a:t>
            </a:r>
            <a:r>
              <a:rPr lang="zh-TW" altLang="en-US" sz="2400" dirty="0" smtClean="0"/>
              <a:t>消費者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000" dirty="0" smtClean="0"/>
              <a:t>1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 價位</a:t>
            </a:r>
            <a:r>
              <a:rPr lang="zh-TW" altLang="en-US" sz="2000" dirty="0"/>
              <a:t>的問題 依照台灣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門市相對其他國家而言，卻實有高了一點，所以 潛在消費者心理的感覺是有些卻步的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</a:t>
            </a:r>
            <a:r>
              <a:rPr lang="en-US" altLang="zh-TW" sz="2000" dirty="0" smtClean="0"/>
              <a:t>2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 </a:t>
            </a:r>
            <a:r>
              <a:rPr lang="en-US" altLang="zh-TW" sz="2000" dirty="0" err="1" smtClean="0"/>
              <a:t>Uniqlo</a:t>
            </a:r>
            <a:r>
              <a:rPr lang="en-US" altLang="zh-TW" sz="2000" dirty="0" smtClean="0"/>
              <a:t> </a:t>
            </a:r>
            <a:r>
              <a:rPr lang="zh-TW" altLang="en-US" sz="2000" dirty="0"/>
              <a:t>的原物料是從大陸進口 雖然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主打高品質，但對於潛在消費者的心中還是有存在質 疑的，因為的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的原物料是從大陸進口，現在在市面上只要聽到 大陸製的大家都會退避三舍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</a:t>
            </a:r>
            <a:r>
              <a:rPr lang="en-US" altLang="zh-TW" sz="2000" dirty="0" smtClean="0"/>
              <a:t>3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 沒有</a:t>
            </a:r>
            <a:r>
              <a:rPr lang="zh-TW" altLang="en-US" sz="2000" dirty="0"/>
              <a:t>心動的感覺 潛在消費者沒購買的原因，尌是單純的不想要，所以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可以 針對這一點做一些商品的調整；在這潛在消費者還有很大的空間。</a:t>
            </a:r>
          </a:p>
        </p:txBody>
      </p:sp>
    </p:spTree>
    <p:extLst>
      <p:ext uri="{BB962C8B-B14F-4D97-AF65-F5344CB8AC3E}">
        <p14:creationId xmlns:p14="http://schemas.microsoft.com/office/powerpoint/2010/main" val="333911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395510"/>
            <a:ext cx="8911687" cy="1280890"/>
          </a:xfrm>
        </p:spPr>
        <p:txBody>
          <a:bodyPr/>
          <a:lstStyle/>
          <a:p>
            <a:r>
              <a:rPr lang="zh-TW" altLang="en-US" dirty="0" smtClean="0"/>
              <a:t>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40226" y="1774371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n-US" altLang="zh-TW" sz="2000" dirty="0"/>
              <a:t>(</a:t>
            </a:r>
            <a:r>
              <a:rPr lang="zh-TW" altLang="en-US" sz="2000" dirty="0"/>
              <a:t>一</a:t>
            </a:r>
            <a:r>
              <a:rPr lang="en-US" altLang="zh-TW" sz="2000" dirty="0"/>
              <a:t>)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店面指標要明確 門市入口位於一樓，但門市在地下一樓，所以初次光臨的顧客，大多都 要找入口，因此入口的指標，可以改善到令人一目了然的地步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zh-TW" altLang="en-US" sz="2000" dirty="0" smtClean="0"/>
              <a:t> </a:t>
            </a:r>
            <a:r>
              <a:rPr lang="en-US" altLang="zh-TW" sz="2000" dirty="0"/>
              <a:t>(</a:t>
            </a:r>
            <a:r>
              <a:rPr lang="zh-TW" altLang="en-US" sz="2000" dirty="0"/>
              <a:t>二</a:t>
            </a:r>
            <a:r>
              <a:rPr lang="en-US" altLang="zh-TW" sz="2000" dirty="0"/>
              <a:t>)</a:t>
            </a:r>
            <a:r>
              <a:rPr lang="zh-TW" altLang="en-US" sz="2000" dirty="0"/>
              <a:t>商品流通同步於其他國家 台灣的商品，比貣國外，大多的商品都是在國外流行一陣子後才在臺灣 銷售，只有少數的商品能跟國外的商品同步，應將商品流通改成全世界同步 銷售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zh-TW" altLang="en-US" sz="2000" dirty="0" smtClean="0"/>
              <a:t> </a:t>
            </a:r>
            <a:r>
              <a:rPr lang="en-US" altLang="zh-TW" sz="2000" dirty="0"/>
              <a:t>(</a:t>
            </a:r>
            <a:r>
              <a:rPr lang="zh-TW" altLang="en-US" sz="2000" dirty="0"/>
              <a:t>三</a:t>
            </a:r>
            <a:r>
              <a:rPr lang="en-US" altLang="zh-TW" sz="2000" dirty="0"/>
              <a:t>)</a:t>
            </a:r>
            <a:r>
              <a:rPr lang="zh-TW" altLang="en-US" sz="2000" dirty="0"/>
              <a:t>商品價格與其他國家相同 價格方面，台灣的部份商品比其他各國都還要貴，導致大多數人寧可去 網路訂購商品，也不願多花錢在臺灣買，是否能夠將臺灣商品價格設為與國 外同價。</a:t>
            </a:r>
          </a:p>
        </p:txBody>
      </p:sp>
    </p:spTree>
    <p:extLst>
      <p:ext uri="{BB962C8B-B14F-4D97-AF65-F5344CB8AC3E}">
        <p14:creationId xmlns:p14="http://schemas.microsoft.com/office/powerpoint/2010/main" val="122637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前言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05837" y="1643149"/>
            <a:ext cx="8209022" cy="4558145"/>
          </a:xfrm>
        </p:spPr>
        <p:txBody>
          <a:bodyPr/>
          <a:lstStyle/>
          <a:p>
            <a:r>
              <a:rPr lang="zh-TW" altLang="en-US" dirty="0"/>
              <a:t>一</a:t>
            </a:r>
            <a:r>
              <a:rPr lang="zh-TW" altLang="en-US" dirty="0" smtClean="0"/>
              <a:t>、研究</a:t>
            </a:r>
            <a:r>
              <a:rPr lang="zh-TW" altLang="en-US" dirty="0"/>
              <a:t>動機 「佛要金裝，人要衣裝」是不變的道理，而日本的 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尌滿足人們的需 求，現代人出門都要打扮的很時尚、跟的上潮流的衣服才會出門，但是又不想花 很多錢來治裝，人們都希望衣服可以便宜又兼顧時尚感；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是全球第四大、 亞州第一的大型服裝業，在日本是無人不知、無人不曉的休閒服裝業者。 </a:t>
            </a:r>
            <a:endParaRPr lang="en-US" altLang="zh-TW" dirty="0"/>
          </a:p>
          <a:p>
            <a:r>
              <a:rPr lang="zh-TW" altLang="en-US" dirty="0" smtClean="0"/>
              <a:t>「</a:t>
            </a:r>
            <a:r>
              <a:rPr lang="zh-TW" altLang="en-US" dirty="0"/>
              <a:t>阪急百貨開幕第二天雖然是上班日，卻有十五萬人前來搶購」，原來大家 是衝著日本品牌 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而來的，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主打既便宜、款式多、連材質都是全球 最輕的尼龍布料所製成的，也從天下雜誌上看到 </a:t>
            </a:r>
            <a:r>
              <a:rPr lang="en-US" altLang="zh-TW" dirty="0"/>
              <a:t>2010 </a:t>
            </a:r>
            <a:r>
              <a:rPr lang="zh-TW" altLang="en-US" dirty="0"/>
              <a:t>年 </a:t>
            </a:r>
            <a:r>
              <a:rPr lang="en-US" altLang="zh-TW" dirty="0"/>
              <a:t>10 </a:t>
            </a:r>
            <a:r>
              <a:rPr lang="zh-TW" altLang="en-US" dirty="0"/>
              <a:t>月 </a:t>
            </a:r>
            <a:r>
              <a:rPr lang="en-US" altLang="zh-TW" dirty="0"/>
              <a:t>7 </a:t>
            </a:r>
            <a:r>
              <a:rPr lang="zh-TW" altLang="en-US" dirty="0"/>
              <a:t>日刊出 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要進軍台北市統一阪急百貨，而當金融風暴時，世界各地的企業家紛紛縮減資產， 但只有 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的社長</a:t>
            </a:r>
            <a:r>
              <a:rPr lang="en-US" altLang="zh-TW" dirty="0"/>
              <a:t>-</a:t>
            </a:r>
            <a:r>
              <a:rPr lang="zh-TW" altLang="en-US" dirty="0"/>
              <a:t>柳井正從內部到外部的企業方針反而是逆勢操做，營業額 也是逆勢成長；因此本組想了解究竟是什麼原因不只台灣人愛連全世界都在風靡 </a:t>
            </a:r>
            <a:r>
              <a:rPr lang="en-US" altLang="zh-TW" dirty="0" err="1"/>
              <a:t>Uniqlo</a:t>
            </a:r>
            <a:r>
              <a:rPr lang="zh-TW" altLang="en-US" dirty="0"/>
              <a:t>，在大型服裝業競爭激烈中打敗日本多家大型服裝業者，柳井正社長是有 什麼樣的能耐可以蟬連 </a:t>
            </a:r>
            <a:r>
              <a:rPr lang="en-US" altLang="zh-TW" dirty="0"/>
              <a:t>2009 </a:t>
            </a:r>
            <a:r>
              <a:rPr lang="zh-TW" altLang="en-US" dirty="0"/>
              <a:t>和 </a:t>
            </a:r>
            <a:r>
              <a:rPr lang="en-US" altLang="zh-TW" dirty="0"/>
              <a:t>2010 </a:t>
            </a:r>
            <a:r>
              <a:rPr lang="zh-TW" altLang="en-US" dirty="0"/>
              <a:t>年的日本首富，我們對這位人物充滿了好 奇。</a:t>
            </a:r>
          </a:p>
        </p:txBody>
      </p:sp>
    </p:spTree>
    <p:extLst>
      <p:ext uri="{BB962C8B-B14F-4D97-AF65-F5344CB8AC3E}">
        <p14:creationId xmlns:p14="http://schemas.microsoft.com/office/powerpoint/2010/main" val="36699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6630" y="575124"/>
            <a:ext cx="9104312" cy="74749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建議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98392" y="2069567"/>
            <a:ext cx="8538549" cy="4016827"/>
          </a:xfrm>
        </p:spPr>
        <p:txBody>
          <a:bodyPr>
            <a:noAutofit/>
          </a:bodyPr>
          <a:lstStyle/>
          <a:p>
            <a:r>
              <a:rPr lang="en-US" altLang="zh-TW" sz="2000" dirty="0"/>
              <a:t>(</a:t>
            </a:r>
            <a:r>
              <a:rPr lang="zh-TW" altLang="en-US" sz="2000" dirty="0"/>
              <a:t>四</a:t>
            </a:r>
            <a:r>
              <a:rPr lang="en-US" altLang="zh-TW" sz="2000" dirty="0"/>
              <a:t>)</a:t>
            </a:r>
            <a:r>
              <a:rPr lang="zh-TW" altLang="en-US" sz="2000" dirty="0"/>
              <a:t>增加在臺灣的連鎖店面 連鎖店太少，目前台灣只有在台北設置一家，導致住在中南部的人不願 多花交通費去買，而改用網路訂購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zh-TW" altLang="en-US" sz="2000" dirty="0" smtClean="0"/>
              <a:t> </a:t>
            </a:r>
            <a:r>
              <a:rPr lang="en-US" altLang="zh-TW" sz="2000" dirty="0"/>
              <a:t>(</a:t>
            </a:r>
            <a:r>
              <a:rPr lang="zh-TW" altLang="en-US" sz="2000" dirty="0"/>
              <a:t>五</a:t>
            </a:r>
            <a:r>
              <a:rPr lang="en-US" altLang="zh-TW" sz="2000" dirty="0"/>
              <a:t>)</a:t>
            </a:r>
            <a:r>
              <a:rPr lang="zh-TW" altLang="en-US" sz="2000" dirty="0"/>
              <a:t>增加門市店員的臨場反應 增加門市工作人員的人數及訓練工作人員的臨場反應，每到假日的巔峰 時刻，工作人員尌會忙不過來招呼顧客，導致服務品質打折扣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1502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建議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8150506" cy="3777622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(</a:t>
            </a:r>
            <a:r>
              <a:rPr lang="zh-TW" altLang="en-US" sz="2000" dirty="0"/>
              <a:t>六</a:t>
            </a:r>
            <a:r>
              <a:rPr lang="en-US" altLang="zh-TW" sz="2000" dirty="0"/>
              <a:t>)</a:t>
            </a:r>
            <a:r>
              <a:rPr lang="zh-TW" altLang="en-US" sz="2000" dirty="0"/>
              <a:t>增加優惠活動 對顧客做促銷優惠活動，不僅可以吸引新的客源，還可以增加顧客回流 率。 </a:t>
            </a: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endParaRPr lang="en-US" altLang="zh-TW" sz="2000" dirty="0"/>
          </a:p>
          <a:p>
            <a:r>
              <a:rPr lang="en-US" altLang="zh-TW" sz="2000" dirty="0"/>
              <a:t>(</a:t>
            </a:r>
            <a:r>
              <a:rPr lang="zh-TW" altLang="en-US" sz="2000" dirty="0"/>
              <a:t>七</a:t>
            </a:r>
            <a:r>
              <a:rPr lang="en-US" altLang="zh-TW" sz="2000" dirty="0"/>
              <a:t>)</a:t>
            </a:r>
            <a:r>
              <a:rPr lang="zh-TW" altLang="en-US" sz="2000" dirty="0"/>
              <a:t>增加廣告宣傳 多利用廣告媒體及網路資源，以增加臺灣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門市的知名度，讓更 多顧客隨時得知臺灣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門市的最新情報與優惠。</a:t>
            </a:r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6734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資料來源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882589"/>
            <a:ext cx="8915400" cy="4441010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台灣 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官網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r>
              <a:rPr lang="zh-TW" altLang="en-US" sz="2000" dirty="0" smtClean="0"/>
              <a:t>莊素玉</a:t>
            </a:r>
            <a:r>
              <a:rPr lang="en-US" altLang="zh-TW" sz="2000" dirty="0"/>
              <a:t>(2010)</a:t>
            </a:r>
            <a:r>
              <a:rPr lang="zh-TW" altLang="en-US" sz="2000" dirty="0"/>
              <a:t>。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效應。天下雜誌，</a:t>
            </a:r>
            <a:r>
              <a:rPr lang="en-US" altLang="zh-TW" sz="2000" dirty="0"/>
              <a:t>457 </a:t>
            </a:r>
            <a:r>
              <a:rPr lang="zh-TW" altLang="en-US" sz="2000" dirty="0"/>
              <a:t>期，</a:t>
            </a:r>
            <a:r>
              <a:rPr lang="en-US" altLang="zh-TW" sz="2000" dirty="0"/>
              <a:t>102-108</a:t>
            </a:r>
            <a:r>
              <a:rPr lang="zh-TW" altLang="en-US" sz="2000" dirty="0"/>
              <a:t>。 </a:t>
            </a:r>
            <a:endParaRPr lang="en-US" altLang="zh-TW" sz="2000" dirty="0" smtClean="0"/>
          </a:p>
          <a:p>
            <a:r>
              <a:rPr lang="zh-TW" altLang="en-US" sz="2000" dirty="0" smtClean="0"/>
              <a:t>柳</a:t>
            </a:r>
            <a:r>
              <a:rPr lang="zh-TW" altLang="en-US" sz="2000" dirty="0"/>
              <a:t>井正</a:t>
            </a:r>
            <a:r>
              <a:rPr lang="en-US" altLang="zh-TW" sz="2000" dirty="0"/>
              <a:t>(2010)</a:t>
            </a:r>
            <a:r>
              <a:rPr lang="zh-TW" altLang="en-US" sz="2000" dirty="0"/>
              <a:t>。一勝九敗。台北市：天下雜誌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r>
              <a:rPr lang="zh-TW" altLang="en-US" sz="2000" dirty="0" smtClean="0"/>
              <a:t> </a:t>
            </a:r>
            <a:r>
              <a:rPr lang="zh-TW" altLang="en-US" sz="2000" dirty="0"/>
              <a:t>片山修</a:t>
            </a:r>
            <a:r>
              <a:rPr lang="en-US" altLang="zh-TW" sz="2000" dirty="0"/>
              <a:t>(2010)</a:t>
            </a:r>
            <a:r>
              <a:rPr lang="zh-TW" altLang="en-US" sz="2000" dirty="0"/>
              <a:t>。全世界都穿 </a:t>
            </a:r>
            <a:r>
              <a:rPr lang="en-US" altLang="zh-TW" sz="2000" dirty="0" err="1"/>
              <a:t>Uniqlo</a:t>
            </a:r>
            <a:r>
              <a:rPr lang="zh-TW" altLang="en-US" sz="2000" dirty="0"/>
              <a:t>。台北縣：八方文化事業有公司。 </a:t>
            </a:r>
            <a:endParaRPr lang="en-US" altLang="zh-TW" sz="2000" dirty="0" smtClean="0"/>
          </a:p>
          <a:p>
            <a:r>
              <a:rPr lang="en-US" altLang="zh-TW" sz="2000" dirty="0" smtClean="0"/>
              <a:t>Mika </a:t>
            </a:r>
            <a:r>
              <a:rPr lang="en-US" altLang="zh-TW" sz="2000" dirty="0"/>
              <a:t>K(2010)</a:t>
            </a:r>
            <a:r>
              <a:rPr lang="zh-TW" altLang="en-US" sz="2000" dirty="0"/>
              <a:t>。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熱銷全球的祕密。台北市：高寶書版集團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r>
              <a:rPr lang="zh-TW" altLang="en-US" sz="2000" dirty="0" smtClean="0"/>
              <a:t> 謝明</a:t>
            </a:r>
            <a:r>
              <a:rPr lang="zh-TW" altLang="en-US" sz="2000" dirty="0"/>
              <a:t>或</a:t>
            </a:r>
            <a:r>
              <a:rPr lang="en-US" altLang="zh-TW" sz="2000" dirty="0"/>
              <a:t>(2010)</a:t>
            </a:r>
            <a:r>
              <a:rPr lang="zh-TW" altLang="en-US" sz="2000" dirty="0"/>
              <a:t>。</a:t>
            </a:r>
            <a:r>
              <a:rPr lang="en-US" altLang="zh-TW" sz="2000" dirty="0"/>
              <a:t>23 </a:t>
            </a:r>
            <a:r>
              <a:rPr lang="zh-TW" altLang="en-US" sz="2000" dirty="0"/>
              <a:t>條經營法則。經理人月刊，</a:t>
            </a:r>
            <a:r>
              <a:rPr lang="en-US" altLang="zh-TW" sz="2000" dirty="0"/>
              <a:t>70 </a:t>
            </a:r>
            <a:r>
              <a:rPr lang="zh-TW" altLang="en-US" sz="2000" dirty="0"/>
              <a:t>期，</a:t>
            </a:r>
            <a:r>
              <a:rPr lang="en-US" altLang="zh-TW" sz="2000" dirty="0"/>
              <a:t>60-65</a:t>
            </a:r>
            <a:r>
              <a:rPr lang="zh-TW" altLang="en-US" sz="2000" dirty="0"/>
              <a:t>。 </a:t>
            </a:r>
            <a:endParaRPr lang="en-US" altLang="zh-TW" sz="2000" dirty="0" smtClean="0"/>
          </a:p>
          <a:p>
            <a:r>
              <a:rPr lang="zh-TW" altLang="en-US" sz="2000" dirty="0" smtClean="0"/>
              <a:t>劉揚銘</a:t>
            </a:r>
            <a:r>
              <a:rPr lang="en-US" altLang="zh-TW" sz="2000" dirty="0"/>
              <a:t>(2010)</a:t>
            </a:r>
            <a:r>
              <a:rPr lang="zh-TW" altLang="en-US" sz="2000" dirty="0"/>
              <a:t>。</a:t>
            </a:r>
            <a:r>
              <a:rPr lang="en-US" altLang="zh-TW" sz="2000" dirty="0" err="1"/>
              <a:t>Uniqlo</a:t>
            </a:r>
            <a:r>
              <a:rPr lang="en-US" altLang="zh-TW" sz="2000" dirty="0"/>
              <a:t> </a:t>
            </a:r>
            <a:r>
              <a:rPr lang="zh-TW" altLang="en-US" sz="2000" dirty="0"/>
              <a:t>來了</a:t>
            </a:r>
            <a:r>
              <a:rPr lang="zh-TW" altLang="en-US" sz="2000" dirty="0" smtClean="0"/>
              <a:t>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865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56340"/>
            <a:ext cx="8911687" cy="1280890"/>
          </a:xfrm>
        </p:spPr>
        <p:txBody>
          <a:bodyPr/>
          <a:lstStyle/>
          <a:p>
            <a:r>
              <a:rPr lang="zh-TW" altLang="en-US" dirty="0" smtClean="0"/>
              <a:t>公司介紹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296785"/>
            <a:ext cx="8915400" cy="5295208"/>
          </a:xfrm>
        </p:spPr>
        <p:txBody>
          <a:bodyPr/>
          <a:lstStyle/>
          <a:p>
            <a:r>
              <a:rPr lang="ja-JP" altLang="en-US" b="1" dirty="0"/>
              <a:t>優衣庫</a:t>
            </a:r>
            <a:r>
              <a:rPr lang="ja-JP" altLang="en-US" dirty="0" smtClean="0"/>
              <a:t>（</a:t>
            </a:r>
            <a:r>
              <a:rPr lang="ja-JP" altLang="en-US" b="1" dirty="0" smtClean="0"/>
              <a:t>ユ</a:t>
            </a:r>
            <a:r>
              <a:rPr lang="ja-JP" altLang="en-US" b="1" dirty="0"/>
              <a:t>ニクロ</a:t>
            </a:r>
            <a:r>
              <a:rPr lang="ja-JP" altLang="en-US" dirty="0"/>
              <a:t>）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是經營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休閒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服裝設計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製造和零售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日本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柳井正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創立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。原本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隸屬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迅銷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旗下，在</a:t>
            </a:r>
            <a:r>
              <a:rPr lang="en-US" altLang="ja-JP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2005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ja-JP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ja-JP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日公司重整後，優衣庫現在為迅銷的</a:t>
            </a:r>
            <a:r>
              <a:rPr lang="en-US" altLang="ja-JP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附屬公司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ja-JP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1999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ja-JP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月該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股票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東京證券交易所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上市</a:t>
            </a:r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ja-JP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定位為「快時尚」的優衣庫目前為全球知名服裝品牌之一，除了日本之外目前在全球十七個地區展開業務</a:t>
            </a:r>
            <a:r>
              <a:rPr lang="ja-JP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ja-JP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公司類型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：股份有限公司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1974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創辦人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：柳井正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：日本東京都港區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業務範圍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：全球各地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：服裝、零售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員工人數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：正式員工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12,696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人、契約員工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13,214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(2016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母公司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：迅銷公司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www.uniqlo.co.jp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ja-JP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ja-JP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1026" name="Picture 2" descr="22px-Flag_of_Japa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22px-Flag_of_Japa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0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經營現況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3" y="1729047"/>
            <a:ext cx="8200708" cy="4182175"/>
          </a:xfrm>
        </p:spPr>
        <p:txBody>
          <a:bodyPr/>
          <a:lstStyle/>
          <a:p>
            <a:r>
              <a:rPr lang="zh-TW" altLang="en-US" sz="2000" dirty="0"/>
              <a:t>台灣為</a:t>
            </a:r>
            <a:r>
              <a:rPr lang="en-US" altLang="zh-TW" sz="2000" dirty="0"/>
              <a:t>UNIQLO</a:t>
            </a:r>
            <a:r>
              <a:rPr lang="zh-TW" altLang="en-US" sz="2000" dirty="0"/>
              <a:t>寫下</a:t>
            </a:r>
            <a:r>
              <a:rPr lang="en-US" altLang="zh-TW" sz="2000" dirty="0"/>
              <a:t>5</a:t>
            </a:r>
            <a:r>
              <a:rPr lang="zh-TW" altLang="en-US" sz="2000" dirty="0"/>
              <a:t>大傳奇，包括單店坪效、排隊人潮累積天數、單日進場人數、坪效、員工本土化速度、後續店開幕人潮超越首店。台灣</a:t>
            </a:r>
            <a:r>
              <a:rPr lang="en-US" altLang="zh-TW" sz="2000" dirty="0"/>
              <a:t>UNIQLO</a:t>
            </a:r>
            <a:r>
              <a:rPr lang="zh-TW" altLang="en-US" sz="2000" dirty="0"/>
              <a:t>董事長兼總經理末永智明一談起台灣，雙眼發亮，盛讚台灣人非常有活力，人才更是優秀。末永智明表示，目前台灣</a:t>
            </a:r>
            <a:r>
              <a:rPr lang="en-US" altLang="zh-TW" sz="2000" dirty="0"/>
              <a:t>UNIQLO</a:t>
            </a:r>
            <a:r>
              <a:rPr lang="zh-TW" altLang="en-US" sz="2000" dirty="0"/>
              <a:t>高達</a:t>
            </a:r>
            <a:r>
              <a:rPr lang="en-US" altLang="zh-TW" sz="2000" dirty="0"/>
              <a:t>97%</a:t>
            </a:r>
            <a:r>
              <a:rPr lang="zh-TW" altLang="en-US" sz="2000" dirty="0"/>
              <a:t>員工是台灣人，創下</a:t>
            </a:r>
            <a:r>
              <a:rPr lang="en-US" altLang="zh-TW" sz="2000" dirty="0"/>
              <a:t>UNIQLO</a:t>
            </a:r>
            <a:r>
              <a:rPr lang="zh-TW" altLang="en-US" sz="2000" dirty="0"/>
              <a:t>國外分公司最快本土化的速度，速度是其他國家的</a:t>
            </a:r>
            <a:r>
              <a:rPr lang="en-US" altLang="zh-TW" sz="2000" dirty="0"/>
              <a:t>1</a:t>
            </a:r>
            <a:r>
              <a:rPr lang="zh-TW" altLang="en-US" sz="2000" dirty="0"/>
              <a:t>倍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endParaRPr lang="en-US" altLang="zh-TW" dirty="0" smtClean="0"/>
          </a:p>
          <a:p>
            <a:r>
              <a:rPr lang="en-US" altLang="zh-TW" sz="2000" dirty="0"/>
              <a:t>UNIQLO</a:t>
            </a:r>
            <a:r>
              <a:rPr lang="zh-TW" altLang="en-US" sz="2000" dirty="0"/>
              <a:t>全力耕耘在地化，與各地區緊密結合，細心挑選適合當地的商品全力推薦，像是發現台灣機車族人數眾多，就在去年冬天強打暖褲，成績相當好</a:t>
            </a:r>
            <a:r>
              <a:rPr lang="zh-TW" altLang="en-US" sz="2000" dirty="0" smtClean="0"/>
              <a:t>。末</a:t>
            </a:r>
            <a:r>
              <a:rPr lang="zh-TW" altLang="en-US" sz="2000" dirty="0"/>
              <a:t>永智明說，衣服不是重點，「穿的人，才是重點」，讓各地的人可以穿出屬於自己個性的</a:t>
            </a:r>
            <a:r>
              <a:rPr lang="en-US" altLang="zh-TW" sz="2000" dirty="0"/>
              <a:t>UNIQLO</a:t>
            </a:r>
            <a:r>
              <a:rPr lang="zh-TW" altLang="en-US" sz="2000" dirty="0"/>
              <a:t>，使人生更加繽紛多采，這是</a:t>
            </a:r>
            <a:r>
              <a:rPr lang="en-US" altLang="zh-TW" sz="2000" dirty="0"/>
              <a:t>UNIQLO</a:t>
            </a:r>
            <a:r>
              <a:rPr lang="zh-TW" altLang="en-US" sz="2000" dirty="0"/>
              <a:t>的衷心盼望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3815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經營現況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97277" y="1862051"/>
            <a:ext cx="7677007" cy="4040858"/>
          </a:xfrm>
        </p:spPr>
        <p:txBody>
          <a:bodyPr/>
          <a:lstStyle/>
          <a:p>
            <a:r>
              <a:rPr lang="zh-TW" altLang="en-US" sz="2000" dirty="0"/>
              <a:t>時尚品牌競爭激烈，</a:t>
            </a:r>
            <a:r>
              <a:rPr lang="en-US" altLang="zh-TW" sz="2000" dirty="0"/>
              <a:t>UNIQLO</a:t>
            </a:r>
            <a:r>
              <a:rPr lang="zh-TW" altLang="en-US" sz="2000" dirty="0"/>
              <a:t>首度坦言雖整體營收仍成長，但利潤確實因為庫存和價格策略而下滑，再加上全球氣候變遷，在商品規劃上也需有更多的因應計畫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endParaRPr lang="zh-TW" altLang="en-US" sz="2000" dirty="0"/>
          </a:p>
          <a:p>
            <a:r>
              <a:rPr lang="zh-TW" altLang="en-US" sz="2000" dirty="0"/>
              <a:t>不過，即將開出第</a:t>
            </a:r>
            <a:r>
              <a:rPr lang="en-US" altLang="zh-TW" sz="2000" dirty="0"/>
              <a:t>64</a:t>
            </a:r>
            <a:r>
              <a:rPr lang="zh-TW" altLang="en-US" sz="2000" dirty="0"/>
              <a:t>間，店數仍居全台快時尚之冠的</a:t>
            </a:r>
            <a:r>
              <a:rPr lang="en-US" altLang="zh-TW" sz="2000" dirty="0"/>
              <a:t>UNIQLO</a:t>
            </a:r>
            <a:r>
              <a:rPr lang="zh-TW" altLang="en-US" sz="2000" dirty="0"/>
              <a:t>仍不甘示弱，今年秋冬另闢戰場，主打</a:t>
            </a:r>
            <a:r>
              <a:rPr lang="en-US" altLang="zh-TW" sz="2000" dirty="0"/>
              <a:t>Sports</a:t>
            </a:r>
            <a:r>
              <a:rPr lang="zh-TW" altLang="en-US" sz="2000" dirty="0"/>
              <a:t>機能運動服飾，看好運動已變成現代人一種新生活態度，以品牌最引以為傲高科技機能布料</a:t>
            </a:r>
            <a:r>
              <a:rPr lang="en-US" altLang="zh-TW" sz="2000" dirty="0"/>
              <a:t>BLOCKTECH</a:t>
            </a:r>
            <a:r>
              <a:rPr lang="zh-TW" altLang="en-US" sz="2000" dirty="0"/>
              <a:t>研發技術，打造訴求可以完全阻擋寒風的冬季運動防風外套、連帽外套、暖褲等新商品。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文獻探討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837113"/>
            <a:ext cx="7452563" cy="4530435"/>
          </a:xfrm>
        </p:spPr>
        <p:txBody>
          <a:bodyPr>
            <a:normAutofit/>
          </a:bodyPr>
          <a:lstStyle/>
          <a:p>
            <a:r>
              <a:rPr lang="en-US" altLang="zh-TW" sz="2400" b="1" dirty="0" err="1"/>
              <a:t>Uniqlo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商標</a:t>
            </a:r>
            <a:r>
              <a:rPr lang="zh-TW" altLang="en-US" sz="2400" b="1" dirty="0" smtClean="0"/>
              <a:t>簡介</a:t>
            </a:r>
            <a:endParaRPr lang="en-US" altLang="zh-TW" sz="2400" b="1" dirty="0" smtClean="0"/>
          </a:p>
          <a:p>
            <a:pPr marL="0" indent="0">
              <a:buNone/>
            </a:pPr>
            <a:r>
              <a:rPr lang="zh-TW" altLang="en-US" sz="2400" b="1" dirty="0" smtClean="0"/>
              <a:t> </a:t>
            </a:r>
            <a:endParaRPr lang="en-US" altLang="zh-TW" sz="2400" b="1" dirty="0" smtClean="0"/>
          </a:p>
          <a:p>
            <a:r>
              <a:rPr lang="zh-TW" altLang="en-US" dirty="0"/>
              <a:t>起</a:t>
            </a:r>
            <a:r>
              <a:rPr lang="zh-TW" altLang="en-US" dirty="0" smtClean="0"/>
              <a:t>初</a:t>
            </a:r>
            <a:r>
              <a:rPr lang="zh-TW" altLang="en-US" dirty="0"/>
              <a:t>的簡稱為英文縮寫「</a:t>
            </a:r>
            <a:r>
              <a:rPr lang="en-US" altLang="zh-TW" dirty="0"/>
              <a:t>UNI-CLO</a:t>
            </a:r>
            <a:r>
              <a:rPr lang="zh-TW" altLang="en-US" dirty="0" smtClean="0"/>
              <a:t>」；就是 </a:t>
            </a:r>
            <a:r>
              <a:rPr lang="en-US" altLang="zh-TW" dirty="0"/>
              <a:t>Unique</a:t>
            </a:r>
            <a:r>
              <a:rPr lang="zh-TW" altLang="en-US" dirty="0"/>
              <a:t>（獨一 無二）＋ </a:t>
            </a:r>
            <a:r>
              <a:rPr lang="en-US" altLang="zh-TW" dirty="0"/>
              <a:t>Clothing</a:t>
            </a:r>
            <a:r>
              <a:rPr lang="zh-TW" altLang="en-US" dirty="0"/>
              <a:t>（服裝）＝</a:t>
            </a:r>
            <a:r>
              <a:rPr lang="en-US" altLang="zh-TW" dirty="0"/>
              <a:t>UNIQLO</a:t>
            </a:r>
            <a:r>
              <a:rPr lang="zh-TW" altLang="en-US" dirty="0" smtClean="0"/>
              <a:t>；如</a:t>
            </a:r>
            <a:r>
              <a:rPr lang="zh-TW" altLang="en-US" dirty="0"/>
              <a:t>他的品牌名稱一樣， 是獨一無二的服裝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但是</a:t>
            </a:r>
            <a:r>
              <a:rPr lang="zh-TW" altLang="en-US" dirty="0"/>
              <a:t>在 </a:t>
            </a:r>
            <a:r>
              <a:rPr lang="en-US" altLang="zh-TW" dirty="0"/>
              <a:t>1988 </a:t>
            </a:r>
            <a:r>
              <a:rPr lang="zh-TW" altLang="en-US" dirty="0"/>
              <a:t>年 </a:t>
            </a:r>
            <a:r>
              <a:rPr lang="en-US" altLang="zh-TW" dirty="0"/>
              <a:t>3 </a:t>
            </a:r>
            <a:r>
              <a:rPr lang="zh-TW" altLang="en-US" dirty="0"/>
              <a:t>月在香港和當地商人設立 商品採購公司時，由於註冊商號人員誤將「</a:t>
            </a:r>
            <a:r>
              <a:rPr lang="en-US" altLang="zh-TW" dirty="0"/>
              <a:t>C</a:t>
            </a:r>
            <a:r>
              <a:rPr lang="zh-TW" altLang="en-US" dirty="0"/>
              <a:t>」填寫為「</a:t>
            </a:r>
            <a:r>
              <a:rPr lang="en-US" altLang="zh-TW" dirty="0"/>
              <a:t>Q</a:t>
            </a:r>
            <a:r>
              <a:rPr lang="zh-TW" altLang="en-US" dirty="0"/>
              <a:t>」當 作商業登記名稱，之後柳井正社長尌將錯尌錯的也把日本全部 店名改為使用「</a:t>
            </a:r>
            <a:r>
              <a:rPr lang="en-US" altLang="zh-TW" dirty="0"/>
              <a:t>UNI-QLO</a:t>
            </a:r>
            <a:r>
              <a:rPr lang="zh-TW" altLang="en-US" dirty="0"/>
              <a:t>」作為商標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6388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1037" y="694198"/>
            <a:ext cx="8911687" cy="1280890"/>
          </a:xfrm>
        </p:spPr>
        <p:txBody>
          <a:bodyPr/>
          <a:lstStyle/>
          <a:p>
            <a:r>
              <a:rPr lang="zh-TW" altLang="en-US" dirty="0"/>
              <a:t>文獻探討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7635443" cy="377762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200" b="1" dirty="0" smtClean="0"/>
              <a:t>  </a:t>
            </a:r>
            <a:r>
              <a:rPr lang="zh-TW" altLang="en-US" sz="2200" b="1" dirty="0"/>
              <a:t> </a:t>
            </a:r>
            <a:r>
              <a:rPr lang="en-US" altLang="zh-TW" sz="2400" b="1" dirty="0" err="1" smtClean="0"/>
              <a:t>Uniqlo</a:t>
            </a:r>
            <a:r>
              <a:rPr lang="en-US" altLang="zh-TW" sz="2400" b="1" dirty="0" smtClean="0"/>
              <a:t> </a:t>
            </a:r>
            <a:r>
              <a:rPr lang="zh-TW" altLang="en-US" sz="2400" b="1" dirty="0"/>
              <a:t>社長的經營</a:t>
            </a:r>
            <a:r>
              <a:rPr lang="zh-TW" altLang="en-US" sz="2400" b="1" dirty="0" smtClean="0"/>
              <a:t>法則</a:t>
            </a:r>
            <a:endParaRPr lang="en-US" altLang="zh-TW" sz="2400" b="1" dirty="0" smtClean="0"/>
          </a:p>
          <a:p>
            <a:pPr marL="0" indent="0">
              <a:buNone/>
            </a:pPr>
            <a:endParaRPr lang="en-US" altLang="zh-TW" sz="2200" b="1" dirty="0"/>
          </a:p>
          <a:p>
            <a:r>
              <a:rPr lang="zh-TW" altLang="en-US" dirty="0"/>
              <a:t>一家公司有明確的經營理念，有助於企業找到對的人才，因為不同的人做事 的方式也不同，讓有志加入 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的人明確知道公司將要把大家帶向何方，知 道公司的經營方式，讓員工可以更了解 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而發表自已的意見融入這個大家 庭，柳井正社長強調，人的一生中在公司所占的比例幾乎和家庭一樣重，唯有不 忘進入公司的初衷，才能掌握人生的方向。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106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文獻探討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429789"/>
            <a:ext cx="8915400" cy="4896195"/>
          </a:xfrm>
        </p:spPr>
        <p:txBody>
          <a:bodyPr>
            <a:normAutofit/>
          </a:bodyPr>
          <a:lstStyle/>
          <a:p>
            <a:r>
              <a:rPr lang="en-US" altLang="zh-TW" sz="2800" b="1" dirty="0" err="1"/>
              <a:t>Uniqlo</a:t>
            </a:r>
            <a:r>
              <a:rPr lang="en-US" altLang="zh-TW" sz="2800" b="1" dirty="0"/>
              <a:t> </a:t>
            </a:r>
            <a:r>
              <a:rPr lang="zh-TW" altLang="en-US" sz="2800" b="1" dirty="0"/>
              <a:t>三大</a:t>
            </a:r>
            <a:r>
              <a:rPr lang="zh-TW" altLang="en-US" sz="2800" b="1" dirty="0" smtClean="0"/>
              <a:t>堅持</a:t>
            </a:r>
            <a:endParaRPr lang="en-US" altLang="zh-TW" sz="2800" b="1" dirty="0" smtClean="0"/>
          </a:p>
          <a:p>
            <a:endParaRPr lang="en-US" altLang="zh-TW" sz="1050" b="1" dirty="0" smtClean="0"/>
          </a:p>
          <a:p>
            <a:r>
              <a:rPr lang="zh-TW" altLang="en-US" sz="2000" i="1" dirty="0" smtClean="0"/>
              <a:t>創新－「</a:t>
            </a:r>
            <a:r>
              <a:rPr lang="en-US" altLang="zh-TW" sz="2000" i="1" dirty="0" smtClean="0"/>
              <a:t>Heat Tech</a:t>
            </a:r>
            <a:r>
              <a:rPr lang="zh-TW" altLang="en-US" sz="2000" i="1" dirty="0" smtClean="0"/>
              <a:t>」</a:t>
            </a:r>
            <a:r>
              <a:rPr lang="en-US" altLang="zh-TW" sz="2000" i="1" dirty="0" smtClean="0"/>
              <a:t>—</a:t>
            </a:r>
          </a:p>
          <a:p>
            <a:pPr marL="0" indent="0">
              <a:buNone/>
            </a:pPr>
            <a:r>
              <a:rPr lang="en-US" altLang="zh-TW" dirty="0" err="1" smtClean="0"/>
              <a:t>Uniqlo</a:t>
            </a:r>
            <a:r>
              <a:rPr lang="en-US" altLang="zh-TW" dirty="0" smtClean="0"/>
              <a:t> </a:t>
            </a:r>
            <a:r>
              <a:rPr lang="zh-TW" altLang="en-US" dirty="0"/>
              <a:t>在 </a:t>
            </a:r>
            <a:r>
              <a:rPr lang="en-US" altLang="zh-TW" dirty="0"/>
              <a:t>1999 </a:t>
            </a:r>
            <a:r>
              <a:rPr lang="zh-TW" altLang="en-US" dirty="0"/>
              <a:t>年研發的 </a:t>
            </a:r>
            <a:r>
              <a:rPr lang="en-US" altLang="zh-TW" dirty="0"/>
              <a:t>Heat Tech </a:t>
            </a:r>
            <a:r>
              <a:rPr lang="zh-TW" altLang="en-US" dirty="0"/>
              <a:t>內搭衣，讓人們在寒冷的冬天裡，可 以不用穿著厚重的衣物，只要穿上 </a:t>
            </a:r>
            <a:r>
              <a:rPr lang="en-US" altLang="zh-TW" dirty="0"/>
              <a:t>Heat Tech </a:t>
            </a:r>
            <a:r>
              <a:rPr lang="zh-TW" altLang="en-US" dirty="0"/>
              <a:t>內搭衣，一樣可以穿的很保暖。 實現消費者想要在冬天穿的少也能打扮得漂漂亮亮的需求，消抹消費者對於 老人衛生衣、衛生褲的負面印象；因為有基於讓人們穿的舒適的理念，</a:t>
            </a:r>
            <a:r>
              <a:rPr lang="en-US" altLang="zh-TW" dirty="0" err="1"/>
              <a:t>Uniqlo</a:t>
            </a:r>
            <a:r>
              <a:rPr lang="en-US" altLang="zh-TW" dirty="0"/>
              <a:t> </a:t>
            </a:r>
            <a:r>
              <a:rPr lang="zh-TW" altLang="en-US" dirty="0"/>
              <a:t>團隊經過不斷的測試、重來、再測試、再重來的反覆嘗試，終於在 </a:t>
            </a:r>
            <a:r>
              <a:rPr lang="en-US" altLang="zh-TW" dirty="0"/>
              <a:t>2007 </a:t>
            </a:r>
            <a:r>
              <a:rPr lang="zh-TW" altLang="en-US" dirty="0"/>
              <a:t>年 上市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sz="1700" dirty="0" smtClean="0"/>
          </a:p>
          <a:p>
            <a:r>
              <a:rPr lang="zh-TW" altLang="en-US" sz="2000" i="1" dirty="0" smtClean="0"/>
              <a:t>時尚－「超越流行的秘訣」</a:t>
            </a:r>
            <a:r>
              <a:rPr lang="en-US" altLang="zh-TW" sz="2000" i="1" dirty="0" smtClean="0"/>
              <a:t>—</a:t>
            </a:r>
          </a:p>
          <a:p>
            <a:pPr marL="0" indent="0">
              <a:buNone/>
            </a:pPr>
            <a:r>
              <a:rPr lang="zh-TW" altLang="en-US" dirty="0" smtClean="0"/>
              <a:t>除了兼具「功能、素材、舒適感、設計感」等等的附加價值外，在 </a:t>
            </a:r>
            <a:r>
              <a:rPr lang="en-US" altLang="zh-TW" dirty="0" err="1" smtClean="0"/>
              <a:t>Uniqlo</a:t>
            </a:r>
            <a:r>
              <a:rPr lang="en-US" altLang="zh-TW" dirty="0" smtClean="0"/>
              <a:t> </a:t>
            </a:r>
            <a:r>
              <a:rPr lang="zh-TW" altLang="en-US" dirty="0" smtClean="0"/>
              <a:t>柳井正社長的心中，最好的商品不是只有時尚而已，還要有使消費者能夠滿 足一次購足的心理，進而引發強烈的衝動性購買。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12933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1050</TotalTime>
  <Words>3686</Words>
  <Application>Microsoft Office PowerPoint</Application>
  <PresentationFormat>自訂</PresentationFormat>
  <Paragraphs>154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絲縷</vt:lpstr>
      <vt:lpstr>優衣庫股份有限公司  </vt:lpstr>
      <vt:lpstr>                    目錄</vt:lpstr>
      <vt:lpstr>前言</vt:lpstr>
      <vt:lpstr>公司介紹</vt:lpstr>
      <vt:lpstr>經營現況</vt:lpstr>
      <vt:lpstr>經營現況</vt:lpstr>
      <vt:lpstr>文獻探討</vt:lpstr>
      <vt:lpstr>文獻探討</vt:lpstr>
      <vt:lpstr>文獻探討</vt:lpstr>
      <vt:lpstr>文獻探討</vt:lpstr>
      <vt:lpstr>經營理念與商品理念</vt:lpstr>
      <vt:lpstr>UNIQLO 公司之經營現況 </vt:lpstr>
      <vt:lpstr>UNIQLO 公司之企業經營策略</vt:lpstr>
      <vt:lpstr>UNIQLO 公司之企業經營策略</vt:lpstr>
      <vt:lpstr>行銷策略</vt:lpstr>
      <vt:lpstr>行銷策略</vt:lpstr>
      <vt:lpstr>行銷策略</vt:lpstr>
      <vt:lpstr>行銷策略</vt:lpstr>
      <vt:lpstr>(一)產品策略(Product)</vt:lpstr>
      <vt:lpstr>(二)價格策略(Price)</vt:lpstr>
      <vt:lpstr>(三)通路策略(Place)</vt:lpstr>
      <vt:lpstr>(四)推廣策略(Promotion)</vt:lpstr>
      <vt:lpstr>六、電子商務的做法</vt:lpstr>
      <vt:lpstr>七 、未來展望</vt:lpstr>
      <vt:lpstr>八、結論建議</vt:lpstr>
      <vt:lpstr> 結論</vt:lpstr>
      <vt:lpstr> 結論</vt:lpstr>
      <vt:lpstr> 結論 </vt:lpstr>
      <vt:lpstr>建議</vt:lpstr>
      <vt:lpstr>建議 </vt:lpstr>
      <vt:lpstr>建議 </vt:lpstr>
      <vt:lpstr>資料來源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優衣庫股份有限公司</dc:title>
  <dc:creator>nick</dc:creator>
  <cp:lastModifiedBy>User</cp:lastModifiedBy>
  <cp:revision>28</cp:revision>
  <dcterms:created xsi:type="dcterms:W3CDTF">2017-10-12T16:20:32Z</dcterms:created>
  <dcterms:modified xsi:type="dcterms:W3CDTF">2017-11-12T16:49:01Z</dcterms:modified>
</cp:coreProperties>
</file>