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85" r:id="rId2"/>
    <p:sldId id="339" r:id="rId3"/>
    <p:sldId id="340" r:id="rId4"/>
    <p:sldId id="341" r:id="rId5"/>
    <p:sldId id="342" r:id="rId6"/>
    <p:sldId id="344" r:id="rId7"/>
    <p:sldId id="312" r:id="rId8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5F5F5F"/>
    <a:srgbClr val="DE9254"/>
    <a:srgbClr val="BDBA3D"/>
    <a:srgbClr val="000000"/>
    <a:srgbClr val="993366"/>
    <a:srgbClr val="99C3DD"/>
    <a:srgbClr val="B2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7" autoAdjust="0"/>
    <p:restoredTop sz="94660"/>
  </p:normalViewPr>
  <p:slideViewPr>
    <p:cSldViewPr>
      <p:cViewPr>
        <p:scale>
          <a:sx n="80" d="100"/>
          <a:sy n="80" d="100"/>
        </p:scale>
        <p:origin x="-27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01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6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236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6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75D8D23E-47A5-401D-9FBB-398288118A1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45177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3" descr="hit logo-outline [Converted]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60350"/>
            <a:ext cx="2449513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1"/>
          <p:cNvSpPr>
            <a:spLocks noChangeArrowheads="1"/>
          </p:cNvSpPr>
          <p:nvPr/>
        </p:nvSpPr>
        <p:spPr bwMode="gray">
          <a:xfrm>
            <a:off x="0" y="0"/>
            <a:ext cx="9144000" cy="2492375"/>
          </a:xfrm>
          <a:prstGeom prst="rect">
            <a:avLst/>
          </a:prstGeom>
          <a:solidFill>
            <a:srgbClr val="99C3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7" name="Rectangle 69"/>
          <p:cNvSpPr>
            <a:spLocks noChangeArrowheads="1"/>
          </p:cNvSpPr>
          <p:nvPr/>
        </p:nvSpPr>
        <p:spPr bwMode="gray">
          <a:xfrm>
            <a:off x="8426450" y="2422525"/>
            <a:ext cx="717550" cy="11430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8" name="Rectangle 70"/>
          <p:cNvSpPr>
            <a:spLocks noChangeArrowheads="1"/>
          </p:cNvSpPr>
          <p:nvPr/>
        </p:nvSpPr>
        <p:spPr bwMode="gray">
          <a:xfrm>
            <a:off x="7308850" y="2432050"/>
            <a:ext cx="1143000" cy="11557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9" name="Rectangle 71"/>
          <p:cNvSpPr>
            <a:spLocks noChangeArrowheads="1"/>
          </p:cNvSpPr>
          <p:nvPr/>
        </p:nvSpPr>
        <p:spPr bwMode="ltGray">
          <a:xfrm>
            <a:off x="7308850" y="3575050"/>
            <a:ext cx="1143000" cy="32924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0" name="Rectangle 72"/>
          <p:cNvSpPr>
            <a:spLocks noChangeArrowheads="1"/>
          </p:cNvSpPr>
          <p:nvPr/>
        </p:nvSpPr>
        <p:spPr bwMode="gray">
          <a:xfrm>
            <a:off x="7308850" y="1301750"/>
            <a:ext cx="1143000" cy="11303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1" name="Rectangle 74"/>
          <p:cNvSpPr>
            <a:spLocks noChangeArrowheads="1"/>
          </p:cNvSpPr>
          <p:nvPr/>
        </p:nvSpPr>
        <p:spPr bwMode="gray">
          <a:xfrm>
            <a:off x="0" y="2422525"/>
            <a:ext cx="6227763" cy="11430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pic>
        <p:nvPicPr>
          <p:cNvPr id="12" name="Picture 94" descr="Untitled-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5850" y="-26988"/>
            <a:ext cx="1143000" cy="3590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5562600"/>
            <a:ext cx="4495800" cy="304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420938"/>
            <a:ext cx="5667375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5976938" y="6594475"/>
            <a:ext cx="2895600" cy="168275"/>
          </a:xfrm>
        </p:spPr>
        <p:txBody>
          <a:bodyPr/>
          <a:lstStyle>
            <a:lvl1pPr algn="r">
              <a:defRPr sz="1000" b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altLang="zh-TW" dirty="0" smtClean="0"/>
              <a:t>www.hust.edu.tw</a:t>
            </a:r>
            <a:endParaRPr lang="en-US" altLang="zh-TW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465513" y="6613525"/>
            <a:ext cx="2133600" cy="168275"/>
          </a:xfrm>
        </p:spPr>
        <p:txBody>
          <a:bodyPr/>
          <a:lstStyle>
            <a:lvl1pPr algn="ctr">
              <a:defRPr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6C4B8BF4-641E-470A-9DB3-520225FB7AC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274638" y="6605588"/>
            <a:ext cx="2133600" cy="168275"/>
          </a:xfrm>
        </p:spPr>
        <p:txBody>
          <a:bodyPr/>
          <a:lstStyle>
            <a:lvl1pPr algn="l">
              <a:defRPr b="0" smtClean="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1D0F4-D83B-4244-8E2A-285B1A84A10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057900" y="350838"/>
            <a:ext cx="1943100" cy="552608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28600" y="350838"/>
            <a:ext cx="5676900" cy="552608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BFD6D-11E7-4A64-812B-F53FFB289D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4BAAE-55C4-4AC2-BB3A-67269F6C18C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1D474-10F8-4FB4-A556-EA54E590728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38100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191000" y="1219200"/>
            <a:ext cx="3810000" cy="4657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65203-93BF-40D5-B2CC-F4DE0B9B321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23F16-FDDA-4C3D-8DDC-2BB13F88501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4A321-CDF9-4068-9E27-20D62D146A8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5F9FB-55A4-4391-9414-1D3692BCB26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62127-2CAF-4A2D-827F-34813FD56E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1BE01-4575-47AA-8BAE-F2E8426BC86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13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Rectangle 108"/>
          <p:cNvSpPr>
            <a:spLocks noChangeArrowheads="1"/>
          </p:cNvSpPr>
          <p:nvPr/>
        </p:nvSpPr>
        <p:spPr bwMode="gray">
          <a:xfrm>
            <a:off x="8831263" y="1484313"/>
            <a:ext cx="241300" cy="2413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133" name="Rectangle 109"/>
          <p:cNvSpPr>
            <a:spLocks noChangeArrowheads="1"/>
          </p:cNvSpPr>
          <p:nvPr/>
        </p:nvSpPr>
        <p:spPr bwMode="gray">
          <a:xfrm>
            <a:off x="8612188" y="1125538"/>
            <a:ext cx="241300" cy="2413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134" name="Rectangle 110"/>
          <p:cNvSpPr>
            <a:spLocks noChangeArrowheads="1"/>
          </p:cNvSpPr>
          <p:nvPr/>
        </p:nvSpPr>
        <p:spPr bwMode="gray">
          <a:xfrm>
            <a:off x="8243888" y="1125538"/>
            <a:ext cx="241300" cy="2413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pic>
        <p:nvPicPr>
          <p:cNvPr id="1029" name="Picture 129" descr="Untitled-1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29600" y="1019175"/>
            <a:ext cx="914400" cy="583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4" name="Rectangle 120"/>
          <p:cNvSpPr>
            <a:spLocks noChangeArrowheads="1"/>
          </p:cNvSpPr>
          <p:nvPr/>
        </p:nvSpPr>
        <p:spPr bwMode="gray">
          <a:xfrm>
            <a:off x="8229600" y="0"/>
            <a:ext cx="914400" cy="990600"/>
          </a:xfrm>
          <a:prstGeom prst="rect">
            <a:avLst/>
          </a:prstGeom>
          <a:solidFill>
            <a:srgbClr val="993300">
              <a:alpha val="87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145" name="Rectangle 121"/>
          <p:cNvSpPr>
            <a:spLocks noChangeArrowheads="1"/>
          </p:cNvSpPr>
          <p:nvPr/>
        </p:nvSpPr>
        <p:spPr bwMode="gray">
          <a:xfrm>
            <a:off x="0" y="266700"/>
            <a:ext cx="9144000" cy="7651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146" name="Rectangle 122"/>
          <p:cNvSpPr>
            <a:spLocks noChangeArrowheads="1"/>
          </p:cNvSpPr>
          <p:nvPr/>
        </p:nvSpPr>
        <p:spPr bwMode="gray">
          <a:xfrm>
            <a:off x="0" y="266700"/>
            <a:ext cx="8229600" cy="765175"/>
          </a:xfrm>
          <a:prstGeom prst="rect">
            <a:avLst/>
          </a:prstGeom>
          <a:solidFill>
            <a:srgbClr val="99C3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>
              <a:ea typeface="新細明體" charset="-120"/>
            </a:endParaRPr>
          </a:p>
        </p:txBody>
      </p:sp>
      <p:sp>
        <p:nvSpPr>
          <p:cNvPr id="1125" name="Freeform 101"/>
          <p:cNvSpPr>
            <a:spLocks/>
          </p:cNvSpPr>
          <p:nvPr/>
        </p:nvSpPr>
        <p:spPr bwMode="gray">
          <a:xfrm>
            <a:off x="-12700" y="342900"/>
            <a:ext cx="6032500" cy="6794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00" y="0"/>
              </a:cxn>
              <a:cxn ang="0">
                <a:pos x="3456" y="428"/>
              </a:cxn>
            </a:cxnLst>
            <a:rect l="0" t="0" r="r" b="b"/>
            <a:pathLst>
              <a:path w="3800" h="428">
                <a:moveTo>
                  <a:pt x="0" y="0"/>
                </a:moveTo>
                <a:lnTo>
                  <a:pt x="3800" y="0"/>
                </a:lnTo>
                <a:lnTo>
                  <a:pt x="3456" y="428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352800" y="64976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smtClean="0">
                <a:solidFill>
                  <a:schemeClr val="tx2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52400" y="64976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smtClean="0">
                <a:solidFill>
                  <a:schemeClr val="tx2"/>
                </a:solidFill>
                <a:latin typeface="+mn-lt"/>
                <a:ea typeface="新細明體" charset="-120"/>
              </a:defRPr>
            </a:lvl1pPr>
          </a:lstStyle>
          <a:p>
            <a:pPr>
              <a:defRPr/>
            </a:pPr>
            <a:fld id="{A10AA20B-846E-4B97-B845-333998FA370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684213" y="350838"/>
            <a:ext cx="6840537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228600" y="1219200"/>
            <a:ext cx="7772400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147" name="Line 123"/>
          <p:cNvSpPr>
            <a:spLocks noChangeShapeType="1"/>
          </p:cNvSpPr>
          <p:nvPr/>
        </p:nvSpPr>
        <p:spPr bwMode="gray">
          <a:xfrm>
            <a:off x="152400" y="6524625"/>
            <a:ext cx="7948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154" name="Rectangle 130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881813" y="0"/>
            <a:ext cx="2082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1" smtClean="0">
                <a:solidFill>
                  <a:schemeClr val="tx2"/>
                </a:solidFill>
                <a:ea typeface="新細明體" charset="-120"/>
              </a:defRPr>
            </a:lvl1pPr>
          </a:lstStyle>
          <a:p>
            <a:pPr>
              <a:defRPr/>
            </a:pPr>
            <a:r>
              <a:rPr lang="en-US" altLang="zh-TW"/>
              <a:t>www.hit.edu.tw</a:t>
            </a:r>
          </a:p>
        </p:txBody>
      </p:sp>
      <p:pic>
        <p:nvPicPr>
          <p:cNvPr id="1041" name="Picture 133" descr="Untitled-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229600" y="1019175"/>
            <a:ext cx="914400" cy="583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v"/>
        <a:defRPr sz="2800" b="1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tx2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2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isco.netacad.com/" TargetMode="External"/><Relationship Id="rId2" Type="http://schemas.openxmlformats.org/officeDocument/2006/relationships/hyperlink" Target="http://www.cisco.com/web/learning/netacad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2420938"/>
            <a:ext cx="6156176" cy="1066800"/>
          </a:xfrm>
        </p:spPr>
        <p:txBody>
          <a:bodyPr/>
          <a:lstStyle/>
          <a:p>
            <a:pPr eaLnBrk="1" hangingPunct="1"/>
            <a:r>
              <a:rPr lang="en-US" altLang="zh-TW" sz="3600" dirty="0" smtClean="0">
                <a:ea typeface="華康中黑體" pitchFamily="49" charset="-120"/>
              </a:rPr>
              <a:t>CCNA Exploration </a:t>
            </a:r>
            <a:br>
              <a:rPr lang="en-US" altLang="zh-TW" sz="3600" dirty="0" smtClean="0">
                <a:ea typeface="華康中黑體" pitchFamily="49" charset="-120"/>
              </a:rPr>
            </a:br>
            <a:r>
              <a:rPr lang="en-US" altLang="zh-TW" sz="3600" dirty="0" smtClean="0">
                <a:ea typeface="華康中黑體" pitchFamily="49" charset="-120"/>
              </a:rPr>
              <a:t>“</a:t>
            </a:r>
            <a:r>
              <a:rPr lang="zh-TW" altLang="en-US" sz="3600" dirty="0"/>
              <a:t>接取</a:t>
            </a:r>
            <a:r>
              <a:rPr lang="en-US" altLang="zh-TW" sz="3600" dirty="0"/>
              <a:t>WAN</a:t>
            </a:r>
            <a:r>
              <a:rPr lang="zh-TW" altLang="en-US" sz="3600" dirty="0" smtClean="0">
                <a:ea typeface="華康中黑體" pitchFamily="49" charset="-120"/>
              </a:rPr>
              <a:t>”</a:t>
            </a:r>
            <a:r>
              <a:rPr lang="zh-TW" altLang="en-US" sz="3600" dirty="0" smtClean="0">
                <a:ea typeface="華康中黑體" pitchFamily="49" charset="-120"/>
              </a:rPr>
              <a:t>課程</a:t>
            </a:r>
            <a:endParaRPr lang="zh-TW" altLang="en-US" sz="3600" b="1" dirty="0" smtClean="0">
              <a:ea typeface="華康中黑體" pitchFamily="49" charset="-12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716338"/>
            <a:ext cx="4038600" cy="30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1600" b="1" smtClean="0">
                <a:ea typeface="新細明體" charset="-120"/>
              </a:rPr>
              <a:t>資訊網路技術系  姜文忠</a:t>
            </a:r>
            <a:endParaRPr lang="en-US" altLang="zh-TW" sz="1600" b="1" smtClean="0">
              <a:ea typeface="新細明體" charset="-120"/>
            </a:endParaRPr>
          </a:p>
        </p:txBody>
      </p:sp>
      <p:sp>
        <p:nvSpPr>
          <p:cNvPr id="3076" name="投影片編號版面配置區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0C6D8CD-CDF7-4CDF-91B4-712695E4910A}" type="slidenum">
              <a:rPr lang="zh-TW" altLang="en-US"/>
              <a:pPr/>
              <a:t>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頁尾版面配置區 5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altLang="zh-TW" dirty="0" smtClean="0"/>
              <a:t>www.hust.edu.tw</a:t>
            </a:r>
            <a:endParaRPr lang="en-US" altLang="zh-TW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7" y="350838"/>
            <a:ext cx="7416824" cy="563562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ea typeface="華康中黑體" pitchFamily="49" charset="-120"/>
              </a:rPr>
              <a:t>歡迎參加 </a:t>
            </a:r>
            <a:r>
              <a:rPr lang="en-US" altLang="zh-TW" dirty="0" smtClean="0">
                <a:ea typeface="華康中黑體" pitchFamily="49" charset="-120"/>
              </a:rPr>
              <a:t>“</a:t>
            </a:r>
            <a:r>
              <a:rPr lang="zh-TW" altLang="en-US" dirty="0"/>
              <a:t>接取</a:t>
            </a:r>
            <a:r>
              <a:rPr lang="en-US" altLang="zh-TW" dirty="0"/>
              <a:t>WAN</a:t>
            </a:r>
            <a:r>
              <a:rPr lang="zh-TW" altLang="en-US" dirty="0" smtClean="0">
                <a:ea typeface="華康中黑體" pitchFamily="49" charset="-120"/>
              </a:rPr>
              <a:t>”</a:t>
            </a:r>
            <a:r>
              <a:rPr lang="zh-TW" altLang="en-US" dirty="0" smtClean="0">
                <a:ea typeface="華康中黑體" pitchFamily="49" charset="-120"/>
              </a:rPr>
              <a:t>課程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7772400" cy="5162128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華康中黑體" pitchFamily="49" charset="-120"/>
              </a:rPr>
              <a:t>LAN </a:t>
            </a:r>
            <a:r>
              <a:rPr lang="zh-TW" altLang="en-US" dirty="0" smtClean="0">
                <a:ea typeface="華康中黑體" pitchFamily="49" charset="-120"/>
              </a:rPr>
              <a:t>交換和無線網路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>
                <a:ea typeface="新細明體" charset="-120"/>
              </a:rPr>
              <a:t>握必要的技能，以便規劃和實作不同應用場合下的小型網路</a:t>
            </a:r>
            <a:r>
              <a:rPr lang="zh-TW" altLang="en-US" dirty="0" smtClean="0">
                <a:ea typeface="新細明體" charset="-120"/>
              </a:rPr>
              <a:t>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線</a:t>
            </a:r>
            <a:r>
              <a:rPr lang="zh-TW" altLang="en-US" dirty="0" smtClean="0">
                <a:ea typeface="新細明體" charset="-120"/>
              </a:rPr>
              <a:t>上課程教材與教學工具和練習配合使用</a:t>
            </a:r>
            <a:endParaRPr lang="en-US" altLang="zh-TW" dirty="0" smtClean="0">
              <a:ea typeface="新細明體" charset="-120"/>
            </a:endParaRPr>
          </a:p>
          <a:p>
            <a:pPr lvl="2" eaLnBrk="1" hangingPunct="1"/>
            <a:r>
              <a:rPr lang="zh-TW" altLang="en-US" dirty="0" smtClean="0">
                <a:ea typeface="新細明體" charset="-120"/>
              </a:rPr>
              <a:t>教師組織的教室展示、討論和實作 </a:t>
            </a:r>
          </a:p>
          <a:p>
            <a:pPr lvl="2" eaLnBrk="1" hangingPunct="1"/>
            <a:r>
              <a:rPr lang="zh-TW" altLang="en-US" dirty="0" smtClean="0">
                <a:ea typeface="新細明體" charset="-120"/>
              </a:rPr>
              <a:t>使用 </a:t>
            </a:r>
            <a:r>
              <a:rPr lang="en-US" altLang="zh-TW" dirty="0" smtClean="0">
                <a:ea typeface="新細明體" charset="-120"/>
              </a:rPr>
              <a:t>Networking Academy </a:t>
            </a:r>
            <a:r>
              <a:rPr lang="zh-TW" altLang="en-US" dirty="0" smtClean="0">
                <a:ea typeface="新細明體" charset="-120"/>
              </a:rPr>
              <a:t>教室內的網路設備進行的實驗操作</a:t>
            </a:r>
          </a:p>
          <a:p>
            <a:pPr lvl="2" eaLnBrk="1" hangingPunct="1"/>
            <a:r>
              <a:rPr lang="zh-TW" altLang="en-US" dirty="0" smtClean="0">
                <a:ea typeface="新細明體" charset="-120"/>
              </a:rPr>
              <a:t>線上評分考試和對應的成績冊</a:t>
            </a:r>
          </a:p>
          <a:p>
            <a:pPr lvl="2" eaLnBrk="1" hangingPunct="1"/>
            <a:r>
              <a:rPr lang="en-US" altLang="zh-TW" dirty="0" smtClean="0">
                <a:ea typeface="新細明體" charset="-120"/>
              </a:rPr>
              <a:t>Packet Tracer </a:t>
            </a:r>
            <a:r>
              <a:rPr lang="en-US" altLang="zh-TW" dirty="0">
                <a:ea typeface="新細明體" charset="-120"/>
              </a:rPr>
              <a:t>6</a:t>
            </a:r>
            <a:r>
              <a:rPr lang="en-US" altLang="zh-TW" dirty="0" smtClean="0">
                <a:ea typeface="新細明體" charset="-120"/>
              </a:rPr>
              <a:t> </a:t>
            </a:r>
            <a:r>
              <a:rPr lang="zh-TW" altLang="en-US" dirty="0" smtClean="0">
                <a:ea typeface="新細明體" charset="-120"/>
              </a:rPr>
              <a:t>模擬工具</a:t>
            </a:r>
          </a:p>
          <a:p>
            <a:pPr lvl="2" eaLnBrk="1" hangingPunct="1"/>
            <a:r>
              <a:rPr lang="zh-TW" altLang="en-US" dirty="0" smtClean="0">
                <a:ea typeface="新細明體" charset="-120"/>
              </a:rPr>
              <a:t>教室練習用到的其它軟體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724D47-61C5-431F-98DF-A645D94D3EDF}" type="slidenum">
              <a:rPr lang="zh-TW" altLang="en-US"/>
              <a:pPr>
                <a:defRPr/>
              </a:pPr>
              <a:t>2</a:t>
            </a:fld>
            <a:endParaRPr lang="en-US" altLang="zh-TW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新細明體" charset="-120"/>
              </a:rPr>
              <a:t>全球社群</a:t>
            </a:r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a typeface="新細明體" charset="-120"/>
              </a:rPr>
              <a:t>加入 </a:t>
            </a:r>
            <a:r>
              <a:rPr lang="en-US" altLang="zh-TW" dirty="0" smtClean="0">
                <a:ea typeface="新細明體" charset="-120"/>
              </a:rPr>
              <a:t>Networking Academy</a:t>
            </a:r>
            <a:r>
              <a:rPr lang="zh-TW" altLang="en-US" dirty="0" smtClean="0">
                <a:ea typeface="新細明體" charset="-120"/>
              </a:rPr>
              <a:t>，就是加入全球性共同的目標和技術社群。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ea typeface="新細明體" charset="-120"/>
              </a:rPr>
              <a:t>已有</a:t>
            </a:r>
            <a:r>
              <a:rPr lang="en-US" altLang="zh-TW" dirty="0" smtClean="0">
                <a:ea typeface="新細明體" charset="-120"/>
              </a:rPr>
              <a:t>160 </a:t>
            </a:r>
            <a:r>
              <a:rPr lang="zh-TW" altLang="en-US" dirty="0" smtClean="0">
                <a:ea typeface="新細明體" charset="-120"/>
              </a:rPr>
              <a:t>多個國家的中學、大專院校、大學及其它機構參與。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en-US" altLang="zh-TW" dirty="0" smtClean="0">
                <a:ea typeface="新細明體" charset="-120"/>
              </a:rPr>
              <a:t>http://www.academynetspace.com</a:t>
            </a:r>
            <a:r>
              <a:rPr lang="zh-TW" altLang="en-US" dirty="0" smtClean="0">
                <a:ea typeface="新細明體" charset="-120"/>
              </a:rPr>
              <a:t>來了解全球 </a:t>
            </a:r>
            <a:r>
              <a:rPr lang="en-US" altLang="zh-TW" dirty="0" smtClean="0">
                <a:ea typeface="新細明體" charset="-120"/>
              </a:rPr>
              <a:t>Networking Academy </a:t>
            </a:r>
            <a:r>
              <a:rPr lang="zh-TW" altLang="en-US" dirty="0" smtClean="0">
                <a:ea typeface="新細明體" charset="-120"/>
              </a:rPr>
              <a:t>社群的分佈情況。</a:t>
            </a:r>
            <a:endParaRPr lang="en-US" altLang="zh-TW" dirty="0" smtClean="0">
              <a:ea typeface="新細明體" charset="-120"/>
            </a:endParaRPr>
          </a:p>
        </p:txBody>
      </p:sp>
      <p:sp>
        <p:nvSpPr>
          <p:cNvPr id="5124" name="頁尾版面配置區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altLang="zh-TW" dirty="0" smtClean="0"/>
              <a:t>www.hust.edu.tw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96A966-4F98-42F6-A48A-A5C74B1F34A2}" type="slidenum">
              <a:rPr lang="zh-TW" altLang="en-US"/>
              <a:pPr>
                <a:defRPr/>
              </a:pPr>
              <a:t>3</a:t>
            </a:fld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新細明體" charset="-120"/>
              </a:rPr>
              <a:t>保持聯繫</a:t>
            </a:r>
          </a:p>
        </p:txBody>
      </p:sp>
      <p:sp>
        <p:nvSpPr>
          <p:cNvPr id="61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ea typeface="新細明體" charset="-120"/>
              </a:rPr>
              <a:t>線上教材以及課程工具都是 </a:t>
            </a:r>
            <a:r>
              <a:rPr lang="en-US" altLang="zh-TW" dirty="0" smtClean="0">
                <a:ea typeface="新細明體" charset="-120"/>
              </a:rPr>
              <a:t>Cisco Networking Academy </a:t>
            </a:r>
            <a:r>
              <a:rPr lang="zh-TW" altLang="en-US" dirty="0" smtClean="0">
                <a:ea typeface="新細明體" charset="-120"/>
              </a:rPr>
              <a:t>計畫的一部分。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ea typeface="新細明體" charset="-120"/>
              </a:rPr>
              <a:t>該專案供學生、教師和管理者的入口網站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en-US" altLang="zh-TW" dirty="0" smtClean="0">
                <a:ea typeface="新細明體" charset="-120"/>
                <a:hlinkClick r:id="rId2"/>
              </a:rPr>
              <a:t>http://www.cisco.com/web/learning/netacad/index.html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en-US" altLang="zh-TW" dirty="0" smtClean="0">
                <a:ea typeface="新細明體" charset="-120"/>
                <a:hlinkClick r:id="rId3"/>
              </a:rPr>
              <a:t>http://cisco.netacad.com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ea typeface="新細明體" charset="-120"/>
              </a:rPr>
              <a:t>透過該入口網站，還可使用計畫提供其他工具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考試伺服器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學生成績冊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資訊更新和其他相關連結。</a:t>
            </a:r>
          </a:p>
        </p:txBody>
      </p:sp>
      <p:sp>
        <p:nvSpPr>
          <p:cNvPr id="6148" name="頁尾版面配置區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altLang="zh-TW" dirty="0" smtClean="0"/>
              <a:t>www.hust.edu.tw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5045B1-85E6-4592-9AA1-66AB183571BD}" type="slidenum">
              <a:rPr lang="zh-TW" altLang="en-US"/>
              <a:pPr>
                <a:defRPr/>
              </a:pPr>
              <a:t>4</a:t>
            </a:fld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>
                <a:ea typeface="新細明體" charset="-120"/>
              </a:rPr>
              <a:t>給同學的訊息</a:t>
            </a: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>
          <a:xfrm>
            <a:off x="228600" y="1219200"/>
            <a:ext cx="7772400" cy="5233988"/>
          </a:xfrm>
        </p:spPr>
        <p:txBody>
          <a:bodyPr/>
          <a:lstStyle/>
          <a:p>
            <a:pPr eaLnBrk="1" hangingPunct="1"/>
            <a:r>
              <a:rPr lang="zh-TW" altLang="en-US" dirty="0" smtClean="0">
                <a:ea typeface="新細明體" charset="-120"/>
              </a:rPr>
              <a:t>擴大學生的知識面和技能，讓學生能充實自己。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solidFill>
                  <a:srgbClr val="FF0000"/>
                </a:solidFill>
                <a:ea typeface="新細明體" charset="-120"/>
              </a:rPr>
              <a:t>教材和教師</a:t>
            </a:r>
            <a:r>
              <a:rPr lang="zh-TW" altLang="en-US" dirty="0" smtClean="0">
                <a:ea typeface="新細明體" charset="-120"/>
              </a:rPr>
              <a:t>在這一過程中只擔任</a:t>
            </a:r>
            <a:r>
              <a:rPr lang="zh-TW" altLang="en-US" dirty="0" smtClean="0">
                <a:solidFill>
                  <a:srgbClr val="FF0000"/>
                </a:solidFill>
                <a:ea typeface="新細明體" charset="-120"/>
              </a:rPr>
              <a:t>輔助作用</a:t>
            </a:r>
            <a:r>
              <a:rPr lang="zh-TW" altLang="en-US" dirty="0" smtClean="0">
                <a:ea typeface="新細明體" charset="-120"/>
              </a:rPr>
              <a:t>。</a:t>
            </a:r>
            <a:endParaRPr lang="en-US" altLang="zh-TW" dirty="0" smtClean="0">
              <a:ea typeface="新細明體" charset="-120"/>
            </a:endParaRPr>
          </a:p>
          <a:p>
            <a:pPr eaLnBrk="1" hangingPunct="1"/>
            <a:r>
              <a:rPr lang="zh-TW" altLang="en-US" dirty="0" smtClean="0">
                <a:ea typeface="新細明體" charset="-120"/>
              </a:rPr>
              <a:t>有助於學習的建議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記筆記。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勤於思考。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實作</a:t>
            </a:r>
            <a:r>
              <a:rPr lang="en-US" altLang="zh-TW" dirty="0" smtClean="0">
                <a:ea typeface="新細明體" charset="-120"/>
              </a:rPr>
              <a:t>(</a:t>
            </a:r>
            <a:r>
              <a:rPr lang="zh-TW" altLang="en-US" dirty="0" smtClean="0">
                <a:ea typeface="新細明體" charset="-120"/>
              </a:rPr>
              <a:t>包括</a:t>
            </a:r>
            <a:r>
              <a:rPr lang="en-US" altLang="zh-TW" dirty="0" smtClean="0">
                <a:ea typeface="新細明體" charset="-120"/>
              </a:rPr>
              <a:t>Packet Tracer </a:t>
            </a:r>
            <a:r>
              <a:rPr lang="zh-TW" altLang="en-US" dirty="0" smtClean="0">
                <a:ea typeface="新細明體" charset="-120"/>
              </a:rPr>
              <a:t>練習</a:t>
            </a:r>
            <a:r>
              <a:rPr lang="en-US" altLang="zh-TW" dirty="0" smtClean="0">
                <a:ea typeface="新細明體" charset="-120"/>
              </a:rPr>
              <a:t>)</a:t>
            </a:r>
            <a:r>
              <a:rPr lang="zh-TW" altLang="en-US" dirty="0" smtClean="0">
                <a:ea typeface="新細明體" charset="-120"/>
              </a:rPr>
              <a:t>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反覆實作。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傳授。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不斷調整。</a:t>
            </a:r>
            <a:endParaRPr lang="en-US" altLang="zh-TW" dirty="0" smtClean="0">
              <a:ea typeface="新細明體" charset="-120"/>
            </a:endParaRPr>
          </a:p>
          <a:p>
            <a:pPr lvl="1" eaLnBrk="1" hangingPunct="1"/>
            <a:r>
              <a:rPr lang="zh-TW" altLang="en-US" dirty="0" smtClean="0">
                <a:ea typeface="新細明體" charset="-120"/>
              </a:rPr>
              <a:t>探索網路世界與營造自己的世界</a:t>
            </a:r>
          </a:p>
        </p:txBody>
      </p:sp>
      <p:sp>
        <p:nvSpPr>
          <p:cNvPr id="7172" name="頁尾版面配置區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/>
          <a:p>
            <a:r>
              <a:rPr lang="en-US" altLang="zh-TW" dirty="0" smtClean="0"/>
              <a:t>www.hust.edu.tw</a:t>
            </a:r>
            <a:endParaRPr lang="en-US" altLang="zh-TW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033B13-334F-4B26-966A-4D1D9885762E}" type="slidenum">
              <a:rPr lang="zh-TW" altLang="en-US"/>
              <a:pPr>
                <a:defRPr/>
              </a:pPr>
              <a:t>5</a:t>
            </a:fld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572A6-4A17-43F1-A26A-924D42CE1953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3768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CCNA </a:t>
            </a:r>
            <a:r>
              <a:rPr lang="en-US" altLang="zh-TW" dirty="0" smtClean="0"/>
              <a:t>4</a:t>
            </a:r>
            <a:r>
              <a:rPr lang="zh-TW" altLang="en-US" dirty="0" smtClean="0"/>
              <a:t>  接取</a:t>
            </a:r>
            <a:r>
              <a:rPr lang="en-US" altLang="zh-TW" dirty="0" smtClean="0"/>
              <a:t>WAN</a:t>
            </a:r>
            <a:endParaRPr lang="en-US" altLang="zh-TW" dirty="0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n-US" altLang="zh-TW" sz="2400" dirty="0" smtClean="0"/>
              <a:t>WAN</a:t>
            </a:r>
            <a:r>
              <a:rPr lang="zh-TW" altLang="zh-TW" sz="2400" dirty="0" smtClean="0"/>
              <a:t>簡介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zh-TW" sz="2400" dirty="0" smtClean="0"/>
              <a:t>PPP</a:t>
            </a:r>
            <a:endParaRPr lang="zh-TW" altLang="zh-TW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 smtClean="0"/>
              <a:t>訊框中繼</a:t>
            </a:r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 smtClean="0"/>
              <a:t>網路安全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zh-TW" sz="2400" dirty="0" smtClean="0"/>
              <a:t>ACL</a:t>
            </a:r>
            <a:endParaRPr lang="zh-TW" altLang="zh-TW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 smtClean="0"/>
              <a:t>遠端工作者服務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altLang="zh-TW" sz="2400" dirty="0" smtClean="0"/>
              <a:t>IP</a:t>
            </a:r>
            <a:r>
              <a:rPr lang="zh-TW" altLang="zh-TW" sz="2400" dirty="0" smtClean="0"/>
              <a:t>定址服務</a:t>
            </a:r>
          </a:p>
          <a:p>
            <a:pPr marL="457200" lvl="0" indent="-457200">
              <a:buFont typeface="+mj-lt"/>
              <a:buAutoNum type="arabicPeriod"/>
            </a:pPr>
            <a:r>
              <a:rPr lang="zh-TW" altLang="zh-TW" sz="2400" dirty="0" smtClean="0"/>
              <a:t>網路故障排除</a:t>
            </a:r>
          </a:p>
        </p:txBody>
      </p:sp>
      <p:pic>
        <p:nvPicPr>
          <p:cNvPr id="376839" name="Picture 7" descr="cloud-network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1634560"/>
            <a:ext cx="4729708" cy="43513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70741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46225" y="2636838"/>
            <a:ext cx="3962400" cy="647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4000" smtClean="0">
                <a:ea typeface="華康中黑體" pitchFamily="49" charset="-120"/>
              </a:rPr>
              <a:t>Any Questions?</a:t>
            </a:r>
            <a:endParaRPr lang="zh-TW" altLang="en-US" sz="4000" smtClean="0">
              <a:ea typeface="華康中黑體" pitchFamily="49" charset="-120"/>
            </a:endParaRP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42A8A95-4BC0-40DE-9BD8-33F4CC4FCD9B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9220" name="頁尾版面配置區 5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altLang="zh-TW"/>
              <a:t>www.hit.edu.tw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76TGp_biz_light">
  <a:themeElements>
    <a:clrScheme name="276TGp_biz_light 1">
      <a:dk1>
        <a:srgbClr val="2F5679"/>
      </a:dk1>
      <a:lt1>
        <a:srgbClr val="FFFFFF"/>
      </a:lt1>
      <a:dk2>
        <a:srgbClr val="000000"/>
      </a:dk2>
      <a:lt2>
        <a:srgbClr val="DDDDDD"/>
      </a:lt2>
      <a:accent1>
        <a:srgbClr val="667921"/>
      </a:accent1>
      <a:accent2>
        <a:srgbClr val="ED8411"/>
      </a:accent2>
      <a:accent3>
        <a:srgbClr val="FFFFFF"/>
      </a:accent3>
      <a:accent4>
        <a:srgbClr val="274866"/>
      </a:accent4>
      <a:accent5>
        <a:srgbClr val="B8BEAB"/>
      </a:accent5>
      <a:accent6>
        <a:srgbClr val="D7770E"/>
      </a:accent6>
      <a:hlink>
        <a:srgbClr val="EABD00"/>
      </a:hlink>
      <a:folHlink>
        <a:srgbClr val="A3B2C5"/>
      </a:folHlink>
    </a:clrScheme>
    <a:fontScheme name="276TGp_biz_ligh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76TGp_biz_light 1">
        <a:dk1>
          <a:srgbClr val="2F5679"/>
        </a:dk1>
        <a:lt1>
          <a:srgbClr val="FFFFFF"/>
        </a:lt1>
        <a:dk2>
          <a:srgbClr val="000000"/>
        </a:dk2>
        <a:lt2>
          <a:srgbClr val="DDDDDD"/>
        </a:lt2>
        <a:accent1>
          <a:srgbClr val="667921"/>
        </a:accent1>
        <a:accent2>
          <a:srgbClr val="ED8411"/>
        </a:accent2>
        <a:accent3>
          <a:srgbClr val="FFFFFF"/>
        </a:accent3>
        <a:accent4>
          <a:srgbClr val="274866"/>
        </a:accent4>
        <a:accent5>
          <a:srgbClr val="B8BEAB"/>
        </a:accent5>
        <a:accent6>
          <a:srgbClr val="D7770E"/>
        </a:accent6>
        <a:hlink>
          <a:srgbClr val="EABD00"/>
        </a:hlink>
        <a:folHlink>
          <a:srgbClr val="A3B2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6TGp_biz_light 2">
        <a:dk1>
          <a:srgbClr val="2E77A8"/>
        </a:dk1>
        <a:lt1>
          <a:srgbClr val="FFFFFF"/>
        </a:lt1>
        <a:dk2>
          <a:srgbClr val="000000"/>
        </a:dk2>
        <a:lt2>
          <a:srgbClr val="DDDDDD"/>
        </a:lt2>
        <a:accent1>
          <a:srgbClr val="25557B"/>
        </a:accent1>
        <a:accent2>
          <a:srgbClr val="D7BB13"/>
        </a:accent2>
        <a:accent3>
          <a:srgbClr val="FFFFFF"/>
        </a:accent3>
        <a:accent4>
          <a:srgbClr val="26658F"/>
        </a:accent4>
        <a:accent5>
          <a:srgbClr val="ACB4BF"/>
        </a:accent5>
        <a:accent6>
          <a:srgbClr val="C3A910"/>
        </a:accent6>
        <a:hlink>
          <a:srgbClr val="009999"/>
        </a:hlink>
        <a:folHlink>
          <a:srgbClr val="A3B2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76TGp_biz_light 3">
        <a:dk1>
          <a:srgbClr val="173373"/>
        </a:dk1>
        <a:lt1>
          <a:srgbClr val="FFFFFF"/>
        </a:lt1>
        <a:dk2>
          <a:srgbClr val="000000"/>
        </a:dk2>
        <a:lt2>
          <a:srgbClr val="DDDDDD"/>
        </a:lt2>
        <a:accent1>
          <a:srgbClr val="1D518D"/>
        </a:accent1>
        <a:accent2>
          <a:srgbClr val="0099CB"/>
        </a:accent2>
        <a:accent3>
          <a:srgbClr val="FFFFFF"/>
        </a:accent3>
        <a:accent4>
          <a:srgbClr val="122A61"/>
        </a:accent4>
        <a:accent5>
          <a:srgbClr val="ABB3C5"/>
        </a:accent5>
        <a:accent6>
          <a:srgbClr val="008AB8"/>
        </a:accent6>
        <a:hlink>
          <a:srgbClr val="99CC01"/>
        </a:hlink>
        <a:folHlink>
          <a:srgbClr val="A3B2C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276TGp_biz_light</Template>
  <TotalTime>1443</TotalTime>
  <Words>306</Words>
  <Application>Microsoft Office PowerPoint</Application>
  <PresentationFormat>如螢幕大小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276TGp_biz_light</vt:lpstr>
      <vt:lpstr>CCNA Exploration  “接取WAN”課程</vt:lpstr>
      <vt:lpstr>歡迎參加 “接取WAN”課程</vt:lpstr>
      <vt:lpstr>全球社群</vt:lpstr>
      <vt:lpstr>保持聯繫</vt:lpstr>
      <vt:lpstr>給同學的訊息</vt:lpstr>
      <vt:lpstr>CCNA 4  接取WAN</vt:lpstr>
      <vt:lpstr>PowerPoint 簡報</vt:lpstr>
    </vt:vector>
  </TitlesOfParts>
  <Company>CMT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david</dc:creator>
  <cp:lastModifiedBy>user777</cp:lastModifiedBy>
  <cp:revision>27</cp:revision>
  <dcterms:created xsi:type="dcterms:W3CDTF">2006-12-12T16:19:44Z</dcterms:created>
  <dcterms:modified xsi:type="dcterms:W3CDTF">2014-02-11T01:04:43Z</dcterms:modified>
</cp:coreProperties>
</file>