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64" r:id="rId3"/>
    <p:sldId id="262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57" r:id="rId14"/>
    <p:sldId id="258" r:id="rId15"/>
    <p:sldId id="259" r:id="rId16"/>
    <p:sldId id="263" r:id="rId17"/>
    <p:sldId id="274" r:id="rId18"/>
    <p:sldId id="275" r:id="rId19"/>
    <p:sldId id="276" r:id="rId20"/>
    <p:sldId id="277" r:id="rId21"/>
    <p:sldId id="261" r:id="rId22"/>
    <p:sldId id="27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預設章節" id="{44DA5BD0-3439-400A-9B09-84E0FD9EAEB0}">
          <p14:sldIdLst>
            <p14:sldId id="256"/>
            <p14:sldId id="264"/>
            <p14:sldId id="262"/>
            <p14:sldId id="266"/>
            <p14:sldId id="265"/>
            <p14:sldId id="267"/>
            <p14:sldId id="268"/>
            <p14:sldId id="269"/>
            <p14:sldId id="270"/>
            <p14:sldId id="271"/>
            <p14:sldId id="272"/>
            <p14:sldId id="273"/>
            <p14:sldId id="257"/>
            <p14:sldId id="258"/>
            <p14:sldId id="259"/>
            <p14:sldId id="263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87" autoAdjust="0"/>
    <p:restoredTop sz="95043" autoAdjust="0"/>
  </p:normalViewPr>
  <p:slideViewPr>
    <p:cSldViewPr>
      <p:cViewPr varScale="1">
        <p:scale>
          <a:sx n="69" d="100"/>
          <a:sy n="69" d="100"/>
        </p:scale>
        <p:origin x="-6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E5EE150-8C88-4C56-B52E-E43EAD1BF753}" type="datetimeFigureOut">
              <a:rPr lang="zh-TW" altLang="en-US" smtClean="0"/>
              <a:pPr/>
              <a:t>2012/6/21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5C5027D-5D0D-4FB1-94BF-49A656C58D8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index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010400" y="188640"/>
            <a:ext cx="1981200" cy="648072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+mn-ea"/>
              </a:rPr>
              <a:t>組長</a:t>
            </a:r>
            <a:r>
              <a:rPr lang="en-US" altLang="zh-TW" b="1" dirty="0" smtClean="0">
                <a:latin typeface="+mn-ea"/>
              </a:rPr>
              <a:t>:</a:t>
            </a:r>
          </a:p>
          <a:p>
            <a:r>
              <a:rPr lang="en-US" altLang="zh-TW" b="1" dirty="0" smtClean="0">
                <a:latin typeface="+mn-ea"/>
              </a:rPr>
              <a:t>      BN98025</a:t>
            </a:r>
          </a:p>
          <a:p>
            <a:r>
              <a:rPr lang="zh-TW" altLang="en-US" b="1" dirty="0" smtClean="0">
                <a:latin typeface="+mn-ea"/>
              </a:rPr>
              <a:t>      賴國榮</a:t>
            </a:r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組員</a:t>
            </a:r>
            <a:r>
              <a:rPr lang="en-US" altLang="zh-TW" b="1" dirty="0" smtClean="0">
                <a:latin typeface="+mn-ea"/>
              </a:rPr>
              <a:t>:</a:t>
            </a:r>
          </a:p>
          <a:p>
            <a:r>
              <a:rPr lang="en-US" altLang="zh-TW" b="1" dirty="0" smtClean="0">
                <a:latin typeface="+mn-ea"/>
              </a:rPr>
              <a:t>      BN98018</a:t>
            </a:r>
          </a:p>
          <a:p>
            <a:r>
              <a:rPr lang="zh-TW" altLang="en-US" b="1" dirty="0" smtClean="0">
                <a:latin typeface="+mn-ea"/>
              </a:rPr>
              <a:t>      施俊麒</a:t>
            </a:r>
            <a:endParaRPr lang="en-US" altLang="zh-TW" b="1" dirty="0" smtClean="0">
              <a:latin typeface="+mn-ea"/>
            </a:endParaRPr>
          </a:p>
          <a:p>
            <a:r>
              <a:rPr lang="en-US" altLang="zh-TW" b="1" dirty="0" smtClean="0">
                <a:latin typeface="+mn-ea"/>
              </a:rPr>
              <a:t>      BN98039</a:t>
            </a:r>
          </a:p>
          <a:p>
            <a:r>
              <a:rPr lang="zh-TW" altLang="en-US" b="1" dirty="0" smtClean="0">
                <a:latin typeface="+mn-ea"/>
              </a:rPr>
              <a:t>      盧冠杰</a:t>
            </a:r>
            <a:endParaRPr lang="zh-TW" altLang="en-US" b="1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5184576" cy="2664296"/>
          </a:xfrm>
        </p:spPr>
        <p:txBody>
          <a:bodyPr/>
          <a:lstStyle/>
          <a:p>
            <a:r>
              <a:rPr lang="en-US" altLang="zh-TW" b="1" dirty="0" smtClean="0"/>
              <a:t>Android </a:t>
            </a:r>
            <a:r>
              <a:rPr lang="zh-TW" altLang="en-US" b="1" dirty="0" smtClean="0"/>
              <a:t>期末報告</a:t>
            </a: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sz="44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altLang="zh-TW" sz="3200" b="1" dirty="0" err="1" smtClean="0">
                <a:solidFill>
                  <a:schemeClr val="accent1">
                    <a:lumMod val="75000"/>
                  </a:schemeClr>
                </a:solidFill>
              </a:rPr>
              <a:t>DrifBall</a:t>
            </a:r>
            <a:r>
              <a:rPr lang="en-US" altLang="zh-TW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>小球快跑  </a:t>
            </a:r>
            <a:endParaRPr lang="zh-TW" alt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1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遊戲地圖</a:t>
            </a:r>
            <a:endParaRPr lang="zh-TW" altLang="en-US" b="1" dirty="0"/>
          </a:p>
        </p:txBody>
      </p:sp>
      <p:pic>
        <p:nvPicPr>
          <p:cNvPr id="1026" name="圖片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5267325" cy="3762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圖片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2780928"/>
            <a:ext cx="4886325" cy="3514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21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3183" y="5880310"/>
            <a:ext cx="34163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每關卡都以二為陣列來畫出關卡</a:t>
            </a:r>
            <a:endParaRPr kumimoji="1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4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演算法</a:t>
            </a:r>
            <a:endParaRPr lang="zh-TW" altLang="en-US" dirty="0"/>
          </a:p>
        </p:txBody>
      </p:sp>
      <p:pic>
        <p:nvPicPr>
          <p:cNvPr id="2050" name="圖片 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" y="1988839"/>
            <a:ext cx="3152775" cy="1190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圖片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6" y="4267624"/>
            <a:ext cx="5276850" cy="1600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634" y="3295437"/>
            <a:ext cx="595611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利用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checkandmoveball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方法進行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x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y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方向移動，並每次移動時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會進行檢測碰撞，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x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y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都是獨立，並不會影響對方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9634" y="6140043"/>
            <a:ext cx="74847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在碰撞時都會檢測球是否在遇到地圖矩陣中像素為空地方和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4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個邊界所發生的碰撞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圖片 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914900" cy="1285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圖片 3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66604"/>
            <a:ext cx="5000625" cy="3609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9512" y="5624188"/>
            <a:ext cx="86760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先用產生一個砲彈物件，設定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x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與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y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軸，之後利用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moveandcheck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方法，判斷砲彈是否與球碰撞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74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Game  Menu</a:t>
            </a:r>
            <a:r>
              <a:rPr lang="zh-TW" altLang="en-US" b="1" dirty="0" smtClean="0"/>
              <a:t>  </a:t>
            </a:r>
            <a:r>
              <a:rPr lang="en-US" altLang="zh-TW" b="1" dirty="0" smtClean="0"/>
              <a:t>Thread</a:t>
            </a:r>
            <a:endParaRPr lang="zh-TW" altLang="en-US" cap="none" dirty="0"/>
          </a:p>
        </p:txBody>
      </p:sp>
      <p:sp>
        <p:nvSpPr>
          <p:cNvPr id="5" name="矩形 4"/>
          <p:cNvSpPr/>
          <p:nvPr/>
        </p:nvSpPr>
        <p:spPr>
          <a:xfrm>
            <a:off x="179512" y="1628801"/>
            <a:ext cx="871296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該類別繼承自</a:t>
            </a:r>
            <a:r>
              <a:rPr lang="en-US" altLang="zh-TW" sz="1700" b="1" dirty="0">
                <a:solidFill>
                  <a:schemeClr val="accent1">
                    <a:lumMod val="75000"/>
                  </a:schemeClr>
                </a:solidFill>
              </a:rPr>
              <a:t>Thread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類別，主要負責將功能表及功能表項目在螢幕上的位置</a:t>
            </a:r>
          </a:p>
          <a:p>
            <a:pPr marL="45720" indent="0">
              <a:buNone/>
            </a:pP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進行改變以達到動畫效果</a:t>
            </a:r>
          </a:p>
          <a:p>
            <a:r>
              <a:rPr lang="en-US" altLang="zh-TW" sz="1700" b="1" dirty="0"/>
              <a:t>public class </a:t>
            </a:r>
            <a:r>
              <a:rPr lang="en-US" altLang="zh-TW" sz="1700" b="1" dirty="0" err="1"/>
              <a:t>GameMenuThread</a:t>
            </a:r>
            <a:r>
              <a:rPr lang="en-US" altLang="zh-TW" sz="1700" b="1" dirty="0"/>
              <a:t> extends Thread{</a:t>
            </a:r>
          </a:p>
          <a:p>
            <a:r>
              <a:rPr lang="en-US" altLang="zh-TW" sz="1700" dirty="0" smtClean="0"/>
              <a:t>	</a:t>
            </a:r>
            <a:r>
              <a:rPr lang="en-US" altLang="zh-TW" sz="1700" dirty="0" err="1" smtClean="0"/>
              <a:t>DriftBall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father;</a:t>
            </a:r>
          </a:p>
          <a:p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主類別引用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boolean</a:t>
            </a:r>
            <a:r>
              <a:rPr lang="en-US" altLang="zh-TW" sz="1700" b="1" dirty="0" smtClean="0"/>
              <a:t> </a:t>
            </a:r>
            <a:r>
              <a:rPr lang="en-US" altLang="zh-TW" sz="1700" b="1" dirty="0"/>
              <a:t>flag;   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迴圈控制變數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boolean</a:t>
            </a:r>
            <a:r>
              <a:rPr lang="en-US" altLang="zh-TW" sz="1700" b="1" dirty="0" smtClean="0"/>
              <a:t> </a:t>
            </a:r>
            <a:r>
              <a:rPr lang="en-US" altLang="zh-TW" sz="1700" b="1" dirty="0" err="1"/>
              <a:t>isIn</a:t>
            </a:r>
            <a:r>
              <a:rPr lang="en-US" altLang="zh-TW" sz="1700" b="1" dirty="0"/>
              <a:t>;   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是否是淡入選單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boolean</a:t>
            </a:r>
            <a:r>
              <a:rPr lang="en-US" altLang="zh-TW" sz="1700" b="1" dirty="0" smtClean="0"/>
              <a:t> </a:t>
            </a:r>
            <a:r>
              <a:rPr lang="en-US" altLang="zh-TW" sz="1700" b="1" dirty="0" err="1"/>
              <a:t>isOut</a:t>
            </a:r>
            <a:r>
              <a:rPr lang="en-US" altLang="zh-TW" sz="1700" b="1" dirty="0"/>
              <a:t>;   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是否是淡出選單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int</a:t>
            </a:r>
            <a:r>
              <a:rPr lang="en-US" altLang="zh-TW" sz="1700" b="1" dirty="0" smtClean="0"/>
              <a:t> </a:t>
            </a:r>
            <a:r>
              <a:rPr lang="en-US" altLang="zh-TW" sz="1700" b="1" dirty="0" err="1"/>
              <a:t>sleepSpan</a:t>
            </a:r>
            <a:r>
              <a:rPr lang="en-US" altLang="zh-TW" sz="1700" b="1" dirty="0"/>
              <a:t> = 20;   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睡眠時間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int</a:t>
            </a:r>
            <a:r>
              <a:rPr lang="en-US" altLang="zh-TW" sz="1700" b="1" dirty="0" smtClean="0"/>
              <a:t> </a:t>
            </a:r>
            <a:r>
              <a:rPr lang="en-US" altLang="zh-TW" sz="1700" b="1" dirty="0"/>
              <a:t>[][] </a:t>
            </a:r>
            <a:r>
              <a:rPr lang="en-US" altLang="zh-TW" sz="1700" b="1" dirty="0" err="1"/>
              <a:t>menuCoordinate</a:t>
            </a:r>
            <a:r>
              <a:rPr lang="en-US" altLang="zh-TW" sz="1700" b="1" dirty="0"/>
              <a:t>={ 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能表在沒進來之前的位置</a:t>
            </a:r>
            <a:r>
              <a:rPr lang="zh-TW" altLang="en-US" sz="1700" b="1" dirty="0" smtClean="0">
                <a:solidFill>
                  <a:schemeClr val="accent1">
                    <a:lumMod val="75000"/>
                  </a:schemeClr>
                </a:solidFill>
              </a:rPr>
              <a:t>，分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別是功能表背景和</a:t>
            </a:r>
            <a:r>
              <a:rPr lang="en-US" altLang="zh-TW" sz="17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個功能表項目</a:t>
            </a:r>
          </a:p>
          <a:p>
            <a:r>
              <a:rPr lang="en-US" altLang="zh-TW" sz="1700" dirty="0" smtClean="0"/>
              <a:t>	{</a:t>
            </a:r>
            <a:r>
              <a:rPr lang="en-US" altLang="zh-TW" sz="1700" dirty="0"/>
              <a:t>350,0},{400,30},{450,80},{500,130},{550,180}};</a:t>
            </a:r>
          </a:p>
          <a:p>
            <a:r>
              <a:rPr lang="zh-TW" altLang="en-US" sz="1700" b="1" dirty="0">
                <a:solidFill>
                  <a:schemeClr val="accent1">
                    <a:lumMod val="75000"/>
                  </a:schemeClr>
                </a:solidFill>
              </a:rPr>
              <a:t>建構式</a:t>
            </a:r>
          </a:p>
          <a:p>
            <a:r>
              <a:rPr lang="en-US" altLang="zh-TW" sz="1700" b="1" dirty="0"/>
              <a:t>public </a:t>
            </a:r>
            <a:r>
              <a:rPr lang="en-US" altLang="zh-TW" sz="1700" b="1" dirty="0" err="1"/>
              <a:t>GameMenuThread</a:t>
            </a:r>
            <a:r>
              <a:rPr lang="en-US" altLang="zh-TW" sz="1700" b="1" dirty="0"/>
              <a:t>(</a:t>
            </a:r>
            <a:r>
              <a:rPr lang="en-US" altLang="zh-TW" sz="1700" b="1" dirty="0" err="1"/>
              <a:t>DriftBall</a:t>
            </a:r>
            <a:r>
              <a:rPr lang="en-US" altLang="zh-TW" sz="1700" b="1" dirty="0"/>
              <a:t> father){</a:t>
            </a:r>
          </a:p>
          <a:p>
            <a:r>
              <a:rPr lang="en-US" altLang="zh-TW" sz="1700" b="1" dirty="0" smtClean="0"/>
              <a:t>	</a:t>
            </a:r>
            <a:r>
              <a:rPr lang="en-US" altLang="zh-TW" sz="1700" b="1" dirty="0" err="1" smtClean="0"/>
              <a:t>this.father</a:t>
            </a:r>
            <a:r>
              <a:rPr lang="en-US" altLang="zh-TW" sz="1700" b="1" dirty="0" smtClean="0"/>
              <a:t> </a:t>
            </a:r>
            <a:r>
              <a:rPr lang="en-US" altLang="zh-TW" sz="1700" b="1" dirty="0"/>
              <a:t>= father;</a:t>
            </a:r>
          </a:p>
          <a:p>
            <a:r>
              <a:rPr lang="en-US" altLang="zh-TW" sz="1700" dirty="0" smtClean="0"/>
              <a:t>	</a:t>
            </a:r>
            <a:r>
              <a:rPr lang="en-US" altLang="zh-TW" sz="1700" dirty="0" err="1" smtClean="0"/>
              <a:t>father.gv.menuCoordinate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= </a:t>
            </a:r>
            <a:r>
              <a:rPr lang="en-US" altLang="zh-TW" sz="1700" b="1" dirty="0" err="1"/>
              <a:t>this.menuCoordinate</a:t>
            </a:r>
            <a:r>
              <a:rPr lang="en-US" altLang="zh-TW" sz="1700" b="1" dirty="0"/>
              <a:t>;</a:t>
            </a:r>
          </a:p>
          <a:p>
            <a:r>
              <a:rPr lang="en-US" altLang="zh-TW" sz="1700" dirty="0" smtClean="0"/>
              <a:t>	flag </a:t>
            </a:r>
            <a:r>
              <a:rPr lang="en-US" altLang="zh-TW" sz="1700" dirty="0"/>
              <a:t>= </a:t>
            </a:r>
            <a:r>
              <a:rPr lang="en-US" altLang="zh-TW" sz="1700" b="1" dirty="0"/>
              <a:t>true;</a:t>
            </a:r>
          </a:p>
          <a:p>
            <a:r>
              <a:rPr lang="en-US" altLang="zh-TW" sz="1700" dirty="0" smtClean="0"/>
              <a:t>	</a:t>
            </a:r>
            <a:r>
              <a:rPr lang="en-US" altLang="zh-TW" sz="1700" dirty="0" err="1" smtClean="0"/>
              <a:t>isIn</a:t>
            </a:r>
            <a:r>
              <a:rPr lang="en-US" altLang="zh-TW" sz="1700" dirty="0" smtClean="0"/>
              <a:t> </a:t>
            </a:r>
            <a:r>
              <a:rPr lang="en-US" altLang="zh-TW" sz="1700" dirty="0"/>
              <a:t>= </a:t>
            </a:r>
            <a:r>
              <a:rPr lang="en-US" altLang="zh-TW" sz="1700" b="1" dirty="0"/>
              <a:t>true;</a:t>
            </a:r>
          </a:p>
          <a:p>
            <a:r>
              <a:rPr lang="en-US" altLang="zh-TW" sz="17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3499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直線接點 8"/>
          <p:cNvCxnSpPr/>
          <p:nvPr/>
        </p:nvCxnSpPr>
        <p:spPr>
          <a:xfrm>
            <a:off x="395536" y="5157192"/>
            <a:ext cx="4041423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 flipV="1">
            <a:off x="4436959" y="1124744"/>
            <a:ext cx="1" cy="40324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4436959" y="1124744"/>
            <a:ext cx="351065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4762670" y="980728"/>
            <a:ext cx="42484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500" b="1" dirty="0"/>
              <a:t>}</a:t>
            </a:r>
          </a:p>
          <a:p>
            <a:r>
              <a:rPr lang="en-US" altLang="zh-TW" sz="1500" b="1" dirty="0" smtClean="0"/>
              <a:t>	else </a:t>
            </a:r>
            <a:r>
              <a:rPr lang="en-US" altLang="zh-TW" sz="1500" b="1" dirty="0"/>
              <a:t>if(</a:t>
            </a:r>
            <a:r>
              <a:rPr lang="en-US" altLang="zh-TW" sz="1500" b="1" dirty="0" err="1"/>
              <a:t>isOut</a:t>
            </a:r>
            <a:r>
              <a:rPr lang="en-US" altLang="zh-TW" sz="1500" b="1" dirty="0"/>
              <a:t>){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功能表出</a:t>
            </a:r>
            <a:r>
              <a:rPr lang="zh-TW" altLang="en-US" sz="1500" b="1" dirty="0" smtClean="0">
                <a:solidFill>
                  <a:schemeClr val="accent1">
                    <a:lumMod val="75000"/>
                  </a:schemeClr>
                </a:solidFill>
              </a:rPr>
              <a:t>螢幕</a:t>
            </a:r>
            <a:endParaRPr lang="en-US" altLang="zh-TW" sz="1500" b="1" dirty="0" smtClean="0"/>
          </a:p>
          <a:p>
            <a:r>
              <a:rPr lang="en-US" altLang="zh-TW" sz="1500" b="1" dirty="0" smtClean="0"/>
              <a:t>	</a:t>
            </a:r>
            <a:r>
              <a:rPr lang="en-US" altLang="zh-TW" sz="1500" b="1" dirty="0" err="1" smtClean="0"/>
              <a:t>father.gv.menuCoordinate</a:t>
            </a:r>
            <a:r>
              <a:rPr lang="en-US" altLang="zh-TW" sz="1500" b="1" dirty="0" smtClean="0"/>
              <a:t>[</a:t>
            </a:r>
            <a:r>
              <a:rPr lang="en-US" altLang="zh-TW" sz="1500" b="1" dirty="0" err="1" smtClean="0"/>
              <a:t>outIndex</a:t>
            </a:r>
            <a:r>
              <a:rPr lang="en-US" altLang="zh-TW" sz="1500" b="1" dirty="0"/>
              <a:t>][0] +=10;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向螢幕外移動功能表項目</a:t>
            </a:r>
          </a:p>
          <a:p>
            <a:r>
              <a:rPr lang="en-US" altLang="zh-TW" sz="1500" b="1" dirty="0" smtClean="0"/>
              <a:t>	if(</a:t>
            </a:r>
            <a:r>
              <a:rPr lang="en-US" altLang="zh-TW" sz="1500" b="1" dirty="0" err="1" smtClean="0"/>
              <a:t>father.gv.menuCoordinate</a:t>
            </a:r>
            <a:r>
              <a:rPr lang="en-US" altLang="zh-TW" sz="1500" b="1" dirty="0" smtClean="0"/>
              <a:t>[</a:t>
            </a:r>
            <a:r>
              <a:rPr lang="en-US" altLang="zh-TW" sz="1500" b="1" dirty="0" err="1" smtClean="0"/>
              <a:t>outIndex</a:t>
            </a:r>
            <a:r>
              <a:rPr lang="en-US" altLang="zh-TW" sz="1500" b="1" dirty="0"/>
              <a:t>][0] &gt;=320){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判斷是否將功能表項目移出螢幕</a:t>
            </a:r>
          </a:p>
          <a:p>
            <a:r>
              <a:rPr lang="en-US" altLang="zh-TW" sz="1500" b="1" dirty="0" smtClean="0"/>
              <a:t>	</a:t>
            </a:r>
            <a:r>
              <a:rPr lang="en-US" altLang="zh-TW" sz="1500" b="1" dirty="0" err="1" smtClean="0"/>
              <a:t>outIndex</a:t>
            </a:r>
            <a:r>
              <a:rPr lang="en-US" altLang="zh-TW" sz="1500" b="1" dirty="0" smtClean="0"/>
              <a:t>-</a:t>
            </a:r>
            <a:r>
              <a:rPr lang="en-US" altLang="zh-TW" sz="1500" b="1" dirty="0"/>
              <a:t>-;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改移動前一個功能表項目</a:t>
            </a:r>
          </a:p>
          <a:p>
            <a:r>
              <a:rPr lang="en-US" altLang="zh-TW" sz="1500" b="1" dirty="0" smtClean="0"/>
              <a:t>	     if(</a:t>
            </a:r>
            <a:r>
              <a:rPr lang="en-US" altLang="zh-TW" sz="1500" b="1" dirty="0" err="1" smtClean="0"/>
              <a:t>outIndex</a:t>
            </a:r>
            <a:r>
              <a:rPr lang="en-US" altLang="zh-TW" sz="1500" b="1" dirty="0" smtClean="0"/>
              <a:t> </a:t>
            </a:r>
            <a:r>
              <a:rPr lang="en-US" altLang="zh-TW" sz="1500" b="1" dirty="0"/>
              <a:t>&lt; 0){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判斷是否所有的功能表項目都移出螢幕</a:t>
            </a:r>
          </a:p>
          <a:p>
            <a:r>
              <a:rPr lang="en-US" altLang="zh-TW" sz="1500" b="1" dirty="0" smtClean="0"/>
              <a:t>	        if(</a:t>
            </a:r>
            <a:r>
              <a:rPr lang="en-US" altLang="zh-TW" sz="1500" b="1" dirty="0" err="1" smtClean="0"/>
              <a:t>father.currView</a:t>
            </a:r>
            <a:r>
              <a:rPr lang="en-US" altLang="zh-TW" sz="1500" b="1" dirty="0" smtClean="0"/>
              <a:t> </a:t>
            </a:r>
            <a:r>
              <a:rPr lang="en-US" altLang="zh-TW" sz="1500" b="1" dirty="0"/>
              <a:t>== </a:t>
            </a:r>
            <a:r>
              <a:rPr lang="en-US" altLang="zh-TW" sz="1500" b="1" dirty="0" err="1"/>
              <a:t>father.gv</a:t>
            </a:r>
            <a:r>
              <a:rPr lang="en-US" altLang="zh-TW" sz="1500" b="1" dirty="0"/>
              <a:t>){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如果當前</a:t>
            </a:r>
            <a:r>
              <a:rPr lang="en-US" altLang="zh-TW" sz="1500" b="1" dirty="0">
                <a:solidFill>
                  <a:schemeClr val="accent1">
                    <a:lumMod val="75000"/>
                  </a:schemeClr>
                </a:solidFill>
              </a:rPr>
              <a:t>View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是</a:t>
            </a:r>
            <a:r>
              <a:rPr lang="en-US" altLang="zh-TW" sz="1500" b="1" dirty="0" err="1">
                <a:solidFill>
                  <a:schemeClr val="accent1">
                    <a:lumMod val="75000"/>
                  </a:schemeClr>
                </a:solidFill>
              </a:rPr>
              <a:t>GameView</a:t>
            </a:r>
            <a:endParaRPr lang="en-US" altLang="zh-TW" sz="1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sz="1500" b="1" dirty="0" smtClean="0"/>
              <a:t>	             </a:t>
            </a:r>
            <a:r>
              <a:rPr lang="en-US" altLang="zh-TW" sz="1500" b="1" dirty="0" err="1" smtClean="0"/>
              <a:t>father.gv.resumeGame</a:t>
            </a:r>
            <a:r>
              <a:rPr lang="en-US" altLang="zh-TW" sz="1500" b="1" dirty="0"/>
              <a:t>();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呼叫</a:t>
            </a:r>
            <a:r>
              <a:rPr lang="en-US" altLang="zh-TW" sz="1500" b="1" dirty="0" err="1">
                <a:solidFill>
                  <a:schemeClr val="accent1">
                    <a:lumMod val="75000"/>
                  </a:schemeClr>
                </a:solidFill>
              </a:rPr>
              <a:t>resumeGame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方法恢復遊戲</a:t>
            </a:r>
          </a:p>
          <a:p>
            <a:r>
              <a:rPr lang="en-US" altLang="zh-TW" sz="1500" b="1" dirty="0"/>
              <a:t>}</a:t>
            </a:r>
          </a:p>
          <a:p>
            <a:r>
              <a:rPr lang="en-US" altLang="zh-TW" sz="1500" b="1" dirty="0" smtClean="0"/>
              <a:t>		flag </a:t>
            </a:r>
            <a:r>
              <a:rPr lang="en-US" altLang="zh-TW" sz="1500" b="1" dirty="0"/>
              <a:t>= false;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停止執行緒的執行</a:t>
            </a:r>
          </a:p>
          <a:p>
            <a:r>
              <a:rPr lang="en-US" altLang="zh-TW" sz="1500" b="1" dirty="0"/>
              <a:t>try{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執行緒休眠</a:t>
            </a:r>
          </a:p>
          <a:p>
            <a:r>
              <a:rPr lang="en-US" altLang="zh-TW" sz="1500" b="1" dirty="0" err="1"/>
              <a:t>Thread.</a:t>
            </a:r>
            <a:r>
              <a:rPr lang="en-US" altLang="zh-TW" sz="1500" b="1" i="1" dirty="0" err="1"/>
              <a:t>sleep</a:t>
            </a:r>
            <a:r>
              <a:rPr lang="en-US" altLang="zh-TW" sz="1500" b="1" i="1" dirty="0"/>
              <a:t>(</a:t>
            </a:r>
            <a:r>
              <a:rPr lang="en-US" altLang="zh-TW" sz="1500" b="1" i="1" dirty="0" err="1"/>
              <a:t>sleepSpan</a:t>
            </a:r>
            <a:r>
              <a:rPr lang="en-US" altLang="zh-TW" sz="1500" b="1" i="1" dirty="0"/>
              <a:t>);</a:t>
            </a:r>
          </a:p>
          <a:p>
            <a:r>
              <a:rPr lang="en-US" altLang="zh-TW" sz="1500" b="1" dirty="0"/>
              <a:t>}</a:t>
            </a:r>
          </a:p>
          <a:p>
            <a:r>
              <a:rPr lang="en-US" altLang="zh-TW" sz="1500" b="1" dirty="0"/>
              <a:t>catch(Exception e){</a:t>
            </a:r>
          </a:p>
          <a:p>
            <a:r>
              <a:rPr lang="en-US" altLang="zh-TW" sz="1500" b="1" dirty="0" err="1"/>
              <a:t>e.printStackTrace</a:t>
            </a:r>
            <a:r>
              <a:rPr lang="en-US" altLang="zh-TW" sz="1500" b="1" dirty="0" smtClean="0"/>
              <a:t>();</a:t>
            </a:r>
            <a:endParaRPr lang="en-US" altLang="zh-TW" sz="1500" b="1" dirty="0"/>
          </a:p>
        </p:txBody>
      </p:sp>
      <p:sp>
        <p:nvSpPr>
          <p:cNvPr id="7" name="矩形 6"/>
          <p:cNvSpPr/>
          <p:nvPr/>
        </p:nvSpPr>
        <p:spPr>
          <a:xfrm>
            <a:off x="179512" y="167489"/>
            <a:ext cx="432048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執行緒執行方法</a:t>
            </a:r>
            <a:endParaRPr lang="en-US" altLang="zh-TW" sz="1500" b="1" dirty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en-US" altLang="zh-TW" sz="1500" b="1" dirty="0"/>
              <a:t>public void run(){</a:t>
            </a:r>
          </a:p>
          <a:p>
            <a:r>
              <a:rPr lang="en-US" altLang="zh-TW" sz="1500" b="1" dirty="0" smtClean="0"/>
              <a:t> </a:t>
            </a:r>
            <a:r>
              <a:rPr lang="en-US" altLang="zh-TW" sz="1500" b="1" dirty="0" smtClean="0"/>
              <a:t>    </a:t>
            </a:r>
            <a:r>
              <a:rPr lang="en-US" altLang="zh-TW" sz="1500" b="1" dirty="0" err="1" smtClean="0"/>
              <a:t>int</a:t>
            </a:r>
            <a:r>
              <a:rPr lang="en-US" altLang="zh-TW" sz="1500" b="1" dirty="0" smtClean="0"/>
              <a:t> </a:t>
            </a:r>
            <a:r>
              <a:rPr lang="en-US" altLang="zh-TW" sz="1500" b="1" dirty="0" err="1"/>
              <a:t>inIndex</a:t>
            </a:r>
            <a:r>
              <a:rPr lang="en-US" altLang="zh-TW" sz="1500" b="1" dirty="0"/>
              <a:t>=0;   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淡入的索引順序</a:t>
            </a:r>
          </a:p>
          <a:p>
            <a:r>
              <a:rPr lang="en-US" altLang="zh-TW" sz="1500" b="1" dirty="0" smtClean="0"/>
              <a:t> </a:t>
            </a:r>
            <a:r>
              <a:rPr lang="en-US" altLang="zh-TW" sz="1500" b="1" dirty="0" smtClean="0"/>
              <a:t>    </a:t>
            </a:r>
            <a:r>
              <a:rPr lang="en-US" altLang="zh-TW" sz="1500" b="1" dirty="0" err="1" smtClean="0"/>
              <a:t>int</a:t>
            </a:r>
            <a:r>
              <a:rPr lang="en-US" altLang="zh-TW" sz="1500" b="1" dirty="0" smtClean="0"/>
              <a:t> </a:t>
            </a:r>
            <a:r>
              <a:rPr lang="en-US" altLang="zh-TW" sz="1500" b="1" dirty="0" err="1"/>
              <a:t>outIndex</a:t>
            </a:r>
            <a:r>
              <a:rPr lang="en-US" altLang="zh-TW" sz="1500" b="1" dirty="0"/>
              <a:t> = 4;   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淡出時的索引順序</a:t>
            </a:r>
          </a:p>
          <a:p>
            <a:r>
              <a:rPr lang="en-US" altLang="zh-TW" sz="1500" b="1" dirty="0" smtClean="0"/>
              <a:t> </a:t>
            </a:r>
            <a:r>
              <a:rPr lang="en-US" altLang="zh-TW" sz="1500" b="1" dirty="0" smtClean="0"/>
              <a:t>       </a:t>
            </a:r>
            <a:r>
              <a:rPr lang="en-US" altLang="zh-TW" sz="1500" b="1" dirty="0" smtClean="0"/>
              <a:t>while(flag</a:t>
            </a:r>
            <a:r>
              <a:rPr lang="en-US" altLang="zh-TW" sz="1500" b="1" dirty="0"/>
              <a:t>){</a:t>
            </a:r>
          </a:p>
          <a:p>
            <a:r>
              <a:rPr lang="en-US" altLang="zh-TW" sz="1500" b="1" dirty="0" smtClean="0"/>
              <a:t> </a:t>
            </a:r>
            <a:r>
              <a:rPr lang="en-US" altLang="zh-TW" sz="1500" b="1" dirty="0" smtClean="0"/>
              <a:t>            </a:t>
            </a:r>
            <a:r>
              <a:rPr lang="en-US" altLang="zh-TW" sz="1500" b="1" dirty="0" smtClean="0"/>
              <a:t>if(</a:t>
            </a:r>
            <a:r>
              <a:rPr lang="en-US" altLang="zh-TW" sz="1500" b="1" dirty="0" err="1" smtClean="0"/>
              <a:t>isIn</a:t>
            </a:r>
            <a:r>
              <a:rPr lang="en-US" altLang="zh-TW" sz="1500" b="1" dirty="0"/>
              <a:t>){   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功能表進螢幕</a:t>
            </a:r>
          </a:p>
          <a:p>
            <a:r>
              <a:rPr lang="en-US" altLang="zh-TW" sz="1500" b="1" dirty="0" smtClean="0"/>
              <a:t>	for(</a:t>
            </a:r>
            <a:r>
              <a:rPr lang="en-US" altLang="zh-TW" sz="1500" b="1" dirty="0" err="1" smtClean="0"/>
              <a:t>int</a:t>
            </a:r>
            <a:r>
              <a:rPr lang="en-US" altLang="zh-TW" sz="1500" b="1" dirty="0" smtClean="0"/>
              <a:t> 	  		</a:t>
            </a:r>
            <a:r>
              <a:rPr lang="en-US" altLang="zh-TW" sz="1500" b="1" dirty="0" err="1" smtClean="0"/>
              <a:t>i</a:t>
            </a:r>
            <a:r>
              <a:rPr lang="en-US" altLang="zh-TW" sz="1500" b="1" dirty="0" smtClean="0"/>
              <a:t>=</a:t>
            </a:r>
            <a:r>
              <a:rPr lang="en-US" altLang="zh-TW" sz="1500" b="1" dirty="0" err="1" smtClean="0"/>
              <a:t>inIndex;i</a:t>
            </a:r>
            <a:r>
              <a:rPr lang="en-US" altLang="zh-TW" sz="1500" b="1" dirty="0" smtClean="0"/>
              <a:t>&lt;</a:t>
            </a:r>
            <a:r>
              <a:rPr lang="en-US" altLang="zh-TW" sz="1500" b="1" dirty="0" err="1" smtClean="0"/>
              <a:t>father.gv.menuCoordinate.l</a:t>
            </a:r>
            <a:r>
              <a:rPr lang="en-US" altLang="zh-TW" sz="1500" b="1" dirty="0" smtClean="0"/>
              <a:t> </a:t>
            </a:r>
            <a:r>
              <a:rPr lang="en-US" altLang="zh-TW" sz="1500" b="1" dirty="0" err="1" smtClean="0"/>
              <a:t>ength;i</a:t>
            </a:r>
            <a:r>
              <a:rPr lang="en-US" altLang="zh-TW" sz="1500" b="1" dirty="0"/>
              <a:t>++){</a:t>
            </a:r>
          </a:p>
          <a:p>
            <a:r>
              <a:rPr lang="en-US" altLang="zh-TW" sz="1500" b="1" dirty="0" smtClean="0"/>
              <a:t>	</a:t>
            </a:r>
            <a:r>
              <a:rPr lang="en-US" altLang="zh-TW" sz="1500" b="1" dirty="0" err="1" smtClean="0"/>
              <a:t>father.gv.menuCoordinate</a:t>
            </a:r>
            <a:r>
              <a:rPr lang="en-US" altLang="zh-TW" sz="1500" b="1" dirty="0" smtClean="0"/>
              <a:t>[</a:t>
            </a:r>
            <a:r>
              <a:rPr lang="en-US" altLang="zh-TW" sz="1500" b="1" dirty="0" err="1" smtClean="0"/>
              <a:t>i</a:t>
            </a:r>
            <a:r>
              <a:rPr lang="en-US" altLang="zh-TW" sz="1500" b="1" dirty="0"/>
              <a:t>][0]-= 25;   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向螢幕內移動功能表項目</a:t>
            </a:r>
          </a:p>
          <a:p>
            <a:r>
              <a:rPr lang="en-US" altLang="zh-TW" sz="1500" b="1" dirty="0" smtClean="0"/>
              <a:t>  	  if(</a:t>
            </a:r>
            <a:r>
              <a:rPr lang="en-US" altLang="zh-TW" sz="1500" b="1" dirty="0" err="1" smtClean="0"/>
              <a:t>father.gv.menuCoordinate</a:t>
            </a:r>
            <a:r>
              <a:rPr lang="en-US" altLang="zh-TW" sz="1500" b="1" dirty="0" smtClean="0"/>
              <a:t>[</a:t>
            </a:r>
            <a:r>
              <a:rPr lang="en-US" altLang="zh-TW" sz="1500" b="1" dirty="0" err="1" smtClean="0"/>
              <a:t>i</a:t>
            </a:r>
            <a:r>
              <a:rPr lang="en-US" altLang="zh-TW" sz="1500" b="1" dirty="0"/>
              <a:t>][0] == 150){   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判斷功能表項目是否已到位</a:t>
            </a:r>
          </a:p>
          <a:p>
            <a:r>
              <a:rPr lang="en-US" altLang="zh-TW" sz="1500" dirty="0" smtClean="0"/>
              <a:t> 	           </a:t>
            </a:r>
            <a:r>
              <a:rPr lang="en-US" altLang="zh-TW" sz="1500" dirty="0" err="1" smtClean="0"/>
              <a:t>inIndex</a:t>
            </a:r>
            <a:r>
              <a:rPr lang="en-US" altLang="zh-TW" sz="1500" dirty="0" smtClean="0"/>
              <a:t>=i+1</a:t>
            </a:r>
            <a:r>
              <a:rPr lang="en-US" altLang="zh-TW" sz="1500" dirty="0"/>
              <a:t>;   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將開始索引下移 </a:t>
            </a:r>
            <a:endParaRPr lang="en-US" altLang="zh-TW" sz="1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TW" altLang="en-US" sz="1500" b="1" dirty="0" smtClean="0">
                <a:solidFill>
                  <a:schemeClr val="accent1">
                    <a:lumMod val="75000"/>
                  </a:schemeClr>
                </a:solidFill>
              </a:rPr>
              <a:t>即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不再改變到位的功能表項目座標</a:t>
            </a:r>
          </a:p>
          <a:p>
            <a:r>
              <a:rPr lang="en-US" altLang="zh-TW" sz="1500" dirty="0" smtClean="0"/>
              <a:t>         }</a:t>
            </a:r>
            <a:endParaRPr lang="en-US" altLang="zh-TW" sz="1500" dirty="0"/>
          </a:p>
          <a:p>
            <a:r>
              <a:rPr lang="en-US" altLang="zh-TW" sz="1500" dirty="0" smtClean="0"/>
              <a:t>        }</a:t>
            </a:r>
            <a:endParaRPr lang="en-US" altLang="zh-TW" sz="1500" dirty="0"/>
          </a:p>
          <a:p>
            <a:r>
              <a:rPr lang="en-US" altLang="zh-TW" sz="1500" b="1" dirty="0" smtClean="0"/>
              <a:t>	          if(</a:t>
            </a:r>
            <a:r>
              <a:rPr lang="en-US" altLang="zh-TW" sz="1500" b="1" dirty="0" err="1" smtClean="0"/>
              <a:t>inIndex</a:t>
            </a:r>
            <a:r>
              <a:rPr lang="en-US" altLang="zh-TW" sz="1500" b="1" dirty="0" smtClean="0"/>
              <a:t> </a:t>
            </a:r>
            <a:r>
              <a:rPr lang="en-US" altLang="zh-TW" sz="1500" b="1" dirty="0"/>
              <a:t>== 5){   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如果所有功能表項目都移動到位</a:t>
            </a:r>
          </a:p>
          <a:p>
            <a:r>
              <a:rPr lang="en-US" altLang="zh-TW" sz="1500" b="1" dirty="0" smtClean="0"/>
              <a:t>                                      </a:t>
            </a:r>
            <a:r>
              <a:rPr lang="en-US" altLang="zh-TW" sz="1500" b="1" dirty="0" err="1" smtClean="0"/>
              <a:t>isIn</a:t>
            </a:r>
            <a:r>
              <a:rPr lang="en-US" altLang="zh-TW" sz="1500" b="1" dirty="0" smtClean="0"/>
              <a:t> </a:t>
            </a:r>
            <a:r>
              <a:rPr lang="en-US" altLang="zh-TW" sz="1500" b="1" dirty="0"/>
              <a:t>= false;   </a:t>
            </a:r>
          </a:p>
          <a:p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設定</a:t>
            </a:r>
            <a:r>
              <a:rPr lang="en-US" altLang="zh-TW" sz="1500" b="1" dirty="0" err="1">
                <a:solidFill>
                  <a:schemeClr val="accent1">
                    <a:lumMod val="75000"/>
                  </a:schemeClr>
                </a:solidFill>
              </a:rPr>
              <a:t>isIn</a:t>
            </a:r>
            <a:r>
              <a:rPr lang="zh-TW" altLang="en-US" sz="1500" b="1" dirty="0">
                <a:solidFill>
                  <a:schemeClr val="accent1">
                    <a:lumMod val="75000"/>
                  </a:schemeClr>
                </a:solidFill>
              </a:rPr>
              <a:t>旗標位元為</a:t>
            </a:r>
            <a:r>
              <a:rPr lang="en-US" altLang="zh-TW" sz="1500" b="1" dirty="0">
                <a:solidFill>
                  <a:schemeClr val="accent1">
                    <a:lumMod val="75000"/>
                  </a:schemeClr>
                </a:solidFill>
              </a:rPr>
              <a:t>false</a:t>
            </a:r>
          </a:p>
          <a:p>
            <a:r>
              <a:rPr lang="en-US" altLang="zh-TW" sz="1500" dirty="0" smtClean="0"/>
              <a:t>}</a:t>
            </a:r>
          </a:p>
          <a:p>
            <a:endParaRPr lang="zh-TW" altLang="en-US" sz="1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29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Meteorolite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79512" y="1700808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b="1" dirty="0"/>
              <a:t>package </a:t>
            </a:r>
            <a:r>
              <a:rPr lang="en-US" altLang="zh-TW" b="1" dirty="0" err="1"/>
              <a:t>wyf.wpf</a:t>
            </a:r>
            <a:r>
              <a:rPr lang="en-US" altLang="zh-TW" b="1" dirty="0"/>
              <a:t>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宣告套件語句</a:t>
            </a:r>
          </a:p>
          <a:p>
            <a:endParaRPr lang="en-US" altLang="zh-TW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該類別代表隕石物件，將隕石的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座標，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當前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視框號封裝起來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有一個成員方法負責初始化隕石的資訊</a:t>
            </a:r>
          </a:p>
          <a:p>
            <a:r>
              <a:rPr lang="en-US" altLang="zh-TW" b="1" dirty="0"/>
              <a:t>public class </a:t>
            </a:r>
            <a:r>
              <a:rPr lang="en-US" altLang="zh-TW" b="1" dirty="0" err="1"/>
              <a:t>Meteorolite</a:t>
            </a:r>
            <a:r>
              <a:rPr lang="en-US" altLang="zh-TW" b="1" dirty="0"/>
              <a:t>{</a:t>
            </a:r>
          </a:p>
          <a:p>
            <a:r>
              <a:rPr lang="en-US" altLang="zh-TW" b="1" dirty="0" smtClean="0"/>
              <a:t> 	</a:t>
            </a:r>
            <a:r>
              <a:rPr lang="en-US" altLang="zh-TW" b="1" dirty="0" err="1" smtClean="0"/>
              <a:t>int</a:t>
            </a:r>
            <a:r>
              <a:rPr lang="zh-TW" altLang="en-US" b="1" dirty="0" smtClean="0"/>
              <a:t> </a:t>
            </a:r>
            <a:r>
              <a:rPr lang="en-US" altLang="zh-TW" b="1" dirty="0"/>
              <a:t>x;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隕石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座標</a:t>
            </a:r>
          </a:p>
          <a:p>
            <a:r>
              <a:rPr lang="en-US" altLang="zh-TW" b="1" dirty="0" err="1"/>
              <a:t>int</a:t>
            </a:r>
            <a:r>
              <a:rPr lang="en-US" altLang="zh-TW" b="1" dirty="0"/>
              <a:t> y;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隕石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座標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boolean</a:t>
            </a:r>
            <a:r>
              <a:rPr lang="zh-TW" altLang="en-US" b="1" dirty="0" smtClean="0"/>
              <a:t> </a:t>
            </a:r>
            <a:r>
              <a:rPr lang="en-US" altLang="zh-TW" b="1" dirty="0"/>
              <a:t>up;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為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true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則在地圖圖層上，為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false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則在地圖圖層下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int</a:t>
            </a:r>
            <a:r>
              <a:rPr lang="en-US" altLang="zh-TW" b="1" dirty="0" smtClean="0"/>
              <a:t> </a:t>
            </a:r>
            <a:r>
              <a:rPr lang="en-US" altLang="zh-TW" b="1" dirty="0"/>
              <a:t>index;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旋轉角度</a:t>
            </a:r>
          </a:p>
        </p:txBody>
      </p:sp>
      <p:sp>
        <p:nvSpPr>
          <p:cNvPr id="8" name="矩形 7"/>
          <p:cNvSpPr/>
          <p:nvPr/>
        </p:nvSpPr>
        <p:spPr>
          <a:xfrm>
            <a:off x="5034677" y="2132856"/>
            <a:ext cx="3923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/>
              <a:t>public </a:t>
            </a:r>
            <a:r>
              <a:rPr lang="en-US" altLang="zh-TW" b="1" dirty="0" err="1"/>
              <a:t>Meteorolite</a:t>
            </a:r>
            <a:r>
              <a:rPr lang="en-US" altLang="zh-TW" b="1" dirty="0"/>
              <a:t>(){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建構式，調用</a:t>
            </a:r>
            <a:r>
              <a:rPr lang="en-US" altLang="zh-TW" b="1" u="sng" dirty="0" err="1">
                <a:solidFill>
                  <a:schemeClr val="accent1">
                    <a:lumMod val="75000"/>
                  </a:schemeClr>
                </a:solidFill>
              </a:rPr>
              <a:t>init</a:t>
            </a:r>
            <a:r>
              <a:rPr lang="zh-TW" altLang="en-US" b="1" u="sng" dirty="0">
                <a:solidFill>
                  <a:schemeClr val="accent1">
                    <a:lumMod val="75000"/>
                  </a:schemeClr>
                </a:solidFill>
              </a:rPr>
              <a:t>方法進行初始化</a:t>
            </a:r>
          </a:p>
          <a:p>
            <a:pPr marL="45720" indent="0">
              <a:buNone/>
            </a:pPr>
            <a:r>
              <a:rPr lang="en-US" altLang="zh-TW" dirty="0" err="1"/>
              <a:t>init</a:t>
            </a:r>
            <a:r>
              <a:rPr lang="en-US" altLang="zh-TW" dirty="0"/>
              <a:t>();</a:t>
            </a:r>
          </a:p>
          <a:p>
            <a:pPr marL="45720" indent="0">
              <a:buNone/>
            </a:pPr>
            <a:r>
              <a:rPr lang="en-US" altLang="zh-TW" dirty="0"/>
              <a:t>}</a:t>
            </a:r>
          </a:p>
          <a:p>
            <a:endParaRPr lang="en-US" altLang="zh-TW" b="1" dirty="0"/>
          </a:p>
          <a:p>
            <a:r>
              <a:rPr lang="en-US" altLang="zh-TW" b="1" dirty="0"/>
              <a:t>public void </a:t>
            </a:r>
            <a:r>
              <a:rPr lang="en-US" altLang="zh-TW" b="1" dirty="0" err="1"/>
              <a:t>init</a:t>
            </a:r>
            <a:r>
              <a:rPr lang="en-US" altLang="zh-TW" b="1" dirty="0"/>
              <a:t>(){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方法：初始化成員變數</a:t>
            </a:r>
          </a:p>
          <a:p>
            <a:r>
              <a:rPr lang="en-US" altLang="zh-TW" b="1" dirty="0" smtClean="0"/>
              <a:t>     x </a:t>
            </a:r>
            <a:r>
              <a:rPr lang="en-US" altLang="zh-TW" b="1" dirty="0"/>
              <a:t>= (</a:t>
            </a:r>
            <a:r>
              <a:rPr lang="en-US" altLang="zh-TW" b="1" dirty="0" err="1"/>
              <a:t>int</a:t>
            </a:r>
            <a:r>
              <a:rPr lang="en-US" altLang="zh-TW" b="1" dirty="0"/>
              <a:t>)(</a:t>
            </a:r>
            <a:r>
              <a:rPr lang="en-US" altLang="zh-TW" b="1" dirty="0" err="1"/>
              <a:t>Math.random</a:t>
            </a:r>
            <a:r>
              <a:rPr lang="en-US" altLang="zh-TW" b="1" dirty="0"/>
              <a:t>()*290); 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隨機產生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座標</a:t>
            </a:r>
          </a:p>
          <a:p>
            <a:r>
              <a:rPr lang="en-US" altLang="zh-TW" b="1" dirty="0" smtClean="0"/>
              <a:t>     y </a:t>
            </a:r>
            <a:r>
              <a:rPr lang="en-US" altLang="zh-TW" b="1" dirty="0"/>
              <a:t>= -(</a:t>
            </a:r>
            <a:r>
              <a:rPr lang="en-US" altLang="zh-TW" b="1" dirty="0" err="1"/>
              <a:t>int</a:t>
            </a:r>
            <a:r>
              <a:rPr lang="en-US" altLang="zh-TW" b="1" dirty="0"/>
              <a:t>)(</a:t>
            </a:r>
            <a:r>
              <a:rPr lang="en-US" altLang="zh-TW" b="1" dirty="0" err="1"/>
              <a:t>Math.random</a:t>
            </a:r>
            <a:r>
              <a:rPr lang="en-US" altLang="zh-TW" b="1" dirty="0"/>
              <a:t>()*250);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隨機產生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座標</a:t>
            </a:r>
          </a:p>
          <a:p>
            <a:r>
              <a:rPr lang="en-US" altLang="zh-TW" b="1" dirty="0" smtClean="0"/>
              <a:t>    up </a:t>
            </a:r>
            <a:r>
              <a:rPr lang="en-US" altLang="zh-TW" b="1" dirty="0"/>
              <a:t>= (</a:t>
            </a:r>
            <a:r>
              <a:rPr lang="en-US" altLang="zh-TW" b="1" dirty="0" err="1"/>
              <a:t>Math.random</a:t>
            </a:r>
            <a:r>
              <a:rPr lang="en-US" altLang="zh-TW" b="1" dirty="0"/>
              <a:t>()&gt;0.5?true:false);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隨機設置是否在上層的旗標位元</a:t>
            </a:r>
          </a:p>
          <a:p>
            <a:r>
              <a:rPr lang="en-US" altLang="zh-TW" b="1" dirty="0" smtClean="0"/>
              <a:t>     index </a:t>
            </a:r>
            <a:r>
              <a:rPr lang="en-US" altLang="zh-TW" b="1" dirty="0"/>
              <a:t>= (</a:t>
            </a:r>
            <a:r>
              <a:rPr lang="en-US" altLang="zh-TW" b="1" dirty="0" err="1"/>
              <a:t>int</a:t>
            </a:r>
            <a:r>
              <a:rPr lang="en-US" altLang="zh-TW" b="1" dirty="0"/>
              <a:t>)(</a:t>
            </a:r>
            <a:r>
              <a:rPr lang="en-US" altLang="zh-TW" b="1" dirty="0" err="1"/>
              <a:t>Math.random</a:t>
            </a:r>
            <a:r>
              <a:rPr lang="en-US" altLang="zh-TW" b="1" dirty="0"/>
              <a:t>()*8);</a:t>
            </a:r>
          </a:p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隨機產生隕石動畫的視框索引</a:t>
            </a:r>
          </a:p>
          <a:p>
            <a:pPr marL="45720" indent="0">
              <a:buNone/>
            </a:pPr>
            <a:r>
              <a:rPr lang="en-US" altLang="zh-TW" b="1" dirty="0"/>
              <a:t>}</a:t>
            </a:r>
            <a:endParaRPr lang="zh-TW" alt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3475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Help</a:t>
            </a:r>
            <a:r>
              <a:rPr lang="zh-TW" altLang="en-US" dirty="0" smtClean="0"/>
              <a:t>  </a:t>
            </a:r>
            <a:r>
              <a:rPr lang="en-US" altLang="zh-TW" dirty="0" smtClean="0"/>
              <a:t>View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179512" y="1700808"/>
            <a:ext cx="39604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繼承自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View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，用於顯示說明文字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，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在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現實情況下按手機鍵盤上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的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返回按鈕返回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到遊戲介面</a:t>
            </a:r>
          </a:p>
          <a:p>
            <a:r>
              <a:rPr lang="en-US" altLang="zh-TW" b="1" dirty="0">
                <a:latin typeface="+mn-ea"/>
              </a:rPr>
              <a:t>public class </a:t>
            </a:r>
            <a:r>
              <a:rPr lang="en-US" altLang="zh-TW" b="1" dirty="0" err="1">
                <a:latin typeface="+mn-ea"/>
              </a:rPr>
              <a:t>HelpView</a:t>
            </a:r>
            <a:r>
              <a:rPr lang="en-US" altLang="zh-TW" b="1" dirty="0">
                <a:latin typeface="+mn-ea"/>
              </a:rPr>
              <a:t> extends </a:t>
            </a:r>
            <a:r>
              <a:rPr lang="en-US" altLang="zh-TW" b="1" dirty="0" smtClean="0">
                <a:latin typeface="+mn-ea"/>
              </a:rPr>
              <a:t>	</a:t>
            </a:r>
            <a:r>
              <a:rPr lang="en-US" altLang="zh-TW" b="1" dirty="0" err="1" smtClean="0">
                <a:latin typeface="+mn-ea"/>
              </a:rPr>
              <a:t>SurfaceView</a:t>
            </a:r>
            <a:r>
              <a:rPr lang="en-US" altLang="zh-TW" b="1" dirty="0" smtClean="0">
                <a:latin typeface="+mn-ea"/>
              </a:rPr>
              <a:t> </a:t>
            </a:r>
            <a:r>
              <a:rPr lang="en-US" altLang="zh-TW" b="1" dirty="0">
                <a:latin typeface="+mn-ea"/>
              </a:rPr>
              <a:t>Implements </a:t>
            </a:r>
            <a:r>
              <a:rPr lang="en-US" altLang="zh-TW" b="1" dirty="0" smtClean="0">
                <a:latin typeface="+mn-ea"/>
              </a:rPr>
              <a:t>	</a:t>
            </a:r>
            <a:r>
              <a:rPr lang="en-US" altLang="zh-TW" b="1" dirty="0" err="1" smtClean="0">
                <a:latin typeface="+mn-ea"/>
              </a:rPr>
              <a:t>SurfaceHolder.Callback</a:t>
            </a:r>
            <a:r>
              <a:rPr lang="en-US" altLang="zh-TW" b="1" dirty="0">
                <a:latin typeface="+mn-ea"/>
              </a:rPr>
              <a:t>{</a:t>
            </a:r>
          </a:p>
          <a:p>
            <a:r>
              <a:rPr lang="en-US" altLang="zh-TW" b="1" dirty="0" smtClean="0">
                <a:latin typeface="+mn-ea"/>
              </a:rPr>
              <a:t>	</a:t>
            </a:r>
            <a:r>
              <a:rPr lang="en-US" altLang="zh-TW" b="1" dirty="0" err="1" smtClean="0">
                <a:latin typeface="+mn-ea"/>
              </a:rPr>
              <a:t>DriftBall</a:t>
            </a:r>
            <a:r>
              <a:rPr lang="en-US" altLang="zh-TW" b="1" dirty="0" smtClean="0">
                <a:latin typeface="+mn-ea"/>
              </a:rPr>
              <a:t> </a:t>
            </a:r>
            <a:r>
              <a:rPr lang="en-US" altLang="zh-TW" b="1" dirty="0">
                <a:latin typeface="+mn-ea"/>
              </a:rPr>
              <a:t>father;</a:t>
            </a:r>
          </a:p>
          <a:p>
            <a:r>
              <a:rPr lang="en-US" altLang="zh-TW" b="1" dirty="0" smtClean="0">
                <a:latin typeface="+mn-ea"/>
              </a:rPr>
              <a:t>	String </a:t>
            </a:r>
            <a:r>
              <a:rPr lang="en-US" altLang="zh-TW" b="1" dirty="0">
                <a:latin typeface="+mn-ea"/>
              </a:rPr>
              <a:t>[] </a:t>
            </a:r>
            <a:r>
              <a:rPr lang="en-US" altLang="zh-TW" b="1" dirty="0" err="1">
                <a:latin typeface="+mn-ea"/>
              </a:rPr>
              <a:t>helpText</a:t>
            </a:r>
            <a:r>
              <a:rPr lang="en-US" altLang="zh-TW" b="1" dirty="0">
                <a:latin typeface="+mn-ea"/>
              </a:rPr>
              <a:t> = {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移動手機方向使小球進行移動，</a:t>
            </a:r>
            <a:r>
              <a:rPr lang="en-US" altLang="zh-TW" b="1" dirty="0">
                <a:latin typeface="+mn-ea"/>
              </a:rPr>
              <a:t>",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小球遇到陷阱和漩渦會掉下去，</a:t>
            </a:r>
            <a:r>
              <a:rPr lang="en-US" altLang="zh-TW" b="1" dirty="0">
                <a:latin typeface="+mn-ea"/>
              </a:rPr>
              <a:t>",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將小球移動到家算勝利，在遊戲</a:t>
            </a:r>
            <a:r>
              <a:rPr lang="en-US" altLang="zh-TW" b="1" dirty="0">
                <a:latin typeface="+mn-ea"/>
              </a:rPr>
              <a:t>",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進行中，按鍵盤上的</a:t>
            </a:r>
            <a:r>
              <a:rPr lang="en-US" altLang="zh-TW" b="1" dirty="0">
                <a:latin typeface="+mn-ea"/>
              </a:rPr>
              <a:t>" menu"</a:t>
            </a:r>
            <a:r>
              <a:rPr lang="zh-TW" altLang="en-US" b="1" dirty="0">
                <a:latin typeface="+mn-ea"/>
              </a:rPr>
              <a:t>鍵來</a:t>
            </a:r>
            <a:r>
              <a:rPr lang="en-US" altLang="zh-TW" b="1" dirty="0">
                <a:latin typeface="+mn-ea"/>
              </a:rPr>
              <a:t>",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暫停遊戲並顯示功能表。按</a:t>
            </a: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返回</a:t>
            </a:r>
            <a:r>
              <a:rPr lang="en-US" altLang="zh-TW" b="1" dirty="0">
                <a:latin typeface="+mn-ea"/>
              </a:rPr>
              <a:t>"",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"</a:t>
            </a:r>
            <a:r>
              <a:rPr lang="zh-TW" altLang="en-US" b="1" dirty="0">
                <a:latin typeface="+mn-ea"/>
              </a:rPr>
              <a:t>鍵返回到遊戲介面。</a:t>
            </a:r>
            <a:r>
              <a:rPr lang="en-US" altLang="zh-TW" b="1" dirty="0">
                <a:latin typeface="+mn-ea"/>
              </a:rPr>
              <a:t>"</a:t>
            </a:r>
          </a:p>
          <a:p>
            <a:pPr marL="45720" indent="0">
              <a:buNone/>
            </a:pPr>
            <a:r>
              <a:rPr lang="en-US" altLang="zh-TW" b="1" dirty="0">
                <a:latin typeface="+mn-ea"/>
              </a:rPr>
              <a:t>}; </a:t>
            </a:r>
            <a:r>
              <a:rPr lang="en-US" altLang="zh-TW" dirty="0"/>
              <a:t>	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572000" y="2132856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600" b="1" dirty="0" smtClean="0">
                <a:latin typeface="+mn-ea"/>
              </a:rPr>
              <a:t>    </a:t>
            </a:r>
            <a:r>
              <a:rPr lang="en-US" altLang="zh-TW" sz="1600" b="1" dirty="0" err="1" smtClean="0">
                <a:latin typeface="+mn-ea"/>
              </a:rPr>
              <a:t>int</a:t>
            </a:r>
            <a:r>
              <a:rPr lang="en-US" altLang="zh-TW" sz="1600" b="1" dirty="0" smtClean="0">
                <a:latin typeface="+mn-ea"/>
              </a:rPr>
              <a:t> </a:t>
            </a:r>
            <a:r>
              <a:rPr lang="en-US" altLang="zh-TW" sz="1600" b="1" dirty="0" err="1">
                <a:latin typeface="+mn-ea"/>
              </a:rPr>
              <a:t>startX</a:t>
            </a:r>
            <a:r>
              <a:rPr lang="en-US" altLang="zh-TW" sz="1600" b="1" dirty="0">
                <a:latin typeface="+mn-ea"/>
              </a:rPr>
              <a:t>=25;</a:t>
            </a:r>
          </a:p>
          <a:p>
            <a:r>
              <a:rPr lang="en-US" altLang="zh-TW" sz="1600" b="1" dirty="0" smtClean="0">
                <a:latin typeface="+mn-ea"/>
              </a:rPr>
              <a:t>    </a:t>
            </a:r>
            <a:r>
              <a:rPr lang="en-US" altLang="zh-TW" sz="1600" b="1" dirty="0" err="1" smtClean="0">
                <a:latin typeface="+mn-ea"/>
              </a:rPr>
              <a:t>int</a:t>
            </a:r>
            <a:r>
              <a:rPr lang="en-US" altLang="zh-TW" sz="1600" b="1" dirty="0" smtClean="0">
                <a:latin typeface="+mn-ea"/>
              </a:rPr>
              <a:t> </a:t>
            </a:r>
            <a:r>
              <a:rPr lang="en-US" altLang="zh-TW" sz="1600" b="1" dirty="0" err="1">
                <a:latin typeface="+mn-ea"/>
              </a:rPr>
              <a:t>startY</a:t>
            </a:r>
            <a:r>
              <a:rPr lang="en-US" altLang="zh-TW" sz="1600" b="1" dirty="0">
                <a:latin typeface="+mn-ea"/>
              </a:rPr>
              <a:t>=125;</a:t>
            </a:r>
          </a:p>
          <a:p>
            <a:r>
              <a:rPr lang="zh-TW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建構式</a:t>
            </a:r>
          </a:p>
          <a:p>
            <a:r>
              <a:rPr lang="en-US" altLang="zh-TW" sz="1600" b="1" dirty="0">
                <a:latin typeface="+mn-ea"/>
              </a:rPr>
              <a:t>public </a:t>
            </a:r>
            <a:r>
              <a:rPr lang="en-US" altLang="zh-TW" sz="1600" b="1" dirty="0" err="1">
                <a:latin typeface="+mn-ea"/>
              </a:rPr>
              <a:t>HelpView</a:t>
            </a:r>
            <a:r>
              <a:rPr lang="en-US" altLang="zh-TW" sz="1600" b="1" dirty="0">
                <a:latin typeface="+mn-ea"/>
              </a:rPr>
              <a:t>(</a:t>
            </a:r>
            <a:r>
              <a:rPr lang="en-US" altLang="zh-TW" sz="1600" b="1" dirty="0" err="1">
                <a:latin typeface="+mn-ea"/>
              </a:rPr>
              <a:t>DriftBall</a:t>
            </a:r>
            <a:r>
              <a:rPr lang="en-US" altLang="zh-TW" sz="1600" b="1" dirty="0">
                <a:latin typeface="+mn-ea"/>
              </a:rPr>
              <a:t> father){	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   super(father</a:t>
            </a:r>
            <a:r>
              <a:rPr lang="en-US" altLang="zh-TW" sz="1600" b="1" dirty="0">
                <a:latin typeface="+mn-ea"/>
              </a:rPr>
              <a:t>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    </a:t>
            </a:r>
            <a:r>
              <a:rPr lang="en-US" altLang="zh-TW" sz="1600" b="1" dirty="0" err="1" smtClean="0">
                <a:latin typeface="+mn-ea"/>
              </a:rPr>
              <a:t>getHolder</a:t>
            </a:r>
            <a:r>
              <a:rPr lang="en-US" altLang="zh-TW" sz="1600" b="1" dirty="0">
                <a:latin typeface="+mn-ea"/>
              </a:rPr>
              <a:t>().</a:t>
            </a:r>
            <a:r>
              <a:rPr lang="en-US" altLang="zh-TW" sz="1600" b="1" dirty="0" err="1">
                <a:latin typeface="+mn-ea"/>
              </a:rPr>
              <a:t>addCallback</a:t>
            </a:r>
            <a:r>
              <a:rPr lang="en-US" altLang="zh-TW" sz="1600" b="1" dirty="0">
                <a:latin typeface="+mn-ea"/>
              </a:rPr>
              <a:t>(this);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    </a:t>
            </a:r>
            <a:r>
              <a:rPr lang="en-US" altLang="zh-TW" sz="1600" b="1" dirty="0" err="1" smtClean="0">
                <a:latin typeface="+mn-ea"/>
              </a:rPr>
              <a:t>this.father</a:t>
            </a:r>
            <a:r>
              <a:rPr lang="en-US" altLang="zh-TW" sz="1600" b="1" dirty="0" smtClean="0">
                <a:latin typeface="+mn-ea"/>
              </a:rPr>
              <a:t> </a:t>
            </a:r>
            <a:r>
              <a:rPr lang="en-US" altLang="zh-TW" sz="1600" b="1" dirty="0">
                <a:latin typeface="+mn-ea"/>
              </a:rPr>
              <a:t>= father;</a:t>
            </a:r>
          </a:p>
          <a:p>
            <a:pPr marL="45720" indent="0">
              <a:buNone/>
            </a:pPr>
            <a:r>
              <a:rPr lang="en-US" altLang="zh-TW" sz="1600" b="1" dirty="0">
                <a:latin typeface="+mn-ea"/>
              </a:rPr>
              <a:t>}</a:t>
            </a:r>
          </a:p>
          <a:p>
            <a:r>
              <a:rPr lang="zh-TW" altLang="en-US" sz="16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繪製方法，顯示說明文字</a:t>
            </a:r>
          </a:p>
          <a:p>
            <a:r>
              <a:rPr lang="en-US" altLang="zh-TW" sz="1600" b="1" dirty="0">
                <a:latin typeface="+mn-ea"/>
              </a:rPr>
              <a:t>protected void </a:t>
            </a:r>
            <a:r>
              <a:rPr lang="en-US" altLang="zh-TW" sz="1600" b="1" dirty="0" err="1">
                <a:latin typeface="+mn-ea"/>
              </a:rPr>
              <a:t>doDraw</a:t>
            </a:r>
            <a:r>
              <a:rPr lang="en-US" altLang="zh-TW" sz="1600" b="1" dirty="0">
                <a:latin typeface="+mn-ea"/>
              </a:rPr>
              <a:t>(Canvas canvas) {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	Paint </a:t>
            </a:r>
            <a:r>
              <a:rPr lang="en-US" altLang="zh-TW" sz="1600" b="1" dirty="0">
                <a:latin typeface="+mn-ea"/>
              </a:rPr>
              <a:t>p = new Paint();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	</a:t>
            </a:r>
            <a:r>
              <a:rPr lang="en-US" altLang="zh-TW" sz="1600" b="1" dirty="0" err="1" smtClean="0">
                <a:latin typeface="+mn-ea"/>
              </a:rPr>
              <a:t>p.setAntiAlias</a:t>
            </a:r>
            <a:r>
              <a:rPr lang="en-US" altLang="zh-TW" sz="1600" b="1" dirty="0" smtClean="0">
                <a:latin typeface="+mn-ea"/>
              </a:rPr>
              <a:t>(true</a:t>
            </a:r>
            <a:r>
              <a:rPr lang="en-US" altLang="zh-TW" sz="1600" b="1" dirty="0">
                <a:latin typeface="+mn-ea"/>
              </a:rPr>
              <a:t>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	</a:t>
            </a:r>
            <a:r>
              <a:rPr lang="en-US" altLang="zh-TW" sz="1600" b="1" dirty="0" err="1" smtClean="0">
                <a:latin typeface="+mn-ea"/>
              </a:rPr>
              <a:t>p.setColor</a:t>
            </a:r>
            <a:r>
              <a:rPr lang="en-US" altLang="zh-TW" sz="1600" b="1" dirty="0" smtClean="0">
                <a:latin typeface="+mn-ea"/>
              </a:rPr>
              <a:t>(</a:t>
            </a:r>
            <a:r>
              <a:rPr lang="en-US" altLang="zh-TW" sz="1600" b="1" dirty="0" err="1" smtClean="0">
                <a:latin typeface="+mn-ea"/>
              </a:rPr>
              <a:t>Color.GREEN</a:t>
            </a:r>
            <a:r>
              <a:rPr lang="en-US" altLang="zh-TW" sz="1600" b="1" dirty="0">
                <a:latin typeface="+mn-ea"/>
              </a:rPr>
              <a:t>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	</a:t>
            </a:r>
            <a:r>
              <a:rPr lang="en-US" altLang="zh-TW" sz="1600" b="1" dirty="0" err="1" smtClean="0">
                <a:latin typeface="+mn-ea"/>
              </a:rPr>
              <a:t>p.setTextSize</a:t>
            </a:r>
            <a:r>
              <a:rPr lang="en-US" altLang="zh-TW" sz="1600" b="1" dirty="0" smtClean="0">
                <a:latin typeface="+mn-ea"/>
              </a:rPr>
              <a:t>(20f</a:t>
            </a:r>
            <a:r>
              <a:rPr lang="en-US" altLang="zh-TW" sz="1600" b="1" dirty="0">
                <a:latin typeface="+mn-ea"/>
              </a:rPr>
              <a:t>);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            for(</a:t>
            </a:r>
            <a:r>
              <a:rPr lang="en-US" altLang="zh-TW" sz="1600" b="1" dirty="0" err="1" smtClean="0">
                <a:latin typeface="+mn-ea"/>
              </a:rPr>
              <a:t>int</a:t>
            </a:r>
            <a:r>
              <a:rPr lang="en-US" altLang="zh-TW" sz="1600" b="1" dirty="0" smtClean="0">
                <a:latin typeface="+mn-ea"/>
              </a:rPr>
              <a:t> </a:t>
            </a:r>
            <a:r>
              <a:rPr lang="en-US" altLang="zh-TW" sz="1600" b="1" dirty="0" err="1" smtClean="0">
                <a:latin typeface="+mn-ea"/>
              </a:rPr>
              <a:t>i</a:t>
            </a:r>
            <a:r>
              <a:rPr lang="en-US" altLang="zh-TW" sz="1600" b="1" dirty="0" smtClean="0">
                <a:latin typeface="+mn-ea"/>
              </a:rPr>
              <a:t>=0;i&lt;</a:t>
            </a:r>
            <a:r>
              <a:rPr lang="en-US" altLang="zh-TW" sz="1600" b="1" dirty="0" err="1" smtClean="0">
                <a:latin typeface="+mn-ea"/>
              </a:rPr>
              <a:t>helpText.length;i</a:t>
            </a:r>
            <a:r>
              <a:rPr lang="en-US" altLang="zh-TW" sz="1600" b="1" dirty="0">
                <a:latin typeface="+mn-ea"/>
              </a:rPr>
              <a:t>++){</a:t>
            </a:r>
          </a:p>
          <a:p>
            <a:pPr marL="45720" indent="0">
              <a:buNone/>
            </a:pPr>
            <a:r>
              <a:rPr lang="en-US" altLang="zh-TW" sz="1600" b="1" dirty="0" smtClean="0">
                <a:latin typeface="+mn-ea"/>
              </a:rPr>
              <a:t>	</a:t>
            </a:r>
            <a:r>
              <a:rPr lang="en-US" altLang="zh-TW" sz="1600" b="1" dirty="0" err="1" smtClean="0">
                <a:latin typeface="+mn-ea"/>
              </a:rPr>
              <a:t>canvas.drawText</a:t>
            </a:r>
            <a:r>
              <a:rPr lang="en-US" altLang="zh-TW" sz="1600" b="1" dirty="0" smtClean="0">
                <a:latin typeface="+mn-ea"/>
              </a:rPr>
              <a:t>(</a:t>
            </a:r>
            <a:r>
              <a:rPr lang="en-US" altLang="zh-TW" sz="1600" b="1" dirty="0" err="1" smtClean="0">
                <a:latin typeface="+mn-ea"/>
              </a:rPr>
              <a:t>helpText</a:t>
            </a:r>
            <a:r>
              <a:rPr lang="en-US" altLang="zh-TW" sz="1600" b="1" dirty="0" smtClean="0">
                <a:latin typeface="+mn-ea"/>
              </a:rPr>
              <a:t>[</a:t>
            </a:r>
            <a:r>
              <a:rPr lang="en-US" altLang="zh-TW" sz="1600" b="1" dirty="0" err="1" smtClean="0">
                <a:latin typeface="+mn-ea"/>
              </a:rPr>
              <a:t>i</a:t>
            </a:r>
            <a:r>
              <a:rPr lang="en-US" altLang="zh-TW" sz="1600" b="1" dirty="0">
                <a:latin typeface="+mn-ea"/>
              </a:rPr>
              <a:t>], </a:t>
            </a:r>
            <a:r>
              <a:rPr lang="en-US" altLang="zh-TW" sz="1600" b="1" dirty="0" smtClean="0">
                <a:latin typeface="+mn-ea"/>
              </a:rPr>
              <a:t> 	</a:t>
            </a:r>
            <a:r>
              <a:rPr lang="en-US" altLang="zh-TW" sz="1600" b="1" dirty="0" err="1" smtClean="0">
                <a:latin typeface="+mn-ea"/>
              </a:rPr>
              <a:t>startX</a:t>
            </a:r>
            <a:r>
              <a:rPr lang="en-US" altLang="zh-TW" sz="1600" b="1" dirty="0">
                <a:latin typeface="+mn-ea"/>
              </a:rPr>
              <a:t>, startY+30*</a:t>
            </a:r>
            <a:r>
              <a:rPr lang="en-US" altLang="zh-TW" sz="1600" b="1" dirty="0" err="1">
                <a:latin typeface="+mn-ea"/>
              </a:rPr>
              <a:t>i</a:t>
            </a:r>
            <a:r>
              <a:rPr lang="en-US" altLang="zh-TW" sz="1600" b="1" dirty="0">
                <a:latin typeface="+mn-ea"/>
              </a:rPr>
              <a:t>, p);</a:t>
            </a:r>
          </a:p>
          <a:p>
            <a:pPr marL="45720" indent="0">
              <a:buNone/>
            </a:pPr>
            <a:r>
              <a:rPr lang="en-US" altLang="zh-TW" sz="1600" b="1" dirty="0">
                <a:latin typeface="+mn-ea"/>
              </a:rPr>
              <a:t>}</a:t>
            </a:r>
            <a:endParaRPr lang="zh-TW" altLang="en-US" sz="1600" b="1" dirty="0">
              <a:latin typeface="+mn-ea"/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4283968" y="2348880"/>
            <a:ext cx="0" cy="345638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611560" y="5805264"/>
            <a:ext cx="3672408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4283968" y="2348880"/>
            <a:ext cx="288032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683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n-ea"/>
                <a:ea typeface="+mn-ea"/>
              </a:rPr>
              <a:t>球的動畫</a:t>
            </a:r>
            <a:endParaRPr lang="zh-TW" altLang="en-US" b="1" dirty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282" y="2643182"/>
            <a:ext cx="41434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執行緒執行方法</a:t>
            </a:r>
          </a:p>
          <a:p>
            <a:r>
              <a:rPr lang="en-US" altLang="zh-TW" b="1" dirty="0" smtClean="0"/>
              <a:t>public void run(){</a:t>
            </a:r>
          </a:p>
          <a:p>
            <a:r>
              <a:rPr lang="en-US" altLang="zh-TW" b="1" dirty="0" smtClean="0"/>
              <a:t> </a:t>
            </a:r>
            <a:r>
              <a:rPr lang="en-US" altLang="zh-TW" b="1" dirty="0" smtClean="0"/>
              <a:t>     </a:t>
            </a:r>
            <a:r>
              <a:rPr lang="en-US" altLang="zh-TW" b="1" dirty="0" smtClean="0"/>
              <a:t>while(flag</a:t>
            </a:r>
            <a:r>
              <a:rPr lang="en-US" altLang="zh-TW" b="1" dirty="0" smtClean="0"/>
              <a:t>){</a:t>
            </a:r>
          </a:p>
          <a:p>
            <a:r>
              <a:rPr lang="en-US" altLang="zh-TW" b="1" dirty="0" smtClean="0"/>
              <a:t> </a:t>
            </a:r>
            <a:r>
              <a:rPr lang="en-US" altLang="zh-TW" b="1" dirty="0" smtClean="0"/>
              <a:t>       </a:t>
            </a:r>
            <a:r>
              <a:rPr lang="en-US" altLang="zh-TW" b="1" dirty="0" smtClean="0"/>
              <a:t>switch(</a:t>
            </a:r>
            <a:r>
              <a:rPr lang="en-US" altLang="zh-TW" b="1" dirty="0" err="1" smtClean="0"/>
              <a:t>father.status</a:t>
            </a:r>
            <a:r>
              <a:rPr lang="en-US" altLang="zh-TW" b="1" dirty="0" smtClean="0"/>
              <a:t>){</a:t>
            </a:r>
          </a:p>
          <a:p>
            <a:r>
              <a:rPr lang="en-US" altLang="zh-TW" b="1" dirty="0" smtClean="0"/>
              <a:t>        case </a:t>
            </a:r>
            <a:r>
              <a:rPr lang="en-US" altLang="zh-TW" b="1" dirty="0" smtClean="0"/>
              <a:t>2: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載入狀態</a:t>
            </a:r>
          </a:p>
          <a:p>
            <a:r>
              <a:rPr lang="en-US" altLang="zh-TW" b="1" dirty="0" smtClean="0"/>
              <a:t>        case </a:t>
            </a:r>
            <a:r>
              <a:rPr lang="en-US" altLang="zh-TW" b="1" dirty="0" smtClean="0"/>
              <a:t>0: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待命狀態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altLang="zh-TW" dirty="0" smtClean="0"/>
              <a:t>           </a:t>
            </a:r>
            <a:r>
              <a:rPr lang="en-US" altLang="zh-TW" dirty="0" err="1" smtClean="0"/>
              <a:t>father.backIndex</a:t>
            </a:r>
            <a:r>
              <a:rPr lang="en-US" altLang="zh-TW" dirty="0" smtClean="0"/>
              <a:t> </a:t>
            </a:r>
            <a:r>
              <a:rPr lang="en-US" altLang="zh-TW" dirty="0" smtClean="0"/>
              <a:t>= (father.backIndex+1)%</a:t>
            </a:r>
            <a:r>
              <a:rPr lang="en-US" altLang="zh-TW" dirty="0" err="1" smtClean="0"/>
              <a:t>father.bmpBackS</a:t>
            </a:r>
            <a:r>
              <a:rPr lang="en-US" altLang="zh-TW" dirty="0" smtClean="0"/>
              <a:t>  </a:t>
            </a:r>
            <a:r>
              <a:rPr lang="en-US" altLang="zh-TW" dirty="0" err="1" smtClean="0"/>
              <a:t>creen.length</a:t>
            </a:r>
            <a:r>
              <a:rPr lang="en-US" altLang="zh-TW" dirty="0" smtClean="0"/>
              <a:t>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修改視框索引</a:t>
            </a:r>
          </a:p>
          <a:p>
            <a:r>
              <a:rPr lang="en-US" altLang="zh-TW" b="1" dirty="0" smtClean="0"/>
              <a:t>           break</a:t>
            </a:r>
            <a:r>
              <a:rPr lang="en-US" altLang="zh-TW" b="1" dirty="0" smtClean="0"/>
              <a:t>;</a:t>
            </a:r>
          </a:p>
          <a:p>
            <a:endParaRPr lang="zh-TW" altLang="en-US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4357686" y="1571612"/>
            <a:ext cx="457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       case </a:t>
            </a:r>
            <a:r>
              <a:rPr lang="en-US" altLang="zh-TW" b="1" dirty="0" smtClean="0"/>
              <a:t>1: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按鈕按下狀態</a:t>
            </a:r>
          </a:p>
          <a:p>
            <a:r>
              <a:rPr lang="en-US" altLang="zh-TW" dirty="0" smtClean="0"/>
              <a:t>       </a:t>
            </a:r>
            <a:r>
              <a:rPr lang="en-US" altLang="zh-TW" dirty="0" err="1" smtClean="0"/>
              <a:t>father.m.postScale</a:t>
            </a:r>
            <a:r>
              <a:rPr lang="en-US" altLang="zh-TW" dirty="0" smtClean="0"/>
              <a:t>(0.9f</a:t>
            </a:r>
            <a:r>
              <a:rPr lang="en-US" altLang="zh-TW" dirty="0" smtClean="0"/>
              <a:t>, 0.9f);</a:t>
            </a:r>
          </a:p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對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Matrix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進行縮放</a:t>
            </a:r>
          </a:p>
          <a:p>
            <a:r>
              <a:rPr lang="en-US" altLang="zh-TW" dirty="0" smtClean="0"/>
              <a:t>        </a:t>
            </a:r>
            <a:r>
              <a:rPr lang="en-US" altLang="zh-TW" dirty="0" err="1" smtClean="0"/>
              <a:t>father.m.postRotate</a:t>
            </a:r>
            <a:r>
              <a:rPr lang="en-US" altLang="zh-TW" dirty="0" smtClean="0"/>
              <a:t>(30</a:t>
            </a:r>
            <a:r>
              <a:rPr lang="en-US" altLang="zh-TW" dirty="0" smtClean="0"/>
              <a:t>);</a:t>
            </a:r>
          </a:p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對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Matrix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進行旋轉</a:t>
            </a:r>
          </a:p>
          <a:p>
            <a:r>
              <a:rPr lang="en-US" altLang="zh-TW" dirty="0" smtClean="0"/>
              <a:t>         </a:t>
            </a:r>
            <a:r>
              <a:rPr lang="en-US" altLang="zh-TW" dirty="0" err="1" smtClean="0"/>
              <a:t>father.backIndex</a:t>
            </a:r>
            <a:r>
              <a:rPr lang="en-US" altLang="zh-TW" dirty="0" smtClean="0"/>
              <a:t> </a:t>
            </a:r>
            <a:r>
              <a:rPr lang="en-US" altLang="zh-TW" dirty="0" smtClean="0"/>
              <a:t>= (father.backIndex+1)%</a:t>
            </a:r>
            <a:r>
              <a:rPr lang="en-US" altLang="zh-TW" dirty="0" err="1" smtClean="0"/>
              <a:t>father.bmpBackScreen.length</a:t>
            </a:r>
            <a:r>
              <a:rPr lang="en-US" altLang="zh-TW" dirty="0" smtClean="0"/>
              <a:t>;</a:t>
            </a:r>
          </a:p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修改視框索引</a:t>
            </a:r>
          </a:p>
          <a:p>
            <a:r>
              <a:rPr lang="en-US" altLang="zh-TW" b="1" dirty="0" smtClean="0"/>
              <a:t>           break</a:t>
            </a:r>
            <a:r>
              <a:rPr lang="en-US" altLang="zh-TW" b="1" dirty="0" smtClean="0"/>
              <a:t>;</a:t>
            </a:r>
          </a:p>
          <a:p>
            <a:r>
              <a:rPr lang="en-US" altLang="zh-TW" dirty="0" smtClean="0"/>
              <a:t>}</a:t>
            </a:r>
          </a:p>
          <a:p>
            <a:r>
              <a:rPr lang="en-US" altLang="zh-TW" b="1" dirty="0" smtClean="0"/>
              <a:t>try{</a:t>
            </a:r>
          </a:p>
          <a:p>
            <a:r>
              <a:rPr lang="en-US" altLang="zh-TW" dirty="0" smtClean="0"/>
              <a:t>          </a:t>
            </a:r>
            <a:r>
              <a:rPr lang="en-US" altLang="zh-TW" dirty="0" err="1" smtClean="0"/>
              <a:t>Thread.</a:t>
            </a:r>
            <a:r>
              <a:rPr lang="en-US" altLang="zh-TW" i="1" dirty="0" err="1" smtClean="0"/>
              <a:t>sleep</a:t>
            </a:r>
            <a:r>
              <a:rPr lang="en-US" altLang="zh-TW" i="1" dirty="0" smtClean="0"/>
              <a:t>(</a:t>
            </a:r>
            <a:r>
              <a:rPr lang="en-US" altLang="zh-TW" i="1" dirty="0" err="1" smtClean="0"/>
              <a:t>sleepSpan</a:t>
            </a:r>
            <a:r>
              <a:rPr lang="en-US" altLang="zh-TW" i="1" dirty="0" smtClean="0"/>
              <a:t>);</a:t>
            </a:r>
          </a:p>
          <a:p>
            <a:r>
              <a:rPr lang="en-US" altLang="zh-TW" dirty="0" smtClean="0"/>
              <a:t>}</a:t>
            </a:r>
          </a:p>
          <a:p>
            <a:r>
              <a:rPr lang="en-US" altLang="zh-TW" b="1" dirty="0" smtClean="0"/>
              <a:t>catch(Exception </a:t>
            </a:r>
            <a:r>
              <a:rPr lang="en-US" altLang="zh-TW" b="1" dirty="0" smtClean="0"/>
              <a:t>e){</a:t>
            </a:r>
          </a:p>
          <a:p>
            <a:r>
              <a:rPr lang="en-US" altLang="zh-TW" dirty="0" smtClean="0"/>
              <a:t>           </a:t>
            </a:r>
            <a:r>
              <a:rPr lang="en-US" altLang="zh-TW" dirty="0" err="1" smtClean="0"/>
              <a:t>e.printStackTrace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計算小球的方向</a:t>
            </a:r>
            <a:endParaRPr lang="zh-TW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214282" y="1714488"/>
            <a:ext cx="87154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方法：計算小球的方向</a:t>
            </a:r>
          </a:p>
          <a:p>
            <a:r>
              <a:rPr lang="en-US" altLang="zh-TW" b="1" dirty="0" smtClean="0"/>
              <a:t>public static </a:t>
            </a:r>
            <a:r>
              <a:rPr lang="en-US" altLang="zh-TW" b="1" dirty="0" err="1" smtClean="0"/>
              <a:t>int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getDirectionCase</a:t>
            </a:r>
            <a:r>
              <a:rPr lang="en-US" altLang="zh-TW" b="1" dirty="0" smtClean="0"/>
              <a:t>(double[] values){</a:t>
            </a:r>
          </a:p>
          <a:p>
            <a:r>
              <a:rPr lang="en-US" altLang="zh-TW" b="1" dirty="0" smtClean="0"/>
              <a:t>double </a:t>
            </a:r>
            <a:r>
              <a:rPr lang="en-US" altLang="zh-TW" b="1" dirty="0" err="1" smtClean="0"/>
              <a:t>zAngle</a:t>
            </a:r>
            <a:r>
              <a:rPr lang="en-US" altLang="zh-TW" b="1" dirty="0" smtClean="0"/>
              <a:t>=-</a:t>
            </a:r>
            <a:r>
              <a:rPr lang="en-US" altLang="zh-TW" b="1" dirty="0" err="1" smtClean="0"/>
              <a:t>Math.</a:t>
            </a:r>
            <a:r>
              <a:rPr lang="en-US" altLang="zh-TW" b="1" i="1" dirty="0" err="1" smtClean="0"/>
              <a:t>toRadians</a:t>
            </a:r>
            <a:r>
              <a:rPr lang="en-US" altLang="zh-TW" b="1" i="1" dirty="0" smtClean="0"/>
              <a:t>(values[0]);</a:t>
            </a:r>
            <a:r>
              <a:rPr lang="zh-TW" altLang="en-US" b="1" i="1" dirty="0" smtClean="0"/>
              <a:t>  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獲取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軸旋轉角度弧度</a:t>
            </a:r>
          </a:p>
          <a:p>
            <a:r>
              <a:rPr lang="en-US" altLang="zh-TW" b="1" dirty="0" smtClean="0"/>
              <a:t>double </a:t>
            </a:r>
            <a:r>
              <a:rPr lang="en-US" altLang="zh-TW" b="1" dirty="0" err="1" smtClean="0"/>
              <a:t>xAngle</a:t>
            </a:r>
            <a:r>
              <a:rPr lang="en-US" altLang="zh-TW" b="1" dirty="0" smtClean="0"/>
              <a:t>=-</a:t>
            </a:r>
            <a:r>
              <a:rPr lang="en-US" altLang="zh-TW" b="1" dirty="0" err="1" smtClean="0"/>
              <a:t>Math.</a:t>
            </a:r>
            <a:r>
              <a:rPr lang="en-US" altLang="zh-TW" b="1" i="1" dirty="0" err="1" smtClean="0"/>
              <a:t>toRadians</a:t>
            </a:r>
            <a:r>
              <a:rPr lang="en-US" altLang="zh-TW" b="1" i="1" dirty="0" smtClean="0"/>
              <a:t>(values[1]);</a:t>
            </a:r>
            <a:r>
              <a:rPr lang="zh-TW" altLang="en-US" b="1" i="1" dirty="0" smtClean="0"/>
              <a:t>  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獲取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軸旋轉角度弧度</a:t>
            </a:r>
          </a:p>
          <a:p>
            <a:r>
              <a:rPr lang="en-US" altLang="zh-TW" b="1" dirty="0" smtClean="0"/>
              <a:t>double </a:t>
            </a:r>
            <a:r>
              <a:rPr lang="en-US" altLang="zh-TW" b="1" dirty="0" err="1" smtClean="0"/>
              <a:t>yAngle</a:t>
            </a:r>
            <a:r>
              <a:rPr lang="en-US" altLang="zh-TW" b="1" dirty="0" smtClean="0"/>
              <a:t>=-</a:t>
            </a:r>
            <a:r>
              <a:rPr lang="en-US" altLang="zh-TW" b="1" dirty="0" err="1" smtClean="0"/>
              <a:t>Math.</a:t>
            </a:r>
            <a:r>
              <a:rPr lang="en-US" altLang="zh-TW" b="1" i="1" dirty="0" err="1" smtClean="0"/>
              <a:t>toRadians</a:t>
            </a:r>
            <a:r>
              <a:rPr lang="en-US" altLang="zh-TW" b="1" i="1" dirty="0" smtClean="0"/>
              <a:t>(values[2]);</a:t>
            </a:r>
            <a:r>
              <a:rPr lang="zh-TW" altLang="en-US" b="1" i="1" dirty="0" smtClean="0"/>
              <a:t>  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獲取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軸旋轉角度弧度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演算法思想為手機在一個姿態後首先虛擬出一個重力向量，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然後三次選裝把手機恢復到原始姿態，期間重力向量伴隨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變化，最後重力向量往手機平面上一投影，根據投影點的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位置即可得到位置編號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0-7</a:t>
            </a:r>
          </a:p>
          <a:p>
            <a:r>
              <a:rPr lang="zh-TW" altLang="en-US" dirty="0" smtClean="0"/>
              <a:t>                   </a:t>
            </a:r>
            <a:r>
              <a:rPr lang="en-US" altLang="zh-TW" dirty="0" smtClean="0"/>
              <a:t>0</a:t>
            </a:r>
          </a:p>
          <a:p>
            <a:r>
              <a:rPr lang="zh-TW" altLang="en-US" dirty="0" smtClean="0"/>
              <a:t>             </a:t>
            </a:r>
            <a:r>
              <a:rPr lang="en-US" altLang="zh-TW" dirty="0" smtClean="0"/>
              <a:t>7   </a:t>
            </a:r>
            <a:r>
              <a:rPr lang="zh-TW" altLang="en-US" dirty="0" smtClean="0"/>
              <a:t> </a:t>
            </a:r>
            <a:r>
              <a:rPr lang="en-US" altLang="zh-TW" dirty="0" smtClean="0"/>
              <a:t>|</a:t>
            </a:r>
            <a:r>
              <a:rPr lang="zh-TW" altLang="en-US" dirty="0" smtClean="0"/>
              <a:t>    </a:t>
            </a:r>
            <a:r>
              <a:rPr lang="en-US" altLang="zh-TW" dirty="0" smtClean="0"/>
              <a:t>1</a:t>
            </a:r>
          </a:p>
          <a:p>
            <a:r>
              <a:rPr lang="zh-TW" altLang="en-US" dirty="0" smtClean="0"/>
              <a:t>               </a:t>
            </a:r>
            <a:r>
              <a:rPr lang="en-US" altLang="zh-TW" dirty="0" smtClean="0"/>
              <a:t>\  |  /</a:t>
            </a:r>
          </a:p>
          <a:p>
            <a:r>
              <a:rPr lang="zh-TW" altLang="en-US" dirty="0" smtClean="0"/>
              <a:t>                 </a:t>
            </a:r>
            <a:r>
              <a:rPr lang="en-US" altLang="zh-TW" dirty="0" smtClean="0"/>
              <a:t>\| /</a:t>
            </a:r>
          </a:p>
          <a:p>
            <a:r>
              <a:rPr lang="zh-TW" altLang="en-US" dirty="0" smtClean="0"/>
              <a:t>           </a:t>
            </a:r>
            <a:r>
              <a:rPr lang="en-US" altLang="zh-TW" dirty="0" smtClean="0"/>
              <a:t>6------|------2</a:t>
            </a:r>
          </a:p>
          <a:p>
            <a:r>
              <a:rPr lang="zh-TW" altLang="en-US" dirty="0" smtClean="0"/>
              <a:t>                </a:t>
            </a:r>
            <a:r>
              <a:rPr lang="en-US" altLang="zh-TW" dirty="0" smtClean="0"/>
              <a:t>/ | \ </a:t>
            </a:r>
          </a:p>
          <a:p>
            <a:r>
              <a:rPr lang="zh-TW" altLang="en-US" dirty="0" smtClean="0"/>
              <a:t>               </a:t>
            </a:r>
            <a:r>
              <a:rPr lang="en-US" altLang="zh-TW" dirty="0" smtClean="0"/>
              <a:t>/  |  \</a:t>
            </a:r>
          </a:p>
          <a:p>
            <a:r>
              <a:rPr lang="zh-TW" altLang="en-US" dirty="0" smtClean="0"/>
              <a:t>             </a:t>
            </a:r>
            <a:r>
              <a:rPr lang="en-US" altLang="zh-TW" dirty="0" smtClean="0"/>
              <a:t>5   |   3</a:t>
            </a:r>
          </a:p>
          <a:p>
            <a:r>
              <a:rPr lang="zh-TW" altLang="en-US" dirty="0" smtClean="0"/>
              <a:t>                  </a:t>
            </a:r>
            <a:r>
              <a:rPr lang="en-US" altLang="zh-TW" dirty="0" smtClean="0"/>
              <a:t>4</a:t>
            </a:r>
          </a:p>
          <a:p>
            <a:r>
              <a:rPr lang="zh-TW" altLang="en-US" dirty="0" smtClean="0"/>
              <a:t> 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螢幕繪製方法</a:t>
            </a:r>
            <a:endParaRPr lang="zh-TW" altLang="en-US" b="1" dirty="0"/>
          </a:p>
        </p:txBody>
      </p:sp>
      <p:sp>
        <p:nvSpPr>
          <p:cNvPr id="5" name="矩形 4"/>
          <p:cNvSpPr/>
          <p:nvPr/>
        </p:nvSpPr>
        <p:spPr>
          <a:xfrm>
            <a:off x="214282" y="1643050"/>
            <a:ext cx="371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螢幕繪製方法</a:t>
            </a:r>
          </a:p>
          <a:p>
            <a:r>
              <a:rPr lang="en-US" altLang="zh-TW" b="1" dirty="0" smtClean="0"/>
              <a:t>public void </a:t>
            </a:r>
            <a:r>
              <a:rPr lang="en-US" altLang="zh-TW" b="1" dirty="0" err="1" smtClean="0"/>
              <a:t>doDraw</a:t>
            </a:r>
            <a:r>
              <a:rPr lang="en-US" altLang="zh-TW" b="1" dirty="0" smtClean="0"/>
              <a:t>(Canvas </a:t>
            </a:r>
            <a:r>
              <a:rPr lang="en-US" altLang="zh-TW" b="1" dirty="0" err="1" smtClean="0"/>
              <a:t>canvas</a:t>
            </a:r>
            <a:r>
              <a:rPr lang="en-US" altLang="zh-TW" b="1" dirty="0" smtClean="0"/>
              <a:t>){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canvas.drawBitmap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bmpBackScreen</a:t>
            </a:r>
            <a:r>
              <a:rPr lang="en-US" altLang="zh-TW" b="1" dirty="0" smtClean="0"/>
              <a:t>[</a:t>
            </a:r>
            <a:r>
              <a:rPr lang="en-US" altLang="zh-TW" b="1" dirty="0" err="1" smtClean="0"/>
              <a:t>backIndex</a:t>
            </a:r>
            <a:r>
              <a:rPr lang="en-US" altLang="zh-TW" b="1" dirty="0" smtClean="0"/>
              <a:t>], 0, 0, null);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畫背景</a:t>
            </a:r>
          </a:p>
          <a:p>
            <a:r>
              <a:rPr lang="en-US" altLang="zh-TW" b="1" dirty="0" smtClean="0"/>
              <a:t>	switch(status</a:t>
            </a:r>
            <a:r>
              <a:rPr lang="en-US" altLang="zh-TW" b="1" dirty="0" smtClean="0"/>
              <a:t>){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根據狀態繪製不同的內容</a:t>
            </a:r>
          </a:p>
          <a:p>
            <a:r>
              <a:rPr lang="en-US" altLang="zh-TW" b="1" dirty="0" smtClean="0"/>
              <a:t> 	case </a:t>
            </a:r>
            <a:r>
              <a:rPr lang="en-US" altLang="zh-TW" b="1" dirty="0" smtClean="0"/>
              <a:t>1: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按鈕按下狀態</a:t>
            </a:r>
          </a:p>
          <a:p>
            <a:r>
              <a:rPr lang="en-US" altLang="zh-TW" b="1" dirty="0" smtClean="0"/>
              <a:t>                          Bitmap </a:t>
            </a:r>
            <a:r>
              <a:rPr lang="en-US" altLang="zh-TW" b="1" dirty="0" err="1" smtClean="0"/>
              <a:t>tmpBmp</a:t>
            </a:r>
            <a:r>
              <a:rPr lang="en-US" altLang="zh-TW" b="1" dirty="0" smtClean="0"/>
              <a:t> = </a:t>
            </a:r>
            <a:r>
              <a:rPr lang="en-US" altLang="zh-TW" b="1" dirty="0" err="1" smtClean="0"/>
              <a:t>bmpStartOrQuit</a:t>
            </a:r>
            <a:r>
              <a:rPr lang="en-US" altLang="zh-TW" b="1" dirty="0" smtClean="0"/>
              <a:t>[</a:t>
            </a:r>
            <a:r>
              <a:rPr lang="en-US" altLang="zh-TW" b="1" dirty="0" err="1" smtClean="0"/>
              <a:t>selectedIndex</a:t>
            </a:r>
            <a:r>
              <a:rPr lang="en-US" altLang="zh-TW" b="1" dirty="0" smtClean="0"/>
              <a:t>];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獲得縮小後的圖片</a:t>
            </a:r>
          </a:p>
        </p:txBody>
      </p:sp>
      <p:sp>
        <p:nvSpPr>
          <p:cNvPr id="7" name="矩形 6"/>
          <p:cNvSpPr/>
          <p:nvPr/>
        </p:nvSpPr>
        <p:spPr>
          <a:xfrm>
            <a:off x="4067944" y="3068960"/>
            <a:ext cx="52863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try {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bmpStartOrQuit</a:t>
            </a:r>
            <a:r>
              <a:rPr lang="en-US" altLang="zh-TW" b="1" dirty="0" smtClean="0"/>
              <a:t>[</a:t>
            </a:r>
            <a:r>
              <a:rPr lang="en-US" altLang="zh-TW" b="1" dirty="0" err="1" smtClean="0"/>
              <a:t>selectedIndex</a:t>
            </a:r>
            <a:r>
              <a:rPr lang="en-US" altLang="zh-TW" b="1" dirty="0" smtClean="0"/>
              <a:t>] = </a:t>
            </a:r>
            <a:r>
              <a:rPr lang="en-US" altLang="zh-TW" b="1" dirty="0" smtClean="0"/>
              <a:t>	</a:t>
            </a:r>
            <a:r>
              <a:rPr lang="en-US" altLang="zh-TW" b="1" dirty="0" err="1" smtClean="0"/>
              <a:t>Bitmap.</a:t>
            </a:r>
            <a:r>
              <a:rPr lang="en-US" altLang="zh-TW" b="1" i="1" dirty="0" err="1" smtClean="0"/>
              <a:t>createBitmap</a:t>
            </a:r>
            <a:r>
              <a:rPr lang="en-US" altLang="zh-TW" b="1" i="1" dirty="0" smtClean="0"/>
              <a:t>(</a:t>
            </a:r>
            <a:r>
              <a:rPr lang="en-US" altLang="zh-TW" b="1" i="1" dirty="0" err="1" smtClean="0"/>
              <a:t>tmpBmp</a:t>
            </a:r>
            <a:r>
              <a:rPr lang="en-US" altLang="zh-TW" b="1" i="1" dirty="0" smtClean="0"/>
              <a:t>, 0, 0, </a:t>
            </a:r>
            <a:r>
              <a:rPr lang="en-US" altLang="zh-TW" b="1" i="1" dirty="0" smtClean="0"/>
              <a:t>	</a:t>
            </a:r>
            <a:r>
              <a:rPr lang="en-US" altLang="zh-TW" b="1" i="1" dirty="0" err="1" smtClean="0"/>
              <a:t>tmpBmp.getWidth</a:t>
            </a:r>
            <a:r>
              <a:rPr lang="en-US" altLang="zh-TW" b="1" i="1" dirty="0" smtClean="0"/>
              <a:t>(), </a:t>
            </a:r>
            <a:r>
              <a:rPr lang="en-US" altLang="zh-TW" b="1" i="1" dirty="0" err="1" smtClean="0"/>
              <a:t>tmpBmp.getHeight</a:t>
            </a:r>
            <a:r>
              <a:rPr lang="en-US" altLang="zh-TW" b="1" i="1" dirty="0" smtClean="0"/>
              <a:t>(),</a:t>
            </a:r>
            <a:r>
              <a:rPr lang="en-US" altLang="zh-TW" b="1" i="1" dirty="0" err="1" smtClean="0"/>
              <a:t>m,true</a:t>
            </a:r>
            <a:r>
              <a:rPr lang="en-US" altLang="zh-TW" b="1" i="1" dirty="0" smtClean="0"/>
              <a:t>);</a:t>
            </a:r>
          </a:p>
          <a:p>
            <a:r>
              <a:rPr lang="en-US" altLang="zh-TW" b="1" dirty="0" smtClean="0"/>
              <a:t>} catch (Exception e) {}</a:t>
            </a:r>
          </a:p>
          <a:p>
            <a:r>
              <a:rPr lang="en-US" altLang="zh-TW" b="1" dirty="0" smtClean="0"/>
              <a:t>	if(</a:t>
            </a:r>
            <a:r>
              <a:rPr lang="en-US" altLang="zh-TW" b="1" dirty="0" err="1" smtClean="0"/>
              <a:t>tmpBmp.getWidth</a:t>
            </a:r>
            <a:r>
              <a:rPr lang="en-US" altLang="zh-TW" b="1" dirty="0" smtClean="0"/>
              <a:t>() &lt;= 5){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如果圖片已經縮小到一定程度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father.myHandler.sendEmptyMessage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selectedIndex</a:t>
            </a:r>
            <a:r>
              <a:rPr lang="en-US" altLang="zh-TW" b="1" dirty="0" smtClean="0"/>
              <a:t>);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向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Activity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發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Handler</a:t>
            </a:r>
          </a:p>
          <a:p>
            <a:r>
              <a:rPr lang="en-US" altLang="zh-TW" b="1" dirty="0" smtClean="0"/>
              <a:t>	status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= 2;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設定狀態為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，即顯示載入中提示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7236296" y="4365104"/>
            <a:ext cx="1660720" cy="1241298"/>
          </a:xfrm>
        </p:spPr>
        <p:txBody>
          <a:bodyPr>
            <a:normAutofit/>
          </a:bodyPr>
          <a:lstStyle/>
          <a:p>
            <a:r>
              <a:rPr lang="zh-TW" altLang="en-US" sz="2400" b="1" dirty="0" smtClean="0"/>
              <a:t>遊戲按鍵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介紹</a:t>
            </a:r>
            <a:endParaRPr lang="zh-TW" altLang="en-US" sz="2400" b="1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159752" y="1340768"/>
            <a:ext cx="1588712" cy="789784"/>
          </a:xfrm>
        </p:spPr>
        <p:txBody>
          <a:bodyPr/>
          <a:lstStyle/>
          <a:p>
            <a:r>
              <a:rPr lang="zh-TW" altLang="en-US" sz="2400" b="1" dirty="0" smtClean="0"/>
              <a:t>遊戲起始</a:t>
            </a:r>
            <a:r>
              <a:rPr lang="en-US" altLang="zh-TW" sz="2400" b="1" dirty="0" smtClean="0"/>
              <a:t/>
            </a:r>
            <a:br>
              <a:rPr lang="en-US" altLang="zh-TW" sz="2400" b="1" dirty="0" smtClean="0"/>
            </a:br>
            <a:r>
              <a:rPr lang="zh-TW" altLang="en-US" sz="2400" b="1" dirty="0" smtClean="0"/>
              <a:t>畫面</a:t>
            </a:r>
            <a:endParaRPr lang="zh-TW" altLang="en-US" sz="2400" b="1" dirty="0"/>
          </a:p>
        </p:txBody>
      </p:sp>
      <p:pic>
        <p:nvPicPr>
          <p:cNvPr id="1026" name="圖片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016" y="228600"/>
            <a:ext cx="2114550" cy="3143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64" y="6724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11" name="內容版面配置區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8" y="5557249"/>
            <a:ext cx="1142857" cy="1142857"/>
          </a:xfr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769" y="3552965"/>
            <a:ext cx="1296144" cy="1296144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3932">
            <a:off x="5493488" y="4484193"/>
            <a:ext cx="1295238" cy="1282540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518" y="4489004"/>
            <a:ext cx="1295238" cy="128254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141895" y="4279740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一開始點選                         開始遊戲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043282" y="5130274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聲音的開關選擇                          </a:t>
            </a:r>
            <a:r>
              <a:rPr lang="en-US" altLang="zh-TW" dirty="0" smtClean="0"/>
              <a:t>or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41895" y="6002231"/>
            <a:ext cx="4354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則</a:t>
            </a:r>
            <a:r>
              <a:rPr lang="zh-TW" altLang="en-US" dirty="0" smtClean="0"/>
              <a:t>點                       而結束遊戲</a:t>
            </a:r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>
            <a:off x="334452" y="3501008"/>
            <a:ext cx="618176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7157800" y="3501008"/>
            <a:ext cx="1662672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46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6282" y="2924944"/>
            <a:ext cx="43577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/>
              <a:t>case 2: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顯示載入中</a:t>
            </a:r>
          </a:p>
          <a:p>
            <a:r>
              <a:rPr lang="en-US" altLang="zh-TW" b="1" dirty="0" smtClean="0"/>
              <a:t>	Paint </a:t>
            </a:r>
            <a:r>
              <a:rPr lang="en-US" altLang="zh-TW" b="1" dirty="0" smtClean="0"/>
              <a:t>p = new Paint();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p.setTextSize</a:t>
            </a:r>
            <a:r>
              <a:rPr lang="en-US" altLang="zh-TW" b="1" dirty="0" smtClean="0"/>
              <a:t>(28</a:t>
            </a:r>
            <a:r>
              <a:rPr lang="en-US" altLang="zh-TW" b="1" dirty="0" smtClean="0"/>
              <a:t>);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設定字體大小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p.setColor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Color.</a:t>
            </a:r>
            <a:r>
              <a:rPr lang="en-US" altLang="zh-TW" b="1" i="1" dirty="0" err="1" smtClean="0"/>
              <a:t>RED</a:t>
            </a:r>
            <a:r>
              <a:rPr lang="en-US" altLang="zh-TW" b="1" i="1" dirty="0" smtClean="0"/>
              <a:t>);</a:t>
            </a:r>
          </a:p>
          <a:p>
            <a:r>
              <a:rPr lang="zh-TW" altLang="en-US" b="1" i="1" dirty="0" smtClean="0">
                <a:solidFill>
                  <a:schemeClr val="accent1">
                    <a:lumMod val="75000"/>
                  </a:schemeClr>
                </a:solidFill>
              </a:rPr>
              <a:t>設定畫筆顏色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p.setAntiAlias</a:t>
            </a:r>
            <a:r>
              <a:rPr lang="en-US" altLang="zh-TW" b="1" dirty="0" smtClean="0"/>
              <a:t>(true</a:t>
            </a:r>
            <a:r>
              <a:rPr lang="en-US" altLang="zh-TW" b="1" dirty="0" smtClean="0"/>
              <a:t>);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設定抗鋸齒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p.setTextAlign</a:t>
            </a:r>
            <a:r>
              <a:rPr lang="en-US" altLang="zh-TW" b="1" dirty="0" smtClean="0"/>
              <a:t>(</a:t>
            </a:r>
            <a:r>
              <a:rPr lang="en-US" altLang="zh-TW" b="1" dirty="0" err="1" smtClean="0"/>
              <a:t>Paint.Align.</a:t>
            </a:r>
            <a:r>
              <a:rPr lang="en-US" altLang="zh-TW" b="1" i="1" dirty="0" err="1" smtClean="0"/>
              <a:t>CENTER</a:t>
            </a:r>
            <a:r>
              <a:rPr lang="en-US" altLang="zh-TW" b="1" i="1" dirty="0" smtClean="0"/>
              <a:t>);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canvas.drawText</a:t>
            </a:r>
            <a:r>
              <a:rPr lang="en-US" altLang="zh-TW" b="1" dirty="0" smtClean="0"/>
              <a:t>("</a:t>
            </a:r>
            <a:r>
              <a:rPr lang="zh-TW" altLang="en-US" b="1" dirty="0" smtClean="0"/>
              <a:t>載入中</a:t>
            </a:r>
            <a:r>
              <a:rPr lang="en-US" altLang="zh-TW" b="1" dirty="0" smtClean="0"/>
              <a:t>...", 160, 240, p);</a:t>
            </a:r>
          </a:p>
          <a:p>
            <a:r>
              <a:rPr lang="en-US" altLang="zh-TW" b="1" dirty="0" smtClean="0"/>
              <a:t>	break</a:t>
            </a:r>
            <a:r>
              <a:rPr lang="en-US" altLang="zh-TW" b="1" dirty="0" smtClean="0"/>
              <a:t>;</a:t>
            </a:r>
          </a:p>
          <a:p>
            <a:r>
              <a:rPr lang="en-US" altLang="zh-TW" b="1" dirty="0" smtClean="0"/>
              <a:t>}</a:t>
            </a:r>
            <a:endParaRPr lang="zh-TW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214282" y="21429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 smtClean="0"/>
              <a:t>}</a:t>
            </a:r>
          </a:p>
          <a:p>
            <a:r>
              <a:rPr lang="en-US" altLang="zh-TW" b="1" dirty="0" smtClean="0"/>
              <a:t>case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0:</a:t>
            </a:r>
          </a:p>
          <a:p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正常待命狀態</a:t>
            </a:r>
            <a:r>
              <a:rPr lang="en-US" altLang="zh-TW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繪製正常的開始和退出按鈕</a:t>
            </a:r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canvas.drawBitmap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bmpStartOrQuit</a:t>
            </a:r>
            <a:r>
              <a:rPr lang="en-US" altLang="zh-TW" dirty="0" smtClean="0"/>
              <a:t>[0</a:t>
            </a:r>
            <a:r>
              <a:rPr lang="en-US" altLang="zh-TW" dirty="0" smtClean="0"/>
              <a:t>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[0][0],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[0][1], </a:t>
            </a:r>
            <a:r>
              <a:rPr lang="en-US" altLang="zh-TW" b="1" dirty="0" smtClean="0"/>
              <a:t>null);</a:t>
            </a:r>
          </a:p>
          <a:p>
            <a:r>
              <a:rPr lang="en-US" altLang="zh-TW" dirty="0" smtClean="0"/>
              <a:t>	</a:t>
            </a:r>
            <a:r>
              <a:rPr lang="en-US" altLang="zh-TW" dirty="0" err="1" smtClean="0"/>
              <a:t>canvas.drawBitmap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bmpStartOrQuit</a:t>
            </a:r>
            <a:r>
              <a:rPr lang="en-US" altLang="zh-TW" dirty="0" smtClean="0"/>
              <a:t>[1</a:t>
            </a:r>
            <a:r>
              <a:rPr lang="en-US" altLang="zh-TW" dirty="0" smtClean="0"/>
              <a:t>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[1][0],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[1][1], </a:t>
            </a:r>
            <a:r>
              <a:rPr lang="en-US" altLang="zh-TW" b="1" dirty="0" smtClean="0"/>
              <a:t>null);</a:t>
            </a:r>
          </a:p>
          <a:p>
            <a:r>
              <a:rPr lang="en-US" altLang="zh-TW" b="1" dirty="0" smtClean="0"/>
              <a:t>	</a:t>
            </a:r>
            <a:r>
              <a:rPr lang="en-US" altLang="zh-TW" b="1" dirty="0" err="1" smtClean="0"/>
              <a:t>int</a:t>
            </a:r>
            <a:r>
              <a:rPr lang="en-US" altLang="zh-TW" b="1" dirty="0" smtClean="0"/>
              <a:t> </a:t>
            </a:r>
            <a:r>
              <a:rPr lang="en-US" altLang="zh-TW" b="1" dirty="0" err="1" smtClean="0"/>
              <a:t>soundIndex</a:t>
            </a:r>
            <a:r>
              <a:rPr lang="en-US" altLang="zh-TW" b="1" dirty="0" smtClean="0"/>
              <a:t> = (father.wantSound?1:0);</a:t>
            </a:r>
          </a:p>
          <a:p>
            <a:r>
              <a:rPr lang="en-US" altLang="zh-TW" dirty="0" err="1" smtClean="0"/>
              <a:t>canvas.drawBitmap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bmpSoundOption</a:t>
            </a:r>
            <a:endParaRPr lang="en-US" altLang="zh-TW" dirty="0" smtClean="0"/>
          </a:p>
          <a:p>
            <a:r>
              <a:rPr lang="en-US" altLang="zh-TW" dirty="0" smtClean="0"/>
              <a:t>[</a:t>
            </a:r>
            <a:r>
              <a:rPr lang="en-US" altLang="zh-TW" dirty="0" err="1" smtClean="0"/>
              <a:t>soundIndex</a:t>
            </a:r>
            <a:r>
              <a:rPr lang="en-US" altLang="zh-TW" dirty="0" smtClean="0"/>
              <a:t>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[2][0], </a:t>
            </a:r>
            <a:r>
              <a:rPr lang="en-US" altLang="zh-TW" dirty="0" err="1" smtClean="0"/>
              <a:t>planetCoordinate</a:t>
            </a:r>
            <a:r>
              <a:rPr lang="en-US" altLang="zh-TW" dirty="0" smtClean="0"/>
              <a:t>[2][1], </a:t>
            </a:r>
            <a:r>
              <a:rPr lang="en-US" altLang="zh-TW" b="1" dirty="0" smtClean="0"/>
              <a:t>null);</a:t>
            </a:r>
          </a:p>
          <a:p>
            <a:r>
              <a:rPr lang="en-US" altLang="zh-TW" b="1" dirty="0" smtClean="0"/>
              <a:t>	break</a:t>
            </a:r>
            <a:r>
              <a:rPr lang="en-US" altLang="zh-TW" b="1" dirty="0" smtClean="0"/>
              <a:t>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123728" y="2060848"/>
            <a:ext cx="2508176" cy="2477349"/>
          </a:xfrm>
        </p:spPr>
        <p:txBody>
          <a:bodyPr/>
          <a:lstStyle/>
          <a:p>
            <a:r>
              <a:rPr lang="zh-TW" altLang="en-US" b="1" dirty="0"/>
              <a:t>報告</a:t>
            </a:r>
            <a:r>
              <a:rPr lang="zh-TW" altLang="en-US" b="1" dirty="0" smtClean="0"/>
              <a:t>結束  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 smtClean="0"/>
              <a:t>謝謝指教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5843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C0C0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C0C0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39552" y="40466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參考文獻</a:t>
            </a:r>
            <a:endParaRPr lang="zh-TW" altLang="en-US" sz="3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611560" y="1124744"/>
            <a:ext cx="58326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sz="4000" dirty="0" smtClean="0"/>
              <a:t>深入淺出第</a:t>
            </a:r>
            <a:r>
              <a:rPr lang="en-US" altLang="zh-TW" sz="4000" dirty="0" smtClean="0"/>
              <a:t>14</a:t>
            </a:r>
            <a:r>
              <a:rPr lang="zh-TW" altLang="en-US" sz="4000" smtClean="0"/>
              <a:t>章和程式</a:t>
            </a:r>
            <a:endParaRPr lang="en-US" altLang="zh-TW" sz="4000" dirty="0" smtClean="0"/>
          </a:p>
          <a:p>
            <a:pPr marL="342900" indent="-342900">
              <a:buAutoNum type="arabicPeriod"/>
            </a:pPr>
            <a:r>
              <a:rPr lang="zh-TW" altLang="en-US" sz="4000" dirty="0" smtClean="0"/>
              <a:t>深入淺出</a:t>
            </a:r>
            <a:r>
              <a:rPr lang="en-US" altLang="zh-TW" sz="4000" dirty="0" smtClean="0"/>
              <a:t>4-2</a:t>
            </a:r>
            <a:r>
              <a:rPr lang="zh-TW" altLang="en-US" sz="4000" dirty="0" smtClean="0"/>
              <a:t>章，感測器介紹與安裝</a:t>
            </a:r>
            <a:endParaRPr lang="en-US" altLang="zh-TW" sz="4000" dirty="0" smtClean="0"/>
          </a:p>
          <a:p>
            <a:pPr marL="342900" indent="-342900">
              <a:buAutoNum type="arabicPeriod"/>
            </a:pPr>
            <a:r>
              <a:rPr lang="en-US" altLang="zh-TW" sz="4000" dirty="0" smtClean="0"/>
              <a:t>android developer</a:t>
            </a:r>
            <a:br>
              <a:rPr lang="en-US" altLang="zh-TW" sz="4000" dirty="0" smtClean="0"/>
            </a:br>
            <a:r>
              <a:rPr lang="en-US" altLang="zh-TW" sz="4000" dirty="0" smtClean="0">
                <a:hlinkClick r:id="rId2"/>
              </a:rPr>
              <a:t>http</a:t>
            </a:r>
            <a:r>
              <a:rPr lang="en-US" altLang="zh-TW" sz="4000" dirty="0" smtClean="0">
                <a:hlinkClick r:id="rId2"/>
              </a:rPr>
              <a:t>://</a:t>
            </a:r>
            <a:r>
              <a:rPr lang="en-US" altLang="zh-TW" sz="4000" dirty="0" smtClean="0">
                <a:hlinkClick r:id="rId2"/>
              </a:rPr>
              <a:t>developer.android.com/index.html</a:t>
            </a:r>
            <a:endParaRPr lang="en-US" altLang="zh-TW" sz="4000" dirty="0" smtClean="0"/>
          </a:p>
          <a:p>
            <a:pPr marL="342900" indent="-342900">
              <a:buAutoNum type="arabicPeriod"/>
            </a:pPr>
            <a:r>
              <a:rPr lang="zh-TW" altLang="en-US" sz="4000" dirty="0" smtClean="0"/>
              <a:t>陳文敬老師提供的文件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sz="half" idx="2"/>
          </p:nvPr>
        </p:nvSpPr>
        <p:spPr>
          <a:xfrm>
            <a:off x="7308304" y="3861048"/>
            <a:ext cx="1673352" cy="2816352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2400" b="1" dirty="0" smtClean="0">
                <a:latin typeface="+mn-ea"/>
              </a:rPr>
              <a:t>遊戲內</a:t>
            </a:r>
            <a:r>
              <a:rPr lang="zh-TW" altLang="en-US" sz="2400" b="1" dirty="0">
                <a:latin typeface="+mn-ea"/>
              </a:rPr>
              <a:t>的</a:t>
            </a:r>
            <a:r>
              <a:rPr lang="zh-TW" altLang="en-US" sz="2400" b="1" dirty="0" smtClean="0">
                <a:latin typeface="+mn-ea"/>
              </a:rPr>
              <a:t>功能表</a:t>
            </a:r>
            <a:endParaRPr lang="zh-TW" altLang="en-US" sz="2400" b="1" dirty="0">
              <a:latin typeface="+mn-ea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308304" y="735089"/>
            <a:ext cx="1675660" cy="1673352"/>
          </a:xfrm>
        </p:spPr>
        <p:txBody>
          <a:bodyPr/>
          <a:lstStyle/>
          <a:p>
            <a:r>
              <a:rPr lang="en-US" altLang="zh-TW" sz="2400" b="1" dirty="0" smtClean="0">
                <a:latin typeface="+mn-ea"/>
                <a:ea typeface="+mn-ea"/>
              </a:rPr>
              <a:t/>
            </a:r>
            <a:br>
              <a:rPr lang="en-US" altLang="zh-TW" sz="2400" b="1" dirty="0" smtClean="0">
                <a:latin typeface="+mn-ea"/>
                <a:ea typeface="+mn-ea"/>
              </a:rPr>
            </a:br>
            <a:r>
              <a:rPr lang="en-US" altLang="zh-TW" sz="2400" b="1" dirty="0">
                <a:latin typeface="+mn-ea"/>
                <a:ea typeface="+mn-ea"/>
              </a:rPr>
              <a:t/>
            </a:r>
            <a:br>
              <a:rPr lang="en-US" altLang="zh-TW" sz="2400" b="1" dirty="0">
                <a:latin typeface="+mn-ea"/>
                <a:ea typeface="+mn-ea"/>
              </a:rPr>
            </a:br>
            <a:r>
              <a:rPr lang="zh-TW" altLang="en-US" sz="2400" b="1" dirty="0" smtClean="0">
                <a:latin typeface="+mn-ea"/>
                <a:ea typeface="+mn-ea"/>
              </a:rPr>
              <a:t>遊戲</a:t>
            </a:r>
            <a:r>
              <a:rPr lang="zh-TW" altLang="en-US" sz="2400" b="1" dirty="0">
                <a:latin typeface="+mn-ea"/>
                <a:ea typeface="+mn-ea"/>
              </a:rPr>
              <a:t>畫面</a:t>
            </a:r>
            <a:r>
              <a:rPr lang="en-US" altLang="zh-TW" sz="2400" b="1" dirty="0" smtClean="0">
                <a:latin typeface="+mn-ea"/>
                <a:ea typeface="+mn-ea"/>
              </a:rPr>
              <a:t/>
            </a:r>
            <a:br>
              <a:rPr lang="en-US" altLang="zh-TW" sz="2400" b="1" dirty="0" smtClean="0">
                <a:latin typeface="+mn-ea"/>
                <a:ea typeface="+mn-ea"/>
              </a:rPr>
            </a:br>
            <a:endParaRPr lang="zh-TW" altLang="en-US" sz="2400" b="1" dirty="0">
              <a:latin typeface="+mn-ea"/>
              <a:ea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099" y="4884697"/>
            <a:ext cx="2285714" cy="60952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02" y="3827588"/>
            <a:ext cx="2285714" cy="60952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973624"/>
            <a:ext cx="2285714" cy="609524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75" y="4888024"/>
            <a:ext cx="2285714" cy="609524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973624"/>
            <a:ext cx="2285714" cy="609524"/>
          </a:xfrm>
          <a:prstGeom prst="rect">
            <a:avLst/>
          </a:prstGeom>
        </p:spPr>
      </p:pic>
      <p:sp>
        <p:nvSpPr>
          <p:cNvPr id="20" name="文字方塊 19"/>
          <p:cNvSpPr txBox="1"/>
          <p:nvPr/>
        </p:nvSpPr>
        <p:spPr>
          <a:xfrm>
            <a:off x="134774" y="5044534"/>
            <a:ext cx="173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遊戲中的</a:t>
            </a:r>
            <a:r>
              <a:rPr lang="en-US" altLang="zh-TW" dirty="0" smtClean="0"/>
              <a:t>menu</a:t>
            </a: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21" name="左大括弧 20"/>
          <p:cNvSpPr/>
          <p:nvPr/>
        </p:nvSpPr>
        <p:spPr>
          <a:xfrm>
            <a:off x="1872750" y="4348374"/>
            <a:ext cx="550549" cy="193001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直線接點 22"/>
          <p:cNvCxnSpPr/>
          <p:nvPr/>
        </p:nvCxnSpPr>
        <p:spPr>
          <a:xfrm>
            <a:off x="323528" y="3501008"/>
            <a:ext cx="6192688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7164288" y="3501008"/>
            <a:ext cx="1656184" cy="872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圖片 6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078" y="260648"/>
            <a:ext cx="2101587" cy="31238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9574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7020272" y="2564904"/>
            <a:ext cx="1369640" cy="1498177"/>
          </a:xfrm>
        </p:spPr>
        <p:txBody>
          <a:bodyPr/>
          <a:lstStyle/>
          <a:p>
            <a:r>
              <a:rPr lang="zh-TW" altLang="zh-TW" b="1" dirty="0" smtClean="0">
                <a:latin typeface="+mn-ea"/>
                <a:ea typeface="+mn-ea"/>
              </a:rPr>
              <a:t>架</a:t>
            </a:r>
            <a:r>
              <a:rPr lang="en-US" altLang="zh-TW" b="1" dirty="0" smtClean="0">
                <a:latin typeface="+mn-ea"/>
                <a:ea typeface="+mn-ea"/>
              </a:rPr>
              <a:t/>
            </a:r>
            <a:br>
              <a:rPr lang="en-US" altLang="zh-TW" b="1" dirty="0" smtClean="0">
                <a:latin typeface="+mn-ea"/>
                <a:ea typeface="+mn-ea"/>
              </a:rPr>
            </a:br>
            <a:r>
              <a:rPr lang="zh-TW" altLang="zh-TW" b="1" dirty="0" smtClean="0">
                <a:latin typeface="+mn-ea"/>
                <a:ea typeface="+mn-ea"/>
              </a:rPr>
              <a:t>構</a:t>
            </a:r>
            <a:r>
              <a:rPr lang="zh-TW" altLang="zh-TW" b="1" dirty="0">
                <a:latin typeface="+mn-ea"/>
                <a:ea typeface="+mn-ea"/>
              </a:rPr>
              <a:t/>
            </a:r>
            <a:br>
              <a:rPr lang="zh-TW" altLang="zh-TW" b="1" dirty="0">
                <a:latin typeface="+mn-ea"/>
                <a:ea typeface="+mn-ea"/>
              </a:rPr>
            </a:br>
            <a:endParaRPr lang="zh-TW" altLang="en-US" b="1" dirty="0">
              <a:latin typeface="+mn-ea"/>
              <a:ea typeface="+mn-ea"/>
            </a:endParaRPr>
          </a:p>
        </p:txBody>
      </p:sp>
      <p:pic>
        <p:nvPicPr>
          <p:cNvPr id="4098" name="物件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170" t="-6064" r="-24" b="-481"/>
          <a:stretch>
            <a:fillRect/>
          </a:stretch>
        </p:blipFill>
        <p:spPr bwMode="auto">
          <a:xfrm>
            <a:off x="251520" y="1700808"/>
            <a:ext cx="640871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426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179512" y="404664"/>
            <a:ext cx="6327886" cy="1523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500" b="1" dirty="0">
                <a:latin typeface="+mn-ea"/>
              </a:rPr>
              <a:t>Android</a:t>
            </a:r>
            <a:r>
              <a:rPr lang="zh-TW" altLang="zh-TW" sz="1500" b="1" dirty="0">
                <a:latin typeface="+mn-ea"/>
              </a:rPr>
              <a:t>平台下有加速度感測器、姿態感測器、磁場感測器、光感測器</a:t>
            </a:r>
            <a:r>
              <a:rPr lang="zh-TW" altLang="zh-TW" sz="1500" b="1" dirty="0" smtClean="0">
                <a:latin typeface="+mn-ea"/>
              </a:rPr>
              <a:t>，</a:t>
            </a:r>
            <a:endParaRPr lang="en-US" altLang="zh-TW" sz="1500" b="1" dirty="0" smtClean="0">
              <a:latin typeface="+mn-ea"/>
            </a:endParaRPr>
          </a:p>
          <a:p>
            <a:r>
              <a:rPr lang="zh-TW" altLang="zh-TW" sz="1500" b="1" dirty="0" smtClean="0">
                <a:latin typeface="+mn-ea"/>
              </a:rPr>
              <a:t>這裡</a:t>
            </a:r>
            <a:r>
              <a:rPr lang="zh-TW" altLang="zh-TW" sz="1500" b="1" dirty="0">
                <a:latin typeface="+mn-ea"/>
              </a:rPr>
              <a:t>我們介紹加速度感測器和姿態感測器</a:t>
            </a:r>
          </a:p>
          <a:p>
            <a:r>
              <a:rPr lang="en-US" altLang="zh-TW" sz="1500" b="1" dirty="0">
                <a:latin typeface="+mn-ea"/>
              </a:rPr>
              <a:t> </a:t>
            </a:r>
            <a:endParaRPr lang="zh-TW" altLang="zh-TW" sz="1500" b="1" dirty="0">
              <a:latin typeface="+mn-ea"/>
            </a:endParaRPr>
          </a:p>
          <a:p>
            <a:r>
              <a:rPr lang="zh-TW" altLang="zh-TW" sz="15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加速感測器</a:t>
            </a:r>
            <a:r>
              <a:rPr lang="en-US" altLang="zh-TW" sz="1500" b="1" dirty="0" smtClean="0">
                <a:solidFill>
                  <a:schemeClr val="accent1">
                    <a:lumMod val="75000"/>
                  </a:schemeClr>
                </a:solidFill>
                <a:latin typeface="+mn-ea"/>
              </a:rPr>
              <a:t>: </a:t>
            </a:r>
            <a:r>
              <a:rPr lang="zh-TW" altLang="zh-TW" sz="1500" b="1" dirty="0" smtClean="0">
                <a:latin typeface="+mn-ea"/>
              </a:rPr>
              <a:t>是</a:t>
            </a:r>
            <a:r>
              <a:rPr lang="zh-TW" altLang="zh-TW" sz="1500" b="1" dirty="0">
                <a:latin typeface="+mn-ea"/>
              </a:rPr>
              <a:t>主要感測手機的運動</a:t>
            </a:r>
            <a:r>
              <a:rPr lang="zh-TW" altLang="zh-TW" sz="1500" b="1" dirty="0" smtClean="0">
                <a:latin typeface="+mn-ea"/>
              </a:rPr>
              <a:t>，</a:t>
            </a:r>
            <a:endParaRPr lang="en-US" altLang="zh-TW" sz="1500" b="1" dirty="0" smtClean="0">
              <a:latin typeface="+mn-ea"/>
            </a:endParaRPr>
          </a:p>
          <a:p>
            <a:r>
              <a:rPr lang="zh-TW" altLang="zh-TW" sz="1500" b="1" dirty="0" smtClean="0">
                <a:latin typeface="+mn-ea"/>
              </a:rPr>
              <a:t>並抓取</a:t>
            </a:r>
            <a:r>
              <a:rPr lang="en-US" altLang="zh-TW" sz="1500" b="1" dirty="0">
                <a:latin typeface="+mn-ea"/>
              </a:rPr>
              <a:t>3</a:t>
            </a:r>
            <a:r>
              <a:rPr lang="zh-TW" altLang="zh-TW" sz="1500" b="1" dirty="0">
                <a:latin typeface="+mn-ea"/>
              </a:rPr>
              <a:t>個參數</a:t>
            </a:r>
            <a:r>
              <a:rPr lang="en-US" altLang="zh-TW" sz="1500" b="1" dirty="0">
                <a:latin typeface="+mn-ea"/>
              </a:rPr>
              <a:t> X(</a:t>
            </a:r>
            <a:r>
              <a:rPr lang="zh-TW" altLang="zh-TW" sz="1500" b="1" dirty="0">
                <a:latin typeface="+mn-ea"/>
              </a:rPr>
              <a:t>左右</a:t>
            </a:r>
            <a:r>
              <a:rPr lang="en-US" altLang="zh-TW" sz="1500" b="1" dirty="0">
                <a:latin typeface="+mn-ea"/>
              </a:rPr>
              <a:t>),Y(</a:t>
            </a:r>
            <a:r>
              <a:rPr lang="zh-TW" altLang="zh-TW" sz="1500" b="1" dirty="0">
                <a:latin typeface="+mn-ea"/>
              </a:rPr>
              <a:t>前後</a:t>
            </a:r>
            <a:r>
              <a:rPr lang="en-US" altLang="zh-TW" sz="1500" b="1" dirty="0">
                <a:latin typeface="+mn-ea"/>
              </a:rPr>
              <a:t>),Z(</a:t>
            </a:r>
            <a:r>
              <a:rPr lang="zh-TW" altLang="zh-TW" sz="1500" b="1" dirty="0">
                <a:latin typeface="+mn-ea"/>
              </a:rPr>
              <a:t>重直</a:t>
            </a:r>
            <a:r>
              <a:rPr lang="en-US" altLang="zh-TW" sz="1500" b="1" dirty="0">
                <a:latin typeface="+mn-ea"/>
              </a:rPr>
              <a:t>)</a:t>
            </a:r>
            <a:endParaRPr lang="zh-TW" altLang="zh-TW" sz="1500" b="1" dirty="0">
              <a:latin typeface="+mn-ea"/>
            </a:endParaRPr>
          </a:p>
          <a:p>
            <a:endParaRPr lang="zh-TW" altLang="en-US" dirty="0"/>
          </a:p>
        </p:txBody>
      </p:sp>
      <p:pic>
        <p:nvPicPr>
          <p:cNvPr id="2050" name="圖片 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0" y="1786812"/>
            <a:ext cx="3152775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圖片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0" y="4479912"/>
            <a:ext cx="3152775" cy="2076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  <a:t>	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79512" y="3884657"/>
            <a:ext cx="660302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5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Calibri" pitchFamily="34" charset="0"/>
              </a:rPr>
              <a:t>姿態感測器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Calibri" pitchFamily="34" charset="0"/>
              </a:rPr>
              <a:t>: 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是主要感測手機的方位，而每次讀的是靜態值，</a:t>
            </a:r>
            <a:endParaRPr kumimoji="1" lang="en-US" altLang="zh-TW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並抓取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3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個參數 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yaw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軸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(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向上絕對方向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)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、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pitch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軸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(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隨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roll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軸旋轉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)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、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roll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軸</a:t>
            </a:r>
            <a:r>
              <a:rPr kumimoji="1" lang="en-US" altLang="zh-TW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(</a:t>
            </a:r>
            <a:r>
              <a:rPr kumimoji="1" lang="zh-TW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自己</a:t>
            </a:r>
            <a:r>
              <a:rPr kumimoji="1" lang="en-US" altLang="zh-TW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  <a:t>)</a:t>
            </a:r>
            <a:endParaRPr kumimoji="1" lang="en-US" altLang="zh-TW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236296" y="2811041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模擬手機</a:t>
            </a:r>
            <a:endParaRPr lang="en-US" altLang="zh-TW" sz="2400" b="1" dirty="0" smtClean="0">
              <a:solidFill>
                <a:schemeClr val="bg1">
                  <a:lumMod val="95000"/>
                </a:schemeClr>
              </a:solidFill>
              <a:latin typeface="+mn-ea"/>
            </a:endParaRPr>
          </a:p>
          <a:p>
            <a:r>
              <a:rPr lang="zh-TW" altLang="en-US" sz="2400" b="1" dirty="0" smtClean="0">
                <a:solidFill>
                  <a:schemeClr val="bg1">
                    <a:lumMod val="95000"/>
                  </a:schemeClr>
                </a:solidFill>
                <a:latin typeface="+mn-ea"/>
              </a:rPr>
              <a:t>感測器</a:t>
            </a:r>
            <a:endParaRPr lang="zh-TW" altLang="en-US" sz="2400" b="1" dirty="0">
              <a:solidFill>
                <a:schemeClr val="bg1">
                  <a:lumMod val="9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81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On</a:t>
            </a:r>
            <a:r>
              <a:rPr lang="zh-TW" altLang="en-US" b="1" dirty="0" smtClean="0"/>
              <a:t>  </a:t>
            </a:r>
            <a:r>
              <a:rPr lang="en-US" altLang="zh-TW" b="1" dirty="0" smtClean="0"/>
              <a:t>Touch</a:t>
            </a:r>
            <a:r>
              <a:rPr lang="zh-TW" altLang="en-US" b="1" dirty="0"/>
              <a:t> 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Event</a:t>
            </a:r>
            <a:r>
              <a:rPr lang="zh-TW" altLang="en-US" b="1" dirty="0" smtClean="0"/>
              <a:t>  </a:t>
            </a:r>
            <a:r>
              <a:rPr lang="zh-TW" altLang="zh-TW" b="1" dirty="0" smtClean="0"/>
              <a:t>事件</a:t>
            </a:r>
            <a:r>
              <a:rPr lang="zh-TW" altLang="zh-TW" b="1" dirty="0"/>
              <a:t/>
            </a:r>
            <a:br>
              <a:rPr lang="zh-TW" altLang="zh-TW" b="1" dirty="0"/>
            </a:br>
            <a:endParaRPr lang="zh-TW" altLang="en-US" dirty="0"/>
          </a:p>
        </p:txBody>
      </p:sp>
      <p:pic>
        <p:nvPicPr>
          <p:cNvPr id="5124" name="圖片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77753"/>
            <a:ext cx="4880120" cy="1587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圖片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48469"/>
            <a:ext cx="3489329" cy="15841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圖片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14" y="4486402"/>
            <a:ext cx="4549077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圖片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614" y="5240557"/>
            <a:ext cx="4363645" cy="5647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9513" y="1700808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err="1">
                <a:latin typeface="+mn-ea"/>
              </a:rPr>
              <a:t>onTouchEvent</a:t>
            </a:r>
            <a:r>
              <a:rPr lang="zh-TW" altLang="zh-TW" b="1" dirty="0">
                <a:latin typeface="+mn-ea"/>
              </a:rPr>
              <a:t>中要處理的最常用的</a:t>
            </a:r>
            <a:r>
              <a:rPr lang="en-US" altLang="zh-TW" b="1" dirty="0">
                <a:latin typeface="+mn-ea"/>
              </a:rPr>
              <a:t>3</a:t>
            </a:r>
            <a:r>
              <a:rPr lang="zh-TW" altLang="zh-TW" b="1" dirty="0">
                <a:latin typeface="+mn-ea"/>
              </a:rPr>
              <a:t>個事件就是</a:t>
            </a:r>
            <a:r>
              <a:rPr lang="zh-TW" altLang="zh-TW" b="1" dirty="0" smtClean="0">
                <a:latin typeface="+mn-ea"/>
              </a:rPr>
              <a:t>：</a:t>
            </a:r>
            <a:endParaRPr lang="en-US" altLang="zh-TW" b="1" dirty="0" smtClean="0">
              <a:latin typeface="+mn-ea"/>
            </a:endParaRPr>
          </a:p>
          <a:p>
            <a:r>
              <a:rPr lang="en-US" altLang="zh-TW" b="1" dirty="0" smtClean="0">
                <a:latin typeface="+mn-ea"/>
              </a:rPr>
              <a:t>ACTION_DOWN</a:t>
            </a:r>
            <a:r>
              <a:rPr lang="zh-TW" altLang="zh-TW" b="1" dirty="0">
                <a:latin typeface="+mn-ea"/>
              </a:rPr>
              <a:t>、</a:t>
            </a:r>
            <a:r>
              <a:rPr lang="en-US" altLang="zh-TW" b="1" dirty="0">
                <a:latin typeface="+mn-ea"/>
              </a:rPr>
              <a:t>ACTION_MOVE</a:t>
            </a:r>
            <a:r>
              <a:rPr lang="zh-TW" altLang="zh-TW" b="1" dirty="0">
                <a:latin typeface="+mn-ea"/>
              </a:rPr>
              <a:t>、</a:t>
            </a:r>
            <a:r>
              <a:rPr lang="en-US" altLang="zh-TW" b="1" dirty="0">
                <a:latin typeface="+mn-ea"/>
              </a:rPr>
              <a:t>ACTION_UP</a:t>
            </a:r>
            <a:r>
              <a:rPr lang="zh-TW" altLang="zh-TW" b="1" dirty="0" smtClean="0">
                <a:latin typeface="+mn-ea"/>
              </a:rPr>
              <a:t>，</a:t>
            </a:r>
            <a:endParaRPr lang="en-US" altLang="zh-TW" b="1" dirty="0" smtClean="0">
              <a:latin typeface="+mn-ea"/>
            </a:endParaRPr>
          </a:p>
          <a:p>
            <a:r>
              <a:rPr lang="zh-TW" altLang="zh-TW" b="1" dirty="0" smtClean="0">
                <a:latin typeface="+mn-ea"/>
              </a:rPr>
              <a:t>這三</a:t>
            </a:r>
            <a:r>
              <a:rPr lang="zh-TW" altLang="zh-TW" b="1" dirty="0">
                <a:latin typeface="+mn-ea"/>
              </a:rPr>
              <a:t>個事件顯示最基本的觸摸螢幕所跳出的視窗</a:t>
            </a:r>
            <a:r>
              <a:rPr lang="zh-TW" altLang="zh-TW" b="1" dirty="0" smtClean="0">
                <a:latin typeface="+mn-ea"/>
              </a:rPr>
              <a:t>操作</a:t>
            </a:r>
            <a:endParaRPr lang="en-US" altLang="zh-TW" b="1" dirty="0" smtClean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zh-TW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endParaRPr lang="en-US" altLang="zh-TW" b="1" dirty="0">
              <a:latin typeface="+mn-ea"/>
            </a:endParaRPr>
          </a:p>
          <a:p>
            <a:r>
              <a:rPr lang="en-US" altLang="zh-TW" b="1" dirty="0" smtClean="0">
                <a:latin typeface="+mn-ea"/>
              </a:rPr>
              <a:t>                                                                          </a:t>
            </a:r>
            <a:r>
              <a:rPr lang="zh-TW" altLang="zh-TW" b="1" dirty="0" smtClean="0">
                <a:latin typeface="+mn-ea"/>
              </a:rPr>
              <a:t>利用</a:t>
            </a:r>
            <a:r>
              <a:rPr lang="en-US" altLang="zh-TW" b="1" dirty="0" err="1">
                <a:latin typeface="+mn-ea"/>
              </a:rPr>
              <a:t>boolean</a:t>
            </a:r>
            <a:r>
              <a:rPr lang="zh-TW" altLang="zh-TW" b="1" dirty="0">
                <a:latin typeface="+mn-ea"/>
              </a:rPr>
              <a:t>方式來接收案件按下的事件</a:t>
            </a:r>
          </a:p>
        </p:txBody>
      </p:sp>
    </p:spTree>
    <p:extLst>
      <p:ext uri="{BB962C8B-B14F-4D97-AF65-F5344CB8AC3E}">
        <p14:creationId xmlns="" xmlns:p14="http://schemas.microsoft.com/office/powerpoint/2010/main" val="156145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螢幕大小</a:t>
            </a:r>
            <a:r>
              <a:rPr lang="zh-TW" altLang="zh-TW" b="1" dirty="0" smtClean="0"/>
              <a:t>設定</a:t>
            </a:r>
            <a:endParaRPr lang="zh-TW" altLang="en-US" b="1" dirty="0"/>
          </a:p>
        </p:txBody>
      </p:sp>
      <p:pic>
        <p:nvPicPr>
          <p:cNvPr id="6147" name="圖片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70381"/>
            <a:ext cx="5947014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圖片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7032"/>
            <a:ext cx="8509115" cy="4849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圖片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5" y="4415611"/>
            <a:ext cx="6624736" cy="432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14264" rIns="91440" bIns="114264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9512" y="2716831"/>
            <a:ext cx="7904921" cy="10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14264" rIns="91440" bIns="11426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利用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oncreate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方法將值傳入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bundle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Calibri" pitchFamily="34" charset="0"/>
              </a:rPr>
              <a:t>裡，可以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保存程式上一次關閉（凍結）時的狀態，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因此從 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savedInstanceState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中得到前一次凍結的狀態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7341" y="5157192"/>
            <a:ext cx="80137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用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Activity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的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getWindow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()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函式得到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Window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物件之後用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setFlag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()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函式去設定視窗屬性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利用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WindowManager.LayoutParams.FLAG_FULLSCREEN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，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Tahoma" pitchFamily="34" charset="0"/>
              </a:rPr>
              <a:t>之後要去加入權限讓感測器能正常使用感測器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113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設定感測</a:t>
            </a:r>
            <a:r>
              <a:rPr lang="zh-TW" altLang="zh-TW" b="1" dirty="0" smtClean="0"/>
              <a:t>器</a:t>
            </a:r>
            <a:endParaRPr lang="zh-TW" altLang="en-US" dirty="0"/>
          </a:p>
        </p:txBody>
      </p:sp>
      <p:pic>
        <p:nvPicPr>
          <p:cNvPr id="7171" name="圖片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02" y="1772816"/>
            <a:ext cx="3980442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圖片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0786"/>
            <a:ext cx="3989632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圖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5" y="4022051"/>
            <a:ext cx="8710066" cy="4320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2273" y="3484022"/>
            <a:ext cx="3914213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利用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START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和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PAUSE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來啟動或取消感測器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512" y="4650431"/>
            <a:ext cx="29803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利用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 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orientation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來設定感測器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98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畫面</a:t>
            </a:r>
            <a:r>
              <a:rPr lang="zh-TW" altLang="zh-TW" b="1" dirty="0" smtClean="0"/>
              <a:t>繪製</a:t>
            </a:r>
            <a:endParaRPr lang="zh-TW" altLang="en-US" dirty="0"/>
          </a:p>
        </p:txBody>
      </p:sp>
      <p:pic>
        <p:nvPicPr>
          <p:cNvPr id="1028" name="圖片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4" y="1704156"/>
            <a:ext cx="2962275" cy="333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圖片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13" y="2674385"/>
            <a:ext cx="4532333" cy="39229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圖片 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62" y="3861047"/>
            <a:ext cx="1485900" cy="1000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圖片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61" y="5013176"/>
            <a:ext cx="4093449" cy="617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  <a:t/>
            </a:r>
            <a:b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</a:b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  <a:t/>
            </a:r>
            <a:b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Calibri" pitchFamily="34" charset="0"/>
              </a:rPr>
            </a:br>
            <a:endParaRPr kumimoji="1" lang="en-US" altLang="zh-TW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0882" y="2068512"/>
            <a:ext cx="735752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利用繼承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thread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方式，來跟遊戲畫面的做關聯，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而用</a:t>
            </a:r>
            <a:r>
              <a:rPr kumimoji="1" lang="en-US" altLang="zh-TW" sz="1600" b="1" i="0" u="none" strike="noStrike" cap="none" normalizeH="0" baseline="0" dirty="0" err="1" smtClean="0">
                <a:ln>
                  <a:noFill/>
                </a:ln>
                <a:effectLst/>
                <a:latin typeface="+mn-ea"/>
                <a:cs typeface="Consolas" pitchFamily="49" charset="0"/>
              </a:rPr>
              <a:t>SurfaceHolder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onsolas" pitchFamily="49" charset="0"/>
              </a:rPr>
              <a:t>物件將畫布畫上，之後才開始繪製，並且利用執行緒的方法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614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580112" y="5810752"/>
            <a:ext cx="3358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利用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bitmap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+mn-ea"/>
                <a:cs typeface="Calibri" pitchFamily="34" charset="0"/>
              </a:rPr>
              <a:t>方法來取得資源檔圖片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effectLst/>
              <a:latin typeface="+mn-ea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66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874</TotalTime>
  <Words>944</Words>
  <Application>Microsoft Office PowerPoint</Application>
  <PresentationFormat>如螢幕大小 (4:3)</PresentationFormat>
  <Paragraphs>297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格線</vt:lpstr>
      <vt:lpstr>Android 期末報告   DrifBall 小球快跑  </vt:lpstr>
      <vt:lpstr>遊戲起始 畫面</vt:lpstr>
      <vt:lpstr>  遊戲畫面 </vt:lpstr>
      <vt:lpstr>架 構 </vt:lpstr>
      <vt:lpstr>投影片 5</vt:lpstr>
      <vt:lpstr> On  Touch  Event  事件 </vt:lpstr>
      <vt:lpstr>螢幕大小設定</vt:lpstr>
      <vt:lpstr>設定感測器</vt:lpstr>
      <vt:lpstr>畫面繪製</vt:lpstr>
      <vt:lpstr>遊戲地圖</vt:lpstr>
      <vt:lpstr>演算法</vt:lpstr>
      <vt:lpstr>投影片 12</vt:lpstr>
      <vt:lpstr>Game  Menu  Thread</vt:lpstr>
      <vt:lpstr>投影片 14</vt:lpstr>
      <vt:lpstr>Meteorolite</vt:lpstr>
      <vt:lpstr>Help  View</vt:lpstr>
      <vt:lpstr>球的動畫</vt:lpstr>
      <vt:lpstr>計算小球的方向</vt:lpstr>
      <vt:lpstr>螢幕繪製方法</vt:lpstr>
      <vt:lpstr>投影片 20</vt:lpstr>
      <vt:lpstr>報告結束   謝謝指教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期末報告</dc:title>
  <dc:creator>CHI</dc:creator>
  <cp:lastModifiedBy>hit</cp:lastModifiedBy>
  <cp:revision>53</cp:revision>
  <dcterms:created xsi:type="dcterms:W3CDTF">2012-06-15T04:47:22Z</dcterms:created>
  <dcterms:modified xsi:type="dcterms:W3CDTF">2012-06-21T05:52:43Z</dcterms:modified>
</cp:coreProperties>
</file>