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0"/>
  </p:handoutMasterIdLst>
  <p:sldIdLst>
    <p:sldId id="284" r:id="rId2"/>
    <p:sldId id="285" r:id="rId3"/>
    <p:sldId id="334" r:id="rId4"/>
    <p:sldId id="337" r:id="rId5"/>
    <p:sldId id="339" r:id="rId6"/>
    <p:sldId id="336" r:id="rId7"/>
    <p:sldId id="329" r:id="rId8"/>
    <p:sldId id="330" r:id="rId9"/>
    <p:sldId id="338" r:id="rId10"/>
    <p:sldId id="341" r:id="rId11"/>
    <p:sldId id="340" r:id="rId12"/>
    <p:sldId id="331" r:id="rId13"/>
    <p:sldId id="332" r:id="rId14"/>
    <p:sldId id="342" r:id="rId15"/>
    <p:sldId id="343" r:id="rId16"/>
    <p:sldId id="344" r:id="rId17"/>
    <p:sldId id="345" r:id="rId18"/>
    <p:sldId id="346" r:id="rId19"/>
    <p:sldId id="347" r:id="rId20"/>
    <p:sldId id="328" r:id="rId21"/>
    <p:sldId id="309" r:id="rId22"/>
    <p:sldId id="297" r:id="rId23"/>
    <p:sldId id="258" r:id="rId24"/>
    <p:sldId id="304" r:id="rId25"/>
    <p:sldId id="259" r:id="rId26"/>
    <p:sldId id="260" r:id="rId27"/>
    <p:sldId id="308" r:id="rId28"/>
    <p:sldId id="307" r:id="rId29"/>
    <p:sldId id="325" r:id="rId30"/>
    <p:sldId id="289" r:id="rId31"/>
    <p:sldId id="290" r:id="rId32"/>
    <p:sldId id="262" r:id="rId33"/>
    <p:sldId id="263" r:id="rId34"/>
    <p:sldId id="311" r:id="rId35"/>
    <p:sldId id="312" r:id="rId36"/>
    <p:sldId id="313" r:id="rId37"/>
    <p:sldId id="291" r:id="rId38"/>
    <p:sldId id="296" r:id="rId39"/>
    <p:sldId id="298" r:id="rId40"/>
    <p:sldId id="295" r:id="rId41"/>
    <p:sldId id="294" r:id="rId42"/>
    <p:sldId id="310" r:id="rId43"/>
    <p:sldId id="264" r:id="rId44"/>
    <p:sldId id="265" r:id="rId45"/>
    <p:sldId id="314" r:id="rId46"/>
    <p:sldId id="266" r:id="rId47"/>
    <p:sldId id="267" r:id="rId48"/>
    <p:sldId id="268" r:id="rId49"/>
    <p:sldId id="269" r:id="rId50"/>
    <p:sldId id="270" r:id="rId51"/>
    <p:sldId id="271" r:id="rId52"/>
    <p:sldId id="274" r:id="rId53"/>
    <p:sldId id="299" r:id="rId54"/>
    <p:sldId id="272" r:id="rId55"/>
    <p:sldId id="281" r:id="rId56"/>
    <p:sldId id="282" r:id="rId57"/>
    <p:sldId id="315" r:id="rId58"/>
    <p:sldId id="317" r:id="rId59"/>
    <p:sldId id="316" r:id="rId60"/>
    <p:sldId id="318" r:id="rId61"/>
    <p:sldId id="320" r:id="rId62"/>
    <p:sldId id="319" r:id="rId63"/>
    <p:sldId id="283" r:id="rId64"/>
    <p:sldId id="301" r:id="rId65"/>
    <p:sldId id="302" r:id="rId66"/>
    <p:sldId id="303" r:id="rId67"/>
    <p:sldId id="326" r:id="rId68"/>
    <p:sldId id="327" r:id="rId69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7723" autoAdjust="0"/>
  </p:normalViewPr>
  <p:slideViewPr>
    <p:cSldViewPr>
      <p:cViewPr>
        <p:scale>
          <a:sx n="108" d="100"/>
          <a:sy n="108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gmd/cpd/monitor/monthly/" TargetMode="External"/><Relationship Id="rId2" Type="http://schemas.openxmlformats.org/officeDocument/2006/relationships/hyperlink" Target="https://www.facebook.com/caterlans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dc.cwb" TargetMode="External"/><Relationship Id="rId2" Type="http://schemas.openxmlformats.org/officeDocument/2006/relationships/hyperlink" Target="https://www.facebook.com/caterlanse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mdc.cwb&#37165;&#26126;&#20856;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cebook.com/weatherrisk?fref=photo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acebook.com/retai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/%E7%B4%B0%E5%B7%9D%E3%81%9F%E3%81%8B%E3%81%97/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facebook.com/groups/1931025107152094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A5%BF%E7%8F%AD%E7%89%99" TargetMode="External"/><Relationship Id="rId3" Type="http://schemas.openxmlformats.org/officeDocument/2006/relationships/hyperlink" Target="https://zh.wikipedia.org/wiki/%E5%86%85%E5%8D%8E%E8%BE%BE%E5%B7%9E" TargetMode="External"/><Relationship Id="rId7" Type="http://schemas.openxmlformats.org/officeDocument/2006/relationships/hyperlink" Target="https://zh.wikipedia.org/wiki/%E5%85%A8%E7%90%83%E8%A1%8C%E5%8B%95%E9%80%9A%E8%A8%8A%E7%B3%BB%E7%B5%B1%E5%8D%94%E6%9C%83" TargetMode="External"/><Relationship Id="rId2" Type="http://schemas.openxmlformats.org/officeDocument/2006/relationships/hyperlink" Target="https://zh.wikipedia.org/wiki/%E8%B4%B8%E6%98%93%E5%B1%95%E8%A7%88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4%B8%96%E7%95%8C%E8%A1%8C%E5%8B%95%E9%80%9A%E8%A8%8A%E5%A4%A7%E6%9C%83#cite_note-1" TargetMode="External"/><Relationship Id="rId5" Type="http://schemas.openxmlformats.org/officeDocument/2006/relationships/hyperlink" Target="https://zh.wikipedia.org/wiki/%E4%B8%8A%E6%B5%B7%E5%B8%82" TargetMode="External"/><Relationship Id="rId4" Type="http://schemas.openxmlformats.org/officeDocument/2006/relationships/hyperlink" Target="https://zh.wikipedia.org/w/index.php?title=%E6%8B%89%E6%96%AF%E7%B6%AD%E5%8A%A0%E6%96%AF%E6%9C%83%E8%AD%B0%E4%B8%AD%E5%BF%83&amp;action=edit&amp;redlink=1" TargetMode="External"/><Relationship Id="rId9" Type="http://schemas.openxmlformats.org/officeDocument/2006/relationships/hyperlink" Target="https://zh.wikipedia.org/wiki/%E5%B7%B4%E5%A1%9E%E9%9A%86%E7%B4%8D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?fbclid=IwAR1N0QkYXKvDH3bt_T3N2Cx8ArPUD0NKtc0hJzYWrvrS9EsWlN48XLCc1bg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ec.earth.sinica.edu.tw/new_web/video_con.php?id=1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kstep.com/archives/19738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QyaFrEtFrijQGBOzpgqGijntq0Qb7v8j4HLuDc10Xc/edit" TargetMode="External"/><Relationship Id="rId2" Type="http://schemas.openxmlformats.org/officeDocument/2006/relationships/hyperlink" Target="https://www.pkstep.com/archives/197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omo.com/zh/mindmap/bc98ed7cb2fe43faa5f94230e6048676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-world-stats.com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eatherOnGround" TargetMode="External"/><Relationship Id="rId7" Type="http://schemas.openxmlformats.org/officeDocument/2006/relationships/hyperlink" Target="http://blog.xuite.net/uhoo/dc/16723503" TargetMode="External"/><Relationship Id="rId2" Type="http://schemas.openxmlformats.org/officeDocument/2006/relationships/hyperlink" Target="https://www.facebook.com/mdc.cwb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ec.earth.sinica.edu.tw/new_web/index.php" TargetMode="External"/><Relationship Id="rId5" Type="http://schemas.openxmlformats.org/officeDocument/2006/relationships/hyperlink" Target="https://www.facebook.com/weatherrisk" TargetMode="External"/><Relationship Id="rId4" Type="http://schemas.openxmlformats.org/officeDocument/2006/relationships/hyperlink" Target="https://www.facebook.com/weatherrisk?fref=phot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dc.cwb&#37165;&#26126;&#20856;" TargetMode="External"/><Relationship Id="rId2" Type="http://schemas.openxmlformats.org/officeDocument/2006/relationships/hyperlink" Target="http://www.metapp.org.tw/index.php/bossweathernews/1317-2019-03-05-21-55-4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caterlanse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108.02.27  </a:t>
            </a:r>
            <a:r>
              <a:rPr lang="zh-TW" altLang="en-US" dirty="0" smtClean="0">
                <a:solidFill>
                  <a:srgbClr val="00B050"/>
                </a:solidFill>
              </a:rPr>
              <a:t>網路</a:t>
            </a:r>
            <a:r>
              <a:rPr lang="zh-TW" altLang="en-US" dirty="0">
                <a:solidFill>
                  <a:srgbClr val="00B050"/>
                </a:solidFill>
              </a:rPr>
              <a:t>運用與管理</a:t>
            </a:r>
            <a:r>
              <a:rPr lang="zh-TW" altLang="en-US" dirty="0" smtClean="0"/>
              <a:t>教材</a:t>
            </a:r>
            <a:endParaRPr lang="en-US" altLang="zh-TW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TW" sz="1800" kern="1200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塵封的裂痕 </a:t>
            </a:r>
            <a:r>
              <a:rPr lang="en-US" altLang="zh-TW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- </a:t>
            </a:r>
            <a:r>
              <a:rPr lang="zh-TW" altLang="en-US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歷史地震第四講：</a:t>
            </a:r>
            <a:r>
              <a:rPr lang="en-US" altLang="zh-TW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1935</a:t>
            </a:r>
            <a:r>
              <a:rPr lang="zh-TW" altLang="en-US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年新竹台中地震</a:t>
            </a:r>
            <a:endParaRPr lang="en-US" altLang="zh-TW" sz="1800" kern="1200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1800" b="1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塵封的裂痕 </a:t>
            </a:r>
            <a:r>
              <a:rPr lang="en-US" altLang="zh-TW" sz="1800" b="1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-</a:t>
            </a:r>
            <a:r>
              <a:rPr lang="zh-TW" altLang="en-US" sz="1800" b="1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歷史地震第三講：</a:t>
            </a:r>
            <a:r>
              <a:rPr lang="en-US" altLang="zh-TW" sz="1800" b="1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1906</a:t>
            </a:r>
            <a:r>
              <a:rPr lang="zh-TW" altLang="en-US" sz="1800" b="1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年梅山地震</a:t>
            </a:r>
            <a:endParaRPr lang="en-US" altLang="zh-TW" sz="1800" kern="1200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1800" b="1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塵封的裂痕 </a:t>
            </a:r>
            <a:r>
              <a:rPr lang="en-US" altLang="zh-TW" sz="1800" b="1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- </a:t>
            </a:r>
            <a:r>
              <a:rPr lang="zh-TW" altLang="en-US" sz="1800" b="1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歷史地震第二講：</a:t>
            </a:r>
            <a:r>
              <a:rPr lang="en-US" altLang="zh-TW" sz="1800" b="1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1862</a:t>
            </a:r>
            <a:r>
              <a:rPr lang="zh-TW" altLang="en-US" sz="1800" b="1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年台南地震</a:t>
            </a:r>
            <a:endParaRPr lang="en-US" altLang="zh-TW" sz="1800" kern="1200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TW" altLang="en-US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塵封的裂痕 </a:t>
            </a:r>
            <a:r>
              <a:rPr lang="en-US" altLang="zh-TW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- </a:t>
            </a:r>
            <a:r>
              <a:rPr lang="zh-TW" altLang="en-US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歷史地震第一講：</a:t>
            </a:r>
            <a:r>
              <a:rPr lang="en-US" altLang="zh-TW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1867</a:t>
            </a:r>
            <a:r>
              <a:rPr lang="zh-TW" altLang="en-US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年基隆</a:t>
            </a:r>
            <a:r>
              <a:rPr lang="zh-TW" altLang="en-US" sz="1800" kern="1200" dirty="0" smtClean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地震</a:t>
            </a:r>
            <a:endParaRPr lang="en-US" altLang="zh-TW" sz="1800" kern="1200" dirty="0" smtClean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TW" sz="1800" kern="1200" dirty="0">
                <a:solidFill>
                  <a:srgbClr val="000000"/>
                </a:solidFill>
                <a:latin typeface="Arial" charset="0"/>
                <a:ea typeface="新細明體" pitchFamily="18" charset="-120"/>
              </a:rPr>
              <a:t>http://tec.earth.sinica.edu.tw/new_web/video_con.php?id=1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TW" sz="1800" kern="1200" dirty="0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649139"/>
          </a:xfrm>
        </p:spPr>
        <p:txBody>
          <a:bodyPr/>
          <a:lstStyle/>
          <a:p>
            <a:r>
              <a:rPr lang="en-US" altLang="zh-TW" sz="2400" dirty="0"/>
              <a:t> </a:t>
            </a:r>
            <a:r>
              <a:rPr lang="en-US" altLang="zh-TW" sz="1800" dirty="0">
                <a:hlinkClick r:id="rId2"/>
              </a:rPr>
              <a:t> </a:t>
            </a:r>
            <a:r>
              <a:rPr lang="en-US" altLang="zh-TW" sz="1800" dirty="0" smtClean="0">
                <a:hlinkClick r:id="rId3"/>
              </a:rPr>
              <a:t>http://www.data.jma.go.jp/gmd/cpd/monitor/monthly/</a:t>
            </a:r>
            <a:r>
              <a:rPr lang="en-US" altLang="zh-TW" sz="1800" dirty="0"/>
              <a:t> </a:t>
            </a:r>
            <a:r>
              <a:rPr lang="zh-TW" altLang="en-US" sz="1800" dirty="0"/>
              <a:t>日本世界</a:t>
            </a:r>
            <a:r>
              <a:rPr lang="ja-JP" altLang="en-US" sz="1800" dirty="0"/>
              <a:t>の</a:t>
            </a:r>
            <a:r>
              <a:rPr lang="zh-TW" altLang="en-US" sz="1800" dirty="0"/>
              <a:t>月</a:t>
            </a:r>
            <a:r>
              <a:rPr lang="ja-JP" altLang="en-US" sz="1800" dirty="0"/>
              <a:t>ごとの</a:t>
            </a:r>
            <a:r>
              <a:rPr lang="zh-TW" altLang="en-US" sz="1800" dirty="0"/>
              <a:t>異常気象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CF2097B-26D6-482F-BF99-D23C1DB3E87D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kumimoji="0" lang="en-US" altLang="zh-TW" sz="7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905608"/>
            <a:ext cx="8572500" cy="57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62520" y="300475"/>
            <a:ext cx="8229040" cy="649139"/>
          </a:xfrm>
        </p:spPr>
        <p:txBody>
          <a:bodyPr/>
          <a:lstStyle/>
          <a:p>
            <a:r>
              <a:rPr lang="en-US" altLang="zh-TW" sz="2400" dirty="0"/>
              <a:t> </a:t>
            </a:r>
            <a:r>
              <a:rPr lang="en-US" altLang="zh-TW" sz="2400" dirty="0">
                <a:hlinkClick r:id="rId2"/>
              </a:rPr>
              <a:t> </a:t>
            </a:r>
            <a:r>
              <a:rPr lang="en-US" altLang="zh-TW" sz="2400" dirty="0" smtClean="0">
                <a:hlinkClick r:id="rId2"/>
              </a:rPr>
              <a:t>https://</a:t>
            </a:r>
            <a:r>
              <a:rPr lang="en-US" altLang="zh-TW" sz="2400" dirty="0" smtClean="0">
                <a:hlinkClick r:id="rId3"/>
              </a:rPr>
              <a:t>https</a:t>
            </a:r>
            <a:r>
              <a:rPr lang="en-US" altLang="zh-TW" sz="2400" dirty="0">
                <a:hlinkClick r:id="rId3"/>
              </a:rPr>
              <a:t>://www.facebook.com/mdc.cwb</a:t>
            </a:r>
            <a:r>
              <a:rPr lang="en-US" altLang="zh-TW" sz="2400" dirty="0">
                <a:hlinkClick r:id="rId4"/>
              </a:rPr>
              <a:t/>
            </a:r>
            <a:br>
              <a:rPr lang="en-US" altLang="zh-TW" sz="2400" dirty="0">
                <a:hlinkClick r:id="rId4"/>
              </a:rPr>
            </a:br>
            <a:r>
              <a:rPr lang="zh-TW" altLang="en-US" sz="2400" dirty="0">
                <a:hlinkClick r:id="rId4"/>
              </a:rPr>
              <a:t>鄭明典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CF2097B-26D6-482F-BF99-D23C1DB3E87D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kumimoji="0" lang="en-US" altLang="zh-TW" sz="700"/>
          </a:p>
        </p:txBody>
      </p:sp>
      <p:pic>
        <p:nvPicPr>
          <p:cNvPr id="25604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5" y="1028984"/>
            <a:ext cx="8571730" cy="56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456920" y="476224"/>
            <a:ext cx="8230160" cy="649139"/>
          </a:xfrm>
        </p:spPr>
        <p:txBody>
          <a:bodyPr/>
          <a:lstStyle/>
          <a:p>
            <a:pPr algn="ctr"/>
            <a:r>
              <a:rPr lang="en-US" altLang="zh-TW" sz="1700">
                <a:hlinkClick r:id="rId2"/>
              </a:rPr>
              <a:t>https://www.facebook.com/weatherrisk?fref=photo</a:t>
            </a:r>
            <a:r>
              <a:rPr lang="zh-TW" altLang="en-US" sz="1700"/>
              <a:t>氣象達人彭啟明</a:t>
            </a:r>
            <a:endParaRPr lang="zh-TW" altLang="en-US" sz="20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13D6F9E-6028-4842-943B-B7E2D463C89E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kumimoji="0" lang="en-US" altLang="zh-TW" sz="700"/>
          </a:p>
        </p:txBody>
      </p:sp>
      <p:pic>
        <p:nvPicPr>
          <p:cNvPr id="2765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6" y="1197174"/>
            <a:ext cx="8572849" cy="56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110871" y="274963"/>
            <a:ext cx="8931218" cy="705831"/>
          </a:xfrm>
        </p:spPr>
        <p:txBody>
          <a:bodyPr/>
          <a:lstStyle/>
          <a:p>
            <a:r>
              <a:rPr lang="en-US" altLang="zh-TW" sz="1300">
                <a:latin typeface="標楷體" pitchFamily="65" charset="-120"/>
                <a:ea typeface="標楷體" pitchFamily="65" charset="-120"/>
              </a:rPr>
              <a:t>You-tube </a:t>
            </a:r>
            <a:r>
              <a:rPr lang="zh-TW" altLang="en-US" sz="1300">
                <a:latin typeface="標楷體" pitchFamily="65" charset="-120"/>
                <a:ea typeface="標楷體" pitchFamily="65" charset="-120"/>
              </a:rPr>
              <a:t>頻道訂閱</a:t>
            </a:r>
            <a:r>
              <a:rPr lang="en-US" altLang="zh-TW" sz="130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3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氣象局 </a:t>
            </a:r>
            <a:r>
              <a:rPr lang="en-US" altLang="zh-TW" sz="13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CWB-</a:t>
            </a:r>
            <a:r>
              <a:rPr lang="en-US" altLang="zh-TW" sz="130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130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30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300">
                <a:latin typeface="標楷體" pitchFamily="65" charset="-120"/>
                <a:ea typeface="標楷體" pitchFamily="65" charset="-120"/>
              </a:rPr>
              <a:t>季</a:t>
            </a:r>
            <a:r>
              <a:rPr lang="en-US" altLang="zh-TW" sz="130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30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1300">
                <a:latin typeface="標楷體" pitchFamily="65" charset="-120"/>
                <a:ea typeface="標楷體" pitchFamily="65" charset="-120"/>
              </a:rPr>
              <a:t>; i-pad or i-phone :</a:t>
            </a:r>
            <a:r>
              <a:rPr lang="zh-TW" altLang="en-US" sz="1300"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130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zh-TW" altLang="en-US" sz="1300">
                <a:latin typeface="標楷體" pitchFamily="65" charset="-120"/>
                <a:ea typeface="標楷體" pitchFamily="65" charset="-120"/>
              </a:rPr>
              <a:t>輻射冷卻效應 </a:t>
            </a:r>
            <a:r>
              <a:rPr lang="en-US" altLang="zh-TW" sz="13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300">
                <a:latin typeface="標楷體" pitchFamily="65" charset="-120"/>
                <a:ea typeface="標楷體" pitchFamily="65" charset="-120"/>
              </a:rPr>
              <a:t>立春 </a:t>
            </a:r>
            <a:r>
              <a:rPr lang="zh-TW" altLang="en-US" sz="700">
                <a:latin typeface="標楷體" pitchFamily="65" charset="-120"/>
                <a:ea typeface="標楷體" pitchFamily="65" charset="-120"/>
              </a:rPr>
              <a:t>前</a:t>
            </a:r>
            <a:r>
              <a:rPr lang="en-US" altLang="zh-TW" sz="700">
                <a:latin typeface="標楷體" pitchFamily="65" charset="-120"/>
                <a:ea typeface="標楷體" pitchFamily="65" charset="-120"/>
              </a:rPr>
              <a:t>11,12,1</a:t>
            </a:r>
            <a:r>
              <a:rPr lang="zh-TW" altLang="en-US" sz="70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130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700">
                <a:latin typeface="標楷體" pitchFamily="65" charset="-120"/>
                <a:ea typeface="標楷體" pitchFamily="65" charset="-120"/>
              </a:rPr>
              <a:t>後 </a:t>
            </a:r>
            <a:r>
              <a:rPr lang="en-US" altLang="zh-TW" sz="700">
                <a:latin typeface="標楷體" pitchFamily="65" charset="-120"/>
                <a:ea typeface="標楷體" pitchFamily="65" charset="-120"/>
              </a:rPr>
              <a:t>2,3 </a:t>
            </a:r>
            <a:r>
              <a:rPr lang="zh-TW" altLang="en-US" sz="70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300">
                <a:latin typeface="標楷體" pitchFamily="65" charset="-120"/>
                <a:ea typeface="標楷體" pitchFamily="65" charset="-120"/>
              </a:rPr>
              <a:t>) </a:t>
            </a:r>
            <a:endParaRPr lang="zh-TW" altLang="en-US" sz="13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5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1BFF5A3-0F79-4474-9917-C97DD65125B1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kumimoji="0" lang="en-US" altLang="zh-TW" sz="700"/>
          </a:p>
        </p:txBody>
      </p:sp>
      <p:pic>
        <p:nvPicPr>
          <p:cNvPr id="2867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" y="3917507"/>
            <a:ext cx="9143999" cy="29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2" y="908038"/>
            <a:ext cx="9144000" cy="32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9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12367" y="47667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B050"/>
                </a:solidFill>
                <a:ea typeface="標楷體" pitchFamily="65" charset="-120"/>
              </a:rPr>
              <a:t>大數據分析</a:t>
            </a:r>
            <a:r>
              <a:rPr lang="en-US" altLang="zh-TW" sz="2400" dirty="0" smtClean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 smtClean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 smtClean="0">
                <a:solidFill>
                  <a:srgbClr val="00B050"/>
                </a:solidFill>
                <a:ea typeface="標楷體" pitchFamily="65" charset="-120"/>
              </a:rPr>
              <a:t>)</a:t>
            </a:r>
            <a:endParaRPr lang="en-US" altLang="zh-TW" sz="2400" dirty="0">
              <a:solidFill>
                <a:srgbClr val="00B05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43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802033" cy="5217443"/>
          </a:xfrm>
        </p:spPr>
      </p:pic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106.10 -&gt;  107.1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3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29600" cy="5383530"/>
          </a:xfrm>
        </p:spPr>
      </p:pic>
    </p:spTree>
    <p:extLst>
      <p:ext uri="{BB962C8B-B14F-4D97-AF65-F5344CB8AC3E}">
        <p14:creationId xmlns:p14="http://schemas.microsoft.com/office/powerpoint/2010/main" val="9365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40626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41595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69558" cy="5851525"/>
          </a:xfrm>
        </p:spPr>
      </p:pic>
    </p:spTree>
    <p:extLst>
      <p:ext uri="{BB962C8B-B14F-4D97-AF65-F5344CB8AC3E}">
        <p14:creationId xmlns:p14="http://schemas.microsoft.com/office/powerpoint/2010/main" val="3677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B050"/>
                </a:solidFill>
              </a:rPr>
              <a:t>網路</a:t>
            </a:r>
            <a:r>
              <a:rPr lang="zh-TW" altLang="en-US" sz="2400" dirty="0">
                <a:solidFill>
                  <a:srgbClr val="00B050"/>
                </a:solidFill>
              </a:rPr>
              <a:t>運用與</a:t>
            </a:r>
            <a:r>
              <a:rPr lang="zh-TW" altLang="en-US" sz="2400" dirty="0" smtClean="0">
                <a:solidFill>
                  <a:srgbClr val="00B050"/>
                </a:solidFill>
              </a:rPr>
              <a:t>管理</a:t>
            </a:r>
            <a:r>
              <a:rPr lang="zh-TW" altLang="en-US" sz="2400" dirty="0" smtClean="0"/>
              <a:t>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架構</a:t>
            </a:r>
            <a:r>
              <a:rPr lang="zh-TW" altLang="en-US" sz="2200" b="1" dirty="0" smtClean="0">
                <a:ea typeface="標楷體" pitchFamily="65" charset="-120"/>
              </a:rPr>
              <a:t>重點</a:t>
            </a:r>
            <a:endParaRPr lang="zh-TW" altLang="en-US" sz="2200" b="1" dirty="0">
              <a:ea typeface="標楷體" pitchFamily="65" charset="-120"/>
            </a:endParaRP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15426464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1.2/27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799288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439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B050"/>
                </a:solidFill>
              </a:rPr>
              <a:t>網路</a:t>
            </a:r>
            <a:r>
              <a:rPr lang="zh-TW" altLang="en-US" sz="2400" dirty="0">
                <a:solidFill>
                  <a:srgbClr val="00B050"/>
                </a:solidFill>
              </a:rPr>
              <a:t>運用與管理</a:t>
            </a:r>
            <a:r>
              <a:rPr lang="zh-TW" altLang="en-US" sz="2400" dirty="0" smtClean="0"/>
              <a:t>期</a:t>
            </a:r>
            <a:r>
              <a:rPr lang="zh-TW" altLang="en-US" sz="2400" dirty="0" smtClean="0"/>
              <a:t>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MK-IS(Marketing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endParaRPr lang="en-US" altLang="zh-TW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46418299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1.2/27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9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802033" cy="5256584"/>
          </a:xfrm>
        </p:spPr>
      </p:pic>
    </p:spTree>
    <p:extLst>
      <p:ext uri="{BB962C8B-B14F-4D97-AF65-F5344CB8AC3E}">
        <p14:creationId xmlns:p14="http://schemas.microsoft.com/office/powerpoint/2010/main" val="1714571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HDMI. RS232C .MIS </a:t>
            </a:r>
            <a:r>
              <a:rPr lang="en-US" altLang="zh-TW" sz="2200" dirty="0" smtClean="0">
                <a:ea typeface="標楷體" pitchFamily="65" charset="-120"/>
                <a:sym typeface="Wingdings" panose="05000000000000000000" pitchFamily="2" charset="2"/>
              </a:rPr>
              <a:t></a:t>
            </a:r>
            <a:r>
              <a:rPr lang="zh-TW" altLang="en-US" sz="2200" dirty="0">
                <a:ea typeface="標楷體" pitchFamily="65" charset="-120"/>
              </a:rPr>
              <a:t>智慧大</a:t>
            </a:r>
            <a:r>
              <a:rPr lang="zh-TW" altLang="en-US" sz="2200" dirty="0" smtClean="0">
                <a:ea typeface="標楷體" pitchFamily="65" charset="-120"/>
              </a:rPr>
              <a:t>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>
                <a:ea typeface="標楷體" pitchFamily="65" charset="-120"/>
              </a:rPr>
              <a:t>智慧</a:t>
            </a:r>
            <a:r>
              <a:rPr lang="zh-TW" altLang="en-US" sz="2200" dirty="0" smtClean="0">
                <a:ea typeface="標楷體" pitchFamily="65" charset="-120"/>
              </a:rPr>
              <a:t>氣象資訊系統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000" dirty="0" smtClean="0">
                <a:ea typeface="標楷體" pitchFamily="65" charset="-120"/>
              </a:rPr>
              <a:t>CPU (i3-i5-i7). RAM. MK-CRM -&gt; AI</a:t>
            </a:r>
            <a:r>
              <a:rPr lang="zh-TW" altLang="en-US" sz="2000" dirty="0" smtClean="0">
                <a:ea typeface="標楷體" pitchFamily="65" charset="-120"/>
              </a:rPr>
              <a:t> 人工智慧</a:t>
            </a:r>
            <a:r>
              <a:rPr lang="en-US" altLang="zh-TW" sz="2000" dirty="0" smtClean="0">
                <a:ea typeface="標楷體" pitchFamily="65" charset="-120"/>
              </a:rPr>
              <a:t>(</a:t>
            </a:r>
            <a:r>
              <a:rPr lang="zh-TW" altLang="en-US" sz="2000" dirty="0"/>
              <a:t>台灣老年人口</a:t>
            </a:r>
            <a:r>
              <a:rPr lang="zh-TW" altLang="en-US" sz="2000" dirty="0" smtClean="0"/>
              <a:t>比例</a:t>
            </a:r>
            <a:r>
              <a:rPr lang="en-US" altLang="zh-TW" sz="2000" dirty="0" smtClean="0"/>
              <a:t>)</a:t>
            </a:r>
            <a:endParaRPr lang="en-US" altLang="zh-TW" sz="20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資料庫管理 *</a:t>
            </a:r>
            <a:r>
              <a:rPr lang="en-US" altLang="zh-TW" sz="2200" dirty="0" smtClean="0">
                <a:ea typeface="標楷體" pitchFamily="65" charset="-120"/>
              </a:rPr>
              <a:t>.dbf +FB -&gt;  IOM</a:t>
            </a:r>
            <a:r>
              <a:rPr lang="zh-TW" altLang="en-US" sz="2200" dirty="0" smtClean="0">
                <a:ea typeface="標楷體" pitchFamily="65" charset="-120"/>
              </a:rPr>
              <a:t> </a:t>
            </a:r>
            <a:r>
              <a:rPr lang="zh-TW" altLang="en-US" sz="2200" dirty="0">
                <a:ea typeface="標楷體" pitchFamily="65" charset="-120"/>
              </a:rPr>
              <a:t>物聯網</a:t>
            </a: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err="1" smtClean="0">
                <a:ea typeface="標楷體" pitchFamily="65" charset="-120"/>
              </a:rPr>
              <a:t>i-phone.Pepper</a:t>
            </a:r>
            <a:r>
              <a:rPr lang="en-US" altLang="zh-TW" sz="2200" dirty="0" smtClean="0">
                <a:ea typeface="標楷體" pitchFamily="65" charset="-120"/>
              </a:rPr>
              <a:t> -&gt; </a:t>
            </a:r>
            <a:r>
              <a:rPr lang="zh-TW" altLang="en-US" sz="2200" dirty="0" smtClean="0">
                <a:ea typeface="標楷體" pitchFamily="65" charset="-120"/>
              </a:rPr>
              <a:t>智慧捷運公車</a:t>
            </a:r>
            <a:r>
              <a:rPr lang="zh-TW" altLang="en-US" sz="2200" dirty="0">
                <a:ea typeface="標楷體" pitchFamily="65" charset="-120"/>
              </a:rPr>
              <a:t>資訊系統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2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應用  </a:t>
            </a:r>
            <a:r>
              <a:rPr lang="en-US" altLang="zh-TW" sz="2400" dirty="0" smtClean="0">
                <a:solidFill>
                  <a:srgbClr val="00B050"/>
                </a:solidFill>
              </a:rPr>
              <a:t>vs </a:t>
            </a:r>
            <a:r>
              <a:rPr lang="zh-TW" altLang="en-US" sz="2400" dirty="0" smtClean="0">
                <a:hlinkClick r:id="rId2"/>
              </a:rPr>
              <a:t>計算機概論</a:t>
            </a:r>
            <a:r>
              <a:rPr lang="zh-TW" altLang="en-US" sz="2400" dirty="0" smtClean="0"/>
              <a:t>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2083362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br>
              <a:rPr lang="zh-TW" altLang="en-US" sz="1400" dirty="0"/>
            </a:br>
            <a:r>
              <a:rPr lang="en-US" altLang="zh-TW" sz="1400" dirty="0"/>
              <a:t>107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.11.</a:t>
            </a:r>
            <a:r>
              <a:rPr lang="zh-TW" altLang="en-US" sz="1400" dirty="0"/>
              <a:t>英</a:t>
            </a:r>
          </a:p>
          <a:p>
            <a:r>
              <a:rPr lang="en-US" altLang="zh-TW" sz="1400" dirty="0"/>
              <a:t>106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.9.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 smtClean="0"/>
              <a:t>1</a:t>
            </a:r>
            <a:r>
              <a:rPr lang="en-US" altLang="zh-TW" sz="1400" dirty="0"/>
              <a:t>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091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台中市有多少人口。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3. 0930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8" y="1268760"/>
            <a:ext cx="8170722" cy="5184576"/>
          </a:xfrm>
        </p:spPr>
      </p:pic>
    </p:spTree>
    <p:extLst>
      <p:ext uri="{BB962C8B-B14F-4D97-AF65-F5344CB8AC3E}">
        <p14:creationId xmlns:p14="http://schemas.microsoft.com/office/powerpoint/2010/main" val="4238527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  <p:extLst>
      <p:ext uri="{BB962C8B-B14F-4D97-AF65-F5344CB8AC3E}">
        <p14:creationId xmlns:p14="http://schemas.microsoft.com/office/powerpoint/2010/main" val="3100358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105637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706090"/>
          </a:xfrm>
        </p:spPr>
        <p:txBody>
          <a:bodyPr/>
          <a:lstStyle/>
          <a:p>
            <a:r>
              <a:rPr lang="zh-TW" altLang="en-US" sz="2400" dirty="0"/>
              <a:t>台中大里太平區物聯網 與 大數據 </a:t>
            </a:r>
            <a:r>
              <a:rPr lang="zh-TW" altLang="en-US" sz="2400" dirty="0" smtClean="0"/>
              <a:t>研究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>
                <a:hlinkClick r:id="rId2"/>
              </a:rPr>
              <a:t>https://</a:t>
            </a:r>
            <a:r>
              <a:rPr lang="en-US" altLang="zh-TW" sz="2400" dirty="0" smtClean="0">
                <a:hlinkClick r:id="rId2"/>
              </a:rPr>
              <a:t>www.facebook.com/groups/1931025107152094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776864" cy="5112568"/>
          </a:xfrm>
        </p:spPr>
      </p:pic>
    </p:spTree>
    <p:extLst>
      <p:ext uri="{BB962C8B-B14F-4D97-AF65-F5344CB8AC3E}">
        <p14:creationId xmlns:p14="http://schemas.microsoft.com/office/powerpoint/2010/main" val="34090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>
                <a:solidFill>
                  <a:srgbClr val="FF0000"/>
                </a:solidFill>
              </a:rPr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>
                <a:solidFill>
                  <a:srgbClr val="FF0000"/>
                </a:solidFill>
              </a:rPr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CES</a:t>
            </a:r>
            <a:r>
              <a:rPr lang="zh-TW" altLang="en-US" sz="3600" b="1" dirty="0">
                <a:solidFill>
                  <a:srgbClr val="FF0000"/>
                </a:solidFill>
              </a:rPr>
              <a:t>消費電子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展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3600" b="1" dirty="0">
                <a:solidFill>
                  <a:srgbClr val="FF0000"/>
                </a:solidFill>
              </a:rPr>
              <a:t>世界行動通訊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MWC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zh-TW" altLang="en-US" sz="2400" b="1" dirty="0"/>
              <a:t>消費電子展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Consumer Electronics Show</a:t>
            </a:r>
            <a:r>
              <a:rPr lang="zh-TW" altLang="en-US" sz="2400" dirty="0"/>
              <a:t>，簡稱：</a:t>
            </a:r>
            <a:r>
              <a:rPr lang="en-US" altLang="zh-TW" sz="2400" b="1" dirty="0"/>
              <a:t>CES</a:t>
            </a:r>
            <a:r>
              <a:rPr lang="zh-TW" altLang="en-US" sz="2400" dirty="0"/>
              <a:t>）是一個知名國際性電子產品和科技的</a:t>
            </a:r>
            <a:r>
              <a:rPr lang="zh-TW" altLang="en-US" sz="2400" dirty="0">
                <a:hlinkClick r:id="rId2" tooltip="貿易展覽會"/>
              </a:rPr>
              <a:t>貿易展覽會</a:t>
            </a:r>
            <a:r>
              <a:rPr lang="zh-TW" altLang="en-US" sz="2400" dirty="0"/>
              <a:t>，每年吸引來自世界各地的主要公司和業界專門人士參加。消費型電子展每年</a:t>
            </a:r>
            <a:r>
              <a:rPr lang="en-US" altLang="zh-TW" sz="2400" dirty="0"/>
              <a:t>1</a:t>
            </a:r>
            <a:r>
              <a:rPr lang="zh-TW" altLang="en-US" sz="2400" dirty="0"/>
              <a:t>月於美國</a:t>
            </a:r>
            <a:r>
              <a:rPr lang="zh-TW" altLang="en-US" sz="2400" dirty="0">
                <a:hlinkClick r:id="rId3" tooltip="內華達州"/>
              </a:rPr>
              <a:t>內華達州</a:t>
            </a:r>
            <a:r>
              <a:rPr lang="zh-TW" altLang="en-US" sz="2400" dirty="0"/>
              <a:t>的</a:t>
            </a:r>
            <a:r>
              <a:rPr lang="zh-TW" altLang="en-US" sz="2400" b="1" dirty="0">
                <a:solidFill>
                  <a:srgbClr val="FF0000"/>
                </a:solidFill>
                <a:hlinkClick r:id="rId4" tooltip="拉斯維加斯會議中心（頁面不存在）"/>
              </a:rPr>
              <a:t>拉斯維加斯</a:t>
            </a:r>
            <a:r>
              <a:rPr lang="zh-TW" altLang="en-US" sz="2400" dirty="0">
                <a:solidFill>
                  <a:srgbClr val="FF0000"/>
                </a:solidFill>
                <a:hlinkClick r:id="rId4" tooltip="拉斯維加斯會議中心（頁面不存在）"/>
              </a:rPr>
              <a:t>會議中心</a:t>
            </a:r>
            <a:r>
              <a:rPr lang="zh-TW" altLang="en-US" sz="2400" dirty="0"/>
              <a:t>舉行。展覽由消費電子協會贊助，並不開放一般民眾入場，展覽期間通常會舉行多場產品預覽會和新產品發表會。在</a:t>
            </a:r>
            <a:r>
              <a:rPr lang="en-US" altLang="zh-TW" sz="2400" dirty="0"/>
              <a:t>2015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月，亞洲消費性電子展（</a:t>
            </a:r>
            <a:r>
              <a:rPr lang="en-US" altLang="zh-TW" sz="2400" dirty="0"/>
              <a:t>CES Asia</a:t>
            </a:r>
            <a:r>
              <a:rPr lang="zh-TW" altLang="en-US" sz="2400" dirty="0"/>
              <a:t>）首度於中國</a:t>
            </a:r>
            <a:r>
              <a:rPr lang="zh-TW" altLang="en-US" sz="2400" dirty="0">
                <a:hlinkClick r:id="rId5" tooltip="上海市"/>
              </a:rPr>
              <a:t>上海市</a:t>
            </a:r>
            <a:r>
              <a:rPr lang="zh-TW" altLang="en-US" sz="2400" dirty="0"/>
              <a:t>舉行。</a:t>
            </a:r>
            <a:r>
              <a:rPr lang="en-US" altLang="zh-TW" sz="2400" dirty="0"/>
              <a:t>2016</a:t>
            </a:r>
            <a:r>
              <a:rPr lang="zh-TW" altLang="en-US" sz="2400" dirty="0"/>
              <a:t>年時，主辦單位將展覽名稱中原有的「國際」（</a:t>
            </a:r>
            <a:r>
              <a:rPr lang="en-US" altLang="zh-TW" sz="2400" dirty="0"/>
              <a:t>International</a:t>
            </a:r>
            <a:r>
              <a:rPr lang="zh-TW" altLang="en-US" sz="2400" dirty="0"/>
              <a:t>）去除，簡化名稱為「</a:t>
            </a:r>
            <a:r>
              <a:rPr lang="en-US" altLang="zh-TW" sz="2400" dirty="0" smtClean="0"/>
              <a:t>CES</a:t>
            </a:r>
          </a:p>
          <a:p>
            <a:r>
              <a:rPr lang="zh-TW" altLang="en-US" sz="2400" b="1" dirty="0"/>
              <a:t>世界行動通訊大會</a:t>
            </a:r>
            <a:r>
              <a:rPr lang="zh-TW" altLang="en-US" sz="2400" dirty="0"/>
              <a:t>（英語：</a:t>
            </a:r>
            <a:r>
              <a:rPr lang="en-US" altLang="zh-TW" sz="2400" dirty="0"/>
              <a:t>Mobile World Congress</a:t>
            </a:r>
            <a:r>
              <a:rPr lang="zh-TW" altLang="en-US" sz="2400" dirty="0"/>
              <a:t>），簡稱</a:t>
            </a:r>
            <a:r>
              <a:rPr lang="en-US" altLang="zh-TW" sz="2400" b="1" dirty="0"/>
              <a:t>MWC</a:t>
            </a:r>
            <a:r>
              <a:rPr lang="zh-TW" altLang="en-US" sz="2400" dirty="0"/>
              <a:t>。</a:t>
            </a:r>
            <a:r>
              <a:rPr lang="en-US" altLang="zh-TW" sz="2400" baseline="30000" dirty="0">
                <a:hlinkClick r:id="rId6"/>
              </a:rPr>
              <a:t>[1]</a:t>
            </a:r>
            <a:r>
              <a:rPr lang="zh-TW" altLang="en-US" sz="2400" dirty="0"/>
              <a:t>由</a:t>
            </a:r>
            <a:r>
              <a:rPr lang="en-US" altLang="zh-TW" sz="2400" dirty="0">
                <a:hlinkClick r:id="rId7" tooltip="全球行動通訊系統協會"/>
              </a:rPr>
              <a:t>GSM</a:t>
            </a:r>
            <a:r>
              <a:rPr lang="zh-TW" altLang="en-US" sz="2400" dirty="0">
                <a:hlinkClick r:id="rId7" tooltip="全球行動通訊系統協會"/>
              </a:rPr>
              <a:t>協會</a:t>
            </a:r>
            <a:r>
              <a:rPr lang="zh-TW" altLang="en-US" sz="2400" dirty="0"/>
              <a:t>（簡稱</a:t>
            </a:r>
            <a:r>
              <a:rPr lang="en-US" altLang="zh-TW" sz="2400" dirty="0"/>
              <a:t>GSMA</a:t>
            </a:r>
            <a:r>
              <a:rPr lang="zh-TW" altLang="en-US" sz="2400" dirty="0"/>
              <a:t>）主辦，邀請各地手機廠商、軟體商、電信業者及無線通訊產業專家學者等參與，透過展示新產品、服務和討論流動通訊產業趨勢與技術。每年二至三月於</a:t>
            </a:r>
            <a:r>
              <a:rPr lang="zh-TW" altLang="en-US" sz="2400" dirty="0">
                <a:hlinkClick r:id="rId8" tooltip="西班牙"/>
              </a:rPr>
              <a:t>西班牙</a:t>
            </a:r>
            <a:r>
              <a:rPr lang="zh-TW" altLang="en-US" sz="2400" dirty="0">
                <a:hlinkClick r:id="rId9" tooltip="巴塞隆納"/>
              </a:rPr>
              <a:t>巴塞隆納</a:t>
            </a:r>
            <a:r>
              <a:rPr lang="zh-TW" altLang="en-US" sz="2400" dirty="0"/>
              <a:t>舉辦。</a:t>
            </a:r>
          </a:p>
        </p:txBody>
      </p:sp>
    </p:spTree>
    <p:extLst>
      <p:ext uri="{BB962C8B-B14F-4D97-AF65-F5344CB8AC3E}">
        <p14:creationId xmlns:p14="http://schemas.microsoft.com/office/powerpoint/2010/main" val="1026016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10/7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800" dirty="0"/>
              <a:t>1.</a:t>
            </a:r>
            <a:r>
              <a:rPr lang="zh-TW" altLang="en-US" sz="2800" dirty="0"/>
              <a:t>商流計算機應用 的</a:t>
            </a:r>
            <a:r>
              <a:rPr lang="en-US" altLang="zh-TW" sz="2800" dirty="0"/>
              <a:t>4 </a:t>
            </a:r>
            <a:r>
              <a:rPr lang="zh-TW" altLang="en-US" sz="2800" dirty="0"/>
              <a:t>大現代化零售</a:t>
            </a:r>
            <a:r>
              <a:rPr lang="en-US" altLang="zh-TW" sz="2800" dirty="0"/>
              <a:t>Retail </a:t>
            </a:r>
            <a:r>
              <a:rPr lang="zh-TW" altLang="en-US" sz="2800" dirty="0"/>
              <a:t>通路計算機應用演化</a:t>
            </a:r>
            <a:r>
              <a:rPr lang="en-US" altLang="zh-TW" sz="2800" dirty="0"/>
              <a:t>. </a:t>
            </a:r>
            <a:r>
              <a:rPr lang="zh-TW" altLang="en-US" sz="2800" dirty="0"/>
              <a:t>依時間排序 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2.MIS</a:t>
            </a:r>
            <a:r>
              <a:rPr lang="zh-TW" altLang="en-US" sz="2800" dirty="0"/>
              <a:t>管理資訊系統為 計算機應用 的資訊基礎，請問 </a:t>
            </a:r>
            <a:r>
              <a:rPr lang="en-US" altLang="zh-TW" sz="2800" dirty="0"/>
              <a:t>MIS</a:t>
            </a:r>
            <a:r>
              <a:rPr lang="zh-TW" altLang="en-US" sz="2800" dirty="0"/>
              <a:t>之 </a:t>
            </a:r>
            <a:r>
              <a:rPr lang="en-US" altLang="zh-TW" sz="2800" dirty="0"/>
              <a:t>5</a:t>
            </a:r>
            <a:r>
              <a:rPr lang="zh-TW" altLang="en-US" sz="2800" dirty="0"/>
              <a:t>管 為何 </a:t>
            </a:r>
            <a:r>
              <a:rPr lang="en-US" altLang="zh-TW" sz="2800" dirty="0"/>
              <a:t>? </a:t>
            </a:r>
          </a:p>
          <a:p>
            <a:r>
              <a:rPr lang="en-US" altLang="zh-TW" sz="2800" dirty="0"/>
              <a:t>3. MKIS </a:t>
            </a:r>
            <a:r>
              <a:rPr lang="zh-TW" altLang="en-US" sz="2800" dirty="0"/>
              <a:t>行銷資訊系統為 計算機應用管理的 資訊基礎，請問其量化行銷總體外部市場的 </a:t>
            </a:r>
            <a:r>
              <a:rPr lang="en-US" altLang="zh-TW" sz="2800" dirty="0"/>
              <a:t>5</a:t>
            </a:r>
            <a:r>
              <a:rPr lang="zh-TW" altLang="en-US" sz="2800" dirty="0"/>
              <a:t>大資訊指標為何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4</a:t>
            </a:r>
            <a:r>
              <a:rPr lang="en-US" altLang="zh-TW" sz="2800" dirty="0"/>
              <a:t>. </a:t>
            </a:r>
            <a:r>
              <a:rPr lang="zh-TW" altLang="en-US" sz="2800" dirty="0"/>
              <a:t>顧客關係管理 </a:t>
            </a:r>
            <a:r>
              <a:rPr lang="en-US" altLang="zh-TW" sz="2800" dirty="0"/>
              <a:t>CRM</a:t>
            </a:r>
            <a:r>
              <a:rPr lang="zh-TW" altLang="en-US" sz="2800" dirty="0"/>
              <a:t>中 之 </a:t>
            </a:r>
            <a:r>
              <a:rPr lang="en-US" altLang="zh-TW" sz="2800" dirty="0"/>
              <a:t>2 </a:t>
            </a:r>
            <a:r>
              <a:rPr lang="zh-TW" altLang="en-US" sz="2800" dirty="0"/>
              <a:t>大 </a:t>
            </a:r>
            <a:r>
              <a:rPr lang="en-US" altLang="zh-TW" sz="2800" dirty="0"/>
              <a:t>Data</a:t>
            </a:r>
            <a:r>
              <a:rPr lang="zh-TW" altLang="en-US" sz="2800" dirty="0"/>
              <a:t>資料管理為何 </a:t>
            </a:r>
            <a:r>
              <a:rPr lang="en-US" altLang="zh-TW" sz="2800" dirty="0"/>
              <a:t>? </a:t>
            </a:r>
            <a:r>
              <a:rPr lang="zh-TW" altLang="en-US" sz="2800" dirty="0"/>
              <a:t>舉</a:t>
            </a:r>
            <a:r>
              <a:rPr lang="en-US" altLang="zh-TW" sz="2800" dirty="0"/>
              <a:t>1</a:t>
            </a:r>
            <a:r>
              <a:rPr lang="zh-TW" altLang="en-US" sz="2800" dirty="0"/>
              <a:t>例 有關台灣老人人口的網路資訊管理個案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5. </a:t>
            </a:r>
            <a:r>
              <a:rPr lang="zh-TW" altLang="en-US" sz="2800" dirty="0"/>
              <a:t>美國資訊軟體創辦人世代 從</a:t>
            </a:r>
            <a:r>
              <a:rPr lang="en-US" altLang="zh-TW" sz="2800" dirty="0"/>
              <a:t>PC,</a:t>
            </a:r>
            <a:r>
              <a:rPr lang="zh-TW" altLang="en-US" sz="2800" dirty="0"/>
              <a:t>網路</a:t>
            </a:r>
            <a:r>
              <a:rPr lang="en-US" altLang="zh-TW" sz="2800" dirty="0"/>
              <a:t>,</a:t>
            </a:r>
            <a:r>
              <a:rPr lang="zh-TW" altLang="en-US" sz="2800" dirty="0"/>
              <a:t>手機皆有所延續與發展 </a:t>
            </a:r>
            <a:r>
              <a:rPr lang="en-US" altLang="zh-TW" sz="2800" dirty="0"/>
              <a:t>(1980-2013), </a:t>
            </a:r>
            <a:r>
              <a:rPr lang="zh-TW" altLang="en-US" sz="2800" dirty="0"/>
              <a:t>請說明</a:t>
            </a:r>
            <a:r>
              <a:rPr lang="en-US" altLang="zh-TW" sz="2800" dirty="0"/>
              <a:t>FB </a:t>
            </a:r>
            <a:r>
              <a:rPr lang="zh-TW" altLang="en-US" sz="2800" dirty="0"/>
              <a:t>臉書</a:t>
            </a:r>
            <a:r>
              <a:rPr lang="en-US" altLang="zh-TW" sz="2800" dirty="0"/>
              <a:t>, Google, Yahoo ,MS </a:t>
            </a:r>
            <a:r>
              <a:rPr lang="zh-TW" altLang="en-US" sz="2800" dirty="0"/>
              <a:t>微軟等 創辦人的出生世代為何 </a:t>
            </a:r>
            <a:r>
              <a:rPr lang="en-US" altLang="zh-TW" sz="2800" dirty="0"/>
              <a:t>?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527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400" dirty="0" smtClean="0"/>
              <a:t>6</a:t>
            </a:r>
            <a:r>
              <a:rPr lang="en-US" altLang="zh-TW" sz="2400" dirty="0"/>
              <a:t>. </a:t>
            </a:r>
            <a:r>
              <a:rPr lang="zh-TW" altLang="en-US" sz="2400" dirty="0"/>
              <a:t>目前全球在 </a:t>
            </a:r>
            <a:r>
              <a:rPr lang="en-US" altLang="zh-TW" sz="2400" dirty="0"/>
              <a:t>Unix</a:t>
            </a:r>
            <a:r>
              <a:rPr lang="zh-TW" altLang="en-US" sz="2400" dirty="0"/>
              <a:t>系統 佔有率最大 的資料庫為何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微軟主機 的大型資料庫為何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 </a:t>
            </a:r>
            <a:r>
              <a:rPr lang="en-US" altLang="zh-TW" sz="2400" dirty="0"/>
              <a:t>Office </a:t>
            </a:r>
            <a:r>
              <a:rPr lang="zh-TW" altLang="en-US" sz="2400" dirty="0"/>
              <a:t>軟體中 的小型資料庫為何 </a:t>
            </a:r>
            <a:r>
              <a:rPr lang="en-US" altLang="zh-TW" sz="2400" dirty="0"/>
              <a:t>?   </a:t>
            </a:r>
          </a:p>
          <a:p>
            <a:r>
              <a:rPr lang="en-US" altLang="zh-TW" sz="2400" dirty="0"/>
              <a:t>7. </a:t>
            </a:r>
            <a:r>
              <a:rPr lang="zh-TW" altLang="en-US" sz="2400" dirty="0"/>
              <a:t>請將 大數據分析資料管理金字塔的順序，依序排列 </a:t>
            </a:r>
            <a:r>
              <a:rPr lang="en-US" altLang="zh-TW" sz="2400" dirty="0"/>
              <a:t>? (</a:t>
            </a:r>
            <a:r>
              <a:rPr lang="zh-TW" altLang="en-US" sz="2400" dirty="0"/>
              <a:t>由 上而下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台灣 </a:t>
            </a:r>
            <a:r>
              <a:rPr lang="en-US" altLang="zh-TW" sz="2400" dirty="0" err="1"/>
              <a:t>Hinet</a:t>
            </a:r>
            <a:r>
              <a:rPr lang="en-US" altLang="zh-TW" sz="2400" dirty="0"/>
              <a:t> </a:t>
            </a:r>
            <a:r>
              <a:rPr lang="zh-TW" altLang="en-US" sz="2400" dirty="0"/>
              <a:t>何時 </a:t>
            </a:r>
            <a:r>
              <a:rPr lang="en-US" altLang="zh-TW" sz="2400" dirty="0"/>
              <a:t>(? </a:t>
            </a:r>
            <a:r>
              <a:rPr lang="zh-TW" altLang="en-US" sz="2400" dirty="0"/>
              <a:t>年</a:t>
            </a:r>
            <a:r>
              <a:rPr lang="en-US" altLang="zh-TW" sz="2400" dirty="0"/>
              <a:t>) </a:t>
            </a:r>
            <a:r>
              <a:rPr lang="zh-TW" altLang="en-US" sz="2400" dirty="0"/>
              <a:t>開始營運 </a:t>
            </a:r>
            <a:r>
              <a:rPr lang="en-US" altLang="zh-TW" sz="2400" dirty="0"/>
              <a:t>? </a:t>
            </a:r>
            <a:r>
              <a:rPr lang="zh-TW" altLang="en-US" sz="2400" dirty="0"/>
              <a:t>中國網路人口何時超越台灣 </a:t>
            </a:r>
            <a:r>
              <a:rPr lang="en-US" altLang="zh-TW" sz="2400" dirty="0"/>
              <a:t>?</a:t>
            </a:r>
          </a:p>
          <a:p>
            <a:r>
              <a:rPr lang="en-US" altLang="zh-TW" sz="2400" dirty="0"/>
              <a:t>9. </a:t>
            </a:r>
            <a:r>
              <a:rPr lang="zh-TW" altLang="en-US" sz="2400" dirty="0"/>
              <a:t>氣象大數據分析</a:t>
            </a:r>
            <a:r>
              <a:rPr lang="en-US" altLang="zh-TW" sz="2400" dirty="0"/>
              <a:t>-1</a:t>
            </a:r>
            <a:r>
              <a:rPr lang="zh-TW" altLang="en-US" sz="2400" dirty="0"/>
              <a:t>年均溫最低為 </a:t>
            </a:r>
            <a:r>
              <a:rPr lang="en-US" altLang="zh-TW" sz="2400" dirty="0"/>
              <a:t>?</a:t>
            </a:r>
            <a:r>
              <a:rPr lang="zh-TW" altLang="en-US" sz="2400" dirty="0"/>
              <a:t>月</a:t>
            </a:r>
            <a:r>
              <a:rPr lang="en-US" altLang="zh-TW" sz="2400" dirty="0"/>
              <a:t>. </a:t>
            </a:r>
            <a:r>
              <a:rPr lang="zh-TW" altLang="en-US" sz="2400" dirty="0"/>
              <a:t>今年最冷寒流在 </a:t>
            </a:r>
            <a:r>
              <a:rPr lang="en-US" altLang="zh-TW" sz="2400" dirty="0"/>
              <a:t>? </a:t>
            </a:r>
            <a:r>
              <a:rPr lang="zh-TW" altLang="en-US" sz="2400" dirty="0"/>
              <a:t>月 </a:t>
            </a:r>
            <a:r>
              <a:rPr lang="en-US" altLang="zh-TW" sz="2400" dirty="0"/>
              <a:t>(106</a:t>
            </a:r>
            <a:r>
              <a:rPr lang="zh-TW" altLang="en-US" sz="2400" dirty="0"/>
              <a:t>年</a:t>
            </a:r>
            <a:r>
              <a:rPr lang="en-US" altLang="zh-TW" sz="2400" dirty="0"/>
              <a:t>: 10</a:t>
            </a:r>
            <a:r>
              <a:rPr lang="zh-TW" altLang="en-US" sz="2400" dirty="0"/>
              <a:t>月 </a:t>
            </a:r>
            <a:r>
              <a:rPr lang="en-US" altLang="zh-TW" sz="2400" dirty="0"/>
              <a:t>2</a:t>
            </a:r>
            <a:r>
              <a:rPr lang="zh-TW" altLang="en-US" sz="2400" dirty="0"/>
              <a:t>波</a:t>
            </a:r>
            <a:r>
              <a:rPr lang="en-US" altLang="zh-TW" sz="2400" dirty="0"/>
              <a:t>+11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+12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:10</a:t>
            </a:r>
            <a:r>
              <a:rPr lang="zh-TW" altLang="en-US" sz="2400" dirty="0"/>
              <a:t>月</a:t>
            </a:r>
            <a:r>
              <a:rPr lang="en-US" altLang="zh-TW" sz="2400" dirty="0"/>
              <a:t>-12</a:t>
            </a:r>
            <a:r>
              <a:rPr lang="zh-TW" altLang="en-US" sz="2400" dirty="0"/>
              <a:t>月 </a:t>
            </a:r>
            <a:r>
              <a:rPr lang="en-US" altLang="zh-TW" sz="2400" dirty="0"/>
              <a:t>:3</a:t>
            </a:r>
            <a:r>
              <a:rPr lang="zh-TW" altLang="en-US" sz="2400" dirty="0"/>
              <a:t>月共 </a:t>
            </a:r>
            <a:r>
              <a:rPr lang="en-US" altLang="zh-TW" sz="2400" dirty="0"/>
              <a:t>11 </a:t>
            </a:r>
            <a:r>
              <a:rPr lang="zh-TW" altLang="en-US" sz="2400" dirty="0"/>
              <a:t>波冷氣團</a:t>
            </a:r>
            <a:r>
              <a:rPr lang="en-US" altLang="zh-TW" sz="2400" dirty="0"/>
              <a:t>?. 10</a:t>
            </a:r>
            <a:r>
              <a:rPr lang="zh-TW" altLang="en-US" sz="2400" dirty="0"/>
              <a:t>月</a:t>
            </a:r>
            <a:r>
              <a:rPr lang="en-US" altLang="zh-TW" sz="2400" dirty="0"/>
              <a:t>-2</a:t>
            </a:r>
            <a:r>
              <a:rPr lang="zh-TW" altLang="en-US" sz="2400" dirty="0"/>
              <a:t>月 </a:t>
            </a:r>
            <a:r>
              <a:rPr lang="en-US" altLang="zh-TW" sz="2400" dirty="0"/>
              <a:t>:5</a:t>
            </a:r>
            <a:r>
              <a:rPr lang="zh-TW" altLang="en-US" sz="2400" dirty="0"/>
              <a:t>月共</a:t>
            </a:r>
            <a:r>
              <a:rPr lang="en-US" altLang="zh-TW" sz="2400" dirty="0"/>
              <a:t>20 </a:t>
            </a:r>
            <a:r>
              <a:rPr lang="zh-TW" altLang="en-US" sz="2400" dirty="0"/>
              <a:t>波</a:t>
            </a:r>
            <a:r>
              <a:rPr lang="en-US" altLang="zh-TW" sz="2400" dirty="0"/>
              <a:t>(11+4+5)</a:t>
            </a:r>
            <a:r>
              <a:rPr lang="zh-TW" altLang="en-US" sz="2400" dirty="0"/>
              <a:t>冷氣團 </a:t>
            </a:r>
            <a:r>
              <a:rPr lang="en-US" altLang="zh-TW" sz="2400" dirty="0"/>
              <a:t>( 5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).1/1:13-1/8-13:4.7</a:t>
            </a:r>
            <a:r>
              <a:rPr lang="zh-TW" altLang="en-US" sz="2400" dirty="0"/>
              <a:t>度</a:t>
            </a:r>
            <a:r>
              <a:rPr lang="en-US" altLang="zh-TW" sz="2400" dirty="0"/>
              <a:t>:</a:t>
            </a:r>
            <a:r>
              <a:rPr lang="zh-TW" altLang="en-US" sz="2400" dirty="0"/>
              <a:t>嘉義</a:t>
            </a:r>
            <a:r>
              <a:rPr lang="en-US" altLang="zh-TW" sz="2400" dirty="0"/>
              <a:t>&lt;10( </a:t>
            </a:r>
            <a:r>
              <a:rPr lang="zh-TW" altLang="en-US" sz="2400" dirty="0"/>
              <a:t>第</a:t>
            </a:r>
            <a:r>
              <a:rPr lang="en-US" altLang="zh-TW" sz="2400" dirty="0"/>
              <a:t>1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)-1/23:13.8-1/29:9.8(2</a:t>
            </a:r>
            <a:r>
              <a:rPr lang="zh-TW" altLang="en-US" sz="2400" dirty="0"/>
              <a:t>波</a:t>
            </a:r>
            <a:r>
              <a:rPr lang="en-US" altLang="zh-TW" sz="2400" dirty="0"/>
              <a:t>)-2/1:9.3(3</a:t>
            </a:r>
            <a:r>
              <a:rPr lang="zh-TW" altLang="en-US" sz="2400" dirty="0"/>
              <a:t>波</a:t>
            </a:r>
            <a:r>
              <a:rPr lang="en-US" altLang="zh-TW" sz="2400" dirty="0"/>
              <a:t>)-2/5:6.3(4</a:t>
            </a:r>
            <a:r>
              <a:rPr lang="zh-TW" altLang="en-US" sz="2400" dirty="0"/>
              <a:t>波</a:t>
            </a:r>
            <a:r>
              <a:rPr lang="en-US" altLang="zh-TW" sz="2400" dirty="0"/>
              <a:t>)-2/12:9.1(5</a:t>
            </a:r>
            <a:r>
              <a:rPr lang="zh-TW" altLang="en-US" sz="2400" dirty="0"/>
              <a:t>波</a:t>
            </a:r>
            <a:r>
              <a:rPr lang="en-US" altLang="zh-TW" sz="2400" dirty="0"/>
              <a:t>)-2/22:11.5-2/26:13.7 &lt;15</a:t>
            </a:r>
          </a:p>
          <a:p>
            <a:r>
              <a:rPr lang="en-US" altLang="zh-TW" sz="2400" dirty="0"/>
              <a:t>10. </a:t>
            </a:r>
            <a:r>
              <a:rPr lang="zh-TW" altLang="en-US" sz="2400" dirty="0"/>
              <a:t>查詢全球 </a:t>
            </a:r>
            <a:r>
              <a:rPr lang="en-US" altLang="zh-TW" sz="2400" dirty="0"/>
              <a:t>500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 </a:t>
            </a:r>
            <a:r>
              <a:rPr lang="zh-TW" altLang="en-US" sz="2400" dirty="0"/>
              <a:t>查詢全球最富有人排行的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  <a:r>
              <a:rPr lang="zh-TW" altLang="en-US" sz="2400" dirty="0"/>
              <a:t>查詢台灣 </a:t>
            </a:r>
            <a:r>
              <a:rPr lang="en-US" altLang="zh-TW" sz="2400" dirty="0"/>
              <a:t>2000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603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404664"/>
            <a:ext cx="9073008" cy="4525963"/>
          </a:xfrm>
        </p:spPr>
        <p:txBody>
          <a:bodyPr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商流計算機應用 的</a:t>
            </a:r>
            <a:r>
              <a:rPr lang="en-US" altLang="zh-TW" sz="2000" dirty="0"/>
              <a:t>4 </a:t>
            </a:r>
            <a:r>
              <a:rPr lang="zh-TW" altLang="en-US" sz="2000" dirty="0"/>
              <a:t>大現代化零售</a:t>
            </a:r>
            <a:r>
              <a:rPr lang="en-US" altLang="zh-TW" sz="2000" dirty="0"/>
              <a:t>Retail </a:t>
            </a:r>
            <a:r>
              <a:rPr lang="zh-TW" altLang="en-US" sz="2000" dirty="0"/>
              <a:t>通路計算機應用演化</a:t>
            </a:r>
            <a:r>
              <a:rPr lang="en-US" altLang="zh-TW" sz="2000" dirty="0"/>
              <a:t>. </a:t>
            </a:r>
            <a:r>
              <a:rPr lang="zh-TW" altLang="en-US" sz="2000" dirty="0"/>
              <a:t>依時間排序 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2.MIS</a:t>
            </a:r>
            <a:r>
              <a:rPr lang="zh-TW" altLang="en-US" sz="2000" dirty="0"/>
              <a:t>管理資訊系統為 計算機應用 的資訊基礎，請問 </a:t>
            </a:r>
            <a:r>
              <a:rPr lang="en-US" altLang="zh-TW" sz="2000" dirty="0"/>
              <a:t>MIS</a:t>
            </a:r>
            <a:r>
              <a:rPr lang="zh-TW" altLang="en-US" sz="2000" dirty="0"/>
              <a:t>之 </a:t>
            </a:r>
            <a:r>
              <a:rPr lang="en-US" altLang="zh-TW" sz="2000" dirty="0"/>
              <a:t>5</a:t>
            </a:r>
            <a:r>
              <a:rPr lang="zh-TW" altLang="en-US" sz="2000" dirty="0"/>
              <a:t>管 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 smtClean="0"/>
              <a:t>3.MKIS </a:t>
            </a:r>
            <a:r>
              <a:rPr lang="zh-TW" altLang="en-US" sz="2000" dirty="0"/>
              <a:t>行銷資訊系統為 計算機應用管理的 資訊基礎，請問其量化行銷總體外部市場的 </a:t>
            </a:r>
            <a:r>
              <a:rPr lang="en-US" altLang="zh-TW" sz="2000" dirty="0"/>
              <a:t>5</a:t>
            </a:r>
            <a:r>
              <a:rPr lang="zh-TW" altLang="en-US" sz="2000" dirty="0"/>
              <a:t>大資訊指標為何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4</a:t>
            </a:r>
            <a:r>
              <a:rPr lang="en-US" altLang="zh-TW" sz="2000" dirty="0"/>
              <a:t>. </a:t>
            </a:r>
            <a:r>
              <a:rPr lang="zh-TW" altLang="en-US" sz="2000" dirty="0"/>
              <a:t>顧客關係管理 </a:t>
            </a:r>
            <a:r>
              <a:rPr lang="en-US" altLang="zh-TW" sz="2000" dirty="0"/>
              <a:t>CRM</a:t>
            </a:r>
            <a:r>
              <a:rPr lang="zh-TW" altLang="en-US" sz="2000" dirty="0"/>
              <a:t>中 之 </a:t>
            </a:r>
            <a:r>
              <a:rPr lang="en-US" altLang="zh-TW" sz="2000" dirty="0"/>
              <a:t>2 </a:t>
            </a:r>
            <a:r>
              <a:rPr lang="zh-TW" altLang="en-US" sz="2000" dirty="0"/>
              <a:t>大 </a:t>
            </a:r>
            <a:r>
              <a:rPr lang="en-US" altLang="zh-TW" sz="2000" dirty="0"/>
              <a:t>Data</a:t>
            </a:r>
            <a:r>
              <a:rPr lang="zh-TW" altLang="en-US" sz="2000" dirty="0"/>
              <a:t>資料管理為何 </a:t>
            </a:r>
            <a:r>
              <a:rPr lang="en-US" altLang="zh-TW" sz="2000" dirty="0"/>
              <a:t>? </a:t>
            </a:r>
            <a:r>
              <a:rPr lang="zh-TW" altLang="en-US" sz="2000" dirty="0"/>
              <a:t>舉</a:t>
            </a:r>
            <a:r>
              <a:rPr lang="en-US" altLang="zh-TW" sz="2000" dirty="0"/>
              <a:t>1</a:t>
            </a:r>
            <a:r>
              <a:rPr lang="zh-TW" altLang="en-US" sz="2000" dirty="0"/>
              <a:t>例 有關台灣老人人口的網路資訊管理個案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5. </a:t>
            </a:r>
            <a:r>
              <a:rPr lang="zh-TW" altLang="en-US" sz="2000" dirty="0"/>
              <a:t>美國資訊軟體創辦人世代 從</a:t>
            </a:r>
            <a:r>
              <a:rPr lang="en-US" altLang="zh-TW" sz="2000" dirty="0"/>
              <a:t>PC,</a:t>
            </a:r>
            <a:r>
              <a:rPr lang="zh-TW" altLang="en-US" sz="2000" dirty="0"/>
              <a:t>網路</a:t>
            </a:r>
            <a:r>
              <a:rPr lang="en-US" altLang="zh-TW" sz="2000" dirty="0"/>
              <a:t>,</a:t>
            </a:r>
            <a:r>
              <a:rPr lang="zh-TW" altLang="en-US" sz="2000" dirty="0"/>
              <a:t>手機皆有所延續與發展 </a:t>
            </a:r>
            <a:r>
              <a:rPr lang="en-US" altLang="zh-TW" sz="2000" dirty="0"/>
              <a:t>(1980-2013), </a:t>
            </a:r>
            <a:r>
              <a:rPr lang="zh-TW" altLang="en-US" sz="2000" dirty="0"/>
              <a:t>請說明</a:t>
            </a:r>
            <a:r>
              <a:rPr lang="en-US" altLang="zh-TW" sz="2000" dirty="0"/>
              <a:t>FB </a:t>
            </a:r>
            <a:r>
              <a:rPr lang="zh-TW" altLang="en-US" sz="2000" dirty="0"/>
              <a:t>臉書</a:t>
            </a:r>
            <a:r>
              <a:rPr lang="en-US" altLang="zh-TW" sz="2000" dirty="0"/>
              <a:t>, Google, Yahoo ,MS </a:t>
            </a:r>
            <a:r>
              <a:rPr lang="zh-TW" altLang="en-US" sz="2000" dirty="0"/>
              <a:t>微軟等 創辦人的出生世代為何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/>
              <a:t>6. </a:t>
            </a:r>
            <a:r>
              <a:rPr lang="zh-TW" altLang="en-US" sz="2000" dirty="0"/>
              <a:t>目前全球在 </a:t>
            </a:r>
            <a:r>
              <a:rPr lang="en-US" altLang="zh-TW" sz="2000" dirty="0"/>
              <a:t>Unix</a:t>
            </a:r>
            <a:r>
              <a:rPr lang="zh-TW" altLang="en-US" sz="2000" dirty="0"/>
              <a:t>系統 佔有率最大 的資料庫為何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微軟主機 的大型資料庫為何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 </a:t>
            </a:r>
            <a:r>
              <a:rPr lang="en-US" altLang="zh-TW" sz="2000" dirty="0"/>
              <a:t>Office </a:t>
            </a:r>
            <a:r>
              <a:rPr lang="zh-TW" altLang="en-US" sz="2000" dirty="0"/>
              <a:t>軟體中 的小型資料庫為何 </a:t>
            </a:r>
            <a:r>
              <a:rPr lang="en-US" altLang="zh-TW" sz="2000" dirty="0"/>
              <a:t>?   </a:t>
            </a:r>
          </a:p>
          <a:p>
            <a:r>
              <a:rPr lang="en-US" altLang="zh-TW" sz="2000" dirty="0"/>
              <a:t>7. </a:t>
            </a:r>
            <a:r>
              <a:rPr lang="zh-TW" altLang="en-US" sz="2000" dirty="0"/>
              <a:t>請將 大數據分析資料管理金字塔的順序，依序排列 </a:t>
            </a:r>
            <a:r>
              <a:rPr lang="en-US" altLang="zh-TW" sz="2000" dirty="0"/>
              <a:t>? (</a:t>
            </a:r>
            <a:r>
              <a:rPr lang="zh-TW" altLang="en-US" sz="2000" dirty="0"/>
              <a:t>由 上而下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8.</a:t>
            </a:r>
            <a:r>
              <a:rPr lang="zh-TW" altLang="en-US" sz="2000" dirty="0"/>
              <a:t>台灣 </a:t>
            </a:r>
            <a:r>
              <a:rPr lang="en-US" altLang="zh-TW" sz="2000" dirty="0" err="1"/>
              <a:t>Hinet</a:t>
            </a:r>
            <a:r>
              <a:rPr lang="en-US" altLang="zh-TW" sz="2000" dirty="0"/>
              <a:t> </a:t>
            </a:r>
            <a:r>
              <a:rPr lang="zh-TW" altLang="en-US" sz="2000" dirty="0"/>
              <a:t>何時 </a:t>
            </a:r>
            <a:r>
              <a:rPr lang="en-US" altLang="zh-TW" sz="2000" dirty="0"/>
              <a:t>(? </a:t>
            </a:r>
            <a:r>
              <a:rPr lang="zh-TW" altLang="en-US" sz="2000" dirty="0"/>
              <a:t>年</a:t>
            </a:r>
            <a:r>
              <a:rPr lang="en-US" altLang="zh-TW" sz="2000" dirty="0"/>
              <a:t>) </a:t>
            </a:r>
            <a:r>
              <a:rPr lang="zh-TW" altLang="en-US" sz="2000" dirty="0"/>
              <a:t>開始營運 </a:t>
            </a:r>
            <a:r>
              <a:rPr lang="en-US" altLang="zh-TW" sz="2000" dirty="0"/>
              <a:t>? </a:t>
            </a:r>
            <a:r>
              <a:rPr lang="zh-TW" altLang="en-US" sz="2000" dirty="0"/>
              <a:t>中國網路人口何時超越台灣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9. </a:t>
            </a:r>
            <a:r>
              <a:rPr lang="zh-TW" altLang="en-US" sz="2000" dirty="0"/>
              <a:t>氣象大數據分析</a:t>
            </a:r>
            <a:r>
              <a:rPr lang="en-US" altLang="zh-TW" sz="2000" dirty="0"/>
              <a:t>-1</a:t>
            </a:r>
            <a:r>
              <a:rPr lang="zh-TW" altLang="en-US" sz="2000" dirty="0"/>
              <a:t>年均溫最低為 </a:t>
            </a:r>
            <a:r>
              <a:rPr lang="en-US" altLang="zh-TW" sz="2000" dirty="0"/>
              <a:t>?</a:t>
            </a:r>
            <a:r>
              <a:rPr lang="zh-TW" altLang="en-US" sz="2000" dirty="0"/>
              <a:t>月</a:t>
            </a:r>
            <a:r>
              <a:rPr lang="en-US" altLang="zh-TW" sz="2000" dirty="0"/>
              <a:t>. </a:t>
            </a:r>
            <a:r>
              <a:rPr lang="zh-TW" altLang="en-US" sz="2000" dirty="0"/>
              <a:t>今年最冷寒流在 </a:t>
            </a:r>
            <a:r>
              <a:rPr lang="en-US" altLang="zh-TW" sz="2000" dirty="0"/>
              <a:t>? </a:t>
            </a:r>
            <a:r>
              <a:rPr lang="zh-TW" altLang="en-US" sz="2000" dirty="0"/>
              <a:t>月 </a:t>
            </a:r>
            <a:r>
              <a:rPr lang="en-US" altLang="zh-TW" sz="1600" dirty="0"/>
              <a:t>(106</a:t>
            </a:r>
            <a:r>
              <a:rPr lang="zh-TW" altLang="en-US" sz="1600" dirty="0"/>
              <a:t>年</a:t>
            </a:r>
            <a:r>
              <a:rPr lang="en-US" altLang="zh-TW" sz="1600" dirty="0"/>
              <a:t>: 10</a:t>
            </a:r>
            <a:r>
              <a:rPr lang="zh-TW" altLang="en-US" sz="1600" dirty="0"/>
              <a:t>月 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+11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+12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:10</a:t>
            </a:r>
            <a:r>
              <a:rPr lang="zh-TW" altLang="en-US" sz="1600" dirty="0"/>
              <a:t>月</a:t>
            </a:r>
            <a:r>
              <a:rPr lang="en-US" altLang="zh-TW" sz="1600" dirty="0"/>
              <a:t>-12</a:t>
            </a:r>
            <a:r>
              <a:rPr lang="zh-TW" altLang="en-US" sz="1600" dirty="0"/>
              <a:t>月 </a:t>
            </a:r>
            <a:r>
              <a:rPr lang="en-US" altLang="zh-TW" sz="1600" dirty="0"/>
              <a:t>:3</a:t>
            </a:r>
            <a:r>
              <a:rPr lang="zh-TW" altLang="en-US" sz="1600" dirty="0"/>
              <a:t>月共 </a:t>
            </a:r>
            <a:r>
              <a:rPr lang="en-US" altLang="zh-TW" sz="1600" dirty="0"/>
              <a:t>11 </a:t>
            </a:r>
            <a:r>
              <a:rPr lang="zh-TW" altLang="en-US" sz="1600" dirty="0"/>
              <a:t>波冷氣團</a:t>
            </a:r>
            <a:r>
              <a:rPr lang="en-US" altLang="zh-TW" sz="1600" dirty="0"/>
              <a:t>?. 10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:5</a:t>
            </a:r>
            <a:r>
              <a:rPr lang="zh-TW" altLang="en-US" sz="1600" dirty="0"/>
              <a:t>月共</a:t>
            </a:r>
            <a:r>
              <a:rPr lang="en-US" altLang="zh-TW" sz="1600" dirty="0"/>
              <a:t>20 </a:t>
            </a:r>
            <a:r>
              <a:rPr lang="zh-TW" altLang="en-US" sz="1600" dirty="0"/>
              <a:t>波</a:t>
            </a:r>
            <a:r>
              <a:rPr lang="en-US" altLang="zh-TW" sz="1600" dirty="0"/>
              <a:t>(11+4+5)</a:t>
            </a:r>
            <a:r>
              <a:rPr lang="zh-TW" altLang="en-US" sz="1600" dirty="0"/>
              <a:t>冷氣團 </a:t>
            </a:r>
            <a:r>
              <a:rPr lang="en-US" altLang="zh-TW" sz="1600" dirty="0"/>
              <a:t>( 5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).1/1:13-1/8-13:4.7</a:t>
            </a:r>
            <a:r>
              <a:rPr lang="zh-TW" altLang="en-US" sz="1600" dirty="0"/>
              <a:t>度</a:t>
            </a:r>
            <a:r>
              <a:rPr lang="en-US" altLang="zh-TW" sz="1600" dirty="0"/>
              <a:t>:</a:t>
            </a:r>
            <a:r>
              <a:rPr lang="zh-TW" altLang="en-US" sz="1600" dirty="0"/>
              <a:t>嘉義</a:t>
            </a:r>
            <a:r>
              <a:rPr lang="en-US" altLang="zh-TW" sz="1600" dirty="0"/>
              <a:t>&lt;10( </a:t>
            </a:r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)-1/23:13.8-1/29:9.8(2</a:t>
            </a:r>
            <a:r>
              <a:rPr lang="zh-TW" altLang="en-US" sz="1600" dirty="0"/>
              <a:t>波</a:t>
            </a:r>
            <a:r>
              <a:rPr lang="en-US" altLang="zh-TW" sz="1600" dirty="0"/>
              <a:t>)-2/1:9.3(3</a:t>
            </a:r>
            <a:r>
              <a:rPr lang="zh-TW" altLang="en-US" sz="1600" dirty="0"/>
              <a:t>波</a:t>
            </a:r>
            <a:r>
              <a:rPr lang="en-US" altLang="zh-TW" sz="1600" dirty="0"/>
              <a:t>)-2/5:6.3(4</a:t>
            </a:r>
            <a:r>
              <a:rPr lang="zh-TW" altLang="en-US" sz="1600" dirty="0"/>
              <a:t>波</a:t>
            </a:r>
            <a:r>
              <a:rPr lang="en-US" altLang="zh-TW" sz="1600" dirty="0"/>
              <a:t>)-2/12:9.1(5</a:t>
            </a:r>
            <a:r>
              <a:rPr lang="zh-TW" altLang="en-US" sz="1600" dirty="0"/>
              <a:t>波</a:t>
            </a:r>
            <a:r>
              <a:rPr lang="en-US" altLang="zh-TW" sz="1600" dirty="0"/>
              <a:t>)-2/22:11.5-2/26:13.7 &lt;15</a:t>
            </a:r>
          </a:p>
          <a:p>
            <a:r>
              <a:rPr lang="en-US" altLang="zh-TW" sz="2000" dirty="0"/>
              <a:t>10. </a:t>
            </a:r>
            <a:r>
              <a:rPr lang="zh-TW" altLang="en-US" sz="2000" dirty="0"/>
              <a:t>查詢</a:t>
            </a:r>
            <a:r>
              <a:rPr lang="zh-TW" altLang="en-US" sz="2000" dirty="0" smtClean="0"/>
              <a:t>全球</a:t>
            </a:r>
            <a:r>
              <a:rPr lang="en-US" altLang="zh-TW" sz="2000" dirty="0" smtClean="0"/>
              <a:t>500</a:t>
            </a:r>
            <a:r>
              <a:rPr lang="zh-TW" altLang="en-US" sz="2000" dirty="0"/>
              <a:t>大企業營收的 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/>
              <a:t>為何 </a:t>
            </a:r>
            <a:r>
              <a:rPr lang="en-US" altLang="zh-TW" sz="2000" dirty="0"/>
              <a:t>? </a:t>
            </a:r>
            <a:r>
              <a:rPr lang="zh-TW" altLang="en-US" sz="2000" dirty="0"/>
              <a:t>查詢全球最富有人排行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 smtClean="0"/>
              <a:t>為何</a:t>
            </a:r>
            <a:r>
              <a:rPr lang="en-US" altLang="zh-TW" sz="2000" dirty="0" smtClean="0"/>
              <a:t>?</a:t>
            </a:r>
            <a:r>
              <a:rPr lang="zh-TW" altLang="en-US" sz="2000" dirty="0"/>
              <a:t>查詢台灣 </a:t>
            </a:r>
            <a:r>
              <a:rPr lang="en-US" altLang="zh-TW" sz="2000" dirty="0"/>
              <a:t>2000</a:t>
            </a:r>
            <a:r>
              <a:rPr lang="zh-TW" altLang="en-US" sz="2000" dirty="0"/>
              <a:t>大企業營收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為何 </a:t>
            </a:r>
            <a:r>
              <a:rPr lang="en-US" altLang="zh-TW" sz="20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546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68863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是管理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資訊系統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M-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IS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/>
              <a:t>為何 </a:t>
            </a:r>
            <a:r>
              <a:rPr lang="en-US" altLang="zh-TW" sz="3600" dirty="0"/>
              <a:t>?</a:t>
            </a:r>
            <a:endParaRPr lang="zh-TW" altLang="en-US" sz="3600" dirty="0"/>
          </a:p>
          <a:p>
            <a:r>
              <a:rPr lang="en-US" altLang="zh-TW" sz="3600" dirty="0" smtClean="0"/>
              <a:t>3. </a:t>
            </a:r>
            <a:r>
              <a:rPr lang="zh-TW" altLang="en-US" sz="3600" dirty="0" smtClean="0"/>
              <a:t>廣義</a:t>
            </a:r>
            <a:r>
              <a:rPr lang="zh-TW" altLang="en-US" sz="3600" dirty="0"/>
              <a:t>資訊</a:t>
            </a:r>
            <a:r>
              <a:rPr lang="zh-TW" altLang="en-US" sz="3600" dirty="0" smtClean="0"/>
              <a:t>的內涵</a:t>
            </a:r>
            <a:r>
              <a:rPr lang="en-US" altLang="zh-TW" sz="3600" dirty="0" smtClean="0"/>
              <a:t> ? </a:t>
            </a:r>
            <a:r>
              <a:rPr lang="zh-TW" altLang="en-US" sz="3600" dirty="0" smtClean="0"/>
              <a:t>請將 大數據分析資料管理金字塔的順序，依序排列 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3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 中 </a:t>
            </a:r>
            <a:r>
              <a:rPr lang="en-US" altLang="zh-TW" dirty="0">
                <a:solidFill>
                  <a:srgbClr val="00B050"/>
                </a:solidFill>
              </a:rPr>
              <a:t>POS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 smtClean="0"/>
              <a:t>最早期</a:t>
            </a:r>
            <a:r>
              <a:rPr lang="zh-TW" altLang="en-US" dirty="0"/>
              <a:t>的 </a:t>
            </a:r>
            <a:r>
              <a:rPr lang="en-US" altLang="zh-TW" dirty="0"/>
              <a:t>Retail </a:t>
            </a:r>
            <a:r>
              <a:rPr lang="zh-TW" altLang="en-US" dirty="0"/>
              <a:t>零售大數據分析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 smtClean="0">
                <a:solidFill>
                  <a:srgbClr val="00B050"/>
                </a:solidFill>
              </a:rPr>
              <a:t>應用範圍 </a:t>
            </a:r>
            <a:r>
              <a:rPr lang="zh-TW" altLang="en-US" dirty="0">
                <a:solidFill>
                  <a:srgbClr val="00B050"/>
                </a:solidFill>
              </a:rPr>
              <a:t>中</a:t>
            </a:r>
            <a:r>
              <a:rPr lang="zh-TW" altLang="en-US" dirty="0" smtClean="0"/>
              <a:t>廣義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資訊的內涵</a:t>
            </a:r>
            <a:r>
              <a:rPr lang="en-US" altLang="zh-TW" dirty="0" smtClean="0"/>
              <a:t> ? </a:t>
            </a:r>
            <a:r>
              <a:rPr lang="zh-TW" altLang="en-US" dirty="0" smtClean="0"/>
              <a:t>請將 大數據分析資料管理金字塔的順序，依序排列 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/>
              <a:t>4. 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MK-IS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 </a:t>
            </a:r>
            <a:r>
              <a:rPr lang="zh-TW" altLang="en-US" dirty="0" smtClean="0"/>
              <a:t>行銷管理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/>
              <a:t>行銷</a:t>
            </a:r>
            <a:r>
              <a:rPr lang="zh-TW" altLang="en-US" dirty="0" smtClean="0"/>
              <a:t>管理 </a:t>
            </a:r>
            <a:r>
              <a:rPr lang="zh-TW" altLang="en-US" dirty="0"/>
              <a:t>之 </a:t>
            </a:r>
            <a:r>
              <a:rPr lang="en-US" altLang="zh-TW" dirty="0"/>
              <a:t>4 P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什麼是管理資訊系統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(M-IS)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6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是管理資訊系統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M-IS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/>
              <a:t>為何 </a:t>
            </a:r>
            <a:r>
              <a:rPr lang="en-US" altLang="zh-TW" sz="2400" dirty="0"/>
              <a:t>?</a:t>
            </a:r>
            <a:endParaRPr lang="zh-TW" altLang="en-US" sz="2400" dirty="0"/>
          </a:p>
          <a:p>
            <a:r>
              <a:rPr lang="en-US" altLang="zh-TW" sz="2400" dirty="0" smtClean="0"/>
              <a:t>3. </a:t>
            </a:r>
            <a:r>
              <a:rPr lang="zh-TW" altLang="en-US" sz="2400" dirty="0" smtClean="0"/>
              <a:t>廣義</a:t>
            </a:r>
            <a:r>
              <a:rPr lang="zh-TW" altLang="en-US" sz="2400" dirty="0"/>
              <a:t>資訊</a:t>
            </a:r>
            <a:r>
              <a:rPr lang="zh-TW" altLang="en-US" sz="2400" dirty="0" smtClean="0"/>
              <a:t>的內涵</a:t>
            </a:r>
            <a:r>
              <a:rPr lang="en-US" altLang="zh-TW" sz="2400" dirty="0" smtClean="0"/>
              <a:t> ? </a:t>
            </a:r>
            <a:r>
              <a:rPr lang="zh-TW" altLang="en-US" sz="2400" dirty="0" smtClean="0"/>
              <a:t>請將 大數據分析資料管理金字塔的順序，依序排列 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/>
              <a:t>4.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 的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資料庫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9.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10.</a:t>
            </a:r>
            <a:r>
              <a:rPr lang="zh-TW" altLang="en-US" sz="1800" dirty="0" smtClean="0"/>
              <a:t>行銷</a:t>
            </a:r>
            <a:r>
              <a:rPr lang="zh-TW" altLang="en-US" sz="1800" dirty="0"/>
              <a:t>管理 中 之 </a:t>
            </a:r>
            <a:r>
              <a:rPr lang="en-US" altLang="zh-TW" sz="1800" dirty="0"/>
              <a:t>4 P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 smtClean="0">
                <a:solidFill>
                  <a:srgbClr val="00B050"/>
                </a:solidFill>
              </a:rPr>
              <a:t>應用 中 </a:t>
            </a:r>
            <a:r>
              <a:rPr lang="en-US" altLang="zh-TW" sz="1800" dirty="0" smtClean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最 早期的 </a:t>
            </a:r>
            <a:r>
              <a:rPr lang="en-US" altLang="zh-TW" sz="1800" dirty="0" smtClean="0"/>
              <a:t>Retail </a:t>
            </a:r>
            <a:r>
              <a:rPr lang="zh-TW" altLang="en-US" sz="1800" dirty="0" smtClean="0"/>
              <a:t>零售大數據分析</a:t>
            </a:r>
            <a:r>
              <a:rPr lang="en-US" altLang="zh-TW" sz="1800" dirty="0" smtClean="0"/>
              <a:t>)</a:t>
            </a:r>
          </a:p>
          <a:p>
            <a:r>
              <a:rPr lang="en-US" altLang="zh-TW" sz="1800" dirty="0" smtClean="0"/>
              <a:t>13.</a:t>
            </a:r>
            <a:r>
              <a:rPr lang="zh-TW" altLang="en-US" sz="1800" dirty="0" smtClean="0"/>
              <a:t> 氣象大數據分析</a:t>
            </a:r>
            <a:r>
              <a:rPr lang="en-US" altLang="zh-TW" sz="1800" dirty="0" smtClean="0"/>
              <a:t>-1</a:t>
            </a:r>
            <a:r>
              <a:rPr lang="zh-TW" altLang="en-US" sz="1800" dirty="0" smtClean="0"/>
              <a:t>年均溫最低為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月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今年最冷寒流在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月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第一波嘉義 </a:t>
            </a:r>
            <a:r>
              <a:rPr lang="en-US" altLang="zh-TW" sz="1800" dirty="0" smtClean="0"/>
              <a:t>4.7</a:t>
            </a:r>
            <a:r>
              <a:rPr lang="zh-TW" altLang="en-US" sz="1800" dirty="0" smtClean="0"/>
              <a:t> 度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08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430823" y="422032"/>
            <a:ext cx="8256257" cy="558696"/>
          </a:xfrm>
        </p:spPr>
        <p:txBody>
          <a:bodyPr/>
          <a:lstStyle/>
          <a:p>
            <a:r>
              <a:rPr lang="zh-TW" altLang="en-US" sz="1700" dirty="0" smtClean="0"/>
              <a:t>氣象達人</a:t>
            </a:r>
            <a:r>
              <a:rPr lang="en-US" altLang="zh-TW" sz="1700" dirty="0" smtClean="0"/>
              <a:t>-</a:t>
            </a:r>
            <a:r>
              <a:rPr lang="zh-TW" altLang="en-US" sz="2000" dirty="0">
                <a:solidFill>
                  <a:srgbClr val="00B050"/>
                </a:solidFill>
                <a:ea typeface="標楷體" pitchFamily="65" charset="-120"/>
              </a:rPr>
              <a:t>大數據分析</a:t>
            </a:r>
            <a:r>
              <a:rPr lang="en-US" altLang="zh-TW" sz="20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000" dirty="0">
                <a:solidFill>
                  <a:srgbClr val="00B050"/>
                </a:solidFill>
                <a:ea typeface="標楷體" pitchFamily="65" charset="-120"/>
              </a:rPr>
              <a:t>)</a:t>
            </a:r>
            <a:br>
              <a:rPr lang="en-US" altLang="zh-TW" sz="2000" dirty="0">
                <a:solidFill>
                  <a:srgbClr val="00B050"/>
                </a:solidFill>
                <a:ea typeface="標楷體" pitchFamily="65" charset="-120"/>
              </a:rPr>
            </a:b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1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13D6F9E-6028-4842-943B-B7E2D463C89E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251520" y="1052737"/>
            <a:ext cx="8712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hlinkClick r:id="rId2"/>
              </a:rPr>
              <a:t>http://www.data.jma.go.jp/gmd/cpd/monitor/monthly/</a:t>
            </a:r>
            <a:r>
              <a:rPr lang="en-US" altLang="zh-TW" dirty="0"/>
              <a:t> </a:t>
            </a:r>
            <a:r>
              <a:rPr lang="zh-TW" altLang="en-US" dirty="0"/>
              <a:t>日本世界</a:t>
            </a:r>
            <a:r>
              <a:rPr lang="ja-JP" altLang="en-US" dirty="0"/>
              <a:t>の</a:t>
            </a:r>
            <a:r>
              <a:rPr lang="zh-TW" altLang="en-US" dirty="0"/>
              <a:t>月</a:t>
            </a:r>
            <a:r>
              <a:rPr lang="ja-JP" altLang="en-US" dirty="0"/>
              <a:t>ごとの</a:t>
            </a:r>
            <a:r>
              <a:rPr lang="zh-TW" altLang="en-US" dirty="0"/>
              <a:t>異常気象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hlinkClick r:id="rId3"/>
              </a:rPr>
              <a:t>http://www.cwb.gov.tw/V7/observe/</a:t>
            </a:r>
            <a:r>
              <a:rPr lang="en-US" altLang="zh-TW" dirty="0"/>
              <a:t> </a:t>
            </a:r>
            <a:r>
              <a:rPr lang="zh-TW" altLang="en-US" dirty="0"/>
              <a:t>今日排行</a:t>
            </a:r>
            <a:r>
              <a:rPr lang="en-US" altLang="zh-TW" dirty="0"/>
              <a:t>-</a:t>
            </a:r>
            <a:r>
              <a:rPr lang="zh-TW" altLang="en-US" dirty="0"/>
              <a:t>氣象要素排序集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hlinkClick r:id="rId4"/>
              </a:rPr>
              <a:t>https://www.facebook.com/caterlanse/</a:t>
            </a:r>
            <a:r>
              <a:rPr lang="en-US" altLang="zh-TW" dirty="0"/>
              <a:t> </a:t>
            </a:r>
            <a:r>
              <a:rPr lang="zh-TW" altLang="en-US" dirty="0"/>
              <a:t>天氣職人</a:t>
            </a:r>
            <a:r>
              <a:rPr lang="en-US" altLang="zh-TW" dirty="0"/>
              <a:t>-</a:t>
            </a:r>
            <a:r>
              <a:rPr lang="zh-TW" altLang="en-US" dirty="0"/>
              <a:t>吳聖宇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u="sng" dirty="0">
                <a:hlinkClick r:id="rId5"/>
              </a:rPr>
              <a:t>https://www.facebook.com/chiming.peng</a:t>
            </a:r>
            <a:r>
              <a:rPr lang="en-US" altLang="zh-TW" dirty="0"/>
              <a:t> </a:t>
            </a:r>
            <a:r>
              <a:rPr lang="zh-TW" altLang="en-US" dirty="0"/>
              <a:t>彭啟明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hlinkClick r:id="rId6"/>
              </a:rPr>
              <a:t>https://www.facebook.com/mdc.cwb</a:t>
            </a:r>
            <a:r>
              <a:rPr lang="en-US" altLang="zh-TW" dirty="0"/>
              <a:t> </a:t>
            </a:r>
            <a:r>
              <a:rPr lang="zh-TW" altLang="en-US" dirty="0"/>
              <a:t>鄭明典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>
                <a:hlinkClick r:id="rId7"/>
              </a:rPr>
              <a:t>http://www.metapp.org.tw/index.php/bossweathernews</a:t>
            </a:r>
            <a:r>
              <a:rPr lang="en-US" altLang="zh-TW" dirty="0"/>
              <a:t> </a:t>
            </a:r>
            <a:r>
              <a:rPr lang="zh-TW" altLang="en-US" dirty="0"/>
              <a:t>吳德榮</a:t>
            </a:r>
            <a:r>
              <a:rPr lang="en-US" altLang="zh-TW" dirty="0"/>
              <a:t>-</a:t>
            </a:r>
            <a:r>
              <a:rPr lang="zh-TW" altLang="en-US" dirty="0"/>
              <a:t>財團法人氣象應用推廣</a:t>
            </a:r>
            <a:r>
              <a:rPr lang="zh-TW" altLang="en-US" dirty="0" smtClean="0"/>
              <a:t>基金會</a:t>
            </a:r>
            <a:endParaRPr lang="en-US" altLang="zh-TW" dirty="0" smtClean="0"/>
          </a:p>
          <a:p>
            <a:r>
              <a:rPr lang="zh-TW" altLang="en-US" sz="1600" dirty="0" smtClean="0"/>
              <a:t>最</a:t>
            </a:r>
            <a:r>
              <a:rPr lang="zh-TW" altLang="en-US" sz="1600" dirty="0"/>
              <a:t>冷</a:t>
            </a:r>
            <a:r>
              <a:rPr lang="en-US" altLang="zh-TW" sz="1600" dirty="0"/>
              <a:t>107/1/13 (</a:t>
            </a:r>
            <a:r>
              <a:rPr lang="zh-TW" altLang="en-US" sz="1600" dirty="0"/>
              <a:t>農曆</a:t>
            </a:r>
            <a:r>
              <a:rPr lang="en-US" altLang="zh-TW" sz="1600" dirty="0"/>
              <a:t>11/27) (</a:t>
            </a:r>
            <a:r>
              <a:rPr lang="zh-TW" altLang="en-US" sz="1600" dirty="0"/>
              <a:t>嘉義</a:t>
            </a:r>
            <a:r>
              <a:rPr lang="en-US" altLang="zh-TW" sz="1600" dirty="0"/>
              <a:t>4.7</a:t>
            </a:r>
            <a:r>
              <a:rPr lang="zh-TW" altLang="en-US" sz="1600" dirty="0"/>
              <a:t>度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105 </a:t>
            </a:r>
            <a:r>
              <a:rPr lang="zh-TW" altLang="en-US" sz="1600" dirty="0"/>
              <a:t>年</a:t>
            </a:r>
            <a:r>
              <a:rPr lang="en-US" altLang="zh-TW" sz="1600" dirty="0"/>
              <a:t>:11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(11</a:t>
            </a:r>
            <a:r>
              <a:rPr lang="zh-TW" altLang="en-US" sz="1600" dirty="0"/>
              <a:t>月</a:t>
            </a:r>
            <a:r>
              <a:rPr lang="en-US" altLang="zh-TW" sz="1600" dirty="0"/>
              <a:t>5</a:t>
            </a:r>
            <a:r>
              <a:rPr lang="zh-TW" altLang="en-US" sz="1600" dirty="0"/>
              <a:t>波</a:t>
            </a:r>
            <a:r>
              <a:rPr lang="en-US" altLang="zh-TW" sz="1600" dirty="0"/>
              <a:t>+5</a:t>
            </a:r>
            <a:r>
              <a:rPr lang="zh-TW" altLang="en-US" sz="1600" dirty="0"/>
              <a:t>波</a:t>
            </a:r>
            <a:r>
              <a:rPr lang="en-US" altLang="zh-TW" sz="1600" dirty="0"/>
              <a:t>.1</a:t>
            </a:r>
            <a:r>
              <a:rPr lang="zh-TW" altLang="en-US" sz="1600" dirty="0"/>
              <a:t>月</a:t>
            </a:r>
            <a:r>
              <a:rPr lang="en-US" altLang="zh-TW" sz="1600" dirty="0"/>
              <a:t>6</a:t>
            </a:r>
            <a:r>
              <a:rPr lang="zh-TW" altLang="en-US" sz="1600" dirty="0"/>
              <a:t>波</a:t>
            </a:r>
            <a:r>
              <a:rPr lang="en-US" altLang="zh-TW" sz="1600" dirty="0"/>
              <a:t>+3</a:t>
            </a:r>
            <a:r>
              <a:rPr lang="zh-TW" altLang="en-US" sz="1600" dirty="0"/>
              <a:t>波</a:t>
            </a:r>
            <a:r>
              <a:rPr lang="en-US" altLang="zh-TW" sz="1600" dirty="0"/>
              <a:t>) 4</a:t>
            </a:r>
            <a:r>
              <a:rPr lang="zh-TW" altLang="en-US" sz="1600" dirty="0"/>
              <a:t>月共</a:t>
            </a:r>
            <a:r>
              <a:rPr lang="en-US" altLang="zh-TW" sz="1600" dirty="0"/>
              <a:t>20 </a:t>
            </a:r>
            <a:r>
              <a:rPr lang="zh-TW" altLang="en-US" sz="1600" dirty="0"/>
              <a:t>波冷氣團 </a:t>
            </a:r>
            <a:r>
              <a:rPr lang="en-US" altLang="zh-TW" sz="1600" dirty="0"/>
              <a:t>(</a:t>
            </a:r>
            <a:r>
              <a:rPr lang="zh-TW" altLang="en-US" sz="1600" dirty="0"/>
              <a:t>第</a:t>
            </a:r>
            <a:r>
              <a:rPr lang="en-US" altLang="zh-TW" sz="1600" dirty="0"/>
              <a:t>1 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</a:t>
            </a:r>
          </a:p>
          <a:p>
            <a:r>
              <a:rPr lang="zh-TW" altLang="en-US" sz="1600" dirty="0"/>
              <a:t>最冷</a:t>
            </a:r>
            <a:r>
              <a:rPr lang="en-US" altLang="zh-TW" sz="1600" dirty="0"/>
              <a:t>106/2/10 (</a:t>
            </a:r>
            <a:r>
              <a:rPr lang="zh-TW" altLang="en-US" sz="1600" dirty="0"/>
              <a:t>農曆</a:t>
            </a:r>
            <a:r>
              <a:rPr lang="en-US" altLang="zh-TW" sz="1600" dirty="0"/>
              <a:t>1/14) (7.5</a:t>
            </a:r>
            <a:r>
              <a:rPr lang="zh-TW" altLang="en-US" sz="1600" dirty="0"/>
              <a:t>度</a:t>
            </a:r>
            <a:r>
              <a:rPr lang="en-US" altLang="zh-TW" sz="1600" dirty="0"/>
              <a:t>)</a:t>
            </a:r>
          </a:p>
          <a:p>
            <a:r>
              <a:rPr lang="en-US" altLang="zh-TW" sz="1600" dirty="0"/>
              <a:t>104 </a:t>
            </a:r>
            <a:r>
              <a:rPr lang="zh-TW" altLang="en-US" sz="1600" dirty="0"/>
              <a:t>年最冷</a:t>
            </a:r>
            <a:r>
              <a:rPr lang="en-US" altLang="zh-TW" sz="1600" dirty="0"/>
              <a:t>1(7</a:t>
            </a:r>
            <a:r>
              <a:rPr lang="zh-TW" altLang="en-US" sz="1600" dirty="0"/>
              <a:t>波</a:t>
            </a:r>
            <a:r>
              <a:rPr lang="en-US" altLang="zh-TW" sz="1600" dirty="0"/>
              <a:t>): 11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(11</a:t>
            </a:r>
            <a:r>
              <a:rPr lang="zh-TW" altLang="en-US" sz="1600" dirty="0"/>
              <a:t>月 </a:t>
            </a:r>
            <a:r>
              <a:rPr lang="en-US" altLang="zh-TW" sz="1600" dirty="0"/>
              <a:t>0</a:t>
            </a:r>
            <a:r>
              <a:rPr lang="zh-TW" altLang="en-US" sz="1600" dirty="0"/>
              <a:t>波</a:t>
            </a:r>
            <a:r>
              <a:rPr lang="en-US" altLang="zh-TW" sz="1600" dirty="0"/>
              <a:t>+3</a:t>
            </a:r>
            <a:r>
              <a:rPr lang="zh-TW" altLang="en-US" sz="1600" dirty="0"/>
              <a:t>波</a:t>
            </a:r>
            <a:r>
              <a:rPr lang="en-US" altLang="zh-TW" sz="1600" dirty="0"/>
              <a:t>.1</a:t>
            </a:r>
            <a:r>
              <a:rPr lang="zh-TW" altLang="en-US" sz="1600" dirty="0"/>
              <a:t>月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+2</a:t>
            </a:r>
            <a:r>
              <a:rPr lang="zh-TW" altLang="en-US" sz="1600" dirty="0"/>
              <a:t>波</a:t>
            </a:r>
            <a:r>
              <a:rPr lang="en-US" altLang="zh-TW" sz="1600" dirty="0"/>
              <a:t>) 4</a:t>
            </a:r>
            <a:r>
              <a:rPr lang="zh-TW" altLang="en-US" sz="1600" dirty="0"/>
              <a:t>月 共 </a:t>
            </a:r>
            <a:r>
              <a:rPr lang="en-US" altLang="zh-TW" sz="1600" dirty="0"/>
              <a:t>7 </a:t>
            </a:r>
            <a:r>
              <a:rPr lang="zh-TW" altLang="en-US" sz="1600" dirty="0"/>
              <a:t>波 寒流</a:t>
            </a:r>
          </a:p>
          <a:p>
            <a:r>
              <a:rPr lang="en-US" altLang="zh-TW" sz="1600" dirty="0"/>
              <a:t>No.5</a:t>
            </a:r>
            <a:r>
              <a:rPr lang="zh-TW" altLang="en-US" sz="1600" dirty="0"/>
              <a:t>波最冷</a:t>
            </a:r>
            <a:r>
              <a:rPr lang="en-US" altLang="zh-TW" sz="1600" dirty="0"/>
              <a:t>105/1/24(</a:t>
            </a:r>
            <a:r>
              <a:rPr lang="zh-TW" altLang="en-US" sz="1600" dirty="0"/>
              <a:t>農曆</a:t>
            </a:r>
            <a:r>
              <a:rPr lang="en-US" altLang="zh-TW" sz="1600" dirty="0"/>
              <a:t>12/15)</a:t>
            </a:r>
            <a:r>
              <a:rPr lang="zh-TW" altLang="en-US" sz="1600" dirty="0"/>
              <a:t>新竹 </a:t>
            </a:r>
            <a:r>
              <a:rPr lang="en-US" altLang="zh-TW" sz="1600" dirty="0"/>
              <a:t>3.</a:t>
            </a:r>
            <a:r>
              <a:rPr lang="zh-TW" altLang="en-US" sz="1600" dirty="0"/>
              <a:t>淡水 </a:t>
            </a:r>
            <a:r>
              <a:rPr lang="en-US" altLang="zh-TW" sz="1600" dirty="0"/>
              <a:t>4.</a:t>
            </a:r>
            <a:r>
              <a:rPr lang="zh-TW" altLang="en-US" sz="1600" dirty="0"/>
              <a:t>台中 </a:t>
            </a:r>
            <a:r>
              <a:rPr lang="en-US" altLang="zh-TW" sz="1600" dirty="0"/>
              <a:t>5.</a:t>
            </a:r>
            <a:r>
              <a:rPr lang="zh-TW" altLang="en-US" sz="1600" dirty="0"/>
              <a:t>高雄</a:t>
            </a:r>
            <a:r>
              <a:rPr lang="en-US" altLang="zh-TW" sz="1600" dirty="0"/>
              <a:t>10</a:t>
            </a:r>
            <a:r>
              <a:rPr lang="zh-TW" altLang="en-US" sz="1600" dirty="0"/>
              <a:t>度</a:t>
            </a:r>
            <a:r>
              <a:rPr lang="en-US" altLang="zh-TW" sz="1600" dirty="0"/>
              <a:t>)2/8</a:t>
            </a:r>
            <a:r>
              <a:rPr lang="zh-TW" altLang="en-US" sz="1600" dirty="0"/>
              <a:t>初一</a:t>
            </a:r>
            <a:r>
              <a:rPr lang="en-US" altLang="zh-TW" sz="1600" dirty="0"/>
              <a:t>1/28</a:t>
            </a:r>
          </a:p>
          <a:p>
            <a:r>
              <a:rPr lang="en-US" altLang="zh-TW" sz="1600" dirty="0"/>
              <a:t>103 </a:t>
            </a:r>
            <a:r>
              <a:rPr lang="zh-TW" altLang="en-US" sz="1600" dirty="0"/>
              <a:t>年</a:t>
            </a:r>
            <a:r>
              <a:rPr lang="en-US" altLang="zh-TW" sz="1600" dirty="0"/>
              <a:t>: 11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(11</a:t>
            </a:r>
            <a:r>
              <a:rPr lang="zh-TW" altLang="en-US" sz="1600" dirty="0"/>
              <a:t>月 </a:t>
            </a:r>
            <a:r>
              <a:rPr lang="en-US" altLang="zh-TW" sz="1600" dirty="0"/>
              <a:t>0</a:t>
            </a:r>
            <a:r>
              <a:rPr lang="zh-TW" altLang="en-US" sz="1600" dirty="0"/>
              <a:t>波</a:t>
            </a:r>
            <a:r>
              <a:rPr lang="en-US" altLang="zh-TW" sz="1600" dirty="0"/>
              <a:t>+1</a:t>
            </a:r>
            <a:r>
              <a:rPr lang="zh-TW" altLang="en-US" sz="1600" dirty="0"/>
              <a:t>波</a:t>
            </a:r>
            <a:r>
              <a:rPr lang="en-US" altLang="zh-TW" sz="1600" dirty="0"/>
              <a:t>.1</a:t>
            </a:r>
            <a:r>
              <a:rPr lang="zh-TW" altLang="en-US" sz="1600" dirty="0"/>
              <a:t>月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+1</a:t>
            </a:r>
            <a:r>
              <a:rPr lang="zh-TW" altLang="en-US" sz="1600" dirty="0"/>
              <a:t>波</a:t>
            </a:r>
            <a:r>
              <a:rPr lang="en-US" altLang="zh-TW" sz="1600" dirty="0"/>
              <a:t>) 4</a:t>
            </a:r>
            <a:r>
              <a:rPr lang="zh-TW" altLang="en-US" sz="1600" dirty="0"/>
              <a:t>月 共 </a:t>
            </a:r>
            <a:r>
              <a:rPr lang="en-US" altLang="zh-TW" sz="1600" dirty="0"/>
              <a:t>4 </a:t>
            </a:r>
            <a:r>
              <a:rPr lang="zh-TW" altLang="en-US" sz="1600" dirty="0"/>
              <a:t>波 寒流</a:t>
            </a:r>
          </a:p>
          <a:p>
            <a:r>
              <a:rPr lang="en-US" altLang="zh-TW" sz="1600" dirty="0"/>
              <a:t>No.3 </a:t>
            </a:r>
            <a:r>
              <a:rPr lang="zh-TW" altLang="en-US" sz="1600" dirty="0"/>
              <a:t>波最冷 </a:t>
            </a:r>
            <a:r>
              <a:rPr lang="en-US" altLang="zh-TW" sz="1600" dirty="0"/>
              <a:t>104/1/24 (</a:t>
            </a:r>
            <a:r>
              <a:rPr lang="zh-TW" altLang="en-US" sz="1600" dirty="0"/>
              <a:t>農曆</a:t>
            </a:r>
            <a:r>
              <a:rPr lang="en-US" altLang="zh-TW" sz="1600" dirty="0"/>
              <a:t>12/5) </a:t>
            </a:r>
            <a:r>
              <a:rPr lang="zh-TW" altLang="en-US" sz="1600" dirty="0"/>
              <a:t>淡水 </a:t>
            </a:r>
            <a:r>
              <a:rPr lang="en-US" altLang="zh-TW" sz="1600" dirty="0"/>
              <a:t>8.1.</a:t>
            </a:r>
            <a:r>
              <a:rPr lang="zh-TW" altLang="en-US" sz="1600" dirty="0"/>
              <a:t>台中 </a:t>
            </a:r>
            <a:r>
              <a:rPr lang="en-US" altLang="zh-TW" sz="1600" dirty="0"/>
              <a:t>8.2 -&gt;</a:t>
            </a:r>
            <a:r>
              <a:rPr lang="zh-TW" altLang="en-US" sz="1600" dirty="0"/>
              <a:t>新屋 </a:t>
            </a:r>
            <a:r>
              <a:rPr lang="en-US" altLang="zh-TW" sz="1600" dirty="0"/>
              <a:t>7.1.</a:t>
            </a:r>
            <a:r>
              <a:rPr lang="zh-TW" altLang="en-US" sz="1600" dirty="0"/>
              <a:t>板橋 </a:t>
            </a:r>
            <a:r>
              <a:rPr lang="en-US" altLang="zh-TW" sz="1600" dirty="0"/>
              <a:t>8.5)</a:t>
            </a:r>
          </a:p>
          <a:p>
            <a:r>
              <a:rPr lang="en-US" altLang="zh-TW" sz="1600" dirty="0"/>
              <a:t>-&gt;2/19</a:t>
            </a:r>
            <a:r>
              <a:rPr lang="zh-TW" altLang="en-US" sz="1600" dirty="0"/>
              <a:t>初一</a:t>
            </a:r>
            <a:r>
              <a:rPr lang="en-US" altLang="zh-TW" sz="1600" dirty="0"/>
              <a:t>-&gt;2/8-&gt;1/28(</a:t>
            </a:r>
            <a:r>
              <a:rPr lang="zh-TW" altLang="en-US" sz="1600" dirty="0"/>
              <a:t>閏</a:t>
            </a:r>
            <a:r>
              <a:rPr lang="en-US" altLang="zh-TW" sz="1600" dirty="0"/>
              <a:t>6)-&gt;2/18</a:t>
            </a:r>
            <a:r>
              <a:rPr lang="zh-TW" altLang="en-US" sz="1600" dirty="0"/>
              <a:t>初一</a:t>
            </a:r>
          </a:p>
          <a:p>
            <a:r>
              <a:rPr lang="en-US" altLang="zh-TW" sz="1600" dirty="0"/>
              <a:t>102 </a:t>
            </a:r>
            <a:r>
              <a:rPr lang="zh-TW" altLang="en-US" sz="1600" dirty="0"/>
              <a:t>年</a:t>
            </a:r>
            <a:r>
              <a:rPr lang="en-US" altLang="zh-TW" sz="1600" dirty="0"/>
              <a:t>: 11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(11/20:8</a:t>
            </a:r>
            <a:r>
              <a:rPr lang="zh-TW" altLang="en-US" sz="1600" dirty="0"/>
              <a:t>度</a:t>
            </a:r>
            <a:r>
              <a:rPr lang="en-US" altLang="zh-TW" sz="1600" dirty="0"/>
              <a:t>-12/18-1/21:</a:t>
            </a:r>
            <a:r>
              <a:rPr lang="zh-TW" altLang="en-US" sz="1600" dirty="0"/>
              <a:t>淡水 </a:t>
            </a:r>
            <a:r>
              <a:rPr lang="en-US" altLang="zh-TW" sz="1600" dirty="0"/>
              <a:t>7</a:t>
            </a:r>
            <a:r>
              <a:rPr lang="zh-TW" altLang="en-US" sz="1600" dirty="0"/>
              <a:t>度</a:t>
            </a:r>
            <a:r>
              <a:rPr lang="en-US" altLang="zh-TW" sz="1600" dirty="0"/>
              <a:t>). 10/13</a:t>
            </a:r>
            <a:r>
              <a:rPr lang="zh-TW" altLang="en-US" sz="1600" dirty="0"/>
              <a:t>冷鋒頭痛</a:t>
            </a:r>
            <a:r>
              <a:rPr lang="en-US" altLang="zh-TW" sz="1600" dirty="0"/>
              <a:t>(</a:t>
            </a:r>
            <a:r>
              <a:rPr lang="zh-TW" altLang="en-US" sz="1600" dirty="0"/>
              <a:t>農</a:t>
            </a:r>
            <a:r>
              <a:rPr lang="en-US" altLang="zh-TW" sz="1600" dirty="0"/>
              <a:t>9/9)</a:t>
            </a:r>
          </a:p>
          <a:p>
            <a:r>
              <a:rPr lang="en-US" altLang="zh-TW" sz="1600" dirty="0"/>
              <a:t>No.3 </a:t>
            </a:r>
            <a:r>
              <a:rPr lang="zh-TW" altLang="en-US" sz="1600" dirty="0"/>
              <a:t>波最冷 </a:t>
            </a:r>
            <a:r>
              <a:rPr lang="en-US" altLang="zh-TW" sz="1600" dirty="0"/>
              <a:t>:103/1/21 (</a:t>
            </a:r>
            <a:r>
              <a:rPr lang="zh-TW" altLang="en-US" sz="1600" dirty="0"/>
              <a:t>農曆</a:t>
            </a:r>
            <a:r>
              <a:rPr lang="en-US" altLang="zh-TW" sz="1600" dirty="0"/>
              <a:t>12/21) </a:t>
            </a:r>
            <a:r>
              <a:rPr lang="zh-TW" altLang="en-US" sz="1600" dirty="0"/>
              <a:t>淡水 </a:t>
            </a:r>
            <a:r>
              <a:rPr lang="en-US" altLang="zh-TW" sz="1600" dirty="0"/>
              <a:t>7</a:t>
            </a:r>
            <a:r>
              <a:rPr lang="zh-TW" altLang="en-US" sz="1600" dirty="0"/>
              <a:t>度</a:t>
            </a:r>
            <a:r>
              <a:rPr lang="en-US" altLang="zh-TW" sz="1600" dirty="0"/>
              <a:t>) </a:t>
            </a:r>
            <a:r>
              <a:rPr lang="zh-TW" altLang="en-US" sz="1600" dirty="0"/>
              <a:t>美 </a:t>
            </a:r>
            <a:r>
              <a:rPr lang="en-US" altLang="zh-TW" sz="1600" dirty="0"/>
              <a:t>1</a:t>
            </a:r>
            <a:r>
              <a:rPr lang="zh-TW" altLang="en-US" sz="1600" dirty="0"/>
              <a:t>月極地渦旋</a:t>
            </a:r>
          </a:p>
          <a:p>
            <a:r>
              <a:rPr lang="en-US" altLang="zh-TW" sz="1600" dirty="0"/>
              <a:t>102/2/10</a:t>
            </a:r>
            <a:r>
              <a:rPr lang="zh-TW" altLang="en-US" sz="1600" dirty="0"/>
              <a:t>初一</a:t>
            </a:r>
            <a:r>
              <a:rPr lang="en-US" altLang="zh-TW" sz="1600" dirty="0"/>
              <a:t>-&gt;103/1/31</a:t>
            </a:r>
            <a:r>
              <a:rPr lang="zh-TW" altLang="en-US" sz="1600" dirty="0"/>
              <a:t>初一</a:t>
            </a:r>
            <a:r>
              <a:rPr lang="en-US" altLang="zh-TW" sz="1600" dirty="0"/>
              <a:t>(</a:t>
            </a:r>
            <a:r>
              <a:rPr lang="zh-TW" altLang="en-US" sz="1600" dirty="0"/>
              <a:t>閏</a:t>
            </a:r>
            <a:r>
              <a:rPr lang="en-US" altLang="zh-TW" sz="1600" dirty="0"/>
              <a:t>9)-&gt;2/19-&gt;2/8-&gt;1/28(</a:t>
            </a:r>
            <a:r>
              <a:rPr lang="zh-TW" altLang="en-US" sz="1600" dirty="0"/>
              <a:t>閏</a:t>
            </a:r>
            <a:r>
              <a:rPr lang="en-US" altLang="zh-TW" sz="1600" dirty="0"/>
              <a:t>6)&gt;2/16</a:t>
            </a:r>
            <a:r>
              <a:rPr lang="zh-TW" altLang="en-US" sz="1600" dirty="0"/>
              <a:t>初一</a:t>
            </a:r>
            <a:r>
              <a:rPr lang="en-US" altLang="zh-TW" sz="1600" dirty="0"/>
              <a:t>:</a:t>
            </a:r>
            <a:r>
              <a:rPr lang="zh-TW" altLang="en-US" sz="1600" dirty="0"/>
              <a:t>陰虛</a:t>
            </a:r>
          </a:p>
          <a:p>
            <a:r>
              <a:rPr lang="en-US" altLang="zh-TW" sz="1600" dirty="0"/>
              <a:t>101/1/23</a:t>
            </a:r>
            <a:r>
              <a:rPr lang="zh-TW" altLang="en-US" sz="1600" dirty="0"/>
              <a:t>初</a:t>
            </a:r>
            <a:r>
              <a:rPr lang="en-US" altLang="zh-TW" sz="1600" dirty="0"/>
              <a:t>1(</a:t>
            </a:r>
            <a:r>
              <a:rPr lang="zh-TW" altLang="en-US" sz="1600" dirty="0"/>
              <a:t>閏</a:t>
            </a:r>
            <a:r>
              <a:rPr lang="en-US" altLang="zh-TW" sz="1600" dirty="0"/>
              <a:t>4)&gt;2/10-&gt;103/1/31(</a:t>
            </a:r>
            <a:r>
              <a:rPr lang="zh-TW" altLang="en-US" sz="1600" dirty="0"/>
              <a:t>閏</a:t>
            </a:r>
            <a:r>
              <a:rPr lang="en-US" altLang="zh-TW" sz="1600" dirty="0"/>
              <a:t>9)-&gt;2/19-&gt;2/8-&gt;105/1/28(</a:t>
            </a:r>
            <a:r>
              <a:rPr lang="zh-TW" altLang="en-US" sz="1600" dirty="0"/>
              <a:t>閏</a:t>
            </a:r>
            <a:r>
              <a:rPr lang="en-US" altLang="zh-TW" sz="1600" dirty="0"/>
              <a:t>6)-&gt;2/16</a:t>
            </a:r>
          </a:p>
          <a:p>
            <a:r>
              <a:rPr lang="en-US" altLang="zh-TW" sz="1600" dirty="0"/>
              <a:t>93/1/22</a:t>
            </a:r>
            <a:r>
              <a:rPr lang="zh-TW" altLang="en-US" sz="1600" dirty="0"/>
              <a:t>初</a:t>
            </a:r>
            <a:r>
              <a:rPr lang="en-US" altLang="zh-TW" sz="1600" dirty="0"/>
              <a:t>1(</a:t>
            </a:r>
            <a:r>
              <a:rPr lang="zh-TW" altLang="en-US" sz="1600" dirty="0"/>
              <a:t>閏</a:t>
            </a:r>
            <a:r>
              <a:rPr lang="en-US" altLang="zh-TW" sz="1600" dirty="0"/>
              <a:t>2)&gt;2/10-&gt;95/1/29(</a:t>
            </a:r>
            <a:r>
              <a:rPr lang="zh-TW" altLang="en-US" sz="1600" dirty="0"/>
              <a:t>閏</a:t>
            </a:r>
            <a:r>
              <a:rPr lang="en-US" altLang="zh-TW" sz="1600" dirty="0"/>
              <a:t>7)-&gt;2/19&gt;2/8&gt;98/1/26(</a:t>
            </a:r>
            <a:r>
              <a:rPr lang="zh-TW" altLang="en-US" sz="1600" dirty="0"/>
              <a:t>閏</a:t>
            </a:r>
            <a:r>
              <a:rPr lang="en-US" altLang="zh-TW" sz="1600" dirty="0"/>
              <a:t>5)&gt;2/14&gt;2/3</a:t>
            </a:r>
          </a:p>
          <a:p>
            <a:r>
              <a:rPr lang="en-US" altLang="zh-TW" sz="1600" dirty="0"/>
              <a:t>99</a:t>
            </a:r>
            <a:r>
              <a:rPr lang="zh-TW" altLang="en-US" sz="1600" dirty="0"/>
              <a:t>年最熱</a:t>
            </a:r>
            <a:r>
              <a:rPr lang="en-US" altLang="zh-TW" sz="1600" dirty="0"/>
              <a:t>(</a:t>
            </a:r>
            <a:r>
              <a:rPr lang="zh-TW" altLang="en-US" sz="1600" dirty="0"/>
              <a:t>澎湖</a:t>
            </a:r>
            <a:r>
              <a:rPr lang="en-US" altLang="zh-TW" sz="1600" dirty="0"/>
              <a:t>)7/23</a:t>
            </a:r>
            <a:r>
              <a:rPr lang="zh-TW" altLang="en-US" sz="1600" dirty="0"/>
              <a:t>大暑</a:t>
            </a:r>
            <a:r>
              <a:rPr lang="en-US" altLang="zh-TW" sz="1600" dirty="0"/>
              <a:t>-12/7</a:t>
            </a:r>
            <a:r>
              <a:rPr lang="zh-TW" altLang="en-US" sz="1600" dirty="0"/>
              <a:t>大雪</a:t>
            </a:r>
            <a:r>
              <a:rPr lang="en-US" altLang="zh-TW" sz="1600" dirty="0"/>
              <a:t>-100/3/11:</a:t>
            </a:r>
            <a:r>
              <a:rPr lang="zh-TW" altLang="en-US" sz="1600" dirty="0"/>
              <a:t>白虎煞</a:t>
            </a:r>
            <a:r>
              <a:rPr lang="en-US" altLang="zh-TW" sz="1600" dirty="0"/>
              <a:t>+</a:t>
            </a:r>
            <a:r>
              <a:rPr lang="zh-TW" altLang="en-US" sz="1600" dirty="0"/>
              <a:t>眼疾</a:t>
            </a:r>
            <a:r>
              <a:rPr lang="en-US" altLang="zh-TW" sz="1600" dirty="0"/>
              <a:t>+FB-DP+</a:t>
            </a:r>
            <a:r>
              <a:rPr lang="zh-TW" altLang="en-US" sz="1600" dirty="0"/>
              <a:t>日本海嘯</a:t>
            </a:r>
            <a:endParaRPr lang="en-US" altLang="zh-TW" sz="1600" dirty="0" smtClean="0"/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8069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舊台中縣人口最多前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舊台中市人口最多前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FB</a:t>
            </a:r>
            <a:r>
              <a:rPr lang="zh-TW" altLang="en-US" sz="2400" dirty="0"/>
              <a:t>臉書</a:t>
            </a:r>
            <a:r>
              <a:rPr lang="zh-TW" altLang="en-US" sz="2400" dirty="0" smtClean="0"/>
              <a:t>人口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 </a:t>
            </a:r>
            <a:r>
              <a:rPr lang="zh-TW" altLang="en-US" sz="2000" dirty="0" smtClean="0"/>
              <a:t>捷運公車 綠線環繞 文心路 是 </a:t>
            </a:r>
            <a:r>
              <a:rPr lang="en-US" altLang="zh-TW" sz="2000" dirty="0" smtClean="0"/>
              <a:t>5?</a:t>
            </a:r>
            <a:r>
              <a:rPr lang="zh-TW" altLang="en-US" sz="2000" dirty="0" smtClean="0"/>
              <a:t> 號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黃線</a:t>
            </a:r>
            <a:r>
              <a:rPr lang="zh-TW" altLang="en-US" sz="2000" dirty="0"/>
              <a:t>環繞 </a:t>
            </a:r>
            <a:r>
              <a:rPr lang="zh-TW" altLang="en-US" sz="2000" dirty="0" smtClean="0"/>
              <a:t>忠明進化路 </a:t>
            </a:r>
            <a:r>
              <a:rPr lang="zh-TW" altLang="en-US" sz="2000" dirty="0"/>
              <a:t>是 </a:t>
            </a:r>
            <a:r>
              <a:rPr lang="en-US" altLang="zh-TW" sz="2000" dirty="0"/>
              <a:t>5?</a:t>
            </a:r>
            <a:r>
              <a:rPr lang="zh-TW" altLang="en-US" sz="2000" dirty="0"/>
              <a:t> 號</a:t>
            </a:r>
            <a:endParaRPr lang="en-US" altLang="zh-TW" sz="2000" dirty="0"/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 中國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大網路公司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BAT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>
                <a:solidFill>
                  <a:srgbClr val="00B050"/>
                </a:solidFill>
              </a:rPr>
              <a:t>應用 中 </a:t>
            </a:r>
            <a:r>
              <a:rPr lang="en-US" altLang="zh-TW" sz="1800" dirty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(</a:t>
            </a:r>
            <a:r>
              <a:rPr lang="zh-TW" altLang="en-US" sz="1800" dirty="0"/>
              <a:t>最 早期的 </a:t>
            </a:r>
            <a:r>
              <a:rPr lang="en-US" altLang="zh-TW" sz="1800" dirty="0"/>
              <a:t>Retail </a:t>
            </a:r>
            <a:r>
              <a:rPr lang="zh-TW" altLang="en-US" sz="1800" dirty="0"/>
              <a:t>零售大數據分析</a:t>
            </a:r>
            <a:r>
              <a:rPr lang="en-US" altLang="zh-TW" sz="1800" dirty="0"/>
              <a:t>)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系統所使用 的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網路問卷所使用 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2</a:t>
            </a:r>
            <a:r>
              <a:rPr lang="en-US" altLang="zh-TW" sz="1800" dirty="0"/>
              <a:t>.</a:t>
            </a:r>
            <a:r>
              <a:rPr lang="zh-TW" altLang="en-US" sz="1800" dirty="0"/>
              <a:t>全球網路人口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FB</a:t>
            </a:r>
            <a:r>
              <a:rPr lang="zh-TW" altLang="en-US" sz="1800" dirty="0"/>
              <a:t>臉書人口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4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G</a:t>
            </a:r>
            <a:r>
              <a:rPr lang="zh-TW" altLang="en-US" sz="1800" dirty="0" smtClean="0"/>
              <a:t>  從幾年開始發展 </a:t>
            </a:r>
            <a:r>
              <a:rPr lang="en-US" altLang="zh-TW" sz="1800" dirty="0" smtClean="0"/>
              <a:t>?</a:t>
            </a:r>
            <a:endParaRPr lang="zh-TW" altLang="en-US" sz="1800" dirty="0"/>
          </a:p>
          <a:p>
            <a:r>
              <a:rPr lang="en-US" altLang="zh-TW" sz="1800" dirty="0"/>
              <a:t>3. </a:t>
            </a:r>
            <a:r>
              <a:rPr lang="zh-TW" altLang="en-US" sz="1800" dirty="0"/>
              <a:t>廣義資訊的內涵</a:t>
            </a:r>
            <a:r>
              <a:rPr lang="en-US" altLang="zh-TW" sz="1800" dirty="0"/>
              <a:t> ? </a:t>
            </a:r>
            <a:r>
              <a:rPr lang="zh-TW" altLang="en-US" sz="1800" dirty="0"/>
              <a:t>請將 大數據分析資料管理金字塔的順序，依序排列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/>
              <a:t>4.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5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99"/>
            <a:ext cx="8496944" cy="6552728"/>
          </a:xfrm>
        </p:spPr>
      </p:pic>
    </p:spTree>
    <p:extLst>
      <p:ext uri="{BB962C8B-B14F-4D97-AF65-F5344CB8AC3E}">
        <p14:creationId xmlns:p14="http://schemas.microsoft.com/office/powerpoint/2010/main" val="3705169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4550"/>
            <a:ext cx="8435280" cy="1143000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5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10/14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計算機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應用期中考 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50%+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題填充題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四大主題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偏好排序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第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對老師的建議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184576"/>
          </a:xfrm>
        </p:spPr>
        <p:txBody>
          <a:bodyPr/>
          <a:lstStyle/>
          <a:p>
            <a:r>
              <a:rPr lang="en-US" altLang="zh-TW" sz="2000" dirty="0"/>
              <a:t>10.</a:t>
            </a:r>
            <a:r>
              <a:rPr lang="zh-TW" altLang="en-US" sz="2000" dirty="0"/>
              <a:t>請依以下 </a:t>
            </a:r>
            <a:r>
              <a:rPr lang="en-US" altLang="zh-TW" sz="2000" dirty="0"/>
              <a:t>5 </a:t>
            </a:r>
            <a:r>
              <a:rPr lang="zh-TW" altLang="en-US" sz="2000" dirty="0"/>
              <a:t>大主題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</a:t>
            </a:r>
            <a:r>
              <a:rPr lang="zh-TW" altLang="en-US" sz="2000" dirty="0"/>
              <a:t>並陳述原因與改善建議</a:t>
            </a:r>
            <a:r>
              <a:rPr lang="en-US" altLang="zh-TW" sz="2000" dirty="0"/>
              <a:t>(</a:t>
            </a:r>
            <a:r>
              <a:rPr lang="zh-TW" altLang="en-US" sz="2000" dirty="0"/>
              <a:t>開放題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 smtClean="0"/>
              <a:t>1.</a:t>
            </a:r>
            <a:r>
              <a:rPr lang="zh-TW" altLang="en-US" sz="2000" dirty="0"/>
              <a:t>計算機應用理論主題</a:t>
            </a:r>
            <a:r>
              <a:rPr lang="en-US" altLang="zh-TW" sz="2000" dirty="0"/>
              <a:t>- </a:t>
            </a:r>
            <a:r>
              <a:rPr lang="en-US" altLang="zh-TW" sz="2000" dirty="0" smtClean="0"/>
              <a:t>CRM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(FB</a:t>
            </a:r>
            <a:r>
              <a:rPr lang="zh-TW" altLang="en-US" sz="2000" dirty="0" smtClean="0"/>
              <a:t>*</a:t>
            </a:r>
            <a:r>
              <a:rPr lang="en-US" altLang="zh-TW" sz="2000" dirty="0" smtClean="0"/>
              <a:t>3.4P</a:t>
            </a:r>
            <a:r>
              <a:rPr lang="en-US" altLang="zh-TW" sz="2000" dirty="0"/>
              <a:t>…) .</a:t>
            </a:r>
            <a:r>
              <a:rPr lang="zh-TW" altLang="en-US" sz="2000" dirty="0" smtClean="0"/>
              <a:t>網路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MIS.AP.LBS.Youtube</a:t>
            </a:r>
            <a:r>
              <a:rPr lang="en-US" altLang="zh-TW" sz="2000" dirty="0" smtClean="0"/>
              <a:t>...)</a:t>
            </a:r>
            <a:endParaRPr lang="en-US" altLang="zh-TW" sz="2000" dirty="0"/>
          </a:p>
          <a:p>
            <a:r>
              <a:rPr lang="en-US" altLang="zh-TW" sz="2000" dirty="0" smtClean="0"/>
              <a:t>2.</a:t>
            </a:r>
            <a:r>
              <a:rPr lang="zh-TW" altLang="en-US" sz="2000" dirty="0"/>
              <a:t>計算機應用實務主題</a:t>
            </a:r>
            <a:r>
              <a:rPr lang="en-US" altLang="zh-TW" sz="2000" dirty="0"/>
              <a:t>- </a:t>
            </a:r>
            <a:r>
              <a:rPr lang="en-US" altLang="zh-TW" sz="2000" dirty="0" err="1"/>
              <a:t>like@..KTV</a:t>
            </a:r>
            <a:r>
              <a:rPr lang="en-US" altLang="zh-TW" sz="2000" dirty="0"/>
              <a:t>.</a:t>
            </a:r>
            <a:r>
              <a:rPr lang="zh-TW" altLang="en-US" sz="2000" dirty="0"/>
              <a:t>老人長照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氣象大數據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股市大數據</a:t>
            </a:r>
            <a:r>
              <a:rPr lang="en-US" altLang="zh-TW" sz="2000" dirty="0" smtClean="0"/>
              <a:t>.. </a:t>
            </a:r>
            <a:endParaRPr lang="en-US" altLang="zh-TW" sz="2000" dirty="0"/>
          </a:p>
          <a:p>
            <a:r>
              <a:rPr lang="en-US" altLang="zh-TW" sz="2000" dirty="0" smtClean="0"/>
              <a:t>3.</a:t>
            </a:r>
            <a:r>
              <a:rPr lang="zh-TW" altLang="en-US" sz="2000" dirty="0"/>
              <a:t>計算機應用個案主題</a:t>
            </a:r>
            <a:r>
              <a:rPr lang="en-US" altLang="zh-TW" sz="2000" dirty="0"/>
              <a:t>- </a:t>
            </a:r>
            <a:r>
              <a:rPr lang="zh-TW" altLang="en-US" sz="2000" dirty="0" smtClean="0"/>
              <a:t>資料庫管理</a:t>
            </a:r>
            <a:r>
              <a:rPr lang="en-US" altLang="zh-TW" sz="2000" smtClean="0"/>
              <a:t>.GIS18</a:t>
            </a:r>
            <a:r>
              <a:rPr lang="zh-TW" altLang="en-US" sz="2000" dirty="0"/>
              <a:t>庄</a:t>
            </a:r>
            <a:r>
              <a:rPr lang="en-US" altLang="zh-TW" sz="2000" dirty="0"/>
              <a:t>.Blog(MV).</a:t>
            </a:r>
            <a:r>
              <a:rPr lang="zh-TW" altLang="en-US" sz="2000" dirty="0"/>
              <a:t>花博</a:t>
            </a:r>
            <a:r>
              <a:rPr lang="en-US" altLang="zh-TW" sz="2000" dirty="0"/>
              <a:t>.</a:t>
            </a:r>
            <a:r>
              <a:rPr lang="zh-TW" altLang="en-US" sz="2000" dirty="0"/>
              <a:t>行動支付</a:t>
            </a:r>
          </a:p>
          <a:p>
            <a:r>
              <a:rPr lang="en-US" altLang="zh-TW" sz="2000" dirty="0" smtClean="0"/>
              <a:t>4.</a:t>
            </a:r>
            <a:r>
              <a:rPr lang="zh-TW" altLang="en-US" sz="2000" dirty="0"/>
              <a:t>計算機應用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</a:t>
            </a:r>
            <a:r>
              <a:rPr lang="zh-TW" altLang="en-US" sz="2000" dirty="0"/>
              <a:t>日期 </a:t>
            </a:r>
            <a:r>
              <a:rPr lang="en-US" altLang="zh-TW" sz="2000" dirty="0"/>
              <a:t>-  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改善建議</a:t>
            </a:r>
          </a:p>
          <a:p>
            <a:r>
              <a:rPr lang="en-US" altLang="zh-TW" sz="2000" dirty="0" smtClean="0"/>
              <a:t>5.</a:t>
            </a:r>
            <a:r>
              <a:rPr lang="zh-TW" altLang="en-US" sz="2000" dirty="0" smtClean="0"/>
              <a:t>針對 </a:t>
            </a:r>
            <a:r>
              <a:rPr lang="zh-TW" altLang="en-US" sz="2000" b="1" dirty="0" smtClean="0"/>
              <a:t>老師的 </a:t>
            </a:r>
            <a:r>
              <a:rPr lang="zh-TW" altLang="en-US" sz="2000" dirty="0" smtClean="0"/>
              <a:t>教學</a:t>
            </a:r>
            <a:r>
              <a:rPr lang="zh-TW" altLang="en-US" sz="2000" dirty="0"/>
              <a:t>方法與 教材興趣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</a:t>
            </a:r>
            <a:r>
              <a:rPr lang="zh-TW" altLang="en-US" sz="2000" dirty="0" smtClean="0"/>
              <a:t>建議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 smtClean="0"/>
              <a:t>Ps</a:t>
            </a:r>
            <a:r>
              <a:rPr lang="en-US" altLang="zh-TW" sz="2000" dirty="0"/>
              <a:t>.</a:t>
            </a:r>
            <a:r>
              <a:rPr lang="zh-TW" altLang="en-US" sz="2000" dirty="0"/>
              <a:t>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 5</a:t>
            </a:r>
            <a:r>
              <a:rPr lang="zh-TW" altLang="en-US" sz="2000" dirty="0"/>
              <a:t>題 </a:t>
            </a:r>
            <a:r>
              <a:rPr lang="en-US" altLang="zh-TW" sz="2000" dirty="0"/>
              <a:t>50 </a:t>
            </a:r>
            <a:r>
              <a:rPr lang="zh-TW" altLang="en-US" sz="2000" dirty="0"/>
              <a:t>分 占總分 </a:t>
            </a:r>
            <a:r>
              <a:rPr lang="en-US" altLang="zh-TW" sz="2000" dirty="0"/>
              <a:t>50% . 10</a:t>
            </a:r>
            <a:r>
              <a:rPr lang="zh-TW" altLang="en-US" sz="2000" dirty="0"/>
              <a:t>題填充題一題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  <a:r>
              <a:rPr lang="zh-TW" altLang="en-US" sz="2000" dirty="0"/>
              <a:t>模擬分數 </a:t>
            </a:r>
            <a:r>
              <a:rPr lang="en-US" altLang="zh-TW" sz="2000" dirty="0"/>
              <a:t>100</a:t>
            </a:r>
            <a:r>
              <a:rPr lang="zh-TW" altLang="en-US" sz="2000" dirty="0"/>
              <a:t>分</a:t>
            </a:r>
          </a:p>
          <a:p>
            <a:r>
              <a:rPr lang="en-US" altLang="zh-TW" sz="2000" dirty="0"/>
              <a:t>Ps.</a:t>
            </a:r>
            <a:r>
              <a:rPr lang="zh-TW" altLang="en-US" sz="2000" dirty="0"/>
              <a:t>填充題 </a:t>
            </a:r>
            <a:r>
              <a:rPr lang="en-US" altLang="zh-TW" sz="2000" dirty="0"/>
              <a:t>1</a:t>
            </a:r>
            <a:r>
              <a:rPr lang="zh-TW" altLang="en-US" sz="2000" dirty="0"/>
              <a:t>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</a:p>
          <a:p>
            <a:r>
              <a:rPr lang="en-US" altLang="zh-TW" sz="2000" dirty="0"/>
              <a:t>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  </a:t>
            </a:r>
            <a:r>
              <a:rPr lang="en-US" altLang="zh-TW" sz="2000" dirty="0"/>
              <a:t>1</a:t>
            </a:r>
            <a:r>
              <a:rPr lang="zh-TW" altLang="en-US" sz="2000" dirty="0"/>
              <a:t>題</a:t>
            </a:r>
            <a:r>
              <a:rPr lang="en-US" altLang="zh-TW" sz="2000" dirty="0"/>
              <a:t>2</a:t>
            </a:r>
            <a:r>
              <a:rPr lang="zh-TW" altLang="en-US" sz="2000" dirty="0"/>
              <a:t>格</a:t>
            </a:r>
            <a:r>
              <a:rPr lang="en-US" altLang="zh-TW" sz="2000" dirty="0"/>
              <a:t>:5+5 .1</a:t>
            </a:r>
            <a:r>
              <a:rPr lang="zh-TW" altLang="en-US" sz="2000" dirty="0"/>
              <a:t>題</a:t>
            </a:r>
            <a:r>
              <a:rPr lang="en-US" altLang="zh-TW" sz="2000" dirty="0"/>
              <a:t>3</a:t>
            </a:r>
            <a:r>
              <a:rPr lang="zh-TW" altLang="en-US" sz="2000" dirty="0"/>
              <a:t>格</a:t>
            </a:r>
            <a:r>
              <a:rPr lang="en-US" altLang="zh-TW" sz="2000" dirty="0"/>
              <a:t>:4+3+3 .1</a:t>
            </a:r>
            <a:r>
              <a:rPr lang="zh-TW" altLang="en-US" sz="2000" dirty="0"/>
              <a:t>題</a:t>
            </a:r>
            <a:r>
              <a:rPr lang="en-US" altLang="zh-TW" sz="2000" dirty="0"/>
              <a:t>4</a:t>
            </a:r>
            <a:r>
              <a:rPr lang="zh-TW" altLang="en-US" sz="2000" dirty="0"/>
              <a:t>格</a:t>
            </a:r>
            <a:r>
              <a:rPr lang="en-US" altLang="zh-TW" sz="2000" dirty="0"/>
              <a:t>:4+2+2+2. 1</a:t>
            </a:r>
            <a:r>
              <a:rPr lang="zh-TW" altLang="en-US" sz="2000" dirty="0"/>
              <a:t>題</a:t>
            </a:r>
            <a:r>
              <a:rPr lang="en-US" altLang="zh-TW" sz="2000" dirty="0"/>
              <a:t>5</a:t>
            </a:r>
            <a:r>
              <a:rPr lang="zh-TW" altLang="en-US" sz="2000" dirty="0"/>
              <a:t>格</a:t>
            </a:r>
            <a:r>
              <a:rPr lang="en-US" altLang="zh-TW" sz="2000" dirty="0"/>
              <a:t>:2+2+2+2+2</a:t>
            </a:r>
          </a:p>
        </p:txBody>
      </p:sp>
    </p:spTree>
    <p:extLst>
      <p:ext uri="{BB962C8B-B14F-4D97-AF65-F5344CB8AC3E}">
        <p14:creationId xmlns:p14="http://schemas.microsoft.com/office/powerpoint/2010/main" val="3056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7.10/28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9.11/11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1"/>
          </a:xfrm>
        </p:spPr>
      </p:pic>
    </p:spTree>
    <p:extLst>
      <p:ext uri="{BB962C8B-B14F-4D97-AF65-F5344CB8AC3E}">
        <p14:creationId xmlns:p14="http://schemas.microsoft.com/office/powerpoint/2010/main" val="29794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14.12.16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FB</a:t>
            </a:r>
            <a:r>
              <a:rPr lang="zh-TW" altLang="en-US" sz="2000" dirty="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 圖表應用、</a:t>
            </a:r>
            <a:r>
              <a:rPr lang="en-US" altLang="zh-TW" sz="2000" dirty="0" smtClean="0">
                <a:ea typeface="標楷體" pitchFamily="65" charset="-120"/>
              </a:rPr>
              <a:t>GOOGLE MAP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FACE BOOK</a:t>
            </a:r>
            <a:r>
              <a:rPr lang="zh-TW" altLang="en-US" sz="2000" dirty="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dirty="0" smtClean="0">
                <a:ea typeface="標楷體" pitchFamily="65" charset="-120"/>
              </a:rPr>
              <a:t>  1. </a:t>
            </a:r>
            <a:r>
              <a:rPr kumimoji="0" lang="en-US" altLang="zh-TW" sz="2000" dirty="0" err="1" smtClean="0">
                <a:ea typeface="標楷體" pitchFamily="65" charset="-120"/>
              </a:rPr>
              <a:t>YouToBE</a:t>
            </a:r>
            <a:r>
              <a:rPr kumimoji="0"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dirty="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2. MAP--*.KML</a:t>
            </a:r>
            <a:r>
              <a:rPr kumimoji="0" lang="zh-TW" altLang="en-US" sz="2000" dirty="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3. </a:t>
            </a:r>
            <a:r>
              <a:rPr kumimoji="0" lang="zh-TW" altLang="en-US" sz="2000" dirty="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4. </a:t>
            </a:r>
            <a:r>
              <a:rPr kumimoji="0" lang="zh-TW" altLang="en-US" sz="2000" dirty="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5. </a:t>
            </a:r>
            <a:r>
              <a:rPr kumimoji="0" lang="zh-TW" altLang="en-US" sz="2000" dirty="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dirty="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16.12.30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6920" y="476224"/>
            <a:ext cx="8230160" cy="649139"/>
          </a:xfrm>
        </p:spPr>
        <p:txBody>
          <a:bodyPr/>
          <a:lstStyle/>
          <a:p>
            <a:pPr algn="ctr"/>
            <a:r>
              <a:rPr lang="zh-TW" altLang="en-US" sz="17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9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台灣地震科學中心</a:t>
            </a:r>
            <a:r>
              <a:rPr lang="en-US" altLang="zh-TW" sz="29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(TEC)</a:t>
            </a:r>
            <a:endParaRPr lang="zh-TW" altLang="en-US" sz="29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5B38891-A7DE-4C8D-B78A-F717F7B4D4D1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1187624" y="1772816"/>
            <a:ext cx="64087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死亡</a:t>
            </a:r>
            <a:r>
              <a:rPr lang="zh-TW" altLang="en-US" dirty="0"/>
              <a:t>超過百人的八次大規模歷史災害地震為主，包括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1736</a:t>
            </a:r>
            <a:r>
              <a:rPr lang="zh-TW" altLang="en-US" dirty="0"/>
              <a:t>年臺南地震、</a:t>
            </a:r>
            <a:r>
              <a:rPr lang="en-US" altLang="zh-TW" dirty="0"/>
              <a:t>1792</a:t>
            </a:r>
            <a:r>
              <a:rPr lang="zh-TW" altLang="en-US" dirty="0"/>
              <a:t>年嘉義地震、</a:t>
            </a:r>
            <a:r>
              <a:rPr lang="en-US" altLang="zh-TW" dirty="0"/>
              <a:t>1815</a:t>
            </a:r>
            <a:r>
              <a:rPr lang="zh-TW" altLang="en-US" dirty="0"/>
              <a:t>年宜蘭地震、</a:t>
            </a:r>
            <a:r>
              <a:rPr lang="en-US" altLang="zh-TW" dirty="0"/>
              <a:t>1839</a:t>
            </a:r>
            <a:r>
              <a:rPr lang="zh-TW" altLang="en-US" dirty="0"/>
              <a:t>年嘉義地震、</a:t>
            </a:r>
            <a:r>
              <a:rPr lang="en-US" altLang="zh-TW" dirty="0"/>
              <a:t>1845</a:t>
            </a:r>
            <a:r>
              <a:rPr lang="zh-TW" altLang="en-US" dirty="0"/>
              <a:t>年臺中地震、</a:t>
            </a:r>
            <a:r>
              <a:rPr lang="en-US" altLang="zh-TW" dirty="0"/>
              <a:t>1848</a:t>
            </a:r>
            <a:r>
              <a:rPr lang="zh-TW" altLang="en-US" dirty="0"/>
              <a:t>年彰化地震、</a:t>
            </a:r>
            <a:r>
              <a:rPr lang="en-US" altLang="zh-TW" dirty="0"/>
              <a:t>1862</a:t>
            </a:r>
            <a:r>
              <a:rPr lang="zh-TW" altLang="en-US" dirty="0"/>
              <a:t>年臺南地震、</a:t>
            </a:r>
            <a:r>
              <a:rPr lang="en-US" altLang="zh-TW" dirty="0"/>
              <a:t>1867</a:t>
            </a:r>
            <a:r>
              <a:rPr lang="zh-TW" altLang="en-US" dirty="0"/>
              <a:t>年基隆</a:t>
            </a:r>
            <a:r>
              <a:rPr lang="zh-TW" altLang="en-US" dirty="0" smtClean="0"/>
              <a:t>地震</a:t>
            </a:r>
            <a:endParaRPr lang="en-US" altLang="zh-TW" dirty="0" smtClean="0"/>
          </a:p>
          <a:p>
            <a:r>
              <a:rPr lang="en-US" altLang="zh-TW" dirty="0" smtClean="0"/>
              <a:t>http</a:t>
            </a:r>
            <a:r>
              <a:rPr lang="en-US" altLang="zh-TW" dirty="0"/>
              <a:t>://tec.earth.sinica.edu.tw/hisevent/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2.</a:t>
            </a:r>
            <a:r>
              <a:rPr lang="zh-TW" altLang="en-US" dirty="0">
                <a:hlinkClick r:id="rId2"/>
              </a:rPr>
              <a:t>塵封的裂痕 </a:t>
            </a:r>
            <a:r>
              <a:rPr lang="en-US" altLang="zh-TW" dirty="0">
                <a:hlinkClick r:id="rId2"/>
              </a:rPr>
              <a:t>- </a:t>
            </a:r>
            <a:r>
              <a:rPr lang="zh-TW" altLang="en-US" dirty="0">
                <a:hlinkClick r:id="rId2"/>
              </a:rPr>
              <a:t>歷史</a:t>
            </a:r>
            <a:r>
              <a:rPr lang="zh-TW" altLang="en-US" dirty="0" smtClean="0">
                <a:hlinkClick r:id="rId2"/>
              </a:rPr>
              <a:t>地震</a:t>
            </a:r>
            <a:endParaRPr lang="en-US" altLang="zh-TW" dirty="0" smtClean="0"/>
          </a:p>
          <a:p>
            <a:r>
              <a:rPr lang="en-US" altLang="zh-TW" dirty="0"/>
              <a:t>http://tec.earth.sinica.edu.tw/new_web/video_con.php?id=1</a:t>
            </a:r>
          </a:p>
          <a:p>
            <a:endParaRPr lang="en-US" altLang="zh-TW" dirty="0" smtClean="0"/>
          </a:p>
          <a:p>
            <a:r>
              <a:rPr lang="zh-TW" altLang="en-US" dirty="0"/>
              <a:t>塵封的裂痕 </a:t>
            </a:r>
            <a:r>
              <a:rPr lang="en-US" altLang="zh-TW" dirty="0"/>
              <a:t>- </a:t>
            </a:r>
            <a:r>
              <a:rPr lang="zh-TW" altLang="en-US" dirty="0"/>
              <a:t>歷史地震第四講：</a:t>
            </a:r>
            <a:r>
              <a:rPr lang="en-US" altLang="zh-TW" dirty="0"/>
              <a:t>1935</a:t>
            </a:r>
            <a:r>
              <a:rPr lang="zh-TW" altLang="en-US" dirty="0"/>
              <a:t>年新竹台中</a:t>
            </a:r>
            <a:r>
              <a:rPr lang="zh-TW" altLang="en-US" dirty="0" smtClean="0"/>
              <a:t>地震</a:t>
            </a:r>
            <a:endParaRPr lang="en-US" altLang="zh-TW" dirty="0" smtClean="0"/>
          </a:p>
          <a:p>
            <a:r>
              <a:rPr lang="zh-TW" altLang="en-US" b="1" dirty="0"/>
              <a:t>塵封的裂痕 </a:t>
            </a:r>
            <a:r>
              <a:rPr lang="en-US" altLang="zh-TW" b="1" dirty="0"/>
              <a:t>-</a:t>
            </a:r>
            <a:r>
              <a:rPr lang="zh-TW" altLang="en-US" b="1" dirty="0"/>
              <a:t>歷史地震第三講：</a:t>
            </a:r>
            <a:r>
              <a:rPr lang="en-US" altLang="zh-TW" b="1" dirty="0"/>
              <a:t>1906</a:t>
            </a:r>
            <a:r>
              <a:rPr lang="zh-TW" altLang="en-US" b="1" dirty="0"/>
              <a:t>年梅山地震</a:t>
            </a:r>
            <a:endParaRPr lang="en-US" altLang="zh-TW" dirty="0" smtClean="0"/>
          </a:p>
          <a:p>
            <a:r>
              <a:rPr lang="zh-TW" altLang="en-US" b="1" dirty="0"/>
              <a:t>塵封的裂痕 </a:t>
            </a:r>
            <a:r>
              <a:rPr lang="en-US" altLang="zh-TW" b="1" dirty="0"/>
              <a:t>- </a:t>
            </a:r>
            <a:r>
              <a:rPr lang="zh-TW" altLang="en-US" b="1" dirty="0"/>
              <a:t>歷史地震第二講：</a:t>
            </a:r>
            <a:r>
              <a:rPr lang="en-US" altLang="zh-TW" b="1" dirty="0"/>
              <a:t>1862</a:t>
            </a:r>
            <a:r>
              <a:rPr lang="zh-TW" altLang="en-US" b="1" dirty="0"/>
              <a:t>年台南地震</a:t>
            </a:r>
            <a:endParaRPr lang="en-US" altLang="zh-TW" dirty="0" smtClean="0"/>
          </a:p>
          <a:p>
            <a:r>
              <a:rPr lang="zh-TW" altLang="en-US" dirty="0" smtClean="0"/>
              <a:t>塵封</a:t>
            </a:r>
            <a:r>
              <a:rPr lang="zh-TW" altLang="en-US" dirty="0"/>
              <a:t>的裂痕 </a:t>
            </a:r>
            <a:r>
              <a:rPr lang="en-US" altLang="zh-TW" dirty="0"/>
              <a:t>- </a:t>
            </a:r>
            <a:r>
              <a:rPr lang="zh-TW" altLang="en-US" dirty="0"/>
              <a:t>歷史地震第一講：</a:t>
            </a:r>
            <a:r>
              <a:rPr lang="en-US" altLang="zh-TW" dirty="0"/>
              <a:t>1867</a:t>
            </a:r>
            <a:r>
              <a:rPr lang="zh-TW" altLang="en-US" dirty="0"/>
              <a:t>年基隆</a:t>
            </a:r>
            <a:r>
              <a:rPr lang="zh-TW" altLang="en-US" dirty="0" smtClean="0"/>
              <a:t>地震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2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53439" y="3244334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>
                <a:solidFill>
                  <a:srgbClr val="365899"/>
                </a:solidFill>
                <a:latin typeface="Helvetica" panose="020B0604020202020204" pitchFamily="34" charset="0"/>
                <a:hlinkClick r:id="rId4"/>
              </a:rPr>
              <a:t>https://www.pkstep.com/archives/19738</a:t>
            </a:r>
            <a:endParaRPr lang="zh-TW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35696" y="5910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17.1.6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672" y="1556792"/>
            <a:ext cx="7353295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13.5/31  </a:t>
            </a:r>
            <a:r>
              <a:rPr lang="en-US" altLang="zh-TW" u="sng" dirty="0">
                <a:hlinkClick r:id="rId2"/>
              </a:rPr>
              <a:t>https://www.pkstep.com/archives/19738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dirty="0"/>
              <a:t>「美化圖片」，基礎的裁剪修圖、添加文字、美膚、</a:t>
            </a:r>
            <a:r>
              <a:rPr lang="zh-TW" altLang="en-US" dirty="0" smtClean="0"/>
              <a:t>特效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</a:t>
            </a:r>
            <a:r>
              <a:rPr lang="zh-TW" altLang="en-US" dirty="0" smtClean="0"/>
              <a:t>、</a:t>
            </a:r>
            <a:r>
              <a:rPr lang="zh-TW" altLang="en-US" dirty="0"/>
              <a:t>加入貼紙、旋轉與局部修理等美圖工具。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12.5/24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居家照護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大數據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(5.19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ｐｄｆ）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11. 5/17</a:t>
            </a:r>
            <a:r>
              <a:rPr lang="zh-TW" altLang="en-US" dirty="0" smtClean="0"/>
              <a:t>　ｗｗｗ</a:t>
            </a:r>
            <a:r>
              <a:rPr lang="en-US" altLang="zh-TW" dirty="0" smtClean="0"/>
              <a:t>.</a:t>
            </a:r>
            <a:r>
              <a:rPr lang="zh-TW" altLang="en-US" dirty="0" smtClean="0"/>
              <a:t>Ｎｃｌ</a:t>
            </a:r>
            <a:r>
              <a:rPr lang="en-US" altLang="zh-TW" dirty="0" smtClean="0"/>
              <a:t>.</a:t>
            </a:r>
            <a:r>
              <a:rPr lang="zh-TW" altLang="en-US" dirty="0" smtClean="0"/>
              <a:t>Ｅｄｕ</a:t>
            </a:r>
            <a:r>
              <a:rPr lang="en-US" altLang="zh-TW" dirty="0" smtClean="0"/>
              <a:t>.</a:t>
            </a:r>
            <a:r>
              <a:rPr lang="zh-TW" altLang="en-US" dirty="0" smtClean="0"/>
              <a:t>Ｔｗ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10. </a:t>
            </a:r>
            <a:r>
              <a:rPr lang="en-US" altLang="zh-TW" dirty="0"/>
              <a:t>5/10  </a:t>
            </a:r>
            <a:r>
              <a:rPr lang="zh-TW" altLang="en-US" dirty="0" smtClean="0"/>
              <a:t>　</a:t>
            </a:r>
            <a:r>
              <a:rPr lang="en-US" altLang="zh-TW" dirty="0" smtClean="0"/>
              <a:t>2018.5.2 </a:t>
            </a:r>
            <a:r>
              <a:rPr lang="en-US" altLang="zh-TW" dirty="0"/>
              <a:t>Google</a:t>
            </a:r>
            <a:r>
              <a:rPr lang="zh-TW" altLang="en-US" dirty="0"/>
              <a:t>雲端實務應用</a:t>
            </a:r>
          </a:p>
          <a:p>
            <a:r>
              <a:rPr lang="en-US" altLang="zh-TW" sz="1200" dirty="0">
                <a:hlinkClick r:id="rId3"/>
              </a:rPr>
              <a:t>https://docs.google.com/document/d/1EQyaFrEtFrijQGBOzpgqGijntq0Qb7v8j4HLuDc10Xc/edit</a:t>
            </a:r>
            <a:endParaRPr lang="zh-TW" altLang="en-US" sz="1200" dirty="0"/>
          </a:p>
          <a:p>
            <a:endParaRPr lang="en-US" altLang="zh-TW" dirty="0" smtClean="0"/>
          </a:p>
          <a:p>
            <a:r>
              <a:rPr lang="en-US" altLang="zh-TW" dirty="0" smtClean="0"/>
              <a:t>9.   5/3     </a:t>
            </a:r>
            <a:r>
              <a:rPr lang="zh-TW" altLang="en-US" dirty="0" smtClean="0"/>
              <a:t>　</a:t>
            </a:r>
            <a:r>
              <a:rPr lang="en-US" altLang="zh-TW" dirty="0"/>
              <a:t>Google and </a:t>
            </a:r>
            <a:r>
              <a:rPr lang="zh-TW" altLang="en-US" dirty="0"/>
              <a:t>心智圖教學模組</a:t>
            </a:r>
          </a:p>
          <a:p>
            <a:r>
              <a:rPr lang="en-US" altLang="zh-TW" sz="1200" dirty="0">
                <a:hlinkClick r:id="rId4"/>
              </a:rPr>
              <a:t>https://www.mindomo.com/zh/mindmap/bc98ed7cb2fe43faa5f94230e6048676</a:t>
            </a:r>
            <a:endParaRPr lang="en-US" altLang="zh-TW" sz="1200" dirty="0"/>
          </a:p>
          <a:p>
            <a:r>
              <a:rPr lang="zh-TW" altLang="en-US" dirty="0" smtClean="0"/>
              <a:t>　　　　　他山之石 </a:t>
            </a:r>
            <a:r>
              <a:rPr lang="zh-TW" altLang="en-US" dirty="0"/>
              <a:t>可以攻玉教學模組  </a:t>
            </a:r>
            <a:r>
              <a:rPr lang="en-US" altLang="zh-TW" dirty="0"/>
              <a:t>http://stones2jade.blogspot.tw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8555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3G-4G-&gt;5G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kimo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yahoo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B(Google).A(Amazon).T(FB)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vs FB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107.12.23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408712" cy="5112568"/>
          </a:xfrm>
        </p:spPr>
      </p:pic>
    </p:spTree>
    <p:extLst>
      <p:ext uri="{BB962C8B-B14F-4D97-AF65-F5344CB8AC3E}">
        <p14:creationId xmlns:p14="http://schemas.microsoft.com/office/powerpoint/2010/main" val="42277988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107.12.30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128792" cy="5112568"/>
          </a:xfrm>
        </p:spPr>
      </p:pic>
    </p:spTree>
    <p:extLst>
      <p:ext uri="{BB962C8B-B14F-4D97-AF65-F5344CB8AC3E}">
        <p14:creationId xmlns:p14="http://schemas.microsoft.com/office/powerpoint/2010/main" val="36250300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16823" cy="5030019"/>
          </a:xfrm>
        </p:spPr>
      </p:pic>
    </p:spTree>
    <p:extLst>
      <p:ext uri="{BB962C8B-B14F-4D97-AF65-F5344CB8AC3E}">
        <p14:creationId xmlns:p14="http://schemas.microsoft.com/office/powerpoint/2010/main" val="235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6920" y="476224"/>
            <a:ext cx="8230160" cy="649139"/>
          </a:xfrm>
        </p:spPr>
        <p:txBody>
          <a:bodyPr/>
          <a:lstStyle/>
          <a:p>
            <a:pPr algn="ctr"/>
            <a:r>
              <a:rPr lang="zh-TW" altLang="en-US" sz="17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9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台灣地震科學中心</a:t>
            </a:r>
            <a:r>
              <a:rPr lang="en-US" altLang="zh-TW" sz="29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(TEC)</a:t>
            </a:r>
            <a:endParaRPr lang="zh-TW" altLang="en-US" sz="29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69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5B38891-A7DE-4C8D-B78A-F717F7B4D4D1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kumimoji="0" lang="en-US" altLang="zh-TW" sz="700"/>
          </a:p>
        </p:txBody>
      </p:sp>
      <p:pic>
        <p:nvPicPr>
          <p:cNvPr id="2970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6" y="1125362"/>
            <a:ext cx="8572849" cy="57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80919" cy="5256584"/>
          </a:xfrm>
        </p:spPr>
      </p:pic>
    </p:spTree>
    <p:extLst>
      <p:ext uri="{BB962C8B-B14F-4D97-AF65-F5344CB8AC3E}">
        <p14:creationId xmlns:p14="http://schemas.microsoft.com/office/powerpoint/2010/main" val="3744796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6824" cy="5256584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128792" cy="4909170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www.internet-world-stats.com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noFill/>
        </p:spPr>
        <p:txBody>
          <a:bodyPr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4000" dirty="0" smtClean="0"/>
              <a:t>(21</a:t>
            </a:r>
            <a:r>
              <a:rPr lang="zh-TW" altLang="en-US" sz="4000" dirty="0"/>
              <a:t>億</a:t>
            </a:r>
            <a:r>
              <a:rPr lang="en-US" altLang="zh-TW" sz="4000" dirty="0" smtClean="0"/>
              <a:t>FB/42</a:t>
            </a:r>
            <a:r>
              <a:rPr lang="zh-TW" altLang="en-US" sz="4000" dirty="0" smtClean="0">
                <a:solidFill>
                  <a:srgbClr val="FF0000"/>
                </a:solidFill>
              </a:rPr>
              <a:t>億網路人口</a:t>
            </a:r>
            <a:r>
              <a:rPr lang="en-US" altLang="zh-TW" sz="4000" dirty="0" smtClean="0"/>
              <a:t>/76</a:t>
            </a:r>
            <a:r>
              <a:rPr lang="zh-TW" altLang="en-US" sz="4000" dirty="0" smtClean="0"/>
              <a:t>億</a:t>
            </a:r>
            <a:r>
              <a:rPr lang="zh-TW" altLang="en-US" sz="4000" dirty="0"/>
              <a:t>人</a:t>
            </a:r>
            <a:r>
              <a:rPr lang="en-US" altLang="zh-TW" sz="4000" dirty="0"/>
              <a:t>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36712"/>
            <a:ext cx="8175713" cy="685960"/>
          </a:xfrm>
        </p:spPr>
        <p:txBody>
          <a:bodyPr/>
          <a:lstStyle/>
          <a:p>
            <a:r>
              <a:rPr lang="en-US" altLang="zh-TW" sz="2000" dirty="0" smtClean="0"/>
              <a:t>107</a:t>
            </a:r>
            <a:r>
              <a:rPr lang="zh-TW" altLang="en-US" sz="2000" dirty="0" smtClean="0"/>
              <a:t>年</a:t>
            </a:r>
            <a:r>
              <a:rPr lang="en-US" altLang="zh-TW" sz="2000" dirty="0"/>
              <a:t>FB: 1.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巴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墨</a:t>
            </a:r>
            <a:r>
              <a:rPr lang="en-US" altLang="zh-TW" sz="2000" dirty="0" smtClean="0">
                <a:solidFill>
                  <a:srgbClr val="FF0000"/>
                </a:solidFill>
              </a:rPr>
              <a:t>6.</a:t>
            </a:r>
            <a:r>
              <a:rPr lang="zh-TW" altLang="en-US" sz="2000" dirty="0" smtClean="0">
                <a:solidFill>
                  <a:srgbClr val="FF0000"/>
                </a:solidFill>
              </a:rPr>
              <a:t>日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越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 smtClean="0"/>
              <a:t>土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英</a:t>
            </a:r>
            <a:endParaRPr lang="en-US" altLang="zh-TW" sz="2000" dirty="0" smtClean="0"/>
          </a:p>
          <a:p>
            <a:r>
              <a:rPr lang="en-US" altLang="zh-TW" sz="2000" dirty="0" smtClean="0"/>
              <a:t>106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FB: 1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墨</a:t>
            </a:r>
            <a:r>
              <a:rPr lang="en-US" altLang="zh-TW" sz="2000" dirty="0"/>
              <a:t>6.</a:t>
            </a:r>
            <a:r>
              <a:rPr lang="zh-TW" altLang="en-US" sz="2000" dirty="0"/>
              <a:t>越</a:t>
            </a:r>
            <a:r>
              <a:rPr lang="en-US" altLang="zh-TW" sz="2000" dirty="0"/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/>
              <a:t>土</a:t>
            </a:r>
            <a:r>
              <a:rPr lang="en-US" altLang="zh-TW" sz="2000" dirty="0" smtClean="0"/>
              <a:t>.</a:t>
            </a:r>
            <a:r>
              <a:rPr lang="en-US" altLang="zh-TW" sz="2000" dirty="0" smtClean="0">
                <a:solidFill>
                  <a:srgbClr val="FF0000"/>
                </a:solidFill>
              </a:rPr>
              <a:t>9.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/>
              <a:t>10.</a:t>
            </a:r>
            <a:r>
              <a:rPr lang="zh-TW" altLang="en-US" sz="2000" dirty="0"/>
              <a:t>英</a:t>
            </a:r>
            <a:r>
              <a:rPr lang="en-US" altLang="zh-TW" sz="2000" dirty="0"/>
              <a:t>(0.44</a:t>
            </a:r>
            <a:r>
              <a:rPr lang="zh-TW" altLang="en-US" sz="2000" dirty="0"/>
              <a:t>億</a:t>
            </a:r>
            <a:r>
              <a:rPr lang="en-US" altLang="zh-TW" sz="2000" dirty="0"/>
              <a:t>FB/0.62</a:t>
            </a:r>
            <a:r>
              <a:rPr lang="zh-TW" altLang="en-US" sz="2000" dirty="0"/>
              <a:t>億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中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3.</a:t>
            </a:r>
            <a:r>
              <a:rPr lang="zh-TW" altLang="en-US" sz="2000" dirty="0"/>
              <a:t>美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6.</a:t>
            </a:r>
            <a:r>
              <a:rPr lang="zh-TW" altLang="en-US" sz="2000" dirty="0"/>
              <a:t>日</a:t>
            </a:r>
            <a:r>
              <a:rPr lang="en-US" altLang="zh-TW" sz="2000" dirty="0"/>
              <a:t>.</a:t>
            </a:r>
            <a:r>
              <a:rPr lang="zh-TW" altLang="en-US" sz="2000" dirty="0"/>
              <a:t>俄</a:t>
            </a:r>
            <a:r>
              <a:rPr lang="en-US" altLang="zh-TW" sz="2000" dirty="0"/>
              <a:t>.</a:t>
            </a:r>
            <a:r>
              <a:rPr lang="zh-TW" altLang="en-US" sz="2000" dirty="0"/>
              <a:t>奈</a:t>
            </a:r>
            <a:r>
              <a:rPr lang="en-US" altLang="zh-TW" sz="2000" dirty="0"/>
              <a:t>.</a:t>
            </a:r>
            <a:r>
              <a:rPr lang="en-US" altLang="zh-TW" sz="2000" dirty="0" smtClean="0"/>
              <a:t>9.</a:t>
            </a:r>
            <a:r>
              <a:rPr lang="zh-TW" altLang="en-US" sz="2000" dirty="0" smtClean="0"/>
              <a:t>墨</a:t>
            </a:r>
            <a:r>
              <a:rPr lang="en-US" altLang="zh-TW" sz="2000" dirty="0" smtClean="0"/>
              <a:t>10.</a:t>
            </a:r>
            <a:r>
              <a:rPr lang="zh-TW" altLang="en-US" sz="2000" dirty="0" smtClean="0"/>
              <a:t>孟</a:t>
            </a:r>
            <a:r>
              <a:rPr lang="en-US" altLang="zh-TW" sz="2000" dirty="0"/>
              <a:t>(0.21</a:t>
            </a:r>
            <a:r>
              <a:rPr lang="zh-TW" altLang="en-US" sz="2000" dirty="0"/>
              <a:t>億</a:t>
            </a:r>
            <a:r>
              <a:rPr lang="en-US" altLang="zh-TW" sz="2000" dirty="0"/>
              <a:t>FB/</a:t>
            </a:r>
            <a:r>
              <a:rPr lang="en-US" altLang="zh-TW" sz="2000" dirty="0">
                <a:solidFill>
                  <a:srgbClr val="FF0000"/>
                </a:solidFill>
              </a:rPr>
              <a:t>0.73</a:t>
            </a:r>
            <a:r>
              <a:rPr lang="zh-TW" altLang="en-US" sz="2000" dirty="0">
                <a:solidFill>
                  <a:srgbClr val="FF0000"/>
                </a:solidFill>
              </a:rPr>
              <a:t>億</a:t>
            </a:r>
            <a:r>
              <a:rPr lang="en-US" altLang="zh-TW" sz="2000" dirty="0"/>
              <a:t>/1.65</a:t>
            </a:r>
            <a:r>
              <a:rPr lang="zh-TW" altLang="en-US" sz="2000" dirty="0"/>
              <a:t>億人</a:t>
            </a:r>
            <a:r>
              <a:rPr lang="en-US" altLang="zh-TW" sz="2000" dirty="0"/>
              <a:t>)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德</a:t>
            </a:r>
            <a:r>
              <a:rPr lang="en-US" altLang="zh-TW" sz="2000" dirty="0"/>
              <a:t>(0.31</a:t>
            </a:r>
            <a:r>
              <a:rPr lang="zh-TW" altLang="en-US" sz="2000" dirty="0"/>
              <a:t>億</a:t>
            </a:r>
            <a:r>
              <a:rPr lang="en-US" altLang="zh-TW" sz="2000" dirty="0"/>
              <a:t>FB/0.723</a:t>
            </a:r>
            <a:r>
              <a:rPr lang="zh-TW" altLang="en-US" sz="2000" dirty="0"/>
              <a:t>億</a:t>
            </a:r>
            <a:r>
              <a:rPr lang="en-US" altLang="zh-TW" sz="2000" dirty="0"/>
              <a:t>/0.80</a:t>
            </a:r>
            <a:r>
              <a:rPr lang="zh-TW" altLang="en-US" sz="2000" dirty="0"/>
              <a:t>億人</a:t>
            </a:r>
            <a:r>
              <a:rPr lang="en-US" altLang="zh-TW" sz="2000" dirty="0"/>
              <a:t>)vs.</a:t>
            </a:r>
            <a:r>
              <a:rPr lang="zh-TW" altLang="en-US" sz="2000" dirty="0"/>
              <a:t>巴基斯坦 </a:t>
            </a:r>
            <a:r>
              <a:rPr lang="en-US" altLang="zh-TW" sz="2000" dirty="0"/>
              <a:t>(0.27</a:t>
            </a:r>
            <a:r>
              <a:rPr lang="zh-TW" altLang="en-US" sz="2000" dirty="0"/>
              <a:t>億</a:t>
            </a:r>
            <a:r>
              <a:rPr lang="en-US" altLang="zh-TW" sz="2000" dirty="0"/>
              <a:t>FB/0.446</a:t>
            </a:r>
            <a:r>
              <a:rPr lang="zh-TW" altLang="en-US" sz="2000" dirty="0"/>
              <a:t>億</a:t>
            </a:r>
            <a:r>
              <a:rPr lang="en-US" altLang="zh-TW" sz="2000" dirty="0"/>
              <a:t>/1.967</a:t>
            </a:r>
            <a:r>
              <a:rPr lang="zh-TW" altLang="en-US" sz="2000" dirty="0"/>
              <a:t>億</a:t>
            </a:r>
            <a:r>
              <a:rPr lang="en-US" altLang="zh-TW" sz="2000" dirty="0"/>
              <a:t>-No.6)</a:t>
            </a:r>
            <a:endParaRPr lang="zh-TW" altLang="en-US" sz="2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13657" y="62545"/>
            <a:ext cx="8229600" cy="630152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4130" y="240507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6692" y="2761566"/>
            <a:ext cx="181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:7.72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:4.62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:3.2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:1.49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:1.43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俄：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奈及利亞：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0.98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:0.85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孟加拉：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:0.79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菲：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0.64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:0.63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70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(99.12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99.12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鄰里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家族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中小學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Skype and Line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100.12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大阪火車站物流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 101.5.2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泰曼古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韓美印物流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牙材物流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醫藥物流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 102.10.20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NB,PDA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資訊流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失智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-FB-(.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internetworldstats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都商圈商流 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(4)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5. 103.2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東北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(3/7.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竹科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百岳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GIS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103.11.29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GIS-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大數據分析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台中市選情出口民調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勤益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104.2 SCM-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心智圖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他山之石可以攻錯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(2).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數位人文教材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7. 104.9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老人市場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經濟指標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所得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租金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股市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工業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在地工具機產業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104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透過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庄種子營之各地 網路記者 建置完成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天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農曆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1-23)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分享頁於 台中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庄教師聯誼會社團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, https://www.facebook.com/groups/1569508046644433/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遶境十八庄周圍大學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國中 與國小 校長與教師在地化文史教材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8. 105.4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深根 大里區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里長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目前已有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有使用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並與 中新里合歡福德宮理事會和 東昇里長 陳進發 里長 合作 建置 台中樂成宮大里區之友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https://www.facebook.com/groups/1692820770986315/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9. 105.9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第二年參與 工業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計劃，今年聚焦 車用電子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GPS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網路資訊 整合 市區 文化創新產業 的 車流資訊 應用 ！勤益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個人網站架站記事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(1997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日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18:20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1. 86.9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Frontpage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Web Server and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Serv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-U FTP (Pentium-133)(T1=1.54M)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87.9 Windows NT 4.0 Server (IIS Server)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3.88.9 Java Script , Java Applet and ASP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4.89.9 Win2000 Sever 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英文網站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(Resume -&gt; Global Retail Market)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5. 90.9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Shockware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File (*.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swf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91.9 Acrobat file (*.pdf)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7. 92.9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Lisrel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and Fuzzy Tech Software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93.07 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國際論文研究方法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GA (Genetic Algorithms)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基因演算法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重新開站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9. 93.08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中興大學電子商務研究所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SSCI+SCI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國際論文寫作中心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10. 94.08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英特達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楊慶源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MIS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管理系統中心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(SCM+CRM)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11. 95.08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河馬工作坊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何季倫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ASP.NET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(MS-SQL Database)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http://www.chilun.idv.tw/raylin/ask89/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12. 96.08 Wi-Fi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無線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LAN (1.5 M-&gt; 15M)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13. 97.08 Vista Center (42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TV+22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PC+12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NB10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EeePC+3.5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PDA)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14. 98.08 GPS Server (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PaPaGO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)-&gt; Client (PDA+NB-EeePC+V8-2D,3D)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15. 98.0922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自編教材網站建置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國際連鎖企業管理原文教材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自序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16. 98.0929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網路問卷技術專區建置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佈告欄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680" y="97033"/>
            <a:ext cx="8868427" cy="6604392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7200" u="sng" dirty="0">
                <a:solidFill>
                  <a:srgbClr val="FF0000"/>
                </a:solidFill>
              </a:rPr>
              <a:t>大學研究所青年</a:t>
            </a:r>
            <a:r>
              <a:rPr lang="en-US" altLang="zh-TW" sz="7200" u="sng" dirty="0">
                <a:solidFill>
                  <a:srgbClr val="FF0000"/>
                </a:solidFill>
              </a:rPr>
              <a:t>(</a:t>
            </a:r>
            <a:r>
              <a:rPr lang="zh-TW" altLang="en-US" sz="7200" u="sng" dirty="0">
                <a:solidFill>
                  <a:srgbClr val="FF0000"/>
                </a:solidFill>
              </a:rPr>
              <a:t>文化創意研究 與 建築設計創業 </a:t>
            </a:r>
            <a:r>
              <a:rPr lang="en-US" altLang="zh-TW" sz="7200" u="sng" dirty="0">
                <a:solidFill>
                  <a:srgbClr val="FF0000"/>
                </a:solidFill>
              </a:rPr>
              <a:t>Team) </a:t>
            </a:r>
            <a:r>
              <a:rPr lang="en-US" altLang="zh-TW" sz="7200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7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7200" u="sng" dirty="0">
                <a:solidFill>
                  <a:srgbClr val="FF0000"/>
                </a:solidFill>
              </a:rPr>
              <a:t>文化</a:t>
            </a:r>
            <a:r>
              <a:rPr lang="zh-TW" altLang="en-US" sz="7200" u="sng" dirty="0" smtClean="0">
                <a:solidFill>
                  <a:srgbClr val="FF0000"/>
                </a:solidFill>
              </a:rPr>
              <a:t>創意</a:t>
            </a:r>
            <a:r>
              <a:rPr lang="zh-TW" altLang="en-US" sz="7200" u="sng" dirty="0">
                <a:solidFill>
                  <a:srgbClr val="FF0000"/>
                </a:solidFill>
              </a:rPr>
              <a:t>產業</a:t>
            </a:r>
            <a:endParaRPr lang="en-US" altLang="zh-TW" sz="7200" u="sng" dirty="0">
              <a:solidFill>
                <a:srgbClr val="FF0000"/>
              </a:solidFill>
            </a:endParaRPr>
          </a:p>
          <a:p>
            <a:r>
              <a:rPr lang="zh-TW" altLang="en-US" sz="6400" b="1" dirty="0" smtClean="0"/>
              <a:t>新創</a:t>
            </a:r>
            <a:r>
              <a:rPr lang="zh-TW" altLang="en-US" sz="6400" b="1" dirty="0"/>
              <a:t>育成 培養未來競爭力 </a:t>
            </a:r>
            <a:r>
              <a:rPr lang="en-US" altLang="zh-TW" sz="6400" b="1" dirty="0"/>
              <a:t>T</a:t>
            </a:r>
            <a:r>
              <a:rPr lang="zh-TW" altLang="en-US" sz="6400" b="1" dirty="0"/>
              <a:t>觀點 </a:t>
            </a:r>
          </a:p>
          <a:p>
            <a:r>
              <a:rPr lang="en-US" altLang="zh-TW" sz="6400" b="1" dirty="0"/>
              <a:t>https://www.youtube.com/watch?v=wUfBnBNc2OU</a:t>
            </a:r>
          </a:p>
          <a:p>
            <a:r>
              <a:rPr lang="zh-TW" altLang="en-US" sz="6400" b="1" dirty="0"/>
              <a:t>臺中市舊城區再生</a:t>
            </a:r>
          </a:p>
          <a:p>
            <a:r>
              <a:rPr lang="en-US" altLang="zh-TW" sz="6400" b="1" dirty="0"/>
              <a:t>https://www.youtube.com/watch?v=6s6fABlTGIU&amp;index=3&amp;list=PL4Ozc2-DflgRpBx9Ph6jdEr8xDyNuLmcH</a:t>
            </a:r>
          </a:p>
          <a:p>
            <a:r>
              <a:rPr lang="zh-TW" altLang="en-US" sz="6400" b="1" dirty="0"/>
              <a:t>成立於</a:t>
            </a:r>
            <a:r>
              <a:rPr lang="en-US" altLang="zh-TW" sz="6400" b="1" dirty="0"/>
              <a:t>2000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6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9</a:t>
            </a:r>
            <a:r>
              <a:rPr lang="zh-TW" altLang="en-US" sz="6400" b="1" dirty="0"/>
              <a:t>日</a:t>
            </a:r>
            <a:r>
              <a:rPr lang="en-US" altLang="zh-TW" sz="6400" b="1" dirty="0"/>
              <a:t>- 20</a:t>
            </a:r>
            <a:r>
              <a:rPr lang="zh-TW" altLang="en-US" sz="6400" b="1" dirty="0"/>
              <a:t>號倉庫 </a:t>
            </a:r>
          </a:p>
          <a:p>
            <a:r>
              <a:rPr lang="en-US" altLang="zh-TW" sz="6400" b="1" dirty="0"/>
              <a:t>https://www.youtube.com/watch?v=FbXMXpUPfH0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3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中區再生基地 </a:t>
            </a:r>
            <a:r>
              <a:rPr lang="en-US" altLang="zh-TW" sz="6400" b="1" dirty="0"/>
              <a:t>DRF </a:t>
            </a:r>
            <a:r>
              <a:rPr lang="en-US" altLang="zh-TW" sz="6400" b="1" dirty="0" err="1"/>
              <a:t>Goodot</a:t>
            </a:r>
            <a:r>
              <a:rPr lang="en-US" altLang="zh-TW" sz="6400" b="1" dirty="0"/>
              <a:t> Village(</a:t>
            </a:r>
            <a:r>
              <a:rPr lang="zh-TW" altLang="en-US" sz="6400" b="1" dirty="0"/>
              <a:t>鐵路高架化</a:t>
            </a:r>
            <a:r>
              <a:rPr lang="en-US" altLang="zh-TW" sz="6400" b="1" dirty="0"/>
              <a:t>)</a:t>
            </a:r>
          </a:p>
          <a:p>
            <a:r>
              <a:rPr lang="en-US" altLang="zh-TW" sz="6400" b="1" dirty="0"/>
              <a:t>https://www.facebook.com/GoodotVillage/about/?entry_point=page_nav_about_item&amp;tab=page_info</a:t>
            </a:r>
          </a:p>
          <a:p>
            <a:r>
              <a:rPr lang="zh-TW" altLang="en-US" sz="6400" b="1" dirty="0"/>
              <a:t>統合於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5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21</a:t>
            </a:r>
            <a:r>
              <a:rPr lang="zh-TW" altLang="en-US" sz="6400" b="1" dirty="0"/>
              <a:t>日，</a:t>
            </a:r>
            <a:r>
              <a:rPr lang="zh-TW" altLang="en-US" sz="5600" b="1" dirty="0"/>
              <a:t>國立台灣美術館所屬機關</a:t>
            </a:r>
            <a:r>
              <a:rPr lang="en-US" altLang="zh-TW" sz="5600" b="1" dirty="0"/>
              <a:t>-</a:t>
            </a:r>
            <a:r>
              <a:rPr lang="zh-TW" altLang="en-US" sz="5600" b="1" dirty="0"/>
              <a:t>國立新竹生活美學館、國立彰化生活美學館、國立臺南生活美學館、國立臺東生活美學館。</a:t>
            </a:r>
          </a:p>
          <a:p>
            <a:r>
              <a:rPr lang="en-US" altLang="zh-TW" sz="6400" b="1" dirty="0"/>
              <a:t>https://zh.wikipedia.org/wiki/%E5%9C%8B%E7%AB%8B%E8%87%BA%E7%81%A3%E7%BE%8E%E8%A1%93%E9%A4%A8</a:t>
            </a:r>
          </a:p>
          <a:p>
            <a:r>
              <a:rPr lang="zh-TW" altLang="en-US" sz="6400" b="1" dirty="0"/>
              <a:t>成形於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年底 零時政府 </a:t>
            </a:r>
            <a:r>
              <a:rPr lang="en-US" altLang="zh-TW" sz="6400" b="1" dirty="0"/>
              <a:t>: g0v.tw </a:t>
            </a:r>
            <a:r>
              <a:rPr lang="zh-TW" altLang="en-US" sz="6400" b="1" dirty="0"/>
              <a:t>是一個推動資訊透明化的社群，</a:t>
            </a:r>
            <a:r>
              <a:rPr lang="zh-TW" altLang="en-US" sz="5600" b="1" dirty="0"/>
              <a:t>致力於開發公民參與社會的資訊平台與工具。</a:t>
            </a:r>
            <a:r>
              <a:rPr lang="en-US" altLang="zh-TW" sz="5600" b="1" dirty="0"/>
              <a:t>2012 </a:t>
            </a:r>
            <a:r>
              <a:rPr lang="zh-TW" altLang="en-US" sz="5600" b="1" dirty="0"/>
              <a:t>年底開始成形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2013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好伴</a:t>
            </a:r>
          </a:p>
          <a:p>
            <a:r>
              <a:rPr lang="en-US" altLang="zh-TW" sz="6400" b="1" dirty="0"/>
              <a:t>https://www.facebook.com/HappenTaichung/about/?entry_point=page_nav_about_item&amp;tab=milestone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建國路</a:t>
            </a:r>
            <a:r>
              <a:rPr lang="en-US" altLang="zh-TW" sz="6400" b="1" dirty="0"/>
              <a:t>224</a:t>
            </a:r>
            <a:r>
              <a:rPr lang="zh-TW" altLang="en-US" sz="6400" b="1" dirty="0"/>
              <a:t>號</a:t>
            </a:r>
            <a:r>
              <a:rPr lang="en-US" altLang="zh-TW" sz="6400" b="1" dirty="0"/>
              <a:t>—</a:t>
            </a:r>
            <a:r>
              <a:rPr lang="zh-TW" altLang="en-US" sz="6400" b="1" dirty="0"/>
              <a:t>建國市場田調分享團</a:t>
            </a:r>
          </a:p>
          <a:p>
            <a:r>
              <a:rPr lang="en-US" altLang="zh-TW" sz="6400" b="1" dirty="0"/>
              <a:t>https://www.facebook.com/groups/983242741773683/?ref=bookmarks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2015.05.29 </a:t>
            </a:r>
            <a:r>
              <a:rPr lang="zh-TW" altLang="en-US" sz="6400" b="1" dirty="0"/>
              <a:t>之大里文創觀光夜市</a:t>
            </a:r>
            <a:r>
              <a:rPr lang="en-US" altLang="zh-TW" sz="6400" b="1" dirty="0"/>
              <a:t>: </a:t>
            </a:r>
          </a:p>
          <a:p>
            <a:r>
              <a:rPr lang="en-US" altLang="zh-TW" sz="6400" b="1" dirty="0"/>
              <a:t>https://www.facebook.com/tilimaket168/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看見建國市場</a:t>
            </a:r>
          </a:p>
          <a:p>
            <a:r>
              <a:rPr lang="en-US" altLang="zh-TW" sz="6400" b="1" dirty="0"/>
              <a:t>https://www.facebook.com/groups/183614438706648/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2016.02</a:t>
            </a:r>
            <a:r>
              <a:rPr lang="zh-TW" altLang="en-US" sz="6400" b="1" dirty="0"/>
              <a:t>「</a:t>
            </a:r>
            <a:r>
              <a:rPr lang="en-US" altLang="zh-TW" sz="6400" b="1" dirty="0"/>
              <a:t>1095</a:t>
            </a:r>
            <a:r>
              <a:rPr lang="zh-TW" altLang="en-US" sz="6400" b="1" dirty="0"/>
              <a:t>」代表的是每一位外籍勞工在台三年的故事 </a:t>
            </a:r>
          </a:p>
          <a:p>
            <a:r>
              <a:rPr lang="en-US" altLang="zh-TW" sz="6400" b="1" dirty="0"/>
              <a:t>https://www.facebook.com/pg/MigrationTaichung/about/?ref=page_internal</a:t>
            </a:r>
          </a:p>
          <a:p>
            <a:r>
              <a:rPr lang="en-US" altLang="zh-TW" sz="6400" b="1" dirty="0"/>
              <a:t>https://www.facebook.com/groups/366109553751626/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964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8898446" cy="648072"/>
          </a:xfrm>
        </p:spPr>
        <p:txBody>
          <a:bodyPr/>
          <a:lstStyle/>
          <a:p>
            <a:r>
              <a:rPr lang="zh-TW" altLang="en-US" sz="1400" dirty="0"/>
              <a:t>審查項目中，以</a:t>
            </a:r>
            <a:r>
              <a:rPr lang="zh-TW" altLang="en-US" sz="1600" b="1" dirty="0">
                <a:solidFill>
                  <a:srgbClr val="FF0000"/>
                </a:solidFill>
              </a:rPr>
              <a:t>營運模式可行性</a:t>
            </a:r>
            <a:r>
              <a:rPr lang="en-US" altLang="zh-TW" sz="1600" b="1" dirty="0">
                <a:solidFill>
                  <a:srgbClr val="FF0000"/>
                </a:solidFill>
              </a:rPr>
              <a:t>(40%)</a:t>
            </a:r>
            <a:r>
              <a:rPr lang="zh-TW" altLang="en-US" sz="1400" dirty="0"/>
              <a:t>、</a:t>
            </a:r>
            <a:r>
              <a:rPr lang="zh-TW" altLang="en-US" sz="1600" dirty="0">
                <a:solidFill>
                  <a:srgbClr val="FF0000"/>
                </a:solidFill>
              </a:rPr>
              <a:t>管理機制妥適性</a:t>
            </a:r>
            <a:r>
              <a:rPr lang="en-US" altLang="zh-TW" sz="1600" dirty="0">
                <a:solidFill>
                  <a:srgbClr val="FF0000"/>
                </a:solidFill>
              </a:rPr>
              <a:t>(30%)</a:t>
            </a:r>
            <a:r>
              <a:rPr lang="zh-TW" altLang="en-US" sz="1400" dirty="0"/>
              <a:t>占比最高，</a:t>
            </a:r>
            <a:r>
              <a:rPr lang="zh-TW" altLang="en-US" sz="1200" dirty="0"/>
              <a:t>分數最高的前</a:t>
            </a:r>
            <a:r>
              <a:rPr lang="en-US" altLang="zh-TW" sz="1200" dirty="0"/>
              <a:t>2</a:t>
            </a:r>
            <a:r>
              <a:rPr lang="zh-TW" altLang="en-US" sz="1200" dirty="0"/>
              <a:t>名獲得純</a:t>
            </a:r>
            <a:r>
              <a:rPr lang="zh-TW" altLang="en-US" sz="1600" dirty="0">
                <a:solidFill>
                  <a:srgbClr val="FF0000"/>
                </a:solidFill>
              </a:rPr>
              <a:t>網銀</a:t>
            </a:r>
            <a:r>
              <a:rPr lang="zh-TW" altLang="en-US" sz="1600" dirty="0" smtClean="0">
                <a:solidFill>
                  <a:srgbClr val="FF0000"/>
                </a:solidFill>
              </a:rPr>
              <a:t>執照</a:t>
            </a:r>
            <a:r>
              <a:rPr lang="zh-TW" altLang="en-US" sz="1200" dirty="0"/>
              <a:t/>
            </a:r>
            <a:br>
              <a:rPr lang="zh-TW" altLang="en-US" sz="1200" dirty="0"/>
            </a:b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980728"/>
            <a:ext cx="9001000" cy="4525963"/>
          </a:xfrm>
        </p:spPr>
        <p:txBody>
          <a:bodyPr/>
          <a:lstStyle/>
          <a:p>
            <a:r>
              <a:rPr lang="zh-TW" altLang="en-US" sz="2400" dirty="0"/>
              <a:t>目前市場上共</a:t>
            </a:r>
            <a:r>
              <a:rPr lang="en-US" altLang="zh-TW" sz="2400" dirty="0"/>
              <a:t>3</a:t>
            </a:r>
            <a:r>
              <a:rPr lang="zh-TW" altLang="en-US" sz="2400" dirty="0"/>
              <a:t>大陣營在比拚</a:t>
            </a:r>
            <a:r>
              <a:rPr lang="zh-TW" altLang="en-US" sz="2400" dirty="0" smtClean="0"/>
              <a:t>！</a:t>
            </a:r>
            <a:endParaRPr lang="en-US" altLang="zh-TW" sz="2400" dirty="0" smtClean="0"/>
          </a:p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日本</a:t>
            </a:r>
            <a:r>
              <a:rPr lang="zh-TW" altLang="en-US" sz="2400" dirty="0"/>
              <a:t>樂天早早就表態參加，跟旗下</a:t>
            </a:r>
            <a:r>
              <a:rPr lang="zh-TW" altLang="en-US" sz="1400" dirty="0">
                <a:solidFill>
                  <a:srgbClr val="FF0000"/>
                </a:solidFill>
              </a:rPr>
              <a:t>沒有銀行</a:t>
            </a:r>
            <a:r>
              <a:rPr lang="zh-TW" altLang="en-US" sz="2400" dirty="0"/>
              <a:t>的國票金控合作。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隨後</a:t>
            </a:r>
            <a:r>
              <a:rPr lang="zh-TW" altLang="en-US" sz="2400" dirty="0"/>
              <a:t>，中華電信也表態，跟兆豐銀合作，純網銀名稱為「將來網路銀行」，股權分配上</a:t>
            </a:r>
            <a:r>
              <a:rPr lang="zh-TW" altLang="en-US" sz="2400" dirty="0">
                <a:solidFill>
                  <a:srgbClr val="FF0000"/>
                </a:solidFill>
              </a:rPr>
              <a:t>中華電信</a:t>
            </a:r>
            <a:r>
              <a:rPr lang="zh-TW" altLang="en-US" sz="2400" dirty="0"/>
              <a:t>持股</a:t>
            </a:r>
            <a:r>
              <a:rPr lang="en-US" altLang="zh-TW" sz="2400" dirty="0"/>
              <a:t>30%</a:t>
            </a:r>
            <a:r>
              <a:rPr lang="zh-TW" altLang="en-US" sz="2400" dirty="0"/>
              <a:t>為第一大股東，兆豐銀行持股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擔任第二大股東與金融主導權，新光金佔</a:t>
            </a:r>
            <a:r>
              <a:rPr lang="en-US" altLang="zh-TW" sz="2400" dirty="0"/>
              <a:t>14%</a:t>
            </a:r>
            <a:r>
              <a:rPr lang="zh-TW" altLang="en-US" sz="2400" dirty="0"/>
              <a:t>、全聯占</a:t>
            </a:r>
            <a:r>
              <a:rPr lang="en-US" altLang="zh-TW" sz="2400" dirty="0"/>
              <a:t>9.9%</a:t>
            </a:r>
            <a:r>
              <a:rPr lang="zh-TW" altLang="en-US" sz="2400" dirty="0"/>
              <a:t>，悠遊卡公司也正研議以</a:t>
            </a:r>
            <a:r>
              <a:rPr lang="en-US" altLang="zh-TW" sz="2400" dirty="0"/>
              <a:t>5%</a:t>
            </a:r>
            <a:r>
              <a:rPr lang="zh-TW" altLang="en-US" sz="2400" dirty="0"/>
              <a:t>股權加入，還有中華郵政、</a:t>
            </a:r>
            <a:r>
              <a:rPr lang="en-US" altLang="zh-TW" sz="2400" dirty="0"/>
              <a:t>PCHOME</a:t>
            </a:r>
            <a:r>
              <a:rPr lang="zh-TW" altLang="en-US" sz="2400" dirty="0"/>
              <a:t>也都研議中。綜觀中華電信的陣容，國家第一大電信公司加上泛公股銀行，若再加上悠遊卡跟中華郵政加入，被稱為是「國家超級艦隊」。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但</a:t>
            </a:r>
            <a:r>
              <a:rPr lang="en-US" altLang="zh-TW" sz="2400" dirty="0"/>
              <a:t>LINE</a:t>
            </a:r>
            <a:r>
              <a:rPr lang="zh-TW" altLang="en-US" sz="2400" dirty="0"/>
              <a:t>也來勢洶洶，跟富邦銀行合作，宣布成立「</a:t>
            </a:r>
            <a:r>
              <a:rPr lang="en-US" altLang="zh-TW" sz="2400" dirty="0"/>
              <a:t>LINE BANK</a:t>
            </a:r>
            <a:r>
              <a:rPr lang="zh-TW" altLang="en-US" sz="2400" dirty="0"/>
              <a:t>」。股權分配上，</a:t>
            </a:r>
            <a:r>
              <a:rPr lang="en-US" altLang="zh-TW" sz="2400" dirty="0"/>
              <a:t>LINE</a:t>
            </a:r>
            <a:r>
              <a:rPr lang="zh-TW" altLang="en-US" sz="2400" dirty="0"/>
              <a:t>已經有明確的股權分布，</a:t>
            </a:r>
            <a:r>
              <a:rPr lang="en-US" altLang="zh-TW" sz="2400" dirty="0"/>
              <a:t>LINE</a:t>
            </a:r>
            <a:r>
              <a:rPr lang="zh-TW" altLang="en-US" sz="2400" dirty="0"/>
              <a:t>持股</a:t>
            </a:r>
            <a:r>
              <a:rPr lang="en-US" altLang="zh-TW" sz="2400" dirty="0"/>
              <a:t>49.9%</a:t>
            </a:r>
            <a:r>
              <a:rPr lang="zh-TW" altLang="en-US" sz="2400" dirty="0"/>
              <a:t>作為第一大股東，富邦</a:t>
            </a:r>
            <a:r>
              <a:rPr lang="zh-TW" altLang="en-US" sz="2400" dirty="0">
                <a:solidFill>
                  <a:srgbClr val="FF0000"/>
                </a:solidFill>
              </a:rPr>
              <a:t>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是第二大股東、具有金融主導權；另加上中信銀、渣打銀、聯邦銀各持股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，還結合</a:t>
            </a:r>
            <a:r>
              <a:rPr lang="en-US" altLang="zh-TW" sz="2400" dirty="0"/>
              <a:t>2</a:t>
            </a:r>
            <a:r>
              <a:rPr lang="zh-TW" altLang="en-US" sz="2400" dirty="0"/>
              <a:t>大</a:t>
            </a:r>
            <a:r>
              <a:rPr lang="zh-TW" altLang="en-US" sz="2400" dirty="0">
                <a:solidFill>
                  <a:srgbClr val="FF0000"/>
                </a:solidFill>
              </a:rPr>
              <a:t>電信業者</a:t>
            </a:r>
            <a:r>
              <a:rPr lang="zh-TW" altLang="en-US" sz="2400" dirty="0"/>
              <a:t>遠傳、台哥大各持股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。</a:t>
            </a:r>
          </a:p>
          <a:p>
            <a:endParaRPr lang="zh-TW" altLang="en-US" sz="1600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49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形圖說文字 3"/>
          <p:cNvSpPr/>
          <p:nvPr/>
        </p:nvSpPr>
        <p:spPr>
          <a:xfrm>
            <a:off x="6671256" y="4453260"/>
            <a:ext cx="2472744" cy="115087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3491" tIns="31746" rIns="63491" bIns="31746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579" name="標題 1"/>
          <p:cNvSpPr>
            <a:spLocks noGrp="1"/>
          </p:cNvSpPr>
          <p:nvPr>
            <p:ph type="title"/>
          </p:nvPr>
        </p:nvSpPr>
        <p:spPr>
          <a:xfrm>
            <a:off x="468119" y="260789"/>
            <a:ext cx="8230160" cy="926936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A50021"/>
                </a:solidFill>
              </a:rPr>
              <a:t>GIS </a:t>
            </a:r>
            <a:r>
              <a:rPr lang="en-US" altLang="zh-TW" sz="2400" b="1" dirty="0">
                <a:solidFill>
                  <a:srgbClr val="A50021"/>
                </a:solidFill>
              </a:rPr>
              <a:t>Geographic Information System) </a:t>
            </a:r>
            <a:r>
              <a:rPr lang="zh-TW" altLang="en-US" sz="2400" b="1" dirty="0">
                <a:solidFill>
                  <a:srgbClr val="A50021"/>
                </a:solidFill>
              </a:rPr>
              <a:t>資訊系統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en-US" altLang="zh-TW" b="1" dirty="0" smtClean="0">
                <a:solidFill>
                  <a:srgbClr val="A50021"/>
                </a:solidFill>
              </a:rPr>
              <a:t>(</a:t>
            </a:r>
            <a:endParaRPr lang="zh-TW" altLang="en-US" dirty="0" smtClean="0"/>
          </a:p>
        </p:txBody>
      </p:sp>
      <p:sp>
        <p:nvSpPr>
          <p:cNvPr id="24580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DDED8F45-8778-4741-8FDA-252C219FAEAC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kumimoji="0" lang="en-US" altLang="zh-TW" sz="700"/>
          </a:p>
        </p:txBody>
      </p:sp>
      <p:sp>
        <p:nvSpPr>
          <p:cNvPr id="24581" name="矩形 1"/>
          <p:cNvSpPr>
            <a:spLocks noChangeArrowheads="1"/>
          </p:cNvSpPr>
          <p:nvPr/>
        </p:nvSpPr>
        <p:spPr bwMode="auto">
          <a:xfrm>
            <a:off x="510676" y="1028984"/>
            <a:ext cx="8357829" cy="592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91" tIns="31746" rIns="63491" bIns="3174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600" dirty="0">
                <a:solidFill>
                  <a:srgbClr val="FF0000"/>
                </a:solidFill>
              </a:rPr>
              <a:t>GIS</a:t>
            </a:r>
            <a:r>
              <a:rPr lang="zh-TW" altLang="en-US" sz="2600" dirty="0"/>
              <a:t> 地理資訊系統技術 </a:t>
            </a:r>
            <a:r>
              <a:rPr lang="en-US" altLang="zh-TW" sz="2600" dirty="0"/>
              <a:t>: </a:t>
            </a:r>
            <a:r>
              <a:rPr lang="zh-TW" altLang="en-US" sz="2600" dirty="0"/>
              <a:t>使各種 </a:t>
            </a:r>
            <a:r>
              <a:rPr lang="en-US" altLang="zh-TW" sz="2600" dirty="0"/>
              <a:t>MIS </a:t>
            </a:r>
            <a:r>
              <a:rPr lang="zh-TW" altLang="en-US" sz="2600" dirty="0"/>
              <a:t>來源的資料，能夠與現有地圖</a:t>
            </a:r>
            <a:r>
              <a:rPr lang="en-US" altLang="zh-TW" sz="2600" dirty="0"/>
              <a:t>(Google Map) </a:t>
            </a:r>
            <a:r>
              <a:rPr lang="zh-TW" altLang="en-US" sz="2600" dirty="0"/>
              <a:t>和來自地球觀測衛星的最新資訊 </a:t>
            </a:r>
            <a:r>
              <a:rPr lang="en-US" altLang="zh-TW" sz="2600" dirty="0"/>
              <a:t>(</a:t>
            </a:r>
            <a:r>
              <a:rPr lang="en-US" altLang="zh-TW" sz="2600" dirty="0">
                <a:solidFill>
                  <a:srgbClr val="FF0000"/>
                </a:solidFill>
              </a:rPr>
              <a:t>GPS </a:t>
            </a:r>
            <a:r>
              <a:rPr lang="zh-TW" altLang="en-US" sz="2600" dirty="0">
                <a:solidFill>
                  <a:srgbClr val="FF0000"/>
                </a:solidFill>
              </a:rPr>
              <a:t>全球定位系統</a:t>
            </a:r>
            <a:r>
              <a:rPr lang="zh-TW" altLang="en-US" sz="2600" dirty="0"/>
              <a:t>、</a:t>
            </a:r>
            <a:r>
              <a:rPr lang="en-US" altLang="zh-TW" sz="2600" dirty="0"/>
              <a:t> </a:t>
            </a:r>
            <a:r>
              <a:rPr lang="en-US" altLang="zh-TW" sz="2600" dirty="0">
                <a:solidFill>
                  <a:srgbClr val="FF0000"/>
                </a:solidFill>
              </a:rPr>
              <a:t>Remote Sensing</a:t>
            </a:r>
            <a:r>
              <a:rPr lang="zh-TW" altLang="en-US" sz="2600" dirty="0"/>
              <a:t> </a:t>
            </a:r>
            <a:r>
              <a:rPr lang="zh-TW" altLang="en-US" sz="2600" dirty="0">
                <a:solidFill>
                  <a:srgbClr val="FF0000"/>
                </a:solidFill>
              </a:rPr>
              <a:t>遙感系統</a:t>
            </a:r>
            <a:r>
              <a:rPr lang="en-US" altLang="zh-TW" sz="2600" dirty="0"/>
              <a:t>) </a:t>
            </a:r>
            <a:r>
              <a:rPr lang="zh-TW" altLang="en-US" sz="2600" dirty="0"/>
              <a:t>，隨著 最新全球氣候變化模型的 即時與精準 預測輸出結合。</a:t>
            </a:r>
            <a:endParaRPr lang="en-US" altLang="zh-TW" sz="2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2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/>
              <a:t>天 </a:t>
            </a:r>
            <a:r>
              <a:rPr lang="en-US" altLang="zh-TW" sz="2400" dirty="0"/>
              <a:t>:</a:t>
            </a:r>
            <a:r>
              <a:rPr lang="zh-TW" altLang="en-US" sz="2400" dirty="0"/>
              <a:t> </a:t>
            </a:r>
            <a:r>
              <a:rPr lang="zh-TW" altLang="en-US" sz="2100" dirty="0"/>
              <a:t>氣象 </a:t>
            </a:r>
            <a:r>
              <a:rPr lang="en-US" altLang="zh-TW" sz="2100" dirty="0">
                <a:hlinkClick r:id="rId2"/>
              </a:rPr>
              <a:t>https://www.facebook.com/mdc.cwb</a:t>
            </a:r>
            <a:r>
              <a:rPr lang="en-US" altLang="zh-TW" sz="2100" dirty="0"/>
              <a:t> </a:t>
            </a:r>
            <a:r>
              <a:rPr lang="zh-TW" altLang="en-US" sz="2100" dirty="0">
                <a:solidFill>
                  <a:srgbClr val="FF0000"/>
                </a:solidFill>
              </a:rPr>
              <a:t>鄭明典</a:t>
            </a:r>
            <a:r>
              <a:rPr lang="zh-TW" altLang="en-US" sz="2100" dirty="0"/>
              <a:t> </a:t>
            </a:r>
            <a:r>
              <a:rPr lang="en-US" altLang="zh-TW" sz="2100" dirty="0"/>
              <a:t>,</a:t>
            </a:r>
            <a:r>
              <a:rPr lang="zh-TW" altLang="en-US" sz="2100" dirty="0"/>
              <a:t> </a:t>
            </a:r>
            <a:r>
              <a:rPr lang="en-US" altLang="zh-TW" sz="2100" dirty="0">
                <a:hlinkClick r:id="rId3"/>
              </a:rPr>
              <a:t>https://www.facebook.com/WeatherOnGround</a:t>
            </a:r>
            <a:r>
              <a:rPr lang="en-US" altLang="zh-TW" sz="2100" dirty="0"/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100" dirty="0"/>
              <a:t> (</a:t>
            </a:r>
            <a:r>
              <a:rPr lang="zh-TW" altLang="en-US" sz="2100" dirty="0"/>
              <a:t>天官</a:t>
            </a:r>
            <a:r>
              <a:rPr lang="en-US" altLang="zh-TW" sz="2100" dirty="0"/>
              <a:t>)  </a:t>
            </a:r>
            <a:r>
              <a:rPr lang="zh-TW" altLang="en-US" sz="2100" dirty="0"/>
              <a:t>福爾摩莎氣象萬千  </a:t>
            </a:r>
            <a:r>
              <a:rPr lang="en-US" altLang="zh-TW" sz="2100" dirty="0"/>
              <a:t>,</a:t>
            </a:r>
            <a:r>
              <a:rPr lang="en-US" altLang="zh-TW" sz="1800" dirty="0">
                <a:hlinkClick r:id="rId4"/>
              </a:rPr>
              <a:t>https://www.facebook.com/weatherrisk?fref=photo</a:t>
            </a:r>
            <a:r>
              <a:rPr lang="en-US" altLang="zh-TW" sz="1800" dirty="0"/>
              <a:t> </a:t>
            </a:r>
            <a:r>
              <a:rPr lang="zh-TW" altLang="en-US" sz="1800" b="1" dirty="0">
                <a:hlinkClick r:id="rId5"/>
              </a:rPr>
              <a:t>氣象達人</a:t>
            </a:r>
            <a:r>
              <a:rPr lang="zh-TW" altLang="en-US" sz="2100" b="1" dirty="0">
                <a:solidFill>
                  <a:srgbClr val="FF0000"/>
                </a:solidFill>
                <a:hlinkClick r:id="rId5"/>
              </a:rPr>
              <a:t>彭啟明</a:t>
            </a:r>
            <a:endParaRPr lang="en-US" altLang="zh-TW" sz="21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dirty="0"/>
              <a:t>地 </a:t>
            </a:r>
            <a:r>
              <a:rPr lang="en-US" altLang="zh-TW" sz="2400" dirty="0"/>
              <a:t>:</a:t>
            </a:r>
            <a:r>
              <a:rPr lang="zh-TW" altLang="en-US" sz="2400" dirty="0"/>
              <a:t> 地震 </a:t>
            </a:r>
            <a:r>
              <a:rPr lang="en-US" altLang="zh-TW" sz="2400" dirty="0"/>
              <a:t>-&gt; </a:t>
            </a:r>
            <a:r>
              <a:rPr lang="zh-TW" altLang="en-US" sz="2400" dirty="0"/>
              <a:t>土石流</a:t>
            </a:r>
            <a:r>
              <a:rPr lang="en-US" altLang="zh-TW" sz="2400" dirty="0"/>
              <a:t>,</a:t>
            </a:r>
            <a:r>
              <a:rPr lang="zh-TW" altLang="en-US" sz="2400" dirty="0"/>
              <a:t> 水利</a:t>
            </a:r>
            <a:r>
              <a:rPr lang="en-US" altLang="zh-TW" sz="2400" dirty="0"/>
              <a:t>,</a:t>
            </a:r>
            <a:r>
              <a:rPr lang="zh-TW" altLang="en-US" sz="2400" dirty="0"/>
              <a:t>河川環保</a:t>
            </a:r>
            <a:endParaRPr lang="en-US" altLang="zh-TW" sz="24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600" dirty="0"/>
              <a:t>  </a:t>
            </a:r>
            <a:r>
              <a:rPr lang="en-US" altLang="zh-TW" sz="2600" dirty="0">
                <a:hlinkClick r:id="rId6"/>
              </a:rPr>
              <a:t>http://tec.earth.sinica.edu.tw/new_web/index.php</a:t>
            </a:r>
            <a:endParaRPr lang="en-US" altLang="zh-TW" sz="2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TW" sz="2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600" dirty="0"/>
              <a:t>人 </a:t>
            </a:r>
            <a:r>
              <a:rPr lang="en-US" altLang="zh-TW" sz="2600" dirty="0"/>
              <a:t>:</a:t>
            </a:r>
            <a:r>
              <a:rPr lang="zh-TW" altLang="en-US" sz="2600" dirty="0"/>
              <a:t> 里     </a:t>
            </a:r>
            <a:r>
              <a:rPr lang="en-US" altLang="zh-TW" sz="2600" dirty="0"/>
              <a:t>-&gt; </a:t>
            </a:r>
            <a:r>
              <a:rPr lang="zh-TW" altLang="en-US" sz="2600" dirty="0"/>
              <a:t>區域 </a:t>
            </a:r>
            <a:r>
              <a:rPr lang="en-US" altLang="zh-TW" sz="2600" dirty="0"/>
              <a:t>(</a:t>
            </a:r>
            <a:r>
              <a:rPr lang="zh-TW" altLang="en-US" sz="2600" dirty="0"/>
              <a:t>交通 </a:t>
            </a:r>
            <a:r>
              <a:rPr lang="en-US" altLang="zh-TW" sz="2600" dirty="0"/>
              <a:t>, </a:t>
            </a:r>
            <a:r>
              <a:rPr lang="zh-TW" altLang="en-US" sz="2600" dirty="0"/>
              <a:t>治安</a:t>
            </a:r>
            <a:r>
              <a:rPr lang="en-US" altLang="zh-TW" sz="2600" dirty="0"/>
              <a:t>) (</a:t>
            </a:r>
            <a:r>
              <a:rPr lang="zh-TW" altLang="en-US" sz="2600" dirty="0"/>
              <a:t>醫療</a:t>
            </a:r>
            <a:r>
              <a:rPr lang="en-US" altLang="zh-TW" sz="2600" dirty="0"/>
              <a:t>,  </a:t>
            </a:r>
            <a:r>
              <a:rPr lang="zh-TW" altLang="en-US" sz="2600" dirty="0"/>
              <a:t>教育</a:t>
            </a:r>
            <a:r>
              <a:rPr lang="en-US" altLang="zh-TW" sz="2600" dirty="0"/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600" dirty="0"/>
              <a:t>(</a:t>
            </a:r>
            <a:r>
              <a:rPr lang="zh-TW" altLang="en-US" sz="2600" dirty="0"/>
              <a:t>水官</a:t>
            </a:r>
            <a:r>
              <a:rPr lang="en-US" altLang="zh-TW" sz="2600" dirty="0"/>
              <a:t>)   </a:t>
            </a:r>
            <a:r>
              <a:rPr lang="en-US" altLang="zh-TW" sz="2600" dirty="0">
                <a:hlinkClick r:id="rId7"/>
              </a:rPr>
              <a:t>http://blog.xuite.net/uhoo/dc/16723503</a:t>
            </a:r>
            <a:endParaRPr lang="en-US" altLang="zh-TW" sz="26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200" dirty="0"/>
          </a:p>
        </p:txBody>
      </p:sp>
      <p:sp>
        <p:nvSpPr>
          <p:cNvPr id="3" name="左大括弧 2"/>
          <p:cNvSpPr/>
          <p:nvPr/>
        </p:nvSpPr>
        <p:spPr>
          <a:xfrm>
            <a:off x="184784" y="3309945"/>
            <a:ext cx="433402" cy="311907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63491" tIns="31746" rIns="63491" bIns="31746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583" name="文字方塊 4"/>
          <p:cNvSpPr txBox="1">
            <a:spLocks noChangeArrowheads="1"/>
          </p:cNvSpPr>
          <p:nvPr/>
        </p:nvSpPr>
        <p:spPr bwMode="auto">
          <a:xfrm>
            <a:off x="6912035" y="4617670"/>
            <a:ext cx="2231965" cy="43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491" tIns="31746" rIns="63491" bIns="3174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3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2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2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 b="1">
                <a:solidFill>
                  <a:srgbClr val="FF0000"/>
                </a:solidFill>
              </a:rPr>
              <a:t>大數據分析</a:t>
            </a:r>
            <a:r>
              <a:rPr lang="zh-TW" altLang="en-US" sz="1200"/>
              <a:t> </a:t>
            </a:r>
            <a:r>
              <a:rPr lang="en-US" altLang="zh-TW" sz="1200"/>
              <a:t>– </a:t>
            </a:r>
            <a:r>
              <a:rPr lang="zh-TW" altLang="en-US" sz="1200"/>
              <a:t>網軍</a:t>
            </a:r>
            <a:endParaRPr lang="en-US" altLang="zh-TW" sz="12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200"/>
              <a:t>                      婉君 </a:t>
            </a:r>
            <a:r>
              <a:rPr lang="en-US" altLang="zh-TW" sz="1200"/>
              <a:t>?</a:t>
            </a:r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24647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62520" y="300475"/>
            <a:ext cx="8229040" cy="649139"/>
          </a:xfrm>
        </p:spPr>
        <p:txBody>
          <a:bodyPr/>
          <a:lstStyle/>
          <a:p>
            <a:r>
              <a:rPr lang="en-US" altLang="zh-TW" sz="2400" dirty="0"/>
              <a:t> </a:t>
            </a:r>
            <a:r>
              <a:rPr lang="en-US" altLang="zh-TW" sz="1600" dirty="0">
                <a:hlinkClick r:id="rId2"/>
              </a:rPr>
              <a:t>http://www.metapp.org.tw/index.php/bossweathernews/1317-2019-03-05-21-55-45</a:t>
            </a:r>
            <a:r>
              <a:rPr lang="en-US" altLang="zh-TW" sz="2400" dirty="0">
                <a:hlinkClick r:id="rId3"/>
              </a:rPr>
              <a:t/>
            </a:r>
            <a:br>
              <a:rPr lang="en-US" altLang="zh-TW" sz="2400" dirty="0">
                <a:hlinkClick r:id="rId3"/>
              </a:rPr>
            </a:br>
            <a:r>
              <a:rPr lang="zh-TW" altLang="en-US" sz="2000" b="1" u="sng" dirty="0">
                <a:solidFill>
                  <a:srgbClr val="FF0000"/>
                </a:solidFill>
              </a:rPr>
              <a:t>三立準氣象</a:t>
            </a:r>
            <a:r>
              <a:rPr lang="en-US" altLang="zh-TW" sz="2000" b="1" u="sng" dirty="0">
                <a:solidFill>
                  <a:srgbClr val="FF0000"/>
                </a:solidFill>
              </a:rPr>
              <a:t>·</a:t>
            </a:r>
            <a:r>
              <a:rPr lang="zh-TW" altLang="en-US" sz="2000" b="1" u="sng" dirty="0">
                <a:solidFill>
                  <a:srgbClr val="FF0000"/>
                </a:solidFill>
              </a:rPr>
              <a:t>老大洩天機 </a:t>
            </a:r>
            <a:r>
              <a:rPr lang="en-US" altLang="zh-TW" sz="2000" b="1" u="sng" dirty="0">
                <a:solidFill>
                  <a:srgbClr val="FF0000"/>
                </a:solidFill>
              </a:rPr>
              <a:t>: </a:t>
            </a:r>
            <a:r>
              <a:rPr lang="zh-TW" altLang="en-US" sz="2000" b="1" u="sng" dirty="0">
                <a:solidFill>
                  <a:srgbClr val="FF0000"/>
                </a:solidFill>
              </a:rPr>
              <a:t>春寒雨若泉 冬寒雨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四散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1800" dirty="0" smtClean="0"/>
              <a:t>春季</a:t>
            </a:r>
            <a:r>
              <a:rPr lang="zh-TW" altLang="en-US" sz="1800" dirty="0"/>
              <a:t>的冷空氣已不若冬季深厚，地面鋒面雖已通過</a:t>
            </a:r>
            <a:r>
              <a:rPr lang="en-US" altLang="zh-TW" sz="1800" dirty="0"/>
              <a:t>(</a:t>
            </a:r>
            <a:r>
              <a:rPr lang="zh-TW" altLang="en-US" sz="1800" dirty="0"/>
              <a:t>左圖</a:t>
            </a:r>
            <a:r>
              <a:rPr lang="en-US" altLang="zh-TW" sz="1800" dirty="0"/>
              <a:t>)</a:t>
            </a:r>
            <a:r>
              <a:rPr lang="zh-TW" altLang="en-US" sz="1800" dirty="0"/>
              <a:t>，但中層帶狀的水氣仍在台灣上空</a:t>
            </a:r>
            <a:r>
              <a:rPr lang="en-US" altLang="zh-TW" sz="1800" dirty="0"/>
              <a:t>(</a:t>
            </a:r>
            <a:r>
              <a:rPr lang="zh-TW" altLang="en-US" sz="1800" dirty="0"/>
              <a:t>右圖</a:t>
            </a:r>
            <a:r>
              <a:rPr lang="en-US" altLang="zh-TW" sz="1800" dirty="0" smtClean="0"/>
              <a:t>)</a:t>
            </a:r>
            <a:r>
              <a:rPr lang="zh-TW" altLang="en-US" sz="1800" dirty="0"/>
              <a:t>帶來又冷又濕的天氣，即使在氣溫降至最低時，仍常伴隨明顯</a:t>
            </a:r>
            <a:r>
              <a:rPr lang="zh-TW" altLang="en-US" sz="1800" dirty="0" smtClean="0"/>
              <a:t>降雨。</a:t>
            </a:r>
            <a:r>
              <a:rPr lang="zh-TW" altLang="en-US" sz="1800" dirty="0"/>
              <a:t>這是台灣及閩南的諺語，先民的生活</a:t>
            </a:r>
            <a:r>
              <a:rPr lang="zh-TW" altLang="en-US" sz="1800" dirty="0" smtClean="0"/>
              <a:t>經驗 </a:t>
            </a:r>
            <a:r>
              <a:rPr lang="en-US" altLang="zh-TW" sz="1800" dirty="0" smtClean="0"/>
              <a:t>AI</a:t>
            </a:r>
            <a:r>
              <a:rPr lang="zh-TW" altLang="en-US" sz="1800" dirty="0" smtClean="0"/>
              <a:t>智慧</a:t>
            </a:r>
            <a:endParaRPr lang="zh-TW" altLang="en-US" sz="1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CF2097B-26D6-482F-BF99-D23C1DB3E87D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kumimoji="0" lang="en-US" altLang="zh-TW" sz="7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12776"/>
            <a:ext cx="85725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62520" y="300475"/>
            <a:ext cx="8229040" cy="649139"/>
          </a:xfrm>
        </p:spPr>
        <p:txBody>
          <a:bodyPr/>
          <a:lstStyle/>
          <a:p>
            <a:r>
              <a:rPr lang="en-US" altLang="zh-TW" sz="2400" dirty="0"/>
              <a:t> </a:t>
            </a:r>
            <a:r>
              <a:rPr lang="en-US" altLang="zh-TW" sz="2400" dirty="0">
                <a:hlinkClick r:id="rId2"/>
              </a:rPr>
              <a:t> https://www.facebook.com/caterlanse/</a:t>
            </a:r>
            <a:r>
              <a:rPr lang="en-US" altLang="zh-TW" sz="2400" dirty="0"/>
              <a:t> </a:t>
            </a:r>
            <a:r>
              <a:rPr lang="zh-TW" altLang="en-US" sz="2400" dirty="0"/>
              <a:t>天氣職人</a:t>
            </a:r>
            <a:r>
              <a:rPr lang="en-US" altLang="zh-TW" sz="2400" dirty="0"/>
              <a:t>-</a:t>
            </a:r>
            <a:r>
              <a:rPr lang="zh-TW" altLang="en-US" sz="2400" dirty="0" smtClean="0"/>
              <a:t>吳聖宇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3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CF2097B-26D6-482F-BF99-D23C1DB3E87D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kumimoji="0" lang="en-US" altLang="zh-TW" sz="7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2" y="908720"/>
            <a:ext cx="8572500" cy="56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6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</TotalTime>
  <Words>5654</Words>
  <Application>Microsoft Office PowerPoint</Application>
  <PresentationFormat>如螢幕大小 (4:3)</PresentationFormat>
  <Paragraphs>558</Paragraphs>
  <Slides>68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69" baseType="lpstr">
      <vt:lpstr>預設簡報設計</vt:lpstr>
      <vt:lpstr>PowerPoint 簡報</vt:lpstr>
      <vt:lpstr>PowerPoint 簡報</vt:lpstr>
      <vt:lpstr>台中大里太平區物聯網 與 大數據 研究 https://www.facebook.com/groups/1931025107152094 </vt:lpstr>
      <vt:lpstr>氣象達人-大數據分析(氣象) </vt:lpstr>
      <vt:lpstr> 台灣地震科學中心(TEC)</vt:lpstr>
      <vt:lpstr> 台灣地震科學中心(TEC)</vt:lpstr>
      <vt:lpstr>GIS Geographic Information System) 資訊系統 (</vt:lpstr>
      <vt:lpstr> http://www.metapp.org.tw/index.php/bossweathernews/1317-2019-03-05-21-55-45 三立準氣象·老大洩天機 : 春寒雨若泉 冬寒雨四散 春季的冷空氣已不若冬季深厚，地面鋒面雖已通過(左圖)，但中層帶狀的水氣仍在台灣上空(右圖)帶來又冷又濕的天氣，即使在氣溫降至最低時，仍常伴隨明顯降雨。這是台灣及閩南的諺語，先民的生活經驗 AI智慧</vt:lpstr>
      <vt:lpstr>  https://www.facebook.com/caterlanse/ 天氣職人-吳聖宇</vt:lpstr>
      <vt:lpstr>  http://www.data.jma.go.jp/gmd/cpd/monitor/monthly/ 日本世界の月ごとの異常気象 </vt:lpstr>
      <vt:lpstr>  https://https://www.facebook.com/mdc.cwb 鄭明典</vt:lpstr>
      <vt:lpstr>https://www.facebook.com/weatherrisk?fref=photo氣象達人彭啟明</vt:lpstr>
      <vt:lpstr>You-tube 頻道訂閱:氣象局 CWB-&gt;年,季,月 ; i-pad or i-phone :日-&gt; 輻射冷卻效應 (立春 前11,12,1月 ,後 2,3 月)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2.9.23-FB人口 全球統計</vt:lpstr>
      <vt:lpstr>PowerPoint 簡報</vt:lpstr>
      <vt:lpstr>顧客關係管理(CRM)</vt:lpstr>
      <vt:lpstr>3. 0930 </vt:lpstr>
      <vt:lpstr>PowerPoint 簡報</vt:lpstr>
      <vt:lpstr>PowerPoint 簡報</vt:lpstr>
      <vt:lpstr> 台灣老年人口比例-大數據分析 http://kiang.github.io/tw_population </vt:lpstr>
      <vt:lpstr>CES消費電子展+世界行動通訊大會MWC</vt:lpstr>
      <vt:lpstr>PowerPoint 簡報</vt:lpstr>
      <vt:lpstr>PowerPoint 簡報</vt:lpstr>
      <vt:lpstr>PowerPoint 簡報</vt:lpstr>
      <vt:lpstr>PowerPoint 簡報</vt:lpstr>
      <vt:lpstr>PowerPoint 簡報</vt:lpstr>
      <vt:lpstr>小考1</vt:lpstr>
      <vt:lpstr>小考2</vt:lpstr>
      <vt:lpstr>小考2</vt:lpstr>
      <vt:lpstr>小考3</vt:lpstr>
      <vt:lpstr>PowerPoint 簡報</vt:lpstr>
      <vt:lpstr>5.10/14 計算機應用期中考  50%+ 10題填充題        四大主題-偏好排序. 第5主題-對老師的建議</vt:lpstr>
      <vt:lpstr>PowerPoint 簡報</vt:lpstr>
      <vt:lpstr>PowerPoint 簡報</vt:lpstr>
      <vt:lpstr>9.11/11 </vt:lpstr>
      <vt:lpstr>PowerPoint 簡報</vt:lpstr>
      <vt:lpstr>14.12.16</vt:lpstr>
      <vt:lpstr>PowerPoint 簡報</vt:lpstr>
      <vt:lpstr>16.12.30</vt:lpstr>
      <vt:lpstr>PowerPoint 簡報</vt:lpstr>
      <vt:lpstr>PowerPoint 簡報</vt:lpstr>
      <vt:lpstr>手機螢幕接電腦</vt:lpstr>
      <vt:lpstr>PowerPoint 簡報</vt:lpstr>
      <vt:lpstr>3G-4G-&gt;5G</vt:lpstr>
      <vt:lpstr>PowerPoint 簡報</vt:lpstr>
      <vt:lpstr>PowerPoint 簡報</vt:lpstr>
      <vt:lpstr>107.12.23</vt:lpstr>
      <vt:lpstr>107.12.30</vt:lpstr>
      <vt:lpstr>108.1.6</vt:lpstr>
      <vt:lpstr>108.1.6</vt:lpstr>
      <vt:lpstr>108.1.6</vt:lpstr>
      <vt:lpstr>108.1.6</vt:lpstr>
      <vt:lpstr>全球(21億FB/42億網路人口/76億人)</vt:lpstr>
      <vt:lpstr>18.1/13 期末考</vt:lpstr>
      <vt:lpstr>18.1/13 期末考</vt:lpstr>
      <vt:lpstr>18.1/13 期末考</vt:lpstr>
      <vt:lpstr>PowerPoint 簡報</vt:lpstr>
      <vt:lpstr>審查項目中，以營運模式可行性(40%)、管理機制妥適性(30%)占比最高，分數最高的前2名獲得純網銀執照 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USER</cp:lastModifiedBy>
  <cp:revision>152</cp:revision>
  <dcterms:created xsi:type="dcterms:W3CDTF">2014-02-25T23:42:37Z</dcterms:created>
  <dcterms:modified xsi:type="dcterms:W3CDTF">2019-03-06T01:31:48Z</dcterms:modified>
</cp:coreProperties>
</file>