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20"/>
  </p:notesMasterIdLst>
  <p:handoutMasterIdLst>
    <p:handoutMasterId r:id="rId21"/>
  </p:handoutMasterIdLst>
  <p:sldIdLst>
    <p:sldId id="306" r:id="rId2"/>
    <p:sldId id="267" r:id="rId3"/>
    <p:sldId id="308" r:id="rId4"/>
    <p:sldId id="309" r:id="rId5"/>
    <p:sldId id="310" r:id="rId6"/>
    <p:sldId id="311" r:id="rId7"/>
    <p:sldId id="315" r:id="rId8"/>
    <p:sldId id="319" r:id="rId9"/>
    <p:sldId id="316" r:id="rId10"/>
    <p:sldId id="314" r:id="rId11"/>
    <p:sldId id="318" r:id="rId12"/>
    <p:sldId id="327" r:id="rId13"/>
    <p:sldId id="328" r:id="rId14"/>
    <p:sldId id="320" r:id="rId15"/>
    <p:sldId id="312" r:id="rId16"/>
    <p:sldId id="321" r:id="rId17"/>
    <p:sldId id="322" r:id="rId18"/>
    <p:sldId id="303" r:id="rId1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6B6B"/>
    <a:srgbClr val="264DAE"/>
    <a:srgbClr val="4ADAD7"/>
    <a:srgbClr val="8A8A8A"/>
    <a:srgbClr val="90A3A6"/>
    <a:srgbClr val="435153"/>
    <a:srgbClr val="EDDFF5"/>
    <a:srgbClr val="493B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8" autoAdjust="0"/>
    <p:restoredTop sz="91681" autoAdjust="0"/>
  </p:normalViewPr>
  <p:slideViewPr>
    <p:cSldViewPr snapToGrid="0">
      <p:cViewPr varScale="1">
        <p:scale>
          <a:sx n="66" d="100"/>
          <a:sy n="66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1998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50E3F-A60B-4DA9-999D-D1D0DC82D7E2}" type="datetimeFigureOut">
              <a:rPr lang="zh-TW" altLang="en-US" smtClean="0"/>
              <a:t>2013/10/4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EFA92-FB40-4443-966D-4671E3ACD1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8733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CF767D1-C1D7-4F3F-BFE7-604799BB1824}" type="datetimeFigureOut">
              <a:rPr lang="en-US"/>
              <a:pPr>
                <a:defRPr/>
              </a:pPr>
              <a:t>10/4/2013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2541551-ED0B-4408-9409-F6407BE50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89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EDA0E22-D028-4D66-9D33-794946363673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E3B2BA-42CC-4FCE-9769-920C209A1566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zh-CN" b="1" dirty="0" smtClean="0">
                <a:ea typeface="黑体" pitchFamily="2" charset="-122"/>
              </a:rPr>
              <a:t>show ipv6 dhcp interface</a:t>
            </a:r>
            <a:r>
              <a:rPr lang="zh-CN" altLang="zh-CN" dirty="0" smtClean="0">
                <a:ea typeface="黑体" pitchFamily="2" charset="-122"/>
              </a:rPr>
              <a:t> </a:t>
            </a:r>
            <a:r>
              <a:rPr lang="zh-TW" altLang="en-US" dirty="0" smtClean="0">
                <a:ea typeface="黑体" pitchFamily="2" charset="-122"/>
              </a:rPr>
              <a:t>命令顯示透過</a:t>
            </a:r>
            <a:r>
              <a:rPr lang="en-US" altLang="zh-CN" dirty="0" smtClean="0">
                <a:ea typeface="黑体" pitchFamily="2" charset="-122"/>
              </a:rPr>
              <a:t>DHCP</a:t>
            </a:r>
            <a:r>
              <a:rPr lang="zh-CN" altLang="en-US" dirty="0" smtClean="0">
                <a:ea typeface="黑体" pitchFamily="2" charset="-122"/>
              </a:rPr>
              <a:t>配置的介面。它還顯示</a:t>
            </a:r>
            <a:r>
              <a:rPr lang="en-US" altLang="zh-CN" dirty="0" smtClean="0">
                <a:ea typeface="黑体" pitchFamily="2" charset="-122"/>
              </a:rPr>
              <a:t>DHCP</a:t>
            </a:r>
            <a:r>
              <a:rPr lang="zh-TW" altLang="en-US" dirty="0" smtClean="0">
                <a:ea typeface="黑体" pitchFamily="2" charset="-122"/>
              </a:rPr>
              <a:t>伺服器</a:t>
            </a:r>
            <a:r>
              <a:rPr lang="zh-TW" altLang="en-US" dirty="0" smtClean="0">
                <a:ea typeface="黑体" pitchFamily="2" charset="-122"/>
              </a:rPr>
              <a:t>的鏈路本地位</a:t>
            </a:r>
            <a:r>
              <a:rPr lang="zh-TW" altLang="en-US" dirty="0" smtClean="0">
                <a:ea typeface="黑体" pitchFamily="2" charset="-122"/>
              </a:rPr>
              <a:t>址。</a:t>
            </a:r>
            <a:endParaRPr lang="zh-CN" altLang="en-US" dirty="0" smtClean="0">
              <a:ea typeface="黑体" pitchFamily="2" charset="-122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5327B9-C964-4E5B-A63E-7EF665BE96A9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EB5CB1-63E9-4BC3-84DE-D0F3F0997F84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1B273A-5FD3-436C-8DA1-C12208038A42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我們將使用同一個拓撲結構配置無狀態</a:t>
            </a:r>
            <a:r>
              <a:rPr lang="en-US" altLang="zh-CN" smtClean="0">
                <a:ea typeface="黑体" pitchFamily="2" charset="-122"/>
              </a:rPr>
              <a:t>DHCP</a:t>
            </a:r>
            <a:r>
              <a:rPr lang="zh-TW" altLang="en-US" smtClean="0">
                <a:ea typeface="黑体" pitchFamily="2" charset="-122"/>
              </a:rPr>
              <a:t>伺服器和用戶端。</a:t>
            </a:r>
            <a:endParaRPr lang="zh-CN" smtClean="0">
              <a:ea typeface="黑体" pitchFamily="2" charset="-122"/>
            </a:endParaRPr>
          </a:p>
          <a:p>
            <a:pPr>
              <a:spcBef>
                <a:spcPct val="0"/>
              </a:spcBef>
            </a:pPr>
            <a:endParaRPr lang="en-US" altLang="zh-CN" smtClean="0">
              <a:ea typeface="黑体" pitchFamily="2" charset="-122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757D65-E211-49B1-8CB9-CC3EB5895F9B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7271BC-DC49-483A-9D33-F7576C6AB4DE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762AAF-1581-494B-972C-F5736170B2FC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CN" altLang="zh-CN" b="1" smtClean="0">
                <a:ea typeface="黑体" pitchFamily="2" charset="-122"/>
              </a:rPr>
              <a:t>show ipv6 interface</a:t>
            </a:r>
            <a:r>
              <a:rPr lang="zh-CN" altLang="zh-CN" smtClean="0">
                <a:ea typeface="黑体" pitchFamily="2" charset="-122"/>
              </a:rPr>
              <a:t> </a:t>
            </a:r>
            <a:r>
              <a:rPr lang="zh-TW" altLang="en-US" smtClean="0">
                <a:ea typeface="黑体" pitchFamily="2" charset="-122"/>
              </a:rPr>
              <a:t>命令顯示路由器有“</a:t>
            </a:r>
            <a:r>
              <a:rPr lang="zh-CN" altLang="zh-CN" smtClean="0">
                <a:ea typeface="黑体" pitchFamily="2" charset="-122"/>
              </a:rPr>
              <a:t>Stateless address autoconfig enabled”</a:t>
            </a:r>
            <a:r>
              <a:rPr lang="zh-CN" altLang="en-US" smtClean="0">
                <a:ea typeface="黑体" pitchFamily="2" charset="-122"/>
              </a:rPr>
              <a:t>並有</a:t>
            </a:r>
            <a:r>
              <a:rPr lang="en-US" altLang="zh-CN" smtClean="0">
                <a:ea typeface="黑体" pitchFamily="2" charset="-122"/>
              </a:rPr>
              <a:t>IPv6</a:t>
            </a:r>
            <a:r>
              <a:rPr lang="zh-TW" altLang="en-US" smtClean="0">
                <a:ea typeface="黑体" pitchFamily="2" charset="-122"/>
              </a:rPr>
              <a:t>全域單點傳送位址</a:t>
            </a:r>
            <a:r>
              <a:rPr lang="zh-CN" altLang="zh-CN" smtClean="0">
                <a:ea typeface="黑体" pitchFamily="2" charset="-122"/>
              </a:rPr>
              <a:t>(2001:DB8:ACAD:1::2)</a:t>
            </a:r>
            <a:r>
              <a:rPr lang="zh-TW" altLang="en-US" smtClean="0">
                <a:ea typeface="黑体" pitchFamily="2" charset="-122"/>
              </a:rPr>
              <a:t>，還顯示了子網位址</a:t>
            </a:r>
            <a:r>
              <a:rPr lang="zh-CN" altLang="zh-CN" smtClean="0">
                <a:ea typeface="黑体" pitchFamily="2" charset="-122"/>
              </a:rPr>
              <a:t>(2001:DB8:ACAD:1::/64)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en-US" altLang="zh-CN" smtClean="0">
                <a:ea typeface="黑体" pitchFamily="2" charset="-122"/>
              </a:rPr>
              <a:t>IPv6</a:t>
            </a:r>
            <a:r>
              <a:rPr lang="zh-TW" altLang="en-US" smtClean="0">
                <a:ea typeface="黑体" pitchFamily="2" charset="-122"/>
              </a:rPr>
              <a:t>全域單點傳送位址使用</a:t>
            </a:r>
            <a:r>
              <a:rPr lang="en-US" altLang="zh-CN" smtClean="0">
                <a:ea typeface="黑体" pitchFamily="2" charset="-122"/>
              </a:rPr>
              <a:t>SLAAC</a:t>
            </a:r>
            <a:r>
              <a:rPr lang="zh-CN" altLang="en-US" smtClean="0">
                <a:ea typeface="黑体" pitchFamily="2" charset="-122"/>
              </a:rPr>
              <a:t>新增，其中包括</a:t>
            </a:r>
            <a:r>
              <a:rPr lang="en-US" altLang="zh-CN" smtClean="0">
                <a:ea typeface="黑体" pitchFamily="2" charset="-122"/>
              </a:rPr>
              <a:t>RA</a:t>
            </a:r>
            <a:r>
              <a:rPr lang="zh-TW" altLang="en-US" smtClean="0">
                <a:ea typeface="黑体" pitchFamily="2" charset="-122"/>
              </a:rPr>
              <a:t>訊息包含的前置碼</a:t>
            </a:r>
            <a:r>
              <a:rPr lang="zh-CN" altLang="en-US" smtClean="0">
                <a:ea typeface="黑体" pitchFamily="2" charset="-122"/>
              </a:rPr>
              <a:t>。介面</a:t>
            </a:r>
            <a:r>
              <a:rPr lang="en-US" altLang="zh-CN" smtClean="0">
                <a:ea typeface="黑体" pitchFamily="2" charset="-122"/>
              </a:rPr>
              <a:t>ID</a:t>
            </a:r>
            <a:r>
              <a:rPr lang="zh-CN" altLang="en-US" smtClean="0">
                <a:ea typeface="黑体" pitchFamily="2" charset="-122"/>
              </a:rPr>
              <a:t>使用</a:t>
            </a:r>
            <a:r>
              <a:rPr lang="en-US" altLang="zh-CN" smtClean="0">
                <a:ea typeface="黑体" pitchFamily="2" charset="-122"/>
              </a:rPr>
              <a:t>EUI-64</a:t>
            </a:r>
            <a:r>
              <a:rPr lang="zh-TW" altLang="en-US" smtClean="0">
                <a:ea typeface="黑体" pitchFamily="2" charset="-122"/>
              </a:rPr>
              <a:t>產生，顯示在子網位址的右側</a:t>
            </a:r>
            <a:r>
              <a:rPr lang="zh-CN" altLang="en-US" smtClean="0">
                <a:ea typeface="黑体" pitchFamily="2" charset="-122"/>
              </a:rPr>
              <a:t>。</a:t>
            </a:r>
            <a:r>
              <a:rPr lang="zh-TW" altLang="en-US" smtClean="0">
                <a:ea typeface="黑体" pitchFamily="2" charset="-122"/>
              </a:rPr>
              <a:t>重複位址檢測</a:t>
            </a:r>
            <a:r>
              <a:rPr lang="en-US" altLang="zh-CN" smtClean="0">
                <a:ea typeface="黑体" pitchFamily="2" charset="-122"/>
              </a:rPr>
              <a:t>(DAD)</a:t>
            </a:r>
            <a:r>
              <a:rPr lang="zh-TW" altLang="en-US" smtClean="0">
                <a:ea typeface="黑体" pitchFamily="2" charset="-122"/>
              </a:rPr>
              <a:t>用於驗證網路中沒有其他人使用您新增的位址。</a:t>
            </a:r>
            <a:endParaRPr lang="zh-CN" altLang="en-US" smtClean="0">
              <a:ea typeface="黑体" pitchFamily="2" charset="-122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2CA0F1-8C67-4B5C-8590-41E76DC7456C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EAC2E-1156-47EF-8B54-127C8EB36CD3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2F4D11-FE31-485D-B8BD-E14691A956D6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B9F12D-6ED6-48C6-BC27-CF2A214AFA8D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A2F15A9-E803-401C-993D-DE97E5CB5355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8D7F645-9DBF-4DAB-AFB3-1AF2E63D0B19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960CF5-1835-477D-87FD-C3B096979648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kumimoji="1" lang="ja-JP" alt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861871-005C-407B-9DD7-10C83488FE7F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將路由器配置為</a:t>
            </a:r>
            <a:r>
              <a:rPr lang="en-US" altLang="zh-CN" smtClean="0">
                <a:ea typeface="黑体" pitchFamily="2" charset="-122"/>
              </a:rPr>
              <a:t>DHCP</a:t>
            </a:r>
            <a:r>
              <a:rPr lang="zh-TW" altLang="en-US" smtClean="0">
                <a:ea typeface="黑体" pitchFamily="2" charset="-122"/>
              </a:rPr>
              <a:t>伺服器的配置參數。</a:t>
            </a:r>
            <a:endParaRPr lang="zh-CN" altLang="en-US" smtClean="0">
              <a:ea typeface="黑体" pitchFamily="2" charset="-122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E4D54D9-8ECA-4B12-ABCE-034A90582C4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smtClean="0">
                <a:ea typeface="黑体" pitchFamily="2" charset="-122"/>
              </a:rPr>
              <a:t>允許路由器充當</a:t>
            </a:r>
            <a:r>
              <a:rPr lang="en-US" altLang="zh-CN" smtClean="0">
                <a:ea typeface="黑体" pitchFamily="2" charset="-122"/>
              </a:rPr>
              <a:t>DHCP</a:t>
            </a:r>
            <a:r>
              <a:rPr lang="zh-TW" altLang="en-US" smtClean="0">
                <a:ea typeface="黑体" pitchFamily="2" charset="-122"/>
              </a:rPr>
              <a:t>用戶端的配置。</a:t>
            </a:r>
            <a:endParaRPr lang="zh-CN" altLang="en-US" smtClean="0">
              <a:ea typeface="黑体" pitchFamily="2" charset="-122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377D1A-BE3B-463A-A349-B45C63672CD7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3657600" cy="384721"/>
          </a:xfrm>
        </p:spPr>
        <p:txBody>
          <a:bodyPr wrap="square"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31579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with 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39745"/>
            <a:ext cx="4103687" cy="4965700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ounded Rectangle 9"/>
          <p:cNvSpPr/>
          <p:nvPr userDrawn="1"/>
        </p:nvSpPr>
        <p:spPr>
          <a:xfrm>
            <a:off x="4984231" y="1416140"/>
            <a:ext cx="3759720" cy="4599033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chemeClr val="tx1">
                  <a:lumMod val="20000"/>
                  <a:lumOff val="80000"/>
                </a:schemeClr>
              </a:gs>
              <a:gs pos="47000">
                <a:schemeClr val="bg1"/>
              </a:gs>
              <a:gs pos="100000">
                <a:srgbClr val="EDDFF5"/>
              </a:gs>
            </a:gsLst>
            <a:lin ang="2700000" scaled="1"/>
            <a:tileRect/>
          </a:gra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221224" y="1747683"/>
            <a:ext cx="3236976" cy="1900292"/>
          </a:xfrm>
        </p:spPr>
        <p:txBody>
          <a:bodyPr/>
          <a:lstStyle>
            <a:lvl1pPr marL="114300" indent="-114300">
              <a:buFontTx/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5310124" y="4876800"/>
            <a:ext cx="3044497" cy="326243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990141" y="1335313"/>
            <a:ext cx="1" cy="4760687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605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476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2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301752"/>
            <a:ext cx="4123944" cy="838200"/>
          </a:xfrm>
        </p:spPr>
        <p:txBody>
          <a:bodyPr vert="horz" lIns="82296" tIns="45720" rIns="82296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Two Column</a:t>
            </a:r>
            <a:br>
              <a:rPr lang="en-US" dirty="0" smtClean="0"/>
            </a:br>
            <a:r>
              <a:rPr lang="en-US" dirty="0" smtClean="0"/>
              <a:t>Title Left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19455" y="1600200"/>
            <a:ext cx="4142232" cy="452628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  <a:latin typeface="+mj-lt"/>
              </a:defRPr>
            </a:lvl1pPr>
            <a:lvl2pPr marL="406400" indent="0">
              <a:buClr>
                <a:schemeClr val="accent5"/>
              </a:buClr>
              <a:buFontTx/>
              <a:buNone/>
              <a:tabLst/>
              <a:defRPr>
                <a:solidFill>
                  <a:schemeClr val="tx2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</a:t>
            </a:r>
            <a:br>
              <a:rPr lang="en-US" dirty="0" smtClean="0"/>
            </a:br>
            <a:r>
              <a:rPr lang="en-US" dirty="0" smtClean="0"/>
              <a:t>do not italicize; use yellow on the </a:t>
            </a:r>
            <a:br>
              <a:rPr lang="en-US" dirty="0" smtClean="0"/>
            </a:br>
            <a:r>
              <a:rPr lang="en-US" dirty="0" smtClean="0"/>
              <a:t>black template and red for the white template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818888" y="1600200"/>
            <a:ext cx="4005072" cy="452628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406400" indent="0">
              <a:buClr>
                <a:schemeClr val="accent1">
                  <a:lumMod val="40000"/>
                  <a:lumOff val="60000"/>
                </a:schemeClr>
              </a:buClr>
              <a:buFont typeface="Arial" pitchFamily="34" charset="0"/>
              <a:buNone/>
              <a:defRPr>
                <a:solidFill>
                  <a:schemeClr val="tx1"/>
                </a:solidFill>
                <a:latin typeface="+mj-lt"/>
              </a:defRPr>
            </a:lvl2pPr>
          </a:lstStyle>
          <a:p>
            <a:pPr lvl="0"/>
            <a:r>
              <a:rPr lang="en-US" dirty="0" smtClean="0"/>
              <a:t>Body copy uses sentence capital letters only, size 20, left aligned</a:t>
            </a:r>
          </a:p>
          <a:p>
            <a:pPr lvl="1"/>
            <a:r>
              <a:rPr lang="en-US" dirty="0" smtClean="0"/>
              <a:t>Sub-bullets are size 18 </a:t>
            </a:r>
            <a:br>
              <a:rPr lang="en-US" dirty="0" smtClean="0"/>
            </a:br>
            <a:r>
              <a:rPr lang="en-US" dirty="0" smtClean="0"/>
              <a:t>and indented</a:t>
            </a:r>
          </a:p>
          <a:p>
            <a:pPr lvl="1"/>
            <a:r>
              <a:rPr lang="en-US" dirty="0" smtClean="0"/>
              <a:t>Hyperlink: www.cisco.com </a:t>
            </a:r>
          </a:p>
          <a:p>
            <a:pPr lvl="0"/>
            <a:r>
              <a:rPr lang="en-US" dirty="0" smtClean="0"/>
              <a:t>Use Cisco highlight color, bold, or both when emphasizing words, do not italicize; use yellow on the black template and red for the white template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818887" y="301752"/>
            <a:ext cx="3951308" cy="8382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0" i="0" u="none" strike="noStrike" kern="1200" cap="none" spc="0" normalizeH="0" baseline="0" noProof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Two Column</a:t>
            </a:r>
            <a:b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Title Right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16000">
                    <a:schemeClr val="tx2"/>
                  </a:gs>
                  <a:gs pos="100000">
                    <a:srgbClr val="28A7DF"/>
                  </a:gs>
                </a:gsLst>
                <a:lin ang="1800000" scaled="0"/>
                <a:tileRect/>
              </a:gra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9520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3-Column Layout No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244475" y="1866900"/>
            <a:ext cx="2622550" cy="439102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3292474" y="1866900"/>
            <a:ext cx="2593975" cy="4362450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6275388" y="1866900"/>
            <a:ext cx="2633662" cy="4333875"/>
          </a:xfrm>
        </p:spPr>
        <p:txBody>
          <a:bodyPr/>
          <a:lstStyle>
            <a:lvl1pPr algn="l" defTabSz="914400" rtl="0" eaLnBrk="1" latinLnBrk="0" hangingPunct="1">
              <a:lnSpc>
                <a:spcPct val="95000"/>
              </a:lnSpc>
              <a:defRPr lang="en-US" sz="20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defRPr lang="en-US" sz="16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200" kern="1200" dirty="0" smtClean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200" kern="1200" dirty="0">
                <a:solidFill>
                  <a:srgbClr val="435153"/>
                </a:solidFill>
                <a:latin typeface="+mj-lt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Text Placeholder 20"/>
          <p:cNvSpPr>
            <a:spLocks noGrp="1" noChangeAspect="1"/>
          </p:cNvSpPr>
          <p:nvPr>
            <p:ph type="body" sz="quarter" idx="17"/>
          </p:nvPr>
        </p:nvSpPr>
        <p:spPr>
          <a:xfrm>
            <a:off x="219456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3255264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 noChangeAspect="1"/>
          </p:cNvSpPr>
          <p:nvPr>
            <p:ph type="body" sz="quarter" idx="19"/>
          </p:nvPr>
        </p:nvSpPr>
        <p:spPr>
          <a:xfrm>
            <a:off x="6247902" y="319099"/>
            <a:ext cx="2670048" cy="1200329"/>
          </a:xfrm>
        </p:spPr>
        <p:txBody>
          <a:bodyPr anchor="b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000" b="0" i="0" u="none" strike="noStrike" kern="1200" cap="none" spc="0" normalizeH="0" baseline="0" dirty="0" smtClean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82817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6083084" y="869003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6292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246972" y="439710"/>
            <a:ext cx="8567244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359764" y="1476375"/>
            <a:ext cx="8439461" cy="4305300"/>
          </a:xfrm>
        </p:spPr>
        <p:txBody>
          <a:bodyPr anchor="ctr" anchorCtr="1"/>
          <a:lstStyle>
            <a:lvl1pPr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49466" y="6062114"/>
            <a:ext cx="7461250" cy="276999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200">
                <a:solidFill>
                  <a:srgbClr val="435153"/>
                </a:solidFill>
                <a:latin typeface="+mj-lt"/>
              </a:defRPr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12 Points</a:t>
            </a:r>
          </a:p>
        </p:txBody>
      </p:sp>
    </p:spTree>
    <p:extLst>
      <p:ext uri="{BB962C8B-B14F-4D97-AF65-F5344CB8AC3E}">
        <p14:creationId xmlns:p14="http://schemas.microsoft.com/office/powerpoint/2010/main" val="1808565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_photo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46888" y="1600200"/>
            <a:ext cx="4005072" cy="3749040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400" baseline="0">
                <a:solidFill>
                  <a:schemeClr val="tx1">
                    <a:lumMod val="75000"/>
                  </a:schemeClr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Simple text goes here and can wrap to accommodate more lines of information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4873752" y="1947672"/>
            <a:ext cx="3429000" cy="2990088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264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5430244"/>
            <a:ext cx="8558698" cy="838200"/>
          </a:xfr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lang="en-US" sz="36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chemeClr val="tx2"/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13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3776" y="5852160"/>
            <a:ext cx="8112126" cy="384175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9456" y="649224"/>
            <a:ext cx="8112125" cy="4480560"/>
          </a:xfrm>
        </p:spPr>
        <p:txBody>
          <a:bodyPr/>
          <a:lstStyle>
            <a:lvl1pPr marL="236538" indent="-236538" algn="l" defTabSz="914400" rtl="0" eaLnBrk="1" latinLnBrk="0" hangingPunct="1">
              <a:lnSpc>
                <a:spcPts val="52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“Format large quotes using this slide layout. Be sure to cite your source below.”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802121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7744" y="484632"/>
            <a:ext cx="8755128" cy="4372131"/>
          </a:xfrm>
        </p:spPr>
        <p:txBody>
          <a:bodyPr anchor="b" anchorCtr="0"/>
          <a:lstStyle>
            <a:lvl1pPr marL="228600" indent="-228600">
              <a:buFont typeface="Arial" pitchFamily="34" charset="0"/>
              <a:buChar char="“"/>
              <a:defRPr sz="6000" spc="-2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Format large quotes using this slide layout. Be sure to cite your source below.”</a:t>
            </a:r>
            <a:endParaRPr lang="en-US" dirty="0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60248" y="5358903"/>
            <a:ext cx="8574685" cy="61436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400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1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4646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te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1918741"/>
            <a:ext cx="4117446" cy="3020518"/>
          </a:xfrm>
        </p:spPr>
        <p:txBody>
          <a:bodyPr vert="horz" lIns="82296" tIns="45720" rIns="82296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kumimoji="0" lang="en-US" sz="5400" b="0" i="0" u="none" strike="noStrike" kern="1200" cap="none" spc="0" normalizeH="0" baseline="0" dirty="0">
                <a:ln>
                  <a:noFill/>
                </a:ln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effectLst/>
                <a:uLnTx/>
                <a:uFillTx/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Telling Shared Experiences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922519" y="777667"/>
            <a:ext cx="3895344" cy="5287676"/>
          </a:xfr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marL="0" lv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buClr>
                <a:srgbClr val="435153"/>
              </a:buClr>
              <a:buFont typeface="Arial" pitchFamily="34" charset="0"/>
              <a:buNone/>
            </a:pPr>
            <a:r>
              <a:rPr lang="en-US" dirty="0" smtClean="0"/>
              <a:t>Tell your story here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486587" y="777667"/>
            <a:ext cx="0" cy="5287676"/>
          </a:xfrm>
          <a:prstGeom prst="line">
            <a:avLst/>
          </a:prstGeom>
          <a:ln w="76200" cap="rnd">
            <a:gradFill>
              <a:gsLst>
                <a:gs pos="0">
                  <a:schemeClr val="tx1"/>
                </a:gs>
                <a:gs pos="50000">
                  <a:schemeClr val="accent4"/>
                </a:gs>
                <a:gs pos="100000">
                  <a:schemeClr val="tx2"/>
                </a:gs>
              </a:gsLst>
              <a:lin ang="12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62675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100"/>
                        <p:tgtEl>
                          <p:spTgt spid="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2" y="4464066"/>
            <a:ext cx="3657600" cy="384721"/>
          </a:xfrm>
        </p:spPr>
        <p:txBody>
          <a:bodyPr>
            <a:spAutoFit/>
          </a:bodyPr>
          <a:lstStyle>
            <a:lvl1pPr marL="0" marR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20000"/>
              </a:spcBef>
              <a:spcAft>
                <a:spcPts val="0"/>
              </a:spcAft>
              <a:buClr>
                <a:srgbClr val="92D050"/>
              </a:buClr>
              <a:buSzPct val="90000"/>
              <a:buFont typeface="Arial" pitchFamily="34" charset="0"/>
              <a:buNone/>
              <a:tabLst/>
              <a:defRPr/>
            </a:pPr>
            <a:r>
              <a:rPr lang="en-US" dirty="0" smtClean="0"/>
              <a:t>Speaker Name</a:t>
            </a:r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algn="l" defTabSz="914400" rtl="0" eaLnBrk="1" latinLnBrk="0" hangingPunct="1">
              <a:lnSpc>
                <a:spcPts val="6200"/>
              </a:lnSpc>
              <a:spcBef>
                <a:spcPct val="0"/>
              </a:spcBef>
              <a:buNone/>
              <a:defRPr lang="en-US" sz="5400" b="0" kern="1200" dirty="0">
                <a:solidFill>
                  <a:schemeClr val="bg1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pic>
        <p:nvPicPr>
          <p:cNvPr id="44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12068" y="330200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3" y="4862154"/>
            <a:ext cx="3657600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2" y="5231003"/>
            <a:ext cx="3657600" cy="297004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02542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279392"/>
            <a:ext cx="4684867" cy="38417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kumimoji="0" lang="en-US" sz="2000" b="0" i="0" u="none" strike="noStrike" kern="1200" cap="none" spc="0" normalizeH="0" baseline="0" dirty="0">
                <a:ln>
                  <a:noFill/>
                </a:ln>
                <a:solidFill>
                  <a:srgbClr val="493B93"/>
                </a:solidFill>
                <a:effectLst/>
                <a:uLnTx/>
                <a:uFillTx/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8693" y="3282696"/>
            <a:ext cx="4712557" cy="1022350"/>
          </a:xfrm>
        </p:spPr>
        <p:txBody>
          <a:bodyPr vert="horz" lIns="82296" tIns="45720" rIns="82296" bIns="4572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Demo Title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0" hasCustomPrompt="1"/>
          </p:nvPr>
        </p:nvSpPr>
        <p:spPr>
          <a:xfrm>
            <a:off x="5540375" y="1917700"/>
            <a:ext cx="2676525" cy="2889250"/>
          </a:xfrm>
        </p:spPr>
        <p:txBody>
          <a:bodyPr anchor="ctr" anchorCtr="1"/>
          <a:lstStyle>
            <a:lvl1pPr algn="ctr">
              <a:buFontTx/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8040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ngl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891875" y="795528"/>
            <a:ext cx="5349240" cy="400507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1891874" y="4794352"/>
            <a:ext cx="5347552" cy="99637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143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1900238" y="795528"/>
            <a:ext cx="5329238" cy="400507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065871" y="4873438"/>
            <a:ext cx="5074070" cy="838200"/>
          </a:xfrm>
        </p:spPr>
        <p:txBody>
          <a:bodyPr anchor="ctr"/>
          <a:lstStyle>
            <a:lvl1pPr>
              <a:defRPr sz="26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2191922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photo_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338328" y="310896"/>
            <a:ext cx="3273552" cy="245973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38328" y="310896"/>
            <a:ext cx="3273552" cy="2459736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229703" y="3429000"/>
            <a:ext cx="7009298" cy="1421928"/>
          </a:xfrm>
        </p:spPr>
        <p:txBody>
          <a:bodyPr anchor="t">
            <a:spAutoFit/>
          </a:bodyPr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Large photo </a:t>
            </a:r>
            <a:br>
              <a:rPr lang="en-US" dirty="0" smtClean="0"/>
            </a:br>
            <a:r>
              <a:rPr lang="en-US" dirty="0" smtClean="0"/>
              <a:t>caption here.</a:t>
            </a:r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132484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rtrait photo_righ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4992624" y="859536"/>
            <a:ext cx="3630168" cy="5029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4992624" y="859536"/>
            <a:ext cx="3630168" cy="502920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anchor="ctr" anchorCtr="0"/>
          <a:lstStyle>
            <a:lvl1pPr algn="ctr">
              <a:buFontTx/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29703" y="728972"/>
            <a:ext cx="4349918" cy="1089529"/>
          </a:xfrm>
        </p:spPr>
        <p:txBody>
          <a:bodyPr anchor="t">
            <a:spAutoFit/>
          </a:bodyPr>
          <a:lstStyle>
            <a:lvl1pPr>
              <a:lnSpc>
                <a:spcPct val="90000"/>
              </a:lnSpc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98903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Multipl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3668713" y="311149"/>
            <a:ext cx="3268136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49" name="Picture Placeholder 25"/>
          <p:cNvSpPr>
            <a:spLocks noGrp="1"/>
          </p:cNvSpPr>
          <p:nvPr>
            <p:ph type="pic" sz="quarter" idx="11" hasCustomPrompt="1"/>
          </p:nvPr>
        </p:nvSpPr>
        <p:spPr>
          <a:xfrm>
            <a:off x="3668989" y="311149"/>
            <a:ext cx="326786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34963" y="311149"/>
            <a:ext cx="3258612" cy="2660652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0" hasCustomPrompt="1"/>
          </p:nvPr>
        </p:nvSpPr>
        <p:spPr>
          <a:xfrm>
            <a:off x="320824" y="311149"/>
            <a:ext cx="3272751" cy="2660652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7011988" y="311149"/>
            <a:ext cx="1806574" cy="1308101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1" name="Picture Placeholder 25"/>
          <p:cNvSpPr>
            <a:spLocks noGrp="1"/>
          </p:cNvSpPr>
          <p:nvPr>
            <p:ph type="pic" sz="quarter" idx="12" hasCustomPrompt="1"/>
          </p:nvPr>
        </p:nvSpPr>
        <p:spPr>
          <a:xfrm>
            <a:off x="7011988" y="311149"/>
            <a:ext cx="1806573" cy="1308101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334963" y="3028951"/>
            <a:ext cx="2501965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3" name="Picture Placeholder 25"/>
          <p:cNvSpPr>
            <a:spLocks noGrp="1"/>
          </p:cNvSpPr>
          <p:nvPr>
            <p:ph type="pic" sz="quarter" idx="13" hasCustomPrompt="1"/>
          </p:nvPr>
        </p:nvSpPr>
        <p:spPr>
          <a:xfrm>
            <a:off x="320824" y="3028951"/>
            <a:ext cx="2516104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2911476" y="3028951"/>
            <a:ext cx="4025374" cy="3458934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5" name="Picture Placeholder 25"/>
          <p:cNvSpPr>
            <a:spLocks noGrp="1"/>
          </p:cNvSpPr>
          <p:nvPr>
            <p:ph type="pic" sz="quarter" idx="14" hasCustomPrompt="1"/>
          </p:nvPr>
        </p:nvSpPr>
        <p:spPr>
          <a:xfrm>
            <a:off x="2908334" y="3028951"/>
            <a:ext cx="4028516" cy="3458934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7011988" y="1683657"/>
            <a:ext cx="1806574" cy="3442153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7" name="Picture Placeholder 25"/>
          <p:cNvSpPr>
            <a:spLocks noGrp="1"/>
          </p:cNvSpPr>
          <p:nvPr>
            <p:ph type="pic" sz="quarter" idx="15" hasCustomPrompt="1"/>
          </p:nvPr>
        </p:nvSpPr>
        <p:spPr>
          <a:xfrm>
            <a:off x="7011988" y="1676400"/>
            <a:ext cx="1806573" cy="3449410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7011988" y="5182960"/>
            <a:ext cx="1806574" cy="1304925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59" name="Picture Placeholder 25"/>
          <p:cNvSpPr>
            <a:spLocks noGrp="1"/>
          </p:cNvSpPr>
          <p:nvPr>
            <p:ph type="pic" sz="quarter" idx="16" hasCustomPrompt="1"/>
          </p:nvPr>
        </p:nvSpPr>
        <p:spPr>
          <a:xfrm>
            <a:off x="7011988" y="5182960"/>
            <a:ext cx="1806573" cy="1304925"/>
          </a:xfrm>
          <a:solidFill>
            <a:schemeClr val="bg1">
              <a:alpha val="30000"/>
            </a:schemeClr>
          </a:solidFill>
          <a:ln>
            <a:solidFill>
              <a:srgbClr val="FFFFFF"/>
            </a:solidFill>
          </a:ln>
          <a:effectLst>
            <a:outerShdw blurRad="114300" dist="38100" dir="5400000" algn="ctr" rotWithShape="0">
              <a:srgbClr val="000000">
                <a:alpha val="80000"/>
              </a:srgbClr>
            </a:outerShdw>
          </a:effectLst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Insert photo here</a:t>
            </a:r>
            <a:endParaRPr lang="en-US" dirty="0"/>
          </a:p>
        </p:txBody>
      </p:sp>
      <p:sp>
        <p:nvSpPr>
          <p:cNvPr id="18" name="Rectangle 5"/>
          <p:cNvSpPr>
            <a:spLocks noChangeArrowheads="1"/>
          </p:cNvSpPr>
          <p:nvPr userDrawn="1"/>
        </p:nvSpPr>
        <p:spPr bwMode="ltGray">
          <a:xfrm>
            <a:off x="7762659" y="6584513"/>
            <a:ext cx="81299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chemeClr val="bg1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chemeClr val="bg1"/>
                </a:solidFill>
                <a:latin typeface="+mj-lt"/>
              </a:rPr>
              <a:t>Public</a:t>
            </a:r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FFFFFF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21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chemeClr val="bg1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17478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rge photo with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8328" y="310896"/>
            <a:ext cx="8476488" cy="6075390"/>
          </a:xfrm>
          <a:prstGeom prst="rect">
            <a:avLst/>
          </a:prstGeom>
          <a:solidFill>
            <a:schemeClr val="bg1">
              <a:lumMod val="9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333375" y="339924"/>
            <a:ext cx="8474869" cy="6054185"/>
          </a:xfrm>
          <a:ln>
            <a:solidFill>
              <a:srgbClr val="FFFFFF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2000" kern="1200" baseline="0" dirty="0">
                <a:solidFill>
                  <a:srgbClr val="546568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placeholder</a:t>
            </a:r>
            <a:endParaRPr lang="en-US" dirty="0"/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763810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ull 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91440" y="-91440"/>
            <a:ext cx="9326880" cy="7040880"/>
          </a:xfrm>
        </p:spPr>
        <p:txBody>
          <a:bodyPr anchor="ctr" anchorCtr="1">
            <a:noAutofit/>
          </a:bodyPr>
          <a:lstStyle>
            <a:lvl1pPr algn="ctr">
              <a:buNone/>
              <a:defRPr>
                <a:latin typeface="+mj-lt"/>
              </a:defRPr>
            </a:lvl1pPr>
          </a:lstStyle>
          <a:p>
            <a:r>
              <a:rPr lang="en-US" dirty="0" smtClean="0"/>
              <a:t>Full bleed image placeholder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9201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tandar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1" name="Media Placeholder 20"/>
          <p:cNvSpPr>
            <a:spLocks noGrp="1"/>
          </p:cNvSpPr>
          <p:nvPr>
            <p:ph type="media" sz="quarter" idx="10" hasCustomPrompt="1"/>
          </p:nvPr>
        </p:nvSpPr>
        <p:spPr>
          <a:xfrm>
            <a:off x="2642616" y="777240"/>
            <a:ext cx="5897880" cy="4425696"/>
          </a:xfrm>
          <a:solidFill>
            <a:srgbClr val="000000"/>
          </a:solidFill>
          <a:ln>
            <a:noFill/>
          </a:ln>
          <a:effectLst>
            <a:innerShdw blurRad="419100">
              <a:prstClr val="black">
                <a:alpha val="47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  <a:defRPr lang="en-US" sz="1800" kern="1200">
                <a:solidFill>
                  <a:schemeClr val="lt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icon to add video</a:t>
            </a:r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148" y="6042098"/>
            <a:ext cx="2889136" cy="480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974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_gradi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6097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8551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6383" y="4464066"/>
            <a:ext cx="8110728" cy="384175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normAutofit/>
          </a:bodyPr>
          <a:lstStyle>
            <a:lvl1pPr marL="0" indent="0" algn="l">
              <a:buNone/>
              <a:defRPr lang="en-US" sz="2000" kern="1200" dirty="0">
                <a:solidFill>
                  <a:srgbClr val="493B93"/>
                </a:solidFill>
                <a:latin typeface="+mj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rgbClr val="92D050"/>
              </a:buClr>
              <a:buSzPct val="90000"/>
              <a:buFont typeface="Arial" pitchFamily="34" charset="0"/>
              <a:buNone/>
              <a:tabLst/>
            </a:pPr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  <p:pic>
        <p:nvPicPr>
          <p:cNvPr id="51" name="Picture 4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053" y="325971"/>
            <a:ext cx="2920207" cy="485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6382" y="4862154"/>
            <a:ext cx="8110728" cy="355482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8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Speaker Title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36381" y="5231003"/>
            <a:ext cx="8110728" cy="297004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 sz="1400">
                <a:solidFill>
                  <a:srgbClr val="493B93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3496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 userDrawn="1"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r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04727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20" name="Rectangle 19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3" name="Freeform 22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4" name="Freeform 23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5" name="Freeform 24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7" name="Freeform 26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8" name="Freeform 27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29" name="Freeform 28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0" name="Freeform 29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1" name="Freeform 30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2" name="Freeform 31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33" name="Freeform 32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551357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blu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87" y="-1587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69593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black">
          <a:xfrm>
            <a:off x="4373702" y="5844550"/>
            <a:ext cx="41443" cy="15701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black">
          <a:xfrm>
            <a:off x="4615130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1" y="80"/>
              </a:cxn>
              <a:cxn ang="0">
                <a:pos x="0" y="40"/>
              </a:cxn>
              <a:cxn ang="0">
                <a:pos x="41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8" y="23"/>
                  <a:pt x="51" y="20"/>
                  <a:pt x="42" y="20"/>
                </a:cubicBezTo>
                <a:cubicBezTo>
                  <a:pt x="30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1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1" y="0"/>
                </a:cubicBezTo>
                <a:cubicBezTo>
                  <a:pt x="50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black">
          <a:xfrm>
            <a:off x="4200221" y="5840202"/>
            <a:ext cx="119991" cy="165712"/>
          </a:xfrm>
          <a:custGeom>
            <a:avLst/>
            <a:gdLst/>
            <a:ahLst/>
            <a:cxnLst>
              <a:cxn ang="0">
                <a:pos x="58" y="24"/>
              </a:cxn>
              <a:cxn ang="0">
                <a:pos x="42" y="20"/>
              </a:cxn>
              <a:cxn ang="0">
                <a:pos x="21" y="40"/>
              </a:cxn>
              <a:cxn ang="0">
                <a:pos x="42" y="60"/>
              </a:cxn>
              <a:cxn ang="0">
                <a:pos x="58" y="56"/>
              </a:cxn>
              <a:cxn ang="0">
                <a:pos x="58" y="77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58" y="3"/>
              </a:cxn>
              <a:cxn ang="0">
                <a:pos x="58" y="24"/>
              </a:cxn>
            </a:cxnLst>
            <a:rect l="0" t="0" r="r" b="b"/>
            <a:pathLst>
              <a:path w="58" h="80">
                <a:moveTo>
                  <a:pt x="58" y="24"/>
                </a:moveTo>
                <a:cubicBezTo>
                  <a:pt x="57" y="23"/>
                  <a:pt x="51" y="20"/>
                  <a:pt x="42" y="20"/>
                </a:cubicBezTo>
                <a:cubicBezTo>
                  <a:pt x="29" y="20"/>
                  <a:pt x="21" y="28"/>
                  <a:pt x="21" y="40"/>
                </a:cubicBezTo>
                <a:cubicBezTo>
                  <a:pt x="21" y="51"/>
                  <a:pt x="29" y="60"/>
                  <a:pt x="42" y="60"/>
                </a:cubicBezTo>
                <a:cubicBezTo>
                  <a:pt x="51" y="60"/>
                  <a:pt x="57" y="57"/>
                  <a:pt x="58" y="56"/>
                </a:cubicBezTo>
                <a:cubicBezTo>
                  <a:pt x="58" y="77"/>
                  <a:pt x="58" y="77"/>
                  <a:pt x="58" y="77"/>
                </a:cubicBezTo>
                <a:cubicBezTo>
                  <a:pt x="56" y="78"/>
                  <a:pt x="49" y="80"/>
                  <a:pt x="40" y="80"/>
                </a:cubicBezTo>
                <a:cubicBezTo>
                  <a:pt x="19" y="80"/>
                  <a:pt x="0" y="65"/>
                  <a:pt x="0" y="40"/>
                </a:cubicBezTo>
                <a:cubicBezTo>
                  <a:pt x="0" y="17"/>
                  <a:pt x="17" y="0"/>
                  <a:pt x="40" y="0"/>
                </a:cubicBezTo>
                <a:cubicBezTo>
                  <a:pt x="49" y="0"/>
                  <a:pt x="56" y="3"/>
                  <a:pt x="58" y="3"/>
                </a:cubicBezTo>
                <a:lnTo>
                  <a:pt x="58" y="24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7" name="Freeform 6"/>
          <p:cNvSpPr>
            <a:spLocks noEditPoints="1"/>
          </p:cNvSpPr>
          <p:nvPr userDrawn="1"/>
        </p:nvSpPr>
        <p:spPr bwMode="black">
          <a:xfrm>
            <a:off x="4778491" y="5840202"/>
            <a:ext cx="164807" cy="165712"/>
          </a:xfrm>
          <a:custGeom>
            <a:avLst/>
            <a:gdLst/>
            <a:ahLst/>
            <a:cxnLst>
              <a:cxn ang="0">
                <a:pos x="80" y="40"/>
              </a:cxn>
              <a:cxn ang="0">
                <a:pos x="40" y="80"/>
              </a:cxn>
              <a:cxn ang="0">
                <a:pos x="0" y="40"/>
              </a:cxn>
              <a:cxn ang="0">
                <a:pos x="40" y="0"/>
              </a:cxn>
              <a:cxn ang="0">
                <a:pos x="80" y="40"/>
              </a:cxn>
              <a:cxn ang="0">
                <a:pos x="40" y="20"/>
              </a:cxn>
              <a:cxn ang="0">
                <a:pos x="20" y="40"/>
              </a:cxn>
              <a:cxn ang="0">
                <a:pos x="40" y="60"/>
              </a:cxn>
              <a:cxn ang="0">
                <a:pos x="60" y="40"/>
              </a:cxn>
              <a:cxn ang="0">
                <a:pos x="40" y="20"/>
              </a:cxn>
            </a:cxnLst>
            <a:rect l="0" t="0" r="r" b="b"/>
            <a:pathLst>
              <a:path w="80" h="80">
                <a:moveTo>
                  <a:pt x="80" y="40"/>
                </a:moveTo>
                <a:cubicBezTo>
                  <a:pt x="80" y="62"/>
                  <a:pt x="64" y="80"/>
                  <a:pt x="40" y="80"/>
                </a:cubicBezTo>
                <a:cubicBezTo>
                  <a:pt x="16" y="80"/>
                  <a:pt x="0" y="62"/>
                  <a:pt x="0" y="40"/>
                </a:cubicBezTo>
                <a:cubicBezTo>
                  <a:pt x="0" y="18"/>
                  <a:pt x="16" y="0"/>
                  <a:pt x="40" y="0"/>
                </a:cubicBezTo>
                <a:cubicBezTo>
                  <a:pt x="64" y="0"/>
                  <a:pt x="80" y="18"/>
                  <a:pt x="80" y="40"/>
                </a:cubicBezTo>
                <a:moveTo>
                  <a:pt x="40" y="20"/>
                </a:moveTo>
                <a:cubicBezTo>
                  <a:pt x="29" y="20"/>
                  <a:pt x="20" y="29"/>
                  <a:pt x="20" y="40"/>
                </a:cubicBezTo>
                <a:cubicBezTo>
                  <a:pt x="20" y="51"/>
                  <a:pt x="29" y="60"/>
                  <a:pt x="40" y="60"/>
                </a:cubicBezTo>
                <a:cubicBezTo>
                  <a:pt x="51" y="60"/>
                  <a:pt x="60" y="51"/>
                  <a:pt x="60" y="40"/>
                </a:cubicBezTo>
                <a:cubicBezTo>
                  <a:pt x="60" y="29"/>
                  <a:pt x="51" y="20"/>
                  <a:pt x="40" y="20"/>
                </a:cubicBezTo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black">
          <a:xfrm>
            <a:off x="4468634" y="5840202"/>
            <a:ext cx="107462" cy="165712"/>
          </a:xfrm>
          <a:custGeom>
            <a:avLst/>
            <a:gdLst/>
            <a:ahLst/>
            <a:cxnLst>
              <a:cxn ang="0">
                <a:pos x="47" y="19"/>
              </a:cxn>
              <a:cxn ang="0">
                <a:pos x="32" y="17"/>
              </a:cxn>
              <a:cxn ang="0">
                <a:pos x="20" y="23"/>
              </a:cxn>
              <a:cxn ang="0">
                <a:pos x="29" y="30"/>
              </a:cxn>
              <a:cxn ang="0">
                <a:pos x="34" y="32"/>
              </a:cxn>
              <a:cxn ang="0">
                <a:pos x="52" y="54"/>
              </a:cxn>
              <a:cxn ang="0">
                <a:pos x="21" y="80"/>
              </a:cxn>
              <a:cxn ang="0">
                <a:pos x="0" y="77"/>
              </a:cxn>
              <a:cxn ang="0">
                <a:pos x="0" y="60"/>
              </a:cxn>
              <a:cxn ang="0">
                <a:pos x="18" y="63"/>
              </a:cxn>
              <a:cxn ang="0">
                <a:pos x="32" y="56"/>
              </a:cxn>
              <a:cxn ang="0">
                <a:pos x="23" y="48"/>
              </a:cxn>
              <a:cxn ang="0">
                <a:pos x="19" y="47"/>
              </a:cxn>
              <a:cxn ang="0">
                <a:pos x="0" y="24"/>
              </a:cxn>
              <a:cxn ang="0">
                <a:pos x="28" y="0"/>
              </a:cxn>
              <a:cxn ang="0">
                <a:pos x="47" y="3"/>
              </a:cxn>
              <a:cxn ang="0">
                <a:pos x="47" y="19"/>
              </a:cxn>
            </a:cxnLst>
            <a:rect l="0" t="0" r="r" b="b"/>
            <a:pathLst>
              <a:path w="52" h="80">
                <a:moveTo>
                  <a:pt x="47" y="19"/>
                </a:moveTo>
                <a:cubicBezTo>
                  <a:pt x="47" y="19"/>
                  <a:pt x="38" y="17"/>
                  <a:pt x="32" y="17"/>
                </a:cubicBezTo>
                <a:cubicBezTo>
                  <a:pt x="24" y="17"/>
                  <a:pt x="20" y="19"/>
                  <a:pt x="20" y="23"/>
                </a:cubicBezTo>
                <a:cubicBezTo>
                  <a:pt x="20" y="28"/>
                  <a:pt x="26" y="29"/>
                  <a:pt x="29" y="30"/>
                </a:cubicBezTo>
                <a:cubicBezTo>
                  <a:pt x="34" y="32"/>
                  <a:pt x="34" y="32"/>
                  <a:pt x="34" y="32"/>
                </a:cubicBezTo>
                <a:cubicBezTo>
                  <a:pt x="47" y="36"/>
                  <a:pt x="52" y="45"/>
                  <a:pt x="52" y="54"/>
                </a:cubicBezTo>
                <a:cubicBezTo>
                  <a:pt x="52" y="73"/>
                  <a:pt x="35" y="80"/>
                  <a:pt x="21" y="80"/>
                </a:cubicBezTo>
                <a:cubicBezTo>
                  <a:pt x="10" y="80"/>
                  <a:pt x="1" y="78"/>
                  <a:pt x="0" y="77"/>
                </a:cubicBezTo>
                <a:cubicBezTo>
                  <a:pt x="0" y="60"/>
                  <a:pt x="0" y="60"/>
                  <a:pt x="0" y="60"/>
                </a:cubicBezTo>
                <a:cubicBezTo>
                  <a:pt x="2" y="60"/>
                  <a:pt x="10" y="63"/>
                  <a:pt x="18" y="63"/>
                </a:cubicBezTo>
                <a:cubicBezTo>
                  <a:pt x="28" y="63"/>
                  <a:pt x="32" y="60"/>
                  <a:pt x="32" y="56"/>
                </a:cubicBezTo>
                <a:cubicBezTo>
                  <a:pt x="32" y="52"/>
                  <a:pt x="28" y="49"/>
                  <a:pt x="23" y="48"/>
                </a:cubicBezTo>
                <a:cubicBezTo>
                  <a:pt x="22" y="48"/>
                  <a:pt x="21" y="47"/>
                  <a:pt x="19" y="47"/>
                </a:cubicBezTo>
                <a:cubicBezTo>
                  <a:pt x="9" y="43"/>
                  <a:pt x="0" y="37"/>
                  <a:pt x="0" y="24"/>
                </a:cubicBezTo>
                <a:cubicBezTo>
                  <a:pt x="0" y="10"/>
                  <a:pt x="10" y="0"/>
                  <a:pt x="28" y="0"/>
                </a:cubicBezTo>
                <a:cubicBezTo>
                  <a:pt x="37" y="0"/>
                  <a:pt x="46" y="3"/>
                  <a:pt x="47" y="3"/>
                </a:cubicBezTo>
                <a:lnTo>
                  <a:pt x="47" y="1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black">
          <a:xfrm>
            <a:off x="4117817" y="5654198"/>
            <a:ext cx="39033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10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black">
          <a:xfrm>
            <a:off x="4227206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4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4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black">
          <a:xfrm>
            <a:off x="4334669" y="5525687"/>
            <a:ext cx="39033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111"/>
              </a:cxn>
              <a:cxn ang="0">
                <a:pos x="10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5" y="120"/>
                  <a:pt x="10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black">
          <a:xfrm>
            <a:off x="4444058" y="5600088"/>
            <a:ext cx="39033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56"/>
              </a:cxn>
              <a:cxn ang="0">
                <a:pos x="9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9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black">
          <a:xfrm>
            <a:off x="4551038" y="5654198"/>
            <a:ext cx="41443" cy="80682"/>
          </a:xfrm>
          <a:custGeom>
            <a:avLst/>
            <a:gdLst/>
            <a:ahLst/>
            <a:cxnLst>
              <a:cxn ang="0">
                <a:pos x="20" y="10"/>
              </a:cxn>
              <a:cxn ang="0">
                <a:pos x="10" y="0"/>
              </a:cxn>
              <a:cxn ang="0">
                <a:pos x="0" y="10"/>
              </a:cxn>
              <a:cxn ang="0">
                <a:pos x="0" y="30"/>
              </a:cxn>
              <a:cxn ang="0">
                <a:pos x="10" y="39"/>
              </a:cxn>
              <a:cxn ang="0">
                <a:pos x="20" y="30"/>
              </a:cxn>
              <a:cxn ang="0">
                <a:pos x="20" y="10"/>
              </a:cxn>
            </a:cxnLst>
            <a:rect l="0" t="0" r="r" b="b"/>
            <a:pathLst>
              <a:path w="20" h="39">
                <a:moveTo>
                  <a:pt x="20" y="10"/>
                </a:moveTo>
                <a:cubicBezTo>
                  <a:pt x="20" y="4"/>
                  <a:pt x="15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5" y="39"/>
                  <a:pt x="10" y="39"/>
                </a:cubicBezTo>
                <a:cubicBezTo>
                  <a:pt x="15" y="39"/>
                  <a:pt x="20" y="35"/>
                  <a:pt x="20" y="30"/>
                </a:cubicBezTo>
                <a:lnTo>
                  <a:pt x="20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black">
          <a:xfrm>
            <a:off x="4660428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4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black">
          <a:xfrm>
            <a:off x="4769818" y="5525687"/>
            <a:ext cx="39515" cy="248327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9" y="0"/>
              </a:cxn>
              <a:cxn ang="0">
                <a:pos x="0" y="9"/>
              </a:cxn>
              <a:cxn ang="0">
                <a:pos x="0" y="111"/>
              </a:cxn>
              <a:cxn ang="0">
                <a:pos x="9" y="120"/>
              </a:cxn>
              <a:cxn ang="0">
                <a:pos x="19" y="111"/>
              </a:cxn>
              <a:cxn ang="0">
                <a:pos x="19" y="9"/>
              </a:cxn>
            </a:cxnLst>
            <a:rect l="0" t="0" r="r" b="b"/>
            <a:pathLst>
              <a:path w="19" h="120">
                <a:moveTo>
                  <a:pt x="19" y="9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111"/>
                  <a:pt x="0" y="111"/>
                  <a:pt x="0" y="111"/>
                </a:cubicBezTo>
                <a:cubicBezTo>
                  <a:pt x="0" y="116"/>
                  <a:pt x="4" y="120"/>
                  <a:pt x="9" y="120"/>
                </a:cubicBezTo>
                <a:cubicBezTo>
                  <a:pt x="15" y="120"/>
                  <a:pt x="19" y="116"/>
                  <a:pt x="19" y="111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black">
          <a:xfrm>
            <a:off x="4877279" y="5600088"/>
            <a:ext cx="39515" cy="134792"/>
          </a:xfrm>
          <a:custGeom>
            <a:avLst/>
            <a:gdLst/>
            <a:ahLst/>
            <a:cxnLst>
              <a:cxn ang="0">
                <a:pos x="19" y="9"/>
              </a:cxn>
              <a:cxn ang="0">
                <a:pos x="10" y="0"/>
              </a:cxn>
              <a:cxn ang="0">
                <a:pos x="0" y="9"/>
              </a:cxn>
              <a:cxn ang="0">
                <a:pos x="0" y="56"/>
              </a:cxn>
              <a:cxn ang="0">
                <a:pos x="10" y="65"/>
              </a:cxn>
              <a:cxn ang="0">
                <a:pos x="19" y="56"/>
              </a:cxn>
              <a:cxn ang="0">
                <a:pos x="19" y="9"/>
              </a:cxn>
            </a:cxnLst>
            <a:rect l="0" t="0" r="r" b="b"/>
            <a:pathLst>
              <a:path w="19" h="65">
                <a:moveTo>
                  <a:pt x="19" y="9"/>
                </a:moveTo>
                <a:cubicBezTo>
                  <a:pt x="19" y="4"/>
                  <a:pt x="15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1"/>
                  <a:pt x="5" y="65"/>
                  <a:pt x="10" y="65"/>
                </a:cubicBezTo>
                <a:cubicBezTo>
                  <a:pt x="15" y="65"/>
                  <a:pt x="19" y="61"/>
                  <a:pt x="19" y="56"/>
                </a:cubicBezTo>
                <a:lnTo>
                  <a:pt x="19" y="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black">
          <a:xfrm>
            <a:off x="4986669" y="5654198"/>
            <a:ext cx="39515" cy="80682"/>
          </a:xfrm>
          <a:custGeom>
            <a:avLst/>
            <a:gdLst/>
            <a:ahLst/>
            <a:cxnLst>
              <a:cxn ang="0">
                <a:pos x="19" y="10"/>
              </a:cxn>
              <a:cxn ang="0">
                <a:pos x="9" y="0"/>
              </a:cxn>
              <a:cxn ang="0">
                <a:pos x="0" y="10"/>
              </a:cxn>
              <a:cxn ang="0">
                <a:pos x="0" y="30"/>
              </a:cxn>
              <a:cxn ang="0">
                <a:pos x="9" y="39"/>
              </a:cxn>
              <a:cxn ang="0">
                <a:pos x="19" y="30"/>
              </a:cxn>
              <a:cxn ang="0">
                <a:pos x="19" y="10"/>
              </a:cxn>
            </a:cxnLst>
            <a:rect l="0" t="0" r="r" b="b"/>
            <a:pathLst>
              <a:path w="19" h="39">
                <a:moveTo>
                  <a:pt x="19" y="10"/>
                </a:moveTo>
                <a:cubicBezTo>
                  <a:pt x="19" y="4"/>
                  <a:pt x="15" y="0"/>
                  <a:pt x="9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30"/>
                  <a:pt x="0" y="30"/>
                  <a:pt x="0" y="30"/>
                </a:cubicBezTo>
                <a:cubicBezTo>
                  <a:pt x="0" y="35"/>
                  <a:pt x="4" y="39"/>
                  <a:pt x="9" y="39"/>
                </a:cubicBezTo>
                <a:cubicBezTo>
                  <a:pt x="15" y="39"/>
                  <a:pt x="19" y="35"/>
                  <a:pt x="19" y="30"/>
                </a:cubicBezTo>
                <a:lnTo>
                  <a:pt x="19" y="1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96D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10237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91391E-6 L -5.55556E-7 0.02314 " pathEditMode="relative" rAng="0" ptsTypes="AA">
                                      <p:cBhvr>
                                        <p:cTn id="33" dur="7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93242E-6 L 4.72222E-6 0.02962 " pathEditMode="relative" rAng="0" ptsTypes="AA">
                                      <p:cBhvr>
                                        <p:cTn id="35" dur="7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1391E-6 L 0 0.02314 " pathEditMode="relative" rAng="0" ptsTypes="AA">
                                      <p:cBhvr>
                                        <p:cTn id="37" dur="7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93242E-6 L -4.72222E-6 0.02962 " pathEditMode="relative" rAng="0" ptsTypes="AA">
                                      <p:cBhvr>
                                        <p:cTn id="39" dur="7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91391E-6 L 4.16667E-6 0.02314 " pathEditMode="relative" rAng="0" ptsTypes="AA">
                                      <p:cBhvr>
                                        <p:cTn id="41" dur="7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36056E-6 L 2.77778E-7 -0.02338 " pathEditMode="relative" rAng="0" ptsTypes="AA">
                                      <p:cBhvr>
                                        <p:cTn id="43" dur="7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36056E-6 L -8.33333E-7 -0.02338 " pathEditMode="relative" rAng="0" ptsTypes="AA">
                                      <p:cBhvr>
                                        <p:cTn id="45" dur="7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36056E-6 L 4.44444E-6 -0.02338 " pathEditMode="relative" rAng="0" ptsTypes="AA">
                                      <p:cBhvr>
                                        <p:cTn id="47" dur="7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6056E-6 L 3.33333E-6 -0.02338 " pathEditMode="relative" rAng="0" ptsTypes="AA">
                                      <p:cBhvr>
                                        <p:cTn id="49" dur="7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-red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" name="TextBox 33"/>
          <p:cNvSpPr txBox="1"/>
          <p:nvPr userDrawn="1"/>
        </p:nvSpPr>
        <p:spPr>
          <a:xfrm>
            <a:off x="644691" y="3060488"/>
            <a:ext cx="2437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FFFF"/>
                </a:solidFill>
                <a:latin typeface="+mj-lt"/>
              </a:rPr>
              <a:t>Thank you.</a:t>
            </a:r>
            <a:endParaRPr lang="en-US" sz="36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69746" y="3078070"/>
            <a:ext cx="3669899" cy="610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04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2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73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149573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-10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微軟正黑體" pitchFamily="34" charset="-120"/>
                <a:ea typeface="微軟正黑體" pitchFamily="34" charset="-120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9702" y="1079501"/>
            <a:ext cx="8577072" cy="522594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4880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1248229"/>
            <a:ext cx="8112125" cy="2907239"/>
          </a:xfrm>
        </p:spPr>
        <p:txBody>
          <a:bodyPr/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  <a:defRPr lang="en-US" sz="60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Presentation </a:t>
            </a:r>
            <a:br>
              <a:rPr lang="en-US" dirty="0" smtClean="0"/>
            </a:br>
            <a:r>
              <a:rPr lang="en-US" dirty="0" smtClean="0"/>
              <a:t>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547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712451"/>
            <a:ext cx="8477250" cy="1828800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78104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6" y="4696378"/>
            <a:ext cx="8477250" cy="1844873"/>
          </a:xfrm>
          <a:prstGeom prst="rect">
            <a:avLst/>
          </a:prstGeom>
        </p:spPr>
      </p:pic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98401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 Segu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1393" y="399142"/>
            <a:ext cx="8548802" cy="4134758"/>
          </a:xfr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5400" b="0" kern="1200" spc="0" dirty="0">
                <a:gradFill flip="none" rotWithShape="1">
                  <a:gsLst>
                    <a:gs pos="16000">
                      <a:srgbClr val="6B308D">
                        <a:lumMod val="80000"/>
                        <a:lumOff val="20000"/>
                      </a:srgbClr>
                    </a:gs>
                    <a:gs pos="100000">
                      <a:srgbClr val="28A7DF"/>
                    </a:gs>
                  </a:gsLst>
                  <a:lin ang="1800000" scaled="0"/>
                  <a:tileRect/>
                </a:gradFill>
                <a:latin typeface="+mj-lt"/>
                <a:ea typeface="+mj-ea"/>
                <a:cs typeface="Arial" pitchFamily="34" charset="0"/>
              </a:defRPr>
            </a:lvl1pPr>
          </a:lstStyle>
          <a:p>
            <a:pPr marL="0" lvl="0" indent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Clr>
                <a:schemeClr val="tx1"/>
              </a:buClr>
              <a:buFont typeface="Ciscolight" pitchFamily="2" charset="0"/>
              <a:buNone/>
            </a:pPr>
            <a:r>
              <a:rPr lang="en-US" dirty="0" smtClean="0"/>
              <a:t>Segue Title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rgbClr val="FFFFFF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ltGray">
          <a:xfrm>
            <a:off x="7763787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Cisco </a:t>
            </a: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Public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marL="0" algn="l" defTabSz="814388" rtl="0" eaLnBrk="1" latinLnBrk="0" hangingPunct="1">
              <a:lnSpc>
                <a:spcPct val="100000"/>
              </a:lnSpc>
            </a:pPr>
            <a:r>
              <a:rPr lang="en-US" sz="600" kern="1200" dirty="0" smtClean="0">
                <a:solidFill>
                  <a:srgbClr val="808080"/>
                </a:solidFill>
                <a:latin typeface="+mj-lt"/>
                <a:ea typeface="+mn-ea"/>
                <a:cs typeface="+mn-cs"/>
              </a:rPr>
              <a:t>© 2013 Cisco and/or its affiliates. All rights reserved.</a:t>
            </a:r>
            <a:endParaRPr lang="en-US" sz="600" kern="1200" dirty="0">
              <a:solidFill>
                <a:srgbClr val="808080"/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567199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344168"/>
            <a:ext cx="8577072" cy="4965192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6093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Heav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06781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9702" y="1339745"/>
            <a:ext cx="4122425" cy="49657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5000"/>
              </a:lnSpc>
              <a:spcBef>
                <a:spcPts val="1480"/>
              </a:spcBef>
              <a:defRPr lang="en-US" sz="18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95000"/>
              </a:lnSpc>
              <a:spcBef>
                <a:spcPts val="600"/>
              </a:spcBef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2pPr>
            <a:lvl3pPr marL="569912" indent="0"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95000"/>
              </a:lnSpc>
              <a:defRPr lang="en-US" sz="1400" kern="1200" dirty="0" smtClean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95000"/>
              </a:lnSpc>
              <a:defRPr lang="en-US" sz="1400" kern="1200" dirty="0">
                <a:solidFill>
                  <a:srgbClr val="435153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18544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3375" y="6380780"/>
            <a:ext cx="8477250" cy="160471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702" y="152815"/>
            <a:ext cx="8588861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pPr lvl="0"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</a:pPr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702" y="1079501"/>
            <a:ext cx="8577072" cy="52259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51373" y="6586246"/>
            <a:ext cx="3420515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2124" tIns="41061" rIns="82124" bIns="41061" anchor="b" anchorCtr="0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© 2013 Cisco and/or its affiliates. All rights reserved.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7983399" y="6584512"/>
            <a:ext cx="592251" cy="17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600" dirty="0">
                <a:solidFill>
                  <a:srgbClr val="808080"/>
                </a:solidFill>
                <a:latin typeface="+mj-lt"/>
              </a:rPr>
              <a:t>Cisco </a:t>
            </a:r>
            <a:r>
              <a:rPr lang="en-US" sz="600" dirty="0" smtClean="0">
                <a:solidFill>
                  <a:srgbClr val="808080"/>
                </a:solidFill>
                <a:latin typeface="+mj-lt"/>
              </a:rPr>
              <a:t>Public</a:t>
            </a:r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ltGray">
          <a:xfrm>
            <a:off x="8639981" y="6580408"/>
            <a:ext cx="260429" cy="1752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600">
                <a:solidFill>
                  <a:srgbClr val="808080"/>
                </a:solidFill>
                <a:latin typeface="+mj-lt"/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600" dirty="0">
              <a:solidFill>
                <a:srgbClr val="80808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263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  <p:sldLayoutId id="2147483972" r:id="rId13"/>
    <p:sldLayoutId id="2147483973" r:id="rId14"/>
    <p:sldLayoutId id="2147483974" r:id="rId15"/>
    <p:sldLayoutId id="2147483975" r:id="rId16"/>
    <p:sldLayoutId id="2147483976" r:id="rId17"/>
    <p:sldLayoutId id="2147483977" r:id="rId18"/>
    <p:sldLayoutId id="2147483978" r:id="rId19"/>
    <p:sldLayoutId id="2147483979" r:id="rId20"/>
    <p:sldLayoutId id="2147483980" r:id="rId21"/>
    <p:sldLayoutId id="2147483981" r:id="rId22"/>
    <p:sldLayoutId id="2147483982" r:id="rId23"/>
    <p:sldLayoutId id="2147483983" r:id="rId24"/>
    <p:sldLayoutId id="2147483984" r:id="rId25"/>
    <p:sldLayoutId id="2147483985" r:id="rId26"/>
    <p:sldLayoutId id="2147483986" r:id="rId27"/>
    <p:sldLayoutId id="2147483987" r:id="rId28"/>
    <p:sldLayoutId id="2147483988" r:id="rId29"/>
    <p:sldLayoutId id="2147483989" r:id="rId30"/>
    <p:sldLayoutId id="2147483990" r:id="rId31"/>
    <p:sldLayoutId id="2147483991" r:id="rId32"/>
    <p:sldLayoutId id="2147483992" r:id="rId33"/>
    <p:sldLayoutId id="2147483993" r:id="rId34"/>
    <p:sldLayoutId id="2147483994" r:id="rId35"/>
    <p:sldLayoutId id="2147483995" r:id="rId36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kumimoji="0" lang="en-US" sz="3600" b="1" i="0" u="none" strike="noStrike" kern="1200" cap="none" spc="0" normalizeH="0" baseline="0" dirty="0">
          <a:ln>
            <a:noFill/>
          </a:ln>
          <a:gradFill flip="none" rotWithShape="1">
            <a:gsLst>
              <a:gs pos="16000">
                <a:schemeClr val="tx2"/>
              </a:gs>
              <a:gs pos="100000">
                <a:srgbClr val="28A7DF"/>
              </a:gs>
            </a:gsLst>
            <a:lin ang="1800000" scaled="0"/>
            <a:tileRect/>
          </a:gradFill>
          <a:effectLst/>
          <a:uLnTx/>
          <a:uFillTx/>
          <a:latin typeface="微軟正黑體" pitchFamily="34" charset="-120"/>
          <a:ea typeface="微軟正黑體" pitchFamily="34" charset="-120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440"/>
        </a:spcBef>
        <a:buClr>
          <a:srgbClr val="493B93"/>
        </a:buClr>
        <a:buSzPct val="90000"/>
        <a:buFont typeface="Arial" pitchFamily="34" charset="0"/>
        <a:buChar char="•"/>
        <a:tabLst/>
        <a:defRPr lang="en-US" sz="22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406400" indent="0" algn="l" defTabSz="914400" rtl="0" eaLnBrk="1" latinLnBrk="0" hangingPunct="1">
        <a:lnSpc>
          <a:spcPct val="95000"/>
        </a:lnSpc>
        <a:spcBef>
          <a:spcPts val="840"/>
        </a:spcBef>
        <a:buClr>
          <a:schemeClr val="tx2"/>
        </a:buClr>
        <a:buFontTx/>
        <a:buNone/>
        <a:defRPr lang="en-US" sz="18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571500" indent="-1588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6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688975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 smtClean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80168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lang="en-US" sz="1400" kern="1200" dirty="0">
          <a:solidFill>
            <a:srgbClr val="435153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3.png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ctrTitle"/>
          </p:nvPr>
        </p:nvSpPr>
        <p:spPr bwMode="auto">
          <a:xfrm>
            <a:off x="280988" y="1384300"/>
            <a:ext cx="4076700" cy="12652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altLang="zh-CN" smtClean="0">
                <a:ea typeface="黑体" pitchFamily="2" charset="-122"/>
                <a:cs typeface="Arial" charset="0"/>
              </a:rPr>
              <a:t>DHCPv6</a:t>
            </a:r>
            <a:endParaRPr lang="zh-CN" altLang="en-US" smtClean="0"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有狀態 </a:t>
            </a:r>
            <a:r>
              <a:rPr lang="en-US" altLang="zh-CN" smtClean="0"/>
              <a:t>DHCPv6 </a:t>
            </a:r>
            <a:r>
              <a:rPr lang="zh-CN" altLang="en-US" smtClean="0"/>
              <a:t>伺服器驗證</a:t>
            </a:r>
            <a:endParaRPr lang="zh-CN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1495425" y="1266138"/>
            <a:ext cx="5715000" cy="18161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R1#show ipv6 dhcp pool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DHCPv6 pool: Stateful_DHCP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Address allocation prefix: 2001:DB8:ACAD:1::/64 valid 4294967295 preferred 4294967295 (1 in use, 0 conflicts)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DNS server: AAAA:BBBB:CCCC:DDDD::FFFF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Domain name: StatefulDHCP.com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Active clients: 1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495425" y="4452028"/>
            <a:ext cx="5715000" cy="18161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R1#show ipv6 dhcp binding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Client: FE80::2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DUID: 000300016C2056EC6F18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Username : unassigned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IA NA: IA ID 0x00070001, T1 43200, T2 69120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Address: 2001:DB8:ACAD:1:2CFA:91CC:C683:D1F5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   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preferred lifetime INFINITY, , valid lifetime INFINITY,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7650" y="3196085"/>
            <a:ext cx="855345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000000">
                  <a:lumMod val="65000"/>
                  <a:lumOff val="35000"/>
                </a:srgbClr>
              </a:buClr>
              <a:buFont typeface="Arial"/>
              <a:buChar char="•"/>
              <a:defRPr/>
            </a:pPr>
            <a:r>
              <a:rPr lang="en-US" altLang="zh-CN" b="1" dirty="0">
                <a:solidFill>
                  <a:srgbClr val="6B308E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show ipv6</a:t>
            </a:r>
            <a:r>
              <a:rPr lang="zh-CN" alt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 </a:t>
            </a:r>
            <a:r>
              <a:rPr lang="en-US" altLang="zh-CN" b="1" dirty="0" err="1">
                <a:solidFill>
                  <a:srgbClr val="6B308E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dhcp</a:t>
            </a:r>
            <a:r>
              <a:rPr lang="en-US" altLang="zh-CN" b="1" dirty="0">
                <a:solidFill>
                  <a:srgbClr val="6B308E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 pool</a:t>
            </a:r>
            <a:r>
              <a:rPr lang="zh-CN" altLang="en-US" dirty="0">
                <a:solidFill>
                  <a:srgbClr val="6B308E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命令</a:t>
            </a:r>
            <a:r>
              <a:rPr lang="zh-CN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驗證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 </a:t>
            </a:r>
            <a:r>
              <a:rPr lang="en-US" altLang="zh-CN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DHCPv6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 儲存區及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其參數的名稱。活動用戶端的數量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為 </a:t>
            </a:r>
            <a:r>
              <a:rPr lang="en-US" altLang="zh-CN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1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，表明用戶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端 </a:t>
            </a:r>
            <a:r>
              <a:rPr lang="en-US" altLang="zh-CN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R2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 從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該伺服器接收</a:t>
            </a:r>
            <a:r>
              <a:rPr lang="en-US" altLang="zh-CN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IPv6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全域單點傳送位址。</a:t>
            </a:r>
            <a:endParaRPr lang="zh-CN" altLang="en-US" dirty="0">
              <a:solidFill>
                <a:schemeClr val="bg2">
                  <a:lumMod val="65000"/>
                  <a:lumOff val="35000"/>
                </a:schemeClr>
              </a:solidFill>
              <a:latin typeface="Arial" pitchFamily="34" charset="0"/>
              <a:ea typeface="黑体" pitchFamily="49" charset="-122"/>
              <a:cs typeface="Arial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>
                <a:srgbClr val="000000">
                  <a:lumMod val="65000"/>
                  <a:lumOff val="35000"/>
                </a:srgbClr>
              </a:buClr>
              <a:buFont typeface="Arial"/>
              <a:buChar char="•"/>
              <a:defRPr/>
            </a:pPr>
            <a:r>
              <a:rPr lang="en-US" altLang="zh-CN" b="1" dirty="0">
                <a:solidFill>
                  <a:srgbClr val="6B308E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show ipv6</a:t>
            </a:r>
            <a:r>
              <a:rPr lang="zh-CN" altLang="en-US" dirty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 </a:t>
            </a:r>
            <a:r>
              <a:rPr lang="en-US" altLang="zh-CN" b="1" dirty="0" err="1">
                <a:solidFill>
                  <a:srgbClr val="6B308E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dhcp</a:t>
            </a:r>
            <a:r>
              <a:rPr lang="en-US" altLang="zh-CN" b="1" dirty="0">
                <a:solidFill>
                  <a:srgbClr val="6B308E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 binding</a:t>
            </a:r>
            <a:r>
              <a:rPr lang="zh-CN" altLang="en-US" dirty="0">
                <a:solidFill>
                  <a:srgbClr val="6B308E"/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 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命令顯示用戶端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的鏈路本地位</a:t>
            </a:r>
            <a:r>
              <a:rPr lang="zh-TW" altLang="en-US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Arial" pitchFamily="34" charset="0"/>
                <a:ea typeface="黑体" pitchFamily="49" charset="-122"/>
                <a:cs typeface="Arial" pitchFamily="34" charset="0"/>
              </a:rPr>
              <a:t>址與伺服器分配的位址之間的自動繫結。</a:t>
            </a:r>
            <a:endParaRPr lang="zh-CN" altLang="en-US" dirty="0">
              <a:solidFill>
                <a:schemeClr val="bg2">
                  <a:lumMod val="65000"/>
                  <a:lumOff val="35000"/>
                </a:schemeClr>
              </a:solidFill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91778" y="4630102"/>
            <a:ext cx="1389547" cy="18097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800224" y="5761306"/>
            <a:ext cx="4810125" cy="18097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有狀態 </a:t>
            </a:r>
            <a:r>
              <a:rPr lang="en-US" altLang="zh-CN" smtClean="0"/>
              <a:t>DHCPv6 </a:t>
            </a:r>
            <a:r>
              <a:rPr lang="zh-CN" altLang="en-US" smtClean="0"/>
              <a:t>用戶端驗證</a:t>
            </a:r>
            <a:endParaRPr lang="zh-CN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8370" name="Rectangle 8"/>
          <p:cNvSpPr>
            <a:spLocks noChangeArrowheads="1"/>
          </p:cNvSpPr>
          <p:nvPr/>
        </p:nvSpPr>
        <p:spPr bwMode="auto">
          <a:xfrm>
            <a:off x="1907720" y="2286000"/>
            <a:ext cx="5108575" cy="39703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R2#show ipv6 dhcp interface</a:t>
            </a:r>
            <a:endParaRPr lang="zh-CN" altLang="en-US" sz="14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Serial0/0/0 is in client mode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Prefix State is IDLE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Address State is OPEN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Renew for address will be sent in 11:59:44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List of known servers: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Reachable via address: FE80::1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DUID: 000300016C2056FF38A0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Preference: 0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Configuration parameters: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IA NA: IA ID 0x00070001, T1 43200, T2 69120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Address: 2001:DB8:ACAD:1:B0A4:64F:CA3F:FA2D/128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      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preferred lifetime INFINITY, valid lifetime INFINITY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DNS server: AAAA:BBBB:CCCC:DDDD::FFFF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Domain name: StatefulDHCP.com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Information refresh time: 0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Prefix Rapid-Commit: disabled</a:t>
            </a:r>
          </a:p>
          <a:p>
            <a:r>
              <a:rPr lang="zh-CN" altLang="en-US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400">
                <a:solidFill>
                  <a:srgbClr val="000000"/>
                </a:solidFill>
                <a:ea typeface="黑体" pitchFamily="2" charset="-122"/>
                <a:cs typeface="Arial" charset="0"/>
              </a:rPr>
              <a:t>Address Rapid-Commit: disabled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125178" y="3629977"/>
            <a:ext cx="2552700" cy="18097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253151" y="2363926"/>
            <a:ext cx="1970870" cy="18097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pic>
        <p:nvPicPr>
          <p:cNvPr id="58373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838" y="1230990"/>
            <a:ext cx="141128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TextBox 20"/>
          <p:cNvSpPr txBox="1">
            <a:spLocks noChangeArrowheads="1"/>
          </p:cNvSpPr>
          <p:nvPr/>
        </p:nvSpPr>
        <p:spPr bwMode="auto">
          <a:xfrm>
            <a:off x="1141413" y="1642153"/>
            <a:ext cx="592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R2</a:t>
            </a:r>
            <a:endParaRPr lang="zh-CN" altLang="en-US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75" name="TextBox 21"/>
          <p:cNvSpPr txBox="1">
            <a:spLocks noChangeArrowheads="1"/>
          </p:cNvSpPr>
          <p:nvPr/>
        </p:nvSpPr>
        <p:spPr bwMode="auto">
          <a:xfrm>
            <a:off x="2076450" y="1608815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5837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0375" y="1245278"/>
            <a:ext cx="14112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7" name="TextBox 23"/>
          <p:cNvSpPr txBox="1">
            <a:spLocks noChangeArrowheads="1"/>
          </p:cNvSpPr>
          <p:nvPr/>
        </p:nvSpPr>
        <p:spPr bwMode="auto">
          <a:xfrm>
            <a:off x="7331075" y="1705653"/>
            <a:ext cx="592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R1</a:t>
            </a:r>
            <a:endParaRPr lang="zh-CN" altLang="en-US" sz="16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78" name="Rectangle 24"/>
          <p:cNvSpPr>
            <a:spLocks noChangeArrowheads="1"/>
          </p:cNvSpPr>
          <p:nvPr/>
        </p:nvSpPr>
        <p:spPr bwMode="auto">
          <a:xfrm>
            <a:off x="3402013" y="1183365"/>
            <a:ext cx="187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2001:DB8:ACAD:1</a:t>
            </a:r>
            <a:r>
              <a:rPr lang="en-US" altLang="zh-CN" sz="14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::/64</a:t>
            </a:r>
            <a:endParaRPr lang="zh-CN" altLang="en-US" sz="14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79" name="TextBox 25"/>
          <p:cNvSpPr txBox="1">
            <a:spLocks noChangeArrowheads="1"/>
          </p:cNvSpPr>
          <p:nvPr/>
        </p:nvSpPr>
        <p:spPr bwMode="auto">
          <a:xfrm>
            <a:off x="6332538" y="1494515"/>
            <a:ext cx="858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7" name="Freeform 9"/>
          <p:cNvSpPr>
            <a:spLocks/>
          </p:cNvSpPr>
          <p:nvPr/>
        </p:nvSpPr>
        <p:spPr bwMode="auto">
          <a:xfrm rot="158231" flipV="1">
            <a:off x="2143125" y="1597703"/>
            <a:ext cx="4667250" cy="11271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8381" name="TextBox 27"/>
          <p:cNvSpPr txBox="1">
            <a:spLocks noChangeArrowheads="1"/>
          </p:cNvSpPr>
          <p:nvPr/>
        </p:nvSpPr>
        <p:spPr bwMode="auto">
          <a:xfrm>
            <a:off x="876757" y="2210225"/>
            <a:ext cx="881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用戶端</a:t>
            </a:r>
            <a:endParaRPr lang="zh-CN" altLang="en-US" b="1" dirty="0">
              <a:ea typeface="黑体" pitchFamily="2" charset="-122"/>
              <a:cs typeface="Arial" charset="0"/>
            </a:endParaRPr>
          </a:p>
        </p:txBody>
      </p:sp>
      <p:sp>
        <p:nvSpPr>
          <p:cNvPr id="58382" name="TextBox 28"/>
          <p:cNvSpPr txBox="1">
            <a:spLocks noChangeArrowheads="1"/>
          </p:cNvSpPr>
          <p:nvPr/>
        </p:nvSpPr>
        <p:spPr bwMode="auto">
          <a:xfrm>
            <a:off x="7083425" y="2245830"/>
            <a:ext cx="903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dirty="0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伺服器</a:t>
            </a:r>
            <a:endParaRPr lang="zh-CN" altLang="en-US" b="1" dirty="0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3" name="Rectangle 29"/>
          <p:cNvSpPr>
            <a:spLocks noChangeArrowheads="1"/>
          </p:cNvSpPr>
          <p:nvPr/>
        </p:nvSpPr>
        <p:spPr bwMode="auto">
          <a:xfrm>
            <a:off x="6811963" y="2015215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::1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8384" name="Rectangle 30"/>
          <p:cNvSpPr>
            <a:spLocks noChangeArrowheads="1"/>
          </p:cNvSpPr>
          <p:nvPr/>
        </p:nvSpPr>
        <p:spPr bwMode="auto">
          <a:xfrm>
            <a:off x="647700" y="1997753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::2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DHCPv6</a:t>
            </a:r>
            <a:r>
              <a:rPr lang="zh-TW" altLang="en-US" dirty="0" smtClean="0"/>
              <a:t> 配置範例 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041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88" y="1533525"/>
            <a:ext cx="141287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9" name="TextBox 4"/>
          <p:cNvSpPr txBox="1">
            <a:spLocks noChangeArrowheads="1"/>
          </p:cNvSpPr>
          <p:nvPr/>
        </p:nvSpPr>
        <p:spPr bwMode="auto">
          <a:xfrm>
            <a:off x="1225550" y="1944688"/>
            <a:ext cx="592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R2</a:t>
            </a:r>
            <a:endParaRPr lang="zh-CN" altLang="en-US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20" name="TextBox 5"/>
          <p:cNvSpPr txBox="1">
            <a:spLocks noChangeArrowheads="1"/>
          </p:cNvSpPr>
          <p:nvPr/>
        </p:nvSpPr>
        <p:spPr bwMode="auto">
          <a:xfrm>
            <a:off x="2160588" y="1911350"/>
            <a:ext cx="858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0421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2925" y="1549400"/>
            <a:ext cx="141287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2" name="TextBox 7"/>
          <p:cNvSpPr txBox="1">
            <a:spLocks noChangeArrowheads="1"/>
          </p:cNvSpPr>
          <p:nvPr/>
        </p:nvSpPr>
        <p:spPr bwMode="auto">
          <a:xfrm>
            <a:off x="7415213" y="2009775"/>
            <a:ext cx="5921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R1</a:t>
            </a:r>
            <a:endParaRPr lang="zh-CN" altLang="en-US" sz="16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3484563" y="1485900"/>
            <a:ext cx="187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2001:DB8:ACAD:1</a:t>
            </a:r>
            <a:r>
              <a:rPr lang="en-US" altLang="zh-CN" sz="14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::/64</a:t>
            </a:r>
            <a:endParaRPr lang="zh-CN" altLang="en-US" sz="14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24" name="TextBox 9"/>
          <p:cNvSpPr txBox="1">
            <a:spLocks noChangeArrowheads="1"/>
          </p:cNvSpPr>
          <p:nvPr/>
        </p:nvSpPr>
        <p:spPr bwMode="auto">
          <a:xfrm>
            <a:off x="6415088" y="1797050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158231" flipV="1">
            <a:off x="2227263" y="1901825"/>
            <a:ext cx="4665662" cy="112713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0426" name="TextBox 11"/>
          <p:cNvSpPr txBox="1">
            <a:spLocks noChangeArrowheads="1"/>
          </p:cNvSpPr>
          <p:nvPr/>
        </p:nvSpPr>
        <p:spPr bwMode="auto">
          <a:xfrm>
            <a:off x="1133475" y="1208088"/>
            <a:ext cx="882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用戶端</a:t>
            </a:r>
            <a:endParaRPr lang="zh-CN" altLang="en-US" b="1">
              <a:ea typeface="黑体" pitchFamily="2" charset="-122"/>
              <a:cs typeface="Arial" charset="0"/>
            </a:endParaRPr>
          </a:p>
        </p:txBody>
      </p:sp>
      <p:sp>
        <p:nvSpPr>
          <p:cNvPr id="60427" name="TextBox 12"/>
          <p:cNvSpPr txBox="1">
            <a:spLocks noChangeArrowheads="1"/>
          </p:cNvSpPr>
          <p:nvPr/>
        </p:nvSpPr>
        <p:spPr bwMode="auto">
          <a:xfrm>
            <a:off x="7259638" y="958850"/>
            <a:ext cx="903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伺服器</a:t>
            </a:r>
            <a:endParaRPr lang="zh-CN" altLang="en-US" b="1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28" name="Rectangle 13"/>
          <p:cNvSpPr>
            <a:spLocks noChangeArrowheads="1"/>
          </p:cNvSpPr>
          <p:nvPr/>
        </p:nvSpPr>
        <p:spPr bwMode="auto">
          <a:xfrm>
            <a:off x="6832600" y="1293813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::1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29" name="Rectangle 14"/>
          <p:cNvSpPr>
            <a:spLocks noChangeArrowheads="1"/>
          </p:cNvSpPr>
          <p:nvPr/>
        </p:nvSpPr>
        <p:spPr bwMode="auto">
          <a:xfrm>
            <a:off x="731838" y="2300288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::2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6" name="Line 47"/>
          <p:cNvSpPr>
            <a:spLocks noChangeShapeType="1"/>
          </p:cNvSpPr>
          <p:nvPr/>
        </p:nvSpPr>
        <p:spPr bwMode="auto">
          <a:xfrm flipV="1">
            <a:off x="7618413" y="2300288"/>
            <a:ext cx="7937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7" name="Line 47"/>
          <p:cNvSpPr>
            <a:spLocks noChangeShapeType="1"/>
          </p:cNvSpPr>
          <p:nvPr/>
        </p:nvSpPr>
        <p:spPr bwMode="auto">
          <a:xfrm flipV="1">
            <a:off x="7591425" y="3533775"/>
            <a:ext cx="7938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6043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5638" y="3024188"/>
            <a:ext cx="12080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33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37400" y="4257675"/>
            <a:ext cx="909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34" name="TextBox 19"/>
          <p:cNvSpPr txBox="1">
            <a:spLocks noChangeArrowheads="1"/>
          </p:cNvSpPr>
          <p:nvPr/>
        </p:nvSpPr>
        <p:spPr bwMode="auto">
          <a:xfrm>
            <a:off x="7048500" y="5075238"/>
            <a:ext cx="9268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DHCP</a:t>
            </a:r>
            <a:r>
              <a:rPr lang="zh-CN" altLang="en-US" sz="12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主機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0435" name="Rectangle 21"/>
          <p:cNvSpPr>
            <a:spLocks noChangeArrowheads="1"/>
          </p:cNvSpPr>
          <p:nvPr/>
        </p:nvSpPr>
        <p:spPr bwMode="auto">
          <a:xfrm>
            <a:off x="733425" y="3275013"/>
            <a:ext cx="7648575" cy="255428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R1(config)#ipv6 unicast-routing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R1(config)#ipv6 dhcp pool MY_DHCP_POOL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R1(config-dhcpv6)#address prefix 2001:DB8:cc1e:1::/64 lifetime infinite infinite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R1(config-dhcpv6)#dns-server AAAA:BBBB:CCCC:DDDD::FFFF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R1(config-dhcpv6)#domain-name HOSTdhcp.com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R1(config-dhcpv6)#exit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R1(config)#interface g0/0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R1(config-if)#ipv6 address 2001:db8:cc1e:1::/64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R1(config-if)#ipv6 dhcp server MY_DHCP_POOL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R1(config-if)#ipv6 nd managed-config-flag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DHCPv6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主機驗證</a:t>
            </a:r>
            <a:endParaRPr lang="zh-CN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246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388" y="1533525"/>
            <a:ext cx="141287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7" name="TextBox 4"/>
          <p:cNvSpPr txBox="1">
            <a:spLocks noChangeArrowheads="1"/>
          </p:cNvSpPr>
          <p:nvPr/>
        </p:nvSpPr>
        <p:spPr bwMode="auto">
          <a:xfrm>
            <a:off x="1225550" y="1944688"/>
            <a:ext cx="592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R2</a:t>
            </a:r>
            <a:endParaRPr lang="zh-CN" altLang="en-US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68" name="TextBox 5"/>
          <p:cNvSpPr txBox="1">
            <a:spLocks noChangeArrowheads="1"/>
          </p:cNvSpPr>
          <p:nvPr/>
        </p:nvSpPr>
        <p:spPr bwMode="auto">
          <a:xfrm>
            <a:off x="2160588" y="1911350"/>
            <a:ext cx="858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2469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2925" y="1549400"/>
            <a:ext cx="1412875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TextBox 7"/>
          <p:cNvSpPr txBox="1">
            <a:spLocks noChangeArrowheads="1"/>
          </p:cNvSpPr>
          <p:nvPr/>
        </p:nvSpPr>
        <p:spPr bwMode="auto">
          <a:xfrm>
            <a:off x="7415213" y="2009775"/>
            <a:ext cx="5921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R1</a:t>
            </a:r>
            <a:endParaRPr lang="zh-CN" altLang="en-US" sz="16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71" name="Rectangle 8"/>
          <p:cNvSpPr>
            <a:spLocks noChangeArrowheads="1"/>
          </p:cNvSpPr>
          <p:nvPr/>
        </p:nvSpPr>
        <p:spPr bwMode="auto">
          <a:xfrm>
            <a:off x="3484563" y="1485900"/>
            <a:ext cx="187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2001:DB8:ACAD:1</a:t>
            </a:r>
            <a:r>
              <a:rPr lang="en-US" altLang="zh-CN" sz="14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::/64</a:t>
            </a:r>
            <a:endParaRPr lang="zh-CN" altLang="en-US" sz="14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72" name="TextBox 9"/>
          <p:cNvSpPr txBox="1">
            <a:spLocks noChangeArrowheads="1"/>
          </p:cNvSpPr>
          <p:nvPr/>
        </p:nvSpPr>
        <p:spPr bwMode="auto">
          <a:xfrm>
            <a:off x="6415088" y="1797050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158231" flipV="1">
            <a:off x="2227263" y="1901825"/>
            <a:ext cx="4665662" cy="112713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2474" name="TextBox 11"/>
          <p:cNvSpPr txBox="1">
            <a:spLocks noChangeArrowheads="1"/>
          </p:cNvSpPr>
          <p:nvPr/>
        </p:nvSpPr>
        <p:spPr bwMode="auto">
          <a:xfrm>
            <a:off x="1133475" y="1208088"/>
            <a:ext cx="8826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用戶端</a:t>
            </a:r>
            <a:endParaRPr lang="zh-CN" altLang="en-US" b="1">
              <a:ea typeface="黑体" pitchFamily="2" charset="-122"/>
              <a:cs typeface="Arial" charset="0"/>
            </a:endParaRPr>
          </a:p>
        </p:txBody>
      </p:sp>
      <p:sp>
        <p:nvSpPr>
          <p:cNvPr id="62475" name="TextBox 12"/>
          <p:cNvSpPr txBox="1">
            <a:spLocks noChangeArrowheads="1"/>
          </p:cNvSpPr>
          <p:nvPr/>
        </p:nvSpPr>
        <p:spPr bwMode="auto">
          <a:xfrm>
            <a:off x="7259638" y="958850"/>
            <a:ext cx="903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伺服器</a:t>
            </a:r>
            <a:endParaRPr lang="zh-CN" altLang="en-US" b="1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76" name="Rectangle 13"/>
          <p:cNvSpPr>
            <a:spLocks noChangeArrowheads="1"/>
          </p:cNvSpPr>
          <p:nvPr/>
        </p:nvSpPr>
        <p:spPr bwMode="auto">
          <a:xfrm>
            <a:off x="6832600" y="1293813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::1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2477" name="Rectangle 14"/>
          <p:cNvSpPr>
            <a:spLocks noChangeArrowheads="1"/>
          </p:cNvSpPr>
          <p:nvPr/>
        </p:nvSpPr>
        <p:spPr bwMode="auto">
          <a:xfrm>
            <a:off x="731838" y="2300288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::2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6" name="Line 47"/>
          <p:cNvSpPr>
            <a:spLocks noChangeShapeType="1"/>
          </p:cNvSpPr>
          <p:nvPr/>
        </p:nvSpPr>
        <p:spPr bwMode="auto">
          <a:xfrm flipV="1">
            <a:off x="7618413" y="2300288"/>
            <a:ext cx="7937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17" name="Line 47"/>
          <p:cNvSpPr>
            <a:spLocks noChangeShapeType="1"/>
          </p:cNvSpPr>
          <p:nvPr/>
        </p:nvSpPr>
        <p:spPr bwMode="auto">
          <a:xfrm flipV="1">
            <a:off x="7591425" y="3533775"/>
            <a:ext cx="7938" cy="723900"/>
          </a:xfrm>
          <a:prstGeom prst="line">
            <a:avLst/>
          </a:prstGeom>
          <a:noFill/>
          <a:ln w="25400">
            <a:solidFill>
              <a:srgbClr val="CF0E30"/>
            </a:solidFill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pic>
        <p:nvPicPr>
          <p:cNvPr id="6248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5638" y="3024188"/>
            <a:ext cx="1208087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81" name="Picture 3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37400" y="4257675"/>
            <a:ext cx="909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82" name="TextBox 19"/>
          <p:cNvSpPr txBox="1">
            <a:spLocks noChangeArrowheads="1"/>
          </p:cNvSpPr>
          <p:nvPr/>
        </p:nvSpPr>
        <p:spPr bwMode="auto">
          <a:xfrm>
            <a:off x="7048500" y="5075238"/>
            <a:ext cx="9268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DHCP</a:t>
            </a:r>
            <a:r>
              <a:rPr lang="zh-CN" altLang="en-US" sz="1200" b="1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主機</a:t>
            </a:r>
            <a:endParaRPr lang="zh-CN" altLang="en-US" sz="12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2483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1838" y="2624138"/>
            <a:ext cx="59436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無狀態</a:t>
            </a:r>
            <a:r>
              <a:rPr lang="zh-TW" altLang="en-US" dirty="0" smtClean="0"/>
              <a:t> </a:t>
            </a:r>
            <a:r>
              <a:rPr lang="en-US" altLang="zh-CN" dirty="0" smtClean="0"/>
              <a:t>DHCPv6</a:t>
            </a:r>
            <a:endParaRPr lang="en-US" alt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在 </a:t>
            </a:r>
            <a:r>
              <a:rPr lang="en-US" altLang="zh-TW" dirty="0" smtClean="0"/>
              <a:t>SLAAC</a:t>
            </a:r>
            <a:r>
              <a:rPr lang="zh-TW" altLang="en-US" dirty="0" smtClean="0"/>
              <a:t> 流程中，用戶端獲取資訊來新增 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 全域單點傳送位址。這包括 </a:t>
            </a:r>
            <a:r>
              <a:rPr lang="en-US" altLang="zh-TW" dirty="0" smtClean="0"/>
              <a:t>RA</a:t>
            </a:r>
            <a:r>
              <a:rPr lang="zh-TW" altLang="en-US" dirty="0" smtClean="0"/>
              <a:t> 訊息中</a:t>
            </a:r>
            <a:r>
              <a:rPr lang="zh-TW" altLang="en-US" dirty="0"/>
              <a:t>來</a:t>
            </a:r>
            <a:r>
              <a:rPr lang="zh-TW" altLang="en-US" dirty="0" smtClean="0"/>
              <a:t>源 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 位址的預設閘道資訊，即路由器的鏈路本地位址。無狀態 </a:t>
            </a:r>
            <a:r>
              <a:rPr lang="en-US" altLang="zh-TW" dirty="0" smtClean="0"/>
              <a:t>DHCPv6</a:t>
            </a:r>
            <a:r>
              <a:rPr lang="zh-TW" altLang="en-US" dirty="0" smtClean="0"/>
              <a:t> 伺服器可用於提供 </a:t>
            </a:r>
            <a:r>
              <a:rPr lang="en-US" altLang="zh-TW" dirty="0" smtClean="0"/>
              <a:t>RA</a:t>
            </a:r>
            <a:r>
              <a:rPr lang="zh-TW" altLang="en-US" dirty="0" smtClean="0"/>
              <a:t> 訊息中可能沒有的資訊（</a:t>
            </a:r>
            <a:r>
              <a:rPr lang="en-US" altLang="zh-TW" dirty="0" smtClean="0"/>
              <a:t>DNS</a:t>
            </a:r>
            <a:r>
              <a:rPr lang="zh-TW" altLang="en-US" dirty="0" smtClean="0"/>
              <a:t> 伺服器位址和網域名稱）。</a:t>
            </a:r>
          </a:p>
          <a:p>
            <a:r>
              <a:rPr lang="en-US" altLang="zh-TW" b="1" dirty="0" smtClean="0">
                <a:solidFill>
                  <a:srgbClr val="0070C0"/>
                </a:solidFill>
              </a:rPr>
              <a:t>ipv6 </a:t>
            </a:r>
            <a:r>
              <a:rPr lang="en-US" altLang="zh-TW" b="1" dirty="0" err="1" smtClean="0">
                <a:solidFill>
                  <a:srgbClr val="0070C0"/>
                </a:solidFill>
              </a:rPr>
              <a:t>dhcp</a:t>
            </a:r>
            <a:r>
              <a:rPr lang="en-US" altLang="zh-TW" b="1" dirty="0" smtClean="0">
                <a:solidFill>
                  <a:srgbClr val="0070C0"/>
                </a:solidFill>
              </a:rPr>
              <a:t> server</a:t>
            </a:r>
            <a:r>
              <a:rPr lang="zh-TW" altLang="en-US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介面命令繫結 </a:t>
            </a:r>
            <a:r>
              <a:rPr lang="en-US" altLang="zh-TW" dirty="0" smtClean="0"/>
              <a:t>DHCPv6</a:t>
            </a:r>
            <a:r>
              <a:rPr lang="zh-TW" altLang="en-US" dirty="0" smtClean="0"/>
              <a:t> 儲存區與介面。</a:t>
            </a:r>
          </a:p>
          <a:p>
            <a:r>
              <a:rPr lang="en-US" altLang="zh-TW" dirty="0" smtClean="0"/>
              <a:t>O</a:t>
            </a:r>
            <a:r>
              <a:rPr lang="zh-TW" altLang="en-US" dirty="0" smtClean="0"/>
              <a:t> 旗標需要使用介面命令 </a:t>
            </a:r>
            <a:r>
              <a:rPr lang="en-US" altLang="zh-TW" b="1" dirty="0">
                <a:solidFill>
                  <a:srgbClr val="0070C0"/>
                </a:solidFill>
              </a:rPr>
              <a:t>ipv6 </a:t>
            </a:r>
            <a:r>
              <a:rPr lang="en-US" altLang="zh-TW" b="1" dirty="0" err="1">
                <a:solidFill>
                  <a:srgbClr val="0070C0"/>
                </a:solidFill>
              </a:rPr>
              <a:t>nd</a:t>
            </a:r>
            <a:r>
              <a:rPr lang="en-US" altLang="zh-TW" b="1" dirty="0">
                <a:solidFill>
                  <a:srgbClr val="0070C0"/>
                </a:solidFill>
              </a:rPr>
              <a:t> other-</a:t>
            </a:r>
            <a:r>
              <a:rPr lang="en-US" altLang="zh-TW" b="1" dirty="0" err="1">
                <a:solidFill>
                  <a:srgbClr val="0070C0"/>
                </a:solidFill>
              </a:rPr>
              <a:t>config</a:t>
            </a:r>
            <a:r>
              <a:rPr lang="en-US" altLang="zh-TW" b="1" dirty="0">
                <a:solidFill>
                  <a:srgbClr val="0070C0"/>
                </a:solidFill>
              </a:rPr>
              <a:t>-flag</a:t>
            </a:r>
            <a:r>
              <a:rPr lang="zh-TW" altLang="en-US" b="1" dirty="0">
                <a:solidFill>
                  <a:srgbClr val="0070C0"/>
                </a:solidFill>
              </a:rPr>
              <a:t> </a:t>
            </a:r>
            <a:r>
              <a:rPr lang="zh-TW" altLang="en-US" dirty="0"/>
              <a:t>把它從</a:t>
            </a:r>
            <a:r>
              <a:rPr lang="zh-TW" altLang="en-US" dirty="0" smtClean="0"/>
              <a:t> </a:t>
            </a:r>
            <a:r>
              <a:rPr lang="en-US" altLang="zh-TW" dirty="0" smtClean="0"/>
              <a:t>0</a:t>
            </a:r>
            <a:r>
              <a:rPr lang="zh-TW" altLang="en-US" dirty="0" smtClean="0"/>
              <a:t> 更改為 </a:t>
            </a:r>
            <a:r>
              <a:rPr lang="en-US" altLang="zh-TW" dirty="0" smtClean="0"/>
              <a:t>1</a:t>
            </a:r>
            <a:r>
              <a:rPr lang="zh-TW" altLang="en-US" dirty="0" smtClean="0"/>
              <a:t>。</a:t>
            </a:r>
          </a:p>
          <a:p>
            <a:endParaRPr lang="zh-TW" altLang="en-US" dirty="0"/>
          </a:p>
        </p:txBody>
      </p:sp>
      <p:pic>
        <p:nvPicPr>
          <p:cNvPr id="64515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463" y="4705350"/>
            <a:ext cx="141128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6" name="TextBox 4"/>
          <p:cNvSpPr txBox="1">
            <a:spLocks noChangeArrowheads="1"/>
          </p:cNvSpPr>
          <p:nvPr/>
        </p:nvSpPr>
        <p:spPr bwMode="auto">
          <a:xfrm>
            <a:off x="1189038" y="5116513"/>
            <a:ext cx="592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R2</a:t>
            </a:r>
            <a:endParaRPr lang="zh-CN" altLang="en-US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17" name="TextBox 5"/>
          <p:cNvSpPr txBox="1">
            <a:spLocks noChangeArrowheads="1"/>
          </p:cNvSpPr>
          <p:nvPr/>
        </p:nvSpPr>
        <p:spPr bwMode="auto">
          <a:xfrm>
            <a:off x="2124075" y="5083175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4518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4719638"/>
            <a:ext cx="14112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9" name="TextBox 7"/>
          <p:cNvSpPr txBox="1">
            <a:spLocks noChangeArrowheads="1"/>
          </p:cNvSpPr>
          <p:nvPr/>
        </p:nvSpPr>
        <p:spPr bwMode="auto">
          <a:xfrm>
            <a:off x="7378700" y="5180013"/>
            <a:ext cx="592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R1</a:t>
            </a:r>
            <a:endParaRPr lang="zh-CN" altLang="en-US" sz="16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3449638" y="4657725"/>
            <a:ext cx="187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2001:DB8:ACAD:1</a:t>
            </a:r>
            <a:r>
              <a:rPr lang="en-US" altLang="zh-CN" sz="14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::/64</a:t>
            </a:r>
            <a:endParaRPr lang="zh-CN" altLang="en-US" sz="14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21" name="TextBox 9"/>
          <p:cNvSpPr txBox="1">
            <a:spLocks noChangeArrowheads="1"/>
          </p:cNvSpPr>
          <p:nvPr/>
        </p:nvSpPr>
        <p:spPr bwMode="auto">
          <a:xfrm>
            <a:off x="6284913" y="4968875"/>
            <a:ext cx="858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158231" flipV="1">
            <a:off x="2190750" y="5072063"/>
            <a:ext cx="4667250" cy="11271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4523" name="TextBox 11"/>
          <p:cNvSpPr txBox="1">
            <a:spLocks noChangeArrowheads="1"/>
          </p:cNvSpPr>
          <p:nvPr/>
        </p:nvSpPr>
        <p:spPr bwMode="auto">
          <a:xfrm>
            <a:off x="1098550" y="4378325"/>
            <a:ext cx="881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用戶端</a:t>
            </a:r>
            <a:endParaRPr lang="zh-CN" altLang="en-US" b="1">
              <a:ea typeface="黑体" pitchFamily="2" charset="-122"/>
              <a:cs typeface="Arial" charset="0"/>
            </a:endParaRPr>
          </a:p>
        </p:txBody>
      </p:sp>
      <p:sp>
        <p:nvSpPr>
          <p:cNvPr id="64524" name="TextBox 12"/>
          <p:cNvSpPr txBox="1">
            <a:spLocks noChangeArrowheads="1"/>
          </p:cNvSpPr>
          <p:nvPr/>
        </p:nvSpPr>
        <p:spPr bwMode="auto">
          <a:xfrm>
            <a:off x="7131050" y="4370388"/>
            <a:ext cx="903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伺服器</a:t>
            </a:r>
            <a:endParaRPr lang="zh-CN" altLang="en-US" b="1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6859588" y="5489575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::1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695325" y="5472113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::2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無狀態</a:t>
            </a:r>
            <a:r>
              <a:rPr lang="zh-TW" altLang="en-US" dirty="0" smtClean="0"/>
              <a:t> </a:t>
            </a:r>
            <a:r>
              <a:rPr lang="en-US" altLang="zh-CN" dirty="0" smtClean="0"/>
              <a:t>DHCPv6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伺服器配置</a:t>
            </a:r>
            <a:endParaRPr lang="zh-CN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6562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463" y="1738533"/>
            <a:ext cx="141128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3" name="TextBox 4"/>
          <p:cNvSpPr txBox="1">
            <a:spLocks noChangeArrowheads="1"/>
          </p:cNvSpPr>
          <p:nvPr/>
        </p:nvSpPr>
        <p:spPr bwMode="auto">
          <a:xfrm>
            <a:off x="1189038" y="2149696"/>
            <a:ext cx="592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R2</a:t>
            </a:r>
            <a:endParaRPr lang="zh-CN" altLang="en-US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64" name="TextBox 5"/>
          <p:cNvSpPr txBox="1">
            <a:spLocks noChangeArrowheads="1"/>
          </p:cNvSpPr>
          <p:nvPr/>
        </p:nvSpPr>
        <p:spPr bwMode="auto">
          <a:xfrm>
            <a:off x="2124075" y="2116358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6565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752821"/>
            <a:ext cx="14112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6" name="TextBox 7"/>
          <p:cNvSpPr txBox="1">
            <a:spLocks noChangeArrowheads="1"/>
          </p:cNvSpPr>
          <p:nvPr/>
        </p:nvSpPr>
        <p:spPr bwMode="auto">
          <a:xfrm>
            <a:off x="7378700" y="2213196"/>
            <a:ext cx="592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R1</a:t>
            </a:r>
            <a:endParaRPr lang="zh-CN" altLang="en-US" sz="16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67" name="Rectangle 8"/>
          <p:cNvSpPr>
            <a:spLocks noChangeArrowheads="1"/>
          </p:cNvSpPr>
          <p:nvPr/>
        </p:nvSpPr>
        <p:spPr bwMode="auto">
          <a:xfrm>
            <a:off x="3449638" y="1690908"/>
            <a:ext cx="187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2001:DB8:ACAD:1</a:t>
            </a:r>
            <a:r>
              <a:rPr lang="en-US" altLang="zh-CN" sz="14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::/64</a:t>
            </a:r>
            <a:endParaRPr lang="zh-CN" altLang="en-US" sz="14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68" name="TextBox 9"/>
          <p:cNvSpPr txBox="1">
            <a:spLocks noChangeArrowheads="1"/>
          </p:cNvSpPr>
          <p:nvPr/>
        </p:nvSpPr>
        <p:spPr bwMode="auto">
          <a:xfrm>
            <a:off x="6380163" y="2002058"/>
            <a:ext cx="858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158231" flipV="1">
            <a:off x="2190750" y="2105246"/>
            <a:ext cx="4667250" cy="11271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6570" name="TextBox 11"/>
          <p:cNvSpPr txBox="1">
            <a:spLocks noChangeArrowheads="1"/>
          </p:cNvSpPr>
          <p:nvPr/>
        </p:nvSpPr>
        <p:spPr bwMode="auto">
          <a:xfrm>
            <a:off x="1098550" y="1411508"/>
            <a:ext cx="881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用戶端</a:t>
            </a:r>
            <a:endParaRPr lang="zh-CN" altLang="en-US" b="1">
              <a:ea typeface="黑体" pitchFamily="2" charset="-122"/>
              <a:cs typeface="Arial" charset="0"/>
            </a:endParaRPr>
          </a:p>
        </p:txBody>
      </p:sp>
      <p:sp>
        <p:nvSpPr>
          <p:cNvPr id="66571" name="TextBox 12"/>
          <p:cNvSpPr txBox="1">
            <a:spLocks noChangeArrowheads="1"/>
          </p:cNvSpPr>
          <p:nvPr/>
        </p:nvSpPr>
        <p:spPr bwMode="auto">
          <a:xfrm>
            <a:off x="7131050" y="1403571"/>
            <a:ext cx="903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伺服器</a:t>
            </a:r>
            <a:endParaRPr lang="zh-CN" altLang="en-US" b="1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2" name="Rectangle 13"/>
          <p:cNvSpPr>
            <a:spLocks noChangeArrowheads="1"/>
          </p:cNvSpPr>
          <p:nvPr/>
        </p:nvSpPr>
        <p:spPr bwMode="auto">
          <a:xfrm>
            <a:off x="6859588" y="2522758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::1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3" name="Rectangle 14"/>
          <p:cNvSpPr>
            <a:spLocks noChangeArrowheads="1"/>
          </p:cNvSpPr>
          <p:nvPr/>
        </p:nvSpPr>
        <p:spPr bwMode="auto">
          <a:xfrm>
            <a:off x="695325" y="2505296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::2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6574" name="Rectangle 18"/>
          <p:cNvSpPr>
            <a:spLocks noChangeArrowheads="1"/>
          </p:cNvSpPr>
          <p:nvPr/>
        </p:nvSpPr>
        <p:spPr bwMode="auto">
          <a:xfrm>
            <a:off x="928688" y="2952750"/>
            <a:ext cx="7191375" cy="258603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R1(config)#ipv6 unicast-routing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R1(config)#ipv6 dhcp pool Stateless_DHCP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R1(config-dhcpv6)#dns-server AAAA:BBBB:CCCC:DDDD::FFFF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R1(config-dhcpv6)#domain-name StatelessDHCP.com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R1(config-dhcpv6)#exit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R1(config)#interface s0/0/0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R1(config-if)#ipv6 address 2001:db8:acad:1::1/64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R1(config-if)#ipv6 dhcp server Stateless_DHCP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R1(config-if)#ipv6 nd other-config-flag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124076" y="3267075"/>
            <a:ext cx="3390900" cy="27622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351315" y="4924425"/>
            <a:ext cx="3563710" cy="27622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無狀態</a:t>
            </a:r>
            <a:r>
              <a:rPr lang="zh-TW" altLang="en-US" dirty="0" smtClean="0"/>
              <a:t> </a:t>
            </a:r>
            <a:r>
              <a:rPr lang="en-US" altLang="zh-CN" dirty="0" smtClean="0"/>
              <a:t>DHCPv6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用戶端配置</a:t>
            </a:r>
            <a:endParaRPr lang="zh-CN" altLang="en-US" dirty="0"/>
          </a:p>
        </p:txBody>
      </p:sp>
      <p:sp>
        <p:nvSpPr>
          <p:cNvPr id="6862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4180114"/>
            <a:ext cx="8577072" cy="2129246"/>
          </a:xfrm>
        </p:spPr>
        <p:txBody>
          <a:bodyPr/>
          <a:lstStyle/>
          <a:p>
            <a:r>
              <a:rPr lang="zh-CN" altLang="en-US" dirty="0" smtClean="0"/>
              <a:t>使用 </a:t>
            </a:r>
            <a:r>
              <a:rPr lang="en-US" altLang="zh-CN" b="1" dirty="0" smtClean="0">
                <a:solidFill>
                  <a:srgbClr val="0070C0"/>
                </a:solidFill>
              </a:rPr>
              <a:t>ipv6 enable </a:t>
            </a:r>
            <a:r>
              <a:rPr lang="zh-CN" altLang="en-US" dirty="0" smtClean="0"/>
              <a:t>命令是因為路由器沒有全域單點傳送位址。</a:t>
            </a:r>
          </a:p>
          <a:p>
            <a:r>
              <a:rPr lang="en-US" altLang="zh-CN" b="1" dirty="0">
                <a:solidFill>
                  <a:srgbClr val="0070C0"/>
                </a:solidFill>
              </a:rPr>
              <a:t>ipv6 address </a:t>
            </a:r>
            <a:r>
              <a:rPr lang="en-US" altLang="zh-CN" b="1" dirty="0" err="1">
                <a:solidFill>
                  <a:srgbClr val="0070C0"/>
                </a:solidFill>
              </a:rPr>
              <a:t>autoconfig</a:t>
            </a:r>
            <a:r>
              <a:rPr lang="en-US" altLang="zh-CN" b="1" dirty="0">
                <a:solidFill>
                  <a:srgbClr val="0070C0"/>
                </a:solidFill>
              </a:rPr>
              <a:t> </a:t>
            </a:r>
            <a:r>
              <a:rPr lang="zh-CN" altLang="en-US" dirty="0" smtClean="0"/>
              <a:t>命令可使用 </a:t>
            </a:r>
            <a:r>
              <a:rPr lang="en-US" altLang="zh-CN" dirty="0" smtClean="0"/>
              <a:t>SLAAC</a:t>
            </a:r>
            <a:r>
              <a:rPr lang="en-US" altLang="zh-TW" dirty="0" smtClean="0"/>
              <a:t> </a:t>
            </a:r>
            <a:r>
              <a:rPr lang="zh-CN" altLang="en-US" dirty="0" smtClean="0"/>
              <a:t>自動配置 </a:t>
            </a:r>
            <a:r>
              <a:rPr lang="en-US" altLang="zh-CN" dirty="0" smtClean="0"/>
              <a:t>IPv6</a:t>
            </a:r>
            <a:r>
              <a:rPr lang="en-US" altLang="zh-TW" dirty="0" smtClean="0"/>
              <a:t> </a:t>
            </a:r>
            <a:r>
              <a:rPr lang="zh-CN" altLang="en-US" dirty="0" smtClean="0"/>
              <a:t>定址 。</a:t>
            </a:r>
            <a:endParaRPr lang="zh-CN" altLang="en-US" dirty="0"/>
          </a:p>
        </p:txBody>
      </p:sp>
      <p:pic>
        <p:nvPicPr>
          <p:cNvPr id="6861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463" y="1738533"/>
            <a:ext cx="141128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1" name="TextBox 4"/>
          <p:cNvSpPr txBox="1">
            <a:spLocks noChangeArrowheads="1"/>
          </p:cNvSpPr>
          <p:nvPr/>
        </p:nvSpPr>
        <p:spPr bwMode="auto">
          <a:xfrm>
            <a:off x="1189038" y="2149696"/>
            <a:ext cx="592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R2</a:t>
            </a:r>
            <a:endParaRPr lang="zh-CN" altLang="en-US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8612" name="TextBox 5"/>
          <p:cNvSpPr txBox="1">
            <a:spLocks noChangeArrowheads="1"/>
          </p:cNvSpPr>
          <p:nvPr/>
        </p:nvSpPr>
        <p:spPr bwMode="auto">
          <a:xfrm>
            <a:off x="2124075" y="2116358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68613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752821"/>
            <a:ext cx="14112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4" name="TextBox 7"/>
          <p:cNvSpPr txBox="1">
            <a:spLocks noChangeArrowheads="1"/>
          </p:cNvSpPr>
          <p:nvPr/>
        </p:nvSpPr>
        <p:spPr bwMode="auto">
          <a:xfrm>
            <a:off x="7378700" y="2213196"/>
            <a:ext cx="592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R1</a:t>
            </a:r>
            <a:endParaRPr lang="zh-CN" altLang="en-US" sz="16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8615" name="Rectangle 8"/>
          <p:cNvSpPr>
            <a:spLocks noChangeArrowheads="1"/>
          </p:cNvSpPr>
          <p:nvPr/>
        </p:nvSpPr>
        <p:spPr bwMode="auto">
          <a:xfrm>
            <a:off x="3449638" y="1690908"/>
            <a:ext cx="187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2001:DB8:ACAD:1</a:t>
            </a:r>
            <a:r>
              <a:rPr lang="en-US" altLang="zh-CN" sz="14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::/64</a:t>
            </a:r>
            <a:endParaRPr lang="zh-CN" altLang="en-US" sz="14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8616" name="TextBox 9"/>
          <p:cNvSpPr txBox="1">
            <a:spLocks noChangeArrowheads="1"/>
          </p:cNvSpPr>
          <p:nvPr/>
        </p:nvSpPr>
        <p:spPr bwMode="auto">
          <a:xfrm>
            <a:off x="6380163" y="2002058"/>
            <a:ext cx="858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auto">
          <a:xfrm rot="158231" flipV="1">
            <a:off x="2190750" y="2105246"/>
            <a:ext cx="4667250" cy="11271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68618" name="TextBox 11"/>
          <p:cNvSpPr txBox="1">
            <a:spLocks noChangeArrowheads="1"/>
          </p:cNvSpPr>
          <p:nvPr/>
        </p:nvSpPr>
        <p:spPr bwMode="auto">
          <a:xfrm>
            <a:off x="1098550" y="1411508"/>
            <a:ext cx="881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用戶端</a:t>
            </a:r>
            <a:endParaRPr lang="zh-CN" altLang="en-US" b="1">
              <a:ea typeface="黑体" pitchFamily="2" charset="-122"/>
              <a:cs typeface="Arial" charset="0"/>
            </a:endParaRPr>
          </a:p>
        </p:txBody>
      </p:sp>
      <p:sp>
        <p:nvSpPr>
          <p:cNvPr id="68619" name="TextBox 12"/>
          <p:cNvSpPr txBox="1">
            <a:spLocks noChangeArrowheads="1"/>
          </p:cNvSpPr>
          <p:nvPr/>
        </p:nvSpPr>
        <p:spPr bwMode="auto">
          <a:xfrm>
            <a:off x="7131050" y="1403571"/>
            <a:ext cx="903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伺服器</a:t>
            </a:r>
            <a:endParaRPr lang="zh-CN" altLang="en-US" b="1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8620" name="Rectangle 13"/>
          <p:cNvSpPr>
            <a:spLocks noChangeArrowheads="1"/>
          </p:cNvSpPr>
          <p:nvPr/>
        </p:nvSpPr>
        <p:spPr bwMode="auto">
          <a:xfrm>
            <a:off x="6859588" y="2522758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::1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8621" name="Rectangle 14"/>
          <p:cNvSpPr>
            <a:spLocks noChangeArrowheads="1"/>
          </p:cNvSpPr>
          <p:nvPr/>
        </p:nvSpPr>
        <p:spPr bwMode="auto">
          <a:xfrm>
            <a:off x="695325" y="2505296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::2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68622" name="Rectangle 15"/>
          <p:cNvSpPr>
            <a:spLocks noChangeArrowheads="1"/>
          </p:cNvSpPr>
          <p:nvPr/>
        </p:nvSpPr>
        <p:spPr bwMode="auto">
          <a:xfrm>
            <a:off x="2584450" y="2971800"/>
            <a:ext cx="4027488" cy="9239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R2(config)#interface s0/0/0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R2(config-if)#ipv6 enable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R2(config-if)#ipv6 address autoconfig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無狀態</a:t>
            </a:r>
            <a:r>
              <a:rPr lang="zh-TW" altLang="en-US" dirty="0"/>
              <a:t> </a:t>
            </a:r>
            <a:r>
              <a:rPr lang="en-US" altLang="zh-CN" dirty="0" smtClean="0"/>
              <a:t>DHCPv6 </a:t>
            </a:r>
            <a:r>
              <a:rPr lang="zh-CN" altLang="en-US" dirty="0" smtClean="0"/>
              <a:t>驗證</a:t>
            </a:r>
            <a:endParaRPr lang="zh-CN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990600" y="1453918"/>
            <a:ext cx="6877050" cy="47704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R2#show ipv6 interface s0/0/0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Serial0/0/0 is up, line protocol is up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IPv6 is enabled, link-local address is FE80::2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No Virtual link-local address(es):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Stateless address autoconfig enabled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Global unicast address(es):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2001:DB8:ACAD:1::2, subnet is 2001:DB8:ACAD:1::/64 [EUI/CAL/PRE]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valid lifetime 2591259 preferred lifetime 604059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Joined group address(es):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FF02::1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FF02::1:FF00:2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MTU is 1500 bytes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ICMP error messages limited to one every 100 milliseconds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ICMP redirects are enabled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ICMP unreachables are sent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ND DAD is enabled, number of DAD attempts: 1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ND reachable time is 30000 milliseconds (using 30000)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ND RAs are suppressed (periodic)</a:t>
            </a:r>
          </a:p>
          <a:p>
            <a:r>
              <a:rPr lang="zh-CN" altLang="en-US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  </a:t>
            </a:r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Hosts use stateless autoconfig for addresses.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453051" y="1525265"/>
            <a:ext cx="2395049" cy="180975"/>
          </a:xfrm>
          <a:prstGeom prst="roundRect">
            <a:avLst/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76826" y="2458717"/>
            <a:ext cx="3433274" cy="274499"/>
          </a:xfrm>
          <a:prstGeom prst="round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67716" y="2992117"/>
            <a:ext cx="1970870" cy="180975"/>
          </a:xfrm>
          <a:prstGeom prst="round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33922" y="2985767"/>
            <a:ext cx="2990678" cy="18732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423025" y="2985767"/>
            <a:ext cx="323850" cy="193675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05497" y="2014217"/>
            <a:ext cx="780878" cy="18732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176825" y="5176517"/>
            <a:ext cx="4376249" cy="18732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有狀態 </a:t>
            </a:r>
            <a:r>
              <a:rPr lang="en-US" altLang="zh-TW" dirty="0" smtClean="0"/>
              <a:t>DHCPv6 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9938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/>
              <a:t>在</a:t>
            </a:r>
            <a:r>
              <a:rPr lang="zh-TW" altLang="en-US" dirty="0"/>
              <a:t>有</a:t>
            </a:r>
            <a:r>
              <a:rPr lang="zh-CN" altLang="en-US" dirty="0" smtClean="0"/>
              <a:t>狀態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stateful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r>
              <a:rPr lang="en-US" altLang="zh-CN" dirty="0" smtClean="0"/>
              <a:t>DHCP</a:t>
            </a:r>
            <a:r>
              <a:rPr lang="zh-TW" altLang="en-US" dirty="0" smtClean="0"/>
              <a:t> 中，位址分配集中管理，用戶端必須獲取位址自動配置和鄰居發現等配置資訊，協定不提供這些資訊。</a:t>
            </a:r>
            <a:endParaRPr lang="zh-CN" altLang="en-US" dirty="0" smtClean="0"/>
          </a:p>
          <a:p>
            <a:r>
              <a:rPr lang="en-US" altLang="zh-CN" dirty="0" smtClean="0"/>
              <a:t>DHCPv6</a:t>
            </a:r>
            <a:r>
              <a:rPr lang="zh-TW" altLang="en-US" dirty="0" smtClean="0"/>
              <a:t> 透過兩種方式實施</a:t>
            </a:r>
            <a:endParaRPr lang="zh-CN" altLang="en-US" dirty="0" smtClean="0"/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CN" altLang="en-US" b="1" dirty="0" smtClean="0">
                <a:solidFill>
                  <a:srgbClr val="0070C0"/>
                </a:solidFill>
              </a:rPr>
              <a:t> 快速提交 </a:t>
            </a:r>
            <a:r>
              <a:rPr lang="en-US" altLang="zh-CN" dirty="0" smtClean="0"/>
              <a:t>- DHCP</a:t>
            </a:r>
            <a:r>
              <a:rPr lang="zh-TW" altLang="en-US" dirty="0" smtClean="0"/>
              <a:t>用戶端透過兩次快速的訊息交換（</a:t>
            </a:r>
            <a:r>
              <a:rPr lang="en-US" altLang="zh-TW" dirty="0" smtClean="0"/>
              <a:t>solicit-</a:t>
            </a:r>
            <a:r>
              <a:rPr lang="zh-TW" altLang="en-US" dirty="0"/>
              <a:t>徵集和 </a:t>
            </a:r>
            <a:r>
              <a:rPr lang="en-US" altLang="zh-TW" dirty="0" smtClean="0"/>
              <a:t>reply-</a:t>
            </a:r>
            <a:r>
              <a:rPr lang="zh-TW" altLang="en-US" dirty="0" smtClean="0"/>
              <a:t>回覆）從伺服器獲取配置參數。</a:t>
            </a:r>
            <a:endParaRPr lang="zh-CN" altLang="en-US" dirty="0" smtClean="0"/>
          </a:p>
          <a:p>
            <a:pPr marL="692150" lvl="1" indent="-285750">
              <a:buFont typeface="Arial" panose="020B0604020202020204" pitchFamily="34" charset="0"/>
              <a:buChar char="•"/>
            </a:pPr>
            <a:r>
              <a:rPr lang="zh-CN" altLang="en-US" dirty="0" smtClean="0"/>
              <a:t> </a:t>
            </a:r>
            <a:r>
              <a:rPr lang="zh-CN" altLang="en-US" b="1" dirty="0">
                <a:solidFill>
                  <a:srgbClr val="0070C0"/>
                </a:solidFill>
              </a:rPr>
              <a:t>正常提交 </a:t>
            </a:r>
            <a:r>
              <a:rPr lang="en-US" altLang="zh-CN" dirty="0" smtClean="0"/>
              <a:t>- DHCP</a:t>
            </a:r>
            <a:r>
              <a:rPr lang="zh-TW" altLang="en-US" dirty="0" smtClean="0"/>
              <a:t>用戶端使用四次訊息交換（</a:t>
            </a:r>
            <a:r>
              <a:rPr lang="en-US" altLang="zh-TW" dirty="0" smtClean="0"/>
              <a:t>solicit-</a:t>
            </a:r>
            <a:r>
              <a:rPr lang="zh-TW" altLang="en-US" dirty="0" smtClean="0"/>
              <a:t>徵集、</a:t>
            </a:r>
            <a:r>
              <a:rPr lang="en-US" altLang="zh-TW" dirty="0"/>
              <a:t> </a:t>
            </a:r>
            <a:r>
              <a:rPr lang="en-US" altLang="zh-TW" dirty="0" smtClean="0"/>
              <a:t>advertise-</a:t>
            </a:r>
            <a:r>
              <a:rPr lang="zh-TW" altLang="en-US" dirty="0" smtClean="0"/>
              <a:t>通告、</a:t>
            </a:r>
            <a:r>
              <a:rPr lang="en-US" altLang="zh-TW" dirty="0"/>
              <a:t> </a:t>
            </a:r>
            <a:r>
              <a:rPr lang="en-US" altLang="zh-TW" dirty="0" smtClean="0"/>
              <a:t>request-</a:t>
            </a:r>
            <a:r>
              <a:rPr lang="zh-TW" altLang="en-US" dirty="0" smtClean="0"/>
              <a:t>請求和 </a:t>
            </a:r>
            <a:r>
              <a:rPr lang="en-US" altLang="zh-TW" dirty="0" smtClean="0"/>
              <a:t>reply-</a:t>
            </a:r>
            <a:r>
              <a:rPr lang="zh-TW" altLang="en-US" dirty="0" smtClean="0"/>
              <a:t>回覆）。</a:t>
            </a:r>
            <a:endParaRPr lang="zh-CN" altLang="en-US" dirty="0" smtClean="0"/>
          </a:p>
          <a:p>
            <a:r>
              <a:rPr lang="zh-TW" altLang="en-US" dirty="0" smtClean="0"/>
              <a:t>預設情況下使用正常提交。</a:t>
            </a:r>
            <a:endParaRPr lang="zh-CN" altLang="en-US" dirty="0" smtClean="0"/>
          </a:p>
          <a:p>
            <a:r>
              <a:rPr lang="zh-TW" altLang="en-US" dirty="0" smtClean="0"/>
              <a:t>要使用快速提交選項，用戶端和伺服器必須都啟用該選項，以便使用兩次訊息交換。</a:t>
            </a:r>
            <a:endParaRPr lang="zh-CN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無狀態位址自動配置 </a:t>
            </a:r>
            <a:r>
              <a:rPr lang="en-US" altLang="zh-TW" dirty="0" smtClean="0"/>
              <a:t>(SLAAC)</a:t>
            </a:r>
            <a:endParaRPr lang="zh-TW" altLang="en-US" dirty="0"/>
          </a:p>
        </p:txBody>
      </p:sp>
      <p:sp>
        <p:nvSpPr>
          <p:cNvPr id="41986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TW" altLang="en-US" dirty="0" smtClean="0"/>
              <a:t>不需要手動配置主機、使用最低（如果有）路由器配置且沒有其他伺服器。</a:t>
            </a:r>
          </a:p>
          <a:p>
            <a:r>
              <a:rPr lang="en-US" altLang="zh-TW" dirty="0" smtClean="0"/>
              <a:t>DHCP </a:t>
            </a:r>
            <a:r>
              <a:rPr lang="zh-TW" altLang="en-US" dirty="0" smtClean="0"/>
              <a:t>用戶端根據路由器通告自動配置 </a:t>
            </a:r>
            <a:r>
              <a:rPr lang="en-US" altLang="zh-TW" dirty="0" smtClean="0"/>
              <a:t>IPv6 </a:t>
            </a:r>
            <a:r>
              <a:rPr lang="zh-TW" altLang="en-US" dirty="0" smtClean="0"/>
              <a:t>位址。路由器通告用於標識鏈路相關子網的前置碼，而主機產生唯一標識子網上的一個介面的“介面識別碼”。</a:t>
            </a:r>
          </a:p>
          <a:p>
            <a:r>
              <a:rPr lang="en-US" altLang="zh-TW" dirty="0" smtClean="0"/>
              <a:t>DHCP</a:t>
            </a:r>
            <a:r>
              <a:rPr lang="zh-TW" altLang="en-US" dirty="0" smtClean="0"/>
              <a:t> 用戶端使用 </a:t>
            </a:r>
            <a:r>
              <a:rPr lang="en-US" altLang="zh-TW" dirty="0" smtClean="0"/>
              <a:t>DHCP</a:t>
            </a:r>
            <a:r>
              <a:rPr lang="zh-TW" altLang="en-US" dirty="0" smtClean="0"/>
              <a:t> 伺服器獲取其他有用的配置資訊（例如 </a:t>
            </a:r>
            <a:r>
              <a:rPr lang="en-US" altLang="zh-TW" dirty="0" smtClean="0"/>
              <a:t>DNS</a:t>
            </a:r>
            <a:r>
              <a:rPr lang="zh-TW" altLang="en-US" dirty="0" smtClean="0"/>
              <a:t> 伺服器位址）。</a:t>
            </a:r>
          </a:p>
          <a:p>
            <a:r>
              <a:rPr lang="zh-TW" altLang="en-US" dirty="0" smtClean="0"/>
              <a:t>透過使用 </a:t>
            </a:r>
            <a:r>
              <a:rPr lang="en-US" altLang="zh-TW" b="1" dirty="0" smtClean="0">
                <a:solidFill>
                  <a:srgbClr val="0070C0"/>
                </a:solidFill>
              </a:rPr>
              <a:t>eui-64</a:t>
            </a:r>
            <a:r>
              <a:rPr lang="zh-TW" altLang="en-US" dirty="0" smtClean="0"/>
              <a:t> 命令，主機可以為自己自動分配唯一的 </a:t>
            </a:r>
            <a:r>
              <a:rPr lang="en-US" altLang="zh-TW" dirty="0" smtClean="0"/>
              <a:t>64</a:t>
            </a:r>
            <a:r>
              <a:rPr lang="zh-TW" altLang="en-US" dirty="0" smtClean="0"/>
              <a:t> 位</a:t>
            </a:r>
            <a:r>
              <a:rPr lang="zh-TW" altLang="en-US" dirty="0" smtClean="0"/>
              <a:t>元 </a:t>
            </a:r>
            <a:r>
              <a:rPr lang="en-US" altLang="zh-TW" dirty="0" smtClean="0"/>
              <a:t>IPv6</a:t>
            </a:r>
            <a:r>
              <a:rPr lang="zh-TW" altLang="en-US" dirty="0" smtClean="0"/>
              <a:t> 介面識別碼，無需手動配置或使用 </a:t>
            </a:r>
            <a:r>
              <a:rPr lang="en-US" altLang="zh-TW" dirty="0" smtClean="0"/>
              <a:t>DHCP</a:t>
            </a:r>
            <a:r>
              <a:rPr lang="zh-TW" altLang="en-US" dirty="0" smtClean="0"/>
              <a:t>。</a:t>
            </a:r>
          </a:p>
          <a:p>
            <a:r>
              <a:rPr lang="zh-TW" altLang="en-US" dirty="0" smtClean="0"/>
              <a:t>當網路不關注主機在網路中使用的確切位址，而只要求位址唯一且可被繞送時，可以採用這種方法。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DHCPv6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訊息類型</a:t>
            </a:r>
            <a:endParaRPr lang="zh-CN" altLang="en-US" dirty="0"/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075785"/>
              </p:ext>
            </p:extLst>
          </p:nvPr>
        </p:nvGraphicFramePr>
        <p:xfrm>
          <a:off x="234950" y="1361949"/>
          <a:ext cx="5010150" cy="4850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408"/>
                <a:gridCol w="2323742"/>
              </a:tblGrid>
              <a:tr h="563808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DHCPv6 </a:t>
                      </a:r>
                      <a:br>
                        <a:rPr lang="en-US" altLang="zh-CN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</a:br>
                      <a:r>
                        <a:rPr lang="zh-CN" altLang="en-US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訊息類型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DHCPv4 </a:t>
                      </a:r>
                      <a:br>
                        <a:rPr lang="en-US" altLang="zh-CN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</a:br>
                      <a:r>
                        <a:rPr lang="zh-CN" altLang="en-US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訊息類型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SOLICIT(1)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DHCPDISCOVER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ADVERTISE(2)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DHCPOFFER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589061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REQUEST (3)</a:t>
                      </a:r>
                      <a:r>
                        <a:rPr lang="zh-CN" altLang="en-US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、</a:t>
                      </a: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/>
                      </a:r>
                      <a:b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</a:b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RENEW (5)</a:t>
                      </a:r>
                      <a:r>
                        <a:rPr lang="zh-CN" altLang="en-US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、</a:t>
                      </a: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REBIND (6)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DHCPREQUEST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REPLY (7)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DHCPACK/DHCPNAK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RELEASE (8)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DHCPRELEASE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563808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INFORMATION-REQUEST (11)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DHCPINFORM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DECLINE (9)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DHCPDECLINE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CONFIRM (4)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zh-CN" altLang="en-US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無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RECONFIGURE (10)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DHCPFORCERENEW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563808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RELAY-FORW (12)</a:t>
                      </a:r>
                      <a:r>
                        <a:rPr lang="zh-CN" altLang="en-US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、</a:t>
                      </a: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RELAY-REPLY (13)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zh-CN" altLang="en-US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無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1035861" y="1968500"/>
            <a:ext cx="1092200" cy="2794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37470" y="2338606"/>
            <a:ext cx="1473200" cy="2794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53418" y="2741378"/>
            <a:ext cx="2451100" cy="4699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765300" y="1790700"/>
            <a:ext cx="3492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70500" y="1970306"/>
            <a:ext cx="3251200" cy="369332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zh-CN" altLang="en-US" dirty="0" smtClean="0">
                <a:solidFill>
                  <a:schemeClr val="tx1"/>
                </a:solidFill>
                <a:ea typeface="黑体" pitchFamily="2" charset="-122"/>
                <a:cs typeface="Arial" charset="0"/>
              </a:rPr>
              <a:t>用於</a:t>
            </a:r>
            <a:r>
              <a:rPr lang="zh-CN" altLang="en-US" dirty="0" smtClean="0">
                <a:solidFill>
                  <a:schemeClr val="tx1"/>
                </a:solidFill>
                <a:ea typeface="黑体" pitchFamily="2" charset="-122"/>
                <a:cs typeface="Arial" charset="0"/>
              </a:rPr>
              <a:t>尋找</a:t>
            </a:r>
            <a:r>
              <a:rPr lang="zh-TW" altLang="en-US" dirty="0" smtClean="0">
                <a:solidFill>
                  <a:schemeClr val="tx1"/>
                </a:solidFill>
                <a:ea typeface="黑体" pitchFamily="2" charset="-122"/>
                <a:cs typeface="Arial" charset="0"/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  <a:ea typeface="黑体" pitchFamily="2" charset="-122"/>
                <a:cs typeface="Arial" charset="0"/>
              </a:rPr>
              <a:t>DHCP</a:t>
            </a:r>
            <a:r>
              <a:rPr lang="zh-TW" altLang="en-US" dirty="0" smtClean="0">
                <a:solidFill>
                  <a:schemeClr val="tx1"/>
                </a:solidFill>
                <a:ea typeface="黑体" pitchFamily="2" charset="-122"/>
                <a:cs typeface="Arial" charset="0"/>
              </a:rPr>
              <a:t> </a:t>
            </a:r>
            <a:r>
              <a:rPr lang="zh-CN" altLang="en-US" dirty="0" smtClean="0">
                <a:solidFill>
                  <a:schemeClr val="tx1"/>
                </a:solidFill>
                <a:ea typeface="黑体" pitchFamily="2" charset="-122"/>
                <a:cs typeface="Arial" charset="0"/>
              </a:rPr>
              <a:t>伺服器</a:t>
            </a:r>
            <a:r>
              <a:rPr lang="zh-CN" altLang="en-US" dirty="0" smtClean="0">
                <a:solidFill>
                  <a:schemeClr val="tx1"/>
                </a:solidFill>
                <a:ea typeface="黑体" pitchFamily="2" charset="-122"/>
                <a:cs typeface="Arial" charset="0"/>
              </a:rPr>
              <a:t>。</a:t>
            </a:r>
            <a:endParaRPr lang="zh-CN" altLang="en-US" dirty="0">
              <a:solidFill>
                <a:srgbClr val="2AA7DF"/>
              </a:solidFill>
              <a:ea typeface="黑体" pitchFamily="2" charset="-122"/>
              <a:cs typeface="Arial" charset="0"/>
            </a:endParaRPr>
          </a:p>
        </p:txBody>
      </p:sp>
      <p:cxnSp>
        <p:nvCxnSpPr>
          <p:cNvPr id="19" name="Straight Arrow Connector 18"/>
          <p:cNvCxnSpPr>
            <a:endCxn id="20" idx="1"/>
          </p:cNvCxnSpPr>
          <p:nvPr/>
        </p:nvCxnSpPr>
        <p:spPr>
          <a:xfrm>
            <a:off x="2310670" y="2478306"/>
            <a:ext cx="2959830" cy="234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70500" y="2389406"/>
            <a:ext cx="3387725" cy="646113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由伺服器發送，表示其可</a:t>
            </a:r>
            <a:r>
              <a:rPr lang="zh-TW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用於 </a:t>
            </a:r>
            <a:r>
              <a:rPr lang="en-US" altLang="zh-CN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DHCP</a:t>
            </a:r>
            <a:r>
              <a:rPr lang="zh-TW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 </a:t>
            </a:r>
            <a:r>
              <a:rPr lang="zh-CN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服務</a:t>
            </a:r>
            <a:r>
              <a:rPr lang="zh-CN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。</a:t>
            </a: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804518" y="2976328"/>
            <a:ext cx="2440582" cy="557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70500" y="3138706"/>
            <a:ext cx="3416300" cy="923925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主機向伺服器發送該訊息來請求定址資訊，更新</a:t>
            </a:r>
            <a:r>
              <a:rPr lang="zh-TW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舊 </a:t>
            </a:r>
            <a:r>
              <a:rPr lang="en-US" altLang="zh-CN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IP</a:t>
            </a:r>
            <a:r>
              <a:rPr lang="zh-TW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 位</a:t>
            </a:r>
            <a:r>
              <a:rPr lang="zh-TW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址並延長位址的存活時間。</a:t>
            </a: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cxnSp>
        <p:nvCxnSpPr>
          <p:cNvPr id="26" name="Straight Arrow Connector 18"/>
          <p:cNvCxnSpPr>
            <a:endCxn id="17" idx="1"/>
          </p:cNvCxnSpPr>
          <p:nvPr/>
        </p:nvCxnSpPr>
        <p:spPr>
          <a:xfrm>
            <a:off x="2128061" y="2154972"/>
            <a:ext cx="314243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DHCPv6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訊息類型</a:t>
            </a:r>
            <a:endParaRPr lang="zh-CN" altLang="en-US" dirty="0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 dirty="0"/>
          </a:p>
        </p:txBody>
      </p:sp>
      <p:cxnSp>
        <p:nvCxnSpPr>
          <p:cNvPr id="16" name="Straight Arrow Connector 15"/>
          <p:cNvCxnSpPr>
            <a:endCxn id="17" idx="1"/>
          </p:cNvCxnSpPr>
          <p:nvPr/>
        </p:nvCxnSpPr>
        <p:spPr>
          <a:xfrm flipV="1">
            <a:off x="1718128" y="2722318"/>
            <a:ext cx="3581400" cy="1060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99528" y="2538168"/>
            <a:ext cx="3251200" cy="369888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由包含位址配置的伺服器發送。</a:t>
            </a: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1981200" y="3898900"/>
            <a:ext cx="3213100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295900" y="2971788"/>
            <a:ext cx="3563938" cy="646113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由主機發送，表示主機將不再使用位址。</a:t>
            </a: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cxnSp>
        <p:nvCxnSpPr>
          <p:cNvPr id="22" name="Straight Arrow Connector 21"/>
          <p:cNvCxnSpPr>
            <a:endCxn id="20" idx="1"/>
          </p:cNvCxnSpPr>
          <p:nvPr/>
        </p:nvCxnSpPr>
        <p:spPr>
          <a:xfrm flipV="1">
            <a:off x="1841500" y="3295638"/>
            <a:ext cx="3454400" cy="603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99528" y="3682988"/>
            <a:ext cx="3629025" cy="646113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由主機發送，用於請求配置參數，不為用戶端分配任何位址。</a:t>
            </a: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1790700" y="4673600"/>
            <a:ext cx="3390900" cy="10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03156" y="4401456"/>
            <a:ext cx="3594100" cy="646113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由主機發送，用於阻斷服務器發送的更新。</a:t>
            </a: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235200" y="5651500"/>
            <a:ext cx="29591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86828" y="5141684"/>
            <a:ext cx="3581400" cy="646331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由伺服器發送，向用戶端通知位址配置的更改</a:t>
            </a:r>
            <a:r>
              <a:rPr lang="zh-TW" altLang="en-US" dirty="0" smtClean="0">
                <a:solidFill>
                  <a:schemeClr val="tx1"/>
                </a:solidFill>
                <a:ea typeface="黑体" pitchFamily="49" charset="-122"/>
                <a:cs typeface="Arial" pitchFamily="34" charset="0"/>
              </a:rPr>
              <a:t>。</a:t>
            </a:r>
            <a:endParaRPr lang="zh-CN" altLang="en-US" dirty="0">
              <a:ea typeface="黑体" pitchFamily="49" charset="-122"/>
              <a:cs typeface="Arial" pitchFamily="34" charset="0"/>
            </a:endParaRPr>
          </a:p>
        </p:txBody>
      </p:sp>
      <p:graphicFrame>
        <p:nvGraphicFramePr>
          <p:cNvPr id="2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942703"/>
              </p:ext>
            </p:extLst>
          </p:nvPr>
        </p:nvGraphicFramePr>
        <p:xfrm>
          <a:off x="234950" y="1361949"/>
          <a:ext cx="5010150" cy="4850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408"/>
                <a:gridCol w="2323742"/>
              </a:tblGrid>
              <a:tr h="563808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DHCPv6 </a:t>
                      </a:r>
                      <a:br>
                        <a:rPr lang="en-US" altLang="zh-CN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</a:br>
                      <a:r>
                        <a:rPr lang="zh-CN" altLang="en-US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訊息類型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DHCPv4 </a:t>
                      </a:r>
                      <a:br>
                        <a:rPr lang="en-US" altLang="zh-CN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</a:br>
                      <a:r>
                        <a:rPr lang="zh-CN" altLang="en-US" sz="1600" b="1" i="0" noProof="0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訊息類型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SOLICIT(1)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DHCPDISCOVER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ADVERTISE(2)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DHCPOFFER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589061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REQUEST (3)</a:t>
                      </a:r>
                      <a:r>
                        <a:rPr lang="zh-CN" altLang="en-US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、</a:t>
                      </a: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/>
                      </a:r>
                      <a:b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</a:b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RENEW (5)</a:t>
                      </a:r>
                      <a:r>
                        <a:rPr lang="zh-CN" altLang="en-US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、</a:t>
                      </a: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REBIND (6)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DHCPREQUEST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REPLY (7)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DHCPACK/DHCPNAK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RELEASE (8)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DHCPRELEASE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563808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INFORMATION-REQUEST (11)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DHCPINFORM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DECLINE (9)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DHCPDECLINE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CONFIRM (4)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zh-CN" altLang="en-US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無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360535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RECONFIGURE (10)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DHCPFORCERENEW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  <a:tr h="563808"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RELAY-FORW (12)</a:t>
                      </a:r>
                      <a:r>
                        <a:rPr lang="zh-CN" altLang="en-US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、</a:t>
                      </a:r>
                      <a:r>
                        <a:rPr lang="en-US" altLang="zh-CN" sz="1600" b="0" i="0" noProof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RELAY-REPLY (13)</a:t>
                      </a:r>
                      <a:endParaRPr lang="zh-CN" altLang="en-US" sz="1600" noProof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>
                        <a:buNone/>
                      </a:pPr>
                      <a:r>
                        <a:rPr lang="zh-CN" altLang="en-US" sz="1600" b="0" i="0" noProof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黑体" pitchFamily="49" charset="-122"/>
                          <a:cs typeface="Arial" pitchFamily="34" charset="0"/>
                        </a:rPr>
                        <a:t>無</a:t>
                      </a:r>
                      <a:endParaRPr lang="zh-CN" altLang="en-US" sz="1600" noProof="0" dirty="0">
                        <a:latin typeface="Arial" pitchFamily="34" charset="0"/>
                        <a:ea typeface="黑体" pitchFamily="49" charset="-122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Rounded Rectangle 7"/>
          <p:cNvSpPr/>
          <p:nvPr/>
        </p:nvSpPr>
        <p:spPr>
          <a:xfrm>
            <a:off x="1055002" y="3292922"/>
            <a:ext cx="1028700" cy="2413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32" name="Rounded Rectangle 8"/>
          <p:cNvSpPr/>
          <p:nvPr/>
        </p:nvSpPr>
        <p:spPr>
          <a:xfrm>
            <a:off x="945238" y="3663400"/>
            <a:ext cx="1270000" cy="2413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34" name="Rounded Rectangle 9"/>
          <p:cNvSpPr/>
          <p:nvPr/>
        </p:nvSpPr>
        <p:spPr>
          <a:xfrm>
            <a:off x="332010" y="3956046"/>
            <a:ext cx="2514600" cy="5334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35" name="Rounded Rectangle 10"/>
          <p:cNvSpPr/>
          <p:nvPr/>
        </p:nvSpPr>
        <p:spPr>
          <a:xfrm>
            <a:off x="977805" y="4602385"/>
            <a:ext cx="1188720" cy="2413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sp>
        <p:nvSpPr>
          <p:cNvPr id="37" name="Rounded Rectangle 12"/>
          <p:cNvSpPr/>
          <p:nvPr/>
        </p:nvSpPr>
        <p:spPr>
          <a:xfrm>
            <a:off x="536571" y="5318576"/>
            <a:ext cx="1993900" cy="266700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  <p:cxnSp>
        <p:nvCxnSpPr>
          <p:cNvPr id="39" name="Straight Arrow Connector 15"/>
          <p:cNvCxnSpPr/>
          <p:nvPr/>
        </p:nvCxnSpPr>
        <p:spPr>
          <a:xfrm>
            <a:off x="1765300" y="1790700"/>
            <a:ext cx="3492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21"/>
          <p:cNvCxnSpPr/>
          <p:nvPr/>
        </p:nvCxnSpPr>
        <p:spPr>
          <a:xfrm flipV="1">
            <a:off x="2083702" y="2722318"/>
            <a:ext cx="3203126" cy="6912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21"/>
          <p:cNvCxnSpPr>
            <a:stCxn id="32" idx="3"/>
          </p:cNvCxnSpPr>
          <p:nvPr/>
        </p:nvCxnSpPr>
        <p:spPr>
          <a:xfrm flipV="1">
            <a:off x="2215238" y="3329384"/>
            <a:ext cx="3082476" cy="45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21"/>
          <p:cNvCxnSpPr/>
          <p:nvPr/>
        </p:nvCxnSpPr>
        <p:spPr>
          <a:xfrm flipV="1">
            <a:off x="2846610" y="4006044"/>
            <a:ext cx="2456546" cy="2167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21"/>
          <p:cNvCxnSpPr/>
          <p:nvPr/>
        </p:nvCxnSpPr>
        <p:spPr>
          <a:xfrm>
            <a:off x="2166525" y="4724512"/>
            <a:ext cx="313118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21"/>
          <p:cNvCxnSpPr/>
          <p:nvPr/>
        </p:nvCxnSpPr>
        <p:spPr>
          <a:xfrm flipV="1">
            <a:off x="2530471" y="5451926"/>
            <a:ext cx="2756357" cy="12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DHCPv6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訊息類型</a:t>
            </a:r>
            <a:endParaRPr lang="zh-CN" altLang="en-US" dirty="0"/>
          </a:p>
        </p:txBody>
      </p:sp>
      <p:sp>
        <p:nvSpPr>
          <p:cNvPr id="48130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dirty="0" smtClean="0"/>
              <a:t>DHCPv6</a:t>
            </a:r>
            <a:r>
              <a:rPr lang="zh-TW" altLang="en-US" dirty="0" smtClean="0"/>
              <a:t> 有 </a:t>
            </a:r>
            <a:r>
              <a:rPr lang="en-US" altLang="zh-TW" dirty="0" smtClean="0"/>
              <a:t>3</a:t>
            </a:r>
            <a:r>
              <a:rPr lang="zh-TW" altLang="en-US" dirty="0" smtClean="0"/>
              <a:t> 種獨有的 </a:t>
            </a:r>
            <a:r>
              <a:rPr lang="en-US" altLang="zh-TW" dirty="0" smtClean="0"/>
              <a:t>DHCPv6</a:t>
            </a:r>
            <a:r>
              <a:rPr lang="zh-TW" altLang="en-US" dirty="0" smtClean="0"/>
              <a:t> 訊息類型：</a:t>
            </a:r>
          </a:p>
          <a:p>
            <a:pPr lvl="1"/>
            <a:r>
              <a:rPr lang="en-US" altLang="zh-TW" dirty="0" smtClean="0"/>
              <a:t>-</a:t>
            </a:r>
            <a:r>
              <a:rPr lang="en-US" altLang="zh-TW" b="1" dirty="0" smtClean="0">
                <a:solidFill>
                  <a:srgbClr val="0070C0"/>
                </a:solidFill>
              </a:rPr>
              <a:t>CONFIRM (4)</a:t>
            </a:r>
          </a:p>
          <a:p>
            <a:pPr lvl="1"/>
            <a:r>
              <a:rPr lang="zh-TW" altLang="en-US" dirty="0" smtClean="0"/>
              <a:t>用戶端向任意可用的伺服器發送“確認”訊息，以便確定它分配到的位址是否仍然適合用戶端連接的鏈路。</a:t>
            </a:r>
          </a:p>
          <a:p>
            <a:pPr lvl="1"/>
            <a:r>
              <a:rPr lang="en-US" altLang="zh-TW" dirty="0" smtClean="0"/>
              <a:t>-</a:t>
            </a:r>
            <a:r>
              <a:rPr lang="en-US" altLang="zh-TW" b="1" dirty="0">
                <a:solidFill>
                  <a:srgbClr val="0070C0"/>
                </a:solidFill>
              </a:rPr>
              <a:t>RELAY-FORW (12)</a:t>
            </a:r>
          </a:p>
          <a:p>
            <a:pPr lvl="1"/>
            <a:r>
              <a:rPr lang="zh-TW" altLang="en-US" dirty="0" smtClean="0"/>
              <a:t>中繼代理發送“中繼轉發”訊息來將訊息直接中轉到伺服器，或透過另一個中繼代理。</a:t>
            </a:r>
          </a:p>
          <a:p>
            <a:pPr lvl="1"/>
            <a:r>
              <a:rPr lang="en-US" altLang="zh-TW" dirty="0" smtClean="0"/>
              <a:t>-</a:t>
            </a:r>
            <a:r>
              <a:rPr lang="en-US" altLang="zh-TW" b="1" dirty="0">
                <a:solidFill>
                  <a:srgbClr val="0070C0"/>
                </a:solidFill>
              </a:rPr>
              <a:t>RELAY-REPL (13)</a:t>
            </a:r>
          </a:p>
          <a:p>
            <a:pPr lvl="1"/>
            <a:r>
              <a:rPr lang="zh-TW" altLang="en-US" dirty="0" smtClean="0"/>
              <a:t>伺服器向中繼代理發送“中繼回覆”訊息，其中包含中繼代理提供給用戶端的訊息。</a:t>
            </a:r>
            <a:endParaRPr lang="zh-TW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有狀態 </a:t>
            </a:r>
            <a:r>
              <a:rPr lang="en-US" altLang="zh-TW" dirty="0" smtClean="0"/>
              <a:t>DHCPv6</a:t>
            </a:r>
            <a:r>
              <a:rPr lang="zh-TW" altLang="en-US" dirty="0" smtClean="0"/>
              <a:t> </a:t>
            </a:r>
            <a:r>
              <a:rPr lang="zh-TW" altLang="en-US" dirty="0" smtClean="0"/>
              <a:t>伺服器配置範例 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5017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2917372"/>
            <a:ext cx="8577072" cy="3391988"/>
          </a:xfrm>
        </p:spPr>
        <p:txBody>
          <a:bodyPr/>
          <a:lstStyle/>
          <a:p>
            <a:r>
              <a:rPr lang="en-CA" altLang="zh-CN" b="1" dirty="0" smtClean="0">
                <a:solidFill>
                  <a:srgbClr val="0070C0"/>
                </a:solidFill>
              </a:rPr>
              <a:t>ipv6 </a:t>
            </a:r>
            <a:r>
              <a:rPr lang="en-CA" altLang="zh-CN" b="1" dirty="0" err="1" smtClean="0">
                <a:solidFill>
                  <a:srgbClr val="0070C0"/>
                </a:solidFill>
              </a:rPr>
              <a:t>dhcp</a:t>
            </a:r>
            <a:r>
              <a:rPr lang="en-CA" altLang="zh-CN" b="1" dirty="0" smtClean="0">
                <a:solidFill>
                  <a:srgbClr val="0070C0"/>
                </a:solidFill>
              </a:rPr>
              <a:t> pool</a:t>
            </a:r>
            <a:r>
              <a:rPr lang="zh-CN" altLang="en-CA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命令新增一個儲存區並使路由器進入 </a:t>
            </a:r>
            <a:r>
              <a:rPr lang="en-US" altLang="zh-CN" dirty="0" smtClean="0"/>
              <a:t>DHCPv6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配置模式</a:t>
            </a:r>
            <a:r>
              <a:rPr lang="zh-CN" altLang="en-CA" dirty="0" smtClean="0"/>
              <a:t>。</a:t>
            </a:r>
          </a:p>
          <a:p>
            <a:r>
              <a:rPr lang="en-CA" altLang="zh-CN" b="1" dirty="0" smtClean="0">
                <a:solidFill>
                  <a:srgbClr val="0070C0"/>
                </a:solidFill>
              </a:rPr>
              <a:t>address</a:t>
            </a:r>
            <a:r>
              <a:rPr lang="zh-CN" altLang="en-CA" dirty="0" smtClean="0"/>
              <a:t> </a:t>
            </a:r>
            <a:r>
              <a:rPr lang="zh-TW" altLang="en-US" dirty="0" smtClean="0"/>
              <a:t>命令用於表示伺服器分配的位址集區。選項</a:t>
            </a:r>
            <a:r>
              <a:rPr lang="zh-CN" altLang="en-CA" dirty="0" smtClean="0"/>
              <a:t> </a:t>
            </a:r>
            <a:r>
              <a:rPr lang="en-CA" altLang="zh-CN" b="1" dirty="0" smtClean="0">
                <a:solidFill>
                  <a:srgbClr val="0070C0"/>
                </a:solidFill>
              </a:rPr>
              <a:t>lifetime</a:t>
            </a:r>
            <a:r>
              <a:rPr lang="zh-CN" altLang="en-CA" dirty="0" smtClean="0"/>
              <a:t> </a:t>
            </a:r>
            <a:r>
              <a:rPr lang="zh-TW" altLang="en-US" dirty="0" smtClean="0"/>
              <a:t>指示有效和偏</a:t>
            </a:r>
            <a:r>
              <a:rPr lang="zh-TW" altLang="en-US" dirty="0" smtClean="0"/>
              <a:t>好</a:t>
            </a:r>
            <a:r>
              <a:rPr lang="zh-TW" altLang="en-US" dirty="0" smtClean="0"/>
              <a:t>的租用時間（單位為秒）。</a:t>
            </a:r>
            <a:endParaRPr lang="zh-CN" altLang="en-CA" dirty="0" smtClean="0"/>
          </a:p>
          <a:p>
            <a:r>
              <a:rPr lang="en-CA" altLang="zh-CN" b="1" dirty="0" smtClean="0">
                <a:solidFill>
                  <a:srgbClr val="0070C0"/>
                </a:solidFill>
              </a:rPr>
              <a:t>ipv6 </a:t>
            </a:r>
            <a:r>
              <a:rPr lang="en-CA" altLang="zh-CN" b="1" dirty="0" err="1" smtClean="0">
                <a:solidFill>
                  <a:srgbClr val="0070C0"/>
                </a:solidFill>
              </a:rPr>
              <a:t>dhcp</a:t>
            </a:r>
            <a:r>
              <a:rPr lang="en-CA" altLang="zh-CN" b="1" dirty="0" smtClean="0">
                <a:solidFill>
                  <a:srgbClr val="0070C0"/>
                </a:solidFill>
              </a:rPr>
              <a:t> server</a:t>
            </a:r>
            <a:r>
              <a:rPr lang="zh-CN" altLang="en-CA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介面命令繫結 </a:t>
            </a:r>
            <a:r>
              <a:rPr lang="en-US" altLang="zh-CN" dirty="0" smtClean="0"/>
              <a:t>DHCPv6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儲存區與介面</a:t>
            </a:r>
            <a:r>
              <a:rPr lang="zh-CN" altLang="en-CA" dirty="0" smtClean="0"/>
              <a:t>。</a:t>
            </a:r>
          </a:p>
          <a:p>
            <a:r>
              <a:rPr lang="en-US" altLang="zh-CN" dirty="0" smtClean="0"/>
              <a:t>M</a:t>
            </a:r>
            <a:r>
              <a:rPr lang="zh-TW" altLang="en-US" dirty="0" smtClean="0"/>
              <a:t> 旗標需要使用介面命令</a:t>
            </a:r>
            <a:r>
              <a:rPr lang="zh-CN" altLang="en-CA" dirty="0" smtClean="0"/>
              <a:t> </a:t>
            </a:r>
            <a:r>
              <a:rPr lang="en-CA" altLang="zh-CN" b="1" dirty="0" smtClean="0">
                <a:solidFill>
                  <a:srgbClr val="0070C0"/>
                </a:solidFill>
              </a:rPr>
              <a:t>ipv6 </a:t>
            </a:r>
            <a:r>
              <a:rPr lang="en-CA" altLang="zh-CN" b="1" dirty="0" err="1" smtClean="0">
                <a:solidFill>
                  <a:srgbClr val="0070C0"/>
                </a:solidFill>
              </a:rPr>
              <a:t>nd</a:t>
            </a:r>
            <a:r>
              <a:rPr lang="en-CA" altLang="zh-CN" b="1" dirty="0" smtClean="0">
                <a:solidFill>
                  <a:srgbClr val="0070C0"/>
                </a:solidFill>
              </a:rPr>
              <a:t> managed-</a:t>
            </a:r>
            <a:r>
              <a:rPr lang="en-CA" altLang="zh-CN" b="1" dirty="0" err="1" smtClean="0">
                <a:solidFill>
                  <a:srgbClr val="0070C0"/>
                </a:solidFill>
              </a:rPr>
              <a:t>config</a:t>
            </a:r>
            <a:r>
              <a:rPr lang="en-CA" altLang="zh-CN" b="1" dirty="0" smtClean="0">
                <a:solidFill>
                  <a:srgbClr val="0070C0"/>
                </a:solidFill>
              </a:rPr>
              <a:t>-flag</a:t>
            </a:r>
            <a:r>
              <a:rPr lang="zh-CN" altLang="en-US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/>
              <a:t>把它</a:t>
            </a:r>
            <a:r>
              <a:rPr lang="zh-CN" altLang="en-US" dirty="0"/>
              <a:t>從</a:t>
            </a:r>
            <a:r>
              <a:rPr lang="zh-TW" altLang="en-US" dirty="0" smtClean="0"/>
              <a:t> </a:t>
            </a:r>
            <a:r>
              <a:rPr lang="en-CA" altLang="zh-CN" dirty="0" smtClean="0"/>
              <a:t>0</a:t>
            </a:r>
            <a:r>
              <a:rPr lang="zh-TW" altLang="en-US" dirty="0" smtClean="0"/>
              <a:t> </a:t>
            </a:r>
            <a:r>
              <a:rPr lang="zh-CN" altLang="en-US" dirty="0" smtClean="0"/>
              <a:t>更改為</a:t>
            </a:r>
            <a:r>
              <a:rPr lang="zh-TW" altLang="en-US" dirty="0" smtClean="0"/>
              <a:t> </a:t>
            </a:r>
            <a:r>
              <a:rPr lang="en-CA" altLang="zh-CN" dirty="0" smtClean="0"/>
              <a:t>1</a:t>
            </a:r>
            <a:r>
              <a:rPr lang="zh-CN" altLang="en-CA" dirty="0" smtClean="0"/>
              <a:t>。</a:t>
            </a:r>
            <a:endParaRPr lang="zh-CN" altLang="en-US" dirty="0"/>
          </a:p>
        </p:txBody>
      </p:sp>
      <p:grpSp>
        <p:nvGrpSpPr>
          <p:cNvPr id="5" name="群組 4"/>
          <p:cNvGrpSpPr/>
          <p:nvPr/>
        </p:nvGrpSpPr>
        <p:grpSpPr>
          <a:xfrm>
            <a:off x="647700" y="1417632"/>
            <a:ext cx="7573963" cy="1396186"/>
            <a:chOff x="647700" y="1417632"/>
            <a:chExt cx="7573963" cy="1396186"/>
          </a:xfrm>
        </p:grpSpPr>
        <p:pic>
          <p:nvPicPr>
            <p:cNvPr id="50179" name="Picture 37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1838" y="1752594"/>
              <a:ext cx="1411287" cy="784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180" name="TextBox 18"/>
            <p:cNvSpPr txBox="1">
              <a:spLocks noChangeArrowheads="1"/>
            </p:cNvSpPr>
            <p:nvPr/>
          </p:nvSpPr>
          <p:spPr bwMode="auto">
            <a:xfrm>
              <a:off x="1141413" y="2163757"/>
              <a:ext cx="592137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R2</a:t>
              </a:r>
              <a:endParaRPr lang="zh-CN" altLang="en-US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0181" name="TextBox 19"/>
            <p:cNvSpPr txBox="1">
              <a:spLocks noChangeArrowheads="1"/>
            </p:cNvSpPr>
            <p:nvPr/>
          </p:nvSpPr>
          <p:spPr bwMode="auto">
            <a:xfrm>
              <a:off x="2076450" y="2130419"/>
              <a:ext cx="860425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S0/0/0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pic>
          <p:nvPicPr>
            <p:cNvPr id="50182" name="Picture 37"/>
            <p:cNvPicPr>
              <a:picLocks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10375" y="1766882"/>
              <a:ext cx="1411288" cy="784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183" name="TextBox 21"/>
            <p:cNvSpPr txBox="1">
              <a:spLocks noChangeArrowheads="1"/>
            </p:cNvSpPr>
            <p:nvPr/>
          </p:nvSpPr>
          <p:spPr bwMode="auto">
            <a:xfrm>
              <a:off x="7331075" y="2227257"/>
              <a:ext cx="59213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600" b="1">
                  <a:solidFill>
                    <a:srgbClr val="FFFFFF"/>
                  </a:solidFill>
                  <a:ea typeface="黑体" pitchFamily="2" charset="-122"/>
                  <a:cs typeface="Arial" charset="0"/>
                </a:rPr>
                <a:t>R1</a:t>
              </a:r>
              <a:endParaRPr lang="zh-CN" altLang="en-US" sz="1600" b="1">
                <a:solidFill>
                  <a:schemeClr val="bg1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0184" name="Rectangle 22"/>
            <p:cNvSpPr>
              <a:spLocks noChangeArrowheads="1"/>
            </p:cNvSpPr>
            <p:nvPr/>
          </p:nvSpPr>
          <p:spPr bwMode="auto">
            <a:xfrm>
              <a:off x="3402013" y="1704969"/>
              <a:ext cx="1827212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2001:DB8:ACAD:1::/64</a:t>
              </a:r>
              <a:endParaRPr lang="zh-CN" altLang="en-US" sz="14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0185" name="TextBox 23"/>
            <p:cNvSpPr txBox="1">
              <a:spLocks noChangeArrowheads="1"/>
            </p:cNvSpPr>
            <p:nvPr/>
          </p:nvSpPr>
          <p:spPr bwMode="auto">
            <a:xfrm>
              <a:off x="6332538" y="2016119"/>
              <a:ext cx="858837" cy="246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zh-CN" sz="1000" b="1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S0/0/0</a:t>
              </a:r>
              <a:endParaRPr lang="zh-CN" altLang="en-US" sz="1000" b="1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25" name="Freeform 9"/>
            <p:cNvSpPr>
              <a:spLocks/>
            </p:cNvSpPr>
            <p:nvPr/>
          </p:nvSpPr>
          <p:spPr bwMode="auto">
            <a:xfrm rot="158231" flipV="1">
              <a:off x="2143125" y="2119307"/>
              <a:ext cx="4667250" cy="112712"/>
            </a:xfrm>
            <a:custGeom>
              <a:avLst/>
              <a:gdLst>
                <a:gd name="T0" fmla="*/ 0 w 2017"/>
                <a:gd name="T1" fmla="*/ 0 h 97"/>
                <a:gd name="T2" fmla="*/ 1008 w 2017"/>
                <a:gd name="T3" fmla="*/ 0 h 97"/>
                <a:gd name="T4" fmla="*/ 912 w 2017"/>
                <a:gd name="T5" fmla="*/ 96 h 97"/>
                <a:gd name="T6" fmla="*/ 2016 w 2017"/>
                <a:gd name="T7" fmla="*/ 9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17" h="97">
                  <a:moveTo>
                    <a:pt x="0" y="0"/>
                  </a:moveTo>
                  <a:lnTo>
                    <a:pt x="1008" y="0"/>
                  </a:lnTo>
                  <a:lnTo>
                    <a:pt x="912" y="96"/>
                  </a:lnTo>
                  <a:lnTo>
                    <a:pt x="2016" y="96"/>
                  </a:lnTo>
                </a:path>
              </a:pathLst>
            </a:custGeom>
            <a:noFill/>
            <a:ln w="25400" cap="rnd" cmpd="sng">
              <a:solidFill>
                <a:srgbClr val="CF0E3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chemeClr val="tx1"/>
              </a:outerShdw>
            </a:effectLst>
            <a:ex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Arial" pitchFamily="34" charset="0"/>
                <a:ea typeface="黑体" pitchFamily="49" charset="-122"/>
                <a:cs typeface="Arial" pitchFamily="34" charset="0"/>
              </a:endParaRPr>
            </a:p>
          </p:txBody>
        </p:sp>
        <p:sp>
          <p:nvSpPr>
            <p:cNvPr id="50187" name="TextBox 25"/>
            <p:cNvSpPr txBox="1">
              <a:spLocks noChangeArrowheads="1"/>
            </p:cNvSpPr>
            <p:nvPr/>
          </p:nvSpPr>
          <p:spPr bwMode="auto">
            <a:xfrm>
              <a:off x="1050925" y="1425569"/>
              <a:ext cx="88106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b="1" smtClean="0">
                  <a:solidFill>
                    <a:srgbClr val="6B308E"/>
                  </a:solidFill>
                  <a:ea typeface="黑体" pitchFamily="2" charset="-122"/>
                  <a:cs typeface="Arial" charset="0"/>
                </a:rPr>
                <a:t>用戶端</a:t>
              </a:r>
              <a:endParaRPr lang="zh-CN" altLang="en-US" b="1">
                <a:ea typeface="黑体" pitchFamily="2" charset="-122"/>
                <a:cs typeface="Arial" charset="0"/>
              </a:endParaRPr>
            </a:p>
          </p:txBody>
        </p:sp>
        <p:sp>
          <p:nvSpPr>
            <p:cNvPr id="50188" name="TextBox 26"/>
            <p:cNvSpPr txBox="1">
              <a:spLocks noChangeArrowheads="1"/>
            </p:cNvSpPr>
            <p:nvPr/>
          </p:nvSpPr>
          <p:spPr bwMode="auto">
            <a:xfrm>
              <a:off x="7083425" y="1417632"/>
              <a:ext cx="90328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b="1" smtClean="0">
                  <a:solidFill>
                    <a:srgbClr val="6B308E"/>
                  </a:solidFill>
                  <a:ea typeface="黑体" pitchFamily="2" charset="-122"/>
                  <a:cs typeface="Arial" charset="0"/>
                </a:rPr>
                <a:t>伺服器</a:t>
              </a:r>
              <a:endParaRPr lang="zh-CN" altLang="en-US" b="1">
                <a:solidFill>
                  <a:schemeClr val="tx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0189" name="Rectangle 27"/>
            <p:cNvSpPr>
              <a:spLocks noChangeArrowheads="1"/>
            </p:cNvSpPr>
            <p:nvPr/>
          </p:nvSpPr>
          <p:spPr bwMode="auto">
            <a:xfrm>
              <a:off x="6811963" y="2536819"/>
              <a:ext cx="1354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鏈路本地</a:t>
              </a:r>
              <a:r>
                <a:rPr lang="en-US" altLang="zh-CN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FE80</a:t>
              </a:r>
              <a:r>
                <a:rPr lang="en-US" altLang="zh-CN" sz="1200" b="1" dirty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::1</a:t>
              </a:r>
              <a:endParaRPr lang="zh-CN" altLang="en-US" sz="1200" b="1" dirty="0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  <p:sp>
          <p:nvSpPr>
            <p:cNvPr id="50190" name="Rectangle 28"/>
            <p:cNvSpPr>
              <a:spLocks noChangeArrowheads="1"/>
            </p:cNvSpPr>
            <p:nvPr/>
          </p:nvSpPr>
          <p:spPr bwMode="auto">
            <a:xfrm>
              <a:off x="647700" y="2519357"/>
              <a:ext cx="135485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CN" altLang="en-US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鏈路本地</a:t>
              </a:r>
              <a:r>
                <a:rPr lang="en-US" altLang="zh-CN" sz="1200" b="1" dirty="0" smtClean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FE80</a:t>
              </a:r>
              <a:r>
                <a:rPr lang="en-US" altLang="zh-CN" sz="1200" b="1" dirty="0">
                  <a:solidFill>
                    <a:srgbClr val="000000"/>
                  </a:solidFill>
                  <a:ea typeface="黑体" pitchFamily="2" charset="-122"/>
                  <a:cs typeface="Arial" charset="0"/>
                </a:rPr>
                <a:t>::2</a:t>
              </a:r>
              <a:endParaRPr lang="zh-CN" altLang="en-US" sz="1200" b="1" dirty="0">
                <a:solidFill>
                  <a:schemeClr val="bg2"/>
                </a:solidFill>
                <a:ea typeface="黑体" pitchFamily="2" charset="-122"/>
                <a:cs typeface="Arial" charset="0"/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有狀態 </a:t>
            </a:r>
            <a:r>
              <a:rPr lang="en-US" altLang="zh-TW" dirty="0" smtClean="0"/>
              <a:t>DHCPv6</a:t>
            </a:r>
            <a:r>
              <a:rPr lang="zh-TW" altLang="en-US" dirty="0" smtClean="0"/>
              <a:t> </a:t>
            </a:r>
            <a:r>
              <a:rPr lang="zh-CN" altLang="en-US" dirty="0" smtClean="0"/>
              <a:t>伺服器配置</a:t>
            </a:r>
            <a:endParaRPr lang="zh-CN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2226" name="Rectangle 13"/>
          <p:cNvSpPr>
            <a:spLocks noChangeArrowheads="1"/>
          </p:cNvSpPr>
          <p:nvPr/>
        </p:nvSpPr>
        <p:spPr bwMode="auto">
          <a:xfrm>
            <a:off x="733425" y="3275013"/>
            <a:ext cx="7648575" cy="255428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R1(config)#ipv6 unicast-routing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R1(config)#ipv6 dhcp pool Stateful_DHCP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R1(config-dhcpv6)#address prefix 2001:DB8:acad:1::/64 lifetime infinite infinite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R1(config-dhcpv6)#dns-server AAAA:BBBB:CCCC:DDDD::FFFF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R1(config-dhcpv6)#domain-name StatefulDHCP.com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R1(config-dhcpv6)#exit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R1(config)#interface s0/0/0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R1(config-if)#ipv6 address 2001:db8:acad:1::1/64</a:t>
            </a: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R1(config-if)#ipv6 dhcp server Stateful_DHCP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  <a:p>
            <a:r>
              <a:rPr lang="en-US" altLang="zh-CN" sz="1600">
                <a:solidFill>
                  <a:srgbClr val="000000"/>
                </a:solidFill>
                <a:ea typeface="黑体" pitchFamily="2" charset="-122"/>
                <a:cs typeface="Arial" charset="0"/>
              </a:rPr>
              <a:t>R1(config-if)#ipv6 nd managed-config-flag</a:t>
            </a:r>
            <a:endParaRPr lang="zh-CN" altLang="en-US" sz="160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52227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938" y="1721754"/>
            <a:ext cx="141128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TextBox 15"/>
          <p:cNvSpPr txBox="1">
            <a:spLocks noChangeArrowheads="1"/>
          </p:cNvSpPr>
          <p:nvPr/>
        </p:nvSpPr>
        <p:spPr bwMode="auto">
          <a:xfrm>
            <a:off x="1179513" y="2132917"/>
            <a:ext cx="592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R2</a:t>
            </a:r>
            <a:endParaRPr lang="zh-CN" altLang="en-US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29" name="TextBox 16"/>
          <p:cNvSpPr txBox="1">
            <a:spLocks noChangeArrowheads="1"/>
          </p:cNvSpPr>
          <p:nvPr/>
        </p:nvSpPr>
        <p:spPr bwMode="auto">
          <a:xfrm>
            <a:off x="2114550" y="2099579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52230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8475" y="1736042"/>
            <a:ext cx="14112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1" name="TextBox 18"/>
          <p:cNvSpPr txBox="1">
            <a:spLocks noChangeArrowheads="1"/>
          </p:cNvSpPr>
          <p:nvPr/>
        </p:nvSpPr>
        <p:spPr bwMode="auto">
          <a:xfrm>
            <a:off x="7369175" y="2196417"/>
            <a:ext cx="592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R1</a:t>
            </a:r>
            <a:endParaRPr lang="zh-CN" altLang="en-US" sz="16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2" name="Rectangle 19"/>
          <p:cNvSpPr>
            <a:spLocks noChangeArrowheads="1"/>
          </p:cNvSpPr>
          <p:nvPr/>
        </p:nvSpPr>
        <p:spPr bwMode="auto">
          <a:xfrm>
            <a:off x="3440113" y="1674129"/>
            <a:ext cx="1878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2001:DB8:ACAD:1</a:t>
            </a:r>
            <a:r>
              <a:rPr lang="en-US" altLang="zh-CN" sz="14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::/64</a:t>
            </a:r>
            <a:endParaRPr lang="zh-CN" altLang="en-US" sz="14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3" name="TextBox 20"/>
          <p:cNvSpPr txBox="1">
            <a:spLocks noChangeArrowheads="1"/>
          </p:cNvSpPr>
          <p:nvPr/>
        </p:nvSpPr>
        <p:spPr bwMode="auto">
          <a:xfrm>
            <a:off x="6370638" y="1985279"/>
            <a:ext cx="858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2" name="Freeform 9"/>
          <p:cNvSpPr>
            <a:spLocks/>
          </p:cNvSpPr>
          <p:nvPr/>
        </p:nvSpPr>
        <p:spPr bwMode="auto">
          <a:xfrm rot="158231" flipV="1">
            <a:off x="2181225" y="2088467"/>
            <a:ext cx="4667250" cy="11271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2235" name="TextBox 22"/>
          <p:cNvSpPr txBox="1">
            <a:spLocks noChangeArrowheads="1"/>
          </p:cNvSpPr>
          <p:nvPr/>
        </p:nvSpPr>
        <p:spPr bwMode="auto">
          <a:xfrm>
            <a:off x="1089025" y="1394729"/>
            <a:ext cx="881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用戶端</a:t>
            </a:r>
            <a:endParaRPr lang="zh-CN" altLang="en-US" b="1">
              <a:ea typeface="黑体" pitchFamily="2" charset="-122"/>
              <a:cs typeface="Arial" charset="0"/>
            </a:endParaRPr>
          </a:p>
        </p:txBody>
      </p:sp>
      <p:sp>
        <p:nvSpPr>
          <p:cNvPr id="52236" name="TextBox 23"/>
          <p:cNvSpPr txBox="1">
            <a:spLocks noChangeArrowheads="1"/>
          </p:cNvSpPr>
          <p:nvPr/>
        </p:nvSpPr>
        <p:spPr bwMode="auto">
          <a:xfrm>
            <a:off x="7121525" y="1386792"/>
            <a:ext cx="903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伺服器</a:t>
            </a:r>
            <a:endParaRPr lang="zh-CN" altLang="en-US" b="1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7" name="Rectangle 24"/>
          <p:cNvSpPr>
            <a:spLocks noChangeArrowheads="1"/>
          </p:cNvSpPr>
          <p:nvPr/>
        </p:nvSpPr>
        <p:spPr bwMode="auto">
          <a:xfrm>
            <a:off x="6850063" y="2505979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::1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2238" name="Rectangle 25"/>
          <p:cNvSpPr>
            <a:spLocks noChangeArrowheads="1"/>
          </p:cNvSpPr>
          <p:nvPr/>
        </p:nvSpPr>
        <p:spPr bwMode="auto">
          <a:xfrm>
            <a:off x="685800" y="2488517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::2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878921" y="3543300"/>
            <a:ext cx="2788329" cy="276225"/>
          </a:xfrm>
          <a:prstGeom prst="roundRect">
            <a:avLst/>
          </a:prstGeom>
          <a:solidFill>
            <a:schemeClr val="tx2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ea typeface="黑体" pitchFamily="49" charset="-122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有狀態 </a:t>
            </a:r>
            <a:r>
              <a:rPr lang="en-US" altLang="zh-CN" dirty="0" smtClean="0"/>
              <a:t>DHCPv6 </a:t>
            </a:r>
            <a:r>
              <a:rPr lang="zh-CN" altLang="en-US" dirty="0" smtClean="0"/>
              <a:t>用戶端配置</a:t>
            </a:r>
            <a:endParaRPr lang="zh-CN" altLang="en-US" dirty="0"/>
          </a:p>
        </p:txBody>
      </p:sp>
      <p:sp>
        <p:nvSpPr>
          <p:cNvPr id="54274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rgbClr val="0070C0"/>
                </a:solidFill>
              </a:rPr>
              <a:t>ipv6 enable</a:t>
            </a:r>
            <a:r>
              <a:rPr lang="zh-TW" altLang="en-US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介面命令允許路由器接收鏈路本地位址以便發送 </a:t>
            </a:r>
            <a:r>
              <a:rPr lang="en-US" altLang="zh-TW" dirty="0" smtClean="0"/>
              <a:t>RS</a:t>
            </a:r>
            <a:r>
              <a:rPr lang="zh-TW" altLang="en-US" dirty="0" smtClean="0"/>
              <a:t> 資訊和參與 </a:t>
            </a:r>
            <a:r>
              <a:rPr lang="en-US" altLang="zh-TW" dirty="0" smtClean="0"/>
              <a:t>DHCPv6</a:t>
            </a:r>
            <a:r>
              <a:rPr lang="zh-TW" altLang="en-US" dirty="0" smtClean="0"/>
              <a:t>。</a:t>
            </a:r>
          </a:p>
          <a:p>
            <a:r>
              <a:rPr lang="en-US" altLang="zh-TW" b="1" dirty="0" smtClean="0">
                <a:solidFill>
                  <a:srgbClr val="0070C0"/>
                </a:solidFill>
              </a:rPr>
              <a:t>ipv6 address </a:t>
            </a:r>
            <a:r>
              <a:rPr lang="en-US" altLang="zh-TW" b="1" dirty="0" err="1" smtClean="0">
                <a:solidFill>
                  <a:srgbClr val="0070C0"/>
                </a:solidFill>
              </a:rPr>
              <a:t>dhcp</a:t>
            </a:r>
            <a:r>
              <a:rPr lang="zh-TW" altLang="en-US" b="1" dirty="0" smtClean="0">
                <a:solidFill>
                  <a:srgbClr val="0070C0"/>
                </a:solidFill>
              </a:rPr>
              <a:t> </a:t>
            </a:r>
            <a:r>
              <a:rPr lang="zh-TW" altLang="en-US" dirty="0" smtClean="0"/>
              <a:t>介面命令將路由器啟用為介面上的 </a:t>
            </a:r>
            <a:r>
              <a:rPr lang="en-US" altLang="zh-TW" dirty="0" smtClean="0"/>
              <a:t>DHCPv6</a:t>
            </a:r>
            <a:r>
              <a:rPr lang="zh-TW" altLang="en-US" dirty="0" smtClean="0"/>
              <a:t> 用戶端。</a:t>
            </a:r>
            <a:endParaRPr lang="zh-TW" altLang="en-US" dirty="0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2781300" y="3276600"/>
            <a:ext cx="3448050" cy="9239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R2(config)#interface s0/0/0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R2(config-if)#ipv6 enable</a:t>
            </a:r>
          </a:p>
          <a:p>
            <a:r>
              <a:rPr lang="en-US" altLang="zh-CN">
                <a:solidFill>
                  <a:srgbClr val="000000"/>
                </a:solidFill>
                <a:ea typeface="黑体" pitchFamily="2" charset="-122"/>
                <a:cs typeface="Arial" charset="0"/>
              </a:rPr>
              <a:t>R2(config-if)#ipv6 address dhcp</a:t>
            </a:r>
            <a:endParaRPr lang="zh-CN" altLang="en-US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54276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463" y="5076825"/>
            <a:ext cx="141128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TextBox 6"/>
          <p:cNvSpPr txBox="1">
            <a:spLocks noChangeArrowheads="1"/>
          </p:cNvSpPr>
          <p:nvPr/>
        </p:nvSpPr>
        <p:spPr bwMode="auto">
          <a:xfrm>
            <a:off x="1189038" y="5487988"/>
            <a:ext cx="5921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R2</a:t>
            </a:r>
            <a:endParaRPr lang="zh-CN" altLang="en-US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78" name="TextBox 7"/>
          <p:cNvSpPr txBox="1">
            <a:spLocks noChangeArrowheads="1"/>
          </p:cNvSpPr>
          <p:nvPr/>
        </p:nvSpPr>
        <p:spPr bwMode="auto">
          <a:xfrm>
            <a:off x="2124075" y="5454650"/>
            <a:ext cx="86042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pic>
        <p:nvPicPr>
          <p:cNvPr id="54279" name="Picture 3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5091113"/>
            <a:ext cx="1411288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80" name="TextBox 11"/>
          <p:cNvSpPr txBox="1">
            <a:spLocks noChangeArrowheads="1"/>
          </p:cNvSpPr>
          <p:nvPr/>
        </p:nvSpPr>
        <p:spPr bwMode="auto">
          <a:xfrm>
            <a:off x="7378700" y="5551488"/>
            <a:ext cx="592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600" b="1">
                <a:solidFill>
                  <a:srgbClr val="FFFFFF"/>
                </a:solidFill>
                <a:ea typeface="黑体" pitchFamily="2" charset="-122"/>
                <a:cs typeface="Arial" charset="0"/>
              </a:rPr>
              <a:t>R1</a:t>
            </a:r>
            <a:endParaRPr lang="zh-CN" altLang="en-US" sz="1600" b="1">
              <a:solidFill>
                <a:schemeClr val="bg1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81" name="Rectangle 12"/>
          <p:cNvSpPr>
            <a:spLocks noChangeArrowheads="1"/>
          </p:cNvSpPr>
          <p:nvPr/>
        </p:nvSpPr>
        <p:spPr bwMode="auto">
          <a:xfrm>
            <a:off x="3449638" y="5029200"/>
            <a:ext cx="1879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2001:DB8:ACAD:1</a:t>
            </a:r>
            <a:r>
              <a:rPr lang="en-US" altLang="zh-CN" sz="14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::/64</a:t>
            </a:r>
            <a:endParaRPr lang="zh-CN" altLang="en-US" sz="14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82" name="TextBox 13"/>
          <p:cNvSpPr txBox="1">
            <a:spLocks noChangeArrowheads="1"/>
          </p:cNvSpPr>
          <p:nvPr/>
        </p:nvSpPr>
        <p:spPr bwMode="auto">
          <a:xfrm>
            <a:off x="6380163" y="5340350"/>
            <a:ext cx="8588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000" b="1">
                <a:solidFill>
                  <a:srgbClr val="000000"/>
                </a:solidFill>
                <a:ea typeface="黑体" pitchFamily="2" charset="-122"/>
                <a:cs typeface="Arial" charset="0"/>
              </a:rPr>
              <a:t>S0/0/0</a:t>
            </a:r>
            <a:endParaRPr lang="zh-CN" altLang="en-US" sz="1000" b="1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15" name="Freeform 9"/>
          <p:cNvSpPr>
            <a:spLocks/>
          </p:cNvSpPr>
          <p:nvPr/>
        </p:nvSpPr>
        <p:spPr bwMode="auto">
          <a:xfrm rot="158231" flipV="1">
            <a:off x="2192338" y="5443538"/>
            <a:ext cx="4665662" cy="112712"/>
          </a:xfrm>
          <a:custGeom>
            <a:avLst/>
            <a:gdLst>
              <a:gd name="T0" fmla="*/ 0 w 2017"/>
              <a:gd name="T1" fmla="*/ 0 h 97"/>
              <a:gd name="T2" fmla="*/ 1008 w 2017"/>
              <a:gd name="T3" fmla="*/ 0 h 97"/>
              <a:gd name="T4" fmla="*/ 912 w 2017"/>
              <a:gd name="T5" fmla="*/ 96 h 97"/>
              <a:gd name="T6" fmla="*/ 2016 w 2017"/>
              <a:gd name="T7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17" h="97">
                <a:moveTo>
                  <a:pt x="0" y="0"/>
                </a:moveTo>
                <a:lnTo>
                  <a:pt x="1008" y="0"/>
                </a:lnTo>
                <a:lnTo>
                  <a:pt x="912" y="96"/>
                </a:lnTo>
                <a:lnTo>
                  <a:pt x="2016" y="96"/>
                </a:lnTo>
              </a:path>
            </a:pathLst>
          </a:custGeom>
          <a:noFill/>
          <a:ln w="25400" cap="rnd" cmpd="sng">
            <a:solidFill>
              <a:srgbClr val="CF0E30"/>
            </a:solidFill>
            <a:prstDash val="solid"/>
            <a:round/>
            <a:headEnd type="none" w="sm" len="sm"/>
            <a:tailEnd type="none" w="sm" len="sm"/>
          </a:ln>
          <a:effectLst>
            <a:outerShdw dist="17961" dir="2700000" algn="ctr" rotWithShape="0">
              <a:schemeClr val="tx1"/>
            </a:outerShdw>
          </a:effectLst>
          <a:ex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Arial" pitchFamily="34" charset="0"/>
              <a:ea typeface="黑体" pitchFamily="49" charset="-122"/>
              <a:cs typeface="Arial" pitchFamily="34" charset="0"/>
            </a:endParaRPr>
          </a:p>
        </p:txBody>
      </p:sp>
      <p:sp>
        <p:nvSpPr>
          <p:cNvPr id="54284" name="TextBox 15"/>
          <p:cNvSpPr txBox="1">
            <a:spLocks noChangeArrowheads="1"/>
          </p:cNvSpPr>
          <p:nvPr/>
        </p:nvSpPr>
        <p:spPr bwMode="auto">
          <a:xfrm>
            <a:off x="1098550" y="4749800"/>
            <a:ext cx="881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用戶端</a:t>
            </a:r>
            <a:endParaRPr lang="zh-CN" altLang="en-US" b="1">
              <a:ea typeface="黑体" pitchFamily="2" charset="-122"/>
              <a:cs typeface="Arial" charset="0"/>
            </a:endParaRPr>
          </a:p>
        </p:txBody>
      </p:sp>
      <p:sp>
        <p:nvSpPr>
          <p:cNvPr id="54285" name="TextBox 16"/>
          <p:cNvSpPr txBox="1">
            <a:spLocks noChangeArrowheads="1"/>
          </p:cNvSpPr>
          <p:nvPr/>
        </p:nvSpPr>
        <p:spPr bwMode="auto">
          <a:xfrm>
            <a:off x="7131050" y="4741863"/>
            <a:ext cx="903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rgbClr val="6B308E"/>
                </a:solidFill>
                <a:ea typeface="黑体" pitchFamily="2" charset="-122"/>
                <a:cs typeface="Arial" charset="0"/>
              </a:rPr>
              <a:t>伺服器</a:t>
            </a:r>
            <a:endParaRPr lang="zh-CN" altLang="en-US" b="1">
              <a:solidFill>
                <a:schemeClr val="tx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86" name="Rectangle 17"/>
          <p:cNvSpPr>
            <a:spLocks noChangeArrowheads="1"/>
          </p:cNvSpPr>
          <p:nvPr/>
        </p:nvSpPr>
        <p:spPr bwMode="auto">
          <a:xfrm>
            <a:off x="6859588" y="5861050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::1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  <p:sp>
        <p:nvSpPr>
          <p:cNvPr id="54287" name="Rectangle 18"/>
          <p:cNvSpPr>
            <a:spLocks noChangeArrowheads="1"/>
          </p:cNvSpPr>
          <p:nvPr/>
        </p:nvSpPr>
        <p:spPr bwMode="auto">
          <a:xfrm>
            <a:off x="696913" y="5843588"/>
            <a:ext cx="13548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鏈路本地</a:t>
            </a:r>
            <a:r>
              <a:rPr lang="en-US" altLang="zh-CN" sz="1200" b="1" dirty="0" smtClean="0">
                <a:solidFill>
                  <a:srgbClr val="000000"/>
                </a:solidFill>
                <a:ea typeface="黑体" pitchFamily="2" charset="-122"/>
                <a:cs typeface="Arial" charset="0"/>
              </a:rPr>
              <a:t>FE80</a:t>
            </a:r>
            <a:r>
              <a:rPr lang="en-US" altLang="zh-CN" sz="1200" b="1" dirty="0">
                <a:solidFill>
                  <a:srgbClr val="000000"/>
                </a:solidFill>
                <a:ea typeface="黑体" pitchFamily="2" charset="-122"/>
                <a:cs typeface="Arial" charset="0"/>
              </a:rPr>
              <a:t>::2</a:t>
            </a:r>
            <a:endParaRPr lang="zh-CN" altLang="en-US" sz="1200" b="1" dirty="0">
              <a:solidFill>
                <a:schemeClr val="bg2"/>
              </a:solidFill>
              <a:ea typeface="黑体" pitchFamily="2" charset="-122"/>
              <a:cs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etAcad_White_PPT_Template 05Oct12">
  <a:themeElements>
    <a:clrScheme name="Cisco NetAcad">
      <a:dk1>
        <a:srgbClr val="2AA7DF"/>
      </a:dk1>
      <a:lt1>
        <a:srgbClr val="FFFFFF"/>
      </a:lt1>
      <a:dk2>
        <a:srgbClr val="6B308E"/>
      </a:dk2>
      <a:lt2>
        <a:srgbClr val="000000"/>
      </a:lt2>
      <a:accent1>
        <a:srgbClr val="00938E"/>
      </a:accent1>
      <a:accent2>
        <a:srgbClr val="3EB549"/>
      </a:accent2>
      <a:accent3>
        <a:srgbClr val="D81673"/>
      </a:accent3>
      <a:accent4>
        <a:srgbClr val="234493"/>
      </a:accent4>
      <a:accent5>
        <a:srgbClr val="ED2D28"/>
      </a:accent5>
      <a:accent6>
        <a:srgbClr val="F68B21"/>
      </a:accent6>
      <a:hlink>
        <a:srgbClr val="2AA7DF"/>
      </a:hlink>
      <a:folHlink>
        <a:srgbClr val="ACB2C2"/>
      </a:folHlink>
    </a:clrScheme>
    <a:fontScheme name="Cisco 2010_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NetAcad_White_PPT_Template 05Oct12</Template>
  <TotalTime>2317</TotalTime>
  <Words>1903</Words>
  <Application>Microsoft Office PowerPoint</Application>
  <PresentationFormat>如螢幕大小 (4:3)</PresentationFormat>
  <Paragraphs>295</Paragraphs>
  <Slides>18</Slides>
  <Notes>18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1_NetAcad_White_PPT_Template 05Oct12</vt:lpstr>
      <vt:lpstr>DHCPv6</vt:lpstr>
      <vt:lpstr>有狀態 DHCPv6  </vt:lpstr>
      <vt:lpstr>無狀態位址自動配置 (SLAAC)</vt:lpstr>
      <vt:lpstr>DHCPv6 訊息類型</vt:lpstr>
      <vt:lpstr>DHCPv6 訊息類型</vt:lpstr>
      <vt:lpstr>DHCPv6 訊息類型</vt:lpstr>
      <vt:lpstr>有狀態 DHCPv6 伺服器配置範例 1</vt:lpstr>
      <vt:lpstr>有狀態 DHCPv6 伺服器配置</vt:lpstr>
      <vt:lpstr>有狀態 DHCPv6 用戶端配置</vt:lpstr>
      <vt:lpstr>有狀態 DHCPv6 伺服器驗證</vt:lpstr>
      <vt:lpstr>有狀態 DHCPv6 用戶端驗證</vt:lpstr>
      <vt:lpstr>DHCPv6 配置範例 2</vt:lpstr>
      <vt:lpstr>DHCPv6 主機驗證</vt:lpstr>
      <vt:lpstr>無狀態 DHCPv6</vt:lpstr>
      <vt:lpstr>無狀態 DHCPv6 伺服器配置</vt:lpstr>
      <vt:lpstr>無狀態 DHCPv6 用戶端配置</vt:lpstr>
      <vt:lpstr>無狀態 DHCPv6 驗證</vt:lpstr>
      <vt:lpstr>PowerPoint 簡報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Real, Relevant,  Surprising and Fresh: Cisco Brand</dc:title>
  <dc:creator>Melissa Gabriel</dc:creator>
  <cp:lastModifiedBy>kobe</cp:lastModifiedBy>
  <cp:revision>121</cp:revision>
  <dcterms:created xsi:type="dcterms:W3CDTF">2012-10-09T16:58:47Z</dcterms:created>
  <dcterms:modified xsi:type="dcterms:W3CDTF">2013-10-05T12:47:02Z</dcterms:modified>
</cp:coreProperties>
</file>