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3" r:id="rId1"/>
  </p:sldMasterIdLst>
  <p:notesMasterIdLst>
    <p:notesMasterId r:id="rId15"/>
  </p:notesMasterIdLst>
  <p:handoutMasterIdLst>
    <p:handoutMasterId r:id="rId16"/>
  </p:handoutMasterIdLst>
  <p:sldIdLst>
    <p:sldId id="261" r:id="rId2"/>
    <p:sldId id="312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05" r:id="rId1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6B6B"/>
    <a:srgbClr val="264DAE"/>
    <a:srgbClr val="4ADAD7"/>
    <a:srgbClr val="8A8A8A"/>
    <a:srgbClr val="90A3A6"/>
    <a:srgbClr val="435153"/>
    <a:srgbClr val="EDDFF5"/>
    <a:srgbClr val="493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4" autoAdjust="0"/>
    <p:restoredTop sz="80432" autoAdjust="0"/>
  </p:normalViewPr>
  <p:slideViewPr>
    <p:cSldViewPr snapToGrid="0">
      <p:cViewPr varScale="1">
        <p:scale>
          <a:sx n="80" d="100"/>
          <a:sy n="80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998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623E3-5314-4453-BB0C-A411345AF0E0}" type="datetimeFigureOut">
              <a:rPr lang="zh-TW" altLang="en-US" smtClean="0"/>
              <a:pPr/>
              <a:t>2014/2/11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080EB-C78E-4CA2-97D5-A32065D6ACF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60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1A48DBF-3453-478E-AA1C-FAFE33F2958B}" type="datetimeFigureOut">
              <a:rPr lang="en-US"/>
              <a:pPr>
                <a:defRPr/>
              </a:pPr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1D7667A-45A2-44B8-A7B0-06F4E5A39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9CE8E7-29F8-44AD-BEA8-3AC45F3CBF4C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6925" y="244475"/>
            <a:ext cx="5319713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ea typeface="黑体" pitchFamily="49" charset="-122"/>
              </a:rPr>
              <a:t>發出 </a:t>
            </a:r>
            <a:r>
              <a:rPr lang="en-US" altLang="zh-CN" dirty="0" smtClean="0">
                <a:ea typeface="黑体" pitchFamily="49" charset="-122"/>
              </a:rPr>
              <a:t>license boot module </a:t>
            </a:r>
            <a:r>
              <a:rPr lang="zh-CN" altLang="en-US" dirty="0" smtClean="0">
                <a:ea typeface="黑体" pitchFamily="49" charset="-122"/>
              </a:rPr>
              <a:t>命令之後查看輸出：</a:t>
            </a:r>
            <a:endParaRPr lang="en-US" dirty="0" smtClean="0"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黑体" pitchFamily="49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zh-CN" altLang="en-US" dirty="0" smtClean="0">
                <a:ea typeface="黑体" pitchFamily="49" charset="-122"/>
              </a:rPr>
              <a:t>發出“</a:t>
            </a:r>
            <a:r>
              <a:rPr lang="en-US" altLang="zh-CN" dirty="0" smtClean="0">
                <a:ea typeface="黑体" pitchFamily="49" charset="-122"/>
              </a:rPr>
              <a:t>write”</a:t>
            </a:r>
            <a:r>
              <a:rPr lang="zh-CN" altLang="en-US" dirty="0" smtClean="0">
                <a:ea typeface="黑体" pitchFamily="49" charset="-122"/>
              </a:rPr>
              <a:t>或“</a:t>
            </a:r>
            <a:r>
              <a:rPr lang="en-US" altLang="zh-CN" dirty="0" smtClean="0">
                <a:ea typeface="黑体" pitchFamily="49" charset="-122"/>
              </a:rPr>
              <a:t>do write”</a:t>
            </a:r>
            <a:r>
              <a:rPr lang="zh-CN" altLang="en-US" dirty="0" smtClean="0">
                <a:ea typeface="黑体" pitchFamily="49" charset="-122"/>
              </a:rPr>
              <a:t>命令</a:t>
            </a:r>
            <a:endParaRPr lang="en-US" dirty="0" smtClean="0">
              <a:ea typeface="黑体" pitchFamily="49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zh-TW" altLang="en-US" dirty="0" smtClean="0">
                <a:ea typeface="黑体" pitchFamily="49" charset="-122"/>
              </a:rPr>
              <a:t>路由器下次重新啟動後技術套件將為活動狀態</a:t>
            </a:r>
            <a:endParaRPr lang="en-US" dirty="0" smtClean="0">
              <a:ea typeface="黑体" pitchFamily="49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zh-CN" altLang="en-US" dirty="0" smtClean="0">
                <a:ea typeface="黑体" pitchFamily="49" charset="-122"/>
              </a:rPr>
              <a:t>發出 </a:t>
            </a:r>
            <a:r>
              <a:rPr lang="en-US" altLang="zh-CN" dirty="0" smtClean="0">
                <a:ea typeface="黑体" pitchFamily="49" charset="-122"/>
              </a:rPr>
              <a:t>show version | begin UDI </a:t>
            </a:r>
            <a:r>
              <a:rPr lang="zh-CN" altLang="en-US" dirty="0" smtClean="0">
                <a:ea typeface="黑体" pitchFamily="49" charset="-122"/>
              </a:rPr>
              <a:t>命令進行驗證</a:t>
            </a:r>
            <a:endParaRPr lang="en-US" dirty="0" smtClean="0">
              <a:ea typeface="黑体" pitchFamily="49" charset="-122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7B4A50-94DF-4032-856A-14F0CD8B0E0F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6925" y="244475"/>
            <a:ext cx="5319713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ea typeface="黑体" pitchFamily="2" charset="-122"/>
              </a:rPr>
              <a:t>驗證路由器下次重新啟動後“</a:t>
            </a:r>
            <a:r>
              <a:rPr lang="zh-CN" altLang="zh-CN" dirty="0" smtClean="0">
                <a:ea typeface="黑体" pitchFamily="2" charset="-122"/>
              </a:rPr>
              <a:t>Data”</a:t>
            </a:r>
            <a:r>
              <a:rPr lang="zh-TW" altLang="en-US" dirty="0" smtClean="0">
                <a:ea typeface="黑体" pitchFamily="2" charset="-122"/>
              </a:rPr>
              <a:t>技術套件處於活動狀態。</a:t>
            </a:r>
            <a:endParaRPr lang="zh-CN" altLang="en-US" dirty="0" smtClean="0">
              <a:ea typeface="黑体" pitchFamily="2" charset="-122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E6223F-1F6F-414B-8A14-402207CB9E95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6925" y="244475"/>
            <a:ext cx="5319713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ea typeface="黑体" pitchFamily="2" charset="-122"/>
              </a:rPr>
              <a:t>注意，停用技術套件有兩種方式：</a:t>
            </a:r>
            <a:endParaRPr lang="zh-CN" altLang="en-US" dirty="0" smtClean="0">
              <a:ea typeface="黑体" pitchFamily="2" charset="-122"/>
            </a:endParaRPr>
          </a:p>
          <a:p>
            <a:pPr>
              <a:spcBef>
                <a:spcPct val="0"/>
              </a:spcBef>
            </a:pPr>
            <a:endParaRPr lang="zh-CN" altLang="en-US" dirty="0" smtClean="0">
              <a:ea typeface="黑体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zh-CN" dirty="0" smtClean="0">
                <a:ea typeface="黑体" pitchFamily="2" charset="-122"/>
              </a:rPr>
              <a:t>no license boot module &lt;</a:t>
            </a:r>
            <a:r>
              <a:rPr lang="zh-CN" altLang="en-US" dirty="0" smtClean="0">
                <a:ea typeface="黑体" pitchFamily="2" charset="-122"/>
              </a:rPr>
              <a:t>型號</a:t>
            </a:r>
            <a:r>
              <a:rPr lang="zh-CN" altLang="zh-CN" dirty="0" smtClean="0">
                <a:ea typeface="黑体" pitchFamily="2" charset="-122"/>
              </a:rPr>
              <a:t>&gt; technology-package &lt;</a:t>
            </a:r>
            <a:r>
              <a:rPr lang="zh-CN" altLang="en-US" dirty="0" smtClean="0">
                <a:ea typeface="黑体" pitchFamily="2" charset="-122"/>
              </a:rPr>
              <a:t>技術套件</a:t>
            </a:r>
            <a:r>
              <a:rPr lang="en-US" altLang="zh-CN" dirty="0" smtClean="0">
                <a:ea typeface="黑体" pitchFamily="2" charset="-122"/>
              </a:rPr>
              <a:t>&gt;</a:t>
            </a:r>
          </a:p>
          <a:p>
            <a:pPr lvl="4">
              <a:spcBef>
                <a:spcPct val="0"/>
              </a:spcBef>
            </a:pPr>
            <a:r>
              <a:rPr lang="zh-CN" altLang="en-US" dirty="0" smtClean="0">
                <a:ea typeface="黑体" pitchFamily="2" charset="-122"/>
              </a:rPr>
              <a:t>或</a:t>
            </a:r>
          </a:p>
          <a:p>
            <a:pPr>
              <a:spcBef>
                <a:spcPct val="0"/>
              </a:spcBef>
            </a:pPr>
            <a:r>
              <a:rPr lang="zh-CN" altLang="zh-CN" dirty="0" smtClean="0">
                <a:ea typeface="黑体" pitchFamily="2" charset="-122"/>
              </a:rPr>
              <a:t>license boot module &lt;</a:t>
            </a:r>
            <a:r>
              <a:rPr lang="zh-CN" altLang="en-US" dirty="0" smtClean="0">
                <a:ea typeface="黑体" pitchFamily="2" charset="-122"/>
              </a:rPr>
              <a:t>型號</a:t>
            </a:r>
            <a:r>
              <a:rPr lang="zh-CN" altLang="zh-CN" dirty="0" smtClean="0">
                <a:ea typeface="黑体" pitchFamily="2" charset="-122"/>
              </a:rPr>
              <a:t>&gt; technology-package &lt;</a:t>
            </a:r>
            <a:r>
              <a:rPr lang="zh-CN" altLang="en-US" dirty="0" smtClean="0">
                <a:ea typeface="黑体" pitchFamily="2" charset="-122"/>
              </a:rPr>
              <a:t>技術套件</a:t>
            </a:r>
            <a:r>
              <a:rPr lang="zh-CN" altLang="zh-CN" dirty="0" smtClean="0">
                <a:ea typeface="黑体" pitchFamily="2" charset="-122"/>
              </a:rPr>
              <a:t>&gt; disable</a:t>
            </a:r>
            <a:endParaRPr lang="en-US" altLang="zh-CN" dirty="0" smtClean="0">
              <a:ea typeface="黑体" pitchFamily="2" charset="-122"/>
            </a:endParaRP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2" charset="-122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CB28A1-4231-490F-955A-B013F56CAE61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1" lang="ja-JP" alt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1367A1-1064-4F35-A3A9-FD35F7B8C7E4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kumimoji="1" lang="ja-JP" alt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85467B-7CDD-4298-907C-24F0D647E958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6925" y="244475"/>
            <a:ext cx="5319713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>
                <a:latin typeface="黑体" pitchFamily="2" charset="-122"/>
                <a:ea typeface="黑体" pitchFamily="2" charset="-122"/>
              </a:rPr>
              <a:t>新章節：</a:t>
            </a:r>
            <a:endParaRPr lang="zh-CN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21478F-094D-4AF0-9065-DACE2963338B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ea typeface="黑体" pitchFamily="2" charset="-122"/>
              </a:rPr>
              <a:t>尋找路由器的</a:t>
            </a:r>
            <a:r>
              <a:rPr lang="en-US" altLang="zh-CN" dirty="0" smtClean="0">
                <a:ea typeface="黑体" pitchFamily="2" charset="-122"/>
              </a:rPr>
              <a:t>UDI</a:t>
            </a:r>
            <a:r>
              <a:rPr lang="zh-CN" altLang="en-US" dirty="0" smtClean="0">
                <a:ea typeface="黑体" pitchFamily="2" charset="-122"/>
              </a:rPr>
              <a:t>資訊的位置</a:t>
            </a:r>
            <a:endParaRPr lang="zh-CN" dirty="0" smtClean="0">
              <a:ea typeface="黑体" pitchFamily="2" charset="-122"/>
            </a:endParaRPr>
          </a:p>
          <a:p>
            <a:pPr>
              <a:spcBef>
                <a:spcPct val="0"/>
              </a:spcBef>
            </a:pPr>
            <a:r>
              <a:rPr lang="en-US" altLang="zh-CN" dirty="0" smtClean="0">
                <a:ea typeface="黑体" pitchFamily="2" charset="-122"/>
              </a:rPr>
              <a:t>	CLI</a:t>
            </a:r>
            <a:r>
              <a:rPr lang="zh-CN" dirty="0" smtClean="0">
                <a:ea typeface="黑体" pitchFamily="2" charset="-122"/>
              </a:rPr>
              <a:t>命令：</a:t>
            </a:r>
            <a:r>
              <a:rPr lang="en-US" altLang="zh-CN" dirty="0" smtClean="0">
                <a:ea typeface="黑体" pitchFamily="2" charset="-122"/>
              </a:rPr>
              <a:t>show license </a:t>
            </a:r>
            <a:r>
              <a:rPr lang="en-US" altLang="zh-CN" dirty="0" err="1" smtClean="0">
                <a:ea typeface="黑体" pitchFamily="2" charset="-122"/>
              </a:rPr>
              <a:t>udi</a:t>
            </a:r>
            <a:endParaRPr lang="zh-CN" altLang="zh-CN" dirty="0" smtClean="0">
              <a:ea typeface="黑体" pitchFamily="2" charset="-122"/>
            </a:endParaRPr>
          </a:p>
          <a:p>
            <a:pPr>
              <a:spcBef>
                <a:spcPct val="0"/>
              </a:spcBef>
            </a:pPr>
            <a:r>
              <a:rPr lang="en-US" altLang="zh-CN" dirty="0" smtClean="0">
                <a:ea typeface="黑体" pitchFamily="2" charset="-122"/>
              </a:rPr>
              <a:t>	CLI</a:t>
            </a:r>
            <a:r>
              <a:rPr lang="zh-CN" dirty="0" smtClean="0">
                <a:ea typeface="黑体" pitchFamily="2" charset="-122"/>
              </a:rPr>
              <a:t>命令：</a:t>
            </a:r>
            <a:r>
              <a:rPr lang="en-US" altLang="zh-CN" dirty="0" smtClean="0">
                <a:ea typeface="黑体" pitchFamily="2" charset="-122"/>
              </a:rPr>
              <a:t>show version</a:t>
            </a:r>
            <a:endParaRPr lang="zh-CN" altLang="zh-CN" dirty="0" smtClean="0">
              <a:ea typeface="黑体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zh-CN" dirty="0" smtClean="0">
                <a:ea typeface="黑体" pitchFamily="2" charset="-122"/>
              </a:rPr>
              <a:t>	</a:t>
            </a:r>
            <a:r>
              <a:rPr lang="zh-TW" altLang="en-US" dirty="0" smtClean="0">
                <a:ea typeface="黑体" pitchFamily="2" charset="-122"/>
              </a:rPr>
              <a:t>位於貼在路由器上的塑膠標籤</a:t>
            </a:r>
            <a:endParaRPr lang="zh-CN" dirty="0" smtClean="0">
              <a:ea typeface="黑体" pitchFamily="2" charset="-122"/>
            </a:endParaRPr>
          </a:p>
          <a:p>
            <a:pPr>
              <a:spcBef>
                <a:spcPct val="0"/>
              </a:spcBef>
            </a:pPr>
            <a:r>
              <a:rPr lang="zh-TW" altLang="en-US" dirty="0" smtClean="0">
                <a:ea typeface="黑体" pitchFamily="2" charset="-122"/>
              </a:rPr>
              <a:t>以後購買升級、轉讓授權和尋找授權時需要此資訊。</a:t>
            </a:r>
            <a:endParaRPr lang="zh-CN" altLang="en-US" dirty="0" smtClean="0">
              <a:ea typeface="黑体" pitchFamily="2" charset="-122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74D545-4492-4D2D-BB01-E648F9868C00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6925" y="244475"/>
            <a:ext cx="5319713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ea typeface="黑体" pitchFamily="49" charset="-122"/>
              </a:rPr>
              <a:t>show version </a:t>
            </a:r>
            <a:r>
              <a:rPr lang="zh-CN" altLang="en-US" dirty="0" smtClean="0">
                <a:ea typeface="黑体" pitchFamily="49" charset="-122"/>
              </a:rPr>
              <a:t>現在包含有關授權的附加資訊。</a:t>
            </a:r>
            <a:r>
              <a:rPr lang="zh-TW" altLang="en-US" dirty="0" smtClean="0">
                <a:ea typeface="黑体" pitchFamily="49" charset="-122"/>
              </a:rPr>
              <a:t>透過許多方式可以顯示這些資料</a:t>
            </a:r>
            <a:r>
              <a:rPr lang="zh-CN" altLang="en-US" dirty="0" smtClean="0">
                <a:ea typeface="黑体" pitchFamily="49" charset="-122"/>
              </a:rPr>
              <a:t>。</a:t>
            </a:r>
            <a:endParaRPr lang="zh-CN" dirty="0"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ea typeface="黑体" pitchFamily="49" charset="-122"/>
              </a:rPr>
              <a:t>能夠鑒別以下內容：</a:t>
            </a:r>
            <a:endParaRPr lang="zh-CN" dirty="0">
              <a:ea typeface="黑体" pitchFamily="49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zh-TW" altLang="en-US" dirty="0" smtClean="0">
                <a:ea typeface="黑体" pitchFamily="49" charset="-122"/>
              </a:rPr>
              <a:t>當前技術套件狀態</a:t>
            </a:r>
            <a:r>
              <a:rPr lang="zh-CN" altLang="en-US" dirty="0" smtClean="0">
                <a:ea typeface="黑体" pitchFamily="49" charset="-122"/>
              </a:rPr>
              <a:t>。</a:t>
            </a:r>
            <a:endParaRPr lang="zh-CN" dirty="0">
              <a:ea typeface="黑体" pitchFamily="49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zh-TW" altLang="en-US" dirty="0" smtClean="0">
                <a:ea typeface="黑体" pitchFamily="49" charset="-122"/>
              </a:rPr>
              <a:t>當前技術套件授權類型</a:t>
            </a:r>
            <a:r>
              <a:rPr lang="zh-CN" altLang="en-US" dirty="0" smtClean="0">
                <a:ea typeface="黑体" pitchFamily="49" charset="-122"/>
              </a:rPr>
              <a:t>。</a:t>
            </a:r>
            <a:endParaRPr lang="zh-CN" dirty="0">
              <a:ea typeface="黑体" pitchFamily="49" charset="-122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/>
            </a:pPr>
            <a:r>
              <a:rPr lang="zh-TW" altLang="en-US" dirty="0" smtClean="0">
                <a:ea typeface="黑体" pitchFamily="49" charset="-122"/>
              </a:rPr>
              <a:t>下次啟動時的技術套件授權狀態</a:t>
            </a:r>
            <a:r>
              <a:rPr lang="zh-CN" altLang="en-US" dirty="0" smtClean="0">
                <a:ea typeface="黑体" pitchFamily="49" charset="-122"/>
              </a:rPr>
              <a:t>。</a:t>
            </a:r>
            <a:endParaRPr lang="zh-CN" dirty="0"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ea typeface="黑体" pitchFamily="49" charset="-122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0136E6-94BE-4AE2-AC3B-3139D3E86A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2746" indent="-112746" defTabSz="1020745" fontAlgn="auto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zh-TW" altLang="en-US" dirty="0" smtClean="0">
                <a:ea typeface="黑体" pitchFamily="49" charset="-122"/>
              </a:rPr>
              <a:t>顯示所有功能授權</a:t>
            </a:r>
            <a:r>
              <a:rPr lang="zh-CN" altLang="en-US" dirty="0" smtClean="0">
                <a:ea typeface="黑体" pitchFamily="49" charset="-122"/>
              </a:rPr>
              <a:t>。</a:t>
            </a:r>
            <a:r>
              <a:rPr lang="zh-TW" altLang="en-US" dirty="0" smtClean="0">
                <a:ea typeface="黑体" pitchFamily="49" charset="-122"/>
              </a:rPr>
              <a:t>包括技術和功能</a:t>
            </a:r>
            <a:r>
              <a:rPr lang="zh-CN" altLang="en-US" dirty="0" smtClean="0">
                <a:ea typeface="黑体" pitchFamily="49" charset="-122"/>
              </a:rPr>
              <a:t>。</a:t>
            </a:r>
            <a:endParaRPr lang="en-US" dirty="0" smtClean="0">
              <a:ea typeface="黑体" pitchFamily="49" charset="-122"/>
            </a:endParaRPr>
          </a:p>
          <a:p>
            <a:pPr marL="112746" indent="-112746" defTabSz="1020745" fontAlgn="auto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zh-TW" altLang="en-US" dirty="0" smtClean="0">
                <a:ea typeface="黑体" pitchFamily="49" charset="-122"/>
              </a:rPr>
              <a:t>第一個動畫：</a:t>
            </a:r>
            <a:r>
              <a:rPr lang="en-US" altLang="zh-TW" dirty="0" smtClean="0">
                <a:ea typeface="黑体" pitchFamily="49" charset="-122"/>
              </a:rPr>
              <a:t>ipbasek9 </a:t>
            </a:r>
            <a:r>
              <a:rPr lang="zh-TW" altLang="en-US" dirty="0" smtClean="0">
                <a:ea typeface="黑体" pitchFamily="49" charset="-122"/>
              </a:rPr>
              <a:t>有永久授權，沒有截至日期</a:t>
            </a:r>
            <a:endParaRPr lang="en-US" dirty="0" smtClean="0">
              <a:ea typeface="黑体" pitchFamily="49" charset="-122"/>
            </a:endParaRPr>
          </a:p>
          <a:p>
            <a:pPr marL="112746" indent="-112746" defTabSz="1020745" fontAlgn="auto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zh-TW" altLang="en-US" dirty="0" smtClean="0">
                <a:ea typeface="黑体" pitchFamily="49" charset="-122"/>
              </a:rPr>
              <a:t>下面的螢幕顯示臨時資料技術授權已使用了 </a:t>
            </a:r>
            <a:r>
              <a:rPr lang="en-US" altLang="zh-TW" dirty="0" smtClean="0">
                <a:ea typeface="黑体" pitchFamily="49" charset="-122"/>
              </a:rPr>
              <a:t>18 </a:t>
            </a:r>
            <a:r>
              <a:rPr lang="zh-TW" altLang="en-US" dirty="0" smtClean="0">
                <a:ea typeface="黑体" pitchFamily="49" charset="-122"/>
              </a:rPr>
              <a:t>分 </a:t>
            </a:r>
            <a:r>
              <a:rPr lang="en-US" altLang="zh-TW" dirty="0" smtClean="0">
                <a:ea typeface="黑体" pitchFamily="49" charset="-122"/>
              </a:rPr>
              <a:t>59 </a:t>
            </a:r>
            <a:r>
              <a:rPr lang="zh-TW" altLang="en-US" dirty="0" smtClean="0">
                <a:ea typeface="黑体" pitchFamily="49" charset="-122"/>
              </a:rPr>
              <a:t>秒</a:t>
            </a:r>
            <a:r>
              <a:rPr lang="zh-CN" altLang="en-US" dirty="0" smtClean="0">
                <a:ea typeface="黑体" pitchFamily="49" charset="-122"/>
              </a:rPr>
              <a:t>。</a:t>
            </a:r>
            <a:endParaRPr lang="en-US" dirty="0" smtClean="0">
              <a:ea typeface="黑体" pitchFamily="49" charset="-122"/>
            </a:endParaRPr>
          </a:p>
          <a:p>
            <a:pPr marL="112746" indent="-112746" defTabSz="1020745" fontAlgn="auto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zh-CN" altLang="en-US" dirty="0" smtClean="0">
                <a:ea typeface="黑体" pitchFamily="49" charset="-122"/>
              </a:rPr>
              <a:t>其他 </a:t>
            </a:r>
            <a:r>
              <a:rPr lang="en-US" altLang="zh-CN" dirty="0" smtClean="0">
                <a:ea typeface="黑体" pitchFamily="49" charset="-122"/>
              </a:rPr>
              <a:t>show license </a:t>
            </a:r>
            <a:r>
              <a:rPr lang="zh-CN" altLang="en-US" dirty="0" smtClean="0">
                <a:ea typeface="黑体" pitchFamily="49" charset="-122"/>
              </a:rPr>
              <a:t>命令：</a:t>
            </a:r>
            <a:endParaRPr lang="en-US" dirty="0" smtClean="0">
              <a:ea typeface="黑体" pitchFamily="49" charset="-122"/>
            </a:endParaRPr>
          </a:p>
          <a:p>
            <a:pPr marL="569946" lvl="1" indent="-112746" defTabSz="1020745" fontAlgn="auto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altLang="zh-CN" dirty="0" smtClean="0">
                <a:ea typeface="黑体" pitchFamily="49" charset="-122"/>
              </a:rPr>
              <a:t>show license all</a:t>
            </a:r>
            <a:endParaRPr lang="en-US" dirty="0" smtClean="0">
              <a:ea typeface="黑体" pitchFamily="49" charset="-122"/>
            </a:endParaRPr>
          </a:p>
          <a:p>
            <a:pPr marL="569946" lvl="1" indent="-112746" defTabSz="1020745" fontAlgn="auto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altLang="zh-CN" dirty="0" smtClean="0">
                <a:ea typeface="黑体" pitchFamily="49" charset="-122"/>
              </a:rPr>
              <a:t>show license detail</a:t>
            </a:r>
            <a:endParaRPr lang="en-US" dirty="0" smtClean="0">
              <a:ea typeface="黑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黑体" pitchFamily="49" charset="-122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1F8CE-FA3B-461F-B5E9-77866A93E195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6925" y="244475"/>
            <a:ext cx="5319713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>
                <a:latin typeface="黑体" pitchFamily="2" charset="-122"/>
                <a:ea typeface="黑体" pitchFamily="2" charset="-122"/>
              </a:rPr>
              <a:t>顯示路由器上的所有功能和已啟用功能的當前列表。</a:t>
            </a:r>
            <a:endParaRPr lang="zh-CN" altLang="en-US" smtClean="0"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0"/>
              </a:spcBef>
            </a:pPr>
            <a:endParaRPr lang="en-US" altLang="zh-CN" smtClean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2C234C-2F1A-4B11-BC41-D055FDFCF200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ea typeface="黑体" pitchFamily="2" charset="-122"/>
              </a:rPr>
              <a:t>在啟動授權之前（如果您希望是永久授權），您需要上傳授權</a:t>
            </a:r>
            <a:r>
              <a:rPr lang="en-US" altLang="zh-CN" dirty="0" smtClean="0">
                <a:ea typeface="黑体" pitchFamily="2" charset="-122"/>
              </a:rPr>
              <a:t>(.</a:t>
            </a:r>
            <a:r>
              <a:rPr lang="en-US" altLang="zh-CN" dirty="0" err="1" smtClean="0">
                <a:ea typeface="黑体" pitchFamily="2" charset="-122"/>
              </a:rPr>
              <a:t>lic</a:t>
            </a:r>
            <a:r>
              <a:rPr lang="en-US" altLang="zh-CN" dirty="0" smtClean="0">
                <a:ea typeface="黑体" pitchFamily="2" charset="-122"/>
              </a:rPr>
              <a:t>)</a:t>
            </a:r>
            <a:r>
              <a:rPr lang="zh-TW" altLang="en-US" dirty="0" smtClean="0">
                <a:ea typeface="黑体" pitchFamily="2" charset="-122"/>
              </a:rPr>
              <a:t>檔案到快閃記憶體中</a:t>
            </a:r>
            <a:r>
              <a:rPr lang="zh-CN" altLang="en-US" dirty="0" smtClean="0">
                <a:ea typeface="黑体" pitchFamily="2" charset="-122"/>
              </a:rPr>
              <a:t>。</a:t>
            </a:r>
            <a:endParaRPr lang="zh-CN" dirty="0" smtClean="0">
              <a:ea typeface="黑体" pitchFamily="2" charset="-122"/>
            </a:endParaRPr>
          </a:p>
          <a:p>
            <a:pPr>
              <a:spcBef>
                <a:spcPct val="0"/>
              </a:spcBef>
            </a:pPr>
            <a:endParaRPr lang="zh-CN" altLang="en-US" dirty="0" smtClean="0">
              <a:ea typeface="黑体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 smtClean="0">
                <a:ea typeface="黑体" pitchFamily="2" charset="-122"/>
              </a:rPr>
              <a:t>啟用：</a:t>
            </a:r>
            <a:r>
              <a:rPr lang="zh-CN" altLang="zh-CN" dirty="0" smtClean="0">
                <a:ea typeface="黑体" pitchFamily="2" charset="-122"/>
              </a:rPr>
              <a:t>license boot module &lt;</a:t>
            </a:r>
            <a:r>
              <a:rPr lang="zh-CN" altLang="en-US" dirty="0" smtClean="0">
                <a:ea typeface="黑体" pitchFamily="2" charset="-122"/>
              </a:rPr>
              <a:t>型號</a:t>
            </a:r>
            <a:r>
              <a:rPr lang="zh-CN" altLang="zh-CN" dirty="0" smtClean="0">
                <a:ea typeface="黑体" pitchFamily="2" charset="-122"/>
              </a:rPr>
              <a:t>&gt; technology-package &lt;</a:t>
            </a:r>
            <a:r>
              <a:rPr lang="zh-CN" altLang="en-US" dirty="0" smtClean="0">
                <a:ea typeface="黑体" pitchFamily="2" charset="-122"/>
              </a:rPr>
              <a:t>技術套件</a:t>
            </a:r>
            <a:r>
              <a:rPr lang="en-US" altLang="zh-CN" dirty="0" smtClean="0">
                <a:ea typeface="黑体" pitchFamily="2" charset="-122"/>
              </a:rPr>
              <a:t>&gt;</a:t>
            </a:r>
          </a:p>
          <a:p>
            <a:pPr>
              <a:spcBef>
                <a:spcPct val="0"/>
              </a:spcBef>
            </a:pPr>
            <a:endParaRPr lang="en-US" altLang="zh-CN" dirty="0" smtClean="0">
              <a:ea typeface="黑体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dirty="0" smtClean="0">
                <a:ea typeface="黑体" pitchFamily="2" charset="-122"/>
              </a:rPr>
              <a:t>停用：</a:t>
            </a:r>
            <a:r>
              <a:rPr lang="zh-CN" altLang="zh-CN" dirty="0" smtClean="0">
                <a:ea typeface="黑体" pitchFamily="2" charset="-122"/>
              </a:rPr>
              <a:t>no license boot module &lt;</a:t>
            </a:r>
            <a:r>
              <a:rPr lang="zh-CN" altLang="en-US" dirty="0" smtClean="0">
                <a:ea typeface="黑体" pitchFamily="2" charset="-122"/>
              </a:rPr>
              <a:t>型號</a:t>
            </a:r>
            <a:r>
              <a:rPr lang="zh-CN" altLang="zh-CN" dirty="0" smtClean="0">
                <a:ea typeface="黑体" pitchFamily="2" charset="-122"/>
              </a:rPr>
              <a:t>&gt; technology-package &lt;</a:t>
            </a:r>
            <a:r>
              <a:rPr lang="zh-CN" altLang="en-US" dirty="0" smtClean="0">
                <a:ea typeface="黑体" pitchFamily="2" charset="-122"/>
              </a:rPr>
              <a:t>技術套件</a:t>
            </a:r>
            <a:r>
              <a:rPr lang="en-US" altLang="zh-CN" dirty="0" smtClean="0">
                <a:ea typeface="黑体" pitchFamily="2" charset="-122"/>
              </a:rPr>
              <a:t>&gt;</a:t>
            </a:r>
            <a:r>
              <a:rPr lang="zh-CN" altLang="en-US" dirty="0" smtClean="0">
                <a:ea typeface="黑体" pitchFamily="2" charset="-122"/>
              </a:rPr>
              <a:t>或</a:t>
            </a:r>
            <a:r>
              <a:rPr lang="zh-CN" altLang="zh-CN" dirty="0" smtClean="0">
                <a:ea typeface="黑体" pitchFamily="2" charset="-122"/>
              </a:rPr>
              <a:t>license boot module &lt;</a:t>
            </a:r>
            <a:r>
              <a:rPr lang="zh-CN" altLang="en-US" dirty="0" smtClean="0">
                <a:ea typeface="黑体" pitchFamily="2" charset="-122"/>
              </a:rPr>
              <a:t>型號</a:t>
            </a:r>
            <a:r>
              <a:rPr lang="zh-CN" altLang="zh-CN" dirty="0" smtClean="0">
                <a:ea typeface="黑体" pitchFamily="2" charset="-122"/>
              </a:rPr>
              <a:t>&gt; technology-package &lt;</a:t>
            </a:r>
            <a:r>
              <a:rPr lang="zh-CN" altLang="en-US" dirty="0" smtClean="0">
                <a:ea typeface="黑体" pitchFamily="2" charset="-122"/>
              </a:rPr>
              <a:t>技術套件</a:t>
            </a:r>
            <a:r>
              <a:rPr lang="zh-CN" altLang="zh-CN" dirty="0" smtClean="0">
                <a:ea typeface="黑体" pitchFamily="2" charset="-122"/>
              </a:rPr>
              <a:t>&gt; disable</a:t>
            </a:r>
            <a:endParaRPr lang="en-US" altLang="zh-CN" dirty="0" smtClean="0">
              <a:ea typeface="黑体" pitchFamily="2" charset="-122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D0C880-3B8D-4F6F-BCC3-A2691A47F0E4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6925" y="244475"/>
            <a:ext cx="5319713" cy="39909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>
                <a:ea typeface="黑体" pitchFamily="2" charset="-122"/>
              </a:rPr>
              <a:t>發出此命令是為了驗證技術套件尚未啟用！</a:t>
            </a:r>
            <a:endParaRPr lang="zh-CN" dirty="0" smtClean="0">
              <a:ea typeface="黑体" pitchFamily="2" charset="-122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C48BA-3E22-4065-9C15-E2015B1B3076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3657600" cy="384721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Speaker Name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68" y="330200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862154"/>
            <a:ext cx="3657600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2" y="5231003"/>
            <a:ext cx="3657600" cy="29700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4984231" y="1416140"/>
            <a:ext cx="3759720" cy="459903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tx1">
                  <a:lumMod val="20000"/>
                  <a:lumOff val="80000"/>
                </a:schemeClr>
              </a:gs>
              <a:gs pos="47000">
                <a:schemeClr val="bg1"/>
              </a:gs>
              <a:gs pos="100000">
                <a:srgbClr val="EDDFF5"/>
              </a:gs>
            </a:gsLst>
            <a:lin ang="2700000" scaled="1"/>
            <a:tileRect/>
          </a:gra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221224" y="1747683"/>
            <a:ext cx="3236976" cy="1900292"/>
          </a:xfrm>
        </p:spPr>
        <p:txBody>
          <a:bodyPr/>
          <a:lstStyle>
            <a:lvl1pPr marL="114300" indent="-114300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5310124" y="4876800"/>
            <a:ext cx="3044497" cy="326243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990141" y="1335313"/>
            <a:ext cx="1" cy="4760687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25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301752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06400" indent="0">
              <a:buClr>
                <a:schemeClr val="accent5"/>
              </a:buClr>
              <a:buFontTx/>
              <a:buNone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406400" indent="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None/>
              <a:defRPr>
                <a:solidFill>
                  <a:schemeClr val="tx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818887" y="301752"/>
            <a:ext cx="3951308" cy="838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Two Column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Title Right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16000">
                    <a:schemeClr val="tx2"/>
                  </a:gs>
                  <a:gs pos="100000">
                    <a:srgbClr val="28A7DF"/>
                  </a:gs>
                </a:gsLst>
                <a:lin ang="1800000" scaled="0"/>
                <a:tileRect/>
              </a:gra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86587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866900"/>
            <a:ext cx="2622550" cy="4391025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866900"/>
            <a:ext cx="2593975" cy="4362450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275388" y="1866900"/>
            <a:ext cx="2633662" cy="4333875"/>
          </a:xfrm>
        </p:spPr>
        <p:txBody>
          <a:bodyPr/>
          <a:lstStyle>
            <a:lvl1pPr algn="l" defTabSz="914400" rtl="0" eaLnBrk="1" latinLnBrk="0" hangingPunct="1">
              <a:lnSpc>
                <a:spcPct val="95000"/>
              </a:lnSpc>
              <a:defRPr lang="en-US" sz="20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defRPr lang="en-US" sz="16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200" kern="1200" dirty="0" smtClean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200" kern="1200" dirty="0">
                <a:solidFill>
                  <a:srgbClr val="435153"/>
                </a:solidFill>
                <a:latin typeface="+mj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47902" y="319099"/>
            <a:ext cx="2670048" cy="1200329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0" normalizeH="0" baseline="0" dirty="0" smtClean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82817" y="869003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83084" y="869003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sp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rgbClr val="435153"/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4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0" lang="en-US" sz="36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chemeClr val="tx2"/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5852160"/>
            <a:ext cx="8112126" cy="38417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6538" indent="-236538" algn="l" defTabSz="914400" rtl="0" eaLnBrk="1" latinLnBrk="0" hangingPunct="1">
              <a:lnSpc>
                <a:spcPts val="52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None/>
              <a:defRPr kumimoji="0" lang="en-US" sz="54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“Format large quotes using this slide layout. Be sure to cite your source below.”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-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Format large quotes using this slide layout. Be sure to cite your source below.”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kumimoji="0" lang="en-US" sz="5400" b="0" i="0" u="none" strike="noStrike" kern="1200" cap="none" spc="0" normalizeH="0" baseline="0" dirty="0">
                <a:ln>
                  <a:noFill/>
                </a:ln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777667"/>
            <a:ext cx="3895344" cy="5287676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+mn-cs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0" lv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435153"/>
              </a:buClr>
              <a:buFont typeface="Arial" pitchFamily="34" charset="0"/>
              <a:buNone/>
            </a:pPr>
            <a:r>
              <a:rPr lang="en-US" dirty="0" smtClean="0"/>
              <a:t>Tell your story here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86587" y="777667"/>
            <a:ext cx="0" cy="5287676"/>
          </a:xfrm>
          <a:prstGeom prst="line">
            <a:avLst/>
          </a:prstGeom>
          <a:ln w="76200" cap="rnd">
            <a:gradFill>
              <a:gsLst>
                <a:gs pos="0">
                  <a:schemeClr val="tx1"/>
                </a:gs>
                <a:gs pos="50000">
                  <a:schemeClr val="accent4"/>
                </a:gs>
                <a:gs pos="100000">
                  <a:schemeClr val="tx2"/>
                </a:gs>
              </a:gsLst>
              <a:lin ang="12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2" y="4464066"/>
            <a:ext cx="3657600" cy="384721"/>
          </a:xfr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Speaker Name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algn="l" defTabSz="914400" rtl="0" eaLnBrk="1" latinLnBrk="0" hangingPunct="1">
              <a:lnSpc>
                <a:spcPts val="6200"/>
              </a:lnSpc>
              <a:spcBef>
                <a:spcPct val="0"/>
              </a:spcBef>
              <a:buNone/>
              <a:defRPr lang="en-US" sz="5400" b="0" kern="120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2068" y="330200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862154"/>
            <a:ext cx="3657600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2" y="5231003"/>
            <a:ext cx="3657600" cy="297004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77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kumimoji="0" lang="en-US" sz="2000" b="0" i="0" u="none" strike="noStrike" kern="1200" cap="none" spc="0" normalizeH="0" baseline="0" dirty="0">
                <a:ln>
                  <a:noFill/>
                </a:ln>
                <a:solidFill>
                  <a:srgbClr val="493B93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rgbClr val="FFFFFF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8" name="Rectangle 5"/>
          <p:cNvSpPr>
            <a:spLocks noChangeArrowheads="1"/>
          </p:cNvSpPr>
          <p:nvPr userDrawn="1"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chemeClr val="bg1"/>
                </a:solidFill>
                <a:latin typeface="+mj-lt"/>
              </a:rPr>
              <a:t>Public</a:t>
            </a:r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39924"/>
            <a:ext cx="8474869" cy="6054185"/>
          </a:xfrm>
          <a:ln>
            <a:solidFill>
              <a:srgbClr val="FFFFFF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91440" y="-91440"/>
            <a:ext cx="9326880" cy="704088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42616" y="777240"/>
            <a:ext cx="5897880" cy="4425696"/>
          </a:xfrm>
          <a:solidFill>
            <a:srgbClr val="000000"/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48" y="6042098"/>
            <a:ext cx="2889136" cy="4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3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6"/>
            <a:ext cx="8110728" cy="384175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>
                <a:solidFill>
                  <a:srgbClr val="493B93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  <p:pic>
        <p:nvPicPr>
          <p:cNvPr id="51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" y="325971"/>
            <a:ext cx="2920207" cy="48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2" y="4862154"/>
            <a:ext cx="8110728" cy="355482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>
                <a:solidFill>
                  <a:srgbClr val="493B93"/>
                </a:solidFill>
              </a:defRPr>
            </a:lvl1pPr>
          </a:lstStyle>
          <a:p>
            <a:pPr lvl="0"/>
            <a:r>
              <a:rPr lang="en-US" dirty="0" smtClean="0"/>
              <a:t>Speaker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36381" y="5231003"/>
            <a:ext cx="8110728" cy="297004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400">
                <a:solidFill>
                  <a:srgbClr val="493B93"/>
                </a:solidFill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blue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7" y="-1587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746" y="3078070"/>
            <a:ext cx="3669899" cy="61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3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5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746" y="3078070"/>
            <a:ext cx="3669899" cy="61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0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48229"/>
            <a:ext cx="8112125" cy="2907239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Presentation </a:t>
            </a:r>
            <a:br>
              <a:rPr lang="en-US" dirty="0" smtClean="0"/>
            </a:br>
            <a:r>
              <a:rPr lang="en-US" dirty="0" smtClean="0"/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31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6" y="4712451"/>
            <a:ext cx="8477250" cy="1828800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6" y="4696378"/>
            <a:ext cx="8477250" cy="1844873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57152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Seg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2"/>
            <a:ext cx="8548802" cy="4134758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0" dirty="0">
                <a:gradFill flip="none" rotWithShape="1">
                  <a:gsLst>
                    <a:gs pos="16000">
                      <a:srgbClr val="6B308D">
                        <a:lumMod val="80000"/>
                        <a:lumOff val="20000"/>
                      </a:srgbClr>
                    </a:gs>
                    <a:gs pos="100000">
                      <a:srgbClr val="28A7DF"/>
                    </a:gs>
                  </a:gsLst>
                  <a:lin ang="1800000" scaled="0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</a:pPr>
            <a:r>
              <a:rPr lang="en-US" dirty="0" smtClean="0"/>
              <a:t>Segue Title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rgbClr val="FFFFFF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Cisco </a:t>
            </a: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Public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marL="0" algn="l" defTabSz="814388" rtl="0" eaLnBrk="1" latinLnBrk="0" hangingPunct="1">
              <a:lnSpc>
                <a:spcPct val="100000"/>
              </a:lnSpc>
            </a:pPr>
            <a:r>
              <a:rPr lang="en-US" sz="600" kern="1200" dirty="0" smtClean="0">
                <a:solidFill>
                  <a:srgbClr val="808080"/>
                </a:solidFill>
                <a:latin typeface="+mj-lt"/>
                <a:ea typeface="+mn-ea"/>
                <a:cs typeface="+mn-cs"/>
              </a:rPr>
              <a:t>© 2013 Cisco and/or its affiliates. All rights reserved.</a:t>
            </a:r>
            <a:endParaRPr lang="en-US" sz="600" kern="1200" dirty="0">
              <a:solidFill>
                <a:srgbClr val="808080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72439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344168"/>
            <a:ext cx="8577072" cy="496519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48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1480"/>
              </a:spcBef>
              <a:defRPr lang="en-US" sz="18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spcBef>
                <a:spcPts val="600"/>
              </a:spcBef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400" kern="1200" dirty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9702" y="1339745"/>
            <a:ext cx="4122425" cy="4965700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ts val="1480"/>
              </a:spcBef>
              <a:defRPr lang="en-US" sz="18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algn="l" defTabSz="914400" rtl="0" eaLnBrk="1" latinLnBrk="0" hangingPunct="1">
              <a:lnSpc>
                <a:spcPct val="95000"/>
              </a:lnSpc>
              <a:spcBef>
                <a:spcPts val="600"/>
              </a:spcBef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69912" indent="0"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algn="l" defTabSz="914400" rtl="0" eaLnBrk="1" latinLnBrk="0" hangingPunct="1">
              <a:lnSpc>
                <a:spcPct val="95000"/>
              </a:lnSpc>
              <a:defRPr lang="en-US" sz="1400" kern="1200" dirty="0" smtClean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algn="l" defTabSz="914400" rtl="0" eaLnBrk="1" latinLnBrk="0" hangingPunct="1">
              <a:lnSpc>
                <a:spcPct val="95000"/>
              </a:lnSpc>
              <a:defRPr lang="en-US" sz="1400" kern="1200" dirty="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6380780"/>
            <a:ext cx="8477250" cy="16047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1528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pPr lv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2" y="1079501"/>
            <a:ext cx="8577072" cy="5225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© 2013 Cisco and/or its affiliates. All rights reserved.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983399" y="6584512"/>
            <a:ext cx="59225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808080"/>
                </a:solidFill>
                <a:latin typeface="+mj-lt"/>
              </a:rPr>
              <a:t>Cisco </a:t>
            </a:r>
            <a:r>
              <a:rPr lang="en-US" sz="600" dirty="0" smtClean="0">
                <a:solidFill>
                  <a:srgbClr val="808080"/>
                </a:solidFill>
                <a:latin typeface="+mj-lt"/>
              </a:rPr>
              <a:t>Public</a:t>
            </a:r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80808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80808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  <p:sldLayoutId id="2147484032" r:id="rId19"/>
    <p:sldLayoutId id="2147484033" r:id="rId20"/>
    <p:sldLayoutId id="2147484034" r:id="rId21"/>
    <p:sldLayoutId id="2147484035" r:id="rId22"/>
    <p:sldLayoutId id="2147484036" r:id="rId23"/>
    <p:sldLayoutId id="2147484037" r:id="rId24"/>
    <p:sldLayoutId id="2147484038" r:id="rId25"/>
    <p:sldLayoutId id="2147484039" r:id="rId26"/>
    <p:sldLayoutId id="2147484040" r:id="rId27"/>
    <p:sldLayoutId id="2147484041" r:id="rId28"/>
    <p:sldLayoutId id="2147484042" r:id="rId29"/>
    <p:sldLayoutId id="2147484043" r:id="rId30"/>
    <p:sldLayoutId id="2147484044" r:id="rId31"/>
    <p:sldLayoutId id="2147484045" r:id="rId32"/>
    <p:sldLayoutId id="2147484046" r:id="rId33"/>
    <p:sldLayoutId id="2147484047" r:id="rId34"/>
    <p:sldLayoutId id="2147484048" r:id="rId35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0" lang="en-US" sz="3600" b="1" i="0" u="none" strike="noStrike" kern="1200" cap="none" spc="0" normalizeH="0" baseline="0" dirty="0">
          <a:ln>
            <a:noFill/>
          </a:ln>
          <a:gradFill flip="none" rotWithShape="1">
            <a:gsLst>
              <a:gs pos="16000">
                <a:schemeClr val="tx2"/>
              </a:gs>
              <a:gs pos="100000">
                <a:srgbClr val="28A7DF"/>
              </a:gs>
            </a:gsLst>
            <a:lin ang="1800000" scaled="0"/>
            <a:tileRect/>
          </a:gradFill>
          <a:effectLst/>
          <a:uLnTx/>
          <a:uFillTx/>
          <a:latin typeface="微軟正黑體" pitchFamily="34" charset="-120"/>
          <a:ea typeface="微軟正黑體" pitchFamily="34" charset="-120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493B93"/>
        </a:buClr>
        <a:buSzPct val="90000"/>
        <a:buFont typeface="Arial" pitchFamily="34" charset="0"/>
        <a:buChar char="•"/>
        <a:tabLst/>
        <a:defRPr lang="en-US" sz="22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435153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co.com/en/US/docs/ios-xml/ios/csa/configuration/15-mt/csa-15-mt-book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buFont typeface="Arial" charset="0"/>
              <a:buNone/>
            </a:pPr>
            <a:r>
              <a:rPr altLang="zh-CN" smtClean="0">
                <a:solidFill>
                  <a:srgbClr val="FFFFFF"/>
                </a:solidFill>
                <a:ea typeface="黑体" pitchFamily="2" charset="-122"/>
                <a:cs typeface="Arial" charset="0"/>
              </a:rPr>
              <a:t>A. Peter Anderson</a:t>
            </a:r>
            <a:endParaRPr lang="zh-CN" altLang="en-US" smtClean="0">
              <a:ea typeface="黑体" pitchFamily="2" charset="-122"/>
              <a:cs typeface="Arial" charset="0"/>
            </a:endParaRPr>
          </a:p>
        </p:txBody>
      </p:sp>
      <p:sp>
        <p:nvSpPr>
          <p:cNvPr id="51202" name="Title 1"/>
          <p:cNvSpPr>
            <a:spLocks noGrp="1"/>
          </p:cNvSpPr>
          <p:nvPr>
            <p:ph type="ctr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zh-CN" dirty="0" smtClean="0">
                <a:ea typeface="黑体" pitchFamily="2" charset="-122"/>
                <a:cs typeface="Arial" charset="0"/>
              </a:rPr>
              <a:t>IOS 15 CLI </a:t>
            </a:r>
            <a:r>
              <a:rPr lang="zh-TW" altLang="en-US" dirty="0" smtClean="0">
                <a:ea typeface="黑体" pitchFamily="2" charset="-122"/>
                <a:cs typeface="Arial" charset="0"/>
              </a:rPr>
              <a:t>授權命令</a:t>
            </a:r>
            <a:r>
              <a:rPr lang="zh-TW" altLang="en-US" dirty="0" smtClean="0">
                <a:ea typeface="黑体" pitchFamily="2" charset="-122"/>
                <a:cs typeface="Arial" charset="0"/>
              </a:rPr>
              <a:t>簡介</a:t>
            </a:r>
            <a:r>
              <a:rPr lang="en-US" altLang="zh-TW" dirty="0" smtClean="0">
                <a:ea typeface="黑体" pitchFamily="2" charset="-122"/>
                <a:cs typeface="Arial" charset="0"/>
              </a:rPr>
              <a:t/>
            </a:r>
            <a:br>
              <a:rPr lang="en-US" altLang="zh-TW" dirty="0" smtClean="0">
                <a:ea typeface="黑体" pitchFamily="2" charset="-122"/>
                <a:cs typeface="Arial" charset="0"/>
              </a:rPr>
            </a:br>
            <a:r>
              <a:rPr lang="en-US" altLang="zh-TW" sz="2800" dirty="0"/>
              <a:t>Introduction to IOS 15 CLI Licensing </a:t>
            </a:r>
            <a:r>
              <a:rPr lang="en-US" altLang="zh-TW" sz="2800" dirty="0" smtClean="0"/>
              <a:t>Commands</a:t>
            </a:r>
            <a:br>
              <a:rPr lang="en-US" altLang="zh-TW" sz="2800" dirty="0" smtClean="0"/>
            </a:br>
            <a:endParaRPr lang="zh-CN" altLang="en-US" dirty="0" smtClean="0">
              <a:ea typeface="黑体" pitchFamily="2" charset="-122"/>
              <a:cs typeface="Arial" charset="0"/>
            </a:endParaRPr>
          </a:p>
        </p:txBody>
      </p:sp>
      <p:sp>
        <p:nvSpPr>
          <p:cNvPr id="51203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Associate Professor</a:t>
            </a:r>
            <a:endParaRPr lang="en-US" altLang="zh-TW" dirty="0"/>
          </a:p>
        </p:txBody>
      </p:sp>
      <p:sp>
        <p:nvSpPr>
          <p:cNvPr id="51204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August 4, 2013</a:t>
            </a:r>
            <a:endParaRPr lang="en-US" altLang="zh-TW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啟動技術套件授權</a:t>
            </a:r>
            <a:endParaRPr lang="zh-CN" alt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 smtClean="0"/>
              <a:t>第</a:t>
            </a:r>
            <a:r>
              <a:rPr lang="zh-TW" altLang="en-US" b="1" dirty="0" smtClean="0"/>
              <a:t> </a:t>
            </a:r>
            <a:r>
              <a:rPr lang="en-US" altLang="zh-CN" b="1" dirty="0" smtClean="0"/>
              <a:t>2</a:t>
            </a:r>
            <a:r>
              <a:rPr lang="zh-TW" altLang="en-US" b="1" dirty="0" smtClean="0"/>
              <a:t> </a:t>
            </a:r>
            <a:r>
              <a:rPr lang="zh-CN" altLang="en-US" b="1" dirty="0" smtClean="0"/>
              <a:t>步</a:t>
            </a:r>
            <a:r>
              <a:rPr lang="zh-CN" altLang="en-US" dirty="0"/>
              <a:t>：啟動資料技術套件授權</a:t>
            </a:r>
          </a:p>
          <a:p>
            <a:pPr lvl="1"/>
            <a:r>
              <a:rPr lang="zh-CN" altLang="en-US" dirty="0" smtClean="0"/>
              <a:t>	</a:t>
            </a:r>
          </a:p>
          <a:p>
            <a:pPr lvl="1"/>
            <a:r>
              <a:rPr lang="en-US" altLang="zh-CN" dirty="0" smtClean="0"/>
              <a:t>Router(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)# </a:t>
            </a:r>
            <a:r>
              <a:rPr lang="en-US" altLang="zh-CN" b="1" dirty="0">
                <a:solidFill>
                  <a:srgbClr val="0070C0"/>
                </a:solidFill>
              </a:rPr>
              <a:t>license boot module </a:t>
            </a:r>
            <a:r>
              <a:rPr lang="en-US" altLang="zh-CN" b="1" i="1" dirty="0">
                <a:solidFill>
                  <a:srgbClr val="0070C0"/>
                </a:solidFill>
              </a:rPr>
              <a:t>c2900</a:t>
            </a:r>
            <a:r>
              <a:rPr lang="en-US" altLang="zh-CN" b="1" dirty="0">
                <a:solidFill>
                  <a:srgbClr val="0070C0"/>
                </a:solidFill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technology-package </a:t>
            </a:r>
            <a:r>
              <a:rPr lang="en-US" altLang="zh-CN" b="1" i="1" dirty="0">
                <a:solidFill>
                  <a:srgbClr val="0070C0"/>
                </a:solidFill>
              </a:rPr>
              <a:t>datak9</a:t>
            </a:r>
          </a:p>
          <a:p>
            <a:pPr lvl="1"/>
            <a:endParaRPr lang="en-US" altLang="zh-CN" dirty="0"/>
          </a:p>
        </p:txBody>
      </p:sp>
      <p:pic>
        <p:nvPicPr>
          <p:cNvPr id="69635" name="Picture 5" descr="enable_technology-pack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3073400"/>
            <a:ext cx="83915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驗證下次重新開機後的技術套件授權狀態</a:t>
            </a:r>
            <a:endParaRPr lang="zh-CN" altLang="en-US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 smtClean="0"/>
              <a:t>第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 </a:t>
            </a:r>
            <a:r>
              <a:rPr lang="zh-CN" altLang="en-US" b="1" dirty="0" smtClean="0"/>
              <a:t>步</a:t>
            </a:r>
            <a:r>
              <a:rPr lang="zh-CN" altLang="en-US" dirty="0"/>
              <a:t>：</a:t>
            </a:r>
            <a:r>
              <a:rPr lang="zh-TW" altLang="en-US" dirty="0"/>
              <a:t>驗證啟動的授權</a:t>
            </a:r>
            <a:r>
              <a:rPr lang="zh-TW" altLang="en-US" dirty="0" smtClean="0"/>
              <a:t>：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Router(</a:t>
            </a:r>
            <a:r>
              <a:rPr lang="en-US" altLang="zh-CN" dirty="0" err="1" smtClean="0"/>
              <a:t>config</a:t>
            </a:r>
            <a:r>
              <a:rPr lang="en-US" altLang="zh-CN" dirty="0" smtClean="0"/>
              <a:t>)#</a:t>
            </a:r>
            <a:r>
              <a:rPr lang="en-US" altLang="zh-CN" b="1" dirty="0" smtClean="0">
                <a:solidFill>
                  <a:srgbClr val="00B050"/>
                </a:solidFill>
              </a:rPr>
              <a:t>do show version | begin UDI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pic>
        <p:nvPicPr>
          <p:cNvPr id="71683" name="Picture 5" descr="Activated_Temporary_IOS_Licens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175" y="2297113"/>
            <a:ext cx="6643688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800000">
            <a:off x="5572409" y="5487399"/>
            <a:ext cx="1364776" cy="464024"/>
          </a:xfrm>
          <a:prstGeom prst="rightArrow">
            <a:avLst/>
          </a:prstGeom>
          <a:solidFill>
            <a:schemeClr val="tx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2"/>
              </a:solidFill>
              <a:latin typeface="+mj-lt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卸載技術套件授權</a:t>
            </a:r>
            <a:endParaRPr lang="zh-CN" altLang="en-US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 smtClean="0"/>
              <a:t>第</a:t>
            </a:r>
            <a:r>
              <a:rPr lang="zh-TW" altLang="en-US" b="1" dirty="0" smtClean="0"/>
              <a:t> </a:t>
            </a:r>
            <a:r>
              <a:rPr lang="en-US" altLang="zh-CN" b="1" dirty="0" smtClean="0"/>
              <a:t>1</a:t>
            </a:r>
            <a:r>
              <a:rPr lang="zh-TW" altLang="en-US" b="1" dirty="0" smtClean="0"/>
              <a:t> </a:t>
            </a:r>
            <a:r>
              <a:rPr lang="zh-CN" altLang="en-US" b="1" dirty="0" smtClean="0"/>
              <a:t>步</a:t>
            </a:r>
            <a:r>
              <a:rPr lang="zh-CN" altLang="en-US" dirty="0" smtClean="0"/>
              <a:t>：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no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 </a:t>
            </a:r>
            <a:r>
              <a:rPr lang="zh-TW" altLang="en-US" sz="2000" b="1" dirty="0" smtClean="0">
                <a:solidFill>
                  <a:srgbClr val="00B050"/>
                </a:solidFill>
              </a:rPr>
              <a:t> 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license boot module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c2900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technology-package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datak9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 </a:t>
            </a:r>
            <a:r>
              <a:rPr lang="zh-CN" altLang="en-US" dirty="0" smtClean="0"/>
              <a:t>或</a:t>
            </a:r>
            <a:r>
              <a:rPr lang="zh-TW" altLang="en-US" dirty="0" smtClean="0"/>
              <a:t> 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license boot module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c2900</a:t>
            </a:r>
            <a:r>
              <a:rPr lang="en-US" altLang="zh-CN" sz="2000" b="1" dirty="0" smtClean="0">
                <a:solidFill>
                  <a:srgbClr val="00B050"/>
                </a:solidFill>
              </a:rPr>
              <a:t> technology-package </a:t>
            </a:r>
            <a:r>
              <a:rPr lang="en-US" altLang="zh-CN" sz="2000" b="1" i="1" dirty="0" smtClean="0">
                <a:solidFill>
                  <a:srgbClr val="0070C0"/>
                </a:solidFill>
              </a:rPr>
              <a:t>datak9 disable</a:t>
            </a:r>
            <a:endParaRPr lang="en-US" altLang="zh-CN" b="1" i="1" dirty="0" smtClean="0">
              <a:solidFill>
                <a:srgbClr val="0070C0"/>
              </a:solidFill>
            </a:endParaRPr>
          </a:p>
          <a:p>
            <a:pPr lvl="1"/>
            <a:endParaRPr lang="en-US" altLang="zh-CN" dirty="0" smtClean="0"/>
          </a:p>
          <a:p>
            <a:pPr>
              <a:buNone/>
            </a:pPr>
            <a:r>
              <a:rPr lang="zh-CN" altLang="en-US" b="1" dirty="0" smtClean="0"/>
              <a:t>第</a:t>
            </a:r>
            <a:r>
              <a:rPr lang="zh-TW" altLang="en-US" b="1" dirty="0" smtClean="0"/>
              <a:t> </a:t>
            </a:r>
            <a:r>
              <a:rPr lang="en-US" altLang="zh-CN" b="1" dirty="0" smtClean="0"/>
              <a:t>2</a:t>
            </a:r>
            <a:r>
              <a:rPr lang="zh-TW" altLang="en-US" b="1" dirty="0" smtClean="0"/>
              <a:t> </a:t>
            </a:r>
            <a:r>
              <a:rPr lang="zh-CN" altLang="en-US" b="1" dirty="0" smtClean="0"/>
              <a:t>步</a:t>
            </a:r>
            <a:r>
              <a:rPr lang="zh-CN" altLang="en-US" dirty="0" smtClean="0"/>
              <a:t>：</a:t>
            </a:r>
            <a:r>
              <a:rPr lang="en-US" altLang="zh-CN" b="1" dirty="0" smtClean="0">
                <a:solidFill>
                  <a:srgbClr val="00B050"/>
                </a:solidFill>
              </a:rPr>
              <a:t>show version | begin UDI</a:t>
            </a:r>
            <a:r>
              <a:rPr lang="zh-TW" altLang="en-US" dirty="0" smtClean="0"/>
              <a:t>（</a:t>
            </a:r>
            <a:r>
              <a:rPr lang="zh-CN" altLang="en-US" dirty="0" smtClean="0"/>
              <a:t>驗證授權已停用）</a:t>
            </a:r>
          </a:p>
          <a:p>
            <a:pPr lvl="1"/>
            <a:endParaRPr lang="zh-CN" altLang="en-US" dirty="0"/>
          </a:p>
        </p:txBody>
      </p:sp>
      <p:pic>
        <p:nvPicPr>
          <p:cNvPr id="73731" name="Picture 4" descr="Deactivated_Temporary_IOS_Licens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75" y="2884488"/>
            <a:ext cx="596423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rot="10800000">
            <a:off x="5296184" y="5910751"/>
            <a:ext cx="1364776" cy="464024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sz="5400" dirty="0" smtClean="0">
                <a:latin typeface="微軟正黑體" pitchFamily="34" charset="-120"/>
                <a:ea typeface="微軟正黑體" pitchFamily="34" charset="-120"/>
              </a:rPr>
              <a:t>IOS 15 CLI </a:t>
            </a: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授權命令簡介（驗證、啟動、卸載</a:t>
            </a: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sz="54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000" dirty="0"/>
              <a:t>(Verification, Activation, Uninstall)</a:t>
            </a:r>
            <a:endParaRPr lang="zh-CN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mtClean="0">
                <a:latin typeface="黑体" pitchFamily="49" charset="-122"/>
                <a:ea typeface="黑体" pitchFamily="49" charset="-122"/>
              </a:rPr>
              <a:t>授權管理命令</a:t>
            </a:r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ea typeface="黑体" pitchFamily="2" charset="-122"/>
                <a:cs typeface="Arial" charset="0"/>
              </a:rPr>
              <a:t>顯示授權資訊</a:t>
            </a:r>
            <a:endParaRPr lang="zh-CN" altLang="en-US" dirty="0">
              <a:ea typeface="黑体" pitchFamily="2" charset="-122"/>
              <a:cs typeface="Arial" charset="0"/>
            </a:endParaRPr>
          </a:p>
          <a:p>
            <a:r>
              <a:rPr lang="zh-CN" altLang="en-US" dirty="0" smtClean="0">
                <a:ea typeface="黑体" pitchFamily="2" charset="-122"/>
                <a:cs typeface="Arial" charset="0"/>
              </a:rPr>
              <a:t>啟用</a:t>
            </a:r>
            <a:r>
              <a:rPr altLang="zh-CN" dirty="0" smtClean="0">
                <a:ea typeface="黑体" pitchFamily="2" charset="-122"/>
                <a:cs typeface="Arial" charset="0"/>
              </a:rPr>
              <a:t>/</a:t>
            </a:r>
            <a:r>
              <a:rPr lang="zh-TW" altLang="en-US" dirty="0" smtClean="0">
                <a:ea typeface="黑体" pitchFamily="2" charset="-122"/>
                <a:cs typeface="Arial" charset="0"/>
              </a:rPr>
              <a:t>停用技術套件授權</a:t>
            </a:r>
            <a:endParaRPr lang="zh-CN" altLang="en-US" dirty="0">
              <a:ea typeface="黑体" pitchFamily="2" charset="-122"/>
              <a:cs typeface="Arial" charset="0"/>
            </a:endParaRPr>
          </a:p>
          <a:p>
            <a:r>
              <a:rPr lang="zh-CN" altLang="en-US" dirty="0" smtClean="0">
                <a:ea typeface="黑体" pitchFamily="2" charset="-122"/>
                <a:cs typeface="Arial" charset="0"/>
              </a:rPr>
              <a:t>其他資源：</a:t>
            </a:r>
            <a:endParaRPr lang="zh-CN" altLang="en-US" dirty="0">
              <a:ea typeface="黑体" pitchFamily="2" charset="-122"/>
              <a:cs typeface="Arial" charset="0"/>
            </a:endParaRPr>
          </a:p>
          <a:p>
            <a:pPr marL="404813" lvl="1"/>
            <a:r>
              <a:rPr lang="en-US" altLang="zh-CN" dirty="0" smtClean="0">
                <a:ea typeface="黑体" pitchFamily="2" charset="-122"/>
                <a:cs typeface="Arial" charset="0"/>
              </a:rPr>
              <a:t>Cisco IOS</a:t>
            </a:r>
            <a:r>
              <a:rPr lang="zh-TW" altLang="en-US" dirty="0" smtClean="0">
                <a:ea typeface="黑体" pitchFamily="2" charset="-122"/>
                <a:cs typeface="Arial" charset="0"/>
              </a:rPr>
              <a:t>軟體啟動命令參考</a:t>
            </a:r>
            <a:endParaRPr lang="zh-CN" altLang="en-US" dirty="0">
              <a:ea typeface="黑体" pitchFamily="2" charset="-122"/>
              <a:cs typeface="Arial" charset="0"/>
            </a:endParaRPr>
          </a:p>
          <a:p>
            <a:pPr marL="404813" lvl="1"/>
            <a:r>
              <a:rPr lang="zh-TW" altLang="en-US" dirty="0" smtClean="0">
                <a:ea typeface="黑体" pitchFamily="2" charset="-122"/>
                <a:cs typeface="Arial" charset="0"/>
                <a:hlinkClick r:id="rId3"/>
              </a:rPr>
              <a:t>軟體啟動配置指南</a:t>
            </a:r>
            <a:r>
              <a:rPr lang="en-US" altLang="zh-TW" dirty="0" smtClean="0">
                <a:ea typeface="黑体" pitchFamily="2" charset="-122"/>
                <a:cs typeface="Arial" charset="0"/>
                <a:hlinkClick r:id="rId3"/>
              </a:rPr>
              <a:t>-</a:t>
            </a:r>
            <a:r>
              <a:rPr lang="zh-CN" altLang="en-US" dirty="0" smtClean="0">
                <a:ea typeface="黑体" pitchFamily="2" charset="-122"/>
                <a:cs typeface="Arial" charset="0"/>
                <a:hlinkClick r:id="rId3"/>
              </a:rPr>
              <a:t>，</a:t>
            </a:r>
            <a:r>
              <a:rPr lang="en-US" altLang="zh-CN" dirty="0" smtClean="0">
                <a:ea typeface="黑体" pitchFamily="2" charset="-122"/>
                <a:cs typeface="Arial" charset="0"/>
                <a:hlinkClick r:id="rId3"/>
              </a:rPr>
              <a:t>Cisco IOS 15M&amp;T</a:t>
            </a:r>
            <a:r>
              <a:rPr lang="zh-CN" altLang="en-US" dirty="0" smtClean="0">
                <a:ea typeface="黑体" pitchFamily="2" charset="-122"/>
                <a:cs typeface="Arial" charset="0"/>
                <a:hlinkClick r:id="rId3"/>
              </a:rPr>
              <a:t>版</a:t>
            </a:r>
            <a:endParaRPr lang="zh-CN" altLang="en-US" dirty="0">
              <a:ea typeface="黑体" pitchFamily="2" charset="-122"/>
              <a:cs typeface="Arial" charset="0"/>
            </a:endParaRPr>
          </a:p>
          <a:p>
            <a:endParaRPr lang="zh-CN" altLang="en-US" dirty="0">
              <a:ea typeface="黑体" pitchFamily="2" charset="-122"/>
              <a:cs typeface="Arial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828511" y="3799906"/>
            <a:ext cx="2103682" cy="641445"/>
          </a:xfrm>
          <a:prstGeom prst="wedgeRoundRectCallout">
            <a:avLst>
              <a:gd name="adj1" fmla="val -43210"/>
              <a:gd name="adj2" fmla="val 93896"/>
              <a:gd name="adj3" fmla="val 1666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latin typeface="黑体" pitchFamily="49" charset="-122"/>
                <a:ea typeface="黑体" pitchFamily="49" charset="-122"/>
                <a:cs typeface="Arial" pitchFamily="34" charset="0"/>
              </a:rPr>
              <a:t>是的，我有一個授權。</a:t>
            </a:r>
            <a:endParaRPr lang="zh-CN" altLang="en-US" b="1" dirty="0"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  <p:pic>
        <p:nvPicPr>
          <p:cNvPr id="55302" name="Picture 5" descr="29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4888" y="4630738"/>
            <a:ext cx="48609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命令：</a:t>
            </a:r>
            <a:r>
              <a:rPr lang="en-US" altLang="zh-CN" smtClean="0"/>
              <a:t>show license udi</a:t>
            </a:r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顯示可在系統中獲得授權的所有唯一設備識別字 </a:t>
            </a:r>
            <a:r>
              <a:rPr lang="en-US" altLang="zh-CN" dirty="0" smtClean="0"/>
              <a:t>(UDI) </a:t>
            </a:r>
            <a:r>
              <a:rPr lang="zh-CN" altLang="en-US" dirty="0" smtClean="0"/>
              <a:t>值</a:t>
            </a:r>
          </a:p>
          <a:p>
            <a:pPr>
              <a:buNone/>
            </a:pPr>
            <a:r>
              <a:rPr lang="zh-CN" altLang="en-US" dirty="0" smtClean="0"/>
              <a:t>	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57347" name="Picture 6" descr="show_license_ud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239963"/>
            <a:ext cx="63754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863" y="3557588"/>
            <a:ext cx="46577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9025" y="3171825"/>
            <a:ext cx="17494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Oval 9"/>
          <p:cNvSpPr>
            <a:spLocks noChangeArrowheads="1"/>
          </p:cNvSpPr>
          <p:nvPr/>
        </p:nvSpPr>
        <p:spPr bwMode="auto">
          <a:xfrm>
            <a:off x="2773363" y="4295775"/>
            <a:ext cx="1047750" cy="9144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lIns="82124" tIns="41061" rIns="82124" bIns="41061"/>
          <a:lstStyle/>
          <a:p>
            <a:pPr eaLnBrk="0" hangingPunct="0"/>
            <a:endParaRPr lang="zh-CN" altLang="en-US">
              <a:latin typeface="黑体" pitchFamily="2" charset="-122"/>
              <a:ea typeface="黑体" pitchFamily="2" charset="-122"/>
              <a:cs typeface="Arial" charset="0"/>
            </a:endParaRPr>
          </a:p>
        </p:txBody>
      </p:sp>
      <p:cxnSp>
        <p:nvCxnSpPr>
          <p:cNvPr id="57351" name="Straight Arrow Connector 11"/>
          <p:cNvCxnSpPr>
            <a:cxnSpLocks noChangeShapeType="1"/>
          </p:cNvCxnSpPr>
          <p:nvPr/>
        </p:nvCxnSpPr>
        <p:spPr bwMode="auto">
          <a:xfrm flipV="1">
            <a:off x="3821113" y="4648200"/>
            <a:ext cx="2522537" cy="109538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命令：</a:t>
            </a:r>
            <a:r>
              <a:rPr lang="en-US" altLang="zh-CN" smtClean="0"/>
              <a:t>show version</a:t>
            </a:r>
            <a:endParaRPr lang="en-US" altLang="zh-CN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顯示硬體和技術套件授權資訊。</a:t>
            </a:r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  <a:p>
            <a:endParaRPr lang="zh-CN" altLang="en-US" smtClean="0"/>
          </a:p>
          <a:p>
            <a:endParaRPr lang="zh-CN" altLang="en-US" dirty="0"/>
          </a:p>
        </p:txBody>
      </p:sp>
      <p:pic>
        <p:nvPicPr>
          <p:cNvPr id="59395" name="Picture 4" descr="show_versio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22488"/>
            <a:ext cx="59467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396" name="Straight Arrow Connector 11"/>
          <p:cNvCxnSpPr>
            <a:cxnSpLocks noChangeShapeType="1"/>
          </p:cNvCxnSpPr>
          <p:nvPr/>
        </p:nvCxnSpPr>
        <p:spPr bwMode="auto">
          <a:xfrm flipH="1">
            <a:off x="5341938" y="5094288"/>
            <a:ext cx="1382712" cy="179387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15" name="Rectangle 14"/>
          <p:cNvSpPr/>
          <p:nvPr/>
        </p:nvSpPr>
        <p:spPr>
          <a:xfrm>
            <a:off x="6697663" y="4851400"/>
            <a:ext cx="24463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6B308E"/>
                </a:solidFill>
                <a:latin typeface="+mj-lt"/>
                <a:ea typeface="黑体" pitchFamily="49" charset="-122"/>
                <a:cs typeface="Arial" pitchFamily="34" charset="0"/>
              </a:rPr>
              <a:t>確定下次啟動時的技術授權狀態。</a:t>
            </a:r>
            <a:endParaRPr lang="zh-CN" altLang="en-US" dirty="0">
              <a:solidFill>
                <a:schemeClr val="tx2"/>
              </a:solidFill>
              <a:latin typeface="+mj-lt"/>
              <a:ea typeface="黑体" pitchFamily="49" charset="-122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97663" y="4084638"/>
            <a:ext cx="28860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6B308E"/>
                </a:solidFill>
                <a:latin typeface="+mj-lt"/>
                <a:ea typeface="黑体" pitchFamily="49" charset="-122"/>
                <a:cs typeface="Arial" pitchFamily="34" charset="0"/>
              </a:rPr>
              <a:t>確定技術授權類型。</a:t>
            </a:r>
            <a:endParaRPr lang="zh-CN" altLang="en-US" dirty="0">
              <a:solidFill>
                <a:schemeClr val="tx2"/>
              </a:solidFill>
              <a:latin typeface="+mj-lt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3473450" y="4297363"/>
            <a:ext cx="3224213" cy="450850"/>
          </a:xfrm>
          <a:prstGeom prst="bentConnector3">
            <a:avLst>
              <a:gd name="adj1" fmla="val 81629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97663" y="5678488"/>
            <a:ext cx="28860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6B308E"/>
                </a:solidFill>
                <a:latin typeface="+mj-lt"/>
                <a:ea typeface="黑体" pitchFamily="49" charset="-122"/>
                <a:cs typeface="Arial" pitchFamily="34" charset="0"/>
              </a:rPr>
              <a:t>確定技術套件狀態。</a:t>
            </a:r>
            <a:endParaRPr lang="zh-CN" altLang="en-US" dirty="0">
              <a:solidFill>
                <a:schemeClr val="tx2"/>
              </a:solidFill>
              <a:latin typeface="+mj-lt"/>
              <a:ea typeface="黑体" pitchFamily="49" charset="-122"/>
              <a:cs typeface="Arial" pitchFamily="34" charset="0"/>
            </a:endParaRPr>
          </a:p>
        </p:txBody>
      </p:sp>
      <p:cxnSp>
        <p:nvCxnSpPr>
          <p:cNvPr id="19" name="Elbow Connector 18"/>
          <p:cNvCxnSpPr/>
          <p:nvPr/>
        </p:nvCxnSpPr>
        <p:spPr>
          <a:xfrm rot="10800000">
            <a:off x="2486025" y="5686425"/>
            <a:ext cx="4238625" cy="206375"/>
          </a:xfrm>
          <a:prstGeom prst="bentConnector3">
            <a:avLst>
              <a:gd name="adj1" fmla="val 92035"/>
            </a:avLst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 descr="show_licen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675" y="1352550"/>
            <a:ext cx="3917950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命令：</a:t>
            </a:r>
            <a:r>
              <a:rPr lang="en-US" altLang="zh-CN" smtClean="0"/>
              <a:t>show license</a:t>
            </a:r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702" y="1079501"/>
            <a:ext cx="4215298" cy="5225944"/>
          </a:xfrm>
        </p:spPr>
        <p:txBody>
          <a:bodyPr/>
          <a:lstStyle/>
          <a:p>
            <a:r>
              <a:rPr lang="zh-CN" altLang="en-US" dirty="0" smtClean="0"/>
              <a:t>顯示</a:t>
            </a:r>
            <a:r>
              <a:rPr lang="zh-CN" altLang="en-US" dirty="0" smtClean="0">
                <a:solidFill>
                  <a:srgbClr val="00B050"/>
                </a:solidFill>
              </a:rPr>
              <a:t>所有</a:t>
            </a:r>
            <a:r>
              <a:rPr lang="zh-TW" altLang="en-US" dirty="0" smtClean="0"/>
              <a:t>功能授權的詳細資訊。</a:t>
            </a:r>
            <a:endParaRPr lang="zh-CN" altLang="en-US" dirty="0" smtClean="0"/>
          </a:p>
          <a:p>
            <a:r>
              <a:rPr lang="zh-TW" altLang="en-US" dirty="0" smtClean="0"/>
              <a:t>授權類型：</a:t>
            </a:r>
            <a:r>
              <a:rPr lang="zh-TW" altLang="en-US" b="1" dirty="0" smtClean="0"/>
              <a:t>評估授權</a:t>
            </a:r>
            <a:r>
              <a:rPr lang="zh-TW" altLang="en-US" dirty="0" smtClean="0"/>
              <a:t>或</a:t>
            </a:r>
            <a:r>
              <a:rPr lang="zh-TW" altLang="en-US" b="1" dirty="0" smtClean="0"/>
              <a:t>永久授權</a:t>
            </a:r>
            <a:endParaRPr lang="zh-CN" altLang="en-US" b="1" dirty="0" smtClean="0"/>
          </a:p>
          <a:p>
            <a:r>
              <a:rPr lang="zh-TW" altLang="en-US" dirty="0" smtClean="0"/>
              <a:t>授權的實際使用時間，評估的已用時間和剩餘</a:t>
            </a:r>
            <a:r>
              <a:rPr lang="zh-TW" altLang="en-US" dirty="0" smtClean="0"/>
              <a:t>時間</a:t>
            </a:r>
            <a:endParaRPr lang="en-US" altLang="zh-TW" dirty="0" smtClean="0"/>
          </a:p>
          <a:p>
            <a:endParaRPr lang="en-US" altLang="zh-CN" dirty="0"/>
          </a:p>
          <a:p>
            <a:endParaRPr lang="zh-CN" altLang="en-US" dirty="0" smtClean="0"/>
          </a:p>
          <a:p>
            <a:pPr marL="112746" indent="-112746" defTabSz="1020745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zh-CN" altLang="en-US" dirty="0">
                <a:ea typeface="黑体" pitchFamily="49" charset="-122"/>
              </a:rPr>
              <a:t>其他 </a:t>
            </a:r>
            <a:r>
              <a:rPr lang="en-US" altLang="zh-CN" dirty="0">
                <a:ea typeface="黑体" pitchFamily="49" charset="-122"/>
              </a:rPr>
              <a:t>show license </a:t>
            </a:r>
            <a:r>
              <a:rPr lang="zh-CN" altLang="en-US" dirty="0">
                <a:ea typeface="黑体" pitchFamily="49" charset="-122"/>
              </a:rPr>
              <a:t>命令：</a:t>
            </a:r>
            <a:endParaRPr lang="en-US" altLang="zh-TW" dirty="0">
              <a:ea typeface="黑体" pitchFamily="49" charset="-122"/>
            </a:endParaRPr>
          </a:p>
          <a:p>
            <a:pPr marL="569946" lvl="1" indent="-112746" defTabSz="1020745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altLang="zh-CN" dirty="0">
                <a:ea typeface="黑体" pitchFamily="49" charset="-122"/>
              </a:rPr>
              <a:t>show license all</a:t>
            </a:r>
            <a:endParaRPr lang="en-US" altLang="zh-TW" dirty="0">
              <a:ea typeface="黑体" pitchFamily="49" charset="-122"/>
            </a:endParaRPr>
          </a:p>
          <a:p>
            <a:pPr marL="569946" lvl="1" indent="-112746" defTabSz="1020745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00000"/>
              <a:buFontTx/>
              <a:buChar char="•"/>
              <a:defRPr/>
            </a:pPr>
            <a:r>
              <a:rPr lang="en-US" altLang="zh-CN" dirty="0">
                <a:ea typeface="黑体" pitchFamily="49" charset="-122"/>
              </a:rPr>
              <a:t>show license </a:t>
            </a:r>
            <a:r>
              <a:rPr lang="en-US" altLang="zh-CN" dirty="0" smtClean="0">
                <a:ea typeface="黑体" pitchFamily="49" charset="-122"/>
              </a:rPr>
              <a:t>detail</a:t>
            </a:r>
            <a:endParaRPr lang="en-US" altLang="zh-TW" dirty="0">
              <a:ea typeface="黑体" pitchFamily="49" charset="-122"/>
            </a:endParaRPr>
          </a:p>
        </p:txBody>
      </p:sp>
      <p:pic>
        <p:nvPicPr>
          <p:cNvPr id="7" name="Picture 6" descr="show_license_dat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675" y="3822700"/>
            <a:ext cx="384333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how_license_sslvpn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6150" y="5583238"/>
            <a:ext cx="385286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446" name="Straight Arrow Connector 11"/>
          <p:cNvCxnSpPr>
            <a:cxnSpLocks noChangeShapeType="1"/>
          </p:cNvCxnSpPr>
          <p:nvPr/>
        </p:nvCxnSpPr>
        <p:spPr bwMode="auto">
          <a:xfrm flipV="1">
            <a:off x="1358900" y="1800225"/>
            <a:ext cx="3756025" cy="333375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61447" name="Straight Arrow Connector 11"/>
          <p:cNvCxnSpPr>
            <a:cxnSpLocks noChangeShapeType="1"/>
          </p:cNvCxnSpPr>
          <p:nvPr/>
        </p:nvCxnSpPr>
        <p:spPr bwMode="auto">
          <a:xfrm>
            <a:off x="1320800" y="2133600"/>
            <a:ext cx="3835400" cy="1290638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61448" name="Straight Arrow Connector 11"/>
          <p:cNvCxnSpPr>
            <a:cxnSpLocks noChangeShapeType="1"/>
          </p:cNvCxnSpPr>
          <p:nvPr/>
        </p:nvCxnSpPr>
        <p:spPr bwMode="auto">
          <a:xfrm>
            <a:off x="3149600" y="2946400"/>
            <a:ext cx="2006600" cy="1123950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6168E-6 L -0.43403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03 0.00162 L -0.00035 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39 L -0.43091 -0.25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命令：</a:t>
            </a:r>
            <a:r>
              <a:rPr lang="en-US" altLang="zh-CN" smtClean="0"/>
              <a:t>show license feature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列出設備上的</a:t>
            </a:r>
            <a:r>
              <a:rPr lang="zh-CN" altLang="en-US" b="1" dirty="0" smtClean="0"/>
              <a:t>可用</a:t>
            </a:r>
            <a:r>
              <a:rPr lang="zh-CN" altLang="en-US" dirty="0" smtClean="0"/>
              <a:t>授權 </a:t>
            </a:r>
          </a:p>
          <a:p>
            <a:r>
              <a:rPr lang="zh-TW" altLang="en-US" dirty="0" smtClean="0"/>
              <a:t>列出授權的</a:t>
            </a:r>
            <a:r>
              <a:rPr lang="zh-CN" altLang="en-US" b="1" dirty="0" smtClean="0"/>
              <a:t>狀態</a:t>
            </a:r>
          </a:p>
          <a:p>
            <a:endParaRPr lang="zh-CN" altLang="en-US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pic>
        <p:nvPicPr>
          <p:cNvPr id="63491" name="Picture 4" descr="show_license_featur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88" y="2478088"/>
            <a:ext cx="7359650" cy="29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0863" y="4357688"/>
            <a:ext cx="8326437" cy="1052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>
            <a:normAutofit/>
          </a:bodyPr>
          <a:lstStyle/>
          <a:p>
            <a:pPr marL="342900" indent="-342900" defTabSz="814388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zh-CN" altLang="en-US" sz="2400" kern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  <a:p>
            <a:pPr marL="342900" indent="-342900" defTabSz="814388" fontAlgn="auto">
              <a:lnSpc>
                <a:spcPct val="95000"/>
              </a:lnSpc>
              <a:spcBef>
                <a:spcPct val="5000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zh-CN" altLang="en-US" sz="2400" kern="0">
              <a:solidFill>
                <a:schemeClr val="bg1"/>
              </a:solidFill>
              <a:latin typeface="黑体" pitchFamily="49" charset="-122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啟動</a:t>
            </a:r>
            <a:r>
              <a:rPr lang="en-US" altLang="zh-TW" smtClean="0"/>
              <a:t>/</a:t>
            </a:r>
            <a:r>
              <a:rPr lang="zh-TW" altLang="en-US" smtClean="0"/>
              <a:t>停用技術套件授權</a:t>
            </a:r>
            <a:endParaRPr lang="zh-TW" alt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可用的技術套件授權：</a:t>
            </a:r>
          </a:p>
          <a:p>
            <a:pPr lvl="1"/>
            <a:r>
              <a:rPr lang="zh-TW" altLang="en-US" b="1" dirty="0" smtClean="0"/>
              <a:t>資料</a:t>
            </a:r>
            <a:r>
              <a:rPr lang="zh-TW" altLang="en-US" dirty="0" smtClean="0"/>
              <a:t>、</a:t>
            </a:r>
            <a:r>
              <a:rPr lang="zh-TW" altLang="en-US" b="1" dirty="0" smtClean="0"/>
              <a:t>統一通信</a:t>
            </a:r>
            <a:r>
              <a:rPr lang="zh-TW" altLang="en-US" dirty="0" smtClean="0"/>
              <a:t>和</a:t>
            </a:r>
            <a:r>
              <a:rPr lang="zh-TW" altLang="en-US" b="1" dirty="0" smtClean="0"/>
              <a:t>安全</a:t>
            </a:r>
          </a:p>
          <a:p>
            <a:pPr lvl="1"/>
            <a:endParaRPr lang="zh-TW" altLang="en-US" dirty="0" smtClean="0"/>
          </a:p>
          <a:p>
            <a:r>
              <a:rPr lang="zh-TW" altLang="en-US" dirty="0" smtClean="0"/>
              <a:t>啟用：</a:t>
            </a:r>
          </a:p>
          <a:p>
            <a:r>
              <a:rPr lang="en-US" altLang="zh-CN" sz="1500" dirty="0" smtClean="0"/>
              <a:t>Router(</a:t>
            </a:r>
            <a:r>
              <a:rPr lang="en-US" altLang="zh-CN" sz="1500" dirty="0" err="1" smtClean="0"/>
              <a:t>config</a:t>
            </a:r>
            <a:r>
              <a:rPr lang="en-US" altLang="zh-CN" sz="1500" dirty="0" smtClean="0"/>
              <a:t>)# </a:t>
            </a:r>
            <a:r>
              <a:rPr lang="en-US" altLang="zh-CN" sz="1500" b="1" dirty="0" smtClean="0"/>
              <a:t>license boot module </a:t>
            </a:r>
            <a:r>
              <a:rPr lang="en-US" altLang="zh-CN" sz="1500" b="1" i="1" dirty="0" smtClean="0">
                <a:solidFill>
                  <a:srgbClr val="0070C0"/>
                </a:solidFill>
              </a:rPr>
              <a:t>c2900</a:t>
            </a:r>
            <a:r>
              <a:rPr lang="zh-TW" altLang="en-US" sz="1500" b="1" i="1" dirty="0" smtClean="0">
                <a:solidFill>
                  <a:srgbClr val="0070C0"/>
                </a:solidFill>
              </a:rPr>
              <a:t> </a:t>
            </a:r>
            <a:r>
              <a:rPr lang="en-US" altLang="zh-CN" sz="15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1500" b="1" dirty="0" smtClean="0"/>
              <a:t>technology-package </a:t>
            </a:r>
            <a:r>
              <a:rPr lang="en-US" altLang="zh-CN" sz="1500" b="1" i="1" dirty="0" smtClean="0">
                <a:solidFill>
                  <a:srgbClr val="0070C0"/>
                </a:solidFill>
              </a:rPr>
              <a:t>datak9</a:t>
            </a:r>
          </a:p>
          <a:p>
            <a:r>
              <a:rPr lang="en-US" altLang="zh-CN" sz="1400" dirty="0" smtClean="0"/>
              <a:t>			</a:t>
            </a:r>
            <a:r>
              <a:rPr lang="en-US" altLang="zh-CN" sz="1400" dirty="0" smtClean="0">
                <a:solidFill>
                  <a:srgbClr val="0070C0"/>
                </a:solidFill>
              </a:rPr>
              <a:t>                    &lt;</a:t>
            </a:r>
            <a:r>
              <a:rPr lang="zh-TW" altLang="en-US" sz="1400" dirty="0" smtClean="0">
                <a:solidFill>
                  <a:srgbClr val="0070C0"/>
                </a:solidFill>
              </a:rPr>
              <a:t>型號</a:t>
            </a:r>
            <a:r>
              <a:rPr lang="en-US" altLang="zh-TW" sz="1400" dirty="0" smtClean="0">
                <a:solidFill>
                  <a:srgbClr val="0070C0"/>
                </a:solidFill>
              </a:rPr>
              <a:t>&gt;</a:t>
            </a:r>
            <a:r>
              <a:rPr lang="en-US" altLang="zh-TW" sz="1400" dirty="0" smtClean="0"/>
              <a:t>	</a:t>
            </a:r>
            <a:r>
              <a:rPr lang="en-US" altLang="zh-TW" sz="1400" dirty="0" smtClean="0">
                <a:solidFill>
                  <a:srgbClr val="0070C0"/>
                </a:solidFill>
              </a:rPr>
              <a:t>                                &lt;</a:t>
            </a:r>
            <a:r>
              <a:rPr lang="zh-TW" altLang="en-US" sz="1400" dirty="0" smtClean="0">
                <a:solidFill>
                  <a:srgbClr val="0070C0"/>
                </a:solidFill>
              </a:rPr>
              <a:t>技術套件</a:t>
            </a:r>
            <a:r>
              <a:rPr lang="en-US" altLang="zh-TW" sz="1400" dirty="0" smtClean="0">
                <a:solidFill>
                  <a:srgbClr val="0070C0"/>
                </a:solidFill>
              </a:rPr>
              <a:t>&gt;</a:t>
            </a:r>
            <a:endParaRPr lang="zh-TW" altLang="en-US" sz="1400" dirty="0" smtClean="0">
              <a:solidFill>
                <a:srgbClr val="0070C0"/>
              </a:solidFill>
            </a:endParaRPr>
          </a:p>
          <a:p>
            <a:endParaRPr lang="zh-TW" altLang="en-US" dirty="0" smtClean="0"/>
          </a:p>
          <a:p>
            <a:r>
              <a:rPr lang="zh-TW" altLang="en-US" dirty="0" smtClean="0"/>
              <a:t>停用：</a:t>
            </a:r>
          </a:p>
          <a:p>
            <a:r>
              <a:rPr lang="en-US" altLang="zh-CN" sz="1500" dirty="0" smtClean="0"/>
              <a:t>Router(</a:t>
            </a:r>
            <a:r>
              <a:rPr lang="en-US" altLang="zh-CN" sz="1500" dirty="0" err="1" smtClean="0"/>
              <a:t>config</a:t>
            </a:r>
            <a:r>
              <a:rPr lang="en-US" altLang="zh-CN" sz="1500" dirty="0" smtClean="0"/>
              <a:t>)# </a:t>
            </a:r>
            <a:r>
              <a:rPr lang="en-US" altLang="zh-CN" sz="1500" b="1" dirty="0" smtClean="0">
                <a:solidFill>
                  <a:schemeClr val="accent6">
                    <a:lumMod val="75000"/>
                  </a:schemeClr>
                </a:solidFill>
              </a:rPr>
              <a:t>no</a:t>
            </a:r>
            <a:r>
              <a:rPr lang="en-US" altLang="zh-CN" sz="1500" b="1" dirty="0" smtClean="0"/>
              <a:t> license boot module </a:t>
            </a:r>
            <a:r>
              <a:rPr lang="en-US" altLang="zh-CN" sz="1500" b="1" i="1" dirty="0">
                <a:solidFill>
                  <a:srgbClr val="0070C0"/>
                </a:solidFill>
              </a:rPr>
              <a:t>c</a:t>
            </a:r>
            <a:r>
              <a:rPr lang="en-US" altLang="zh-CN" sz="1500" b="1" i="1" dirty="0" smtClean="0">
                <a:solidFill>
                  <a:srgbClr val="0070C0"/>
                </a:solidFill>
              </a:rPr>
              <a:t>2900</a:t>
            </a:r>
            <a:r>
              <a:rPr lang="en-US" altLang="zh-CN" sz="1500" b="1" dirty="0" smtClean="0"/>
              <a:t> </a:t>
            </a:r>
            <a:r>
              <a:rPr lang="zh-TW" altLang="en-US" sz="1500" b="1" dirty="0" smtClean="0"/>
              <a:t> </a:t>
            </a:r>
            <a:r>
              <a:rPr lang="en-US" altLang="zh-CN" sz="1500" b="1" dirty="0" smtClean="0"/>
              <a:t>technology-package </a:t>
            </a:r>
            <a:r>
              <a:rPr lang="en-US" altLang="zh-CN" sz="1500" b="1" i="1" dirty="0" smtClean="0">
                <a:solidFill>
                  <a:srgbClr val="0070C0"/>
                </a:solidFill>
              </a:rPr>
              <a:t>datak9</a:t>
            </a:r>
            <a:r>
              <a:rPr lang="en-US" altLang="zh-CN" sz="1500" b="1" dirty="0" smtClean="0"/>
              <a:t> </a:t>
            </a:r>
            <a:r>
              <a:rPr lang="en-US" altLang="zh-CN" sz="1500" b="1" i="1" dirty="0" smtClean="0">
                <a:solidFill>
                  <a:schemeClr val="accent6">
                    <a:lumMod val="75000"/>
                  </a:schemeClr>
                </a:solidFill>
              </a:rPr>
              <a:t>[disable]</a:t>
            </a:r>
            <a:endParaRPr lang="en-US" altLang="zh-CN" sz="1800" i="1" dirty="0" smtClean="0"/>
          </a:p>
          <a:p>
            <a:pPr>
              <a:buNone/>
            </a:pPr>
            <a:r>
              <a:rPr lang="en-US" altLang="zh-TW" sz="1800" dirty="0" smtClean="0"/>
              <a:t>                                                                            </a:t>
            </a:r>
            <a:r>
              <a:rPr lang="zh-TW" altLang="en-US" sz="1400" dirty="0" smtClean="0"/>
              <a:t>或</a:t>
            </a:r>
          </a:p>
          <a:p>
            <a:endParaRPr lang="zh-TW" altLang="en-US" dirty="0" smtClean="0"/>
          </a:p>
          <a:p>
            <a:endParaRPr lang="zh-TW" altLang="en-US" dirty="0"/>
          </a:p>
        </p:txBody>
      </p:sp>
      <p:cxnSp>
        <p:nvCxnSpPr>
          <p:cNvPr id="65539" name="Straight Arrow Connector 3"/>
          <p:cNvCxnSpPr>
            <a:cxnSpLocks noChangeShapeType="1"/>
          </p:cNvCxnSpPr>
          <p:nvPr/>
        </p:nvCxnSpPr>
        <p:spPr bwMode="auto">
          <a:xfrm flipH="1" flipV="1">
            <a:off x="2196662" y="4887310"/>
            <a:ext cx="2375339" cy="294290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65540" name="Straight Arrow Connector 6"/>
          <p:cNvCxnSpPr>
            <a:cxnSpLocks noChangeShapeType="1"/>
          </p:cNvCxnSpPr>
          <p:nvPr/>
        </p:nvCxnSpPr>
        <p:spPr bwMode="auto">
          <a:xfrm flipV="1">
            <a:off x="5013434" y="4897822"/>
            <a:ext cx="2848304" cy="273268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驗證技術套件授權</a:t>
            </a:r>
            <a:endParaRPr lang="zh-CN" altLang="en-US" dirty="0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 smtClean="0"/>
              <a:t>第</a:t>
            </a:r>
            <a:r>
              <a:rPr lang="zh-TW" altLang="en-US" b="1" dirty="0" smtClean="0"/>
              <a:t> </a:t>
            </a:r>
            <a:r>
              <a:rPr lang="en-US" altLang="zh-CN" b="1" dirty="0" smtClean="0"/>
              <a:t>1</a:t>
            </a:r>
            <a:r>
              <a:rPr lang="zh-TW" altLang="en-US" b="1" dirty="0" smtClean="0"/>
              <a:t> </a:t>
            </a:r>
            <a:r>
              <a:rPr lang="zh-CN" altLang="en-US" b="1" dirty="0" smtClean="0"/>
              <a:t>步</a:t>
            </a:r>
            <a:r>
              <a:rPr lang="zh-CN" altLang="en-US" dirty="0" smtClean="0"/>
              <a:t>：</a:t>
            </a:r>
            <a:r>
              <a:rPr lang="zh-TW" altLang="en-US" dirty="0" smtClean="0"/>
              <a:t>輸入</a:t>
            </a:r>
            <a:r>
              <a:rPr lang="zh-CN" altLang="en-US" dirty="0" smtClean="0"/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show version | begin UDI</a:t>
            </a:r>
            <a:r>
              <a:rPr lang="zh-CN" altLang="en-US" dirty="0" smtClean="0"/>
              <a:t>（驗證資料授權已停用）</a:t>
            </a:r>
            <a:endParaRPr lang="zh-CN" altLang="en-US" dirty="0"/>
          </a:p>
        </p:txBody>
      </p:sp>
      <p:pic>
        <p:nvPicPr>
          <p:cNvPr id="67587" name="Picture 5" descr="Activated_Temporary_IOS_License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74888"/>
            <a:ext cx="551973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0800000">
            <a:off x="5934359" y="5621456"/>
            <a:ext cx="1364776" cy="464024"/>
          </a:xfrm>
          <a:prstGeom prst="rightArrow">
            <a:avLst/>
          </a:prstGeom>
          <a:solidFill>
            <a:srgbClr val="C00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j-lt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etAcad_White_PPT_Template 05Oct12">
  <a:themeElements>
    <a:clrScheme name="Cisco NetAcad">
      <a:dk1>
        <a:srgbClr val="2AA7DF"/>
      </a:dk1>
      <a:lt1>
        <a:srgbClr val="FFFFFF"/>
      </a:lt1>
      <a:dk2>
        <a:srgbClr val="6B308E"/>
      </a:dk2>
      <a:lt2>
        <a:srgbClr val="000000"/>
      </a:lt2>
      <a:accent1>
        <a:srgbClr val="00938E"/>
      </a:accent1>
      <a:accent2>
        <a:srgbClr val="3EB549"/>
      </a:accent2>
      <a:accent3>
        <a:srgbClr val="D81673"/>
      </a:accent3>
      <a:accent4>
        <a:srgbClr val="234493"/>
      </a:accent4>
      <a:accent5>
        <a:srgbClr val="ED2D28"/>
      </a:accent5>
      <a:accent6>
        <a:srgbClr val="F68B21"/>
      </a:accent6>
      <a:hlink>
        <a:srgbClr val="2AA7DF"/>
      </a:hlink>
      <a:folHlink>
        <a:srgbClr val="ACB2C2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673</Words>
  <Application>Microsoft Office PowerPoint</Application>
  <PresentationFormat>如螢幕大小 (4:3)</PresentationFormat>
  <Paragraphs>115</Paragraphs>
  <Slides>13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1_NetAcad_White_PPT_Template 05Oct12</vt:lpstr>
      <vt:lpstr>IOS 15 CLI 授權命令簡介 Introduction to IOS 15 CLI Licensing Commands </vt:lpstr>
      <vt:lpstr>IOS 15 CLI 授權命令簡介（驗證、啟動、卸載） (Verification, Activation, Uninstall)</vt:lpstr>
      <vt:lpstr>授權管理命令</vt:lpstr>
      <vt:lpstr>命令：show license udi</vt:lpstr>
      <vt:lpstr>命令：show version</vt:lpstr>
      <vt:lpstr>命令：show license</vt:lpstr>
      <vt:lpstr>命令：show license feature</vt:lpstr>
      <vt:lpstr>啟動/停用技術套件授權</vt:lpstr>
      <vt:lpstr>驗證技術套件授權</vt:lpstr>
      <vt:lpstr>啟動技術套件授權</vt:lpstr>
      <vt:lpstr>驗證下次重新開機後的技術套件授權狀態</vt:lpstr>
      <vt:lpstr>卸載技術套件授權</vt:lpstr>
      <vt:lpstr>PowerPoint 簡報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Real, Relevant,  Surprising and Fresh: Cisco Brand</dc:title>
  <dc:creator>Melissa Gabriel</dc:creator>
  <cp:lastModifiedBy>user777</cp:lastModifiedBy>
  <cp:revision>72</cp:revision>
  <dcterms:created xsi:type="dcterms:W3CDTF">2012-10-09T16:58:47Z</dcterms:created>
  <dcterms:modified xsi:type="dcterms:W3CDTF">2014-02-11T14:58:21Z</dcterms:modified>
</cp:coreProperties>
</file>