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8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10/5/2016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按一下以編輯母片文字樣式</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10/5/2016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10/5/2016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按一下以編輯母片文字樣式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10/5/2016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按一下以編輯母片文字樣式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10/5/2016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10/5/2016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10/5/2016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10/5/2016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10/5/2016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10/5/2016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10/5/2016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42A54C80-263E-416B-A8E0-580EDEADCBDC}" type="datetimeFigureOut">
              <a:rPr lang="en-US" dirty="0"/>
              <a:t>10/5/2016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B61BEF0D-F0BB-DE4B-95CE-6DB70DBA9567}" type="datetimeFigureOut">
              <a:rPr lang="en-US" dirty="0"/>
              <a:pPr/>
              <a:t>10/5/2016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10/5/2016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hyperlink" Target="https://www.youtube.com/watch?v=I7j--GoLhGU" TargetMode="External"/><Relationship Id="rId7" Type="http://schemas.openxmlformats.org/officeDocument/2006/relationships/hyperlink" Target="https://www.youtube.com/watch?v=aqSyEikq1JQ" TargetMode="External"/><Relationship Id="rId2" Type="http://schemas.openxmlformats.org/officeDocument/2006/relationships/hyperlink" Target="https://www.youtube.com/watch?v=BZne_zzJYbk" TargetMode="External"/><Relationship Id="rId1" Type="http://schemas.openxmlformats.org/officeDocument/2006/relationships/slideLayout" Target="../slideLayouts/slideLayout2.xml"/><Relationship Id="rId6" Type="http://schemas.openxmlformats.org/officeDocument/2006/relationships/hyperlink" Target="https://www.youtube.com/watch?v=bxqySyO49q4" TargetMode="External"/><Relationship Id="rId5" Type="http://schemas.openxmlformats.org/officeDocument/2006/relationships/hyperlink" Target="https://www.youtube.com/watch?v=aSiiXy01ykQ" TargetMode="External"/><Relationship Id="rId4" Type="http://schemas.openxmlformats.org/officeDocument/2006/relationships/hyperlink" Target="https://www.youtube.com/watch?v=UVUQC_yZe_Y"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507067" y="1363134"/>
            <a:ext cx="7766936" cy="1646302"/>
          </a:xfrm>
        </p:spPr>
        <p:txBody>
          <a:bodyPr/>
          <a:lstStyle/>
          <a:p>
            <a:r>
              <a:rPr lang="zh-TW" altLang="en-US" dirty="0" smtClean="0"/>
              <a:t>紙飛機競賽說</a:t>
            </a:r>
            <a:r>
              <a:rPr lang="zh-TW" altLang="en-US" dirty="0"/>
              <a:t>明</a:t>
            </a:r>
          </a:p>
        </p:txBody>
      </p:sp>
      <p:sp>
        <p:nvSpPr>
          <p:cNvPr id="3" name="副標題 2"/>
          <p:cNvSpPr>
            <a:spLocks noGrp="1"/>
          </p:cNvSpPr>
          <p:nvPr>
            <p:ph type="subTitle" idx="1"/>
          </p:nvPr>
        </p:nvSpPr>
        <p:spPr>
          <a:xfrm>
            <a:off x="1507067" y="4050833"/>
            <a:ext cx="7766936" cy="1765767"/>
          </a:xfrm>
        </p:spPr>
        <p:txBody>
          <a:bodyPr>
            <a:noAutofit/>
          </a:bodyPr>
          <a:lstStyle/>
          <a:p>
            <a:r>
              <a:rPr lang="zh-TW" altLang="en-US" sz="3200" dirty="0" smtClean="0"/>
              <a:t>負責教師：</a:t>
            </a:r>
            <a:endParaRPr lang="en-US" altLang="zh-TW" sz="3200" dirty="0" smtClean="0"/>
          </a:p>
          <a:p>
            <a:r>
              <a:rPr lang="zh-TW" altLang="en-US" sz="3200" dirty="0" smtClean="0"/>
              <a:t>能材系 揭由志</a:t>
            </a:r>
            <a:endParaRPr lang="en-US" altLang="zh-TW" sz="3200" dirty="0" smtClean="0"/>
          </a:p>
          <a:p>
            <a:r>
              <a:rPr lang="en-US" altLang="zh-TW" sz="3200" dirty="0" smtClean="0"/>
              <a:t>crazyboy@hust.edu.tw</a:t>
            </a:r>
            <a:endParaRPr lang="zh-TW" altLang="en-US" sz="3200" dirty="0"/>
          </a:p>
        </p:txBody>
      </p:sp>
    </p:spTree>
    <p:extLst>
      <p:ext uri="{BB962C8B-B14F-4D97-AF65-F5344CB8AC3E}">
        <p14:creationId xmlns:p14="http://schemas.microsoft.com/office/powerpoint/2010/main" val="785323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遊戲目的</a:t>
            </a:r>
            <a:endParaRPr lang="zh-TW" altLang="en-US" b="1" dirty="0"/>
          </a:p>
        </p:txBody>
      </p:sp>
      <p:sp>
        <p:nvSpPr>
          <p:cNvPr id="3" name="內容版面配置區 2"/>
          <p:cNvSpPr>
            <a:spLocks noGrp="1"/>
          </p:cNvSpPr>
          <p:nvPr>
            <p:ph idx="1"/>
          </p:nvPr>
        </p:nvSpPr>
        <p:spPr>
          <a:xfrm>
            <a:off x="677334" y="1663701"/>
            <a:ext cx="8596668" cy="4377662"/>
          </a:xfrm>
        </p:spPr>
        <p:txBody>
          <a:bodyPr/>
          <a:lstStyle/>
          <a:p>
            <a:pPr lvl="0"/>
            <a:r>
              <a:rPr lang="zh-TW" altLang="zh-TW" sz="2800" dirty="0" smtClean="0"/>
              <a:t>發揮</a:t>
            </a:r>
            <a:r>
              <a:rPr lang="zh-TW" altLang="zh-TW" sz="2800" dirty="0"/>
              <a:t>團隊合作及創意思考以簡單的摺紙方式製作紙飛機，利用摺紙的技巧，空氣動力學，以及基本物理拋物角度及力量的概念，設法延長紙飛機飛行距離及飛行時間，唯有掌握所有關鍵細節的人，才能脫穎而出</a:t>
            </a:r>
            <a:r>
              <a:rPr lang="zh-TW" altLang="zh-TW" dirty="0" smtClean="0"/>
              <a:t>。</a:t>
            </a:r>
            <a:endParaRPr lang="en-US" altLang="zh-TW" dirty="0" smtClean="0"/>
          </a:p>
          <a:p>
            <a:pPr lvl="0"/>
            <a:r>
              <a:rPr lang="zh-TW" altLang="zh-TW" sz="2800" b="1" dirty="0"/>
              <a:t>每組人數</a:t>
            </a:r>
            <a:r>
              <a:rPr lang="zh-TW" altLang="zh-TW" sz="2800" dirty="0"/>
              <a:t>：</a:t>
            </a:r>
            <a:r>
              <a:rPr lang="en-US" altLang="zh-TW" sz="2800" dirty="0"/>
              <a:t>3-5</a:t>
            </a:r>
            <a:r>
              <a:rPr lang="zh-TW" altLang="zh-TW" sz="2800" dirty="0"/>
              <a:t>人</a:t>
            </a:r>
          </a:p>
          <a:p>
            <a:pPr lvl="0"/>
            <a:r>
              <a:rPr lang="zh-TW" altLang="zh-TW" sz="2800" b="1" dirty="0"/>
              <a:t>所需材料</a:t>
            </a:r>
            <a:r>
              <a:rPr lang="zh-TW" altLang="zh-TW" sz="2800" dirty="0"/>
              <a:t>：主辦單位提供的</a:t>
            </a:r>
            <a:r>
              <a:rPr lang="en-US" altLang="zh-TW" sz="2800" dirty="0"/>
              <a:t>A4</a:t>
            </a:r>
            <a:r>
              <a:rPr lang="zh-TW" altLang="zh-TW" sz="2800" dirty="0"/>
              <a:t>紙張</a:t>
            </a:r>
            <a:r>
              <a:rPr lang="en-US" altLang="zh-TW" sz="2800" dirty="0"/>
              <a:t> (297 mm </a:t>
            </a:r>
            <a:r>
              <a:rPr lang="en-US" altLang="zh-TW" sz="2800" dirty="0">
                <a:sym typeface="Symbol" panose="05050102010706020507" pitchFamily="18" charset="2"/>
              </a:rPr>
              <a:t></a:t>
            </a:r>
            <a:r>
              <a:rPr lang="en-US" altLang="zh-TW" sz="2800" dirty="0"/>
              <a:t> 210 mm) </a:t>
            </a:r>
            <a:endParaRPr lang="zh-TW" altLang="zh-TW" sz="2800" dirty="0"/>
          </a:p>
          <a:p>
            <a:pPr lvl="0"/>
            <a:endParaRPr lang="zh-TW" altLang="zh-TW" dirty="0"/>
          </a:p>
          <a:p>
            <a:endParaRPr lang="zh-TW" altLang="en-US" dirty="0"/>
          </a:p>
        </p:txBody>
      </p:sp>
    </p:spTree>
    <p:extLst>
      <p:ext uri="{BB962C8B-B14F-4D97-AF65-F5344CB8AC3E}">
        <p14:creationId xmlns:p14="http://schemas.microsoft.com/office/powerpoint/2010/main" val="2877442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b="1" dirty="0"/>
              <a:t>遊戲規則</a:t>
            </a:r>
            <a:r>
              <a:rPr lang="zh-TW" altLang="zh-TW" dirty="0"/>
              <a:t/>
            </a:r>
            <a:br>
              <a:rPr lang="zh-TW" altLang="zh-TW" dirty="0"/>
            </a:br>
            <a:endParaRPr lang="zh-TW" altLang="en-US" dirty="0"/>
          </a:p>
        </p:txBody>
      </p:sp>
      <p:sp>
        <p:nvSpPr>
          <p:cNvPr id="3" name="內容版面配置區 2"/>
          <p:cNvSpPr>
            <a:spLocks noGrp="1"/>
          </p:cNvSpPr>
          <p:nvPr>
            <p:ph idx="1"/>
          </p:nvPr>
        </p:nvSpPr>
        <p:spPr>
          <a:xfrm>
            <a:off x="677334" y="1498601"/>
            <a:ext cx="9012766" cy="4542762"/>
          </a:xfrm>
        </p:spPr>
        <p:txBody>
          <a:bodyPr>
            <a:normAutofit/>
          </a:bodyPr>
          <a:lstStyle/>
          <a:p>
            <a:pPr lvl="0"/>
            <a:r>
              <a:rPr lang="zh-TW" altLang="zh-TW" sz="2400" b="1" dirty="0"/>
              <a:t>飛遠項目</a:t>
            </a:r>
            <a:r>
              <a:rPr lang="en-US" altLang="zh-TW" sz="2400" b="1" dirty="0"/>
              <a:t> – </a:t>
            </a:r>
            <a:r>
              <a:rPr lang="zh-TW" altLang="zh-TW" sz="2400" b="1" dirty="0"/>
              <a:t>規則</a:t>
            </a:r>
            <a:endParaRPr lang="zh-TW" altLang="zh-TW" sz="2400" dirty="0"/>
          </a:p>
          <a:p>
            <a:pPr marL="914400" lvl="1" indent="-457200">
              <a:buFont typeface="+mj-lt"/>
              <a:buAutoNum type="arabicPeriod"/>
            </a:pPr>
            <a:r>
              <a:rPr lang="zh-TW" altLang="zh-TW" sz="2000" dirty="0"/>
              <a:t>所有賽事均於室內無風處舉辦。</a:t>
            </a:r>
          </a:p>
          <a:p>
            <a:pPr marL="914400" lvl="1" indent="-457200">
              <a:buFont typeface="+mj-lt"/>
              <a:buAutoNum type="arabicPeriod"/>
            </a:pPr>
            <a:r>
              <a:rPr lang="zh-TW" altLang="zh-TW" sz="2000" dirty="0"/>
              <a:t>紙飛機只能由主辦單位提供的</a:t>
            </a:r>
            <a:r>
              <a:rPr lang="en-US" altLang="zh-TW" sz="2000" dirty="0"/>
              <a:t>A4</a:t>
            </a:r>
            <a:r>
              <a:rPr lang="zh-TW" altLang="zh-TW" sz="2000" dirty="0"/>
              <a:t>紙當場製作。</a:t>
            </a:r>
          </a:p>
          <a:p>
            <a:pPr marL="914400" lvl="1" indent="-457200">
              <a:buFont typeface="+mj-lt"/>
              <a:buAutoNum type="arabicPeriod"/>
            </a:pPr>
            <a:r>
              <a:rPr lang="zh-TW" altLang="zh-TW" sz="2000" dirty="0"/>
              <a:t>只能用手『摺』的方式製作紙飛機，不允許撕、黏合、剪裁、修訂及壓製。</a:t>
            </a:r>
          </a:p>
          <a:p>
            <a:pPr marL="914400" lvl="1" indent="-457200">
              <a:buFont typeface="+mj-lt"/>
              <a:buAutoNum type="arabicPeriod"/>
            </a:pPr>
            <a:r>
              <a:rPr lang="zh-TW" altLang="zh-TW" sz="2000" dirty="0"/>
              <a:t>紙飛機必須由一人獨立於地板上所標示線後方投射，如越線當次投射即視為無效；踩線及任何線後投射視為有效。</a:t>
            </a:r>
          </a:p>
          <a:p>
            <a:pPr marL="914400" lvl="1" indent="-457200">
              <a:buFont typeface="+mj-lt"/>
              <a:buAutoNum type="arabicPeriod"/>
            </a:pPr>
            <a:r>
              <a:rPr lang="zh-TW" altLang="zh-TW" sz="2000" dirty="0"/>
              <a:t>每位參賽者有兩次投射機會。可以使用不同的紙飛機，兩次結果取較佳成績。</a:t>
            </a:r>
          </a:p>
          <a:p>
            <a:pPr marL="914400" lvl="1" indent="-457200">
              <a:buFont typeface="+mj-lt"/>
              <a:buAutoNum type="arabicPeriod"/>
            </a:pPr>
            <a:r>
              <a:rPr lang="zh-TW" altLang="zh-TW" sz="2000" dirty="0"/>
              <a:t>最長的飛行距離由主辦單位以統一工具測量。測量距離為投射線至紙飛機第一個觸碰的地面或任何物品，量測結果由公尺</a:t>
            </a:r>
            <a:r>
              <a:rPr lang="en-US" altLang="zh-TW" sz="2000" dirty="0"/>
              <a:t>/</a:t>
            </a:r>
            <a:r>
              <a:rPr lang="zh-TW" altLang="zh-TW" sz="2000" dirty="0"/>
              <a:t>公分單位計算。</a:t>
            </a:r>
          </a:p>
          <a:p>
            <a:endParaRPr lang="zh-TW" altLang="en-US" dirty="0"/>
          </a:p>
        </p:txBody>
      </p:sp>
    </p:spTree>
    <p:extLst>
      <p:ext uri="{BB962C8B-B14F-4D97-AF65-F5344CB8AC3E}">
        <p14:creationId xmlns:p14="http://schemas.microsoft.com/office/powerpoint/2010/main" val="3865813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b="1" dirty="0"/>
              <a:t>遊戲規則</a:t>
            </a:r>
            <a:r>
              <a:rPr lang="zh-TW" altLang="zh-TW" dirty="0"/>
              <a:t/>
            </a:r>
            <a:br>
              <a:rPr lang="zh-TW" altLang="zh-TW" dirty="0"/>
            </a:br>
            <a:endParaRPr lang="zh-TW" altLang="en-US" dirty="0"/>
          </a:p>
        </p:txBody>
      </p:sp>
      <p:sp>
        <p:nvSpPr>
          <p:cNvPr id="3" name="內容版面配置區 2"/>
          <p:cNvSpPr>
            <a:spLocks noGrp="1"/>
          </p:cNvSpPr>
          <p:nvPr>
            <p:ph idx="1"/>
          </p:nvPr>
        </p:nvSpPr>
        <p:spPr>
          <a:xfrm>
            <a:off x="677334" y="1536700"/>
            <a:ext cx="9292166" cy="4864099"/>
          </a:xfrm>
        </p:spPr>
        <p:txBody>
          <a:bodyPr>
            <a:normAutofit/>
          </a:bodyPr>
          <a:lstStyle/>
          <a:p>
            <a:pPr lvl="0"/>
            <a:r>
              <a:rPr lang="zh-TW" altLang="zh-TW" sz="2800" b="1" dirty="0"/>
              <a:t>飛久項目</a:t>
            </a:r>
            <a:r>
              <a:rPr lang="en-US" altLang="zh-TW" sz="2800" b="1" dirty="0"/>
              <a:t> – </a:t>
            </a:r>
            <a:r>
              <a:rPr lang="zh-TW" altLang="zh-TW" sz="2800" b="1" dirty="0"/>
              <a:t>規則</a:t>
            </a:r>
            <a:endParaRPr lang="zh-TW" altLang="zh-TW" sz="2800" dirty="0"/>
          </a:p>
          <a:p>
            <a:pPr marL="914400" lvl="1" indent="-457200">
              <a:buFont typeface="+mj-lt"/>
              <a:buAutoNum type="arabicPeriod"/>
            </a:pPr>
            <a:r>
              <a:rPr lang="zh-TW" altLang="zh-TW" sz="2000" dirty="0"/>
              <a:t>所有賽事均於室內無風處舉辦。</a:t>
            </a:r>
          </a:p>
          <a:p>
            <a:pPr marL="914400" lvl="1" indent="-457200">
              <a:buFont typeface="+mj-lt"/>
              <a:buAutoNum type="arabicPeriod"/>
            </a:pPr>
            <a:r>
              <a:rPr lang="zh-TW" altLang="zh-TW" sz="2000" dirty="0"/>
              <a:t>紙飛機只能由主辦單位提供的</a:t>
            </a:r>
            <a:r>
              <a:rPr lang="en-US" altLang="zh-TW" sz="2000" dirty="0"/>
              <a:t>A4</a:t>
            </a:r>
            <a:r>
              <a:rPr lang="zh-TW" altLang="zh-TW" sz="2000" dirty="0"/>
              <a:t>紙當場製作。</a:t>
            </a:r>
          </a:p>
          <a:p>
            <a:pPr marL="914400" lvl="1" indent="-457200">
              <a:buFont typeface="+mj-lt"/>
              <a:buAutoNum type="arabicPeriod"/>
            </a:pPr>
            <a:r>
              <a:rPr lang="zh-TW" altLang="zh-TW" sz="2000" dirty="0"/>
              <a:t>只能用手『摺』的方式製作紙飛機，不允許撕、黏合、剪裁、修訂及壓製。</a:t>
            </a:r>
          </a:p>
          <a:p>
            <a:pPr marL="914400" lvl="1" indent="-457200">
              <a:buFont typeface="+mj-lt"/>
              <a:buAutoNum type="arabicPeriod"/>
            </a:pPr>
            <a:r>
              <a:rPr lang="zh-TW" altLang="zh-TW" sz="2000" dirty="0"/>
              <a:t>紙飛機必須由一人獨立於地板上所標示線後方投射。投射過程中參賽者雙腳需維持在原位不動，否則不予計分。</a:t>
            </a:r>
          </a:p>
          <a:p>
            <a:pPr marL="914400" lvl="1" indent="-457200">
              <a:buFont typeface="+mj-lt"/>
              <a:buAutoNum type="arabicPeriod"/>
            </a:pPr>
            <a:r>
              <a:rPr lang="zh-TW" altLang="zh-TW" sz="2000" dirty="0"/>
              <a:t>投射過程中不允許助跑或快步行走，亦不可使用舷梯及類似裝置。</a:t>
            </a:r>
          </a:p>
          <a:p>
            <a:pPr marL="914400" lvl="1" indent="-457200">
              <a:buFont typeface="+mj-lt"/>
              <a:buAutoNum type="arabicPeriod"/>
            </a:pPr>
            <a:r>
              <a:rPr lang="zh-TW" altLang="zh-TW" sz="2000" dirty="0"/>
              <a:t>每位參賽者有兩次嘗試機會。可以使用不同的紙飛機，兩次結果取較佳成績者。</a:t>
            </a:r>
          </a:p>
          <a:p>
            <a:pPr marL="914400" lvl="1" indent="-457200">
              <a:buFont typeface="+mj-lt"/>
              <a:buAutoNum type="arabicPeriod"/>
            </a:pPr>
            <a:r>
              <a:rPr lang="zh-TW" altLang="zh-TW" sz="2000" dirty="0"/>
              <a:t>測量時間為紙飛機離開手至紙飛機第一個觸碰的地面或任何物品之時間，由大會裁判統一用相同碼表量測。結果須以十分之一秒為單位計算。</a:t>
            </a:r>
            <a:endParaRPr lang="zh-TW" altLang="en-US" sz="2000" dirty="0"/>
          </a:p>
        </p:txBody>
      </p:sp>
    </p:spTree>
    <p:extLst>
      <p:ext uri="{BB962C8B-B14F-4D97-AF65-F5344CB8AC3E}">
        <p14:creationId xmlns:p14="http://schemas.microsoft.com/office/powerpoint/2010/main" val="3638392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dirty="0">
                <a:latin typeface="Arial Unicode MS" panose="020B0604020202020204" pitchFamily="34" charset="-120"/>
                <a:ea typeface="Arial Unicode MS" panose="020B0604020202020204" pitchFamily="34" charset="-120"/>
                <a:cs typeface="Arial Unicode MS" panose="020B0604020202020204" pitchFamily="34" charset="-120"/>
              </a:rPr>
              <a:t>紙飛機大賽相關</a:t>
            </a:r>
            <a:r>
              <a:rPr lang="en-US" altLang="zh-TW" dirty="0" err="1">
                <a:latin typeface="Arial Unicode MS" panose="020B0604020202020204" pitchFamily="34" charset="-120"/>
                <a:ea typeface="Arial Unicode MS" panose="020B0604020202020204" pitchFamily="34" charset="-120"/>
                <a:cs typeface="Arial Unicode MS" panose="020B0604020202020204" pitchFamily="34" charset="-120"/>
              </a:rPr>
              <a:t>Youtube</a:t>
            </a:r>
            <a:r>
              <a:rPr lang="zh-TW" altLang="en-US" dirty="0">
                <a:latin typeface="Arial Unicode MS" panose="020B0604020202020204" pitchFamily="34" charset="-120"/>
                <a:ea typeface="Arial Unicode MS" panose="020B0604020202020204" pitchFamily="34" charset="-120"/>
                <a:cs typeface="Arial Unicode MS" panose="020B0604020202020204" pitchFamily="34" charset="-120"/>
              </a:rPr>
              <a:t>影片</a:t>
            </a:r>
            <a:r>
              <a:rPr lang="zh-TW" altLang="en-US" dirty="0"/>
              <a:t/>
            </a:r>
            <a:br>
              <a:rPr lang="zh-TW" altLang="en-US" dirty="0"/>
            </a:br>
            <a:endParaRPr lang="zh-TW" altLang="en-US" dirty="0"/>
          </a:p>
        </p:txBody>
      </p:sp>
      <p:sp>
        <p:nvSpPr>
          <p:cNvPr id="3" name="內容版面配置區 2"/>
          <p:cNvSpPr>
            <a:spLocks noGrp="1"/>
          </p:cNvSpPr>
          <p:nvPr>
            <p:ph idx="1"/>
          </p:nvPr>
        </p:nvSpPr>
        <p:spPr/>
        <p:txBody>
          <a:bodyPr/>
          <a:lstStyle/>
          <a:p>
            <a:pPr marL="0" lvl="0" indent="0" defTabSz="914400" eaLnBrk="0" fontAlgn="base" hangingPunct="0">
              <a:spcBef>
                <a:spcPct val="0"/>
              </a:spcBef>
              <a:spcAft>
                <a:spcPct val="0"/>
              </a:spcAft>
              <a:buClrTx/>
              <a:buSzTx/>
              <a:buFontTx/>
              <a:buChar char="•"/>
            </a:pPr>
            <a:r>
              <a:rPr lang="zh-TW" altLang="en-US" sz="2000" dirty="0" smtClean="0">
                <a:solidFill>
                  <a:srgbClr val="000000"/>
                </a:solidFill>
                <a:latin typeface="Arial Unicode MS" panose="020B0604020202020204" pitchFamily="34" charset="-120"/>
                <a:ea typeface="Arial Unicode MS" panose="020B0604020202020204" pitchFamily="34" charset="-120"/>
                <a:cs typeface="Arial Unicode MS" panose="020B0604020202020204" pitchFamily="34" charset="-120"/>
              </a:rPr>
              <a:t>世界</a:t>
            </a:r>
            <a:r>
              <a:rPr lang="zh-TW" altLang="en-US" sz="2000" dirty="0">
                <a:solidFill>
                  <a:srgbClr val="000000"/>
                </a:solidFill>
                <a:latin typeface="Arial Unicode MS" panose="020B0604020202020204" pitchFamily="34" charset="-120"/>
                <a:ea typeface="Arial Unicode MS" panose="020B0604020202020204" pitchFamily="34" charset="-120"/>
                <a:cs typeface="Arial Unicode MS" panose="020B0604020202020204" pitchFamily="34" charset="-120"/>
              </a:rPr>
              <a:t>紙飛機大賽決戰奧地利</a:t>
            </a:r>
            <a:endParaRPr lang="zh-TW" altLang="en-US" sz="2000" dirty="0">
              <a:solidFill>
                <a:schemeClr val="tx1"/>
              </a:solidFill>
            </a:endParaRPr>
          </a:p>
          <a:p>
            <a:pPr marL="0" lvl="0" indent="0" defTabSz="914400" eaLnBrk="0" fontAlgn="base" hangingPunct="0">
              <a:spcBef>
                <a:spcPct val="0"/>
              </a:spcBef>
              <a:spcAft>
                <a:spcPct val="0"/>
              </a:spcAft>
              <a:buClrTx/>
              <a:buSzTx/>
              <a:buNone/>
            </a:pPr>
            <a:r>
              <a:rPr lang="en-US" altLang="zh-TW" sz="2000" dirty="0">
                <a:solidFill>
                  <a:schemeClr val="tx1"/>
                </a:solidFill>
                <a:latin typeface="Arial Unicode MS" panose="020B0604020202020204" pitchFamily="34" charset="-120"/>
                <a:ea typeface="Arial Unicode MS" panose="020B0604020202020204" pitchFamily="34" charset="-120"/>
                <a:cs typeface="Arial Unicode MS" panose="020B0604020202020204" pitchFamily="34" charset="-120"/>
                <a:hlinkClick r:id="rId2"/>
              </a:rPr>
              <a:t>https://www.youtube.com/watch?v=BZne_zzJYbk</a:t>
            </a:r>
            <a:r>
              <a:rPr lang="en-US" altLang="zh-TW" sz="2000" dirty="0">
                <a:solidFill>
                  <a:schemeClr val="tx1"/>
                </a:solidFill>
                <a:latin typeface="Calibri" panose="020F0502020204030204" pitchFamily="34" charset="0"/>
                <a:ea typeface="新細明體" panose="02020500000000000000" pitchFamily="18" charset="-120"/>
                <a:cs typeface="Times New Roman" panose="02020603050405020304" pitchFamily="18" charset="0"/>
              </a:rPr>
              <a:t> </a:t>
            </a:r>
            <a:endParaRPr lang="en-US" altLang="zh-TW" sz="2000" dirty="0">
              <a:solidFill>
                <a:schemeClr val="tx1"/>
              </a:solidFill>
            </a:endParaRPr>
          </a:p>
          <a:p>
            <a:pPr marL="0" lvl="0" indent="0" defTabSz="914400" eaLnBrk="0" fontAlgn="base" hangingPunct="0">
              <a:spcBef>
                <a:spcPct val="0"/>
              </a:spcBef>
              <a:spcAft>
                <a:spcPct val="0"/>
              </a:spcAft>
              <a:buClrTx/>
              <a:buSzTx/>
              <a:buFontTx/>
              <a:buChar char="•"/>
            </a:pPr>
            <a:r>
              <a:rPr lang="en-US" altLang="zh-TW" sz="2000" dirty="0">
                <a:solidFill>
                  <a:srgbClr val="000000"/>
                </a:solidFill>
                <a:latin typeface="Arial Unicode MS" panose="020B0604020202020204" pitchFamily="34" charset="-120"/>
                <a:ea typeface="Arial Unicode MS" panose="020B0604020202020204" pitchFamily="34" charset="-120"/>
                <a:cs typeface="Arial Unicode MS" panose="020B0604020202020204" pitchFamily="34" charset="-120"/>
              </a:rPr>
              <a:t>Red Bull Paper Wings World Final 2012(</a:t>
            </a:r>
            <a:r>
              <a:rPr lang="zh-TW" altLang="en-US" sz="2000" dirty="0">
                <a:solidFill>
                  <a:srgbClr val="000000"/>
                </a:solidFill>
                <a:latin typeface="Arial Unicode MS" panose="020B0604020202020204" pitchFamily="34" charset="-120"/>
                <a:ea typeface="Arial Unicode MS" panose="020B0604020202020204" pitchFamily="34" charset="-120"/>
                <a:cs typeface="Arial Unicode MS" panose="020B0604020202020204" pitchFamily="34" charset="-120"/>
              </a:rPr>
              <a:t>比遠</a:t>
            </a:r>
            <a:r>
              <a:rPr lang="en-US" altLang="zh-TW" sz="2000" dirty="0">
                <a:solidFill>
                  <a:srgbClr val="000000"/>
                </a:solidFill>
                <a:latin typeface="Arial Unicode MS" panose="020B0604020202020204" pitchFamily="34" charset="-120"/>
                <a:ea typeface="Arial Unicode MS" panose="020B0604020202020204" pitchFamily="34" charset="-120"/>
                <a:cs typeface="Arial Unicode MS" panose="020B0604020202020204" pitchFamily="34" charset="-120"/>
              </a:rPr>
              <a:t>)</a:t>
            </a:r>
            <a:endParaRPr lang="en-US" altLang="zh-TW" sz="2000" dirty="0">
              <a:solidFill>
                <a:schemeClr val="tx1"/>
              </a:solidFill>
            </a:endParaRPr>
          </a:p>
          <a:p>
            <a:pPr marL="0" lvl="0" indent="0" defTabSz="914400" eaLnBrk="0" fontAlgn="base" hangingPunct="0">
              <a:spcBef>
                <a:spcPct val="0"/>
              </a:spcBef>
              <a:spcAft>
                <a:spcPct val="0"/>
              </a:spcAft>
              <a:buClrTx/>
              <a:buSzTx/>
              <a:buNone/>
            </a:pPr>
            <a:r>
              <a:rPr lang="en-US" altLang="zh-TW" sz="2000" dirty="0">
                <a:solidFill>
                  <a:schemeClr val="tx1"/>
                </a:solidFill>
                <a:latin typeface="Arial Unicode MS" panose="020B0604020202020204" pitchFamily="34" charset="-120"/>
                <a:ea typeface="Arial Unicode MS" panose="020B0604020202020204" pitchFamily="34" charset="-120"/>
                <a:cs typeface="Arial Unicode MS" panose="020B0604020202020204" pitchFamily="34" charset="-120"/>
                <a:hlinkClick r:id="rId3"/>
              </a:rPr>
              <a:t>https://www.youtube.com/watch?v=I7j--GoLhGU</a:t>
            </a:r>
            <a:endParaRPr lang="en-US" altLang="zh-TW" sz="2000" dirty="0">
              <a:solidFill>
                <a:schemeClr val="tx1"/>
              </a:solidFill>
            </a:endParaRPr>
          </a:p>
          <a:p>
            <a:pPr marL="0" lvl="0" indent="0" defTabSz="914400" eaLnBrk="0" fontAlgn="base" hangingPunct="0">
              <a:spcBef>
                <a:spcPct val="0"/>
              </a:spcBef>
              <a:spcAft>
                <a:spcPct val="0"/>
              </a:spcAft>
              <a:buClrTx/>
              <a:buSzTx/>
              <a:buFontTx/>
              <a:buChar char="•"/>
            </a:pPr>
            <a:r>
              <a:rPr lang="en-US" altLang="zh-TW" sz="2000" dirty="0">
                <a:solidFill>
                  <a:srgbClr val="000000"/>
                </a:solidFill>
                <a:latin typeface="Arial Unicode MS" panose="020B0604020202020204" pitchFamily="34" charset="-120"/>
                <a:ea typeface="Arial Unicode MS" panose="020B0604020202020204" pitchFamily="34" charset="-120"/>
                <a:cs typeface="Arial Unicode MS" panose="020B0604020202020204" pitchFamily="34" charset="-120"/>
              </a:rPr>
              <a:t>Red Bull Paper Wings World Finals</a:t>
            </a:r>
            <a:r>
              <a:rPr lang="en-US" altLang="zh-TW" sz="2000" dirty="0">
                <a:solidFill>
                  <a:srgbClr val="000000"/>
                </a:solidFill>
                <a:latin typeface="Calibri" panose="020F0502020204030204" pitchFamily="34" charset="0"/>
                <a:ea typeface="Arial Unicode MS" panose="020B0604020202020204" pitchFamily="34" charset="-120"/>
                <a:cs typeface="Arial Unicode MS" panose="020B0604020202020204" pitchFamily="34" charset="-120"/>
              </a:rPr>
              <a:t> </a:t>
            </a:r>
            <a:r>
              <a:rPr lang="en-US" altLang="zh-TW" sz="2000" dirty="0">
                <a:solidFill>
                  <a:srgbClr val="000000"/>
                </a:solidFill>
                <a:latin typeface="Arial Unicode MS" panose="020B0604020202020204" pitchFamily="34" charset="-120"/>
                <a:ea typeface="Arial Unicode MS" panose="020B0604020202020204" pitchFamily="34" charset="-120"/>
                <a:cs typeface="Arial Unicode MS" panose="020B0604020202020204" pitchFamily="34" charset="-120"/>
              </a:rPr>
              <a:t>(</a:t>
            </a:r>
            <a:r>
              <a:rPr lang="zh-TW" altLang="en-US" sz="2000" dirty="0">
                <a:solidFill>
                  <a:srgbClr val="000000"/>
                </a:solidFill>
                <a:latin typeface="Arial Unicode MS" panose="020B0604020202020204" pitchFamily="34" charset="-120"/>
                <a:ea typeface="Arial Unicode MS" panose="020B0604020202020204" pitchFamily="34" charset="-120"/>
                <a:cs typeface="Arial Unicode MS" panose="020B0604020202020204" pitchFamily="34" charset="-120"/>
              </a:rPr>
              <a:t>比久</a:t>
            </a:r>
            <a:r>
              <a:rPr lang="en-US" altLang="zh-TW" sz="2000" dirty="0">
                <a:solidFill>
                  <a:srgbClr val="000000"/>
                </a:solidFill>
                <a:latin typeface="Arial Unicode MS" panose="020B0604020202020204" pitchFamily="34" charset="-120"/>
                <a:ea typeface="Arial Unicode MS" panose="020B0604020202020204" pitchFamily="34" charset="-120"/>
                <a:cs typeface="Arial Unicode MS" panose="020B0604020202020204" pitchFamily="34" charset="-120"/>
              </a:rPr>
              <a:t>)</a:t>
            </a:r>
            <a:endParaRPr lang="en-US" altLang="zh-TW" sz="2000" dirty="0">
              <a:solidFill>
                <a:schemeClr val="tx1"/>
              </a:solidFill>
            </a:endParaRPr>
          </a:p>
          <a:p>
            <a:pPr marL="0" lvl="0" indent="0" defTabSz="914400" eaLnBrk="0" fontAlgn="base" hangingPunct="0">
              <a:spcBef>
                <a:spcPct val="0"/>
              </a:spcBef>
              <a:spcAft>
                <a:spcPct val="0"/>
              </a:spcAft>
              <a:buClrTx/>
              <a:buSzTx/>
              <a:buNone/>
            </a:pPr>
            <a:r>
              <a:rPr lang="en-US" altLang="zh-TW" sz="2000" dirty="0">
                <a:solidFill>
                  <a:schemeClr val="tx1"/>
                </a:solidFill>
                <a:latin typeface="Arial Unicode MS" panose="020B0604020202020204" pitchFamily="34" charset="-120"/>
                <a:ea typeface="Arial Unicode MS" panose="020B0604020202020204" pitchFamily="34" charset="-120"/>
                <a:cs typeface="Arial Unicode MS" panose="020B0604020202020204" pitchFamily="34" charset="-120"/>
                <a:hlinkClick r:id="rId4"/>
              </a:rPr>
              <a:t>https://www.youtube.com/watch?v=UVUQC_yZe_Y</a:t>
            </a:r>
            <a:r>
              <a:rPr lang="en-US" altLang="zh-TW" sz="2000" dirty="0">
                <a:solidFill>
                  <a:schemeClr val="tx1"/>
                </a:solidFill>
                <a:latin typeface="Calibri" panose="020F0502020204030204" pitchFamily="34" charset="0"/>
                <a:ea typeface="新細明體" panose="02020500000000000000" pitchFamily="18" charset="-120"/>
                <a:cs typeface="Times New Roman" panose="02020603050405020304" pitchFamily="18" charset="0"/>
              </a:rPr>
              <a:t> </a:t>
            </a:r>
            <a:endParaRPr lang="en-US" altLang="zh-TW" sz="2000" dirty="0">
              <a:solidFill>
                <a:schemeClr val="tx1"/>
              </a:solidFill>
            </a:endParaRPr>
          </a:p>
          <a:p>
            <a:pPr marL="0" lvl="0" indent="0" defTabSz="914400" eaLnBrk="0" fontAlgn="base" hangingPunct="0">
              <a:spcBef>
                <a:spcPct val="0"/>
              </a:spcBef>
              <a:spcAft>
                <a:spcPct val="0"/>
              </a:spcAft>
              <a:buClrTx/>
              <a:buSzTx/>
              <a:buFontTx/>
              <a:buChar char="•"/>
            </a:pPr>
            <a:r>
              <a:rPr lang="zh-TW" altLang="en-US" sz="2000" dirty="0">
                <a:solidFill>
                  <a:schemeClr val="tx1"/>
                </a:solidFill>
                <a:latin typeface="Arial Unicode MS" panose="020B0604020202020204" pitchFamily="34" charset="-120"/>
                <a:ea typeface="Arial Unicode MS" panose="020B0604020202020204" pitchFamily="34" charset="-120"/>
                <a:cs typeface="Arial Unicode MS" panose="020B0604020202020204" pitchFamily="34" charset="-120"/>
              </a:rPr>
              <a:t>如何讓紙飛機飛得更高更遠</a:t>
            </a:r>
            <a:endParaRPr lang="zh-TW" altLang="en-US" sz="2000" dirty="0">
              <a:solidFill>
                <a:schemeClr val="tx1"/>
              </a:solidFill>
            </a:endParaRPr>
          </a:p>
          <a:p>
            <a:pPr marL="0" lvl="0" indent="0" defTabSz="914400" eaLnBrk="0" fontAlgn="base" hangingPunct="0">
              <a:spcBef>
                <a:spcPct val="0"/>
              </a:spcBef>
              <a:spcAft>
                <a:spcPct val="0"/>
              </a:spcAft>
              <a:buClrTx/>
              <a:buSzTx/>
              <a:buNone/>
            </a:pPr>
            <a:r>
              <a:rPr lang="en-US" altLang="zh-TW" sz="2000" dirty="0">
                <a:solidFill>
                  <a:schemeClr val="tx1"/>
                </a:solidFill>
                <a:latin typeface="Arial Unicode MS" panose="020B0604020202020204" pitchFamily="34" charset="-120"/>
                <a:ea typeface="Arial Unicode MS" panose="020B0604020202020204" pitchFamily="34" charset="-120"/>
                <a:cs typeface="Arial Unicode MS" panose="020B0604020202020204" pitchFamily="34" charset="-120"/>
                <a:hlinkClick r:id="rId5"/>
              </a:rPr>
              <a:t>https://www.youtube.com/watch?v=aSiiXy01ykQ</a:t>
            </a:r>
            <a:endParaRPr lang="en-US" altLang="zh-TW" sz="2000" dirty="0">
              <a:solidFill>
                <a:schemeClr val="tx1"/>
              </a:solidFill>
            </a:endParaRPr>
          </a:p>
          <a:p>
            <a:pPr marL="0" lvl="0" indent="0" defTabSz="914400" eaLnBrk="0" fontAlgn="base" hangingPunct="0">
              <a:spcBef>
                <a:spcPct val="0"/>
              </a:spcBef>
              <a:spcAft>
                <a:spcPct val="0"/>
              </a:spcAft>
              <a:buClrTx/>
              <a:buSzTx/>
              <a:buFontTx/>
              <a:buChar char="•"/>
            </a:pPr>
            <a:r>
              <a:rPr lang="en-US" altLang="zh-TW" sz="2000" dirty="0">
                <a:solidFill>
                  <a:srgbClr val="000000"/>
                </a:solidFill>
                <a:latin typeface="Arial Unicode MS" panose="020B0604020202020204" pitchFamily="34" charset="-120"/>
                <a:ea typeface="Arial Unicode MS" panose="020B0604020202020204" pitchFamily="34" charset="-120"/>
                <a:cs typeface="Arial Unicode MS" panose="020B0604020202020204" pitchFamily="34" charset="-120"/>
              </a:rPr>
              <a:t>Tutorial new </a:t>
            </a:r>
            <a:r>
              <a:rPr lang="en-US" altLang="zh-TW" sz="2000" dirty="0" err="1">
                <a:solidFill>
                  <a:srgbClr val="000000"/>
                </a:solidFill>
                <a:latin typeface="Arial Unicode MS" panose="020B0604020202020204" pitchFamily="34" charset="-120"/>
                <a:ea typeface="Arial Unicode MS" panose="020B0604020202020204" pitchFamily="34" charset="-120"/>
                <a:cs typeface="Arial Unicode MS" panose="020B0604020202020204" pitchFamily="34" charset="-120"/>
              </a:rPr>
              <a:t>guinness</a:t>
            </a:r>
            <a:r>
              <a:rPr lang="en-US" altLang="zh-TW" sz="2000" dirty="0">
                <a:solidFill>
                  <a:srgbClr val="000000"/>
                </a:solidFill>
                <a:latin typeface="Arial Unicode MS" panose="020B0604020202020204" pitchFamily="34" charset="-120"/>
                <a:ea typeface="Arial Unicode MS" panose="020B0604020202020204" pitchFamily="34" charset="-120"/>
                <a:cs typeface="Arial Unicode MS" panose="020B0604020202020204" pitchFamily="34" charset="-120"/>
              </a:rPr>
              <a:t> record paper airplane it fly 29.2 s </a:t>
            </a:r>
            <a:endParaRPr lang="en-US" altLang="zh-TW" sz="2000" dirty="0">
              <a:solidFill>
                <a:schemeClr val="tx1"/>
              </a:solidFill>
            </a:endParaRPr>
          </a:p>
          <a:p>
            <a:pPr marL="0" lvl="0" indent="0" defTabSz="914400" eaLnBrk="0" fontAlgn="base" hangingPunct="0">
              <a:spcBef>
                <a:spcPct val="0"/>
              </a:spcBef>
              <a:spcAft>
                <a:spcPct val="0"/>
              </a:spcAft>
              <a:buClrTx/>
              <a:buSzTx/>
              <a:buNone/>
            </a:pPr>
            <a:r>
              <a:rPr lang="en-US" altLang="zh-TW" sz="2000" dirty="0">
                <a:solidFill>
                  <a:schemeClr val="tx1"/>
                </a:solidFill>
                <a:latin typeface="Arial Unicode MS" panose="020B0604020202020204" pitchFamily="34" charset="-120"/>
                <a:ea typeface="Arial Unicode MS" panose="020B0604020202020204" pitchFamily="34" charset="-120"/>
                <a:cs typeface="Arial Unicode MS" panose="020B0604020202020204" pitchFamily="34" charset="-120"/>
                <a:hlinkClick r:id="rId6"/>
              </a:rPr>
              <a:t>https://www.youtube.com/watch?v=bxqySyO49q4</a:t>
            </a:r>
            <a:endParaRPr lang="en-US" altLang="zh-TW" sz="2000" dirty="0">
              <a:solidFill>
                <a:schemeClr val="tx1"/>
              </a:solidFill>
            </a:endParaRPr>
          </a:p>
          <a:p>
            <a:pPr marL="0" lvl="0" indent="0" defTabSz="914400" eaLnBrk="0" fontAlgn="base" hangingPunct="0">
              <a:spcBef>
                <a:spcPct val="0"/>
              </a:spcBef>
              <a:spcAft>
                <a:spcPct val="0"/>
              </a:spcAft>
              <a:buClrTx/>
              <a:buSzTx/>
              <a:buFontTx/>
              <a:buChar char="•"/>
            </a:pPr>
            <a:r>
              <a:rPr lang="en-US" altLang="zh-TW" sz="2000" dirty="0">
                <a:solidFill>
                  <a:srgbClr val="000000"/>
                </a:solidFill>
                <a:latin typeface="Arial Unicode MS" panose="020B0604020202020204" pitchFamily="34" charset="-120"/>
                <a:ea typeface="Arial Unicode MS" panose="020B0604020202020204" pitchFamily="34" charset="-120"/>
                <a:cs typeface="Arial Unicode MS" panose="020B0604020202020204" pitchFamily="34" charset="-120"/>
              </a:rPr>
              <a:t>How to make a Paper Airplane that FLIES 10000 Feet</a:t>
            </a:r>
            <a:endParaRPr lang="en-US" altLang="zh-TW" sz="2000" dirty="0">
              <a:solidFill>
                <a:schemeClr val="tx1"/>
              </a:solidFill>
            </a:endParaRPr>
          </a:p>
          <a:p>
            <a:pPr marL="0" lvl="0" indent="0" defTabSz="914400" eaLnBrk="0" fontAlgn="base" hangingPunct="0">
              <a:spcBef>
                <a:spcPct val="0"/>
              </a:spcBef>
              <a:spcAft>
                <a:spcPct val="0"/>
              </a:spcAft>
              <a:buClrTx/>
              <a:buSzTx/>
              <a:buNone/>
            </a:pPr>
            <a:r>
              <a:rPr lang="en-US" altLang="zh-TW" sz="2000" dirty="0">
                <a:solidFill>
                  <a:schemeClr val="tx1"/>
                </a:solidFill>
                <a:latin typeface="Arial Unicode MS" panose="020B0604020202020204" pitchFamily="34" charset="-120"/>
                <a:ea typeface="Arial Unicode MS" panose="020B0604020202020204" pitchFamily="34" charset="-120"/>
                <a:cs typeface="Arial Unicode MS" panose="020B0604020202020204" pitchFamily="34" charset="-120"/>
                <a:hlinkClick r:id="rId7"/>
              </a:rPr>
              <a:t>https://www.youtube.com/watch?v=aqSyEikq1JQ</a:t>
            </a:r>
            <a:endParaRPr lang="en-US" altLang="zh-TW" sz="3200" dirty="0">
              <a:solidFill>
                <a:schemeClr val="tx1"/>
              </a:solidFill>
              <a:latin typeface="Arial" panose="020B0604020202020204" pitchFamily="34" charset="0"/>
            </a:endParaRPr>
          </a:p>
          <a:p>
            <a:endParaRPr lang="zh-TW" altLang="en-US" dirty="0"/>
          </a:p>
        </p:txBody>
      </p:sp>
      <p:sp>
        <p:nvSpPr>
          <p:cNvPr id="6" name="Rectangle 5"/>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pic>
        <p:nvPicPr>
          <p:cNvPr id="2052" name="圖片 5" descr="paper-airplane-experiment"/>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07200" y="2344738"/>
            <a:ext cx="2347913" cy="117316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a:spLocks noChangeArrowheads="1"/>
          </p:cNvSpPr>
          <p:nvPr/>
        </p:nvSpPr>
        <p:spPr bwMode="auto">
          <a:xfrm>
            <a:off x="0" y="272534"/>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zh-TW"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156612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各式各樣的紙飛機摺法</a:t>
            </a:r>
            <a:r>
              <a:rPr lang="en-US" altLang="zh-TW" dirty="0" smtClean="0"/>
              <a:t>(YouTube)</a:t>
            </a:r>
            <a:endParaRPr lang="zh-TW" altLang="en-US" dirty="0"/>
          </a:p>
        </p:txBody>
      </p:sp>
      <p:sp>
        <p:nvSpPr>
          <p:cNvPr id="3" name="內容版面配置區 2"/>
          <p:cNvSpPr>
            <a:spLocks noGrp="1"/>
          </p:cNvSpPr>
          <p:nvPr>
            <p:ph idx="1"/>
          </p:nvPr>
        </p:nvSpPr>
        <p:spPr/>
        <p:txBody>
          <a:bodyPr/>
          <a:lstStyle/>
          <a:p>
            <a:endParaRPr lang="zh-TW" altLang="en-US"/>
          </a:p>
        </p:txBody>
      </p:sp>
      <p:pic>
        <p:nvPicPr>
          <p:cNvPr id="7" name="圖片 6"/>
          <p:cNvPicPr/>
          <p:nvPr/>
        </p:nvPicPr>
        <p:blipFill rotWithShape="1">
          <a:blip r:embed="rId2"/>
          <a:srcRect l="59328" t="18109" r="9080" b="3985"/>
          <a:stretch/>
        </p:blipFill>
        <p:spPr bwMode="auto">
          <a:xfrm>
            <a:off x="1209992" y="1473200"/>
            <a:ext cx="3171508" cy="4568162"/>
          </a:xfrm>
          <a:prstGeom prst="rect">
            <a:avLst/>
          </a:prstGeom>
          <a:ln>
            <a:noFill/>
          </a:ln>
          <a:extLst>
            <a:ext uri="{53640926-AAD7-44D8-BBD7-CCE9431645EC}">
              <a14:shadowObscured xmlns:a14="http://schemas.microsoft.com/office/drawing/2010/main"/>
            </a:ext>
          </a:extLst>
        </p:spPr>
      </p:pic>
      <p:pic>
        <p:nvPicPr>
          <p:cNvPr id="8" name="圖片 7"/>
          <p:cNvPicPr/>
          <p:nvPr/>
        </p:nvPicPr>
        <p:blipFill rotWithShape="1">
          <a:blip r:embed="rId3"/>
          <a:srcRect l="59080" t="16120" r="9452" b="4478"/>
          <a:stretch/>
        </p:blipFill>
        <p:spPr bwMode="auto">
          <a:xfrm>
            <a:off x="5250497" y="1473200"/>
            <a:ext cx="2953703" cy="4658656"/>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636397615"/>
      </p:ext>
    </p:extLst>
  </p:cSld>
  <p:clrMapOvr>
    <a:masterClrMapping/>
  </p:clrMapOvr>
</p:sld>
</file>

<file path=ppt/theme/theme1.xml><?xml version="1.0" encoding="utf-8"?>
<a:theme xmlns:a="http://schemas.openxmlformats.org/drawingml/2006/main" name="多面向">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8</TotalTime>
  <Words>467</Words>
  <Application>Microsoft Office PowerPoint</Application>
  <PresentationFormat>寬螢幕</PresentationFormat>
  <Paragraphs>39</Paragraphs>
  <Slides>6</Slides>
  <Notes>0</Notes>
  <HiddenSlides>0</HiddenSlides>
  <MMClips>0</MMClips>
  <ScaleCrop>false</ScaleCrop>
  <HeadingPairs>
    <vt:vector size="6" baseType="variant">
      <vt:variant>
        <vt:lpstr>使用字型</vt:lpstr>
      </vt:variant>
      <vt:variant>
        <vt:i4>9</vt:i4>
      </vt:variant>
      <vt:variant>
        <vt:lpstr>佈景主題</vt:lpstr>
      </vt:variant>
      <vt:variant>
        <vt:i4>1</vt:i4>
      </vt:variant>
      <vt:variant>
        <vt:lpstr>投影片標題</vt:lpstr>
      </vt:variant>
      <vt:variant>
        <vt:i4>6</vt:i4>
      </vt:variant>
    </vt:vector>
  </HeadingPairs>
  <TitlesOfParts>
    <vt:vector size="16" baseType="lpstr">
      <vt:lpstr>Arial Unicode MS</vt:lpstr>
      <vt:lpstr>微軟正黑體</vt:lpstr>
      <vt:lpstr>新細明體</vt:lpstr>
      <vt:lpstr>Arial</vt:lpstr>
      <vt:lpstr>Calibri</vt:lpstr>
      <vt:lpstr>Symbol</vt:lpstr>
      <vt:lpstr>Times New Roman</vt:lpstr>
      <vt:lpstr>Trebuchet MS</vt:lpstr>
      <vt:lpstr>Wingdings 3</vt:lpstr>
      <vt:lpstr>多面向</vt:lpstr>
      <vt:lpstr>紙飛機競賽說明</vt:lpstr>
      <vt:lpstr>遊戲目的</vt:lpstr>
      <vt:lpstr>遊戲規則 </vt:lpstr>
      <vt:lpstr>遊戲規則 </vt:lpstr>
      <vt:lpstr>紙飛機大賽相關Youtube影片 </vt:lpstr>
      <vt:lpstr>各式各樣的紙飛機摺法(YouTube)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紙飛機競賽說明</dc:title>
  <dc:creator>User</dc:creator>
  <cp:lastModifiedBy>User</cp:lastModifiedBy>
  <cp:revision>6</cp:revision>
  <dcterms:created xsi:type="dcterms:W3CDTF">2016-10-05T04:07:23Z</dcterms:created>
  <dcterms:modified xsi:type="dcterms:W3CDTF">2016-10-05T04:16:35Z</dcterms:modified>
</cp:coreProperties>
</file>