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66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4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3664F0-9FD4-4D90-B901-F959CC30200F}" type="datetimeFigureOut">
              <a:rPr lang="zh-TW" altLang="en-US" smtClean="0"/>
              <a:t>2011/3/1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87FBB4-22E6-4B19-9420-1AE68BC24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y.gov.tw/ct.asp?xItem=57189&amp;CtNode=3023&amp;mp=9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TERRY</a:t>
            </a:r>
            <a:r>
              <a:rPr lang="zh-TW" altLang="en-US" dirty="0" smtClean="0"/>
              <a:t> </a:t>
            </a:r>
            <a:r>
              <a:rPr lang="en-US" altLang="zh-TW" dirty="0" smtClean="0"/>
              <a:t>HSIEH</a:t>
            </a:r>
          </a:p>
          <a:p>
            <a:r>
              <a:rPr lang="en-US" altLang="zh-TW" dirty="0" smtClean="0"/>
              <a:t>20110301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醫療產業</a:t>
            </a:r>
            <a:r>
              <a:rPr lang="zh-TW" altLang="en-US" dirty="0" smtClean="0"/>
              <a:t>與非營利</a:t>
            </a:r>
            <a:r>
              <a:rPr lang="zh-TW" altLang="en-US" dirty="0" smtClean="0"/>
              <a:t>組織</a:t>
            </a:r>
            <a:r>
              <a:rPr lang="en-US" altLang="zh-TW" dirty="0" smtClean="0"/>
              <a:t>HRM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j-ea"/>
              </a:rPr>
              <a:t>科技創新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  <a:ea typeface="+mj-ea"/>
              </a:rPr>
              <a:t>醫療</a:t>
            </a:r>
            <a:r>
              <a:rPr lang="zh-TW" altLang="en-US" dirty="0">
                <a:latin typeface="+mj-ea"/>
                <a:ea typeface="+mj-ea"/>
              </a:rPr>
              <a:t>技術、</a:t>
            </a:r>
            <a:r>
              <a:rPr lang="zh-TW" altLang="en-US" dirty="0" smtClean="0">
                <a:latin typeface="+mj-ea"/>
                <a:ea typeface="+mj-ea"/>
              </a:rPr>
              <a:t>儀器創新</a:t>
            </a:r>
            <a:r>
              <a:rPr lang="zh-TW" altLang="en-US" dirty="0">
                <a:latin typeface="+mj-ea"/>
                <a:ea typeface="+mj-ea"/>
              </a:rPr>
              <a:t>，提升醫療照護的能力，亦帶動醫療費用支出增加</a:t>
            </a:r>
          </a:p>
          <a:p>
            <a:r>
              <a:rPr lang="zh-TW" altLang="en-US" dirty="0">
                <a:latin typeface="+mj-ea"/>
                <a:ea typeface="+mj-ea"/>
              </a:rPr>
              <a:t>資訊科技（電子化、數位化、無紙化）對傳統醫療照護模式產生衝擊</a:t>
            </a:r>
          </a:p>
          <a:p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400" b="1" dirty="0" smtClean="0">
                <a:latin typeface="+mj-ea"/>
              </a:rPr>
              <a:t>健康照護費用成長與管理式醫療之興起</a:t>
            </a:r>
            <a:endParaRPr lang="zh-TW" altLang="en-US" sz="34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  <a:ea typeface="+mj-ea"/>
              </a:rPr>
              <a:t>高齡少子化趨勢使醫療費用負擔的經濟壓力增加</a:t>
            </a:r>
          </a:p>
          <a:p>
            <a:r>
              <a:rPr lang="zh-TW" altLang="en-US" dirty="0">
                <a:latin typeface="+mj-ea"/>
                <a:ea typeface="+mj-ea"/>
              </a:rPr>
              <a:t>醫療保險提供者致力於降低醫療支出的改進策略</a:t>
            </a:r>
          </a:p>
          <a:p>
            <a:r>
              <a:rPr lang="zh-TW" altLang="en-US" dirty="0">
                <a:latin typeface="+mj-ea"/>
                <a:ea typeface="+mj-ea"/>
              </a:rPr>
              <a:t>醫療照護提供者透過效率的提升確保市場與利潤</a:t>
            </a:r>
          </a:p>
          <a:p>
            <a:r>
              <a:rPr lang="zh-TW" altLang="en-US" dirty="0">
                <a:latin typeface="+mj-ea"/>
                <a:ea typeface="+mj-ea"/>
              </a:rPr>
              <a:t>慢性病管理與預防觀點的健康管理需求浮現</a:t>
            </a:r>
          </a:p>
          <a:p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醫療照護產業發展</a:t>
            </a:r>
            <a:r>
              <a:rPr lang="zh-TW" altLang="en-US" b="1" dirty="0" smtClean="0"/>
              <a:t>範疇</a:t>
            </a:r>
            <a:endParaRPr lang="zh-TW" altLang="en-US" dirty="0"/>
          </a:p>
        </p:txBody>
      </p:sp>
      <p:pic>
        <p:nvPicPr>
          <p:cNvPr id="21506" name="Picture 2" descr="2009-08-03_1557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7592104" cy="4197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22530" name="Picture 2" descr="醫療服務產業發展藍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7620000" cy="565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</a:rPr>
              <a:t>授課大綱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dirty="0" smtClean="0">
                <a:latin typeface="+mj-ea"/>
                <a:ea typeface="+mj-ea"/>
              </a:rPr>
              <a:t>基於</a:t>
            </a:r>
            <a:r>
              <a:rPr lang="en-US" altLang="zh-TW" dirty="0" smtClean="0">
                <a:latin typeface="+mj-ea"/>
                <a:ea typeface="+mj-ea"/>
              </a:rPr>
              <a:t>HR</a:t>
            </a:r>
            <a:r>
              <a:rPr lang="zh-TW" altLang="zh-TW" dirty="0" smtClean="0">
                <a:latin typeface="+mj-ea"/>
                <a:ea typeface="+mj-ea"/>
              </a:rPr>
              <a:t>先備知識分組並運用在醫療與非營利組織的討論與</a:t>
            </a:r>
            <a:r>
              <a:rPr lang="zh-TW" altLang="zh-TW" dirty="0" smtClean="0">
                <a:latin typeface="+mj-ea"/>
                <a:ea typeface="+mj-ea"/>
              </a:rPr>
              <a:t>理解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協同教學提升學生實務領域的知識並參與提問與</a:t>
            </a:r>
            <a:r>
              <a:rPr lang="zh-TW" altLang="zh-TW" dirty="0" smtClean="0">
                <a:latin typeface="+mj-ea"/>
                <a:ea typeface="+mj-ea"/>
              </a:rPr>
              <a:t>討論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注重每一次參訪與協同教學經驗累積並責成期末報告</a:t>
            </a:r>
            <a:r>
              <a:rPr lang="zh-TW" altLang="zh-TW" dirty="0" smtClean="0">
                <a:latin typeface="+mj-ea"/>
                <a:ea typeface="+mj-ea"/>
              </a:rPr>
              <a:t>依據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以</a:t>
            </a:r>
            <a:r>
              <a:rPr lang="en-US" altLang="zh-TW" dirty="0" err="1" smtClean="0">
                <a:latin typeface="+mj-ea"/>
                <a:ea typeface="+mj-ea"/>
              </a:rPr>
              <a:t>iLMS</a:t>
            </a:r>
            <a:r>
              <a:rPr lang="zh-TW" altLang="zh-TW" dirty="0" smtClean="0">
                <a:latin typeface="+mj-ea"/>
                <a:ea typeface="+mj-ea"/>
              </a:rPr>
              <a:t>平台溝通與</a:t>
            </a:r>
            <a:r>
              <a:rPr lang="zh-TW" altLang="zh-TW" dirty="0" smtClean="0">
                <a:latin typeface="+mj-ea"/>
                <a:ea typeface="+mj-ea"/>
              </a:rPr>
              <a:t>報告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成績：出席</a:t>
            </a:r>
            <a:r>
              <a:rPr lang="en-US" altLang="zh-TW" dirty="0" smtClean="0">
                <a:latin typeface="+mj-ea"/>
                <a:ea typeface="+mj-ea"/>
              </a:rPr>
              <a:t>30</a:t>
            </a:r>
            <a:r>
              <a:rPr lang="en-US" altLang="zh-TW" dirty="0" smtClean="0">
                <a:latin typeface="+mj-ea"/>
                <a:ea typeface="+mj-ea"/>
              </a:rPr>
              <a:t>%</a:t>
            </a:r>
            <a:r>
              <a:rPr lang="zh-TW" altLang="en-US" dirty="0" smtClean="0">
                <a:latin typeface="+mj-ea"/>
                <a:ea typeface="+mj-ea"/>
              </a:rPr>
              <a:t>   </a:t>
            </a:r>
            <a:r>
              <a:rPr lang="zh-TW" altLang="zh-TW" dirty="0" smtClean="0">
                <a:latin typeface="+mj-ea"/>
                <a:ea typeface="+mj-ea"/>
              </a:rPr>
              <a:t>平常</a:t>
            </a:r>
            <a:r>
              <a:rPr lang="zh-TW" altLang="zh-TW" dirty="0" smtClean="0">
                <a:latin typeface="+mj-ea"/>
                <a:ea typeface="+mj-ea"/>
              </a:rPr>
              <a:t>表現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en-US" altLang="zh-TW" dirty="0" err="1" smtClean="0">
                <a:latin typeface="+mj-ea"/>
                <a:ea typeface="+mj-ea"/>
              </a:rPr>
              <a:t>iLMS</a:t>
            </a:r>
            <a:r>
              <a:rPr lang="en-US" altLang="zh-TW" dirty="0" smtClean="0">
                <a:latin typeface="+mj-ea"/>
                <a:ea typeface="+mj-ea"/>
              </a:rPr>
              <a:t>) 40</a:t>
            </a:r>
            <a:r>
              <a:rPr lang="en-US" altLang="zh-TW" dirty="0" smtClean="0">
                <a:latin typeface="+mj-ea"/>
                <a:ea typeface="+mj-ea"/>
              </a:rPr>
              <a:t>%</a:t>
            </a:r>
            <a:r>
              <a:rPr lang="zh-TW" altLang="en-US" dirty="0" smtClean="0">
                <a:latin typeface="+mj-ea"/>
                <a:ea typeface="+mj-ea"/>
              </a:rPr>
              <a:t>   </a:t>
            </a:r>
            <a:r>
              <a:rPr lang="zh-TW" altLang="zh-TW" dirty="0" smtClean="0">
                <a:latin typeface="+mj-ea"/>
                <a:ea typeface="+mj-ea"/>
              </a:rPr>
              <a:t>期末報告</a:t>
            </a:r>
            <a:r>
              <a:rPr lang="en-US" altLang="zh-TW" dirty="0" smtClean="0">
                <a:latin typeface="+mj-ea"/>
                <a:ea typeface="+mj-ea"/>
              </a:rPr>
              <a:t>30</a:t>
            </a:r>
            <a:r>
              <a:rPr lang="en-US" altLang="zh-TW" dirty="0" smtClean="0">
                <a:latin typeface="+mj-ea"/>
                <a:ea typeface="+mj-ea"/>
              </a:rPr>
              <a:t>%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+mj-ea"/>
              </a:rPr>
              <a:t>分組屬性</a:t>
            </a:r>
            <a:endParaRPr lang="zh-TW" altLang="en-US" b="1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產業</a:t>
            </a:r>
            <a:r>
              <a:rPr lang="zh-TW" altLang="en-US" dirty="0" smtClean="0">
                <a:latin typeface="+mj-ea"/>
                <a:ea typeface="+mj-ea"/>
              </a:rPr>
              <a:t>組：醫療照護產業與非營利組織的特性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選：招募與任用適才適所的人才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en-US" dirty="0" smtClean="0">
                <a:latin typeface="+mj-ea"/>
                <a:ea typeface="+mj-ea"/>
              </a:rPr>
              <a:t>如</a:t>
            </a:r>
            <a:r>
              <a:rPr lang="zh-TW" altLang="en-US" dirty="0" smtClean="0">
                <a:latin typeface="+mj-ea"/>
                <a:ea typeface="+mj-ea"/>
              </a:rPr>
              <a:t>：</a:t>
            </a:r>
            <a:r>
              <a:rPr lang="zh-TW" altLang="en-US" dirty="0" smtClean="0">
                <a:latin typeface="+mj-ea"/>
                <a:ea typeface="+mj-ea"/>
              </a:rPr>
              <a:t>職業</a:t>
            </a:r>
            <a:r>
              <a:rPr lang="zh-TW" altLang="en-US" dirty="0">
                <a:latin typeface="+mj-ea"/>
                <a:ea typeface="+mj-ea"/>
              </a:rPr>
              <a:t>適性人才</a:t>
            </a:r>
            <a:r>
              <a:rPr lang="zh-TW" altLang="en-US" dirty="0" smtClean="0">
                <a:latin typeface="+mj-ea"/>
                <a:ea typeface="+mj-ea"/>
              </a:rPr>
              <a:t>性向測驗</a:t>
            </a:r>
            <a:r>
              <a:rPr lang="en-US" altLang="zh-TW" dirty="0" smtClean="0">
                <a:latin typeface="+mj-ea"/>
                <a:ea typeface="+mj-ea"/>
              </a:rPr>
              <a:t>….)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用：適才適</a:t>
            </a:r>
            <a:r>
              <a:rPr lang="zh-TW" altLang="en-US" dirty="0">
                <a:latin typeface="+mj-ea"/>
                <a:ea typeface="+mj-ea"/>
              </a:rPr>
              <a:t>所依專長發揮得其</a:t>
            </a:r>
            <a:r>
              <a:rPr lang="zh-TW" altLang="en-US" dirty="0" smtClean="0">
                <a:latin typeface="+mj-ea"/>
                <a:ea typeface="+mj-ea"/>
              </a:rPr>
              <a:t>成就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en-US" dirty="0" smtClean="0">
                <a:latin typeface="+mj-ea"/>
                <a:ea typeface="+mj-ea"/>
              </a:rPr>
              <a:t>如：</a:t>
            </a:r>
            <a:r>
              <a:rPr lang="zh-TW" altLang="en-US" dirty="0" smtClean="0">
                <a:latin typeface="+mj-ea"/>
                <a:ea typeface="+mj-ea"/>
              </a:rPr>
              <a:t>工作</a:t>
            </a:r>
            <a:r>
              <a:rPr lang="zh-TW" altLang="en-US" dirty="0" smtClean="0">
                <a:latin typeface="+mj-ea"/>
                <a:ea typeface="+mj-ea"/>
              </a:rPr>
              <a:t>設計職能</a:t>
            </a:r>
            <a:r>
              <a:rPr lang="zh-TW" altLang="en-US" dirty="0" smtClean="0">
                <a:latin typeface="+mj-ea"/>
                <a:ea typeface="+mj-ea"/>
              </a:rPr>
              <a:t>管理</a:t>
            </a:r>
            <a:r>
              <a:rPr lang="en-US" altLang="zh-TW" dirty="0" smtClean="0">
                <a:latin typeface="+mj-ea"/>
                <a:ea typeface="+mj-ea"/>
              </a:rPr>
              <a:t>…)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育：教育訓練職涯發展</a:t>
            </a:r>
            <a:r>
              <a:rPr lang="en-US" altLang="zh-TW" dirty="0" smtClean="0">
                <a:latin typeface="+mj-ea"/>
                <a:ea typeface="+mj-ea"/>
              </a:rPr>
              <a:t>TTQS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留：根據考核以、</a:t>
            </a:r>
            <a:r>
              <a:rPr lang="zh-TW" altLang="en-US" dirty="0">
                <a:latin typeface="+mj-ea"/>
                <a:ea typeface="+mj-ea"/>
              </a:rPr>
              <a:t>晉升、薪酬及獎懲、員工分紅配股</a:t>
            </a:r>
            <a:r>
              <a:rPr lang="zh-TW" altLang="en-US" dirty="0" smtClean="0">
                <a:latin typeface="+mj-ea"/>
                <a:ea typeface="+mj-ea"/>
              </a:rPr>
              <a:t>制度福利</a:t>
            </a:r>
            <a:r>
              <a:rPr lang="en-US" altLang="zh-TW" dirty="0" smtClean="0">
                <a:latin typeface="+mj-ea"/>
                <a:ea typeface="+mj-ea"/>
              </a:rPr>
              <a:t>…</a:t>
            </a:r>
            <a:r>
              <a:rPr lang="zh-TW" altLang="en-US" dirty="0" smtClean="0">
                <a:latin typeface="+mj-ea"/>
                <a:ea typeface="+mj-ea"/>
              </a:rPr>
              <a:t>等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考：績效管理系統進行考核作為</a:t>
            </a:r>
            <a:r>
              <a:rPr lang="en-US" altLang="zh-TW" dirty="0" smtClean="0">
                <a:latin typeface="+mj-ea"/>
                <a:ea typeface="+mj-ea"/>
              </a:rPr>
              <a:t>HRM</a:t>
            </a:r>
            <a:r>
              <a:rPr lang="zh-TW" altLang="en-US" dirty="0" smtClean="0">
                <a:latin typeface="+mj-ea"/>
                <a:ea typeface="+mj-ea"/>
              </a:rPr>
              <a:t>依據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331640" y="188641"/>
          <a:ext cx="6483618" cy="6508956"/>
        </p:xfrm>
        <a:graphic>
          <a:graphicData uri="http://schemas.openxmlformats.org/presentationml/2006/ole">
            <p:oleObj spid="_x0000_s23554" r:id="rId3" imgW="6233760" imgH="612720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0" y="24299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zh-TW" altLang="en-US">
              <a:latin typeface="+mj-ea"/>
              <a:ea typeface="+mj-ea"/>
            </a:endParaRPr>
          </a:p>
        </p:txBody>
      </p:sp>
      <p:graphicFrame>
        <p:nvGraphicFramePr>
          <p:cNvPr id="163844" name="Object 4"/>
          <p:cNvGraphicFramePr>
            <a:graphicFrameLocks noChangeAspect="1"/>
          </p:cNvGraphicFramePr>
          <p:nvPr/>
        </p:nvGraphicFramePr>
        <p:xfrm>
          <a:off x="539552" y="2132856"/>
          <a:ext cx="7782320" cy="3511649"/>
        </p:xfrm>
        <a:graphic>
          <a:graphicData uri="http://schemas.openxmlformats.org/presentationml/2006/ole">
            <p:oleObj spid="_x0000_s24578" r:id="rId3" imgW="5559840" imgH="2501280" progId="Visio.Drawing.11">
              <p:embed/>
            </p:oleObj>
          </a:graphicData>
        </a:graphic>
      </p:graphicFrame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755576" y="620688"/>
            <a:ext cx="7272338" cy="707886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醫院</a:t>
            </a:r>
            <a:r>
              <a:rPr lang="zh-TW" alt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功能 </a:t>
            </a:r>
            <a:r>
              <a:rPr lang="en-US" altLang="zh-TW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/ </a:t>
            </a:r>
            <a:r>
              <a:rPr lang="zh-TW" alt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表現領域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j-ea"/>
              </a:rPr>
              <a:t>健康照護升值白金方案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半導體</a:t>
            </a:r>
            <a:r>
              <a:rPr lang="zh-TW" altLang="en-US" dirty="0">
                <a:latin typeface="+mj-ea"/>
                <a:ea typeface="+mj-ea"/>
              </a:rPr>
              <a:t>、</a:t>
            </a:r>
            <a:r>
              <a:rPr lang="zh-TW" altLang="en-US" dirty="0" smtClean="0">
                <a:latin typeface="+mj-ea"/>
                <a:ea typeface="+mj-ea"/>
              </a:rPr>
              <a:t>面板</a:t>
            </a:r>
            <a:r>
              <a:rPr lang="zh-TW" altLang="en-US" dirty="0" smtClean="0">
                <a:latin typeface="+mj-ea"/>
                <a:ea typeface="+mj-ea"/>
              </a:rPr>
              <a:t>、</a:t>
            </a:r>
            <a:r>
              <a:rPr lang="zh-TW" altLang="en-US" dirty="0" smtClean="0">
                <a:latin typeface="+mj-ea"/>
                <a:ea typeface="+mj-ea"/>
              </a:rPr>
              <a:t>資</a:t>
            </a:r>
            <a:r>
              <a:rPr lang="zh-TW" altLang="en-US" dirty="0">
                <a:latin typeface="+mj-ea"/>
                <a:ea typeface="+mj-ea"/>
              </a:rPr>
              <a:t>通訊產業後，</a:t>
            </a:r>
            <a:r>
              <a:rPr lang="zh-TW" altLang="en-US" dirty="0" smtClean="0">
                <a:latin typeface="+mj-ea"/>
                <a:ea typeface="+mj-ea"/>
              </a:rPr>
              <a:t>台灣無</a:t>
            </a:r>
            <a:r>
              <a:rPr lang="zh-TW" altLang="en-US" dirty="0">
                <a:latin typeface="+mj-ea"/>
                <a:ea typeface="+mj-ea"/>
              </a:rPr>
              <a:t>具規模的新興產業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科技</a:t>
            </a:r>
            <a:r>
              <a:rPr lang="zh-TW" altLang="en-US" dirty="0">
                <a:latin typeface="+mj-ea"/>
                <a:ea typeface="+mj-ea"/>
              </a:rPr>
              <a:t>產業為外銷導向</a:t>
            </a:r>
            <a:r>
              <a:rPr lang="zh-TW" altLang="en-US" dirty="0" smtClean="0">
                <a:latin typeface="+mj-ea"/>
                <a:ea typeface="+mj-ea"/>
              </a:rPr>
              <a:t>，資源</a:t>
            </a:r>
            <a:r>
              <a:rPr lang="zh-TW" altLang="en-US" dirty="0">
                <a:latin typeface="+mj-ea"/>
                <a:ea typeface="+mj-ea"/>
              </a:rPr>
              <a:t>過度</a:t>
            </a:r>
            <a:r>
              <a:rPr lang="zh-TW" altLang="en-US" dirty="0" smtClean="0">
                <a:latin typeface="+mj-ea"/>
                <a:ea typeface="+mj-ea"/>
              </a:rPr>
              <a:t>集中缺乏</a:t>
            </a:r>
            <a:r>
              <a:rPr lang="zh-TW" altLang="en-US" dirty="0">
                <a:latin typeface="+mj-ea"/>
                <a:ea typeface="+mj-ea"/>
              </a:rPr>
              <a:t>多元發展，易受國際景氣影響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全球</a:t>
            </a:r>
            <a:r>
              <a:rPr lang="zh-TW" altLang="en-US" dirty="0">
                <a:latin typeface="+mj-ea"/>
                <a:ea typeface="+mj-ea"/>
              </a:rPr>
              <a:t>金融風暴造成科技產業出口萎縮，電資光通產業人力有閒置情形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推動</a:t>
            </a:r>
            <a:r>
              <a:rPr lang="zh-TW" altLang="en-US" dirty="0">
                <a:latin typeface="+mj-ea"/>
                <a:ea typeface="+mj-ea"/>
              </a:rPr>
              <a:t>六大新興產業發展</a:t>
            </a:r>
            <a:r>
              <a:rPr lang="en-US" altLang="zh-TW" dirty="0">
                <a:latin typeface="+mj-ea"/>
                <a:ea typeface="+mj-ea"/>
              </a:rPr>
              <a:t>(</a:t>
            </a:r>
            <a:r>
              <a:rPr lang="zh-TW" altLang="en-US" dirty="0">
                <a:latin typeface="+mj-ea"/>
                <a:ea typeface="+mj-ea"/>
              </a:rPr>
              <a:t>生物科技、綠色能源、醫療照護、精緻農業、觀光旅遊、文化創意），創造下一波產業契機</a:t>
            </a:r>
          </a:p>
          <a:p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35696" y="6165304"/>
            <a:ext cx="6948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 smtClean="0">
                <a:latin typeface="+mj-ea"/>
                <a:ea typeface="+mj-ea"/>
                <a:hlinkClick r:id="rId2"/>
              </a:rPr>
              <a:t>Data from http://www.ey.gov.tw/ct.asp?xItem=57189&amp;CtNode=3023&amp;mp=97</a:t>
            </a:r>
            <a:r>
              <a:rPr lang="zh-TW" altLang="en-US" sz="1200" dirty="0" smtClean="0">
                <a:latin typeface="+mj-ea"/>
                <a:ea typeface="+mj-ea"/>
              </a:rPr>
              <a:t>行政院十大重點服務業</a:t>
            </a:r>
            <a:endParaRPr lang="zh-TW" altLang="en-US" sz="12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機會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/>
              <a:t>人口與社會結構</a:t>
            </a:r>
          </a:p>
          <a:p>
            <a:r>
              <a:rPr lang="zh-TW" altLang="en-US" b="1" dirty="0"/>
              <a:t>醫療環境</a:t>
            </a:r>
          </a:p>
          <a:p>
            <a:r>
              <a:rPr lang="zh-TW" altLang="en-US" b="1" dirty="0"/>
              <a:t>科技創新</a:t>
            </a:r>
          </a:p>
          <a:p>
            <a:r>
              <a:rPr lang="zh-TW" altLang="en-US" b="1" dirty="0"/>
              <a:t>健康照護費用成長與管理式醫療之興起</a:t>
            </a:r>
          </a:p>
          <a:p>
            <a:endParaRPr lang="zh-TW" altLang="en-US" dirty="0"/>
          </a:p>
        </p:txBody>
      </p:sp>
      <p:pic>
        <p:nvPicPr>
          <p:cNvPr id="17410" name="Picture 2" descr="N05-2機會面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284984"/>
            <a:ext cx="5400600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j-ea"/>
              </a:rPr>
              <a:t>人口與社會結構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  <a:ea typeface="+mj-ea"/>
              </a:rPr>
              <a:t>老年人口增加，醫療照護之需求轉為治療與照護</a:t>
            </a:r>
            <a:r>
              <a:rPr lang="zh-TW" altLang="en-US" dirty="0" smtClean="0">
                <a:latin typeface="+mj-ea"/>
                <a:ea typeface="+mj-ea"/>
              </a:rPr>
              <a:t>並重</a:t>
            </a:r>
            <a:endParaRPr lang="zh-TW" altLang="en-US" dirty="0">
              <a:latin typeface="+mj-ea"/>
              <a:ea typeface="+mj-ea"/>
            </a:endParaRPr>
          </a:p>
          <a:p>
            <a:r>
              <a:rPr lang="zh-TW" altLang="en-US" dirty="0">
                <a:latin typeface="+mj-ea"/>
                <a:ea typeface="+mj-ea"/>
              </a:rPr>
              <a:t>社會經濟漸趨成熟，醫療健康服務購買力增加</a:t>
            </a:r>
          </a:p>
          <a:p>
            <a:r>
              <a:rPr lang="zh-TW" altLang="en-US" dirty="0">
                <a:latin typeface="+mj-ea"/>
                <a:ea typeface="+mj-ea"/>
              </a:rPr>
              <a:t>跨國界的醫療服務需求蔚為趨勢</a:t>
            </a:r>
          </a:p>
          <a:p>
            <a:r>
              <a:rPr lang="en-US" altLang="zh-TW" dirty="0" smtClean="0">
                <a:latin typeface="+mj-ea"/>
                <a:ea typeface="+mj-ea"/>
              </a:rPr>
              <a:t>97</a:t>
            </a:r>
            <a:r>
              <a:rPr lang="zh-TW" altLang="en-US" dirty="0" smtClean="0">
                <a:latin typeface="+mj-ea"/>
                <a:ea typeface="+mj-ea"/>
              </a:rPr>
              <a:t>年底我國</a:t>
            </a:r>
            <a:r>
              <a:rPr lang="en-US" altLang="zh-TW" dirty="0" smtClean="0">
                <a:latin typeface="+mj-ea"/>
                <a:ea typeface="+mj-ea"/>
              </a:rPr>
              <a:t>65</a:t>
            </a:r>
            <a:r>
              <a:rPr lang="zh-TW" altLang="en-US" dirty="0" smtClean="0">
                <a:latin typeface="+mj-ea"/>
                <a:ea typeface="+mj-ea"/>
              </a:rPr>
              <a:t>歲以上老年人口占率為</a:t>
            </a:r>
            <a:r>
              <a:rPr lang="en-US" altLang="zh-TW" dirty="0" smtClean="0">
                <a:latin typeface="+mj-ea"/>
                <a:ea typeface="+mj-ea"/>
              </a:rPr>
              <a:t>10.43%</a:t>
            </a:r>
            <a:r>
              <a:rPr lang="zh-TW" altLang="en-US" dirty="0" smtClean="0">
                <a:latin typeface="+mj-ea"/>
                <a:ea typeface="+mj-ea"/>
              </a:rPr>
              <a:t>。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j-ea"/>
              </a:rPr>
              <a:t>醫療環境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  <a:ea typeface="+mj-ea"/>
              </a:rPr>
              <a:t>醫療照護分工趨勢造成相對人力短缺</a:t>
            </a:r>
          </a:p>
          <a:p>
            <a:r>
              <a:rPr lang="zh-TW" altLang="en-US" dirty="0">
                <a:latin typeface="+mj-ea"/>
                <a:ea typeface="+mj-ea"/>
              </a:rPr>
              <a:t>醫療服務提供的範圍擴大，由醫院照護模式發展至其他照護模式，形成具相當市場規模及產值的新興產業</a:t>
            </a:r>
          </a:p>
          <a:p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</TotalTime>
  <Words>486</Words>
  <Application>Microsoft Office PowerPoint</Application>
  <PresentationFormat>如螢幕大小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5" baseType="lpstr">
      <vt:lpstr>公正</vt:lpstr>
      <vt:lpstr>Visio.Drawing.11</vt:lpstr>
      <vt:lpstr>醫療產業與非營利組織HRM</vt:lpstr>
      <vt:lpstr>授課大綱</vt:lpstr>
      <vt:lpstr>分組屬性</vt:lpstr>
      <vt:lpstr>投影片 4</vt:lpstr>
      <vt:lpstr>投影片 5</vt:lpstr>
      <vt:lpstr>健康照護升值白金方案</vt:lpstr>
      <vt:lpstr>機會</vt:lpstr>
      <vt:lpstr>人口與社會結構</vt:lpstr>
      <vt:lpstr>醫療環境</vt:lpstr>
      <vt:lpstr>科技創新</vt:lpstr>
      <vt:lpstr>健康照護費用成長與管理式醫療之興起</vt:lpstr>
      <vt:lpstr>醫療照護產業發展範疇</vt:lpstr>
      <vt:lpstr>投影片 13</vt:lpstr>
    </vt:vector>
  </TitlesOfParts>
  <Company>修平技術學院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Administrator</cp:lastModifiedBy>
  <cp:revision>12</cp:revision>
  <dcterms:created xsi:type="dcterms:W3CDTF">2011-03-01T03:14:28Z</dcterms:created>
  <dcterms:modified xsi:type="dcterms:W3CDTF">2011-03-01T04:54:05Z</dcterms:modified>
</cp:coreProperties>
</file>