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57" r:id="rId5"/>
    <p:sldId id="263" r:id="rId6"/>
    <p:sldId id="261" r:id="rId7"/>
    <p:sldId id="258" r:id="rId8"/>
    <p:sldId id="259" r:id="rId9"/>
    <p:sldId id="260" r:id="rId10"/>
    <p:sldId id="262" r:id="rId11"/>
    <p:sldId id="271" r:id="rId12"/>
    <p:sldId id="272" r:id="rId1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2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B186B1A-E671-477F-8C52-6D0B9C0DDD5B}" type="datetimeFigureOut">
              <a:rPr lang="zh-TW" altLang="en-US" smtClean="0"/>
              <a:pPr/>
              <a:t>2013/12/24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93EB034-D5B6-4A86-A25B-3378666B231E}"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B186B1A-E671-477F-8C52-6D0B9C0DDD5B}" type="datetimeFigureOut">
              <a:rPr lang="zh-TW" altLang="en-US" smtClean="0"/>
              <a:pPr/>
              <a:t>2013/12/24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93EB034-D5B6-4A86-A25B-3378666B231E}"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B186B1A-E671-477F-8C52-6D0B9C0DDD5B}" type="datetimeFigureOut">
              <a:rPr lang="zh-TW" altLang="en-US" smtClean="0"/>
              <a:pPr/>
              <a:t>2013/12/24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93EB034-D5B6-4A86-A25B-3378666B231E}"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B186B1A-E671-477F-8C52-6D0B9C0DDD5B}" type="datetimeFigureOut">
              <a:rPr lang="zh-TW" altLang="en-US" smtClean="0"/>
              <a:pPr/>
              <a:t>2013/12/24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93EB034-D5B6-4A86-A25B-3378666B231E}"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B186B1A-E671-477F-8C52-6D0B9C0DDD5B}" type="datetimeFigureOut">
              <a:rPr lang="zh-TW" altLang="en-US" smtClean="0"/>
              <a:pPr/>
              <a:t>2013/12/24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93EB034-D5B6-4A86-A25B-3378666B231E}"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B186B1A-E671-477F-8C52-6D0B9C0DDD5B}" type="datetimeFigureOut">
              <a:rPr lang="zh-TW" altLang="en-US" smtClean="0"/>
              <a:pPr/>
              <a:t>2013/12/24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93EB034-D5B6-4A86-A25B-3378666B231E}"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B186B1A-E671-477F-8C52-6D0B9C0DDD5B}" type="datetimeFigureOut">
              <a:rPr lang="zh-TW" altLang="en-US" smtClean="0"/>
              <a:pPr/>
              <a:t>2013/12/24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93EB034-D5B6-4A86-A25B-3378666B231E}"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B186B1A-E671-477F-8C52-6D0B9C0DDD5B}" type="datetimeFigureOut">
              <a:rPr lang="zh-TW" altLang="en-US" smtClean="0"/>
              <a:pPr/>
              <a:t>2013/12/24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93EB034-D5B6-4A86-A25B-3378666B231E}"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B186B1A-E671-477F-8C52-6D0B9C0DDD5B}" type="datetimeFigureOut">
              <a:rPr lang="zh-TW" altLang="en-US" smtClean="0"/>
              <a:pPr/>
              <a:t>2013/12/24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93EB034-D5B6-4A86-A25B-3378666B231E}"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B186B1A-E671-477F-8C52-6D0B9C0DDD5B}" type="datetimeFigureOut">
              <a:rPr lang="zh-TW" altLang="en-US" smtClean="0"/>
              <a:pPr/>
              <a:t>2013/12/24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93EB034-D5B6-4A86-A25B-3378666B231E}"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B186B1A-E671-477F-8C52-6D0B9C0DDD5B}" type="datetimeFigureOut">
              <a:rPr lang="zh-TW" altLang="en-US" smtClean="0"/>
              <a:pPr/>
              <a:t>2013/12/24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93EB034-D5B6-4A86-A25B-3378666B231E}"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86B1A-E671-477F-8C52-6D0B9C0DDD5B}" type="datetimeFigureOut">
              <a:rPr lang="zh-TW" altLang="en-US" smtClean="0"/>
              <a:pPr/>
              <a:t>2013/12/24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EB034-D5B6-4A86-A25B-3378666B231E}"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785918" y="0"/>
            <a:ext cx="5286412" cy="1643074"/>
          </a:xfrm>
        </p:spPr>
        <p:txBody>
          <a:bodyPr>
            <a:noAutofit/>
          </a:bodyPr>
          <a:lstStyle/>
          <a:p>
            <a:r>
              <a:rPr lang="zh-TW" altLang="en-US" sz="8000" b="1" dirty="0" smtClean="0">
                <a:solidFill>
                  <a:srgbClr val="FF0000"/>
                </a:solidFill>
                <a:latin typeface="MS Gothic" pitchFamily="49" charset="-128"/>
                <a:ea typeface="MS Gothic" pitchFamily="49" charset="-128"/>
              </a:rPr>
              <a:t>平安豆花</a:t>
            </a:r>
            <a:endParaRPr lang="zh-TW" altLang="en-US" sz="8000" b="1" dirty="0">
              <a:solidFill>
                <a:srgbClr val="FF0000"/>
              </a:solidFill>
              <a:latin typeface="MS Gothic" pitchFamily="49" charset="-128"/>
              <a:ea typeface="MS Gothic" pitchFamily="49" charset="-128"/>
            </a:endParaRPr>
          </a:p>
        </p:txBody>
      </p:sp>
      <p:sp>
        <p:nvSpPr>
          <p:cNvPr id="3" name="副標題 2"/>
          <p:cNvSpPr>
            <a:spLocks noGrp="1"/>
          </p:cNvSpPr>
          <p:nvPr>
            <p:ph type="subTitle" idx="1"/>
          </p:nvPr>
        </p:nvSpPr>
        <p:spPr>
          <a:xfrm>
            <a:off x="0" y="2060848"/>
            <a:ext cx="6804248" cy="2214578"/>
          </a:xfrm>
        </p:spPr>
        <p:txBody>
          <a:bodyPr/>
          <a:lstStyle/>
          <a:p>
            <a:pPr algn="l"/>
            <a:r>
              <a:rPr lang="de-DE" altLang="zh-TW" b="1" dirty="0" smtClean="0">
                <a:solidFill>
                  <a:schemeClr val="tx1">
                    <a:lumMod val="95000"/>
                    <a:lumOff val="5000"/>
                  </a:schemeClr>
                </a:solidFill>
              </a:rPr>
              <a:t>Members: </a:t>
            </a:r>
            <a:r>
              <a:rPr lang="de-DE" altLang="zh-TW" b="1" dirty="0" smtClean="0">
                <a:solidFill>
                  <a:schemeClr val="tx1">
                    <a:lumMod val="95000"/>
                    <a:lumOff val="5000"/>
                  </a:schemeClr>
                </a:solidFill>
              </a:rPr>
              <a:t> </a:t>
            </a:r>
            <a:r>
              <a:rPr lang="de-DE" altLang="zh-TW" b="1" dirty="0" smtClean="0">
                <a:solidFill>
                  <a:schemeClr val="tx1">
                    <a:lumMod val="95000"/>
                    <a:lumOff val="5000"/>
                  </a:schemeClr>
                </a:solidFill>
              </a:rPr>
              <a:t>Ying </a:t>
            </a:r>
            <a:r>
              <a:rPr lang="de-DE" altLang="zh-TW" b="1" dirty="0" smtClean="0">
                <a:solidFill>
                  <a:schemeClr val="tx1">
                    <a:lumMod val="95000"/>
                    <a:lumOff val="5000"/>
                  </a:schemeClr>
                </a:solidFill>
              </a:rPr>
              <a:t>Wei Wu,  Jiawei    </a:t>
            </a:r>
            <a:r>
              <a:rPr lang="de-DE" altLang="zh-TW" b="1" dirty="0" smtClean="0">
                <a:solidFill>
                  <a:schemeClr val="tx1">
                    <a:lumMod val="95000"/>
                    <a:lumOff val="5000"/>
                  </a:schemeClr>
                </a:solidFill>
              </a:rPr>
              <a:t>Liao Instructor: </a:t>
            </a:r>
            <a:r>
              <a:rPr lang="de-DE" altLang="zh-TW" b="1" dirty="0" smtClean="0">
                <a:solidFill>
                  <a:schemeClr val="tx1">
                    <a:lumMod val="95000"/>
                    <a:lumOff val="5000"/>
                  </a:schemeClr>
                </a:solidFill>
              </a:rPr>
              <a:t>Li Sparrow Cai</a:t>
            </a:r>
            <a:endParaRPr lang="zh-TW" altLang="en-US" b="1" dirty="0">
              <a:solidFill>
                <a:schemeClr val="tx1">
                  <a:lumMod val="95000"/>
                  <a:lumOff val="5000"/>
                </a:schemeClr>
              </a:solidFill>
            </a:endParaRPr>
          </a:p>
        </p:txBody>
      </p:sp>
      <p:pic>
        <p:nvPicPr>
          <p:cNvPr id="4" name="圖片 3" descr="PEACEFUL.JPG"/>
          <p:cNvPicPr>
            <a:picLocks noChangeAspect="1"/>
          </p:cNvPicPr>
          <p:nvPr/>
        </p:nvPicPr>
        <p:blipFill>
          <a:blip r:embed="rId3" cstate="print"/>
          <a:stretch>
            <a:fillRect/>
          </a:stretch>
        </p:blipFill>
        <p:spPr>
          <a:xfrm>
            <a:off x="1571604" y="1428736"/>
            <a:ext cx="2546046" cy="481012"/>
          </a:xfrm>
          <a:prstGeom prst="rect">
            <a:avLst/>
          </a:prstGeom>
        </p:spPr>
      </p:pic>
      <p:pic>
        <p:nvPicPr>
          <p:cNvPr id="5" name="圖片 4" descr="douhua.JPG"/>
          <p:cNvPicPr>
            <a:picLocks noChangeAspect="1"/>
          </p:cNvPicPr>
          <p:nvPr/>
        </p:nvPicPr>
        <p:blipFill>
          <a:blip r:embed="rId4" cstate="print"/>
          <a:stretch>
            <a:fillRect/>
          </a:stretch>
        </p:blipFill>
        <p:spPr>
          <a:xfrm>
            <a:off x="4643438" y="1428736"/>
            <a:ext cx="2276475" cy="50006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585875.JPG"/>
          <p:cNvPicPr>
            <a:picLocks noChangeAspect="1"/>
          </p:cNvPicPr>
          <p:nvPr/>
        </p:nvPicPr>
        <p:blipFill>
          <a:blip r:embed="rId2" cstate="print"/>
          <a:stretch>
            <a:fillRect/>
          </a:stretch>
        </p:blipFill>
        <p:spPr>
          <a:xfrm>
            <a:off x="4357686" y="3000372"/>
            <a:ext cx="4557723" cy="2719870"/>
          </a:xfrm>
          <a:prstGeom prst="rect">
            <a:avLst/>
          </a:prstGeom>
        </p:spPr>
      </p:pic>
      <p:sp>
        <p:nvSpPr>
          <p:cNvPr id="2" name="標題 1"/>
          <p:cNvSpPr>
            <a:spLocks noGrp="1"/>
          </p:cNvSpPr>
          <p:nvPr>
            <p:ph type="title"/>
          </p:nvPr>
        </p:nvSpPr>
        <p:spPr/>
        <p:txBody>
          <a:bodyPr>
            <a:normAutofit fontScale="90000"/>
          </a:bodyPr>
          <a:lstStyle/>
          <a:p>
            <a:r>
              <a:rPr lang="en-US" sz="5400" b="1" dirty="0" smtClean="0">
                <a:solidFill>
                  <a:schemeClr val="tx2">
                    <a:lumMod val="60000"/>
                    <a:lumOff val="40000"/>
                  </a:schemeClr>
                </a:solidFill>
              </a:rPr>
              <a:t>Self-made traditional </a:t>
            </a:r>
            <a:r>
              <a:rPr lang="en-US" sz="5400" b="1" dirty="0" err="1" smtClean="0">
                <a:solidFill>
                  <a:schemeClr val="tx2">
                    <a:lumMod val="60000"/>
                    <a:lumOff val="40000"/>
                  </a:schemeClr>
                </a:solidFill>
              </a:rPr>
              <a:t>Douhua</a:t>
            </a:r>
            <a:endParaRPr lang="en-US" sz="5400" b="1" dirty="0">
              <a:solidFill>
                <a:schemeClr val="tx2">
                  <a:lumMod val="60000"/>
                  <a:lumOff val="40000"/>
                </a:schemeClr>
              </a:solidFill>
            </a:endParaRPr>
          </a:p>
        </p:txBody>
      </p:sp>
      <p:sp>
        <p:nvSpPr>
          <p:cNvPr id="3" name="內容版面配置區 2"/>
          <p:cNvSpPr>
            <a:spLocks noGrp="1"/>
          </p:cNvSpPr>
          <p:nvPr>
            <p:ph idx="1"/>
          </p:nvPr>
        </p:nvSpPr>
        <p:spPr>
          <a:xfrm>
            <a:off x="357158" y="1357298"/>
            <a:ext cx="8258204" cy="4829195"/>
          </a:xfrm>
        </p:spPr>
        <p:txBody>
          <a:bodyPr>
            <a:normAutofit fontScale="92500" lnSpcReduction="10000"/>
          </a:bodyPr>
          <a:lstStyle/>
          <a:p>
            <a:pPr>
              <a:buNone/>
            </a:pPr>
            <a:r>
              <a:rPr lang="zh-TW" altLang="en-US" sz="2800" b="1" dirty="0" smtClean="0">
                <a:latin typeface="標楷體" pitchFamily="65" charset="-120"/>
                <a:ea typeface="標楷體" pitchFamily="65" charset="-120"/>
              </a:rPr>
              <a:t> </a:t>
            </a:r>
            <a:r>
              <a:rPr lang="en-US" sz="2800" dirty="0" smtClean="0"/>
              <a:t>There are three practice </a:t>
            </a:r>
            <a:r>
              <a:rPr lang="en-US" sz="2800" dirty="0" err="1" smtClean="0"/>
              <a:t>Douhua</a:t>
            </a:r>
            <a:r>
              <a:rPr lang="zh-TW" altLang="en-US" sz="2800" b="1" dirty="0" smtClean="0">
                <a:latin typeface="標楷體" pitchFamily="65" charset="-120"/>
                <a:ea typeface="標楷體" pitchFamily="65" charset="-120"/>
              </a:rPr>
              <a:t>：</a:t>
            </a:r>
            <a:endParaRPr lang="en-US" altLang="zh-TW" sz="2800" b="1" dirty="0" smtClean="0">
              <a:latin typeface="標楷體" pitchFamily="65" charset="-120"/>
              <a:ea typeface="標楷體" pitchFamily="65" charset="-120"/>
            </a:endParaRPr>
          </a:p>
          <a:p>
            <a:pPr>
              <a:buNone/>
            </a:pPr>
            <a:r>
              <a:rPr lang="en-US" altLang="zh-TW" sz="2400" b="1" dirty="0" smtClean="0">
                <a:latin typeface="標楷體" pitchFamily="65" charset="-120"/>
                <a:ea typeface="標楷體" pitchFamily="65" charset="-120"/>
              </a:rPr>
              <a:t>(</a:t>
            </a:r>
            <a:r>
              <a:rPr lang="en-US" altLang="zh-TW" sz="2400" b="1" dirty="0">
                <a:latin typeface="標楷體" pitchFamily="65" charset="-120"/>
                <a:ea typeface="標楷體" pitchFamily="65" charset="-120"/>
              </a:rPr>
              <a:t>1</a:t>
            </a:r>
            <a:r>
              <a:rPr lang="en-US" altLang="zh-TW" sz="2400" b="1" dirty="0" smtClean="0">
                <a:latin typeface="標楷體" pitchFamily="65" charset="-120"/>
                <a:ea typeface="標楷體" pitchFamily="65" charset="-120"/>
              </a:rPr>
              <a:t>).</a:t>
            </a:r>
            <a:r>
              <a:rPr lang="en-US" sz="2400" dirty="0" smtClean="0"/>
              <a:t> With bean pollen, which is readily available powder, most likely to produce (inside there with a little gypsum powder)</a:t>
            </a:r>
          </a:p>
          <a:p>
            <a:pPr>
              <a:buNone/>
            </a:pPr>
            <a:endParaRPr lang="en-US" altLang="zh-TW" sz="2400" b="1" dirty="0" smtClean="0">
              <a:latin typeface="標楷體" pitchFamily="65" charset="-120"/>
              <a:ea typeface="標楷體" pitchFamily="65" charset="-120"/>
            </a:endParaRPr>
          </a:p>
          <a:p>
            <a:r>
              <a:rPr lang="en-US" altLang="zh-TW" sz="2400" b="1" dirty="0" smtClean="0">
                <a:latin typeface="標楷體" pitchFamily="65" charset="-120"/>
                <a:ea typeface="標楷體" pitchFamily="65" charset="-120"/>
              </a:rPr>
              <a:t>(</a:t>
            </a:r>
            <a:r>
              <a:rPr lang="en-US" altLang="zh-TW" sz="2400" b="1" dirty="0">
                <a:latin typeface="標楷體" pitchFamily="65" charset="-120"/>
                <a:ea typeface="標楷體" pitchFamily="65" charset="-120"/>
              </a:rPr>
              <a:t>2</a:t>
            </a:r>
            <a:r>
              <a:rPr lang="en-US" altLang="zh-TW" sz="2400" b="1" dirty="0" smtClean="0">
                <a:latin typeface="標楷體" pitchFamily="65" charset="-120"/>
                <a:ea typeface="標楷體" pitchFamily="65" charset="-120"/>
              </a:rPr>
              <a:t>).</a:t>
            </a:r>
            <a:r>
              <a:rPr lang="en-US" sz="2400" dirty="0" smtClean="0"/>
              <a:t> Consumption of gypsum</a:t>
            </a:r>
          </a:p>
          <a:p>
            <a:pPr>
              <a:buNone/>
            </a:pPr>
            <a:r>
              <a:rPr lang="en-US" sz="2400" dirty="0" smtClean="0"/>
              <a:t>       powder is usually too sweet</a:t>
            </a:r>
          </a:p>
          <a:p>
            <a:pPr>
              <a:buNone/>
            </a:pPr>
            <a:r>
              <a:rPr lang="en-US" sz="2400" dirty="0" smtClean="0"/>
              <a:t>       potato flour or cornstarch </a:t>
            </a:r>
          </a:p>
          <a:p>
            <a:pPr>
              <a:buNone/>
            </a:pPr>
            <a:r>
              <a:rPr lang="en-US" sz="2400" dirty="0" smtClean="0"/>
              <a:t>       added, a little difficult, and </a:t>
            </a:r>
          </a:p>
          <a:p>
            <a:pPr>
              <a:buNone/>
            </a:pPr>
            <a:r>
              <a:rPr lang="en-US" sz="2400" dirty="0" smtClean="0"/>
              <a:t>       plaster More likely to eat a </a:t>
            </a:r>
          </a:p>
          <a:p>
            <a:pPr>
              <a:buNone/>
            </a:pPr>
            <a:r>
              <a:rPr lang="en-US" sz="2400" dirty="0" smtClean="0"/>
              <a:t>       lot of pink stones</a:t>
            </a:r>
          </a:p>
          <a:p>
            <a:r>
              <a:rPr lang="en-US" altLang="zh-TW" sz="2400" b="1" dirty="0" smtClean="0">
                <a:latin typeface="標楷體" pitchFamily="65" charset="-120"/>
                <a:ea typeface="標楷體" pitchFamily="65" charset="-120"/>
              </a:rPr>
              <a:t>(</a:t>
            </a:r>
            <a:r>
              <a:rPr lang="en-US" altLang="zh-TW" sz="2400" b="1" dirty="0">
                <a:latin typeface="標楷體" pitchFamily="65" charset="-120"/>
                <a:ea typeface="標楷體" pitchFamily="65" charset="-120"/>
              </a:rPr>
              <a:t>3</a:t>
            </a:r>
            <a:r>
              <a:rPr lang="en-US" altLang="zh-TW" sz="2400" b="1" dirty="0" smtClean="0">
                <a:latin typeface="標楷體" pitchFamily="65" charset="-120"/>
                <a:ea typeface="標楷體" pitchFamily="65" charset="-120"/>
              </a:rPr>
              <a:t>).</a:t>
            </a:r>
            <a:r>
              <a:rPr lang="en-US" sz="2400" dirty="0" smtClean="0"/>
              <a:t> Is a halogen salt is a </a:t>
            </a:r>
          </a:p>
          <a:p>
            <a:pPr>
              <a:buNone/>
            </a:pPr>
            <a:r>
              <a:rPr lang="en-US" sz="2400" dirty="0" smtClean="0"/>
              <a:t>       natural Crystals, looks a bit </a:t>
            </a:r>
          </a:p>
          <a:p>
            <a:pPr>
              <a:buNone/>
            </a:pPr>
            <a:r>
              <a:rPr lang="en-US" sz="2400" dirty="0" smtClean="0"/>
              <a:t>       like But  salt particles bigger than the salt</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9" descr="th.jpg"/>
          <p:cNvPicPr>
            <a:picLocks noGrp="1" noChangeAspect="1"/>
          </p:cNvPicPr>
          <p:nvPr>
            <p:ph idx="1"/>
          </p:nvPr>
        </p:nvPicPr>
        <p:blipFill>
          <a:blip r:embed="rId2" cstate="print"/>
          <a:stretch>
            <a:fillRect/>
          </a:stretch>
        </p:blipFill>
        <p:spPr>
          <a:xfrm>
            <a:off x="251520" y="116632"/>
            <a:ext cx="3312368" cy="2484276"/>
          </a:xfrm>
        </p:spPr>
      </p:pic>
      <p:pic>
        <p:nvPicPr>
          <p:cNvPr id="5" name="內容版面配置區 4" descr="th (1).jpg"/>
          <p:cNvPicPr>
            <a:picLocks noChangeAspect="1"/>
          </p:cNvPicPr>
          <p:nvPr/>
        </p:nvPicPr>
        <p:blipFill>
          <a:blip r:embed="rId3" cstate="print"/>
          <a:stretch>
            <a:fillRect/>
          </a:stretch>
        </p:blipFill>
        <p:spPr>
          <a:xfrm>
            <a:off x="4860032" y="116632"/>
            <a:ext cx="3323446" cy="2736304"/>
          </a:xfrm>
          <a:prstGeom prst="rect">
            <a:avLst/>
          </a:prstGeom>
        </p:spPr>
      </p:pic>
      <p:pic>
        <p:nvPicPr>
          <p:cNvPr id="6" name="圖片 5" descr="th.jpg"/>
          <p:cNvPicPr>
            <a:picLocks noChangeAspect="1"/>
          </p:cNvPicPr>
          <p:nvPr/>
        </p:nvPicPr>
        <p:blipFill>
          <a:blip r:embed="rId4" cstate="print"/>
          <a:stretch>
            <a:fillRect/>
          </a:stretch>
        </p:blipFill>
        <p:spPr>
          <a:xfrm>
            <a:off x="395536" y="3284984"/>
            <a:ext cx="3168352" cy="2608610"/>
          </a:xfrm>
          <a:prstGeom prst="rect">
            <a:avLst/>
          </a:prstGeom>
        </p:spPr>
      </p:pic>
      <p:pic>
        <p:nvPicPr>
          <p:cNvPr id="7" name="圖片 6" descr="Y017760000001_3_1.JPG"/>
          <p:cNvPicPr>
            <a:picLocks noChangeAspect="1"/>
          </p:cNvPicPr>
          <p:nvPr/>
        </p:nvPicPr>
        <p:blipFill>
          <a:blip r:embed="rId5" cstate="print"/>
          <a:stretch>
            <a:fillRect/>
          </a:stretch>
        </p:blipFill>
        <p:spPr>
          <a:xfrm>
            <a:off x="4788024" y="3356992"/>
            <a:ext cx="3360373" cy="2520280"/>
          </a:xfrm>
          <a:prstGeom prst="rect">
            <a:avLst/>
          </a:prstGeom>
        </p:spPr>
      </p:pic>
      <p:sp>
        <p:nvSpPr>
          <p:cNvPr id="8" name="文字方塊 7"/>
          <p:cNvSpPr txBox="1"/>
          <p:nvPr/>
        </p:nvSpPr>
        <p:spPr>
          <a:xfrm>
            <a:off x="395536" y="2708920"/>
            <a:ext cx="2952328" cy="461665"/>
          </a:xfrm>
          <a:prstGeom prst="rect">
            <a:avLst/>
          </a:prstGeom>
          <a:noFill/>
        </p:spPr>
        <p:txBody>
          <a:bodyPr wrap="square" rtlCol="0">
            <a:spAutoFit/>
          </a:bodyPr>
          <a:lstStyle/>
          <a:p>
            <a:pPr algn="ctr"/>
            <a:r>
              <a:rPr lang="en-US" altLang="zh-TW" sz="2400" b="1" dirty="0" err="1" smtClean="0">
                <a:latin typeface="標楷體" pitchFamily="65" charset="-120"/>
                <a:ea typeface="標楷體" pitchFamily="65" charset="-120"/>
              </a:rPr>
              <a:t>Mung</a:t>
            </a:r>
            <a:r>
              <a:rPr lang="en-US" altLang="zh-TW" sz="2400" b="1" dirty="0" smtClean="0">
                <a:latin typeface="標楷體" pitchFamily="65" charset="-120"/>
                <a:ea typeface="標楷體" pitchFamily="65" charset="-120"/>
              </a:rPr>
              <a:t> bean </a:t>
            </a:r>
            <a:r>
              <a:rPr lang="en-US" altLang="zh-TW" sz="2400" b="1" dirty="0" err="1" smtClean="0">
                <a:latin typeface="標楷體" pitchFamily="65" charset="-120"/>
                <a:ea typeface="標楷體" pitchFamily="65" charset="-120"/>
              </a:rPr>
              <a:t>Douhua</a:t>
            </a:r>
            <a:endParaRPr lang="zh-TW" altLang="en-US" sz="2400" b="1" dirty="0">
              <a:latin typeface="標楷體" pitchFamily="65" charset="-120"/>
              <a:ea typeface="標楷體" pitchFamily="65" charset="-120"/>
            </a:endParaRPr>
          </a:p>
        </p:txBody>
      </p:sp>
      <p:sp>
        <p:nvSpPr>
          <p:cNvPr id="9" name="文字方塊 8"/>
          <p:cNvSpPr txBox="1"/>
          <p:nvPr/>
        </p:nvSpPr>
        <p:spPr>
          <a:xfrm>
            <a:off x="5148064" y="2924944"/>
            <a:ext cx="3096344"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Pink circle </a:t>
            </a:r>
            <a:r>
              <a:rPr lang="en-US" altLang="zh-TW" sz="2400" b="1" dirty="0" err="1" smtClean="0">
                <a:latin typeface="標楷體" pitchFamily="65" charset="-120"/>
                <a:ea typeface="標楷體" pitchFamily="65" charset="-120"/>
              </a:rPr>
              <a:t>Douhua</a:t>
            </a:r>
            <a:endParaRPr lang="zh-TW" altLang="en-US" sz="2400" b="1" dirty="0">
              <a:latin typeface="標楷體" pitchFamily="65" charset="-120"/>
              <a:ea typeface="標楷體" pitchFamily="65" charset="-120"/>
            </a:endParaRPr>
          </a:p>
        </p:txBody>
      </p:sp>
      <p:sp>
        <p:nvSpPr>
          <p:cNvPr id="10" name="文字方塊 9"/>
          <p:cNvSpPr txBox="1"/>
          <p:nvPr/>
        </p:nvSpPr>
        <p:spPr>
          <a:xfrm>
            <a:off x="467544" y="6021288"/>
            <a:ext cx="2952328" cy="461665"/>
          </a:xfrm>
          <a:prstGeom prst="rect">
            <a:avLst/>
          </a:prstGeom>
          <a:noFill/>
        </p:spPr>
        <p:txBody>
          <a:bodyPr wrap="square" rtlCol="0">
            <a:spAutoFit/>
          </a:bodyPr>
          <a:lstStyle/>
          <a:p>
            <a:pPr algn="ctr"/>
            <a:r>
              <a:rPr lang="en-US" altLang="zh-TW" sz="2400" b="1" dirty="0" smtClean="0"/>
              <a:t>Red bean </a:t>
            </a:r>
            <a:r>
              <a:rPr lang="en-US" altLang="zh-TW" sz="2400" b="1" dirty="0" err="1" smtClean="0"/>
              <a:t>Douhua</a:t>
            </a:r>
            <a:endParaRPr lang="zh-TW" altLang="en-US" sz="2400" b="1" dirty="0"/>
          </a:p>
        </p:txBody>
      </p:sp>
      <p:sp>
        <p:nvSpPr>
          <p:cNvPr id="11" name="文字方塊 10"/>
          <p:cNvSpPr txBox="1"/>
          <p:nvPr/>
        </p:nvSpPr>
        <p:spPr>
          <a:xfrm>
            <a:off x="4932040" y="6021288"/>
            <a:ext cx="3168352" cy="461665"/>
          </a:xfrm>
          <a:prstGeom prst="rect">
            <a:avLst/>
          </a:prstGeom>
          <a:noFill/>
        </p:spPr>
        <p:txBody>
          <a:bodyPr wrap="square" rtlCol="0">
            <a:spAutoFit/>
          </a:bodyPr>
          <a:lstStyle/>
          <a:p>
            <a:pPr algn="ctr"/>
            <a:r>
              <a:rPr lang="en-US" altLang="zh-TW" sz="2400" b="1" dirty="0" smtClean="0"/>
              <a:t>Peanut </a:t>
            </a:r>
            <a:r>
              <a:rPr lang="en-US" altLang="zh-TW" sz="2400" b="1" dirty="0" err="1" smtClean="0"/>
              <a:t>Douhua</a:t>
            </a:r>
            <a:endParaRPr lang="zh-TW" altLang="en-US"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內容版面配置區 3" descr="20131221_125111.jpg"/>
          <p:cNvPicPr>
            <a:picLocks noGrp="1" noChangeAspect="1"/>
          </p:cNvPicPr>
          <p:nvPr>
            <p:ph idx="1"/>
          </p:nvPr>
        </p:nvPicPr>
        <p:blipFill>
          <a:blip r:embed="rId2" cstate="print"/>
          <a:stretch>
            <a:fillRect/>
          </a:stretch>
        </p:blipFill>
        <p:spPr>
          <a:xfrm rot="5400000">
            <a:off x="535876" y="768380"/>
            <a:ext cx="4245283" cy="4525963"/>
          </a:xfrm>
        </p:spPr>
      </p:pic>
      <p:pic>
        <p:nvPicPr>
          <p:cNvPr id="10" name="圖片 9" descr="20131221_125121.jpg"/>
          <p:cNvPicPr>
            <a:picLocks noChangeAspect="1"/>
          </p:cNvPicPr>
          <p:nvPr/>
        </p:nvPicPr>
        <p:blipFill>
          <a:blip r:embed="rId3" cstate="print"/>
          <a:stretch>
            <a:fillRect/>
          </a:stretch>
        </p:blipFill>
        <p:spPr>
          <a:xfrm rot="5400000">
            <a:off x="5008612" y="1408212"/>
            <a:ext cx="4202832" cy="3635896"/>
          </a:xfrm>
          <a:prstGeom prst="rect">
            <a:avLst/>
          </a:prstGeom>
        </p:spPr>
      </p:pic>
      <p:sp>
        <p:nvSpPr>
          <p:cNvPr id="15" name="矩形 14"/>
          <p:cNvSpPr/>
          <p:nvPr/>
        </p:nvSpPr>
        <p:spPr>
          <a:xfrm>
            <a:off x="6228184" y="5517232"/>
            <a:ext cx="1210588" cy="584775"/>
          </a:xfrm>
          <a:prstGeom prst="rect">
            <a:avLst/>
          </a:prstGeom>
        </p:spPr>
        <p:txBody>
          <a:bodyPr wrap="none">
            <a:spAutoFit/>
          </a:bodyPr>
          <a:lstStyle/>
          <a:p>
            <a:r>
              <a:rPr lang="en-US" altLang="zh-TW" sz="3200" b="1" dirty="0" smtClean="0">
                <a:latin typeface="標楷體" pitchFamily="65" charset="-120"/>
                <a:ea typeface="標楷體" pitchFamily="65" charset="-120"/>
              </a:rPr>
              <a:t>Uncle</a:t>
            </a:r>
            <a:endParaRPr lang="zh-TW" altLang="en-US" sz="3200" b="1" dirty="0">
              <a:latin typeface="標楷體" pitchFamily="65" charset="-120"/>
              <a:ea typeface="標楷體" pitchFamily="65"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rgbClr val="0070C0"/>
                </a:solidFill>
                <a:latin typeface="標楷體" pitchFamily="65" charset="-120"/>
                <a:ea typeface="標楷體" pitchFamily="65" charset="-120"/>
              </a:rPr>
              <a:t>Directories</a:t>
            </a:r>
            <a:endParaRPr lang="zh-TW" altLang="en-US" b="1" dirty="0">
              <a:solidFill>
                <a:srgbClr val="0070C0"/>
              </a:solidFill>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en-US" altLang="zh-TW" dirty="0" smtClean="0"/>
              <a:t>First, </a:t>
            </a:r>
            <a:r>
              <a:rPr lang="en-US" altLang="zh-TW" dirty="0" err="1" smtClean="0"/>
              <a:t>Douhua</a:t>
            </a:r>
            <a:r>
              <a:rPr lang="en-US" altLang="zh-TW" dirty="0" smtClean="0"/>
              <a:t> story</a:t>
            </a:r>
          </a:p>
          <a:p>
            <a:r>
              <a:rPr lang="en-US" altLang="zh-TW" dirty="0" smtClean="0"/>
              <a:t>Second, the practice of </a:t>
            </a:r>
            <a:r>
              <a:rPr lang="en-US" altLang="zh-TW" dirty="0" err="1" smtClean="0"/>
              <a:t>Douhua</a:t>
            </a:r>
            <a:endParaRPr lang="en-US" altLang="zh-TW" dirty="0" smtClean="0"/>
          </a:p>
          <a:p>
            <a:r>
              <a:rPr lang="en-US" altLang="zh-TW" dirty="0" smtClean="0"/>
              <a:t>Third, the </a:t>
            </a:r>
            <a:r>
              <a:rPr lang="en-US" altLang="zh-TW" dirty="0" err="1" smtClean="0"/>
              <a:t>product,photos</a:t>
            </a:r>
            <a:endParaRPr lang="zh-TW"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0070C0"/>
                </a:solidFill>
                <a:latin typeface="標楷體" pitchFamily="65" charset="-120"/>
                <a:ea typeface="標楷體" pitchFamily="65" charset="-120"/>
              </a:rPr>
              <a:t>Story</a:t>
            </a:r>
            <a:endParaRPr lang="zh-TW" altLang="en-US" dirty="0">
              <a:solidFill>
                <a:srgbClr val="0070C0"/>
              </a:solidFill>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70000" lnSpcReduction="20000"/>
          </a:bodyPr>
          <a:lstStyle/>
          <a:p>
            <a:r>
              <a:rPr lang="en-US" altLang="zh-TW" dirty="0" smtClean="0"/>
              <a:t>Bean florist is open uncle, uncle from the previous had been very fond of eating </a:t>
            </a:r>
            <a:r>
              <a:rPr lang="en-US" altLang="zh-TW" dirty="0" err="1" smtClean="0"/>
              <a:t>Douhua</a:t>
            </a:r>
            <a:r>
              <a:rPr lang="en-US" altLang="zh-TW" dirty="0" smtClean="0"/>
              <a:t> at home because there is a primary entrance Arbor selling bean curd, so will talk to Uncle </a:t>
            </a:r>
            <a:r>
              <a:rPr lang="en-US" altLang="zh-TW" dirty="0" err="1" smtClean="0"/>
              <a:t>uncle</a:t>
            </a:r>
            <a:r>
              <a:rPr lang="en-US" altLang="zh-TW" dirty="0" smtClean="0"/>
              <a:t> came home from school every day to buy a bowl of </a:t>
            </a:r>
            <a:r>
              <a:rPr lang="en-US" altLang="zh-TW" dirty="0" err="1" smtClean="0"/>
              <a:t>Douhua</a:t>
            </a:r>
            <a:r>
              <a:rPr lang="en-US" altLang="zh-TW" dirty="0" smtClean="0"/>
              <a:t>, and then began to have to go Research </a:t>
            </a:r>
            <a:r>
              <a:rPr lang="en-US" altLang="zh-TW" dirty="0" err="1" smtClean="0"/>
              <a:t>Douhua</a:t>
            </a:r>
            <a:r>
              <a:rPr lang="en-US" altLang="zh-TW" dirty="0" smtClean="0"/>
              <a:t> to go outside to find a special education teacher do to learn how to do </a:t>
            </a:r>
            <a:r>
              <a:rPr lang="en-US" altLang="zh-TW" dirty="0" err="1" smtClean="0"/>
              <a:t>Douhua</a:t>
            </a:r>
            <a:r>
              <a:rPr lang="en-US" altLang="zh-TW" dirty="0" smtClean="0"/>
              <a:t> </a:t>
            </a:r>
            <a:r>
              <a:rPr lang="en-US" altLang="zh-TW" dirty="0" err="1" smtClean="0"/>
              <a:t>Douhua</a:t>
            </a:r>
            <a:r>
              <a:rPr lang="en-US" altLang="zh-TW" dirty="0" smtClean="0"/>
              <a:t>, cooked with ginger syrup .... so do it yourself at home, our friends and family try to eat, although many times do let uncle has been unsuccessful very upset, but we have to encourage and cheer, finally made a delicious </a:t>
            </a:r>
            <a:r>
              <a:rPr lang="en-US" altLang="zh-TW" dirty="0" err="1" smtClean="0"/>
              <a:t>Douhua</a:t>
            </a:r>
            <a:r>
              <a:rPr lang="en-US" altLang="zh-TW" dirty="0" smtClean="0"/>
              <a:t>.</a:t>
            </a:r>
          </a:p>
          <a:p>
            <a:r>
              <a:rPr lang="en-US" altLang="zh-TW" dirty="0" smtClean="0"/>
              <a:t>Uncle said we are all handmade </a:t>
            </a:r>
            <a:r>
              <a:rPr lang="en-US" altLang="zh-TW" dirty="0" err="1" smtClean="0"/>
              <a:t>Douhua</a:t>
            </a:r>
            <a:r>
              <a:rPr lang="en-US" altLang="zh-TW" dirty="0" smtClean="0"/>
              <a:t>, </a:t>
            </a:r>
            <a:r>
              <a:rPr lang="en-US" altLang="zh-TW" dirty="0" err="1" smtClean="0"/>
              <a:t>Douhua</a:t>
            </a:r>
            <a:r>
              <a:rPr lang="en-US" altLang="zh-TW" dirty="0" smtClean="0"/>
              <a:t> inside with no added preservatives, plasticizers, so you can let the customers eat very comfortable, so I was taken to peace Shop Name </a:t>
            </a:r>
            <a:r>
              <a:rPr lang="en-US" altLang="zh-TW" dirty="0" err="1" smtClean="0"/>
              <a:t>Douhua</a:t>
            </a:r>
            <a:r>
              <a:rPr lang="en-US" altLang="zh-TW" dirty="0" smtClean="0"/>
              <a:t>, I hope you all enjoy peace.</a:t>
            </a:r>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th (7).jpg"/>
          <p:cNvPicPr>
            <a:picLocks noGrp="1" noChangeAspect="1"/>
          </p:cNvPicPr>
          <p:nvPr>
            <p:ph idx="1"/>
          </p:nvPr>
        </p:nvPicPr>
        <p:blipFill>
          <a:blip r:embed="rId2" cstate="print"/>
          <a:stretch>
            <a:fillRect/>
          </a:stretch>
        </p:blipFill>
        <p:spPr>
          <a:xfrm>
            <a:off x="1285851" y="-285775"/>
            <a:ext cx="6616235" cy="7143776"/>
          </a:xfrm>
        </p:spPr>
      </p:pic>
      <p:sp>
        <p:nvSpPr>
          <p:cNvPr id="7" name="文字方塊 6"/>
          <p:cNvSpPr txBox="1"/>
          <p:nvPr/>
        </p:nvSpPr>
        <p:spPr>
          <a:xfrm>
            <a:off x="1500166" y="1142984"/>
            <a:ext cx="1723549" cy="3867405"/>
          </a:xfrm>
          <a:prstGeom prst="rect">
            <a:avLst/>
          </a:prstGeom>
          <a:noFill/>
        </p:spPr>
        <p:txBody>
          <a:bodyPr vert="eaVert" wrap="none" rtlCol="0">
            <a:spAutoFit/>
          </a:bodyPr>
          <a:lstStyle/>
          <a:p>
            <a:r>
              <a:rPr lang="zh-TW" altLang="en-US" sz="10000" b="1" dirty="0" smtClean="0"/>
              <a:t>豆花妹</a:t>
            </a:r>
            <a:endParaRPr lang="zh-TW" altLang="en-US" sz="10000" b="1" dirty="0"/>
          </a:p>
        </p:txBody>
      </p:sp>
      <p:sp>
        <p:nvSpPr>
          <p:cNvPr id="9" name="文字方塊 8"/>
          <p:cNvSpPr txBox="1"/>
          <p:nvPr/>
        </p:nvSpPr>
        <p:spPr>
          <a:xfrm>
            <a:off x="2000232" y="4857760"/>
            <a:ext cx="898003" cy="1938992"/>
          </a:xfrm>
          <a:prstGeom prst="rect">
            <a:avLst/>
          </a:prstGeom>
          <a:noFill/>
        </p:spPr>
        <p:txBody>
          <a:bodyPr wrap="none" rtlCol="0">
            <a:spAutoFit/>
          </a:bodyPr>
          <a:lstStyle/>
          <a:p>
            <a:r>
              <a:rPr lang="en-US" altLang="zh-TW" sz="12000" dirty="0" smtClean="0"/>
              <a:t>?</a:t>
            </a:r>
            <a:endParaRPr lang="zh-TW" altLang="en-US" sz="12000" dirty="0"/>
          </a:p>
        </p:txBody>
      </p:sp>
      <p:pic>
        <p:nvPicPr>
          <p:cNvPr id="5" name="圖片 4" descr="th (8).jpg"/>
          <p:cNvPicPr>
            <a:picLocks noChangeAspect="1"/>
          </p:cNvPicPr>
          <p:nvPr/>
        </p:nvPicPr>
        <p:blipFill>
          <a:blip r:embed="rId3" cstate="print"/>
          <a:stretch>
            <a:fillRect/>
          </a:stretch>
        </p:blipFill>
        <p:spPr>
          <a:xfrm>
            <a:off x="1" y="-357214"/>
            <a:ext cx="9144000" cy="73581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90">
                                          <p:stCondLst>
                                            <p:cond delay="0"/>
                                          </p:stCondLst>
                                        </p:cTn>
                                        <p:tgtEl>
                                          <p:spTgt spid="9"/>
                                        </p:tgtEl>
                                      </p:cBhvr>
                                    </p:animEffect>
                                    <p:anim calcmode="lin" valueType="num">
                                      <p:cBhvr>
                                        <p:cTn id="8"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13" dur="13">
                                          <p:stCondLst>
                                            <p:cond delay="325"/>
                                          </p:stCondLst>
                                        </p:cTn>
                                        <p:tgtEl>
                                          <p:spTgt spid="9"/>
                                        </p:tgtEl>
                                      </p:cBhvr>
                                      <p:to x="100000" y="60000"/>
                                    </p:animScale>
                                    <p:animScale>
                                      <p:cBhvr>
                                        <p:cTn id="14" dur="83" decel="50000">
                                          <p:stCondLst>
                                            <p:cond delay="338"/>
                                          </p:stCondLst>
                                        </p:cTn>
                                        <p:tgtEl>
                                          <p:spTgt spid="9"/>
                                        </p:tgtEl>
                                      </p:cBhvr>
                                      <p:to x="100000" y="100000"/>
                                    </p:animScale>
                                    <p:animScale>
                                      <p:cBhvr>
                                        <p:cTn id="15" dur="13">
                                          <p:stCondLst>
                                            <p:cond delay="656"/>
                                          </p:stCondLst>
                                        </p:cTn>
                                        <p:tgtEl>
                                          <p:spTgt spid="9"/>
                                        </p:tgtEl>
                                      </p:cBhvr>
                                      <p:to x="100000" y="80000"/>
                                    </p:animScale>
                                    <p:animScale>
                                      <p:cBhvr>
                                        <p:cTn id="16" dur="83" decel="50000">
                                          <p:stCondLst>
                                            <p:cond delay="669"/>
                                          </p:stCondLst>
                                        </p:cTn>
                                        <p:tgtEl>
                                          <p:spTgt spid="9"/>
                                        </p:tgtEl>
                                      </p:cBhvr>
                                      <p:to x="100000" y="100000"/>
                                    </p:animScale>
                                    <p:animScale>
                                      <p:cBhvr>
                                        <p:cTn id="17" dur="13">
                                          <p:stCondLst>
                                            <p:cond delay="821"/>
                                          </p:stCondLst>
                                        </p:cTn>
                                        <p:tgtEl>
                                          <p:spTgt spid="9"/>
                                        </p:tgtEl>
                                      </p:cBhvr>
                                      <p:to x="100000" y="90000"/>
                                    </p:animScale>
                                    <p:animScale>
                                      <p:cBhvr>
                                        <p:cTn id="18" dur="83" decel="50000">
                                          <p:stCondLst>
                                            <p:cond delay="834"/>
                                          </p:stCondLst>
                                        </p:cTn>
                                        <p:tgtEl>
                                          <p:spTgt spid="9"/>
                                        </p:tgtEl>
                                      </p:cBhvr>
                                      <p:to x="100000" y="100000"/>
                                    </p:animScale>
                                    <p:animScale>
                                      <p:cBhvr>
                                        <p:cTn id="19" dur="13">
                                          <p:stCondLst>
                                            <p:cond delay="904"/>
                                          </p:stCondLst>
                                        </p:cTn>
                                        <p:tgtEl>
                                          <p:spTgt spid="9"/>
                                        </p:tgtEl>
                                      </p:cBhvr>
                                      <p:to x="100000" y="95000"/>
                                    </p:animScale>
                                    <p:animScale>
                                      <p:cBhvr>
                                        <p:cTn id="20" dur="83" decel="50000">
                                          <p:stCondLst>
                                            <p:cond delay="917"/>
                                          </p:stCondLst>
                                        </p:cTn>
                                        <p:tgtEl>
                                          <p:spTgt spid="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290">
                                          <p:stCondLst>
                                            <p:cond delay="0"/>
                                          </p:stCondLst>
                                        </p:cTn>
                                        <p:tgtEl>
                                          <p:spTgt spid="4"/>
                                        </p:tgtEl>
                                      </p:cBhvr>
                                    </p:animEffect>
                                    <p:anim calcmode="lin" valueType="num">
                                      <p:cBhvr>
                                        <p:cTn id="24"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9" dur="13">
                                          <p:stCondLst>
                                            <p:cond delay="325"/>
                                          </p:stCondLst>
                                        </p:cTn>
                                        <p:tgtEl>
                                          <p:spTgt spid="4"/>
                                        </p:tgtEl>
                                      </p:cBhvr>
                                      <p:to x="100000" y="60000"/>
                                    </p:animScale>
                                    <p:animScale>
                                      <p:cBhvr>
                                        <p:cTn id="30" dur="83" decel="50000">
                                          <p:stCondLst>
                                            <p:cond delay="338"/>
                                          </p:stCondLst>
                                        </p:cTn>
                                        <p:tgtEl>
                                          <p:spTgt spid="4"/>
                                        </p:tgtEl>
                                      </p:cBhvr>
                                      <p:to x="100000" y="100000"/>
                                    </p:animScale>
                                    <p:animScale>
                                      <p:cBhvr>
                                        <p:cTn id="31" dur="13">
                                          <p:stCondLst>
                                            <p:cond delay="656"/>
                                          </p:stCondLst>
                                        </p:cTn>
                                        <p:tgtEl>
                                          <p:spTgt spid="4"/>
                                        </p:tgtEl>
                                      </p:cBhvr>
                                      <p:to x="100000" y="80000"/>
                                    </p:animScale>
                                    <p:animScale>
                                      <p:cBhvr>
                                        <p:cTn id="32" dur="83" decel="50000">
                                          <p:stCondLst>
                                            <p:cond delay="669"/>
                                          </p:stCondLst>
                                        </p:cTn>
                                        <p:tgtEl>
                                          <p:spTgt spid="4"/>
                                        </p:tgtEl>
                                      </p:cBhvr>
                                      <p:to x="100000" y="100000"/>
                                    </p:animScale>
                                    <p:animScale>
                                      <p:cBhvr>
                                        <p:cTn id="33" dur="13">
                                          <p:stCondLst>
                                            <p:cond delay="821"/>
                                          </p:stCondLst>
                                        </p:cTn>
                                        <p:tgtEl>
                                          <p:spTgt spid="4"/>
                                        </p:tgtEl>
                                      </p:cBhvr>
                                      <p:to x="100000" y="90000"/>
                                    </p:animScale>
                                    <p:animScale>
                                      <p:cBhvr>
                                        <p:cTn id="34" dur="83" decel="50000">
                                          <p:stCondLst>
                                            <p:cond delay="834"/>
                                          </p:stCondLst>
                                        </p:cTn>
                                        <p:tgtEl>
                                          <p:spTgt spid="4"/>
                                        </p:tgtEl>
                                      </p:cBhvr>
                                      <p:to x="100000" y="100000"/>
                                    </p:animScale>
                                    <p:animScale>
                                      <p:cBhvr>
                                        <p:cTn id="35" dur="13">
                                          <p:stCondLst>
                                            <p:cond delay="904"/>
                                          </p:stCondLst>
                                        </p:cTn>
                                        <p:tgtEl>
                                          <p:spTgt spid="4"/>
                                        </p:tgtEl>
                                      </p:cBhvr>
                                      <p:to x="100000" y="95000"/>
                                    </p:animScale>
                                    <p:animScale>
                                      <p:cBhvr>
                                        <p:cTn id="36" dur="83" decel="50000">
                                          <p:stCondLst>
                                            <p:cond delay="917"/>
                                          </p:stCondLst>
                                        </p:cTn>
                                        <p:tgtEl>
                                          <p:spTgt spid="4"/>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290">
                                          <p:stCondLst>
                                            <p:cond delay="0"/>
                                          </p:stCondLst>
                                        </p:cTn>
                                        <p:tgtEl>
                                          <p:spTgt spid="7"/>
                                        </p:tgtEl>
                                      </p:cBhvr>
                                    </p:animEffect>
                                    <p:anim calcmode="lin" valueType="num">
                                      <p:cBhvr>
                                        <p:cTn id="4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45" dur="13">
                                          <p:stCondLst>
                                            <p:cond delay="325"/>
                                          </p:stCondLst>
                                        </p:cTn>
                                        <p:tgtEl>
                                          <p:spTgt spid="7"/>
                                        </p:tgtEl>
                                      </p:cBhvr>
                                      <p:to x="100000" y="60000"/>
                                    </p:animScale>
                                    <p:animScale>
                                      <p:cBhvr>
                                        <p:cTn id="46" dur="83" decel="50000">
                                          <p:stCondLst>
                                            <p:cond delay="338"/>
                                          </p:stCondLst>
                                        </p:cTn>
                                        <p:tgtEl>
                                          <p:spTgt spid="7"/>
                                        </p:tgtEl>
                                      </p:cBhvr>
                                      <p:to x="100000" y="100000"/>
                                    </p:animScale>
                                    <p:animScale>
                                      <p:cBhvr>
                                        <p:cTn id="47" dur="13">
                                          <p:stCondLst>
                                            <p:cond delay="656"/>
                                          </p:stCondLst>
                                        </p:cTn>
                                        <p:tgtEl>
                                          <p:spTgt spid="7"/>
                                        </p:tgtEl>
                                      </p:cBhvr>
                                      <p:to x="100000" y="80000"/>
                                    </p:animScale>
                                    <p:animScale>
                                      <p:cBhvr>
                                        <p:cTn id="48" dur="83" decel="50000">
                                          <p:stCondLst>
                                            <p:cond delay="669"/>
                                          </p:stCondLst>
                                        </p:cTn>
                                        <p:tgtEl>
                                          <p:spTgt spid="7"/>
                                        </p:tgtEl>
                                      </p:cBhvr>
                                      <p:to x="100000" y="100000"/>
                                    </p:animScale>
                                    <p:animScale>
                                      <p:cBhvr>
                                        <p:cTn id="49" dur="13">
                                          <p:stCondLst>
                                            <p:cond delay="821"/>
                                          </p:stCondLst>
                                        </p:cTn>
                                        <p:tgtEl>
                                          <p:spTgt spid="7"/>
                                        </p:tgtEl>
                                      </p:cBhvr>
                                      <p:to x="100000" y="90000"/>
                                    </p:animScale>
                                    <p:animScale>
                                      <p:cBhvr>
                                        <p:cTn id="50" dur="83" decel="50000">
                                          <p:stCondLst>
                                            <p:cond delay="834"/>
                                          </p:stCondLst>
                                        </p:cTn>
                                        <p:tgtEl>
                                          <p:spTgt spid="7"/>
                                        </p:tgtEl>
                                      </p:cBhvr>
                                      <p:to x="100000" y="100000"/>
                                    </p:animScale>
                                    <p:animScale>
                                      <p:cBhvr>
                                        <p:cTn id="51" dur="13">
                                          <p:stCondLst>
                                            <p:cond delay="904"/>
                                          </p:stCondLst>
                                        </p:cTn>
                                        <p:tgtEl>
                                          <p:spTgt spid="7"/>
                                        </p:tgtEl>
                                      </p:cBhvr>
                                      <p:to x="100000" y="95000"/>
                                    </p:animScale>
                                    <p:animScale>
                                      <p:cBhvr>
                                        <p:cTn id="52" dur="83" decel="50000">
                                          <p:stCondLst>
                                            <p:cond delay="917"/>
                                          </p:stCondLst>
                                        </p:cTn>
                                        <p:tgtEl>
                                          <p:spTgt spid="7"/>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6000" b="1" dirty="0" err="1" smtClean="0">
                <a:solidFill>
                  <a:schemeClr val="tx2">
                    <a:lumMod val="60000"/>
                    <a:lumOff val="40000"/>
                  </a:schemeClr>
                </a:solidFill>
              </a:rPr>
              <a:t>Douhua</a:t>
            </a:r>
            <a:endParaRPr lang="zh-TW" altLang="en-US" sz="6000" b="1" dirty="0">
              <a:solidFill>
                <a:schemeClr val="tx2">
                  <a:lumMod val="60000"/>
                  <a:lumOff val="40000"/>
                </a:schemeClr>
              </a:solidFill>
              <a:latin typeface="MS Gothic" pitchFamily="49" charset="-128"/>
              <a:ea typeface="MS Gothic" pitchFamily="49" charset="-128"/>
            </a:endParaRPr>
          </a:p>
        </p:txBody>
      </p:sp>
      <p:pic>
        <p:nvPicPr>
          <p:cNvPr id="5" name="內容版面配置區 4" descr="th (1).jpg"/>
          <p:cNvPicPr>
            <a:picLocks noGrp="1" noChangeAspect="1"/>
          </p:cNvPicPr>
          <p:nvPr>
            <p:ph idx="1"/>
          </p:nvPr>
        </p:nvPicPr>
        <p:blipFill>
          <a:blip r:embed="rId2" cstate="print"/>
          <a:stretch>
            <a:fillRect/>
          </a:stretch>
        </p:blipFill>
        <p:spPr>
          <a:xfrm>
            <a:off x="6170549" y="4361385"/>
            <a:ext cx="2857500" cy="2352675"/>
          </a:xfrm>
        </p:spPr>
      </p:pic>
      <p:pic>
        <p:nvPicPr>
          <p:cNvPr id="6" name="圖片 5" descr="th (4).jpg"/>
          <p:cNvPicPr>
            <a:picLocks noChangeAspect="1"/>
          </p:cNvPicPr>
          <p:nvPr/>
        </p:nvPicPr>
        <p:blipFill>
          <a:blip r:embed="rId3" cstate="print"/>
          <a:stretch>
            <a:fillRect/>
          </a:stretch>
        </p:blipFill>
        <p:spPr>
          <a:xfrm>
            <a:off x="142844" y="4357694"/>
            <a:ext cx="2857500" cy="2314575"/>
          </a:xfrm>
          <a:prstGeom prst="rect">
            <a:avLst/>
          </a:prstGeom>
        </p:spPr>
      </p:pic>
      <p:pic>
        <p:nvPicPr>
          <p:cNvPr id="7" name="圖片 6" descr="th (2).jpg"/>
          <p:cNvPicPr>
            <a:picLocks noChangeAspect="1"/>
          </p:cNvPicPr>
          <p:nvPr/>
        </p:nvPicPr>
        <p:blipFill>
          <a:blip r:embed="rId4" cstate="print"/>
          <a:stretch>
            <a:fillRect/>
          </a:stretch>
        </p:blipFill>
        <p:spPr>
          <a:xfrm rot="21374613">
            <a:off x="74000" y="876871"/>
            <a:ext cx="2857500" cy="2352675"/>
          </a:xfrm>
          <a:prstGeom prst="rect">
            <a:avLst/>
          </a:prstGeom>
        </p:spPr>
      </p:pic>
      <p:pic>
        <p:nvPicPr>
          <p:cNvPr id="8" name="圖片 7" descr="th (3).jpg"/>
          <p:cNvPicPr>
            <a:picLocks noChangeAspect="1"/>
          </p:cNvPicPr>
          <p:nvPr/>
        </p:nvPicPr>
        <p:blipFill>
          <a:blip r:embed="rId5" cstate="print"/>
          <a:stretch>
            <a:fillRect/>
          </a:stretch>
        </p:blipFill>
        <p:spPr>
          <a:xfrm>
            <a:off x="6286500" y="785794"/>
            <a:ext cx="2857500" cy="2352675"/>
          </a:xfrm>
          <a:prstGeom prst="rect">
            <a:avLst/>
          </a:prstGeom>
        </p:spPr>
      </p:pic>
      <p:sp>
        <p:nvSpPr>
          <p:cNvPr id="10" name="文字方塊 9"/>
          <p:cNvSpPr txBox="1"/>
          <p:nvPr/>
        </p:nvSpPr>
        <p:spPr>
          <a:xfrm>
            <a:off x="1285852" y="3214686"/>
            <a:ext cx="7259103" cy="1015663"/>
          </a:xfrm>
          <a:prstGeom prst="rect">
            <a:avLst/>
          </a:prstGeom>
          <a:noFill/>
        </p:spPr>
        <p:txBody>
          <a:bodyPr wrap="none" rtlCol="0">
            <a:spAutoFit/>
          </a:bodyPr>
          <a:lstStyle/>
          <a:p>
            <a:r>
              <a:rPr lang="en-US" sz="2000" b="1" dirty="0" smtClean="0"/>
              <a:t>Bean curd, bean curd full name, also known as bean curd or frozen</a:t>
            </a:r>
            <a:br>
              <a:rPr lang="en-US" sz="2000" b="1" dirty="0" smtClean="0"/>
            </a:br>
            <a:r>
              <a:rPr lang="en-US" sz="2000" b="1" dirty="0" smtClean="0"/>
              <a:t/>
            </a:r>
            <a:br>
              <a:rPr lang="en-US" sz="2000" b="1" dirty="0" smtClean="0"/>
            </a:br>
            <a:r>
              <a:rPr lang="en-US" sz="2000" b="1" dirty="0" smtClean="0"/>
              <a:t>Is formed from yellow milk solidified Chinese food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5400" b="1" dirty="0" smtClean="0">
                <a:solidFill>
                  <a:schemeClr val="tx2">
                    <a:lumMod val="60000"/>
                    <a:lumOff val="40000"/>
                  </a:schemeClr>
                </a:solidFill>
              </a:rPr>
              <a:t>Prepare materials</a:t>
            </a:r>
            <a:endParaRPr lang="zh-TW" altLang="en-US" sz="5000" b="1" dirty="0">
              <a:solidFill>
                <a:schemeClr val="tx2">
                  <a:lumMod val="60000"/>
                  <a:lumOff val="40000"/>
                </a:schemeClr>
              </a:solidFill>
              <a:latin typeface="MS Gothic" pitchFamily="49" charset="-128"/>
              <a:ea typeface="MS Gothic" pitchFamily="49" charset="-128"/>
            </a:endParaRPr>
          </a:p>
        </p:txBody>
      </p:sp>
      <p:sp>
        <p:nvSpPr>
          <p:cNvPr id="3" name="內容版面配置區 2"/>
          <p:cNvSpPr>
            <a:spLocks noGrp="1"/>
          </p:cNvSpPr>
          <p:nvPr>
            <p:ph idx="1"/>
          </p:nvPr>
        </p:nvSpPr>
        <p:spPr/>
        <p:txBody>
          <a:bodyPr>
            <a:normAutofit fontScale="92500" lnSpcReduction="10000"/>
          </a:bodyPr>
          <a:lstStyle/>
          <a:p>
            <a:r>
              <a:rPr lang="en-US" sz="2800" dirty="0" err="1" smtClean="0"/>
              <a:t>Douhua</a:t>
            </a:r>
            <a:r>
              <a:rPr lang="en-US" sz="2800" dirty="0" smtClean="0"/>
              <a:t> the material</a:t>
            </a:r>
            <a:r>
              <a:rPr lang="zh-TW" altLang="en-US" sz="2800" dirty="0" smtClean="0"/>
              <a:t>：</a:t>
            </a:r>
            <a:r>
              <a:rPr lang="en-US" altLang="zh-TW" sz="2800" b="1" dirty="0" smtClean="0">
                <a:latin typeface="標楷體" pitchFamily="65" charset="-120"/>
                <a:ea typeface="標楷體" pitchFamily="65" charset="-120"/>
              </a:rPr>
              <a:t> </a:t>
            </a:r>
          </a:p>
          <a:p>
            <a:pPr>
              <a:buNone/>
            </a:pPr>
            <a:r>
              <a:rPr lang="zh-TW" altLang="en-US" sz="2800" b="1" dirty="0" smtClean="0">
                <a:latin typeface="標楷體" pitchFamily="65" charset="-120"/>
                <a:ea typeface="標楷體" pitchFamily="65" charset="-120"/>
              </a:rPr>
              <a:t> </a:t>
            </a:r>
            <a:r>
              <a:rPr lang="en-US" sz="2800" dirty="0" smtClean="0"/>
              <a:t>Soybean 300 grams (Please use a non-genetically modified soybeans), 10 bowls of water (about 2200cc), tofu plaster 5-7 grams</a:t>
            </a:r>
          </a:p>
          <a:p>
            <a:pPr>
              <a:buNone/>
            </a:pPr>
            <a:r>
              <a:rPr lang="zh-TW" altLang="en-US" sz="2800" dirty="0" smtClean="0"/>
              <a:t>   </a:t>
            </a:r>
            <a:r>
              <a:rPr lang="en-US" sz="2800" dirty="0" smtClean="0"/>
              <a:t> 40 grams of sweet potato flour</a:t>
            </a:r>
          </a:p>
          <a:p>
            <a:pPr>
              <a:buNone/>
            </a:pPr>
            <a:r>
              <a:rPr lang="zh-TW" altLang="en-US" sz="2800" dirty="0" smtClean="0"/>
              <a:t>    </a:t>
            </a:r>
            <a:r>
              <a:rPr lang="en-US" sz="2800" dirty="0" smtClean="0"/>
              <a:t>half a bowl of cold water</a:t>
            </a:r>
            <a:endParaRPr lang="zh-TW" altLang="en-US" sz="2800" dirty="0" smtClean="0">
              <a:latin typeface="標楷體" pitchFamily="65" charset="-120"/>
              <a:ea typeface="標楷體" pitchFamily="65" charset="-120"/>
            </a:endParaRPr>
          </a:p>
          <a:p>
            <a:endParaRPr lang="en-US" altLang="zh-TW" sz="2800" b="1" dirty="0" smtClean="0">
              <a:latin typeface="標楷體" pitchFamily="65" charset="-120"/>
              <a:ea typeface="標楷體" pitchFamily="65" charset="-120"/>
            </a:endParaRPr>
          </a:p>
          <a:p>
            <a:r>
              <a:rPr lang="en-US" sz="2800" dirty="0" smtClean="0"/>
              <a:t>the material Tong </a:t>
            </a:r>
            <a:r>
              <a:rPr lang="en-US" sz="2800" dirty="0" err="1" smtClean="0"/>
              <a:t>Shui</a:t>
            </a:r>
            <a:r>
              <a:rPr lang="en-US" sz="2800" dirty="0" smtClean="0"/>
              <a:t> </a:t>
            </a:r>
            <a:r>
              <a:rPr lang="zh-TW" altLang="en-US" sz="2800" dirty="0" smtClean="0"/>
              <a:t>：</a:t>
            </a:r>
            <a:r>
              <a:rPr lang="en-US" altLang="zh-TW" sz="2800" b="1" dirty="0" smtClean="0">
                <a:latin typeface="標楷體" pitchFamily="65" charset="-120"/>
                <a:ea typeface="標楷體" pitchFamily="65" charset="-120"/>
              </a:rPr>
              <a:t> </a:t>
            </a:r>
          </a:p>
          <a:p>
            <a:pPr>
              <a:buNone/>
            </a:pPr>
            <a:r>
              <a:rPr lang="zh-TW" altLang="en-US" sz="2800" b="1" dirty="0" smtClean="0">
                <a:latin typeface="標楷體" pitchFamily="65" charset="-120"/>
                <a:ea typeface="標楷體" pitchFamily="65" charset="-120"/>
              </a:rPr>
              <a:t>  </a:t>
            </a:r>
            <a:r>
              <a:rPr lang="en-US" sz="2800" dirty="0" smtClean="0"/>
              <a:t>Sugar bowl, 5 bowls of water</a:t>
            </a:r>
          </a:p>
          <a:p>
            <a:pPr>
              <a:buNone/>
            </a:pPr>
            <a:r>
              <a:rPr lang="zh-TW" altLang="en-US" sz="2800" dirty="0" smtClean="0"/>
              <a:t>    </a:t>
            </a:r>
            <a:r>
              <a:rPr lang="en-US" sz="2800" dirty="0" smtClean="0"/>
              <a:t>ginger 6</a:t>
            </a:r>
            <a:endParaRPr lang="zh-TW" altLang="en-US" sz="2800" dirty="0" smtClean="0">
              <a:latin typeface="標楷體" pitchFamily="65" charset="-120"/>
              <a:ea typeface="標楷體" pitchFamily="65" charset="-120"/>
            </a:endParaRPr>
          </a:p>
          <a:p>
            <a:pPr>
              <a:buNone/>
            </a:pPr>
            <a:endParaRPr lang="zh-TW" altLang="en-US" dirty="0"/>
          </a:p>
        </p:txBody>
      </p:sp>
      <p:pic>
        <p:nvPicPr>
          <p:cNvPr id="5" name="圖片 4" descr="20090113164519294.jpg"/>
          <p:cNvPicPr>
            <a:picLocks noChangeAspect="1"/>
          </p:cNvPicPr>
          <p:nvPr/>
        </p:nvPicPr>
        <p:blipFill>
          <a:blip r:embed="rId2" cstate="print"/>
          <a:stretch>
            <a:fillRect/>
          </a:stretch>
        </p:blipFill>
        <p:spPr>
          <a:xfrm rot="538717">
            <a:off x="5219345" y="3234352"/>
            <a:ext cx="3238506" cy="30571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5400" b="1" dirty="0" err="1" smtClean="0">
                <a:solidFill>
                  <a:schemeClr val="tx2">
                    <a:lumMod val="60000"/>
                    <a:lumOff val="40000"/>
                  </a:schemeClr>
                </a:solidFill>
              </a:rPr>
              <a:t>Douhua</a:t>
            </a:r>
            <a:r>
              <a:rPr lang="en-US" sz="5400" b="1" dirty="0" smtClean="0">
                <a:solidFill>
                  <a:schemeClr val="tx2">
                    <a:lumMod val="60000"/>
                    <a:lumOff val="40000"/>
                  </a:schemeClr>
                </a:solidFill>
              </a:rPr>
              <a:t> practice</a:t>
            </a:r>
            <a:endParaRPr lang="en-US" sz="5400" b="1" dirty="0">
              <a:solidFill>
                <a:schemeClr val="tx2">
                  <a:lumMod val="60000"/>
                  <a:lumOff val="40000"/>
                </a:schemeClr>
              </a:solidFill>
            </a:endParaRPr>
          </a:p>
        </p:txBody>
      </p:sp>
      <p:sp>
        <p:nvSpPr>
          <p:cNvPr id="3" name="內容版面配置區 2"/>
          <p:cNvSpPr>
            <a:spLocks noGrp="1"/>
          </p:cNvSpPr>
          <p:nvPr>
            <p:ph idx="1"/>
          </p:nvPr>
        </p:nvSpPr>
        <p:spPr/>
        <p:txBody>
          <a:bodyPr>
            <a:normAutofit fontScale="40000" lnSpcReduction="20000"/>
          </a:bodyPr>
          <a:lstStyle/>
          <a:p>
            <a:r>
              <a:rPr lang="en-US" altLang="zh-TW" b="1" dirty="0" smtClean="0">
                <a:latin typeface="標楷體" pitchFamily="65" charset="-120"/>
                <a:ea typeface="標楷體" pitchFamily="65" charset="-120"/>
              </a:rPr>
              <a:t>1.</a:t>
            </a:r>
            <a:r>
              <a:rPr lang="en-US" dirty="0" smtClean="0"/>
              <a:t> </a:t>
            </a:r>
            <a:r>
              <a:rPr lang="en-US" sz="4200" b="1" dirty="0" smtClean="0"/>
              <a:t>Soybean soak overnight first, then Soybean and 10 times with the blender bowl of water smashed after breaking boil then filtered dregs, it becomes soymilk</a:t>
            </a:r>
          </a:p>
          <a:p>
            <a:endParaRPr lang="zh-TW" altLang="en-US" dirty="0" smtClean="0">
              <a:latin typeface="標楷體" pitchFamily="65" charset="-120"/>
              <a:ea typeface="標楷體" pitchFamily="65" charset="-120"/>
            </a:endParaRPr>
          </a:p>
          <a:p>
            <a:pPr>
              <a:buNone/>
            </a:pPr>
            <a:endParaRPr lang="en-US" altLang="zh-TW" b="1" dirty="0" smtClean="0">
              <a:latin typeface="標楷體" pitchFamily="65" charset="-120"/>
              <a:ea typeface="標楷體" pitchFamily="65" charset="-120"/>
            </a:endParaRPr>
          </a:p>
          <a:p>
            <a:r>
              <a:rPr lang="en-US" altLang="zh-TW" b="1" dirty="0" smtClean="0">
                <a:latin typeface="標楷體" pitchFamily="65" charset="-120"/>
                <a:ea typeface="標楷體" pitchFamily="65" charset="-120"/>
              </a:rPr>
              <a:t>2.</a:t>
            </a:r>
            <a:r>
              <a:rPr lang="en-US" dirty="0" smtClean="0"/>
              <a:t> </a:t>
            </a:r>
            <a:r>
              <a:rPr lang="en-US" sz="4200" b="1" dirty="0" smtClean="0"/>
              <a:t>Take a width of 30 cm diameter and a height of about 30 cm above the round pot into tofu plaster, sweet potato powder, stir together the bowl of water</a:t>
            </a:r>
          </a:p>
          <a:p>
            <a:endParaRPr lang="zh-TW" altLang="en-US" dirty="0" smtClean="0">
              <a:latin typeface="標楷體" pitchFamily="65" charset="-120"/>
              <a:ea typeface="標楷體" pitchFamily="65" charset="-120"/>
            </a:endParaRPr>
          </a:p>
          <a:p>
            <a:endParaRPr lang="en-US" altLang="zh-TW" b="1" dirty="0" smtClean="0">
              <a:latin typeface="標楷體" pitchFamily="65" charset="-120"/>
              <a:ea typeface="標楷體" pitchFamily="65" charset="-120"/>
            </a:endParaRPr>
          </a:p>
          <a:p>
            <a:r>
              <a:rPr lang="en-US" altLang="zh-TW" b="1" dirty="0" smtClean="0">
                <a:latin typeface="標楷體" pitchFamily="65" charset="-120"/>
                <a:ea typeface="標楷體" pitchFamily="65" charset="-120"/>
              </a:rPr>
              <a:t>3.</a:t>
            </a:r>
            <a:r>
              <a:rPr lang="en-US" dirty="0" smtClean="0"/>
              <a:t> </a:t>
            </a:r>
            <a:r>
              <a:rPr lang="en-US" sz="4200" b="1" dirty="0" smtClean="0"/>
              <a:t>The filtered good soymilk from a height</a:t>
            </a:r>
            <a:br>
              <a:rPr lang="en-US" sz="4200" b="1" dirty="0" smtClean="0"/>
            </a:br>
            <a:r>
              <a:rPr lang="en-US" sz="4200" b="1" dirty="0" smtClean="0"/>
              <a:t>      Round down into the pot, then stir to forgo</a:t>
            </a:r>
            <a:br>
              <a:rPr lang="en-US" sz="4200" b="1" dirty="0" smtClean="0"/>
            </a:br>
            <a:r>
              <a:rPr lang="en-US" sz="4200" b="1" dirty="0" smtClean="0"/>
              <a:t>      Mix until 10 minutes into the </a:t>
            </a:r>
            <a:r>
              <a:rPr lang="en-US" sz="4200" b="1" dirty="0" err="1" smtClean="0"/>
              <a:t>Douhua</a:t>
            </a:r>
            <a:r>
              <a:rPr lang="en-US" sz="4200" b="1" dirty="0" smtClean="0"/>
              <a:t> after </a:t>
            </a:r>
          </a:p>
          <a:p>
            <a:pPr>
              <a:buNone/>
            </a:pPr>
            <a:r>
              <a:rPr lang="en-US" sz="4200" b="1" dirty="0" smtClean="0"/>
              <a:t>             coagulation The top of the foam can be </a:t>
            </a:r>
          </a:p>
          <a:p>
            <a:pPr>
              <a:buNone/>
            </a:pPr>
            <a:r>
              <a:rPr lang="en-US" sz="4200" b="1" dirty="0" smtClean="0"/>
              <a:t>             scraped off with</a:t>
            </a:r>
            <a:r>
              <a:rPr lang="zh-TW" altLang="en-US" sz="4200" b="1" dirty="0" smtClean="0"/>
              <a:t> </a:t>
            </a:r>
            <a:r>
              <a:rPr lang="en-US" sz="4200" b="1" dirty="0" smtClean="0"/>
              <a:t>a spoon</a:t>
            </a:r>
          </a:p>
          <a:p>
            <a:endParaRPr lang="en-US" altLang="zh-TW" b="1" dirty="0" smtClean="0">
              <a:latin typeface="標楷體" pitchFamily="65" charset="-120"/>
              <a:ea typeface="標楷體" pitchFamily="65" charset="-120"/>
            </a:endParaRPr>
          </a:p>
          <a:p>
            <a:r>
              <a:rPr lang="en-US" altLang="zh-TW" b="1" dirty="0" smtClean="0">
                <a:latin typeface="標楷體" pitchFamily="65" charset="-120"/>
                <a:ea typeface="標楷體" pitchFamily="65" charset="-120"/>
              </a:rPr>
              <a:t>4.</a:t>
            </a:r>
            <a:r>
              <a:rPr lang="en-US" dirty="0" smtClean="0"/>
              <a:t> </a:t>
            </a:r>
            <a:r>
              <a:rPr lang="en-US" sz="4300" b="1" dirty="0" smtClean="0"/>
              <a:t>Tong </a:t>
            </a:r>
            <a:r>
              <a:rPr lang="en-US" sz="4300" b="1" dirty="0" err="1" smtClean="0"/>
              <a:t>Shui</a:t>
            </a:r>
            <a:r>
              <a:rPr lang="en-US" sz="4300" b="1" dirty="0" smtClean="0"/>
              <a:t> production: just all Tong </a:t>
            </a:r>
            <a:r>
              <a:rPr lang="en-US" sz="4300" b="1" dirty="0" err="1" smtClean="0"/>
              <a:t>Shui</a:t>
            </a:r>
            <a:r>
              <a:rPr lang="en-US" sz="4300" b="1" dirty="0" smtClean="0"/>
              <a:t/>
            </a:r>
            <a:br>
              <a:rPr lang="en-US" sz="4300" b="1" dirty="0" smtClean="0"/>
            </a:br>
            <a:r>
              <a:rPr lang="en-US" sz="4300" b="1" dirty="0" smtClean="0"/>
              <a:t>      Material together boil. Can also be used</a:t>
            </a:r>
            <a:br>
              <a:rPr lang="en-US" sz="4300" b="1" dirty="0" smtClean="0"/>
            </a:br>
            <a:r>
              <a:rPr lang="en-US" sz="4300" b="1" dirty="0" smtClean="0"/>
              <a:t>      Bean soup or bean soup, and so on Tong</a:t>
            </a:r>
          </a:p>
          <a:p>
            <a:pPr>
              <a:buNone/>
            </a:pPr>
            <a:r>
              <a:rPr lang="zh-TW" altLang="en-US" sz="4300" b="1" dirty="0" smtClean="0"/>
              <a:t>           </a:t>
            </a:r>
            <a:r>
              <a:rPr lang="en-US" sz="4300" b="1" dirty="0" smtClean="0"/>
              <a:t> </a:t>
            </a:r>
            <a:r>
              <a:rPr lang="en-US" sz="4300" b="1" dirty="0" err="1" smtClean="0"/>
              <a:t>Shui</a:t>
            </a:r>
            <a:r>
              <a:rPr lang="en-US" sz="4300" b="1" dirty="0" smtClean="0"/>
              <a:t> substitute</a:t>
            </a:r>
          </a:p>
          <a:p>
            <a:endParaRPr lang="zh-TW" altLang="en-US" dirty="0"/>
          </a:p>
        </p:txBody>
      </p:sp>
      <p:pic>
        <p:nvPicPr>
          <p:cNvPr id="4" name="圖片 3" descr="th (6).jpg"/>
          <p:cNvPicPr>
            <a:picLocks noChangeAspect="1"/>
          </p:cNvPicPr>
          <p:nvPr/>
        </p:nvPicPr>
        <p:blipFill>
          <a:blip r:embed="rId2" cstate="print"/>
          <a:stretch>
            <a:fillRect/>
          </a:stretch>
        </p:blipFill>
        <p:spPr>
          <a:xfrm>
            <a:off x="5214942" y="3571876"/>
            <a:ext cx="3714776" cy="300178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5400" b="1" dirty="0" smtClean="0">
                <a:solidFill>
                  <a:schemeClr val="tx2">
                    <a:lumMod val="60000"/>
                    <a:lumOff val="40000"/>
                  </a:schemeClr>
                </a:solidFill>
              </a:rPr>
              <a:t>Tofu practice</a:t>
            </a:r>
            <a:endParaRPr lang="en-US" sz="5400" b="1" dirty="0">
              <a:solidFill>
                <a:schemeClr val="tx2">
                  <a:lumMod val="60000"/>
                  <a:lumOff val="40000"/>
                </a:schemeClr>
              </a:solidFill>
            </a:endParaRPr>
          </a:p>
        </p:txBody>
      </p:sp>
      <p:sp>
        <p:nvSpPr>
          <p:cNvPr id="3" name="內容版面配置區 2"/>
          <p:cNvSpPr>
            <a:spLocks noGrp="1"/>
          </p:cNvSpPr>
          <p:nvPr>
            <p:ph idx="1"/>
          </p:nvPr>
        </p:nvSpPr>
        <p:spPr>
          <a:xfrm>
            <a:off x="285720" y="2000240"/>
            <a:ext cx="8229600" cy="3786214"/>
          </a:xfrm>
        </p:spPr>
        <p:txBody>
          <a:bodyPr>
            <a:noAutofit/>
          </a:bodyPr>
          <a:lstStyle/>
          <a:p>
            <a:r>
              <a:rPr lang="en-US" b="1" dirty="0" smtClean="0"/>
              <a:t>The </a:t>
            </a:r>
            <a:r>
              <a:rPr lang="en-US" b="1" dirty="0" err="1" smtClean="0"/>
              <a:t>Douhua</a:t>
            </a:r>
            <a:r>
              <a:rPr lang="en-US" b="1" dirty="0" smtClean="0"/>
              <a:t> wrapped with cotton flat top with heavy objects up to dehydration forming, after a period of time to become tofu, soaked with cold</a:t>
            </a:r>
          </a:p>
          <a:p>
            <a:pPr>
              <a:buNone/>
            </a:pPr>
            <a:r>
              <a:rPr lang="en-US" b="1" dirty="0" smtClean="0"/>
              <a:t>    water in the refrigerator</a:t>
            </a:r>
          </a:p>
          <a:p>
            <a:pPr>
              <a:buNone/>
            </a:pPr>
            <a:r>
              <a:rPr lang="en-US" b="1" dirty="0" smtClean="0"/>
              <a:t>    you can save on the </a:t>
            </a:r>
          </a:p>
          <a:p>
            <a:pPr>
              <a:buNone/>
            </a:pPr>
            <a:r>
              <a:rPr lang="en-US" b="1" dirty="0" smtClean="0"/>
              <a:t>    number of days</a:t>
            </a:r>
            <a:endParaRPr lang="en-US" b="1" dirty="0"/>
          </a:p>
        </p:txBody>
      </p:sp>
      <p:pic>
        <p:nvPicPr>
          <p:cNvPr id="5" name="圖片 4" descr="cm20120711_147848_119023_4a0ae15d8c5abec3ad951c5d55d8750d298.jpg"/>
          <p:cNvPicPr>
            <a:picLocks noChangeAspect="1"/>
          </p:cNvPicPr>
          <p:nvPr/>
        </p:nvPicPr>
        <p:blipFill>
          <a:blip r:embed="rId2" cstate="print"/>
          <a:stretch>
            <a:fillRect/>
          </a:stretch>
        </p:blipFill>
        <p:spPr>
          <a:xfrm>
            <a:off x="4929190" y="3786190"/>
            <a:ext cx="3897322" cy="265509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449</Words>
  <Application>Microsoft Office PowerPoint</Application>
  <PresentationFormat>如螢幕大小 (4:3)</PresentationFormat>
  <Paragraphs>58</Paragraphs>
  <Slides>12</Slides>
  <Notes>0</Notes>
  <HiddenSlides>0</HiddenSlides>
  <MMClips>0</MMClips>
  <ScaleCrop>false</ScaleCrop>
  <HeadingPairs>
    <vt:vector size="4" baseType="variant">
      <vt:variant>
        <vt:lpstr>佈景主題</vt:lpstr>
      </vt:variant>
      <vt:variant>
        <vt:i4>1</vt:i4>
      </vt:variant>
      <vt:variant>
        <vt:lpstr>投影片標題</vt:lpstr>
      </vt:variant>
      <vt:variant>
        <vt:i4>12</vt:i4>
      </vt:variant>
    </vt:vector>
  </HeadingPairs>
  <TitlesOfParts>
    <vt:vector size="13" baseType="lpstr">
      <vt:lpstr>Office 佈景主題</vt:lpstr>
      <vt:lpstr>平安豆花</vt:lpstr>
      <vt:lpstr>Directories</vt:lpstr>
      <vt:lpstr>Story</vt:lpstr>
      <vt:lpstr>投影片 4</vt:lpstr>
      <vt:lpstr>投影片 5</vt:lpstr>
      <vt:lpstr>Douhua</vt:lpstr>
      <vt:lpstr>Prepare materials</vt:lpstr>
      <vt:lpstr>Douhua practice</vt:lpstr>
      <vt:lpstr>Tofu practice</vt:lpstr>
      <vt:lpstr>Self-made traditional Douhua</vt:lpstr>
      <vt:lpstr>投影片 11</vt:lpstr>
      <vt:lpstr>投影片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平安豆花</dc:title>
  <dc:creator>FM</dc:creator>
  <cp:lastModifiedBy>CWIN7</cp:lastModifiedBy>
  <cp:revision>39</cp:revision>
  <dcterms:created xsi:type="dcterms:W3CDTF">2013-12-13T05:57:11Z</dcterms:created>
  <dcterms:modified xsi:type="dcterms:W3CDTF">2013-12-24T15:26:19Z</dcterms:modified>
</cp:coreProperties>
</file>