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63" r:id="rId6"/>
    <p:sldId id="261" r:id="rId7"/>
    <p:sldId id="258" r:id="rId8"/>
    <p:sldId id="259" r:id="rId9"/>
    <p:sldId id="260" r:id="rId10"/>
    <p:sldId id="262"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186B1A-E671-477F-8C52-6D0B9C0DDD5B}" type="datetimeFigureOut">
              <a:rPr lang="zh-TW" altLang="en-US" smtClean="0"/>
              <a:pPr/>
              <a:t>2013/12/24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3EB034-D5B6-4A86-A25B-3378666B231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86B1A-E671-477F-8C52-6D0B9C0DDD5B}" type="datetimeFigureOut">
              <a:rPr lang="zh-TW" altLang="en-US" smtClean="0"/>
              <a:pPr/>
              <a:t>2013/12/24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EB034-D5B6-4A86-A25B-3378666B231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785918" y="0"/>
            <a:ext cx="5286412" cy="1643074"/>
          </a:xfrm>
        </p:spPr>
        <p:txBody>
          <a:bodyPr>
            <a:noAutofit/>
          </a:bodyPr>
          <a:lstStyle/>
          <a:p>
            <a:r>
              <a:rPr lang="zh-TW" altLang="en-US" sz="8000" b="1" dirty="0" smtClean="0">
                <a:solidFill>
                  <a:srgbClr val="FF0000"/>
                </a:solidFill>
                <a:latin typeface="MS Gothic" pitchFamily="49" charset="-128"/>
                <a:ea typeface="MS Gothic" pitchFamily="49" charset="-128"/>
              </a:rPr>
              <a:t>平安豆花</a:t>
            </a:r>
            <a:endParaRPr lang="zh-TW" altLang="en-US" sz="8000" b="1" dirty="0">
              <a:solidFill>
                <a:srgbClr val="FF0000"/>
              </a:solidFill>
              <a:latin typeface="MS Gothic" pitchFamily="49" charset="-128"/>
              <a:ea typeface="MS Gothic" pitchFamily="49" charset="-128"/>
            </a:endParaRPr>
          </a:p>
        </p:txBody>
      </p:sp>
      <p:sp>
        <p:nvSpPr>
          <p:cNvPr id="3" name="副標題 2"/>
          <p:cNvSpPr>
            <a:spLocks noGrp="1"/>
          </p:cNvSpPr>
          <p:nvPr>
            <p:ph type="subTitle" idx="1"/>
          </p:nvPr>
        </p:nvSpPr>
        <p:spPr>
          <a:xfrm>
            <a:off x="0" y="2500306"/>
            <a:ext cx="5000628" cy="2214578"/>
          </a:xfrm>
        </p:spPr>
        <p:txBody>
          <a:bodyPr/>
          <a:lstStyle/>
          <a:p>
            <a:pPr algn="l"/>
            <a:r>
              <a:rPr lang="zh-TW" altLang="en-US" b="1" dirty="0" smtClean="0">
                <a:solidFill>
                  <a:schemeClr val="tx1">
                    <a:lumMod val="95000"/>
                    <a:lumOff val="5000"/>
                  </a:schemeClr>
                </a:solidFill>
              </a:rPr>
              <a:t>組員：吳盈緯、廖家偉</a:t>
            </a:r>
            <a:endParaRPr lang="en-US" altLang="zh-TW" b="1" dirty="0" smtClean="0">
              <a:solidFill>
                <a:schemeClr val="tx1">
                  <a:lumMod val="95000"/>
                  <a:lumOff val="5000"/>
                </a:schemeClr>
              </a:solidFill>
            </a:endParaRPr>
          </a:p>
          <a:p>
            <a:pPr algn="l"/>
            <a:r>
              <a:rPr lang="zh-TW" altLang="en-US" b="1" dirty="0">
                <a:solidFill>
                  <a:schemeClr val="tx1">
                    <a:lumMod val="95000"/>
                    <a:lumOff val="5000"/>
                  </a:schemeClr>
                </a:solidFill>
              </a:rPr>
              <a:t>指導老師：蔡麗雀</a:t>
            </a:r>
          </a:p>
        </p:txBody>
      </p:sp>
      <p:pic>
        <p:nvPicPr>
          <p:cNvPr id="4" name="圖片 3" descr="PEACEFUL.JPG"/>
          <p:cNvPicPr>
            <a:picLocks noChangeAspect="1"/>
          </p:cNvPicPr>
          <p:nvPr/>
        </p:nvPicPr>
        <p:blipFill>
          <a:blip r:embed="rId3" cstate="print"/>
          <a:stretch>
            <a:fillRect/>
          </a:stretch>
        </p:blipFill>
        <p:spPr>
          <a:xfrm>
            <a:off x="1571604" y="1428736"/>
            <a:ext cx="2546046" cy="481012"/>
          </a:xfrm>
          <a:prstGeom prst="rect">
            <a:avLst/>
          </a:prstGeom>
        </p:spPr>
      </p:pic>
      <p:pic>
        <p:nvPicPr>
          <p:cNvPr id="5" name="圖片 4" descr="douhua.JPG"/>
          <p:cNvPicPr>
            <a:picLocks noChangeAspect="1"/>
          </p:cNvPicPr>
          <p:nvPr/>
        </p:nvPicPr>
        <p:blipFill>
          <a:blip r:embed="rId4" cstate="print"/>
          <a:stretch>
            <a:fillRect/>
          </a:stretch>
        </p:blipFill>
        <p:spPr>
          <a:xfrm>
            <a:off x="4643438" y="1428736"/>
            <a:ext cx="2276475" cy="5000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585875.JPG"/>
          <p:cNvPicPr>
            <a:picLocks noChangeAspect="1"/>
          </p:cNvPicPr>
          <p:nvPr/>
        </p:nvPicPr>
        <p:blipFill>
          <a:blip r:embed="rId2" cstate="print"/>
          <a:stretch>
            <a:fillRect/>
          </a:stretch>
        </p:blipFill>
        <p:spPr>
          <a:xfrm>
            <a:off x="4357686" y="3786190"/>
            <a:ext cx="4557723" cy="2719870"/>
          </a:xfrm>
          <a:prstGeom prst="rect">
            <a:avLst/>
          </a:prstGeom>
        </p:spPr>
      </p:pic>
      <p:sp>
        <p:nvSpPr>
          <p:cNvPr id="2" name="標題 1"/>
          <p:cNvSpPr>
            <a:spLocks noGrp="1"/>
          </p:cNvSpPr>
          <p:nvPr>
            <p:ph type="title"/>
          </p:nvPr>
        </p:nvSpPr>
        <p:spPr/>
        <p:txBody>
          <a:bodyPr/>
          <a:lstStyle/>
          <a:p>
            <a:r>
              <a:rPr lang="zh-TW" altLang="en-US" sz="5000" b="1" dirty="0" smtClean="0">
                <a:solidFill>
                  <a:srgbClr val="0070C0"/>
                </a:solidFill>
                <a:latin typeface="MS Gothic" pitchFamily="49" charset="-128"/>
                <a:ea typeface="MS Gothic" pitchFamily="49" charset="-128"/>
              </a:rPr>
              <a:t>自作傳統豆花</a:t>
            </a:r>
            <a:endParaRPr lang="zh-TW" altLang="en-US" sz="5000" b="1" dirty="0">
              <a:solidFill>
                <a:srgbClr val="0070C0"/>
              </a:solidFill>
              <a:latin typeface="MS Gothic" pitchFamily="49" charset="-128"/>
              <a:ea typeface="MS Gothic" pitchFamily="49" charset="-128"/>
            </a:endParaRPr>
          </a:p>
        </p:txBody>
      </p:sp>
      <p:sp>
        <p:nvSpPr>
          <p:cNvPr id="3" name="內容版面配置區 2"/>
          <p:cNvSpPr>
            <a:spLocks noGrp="1"/>
          </p:cNvSpPr>
          <p:nvPr>
            <p:ph idx="1"/>
          </p:nvPr>
        </p:nvSpPr>
        <p:spPr>
          <a:xfrm>
            <a:off x="457200" y="1600200"/>
            <a:ext cx="8258204" cy="4829195"/>
          </a:xfrm>
        </p:spPr>
        <p:txBody>
          <a:bodyPr>
            <a:normAutofit/>
          </a:bodyPr>
          <a:lstStyle/>
          <a:p>
            <a:pPr>
              <a:buNone/>
            </a:pPr>
            <a:r>
              <a:rPr lang="zh-TW" altLang="en-US" sz="2800" b="1" dirty="0" smtClean="0">
                <a:latin typeface="標楷體" pitchFamily="65" charset="-120"/>
                <a:ea typeface="標楷體" pitchFamily="65" charset="-120"/>
              </a:rPr>
              <a:t> 豆花</a:t>
            </a:r>
            <a:r>
              <a:rPr lang="zh-TW" altLang="en-US" sz="2800" b="1" dirty="0">
                <a:latin typeface="標楷體" pitchFamily="65" charset="-120"/>
                <a:ea typeface="標楷體" pitchFamily="65" charset="-120"/>
              </a:rPr>
              <a:t>有三種</a:t>
            </a:r>
            <a:r>
              <a:rPr lang="zh-TW" altLang="en-US" sz="2800" b="1" dirty="0" smtClean="0">
                <a:latin typeface="標楷體" pitchFamily="65" charset="-120"/>
                <a:ea typeface="標楷體" pitchFamily="65" charset="-120"/>
              </a:rPr>
              <a:t>作法：</a:t>
            </a:r>
            <a:endParaRPr lang="en-US" altLang="zh-TW" sz="2800" b="1" dirty="0">
              <a:latin typeface="標楷體" pitchFamily="65" charset="-120"/>
              <a:ea typeface="標楷體" pitchFamily="65" charset="-120"/>
            </a:endParaRPr>
          </a:p>
          <a:p>
            <a:pPr>
              <a:buNone/>
            </a:pPr>
            <a:r>
              <a:rPr lang="en-US" altLang="zh-TW" sz="2800" b="1" dirty="0" smtClean="0">
                <a:latin typeface="標楷體" pitchFamily="65" charset="-120"/>
                <a:ea typeface="標楷體" pitchFamily="65" charset="-120"/>
              </a:rPr>
              <a:t>(</a:t>
            </a:r>
            <a:r>
              <a:rPr lang="en-US" altLang="zh-TW" sz="2800" b="1" dirty="0">
                <a:latin typeface="標楷體" pitchFamily="65" charset="-120"/>
                <a:ea typeface="標楷體" pitchFamily="65" charset="-120"/>
              </a:rPr>
              <a:t>1</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是</a:t>
            </a:r>
            <a:r>
              <a:rPr lang="zh-TW" altLang="en-US" sz="2800" b="1" dirty="0">
                <a:latin typeface="標楷體" pitchFamily="65" charset="-120"/>
                <a:ea typeface="標楷體" pitchFamily="65" charset="-120"/>
              </a:rPr>
              <a:t>用豆花粉</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這種的是現成的粉</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最容易製作 </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裡頭有含少許石膏粉</a:t>
            </a:r>
            <a:r>
              <a:rPr lang="en-US" altLang="zh-TW" sz="2800" b="1" dirty="0" smtClean="0">
                <a:latin typeface="標楷體" pitchFamily="65" charset="-120"/>
                <a:ea typeface="標楷體" pitchFamily="65" charset="-120"/>
              </a:rPr>
              <a:t>)</a:t>
            </a:r>
          </a:p>
          <a:p>
            <a:pPr>
              <a:buNone/>
            </a:pPr>
            <a:r>
              <a:rPr lang="en-US" altLang="zh-TW" sz="2800" b="1" dirty="0" smtClean="0">
                <a:latin typeface="標楷體" pitchFamily="65" charset="-120"/>
                <a:ea typeface="標楷體" pitchFamily="65" charset="-120"/>
              </a:rPr>
              <a:t>(</a:t>
            </a:r>
            <a:r>
              <a:rPr lang="en-US" altLang="zh-TW" sz="2800" b="1" dirty="0">
                <a:latin typeface="標楷體" pitchFamily="65" charset="-120"/>
                <a:ea typeface="標楷體" pitchFamily="65" charset="-120"/>
              </a:rPr>
              <a:t>2</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是</a:t>
            </a:r>
            <a:r>
              <a:rPr lang="zh-TW" altLang="en-US" sz="2800" b="1" dirty="0">
                <a:latin typeface="標楷體" pitchFamily="65" charset="-120"/>
                <a:ea typeface="標楷體" pitchFamily="65" charset="-120"/>
              </a:rPr>
              <a:t>食用石膏粉</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通常得再加入地瓜粉或太白粉</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有一點難度</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而且</a:t>
            </a:r>
            <a:r>
              <a:rPr lang="zh-TW" altLang="en-US" sz="2800" b="1" dirty="0" smtClean="0">
                <a:latin typeface="標楷體" pitchFamily="65" charset="-120"/>
                <a:ea typeface="標楷體" pitchFamily="65" charset="-120"/>
              </a:rPr>
              <a:t>石膏</a:t>
            </a:r>
            <a:endParaRPr lang="en-US" altLang="zh-TW" sz="2800" b="1" dirty="0" smtClean="0">
              <a:latin typeface="標楷體" pitchFamily="65" charset="-120"/>
              <a:ea typeface="標楷體" pitchFamily="65" charset="-120"/>
            </a:endParaRPr>
          </a:p>
          <a:p>
            <a:pPr>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粉</a:t>
            </a:r>
            <a:r>
              <a:rPr lang="zh-TW" altLang="en-US" sz="2800" b="1" dirty="0">
                <a:latin typeface="標楷體" pitchFamily="65" charset="-120"/>
                <a:ea typeface="標楷體" pitchFamily="65" charset="-120"/>
              </a:rPr>
              <a:t>吃多了比較會</a:t>
            </a:r>
            <a:r>
              <a:rPr lang="zh-TW" altLang="en-US" sz="2800" b="1" dirty="0" smtClean="0">
                <a:latin typeface="標楷體" pitchFamily="65" charset="-120"/>
                <a:ea typeface="標楷體" pitchFamily="65" charset="-120"/>
              </a:rPr>
              <a:t>結石</a:t>
            </a:r>
            <a:endParaRPr lang="en-US" altLang="zh-TW" sz="2800" b="1" dirty="0">
              <a:latin typeface="標楷體" pitchFamily="65" charset="-120"/>
              <a:ea typeface="標楷體" pitchFamily="65" charset="-120"/>
            </a:endParaRPr>
          </a:p>
          <a:p>
            <a:pPr>
              <a:buNone/>
            </a:pPr>
            <a:r>
              <a:rPr lang="en-US" altLang="zh-TW" sz="2800" b="1" dirty="0" smtClean="0">
                <a:latin typeface="標楷體" pitchFamily="65" charset="-120"/>
                <a:ea typeface="標楷體" pitchFamily="65" charset="-120"/>
              </a:rPr>
              <a:t>(</a:t>
            </a:r>
            <a:r>
              <a:rPr lang="en-US" altLang="zh-TW" sz="2800" b="1" dirty="0">
                <a:latin typeface="標楷體" pitchFamily="65" charset="-120"/>
                <a:ea typeface="標楷體" pitchFamily="65" charset="-120"/>
              </a:rPr>
              <a:t>3</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是</a:t>
            </a:r>
            <a:r>
              <a:rPr lang="zh-TW" altLang="en-US" sz="2800" b="1" dirty="0">
                <a:latin typeface="標楷體" pitchFamily="65" charset="-120"/>
                <a:ea typeface="標楷體" pitchFamily="65" charset="-120"/>
              </a:rPr>
              <a:t>塩滷</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是一種</a:t>
            </a:r>
            <a:r>
              <a:rPr lang="zh-TW" altLang="en-US" sz="2800" b="1" dirty="0" smtClean="0">
                <a:latin typeface="標楷體" pitchFamily="65" charset="-120"/>
                <a:ea typeface="標楷體" pitchFamily="65" charset="-120"/>
              </a:rPr>
              <a:t>天然</a:t>
            </a:r>
            <a:endParaRPr lang="en-US" altLang="zh-TW" sz="2800" b="1" dirty="0" smtClean="0">
              <a:latin typeface="標楷體" pitchFamily="65" charset="-120"/>
              <a:ea typeface="標楷體" pitchFamily="65" charset="-120"/>
            </a:endParaRPr>
          </a:p>
          <a:p>
            <a:pPr>
              <a:buNone/>
            </a:pPr>
            <a:r>
              <a:rPr lang="zh-TW" altLang="en-US" sz="2800" b="1" dirty="0" smtClean="0">
                <a:latin typeface="標楷體" pitchFamily="65" charset="-120"/>
                <a:ea typeface="標楷體" pitchFamily="65" charset="-120"/>
              </a:rPr>
              <a:t>  的結晶體</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外觀有點</a:t>
            </a:r>
            <a:r>
              <a:rPr lang="zh-TW" altLang="en-US" sz="2800" b="1" dirty="0" smtClean="0">
                <a:latin typeface="標楷體" pitchFamily="65" charset="-120"/>
                <a:ea typeface="標楷體" pitchFamily="65" charset="-120"/>
              </a:rPr>
              <a:t>像</a:t>
            </a:r>
            <a:endParaRPr lang="en-US" altLang="zh-TW" sz="2800" b="1" dirty="0" smtClean="0">
              <a:latin typeface="標楷體" pitchFamily="65" charset="-120"/>
              <a:ea typeface="標楷體" pitchFamily="65" charset="-120"/>
            </a:endParaRPr>
          </a:p>
          <a:p>
            <a:pPr>
              <a:buNone/>
            </a:pPr>
            <a:r>
              <a:rPr lang="zh-TW" altLang="en-US" sz="2800" b="1" smtClean="0">
                <a:latin typeface="標楷體" pitchFamily="65" charset="-120"/>
                <a:ea typeface="標楷體" pitchFamily="65" charset="-120"/>
              </a:rPr>
              <a:t>  塩但</a:t>
            </a:r>
            <a:r>
              <a:rPr lang="zh-TW" altLang="en-US" sz="2800" b="1" dirty="0" smtClean="0">
                <a:latin typeface="標楷體" pitchFamily="65" charset="-120"/>
                <a:ea typeface="標楷體" pitchFamily="65" charset="-120"/>
              </a:rPr>
              <a:t>較</a:t>
            </a:r>
            <a:r>
              <a:rPr lang="zh-TW" altLang="en-US" sz="2800" b="1" dirty="0">
                <a:latin typeface="標楷體" pitchFamily="65" charset="-120"/>
                <a:ea typeface="標楷體" pitchFamily="65" charset="-120"/>
              </a:rPr>
              <a:t>塩顆粒</a:t>
            </a:r>
            <a:r>
              <a:rPr lang="zh-TW" altLang="en-US" sz="2800" b="1">
                <a:latin typeface="標楷體" pitchFamily="65" charset="-120"/>
                <a:ea typeface="標楷體" pitchFamily="65" charset="-120"/>
              </a:rPr>
              <a:t>大</a:t>
            </a:r>
            <a:r>
              <a:rPr lang="zh-TW" altLang="en-US" sz="2800" b="1" smtClean="0">
                <a:latin typeface="標楷體" pitchFamily="65" charset="-120"/>
                <a:ea typeface="標楷體" pitchFamily="65" charset="-120"/>
              </a:rPr>
              <a:t>一點</a:t>
            </a: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itchFamily="65" charset="-120"/>
                <a:ea typeface="標楷體" pitchFamily="65" charset="-120"/>
              </a:rPr>
              <a:t>花生豆花</a:t>
            </a:r>
            <a:endParaRPr lang="zh-TW" altLang="en-US" b="1" dirty="0">
              <a:solidFill>
                <a:srgbClr val="0070C0"/>
              </a:solidFill>
              <a:latin typeface="標楷體" pitchFamily="65" charset="-120"/>
              <a:ea typeface="標楷體" pitchFamily="65" charset="-120"/>
            </a:endParaRPr>
          </a:p>
        </p:txBody>
      </p:sp>
      <p:sp>
        <p:nvSpPr>
          <p:cNvPr id="7" name="內容版面配置區 6"/>
          <p:cNvSpPr>
            <a:spLocks noGrp="1"/>
          </p:cNvSpPr>
          <p:nvPr>
            <p:ph idx="1"/>
          </p:nvPr>
        </p:nvSpPr>
        <p:spPr/>
        <p:txBody>
          <a:bodyPr>
            <a:normAutofit/>
          </a:bodyPr>
          <a:lstStyle/>
          <a:p>
            <a:r>
              <a:rPr lang="en-US" altLang="zh-TW" sz="2000" dirty="0" smtClean="0"/>
              <a:t>1.</a:t>
            </a:r>
            <a:r>
              <a:rPr lang="zh-TW" altLang="en-US" sz="2000" dirty="0" smtClean="0"/>
              <a:t>把生花生</a:t>
            </a:r>
            <a:r>
              <a:rPr lang="zh-TW" altLang="en-US" sz="2000" dirty="0" smtClean="0"/>
              <a:t>粒，，把</a:t>
            </a:r>
            <a:r>
              <a:rPr lang="zh-TW" altLang="en-US" sz="2000" dirty="0" smtClean="0"/>
              <a:t>它對半撥開，去掉中間的心</a:t>
            </a:r>
            <a:r>
              <a:rPr lang="zh-TW" altLang="en-US" sz="2000" dirty="0" smtClean="0"/>
              <a:t>，舅舅說這樣比較</a:t>
            </a:r>
            <a:r>
              <a:rPr lang="zh-TW" altLang="en-US" sz="2000" dirty="0" smtClean="0"/>
              <a:t>好吃</a:t>
            </a:r>
            <a:r>
              <a:rPr lang="zh-TW" altLang="en-US" sz="2000" dirty="0" smtClean="0"/>
              <a:t>，</a:t>
            </a:r>
            <a:r>
              <a:rPr lang="zh-TW" altLang="en-US" sz="2000" dirty="0" smtClean="0"/>
              <a:t>總之，這樣就會得到乾淨的只有半邊的花生仁。</a:t>
            </a:r>
          </a:p>
          <a:p>
            <a:r>
              <a:rPr lang="en-US" altLang="zh-TW" sz="2000" dirty="0" smtClean="0"/>
              <a:t>2.</a:t>
            </a:r>
            <a:r>
              <a:rPr lang="zh-TW" altLang="en-US" sz="2000" dirty="0" smtClean="0"/>
              <a:t>讓花生仁還帶一點點水，丟到冰箱冷凍，這樣會比較容易</a:t>
            </a:r>
            <a:r>
              <a:rPr lang="zh-TW" altLang="en-US" sz="2000" dirty="0" smtClean="0"/>
              <a:t>煮爛</a:t>
            </a:r>
            <a:r>
              <a:rPr lang="zh-TW" altLang="en-US" sz="2000" dirty="0" smtClean="0"/>
              <a:t>。</a:t>
            </a:r>
          </a:p>
          <a:p>
            <a:r>
              <a:rPr lang="en-US" altLang="zh-TW" sz="2000" dirty="0" smtClean="0"/>
              <a:t>3.</a:t>
            </a:r>
            <a:r>
              <a:rPr lang="zh-TW" altLang="en-US" sz="2000" dirty="0" smtClean="0"/>
              <a:t>把凍好的花生仁，加上一點水，一點點</a:t>
            </a:r>
            <a:r>
              <a:rPr lang="zh-TW" altLang="en-US" sz="2000" dirty="0" smtClean="0"/>
              <a:t>蘇打粉，用鍋子煮熟</a:t>
            </a:r>
            <a:r>
              <a:rPr lang="zh-TW" altLang="en-US" sz="2000" dirty="0" smtClean="0"/>
              <a:t>。</a:t>
            </a:r>
          </a:p>
          <a:p>
            <a:r>
              <a:rPr lang="en-US" altLang="zh-TW" sz="2000" dirty="0" smtClean="0"/>
              <a:t>4.</a:t>
            </a:r>
            <a:r>
              <a:rPr lang="zh-TW" altLang="en-US" sz="2000" dirty="0" smtClean="0"/>
              <a:t>煮到適當的軟硬，再加上糖。</a:t>
            </a:r>
          </a:p>
          <a:p>
            <a:endParaRPr lang="zh-TW" altLang="en-US" sz="2400" dirty="0"/>
          </a:p>
        </p:txBody>
      </p:sp>
      <p:pic>
        <p:nvPicPr>
          <p:cNvPr id="4" name="圖片 3" descr="Y017760000001_3_1.JPG"/>
          <p:cNvPicPr>
            <a:picLocks noChangeAspect="1"/>
          </p:cNvPicPr>
          <p:nvPr/>
        </p:nvPicPr>
        <p:blipFill>
          <a:blip r:embed="rId2" cstate="print"/>
          <a:stretch>
            <a:fillRect/>
          </a:stretch>
        </p:blipFill>
        <p:spPr>
          <a:xfrm>
            <a:off x="4716016" y="3717032"/>
            <a:ext cx="3635896" cy="27269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itchFamily="65" charset="-120"/>
                <a:ea typeface="標楷體" pitchFamily="65" charset="-120"/>
              </a:rPr>
              <a:t>粉圓豆花</a:t>
            </a:r>
            <a:endParaRPr lang="zh-TW" altLang="en-US" dirty="0"/>
          </a:p>
        </p:txBody>
      </p:sp>
      <p:sp>
        <p:nvSpPr>
          <p:cNvPr id="3" name="內容版面配置區 2"/>
          <p:cNvSpPr>
            <a:spLocks noGrp="1"/>
          </p:cNvSpPr>
          <p:nvPr>
            <p:ph idx="1"/>
          </p:nvPr>
        </p:nvSpPr>
        <p:spPr>
          <a:xfrm>
            <a:off x="457200" y="1600200"/>
            <a:ext cx="8229600" cy="1972815"/>
          </a:xfrm>
        </p:spPr>
        <p:txBody>
          <a:bodyPr>
            <a:normAutofit/>
          </a:bodyPr>
          <a:lstStyle/>
          <a:p>
            <a:r>
              <a:rPr lang="zh-TW" altLang="en-US" sz="2000" dirty="0" smtClean="0"/>
              <a:t>先將水用大火煮滾後</a:t>
            </a:r>
            <a:r>
              <a:rPr lang="en-US" altLang="zh-TW" sz="2000" dirty="0" smtClean="0"/>
              <a:t>,</a:t>
            </a:r>
            <a:r>
              <a:rPr lang="zh-TW" altLang="en-US" sz="2000" dirty="0" smtClean="0"/>
              <a:t>再把粉圓倒入鍋中</a:t>
            </a:r>
            <a:r>
              <a:rPr lang="en-US" altLang="zh-TW" sz="2000" dirty="0" smtClean="0"/>
              <a:t>,</a:t>
            </a:r>
            <a:r>
              <a:rPr lang="zh-TW" altLang="en-US" sz="2000" dirty="0" smtClean="0"/>
              <a:t>倒進去同時要邊攪拌粉圓不然他會黏在鍋底</a:t>
            </a:r>
            <a:r>
              <a:rPr lang="en-US" altLang="zh-TW" sz="2000" dirty="0" smtClean="0"/>
              <a:t>,</a:t>
            </a:r>
            <a:r>
              <a:rPr lang="zh-TW" altLang="en-US" sz="2000" dirty="0" smtClean="0"/>
              <a:t>在關成小火</a:t>
            </a:r>
            <a:r>
              <a:rPr lang="en-US" altLang="zh-TW" sz="2000" dirty="0" smtClean="0"/>
              <a:t>,</a:t>
            </a:r>
            <a:r>
              <a:rPr lang="zh-TW" altLang="en-US" sz="2000" dirty="0" smtClean="0"/>
              <a:t>煮</a:t>
            </a:r>
            <a:r>
              <a:rPr lang="en-US" altLang="zh-TW" sz="2000" dirty="0" smtClean="0"/>
              <a:t>30</a:t>
            </a:r>
            <a:r>
              <a:rPr lang="zh-TW" altLang="en-US" sz="2000" dirty="0" smtClean="0"/>
              <a:t>分鐘</a:t>
            </a:r>
            <a:r>
              <a:rPr lang="en-US" altLang="zh-TW" sz="2000" dirty="0" smtClean="0"/>
              <a:t>,</a:t>
            </a:r>
            <a:r>
              <a:rPr lang="zh-TW" altLang="en-US" sz="2000" dirty="0" smtClean="0"/>
              <a:t>關火</a:t>
            </a:r>
            <a:r>
              <a:rPr lang="en-US" altLang="zh-TW" sz="2000" dirty="0" smtClean="0"/>
              <a:t>,</a:t>
            </a:r>
            <a:r>
              <a:rPr lang="zh-TW" altLang="en-US" sz="2000" dirty="0" smtClean="0"/>
              <a:t>再給它冷卻</a:t>
            </a:r>
            <a:r>
              <a:rPr lang="en-US" altLang="zh-TW" sz="2000" dirty="0" smtClean="0"/>
              <a:t>10</a:t>
            </a:r>
            <a:r>
              <a:rPr lang="en-US" altLang="zh-TW" sz="2000" dirty="0" smtClean="0"/>
              <a:t>~15</a:t>
            </a:r>
            <a:r>
              <a:rPr lang="zh-TW" altLang="en-US" sz="2000" dirty="0" smtClean="0"/>
              <a:t>分鐘</a:t>
            </a:r>
            <a:r>
              <a:rPr lang="en-US" altLang="zh-TW" sz="2000" dirty="0" smtClean="0"/>
              <a:t>,</a:t>
            </a:r>
            <a:r>
              <a:rPr lang="zh-TW" altLang="en-US" sz="2000" dirty="0" smtClean="0"/>
              <a:t>最後再加點糖水攪拌。</a:t>
            </a:r>
            <a:endParaRPr lang="zh-TW" altLang="en-US" sz="2000" dirty="0"/>
          </a:p>
        </p:txBody>
      </p:sp>
      <p:pic>
        <p:nvPicPr>
          <p:cNvPr id="4" name="內容版面配置區 4" descr="th (1).jpg"/>
          <p:cNvPicPr>
            <a:picLocks noChangeAspect="1"/>
          </p:cNvPicPr>
          <p:nvPr/>
        </p:nvPicPr>
        <p:blipFill>
          <a:blip r:embed="rId2" cstate="print"/>
          <a:stretch>
            <a:fillRect/>
          </a:stretch>
        </p:blipFill>
        <p:spPr>
          <a:xfrm>
            <a:off x="4716016" y="2996952"/>
            <a:ext cx="3498364" cy="28803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itchFamily="65" charset="-120"/>
                <a:ea typeface="標楷體" pitchFamily="65" charset="-120"/>
              </a:rPr>
              <a:t>綠豆豆花</a:t>
            </a:r>
            <a:endParaRPr lang="zh-TW" altLang="en-US" dirty="0"/>
          </a:p>
        </p:txBody>
      </p:sp>
      <p:sp>
        <p:nvSpPr>
          <p:cNvPr id="3" name="內容版面配置區 2"/>
          <p:cNvSpPr>
            <a:spLocks noGrp="1"/>
          </p:cNvSpPr>
          <p:nvPr>
            <p:ph idx="1"/>
          </p:nvPr>
        </p:nvSpPr>
        <p:spPr>
          <a:xfrm>
            <a:off x="457200" y="1600201"/>
            <a:ext cx="8229600" cy="1972816"/>
          </a:xfrm>
        </p:spPr>
        <p:txBody>
          <a:bodyPr>
            <a:normAutofit/>
          </a:bodyPr>
          <a:lstStyle/>
          <a:p>
            <a:r>
              <a:rPr lang="zh-TW" altLang="en-US" sz="2800" dirty="0" smtClean="0"/>
              <a:t>將綠豆洗乾淨後</a:t>
            </a:r>
            <a:r>
              <a:rPr lang="en-US" altLang="zh-TW" sz="2800" dirty="0" smtClean="0"/>
              <a:t>,</a:t>
            </a:r>
            <a:r>
              <a:rPr lang="zh-TW" altLang="en-US" sz="2800" dirty="0" smtClean="0"/>
              <a:t>放入鍋子裡</a:t>
            </a:r>
            <a:r>
              <a:rPr lang="en-US" altLang="zh-TW" sz="2800" dirty="0" smtClean="0"/>
              <a:t>,</a:t>
            </a:r>
            <a:r>
              <a:rPr lang="zh-TW" altLang="en-US" sz="2800" dirty="0" smtClean="0"/>
              <a:t>倒入開水蓋好</a:t>
            </a:r>
            <a:r>
              <a:rPr lang="en-US" altLang="zh-TW" sz="2800" dirty="0" smtClean="0"/>
              <a:t>,</a:t>
            </a:r>
            <a:r>
              <a:rPr lang="zh-TW" altLang="en-US" sz="2800" dirty="0" smtClean="0"/>
              <a:t>綠豆就會漲大變軟</a:t>
            </a:r>
            <a:r>
              <a:rPr lang="en-US" altLang="zh-TW" sz="2800" dirty="0" smtClean="0"/>
              <a:t>,</a:t>
            </a:r>
            <a:r>
              <a:rPr lang="zh-TW" altLang="en-US" sz="2800" dirty="0" smtClean="0"/>
              <a:t>再拿去煮就可以在短時間把綠豆煮爛。</a:t>
            </a:r>
            <a:endParaRPr lang="zh-TW" altLang="en-US" sz="2800" dirty="0"/>
          </a:p>
        </p:txBody>
      </p:sp>
      <p:pic>
        <p:nvPicPr>
          <p:cNvPr id="4" name="內容版面配置區 9" descr="th.jpg"/>
          <p:cNvPicPr>
            <a:picLocks noChangeAspect="1"/>
          </p:cNvPicPr>
          <p:nvPr/>
        </p:nvPicPr>
        <p:blipFill>
          <a:blip r:embed="rId2" cstate="print"/>
          <a:stretch>
            <a:fillRect/>
          </a:stretch>
        </p:blipFill>
        <p:spPr>
          <a:xfrm>
            <a:off x="5004048" y="3429000"/>
            <a:ext cx="3379853" cy="25348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itchFamily="65" charset="-120"/>
                <a:ea typeface="標楷體" pitchFamily="65" charset="-120"/>
              </a:rPr>
              <a:t>紅豆豆花</a:t>
            </a:r>
            <a:endParaRPr lang="zh-TW" altLang="en-US" dirty="0"/>
          </a:p>
        </p:txBody>
      </p:sp>
      <p:pic>
        <p:nvPicPr>
          <p:cNvPr id="4" name="內容版面配置區 3" descr="th.jpg"/>
          <p:cNvPicPr>
            <a:picLocks noGrp="1" noChangeAspect="1"/>
          </p:cNvPicPr>
          <p:nvPr>
            <p:ph idx="1"/>
          </p:nvPr>
        </p:nvPicPr>
        <p:blipFill>
          <a:blip r:embed="rId2" cstate="print"/>
          <a:stretch>
            <a:fillRect/>
          </a:stretch>
        </p:blipFill>
        <p:spPr>
          <a:xfrm>
            <a:off x="1979712" y="1700808"/>
            <a:ext cx="5533206" cy="45556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Y017760000001_3_1.JPG"/>
          <p:cNvPicPr>
            <a:picLocks noChangeAspect="1"/>
          </p:cNvPicPr>
          <p:nvPr/>
        </p:nvPicPr>
        <p:blipFill>
          <a:blip r:embed="rId2" cstate="print"/>
          <a:stretch>
            <a:fillRect/>
          </a:stretch>
        </p:blipFill>
        <p:spPr>
          <a:xfrm>
            <a:off x="4860032" y="3573016"/>
            <a:ext cx="3960440" cy="2970330"/>
          </a:xfrm>
          <a:prstGeom prst="rect">
            <a:avLst/>
          </a:prstGeom>
        </p:spPr>
      </p:pic>
      <p:pic>
        <p:nvPicPr>
          <p:cNvPr id="10" name="內容版面配置區 9" descr="th.jpg"/>
          <p:cNvPicPr>
            <a:picLocks noGrp="1" noChangeAspect="1"/>
          </p:cNvPicPr>
          <p:nvPr>
            <p:ph idx="1"/>
          </p:nvPr>
        </p:nvPicPr>
        <p:blipFill>
          <a:blip r:embed="rId3" cstate="print"/>
          <a:stretch>
            <a:fillRect/>
          </a:stretch>
        </p:blipFill>
        <p:spPr>
          <a:xfrm>
            <a:off x="539552" y="404664"/>
            <a:ext cx="3648406" cy="2736304"/>
          </a:xfrm>
        </p:spPr>
      </p:pic>
      <p:pic>
        <p:nvPicPr>
          <p:cNvPr id="8" name="內容版面配置區 3" descr="th.jpg"/>
          <p:cNvPicPr>
            <a:picLocks noChangeAspect="1"/>
          </p:cNvPicPr>
          <p:nvPr/>
        </p:nvPicPr>
        <p:blipFill>
          <a:blip r:embed="rId4" cstate="print"/>
          <a:stretch>
            <a:fillRect/>
          </a:stretch>
        </p:blipFill>
        <p:spPr>
          <a:xfrm>
            <a:off x="683568" y="3429000"/>
            <a:ext cx="3760741" cy="3096344"/>
          </a:xfrm>
          <a:prstGeom prst="rect">
            <a:avLst/>
          </a:prstGeom>
        </p:spPr>
      </p:pic>
      <p:pic>
        <p:nvPicPr>
          <p:cNvPr id="11" name="內容版面配置區 4" descr="th (1).jpg"/>
          <p:cNvPicPr>
            <a:picLocks noChangeAspect="1"/>
          </p:cNvPicPr>
          <p:nvPr/>
        </p:nvPicPr>
        <p:blipFill>
          <a:blip r:embed="rId5" cstate="print"/>
          <a:stretch>
            <a:fillRect/>
          </a:stretch>
        </p:blipFill>
        <p:spPr>
          <a:xfrm>
            <a:off x="4788024" y="260648"/>
            <a:ext cx="3902400" cy="32129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descr="20131221_125111.jpg"/>
          <p:cNvPicPr>
            <a:picLocks noGrp="1" noChangeAspect="1"/>
          </p:cNvPicPr>
          <p:nvPr>
            <p:ph idx="1"/>
          </p:nvPr>
        </p:nvPicPr>
        <p:blipFill>
          <a:blip r:embed="rId2" cstate="print"/>
          <a:stretch>
            <a:fillRect/>
          </a:stretch>
        </p:blipFill>
        <p:spPr>
          <a:xfrm rot="5400000">
            <a:off x="102233" y="1562063"/>
            <a:ext cx="4824536" cy="4525963"/>
          </a:xfrm>
        </p:spPr>
      </p:pic>
      <p:pic>
        <p:nvPicPr>
          <p:cNvPr id="5" name="圖片 4" descr="20131221_125121.jpg"/>
          <p:cNvPicPr>
            <a:picLocks noChangeAspect="1"/>
          </p:cNvPicPr>
          <p:nvPr/>
        </p:nvPicPr>
        <p:blipFill>
          <a:blip r:embed="rId3" cstate="print"/>
          <a:stretch>
            <a:fillRect/>
          </a:stretch>
        </p:blipFill>
        <p:spPr>
          <a:xfrm rot="5400000">
            <a:off x="4792588" y="2056284"/>
            <a:ext cx="4202832" cy="36358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80928"/>
            <a:ext cx="8229600" cy="1143000"/>
          </a:xfrm>
        </p:spPr>
        <p:txBody>
          <a:bodyPr>
            <a:noAutofit/>
          </a:bodyPr>
          <a:lstStyle/>
          <a:p>
            <a:r>
              <a:rPr lang="zh-TW" altLang="en-US" sz="7200" b="1" dirty="0" smtClean="0">
                <a:solidFill>
                  <a:srgbClr val="0070C0"/>
                </a:solidFill>
                <a:latin typeface="標楷體" pitchFamily="65" charset="-120"/>
                <a:ea typeface="標楷體" pitchFamily="65" charset="-120"/>
              </a:rPr>
              <a:t>謝謝大家</a:t>
            </a:r>
            <a:endParaRPr lang="zh-TW" altLang="en-US" sz="7200" b="1" dirty="0">
              <a:solidFill>
                <a:srgbClr val="0070C0"/>
              </a:solidFill>
              <a:latin typeface="標楷體" pitchFamily="65" charset="-120"/>
              <a:ea typeface="標楷體" pitchFamily="65"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itchFamily="65" charset="-120"/>
                <a:ea typeface="標楷體" pitchFamily="65" charset="-120"/>
              </a:rPr>
              <a:t>目錄</a:t>
            </a:r>
            <a:endParaRPr lang="zh-TW" altLang="en-US" b="1" dirty="0">
              <a:solidFill>
                <a:srgbClr val="0070C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4000" b="1" dirty="0" smtClean="0">
                <a:latin typeface="標楷體" pitchFamily="65" charset="-120"/>
                <a:ea typeface="標楷體" pitchFamily="65" charset="-120"/>
              </a:rPr>
              <a:t>一、豆花故事</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二、豆花的作法</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三、產品的介紹</a:t>
            </a:r>
            <a:endParaRPr lang="en-US" altLang="zh-TW" sz="4000" b="1" dirty="0" smtClean="0">
              <a:latin typeface="標楷體" pitchFamily="65" charset="-120"/>
              <a:ea typeface="標楷體" pitchFamily="65" charset="-120"/>
            </a:endParaRPr>
          </a:p>
          <a:p>
            <a:r>
              <a:rPr lang="zh-TW" altLang="en-US" sz="4000" b="1" dirty="0" smtClean="0">
                <a:latin typeface="標楷體" pitchFamily="65" charset="-120"/>
                <a:ea typeface="標楷體" pitchFamily="65" charset="-120"/>
              </a:rPr>
              <a:t>四、照片</a:t>
            </a:r>
            <a:endParaRPr lang="zh-TW" altLang="en-US" sz="4000" b="1" dirty="0">
              <a:latin typeface="標楷體" pitchFamily="65" charset="-120"/>
              <a:ea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70C0"/>
                </a:solidFill>
                <a:latin typeface="標楷體" pitchFamily="65" charset="-120"/>
                <a:ea typeface="標楷體" pitchFamily="65" charset="-120"/>
              </a:rPr>
              <a:t>故事</a:t>
            </a:r>
            <a:endParaRPr lang="zh-TW" altLang="en-US" b="1" dirty="0">
              <a:solidFill>
                <a:srgbClr val="0070C0"/>
              </a:solidFill>
              <a:latin typeface="標楷體" pitchFamily="65" charset="-120"/>
              <a:ea typeface="標楷體" pitchFamily="65" charset="-120"/>
            </a:endParaRPr>
          </a:p>
        </p:txBody>
      </p:sp>
      <p:sp>
        <p:nvSpPr>
          <p:cNvPr id="3" name="內容版面配置區 2"/>
          <p:cNvSpPr>
            <a:spLocks noGrp="1"/>
          </p:cNvSpPr>
          <p:nvPr>
            <p:ph idx="1"/>
          </p:nvPr>
        </p:nvSpPr>
        <p:spPr>
          <a:xfrm>
            <a:off x="395536" y="1196752"/>
            <a:ext cx="8229600" cy="5112568"/>
          </a:xfrm>
        </p:spPr>
        <p:txBody>
          <a:bodyPr>
            <a:normAutofit fontScale="92500" lnSpcReduction="10000"/>
          </a:bodyPr>
          <a:lstStyle/>
          <a:p>
            <a:pPr>
              <a:buNone/>
            </a:pPr>
            <a:r>
              <a:rPr lang="zh-TW" altLang="en-US" sz="3000" b="1" dirty="0" smtClean="0">
                <a:latin typeface="標楷體" pitchFamily="65" charset="-120"/>
                <a:ea typeface="標楷體" pitchFamily="65" charset="-120"/>
              </a:rPr>
              <a:t>豆花店是舅舅開的</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舅舅從以前就一直很喜歡吃豆花因為小學時家裡門口有一位阿伯在賣豆花</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所以舅舅每天放學回家都會去跟阿伯買一碗豆花</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然後就開始一直去研究豆花去外面找專門教做豆花的老師學習如何做豆花、煮糖水跟薑汁</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等</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在家裡就自己做給我們親朋好友們試吃</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雖然多次的做不成功讓舅舅一直很煩惱</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但在我們得鼓勵與打氣</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終於做出了好吃的豆花。</a:t>
            </a:r>
            <a:endParaRPr lang="en-US" altLang="zh-TW" sz="3000" b="1" dirty="0" smtClean="0">
              <a:latin typeface="標楷體" pitchFamily="65" charset="-120"/>
              <a:ea typeface="標楷體" pitchFamily="65" charset="-120"/>
            </a:endParaRPr>
          </a:p>
          <a:p>
            <a:pPr>
              <a:buNone/>
            </a:pPr>
            <a:r>
              <a:rPr lang="zh-TW" altLang="en-US" sz="3000" b="1" dirty="0" smtClean="0">
                <a:latin typeface="標楷體" pitchFamily="65" charset="-120"/>
                <a:ea typeface="標楷體" pitchFamily="65" charset="-120"/>
              </a:rPr>
              <a:t>舅舅說我們的豆花都是手工的</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豆花裡面沒有添加塑化劑跟防腐劑</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所以可以讓顧客們吃得很安心</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所以店名才取為平安豆花</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也希望大家都過得平平安安。</a:t>
            </a:r>
            <a:endParaRPr lang="en-US" altLang="zh-TW" sz="3000" b="1" dirty="0" smtClean="0">
              <a:latin typeface="標楷體" pitchFamily="65" charset="-120"/>
              <a:ea typeface="標楷體" pitchFamily="65" charset="-120"/>
            </a:endParaRPr>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th (7).jpg"/>
          <p:cNvPicPr>
            <a:picLocks noGrp="1" noChangeAspect="1"/>
          </p:cNvPicPr>
          <p:nvPr>
            <p:ph idx="1"/>
          </p:nvPr>
        </p:nvPicPr>
        <p:blipFill>
          <a:blip r:embed="rId2" cstate="print"/>
          <a:stretch>
            <a:fillRect/>
          </a:stretch>
        </p:blipFill>
        <p:spPr>
          <a:xfrm>
            <a:off x="1285851" y="-285775"/>
            <a:ext cx="6616235" cy="7143776"/>
          </a:xfrm>
        </p:spPr>
      </p:pic>
      <p:sp>
        <p:nvSpPr>
          <p:cNvPr id="7" name="文字方塊 6"/>
          <p:cNvSpPr txBox="1"/>
          <p:nvPr/>
        </p:nvSpPr>
        <p:spPr>
          <a:xfrm>
            <a:off x="1500166" y="1142984"/>
            <a:ext cx="1723549" cy="3867405"/>
          </a:xfrm>
          <a:prstGeom prst="rect">
            <a:avLst/>
          </a:prstGeom>
          <a:noFill/>
        </p:spPr>
        <p:txBody>
          <a:bodyPr vert="eaVert" wrap="none" rtlCol="0">
            <a:spAutoFit/>
          </a:bodyPr>
          <a:lstStyle/>
          <a:p>
            <a:r>
              <a:rPr lang="zh-TW" altLang="en-US" sz="10000" b="1" dirty="0" smtClean="0"/>
              <a:t>豆花妹</a:t>
            </a:r>
            <a:endParaRPr lang="zh-TW" altLang="en-US" sz="10000" b="1" dirty="0"/>
          </a:p>
        </p:txBody>
      </p:sp>
      <p:sp>
        <p:nvSpPr>
          <p:cNvPr id="9" name="文字方塊 8"/>
          <p:cNvSpPr txBox="1"/>
          <p:nvPr/>
        </p:nvSpPr>
        <p:spPr>
          <a:xfrm>
            <a:off x="2000232" y="4857760"/>
            <a:ext cx="898003" cy="1938992"/>
          </a:xfrm>
          <a:prstGeom prst="rect">
            <a:avLst/>
          </a:prstGeom>
          <a:noFill/>
        </p:spPr>
        <p:txBody>
          <a:bodyPr wrap="none" rtlCol="0">
            <a:spAutoFit/>
          </a:bodyPr>
          <a:lstStyle/>
          <a:p>
            <a:r>
              <a:rPr lang="en-US" altLang="zh-TW" sz="12000" dirty="0" smtClean="0"/>
              <a:t>?</a:t>
            </a:r>
            <a:endParaRPr lang="zh-TW" altLang="en-US" sz="12000" dirty="0"/>
          </a:p>
        </p:txBody>
      </p:sp>
      <p:pic>
        <p:nvPicPr>
          <p:cNvPr id="5" name="圖片 4" descr="th (8).jpg"/>
          <p:cNvPicPr>
            <a:picLocks noChangeAspect="1"/>
          </p:cNvPicPr>
          <p:nvPr/>
        </p:nvPicPr>
        <p:blipFill>
          <a:blip r:embed="rId3" cstate="print"/>
          <a:stretch>
            <a:fillRect/>
          </a:stretch>
        </p:blipFill>
        <p:spPr>
          <a:xfrm>
            <a:off x="1" y="-357214"/>
            <a:ext cx="9144000" cy="7358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90">
                                          <p:stCondLst>
                                            <p:cond delay="0"/>
                                          </p:stCondLst>
                                        </p:cTn>
                                        <p:tgtEl>
                                          <p:spTgt spid="9"/>
                                        </p:tgtEl>
                                      </p:cBhvr>
                                    </p:animEffect>
                                    <p:anim calcmode="lin" valueType="num">
                                      <p:cBhvr>
                                        <p:cTn id="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gtEl>
                                      </p:cBhvr>
                                      <p:to x="100000" y="60000"/>
                                    </p:animScale>
                                    <p:animScale>
                                      <p:cBhvr>
                                        <p:cTn id="14" dur="83" decel="50000">
                                          <p:stCondLst>
                                            <p:cond delay="338"/>
                                          </p:stCondLst>
                                        </p:cTn>
                                        <p:tgtEl>
                                          <p:spTgt spid="9"/>
                                        </p:tgtEl>
                                      </p:cBhvr>
                                      <p:to x="100000" y="100000"/>
                                    </p:animScale>
                                    <p:animScale>
                                      <p:cBhvr>
                                        <p:cTn id="15" dur="13">
                                          <p:stCondLst>
                                            <p:cond delay="656"/>
                                          </p:stCondLst>
                                        </p:cTn>
                                        <p:tgtEl>
                                          <p:spTgt spid="9"/>
                                        </p:tgtEl>
                                      </p:cBhvr>
                                      <p:to x="100000" y="80000"/>
                                    </p:animScale>
                                    <p:animScale>
                                      <p:cBhvr>
                                        <p:cTn id="16" dur="83" decel="50000">
                                          <p:stCondLst>
                                            <p:cond delay="669"/>
                                          </p:stCondLst>
                                        </p:cTn>
                                        <p:tgtEl>
                                          <p:spTgt spid="9"/>
                                        </p:tgtEl>
                                      </p:cBhvr>
                                      <p:to x="100000" y="100000"/>
                                    </p:animScale>
                                    <p:animScale>
                                      <p:cBhvr>
                                        <p:cTn id="17" dur="13">
                                          <p:stCondLst>
                                            <p:cond delay="821"/>
                                          </p:stCondLst>
                                        </p:cTn>
                                        <p:tgtEl>
                                          <p:spTgt spid="9"/>
                                        </p:tgtEl>
                                      </p:cBhvr>
                                      <p:to x="100000" y="90000"/>
                                    </p:animScale>
                                    <p:animScale>
                                      <p:cBhvr>
                                        <p:cTn id="18" dur="83" decel="50000">
                                          <p:stCondLst>
                                            <p:cond delay="834"/>
                                          </p:stCondLst>
                                        </p:cTn>
                                        <p:tgtEl>
                                          <p:spTgt spid="9"/>
                                        </p:tgtEl>
                                      </p:cBhvr>
                                      <p:to x="100000" y="100000"/>
                                    </p:animScale>
                                    <p:animScale>
                                      <p:cBhvr>
                                        <p:cTn id="19" dur="13">
                                          <p:stCondLst>
                                            <p:cond delay="904"/>
                                          </p:stCondLst>
                                        </p:cTn>
                                        <p:tgtEl>
                                          <p:spTgt spid="9"/>
                                        </p:tgtEl>
                                      </p:cBhvr>
                                      <p:to x="100000" y="95000"/>
                                    </p:animScale>
                                    <p:animScale>
                                      <p:cBhvr>
                                        <p:cTn id="20" dur="83" decel="50000">
                                          <p:stCondLst>
                                            <p:cond delay="917"/>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290">
                                          <p:stCondLst>
                                            <p:cond delay="0"/>
                                          </p:stCondLst>
                                        </p:cTn>
                                        <p:tgtEl>
                                          <p:spTgt spid="4"/>
                                        </p:tgtEl>
                                      </p:cBhvr>
                                    </p:animEffect>
                                    <p:anim calcmode="lin" valueType="num">
                                      <p:cBhvr>
                                        <p:cTn id="2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9" dur="13">
                                          <p:stCondLst>
                                            <p:cond delay="325"/>
                                          </p:stCondLst>
                                        </p:cTn>
                                        <p:tgtEl>
                                          <p:spTgt spid="4"/>
                                        </p:tgtEl>
                                      </p:cBhvr>
                                      <p:to x="100000" y="60000"/>
                                    </p:animScale>
                                    <p:animScale>
                                      <p:cBhvr>
                                        <p:cTn id="30" dur="83" decel="50000">
                                          <p:stCondLst>
                                            <p:cond delay="338"/>
                                          </p:stCondLst>
                                        </p:cTn>
                                        <p:tgtEl>
                                          <p:spTgt spid="4"/>
                                        </p:tgtEl>
                                      </p:cBhvr>
                                      <p:to x="100000" y="100000"/>
                                    </p:animScale>
                                    <p:animScale>
                                      <p:cBhvr>
                                        <p:cTn id="31" dur="13">
                                          <p:stCondLst>
                                            <p:cond delay="656"/>
                                          </p:stCondLst>
                                        </p:cTn>
                                        <p:tgtEl>
                                          <p:spTgt spid="4"/>
                                        </p:tgtEl>
                                      </p:cBhvr>
                                      <p:to x="100000" y="80000"/>
                                    </p:animScale>
                                    <p:animScale>
                                      <p:cBhvr>
                                        <p:cTn id="32" dur="83" decel="50000">
                                          <p:stCondLst>
                                            <p:cond delay="669"/>
                                          </p:stCondLst>
                                        </p:cTn>
                                        <p:tgtEl>
                                          <p:spTgt spid="4"/>
                                        </p:tgtEl>
                                      </p:cBhvr>
                                      <p:to x="100000" y="100000"/>
                                    </p:animScale>
                                    <p:animScale>
                                      <p:cBhvr>
                                        <p:cTn id="33" dur="13">
                                          <p:stCondLst>
                                            <p:cond delay="821"/>
                                          </p:stCondLst>
                                        </p:cTn>
                                        <p:tgtEl>
                                          <p:spTgt spid="4"/>
                                        </p:tgtEl>
                                      </p:cBhvr>
                                      <p:to x="100000" y="90000"/>
                                    </p:animScale>
                                    <p:animScale>
                                      <p:cBhvr>
                                        <p:cTn id="34" dur="83" decel="50000">
                                          <p:stCondLst>
                                            <p:cond delay="834"/>
                                          </p:stCondLst>
                                        </p:cTn>
                                        <p:tgtEl>
                                          <p:spTgt spid="4"/>
                                        </p:tgtEl>
                                      </p:cBhvr>
                                      <p:to x="100000" y="100000"/>
                                    </p:animScale>
                                    <p:animScale>
                                      <p:cBhvr>
                                        <p:cTn id="35" dur="13">
                                          <p:stCondLst>
                                            <p:cond delay="904"/>
                                          </p:stCondLst>
                                        </p:cTn>
                                        <p:tgtEl>
                                          <p:spTgt spid="4"/>
                                        </p:tgtEl>
                                      </p:cBhvr>
                                      <p:to x="100000" y="95000"/>
                                    </p:animScale>
                                    <p:animScale>
                                      <p:cBhvr>
                                        <p:cTn id="36" dur="83" decel="50000">
                                          <p:stCondLst>
                                            <p:cond delay="917"/>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290">
                                          <p:stCondLst>
                                            <p:cond delay="0"/>
                                          </p:stCondLst>
                                        </p:cTn>
                                        <p:tgtEl>
                                          <p:spTgt spid="7"/>
                                        </p:tgtEl>
                                      </p:cBhvr>
                                    </p:animEffect>
                                    <p:anim calcmode="lin" valueType="num">
                                      <p:cBhvr>
                                        <p:cTn id="4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5" dur="13">
                                          <p:stCondLst>
                                            <p:cond delay="325"/>
                                          </p:stCondLst>
                                        </p:cTn>
                                        <p:tgtEl>
                                          <p:spTgt spid="7"/>
                                        </p:tgtEl>
                                      </p:cBhvr>
                                      <p:to x="100000" y="60000"/>
                                    </p:animScale>
                                    <p:animScale>
                                      <p:cBhvr>
                                        <p:cTn id="46" dur="83" decel="50000">
                                          <p:stCondLst>
                                            <p:cond delay="338"/>
                                          </p:stCondLst>
                                        </p:cTn>
                                        <p:tgtEl>
                                          <p:spTgt spid="7"/>
                                        </p:tgtEl>
                                      </p:cBhvr>
                                      <p:to x="100000" y="100000"/>
                                    </p:animScale>
                                    <p:animScale>
                                      <p:cBhvr>
                                        <p:cTn id="47" dur="13">
                                          <p:stCondLst>
                                            <p:cond delay="656"/>
                                          </p:stCondLst>
                                        </p:cTn>
                                        <p:tgtEl>
                                          <p:spTgt spid="7"/>
                                        </p:tgtEl>
                                      </p:cBhvr>
                                      <p:to x="100000" y="80000"/>
                                    </p:animScale>
                                    <p:animScale>
                                      <p:cBhvr>
                                        <p:cTn id="48" dur="83" decel="50000">
                                          <p:stCondLst>
                                            <p:cond delay="669"/>
                                          </p:stCondLst>
                                        </p:cTn>
                                        <p:tgtEl>
                                          <p:spTgt spid="7"/>
                                        </p:tgtEl>
                                      </p:cBhvr>
                                      <p:to x="100000" y="100000"/>
                                    </p:animScale>
                                    <p:animScale>
                                      <p:cBhvr>
                                        <p:cTn id="49" dur="13">
                                          <p:stCondLst>
                                            <p:cond delay="821"/>
                                          </p:stCondLst>
                                        </p:cTn>
                                        <p:tgtEl>
                                          <p:spTgt spid="7"/>
                                        </p:tgtEl>
                                      </p:cBhvr>
                                      <p:to x="100000" y="90000"/>
                                    </p:animScale>
                                    <p:animScale>
                                      <p:cBhvr>
                                        <p:cTn id="50" dur="83" decel="50000">
                                          <p:stCondLst>
                                            <p:cond delay="834"/>
                                          </p:stCondLst>
                                        </p:cTn>
                                        <p:tgtEl>
                                          <p:spTgt spid="7"/>
                                        </p:tgtEl>
                                      </p:cBhvr>
                                      <p:to x="100000" y="100000"/>
                                    </p:animScale>
                                    <p:animScale>
                                      <p:cBhvr>
                                        <p:cTn id="51" dur="13">
                                          <p:stCondLst>
                                            <p:cond delay="904"/>
                                          </p:stCondLst>
                                        </p:cTn>
                                        <p:tgtEl>
                                          <p:spTgt spid="7"/>
                                        </p:tgtEl>
                                      </p:cBhvr>
                                      <p:to x="100000" y="95000"/>
                                    </p:animScale>
                                    <p:animScale>
                                      <p:cBhvr>
                                        <p:cTn id="52" dur="83" decel="50000">
                                          <p:stCondLst>
                                            <p:cond delay="917"/>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solidFill>
                  <a:srgbClr val="0070C0"/>
                </a:solidFill>
                <a:latin typeface="MS Gothic" pitchFamily="49" charset="-128"/>
                <a:ea typeface="MS Gothic" pitchFamily="49" charset="-128"/>
              </a:rPr>
              <a:t>豆花</a:t>
            </a:r>
            <a:endParaRPr lang="zh-TW" altLang="en-US" sz="6000" b="1" dirty="0">
              <a:solidFill>
                <a:srgbClr val="0070C0"/>
              </a:solidFill>
              <a:latin typeface="MS Gothic" pitchFamily="49" charset="-128"/>
              <a:ea typeface="MS Gothic" pitchFamily="49" charset="-128"/>
            </a:endParaRPr>
          </a:p>
        </p:txBody>
      </p:sp>
      <p:pic>
        <p:nvPicPr>
          <p:cNvPr id="5" name="內容版面配置區 4" descr="th (1).jpg"/>
          <p:cNvPicPr>
            <a:picLocks noGrp="1" noChangeAspect="1"/>
          </p:cNvPicPr>
          <p:nvPr>
            <p:ph idx="1"/>
          </p:nvPr>
        </p:nvPicPr>
        <p:blipFill>
          <a:blip r:embed="rId2" cstate="print"/>
          <a:stretch>
            <a:fillRect/>
          </a:stretch>
        </p:blipFill>
        <p:spPr>
          <a:xfrm>
            <a:off x="6170549" y="4361385"/>
            <a:ext cx="2857500" cy="2352675"/>
          </a:xfrm>
        </p:spPr>
      </p:pic>
      <p:pic>
        <p:nvPicPr>
          <p:cNvPr id="6" name="圖片 5" descr="th (4).jpg"/>
          <p:cNvPicPr>
            <a:picLocks noChangeAspect="1"/>
          </p:cNvPicPr>
          <p:nvPr/>
        </p:nvPicPr>
        <p:blipFill>
          <a:blip r:embed="rId3" cstate="print"/>
          <a:stretch>
            <a:fillRect/>
          </a:stretch>
        </p:blipFill>
        <p:spPr>
          <a:xfrm>
            <a:off x="142844" y="4357694"/>
            <a:ext cx="2857500" cy="2314575"/>
          </a:xfrm>
          <a:prstGeom prst="rect">
            <a:avLst/>
          </a:prstGeom>
        </p:spPr>
      </p:pic>
      <p:pic>
        <p:nvPicPr>
          <p:cNvPr id="7" name="圖片 6" descr="th (2).jpg"/>
          <p:cNvPicPr>
            <a:picLocks noChangeAspect="1"/>
          </p:cNvPicPr>
          <p:nvPr/>
        </p:nvPicPr>
        <p:blipFill>
          <a:blip r:embed="rId4" cstate="print"/>
          <a:stretch>
            <a:fillRect/>
          </a:stretch>
        </p:blipFill>
        <p:spPr>
          <a:xfrm rot="21374613">
            <a:off x="74000" y="876871"/>
            <a:ext cx="2857500" cy="2352675"/>
          </a:xfrm>
          <a:prstGeom prst="rect">
            <a:avLst/>
          </a:prstGeom>
        </p:spPr>
      </p:pic>
      <p:pic>
        <p:nvPicPr>
          <p:cNvPr id="8" name="圖片 7" descr="th (3).jpg"/>
          <p:cNvPicPr>
            <a:picLocks noChangeAspect="1"/>
          </p:cNvPicPr>
          <p:nvPr/>
        </p:nvPicPr>
        <p:blipFill>
          <a:blip r:embed="rId5" cstate="print"/>
          <a:stretch>
            <a:fillRect/>
          </a:stretch>
        </p:blipFill>
        <p:spPr>
          <a:xfrm>
            <a:off x="6286500" y="785794"/>
            <a:ext cx="2857500" cy="2352675"/>
          </a:xfrm>
          <a:prstGeom prst="rect">
            <a:avLst/>
          </a:prstGeom>
        </p:spPr>
      </p:pic>
      <p:sp>
        <p:nvSpPr>
          <p:cNvPr id="10" name="文字方塊 9"/>
          <p:cNvSpPr txBox="1"/>
          <p:nvPr/>
        </p:nvSpPr>
        <p:spPr>
          <a:xfrm>
            <a:off x="2285984" y="3071810"/>
            <a:ext cx="4544834" cy="1015663"/>
          </a:xfrm>
          <a:prstGeom prst="rect">
            <a:avLst/>
          </a:prstGeom>
          <a:noFill/>
        </p:spPr>
        <p:txBody>
          <a:bodyPr wrap="none" rtlCol="0">
            <a:spAutoFit/>
          </a:bodyPr>
          <a:lstStyle/>
          <a:p>
            <a:r>
              <a:rPr lang="zh-TW" altLang="en-US" sz="2000" b="1" dirty="0">
                <a:latin typeface="標楷體" pitchFamily="65" charset="-120"/>
                <a:ea typeface="標楷體" pitchFamily="65" charset="-120"/>
              </a:rPr>
              <a:t>豆花，全名豆腐花，又稱豆腐腦或豆</a:t>
            </a:r>
            <a:r>
              <a:rPr lang="zh-TW" altLang="en-US" sz="2000" b="1" dirty="0" smtClean="0">
                <a:latin typeface="標楷體" pitchFamily="65" charset="-120"/>
                <a:ea typeface="標楷體" pitchFamily="65" charset="-120"/>
              </a:rPr>
              <a:t>凍</a:t>
            </a:r>
            <a:endParaRPr lang="en-US" altLang="zh-TW" sz="2000" b="1" dirty="0" smtClean="0">
              <a:latin typeface="標楷體" pitchFamily="65" charset="-120"/>
              <a:ea typeface="標楷體" pitchFamily="65" charset="-120"/>
            </a:endParaRPr>
          </a:p>
          <a:p>
            <a:endParaRPr lang="en-US" altLang="zh-TW" sz="2000" b="1" dirty="0" smtClean="0">
              <a:latin typeface="標楷體" pitchFamily="65" charset="-120"/>
              <a:ea typeface="標楷體" pitchFamily="65" charset="-120"/>
            </a:endParaRPr>
          </a:p>
          <a:p>
            <a:r>
              <a:rPr lang="zh-TW" altLang="en-US" sz="2000" b="1" dirty="0" smtClean="0">
                <a:latin typeface="標楷體" pitchFamily="65" charset="-120"/>
                <a:ea typeface="標楷體" pitchFamily="65" charset="-120"/>
              </a:rPr>
              <a:t>是</a:t>
            </a:r>
            <a:r>
              <a:rPr lang="zh-TW" altLang="en-US" sz="2000" b="1" dirty="0">
                <a:latin typeface="標楷體" pitchFamily="65" charset="-120"/>
                <a:ea typeface="標楷體" pitchFamily="65" charset="-120"/>
              </a:rPr>
              <a:t>由黃豆漿凝固後形成的中式食品</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000" b="1" dirty="0" smtClean="0">
                <a:solidFill>
                  <a:srgbClr val="0070C0"/>
                </a:solidFill>
                <a:latin typeface="MS Gothic" pitchFamily="49" charset="-128"/>
                <a:ea typeface="MS Gothic" pitchFamily="49" charset="-128"/>
              </a:rPr>
              <a:t>材料的準備</a:t>
            </a:r>
            <a:endParaRPr lang="zh-TW" altLang="en-US" sz="5000" b="1" dirty="0">
              <a:solidFill>
                <a:srgbClr val="0070C0"/>
              </a:solidFill>
              <a:latin typeface="MS Gothic" pitchFamily="49" charset="-128"/>
              <a:ea typeface="MS Gothic" pitchFamily="49" charset="-128"/>
            </a:endParaRPr>
          </a:p>
        </p:txBody>
      </p:sp>
      <p:sp>
        <p:nvSpPr>
          <p:cNvPr id="3" name="內容版面配置區 2"/>
          <p:cNvSpPr>
            <a:spLocks noGrp="1"/>
          </p:cNvSpPr>
          <p:nvPr>
            <p:ph idx="1"/>
          </p:nvPr>
        </p:nvSpPr>
        <p:spPr/>
        <p:txBody>
          <a:bodyPr>
            <a:normAutofit/>
          </a:bodyPr>
          <a:lstStyle/>
          <a:p>
            <a:r>
              <a:rPr lang="zh-TW" altLang="en-US" sz="2800" b="1" dirty="0">
                <a:latin typeface="標楷體" pitchFamily="65" charset="-120"/>
                <a:ea typeface="標楷體" pitchFamily="65" charset="-120"/>
              </a:rPr>
              <a:t>豆花材料</a:t>
            </a:r>
            <a:r>
              <a:rPr lang="en-US" altLang="zh-TW" sz="2800" b="1" dirty="0">
                <a:latin typeface="標楷體" pitchFamily="65" charset="-120"/>
                <a:ea typeface="標楷體" pitchFamily="65" charset="-120"/>
              </a:rPr>
              <a:t>: </a:t>
            </a:r>
            <a:endParaRPr lang="en-US" altLang="zh-TW" sz="2800" b="1" dirty="0" smtClean="0">
              <a:latin typeface="標楷體" pitchFamily="65" charset="-120"/>
              <a:ea typeface="標楷體" pitchFamily="65" charset="-120"/>
            </a:endParaRPr>
          </a:p>
          <a:p>
            <a:pPr>
              <a:buNone/>
            </a:pPr>
            <a:r>
              <a:rPr lang="zh-TW" altLang="en-US" sz="2800" b="1" dirty="0" smtClean="0">
                <a:latin typeface="標楷體" pitchFamily="65" charset="-120"/>
                <a:ea typeface="標楷體" pitchFamily="65" charset="-120"/>
              </a:rPr>
              <a:t>  黃豆</a:t>
            </a:r>
            <a:r>
              <a:rPr lang="en-US" altLang="zh-TW" sz="2800" b="1" dirty="0">
                <a:latin typeface="標楷體" pitchFamily="65" charset="-120"/>
                <a:ea typeface="標楷體" pitchFamily="65" charset="-120"/>
              </a:rPr>
              <a:t>300</a:t>
            </a:r>
            <a:r>
              <a:rPr lang="zh-TW" altLang="en-US" sz="2800" b="1" dirty="0" smtClean="0">
                <a:latin typeface="標楷體" pitchFamily="65" charset="-120"/>
                <a:ea typeface="標楷體" pitchFamily="65" charset="-120"/>
              </a:rPr>
              <a:t>公克、水約</a:t>
            </a:r>
            <a:r>
              <a:rPr lang="en-US" altLang="zh-TW" sz="2800" b="1" dirty="0" smtClean="0">
                <a:latin typeface="標楷體" pitchFamily="65" charset="-120"/>
                <a:ea typeface="標楷體" pitchFamily="65" charset="-120"/>
              </a:rPr>
              <a:t>2200cc</a:t>
            </a:r>
            <a:r>
              <a:rPr lang="zh-TW" altLang="en-US"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豆腐石膏</a:t>
            </a:r>
            <a:r>
              <a:rPr lang="en-US" altLang="zh-TW" sz="2800" b="1" dirty="0">
                <a:latin typeface="標楷體" pitchFamily="65" charset="-120"/>
                <a:ea typeface="標楷體" pitchFamily="65" charset="-120"/>
              </a:rPr>
              <a:t>5~7</a:t>
            </a:r>
            <a:r>
              <a:rPr lang="zh-TW" altLang="en-US" sz="2800" b="1" dirty="0">
                <a:latin typeface="標楷體" pitchFamily="65" charset="-120"/>
                <a:ea typeface="標楷體" pitchFamily="65" charset="-120"/>
              </a:rPr>
              <a:t>公克 、地瓜粉</a:t>
            </a:r>
            <a:r>
              <a:rPr lang="en-US" altLang="zh-TW" sz="2800" b="1" dirty="0">
                <a:latin typeface="標楷體" pitchFamily="65" charset="-120"/>
                <a:ea typeface="標楷體" pitchFamily="65" charset="-120"/>
              </a:rPr>
              <a:t>40</a:t>
            </a:r>
            <a:r>
              <a:rPr lang="zh-TW" altLang="en-US" sz="2800" b="1" dirty="0">
                <a:latin typeface="標楷體" pitchFamily="65" charset="-120"/>
                <a:ea typeface="標楷體" pitchFamily="65" charset="-120"/>
              </a:rPr>
              <a:t>公克 、冷水半碗</a:t>
            </a:r>
            <a:endParaRPr lang="zh-TW" altLang="en-US" sz="2800" dirty="0">
              <a:latin typeface="標楷體" pitchFamily="65" charset="-120"/>
              <a:ea typeface="標楷體" pitchFamily="65" charset="-120"/>
            </a:endParaRPr>
          </a:p>
          <a:p>
            <a:endParaRPr lang="en-US" altLang="zh-TW" sz="2800" b="1" dirty="0" smtClean="0">
              <a:latin typeface="標楷體" pitchFamily="65" charset="-120"/>
              <a:ea typeface="標楷體" pitchFamily="65" charset="-120"/>
            </a:endParaRPr>
          </a:p>
          <a:p>
            <a:r>
              <a:rPr lang="zh-TW" altLang="en-US" sz="2800" b="1" dirty="0" smtClean="0">
                <a:latin typeface="標楷體" pitchFamily="65" charset="-120"/>
                <a:ea typeface="標楷體" pitchFamily="65" charset="-120"/>
              </a:rPr>
              <a:t>糖水</a:t>
            </a:r>
            <a:r>
              <a:rPr lang="zh-TW" altLang="en-US" sz="2800" b="1" dirty="0">
                <a:latin typeface="標楷體" pitchFamily="65" charset="-120"/>
                <a:ea typeface="標楷體" pitchFamily="65" charset="-120"/>
              </a:rPr>
              <a:t>材料</a:t>
            </a:r>
            <a:r>
              <a:rPr lang="en-US" altLang="zh-TW" sz="2800" b="1" dirty="0">
                <a:latin typeface="標楷體" pitchFamily="65" charset="-120"/>
                <a:ea typeface="標楷體" pitchFamily="65" charset="-120"/>
              </a:rPr>
              <a:t>: </a:t>
            </a:r>
            <a:endParaRPr lang="en-US" altLang="zh-TW" sz="2800" b="1" dirty="0" smtClean="0">
              <a:latin typeface="標楷體" pitchFamily="65" charset="-120"/>
              <a:ea typeface="標楷體" pitchFamily="65" charset="-120"/>
            </a:endParaRPr>
          </a:p>
          <a:p>
            <a:pPr>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砂糖</a:t>
            </a:r>
            <a:r>
              <a:rPr lang="en-US" altLang="zh-TW" sz="2800" b="1" dirty="0">
                <a:latin typeface="標楷體" pitchFamily="65" charset="-120"/>
                <a:ea typeface="標楷體" pitchFamily="65" charset="-120"/>
              </a:rPr>
              <a:t>1</a:t>
            </a:r>
            <a:r>
              <a:rPr lang="zh-TW" altLang="en-US" sz="2800" b="1" dirty="0">
                <a:latin typeface="標楷體" pitchFamily="65" charset="-120"/>
                <a:ea typeface="標楷體" pitchFamily="65" charset="-120"/>
              </a:rPr>
              <a:t>碗、水</a:t>
            </a:r>
            <a:r>
              <a:rPr lang="en-US" altLang="zh-TW" sz="2800" b="1" dirty="0">
                <a:latin typeface="標楷體" pitchFamily="65" charset="-120"/>
                <a:ea typeface="標楷體" pitchFamily="65" charset="-120"/>
              </a:rPr>
              <a:t>5</a:t>
            </a:r>
            <a:r>
              <a:rPr lang="zh-TW" altLang="en-US" sz="2800" b="1" dirty="0">
                <a:latin typeface="標楷體" pitchFamily="65" charset="-120"/>
                <a:ea typeface="標楷體" pitchFamily="65" charset="-120"/>
              </a:rPr>
              <a:t>碗、薑</a:t>
            </a:r>
            <a:r>
              <a:rPr lang="en-US" altLang="zh-TW" sz="2800" b="1" dirty="0">
                <a:latin typeface="標楷體" pitchFamily="65" charset="-120"/>
                <a:ea typeface="標楷體" pitchFamily="65" charset="-120"/>
              </a:rPr>
              <a:t>6</a:t>
            </a:r>
            <a:r>
              <a:rPr lang="zh-TW" altLang="en-US" sz="2800" b="1" dirty="0">
                <a:latin typeface="標楷體" pitchFamily="65" charset="-120"/>
                <a:ea typeface="標楷體" pitchFamily="65" charset="-120"/>
              </a:rPr>
              <a:t>片</a:t>
            </a:r>
            <a:r>
              <a:rPr lang="en-US" altLang="zh-TW" sz="2800" b="1" dirty="0">
                <a:latin typeface="標楷體" pitchFamily="65" charset="-120"/>
                <a:ea typeface="標楷體" pitchFamily="65" charset="-120"/>
              </a:rPr>
              <a:t>.</a:t>
            </a:r>
            <a:endParaRPr lang="zh-TW" altLang="en-US" sz="2800" dirty="0">
              <a:latin typeface="標楷體" pitchFamily="65" charset="-120"/>
              <a:ea typeface="標楷體" pitchFamily="65" charset="-120"/>
            </a:endParaRPr>
          </a:p>
          <a:p>
            <a:pPr>
              <a:buNone/>
            </a:pPr>
            <a:endParaRPr lang="zh-TW" altLang="en-US" dirty="0"/>
          </a:p>
        </p:txBody>
      </p:sp>
      <p:pic>
        <p:nvPicPr>
          <p:cNvPr id="5" name="圖片 4" descr="20090113164519294.jpg"/>
          <p:cNvPicPr>
            <a:picLocks noChangeAspect="1"/>
          </p:cNvPicPr>
          <p:nvPr/>
        </p:nvPicPr>
        <p:blipFill>
          <a:blip r:embed="rId2" cstate="print"/>
          <a:stretch>
            <a:fillRect/>
          </a:stretch>
        </p:blipFill>
        <p:spPr>
          <a:xfrm rot="538717">
            <a:off x="5433658" y="3566871"/>
            <a:ext cx="3238506" cy="3057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000" b="1" dirty="0" smtClean="0">
                <a:solidFill>
                  <a:srgbClr val="0070C0"/>
                </a:solidFill>
                <a:latin typeface="MS Gothic" pitchFamily="49" charset="-128"/>
                <a:ea typeface="MS Gothic" pitchFamily="49" charset="-128"/>
              </a:rPr>
              <a:t>豆花做法</a:t>
            </a:r>
            <a:endParaRPr lang="zh-TW" altLang="en-US" sz="5000" b="1" dirty="0">
              <a:solidFill>
                <a:srgbClr val="0070C0"/>
              </a:solidFill>
              <a:latin typeface="MS Gothic" pitchFamily="49" charset="-128"/>
              <a:ea typeface="MS Gothic" pitchFamily="49" charset="-128"/>
            </a:endParaRPr>
          </a:p>
        </p:txBody>
      </p:sp>
      <p:sp>
        <p:nvSpPr>
          <p:cNvPr id="3" name="內容版面配置區 2"/>
          <p:cNvSpPr>
            <a:spLocks noGrp="1"/>
          </p:cNvSpPr>
          <p:nvPr>
            <p:ph idx="1"/>
          </p:nvPr>
        </p:nvSpPr>
        <p:spPr/>
        <p:txBody>
          <a:bodyPr>
            <a:normAutofit fontScale="62500" lnSpcReduction="20000"/>
          </a:bodyPr>
          <a:lstStyle/>
          <a:p>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先將黃豆泡一夜</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再將黃豆與</a:t>
            </a:r>
            <a:r>
              <a:rPr lang="en-US" altLang="zh-TW" b="1" dirty="0" smtClean="0">
                <a:latin typeface="標楷體" pitchFamily="65" charset="-120"/>
                <a:ea typeface="標楷體" pitchFamily="65" charset="-120"/>
              </a:rPr>
              <a:t>10</a:t>
            </a:r>
            <a:r>
              <a:rPr lang="zh-TW" altLang="en-US" b="1" dirty="0" smtClean="0">
                <a:latin typeface="標楷體" pitchFamily="65" charset="-120"/>
                <a:ea typeface="標楷體" pitchFamily="65" charset="-120"/>
              </a:rPr>
              <a:t>碗水分次用果汁機打碎</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打碎後先煮沸再過濾豆渣</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即成為豆漿</a:t>
            </a:r>
            <a:endParaRPr lang="zh-TW" altLang="en-US" dirty="0" smtClean="0">
              <a:latin typeface="標楷體" pitchFamily="65" charset="-120"/>
              <a:ea typeface="標楷體" pitchFamily="65" charset="-120"/>
            </a:endParaRPr>
          </a:p>
          <a:p>
            <a:pPr>
              <a:buNone/>
            </a:pP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拿一寬約</a:t>
            </a:r>
            <a:r>
              <a:rPr lang="en-US" altLang="zh-TW" b="1" dirty="0" smtClean="0">
                <a:latin typeface="標楷體" pitchFamily="65" charset="-120"/>
                <a:ea typeface="標楷體" pitchFamily="65" charset="-120"/>
              </a:rPr>
              <a:t>30</a:t>
            </a:r>
            <a:r>
              <a:rPr lang="zh-TW" altLang="en-US" b="1" dirty="0" smtClean="0">
                <a:latin typeface="標楷體" pitchFamily="65" charset="-120"/>
                <a:ea typeface="標楷體" pitchFamily="65" charset="-120"/>
              </a:rPr>
              <a:t>公分直徑</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高約</a:t>
            </a:r>
            <a:r>
              <a:rPr lang="en-US" altLang="zh-TW" b="1" dirty="0" smtClean="0">
                <a:latin typeface="標楷體" pitchFamily="65" charset="-120"/>
                <a:ea typeface="標楷體" pitchFamily="65" charset="-120"/>
              </a:rPr>
              <a:t>30</a:t>
            </a:r>
            <a:r>
              <a:rPr lang="zh-TW" altLang="en-US" b="1" dirty="0" smtClean="0">
                <a:latin typeface="標楷體" pitchFamily="65" charset="-120"/>
                <a:ea typeface="標楷體" pitchFamily="65" charset="-120"/>
              </a:rPr>
              <a:t>公分以上的圓鍋放入豆腐石膏、地瓜粉、半碗水後一起攪拌均勻</a:t>
            </a:r>
            <a:endParaRPr lang="zh-TW" altLang="en-US"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將已過濾好的豆漿從高處</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     往下沖入圓鍋中</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此時勿再攪</a:t>
            </a:r>
            <a:endParaRPr lang="en-US" altLang="zh-TW" b="1" dirty="0" smtClean="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     拌</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待</a:t>
            </a:r>
            <a:r>
              <a:rPr lang="en-US" altLang="zh-TW" b="1" dirty="0" smtClean="0">
                <a:latin typeface="標楷體" pitchFamily="65" charset="-120"/>
                <a:ea typeface="標楷體" pitchFamily="65" charset="-120"/>
              </a:rPr>
              <a:t>10</a:t>
            </a:r>
            <a:r>
              <a:rPr lang="zh-TW" altLang="en-US" b="1" dirty="0" smtClean="0">
                <a:latin typeface="標楷體" pitchFamily="65" charset="-120"/>
                <a:ea typeface="標楷體" pitchFamily="65" charset="-120"/>
              </a:rPr>
              <a:t>分鐘後便凝結成豆花</a:t>
            </a:r>
            <a:endParaRPr lang="en-US" altLang="zh-TW" b="1" dirty="0">
              <a:latin typeface="標楷體" pitchFamily="65" charset="-120"/>
              <a:ea typeface="標楷體" pitchFamily="65" charset="-120"/>
            </a:endParaRPr>
          </a:p>
          <a:p>
            <a:pPr>
              <a:buNone/>
            </a:pPr>
            <a:r>
              <a:rPr lang="zh-TW" altLang="en-US" b="1" dirty="0" smtClean="0">
                <a:latin typeface="標楷體" pitchFamily="65" charset="-120"/>
                <a:ea typeface="標楷體" pitchFamily="65" charset="-120"/>
              </a:rPr>
              <a:t>     將上方泡沫用湯匙刮掉即可</a:t>
            </a:r>
            <a:endParaRPr lang="zh-TW" altLang="en-US"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糖水的製作</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只需將所有糖水</a:t>
            </a:r>
            <a:endParaRPr lang="en-US" altLang="zh-TW" b="1" dirty="0" smtClean="0">
              <a:latin typeface="標楷體" pitchFamily="65" charset="-120"/>
              <a:ea typeface="標楷體" pitchFamily="65" charset="-120"/>
            </a:endParaRPr>
          </a:p>
          <a:p>
            <a:pPr>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的材料一起煮沸即可</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亦可用</a:t>
            </a:r>
            <a:endParaRPr lang="en-US" altLang="zh-TW" b="1" dirty="0" smtClean="0">
              <a:latin typeface="標楷體" pitchFamily="65" charset="-120"/>
              <a:ea typeface="標楷體" pitchFamily="65" charset="-120"/>
            </a:endParaRPr>
          </a:p>
          <a:p>
            <a:pPr>
              <a:buNone/>
            </a:pPr>
            <a:r>
              <a:rPr lang="zh-TW" altLang="en-US" b="1" dirty="0">
                <a:latin typeface="標楷體" pitchFamily="65" charset="-120"/>
                <a:ea typeface="標楷體" pitchFamily="65" charset="-120"/>
              </a:rPr>
              <a:t> </a:t>
            </a:r>
            <a:r>
              <a:rPr lang="zh-TW" altLang="en-US" b="1" dirty="0" smtClean="0">
                <a:latin typeface="標楷體" pitchFamily="65" charset="-120"/>
                <a:ea typeface="標楷體" pitchFamily="65" charset="-120"/>
              </a:rPr>
              <a:t>    紅豆湯或綠豆湯等等替代糖水</a:t>
            </a:r>
            <a:endParaRPr lang="zh-TW" altLang="en-US" dirty="0" smtClean="0">
              <a:latin typeface="標楷體" pitchFamily="65" charset="-120"/>
              <a:ea typeface="標楷體" pitchFamily="65" charset="-120"/>
            </a:endParaRPr>
          </a:p>
          <a:p>
            <a:endParaRPr lang="zh-TW" altLang="en-US" dirty="0"/>
          </a:p>
        </p:txBody>
      </p:sp>
      <p:pic>
        <p:nvPicPr>
          <p:cNvPr id="4" name="圖片 3" descr="th (6).jpg"/>
          <p:cNvPicPr>
            <a:picLocks noChangeAspect="1"/>
          </p:cNvPicPr>
          <p:nvPr/>
        </p:nvPicPr>
        <p:blipFill>
          <a:blip r:embed="rId2" cstate="print"/>
          <a:stretch>
            <a:fillRect/>
          </a:stretch>
        </p:blipFill>
        <p:spPr>
          <a:xfrm>
            <a:off x="4786314" y="3071810"/>
            <a:ext cx="3571900" cy="28863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000" b="1" dirty="0" smtClean="0">
                <a:solidFill>
                  <a:srgbClr val="0070C0"/>
                </a:solidFill>
                <a:latin typeface="MS Gothic" pitchFamily="49" charset="-128"/>
                <a:ea typeface="MS Gothic" pitchFamily="49" charset="-128"/>
              </a:rPr>
              <a:t>豆腐做法</a:t>
            </a:r>
            <a:endParaRPr lang="zh-TW" altLang="en-US" sz="5000" b="1" dirty="0">
              <a:solidFill>
                <a:srgbClr val="0070C0"/>
              </a:solidFill>
              <a:latin typeface="MS Gothic" pitchFamily="49" charset="-128"/>
              <a:ea typeface="MS Gothic" pitchFamily="49" charset="-128"/>
            </a:endParaRPr>
          </a:p>
        </p:txBody>
      </p:sp>
      <p:sp>
        <p:nvSpPr>
          <p:cNvPr id="3" name="內容版面配置區 2"/>
          <p:cNvSpPr>
            <a:spLocks noGrp="1"/>
          </p:cNvSpPr>
          <p:nvPr>
            <p:ph idx="1"/>
          </p:nvPr>
        </p:nvSpPr>
        <p:spPr>
          <a:xfrm>
            <a:off x="214282" y="2500306"/>
            <a:ext cx="8229600" cy="1928826"/>
          </a:xfrm>
        </p:spPr>
        <p:txBody>
          <a:bodyPr>
            <a:normAutofit/>
          </a:bodyPr>
          <a:lstStyle/>
          <a:p>
            <a:r>
              <a:rPr lang="zh-TW" altLang="en-US" sz="2800" b="1" dirty="0">
                <a:latin typeface="標楷體" pitchFamily="65" charset="-120"/>
                <a:ea typeface="標楷體" pitchFamily="65" charset="-120"/>
              </a:rPr>
              <a:t>將豆花用棉布平平的包裹起來上面用重物壓住</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使其脫水成形</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一段時間後即成為豆腐</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用涼水浸泡後放入冰箱</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可存上數天</a:t>
            </a:r>
            <a:endParaRPr lang="zh-TW" altLang="en-US" sz="2800" dirty="0">
              <a:latin typeface="標楷體" pitchFamily="65" charset="-120"/>
              <a:ea typeface="標楷體" pitchFamily="65" charset="-120"/>
            </a:endParaRPr>
          </a:p>
        </p:txBody>
      </p:sp>
      <p:pic>
        <p:nvPicPr>
          <p:cNvPr id="5" name="圖片 4" descr="cm20120711_147848_119023_4a0ae15d8c5abec3ad951c5d55d8750d298.jpg"/>
          <p:cNvPicPr>
            <a:picLocks noChangeAspect="1"/>
          </p:cNvPicPr>
          <p:nvPr/>
        </p:nvPicPr>
        <p:blipFill>
          <a:blip r:embed="rId2" cstate="print"/>
          <a:stretch>
            <a:fillRect/>
          </a:stretch>
        </p:blipFill>
        <p:spPr>
          <a:xfrm>
            <a:off x="4643438" y="3571876"/>
            <a:ext cx="4111636" cy="30837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620</Words>
  <Application>Microsoft Office PowerPoint</Application>
  <PresentationFormat>如螢幕大小 (4:3)</PresentationFormat>
  <Paragraphs>57</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平安豆花</vt:lpstr>
      <vt:lpstr>目錄</vt:lpstr>
      <vt:lpstr>故事</vt:lpstr>
      <vt:lpstr>投影片 4</vt:lpstr>
      <vt:lpstr>投影片 5</vt:lpstr>
      <vt:lpstr>豆花</vt:lpstr>
      <vt:lpstr>材料的準備</vt:lpstr>
      <vt:lpstr>豆花做法</vt:lpstr>
      <vt:lpstr>豆腐做法</vt:lpstr>
      <vt:lpstr>自作傳統豆花</vt:lpstr>
      <vt:lpstr>花生豆花</vt:lpstr>
      <vt:lpstr>粉圓豆花</vt:lpstr>
      <vt:lpstr>綠豆豆花</vt:lpstr>
      <vt:lpstr>紅豆豆花</vt:lpstr>
      <vt:lpstr>投影片 15</vt:lpstr>
      <vt:lpstr>投影片 16</vt:lpstr>
      <vt:lpstr>謝謝大家</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平安豆花</dc:title>
  <dc:creator>FM</dc:creator>
  <cp:lastModifiedBy>CWIN7</cp:lastModifiedBy>
  <cp:revision>32</cp:revision>
  <dcterms:created xsi:type="dcterms:W3CDTF">2013-12-13T05:57:11Z</dcterms:created>
  <dcterms:modified xsi:type="dcterms:W3CDTF">2013-12-24T15:56:33Z</dcterms:modified>
</cp:coreProperties>
</file>