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6"/>
  </p:handoutMasterIdLst>
  <p:sldIdLst>
    <p:sldId id="284" r:id="rId2"/>
    <p:sldId id="285" r:id="rId3"/>
    <p:sldId id="309" r:id="rId4"/>
    <p:sldId id="333" r:id="rId5"/>
    <p:sldId id="328" r:id="rId6"/>
    <p:sldId id="334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297" r:id="rId25"/>
    <p:sldId id="258" r:id="rId26"/>
    <p:sldId id="288" r:id="rId27"/>
    <p:sldId id="335" r:id="rId28"/>
    <p:sldId id="336" r:id="rId29"/>
    <p:sldId id="337" r:id="rId30"/>
    <p:sldId id="304" r:id="rId31"/>
    <p:sldId id="259" r:id="rId32"/>
    <p:sldId id="260" r:id="rId33"/>
    <p:sldId id="329" r:id="rId34"/>
    <p:sldId id="330" r:id="rId35"/>
    <p:sldId id="331" r:id="rId36"/>
    <p:sldId id="332" r:id="rId37"/>
    <p:sldId id="308" r:id="rId38"/>
    <p:sldId id="307" r:id="rId39"/>
    <p:sldId id="305" r:id="rId40"/>
    <p:sldId id="306" r:id="rId41"/>
    <p:sldId id="321" r:id="rId42"/>
    <p:sldId id="322" r:id="rId43"/>
    <p:sldId id="323" r:id="rId44"/>
    <p:sldId id="324" r:id="rId45"/>
    <p:sldId id="325" r:id="rId46"/>
    <p:sldId id="289" r:id="rId47"/>
    <p:sldId id="290" r:id="rId48"/>
    <p:sldId id="262" r:id="rId49"/>
    <p:sldId id="263" r:id="rId50"/>
    <p:sldId id="311" r:id="rId51"/>
    <p:sldId id="312" r:id="rId52"/>
    <p:sldId id="313" r:id="rId53"/>
    <p:sldId id="291" r:id="rId54"/>
    <p:sldId id="296" r:id="rId55"/>
    <p:sldId id="298" r:id="rId56"/>
    <p:sldId id="295" r:id="rId57"/>
    <p:sldId id="294" r:id="rId58"/>
    <p:sldId id="310" r:id="rId59"/>
    <p:sldId id="264" r:id="rId60"/>
    <p:sldId id="265" r:id="rId61"/>
    <p:sldId id="314" r:id="rId62"/>
    <p:sldId id="266" r:id="rId63"/>
    <p:sldId id="267" r:id="rId64"/>
    <p:sldId id="268" r:id="rId65"/>
    <p:sldId id="269" r:id="rId66"/>
    <p:sldId id="270" r:id="rId67"/>
    <p:sldId id="271" r:id="rId68"/>
    <p:sldId id="274" r:id="rId69"/>
    <p:sldId id="299" r:id="rId70"/>
    <p:sldId id="272" r:id="rId71"/>
    <p:sldId id="281" r:id="rId72"/>
    <p:sldId id="282" r:id="rId73"/>
    <p:sldId id="315" r:id="rId74"/>
    <p:sldId id="317" r:id="rId75"/>
    <p:sldId id="316" r:id="rId76"/>
    <p:sldId id="318" r:id="rId77"/>
    <p:sldId id="320" r:id="rId78"/>
    <p:sldId id="319" r:id="rId79"/>
    <p:sldId id="283" r:id="rId80"/>
    <p:sldId id="301" r:id="rId81"/>
    <p:sldId id="302" r:id="rId82"/>
    <p:sldId id="303" r:id="rId83"/>
    <p:sldId id="326" r:id="rId84"/>
    <p:sldId id="327" r:id="rId85"/>
  </p:sldIdLst>
  <p:sldSz cx="9144000" cy="6858000" type="screen4x3"/>
  <p:notesSz cx="6888163" cy="100203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7" autoAdjust="0"/>
    <p:restoredTop sz="97723" autoAdjust="0"/>
  </p:normalViewPr>
  <p:slideViewPr>
    <p:cSldViewPr>
      <p:cViewPr varScale="1">
        <p:scale>
          <a:sx n="88" d="100"/>
          <a:sy n="88" d="100"/>
        </p:scale>
        <p:origin x="151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CA42F8-F7C6-4B5D-A153-19946B9BDA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6191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8ECE-12A5-491B-98F5-17482B440B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772DF-F8EE-42ED-9300-1359476030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52095-A146-4805-82AC-65DC02180E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60E13-D513-487C-A361-600E98E00D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2C953-D2AC-42CC-9060-1498073519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50BAC-798D-4810-BB59-37D1F5B5A4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BD5A7-C355-4EE8-9861-96A24DA3D8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7C6AC-FF7C-482B-9DE3-E146A78271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E9A68-D638-4E09-9AF4-572CE470BA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25351-5685-475D-976E-771710AE2B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B6D58-43BB-4E95-9F9F-512F8989E4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88657-EBDB-4636-8485-C5A1D629C8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04D6EAE-9800-4ABD-8D11-B34247B113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1931025107152094/?source_id=281464648536127" TargetMode="External"/><Relationship Id="rId2" Type="http://schemas.openxmlformats.org/officeDocument/2006/relationships/hyperlink" Target="https://www.youtube.com/playlist?list=PL-EvATvybZJeBYtxMytGnlYFYtI6AbyRU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facebook.com/retai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b.gov.tw/V7/observe/?fbclid=IwAR1N0QkYXKvDH3bt_T3N2Cx8ArPUD0NKtc0hJzYWrvrS9EsWlN48XLCc1bg" TargetMode="External"/><Relationship Id="rId7" Type="http://schemas.openxmlformats.org/officeDocument/2006/relationships/hyperlink" Target="http://www.metapp.org.tw/index.php/bossweathernews" TargetMode="External"/><Relationship Id="rId2" Type="http://schemas.openxmlformats.org/officeDocument/2006/relationships/hyperlink" Target="http://www.data.jma.go.jp/gmd/cpd/monitor/monthly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acebook.com/mdc.cwb" TargetMode="External"/><Relationship Id="rId5" Type="http://schemas.openxmlformats.org/officeDocument/2006/relationships/hyperlink" Target="https://www.facebook.com/chiming.peng" TargetMode="External"/><Relationship Id="rId4" Type="http://schemas.openxmlformats.org/officeDocument/2006/relationships/hyperlink" Target="https://www.facebook.com/caterlanse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46Aoc-SCls&amp;list=PL-EvATvybZJc3L1qm-3QVDcIKzeGwuZDA&amp;index=3" TargetMode="External"/><Relationship Id="rId3" Type="http://schemas.openxmlformats.org/officeDocument/2006/relationships/hyperlink" Target="https://www.facebook.com/groups/404206193299078/?fref=mentions" TargetMode="External"/><Relationship Id="rId7" Type="http://schemas.openxmlformats.org/officeDocument/2006/relationships/hyperlink" Target="https://www.youtube.com/playlist?list=PL-EvATvybZJcBR2QGOpXEnp6cW-syQQIa" TargetMode="External"/><Relationship Id="rId2" Type="http://schemas.openxmlformats.org/officeDocument/2006/relationships/hyperlink" Target="http://www.internetworldstats.com/stats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playlist?list=PL-EvATvybZJdNygpBSpxdPERP2YccDumi" TargetMode="External"/><Relationship Id="rId5" Type="http://schemas.openxmlformats.org/officeDocument/2006/relationships/hyperlink" Target="http://blog.xuite.net/suwan2023/twblog/377345037" TargetMode="External"/><Relationship Id="rId4" Type="http://schemas.openxmlformats.org/officeDocument/2006/relationships/hyperlink" Target="http://blog.xuite.net/tihiro102/twblog/120396823-%E5%BF%83%E3%81%AE%E3%81%93%E3%82%8A/%E7%B4%B0%E5%B7%9D%E3%81%9F%E3%81%8B%E3%81%97/%E6%AD%8C%E8%A9%9E%E8%88%87%E4%B8%AD%E8%AD%AF" TargetMode="External"/><Relationship Id="rId9" Type="http://schemas.openxmlformats.org/officeDocument/2006/relationships/hyperlink" Target="https://www.facebook.com/groups/861440283977025/?fref=mentions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46zgAeQcW4?fbclid=IwAR0TpnDKKwXLKGw8qXnUEceHPMe8u_v9grSyysH-IhjWrfSqVvGBEJIwZS8" TargetMode="External"/><Relationship Id="rId2" Type="http://schemas.openxmlformats.org/officeDocument/2006/relationships/hyperlink" Target="https://drive.google.com/drive/folders/1gZ5VYTaoZZ2kTxAp1TRPtyLOXZSLMETH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b.gov.tw/V7/observe/" TargetMode="External"/><Relationship Id="rId7" Type="http://schemas.openxmlformats.org/officeDocument/2006/relationships/hyperlink" Target="http://www.metapp.org.tw/index.php/bossweathernews" TargetMode="External"/><Relationship Id="rId2" Type="http://schemas.openxmlformats.org/officeDocument/2006/relationships/hyperlink" Target="http://www.data.jma.go.jp/gmd/cpd/monitor/monthly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mdc.cwb" TargetMode="External"/><Relationship Id="rId5" Type="http://schemas.openxmlformats.org/officeDocument/2006/relationships/hyperlink" Target="https://www.facebook.com/chiming.peng" TargetMode="External"/><Relationship Id="rId4" Type="http://schemas.openxmlformats.org/officeDocument/2006/relationships/hyperlink" Target="https://www.facebook.com/caterlans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kiang.github.io/tw_population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8%A5%BF%E7%8F%AD%E7%89%99" TargetMode="External"/><Relationship Id="rId3" Type="http://schemas.openxmlformats.org/officeDocument/2006/relationships/hyperlink" Target="https://zh.wikipedia.org/wiki/%E5%86%85%E5%8D%8E%E8%BE%BE%E5%B7%9E" TargetMode="External"/><Relationship Id="rId7" Type="http://schemas.openxmlformats.org/officeDocument/2006/relationships/hyperlink" Target="https://zh.wikipedia.org/wiki/%E5%85%A8%E7%90%83%E8%A1%8C%E5%8B%95%E9%80%9A%E8%A8%8A%E7%B3%BB%E7%B5%B1%E5%8D%94%E6%9C%83" TargetMode="External"/><Relationship Id="rId2" Type="http://schemas.openxmlformats.org/officeDocument/2006/relationships/hyperlink" Target="https://zh.wikipedia.org/wiki/%E8%B4%B8%E6%98%93%E5%B1%95%E8%A7%88%E4%BC%9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4%B8%96%E7%95%8C%E8%A1%8C%E5%8B%95%E9%80%9A%E8%A8%8A%E5%A4%A7%E6%9C%83#cite_note-1" TargetMode="External"/><Relationship Id="rId5" Type="http://schemas.openxmlformats.org/officeDocument/2006/relationships/hyperlink" Target="https://zh.wikipedia.org/wiki/%E4%B8%8A%E6%B5%B7%E5%B8%82" TargetMode="External"/><Relationship Id="rId4" Type="http://schemas.openxmlformats.org/officeDocument/2006/relationships/hyperlink" Target="https://zh.wikipedia.org/w/index.php?title=%E6%8B%89%E6%96%AF%E7%B6%AD%E5%8A%A0%E6%96%AF%E6%9C%83%E8%AD%B0%E4%B8%AD%E5%BF%83&amp;action=edit&amp;redlink=1" TargetMode="External"/><Relationship Id="rId9" Type="http://schemas.openxmlformats.org/officeDocument/2006/relationships/hyperlink" Target="https://zh.wikipedia.org/wiki/%E5%B7%B4%E5%A1%9E%E9%9A%86%E7%B4%8D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Oracle" TargetMode="External"/><Relationship Id="rId13" Type="http://schemas.openxmlformats.org/officeDocument/2006/relationships/hyperlink" Target="http://zh.wikipedia.org/wiki/%E6%87%89%E7%94%A8%E8%BB%9F%E9%AB%94" TargetMode="External"/><Relationship Id="rId3" Type="http://schemas.openxmlformats.org/officeDocument/2006/relationships/hyperlink" Target="http://zh.wikipedia.org/wiki/%E9%97%9C%E8%81%AF%E5%BC%8F%E8%B3%87%E6%96%99%E5%BA%AB%E7%AE%A1%E7%90%86%E7%B3%BB%E7%B5%B1" TargetMode="External"/><Relationship Id="rId7" Type="http://schemas.openxmlformats.org/officeDocument/2006/relationships/hyperlink" Target="http://zh.wikipedia.org/wiki/Microsoft_SQL_Server" TargetMode="External"/><Relationship Id="rId12" Type="http://schemas.openxmlformats.org/officeDocument/2006/relationships/hyperlink" Target="http://zh.wikipedia.org/w/index.php?title=%E8%B3%87%E6%96%99%E5%88%86%E6%9E%90%E5%B8%AB&amp;action=edit&amp;redlink=1" TargetMode="External"/><Relationship Id="rId2" Type="http://schemas.openxmlformats.org/officeDocument/2006/relationships/hyperlink" Target="http://zh.wikipedia.org/wiki/%E5%BE%AE%E8%BB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Microsoft_Office" TargetMode="External"/><Relationship Id="rId11" Type="http://schemas.openxmlformats.org/officeDocument/2006/relationships/hyperlink" Target="http://zh.wikipedia.org/wiki/%E8%BB%9F%E4%BB%B6%E8%A8%AD%E8%A8%88%E5%B8%AB" TargetMode="External"/><Relationship Id="rId5" Type="http://schemas.openxmlformats.org/officeDocument/2006/relationships/hyperlink" Target="http://zh.wikipedia.org/wiki/%E5%9C%96%E5%BD%A2%E7%94%A8%E6%88%B6%E7%95%8C%E9%9D%A2" TargetMode="External"/><Relationship Id="rId15" Type="http://schemas.openxmlformats.org/officeDocument/2006/relationships/hyperlink" Target="http://zh.wikipedia.org/wiki/%E7%89%A9%E4%BB%B6%E5%B0%8E%E5%90%91" TargetMode="External"/><Relationship Id="rId10" Type="http://schemas.openxmlformats.org/officeDocument/2006/relationships/hyperlink" Target="http://zh.wikipedia.org/wiki/%E8%B3%87%E6%96%99%E5%BA%AB" TargetMode="External"/><Relationship Id="rId4" Type="http://schemas.openxmlformats.org/officeDocument/2006/relationships/hyperlink" Target="http://zh.wikipedia.org/wiki/Microsoft_Jet_Database_Engine" TargetMode="External"/><Relationship Id="rId9" Type="http://schemas.openxmlformats.org/officeDocument/2006/relationships/hyperlink" Target="http://zh.wikipedia.org/wiki/ODBC" TargetMode="External"/><Relationship Id="rId14" Type="http://schemas.openxmlformats.org/officeDocument/2006/relationships/hyperlink" Target="http://zh.wikipedia.org/wiki/%E7%A8%8B%E5%BC%8F%E5%91%9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dream-hua.net/wordpress/wp-content/uploads/windows_live_writer/a0e454c2f398_F865/3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kstep.com/archives/19738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EQyaFrEtFrijQGBOzpgqGijntq0Qb7v8j4HLuDc10Xc/edit" TargetMode="External"/><Relationship Id="rId2" Type="http://schemas.openxmlformats.org/officeDocument/2006/relationships/hyperlink" Target="https://www.pkstep.com/archives/1973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ndomo.com/zh/mindmap/bc98ed7cb2fe43faa5f94230e6048676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Wi-Fi%E7%9B%B4%E8%BF%9E" TargetMode="External"/><Relationship Id="rId2" Type="http://schemas.openxmlformats.org/officeDocument/2006/relationships/hyperlink" Target="http://zh.wikipedia.org/wiki/Wi-Fi%E8%81%94%E7%9B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%E9%9B%BB%E8%A6%96" TargetMode="External"/><Relationship Id="rId5" Type="http://schemas.openxmlformats.org/officeDocument/2006/relationships/hyperlink" Target="http://zh.wikipedia.org/wiki/%E6%89%8B%E6%A9%9F" TargetMode="External"/><Relationship Id="rId4" Type="http://schemas.openxmlformats.org/officeDocument/2006/relationships/hyperlink" Target="http://zh.wikipedia.org/wiki/3C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exa.com/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://www.internet-world-stats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en-US" altLang="zh-TW" dirty="0" smtClean="0"/>
              <a:t>108.03.07 </a:t>
            </a:r>
            <a:r>
              <a:rPr lang="zh-TW" altLang="en-US" dirty="0" smtClean="0"/>
              <a:t>電腦</a:t>
            </a:r>
            <a:r>
              <a:rPr lang="zh-TW" altLang="en-US" dirty="0"/>
              <a:t>軟體整合</a:t>
            </a:r>
            <a:r>
              <a:rPr lang="zh-TW" altLang="en-US" dirty="0" smtClean="0"/>
              <a:t>應用教材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15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23728" y="332656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/>
              <a:t>上課</a:t>
            </a:r>
            <a:r>
              <a:rPr lang="zh-TW" altLang="en-US" dirty="0" smtClean="0"/>
              <a:t>教材 </a:t>
            </a:r>
            <a:r>
              <a:rPr lang="en-US" altLang="zh-TW" dirty="0" smtClean="0"/>
              <a:t>4.</a:t>
            </a:r>
            <a:r>
              <a:rPr lang="zh-TW" altLang="en-US" dirty="0"/>
              <a:t>我想要的學習</a:t>
            </a:r>
            <a:r>
              <a:rPr lang="zh-TW" altLang="en-US" dirty="0" smtClean="0"/>
              <a:t>內容 </a:t>
            </a:r>
            <a:r>
              <a:rPr lang="en-US" altLang="zh-TW" dirty="0" smtClean="0"/>
              <a:t>5.</a:t>
            </a:r>
            <a:r>
              <a:rPr lang="zh-TW" altLang="en-US" dirty="0"/>
              <a:t>我的學習成長與能力</a:t>
            </a:r>
            <a:r>
              <a:rPr lang="zh-TW" altLang="en-US" dirty="0" smtClean="0"/>
              <a:t>提升 </a:t>
            </a:r>
            <a:r>
              <a:rPr lang="en-US" altLang="zh-TW" dirty="0" smtClean="0"/>
              <a:t>8.</a:t>
            </a:r>
            <a:r>
              <a:rPr lang="zh-TW" altLang="en-US" dirty="0"/>
              <a:t>我的學習</a:t>
            </a:r>
            <a:r>
              <a:rPr lang="zh-TW" altLang="en-US" dirty="0" smtClean="0"/>
              <a:t>興趣 </a:t>
            </a:r>
            <a:r>
              <a:rPr lang="en-US" altLang="zh-TW" dirty="0" smtClean="0"/>
              <a:t>15.</a:t>
            </a:r>
            <a:r>
              <a:rPr lang="zh-TW" altLang="en-US" dirty="0"/>
              <a:t>激發我的學習興趣</a:t>
            </a:r>
          </a:p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5538"/>
            <a:ext cx="7848872" cy="5183782"/>
          </a:xfrm>
        </p:spPr>
      </p:pic>
    </p:spTree>
    <p:extLst>
      <p:ext uri="{BB962C8B-B14F-4D97-AF65-F5344CB8AC3E}">
        <p14:creationId xmlns:p14="http://schemas.microsoft.com/office/powerpoint/2010/main" val="297059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23728" y="332656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/>
              <a:t>上課</a:t>
            </a:r>
            <a:r>
              <a:rPr lang="zh-TW" altLang="en-US" dirty="0" smtClean="0"/>
              <a:t>教材 </a:t>
            </a:r>
            <a:r>
              <a:rPr lang="en-US" altLang="zh-TW" dirty="0" smtClean="0"/>
              <a:t>4.</a:t>
            </a:r>
            <a:r>
              <a:rPr lang="zh-TW" altLang="en-US" dirty="0"/>
              <a:t>我想要的學習</a:t>
            </a:r>
            <a:r>
              <a:rPr lang="zh-TW" altLang="en-US" dirty="0" smtClean="0"/>
              <a:t>內容 </a:t>
            </a:r>
            <a:r>
              <a:rPr lang="en-US" altLang="zh-TW" dirty="0" smtClean="0"/>
              <a:t>5.</a:t>
            </a:r>
            <a:r>
              <a:rPr lang="zh-TW" altLang="en-US" dirty="0"/>
              <a:t>我的學習成長與能力</a:t>
            </a:r>
            <a:r>
              <a:rPr lang="zh-TW" altLang="en-US" dirty="0" smtClean="0"/>
              <a:t>提升 </a:t>
            </a:r>
            <a:r>
              <a:rPr lang="en-US" altLang="zh-TW" dirty="0" smtClean="0"/>
              <a:t>8.</a:t>
            </a:r>
            <a:r>
              <a:rPr lang="zh-TW" altLang="en-US" dirty="0"/>
              <a:t>我的學習</a:t>
            </a:r>
            <a:r>
              <a:rPr lang="zh-TW" altLang="en-US" dirty="0" smtClean="0"/>
              <a:t>興趣 </a:t>
            </a:r>
            <a:r>
              <a:rPr lang="en-US" altLang="zh-TW" dirty="0" smtClean="0"/>
              <a:t>15.</a:t>
            </a:r>
            <a:r>
              <a:rPr lang="zh-TW" altLang="en-US" dirty="0"/>
              <a:t>激發我的學習興趣</a:t>
            </a:r>
          </a:p>
          <a:p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55986"/>
            <a:ext cx="7488832" cy="5367064"/>
          </a:xfrm>
        </p:spPr>
      </p:pic>
    </p:spTree>
    <p:extLst>
      <p:ext uri="{BB962C8B-B14F-4D97-AF65-F5344CB8AC3E}">
        <p14:creationId xmlns:p14="http://schemas.microsoft.com/office/powerpoint/2010/main" val="2155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" y="908720"/>
            <a:ext cx="7802033" cy="5472608"/>
          </a:xfrm>
        </p:spPr>
      </p:pic>
      <p:sp>
        <p:nvSpPr>
          <p:cNvPr id="5" name="文字方塊 4"/>
          <p:cNvSpPr txBox="1"/>
          <p:nvPr/>
        </p:nvSpPr>
        <p:spPr>
          <a:xfrm>
            <a:off x="2123728" y="26064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補課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zh-TW" altLang="en-US" sz="2800" dirty="0" smtClean="0">
                <a:solidFill>
                  <a:srgbClr val="FF0000"/>
                </a:solidFill>
              </a:rPr>
              <a:t>網路 </a:t>
            </a:r>
            <a:r>
              <a:rPr lang="en-US" altLang="zh-TW" sz="2800" dirty="0">
                <a:solidFill>
                  <a:srgbClr val="FF0000"/>
                </a:solidFill>
              </a:rPr>
              <a:t>Internet </a:t>
            </a:r>
            <a:r>
              <a:rPr lang="zh-TW" altLang="en-US" sz="2800" dirty="0" smtClean="0">
                <a:solidFill>
                  <a:srgbClr val="FF0000"/>
                </a:solidFill>
              </a:rPr>
              <a:t>起源</a:t>
            </a:r>
            <a:endParaRPr lang="en-US" altLang="zh-TW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49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23728" y="26064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補課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zh-TW" altLang="en-US" sz="2800" dirty="0" smtClean="0">
                <a:solidFill>
                  <a:srgbClr val="FF0000"/>
                </a:solidFill>
              </a:rPr>
              <a:t>網路 </a:t>
            </a:r>
            <a:r>
              <a:rPr lang="en-US" altLang="zh-TW" sz="2800" dirty="0">
                <a:solidFill>
                  <a:srgbClr val="FF0000"/>
                </a:solidFill>
              </a:rPr>
              <a:t>Internet </a:t>
            </a:r>
            <a:r>
              <a:rPr lang="zh-TW" altLang="en-US" sz="2800" dirty="0" smtClean="0">
                <a:solidFill>
                  <a:srgbClr val="FF0000"/>
                </a:solidFill>
              </a:rPr>
              <a:t>起源</a:t>
            </a:r>
            <a:endParaRPr lang="en-US" altLang="zh-TW" sz="2800" dirty="0">
              <a:solidFill>
                <a:srgbClr val="FF0000"/>
              </a:solidFill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" y="931986"/>
            <a:ext cx="7802033" cy="5521350"/>
          </a:xfrm>
        </p:spPr>
      </p:pic>
    </p:spTree>
    <p:extLst>
      <p:ext uri="{BB962C8B-B14F-4D97-AF65-F5344CB8AC3E}">
        <p14:creationId xmlns:p14="http://schemas.microsoft.com/office/powerpoint/2010/main" val="97064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23728" y="26064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補課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zh-TW" altLang="en-US" sz="2800" dirty="0" smtClean="0">
                <a:solidFill>
                  <a:srgbClr val="FF0000"/>
                </a:solidFill>
              </a:rPr>
              <a:t>網路 </a:t>
            </a:r>
            <a:r>
              <a:rPr lang="en-US" altLang="zh-TW" sz="2800" dirty="0">
                <a:solidFill>
                  <a:srgbClr val="FF0000"/>
                </a:solidFill>
              </a:rPr>
              <a:t>Internet </a:t>
            </a:r>
            <a:r>
              <a:rPr lang="zh-TW" altLang="en-US" sz="2800" dirty="0" smtClean="0">
                <a:solidFill>
                  <a:srgbClr val="FF0000"/>
                </a:solidFill>
              </a:rPr>
              <a:t>起源</a:t>
            </a:r>
            <a:endParaRPr lang="en-US" altLang="zh-TW" sz="2800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" y="836712"/>
            <a:ext cx="7802033" cy="5544616"/>
          </a:xfrm>
        </p:spPr>
      </p:pic>
    </p:spTree>
    <p:extLst>
      <p:ext uri="{BB962C8B-B14F-4D97-AF65-F5344CB8AC3E}">
        <p14:creationId xmlns:p14="http://schemas.microsoft.com/office/powerpoint/2010/main" val="2503359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49237"/>
            <a:ext cx="7802033" cy="5073427"/>
          </a:xfrm>
        </p:spPr>
      </p:pic>
      <p:sp>
        <p:nvSpPr>
          <p:cNvPr id="6" name="文字方塊 5"/>
          <p:cNvSpPr txBox="1"/>
          <p:nvPr/>
        </p:nvSpPr>
        <p:spPr>
          <a:xfrm>
            <a:off x="611560" y="325907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/>
              <a:t>新北市平溪區、高雄市田寮區、台南市左鎮區、苗栗縣獅潭鄉、新竹縣峨眉鄉、台南市龍崎區、嘉義縣六腳鄉、新北市雙溪區、嘉義縣鹿草鄉、雲林縣水林鄉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5841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611560" y="325907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新北市平溪區、高雄市田寮區、台南市左鎮區、苗栗縣獅潭鄉、新竹縣峨眉鄉、台南市龍崎區、嘉義縣六腳鄉、新北市雙溪區、嘉義縣鹿草鄉、雲林縣水林鄉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124745"/>
            <a:ext cx="8280920" cy="5733256"/>
          </a:xfrm>
        </p:spPr>
      </p:pic>
    </p:spTree>
    <p:extLst>
      <p:ext uri="{BB962C8B-B14F-4D97-AF65-F5344CB8AC3E}">
        <p14:creationId xmlns:p14="http://schemas.microsoft.com/office/powerpoint/2010/main" val="2980721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611560" y="325907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新北市平溪區、高雄市田寮區、台南市左鎮區、苗栗縣獅潭鄉、新竹縣峨眉鄉、台南市龍崎區、嘉義縣六腳鄉、新北市雙溪區、嘉義縣鹿草鄉、雲林縣水林鄉</a:t>
            </a: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7776864" cy="5328592"/>
          </a:xfrm>
        </p:spPr>
      </p:pic>
    </p:spTree>
    <p:extLst>
      <p:ext uri="{BB962C8B-B14F-4D97-AF65-F5344CB8AC3E}">
        <p14:creationId xmlns:p14="http://schemas.microsoft.com/office/powerpoint/2010/main" val="2267124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611560" y="325907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新北市平溪區、高雄市田寮區、台南市左鎮區、苗栗縣獅潭鄉、新竹縣峨眉鄉、台南市龍崎區、嘉義縣六腳鄉、新北市雙溪區、嘉義縣鹿草鄉、雲林縣水林鄉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/>
          </p:nvPr>
        </p:nvSpPr>
        <p:spPr>
          <a:xfrm>
            <a:off x="518864" y="1010264"/>
            <a:ext cx="8229600" cy="5851525"/>
          </a:xfrm>
        </p:spPr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嘉義縣、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雲林縣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投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澎</a:t>
            </a:r>
            <a:endParaRPr lang="en-US" altLang="zh-TW" dirty="0" smtClean="0"/>
          </a:p>
          <a:p>
            <a:r>
              <a:rPr lang="en-US" altLang="zh-TW" dirty="0" smtClean="0"/>
              <a:t>5.</a:t>
            </a:r>
            <a:r>
              <a:rPr lang="zh-TW" altLang="en-US" dirty="0" smtClean="0"/>
              <a:t>苗栗縣</a:t>
            </a:r>
            <a:endParaRPr lang="en-US" altLang="zh-TW" dirty="0" smtClean="0"/>
          </a:p>
          <a:p>
            <a:r>
              <a:rPr lang="en-US" altLang="zh-TW" dirty="0" smtClean="0"/>
              <a:t>6.</a:t>
            </a:r>
            <a:r>
              <a:rPr lang="zh-TW" altLang="en-US" dirty="0"/>
              <a:t>北市</a:t>
            </a:r>
          </a:p>
        </p:txBody>
      </p:sp>
    </p:spTree>
    <p:extLst>
      <p:ext uri="{BB962C8B-B14F-4D97-AF65-F5344CB8AC3E}">
        <p14:creationId xmlns:p14="http://schemas.microsoft.com/office/powerpoint/2010/main" val="337786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611560" y="325907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樂天百貨（</a:t>
            </a:r>
            <a:r>
              <a:rPr lang="en-US" altLang="zh-TW" dirty="0"/>
              <a:t>LOTTE</a:t>
            </a:r>
            <a:r>
              <a:rPr lang="zh-TW" altLang="en-US" dirty="0"/>
              <a:t>）≠樂天市場（</a:t>
            </a:r>
            <a:r>
              <a:rPr lang="en-US" altLang="zh-TW" dirty="0" err="1"/>
              <a:t>Rakuten</a:t>
            </a:r>
            <a:r>
              <a:rPr lang="zh-TW" altLang="en-US" dirty="0"/>
              <a:t>）</a:t>
            </a: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704856" cy="5832648"/>
          </a:xfrm>
        </p:spPr>
      </p:pic>
    </p:spTree>
    <p:extLst>
      <p:ext uri="{BB962C8B-B14F-4D97-AF65-F5344CB8AC3E}">
        <p14:creationId xmlns:p14="http://schemas.microsoft.com/office/powerpoint/2010/main" val="216143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95536" y="1916832"/>
            <a:ext cx="8497887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 smtClean="0">
                <a:ea typeface="標楷體" pitchFamily="65" charset="-120"/>
              </a:rPr>
              <a:t>大數據分析</a:t>
            </a:r>
            <a:r>
              <a:rPr lang="en-US" altLang="zh-TW" sz="2200" dirty="0" smtClean="0">
                <a:ea typeface="標楷體" pitchFamily="65" charset="-120"/>
              </a:rPr>
              <a:t>(</a:t>
            </a:r>
            <a:r>
              <a:rPr lang="zh-TW" altLang="en-US" sz="2200" dirty="0" smtClean="0">
                <a:ea typeface="標楷體" pitchFamily="65" charset="-120"/>
              </a:rPr>
              <a:t>氣象</a:t>
            </a:r>
            <a:r>
              <a:rPr lang="en-US" altLang="zh-TW" sz="2200" dirty="0" smtClean="0"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200" dirty="0" smtClean="0">
                <a:ea typeface="標楷體" pitchFamily="65" charset="-120"/>
              </a:rPr>
              <a:t>AI</a:t>
            </a:r>
            <a:r>
              <a:rPr lang="zh-TW" altLang="en-US" sz="2200" dirty="0" smtClean="0">
                <a:ea typeface="標楷體" pitchFamily="65" charset="-120"/>
              </a:rPr>
              <a:t> 人工智慧 </a:t>
            </a:r>
            <a:r>
              <a:rPr lang="en-US" altLang="zh-TW" sz="2200" dirty="0" smtClean="0">
                <a:ea typeface="標楷體" pitchFamily="65" charset="-120"/>
              </a:rPr>
              <a:t>and IOM</a:t>
            </a:r>
            <a:r>
              <a:rPr lang="zh-TW" altLang="en-US" sz="2200" dirty="0" smtClean="0">
                <a:ea typeface="標楷體" pitchFamily="65" charset="-120"/>
              </a:rPr>
              <a:t> 物聯網</a:t>
            </a:r>
            <a:endParaRPr lang="en-US" altLang="zh-TW" sz="2200" dirty="0" smtClean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ea typeface="標楷體" pitchFamily="65" charset="-120"/>
                <a:hlinkClick r:id="rId2"/>
              </a:rPr>
              <a:t>https</a:t>
            </a:r>
            <a:r>
              <a:rPr lang="en-US" altLang="zh-TW" sz="2200" dirty="0">
                <a:ea typeface="標楷體" pitchFamily="65" charset="-120"/>
                <a:hlinkClick r:id="rId2"/>
              </a:rPr>
              <a:t>://</a:t>
            </a:r>
            <a:r>
              <a:rPr lang="en-US" altLang="zh-TW" sz="2200" dirty="0" smtClean="0">
                <a:ea typeface="標楷體" pitchFamily="65" charset="-120"/>
                <a:hlinkClick r:id="rId2"/>
              </a:rPr>
              <a:t>www.youtube.com/playlist?list=PL-</a:t>
            </a:r>
            <a:r>
              <a:rPr lang="zh-TW" altLang="en-US" sz="2200" dirty="0" smtClean="0">
                <a:ea typeface="標楷體" pitchFamily="65" charset="-120"/>
                <a:hlinkClick r:id="rId2"/>
              </a:rPr>
              <a:t>  </a:t>
            </a:r>
            <a:r>
              <a:rPr lang="en-US" altLang="zh-TW" sz="2200" dirty="0" smtClean="0">
                <a:ea typeface="標楷體" pitchFamily="65" charset="-120"/>
                <a:hlinkClick r:id="rId2"/>
              </a:rPr>
              <a:t>EvATvybZJeBYtxMytGnlYFYtI6AbyRU</a:t>
            </a:r>
            <a:endParaRPr lang="en-US" altLang="zh-TW" sz="2200" dirty="0" smtClean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ea typeface="標楷體" pitchFamily="65" charset="-120"/>
                <a:hlinkClick r:id="rId2"/>
              </a:rPr>
              <a:t>https://www.youtube.com/playlist?list=PL-EvATvybZJeBYtxMytGnlYFYtI6AbyRU</a:t>
            </a:r>
            <a:endParaRPr lang="en-US" altLang="zh-TW" sz="22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>
                <a:ea typeface="標楷體" pitchFamily="65" charset="-120"/>
              </a:rPr>
              <a:t>台中大里太平區物聯網 與 大數據 研究</a:t>
            </a:r>
            <a:r>
              <a:rPr lang="en-US" altLang="zh-TW" sz="2200" dirty="0" smtClean="0">
                <a:ea typeface="標楷體" pitchFamily="65" charset="-120"/>
                <a:hlinkClick r:id="rId3"/>
              </a:rPr>
              <a:t>https</a:t>
            </a:r>
            <a:r>
              <a:rPr lang="en-US" altLang="zh-TW" sz="2200" dirty="0">
                <a:ea typeface="標楷體" pitchFamily="65" charset="-120"/>
                <a:hlinkClick r:id="rId3"/>
              </a:rPr>
              <a:t>://www.facebook.com/groups/1931025107152094/?source_id=281464648536127</a:t>
            </a:r>
            <a:endParaRPr lang="zh-TW" altLang="en-US" sz="2200" dirty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  <a:hlinkClick r:id="rId4"/>
              </a:rPr>
              <a:t>4.www.facebook.com/retail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5.*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期中考前要在</a:t>
            </a:r>
            <a:r>
              <a:rPr lang="en-US" altLang="zh-TW" sz="2200" dirty="0" err="1"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開一個帳號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期中報告做粉絲專業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在最底下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>
              <a:ea typeface="標楷體" pitchFamily="65" charset="-120"/>
            </a:endParaRP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539551" y="1052736"/>
            <a:ext cx="47166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/>
              <a:t>電腦軟體整合應用期</a:t>
            </a:r>
            <a:r>
              <a:rPr lang="zh-TW" altLang="en-US" sz="2400" dirty="0" smtClean="0"/>
              <a:t>初 </a:t>
            </a:r>
            <a:r>
              <a:rPr lang="zh-TW" altLang="en-US" sz="2200" b="1" dirty="0" smtClean="0">
                <a:ea typeface="標楷體" pitchFamily="65" charset="-120"/>
              </a:rPr>
              <a:t>課程</a:t>
            </a:r>
            <a:r>
              <a:rPr lang="zh-TW" altLang="en-US" sz="2200" b="1" dirty="0">
                <a:ea typeface="標楷體" pitchFamily="65" charset="-120"/>
              </a:rPr>
              <a:t>重點</a:t>
            </a:r>
          </a:p>
        </p:txBody>
      </p:sp>
      <p:grpSp>
        <p:nvGrpSpPr>
          <p:cNvPr id="2053" name="Group 17"/>
          <p:cNvGrpSpPr>
            <a:grpSpLocks/>
          </p:cNvGrpSpPr>
          <p:nvPr/>
        </p:nvGrpSpPr>
        <p:grpSpPr bwMode="auto">
          <a:xfrm>
            <a:off x="4859338" y="1846263"/>
            <a:ext cx="4608512" cy="1511300"/>
            <a:chOff x="3061" y="346"/>
            <a:chExt cx="2903" cy="952"/>
          </a:xfrm>
        </p:grpSpPr>
        <p:grpSp>
          <p:nvGrpSpPr>
            <p:cNvPr id="2066" name="Group 15"/>
            <p:cNvGrpSpPr>
              <a:grpSpLocks/>
            </p:cNvGrpSpPr>
            <p:nvPr/>
          </p:nvGrpSpPr>
          <p:grpSpPr bwMode="auto">
            <a:xfrm>
              <a:off x="3061" y="614"/>
              <a:ext cx="2903" cy="684"/>
              <a:chOff x="3061" y="614"/>
              <a:chExt cx="2903" cy="684"/>
            </a:xfrm>
          </p:grpSpPr>
          <p:grpSp>
            <p:nvGrpSpPr>
              <p:cNvPr id="2068" name="Group 12"/>
              <p:cNvGrpSpPr>
                <a:grpSpLocks/>
              </p:cNvGrpSpPr>
              <p:nvPr/>
            </p:nvGrpSpPr>
            <p:grpSpPr bwMode="auto">
              <a:xfrm>
                <a:off x="3061" y="614"/>
                <a:ext cx="2903" cy="684"/>
                <a:chOff x="2336" y="119"/>
                <a:chExt cx="2903" cy="684"/>
              </a:xfrm>
            </p:grpSpPr>
            <p:sp>
              <p:nvSpPr>
                <p:cNvPr id="207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336" y="346"/>
                  <a:ext cx="27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latin typeface="新細明體" pitchFamily="18" charset="-120"/>
                    </a:rPr>
                    <a:t>◎</a:t>
                  </a:r>
                </a:p>
              </p:txBody>
            </p:sp>
            <p:sp>
              <p:nvSpPr>
                <p:cNvPr id="207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744" y="119"/>
                  <a:ext cx="249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 dirty="0" smtClean="0">
                      <a:latin typeface="標楷體" pitchFamily="65" charset="-120"/>
                      <a:ea typeface="標楷體" pitchFamily="65" charset="-120"/>
                    </a:rPr>
                    <a:t>MK-IS(Marketing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)</a:t>
                  </a:r>
                  <a:r>
                    <a:rPr lang="zh-TW" altLang="en-US" dirty="0">
                      <a:latin typeface="標楷體" pitchFamily="65" charset="-120"/>
                      <a:ea typeface="標楷體" pitchFamily="65" charset="-120"/>
                    </a:rPr>
                    <a:t>行銷</a:t>
                  </a:r>
                </a:p>
              </p:txBody>
            </p:sp>
            <p:sp>
              <p:nvSpPr>
                <p:cNvPr id="207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744" y="572"/>
                  <a:ext cx="249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0" lang="en-US" altLang="zh-TW" dirty="0">
                      <a:latin typeface="標楷體" pitchFamily="65" charset="-120"/>
                      <a:ea typeface="標楷體" pitchFamily="65" charset="-120"/>
                    </a:rPr>
                    <a:t>SCM-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IS</a:t>
                  </a:r>
                  <a:r>
                    <a:rPr lang="en-US" altLang="zh-TW" dirty="0" smtClean="0">
                      <a:latin typeface="標楷體" pitchFamily="65" charset="-120"/>
                      <a:ea typeface="標楷體" pitchFamily="65" charset="-120"/>
                    </a:rPr>
                    <a:t>(</a:t>
                  </a:r>
                  <a:r>
                    <a:rPr lang="zh-TW" altLang="en-US" dirty="0">
                      <a:latin typeface="標楷體" pitchFamily="65" charset="-120"/>
                      <a:ea typeface="標楷體" pitchFamily="65" charset="-120"/>
                    </a:rPr>
                    <a:t>供應</a:t>
                  </a:r>
                  <a:r>
                    <a:rPr lang="zh-TW" altLang="en-US" dirty="0" smtClean="0">
                      <a:latin typeface="標楷體" pitchFamily="65" charset="-120"/>
                      <a:ea typeface="標楷體" pitchFamily="65" charset="-120"/>
                    </a:rPr>
                    <a:t>鏈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-</a:t>
                  </a:r>
                  <a:r>
                    <a:rPr lang="zh-TW" altLang="en-US" dirty="0" smtClean="0">
                      <a:latin typeface="標楷體" pitchFamily="65" charset="-120"/>
                      <a:ea typeface="標楷體" pitchFamily="65" charset="-120"/>
                    </a:rPr>
                    <a:t>物流</a:t>
                  </a:r>
                  <a:r>
                    <a:rPr lang="en-US" altLang="zh-TW" dirty="0" smtClean="0">
                      <a:latin typeface="標楷體" pitchFamily="65" charset="-120"/>
                      <a:ea typeface="標楷體" pitchFamily="65" charset="-120"/>
                    </a:rPr>
                    <a:t>)</a:t>
                  </a:r>
                  <a:endParaRPr lang="en-US" altLang="zh-TW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2073" name="Line 9"/>
                <p:cNvSpPr>
                  <a:spLocks noChangeShapeType="1"/>
                </p:cNvSpPr>
                <p:nvPr/>
              </p:nvSpPr>
              <p:spPr bwMode="auto">
                <a:xfrm>
                  <a:off x="2653" y="255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74" name="Line 10"/>
                <p:cNvSpPr>
                  <a:spLocks noChangeShapeType="1"/>
                </p:cNvSpPr>
                <p:nvPr/>
              </p:nvSpPr>
              <p:spPr bwMode="auto">
                <a:xfrm>
                  <a:off x="2653" y="70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75" name="Line 11"/>
                <p:cNvSpPr>
                  <a:spLocks noChangeShapeType="1"/>
                </p:cNvSpPr>
                <p:nvPr/>
              </p:nvSpPr>
              <p:spPr bwMode="auto">
                <a:xfrm>
                  <a:off x="2653" y="255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069" name="Line 13"/>
              <p:cNvSpPr>
                <a:spLocks noChangeShapeType="1"/>
              </p:cNvSpPr>
              <p:nvPr/>
            </p:nvSpPr>
            <p:spPr bwMode="auto">
              <a:xfrm>
                <a:off x="3243" y="935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067" name="Text Box 16"/>
            <p:cNvSpPr txBox="1">
              <a:spLocks noChangeArrowheads="1"/>
            </p:cNvSpPr>
            <p:nvPr/>
          </p:nvSpPr>
          <p:spPr bwMode="auto">
            <a:xfrm>
              <a:off x="3061" y="346"/>
              <a:ext cx="22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200" b="1">
                  <a:ea typeface="標楷體" pitchFamily="65" charset="-120"/>
                </a:rPr>
                <a:t>王老師的專長</a:t>
              </a:r>
            </a:p>
          </p:txBody>
        </p:sp>
      </p:grpSp>
      <p:graphicFrame>
        <p:nvGraphicFramePr>
          <p:cNvPr id="3121" name="Group 4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65957105"/>
              </p:ext>
            </p:extLst>
          </p:nvPr>
        </p:nvGraphicFramePr>
        <p:xfrm>
          <a:off x="457200" y="274638"/>
          <a:ext cx="8229600" cy="426720"/>
        </p:xfrm>
        <a:graphic>
          <a:graphicData uri="http://schemas.openxmlformats.org/drawingml/2006/table">
            <a:tbl>
              <a:tblPr/>
              <a:tblGrid>
                <a:gridCol w="1627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73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1592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7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1.3/07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9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858000" cy="5143500"/>
          </a:xfrm>
        </p:spPr>
      </p:pic>
      <p:sp>
        <p:nvSpPr>
          <p:cNvPr id="5" name="文字方塊 4"/>
          <p:cNvSpPr txBox="1"/>
          <p:nvPr/>
        </p:nvSpPr>
        <p:spPr>
          <a:xfrm>
            <a:off x="2123728" y="332656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/>
              <a:t>上課</a:t>
            </a:r>
            <a:r>
              <a:rPr lang="zh-TW" altLang="en-US" dirty="0" smtClean="0"/>
              <a:t>教材 </a:t>
            </a:r>
            <a:r>
              <a:rPr lang="en-US" altLang="zh-TW" dirty="0" smtClean="0"/>
              <a:t>4.</a:t>
            </a:r>
            <a:r>
              <a:rPr lang="zh-TW" altLang="en-US" dirty="0"/>
              <a:t>我想要的學習</a:t>
            </a:r>
            <a:r>
              <a:rPr lang="zh-TW" altLang="en-US" dirty="0" smtClean="0"/>
              <a:t>內容 </a:t>
            </a:r>
            <a:r>
              <a:rPr lang="en-US" altLang="zh-TW" dirty="0" smtClean="0"/>
              <a:t>5.</a:t>
            </a:r>
            <a:r>
              <a:rPr lang="zh-TW" altLang="en-US" dirty="0"/>
              <a:t>我的學習成長與能力</a:t>
            </a:r>
            <a:r>
              <a:rPr lang="zh-TW" altLang="en-US" dirty="0" smtClean="0"/>
              <a:t>提升 </a:t>
            </a:r>
            <a:r>
              <a:rPr lang="en-US" altLang="zh-TW" dirty="0" smtClean="0"/>
              <a:t>8.</a:t>
            </a:r>
            <a:r>
              <a:rPr lang="zh-TW" altLang="en-US" dirty="0"/>
              <a:t>我的學習</a:t>
            </a:r>
            <a:r>
              <a:rPr lang="zh-TW" altLang="en-US" dirty="0" smtClean="0"/>
              <a:t>興趣 </a:t>
            </a:r>
            <a:r>
              <a:rPr lang="en-US" altLang="zh-TW" dirty="0" smtClean="0"/>
              <a:t>15.</a:t>
            </a:r>
            <a:r>
              <a:rPr lang="zh-TW" altLang="en-US" dirty="0"/>
              <a:t>激發我的學習興趣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4309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23728" y="332656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/>
              <a:t>上課</a:t>
            </a:r>
            <a:r>
              <a:rPr lang="zh-TW" altLang="en-US" dirty="0" smtClean="0"/>
              <a:t>教材 </a:t>
            </a:r>
            <a:r>
              <a:rPr lang="en-US" altLang="zh-TW" dirty="0" smtClean="0"/>
              <a:t>4.</a:t>
            </a:r>
            <a:r>
              <a:rPr lang="zh-TW" altLang="en-US" dirty="0"/>
              <a:t>我想要的學習</a:t>
            </a:r>
            <a:r>
              <a:rPr lang="zh-TW" altLang="en-US" dirty="0" smtClean="0"/>
              <a:t>內容 </a:t>
            </a:r>
            <a:r>
              <a:rPr lang="en-US" altLang="zh-TW" dirty="0" smtClean="0"/>
              <a:t>5.</a:t>
            </a:r>
            <a:r>
              <a:rPr lang="zh-TW" altLang="en-US" dirty="0"/>
              <a:t>我的學習成長與能力</a:t>
            </a:r>
            <a:r>
              <a:rPr lang="zh-TW" altLang="en-US" dirty="0" smtClean="0"/>
              <a:t>提升 </a:t>
            </a:r>
            <a:r>
              <a:rPr lang="en-US" altLang="zh-TW" dirty="0" smtClean="0"/>
              <a:t>8.</a:t>
            </a:r>
            <a:r>
              <a:rPr lang="zh-TW" altLang="en-US" dirty="0"/>
              <a:t>我的學習</a:t>
            </a:r>
            <a:r>
              <a:rPr lang="zh-TW" altLang="en-US" dirty="0" smtClean="0"/>
              <a:t>興趣 </a:t>
            </a:r>
            <a:r>
              <a:rPr lang="en-US" altLang="zh-TW" dirty="0" smtClean="0"/>
              <a:t>15.</a:t>
            </a:r>
            <a:r>
              <a:rPr lang="zh-TW" altLang="en-US" dirty="0"/>
              <a:t>激發我的學習興趣</a:t>
            </a:r>
          </a:p>
          <a:p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352928" cy="5616624"/>
          </a:xfrm>
        </p:spPr>
      </p:pic>
    </p:spTree>
    <p:extLst>
      <p:ext uri="{BB962C8B-B14F-4D97-AF65-F5344CB8AC3E}">
        <p14:creationId xmlns:p14="http://schemas.microsoft.com/office/powerpoint/2010/main" val="25842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23728" y="332656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/>
              <a:t>上課</a:t>
            </a:r>
            <a:r>
              <a:rPr lang="zh-TW" altLang="en-US" dirty="0" smtClean="0"/>
              <a:t>教材 </a:t>
            </a:r>
            <a:r>
              <a:rPr lang="en-US" altLang="zh-TW" dirty="0" smtClean="0"/>
              <a:t>4.</a:t>
            </a:r>
            <a:r>
              <a:rPr lang="zh-TW" altLang="en-US" dirty="0"/>
              <a:t>我想要的學習</a:t>
            </a:r>
            <a:r>
              <a:rPr lang="zh-TW" altLang="en-US" dirty="0" smtClean="0"/>
              <a:t>內容 </a:t>
            </a:r>
            <a:r>
              <a:rPr lang="en-US" altLang="zh-TW" dirty="0" smtClean="0"/>
              <a:t>5.</a:t>
            </a:r>
            <a:r>
              <a:rPr lang="zh-TW" altLang="en-US" dirty="0"/>
              <a:t>我的學習成長與能力</a:t>
            </a:r>
            <a:r>
              <a:rPr lang="zh-TW" altLang="en-US" dirty="0" smtClean="0"/>
              <a:t>提升 </a:t>
            </a:r>
            <a:r>
              <a:rPr lang="en-US" altLang="zh-TW" dirty="0" smtClean="0"/>
              <a:t>8.</a:t>
            </a:r>
            <a:r>
              <a:rPr lang="zh-TW" altLang="en-US" dirty="0"/>
              <a:t>我的學習</a:t>
            </a:r>
            <a:r>
              <a:rPr lang="zh-TW" altLang="en-US" dirty="0" smtClean="0"/>
              <a:t>興趣 </a:t>
            </a:r>
            <a:r>
              <a:rPr lang="en-US" altLang="zh-TW" dirty="0" smtClean="0"/>
              <a:t>15.</a:t>
            </a:r>
            <a:r>
              <a:rPr lang="zh-TW" altLang="en-US" dirty="0"/>
              <a:t>激發我的學習興趣</a:t>
            </a:r>
          </a:p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933464" cy="5328592"/>
          </a:xfrm>
        </p:spPr>
      </p:pic>
    </p:spTree>
    <p:extLst>
      <p:ext uri="{BB962C8B-B14F-4D97-AF65-F5344CB8AC3E}">
        <p14:creationId xmlns:p14="http://schemas.microsoft.com/office/powerpoint/2010/main" val="38211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>
          <a:xfrm>
            <a:off x="430823" y="422032"/>
            <a:ext cx="8256257" cy="558696"/>
          </a:xfrm>
        </p:spPr>
        <p:txBody>
          <a:bodyPr/>
          <a:lstStyle/>
          <a:p>
            <a:r>
              <a:rPr lang="zh-TW" altLang="en-US" sz="1700" dirty="0" smtClean="0"/>
              <a:t>氣象達人</a:t>
            </a:r>
            <a:r>
              <a:rPr lang="en-US" altLang="zh-TW" sz="1700" dirty="0" smtClean="0"/>
              <a:t>-</a:t>
            </a:r>
            <a:r>
              <a:rPr lang="zh-TW" altLang="en-US" sz="2000" dirty="0">
                <a:solidFill>
                  <a:srgbClr val="00B050"/>
                </a:solidFill>
                <a:ea typeface="標楷體" pitchFamily="65" charset="-120"/>
              </a:rPr>
              <a:t>大數據分析</a:t>
            </a:r>
            <a:r>
              <a:rPr lang="en-US" altLang="zh-TW" sz="2000" dirty="0">
                <a:solidFill>
                  <a:srgbClr val="00B050"/>
                </a:solidFill>
                <a:ea typeface="標楷體" pitchFamily="65" charset="-120"/>
              </a:rPr>
              <a:t>(</a:t>
            </a:r>
            <a:r>
              <a:rPr lang="zh-TW" altLang="en-US" sz="2000" dirty="0">
                <a:solidFill>
                  <a:srgbClr val="00B050"/>
                </a:solidFill>
                <a:ea typeface="標楷體" pitchFamily="65" charset="-120"/>
              </a:rPr>
              <a:t>氣象</a:t>
            </a:r>
            <a:r>
              <a:rPr lang="en-US" altLang="zh-TW" sz="2000" dirty="0">
                <a:solidFill>
                  <a:srgbClr val="00B050"/>
                </a:solidFill>
                <a:ea typeface="標楷體" pitchFamily="65" charset="-120"/>
              </a:rPr>
              <a:t>)</a:t>
            </a:r>
            <a:br>
              <a:rPr lang="en-US" altLang="zh-TW" sz="2000" dirty="0">
                <a:solidFill>
                  <a:srgbClr val="00B050"/>
                </a:solidFill>
                <a:ea typeface="標楷體" pitchFamily="65" charset="-120"/>
              </a:rPr>
            </a:b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65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13D6F9E-6028-4842-943B-B7E2D463C89E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kumimoji="0" lang="en-US" altLang="zh-TW" sz="700"/>
          </a:p>
        </p:txBody>
      </p:sp>
      <p:sp>
        <p:nvSpPr>
          <p:cNvPr id="2" name="文字方塊 1"/>
          <p:cNvSpPr txBox="1"/>
          <p:nvPr/>
        </p:nvSpPr>
        <p:spPr>
          <a:xfrm>
            <a:off x="251520" y="1052737"/>
            <a:ext cx="8712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>
                <a:hlinkClick r:id="rId2"/>
              </a:rPr>
              <a:t>http://www.data.jma.go.jp/gmd/cpd/monitor/monthly/</a:t>
            </a:r>
            <a:r>
              <a:rPr lang="en-US" altLang="zh-TW" dirty="0"/>
              <a:t> </a:t>
            </a:r>
            <a:r>
              <a:rPr lang="zh-TW" altLang="en-US" dirty="0"/>
              <a:t>日本世界</a:t>
            </a:r>
            <a:r>
              <a:rPr lang="ja-JP" altLang="en-US" dirty="0"/>
              <a:t>の</a:t>
            </a:r>
            <a:r>
              <a:rPr lang="zh-TW" altLang="en-US" dirty="0"/>
              <a:t>月</a:t>
            </a:r>
            <a:r>
              <a:rPr lang="ja-JP" altLang="en-US" dirty="0"/>
              <a:t>ごとの</a:t>
            </a:r>
            <a:r>
              <a:rPr lang="zh-TW" altLang="en-US" dirty="0"/>
              <a:t>異常気象</a:t>
            </a:r>
            <a:br>
              <a:rPr lang="zh-TW" altLang="en-US" dirty="0"/>
            </a:br>
            <a:r>
              <a:rPr lang="en-US" altLang="zh-TW" dirty="0">
                <a:hlinkClick r:id="rId3"/>
              </a:rPr>
              <a:t>http://www.cwb.gov.tw/V7/observe/</a:t>
            </a:r>
            <a:r>
              <a:rPr lang="en-US" altLang="zh-TW" dirty="0"/>
              <a:t> </a:t>
            </a:r>
            <a:r>
              <a:rPr lang="zh-TW" altLang="en-US" dirty="0"/>
              <a:t>今日排行</a:t>
            </a:r>
            <a:r>
              <a:rPr lang="en-US" altLang="zh-TW" dirty="0"/>
              <a:t>-</a:t>
            </a:r>
            <a:r>
              <a:rPr lang="zh-TW" altLang="en-US" dirty="0"/>
              <a:t>氣象要素排序集</a:t>
            </a:r>
            <a:br>
              <a:rPr lang="zh-TW" altLang="en-US" dirty="0"/>
            </a:br>
            <a:r>
              <a:rPr lang="en-US" altLang="zh-TW" dirty="0">
                <a:hlinkClick r:id="rId4"/>
              </a:rPr>
              <a:t>https://www.facebook.com/caterlanse/</a:t>
            </a:r>
            <a:r>
              <a:rPr lang="en-US" altLang="zh-TW" dirty="0"/>
              <a:t> </a:t>
            </a:r>
            <a:r>
              <a:rPr lang="zh-TW" altLang="en-US" dirty="0"/>
              <a:t>天氣職人</a:t>
            </a:r>
            <a:r>
              <a:rPr lang="en-US" altLang="zh-TW" dirty="0"/>
              <a:t>-</a:t>
            </a:r>
            <a:r>
              <a:rPr lang="zh-TW" altLang="en-US" dirty="0"/>
              <a:t>吳聖宇</a:t>
            </a:r>
            <a:br>
              <a:rPr lang="zh-TW" altLang="en-US" dirty="0"/>
            </a:br>
            <a:r>
              <a:rPr lang="en-US" altLang="zh-TW" u="sng" dirty="0">
                <a:hlinkClick r:id="rId5"/>
              </a:rPr>
              <a:t>https://www.facebook.com/chiming.peng</a:t>
            </a:r>
            <a:r>
              <a:rPr lang="en-US" altLang="zh-TW" dirty="0"/>
              <a:t> </a:t>
            </a:r>
            <a:r>
              <a:rPr lang="zh-TW" altLang="en-US" dirty="0"/>
              <a:t>彭啟明</a:t>
            </a:r>
            <a:br>
              <a:rPr lang="zh-TW" altLang="en-US" dirty="0"/>
            </a:br>
            <a:r>
              <a:rPr lang="en-US" altLang="zh-TW" dirty="0">
                <a:hlinkClick r:id="rId6"/>
              </a:rPr>
              <a:t>https://www.facebook.com/mdc.cwb</a:t>
            </a:r>
            <a:r>
              <a:rPr lang="en-US" altLang="zh-TW" dirty="0"/>
              <a:t> </a:t>
            </a:r>
            <a:r>
              <a:rPr lang="zh-TW" altLang="en-US" dirty="0"/>
              <a:t>鄭明典</a:t>
            </a:r>
            <a:br>
              <a:rPr lang="zh-TW" altLang="en-US" dirty="0"/>
            </a:br>
            <a:r>
              <a:rPr lang="en-US" altLang="zh-TW" dirty="0">
                <a:hlinkClick r:id="rId7"/>
              </a:rPr>
              <a:t>http://www.metapp.org.tw/index.php/bossweathernews</a:t>
            </a:r>
            <a:r>
              <a:rPr lang="en-US" altLang="zh-TW" dirty="0"/>
              <a:t> </a:t>
            </a:r>
            <a:r>
              <a:rPr lang="zh-TW" altLang="en-US" dirty="0"/>
              <a:t>吳德榮</a:t>
            </a:r>
            <a:r>
              <a:rPr lang="en-US" altLang="zh-TW" dirty="0"/>
              <a:t>-</a:t>
            </a:r>
            <a:r>
              <a:rPr lang="zh-TW" altLang="en-US" dirty="0"/>
              <a:t>財團法人氣象應用推廣</a:t>
            </a:r>
            <a:r>
              <a:rPr lang="zh-TW" altLang="en-US" dirty="0" smtClean="0"/>
              <a:t>基金會</a:t>
            </a:r>
            <a:endParaRPr lang="en-US" altLang="zh-TW" dirty="0" smtClean="0"/>
          </a:p>
          <a:p>
            <a:r>
              <a:rPr lang="zh-TW" altLang="en-US" sz="1600" dirty="0" smtClean="0"/>
              <a:t>最</a:t>
            </a:r>
            <a:r>
              <a:rPr lang="zh-TW" altLang="en-US" sz="1600" dirty="0"/>
              <a:t>冷</a:t>
            </a:r>
            <a:r>
              <a:rPr lang="en-US" altLang="zh-TW" sz="1600" dirty="0"/>
              <a:t>107/1/13 (</a:t>
            </a:r>
            <a:r>
              <a:rPr lang="zh-TW" altLang="en-US" sz="1600" dirty="0"/>
              <a:t>農曆</a:t>
            </a:r>
            <a:r>
              <a:rPr lang="en-US" altLang="zh-TW" sz="1600" dirty="0"/>
              <a:t>11/27) (</a:t>
            </a:r>
            <a:r>
              <a:rPr lang="zh-TW" altLang="en-US" sz="1600" dirty="0"/>
              <a:t>嘉義</a:t>
            </a:r>
            <a:r>
              <a:rPr lang="en-US" altLang="zh-TW" sz="1600" dirty="0"/>
              <a:t>4.7</a:t>
            </a:r>
            <a:r>
              <a:rPr lang="zh-TW" altLang="en-US" sz="1600" dirty="0"/>
              <a:t>度</a:t>
            </a:r>
            <a:r>
              <a:rPr lang="en-US" altLang="zh-TW" sz="1600" dirty="0"/>
              <a:t>)</a:t>
            </a:r>
          </a:p>
          <a:p>
            <a:r>
              <a:rPr lang="en-US" altLang="zh-TW" sz="1600" dirty="0"/>
              <a:t>105 </a:t>
            </a:r>
            <a:r>
              <a:rPr lang="zh-TW" altLang="en-US" sz="1600" dirty="0"/>
              <a:t>年</a:t>
            </a:r>
            <a:r>
              <a:rPr lang="en-US" altLang="zh-TW" sz="1600" dirty="0"/>
              <a:t>:11</a:t>
            </a:r>
            <a:r>
              <a:rPr lang="zh-TW" altLang="en-US" sz="1600" dirty="0"/>
              <a:t>月</a:t>
            </a:r>
            <a:r>
              <a:rPr lang="en-US" altLang="zh-TW" sz="1600" dirty="0"/>
              <a:t>-2</a:t>
            </a:r>
            <a:r>
              <a:rPr lang="zh-TW" altLang="en-US" sz="1600" dirty="0"/>
              <a:t>月 </a:t>
            </a:r>
            <a:r>
              <a:rPr lang="en-US" altLang="zh-TW" sz="1600" dirty="0"/>
              <a:t>(11</a:t>
            </a:r>
            <a:r>
              <a:rPr lang="zh-TW" altLang="en-US" sz="1600" dirty="0"/>
              <a:t>月</a:t>
            </a:r>
            <a:r>
              <a:rPr lang="en-US" altLang="zh-TW" sz="1600" dirty="0"/>
              <a:t>5</a:t>
            </a:r>
            <a:r>
              <a:rPr lang="zh-TW" altLang="en-US" sz="1600" dirty="0"/>
              <a:t>波</a:t>
            </a:r>
            <a:r>
              <a:rPr lang="en-US" altLang="zh-TW" sz="1600" dirty="0"/>
              <a:t>+5</a:t>
            </a:r>
            <a:r>
              <a:rPr lang="zh-TW" altLang="en-US" sz="1600" dirty="0"/>
              <a:t>波</a:t>
            </a:r>
            <a:r>
              <a:rPr lang="en-US" altLang="zh-TW" sz="1600" dirty="0"/>
              <a:t>.1</a:t>
            </a:r>
            <a:r>
              <a:rPr lang="zh-TW" altLang="en-US" sz="1600" dirty="0"/>
              <a:t>月</a:t>
            </a:r>
            <a:r>
              <a:rPr lang="en-US" altLang="zh-TW" sz="1600" dirty="0"/>
              <a:t>6</a:t>
            </a:r>
            <a:r>
              <a:rPr lang="zh-TW" altLang="en-US" sz="1600" dirty="0"/>
              <a:t>波</a:t>
            </a:r>
            <a:r>
              <a:rPr lang="en-US" altLang="zh-TW" sz="1600" dirty="0"/>
              <a:t>+3</a:t>
            </a:r>
            <a:r>
              <a:rPr lang="zh-TW" altLang="en-US" sz="1600" dirty="0"/>
              <a:t>波</a:t>
            </a:r>
            <a:r>
              <a:rPr lang="en-US" altLang="zh-TW" sz="1600" dirty="0"/>
              <a:t>) 4</a:t>
            </a:r>
            <a:r>
              <a:rPr lang="zh-TW" altLang="en-US" sz="1600" dirty="0"/>
              <a:t>月共</a:t>
            </a:r>
            <a:r>
              <a:rPr lang="en-US" altLang="zh-TW" sz="1600" dirty="0"/>
              <a:t>20 </a:t>
            </a:r>
            <a:r>
              <a:rPr lang="zh-TW" altLang="en-US" sz="1600" dirty="0"/>
              <a:t>波冷氣團 </a:t>
            </a:r>
            <a:r>
              <a:rPr lang="en-US" altLang="zh-TW" sz="1600" dirty="0"/>
              <a:t>(</a:t>
            </a:r>
            <a:r>
              <a:rPr lang="zh-TW" altLang="en-US" sz="1600" dirty="0"/>
              <a:t>第</a:t>
            </a:r>
            <a:r>
              <a:rPr lang="en-US" altLang="zh-TW" sz="1600" dirty="0"/>
              <a:t>1 </a:t>
            </a:r>
            <a:r>
              <a:rPr lang="zh-TW" altLang="en-US" sz="1600" dirty="0"/>
              <a:t>波寒流</a:t>
            </a:r>
            <a:r>
              <a:rPr lang="en-US" altLang="zh-TW" sz="1600" dirty="0"/>
              <a:t>)</a:t>
            </a:r>
          </a:p>
          <a:p>
            <a:r>
              <a:rPr lang="zh-TW" altLang="en-US" sz="1600" dirty="0"/>
              <a:t>最冷</a:t>
            </a:r>
            <a:r>
              <a:rPr lang="en-US" altLang="zh-TW" sz="1600" dirty="0"/>
              <a:t>106/2/10 (</a:t>
            </a:r>
            <a:r>
              <a:rPr lang="zh-TW" altLang="en-US" sz="1600" dirty="0"/>
              <a:t>農曆</a:t>
            </a:r>
            <a:r>
              <a:rPr lang="en-US" altLang="zh-TW" sz="1600" dirty="0"/>
              <a:t>1/14) (7.5</a:t>
            </a:r>
            <a:r>
              <a:rPr lang="zh-TW" altLang="en-US" sz="1600" dirty="0"/>
              <a:t>度</a:t>
            </a:r>
            <a:r>
              <a:rPr lang="en-US" altLang="zh-TW" sz="1600" dirty="0"/>
              <a:t>)</a:t>
            </a:r>
          </a:p>
          <a:p>
            <a:r>
              <a:rPr lang="en-US" altLang="zh-TW" sz="1600" dirty="0"/>
              <a:t>104 </a:t>
            </a:r>
            <a:r>
              <a:rPr lang="zh-TW" altLang="en-US" sz="1600" dirty="0"/>
              <a:t>年最冷</a:t>
            </a:r>
            <a:r>
              <a:rPr lang="en-US" altLang="zh-TW" sz="1600" dirty="0"/>
              <a:t>1(7</a:t>
            </a:r>
            <a:r>
              <a:rPr lang="zh-TW" altLang="en-US" sz="1600" dirty="0"/>
              <a:t>波</a:t>
            </a:r>
            <a:r>
              <a:rPr lang="en-US" altLang="zh-TW" sz="1600" dirty="0"/>
              <a:t>): 11</a:t>
            </a:r>
            <a:r>
              <a:rPr lang="zh-TW" altLang="en-US" sz="1600" dirty="0"/>
              <a:t>月</a:t>
            </a:r>
            <a:r>
              <a:rPr lang="en-US" altLang="zh-TW" sz="1600" dirty="0"/>
              <a:t>-2</a:t>
            </a:r>
            <a:r>
              <a:rPr lang="zh-TW" altLang="en-US" sz="1600" dirty="0"/>
              <a:t>月 </a:t>
            </a:r>
            <a:r>
              <a:rPr lang="en-US" altLang="zh-TW" sz="1600" dirty="0"/>
              <a:t>(11</a:t>
            </a:r>
            <a:r>
              <a:rPr lang="zh-TW" altLang="en-US" sz="1600" dirty="0"/>
              <a:t>月 </a:t>
            </a:r>
            <a:r>
              <a:rPr lang="en-US" altLang="zh-TW" sz="1600" dirty="0"/>
              <a:t>0</a:t>
            </a:r>
            <a:r>
              <a:rPr lang="zh-TW" altLang="en-US" sz="1600" dirty="0"/>
              <a:t>波</a:t>
            </a:r>
            <a:r>
              <a:rPr lang="en-US" altLang="zh-TW" sz="1600" dirty="0"/>
              <a:t>+3</a:t>
            </a:r>
            <a:r>
              <a:rPr lang="zh-TW" altLang="en-US" sz="1600" dirty="0"/>
              <a:t>波</a:t>
            </a:r>
            <a:r>
              <a:rPr lang="en-US" altLang="zh-TW" sz="1600" dirty="0"/>
              <a:t>.1</a:t>
            </a:r>
            <a:r>
              <a:rPr lang="zh-TW" altLang="en-US" sz="1600" dirty="0"/>
              <a:t>月</a:t>
            </a:r>
            <a:r>
              <a:rPr lang="en-US" altLang="zh-TW" sz="1600" dirty="0"/>
              <a:t>2</a:t>
            </a:r>
            <a:r>
              <a:rPr lang="zh-TW" altLang="en-US" sz="1600" dirty="0"/>
              <a:t>波</a:t>
            </a:r>
            <a:r>
              <a:rPr lang="en-US" altLang="zh-TW" sz="1600" dirty="0"/>
              <a:t>+2</a:t>
            </a:r>
            <a:r>
              <a:rPr lang="zh-TW" altLang="en-US" sz="1600" dirty="0"/>
              <a:t>波</a:t>
            </a:r>
            <a:r>
              <a:rPr lang="en-US" altLang="zh-TW" sz="1600" dirty="0"/>
              <a:t>) 4</a:t>
            </a:r>
            <a:r>
              <a:rPr lang="zh-TW" altLang="en-US" sz="1600" dirty="0"/>
              <a:t>月 共 </a:t>
            </a:r>
            <a:r>
              <a:rPr lang="en-US" altLang="zh-TW" sz="1600" dirty="0"/>
              <a:t>7 </a:t>
            </a:r>
            <a:r>
              <a:rPr lang="zh-TW" altLang="en-US" sz="1600" dirty="0"/>
              <a:t>波 寒流</a:t>
            </a:r>
          </a:p>
          <a:p>
            <a:r>
              <a:rPr lang="en-US" altLang="zh-TW" sz="1600" dirty="0"/>
              <a:t>No.5</a:t>
            </a:r>
            <a:r>
              <a:rPr lang="zh-TW" altLang="en-US" sz="1600" dirty="0"/>
              <a:t>波最冷</a:t>
            </a:r>
            <a:r>
              <a:rPr lang="en-US" altLang="zh-TW" sz="1600" dirty="0"/>
              <a:t>105/1/24(</a:t>
            </a:r>
            <a:r>
              <a:rPr lang="zh-TW" altLang="en-US" sz="1600" dirty="0"/>
              <a:t>農曆</a:t>
            </a:r>
            <a:r>
              <a:rPr lang="en-US" altLang="zh-TW" sz="1600" dirty="0"/>
              <a:t>12/15)</a:t>
            </a:r>
            <a:r>
              <a:rPr lang="zh-TW" altLang="en-US" sz="1600" dirty="0"/>
              <a:t>新竹 </a:t>
            </a:r>
            <a:r>
              <a:rPr lang="en-US" altLang="zh-TW" sz="1600" dirty="0"/>
              <a:t>3.</a:t>
            </a:r>
            <a:r>
              <a:rPr lang="zh-TW" altLang="en-US" sz="1600" dirty="0"/>
              <a:t>淡水 </a:t>
            </a:r>
            <a:r>
              <a:rPr lang="en-US" altLang="zh-TW" sz="1600" dirty="0"/>
              <a:t>4.</a:t>
            </a:r>
            <a:r>
              <a:rPr lang="zh-TW" altLang="en-US" sz="1600" dirty="0"/>
              <a:t>台中 </a:t>
            </a:r>
            <a:r>
              <a:rPr lang="en-US" altLang="zh-TW" sz="1600" dirty="0"/>
              <a:t>5.</a:t>
            </a:r>
            <a:r>
              <a:rPr lang="zh-TW" altLang="en-US" sz="1600" dirty="0"/>
              <a:t>高雄</a:t>
            </a:r>
            <a:r>
              <a:rPr lang="en-US" altLang="zh-TW" sz="1600" dirty="0"/>
              <a:t>10</a:t>
            </a:r>
            <a:r>
              <a:rPr lang="zh-TW" altLang="en-US" sz="1600" dirty="0"/>
              <a:t>度</a:t>
            </a:r>
            <a:r>
              <a:rPr lang="en-US" altLang="zh-TW" sz="1600" dirty="0"/>
              <a:t>)2/8</a:t>
            </a:r>
            <a:r>
              <a:rPr lang="zh-TW" altLang="en-US" sz="1600" dirty="0"/>
              <a:t>初一</a:t>
            </a:r>
            <a:r>
              <a:rPr lang="en-US" altLang="zh-TW" sz="1600" dirty="0"/>
              <a:t>1/28</a:t>
            </a:r>
          </a:p>
          <a:p>
            <a:r>
              <a:rPr lang="en-US" altLang="zh-TW" sz="1600" dirty="0"/>
              <a:t>103 </a:t>
            </a:r>
            <a:r>
              <a:rPr lang="zh-TW" altLang="en-US" sz="1600" dirty="0"/>
              <a:t>年</a:t>
            </a:r>
            <a:r>
              <a:rPr lang="en-US" altLang="zh-TW" sz="1600" dirty="0"/>
              <a:t>: 11</a:t>
            </a:r>
            <a:r>
              <a:rPr lang="zh-TW" altLang="en-US" sz="1600" dirty="0"/>
              <a:t>月</a:t>
            </a:r>
            <a:r>
              <a:rPr lang="en-US" altLang="zh-TW" sz="1600" dirty="0"/>
              <a:t>-2</a:t>
            </a:r>
            <a:r>
              <a:rPr lang="zh-TW" altLang="en-US" sz="1600" dirty="0"/>
              <a:t>月 </a:t>
            </a:r>
            <a:r>
              <a:rPr lang="en-US" altLang="zh-TW" sz="1600" dirty="0"/>
              <a:t>(11</a:t>
            </a:r>
            <a:r>
              <a:rPr lang="zh-TW" altLang="en-US" sz="1600" dirty="0"/>
              <a:t>月 </a:t>
            </a:r>
            <a:r>
              <a:rPr lang="en-US" altLang="zh-TW" sz="1600" dirty="0"/>
              <a:t>0</a:t>
            </a:r>
            <a:r>
              <a:rPr lang="zh-TW" altLang="en-US" sz="1600" dirty="0"/>
              <a:t>波</a:t>
            </a:r>
            <a:r>
              <a:rPr lang="en-US" altLang="zh-TW" sz="1600" dirty="0"/>
              <a:t>+1</a:t>
            </a:r>
            <a:r>
              <a:rPr lang="zh-TW" altLang="en-US" sz="1600" dirty="0"/>
              <a:t>波</a:t>
            </a:r>
            <a:r>
              <a:rPr lang="en-US" altLang="zh-TW" sz="1600" dirty="0"/>
              <a:t>.1</a:t>
            </a:r>
            <a:r>
              <a:rPr lang="zh-TW" altLang="en-US" sz="1600" dirty="0"/>
              <a:t>月</a:t>
            </a:r>
            <a:r>
              <a:rPr lang="en-US" altLang="zh-TW" sz="1600" dirty="0"/>
              <a:t>2</a:t>
            </a:r>
            <a:r>
              <a:rPr lang="zh-TW" altLang="en-US" sz="1600" dirty="0"/>
              <a:t>波</a:t>
            </a:r>
            <a:r>
              <a:rPr lang="en-US" altLang="zh-TW" sz="1600" dirty="0"/>
              <a:t>+1</a:t>
            </a:r>
            <a:r>
              <a:rPr lang="zh-TW" altLang="en-US" sz="1600" dirty="0"/>
              <a:t>波</a:t>
            </a:r>
            <a:r>
              <a:rPr lang="en-US" altLang="zh-TW" sz="1600" dirty="0"/>
              <a:t>) 4</a:t>
            </a:r>
            <a:r>
              <a:rPr lang="zh-TW" altLang="en-US" sz="1600" dirty="0"/>
              <a:t>月 共 </a:t>
            </a:r>
            <a:r>
              <a:rPr lang="en-US" altLang="zh-TW" sz="1600" dirty="0"/>
              <a:t>4 </a:t>
            </a:r>
            <a:r>
              <a:rPr lang="zh-TW" altLang="en-US" sz="1600" dirty="0"/>
              <a:t>波 寒流</a:t>
            </a:r>
          </a:p>
          <a:p>
            <a:r>
              <a:rPr lang="en-US" altLang="zh-TW" sz="1600" dirty="0"/>
              <a:t>No.3 </a:t>
            </a:r>
            <a:r>
              <a:rPr lang="zh-TW" altLang="en-US" sz="1600" dirty="0"/>
              <a:t>波最冷 </a:t>
            </a:r>
            <a:r>
              <a:rPr lang="en-US" altLang="zh-TW" sz="1600" dirty="0"/>
              <a:t>104/1/24 (</a:t>
            </a:r>
            <a:r>
              <a:rPr lang="zh-TW" altLang="en-US" sz="1600" dirty="0"/>
              <a:t>農曆</a:t>
            </a:r>
            <a:r>
              <a:rPr lang="en-US" altLang="zh-TW" sz="1600" dirty="0"/>
              <a:t>12/5) </a:t>
            </a:r>
            <a:r>
              <a:rPr lang="zh-TW" altLang="en-US" sz="1600" dirty="0"/>
              <a:t>淡水 </a:t>
            </a:r>
            <a:r>
              <a:rPr lang="en-US" altLang="zh-TW" sz="1600" dirty="0"/>
              <a:t>8.1.</a:t>
            </a:r>
            <a:r>
              <a:rPr lang="zh-TW" altLang="en-US" sz="1600" dirty="0"/>
              <a:t>台中 </a:t>
            </a:r>
            <a:r>
              <a:rPr lang="en-US" altLang="zh-TW" sz="1600" dirty="0"/>
              <a:t>8.2 -&gt;</a:t>
            </a:r>
            <a:r>
              <a:rPr lang="zh-TW" altLang="en-US" sz="1600" dirty="0"/>
              <a:t>新屋 </a:t>
            </a:r>
            <a:r>
              <a:rPr lang="en-US" altLang="zh-TW" sz="1600" dirty="0"/>
              <a:t>7.1.</a:t>
            </a:r>
            <a:r>
              <a:rPr lang="zh-TW" altLang="en-US" sz="1600" dirty="0"/>
              <a:t>板橋 </a:t>
            </a:r>
            <a:r>
              <a:rPr lang="en-US" altLang="zh-TW" sz="1600" dirty="0"/>
              <a:t>8.5)</a:t>
            </a:r>
          </a:p>
          <a:p>
            <a:r>
              <a:rPr lang="en-US" altLang="zh-TW" sz="1600" dirty="0"/>
              <a:t>-&gt;2/19</a:t>
            </a:r>
            <a:r>
              <a:rPr lang="zh-TW" altLang="en-US" sz="1600" dirty="0"/>
              <a:t>初一</a:t>
            </a:r>
            <a:r>
              <a:rPr lang="en-US" altLang="zh-TW" sz="1600" dirty="0"/>
              <a:t>-&gt;2/8-&gt;1/28(</a:t>
            </a:r>
            <a:r>
              <a:rPr lang="zh-TW" altLang="en-US" sz="1600" dirty="0"/>
              <a:t>閏</a:t>
            </a:r>
            <a:r>
              <a:rPr lang="en-US" altLang="zh-TW" sz="1600" dirty="0"/>
              <a:t>6)-&gt;2/18</a:t>
            </a:r>
            <a:r>
              <a:rPr lang="zh-TW" altLang="en-US" sz="1600" dirty="0"/>
              <a:t>初一</a:t>
            </a:r>
          </a:p>
          <a:p>
            <a:r>
              <a:rPr lang="en-US" altLang="zh-TW" sz="1600" dirty="0"/>
              <a:t>102 </a:t>
            </a:r>
            <a:r>
              <a:rPr lang="zh-TW" altLang="en-US" sz="1600" dirty="0"/>
              <a:t>年</a:t>
            </a:r>
            <a:r>
              <a:rPr lang="en-US" altLang="zh-TW" sz="1600" dirty="0"/>
              <a:t>: 11</a:t>
            </a:r>
            <a:r>
              <a:rPr lang="zh-TW" altLang="en-US" sz="1600" dirty="0"/>
              <a:t>月</a:t>
            </a:r>
            <a:r>
              <a:rPr lang="en-US" altLang="zh-TW" sz="1600" dirty="0"/>
              <a:t>-2</a:t>
            </a:r>
            <a:r>
              <a:rPr lang="zh-TW" altLang="en-US" sz="1600" dirty="0"/>
              <a:t>月 </a:t>
            </a:r>
            <a:r>
              <a:rPr lang="en-US" altLang="zh-TW" sz="1600" dirty="0"/>
              <a:t>(11/20:8</a:t>
            </a:r>
            <a:r>
              <a:rPr lang="zh-TW" altLang="en-US" sz="1600" dirty="0"/>
              <a:t>度</a:t>
            </a:r>
            <a:r>
              <a:rPr lang="en-US" altLang="zh-TW" sz="1600" dirty="0"/>
              <a:t>-12/18-1/21:</a:t>
            </a:r>
            <a:r>
              <a:rPr lang="zh-TW" altLang="en-US" sz="1600" dirty="0"/>
              <a:t>淡水 </a:t>
            </a:r>
            <a:r>
              <a:rPr lang="en-US" altLang="zh-TW" sz="1600" dirty="0"/>
              <a:t>7</a:t>
            </a:r>
            <a:r>
              <a:rPr lang="zh-TW" altLang="en-US" sz="1600" dirty="0"/>
              <a:t>度</a:t>
            </a:r>
            <a:r>
              <a:rPr lang="en-US" altLang="zh-TW" sz="1600" dirty="0"/>
              <a:t>). 10/13</a:t>
            </a:r>
            <a:r>
              <a:rPr lang="zh-TW" altLang="en-US" sz="1600" dirty="0"/>
              <a:t>冷鋒頭痛</a:t>
            </a:r>
            <a:r>
              <a:rPr lang="en-US" altLang="zh-TW" sz="1600" dirty="0"/>
              <a:t>(</a:t>
            </a:r>
            <a:r>
              <a:rPr lang="zh-TW" altLang="en-US" sz="1600" dirty="0"/>
              <a:t>農</a:t>
            </a:r>
            <a:r>
              <a:rPr lang="en-US" altLang="zh-TW" sz="1600" dirty="0"/>
              <a:t>9/9)</a:t>
            </a:r>
          </a:p>
          <a:p>
            <a:r>
              <a:rPr lang="en-US" altLang="zh-TW" sz="1600" dirty="0"/>
              <a:t>No.3 </a:t>
            </a:r>
            <a:r>
              <a:rPr lang="zh-TW" altLang="en-US" sz="1600" dirty="0"/>
              <a:t>波最冷 </a:t>
            </a:r>
            <a:r>
              <a:rPr lang="en-US" altLang="zh-TW" sz="1600" dirty="0"/>
              <a:t>:103/1/21 (</a:t>
            </a:r>
            <a:r>
              <a:rPr lang="zh-TW" altLang="en-US" sz="1600" dirty="0"/>
              <a:t>農曆</a:t>
            </a:r>
            <a:r>
              <a:rPr lang="en-US" altLang="zh-TW" sz="1600" dirty="0"/>
              <a:t>12/21) </a:t>
            </a:r>
            <a:r>
              <a:rPr lang="zh-TW" altLang="en-US" sz="1600" dirty="0"/>
              <a:t>淡水 </a:t>
            </a:r>
            <a:r>
              <a:rPr lang="en-US" altLang="zh-TW" sz="1600" dirty="0"/>
              <a:t>7</a:t>
            </a:r>
            <a:r>
              <a:rPr lang="zh-TW" altLang="en-US" sz="1600" dirty="0"/>
              <a:t>度</a:t>
            </a:r>
            <a:r>
              <a:rPr lang="en-US" altLang="zh-TW" sz="1600" dirty="0"/>
              <a:t>) </a:t>
            </a:r>
            <a:r>
              <a:rPr lang="zh-TW" altLang="en-US" sz="1600" dirty="0"/>
              <a:t>美 </a:t>
            </a:r>
            <a:r>
              <a:rPr lang="en-US" altLang="zh-TW" sz="1600" dirty="0"/>
              <a:t>1</a:t>
            </a:r>
            <a:r>
              <a:rPr lang="zh-TW" altLang="en-US" sz="1600" dirty="0"/>
              <a:t>月極地渦旋</a:t>
            </a:r>
          </a:p>
          <a:p>
            <a:r>
              <a:rPr lang="en-US" altLang="zh-TW" sz="1600" dirty="0"/>
              <a:t>102/2/10</a:t>
            </a:r>
            <a:r>
              <a:rPr lang="zh-TW" altLang="en-US" sz="1600" dirty="0"/>
              <a:t>初一</a:t>
            </a:r>
            <a:r>
              <a:rPr lang="en-US" altLang="zh-TW" sz="1600" dirty="0"/>
              <a:t>-&gt;103/1/31</a:t>
            </a:r>
            <a:r>
              <a:rPr lang="zh-TW" altLang="en-US" sz="1600" dirty="0"/>
              <a:t>初一</a:t>
            </a:r>
            <a:r>
              <a:rPr lang="en-US" altLang="zh-TW" sz="1600" dirty="0"/>
              <a:t>(</a:t>
            </a:r>
            <a:r>
              <a:rPr lang="zh-TW" altLang="en-US" sz="1600" dirty="0"/>
              <a:t>閏</a:t>
            </a:r>
            <a:r>
              <a:rPr lang="en-US" altLang="zh-TW" sz="1600" dirty="0"/>
              <a:t>9)-&gt;2/19-&gt;2/8-&gt;1/28(</a:t>
            </a:r>
            <a:r>
              <a:rPr lang="zh-TW" altLang="en-US" sz="1600" dirty="0"/>
              <a:t>閏</a:t>
            </a:r>
            <a:r>
              <a:rPr lang="en-US" altLang="zh-TW" sz="1600" dirty="0"/>
              <a:t>6)&gt;2/16</a:t>
            </a:r>
            <a:r>
              <a:rPr lang="zh-TW" altLang="en-US" sz="1600" dirty="0"/>
              <a:t>初一</a:t>
            </a:r>
            <a:r>
              <a:rPr lang="en-US" altLang="zh-TW" sz="1600" dirty="0"/>
              <a:t>:</a:t>
            </a:r>
            <a:r>
              <a:rPr lang="zh-TW" altLang="en-US" sz="1600" dirty="0"/>
              <a:t>陰虛</a:t>
            </a:r>
          </a:p>
          <a:p>
            <a:r>
              <a:rPr lang="en-US" altLang="zh-TW" sz="1600" dirty="0"/>
              <a:t>101/1/23</a:t>
            </a:r>
            <a:r>
              <a:rPr lang="zh-TW" altLang="en-US" sz="1600" dirty="0"/>
              <a:t>初</a:t>
            </a:r>
            <a:r>
              <a:rPr lang="en-US" altLang="zh-TW" sz="1600" dirty="0"/>
              <a:t>1(</a:t>
            </a:r>
            <a:r>
              <a:rPr lang="zh-TW" altLang="en-US" sz="1600" dirty="0"/>
              <a:t>閏</a:t>
            </a:r>
            <a:r>
              <a:rPr lang="en-US" altLang="zh-TW" sz="1600" dirty="0"/>
              <a:t>4)&gt;2/10-&gt;103/1/31(</a:t>
            </a:r>
            <a:r>
              <a:rPr lang="zh-TW" altLang="en-US" sz="1600" dirty="0"/>
              <a:t>閏</a:t>
            </a:r>
            <a:r>
              <a:rPr lang="en-US" altLang="zh-TW" sz="1600" dirty="0"/>
              <a:t>9)-&gt;2/19-&gt;2/8-&gt;105/1/28(</a:t>
            </a:r>
            <a:r>
              <a:rPr lang="zh-TW" altLang="en-US" sz="1600" dirty="0"/>
              <a:t>閏</a:t>
            </a:r>
            <a:r>
              <a:rPr lang="en-US" altLang="zh-TW" sz="1600" dirty="0"/>
              <a:t>6)-&gt;2/16</a:t>
            </a:r>
          </a:p>
          <a:p>
            <a:r>
              <a:rPr lang="en-US" altLang="zh-TW" sz="1600" dirty="0"/>
              <a:t>93/1/22</a:t>
            </a:r>
            <a:r>
              <a:rPr lang="zh-TW" altLang="en-US" sz="1600" dirty="0"/>
              <a:t>初</a:t>
            </a:r>
            <a:r>
              <a:rPr lang="en-US" altLang="zh-TW" sz="1600" dirty="0"/>
              <a:t>1(</a:t>
            </a:r>
            <a:r>
              <a:rPr lang="zh-TW" altLang="en-US" sz="1600" dirty="0"/>
              <a:t>閏</a:t>
            </a:r>
            <a:r>
              <a:rPr lang="en-US" altLang="zh-TW" sz="1600" dirty="0"/>
              <a:t>2)&gt;2/10-&gt;95/1/29(</a:t>
            </a:r>
            <a:r>
              <a:rPr lang="zh-TW" altLang="en-US" sz="1600" dirty="0"/>
              <a:t>閏</a:t>
            </a:r>
            <a:r>
              <a:rPr lang="en-US" altLang="zh-TW" sz="1600" dirty="0"/>
              <a:t>7)-&gt;2/19&gt;2/8&gt;98/1/26(</a:t>
            </a:r>
            <a:r>
              <a:rPr lang="zh-TW" altLang="en-US" sz="1600" dirty="0"/>
              <a:t>閏</a:t>
            </a:r>
            <a:r>
              <a:rPr lang="en-US" altLang="zh-TW" sz="1600" dirty="0"/>
              <a:t>5)&gt;2/14&gt;2/3</a:t>
            </a:r>
          </a:p>
          <a:p>
            <a:r>
              <a:rPr lang="en-US" altLang="zh-TW" sz="1600" dirty="0"/>
              <a:t>99</a:t>
            </a:r>
            <a:r>
              <a:rPr lang="zh-TW" altLang="en-US" sz="1600" dirty="0"/>
              <a:t>年最熱</a:t>
            </a:r>
            <a:r>
              <a:rPr lang="en-US" altLang="zh-TW" sz="1600" dirty="0"/>
              <a:t>(</a:t>
            </a:r>
            <a:r>
              <a:rPr lang="zh-TW" altLang="en-US" sz="1600" dirty="0"/>
              <a:t>澎湖</a:t>
            </a:r>
            <a:r>
              <a:rPr lang="en-US" altLang="zh-TW" sz="1600" dirty="0"/>
              <a:t>)7/23</a:t>
            </a:r>
            <a:r>
              <a:rPr lang="zh-TW" altLang="en-US" sz="1600" dirty="0"/>
              <a:t>大暑</a:t>
            </a:r>
            <a:r>
              <a:rPr lang="en-US" altLang="zh-TW" sz="1600" dirty="0"/>
              <a:t>-12/7</a:t>
            </a:r>
            <a:r>
              <a:rPr lang="zh-TW" altLang="en-US" sz="1600" dirty="0"/>
              <a:t>大雪</a:t>
            </a:r>
            <a:r>
              <a:rPr lang="en-US" altLang="zh-TW" sz="1600" dirty="0"/>
              <a:t>-100/3/11:</a:t>
            </a:r>
            <a:r>
              <a:rPr lang="zh-TW" altLang="en-US" sz="1600" dirty="0"/>
              <a:t>白虎煞</a:t>
            </a:r>
            <a:r>
              <a:rPr lang="en-US" altLang="zh-TW" sz="1600" dirty="0"/>
              <a:t>+</a:t>
            </a:r>
            <a:r>
              <a:rPr lang="zh-TW" altLang="en-US" sz="1600" dirty="0"/>
              <a:t>眼疾</a:t>
            </a:r>
            <a:r>
              <a:rPr lang="en-US" altLang="zh-TW" sz="1600" dirty="0"/>
              <a:t>+FB-DP+</a:t>
            </a:r>
            <a:r>
              <a:rPr lang="zh-TW" altLang="en-US" sz="1600" dirty="0"/>
              <a:t>日本海嘯</a:t>
            </a:r>
            <a:endParaRPr lang="en-US" altLang="zh-TW" sz="1600" dirty="0" smtClean="0"/>
          </a:p>
          <a:p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470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95536" y="1916832"/>
            <a:ext cx="8497887" cy="4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200" dirty="0" smtClean="0">
                <a:ea typeface="標楷體" pitchFamily="65" charset="-120"/>
              </a:rPr>
              <a:t>HDMI. RS232C .MIS </a:t>
            </a:r>
            <a:r>
              <a:rPr lang="en-US" altLang="zh-TW" sz="2200" dirty="0" smtClean="0">
                <a:ea typeface="標楷體" pitchFamily="65" charset="-120"/>
                <a:sym typeface="Wingdings" panose="05000000000000000000" pitchFamily="2" charset="2"/>
              </a:rPr>
              <a:t></a:t>
            </a:r>
            <a:r>
              <a:rPr lang="zh-TW" altLang="en-US" sz="2200" dirty="0">
                <a:ea typeface="標楷體" pitchFamily="65" charset="-120"/>
              </a:rPr>
              <a:t>智慧大</a:t>
            </a:r>
            <a:r>
              <a:rPr lang="zh-TW" altLang="en-US" sz="2200" dirty="0" smtClean="0">
                <a:ea typeface="標楷體" pitchFamily="65" charset="-120"/>
              </a:rPr>
              <a:t>數據分析</a:t>
            </a:r>
            <a:r>
              <a:rPr lang="en-US" altLang="zh-TW" sz="2200" dirty="0" smtClean="0">
                <a:ea typeface="標楷體" pitchFamily="65" charset="-120"/>
              </a:rPr>
              <a:t>(</a:t>
            </a:r>
            <a:r>
              <a:rPr lang="zh-TW" altLang="en-US" sz="2200" dirty="0">
                <a:ea typeface="標楷體" pitchFamily="65" charset="-120"/>
              </a:rPr>
              <a:t>智慧</a:t>
            </a:r>
            <a:r>
              <a:rPr lang="zh-TW" altLang="en-US" sz="2200" dirty="0" smtClean="0">
                <a:ea typeface="標楷體" pitchFamily="65" charset="-120"/>
              </a:rPr>
              <a:t>氣象資訊系統</a:t>
            </a:r>
            <a:r>
              <a:rPr lang="en-US" altLang="zh-TW" sz="2200" dirty="0" smtClean="0"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000" dirty="0" smtClean="0">
                <a:ea typeface="標楷體" pitchFamily="65" charset="-120"/>
              </a:rPr>
              <a:t>CPU (i3-i5-i7). RAM. MK-CRM -&gt; AI</a:t>
            </a:r>
            <a:r>
              <a:rPr lang="zh-TW" altLang="en-US" sz="2000" dirty="0" smtClean="0">
                <a:ea typeface="標楷體" pitchFamily="65" charset="-120"/>
              </a:rPr>
              <a:t> 人工智慧</a:t>
            </a:r>
            <a:r>
              <a:rPr lang="en-US" altLang="zh-TW" sz="2000" dirty="0" smtClean="0">
                <a:ea typeface="標楷體" pitchFamily="65" charset="-120"/>
              </a:rPr>
              <a:t>(</a:t>
            </a:r>
            <a:r>
              <a:rPr lang="zh-TW" altLang="en-US" sz="2000" dirty="0"/>
              <a:t>台灣老年人口</a:t>
            </a:r>
            <a:r>
              <a:rPr lang="zh-TW" altLang="en-US" sz="2000" dirty="0" smtClean="0"/>
              <a:t>比例</a:t>
            </a:r>
            <a:r>
              <a:rPr lang="en-US" altLang="zh-TW" sz="2000" dirty="0" smtClean="0"/>
              <a:t>)</a:t>
            </a:r>
            <a:endParaRPr lang="en-US" altLang="zh-TW" sz="20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 smtClean="0">
                <a:ea typeface="標楷體" pitchFamily="65" charset="-120"/>
              </a:rPr>
              <a:t>資料庫管理 *</a:t>
            </a:r>
            <a:r>
              <a:rPr lang="en-US" altLang="zh-TW" sz="2200" dirty="0" smtClean="0">
                <a:ea typeface="標楷體" pitchFamily="65" charset="-120"/>
              </a:rPr>
              <a:t>.dbf +FB -&gt;  IOM</a:t>
            </a:r>
            <a:r>
              <a:rPr lang="zh-TW" altLang="en-US" sz="2200" dirty="0" smtClean="0">
                <a:ea typeface="標楷體" pitchFamily="65" charset="-120"/>
              </a:rPr>
              <a:t> </a:t>
            </a:r>
            <a:r>
              <a:rPr lang="zh-TW" altLang="en-US" sz="2200" dirty="0">
                <a:ea typeface="標楷體" pitchFamily="65" charset="-120"/>
              </a:rPr>
              <a:t>物聯網</a:t>
            </a:r>
            <a:endParaRPr lang="en-US" altLang="zh-TW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200" dirty="0" err="1" smtClean="0">
                <a:ea typeface="標楷體" pitchFamily="65" charset="-120"/>
              </a:rPr>
              <a:t>i-phone.Pepper</a:t>
            </a:r>
            <a:r>
              <a:rPr lang="en-US" altLang="zh-TW" sz="2200" dirty="0" smtClean="0">
                <a:ea typeface="標楷體" pitchFamily="65" charset="-120"/>
              </a:rPr>
              <a:t> -&gt; </a:t>
            </a:r>
            <a:r>
              <a:rPr lang="zh-TW" altLang="en-US" sz="2200" dirty="0" smtClean="0">
                <a:ea typeface="標楷體" pitchFamily="65" charset="-120"/>
              </a:rPr>
              <a:t>智慧捷運公車</a:t>
            </a:r>
            <a:r>
              <a:rPr lang="zh-TW" altLang="en-US" sz="2200" dirty="0">
                <a:ea typeface="標楷體" pitchFamily="65" charset="-120"/>
              </a:rPr>
              <a:t>資訊系統</a:t>
            </a:r>
            <a:endParaRPr lang="en-US" altLang="zh-TW" sz="22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>
              <a:ea typeface="標楷體" pitchFamily="65" charset="-120"/>
            </a:endParaRP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539552" y="1052736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hlinkClick r:id="rId2"/>
              </a:rPr>
              <a:t>計算機</a:t>
            </a:r>
            <a:r>
              <a:rPr lang="zh-TW" altLang="en-US" sz="2400" dirty="0" smtClean="0">
                <a:solidFill>
                  <a:srgbClr val="00B050"/>
                </a:solidFill>
              </a:rPr>
              <a:t>應用  </a:t>
            </a:r>
            <a:r>
              <a:rPr lang="en-US" altLang="zh-TW" sz="2400" dirty="0" smtClean="0">
                <a:solidFill>
                  <a:srgbClr val="00B050"/>
                </a:solidFill>
              </a:rPr>
              <a:t>vs </a:t>
            </a:r>
            <a:r>
              <a:rPr lang="zh-TW" altLang="en-US" sz="2400" dirty="0" smtClean="0">
                <a:hlinkClick r:id="rId2"/>
              </a:rPr>
              <a:t>計算機概論</a:t>
            </a:r>
            <a:r>
              <a:rPr lang="zh-TW" altLang="en-US" sz="2400" dirty="0" smtClean="0"/>
              <a:t> </a:t>
            </a:r>
            <a:r>
              <a:rPr lang="zh-TW" altLang="en-US" sz="2200" b="1" dirty="0" smtClean="0">
                <a:ea typeface="標楷體" pitchFamily="65" charset="-120"/>
              </a:rPr>
              <a:t>課程</a:t>
            </a:r>
            <a:r>
              <a:rPr lang="zh-TW" altLang="en-US" sz="2200" b="1" dirty="0">
                <a:ea typeface="標楷體" pitchFamily="65" charset="-120"/>
              </a:rPr>
              <a:t>重點</a:t>
            </a:r>
          </a:p>
        </p:txBody>
      </p:sp>
      <p:graphicFrame>
        <p:nvGraphicFramePr>
          <p:cNvPr id="3121" name="Group 4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42083362"/>
              </p:ext>
            </p:extLst>
          </p:nvPr>
        </p:nvGraphicFramePr>
        <p:xfrm>
          <a:off x="457200" y="274638"/>
          <a:ext cx="8229600" cy="426720"/>
        </p:xfrm>
        <a:graphic>
          <a:graphicData uri="http://schemas.openxmlformats.org/drawingml/2006/table">
            <a:tbl>
              <a:tblPr/>
              <a:tblGrid>
                <a:gridCol w="1627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73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1592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7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8"/>
          <p:cNvGrpSpPr>
            <a:grpSpLocks/>
          </p:cNvGrpSpPr>
          <p:nvPr/>
        </p:nvGrpSpPr>
        <p:grpSpPr bwMode="auto">
          <a:xfrm>
            <a:off x="5148064" y="548680"/>
            <a:ext cx="3635375" cy="4662489"/>
            <a:chOff x="3470" y="436"/>
            <a:chExt cx="2290" cy="2937"/>
          </a:xfrm>
        </p:grpSpPr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3470" y="482"/>
              <a:ext cx="771" cy="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200" dirty="0">
                  <a:latin typeface="標楷體" pitchFamily="65" charset="-120"/>
                  <a:ea typeface="標楷體" pitchFamily="65" charset="-120"/>
                </a:rPr>
                <a:t>SERVER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2200" dirty="0">
                  <a:latin typeface="標楷體" pitchFamily="65" charset="-120"/>
                  <a:ea typeface="標楷體" pitchFamily="65" charset="-120"/>
                </a:rPr>
                <a:t>要有</a:t>
              </a: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IP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163.17.64.*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78" name="AutoShape 6"/>
            <p:cNvSpPr>
              <a:spLocks/>
            </p:cNvSpPr>
            <p:nvPr/>
          </p:nvSpPr>
          <p:spPr bwMode="auto">
            <a:xfrm>
              <a:off x="4241" y="527"/>
              <a:ext cx="91" cy="998"/>
            </a:xfrm>
            <a:prstGeom prst="leftBracket">
              <a:avLst>
                <a:gd name="adj" fmla="val 913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422" y="436"/>
              <a:ext cx="1338" cy="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zh-TW" altLang="en-US" sz="2200" dirty="0">
                  <a:latin typeface="標楷體" pitchFamily="65" charset="-120"/>
                  <a:ea typeface="標楷體" pitchFamily="65" charset="-120"/>
                </a:rPr>
                <a:t>三種功能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Fb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-&gt;www-server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2.Youtube and </a:t>
              </a:r>
              <a:r>
                <a:rPr lang="zh-TW" altLang="en-US" sz="2200" dirty="0" smtClean="0">
                  <a:latin typeface="標楷體" pitchFamily="65" charset="-120"/>
                  <a:ea typeface="標楷體" pitchFamily="65" charset="-120"/>
                </a:rPr>
                <a:t>雲端 </a:t>
              </a: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DBF 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 </a:t>
              </a:r>
              <a:r>
                <a:rPr lang="en-US" altLang="zh-TW" sz="2200" dirty="0">
                  <a:latin typeface="標楷體" pitchFamily="65" charset="-120"/>
                  <a:ea typeface="標楷體" pitchFamily="65" charset="-120"/>
                </a:rPr>
                <a:t>ftp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3.Line and Message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-&gt;Mail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1547664" y="2996952"/>
            <a:ext cx="324008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en-US" altLang="zh-TW" sz="2200" dirty="0" err="1">
                <a:latin typeface="標楷體" pitchFamily="65" charset="-120"/>
                <a:ea typeface="標楷體" pitchFamily="65" charset="-120"/>
              </a:rPr>
              <a:t>Hinet</a:t>
            </a: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↓</a:t>
            </a: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86-88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ADSL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網路普遍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↓</a:t>
            </a: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89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&gt;TAIWAN 94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&gt;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美國</a:t>
            </a:r>
            <a:endParaRPr lang="zh-TW" altLang="en-US" sz="2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/>
          <a:lstStyle/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2.9.23-</a:t>
            </a:r>
            <a:r>
              <a:rPr lang="en-US" altLang="zh-TW" smtClean="0"/>
              <a:t>FB</a:t>
            </a:r>
            <a:r>
              <a:rPr lang="zh-TW" altLang="en-US" dirty="0"/>
              <a:t>人口 全球統計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7776864" cy="5112568"/>
          </a:xfrm>
        </p:spPr>
      </p:pic>
    </p:spTree>
    <p:extLst>
      <p:ext uri="{BB962C8B-B14F-4D97-AF65-F5344CB8AC3E}">
        <p14:creationId xmlns:p14="http://schemas.microsoft.com/office/powerpoint/2010/main" val="38662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202034"/>
          </a:xfrm>
        </p:spPr>
        <p:txBody>
          <a:bodyPr/>
          <a:lstStyle/>
          <a:p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電腦軟體整合應用</a:t>
            </a:r>
            <a:endParaRPr lang="zh-TW" altLang="en-US" sz="18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56692" y="202034"/>
            <a:ext cx="8712968" cy="4525963"/>
          </a:xfrm>
        </p:spPr>
        <p:txBody>
          <a:bodyPr/>
          <a:lstStyle/>
          <a:p>
            <a:r>
              <a:rPr lang="zh-TW" altLang="en-US" sz="1800" dirty="0" smtClean="0"/>
              <a:t>一</a:t>
            </a:r>
            <a:r>
              <a:rPr lang="en-US" altLang="zh-TW" sz="1800" dirty="0"/>
              <a:t>.	</a:t>
            </a:r>
            <a:r>
              <a:rPr lang="zh-TW" altLang="en-US" sz="1800" dirty="0"/>
              <a:t>課程理論的 文獻探討與 </a:t>
            </a:r>
            <a:r>
              <a:rPr lang="en-US" altLang="zh-TW" sz="1800" dirty="0"/>
              <a:t>(</a:t>
            </a:r>
            <a:r>
              <a:rPr lang="zh-TW" altLang="en-US" sz="1800" dirty="0"/>
              <a:t>未來</a:t>
            </a:r>
            <a:r>
              <a:rPr lang="en-US" altLang="zh-TW" sz="1800" dirty="0"/>
              <a:t>)</a:t>
            </a:r>
            <a:r>
              <a:rPr lang="zh-TW" altLang="en-US" sz="1800" dirty="0"/>
              <a:t>實務研究方法 題 </a:t>
            </a:r>
            <a:r>
              <a:rPr lang="en-US" altLang="zh-TW" sz="1800" dirty="0" smtClean="0"/>
              <a:t>:</a:t>
            </a:r>
          </a:p>
          <a:p>
            <a:r>
              <a:rPr lang="en-US" altLang="zh-TW" sz="1700" dirty="0" smtClean="0"/>
              <a:t>1</a:t>
            </a:r>
            <a:r>
              <a:rPr lang="en-US" altLang="zh-TW" sz="1700" dirty="0"/>
              <a:t>. AI </a:t>
            </a:r>
            <a:r>
              <a:rPr lang="zh-TW" altLang="en-US" sz="1700" dirty="0"/>
              <a:t>與 </a:t>
            </a:r>
            <a:r>
              <a:rPr lang="en-US" altLang="zh-TW" sz="1700" dirty="0"/>
              <a:t>Big Data </a:t>
            </a:r>
            <a:r>
              <a:rPr lang="zh-TW" altLang="en-US" sz="1700" dirty="0"/>
              <a:t>為電腦軟體整合應用的 重要基礎，請問其</a:t>
            </a:r>
            <a:r>
              <a:rPr lang="en-US" altLang="zh-TW" sz="1700" dirty="0"/>
              <a:t>AI </a:t>
            </a:r>
            <a:r>
              <a:rPr lang="zh-TW" altLang="en-US" sz="1700" dirty="0"/>
              <a:t>與 </a:t>
            </a:r>
            <a:r>
              <a:rPr lang="en-US" altLang="zh-TW" sz="1700" dirty="0"/>
              <a:t>Big Data </a:t>
            </a:r>
            <a:r>
              <a:rPr lang="zh-TW" altLang="en-US" sz="1700" dirty="0"/>
              <a:t>為何 </a:t>
            </a:r>
            <a:r>
              <a:rPr lang="en-US" altLang="zh-TW" sz="1700" dirty="0"/>
              <a:t>? </a:t>
            </a:r>
          </a:p>
          <a:p>
            <a:r>
              <a:rPr lang="en-US" altLang="zh-TW" sz="1700" dirty="0" smtClean="0"/>
              <a:t>2</a:t>
            </a:r>
            <a:r>
              <a:rPr lang="en-US" altLang="zh-TW" sz="1700" dirty="0"/>
              <a:t>. </a:t>
            </a:r>
            <a:r>
              <a:rPr lang="zh-TW" altLang="en-US" sz="1700" dirty="0"/>
              <a:t>老師 的電腦軟體整合應用物聯網與大數據教材放在</a:t>
            </a:r>
            <a:r>
              <a:rPr lang="en-US" altLang="zh-TW" sz="1700" dirty="0"/>
              <a:t>FB</a:t>
            </a:r>
            <a:r>
              <a:rPr lang="zh-TW" altLang="en-US" sz="1700" dirty="0"/>
              <a:t>的哪裡</a:t>
            </a:r>
            <a:r>
              <a:rPr lang="en-US" altLang="zh-TW" sz="1700" dirty="0"/>
              <a:t>?</a:t>
            </a:r>
            <a:r>
              <a:rPr lang="zh-TW" altLang="en-US" sz="1700" dirty="0"/>
              <a:t>老師的 </a:t>
            </a:r>
            <a:r>
              <a:rPr lang="en-US" altLang="zh-TW" sz="1700" dirty="0"/>
              <a:t>FB</a:t>
            </a:r>
            <a:r>
              <a:rPr lang="zh-TW" altLang="en-US" sz="1700" dirty="0"/>
              <a:t>粉專與一般帳號為何</a:t>
            </a:r>
            <a:r>
              <a:rPr lang="en-US" altLang="zh-TW" sz="1700" dirty="0"/>
              <a:t>? </a:t>
            </a:r>
            <a:endParaRPr lang="en-US" altLang="zh-TW" sz="1700" dirty="0" smtClean="0"/>
          </a:p>
          <a:p>
            <a:r>
              <a:rPr lang="en-US" altLang="zh-TW" sz="1700" dirty="0" smtClean="0"/>
              <a:t>3</a:t>
            </a:r>
            <a:r>
              <a:rPr lang="en-US" altLang="zh-TW" sz="1700" dirty="0"/>
              <a:t>. </a:t>
            </a:r>
            <a:r>
              <a:rPr lang="zh-TW" altLang="en-US" sz="1700" dirty="0"/>
              <a:t>台灣 </a:t>
            </a:r>
            <a:r>
              <a:rPr lang="en-US" altLang="zh-TW" sz="1700" dirty="0"/>
              <a:t>4G </a:t>
            </a:r>
            <a:r>
              <a:rPr lang="zh-TW" altLang="en-US" sz="1700" dirty="0"/>
              <a:t>何時 </a:t>
            </a:r>
            <a:r>
              <a:rPr lang="en-US" altLang="zh-TW" sz="1700" dirty="0"/>
              <a:t>(? </a:t>
            </a:r>
            <a:r>
              <a:rPr lang="zh-TW" altLang="en-US" sz="1700" dirty="0"/>
              <a:t>年</a:t>
            </a:r>
            <a:r>
              <a:rPr lang="en-US" altLang="zh-TW" sz="1700" dirty="0"/>
              <a:t>) </a:t>
            </a:r>
            <a:r>
              <a:rPr lang="zh-TW" altLang="en-US" sz="1700" dirty="0"/>
              <a:t>開始營運 </a:t>
            </a:r>
            <a:r>
              <a:rPr lang="en-US" altLang="zh-TW" sz="1700" dirty="0"/>
              <a:t>? </a:t>
            </a:r>
            <a:r>
              <a:rPr lang="zh-TW" altLang="en-US" sz="1700" dirty="0"/>
              <a:t>未來</a:t>
            </a:r>
            <a:r>
              <a:rPr lang="en-US" altLang="zh-TW" sz="1700" dirty="0"/>
              <a:t>5G </a:t>
            </a:r>
            <a:r>
              <a:rPr lang="zh-TW" altLang="en-US" sz="1700" dirty="0"/>
              <a:t>何時 </a:t>
            </a:r>
            <a:r>
              <a:rPr lang="en-US" altLang="zh-TW" sz="1700" dirty="0"/>
              <a:t>(? </a:t>
            </a:r>
            <a:r>
              <a:rPr lang="zh-TW" altLang="en-US" sz="1700" dirty="0"/>
              <a:t>年</a:t>
            </a:r>
            <a:r>
              <a:rPr lang="en-US" altLang="zh-TW" sz="1700" dirty="0"/>
              <a:t>) </a:t>
            </a:r>
            <a:r>
              <a:rPr lang="zh-TW" altLang="en-US" sz="1700" dirty="0"/>
              <a:t>開始商用營運 </a:t>
            </a:r>
            <a:r>
              <a:rPr lang="en-US" altLang="zh-TW" sz="1700" dirty="0"/>
              <a:t>?</a:t>
            </a:r>
          </a:p>
          <a:p>
            <a:r>
              <a:rPr lang="en-US" altLang="zh-TW" sz="1700" dirty="0"/>
              <a:t> </a:t>
            </a:r>
            <a:r>
              <a:rPr lang="en-US" altLang="zh-TW" sz="1700" dirty="0" smtClean="0"/>
              <a:t>4</a:t>
            </a:r>
            <a:r>
              <a:rPr lang="en-US" altLang="zh-TW" sz="1700" dirty="0"/>
              <a:t>. </a:t>
            </a:r>
            <a:r>
              <a:rPr lang="zh-TW" altLang="en-US" sz="1700" dirty="0"/>
              <a:t>為提升學生的學習興趣</a:t>
            </a:r>
            <a:r>
              <a:rPr lang="en-US" altLang="zh-TW" sz="1700" dirty="0"/>
              <a:t>. </a:t>
            </a:r>
            <a:r>
              <a:rPr lang="zh-TW" altLang="en-US" sz="1700" dirty="0"/>
              <a:t>電腦軟體整合應用的分析以 未來人口市場需求規劃為基礎 ，請問台灣人口從戰後嬰兒潮</a:t>
            </a:r>
            <a:r>
              <a:rPr lang="en-US" altLang="zh-TW" sz="1700" dirty="0"/>
              <a:t>(</a:t>
            </a:r>
            <a:r>
              <a:rPr lang="zh-TW" altLang="en-US" sz="1700" dirty="0"/>
              <a:t>民國 </a:t>
            </a:r>
            <a:r>
              <a:rPr lang="en-US" altLang="zh-TW" sz="1700" dirty="0"/>
              <a:t>34</a:t>
            </a:r>
            <a:r>
              <a:rPr lang="zh-TW" altLang="en-US" sz="1700" dirty="0"/>
              <a:t>年次以後</a:t>
            </a:r>
            <a:r>
              <a:rPr lang="en-US" altLang="zh-TW" sz="1700" dirty="0"/>
              <a:t>)</a:t>
            </a:r>
            <a:r>
              <a:rPr lang="zh-TW" altLang="en-US" sz="1700" dirty="0"/>
              <a:t>起始，經歷過哪 </a:t>
            </a:r>
            <a:r>
              <a:rPr lang="en-US" altLang="zh-TW" sz="1700" dirty="0"/>
              <a:t>3 </a:t>
            </a:r>
            <a:r>
              <a:rPr lang="zh-TW" altLang="en-US" sz="1700" dirty="0"/>
              <a:t>波人口高峰</a:t>
            </a:r>
            <a:r>
              <a:rPr lang="en-US" altLang="zh-TW" sz="1700" dirty="0"/>
              <a:t>(</a:t>
            </a:r>
            <a:r>
              <a:rPr lang="zh-TW" altLang="en-US" sz="1700" dirty="0"/>
              <a:t>請依民國 </a:t>
            </a:r>
            <a:r>
              <a:rPr lang="en-US" altLang="zh-TW" sz="1700" dirty="0"/>
              <a:t>? </a:t>
            </a:r>
            <a:r>
              <a:rPr lang="zh-TW" altLang="en-US" sz="1700" dirty="0"/>
              <a:t>次</a:t>
            </a:r>
            <a:r>
              <a:rPr lang="en-US" altLang="zh-TW" sz="1700" dirty="0"/>
              <a:t>)</a:t>
            </a:r>
            <a:r>
              <a:rPr lang="zh-TW" altLang="en-US" sz="1700" dirty="0"/>
              <a:t>說明之 </a:t>
            </a:r>
            <a:r>
              <a:rPr lang="en-US" altLang="zh-TW" sz="1700" dirty="0"/>
              <a:t>?</a:t>
            </a:r>
          </a:p>
          <a:p>
            <a:r>
              <a:rPr lang="en-US" altLang="zh-TW" sz="1700" dirty="0" smtClean="0"/>
              <a:t>5</a:t>
            </a:r>
            <a:r>
              <a:rPr lang="en-US" altLang="zh-TW" sz="1700" dirty="0"/>
              <a:t>. </a:t>
            </a:r>
            <a:r>
              <a:rPr lang="zh-TW" altLang="en-US" sz="1700" dirty="0"/>
              <a:t>電腦軟體整合應用 以 </a:t>
            </a:r>
            <a:r>
              <a:rPr lang="en-US" altLang="zh-TW" sz="1700" dirty="0"/>
              <a:t>MIS</a:t>
            </a:r>
            <a:r>
              <a:rPr lang="zh-TW" altLang="en-US" sz="1700" dirty="0"/>
              <a:t>的系統分析 為主要實務研究管理方法 </a:t>
            </a:r>
            <a:r>
              <a:rPr lang="en-US" altLang="zh-TW" sz="1700" dirty="0"/>
              <a:t>? </a:t>
            </a:r>
            <a:r>
              <a:rPr lang="zh-TW" altLang="en-US" sz="1700" dirty="0"/>
              <a:t>請問何謂 </a:t>
            </a:r>
            <a:r>
              <a:rPr lang="en-US" altLang="zh-TW" sz="1700" dirty="0"/>
              <a:t>MIS ? MK-IS </a:t>
            </a:r>
            <a:r>
              <a:rPr lang="en-US" altLang="zh-TW" sz="1700" dirty="0" smtClean="0"/>
              <a:t>?(</a:t>
            </a:r>
            <a:r>
              <a:rPr lang="zh-TW" altLang="en-US" sz="1700" dirty="0"/>
              <a:t>在全球</a:t>
            </a:r>
            <a:r>
              <a:rPr lang="en-US" altLang="zh-TW" sz="1700" dirty="0"/>
              <a:t>IT</a:t>
            </a:r>
            <a:r>
              <a:rPr lang="zh-TW" altLang="en-US" sz="1700" dirty="0"/>
              <a:t>資訊科技競爭比較方面 </a:t>
            </a:r>
            <a:r>
              <a:rPr lang="en-US" altLang="zh-TW" sz="1700" dirty="0"/>
              <a:t>.IT </a:t>
            </a:r>
            <a:r>
              <a:rPr lang="zh-TW" altLang="en-US" sz="1700" dirty="0"/>
              <a:t>為台灣特有 </a:t>
            </a:r>
            <a:r>
              <a:rPr lang="en-US" altLang="zh-TW" sz="1700" dirty="0"/>
              <a:t>PC-NB-GPS-GPU-AI </a:t>
            </a:r>
            <a:r>
              <a:rPr lang="zh-TW" altLang="en-US" sz="1700" dirty="0"/>
              <a:t>的高科技產業優勢</a:t>
            </a:r>
            <a:r>
              <a:rPr lang="en-US" altLang="zh-TW" sz="1700" dirty="0"/>
              <a:t>)</a:t>
            </a:r>
          </a:p>
          <a:p>
            <a:r>
              <a:rPr lang="en-US" altLang="zh-TW" sz="1700" dirty="0" smtClean="0"/>
              <a:t>6</a:t>
            </a:r>
            <a:r>
              <a:rPr lang="en-US" altLang="zh-TW" sz="1700" dirty="0"/>
              <a:t>. </a:t>
            </a:r>
            <a:r>
              <a:rPr lang="zh-TW" altLang="en-US" sz="1700" dirty="0"/>
              <a:t>在實務個案方法 </a:t>
            </a:r>
            <a:r>
              <a:rPr lang="en-US" altLang="zh-TW" sz="1700" dirty="0"/>
              <a:t>MIS</a:t>
            </a:r>
            <a:r>
              <a:rPr lang="zh-TW" altLang="en-US" sz="1700" dirty="0"/>
              <a:t>管理資訊系統為 電腦軟體整合應用的 重要實務研究方法，請問 </a:t>
            </a:r>
            <a:r>
              <a:rPr lang="en-US" altLang="zh-TW" sz="1700" dirty="0"/>
              <a:t>MIS</a:t>
            </a:r>
            <a:r>
              <a:rPr lang="zh-TW" altLang="en-US" sz="1700" dirty="0"/>
              <a:t>之 </a:t>
            </a:r>
            <a:r>
              <a:rPr lang="en-US" altLang="zh-TW" sz="1700" dirty="0"/>
              <a:t>5</a:t>
            </a:r>
            <a:r>
              <a:rPr lang="zh-TW" altLang="en-US" sz="1700" dirty="0"/>
              <a:t>管 為何 </a:t>
            </a:r>
            <a:r>
              <a:rPr lang="en-US" altLang="zh-TW" sz="1700" dirty="0"/>
              <a:t>?</a:t>
            </a:r>
          </a:p>
          <a:p>
            <a:r>
              <a:rPr lang="en-US" altLang="zh-TW" sz="1700" dirty="0" smtClean="0"/>
              <a:t>7</a:t>
            </a:r>
            <a:r>
              <a:rPr lang="en-US" altLang="zh-TW" sz="1700" dirty="0"/>
              <a:t>. </a:t>
            </a:r>
            <a:r>
              <a:rPr lang="zh-TW" altLang="en-US" sz="1700" dirty="0"/>
              <a:t>在實務個案方法 本校運用 網路管理 於 霧峰</a:t>
            </a:r>
            <a:r>
              <a:rPr lang="en-US" altLang="zh-TW" sz="1700" dirty="0"/>
              <a:t>.</a:t>
            </a:r>
            <a:r>
              <a:rPr lang="zh-TW" altLang="en-US" sz="1700" dirty="0"/>
              <a:t>大里</a:t>
            </a:r>
            <a:r>
              <a:rPr lang="en-US" altLang="zh-TW" sz="1700" dirty="0"/>
              <a:t>.</a:t>
            </a:r>
            <a:r>
              <a:rPr lang="zh-TW" altLang="en-US" sz="1700" dirty="0"/>
              <a:t>太平社區資源的整合與 </a:t>
            </a:r>
            <a:r>
              <a:rPr lang="en-US" altLang="zh-TW" sz="1700" dirty="0"/>
              <a:t>USR</a:t>
            </a:r>
            <a:r>
              <a:rPr lang="zh-TW" altLang="en-US" sz="1700" dirty="0"/>
              <a:t>的社區服務推廣</a:t>
            </a:r>
            <a:r>
              <a:rPr lang="en-US" altLang="zh-TW" sz="1700" dirty="0"/>
              <a:t>. </a:t>
            </a:r>
            <a:r>
              <a:rPr lang="zh-TW" altLang="en-US" sz="1700" dirty="0"/>
              <a:t>請問何謂 </a:t>
            </a:r>
            <a:r>
              <a:rPr lang="en-US" altLang="zh-TW" sz="1700" dirty="0"/>
              <a:t>USR ? </a:t>
            </a:r>
            <a:r>
              <a:rPr lang="zh-TW" altLang="en-US" sz="1700" dirty="0"/>
              <a:t>本校最早的</a:t>
            </a:r>
            <a:r>
              <a:rPr lang="en-US" altLang="zh-TW" sz="1700" dirty="0"/>
              <a:t>USR</a:t>
            </a:r>
            <a:r>
              <a:rPr lang="zh-TW" altLang="en-US" sz="1700" dirty="0"/>
              <a:t>的社區服務計畫為何  </a:t>
            </a:r>
            <a:r>
              <a:rPr lang="en-US" altLang="zh-TW" sz="1700" dirty="0"/>
              <a:t>? . </a:t>
            </a:r>
            <a:r>
              <a:rPr lang="zh-TW" altLang="en-US" sz="1700" dirty="0"/>
              <a:t>後續才有目前的外埔農產網路行銷計畫</a:t>
            </a:r>
          </a:p>
          <a:p>
            <a:r>
              <a:rPr lang="en-US" altLang="zh-TW" sz="1700" dirty="0" smtClean="0"/>
              <a:t>8</a:t>
            </a:r>
            <a:r>
              <a:rPr lang="en-US" altLang="zh-TW" sz="1700" dirty="0"/>
              <a:t>. </a:t>
            </a:r>
            <a:r>
              <a:rPr lang="zh-TW" altLang="en-US" sz="1700" dirty="0"/>
              <a:t>為提升學生的學習興趣</a:t>
            </a:r>
            <a:r>
              <a:rPr lang="en-US" altLang="zh-TW" sz="1700" dirty="0"/>
              <a:t>. </a:t>
            </a:r>
            <a:r>
              <a:rPr lang="zh-TW" altLang="en-US" sz="1700" dirty="0"/>
              <a:t>未來對台灣的電腦軟體整合應用設計以 縱斷面人口老化市場需求規劃為基礎 ， 請問台灣在 民國 </a:t>
            </a:r>
            <a:r>
              <a:rPr lang="en-US" altLang="zh-TW" sz="1700" dirty="0"/>
              <a:t>? </a:t>
            </a:r>
            <a:r>
              <a:rPr lang="zh-TW" altLang="en-US" sz="1700" dirty="0"/>
              <a:t>年</a:t>
            </a:r>
            <a:r>
              <a:rPr lang="en-US" altLang="zh-TW" sz="1700" dirty="0"/>
              <a:t>2</a:t>
            </a:r>
            <a:r>
              <a:rPr lang="zh-TW" altLang="en-US" sz="1700" dirty="0"/>
              <a:t>月正式進入 </a:t>
            </a:r>
            <a:r>
              <a:rPr lang="en-US" altLang="zh-TW" sz="1700" dirty="0"/>
              <a:t>7</a:t>
            </a:r>
            <a:r>
              <a:rPr lang="zh-TW" altLang="en-US" sz="1700" dirty="0"/>
              <a:t>％以上「高齡化社會」，</a:t>
            </a:r>
            <a:r>
              <a:rPr lang="en-US" altLang="zh-TW" sz="1700" dirty="0"/>
              <a:t>14</a:t>
            </a:r>
            <a:r>
              <a:rPr lang="zh-TW" altLang="en-US" sz="1700" dirty="0"/>
              <a:t>％以上時稱高齡社會，</a:t>
            </a:r>
            <a:r>
              <a:rPr lang="en-US" altLang="zh-TW" sz="1700" dirty="0"/>
              <a:t>20</a:t>
            </a:r>
            <a:r>
              <a:rPr lang="zh-TW" altLang="en-US" sz="1700" dirty="0"/>
              <a:t>％以上時稱超高齡社會，於民國 </a:t>
            </a:r>
            <a:r>
              <a:rPr lang="en-US" altLang="zh-TW" sz="1700" dirty="0"/>
              <a:t>? </a:t>
            </a:r>
            <a:r>
              <a:rPr lang="zh-TW" altLang="en-US" sz="1700" dirty="0"/>
              <a:t>年達到</a:t>
            </a:r>
            <a:r>
              <a:rPr lang="en-US" altLang="zh-TW" sz="1700" dirty="0"/>
              <a:t>14%</a:t>
            </a:r>
            <a:r>
              <a:rPr lang="zh-TW" altLang="en-US" sz="1700" dirty="0"/>
              <a:t>，成為「高齡社會」，到了民國 </a:t>
            </a:r>
            <a:r>
              <a:rPr lang="en-US" altLang="zh-TW" sz="1700" dirty="0"/>
              <a:t>? </a:t>
            </a:r>
            <a:r>
              <a:rPr lang="zh-TW" altLang="en-US" sz="1700" dirty="0"/>
              <a:t>年，</a:t>
            </a:r>
            <a:r>
              <a:rPr lang="en-US" altLang="zh-TW" sz="1700" dirty="0"/>
              <a:t>65</a:t>
            </a:r>
            <a:r>
              <a:rPr lang="zh-TW" altLang="en-US" sz="1700" dirty="0"/>
              <a:t>歲以上人口會占總人口</a:t>
            </a:r>
            <a:r>
              <a:rPr lang="en-US" altLang="zh-TW" sz="1700" dirty="0"/>
              <a:t>20%</a:t>
            </a:r>
            <a:r>
              <a:rPr lang="zh-TW" altLang="en-US" sz="1700" dirty="0"/>
              <a:t>，台灣將進入「超高齡社會」。</a:t>
            </a:r>
          </a:p>
          <a:p>
            <a:r>
              <a:rPr lang="en-US" altLang="zh-TW" sz="1700" dirty="0" smtClean="0"/>
              <a:t>9</a:t>
            </a:r>
            <a:r>
              <a:rPr lang="en-US" altLang="zh-TW" sz="1700" dirty="0"/>
              <a:t>. </a:t>
            </a:r>
            <a:r>
              <a:rPr lang="zh-TW" altLang="en-US" sz="1700" dirty="0"/>
              <a:t>請將 大數據分析資料管理金字塔的順序，依序排列 </a:t>
            </a:r>
            <a:r>
              <a:rPr lang="en-US" altLang="zh-TW" sz="1700" dirty="0"/>
              <a:t>? (</a:t>
            </a:r>
            <a:r>
              <a:rPr lang="zh-TW" altLang="en-US" sz="1700" dirty="0"/>
              <a:t>由 上而下</a:t>
            </a:r>
            <a:r>
              <a:rPr lang="en-US" altLang="zh-TW" sz="1700" dirty="0"/>
              <a:t>)</a:t>
            </a:r>
          </a:p>
          <a:p>
            <a:r>
              <a:rPr lang="en-US" altLang="zh-TW" sz="1700" dirty="0" smtClean="0"/>
              <a:t>10</a:t>
            </a:r>
            <a:r>
              <a:rPr lang="en-US" altLang="zh-TW" sz="1700" dirty="0"/>
              <a:t>.</a:t>
            </a:r>
            <a:r>
              <a:rPr lang="zh-TW" altLang="en-US" sz="1700" dirty="0"/>
              <a:t>台灣 </a:t>
            </a:r>
            <a:r>
              <a:rPr lang="en-US" altLang="zh-TW" sz="1700" dirty="0" err="1"/>
              <a:t>Hinet</a:t>
            </a:r>
            <a:r>
              <a:rPr lang="en-US" altLang="zh-TW" sz="1700" dirty="0"/>
              <a:t> </a:t>
            </a:r>
            <a:r>
              <a:rPr lang="zh-TW" altLang="en-US" sz="1700" dirty="0"/>
              <a:t>何時 </a:t>
            </a:r>
            <a:r>
              <a:rPr lang="en-US" altLang="zh-TW" sz="1700" dirty="0"/>
              <a:t>(? </a:t>
            </a:r>
            <a:r>
              <a:rPr lang="zh-TW" altLang="en-US" sz="1700" dirty="0"/>
              <a:t>年</a:t>
            </a:r>
            <a:r>
              <a:rPr lang="en-US" altLang="zh-TW" sz="1700" dirty="0"/>
              <a:t>) </a:t>
            </a:r>
            <a:r>
              <a:rPr lang="zh-TW" altLang="en-US" sz="1700" dirty="0"/>
              <a:t>開始營運 </a:t>
            </a:r>
            <a:r>
              <a:rPr lang="en-US" altLang="zh-TW" sz="1700" dirty="0"/>
              <a:t>? </a:t>
            </a:r>
            <a:r>
              <a:rPr lang="zh-TW" altLang="en-US" sz="1700" dirty="0"/>
              <a:t>中國網路人口何時超越台灣 </a:t>
            </a:r>
            <a:r>
              <a:rPr lang="en-US" altLang="zh-TW" sz="1700" dirty="0"/>
              <a:t>?</a:t>
            </a:r>
          </a:p>
          <a:p>
            <a:r>
              <a:rPr lang="en-US" altLang="zh-TW" sz="1800" dirty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47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202034"/>
          </a:xfrm>
        </p:spPr>
        <p:txBody>
          <a:bodyPr/>
          <a:lstStyle/>
          <a:p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電腦軟體整合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應用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18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56692" y="202034"/>
            <a:ext cx="8712968" cy="4525963"/>
          </a:xfrm>
        </p:spPr>
        <p:txBody>
          <a:bodyPr/>
          <a:lstStyle/>
          <a:p>
            <a:r>
              <a:rPr lang="zh-TW" altLang="en-US" sz="1800" dirty="0" smtClean="0"/>
              <a:t>一</a:t>
            </a:r>
            <a:r>
              <a:rPr lang="en-US" altLang="zh-TW" sz="1800" dirty="0"/>
              <a:t>.	</a:t>
            </a:r>
            <a:r>
              <a:rPr lang="zh-TW" altLang="en-US" sz="1800" dirty="0"/>
              <a:t>課程理論的 文獻探討與 </a:t>
            </a:r>
            <a:r>
              <a:rPr lang="en-US" altLang="zh-TW" sz="1800" dirty="0"/>
              <a:t>(</a:t>
            </a:r>
            <a:r>
              <a:rPr lang="zh-TW" altLang="en-US" sz="1800" dirty="0"/>
              <a:t>未來</a:t>
            </a:r>
            <a:r>
              <a:rPr lang="en-US" altLang="zh-TW" sz="1800" dirty="0"/>
              <a:t>)</a:t>
            </a:r>
            <a:r>
              <a:rPr lang="zh-TW" altLang="en-US" sz="1800" dirty="0"/>
              <a:t>實務研究方法 題 </a:t>
            </a:r>
            <a:r>
              <a:rPr lang="en-US" altLang="zh-TW" sz="1800" dirty="0" smtClean="0"/>
              <a:t>:</a:t>
            </a:r>
          </a:p>
          <a:p>
            <a:r>
              <a:rPr lang="en-US" altLang="zh-TW" sz="1800" dirty="0" smtClean="0"/>
              <a:t> </a:t>
            </a:r>
            <a:endParaRPr lang="en-US" altLang="zh-TW" sz="1800" dirty="0"/>
          </a:p>
          <a:p>
            <a:r>
              <a:rPr lang="zh-TW" altLang="en-US" sz="2400" dirty="0"/>
              <a:t>二</a:t>
            </a:r>
            <a:r>
              <a:rPr lang="en-US" altLang="zh-TW" sz="2400" dirty="0"/>
              <a:t>.	</a:t>
            </a:r>
            <a:r>
              <a:rPr lang="zh-TW" altLang="en-US" sz="2400" dirty="0"/>
              <a:t>請依以下 </a:t>
            </a:r>
            <a:r>
              <a:rPr lang="en-US" altLang="zh-TW" sz="2400" dirty="0"/>
              <a:t>5 </a:t>
            </a:r>
            <a:r>
              <a:rPr lang="zh-TW" altLang="en-US" sz="2400" dirty="0"/>
              <a:t>大主題</a:t>
            </a:r>
            <a:r>
              <a:rPr lang="en-US" altLang="zh-TW" sz="2400" dirty="0"/>
              <a:t>.</a:t>
            </a:r>
            <a:r>
              <a:rPr lang="zh-TW" altLang="en-US" sz="2400" dirty="0"/>
              <a:t>依最喜歡與教無興趣偏好排序</a:t>
            </a:r>
            <a:r>
              <a:rPr lang="en-US" altLang="zh-TW" sz="2400" dirty="0"/>
              <a:t>.</a:t>
            </a:r>
            <a:r>
              <a:rPr lang="zh-TW" altLang="en-US" sz="2400" dirty="0"/>
              <a:t>並陳述原因與改善建議 </a:t>
            </a:r>
            <a:r>
              <a:rPr lang="en-US" altLang="zh-TW" sz="2400" dirty="0"/>
              <a:t>? (</a:t>
            </a:r>
            <a:r>
              <a:rPr lang="zh-TW" altLang="en-US" sz="2400" dirty="0"/>
              <a:t>開放題</a:t>
            </a:r>
            <a:r>
              <a:rPr lang="en-US" altLang="zh-TW" sz="2400" dirty="0" smtClean="0"/>
              <a:t>)</a:t>
            </a:r>
          </a:p>
          <a:p>
            <a:r>
              <a:rPr lang="en-US" altLang="zh-TW" sz="2400" dirty="0" smtClean="0"/>
              <a:t>    </a:t>
            </a:r>
            <a:r>
              <a:rPr lang="zh-TW" altLang="en-US" sz="2400" dirty="0"/>
              <a:t>註</a:t>
            </a:r>
            <a:r>
              <a:rPr lang="en-US" altLang="zh-TW" sz="2400" dirty="0"/>
              <a:t>: </a:t>
            </a:r>
            <a:r>
              <a:rPr lang="en-US" altLang="zh-TW" sz="2400" dirty="0" err="1"/>
              <a:t>Zuvio</a:t>
            </a:r>
            <a:r>
              <a:rPr lang="en-US" altLang="zh-TW" sz="2400" dirty="0"/>
              <a:t> </a:t>
            </a:r>
            <a:r>
              <a:rPr lang="zh-TW" altLang="en-US" sz="2400" dirty="0"/>
              <a:t>問卷調查 填項 </a:t>
            </a:r>
            <a:r>
              <a:rPr lang="en-US" altLang="zh-TW" sz="2400" dirty="0"/>
              <a:t>: 1.</a:t>
            </a:r>
            <a:r>
              <a:rPr lang="zh-TW" altLang="en-US" sz="2400" dirty="0"/>
              <a:t>非常不同意</a:t>
            </a:r>
            <a:r>
              <a:rPr lang="en-US" altLang="zh-TW" sz="2400" dirty="0"/>
              <a:t>(0</a:t>
            </a:r>
            <a:r>
              <a:rPr lang="zh-TW" altLang="en-US" sz="2400" dirty="0"/>
              <a:t>分</a:t>
            </a:r>
            <a:r>
              <a:rPr lang="en-US" altLang="zh-TW" sz="2400" dirty="0"/>
              <a:t>)  2.</a:t>
            </a:r>
            <a:r>
              <a:rPr lang="zh-TW" altLang="en-US" sz="2400" dirty="0"/>
              <a:t>不同意</a:t>
            </a:r>
            <a:r>
              <a:rPr lang="en-US" altLang="zh-TW" sz="2400" dirty="0"/>
              <a:t>(25</a:t>
            </a:r>
            <a:r>
              <a:rPr lang="zh-TW" altLang="en-US" sz="2400" dirty="0"/>
              <a:t>分</a:t>
            </a:r>
            <a:r>
              <a:rPr lang="en-US" altLang="zh-TW" sz="2400" dirty="0"/>
              <a:t>) 3.</a:t>
            </a:r>
            <a:r>
              <a:rPr lang="zh-TW" altLang="en-US" sz="2400" dirty="0"/>
              <a:t>沒意見</a:t>
            </a:r>
            <a:r>
              <a:rPr lang="en-US" altLang="zh-TW" sz="2400" dirty="0"/>
              <a:t>(50</a:t>
            </a:r>
            <a:r>
              <a:rPr lang="zh-TW" altLang="en-US" sz="2400" dirty="0"/>
              <a:t>分</a:t>
            </a:r>
            <a:r>
              <a:rPr lang="en-US" altLang="zh-TW" sz="2400" dirty="0"/>
              <a:t>)</a:t>
            </a:r>
          </a:p>
          <a:p>
            <a:r>
              <a:rPr lang="en-US" altLang="zh-TW" sz="2400" dirty="0"/>
              <a:t>       4</a:t>
            </a:r>
            <a:r>
              <a:rPr lang="zh-TW" altLang="en-US" sz="2400" dirty="0"/>
              <a:t>同意</a:t>
            </a:r>
            <a:r>
              <a:rPr lang="en-US" altLang="zh-TW" sz="2400" dirty="0"/>
              <a:t>(75</a:t>
            </a:r>
            <a:r>
              <a:rPr lang="zh-TW" altLang="en-US" sz="2400" dirty="0"/>
              <a:t>分</a:t>
            </a:r>
            <a:r>
              <a:rPr lang="en-US" altLang="zh-TW" sz="2400" dirty="0"/>
              <a:t>) 5.</a:t>
            </a:r>
            <a:r>
              <a:rPr lang="zh-TW" altLang="en-US" sz="2400" dirty="0"/>
              <a:t>非常同意</a:t>
            </a:r>
            <a:r>
              <a:rPr lang="en-US" altLang="zh-TW" sz="2400" dirty="0"/>
              <a:t>(</a:t>
            </a:r>
            <a:r>
              <a:rPr lang="zh-TW" altLang="en-US" sz="2400" dirty="0"/>
              <a:t>全校平均為</a:t>
            </a:r>
            <a:r>
              <a:rPr lang="en-US" altLang="zh-TW" sz="2400" dirty="0"/>
              <a:t>80</a:t>
            </a:r>
            <a:r>
              <a:rPr lang="zh-TW" altLang="en-US" sz="2400" dirty="0"/>
              <a:t>分以上</a:t>
            </a:r>
            <a:r>
              <a:rPr lang="en-US" altLang="zh-TW" sz="2400" dirty="0"/>
              <a:t>). </a:t>
            </a:r>
            <a:r>
              <a:rPr lang="zh-TW" altLang="en-US" sz="2400" dirty="0"/>
              <a:t>請自行試算 問卷分數</a:t>
            </a:r>
          </a:p>
          <a:p>
            <a:r>
              <a:rPr lang="en-US" altLang="zh-TW" sz="2400" dirty="0" smtClean="0"/>
              <a:t>1</a:t>
            </a:r>
            <a:r>
              <a:rPr lang="en-US" altLang="zh-TW" sz="2400" dirty="0"/>
              <a:t>.	</a:t>
            </a:r>
            <a:r>
              <a:rPr lang="zh-TW" altLang="en-US" sz="2400" dirty="0"/>
              <a:t>電腦軟體整合應用的 課程教材</a:t>
            </a:r>
            <a:r>
              <a:rPr lang="en-US" altLang="zh-TW" sz="2400" dirty="0"/>
              <a:t>- OT.OB </a:t>
            </a:r>
            <a:r>
              <a:rPr lang="zh-TW" altLang="en-US" sz="2400" dirty="0"/>
              <a:t>整合網路資源 </a:t>
            </a:r>
            <a:r>
              <a:rPr lang="en-US" altLang="zh-TW" sz="2400" dirty="0"/>
              <a:t>(</a:t>
            </a:r>
            <a:r>
              <a:rPr lang="en-US" altLang="zh-TW" sz="2400" dirty="0" err="1"/>
              <a:t>iLms</a:t>
            </a:r>
            <a:r>
              <a:rPr lang="en-US" altLang="zh-TW" sz="2400" dirty="0"/>
              <a:t>. </a:t>
            </a:r>
            <a:r>
              <a:rPr lang="en-US" altLang="zh-TW" sz="2400" dirty="0" err="1"/>
              <a:t>Zuvio</a:t>
            </a:r>
            <a:r>
              <a:rPr lang="en-US" altLang="zh-TW" sz="2400" dirty="0"/>
              <a:t> .</a:t>
            </a:r>
            <a:r>
              <a:rPr lang="en-US" altLang="zh-TW" sz="2400" dirty="0" err="1"/>
              <a:t>Youtube.FB</a:t>
            </a:r>
            <a:r>
              <a:rPr lang="en-US" altLang="zh-TW" sz="2400" dirty="0"/>
              <a:t>. Map-GIS ..)</a:t>
            </a:r>
          </a:p>
          <a:p>
            <a:r>
              <a:rPr lang="en-US" altLang="zh-TW" sz="2400" dirty="0"/>
              <a:t>2.	</a:t>
            </a:r>
            <a:r>
              <a:rPr lang="zh-TW" altLang="en-US" sz="2400" dirty="0"/>
              <a:t>電腦軟體整合應用課程教材 的有趣實務主題</a:t>
            </a:r>
            <a:r>
              <a:rPr lang="en-US" altLang="zh-TW" sz="2400" dirty="0"/>
              <a:t>- </a:t>
            </a:r>
            <a:r>
              <a:rPr lang="zh-TW" altLang="en-US" sz="2400" dirty="0"/>
              <a:t>未來老人長照</a:t>
            </a:r>
            <a:r>
              <a:rPr lang="en-US" altLang="zh-TW" sz="2400" dirty="0"/>
              <a:t>. </a:t>
            </a:r>
            <a:r>
              <a:rPr lang="zh-TW" altLang="en-US" sz="2400" dirty="0"/>
              <a:t>學校</a:t>
            </a:r>
            <a:r>
              <a:rPr lang="en-US" altLang="zh-TW" sz="2400" dirty="0"/>
              <a:t>USR</a:t>
            </a:r>
            <a:r>
              <a:rPr lang="zh-TW" altLang="en-US" sz="2400" dirty="0"/>
              <a:t>實務經驗 </a:t>
            </a:r>
          </a:p>
          <a:p>
            <a:r>
              <a:rPr lang="en-US" altLang="zh-TW" sz="2400" dirty="0"/>
              <a:t>3.	</a:t>
            </a:r>
            <a:r>
              <a:rPr lang="zh-TW" altLang="en-US" sz="2400" dirty="0"/>
              <a:t>電腦軟體整合應用</a:t>
            </a:r>
            <a:r>
              <a:rPr lang="en-US" altLang="zh-TW" sz="2400" dirty="0" err="1"/>
              <a:t>ppt</a:t>
            </a:r>
            <a:r>
              <a:rPr lang="en-US" altLang="zh-TW" sz="2400" dirty="0"/>
              <a:t> </a:t>
            </a:r>
            <a:r>
              <a:rPr lang="zh-TW" altLang="en-US" sz="2400" dirty="0"/>
              <a:t>日期 </a:t>
            </a:r>
            <a:r>
              <a:rPr lang="en-US" altLang="zh-TW" sz="2400" dirty="0"/>
              <a:t>-  </a:t>
            </a:r>
            <a:r>
              <a:rPr lang="zh-TW" altLang="en-US" sz="2400" dirty="0"/>
              <a:t>依最喜歡與教無興趣偏好排序</a:t>
            </a:r>
            <a:r>
              <a:rPr lang="en-US" altLang="zh-TW" sz="2400" dirty="0"/>
              <a:t>. </a:t>
            </a:r>
            <a:r>
              <a:rPr lang="zh-TW" altLang="en-US" sz="2400" dirty="0"/>
              <a:t>並陳述原因與 改善建議</a:t>
            </a:r>
          </a:p>
          <a:p>
            <a:r>
              <a:rPr lang="en-US" altLang="zh-TW" sz="2400" dirty="0"/>
              <a:t>4.	</a:t>
            </a:r>
            <a:r>
              <a:rPr lang="zh-TW" altLang="en-US" sz="2400" dirty="0"/>
              <a:t>針對老師的教學方法與教材興趣</a:t>
            </a:r>
            <a:r>
              <a:rPr lang="en-US" altLang="zh-TW" sz="2400" dirty="0"/>
              <a:t>.</a:t>
            </a:r>
            <a:r>
              <a:rPr lang="zh-TW" altLang="en-US" sz="2400" dirty="0"/>
              <a:t>依最喜歡與教無興趣偏好排序</a:t>
            </a:r>
            <a:r>
              <a:rPr lang="en-US" altLang="zh-TW" sz="2400" dirty="0"/>
              <a:t>.</a:t>
            </a:r>
            <a:r>
              <a:rPr lang="zh-TW" altLang="en-US" sz="2400" dirty="0"/>
              <a:t>並陳述原因與改善建議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982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202034"/>
          </a:xfrm>
        </p:spPr>
        <p:txBody>
          <a:bodyPr/>
          <a:lstStyle/>
          <a:p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電腦軟體整合應用</a:t>
            </a:r>
            <a:endParaRPr lang="zh-TW" altLang="en-US" sz="18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56692" y="202034"/>
            <a:ext cx="8712968" cy="4525963"/>
          </a:xfrm>
        </p:spPr>
        <p:txBody>
          <a:bodyPr/>
          <a:lstStyle/>
          <a:p>
            <a:r>
              <a:rPr lang="zh-TW" altLang="en-US" sz="1600" dirty="0" smtClean="0"/>
              <a:t>一</a:t>
            </a:r>
            <a:r>
              <a:rPr lang="en-US" altLang="zh-TW" sz="1600" dirty="0"/>
              <a:t>.	</a:t>
            </a:r>
            <a:r>
              <a:rPr lang="zh-TW" altLang="en-US" sz="1600" dirty="0"/>
              <a:t>課程理論的 文獻探討與 </a:t>
            </a:r>
            <a:r>
              <a:rPr lang="en-US" altLang="zh-TW" sz="1600" dirty="0"/>
              <a:t>(</a:t>
            </a:r>
            <a:r>
              <a:rPr lang="zh-TW" altLang="en-US" sz="1600" dirty="0"/>
              <a:t>未來</a:t>
            </a:r>
            <a:r>
              <a:rPr lang="en-US" altLang="zh-TW" sz="1600" dirty="0"/>
              <a:t>)</a:t>
            </a:r>
            <a:r>
              <a:rPr lang="zh-TW" altLang="en-US" sz="1600" dirty="0"/>
              <a:t>實務研究方法 題 </a:t>
            </a:r>
            <a:r>
              <a:rPr lang="en-US" altLang="zh-TW" sz="1600" dirty="0"/>
              <a:t>:</a:t>
            </a:r>
          </a:p>
          <a:p>
            <a:r>
              <a:rPr lang="en-US" altLang="zh-TW" sz="1500" dirty="0" smtClean="0"/>
              <a:t>1</a:t>
            </a:r>
            <a:r>
              <a:rPr lang="en-US" altLang="zh-TW" sz="1500" dirty="0"/>
              <a:t>. </a:t>
            </a:r>
            <a:r>
              <a:rPr lang="zh-TW" altLang="en-US" sz="1500" dirty="0"/>
              <a:t>在實務個案方法 本校運用網路管理於 霧峰</a:t>
            </a:r>
            <a:r>
              <a:rPr lang="en-US" altLang="zh-TW" sz="1500" dirty="0"/>
              <a:t>.</a:t>
            </a:r>
            <a:r>
              <a:rPr lang="zh-TW" altLang="en-US" sz="1500" dirty="0"/>
              <a:t>大里</a:t>
            </a:r>
            <a:r>
              <a:rPr lang="en-US" altLang="zh-TW" sz="1500" dirty="0"/>
              <a:t>.</a:t>
            </a:r>
            <a:r>
              <a:rPr lang="zh-TW" altLang="en-US" sz="1500" dirty="0"/>
              <a:t>太平社區資源的整合與 </a:t>
            </a:r>
            <a:r>
              <a:rPr lang="en-US" altLang="zh-TW" sz="1500" dirty="0"/>
              <a:t>USR</a:t>
            </a:r>
            <a:r>
              <a:rPr lang="zh-TW" altLang="en-US" sz="1500" dirty="0"/>
              <a:t>的社區服務推廣</a:t>
            </a:r>
            <a:r>
              <a:rPr lang="en-US" altLang="zh-TW" sz="1500" dirty="0"/>
              <a:t>. </a:t>
            </a:r>
            <a:r>
              <a:rPr lang="zh-TW" altLang="en-US" sz="1500" dirty="0"/>
              <a:t>請問何謂 </a:t>
            </a:r>
            <a:r>
              <a:rPr lang="en-US" altLang="zh-TW" sz="1500" dirty="0"/>
              <a:t>USR ? </a:t>
            </a:r>
            <a:r>
              <a:rPr lang="zh-TW" altLang="en-US" sz="1500" dirty="0"/>
              <a:t>本校最早的</a:t>
            </a:r>
            <a:r>
              <a:rPr lang="en-US" altLang="zh-TW" sz="1500" dirty="0"/>
              <a:t>USR</a:t>
            </a:r>
            <a:r>
              <a:rPr lang="zh-TW" altLang="en-US" sz="1500" dirty="0"/>
              <a:t>的社區服務計畫為何  </a:t>
            </a:r>
            <a:r>
              <a:rPr lang="en-US" altLang="zh-TW" sz="1500" dirty="0"/>
              <a:t>? . </a:t>
            </a:r>
            <a:r>
              <a:rPr lang="zh-TW" altLang="en-US" sz="1500" dirty="0"/>
              <a:t>後續才有目前的外埔農產網路行銷計畫</a:t>
            </a:r>
          </a:p>
          <a:p>
            <a:r>
              <a:rPr lang="en-US" altLang="zh-TW" sz="1500" dirty="0" smtClean="0"/>
              <a:t>2</a:t>
            </a:r>
            <a:r>
              <a:rPr lang="en-US" altLang="zh-TW" sz="1500" dirty="0"/>
              <a:t>. </a:t>
            </a:r>
            <a:r>
              <a:rPr lang="zh-TW" altLang="en-US" sz="1500" dirty="0"/>
              <a:t>電腦軟體整合應用的個案年代分析為 重要實務研究方法</a:t>
            </a:r>
            <a:r>
              <a:rPr lang="en-US" altLang="zh-TW" sz="1500" dirty="0"/>
              <a:t>. </a:t>
            </a:r>
            <a:r>
              <a:rPr lang="zh-TW" altLang="en-US" sz="1500" dirty="0"/>
              <a:t>請問美國資訊軟體創辦人世代 從</a:t>
            </a:r>
            <a:r>
              <a:rPr lang="en-US" altLang="zh-TW" sz="1500" dirty="0"/>
              <a:t>PC,</a:t>
            </a:r>
            <a:r>
              <a:rPr lang="zh-TW" altLang="en-US" sz="1500" dirty="0"/>
              <a:t>網路</a:t>
            </a:r>
            <a:r>
              <a:rPr lang="en-US" altLang="zh-TW" sz="1500" dirty="0"/>
              <a:t>,</a:t>
            </a:r>
            <a:r>
              <a:rPr lang="zh-TW" altLang="en-US" sz="1500" dirty="0"/>
              <a:t>手機皆有所延續與發展 </a:t>
            </a:r>
            <a:r>
              <a:rPr lang="en-US" altLang="zh-TW" sz="1500" dirty="0"/>
              <a:t>(1980-2013), </a:t>
            </a:r>
            <a:r>
              <a:rPr lang="zh-TW" altLang="en-US" sz="1500" dirty="0"/>
              <a:t>請說明</a:t>
            </a:r>
            <a:r>
              <a:rPr lang="en-US" altLang="zh-TW" sz="1500" dirty="0"/>
              <a:t>FB </a:t>
            </a:r>
            <a:r>
              <a:rPr lang="zh-TW" altLang="en-US" sz="1500" dirty="0"/>
              <a:t>臉書</a:t>
            </a:r>
            <a:r>
              <a:rPr lang="en-US" altLang="zh-TW" sz="1500" dirty="0"/>
              <a:t>, Google, Yahoo ,MS </a:t>
            </a:r>
            <a:r>
              <a:rPr lang="zh-TW" altLang="en-US" sz="1500" dirty="0"/>
              <a:t>微軟等 創辦人的出生世代為何 </a:t>
            </a:r>
            <a:r>
              <a:rPr lang="en-US" altLang="zh-TW" sz="1500" dirty="0"/>
              <a:t>? </a:t>
            </a:r>
          </a:p>
          <a:p>
            <a:r>
              <a:rPr lang="en-US" altLang="zh-TW" sz="1500" dirty="0" smtClean="0"/>
              <a:t>3</a:t>
            </a:r>
            <a:r>
              <a:rPr lang="en-US" altLang="zh-TW" sz="1500" dirty="0"/>
              <a:t>. </a:t>
            </a:r>
            <a:r>
              <a:rPr lang="zh-TW" altLang="en-US" sz="1500" dirty="0"/>
              <a:t>本校 於大四</a:t>
            </a:r>
            <a:r>
              <a:rPr lang="en-US" altLang="zh-TW" sz="1500" dirty="0"/>
              <a:t>. </a:t>
            </a:r>
            <a:r>
              <a:rPr lang="zh-TW" altLang="en-US" sz="1500" dirty="0"/>
              <a:t>專題口試中</a:t>
            </a:r>
            <a:r>
              <a:rPr lang="en-US" altLang="zh-TW" sz="1500" dirty="0"/>
              <a:t>. </a:t>
            </a:r>
            <a:r>
              <a:rPr lang="zh-TW" altLang="en-US" sz="1500" dirty="0"/>
              <a:t>各組</a:t>
            </a:r>
            <a:r>
              <a:rPr lang="en-US" altLang="zh-TW" sz="1500" dirty="0"/>
              <a:t>PTT</a:t>
            </a:r>
            <a:r>
              <a:rPr lang="zh-TW" altLang="en-US" sz="1500" dirty="0"/>
              <a:t>報告時間為 </a:t>
            </a:r>
            <a:r>
              <a:rPr lang="en-US" altLang="zh-TW" sz="1500" dirty="0"/>
              <a:t>20-30</a:t>
            </a:r>
            <a:r>
              <a:rPr lang="zh-TW" altLang="en-US" sz="1500" dirty="0"/>
              <a:t>分鐘</a:t>
            </a:r>
            <a:r>
              <a:rPr lang="en-US" altLang="zh-TW" sz="1500" dirty="0"/>
              <a:t>. </a:t>
            </a:r>
            <a:r>
              <a:rPr lang="zh-TW" altLang="en-US" sz="1500" dirty="0"/>
              <a:t>請問各組 口頭報告時間為 </a:t>
            </a:r>
            <a:r>
              <a:rPr lang="en-US" altLang="zh-TW" sz="1500" dirty="0"/>
              <a:t>? </a:t>
            </a:r>
            <a:r>
              <a:rPr lang="zh-TW" altLang="en-US" sz="1500" dirty="0"/>
              <a:t>分</a:t>
            </a:r>
            <a:r>
              <a:rPr lang="en-US" altLang="zh-TW" sz="1500" dirty="0"/>
              <a:t>. PTT </a:t>
            </a:r>
            <a:r>
              <a:rPr lang="zh-TW" altLang="en-US" sz="1500" dirty="0"/>
              <a:t>的報告五大架構大綱中 </a:t>
            </a:r>
            <a:r>
              <a:rPr lang="en-US" altLang="zh-TW" sz="1500" dirty="0"/>
              <a:t>2</a:t>
            </a:r>
            <a:r>
              <a:rPr lang="zh-TW" altLang="en-US" sz="1500" dirty="0"/>
              <a:t>個大重點為何 </a:t>
            </a:r>
            <a:r>
              <a:rPr lang="en-US" altLang="zh-TW" sz="1500" dirty="0"/>
              <a:t>?</a:t>
            </a:r>
          </a:p>
          <a:p>
            <a:r>
              <a:rPr lang="en-US" altLang="zh-TW" sz="1500" dirty="0" smtClean="0"/>
              <a:t>4</a:t>
            </a:r>
            <a:r>
              <a:rPr lang="en-US" altLang="zh-TW" sz="1500" dirty="0"/>
              <a:t>. </a:t>
            </a:r>
            <a:r>
              <a:rPr lang="zh-TW" altLang="en-US" sz="1500" dirty="0"/>
              <a:t>本校 於大四</a:t>
            </a:r>
            <a:r>
              <a:rPr lang="en-US" altLang="zh-TW" sz="1500" dirty="0"/>
              <a:t>. </a:t>
            </a:r>
            <a:r>
              <a:rPr lang="zh-TW" altLang="en-US" sz="1500" dirty="0"/>
              <a:t>專題口試中</a:t>
            </a:r>
            <a:r>
              <a:rPr lang="en-US" altLang="zh-TW" sz="1500" dirty="0"/>
              <a:t>. </a:t>
            </a:r>
            <a:r>
              <a:rPr lang="zh-TW" altLang="en-US" sz="1500" dirty="0"/>
              <a:t>各組</a:t>
            </a:r>
            <a:r>
              <a:rPr lang="en-US" altLang="zh-TW" sz="1500" dirty="0"/>
              <a:t>PTT </a:t>
            </a:r>
            <a:r>
              <a:rPr lang="zh-TW" altLang="en-US" sz="1500" dirty="0"/>
              <a:t>的報告五大架構大綱中 </a:t>
            </a:r>
            <a:r>
              <a:rPr lang="en-US" altLang="zh-TW" sz="1500" dirty="0"/>
              <a:t>5</a:t>
            </a:r>
            <a:r>
              <a:rPr lang="zh-TW" altLang="en-US" sz="1500" dirty="0"/>
              <a:t>個重點為何 </a:t>
            </a:r>
            <a:r>
              <a:rPr lang="en-US" altLang="zh-TW" sz="1500" dirty="0"/>
              <a:t>? </a:t>
            </a:r>
            <a:r>
              <a:rPr lang="zh-TW" altLang="en-US" sz="1500" dirty="0"/>
              <a:t>摘要</a:t>
            </a:r>
            <a:r>
              <a:rPr lang="en-US" altLang="zh-TW" sz="1500" dirty="0"/>
              <a:t>(Abstract).</a:t>
            </a:r>
            <a:r>
              <a:rPr lang="zh-TW" altLang="en-US" sz="1500" dirty="0"/>
              <a:t>與關鍵詞</a:t>
            </a:r>
            <a:r>
              <a:rPr lang="en-US" altLang="zh-TW" sz="1500" dirty="0"/>
              <a:t>(Keyword) </a:t>
            </a:r>
            <a:r>
              <a:rPr lang="zh-TW" altLang="en-US" sz="1500" dirty="0"/>
              <a:t>及來自五大架構大綱重點的濃縮</a:t>
            </a:r>
            <a:r>
              <a:rPr lang="en-US" altLang="zh-TW" sz="1500" dirty="0"/>
              <a:t>. </a:t>
            </a:r>
            <a:r>
              <a:rPr lang="zh-TW" altLang="en-US" sz="1500" dirty="0"/>
              <a:t>邏輯與前後必須連貫有條理並具體</a:t>
            </a:r>
          </a:p>
          <a:p>
            <a:r>
              <a:rPr lang="en-US" altLang="zh-TW" sz="1500" dirty="0" smtClean="0"/>
              <a:t>5</a:t>
            </a:r>
            <a:r>
              <a:rPr lang="en-US" altLang="zh-TW" sz="1500" dirty="0"/>
              <a:t>. </a:t>
            </a:r>
            <a:r>
              <a:rPr lang="zh-TW" altLang="en-US" sz="1500" dirty="0"/>
              <a:t>在實務個案方法 </a:t>
            </a:r>
            <a:r>
              <a:rPr lang="en-US" altLang="zh-TW" sz="1500" dirty="0"/>
              <a:t>FB</a:t>
            </a:r>
            <a:r>
              <a:rPr lang="zh-TW" altLang="en-US" sz="1500" dirty="0"/>
              <a:t>為電腦軟體整合應用中 處理 組織網路關係 的 重要實務研究方法，請問老師的老師的 </a:t>
            </a:r>
            <a:r>
              <a:rPr lang="en-US" altLang="zh-TW" sz="1500" dirty="0"/>
              <a:t>FB</a:t>
            </a:r>
            <a:r>
              <a:rPr lang="zh-TW" altLang="en-US" sz="1500" dirty="0"/>
              <a:t>粉專與一般帳號為何</a:t>
            </a:r>
            <a:r>
              <a:rPr lang="en-US" altLang="zh-TW" sz="1500" dirty="0"/>
              <a:t>?  FB</a:t>
            </a:r>
            <a:r>
              <a:rPr lang="zh-TW" altLang="en-US" sz="1500" dirty="0"/>
              <a:t>之 主要常用教學社團 為何 </a:t>
            </a:r>
            <a:r>
              <a:rPr lang="en-US" altLang="zh-TW" sz="1500" dirty="0"/>
              <a:t>?</a:t>
            </a:r>
          </a:p>
          <a:p>
            <a:r>
              <a:rPr lang="en-US" altLang="zh-TW" sz="1500" dirty="0" smtClean="0"/>
              <a:t>6</a:t>
            </a:r>
            <a:r>
              <a:rPr lang="en-US" altLang="zh-TW" sz="1500" dirty="0"/>
              <a:t>. </a:t>
            </a:r>
            <a:r>
              <a:rPr lang="zh-TW" altLang="en-US" sz="1500" dirty="0"/>
              <a:t>在實務個案方法 問卷調查 為電腦軟體整合應用中 的 重要實務研究方法 </a:t>
            </a:r>
            <a:r>
              <a:rPr lang="en-US" altLang="zh-TW" sz="1500" dirty="0"/>
              <a:t>? </a:t>
            </a:r>
            <a:r>
              <a:rPr lang="zh-TW" altLang="en-US" sz="1500" dirty="0"/>
              <a:t>目前市面上以 應用於總統大選的 何問卷調查 </a:t>
            </a:r>
            <a:r>
              <a:rPr lang="en-US" altLang="zh-TW" sz="1500" dirty="0"/>
              <a:t>? </a:t>
            </a:r>
            <a:r>
              <a:rPr lang="zh-TW" altLang="en-US" sz="1500" dirty="0"/>
              <a:t>法為公認最有效度的方法 </a:t>
            </a:r>
            <a:r>
              <a:rPr lang="en-US" altLang="zh-TW" sz="1500" dirty="0"/>
              <a:t>? </a:t>
            </a:r>
            <a:r>
              <a:rPr lang="zh-TW" altLang="en-US" sz="1500" dirty="0"/>
              <a:t>此問卷調查 是於 投票 前或後 </a:t>
            </a:r>
            <a:r>
              <a:rPr lang="en-US" altLang="zh-TW" sz="1500" dirty="0"/>
              <a:t>? </a:t>
            </a:r>
            <a:r>
              <a:rPr lang="zh-TW" altLang="en-US" sz="1500" dirty="0"/>
              <a:t>進行</a:t>
            </a:r>
            <a:r>
              <a:rPr lang="en-US" altLang="zh-TW" sz="1500" dirty="0"/>
              <a:t>. </a:t>
            </a:r>
            <a:r>
              <a:rPr lang="zh-TW" altLang="en-US" sz="1500" dirty="0" smtClean="0"/>
              <a:t>抽</a:t>
            </a:r>
            <a:r>
              <a:rPr lang="zh-TW" altLang="en-US" sz="1500" dirty="0"/>
              <a:t>測地點於 最基層里 的何處 </a:t>
            </a:r>
            <a:r>
              <a:rPr lang="en-US" altLang="zh-TW" sz="1500" dirty="0"/>
              <a:t>? </a:t>
            </a:r>
            <a:r>
              <a:rPr lang="zh-TW" altLang="en-US" sz="1500" dirty="0"/>
              <a:t>抽測 </a:t>
            </a:r>
          </a:p>
          <a:p>
            <a:r>
              <a:rPr lang="en-US" altLang="zh-TW" sz="1500" dirty="0" smtClean="0"/>
              <a:t>7</a:t>
            </a:r>
            <a:r>
              <a:rPr lang="en-US" altLang="zh-TW" sz="1500" dirty="0"/>
              <a:t>. </a:t>
            </a:r>
            <a:r>
              <a:rPr lang="zh-TW" altLang="en-US" sz="1500" dirty="0"/>
              <a:t>在實務個案方法 問卷調查 為電腦軟體整合應用中 的 重要實務研究方法 </a:t>
            </a:r>
            <a:r>
              <a:rPr lang="en-US" altLang="zh-TW" sz="1500" dirty="0"/>
              <a:t>? </a:t>
            </a:r>
            <a:r>
              <a:rPr lang="zh-TW" altLang="en-US" sz="1500" dirty="0"/>
              <a:t>目前老師 自行開發的網路問卷調查</a:t>
            </a:r>
            <a:r>
              <a:rPr lang="en-US" altLang="zh-TW" sz="1500" dirty="0"/>
              <a:t>. </a:t>
            </a:r>
            <a:r>
              <a:rPr lang="zh-TW" altLang="en-US" sz="1500" dirty="0"/>
              <a:t>是以</a:t>
            </a:r>
            <a:r>
              <a:rPr lang="en-US" altLang="zh-TW" sz="1500" dirty="0"/>
              <a:t>MS</a:t>
            </a:r>
            <a:r>
              <a:rPr lang="zh-TW" altLang="en-US" sz="1500" dirty="0"/>
              <a:t>最普遍使用的何種 網路程式語言 </a:t>
            </a:r>
            <a:r>
              <a:rPr lang="en-US" altLang="zh-TW" sz="1500" dirty="0"/>
              <a:t>? </a:t>
            </a:r>
            <a:r>
              <a:rPr lang="zh-TW" altLang="en-US" sz="1500" dirty="0"/>
              <a:t>資料庫為 </a:t>
            </a:r>
            <a:r>
              <a:rPr lang="en-US" altLang="zh-TW" sz="1500" dirty="0"/>
              <a:t>MS-OFFICE</a:t>
            </a:r>
            <a:r>
              <a:rPr lang="zh-TW" altLang="en-US" sz="1500" dirty="0"/>
              <a:t>最普遍使用的何種 資料庫 </a:t>
            </a:r>
            <a:r>
              <a:rPr lang="en-US" altLang="zh-TW" sz="1500" dirty="0"/>
              <a:t>? </a:t>
            </a:r>
            <a:r>
              <a:rPr lang="zh-TW" altLang="en-US" sz="1500" dirty="0"/>
              <a:t>副屬檔名為何 </a:t>
            </a:r>
            <a:r>
              <a:rPr lang="en-US" altLang="zh-TW" sz="1500" dirty="0"/>
              <a:t>? (</a:t>
            </a:r>
            <a:r>
              <a:rPr lang="zh-TW" altLang="en-US" sz="1500" dirty="0"/>
              <a:t>例如 *</a:t>
            </a:r>
            <a:r>
              <a:rPr lang="en-US" altLang="zh-TW" sz="1500" dirty="0"/>
              <a:t>.doc *.</a:t>
            </a:r>
            <a:r>
              <a:rPr lang="en-US" altLang="zh-TW" sz="1500" dirty="0" err="1"/>
              <a:t>xls</a:t>
            </a:r>
            <a:r>
              <a:rPr lang="en-US" altLang="zh-TW" sz="1500" dirty="0"/>
              <a:t> *.</a:t>
            </a:r>
            <a:r>
              <a:rPr lang="en-US" altLang="zh-TW" sz="1500" dirty="0" err="1"/>
              <a:t>ppt</a:t>
            </a:r>
            <a:r>
              <a:rPr lang="en-US" altLang="zh-TW" sz="1500" dirty="0"/>
              <a:t> *.</a:t>
            </a:r>
            <a:r>
              <a:rPr lang="en-US" altLang="zh-TW" sz="1500" dirty="0" err="1"/>
              <a:t>htm</a:t>
            </a:r>
            <a:r>
              <a:rPr lang="en-US" altLang="zh-TW" sz="1500" dirty="0"/>
              <a:t>) </a:t>
            </a:r>
          </a:p>
          <a:p>
            <a:r>
              <a:rPr lang="en-US" altLang="zh-TW" sz="1500" dirty="0" smtClean="0"/>
              <a:t>8</a:t>
            </a:r>
            <a:r>
              <a:rPr lang="en-US" altLang="zh-TW" sz="1500" dirty="0"/>
              <a:t>. </a:t>
            </a:r>
            <a:r>
              <a:rPr lang="zh-TW" altLang="en-US" sz="1500" dirty="0"/>
              <a:t>為提升學生的學習興趣</a:t>
            </a:r>
            <a:r>
              <a:rPr lang="en-US" altLang="zh-TW" sz="1500" dirty="0"/>
              <a:t>. </a:t>
            </a:r>
            <a:r>
              <a:rPr lang="en-US" altLang="zh-TW" sz="1500" dirty="0" err="1"/>
              <a:t>Zuvio</a:t>
            </a:r>
            <a:r>
              <a:rPr lang="en-US" altLang="zh-TW" sz="1500" dirty="0"/>
              <a:t> </a:t>
            </a:r>
            <a:r>
              <a:rPr lang="zh-TW" altLang="en-US" sz="1500" dirty="0"/>
              <a:t>為本校近年力推的 互動軟體</a:t>
            </a:r>
            <a:r>
              <a:rPr lang="en-US" altLang="zh-TW" sz="1500" dirty="0"/>
              <a:t>. </a:t>
            </a:r>
            <a:r>
              <a:rPr lang="zh-TW" altLang="en-US" sz="1500" dirty="0"/>
              <a:t>其中也 可以 進行在實務個案方法 的問卷調查 </a:t>
            </a:r>
            <a:r>
              <a:rPr lang="en-US" altLang="zh-TW" sz="1500" dirty="0"/>
              <a:t>? </a:t>
            </a:r>
            <a:r>
              <a:rPr lang="zh-TW" altLang="en-US" sz="1500" dirty="0"/>
              <a:t>如果要換算其 問卷調查之滿意分數 各個量表的分數為何 </a:t>
            </a:r>
            <a:r>
              <a:rPr lang="en-US" altLang="zh-TW" sz="1500" dirty="0"/>
              <a:t>? 1.</a:t>
            </a:r>
            <a:r>
              <a:rPr lang="zh-TW" altLang="en-US" sz="1500" dirty="0"/>
              <a:t>非常不同意</a:t>
            </a:r>
            <a:r>
              <a:rPr lang="en-US" altLang="zh-TW" sz="1500" dirty="0"/>
              <a:t>( ? </a:t>
            </a:r>
            <a:r>
              <a:rPr lang="zh-TW" altLang="en-US" sz="1500" dirty="0"/>
              <a:t>分</a:t>
            </a:r>
            <a:r>
              <a:rPr lang="en-US" altLang="zh-TW" sz="1500" dirty="0"/>
              <a:t>)  2.</a:t>
            </a:r>
            <a:r>
              <a:rPr lang="zh-TW" altLang="en-US" sz="1500" dirty="0"/>
              <a:t>不同意</a:t>
            </a:r>
            <a:r>
              <a:rPr lang="en-US" altLang="zh-TW" sz="1500" dirty="0"/>
              <a:t>(?</a:t>
            </a:r>
            <a:r>
              <a:rPr lang="zh-TW" altLang="en-US" sz="1500" dirty="0"/>
              <a:t>分</a:t>
            </a:r>
            <a:r>
              <a:rPr lang="en-US" altLang="zh-TW" sz="1500" dirty="0"/>
              <a:t>) 3.</a:t>
            </a:r>
            <a:r>
              <a:rPr lang="zh-TW" altLang="en-US" sz="1500" dirty="0"/>
              <a:t>沒意見</a:t>
            </a:r>
            <a:r>
              <a:rPr lang="en-US" altLang="zh-TW" sz="1500" dirty="0"/>
              <a:t>(?</a:t>
            </a:r>
            <a:r>
              <a:rPr lang="zh-TW" altLang="en-US" sz="1500" dirty="0"/>
              <a:t>分</a:t>
            </a:r>
            <a:r>
              <a:rPr lang="en-US" altLang="zh-TW" sz="1500" dirty="0"/>
              <a:t>)  4</a:t>
            </a:r>
            <a:r>
              <a:rPr lang="zh-TW" altLang="en-US" sz="1500" dirty="0"/>
              <a:t>同意</a:t>
            </a:r>
            <a:r>
              <a:rPr lang="en-US" altLang="zh-TW" sz="1500" dirty="0"/>
              <a:t>( ?</a:t>
            </a:r>
            <a:r>
              <a:rPr lang="zh-TW" altLang="en-US" sz="1500" dirty="0"/>
              <a:t>分</a:t>
            </a:r>
            <a:r>
              <a:rPr lang="en-US" altLang="zh-TW" sz="1500" dirty="0"/>
              <a:t>) 5.</a:t>
            </a:r>
            <a:r>
              <a:rPr lang="zh-TW" altLang="en-US" sz="1500" dirty="0"/>
              <a:t>非常同意</a:t>
            </a:r>
            <a:r>
              <a:rPr lang="en-US" altLang="zh-TW" sz="1500" dirty="0"/>
              <a:t>(?</a:t>
            </a:r>
            <a:r>
              <a:rPr lang="zh-TW" altLang="en-US" sz="1500" dirty="0"/>
              <a:t>分</a:t>
            </a:r>
            <a:r>
              <a:rPr lang="en-US" altLang="zh-TW" sz="1500" dirty="0"/>
              <a:t>).</a:t>
            </a:r>
          </a:p>
          <a:p>
            <a:r>
              <a:rPr lang="en-US" altLang="zh-TW" sz="1500" dirty="0" smtClean="0"/>
              <a:t>9</a:t>
            </a:r>
            <a:r>
              <a:rPr lang="en-US" altLang="zh-TW" sz="1500" dirty="0"/>
              <a:t>. </a:t>
            </a:r>
            <a:r>
              <a:rPr lang="zh-TW" altLang="en-US" sz="1500" dirty="0"/>
              <a:t>為擴增學生的線上課程教材</a:t>
            </a:r>
            <a:r>
              <a:rPr lang="en-US" altLang="zh-TW" sz="1500" dirty="0"/>
              <a:t>. </a:t>
            </a:r>
            <a:r>
              <a:rPr lang="zh-TW" altLang="en-US" sz="1500" dirty="0"/>
              <a:t>本校要求同學提高哪</a:t>
            </a:r>
            <a:r>
              <a:rPr lang="en-US" altLang="zh-TW" sz="1500" dirty="0"/>
              <a:t>2</a:t>
            </a:r>
            <a:r>
              <a:rPr lang="zh-TW" altLang="en-US" sz="1500" dirty="0"/>
              <a:t>項績效評估的量化指標 </a:t>
            </a:r>
            <a:r>
              <a:rPr lang="en-US" altLang="zh-TW" sz="1500" dirty="0"/>
              <a:t>(</a:t>
            </a:r>
            <a:r>
              <a:rPr lang="zh-TW" altLang="en-US" sz="1500" dirty="0"/>
              <a:t>借閱 </a:t>
            </a:r>
            <a:r>
              <a:rPr lang="en-US" altLang="zh-TW" sz="1500" dirty="0"/>
              <a:t>? ) </a:t>
            </a:r>
            <a:r>
              <a:rPr lang="zh-TW" altLang="en-US" sz="1500" dirty="0"/>
              <a:t>與 </a:t>
            </a:r>
            <a:r>
              <a:rPr lang="en-US" altLang="zh-TW" sz="1500" dirty="0"/>
              <a:t>(? </a:t>
            </a:r>
            <a:r>
              <a:rPr lang="zh-TW" altLang="en-US" sz="1500" dirty="0"/>
              <a:t>撰寫</a:t>
            </a:r>
            <a:r>
              <a:rPr lang="en-US" altLang="zh-TW" sz="1500" dirty="0"/>
              <a:t>) ? </a:t>
            </a:r>
            <a:r>
              <a:rPr lang="zh-TW" altLang="en-US" sz="1500" dirty="0"/>
              <a:t>諾是能透過 分組合作 與 學習興趣</a:t>
            </a:r>
            <a:r>
              <a:rPr lang="en-US" altLang="zh-TW" sz="1500" dirty="0"/>
              <a:t>. </a:t>
            </a:r>
            <a:r>
              <a:rPr lang="en-US" altLang="zh-TW" sz="1500" dirty="0" err="1"/>
              <a:t>Zuvio</a:t>
            </a:r>
            <a:r>
              <a:rPr lang="en-US" altLang="zh-TW" sz="1500" dirty="0"/>
              <a:t> </a:t>
            </a:r>
            <a:r>
              <a:rPr lang="zh-TW" altLang="en-US" sz="1500" dirty="0"/>
              <a:t>的線上網路問卷調查 將 列為重要 學期成績指標</a:t>
            </a:r>
            <a:r>
              <a:rPr lang="en-US" altLang="zh-TW" sz="1500" dirty="0" smtClean="0"/>
              <a:t>.</a:t>
            </a:r>
          </a:p>
          <a:p>
            <a:r>
              <a:rPr lang="en-US" altLang="zh-TW" sz="1500" dirty="0" smtClean="0"/>
              <a:t> 10</a:t>
            </a:r>
            <a:r>
              <a:rPr lang="en-US" altLang="zh-TW" sz="1500" dirty="0"/>
              <a:t>. </a:t>
            </a:r>
            <a:r>
              <a:rPr lang="zh-TW" altLang="en-US" sz="1500" dirty="0"/>
              <a:t>為提升學生的學習生活興趣</a:t>
            </a:r>
            <a:r>
              <a:rPr lang="en-US" altLang="zh-TW" sz="1500" dirty="0"/>
              <a:t>. LBS </a:t>
            </a:r>
            <a:r>
              <a:rPr lang="zh-TW" altLang="en-US" sz="1500" dirty="0"/>
              <a:t>線上直播為 本課程的重要工具</a:t>
            </a:r>
            <a:r>
              <a:rPr lang="en-US" altLang="zh-TW" sz="1500" dirty="0"/>
              <a:t>. </a:t>
            </a:r>
            <a:r>
              <a:rPr lang="zh-TW" altLang="en-US" sz="1500" dirty="0"/>
              <a:t>本課程有哪</a:t>
            </a:r>
            <a:r>
              <a:rPr lang="en-US" altLang="zh-TW" sz="1500" dirty="0"/>
              <a:t>2</a:t>
            </a:r>
            <a:r>
              <a:rPr lang="zh-TW" altLang="en-US" sz="1500" dirty="0"/>
              <a:t>項 分組作業</a:t>
            </a:r>
            <a:r>
              <a:rPr lang="en-US" altLang="zh-TW" sz="1500" dirty="0"/>
              <a:t>. </a:t>
            </a:r>
            <a:r>
              <a:rPr lang="zh-TW" altLang="en-US" sz="1500" dirty="0"/>
              <a:t>未來配合</a:t>
            </a:r>
            <a:r>
              <a:rPr lang="en-US" altLang="zh-TW" sz="1500" dirty="0"/>
              <a:t>5G </a:t>
            </a:r>
            <a:r>
              <a:rPr lang="zh-TW" altLang="en-US" sz="1500" dirty="0"/>
              <a:t>與</a:t>
            </a:r>
            <a:r>
              <a:rPr lang="en-US" altLang="zh-TW" sz="1500" dirty="0"/>
              <a:t>Pepper </a:t>
            </a:r>
            <a:r>
              <a:rPr lang="zh-TW" altLang="en-US" sz="1500" dirty="0"/>
              <a:t>機械人的普遍運用將可以 </a:t>
            </a:r>
            <a:r>
              <a:rPr lang="en-US" altLang="zh-TW" sz="1500" dirty="0"/>
              <a:t>AI</a:t>
            </a:r>
            <a:r>
              <a:rPr lang="zh-TW" altLang="en-US" sz="1500" dirty="0"/>
              <a:t>與大數據 </a:t>
            </a:r>
            <a:r>
              <a:rPr lang="zh-TW" altLang="en-US" sz="1500" dirty="0" smtClean="0"/>
              <a:t>化</a:t>
            </a:r>
            <a:r>
              <a:rPr lang="en-US" altLang="zh-TW" sz="1600" dirty="0" smtClean="0"/>
              <a:t> 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887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7802033" cy="5256584"/>
          </a:xfrm>
        </p:spPr>
      </p:pic>
    </p:spTree>
    <p:extLst>
      <p:ext uri="{BB962C8B-B14F-4D97-AF65-F5344CB8AC3E}">
        <p14:creationId xmlns:p14="http://schemas.microsoft.com/office/powerpoint/2010/main" val="1714571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/>
          <a:lstStyle/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2.9.23-</a:t>
            </a:r>
            <a:r>
              <a:rPr lang="en-US" altLang="zh-TW" smtClean="0"/>
              <a:t>FB</a:t>
            </a:r>
            <a:r>
              <a:rPr lang="zh-TW" altLang="en-US" dirty="0"/>
              <a:t>人口 全球統計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altLang="zh-TW" sz="1400" dirty="0">
                <a:hlinkClick r:id="rId2"/>
              </a:rPr>
              <a:t>http://www.internetworldstats.com/stats3.htm</a:t>
            </a:r>
            <a:r>
              <a:rPr lang="zh-TW" altLang="en-US" sz="1400" dirty="0"/>
              <a:t> </a:t>
            </a:r>
            <a:r>
              <a:rPr lang="en-US" altLang="zh-TW" sz="1400" dirty="0"/>
              <a:t>FB</a:t>
            </a:r>
            <a:r>
              <a:rPr lang="zh-TW" altLang="en-US" sz="1400" dirty="0"/>
              <a:t>人口 全球統計</a:t>
            </a:r>
            <a:br>
              <a:rPr lang="zh-TW" altLang="en-US" sz="1400" dirty="0"/>
            </a:br>
            <a:r>
              <a:rPr lang="en-US" altLang="zh-TW" sz="1400" dirty="0"/>
              <a:t>107</a:t>
            </a:r>
            <a:r>
              <a:rPr lang="zh-TW" altLang="en-US" sz="1400" dirty="0"/>
              <a:t>年</a:t>
            </a:r>
            <a:r>
              <a:rPr lang="en-US" altLang="zh-TW" sz="1400" dirty="0"/>
              <a:t>FB: 1.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美</a:t>
            </a:r>
            <a:r>
              <a:rPr lang="en-US" altLang="zh-TW" sz="1400" dirty="0"/>
              <a:t>3.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巴</a:t>
            </a:r>
            <a:r>
              <a:rPr lang="en-US" altLang="zh-TW" sz="1400" dirty="0"/>
              <a:t>.</a:t>
            </a:r>
            <a:r>
              <a:rPr lang="zh-TW" altLang="en-US" sz="1400" dirty="0"/>
              <a:t>墨</a:t>
            </a:r>
            <a:r>
              <a:rPr lang="en-US" altLang="zh-TW" sz="1400" dirty="0"/>
              <a:t>6.</a:t>
            </a:r>
            <a:r>
              <a:rPr lang="zh-TW" altLang="en-US" sz="1400" dirty="0"/>
              <a:t>日</a:t>
            </a:r>
            <a:r>
              <a:rPr lang="en-US" altLang="zh-TW" sz="1400" dirty="0"/>
              <a:t>.</a:t>
            </a:r>
            <a:r>
              <a:rPr lang="zh-TW" altLang="en-US" sz="1400" dirty="0"/>
              <a:t>菲</a:t>
            </a:r>
            <a:r>
              <a:rPr lang="en-US" altLang="zh-TW" sz="1400" dirty="0"/>
              <a:t>.</a:t>
            </a:r>
            <a:r>
              <a:rPr lang="zh-TW" altLang="en-US" sz="1400" dirty="0"/>
              <a:t>越</a:t>
            </a:r>
            <a:r>
              <a:rPr lang="en-US" altLang="zh-TW" sz="1400" dirty="0"/>
              <a:t>.</a:t>
            </a:r>
            <a:r>
              <a:rPr lang="zh-TW" altLang="en-US" sz="1400" dirty="0"/>
              <a:t>泰</a:t>
            </a:r>
            <a:r>
              <a:rPr lang="en-US" altLang="zh-TW" sz="1400" dirty="0"/>
              <a:t>.</a:t>
            </a:r>
            <a:r>
              <a:rPr lang="zh-TW" altLang="en-US" sz="1400" dirty="0"/>
              <a:t>土</a:t>
            </a:r>
            <a:r>
              <a:rPr lang="en-US" altLang="zh-TW" sz="1400" dirty="0"/>
              <a:t>.11.</a:t>
            </a:r>
            <a:r>
              <a:rPr lang="zh-TW" altLang="en-US" sz="1400" dirty="0"/>
              <a:t>英</a:t>
            </a:r>
          </a:p>
          <a:p>
            <a:r>
              <a:rPr lang="en-US" altLang="zh-TW" sz="1400" dirty="0"/>
              <a:t>106</a:t>
            </a:r>
            <a:r>
              <a:rPr lang="zh-TW" altLang="en-US" sz="1400" dirty="0"/>
              <a:t>年</a:t>
            </a:r>
            <a:r>
              <a:rPr lang="en-US" altLang="zh-TW" sz="1400" dirty="0"/>
              <a:t>FB: 1.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美</a:t>
            </a:r>
            <a:r>
              <a:rPr lang="en-US" altLang="zh-TW" sz="1400" dirty="0"/>
              <a:t>3.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巴</a:t>
            </a:r>
            <a:r>
              <a:rPr lang="en-US" altLang="zh-TW" sz="1400" dirty="0"/>
              <a:t>.</a:t>
            </a:r>
            <a:r>
              <a:rPr lang="zh-TW" altLang="en-US" sz="1400" dirty="0"/>
              <a:t>墨</a:t>
            </a:r>
            <a:r>
              <a:rPr lang="en-US" altLang="zh-TW" sz="1400" dirty="0"/>
              <a:t>6.</a:t>
            </a:r>
            <a:r>
              <a:rPr lang="zh-TW" altLang="en-US" sz="1400" dirty="0"/>
              <a:t>越</a:t>
            </a:r>
            <a:r>
              <a:rPr lang="en-US" altLang="zh-TW" sz="1400" dirty="0"/>
              <a:t>.</a:t>
            </a:r>
            <a:r>
              <a:rPr lang="zh-TW" altLang="en-US" sz="1400" dirty="0"/>
              <a:t>泰</a:t>
            </a:r>
            <a:r>
              <a:rPr lang="en-US" altLang="zh-TW" sz="1400" dirty="0"/>
              <a:t>.</a:t>
            </a:r>
            <a:r>
              <a:rPr lang="zh-TW" altLang="en-US" sz="1400" dirty="0"/>
              <a:t>土</a:t>
            </a:r>
            <a:r>
              <a:rPr lang="en-US" altLang="zh-TW" sz="1400" dirty="0"/>
              <a:t>.9.</a:t>
            </a:r>
            <a:r>
              <a:rPr lang="zh-TW" altLang="en-US" sz="1400" dirty="0"/>
              <a:t>菲</a:t>
            </a:r>
            <a:r>
              <a:rPr lang="en-US" altLang="zh-TW" sz="1400" dirty="0"/>
              <a:t>10.</a:t>
            </a:r>
            <a:r>
              <a:rPr lang="zh-TW" altLang="en-US" sz="1400" dirty="0"/>
              <a:t>英</a:t>
            </a:r>
            <a:r>
              <a:rPr lang="en-US" altLang="zh-TW" sz="1400" dirty="0"/>
              <a:t>(0.44</a:t>
            </a:r>
            <a:r>
              <a:rPr lang="zh-TW" altLang="en-US" sz="1400" dirty="0"/>
              <a:t>億</a:t>
            </a:r>
            <a:r>
              <a:rPr lang="en-US" altLang="zh-TW" sz="1400" dirty="0"/>
              <a:t>FB/0.62</a:t>
            </a:r>
            <a:r>
              <a:rPr lang="zh-TW" altLang="en-US" sz="1400" dirty="0"/>
              <a:t>億</a:t>
            </a:r>
            <a:r>
              <a:rPr lang="en-US" altLang="zh-TW" sz="1400" dirty="0"/>
              <a:t>)</a:t>
            </a:r>
          </a:p>
          <a:p>
            <a:r>
              <a:rPr lang="en-US" altLang="zh-TW" sz="1400" dirty="0" smtClean="0"/>
              <a:t>1</a:t>
            </a:r>
            <a:r>
              <a:rPr lang="en-US" altLang="zh-TW" sz="1400" dirty="0"/>
              <a:t>.</a:t>
            </a:r>
            <a:r>
              <a:rPr lang="zh-TW" altLang="en-US" sz="1400" dirty="0"/>
              <a:t>中</a:t>
            </a:r>
            <a:r>
              <a:rPr lang="en-US" altLang="zh-TW" sz="1400" dirty="0"/>
              <a:t>.</a:t>
            </a:r>
            <a:r>
              <a:rPr lang="zh-TW" altLang="en-US" sz="1400" dirty="0"/>
              <a:t>印</a:t>
            </a:r>
            <a:r>
              <a:rPr lang="en-US" altLang="zh-TW" sz="1400" dirty="0"/>
              <a:t>3.</a:t>
            </a:r>
            <a:r>
              <a:rPr lang="zh-TW" altLang="en-US" sz="1400" dirty="0"/>
              <a:t>美</a:t>
            </a:r>
            <a:r>
              <a:rPr lang="en-US" altLang="zh-TW" sz="1400" dirty="0"/>
              <a:t>.</a:t>
            </a:r>
            <a:r>
              <a:rPr lang="zh-TW" altLang="en-US" sz="1400" dirty="0"/>
              <a:t>巴</a:t>
            </a:r>
            <a:r>
              <a:rPr lang="en-US" altLang="zh-TW" sz="1400" dirty="0"/>
              <a:t>.</a:t>
            </a:r>
            <a:r>
              <a:rPr lang="zh-TW" altLang="en-US" sz="1400" dirty="0"/>
              <a:t>印</a:t>
            </a:r>
            <a:r>
              <a:rPr lang="en-US" altLang="zh-TW" sz="1400" dirty="0"/>
              <a:t>6.</a:t>
            </a:r>
            <a:r>
              <a:rPr lang="zh-TW" altLang="en-US" sz="1400" dirty="0"/>
              <a:t>日</a:t>
            </a:r>
            <a:r>
              <a:rPr lang="en-US" altLang="zh-TW" sz="1400" dirty="0"/>
              <a:t>.</a:t>
            </a:r>
            <a:r>
              <a:rPr lang="zh-TW" altLang="en-US" sz="1400" dirty="0"/>
              <a:t>俄</a:t>
            </a:r>
            <a:r>
              <a:rPr lang="en-US" altLang="zh-TW" sz="1400" dirty="0"/>
              <a:t>.</a:t>
            </a:r>
            <a:r>
              <a:rPr lang="zh-TW" altLang="en-US" sz="1400" dirty="0"/>
              <a:t>奈</a:t>
            </a:r>
            <a:r>
              <a:rPr lang="en-US" altLang="zh-TW" sz="1400" dirty="0"/>
              <a:t>.9.</a:t>
            </a:r>
            <a:r>
              <a:rPr lang="zh-TW" altLang="en-US" sz="1400" dirty="0"/>
              <a:t>孟</a:t>
            </a:r>
            <a:r>
              <a:rPr lang="en-US" altLang="zh-TW" sz="1400" dirty="0"/>
              <a:t>(0.21</a:t>
            </a:r>
            <a:r>
              <a:rPr lang="zh-TW" altLang="en-US" sz="1400" dirty="0"/>
              <a:t>億</a:t>
            </a:r>
            <a:r>
              <a:rPr lang="en-US" altLang="zh-TW" sz="1400" dirty="0"/>
              <a:t>FB/0.73</a:t>
            </a:r>
            <a:r>
              <a:rPr lang="zh-TW" altLang="en-US" sz="1400" dirty="0"/>
              <a:t>億</a:t>
            </a:r>
            <a:r>
              <a:rPr lang="en-US" altLang="zh-TW" sz="1400" dirty="0"/>
              <a:t>/1.65</a:t>
            </a:r>
            <a:r>
              <a:rPr lang="zh-TW" altLang="en-US" sz="1400" dirty="0"/>
              <a:t>億人</a:t>
            </a:r>
            <a:r>
              <a:rPr lang="en-US" altLang="zh-TW" sz="1400" dirty="0"/>
              <a:t>)10.</a:t>
            </a:r>
            <a:r>
              <a:rPr lang="zh-TW" altLang="en-US" sz="1400" dirty="0"/>
              <a:t>德</a:t>
            </a:r>
            <a:r>
              <a:rPr lang="en-US" altLang="zh-TW" sz="1400" dirty="0"/>
              <a:t>(0.31</a:t>
            </a:r>
            <a:r>
              <a:rPr lang="zh-TW" altLang="en-US" sz="1400" dirty="0"/>
              <a:t>億</a:t>
            </a:r>
            <a:r>
              <a:rPr lang="en-US" altLang="zh-TW" sz="1400" dirty="0"/>
              <a:t>FB/0.723</a:t>
            </a:r>
            <a:r>
              <a:rPr lang="zh-TW" altLang="en-US" sz="1400" dirty="0"/>
              <a:t>億</a:t>
            </a:r>
            <a:r>
              <a:rPr lang="en-US" altLang="zh-TW" sz="1400" dirty="0"/>
              <a:t>/0.80</a:t>
            </a:r>
            <a:r>
              <a:rPr lang="zh-TW" altLang="en-US" sz="1400" dirty="0"/>
              <a:t>億人</a:t>
            </a:r>
            <a:r>
              <a:rPr lang="en-US" altLang="zh-TW" sz="1400" dirty="0"/>
              <a:t>)vs.</a:t>
            </a:r>
            <a:r>
              <a:rPr lang="zh-TW" altLang="en-US" sz="1400" dirty="0"/>
              <a:t>巴基斯坦 </a:t>
            </a:r>
            <a:r>
              <a:rPr lang="en-US" altLang="zh-TW" sz="1400" dirty="0"/>
              <a:t>(0.27</a:t>
            </a:r>
            <a:r>
              <a:rPr lang="zh-TW" altLang="en-US" sz="1400" dirty="0"/>
              <a:t>億</a:t>
            </a:r>
            <a:r>
              <a:rPr lang="en-US" altLang="zh-TW" sz="1400" dirty="0"/>
              <a:t>FB/0.446</a:t>
            </a:r>
            <a:r>
              <a:rPr lang="zh-TW" altLang="en-US" sz="1400" dirty="0"/>
              <a:t>億</a:t>
            </a:r>
            <a:r>
              <a:rPr lang="en-US" altLang="zh-TW" sz="1400" dirty="0"/>
              <a:t>/1.967</a:t>
            </a:r>
            <a:r>
              <a:rPr lang="zh-TW" altLang="en-US" sz="1400" dirty="0"/>
              <a:t>億</a:t>
            </a:r>
            <a:r>
              <a:rPr lang="en-US" altLang="zh-TW" sz="1400" dirty="0"/>
              <a:t>-No.6)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-----------------------------------------------------------------------------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106 </a:t>
            </a:r>
            <a:r>
              <a:rPr lang="zh-TW" altLang="en-US" sz="1400" dirty="0"/>
              <a:t>年 配合研發處與校長霧太達利社區產學合作計畫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/>
              <a:t>FB </a:t>
            </a:r>
            <a:r>
              <a:rPr lang="zh-TW" altLang="en-US" sz="1400" dirty="0"/>
              <a:t>分享社團 </a:t>
            </a:r>
            <a:r>
              <a:rPr lang="en-US" altLang="zh-TW" sz="1400" dirty="0"/>
              <a:t>: </a:t>
            </a:r>
            <a:r>
              <a:rPr lang="zh-TW" altLang="en-US" sz="1400" dirty="0"/>
              <a:t>台中大里工業區</a:t>
            </a:r>
            <a:br>
              <a:rPr lang="zh-TW" altLang="en-US" sz="1400" dirty="0"/>
            </a:br>
            <a:r>
              <a:rPr lang="en-US" altLang="zh-TW" sz="1400" dirty="0">
                <a:hlinkClick r:id="rId3"/>
              </a:rPr>
              <a:t>https://www.facebook.com/groups/404206193299078/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106 </a:t>
            </a:r>
            <a:r>
              <a:rPr lang="zh-TW" altLang="en-US" sz="1400" dirty="0"/>
              <a:t>年 配合 前學務長 的 養老院社區服務學習專案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 err="1"/>
              <a:t>Youtube</a:t>
            </a:r>
            <a:r>
              <a:rPr lang="en-US" altLang="zh-TW" sz="1400" dirty="0"/>
              <a:t> </a:t>
            </a:r>
            <a:r>
              <a:rPr lang="zh-TW" altLang="en-US" sz="1400" dirty="0"/>
              <a:t>分享頻道</a:t>
            </a:r>
            <a:br>
              <a:rPr lang="zh-TW" altLang="en-US" sz="1400" dirty="0"/>
            </a:br>
            <a:r>
              <a:rPr lang="en-US" altLang="zh-TW" sz="1400" dirty="0" err="1"/>
              <a:t>ktv</a:t>
            </a:r>
            <a:r>
              <a:rPr lang="en-US" altLang="zh-TW" sz="1400" dirty="0"/>
              <a:t> </a:t>
            </a:r>
            <a:r>
              <a:rPr lang="zh-TW" altLang="en-US" sz="1400" dirty="0"/>
              <a:t>唱台語歌</a:t>
            </a:r>
            <a:r>
              <a:rPr lang="en-US" altLang="zh-TW" sz="1400" dirty="0"/>
              <a:t>(KTV104) </a:t>
            </a:r>
            <a:r>
              <a:rPr lang="zh-TW" altLang="en-US" sz="1400" dirty="0"/>
              <a:t>學 日語 </a:t>
            </a:r>
            <a:r>
              <a:rPr lang="en-US" altLang="zh-TW" sz="1400" dirty="0"/>
              <a:t>- Pepper </a:t>
            </a:r>
            <a:r>
              <a:rPr lang="zh-TW" altLang="en-US" sz="1400" dirty="0"/>
              <a:t>大數據設計專案</a:t>
            </a:r>
            <a:br>
              <a:rPr lang="zh-TW" altLang="en-US" sz="1400" dirty="0"/>
            </a:br>
            <a:r>
              <a:rPr lang="en-US" altLang="zh-TW" sz="1400" dirty="0"/>
              <a:t>Blog1 : 【</a:t>
            </a:r>
            <a:r>
              <a:rPr lang="zh-TW" altLang="en-US" sz="1400" dirty="0"/>
              <a:t>千尋日語演歌</a:t>
            </a:r>
            <a:r>
              <a:rPr lang="en-US" altLang="zh-TW" sz="1400" dirty="0"/>
              <a:t>】</a:t>
            </a:r>
            <a:r>
              <a:rPr lang="zh-TW" altLang="en-US" sz="1400" dirty="0"/>
              <a:t>歌詞中譯天地 </a:t>
            </a:r>
            <a:r>
              <a:rPr lang="en-US" altLang="zh-TW" sz="1400" dirty="0">
                <a:hlinkClick r:id="rId4"/>
              </a:rPr>
              <a:t>http://blog.xuite.net/…/120396823-%E5%BF%83%E3%81%AE%E3%81%…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Blog2 : </a:t>
            </a:r>
            <a:r>
              <a:rPr lang="zh-TW" altLang="en-US" sz="1400" dirty="0"/>
              <a:t>日文演歌目錄及索引 </a:t>
            </a:r>
            <a:r>
              <a:rPr lang="en-US" altLang="zh-TW" sz="1400" dirty="0"/>
              <a:t>1-5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5"/>
              </a:rPr>
              <a:t>http://blog.xuite.net/suwan2023/twblog/377345037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1 : 106 </a:t>
            </a:r>
            <a:r>
              <a:rPr lang="zh-TW" altLang="en-US" sz="1400" dirty="0"/>
              <a:t>徐遠雄</a:t>
            </a:r>
            <a:r>
              <a:rPr lang="en-US" altLang="zh-TW" sz="1400" dirty="0"/>
              <a:t>-</a:t>
            </a:r>
            <a:r>
              <a:rPr lang="zh-TW" altLang="en-US" sz="1400" dirty="0"/>
              <a:t>修平教師志工團 養老院</a:t>
            </a:r>
            <a:r>
              <a:rPr lang="en-US" altLang="zh-TW" sz="1400" dirty="0"/>
              <a:t>- </a:t>
            </a:r>
            <a:r>
              <a:rPr lang="zh-TW" altLang="en-US" sz="1400" dirty="0"/>
              <a:t>唱歌 學 日語</a:t>
            </a:r>
            <a:br>
              <a:rPr lang="zh-TW" altLang="en-US" sz="1400" dirty="0"/>
            </a:br>
            <a:r>
              <a:rPr lang="en-US" altLang="zh-TW" sz="1400" dirty="0">
                <a:hlinkClick r:id="rId6"/>
              </a:rPr>
              <a:t>https://www.youtube.com/playlist…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2 : 106 </a:t>
            </a:r>
            <a:r>
              <a:rPr lang="zh-TW" altLang="en-US" sz="1400" dirty="0"/>
              <a:t>樂成公園 </a:t>
            </a:r>
            <a:r>
              <a:rPr lang="en-US" altLang="zh-TW" sz="1400" dirty="0"/>
              <a:t>- </a:t>
            </a:r>
            <a:r>
              <a:rPr lang="zh-TW" altLang="en-US" sz="1400" dirty="0"/>
              <a:t>唱歌 學 日語</a:t>
            </a:r>
            <a:br>
              <a:rPr lang="zh-TW" altLang="en-US" sz="1400" dirty="0"/>
            </a:br>
            <a:r>
              <a:rPr lang="en-US" altLang="zh-TW" sz="1400" dirty="0">
                <a:hlinkClick r:id="rId7"/>
              </a:rPr>
              <a:t>https://www.youtube.com/playlist…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3 : KTV104 - </a:t>
            </a:r>
            <a:r>
              <a:rPr lang="zh-TW" altLang="en-US" sz="1400" dirty="0"/>
              <a:t>唱歌 學 日語</a:t>
            </a:r>
            <a:br>
              <a:rPr lang="zh-TW" altLang="en-US" sz="1400" dirty="0"/>
            </a:br>
            <a:r>
              <a:rPr lang="en-US" altLang="zh-TW" sz="1400" dirty="0">
                <a:hlinkClick r:id="rId8"/>
              </a:rPr>
              <a:t>https://www.youtube.com/watch…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105 </a:t>
            </a:r>
            <a:r>
              <a:rPr lang="zh-TW" altLang="en-US" sz="1400" dirty="0"/>
              <a:t>年配合 校長的 老人長照服務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/>
              <a:t>FB </a:t>
            </a:r>
            <a:r>
              <a:rPr lang="zh-TW" altLang="en-US" sz="1400" dirty="0"/>
              <a:t>分享社團 </a:t>
            </a:r>
            <a:r>
              <a:rPr lang="en-US" altLang="zh-TW" sz="1400" dirty="0"/>
              <a:t>: </a:t>
            </a:r>
            <a:r>
              <a:rPr lang="zh-TW" altLang="en-US" sz="1400" dirty="0"/>
              <a:t>修平 </a:t>
            </a:r>
            <a:r>
              <a:rPr lang="en-US" altLang="zh-TW" sz="1400" dirty="0"/>
              <a:t>Future </a:t>
            </a:r>
            <a:r>
              <a:rPr lang="en-US" altLang="zh-TW" sz="1400" dirty="0" err="1"/>
              <a:t>Gogo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9"/>
              </a:rPr>
              <a:t>https://www.facebook.com/groups/861440283977025</a:t>
            </a:r>
            <a:r>
              <a:rPr lang="en-US" altLang="zh-TW" sz="1800" dirty="0">
                <a:hlinkClick r:id="rId9"/>
              </a:rPr>
              <a:t>/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091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</a:t>
            </a:r>
            <a:r>
              <a:rPr lang="zh-TW" altLang="en-US" sz="2000" dirty="0" smtClean="0">
                <a:ea typeface="標楷體" pitchFamily="65" charset="-120"/>
              </a:rPr>
              <a:t>一組設一個粉絲專業，各成員要上去留言</a:t>
            </a:r>
            <a:r>
              <a:rPr lang="en-US" altLang="zh-TW" sz="2000" dirty="0" smtClean="0">
                <a:ea typeface="標楷體" pitchFamily="65" charset="-120"/>
              </a:rPr>
              <a:t>or</a:t>
            </a:r>
            <a:r>
              <a:rPr lang="zh-TW" altLang="en-US" sz="2000" dirty="0" smtClean="0">
                <a:ea typeface="標楷體" pitchFamily="65" charset="-120"/>
              </a:rPr>
              <a:t>丟資料。粉絲專業完成丟訊息給老師。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*考試</a:t>
            </a:r>
            <a:r>
              <a:rPr lang="en-US" altLang="zh-TW" sz="2000" dirty="0" smtClean="0">
                <a:ea typeface="標楷體" pitchFamily="65" charset="-120"/>
              </a:rPr>
              <a:t>OPEN BOOK</a:t>
            </a:r>
            <a:r>
              <a:rPr lang="zh-TW" altLang="en-US" sz="2000" dirty="0" smtClean="0"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</a:t>
            </a:r>
            <a:r>
              <a:rPr lang="en-US" altLang="zh-TW" sz="2000" dirty="0" smtClean="0">
                <a:ea typeface="標楷體" pitchFamily="65" charset="-120"/>
              </a:rPr>
              <a:t>www.</a:t>
            </a:r>
            <a:r>
              <a:rPr lang="en-US" altLang="zh-TW" sz="2000" u="sng" dirty="0" smtClean="0">
                <a:ea typeface="標楷體" pitchFamily="65" charset="-120"/>
              </a:rPr>
              <a:t>hust.edu.tw</a:t>
            </a:r>
          </a:p>
        </p:txBody>
      </p:sp>
      <p:sp>
        <p:nvSpPr>
          <p:cNvPr id="4100" name="Text Box 32"/>
          <p:cNvSpPr txBox="1">
            <a:spLocks noChangeArrowheads="1"/>
          </p:cNvSpPr>
          <p:nvPr/>
        </p:nvSpPr>
        <p:spPr bwMode="auto">
          <a:xfrm>
            <a:off x="6229350" y="6092825"/>
            <a:ext cx="9350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主機</a:t>
            </a:r>
          </a:p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Sun)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971550" y="2708275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611188" y="3067050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ea typeface="標楷體" pitchFamily="65" charset="-120"/>
              </a:rPr>
              <a:t>主機名稱</a:t>
            </a:r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1908175" y="2708275"/>
            <a:ext cx="86360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268538" y="303053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ea typeface="標楷體" pitchFamily="65" charset="-120"/>
              </a:rPr>
              <a:t>網域名稱</a:t>
            </a:r>
          </a:p>
        </p:txBody>
      </p:sp>
      <p:sp>
        <p:nvSpPr>
          <p:cNvPr id="4105" name="Freeform 8"/>
          <p:cNvSpPr>
            <a:spLocks/>
          </p:cNvSpPr>
          <p:nvPr/>
        </p:nvSpPr>
        <p:spPr bwMode="auto">
          <a:xfrm>
            <a:off x="1042988" y="2047875"/>
            <a:ext cx="4681537" cy="373063"/>
          </a:xfrm>
          <a:custGeom>
            <a:avLst/>
            <a:gdLst>
              <a:gd name="T0" fmla="*/ 0 w 2949"/>
              <a:gd name="T1" fmla="*/ 2147483647 h 235"/>
              <a:gd name="T2" fmla="*/ 2147483647 w 2949"/>
              <a:gd name="T3" fmla="*/ 2147483647 h 235"/>
              <a:gd name="T4" fmla="*/ 2147483647 w 2949"/>
              <a:gd name="T5" fmla="*/ 2147483647 h 235"/>
              <a:gd name="T6" fmla="*/ 0 60000 65536"/>
              <a:gd name="T7" fmla="*/ 0 60000 65536"/>
              <a:gd name="T8" fmla="*/ 0 60000 65536"/>
              <a:gd name="T9" fmla="*/ 0 w 2949"/>
              <a:gd name="T10" fmla="*/ 0 h 235"/>
              <a:gd name="T11" fmla="*/ 2949 w 2949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9" h="235">
                <a:moveTo>
                  <a:pt x="0" y="189"/>
                </a:moveTo>
                <a:cubicBezTo>
                  <a:pt x="503" y="94"/>
                  <a:pt x="1006" y="0"/>
                  <a:pt x="1497" y="8"/>
                </a:cubicBezTo>
                <a:cubicBezTo>
                  <a:pt x="1988" y="16"/>
                  <a:pt x="2707" y="197"/>
                  <a:pt x="2949" y="235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32363" y="2636838"/>
            <a:ext cx="36718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Unix(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作業系統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 </a:t>
            </a:r>
            <a:r>
              <a:rPr lang="en-US" altLang="zh-TW" sz="2000" dirty="0" err="1">
                <a:latin typeface="標楷體" pitchFamily="65" charset="-120"/>
                <a:ea typeface="標楷體" pitchFamily="65" charset="-120"/>
              </a:rPr>
              <a:t>linux→PC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版</a:t>
            </a:r>
            <a:endParaRPr lang="en-US" altLang="en-US" sz="20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 →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86~88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 → </a:t>
            </a:r>
            <a:r>
              <a:rPr lang="en-US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89</a:t>
            </a: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643438" y="40767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HINET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940425" y="407035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ADSL</a:t>
            </a:r>
          </a:p>
        </p:txBody>
      </p:sp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5795963" y="32131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300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萬人口</a:t>
            </a:r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6948488" y="32131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400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萬人口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7883525" y="342900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0000FF"/>
                </a:solidFill>
                <a:ea typeface="標楷體" pitchFamily="65" charset="-120"/>
              </a:rPr>
              <a:t>大陸超越台灣</a:t>
            </a:r>
          </a:p>
        </p:txBody>
      </p:sp>
      <p:sp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4643438" y="4581525"/>
            <a:ext cx="3455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T1=1.54M</a:t>
            </a:r>
          </a:p>
        </p:txBody>
      </p:sp>
      <p:sp>
        <p:nvSpPr>
          <p:cNvPr id="4113" name="Text Box 18"/>
          <p:cNvSpPr txBox="1">
            <a:spLocks noChangeArrowheads="1"/>
          </p:cNvSpPr>
          <p:nvPr/>
        </p:nvSpPr>
        <p:spPr bwMode="auto">
          <a:xfrm>
            <a:off x="468313" y="3789363"/>
            <a:ext cx="35274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CRM Server—&gt; AI=VR+AR 5G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軟體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 IoM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硬體 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是重點。</a:t>
            </a:r>
          </a:p>
          <a:p>
            <a:pPr>
              <a:spcBef>
                <a:spcPct val="50000"/>
              </a:spcBef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成績</a:t>
            </a:r>
          </a:p>
        </p:txBody>
      </p:sp>
      <p:sp>
        <p:nvSpPr>
          <p:cNvPr id="4114" name="Text Box 19"/>
          <p:cNvSpPr txBox="1">
            <a:spLocks noChangeArrowheads="1"/>
          </p:cNvSpPr>
          <p:nvPr/>
        </p:nvSpPr>
        <p:spPr bwMode="auto">
          <a:xfrm>
            <a:off x="1474788" y="5013325"/>
            <a:ext cx="30972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自評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小組長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)—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出缺。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筆記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筆記要押日期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上機實作。</a:t>
            </a:r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>
            <a:off x="1187450" y="5229225"/>
            <a:ext cx="360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>
            <a:off x="1331913" y="5229225"/>
            <a:ext cx="0" cy="936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7" name="Line 22"/>
          <p:cNvSpPr>
            <a:spLocks noChangeShapeType="1"/>
          </p:cNvSpPr>
          <p:nvPr/>
        </p:nvSpPr>
        <p:spPr bwMode="auto">
          <a:xfrm>
            <a:off x="1331913" y="5661025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8" name="Line 23"/>
          <p:cNvSpPr>
            <a:spLocks noChangeShapeType="1"/>
          </p:cNvSpPr>
          <p:nvPr/>
        </p:nvSpPr>
        <p:spPr bwMode="auto">
          <a:xfrm>
            <a:off x="1331913" y="6165850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9" name="Text Box 24"/>
          <p:cNvSpPr txBox="1">
            <a:spLocks noChangeArrowheads="1"/>
          </p:cNvSpPr>
          <p:nvPr/>
        </p:nvSpPr>
        <p:spPr bwMode="auto">
          <a:xfrm>
            <a:off x="4716463" y="5157788"/>
            <a:ext cx="44275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20               50          100</a:t>
            </a:r>
          </a:p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                                      1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億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          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         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1000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</a:t>
            </a:r>
          </a:p>
        </p:txBody>
      </p:sp>
      <p:sp>
        <p:nvSpPr>
          <p:cNvPr id="4120" name="Text Box 25"/>
          <p:cNvSpPr txBox="1">
            <a:spLocks noChangeArrowheads="1"/>
          </p:cNvSpPr>
          <p:nvPr/>
        </p:nvSpPr>
        <p:spPr bwMode="auto">
          <a:xfrm>
            <a:off x="5508625" y="551656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1" name="Text Box 26"/>
          <p:cNvSpPr txBox="1">
            <a:spLocks noChangeArrowheads="1"/>
          </p:cNvSpPr>
          <p:nvPr/>
        </p:nvSpPr>
        <p:spPr bwMode="auto">
          <a:xfrm>
            <a:off x="6948488" y="55165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2" name="Text Box 27"/>
          <p:cNvSpPr txBox="1">
            <a:spLocks noChangeArrowheads="1"/>
          </p:cNvSpPr>
          <p:nvPr/>
        </p:nvSpPr>
        <p:spPr bwMode="auto">
          <a:xfrm>
            <a:off x="8243888" y="55165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3" name="Freeform 28"/>
          <p:cNvSpPr>
            <a:spLocks/>
          </p:cNvSpPr>
          <p:nvPr/>
        </p:nvSpPr>
        <p:spPr bwMode="auto">
          <a:xfrm>
            <a:off x="4764088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4" name="Freeform 29"/>
          <p:cNvSpPr>
            <a:spLocks/>
          </p:cNvSpPr>
          <p:nvPr/>
        </p:nvSpPr>
        <p:spPr bwMode="auto">
          <a:xfrm>
            <a:off x="6469063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5" name="Freeform 30"/>
          <p:cNvSpPr>
            <a:spLocks/>
          </p:cNvSpPr>
          <p:nvPr/>
        </p:nvSpPr>
        <p:spPr bwMode="auto">
          <a:xfrm>
            <a:off x="7885113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6" name="Text Box 31"/>
          <p:cNvSpPr txBox="1">
            <a:spLocks noChangeArrowheads="1"/>
          </p:cNvSpPr>
          <p:nvPr/>
        </p:nvSpPr>
        <p:spPr bwMode="auto">
          <a:xfrm>
            <a:off x="4716463" y="6237288"/>
            <a:ext cx="935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PC</a:t>
            </a:r>
          </a:p>
        </p:txBody>
      </p:sp>
      <p:sp>
        <p:nvSpPr>
          <p:cNvPr id="4127" name="Text Box 33"/>
          <p:cNvSpPr txBox="1">
            <a:spLocks noChangeArrowheads="1"/>
          </p:cNvSpPr>
          <p:nvPr/>
        </p:nvSpPr>
        <p:spPr bwMode="auto">
          <a:xfrm>
            <a:off x="7813675" y="6237288"/>
            <a:ext cx="935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IBM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 </a:t>
            </a:r>
            <a:r>
              <a:rPr lang="zh-TW" altLang="en-US" sz="2000" dirty="0" smtClean="0">
                <a:ea typeface="標楷體" pitchFamily="65" charset="-120"/>
              </a:rPr>
              <a:t>政府喊</a:t>
            </a:r>
            <a:r>
              <a:rPr lang="en-US" altLang="zh-TW" sz="2000" dirty="0" smtClean="0">
                <a:ea typeface="標楷體" pitchFamily="65" charset="-120"/>
              </a:rPr>
              <a:t>3</a:t>
            </a:r>
            <a:r>
              <a:rPr lang="zh-TW" altLang="en-US" sz="2000" dirty="0" smtClean="0">
                <a:ea typeface="標楷體" pitchFamily="65" charset="-120"/>
              </a:rPr>
              <a:t>年</a:t>
            </a:r>
            <a:r>
              <a:rPr lang="en-US" altLang="zh-TW" sz="2000" dirty="0" smtClean="0">
                <a:ea typeface="標楷體" pitchFamily="65" charset="-120"/>
              </a:rPr>
              <a:t>300</a:t>
            </a:r>
            <a:r>
              <a:rPr lang="zh-TW" altLang="en-US" sz="2000" dirty="0" smtClean="0">
                <a:ea typeface="標楷體" pitchFamily="65" charset="-120"/>
              </a:rPr>
              <a:t>萬人口上網 </a:t>
            </a:r>
            <a:r>
              <a:rPr lang="en-US" altLang="zh-TW" sz="2000" dirty="0" smtClean="0">
                <a:ea typeface="標楷體" pitchFamily="65" charset="-120"/>
              </a:rPr>
              <a:t>-&gt; 5G</a:t>
            </a: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 </a:t>
            </a:r>
            <a:r>
              <a:rPr lang="en-US" altLang="zh-TW" sz="2000" dirty="0" smtClean="0">
                <a:ea typeface="標楷體" pitchFamily="65" charset="-120"/>
              </a:rPr>
              <a:t>FB: </a:t>
            </a:r>
            <a:r>
              <a:rPr lang="zh-TW" altLang="en-US" sz="2000" dirty="0" smtClean="0">
                <a:ea typeface="標楷體" pitchFamily="65" charset="-120"/>
              </a:rPr>
              <a:t>顧客關係管理</a:t>
            </a:r>
            <a:r>
              <a:rPr lang="en-US" altLang="zh-TW" sz="2000" dirty="0" smtClean="0">
                <a:ea typeface="標楷體" pitchFamily="65" charset="-120"/>
              </a:rPr>
              <a:t>(CRM)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→Data Base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附屬檔名 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mdb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書理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CRM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、網路關係管理、進銷存管理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要列印。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POS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Sales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EDI(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電子轉帳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台中市有多少人口。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FB +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商流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POS -&gt;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EDI -&gt;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物流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管理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Face Book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併購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WhatsApp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。→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主要是要蘋果的資料庫</a:t>
            </a:r>
            <a:endParaRPr lang="en-US" alt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中國大陸使用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we-chat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網頁的附屬檔名*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.Html……………Word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Excel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Powerpoint</a:t>
            </a: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noFill/>
        </p:spPr>
        <p:txBody>
          <a:bodyPr/>
          <a:lstStyle/>
          <a:p>
            <a:pPr eaLnBrk="1" hangingPunct="1"/>
            <a:r>
              <a:rPr lang="zh-TW" altLang="en-US" dirty="0">
                <a:ea typeface="標楷體" pitchFamily="65" charset="-120"/>
              </a:rPr>
              <a:t>顧客關係管理</a:t>
            </a:r>
            <a:r>
              <a:rPr lang="en-US" altLang="zh-TW" dirty="0">
                <a:ea typeface="標楷體" pitchFamily="65" charset="-120"/>
              </a:rPr>
              <a:t>(CRM)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779912" y="1412776"/>
            <a:ext cx="936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30160" cy="4680520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1" dirty="0" smtClean="0">
                <a:solidFill>
                  <a:srgbClr val="FF0000"/>
                </a:solidFill>
              </a:rPr>
              <a:t>1.ActivePresenter </a:t>
            </a:r>
            <a:r>
              <a:rPr lang="zh-TW" altLang="en-US" sz="3200" b="1" dirty="0">
                <a:solidFill>
                  <a:srgbClr val="FF0000"/>
                </a:solidFill>
              </a:rPr>
              <a:t>是一款錄製螢幕畫面工具，適合用於製作數位講義、手冊、教學文件或互動式研習簡報教材，搭配全功能編輯器來處理影音內容，調整外觀呈現方式，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)-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</a:rPr>
              <a:t/>
            </a:r>
            <a:br>
              <a:rPr lang="en-US" altLang="zh-TW" sz="3200" b="1" dirty="0">
                <a:solidFill>
                  <a:srgbClr val="FF0000"/>
                </a:solidFill>
              </a:rPr>
            </a:br>
            <a:r>
              <a:rPr lang="en-US" altLang="zh-TW" sz="3200" b="1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altLang="zh-TW" sz="3200" b="1" dirty="0" smtClean="0">
                <a:solidFill>
                  <a:srgbClr val="FF0000"/>
                </a:solidFill>
                <a:hlinkClick r:id="rId2"/>
              </a:rPr>
              <a:t>drive.google.com/drive/folders/1gZ5VYTaoZZ2kTxAp1TRPtyLOXZSLMETH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</a:rPr>
            </a:br>
            <a:r>
              <a:rPr lang="en-US" altLang="zh-TW" sz="3200" b="1" dirty="0" smtClean="0">
                <a:solidFill>
                  <a:srgbClr val="FF0000"/>
                </a:solidFill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</a:rPr>
            </a:br>
            <a:r>
              <a:rPr lang="en-US" altLang="zh-TW" sz="3200" b="1" dirty="0" smtClean="0">
                <a:solidFill>
                  <a:srgbClr val="FF0000"/>
                </a:solidFill>
              </a:rPr>
              <a:t>2</a:t>
            </a:r>
            <a:r>
              <a:rPr lang="en-US" altLang="zh-TW" sz="3200" b="1" dirty="0">
                <a:solidFill>
                  <a:srgbClr val="FF0000"/>
                </a:solidFill>
              </a:rPr>
              <a:t>. 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南投</a:t>
            </a:r>
            <a:r>
              <a:rPr lang="zh-TW" altLang="en-US" sz="3200" b="1" dirty="0">
                <a:solidFill>
                  <a:srgbClr val="FF0000"/>
                </a:solidFill>
              </a:rPr>
              <a:t>高商協同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教學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-04</a:t>
            </a:r>
            <a:r>
              <a:rPr lang="zh-TW" altLang="en-US" sz="3200" b="1" dirty="0">
                <a:solidFill>
                  <a:srgbClr val="FF0000"/>
                </a:solidFill>
              </a:rPr>
              <a:t>：</a:t>
            </a:r>
            <a:r>
              <a:rPr lang="en-US" altLang="zh-TW" sz="3200" b="1" dirty="0" err="1">
                <a:solidFill>
                  <a:srgbClr val="FF0000"/>
                </a:solidFill>
              </a:rPr>
              <a:t>ActivePresenter</a:t>
            </a:r>
            <a:r>
              <a:rPr lang="zh-TW" altLang="en-US" sz="3200" b="1" dirty="0">
                <a:solidFill>
                  <a:srgbClr val="FF0000"/>
                </a:solidFill>
              </a:rPr>
              <a:t>基本操作 </a:t>
            </a:r>
            <a:r>
              <a:rPr lang="en-US" altLang="zh-TW" sz="3200" b="1" dirty="0">
                <a:solidFill>
                  <a:srgbClr val="FF0000"/>
                </a:solidFill>
              </a:rPr>
              <a:t>2</a:t>
            </a:r>
            <a:r>
              <a:rPr lang="zh-TW" altLang="en-US" sz="3200" b="1" dirty="0">
                <a:solidFill>
                  <a:srgbClr val="FF0000"/>
                </a:solidFill>
              </a:rPr>
              <a:t/>
            </a:r>
            <a:br>
              <a:rPr lang="zh-TW" altLang="en-US" sz="3200" b="1" dirty="0">
                <a:solidFill>
                  <a:srgbClr val="FF0000"/>
                </a:solidFill>
              </a:rPr>
            </a:br>
            <a:r>
              <a:rPr lang="en-US" altLang="zh-TW" sz="3200" u="sng" dirty="0" smtClean="0">
                <a:hlinkClick r:id="rId3"/>
              </a:rPr>
              <a:t>https</a:t>
            </a:r>
            <a:r>
              <a:rPr lang="en-US" altLang="zh-TW" sz="3200" u="sng" dirty="0">
                <a:hlinkClick r:id="rId3"/>
              </a:rPr>
              <a:t>://youtu.be/c46zgAeQcW4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EB3ADD-4BB5-4DB5-95C0-701221CC0EFF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kumimoji="0" lang="en-US" altLang="zh-TW" sz="700"/>
          </a:p>
        </p:txBody>
      </p:sp>
      <p:sp>
        <p:nvSpPr>
          <p:cNvPr id="4" name="文字方塊 3"/>
          <p:cNvSpPr txBox="1"/>
          <p:nvPr/>
        </p:nvSpPr>
        <p:spPr>
          <a:xfrm>
            <a:off x="467544" y="47667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ActivePresenter</a:t>
            </a:r>
            <a:r>
              <a:rPr lang="en-US" altLang="zh-TW" dirty="0"/>
              <a:t> </a:t>
            </a:r>
            <a:r>
              <a:rPr lang="zh-TW" altLang="en-US" dirty="0" smtClean="0"/>
              <a:t>互動式</a:t>
            </a:r>
            <a:r>
              <a:rPr lang="zh-TW" altLang="en-US" dirty="0"/>
              <a:t>研習</a:t>
            </a:r>
            <a:r>
              <a:rPr lang="zh-TW" altLang="en-US" dirty="0" smtClean="0"/>
              <a:t>簡報 </a:t>
            </a:r>
            <a:r>
              <a:rPr lang="en-US" altLang="zh-TW" dirty="0" err="1" smtClean="0"/>
              <a:t>ppt</a:t>
            </a:r>
            <a:r>
              <a:rPr lang="en-US" altLang="zh-TW" dirty="0" smtClean="0"/>
              <a:t> </a:t>
            </a:r>
            <a:r>
              <a:rPr lang="en-US" altLang="zh-TW" dirty="0"/>
              <a:t>and OBS </a:t>
            </a:r>
            <a:r>
              <a:rPr lang="zh-TW" altLang="en-US" dirty="0" smtClean="0"/>
              <a:t>錄製</a:t>
            </a:r>
            <a:r>
              <a:rPr lang="zh-TW" altLang="en-US" dirty="0"/>
              <a:t>和網絡直播的自由開源軟體</a:t>
            </a:r>
            <a:endParaRPr lang="en-US" altLang="zh-TW" dirty="0" smtClean="0"/>
          </a:p>
          <a:p>
            <a:r>
              <a:rPr lang="en-US" altLang="zh-TW" sz="1400" b="1" dirty="0">
                <a:solidFill>
                  <a:srgbClr val="FF0000"/>
                </a:solidFill>
                <a:hlinkClick r:id="rId2"/>
              </a:rPr>
              <a:t>https://drive.google.com/drive/folders/1gZ5VYTaoZZ2kTxAp1TRPtyLOXZSLMETH</a:t>
            </a:r>
            <a:r>
              <a:rPr lang="en-US" altLang="zh-TW" sz="1400" dirty="0" smtClean="0"/>
              <a:t> 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657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6920" y="274963"/>
            <a:ext cx="8230160" cy="201709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期中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108.4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教師</a:t>
            </a:r>
            <a:r>
              <a:rPr lang="zh-TW" altLang="en-US" sz="2400" b="1" dirty="0">
                <a:solidFill>
                  <a:srgbClr val="FF0000"/>
                </a:solidFill>
              </a:rPr>
              <a:t>教學評量</a:t>
            </a: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EB3ADD-4BB5-4DB5-95C0-701221CC0EFF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kumimoji="0" lang="en-US" altLang="zh-TW" sz="700"/>
          </a:p>
        </p:txBody>
      </p:sp>
      <p:sp>
        <p:nvSpPr>
          <p:cNvPr id="2" name="文字方塊 1"/>
          <p:cNvSpPr txBox="1"/>
          <p:nvPr/>
        </p:nvSpPr>
        <p:spPr>
          <a:xfrm>
            <a:off x="107504" y="490749"/>
            <a:ext cx="903649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r>
              <a:rPr lang="en-US" altLang="zh-TW" sz="2400" dirty="0"/>
              <a:t>.</a:t>
            </a:r>
            <a:r>
              <a:rPr lang="zh-TW" altLang="en-US" sz="2400" dirty="0"/>
              <a:t>老師上課教材與講課內容準備充分</a:t>
            </a:r>
          </a:p>
          <a:p>
            <a:r>
              <a:rPr lang="en-US" altLang="zh-TW" sz="2400" dirty="0"/>
              <a:t>2.</a:t>
            </a:r>
            <a:r>
              <a:rPr lang="zh-TW" altLang="en-US" sz="2400" dirty="0"/>
              <a:t>老師上課時會與同學適切互動</a:t>
            </a:r>
          </a:p>
          <a:p>
            <a:r>
              <a:rPr lang="en-US" altLang="zh-TW" sz="2400" dirty="0"/>
              <a:t>3.</a:t>
            </a:r>
            <a:r>
              <a:rPr lang="zh-TW" altLang="en-US" sz="2400" dirty="0"/>
              <a:t>老師對於同學提出的意見都會適時回應</a:t>
            </a:r>
          </a:p>
          <a:p>
            <a:r>
              <a:rPr lang="en-US" altLang="zh-TW" sz="2400" dirty="0"/>
              <a:t>4.</a:t>
            </a:r>
            <a:r>
              <a:rPr lang="zh-TW" altLang="en-US" sz="2400" dirty="0"/>
              <a:t>老師的上課內容跟我想要的學習內容相符</a:t>
            </a:r>
          </a:p>
          <a:p>
            <a:r>
              <a:rPr lang="en-US" altLang="zh-TW" sz="2400" dirty="0"/>
              <a:t>5.</a:t>
            </a:r>
            <a:r>
              <a:rPr lang="zh-TW" altLang="en-US" sz="2400" dirty="0"/>
              <a:t>這門課有助於我的學習成長與能力提升</a:t>
            </a:r>
          </a:p>
          <a:p>
            <a:r>
              <a:rPr lang="en-US" altLang="zh-TW" sz="2400" dirty="0"/>
              <a:t>6.</a:t>
            </a:r>
            <a:r>
              <a:rPr lang="zh-TW" altLang="en-US" sz="2400" dirty="0"/>
              <a:t>老師清楚說明評量方式及評分標準</a:t>
            </a:r>
          </a:p>
          <a:p>
            <a:r>
              <a:rPr lang="en-US" altLang="zh-TW" sz="2400" dirty="0"/>
              <a:t>7.</a:t>
            </a:r>
            <a:r>
              <a:rPr lang="zh-TW" altLang="en-US" sz="2400" dirty="0"/>
              <a:t>老師上課時認真講解，不會照唸課本或投影片文字內容</a:t>
            </a:r>
          </a:p>
          <a:p>
            <a:r>
              <a:rPr lang="en-US" altLang="zh-TW" sz="2400" dirty="0"/>
              <a:t>8.</a:t>
            </a:r>
            <a:r>
              <a:rPr lang="zh-TW" altLang="en-US" sz="2400" dirty="0"/>
              <a:t>老師上課方式能引起我的學習興趣，不會覺得無聊</a:t>
            </a:r>
          </a:p>
          <a:p>
            <a:r>
              <a:rPr lang="en-US" altLang="zh-TW" sz="2400" dirty="0"/>
              <a:t>9.</a:t>
            </a:r>
            <a:r>
              <a:rPr lang="zh-TW" altLang="en-US" sz="2400" dirty="0"/>
              <a:t>老師上課方式會有相互討論或實務演練學習，不會只有講課</a:t>
            </a:r>
          </a:p>
          <a:p>
            <a:r>
              <a:rPr lang="en-US" altLang="zh-TW" sz="2400" dirty="0"/>
              <a:t>10.</a:t>
            </a:r>
            <a:r>
              <a:rPr lang="zh-TW" altLang="en-US" sz="2400" dirty="0"/>
              <a:t>目前為止，我對這門課程的整體教學感到滿意</a:t>
            </a:r>
          </a:p>
          <a:p>
            <a:r>
              <a:rPr lang="en-US" altLang="zh-TW" sz="2400" dirty="0"/>
              <a:t>11.</a:t>
            </a:r>
            <a:r>
              <a:rPr lang="zh-TW" altLang="en-US" sz="2400" dirty="0"/>
              <a:t>目前為止，我對這門課程的自我投入程度感到滿意</a:t>
            </a:r>
          </a:p>
          <a:p>
            <a:r>
              <a:rPr lang="en-US" altLang="zh-TW" sz="2400" dirty="0"/>
              <a:t>12.</a:t>
            </a:r>
            <a:r>
              <a:rPr lang="zh-TW" altLang="en-US" sz="2400" dirty="0"/>
              <a:t>我對這門課的老師有以下的建議或意見</a:t>
            </a:r>
            <a:r>
              <a:rPr lang="en-US" altLang="zh-TW" sz="2400" dirty="0"/>
              <a:t>(</a:t>
            </a:r>
            <a:r>
              <a:rPr lang="zh-TW" altLang="en-US" sz="2400" dirty="0"/>
              <a:t>非必選題，可複選</a:t>
            </a:r>
            <a:r>
              <a:rPr lang="en-US" altLang="zh-TW" sz="2400" dirty="0"/>
              <a:t>)</a:t>
            </a:r>
          </a:p>
          <a:p>
            <a:r>
              <a:rPr lang="en-US" altLang="zh-TW" dirty="0"/>
              <a:t>[0]</a:t>
            </a:r>
            <a:r>
              <a:rPr lang="zh-TW" altLang="en-US" dirty="0"/>
              <a:t>加大說話音量</a:t>
            </a:r>
            <a:r>
              <a:rPr lang="en-US" altLang="zh-TW" dirty="0"/>
              <a:t>.[2]</a:t>
            </a:r>
            <a:r>
              <a:rPr lang="zh-TW" altLang="en-US" dirty="0"/>
              <a:t>咬字更清楚些</a:t>
            </a:r>
            <a:r>
              <a:rPr lang="en-US" altLang="zh-TW" dirty="0"/>
              <a:t>.[0]</a:t>
            </a:r>
            <a:r>
              <a:rPr lang="zh-TW" altLang="en-US" dirty="0"/>
              <a:t>字跡力求清晰</a:t>
            </a:r>
            <a:r>
              <a:rPr lang="en-US" altLang="zh-TW" dirty="0"/>
              <a:t>.[3]</a:t>
            </a:r>
            <a:r>
              <a:rPr lang="zh-TW" altLang="en-US" dirty="0"/>
              <a:t>放慢講課速度</a:t>
            </a:r>
            <a:r>
              <a:rPr lang="en-US" altLang="zh-TW" dirty="0"/>
              <a:t>[0]</a:t>
            </a:r>
            <a:r>
              <a:rPr lang="zh-TW" altLang="en-US" dirty="0"/>
              <a:t>準時上</a:t>
            </a:r>
            <a:r>
              <a:rPr lang="en-US" altLang="zh-TW" dirty="0"/>
              <a:t>/</a:t>
            </a:r>
            <a:r>
              <a:rPr lang="zh-TW" altLang="en-US" dirty="0"/>
              <a:t>下課</a:t>
            </a:r>
            <a:r>
              <a:rPr lang="en-US" altLang="zh-TW" dirty="0"/>
              <a:t>.[1]</a:t>
            </a:r>
            <a:r>
              <a:rPr lang="zh-TW" altLang="en-US" dirty="0"/>
              <a:t>加強個人情緒管理</a:t>
            </a:r>
            <a:r>
              <a:rPr lang="en-US" altLang="zh-TW" dirty="0"/>
              <a:t>.[0]</a:t>
            </a:r>
            <a:r>
              <a:rPr lang="zh-TW" altLang="en-US" dirty="0"/>
              <a:t>加強要求學生的上課態度</a:t>
            </a:r>
            <a:r>
              <a:rPr lang="en-US" altLang="zh-TW" dirty="0"/>
              <a:t>.[2]</a:t>
            </a:r>
            <a:r>
              <a:rPr lang="zh-TW" altLang="en-US" dirty="0"/>
              <a:t>多提供講義及參考資料</a:t>
            </a:r>
            <a:r>
              <a:rPr lang="en-US" altLang="zh-TW" dirty="0"/>
              <a:t>.[0]</a:t>
            </a:r>
            <a:r>
              <a:rPr lang="zh-TW" altLang="en-US" dirty="0"/>
              <a:t>多利用媒體輔助教學</a:t>
            </a:r>
            <a:r>
              <a:rPr lang="en-US" altLang="zh-TW" dirty="0"/>
              <a:t>.[0]</a:t>
            </a:r>
            <a:r>
              <a:rPr lang="zh-TW" altLang="en-US" dirty="0"/>
              <a:t>將教材放上網</a:t>
            </a:r>
            <a:r>
              <a:rPr lang="en-US" altLang="zh-TW" dirty="0"/>
              <a:t>.[0]</a:t>
            </a:r>
            <a:r>
              <a:rPr lang="zh-TW" altLang="en-US" dirty="0"/>
              <a:t>按照課程大綱進行教學</a:t>
            </a:r>
            <a:r>
              <a:rPr lang="en-US" altLang="zh-TW" dirty="0"/>
              <a:t>.[1]</a:t>
            </a:r>
            <a:r>
              <a:rPr lang="zh-TW" altLang="en-US" dirty="0"/>
              <a:t>多舉實例</a:t>
            </a:r>
            <a:r>
              <a:rPr lang="en-US" altLang="zh-TW" dirty="0"/>
              <a:t>.[0]</a:t>
            </a:r>
            <a:r>
              <a:rPr lang="zh-TW" altLang="en-US" dirty="0"/>
              <a:t>減少調課</a:t>
            </a:r>
            <a:r>
              <a:rPr lang="en-US" altLang="zh-TW" dirty="0"/>
              <a:t>/</a:t>
            </a:r>
            <a:r>
              <a:rPr lang="zh-TW" altLang="en-US" dirty="0"/>
              <a:t>缺課</a:t>
            </a:r>
            <a:r>
              <a:rPr lang="en-US" altLang="zh-TW" dirty="0"/>
              <a:t>.[0]</a:t>
            </a:r>
            <a:r>
              <a:rPr lang="zh-TW" altLang="en-US" dirty="0"/>
              <a:t>保持政治</a:t>
            </a:r>
            <a:r>
              <a:rPr lang="en-US" altLang="zh-TW" dirty="0"/>
              <a:t>/</a:t>
            </a:r>
            <a:r>
              <a:rPr lang="zh-TW" altLang="en-US" dirty="0"/>
              <a:t>宗教中立</a:t>
            </a:r>
            <a:r>
              <a:rPr lang="en-US" altLang="zh-TW" dirty="0"/>
              <a:t>.[0]</a:t>
            </a:r>
            <a:r>
              <a:rPr lang="zh-TW" altLang="en-US" dirty="0"/>
              <a:t>增加儀器的實務操作</a:t>
            </a:r>
            <a:r>
              <a:rPr lang="en-US" altLang="zh-TW" dirty="0"/>
              <a:t>.[1]</a:t>
            </a:r>
            <a:r>
              <a:rPr lang="zh-TW" altLang="en-US" dirty="0"/>
              <a:t>充實器材設備</a:t>
            </a:r>
            <a:r>
              <a:rPr lang="en-US" altLang="zh-TW" dirty="0"/>
              <a:t>.[0]</a:t>
            </a:r>
            <a:r>
              <a:rPr lang="zh-TW" altLang="en-US" dirty="0"/>
              <a:t>加強實驗室安全</a:t>
            </a:r>
            <a:r>
              <a:rPr lang="en-US" altLang="zh-TW" dirty="0"/>
              <a:t>.[1]</a:t>
            </a:r>
            <a:r>
              <a:rPr lang="zh-TW" altLang="en-US" dirty="0"/>
              <a:t>提供補救教學</a:t>
            </a:r>
          </a:p>
          <a:p>
            <a:r>
              <a:rPr lang="en-US" altLang="zh-TW" dirty="0"/>
              <a:t>13.</a:t>
            </a:r>
            <a:r>
              <a:rPr lang="zh-TW" altLang="en-US" dirty="0"/>
              <a:t>請給老師一句溫馨的話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81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6920" y="274963"/>
            <a:ext cx="8230160" cy="201709"/>
          </a:xfrm>
        </p:spPr>
        <p:txBody>
          <a:bodyPr>
            <a:no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期末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108.6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教師</a:t>
            </a:r>
            <a:r>
              <a:rPr lang="zh-TW" altLang="en-US" sz="2400" b="1" dirty="0">
                <a:solidFill>
                  <a:srgbClr val="FF0000"/>
                </a:solidFill>
              </a:rPr>
              <a:t>教學評量</a:t>
            </a: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EB3ADD-4BB5-4DB5-95C0-701221CC0EFF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kumimoji="0" lang="en-US" altLang="zh-TW" sz="700"/>
          </a:p>
        </p:txBody>
      </p:sp>
      <p:sp>
        <p:nvSpPr>
          <p:cNvPr id="3" name="文字方塊 2"/>
          <p:cNvSpPr txBox="1"/>
          <p:nvPr/>
        </p:nvSpPr>
        <p:spPr>
          <a:xfrm>
            <a:off x="477112" y="872196"/>
            <a:ext cx="79315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一</a:t>
            </a:r>
            <a:r>
              <a:rPr lang="zh-TW" altLang="en-US" sz="2400" dirty="0"/>
              <a:t>、學生自我評量</a:t>
            </a:r>
          </a:p>
          <a:p>
            <a:r>
              <a:rPr lang="en-US" altLang="zh-TW" sz="2400" dirty="0"/>
              <a:t>1.</a:t>
            </a:r>
            <a:r>
              <a:rPr lang="zh-TW" altLang="en-US" sz="2400" dirty="0"/>
              <a:t>我投入課程的態度</a:t>
            </a:r>
          </a:p>
          <a:p>
            <a:r>
              <a:rPr lang="en-US" altLang="zh-TW" sz="2400" dirty="0"/>
              <a:t>[14]</a:t>
            </a:r>
            <a:r>
              <a:rPr lang="zh-TW" altLang="en-US" sz="2400" dirty="0"/>
              <a:t>認真</a:t>
            </a:r>
            <a:r>
              <a:rPr lang="en-US" altLang="zh-TW" sz="2400" dirty="0"/>
              <a:t>.[13]</a:t>
            </a:r>
            <a:r>
              <a:rPr lang="zh-TW" altLang="en-US" sz="2400" dirty="0"/>
              <a:t>還算認真</a:t>
            </a:r>
            <a:r>
              <a:rPr lang="en-US" altLang="zh-TW" sz="2400" dirty="0"/>
              <a:t>.[2]</a:t>
            </a:r>
            <a:r>
              <a:rPr lang="zh-TW" altLang="en-US" sz="2400" dirty="0"/>
              <a:t>普通</a:t>
            </a:r>
            <a:r>
              <a:rPr lang="en-US" altLang="zh-TW" sz="2400" dirty="0"/>
              <a:t>.[0]</a:t>
            </a:r>
            <a:r>
              <a:rPr lang="zh-TW" altLang="en-US" sz="2400" dirty="0"/>
              <a:t>不在意</a:t>
            </a:r>
          </a:p>
          <a:p>
            <a:r>
              <a:rPr lang="en-US" altLang="zh-TW" sz="2400" dirty="0"/>
              <a:t>2.</a:t>
            </a:r>
            <a:r>
              <a:rPr lang="zh-TW" altLang="en-US" sz="2400" dirty="0"/>
              <a:t>我平均每週花在此課程的時數約為</a:t>
            </a:r>
          </a:p>
          <a:p>
            <a:r>
              <a:rPr lang="en-US" altLang="zh-TW" sz="2400" dirty="0"/>
              <a:t>[2]</a:t>
            </a:r>
            <a:r>
              <a:rPr lang="zh-TW" altLang="en-US" sz="2400" dirty="0"/>
              <a:t>考試前才準備</a:t>
            </a:r>
            <a:r>
              <a:rPr lang="en-US" altLang="zh-TW" sz="2400" dirty="0"/>
              <a:t>.[17]1~2</a:t>
            </a:r>
            <a:r>
              <a:rPr lang="zh-TW" altLang="en-US" sz="2400" dirty="0"/>
              <a:t>小時</a:t>
            </a:r>
            <a:r>
              <a:rPr lang="en-US" altLang="zh-TW" sz="2400" dirty="0"/>
              <a:t>.[9]3~4</a:t>
            </a:r>
            <a:r>
              <a:rPr lang="zh-TW" altLang="en-US" sz="2400" dirty="0"/>
              <a:t>小時</a:t>
            </a:r>
            <a:r>
              <a:rPr lang="en-US" altLang="zh-TW" sz="2400" dirty="0"/>
              <a:t>.[1]4</a:t>
            </a:r>
            <a:r>
              <a:rPr lang="zh-TW" altLang="en-US" sz="2400" dirty="0"/>
              <a:t>小時以上</a:t>
            </a:r>
          </a:p>
          <a:p>
            <a:r>
              <a:rPr lang="en-US" altLang="zh-TW" sz="2400" dirty="0"/>
              <a:t>3.</a:t>
            </a:r>
            <a:r>
              <a:rPr lang="zh-TW" altLang="en-US" sz="2400" dirty="0"/>
              <a:t>我認為可以掌握這門課程精髓的</a:t>
            </a:r>
          </a:p>
          <a:p>
            <a:r>
              <a:rPr lang="en-US" altLang="zh-TW" sz="2400" dirty="0"/>
              <a:t>[5]50</a:t>
            </a:r>
            <a:r>
              <a:rPr lang="zh-TW" altLang="en-US" sz="2400" dirty="0"/>
              <a:t>％以下</a:t>
            </a:r>
            <a:r>
              <a:rPr lang="en-US" altLang="zh-TW" sz="2400" dirty="0"/>
              <a:t>.[11]50</a:t>
            </a:r>
            <a:r>
              <a:rPr lang="zh-TW" altLang="en-US" sz="2400" dirty="0"/>
              <a:t>％</a:t>
            </a:r>
            <a:r>
              <a:rPr lang="en-US" altLang="zh-TW" sz="2400" dirty="0"/>
              <a:t>-70</a:t>
            </a:r>
            <a:r>
              <a:rPr lang="zh-TW" altLang="en-US" sz="2400" dirty="0"/>
              <a:t>％</a:t>
            </a:r>
            <a:r>
              <a:rPr lang="en-US" altLang="zh-TW" sz="2400" dirty="0"/>
              <a:t>.[13]70-90</a:t>
            </a:r>
            <a:r>
              <a:rPr lang="zh-TW" altLang="en-US" sz="2400" dirty="0"/>
              <a:t>％</a:t>
            </a:r>
            <a:r>
              <a:rPr lang="en-US" altLang="zh-TW" sz="2400" dirty="0"/>
              <a:t>.[0]90</a:t>
            </a:r>
            <a:r>
              <a:rPr lang="zh-TW" altLang="en-US" sz="2400" dirty="0"/>
              <a:t>％以上</a:t>
            </a:r>
          </a:p>
          <a:p>
            <a:endParaRPr lang="zh-TW" altLang="en-US" sz="2400" dirty="0"/>
          </a:p>
          <a:p>
            <a:r>
              <a:rPr lang="zh-TW" altLang="en-US" sz="2400" dirty="0"/>
              <a:t>二、教學意見調查</a:t>
            </a:r>
          </a:p>
          <a:p>
            <a:r>
              <a:rPr lang="en-US" altLang="zh-TW" sz="2400" dirty="0"/>
              <a:t>4.</a:t>
            </a:r>
            <a:r>
              <a:rPr lang="zh-TW" altLang="en-US" sz="2400" dirty="0"/>
              <a:t>老師樂意與學生溝通與討論並接受學生提問</a:t>
            </a:r>
          </a:p>
          <a:p>
            <a:r>
              <a:rPr lang="en-US" altLang="zh-TW" sz="2400" dirty="0"/>
              <a:t>5.</a:t>
            </a:r>
            <a:r>
              <a:rPr lang="zh-TW" altLang="en-US" sz="2400" dirty="0"/>
              <a:t>老師教學態度認真，充滿熱忱</a:t>
            </a:r>
          </a:p>
          <a:p>
            <a:r>
              <a:rPr lang="en-US" altLang="zh-TW" sz="2400" dirty="0"/>
              <a:t>6.</a:t>
            </a:r>
            <a:r>
              <a:rPr lang="zh-TW" altLang="en-US" sz="2400" dirty="0"/>
              <a:t>老師準時上課，不無故缺席或遲到，調課時會補課</a:t>
            </a:r>
          </a:p>
          <a:p>
            <a:r>
              <a:rPr lang="en-US" altLang="zh-TW" sz="2400" dirty="0"/>
              <a:t>7.</a:t>
            </a:r>
            <a:r>
              <a:rPr lang="zh-TW" altLang="en-US" sz="2400" dirty="0"/>
              <a:t>老師與學生的互動關係良好，課堂上非常重視學生的學習反應</a:t>
            </a:r>
          </a:p>
          <a:p>
            <a:r>
              <a:rPr lang="en-US" altLang="zh-TW" sz="2400" dirty="0"/>
              <a:t>8.</a:t>
            </a:r>
            <a:r>
              <a:rPr lang="zh-TW" altLang="en-US" sz="2400" dirty="0"/>
              <a:t>我認為此課程教師完全應付了事且不關心學生學習</a:t>
            </a:r>
            <a:r>
              <a:rPr lang="zh-TW" altLang="en-US" sz="2400" dirty="0" smtClean="0"/>
              <a:t>狀況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933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6920" y="274963"/>
            <a:ext cx="8230160" cy="201709"/>
          </a:xfrm>
        </p:spPr>
        <p:txBody>
          <a:bodyPr>
            <a:no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期末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108.6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教師</a:t>
            </a:r>
            <a:r>
              <a:rPr lang="zh-TW" altLang="en-US" sz="2400" b="1" dirty="0">
                <a:solidFill>
                  <a:srgbClr val="FF0000"/>
                </a:solidFill>
              </a:rPr>
              <a:t>教學評量</a:t>
            </a: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EB3ADD-4BB5-4DB5-95C0-701221CC0EFF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kumimoji="0" lang="en-US" altLang="zh-TW" sz="700"/>
          </a:p>
        </p:txBody>
      </p:sp>
      <p:sp>
        <p:nvSpPr>
          <p:cNvPr id="3" name="文字方塊 2"/>
          <p:cNvSpPr txBox="1"/>
          <p:nvPr/>
        </p:nvSpPr>
        <p:spPr>
          <a:xfrm>
            <a:off x="456920" y="620688"/>
            <a:ext cx="793150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一</a:t>
            </a:r>
            <a:r>
              <a:rPr lang="zh-TW" altLang="en-US" sz="2000" dirty="0"/>
              <a:t>、學生自我評量</a:t>
            </a:r>
          </a:p>
          <a:p>
            <a:r>
              <a:rPr lang="en-US" altLang="zh-TW" sz="2000" dirty="0"/>
              <a:t>1.</a:t>
            </a:r>
            <a:r>
              <a:rPr lang="zh-TW" altLang="en-US" sz="2000" dirty="0"/>
              <a:t>我投入課程的態度</a:t>
            </a:r>
          </a:p>
          <a:p>
            <a:r>
              <a:rPr lang="en-US" altLang="zh-TW" sz="2000" dirty="0" smtClean="0"/>
              <a:t>2</a:t>
            </a:r>
            <a:r>
              <a:rPr lang="en-US" altLang="zh-TW" sz="2000" dirty="0"/>
              <a:t>.</a:t>
            </a:r>
            <a:r>
              <a:rPr lang="zh-TW" altLang="en-US" sz="2000" dirty="0"/>
              <a:t>我平均每週花在此課程的時數約為</a:t>
            </a:r>
          </a:p>
          <a:p>
            <a:r>
              <a:rPr lang="en-US" altLang="zh-TW" sz="2000" dirty="0" smtClean="0"/>
              <a:t>3</a:t>
            </a:r>
            <a:r>
              <a:rPr lang="en-US" altLang="zh-TW" sz="2000" dirty="0"/>
              <a:t>.</a:t>
            </a:r>
            <a:r>
              <a:rPr lang="zh-TW" altLang="en-US" sz="2000" dirty="0"/>
              <a:t>我認為可以掌握這門課程精髓的</a:t>
            </a:r>
          </a:p>
          <a:p>
            <a:endParaRPr lang="zh-TW" altLang="en-US" sz="2000" dirty="0"/>
          </a:p>
          <a:p>
            <a:r>
              <a:rPr lang="zh-TW" altLang="en-US" sz="2000" dirty="0"/>
              <a:t>二、教學意見</a:t>
            </a:r>
            <a:r>
              <a:rPr lang="zh-TW" altLang="en-US" sz="2000" dirty="0" smtClean="0"/>
              <a:t>調查</a:t>
            </a:r>
            <a:endParaRPr lang="en-US" altLang="zh-TW" sz="2000" dirty="0" smtClean="0"/>
          </a:p>
          <a:p>
            <a:endParaRPr lang="zh-TW" altLang="en-US" sz="2000" dirty="0"/>
          </a:p>
          <a:p>
            <a:r>
              <a:rPr lang="en-US" altLang="zh-TW" sz="2000" dirty="0"/>
              <a:t>9.</a:t>
            </a:r>
            <a:r>
              <a:rPr lang="zh-TW" altLang="en-US" sz="2000" dirty="0"/>
              <a:t>老師所指定或提供的教材</a:t>
            </a:r>
            <a:r>
              <a:rPr lang="en-US" altLang="zh-TW" sz="2000" dirty="0"/>
              <a:t>〈</a:t>
            </a:r>
            <a:r>
              <a:rPr lang="zh-TW" altLang="en-US" sz="2000" dirty="0"/>
              <a:t>如教科書、參考書、講義、影片等</a:t>
            </a:r>
            <a:r>
              <a:rPr lang="en-US" altLang="zh-TW" sz="2000" dirty="0"/>
              <a:t>〉</a:t>
            </a:r>
            <a:r>
              <a:rPr lang="zh-TW" altLang="en-US" sz="2000" dirty="0"/>
              <a:t>有助於本課程的學習</a:t>
            </a:r>
          </a:p>
          <a:p>
            <a:r>
              <a:rPr lang="en-US" altLang="zh-TW" sz="2000" dirty="0"/>
              <a:t>10.</a:t>
            </a:r>
            <a:r>
              <a:rPr lang="zh-TW" altLang="en-US" sz="2000" dirty="0"/>
              <a:t>老師能依據教學大綱授課，有助於我在本課程知識的學習</a:t>
            </a:r>
          </a:p>
          <a:p>
            <a:r>
              <a:rPr lang="en-US" altLang="zh-TW" sz="2000" dirty="0"/>
              <a:t>11.</a:t>
            </a:r>
            <a:r>
              <a:rPr lang="zh-TW" altLang="en-US" sz="2000" dirty="0"/>
              <a:t>本課程有助於我提升思考、實務應用或是解決問題的能力</a:t>
            </a:r>
          </a:p>
          <a:p>
            <a:r>
              <a:rPr lang="en-US" altLang="zh-TW" sz="2000" dirty="0"/>
              <a:t>12.</a:t>
            </a:r>
            <a:r>
              <a:rPr lang="zh-TW" altLang="en-US" sz="2000" dirty="0"/>
              <a:t>本課程設計適合我的學習需求，有助於我的學習成長</a:t>
            </a:r>
          </a:p>
          <a:p>
            <a:r>
              <a:rPr lang="en-US" altLang="zh-TW" sz="2000" dirty="0"/>
              <a:t>13.</a:t>
            </a:r>
            <a:r>
              <a:rPr lang="zh-TW" altLang="en-US" sz="2000" dirty="0"/>
              <a:t>本課程對我的學習成長與能力提升毫無幫助</a:t>
            </a:r>
          </a:p>
          <a:p>
            <a:r>
              <a:rPr lang="en-US" altLang="zh-TW" sz="2000" dirty="0"/>
              <a:t>14.</a:t>
            </a:r>
            <a:r>
              <a:rPr lang="zh-TW" altLang="en-US" sz="2000" dirty="0"/>
              <a:t>老師在開學初能清楚說明學習評量方式，並且會以公平客觀的方式來評量我的學習表現</a:t>
            </a:r>
          </a:p>
          <a:p>
            <a:r>
              <a:rPr lang="en-US" altLang="zh-TW" sz="2000" dirty="0"/>
              <a:t>15.</a:t>
            </a:r>
            <a:r>
              <a:rPr lang="zh-TW" altLang="en-US" sz="2000" dirty="0"/>
              <a:t>老師的教學方法能激發我的學習興趣、增進學習成效</a:t>
            </a:r>
          </a:p>
          <a:p>
            <a:r>
              <a:rPr lang="en-US" altLang="zh-TW" sz="2000" dirty="0"/>
              <a:t>16.</a:t>
            </a:r>
            <a:r>
              <a:rPr lang="zh-TW" altLang="en-US" sz="2000" dirty="0"/>
              <a:t>老師能以數位教材、互動式教學或實務操作等等多元教學方式，進行課堂教學</a:t>
            </a:r>
          </a:p>
          <a:p>
            <a:r>
              <a:rPr lang="en-US" altLang="zh-TW" sz="2000" dirty="0"/>
              <a:t>17.</a:t>
            </a:r>
            <a:r>
              <a:rPr lang="zh-TW" altLang="en-US" sz="2000" dirty="0"/>
              <a:t>老師能把握課程重點，並做有系統、邏輯性的解說</a:t>
            </a:r>
          </a:p>
          <a:p>
            <a:r>
              <a:rPr lang="en-US" altLang="zh-TW" sz="2000" dirty="0"/>
              <a:t>18.</a:t>
            </a:r>
            <a:r>
              <a:rPr lang="zh-TW" altLang="en-US" sz="2000" dirty="0"/>
              <a:t>整體而言，我對這門課的整體教學效果感到滿意</a:t>
            </a:r>
          </a:p>
        </p:txBody>
      </p:sp>
    </p:spTree>
    <p:extLst>
      <p:ext uri="{BB962C8B-B14F-4D97-AF65-F5344CB8AC3E}">
        <p14:creationId xmlns:p14="http://schemas.microsoft.com/office/powerpoint/2010/main" val="16565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3. 0930 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18" y="1268760"/>
            <a:ext cx="8170722" cy="5184576"/>
          </a:xfrm>
        </p:spPr>
      </p:pic>
    </p:spTree>
    <p:extLst>
      <p:ext uri="{BB962C8B-B14F-4D97-AF65-F5344CB8AC3E}">
        <p14:creationId xmlns:p14="http://schemas.microsoft.com/office/powerpoint/2010/main" val="42385276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616575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* 提醒</a:t>
            </a:r>
            <a:r>
              <a:rPr lang="en-US" altLang="zh-TW" sz="2000" smtClean="0">
                <a:ea typeface="標楷體" pitchFamily="65" charset="-120"/>
              </a:rPr>
              <a:t>:</a:t>
            </a:r>
            <a:r>
              <a:rPr lang="zh-TW" altLang="en-US" sz="2000" smtClean="0">
                <a:ea typeface="標楷體" pitchFamily="65" charset="-120"/>
              </a:rPr>
              <a:t>各組粉絲專業名稱要記得，要去留言</a:t>
            </a:r>
            <a:r>
              <a:rPr lang="en-US" altLang="zh-TW" sz="2000" smtClean="0">
                <a:ea typeface="標楷體" pitchFamily="65" charset="-120"/>
              </a:rPr>
              <a:t>OR</a:t>
            </a:r>
            <a:r>
              <a:rPr lang="zh-TW" altLang="en-US" sz="2000" smtClean="0">
                <a:ea typeface="標楷體" pitchFamily="65" charset="-120"/>
              </a:rPr>
              <a:t>把資料丟上去。</a:t>
            </a:r>
          </a:p>
          <a:p>
            <a:pPr>
              <a:buFontTx/>
              <a:buNone/>
            </a:pPr>
            <a:r>
              <a:rPr lang="en-US" altLang="zh-TW" sz="2000" smtClean="0">
                <a:ea typeface="標楷體" pitchFamily="65" charset="-120"/>
              </a:rPr>
              <a:t>* </a:t>
            </a:r>
            <a:r>
              <a:rPr lang="en-US" altLang="zh-TW" sz="2000" u="sng" smtClean="0">
                <a:ea typeface="標楷體" pitchFamily="65" charset="-120"/>
              </a:rPr>
              <a:t>Data Base</a:t>
            </a:r>
            <a:endParaRPr lang="zh-TW" altLang="en-US" sz="2000" u="sng" smtClean="0">
              <a:ea typeface="標楷體" pitchFamily="65" charset="-12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187450" y="1844675"/>
            <a:ext cx="67691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/>
              <a:t>*</a:t>
            </a:r>
            <a:r>
              <a:rPr lang="en-US" altLang="zh-TW" dirty="0"/>
              <a:t>.</a:t>
            </a:r>
            <a:r>
              <a:rPr lang="en-US" altLang="zh-TW" dirty="0" err="1"/>
              <a:t>xls</a:t>
            </a:r>
            <a:endParaRPr lang="en-US" altLang="zh-TW" dirty="0"/>
          </a:p>
          <a:p>
            <a:pPr>
              <a:spcBef>
                <a:spcPct val="50000"/>
              </a:spcBef>
            </a:pPr>
            <a:r>
              <a:rPr lang="en-US" altLang="zh-TW" dirty="0"/>
              <a:t>*.</a:t>
            </a:r>
            <a:r>
              <a:rPr lang="en-US" altLang="zh-TW" dirty="0" smtClean="0"/>
              <a:t>dbf(PC-DOS) vs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Access</a:t>
            </a:r>
            <a:endParaRPr lang="en-US" altLang="zh-TW" dirty="0"/>
          </a:p>
          <a:p>
            <a:pPr>
              <a:spcBef>
                <a:spcPct val="50000"/>
              </a:spcBef>
            </a:pPr>
            <a:r>
              <a:rPr lang="en-US" altLang="zh-TW" dirty="0"/>
              <a:t>*.txt      -----txt</a:t>
            </a:r>
            <a:r>
              <a:rPr lang="zh-TW" altLang="en-US" dirty="0"/>
              <a:t>檔內容要分格，</a:t>
            </a:r>
            <a:r>
              <a:rPr lang="en-US" altLang="zh-TW" dirty="0"/>
              <a:t>excel</a:t>
            </a:r>
            <a:r>
              <a:rPr lang="zh-TW" altLang="en-US" dirty="0"/>
              <a:t>才能分欄運算 </a:t>
            </a:r>
            <a:r>
              <a:rPr lang="en-US" altLang="zh-TW" dirty="0"/>
              <a:t>ex:</a:t>
            </a:r>
            <a:r>
              <a:rPr lang="en-US" altLang="zh-TW" dirty="0">
                <a:sym typeface="Wingdings" pitchFamily="2" charset="2"/>
              </a:rPr>
              <a:t> </a:t>
            </a:r>
            <a:r>
              <a:rPr lang="en-US" altLang="zh-TW" dirty="0">
                <a:solidFill>
                  <a:srgbClr val="0000FF"/>
                </a:solidFill>
                <a:cs typeface="Arial" charset="0"/>
                <a:sym typeface="Wingdings" pitchFamily="2" charset="2"/>
              </a:rPr>
              <a:t>▲</a:t>
            </a:r>
            <a:r>
              <a:rPr lang="en-US" altLang="zh-TW" dirty="0">
                <a:sym typeface="Wingdings" pitchFamily="2" charset="2"/>
              </a:rPr>
              <a:t> </a:t>
            </a:r>
          </a:p>
          <a:p>
            <a:pPr>
              <a:spcBef>
                <a:spcPct val="50000"/>
              </a:spcBef>
            </a:pPr>
            <a:r>
              <a:rPr lang="en-US" altLang="zh-TW" dirty="0">
                <a:sym typeface="Wingdings" pitchFamily="2" charset="2"/>
              </a:rPr>
              <a:t>                                                                                    </a:t>
            </a:r>
            <a:r>
              <a:rPr lang="zh-TW" altLang="en-US" sz="2000" b="1" dirty="0">
                <a:solidFill>
                  <a:srgbClr val="0000FF"/>
                </a:solidFill>
                <a:sym typeface="Wingdings" pitchFamily="2" charset="2"/>
              </a:rPr>
              <a:t>，</a:t>
            </a:r>
            <a:r>
              <a:rPr lang="zh-TW" altLang="en-US" dirty="0">
                <a:sym typeface="Wingdings" pitchFamily="2" charset="2"/>
              </a:rPr>
              <a:t></a:t>
            </a: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827088" y="1773238"/>
            <a:ext cx="0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827088" y="19891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827088" y="24209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827088" y="28527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503238" y="3716338"/>
            <a:ext cx="8532812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* Ctrl+A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全選、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Ctrl+C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複製、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Ctrl+V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貼上，螢幕複製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:Alt+Print Screen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，</a:t>
            </a:r>
          </a:p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   全螢幕複製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 Ctrl+Print Screen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 R M 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154" name="Group 17"/>
          <p:cNvGrpSpPr>
            <a:grpSpLocks/>
          </p:cNvGrpSpPr>
          <p:nvPr/>
        </p:nvGrpSpPr>
        <p:grpSpPr bwMode="auto">
          <a:xfrm>
            <a:off x="684213" y="4581525"/>
            <a:ext cx="4392612" cy="1192213"/>
            <a:chOff x="431" y="2886"/>
            <a:chExt cx="2767" cy="751"/>
          </a:xfrm>
        </p:grpSpPr>
        <p:sp>
          <p:nvSpPr>
            <p:cNvPr id="6156" name="Text Box 11"/>
            <p:cNvSpPr txBox="1">
              <a:spLocks noChangeArrowheads="1"/>
            </p:cNvSpPr>
            <p:nvPr/>
          </p:nvSpPr>
          <p:spPr bwMode="auto">
            <a:xfrm>
              <a:off x="431" y="3158"/>
              <a:ext cx="10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>
                  <a:ea typeface="標楷體" pitchFamily="65" charset="-120"/>
                </a:rPr>
                <a:t>顧客關係管理</a:t>
              </a:r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1111" y="2976"/>
              <a:ext cx="9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8" name="Text Box 13"/>
            <p:cNvSpPr txBox="1">
              <a:spLocks noChangeArrowheads="1"/>
            </p:cNvSpPr>
            <p:nvPr/>
          </p:nvSpPr>
          <p:spPr bwMode="auto">
            <a:xfrm>
              <a:off x="2200" y="2886"/>
              <a:ext cx="998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Face Book</a:t>
              </a:r>
            </a:p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YUTOBE</a:t>
              </a:r>
            </a:p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………</a:t>
              </a:r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1837" y="2976"/>
              <a:ext cx="0" cy="5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1837" y="3249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1837" y="3566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155" name="Text Box 18"/>
          <p:cNvSpPr txBox="1">
            <a:spLocks noChangeArrowheads="1"/>
          </p:cNvSpPr>
          <p:nvPr/>
        </p:nvSpPr>
        <p:spPr bwMode="auto">
          <a:xfrm>
            <a:off x="468313" y="5805488"/>
            <a:ext cx="75596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CRM =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資料倉儲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探勘</a:t>
            </a:r>
          </a:p>
          <a:p>
            <a:pPr>
              <a:spcBef>
                <a:spcPct val="50000"/>
              </a:spcBef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* 各組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Face Book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粉絲專業帳號簡化變更後給班代。</a:t>
            </a:r>
          </a:p>
        </p:txBody>
      </p:sp>
    </p:spTree>
    <p:extLst>
      <p:ext uri="{BB962C8B-B14F-4D97-AF65-F5344CB8AC3E}">
        <p14:creationId xmlns:p14="http://schemas.microsoft.com/office/powerpoint/2010/main" val="3100358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7544" y="1484784"/>
            <a:ext cx="8229600" cy="5851525"/>
          </a:xfrm>
        </p:spPr>
        <p:txBody>
          <a:bodyPr/>
          <a:lstStyle/>
          <a:p>
            <a:r>
              <a:rPr lang="en-US" altLang="zh-TW" sz="2800" dirty="0" smtClean="0">
                <a:hlinkClick r:id="rId2"/>
              </a:rPr>
              <a:t>http</a:t>
            </a:r>
            <a:r>
              <a:rPr lang="en-US" altLang="zh-TW" sz="2800" dirty="0">
                <a:hlinkClick r:id="rId2"/>
              </a:rPr>
              <a:t>://www.data.jma.go.jp/gmd/cpd/monitor/monthly/</a:t>
            </a:r>
            <a:r>
              <a:rPr lang="en-US" altLang="zh-TW" sz="2800" dirty="0"/>
              <a:t> </a:t>
            </a:r>
            <a:r>
              <a:rPr lang="zh-TW" altLang="en-US" sz="2800" dirty="0"/>
              <a:t>日本世界</a:t>
            </a:r>
            <a:r>
              <a:rPr lang="ja-JP" altLang="en-US" sz="2800" dirty="0"/>
              <a:t>の</a:t>
            </a:r>
            <a:r>
              <a:rPr lang="zh-TW" altLang="en-US" sz="2800" dirty="0"/>
              <a:t>月</a:t>
            </a:r>
            <a:r>
              <a:rPr lang="ja-JP" altLang="en-US" sz="2800" dirty="0"/>
              <a:t>ごとの</a:t>
            </a:r>
            <a:r>
              <a:rPr lang="zh-TW" altLang="en-US" sz="2800" dirty="0"/>
              <a:t>異常気象</a:t>
            </a:r>
            <a:br>
              <a:rPr lang="zh-TW" altLang="en-US" sz="2800" dirty="0"/>
            </a:br>
            <a:r>
              <a:rPr lang="en-US" altLang="zh-TW" sz="2800" dirty="0">
                <a:hlinkClick r:id="rId3"/>
              </a:rPr>
              <a:t>http://www.cwb.gov.tw/V7/observe/</a:t>
            </a:r>
            <a:r>
              <a:rPr lang="en-US" altLang="zh-TW" sz="2800" dirty="0"/>
              <a:t> </a:t>
            </a:r>
            <a:r>
              <a:rPr lang="zh-TW" altLang="en-US" sz="2800" dirty="0"/>
              <a:t>今日排行</a:t>
            </a:r>
            <a:r>
              <a:rPr lang="en-US" altLang="zh-TW" sz="2800" dirty="0"/>
              <a:t>-</a:t>
            </a:r>
            <a:r>
              <a:rPr lang="zh-TW" altLang="en-US" sz="2800" dirty="0"/>
              <a:t>氣象要素排序集</a:t>
            </a:r>
            <a:br>
              <a:rPr lang="zh-TW" altLang="en-US" sz="2800" dirty="0"/>
            </a:br>
            <a:r>
              <a:rPr lang="en-US" altLang="zh-TW" sz="2800" dirty="0">
                <a:hlinkClick r:id="rId4"/>
              </a:rPr>
              <a:t>https://www.facebook.com/caterlanse/</a:t>
            </a:r>
            <a:r>
              <a:rPr lang="en-US" altLang="zh-TW" sz="2800" dirty="0"/>
              <a:t> </a:t>
            </a:r>
            <a:r>
              <a:rPr lang="zh-TW" altLang="en-US" sz="2800" dirty="0"/>
              <a:t>天氣職人</a:t>
            </a:r>
            <a:r>
              <a:rPr lang="en-US" altLang="zh-TW" sz="2800" dirty="0"/>
              <a:t>-</a:t>
            </a:r>
            <a:r>
              <a:rPr lang="zh-TW" altLang="en-US" sz="2800" dirty="0"/>
              <a:t>吳聖宇</a:t>
            </a:r>
            <a:br>
              <a:rPr lang="zh-TW" altLang="en-US" sz="2800" dirty="0"/>
            </a:br>
            <a:r>
              <a:rPr lang="en-US" altLang="zh-TW" sz="2800" dirty="0">
                <a:hlinkClick r:id="rId5"/>
              </a:rPr>
              <a:t>https://www.facebook.com/chiming.peng</a:t>
            </a:r>
            <a:r>
              <a:rPr lang="en-US" altLang="zh-TW" sz="2800" dirty="0"/>
              <a:t> </a:t>
            </a:r>
            <a:r>
              <a:rPr lang="zh-TW" altLang="en-US" sz="2800" dirty="0"/>
              <a:t>彭啟明</a:t>
            </a:r>
            <a:br>
              <a:rPr lang="zh-TW" altLang="en-US" sz="2800" dirty="0"/>
            </a:br>
            <a:r>
              <a:rPr lang="en-US" altLang="zh-TW" sz="2800" dirty="0">
                <a:hlinkClick r:id="rId6"/>
              </a:rPr>
              <a:t>https://www.facebook.com/mdc.cwb</a:t>
            </a:r>
            <a:r>
              <a:rPr lang="en-US" altLang="zh-TW" sz="2800" dirty="0"/>
              <a:t> </a:t>
            </a:r>
            <a:r>
              <a:rPr lang="zh-TW" altLang="en-US" sz="2800" dirty="0"/>
              <a:t>鄭明典</a:t>
            </a:r>
            <a:br>
              <a:rPr lang="zh-TW" altLang="en-US" sz="2800" dirty="0"/>
            </a:br>
            <a:r>
              <a:rPr lang="en-US" altLang="zh-TW" sz="2800" u="sng" dirty="0">
                <a:hlinkClick r:id="rId7"/>
              </a:rPr>
              <a:t>http://www.metapp.org.tw/index.php/bossweathernews</a:t>
            </a:r>
            <a:r>
              <a:rPr lang="en-US" altLang="zh-TW" sz="2800" dirty="0"/>
              <a:t> </a:t>
            </a:r>
            <a:r>
              <a:rPr lang="zh-TW" altLang="en-US" sz="2800" dirty="0"/>
              <a:t>吳德榮</a:t>
            </a:r>
            <a:r>
              <a:rPr lang="en-US" altLang="zh-TW" sz="2800" dirty="0"/>
              <a:t>-</a:t>
            </a:r>
            <a:r>
              <a:rPr lang="zh-TW" altLang="en-US" sz="2800" dirty="0"/>
              <a:t>財團法人氣象應用推廣基金會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12367" y="476672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 smtClean="0">
                <a:solidFill>
                  <a:srgbClr val="00B050"/>
                </a:solidFill>
                <a:ea typeface="標楷體" pitchFamily="65" charset="-120"/>
              </a:rPr>
              <a:t>4. 10.7</a:t>
            </a:r>
          </a:p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rgbClr val="00B050"/>
                </a:solidFill>
                <a:ea typeface="標楷體" pitchFamily="65" charset="-120"/>
              </a:rPr>
              <a:t>大</a:t>
            </a:r>
            <a:r>
              <a:rPr lang="zh-TW" altLang="en-US" sz="2400" dirty="0">
                <a:solidFill>
                  <a:srgbClr val="00B050"/>
                </a:solidFill>
                <a:ea typeface="標楷體" pitchFamily="65" charset="-120"/>
              </a:rPr>
              <a:t>數據分析</a:t>
            </a:r>
            <a:r>
              <a:rPr lang="en-US" altLang="zh-TW" sz="2400" dirty="0">
                <a:solidFill>
                  <a:srgbClr val="00B050"/>
                </a:solidFill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00B050"/>
                </a:solidFill>
                <a:ea typeface="標楷體" pitchFamily="65" charset="-120"/>
              </a:rPr>
              <a:t>氣象</a:t>
            </a:r>
            <a:r>
              <a:rPr lang="en-US" altLang="zh-TW" sz="2400" dirty="0">
                <a:solidFill>
                  <a:srgbClr val="00B050"/>
                </a:solidFill>
                <a:ea typeface="標楷體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40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6920" y="274963"/>
            <a:ext cx="8230160" cy="201709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期中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108.4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教師</a:t>
            </a:r>
            <a:r>
              <a:rPr lang="zh-TW" altLang="en-US" sz="2400" b="1" dirty="0">
                <a:solidFill>
                  <a:srgbClr val="FF0000"/>
                </a:solidFill>
              </a:rPr>
              <a:t>教學評量</a:t>
            </a: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EB3ADD-4BB5-4DB5-95C0-701221CC0EFF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kumimoji="0" lang="en-US" altLang="zh-TW" sz="700"/>
          </a:p>
        </p:txBody>
      </p:sp>
      <p:sp>
        <p:nvSpPr>
          <p:cNvPr id="2" name="文字方塊 1"/>
          <p:cNvSpPr txBox="1"/>
          <p:nvPr/>
        </p:nvSpPr>
        <p:spPr>
          <a:xfrm>
            <a:off x="107504" y="490749"/>
            <a:ext cx="903649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r>
              <a:rPr lang="en-US" altLang="zh-TW" sz="2400" dirty="0"/>
              <a:t>.</a:t>
            </a:r>
            <a:r>
              <a:rPr lang="zh-TW" altLang="en-US" sz="2400" dirty="0"/>
              <a:t>老師上課教材與講課內容準備充分</a:t>
            </a:r>
          </a:p>
          <a:p>
            <a:r>
              <a:rPr lang="en-US" altLang="zh-TW" sz="2400" dirty="0"/>
              <a:t>2.</a:t>
            </a:r>
            <a:r>
              <a:rPr lang="zh-TW" altLang="en-US" sz="2400" dirty="0"/>
              <a:t>老師上課時會與同學適切互動</a:t>
            </a:r>
          </a:p>
          <a:p>
            <a:r>
              <a:rPr lang="en-US" altLang="zh-TW" sz="2400" dirty="0"/>
              <a:t>3.</a:t>
            </a:r>
            <a:r>
              <a:rPr lang="zh-TW" altLang="en-US" sz="2400" dirty="0"/>
              <a:t>老師對於同學提出的意見都會適時回應</a:t>
            </a:r>
          </a:p>
          <a:p>
            <a:r>
              <a:rPr lang="en-US" altLang="zh-TW" sz="2400" dirty="0"/>
              <a:t>4.</a:t>
            </a:r>
            <a:r>
              <a:rPr lang="zh-TW" altLang="en-US" sz="2400" dirty="0"/>
              <a:t>老師的上課內容跟我想要的學習內容相符</a:t>
            </a:r>
          </a:p>
          <a:p>
            <a:r>
              <a:rPr lang="en-US" altLang="zh-TW" sz="2400" dirty="0"/>
              <a:t>5.</a:t>
            </a:r>
            <a:r>
              <a:rPr lang="zh-TW" altLang="en-US" sz="2400" dirty="0"/>
              <a:t>這門課有助於我的學習成長與能力提升</a:t>
            </a:r>
          </a:p>
          <a:p>
            <a:r>
              <a:rPr lang="en-US" altLang="zh-TW" sz="2400" dirty="0"/>
              <a:t>6.</a:t>
            </a:r>
            <a:r>
              <a:rPr lang="zh-TW" altLang="en-US" sz="2400" dirty="0"/>
              <a:t>老師清楚說明評量方式及評分標準</a:t>
            </a:r>
          </a:p>
          <a:p>
            <a:r>
              <a:rPr lang="en-US" altLang="zh-TW" sz="2400" dirty="0"/>
              <a:t>7.</a:t>
            </a:r>
            <a:r>
              <a:rPr lang="zh-TW" altLang="en-US" sz="2400" dirty="0"/>
              <a:t>老師上課時認真講解，不會照唸課本或投影片文字內容</a:t>
            </a:r>
          </a:p>
          <a:p>
            <a:r>
              <a:rPr lang="en-US" altLang="zh-TW" sz="2400" dirty="0"/>
              <a:t>8.</a:t>
            </a:r>
            <a:r>
              <a:rPr lang="zh-TW" altLang="en-US" sz="2400" dirty="0"/>
              <a:t>老師上課方式能引起我的學習興趣，不會覺得無聊</a:t>
            </a:r>
          </a:p>
          <a:p>
            <a:r>
              <a:rPr lang="en-US" altLang="zh-TW" sz="2400" dirty="0"/>
              <a:t>9.</a:t>
            </a:r>
            <a:r>
              <a:rPr lang="zh-TW" altLang="en-US" sz="2400" dirty="0"/>
              <a:t>老師上課方式會有相互討論或實務演練學習，不會只有講課</a:t>
            </a:r>
          </a:p>
          <a:p>
            <a:r>
              <a:rPr lang="en-US" altLang="zh-TW" sz="2400" dirty="0"/>
              <a:t>10.</a:t>
            </a:r>
            <a:r>
              <a:rPr lang="zh-TW" altLang="en-US" sz="2400" dirty="0"/>
              <a:t>目前為止，我對這門課程的整體教學感到滿意</a:t>
            </a:r>
          </a:p>
          <a:p>
            <a:r>
              <a:rPr lang="en-US" altLang="zh-TW" sz="2400" dirty="0"/>
              <a:t>11.</a:t>
            </a:r>
            <a:r>
              <a:rPr lang="zh-TW" altLang="en-US" sz="2400" dirty="0"/>
              <a:t>目前為止，我對這門課程的自我投入程度感到滿意</a:t>
            </a:r>
          </a:p>
          <a:p>
            <a:r>
              <a:rPr lang="en-US" altLang="zh-TW" sz="2400" dirty="0"/>
              <a:t>12.</a:t>
            </a:r>
            <a:r>
              <a:rPr lang="zh-TW" altLang="en-US" sz="2400" dirty="0"/>
              <a:t>我對這門課的老師有以下的建議或意見</a:t>
            </a:r>
            <a:r>
              <a:rPr lang="en-US" altLang="zh-TW" sz="2400" dirty="0"/>
              <a:t>(</a:t>
            </a:r>
            <a:r>
              <a:rPr lang="zh-TW" altLang="en-US" sz="2400" dirty="0"/>
              <a:t>非必選題，可複選</a:t>
            </a:r>
            <a:r>
              <a:rPr lang="en-US" altLang="zh-TW" sz="2400" dirty="0"/>
              <a:t>)</a:t>
            </a:r>
          </a:p>
          <a:p>
            <a:r>
              <a:rPr lang="en-US" altLang="zh-TW" dirty="0"/>
              <a:t>[0]</a:t>
            </a:r>
            <a:r>
              <a:rPr lang="zh-TW" altLang="en-US" dirty="0"/>
              <a:t>加大說話音量</a:t>
            </a:r>
            <a:r>
              <a:rPr lang="en-US" altLang="zh-TW" dirty="0"/>
              <a:t>.[2]</a:t>
            </a:r>
            <a:r>
              <a:rPr lang="zh-TW" altLang="en-US" dirty="0"/>
              <a:t>咬字更清楚些</a:t>
            </a:r>
            <a:r>
              <a:rPr lang="en-US" altLang="zh-TW" dirty="0"/>
              <a:t>.[0]</a:t>
            </a:r>
            <a:r>
              <a:rPr lang="zh-TW" altLang="en-US" dirty="0"/>
              <a:t>字跡力求清晰</a:t>
            </a:r>
            <a:r>
              <a:rPr lang="en-US" altLang="zh-TW" dirty="0"/>
              <a:t>.[3]</a:t>
            </a:r>
            <a:r>
              <a:rPr lang="zh-TW" altLang="en-US" dirty="0"/>
              <a:t>放慢講課速度</a:t>
            </a:r>
            <a:r>
              <a:rPr lang="en-US" altLang="zh-TW" dirty="0"/>
              <a:t>[0]</a:t>
            </a:r>
            <a:r>
              <a:rPr lang="zh-TW" altLang="en-US" dirty="0"/>
              <a:t>準時上</a:t>
            </a:r>
            <a:r>
              <a:rPr lang="en-US" altLang="zh-TW" dirty="0"/>
              <a:t>/</a:t>
            </a:r>
            <a:r>
              <a:rPr lang="zh-TW" altLang="en-US" dirty="0"/>
              <a:t>下課</a:t>
            </a:r>
            <a:r>
              <a:rPr lang="en-US" altLang="zh-TW" dirty="0"/>
              <a:t>.[1]</a:t>
            </a:r>
            <a:r>
              <a:rPr lang="zh-TW" altLang="en-US" dirty="0"/>
              <a:t>加強個人情緒管理</a:t>
            </a:r>
            <a:r>
              <a:rPr lang="en-US" altLang="zh-TW" dirty="0"/>
              <a:t>.[0]</a:t>
            </a:r>
            <a:r>
              <a:rPr lang="zh-TW" altLang="en-US" dirty="0"/>
              <a:t>加強要求學生的上課態度</a:t>
            </a:r>
            <a:r>
              <a:rPr lang="en-US" altLang="zh-TW" dirty="0"/>
              <a:t>.[2]</a:t>
            </a:r>
            <a:r>
              <a:rPr lang="zh-TW" altLang="en-US" dirty="0"/>
              <a:t>多提供講義及參考資料</a:t>
            </a:r>
            <a:r>
              <a:rPr lang="en-US" altLang="zh-TW" dirty="0"/>
              <a:t>.[0]</a:t>
            </a:r>
            <a:r>
              <a:rPr lang="zh-TW" altLang="en-US" dirty="0"/>
              <a:t>多利用媒體輔助教學</a:t>
            </a:r>
            <a:r>
              <a:rPr lang="en-US" altLang="zh-TW" dirty="0"/>
              <a:t>.[0]</a:t>
            </a:r>
            <a:r>
              <a:rPr lang="zh-TW" altLang="en-US" dirty="0"/>
              <a:t>將教材放上網</a:t>
            </a:r>
            <a:r>
              <a:rPr lang="en-US" altLang="zh-TW" dirty="0"/>
              <a:t>.[0]</a:t>
            </a:r>
            <a:r>
              <a:rPr lang="zh-TW" altLang="en-US" dirty="0"/>
              <a:t>按照課程大綱進行教學</a:t>
            </a:r>
            <a:r>
              <a:rPr lang="en-US" altLang="zh-TW" dirty="0"/>
              <a:t>.[1]</a:t>
            </a:r>
            <a:r>
              <a:rPr lang="zh-TW" altLang="en-US" dirty="0"/>
              <a:t>多舉實例</a:t>
            </a:r>
            <a:r>
              <a:rPr lang="en-US" altLang="zh-TW" dirty="0"/>
              <a:t>.[0]</a:t>
            </a:r>
            <a:r>
              <a:rPr lang="zh-TW" altLang="en-US" dirty="0"/>
              <a:t>減少調課</a:t>
            </a:r>
            <a:r>
              <a:rPr lang="en-US" altLang="zh-TW" dirty="0"/>
              <a:t>/</a:t>
            </a:r>
            <a:r>
              <a:rPr lang="zh-TW" altLang="en-US" dirty="0"/>
              <a:t>缺課</a:t>
            </a:r>
            <a:r>
              <a:rPr lang="en-US" altLang="zh-TW" dirty="0"/>
              <a:t>.[0]</a:t>
            </a:r>
            <a:r>
              <a:rPr lang="zh-TW" altLang="en-US" dirty="0"/>
              <a:t>保持政治</a:t>
            </a:r>
            <a:r>
              <a:rPr lang="en-US" altLang="zh-TW" dirty="0"/>
              <a:t>/</a:t>
            </a:r>
            <a:r>
              <a:rPr lang="zh-TW" altLang="en-US" dirty="0"/>
              <a:t>宗教中立</a:t>
            </a:r>
            <a:r>
              <a:rPr lang="en-US" altLang="zh-TW" dirty="0"/>
              <a:t>.[0]</a:t>
            </a:r>
            <a:r>
              <a:rPr lang="zh-TW" altLang="en-US" dirty="0"/>
              <a:t>增加儀器的實務操作</a:t>
            </a:r>
            <a:r>
              <a:rPr lang="en-US" altLang="zh-TW" dirty="0"/>
              <a:t>.[1]</a:t>
            </a:r>
            <a:r>
              <a:rPr lang="zh-TW" altLang="en-US" dirty="0"/>
              <a:t>充實器材設備</a:t>
            </a:r>
            <a:r>
              <a:rPr lang="en-US" altLang="zh-TW" dirty="0"/>
              <a:t>.[0]</a:t>
            </a:r>
            <a:r>
              <a:rPr lang="zh-TW" altLang="en-US" dirty="0"/>
              <a:t>加強實驗室安全</a:t>
            </a:r>
            <a:r>
              <a:rPr lang="en-US" altLang="zh-TW" dirty="0"/>
              <a:t>.[1]</a:t>
            </a:r>
            <a:r>
              <a:rPr lang="zh-TW" altLang="en-US" dirty="0"/>
              <a:t>提供補救教學</a:t>
            </a:r>
          </a:p>
          <a:p>
            <a:r>
              <a:rPr lang="en-US" altLang="zh-TW" dirty="0"/>
              <a:t>13.</a:t>
            </a:r>
            <a:r>
              <a:rPr lang="zh-TW" altLang="en-US" dirty="0"/>
              <a:t>請給老師一句溫馨的話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26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802033" cy="5217443"/>
          </a:xfrm>
        </p:spPr>
      </p:pic>
      <p:sp>
        <p:nvSpPr>
          <p:cNvPr id="2" name="文字方塊 1"/>
          <p:cNvSpPr txBox="1"/>
          <p:nvPr/>
        </p:nvSpPr>
        <p:spPr>
          <a:xfrm>
            <a:off x="3131840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106.10 -&gt;  107.1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09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31840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107.10 -&gt;  108.1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229600" cy="5383530"/>
          </a:xfrm>
        </p:spPr>
      </p:pic>
    </p:spTree>
    <p:extLst>
      <p:ext uri="{BB962C8B-B14F-4D97-AF65-F5344CB8AC3E}">
        <p14:creationId xmlns:p14="http://schemas.microsoft.com/office/powerpoint/2010/main" val="23264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31840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107.10 -&gt;  108.1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802033" cy="5851525"/>
          </a:xfrm>
        </p:spPr>
      </p:pic>
    </p:spTree>
    <p:extLst>
      <p:ext uri="{BB962C8B-B14F-4D97-AF65-F5344CB8AC3E}">
        <p14:creationId xmlns:p14="http://schemas.microsoft.com/office/powerpoint/2010/main" val="37593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31840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107.10 -&gt;  108.1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802033" cy="5851525"/>
          </a:xfrm>
        </p:spPr>
      </p:pic>
    </p:spTree>
    <p:extLst>
      <p:ext uri="{BB962C8B-B14F-4D97-AF65-F5344CB8AC3E}">
        <p14:creationId xmlns:p14="http://schemas.microsoft.com/office/powerpoint/2010/main" val="37593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6969558" cy="5851525"/>
          </a:xfrm>
        </p:spPr>
      </p:pic>
    </p:spTree>
    <p:extLst>
      <p:ext uri="{BB962C8B-B14F-4D97-AF65-F5344CB8AC3E}">
        <p14:creationId xmlns:p14="http://schemas.microsoft.com/office/powerpoint/2010/main" val="42378297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802033" cy="5851525"/>
          </a:xfrm>
        </p:spPr>
      </p:pic>
    </p:spTree>
    <p:extLst>
      <p:ext uri="{BB962C8B-B14F-4D97-AF65-F5344CB8AC3E}">
        <p14:creationId xmlns:p14="http://schemas.microsoft.com/office/powerpoint/2010/main" val="10563756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 smtClean="0">
                <a:hlinkClick r:id="rId2"/>
              </a:rPr>
              <a:t/>
            </a:r>
            <a:br>
              <a:rPr lang="en-US" altLang="zh-TW" sz="2800" dirty="0" smtClean="0">
                <a:hlinkClick r:id="rId2"/>
              </a:rPr>
            </a:br>
            <a:r>
              <a:rPr lang="zh-TW" altLang="en-US" sz="2800" dirty="0"/>
              <a:t>台灣老年人口比例</a:t>
            </a:r>
            <a:r>
              <a:rPr lang="en-US" altLang="zh-TW" sz="2800" dirty="0"/>
              <a:t>-</a:t>
            </a:r>
            <a:r>
              <a:rPr lang="zh-TW" altLang="en-US" sz="2800" dirty="0"/>
              <a:t>大數據分析</a:t>
            </a:r>
            <a:r>
              <a:rPr lang="en-US" altLang="zh-TW" sz="2800" dirty="0">
                <a:hlinkClick r:id="rId2"/>
              </a:rPr>
              <a:t/>
            </a:r>
            <a:br>
              <a:rPr lang="en-US" altLang="zh-TW" sz="2800" dirty="0">
                <a:hlinkClick r:id="rId2"/>
              </a:rPr>
            </a:br>
            <a:r>
              <a:rPr lang="en-US" altLang="zh-TW" sz="2800" dirty="0" smtClean="0">
                <a:hlinkClick r:id="rId2"/>
              </a:rPr>
              <a:t>http</a:t>
            </a:r>
            <a:r>
              <a:rPr lang="en-US" altLang="zh-TW" sz="2800" dirty="0">
                <a:hlinkClick r:id="rId2"/>
              </a:rPr>
              <a:t>://kiang.github.io/tw_population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200" dirty="0"/>
              <a:t>根據聯合國定義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歲以上老年人口占總人口比率在</a:t>
            </a:r>
            <a:r>
              <a:rPr lang="en-US" altLang="zh-TW" sz="2200" dirty="0"/>
              <a:t>7</a:t>
            </a:r>
            <a:r>
              <a:rPr lang="zh-TW" altLang="en-US" sz="2200" dirty="0"/>
              <a:t>％以上時稱之為高齡化社會，台灣在</a:t>
            </a:r>
            <a:r>
              <a:rPr lang="en-US" altLang="zh-TW" sz="2200" dirty="0"/>
              <a:t>1993</a:t>
            </a:r>
            <a:r>
              <a:rPr lang="zh-TW" altLang="en-US" sz="2200" dirty="0"/>
              <a:t>年</a:t>
            </a:r>
            <a:r>
              <a:rPr lang="en-US" altLang="zh-TW" sz="2200" dirty="0"/>
              <a:t>2</a:t>
            </a:r>
            <a:r>
              <a:rPr lang="zh-TW" altLang="en-US" sz="2200" dirty="0"/>
              <a:t>月正式進入 </a:t>
            </a:r>
            <a:r>
              <a:rPr lang="en-US" altLang="zh-TW" sz="2200" dirty="0"/>
              <a:t>7</a:t>
            </a:r>
            <a:r>
              <a:rPr lang="zh-TW" altLang="en-US" sz="2200" dirty="0"/>
              <a:t>％以上「高齡化社會」，</a:t>
            </a:r>
            <a:r>
              <a:rPr lang="en-US" altLang="zh-TW" sz="2200" dirty="0"/>
              <a:t>14</a:t>
            </a:r>
            <a:r>
              <a:rPr lang="zh-TW" altLang="en-US" sz="2200" dirty="0"/>
              <a:t>％以上時稱高齡社會，</a:t>
            </a:r>
            <a:r>
              <a:rPr lang="en-US" altLang="zh-TW" sz="2200" dirty="0"/>
              <a:t>20</a:t>
            </a:r>
            <a:r>
              <a:rPr lang="zh-TW" altLang="en-US" sz="2200" dirty="0"/>
              <a:t>％以上時稱超高齡社會，</a:t>
            </a:r>
            <a:r>
              <a:rPr lang="en-US" altLang="zh-TW" sz="2200" dirty="0"/>
              <a:t>101</a:t>
            </a:r>
            <a:r>
              <a:rPr lang="zh-TW" altLang="en-US" sz="2200" dirty="0"/>
              <a:t>年臺灣地區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歲以上老年人口</a:t>
            </a:r>
            <a:r>
              <a:rPr lang="en-US" altLang="zh-TW" sz="2200" dirty="0"/>
              <a:t>(280</a:t>
            </a:r>
            <a:r>
              <a:rPr lang="zh-TW" altLang="en-US" sz="2200" dirty="0"/>
              <a:t>萬</a:t>
            </a:r>
            <a:r>
              <a:rPr lang="en-US" altLang="zh-TW" sz="2200" dirty="0"/>
              <a:t>/60</a:t>
            </a:r>
            <a:r>
              <a:rPr lang="zh-TW" altLang="en-US" sz="2200" dirty="0"/>
              <a:t>萬</a:t>
            </a:r>
            <a:r>
              <a:rPr lang="en-US" altLang="zh-TW" sz="2200" dirty="0"/>
              <a:t>)</a:t>
            </a:r>
            <a:r>
              <a:rPr lang="zh-TW" altLang="en-US" sz="2200" dirty="0"/>
              <a:t>人占總人口比率已達</a:t>
            </a:r>
            <a:r>
              <a:rPr lang="en-US" altLang="zh-TW" sz="2200" dirty="0"/>
              <a:t>11.15% </a:t>
            </a:r>
            <a:r>
              <a:rPr lang="zh-TW" altLang="en-US" sz="2200" dirty="0"/>
              <a:t>，</a:t>
            </a:r>
            <a:r>
              <a:rPr lang="en-US" altLang="zh-TW" sz="2200" dirty="0"/>
              <a:t>103</a:t>
            </a:r>
            <a:r>
              <a:rPr lang="zh-TW" altLang="en-US" sz="2200" dirty="0"/>
              <a:t>年底已達</a:t>
            </a:r>
            <a:r>
              <a:rPr lang="en-US" altLang="zh-TW" sz="2200" dirty="0"/>
              <a:t>12.0</a:t>
            </a:r>
            <a:r>
              <a:rPr lang="zh-TW" altLang="en-US" sz="2200" dirty="0"/>
              <a:t>％；經建會推估，台灣將在</a:t>
            </a:r>
            <a:r>
              <a:rPr lang="en-US" altLang="zh-TW" sz="2200" dirty="0"/>
              <a:t>2017</a:t>
            </a:r>
            <a:r>
              <a:rPr lang="zh-TW" altLang="en-US" sz="2200" dirty="0"/>
              <a:t>年達到</a:t>
            </a:r>
            <a:r>
              <a:rPr lang="en-US" altLang="zh-TW" sz="2200" dirty="0">
                <a:solidFill>
                  <a:srgbClr val="FF0000"/>
                </a:solidFill>
              </a:rPr>
              <a:t>14%</a:t>
            </a:r>
            <a:r>
              <a:rPr lang="zh-TW" altLang="en-US" sz="2200" dirty="0"/>
              <a:t>，成為「高齡社會」，到了</a:t>
            </a:r>
            <a:r>
              <a:rPr lang="en-US" altLang="zh-TW" sz="2200" dirty="0"/>
              <a:t>2020</a:t>
            </a:r>
            <a:r>
              <a:rPr lang="zh-TW" altLang="en-US" sz="2200" dirty="0"/>
              <a:t>年，預估全台年齡達</a:t>
            </a:r>
            <a:r>
              <a:rPr lang="en-US" altLang="zh-TW" sz="2200" dirty="0"/>
              <a:t>65</a:t>
            </a:r>
            <a:r>
              <a:rPr lang="zh-TW" altLang="en-US" sz="2200" dirty="0"/>
              <a:t>歲的老人人口將近</a:t>
            </a:r>
            <a:r>
              <a:rPr lang="en-US" altLang="zh-TW" sz="2200" dirty="0"/>
              <a:t>368</a:t>
            </a:r>
            <a:r>
              <a:rPr lang="zh-TW" altLang="en-US" sz="2200" dirty="0"/>
              <a:t>萬人，屆時大約每</a:t>
            </a:r>
            <a:r>
              <a:rPr lang="en-US" altLang="zh-TW" sz="2200" dirty="0"/>
              <a:t>6</a:t>
            </a:r>
            <a:r>
              <a:rPr lang="zh-TW" altLang="en-US" sz="2200" dirty="0"/>
              <a:t>個人就有</a:t>
            </a:r>
            <a:r>
              <a:rPr lang="en-US" altLang="zh-TW" sz="2200" dirty="0"/>
              <a:t>1</a:t>
            </a:r>
            <a:r>
              <a:rPr lang="zh-TW" altLang="en-US" sz="2200" dirty="0"/>
              <a:t>位是老年人。國民健康局還估計到了</a:t>
            </a:r>
            <a:r>
              <a:rPr lang="en-US" altLang="zh-TW" sz="2200" dirty="0"/>
              <a:t>2026</a:t>
            </a:r>
            <a:r>
              <a:rPr lang="zh-TW" altLang="en-US" sz="2200" dirty="0"/>
              <a:t>年，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歲以上人口會占總人口</a:t>
            </a:r>
            <a:r>
              <a:rPr lang="en-US" altLang="zh-TW" sz="2200" dirty="0">
                <a:solidFill>
                  <a:srgbClr val="FF0000"/>
                </a:solidFill>
              </a:rPr>
              <a:t>20%</a:t>
            </a:r>
            <a:r>
              <a:rPr lang="zh-TW" altLang="en-US" sz="2200" dirty="0"/>
              <a:t>，台灣將進入「超高齡社會」。 台灣老年人口比例</a:t>
            </a:r>
            <a:r>
              <a:rPr lang="en-US" altLang="zh-TW" sz="2200" dirty="0"/>
              <a:t>-</a:t>
            </a:r>
            <a:r>
              <a:rPr lang="zh-TW" altLang="en-US" sz="2200" dirty="0"/>
              <a:t>大數據分析</a:t>
            </a:r>
            <a:r>
              <a:rPr lang="en-US" altLang="zh-TW" sz="2200" dirty="0"/>
              <a:t>(</a:t>
            </a:r>
            <a:r>
              <a:rPr lang="zh-TW" altLang="en-US" sz="2200" dirty="0"/>
              <a:t>請使用 </a:t>
            </a:r>
            <a:r>
              <a:rPr lang="en-US" altLang="zh-TW" sz="2200" dirty="0"/>
              <a:t>PC </a:t>
            </a:r>
            <a:r>
              <a:rPr lang="zh-TW" altLang="en-US" sz="2200" dirty="0"/>
              <a:t>讀取 </a:t>
            </a:r>
            <a:r>
              <a:rPr lang="en-US" altLang="zh-TW" sz="2200" dirty="0" err="1"/>
              <a:t>Git</a:t>
            </a:r>
            <a:r>
              <a:rPr lang="en-US" altLang="zh-TW" sz="2200" dirty="0"/>
              <a:t>-hub </a:t>
            </a:r>
            <a:r>
              <a:rPr lang="zh-TW" altLang="en-US" sz="2200" dirty="0"/>
              <a:t>公開雲端資料庫</a:t>
            </a:r>
            <a:r>
              <a:rPr lang="en-US" altLang="zh-TW" sz="2200" dirty="0"/>
              <a:t>) </a:t>
            </a:r>
            <a:r>
              <a:rPr lang="zh-TW" altLang="en-US" sz="2200" dirty="0"/>
              <a:t>， 全球人口老化加速，</a:t>
            </a:r>
            <a:r>
              <a:rPr lang="en-US" altLang="zh-TW" sz="2200" dirty="0"/>
              <a:t>2050</a:t>
            </a:r>
            <a:r>
              <a:rPr lang="zh-TW" altLang="en-US" sz="2200" dirty="0"/>
              <a:t>年以前，</a:t>
            </a:r>
            <a:r>
              <a:rPr lang="en-US" altLang="zh-TW" sz="2200" dirty="0"/>
              <a:t>60</a:t>
            </a:r>
            <a:r>
              <a:rPr lang="zh-TW" altLang="en-US" sz="2200" dirty="0"/>
              <a:t>歲以上的人口預計會從</a:t>
            </a:r>
            <a:r>
              <a:rPr lang="en-US" altLang="zh-TW" sz="2200" dirty="0"/>
              <a:t>8.41</a:t>
            </a:r>
            <a:r>
              <a:rPr lang="zh-TW" altLang="en-US" sz="2200" dirty="0"/>
              <a:t>億增加到</a:t>
            </a:r>
            <a:r>
              <a:rPr lang="en-US" altLang="zh-TW" sz="2200" dirty="0"/>
              <a:t>20</a:t>
            </a:r>
            <a:r>
              <a:rPr lang="zh-TW" altLang="en-US" sz="2200" dirty="0"/>
              <a:t>億人以上 </a:t>
            </a:r>
            <a:r>
              <a:rPr lang="en-US" altLang="zh-TW" sz="2200" dirty="0">
                <a:hlinkClick r:id="rId2"/>
              </a:rPr>
              <a:t>http://kiang.github.io/tw_population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6346122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/>
          <a:lstStyle/>
          <a:p>
            <a:r>
              <a:rPr lang="en-US" altLang="zh-TW" sz="3600" dirty="0" smtClean="0">
                <a:solidFill>
                  <a:srgbClr val="FF0000"/>
                </a:solidFill>
              </a:rPr>
              <a:t>CES</a:t>
            </a:r>
            <a:r>
              <a:rPr lang="zh-TW" altLang="en-US" sz="3600" b="1" dirty="0">
                <a:solidFill>
                  <a:srgbClr val="FF0000"/>
                </a:solidFill>
              </a:rPr>
              <a:t>消費電子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展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+</a:t>
            </a:r>
            <a:r>
              <a:rPr lang="zh-TW" altLang="en-US" sz="3600" b="1" dirty="0">
                <a:solidFill>
                  <a:srgbClr val="FF0000"/>
                </a:solidFill>
              </a:rPr>
              <a:t>世界行動通訊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大會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MWC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zh-TW" altLang="en-US" sz="2400" b="1" dirty="0"/>
              <a:t>消費電子展</a:t>
            </a:r>
            <a:r>
              <a:rPr lang="zh-TW" altLang="en-US" sz="2400" dirty="0"/>
              <a:t>（英語：</a:t>
            </a:r>
            <a:r>
              <a:rPr lang="en-US" altLang="zh-TW" sz="2400" b="1" dirty="0"/>
              <a:t>Consumer Electronics Show</a:t>
            </a:r>
            <a:r>
              <a:rPr lang="zh-TW" altLang="en-US" sz="2400" dirty="0"/>
              <a:t>，簡稱：</a:t>
            </a:r>
            <a:r>
              <a:rPr lang="en-US" altLang="zh-TW" sz="2400" b="1" dirty="0"/>
              <a:t>CES</a:t>
            </a:r>
            <a:r>
              <a:rPr lang="zh-TW" altLang="en-US" sz="2400" dirty="0"/>
              <a:t>）是一個知名國際性電子產品和科技的</a:t>
            </a:r>
            <a:r>
              <a:rPr lang="zh-TW" altLang="en-US" sz="2400" dirty="0">
                <a:hlinkClick r:id="rId2" tooltip="貿易展覽會"/>
              </a:rPr>
              <a:t>貿易展覽會</a:t>
            </a:r>
            <a:r>
              <a:rPr lang="zh-TW" altLang="en-US" sz="2400" dirty="0"/>
              <a:t>，每年吸引來自世界各地的主要公司和業界專門人士參加。消費型電子展每年</a:t>
            </a:r>
            <a:r>
              <a:rPr lang="en-US" altLang="zh-TW" sz="2400" dirty="0"/>
              <a:t>1</a:t>
            </a:r>
            <a:r>
              <a:rPr lang="zh-TW" altLang="en-US" sz="2400" dirty="0"/>
              <a:t>月於美國</a:t>
            </a:r>
            <a:r>
              <a:rPr lang="zh-TW" altLang="en-US" sz="2400" dirty="0">
                <a:hlinkClick r:id="rId3" tooltip="內華達州"/>
              </a:rPr>
              <a:t>內華達州</a:t>
            </a:r>
            <a:r>
              <a:rPr lang="zh-TW" altLang="en-US" sz="2400" dirty="0"/>
              <a:t>的</a:t>
            </a:r>
            <a:r>
              <a:rPr lang="zh-TW" altLang="en-US" sz="2400" b="1" dirty="0">
                <a:solidFill>
                  <a:srgbClr val="FF0000"/>
                </a:solidFill>
                <a:hlinkClick r:id="rId4" tooltip="拉斯維加斯會議中心（頁面不存在）"/>
              </a:rPr>
              <a:t>拉斯維加斯</a:t>
            </a:r>
            <a:r>
              <a:rPr lang="zh-TW" altLang="en-US" sz="2400" dirty="0">
                <a:solidFill>
                  <a:srgbClr val="FF0000"/>
                </a:solidFill>
                <a:hlinkClick r:id="rId4" tooltip="拉斯維加斯會議中心（頁面不存在）"/>
              </a:rPr>
              <a:t>會議中心</a:t>
            </a:r>
            <a:r>
              <a:rPr lang="zh-TW" altLang="en-US" sz="2400" dirty="0"/>
              <a:t>舉行。展覽由消費電子協會贊助，並不開放一般民眾入場，展覽期間通常會舉行多場產品預覽會和新產品發表會。在</a:t>
            </a:r>
            <a:r>
              <a:rPr lang="en-US" altLang="zh-TW" sz="2400" dirty="0"/>
              <a:t>2015</a:t>
            </a:r>
            <a:r>
              <a:rPr lang="zh-TW" altLang="en-US" sz="2400" dirty="0"/>
              <a:t>年</a:t>
            </a:r>
            <a:r>
              <a:rPr lang="en-US" altLang="zh-TW" sz="2400" dirty="0"/>
              <a:t>5</a:t>
            </a:r>
            <a:r>
              <a:rPr lang="zh-TW" altLang="en-US" sz="2400" dirty="0"/>
              <a:t>月，亞洲消費性電子展（</a:t>
            </a:r>
            <a:r>
              <a:rPr lang="en-US" altLang="zh-TW" sz="2400" dirty="0"/>
              <a:t>CES Asia</a:t>
            </a:r>
            <a:r>
              <a:rPr lang="zh-TW" altLang="en-US" sz="2400" dirty="0"/>
              <a:t>）首度於中國</a:t>
            </a:r>
            <a:r>
              <a:rPr lang="zh-TW" altLang="en-US" sz="2400" dirty="0">
                <a:hlinkClick r:id="rId5" tooltip="上海市"/>
              </a:rPr>
              <a:t>上海市</a:t>
            </a:r>
            <a:r>
              <a:rPr lang="zh-TW" altLang="en-US" sz="2400" dirty="0"/>
              <a:t>舉行。</a:t>
            </a:r>
            <a:r>
              <a:rPr lang="en-US" altLang="zh-TW" sz="2400" dirty="0"/>
              <a:t>2016</a:t>
            </a:r>
            <a:r>
              <a:rPr lang="zh-TW" altLang="en-US" sz="2400" dirty="0"/>
              <a:t>年時，主辦單位將展覽名稱中原有的「國際」（</a:t>
            </a:r>
            <a:r>
              <a:rPr lang="en-US" altLang="zh-TW" sz="2400" dirty="0"/>
              <a:t>International</a:t>
            </a:r>
            <a:r>
              <a:rPr lang="zh-TW" altLang="en-US" sz="2400" dirty="0"/>
              <a:t>）去除，簡化名稱為「</a:t>
            </a:r>
            <a:r>
              <a:rPr lang="en-US" altLang="zh-TW" sz="2400" dirty="0" smtClean="0"/>
              <a:t>CES</a:t>
            </a:r>
          </a:p>
          <a:p>
            <a:r>
              <a:rPr lang="zh-TW" altLang="en-US" sz="2400" b="1" dirty="0"/>
              <a:t>世界行動通訊大會</a:t>
            </a:r>
            <a:r>
              <a:rPr lang="zh-TW" altLang="en-US" sz="2400" dirty="0"/>
              <a:t>（英語：</a:t>
            </a:r>
            <a:r>
              <a:rPr lang="en-US" altLang="zh-TW" sz="2400" dirty="0"/>
              <a:t>Mobile World Congress</a:t>
            </a:r>
            <a:r>
              <a:rPr lang="zh-TW" altLang="en-US" sz="2400" dirty="0"/>
              <a:t>），簡稱</a:t>
            </a:r>
            <a:r>
              <a:rPr lang="en-US" altLang="zh-TW" sz="2400" b="1" dirty="0"/>
              <a:t>MWC</a:t>
            </a:r>
            <a:r>
              <a:rPr lang="zh-TW" altLang="en-US" sz="2400" dirty="0"/>
              <a:t>。</a:t>
            </a:r>
            <a:r>
              <a:rPr lang="en-US" altLang="zh-TW" sz="2400" baseline="30000" dirty="0">
                <a:hlinkClick r:id="rId6"/>
              </a:rPr>
              <a:t>[1]</a:t>
            </a:r>
            <a:r>
              <a:rPr lang="zh-TW" altLang="en-US" sz="2400" dirty="0"/>
              <a:t>由</a:t>
            </a:r>
            <a:r>
              <a:rPr lang="en-US" altLang="zh-TW" sz="2400" dirty="0">
                <a:hlinkClick r:id="rId7" tooltip="全球行動通訊系統協會"/>
              </a:rPr>
              <a:t>GSM</a:t>
            </a:r>
            <a:r>
              <a:rPr lang="zh-TW" altLang="en-US" sz="2400" dirty="0">
                <a:hlinkClick r:id="rId7" tooltip="全球行動通訊系統協會"/>
              </a:rPr>
              <a:t>協會</a:t>
            </a:r>
            <a:r>
              <a:rPr lang="zh-TW" altLang="en-US" sz="2400" dirty="0"/>
              <a:t>（簡稱</a:t>
            </a:r>
            <a:r>
              <a:rPr lang="en-US" altLang="zh-TW" sz="2400" dirty="0"/>
              <a:t>GSMA</a:t>
            </a:r>
            <a:r>
              <a:rPr lang="zh-TW" altLang="en-US" sz="2400" dirty="0"/>
              <a:t>）主辦，邀請各地手機廠商、軟體商、電信業者及無線通訊產業專家學者等參與，透過展示新產品、服務和討論流動通訊產業趨勢與技術。每年二至三月於</a:t>
            </a:r>
            <a:r>
              <a:rPr lang="zh-TW" altLang="en-US" sz="2400" dirty="0">
                <a:hlinkClick r:id="rId8" tooltip="西班牙"/>
              </a:rPr>
              <a:t>西班牙</a:t>
            </a:r>
            <a:r>
              <a:rPr lang="zh-TW" altLang="en-US" sz="2400" dirty="0">
                <a:hlinkClick r:id="rId9" tooltip="巴塞隆納"/>
              </a:rPr>
              <a:t>巴塞隆納</a:t>
            </a:r>
            <a:r>
              <a:rPr lang="zh-TW" altLang="en-US" sz="2400" dirty="0"/>
              <a:t>舉辦。</a:t>
            </a:r>
          </a:p>
        </p:txBody>
      </p:sp>
    </p:spTree>
    <p:extLst>
      <p:ext uri="{BB962C8B-B14F-4D97-AF65-F5344CB8AC3E}">
        <p14:creationId xmlns:p14="http://schemas.microsoft.com/office/powerpoint/2010/main" val="10260167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8229600" cy="5832648"/>
          </a:xfrm>
        </p:spPr>
        <p:txBody>
          <a:bodyPr/>
          <a:lstStyle/>
          <a:p>
            <a:pPr>
              <a:buFontTx/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在硬碟裡設立一個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WWW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資料夾，首頁檔名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:index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UNIX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指令操作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執行→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KEY: telnet entry.hust.edu.tw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目錄查閱，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KEY: ls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在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office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系統底下，*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mdb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練習轉成網頁再放到粉絲專業。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Dbase-Ⅲ-PLUS </a:t>
            </a:r>
            <a:r>
              <a:rPr lang="en-US" altLang="zh-TW" sz="2000" dirty="0"/>
              <a:t>*.dbf(PC-DOS)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網路問卷 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.asp (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microsoft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cookies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早期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server 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frontpage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編輯網頁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現在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NT Server(IIS Server)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 flipH="1">
            <a:off x="2411413" y="46529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2411413" y="48688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>
            <a:off x="2700338" y="5445125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2700338" y="56610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3276600" y="5445125"/>
            <a:ext cx="10795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W W W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FTP</a:t>
            </a:r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>
            <a:off x="2700338" y="60928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 Java Script  ,  Java Applet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4. 10/7</a:t>
            </a:r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有模組要放在主機端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771775" y="148431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要放在主機端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68313" y="2349500"/>
            <a:ext cx="83518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* FTP(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雲端硬碟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開啟方法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EXCEL→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開啟新檔→資料→從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WEB→KEY:ftp://entry.hust.edu.tw</a:t>
            </a:r>
          </a:p>
          <a:p>
            <a:pPr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 →開一個資料夾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WWW(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大寫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858000" cy="5143500"/>
          </a:xfrm>
        </p:spPr>
      </p:pic>
      <p:sp>
        <p:nvSpPr>
          <p:cNvPr id="5" name="文字方塊 4"/>
          <p:cNvSpPr txBox="1"/>
          <p:nvPr/>
        </p:nvSpPr>
        <p:spPr>
          <a:xfrm>
            <a:off x="2123728" y="332656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/>
              <a:t>上課</a:t>
            </a:r>
            <a:r>
              <a:rPr lang="zh-TW" altLang="en-US" dirty="0" smtClean="0"/>
              <a:t>教材 </a:t>
            </a:r>
            <a:r>
              <a:rPr lang="en-US" altLang="zh-TW" dirty="0" smtClean="0"/>
              <a:t>4.</a:t>
            </a:r>
            <a:r>
              <a:rPr lang="zh-TW" altLang="en-US" dirty="0"/>
              <a:t>我想要的學習</a:t>
            </a:r>
            <a:r>
              <a:rPr lang="zh-TW" altLang="en-US" dirty="0" smtClean="0"/>
              <a:t>內容 </a:t>
            </a:r>
            <a:r>
              <a:rPr lang="en-US" altLang="zh-TW" dirty="0" smtClean="0"/>
              <a:t>5.</a:t>
            </a:r>
            <a:r>
              <a:rPr lang="zh-TW" altLang="en-US" dirty="0"/>
              <a:t>我的學習成長與能力</a:t>
            </a:r>
            <a:r>
              <a:rPr lang="zh-TW" altLang="en-US" dirty="0" smtClean="0"/>
              <a:t>提升 </a:t>
            </a:r>
            <a:r>
              <a:rPr lang="en-US" altLang="zh-TW" dirty="0" smtClean="0"/>
              <a:t>8.</a:t>
            </a:r>
            <a:r>
              <a:rPr lang="zh-TW" altLang="en-US" dirty="0"/>
              <a:t>我的學習</a:t>
            </a:r>
            <a:r>
              <a:rPr lang="zh-TW" altLang="en-US" dirty="0" smtClean="0"/>
              <a:t>興趣 </a:t>
            </a:r>
            <a:r>
              <a:rPr lang="en-US" altLang="zh-TW" dirty="0" smtClean="0"/>
              <a:t>15.</a:t>
            </a:r>
            <a:r>
              <a:rPr lang="zh-TW" altLang="en-US" dirty="0"/>
              <a:t>激發我的學習興趣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87634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4525963"/>
          </a:xfrm>
        </p:spPr>
        <p:txBody>
          <a:bodyPr/>
          <a:lstStyle/>
          <a:p>
            <a:r>
              <a:rPr lang="en-US" altLang="zh-TW" sz="2800" dirty="0"/>
              <a:t>1.</a:t>
            </a:r>
            <a:r>
              <a:rPr lang="zh-TW" altLang="en-US" sz="2800" dirty="0"/>
              <a:t>商流計算機應用 的</a:t>
            </a:r>
            <a:r>
              <a:rPr lang="en-US" altLang="zh-TW" sz="2800" dirty="0"/>
              <a:t>4 </a:t>
            </a:r>
            <a:r>
              <a:rPr lang="zh-TW" altLang="en-US" sz="2800" dirty="0"/>
              <a:t>大現代化零售</a:t>
            </a:r>
            <a:r>
              <a:rPr lang="en-US" altLang="zh-TW" sz="2800" dirty="0"/>
              <a:t>Retail </a:t>
            </a:r>
            <a:r>
              <a:rPr lang="zh-TW" altLang="en-US" sz="2800" dirty="0"/>
              <a:t>通路計算機應用演化</a:t>
            </a:r>
            <a:r>
              <a:rPr lang="en-US" altLang="zh-TW" sz="2800" dirty="0"/>
              <a:t>. </a:t>
            </a:r>
            <a:r>
              <a:rPr lang="zh-TW" altLang="en-US" sz="2800" dirty="0"/>
              <a:t>依時間排序 為何 </a:t>
            </a:r>
            <a:r>
              <a:rPr lang="en-US" altLang="zh-TW" sz="2800" dirty="0"/>
              <a:t>?</a:t>
            </a:r>
          </a:p>
          <a:p>
            <a:r>
              <a:rPr lang="en-US" altLang="zh-TW" sz="2800" dirty="0"/>
              <a:t>2.MIS</a:t>
            </a:r>
            <a:r>
              <a:rPr lang="zh-TW" altLang="en-US" sz="2800" dirty="0"/>
              <a:t>管理資訊系統為 計算機應用 的資訊基礎，請問 </a:t>
            </a:r>
            <a:r>
              <a:rPr lang="en-US" altLang="zh-TW" sz="2800" dirty="0"/>
              <a:t>MIS</a:t>
            </a:r>
            <a:r>
              <a:rPr lang="zh-TW" altLang="en-US" sz="2800" dirty="0"/>
              <a:t>之 </a:t>
            </a:r>
            <a:r>
              <a:rPr lang="en-US" altLang="zh-TW" sz="2800" dirty="0"/>
              <a:t>5</a:t>
            </a:r>
            <a:r>
              <a:rPr lang="zh-TW" altLang="en-US" sz="2800" dirty="0"/>
              <a:t>管 為何 </a:t>
            </a:r>
            <a:r>
              <a:rPr lang="en-US" altLang="zh-TW" sz="2800" dirty="0"/>
              <a:t>? </a:t>
            </a:r>
          </a:p>
          <a:p>
            <a:r>
              <a:rPr lang="en-US" altLang="zh-TW" sz="2800" dirty="0"/>
              <a:t>3. MKIS </a:t>
            </a:r>
            <a:r>
              <a:rPr lang="zh-TW" altLang="en-US" sz="2800" dirty="0"/>
              <a:t>行銷資訊系統為 計算機應用管理的 資訊基礎，請問其量化行銷總體外部市場的 </a:t>
            </a:r>
            <a:r>
              <a:rPr lang="en-US" altLang="zh-TW" sz="2800" dirty="0"/>
              <a:t>5</a:t>
            </a:r>
            <a:r>
              <a:rPr lang="zh-TW" altLang="en-US" sz="2800" dirty="0"/>
              <a:t>大資訊指標為何 </a:t>
            </a:r>
            <a:r>
              <a:rPr lang="en-US" altLang="zh-TW" sz="2800" dirty="0"/>
              <a:t>?</a:t>
            </a:r>
          </a:p>
          <a:p>
            <a:r>
              <a:rPr lang="en-US" altLang="zh-TW" sz="2800" dirty="0"/>
              <a:t> </a:t>
            </a:r>
            <a:r>
              <a:rPr lang="en-US" altLang="zh-TW" sz="2800" dirty="0" smtClean="0"/>
              <a:t>4</a:t>
            </a:r>
            <a:r>
              <a:rPr lang="en-US" altLang="zh-TW" sz="2800" dirty="0"/>
              <a:t>. </a:t>
            </a:r>
            <a:r>
              <a:rPr lang="zh-TW" altLang="en-US" sz="2800" dirty="0"/>
              <a:t>顧客關係管理 </a:t>
            </a:r>
            <a:r>
              <a:rPr lang="en-US" altLang="zh-TW" sz="2800" dirty="0"/>
              <a:t>CRM</a:t>
            </a:r>
            <a:r>
              <a:rPr lang="zh-TW" altLang="en-US" sz="2800" dirty="0"/>
              <a:t>中 之 </a:t>
            </a:r>
            <a:r>
              <a:rPr lang="en-US" altLang="zh-TW" sz="2800" dirty="0"/>
              <a:t>2 </a:t>
            </a:r>
            <a:r>
              <a:rPr lang="zh-TW" altLang="en-US" sz="2800" dirty="0"/>
              <a:t>大 </a:t>
            </a:r>
            <a:r>
              <a:rPr lang="en-US" altLang="zh-TW" sz="2800" dirty="0"/>
              <a:t>Data</a:t>
            </a:r>
            <a:r>
              <a:rPr lang="zh-TW" altLang="en-US" sz="2800" dirty="0"/>
              <a:t>資料管理為何 </a:t>
            </a:r>
            <a:r>
              <a:rPr lang="en-US" altLang="zh-TW" sz="2800" dirty="0"/>
              <a:t>? </a:t>
            </a:r>
            <a:r>
              <a:rPr lang="zh-TW" altLang="en-US" sz="2800" dirty="0"/>
              <a:t>舉</a:t>
            </a:r>
            <a:r>
              <a:rPr lang="en-US" altLang="zh-TW" sz="2800" dirty="0"/>
              <a:t>1</a:t>
            </a:r>
            <a:r>
              <a:rPr lang="zh-TW" altLang="en-US" sz="2800" dirty="0"/>
              <a:t>例 有關台灣老人人口的網路資訊管理個案 </a:t>
            </a:r>
            <a:r>
              <a:rPr lang="en-US" altLang="zh-TW" sz="2800" dirty="0"/>
              <a:t>?</a:t>
            </a:r>
          </a:p>
          <a:p>
            <a:r>
              <a:rPr lang="en-US" altLang="zh-TW" sz="2800" dirty="0"/>
              <a:t>5. </a:t>
            </a:r>
            <a:r>
              <a:rPr lang="zh-TW" altLang="en-US" sz="2800" dirty="0"/>
              <a:t>美國資訊軟體創辦人世代 從</a:t>
            </a:r>
            <a:r>
              <a:rPr lang="en-US" altLang="zh-TW" sz="2800" dirty="0"/>
              <a:t>PC,</a:t>
            </a:r>
            <a:r>
              <a:rPr lang="zh-TW" altLang="en-US" sz="2800" dirty="0"/>
              <a:t>網路</a:t>
            </a:r>
            <a:r>
              <a:rPr lang="en-US" altLang="zh-TW" sz="2800" dirty="0"/>
              <a:t>,</a:t>
            </a:r>
            <a:r>
              <a:rPr lang="zh-TW" altLang="en-US" sz="2800" dirty="0"/>
              <a:t>手機皆有所延續與發展 </a:t>
            </a:r>
            <a:r>
              <a:rPr lang="en-US" altLang="zh-TW" sz="2800" dirty="0"/>
              <a:t>(1980-2013), </a:t>
            </a:r>
            <a:r>
              <a:rPr lang="zh-TW" altLang="en-US" sz="2800" dirty="0"/>
              <a:t>請說明</a:t>
            </a:r>
            <a:r>
              <a:rPr lang="en-US" altLang="zh-TW" sz="2800" dirty="0"/>
              <a:t>FB </a:t>
            </a:r>
            <a:r>
              <a:rPr lang="zh-TW" altLang="en-US" sz="2800" dirty="0"/>
              <a:t>臉書</a:t>
            </a:r>
            <a:r>
              <a:rPr lang="en-US" altLang="zh-TW" sz="2800" dirty="0"/>
              <a:t>, Google, Yahoo ,MS </a:t>
            </a:r>
            <a:r>
              <a:rPr lang="zh-TW" altLang="en-US" sz="2800" dirty="0"/>
              <a:t>微軟等 創辦人的出生世代為何 </a:t>
            </a:r>
            <a:r>
              <a:rPr lang="en-US" altLang="zh-TW" sz="2800" dirty="0"/>
              <a:t>?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35273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4525963"/>
          </a:xfrm>
        </p:spPr>
        <p:txBody>
          <a:bodyPr/>
          <a:lstStyle/>
          <a:p>
            <a:r>
              <a:rPr lang="en-US" altLang="zh-TW" sz="2400" dirty="0" smtClean="0"/>
              <a:t>6</a:t>
            </a:r>
            <a:r>
              <a:rPr lang="en-US" altLang="zh-TW" sz="2400" dirty="0"/>
              <a:t>. </a:t>
            </a:r>
            <a:r>
              <a:rPr lang="zh-TW" altLang="en-US" sz="2400" dirty="0"/>
              <a:t>目前全球在 </a:t>
            </a:r>
            <a:r>
              <a:rPr lang="en-US" altLang="zh-TW" sz="2400" dirty="0"/>
              <a:t>Unix</a:t>
            </a:r>
            <a:r>
              <a:rPr lang="zh-TW" altLang="en-US" sz="2400" dirty="0"/>
              <a:t>系統 佔有率最大 的資料庫為何 </a:t>
            </a:r>
            <a:r>
              <a:rPr lang="en-US" altLang="zh-TW" sz="2400" dirty="0"/>
              <a:t>? </a:t>
            </a:r>
            <a:r>
              <a:rPr lang="zh-TW" altLang="en-US" sz="2400" dirty="0"/>
              <a:t>微軟主機 的大型資料庫為何 </a:t>
            </a:r>
            <a:r>
              <a:rPr lang="en-US" altLang="zh-TW" sz="2400" dirty="0"/>
              <a:t>? </a:t>
            </a:r>
            <a:r>
              <a:rPr lang="zh-TW" altLang="en-US" sz="2400" dirty="0"/>
              <a:t>微軟 </a:t>
            </a:r>
            <a:r>
              <a:rPr lang="en-US" altLang="zh-TW" sz="2400" dirty="0"/>
              <a:t>Office </a:t>
            </a:r>
            <a:r>
              <a:rPr lang="zh-TW" altLang="en-US" sz="2400" dirty="0"/>
              <a:t>軟體中 的小型資料庫為何 </a:t>
            </a:r>
            <a:r>
              <a:rPr lang="en-US" altLang="zh-TW" sz="2400" dirty="0"/>
              <a:t>?   </a:t>
            </a:r>
          </a:p>
          <a:p>
            <a:r>
              <a:rPr lang="en-US" altLang="zh-TW" sz="2400" dirty="0"/>
              <a:t>7. </a:t>
            </a:r>
            <a:r>
              <a:rPr lang="zh-TW" altLang="en-US" sz="2400" dirty="0"/>
              <a:t>請將 大數據分析資料管理金字塔的順序，依序排列 </a:t>
            </a:r>
            <a:r>
              <a:rPr lang="en-US" altLang="zh-TW" sz="2400" dirty="0"/>
              <a:t>? (</a:t>
            </a:r>
            <a:r>
              <a:rPr lang="zh-TW" altLang="en-US" sz="2400" dirty="0"/>
              <a:t>由 上而下</a:t>
            </a:r>
            <a:r>
              <a:rPr lang="en-US" altLang="zh-TW" sz="2400" dirty="0"/>
              <a:t>)</a:t>
            </a:r>
          </a:p>
          <a:p>
            <a:r>
              <a:rPr lang="en-US" altLang="zh-TW" sz="2400" dirty="0"/>
              <a:t>8.</a:t>
            </a:r>
            <a:r>
              <a:rPr lang="zh-TW" altLang="en-US" sz="2400" dirty="0"/>
              <a:t>台灣 </a:t>
            </a:r>
            <a:r>
              <a:rPr lang="en-US" altLang="zh-TW" sz="2400" dirty="0" err="1"/>
              <a:t>Hinet</a:t>
            </a:r>
            <a:r>
              <a:rPr lang="en-US" altLang="zh-TW" sz="2400" dirty="0"/>
              <a:t> </a:t>
            </a:r>
            <a:r>
              <a:rPr lang="zh-TW" altLang="en-US" sz="2400" dirty="0"/>
              <a:t>何時 </a:t>
            </a:r>
            <a:r>
              <a:rPr lang="en-US" altLang="zh-TW" sz="2400" dirty="0"/>
              <a:t>(? </a:t>
            </a:r>
            <a:r>
              <a:rPr lang="zh-TW" altLang="en-US" sz="2400" dirty="0"/>
              <a:t>年</a:t>
            </a:r>
            <a:r>
              <a:rPr lang="en-US" altLang="zh-TW" sz="2400" dirty="0"/>
              <a:t>) </a:t>
            </a:r>
            <a:r>
              <a:rPr lang="zh-TW" altLang="en-US" sz="2400" dirty="0"/>
              <a:t>開始營運 </a:t>
            </a:r>
            <a:r>
              <a:rPr lang="en-US" altLang="zh-TW" sz="2400" dirty="0"/>
              <a:t>? </a:t>
            </a:r>
            <a:r>
              <a:rPr lang="zh-TW" altLang="en-US" sz="2400" dirty="0"/>
              <a:t>中國網路人口何時超越台灣 </a:t>
            </a:r>
            <a:r>
              <a:rPr lang="en-US" altLang="zh-TW" sz="2400" dirty="0"/>
              <a:t>?</a:t>
            </a:r>
          </a:p>
          <a:p>
            <a:r>
              <a:rPr lang="en-US" altLang="zh-TW" sz="2400" dirty="0"/>
              <a:t>9. </a:t>
            </a:r>
            <a:r>
              <a:rPr lang="zh-TW" altLang="en-US" sz="2400" dirty="0"/>
              <a:t>氣象大數據分析</a:t>
            </a:r>
            <a:r>
              <a:rPr lang="en-US" altLang="zh-TW" sz="2400" dirty="0"/>
              <a:t>-1</a:t>
            </a:r>
            <a:r>
              <a:rPr lang="zh-TW" altLang="en-US" sz="2400" dirty="0"/>
              <a:t>年均溫最低為 </a:t>
            </a:r>
            <a:r>
              <a:rPr lang="en-US" altLang="zh-TW" sz="2400" dirty="0"/>
              <a:t>?</a:t>
            </a:r>
            <a:r>
              <a:rPr lang="zh-TW" altLang="en-US" sz="2400" dirty="0"/>
              <a:t>月</a:t>
            </a:r>
            <a:r>
              <a:rPr lang="en-US" altLang="zh-TW" sz="2400" dirty="0"/>
              <a:t>. </a:t>
            </a:r>
            <a:r>
              <a:rPr lang="zh-TW" altLang="en-US" sz="2400" dirty="0"/>
              <a:t>今年最冷寒流在 </a:t>
            </a:r>
            <a:r>
              <a:rPr lang="en-US" altLang="zh-TW" sz="2400" dirty="0"/>
              <a:t>? </a:t>
            </a:r>
            <a:r>
              <a:rPr lang="zh-TW" altLang="en-US" sz="2400" dirty="0"/>
              <a:t>月 </a:t>
            </a:r>
            <a:r>
              <a:rPr lang="en-US" altLang="zh-TW" sz="2400" dirty="0"/>
              <a:t>(106</a:t>
            </a:r>
            <a:r>
              <a:rPr lang="zh-TW" altLang="en-US" sz="2400" dirty="0"/>
              <a:t>年</a:t>
            </a:r>
            <a:r>
              <a:rPr lang="en-US" altLang="zh-TW" sz="2400" dirty="0"/>
              <a:t>: 10</a:t>
            </a:r>
            <a:r>
              <a:rPr lang="zh-TW" altLang="en-US" sz="2400" dirty="0"/>
              <a:t>月 </a:t>
            </a:r>
            <a:r>
              <a:rPr lang="en-US" altLang="zh-TW" sz="2400" dirty="0"/>
              <a:t>2</a:t>
            </a:r>
            <a:r>
              <a:rPr lang="zh-TW" altLang="en-US" sz="2400" dirty="0"/>
              <a:t>波</a:t>
            </a:r>
            <a:r>
              <a:rPr lang="en-US" altLang="zh-TW" sz="2400" dirty="0"/>
              <a:t>+11</a:t>
            </a:r>
            <a:r>
              <a:rPr lang="zh-TW" altLang="en-US" sz="2400" dirty="0"/>
              <a:t>月 </a:t>
            </a:r>
            <a:r>
              <a:rPr lang="en-US" altLang="zh-TW" sz="2400" dirty="0"/>
              <a:t>4</a:t>
            </a:r>
            <a:r>
              <a:rPr lang="zh-TW" altLang="en-US" sz="2400" dirty="0"/>
              <a:t>波</a:t>
            </a:r>
            <a:r>
              <a:rPr lang="en-US" altLang="zh-TW" sz="2400" dirty="0"/>
              <a:t>+12</a:t>
            </a:r>
            <a:r>
              <a:rPr lang="zh-TW" altLang="en-US" sz="2400" dirty="0"/>
              <a:t>月 </a:t>
            </a:r>
            <a:r>
              <a:rPr lang="en-US" altLang="zh-TW" sz="2400" dirty="0"/>
              <a:t>4</a:t>
            </a:r>
            <a:r>
              <a:rPr lang="zh-TW" altLang="en-US" sz="2400" dirty="0"/>
              <a:t>波</a:t>
            </a:r>
            <a:r>
              <a:rPr lang="en-US" altLang="zh-TW" sz="2400" dirty="0"/>
              <a:t>:10</a:t>
            </a:r>
            <a:r>
              <a:rPr lang="zh-TW" altLang="en-US" sz="2400" dirty="0"/>
              <a:t>月</a:t>
            </a:r>
            <a:r>
              <a:rPr lang="en-US" altLang="zh-TW" sz="2400" dirty="0"/>
              <a:t>-12</a:t>
            </a:r>
            <a:r>
              <a:rPr lang="zh-TW" altLang="en-US" sz="2400" dirty="0"/>
              <a:t>月 </a:t>
            </a:r>
            <a:r>
              <a:rPr lang="en-US" altLang="zh-TW" sz="2400" dirty="0"/>
              <a:t>:3</a:t>
            </a:r>
            <a:r>
              <a:rPr lang="zh-TW" altLang="en-US" sz="2400" dirty="0"/>
              <a:t>月共 </a:t>
            </a:r>
            <a:r>
              <a:rPr lang="en-US" altLang="zh-TW" sz="2400" dirty="0"/>
              <a:t>11 </a:t>
            </a:r>
            <a:r>
              <a:rPr lang="zh-TW" altLang="en-US" sz="2400" dirty="0"/>
              <a:t>波冷氣團</a:t>
            </a:r>
            <a:r>
              <a:rPr lang="en-US" altLang="zh-TW" sz="2400" dirty="0"/>
              <a:t>?. 10</a:t>
            </a:r>
            <a:r>
              <a:rPr lang="zh-TW" altLang="en-US" sz="2400" dirty="0"/>
              <a:t>月</a:t>
            </a:r>
            <a:r>
              <a:rPr lang="en-US" altLang="zh-TW" sz="2400" dirty="0"/>
              <a:t>-2</a:t>
            </a:r>
            <a:r>
              <a:rPr lang="zh-TW" altLang="en-US" sz="2400" dirty="0"/>
              <a:t>月 </a:t>
            </a:r>
            <a:r>
              <a:rPr lang="en-US" altLang="zh-TW" sz="2400" dirty="0"/>
              <a:t>:5</a:t>
            </a:r>
            <a:r>
              <a:rPr lang="zh-TW" altLang="en-US" sz="2400" dirty="0"/>
              <a:t>月共</a:t>
            </a:r>
            <a:r>
              <a:rPr lang="en-US" altLang="zh-TW" sz="2400" dirty="0"/>
              <a:t>20 </a:t>
            </a:r>
            <a:r>
              <a:rPr lang="zh-TW" altLang="en-US" sz="2400" dirty="0"/>
              <a:t>波</a:t>
            </a:r>
            <a:r>
              <a:rPr lang="en-US" altLang="zh-TW" sz="2400" dirty="0"/>
              <a:t>(11+4+5)</a:t>
            </a:r>
            <a:r>
              <a:rPr lang="zh-TW" altLang="en-US" sz="2400" dirty="0"/>
              <a:t>冷氣團 </a:t>
            </a:r>
            <a:r>
              <a:rPr lang="en-US" altLang="zh-TW" sz="2400" dirty="0"/>
              <a:t>( 5</a:t>
            </a:r>
            <a:r>
              <a:rPr lang="zh-TW" altLang="en-US" sz="2400" dirty="0"/>
              <a:t>波寒流</a:t>
            </a:r>
            <a:r>
              <a:rPr lang="en-US" altLang="zh-TW" sz="2400" dirty="0"/>
              <a:t>).1/1:13-1/8-13:4.7</a:t>
            </a:r>
            <a:r>
              <a:rPr lang="zh-TW" altLang="en-US" sz="2400" dirty="0"/>
              <a:t>度</a:t>
            </a:r>
            <a:r>
              <a:rPr lang="en-US" altLang="zh-TW" sz="2400" dirty="0"/>
              <a:t>:</a:t>
            </a:r>
            <a:r>
              <a:rPr lang="zh-TW" altLang="en-US" sz="2400" dirty="0"/>
              <a:t>嘉義</a:t>
            </a:r>
            <a:r>
              <a:rPr lang="en-US" altLang="zh-TW" sz="2400" dirty="0"/>
              <a:t>&lt;10( </a:t>
            </a:r>
            <a:r>
              <a:rPr lang="zh-TW" altLang="en-US" sz="2400" dirty="0"/>
              <a:t>第</a:t>
            </a:r>
            <a:r>
              <a:rPr lang="en-US" altLang="zh-TW" sz="2400" dirty="0"/>
              <a:t>1</a:t>
            </a:r>
            <a:r>
              <a:rPr lang="zh-TW" altLang="en-US" sz="2400" dirty="0"/>
              <a:t>波寒流</a:t>
            </a:r>
            <a:r>
              <a:rPr lang="en-US" altLang="zh-TW" sz="2400" dirty="0"/>
              <a:t>)-1/23:13.8-1/29:9.8(2</a:t>
            </a:r>
            <a:r>
              <a:rPr lang="zh-TW" altLang="en-US" sz="2400" dirty="0"/>
              <a:t>波</a:t>
            </a:r>
            <a:r>
              <a:rPr lang="en-US" altLang="zh-TW" sz="2400" dirty="0"/>
              <a:t>)-2/1:9.3(3</a:t>
            </a:r>
            <a:r>
              <a:rPr lang="zh-TW" altLang="en-US" sz="2400" dirty="0"/>
              <a:t>波</a:t>
            </a:r>
            <a:r>
              <a:rPr lang="en-US" altLang="zh-TW" sz="2400" dirty="0"/>
              <a:t>)-2/5:6.3(4</a:t>
            </a:r>
            <a:r>
              <a:rPr lang="zh-TW" altLang="en-US" sz="2400" dirty="0"/>
              <a:t>波</a:t>
            </a:r>
            <a:r>
              <a:rPr lang="en-US" altLang="zh-TW" sz="2400" dirty="0"/>
              <a:t>)-2/12:9.1(5</a:t>
            </a:r>
            <a:r>
              <a:rPr lang="zh-TW" altLang="en-US" sz="2400" dirty="0"/>
              <a:t>波</a:t>
            </a:r>
            <a:r>
              <a:rPr lang="en-US" altLang="zh-TW" sz="2400" dirty="0"/>
              <a:t>)-2/22:11.5-2/26:13.7 &lt;15</a:t>
            </a:r>
          </a:p>
          <a:p>
            <a:r>
              <a:rPr lang="en-US" altLang="zh-TW" sz="2400" dirty="0"/>
              <a:t>10. </a:t>
            </a:r>
            <a:r>
              <a:rPr lang="zh-TW" altLang="en-US" sz="2400" dirty="0"/>
              <a:t>查詢全球 </a:t>
            </a:r>
            <a:r>
              <a:rPr lang="en-US" altLang="zh-TW" sz="2400" dirty="0"/>
              <a:t>500</a:t>
            </a:r>
            <a:r>
              <a:rPr lang="zh-TW" altLang="en-US" sz="2400" dirty="0"/>
              <a:t>大企業營收的 雜誌</a:t>
            </a:r>
            <a:r>
              <a:rPr lang="en-US" altLang="zh-TW" sz="2400" dirty="0"/>
              <a:t>(</a:t>
            </a:r>
            <a:r>
              <a:rPr lang="zh-TW" altLang="en-US" sz="2400" dirty="0"/>
              <a:t>年資料庫</a:t>
            </a:r>
            <a:r>
              <a:rPr lang="en-US" altLang="zh-TW" sz="2400" dirty="0"/>
              <a:t>) </a:t>
            </a:r>
            <a:r>
              <a:rPr lang="zh-TW" altLang="en-US" sz="2400" dirty="0"/>
              <a:t>為何 </a:t>
            </a:r>
            <a:r>
              <a:rPr lang="en-US" altLang="zh-TW" sz="2400" dirty="0"/>
              <a:t>? </a:t>
            </a:r>
            <a:r>
              <a:rPr lang="zh-TW" altLang="en-US" sz="2400" dirty="0"/>
              <a:t>查詢全球最富有人排行的 雜誌</a:t>
            </a:r>
            <a:r>
              <a:rPr lang="en-US" altLang="zh-TW" sz="2400" dirty="0"/>
              <a:t>(</a:t>
            </a:r>
            <a:r>
              <a:rPr lang="zh-TW" altLang="en-US" sz="2400" dirty="0"/>
              <a:t>年資料庫</a:t>
            </a:r>
            <a:r>
              <a:rPr lang="en-US" altLang="zh-TW" sz="2400" dirty="0"/>
              <a:t>) </a:t>
            </a:r>
            <a:r>
              <a:rPr lang="zh-TW" altLang="en-US" sz="2400" dirty="0"/>
              <a:t>為何 </a:t>
            </a:r>
            <a:r>
              <a:rPr lang="en-US" altLang="zh-TW" sz="2400" dirty="0"/>
              <a:t>?</a:t>
            </a:r>
            <a:r>
              <a:rPr lang="zh-TW" altLang="en-US" sz="2400" dirty="0"/>
              <a:t>查詢台灣 </a:t>
            </a:r>
            <a:r>
              <a:rPr lang="en-US" altLang="zh-TW" sz="2400" dirty="0"/>
              <a:t>2000</a:t>
            </a:r>
            <a:r>
              <a:rPr lang="zh-TW" altLang="en-US" sz="2400" dirty="0"/>
              <a:t>大企業營收的 雜誌</a:t>
            </a:r>
            <a:r>
              <a:rPr lang="en-US" altLang="zh-TW" sz="2400" dirty="0"/>
              <a:t>(</a:t>
            </a:r>
            <a:r>
              <a:rPr lang="zh-TW" altLang="en-US" sz="2400" dirty="0"/>
              <a:t>年資料庫</a:t>
            </a:r>
            <a:r>
              <a:rPr lang="en-US" altLang="zh-TW" sz="2400" dirty="0"/>
              <a:t>) </a:t>
            </a:r>
            <a:r>
              <a:rPr lang="zh-TW" altLang="en-US" sz="2400" dirty="0"/>
              <a:t>為何 </a:t>
            </a:r>
            <a:r>
              <a:rPr lang="en-US" altLang="zh-TW" sz="2400" dirty="0"/>
              <a:t>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26037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36512" y="404664"/>
            <a:ext cx="9073008" cy="4525963"/>
          </a:xfrm>
        </p:spPr>
        <p:txBody>
          <a:bodyPr/>
          <a:lstStyle/>
          <a:p>
            <a:r>
              <a:rPr lang="en-US" altLang="zh-TW" sz="2000" dirty="0"/>
              <a:t>1.</a:t>
            </a:r>
            <a:r>
              <a:rPr lang="zh-TW" altLang="en-US" sz="2000" dirty="0"/>
              <a:t>商流計算機應用 的</a:t>
            </a:r>
            <a:r>
              <a:rPr lang="en-US" altLang="zh-TW" sz="2000" dirty="0"/>
              <a:t>4 </a:t>
            </a:r>
            <a:r>
              <a:rPr lang="zh-TW" altLang="en-US" sz="2000" dirty="0"/>
              <a:t>大現代化零售</a:t>
            </a:r>
            <a:r>
              <a:rPr lang="en-US" altLang="zh-TW" sz="2000" dirty="0"/>
              <a:t>Retail </a:t>
            </a:r>
            <a:r>
              <a:rPr lang="zh-TW" altLang="en-US" sz="2000" dirty="0"/>
              <a:t>通路計算機應用演化</a:t>
            </a:r>
            <a:r>
              <a:rPr lang="en-US" altLang="zh-TW" sz="2000" dirty="0"/>
              <a:t>. </a:t>
            </a:r>
            <a:r>
              <a:rPr lang="zh-TW" altLang="en-US" sz="2000" dirty="0"/>
              <a:t>依時間排序 為何 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2.MIS</a:t>
            </a:r>
            <a:r>
              <a:rPr lang="zh-TW" altLang="en-US" sz="2000" dirty="0"/>
              <a:t>管理資訊系統為 計算機應用 的資訊基礎，請問 </a:t>
            </a:r>
            <a:r>
              <a:rPr lang="en-US" altLang="zh-TW" sz="2000" dirty="0"/>
              <a:t>MIS</a:t>
            </a:r>
            <a:r>
              <a:rPr lang="zh-TW" altLang="en-US" sz="2000" dirty="0"/>
              <a:t>之 </a:t>
            </a:r>
            <a:r>
              <a:rPr lang="en-US" altLang="zh-TW" sz="2000" dirty="0"/>
              <a:t>5</a:t>
            </a:r>
            <a:r>
              <a:rPr lang="zh-TW" altLang="en-US" sz="2000" dirty="0"/>
              <a:t>管 為何 </a:t>
            </a:r>
            <a:r>
              <a:rPr lang="en-US" altLang="zh-TW" sz="2000" dirty="0"/>
              <a:t>? </a:t>
            </a:r>
          </a:p>
          <a:p>
            <a:r>
              <a:rPr lang="en-US" altLang="zh-TW" sz="2000" dirty="0" smtClean="0"/>
              <a:t>3.MKIS </a:t>
            </a:r>
            <a:r>
              <a:rPr lang="zh-TW" altLang="en-US" sz="2000" dirty="0"/>
              <a:t>行銷資訊系統為 計算機應用管理的 資訊基礎，請問其量化行銷總體外部市場的 </a:t>
            </a:r>
            <a:r>
              <a:rPr lang="en-US" altLang="zh-TW" sz="2000" dirty="0"/>
              <a:t>5</a:t>
            </a:r>
            <a:r>
              <a:rPr lang="zh-TW" altLang="en-US" sz="2000" dirty="0"/>
              <a:t>大資訊指標為何 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 </a:t>
            </a:r>
            <a:r>
              <a:rPr lang="en-US" altLang="zh-TW" sz="2000" dirty="0" smtClean="0"/>
              <a:t>4</a:t>
            </a:r>
            <a:r>
              <a:rPr lang="en-US" altLang="zh-TW" sz="2000" dirty="0"/>
              <a:t>. </a:t>
            </a:r>
            <a:r>
              <a:rPr lang="zh-TW" altLang="en-US" sz="2000" dirty="0"/>
              <a:t>顧客關係管理 </a:t>
            </a:r>
            <a:r>
              <a:rPr lang="en-US" altLang="zh-TW" sz="2000" dirty="0"/>
              <a:t>CRM</a:t>
            </a:r>
            <a:r>
              <a:rPr lang="zh-TW" altLang="en-US" sz="2000" dirty="0"/>
              <a:t>中 之 </a:t>
            </a:r>
            <a:r>
              <a:rPr lang="en-US" altLang="zh-TW" sz="2000" dirty="0"/>
              <a:t>2 </a:t>
            </a:r>
            <a:r>
              <a:rPr lang="zh-TW" altLang="en-US" sz="2000" dirty="0"/>
              <a:t>大 </a:t>
            </a:r>
            <a:r>
              <a:rPr lang="en-US" altLang="zh-TW" sz="2000" dirty="0"/>
              <a:t>Data</a:t>
            </a:r>
            <a:r>
              <a:rPr lang="zh-TW" altLang="en-US" sz="2000" dirty="0"/>
              <a:t>資料管理為何 </a:t>
            </a:r>
            <a:r>
              <a:rPr lang="en-US" altLang="zh-TW" sz="2000" dirty="0"/>
              <a:t>? </a:t>
            </a:r>
            <a:r>
              <a:rPr lang="zh-TW" altLang="en-US" sz="2000" dirty="0"/>
              <a:t>舉</a:t>
            </a:r>
            <a:r>
              <a:rPr lang="en-US" altLang="zh-TW" sz="2000" dirty="0"/>
              <a:t>1</a:t>
            </a:r>
            <a:r>
              <a:rPr lang="zh-TW" altLang="en-US" sz="2000" dirty="0"/>
              <a:t>例 有關台灣老人人口的網路資訊管理個案 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5. </a:t>
            </a:r>
            <a:r>
              <a:rPr lang="zh-TW" altLang="en-US" sz="2000" dirty="0"/>
              <a:t>美國資訊軟體創辦人世代 從</a:t>
            </a:r>
            <a:r>
              <a:rPr lang="en-US" altLang="zh-TW" sz="2000" dirty="0"/>
              <a:t>PC,</a:t>
            </a:r>
            <a:r>
              <a:rPr lang="zh-TW" altLang="en-US" sz="2000" dirty="0"/>
              <a:t>網路</a:t>
            </a:r>
            <a:r>
              <a:rPr lang="en-US" altLang="zh-TW" sz="2000" dirty="0"/>
              <a:t>,</a:t>
            </a:r>
            <a:r>
              <a:rPr lang="zh-TW" altLang="en-US" sz="2000" dirty="0"/>
              <a:t>手機皆有所延續與發展 </a:t>
            </a:r>
            <a:r>
              <a:rPr lang="en-US" altLang="zh-TW" sz="2000" dirty="0"/>
              <a:t>(1980-2013), </a:t>
            </a:r>
            <a:r>
              <a:rPr lang="zh-TW" altLang="en-US" sz="2000" dirty="0"/>
              <a:t>請說明</a:t>
            </a:r>
            <a:r>
              <a:rPr lang="en-US" altLang="zh-TW" sz="2000" dirty="0"/>
              <a:t>FB </a:t>
            </a:r>
            <a:r>
              <a:rPr lang="zh-TW" altLang="en-US" sz="2000" dirty="0"/>
              <a:t>臉書</a:t>
            </a:r>
            <a:r>
              <a:rPr lang="en-US" altLang="zh-TW" sz="2000" dirty="0"/>
              <a:t>, Google, Yahoo ,MS </a:t>
            </a:r>
            <a:r>
              <a:rPr lang="zh-TW" altLang="en-US" sz="2000" dirty="0"/>
              <a:t>微軟等 創辦人的出生世代為何 </a:t>
            </a:r>
            <a:r>
              <a:rPr lang="en-US" altLang="zh-TW" sz="2000" dirty="0"/>
              <a:t>? </a:t>
            </a:r>
          </a:p>
          <a:p>
            <a:r>
              <a:rPr lang="en-US" altLang="zh-TW" sz="2000" dirty="0"/>
              <a:t>6. </a:t>
            </a:r>
            <a:r>
              <a:rPr lang="zh-TW" altLang="en-US" sz="2000" dirty="0"/>
              <a:t>目前全球在 </a:t>
            </a:r>
            <a:r>
              <a:rPr lang="en-US" altLang="zh-TW" sz="2000" dirty="0"/>
              <a:t>Unix</a:t>
            </a:r>
            <a:r>
              <a:rPr lang="zh-TW" altLang="en-US" sz="2000" dirty="0"/>
              <a:t>系統 佔有率最大 的資料庫為何 </a:t>
            </a:r>
            <a:r>
              <a:rPr lang="en-US" altLang="zh-TW" sz="2000" dirty="0"/>
              <a:t>? </a:t>
            </a:r>
            <a:r>
              <a:rPr lang="zh-TW" altLang="en-US" sz="2000" dirty="0"/>
              <a:t>微軟主機 的大型資料庫為何 </a:t>
            </a:r>
            <a:r>
              <a:rPr lang="en-US" altLang="zh-TW" sz="2000" dirty="0"/>
              <a:t>? </a:t>
            </a:r>
            <a:r>
              <a:rPr lang="zh-TW" altLang="en-US" sz="2000" dirty="0"/>
              <a:t>微軟 </a:t>
            </a:r>
            <a:r>
              <a:rPr lang="en-US" altLang="zh-TW" sz="2000" dirty="0"/>
              <a:t>Office </a:t>
            </a:r>
            <a:r>
              <a:rPr lang="zh-TW" altLang="en-US" sz="2000" dirty="0"/>
              <a:t>軟體中 的小型資料庫為何 </a:t>
            </a:r>
            <a:r>
              <a:rPr lang="en-US" altLang="zh-TW" sz="2000" dirty="0"/>
              <a:t>?   </a:t>
            </a:r>
          </a:p>
          <a:p>
            <a:r>
              <a:rPr lang="en-US" altLang="zh-TW" sz="2000" dirty="0"/>
              <a:t>7. </a:t>
            </a:r>
            <a:r>
              <a:rPr lang="zh-TW" altLang="en-US" sz="2000" dirty="0"/>
              <a:t>請將 大數據分析資料管理金字塔的順序，依序排列 </a:t>
            </a:r>
            <a:r>
              <a:rPr lang="en-US" altLang="zh-TW" sz="2000" dirty="0"/>
              <a:t>? (</a:t>
            </a:r>
            <a:r>
              <a:rPr lang="zh-TW" altLang="en-US" sz="2000" dirty="0"/>
              <a:t>由 上而下</a:t>
            </a:r>
            <a:r>
              <a:rPr lang="en-US" altLang="zh-TW" sz="2000" dirty="0"/>
              <a:t>)</a:t>
            </a:r>
          </a:p>
          <a:p>
            <a:r>
              <a:rPr lang="en-US" altLang="zh-TW" sz="2000" dirty="0"/>
              <a:t>8.</a:t>
            </a:r>
            <a:r>
              <a:rPr lang="zh-TW" altLang="en-US" sz="2000" dirty="0"/>
              <a:t>台灣 </a:t>
            </a:r>
            <a:r>
              <a:rPr lang="en-US" altLang="zh-TW" sz="2000" dirty="0" err="1"/>
              <a:t>Hinet</a:t>
            </a:r>
            <a:r>
              <a:rPr lang="en-US" altLang="zh-TW" sz="2000" dirty="0"/>
              <a:t> </a:t>
            </a:r>
            <a:r>
              <a:rPr lang="zh-TW" altLang="en-US" sz="2000" dirty="0"/>
              <a:t>何時 </a:t>
            </a:r>
            <a:r>
              <a:rPr lang="en-US" altLang="zh-TW" sz="2000" dirty="0"/>
              <a:t>(? </a:t>
            </a:r>
            <a:r>
              <a:rPr lang="zh-TW" altLang="en-US" sz="2000" dirty="0"/>
              <a:t>年</a:t>
            </a:r>
            <a:r>
              <a:rPr lang="en-US" altLang="zh-TW" sz="2000" dirty="0"/>
              <a:t>) </a:t>
            </a:r>
            <a:r>
              <a:rPr lang="zh-TW" altLang="en-US" sz="2000" dirty="0"/>
              <a:t>開始營運 </a:t>
            </a:r>
            <a:r>
              <a:rPr lang="en-US" altLang="zh-TW" sz="2000" dirty="0"/>
              <a:t>? </a:t>
            </a:r>
            <a:r>
              <a:rPr lang="zh-TW" altLang="en-US" sz="2000" dirty="0"/>
              <a:t>中國網路人口何時超越台灣 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9. </a:t>
            </a:r>
            <a:r>
              <a:rPr lang="zh-TW" altLang="en-US" sz="2000" dirty="0"/>
              <a:t>氣象大數據分析</a:t>
            </a:r>
            <a:r>
              <a:rPr lang="en-US" altLang="zh-TW" sz="2000" dirty="0"/>
              <a:t>-1</a:t>
            </a:r>
            <a:r>
              <a:rPr lang="zh-TW" altLang="en-US" sz="2000" dirty="0"/>
              <a:t>年均溫最低為 </a:t>
            </a:r>
            <a:r>
              <a:rPr lang="en-US" altLang="zh-TW" sz="2000" dirty="0"/>
              <a:t>?</a:t>
            </a:r>
            <a:r>
              <a:rPr lang="zh-TW" altLang="en-US" sz="2000" dirty="0"/>
              <a:t>月</a:t>
            </a:r>
            <a:r>
              <a:rPr lang="en-US" altLang="zh-TW" sz="2000" dirty="0"/>
              <a:t>. </a:t>
            </a:r>
            <a:r>
              <a:rPr lang="zh-TW" altLang="en-US" sz="2000" dirty="0"/>
              <a:t>今年最冷寒流在 </a:t>
            </a:r>
            <a:r>
              <a:rPr lang="en-US" altLang="zh-TW" sz="2000" dirty="0"/>
              <a:t>? </a:t>
            </a:r>
            <a:r>
              <a:rPr lang="zh-TW" altLang="en-US" sz="2000" dirty="0"/>
              <a:t>月 </a:t>
            </a:r>
            <a:r>
              <a:rPr lang="en-US" altLang="zh-TW" sz="1600" dirty="0"/>
              <a:t>(106</a:t>
            </a:r>
            <a:r>
              <a:rPr lang="zh-TW" altLang="en-US" sz="1600" dirty="0"/>
              <a:t>年</a:t>
            </a:r>
            <a:r>
              <a:rPr lang="en-US" altLang="zh-TW" sz="1600" dirty="0"/>
              <a:t>: 10</a:t>
            </a:r>
            <a:r>
              <a:rPr lang="zh-TW" altLang="en-US" sz="1600" dirty="0"/>
              <a:t>月 </a:t>
            </a:r>
            <a:r>
              <a:rPr lang="en-US" altLang="zh-TW" sz="1600" dirty="0"/>
              <a:t>2</a:t>
            </a:r>
            <a:r>
              <a:rPr lang="zh-TW" altLang="en-US" sz="1600" dirty="0"/>
              <a:t>波</a:t>
            </a:r>
            <a:r>
              <a:rPr lang="en-US" altLang="zh-TW" sz="1600" dirty="0"/>
              <a:t>+11</a:t>
            </a:r>
            <a:r>
              <a:rPr lang="zh-TW" altLang="en-US" sz="1600" dirty="0"/>
              <a:t>月 </a:t>
            </a:r>
            <a:r>
              <a:rPr lang="en-US" altLang="zh-TW" sz="1600" dirty="0"/>
              <a:t>4</a:t>
            </a:r>
            <a:r>
              <a:rPr lang="zh-TW" altLang="en-US" sz="1600" dirty="0"/>
              <a:t>波</a:t>
            </a:r>
            <a:r>
              <a:rPr lang="en-US" altLang="zh-TW" sz="1600" dirty="0"/>
              <a:t>+12</a:t>
            </a:r>
            <a:r>
              <a:rPr lang="zh-TW" altLang="en-US" sz="1600" dirty="0"/>
              <a:t>月 </a:t>
            </a:r>
            <a:r>
              <a:rPr lang="en-US" altLang="zh-TW" sz="1600" dirty="0"/>
              <a:t>4</a:t>
            </a:r>
            <a:r>
              <a:rPr lang="zh-TW" altLang="en-US" sz="1600" dirty="0"/>
              <a:t>波</a:t>
            </a:r>
            <a:r>
              <a:rPr lang="en-US" altLang="zh-TW" sz="1600" dirty="0"/>
              <a:t>:10</a:t>
            </a:r>
            <a:r>
              <a:rPr lang="zh-TW" altLang="en-US" sz="1600" dirty="0"/>
              <a:t>月</a:t>
            </a:r>
            <a:r>
              <a:rPr lang="en-US" altLang="zh-TW" sz="1600" dirty="0"/>
              <a:t>-12</a:t>
            </a:r>
            <a:r>
              <a:rPr lang="zh-TW" altLang="en-US" sz="1600" dirty="0"/>
              <a:t>月 </a:t>
            </a:r>
            <a:r>
              <a:rPr lang="en-US" altLang="zh-TW" sz="1600" dirty="0"/>
              <a:t>:3</a:t>
            </a:r>
            <a:r>
              <a:rPr lang="zh-TW" altLang="en-US" sz="1600" dirty="0"/>
              <a:t>月共 </a:t>
            </a:r>
            <a:r>
              <a:rPr lang="en-US" altLang="zh-TW" sz="1600" dirty="0"/>
              <a:t>11 </a:t>
            </a:r>
            <a:r>
              <a:rPr lang="zh-TW" altLang="en-US" sz="1600" dirty="0"/>
              <a:t>波冷氣團</a:t>
            </a:r>
            <a:r>
              <a:rPr lang="en-US" altLang="zh-TW" sz="1600" dirty="0"/>
              <a:t>?. 10</a:t>
            </a:r>
            <a:r>
              <a:rPr lang="zh-TW" altLang="en-US" sz="1600" dirty="0"/>
              <a:t>月</a:t>
            </a:r>
            <a:r>
              <a:rPr lang="en-US" altLang="zh-TW" sz="1600" dirty="0"/>
              <a:t>-2</a:t>
            </a:r>
            <a:r>
              <a:rPr lang="zh-TW" altLang="en-US" sz="1600" dirty="0"/>
              <a:t>月 </a:t>
            </a:r>
            <a:r>
              <a:rPr lang="en-US" altLang="zh-TW" sz="1600" dirty="0"/>
              <a:t>:5</a:t>
            </a:r>
            <a:r>
              <a:rPr lang="zh-TW" altLang="en-US" sz="1600" dirty="0"/>
              <a:t>月共</a:t>
            </a:r>
            <a:r>
              <a:rPr lang="en-US" altLang="zh-TW" sz="1600" dirty="0"/>
              <a:t>20 </a:t>
            </a:r>
            <a:r>
              <a:rPr lang="zh-TW" altLang="en-US" sz="1600" dirty="0"/>
              <a:t>波</a:t>
            </a:r>
            <a:r>
              <a:rPr lang="en-US" altLang="zh-TW" sz="1600" dirty="0"/>
              <a:t>(11+4+5)</a:t>
            </a:r>
            <a:r>
              <a:rPr lang="zh-TW" altLang="en-US" sz="1600" dirty="0"/>
              <a:t>冷氣團 </a:t>
            </a:r>
            <a:r>
              <a:rPr lang="en-US" altLang="zh-TW" sz="1600" dirty="0"/>
              <a:t>( 5</a:t>
            </a:r>
            <a:r>
              <a:rPr lang="zh-TW" altLang="en-US" sz="1600" dirty="0"/>
              <a:t>波寒流</a:t>
            </a:r>
            <a:r>
              <a:rPr lang="en-US" altLang="zh-TW" sz="1600" dirty="0"/>
              <a:t>).1/1:13-1/8-13:4.7</a:t>
            </a:r>
            <a:r>
              <a:rPr lang="zh-TW" altLang="en-US" sz="1600" dirty="0"/>
              <a:t>度</a:t>
            </a:r>
            <a:r>
              <a:rPr lang="en-US" altLang="zh-TW" sz="1600" dirty="0"/>
              <a:t>:</a:t>
            </a:r>
            <a:r>
              <a:rPr lang="zh-TW" altLang="en-US" sz="1600" dirty="0"/>
              <a:t>嘉義</a:t>
            </a:r>
            <a:r>
              <a:rPr lang="en-US" altLang="zh-TW" sz="1600" dirty="0"/>
              <a:t>&lt;10( </a:t>
            </a:r>
            <a:r>
              <a:rPr lang="zh-TW" altLang="en-US" sz="1600" dirty="0"/>
              <a:t>第</a:t>
            </a:r>
            <a:r>
              <a:rPr lang="en-US" altLang="zh-TW" sz="1600" dirty="0"/>
              <a:t>1</a:t>
            </a:r>
            <a:r>
              <a:rPr lang="zh-TW" altLang="en-US" sz="1600" dirty="0"/>
              <a:t>波寒流</a:t>
            </a:r>
            <a:r>
              <a:rPr lang="en-US" altLang="zh-TW" sz="1600" dirty="0"/>
              <a:t>)-1/23:13.8-1/29:9.8(2</a:t>
            </a:r>
            <a:r>
              <a:rPr lang="zh-TW" altLang="en-US" sz="1600" dirty="0"/>
              <a:t>波</a:t>
            </a:r>
            <a:r>
              <a:rPr lang="en-US" altLang="zh-TW" sz="1600" dirty="0"/>
              <a:t>)-2/1:9.3(3</a:t>
            </a:r>
            <a:r>
              <a:rPr lang="zh-TW" altLang="en-US" sz="1600" dirty="0"/>
              <a:t>波</a:t>
            </a:r>
            <a:r>
              <a:rPr lang="en-US" altLang="zh-TW" sz="1600" dirty="0"/>
              <a:t>)-2/5:6.3(4</a:t>
            </a:r>
            <a:r>
              <a:rPr lang="zh-TW" altLang="en-US" sz="1600" dirty="0"/>
              <a:t>波</a:t>
            </a:r>
            <a:r>
              <a:rPr lang="en-US" altLang="zh-TW" sz="1600" dirty="0"/>
              <a:t>)-2/12:9.1(5</a:t>
            </a:r>
            <a:r>
              <a:rPr lang="zh-TW" altLang="en-US" sz="1600" dirty="0"/>
              <a:t>波</a:t>
            </a:r>
            <a:r>
              <a:rPr lang="en-US" altLang="zh-TW" sz="1600" dirty="0"/>
              <a:t>)-2/22:11.5-2/26:13.7 &lt;15</a:t>
            </a:r>
          </a:p>
          <a:p>
            <a:r>
              <a:rPr lang="en-US" altLang="zh-TW" sz="2000" dirty="0"/>
              <a:t>10. </a:t>
            </a:r>
            <a:r>
              <a:rPr lang="zh-TW" altLang="en-US" sz="2000" dirty="0"/>
              <a:t>查詢</a:t>
            </a:r>
            <a:r>
              <a:rPr lang="zh-TW" altLang="en-US" sz="2000" dirty="0" smtClean="0"/>
              <a:t>全球</a:t>
            </a:r>
            <a:r>
              <a:rPr lang="en-US" altLang="zh-TW" sz="2000" dirty="0" smtClean="0"/>
              <a:t>500</a:t>
            </a:r>
            <a:r>
              <a:rPr lang="zh-TW" altLang="en-US" sz="2000" dirty="0"/>
              <a:t>大企業營收的 雜誌</a:t>
            </a:r>
            <a:r>
              <a:rPr lang="en-US" altLang="zh-TW" sz="2000" dirty="0"/>
              <a:t>(</a:t>
            </a:r>
            <a:r>
              <a:rPr lang="zh-TW" altLang="en-US" sz="2000" dirty="0"/>
              <a:t>年資料庫</a:t>
            </a:r>
            <a:r>
              <a:rPr lang="en-US" altLang="zh-TW" sz="2000" dirty="0"/>
              <a:t>) </a:t>
            </a:r>
            <a:r>
              <a:rPr lang="zh-TW" altLang="en-US" sz="2000" dirty="0"/>
              <a:t>為何 </a:t>
            </a:r>
            <a:r>
              <a:rPr lang="en-US" altLang="zh-TW" sz="2000" dirty="0"/>
              <a:t>? </a:t>
            </a:r>
            <a:r>
              <a:rPr lang="zh-TW" altLang="en-US" sz="2000" dirty="0"/>
              <a:t>查詢全球最富有人排行</a:t>
            </a:r>
            <a:r>
              <a:rPr lang="zh-TW" altLang="en-US" sz="2000" dirty="0" smtClean="0"/>
              <a:t>的雜誌</a:t>
            </a:r>
            <a:r>
              <a:rPr lang="en-US" altLang="zh-TW" sz="2000" dirty="0"/>
              <a:t>(</a:t>
            </a:r>
            <a:r>
              <a:rPr lang="zh-TW" altLang="en-US" sz="2000" dirty="0"/>
              <a:t>年資料庫</a:t>
            </a:r>
            <a:r>
              <a:rPr lang="en-US" altLang="zh-TW" sz="2000" dirty="0"/>
              <a:t>) </a:t>
            </a:r>
            <a:r>
              <a:rPr lang="zh-TW" altLang="en-US" sz="2000" dirty="0" smtClean="0"/>
              <a:t>為何</a:t>
            </a:r>
            <a:r>
              <a:rPr lang="en-US" altLang="zh-TW" sz="2000" dirty="0" smtClean="0"/>
              <a:t>?</a:t>
            </a:r>
            <a:r>
              <a:rPr lang="zh-TW" altLang="en-US" sz="2000" dirty="0"/>
              <a:t>查詢台灣 </a:t>
            </a:r>
            <a:r>
              <a:rPr lang="en-US" altLang="zh-TW" sz="2000" dirty="0"/>
              <a:t>2000</a:t>
            </a:r>
            <a:r>
              <a:rPr lang="zh-TW" altLang="en-US" sz="2000" dirty="0"/>
              <a:t>大企業營收</a:t>
            </a:r>
            <a:r>
              <a:rPr lang="zh-TW" altLang="en-US" sz="2000" dirty="0" smtClean="0"/>
              <a:t>的雜誌</a:t>
            </a:r>
            <a:r>
              <a:rPr lang="en-US" altLang="zh-TW" sz="2000" dirty="0"/>
              <a:t>(</a:t>
            </a:r>
            <a:r>
              <a:rPr lang="zh-TW" altLang="en-US" sz="2000" dirty="0"/>
              <a:t>年資料庫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為何 </a:t>
            </a:r>
            <a:r>
              <a:rPr lang="en-US" altLang="zh-TW" sz="2000" dirty="0"/>
              <a:t>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65465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688632"/>
          </a:xfrm>
        </p:spPr>
        <p:txBody>
          <a:bodyPr>
            <a:noAutofit/>
          </a:bodyPr>
          <a:lstStyle/>
          <a:p>
            <a:r>
              <a:rPr lang="en-US" altLang="zh-TW" sz="3600" dirty="0" smtClean="0"/>
              <a:t>1.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什麼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是管理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資訊系統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M-</a:t>
            </a:r>
            <a:r>
              <a:rPr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IS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M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-5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管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en-US" altLang="zh-TW" sz="3600" dirty="0" smtClean="0"/>
              <a:t>2.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MK-IS and SCM-IS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/>
              <a:t>為何 </a:t>
            </a:r>
            <a:r>
              <a:rPr lang="en-US" altLang="zh-TW" sz="3600" dirty="0"/>
              <a:t>?</a:t>
            </a:r>
            <a:endParaRPr lang="zh-TW" altLang="en-US" sz="3600" dirty="0"/>
          </a:p>
          <a:p>
            <a:r>
              <a:rPr lang="en-US" altLang="zh-TW" sz="3600" dirty="0" smtClean="0"/>
              <a:t>3. </a:t>
            </a:r>
            <a:r>
              <a:rPr lang="zh-TW" altLang="en-US" sz="3600" dirty="0" smtClean="0"/>
              <a:t>廣義</a:t>
            </a:r>
            <a:r>
              <a:rPr lang="zh-TW" altLang="en-US" sz="3600" dirty="0"/>
              <a:t>資訊</a:t>
            </a:r>
            <a:r>
              <a:rPr lang="zh-TW" altLang="en-US" sz="3600" dirty="0" smtClean="0"/>
              <a:t>的內涵</a:t>
            </a:r>
            <a:r>
              <a:rPr lang="en-US" altLang="zh-TW" sz="3600" dirty="0" smtClean="0"/>
              <a:t> ? </a:t>
            </a:r>
            <a:r>
              <a:rPr lang="zh-TW" altLang="en-US" sz="3600" dirty="0" smtClean="0"/>
              <a:t>請將 大數據分析資料管理金字塔的順序，依序排列 </a:t>
            </a:r>
            <a:r>
              <a:rPr lang="en-US" altLang="zh-TW" sz="3600" dirty="0" smtClean="0"/>
              <a:t>?</a:t>
            </a:r>
          </a:p>
          <a:p>
            <a:r>
              <a:rPr lang="en-US" altLang="zh-TW" sz="3600" dirty="0" smtClean="0"/>
              <a:t>4.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問卷所使用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Office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Access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資料庫 的 *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43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>
                <a:hlinkClick r:id="rId2"/>
              </a:rPr>
              <a:t>計算機</a:t>
            </a:r>
            <a:r>
              <a:rPr lang="zh-TW" altLang="en-US" dirty="0">
                <a:solidFill>
                  <a:srgbClr val="00B050"/>
                </a:solidFill>
              </a:rPr>
              <a:t>應用 中 </a:t>
            </a:r>
            <a:r>
              <a:rPr lang="en-US" altLang="zh-TW" dirty="0">
                <a:solidFill>
                  <a:srgbClr val="00B050"/>
                </a:solidFill>
              </a:rPr>
              <a:t>POS</a:t>
            </a:r>
            <a:r>
              <a:rPr lang="zh-TW" altLang="en-US" dirty="0"/>
              <a:t>為何 </a:t>
            </a:r>
            <a:r>
              <a:rPr lang="en-US" altLang="zh-TW" dirty="0"/>
              <a:t>?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 smtClean="0"/>
              <a:t>最早期</a:t>
            </a:r>
            <a:r>
              <a:rPr lang="zh-TW" altLang="en-US" dirty="0"/>
              <a:t>的 </a:t>
            </a:r>
            <a:r>
              <a:rPr lang="en-US" altLang="zh-TW" dirty="0"/>
              <a:t>Retail </a:t>
            </a:r>
            <a:r>
              <a:rPr lang="zh-TW" altLang="en-US" dirty="0"/>
              <a:t>零售大數據分析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>
                <a:hlinkClick r:id="rId2"/>
              </a:rPr>
              <a:t>計算機</a:t>
            </a:r>
            <a:r>
              <a:rPr lang="zh-TW" altLang="en-US" dirty="0" smtClean="0">
                <a:solidFill>
                  <a:srgbClr val="00B050"/>
                </a:solidFill>
              </a:rPr>
              <a:t>應用範圍 </a:t>
            </a:r>
            <a:r>
              <a:rPr lang="zh-TW" altLang="en-US" dirty="0">
                <a:solidFill>
                  <a:srgbClr val="00B050"/>
                </a:solidFill>
              </a:rPr>
              <a:t>中</a:t>
            </a:r>
            <a:r>
              <a:rPr lang="zh-TW" altLang="en-US" dirty="0" smtClean="0"/>
              <a:t>廣義</a:t>
            </a:r>
            <a:r>
              <a:rPr lang="zh-TW" altLang="en-US" dirty="0">
                <a:solidFill>
                  <a:srgbClr val="00B050"/>
                </a:solidFill>
              </a:rPr>
              <a:t>應用</a:t>
            </a:r>
            <a:r>
              <a:rPr lang="zh-TW" altLang="en-US" dirty="0" smtClean="0"/>
              <a:t>資訊的內涵</a:t>
            </a:r>
            <a:r>
              <a:rPr lang="en-US" altLang="zh-TW" dirty="0" smtClean="0"/>
              <a:t> ? </a:t>
            </a:r>
            <a:r>
              <a:rPr lang="zh-TW" altLang="en-US" dirty="0" smtClean="0"/>
              <a:t>請將 大數據分析資料管理金字塔的順序，依序排列 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/>
              <a:t>4. </a:t>
            </a:r>
            <a:r>
              <a:rPr lang="zh-TW" altLang="en-US" dirty="0" smtClean="0"/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MK-IS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為 </a:t>
            </a:r>
            <a:r>
              <a:rPr lang="zh-TW" altLang="en-US" dirty="0" smtClean="0"/>
              <a:t>行銷管理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資訊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系統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/>
              <a:t>行銷</a:t>
            </a:r>
            <a:r>
              <a:rPr lang="zh-TW" altLang="en-US" dirty="0" smtClean="0"/>
              <a:t>管理 </a:t>
            </a:r>
            <a:r>
              <a:rPr lang="zh-TW" altLang="en-US" dirty="0"/>
              <a:t>之 </a:t>
            </a:r>
            <a:r>
              <a:rPr lang="en-US" altLang="zh-TW" dirty="0"/>
              <a:t>4 P</a:t>
            </a:r>
            <a:r>
              <a:rPr lang="zh-TW" altLang="en-US" dirty="0"/>
              <a:t>為何 </a:t>
            </a:r>
            <a:r>
              <a:rPr lang="en-US" altLang="zh-TW" dirty="0"/>
              <a:t>?</a:t>
            </a:r>
          </a:p>
          <a:p>
            <a:pPr marL="0" indent="0">
              <a:buNone/>
            </a:pPr>
            <a:r>
              <a:rPr lang="en-US" altLang="zh-TW" dirty="0" smtClean="0"/>
              <a:t>5.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什麼是管理資訊系統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(M-IS)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M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管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466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400600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1.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什麼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是管理資訊系統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M-IS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M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-5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管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en-US" altLang="zh-TW" sz="2400" dirty="0" smtClean="0"/>
              <a:t>2.</a:t>
            </a:r>
            <a:r>
              <a:rPr lang="zh-TW" altLang="en-US" sz="2400" dirty="0" smtClean="0"/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MK-IS and SCM-IS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/>
              <a:t>為何 </a:t>
            </a:r>
            <a:r>
              <a:rPr lang="en-US" altLang="zh-TW" sz="2400" dirty="0"/>
              <a:t>?</a:t>
            </a:r>
            <a:endParaRPr lang="zh-TW" altLang="en-US" sz="2400" dirty="0"/>
          </a:p>
          <a:p>
            <a:r>
              <a:rPr lang="en-US" altLang="zh-TW" sz="2400" dirty="0" smtClean="0"/>
              <a:t>3. </a:t>
            </a:r>
            <a:r>
              <a:rPr lang="zh-TW" altLang="en-US" sz="2400" dirty="0" smtClean="0"/>
              <a:t>廣義</a:t>
            </a:r>
            <a:r>
              <a:rPr lang="zh-TW" altLang="en-US" sz="2400" dirty="0"/>
              <a:t>資訊</a:t>
            </a:r>
            <a:r>
              <a:rPr lang="zh-TW" altLang="en-US" sz="2400" dirty="0" smtClean="0"/>
              <a:t>的內涵</a:t>
            </a:r>
            <a:r>
              <a:rPr lang="en-US" altLang="zh-TW" sz="2400" dirty="0" smtClean="0"/>
              <a:t> ? </a:t>
            </a:r>
            <a:r>
              <a:rPr lang="zh-TW" altLang="en-US" sz="2400" dirty="0" smtClean="0"/>
              <a:t>請將 大數據分析資料管理金字塔的順序，依序排列 </a:t>
            </a:r>
            <a:r>
              <a:rPr lang="en-US" altLang="zh-TW" sz="2400" dirty="0" smtClean="0"/>
              <a:t>?</a:t>
            </a:r>
          </a:p>
          <a:p>
            <a:r>
              <a:rPr lang="en-US" altLang="zh-TW" sz="2400" dirty="0" smtClean="0"/>
              <a:t>4.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sz="1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一般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DOS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Windows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系統所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 的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資料庫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的 *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問卷所使用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Office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Access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資料庫 的 *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TW" sz="1800" dirty="0" smtClean="0"/>
              <a:t>.</a:t>
            </a:r>
            <a:r>
              <a:rPr lang="zh-TW" altLang="en-US" sz="1800" dirty="0" smtClean="0"/>
              <a:t> 顧客</a:t>
            </a:r>
            <a:r>
              <a:rPr lang="zh-TW" altLang="en-US" sz="1800" dirty="0"/>
              <a:t>關係管理 </a:t>
            </a:r>
            <a:r>
              <a:rPr lang="en-US" altLang="zh-TW" sz="1800" dirty="0"/>
              <a:t>CRM</a:t>
            </a:r>
            <a:r>
              <a:rPr lang="zh-TW" altLang="en-US" sz="1800" dirty="0"/>
              <a:t>中 之 </a:t>
            </a:r>
            <a:r>
              <a:rPr lang="en-US" altLang="zh-TW" sz="1800" dirty="0"/>
              <a:t>2 </a:t>
            </a:r>
            <a:r>
              <a:rPr lang="zh-TW" altLang="en-US" sz="1800" dirty="0"/>
              <a:t>大 </a:t>
            </a:r>
            <a:r>
              <a:rPr lang="en-US" altLang="zh-TW" sz="1800" dirty="0"/>
              <a:t>Data</a:t>
            </a:r>
            <a:r>
              <a:rPr lang="zh-TW" altLang="en-US" sz="1800" dirty="0"/>
              <a:t>資料管理為何 </a:t>
            </a:r>
            <a:r>
              <a:rPr lang="en-US" altLang="zh-TW" sz="1800" dirty="0"/>
              <a:t>? </a:t>
            </a:r>
            <a:r>
              <a:rPr lang="zh-TW" altLang="en-US" sz="1800" dirty="0"/>
              <a:t>舉</a:t>
            </a:r>
            <a:r>
              <a:rPr lang="en-US" altLang="zh-TW" sz="1800" dirty="0"/>
              <a:t>1</a:t>
            </a:r>
            <a:r>
              <a:rPr lang="zh-TW" altLang="en-US" sz="1800" dirty="0"/>
              <a:t>例 有關台灣人口的管理個案 說明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 smtClean="0"/>
              <a:t>8.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全球 </a:t>
            </a:r>
            <a:r>
              <a:rPr lang="en-US" altLang="zh-TW" sz="1800" dirty="0"/>
              <a:t>500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/>
              <a:t>? </a:t>
            </a:r>
            <a:r>
              <a:rPr lang="zh-TW" altLang="en-US" sz="1800" dirty="0"/>
              <a:t>查詢全球最富有人排行的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台灣 </a:t>
            </a:r>
            <a:r>
              <a:rPr lang="en-US" altLang="zh-TW" sz="1800" dirty="0"/>
              <a:t>2000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9.</a:t>
            </a:r>
            <a:r>
              <a:rPr lang="zh-TW" altLang="en-US" sz="1800" dirty="0" smtClean="0"/>
              <a:t> 微軟</a:t>
            </a:r>
            <a:r>
              <a:rPr lang="zh-TW" altLang="en-US" sz="1800" dirty="0"/>
              <a:t>主機 的大型資料庫為何 </a:t>
            </a:r>
            <a:r>
              <a:rPr lang="en-US" altLang="zh-TW" sz="1800" dirty="0"/>
              <a:t>? </a:t>
            </a:r>
            <a:r>
              <a:rPr lang="zh-TW" altLang="en-US" sz="1800" dirty="0"/>
              <a:t>微軟 </a:t>
            </a:r>
            <a:r>
              <a:rPr lang="en-US" altLang="zh-TW" sz="1800" dirty="0"/>
              <a:t>Office </a:t>
            </a:r>
            <a:r>
              <a:rPr lang="zh-TW" altLang="en-US" sz="1800" dirty="0"/>
              <a:t>軟體</a:t>
            </a:r>
            <a:r>
              <a:rPr lang="zh-TW" altLang="en-US" sz="1800" dirty="0" smtClean="0"/>
              <a:t>中的</a:t>
            </a:r>
            <a:r>
              <a:rPr lang="zh-TW" altLang="en-US" sz="1800" dirty="0"/>
              <a:t>小型資料庫為何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10.</a:t>
            </a:r>
            <a:r>
              <a:rPr lang="zh-TW" altLang="en-US" sz="1800" dirty="0" smtClean="0"/>
              <a:t>行銷</a:t>
            </a:r>
            <a:r>
              <a:rPr lang="zh-TW" altLang="en-US" sz="1800" dirty="0"/>
              <a:t>管理 中 之 </a:t>
            </a:r>
            <a:r>
              <a:rPr lang="en-US" altLang="zh-TW" sz="1800" dirty="0"/>
              <a:t>4 P</a:t>
            </a:r>
            <a:r>
              <a:rPr lang="zh-TW" altLang="en-US" sz="1800" dirty="0"/>
              <a:t>為何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 smtClean="0"/>
              <a:t>11.</a:t>
            </a:r>
            <a:r>
              <a:rPr lang="zh-TW" altLang="en-US" sz="1800" dirty="0" smtClean="0"/>
              <a:t>商</a:t>
            </a:r>
            <a:r>
              <a:rPr lang="zh-TW" altLang="en-US" sz="1800" dirty="0"/>
              <a:t>流</a:t>
            </a:r>
            <a:r>
              <a:rPr lang="en-US" altLang="zh-TW" sz="1800" dirty="0"/>
              <a:t>4</a:t>
            </a:r>
            <a:r>
              <a:rPr lang="zh-TW" altLang="en-US" sz="1800" dirty="0"/>
              <a:t> 大現代化零售</a:t>
            </a:r>
            <a:r>
              <a:rPr lang="en-US" altLang="zh-TW" sz="1800" dirty="0"/>
              <a:t>Retail </a:t>
            </a:r>
            <a:r>
              <a:rPr lang="zh-TW" altLang="en-US" sz="1800" dirty="0"/>
              <a:t>通路演化</a:t>
            </a:r>
            <a:r>
              <a:rPr lang="en-US" altLang="zh-TW" sz="1800" dirty="0"/>
              <a:t>.</a:t>
            </a:r>
            <a:r>
              <a:rPr lang="zh-TW" altLang="en-US" sz="1800" dirty="0"/>
              <a:t> 依時間排序 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12.</a:t>
            </a:r>
            <a:r>
              <a:rPr lang="zh-TW" altLang="en-US" sz="1800" dirty="0">
                <a:hlinkClick r:id="rId2"/>
              </a:rPr>
              <a:t>計算機</a:t>
            </a:r>
            <a:r>
              <a:rPr lang="zh-TW" altLang="en-US" sz="1800" dirty="0" smtClean="0">
                <a:solidFill>
                  <a:srgbClr val="00B050"/>
                </a:solidFill>
              </a:rPr>
              <a:t>應用 中 </a:t>
            </a:r>
            <a:r>
              <a:rPr lang="en-US" altLang="zh-TW" sz="1800" dirty="0" smtClean="0">
                <a:solidFill>
                  <a:srgbClr val="00B050"/>
                </a:solidFill>
              </a:rPr>
              <a:t>POS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(</a:t>
            </a:r>
            <a:r>
              <a:rPr lang="zh-TW" altLang="en-US" sz="1800" dirty="0" smtClean="0"/>
              <a:t>最 早期的 </a:t>
            </a:r>
            <a:r>
              <a:rPr lang="en-US" altLang="zh-TW" sz="1800" dirty="0" smtClean="0"/>
              <a:t>Retail </a:t>
            </a:r>
            <a:r>
              <a:rPr lang="zh-TW" altLang="en-US" sz="1800" dirty="0" smtClean="0"/>
              <a:t>零售大數據分析</a:t>
            </a:r>
            <a:r>
              <a:rPr lang="en-US" altLang="zh-TW" sz="1800" dirty="0" smtClean="0"/>
              <a:t>)</a:t>
            </a:r>
          </a:p>
          <a:p>
            <a:r>
              <a:rPr lang="en-US" altLang="zh-TW" sz="1800" dirty="0" smtClean="0"/>
              <a:t>13.</a:t>
            </a:r>
            <a:r>
              <a:rPr lang="zh-TW" altLang="en-US" sz="1800" dirty="0" smtClean="0"/>
              <a:t> 氣象大數據分析</a:t>
            </a:r>
            <a:r>
              <a:rPr lang="en-US" altLang="zh-TW" sz="1800" dirty="0" smtClean="0"/>
              <a:t>-1</a:t>
            </a:r>
            <a:r>
              <a:rPr lang="zh-TW" altLang="en-US" sz="1800" dirty="0" smtClean="0"/>
              <a:t>年均溫最低為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月</a:t>
            </a:r>
            <a:r>
              <a:rPr lang="en-US" altLang="zh-TW" sz="1800" dirty="0" smtClean="0"/>
              <a:t>.</a:t>
            </a:r>
            <a:r>
              <a:rPr lang="zh-TW" altLang="en-US" sz="1800" dirty="0" smtClean="0"/>
              <a:t> 今年最冷寒流在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 月 </a:t>
            </a:r>
            <a:r>
              <a:rPr lang="en-US" altLang="zh-TW" sz="1800" dirty="0" smtClean="0"/>
              <a:t>(</a:t>
            </a:r>
            <a:r>
              <a:rPr lang="zh-TW" altLang="en-US" sz="1800" dirty="0" smtClean="0"/>
              <a:t>第一波嘉義 </a:t>
            </a:r>
            <a:r>
              <a:rPr lang="en-US" altLang="zh-TW" sz="1800" dirty="0" smtClean="0"/>
              <a:t>4.7</a:t>
            </a:r>
            <a:r>
              <a:rPr lang="zh-TW" altLang="en-US" sz="1800" dirty="0" smtClean="0"/>
              <a:t> 度</a:t>
            </a:r>
            <a:r>
              <a:rPr lang="en-US" altLang="zh-TW" sz="1800" dirty="0" smtClean="0"/>
              <a:t>)</a:t>
            </a:r>
            <a:endParaRPr lang="en-US" altLang="zh-TW" sz="1800" dirty="0"/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408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5400600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舊台中縣人口最多前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名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舊台中市人口最多前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名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2400" dirty="0" smtClean="0"/>
              <a:t>3.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FB</a:t>
            </a:r>
            <a:r>
              <a:rPr lang="zh-TW" altLang="en-US" sz="2400" dirty="0"/>
              <a:t>臉書</a:t>
            </a:r>
            <a:r>
              <a:rPr lang="zh-TW" altLang="en-US" sz="2400" dirty="0" smtClean="0"/>
              <a:t>人口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最多前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 </a:t>
            </a:r>
            <a:r>
              <a:rPr lang="en-US" altLang="zh-TW" sz="2400" dirty="0" smtClean="0"/>
              <a:t>?</a:t>
            </a:r>
            <a:r>
              <a:rPr lang="zh-TW" altLang="en-US" sz="2400" dirty="0" smtClean="0"/>
              <a:t> </a:t>
            </a:r>
            <a:endParaRPr lang="en-US" altLang="zh-TW" sz="2400" dirty="0" smtClean="0"/>
          </a:p>
          <a:p>
            <a:r>
              <a:rPr lang="en-US" altLang="zh-TW" sz="2400" dirty="0" smtClean="0"/>
              <a:t>4.</a:t>
            </a:r>
            <a:r>
              <a:rPr lang="zh-TW" altLang="en-US" sz="2400" dirty="0" smtClean="0"/>
              <a:t> </a:t>
            </a:r>
            <a:r>
              <a:rPr lang="zh-TW" altLang="en-US" sz="2000" dirty="0" smtClean="0"/>
              <a:t>捷運公車 綠線環繞 文心路 是 </a:t>
            </a:r>
            <a:r>
              <a:rPr lang="en-US" altLang="zh-TW" sz="2000" dirty="0" smtClean="0"/>
              <a:t>5?</a:t>
            </a:r>
            <a:r>
              <a:rPr lang="zh-TW" altLang="en-US" sz="2000" dirty="0" smtClean="0"/>
              <a:t> 號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黃線</a:t>
            </a:r>
            <a:r>
              <a:rPr lang="zh-TW" altLang="en-US" sz="2000" dirty="0"/>
              <a:t>環繞 </a:t>
            </a:r>
            <a:r>
              <a:rPr lang="zh-TW" altLang="en-US" sz="2000" dirty="0" smtClean="0"/>
              <a:t>忠明進化路 </a:t>
            </a:r>
            <a:r>
              <a:rPr lang="zh-TW" altLang="en-US" sz="2000" dirty="0"/>
              <a:t>是 </a:t>
            </a:r>
            <a:r>
              <a:rPr lang="en-US" altLang="zh-TW" sz="2000" dirty="0"/>
              <a:t>5?</a:t>
            </a:r>
            <a:r>
              <a:rPr lang="zh-TW" altLang="en-US" sz="2000" dirty="0"/>
              <a:t> 號</a:t>
            </a:r>
            <a:endParaRPr lang="en-US" altLang="zh-TW" sz="2000" dirty="0"/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何謂 中國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大網路公司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BAT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1800" dirty="0">
                <a:hlinkClick r:id="rId2"/>
              </a:rPr>
              <a:t>計算機</a:t>
            </a:r>
            <a:r>
              <a:rPr lang="zh-TW" altLang="en-US" sz="1800" dirty="0">
                <a:solidFill>
                  <a:srgbClr val="00B050"/>
                </a:solidFill>
              </a:rPr>
              <a:t>應用 中 </a:t>
            </a:r>
            <a:r>
              <a:rPr lang="en-US" altLang="zh-TW" sz="1800" dirty="0">
                <a:solidFill>
                  <a:srgbClr val="00B050"/>
                </a:solidFill>
              </a:rPr>
              <a:t>POS</a:t>
            </a:r>
            <a:r>
              <a:rPr lang="zh-TW" altLang="en-US" sz="1800" dirty="0"/>
              <a:t>為何 </a:t>
            </a:r>
            <a:r>
              <a:rPr lang="en-US" altLang="zh-TW" sz="1800" dirty="0"/>
              <a:t>?</a:t>
            </a:r>
            <a:r>
              <a:rPr lang="zh-TW" altLang="en-US" sz="1800" dirty="0"/>
              <a:t> </a:t>
            </a:r>
            <a:r>
              <a:rPr lang="en-US" altLang="zh-TW" sz="1800" dirty="0"/>
              <a:t>(</a:t>
            </a:r>
            <a:r>
              <a:rPr lang="zh-TW" altLang="en-US" sz="1800" dirty="0"/>
              <a:t>最 早期的 </a:t>
            </a:r>
            <a:r>
              <a:rPr lang="en-US" altLang="zh-TW" sz="1800" dirty="0"/>
              <a:t>Retail </a:t>
            </a:r>
            <a:r>
              <a:rPr lang="zh-TW" altLang="en-US" sz="1800" dirty="0"/>
              <a:t>零售大數據分析</a:t>
            </a:r>
            <a:r>
              <a:rPr lang="en-US" altLang="zh-TW" sz="1800" dirty="0"/>
              <a:t>)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TW" sz="1800" dirty="0" smtClean="0"/>
              <a:t>.</a:t>
            </a:r>
            <a:r>
              <a:rPr lang="zh-TW" altLang="en-US" sz="1800" dirty="0" smtClean="0"/>
              <a:t> 顧客</a:t>
            </a:r>
            <a:r>
              <a:rPr lang="zh-TW" altLang="en-US" sz="1800" dirty="0"/>
              <a:t>關係管理 </a:t>
            </a:r>
            <a:r>
              <a:rPr lang="en-US" altLang="zh-TW" sz="1800" dirty="0"/>
              <a:t>CRM</a:t>
            </a:r>
            <a:r>
              <a:rPr lang="zh-TW" altLang="en-US" sz="1800" dirty="0"/>
              <a:t>中 之 </a:t>
            </a:r>
            <a:r>
              <a:rPr lang="en-US" altLang="zh-TW" sz="1800" dirty="0"/>
              <a:t>2 </a:t>
            </a:r>
            <a:r>
              <a:rPr lang="zh-TW" altLang="en-US" sz="1800" dirty="0"/>
              <a:t>大 </a:t>
            </a:r>
            <a:r>
              <a:rPr lang="en-US" altLang="zh-TW" sz="1800" dirty="0"/>
              <a:t>Data</a:t>
            </a:r>
            <a:r>
              <a:rPr lang="zh-TW" altLang="en-US" sz="1800" dirty="0"/>
              <a:t>資料管理為何 </a:t>
            </a:r>
            <a:r>
              <a:rPr lang="en-US" altLang="zh-TW" sz="1800" dirty="0"/>
              <a:t>? </a:t>
            </a:r>
            <a:r>
              <a:rPr lang="zh-TW" altLang="en-US" sz="1800" dirty="0"/>
              <a:t>舉</a:t>
            </a:r>
            <a:r>
              <a:rPr lang="en-US" altLang="zh-TW" sz="1800" dirty="0"/>
              <a:t>1</a:t>
            </a:r>
            <a:r>
              <a:rPr lang="zh-TW" altLang="en-US" sz="1800" dirty="0"/>
              <a:t>例 有關台灣人口的管理個案 說明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 smtClean="0"/>
              <a:t>8.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全球 </a:t>
            </a:r>
            <a:r>
              <a:rPr lang="en-US" altLang="zh-TW" sz="1800" dirty="0"/>
              <a:t>500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/>
              <a:t>? </a:t>
            </a:r>
            <a:r>
              <a:rPr lang="zh-TW" altLang="en-US" sz="1800" dirty="0"/>
              <a:t>查詢全球最富有人排行的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台灣 </a:t>
            </a:r>
            <a:r>
              <a:rPr lang="en-US" altLang="zh-TW" sz="1800" dirty="0"/>
              <a:t>2000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一般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DOS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與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Windows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系統所使用 的 資料庫 的 *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網路問卷所使用 的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Office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Access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資料庫 的 *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/>
              <a:t>11.</a:t>
            </a:r>
            <a:r>
              <a:rPr lang="zh-TW" altLang="en-US" sz="1800" dirty="0" smtClean="0"/>
              <a:t> 微軟</a:t>
            </a:r>
            <a:r>
              <a:rPr lang="zh-TW" altLang="en-US" sz="1800" dirty="0"/>
              <a:t>主機 的大型資料庫為何 </a:t>
            </a:r>
            <a:r>
              <a:rPr lang="en-US" altLang="zh-TW" sz="1800" dirty="0"/>
              <a:t>? </a:t>
            </a:r>
            <a:r>
              <a:rPr lang="zh-TW" altLang="en-US" sz="1800" dirty="0"/>
              <a:t>微軟 </a:t>
            </a:r>
            <a:r>
              <a:rPr lang="en-US" altLang="zh-TW" sz="1800" dirty="0"/>
              <a:t>Office </a:t>
            </a:r>
            <a:r>
              <a:rPr lang="zh-TW" altLang="en-US" sz="1800" dirty="0"/>
              <a:t>軟體</a:t>
            </a:r>
            <a:r>
              <a:rPr lang="zh-TW" altLang="en-US" sz="1800" dirty="0" smtClean="0"/>
              <a:t>中的</a:t>
            </a:r>
            <a:r>
              <a:rPr lang="zh-TW" altLang="en-US" sz="1800" dirty="0"/>
              <a:t>小型資料庫為何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12.</a:t>
            </a:r>
            <a:r>
              <a:rPr lang="zh-TW" altLang="en-US" sz="1800" dirty="0" smtClean="0"/>
              <a:t>商</a:t>
            </a:r>
            <a:r>
              <a:rPr lang="zh-TW" altLang="en-US" sz="1800" dirty="0"/>
              <a:t>流</a:t>
            </a:r>
            <a:r>
              <a:rPr lang="en-US" altLang="zh-TW" sz="1800" dirty="0"/>
              <a:t>4</a:t>
            </a:r>
            <a:r>
              <a:rPr lang="zh-TW" altLang="en-US" sz="1800" dirty="0"/>
              <a:t> 大現代化零售</a:t>
            </a:r>
            <a:r>
              <a:rPr lang="en-US" altLang="zh-TW" sz="1800" dirty="0"/>
              <a:t>Retail </a:t>
            </a:r>
            <a:r>
              <a:rPr lang="zh-TW" altLang="en-US" sz="1800" dirty="0"/>
              <a:t>通路演化</a:t>
            </a:r>
            <a:r>
              <a:rPr lang="en-US" altLang="zh-TW" sz="1800" dirty="0"/>
              <a:t>.</a:t>
            </a:r>
            <a:r>
              <a:rPr lang="zh-TW" altLang="en-US" sz="1800" dirty="0"/>
              <a:t> 依時間排序 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2</a:t>
            </a:r>
            <a:r>
              <a:rPr lang="en-US" altLang="zh-TW" sz="1800" dirty="0"/>
              <a:t>.</a:t>
            </a:r>
            <a:r>
              <a:rPr lang="zh-TW" altLang="en-US" sz="1800" dirty="0"/>
              <a:t>全球網路人口 </a:t>
            </a:r>
            <a:r>
              <a:rPr lang="en-US" altLang="zh-TW" sz="1800" dirty="0"/>
              <a:t>?</a:t>
            </a:r>
            <a:r>
              <a:rPr lang="zh-TW" altLang="en-US" sz="1800" dirty="0"/>
              <a:t> </a:t>
            </a:r>
            <a:r>
              <a:rPr lang="en-US" altLang="zh-TW" sz="1800" dirty="0"/>
              <a:t>FB</a:t>
            </a:r>
            <a:r>
              <a:rPr lang="zh-TW" altLang="en-US" sz="1800" dirty="0"/>
              <a:t>臉書人口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4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G</a:t>
            </a:r>
            <a:r>
              <a:rPr lang="zh-TW" altLang="en-US" sz="1800" dirty="0" smtClean="0"/>
              <a:t>  從幾年開始發展 </a:t>
            </a:r>
            <a:r>
              <a:rPr lang="en-US" altLang="zh-TW" sz="1800" dirty="0" smtClean="0"/>
              <a:t>?</a:t>
            </a:r>
            <a:endParaRPr lang="zh-TW" altLang="en-US" sz="1800" dirty="0"/>
          </a:p>
          <a:p>
            <a:r>
              <a:rPr lang="en-US" altLang="zh-TW" sz="1800" dirty="0"/>
              <a:t>3. </a:t>
            </a:r>
            <a:r>
              <a:rPr lang="zh-TW" altLang="en-US" sz="1800" dirty="0"/>
              <a:t>廣義資訊的內涵</a:t>
            </a:r>
            <a:r>
              <a:rPr lang="en-US" altLang="zh-TW" sz="1800" dirty="0"/>
              <a:t> ? </a:t>
            </a:r>
            <a:r>
              <a:rPr lang="zh-TW" altLang="en-US" sz="1800" dirty="0"/>
              <a:t>請將 大數據分析資料管理金字塔的順序，依序排列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/>
              <a:t>4.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255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199"/>
            <a:ext cx="8496944" cy="6552728"/>
          </a:xfrm>
        </p:spPr>
      </p:pic>
    </p:spTree>
    <p:extLst>
      <p:ext uri="{BB962C8B-B14F-4D97-AF65-F5344CB8AC3E}">
        <p14:creationId xmlns:p14="http://schemas.microsoft.com/office/powerpoint/2010/main" val="37051691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4550"/>
            <a:ext cx="8435280" cy="1143000"/>
          </a:xfrm>
        </p:spPr>
        <p:txBody>
          <a:bodyPr/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5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en-US" altLang="zh-TW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10/14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計算機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應用期中考  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50%+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題填充題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四大主題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偏好排序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第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對老師的建議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184576"/>
          </a:xfrm>
        </p:spPr>
        <p:txBody>
          <a:bodyPr/>
          <a:lstStyle/>
          <a:p>
            <a:r>
              <a:rPr lang="en-US" altLang="zh-TW" sz="2000" dirty="0"/>
              <a:t>10.</a:t>
            </a:r>
            <a:r>
              <a:rPr lang="zh-TW" altLang="en-US" sz="2000" dirty="0"/>
              <a:t>請依以下 </a:t>
            </a:r>
            <a:r>
              <a:rPr lang="en-US" altLang="zh-TW" sz="2000" dirty="0"/>
              <a:t>5 </a:t>
            </a:r>
            <a:r>
              <a:rPr lang="zh-TW" altLang="en-US" sz="2000" dirty="0"/>
              <a:t>大主題</a:t>
            </a:r>
            <a:r>
              <a:rPr lang="en-US" altLang="zh-TW" sz="2000" dirty="0"/>
              <a:t>.</a:t>
            </a:r>
            <a:r>
              <a:rPr lang="zh-TW" altLang="en-US" sz="2000" dirty="0"/>
              <a:t>依最喜歡與教無興趣偏好排序</a:t>
            </a:r>
            <a:r>
              <a:rPr lang="en-US" altLang="zh-TW" sz="2000" dirty="0"/>
              <a:t>.</a:t>
            </a:r>
            <a:r>
              <a:rPr lang="zh-TW" altLang="en-US" sz="2000" dirty="0"/>
              <a:t>並陳述原因與改善建議</a:t>
            </a:r>
            <a:r>
              <a:rPr lang="en-US" altLang="zh-TW" sz="2000" dirty="0"/>
              <a:t>(</a:t>
            </a:r>
            <a:r>
              <a:rPr lang="zh-TW" altLang="en-US" sz="2000" dirty="0"/>
              <a:t>開放題</a:t>
            </a:r>
            <a:r>
              <a:rPr lang="en-US" altLang="zh-TW" sz="2000" dirty="0"/>
              <a:t>)</a:t>
            </a:r>
          </a:p>
          <a:p>
            <a:r>
              <a:rPr lang="en-US" altLang="zh-TW" sz="2000" dirty="0" smtClean="0"/>
              <a:t>1.</a:t>
            </a:r>
            <a:r>
              <a:rPr lang="zh-TW" altLang="en-US" sz="2000" dirty="0"/>
              <a:t>計算機應用理論主題</a:t>
            </a:r>
            <a:r>
              <a:rPr lang="en-US" altLang="zh-TW" sz="2000" dirty="0"/>
              <a:t>- </a:t>
            </a:r>
            <a:r>
              <a:rPr lang="en-US" altLang="zh-TW" sz="2000" dirty="0" smtClean="0"/>
              <a:t>CRM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(FB</a:t>
            </a:r>
            <a:r>
              <a:rPr lang="zh-TW" altLang="en-US" sz="2000" dirty="0" smtClean="0"/>
              <a:t>*</a:t>
            </a:r>
            <a:r>
              <a:rPr lang="en-US" altLang="zh-TW" sz="2000" dirty="0" smtClean="0"/>
              <a:t>3.4P</a:t>
            </a:r>
            <a:r>
              <a:rPr lang="en-US" altLang="zh-TW" sz="2000" dirty="0"/>
              <a:t>…) .</a:t>
            </a:r>
            <a:r>
              <a:rPr lang="zh-TW" altLang="en-US" sz="2000" dirty="0" smtClean="0"/>
              <a:t>網路</a:t>
            </a:r>
            <a:r>
              <a:rPr lang="en-US" altLang="zh-TW" sz="2000" dirty="0" smtClean="0"/>
              <a:t>(</a:t>
            </a:r>
            <a:r>
              <a:rPr lang="en-US" altLang="zh-TW" sz="2000" dirty="0" err="1" smtClean="0"/>
              <a:t>MIS.AP.LBS.Youtube</a:t>
            </a:r>
            <a:r>
              <a:rPr lang="en-US" altLang="zh-TW" sz="2000" dirty="0" smtClean="0"/>
              <a:t>...)</a:t>
            </a:r>
            <a:endParaRPr lang="en-US" altLang="zh-TW" sz="2000" dirty="0"/>
          </a:p>
          <a:p>
            <a:r>
              <a:rPr lang="en-US" altLang="zh-TW" sz="2000" dirty="0" smtClean="0"/>
              <a:t>2.</a:t>
            </a:r>
            <a:r>
              <a:rPr lang="zh-TW" altLang="en-US" sz="2000" dirty="0"/>
              <a:t>計算機應用實務主題</a:t>
            </a:r>
            <a:r>
              <a:rPr lang="en-US" altLang="zh-TW" sz="2000" dirty="0"/>
              <a:t>- </a:t>
            </a:r>
            <a:r>
              <a:rPr lang="en-US" altLang="zh-TW" sz="2000" dirty="0" err="1"/>
              <a:t>like@..KTV</a:t>
            </a:r>
            <a:r>
              <a:rPr lang="en-US" altLang="zh-TW" sz="2000" dirty="0"/>
              <a:t>.</a:t>
            </a:r>
            <a:r>
              <a:rPr lang="zh-TW" altLang="en-US" sz="2000" dirty="0"/>
              <a:t>老人長照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氣象大數據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股市大數據</a:t>
            </a:r>
            <a:r>
              <a:rPr lang="en-US" altLang="zh-TW" sz="2000" dirty="0" smtClean="0"/>
              <a:t>.. </a:t>
            </a:r>
            <a:endParaRPr lang="en-US" altLang="zh-TW" sz="2000" dirty="0"/>
          </a:p>
          <a:p>
            <a:r>
              <a:rPr lang="en-US" altLang="zh-TW" sz="2000" dirty="0" smtClean="0"/>
              <a:t>3.</a:t>
            </a:r>
            <a:r>
              <a:rPr lang="zh-TW" altLang="en-US" sz="2000" dirty="0"/>
              <a:t>計算機應用個案主題</a:t>
            </a:r>
            <a:r>
              <a:rPr lang="en-US" altLang="zh-TW" sz="2000" dirty="0"/>
              <a:t>- </a:t>
            </a:r>
            <a:r>
              <a:rPr lang="zh-TW" altLang="en-US" sz="2000" dirty="0" smtClean="0"/>
              <a:t>資料庫管理</a:t>
            </a:r>
            <a:r>
              <a:rPr lang="en-US" altLang="zh-TW" sz="2000" smtClean="0"/>
              <a:t>.GIS18</a:t>
            </a:r>
            <a:r>
              <a:rPr lang="zh-TW" altLang="en-US" sz="2000" dirty="0"/>
              <a:t>庄</a:t>
            </a:r>
            <a:r>
              <a:rPr lang="en-US" altLang="zh-TW" sz="2000" dirty="0"/>
              <a:t>.Blog(MV).</a:t>
            </a:r>
            <a:r>
              <a:rPr lang="zh-TW" altLang="en-US" sz="2000" dirty="0"/>
              <a:t>花博</a:t>
            </a:r>
            <a:r>
              <a:rPr lang="en-US" altLang="zh-TW" sz="2000" dirty="0"/>
              <a:t>.</a:t>
            </a:r>
            <a:r>
              <a:rPr lang="zh-TW" altLang="en-US" sz="2000" dirty="0"/>
              <a:t>行動支付</a:t>
            </a:r>
          </a:p>
          <a:p>
            <a:r>
              <a:rPr lang="en-US" altLang="zh-TW" sz="2000" dirty="0" smtClean="0"/>
              <a:t>4.</a:t>
            </a:r>
            <a:r>
              <a:rPr lang="zh-TW" altLang="en-US" sz="2000" dirty="0"/>
              <a:t>計算機應用</a:t>
            </a:r>
            <a:r>
              <a:rPr lang="en-US" altLang="zh-TW" sz="2000" dirty="0" err="1" smtClean="0"/>
              <a:t>ppt</a:t>
            </a:r>
            <a:r>
              <a:rPr lang="en-US" altLang="zh-TW" sz="2000" dirty="0" smtClean="0"/>
              <a:t> </a:t>
            </a:r>
            <a:r>
              <a:rPr lang="zh-TW" altLang="en-US" sz="2000" dirty="0"/>
              <a:t>日期 </a:t>
            </a:r>
            <a:r>
              <a:rPr lang="en-US" altLang="zh-TW" sz="2000" dirty="0"/>
              <a:t>-  </a:t>
            </a:r>
            <a:r>
              <a:rPr lang="zh-TW" altLang="en-US" sz="2000" dirty="0"/>
              <a:t>依最喜歡與教無興趣偏好排序</a:t>
            </a:r>
            <a:r>
              <a:rPr lang="en-US" altLang="zh-TW" sz="2000" dirty="0"/>
              <a:t>. </a:t>
            </a:r>
            <a:r>
              <a:rPr lang="zh-TW" altLang="en-US" sz="2000" dirty="0"/>
              <a:t>並陳述原因與 改善建議</a:t>
            </a:r>
          </a:p>
          <a:p>
            <a:r>
              <a:rPr lang="en-US" altLang="zh-TW" sz="2000" dirty="0" smtClean="0"/>
              <a:t>5.</a:t>
            </a:r>
            <a:r>
              <a:rPr lang="zh-TW" altLang="en-US" sz="2000" dirty="0" smtClean="0"/>
              <a:t>針對 </a:t>
            </a:r>
            <a:r>
              <a:rPr lang="zh-TW" altLang="en-US" sz="2000" b="1" dirty="0" smtClean="0"/>
              <a:t>老師的 </a:t>
            </a:r>
            <a:r>
              <a:rPr lang="zh-TW" altLang="en-US" sz="2000" dirty="0" smtClean="0"/>
              <a:t>教學</a:t>
            </a:r>
            <a:r>
              <a:rPr lang="zh-TW" altLang="en-US" sz="2000" dirty="0"/>
              <a:t>方法與 教材興趣</a:t>
            </a:r>
            <a:r>
              <a:rPr lang="en-US" altLang="zh-TW" sz="2000" dirty="0"/>
              <a:t>.</a:t>
            </a:r>
            <a:r>
              <a:rPr lang="zh-TW" altLang="en-US" sz="2000" dirty="0"/>
              <a:t>依最喜歡與教無興趣偏好排序</a:t>
            </a:r>
            <a:r>
              <a:rPr lang="en-US" altLang="zh-TW" sz="2000" dirty="0"/>
              <a:t>. </a:t>
            </a:r>
            <a:r>
              <a:rPr lang="zh-TW" altLang="en-US" sz="2000" dirty="0"/>
              <a:t>並陳述原因與 改善</a:t>
            </a:r>
            <a:r>
              <a:rPr lang="zh-TW" altLang="en-US" sz="2000" dirty="0" smtClean="0"/>
              <a:t>建議</a:t>
            </a:r>
            <a:endParaRPr lang="en-US" altLang="zh-TW" sz="2000" dirty="0" smtClean="0"/>
          </a:p>
          <a:p>
            <a:endParaRPr lang="zh-TW" altLang="en-US" sz="2000" dirty="0"/>
          </a:p>
          <a:p>
            <a:r>
              <a:rPr lang="en-US" altLang="zh-TW" sz="2000" dirty="0" smtClean="0"/>
              <a:t>Ps</a:t>
            </a:r>
            <a:r>
              <a:rPr lang="en-US" altLang="zh-TW" sz="2000" dirty="0"/>
              <a:t>.</a:t>
            </a:r>
            <a:r>
              <a:rPr lang="zh-TW" altLang="en-US" sz="2000" dirty="0"/>
              <a:t>一題 </a:t>
            </a:r>
            <a:r>
              <a:rPr lang="en-US" altLang="zh-TW" sz="2000" dirty="0"/>
              <a:t>10 </a:t>
            </a:r>
            <a:r>
              <a:rPr lang="zh-TW" altLang="en-US" sz="2000" dirty="0"/>
              <a:t>分</a:t>
            </a:r>
            <a:r>
              <a:rPr lang="en-US" altLang="zh-TW" sz="2000" dirty="0"/>
              <a:t>. 5</a:t>
            </a:r>
            <a:r>
              <a:rPr lang="zh-TW" altLang="en-US" sz="2000" dirty="0"/>
              <a:t>題 </a:t>
            </a:r>
            <a:r>
              <a:rPr lang="en-US" altLang="zh-TW" sz="2000" dirty="0"/>
              <a:t>50 </a:t>
            </a:r>
            <a:r>
              <a:rPr lang="zh-TW" altLang="en-US" sz="2000" dirty="0"/>
              <a:t>分 占總分 </a:t>
            </a:r>
            <a:r>
              <a:rPr lang="en-US" altLang="zh-TW" sz="2000" dirty="0"/>
              <a:t>50% . 10</a:t>
            </a:r>
            <a:r>
              <a:rPr lang="zh-TW" altLang="en-US" sz="2000" dirty="0"/>
              <a:t>題填充題一題 </a:t>
            </a:r>
            <a:r>
              <a:rPr lang="en-US" altLang="zh-TW" sz="2000" dirty="0"/>
              <a:t>10 </a:t>
            </a:r>
            <a:r>
              <a:rPr lang="zh-TW" altLang="en-US" sz="2000" dirty="0"/>
              <a:t>分</a:t>
            </a:r>
            <a:r>
              <a:rPr lang="en-US" altLang="zh-TW" sz="2000" dirty="0"/>
              <a:t>.</a:t>
            </a:r>
            <a:r>
              <a:rPr lang="zh-TW" altLang="en-US" sz="2000" dirty="0"/>
              <a:t>模擬分數 </a:t>
            </a:r>
            <a:r>
              <a:rPr lang="en-US" altLang="zh-TW" sz="2000" dirty="0"/>
              <a:t>100</a:t>
            </a:r>
            <a:r>
              <a:rPr lang="zh-TW" altLang="en-US" sz="2000" dirty="0"/>
              <a:t>分</a:t>
            </a:r>
          </a:p>
          <a:p>
            <a:r>
              <a:rPr lang="en-US" altLang="zh-TW" sz="2000" dirty="0"/>
              <a:t>Ps.</a:t>
            </a:r>
            <a:r>
              <a:rPr lang="zh-TW" altLang="en-US" sz="2000" dirty="0"/>
              <a:t>填充題 </a:t>
            </a:r>
            <a:r>
              <a:rPr lang="en-US" altLang="zh-TW" sz="2000" dirty="0"/>
              <a:t>1</a:t>
            </a:r>
            <a:r>
              <a:rPr lang="zh-TW" altLang="en-US" sz="2000" dirty="0"/>
              <a:t>題 </a:t>
            </a:r>
            <a:r>
              <a:rPr lang="en-US" altLang="zh-TW" sz="2000" dirty="0"/>
              <a:t>10 </a:t>
            </a:r>
            <a:r>
              <a:rPr lang="zh-TW" altLang="en-US" sz="2000" dirty="0"/>
              <a:t>分</a:t>
            </a:r>
            <a:r>
              <a:rPr lang="en-US" altLang="zh-TW" sz="2000" dirty="0"/>
              <a:t>.</a:t>
            </a:r>
          </a:p>
          <a:p>
            <a:r>
              <a:rPr lang="en-US" altLang="zh-TW" sz="2000" dirty="0"/>
              <a:t> 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  </a:t>
            </a:r>
            <a:r>
              <a:rPr lang="en-US" altLang="zh-TW" sz="2000" dirty="0"/>
              <a:t>1</a:t>
            </a:r>
            <a:r>
              <a:rPr lang="zh-TW" altLang="en-US" sz="2000" dirty="0"/>
              <a:t>題</a:t>
            </a:r>
            <a:r>
              <a:rPr lang="en-US" altLang="zh-TW" sz="2000" dirty="0"/>
              <a:t>2</a:t>
            </a:r>
            <a:r>
              <a:rPr lang="zh-TW" altLang="en-US" sz="2000" dirty="0"/>
              <a:t>格</a:t>
            </a:r>
            <a:r>
              <a:rPr lang="en-US" altLang="zh-TW" sz="2000" dirty="0"/>
              <a:t>:5+5 .1</a:t>
            </a:r>
            <a:r>
              <a:rPr lang="zh-TW" altLang="en-US" sz="2000" dirty="0"/>
              <a:t>題</a:t>
            </a:r>
            <a:r>
              <a:rPr lang="en-US" altLang="zh-TW" sz="2000" dirty="0"/>
              <a:t>3</a:t>
            </a:r>
            <a:r>
              <a:rPr lang="zh-TW" altLang="en-US" sz="2000" dirty="0"/>
              <a:t>格</a:t>
            </a:r>
            <a:r>
              <a:rPr lang="en-US" altLang="zh-TW" sz="2000" dirty="0"/>
              <a:t>:4+3+3 .1</a:t>
            </a:r>
            <a:r>
              <a:rPr lang="zh-TW" altLang="en-US" sz="2000" dirty="0"/>
              <a:t>題</a:t>
            </a:r>
            <a:r>
              <a:rPr lang="en-US" altLang="zh-TW" sz="2000" dirty="0"/>
              <a:t>4</a:t>
            </a:r>
            <a:r>
              <a:rPr lang="zh-TW" altLang="en-US" sz="2000" dirty="0"/>
              <a:t>格</a:t>
            </a:r>
            <a:r>
              <a:rPr lang="en-US" altLang="zh-TW" sz="2000" dirty="0"/>
              <a:t>:4+2+2+2. 1</a:t>
            </a:r>
            <a:r>
              <a:rPr lang="zh-TW" altLang="en-US" sz="2000" dirty="0"/>
              <a:t>題</a:t>
            </a:r>
            <a:r>
              <a:rPr lang="en-US" altLang="zh-TW" sz="2000" dirty="0"/>
              <a:t>5</a:t>
            </a:r>
            <a:r>
              <a:rPr lang="zh-TW" altLang="en-US" sz="2000" dirty="0"/>
              <a:t>格</a:t>
            </a:r>
            <a:r>
              <a:rPr lang="en-US" altLang="zh-TW" sz="2000" dirty="0"/>
              <a:t>:2+2+2+2+2</a:t>
            </a:r>
          </a:p>
        </p:txBody>
      </p:sp>
    </p:spTree>
    <p:extLst>
      <p:ext uri="{BB962C8B-B14F-4D97-AF65-F5344CB8AC3E}">
        <p14:creationId xmlns:p14="http://schemas.microsoft.com/office/powerpoint/2010/main" val="30566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Microsoft Office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（前名 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Microsoft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）是由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2" tooltip="微軟"/>
              </a:rPr>
              <a:t>微軟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發佈的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3" tooltip="關聯式資料庫管理系統"/>
              </a:rPr>
              <a:t>關聯式資料庫管理系統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。它結合了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4" tooltip="Microsoft Jet Database Engine"/>
              </a:rPr>
              <a:t>Microsoft Jet Database Engine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5" tooltip="圖形用戶介面"/>
              </a:rPr>
              <a:t>圖形用戶介面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兩項特點，是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6" tooltip="Microsoft Office"/>
              </a:rPr>
              <a:t>Microsoft Office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的系統程式之一。</a:t>
            </a:r>
          </a:p>
          <a:p>
            <a:pPr>
              <a:lnSpc>
                <a:spcPct val="90000"/>
              </a:lnSpc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能夠存取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Access/Jet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7" tooltip="Microsoft SQL Server"/>
              </a:rPr>
              <a:t>Microsoft SQL Server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  <a:hlinkClick r:id="rId8" tooltip="Oracle"/>
              </a:rPr>
              <a:t>Oracle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，或者任何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9" tooltip="ODBC"/>
              </a:rPr>
              <a:t>ODBC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相容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0" tooltip="資料庫"/>
              </a:rPr>
              <a:t>資料庫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內的資料。熟練的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1" tooltip="軟體設計師"/>
              </a:rPr>
              <a:t>軟體設計師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2" tooltip="資料分析師 (頁面不存在)"/>
              </a:rPr>
              <a:t>資料分析師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利用它來開發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3" tooltip="應用軟體"/>
              </a:rPr>
              <a:t>應用軟體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，而一些不熟練的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4" tooltip="程式員"/>
              </a:rPr>
              <a:t>程式員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和非程式員的進階用戶則能使用它來開發簡單的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3" tooltip="應用軟體"/>
              </a:rPr>
              <a:t>應用軟體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。雖然它支援部分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5" tooltip="物件導向"/>
              </a:rPr>
              <a:t>物件導向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技術，但是未能成為一種完整的物件導向開發工具。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95536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7.10/28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684213" y="4005263"/>
            <a:ext cx="7488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ACCESS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Microsoft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底下，</a:t>
            </a:r>
            <a:r>
              <a:rPr lang="zh-TW" altLang="en-US" sz="2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附屬檔名</a:t>
            </a:r>
            <a:r>
              <a:rPr lang="en-US" altLang="zh-TW" sz="2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 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*.mdb</a:t>
            </a:r>
            <a:endParaRPr lang="zh-TW" altLang="en-US" sz="20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221" name="Group 8"/>
          <p:cNvGrpSpPr>
            <a:grpSpLocks/>
          </p:cNvGrpSpPr>
          <p:nvPr/>
        </p:nvGrpSpPr>
        <p:grpSpPr bwMode="auto">
          <a:xfrm>
            <a:off x="900113" y="4508500"/>
            <a:ext cx="2879725" cy="1311275"/>
            <a:chOff x="567" y="2840"/>
            <a:chExt cx="1814" cy="826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567" y="3135"/>
              <a:ext cx="12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PC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1066" y="2840"/>
              <a:ext cx="131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*</a:t>
              </a: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.dbf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*.mdb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*.txt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23728" y="332656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/>
              <a:t>上課</a:t>
            </a:r>
            <a:r>
              <a:rPr lang="zh-TW" altLang="en-US" dirty="0" smtClean="0"/>
              <a:t>教材 </a:t>
            </a:r>
            <a:r>
              <a:rPr lang="en-US" altLang="zh-TW" dirty="0" smtClean="0"/>
              <a:t>4.</a:t>
            </a:r>
            <a:r>
              <a:rPr lang="zh-TW" altLang="en-US" dirty="0"/>
              <a:t>我想要的學習</a:t>
            </a:r>
            <a:r>
              <a:rPr lang="zh-TW" altLang="en-US" dirty="0" smtClean="0"/>
              <a:t>內容 </a:t>
            </a:r>
            <a:r>
              <a:rPr lang="en-US" altLang="zh-TW" dirty="0" smtClean="0"/>
              <a:t>5.</a:t>
            </a:r>
            <a:r>
              <a:rPr lang="zh-TW" altLang="en-US" dirty="0"/>
              <a:t>我的學習成長與能力</a:t>
            </a:r>
            <a:r>
              <a:rPr lang="zh-TW" altLang="en-US" dirty="0" smtClean="0"/>
              <a:t>提升 </a:t>
            </a:r>
            <a:r>
              <a:rPr lang="en-US" altLang="zh-TW" dirty="0" smtClean="0"/>
              <a:t>8.</a:t>
            </a:r>
            <a:r>
              <a:rPr lang="zh-TW" altLang="en-US" dirty="0"/>
              <a:t>我的學習</a:t>
            </a:r>
            <a:r>
              <a:rPr lang="zh-TW" altLang="en-US" dirty="0" smtClean="0"/>
              <a:t>興趣 </a:t>
            </a:r>
            <a:r>
              <a:rPr lang="en-US" altLang="zh-TW" dirty="0" smtClean="0"/>
              <a:t>15.</a:t>
            </a:r>
            <a:r>
              <a:rPr lang="zh-TW" altLang="en-US" dirty="0"/>
              <a:t>激發我的學習興趣</a:t>
            </a:r>
          </a:p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55986"/>
            <a:ext cx="7632848" cy="5143500"/>
          </a:xfrm>
        </p:spPr>
      </p:pic>
    </p:spTree>
    <p:extLst>
      <p:ext uri="{BB962C8B-B14F-4D97-AF65-F5344CB8AC3E}">
        <p14:creationId xmlns:p14="http://schemas.microsoft.com/office/powerpoint/2010/main" val="3033631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網頁的副檔名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*.html </a:t>
            </a:r>
          </a:p>
          <a:p>
            <a:pPr marL="0" indent="0"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      (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Hyper-text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Markup-</a:t>
            </a:r>
            <a:r>
              <a:rPr lang="en-US" altLang="zh-TW" sz="2200" dirty="0" err="1" smtClean="0">
                <a:latin typeface="標楷體" pitchFamily="65" charset="-120"/>
                <a:ea typeface="標楷體" pitchFamily="65" charset="-120"/>
              </a:rPr>
              <a:t>Lnaguage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79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 →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err="1" smtClean="0">
                <a:latin typeface="標楷體" pitchFamily="65" charset="-120"/>
                <a:ea typeface="標楷體" pitchFamily="65" charset="-120"/>
              </a:rPr>
              <a:t>Hinet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大型電腦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:IBM</a:t>
            </a:r>
          </a:p>
          <a:p>
            <a:pPr>
              <a:buFontTx/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     學術用                   中型電腦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Tx/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                      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小型電腦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:PC</a:t>
            </a:r>
          </a:p>
          <a:p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GIS</a:t>
            </a:r>
          </a:p>
          <a:p>
            <a:pPr>
              <a:buFontTx/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中研院</a:t>
            </a: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建議研究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UNIX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作業系統。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IE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瀏覽器。</a:t>
            </a:r>
          </a:p>
          <a:p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早期上網程式介面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Netscape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Script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是一種程式語言。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語言    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Java</a:t>
            </a:r>
          </a:p>
          <a:p>
            <a:pPr>
              <a:buFontTx/>
              <a:buNone/>
            </a:pP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            Asp  ← {%   %}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3995738" y="2060575"/>
            <a:ext cx="576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4284663" y="2060575"/>
            <a:ext cx="0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4284663" y="2852738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4284663" y="2420938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0248" name="Group 12"/>
          <p:cNvGrpSpPr>
            <a:grpSpLocks/>
          </p:cNvGrpSpPr>
          <p:nvPr/>
        </p:nvGrpSpPr>
        <p:grpSpPr bwMode="auto">
          <a:xfrm>
            <a:off x="1619250" y="5589588"/>
            <a:ext cx="431800" cy="503237"/>
            <a:chOff x="1020" y="3521"/>
            <a:chExt cx="272" cy="317"/>
          </a:xfrm>
        </p:grpSpPr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1020" y="3521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1156" y="3521"/>
              <a:ext cx="0" cy="3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1156" y="3838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9.11/11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1"/>
          </a:xfrm>
        </p:spPr>
      </p:pic>
    </p:spTree>
    <p:extLst>
      <p:ext uri="{BB962C8B-B14F-4D97-AF65-F5344CB8AC3E}">
        <p14:creationId xmlns:p14="http://schemas.microsoft.com/office/powerpoint/2010/main" val="29794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en-US" altLang="zh-TW" sz="2200" dirty="0" smtClean="0">
                <a:ea typeface="標楷體" pitchFamily="65" charset="-120"/>
              </a:rPr>
              <a:t>Key hole</a:t>
            </a:r>
            <a:r>
              <a:rPr lang="zh-TW" altLang="en-US" sz="2200" dirty="0" smtClean="0">
                <a:ea typeface="標楷體" pitchFamily="65" charset="-120"/>
              </a:rPr>
              <a:t>。</a:t>
            </a:r>
          </a:p>
          <a:p>
            <a:r>
              <a:rPr lang="zh-TW" altLang="en-US" sz="2200" dirty="0" smtClean="0">
                <a:ea typeface="標楷體" pitchFamily="65" charset="-120"/>
              </a:rPr>
              <a:t>*</a:t>
            </a:r>
            <a:r>
              <a:rPr lang="en-US" altLang="zh-TW" sz="2200" dirty="0" smtClean="0">
                <a:ea typeface="標楷體" pitchFamily="65" charset="-120"/>
              </a:rPr>
              <a:t>.</a:t>
            </a:r>
            <a:r>
              <a:rPr lang="en-US" altLang="zh-TW" sz="2200" dirty="0" err="1" smtClean="0">
                <a:ea typeface="標楷體" pitchFamily="65" charset="-120"/>
              </a:rPr>
              <a:t>kml</a:t>
            </a:r>
            <a:r>
              <a:rPr lang="en-US" altLang="zh-TW" sz="2200" dirty="0" smtClean="0">
                <a:ea typeface="標楷體" pitchFamily="65" charset="-120"/>
              </a:rPr>
              <a:t>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→earth :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ㄧ個資料庫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自訂地圖</a:t>
            </a:r>
          </a:p>
          <a:p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上網找</a:t>
            </a:r>
            <a:r>
              <a:rPr kumimoji="0" lang="en-US" altLang="zh-TW" sz="2200" dirty="0" err="1" smtClean="0">
                <a:latin typeface="標楷體" pitchFamily="65" charset="-120"/>
                <a:ea typeface="標楷體" pitchFamily="65" charset="-120"/>
              </a:rPr>
              <a:t>kml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2009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88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風災有這方面的應用。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14.12.16</a:t>
            </a:r>
            <a:endParaRPr lang="zh-TW" altLang="en-US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 下週小考。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 FB</a:t>
            </a:r>
            <a:r>
              <a:rPr lang="zh-TW" altLang="en-US" sz="2000" dirty="0" smtClean="0">
                <a:ea typeface="標楷體" pitchFamily="65" charset="-120"/>
              </a:rPr>
              <a:t>上傳多利用圖表。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   人口數表排列。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    面積、人口、密度。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    各區再細分。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     圖表應用、</a:t>
            </a:r>
            <a:r>
              <a:rPr lang="en-US" altLang="zh-TW" sz="2000" dirty="0" smtClean="0">
                <a:ea typeface="標楷體" pitchFamily="65" charset="-120"/>
              </a:rPr>
              <a:t>GOOGLE MAP</a:t>
            </a:r>
            <a:r>
              <a:rPr lang="zh-TW" altLang="en-US" sz="2000" dirty="0" smtClean="0"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 FACE BOOK</a:t>
            </a:r>
            <a:r>
              <a:rPr lang="zh-TW" altLang="en-US" sz="2000" dirty="0" smtClean="0">
                <a:ea typeface="標楷體" pitchFamily="65" charset="-120"/>
              </a:rPr>
              <a:t>發文時，內容要說明。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* 期中報告重點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en-US" altLang="zh-TW" sz="2000" dirty="0" smtClean="0">
                <a:ea typeface="標楷體" pitchFamily="65" charset="-120"/>
              </a:rPr>
              <a:t>  1. </a:t>
            </a:r>
            <a:r>
              <a:rPr kumimoji="0" lang="en-US" altLang="zh-TW" sz="2000" dirty="0" err="1" smtClean="0">
                <a:ea typeface="標楷體" pitchFamily="65" charset="-120"/>
              </a:rPr>
              <a:t>YouToBE</a:t>
            </a:r>
            <a:r>
              <a:rPr kumimoji="0" lang="en-US" altLang="zh-TW" sz="20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kumimoji="0" lang="zh-TW" altLang="en-US" sz="2000" dirty="0" smtClean="0">
                <a:ea typeface="標楷體" pitchFamily="65" charset="-120"/>
              </a:rPr>
              <a:t>要自建頻道及管理頻道，歌曲要訂閱。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  </a:t>
            </a:r>
            <a:r>
              <a:rPr kumimoji="0" lang="en-US" altLang="zh-TW" sz="2000" dirty="0" smtClean="0">
                <a:ea typeface="標楷體" pitchFamily="65" charset="-120"/>
              </a:rPr>
              <a:t>2. MAP--*.KML</a:t>
            </a:r>
            <a:r>
              <a:rPr kumimoji="0" lang="zh-TW" altLang="en-US" sz="2000" dirty="0" smtClean="0">
                <a:ea typeface="標楷體" pitchFamily="65" charset="-120"/>
              </a:rPr>
              <a:t>，匯入路徑。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  </a:t>
            </a:r>
            <a:r>
              <a:rPr kumimoji="0" lang="en-US" altLang="zh-TW" sz="2000" dirty="0" smtClean="0">
                <a:ea typeface="標楷體" pitchFamily="65" charset="-120"/>
              </a:rPr>
              <a:t>3. </a:t>
            </a:r>
            <a:r>
              <a:rPr kumimoji="0" lang="zh-TW" altLang="en-US" sz="2000" dirty="0" smtClean="0">
                <a:ea typeface="標楷體" pitchFamily="65" charset="-120"/>
              </a:rPr>
              <a:t>推薦分享。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  </a:t>
            </a:r>
            <a:r>
              <a:rPr kumimoji="0" lang="en-US" altLang="zh-TW" sz="2000" dirty="0" smtClean="0">
                <a:ea typeface="標楷體" pitchFamily="65" charset="-120"/>
              </a:rPr>
              <a:t>4. </a:t>
            </a:r>
            <a:r>
              <a:rPr kumimoji="0" lang="zh-TW" altLang="en-US" sz="2000" dirty="0" smtClean="0">
                <a:ea typeface="標楷體" pitchFamily="65" charset="-120"/>
              </a:rPr>
              <a:t>圖表的應用。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  </a:t>
            </a:r>
            <a:r>
              <a:rPr kumimoji="0" lang="en-US" altLang="zh-TW" sz="2000" dirty="0" smtClean="0">
                <a:ea typeface="標楷體" pitchFamily="65" charset="-120"/>
              </a:rPr>
              <a:t>5. </a:t>
            </a:r>
            <a:r>
              <a:rPr kumimoji="0" lang="zh-TW" altLang="en-US" sz="2000" dirty="0" smtClean="0">
                <a:ea typeface="標楷體" pitchFamily="65" charset="-120"/>
              </a:rPr>
              <a:t>加入社團經驗，也可自建社團。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kumimoji="0" lang="en-US" altLang="zh-TW" sz="2000" dirty="0" smtClean="0"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 sz="2200" smtClean="0">
                <a:ea typeface="標楷體" pitchFamily="65" charset="-120"/>
              </a:rPr>
              <a:t>* 社團成員可以組合。</a:t>
            </a:r>
          </a:p>
          <a:p>
            <a:pPr>
              <a:buFontTx/>
              <a:buNone/>
            </a:pPr>
            <a:r>
              <a:rPr lang="zh-TW" altLang="en-US" sz="2200" smtClean="0">
                <a:ea typeface="標楷體" pitchFamily="65" charset="-120"/>
              </a:rPr>
              <a:t>* 關係管理</a:t>
            </a:r>
            <a:r>
              <a:rPr lang="en-US" altLang="zh-TW" sz="2200" smtClean="0">
                <a:ea typeface="標楷體" pitchFamily="65" charset="-120"/>
              </a:rPr>
              <a:t> </a:t>
            </a:r>
          </a:p>
          <a:p>
            <a:pPr>
              <a:buFontTx/>
              <a:buNone/>
            </a:pPr>
            <a:endParaRPr lang="en-US" altLang="zh-TW" sz="2200" smtClean="0"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sz="2200" smtClean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GOOGLE</a:t>
            </a:r>
            <a:r>
              <a:rPr lang="zh-TW" altLang="en-US" sz="2200" smtClean="0">
                <a:ea typeface="標楷體" pitchFamily="65" charset="-120"/>
              </a:rPr>
              <a:t>有影片複製功能。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GOOGLE</a:t>
            </a:r>
            <a:r>
              <a:rPr lang="zh-TW" altLang="en-US" sz="2200" smtClean="0">
                <a:ea typeface="標楷體" pitchFamily="65" charset="-120"/>
              </a:rPr>
              <a:t>雲端硬碟。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QR-CODE: QUICK MARK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</a:t>
            </a:r>
            <a:r>
              <a:rPr lang="zh-TW" altLang="en-US" sz="2200" smtClean="0">
                <a:ea typeface="標楷體" pitchFamily="65" charset="-120"/>
              </a:rPr>
              <a:t>首頁放網址。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3316" name="Group 15"/>
          <p:cNvGrpSpPr>
            <a:grpSpLocks/>
          </p:cNvGrpSpPr>
          <p:nvPr/>
        </p:nvGrpSpPr>
        <p:grpSpPr bwMode="auto">
          <a:xfrm>
            <a:off x="684213" y="2420938"/>
            <a:ext cx="2178050" cy="576262"/>
            <a:chOff x="431" y="1525"/>
            <a:chExt cx="1372" cy="363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1111" y="1525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431" y="1706"/>
              <a:ext cx="13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431" y="1707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657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884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1111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3" name="Line 12"/>
            <p:cNvSpPr>
              <a:spLocks noChangeShapeType="1"/>
            </p:cNvSpPr>
            <p:nvPr/>
          </p:nvSpPr>
          <p:spPr bwMode="auto">
            <a:xfrm>
              <a:off x="1337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4" name="Line 13"/>
            <p:cNvSpPr>
              <a:spLocks noChangeShapeType="1"/>
            </p:cNvSpPr>
            <p:nvPr/>
          </p:nvSpPr>
          <p:spPr bwMode="auto">
            <a:xfrm>
              <a:off x="1564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5" name="Line 14"/>
            <p:cNvSpPr>
              <a:spLocks noChangeShapeType="1"/>
            </p:cNvSpPr>
            <p:nvPr/>
          </p:nvSpPr>
          <p:spPr bwMode="auto">
            <a:xfrm>
              <a:off x="1791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en-US" altLang="zh-TW" sz="2400" u="sng" smtClean="0">
                <a:latin typeface="標楷體" pitchFamily="65" charset="-120"/>
                <a:ea typeface="標楷體" pitchFamily="65" charset="-120"/>
              </a:rPr>
              <a:t>Hinet 83 </a:t>
            </a:r>
            <a:r>
              <a:rPr lang="zh-TW" altLang="en-US" sz="2400" u="sng" smtClean="0">
                <a:latin typeface="標楷體" pitchFamily="65" charset="-120"/>
                <a:ea typeface="標楷體" pitchFamily="65" charset="-120"/>
              </a:rPr>
              <a:t>年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400" u="sng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16.12.30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2665413" y="1557338"/>
            <a:ext cx="3635375" cy="2439987"/>
            <a:chOff x="3470" y="436"/>
            <a:chExt cx="2290" cy="1537"/>
          </a:xfrm>
        </p:grpSpPr>
        <p:sp>
          <p:nvSpPr>
            <p:cNvPr id="14343" name="Text Box 5"/>
            <p:cNvSpPr txBox="1">
              <a:spLocks noChangeArrowheads="1"/>
            </p:cNvSpPr>
            <p:nvPr/>
          </p:nvSpPr>
          <p:spPr bwMode="auto">
            <a:xfrm>
              <a:off x="3470" y="482"/>
              <a:ext cx="771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SERVER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要有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IP</a:t>
              </a:r>
            </a:p>
          </p:txBody>
        </p:sp>
        <p:sp>
          <p:nvSpPr>
            <p:cNvPr id="14344" name="AutoShape 6"/>
            <p:cNvSpPr>
              <a:spLocks/>
            </p:cNvSpPr>
            <p:nvPr/>
          </p:nvSpPr>
          <p:spPr bwMode="auto">
            <a:xfrm>
              <a:off x="4241" y="527"/>
              <a:ext cx="91" cy="998"/>
            </a:xfrm>
            <a:prstGeom prst="leftBracket">
              <a:avLst>
                <a:gd name="adj" fmla="val 913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4422" y="436"/>
              <a:ext cx="1338" cy="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三種功能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www-server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ftp(</a:t>
              </a: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雲端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Mail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endParaRPr lang="en-US" altLang="zh-TW" sz="220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4341" name="矩形 21"/>
          <p:cNvSpPr>
            <a:spLocks noChangeArrowheads="1"/>
          </p:cNvSpPr>
          <p:nvPr/>
        </p:nvSpPr>
        <p:spPr bwMode="auto">
          <a:xfrm>
            <a:off x="539750" y="3519488"/>
            <a:ext cx="83534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b="1">
                <a:latin typeface="標楷體" pitchFamily="65" charset="-120"/>
                <a:ea typeface="標楷體" pitchFamily="65" charset="-120"/>
              </a:rPr>
              <a:t>網域名稱系統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（英文：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D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omain 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N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ame 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S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ystem，縮寫：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DNS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）是網際網路的一項服務。它作為將域名和IP位址相互對映的一個分布式資料庫，能夠使人更方便的存取網際網路。DNS 使用TCP和UDP埠53。當前，對於每一級域名長度的限制是63個字元，域名總長度則不能超過253個字元。</a:t>
            </a:r>
          </a:p>
          <a:p>
            <a:r>
              <a:rPr lang="zh-TW" altLang="zh-TW">
                <a:latin typeface="標楷體" pitchFamily="65" charset="-120"/>
                <a:ea typeface="標楷體" pitchFamily="65" charset="-120"/>
              </a:rPr>
              <a:t>開始時，域名的字元僅限於ASCII字元的一個子集。2008年，ICANN透過一項決議，允許使用其它語言作為網際網路頂級域名的字元。使用基於Punycode碼的IDNA系統，可以將Unicode字串對映為有效的DNS字符集。因此，諸如「x.中國」這樣的域名可以在位址列直接輸入，而不需要安裝外掛模組。但是，由於英語的廣泛使用，使用其他語言字元作為域名會產生多種問題，例如難以輸入，難以在國際推廣等。</a:t>
            </a:r>
          </a:p>
        </p:txBody>
      </p:sp>
      <p:sp>
        <p:nvSpPr>
          <p:cNvPr id="14342" name="文字方塊 22"/>
          <p:cNvSpPr txBox="1">
            <a:spLocks noChangeArrowheads="1"/>
          </p:cNvSpPr>
          <p:nvPr/>
        </p:nvSpPr>
        <p:spPr bwMode="auto">
          <a:xfrm>
            <a:off x="1116013" y="2492375"/>
            <a:ext cx="143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u="sng"/>
              <a:t>DNS</a:t>
            </a:r>
            <a:endParaRPr lang="zh-TW" altLang="en-US" u="sng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群組 3"/>
          <p:cNvGrpSpPr>
            <a:grpSpLocks/>
          </p:cNvGrpSpPr>
          <p:nvPr/>
        </p:nvGrpSpPr>
        <p:grpSpPr bwMode="auto">
          <a:xfrm>
            <a:off x="539750" y="1291743"/>
            <a:ext cx="7632700" cy="1087438"/>
            <a:chOff x="539552" y="3717032"/>
            <a:chExt cx="7632848" cy="1087671"/>
          </a:xfrm>
        </p:grpSpPr>
        <p:sp>
          <p:nvSpPr>
            <p:cNvPr id="15363" name="文字方塊 4"/>
            <p:cNvSpPr txBox="1">
              <a:spLocks noChangeArrowheads="1"/>
            </p:cNvSpPr>
            <p:nvPr/>
          </p:nvSpPr>
          <p:spPr bwMode="auto">
            <a:xfrm>
              <a:off x="539552" y="3717032"/>
              <a:ext cx="42484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*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公共場所</a:t>
              </a:r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WIFI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類別</a:t>
              </a:r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:</a:t>
              </a:r>
              <a:endParaRPr lang="zh-TW" altLang="en-US" sz="24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364" name="文字方塊 5"/>
            <p:cNvSpPr txBox="1">
              <a:spLocks noChangeArrowheads="1"/>
            </p:cNvSpPr>
            <p:nvPr/>
          </p:nvSpPr>
          <p:spPr bwMode="auto">
            <a:xfrm>
              <a:off x="3851920" y="3789040"/>
              <a:ext cx="432048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/>
                <a:t>i-TAIWAN</a:t>
              </a:r>
            </a:p>
            <a:p>
              <a:r>
                <a:rPr lang="en-US" altLang="zh-TW" sz="2000"/>
                <a:t>CHT(Hinet)—</a:t>
              </a: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付費</a:t>
              </a:r>
              <a:endParaRPr lang="en-US" altLang="zh-TW" sz="2000">
                <a:latin typeface="標楷體" pitchFamily="65" charset="-120"/>
                <a:ea typeface="標楷體" pitchFamily="65" charset="-120"/>
              </a:endParaRPr>
            </a:p>
            <a:p>
              <a:r>
                <a:rPr lang="en-US" altLang="zh-TW" sz="2000"/>
                <a:t>7-11—</a:t>
              </a: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付費</a:t>
              </a:r>
            </a:p>
          </p:txBody>
        </p:sp>
        <p:cxnSp>
          <p:nvCxnSpPr>
            <p:cNvPr id="7" name="直線接點 6"/>
            <p:cNvCxnSpPr/>
            <p:nvPr/>
          </p:nvCxnSpPr>
          <p:spPr>
            <a:xfrm>
              <a:off x="3419333" y="4004432"/>
              <a:ext cx="43180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3635237" y="4004432"/>
              <a:ext cx="0" cy="57638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>
              <a:endCxn id="15364" idx="1"/>
            </p:cNvCxnSpPr>
            <p:nvPr/>
          </p:nvCxnSpPr>
          <p:spPr>
            <a:xfrm>
              <a:off x="3635237" y="4293418"/>
              <a:ext cx="215904" cy="31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3635237" y="4580817"/>
              <a:ext cx="2159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字方塊 10"/>
          <p:cNvSpPr txBox="1"/>
          <p:nvPr/>
        </p:nvSpPr>
        <p:spPr>
          <a:xfrm>
            <a:off x="611560" y="2379652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*Track(App)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下載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Homework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 Telnet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登錄主機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-Telnet entry.hust.edu.tw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Tracert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(IP):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電腦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IP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紀錄。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T1:1.54M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PC:70~75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DOS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sym typeface="Wingdings"/>
              </a:rPr>
              <a:t>Lotus1.2.3</a:t>
            </a: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* 運用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WWW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掌握顧客資料庫及顧客行為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DIR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 LS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Yutobe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建立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Lyrics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資料夾。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971600" y="2955716"/>
            <a:ext cx="0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971600" y="2955716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971600" y="3387764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043608" y="497194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1043608" y="5187964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*Google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搜尋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手機螢幕接電腦。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Step1:Android SDK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下載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用途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模擬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APP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Step2: JAVA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下載。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Step3:Android screenshut and screen capture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*Google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搜尋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:Phone TV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Miracast—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查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WIKI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Widi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Imediashare—Apple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Joylink</a:t>
            </a:r>
          </a:p>
          <a:p>
            <a:pPr>
              <a:buFontTx/>
              <a:buNone/>
            </a:pPr>
            <a:endParaRPr lang="zh-TW" altLang="en-US" sz="20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手機螢幕接電腦</a:t>
            </a:r>
          </a:p>
        </p:txBody>
      </p:sp>
      <p:pic>
        <p:nvPicPr>
          <p:cNvPr id="17411" name="Picture 2" descr="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92375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矩形 5"/>
          <p:cNvSpPr>
            <a:spLocks noChangeArrowheads="1"/>
          </p:cNvSpPr>
          <p:nvPr/>
        </p:nvSpPr>
        <p:spPr bwMode="auto">
          <a:xfrm>
            <a:off x="684213" y="1700213"/>
            <a:ext cx="792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首先要讓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手機畫面顯示在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上要有一些前置作業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53439" y="3244334"/>
            <a:ext cx="4237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u="sng" dirty="0">
                <a:solidFill>
                  <a:srgbClr val="365899"/>
                </a:solidFill>
                <a:latin typeface="Helvetica" panose="020B0604020202020204" pitchFamily="34" charset="0"/>
                <a:hlinkClick r:id="rId4"/>
              </a:rPr>
              <a:t>https://www.pkstep.com/archives/19738</a:t>
            </a:r>
            <a:endParaRPr lang="zh-TW" alt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835696" y="591071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17.1.6</a:t>
            </a:r>
            <a:endParaRPr lang="zh-TW" altLang="en-US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19672" y="1556792"/>
            <a:ext cx="7353295" cy="3508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13.5/31  </a:t>
            </a:r>
            <a:r>
              <a:rPr lang="en-US" altLang="zh-TW" u="sng" dirty="0">
                <a:hlinkClick r:id="rId2"/>
              </a:rPr>
              <a:t>https://www.pkstep.com/archives/19738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dirty="0"/>
              <a:t>「美化圖片」，基礎的裁剪修圖、添加文字、美膚、</a:t>
            </a:r>
            <a:r>
              <a:rPr lang="zh-TW" altLang="en-US" dirty="0" smtClean="0"/>
              <a:t>特效</a:t>
            </a:r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</a:t>
            </a:r>
            <a:r>
              <a:rPr lang="zh-TW" altLang="en-US" dirty="0" smtClean="0"/>
              <a:t>、</a:t>
            </a:r>
            <a:r>
              <a:rPr lang="zh-TW" altLang="en-US" dirty="0"/>
              <a:t>加入貼紙、旋轉與局部修理等美圖工具。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12.5/24 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居家照護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大數據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(5.19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ｐｄｆ）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11. 5/17</a:t>
            </a:r>
            <a:r>
              <a:rPr lang="zh-TW" altLang="en-US" dirty="0" smtClean="0"/>
              <a:t>　ｗｗｗ</a:t>
            </a:r>
            <a:r>
              <a:rPr lang="en-US" altLang="zh-TW" dirty="0" smtClean="0"/>
              <a:t>.</a:t>
            </a:r>
            <a:r>
              <a:rPr lang="zh-TW" altLang="en-US" dirty="0" smtClean="0"/>
              <a:t>Ｎｃｌ</a:t>
            </a:r>
            <a:r>
              <a:rPr lang="en-US" altLang="zh-TW" dirty="0" smtClean="0"/>
              <a:t>.</a:t>
            </a:r>
            <a:r>
              <a:rPr lang="zh-TW" altLang="en-US" dirty="0" smtClean="0"/>
              <a:t>Ｅｄｕ</a:t>
            </a:r>
            <a:r>
              <a:rPr lang="en-US" altLang="zh-TW" dirty="0" smtClean="0"/>
              <a:t>.</a:t>
            </a:r>
            <a:r>
              <a:rPr lang="zh-TW" altLang="en-US" dirty="0" smtClean="0"/>
              <a:t>Ｔｗ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10. </a:t>
            </a:r>
            <a:r>
              <a:rPr lang="en-US" altLang="zh-TW" dirty="0"/>
              <a:t>5/10  </a:t>
            </a:r>
            <a:r>
              <a:rPr lang="zh-TW" altLang="en-US" dirty="0" smtClean="0"/>
              <a:t>　</a:t>
            </a:r>
            <a:r>
              <a:rPr lang="en-US" altLang="zh-TW" dirty="0" smtClean="0"/>
              <a:t>2018.5.2 </a:t>
            </a:r>
            <a:r>
              <a:rPr lang="en-US" altLang="zh-TW" dirty="0"/>
              <a:t>Google</a:t>
            </a:r>
            <a:r>
              <a:rPr lang="zh-TW" altLang="en-US" dirty="0"/>
              <a:t>雲端實務應用</a:t>
            </a:r>
          </a:p>
          <a:p>
            <a:r>
              <a:rPr lang="en-US" altLang="zh-TW" sz="1200" dirty="0">
                <a:hlinkClick r:id="rId3"/>
              </a:rPr>
              <a:t>https://docs.google.com/document/d/1EQyaFrEtFrijQGBOzpgqGijntq0Qb7v8j4HLuDc10Xc/edit</a:t>
            </a:r>
            <a:endParaRPr lang="zh-TW" altLang="en-US" sz="1200" dirty="0"/>
          </a:p>
          <a:p>
            <a:endParaRPr lang="en-US" altLang="zh-TW" dirty="0" smtClean="0"/>
          </a:p>
          <a:p>
            <a:r>
              <a:rPr lang="en-US" altLang="zh-TW" dirty="0" smtClean="0"/>
              <a:t>9.   5/3     </a:t>
            </a:r>
            <a:r>
              <a:rPr lang="zh-TW" altLang="en-US" dirty="0" smtClean="0"/>
              <a:t>　</a:t>
            </a:r>
            <a:r>
              <a:rPr lang="en-US" altLang="zh-TW" dirty="0"/>
              <a:t>Google and </a:t>
            </a:r>
            <a:r>
              <a:rPr lang="zh-TW" altLang="en-US" dirty="0"/>
              <a:t>心智圖教學模組</a:t>
            </a:r>
          </a:p>
          <a:p>
            <a:r>
              <a:rPr lang="en-US" altLang="zh-TW" sz="1200" dirty="0">
                <a:hlinkClick r:id="rId4"/>
              </a:rPr>
              <a:t>https://www.mindomo.com/zh/mindmap/bc98ed7cb2fe43faa5f94230e6048676</a:t>
            </a:r>
            <a:endParaRPr lang="en-US" altLang="zh-TW" sz="1200" dirty="0"/>
          </a:p>
          <a:p>
            <a:r>
              <a:rPr lang="zh-TW" altLang="en-US" dirty="0" smtClean="0"/>
              <a:t>　　　　　他山之石 </a:t>
            </a:r>
            <a:r>
              <a:rPr lang="zh-TW" altLang="en-US" dirty="0"/>
              <a:t>可以攻玉教學模組  </a:t>
            </a:r>
            <a:r>
              <a:rPr lang="en-US" altLang="zh-TW" dirty="0"/>
              <a:t>http://stones2jade.blogspot.tw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185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23728" y="332656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/>
              <a:t>上課</a:t>
            </a:r>
            <a:r>
              <a:rPr lang="zh-TW" altLang="en-US" dirty="0" smtClean="0"/>
              <a:t>教材 </a:t>
            </a:r>
            <a:r>
              <a:rPr lang="en-US" altLang="zh-TW" dirty="0" smtClean="0"/>
              <a:t>4.</a:t>
            </a:r>
            <a:r>
              <a:rPr lang="zh-TW" altLang="en-US" dirty="0"/>
              <a:t>我想要的學習</a:t>
            </a:r>
            <a:r>
              <a:rPr lang="zh-TW" altLang="en-US" dirty="0" smtClean="0"/>
              <a:t>內容 </a:t>
            </a:r>
            <a:r>
              <a:rPr lang="en-US" altLang="zh-TW" dirty="0" smtClean="0"/>
              <a:t>5.</a:t>
            </a:r>
            <a:r>
              <a:rPr lang="zh-TW" altLang="en-US" dirty="0"/>
              <a:t>我的學習成長與能力</a:t>
            </a:r>
            <a:r>
              <a:rPr lang="zh-TW" altLang="en-US" dirty="0" smtClean="0"/>
              <a:t>提升 </a:t>
            </a:r>
            <a:r>
              <a:rPr lang="en-US" altLang="zh-TW" dirty="0" smtClean="0"/>
              <a:t>8.</a:t>
            </a:r>
            <a:r>
              <a:rPr lang="zh-TW" altLang="en-US" dirty="0"/>
              <a:t>我的學習</a:t>
            </a:r>
            <a:r>
              <a:rPr lang="zh-TW" altLang="en-US" dirty="0" smtClean="0"/>
              <a:t>興趣 </a:t>
            </a:r>
            <a:r>
              <a:rPr lang="en-US" altLang="zh-TW" dirty="0" smtClean="0"/>
              <a:t>15.</a:t>
            </a:r>
            <a:r>
              <a:rPr lang="zh-TW" altLang="en-US" dirty="0"/>
              <a:t>激發我的學習興趣</a:t>
            </a:r>
          </a:p>
          <a:p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" y="1052736"/>
            <a:ext cx="7802033" cy="5400600"/>
          </a:xfrm>
        </p:spPr>
      </p:pic>
    </p:spTree>
    <p:extLst>
      <p:ext uri="{BB962C8B-B14F-4D97-AF65-F5344CB8AC3E}">
        <p14:creationId xmlns:p14="http://schemas.microsoft.com/office/powerpoint/2010/main" val="20756697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Miracast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是由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2" tooltip="Wi-Fi聯盟"/>
              </a:rPr>
              <a:t>Wi-Fi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2" tooltip="Wi-Fi聯盟"/>
              </a:rPr>
              <a:t>聯盟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2012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年所制定，以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3" tooltip="Wi-Fi直連"/>
              </a:rPr>
              <a:t>Wi-Fi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3" tooltip="Wi-Fi直連"/>
              </a:rPr>
              <a:t>直連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Wi-Fi Direct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）為基礎的無線顯示標準。支援此標準的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4" tooltip="3C"/>
              </a:rPr>
              <a:t>3C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裝置可透過無線方式分享視訊畫面，例如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5" tooltip="手機"/>
              </a:rPr>
              <a:t>手機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可透過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Miracast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將影片或照片直接在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6" tooltip="電視"/>
              </a:rPr>
              <a:t>電視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或其他裝置播放而無需任何連接線，也不需透過無線存取點（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AP, Access Point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）。</a:t>
            </a:r>
          </a:p>
          <a:p>
            <a:endParaRPr lang="zh-TW" altLang="en-US" sz="24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3G-4G-&gt;5G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全球入口網站排行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2"/>
              </a:rPr>
              <a:t>www.alexa.com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000" u="sng" dirty="0" smtClean="0">
                <a:latin typeface="標楷體" pitchFamily="65" charset="-120"/>
                <a:ea typeface="標楷體" pitchFamily="65" charset="-120"/>
              </a:rPr>
              <a:t>Browse Top Sites</a:t>
            </a: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             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800" u="sng" dirty="0" smtClean="0">
                <a:latin typeface="標楷體" pitchFamily="65" charset="-120"/>
                <a:ea typeface="標楷體" pitchFamily="65" charset="-120"/>
              </a:rPr>
              <a:t>日本、中國、台灣、印度、韓國</a:t>
            </a:r>
            <a:endParaRPr lang="en-US" altLang="zh-TW" sz="1800" u="sng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練習找資料庫。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Yahoo(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日本軟體銀行投資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創辦人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楊智遠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57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年次。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Fortune china 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大企業。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Qq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中國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類似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Line—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騰訊。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Pixnet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痞客邦。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中華電信</a:t>
            </a: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Xuite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Taobao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掏寶網。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Amazon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入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大企業。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全球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台灣、韓國、澳洲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瑞士、荷蘭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--Homework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4932040" y="2564904"/>
            <a:ext cx="2448272" cy="3384376"/>
            <a:chOff x="4932040" y="2564904"/>
            <a:chExt cx="2448272" cy="3384376"/>
          </a:xfrm>
        </p:grpSpPr>
        <p:sp>
          <p:nvSpPr>
            <p:cNvPr id="5" name="圓角矩形 4"/>
            <p:cNvSpPr/>
            <p:nvPr/>
          </p:nvSpPr>
          <p:spPr>
            <a:xfrm>
              <a:off x="4932040" y="2564904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MS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4932040" y="3573016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YAHOO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4932040" y="4509120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GOOGLE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4932040" y="5445224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FB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>
              <a:off x="5508104" y="3140968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>
              <a:off x="5508104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>
              <a:off x="5508104" y="5085184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6156176" y="2564904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:44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156176" y="3573016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:57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156176" y="4509120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:69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156176" y="5445224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:73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Location 2012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國家別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產業別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2011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Sina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新浪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kimo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yahoo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-&gt;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B(Google).A(Amazon).T(FB)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人人網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vs FB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亞洲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密度排行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台灣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香港。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日本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Rakuzen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樂天。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altLang="zh-TW" dirty="0" smtClean="0"/>
              <a:t>107.12.23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408712" cy="5112568"/>
          </a:xfrm>
        </p:spPr>
      </p:pic>
    </p:spTree>
    <p:extLst>
      <p:ext uri="{BB962C8B-B14F-4D97-AF65-F5344CB8AC3E}">
        <p14:creationId xmlns:p14="http://schemas.microsoft.com/office/powerpoint/2010/main" val="42277988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altLang="zh-TW" dirty="0" smtClean="0"/>
              <a:t>107.12.30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128792" cy="5112568"/>
          </a:xfrm>
        </p:spPr>
      </p:pic>
    </p:spTree>
    <p:extLst>
      <p:ext uri="{BB962C8B-B14F-4D97-AF65-F5344CB8AC3E}">
        <p14:creationId xmlns:p14="http://schemas.microsoft.com/office/powerpoint/2010/main" val="36250300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altLang="zh-TW" dirty="0" smtClean="0"/>
              <a:t>108.1.6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416823" cy="5030019"/>
          </a:xfrm>
        </p:spPr>
      </p:pic>
    </p:spTree>
    <p:extLst>
      <p:ext uri="{BB962C8B-B14F-4D97-AF65-F5344CB8AC3E}">
        <p14:creationId xmlns:p14="http://schemas.microsoft.com/office/powerpoint/2010/main" val="2357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108.1.6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280919" cy="5256584"/>
          </a:xfrm>
        </p:spPr>
      </p:pic>
    </p:spTree>
    <p:extLst>
      <p:ext uri="{BB962C8B-B14F-4D97-AF65-F5344CB8AC3E}">
        <p14:creationId xmlns:p14="http://schemas.microsoft.com/office/powerpoint/2010/main" val="3744796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108.1.6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416824" cy="5256584"/>
          </a:xfrm>
        </p:spPr>
      </p:pic>
    </p:spTree>
    <p:extLst>
      <p:ext uri="{BB962C8B-B14F-4D97-AF65-F5344CB8AC3E}">
        <p14:creationId xmlns:p14="http://schemas.microsoft.com/office/powerpoint/2010/main" val="19474689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108.1.6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128792" cy="4909170"/>
          </a:xfrm>
        </p:spPr>
      </p:pic>
    </p:spTree>
    <p:extLst>
      <p:ext uri="{BB962C8B-B14F-4D97-AF65-F5344CB8AC3E}">
        <p14:creationId xmlns:p14="http://schemas.microsoft.com/office/powerpoint/2010/main" val="19474689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en-US" altLang="zh-TW" sz="2400" dirty="0" smtClean="0">
                <a:hlinkClick r:id="rId2"/>
              </a:rPr>
              <a:t>www.internet-world-stats.com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1143000"/>
          </a:xfrm>
          <a:noFill/>
        </p:spPr>
        <p:txBody>
          <a:bodyPr/>
          <a:lstStyle/>
          <a:p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全球</a:t>
            </a:r>
            <a:r>
              <a:rPr lang="en-US" altLang="zh-TW" sz="4000" dirty="0" smtClean="0"/>
              <a:t>(21</a:t>
            </a:r>
            <a:r>
              <a:rPr lang="zh-TW" altLang="en-US" sz="4000" dirty="0"/>
              <a:t>億</a:t>
            </a:r>
            <a:r>
              <a:rPr lang="en-US" altLang="zh-TW" sz="4000" dirty="0" smtClean="0"/>
              <a:t>FB/42</a:t>
            </a:r>
            <a:r>
              <a:rPr lang="zh-TW" altLang="en-US" sz="4000" dirty="0" smtClean="0">
                <a:solidFill>
                  <a:srgbClr val="FF0000"/>
                </a:solidFill>
              </a:rPr>
              <a:t>億網路人口</a:t>
            </a:r>
            <a:r>
              <a:rPr lang="en-US" altLang="zh-TW" sz="4000" dirty="0" smtClean="0"/>
              <a:t>/76</a:t>
            </a:r>
            <a:r>
              <a:rPr lang="zh-TW" altLang="en-US" sz="4000" dirty="0" smtClean="0"/>
              <a:t>億</a:t>
            </a:r>
            <a:r>
              <a:rPr lang="zh-TW" altLang="en-US" sz="4000" dirty="0"/>
              <a:t>人</a:t>
            </a:r>
            <a:r>
              <a:rPr lang="en-US" altLang="zh-TW" sz="4000" dirty="0"/>
              <a:t>)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699792" y="234888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94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60032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97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76256" y="234888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55776" y="274899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台灣電子業進入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鴻海、仁寶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99792" y="3272210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:0.75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:0.52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:0.318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:0.302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:0.247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:0.239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16016" y="32129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:2.25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:2.17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876256" y="3212976"/>
            <a:ext cx="1656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巴西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墨西哥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3995936" y="4005064"/>
            <a:ext cx="2880320" cy="282808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12" idx="1"/>
          </p:cNvCxnSpPr>
          <p:nvPr/>
        </p:nvCxnSpPr>
        <p:spPr>
          <a:xfrm>
            <a:off x="4133777" y="4287872"/>
            <a:ext cx="2742479" cy="494765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133777" y="4569021"/>
            <a:ext cx="2742479" cy="734514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133776" y="4866102"/>
            <a:ext cx="2742480" cy="129920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146061" y="5088678"/>
            <a:ext cx="2742479" cy="50056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23528" y="2924944"/>
                <a:ext cx="2016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西歐、北歐人口多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歐洲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: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德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&gt;</m:t>
                    </m:r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英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&gt;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法</a:t>
                </a:r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24944"/>
                <a:ext cx="201622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417" t="-3774" r="-2417" b="-150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539552" y="5661248"/>
            <a:ext cx="6348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V:viet </a:t>
            </a:r>
            <a:r>
              <a:rPr lang="en-US" altLang="zh-TW" sz="20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nam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I:idonisia P:Philippines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788024" y="278092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黃金交叉換黨執政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22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23728" y="332656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/>
              <a:t>上課</a:t>
            </a:r>
            <a:r>
              <a:rPr lang="zh-TW" altLang="en-US" dirty="0" smtClean="0"/>
              <a:t>教材 </a:t>
            </a:r>
            <a:r>
              <a:rPr lang="en-US" altLang="zh-TW" dirty="0" smtClean="0"/>
              <a:t>4.</a:t>
            </a:r>
            <a:r>
              <a:rPr lang="zh-TW" altLang="en-US" dirty="0"/>
              <a:t>我想要的學習</a:t>
            </a:r>
            <a:r>
              <a:rPr lang="zh-TW" altLang="en-US" dirty="0" smtClean="0"/>
              <a:t>內容 </a:t>
            </a:r>
            <a:r>
              <a:rPr lang="en-US" altLang="zh-TW" dirty="0" smtClean="0"/>
              <a:t>5.</a:t>
            </a:r>
            <a:r>
              <a:rPr lang="zh-TW" altLang="en-US" dirty="0"/>
              <a:t>我的學習成長與能力</a:t>
            </a:r>
            <a:r>
              <a:rPr lang="zh-TW" altLang="en-US" dirty="0" smtClean="0"/>
              <a:t>提升 </a:t>
            </a:r>
            <a:r>
              <a:rPr lang="en-US" altLang="zh-TW" dirty="0" smtClean="0"/>
              <a:t>8.</a:t>
            </a:r>
            <a:r>
              <a:rPr lang="zh-TW" altLang="en-US" dirty="0"/>
              <a:t>我的學習</a:t>
            </a:r>
            <a:r>
              <a:rPr lang="zh-TW" altLang="en-US" dirty="0" smtClean="0"/>
              <a:t>興趣 </a:t>
            </a:r>
            <a:r>
              <a:rPr lang="en-US" altLang="zh-TW" dirty="0" smtClean="0"/>
              <a:t>15.</a:t>
            </a:r>
            <a:r>
              <a:rPr lang="zh-TW" altLang="en-US" dirty="0"/>
              <a:t>激發我的學習興趣</a:t>
            </a:r>
          </a:p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124744"/>
            <a:ext cx="8005472" cy="5328592"/>
          </a:xfrm>
        </p:spPr>
      </p:pic>
    </p:spTree>
    <p:extLst>
      <p:ext uri="{BB962C8B-B14F-4D97-AF65-F5344CB8AC3E}">
        <p14:creationId xmlns:p14="http://schemas.microsoft.com/office/powerpoint/2010/main" val="32223794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3" y="836712"/>
            <a:ext cx="8175713" cy="685960"/>
          </a:xfrm>
        </p:spPr>
        <p:txBody>
          <a:bodyPr/>
          <a:lstStyle/>
          <a:p>
            <a:r>
              <a:rPr lang="en-US" altLang="zh-TW" sz="2000" dirty="0" smtClean="0"/>
              <a:t>107</a:t>
            </a:r>
            <a:r>
              <a:rPr lang="zh-TW" altLang="en-US" sz="2000" dirty="0" smtClean="0"/>
              <a:t>年</a:t>
            </a:r>
            <a:r>
              <a:rPr lang="en-US" altLang="zh-TW" sz="2000" dirty="0"/>
              <a:t>FB: 1.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/>
              <a:t>美</a:t>
            </a:r>
            <a:r>
              <a:rPr lang="en-US" altLang="zh-TW" sz="2000" dirty="0"/>
              <a:t>3.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>
                <a:solidFill>
                  <a:srgbClr val="FF0000"/>
                </a:solidFill>
              </a:rPr>
              <a:t>巴</a:t>
            </a:r>
            <a:r>
              <a:rPr lang="en-US" altLang="zh-TW" sz="2000" dirty="0">
                <a:solidFill>
                  <a:srgbClr val="FF0000"/>
                </a:solidFill>
              </a:rPr>
              <a:t>.</a:t>
            </a:r>
            <a:r>
              <a:rPr lang="zh-TW" altLang="en-US" sz="2000" dirty="0">
                <a:solidFill>
                  <a:srgbClr val="FF0000"/>
                </a:solidFill>
              </a:rPr>
              <a:t>墨</a:t>
            </a:r>
            <a:r>
              <a:rPr lang="en-US" altLang="zh-TW" sz="2000" dirty="0" smtClean="0">
                <a:solidFill>
                  <a:srgbClr val="FF0000"/>
                </a:solidFill>
              </a:rPr>
              <a:t>6.</a:t>
            </a:r>
            <a:r>
              <a:rPr lang="zh-TW" altLang="en-US" sz="2000" dirty="0" smtClean="0">
                <a:solidFill>
                  <a:srgbClr val="FF0000"/>
                </a:solidFill>
              </a:rPr>
              <a:t>日</a:t>
            </a:r>
            <a:r>
              <a:rPr lang="en-US" altLang="zh-TW" sz="2000" dirty="0" smtClean="0">
                <a:solidFill>
                  <a:srgbClr val="FF0000"/>
                </a:solidFill>
              </a:rPr>
              <a:t>.</a:t>
            </a:r>
            <a:r>
              <a:rPr lang="zh-TW" altLang="en-US" sz="2000" dirty="0" smtClean="0">
                <a:solidFill>
                  <a:srgbClr val="FF0000"/>
                </a:solidFill>
              </a:rPr>
              <a:t>菲</a:t>
            </a:r>
            <a:r>
              <a:rPr lang="en-US" altLang="zh-TW" sz="2000" dirty="0" smtClean="0">
                <a:solidFill>
                  <a:srgbClr val="FF0000"/>
                </a:solidFill>
              </a:rPr>
              <a:t>.</a:t>
            </a:r>
            <a:r>
              <a:rPr lang="zh-TW" altLang="en-US" sz="2000" dirty="0" smtClean="0">
                <a:solidFill>
                  <a:srgbClr val="FF0000"/>
                </a:solidFill>
              </a:rPr>
              <a:t>越</a:t>
            </a:r>
            <a:r>
              <a:rPr lang="en-US" altLang="zh-TW" sz="2000" dirty="0">
                <a:solidFill>
                  <a:srgbClr val="FF0000"/>
                </a:solidFill>
              </a:rPr>
              <a:t>.</a:t>
            </a:r>
            <a:r>
              <a:rPr lang="zh-TW" altLang="en-US" sz="2000" dirty="0"/>
              <a:t>泰</a:t>
            </a:r>
            <a:r>
              <a:rPr lang="en-US" altLang="zh-TW" sz="2000" dirty="0"/>
              <a:t>.</a:t>
            </a:r>
            <a:r>
              <a:rPr lang="zh-TW" altLang="en-US" sz="2000" dirty="0" smtClean="0"/>
              <a:t>土</a:t>
            </a:r>
            <a:r>
              <a:rPr lang="en-US" altLang="zh-TW" sz="2000" dirty="0" smtClean="0">
                <a:solidFill>
                  <a:srgbClr val="FF0000"/>
                </a:solidFill>
              </a:rPr>
              <a:t>.</a:t>
            </a:r>
            <a:r>
              <a:rPr lang="en-US" altLang="zh-TW" sz="2000" dirty="0" smtClean="0"/>
              <a:t>11.</a:t>
            </a:r>
            <a:r>
              <a:rPr lang="zh-TW" altLang="en-US" sz="2000" dirty="0"/>
              <a:t>英</a:t>
            </a:r>
            <a:endParaRPr lang="en-US" altLang="zh-TW" sz="2000" dirty="0" smtClean="0"/>
          </a:p>
          <a:p>
            <a:r>
              <a:rPr lang="en-US" altLang="zh-TW" sz="2000" dirty="0" smtClean="0"/>
              <a:t>106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FB: 1</a:t>
            </a:r>
            <a:r>
              <a:rPr lang="en-US" altLang="zh-TW" sz="2000" dirty="0"/>
              <a:t>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/>
              <a:t>美</a:t>
            </a:r>
            <a:r>
              <a:rPr lang="en-US" altLang="zh-TW" sz="2000" dirty="0"/>
              <a:t>3.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/>
              <a:t>巴</a:t>
            </a:r>
            <a:r>
              <a:rPr lang="en-US" altLang="zh-TW" sz="2000" dirty="0"/>
              <a:t>.</a:t>
            </a:r>
            <a:r>
              <a:rPr lang="zh-TW" altLang="en-US" sz="2000" dirty="0"/>
              <a:t>墨</a:t>
            </a:r>
            <a:r>
              <a:rPr lang="en-US" altLang="zh-TW" sz="2000" dirty="0"/>
              <a:t>6.</a:t>
            </a:r>
            <a:r>
              <a:rPr lang="zh-TW" altLang="en-US" sz="2000" dirty="0"/>
              <a:t>越</a:t>
            </a:r>
            <a:r>
              <a:rPr lang="en-US" altLang="zh-TW" sz="2000" dirty="0"/>
              <a:t>.</a:t>
            </a:r>
            <a:r>
              <a:rPr lang="zh-TW" altLang="en-US" sz="2000" dirty="0"/>
              <a:t>泰</a:t>
            </a:r>
            <a:r>
              <a:rPr lang="en-US" altLang="zh-TW" sz="2000" dirty="0"/>
              <a:t>.</a:t>
            </a:r>
            <a:r>
              <a:rPr lang="zh-TW" altLang="en-US" sz="2000" dirty="0"/>
              <a:t>土</a:t>
            </a:r>
            <a:r>
              <a:rPr lang="en-US" altLang="zh-TW" sz="2000" dirty="0" smtClean="0"/>
              <a:t>.</a:t>
            </a:r>
            <a:r>
              <a:rPr lang="en-US" altLang="zh-TW" sz="2000" dirty="0" smtClean="0">
                <a:solidFill>
                  <a:srgbClr val="FF0000"/>
                </a:solidFill>
              </a:rPr>
              <a:t>9.</a:t>
            </a:r>
            <a:r>
              <a:rPr lang="zh-TW" altLang="en-US" sz="2000" dirty="0" smtClean="0">
                <a:solidFill>
                  <a:srgbClr val="FF0000"/>
                </a:solidFill>
              </a:rPr>
              <a:t>菲</a:t>
            </a:r>
            <a:r>
              <a:rPr lang="en-US" altLang="zh-TW" sz="2000" dirty="0"/>
              <a:t>10.</a:t>
            </a:r>
            <a:r>
              <a:rPr lang="zh-TW" altLang="en-US" sz="2000" dirty="0"/>
              <a:t>英</a:t>
            </a:r>
            <a:r>
              <a:rPr lang="en-US" altLang="zh-TW" sz="2000" dirty="0"/>
              <a:t>(0.44</a:t>
            </a:r>
            <a:r>
              <a:rPr lang="zh-TW" altLang="en-US" sz="2000" dirty="0"/>
              <a:t>億</a:t>
            </a:r>
            <a:r>
              <a:rPr lang="en-US" altLang="zh-TW" sz="2000" dirty="0"/>
              <a:t>FB/0.62</a:t>
            </a:r>
            <a:r>
              <a:rPr lang="zh-TW" altLang="en-US" sz="2000" dirty="0"/>
              <a:t>億</a:t>
            </a:r>
            <a:r>
              <a:rPr lang="en-US" altLang="zh-TW" sz="2000" dirty="0"/>
              <a:t>)</a:t>
            </a:r>
          </a:p>
          <a:p>
            <a:r>
              <a:rPr lang="en-US" altLang="zh-TW" sz="2000" dirty="0"/>
              <a:t>1.</a:t>
            </a:r>
            <a:r>
              <a:rPr lang="zh-TW" altLang="en-US" sz="2000" dirty="0"/>
              <a:t>中</a:t>
            </a:r>
            <a:r>
              <a:rPr lang="en-US" altLang="zh-TW" sz="2000" dirty="0"/>
              <a:t>.</a:t>
            </a:r>
            <a:r>
              <a:rPr lang="zh-TW" altLang="en-US" sz="2000" dirty="0"/>
              <a:t>印</a:t>
            </a:r>
            <a:r>
              <a:rPr lang="en-US" altLang="zh-TW" sz="2000" dirty="0"/>
              <a:t>3.</a:t>
            </a:r>
            <a:r>
              <a:rPr lang="zh-TW" altLang="en-US" sz="2000" dirty="0"/>
              <a:t>美</a:t>
            </a:r>
            <a:r>
              <a:rPr lang="en-US" altLang="zh-TW" sz="2000" dirty="0"/>
              <a:t>.</a:t>
            </a:r>
            <a:r>
              <a:rPr lang="zh-TW" altLang="en-US" sz="2000" dirty="0"/>
              <a:t>巴</a:t>
            </a:r>
            <a:r>
              <a:rPr lang="en-US" altLang="zh-TW" sz="2000" dirty="0"/>
              <a:t>.</a:t>
            </a:r>
            <a:r>
              <a:rPr lang="zh-TW" altLang="en-US" sz="2000" dirty="0"/>
              <a:t>印</a:t>
            </a:r>
            <a:r>
              <a:rPr lang="en-US" altLang="zh-TW" sz="2000" dirty="0"/>
              <a:t>6.</a:t>
            </a:r>
            <a:r>
              <a:rPr lang="zh-TW" altLang="en-US" sz="2000" dirty="0"/>
              <a:t>日</a:t>
            </a:r>
            <a:r>
              <a:rPr lang="en-US" altLang="zh-TW" sz="2000" dirty="0"/>
              <a:t>.</a:t>
            </a:r>
            <a:r>
              <a:rPr lang="zh-TW" altLang="en-US" sz="2000" dirty="0"/>
              <a:t>俄</a:t>
            </a:r>
            <a:r>
              <a:rPr lang="en-US" altLang="zh-TW" sz="2000" dirty="0"/>
              <a:t>.</a:t>
            </a:r>
            <a:r>
              <a:rPr lang="zh-TW" altLang="en-US" sz="2000" dirty="0"/>
              <a:t>奈</a:t>
            </a:r>
            <a:r>
              <a:rPr lang="en-US" altLang="zh-TW" sz="2000" dirty="0"/>
              <a:t>.</a:t>
            </a:r>
            <a:r>
              <a:rPr lang="en-US" altLang="zh-TW" sz="2000" dirty="0" smtClean="0"/>
              <a:t>9.</a:t>
            </a:r>
            <a:r>
              <a:rPr lang="zh-TW" altLang="en-US" sz="2000" dirty="0" smtClean="0"/>
              <a:t>墨</a:t>
            </a:r>
            <a:r>
              <a:rPr lang="en-US" altLang="zh-TW" sz="2000" dirty="0" smtClean="0"/>
              <a:t>10.</a:t>
            </a:r>
            <a:r>
              <a:rPr lang="zh-TW" altLang="en-US" sz="2000" dirty="0" smtClean="0"/>
              <a:t>孟</a:t>
            </a:r>
            <a:r>
              <a:rPr lang="en-US" altLang="zh-TW" sz="2000" dirty="0"/>
              <a:t>(0.21</a:t>
            </a:r>
            <a:r>
              <a:rPr lang="zh-TW" altLang="en-US" sz="2000" dirty="0"/>
              <a:t>億</a:t>
            </a:r>
            <a:r>
              <a:rPr lang="en-US" altLang="zh-TW" sz="2000" dirty="0"/>
              <a:t>FB/</a:t>
            </a:r>
            <a:r>
              <a:rPr lang="en-US" altLang="zh-TW" sz="2000" dirty="0">
                <a:solidFill>
                  <a:srgbClr val="FF0000"/>
                </a:solidFill>
              </a:rPr>
              <a:t>0.73</a:t>
            </a:r>
            <a:r>
              <a:rPr lang="zh-TW" altLang="en-US" sz="2000" dirty="0">
                <a:solidFill>
                  <a:srgbClr val="FF0000"/>
                </a:solidFill>
              </a:rPr>
              <a:t>億</a:t>
            </a:r>
            <a:r>
              <a:rPr lang="en-US" altLang="zh-TW" sz="2000" dirty="0"/>
              <a:t>/1.65</a:t>
            </a:r>
            <a:r>
              <a:rPr lang="zh-TW" altLang="en-US" sz="2000" dirty="0"/>
              <a:t>億人</a:t>
            </a:r>
            <a:r>
              <a:rPr lang="en-US" altLang="zh-TW" sz="2000" dirty="0"/>
              <a:t>)</a:t>
            </a:r>
            <a:r>
              <a:rPr lang="en-US" altLang="zh-TW" sz="2000" dirty="0" smtClean="0"/>
              <a:t>11.</a:t>
            </a:r>
            <a:r>
              <a:rPr lang="zh-TW" altLang="en-US" sz="2000" dirty="0"/>
              <a:t>德</a:t>
            </a:r>
            <a:r>
              <a:rPr lang="en-US" altLang="zh-TW" sz="2000" dirty="0"/>
              <a:t>(0.31</a:t>
            </a:r>
            <a:r>
              <a:rPr lang="zh-TW" altLang="en-US" sz="2000" dirty="0"/>
              <a:t>億</a:t>
            </a:r>
            <a:r>
              <a:rPr lang="en-US" altLang="zh-TW" sz="2000" dirty="0"/>
              <a:t>FB/0.723</a:t>
            </a:r>
            <a:r>
              <a:rPr lang="zh-TW" altLang="en-US" sz="2000" dirty="0"/>
              <a:t>億</a:t>
            </a:r>
            <a:r>
              <a:rPr lang="en-US" altLang="zh-TW" sz="2000" dirty="0"/>
              <a:t>/0.80</a:t>
            </a:r>
            <a:r>
              <a:rPr lang="zh-TW" altLang="en-US" sz="2000" dirty="0"/>
              <a:t>億人</a:t>
            </a:r>
            <a:r>
              <a:rPr lang="en-US" altLang="zh-TW" sz="2000" dirty="0"/>
              <a:t>)vs.</a:t>
            </a:r>
            <a:r>
              <a:rPr lang="zh-TW" altLang="en-US" sz="2000" dirty="0"/>
              <a:t>巴基斯坦 </a:t>
            </a:r>
            <a:r>
              <a:rPr lang="en-US" altLang="zh-TW" sz="2000" dirty="0"/>
              <a:t>(0.27</a:t>
            </a:r>
            <a:r>
              <a:rPr lang="zh-TW" altLang="en-US" sz="2000" dirty="0"/>
              <a:t>億</a:t>
            </a:r>
            <a:r>
              <a:rPr lang="en-US" altLang="zh-TW" sz="2000" dirty="0"/>
              <a:t>FB/0.446</a:t>
            </a:r>
            <a:r>
              <a:rPr lang="zh-TW" altLang="en-US" sz="2000" dirty="0"/>
              <a:t>億</a:t>
            </a:r>
            <a:r>
              <a:rPr lang="en-US" altLang="zh-TW" sz="2000" dirty="0"/>
              <a:t>/1.967</a:t>
            </a:r>
            <a:r>
              <a:rPr lang="zh-TW" altLang="en-US" sz="2000" dirty="0"/>
              <a:t>億</a:t>
            </a:r>
            <a:r>
              <a:rPr lang="en-US" altLang="zh-TW" sz="2000" dirty="0"/>
              <a:t>-No.6)</a:t>
            </a:r>
            <a:endParaRPr lang="zh-TW" altLang="en-US" sz="20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13657" y="62545"/>
            <a:ext cx="8229600" cy="630152"/>
          </a:xfrm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18.1/13 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期末考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699792" y="234888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94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60032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smtClean="0">
                <a:latin typeface="標楷體" panose="03000509000000000000" pitchFamily="65" charset="-120"/>
                <a:ea typeface="標楷體" panose="03000509000000000000" pitchFamily="65" charset="-120"/>
              </a:rPr>
              <a:t>95</a:t>
            </a:r>
            <a:r>
              <a:rPr lang="zh-TW" altLang="en-US" sz="200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76256" y="234888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55776" y="274899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台灣電子業進入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鴻海、仁寶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99792" y="3272210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:0.75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:0.52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:0.318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:0.302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:0.247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:0.239</a:t>
            </a:r>
            <a:endParaRPr lang="zh-TW" altLang="en-US" dirty="0">
              <a:solidFill>
                <a:srgbClr val="92D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16016" y="32129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:2.25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:2.17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876256" y="3212976"/>
            <a:ext cx="1656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巴西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墨西哥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3995936" y="4005064"/>
            <a:ext cx="2880320" cy="282808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12" idx="1"/>
          </p:cNvCxnSpPr>
          <p:nvPr/>
        </p:nvCxnSpPr>
        <p:spPr>
          <a:xfrm>
            <a:off x="4133777" y="4287872"/>
            <a:ext cx="2742479" cy="494765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133777" y="4569021"/>
            <a:ext cx="2742479" cy="734514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133776" y="4866102"/>
            <a:ext cx="2742480" cy="129920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146061" y="5088678"/>
            <a:ext cx="2742479" cy="50056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4788024" y="278092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黃金交叉換黨執政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64130" y="2405075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96692" y="2761566"/>
            <a:ext cx="18134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:7.72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:4.62</a:t>
            </a: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:3.2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巴西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:1.49</a:t>
            </a: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:1.43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:1.18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俄：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1.09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奈及利亞：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0.98</a:t>
            </a: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墨西哥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:0.85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孟加拉：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:0.79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菲：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0.67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越：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0.64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:0.63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:0.6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70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289451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網站架站記事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(99.12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至今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1. 99.12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社團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鄰里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家族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中小學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高中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大學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Skype and Line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中台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(1)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2. 100.12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專頁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大阪火車站物流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3. 101.5.2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專頁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泰曼古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韓美印物流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牙材物流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醫藥物流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4. 102.10.20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專頁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NB,PDA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資訊流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失智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-FB-(.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internetworldstats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)-3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都商圈商流 中台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(4)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5. 103.2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韓流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東北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經濟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(3/7.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竹科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百岳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GIS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103.11.29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專頁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GIS-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旱溪媽祖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庄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(1),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大數據分析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台中市選情出口民調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勤益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(1)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6. 104.2 SCM-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心智圖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他山之石可以攻錯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旱溪媽祖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庄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(2).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數位人文教材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7. 104.9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老人市場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經濟指標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所得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租金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股市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工業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4.0 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在地工具機產業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104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年 透過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庄種子營之各地 網路記者 建置完成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23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天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農曆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月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1-23)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分享頁於 台中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庄教師聯誼會社團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FB , https://www.facebook.com/groups/1569508046644433/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遶境十八庄周圍大學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高中職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國中 與國小 校長與教師在地化文史教材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8. 105.4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年 深根 大里區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里長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43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目前已有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23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網路點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有使用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FB,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並與 中新里合歡福德宮理事會和 東昇里長 陳進發 里長 合作 建置 台中樂成宮大里區之友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https://www.facebook.com/groups/1692820770986315/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9. 105.9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第二年參與 工業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4.0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計劃，今年聚焦 車用電子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GPS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網路資訊 整合 市區 文化創新產業 的 車流資訊 應用 ！勤益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(3)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50"/>
          </a:xfrm>
          <a:noFill/>
        </p:spPr>
        <p:txBody>
          <a:bodyPr/>
          <a:lstStyle/>
          <a:p>
            <a:r>
              <a:rPr lang="en-US" altLang="zh-TW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18.1/13 </a:t>
            </a:r>
            <a:r>
              <a:rPr lang="zh-TW" altLang="en-US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期末考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72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289451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個人網站架站記事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(1997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至今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2011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日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18:20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1. 86.9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Frontpage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Web Server and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Serv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-U FTP (Pentium-133)(T1=1.54M)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2. 87.9 Windows NT 4.0 Server (IIS Server)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3.88.9 Java Script , Java Applet and ASP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網路問卷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4.89.9 Win2000 Sever ,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英文網站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(Resume -&gt; Global Retail Market)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5. 90.9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Shockware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File (*.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swf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6. 91.9 Acrobat file (*.pdf)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7. 92.9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Lisrel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and Fuzzy Tech Software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8. 93.07 SCI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國際論文研究方法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GA (Genetic Algorithms)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基因演算法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重新開站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9. 93.08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結盟 中興大學電子商務研究所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SSCI+SCI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國際論文寫作中心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10. 94.08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結盟 英特達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楊慶源 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ERP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軟體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MIS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管理系統中心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(SCM+CRM)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11. 95.08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結盟 河馬工作坊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何季倫 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ERP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軟體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ASP.NET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系統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(MS-SQL Database)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http://www.chilun.idv.tw/raylin/ask89/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12. 96.08 Wi-Fi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無線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LAN (1.5 M-&gt; 15M)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13. 97.08 Vista Center (42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TV+22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PC+12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NB10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EeePC+3.5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PDA)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14. 98.08 GPS Server (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PaPaGO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)-&gt; Client (PDA+NB-EeePC+V8-2D,3D)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15. 98.0922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自編教材網站建置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國際連鎖企業管理原文教材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自序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16. 98.0929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網路問卷技術專區建置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網路問卷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佈告欄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50"/>
          </a:xfrm>
          <a:noFill/>
        </p:spPr>
        <p:txBody>
          <a:bodyPr/>
          <a:lstStyle/>
          <a:p>
            <a:r>
              <a:rPr lang="en-US" altLang="zh-TW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18.1/13 </a:t>
            </a:r>
            <a:r>
              <a:rPr lang="zh-TW" altLang="en-US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期末考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66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6680" y="97033"/>
            <a:ext cx="8868427" cy="6604392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7200" u="sng" dirty="0">
                <a:solidFill>
                  <a:srgbClr val="FF0000"/>
                </a:solidFill>
              </a:rPr>
              <a:t>大學研究所青年</a:t>
            </a:r>
            <a:r>
              <a:rPr lang="en-US" altLang="zh-TW" sz="7200" u="sng" dirty="0">
                <a:solidFill>
                  <a:srgbClr val="FF0000"/>
                </a:solidFill>
              </a:rPr>
              <a:t>(</a:t>
            </a:r>
            <a:r>
              <a:rPr lang="zh-TW" altLang="en-US" sz="7200" u="sng" dirty="0">
                <a:solidFill>
                  <a:srgbClr val="FF0000"/>
                </a:solidFill>
              </a:rPr>
              <a:t>文化創意研究 與 建築設計創業 </a:t>
            </a:r>
            <a:r>
              <a:rPr lang="en-US" altLang="zh-TW" sz="7200" u="sng" dirty="0">
                <a:solidFill>
                  <a:srgbClr val="FF0000"/>
                </a:solidFill>
              </a:rPr>
              <a:t>Team) </a:t>
            </a:r>
            <a:r>
              <a:rPr lang="en-US" altLang="zh-TW" sz="7200" u="sng" dirty="0" smtClean="0">
                <a:solidFill>
                  <a:srgbClr val="FF0000"/>
                </a:solidFill>
              </a:rPr>
              <a:t> </a:t>
            </a:r>
            <a:r>
              <a:rPr lang="en-US" altLang="zh-TW" sz="72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7200" u="sng" dirty="0">
                <a:solidFill>
                  <a:srgbClr val="FF0000"/>
                </a:solidFill>
              </a:rPr>
              <a:t>文化</a:t>
            </a:r>
            <a:r>
              <a:rPr lang="zh-TW" altLang="en-US" sz="7200" u="sng" dirty="0" smtClean="0">
                <a:solidFill>
                  <a:srgbClr val="FF0000"/>
                </a:solidFill>
              </a:rPr>
              <a:t>創意</a:t>
            </a:r>
            <a:r>
              <a:rPr lang="zh-TW" altLang="en-US" sz="7200" u="sng" dirty="0">
                <a:solidFill>
                  <a:srgbClr val="FF0000"/>
                </a:solidFill>
              </a:rPr>
              <a:t>產業</a:t>
            </a:r>
            <a:endParaRPr lang="en-US" altLang="zh-TW" sz="7200" u="sng" dirty="0">
              <a:solidFill>
                <a:srgbClr val="FF0000"/>
              </a:solidFill>
            </a:endParaRPr>
          </a:p>
          <a:p>
            <a:r>
              <a:rPr lang="zh-TW" altLang="en-US" sz="6400" b="1" dirty="0" smtClean="0"/>
              <a:t>新創</a:t>
            </a:r>
            <a:r>
              <a:rPr lang="zh-TW" altLang="en-US" sz="6400" b="1" dirty="0"/>
              <a:t>育成 培養未來競爭力 </a:t>
            </a:r>
            <a:r>
              <a:rPr lang="en-US" altLang="zh-TW" sz="6400" b="1" dirty="0"/>
              <a:t>T</a:t>
            </a:r>
            <a:r>
              <a:rPr lang="zh-TW" altLang="en-US" sz="6400" b="1" dirty="0"/>
              <a:t>觀點 </a:t>
            </a:r>
          </a:p>
          <a:p>
            <a:r>
              <a:rPr lang="en-US" altLang="zh-TW" sz="6400" b="1" dirty="0"/>
              <a:t>https://www.youtube.com/watch?v=wUfBnBNc2OU</a:t>
            </a:r>
          </a:p>
          <a:p>
            <a:r>
              <a:rPr lang="zh-TW" altLang="en-US" sz="6400" b="1" dirty="0"/>
              <a:t>臺中市舊城區再生</a:t>
            </a:r>
          </a:p>
          <a:p>
            <a:r>
              <a:rPr lang="en-US" altLang="zh-TW" sz="6400" b="1" dirty="0"/>
              <a:t>https://www.youtube.com/watch?v=6s6fABlTGIU&amp;index=3&amp;list=PL4Ozc2-DflgRpBx9Ph6jdEr8xDyNuLmcH</a:t>
            </a:r>
          </a:p>
          <a:p>
            <a:r>
              <a:rPr lang="zh-TW" altLang="en-US" sz="6400" b="1" dirty="0"/>
              <a:t>成立於</a:t>
            </a:r>
            <a:r>
              <a:rPr lang="en-US" altLang="zh-TW" sz="6400" b="1" dirty="0"/>
              <a:t>2000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6</a:t>
            </a:r>
            <a:r>
              <a:rPr lang="zh-TW" altLang="en-US" sz="6400" b="1" dirty="0"/>
              <a:t>月</a:t>
            </a:r>
            <a:r>
              <a:rPr lang="en-US" altLang="zh-TW" sz="6400" b="1" dirty="0"/>
              <a:t>9</a:t>
            </a:r>
            <a:r>
              <a:rPr lang="zh-TW" altLang="en-US" sz="6400" b="1" dirty="0"/>
              <a:t>日</a:t>
            </a:r>
            <a:r>
              <a:rPr lang="en-US" altLang="zh-TW" sz="6400" b="1" dirty="0"/>
              <a:t>- 20</a:t>
            </a:r>
            <a:r>
              <a:rPr lang="zh-TW" altLang="en-US" sz="6400" b="1" dirty="0"/>
              <a:t>號倉庫 </a:t>
            </a:r>
          </a:p>
          <a:p>
            <a:r>
              <a:rPr lang="en-US" altLang="zh-TW" sz="6400" b="1" dirty="0"/>
              <a:t>https://www.youtube.com/watch?v=FbXMXpUPfH0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2012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3</a:t>
            </a:r>
            <a:r>
              <a:rPr lang="zh-TW" altLang="en-US" sz="6400" b="1" dirty="0"/>
              <a:t>月</a:t>
            </a:r>
            <a:r>
              <a:rPr lang="en-US" altLang="zh-TW" sz="6400" b="1" dirty="0"/>
              <a:t>-</a:t>
            </a:r>
            <a:r>
              <a:rPr lang="zh-TW" altLang="en-US" sz="6400" b="1" dirty="0"/>
              <a:t>中區再生基地 </a:t>
            </a:r>
            <a:r>
              <a:rPr lang="en-US" altLang="zh-TW" sz="6400" b="1" dirty="0"/>
              <a:t>DRF </a:t>
            </a:r>
            <a:r>
              <a:rPr lang="en-US" altLang="zh-TW" sz="6400" b="1" dirty="0" err="1"/>
              <a:t>Goodot</a:t>
            </a:r>
            <a:r>
              <a:rPr lang="en-US" altLang="zh-TW" sz="6400" b="1" dirty="0"/>
              <a:t> Village(</a:t>
            </a:r>
            <a:r>
              <a:rPr lang="zh-TW" altLang="en-US" sz="6400" b="1" dirty="0"/>
              <a:t>鐵路高架化</a:t>
            </a:r>
            <a:r>
              <a:rPr lang="en-US" altLang="zh-TW" sz="6400" b="1" dirty="0"/>
              <a:t>)</a:t>
            </a:r>
          </a:p>
          <a:p>
            <a:r>
              <a:rPr lang="en-US" altLang="zh-TW" sz="6400" b="1" dirty="0"/>
              <a:t>https://www.facebook.com/GoodotVillage/about/?entry_point=page_nav_about_item&amp;tab=page_info</a:t>
            </a:r>
          </a:p>
          <a:p>
            <a:r>
              <a:rPr lang="zh-TW" altLang="en-US" sz="6400" b="1" dirty="0"/>
              <a:t>統合於 </a:t>
            </a:r>
            <a:r>
              <a:rPr lang="en-US" altLang="zh-TW" sz="6400" b="1" dirty="0"/>
              <a:t>2012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5</a:t>
            </a:r>
            <a:r>
              <a:rPr lang="zh-TW" altLang="en-US" sz="6400" b="1" dirty="0"/>
              <a:t>月</a:t>
            </a:r>
            <a:r>
              <a:rPr lang="en-US" altLang="zh-TW" sz="6400" b="1" dirty="0"/>
              <a:t>21</a:t>
            </a:r>
            <a:r>
              <a:rPr lang="zh-TW" altLang="en-US" sz="6400" b="1" dirty="0"/>
              <a:t>日，</a:t>
            </a:r>
            <a:r>
              <a:rPr lang="zh-TW" altLang="en-US" sz="5600" b="1" dirty="0"/>
              <a:t>國立台灣美術館所屬機關</a:t>
            </a:r>
            <a:r>
              <a:rPr lang="en-US" altLang="zh-TW" sz="5600" b="1" dirty="0"/>
              <a:t>-</a:t>
            </a:r>
            <a:r>
              <a:rPr lang="zh-TW" altLang="en-US" sz="5600" b="1" dirty="0"/>
              <a:t>國立新竹生活美學館、國立彰化生活美學館、國立臺南生活美學館、國立臺東生活美學館。</a:t>
            </a:r>
          </a:p>
          <a:p>
            <a:r>
              <a:rPr lang="en-US" altLang="zh-TW" sz="6400" b="1" dirty="0"/>
              <a:t>https://zh.wikipedia.org/wiki/%E5%9C%8B%E7%AB%8B%E8%87%BA%E7%81%A3%E7%BE%8E%E8%A1%93%E9%A4%A8</a:t>
            </a:r>
          </a:p>
          <a:p>
            <a:r>
              <a:rPr lang="zh-TW" altLang="en-US" sz="6400" b="1" dirty="0"/>
              <a:t>成形於 </a:t>
            </a:r>
            <a:r>
              <a:rPr lang="en-US" altLang="zh-TW" sz="6400" b="1" dirty="0"/>
              <a:t>2012</a:t>
            </a:r>
            <a:r>
              <a:rPr lang="zh-TW" altLang="en-US" sz="6400" b="1" dirty="0"/>
              <a:t>年底 零時政府 </a:t>
            </a:r>
            <a:r>
              <a:rPr lang="en-US" altLang="zh-TW" sz="6400" b="1" dirty="0"/>
              <a:t>: g0v.tw </a:t>
            </a:r>
            <a:r>
              <a:rPr lang="zh-TW" altLang="en-US" sz="6400" b="1" dirty="0"/>
              <a:t>是一個推動資訊透明化的社群，</a:t>
            </a:r>
            <a:r>
              <a:rPr lang="zh-TW" altLang="en-US" sz="5600" b="1" dirty="0"/>
              <a:t>致力於開發公民參與社會的資訊平台與工具。</a:t>
            </a:r>
            <a:r>
              <a:rPr lang="en-US" altLang="zh-TW" sz="5600" b="1" dirty="0"/>
              <a:t>2012 </a:t>
            </a:r>
            <a:r>
              <a:rPr lang="zh-TW" altLang="en-US" sz="5600" b="1" dirty="0"/>
              <a:t>年底開始成形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2013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-</a:t>
            </a:r>
            <a:r>
              <a:rPr lang="zh-TW" altLang="en-US" sz="6400" b="1" dirty="0"/>
              <a:t>好伴</a:t>
            </a:r>
          </a:p>
          <a:p>
            <a:r>
              <a:rPr lang="en-US" altLang="zh-TW" sz="6400" b="1" dirty="0"/>
              <a:t>https://www.facebook.com/HappenTaichung/about/?entry_point=page_nav_about_item&amp;tab=milestone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2015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-</a:t>
            </a:r>
            <a:r>
              <a:rPr lang="zh-TW" altLang="en-US" sz="6400" b="1" dirty="0"/>
              <a:t>建國路</a:t>
            </a:r>
            <a:r>
              <a:rPr lang="en-US" altLang="zh-TW" sz="6400" b="1" dirty="0"/>
              <a:t>224</a:t>
            </a:r>
            <a:r>
              <a:rPr lang="zh-TW" altLang="en-US" sz="6400" b="1" dirty="0"/>
              <a:t>號</a:t>
            </a:r>
            <a:r>
              <a:rPr lang="en-US" altLang="zh-TW" sz="6400" b="1" dirty="0"/>
              <a:t>—</a:t>
            </a:r>
            <a:r>
              <a:rPr lang="zh-TW" altLang="en-US" sz="6400" b="1" dirty="0"/>
              <a:t>建國市場田調分享團</a:t>
            </a:r>
          </a:p>
          <a:p>
            <a:r>
              <a:rPr lang="en-US" altLang="zh-TW" sz="6400" b="1" dirty="0"/>
              <a:t>https://www.facebook.com/groups/983242741773683/?ref=bookmarks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2015.05.29 </a:t>
            </a:r>
            <a:r>
              <a:rPr lang="zh-TW" altLang="en-US" sz="6400" b="1" dirty="0"/>
              <a:t>之大里文創觀光夜市</a:t>
            </a:r>
            <a:r>
              <a:rPr lang="en-US" altLang="zh-TW" sz="6400" b="1" dirty="0"/>
              <a:t>: </a:t>
            </a:r>
          </a:p>
          <a:p>
            <a:r>
              <a:rPr lang="en-US" altLang="zh-TW" sz="6400" b="1" dirty="0"/>
              <a:t>https://www.facebook.com/tilimaket168/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2016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-</a:t>
            </a:r>
            <a:r>
              <a:rPr lang="zh-TW" altLang="en-US" sz="6400" b="1" dirty="0"/>
              <a:t>看見建國市場</a:t>
            </a:r>
          </a:p>
          <a:p>
            <a:r>
              <a:rPr lang="en-US" altLang="zh-TW" sz="6400" b="1" dirty="0"/>
              <a:t>https://www.facebook.com/groups/183614438706648/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2016.02</a:t>
            </a:r>
            <a:r>
              <a:rPr lang="zh-TW" altLang="en-US" sz="6400" b="1" dirty="0"/>
              <a:t>「</a:t>
            </a:r>
            <a:r>
              <a:rPr lang="en-US" altLang="zh-TW" sz="6400" b="1" dirty="0"/>
              <a:t>1095</a:t>
            </a:r>
            <a:r>
              <a:rPr lang="zh-TW" altLang="en-US" sz="6400" b="1" dirty="0"/>
              <a:t>」代表的是每一位外籍勞工在台三年的故事 </a:t>
            </a:r>
          </a:p>
          <a:p>
            <a:r>
              <a:rPr lang="en-US" altLang="zh-TW" sz="6400" b="1" dirty="0"/>
              <a:t>https://www.facebook.com/pg/MigrationTaichung/about/?ref=page_internal</a:t>
            </a:r>
          </a:p>
          <a:p>
            <a:r>
              <a:rPr lang="en-US" altLang="zh-TW" sz="6400" b="1" dirty="0"/>
              <a:t>https://www.facebook.com/groups/366109553751626/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69649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32656"/>
            <a:ext cx="8898446" cy="648072"/>
          </a:xfrm>
        </p:spPr>
        <p:txBody>
          <a:bodyPr/>
          <a:lstStyle/>
          <a:p>
            <a:r>
              <a:rPr lang="zh-TW" altLang="en-US" sz="1400" dirty="0"/>
              <a:t>審查項目中，以</a:t>
            </a:r>
            <a:r>
              <a:rPr lang="zh-TW" altLang="en-US" sz="1600" b="1" dirty="0">
                <a:solidFill>
                  <a:srgbClr val="FF0000"/>
                </a:solidFill>
              </a:rPr>
              <a:t>營運模式可行性</a:t>
            </a:r>
            <a:r>
              <a:rPr lang="en-US" altLang="zh-TW" sz="1600" b="1" dirty="0">
                <a:solidFill>
                  <a:srgbClr val="FF0000"/>
                </a:solidFill>
              </a:rPr>
              <a:t>(40%)</a:t>
            </a:r>
            <a:r>
              <a:rPr lang="zh-TW" altLang="en-US" sz="1400" dirty="0"/>
              <a:t>、</a:t>
            </a:r>
            <a:r>
              <a:rPr lang="zh-TW" altLang="en-US" sz="1600" dirty="0">
                <a:solidFill>
                  <a:srgbClr val="FF0000"/>
                </a:solidFill>
              </a:rPr>
              <a:t>管理機制妥適性</a:t>
            </a:r>
            <a:r>
              <a:rPr lang="en-US" altLang="zh-TW" sz="1600" dirty="0">
                <a:solidFill>
                  <a:srgbClr val="FF0000"/>
                </a:solidFill>
              </a:rPr>
              <a:t>(30%)</a:t>
            </a:r>
            <a:r>
              <a:rPr lang="zh-TW" altLang="en-US" sz="1400" dirty="0"/>
              <a:t>占比最高，</a:t>
            </a:r>
            <a:r>
              <a:rPr lang="zh-TW" altLang="en-US" sz="1200" dirty="0"/>
              <a:t>分數最高的前</a:t>
            </a:r>
            <a:r>
              <a:rPr lang="en-US" altLang="zh-TW" sz="1200" dirty="0"/>
              <a:t>2</a:t>
            </a:r>
            <a:r>
              <a:rPr lang="zh-TW" altLang="en-US" sz="1200" dirty="0"/>
              <a:t>名獲得純</a:t>
            </a:r>
            <a:r>
              <a:rPr lang="zh-TW" altLang="en-US" sz="1600" dirty="0">
                <a:solidFill>
                  <a:srgbClr val="FF0000"/>
                </a:solidFill>
              </a:rPr>
              <a:t>網銀</a:t>
            </a:r>
            <a:r>
              <a:rPr lang="zh-TW" altLang="en-US" sz="1600" dirty="0" smtClean="0">
                <a:solidFill>
                  <a:srgbClr val="FF0000"/>
                </a:solidFill>
              </a:rPr>
              <a:t>執照</a:t>
            </a:r>
            <a:r>
              <a:rPr lang="zh-TW" altLang="en-US" sz="1200" dirty="0"/>
              <a:t/>
            </a:r>
            <a:br>
              <a:rPr lang="zh-TW" altLang="en-US" sz="1200" dirty="0"/>
            </a:br>
            <a:endParaRPr lang="zh-TW" altLang="en-US" sz="1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980728"/>
            <a:ext cx="9001000" cy="4525963"/>
          </a:xfrm>
        </p:spPr>
        <p:txBody>
          <a:bodyPr/>
          <a:lstStyle/>
          <a:p>
            <a:r>
              <a:rPr lang="zh-TW" altLang="en-US" sz="2400" dirty="0"/>
              <a:t>目前市場上共</a:t>
            </a:r>
            <a:r>
              <a:rPr lang="en-US" altLang="zh-TW" sz="2400" dirty="0"/>
              <a:t>3</a:t>
            </a:r>
            <a:r>
              <a:rPr lang="zh-TW" altLang="en-US" sz="2400" dirty="0"/>
              <a:t>大陣營在比拚</a:t>
            </a:r>
            <a:r>
              <a:rPr lang="zh-TW" altLang="en-US" sz="2400" dirty="0" smtClean="0"/>
              <a:t>！</a:t>
            </a:r>
            <a:endParaRPr lang="en-US" altLang="zh-TW" sz="2400" dirty="0" smtClean="0"/>
          </a:p>
          <a:p>
            <a:r>
              <a:rPr lang="en-US" altLang="zh-TW" sz="2400" dirty="0" smtClean="0"/>
              <a:t>1.</a:t>
            </a:r>
            <a:r>
              <a:rPr lang="zh-TW" altLang="en-US" sz="2400" dirty="0" smtClean="0"/>
              <a:t>日本</a:t>
            </a:r>
            <a:r>
              <a:rPr lang="zh-TW" altLang="en-US" sz="2400" dirty="0"/>
              <a:t>樂天早早就表態參加，跟旗下</a:t>
            </a:r>
            <a:r>
              <a:rPr lang="zh-TW" altLang="en-US" sz="1400" dirty="0">
                <a:solidFill>
                  <a:srgbClr val="FF0000"/>
                </a:solidFill>
              </a:rPr>
              <a:t>沒有銀行</a:t>
            </a:r>
            <a:r>
              <a:rPr lang="zh-TW" altLang="en-US" sz="2400" dirty="0"/>
              <a:t>的國票金控合作。</a:t>
            </a:r>
          </a:p>
          <a:p>
            <a:r>
              <a:rPr lang="en-US" altLang="zh-TW" sz="2400" dirty="0" smtClean="0"/>
              <a:t>2.</a:t>
            </a:r>
            <a:r>
              <a:rPr lang="zh-TW" altLang="en-US" sz="2400" dirty="0" smtClean="0"/>
              <a:t> 隨後</a:t>
            </a:r>
            <a:r>
              <a:rPr lang="zh-TW" altLang="en-US" sz="2400" dirty="0"/>
              <a:t>，中華電信也表態，跟兆豐銀合作，純網銀名稱為「將來網路銀行」，股權分配上</a:t>
            </a:r>
            <a:r>
              <a:rPr lang="zh-TW" altLang="en-US" sz="2400" dirty="0">
                <a:solidFill>
                  <a:srgbClr val="FF0000"/>
                </a:solidFill>
              </a:rPr>
              <a:t>中華電信</a:t>
            </a:r>
            <a:r>
              <a:rPr lang="zh-TW" altLang="en-US" sz="2400" dirty="0"/>
              <a:t>持股</a:t>
            </a:r>
            <a:r>
              <a:rPr lang="en-US" altLang="zh-TW" sz="2400" dirty="0"/>
              <a:t>30%</a:t>
            </a:r>
            <a:r>
              <a:rPr lang="zh-TW" altLang="en-US" sz="2400" dirty="0"/>
              <a:t>為第一大股東，兆豐銀行持股</a:t>
            </a:r>
            <a:r>
              <a:rPr lang="en-US" altLang="zh-TW" sz="2400" dirty="0"/>
              <a:t>25.1%</a:t>
            </a:r>
            <a:r>
              <a:rPr lang="zh-TW" altLang="en-US" sz="2400" dirty="0"/>
              <a:t>擔任第二大股東與金融主導權，新光金佔</a:t>
            </a:r>
            <a:r>
              <a:rPr lang="en-US" altLang="zh-TW" sz="2400" dirty="0"/>
              <a:t>14%</a:t>
            </a:r>
            <a:r>
              <a:rPr lang="zh-TW" altLang="en-US" sz="2400" dirty="0"/>
              <a:t>、全聯占</a:t>
            </a:r>
            <a:r>
              <a:rPr lang="en-US" altLang="zh-TW" sz="2400" dirty="0"/>
              <a:t>9.9%</a:t>
            </a:r>
            <a:r>
              <a:rPr lang="zh-TW" altLang="en-US" sz="2400" dirty="0"/>
              <a:t>，悠遊卡公司也正研議以</a:t>
            </a:r>
            <a:r>
              <a:rPr lang="en-US" altLang="zh-TW" sz="2400" dirty="0"/>
              <a:t>5%</a:t>
            </a:r>
            <a:r>
              <a:rPr lang="zh-TW" altLang="en-US" sz="2400" dirty="0"/>
              <a:t>股權加入，還有中華郵政、</a:t>
            </a:r>
            <a:r>
              <a:rPr lang="en-US" altLang="zh-TW" sz="2400" dirty="0"/>
              <a:t>PCHOME</a:t>
            </a:r>
            <a:r>
              <a:rPr lang="zh-TW" altLang="en-US" sz="2400" dirty="0"/>
              <a:t>也都研議中。綜觀中華電信的陣容，國家第一大電信公司加上泛公股銀行，若再加上悠遊卡跟中華郵政加入，被稱為是「國家超級艦隊」。</a:t>
            </a:r>
          </a:p>
          <a:p>
            <a:r>
              <a:rPr lang="en-US" altLang="zh-TW" sz="2400" dirty="0" smtClean="0"/>
              <a:t>3.</a:t>
            </a:r>
            <a:r>
              <a:rPr lang="zh-TW" altLang="en-US" sz="2400" dirty="0" smtClean="0"/>
              <a:t>但</a:t>
            </a:r>
            <a:r>
              <a:rPr lang="en-US" altLang="zh-TW" sz="2400" dirty="0"/>
              <a:t>LINE</a:t>
            </a:r>
            <a:r>
              <a:rPr lang="zh-TW" altLang="en-US" sz="2400" dirty="0"/>
              <a:t>也來勢洶洶，跟富邦銀行合作，宣布成立「</a:t>
            </a:r>
            <a:r>
              <a:rPr lang="en-US" altLang="zh-TW" sz="2400" dirty="0"/>
              <a:t>LINE BANK</a:t>
            </a:r>
            <a:r>
              <a:rPr lang="zh-TW" altLang="en-US" sz="2400" dirty="0"/>
              <a:t>」。股權分配上，</a:t>
            </a:r>
            <a:r>
              <a:rPr lang="en-US" altLang="zh-TW" sz="2400" dirty="0"/>
              <a:t>LINE</a:t>
            </a:r>
            <a:r>
              <a:rPr lang="zh-TW" altLang="en-US" sz="2400" dirty="0"/>
              <a:t>已經有明確的股權分布，</a:t>
            </a:r>
            <a:r>
              <a:rPr lang="en-US" altLang="zh-TW" sz="2400" dirty="0"/>
              <a:t>LINE</a:t>
            </a:r>
            <a:r>
              <a:rPr lang="zh-TW" altLang="en-US" sz="2400" dirty="0"/>
              <a:t>持股</a:t>
            </a:r>
            <a:r>
              <a:rPr lang="en-US" altLang="zh-TW" sz="2400" dirty="0"/>
              <a:t>49.9%</a:t>
            </a:r>
            <a:r>
              <a:rPr lang="zh-TW" altLang="en-US" sz="2400" dirty="0"/>
              <a:t>作為第一大股東，富邦</a:t>
            </a:r>
            <a:r>
              <a:rPr lang="zh-TW" altLang="en-US" sz="2400" dirty="0">
                <a:solidFill>
                  <a:srgbClr val="FF0000"/>
                </a:solidFill>
              </a:rPr>
              <a:t>銀行持股</a:t>
            </a:r>
            <a:r>
              <a:rPr lang="en-US" altLang="zh-TW" sz="2400" dirty="0"/>
              <a:t>25.1%</a:t>
            </a:r>
            <a:r>
              <a:rPr lang="zh-TW" altLang="en-US" sz="2400" dirty="0"/>
              <a:t>是第二大股東、具有金融主導權；另加上中信銀、渣打銀、聯邦銀各持股</a:t>
            </a:r>
            <a:r>
              <a:rPr lang="en-US" altLang="zh-TW" sz="2400" dirty="0"/>
              <a:t>5%</a:t>
            </a:r>
            <a:r>
              <a:rPr lang="zh-TW" altLang="en-US" sz="2400" dirty="0"/>
              <a:t>，還結合</a:t>
            </a:r>
            <a:r>
              <a:rPr lang="en-US" altLang="zh-TW" sz="2400" dirty="0"/>
              <a:t>2</a:t>
            </a:r>
            <a:r>
              <a:rPr lang="zh-TW" altLang="en-US" sz="2400" dirty="0"/>
              <a:t>大</a:t>
            </a:r>
            <a:r>
              <a:rPr lang="zh-TW" altLang="en-US" sz="2400" dirty="0">
                <a:solidFill>
                  <a:srgbClr val="FF0000"/>
                </a:solidFill>
              </a:rPr>
              <a:t>電信業者</a:t>
            </a:r>
            <a:r>
              <a:rPr lang="zh-TW" altLang="en-US" sz="2400" dirty="0"/>
              <a:t>遠傳、台哥大各持股</a:t>
            </a:r>
            <a:r>
              <a:rPr lang="en-US" altLang="zh-TW" sz="2400" dirty="0"/>
              <a:t>5%</a:t>
            </a:r>
            <a:r>
              <a:rPr lang="zh-TW" altLang="en-US" sz="2400" dirty="0"/>
              <a:t>。</a:t>
            </a:r>
          </a:p>
          <a:p>
            <a:endParaRPr lang="zh-TW" altLang="en-US" sz="1600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349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23728" y="332656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/>
              <a:t>上課</a:t>
            </a:r>
            <a:r>
              <a:rPr lang="zh-TW" altLang="en-US" dirty="0" smtClean="0"/>
              <a:t>教材 </a:t>
            </a:r>
            <a:r>
              <a:rPr lang="en-US" altLang="zh-TW" dirty="0" smtClean="0"/>
              <a:t>4.</a:t>
            </a:r>
            <a:r>
              <a:rPr lang="zh-TW" altLang="en-US" dirty="0"/>
              <a:t>我想要的學習</a:t>
            </a:r>
            <a:r>
              <a:rPr lang="zh-TW" altLang="en-US" dirty="0" smtClean="0"/>
              <a:t>內容 </a:t>
            </a:r>
            <a:r>
              <a:rPr lang="en-US" altLang="zh-TW" dirty="0" smtClean="0"/>
              <a:t>5.</a:t>
            </a:r>
            <a:r>
              <a:rPr lang="zh-TW" altLang="en-US" dirty="0"/>
              <a:t>我的學習成長與能力</a:t>
            </a:r>
            <a:r>
              <a:rPr lang="zh-TW" altLang="en-US" dirty="0" smtClean="0"/>
              <a:t>提升 </a:t>
            </a:r>
            <a:r>
              <a:rPr lang="en-US" altLang="zh-TW" dirty="0" smtClean="0"/>
              <a:t>8.</a:t>
            </a:r>
            <a:r>
              <a:rPr lang="zh-TW" altLang="en-US" dirty="0"/>
              <a:t>我的學習</a:t>
            </a:r>
            <a:r>
              <a:rPr lang="zh-TW" altLang="en-US" dirty="0" smtClean="0"/>
              <a:t>興趣 </a:t>
            </a:r>
            <a:r>
              <a:rPr lang="en-US" altLang="zh-TW" dirty="0" smtClean="0"/>
              <a:t>15.</a:t>
            </a:r>
            <a:r>
              <a:rPr lang="zh-TW" altLang="en-US" dirty="0"/>
              <a:t>激發我的學習興趣</a:t>
            </a:r>
          </a:p>
          <a:p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776864" cy="5431532"/>
          </a:xfrm>
        </p:spPr>
      </p:pic>
    </p:spTree>
    <p:extLst>
      <p:ext uri="{BB962C8B-B14F-4D97-AF65-F5344CB8AC3E}">
        <p14:creationId xmlns:p14="http://schemas.microsoft.com/office/powerpoint/2010/main" val="2969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2556</TotalTime>
  <Words>6896</Words>
  <Application>Microsoft Office PowerPoint</Application>
  <PresentationFormat>如螢幕大小 (4:3)</PresentationFormat>
  <Paragraphs>637</Paragraphs>
  <Slides>84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84</vt:i4>
      </vt:variant>
    </vt:vector>
  </HeadingPairs>
  <TitlesOfParts>
    <vt:vector size="92" baseType="lpstr">
      <vt:lpstr>新細明體</vt:lpstr>
      <vt:lpstr>標楷體</vt:lpstr>
      <vt:lpstr>Arial</vt:lpstr>
      <vt:lpstr>Cambria Math</vt:lpstr>
      <vt:lpstr>Helvetica</vt:lpstr>
      <vt:lpstr>Times New Roman</vt:lpstr>
      <vt:lpstr>Wingdings</vt:lpstr>
      <vt:lpstr>預設簡報設計</vt:lpstr>
      <vt:lpstr>PowerPoint 簡報</vt:lpstr>
      <vt:lpstr>PowerPoint 簡報</vt:lpstr>
      <vt:lpstr>PowerPoint 簡報</vt:lpstr>
      <vt:lpstr>期中 108.4教師教學評量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氣象達人-大數據分析(氣象) </vt:lpstr>
      <vt:lpstr>PowerPoint 簡報</vt:lpstr>
      <vt:lpstr>PowerPoint 簡報</vt:lpstr>
      <vt:lpstr>2.9.23-FB人口 全球統計</vt:lpstr>
      <vt:lpstr>電腦軟體整合應用</vt:lpstr>
      <vt:lpstr>電腦軟體整合應用1</vt:lpstr>
      <vt:lpstr>電腦軟體整合應用</vt:lpstr>
      <vt:lpstr>2.9.23-FB人口 全球統計</vt:lpstr>
      <vt:lpstr>PowerPoint 簡報</vt:lpstr>
      <vt:lpstr>顧客關係管理(CRM)</vt:lpstr>
      <vt:lpstr>1.ActivePresenter 是一款錄製螢幕畫面工具，適合用於製作數位講義、手冊、教學文件或互動式研習簡報教材，搭配全功能編輯器來處理影音內容，調整外觀呈現方式，)-  https://drive.google.com/drive/folders/1gZ5VYTaoZZ2kTxAp1TRPtyLOXZSLMETH  2. 南投高商協同教學-04：ActivePresenter基本操作 2 https://youtu.be/c46zgAeQcW4</vt:lpstr>
      <vt:lpstr>期中 108.4教師教學評量</vt:lpstr>
      <vt:lpstr>期末108.6教師教學評量</vt:lpstr>
      <vt:lpstr>期末108.6教師教學評量</vt:lpstr>
      <vt:lpstr>3. 0930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台灣老年人口比例-大數據分析 http://kiang.github.io/tw_population </vt:lpstr>
      <vt:lpstr>CES消費電子展+世界行動通訊大會MWC</vt:lpstr>
      <vt:lpstr>PowerPoint 簡報</vt:lpstr>
      <vt:lpstr>PowerPoint 簡報</vt:lpstr>
      <vt:lpstr>PowerPoint 簡報</vt:lpstr>
      <vt:lpstr>PowerPoint 簡報</vt:lpstr>
      <vt:lpstr>PowerPoint 簡報</vt:lpstr>
      <vt:lpstr>小考1</vt:lpstr>
      <vt:lpstr>小考2</vt:lpstr>
      <vt:lpstr>小考2</vt:lpstr>
      <vt:lpstr>小考3</vt:lpstr>
      <vt:lpstr>PowerPoint 簡報</vt:lpstr>
      <vt:lpstr>5.10/14 計算機應用期中考  50%+ 10題填充題        四大主題-偏好排序. 第5主題-對老師的建議</vt:lpstr>
      <vt:lpstr>PowerPoint 簡報</vt:lpstr>
      <vt:lpstr>PowerPoint 簡報</vt:lpstr>
      <vt:lpstr>9.11/11 </vt:lpstr>
      <vt:lpstr>PowerPoint 簡報</vt:lpstr>
      <vt:lpstr>14.12.16</vt:lpstr>
      <vt:lpstr>PowerPoint 簡報</vt:lpstr>
      <vt:lpstr>16.12.30</vt:lpstr>
      <vt:lpstr>PowerPoint 簡報</vt:lpstr>
      <vt:lpstr>PowerPoint 簡報</vt:lpstr>
      <vt:lpstr>手機螢幕接電腦</vt:lpstr>
      <vt:lpstr>PowerPoint 簡報</vt:lpstr>
      <vt:lpstr>3G-4G-&gt;5G</vt:lpstr>
      <vt:lpstr>PowerPoint 簡報</vt:lpstr>
      <vt:lpstr>PowerPoint 簡報</vt:lpstr>
      <vt:lpstr>107.12.23</vt:lpstr>
      <vt:lpstr>107.12.30</vt:lpstr>
      <vt:lpstr>108.1.6</vt:lpstr>
      <vt:lpstr>108.1.6</vt:lpstr>
      <vt:lpstr>108.1.6</vt:lpstr>
      <vt:lpstr>108.1.6</vt:lpstr>
      <vt:lpstr>全球(21億FB/42億網路人口/76億人)</vt:lpstr>
      <vt:lpstr>18.1/13 期末考</vt:lpstr>
      <vt:lpstr>18.1/13 期末考</vt:lpstr>
      <vt:lpstr>18.1/13 期末考</vt:lpstr>
      <vt:lpstr>PowerPoint 簡報</vt:lpstr>
      <vt:lpstr>審查項目中，以營運模式可行性(40%)、管理機制妥適性(30%)占比最高，分數最高的前2名獲得純網銀執照 </vt:lpstr>
    </vt:vector>
  </TitlesOfParts>
  <Company>CMT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et3</dc:creator>
  <cp:lastModifiedBy>Win7_64</cp:lastModifiedBy>
  <cp:revision>150</cp:revision>
  <dcterms:created xsi:type="dcterms:W3CDTF">2014-02-25T23:42:37Z</dcterms:created>
  <dcterms:modified xsi:type="dcterms:W3CDTF">2019-05-16T12:07:59Z</dcterms:modified>
</cp:coreProperties>
</file>