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9"/>
  </p:handoutMasterIdLst>
  <p:sldIdLst>
    <p:sldId id="284" r:id="rId2"/>
    <p:sldId id="285" r:id="rId3"/>
    <p:sldId id="309" r:id="rId4"/>
    <p:sldId id="333" r:id="rId5"/>
    <p:sldId id="328" r:id="rId6"/>
    <p:sldId id="334" r:id="rId7"/>
    <p:sldId id="338" r:id="rId8"/>
    <p:sldId id="339" r:id="rId9"/>
    <p:sldId id="340" r:id="rId10"/>
    <p:sldId id="341" r:id="rId11"/>
    <p:sldId id="356" r:id="rId12"/>
    <p:sldId id="355"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297" r:id="rId27"/>
    <p:sldId id="258" r:id="rId28"/>
    <p:sldId id="288" r:id="rId29"/>
    <p:sldId id="335" r:id="rId30"/>
    <p:sldId id="336" r:id="rId31"/>
    <p:sldId id="337" r:id="rId32"/>
    <p:sldId id="304" r:id="rId33"/>
    <p:sldId id="259" r:id="rId34"/>
    <p:sldId id="260" r:id="rId35"/>
    <p:sldId id="329" r:id="rId36"/>
    <p:sldId id="330" r:id="rId37"/>
    <p:sldId id="331" r:id="rId38"/>
    <p:sldId id="332" r:id="rId39"/>
    <p:sldId id="308" r:id="rId40"/>
    <p:sldId id="357" r:id="rId41"/>
    <p:sldId id="358" r:id="rId42"/>
    <p:sldId id="359" r:id="rId43"/>
    <p:sldId id="360" r:id="rId44"/>
    <p:sldId id="361" r:id="rId45"/>
    <p:sldId id="362" r:id="rId46"/>
    <p:sldId id="363" r:id="rId47"/>
    <p:sldId id="364" r:id="rId48"/>
    <p:sldId id="365" r:id="rId49"/>
    <p:sldId id="366" r:id="rId50"/>
    <p:sldId id="367" r:id="rId51"/>
    <p:sldId id="307" r:id="rId52"/>
    <p:sldId id="305" r:id="rId53"/>
    <p:sldId id="306" r:id="rId54"/>
    <p:sldId id="321" r:id="rId55"/>
    <p:sldId id="322" r:id="rId56"/>
    <p:sldId id="323" r:id="rId57"/>
    <p:sldId id="324" r:id="rId58"/>
    <p:sldId id="325" r:id="rId59"/>
    <p:sldId id="289" r:id="rId60"/>
    <p:sldId id="290" r:id="rId61"/>
    <p:sldId id="262" r:id="rId62"/>
    <p:sldId id="263" r:id="rId63"/>
    <p:sldId id="311" r:id="rId64"/>
    <p:sldId id="312" r:id="rId65"/>
    <p:sldId id="313" r:id="rId66"/>
    <p:sldId id="291" r:id="rId67"/>
    <p:sldId id="296" r:id="rId68"/>
    <p:sldId id="298" r:id="rId69"/>
    <p:sldId id="295" r:id="rId70"/>
    <p:sldId id="294" r:id="rId71"/>
    <p:sldId id="310" r:id="rId72"/>
    <p:sldId id="264" r:id="rId73"/>
    <p:sldId id="265" r:id="rId74"/>
    <p:sldId id="314" r:id="rId75"/>
    <p:sldId id="266" r:id="rId76"/>
    <p:sldId id="267" r:id="rId77"/>
    <p:sldId id="268" r:id="rId78"/>
    <p:sldId id="269" r:id="rId79"/>
    <p:sldId id="270" r:id="rId80"/>
    <p:sldId id="271" r:id="rId81"/>
    <p:sldId id="274" r:id="rId82"/>
    <p:sldId id="299" r:id="rId83"/>
    <p:sldId id="272" r:id="rId84"/>
    <p:sldId id="281" r:id="rId85"/>
    <p:sldId id="282" r:id="rId86"/>
    <p:sldId id="315" r:id="rId87"/>
    <p:sldId id="317" r:id="rId88"/>
    <p:sldId id="316" r:id="rId89"/>
    <p:sldId id="318" r:id="rId90"/>
    <p:sldId id="320" r:id="rId91"/>
    <p:sldId id="319" r:id="rId92"/>
    <p:sldId id="283" r:id="rId93"/>
    <p:sldId id="301" r:id="rId94"/>
    <p:sldId id="302" r:id="rId95"/>
    <p:sldId id="303" r:id="rId96"/>
    <p:sldId id="326" r:id="rId97"/>
    <p:sldId id="327" r:id="rId98"/>
  </p:sldIdLst>
  <p:sldSz cx="9144000" cy="6858000" type="screen4x3"/>
  <p:notesSz cx="6888163" cy="100203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97723" autoAdjust="0"/>
  </p:normalViewPr>
  <p:slideViewPr>
    <p:cSldViewPr>
      <p:cViewPr varScale="1">
        <p:scale>
          <a:sx n="88" d="100"/>
          <a:sy n="88" d="100"/>
        </p:scale>
        <p:origin x="151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4500" cy="501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7171" name="Rectangle 3"/>
          <p:cNvSpPr>
            <a:spLocks noGrp="1" noChangeArrowheads="1"/>
          </p:cNvSpPr>
          <p:nvPr>
            <p:ph type="dt" sz="quarter" idx="1"/>
          </p:nvPr>
        </p:nvSpPr>
        <p:spPr bwMode="auto">
          <a:xfrm>
            <a:off x="3902075" y="0"/>
            <a:ext cx="2984500" cy="501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7172" name="Rectangle 4"/>
          <p:cNvSpPr>
            <a:spLocks noGrp="1" noChangeArrowheads="1"/>
          </p:cNvSpPr>
          <p:nvPr>
            <p:ph type="ftr" sz="quarter" idx="2"/>
          </p:nvPr>
        </p:nvSpPr>
        <p:spPr bwMode="auto">
          <a:xfrm>
            <a:off x="0" y="9517063"/>
            <a:ext cx="2984500" cy="5016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7173" name="Rectangle 5"/>
          <p:cNvSpPr>
            <a:spLocks noGrp="1" noChangeArrowheads="1"/>
          </p:cNvSpPr>
          <p:nvPr>
            <p:ph type="sldNum" sz="quarter" idx="3"/>
          </p:nvPr>
        </p:nvSpPr>
        <p:spPr bwMode="auto">
          <a:xfrm>
            <a:off x="3902075" y="9517063"/>
            <a:ext cx="2984500" cy="5016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8CA42F8-F7C6-4B5D-A153-19946B9BDAED}" type="slidenum">
              <a:rPr lang="en-US" altLang="zh-TW"/>
              <a:pPr>
                <a:defRPr/>
              </a:pPr>
              <a:t>‹#›</a:t>
            </a:fld>
            <a:endParaRPr lang="en-US" altLang="zh-TW"/>
          </a:p>
        </p:txBody>
      </p:sp>
    </p:spTree>
    <p:extLst>
      <p:ext uri="{BB962C8B-B14F-4D97-AF65-F5344CB8AC3E}">
        <p14:creationId xmlns:p14="http://schemas.microsoft.com/office/powerpoint/2010/main" val="25561917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4DA8ECE-12A5-491B-98F5-17482B440B77}"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04772DF-F8EE-42ED-9300-13594760308B}"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5C52095-A146-4805-82AC-65DC02180ECF}"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3F2C953-D2AC-42CC-9060-14980735190C}"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3550BAC-798D-4810-BB59-37D1F5B5A4CE}"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B9BD5A7-C355-4EE8-9861-96A24DA3D84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EA27C6AC-FF7C-482B-9DE3-E146A78271D6}"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6AE9A68-D638-4E09-9AF4-572CE470BA06}"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1E25351-5685-475D-976E-771710AE2BA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F4B6D58-43BB-4E95-9F9F-512F8989E4C6}"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8D88657-EBDB-4636-8485-C5A1D629C84A}"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04D6EAE-9800-4ABD-8D11-B34247B113B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omovod.com/?fbclid=IwAR36qSsBVKYWPV84zXWoirhQc3NWy_kkfMSG5B5MkowBlJIHaY0zePJTrIU" TargetMode="External"/><Relationship Id="rId2" Type="http://schemas.openxmlformats.org/officeDocument/2006/relationships/hyperlink" Target="https://www.bamid.gov.tw/information_142_95355.html?fbclid=IwAR15bbBlH8CxI3xt5TUriqYq3Py5o4LTlng_lqDusGvnTzPg7PmaIJJjGj4" TargetMode="External"/><Relationship Id="rId1" Type="http://schemas.openxmlformats.org/officeDocument/2006/relationships/slideLayout" Target="../slideLayouts/slideLayout12.xml"/><Relationship Id="rId6" Type="http://schemas.openxmlformats.org/officeDocument/2006/relationships/hyperlink" Target="https://www.nownews.com/news/20181204/3102703/?fbclid=IwAR2g-Dv4eTTB5V-gAVSUM9MxPGL4q3mIcy4nmhejJ7cGELuBj4zqdwTsXck" TargetMode="External"/><Relationship Id="rId5" Type="http://schemas.openxmlformats.org/officeDocument/2006/relationships/hyperlink" Target="https://zh.wikipedia.org/wiki/%E9%9B%99%E5%9F%8E%E6%95%85%E4%BA%8B_(%E9%9B%BB%E8%A6%96%E5%8A%87)?fbclid=IwAR3NbXi7l0cqn1GclxBxcM9YZZ71yjy_6rsgT31Wnm1J9cWYxY4PQj8-ktM" TargetMode="External"/><Relationship Id="rId4" Type="http://schemas.openxmlformats.org/officeDocument/2006/relationships/hyperlink" Target="https://www.myvideo.net.tw/?fbclid=IwAR3MDUrv7VGKltSBTz2eloF_EFvf_mdNhfB40BR0eGUZUqvG7Z01PNUfV8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zh.wikipedia.org/wiki/%E6%A4%8D%E5%8A%87%E5%A0%B4#%E5%A4%A9%E9%BB%91%E8%AB%8B%E9%96%89%E7%9C%BC" TargetMode="External"/><Relationship Id="rId13" Type="http://schemas.openxmlformats.org/officeDocument/2006/relationships/hyperlink" Target="https://zh.wikipedia.org/wiki/%E6%A4%8D%E5%8A%87%E5%A0%B4#%E8%8A%B1%E7%94%B2%E7%94%B7%E5%AD%A9%E8%BD%89%E5%A4%A7%E4%BA%BA" TargetMode="External"/><Relationship Id="rId3" Type="http://schemas.openxmlformats.org/officeDocument/2006/relationships/hyperlink" Target="https://zh.wikipedia.org/wiki/%E6%A4%8D%E5%8A%87%E5%A0%B4#%E6%84%9B%E6%83%85%E6%88%90%E9%95%B7%E7%B3%BB%E5%88%97" TargetMode="External"/><Relationship Id="rId7" Type="http://schemas.openxmlformats.org/officeDocument/2006/relationships/hyperlink" Target="https://zh.wikipedia.org/wiki/%E6%A4%8D%E5%8A%87%E5%A0%B4#%E5%A7%9C%E8%80%81%E5%B8%AB%EF%BC%8C%E5%A6%B3%E8%AB%87%E9%81%8E%E6%88%80%E6%84%9B%E5%97%8E%EF%BC%9F" TargetMode="External"/><Relationship Id="rId12" Type="http://schemas.openxmlformats.org/officeDocument/2006/relationships/hyperlink" Target="https://zh.wikipedia.org/wiki/%E6%A4%8D%E5%8A%87%E5%A0%B4#%E5%8E%9F%E8%91%97%E6%94%B9%E7%B7%A8%E7%B3%BB%E5%88%97" TargetMode="External"/><Relationship Id="rId2" Type="http://schemas.openxmlformats.org/officeDocument/2006/relationships/hyperlink" Target="https://zh.wikipedia.org/wiki/%E6%A4%8D%E5%8A%87%E5%A0%B4#%E5%90%84%E7%B3%BB%E5%88%97" TargetMode="External"/><Relationship Id="rId1" Type="http://schemas.openxmlformats.org/officeDocument/2006/relationships/slideLayout" Target="../slideLayouts/slideLayout12.xml"/><Relationship Id="rId6" Type="http://schemas.openxmlformats.org/officeDocument/2006/relationships/hyperlink" Target="https://zh.wikipedia.org/wiki/%E6%A4%8D%E5%8A%87%E5%A0%B4#%E9%A9%9A%E6%82%9A%E6%8E%A8%E7%90%86%E7%B3%BB%E5%88%97" TargetMode="External"/><Relationship Id="rId11" Type="http://schemas.openxmlformats.org/officeDocument/2006/relationships/hyperlink" Target="https://zh.wikipedia.org/wiki/%E6%A4%8D%E5%8A%87%E5%A0%B4#%E5%A4%A2%E8%A3%A1%E7%9A%84%E4%B8%80%E5%8D%83%E9%81%93%E7%89%86" TargetMode="External"/><Relationship Id="rId5" Type="http://schemas.openxmlformats.org/officeDocument/2006/relationships/hyperlink" Target="https://zh.wikipedia.org/wiki/%E6%A4%8D%E5%8A%87%E5%A0%B4#%E8%8D%BC%E8%98%BC" TargetMode="External"/><Relationship Id="rId10" Type="http://schemas.openxmlformats.org/officeDocument/2006/relationships/hyperlink" Target="https://zh.wikipedia.org/wiki/%E6%A4%8D%E5%8A%87%E5%A0%B4#%E7%A9%8D%E6%9C%A8%E4%B9%8B%E5%AE%B6" TargetMode="External"/><Relationship Id="rId4" Type="http://schemas.openxmlformats.org/officeDocument/2006/relationships/hyperlink" Target="https://zh.wikipedia.org/wiki/%E6%A4%8D%E5%8A%87%E5%A0%B4#%E6%88%80%E6%84%9B%E6%B2%99%E5%A1%B5%E6%9A%B4" TargetMode="External"/><Relationship Id="rId9" Type="http://schemas.openxmlformats.org/officeDocument/2006/relationships/hyperlink" Target="https://zh.wikipedia.org/wiki/%E6%A4%8D%E5%8A%87%E5%A0%B4#%E9%9D%88%E7%95%B0%E6%81%90%E6%80%96%E7%B3%BB%E5%88%97" TargetMode="External"/><Relationship Id="rId14" Type="http://schemas.openxmlformats.org/officeDocument/2006/relationships/hyperlink" Target="https://zh.wikipedia.org/wiki/%E6%A4%8D%E5%8A%87%E5%A0%B4#%E4%BA%94%E5%91%B3%E5%85%AB%E7%8F%8D%E7%9A%84%E6%AD%B2%E6%9C%8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groups/1931025107152094/?source_id=281464648536127" TargetMode="External"/><Relationship Id="rId2" Type="http://schemas.openxmlformats.org/officeDocument/2006/relationships/hyperlink" Target="https://www.youtube.com/playlist?list=PL-EvATvybZJeBYtxMytGnlYFYtI6AbyRU" TargetMode="External"/><Relationship Id="rId1" Type="http://schemas.openxmlformats.org/officeDocument/2006/relationships/slideLayout" Target="../slideLayouts/slideLayout12.xml"/><Relationship Id="rId4" Type="http://schemas.openxmlformats.org/officeDocument/2006/relationships/hyperlink" Target="http://www.facebook.com/retai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cwb.gov.tw/V7/observe/?fbclid=IwAR1N0QkYXKvDH3bt_T3N2Cx8ArPUD0NKtc0hJzYWrvrS9EsWlN48XLCc1bg"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6.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w46Aoc-SCls&amp;list=PL-EvATvybZJc3L1qm-3QVDcIKzeGwuZDA&amp;index=3" TargetMode="External"/><Relationship Id="rId3" Type="http://schemas.openxmlformats.org/officeDocument/2006/relationships/hyperlink" Target="https://www.facebook.com/groups/404206193299078/?fref=mentions" TargetMode="External"/><Relationship Id="rId7" Type="http://schemas.openxmlformats.org/officeDocument/2006/relationships/hyperlink" Target="https://www.youtube.com/playlist?list=PL-EvATvybZJcBR2QGOpXEnp6cW-syQQIa" TargetMode="External"/><Relationship Id="rId2" Type="http://schemas.openxmlformats.org/officeDocument/2006/relationships/hyperlink" Target="http://www.internetworldstats.com/stats3.htm" TargetMode="External"/><Relationship Id="rId1" Type="http://schemas.openxmlformats.org/officeDocument/2006/relationships/slideLayout" Target="../slideLayouts/slideLayout2.xml"/><Relationship Id="rId6" Type="http://schemas.openxmlformats.org/officeDocument/2006/relationships/hyperlink" Target="https://www.youtube.com/playlist?list=PL-EvATvybZJdNygpBSpxdPERP2YccDumi" TargetMode="External"/><Relationship Id="rId5" Type="http://schemas.openxmlformats.org/officeDocument/2006/relationships/hyperlink" Target="http://blog.xuite.net/suwan2023/twblog/377345037" TargetMode="External"/><Relationship Id="rId4" Type="http://schemas.openxmlformats.org/officeDocument/2006/relationships/hyperlink" Target="http://blog.xuite.net/tihiro102/twblog/120396823-%E5%BF%83%E3%81%AE%E3%81%93%E3%82%8A/%E7%B4%B0%E5%B7%9D%E3%81%9F%E3%81%8B%E3%81%97/%E6%AD%8C%E8%A9%9E%E8%88%87%E4%B8%AD%E8%AD%AF" TargetMode="External"/><Relationship Id="rId9" Type="http://schemas.openxmlformats.org/officeDocument/2006/relationships/hyperlink" Target="https://www.facebook.com/groups/861440283977025/?fref=men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c46zgAeQcW4?fbclid=IwAR0TpnDKKwXLKGw8qXnUEceHPMe8u_v9grSyysH-IhjWrfSqVvGBEJIwZS8" TargetMode="External"/><Relationship Id="rId2" Type="http://schemas.openxmlformats.org/officeDocument/2006/relationships/hyperlink" Target="https://drive.google.com/drive/folders/1gZ5VYTaoZZ2kTxAp1TRPtyLOXZSLMETH"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tones2jade.blogspot.tw/"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hyperlink" Target="https://zh.wikipedia.org/wiki/%E7%B6%B2%E9%9A%9B%E5%8D%94%E8%AD%B0%E9%80%9A%E8%A9%B1%E6%8A%80%E8%A1%93" TargetMode="External"/><Relationship Id="rId3" Type="http://schemas.openxmlformats.org/officeDocument/2006/relationships/hyperlink" Target="https://zh.wikipedia.org/wiki/%E4%B8%87%E7%BB%B4%E7%BD%91" TargetMode="External"/><Relationship Id="rId7" Type="http://schemas.openxmlformats.org/officeDocument/2006/relationships/hyperlink" Target="https://zh.wikipedia.org/wiki/%E6%AA%94%E6%A1%88%E5%88%86%E4%BA%AB" TargetMode="External"/><Relationship Id="rId2" Type="http://schemas.openxmlformats.org/officeDocument/2006/relationships/hyperlink" Target="http://stones2jade.blogspot.tw/" TargetMode="External"/><Relationship Id="rId1" Type="http://schemas.openxmlformats.org/officeDocument/2006/relationships/slideLayout" Target="../slideLayouts/slideLayout12.xml"/><Relationship Id="rId6" Type="http://schemas.openxmlformats.org/officeDocument/2006/relationships/hyperlink" Target="https://zh.wikipedia.org/wiki/%E5%AF%B9%E7%AD%89%E7%BD%91%E7%BB%9C" TargetMode="External"/><Relationship Id="rId5" Type="http://schemas.openxmlformats.org/officeDocument/2006/relationships/hyperlink" Target="https://zh.wikipedia.org/wiki/%E9%9B%BB%E5%AD%90%E9%83%B5%E4%BB%B6" TargetMode="External"/><Relationship Id="rId4" Type="http://schemas.openxmlformats.org/officeDocument/2006/relationships/hyperlink" Target="https://zh.wikipedia.org/wiki/%E8%B6%85%E6%96%87%E6%9C%AC"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tones2jade.blogspot.tw/"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zh.wikipedia.org/wiki/Sun_Microsystems"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wb.gov.tw/V7/observe/"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12.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hyperlink" Target="http://kiang.github.io/tw_popul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hyperlink" Target="https://zh.wikipedia.org/wiki/%E8%A5%BF%E7%8F%AD%E7%89%99" TargetMode="External"/><Relationship Id="rId3" Type="http://schemas.openxmlformats.org/officeDocument/2006/relationships/hyperlink" Target="https://zh.wikipedia.org/wiki/%E5%86%85%E5%8D%8E%E8%BE%BE%E5%B7%9E" TargetMode="External"/><Relationship Id="rId7" Type="http://schemas.openxmlformats.org/officeDocument/2006/relationships/hyperlink" Target="https://zh.wikipedia.org/wiki/%E5%85%A8%E7%90%83%E8%A1%8C%E5%8B%95%E9%80%9A%E8%A8%8A%E7%B3%BB%E7%B5%B1%E5%8D%94%E6%9C%83" TargetMode="External"/><Relationship Id="rId2" Type="http://schemas.openxmlformats.org/officeDocument/2006/relationships/hyperlink" Target="https://zh.wikipedia.org/wiki/%E8%B4%B8%E6%98%93%E5%B1%95%E8%A7%88%E4%BC%9A" TargetMode="External"/><Relationship Id="rId1" Type="http://schemas.openxmlformats.org/officeDocument/2006/relationships/slideLayout" Target="../slideLayouts/slideLayout2.xml"/><Relationship Id="rId6" Type="http://schemas.openxmlformats.org/officeDocument/2006/relationships/hyperlink" Target="https://zh.wikipedia.org/wiki/%E4%B8%96%E7%95%8C%E8%A1%8C%E5%8B%95%E9%80%9A%E8%A8%8A%E5%A4%A7%E6%9C%83#cite_note-1" TargetMode="External"/><Relationship Id="rId5" Type="http://schemas.openxmlformats.org/officeDocument/2006/relationships/hyperlink" Target="https://zh.wikipedia.org/wiki/%E4%B8%8A%E6%B5%B7%E5%B8%82" TargetMode="External"/><Relationship Id="rId4" Type="http://schemas.openxmlformats.org/officeDocument/2006/relationships/hyperlink" Target="https://zh.wikipedia.org/w/index.php?title=%E6%8B%89%E6%96%AF%E7%B6%AD%E5%8A%A0%E6%96%AF%E6%9C%83%E8%AD%B0%E4%B8%AD%E5%BF%83&amp;action=edit&amp;redlink=1" TargetMode="External"/><Relationship Id="rId9" Type="http://schemas.openxmlformats.org/officeDocument/2006/relationships/hyperlink" Target="https://zh.wikipedia.org/wiki/%E5%B7%B4%E5%A1%9E%E9%9A%86%E7%B4%8D"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zh.wikipedia.org/wiki/Oracle" TargetMode="External"/><Relationship Id="rId13" Type="http://schemas.openxmlformats.org/officeDocument/2006/relationships/hyperlink" Target="http://zh.wikipedia.org/wiki/%E6%87%89%E7%94%A8%E8%BB%9F%E9%AB%94" TargetMode="External"/><Relationship Id="rId3" Type="http://schemas.openxmlformats.org/officeDocument/2006/relationships/hyperlink" Target="http://zh.wikipedia.org/wiki/%E9%97%9C%E8%81%AF%E5%BC%8F%E8%B3%87%E6%96%99%E5%BA%AB%E7%AE%A1%E7%90%86%E7%B3%BB%E7%B5%B1" TargetMode="External"/><Relationship Id="rId7" Type="http://schemas.openxmlformats.org/officeDocument/2006/relationships/hyperlink" Target="http://zh.wikipedia.org/wiki/Microsoft_SQL_Server" TargetMode="External"/><Relationship Id="rId12" Type="http://schemas.openxmlformats.org/officeDocument/2006/relationships/hyperlink" Target="http://zh.wikipedia.org/w/index.php?title=%E8%B3%87%E6%96%99%E5%88%86%E6%9E%90%E5%B8%AB&amp;action=edit&amp;redlink=1" TargetMode="External"/><Relationship Id="rId2" Type="http://schemas.openxmlformats.org/officeDocument/2006/relationships/hyperlink" Target="http://zh.wikipedia.org/wiki/%E5%BE%AE%E8%BB%9F" TargetMode="External"/><Relationship Id="rId1" Type="http://schemas.openxmlformats.org/officeDocument/2006/relationships/slideLayout" Target="../slideLayouts/slideLayout2.xml"/><Relationship Id="rId6" Type="http://schemas.openxmlformats.org/officeDocument/2006/relationships/hyperlink" Target="http://zh.wikipedia.org/wiki/Microsoft_Office" TargetMode="External"/><Relationship Id="rId11" Type="http://schemas.openxmlformats.org/officeDocument/2006/relationships/hyperlink" Target="http://zh.wikipedia.org/wiki/%E8%BB%9F%E4%BB%B6%E8%A8%AD%E8%A8%88%E5%B8%AB" TargetMode="External"/><Relationship Id="rId5" Type="http://schemas.openxmlformats.org/officeDocument/2006/relationships/hyperlink" Target="http://zh.wikipedia.org/wiki/%E5%9C%96%E5%BD%A2%E7%94%A8%E6%88%B6%E7%95%8C%E9%9D%A2" TargetMode="External"/><Relationship Id="rId15" Type="http://schemas.openxmlformats.org/officeDocument/2006/relationships/hyperlink" Target="http://zh.wikipedia.org/wiki/%E7%89%A9%E4%BB%B6%E5%B0%8E%E5%90%91" TargetMode="External"/><Relationship Id="rId10" Type="http://schemas.openxmlformats.org/officeDocument/2006/relationships/hyperlink" Target="http://zh.wikipedia.org/wiki/%E8%B3%87%E6%96%99%E5%BA%AB" TargetMode="External"/><Relationship Id="rId4" Type="http://schemas.openxmlformats.org/officeDocument/2006/relationships/hyperlink" Target="http://zh.wikipedia.org/wiki/Microsoft_Jet_Database_Engine" TargetMode="External"/><Relationship Id="rId9" Type="http://schemas.openxmlformats.org/officeDocument/2006/relationships/hyperlink" Target="http://zh.wikipedia.org/wiki/ODBC" TargetMode="External"/><Relationship Id="rId14" Type="http://schemas.openxmlformats.org/officeDocument/2006/relationships/hyperlink" Target="http://zh.wikipedia.org/wiki/%E7%A8%8B%E5%BC%8F%E5%91%98"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dream-hua.net/wordpress/wp-content/uploads/windows_live_writer/a0e454c2f398_F865/3.png" TargetMode="External"/><Relationship Id="rId1" Type="http://schemas.openxmlformats.org/officeDocument/2006/relationships/slideLayout" Target="../slideLayouts/slideLayout2.xml"/><Relationship Id="rId4" Type="http://schemas.openxmlformats.org/officeDocument/2006/relationships/hyperlink" Target="https://www.pkstep.com/archives/19738"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ocs.google.com/document/d/1EQyaFrEtFrijQGBOzpgqGijntq0Qb7v8j4HLuDc10Xc/edit" TargetMode="External"/><Relationship Id="rId2" Type="http://schemas.openxmlformats.org/officeDocument/2006/relationships/hyperlink" Target="https://www.pkstep.com/archives/19738" TargetMode="External"/><Relationship Id="rId1" Type="http://schemas.openxmlformats.org/officeDocument/2006/relationships/slideLayout" Target="../slideLayouts/slideLayout2.xml"/><Relationship Id="rId4" Type="http://schemas.openxmlformats.org/officeDocument/2006/relationships/hyperlink" Target="https://www.mindomo.com/zh/mindmap/bc98ed7cb2fe43faa5f94230e6048676"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zh.wikipedia.org/wiki/Wi-Fi%E7%9B%B4%E8%BF%9E" TargetMode="External"/><Relationship Id="rId2" Type="http://schemas.openxmlformats.org/officeDocument/2006/relationships/hyperlink" Target="http://zh.wikipedia.org/wiki/Wi-Fi%E8%81%94%E7%9B%9F" TargetMode="External"/><Relationship Id="rId1" Type="http://schemas.openxmlformats.org/officeDocument/2006/relationships/slideLayout" Target="../slideLayouts/slideLayout2.xml"/><Relationship Id="rId6" Type="http://schemas.openxmlformats.org/officeDocument/2006/relationships/hyperlink" Target="http://zh.wikipedia.org/wiki/%E9%9B%BB%E8%A6%96" TargetMode="External"/><Relationship Id="rId5" Type="http://schemas.openxmlformats.org/officeDocument/2006/relationships/hyperlink" Target="http://zh.wikipedia.org/wiki/%E6%89%8B%E6%A9%9F" TargetMode="External"/><Relationship Id="rId4" Type="http://schemas.openxmlformats.org/officeDocument/2006/relationships/hyperlink" Target="http://zh.wikipedia.org/wiki/3C"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www.alexa.co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492896"/>
            <a:ext cx="8229600" cy="3633267"/>
          </a:xfrm>
        </p:spPr>
        <p:txBody>
          <a:bodyPr/>
          <a:lstStyle/>
          <a:p>
            <a:r>
              <a:rPr lang="en-US" altLang="zh-TW" dirty="0" smtClean="0"/>
              <a:t>108.03.07 </a:t>
            </a:r>
            <a:r>
              <a:rPr lang="zh-TW" altLang="en-US" dirty="0" smtClean="0"/>
              <a:t>電腦</a:t>
            </a:r>
            <a:r>
              <a:rPr lang="zh-TW" altLang="en-US" dirty="0"/>
              <a:t>軟體整合</a:t>
            </a:r>
            <a:r>
              <a:rPr lang="zh-TW" altLang="en-US" dirty="0" smtClean="0"/>
              <a:t>應用教材</a:t>
            </a:r>
            <a:r>
              <a:rPr lang="en-US" altLang="zh-TW" dirty="0"/>
              <a:t/>
            </a:r>
            <a:br>
              <a:rPr lang="en-US" altLang="zh-TW" dirty="0"/>
            </a:br>
            <a:endParaRPr lang="zh-TW" altLang="en-US" dirty="0"/>
          </a:p>
        </p:txBody>
      </p:sp>
    </p:spTree>
    <p:extLst>
      <p:ext uri="{BB962C8B-B14F-4D97-AF65-F5344CB8AC3E}">
        <p14:creationId xmlns:p14="http://schemas.microsoft.com/office/powerpoint/2010/main" val="1061526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125538"/>
            <a:ext cx="7848872" cy="5183782"/>
          </a:xfrm>
        </p:spPr>
      </p:pic>
    </p:spTree>
    <p:extLst>
      <p:ext uri="{BB962C8B-B14F-4D97-AF65-F5344CB8AC3E}">
        <p14:creationId xmlns:p14="http://schemas.microsoft.com/office/powerpoint/2010/main" val="2970591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395536" y="332656"/>
            <a:ext cx="8003232" cy="5760640"/>
          </a:xfrm>
        </p:spPr>
        <p:txBody>
          <a:bodyPr/>
          <a:lstStyle/>
          <a:p>
            <a:r>
              <a:rPr lang="zh-TW" altLang="en-US" sz="1800" dirty="0"/>
              <a:t>文化部影視局為強化臺灣與東南亞及全球影視市場的交流與連結，自</a:t>
            </a:r>
            <a:r>
              <a:rPr lang="en-US" altLang="zh-TW" sz="1800" dirty="0"/>
              <a:t>104</a:t>
            </a:r>
            <a:r>
              <a:rPr lang="zh-TW" altLang="en-US" sz="1800" dirty="0"/>
              <a:t>年起即以整合行銷概念，籌組「國家隊」參加「新加坡亞洲電視論壇及內容交易市場暨新加坡影匯市場展」，並於展場最佳區域設立「臺灣影視館」</a:t>
            </a:r>
            <a:r>
              <a:rPr lang="zh-TW" altLang="en-US" sz="1800" dirty="0"/>
              <a:t/>
            </a:r>
            <a:br>
              <a:rPr lang="zh-TW" altLang="en-US" sz="1800" dirty="0"/>
            </a:br>
            <a:r>
              <a:rPr lang="en-US" altLang="zh-TW" sz="1800" dirty="0">
                <a:hlinkClick r:id="rId2"/>
              </a:rPr>
              <a:t>https://www.bamid.gov.tw/information_142_95355.html</a:t>
            </a:r>
            <a:r>
              <a:rPr lang="zh-TW" altLang="en-US" sz="1800" dirty="0"/>
              <a:t/>
            </a:r>
            <a:br>
              <a:rPr lang="zh-TW" altLang="en-US" sz="1800" dirty="0"/>
            </a:br>
            <a:r>
              <a:rPr lang="zh-TW" altLang="en-US" sz="1800" dirty="0"/>
              <a:t>推薦 </a:t>
            </a:r>
            <a:r>
              <a:rPr lang="en-US" altLang="zh-TW" sz="1800" dirty="0"/>
              <a:t>2</a:t>
            </a:r>
            <a:r>
              <a:rPr lang="zh-TW" altLang="en-US" sz="1800" dirty="0"/>
              <a:t>個 </a:t>
            </a:r>
            <a:r>
              <a:rPr lang="en-US" altLang="zh-TW" sz="1800" dirty="0"/>
              <a:t>VOD </a:t>
            </a:r>
            <a:r>
              <a:rPr lang="zh-TW" altLang="en-US" sz="1800" dirty="0"/>
              <a:t>熱門網站</a:t>
            </a:r>
            <a:r>
              <a:rPr lang="zh-TW" altLang="en-US" sz="1800" dirty="0"/>
              <a:t/>
            </a:r>
            <a:br>
              <a:rPr lang="zh-TW" altLang="en-US" sz="1800" dirty="0"/>
            </a:br>
            <a:r>
              <a:rPr lang="en-US" altLang="zh-TW" sz="1800" dirty="0">
                <a:hlinkClick r:id="rId3"/>
              </a:rPr>
              <a:t>https://www.momovod.com/</a:t>
            </a:r>
            <a:r>
              <a:rPr lang="zh-TW" altLang="en-US" sz="1800" dirty="0"/>
              <a:t> </a:t>
            </a:r>
            <a:r>
              <a:rPr lang="zh-TW" altLang="en-US" sz="1800" dirty="0"/>
              <a:t/>
            </a:r>
            <a:br>
              <a:rPr lang="zh-TW" altLang="en-US" sz="1800" dirty="0"/>
            </a:br>
            <a:r>
              <a:rPr lang="en-US" altLang="zh-TW" sz="1800" dirty="0"/>
              <a:t>《</a:t>
            </a:r>
            <a:r>
              <a:rPr lang="zh-TW" altLang="en-US" sz="1800" dirty="0"/>
              <a:t>延禧攻略</a:t>
            </a:r>
            <a:r>
              <a:rPr lang="en-US" altLang="zh-TW" sz="1800" dirty="0"/>
              <a:t>》</a:t>
            </a:r>
            <a:r>
              <a:rPr lang="zh-TW" altLang="en-US" sz="1800" dirty="0"/>
              <a:t>年度全球電視劇榜首</a:t>
            </a:r>
            <a:br>
              <a:rPr lang="zh-TW" altLang="en-US" sz="1800" dirty="0"/>
            </a:br>
            <a:r>
              <a:rPr lang="en-US" altLang="zh-TW" sz="1800" dirty="0">
                <a:hlinkClick r:id="rId4"/>
              </a:rPr>
              <a:t>https://www.myvideo.net.tw</a:t>
            </a:r>
            <a:r>
              <a:rPr lang="zh-TW" altLang="en-US" sz="1800" dirty="0"/>
              <a:t/>
            </a:r>
            <a:br>
              <a:rPr lang="zh-TW" altLang="en-US" sz="1800" dirty="0"/>
            </a:br>
            <a:r>
              <a:rPr lang="zh-TW" altLang="en-US" sz="1800" dirty="0"/>
              <a:t>由 凱擘影藝 與 </a:t>
            </a:r>
            <a:r>
              <a:rPr lang="en-US" altLang="zh-TW" sz="1800" dirty="0"/>
              <a:t>Netflix </a:t>
            </a:r>
            <a:r>
              <a:rPr lang="zh-TW" altLang="en-US" sz="1800" dirty="0"/>
              <a:t>共同投資</a:t>
            </a:r>
            <a:r>
              <a:rPr lang="en-US" altLang="zh-TW" sz="1800" dirty="0"/>
              <a:t>-</a:t>
            </a:r>
            <a:r>
              <a:rPr lang="zh-TW" altLang="en-US" sz="1800" dirty="0"/>
              <a:t>雙城故事，預計於今年夏天在全球超過</a:t>
            </a:r>
            <a:r>
              <a:rPr lang="en-US" altLang="zh-TW" sz="1800" dirty="0"/>
              <a:t>190</a:t>
            </a:r>
            <a:r>
              <a:rPr lang="zh-TW" altLang="en-US" sz="1800" dirty="0"/>
              <a:t>個國家同步播出。</a:t>
            </a:r>
            <a:r>
              <a:rPr lang="en-US" altLang="zh-TW" sz="1800" dirty="0"/>
              <a:t>:</a:t>
            </a:r>
            <a:r>
              <a:rPr lang="zh-TW" altLang="en-US" sz="1800" dirty="0"/>
              <a:t>導演：葉天倫</a:t>
            </a:r>
            <a:r>
              <a:rPr lang="en-US" altLang="zh-TW" sz="1800" dirty="0"/>
              <a:t>(64)-</a:t>
            </a:r>
            <a:r>
              <a:rPr lang="zh-TW" altLang="en-US" sz="1800" dirty="0"/>
              <a:t>演員：陳怡蓉</a:t>
            </a:r>
            <a:r>
              <a:rPr lang="en-US" altLang="zh-TW" sz="1800" dirty="0"/>
              <a:t>(68). </a:t>
            </a:r>
            <a:r>
              <a:rPr lang="zh-TW" altLang="en-US" sz="1800" dirty="0"/>
              <a:t>溫昇豪</a:t>
            </a:r>
            <a:r>
              <a:rPr lang="en-US" altLang="zh-TW" sz="1800" dirty="0"/>
              <a:t>(67).</a:t>
            </a:r>
            <a:r>
              <a:rPr lang="zh-TW" altLang="en-US" sz="1800" dirty="0"/>
              <a:t>曾珮瑜</a:t>
            </a:r>
            <a:r>
              <a:rPr lang="en-US" altLang="zh-TW" sz="1800" dirty="0"/>
              <a:t>(67). </a:t>
            </a:r>
            <a:r>
              <a:rPr lang="zh-TW" altLang="en-US" sz="1800" dirty="0"/>
              <a:t>龍劭華</a:t>
            </a:r>
            <a:r>
              <a:rPr lang="en-US" altLang="zh-TW" sz="1800" dirty="0"/>
              <a:t>(42)</a:t>
            </a:r>
            <a:br>
              <a:rPr lang="en-US" altLang="zh-TW" sz="1800" dirty="0"/>
            </a:br>
            <a:r>
              <a:rPr lang="zh-TW" altLang="en-US" sz="1800" dirty="0"/>
              <a:t>雙城故事 </a:t>
            </a:r>
            <a:r>
              <a:rPr lang="en-US" altLang="zh-TW" sz="1800" dirty="0"/>
              <a:t>(</a:t>
            </a:r>
            <a:r>
              <a:rPr lang="zh-TW" altLang="en-US" sz="1800" dirty="0"/>
              <a:t>電視</a:t>
            </a:r>
            <a:r>
              <a:rPr lang="en-US" altLang="zh-TW" sz="1800" dirty="0"/>
              <a:t>)</a:t>
            </a:r>
            <a:br>
              <a:rPr lang="en-US" altLang="zh-TW" sz="1800" dirty="0"/>
            </a:br>
            <a:r>
              <a:rPr lang="en-US" altLang="zh-TW" sz="1800" dirty="0">
                <a:hlinkClick r:id="rId5"/>
              </a:rPr>
              <a:t>https://zh.wikipedia.org/…/%E9%9B%99%E5%9F%8E%E6%95%85%E4%B…</a:t>
            </a:r>
            <a:r>
              <a:rPr lang="zh-TW" altLang="en-US" sz="1800" dirty="0"/>
              <a:t/>
            </a:r>
            <a:br>
              <a:rPr lang="zh-TW" altLang="en-US" sz="1800" dirty="0"/>
            </a:br>
            <a:r>
              <a:rPr lang="zh-TW" altLang="en-US" sz="1800" dirty="0"/>
              <a:t>外交部已於</a:t>
            </a:r>
            <a:r>
              <a:rPr lang="en-US" altLang="zh-TW" sz="1800" dirty="0"/>
              <a:t>103</a:t>
            </a:r>
            <a:r>
              <a:rPr lang="zh-TW" altLang="en-US" sz="1800" dirty="0"/>
              <a:t>及</a:t>
            </a:r>
            <a:r>
              <a:rPr lang="en-US" altLang="zh-TW" sz="1800" dirty="0"/>
              <a:t>104</a:t>
            </a:r>
            <a:r>
              <a:rPr lang="zh-TW" altLang="en-US" sz="1800" dirty="0"/>
              <a:t>年分別推出偶像劇</a:t>
            </a:r>
            <a:r>
              <a:rPr lang="en-US" altLang="zh-TW" sz="1800" dirty="0"/>
              <a:t>《</a:t>
            </a:r>
            <a:r>
              <a:rPr lang="zh-TW" altLang="en-US" sz="1800" dirty="0"/>
              <a:t>犀利人妻</a:t>
            </a:r>
            <a:r>
              <a:rPr lang="en-US" altLang="zh-TW" sz="1800" dirty="0"/>
              <a:t>》</a:t>
            </a:r>
            <a:r>
              <a:rPr lang="zh-TW" altLang="en-US" sz="1800" dirty="0"/>
              <a:t>和</a:t>
            </a:r>
            <a:r>
              <a:rPr lang="en-US" altLang="zh-TW" sz="1800" dirty="0"/>
              <a:t>《16</a:t>
            </a:r>
            <a:r>
              <a:rPr lang="zh-TW" altLang="en-US" sz="1800" dirty="0"/>
              <a:t>個夏天</a:t>
            </a:r>
            <a:r>
              <a:rPr lang="en-US" altLang="zh-TW" sz="1800" dirty="0"/>
              <a:t>》</a:t>
            </a:r>
            <a:r>
              <a:rPr lang="zh-TW" altLang="en-US" sz="1800" dirty="0"/>
              <a:t>，受到拉美地區眾多觀眾的好評與迴響，去年將第</a:t>
            </a:r>
            <a:r>
              <a:rPr lang="en-US" altLang="zh-TW" sz="1800" dirty="0"/>
              <a:t>3</a:t>
            </a:r>
            <a:r>
              <a:rPr lang="zh-TW" altLang="en-US" sz="1800" dirty="0"/>
              <a:t>部偶像劇</a:t>
            </a:r>
            <a:r>
              <a:rPr lang="en-US" altLang="zh-TW" sz="1800" dirty="0"/>
              <a:t>《</a:t>
            </a:r>
            <a:r>
              <a:rPr lang="zh-TW" altLang="en-US" sz="1800" dirty="0"/>
              <a:t>親愛的，我愛上別人了</a:t>
            </a:r>
            <a:r>
              <a:rPr lang="en-US" altLang="zh-TW" sz="1800" dirty="0"/>
              <a:t>》</a:t>
            </a:r>
            <a:r>
              <a:rPr lang="zh-TW" altLang="en-US" sz="1800" dirty="0"/>
              <a:t>加製英語版，擴大向加勒比海的邦交國推廣。外交部表示，本年為積極推動「新南向政策」，外交部推出第</a:t>
            </a:r>
            <a:r>
              <a:rPr lang="en-US" altLang="zh-TW" sz="1800" dirty="0"/>
              <a:t>4</a:t>
            </a:r>
            <a:r>
              <a:rPr lang="zh-TW" altLang="en-US" sz="1800" dirty="0"/>
              <a:t>部偶像劇</a:t>
            </a:r>
            <a:r>
              <a:rPr lang="en-US" altLang="zh-TW" sz="1800" dirty="0"/>
              <a:t>《</a:t>
            </a:r>
            <a:r>
              <a:rPr lang="zh-TW" altLang="en-US" sz="1800" dirty="0"/>
              <a:t>新世界</a:t>
            </a:r>
            <a:r>
              <a:rPr lang="en-US" altLang="zh-TW" sz="1800" dirty="0"/>
              <a:t>》</a:t>
            </a:r>
            <a:r>
              <a:rPr lang="zh-TW" altLang="en-US" sz="1800" dirty="0"/>
              <a:t>，除在拉美地區及加勒比海國家播映外，也將首度進軍新南向夥伴國家</a:t>
            </a:r>
            <a:br>
              <a:rPr lang="zh-TW" altLang="en-US" sz="1800" dirty="0"/>
            </a:br>
            <a:r>
              <a:rPr lang="en-US" altLang="zh-TW" sz="1800" dirty="0">
                <a:hlinkClick r:id="rId6"/>
              </a:rPr>
              <a:t>https://www.nownews.com/news/20181204/3102703/</a:t>
            </a:r>
            <a:endParaRPr lang="zh-TW" altLang="en-US" sz="1800" dirty="0"/>
          </a:p>
        </p:txBody>
      </p:sp>
    </p:spTree>
    <p:extLst>
      <p:ext uri="{BB962C8B-B14F-4D97-AF65-F5344CB8AC3E}">
        <p14:creationId xmlns:p14="http://schemas.microsoft.com/office/powerpoint/2010/main" val="223042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文字方塊 4"/>
          <p:cNvSpPr txBox="1"/>
          <p:nvPr/>
        </p:nvSpPr>
        <p:spPr>
          <a:xfrm>
            <a:off x="0" y="116632"/>
            <a:ext cx="8964488" cy="923330"/>
          </a:xfrm>
          <a:prstGeom prst="rect">
            <a:avLst/>
          </a:prstGeom>
          <a:noFill/>
        </p:spPr>
        <p:txBody>
          <a:bodyPr wrap="square" rtlCol="0">
            <a:spAutoFit/>
          </a:bodyPr>
          <a:lstStyle/>
          <a:p>
            <a:r>
              <a:rPr lang="zh-TW" altLang="en-US" dirty="0"/>
              <a:t>臺灣文化部影視及流行音樂產業局「</a:t>
            </a:r>
            <a:r>
              <a:rPr lang="en-US" altLang="zh-TW" dirty="0"/>
              <a:t>104</a:t>
            </a:r>
            <a:r>
              <a:rPr lang="zh-TW" altLang="en-US" dirty="0"/>
              <a:t>年度高畫質旗艦型連續劇製作補助」新臺幣</a:t>
            </a:r>
            <a:r>
              <a:rPr lang="en-US" altLang="zh-TW" dirty="0"/>
              <a:t>5500</a:t>
            </a:r>
            <a:r>
              <a:rPr lang="zh-TW" altLang="en-US" dirty="0"/>
              <a:t>萬的補助</a:t>
            </a:r>
            <a:r>
              <a:rPr lang="zh-TW" altLang="en-US" dirty="0" smtClean="0"/>
              <a:t>。和</a:t>
            </a:r>
            <a:r>
              <a:rPr lang="zh-TW" altLang="en-US" dirty="0"/>
              <a:t>碩董事長童子賢投資之藝碩（約</a:t>
            </a:r>
            <a:r>
              <a:rPr lang="en-US" altLang="zh-TW" dirty="0"/>
              <a:t>95%</a:t>
            </a:r>
            <a:r>
              <a:rPr lang="zh-TW" altLang="en-US" dirty="0"/>
              <a:t>）同三名導演（各佔百分之一點多）合資成立好風光創意執行股份有限公司</a:t>
            </a:r>
            <a:endParaRPr lang="zh-TW" altLang="en-US" dirty="0"/>
          </a:p>
        </p:txBody>
      </p:sp>
      <p:graphicFrame>
        <p:nvGraphicFramePr>
          <p:cNvPr id="3" name="內容版面配置區 2"/>
          <p:cNvGraphicFramePr>
            <a:graphicFrameLocks noGrp="1"/>
          </p:cNvGraphicFramePr>
          <p:nvPr>
            <p:ph/>
            <p:extLst>
              <p:ext uri="{D42A27DB-BD31-4B8C-83A1-F6EECF244321}">
                <p14:modId xmlns:p14="http://schemas.microsoft.com/office/powerpoint/2010/main" val="2588909909"/>
              </p:ext>
            </p:extLst>
          </p:nvPr>
        </p:nvGraphicFramePr>
        <p:xfrm>
          <a:off x="395534" y="1023938"/>
          <a:ext cx="8208916" cy="5696396"/>
        </p:xfrm>
        <a:graphic>
          <a:graphicData uri="http://schemas.openxmlformats.org/drawingml/2006/table">
            <a:tbl>
              <a:tblPr/>
              <a:tblGrid>
                <a:gridCol w="1065081"/>
                <a:gridCol w="1065081"/>
                <a:gridCol w="909215"/>
                <a:gridCol w="1209097"/>
                <a:gridCol w="765199"/>
                <a:gridCol w="1065081"/>
                <a:gridCol w="1065081"/>
                <a:gridCol w="1065081"/>
              </a:tblGrid>
              <a:tr h="275386">
                <a:tc rowSpan="2">
                  <a:txBody>
                    <a:bodyPr/>
                    <a:lstStyle/>
                    <a:p>
                      <a:pPr algn="ctr"/>
                      <a:r>
                        <a:rPr lang="zh-TW" altLang="en-US" sz="1400" dirty="0">
                          <a:effectLst/>
                        </a:rPr>
                        <a:t>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a:txBody>
                    <a:bodyPr/>
                    <a:lstStyle/>
                    <a:p>
                      <a:pPr algn="ctr"/>
                      <a:r>
                        <a:rPr lang="zh-TW" altLang="en-US" sz="1400">
                          <a:effectLst/>
                        </a:rPr>
                        <a:t>作品</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gridSpan="2">
                  <a:txBody>
                    <a:bodyPr/>
                    <a:lstStyle/>
                    <a:p>
                      <a:pPr algn="ctr"/>
                      <a:r>
                        <a:rPr lang="zh-TW" altLang="en-US" sz="1400">
                          <a:effectLst/>
                        </a:rPr>
                        <a:t>集數</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hMerge="1">
                  <a:txBody>
                    <a:bodyPr/>
                    <a:lstStyle/>
                    <a:p>
                      <a:endParaRPr lang="zh-TW" altLang="en-US"/>
                    </a:p>
                  </a:txBody>
                  <a:tcPr/>
                </a:tc>
                <a:tc gridSpan="2">
                  <a:txBody>
                    <a:bodyPr/>
                    <a:lstStyle/>
                    <a:p>
                      <a:pPr algn="ctr"/>
                      <a:r>
                        <a:rPr lang="zh-TW" altLang="en-US" sz="1400">
                          <a:effectLst/>
                        </a:rPr>
                        <a:t>首播日期</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zh-TW" altLang="en-US"/>
                    </a:p>
                  </a:txBody>
                  <a:tcPr/>
                </a:tc>
                <a:tc>
                  <a:txBody>
                    <a:bodyPr/>
                    <a:lstStyle/>
                    <a:p>
                      <a:endParaRPr lang="zh-TW" altLang="en-US" sz="1400"/>
                    </a:p>
                  </a:txBody>
                  <a:tcPr marL="71360" marR="71360" marT="35680" marB="35680">
                    <a:lnL w="9525" cap="flat" cmpd="sng" algn="ctr">
                      <a:solidFill>
                        <a:srgbClr val="A2A9B1"/>
                      </a:solidFill>
                      <a:prstDash val="solid"/>
                      <a:round/>
                      <a:headEnd type="none" w="med" len="med"/>
                      <a:tailEnd type="none" w="med" len="med"/>
                    </a:lnL>
                  </a:tcPr>
                </a:tc>
                <a:tc>
                  <a:txBody>
                    <a:bodyPr/>
                    <a:lstStyle/>
                    <a:p>
                      <a:endParaRPr lang="zh-TW" altLang="en-US" sz="1400"/>
                    </a:p>
                  </a:txBody>
                  <a:tcPr marL="71360" marR="71360" marT="35680" marB="35680"/>
                </a:tc>
              </a:tr>
              <a:tr h="275386">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algn="ctr"/>
                      <a:r>
                        <a:rPr lang="zh-TW" altLang="en-US" sz="1400">
                          <a:effectLst/>
                        </a:rPr>
                        <a:t>首映</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zh-TW" altLang="en-US" sz="1400">
                          <a:effectLst/>
                        </a:rPr>
                        <a:t>季終</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endParaRPr lang="zh-TW" altLang="en-US" sz="1400"/>
                    </a:p>
                  </a:txBody>
                  <a:tcPr marL="71360" marR="71360" marT="35680" marB="35680">
                    <a:lnL w="9525" cap="flat" cmpd="sng" algn="ctr">
                      <a:solidFill>
                        <a:srgbClr val="A2A9B1"/>
                      </a:solidFill>
                      <a:prstDash val="solid"/>
                      <a:round/>
                      <a:headEnd type="none" w="med" len="med"/>
                      <a:tailEnd type="none" w="med" len="med"/>
                    </a:lnL>
                    <a:lnB w="9525" cap="flat" cmpd="sng" algn="ctr">
                      <a:solidFill>
                        <a:srgbClr val="A2A9B1"/>
                      </a:solidFill>
                      <a:prstDash val="solid"/>
                      <a:round/>
                      <a:headEnd type="none" w="med" len="med"/>
                      <a:tailEnd type="none" w="med" len="med"/>
                    </a:lnB>
                  </a:tcPr>
                </a:tc>
                <a:tc>
                  <a:txBody>
                    <a:bodyPr/>
                    <a:lstStyle/>
                    <a:p>
                      <a:endParaRPr lang="zh-TW" altLang="en-US" sz="1400"/>
                    </a:p>
                  </a:txBody>
                  <a:tcPr marL="71360" marR="71360" marT="35680" marB="35680">
                    <a:lnB w="9525" cap="flat" cmpd="sng" algn="ctr">
                      <a:solidFill>
                        <a:srgbClr val="A2A9B1"/>
                      </a:solidFill>
                      <a:prstDash val="solid"/>
                      <a:round/>
                      <a:headEnd type="none" w="med" len="med"/>
                      <a:tailEnd type="none" w="med" len="med"/>
                    </a:lnB>
                  </a:tcPr>
                </a:tc>
              </a:tr>
              <a:tr h="48192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8381"/>
                    </a:solidFill>
                  </a:tcPr>
                </a:tc>
                <a:tc rowSpan="8">
                  <a:txBody>
                    <a:bodyPr/>
                    <a:lstStyle/>
                    <a:p>
                      <a:r>
                        <a:rPr lang="en-US" altLang="zh-TW" sz="1400" u="none" strike="noStrike">
                          <a:solidFill>
                            <a:srgbClr val="0B0080"/>
                          </a:solidFill>
                          <a:effectLst/>
                          <a:hlinkClick r:id="rId2" tooltip="植劇場"/>
                        </a:rPr>
                        <a:t>1</a:t>
                      </a:r>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3" tooltip="植劇場"/>
                        </a:rPr>
                        <a:t>愛情成長系列</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4" tooltip="植劇場"/>
                        </a:rPr>
                        <a:t>戀愛沙塵暴</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rowSpan="8">
                  <a:txBody>
                    <a:bodyPr/>
                    <a:lstStyle/>
                    <a:p>
                      <a:r>
                        <a:rPr lang="en-US" altLang="zh-TW" sz="1400" dirty="0">
                          <a:effectLst/>
                        </a:rPr>
                        <a:t>52</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7</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8</a:t>
                      </a:r>
                      <a:r>
                        <a:rPr lang="zh-TW" altLang="en-US" sz="1400">
                          <a:effectLst/>
                        </a:rPr>
                        <a:t>月</a:t>
                      </a:r>
                      <a:r>
                        <a:rPr lang="en-US" altLang="zh-TW" sz="1400">
                          <a:effectLst/>
                        </a:rPr>
                        <a:t>19</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9</a:t>
                      </a:r>
                      <a:r>
                        <a:rPr lang="zh-TW" altLang="en-US" sz="1400">
                          <a:effectLst/>
                        </a:rPr>
                        <a:t>月</a:t>
                      </a:r>
                      <a:r>
                        <a:rPr lang="en-US" altLang="zh-TW" sz="1400">
                          <a:effectLst/>
                        </a:rPr>
                        <a:t>30</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dirty="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AE579B"/>
                    </a:solidFill>
                  </a:tcPr>
                </a:tc>
                <a:tc vMerge="1">
                  <a:txBody>
                    <a:bodyPr/>
                    <a:lstStyle/>
                    <a:p>
                      <a:endParaRPr lang="zh-TW" altLang="en-US"/>
                    </a:p>
                  </a:txBody>
                  <a:tcPr/>
                </a:tc>
                <a:tc>
                  <a:txBody>
                    <a:bodyPr/>
                    <a:lstStyle/>
                    <a:p>
                      <a:r>
                        <a:rPr lang="zh-TW" altLang="en-US" sz="1400">
                          <a:effectLst/>
                        </a:rPr>
                        <a:t>愛情成長系列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5" tooltip="植劇場"/>
                        </a:rPr>
                        <a:t>荼蘼</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6</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10</a:t>
                      </a:r>
                      <a:r>
                        <a:rPr lang="zh-TW" altLang="en-US" sz="1400">
                          <a:effectLst/>
                        </a:rPr>
                        <a:t>月</a:t>
                      </a:r>
                      <a:r>
                        <a:rPr lang="en-US" altLang="zh-TW" sz="1400">
                          <a:effectLst/>
                        </a:rPr>
                        <a:t>7</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11</a:t>
                      </a:r>
                      <a:r>
                        <a:rPr lang="zh-TW" altLang="en-US" sz="1400">
                          <a:effectLst/>
                        </a:rPr>
                        <a:t>月</a:t>
                      </a:r>
                      <a:r>
                        <a:rPr lang="en-US" altLang="zh-TW" sz="1400">
                          <a:effectLst/>
                        </a:rPr>
                        <a:t>11</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231815"/>
                    </a:solidFill>
                  </a:tcPr>
                </a:tc>
                <a:tc vMerge="1">
                  <a:txBody>
                    <a:bodyPr/>
                    <a:lstStyle/>
                    <a:p>
                      <a:endParaRPr lang="zh-TW" altLang="en-US"/>
                    </a:p>
                  </a:txBody>
                  <a:tcPr/>
                </a:tc>
                <a:tc>
                  <a:txBody>
                    <a:bodyPr/>
                    <a:lstStyle/>
                    <a:p>
                      <a:r>
                        <a:rPr lang="zh-TW" altLang="en-US" sz="1400" u="none" strike="noStrike">
                          <a:solidFill>
                            <a:srgbClr val="0B0080"/>
                          </a:solidFill>
                          <a:effectLst/>
                          <a:hlinkClick r:id="rId6" tooltip="植劇場"/>
                        </a:rPr>
                        <a:t>驚悚推理系列</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7" tooltip="植劇場"/>
                        </a:rPr>
                        <a:t>姜老師，妳談過戀愛嗎？</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6</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11</a:t>
                      </a:r>
                      <a:r>
                        <a:rPr lang="zh-TW" altLang="en-US" sz="1400">
                          <a:effectLst/>
                        </a:rPr>
                        <a:t>月</a:t>
                      </a:r>
                      <a:r>
                        <a:rPr lang="en-US" altLang="zh-TW" sz="1400">
                          <a:effectLst/>
                        </a:rPr>
                        <a:t>18</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12</a:t>
                      </a:r>
                      <a:r>
                        <a:rPr lang="zh-TW" altLang="en-US" sz="1400">
                          <a:effectLst/>
                        </a:rPr>
                        <a:t>月</a:t>
                      </a:r>
                      <a:r>
                        <a:rPr lang="en-US" altLang="zh-TW" sz="1400">
                          <a:effectLst/>
                        </a:rPr>
                        <a:t>23</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747474"/>
                    </a:solidFill>
                  </a:tcPr>
                </a:tc>
                <a:tc vMerge="1">
                  <a:txBody>
                    <a:bodyPr/>
                    <a:lstStyle/>
                    <a:p>
                      <a:endParaRPr lang="zh-TW" altLang="en-US"/>
                    </a:p>
                  </a:txBody>
                  <a:tcPr/>
                </a:tc>
                <a:tc>
                  <a:txBody>
                    <a:bodyPr/>
                    <a:lstStyle/>
                    <a:p>
                      <a:r>
                        <a:rPr lang="zh-TW" altLang="en-US" sz="1400">
                          <a:effectLst/>
                        </a:rPr>
                        <a:t>驚悚推理系列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8" tooltip="植劇場"/>
                        </a:rPr>
                        <a:t>天黑請閉眼</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7</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12</a:t>
                      </a:r>
                      <a:r>
                        <a:rPr lang="zh-TW" altLang="en-US" sz="1400">
                          <a:effectLst/>
                        </a:rPr>
                        <a:t>月</a:t>
                      </a:r>
                      <a:r>
                        <a:rPr lang="en-US" altLang="zh-TW" sz="1400">
                          <a:effectLst/>
                        </a:rPr>
                        <a:t>30</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2</a:t>
                      </a:r>
                      <a:r>
                        <a:rPr lang="zh-TW" altLang="en-US" sz="1400">
                          <a:effectLst/>
                        </a:rPr>
                        <a:t>月</a:t>
                      </a:r>
                      <a:r>
                        <a:rPr lang="en-US" altLang="zh-TW" sz="1400">
                          <a:effectLst/>
                        </a:rPr>
                        <a:t>17</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8192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620000"/>
                    </a:solidFill>
                  </a:tcPr>
                </a:tc>
                <a:tc vMerge="1">
                  <a:txBody>
                    <a:bodyPr/>
                    <a:lstStyle/>
                    <a:p>
                      <a:endParaRPr lang="zh-TW" altLang="en-US"/>
                    </a:p>
                  </a:txBody>
                  <a:tcPr/>
                </a:tc>
                <a:tc>
                  <a:txBody>
                    <a:bodyPr/>
                    <a:lstStyle/>
                    <a:p>
                      <a:r>
                        <a:rPr lang="zh-TW" altLang="en-US" sz="1400" u="none" strike="noStrike">
                          <a:solidFill>
                            <a:srgbClr val="0B0080"/>
                          </a:solidFill>
                          <a:effectLst/>
                          <a:hlinkClick r:id="rId9" tooltip="植劇場"/>
                        </a:rPr>
                        <a:t>靈異恐怖系列</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10" tooltip="植劇場"/>
                        </a:rPr>
                        <a:t>積木之家</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7</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2</a:t>
                      </a:r>
                      <a:r>
                        <a:rPr lang="zh-TW" altLang="en-US" sz="1400">
                          <a:effectLst/>
                        </a:rPr>
                        <a:t>月</a:t>
                      </a:r>
                      <a:r>
                        <a:rPr lang="en-US" altLang="zh-TW" sz="1400">
                          <a:effectLst/>
                        </a:rPr>
                        <a:t>24</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4</a:t>
                      </a:r>
                      <a:r>
                        <a:rPr lang="zh-TW" altLang="en-US" sz="1400">
                          <a:effectLst/>
                        </a:rPr>
                        <a:t>月</a:t>
                      </a:r>
                      <a:r>
                        <a:rPr lang="en-US" altLang="zh-TW" sz="1400">
                          <a:effectLst/>
                        </a:rPr>
                        <a:t>7</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222D4B"/>
                    </a:solidFill>
                  </a:tcPr>
                </a:tc>
                <a:tc vMerge="1">
                  <a:txBody>
                    <a:bodyPr/>
                    <a:lstStyle/>
                    <a:p>
                      <a:endParaRPr lang="zh-TW" altLang="en-US"/>
                    </a:p>
                  </a:txBody>
                  <a:tcPr/>
                </a:tc>
                <a:tc>
                  <a:txBody>
                    <a:bodyPr/>
                    <a:lstStyle/>
                    <a:p>
                      <a:r>
                        <a:rPr lang="zh-TW" altLang="en-US" sz="1400">
                          <a:effectLst/>
                        </a:rPr>
                        <a:t>靈異恐怖系列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11" tooltip="植劇場"/>
                        </a:rPr>
                        <a:t>夢裡的一千道牆</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6</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4</a:t>
                      </a:r>
                      <a:r>
                        <a:rPr lang="zh-TW" altLang="en-US" sz="1400">
                          <a:effectLst/>
                        </a:rPr>
                        <a:t>月</a:t>
                      </a:r>
                      <a:r>
                        <a:rPr lang="en-US" altLang="zh-TW" sz="1400">
                          <a:effectLst/>
                        </a:rPr>
                        <a:t>14</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5</a:t>
                      </a:r>
                      <a:r>
                        <a:rPr lang="zh-TW" altLang="en-US" sz="1400">
                          <a:effectLst/>
                        </a:rPr>
                        <a:t>月</a:t>
                      </a:r>
                      <a:r>
                        <a:rPr lang="en-US" altLang="zh-TW" sz="1400">
                          <a:effectLst/>
                        </a:rPr>
                        <a:t>19</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0000"/>
                    </a:solidFill>
                  </a:tcPr>
                </a:tc>
                <a:tc vMerge="1">
                  <a:txBody>
                    <a:bodyPr/>
                    <a:lstStyle/>
                    <a:p>
                      <a:endParaRPr lang="zh-TW" altLang="en-US"/>
                    </a:p>
                  </a:txBody>
                  <a:tcPr/>
                </a:tc>
                <a:tc>
                  <a:txBody>
                    <a:bodyPr/>
                    <a:lstStyle/>
                    <a:p>
                      <a:r>
                        <a:rPr lang="zh-TW" altLang="en-US" sz="1400" u="none" strike="noStrike">
                          <a:solidFill>
                            <a:srgbClr val="0B0080"/>
                          </a:solidFill>
                          <a:effectLst/>
                          <a:hlinkClick r:id="rId12" tooltip="植劇場"/>
                        </a:rPr>
                        <a:t>原著改編系列</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13" tooltip="植劇場"/>
                        </a:rPr>
                        <a:t>花甲男孩轉大人</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7</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5</a:t>
                      </a:r>
                      <a:r>
                        <a:rPr lang="zh-TW" altLang="en-US" sz="1400">
                          <a:effectLst/>
                        </a:rPr>
                        <a:t>月</a:t>
                      </a:r>
                      <a:r>
                        <a:rPr lang="en-US" altLang="zh-TW" sz="1400">
                          <a:effectLst/>
                        </a:rPr>
                        <a:t>26</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7</a:t>
                      </a:r>
                      <a:r>
                        <a:rPr lang="zh-TW" altLang="en-US" sz="1400">
                          <a:effectLst/>
                        </a:rPr>
                        <a:t>月</a:t>
                      </a:r>
                      <a:r>
                        <a:rPr lang="en-US" altLang="zh-TW" sz="1400">
                          <a:effectLst/>
                        </a:rPr>
                        <a:t>7</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37628"/>
                    </a:solidFill>
                  </a:tcPr>
                </a:tc>
                <a:tc vMerge="1">
                  <a:txBody>
                    <a:bodyPr/>
                    <a:lstStyle/>
                    <a:p>
                      <a:endParaRPr lang="zh-TW" altLang="en-US"/>
                    </a:p>
                  </a:txBody>
                  <a:tcPr/>
                </a:tc>
                <a:tc>
                  <a:txBody>
                    <a:bodyPr/>
                    <a:lstStyle/>
                    <a:p>
                      <a:r>
                        <a:rPr lang="zh-TW" altLang="en-US" sz="1400">
                          <a:effectLst/>
                        </a:rPr>
                        <a:t>原著改編系列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14" tooltip="植劇場"/>
                        </a:rPr>
                        <a:t>五味八珍的歲月</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6</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7</a:t>
                      </a:r>
                      <a:r>
                        <a:rPr lang="zh-TW" altLang="en-US" sz="1400">
                          <a:effectLst/>
                        </a:rPr>
                        <a:t>月</a:t>
                      </a:r>
                      <a:r>
                        <a:rPr lang="en-US" altLang="zh-TW" sz="1400">
                          <a:effectLst/>
                        </a:rPr>
                        <a:t>14</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dirty="0">
                          <a:effectLst/>
                        </a:rPr>
                        <a:t>2017</a:t>
                      </a:r>
                      <a:r>
                        <a:rPr lang="zh-TW" altLang="en-US" sz="1400" dirty="0">
                          <a:effectLst/>
                        </a:rPr>
                        <a:t>年</a:t>
                      </a:r>
                      <a:r>
                        <a:rPr lang="en-US" altLang="zh-TW" sz="1400" dirty="0">
                          <a:effectLst/>
                        </a:rPr>
                        <a:t>8</a:t>
                      </a:r>
                      <a:r>
                        <a:rPr lang="zh-TW" altLang="en-US" sz="1400" dirty="0">
                          <a:effectLst/>
                        </a:rPr>
                        <a:t>月</a:t>
                      </a:r>
                      <a:r>
                        <a:rPr lang="en-US" altLang="zh-TW" sz="1400" dirty="0">
                          <a:effectLst/>
                        </a:rPr>
                        <a:t>18</a:t>
                      </a:r>
                      <a:r>
                        <a:rPr lang="zh-TW" altLang="en-US" sz="1400" dirty="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3537270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99592" y="1255986"/>
            <a:ext cx="7488832" cy="5367064"/>
          </a:xfrm>
        </p:spPr>
      </p:pic>
    </p:spTree>
    <p:extLst>
      <p:ext uri="{BB962C8B-B14F-4D97-AF65-F5344CB8AC3E}">
        <p14:creationId xmlns:p14="http://schemas.microsoft.com/office/powerpoint/2010/main" val="215501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908720"/>
            <a:ext cx="7802033" cy="5472608"/>
          </a:xfrm>
        </p:spPr>
      </p:pic>
      <p:sp>
        <p:nvSpPr>
          <p:cNvPr id="5" name="文字方塊 4"/>
          <p:cNvSpPr txBox="1"/>
          <p:nvPr/>
        </p:nvSpPr>
        <p:spPr>
          <a:xfrm>
            <a:off x="2123728" y="260648"/>
            <a:ext cx="3816424" cy="523220"/>
          </a:xfrm>
          <a:prstGeom prst="rect">
            <a:avLst/>
          </a:prstGeom>
          <a:noFill/>
        </p:spPr>
        <p:txBody>
          <a:bodyPr wrap="square" rtlCol="0">
            <a:spAutoFit/>
          </a:bodyPr>
          <a:lstStyle/>
          <a:p>
            <a:r>
              <a:rPr lang="zh-TW" altLang="en-US" dirty="0" smtClean="0"/>
              <a:t>補課 </a:t>
            </a:r>
            <a:r>
              <a:rPr lang="en-US" altLang="zh-TW" dirty="0" smtClean="0"/>
              <a:t>:</a:t>
            </a:r>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起源</a:t>
            </a:r>
            <a:endParaRPr lang="en-US" altLang="zh-TW" sz="2800" dirty="0">
              <a:solidFill>
                <a:srgbClr val="FF0000"/>
              </a:solidFill>
            </a:endParaRPr>
          </a:p>
        </p:txBody>
      </p:sp>
    </p:spTree>
    <p:extLst>
      <p:ext uri="{BB962C8B-B14F-4D97-AF65-F5344CB8AC3E}">
        <p14:creationId xmlns:p14="http://schemas.microsoft.com/office/powerpoint/2010/main" val="184434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3816424" cy="523220"/>
          </a:xfrm>
          <a:prstGeom prst="rect">
            <a:avLst/>
          </a:prstGeom>
          <a:noFill/>
        </p:spPr>
        <p:txBody>
          <a:bodyPr wrap="square" rtlCol="0">
            <a:spAutoFit/>
          </a:bodyPr>
          <a:lstStyle/>
          <a:p>
            <a:r>
              <a:rPr lang="zh-TW" altLang="en-US" dirty="0" smtClean="0"/>
              <a:t>補課 </a:t>
            </a:r>
            <a:r>
              <a:rPr lang="en-US" altLang="zh-TW" dirty="0" smtClean="0"/>
              <a:t>:</a:t>
            </a:r>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起源</a:t>
            </a:r>
            <a:endParaRPr lang="en-US" altLang="zh-TW" sz="2800" dirty="0">
              <a:solidFill>
                <a:srgbClr val="FF0000"/>
              </a:solidFill>
            </a:endParaRPr>
          </a:p>
        </p:txBody>
      </p:sp>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931986"/>
            <a:ext cx="7802033" cy="5521350"/>
          </a:xfrm>
        </p:spPr>
      </p:pic>
    </p:spTree>
    <p:extLst>
      <p:ext uri="{BB962C8B-B14F-4D97-AF65-F5344CB8AC3E}">
        <p14:creationId xmlns:p14="http://schemas.microsoft.com/office/powerpoint/2010/main" val="9706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3816424" cy="523220"/>
          </a:xfrm>
          <a:prstGeom prst="rect">
            <a:avLst/>
          </a:prstGeom>
          <a:noFill/>
        </p:spPr>
        <p:txBody>
          <a:bodyPr wrap="square" rtlCol="0">
            <a:spAutoFit/>
          </a:bodyPr>
          <a:lstStyle/>
          <a:p>
            <a:r>
              <a:rPr lang="zh-TW" altLang="en-US" dirty="0" smtClean="0"/>
              <a:t>補課 </a:t>
            </a:r>
            <a:r>
              <a:rPr lang="en-US" altLang="zh-TW" dirty="0" smtClean="0"/>
              <a:t>:</a:t>
            </a:r>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起源</a:t>
            </a:r>
            <a:endParaRPr lang="en-US" altLang="zh-TW" sz="2800" dirty="0">
              <a:solidFill>
                <a:srgbClr val="FF0000"/>
              </a:solidFill>
            </a:endParaRPr>
          </a:p>
        </p:txBody>
      </p:sp>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836712"/>
            <a:ext cx="7802033" cy="5544616"/>
          </a:xfrm>
        </p:spPr>
      </p:pic>
    </p:spTree>
    <p:extLst>
      <p:ext uri="{BB962C8B-B14F-4D97-AF65-F5344CB8AC3E}">
        <p14:creationId xmlns:p14="http://schemas.microsoft.com/office/powerpoint/2010/main" val="250335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755576" y="1249237"/>
            <a:ext cx="7802033" cy="5073427"/>
          </a:xfrm>
        </p:spPr>
      </p:pic>
      <p:sp>
        <p:nvSpPr>
          <p:cNvPr id="6" name="文字方塊 5"/>
          <p:cNvSpPr txBox="1"/>
          <p:nvPr/>
        </p:nvSpPr>
        <p:spPr>
          <a:xfrm>
            <a:off x="611560" y="325907"/>
            <a:ext cx="8136904" cy="646331"/>
          </a:xfrm>
          <a:prstGeom prst="rect">
            <a:avLst/>
          </a:prstGeom>
          <a:noFill/>
        </p:spPr>
        <p:txBody>
          <a:bodyPr wrap="square" rtlCol="0">
            <a:spAutoFit/>
          </a:bodyPr>
          <a:lstStyle/>
          <a:p>
            <a:r>
              <a:rPr lang="zh-TW" altLang="en-US"/>
              <a:t>新北市平溪區、高雄市田寮區、台南市左鎮區、苗栗縣獅潭鄉、新竹縣峨眉鄉、台南市龍崎區、嘉義縣六腳鄉、新北市雙溪區、嘉義縣鹿草鄉、雲林縣水林鄉</a:t>
            </a:r>
            <a:endParaRPr lang="zh-TW" altLang="en-US" dirty="0"/>
          </a:p>
        </p:txBody>
      </p:sp>
    </p:spTree>
    <p:extLst>
      <p:ext uri="{BB962C8B-B14F-4D97-AF65-F5344CB8AC3E}">
        <p14:creationId xmlns:p14="http://schemas.microsoft.com/office/powerpoint/2010/main" val="1415841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11560" y="325907"/>
            <a:ext cx="8136904" cy="646331"/>
          </a:xfrm>
          <a:prstGeom prst="rect">
            <a:avLst/>
          </a:prstGeom>
          <a:noFill/>
        </p:spPr>
        <p:txBody>
          <a:bodyPr wrap="square" rtlCol="0">
            <a:spAutoFit/>
          </a:bodyPr>
          <a:lstStyle/>
          <a:p>
            <a:r>
              <a:rPr lang="zh-TW" altLang="en-US" dirty="0"/>
              <a:t>新北市平溪區、高雄市田寮區、台南市左鎮區、苗栗縣獅潭鄉、新竹縣峨眉鄉、台南市龍崎區、嘉義縣六腳鄉、新北市雙溪區、嘉義縣鹿草鄉、雲林縣水林鄉</a:t>
            </a:r>
          </a:p>
        </p:txBody>
      </p:sp>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467545" y="1124745"/>
            <a:ext cx="8280920" cy="5733256"/>
          </a:xfrm>
        </p:spPr>
      </p:pic>
    </p:spTree>
    <p:extLst>
      <p:ext uri="{BB962C8B-B14F-4D97-AF65-F5344CB8AC3E}">
        <p14:creationId xmlns:p14="http://schemas.microsoft.com/office/powerpoint/2010/main" val="298072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11560" y="325907"/>
            <a:ext cx="8136904" cy="646331"/>
          </a:xfrm>
          <a:prstGeom prst="rect">
            <a:avLst/>
          </a:prstGeom>
          <a:noFill/>
        </p:spPr>
        <p:txBody>
          <a:bodyPr wrap="square" rtlCol="0">
            <a:spAutoFit/>
          </a:bodyPr>
          <a:lstStyle/>
          <a:p>
            <a:r>
              <a:rPr lang="zh-TW" altLang="en-US" dirty="0"/>
              <a:t>新北市平溪區、高雄市田寮區、台南市左鎮區、苗栗縣獅潭鄉、新竹縣峨眉鄉、台南市龍崎區、嘉義縣六腳鄉、新北市雙溪區、嘉義縣鹿草鄉、雲林縣水林鄉</a:t>
            </a: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052736"/>
            <a:ext cx="7776864" cy="5328592"/>
          </a:xfrm>
        </p:spPr>
      </p:pic>
    </p:spTree>
    <p:extLst>
      <p:ext uri="{BB962C8B-B14F-4D97-AF65-F5344CB8AC3E}">
        <p14:creationId xmlns:p14="http://schemas.microsoft.com/office/powerpoint/2010/main" val="226712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863417"/>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200" dirty="0" smtClean="0">
                <a:ea typeface="標楷體" pitchFamily="65" charset="-120"/>
              </a:rPr>
              <a:t>大數據分析</a:t>
            </a:r>
            <a:r>
              <a:rPr lang="en-US" altLang="zh-TW" sz="2200" dirty="0" smtClean="0">
                <a:ea typeface="標楷體" pitchFamily="65" charset="-120"/>
              </a:rPr>
              <a:t>(</a:t>
            </a:r>
            <a:r>
              <a:rPr lang="zh-TW" altLang="en-US" sz="2200" dirty="0" smtClean="0">
                <a:ea typeface="標楷體" pitchFamily="65" charset="-120"/>
              </a:rPr>
              <a:t>氣象</a:t>
            </a:r>
            <a:r>
              <a:rPr lang="en-US" altLang="zh-TW" sz="2200" dirty="0" smtClean="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r>
              <a:rPr lang="en-US" altLang="zh-TW" sz="2200" dirty="0" smtClean="0">
                <a:ea typeface="標楷體" pitchFamily="65" charset="-120"/>
              </a:rPr>
              <a:t>AI</a:t>
            </a:r>
            <a:r>
              <a:rPr lang="zh-TW" altLang="en-US" sz="2200" dirty="0" smtClean="0">
                <a:ea typeface="標楷體" pitchFamily="65" charset="-120"/>
              </a:rPr>
              <a:t> 人工智慧 </a:t>
            </a:r>
            <a:r>
              <a:rPr lang="en-US" altLang="zh-TW" sz="2200" dirty="0" smtClean="0">
                <a:ea typeface="標楷體" pitchFamily="65" charset="-120"/>
              </a:rPr>
              <a:t>and IOM</a:t>
            </a:r>
            <a:r>
              <a:rPr lang="zh-TW" altLang="en-US" sz="2200" dirty="0" smtClean="0">
                <a:ea typeface="標楷體" pitchFamily="65" charset="-120"/>
              </a:rPr>
              <a:t> 物聯網</a:t>
            </a:r>
            <a:endParaRPr lang="en-US" altLang="zh-TW" sz="2200" dirty="0" smtClean="0">
              <a:ea typeface="標楷體" pitchFamily="65" charset="-120"/>
            </a:endParaRPr>
          </a:p>
          <a:p>
            <a:pPr>
              <a:spcBef>
                <a:spcPct val="50000"/>
              </a:spcBef>
            </a:pPr>
            <a:r>
              <a:rPr lang="en-US" altLang="zh-TW" sz="2200" dirty="0" smtClean="0">
                <a:ea typeface="標楷體" pitchFamily="65" charset="-120"/>
                <a:hlinkClick r:id="rId2"/>
              </a:rPr>
              <a:t>https</a:t>
            </a:r>
            <a:r>
              <a:rPr lang="en-US" altLang="zh-TW" sz="2200" dirty="0">
                <a:ea typeface="標楷體" pitchFamily="65" charset="-120"/>
                <a:hlinkClick r:id="rId2"/>
              </a:rPr>
              <a:t>://</a:t>
            </a:r>
            <a:r>
              <a:rPr lang="en-US" altLang="zh-TW" sz="2200" dirty="0" smtClean="0">
                <a:ea typeface="標楷體" pitchFamily="65" charset="-120"/>
                <a:hlinkClick r:id="rId2"/>
              </a:rPr>
              <a:t>www.youtube.com/playlist?list=PL-</a:t>
            </a:r>
            <a:r>
              <a:rPr lang="zh-TW" altLang="en-US" sz="2200" dirty="0" smtClean="0">
                <a:ea typeface="標楷體" pitchFamily="65" charset="-120"/>
                <a:hlinkClick r:id="rId2"/>
              </a:rPr>
              <a:t>  </a:t>
            </a:r>
            <a:r>
              <a:rPr lang="en-US" altLang="zh-TW" sz="2200" dirty="0" smtClean="0">
                <a:ea typeface="標楷體" pitchFamily="65" charset="-120"/>
                <a:hlinkClick r:id="rId2"/>
              </a:rPr>
              <a:t>EvATvybZJeBYtxMytGnlYFYtI6AbyRU</a:t>
            </a:r>
            <a:endParaRPr lang="en-US" altLang="zh-TW" sz="2200" dirty="0" smtClean="0">
              <a:ea typeface="標楷體" pitchFamily="65" charset="-120"/>
            </a:endParaRPr>
          </a:p>
          <a:p>
            <a:pPr>
              <a:spcBef>
                <a:spcPct val="50000"/>
              </a:spcBef>
            </a:pPr>
            <a:r>
              <a:rPr lang="en-US" altLang="zh-TW" sz="2200" dirty="0">
                <a:ea typeface="標楷體" pitchFamily="65" charset="-120"/>
                <a:hlinkClick r:id="rId2"/>
              </a:rPr>
              <a:t>https://www.youtube.com/playlist?list=PL-EvATvybZJeBYtxMytGnlYFYtI6AbyRU</a:t>
            </a:r>
            <a:endParaRPr lang="en-US" altLang="zh-TW" sz="2200" dirty="0" smtClean="0">
              <a:ea typeface="標楷體" pitchFamily="65" charset="-120"/>
            </a:endParaRPr>
          </a:p>
          <a:p>
            <a:pPr marL="342900" indent="-342900">
              <a:spcBef>
                <a:spcPct val="50000"/>
              </a:spcBef>
              <a:buFontTx/>
              <a:buAutoNum type="arabicPeriod"/>
            </a:pPr>
            <a:r>
              <a:rPr lang="zh-TW" altLang="en-US" sz="2200" dirty="0">
                <a:ea typeface="標楷體" pitchFamily="65" charset="-120"/>
              </a:rPr>
              <a:t>台中大里太平區物聯網 與 大數據 研究</a:t>
            </a:r>
            <a:r>
              <a:rPr lang="en-US" altLang="zh-TW" sz="2200" dirty="0" smtClean="0">
                <a:ea typeface="標楷體" pitchFamily="65" charset="-120"/>
                <a:hlinkClick r:id="rId3"/>
              </a:rPr>
              <a:t>https</a:t>
            </a:r>
            <a:r>
              <a:rPr lang="en-US" altLang="zh-TW" sz="2200" dirty="0">
                <a:ea typeface="標楷體" pitchFamily="65" charset="-120"/>
                <a:hlinkClick r:id="rId3"/>
              </a:rPr>
              <a:t>://www.facebook.com/groups/1931025107152094/?source_id=281464648536127</a:t>
            </a:r>
            <a:endParaRPr lang="zh-TW" altLang="en-US" sz="2200" dirty="0">
              <a:ea typeface="標楷體" pitchFamily="65" charset="-120"/>
            </a:endParaRPr>
          </a:p>
          <a:p>
            <a:pPr>
              <a:spcBef>
                <a:spcPct val="50000"/>
              </a:spcBef>
            </a:pPr>
            <a:r>
              <a:rPr lang="en-US" altLang="zh-TW" sz="2200" dirty="0" smtClean="0">
                <a:latin typeface="標楷體" pitchFamily="65" charset="-120"/>
                <a:ea typeface="標楷體" pitchFamily="65" charset="-120"/>
                <a:hlinkClick r:id="rId4"/>
              </a:rPr>
              <a:t>4.www.facebook.com/retail</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5.*</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在最底下</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1" y="1052736"/>
            <a:ext cx="4716661" cy="461665"/>
          </a:xfrm>
          <a:prstGeom prst="rect">
            <a:avLst/>
          </a:prstGeom>
          <a:noFill/>
          <a:ln w="9525">
            <a:noFill/>
            <a:miter lim="800000"/>
            <a:headEnd/>
            <a:tailEnd/>
          </a:ln>
        </p:spPr>
        <p:txBody>
          <a:bodyPr wrap="square">
            <a:spAutoFit/>
          </a:bodyPr>
          <a:lstStyle/>
          <a:p>
            <a:pPr>
              <a:spcBef>
                <a:spcPct val="50000"/>
              </a:spcBef>
            </a:pPr>
            <a:r>
              <a:rPr lang="zh-TW" altLang="en-US" sz="2400" dirty="0"/>
              <a:t>電腦軟體整合應用期</a:t>
            </a:r>
            <a:r>
              <a:rPr lang="zh-TW" altLang="en-US" sz="2400" dirty="0" smtClean="0"/>
              <a:t>初 </a:t>
            </a:r>
            <a:r>
              <a:rPr lang="zh-TW" altLang="en-US" sz="2200" b="1" dirty="0" smtClean="0">
                <a:ea typeface="標楷體" pitchFamily="65" charset="-120"/>
              </a:rPr>
              <a:t>課程</a:t>
            </a:r>
            <a:r>
              <a:rPr lang="zh-TW" altLang="en-US" sz="2200" b="1" dirty="0">
                <a:ea typeface="標楷體" pitchFamily="65" charset="-120"/>
              </a:rPr>
              <a:t>重點</a:t>
            </a: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供應</a:t>
                  </a:r>
                  <a:r>
                    <a:rPr lang="zh-TW" altLang="en-US" dirty="0" smtClean="0">
                      <a:latin typeface="標楷體" pitchFamily="65" charset="-120"/>
                      <a:ea typeface="標楷體" pitchFamily="65" charset="-120"/>
                    </a:rPr>
                    <a:t>鏈</a:t>
                  </a:r>
                  <a:r>
                    <a:rPr lang="en-US" altLang="zh-TW" dirty="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a:t>
                  </a:r>
                  <a:endParaRPr lang="en-US" altLang="zh-TW" dirty="0">
                    <a:latin typeface="標楷體" pitchFamily="65" charset="-120"/>
                    <a:ea typeface="標楷體" pitchFamily="65" charset="-120"/>
                  </a:endParaRP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4165957105"/>
              </p:ext>
            </p:extLst>
          </p:nvPr>
        </p:nvGraphicFramePr>
        <p:xfrm>
          <a:off x="457200" y="274638"/>
          <a:ext cx="8229600" cy="426720"/>
        </p:xfrm>
        <a:graphic>
          <a:graphicData uri="http://schemas.openxmlformats.org/drawingml/2006/table">
            <a:tbl>
              <a:tblPr/>
              <a:tblGrid>
                <a:gridCol w="1627188">
                  <a:extLst>
                    <a:ext uri="{9D8B030D-6E8A-4147-A177-3AD203B41FA5}">
                      <a16:colId xmlns="" xmlns:a16="http://schemas.microsoft.com/office/drawing/2014/main" val="20000"/>
                    </a:ext>
                  </a:extLst>
                </a:gridCol>
                <a:gridCol w="1085850">
                  <a:extLst>
                    <a:ext uri="{9D8B030D-6E8A-4147-A177-3AD203B41FA5}">
                      <a16:colId xmlns="" xmlns:a16="http://schemas.microsoft.com/office/drawing/2014/main" val="20001"/>
                    </a:ext>
                  </a:extLst>
                </a:gridCol>
                <a:gridCol w="1357312">
                  <a:extLst>
                    <a:ext uri="{9D8B030D-6E8A-4147-A177-3AD203B41FA5}">
                      <a16:colId xmlns="" xmlns:a16="http://schemas.microsoft.com/office/drawing/2014/main" val="20002"/>
                    </a:ext>
                  </a:extLst>
                </a:gridCol>
                <a:gridCol w="4159250">
                  <a:extLst>
                    <a:ext uri="{9D8B030D-6E8A-4147-A177-3AD203B41FA5}">
                      <a16:colId xmlns="" xmlns:a16="http://schemas.microsoft.com/office/drawing/2014/main" val="20003"/>
                    </a:ext>
                  </a:extLst>
                </a:gridCol>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標楷體" pitchFamily="65" charset="-120"/>
                          <a:ea typeface="標楷體" pitchFamily="65" charset="-120"/>
                        </a:rPr>
                        <a:t>1.3/07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96926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11560" y="325907"/>
            <a:ext cx="8136904" cy="646331"/>
          </a:xfrm>
          <a:prstGeom prst="rect">
            <a:avLst/>
          </a:prstGeom>
          <a:noFill/>
        </p:spPr>
        <p:txBody>
          <a:bodyPr wrap="square" rtlCol="0">
            <a:spAutoFit/>
          </a:bodyPr>
          <a:lstStyle/>
          <a:p>
            <a:r>
              <a:rPr lang="zh-TW" altLang="en-US" dirty="0"/>
              <a:t>新北市平溪區、高雄市田寮區、台南市左鎮區、苗栗縣獅潭鄉、新竹縣峨眉鄉、台南市龍崎區、嘉義縣六腳鄉、新北市雙溪區、嘉義縣鹿草鄉、雲林縣水林鄉</a:t>
            </a:r>
          </a:p>
        </p:txBody>
      </p:sp>
      <p:sp>
        <p:nvSpPr>
          <p:cNvPr id="5" name="內容版面配置區 4"/>
          <p:cNvSpPr>
            <a:spLocks noGrp="1"/>
          </p:cNvSpPr>
          <p:nvPr>
            <p:ph/>
          </p:nvPr>
        </p:nvSpPr>
        <p:spPr>
          <a:xfrm>
            <a:off x="518864" y="1010264"/>
            <a:ext cx="8229600" cy="5851525"/>
          </a:xfrm>
        </p:spPr>
        <p:txBody>
          <a:bodyPr/>
          <a:lstStyle/>
          <a:p>
            <a:r>
              <a:rPr lang="en-US" altLang="zh-TW" dirty="0" smtClean="0"/>
              <a:t>1.</a:t>
            </a:r>
            <a:r>
              <a:rPr lang="zh-TW" altLang="en-US" dirty="0" smtClean="0"/>
              <a:t>嘉義縣、</a:t>
            </a:r>
            <a:endParaRPr lang="en-US" altLang="zh-TW" dirty="0" smtClean="0"/>
          </a:p>
          <a:p>
            <a:r>
              <a:rPr lang="en-US" altLang="zh-TW" dirty="0" smtClean="0"/>
              <a:t>2.</a:t>
            </a:r>
            <a:r>
              <a:rPr lang="zh-TW" altLang="en-US" dirty="0" smtClean="0"/>
              <a:t>雲林縣</a:t>
            </a:r>
            <a:endParaRPr lang="en-US" altLang="zh-TW" dirty="0" smtClean="0"/>
          </a:p>
          <a:p>
            <a:r>
              <a:rPr lang="en-US" altLang="zh-TW" dirty="0" smtClean="0"/>
              <a:t>3.</a:t>
            </a:r>
            <a:r>
              <a:rPr lang="zh-TW" altLang="en-US" dirty="0" smtClean="0"/>
              <a:t>投</a:t>
            </a:r>
            <a:endParaRPr lang="en-US" altLang="zh-TW" dirty="0" smtClean="0"/>
          </a:p>
          <a:p>
            <a:r>
              <a:rPr lang="en-US" altLang="zh-TW" dirty="0" smtClean="0"/>
              <a:t>4.</a:t>
            </a:r>
            <a:r>
              <a:rPr lang="zh-TW" altLang="en-US" dirty="0" smtClean="0"/>
              <a:t>澎</a:t>
            </a:r>
            <a:endParaRPr lang="en-US" altLang="zh-TW" dirty="0" smtClean="0"/>
          </a:p>
          <a:p>
            <a:r>
              <a:rPr lang="en-US" altLang="zh-TW" dirty="0" smtClean="0"/>
              <a:t>5.</a:t>
            </a:r>
            <a:r>
              <a:rPr lang="zh-TW" altLang="en-US" dirty="0" smtClean="0"/>
              <a:t>苗栗縣</a:t>
            </a:r>
            <a:endParaRPr lang="en-US" altLang="zh-TW" dirty="0" smtClean="0"/>
          </a:p>
          <a:p>
            <a:r>
              <a:rPr lang="en-US" altLang="zh-TW" dirty="0" smtClean="0"/>
              <a:t>6.</a:t>
            </a:r>
            <a:r>
              <a:rPr lang="zh-TW" altLang="en-US" dirty="0"/>
              <a:t>北市</a:t>
            </a:r>
          </a:p>
        </p:txBody>
      </p:sp>
    </p:spTree>
    <p:extLst>
      <p:ext uri="{BB962C8B-B14F-4D97-AF65-F5344CB8AC3E}">
        <p14:creationId xmlns:p14="http://schemas.microsoft.com/office/powerpoint/2010/main" val="33778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11560" y="325907"/>
            <a:ext cx="8136904" cy="369332"/>
          </a:xfrm>
          <a:prstGeom prst="rect">
            <a:avLst/>
          </a:prstGeom>
          <a:noFill/>
        </p:spPr>
        <p:txBody>
          <a:bodyPr wrap="square" rtlCol="0">
            <a:spAutoFit/>
          </a:bodyPr>
          <a:lstStyle/>
          <a:p>
            <a:pPr algn="ctr"/>
            <a:r>
              <a:rPr lang="zh-TW" altLang="en-US" dirty="0"/>
              <a:t>樂天百貨（</a:t>
            </a:r>
            <a:r>
              <a:rPr lang="en-US" altLang="zh-TW" dirty="0"/>
              <a:t>LOTTE</a:t>
            </a:r>
            <a:r>
              <a:rPr lang="zh-TW" altLang="en-US" dirty="0"/>
              <a:t>）≠樂天市場（</a:t>
            </a:r>
            <a:r>
              <a:rPr lang="en-US" altLang="zh-TW" dirty="0" err="1"/>
              <a:t>Rakuten</a:t>
            </a:r>
            <a:r>
              <a:rPr lang="zh-TW" altLang="en-US" dirty="0"/>
              <a:t>）</a:t>
            </a: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11560" y="908720"/>
            <a:ext cx="7704856" cy="5832648"/>
          </a:xfrm>
        </p:spPr>
      </p:pic>
    </p:spTree>
    <p:extLst>
      <p:ext uri="{BB962C8B-B14F-4D97-AF65-F5344CB8AC3E}">
        <p14:creationId xmlns:p14="http://schemas.microsoft.com/office/powerpoint/2010/main" val="216143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87624" y="1196752"/>
            <a:ext cx="6858000" cy="5143500"/>
          </a:xfrm>
        </p:spPr>
      </p:pic>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spTree>
    <p:extLst>
      <p:ext uri="{BB962C8B-B14F-4D97-AF65-F5344CB8AC3E}">
        <p14:creationId xmlns:p14="http://schemas.microsoft.com/office/powerpoint/2010/main" val="87430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95536" y="980728"/>
            <a:ext cx="8352928" cy="5616624"/>
          </a:xfrm>
        </p:spPr>
      </p:pic>
    </p:spTree>
    <p:extLst>
      <p:ext uri="{BB962C8B-B14F-4D97-AF65-F5344CB8AC3E}">
        <p14:creationId xmlns:p14="http://schemas.microsoft.com/office/powerpoint/2010/main" val="2584244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83568" y="1124744"/>
            <a:ext cx="7933464" cy="5328592"/>
          </a:xfrm>
        </p:spPr>
      </p:pic>
    </p:spTree>
    <p:extLst>
      <p:ext uri="{BB962C8B-B14F-4D97-AF65-F5344CB8AC3E}">
        <p14:creationId xmlns:p14="http://schemas.microsoft.com/office/powerpoint/2010/main" val="3821191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430823" y="422032"/>
            <a:ext cx="8256257" cy="558696"/>
          </a:xfrm>
        </p:spPr>
        <p:txBody>
          <a:bodyPr/>
          <a:lstStyle/>
          <a:p>
            <a:r>
              <a:rPr lang="zh-TW" altLang="en-US" sz="1700" dirty="0" smtClean="0"/>
              <a:t>氣象達人</a:t>
            </a:r>
            <a:r>
              <a:rPr lang="en-US" altLang="zh-TW" sz="1700" dirty="0" smtClean="0"/>
              <a:t>-</a:t>
            </a:r>
            <a:r>
              <a:rPr lang="zh-TW" altLang="en-US" sz="2000" dirty="0">
                <a:solidFill>
                  <a:srgbClr val="00B050"/>
                </a:solidFill>
                <a:ea typeface="標楷體" pitchFamily="65" charset="-120"/>
              </a:rPr>
              <a:t>大數據分析</a:t>
            </a:r>
            <a:r>
              <a:rPr lang="en-US" altLang="zh-TW" sz="2000" dirty="0">
                <a:solidFill>
                  <a:srgbClr val="00B050"/>
                </a:solidFill>
                <a:ea typeface="標楷體" pitchFamily="65" charset="-120"/>
              </a:rPr>
              <a:t>(</a:t>
            </a:r>
            <a:r>
              <a:rPr lang="zh-TW" altLang="en-US" sz="2000" dirty="0">
                <a:solidFill>
                  <a:srgbClr val="00B050"/>
                </a:solidFill>
                <a:ea typeface="標楷體" pitchFamily="65" charset="-120"/>
              </a:rPr>
              <a:t>氣象</a:t>
            </a:r>
            <a:r>
              <a:rPr lang="en-US" altLang="zh-TW" sz="2000" dirty="0">
                <a:solidFill>
                  <a:srgbClr val="00B050"/>
                </a:solidFill>
                <a:ea typeface="標楷體" pitchFamily="65" charset="-120"/>
              </a:rPr>
              <a:t>)</a:t>
            </a:r>
            <a:br>
              <a:rPr lang="en-US" altLang="zh-TW" sz="2000" dirty="0">
                <a:solidFill>
                  <a:srgbClr val="00B050"/>
                </a:solidFill>
                <a:ea typeface="標楷體" pitchFamily="65" charset="-120"/>
              </a:rPr>
            </a:br>
            <a:endParaRPr lang="zh-TW" altLang="en-US" sz="2000" b="1" dirty="0">
              <a:latin typeface="標楷體" pitchFamily="65" charset="-120"/>
              <a:ea typeface="標楷體" pitchFamily="65" charset="-120"/>
            </a:endParaRPr>
          </a:p>
        </p:txBody>
      </p:sp>
      <p:sp>
        <p:nvSpPr>
          <p:cNvPr id="27651"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513D6F9E-6028-4842-943B-B7E2D463C89E}" type="slidenum">
              <a:rPr kumimoji="0" lang="en-US" altLang="zh-TW" sz="700"/>
              <a:pPr eaLnBrk="1" hangingPunct="1">
                <a:spcBef>
                  <a:spcPct val="0"/>
                </a:spcBef>
                <a:buClrTx/>
                <a:buFontTx/>
                <a:buNone/>
              </a:pPr>
              <a:t>25</a:t>
            </a:fld>
            <a:endParaRPr kumimoji="0" lang="en-US" altLang="zh-TW" sz="700"/>
          </a:p>
        </p:txBody>
      </p:sp>
      <p:sp>
        <p:nvSpPr>
          <p:cNvPr id="2" name="文字方塊 1"/>
          <p:cNvSpPr txBox="1"/>
          <p:nvPr/>
        </p:nvSpPr>
        <p:spPr>
          <a:xfrm>
            <a:off x="251520" y="1052737"/>
            <a:ext cx="8712968" cy="5724644"/>
          </a:xfrm>
          <a:prstGeom prst="rect">
            <a:avLst/>
          </a:prstGeom>
          <a:noFill/>
        </p:spPr>
        <p:txBody>
          <a:bodyPr wrap="square" rtlCol="0">
            <a:spAutoFit/>
          </a:bodyPr>
          <a:lstStyle/>
          <a:p>
            <a:pPr algn="r"/>
            <a:r>
              <a:rPr lang="en-US" altLang="zh-TW" dirty="0">
                <a:hlinkClick r:id="rId2"/>
              </a:rPr>
              <a:t>http://www.data.jma.go.jp/gmd/cpd/monitor/monthly/</a:t>
            </a:r>
            <a:r>
              <a:rPr lang="en-US" altLang="zh-TW" dirty="0"/>
              <a:t> </a:t>
            </a:r>
            <a:r>
              <a:rPr lang="zh-TW" altLang="en-US" dirty="0"/>
              <a:t>日本世界</a:t>
            </a:r>
            <a:r>
              <a:rPr lang="ja-JP" altLang="en-US" dirty="0"/>
              <a:t>の</a:t>
            </a:r>
            <a:r>
              <a:rPr lang="zh-TW" altLang="en-US" dirty="0"/>
              <a:t>月</a:t>
            </a:r>
            <a:r>
              <a:rPr lang="ja-JP" altLang="en-US" dirty="0"/>
              <a:t>ごとの</a:t>
            </a:r>
            <a:r>
              <a:rPr lang="zh-TW" altLang="en-US" dirty="0"/>
              <a:t>異常気象</a:t>
            </a:r>
            <a:br>
              <a:rPr lang="zh-TW" altLang="en-US" dirty="0"/>
            </a:br>
            <a:r>
              <a:rPr lang="en-US" altLang="zh-TW" dirty="0">
                <a:hlinkClick r:id="rId3"/>
              </a:rPr>
              <a:t>http://www.cwb.gov.tw/V7/observe/</a:t>
            </a:r>
            <a:r>
              <a:rPr lang="en-US" altLang="zh-TW" dirty="0"/>
              <a:t> </a:t>
            </a:r>
            <a:r>
              <a:rPr lang="zh-TW" altLang="en-US" dirty="0"/>
              <a:t>今日排行</a:t>
            </a:r>
            <a:r>
              <a:rPr lang="en-US" altLang="zh-TW" dirty="0"/>
              <a:t>-</a:t>
            </a:r>
            <a:r>
              <a:rPr lang="zh-TW" altLang="en-US" dirty="0"/>
              <a:t>氣象要素排序集</a:t>
            </a:r>
            <a:br>
              <a:rPr lang="zh-TW" altLang="en-US" dirty="0"/>
            </a:br>
            <a:r>
              <a:rPr lang="en-US" altLang="zh-TW" dirty="0">
                <a:hlinkClick r:id="rId4"/>
              </a:rPr>
              <a:t>https://www.facebook.com/caterlanse/</a:t>
            </a:r>
            <a:r>
              <a:rPr lang="en-US" altLang="zh-TW" dirty="0"/>
              <a:t> </a:t>
            </a:r>
            <a:r>
              <a:rPr lang="zh-TW" altLang="en-US" dirty="0"/>
              <a:t>天氣職人</a:t>
            </a:r>
            <a:r>
              <a:rPr lang="en-US" altLang="zh-TW" dirty="0"/>
              <a:t>-</a:t>
            </a:r>
            <a:r>
              <a:rPr lang="zh-TW" altLang="en-US" dirty="0"/>
              <a:t>吳聖宇</a:t>
            </a:r>
            <a:br>
              <a:rPr lang="zh-TW" altLang="en-US" dirty="0"/>
            </a:br>
            <a:r>
              <a:rPr lang="en-US" altLang="zh-TW" u="sng" dirty="0">
                <a:hlinkClick r:id="rId5"/>
              </a:rPr>
              <a:t>https://www.facebook.com/chiming.peng</a:t>
            </a:r>
            <a:r>
              <a:rPr lang="en-US" altLang="zh-TW" dirty="0"/>
              <a:t> </a:t>
            </a:r>
            <a:r>
              <a:rPr lang="zh-TW" altLang="en-US" dirty="0"/>
              <a:t>彭啟明</a:t>
            </a:r>
            <a:br>
              <a:rPr lang="zh-TW" altLang="en-US" dirty="0"/>
            </a:br>
            <a:r>
              <a:rPr lang="en-US" altLang="zh-TW" dirty="0">
                <a:hlinkClick r:id="rId6"/>
              </a:rPr>
              <a:t>https://www.facebook.com/mdc.cwb</a:t>
            </a:r>
            <a:r>
              <a:rPr lang="en-US" altLang="zh-TW" dirty="0"/>
              <a:t> </a:t>
            </a:r>
            <a:r>
              <a:rPr lang="zh-TW" altLang="en-US" dirty="0"/>
              <a:t>鄭明典</a:t>
            </a:r>
            <a:br>
              <a:rPr lang="zh-TW" altLang="en-US" dirty="0"/>
            </a:br>
            <a:r>
              <a:rPr lang="en-US" altLang="zh-TW" dirty="0">
                <a:hlinkClick r:id="rId7"/>
              </a:rPr>
              <a:t>http://www.metapp.org.tw/index.php/bossweathernews</a:t>
            </a:r>
            <a:r>
              <a:rPr lang="en-US" altLang="zh-TW" dirty="0"/>
              <a:t> </a:t>
            </a:r>
            <a:r>
              <a:rPr lang="zh-TW" altLang="en-US" dirty="0"/>
              <a:t>吳德榮</a:t>
            </a:r>
            <a:r>
              <a:rPr lang="en-US" altLang="zh-TW" dirty="0"/>
              <a:t>-</a:t>
            </a:r>
            <a:r>
              <a:rPr lang="zh-TW" altLang="en-US" dirty="0"/>
              <a:t>財團法人氣象應用推廣</a:t>
            </a:r>
            <a:r>
              <a:rPr lang="zh-TW" altLang="en-US" dirty="0" smtClean="0"/>
              <a:t>基金會</a:t>
            </a:r>
            <a:endParaRPr lang="en-US" altLang="zh-TW" dirty="0" smtClean="0"/>
          </a:p>
          <a:p>
            <a:r>
              <a:rPr lang="zh-TW" altLang="en-US" sz="1600" dirty="0" smtClean="0"/>
              <a:t>最</a:t>
            </a:r>
            <a:r>
              <a:rPr lang="zh-TW" altLang="en-US" sz="1600" dirty="0"/>
              <a:t>冷</a:t>
            </a:r>
            <a:r>
              <a:rPr lang="en-US" altLang="zh-TW" sz="1600" dirty="0"/>
              <a:t>107/1/13 (</a:t>
            </a:r>
            <a:r>
              <a:rPr lang="zh-TW" altLang="en-US" sz="1600" dirty="0"/>
              <a:t>農曆</a:t>
            </a:r>
            <a:r>
              <a:rPr lang="en-US" altLang="zh-TW" sz="1600" dirty="0"/>
              <a:t>11/27) (</a:t>
            </a:r>
            <a:r>
              <a:rPr lang="zh-TW" altLang="en-US" sz="1600" dirty="0"/>
              <a:t>嘉義</a:t>
            </a:r>
            <a:r>
              <a:rPr lang="en-US" altLang="zh-TW" sz="1600" dirty="0"/>
              <a:t>4.7</a:t>
            </a:r>
            <a:r>
              <a:rPr lang="zh-TW" altLang="en-US" sz="1600" dirty="0"/>
              <a:t>度</a:t>
            </a:r>
            <a:r>
              <a:rPr lang="en-US" altLang="zh-TW" sz="1600" dirty="0"/>
              <a:t>)</a:t>
            </a:r>
          </a:p>
          <a:p>
            <a:r>
              <a:rPr lang="en-US" altLang="zh-TW" sz="1600" dirty="0"/>
              <a:t>105 </a:t>
            </a:r>
            <a:r>
              <a:rPr lang="zh-TW" altLang="en-US" sz="1600" dirty="0"/>
              <a:t>年</a:t>
            </a:r>
            <a:r>
              <a:rPr lang="en-US" altLang="zh-TW" sz="1600" dirty="0"/>
              <a:t>:11</a:t>
            </a:r>
            <a:r>
              <a:rPr lang="zh-TW" altLang="en-US" sz="1600" dirty="0"/>
              <a:t>月</a:t>
            </a:r>
            <a:r>
              <a:rPr lang="en-US" altLang="zh-TW" sz="1600" dirty="0"/>
              <a:t>-2</a:t>
            </a:r>
            <a:r>
              <a:rPr lang="zh-TW" altLang="en-US" sz="1600" dirty="0"/>
              <a:t>月 </a:t>
            </a:r>
            <a:r>
              <a:rPr lang="en-US" altLang="zh-TW" sz="1600" dirty="0"/>
              <a:t>(11</a:t>
            </a:r>
            <a:r>
              <a:rPr lang="zh-TW" altLang="en-US" sz="1600" dirty="0"/>
              <a:t>月</a:t>
            </a:r>
            <a:r>
              <a:rPr lang="en-US" altLang="zh-TW" sz="1600" dirty="0"/>
              <a:t>5</a:t>
            </a:r>
            <a:r>
              <a:rPr lang="zh-TW" altLang="en-US" sz="1600" dirty="0"/>
              <a:t>波</a:t>
            </a:r>
            <a:r>
              <a:rPr lang="en-US" altLang="zh-TW" sz="1600" dirty="0"/>
              <a:t>+5</a:t>
            </a:r>
            <a:r>
              <a:rPr lang="zh-TW" altLang="en-US" sz="1600" dirty="0"/>
              <a:t>波</a:t>
            </a:r>
            <a:r>
              <a:rPr lang="en-US" altLang="zh-TW" sz="1600" dirty="0"/>
              <a:t>.1</a:t>
            </a:r>
            <a:r>
              <a:rPr lang="zh-TW" altLang="en-US" sz="1600" dirty="0"/>
              <a:t>月</a:t>
            </a:r>
            <a:r>
              <a:rPr lang="en-US" altLang="zh-TW" sz="1600" dirty="0"/>
              <a:t>6</a:t>
            </a:r>
            <a:r>
              <a:rPr lang="zh-TW" altLang="en-US" sz="1600" dirty="0"/>
              <a:t>波</a:t>
            </a:r>
            <a:r>
              <a:rPr lang="en-US" altLang="zh-TW" sz="1600" dirty="0"/>
              <a:t>+3</a:t>
            </a:r>
            <a:r>
              <a:rPr lang="zh-TW" altLang="en-US" sz="1600" dirty="0"/>
              <a:t>波</a:t>
            </a:r>
            <a:r>
              <a:rPr lang="en-US" altLang="zh-TW" sz="1600" dirty="0"/>
              <a:t>) 4</a:t>
            </a:r>
            <a:r>
              <a:rPr lang="zh-TW" altLang="en-US" sz="1600" dirty="0"/>
              <a:t>月共</a:t>
            </a:r>
            <a:r>
              <a:rPr lang="en-US" altLang="zh-TW" sz="1600" dirty="0"/>
              <a:t>20 </a:t>
            </a:r>
            <a:r>
              <a:rPr lang="zh-TW" altLang="en-US" sz="1600" dirty="0"/>
              <a:t>波冷氣團 </a:t>
            </a:r>
            <a:r>
              <a:rPr lang="en-US" altLang="zh-TW" sz="1600" dirty="0"/>
              <a:t>(</a:t>
            </a:r>
            <a:r>
              <a:rPr lang="zh-TW" altLang="en-US" sz="1600" dirty="0"/>
              <a:t>第</a:t>
            </a:r>
            <a:r>
              <a:rPr lang="en-US" altLang="zh-TW" sz="1600" dirty="0"/>
              <a:t>1 </a:t>
            </a:r>
            <a:r>
              <a:rPr lang="zh-TW" altLang="en-US" sz="1600" dirty="0"/>
              <a:t>波寒流</a:t>
            </a:r>
            <a:r>
              <a:rPr lang="en-US" altLang="zh-TW" sz="1600" dirty="0"/>
              <a:t>)</a:t>
            </a:r>
          </a:p>
          <a:p>
            <a:r>
              <a:rPr lang="zh-TW" altLang="en-US" sz="1600" dirty="0"/>
              <a:t>最冷</a:t>
            </a:r>
            <a:r>
              <a:rPr lang="en-US" altLang="zh-TW" sz="1600" dirty="0"/>
              <a:t>106/2/10 (</a:t>
            </a:r>
            <a:r>
              <a:rPr lang="zh-TW" altLang="en-US" sz="1600" dirty="0"/>
              <a:t>農曆</a:t>
            </a:r>
            <a:r>
              <a:rPr lang="en-US" altLang="zh-TW" sz="1600" dirty="0"/>
              <a:t>1/14) (7.5</a:t>
            </a:r>
            <a:r>
              <a:rPr lang="zh-TW" altLang="en-US" sz="1600" dirty="0"/>
              <a:t>度</a:t>
            </a:r>
            <a:r>
              <a:rPr lang="en-US" altLang="zh-TW" sz="1600" dirty="0"/>
              <a:t>)</a:t>
            </a:r>
          </a:p>
          <a:p>
            <a:r>
              <a:rPr lang="en-US" altLang="zh-TW" sz="1600" dirty="0"/>
              <a:t>104 </a:t>
            </a:r>
            <a:r>
              <a:rPr lang="zh-TW" altLang="en-US" sz="1600" dirty="0"/>
              <a:t>年最冷</a:t>
            </a:r>
            <a:r>
              <a:rPr lang="en-US" altLang="zh-TW" sz="1600" dirty="0"/>
              <a:t>1(7</a:t>
            </a:r>
            <a:r>
              <a:rPr lang="zh-TW" altLang="en-US" sz="1600" dirty="0"/>
              <a:t>波</a:t>
            </a:r>
            <a:r>
              <a:rPr lang="en-US" altLang="zh-TW" sz="1600" dirty="0"/>
              <a:t>): 11</a:t>
            </a:r>
            <a:r>
              <a:rPr lang="zh-TW" altLang="en-US" sz="1600" dirty="0"/>
              <a:t>月</a:t>
            </a:r>
            <a:r>
              <a:rPr lang="en-US" altLang="zh-TW" sz="1600" dirty="0"/>
              <a:t>-2</a:t>
            </a:r>
            <a:r>
              <a:rPr lang="zh-TW" altLang="en-US" sz="1600" dirty="0"/>
              <a:t>月 </a:t>
            </a:r>
            <a:r>
              <a:rPr lang="en-US" altLang="zh-TW" sz="1600" dirty="0"/>
              <a:t>(11</a:t>
            </a:r>
            <a:r>
              <a:rPr lang="zh-TW" altLang="en-US" sz="1600" dirty="0"/>
              <a:t>月 </a:t>
            </a:r>
            <a:r>
              <a:rPr lang="en-US" altLang="zh-TW" sz="1600" dirty="0"/>
              <a:t>0</a:t>
            </a:r>
            <a:r>
              <a:rPr lang="zh-TW" altLang="en-US" sz="1600" dirty="0"/>
              <a:t>波</a:t>
            </a:r>
            <a:r>
              <a:rPr lang="en-US" altLang="zh-TW" sz="1600" dirty="0"/>
              <a:t>+3</a:t>
            </a:r>
            <a:r>
              <a:rPr lang="zh-TW" altLang="en-US" sz="1600" dirty="0"/>
              <a:t>波</a:t>
            </a:r>
            <a:r>
              <a:rPr lang="en-US" altLang="zh-TW" sz="1600" dirty="0"/>
              <a:t>.1</a:t>
            </a:r>
            <a:r>
              <a:rPr lang="zh-TW" altLang="en-US" sz="1600" dirty="0"/>
              <a:t>月</a:t>
            </a:r>
            <a:r>
              <a:rPr lang="en-US" altLang="zh-TW" sz="1600" dirty="0"/>
              <a:t>2</a:t>
            </a:r>
            <a:r>
              <a:rPr lang="zh-TW" altLang="en-US" sz="1600" dirty="0"/>
              <a:t>波</a:t>
            </a:r>
            <a:r>
              <a:rPr lang="en-US" altLang="zh-TW" sz="1600" dirty="0"/>
              <a:t>+2</a:t>
            </a:r>
            <a:r>
              <a:rPr lang="zh-TW" altLang="en-US" sz="1600" dirty="0"/>
              <a:t>波</a:t>
            </a:r>
            <a:r>
              <a:rPr lang="en-US" altLang="zh-TW" sz="1600" dirty="0"/>
              <a:t>) 4</a:t>
            </a:r>
            <a:r>
              <a:rPr lang="zh-TW" altLang="en-US" sz="1600" dirty="0"/>
              <a:t>月 共 </a:t>
            </a:r>
            <a:r>
              <a:rPr lang="en-US" altLang="zh-TW" sz="1600" dirty="0"/>
              <a:t>7 </a:t>
            </a:r>
            <a:r>
              <a:rPr lang="zh-TW" altLang="en-US" sz="1600" dirty="0"/>
              <a:t>波 寒流</a:t>
            </a:r>
          </a:p>
          <a:p>
            <a:r>
              <a:rPr lang="en-US" altLang="zh-TW" sz="1600" dirty="0"/>
              <a:t>No.5</a:t>
            </a:r>
            <a:r>
              <a:rPr lang="zh-TW" altLang="en-US" sz="1600" dirty="0"/>
              <a:t>波最冷</a:t>
            </a:r>
            <a:r>
              <a:rPr lang="en-US" altLang="zh-TW" sz="1600" dirty="0"/>
              <a:t>105/1/24(</a:t>
            </a:r>
            <a:r>
              <a:rPr lang="zh-TW" altLang="en-US" sz="1600" dirty="0"/>
              <a:t>農曆</a:t>
            </a:r>
            <a:r>
              <a:rPr lang="en-US" altLang="zh-TW" sz="1600" dirty="0"/>
              <a:t>12/15)</a:t>
            </a:r>
            <a:r>
              <a:rPr lang="zh-TW" altLang="en-US" sz="1600" dirty="0"/>
              <a:t>新竹 </a:t>
            </a:r>
            <a:r>
              <a:rPr lang="en-US" altLang="zh-TW" sz="1600" dirty="0"/>
              <a:t>3.</a:t>
            </a:r>
            <a:r>
              <a:rPr lang="zh-TW" altLang="en-US" sz="1600" dirty="0"/>
              <a:t>淡水 </a:t>
            </a:r>
            <a:r>
              <a:rPr lang="en-US" altLang="zh-TW" sz="1600" dirty="0"/>
              <a:t>4.</a:t>
            </a:r>
            <a:r>
              <a:rPr lang="zh-TW" altLang="en-US" sz="1600" dirty="0"/>
              <a:t>台中 </a:t>
            </a:r>
            <a:r>
              <a:rPr lang="en-US" altLang="zh-TW" sz="1600" dirty="0"/>
              <a:t>5.</a:t>
            </a:r>
            <a:r>
              <a:rPr lang="zh-TW" altLang="en-US" sz="1600" dirty="0"/>
              <a:t>高雄</a:t>
            </a:r>
            <a:r>
              <a:rPr lang="en-US" altLang="zh-TW" sz="1600" dirty="0"/>
              <a:t>10</a:t>
            </a:r>
            <a:r>
              <a:rPr lang="zh-TW" altLang="en-US" sz="1600" dirty="0"/>
              <a:t>度</a:t>
            </a:r>
            <a:r>
              <a:rPr lang="en-US" altLang="zh-TW" sz="1600" dirty="0"/>
              <a:t>)2/8</a:t>
            </a:r>
            <a:r>
              <a:rPr lang="zh-TW" altLang="en-US" sz="1600" dirty="0"/>
              <a:t>初一</a:t>
            </a:r>
            <a:r>
              <a:rPr lang="en-US" altLang="zh-TW" sz="1600" dirty="0"/>
              <a:t>1/28</a:t>
            </a:r>
          </a:p>
          <a:p>
            <a:r>
              <a:rPr lang="en-US" altLang="zh-TW" sz="1600" dirty="0"/>
              <a:t>103 </a:t>
            </a:r>
            <a:r>
              <a:rPr lang="zh-TW" altLang="en-US" sz="1600" dirty="0"/>
              <a:t>年</a:t>
            </a:r>
            <a:r>
              <a:rPr lang="en-US" altLang="zh-TW" sz="1600" dirty="0"/>
              <a:t>: 11</a:t>
            </a:r>
            <a:r>
              <a:rPr lang="zh-TW" altLang="en-US" sz="1600" dirty="0"/>
              <a:t>月</a:t>
            </a:r>
            <a:r>
              <a:rPr lang="en-US" altLang="zh-TW" sz="1600" dirty="0"/>
              <a:t>-2</a:t>
            </a:r>
            <a:r>
              <a:rPr lang="zh-TW" altLang="en-US" sz="1600" dirty="0"/>
              <a:t>月 </a:t>
            </a:r>
            <a:r>
              <a:rPr lang="en-US" altLang="zh-TW" sz="1600" dirty="0"/>
              <a:t>(11</a:t>
            </a:r>
            <a:r>
              <a:rPr lang="zh-TW" altLang="en-US" sz="1600" dirty="0"/>
              <a:t>月 </a:t>
            </a:r>
            <a:r>
              <a:rPr lang="en-US" altLang="zh-TW" sz="1600" dirty="0"/>
              <a:t>0</a:t>
            </a:r>
            <a:r>
              <a:rPr lang="zh-TW" altLang="en-US" sz="1600" dirty="0"/>
              <a:t>波</a:t>
            </a:r>
            <a:r>
              <a:rPr lang="en-US" altLang="zh-TW" sz="1600" dirty="0"/>
              <a:t>+1</a:t>
            </a:r>
            <a:r>
              <a:rPr lang="zh-TW" altLang="en-US" sz="1600" dirty="0"/>
              <a:t>波</a:t>
            </a:r>
            <a:r>
              <a:rPr lang="en-US" altLang="zh-TW" sz="1600" dirty="0"/>
              <a:t>.1</a:t>
            </a:r>
            <a:r>
              <a:rPr lang="zh-TW" altLang="en-US" sz="1600" dirty="0"/>
              <a:t>月</a:t>
            </a:r>
            <a:r>
              <a:rPr lang="en-US" altLang="zh-TW" sz="1600" dirty="0"/>
              <a:t>2</a:t>
            </a:r>
            <a:r>
              <a:rPr lang="zh-TW" altLang="en-US" sz="1600" dirty="0"/>
              <a:t>波</a:t>
            </a:r>
            <a:r>
              <a:rPr lang="en-US" altLang="zh-TW" sz="1600" dirty="0"/>
              <a:t>+1</a:t>
            </a:r>
            <a:r>
              <a:rPr lang="zh-TW" altLang="en-US" sz="1600" dirty="0"/>
              <a:t>波</a:t>
            </a:r>
            <a:r>
              <a:rPr lang="en-US" altLang="zh-TW" sz="1600" dirty="0"/>
              <a:t>) 4</a:t>
            </a:r>
            <a:r>
              <a:rPr lang="zh-TW" altLang="en-US" sz="1600" dirty="0"/>
              <a:t>月 共 </a:t>
            </a:r>
            <a:r>
              <a:rPr lang="en-US" altLang="zh-TW" sz="1600" dirty="0"/>
              <a:t>4 </a:t>
            </a:r>
            <a:r>
              <a:rPr lang="zh-TW" altLang="en-US" sz="1600" dirty="0"/>
              <a:t>波 寒流</a:t>
            </a:r>
          </a:p>
          <a:p>
            <a:r>
              <a:rPr lang="en-US" altLang="zh-TW" sz="1600" dirty="0"/>
              <a:t>No.3 </a:t>
            </a:r>
            <a:r>
              <a:rPr lang="zh-TW" altLang="en-US" sz="1600" dirty="0"/>
              <a:t>波最冷 </a:t>
            </a:r>
            <a:r>
              <a:rPr lang="en-US" altLang="zh-TW" sz="1600" dirty="0"/>
              <a:t>104/1/24 (</a:t>
            </a:r>
            <a:r>
              <a:rPr lang="zh-TW" altLang="en-US" sz="1600" dirty="0"/>
              <a:t>農曆</a:t>
            </a:r>
            <a:r>
              <a:rPr lang="en-US" altLang="zh-TW" sz="1600" dirty="0"/>
              <a:t>12/5) </a:t>
            </a:r>
            <a:r>
              <a:rPr lang="zh-TW" altLang="en-US" sz="1600" dirty="0"/>
              <a:t>淡水 </a:t>
            </a:r>
            <a:r>
              <a:rPr lang="en-US" altLang="zh-TW" sz="1600" dirty="0"/>
              <a:t>8.1.</a:t>
            </a:r>
            <a:r>
              <a:rPr lang="zh-TW" altLang="en-US" sz="1600" dirty="0"/>
              <a:t>台中 </a:t>
            </a:r>
            <a:r>
              <a:rPr lang="en-US" altLang="zh-TW" sz="1600" dirty="0"/>
              <a:t>8.2 -&gt;</a:t>
            </a:r>
            <a:r>
              <a:rPr lang="zh-TW" altLang="en-US" sz="1600" dirty="0"/>
              <a:t>新屋 </a:t>
            </a:r>
            <a:r>
              <a:rPr lang="en-US" altLang="zh-TW" sz="1600" dirty="0"/>
              <a:t>7.1.</a:t>
            </a:r>
            <a:r>
              <a:rPr lang="zh-TW" altLang="en-US" sz="1600" dirty="0"/>
              <a:t>板橋 </a:t>
            </a:r>
            <a:r>
              <a:rPr lang="en-US" altLang="zh-TW" sz="1600" dirty="0"/>
              <a:t>8.5)</a:t>
            </a:r>
          </a:p>
          <a:p>
            <a:r>
              <a:rPr lang="en-US" altLang="zh-TW" sz="1600" dirty="0"/>
              <a:t>-&gt;2/19</a:t>
            </a:r>
            <a:r>
              <a:rPr lang="zh-TW" altLang="en-US" sz="1600" dirty="0"/>
              <a:t>初一</a:t>
            </a:r>
            <a:r>
              <a:rPr lang="en-US" altLang="zh-TW" sz="1600" dirty="0"/>
              <a:t>-&gt;2/8-&gt;1/28(</a:t>
            </a:r>
            <a:r>
              <a:rPr lang="zh-TW" altLang="en-US" sz="1600" dirty="0"/>
              <a:t>閏</a:t>
            </a:r>
            <a:r>
              <a:rPr lang="en-US" altLang="zh-TW" sz="1600" dirty="0"/>
              <a:t>6)-&gt;2/18</a:t>
            </a:r>
            <a:r>
              <a:rPr lang="zh-TW" altLang="en-US" sz="1600" dirty="0"/>
              <a:t>初一</a:t>
            </a:r>
          </a:p>
          <a:p>
            <a:r>
              <a:rPr lang="en-US" altLang="zh-TW" sz="1600" dirty="0"/>
              <a:t>102 </a:t>
            </a:r>
            <a:r>
              <a:rPr lang="zh-TW" altLang="en-US" sz="1600" dirty="0"/>
              <a:t>年</a:t>
            </a:r>
            <a:r>
              <a:rPr lang="en-US" altLang="zh-TW" sz="1600" dirty="0"/>
              <a:t>: 11</a:t>
            </a:r>
            <a:r>
              <a:rPr lang="zh-TW" altLang="en-US" sz="1600" dirty="0"/>
              <a:t>月</a:t>
            </a:r>
            <a:r>
              <a:rPr lang="en-US" altLang="zh-TW" sz="1600" dirty="0"/>
              <a:t>-2</a:t>
            </a:r>
            <a:r>
              <a:rPr lang="zh-TW" altLang="en-US" sz="1600" dirty="0"/>
              <a:t>月 </a:t>
            </a:r>
            <a:r>
              <a:rPr lang="en-US" altLang="zh-TW" sz="1600" dirty="0"/>
              <a:t>(11/20:8</a:t>
            </a:r>
            <a:r>
              <a:rPr lang="zh-TW" altLang="en-US" sz="1600" dirty="0"/>
              <a:t>度</a:t>
            </a:r>
            <a:r>
              <a:rPr lang="en-US" altLang="zh-TW" sz="1600" dirty="0"/>
              <a:t>-12/18-1/21:</a:t>
            </a:r>
            <a:r>
              <a:rPr lang="zh-TW" altLang="en-US" sz="1600" dirty="0"/>
              <a:t>淡水 </a:t>
            </a:r>
            <a:r>
              <a:rPr lang="en-US" altLang="zh-TW" sz="1600" dirty="0"/>
              <a:t>7</a:t>
            </a:r>
            <a:r>
              <a:rPr lang="zh-TW" altLang="en-US" sz="1600" dirty="0"/>
              <a:t>度</a:t>
            </a:r>
            <a:r>
              <a:rPr lang="en-US" altLang="zh-TW" sz="1600" dirty="0"/>
              <a:t>). 10/13</a:t>
            </a:r>
            <a:r>
              <a:rPr lang="zh-TW" altLang="en-US" sz="1600" dirty="0"/>
              <a:t>冷鋒頭痛</a:t>
            </a:r>
            <a:r>
              <a:rPr lang="en-US" altLang="zh-TW" sz="1600" dirty="0"/>
              <a:t>(</a:t>
            </a:r>
            <a:r>
              <a:rPr lang="zh-TW" altLang="en-US" sz="1600" dirty="0"/>
              <a:t>農</a:t>
            </a:r>
            <a:r>
              <a:rPr lang="en-US" altLang="zh-TW" sz="1600" dirty="0"/>
              <a:t>9/9)</a:t>
            </a:r>
          </a:p>
          <a:p>
            <a:r>
              <a:rPr lang="en-US" altLang="zh-TW" sz="1600" dirty="0"/>
              <a:t>No.3 </a:t>
            </a:r>
            <a:r>
              <a:rPr lang="zh-TW" altLang="en-US" sz="1600" dirty="0"/>
              <a:t>波最冷 </a:t>
            </a:r>
            <a:r>
              <a:rPr lang="en-US" altLang="zh-TW" sz="1600" dirty="0"/>
              <a:t>:103/1/21 (</a:t>
            </a:r>
            <a:r>
              <a:rPr lang="zh-TW" altLang="en-US" sz="1600" dirty="0"/>
              <a:t>農曆</a:t>
            </a:r>
            <a:r>
              <a:rPr lang="en-US" altLang="zh-TW" sz="1600" dirty="0"/>
              <a:t>12/21) </a:t>
            </a:r>
            <a:r>
              <a:rPr lang="zh-TW" altLang="en-US" sz="1600" dirty="0"/>
              <a:t>淡水 </a:t>
            </a:r>
            <a:r>
              <a:rPr lang="en-US" altLang="zh-TW" sz="1600" dirty="0"/>
              <a:t>7</a:t>
            </a:r>
            <a:r>
              <a:rPr lang="zh-TW" altLang="en-US" sz="1600" dirty="0"/>
              <a:t>度</a:t>
            </a:r>
            <a:r>
              <a:rPr lang="en-US" altLang="zh-TW" sz="1600" dirty="0"/>
              <a:t>) </a:t>
            </a:r>
            <a:r>
              <a:rPr lang="zh-TW" altLang="en-US" sz="1600" dirty="0"/>
              <a:t>美 </a:t>
            </a:r>
            <a:r>
              <a:rPr lang="en-US" altLang="zh-TW" sz="1600" dirty="0"/>
              <a:t>1</a:t>
            </a:r>
            <a:r>
              <a:rPr lang="zh-TW" altLang="en-US" sz="1600" dirty="0"/>
              <a:t>月極地渦旋</a:t>
            </a:r>
          </a:p>
          <a:p>
            <a:r>
              <a:rPr lang="en-US" altLang="zh-TW" sz="1600" dirty="0"/>
              <a:t>102/2/10</a:t>
            </a:r>
            <a:r>
              <a:rPr lang="zh-TW" altLang="en-US" sz="1600" dirty="0"/>
              <a:t>初一</a:t>
            </a:r>
            <a:r>
              <a:rPr lang="en-US" altLang="zh-TW" sz="1600" dirty="0"/>
              <a:t>-&gt;103/1/31</a:t>
            </a:r>
            <a:r>
              <a:rPr lang="zh-TW" altLang="en-US" sz="1600" dirty="0"/>
              <a:t>初一</a:t>
            </a:r>
            <a:r>
              <a:rPr lang="en-US" altLang="zh-TW" sz="1600" dirty="0"/>
              <a:t>(</a:t>
            </a:r>
            <a:r>
              <a:rPr lang="zh-TW" altLang="en-US" sz="1600" dirty="0"/>
              <a:t>閏</a:t>
            </a:r>
            <a:r>
              <a:rPr lang="en-US" altLang="zh-TW" sz="1600" dirty="0"/>
              <a:t>9)-&gt;2/19-&gt;2/8-&gt;1/28(</a:t>
            </a:r>
            <a:r>
              <a:rPr lang="zh-TW" altLang="en-US" sz="1600" dirty="0"/>
              <a:t>閏</a:t>
            </a:r>
            <a:r>
              <a:rPr lang="en-US" altLang="zh-TW" sz="1600" dirty="0"/>
              <a:t>6)&gt;2/16</a:t>
            </a:r>
            <a:r>
              <a:rPr lang="zh-TW" altLang="en-US" sz="1600" dirty="0"/>
              <a:t>初一</a:t>
            </a:r>
            <a:r>
              <a:rPr lang="en-US" altLang="zh-TW" sz="1600" dirty="0"/>
              <a:t>:</a:t>
            </a:r>
            <a:r>
              <a:rPr lang="zh-TW" altLang="en-US" sz="1600" dirty="0"/>
              <a:t>陰虛</a:t>
            </a:r>
          </a:p>
          <a:p>
            <a:r>
              <a:rPr lang="en-US" altLang="zh-TW" sz="1600" dirty="0"/>
              <a:t>101/1/23</a:t>
            </a:r>
            <a:r>
              <a:rPr lang="zh-TW" altLang="en-US" sz="1600" dirty="0"/>
              <a:t>初</a:t>
            </a:r>
            <a:r>
              <a:rPr lang="en-US" altLang="zh-TW" sz="1600" dirty="0"/>
              <a:t>1(</a:t>
            </a:r>
            <a:r>
              <a:rPr lang="zh-TW" altLang="en-US" sz="1600" dirty="0"/>
              <a:t>閏</a:t>
            </a:r>
            <a:r>
              <a:rPr lang="en-US" altLang="zh-TW" sz="1600" dirty="0"/>
              <a:t>4)&gt;2/10-&gt;103/1/31(</a:t>
            </a:r>
            <a:r>
              <a:rPr lang="zh-TW" altLang="en-US" sz="1600" dirty="0"/>
              <a:t>閏</a:t>
            </a:r>
            <a:r>
              <a:rPr lang="en-US" altLang="zh-TW" sz="1600" dirty="0"/>
              <a:t>9)-&gt;2/19-&gt;2/8-&gt;105/1/28(</a:t>
            </a:r>
            <a:r>
              <a:rPr lang="zh-TW" altLang="en-US" sz="1600" dirty="0"/>
              <a:t>閏</a:t>
            </a:r>
            <a:r>
              <a:rPr lang="en-US" altLang="zh-TW" sz="1600" dirty="0"/>
              <a:t>6)-&gt;2/16</a:t>
            </a:r>
          </a:p>
          <a:p>
            <a:r>
              <a:rPr lang="en-US" altLang="zh-TW" sz="1600" dirty="0"/>
              <a:t>93/1/22</a:t>
            </a:r>
            <a:r>
              <a:rPr lang="zh-TW" altLang="en-US" sz="1600" dirty="0"/>
              <a:t>初</a:t>
            </a:r>
            <a:r>
              <a:rPr lang="en-US" altLang="zh-TW" sz="1600" dirty="0"/>
              <a:t>1(</a:t>
            </a:r>
            <a:r>
              <a:rPr lang="zh-TW" altLang="en-US" sz="1600" dirty="0"/>
              <a:t>閏</a:t>
            </a:r>
            <a:r>
              <a:rPr lang="en-US" altLang="zh-TW" sz="1600" dirty="0"/>
              <a:t>2)&gt;2/10-&gt;95/1/29(</a:t>
            </a:r>
            <a:r>
              <a:rPr lang="zh-TW" altLang="en-US" sz="1600" dirty="0"/>
              <a:t>閏</a:t>
            </a:r>
            <a:r>
              <a:rPr lang="en-US" altLang="zh-TW" sz="1600" dirty="0"/>
              <a:t>7)-&gt;2/19&gt;2/8&gt;98/1/26(</a:t>
            </a:r>
            <a:r>
              <a:rPr lang="zh-TW" altLang="en-US" sz="1600" dirty="0"/>
              <a:t>閏</a:t>
            </a:r>
            <a:r>
              <a:rPr lang="en-US" altLang="zh-TW" sz="1600" dirty="0"/>
              <a:t>5)&gt;2/14&gt;2/3</a:t>
            </a:r>
          </a:p>
          <a:p>
            <a:r>
              <a:rPr lang="en-US" altLang="zh-TW" sz="1600" dirty="0"/>
              <a:t>99</a:t>
            </a:r>
            <a:r>
              <a:rPr lang="zh-TW" altLang="en-US" sz="1600" dirty="0"/>
              <a:t>年最熱</a:t>
            </a:r>
            <a:r>
              <a:rPr lang="en-US" altLang="zh-TW" sz="1600" dirty="0"/>
              <a:t>(</a:t>
            </a:r>
            <a:r>
              <a:rPr lang="zh-TW" altLang="en-US" sz="1600" dirty="0"/>
              <a:t>澎湖</a:t>
            </a:r>
            <a:r>
              <a:rPr lang="en-US" altLang="zh-TW" sz="1600" dirty="0"/>
              <a:t>)7/23</a:t>
            </a:r>
            <a:r>
              <a:rPr lang="zh-TW" altLang="en-US" sz="1600" dirty="0"/>
              <a:t>大暑</a:t>
            </a:r>
            <a:r>
              <a:rPr lang="en-US" altLang="zh-TW" sz="1600" dirty="0"/>
              <a:t>-12/7</a:t>
            </a:r>
            <a:r>
              <a:rPr lang="zh-TW" altLang="en-US" sz="1600" dirty="0"/>
              <a:t>大雪</a:t>
            </a:r>
            <a:r>
              <a:rPr lang="en-US" altLang="zh-TW" sz="1600" dirty="0"/>
              <a:t>-100/3/11:</a:t>
            </a:r>
            <a:r>
              <a:rPr lang="zh-TW" altLang="en-US" sz="1600" dirty="0"/>
              <a:t>白虎煞</a:t>
            </a:r>
            <a:r>
              <a:rPr lang="en-US" altLang="zh-TW" sz="1600" dirty="0"/>
              <a:t>+</a:t>
            </a:r>
            <a:r>
              <a:rPr lang="zh-TW" altLang="en-US" sz="1600" dirty="0"/>
              <a:t>眼疾</a:t>
            </a:r>
            <a:r>
              <a:rPr lang="en-US" altLang="zh-TW" sz="1600" dirty="0"/>
              <a:t>+FB-DP+</a:t>
            </a:r>
            <a:r>
              <a:rPr lang="zh-TW" altLang="en-US" sz="1600" dirty="0"/>
              <a:t>日本海嘯</a:t>
            </a:r>
            <a:endParaRPr lang="en-US" altLang="zh-TW" sz="1600" dirty="0" smtClean="0"/>
          </a:p>
          <a:p>
            <a:endParaRPr lang="zh-TW" altLang="en-US" sz="1600" dirty="0"/>
          </a:p>
        </p:txBody>
      </p:sp>
    </p:spTree>
    <p:extLst>
      <p:ext uri="{BB962C8B-B14F-4D97-AF65-F5344CB8AC3E}">
        <p14:creationId xmlns:p14="http://schemas.microsoft.com/office/powerpoint/2010/main" val="647059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444737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altLang="zh-TW" sz="2200" dirty="0" smtClean="0">
                <a:ea typeface="標楷體" pitchFamily="65" charset="-120"/>
              </a:rPr>
              <a:t>HDMI. RS232C .MIS </a:t>
            </a:r>
            <a:r>
              <a:rPr lang="en-US" altLang="zh-TW" sz="2200" dirty="0" smtClean="0">
                <a:ea typeface="標楷體" pitchFamily="65" charset="-120"/>
                <a:sym typeface="Wingdings" panose="05000000000000000000" pitchFamily="2" charset="2"/>
              </a:rPr>
              <a:t></a:t>
            </a:r>
            <a:r>
              <a:rPr lang="zh-TW" altLang="en-US" sz="2200" dirty="0">
                <a:ea typeface="標楷體" pitchFamily="65" charset="-120"/>
              </a:rPr>
              <a:t>智慧大</a:t>
            </a:r>
            <a:r>
              <a:rPr lang="zh-TW" altLang="en-US" sz="2200" dirty="0" smtClean="0">
                <a:ea typeface="標楷體" pitchFamily="65" charset="-120"/>
              </a:rPr>
              <a:t>數據分析</a:t>
            </a:r>
            <a:r>
              <a:rPr lang="en-US" altLang="zh-TW" sz="2200" dirty="0" smtClean="0">
                <a:ea typeface="標楷體" pitchFamily="65" charset="-120"/>
              </a:rPr>
              <a:t>(</a:t>
            </a:r>
            <a:r>
              <a:rPr lang="zh-TW" altLang="en-US" sz="2200" dirty="0">
                <a:ea typeface="標楷體" pitchFamily="65" charset="-120"/>
              </a:rPr>
              <a:t>智慧</a:t>
            </a:r>
            <a:r>
              <a:rPr lang="zh-TW" altLang="en-US" sz="2200" dirty="0" smtClean="0">
                <a:ea typeface="標楷體" pitchFamily="65" charset="-120"/>
              </a:rPr>
              <a:t>氣象資訊系統</a:t>
            </a:r>
            <a:r>
              <a:rPr lang="en-US" altLang="zh-TW" sz="2200" dirty="0" smtClean="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r>
              <a:rPr lang="en-US" altLang="zh-TW" sz="2000" dirty="0" smtClean="0">
                <a:ea typeface="標楷體" pitchFamily="65" charset="-120"/>
              </a:rPr>
              <a:t>CPU (i3-i5-i7). RAM. MK-CRM -&gt; AI</a:t>
            </a:r>
            <a:r>
              <a:rPr lang="zh-TW" altLang="en-US" sz="2000" dirty="0" smtClean="0">
                <a:ea typeface="標楷體" pitchFamily="65" charset="-120"/>
              </a:rPr>
              <a:t> 人工智慧</a:t>
            </a:r>
            <a:r>
              <a:rPr lang="en-US" altLang="zh-TW" sz="2000" dirty="0" smtClean="0">
                <a:ea typeface="標楷體" pitchFamily="65" charset="-120"/>
              </a:rPr>
              <a:t>(</a:t>
            </a:r>
            <a:r>
              <a:rPr lang="zh-TW" altLang="en-US" sz="2000" dirty="0"/>
              <a:t>台灣老年人口</a:t>
            </a:r>
            <a:r>
              <a:rPr lang="zh-TW" altLang="en-US" sz="2000" dirty="0" smtClean="0"/>
              <a:t>比例</a:t>
            </a:r>
            <a:r>
              <a:rPr lang="en-US" altLang="zh-TW" sz="2000" dirty="0" smtClean="0"/>
              <a:t>)</a:t>
            </a:r>
            <a:endParaRPr lang="en-US" altLang="zh-TW" sz="2000" dirty="0" smtClean="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a:p>
            <a:pPr marL="342900" indent="-342900">
              <a:spcBef>
                <a:spcPct val="50000"/>
              </a:spcBef>
              <a:buFontTx/>
              <a:buAutoNum type="arabicPeriod"/>
            </a:pPr>
            <a:r>
              <a:rPr lang="zh-TW" altLang="en-US" sz="2200" dirty="0" smtClean="0">
                <a:ea typeface="標楷體" pitchFamily="65" charset="-120"/>
              </a:rPr>
              <a:t>資料庫管理 *</a:t>
            </a:r>
            <a:r>
              <a:rPr lang="en-US" altLang="zh-TW" sz="2200" dirty="0" smtClean="0">
                <a:ea typeface="標楷體" pitchFamily="65" charset="-120"/>
              </a:rPr>
              <a:t>.dbf +FB -&gt;  IOM</a:t>
            </a:r>
            <a:r>
              <a:rPr lang="zh-TW" altLang="en-US" sz="2200" dirty="0" smtClean="0">
                <a:ea typeface="標楷體" pitchFamily="65" charset="-120"/>
              </a:rPr>
              <a:t> </a:t>
            </a:r>
            <a:r>
              <a:rPr lang="zh-TW" altLang="en-US" sz="2200" dirty="0">
                <a:ea typeface="標楷體" pitchFamily="65" charset="-120"/>
              </a:rPr>
              <a:t>物聯網</a:t>
            </a:r>
            <a:endParaRPr lang="en-US" altLang="zh-TW" sz="2200" dirty="0">
              <a:ea typeface="標楷體" pitchFamily="65" charset="-120"/>
            </a:endParaRPr>
          </a:p>
          <a:p>
            <a:pPr marL="342900" indent="-342900">
              <a:spcBef>
                <a:spcPct val="50000"/>
              </a:spcBef>
              <a:buFontTx/>
              <a:buAutoNum type="arabicPeriod"/>
            </a:pPr>
            <a:endParaRPr lang="en-US" altLang="zh-TW" sz="2200" dirty="0" smtClean="0">
              <a:ea typeface="標楷體" pitchFamily="65" charset="-120"/>
            </a:endParaRPr>
          </a:p>
          <a:p>
            <a:pPr marL="342900" indent="-342900">
              <a:spcBef>
                <a:spcPct val="50000"/>
              </a:spcBef>
              <a:buFontTx/>
              <a:buAutoNum type="arabicPeriod"/>
            </a:pPr>
            <a:r>
              <a:rPr lang="en-US" altLang="zh-TW" sz="2200" dirty="0" err="1" smtClean="0">
                <a:ea typeface="標楷體" pitchFamily="65" charset="-120"/>
              </a:rPr>
              <a:t>i-phone.Pepper</a:t>
            </a:r>
            <a:r>
              <a:rPr lang="en-US" altLang="zh-TW" sz="2200" dirty="0" smtClean="0">
                <a:ea typeface="標楷體" pitchFamily="65" charset="-120"/>
              </a:rPr>
              <a:t> -&gt; </a:t>
            </a:r>
            <a:r>
              <a:rPr lang="zh-TW" altLang="en-US" sz="2200" dirty="0" smtClean="0">
                <a:ea typeface="標楷體" pitchFamily="65" charset="-120"/>
              </a:rPr>
              <a:t>智慧捷運公車</a:t>
            </a:r>
            <a:r>
              <a:rPr lang="zh-TW" altLang="en-US" sz="2200" dirty="0">
                <a:ea typeface="標楷體" pitchFamily="65" charset="-120"/>
              </a:rPr>
              <a:t>資訊系統</a:t>
            </a:r>
            <a:endParaRPr lang="en-US" altLang="zh-TW" sz="2200" dirty="0" smtClean="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5400600" cy="461665"/>
          </a:xfrm>
          <a:prstGeom prst="rect">
            <a:avLst/>
          </a:prstGeom>
          <a:noFill/>
          <a:ln w="9525">
            <a:noFill/>
            <a:miter lim="800000"/>
            <a:headEnd/>
            <a:tailEnd/>
          </a:ln>
        </p:spPr>
        <p:txBody>
          <a:bodyPr wrap="square">
            <a:spAutoFit/>
          </a:bodyPr>
          <a:lstStyle/>
          <a:p>
            <a:pPr>
              <a:spcBef>
                <a:spcPct val="50000"/>
              </a:spcBef>
            </a:pPr>
            <a:r>
              <a:rPr lang="zh-TW" altLang="en-US" sz="2400" dirty="0" smtClean="0">
                <a:hlinkClick r:id="rId2"/>
              </a:rPr>
              <a:t>計算機</a:t>
            </a:r>
            <a:r>
              <a:rPr lang="zh-TW" altLang="en-US" sz="2400" dirty="0" smtClean="0">
                <a:solidFill>
                  <a:srgbClr val="00B050"/>
                </a:solidFill>
              </a:rPr>
              <a:t>應用  </a:t>
            </a:r>
            <a:r>
              <a:rPr lang="en-US" altLang="zh-TW" sz="2400" dirty="0" smtClean="0">
                <a:solidFill>
                  <a:srgbClr val="00B050"/>
                </a:solidFill>
              </a:rPr>
              <a:t>vs </a:t>
            </a:r>
            <a:r>
              <a:rPr lang="zh-TW" altLang="en-US" sz="2400" dirty="0" smtClean="0">
                <a:hlinkClick r:id="rId2"/>
              </a:rPr>
              <a:t>計算機概論</a:t>
            </a:r>
            <a:r>
              <a:rPr lang="zh-TW" altLang="en-US" sz="2400" dirty="0" smtClean="0"/>
              <a:t> </a:t>
            </a:r>
            <a:r>
              <a:rPr lang="zh-TW" altLang="en-US" sz="2200" b="1" dirty="0" smtClean="0">
                <a:ea typeface="標楷體" pitchFamily="65" charset="-120"/>
              </a:rPr>
              <a:t>課程</a:t>
            </a:r>
            <a:r>
              <a:rPr lang="zh-TW" altLang="en-US" sz="2200" b="1" dirty="0">
                <a:ea typeface="標楷體" pitchFamily="65" charset="-120"/>
              </a:rPr>
              <a:t>重點</a:t>
            </a:r>
          </a:p>
        </p:txBody>
      </p:sp>
      <p:graphicFrame>
        <p:nvGraphicFramePr>
          <p:cNvPr id="3121" name="Group 49"/>
          <p:cNvGraphicFramePr>
            <a:graphicFrameLocks noGrp="1"/>
          </p:cNvGraphicFramePr>
          <p:nvPr>
            <p:ph/>
            <p:extLst>
              <p:ext uri="{D42A27DB-BD31-4B8C-83A1-F6EECF244321}">
                <p14:modId xmlns:p14="http://schemas.microsoft.com/office/powerpoint/2010/main" val="2442083362"/>
              </p:ext>
            </p:extLst>
          </p:nvPr>
        </p:nvGraphicFramePr>
        <p:xfrm>
          <a:off x="457200" y="274638"/>
          <a:ext cx="8229600" cy="426720"/>
        </p:xfrm>
        <a:graphic>
          <a:graphicData uri="http://schemas.openxmlformats.org/drawingml/2006/table">
            <a:tbl>
              <a:tblPr/>
              <a:tblGrid>
                <a:gridCol w="1627188">
                  <a:extLst>
                    <a:ext uri="{9D8B030D-6E8A-4147-A177-3AD203B41FA5}">
                      <a16:colId xmlns="" xmlns:a16="http://schemas.microsoft.com/office/drawing/2014/main" val="20000"/>
                    </a:ext>
                  </a:extLst>
                </a:gridCol>
                <a:gridCol w="1085850">
                  <a:extLst>
                    <a:ext uri="{9D8B030D-6E8A-4147-A177-3AD203B41FA5}">
                      <a16:colId xmlns="" xmlns:a16="http://schemas.microsoft.com/office/drawing/2014/main" val="20001"/>
                    </a:ext>
                  </a:extLst>
                </a:gridCol>
                <a:gridCol w="1357312">
                  <a:extLst>
                    <a:ext uri="{9D8B030D-6E8A-4147-A177-3AD203B41FA5}">
                      <a16:colId xmlns="" xmlns:a16="http://schemas.microsoft.com/office/drawing/2014/main" val="20002"/>
                    </a:ext>
                  </a:extLst>
                </a:gridCol>
                <a:gridCol w="4159250">
                  <a:extLst>
                    <a:ext uri="{9D8B030D-6E8A-4147-A177-3AD203B41FA5}">
                      <a16:colId xmlns="" xmlns:a16="http://schemas.microsoft.com/office/drawing/2014/main" val="20003"/>
                    </a:ext>
                  </a:extLst>
                </a:gridCol>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89152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8"/>
          <p:cNvGrpSpPr>
            <a:grpSpLocks/>
          </p:cNvGrpSpPr>
          <p:nvPr/>
        </p:nvGrpSpPr>
        <p:grpSpPr bwMode="auto">
          <a:xfrm>
            <a:off x="5148064" y="548680"/>
            <a:ext cx="3635375" cy="4662489"/>
            <a:chOff x="3470" y="436"/>
            <a:chExt cx="2290" cy="2937"/>
          </a:xfrm>
        </p:grpSpPr>
        <p:sp>
          <p:nvSpPr>
            <p:cNvPr id="3077" name="Text Box 5"/>
            <p:cNvSpPr txBox="1">
              <a:spLocks noChangeArrowheads="1"/>
            </p:cNvSpPr>
            <p:nvPr/>
          </p:nvSpPr>
          <p:spPr bwMode="auto">
            <a:xfrm>
              <a:off x="3470" y="482"/>
              <a:ext cx="771" cy="1124"/>
            </a:xfrm>
            <a:prstGeom prst="rect">
              <a:avLst/>
            </a:prstGeom>
            <a:noFill/>
            <a:ln w="9525">
              <a:noFill/>
              <a:miter lim="800000"/>
              <a:headEnd/>
              <a:tailEnd/>
            </a:ln>
          </p:spPr>
          <p:txBody>
            <a:bodyPr>
              <a:spAutoFit/>
            </a:bodyPr>
            <a:lstStyle/>
            <a:p>
              <a:pPr algn="ctr">
                <a:spcBef>
                  <a:spcPct val="50000"/>
                </a:spcBef>
              </a:pPr>
              <a:r>
                <a:rPr lang="en-US" altLang="zh-TW" sz="2200" dirty="0">
                  <a:latin typeface="標楷體" pitchFamily="65" charset="-120"/>
                  <a:ea typeface="標楷體" pitchFamily="65" charset="-120"/>
                </a:rPr>
                <a:t>SERVER</a:t>
              </a:r>
            </a:p>
            <a:p>
              <a:pPr algn="ctr">
                <a:spcBef>
                  <a:spcPct val="50000"/>
                </a:spcBef>
              </a:pPr>
              <a:r>
                <a:rPr lang="zh-TW" altLang="en-US" sz="2200" dirty="0">
                  <a:latin typeface="標楷體" pitchFamily="65" charset="-120"/>
                  <a:ea typeface="標楷體" pitchFamily="65" charset="-120"/>
                </a:rPr>
                <a:t>要有</a:t>
              </a:r>
              <a:r>
                <a:rPr lang="en-US" altLang="zh-TW" sz="2200" dirty="0" smtClean="0">
                  <a:latin typeface="標楷體" pitchFamily="65" charset="-120"/>
                  <a:ea typeface="標楷體" pitchFamily="65" charset="-120"/>
                </a:rPr>
                <a:t>IP</a:t>
              </a:r>
            </a:p>
            <a:p>
              <a:pPr algn="ctr">
                <a:spcBef>
                  <a:spcPct val="50000"/>
                </a:spcBef>
              </a:pPr>
              <a:r>
                <a:rPr lang="en-US" altLang="zh-TW" sz="2200" dirty="0" smtClean="0">
                  <a:latin typeface="標楷體" pitchFamily="65" charset="-120"/>
                  <a:ea typeface="標楷體" pitchFamily="65" charset="-120"/>
                </a:rPr>
                <a:t>163.17.64.*</a:t>
              </a:r>
              <a:endParaRPr lang="en-US" altLang="zh-TW" sz="2200" dirty="0">
                <a:latin typeface="標楷體" pitchFamily="65" charset="-120"/>
                <a:ea typeface="標楷體" pitchFamily="65" charset="-120"/>
              </a:endParaRPr>
            </a:p>
          </p:txBody>
        </p:sp>
        <p:sp>
          <p:nvSpPr>
            <p:cNvPr id="3078" name="AutoShape 6"/>
            <p:cNvSpPr>
              <a:spLocks/>
            </p:cNvSpPr>
            <p:nvPr/>
          </p:nvSpPr>
          <p:spPr bwMode="auto">
            <a:xfrm>
              <a:off x="4241" y="527"/>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3079" name="Text Box 7"/>
            <p:cNvSpPr txBox="1">
              <a:spLocks noChangeArrowheads="1"/>
            </p:cNvSpPr>
            <p:nvPr/>
          </p:nvSpPr>
          <p:spPr bwMode="auto">
            <a:xfrm>
              <a:off x="4422" y="436"/>
              <a:ext cx="1338" cy="2937"/>
            </a:xfrm>
            <a:prstGeom prst="rect">
              <a:avLst/>
            </a:prstGeom>
            <a:noFill/>
            <a:ln w="9525">
              <a:noFill/>
              <a:miter lim="800000"/>
              <a:headEnd/>
              <a:tailEnd/>
            </a:ln>
          </p:spPr>
          <p:txBody>
            <a:bodyPr>
              <a:spAutoFit/>
            </a:bodyPr>
            <a:lstStyle/>
            <a:p>
              <a:pPr marL="342900" indent="-342900">
                <a:spcBef>
                  <a:spcPct val="50000"/>
                </a:spcBef>
              </a:pPr>
              <a:r>
                <a:rPr lang="zh-TW" altLang="en-US" sz="2200" dirty="0">
                  <a:latin typeface="標楷體" pitchFamily="65" charset="-120"/>
                  <a:ea typeface="標楷體" pitchFamily="65" charset="-120"/>
                </a:rPr>
                <a:t>三種功能</a:t>
              </a:r>
            </a:p>
            <a:p>
              <a:pPr marL="342900" indent="-342900">
                <a:spcBef>
                  <a:spcPct val="50000"/>
                </a:spcBef>
                <a:buFontTx/>
                <a:buAutoNum type="arabicPeriod"/>
              </a:pPr>
              <a:r>
                <a:rPr lang="en-US" altLang="zh-TW" sz="2200" dirty="0" smtClean="0">
                  <a:latin typeface="標楷體" pitchFamily="65" charset="-120"/>
                  <a:ea typeface="標楷體" pitchFamily="65" charset="-120"/>
                </a:rPr>
                <a:t>Fb</a:t>
              </a:r>
            </a:p>
            <a:p>
              <a:pPr>
                <a:spcBef>
                  <a:spcPct val="50000"/>
                </a:spcBef>
              </a:pPr>
              <a:r>
                <a:rPr lang="en-US" altLang="zh-TW" sz="2200" dirty="0" smtClean="0">
                  <a:latin typeface="標楷體" pitchFamily="65" charset="-120"/>
                  <a:ea typeface="標楷體" pitchFamily="65" charset="-120"/>
                </a:rPr>
                <a:t>-&gt;www-server</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2.Youtube and </a:t>
              </a:r>
              <a:r>
                <a:rPr lang="zh-TW" altLang="en-US" sz="2200" dirty="0" smtClean="0">
                  <a:latin typeface="標楷體" pitchFamily="65" charset="-120"/>
                  <a:ea typeface="標楷體" pitchFamily="65" charset="-120"/>
                </a:rPr>
                <a:t>雲端 </a:t>
              </a:r>
              <a:r>
                <a:rPr lang="en-US" altLang="zh-TW" sz="2200" dirty="0" smtClean="0">
                  <a:latin typeface="標楷體" pitchFamily="65" charset="-120"/>
                  <a:ea typeface="標楷體" pitchFamily="65" charset="-120"/>
                </a:rPr>
                <a:t>DBF </a:t>
              </a:r>
            </a:p>
            <a:p>
              <a:pPr>
                <a:spcBef>
                  <a:spcPct val="50000"/>
                </a:spcBef>
              </a:pPr>
              <a:r>
                <a:rPr lang="en-US" altLang="zh-TW" sz="2200" dirty="0" smtClean="0">
                  <a:latin typeface="標楷體" pitchFamily="65" charset="-120"/>
                  <a:ea typeface="標楷體" pitchFamily="65" charset="-120"/>
                </a:rPr>
                <a:t>-&gt; </a:t>
              </a:r>
              <a:r>
                <a:rPr lang="en-US" altLang="zh-TW" sz="2200" dirty="0">
                  <a:latin typeface="標楷體" pitchFamily="65" charset="-120"/>
                  <a:ea typeface="標楷體" pitchFamily="65" charset="-120"/>
                </a:rPr>
                <a:t>ftp</a:t>
              </a:r>
            </a:p>
            <a:p>
              <a:pPr>
                <a:spcBef>
                  <a:spcPct val="50000"/>
                </a:spcBef>
              </a:pPr>
              <a:r>
                <a:rPr lang="en-US" altLang="zh-TW" sz="2200" dirty="0" smtClean="0">
                  <a:latin typeface="標楷體" pitchFamily="65" charset="-120"/>
                  <a:ea typeface="標楷體" pitchFamily="65" charset="-120"/>
                </a:rPr>
                <a:t>3.Line and Message</a:t>
              </a:r>
            </a:p>
            <a:p>
              <a:pPr>
                <a:spcBef>
                  <a:spcPct val="50000"/>
                </a:spcBef>
              </a:pPr>
              <a:r>
                <a:rPr lang="en-US" altLang="zh-TW" sz="2200" dirty="0" smtClean="0">
                  <a:latin typeface="標楷體" pitchFamily="65" charset="-120"/>
                  <a:ea typeface="標楷體" pitchFamily="65" charset="-120"/>
                </a:rPr>
                <a:t>-&gt;Mail</a:t>
              </a:r>
              <a:endParaRPr lang="en-US" altLang="zh-TW" sz="2200" dirty="0">
                <a:latin typeface="標楷體" pitchFamily="65" charset="-120"/>
                <a:ea typeface="標楷體" pitchFamily="65" charset="-120"/>
              </a:endParaRPr>
            </a:p>
            <a:p>
              <a:pPr marL="342900" indent="-342900">
                <a:spcBef>
                  <a:spcPct val="50000"/>
                </a:spcBef>
                <a:buFontTx/>
                <a:buAutoNum type="arabicPeriod"/>
              </a:pPr>
              <a:endParaRPr lang="en-US" altLang="zh-TW" sz="2200" dirty="0">
                <a:latin typeface="標楷體" pitchFamily="65" charset="-120"/>
                <a:ea typeface="標楷體" pitchFamily="65" charset="-120"/>
              </a:endParaRPr>
            </a:p>
          </p:txBody>
        </p:sp>
      </p:grpSp>
      <p:sp>
        <p:nvSpPr>
          <p:cNvPr id="3076" name="Text Box 9"/>
          <p:cNvSpPr txBox="1">
            <a:spLocks noChangeArrowheads="1"/>
          </p:cNvSpPr>
          <p:nvPr/>
        </p:nvSpPr>
        <p:spPr bwMode="auto">
          <a:xfrm>
            <a:off x="1547664" y="2996952"/>
            <a:ext cx="3240087" cy="2462213"/>
          </a:xfrm>
          <a:prstGeom prst="rect">
            <a:avLst/>
          </a:prstGeom>
          <a:noFill/>
          <a:ln w="9525">
            <a:noFill/>
            <a:miter lim="800000"/>
            <a:headEnd/>
            <a:tailEnd/>
          </a:ln>
        </p:spPr>
        <p:txBody>
          <a:bodyPr>
            <a:spAutoFit/>
          </a:bodyPr>
          <a:lstStyle/>
          <a:p>
            <a:pPr>
              <a:spcBef>
                <a:spcPct val="50000"/>
              </a:spcBef>
            </a:pPr>
            <a:r>
              <a:rPr lang="en-US" altLang="zh-TW" sz="2200" dirty="0">
                <a:latin typeface="標楷體" pitchFamily="65" charset="-120"/>
                <a:ea typeface="標楷體" pitchFamily="65" charset="-120"/>
              </a:rPr>
              <a:t>83</a:t>
            </a:r>
            <a:r>
              <a:rPr lang="zh-TW" altLang="en-US" sz="2200" dirty="0">
                <a:latin typeface="標楷體" pitchFamily="65" charset="-120"/>
                <a:ea typeface="標楷體" pitchFamily="65" charset="-120"/>
              </a:rPr>
              <a:t>網路</a:t>
            </a:r>
            <a:r>
              <a:rPr lang="en-US" altLang="zh-TW" sz="2200" dirty="0" err="1">
                <a:latin typeface="標楷體" pitchFamily="65" charset="-120"/>
                <a:ea typeface="標楷體" pitchFamily="65" charset="-120"/>
              </a:rPr>
              <a:t>Hinet</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86-88</a:t>
            </a:r>
            <a:r>
              <a:rPr lang="zh-TW" altLang="en-US" sz="2200" dirty="0" smtClean="0">
                <a:latin typeface="標楷體" pitchFamily="65" charset="-120"/>
                <a:ea typeface="標楷體" pitchFamily="65" charset="-120"/>
              </a:rPr>
              <a:t>年 </a:t>
            </a:r>
            <a:r>
              <a:rPr lang="en-US" altLang="zh-TW" sz="2200" dirty="0" smtClean="0">
                <a:latin typeface="標楷體" pitchFamily="65" charset="-120"/>
                <a:ea typeface="標楷體" pitchFamily="65" charset="-120"/>
              </a:rPr>
              <a:t>ADSL</a:t>
            </a:r>
            <a:r>
              <a:rPr lang="zh-TW" altLang="en-US" sz="2200" dirty="0" smtClean="0">
                <a:latin typeface="標楷體" pitchFamily="65" charset="-120"/>
                <a:ea typeface="標楷體" pitchFamily="65" charset="-120"/>
              </a:rPr>
              <a:t>網路普遍</a:t>
            </a:r>
            <a:endParaRPr lang="en-US" altLang="zh-TW" sz="2200" dirty="0" smtClean="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89</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&gt;TAIWAN 94</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a:t>
            </a:r>
            <a:r>
              <a:rPr lang="zh-TW" altLang="en-US" sz="2200" dirty="0" smtClean="0">
                <a:latin typeface="標楷體" pitchFamily="65" charset="-120"/>
                <a:ea typeface="標楷體" pitchFamily="65" charset="-120"/>
              </a:rPr>
              <a:t>美國</a:t>
            </a:r>
            <a:endParaRPr lang="zh-TW" altLang="en-US" sz="2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4638"/>
            <a:ext cx="8147248" cy="706090"/>
          </a:xfrm>
        </p:spPr>
        <p:txBody>
          <a:bodyPr/>
          <a:lstStyle/>
          <a:p>
            <a:r>
              <a:rPr lang="en-US" altLang="zh-TW" smtClean="0">
                <a:latin typeface="標楷體" pitchFamily="65" charset="-120"/>
                <a:ea typeface="標楷體" pitchFamily="65" charset="-120"/>
              </a:rPr>
              <a:t>2.9.23-</a:t>
            </a:r>
            <a:r>
              <a:rPr lang="en-US" altLang="zh-TW" smtClean="0"/>
              <a:t>FB</a:t>
            </a:r>
            <a:r>
              <a:rPr lang="zh-TW" altLang="en-US" dirty="0"/>
              <a:t>人口 全球統計</a:t>
            </a:r>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268760"/>
            <a:ext cx="7776864" cy="5112568"/>
          </a:xfrm>
        </p:spPr>
      </p:pic>
    </p:spTree>
    <p:extLst>
      <p:ext uri="{BB962C8B-B14F-4D97-AF65-F5344CB8AC3E}">
        <p14:creationId xmlns:p14="http://schemas.microsoft.com/office/powerpoint/2010/main" val="3866229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147248" cy="202034"/>
          </a:xfrm>
        </p:spPr>
        <p:txBody>
          <a:bodyPr/>
          <a:lstStyle/>
          <a:p>
            <a:r>
              <a:rPr lang="zh-TW" altLang="en-US" sz="1800" dirty="0">
                <a:latin typeface="標楷體" pitchFamily="65" charset="-120"/>
                <a:ea typeface="標楷體" pitchFamily="65" charset="-120"/>
              </a:rPr>
              <a:t>電腦軟體整合應用</a:t>
            </a:r>
            <a:endParaRPr lang="zh-TW" altLang="en-US" sz="1800" dirty="0"/>
          </a:p>
        </p:txBody>
      </p:sp>
      <p:sp>
        <p:nvSpPr>
          <p:cNvPr id="6" name="內容版面配置區 5"/>
          <p:cNvSpPr>
            <a:spLocks noGrp="1"/>
          </p:cNvSpPr>
          <p:nvPr>
            <p:ph idx="1"/>
          </p:nvPr>
        </p:nvSpPr>
        <p:spPr>
          <a:xfrm>
            <a:off x="256692" y="202034"/>
            <a:ext cx="8712968" cy="4525963"/>
          </a:xfrm>
        </p:spPr>
        <p:txBody>
          <a:bodyPr/>
          <a:lstStyle/>
          <a:p>
            <a:r>
              <a:rPr lang="zh-TW" altLang="en-US" sz="1800" dirty="0" smtClean="0"/>
              <a:t>一</a:t>
            </a:r>
            <a:r>
              <a:rPr lang="en-US" altLang="zh-TW" sz="1800" dirty="0"/>
              <a:t>.	</a:t>
            </a:r>
            <a:r>
              <a:rPr lang="zh-TW" altLang="en-US" sz="1800" dirty="0"/>
              <a:t>課程理論的 文獻探討與 </a:t>
            </a:r>
            <a:r>
              <a:rPr lang="en-US" altLang="zh-TW" sz="1800" dirty="0"/>
              <a:t>(</a:t>
            </a:r>
            <a:r>
              <a:rPr lang="zh-TW" altLang="en-US" sz="1800" dirty="0"/>
              <a:t>未來</a:t>
            </a:r>
            <a:r>
              <a:rPr lang="en-US" altLang="zh-TW" sz="1800" dirty="0"/>
              <a:t>)</a:t>
            </a:r>
            <a:r>
              <a:rPr lang="zh-TW" altLang="en-US" sz="1800" dirty="0"/>
              <a:t>實務研究方法 題 </a:t>
            </a:r>
            <a:r>
              <a:rPr lang="en-US" altLang="zh-TW" sz="1800" dirty="0" smtClean="0"/>
              <a:t>:</a:t>
            </a:r>
          </a:p>
          <a:p>
            <a:r>
              <a:rPr lang="en-US" altLang="zh-TW" sz="1700" dirty="0" smtClean="0"/>
              <a:t>1</a:t>
            </a:r>
            <a:r>
              <a:rPr lang="en-US" altLang="zh-TW" sz="1700" dirty="0"/>
              <a:t>. AI </a:t>
            </a:r>
            <a:r>
              <a:rPr lang="zh-TW" altLang="en-US" sz="1700" dirty="0"/>
              <a:t>與 </a:t>
            </a:r>
            <a:r>
              <a:rPr lang="en-US" altLang="zh-TW" sz="1700" dirty="0"/>
              <a:t>Big Data </a:t>
            </a:r>
            <a:r>
              <a:rPr lang="zh-TW" altLang="en-US" sz="1700" dirty="0"/>
              <a:t>為電腦軟體整合應用的 重要基礎，請問其</a:t>
            </a:r>
            <a:r>
              <a:rPr lang="en-US" altLang="zh-TW" sz="1700" dirty="0"/>
              <a:t>AI </a:t>
            </a:r>
            <a:r>
              <a:rPr lang="zh-TW" altLang="en-US" sz="1700" dirty="0"/>
              <a:t>與 </a:t>
            </a:r>
            <a:r>
              <a:rPr lang="en-US" altLang="zh-TW" sz="1700" dirty="0"/>
              <a:t>Big Data </a:t>
            </a:r>
            <a:r>
              <a:rPr lang="zh-TW" altLang="en-US" sz="1700" dirty="0"/>
              <a:t>為何 </a:t>
            </a:r>
            <a:r>
              <a:rPr lang="en-US" altLang="zh-TW" sz="1700" dirty="0"/>
              <a:t>? </a:t>
            </a:r>
          </a:p>
          <a:p>
            <a:r>
              <a:rPr lang="en-US" altLang="zh-TW" sz="1700" dirty="0" smtClean="0"/>
              <a:t>2</a:t>
            </a:r>
            <a:r>
              <a:rPr lang="en-US" altLang="zh-TW" sz="1700" dirty="0"/>
              <a:t>. </a:t>
            </a:r>
            <a:r>
              <a:rPr lang="zh-TW" altLang="en-US" sz="1700" dirty="0"/>
              <a:t>老師 的電腦軟體整合應用物聯網與大數據教材放在</a:t>
            </a:r>
            <a:r>
              <a:rPr lang="en-US" altLang="zh-TW" sz="1700" dirty="0"/>
              <a:t>FB</a:t>
            </a:r>
            <a:r>
              <a:rPr lang="zh-TW" altLang="en-US" sz="1700" dirty="0"/>
              <a:t>的哪裡</a:t>
            </a:r>
            <a:r>
              <a:rPr lang="en-US" altLang="zh-TW" sz="1700" dirty="0"/>
              <a:t>?</a:t>
            </a:r>
            <a:r>
              <a:rPr lang="zh-TW" altLang="en-US" sz="1700" dirty="0"/>
              <a:t>老師的 </a:t>
            </a:r>
            <a:r>
              <a:rPr lang="en-US" altLang="zh-TW" sz="1700" dirty="0"/>
              <a:t>FB</a:t>
            </a:r>
            <a:r>
              <a:rPr lang="zh-TW" altLang="en-US" sz="1700" dirty="0"/>
              <a:t>粉專與一般帳號為何</a:t>
            </a:r>
            <a:r>
              <a:rPr lang="en-US" altLang="zh-TW" sz="1700" dirty="0"/>
              <a:t>? </a:t>
            </a:r>
            <a:endParaRPr lang="en-US" altLang="zh-TW" sz="1700" dirty="0" smtClean="0"/>
          </a:p>
          <a:p>
            <a:r>
              <a:rPr lang="en-US" altLang="zh-TW" sz="1700" dirty="0" smtClean="0"/>
              <a:t>3</a:t>
            </a:r>
            <a:r>
              <a:rPr lang="en-US" altLang="zh-TW" sz="1700" dirty="0"/>
              <a:t>. </a:t>
            </a:r>
            <a:r>
              <a:rPr lang="zh-TW" altLang="en-US" sz="1700" dirty="0"/>
              <a:t>台灣 </a:t>
            </a:r>
            <a:r>
              <a:rPr lang="en-US" altLang="zh-TW" sz="1700" dirty="0"/>
              <a:t>4G </a:t>
            </a:r>
            <a:r>
              <a:rPr lang="zh-TW" altLang="en-US" sz="1700" dirty="0"/>
              <a:t>何時 </a:t>
            </a:r>
            <a:r>
              <a:rPr lang="en-US" altLang="zh-TW" sz="1700" dirty="0"/>
              <a:t>(? </a:t>
            </a:r>
            <a:r>
              <a:rPr lang="zh-TW" altLang="en-US" sz="1700" dirty="0"/>
              <a:t>年</a:t>
            </a:r>
            <a:r>
              <a:rPr lang="en-US" altLang="zh-TW" sz="1700" dirty="0"/>
              <a:t>) </a:t>
            </a:r>
            <a:r>
              <a:rPr lang="zh-TW" altLang="en-US" sz="1700" dirty="0"/>
              <a:t>開始營運 </a:t>
            </a:r>
            <a:r>
              <a:rPr lang="en-US" altLang="zh-TW" sz="1700" dirty="0"/>
              <a:t>? </a:t>
            </a:r>
            <a:r>
              <a:rPr lang="zh-TW" altLang="en-US" sz="1700" dirty="0"/>
              <a:t>未來</a:t>
            </a:r>
            <a:r>
              <a:rPr lang="en-US" altLang="zh-TW" sz="1700" dirty="0"/>
              <a:t>5G </a:t>
            </a:r>
            <a:r>
              <a:rPr lang="zh-TW" altLang="en-US" sz="1700" dirty="0"/>
              <a:t>何時 </a:t>
            </a:r>
            <a:r>
              <a:rPr lang="en-US" altLang="zh-TW" sz="1700" dirty="0"/>
              <a:t>(? </a:t>
            </a:r>
            <a:r>
              <a:rPr lang="zh-TW" altLang="en-US" sz="1700" dirty="0"/>
              <a:t>年</a:t>
            </a:r>
            <a:r>
              <a:rPr lang="en-US" altLang="zh-TW" sz="1700" dirty="0"/>
              <a:t>) </a:t>
            </a:r>
            <a:r>
              <a:rPr lang="zh-TW" altLang="en-US" sz="1700" dirty="0"/>
              <a:t>開始商用營運 </a:t>
            </a:r>
            <a:r>
              <a:rPr lang="en-US" altLang="zh-TW" sz="1700" dirty="0"/>
              <a:t>?</a:t>
            </a:r>
          </a:p>
          <a:p>
            <a:r>
              <a:rPr lang="en-US" altLang="zh-TW" sz="1700" dirty="0"/>
              <a:t> </a:t>
            </a:r>
            <a:r>
              <a:rPr lang="en-US" altLang="zh-TW" sz="1700" dirty="0" smtClean="0"/>
              <a:t>4</a:t>
            </a:r>
            <a:r>
              <a:rPr lang="en-US" altLang="zh-TW" sz="1700" dirty="0"/>
              <a:t>. </a:t>
            </a:r>
            <a:r>
              <a:rPr lang="zh-TW" altLang="en-US" sz="1700" dirty="0"/>
              <a:t>為提升學生的學習興趣</a:t>
            </a:r>
            <a:r>
              <a:rPr lang="en-US" altLang="zh-TW" sz="1700" dirty="0"/>
              <a:t>. </a:t>
            </a:r>
            <a:r>
              <a:rPr lang="zh-TW" altLang="en-US" sz="1700" dirty="0"/>
              <a:t>電腦軟體整合應用的分析以 未來人口市場需求規劃為基礎 ，請問台灣人口從戰後嬰兒潮</a:t>
            </a:r>
            <a:r>
              <a:rPr lang="en-US" altLang="zh-TW" sz="1700" dirty="0"/>
              <a:t>(</a:t>
            </a:r>
            <a:r>
              <a:rPr lang="zh-TW" altLang="en-US" sz="1700" dirty="0"/>
              <a:t>民國 </a:t>
            </a:r>
            <a:r>
              <a:rPr lang="en-US" altLang="zh-TW" sz="1700" dirty="0"/>
              <a:t>34</a:t>
            </a:r>
            <a:r>
              <a:rPr lang="zh-TW" altLang="en-US" sz="1700" dirty="0"/>
              <a:t>年次以後</a:t>
            </a:r>
            <a:r>
              <a:rPr lang="en-US" altLang="zh-TW" sz="1700" dirty="0"/>
              <a:t>)</a:t>
            </a:r>
            <a:r>
              <a:rPr lang="zh-TW" altLang="en-US" sz="1700" dirty="0"/>
              <a:t>起始，經歷過哪 </a:t>
            </a:r>
            <a:r>
              <a:rPr lang="en-US" altLang="zh-TW" sz="1700" dirty="0"/>
              <a:t>3 </a:t>
            </a:r>
            <a:r>
              <a:rPr lang="zh-TW" altLang="en-US" sz="1700" dirty="0"/>
              <a:t>波人口高峰</a:t>
            </a:r>
            <a:r>
              <a:rPr lang="en-US" altLang="zh-TW" sz="1700" dirty="0"/>
              <a:t>(</a:t>
            </a:r>
            <a:r>
              <a:rPr lang="zh-TW" altLang="en-US" sz="1700" dirty="0"/>
              <a:t>請依民國 </a:t>
            </a:r>
            <a:r>
              <a:rPr lang="en-US" altLang="zh-TW" sz="1700" dirty="0"/>
              <a:t>? </a:t>
            </a:r>
            <a:r>
              <a:rPr lang="zh-TW" altLang="en-US" sz="1700" dirty="0"/>
              <a:t>次</a:t>
            </a:r>
            <a:r>
              <a:rPr lang="en-US" altLang="zh-TW" sz="1700" dirty="0"/>
              <a:t>)</a:t>
            </a:r>
            <a:r>
              <a:rPr lang="zh-TW" altLang="en-US" sz="1700" dirty="0"/>
              <a:t>說明之 </a:t>
            </a:r>
            <a:r>
              <a:rPr lang="en-US" altLang="zh-TW" sz="1700" dirty="0"/>
              <a:t>?</a:t>
            </a:r>
          </a:p>
          <a:p>
            <a:r>
              <a:rPr lang="en-US" altLang="zh-TW" sz="1700" dirty="0" smtClean="0"/>
              <a:t>5</a:t>
            </a:r>
            <a:r>
              <a:rPr lang="en-US" altLang="zh-TW" sz="1700" dirty="0"/>
              <a:t>. </a:t>
            </a:r>
            <a:r>
              <a:rPr lang="zh-TW" altLang="en-US" sz="1700" dirty="0"/>
              <a:t>電腦軟體整合應用 以 </a:t>
            </a:r>
            <a:r>
              <a:rPr lang="en-US" altLang="zh-TW" sz="1700" dirty="0"/>
              <a:t>MIS</a:t>
            </a:r>
            <a:r>
              <a:rPr lang="zh-TW" altLang="en-US" sz="1700" dirty="0"/>
              <a:t>的系統分析 為主要實務研究管理方法 </a:t>
            </a:r>
            <a:r>
              <a:rPr lang="en-US" altLang="zh-TW" sz="1700" dirty="0"/>
              <a:t>? </a:t>
            </a:r>
            <a:r>
              <a:rPr lang="zh-TW" altLang="en-US" sz="1700" dirty="0"/>
              <a:t>請問何謂 </a:t>
            </a:r>
            <a:r>
              <a:rPr lang="en-US" altLang="zh-TW" sz="1700" dirty="0"/>
              <a:t>MIS ? MK-IS </a:t>
            </a:r>
            <a:r>
              <a:rPr lang="en-US" altLang="zh-TW" sz="1700" dirty="0" smtClean="0"/>
              <a:t>?(</a:t>
            </a:r>
            <a:r>
              <a:rPr lang="zh-TW" altLang="en-US" sz="1700" dirty="0"/>
              <a:t>在全球</a:t>
            </a:r>
            <a:r>
              <a:rPr lang="en-US" altLang="zh-TW" sz="1700" dirty="0"/>
              <a:t>IT</a:t>
            </a:r>
            <a:r>
              <a:rPr lang="zh-TW" altLang="en-US" sz="1700" dirty="0"/>
              <a:t>資訊科技競爭比較方面 </a:t>
            </a:r>
            <a:r>
              <a:rPr lang="en-US" altLang="zh-TW" sz="1700" dirty="0"/>
              <a:t>.IT </a:t>
            </a:r>
            <a:r>
              <a:rPr lang="zh-TW" altLang="en-US" sz="1700" dirty="0"/>
              <a:t>為台灣特有 </a:t>
            </a:r>
            <a:r>
              <a:rPr lang="en-US" altLang="zh-TW" sz="1700" dirty="0"/>
              <a:t>PC-NB-GPS-GPU-AI </a:t>
            </a:r>
            <a:r>
              <a:rPr lang="zh-TW" altLang="en-US" sz="1700" dirty="0"/>
              <a:t>的高科技產業優勢</a:t>
            </a:r>
            <a:r>
              <a:rPr lang="en-US" altLang="zh-TW" sz="1700" dirty="0"/>
              <a:t>)</a:t>
            </a:r>
          </a:p>
          <a:p>
            <a:r>
              <a:rPr lang="en-US" altLang="zh-TW" sz="1700" dirty="0" smtClean="0"/>
              <a:t>6</a:t>
            </a:r>
            <a:r>
              <a:rPr lang="en-US" altLang="zh-TW" sz="1700" dirty="0"/>
              <a:t>. </a:t>
            </a:r>
            <a:r>
              <a:rPr lang="zh-TW" altLang="en-US" sz="1700" dirty="0"/>
              <a:t>在實務個案方法 </a:t>
            </a:r>
            <a:r>
              <a:rPr lang="en-US" altLang="zh-TW" sz="1700" dirty="0"/>
              <a:t>MIS</a:t>
            </a:r>
            <a:r>
              <a:rPr lang="zh-TW" altLang="en-US" sz="1700" dirty="0"/>
              <a:t>管理資訊系統為 電腦軟體整合應用的 重要實務研究方法，請問 </a:t>
            </a:r>
            <a:r>
              <a:rPr lang="en-US" altLang="zh-TW" sz="1700" dirty="0"/>
              <a:t>MIS</a:t>
            </a:r>
            <a:r>
              <a:rPr lang="zh-TW" altLang="en-US" sz="1700" dirty="0"/>
              <a:t>之 </a:t>
            </a:r>
            <a:r>
              <a:rPr lang="en-US" altLang="zh-TW" sz="1700" dirty="0"/>
              <a:t>5</a:t>
            </a:r>
            <a:r>
              <a:rPr lang="zh-TW" altLang="en-US" sz="1700" dirty="0"/>
              <a:t>管 為何 </a:t>
            </a:r>
            <a:r>
              <a:rPr lang="en-US" altLang="zh-TW" sz="1700" dirty="0"/>
              <a:t>?</a:t>
            </a:r>
          </a:p>
          <a:p>
            <a:r>
              <a:rPr lang="en-US" altLang="zh-TW" sz="1700" dirty="0" smtClean="0"/>
              <a:t>7</a:t>
            </a:r>
            <a:r>
              <a:rPr lang="en-US" altLang="zh-TW" sz="1700" dirty="0"/>
              <a:t>. </a:t>
            </a:r>
            <a:r>
              <a:rPr lang="zh-TW" altLang="en-US" sz="1700" dirty="0"/>
              <a:t>在實務個案方法 本校運用 網路管理 於 霧峰</a:t>
            </a:r>
            <a:r>
              <a:rPr lang="en-US" altLang="zh-TW" sz="1700" dirty="0"/>
              <a:t>.</a:t>
            </a:r>
            <a:r>
              <a:rPr lang="zh-TW" altLang="en-US" sz="1700" dirty="0"/>
              <a:t>大里</a:t>
            </a:r>
            <a:r>
              <a:rPr lang="en-US" altLang="zh-TW" sz="1700" dirty="0"/>
              <a:t>.</a:t>
            </a:r>
            <a:r>
              <a:rPr lang="zh-TW" altLang="en-US" sz="1700" dirty="0"/>
              <a:t>太平社區資源的整合與 </a:t>
            </a:r>
            <a:r>
              <a:rPr lang="en-US" altLang="zh-TW" sz="1700" dirty="0"/>
              <a:t>USR</a:t>
            </a:r>
            <a:r>
              <a:rPr lang="zh-TW" altLang="en-US" sz="1700" dirty="0"/>
              <a:t>的社區服務推廣</a:t>
            </a:r>
            <a:r>
              <a:rPr lang="en-US" altLang="zh-TW" sz="1700" dirty="0"/>
              <a:t>. </a:t>
            </a:r>
            <a:r>
              <a:rPr lang="zh-TW" altLang="en-US" sz="1700" dirty="0"/>
              <a:t>請問何謂 </a:t>
            </a:r>
            <a:r>
              <a:rPr lang="en-US" altLang="zh-TW" sz="1700" dirty="0"/>
              <a:t>USR ? </a:t>
            </a:r>
            <a:r>
              <a:rPr lang="zh-TW" altLang="en-US" sz="1700" dirty="0"/>
              <a:t>本校最早的</a:t>
            </a:r>
            <a:r>
              <a:rPr lang="en-US" altLang="zh-TW" sz="1700" dirty="0"/>
              <a:t>USR</a:t>
            </a:r>
            <a:r>
              <a:rPr lang="zh-TW" altLang="en-US" sz="1700" dirty="0"/>
              <a:t>的社區服務計畫為何  </a:t>
            </a:r>
            <a:r>
              <a:rPr lang="en-US" altLang="zh-TW" sz="1700" dirty="0"/>
              <a:t>? . </a:t>
            </a:r>
            <a:r>
              <a:rPr lang="zh-TW" altLang="en-US" sz="1700" dirty="0"/>
              <a:t>後續才有目前的外埔農產網路行銷計畫</a:t>
            </a:r>
          </a:p>
          <a:p>
            <a:r>
              <a:rPr lang="en-US" altLang="zh-TW" sz="1700" dirty="0" smtClean="0"/>
              <a:t>8</a:t>
            </a:r>
            <a:r>
              <a:rPr lang="en-US" altLang="zh-TW" sz="1700" dirty="0"/>
              <a:t>. </a:t>
            </a:r>
            <a:r>
              <a:rPr lang="zh-TW" altLang="en-US" sz="1700" dirty="0"/>
              <a:t>為提升學生的學習興趣</a:t>
            </a:r>
            <a:r>
              <a:rPr lang="en-US" altLang="zh-TW" sz="1700" dirty="0"/>
              <a:t>. </a:t>
            </a:r>
            <a:r>
              <a:rPr lang="zh-TW" altLang="en-US" sz="1700" dirty="0"/>
              <a:t>未來對台灣的電腦軟體整合應用設計以 縱斷面人口老化市場需求規劃為基礎 ， 請問台灣在 民國 </a:t>
            </a:r>
            <a:r>
              <a:rPr lang="en-US" altLang="zh-TW" sz="1700" dirty="0"/>
              <a:t>? </a:t>
            </a:r>
            <a:r>
              <a:rPr lang="zh-TW" altLang="en-US" sz="1700" dirty="0"/>
              <a:t>年</a:t>
            </a:r>
            <a:r>
              <a:rPr lang="en-US" altLang="zh-TW" sz="1700" dirty="0"/>
              <a:t>2</a:t>
            </a:r>
            <a:r>
              <a:rPr lang="zh-TW" altLang="en-US" sz="1700" dirty="0"/>
              <a:t>月正式進入 </a:t>
            </a:r>
            <a:r>
              <a:rPr lang="en-US" altLang="zh-TW" sz="1700" dirty="0"/>
              <a:t>7</a:t>
            </a:r>
            <a:r>
              <a:rPr lang="zh-TW" altLang="en-US" sz="1700" dirty="0"/>
              <a:t>％以上「高齡化社會」，</a:t>
            </a:r>
            <a:r>
              <a:rPr lang="en-US" altLang="zh-TW" sz="1700" dirty="0"/>
              <a:t>14</a:t>
            </a:r>
            <a:r>
              <a:rPr lang="zh-TW" altLang="en-US" sz="1700" dirty="0"/>
              <a:t>％以上時稱高齡社會，</a:t>
            </a:r>
            <a:r>
              <a:rPr lang="en-US" altLang="zh-TW" sz="1700" dirty="0"/>
              <a:t>20</a:t>
            </a:r>
            <a:r>
              <a:rPr lang="zh-TW" altLang="en-US" sz="1700" dirty="0"/>
              <a:t>％以上時稱超高齡社會，於民國 </a:t>
            </a:r>
            <a:r>
              <a:rPr lang="en-US" altLang="zh-TW" sz="1700" dirty="0"/>
              <a:t>? </a:t>
            </a:r>
            <a:r>
              <a:rPr lang="zh-TW" altLang="en-US" sz="1700" dirty="0"/>
              <a:t>年達到</a:t>
            </a:r>
            <a:r>
              <a:rPr lang="en-US" altLang="zh-TW" sz="1700" dirty="0"/>
              <a:t>14%</a:t>
            </a:r>
            <a:r>
              <a:rPr lang="zh-TW" altLang="en-US" sz="1700" dirty="0"/>
              <a:t>，成為「高齡社會」，到了民國 </a:t>
            </a:r>
            <a:r>
              <a:rPr lang="en-US" altLang="zh-TW" sz="1700" dirty="0"/>
              <a:t>? </a:t>
            </a:r>
            <a:r>
              <a:rPr lang="zh-TW" altLang="en-US" sz="1700" dirty="0"/>
              <a:t>年，</a:t>
            </a:r>
            <a:r>
              <a:rPr lang="en-US" altLang="zh-TW" sz="1700" dirty="0"/>
              <a:t>65</a:t>
            </a:r>
            <a:r>
              <a:rPr lang="zh-TW" altLang="en-US" sz="1700" dirty="0"/>
              <a:t>歲以上人口會占總人口</a:t>
            </a:r>
            <a:r>
              <a:rPr lang="en-US" altLang="zh-TW" sz="1700" dirty="0"/>
              <a:t>20%</a:t>
            </a:r>
            <a:r>
              <a:rPr lang="zh-TW" altLang="en-US" sz="1700" dirty="0"/>
              <a:t>，台灣將進入「超高齡社會」。</a:t>
            </a:r>
          </a:p>
          <a:p>
            <a:r>
              <a:rPr lang="en-US" altLang="zh-TW" sz="1700" dirty="0" smtClean="0"/>
              <a:t>9</a:t>
            </a:r>
            <a:r>
              <a:rPr lang="en-US" altLang="zh-TW" sz="1700" dirty="0"/>
              <a:t>. </a:t>
            </a:r>
            <a:r>
              <a:rPr lang="zh-TW" altLang="en-US" sz="1700" dirty="0"/>
              <a:t>請將 大數據分析資料管理金字塔的順序，依序排列 </a:t>
            </a:r>
            <a:r>
              <a:rPr lang="en-US" altLang="zh-TW" sz="1700" dirty="0"/>
              <a:t>? (</a:t>
            </a:r>
            <a:r>
              <a:rPr lang="zh-TW" altLang="en-US" sz="1700" dirty="0"/>
              <a:t>由 上而下</a:t>
            </a:r>
            <a:r>
              <a:rPr lang="en-US" altLang="zh-TW" sz="1700" dirty="0"/>
              <a:t>)</a:t>
            </a:r>
          </a:p>
          <a:p>
            <a:r>
              <a:rPr lang="en-US" altLang="zh-TW" sz="1700" dirty="0" smtClean="0"/>
              <a:t>10</a:t>
            </a:r>
            <a:r>
              <a:rPr lang="en-US" altLang="zh-TW" sz="1700" dirty="0"/>
              <a:t>.</a:t>
            </a:r>
            <a:r>
              <a:rPr lang="zh-TW" altLang="en-US" sz="1700" dirty="0"/>
              <a:t>台灣 </a:t>
            </a:r>
            <a:r>
              <a:rPr lang="en-US" altLang="zh-TW" sz="1700" dirty="0" err="1"/>
              <a:t>Hinet</a:t>
            </a:r>
            <a:r>
              <a:rPr lang="en-US" altLang="zh-TW" sz="1700" dirty="0"/>
              <a:t> </a:t>
            </a:r>
            <a:r>
              <a:rPr lang="zh-TW" altLang="en-US" sz="1700" dirty="0"/>
              <a:t>何時 </a:t>
            </a:r>
            <a:r>
              <a:rPr lang="en-US" altLang="zh-TW" sz="1700" dirty="0"/>
              <a:t>(? </a:t>
            </a:r>
            <a:r>
              <a:rPr lang="zh-TW" altLang="en-US" sz="1700" dirty="0"/>
              <a:t>年</a:t>
            </a:r>
            <a:r>
              <a:rPr lang="en-US" altLang="zh-TW" sz="1700" dirty="0"/>
              <a:t>) </a:t>
            </a:r>
            <a:r>
              <a:rPr lang="zh-TW" altLang="en-US" sz="1700" dirty="0"/>
              <a:t>開始營運 </a:t>
            </a:r>
            <a:r>
              <a:rPr lang="en-US" altLang="zh-TW" sz="1700" dirty="0"/>
              <a:t>? </a:t>
            </a:r>
            <a:r>
              <a:rPr lang="zh-TW" altLang="en-US" sz="1700" dirty="0"/>
              <a:t>中國網路人口何時超越台灣 </a:t>
            </a:r>
            <a:r>
              <a:rPr lang="en-US" altLang="zh-TW" sz="1700" dirty="0"/>
              <a:t>?</a:t>
            </a:r>
          </a:p>
          <a:p>
            <a:r>
              <a:rPr lang="en-US" altLang="zh-TW" sz="1800" dirty="0"/>
              <a:t> </a:t>
            </a:r>
            <a:endParaRPr lang="zh-TW" altLang="en-US" dirty="0"/>
          </a:p>
        </p:txBody>
      </p:sp>
    </p:spTree>
    <p:extLst>
      <p:ext uri="{BB962C8B-B14F-4D97-AF65-F5344CB8AC3E}">
        <p14:creationId xmlns:p14="http://schemas.microsoft.com/office/powerpoint/2010/main" val="100474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467544" y="980728"/>
            <a:ext cx="7802033" cy="5256584"/>
          </a:xfrm>
        </p:spPr>
      </p:pic>
    </p:spTree>
    <p:extLst>
      <p:ext uri="{BB962C8B-B14F-4D97-AF65-F5344CB8AC3E}">
        <p14:creationId xmlns:p14="http://schemas.microsoft.com/office/powerpoint/2010/main" val="171457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147248" cy="202034"/>
          </a:xfrm>
        </p:spPr>
        <p:txBody>
          <a:bodyPr/>
          <a:lstStyle/>
          <a:p>
            <a:r>
              <a:rPr lang="zh-TW" altLang="en-US" sz="1800" dirty="0">
                <a:latin typeface="標楷體" pitchFamily="65" charset="-120"/>
                <a:ea typeface="標楷體" pitchFamily="65" charset="-120"/>
              </a:rPr>
              <a:t>電腦軟體整合</a:t>
            </a:r>
            <a:r>
              <a:rPr lang="zh-TW" altLang="en-US" sz="1800" dirty="0" smtClean="0">
                <a:latin typeface="標楷體" pitchFamily="65" charset="-120"/>
                <a:ea typeface="標楷體" pitchFamily="65" charset="-120"/>
              </a:rPr>
              <a:t>應用</a:t>
            </a:r>
            <a:r>
              <a:rPr lang="en-US" altLang="zh-TW" sz="1800" dirty="0" smtClean="0">
                <a:latin typeface="標楷體" pitchFamily="65" charset="-120"/>
                <a:ea typeface="標楷體" pitchFamily="65" charset="-120"/>
              </a:rPr>
              <a:t>1</a:t>
            </a:r>
            <a:endParaRPr lang="zh-TW" altLang="en-US" sz="1800" dirty="0"/>
          </a:p>
        </p:txBody>
      </p:sp>
      <p:sp>
        <p:nvSpPr>
          <p:cNvPr id="6" name="內容版面配置區 5"/>
          <p:cNvSpPr>
            <a:spLocks noGrp="1"/>
          </p:cNvSpPr>
          <p:nvPr>
            <p:ph idx="1"/>
          </p:nvPr>
        </p:nvSpPr>
        <p:spPr>
          <a:xfrm>
            <a:off x="256692" y="202034"/>
            <a:ext cx="8712968" cy="4525963"/>
          </a:xfrm>
        </p:spPr>
        <p:txBody>
          <a:bodyPr/>
          <a:lstStyle/>
          <a:p>
            <a:r>
              <a:rPr lang="zh-TW" altLang="en-US" sz="1800" dirty="0" smtClean="0"/>
              <a:t>一</a:t>
            </a:r>
            <a:r>
              <a:rPr lang="en-US" altLang="zh-TW" sz="1800" dirty="0"/>
              <a:t>.	</a:t>
            </a:r>
            <a:r>
              <a:rPr lang="zh-TW" altLang="en-US" sz="1800" dirty="0"/>
              <a:t>課程理論的 文獻探討與 </a:t>
            </a:r>
            <a:r>
              <a:rPr lang="en-US" altLang="zh-TW" sz="1800" dirty="0"/>
              <a:t>(</a:t>
            </a:r>
            <a:r>
              <a:rPr lang="zh-TW" altLang="en-US" sz="1800" dirty="0"/>
              <a:t>未來</a:t>
            </a:r>
            <a:r>
              <a:rPr lang="en-US" altLang="zh-TW" sz="1800" dirty="0"/>
              <a:t>)</a:t>
            </a:r>
            <a:r>
              <a:rPr lang="zh-TW" altLang="en-US" sz="1800" dirty="0"/>
              <a:t>實務研究方法 題 </a:t>
            </a:r>
            <a:r>
              <a:rPr lang="en-US" altLang="zh-TW" sz="1800" dirty="0" smtClean="0"/>
              <a:t>:</a:t>
            </a:r>
          </a:p>
          <a:p>
            <a:r>
              <a:rPr lang="en-US" altLang="zh-TW" sz="1800" dirty="0" smtClean="0"/>
              <a:t> </a:t>
            </a:r>
            <a:endParaRPr lang="en-US" altLang="zh-TW" sz="1800" dirty="0"/>
          </a:p>
          <a:p>
            <a:r>
              <a:rPr lang="zh-TW" altLang="en-US" sz="2400" dirty="0"/>
              <a:t>二</a:t>
            </a:r>
            <a:r>
              <a:rPr lang="en-US" altLang="zh-TW" sz="2400" dirty="0"/>
              <a:t>.	</a:t>
            </a:r>
            <a:r>
              <a:rPr lang="zh-TW" altLang="en-US" sz="2400" dirty="0"/>
              <a:t>請依以下 </a:t>
            </a:r>
            <a:r>
              <a:rPr lang="en-US" altLang="zh-TW" sz="2400" dirty="0"/>
              <a:t>5 </a:t>
            </a:r>
            <a:r>
              <a:rPr lang="zh-TW" altLang="en-US" sz="2400" dirty="0"/>
              <a:t>大主題</a:t>
            </a:r>
            <a:r>
              <a:rPr lang="en-US" altLang="zh-TW" sz="2400" dirty="0"/>
              <a:t>.</a:t>
            </a:r>
            <a:r>
              <a:rPr lang="zh-TW" altLang="en-US" sz="2400" dirty="0"/>
              <a:t>依最喜歡與教無興趣偏好排序</a:t>
            </a:r>
            <a:r>
              <a:rPr lang="en-US" altLang="zh-TW" sz="2400" dirty="0"/>
              <a:t>.</a:t>
            </a:r>
            <a:r>
              <a:rPr lang="zh-TW" altLang="en-US" sz="2400" dirty="0"/>
              <a:t>並陳述原因與改善建議 </a:t>
            </a:r>
            <a:r>
              <a:rPr lang="en-US" altLang="zh-TW" sz="2400" dirty="0"/>
              <a:t>? (</a:t>
            </a:r>
            <a:r>
              <a:rPr lang="zh-TW" altLang="en-US" sz="2400" dirty="0"/>
              <a:t>開放題</a:t>
            </a:r>
            <a:r>
              <a:rPr lang="en-US" altLang="zh-TW" sz="2400" dirty="0" smtClean="0"/>
              <a:t>)</a:t>
            </a:r>
          </a:p>
          <a:p>
            <a:r>
              <a:rPr lang="en-US" altLang="zh-TW" sz="2400" dirty="0" smtClean="0"/>
              <a:t>    </a:t>
            </a:r>
            <a:r>
              <a:rPr lang="zh-TW" altLang="en-US" sz="2400" dirty="0"/>
              <a:t>註</a:t>
            </a:r>
            <a:r>
              <a:rPr lang="en-US" altLang="zh-TW" sz="2400" dirty="0"/>
              <a:t>: </a:t>
            </a:r>
            <a:r>
              <a:rPr lang="en-US" altLang="zh-TW" sz="2400" dirty="0" err="1"/>
              <a:t>Zuvio</a:t>
            </a:r>
            <a:r>
              <a:rPr lang="en-US" altLang="zh-TW" sz="2400" dirty="0"/>
              <a:t> </a:t>
            </a:r>
            <a:r>
              <a:rPr lang="zh-TW" altLang="en-US" sz="2400" dirty="0"/>
              <a:t>問卷調查 填項 </a:t>
            </a:r>
            <a:r>
              <a:rPr lang="en-US" altLang="zh-TW" sz="2400" dirty="0"/>
              <a:t>: 1.</a:t>
            </a:r>
            <a:r>
              <a:rPr lang="zh-TW" altLang="en-US" sz="2400" dirty="0"/>
              <a:t>非常不同意</a:t>
            </a:r>
            <a:r>
              <a:rPr lang="en-US" altLang="zh-TW" sz="2400" dirty="0"/>
              <a:t>(0</a:t>
            </a:r>
            <a:r>
              <a:rPr lang="zh-TW" altLang="en-US" sz="2400" dirty="0"/>
              <a:t>分</a:t>
            </a:r>
            <a:r>
              <a:rPr lang="en-US" altLang="zh-TW" sz="2400" dirty="0"/>
              <a:t>)  2.</a:t>
            </a:r>
            <a:r>
              <a:rPr lang="zh-TW" altLang="en-US" sz="2400" dirty="0"/>
              <a:t>不同意</a:t>
            </a:r>
            <a:r>
              <a:rPr lang="en-US" altLang="zh-TW" sz="2400" dirty="0"/>
              <a:t>(25</a:t>
            </a:r>
            <a:r>
              <a:rPr lang="zh-TW" altLang="en-US" sz="2400" dirty="0"/>
              <a:t>分</a:t>
            </a:r>
            <a:r>
              <a:rPr lang="en-US" altLang="zh-TW" sz="2400" dirty="0"/>
              <a:t>) 3.</a:t>
            </a:r>
            <a:r>
              <a:rPr lang="zh-TW" altLang="en-US" sz="2400" dirty="0"/>
              <a:t>沒意見</a:t>
            </a:r>
            <a:r>
              <a:rPr lang="en-US" altLang="zh-TW" sz="2400" dirty="0"/>
              <a:t>(50</a:t>
            </a:r>
            <a:r>
              <a:rPr lang="zh-TW" altLang="en-US" sz="2400" dirty="0"/>
              <a:t>分</a:t>
            </a:r>
            <a:r>
              <a:rPr lang="en-US" altLang="zh-TW" sz="2400" dirty="0"/>
              <a:t>)</a:t>
            </a:r>
          </a:p>
          <a:p>
            <a:r>
              <a:rPr lang="en-US" altLang="zh-TW" sz="2400" dirty="0"/>
              <a:t>       4</a:t>
            </a:r>
            <a:r>
              <a:rPr lang="zh-TW" altLang="en-US" sz="2400" dirty="0"/>
              <a:t>同意</a:t>
            </a:r>
            <a:r>
              <a:rPr lang="en-US" altLang="zh-TW" sz="2400" dirty="0"/>
              <a:t>(75</a:t>
            </a:r>
            <a:r>
              <a:rPr lang="zh-TW" altLang="en-US" sz="2400" dirty="0"/>
              <a:t>分</a:t>
            </a:r>
            <a:r>
              <a:rPr lang="en-US" altLang="zh-TW" sz="2400" dirty="0"/>
              <a:t>) 5.</a:t>
            </a:r>
            <a:r>
              <a:rPr lang="zh-TW" altLang="en-US" sz="2400" dirty="0"/>
              <a:t>非常同意</a:t>
            </a:r>
            <a:r>
              <a:rPr lang="en-US" altLang="zh-TW" sz="2400" dirty="0"/>
              <a:t>(</a:t>
            </a:r>
            <a:r>
              <a:rPr lang="zh-TW" altLang="en-US" sz="2400" dirty="0"/>
              <a:t>全校平均為</a:t>
            </a:r>
            <a:r>
              <a:rPr lang="en-US" altLang="zh-TW" sz="2400" dirty="0"/>
              <a:t>80</a:t>
            </a:r>
            <a:r>
              <a:rPr lang="zh-TW" altLang="en-US" sz="2400" dirty="0"/>
              <a:t>分以上</a:t>
            </a:r>
            <a:r>
              <a:rPr lang="en-US" altLang="zh-TW" sz="2400" dirty="0"/>
              <a:t>). </a:t>
            </a:r>
            <a:r>
              <a:rPr lang="zh-TW" altLang="en-US" sz="2400" dirty="0"/>
              <a:t>請自行試算 問卷分數</a:t>
            </a:r>
          </a:p>
          <a:p>
            <a:r>
              <a:rPr lang="en-US" altLang="zh-TW" sz="2400" dirty="0" smtClean="0"/>
              <a:t>1</a:t>
            </a:r>
            <a:r>
              <a:rPr lang="en-US" altLang="zh-TW" sz="2400" dirty="0"/>
              <a:t>.	</a:t>
            </a:r>
            <a:r>
              <a:rPr lang="zh-TW" altLang="en-US" sz="2400" dirty="0"/>
              <a:t>電腦軟體整合應用的 課程教材</a:t>
            </a:r>
            <a:r>
              <a:rPr lang="en-US" altLang="zh-TW" sz="2400" dirty="0"/>
              <a:t>- OT.OB </a:t>
            </a:r>
            <a:r>
              <a:rPr lang="zh-TW" altLang="en-US" sz="2400" dirty="0"/>
              <a:t>整合網路資源 </a:t>
            </a:r>
            <a:r>
              <a:rPr lang="en-US" altLang="zh-TW" sz="2400" dirty="0"/>
              <a:t>(</a:t>
            </a:r>
            <a:r>
              <a:rPr lang="en-US" altLang="zh-TW" sz="2400" dirty="0" err="1"/>
              <a:t>iLms</a:t>
            </a:r>
            <a:r>
              <a:rPr lang="en-US" altLang="zh-TW" sz="2400" dirty="0"/>
              <a:t>. </a:t>
            </a:r>
            <a:r>
              <a:rPr lang="en-US" altLang="zh-TW" sz="2400" dirty="0" err="1"/>
              <a:t>Zuvio</a:t>
            </a:r>
            <a:r>
              <a:rPr lang="en-US" altLang="zh-TW" sz="2400" dirty="0"/>
              <a:t> .</a:t>
            </a:r>
            <a:r>
              <a:rPr lang="en-US" altLang="zh-TW" sz="2400" dirty="0" err="1"/>
              <a:t>Youtube.FB</a:t>
            </a:r>
            <a:r>
              <a:rPr lang="en-US" altLang="zh-TW" sz="2400" dirty="0"/>
              <a:t>. Map-GIS ..)</a:t>
            </a:r>
          </a:p>
          <a:p>
            <a:r>
              <a:rPr lang="en-US" altLang="zh-TW" sz="2400" dirty="0"/>
              <a:t>2.	</a:t>
            </a:r>
            <a:r>
              <a:rPr lang="zh-TW" altLang="en-US" sz="2400" dirty="0"/>
              <a:t>電腦軟體整合應用課程教材 的有趣實務主題</a:t>
            </a:r>
            <a:r>
              <a:rPr lang="en-US" altLang="zh-TW" sz="2400" dirty="0"/>
              <a:t>- </a:t>
            </a:r>
            <a:r>
              <a:rPr lang="zh-TW" altLang="en-US" sz="2400" dirty="0"/>
              <a:t>未來老人長照</a:t>
            </a:r>
            <a:r>
              <a:rPr lang="en-US" altLang="zh-TW" sz="2400" dirty="0"/>
              <a:t>. </a:t>
            </a:r>
            <a:r>
              <a:rPr lang="zh-TW" altLang="en-US" sz="2400" dirty="0"/>
              <a:t>學校</a:t>
            </a:r>
            <a:r>
              <a:rPr lang="en-US" altLang="zh-TW" sz="2400" dirty="0"/>
              <a:t>USR</a:t>
            </a:r>
            <a:r>
              <a:rPr lang="zh-TW" altLang="en-US" sz="2400" dirty="0"/>
              <a:t>實務經驗 </a:t>
            </a:r>
          </a:p>
          <a:p>
            <a:r>
              <a:rPr lang="en-US" altLang="zh-TW" sz="2400" dirty="0"/>
              <a:t>3.	</a:t>
            </a:r>
            <a:r>
              <a:rPr lang="zh-TW" altLang="en-US" sz="2400" dirty="0"/>
              <a:t>電腦軟體整合應用</a:t>
            </a:r>
            <a:r>
              <a:rPr lang="en-US" altLang="zh-TW" sz="2400" dirty="0" err="1"/>
              <a:t>ppt</a:t>
            </a:r>
            <a:r>
              <a:rPr lang="en-US" altLang="zh-TW" sz="2400" dirty="0"/>
              <a:t> </a:t>
            </a:r>
            <a:r>
              <a:rPr lang="zh-TW" altLang="en-US" sz="2400" dirty="0"/>
              <a:t>日期 </a:t>
            </a:r>
            <a:r>
              <a:rPr lang="en-US" altLang="zh-TW" sz="2400" dirty="0"/>
              <a:t>-  </a:t>
            </a:r>
            <a:r>
              <a:rPr lang="zh-TW" altLang="en-US" sz="2400" dirty="0"/>
              <a:t>依最喜歡與教無興趣偏好排序</a:t>
            </a:r>
            <a:r>
              <a:rPr lang="en-US" altLang="zh-TW" sz="2400" dirty="0"/>
              <a:t>. </a:t>
            </a:r>
            <a:r>
              <a:rPr lang="zh-TW" altLang="en-US" sz="2400" dirty="0"/>
              <a:t>並陳述原因與 改善建議</a:t>
            </a:r>
          </a:p>
          <a:p>
            <a:r>
              <a:rPr lang="en-US" altLang="zh-TW" sz="2400" dirty="0"/>
              <a:t>4.	</a:t>
            </a:r>
            <a:r>
              <a:rPr lang="zh-TW" altLang="en-US" sz="2400" dirty="0"/>
              <a:t>針對老師的教學方法與教材興趣</a:t>
            </a:r>
            <a:r>
              <a:rPr lang="en-US" altLang="zh-TW" sz="2400" dirty="0"/>
              <a:t>.</a:t>
            </a:r>
            <a:r>
              <a:rPr lang="zh-TW" altLang="en-US" sz="2400" dirty="0"/>
              <a:t>依最喜歡與教無興趣偏好排序</a:t>
            </a:r>
            <a:r>
              <a:rPr lang="en-US" altLang="zh-TW" sz="2400" dirty="0"/>
              <a:t>.</a:t>
            </a:r>
            <a:r>
              <a:rPr lang="zh-TW" altLang="en-US" sz="2400" dirty="0"/>
              <a:t>並陳述原因與改善建議</a:t>
            </a:r>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220982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147248" cy="202034"/>
          </a:xfrm>
        </p:spPr>
        <p:txBody>
          <a:bodyPr/>
          <a:lstStyle/>
          <a:p>
            <a:r>
              <a:rPr lang="zh-TW" altLang="en-US" sz="1800" dirty="0">
                <a:latin typeface="標楷體" pitchFamily="65" charset="-120"/>
                <a:ea typeface="標楷體" pitchFamily="65" charset="-120"/>
              </a:rPr>
              <a:t>電腦軟體整合應用</a:t>
            </a:r>
            <a:endParaRPr lang="zh-TW" altLang="en-US" sz="1800" dirty="0"/>
          </a:p>
        </p:txBody>
      </p:sp>
      <p:sp>
        <p:nvSpPr>
          <p:cNvPr id="6" name="內容版面配置區 5"/>
          <p:cNvSpPr>
            <a:spLocks noGrp="1"/>
          </p:cNvSpPr>
          <p:nvPr>
            <p:ph idx="1"/>
          </p:nvPr>
        </p:nvSpPr>
        <p:spPr>
          <a:xfrm>
            <a:off x="256692" y="202034"/>
            <a:ext cx="8712968" cy="4525963"/>
          </a:xfrm>
        </p:spPr>
        <p:txBody>
          <a:bodyPr/>
          <a:lstStyle/>
          <a:p>
            <a:r>
              <a:rPr lang="zh-TW" altLang="en-US" sz="1600" dirty="0" smtClean="0"/>
              <a:t>一</a:t>
            </a:r>
            <a:r>
              <a:rPr lang="en-US" altLang="zh-TW" sz="1600" dirty="0"/>
              <a:t>.	</a:t>
            </a:r>
            <a:r>
              <a:rPr lang="zh-TW" altLang="en-US" sz="1600" dirty="0"/>
              <a:t>課程理論的 文獻探討與 </a:t>
            </a:r>
            <a:r>
              <a:rPr lang="en-US" altLang="zh-TW" sz="1600" dirty="0"/>
              <a:t>(</a:t>
            </a:r>
            <a:r>
              <a:rPr lang="zh-TW" altLang="en-US" sz="1600" dirty="0"/>
              <a:t>未來</a:t>
            </a:r>
            <a:r>
              <a:rPr lang="en-US" altLang="zh-TW" sz="1600" dirty="0"/>
              <a:t>)</a:t>
            </a:r>
            <a:r>
              <a:rPr lang="zh-TW" altLang="en-US" sz="1600" dirty="0"/>
              <a:t>實務研究方法 題 </a:t>
            </a:r>
            <a:r>
              <a:rPr lang="en-US" altLang="zh-TW" sz="1600" dirty="0"/>
              <a:t>:</a:t>
            </a:r>
          </a:p>
          <a:p>
            <a:r>
              <a:rPr lang="en-US" altLang="zh-TW" sz="1500" dirty="0" smtClean="0"/>
              <a:t>1</a:t>
            </a:r>
            <a:r>
              <a:rPr lang="en-US" altLang="zh-TW" sz="1500" dirty="0"/>
              <a:t>. </a:t>
            </a:r>
            <a:r>
              <a:rPr lang="zh-TW" altLang="en-US" sz="1500" dirty="0"/>
              <a:t>在實務個案方法 本校運用網路管理於 霧峰</a:t>
            </a:r>
            <a:r>
              <a:rPr lang="en-US" altLang="zh-TW" sz="1500" dirty="0"/>
              <a:t>.</a:t>
            </a:r>
            <a:r>
              <a:rPr lang="zh-TW" altLang="en-US" sz="1500" dirty="0"/>
              <a:t>大里</a:t>
            </a:r>
            <a:r>
              <a:rPr lang="en-US" altLang="zh-TW" sz="1500" dirty="0"/>
              <a:t>.</a:t>
            </a:r>
            <a:r>
              <a:rPr lang="zh-TW" altLang="en-US" sz="1500" dirty="0"/>
              <a:t>太平社區資源的整合與 </a:t>
            </a:r>
            <a:r>
              <a:rPr lang="en-US" altLang="zh-TW" sz="1500" dirty="0"/>
              <a:t>USR</a:t>
            </a:r>
            <a:r>
              <a:rPr lang="zh-TW" altLang="en-US" sz="1500" dirty="0"/>
              <a:t>的社區服務推廣</a:t>
            </a:r>
            <a:r>
              <a:rPr lang="en-US" altLang="zh-TW" sz="1500" dirty="0"/>
              <a:t>. </a:t>
            </a:r>
            <a:r>
              <a:rPr lang="zh-TW" altLang="en-US" sz="1500" dirty="0"/>
              <a:t>請問何謂 </a:t>
            </a:r>
            <a:r>
              <a:rPr lang="en-US" altLang="zh-TW" sz="1500" dirty="0"/>
              <a:t>USR ? </a:t>
            </a:r>
            <a:r>
              <a:rPr lang="zh-TW" altLang="en-US" sz="1500" dirty="0"/>
              <a:t>本校最早的</a:t>
            </a:r>
            <a:r>
              <a:rPr lang="en-US" altLang="zh-TW" sz="1500" dirty="0"/>
              <a:t>USR</a:t>
            </a:r>
            <a:r>
              <a:rPr lang="zh-TW" altLang="en-US" sz="1500" dirty="0"/>
              <a:t>的社區服務計畫為何  </a:t>
            </a:r>
            <a:r>
              <a:rPr lang="en-US" altLang="zh-TW" sz="1500" dirty="0"/>
              <a:t>? . </a:t>
            </a:r>
            <a:r>
              <a:rPr lang="zh-TW" altLang="en-US" sz="1500" dirty="0"/>
              <a:t>後續才有目前的外埔農產網路行銷計畫</a:t>
            </a:r>
          </a:p>
          <a:p>
            <a:r>
              <a:rPr lang="en-US" altLang="zh-TW" sz="1500" dirty="0" smtClean="0"/>
              <a:t>2</a:t>
            </a:r>
            <a:r>
              <a:rPr lang="en-US" altLang="zh-TW" sz="1500" dirty="0"/>
              <a:t>. </a:t>
            </a:r>
            <a:r>
              <a:rPr lang="zh-TW" altLang="en-US" sz="1500" dirty="0"/>
              <a:t>電腦軟體整合應用的個案年代分析為 重要實務研究方法</a:t>
            </a:r>
            <a:r>
              <a:rPr lang="en-US" altLang="zh-TW" sz="1500" dirty="0"/>
              <a:t>. </a:t>
            </a:r>
            <a:r>
              <a:rPr lang="zh-TW" altLang="en-US" sz="1500" dirty="0"/>
              <a:t>請問美國資訊軟體創辦人世代 從</a:t>
            </a:r>
            <a:r>
              <a:rPr lang="en-US" altLang="zh-TW" sz="1500" dirty="0"/>
              <a:t>PC,</a:t>
            </a:r>
            <a:r>
              <a:rPr lang="zh-TW" altLang="en-US" sz="1500" dirty="0"/>
              <a:t>網路</a:t>
            </a:r>
            <a:r>
              <a:rPr lang="en-US" altLang="zh-TW" sz="1500" dirty="0"/>
              <a:t>,</a:t>
            </a:r>
            <a:r>
              <a:rPr lang="zh-TW" altLang="en-US" sz="1500" dirty="0"/>
              <a:t>手機皆有所延續與發展 </a:t>
            </a:r>
            <a:r>
              <a:rPr lang="en-US" altLang="zh-TW" sz="1500" dirty="0"/>
              <a:t>(1980-2013), </a:t>
            </a:r>
            <a:r>
              <a:rPr lang="zh-TW" altLang="en-US" sz="1500" dirty="0"/>
              <a:t>請說明</a:t>
            </a:r>
            <a:r>
              <a:rPr lang="en-US" altLang="zh-TW" sz="1500" dirty="0"/>
              <a:t>FB </a:t>
            </a:r>
            <a:r>
              <a:rPr lang="zh-TW" altLang="en-US" sz="1500" dirty="0"/>
              <a:t>臉書</a:t>
            </a:r>
            <a:r>
              <a:rPr lang="en-US" altLang="zh-TW" sz="1500" dirty="0"/>
              <a:t>, Google, Yahoo ,MS </a:t>
            </a:r>
            <a:r>
              <a:rPr lang="zh-TW" altLang="en-US" sz="1500" dirty="0"/>
              <a:t>微軟等 創辦人的出生世代為何 </a:t>
            </a:r>
            <a:r>
              <a:rPr lang="en-US" altLang="zh-TW" sz="1500" dirty="0"/>
              <a:t>? </a:t>
            </a:r>
          </a:p>
          <a:p>
            <a:r>
              <a:rPr lang="en-US" altLang="zh-TW" sz="1500" dirty="0" smtClean="0"/>
              <a:t>3</a:t>
            </a:r>
            <a:r>
              <a:rPr lang="en-US" altLang="zh-TW" sz="1500" dirty="0"/>
              <a:t>. </a:t>
            </a:r>
            <a:r>
              <a:rPr lang="zh-TW" altLang="en-US" sz="1500" dirty="0"/>
              <a:t>本校 於大四</a:t>
            </a:r>
            <a:r>
              <a:rPr lang="en-US" altLang="zh-TW" sz="1500" dirty="0"/>
              <a:t>. </a:t>
            </a:r>
            <a:r>
              <a:rPr lang="zh-TW" altLang="en-US" sz="1500" dirty="0"/>
              <a:t>專題口試中</a:t>
            </a:r>
            <a:r>
              <a:rPr lang="en-US" altLang="zh-TW" sz="1500" dirty="0"/>
              <a:t>. </a:t>
            </a:r>
            <a:r>
              <a:rPr lang="zh-TW" altLang="en-US" sz="1500" dirty="0"/>
              <a:t>各組</a:t>
            </a:r>
            <a:r>
              <a:rPr lang="en-US" altLang="zh-TW" sz="1500" dirty="0"/>
              <a:t>PTT</a:t>
            </a:r>
            <a:r>
              <a:rPr lang="zh-TW" altLang="en-US" sz="1500" dirty="0"/>
              <a:t>報告時間為 </a:t>
            </a:r>
            <a:r>
              <a:rPr lang="en-US" altLang="zh-TW" sz="1500" dirty="0"/>
              <a:t>20-30</a:t>
            </a:r>
            <a:r>
              <a:rPr lang="zh-TW" altLang="en-US" sz="1500" dirty="0"/>
              <a:t>分鐘</a:t>
            </a:r>
            <a:r>
              <a:rPr lang="en-US" altLang="zh-TW" sz="1500" dirty="0"/>
              <a:t>. </a:t>
            </a:r>
            <a:r>
              <a:rPr lang="zh-TW" altLang="en-US" sz="1500" dirty="0"/>
              <a:t>請問各組 口頭報告時間為 </a:t>
            </a:r>
            <a:r>
              <a:rPr lang="en-US" altLang="zh-TW" sz="1500" dirty="0"/>
              <a:t>? </a:t>
            </a:r>
            <a:r>
              <a:rPr lang="zh-TW" altLang="en-US" sz="1500" dirty="0"/>
              <a:t>分</a:t>
            </a:r>
            <a:r>
              <a:rPr lang="en-US" altLang="zh-TW" sz="1500" dirty="0"/>
              <a:t>. PTT </a:t>
            </a:r>
            <a:r>
              <a:rPr lang="zh-TW" altLang="en-US" sz="1500" dirty="0"/>
              <a:t>的報告五大架構大綱中 </a:t>
            </a:r>
            <a:r>
              <a:rPr lang="en-US" altLang="zh-TW" sz="1500" dirty="0"/>
              <a:t>2</a:t>
            </a:r>
            <a:r>
              <a:rPr lang="zh-TW" altLang="en-US" sz="1500" dirty="0"/>
              <a:t>個大重點為何 </a:t>
            </a:r>
            <a:r>
              <a:rPr lang="en-US" altLang="zh-TW" sz="1500" dirty="0"/>
              <a:t>?</a:t>
            </a:r>
          </a:p>
          <a:p>
            <a:r>
              <a:rPr lang="en-US" altLang="zh-TW" sz="1500" dirty="0" smtClean="0"/>
              <a:t>4</a:t>
            </a:r>
            <a:r>
              <a:rPr lang="en-US" altLang="zh-TW" sz="1500" dirty="0"/>
              <a:t>. </a:t>
            </a:r>
            <a:r>
              <a:rPr lang="zh-TW" altLang="en-US" sz="1500" dirty="0"/>
              <a:t>本校 於大四</a:t>
            </a:r>
            <a:r>
              <a:rPr lang="en-US" altLang="zh-TW" sz="1500" dirty="0"/>
              <a:t>. </a:t>
            </a:r>
            <a:r>
              <a:rPr lang="zh-TW" altLang="en-US" sz="1500" dirty="0"/>
              <a:t>專題口試中</a:t>
            </a:r>
            <a:r>
              <a:rPr lang="en-US" altLang="zh-TW" sz="1500" dirty="0"/>
              <a:t>. </a:t>
            </a:r>
            <a:r>
              <a:rPr lang="zh-TW" altLang="en-US" sz="1500" dirty="0"/>
              <a:t>各組</a:t>
            </a:r>
            <a:r>
              <a:rPr lang="en-US" altLang="zh-TW" sz="1500" dirty="0"/>
              <a:t>PTT </a:t>
            </a:r>
            <a:r>
              <a:rPr lang="zh-TW" altLang="en-US" sz="1500" dirty="0"/>
              <a:t>的報告五大架構大綱中 </a:t>
            </a:r>
            <a:r>
              <a:rPr lang="en-US" altLang="zh-TW" sz="1500" dirty="0"/>
              <a:t>5</a:t>
            </a:r>
            <a:r>
              <a:rPr lang="zh-TW" altLang="en-US" sz="1500" dirty="0"/>
              <a:t>個重點為何 </a:t>
            </a:r>
            <a:r>
              <a:rPr lang="en-US" altLang="zh-TW" sz="1500" dirty="0"/>
              <a:t>? </a:t>
            </a:r>
            <a:r>
              <a:rPr lang="zh-TW" altLang="en-US" sz="1500" dirty="0"/>
              <a:t>摘要</a:t>
            </a:r>
            <a:r>
              <a:rPr lang="en-US" altLang="zh-TW" sz="1500" dirty="0"/>
              <a:t>(Abstract).</a:t>
            </a:r>
            <a:r>
              <a:rPr lang="zh-TW" altLang="en-US" sz="1500" dirty="0"/>
              <a:t>與關鍵詞</a:t>
            </a:r>
            <a:r>
              <a:rPr lang="en-US" altLang="zh-TW" sz="1500" dirty="0"/>
              <a:t>(Keyword) </a:t>
            </a:r>
            <a:r>
              <a:rPr lang="zh-TW" altLang="en-US" sz="1500" dirty="0"/>
              <a:t>及來自五大架構大綱重點的濃縮</a:t>
            </a:r>
            <a:r>
              <a:rPr lang="en-US" altLang="zh-TW" sz="1500" dirty="0"/>
              <a:t>. </a:t>
            </a:r>
            <a:r>
              <a:rPr lang="zh-TW" altLang="en-US" sz="1500" dirty="0"/>
              <a:t>邏輯與前後必須連貫有條理並具體</a:t>
            </a:r>
          </a:p>
          <a:p>
            <a:r>
              <a:rPr lang="en-US" altLang="zh-TW" sz="1500" dirty="0" smtClean="0"/>
              <a:t>5</a:t>
            </a:r>
            <a:r>
              <a:rPr lang="en-US" altLang="zh-TW" sz="1500" dirty="0"/>
              <a:t>. </a:t>
            </a:r>
            <a:r>
              <a:rPr lang="zh-TW" altLang="en-US" sz="1500" dirty="0"/>
              <a:t>在實務個案方法 </a:t>
            </a:r>
            <a:r>
              <a:rPr lang="en-US" altLang="zh-TW" sz="1500" dirty="0"/>
              <a:t>FB</a:t>
            </a:r>
            <a:r>
              <a:rPr lang="zh-TW" altLang="en-US" sz="1500" dirty="0"/>
              <a:t>為電腦軟體整合應用中 處理 組織網路關係 的 重要實務研究方法，請問老師的老師的 </a:t>
            </a:r>
            <a:r>
              <a:rPr lang="en-US" altLang="zh-TW" sz="1500" dirty="0"/>
              <a:t>FB</a:t>
            </a:r>
            <a:r>
              <a:rPr lang="zh-TW" altLang="en-US" sz="1500" dirty="0"/>
              <a:t>粉專與一般帳號為何</a:t>
            </a:r>
            <a:r>
              <a:rPr lang="en-US" altLang="zh-TW" sz="1500" dirty="0"/>
              <a:t>?  FB</a:t>
            </a:r>
            <a:r>
              <a:rPr lang="zh-TW" altLang="en-US" sz="1500" dirty="0"/>
              <a:t>之 主要常用教學社團 為何 </a:t>
            </a:r>
            <a:r>
              <a:rPr lang="en-US" altLang="zh-TW" sz="1500" dirty="0"/>
              <a:t>?</a:t>
            </a:r>
          </a:p>
          <a:p>
            <a:r>
              <a:rPr lang="en-US" altLang="zh-TW" sz="1500" dirty="0" smtClean="0"/>
              <a:t>6</a:t>
            </a:r>
            <a:r>
              <a:rPr lang="en-US" altLang="zh-TW" sz="1500" dirty="0"/>
              <a:t>. </a:t>
            </a:r>
            <a:r>
              <a:rPr lang="zh-TW" altLang="en-US" sz="1500" dirty="0"/>
              <a:t>在實務個案方法 問卷調查 為電腦軟體整合應用中 的 重要實務研究方法 </a:t>
            </a:r>
            <a:r>
              <a:rPr lang="en-US" altLang="zh-TW" sz="1500" dirty="0"/>
              <a:t>? </a:t>
            </a:r>
            <a:r>
              <a:rPr lang="zh-TW" altLang="en-US" sz="1500" dirty="0"/>
              <a:t>目前市面上以 應用於總統大選的 何問卷調查 </a:t>
            </a:r>
            <a:r>
              <a:rPr lang="en-US" altLang="zh-TW" sz="1500" dirty="0"/>
              <a:t>? </a:t>
            </a:r>
            <a:r>
              <a:rPr lang="zh-TW" altLang="en-US" sz="1500" dirty="0"/>
              <a:t>法為公認最有效度的方法 </a:t>
            </a:r>
            <a:r>
              <a:rPr lang="en-US" altLang="zh-TW" sz="1500" dirty="0"/>
              <a:t>? </a:t>
            </a:r>
            <a:r>
              <a:rPr lang="zh-TW" altLang="en-US" sz="1500" dirty="0"/>
              <a:t>此問卷調查 是於 投票 前或後 </a:t>
            </a:r>
            <a:r>
              <a:rPr lang="en-US" altLang="zh-TW" sz="1500" dirty="0"/>
              <a:t>? </a:t>
            </a:r>
            <a:r>
              <a:rPr lang="zh-TW" altLang="en-US" sz="1500" dirty="0"/>
              <a:t>進行</a:t>
            </a:r>
            <a:r>
              <a:rPr lang="en-US" altLang="zh-TW" sz="1500" dirty="0"/>
              <a:t>. </a:t>
            </a:r>
            <a:r>
              <a:rPr lang="zh-TW" altLang="en-US" sz="1500" dirty="0" smtClean="0"/>
              <a:t>抽</a:t>
            </a:r>
            <a:r>
              <a:rPr lang="zh-TW" altLang="en-US" sz="1500" dirty="0"/>
              <a:t>測地點於 最基層里 的何處 </a:t>
            </a:r>
            <a:r>
              <a:rPr lang="en-US" altLang="zh-TW" sz="1500" dirty="0"/>
              <a:t>? </a:t>
            </a:r>
            <a:r>
              <a:rPr lang="zh-TW" altLang="en-US" sz="1500" dirty="0"/>
              <a:t>抽測 </a:t>
            </a:r>
          </a:p>
          <a:p>
            <a:r>
              <a:rPr lang="en-US" altLang="zh-TW" sz="1500" dirty="0" smtClean="0"/>
              <a:t>7</a:t>
            </a:r>
            <a:r>
              <a:rPr lang="en-US" altLang="zh-TW" sz="1500" dirty="0"/>
              <a:t>. </a:t>
            </a:r>
            <a:r>
              <a:rPr lang="zh-TW" altLang="en-US" sz="1500" dirty="0"/>
              <a:t>在實務個案方法 問卷調查 為電腦軟體整合應用中 的 重要實務研究方法 </a:t>
            </a:r>
            <a:r>
              <a:rPr lang="en-US" altLang="zh-TW" sz="1500" dirty="0"/>
              <a:t>? </a:t>
            </a:r>
            <a:r>
              <a:rPr lang="zh-TW" altLang="en-US" sz="1500" dirty="0"/>
              <a:t>目前老師 自行開發的網路問卷調查</a:t>
            </a:r>
            <a:r>
              <a:rPr lang="en-US" altLang="zh-TW" sz="1500" dirty="0"/>
              <a:t>. </a:t>
            </a:r>
            <a:r>
              <a:rPr lang="zh-TW" altLang="en-US" sz="1500" dirty="0"/>
              <a:t>是以</a:t>
            </a:r>
            <a:r>
              <a:rPr lang="en-US" altLang="zh-TW" sz="1500" dirty="0"/>
              <a:t>MS</a:t>
            </a:r>
            <a:r>
              <a:rPr lang="zh-TW" altLang="en-US" sz="1500" dirty="0"/>
              <a:t>最普遍使用的何種 網路程式語言 </a:t>
            </a:r>
            <a:r>
              <a:rPr lang="en-US" altLang="zh-TW" sz="1500" dirty="0"/>
              <a:t>? </a:t>
            </a:r>
            <a:r>
              <a:rPr lang="zh-TW" altLang="en-US" sz="1500" dirty="0"/>
              <a:t>資料庫為 </a:t>
            </a:r>
            <a:r>
              <a:rPr lang="en-US" altLang="zh-TW" sz="1500" dirty="0"/>
              <a:t>MS-OFFICE</a:t>
            </a:r>
            <a:r>
              <a:rPr lang="zh-TW" altLang="en-US" sz="1500" dirty="0"/>
              <a:t>最普遍使用的何種 資料庫 </a:t>
            </a:r>
            <a:r>
              <a:rPr lang="en-US" altLang="zh-TW" sz="1500" dirty="0"/>
              <a:t>? </a:t>
            </a:r>
            <a:r>
              <a:rPr lang="zh-TW" altLang="en-US" sz="1500" dirty="0"/>
              <a:t>副屬檔名為何 </a:t>
            </a:r>
            <a:r>
              <a:rPr lang="en-US" altLang="zh-TW" sz="1500" dirty="0"/>
              <a:t>? (</a:t>
            </a:r>
            <a:r>
              <a:rPr lang="zh-TW" altLang="en-US" sz="1500" dirty="0"/>
              <a:t>例如 *</a:t>
            </a:r>
            <a:r>
              <a:rPr lang="en-US" altLang="zh-TW" sz="1500" dirty="0"/>
              <a:t>.doc *.</a:t>
            </a:r>
            <a:r>
              <a:rPr lang="en-US" altLang="zh-TW" sz="1500" dirty="0" err="1"/>
              <a:t>xls</a:t>
            </a:r>
            <a:r>
              <a:rPr lang="en-US" altLang="zh-TW" sz="1500" dirty="0"/>
              <a:t> *.</a:t>
            </a:r>
            <a:r>
              <a:rPr lang="en-US" altLang="zh-TW" sz="1500" dirty="0" err="1"/>
              <a:t>ppt</a:t>
            </a:r>
            <a:r>
              <a:rPr lang="en-US" altLang="zh-TW" sz="1500" dirty="0"/>
              <a:t> *.</a:t>
            </a:r>
            <a:r>
              <a:rPr lang="en-US" altLang="zh-TW" sz="1500" dirty="0" err="1"/>
              <a:t>htm</a:t>
            </a:r>
            <a:r>
              <a:rPr lang="en-US" altLang="zh-TW" sz="1500" dirty="0"/>
              <a:t>) </a:t>
            </a:r>
          </a:p>
          <a:p>
            <a:r>
              <a:rPr lang="en-US" altLang="zh-TW" sz="1500" dirty="0" smtClean="0"/>
              <a:t>8</a:t>
            </a:r>
            <a:r>
              <a:rPr lang="en-US" altLang="zh-TW" sz="1500" dirty="0"/>
              <a:t>. </a:t>
            </a:r>
            <a:r>
              <a:rPr lang="zh-TW" altLang="en-US" sz="1500" dirty="0"/>
              <a:t>為提升學生的學習興趣</a:t>
            </a:r>
            <a:r>
              <a:rPr lang="en-US" altLang="zh-TW" sz="1500" dirty="0"/>
              <a:t>. </a:t>
            </a:r>
            <a:r>
              <a:rPr lang="en-US" altLang="zh-TW" sz="1500" dirty="0" err="1"/>
              <a:t>Zuvio</a:t>
            </a:r>
            <a:r>
              <a:rPr lang="en-US" altLang="zh-TW" sz="1500" dirty="0"/>
              <a:t> </a:t>
            </a:r>
            <a:r>
              <a:rPr lang="zh-TW" altLang="en-US" sz="1500" dirty="0"/>
              <a:t>為本校近年力推的 互動軟體</a:t>
            </a:r>
            <a:r>
              <a:rPr lang="en-US" altLang="zh-TW" sz="1500" dirty="0"/>
              <a:t>. </a:t>
            </a:r>
            <a:r>
              <a:rPr lang="zh-TW" altLang="en-US" sz="1500" dirty="0"/>
              <a:t>其中也 可以 進行在實務個案方法 的問卷調查 </a:t>
            </a:r>
            <a:r>
              <a:rPr lang="en-US" altLang="zh-TW" sz="1500" dirty="0"/>
              <a:t>? </a:t>
            </a:r>
            <a:r>
              <a:rPr lang="zh-TW" altLang="en-US" sz="1500" dirty="0"/>
              <a:t>如果要換算其 問卷調查之滿意分數 各個量表的分數為何 </a:t>
            </a:r>
            <a:r>
              <a:rPr lang="en-US" altLang="zh-TW" sz="1500" dirty="0"/>
              <a:t>? 1.</a:t>
            </a:r>
            <a:r>
              <a:rPr lang="zh-TW" altLang="en-US" sz="1500" dirty="0"/>
              <a:t>非常不同意</a:t>
            </a:r>
            <a:r>
              <a:rPr lang="en-US" altLang="zh-TW" sz="1500" dirty="0"/>
              <a:t>( ? </a:t>
            </a:r>
            <a:r>
              <a:rPr lang="zh-TW" altLang="en-US" sz="1500" dirty="0"/>
              <a:t>分</a:t>
            </a:r>
            <a:r>
              <a:rPr lang="en-US" altLang="zh-TW" sz="1500" dirty="0"/>
              <a:t>)  2.</a:t>
            </a:r>
            <a:r>
              <a:rPr lang="zh-TW" altLang="en-US" sz="1500" dirty="0"/>
              <a:t>不同意</a:t>
            </a:r>
            <a:r>
              <a:rPr lang="en-US" altLang="zh-TW" sz="1500" dirty="0"/>
              <a:t>(?</a:t>
            </a:r>
            <a:r>
              <a:rPr lang="zh-TW" altLang="en-US" sz="1500" dirty="0"/>
              <a:t>分</a:t>
            </a:r>
            <a:r>
              <a:rPr lang="en-US" altLang="zh-TW" sz="1500" dirty="0"/>
              <a:t>) 3.</a:t>
            </a:r>
            <a:r>
              <a:rPr lang="zh-TW" altLang="en-US" sz="1500" dirty="0"/>
              <a:t>沒意見</a:t>
            </a:r>
            <a:r>
              <a:rPr lang="en-US" altLang="zh-TW" sz="1500" dirty="0"/>
              <a:t>(?</a:t>
            </a:r>
            <a:r>
              <a:rPr lang="zh-TW" altLang="en-US" sz="1500" dirty="0"/>
              <a:t>分</a:t>
            </a:r>
            <a:r>
              <a:rPr lang="en-US" altLang="zh-TW" sz="1500" dirty="0"/>
              <a:t>)  4</a:t>
            </a:r>
            <a:r>
              <a:rPr lang="zh-TW" altLang="en-US" sz="1500" dirty="0"/>
              <a:t>同意</a:t>
            </a:r>
            <a:r>
              <a:rPr lang="en-US" altLang="zh-TW" sz="1500" dirty="0"/>
              <a:t>( ?</a:t>
            </a:r>
            <a:r>
              <a:rPr lang="zh-TW" altLang="en-US" sz="1500" dirty="0"/>
              <a:t>分</a:t>
            </a:r>
            <a:r>
              <a:rPr lang="en-US" altLang="zh-TW" sz="1500" dirty="0"/>
              <a:t>) 5.</a:t>
            </a:r>
            <a:r>
              <a:rPr lang="zh-TW" altLang="en-US" sz="1500" dirty="0"/>
              <a:t>非常同意</a:t>
            </a:r>
            <a:r>
              <a:rPr lang="en-US" altLang="zh-TW" sz="1500" dirty="0"/>
              <a:t>(?</a:t>
            </a:r>
            <a:r>
              <a:rPr lang="zh-TW" altLang="en-US" sz="1500" dirty="0"/>
              <a:t>分</a:t>
            </a:r>
            <a:r>
              <a:rPr lang="en-US" altLang="zh-TW" sz="1500" dirty="0"/>
              <a:t>).</a:t>
            </a:r>
          </a:p>
          <a:p>
            <a:r>
              <a:rPr lang="en-US" altLang="zh-TW" sz="1500" dirty="0" smtClean="0"/>
              <a:t>9</a:t>
            </a:r>
            <a:r>
              <a:rPr lang="en-US" altLang="zh-TW" sz="1500" dirty="0"/>
              <a:t>. </a:t>
            </a:r>
            <a:r>
              <a:rPr lang="zh-TW" altLang="en-US" sz="1500" dirty="0"/>
              <a:t>為擴增學生的線上課程教材</a:t>
            </a:r>
            <a:r>
              <a:rPr lang="en-US" altLang="zh-TW" sz="1500" dirty="0"/>
              <a:t>. </a:t>
            </a:r>
            <a:r>
              <a:rPr lang="zh-TW" altLang="en-US" sz="1500" dirty="0"/>
              <a:t>本校要求同學提高哪</a:t>
            </a:r>
            <a:r>
              <a:rPr lang="en-US" altLang="zh-TW" sz="1500" dirty="0"/>
              <a:t>2</a:t>
            </a:r>
            <a:r>
              <a:rPr lang="zh-TW" altLang="en-US" sz="1500" dirty="0"/>
              <a:t>項績效評估的量化指標 </a:t>
            </a:r>
            <a:r>
              <a:rPr lang="en-US" altLang="zh-TW" sz="1500" dirty="0"/>
              <a:t>(</a:t>
            </a:r>
            <a:r>
              <a:rPr lang="zh-TW" altLang="en-US" sz="1500" dirty="0"/>
              <a:t>借閱 </a:t>
            </a:r>
            <a:r>
              <a:rPr lang="en-US" altLang="zh-TW" sz="1500" dirty="0"/>
              <a:t>? ) </a:t>
            </a:r>
            <a:r>
              <a:rPr lang="zh-TW" altLang="en-US" sz="1500" dirty="0"/>
              <a:t>與 </a:t>
            </a:r>
            <a:r>
              <a:rPr lang="en-US" altLang="zh-TW" sz="1500" dirty="0"/>
              <a:t>(? </a:t>
            </a:r>
            <a:r>
              <a:rPr lang="zh-TW" altLang="en-US" sz="1500" dirty="0"/>
              <a:t>撰寫</a:t>
            </a:r>
            <a:r>
              <a:rPr lang="en-US" altLang="zh-TW" sz="1500" dirty="0"/>
              <a:t>) ? </a:t>
            </a:r>
            <a:r>
              <a:rPr lang="zh-TW" altLang="en-US" sz="1500" dirty="0"/>
              <a:t>諾是能透過 分組合作 與 學習興趣</a:t>
            </a:r>
            <a:r>
              <a:rPr lang="en-US" altLang="zh-TW" sz="1500" dirty="0"/>
              <a:t>. </a:t>
            </a:r>
            <a:r>
              <a:rPr lang="en-US" altLang="zh-TW" sz="1500" dirty="0" err="1"/>
              <a:t>Zuvio</a:t>
            </a:r>
            <a:r>
              <a:rPr lang="en-US" altLang="zh-TW" sz="1500" dirty="0"/>
              <a:t> </a:t>
            </a:r>
            <a:r>
              <a:rPr lang="zh-TW" altLang="en-US" sz="1500" dirty="0"/>
              <a:t>的線上網路問卷調查 將 列為重要 學期成績指標</a:t>
            </a:r>
            <a:r>
              <a:rPr lang="en-US" altLang="zh-TW" sz="1500" dirty="0" smtClean="0"/>
              <a:t>.</a:t>
            </a:r>
          </a:p>
          <a:p>
            <a:r>
              <a:rPr lang="en-US" altLang="zh-TW" sz="1500" dirty="0" smtClean="0"/>
              <a:t> 10</a:t>
            </a:r>
            <a:r>
              <a:rPr lang="en-US" altLang="zh-TW" sz="1500" dirty="0"/>
              <a:t>. </a:t>
            </a:r>
            <a:r>
              <a:rPr lang="zh-TW" altLang="en-US" sz="1500" dirty="0"/>
              <a:t>為提升學生的學習生活興趣</a:t>
            </a:r>
            <a:r>
              <a:rPr lang="en-US" altLang="zh-TW" sz="1500" dirty="0"/>
              <a:t>. LBS </a:t>
            </a:r>
            <a:r>
              <a:rPr lang="zh-TW" altLang="en-US" sz="1500" dirty="0"/>
              <a:t>線上直播為 本課程的重要工具</a:t>
            </a:r>
            <a:r>
              <a:rPr lang="en-US" altLang="zh-TW" sz="1500" dirty="0"/>
              <a:t>. </a:t>
            </a:r>
            <a:r>
              <a:rPr lang="zh-TW" altLang="en-US" sz="1500" dirty="0"/>
              <a:t>本課程有哪</a:t>
            </a:r>
            <a:r>
              <a:rPr lang="en-US" altLang="zh-TW" sz="1500" dirty="0"/>
              <a:t>2</a:t>
            </a:r>
            <a:r>
              <a:rPr lang="zh-TW" altLang="en-US" sz="1500" dirty="0"/>
              <a:t>項 分組作業</a:t>
            </a:r>
            <a:r>
              <a:rPr lang="en-US" altLang="zh-TW" sz="1500" dirty="0"/>
              <a:t>. </a:t>
            </a:r>
            <a:r>
              <a:rPr lang="zh-TW" altLang="en-US" sz="1500" dirty="0"/>
              <a:t>未來配合</a:t>
            </a:r>
            <a:r>
              <a:rPr lang="en-US" altLang="zh-TW" sz="1500" dirty="0"/>
              <a:t>5G </a:t>
            </a:r>
            <a:r>
              <a:rPr lang="zh-TW" altLang="en-US" sz="1500" dirty="0"/>
              <a:t>與</a:t>
            </a:r>
            <a:r>
              <a:rPr lang="en-US" altLang="zh-TW" sz="1500" dirty="0"/>
              <a:t>Pepper </a:t>
            </a:r>
            <a:r>
              <a:rPr lang="zh-TW" altLang="en-US" sz="1500" dirty="0"/>
              <a:t>機械人的普遍運用將可以 </a:t>
            </a:r>
            <a:r>
              <a:rPr lang="en-US" altLang="zh-TW" sz="1500" dirty="0"/>
              <a:t>AI</a:t>
            </a:r>
            <a:r>
              <a:rPr lang="zh-TW" altLang="en-US" sz="1500" dirty="0"/>
              <a:t>與大數據 </a:t>
            </a:r>
            <a:r>
              <a:rPr lang="zh-TW" altLang="en-US" sz="1500" dirty="0" smtClean="0"/>
              <a:t>化</a:t>
            </a:r>
            <a:r>
              <a:rPr lang="en-US" altLang="zh-TW" sz="1600" dirty="0" smtClean="0"/>
              <a:t> </a:t>
            </a:r>
            <a:endParaRPr lang="zh-TW" altLang="en-US" sz="1600" dirty="0"/>
          </a:p>
        </p:txBody>
      </p:sp>
    </p:spTree>
    <p:extLst>
      <p:ext uri="{BB962C8B-B14F-4D97-AF65-F5344CB8AC3E}">
        <p14:creationId xmlns:p14="http://schemas.microsoft.com/office/powerpoint/2010/main" val="788789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4638"/>
            <a:ext cx="8147248" cy="706090"/>
          </a:xfrm>
        </p:spPr>
        <p:txBody>
          <a:bodyPr/>
          <a:lstStyle/>
          <a:p>
            <a:r>
              <a:rPr lang="en-US" altLang="zh-TW" smtClean="0">
                <a:latin typeface="標楷體" pitchFamily="65" charset="-120"/>
                <a:ea typeface="標楷體" pitchFamily="65" charset="-120"/>
              </a:rPr>
              <a:t>2.9.23-</a:t>
            </a:r>
            <a:r>
              <a:rPr lang="en-US" altLang="zh-TW" smtClean="0"/>
              <a:t>FB</a:t>
            </a:r>
            <a:r>
              <a:rPr lang="zh-TW" altLang="en-US" dirty="0"/>
              <a:t>人口 全球統計</a:t>
            </a:r>
          </a:p>
        </p:txBody>
      </p:sp>
      <p:sp>
        <p:nvSpPr>
          <p:cNvPr id="3" name="內容版面配置區 2"/>
          <p:cNvSpPr>
            <a:spLocks noGrp="1"/>
          </p:cNvSpPr>
          <p:nvPr>
            <p:ph idx="1"/>
          </p:nvPr>
        </p:nvSpPr>
        <p:spPr>
          <a:xfrm>
            <a:off x="457200" y="1196752"/>
            <a:ext cx="8229600" cy="4525963"/>
          </a:xfrm>
        </p:spPr>
        <p:txBody>
          <a:bodyPr/>
          <a:lstStyle/>
          <a:p>
            <a:r>
              <a:rPr lang="en-US" altLang="zh-TW" sz="1400" dirty="0">
                <a:hlinkClick r:id="rId2"/>
              </a:rPr>
              <a:t>http://www.internetworldstats.com/stats3.htm</a:t>
            </a:r>
            <a:r>
              <a:rPr lang="zh-TW" altLang="en-US" sz="1400" dirty="0"/>
              <a:t> </a:t>
            </a:r>
            <a:r>
              <a:rPr lang="en-US" altLang="zh-TW" sz="1400" dirty="0"/>
              <a:t>FB</a:t>
            </a:r>
            <a:r>
              <a:rPr lang="zh-TW" altLang="en-US" sz="1400" dirty="0"/>
              <a:t>人口 全球統計</a:t>
            </a:r>
            <a:br>
              <a:rPr lang="zh-TW" altLang="en-US" sz="1400" dirty="0"/>
            </a:br>
            <a:r>
              <a:rPr lang="en-US" altLang="zh-TW" sz="1400" dirty="0"/>
              <a:t>107</a:t>
            </a:r>
            <a:r>
              <a:rPr lang="zh-TW" altLang="en-US" sz="1400" dirty="0"/>
              <a:t>年</a:t>
            </a:r>
            <a:r>
              <a:rPr lang="en-US" altLang="zh-TW" sz="1400" dirty="0"/>
              <a:t>FB: 1.</a:t>
            </a:r>
            <a:r>
              <a:rPr lang="zh-TW" altLang="en-US" sz="1400" dirty="0"/>
              <a:t>印</a:t>
            </a:r>
            <a:r>
              <a:rPr lang="en-US" altLang="zh-TW" sz="1400" dirty="0"/>
              <a:t>.</a:t>
            </a:r>
            <a:r>
              <a:rPr lang="zh-TW" altLang="en-US" sz="1400" dirty="0"/>
              <a:t>美</a:t>
            </a:r>
            <a:r>
              <a:rPr lang="en-US" altLang="zh-TW" sz="1400" dirty="0"/>
              <a:t>3.</a:t>
            </a:r>
            <a:r>
              <a:rPr lang="zh-TW" altLang="en-US" sz="1400" dirty="0"/>
              <a:t>印</a:t>
            </a:r>
            <a:r>
              <a:rPr lang="en-US" altLang="zh-TW" sz="1400" dirty="0"/>
              <a:t>.</a:t>
            </a:r>
            <a:r>
              <a:rPr lang="zh-TW" altLang="en-US" sz="1400" dirty="0"/>
              <a:t>巴</a:t>
            </a:r>
            <a:r>
              <a:rPr lang="en-US" altLang="zh-TW" sz="1400" dirty="0"/>
              <a:t>.</a:t>
            </a:r>
            <a:r>
              <a:rPr lang="zh-TW" altLang="en-US" sz="1400" dirty="0"/>
              <a:t>墨</a:t>
            </a:r>
            <a:r>
              <a:rPr lang="en-US" altLang="zh-TW" sz="1400" dirty="0"/>
              <a:t>6.</a:t>
            </a:r>
            <a:r>
              <a:rPr lang="zh-TW" altLang="en-US" sz="1400" dirty="0"/>
              <a:t>日</a:t>
            </a:r>
            <a:r>
              <a:rPr lang="en-US" altLang="zh-TW" sz="1400" dirty="0"/>
              <a:t>.</a:t>
            </a:r>
            <a:r>
              <a:rPr lang="zh-TW" altLang="en-US" sz="1400" dirty="0"/>
              <a:t>菲</a:t>
            </a:r>
            <a:r>
              <a:rPr lang="en-US" altLang="zh-TW" sz="1400" dirty="0"/>
              <a:t>.</a:t>
            </a:r>
            <a:r>
              <a:rPr lang="zh-TW" altLang="en-US" sz="1400" dirty="0"/>
              <a:t>越</a:t>
            </a:r>
            <a:r>
              <a:rPr lang="en-US" altLang="zh-TW" sz="1400" dirty="0"/>
              <a:t>.</a:t>
            </a:r>
            <a:r>
              <a:rPr lang="zh-TW" altLang="en-US" sz="1400" dirty="0"/>
              <a:t>泰</a:t>
            </a:r>
            <a:r>
              <a:rPr lang="en-US" altLang="zh-TW" sz="1400" dirty="0"/>
              <a:t>.</a:t>
            </a:r>
            <a:r>
              <a:rPr lang="zh-TW" altLang="en-US" sz="1400" dirty="0"/>
              <a:t>土</a:t>
            </a:r>
            <a:r>
              <a:rPr lang="en-US" altLang="zh-TW" sz="1400" dirty="0"/>
              <a:t>.11.</a:t>
            </a:r>
            <a:r>
              <a:rPr lang="zh-TW" altLang="en-US" sz="1400" dirty="0"/>
              <a:t>英</a:t>
            </a:r>
          </a:p>
          <a:p>
            <a:r>
              <a:rPr lang="en-US" altLang="zh-TW" sz="1400" dirty="0"/>
              <a:t>106</a:t>
            </a:r>
            <a:r>
              <a:rPr lang="zh-TW" altLang="en-US" sz="1400" dirty="0"/>
              <a:t>年</a:t>
            </a:r>
            <a:r>
              <a:rPr lang="en-US" altLang="zh-TW" sz="1400" dirty="0"/>
              <a:t>FB: 1.</a:t>
            </a:r>
            <a:r>
              <a:rPr lang="zh-TW" altLang="en-US" sz="1400" dirty="0"/>
              <a:t>印</a:t>
            </a:r>
            <a:r>
              <a:rPr lang="en-US" altLang="zh-TW" sz="1400" dirty="0"/>
              <a:t>.</a:t>
            </a:r>
            <a:r>
              <a:rPr lang="zh-TW" altLang="en-US" sz="1400" dirty="0"/>
              <a:t>美</a:t>
            </a:r>
            <a:r>
              <a:rPr lang="en-US" altLang="zh-TW" sz="1400" dirty="0"/>
              <a:t>3.</a:t>
            </a:r>
            <a:r>
              <a:rPr lang="zh-TW" altLang="en-US" sz="1400" dirty="0"/>
              <a:t>印</a:t>
            </a:r>
            <a:r>
              <a:rPr lang="en-US" altLang="zh-TW" sz="1400" dirty="0"/>
              <a:t>.</a:t>
            </a:r>
            <a:r>
              <a:rPr lang="zh-TW" altLang="en-US" sz="1400" dirty="0"/>
              <a:t>巴</a:t>
            </a:r>
            <a:r>
              <a:rPr lang="en-US" altLang="zh-TW" sz="1400" dirty="0"/>
              <a:t>.</a:t>
            </a:r>
            <a:r>
              <a:rPr lang="zh-TW" altLang="en-US" sz="1400" dirty="0"/>
              <a:t>墨</a:t>
            </a:r>
            <a:r>
              <a:rPr lang="en-US" altLang="zh-TW" sz="1400" dirty="0"/>
              <a:t>6.</a:t>
            </a:r>
            <a:r>
              <a:rPr lang="zh-TW" altLang="en-US" sz="1400" dirty="0"/>
              <a:t>越</a:t>
            </a:r>
            <a:r>
              <a:rPr lang="en-US" altLang="zh-TW" sz="1400" dirty="0"/>
              <a:t>.</a:t>
            </a:r>
            <a:r>
              <a:rPr lang="zh-TW" altLang="en-US" sz="1400" dirty="0"/>
              <a:t>泰</a:t>
            </a:r>
            <a:r>
              <a:rPr lang="en-US" altLang="zh-TW" sz="1400" dirty="0"/>
              <a:t>.</a:t>
            </a:r>
            <a:r>
              <a:rPr lang="zh-TW" altLang="en-US" sz="1400" dirty="0"/>
              <a:t>土</a:t>
            </a:r>
            <a:r>
              <a:rPr lang="en-US" altLang="zh-TW" sz="1400" dirty="0"/>
              <a:t>.9.</a:t>
            </a:r>
            <a:r>
              <a:rPr lang="zh-TW" altLang="en-US" sz="1400" dirty="0"/>
              <a:t>菲</a:t>
            </a:r>
            <a:r>
              <a:rPr lang="en-US" altLang="zh-TW" sz="1400" dirty="0"/>
              <a:t>10.</a:t>
            </a:r>
            <a:r>
              <a:rPr lang="zh-TW" altLang="en-US" sz="1400" dirty="0"/>
              <a:t>英</a:t>
            </a:r>
            <a:r>
              <a:rPr lang="en-US" altLang="zh-TW" sz="1400" dirty="0"/>
              <a:t>(0.44</a:t>
            </a:r>
            <a:r>
              <a:rPr lang="zh-TW" altLang="en-US" sz="1400" dirty="0"/>
              <a:t>億</a:t>
            </a:r>
            <a:r>
              <a:rPr lang="en-US" altLang="zh-TW" sz="1400" dirty="0"/>
              <a:t>FB/0.62</a:t>
            </a:r>
            <a:r>
              <a:rPr lang="zh-TW" altLang="en-US" sz="1400" dirty="0"/>
              <a:t>億</a:t>
            </a:r>
            <a:r>
              <a:rPr lang="en-US" altLang="zh-TW" sz="1400" dirty="0"/>
              <a:t>)</a:t>
            </a:r>
          </a:p>
          <a:p>
            <a:r>
              <a:rPr lang="en-US" altLang="zh-TW" sz="1400" dirty="0" smtClean="0"/>
              <a:t>1</a:t>
            </a:r>
            <a:r>
              <a:rPr lang="en-US" altLang="zh-TW" sz="1400" dirty="0"/>
              <a:t>.</a:t>
            </a:r>
            <a:r>
              <a:rPr lang="zh-TW" altLang="en-US" sz="1400" dirty="0"/>
              <a:t>中</a:t>
            </a:r>
            <a:r>
              <a:rPr lang="en-US" altLang="zh-TW" sz="1400" dirty="0"/>
              <a:t>.</a:t>
            </a:r>
            <a:r>
              <a:rPr lang="zh-TW" altLang="en-US" sz="1400" dirty="0"/>
              <a:t>印</a:t>
            </a:r>
            <a:r>
              <a:rPr lang="en-US" altLang="zh-TW" sz="1400" dirty="0"/>
              <a:t>3.</a:t>
            </a:r>
            <a:r>
              <a:rPr lang="zh-TW" altLang="en-US" sz="1400" dirty="0"/>
              <a:t>美</a:t>
            </a:r>
            <a:r>
              <a:rPr lang="en-US" altLang="zh-TW" sz="1400" dirty="0"/>
              <a:t>.</a:t>
            </a:r>
            <a:r>
              <a:rPr lang="zh-TW" altLang="en-US" sz="1400" dirty="0"/>
              <a:t>巴</a:t>
            </a:r>
            <a:r>
              <a:rPr lang="en-US" altLang="zh-TW" sz="1400" dirty="0"/>
              <a:t>.</a:t>
            </a:r>
            <a:r>
              <a:rPr lang="zh-TW" altLang="en-US" sz="1400" dirty="0"/>
              <a:t>印</a:t>
            </a:r>
            <a:r>
              <a:rPr lang="en-US" altLang="zh-TW" sz="1400" dirty="0"/>
              <a:t>6.</a:t>
            </a:r>
            <a:r>
              <a:rPr lang="zh-TW" altLang="en-US" sz="1400" dirty="0"/>
              <a:t>日</a:t>
            </a:r>
            <a:r>
              <a:rPr lang="en-US" altLang="zh-TW" sz="1400" dirty="0"/>
              <a:t>.</a:t>
            </a:r>
            <a:r>
              <a:rPr lang="zh-TW" altLang="en-US" sz="1400" dirty="0"/>
              <a:t>俄</a:t>
            </a:r>
            <a:r>
              <a:rPr lang="en-US" altLang="zh-TW" sz="1400" dirty="0"/>
              <a:t>.</a:t>
            </a:r>
            <a:r>
              <a:rPr lang="zh-TW" altLang="en-US" sz="1400" dirty="0"/>
              <a:t>奈</a:t>
            </a:r>
            <a:r>
              <a:rPr lang="en-US" altLang="zh-TW" sz="1400" dirty="0"/>
              <a:t>.9.</a:t>
            </a:r>
            <a:r>
              <a:rPr lang="zh-TW" altLang="en-US" sz="1400" dirty="0"/>
              <a:t>孟</a:t>
            </a:r>
            <a:r>
              <a:rPr lang="en-US" altLang="zh-TW" sz="1400" dirty="0"/>
              <a:t>(0.21</a:t>
            </a:r>
            <a:r>
              <a:rPr lang="zh-TW" altLang="en-US" sz="1400" dirty="0"/>
              <a:t>億</a:t>
            </a:r>
            <a:r>
              <a:rPr lang="en-US" altLang="zh-TW" sz="1400" dirty="0"/>
              <a:t>FB/0.73</a:t>
            </a:r>
            <a:r>
              <a:rPr lang="zh-TW" altLang="en-US" sz="1400" dirty="0"/>
              <a:t>億</a:t>
            </a:r>
            <a:r>
              <a:rPr lang="en-US" altLang="zh-TW" sz="1400" dirty="0"/>
              <a:t>/1.65</a:t>
            </a:r>
            <a:r>
              <a:rPr lang="zh-TW" altLang="en-US" sz="1400" dirty="0"/>
              <a:t>億人</a:t>
            </a:r>
            <a:r>
              <a:rPr lang="en-US" altLang="zh-TW" sz="1400" dirty="0"/>
              <a:t>)10.</a:t>
            </a:r>
            <a:r>
              <a:rPr lang="zh-TW" altLang="en-US" sz="1400" dirty="0"/>
              <a:t>德</a:t>
            </a:r>
            <a:r>
              <a:rPr lang="en-US" altLang="zh-TW" sz="1400" dirty="0"/>
              <a:t>(0.31</a:t>
            </a:r>
            <a:r>
              <a:rPr lang="zh-TW" altLang="en-US" sz="1400" dirty="0"/>
              <a:t>億</a:t>
            </a:r>
            <a:r>
              <a:rPr lang="en-US" altLang="zh-TW" sz="1400" dirty="0"/>
              <a:t>FB/0.723</a:t>
            </a:r>
            <a:r>
              <a:rPr lang="zh-TW" altLang="en-US" sz="1400" dirty="0"/>
              <a:t>億</a:t>
            </a:r>
            <a:r>
              <a:rPr lang="en-US" altLang="zh-TW" sz="1400" dirty="0"/>
              <a:t>/0.80</a:t>
            </a:r>
            <a:r>
              <a:rPr lang="zh-TW" altLang="en-US" sz="1400" dirty="0"/>
              <a:t>億人</a:t>
            </a:r>
            <a:r>
              <a:rPr lang="en-US" altLang="zh-TW" sz="1400" dirty="0"/>
              <a:t>)vs.</a:t>
            </a:r>
            <a:r>
              <a:rPr lang="zh-TW" altLang="en-US" sz="1400" dirty="0"/>
              <a:t>巴基斯坦 </a:t>
            </a:r>
            <a:r>
              <a:rPr lang="en-US" altLang="zh-TW" sz="1400" dirty="0"/>
              <a:t>(0.27</a:t>
            </a:r>
            <a:r>
              <a:rPr lang="zh-TW" altLang="en-US" sz="1400" dirty="0"/>
              <a:t>億</a:t>
            </a:r>
            <a:r>
              <a:rPr lang="en-US" altLang="zh-TW" sz="1400" dirty="0"/>
              <a:t>FB/0.446</a:t>
            </a:r>
            <a:r>
              <a:rPr lang="zh-TW" altLang="en-US" sz="1400" dirty="0"/>
              <a:t>億</a:t>
            </a:r>
            <a:r>
              <a:rPr lang="en-US" altLang="zh-TW" sz="1400" dirty="0"/>
              <a:t>/1.967</a:t>
            </a:r>
            <a:r>
              <a:rPr lang="zh-TW" altLang="en-US" sz="1400" dirty="0"/>
              <a:t>億</a:t>
            </a:r>
            <a:r>
              <a:rPr lang="en-US" altLang="zh-TW" sz="1400" dirty="0"/>
              <a:t>-No.6)</a:t>
            </a:r>
            <a:r>
              <a:rPr lang="zh-TW" altLang="en-US" sz="1400" dirty="0"/>
              <a:t/>
            </a:r>
            <a:br>
              <a:rPr lang="zh-TW" altLang="en-US" sz="1400" dirty="0"/>
            </a:br>
            <a:r>
              <a:rPr lang="en-US" altLang="zh-TW" sz="1400" dirty="0"/>
              <a:t>-----------------------------------------------------------------------------</a:t>
            </a:r>
            <a:r>
              <a:rPr lang="zh-TW" altLang="en-US" sz="1400" dirty="0"/>
              <a:t/>
            </a:r>
            <a:br>
              <a:rPr lang="zh-TW" altLang="en-US" sz="1400" dirty="0"/>
            </a:br>
            <a:r>
              <a:rPr lang="en-US" altLang="zh-TW" sz="1400" dirty="0"/>
              <a:t>106 </a:t>
            </a:r>
            <a:r>
              <a:rPr lang="zh-TW" altLang="en-US" sz="1400" dirty="0"/>
              <a:t>年 配合研發處與校長霧太達利社區產學合作計畫 </a:t>
            </a:r>
            <a:r>
              <a:rPr lang="en-US" altLang="zh-TW" sz="1400" dirty="0"/>
              <a:t>(</a:t>
            </a:r>
            <a:r>
              <a:rPr lang="zh-TW" altLang="en-US" sz="1400" dirty="0"/>
              <a:t>校重點計畫</a:t>
            </a:r>
            <a:r>
              <a:rPr lang="en-US" altLang="zh-TW" sz="1400" dirty="0"/>
              <a:t>)</a:t>
            </a:r>
            <a:r>
              <a:rPr lang="zh-TW" altLang="en-US" sz="1400" dirty="0"/>
              <a:t/>
            </a:r>
            <a:br>
              <a:rPr lang="zh-TW" altLang="en-US" sz="1400" dirty="0"/>
            </a:br>
            <a:r>
              <a:rPr lang="zh-TW" altLang="en-US" sz="1400" dirty="0"/>
              <a:t>建置 </a:t>
            </a:r>
            <a:r>
              <a:rPr lang="en-US" altLang="zh-TW" sz="1400" dirty="0"/>
              <a:t>FB </a:t>
            </a:r>
            <a:r>
              <a:rPr lang="zh-TW" altLang="en-US" sz="1400" dirty="0"/>
              <a:t>分享社團 </a:t>
            </a:r>
            <a:r>
              <a:rPr lang="en-US" altLang="zh-TW" sz="1400" dirty="0"/>
              <a:t>: </a:t>
            </a:r>
            <a:r>
              <a:rPr lang="zh-TW" altLang="en-US" sz="1400" dirty="0"/>
              <a:t>台中大里工業區</a:t>
            </a:r>
            <a:br>
              <a:rPr lang="zh-TW" altLang="en-US" sz="1400" dirty="0"/>
            </a:br>
            <a:r>
              <a:rPr lang="en-US" altLang="zh-TW" sz="1400" dirty="0">
                <a:hlinkClick r:id="rId3"/>
              </a:rPr>
              <a:t>https://www.facebook.com/groups/404206193299078/</a:t>
            </a:r>
            <a:r>
              <a:rPr lang="zh-TW" altLang="en-US" sz="1400" dirty="0"/>
              <a:t/>
            </a:r>
            <a:br>
              <a:rPr lang="zh-TW" altLang="en-US" sz="1400" dirty="0"/>
            </a:br>
            <a:r>
              <a:rPr lang="en-US" altLang="zh-TW" sz="1400" dirty="0"/>
              <a:t>106 </a:t>
            </a:r>
            <a:r>
              <a:rPr lang="zh-TW" altLang="en-US" sz="1400" dirty="0"/>
              <a:t>年 配合 前學務長 的 養老院社區服務學習專案 </a:t>
            </a:r>
            <a:r>
              <a:rPr lang="en-US" altLang="zh-TW" sz="1400" dirty="0"/>
              <a:t>(</a:t>
            </a:r>
            <a:r>
              <a:rPr lang="zh-TW" altLang="en-US" sz="1400" dirty="0"/>
              <a:t>校重點計畫</a:t>
            </a:r>
            <a:r>
              <a:rPr lang="en-US" altLang="zh-TW" sz="1400" dirty="0"/>
              <a:t>)</a:t>
            </a:r>
            <a:r>
              <a:rPr lang="zh-TW" altLang="en-US" sz="1400" dirty="0"/>
              <a:t/>
            </a:r>
            <a:br>
              <a:rPr lang="zh-TW" altLang="en-US" sz="1400" dirty="0"/>
            </a:br>
            <a:r>
              <a:rPr lang="zh-TW" altLang="en-US" sz="1400" dirty="0"/>
              <a:t>建置 </a:t>
            </a:r>
            <a:r>
              <a:rPr lang="en-US" altLang="zh-TW" sz="1400" dirty="0" err="1"/>
              <a:t>Youtube</a:t>
            </a:r>
            <a:r>
              <a:rPr lang="en-US" altLang="zh-TW" sz="1400" dirty="0"/>
              <a:t> </a:t>
            </a:r>
            <a:r>
              <a:rPr lang="zh-TW" altLang="en-US" sz="1400" dirty="0"/>
              <a:t>分享頻道</a:t>
            </a:r>
            <a:br>
              <a:rPr lang="zh-TW" altLang="en-US" sz="1400" dirty="0"/>
            </a:br>
            <a:r>
              <a:rPr lang="en-US" altLang="zh-TW" sz="1400" dirty="0" err="1"/>
              <a:t>ktv</a:t>
            </a:r>
            <a:r>
              <a:rPr lang="en-US" altLang="zh-TW" sz="1400" dirty="0"/>
              <a:t> </a:t>
            </a:r>
            <a:r>
              <a:rPr lang="zh-TW" altLang="en-US" sz="1400" dirty="0"/>
              <a:t>唱台語歌</a:t>
            </a:r>
            <a:r>
              <a:rPr lang="en-US" altLang="zh-TW" sz="1400" dirty="0"/>
              <a:t>(KTV104) </a:t>
            </a:r>
            <a:r>
              <a:rPr lang="zh-TW" altLang="en-US" sz="1400" dirty="0"/>
              <a:t>學 日語 </a:t>
            </a:r>
            <a:r>
              <a:rPr lang="en-US" altLang="zh-TW" sz="1400" dirty="0"/>
              <a:t>- Pepper </a:t>
            </a:r>
            <a:r>
              <a:rPr lang="zh-TW" altLang="en-US" sz="1400" dirty="0"/>
              <a:t>大數據設計專案</a:t>
            </a:r>
            <a:br>
              <a:rPr lang="zh-TW" altLang="en-US" sz="1400" dirty="0"/>
            </a:br>
            <a:r>
              <a:rPr lang="en-US" altLang="zh-TW" sz="1400" dirty="0"/>
              <a:t>Blog1 : 【</a:t>
            </a:r>
            <a:r>
              <a:rPr lang="zh-TW" altLang="en-US" sz="1400" dirty="0"/>
              <a:t>千尋日語演歌</a:t>
            </a:r>
            <a:r>
              <a:rPr lang="en-US" altLang="zh-TW" sz="1400" dirty="0"/>
              <a:t>】</a:t>
            </a:r>
            <a:r>
              <a:rPr lang="zh-TW" altLang="en-US" sz="1400" dirty="0"/>
              <a:t>歌詞中譯天地 </a:t>
            </a:r>
            <a:r>
              <a:rPr lang="en-US" altLang="zh-TW" sz="1400" dirty="0">
                <a:hlinkClick r:id="rId4"/>
              </a:rPr>
              <a:t>http://blog.xuite.net/…/120396823-%E5%BF%83%E3%81%AE%E3%81%…</a:t>
            </a:r>
            <a:r>
              <a:rPr lang="zh-TW" altLang="en-US" sz="1400" dirty="0"/>
              <a:t/>
            </a:r>
            <a:br>
              <a:rPr lang="zh-TW" altLang="en-US" sz="1400" dirty="0"/>
            </a:br>
            <a:r>
              <a:rPr lang="en-US" altLang="zh-TW" sz="1400" dirty="0"/>
              <a:t>Blog2 : </a:t>
            </a:r>
            <a:r>
              <a:rPr lang="zh-TW" altLang="en-US" sz="1400" dirty="0"/>
              <a:t>日文演歌目錄及索引 </a:t>
            </a:r>
            <a:r>
              <a:rPr lang="en-US" altLang="zh-TW" sz="1400" dirty="0"/>
              <a:t>1-5</a:t>
            </a:r>
            <a:r>
              <a:rPr lang="zh-TW" altLang="en-US" sz="1400" dirty="0"/>
              <a:t/>
            </a:r>
            <a:br>
              <a:rPr lang="zh-TW" altLang="en-US" sz="1400" dirty="0"/>
            </a:br>
            <a:r>
              <a:rPr lang="en-US" altLang="zh-TW" sz="1400" dirty="0">
                <a:hlinkClick r:id="rId5"/>
              </a:rPr>
              <a:t>http://blog.xuite.net/suwan2023/twblog/377345037</a:t>
            </a:r>
            <a:r>
              <a:rPr lang="zh-TW" altLang="en-US" sz="1400" dirty="0"/>
              <a:t/>
            </a:r>
            <a:br>
              <a:rPr lang="zh-TW" altLang="en-US" sz="1400" dirty="0"/>
            </a:br>
            <a:r>
              <a:rPr lang="en-US" altLang="zh-TW" sz="1400" dirty="0" err="1"/>
              <a:t>Youtube</a:t>
            </a:r>
            <a:r>
              <a:rPr lang="en-US" altLang="zh-TW" sz="1400" dirty="0"/>
              <a:t> 1 : 106 </a:t>
            </a:r>
            <a:r>
              <a:rPr lang="zh-TW" altLang="en-US" sz="1400" dirty="0"/>
              <a:t>徐遠雄</a:t>
            </a:r>
            <a:r>
              <a:rPr lang="en-US" altLang="zh-TW" sz="1400" dirty="0"/>
              <a:t>-</a:t>
            </a:r>
            <a:r>
              <a:rPr lang="zh-TW" altLang="en-US" sz="1400" dirty="0"/>
              <a:t>修平教師志工團 養老院</a:t>
            </a:r>
            <a:r>
              <a:rPr lang="en-US" altLang="zh-TW" sz="1400" dirty="0"/>
              <a:t>- </a:t>
            </a:r>
            <a:r>
              <a:rPr lang="zh-TW" altLang="en-US" sz="1400" dirty="0"/>
              <a:t>唱歌 學 日語</a:t>
            </a:r>
            <a:br>
              <a:rPr lang="zh-TW" altLang="en-US" sz="1400" dirty="0"/>
            </a:br>
            <a:r>
              <a:rPr lang="en-US" altLang="zh-TW" sz="1400" dirty="0">
                <a:hlinkClick r:id="rId6"/>
              </a:rPr>
              <a:t>https://www.youtube.com/playlist…</a:t>
            </a:r>
            <a:r>
              <a:rPr lang="zh-TW" altLang="en-US" sz="1400" dirty="0"/>
              <a:t/>
            </a:r>
            <a:br>
              <a:rPr lang="zh-TW" altLang="en-US" sz="1400" dirty="0"/>
            </a:br>
            <a:r>
              <a:rPr lang="en-US" altLang="zh-TW" sz="1400" dirty="0" err="1"/>
              <a:t>Youtube</a:t>
            </a:r>
            <a:r>
              <a:rPr lang="en-US" altLang="zh-TW" sz="1400" dirty="0"/>
              <a:t> 2 : 106 </a:t>
            </a:r>
            <a:r>
              <a:rPr lang="zh-TW" altLang="en-US" sz="1400" dirty="0"/>
              <a:t>樂成公園 </a:t>
            </a:r>
            <a:r>
              <a:rPr lang="en-US" altLang="zh-TW" sz="1400" dirty="0"/>
              <a:t>- </a:t>
            </a:r>
            <a:r>
              <a:rPr lang="zh-TW" altLang="en-US" sz="1400" dirty="0"/>
              <a:t>唱歌 學 日語</a:t>
            </a:r>
            <a:br>
              <a:rPr lang="zh-TW" altLang="en-US" sz="1400" dirty="0"/>
            </a:br>
            <a:r>
              <a:rPr lang="en-US" altLang="zh-TW" sz="1400" dirty="0">
                <a:hlinkClick r:id="rId7"/>
              </a:rPr>
              <a:t>https://www.youtube.com/playlist…</a:t>
            </a:r>
            <a:r>
              <a:rPr lang="zh-TW" altLang="en-US" sz="1400" dirty="0"/>
              <a:t/>
            </a:r>
            <a:br>
              <a:rPr lang="zh-TW" altLang="en-US" sz="1400" dirty="0"/>
            </a:br>
            <a:r>
              <a:rPr lang="en-US" altLang="zh-TW" sz="1400" dirty="0" err="1"/>
              <a:t>Youtube</a:t>
            </a:r>
            <a:r>
              <a:rPr lang="en-US" altLang="zh-TW" sz="1400" dirty="0"/>
              <a:t> 3 : KTV104 - </a:t>
            </a:r>
            <a:r>
              <a:rPr lang="zh-TW" altLang="en-US" sz="1400" dirty="0"/>
              <a:t>唱歌 學 日語</a:t>
            </a:r>
            <a:br>
              <a:rPr lang="zh-TW" altLang="en-US" sz="1400" dirty="0"/>
            </a:br>
            <a:r>
              <a:rPr lang="en-US" altLang="zh-TW" sz="1400" dirty="0">
                <a:hlinkClick r:id="rId8"/>
              </a:rPr>
              <a:t>https://www.youtube.com/watch…</a:t>
            </a:r>
            <a:r>
              <a:rPr lang="zh-TW" altLang="en-US" sz="1400" dirty="0"/>
              <a:t/>
            </a:r>
            <a:br>
              <a:rPr lang="zh-TW" altLang="en-US" sz="1400" dirty="0"/>
            </a:br>
            <a:r>
              <a:rPr lang="en-US" altLang="zh-TW" sz="1400" dirty="0"/>
              <a:t>105 </a:t>
            </a:r>
            <a:r>
              <a:rPr lang="zh-TW" altLang="en-US" sz="1400" dirty="0"/>
              <a:t>年配合 校長的 老人長照服務 </a:t>
            </a:r>
            <a:r>
              <a:rPr lang="en-US" altLang="zh-TW" sz="1400" dirty="0"/>
              <a:t>(</a:t>
            </a:r>
            <a:r>
              <a:rPr lang="zh-TW" altLang="en-US" sz="1400" dirty="0"/>
              <a:t>校重點計畫</a:t>
            </a:r>
            <a:r>
              <a:rPr lang="en-US" altLang="zh-TW" sz="1400" dirty="0"/>
              <a:t>)</a:t>
            </a:r>
            <a:r>
              <a:rPr lang="zh-TW" altLang="en-US" sz="1400" dirty="0"/>
              <a:t/>
            </a:r>
            <a:br>
              <a:rPr lang="zh-TW" altLang="en-US" sz="1400" dirty="0"/>
            </a:br>
            <a:r>
              <a:rPr lang="zh-TW" altLang="en-US" sz="1400" dirty="0"/>
              <a:t>建置 </a:t>
            </a:r>
            <a:r>
              <a:rPr lang="en-US" altLang="zh-TW" sz="1400" dirty="0"/>
              <a:t>FB </a:t>
            </a:r>
            <a:r>
              <a:rPr lang="zh-TW" altLang="en-US" sz="1400" dirty="0"/>
              <a:t>分享社團 </a:t>
            </a:r>
            <a:r>
              <a:rPr lang="en-US" altLang="zh-TW" sz="1400" dirty="0"/>
              <a:t>: </a:t>
            </a:r>
            <a:r>
              <a:rPr lang="zh-TW" altLang="en-US" sz="1400" dirty="0"/>
              <a:t>修平 </a:t>
            </a:r>
            <a:r>
              <a:rPr lang="en-US" altLang="zh-TW" sz="1400" dirty="0"/>
              <a:t>Future </a:t>
            </a:r>
            <a:r>
              <a:rPr lang="en-US" altLang="zh-TW" sz="1400" dirty="0" err="1"/>
              <a:t>Gogo</a:t>
            </a:r>
            <a:r>
              <a:rPr lang="zh-TW" altLang="en-US" sz="1400" dirty="0"/>
              <a:t/>
            </a:r>
            <a:br>
              <a:rPr lang="zh-TW" altLang="en-US" sz="1400" dirty="0"/>
            </a:br>
            <a:r>
              <a:rPr lang="en-US" altLang="zh-TW" sz="1400" dirty="0">
                <a:hlinkClick r:id="rId9"/>
              </a:rPr>
              <a:t>https://www.facebook.com/groups/861440283977025</a:t>
            </a:r>
            <a:r>
              <a:rPr lang="en-US" altLang="zh-TW" sz="1800" dirty="0">
                <a:hlinkClick r:id="rId9"/>
              </a:rPr>
              <a:t>/</a:t>
            </a:r>
            <a:endParaRPr lang="zh-TW" altLang="en-US" sz="1800" dirty="0"/>
          </a:p>
        </p:txBody>
      </p:sp>
    </p:spTree>
    <p:extLst>
      <p:ext uri="{BB962C8B-B14F-4D97-AF65-F5344CB8AC3E}">
        <p14:creationId xmlns:p14="http://schemas.microsoft.com/office/powerpoint/2010/main" val="1509144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490537"/>
          </a:xfrm>
        </p:spPr>
        <p:txBody>
          <a:bodyPr/>
          <a:lstStyle/>
          <a:p>
            <a:pPr eaLnBrk="1" hangingPunct="1"/>
            <a:endParaRPr lang="en-US" altLang="zh-TW" sz="4000" dirty="0" smtClean="0">
              <a:latin typeface="標楷體" pitchFamily="65" charset="-120"/>
              <a:ea typeface="標楷體" pitchFamily="65" charset="-120"/>
            </a:endParaRPr>
          </a:p>
        </p:txBody>
      </p:sp>
      <p:sp>
        <p:nvSpPr>
          <p:cNvPr id="4099" name="Rectangle 3"/>
          <p:cNvSpPr>
            <a:spLocks noGrp="1" noChangeArrowheads="1"/>
          </p:cNvSpPr>
          <p:nvPr>
            <p:ph type="body" idx="1"/>
          </p:nvPr>
        </p:nvSpPr>
        <p:spPr>
          <a:xfrm>
            <a:off x="457200" y="908050"/>
            <a:ext cx="8229600" cy="5218113"/>
          </a:xfrm>
        </p:spPr>
        <p:txBody>
          <a:bodyPr/>
          <a:lstStyle/>
          <a:p>
            <a:pPr eaLnBrk="1" hangingPunct="1">
              <a:buFontTx/>
              <a:buNone/>
            </a:pPr>
            <a:r>
              <a:rPr lang="en-US" altLang="zh-TW" sz="2000" dirty="0" smtClean="0">
                <a:ea typeface="標楷體" pitchFamily="65" charset="-120"/>
              </a:rPr>
              <a:t>*</a:t>
            </a:r>
            <a:r>
              <a:rPr lang="zh-TW" altLang="en-US" sz="2000" dirty="0" smtClean="0">
                <a:ea typeface="標楷體" pitchFamily="65" charset="-120"/>
              </a:rPr>
              <a:t>一組設一個粉絲專業，各成員要上去留言</a:t>
            </a:r>
            <a:r>
              <a:rPr lang="en-US" altLang="zh-TW" sz="2000" dirty="0" smtClean="0">
                <a:ea typeface="標楷體" pitchFamily="65" charset="-120"/>
              </a:rPr>
              <a:t>or</a:t>
            </a:r>
            <a:r>
              <a:rPr lang="zh-TW" altLang="en-US" sz="2000" dirty="0" smtClean="0">
                <a:ea typeface="標楷體" pitchFamily="65" charset="-120"/>
              </a:rPr>
              <a:t>丟資料。粉絲專業完成丟訊息給老師。</a:t>
            </a:r>
          </a:p>
          <a:p>
            <a:pPr eaLnBrk="1" hangingPunct="1">
              <a:buFontTx/>
              <a:buNone/>
            </a:pPr>
            <a:r>
              <a:rPr lang="zh-TW" altLang="en-US" sz="2000" dirty="0" smtClean="0">
                <a:ea typeface="標楷體" pitchFamily="65" charset="-120"/>
              </a:rPr>
              <a:t>*考試</a:t>
            </a:r>
            <a:r>
              <a:rPr lang="en-US" altLang="zh-TW" sz="2000" dirty="0" smtClean="0">
                <a:ea typeface="標楷體" pitchFamily="65" charset="-120"/>
              </a:rPr>
              <a:t>OPEN BOOK</a:t>
            </a:r>
            <a:r>
              <a:rPr lang="zh-TW" altLang="en-US" sz="2000" dirty="0" smtClean="0">
                <a:ea typeface="標楷體" pitchFamily="65" charset="-120"/>
              </a:rPr>
              <a:t>。</a:t>
            </a:r>
          </a:p>
          <a:p>
            <a:pPr eaLnBrk="1" hangingPunct="1">
              <a:buFontTx/>
              <a:buNone/>
            </a:pPr>
            <a:endParaRPr lang="zh-TW" altLang="en-US" sz="2000" dirty="0" smtClean="0">
              <a:ea typeface="標楷體" pitchFamily="65" charset="-120"/>
            </a:endParaRPr>
          </a:p>
          <a:p>
            <a:pPr eaLnBrk="1" hangingPunct="1">
              <a:buFontTx/>
              <a:buNone/>
            </a:pPr>
            <a:r>
              <a:rPr lang="zh-TW" altLang="en-US" sz="2000" dirty="0" smtClean="0">
                <a:ea typeface="標楷體" pitchFamily="65" charset="-120"/>
              </a:rPr>
              <a:t>*</a:t>
            </a:r>
            <a:r>
              <a:rPr lang="en-US" altLang="zh-TW" sz="2000" dirty="0" smtClean="0">
                <a:ea typeface="標楷體" pitchFamily="65" charset="-120"/>
              </a:rPr>
              <a:t>www.</a:t>
            </a:r>
            <a:r>
              <a:rPr lang="en-US" altLang="zh-TW" sz="2000" u="sng" dirty="0" smtClean="0">
                <a:ea typeface="標楷體" pitchFamily="65" charset="-120"/>
              </a:rPr>
              <a:t>hust.edu.tw</a:t>
            </a:r>
          </a:p>
        </p:txBody>
      </p:sp>
      <p:sp>
        <p:nvSpPr>
          <p:cNvPr id="4100" name="Text Box 32"/>
          <p:cNvSpPr txBox="1">
            <a:spLocks noChangeArrowheads="1"/>
          </p:cNvSpPr>
          <p:nvPr/>
        </p:nvSpPr>
        <p:spPr bwMode="auto">
          <a:xfrm>
            <a:off x="6229350" y="6092825"/>
            <a:ext cx="935038" cy="779463"/>
          </a:xfrm>
          <a:prstGeom prst="rect">
            <a:avLst/>
          </a:prstGeom>
          <a:noFill/>
          <a:ln w="9525">
            <a:noFill/>
            <a:miter lim="800000"/>
            <a:headEnd/>
            <a:tailEnd/>
          </a:ln>
        </p:spPr>
        <p:txBody>
          <a:bodyPr>
            <a:spAutoFit/>
          </a:bodyPr>
          <a:lstStyle/>
          <a:p>
            <a:pPr>
              <a:spcBef>
                <a:spcPct val="50000"/>
              </a:spcBef>
            </a:pPr>
            <a:r>
              <a:rPr lang="zh-TW" altLang="en-US" dirty="0">
                <a:latin typeface="標楷體" pitchFamily="65" charset="-120"/>
                <a:ea typeface="標楷體" pitchFamily="65" charset="-120"/>
              </a:rPr>
              <a:t>主機</a:t>
            </a:r>
          </a:p>
          <a:p>
            <a:pPr>
              <a:spcBef>
                <a:spcPct val="50000"/>
              </a:spcBef>
            </a:pPr>
            <a:r>
              <a:rPr lang="en-US" altLang="zh-TW" dirty="0">
                <a:latin typeface="標楷體" pitchFamily="65" charset="-120"/>
                <a:ea typeface="標楷體" pitchFamily="65" charset="-120"/>
              </a:rPr>
              <a:t>(</a:t>
            </a:r>
            <a:r>
              <a:rPr lang="en-US" altLang="zh-TW" dirty="0" smtClean="0">
                <a:latin typeface="標楷體" pitchFamily="65" charset="-120"/>
                <a:ea typeface="標楷體" pitchFamily="65" charset="-120"/>
              </a:rPr>
              <a:t>Sun)</a:t>
            </a:r>
            <a:endParaRPr lang="en-US" altLang="zh-TW" dirty="0">
              <a:latin typeface="標楷體" pitchFamily="65" charset="-120"/>
              <a:ea typeface="標楷體" pitchFamily="65" charset="-120"/>
            </a:endParaRPr>
          </a:p>
        </p:txBody>
      </p:sp>
      <p:sp>
        <p:nvSpPr>
          <p:cNvPr id="4101" name="Line 4"/>
          <p:cNvSpPr>
            <a:spLocks noChangeShapeType="1"/>
          </p:cNvSpPr>
          <p:nvPr/>
        </p:nvSpPr>
        <p:spPr bwMode="auto">
          <a:xfrm>
            <a:off x="971550" y="2708275"/>
            <a:ext cx="0" cy="358775"/>
          </a:xfrm>
          <a:prstGeom prst="line">
            <a:avLst/>
          </a:prstGeom>
          <a:noFill/>
          <a:ln w="25400">
            <a:solidFill>
              <a:schemeClr val="tx1"/>
            </a:solidFill>
            <a:round/>
            <a:headEnd/>
            <a:tailEnd type="stealth" w="med" len="med"/>
          </a:ln>
        </p:spPr>
        <p:txBody>
          <a:bodyPr/>
          <a:lstStyle/>
          <a:p>
            <a:endParaRPr lang="zh-TW" altLang="en-US"/>
          </a:p>
        </p:txBody>
      </p:sp>
      <p:sp>
        <p:nvSpPr>
          <p:cNvPr id="4102" name="Text Box 5"/>
          <p:cNvSpPr txBox="1">
            <a:spLocks noChangeArrowheads="1"/>
          </p:cNvSpPr>
          <p:nvPr/>
        </p:nvSpPr>
        <p:spPr bwMode="auto">
          <a:xfrm>
            <a:off x="611188" y="3067050"/>
            <a:ext cx="1223962" cy="396875"/>
          </a:xfrm>
          <a:prstGeom prst="rect">
            <a:avLst/>
          </a:prstGeom>
          <a:noFill/>
          <a:ln w="9525">
            <a:noFill/>
            <a:miter lim="800000"/>
            <a:headEnd/>
            <a:tailEnd/>
          </a:ln>
        </p:spPr>
        <p:txBody>
          <a:bodyPr>
            <a:spAutoFit/>
          </a:bodyPr>
          <a:lstStyle/>
          <a:p>
            <a:pPr>
              <a:spcBef>
                <a:spcPct val="50000"/>
              </a:spcBef>
            </a:pPr>
            <a:r>
              <a:rPr lang="zh-TW" altLang="en-US" sz="2000">
                <a:ea typeface="標楷體" pitchFamily="65" charset="-120"/>
              </a:rPr>
              <a:t>主機名稱</a:t>
            </a:r>
          </a:p>
        </p:txBody>
      </p:sp>
      <p:sp>
        <p:nvSpPr>
          <p:cNvPr id="4103" name="Line 6"/>
          <p:cNvSpPr>
            <a:spLocks noChangeShapeType="1"/>
          </p:cNvSpPr>
          <p:nvPr/>
        </p:nvSpPr>
        <p:spPr bwMode="auto">
          <a:xfrm>
            <a:off x="1908175" y="2708275"/>
            <a:ext cx="863600" cy="358775"/>
          </a:xfrm>
          <a:prstGeom prst="line">
            <a:avLst/>
          </a:prstGeom>
          <a:noFill/>
          <a:ln w="25400">
            <a:solidFill>
              <a:schemeClr val="tx1"/>
            </a:solidFill>
            <a:round/>
            <a:headEnd/>
            <a:tailEnd type="stealth" w="med" len="med"/>
          </a:ln>
        </p:spPr>
        <p:txBody>
          <a:bodyPr/>
          <a:lstStyle/>
          <a:p>
            <a:endParaRPr lang="zh-TW" altLang="en-US"/>
          </a:p>
        </p:txBody>
      </p:sp>
      <p:sp>
        <p:nvSpPr>
          <p:cNvPr id="4104" name="Text Box 7"/>
          <p:cNvSpPr txBox="1">
            <a:spLocks noChangeArrowheads="1"/>
          </p:cNvSpPr>
          <p:nvPr/>
        </p:nvSpPr>
        <p:spPr bwMode="auto">
          <a:xfrm>
            <a:off x="2268538" y="3030538"/>
            <a:ext cx="1223962" cy="396875"/>
          </a:xfrm>
          <a:prstGeom prst="rect">
            <a:avLst/>
          </a:prstGeom>
          <a:noFill/>
          <a:ln w="9525">
            <a:noFill/>
            <a:miter lim="800000"/>
            <a:headEnd/>
            <a:tailEnd/>
          </a:ln>
        </p:spPr>
        <p:txBody>
          <a:bodyPr>
            <a:spAutoFit/>
          </a:bodyPr>
          <a:lstStyle/>
          <a:p>
            <a:pPr>
              <a:spcBef>
                <a:spcPct val="50000"/>
              </a:spcBef>
            </a:pPr>
            <a:r>
              <a:rPr lang="zh-TW" altLang="en-US" sz="2000">
                <a:ea typeface="標楷體" pitchFamily="65" charset="-120"/>
              </a:rPr>
              <a:t>網域名稱</a:t>
            </a:r>
          </a:p>
        </p:txBody>
      </p:sp>
      <p:sp>
        <p:nvSpPr>
          <p:cNvPr id="4105" name="Freeform 8"/>
          <p:cNvSpPr>
            <a:spLocks/>
          </p:cNvSpPr>
          <p:nvPr/>
        </p:nvSpPr>
        <p:spPr bwMode="auto">
          <a:xfrm>
            <a:off x="1042988" y="2047875"/>
            <a:ext cx="4681537" cy="373063"/>
          </a:xfrm>
          <a:custGeom>
            <a:avLst/>
            <a:gdLst>
              <a:gd name="T0" fmla="*/ 0 w 2949"/>
              <a:gd name="T1" fmla="*/ 2147483647 h 235"/>
              <a:gd name="T2" fmla="*/ 2147483647 w 2949"/>
              <a:gd name="T3" fmla="*/ 2147483647 h 235"/>
              <a:gd name="T4" fmla="*/ 2147483647 w 2949"/>
              <a:gd name="T5" fmla="*/ 2147483647 h 235"/>
              <a:gd name="T6" fmla="*/ 0 60000 65536"/>
              <a:gd name="T7" fmla="*/ 0 60000 65536"/>
              <a:gd name="T8" fmla="*/ 0 60000 65536"/>
              <a:gd name="T9" fmla="*/ 0 w 2949"/>
              <a:gd name="T10" fmla="*/ 0 h 235"/>
              <a:gd name="T11" fmla="*/ 2949 w 2949"/>
              <a:gd name="T12" fmla="*/ 235 h 235"/>
            </a:gdLst>
            <a:ahLst/>
            <a:cxnLst>
              <a:cxn ang="T6">
                <a:pos x="T0" y="T1"/>
              </a:cxn>
              <a:cxn ang="T7">
                <a:pos x="T2" y="T3"/>
              </a:cxn>
              <a:cxn ang="T8">
                <a:pos x="T4" y="T5"/>
              </a:cxn>
            </a:cxnLst>
            <a:rect l="T9" t="T10" r="T11" b="T12"/>
            <a:pathLst>
              <a:path w="2949" h="235">
                <a:moveTo>
                  <a:pt x="0" y="189"/>
                </a:moveTo>
                <a:cubicBezTo>
                  <a:pt x="503" y="94"/>
                  <a:pt x="1006" y="0"/>
                  <a:pt x="1497" y="8"/>
                </a:cubicBezTo>
                <a:cubicBezTo>
                  <a:pt x="1988" y="16"/>
                  <a:pt x="2707" y="197"/>
                  <a:pt x="2949" y="235"/>
                </a:cubicBezTo>
              </a:path>
            </a:pathLst>
          </a:custGeom>
          <a:noFill/>
          <a:ln w="25400">
            <a:solidFill>
              <a:srgbClr val="0000FF"/>
            </a:solidFill>
            <a:round/>
            <a:headEnd/>
            <a:tailEnd type="stealth" w="med" len="med"/>
          </a:ln>
        </p:spPr>
        <p:txBody>
          <a:bodyPr/>
          <a:lstStyle/>
          <a:p>
            <a:endParaRPr lang="zh-TW" altLang="en-US"/>
          </a:p>
        </p:txBody>
      </p:sp>
      <p:sp>
        <p:nvSpPr>
          <p:cNvPr id="4106" name="Text Box 10"/>
          <p:cNvSpPr txBox="1">
            <a:spLocks noChangeArrowheads="1"/>
          </p:cNvSpPr>
          <p:nvPr/>
        </p:nvSpPr>
        <p:spPr bwMode="auto">
          <a:xfrm>
            <a:off x="4932363" y="2636838"/>
            <a:ext cx="3671887" cy="1311275"/>
          </a:xfrm>
          <a:prstGeom prst="rect">
            <a:avLst/>
          </a:prstGeom>
          <a:noFill/>
          <a:ln w="9525">
            <a:noFill/>
            <a:miter lim="800000"/>
            <a:headEnd/>
            <a:tailEnd/>
          </a:ln>
        </p:spPr>
        <p:txBody>
          <a:bodyPr>
            <a:spAutoFit/>
          </a:bodyPr>
          <a:lstStyle/>
          <a:p>
            <a:pPr>
              <a:spcBef>
                <a:spcPct val="50000"/>
              </a:spcBef>
            </a:pPr>
            <a:r>
              <a:rPr lang="en-US" altLang="zh-TW" sz="2000" dirty="0">
                <a:latin typeface="標楷體" pitchFamily="65" charset="-120"/>
                <a:ea typeface="標楷體" pitchFamily="65" charset="-120"/>
              </a:rPr>
              <a:t>Unix(</a:t>
            </a:r>
            <a:r>
              <a:rPr lang="zh-TW" altLang="en-US" sz="2000" dirty="0">
                <a:latin typeface="標楷體" pitchFamily="65" charset="-120"/>
                <a:ea typeface="標楷體" pitchFamily="65" charset="-120"/>
              </a:rPr>
              <a:t>作業系統</a:t>
            </a:r>
            <a:r>
              <a:rPr lang="en-US" altLang="zh-TW" sz="2000" dirty="0">
                <a:latin typeface="標楷體" pitchFamily="65" charset="-120"/>
                <a:ea typeface="標楷體" pitchFamily="65" charset="-120"/>
              </a:rPr>
              <a:t>) </a:t>
            </a:r>
            <a:r>
              <a:rPr lang="en-US" altLang="zh-TW" sz="2000" dirty="0" err="1">
                <a:latin typeface="標楷體" pitchFamily="65" charset="-120"/>
                <a:ea typeface="標楷體" pitchFamily="65" charset="-120"/>
              </a:rPr>
              <a:t>linux→PC</a:t>
            </a:r>
            <a:r>
              <a:rPr lang="zh-TW" altLang="en-US" sz="2000" dirty="0">
                <a:latin typeface="標楷體" pitchFamily="65" charset="-120"/>
                <a:ea typeface="標楷體" pitchFamily="65" charset="-120"/>
              </a:rPr>
              <a:t>版</a:t>
            </a:r>
            <a:endParaRPr lang="en-US" altLang="en-US" sz="2000" dirty="0">
              <a:latin typeface="標楷體" pitchFamily="65" charset="-120"/>
              <a:ea typeface="標楷體" pitchFamily="65" charset="-120"/>
            </a:endParaRPr>
          </a:p>
          <a:p>
            <a:pPr>
              <a:spcBef>
                <a:spcPct val="50000"/>
              </a:spcBef>
            </a:pPr>
            <a:endParaRPr lang="en-US" altLang="zh-TW" sz="2000" dirty="0">
              <a:latin typeface="標楷體" pitchFamily="65" charset="-120"/>
              <a:ea typeface="標楷體" pitchFamily="65" charset="-120"/>
            </a:endParaRPr>
          </a:p>
          <a:p>
            <a:pPr>
              <a:spcBef>
                <a:spcPct val="50000"/>
              </a:spcBef>
            </a:pPr>
            <a:r>
              <a:rPr lang="en-US" altLang="zh-TW" sz="2000" dirty="0">
                <a:latin typeface="標楷體" pitchFamily="65" charset="-120"/>
                <a:ea typeface="標楷體" pitchFamily="65" charset="-120"/>
              </a:rPr>
              <a:t>83</a:t>
            </a:r>
            <a:r>
              <a:rPr lang="zh-TW" altLang="en-US" sz="2000" dirty="0">
                <a:latin typeface="標楷體" pitchFamily="65" charset="-120"/>
                <a:ea typeface="標楷體" pitchFamily="65" charset="-120"/>
              </a:rPr>
              <a:t>年 → </a:t>
            </a:r>
            <a:r>
              <a:rPr lang="en-US" altLang="zh-TW" sz="2000" dirty="0">
                <a:latin typeface="標楷體" pitchFamily="65" charset="-120"/>
                <a:ea typeface="標楷體" pitchFamily="65" charset="-120"/>
              </a:rPr>
              <a:t>86~88</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 → </a:t>
            </a:r>
            <a:r>
              <a:rPr lang="en-US" altLang="zh-TW" sz="2000" b="1" dirty="0">
                <a:solidFill>
                  <a:srgbClr val="0000FF"/>
                </a:solidFill>
                <a:latin typeface="標楷體" pitchFamily="65" charset="-120"/>
                <a:ea typeface="標楷體" pitchFamily="65" charset="-120"/>
              </a:rPr>
              <a:t>89</a:t>
            </a:r>
            <a:r>
              <a:rPr lang="zh-TW" altLang="en-US" sz="2000" b="1" dirty="0">
                <a:solidFill>
                  <a:srgbClr val="0000FF"/>
                </a:solidFill>
                <a:latin typeface="標楷體" pitchFamily="65" charset="-120"/>
                <a:ea typeface="標楷體" pitchFamily="65" charset="-120"/>
              </a:rPr>
              <a:t>年</a:t>
            </a:r>
          </a:p>
        </p:txBody>
      </p:sp>
      <p:sp>
        <p:nvSpPr>
          <p:cNvPr id="4107" name="Text Box 11"/>
          <p:cNvSpPr txBox="1">
            <a:spLocks noChangeArrowheads="1"/>
          </p:cNvSpPr>
          <p:nvPr/>
        </p:nvSpPr>
        <p:spPr bwMode="auto">
          <a:xfrm>
            <a:off x="4643438" y="4076700"/>
            <a:ext cx="1008062" cy="366713"/>
          </a:xfrm>
          <a:prstGeom prst="rect">
            <a:avLst/>
          </a:prstGeom>
          <a:noFill/>
          <a:ln w="9525">
            <a:noFill/>
            <a:miter lim="800000"/>
            <a:headEnd/>
            <a:tailEnd/>
          </a:ln>
        </p:spPr>
        <p:txBody>
          <a:bodyPr>
            <a:spAutoFit/>
          </a:bodyPr>
          <a:lstStyle/>
          <a:p>
            <a:pPr>
              <a:spcBef>
                <a:spcPct val="50000"/>
              </a:spcBef>
            </a:pPr>
            <a:r>
              <a:rPr lang="en-US" altLang="zh-TW">
                <a:latin typeface="Times New Roman" pitchFamily="18" charset="0"/>
              </a:rPr>
              <a:t>HINET</a:t>
            </a:r>
          </a:p>
        </p:txBody>
      </p:sp>
      <p:sp>
        <p:nvSpPr>
          <p:cNvPr id="4108" name="Text Box 12"/>
          <p:cNvSpPr txBox="1">
            <a:spLocks noChangeArrowheads="1"/>
          </p:cNvSpPr>
          <p:nvPr/>
        </p:nvSpPr>
        <p:spPr bwMode="auto">
          <a:xfrm>
            <a:off x="5940425" y="4070350"/>
            <a:ext cx="1008063" cy="366713"/>
          </a:xfrm>
          <a:prstGeom prst="rect">
            <a:avLst/>
          </a:prstGeom>
          <a:noFill/>
          <a:ln w="9525">
            <a:noFill/>
            <a:miter lim="800000"/>
            <a:headEnd/>
            <a:tailEnd/>
          </a:ln>
        </p:spPr>
        <p:txBody>
          <a:bodyPr>
            <a:spAutoFit/>
          </a:bodyPr>
          <a:lstStyle/>
          <a:p>
            <a:pPr>
              <a:spcBef>
                <a:spcPct val="50000"/>
              </a:spcBef>
            </a:pPr>
            <a:r>
              <a:rPr lang="en-US" altLang="zh-TW">
                <a:latin typeface="Times New Roman" pitchFamily="18" charset="0"/>
              </a:rPr>
              <a:t>ADSL</a:t>
            </a:r>
          </a:p>
        </p:txBody>
      </p:sp>
      <p:sp>
        <p:nvSpPr>
          <p:cNvPr id="4109" name="Text Box 14"/>
          <p:cNvSpPr txBox="1">
            <a:spLocks noChangeArrowheads="1"/>
          </p:cNvSpPr>
          <p:nvPr/>
        </p:nvSpPr>
        <p:spPr bwMode="auto">
          <a:xfrm>
            <a:off x="5795963" y="3213100"/>
            <a:ext cx="1152525" cy="336550"/>
          </a:xfrm>
          <a:prstGeom prst="rect">
            <a:avLst/>
          </a:prstGeom>
          <a:noFill/>
          <a:ln w="9525">
            <a:noFill/>
            <a:miter lim="800000"/>
            <a:headEnd/>
            <a:tailEnd/>
          </a:ln>
        </p:spPr>
        <p:txBody>
          <a:bodyPr>
            <a:spAutoFit/>
          </a:bodyPr>
          <a:lstStyle/>
          <a:p>
            <a:pPr>
              <a:spcBef>
                <a:spcPct val="50000"/>
              </a:spcBef>
            </a:pPr>
            <a:r>
              <a:rPr lang="en-US" altLang="zh-TW" sz="1600">
                <a:latin typeface="標楷體" pitchFamily="65" charset="-120"/>
                <a:ea typeface="標楷體" pitchFamily="65" charset="-120"/>
              </a:rPr>
              <a:t>300</a:t>
            </a:r>
            <a:r>
              <a:rPr lang="zh-TW" altLang="en-US" sz="1600">
                <a:latin typeface="標楷體" pitchFamily="65" charset="-120"/>
                <a:ea typeface="標楷體" pitchFamily="65" charset="-120"/>
              </a:rPr>
              <a:t>萬人口</a:t>
            </a:r>
          </a:p>
        </p:txBody>
      </p:sp>
      <p:sp>
        <p:nvSpPr>
          <p:cNvPr id="4110" name="Text Box 15"/>
          <p:cNvSpPr txBox="1">
            <a:spLocks noChangeArrowheads="1"/>
          </p:cNvSpPr>
          <p:nvPr/>
        </p:nvSpPr>
        <p:spPr bwMode="auto">
          <a:xfrm>
            <a:off x="6948488" y="3213100"/>
            <a:ext cx="1152525" cy="336550"/>
          </a:xfrm>
          <a:prstGeom prst="rect">
            <a:avLst/>
          </a:prstGeom>
          <a:noFill/>
          <a:ln w="9525">
            <a:noFill/>
            <a:miter lim="800000"/>
            <a:headEnd/>
            <a:tailEnd/>
          </a:ln>
        </p:spPr>
        <p:txBody>
          <a:bodyPr>
            <a:spAutoFit/>
          </a:bodyPr>
          <a:lstStyle/>
          <a:p>
            <a:pPr>
              <a:spcBef>
                <a:spcPct val="50000"/>
              </a:spcBef>
            </a:pPr>
            <a:r>
              <a:rPr lang="en-US" altLang="zh-TW" sz="1600">
                <a:latin typeface="標楷體" pitchFamily="65" charset="-120"/>
                <a:ea typeface="標楷體" pitchFamily="65" charset="-120"/>
              </a:rPr>
              <a:t>400</a:t>
            </a:r>
            <a:r>
              <a:rPr lang="zh-TW" altLang="en-US" sz="1600">
                <a:latin typeface="標楷體" pitchFamily="65" charset="-120"/>
                <a:ea typeface="標楷體" pitchFamily="65" charset="-120"/>
              </a:rPr>
              <a:t>萬人口</a:t>
            </a:r>
          </a:p>
        </p:txBody>
      </p:sp>
      <p:sp>
        <p:nvSpPr>
          <p:cNvPr id="4111" name="Text Box 16"/>
          <p:cNvSpPr txBox="1">
            <a:spLocks noChangeArrowheads="1"/>
          </p:cNvSpPr>
          <p:nvPr/>
        </p:nvSpPr>
        <p:spPr bwMode="auto">
          <a:xfrm>
            <a:off x="7883525" y="3429000"/>
            <a:ext cx="1152525" cy="641350"/>
          </a:xfrm>
          <a:prstGeom prst="rect">
            <a:avLst/>
          </a:prstGeom>
          <a:noFill/>
          <a:ln w="9525">
            <a:noFill/>
            <a:miter lim="800000"/>
            <a:headEnd/>
            <a:tailEnd/>
          </a:ln>
        </p:spPr>
        <p:txBody>
          <a:bodyPr>
            <a:spAutoFit/>
          </a:bodyPr>
          <a:lstStyle/>
          <a:p>
            <a:pPr>
              <a:spcBef>
                <a:spcPct val="50000"/>
              </a:spcBef>
            </a:pPr>
            <a:r>
              <a:rPr lang="zh-TW" altLang="en-US">
                <a:solidFill>
                  <a:srgbClr val="0000FF"/>
                </a:solidFill>
                <a:ea typeface="標楷體" pitchFamily="65" charset="-120"/>
              </a:rPr>
              <a:t>大陸超越台灣</a:t>
            </a:r>
          </a:p>
        </p:txBody>
      </p:sp>
      <p:sp>
        <p:nvSpPr>
          <p:cNvPr id="4112" name="Text Box 17"/>
          <p:cNvSpPr txBox="1">
            <a:spLocks noChangeArrowheads="1"/>
          </p:cNvSpPr>
          <p:nvPr/>
        </p:nvSpPr>
        <p:spPr bwMode="auto">
          <a:xfrm>
            <a:off x="4643438" y="4581525"/>
            <a:ext cx="3455987" cy="396875"/>
          </a:xfrm>
          <a:prstGeom prst="rect">
            <a:avLst/>
          </a:prstGeom>
          <a:noFill/>
          <a:ln w="9525">
            <a:noFill/>
            <a:miter lim="800000"/>
            <a:headEnd/>
            <a:tailEnd/>
          </a:ln>
        </p:spPr>
        <p:txBody>
          <a:bodyPr>
            <a:spAutoFit/>
          </a:bodyPr>
          <a:lstStyle/>
          <a:p>
            <a:pPr>
              <a:spcBef>
                <a:spcPct val="50000"/>
              </a:spcBef>
            </a:pPr>
            <a:r>
              <a:rPr lang="en-US" altLang="zh-TW" sz="2000" dirty="0">
                <a:latin typeface="標楷體" pitchFamily="65" charset="-120"/>
                <a:ea typeface="標楷體" pitchFamily="65" charset="-120"/>
              </a:rPr>
              <a:t>T1=1.54M</a:t>
            </a:r>
          </a:p>
        </p:txBody>
      </p:sp>
      <p:sp>
        <p:nvSpPr>
          <p:cNvPr id="4113" name="Text Box 18"/>
          <p:cNvSpPr txBox="1">
            <a:spLocks noChangeArrowheads="1"/>
          </p:cNvSpPr>
          <p:nvPr/>
        </p:nvSpPr>
        <p:spPr bwMode="auto">
          <a:xfrm>
            <a:off x="468313" y="3789363"/>
            <a:ext cx="3527425" cy="1938992"/>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CRM Server—&gt; AI=VR+AR 5G</a:t>
            </a:r>
            <a:r>
              <a:rPr lang="zh-TW" altLang="en-US" dirty="0" smtClean="0">
                <a:latin typeface="標楷體" pitchFamily="65" charset="-120"/>
                <a:ea typeface="標楷體" pitchFamily="65" charset="-120"/>
              </a:rPr>
              <a:t>軟體 </a:t>
            </a:r>
            <a:r>
              <a:rPr lang="en-US" altLang="zh-TW" dirty="0" smtClean="0">
                <a:latin typeface="標楷體" pitchFamily="65" charset="-120"/>
                <a:ea typeface="標楷體" pitchFamily="65" charset="-120"/>
              </a:rPr>
              <a:t>+ IoM </a:t>
            </a:r>
            <a:r>
              <a:rPr lang="zh-TW" altLang="en-US" dirty="0" smtClean="0">
                <a:latin typeface="標楷體" pitchFamily="65" charset="-120"/>
                <a:ea typeface="標楷體" pitchFamily="65" charset="-120"/>
              </a:rPr>
              <a:t>硬體 才</a:t>
            </a:r>
            <a:r>
              <a:rPr lang="zh-TW" altLang="en-US" dirty="0">
                <a:latin typeface="標楷體" pitchFamily="65" charset="-120"/>
                <a:ea typeface="標楷體" pitchFamily="65" charset="-120"/>
              </a:rPr>
              <a:t>是重點。</a:t>
            </a:r>
          </a:p>
          <a:p>
            <a:pPr>
              <a:spcBef>
                <a:spcPct val="50000"/>
              </a:spcBef>
            </a:pPr>
            <a:endParaRPr lang="zh-TW" altLang="en-US" dirty="0">
              <a:latin typeface="標楷體" pitchFamily="65" charset="-120"/>
              <a:ea typeface="標楷體" pitchFamily="65" charset="-120"/>
            </a:endParaRPr>
          </a:p>
          <a:p>
            <a:pPr>
              <a:spcBef>
                <a:spcPct val="50000"/>
              </a:spcBef>
            </a:pPr>
            <a:endParaRPr lang="zh-TW" altLang="en-US" dirty="0">
              <a:latin typeface="標楷體" pitchFamily="65" charset="-120"/>
              <a:ea typeface="標楷體" pitchFamily="65" charset="-120"/>
            </a:endParaRPr>
          </a:p>
          <a:p>
            <a:pPr>
              <a:spcBef>
                <a:spcPct val="50000"/>
              </a:spcBef>
            </a:pPr>
            <a:r>
              <a:rPr lang="zh-TW" altLang="en-US" dirty="0">
                <a:latin typeface="標楷體" pitchFamily="65" charset="-120"/>
                <a:ea typeface="標楷體" pitchFamily="65" charset="-120"/>
              </a:rPr>
              <a:t>*</a:t>
            </a:r>
            <a:r>
              <a:rPr lang="zh-TW" altLang="en-US" sz="2000" dirty="0">
                <a:latin typeface="標楷體" pitchFamily="65" charset="-120"/>
                <a:ea typeface="標楷體" pitchFamily="65" charset="-120"/>
              </a:rPr>
              <a:t>成績</a:t>
            </a:r>
          </a:p>
        </p:txBody>
      </p:sp>
      <p:sp>
        <p:nvSpPr>
          <p:cNvPr id="4114" name="Text Box 19"/>
          <p:cNvSpPr txBox="1">
            <a:spLocks noChangeArrowheads="1"/>
          </p:cNvSpPr>
          <p:nvPr/>
        </p:nvSpPr>
        <p:spPr bwMode="auto">
          <a:xfrm>
            <a:off x="1474788" y="5013325"/>
            <a:ext cx="3097212" cy="131127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000">
                <a:latin typeface="標楷體" pitchFamily="65" charset="-120"/>
                <a:ea typeface="標楷體" pitchFamily="65" charset="-120"/>
              </a:rPr>
              <a:t>自評</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小組長</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出缺。</a:t>
            </a:r>
          </a:p>
          <a:p>
            <a:pPr marL="342900" indent="-342900">
              <a:spcBef>
                <a:spcPct val="50000"/>
              </a:spcBef>
              <a:buFontTx/>
              <a:buAutoNum type="arabicPeriod"/>
            </a:pPr>
            <a:r>
              <a:rPr lang="zh-TW" altLang="en-US" sz="2000">
                <a:latin typeface="標楷體" pitchFamily="65" charset="-120"/>
                <a:ea typeface="標楷體" pitchFamily="65" charset="-120"/>
              </a:rPr>
              <a:t>筆記</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筆記要押日期</a:t>
            </a:r>
            <a:r>
              <a:rPr lang="en-US" altLang="zh-TW" sz="2000">
                <a:latin typeface="標楷體" pitchFamily="65" charset="-120"/>
                <a:ea typeface="標楷體" pitchFamily="65" charset="-120"/>
              </a:rPr>
              <a:t>)</a:t>
            </a:r>
          </a:p>
          <a:p>
            <a:pPr marL="342900" indent="-342900">
              <a:spcBef>
                <a:spcPct val="50000"/>
              </a:spcBef>
              <a:buFontTx/>
              <a:buAutoNum type="arabicPeriod"/>
            </a:pPr>
            <a:r>
              <a:rPr lang="zh-TW" altLang="en-US" sz="2000">
                <a:latin typeface="標楷體" pitchFamily="65" charset="-120"/>
                <a:ea typeface="標楷體" pitchFamily="65" charset="-120"/>
              </a:rPr>
              <a:t>上機實作。</a:t>
            </a:r>
          </a:p>
        </p:txBody>
      </p:sp>
      <p:sp>
        <p:nvSpPr>
          <p:cNvPr id="4115" name="Line 20"/>
          <p:cNvSpPr>
            <a:spLocks noChangeShapeType="1"/>
          </p:cNvSpPr>
          <p:nvPr/>
        </p:nvSpPr>
        <p:spPr bwMode="auto">
          <a:xfrm>
            <a:off x="1187450" y="5229225"/>
            <a:ext cx="360363" cy="0"/>
          </a:xfrm>
          <a:prstGeom prst="line">
            <a:avLst/>
          </a:prstGeom>
          <a:noFill/>
          <a:ln w="25400">
            <a:solidFill>
              <a:schemeClr val="tx1"/>
            </a:solidFill>
            <a:round/>
            <a:headEnd/>
            <a:tailEnd/>
          </a:ln>
        </p:spPr>
        <p:txBody>
          <a:bodyPr/>
          <a:lstStyle/>
          <a:p>
            <a:endParaRPr lang="zh-TW" altLang="en-US"/>
          </a:p>
        </p:txBody>
      </p:sp>
      <p:sp>
        <p:nvSpPr>
          <p:cNvPr id="4116" name="Line 21"/>
          <p:cNvSpPr>
            <a:spLocks noChangeShapeType="1"/>
          </p:cNvSpPr>
          <p:nvPr/>
        </p:nvSpPr>
        <p:spPr bwMode="auto">
          <a:xfrm>
            <a:off x="1331913" y="5229225"/>
            <a:ext cx="0" cy="936625"/>
          </a:xfrm>
          <a:prstGeom prst="line">
            <a:avLst/>
          </a:prstGeom>
          <a:noFill/>
          <a:ln w="25400">
            <a:solidFill>
              <a:schemeClr val="tx1"/>
            </a:solidFill>
            <a:round/>
            <a:headEnd/>
            <a:tailEnd/>
          </a:ln>
        </p:spPr>
        <p:txBody>
          <a:bodyPr/>
          <a:lstStyle/>
          <a:p>
            <a:endParaRPr lang="zh-TW" altLang="en-US"/>
          </a:p>
        </p:txBody>
      </p:sp>
      <p:sp>
        <p:nvSpPr>
          <p:cNvPr id="4117" name="Line 22"/>
          <p:cNvSpPr>
            <a:spLocks noChangeShapeType="1"/>
          </p:cNvSpPr>
          <p:nvPr/>
        </p:nvSpPr>
        <p:spPr bwMode="auto">
          <a:xfrm>
            <a:off x="1331913" y="5661025"/>
            <a:ext cx="215900" cy="0"/>
          </a:xfrm>
          <a:prstGeom prst="line">
            <a:avLst/>
          </a:prstGeom>
          <a:noFill/>
          <a:ln w="25400">
            <a:solidFill>
              <a:schemeClr val="tx1"/>
            </a:solidFill>
            <a:round/>
            <a:headEnd/>
            <a:tailEnd/>
          </a:ln>
        </p:spPr>
        <p:txBody>
          <a:bodyPr/>
          <a:lstStyle/>
          <a:p>
            <a:endParaRPr lang="zh-TW" altLang="en-US"/>
          </a:p>
        </p:txBody>
      </p:sp>
      <p:sp>
        <p:nvSpPr>
          <p:cNvPr id="4118" name="Line 23"/>
          <p:cNvSpPr>
            <a:spLocks noChangeShapeType="1"/>
          </p:cNvSpPr>
          <p:nvPr/>
        </p:nvSpPr>
        <p:spPr bwMode="auto">
          <a:xfrm>
            <a:off x="1331913" y="6165850"/>
            <a:ext cx="215900" cy="0"/>
          </a:xfrm>
          <a:prstGeom prst="line">
            <a:avLst/>
          </a:prstGeom>
          <a:noFill/>
          <a:ln w="25400">
            <a:solidFill>
              <a:schemeClr val="tx1"/>
            </a:solidFill>
            <a:round/>
            <a:headEnd/>
            <a:tailEnd/>
          </a:ln>
        </p:spPr>
        <p:txBody>
          <a:bodyPr/>
          <a:lstStyle/>
          <a:p>
            <a:endParaRPr lang="zh-TW" altLang="en-US"/>
          </a:p>
        </p:txBody>
      </p:sp>
      <p:sp>
        <p:nvSpPr>
          <p:cNvPr id="4119" name="Text Box 24"/>
          <p:cNvSpPr txBox="1">
            <a:spLocks noChangeArrowheads="1"/>
          </p:cNvSpPr>
          <p:nvPr/>
        </p:nvSpPr>
        <p:spPr bwMode="auto">
          <a:xfrm>
            <a:off x="4716463" y="5157788"/>
            <a:ext cx="4427537" cy="1069975"/>
          </a:xfrm>
          <a:prstGeom prst="rect">
            <a:avLst/>
          </a:prstGeom>
          <a:noFill/>
          <a:ln w="9525">
            <a:noFill/>
            <a:miter lim="800000"/>
            <a:headEnd/>
            <a:tailEnd/>
          </a:ln>
        </p:spPr>
        <p:txBody>
          <a:bodyPr>
            <a:spAutoFit/>
          </a:bodyPr>
          <a:lstStyle/>
          <a:p>
            <a:pPr>
              <a:spcBef>
                <a:spcPct val="50000"/>
              </a:spcBef>
            </a:pPr>
            <a:r>
              <a:rPr lang="en-US" altLang="zh-TW" sz="1600">
                <a:latin typeface="標楷體" pitchFamily="65" charset="-120"/>
                <a:ea typeface="標楷體" pitchFamily="65" charset="-120"/>
              </a:rPr>
              <a:t>20               50          100</a:t>
            </a:r>
          </a:p>
          <a:p>
            <a:pPr>
              <a:spcBef>
                <a:spcPct val="50000"/>
              </a:spcBef>
            </a:pPr>
            <a:r>
              <a:rPr lang="en-US" altLang="zh-TW" sz="1600">
                <a:latin typeface="標楷體" pitchFamily="65" charset="-120"/>
                <a:ea typeface="標楷體" pitchFamily="65" charset="-120"/>
              </a:rPr>
              <a:t>                                      1</a:t>
            </a:r>
            <a:r>
              <a:rPr lang="zh-TW" altLang="en-US" sz="1600">
                <a:latin typeface="標楷體" pitchFamily="65" charset="-120"/>
                <a:ea typeface="標楷體" pitchFamily="65" charset="-120"/>
              </a:rPr>
              <a:t>億                                                             </a:t>
            </a:r>
          </a:p>
          <a:p>
            <a:pPr>
              <a:spcBef>
                <a:spcPct val="50000"/>
              </a:spcBef>
            </a:pPr>
            <a:r>
              <a:rPr lang="en-US" altLang="zh-TW" sz="1600">
                <a:latin typeface="標楷體" pitchFamily="65" charset="-120"/>
                <a:ea typeface="標楷體" pitchFamily="65" charset="-120"/>
              </a:rPr>
              <a:t>50</a:t>
            </a:r>
            <a:r>
              <a:rPr lang="zh-TW" altLang="en-US" sz="1600">
                <a:latin typeface="標楷體" pitchFamily="65" charset="-120"/>
                <a:ea typeface="標楷體" pitchFamily="65" charset="-120"/>
              </a:rPr>
              <a:t>萬          </a:t>
            </a:r>
            <a:r>
              <a:rPr lang="en-US" altLang="zh-TW" sz="1600">
                <a:latin typeface="標楷體" pitchFamily="65" charset="-120"/>
                <a:ea typeface="標楷體" pitchFamily="65" charset="-120"/>
              </a:rPr>
              <a:t>100</a:t>
            </a:r>
            <a:r>
              <a:rPr lang="zh-TW" altLang="en-US" sz="1600">
                <a:latin typeface="標楷體" pitchFamily="65" charset="-120"/>
                <a:ea typeface="標楷體" pitchFamily="65" charset="-120"/>
              </a:rPr>
              <a:t>萬         </a:t>
            </a:r>
            <a:r>
              <a:rPr lang="en-US" altLang="zh-TW" sz="1600">
                <a:latin typeface="標楷體" pitchFamily="65" charset="-120"/>
                <a:ea typeface="標楷體" pitchFamily="65" charset="-120"/>
              </a:rPr>
              <a:t>1000</a:t>
            </a:r>
            <a:r>
              <a:rPr lang="zh-TW" altLang="en-US" sz="1600">
                <a:latin typeface="標楷體" pitchFamily="65" charset="-120"/>
                <a:ea typeface="標楷體" pitchFamily="65" charset="-120"/>
              </a:rPr>
              <a:t>萬</a:t>
            </a:r>
          </a:p>
        </p:txBody>
      </p:sp>
      <p:sp>
        <p:nvSpPr>
          <p:cNvPr id="4120" name="Text Box 25"/>
          <p:cNvSpPr txBox="1">
            <a:spLocks noChangeArrowheads="1"/>
          </p:cNvSpPr>
          <p:nvPr/>
        </p:nvSpPr>
        <p:spPr bwMode="auto">
          <a:xfrm>
            <a:off x="5508625" y="5516563"/>
            <a:ext cx="792163" cy="396875"/>
          </a:xfrm>
          <a:prstGeom prst="rect">
            <a:avLst/>
          </a:prstGeom>
          <a:noFill/>
          <a:ln w="9525">
            <a:noFill/>
            <a:miter lim="800000"/>
            <a:headEnd/>
            <a:tailEnd/>
          </a:ln>
        </p:spPr>
        <p:txBody>
          <a:bodyPr>
            <a:spAutoFit/>
          </a:bodyPr>
          <a:lstStyle/>
          <a:p>
            <a:pPr>
              <a:spcBef>
                <a:spcPct val="50000"/>
              </a:spcBef>
            </a:pPr>
            <a:r>
              <a:rPr lang="en-US" altLang="zh-TW" sz="2000" b="1">
                <a:latin typeface="標楷體" pitchFamily="65" charset="-120"/>
                <a:ea typeface="標楷體" pitchFamily="65" charset="-120"/>
              </a:rPr>
              <a:t>--</a:t>
            </a:r>
          </a:p>
        </p:txBody>
      </p:sp>
      <p:sp>
        <p:nvSpPr>
          <p:cNvPr id="4121" name="Text Box 26"/>
          <p:cNvSpPr txBox="1">
            <a:spLocks noChangeArrowheads="1"/>
          </p:cNvSpPr>
          <p:nvPr/>
        </p:nvSpPr>
        <p:spPr bwMode="auto">
          <a:xfrm>
            <a:off x="6948488" y="5516563"/>
            <a:ext cx="792162" cy="396875"/>
          </a:xfrm>
          <a:prstGeom prst="rect">
            <a:avLst/>
          </a:prstGeom>
          <a:noFill/>
          <a:ln w="9525">
            <a:noFill/>
            <a:miter lim="800000"/>
            <a:headEnd/>
            <a:tailEnd/>
          </a:ln>
        </p:spPr>
        <p:txBody>
          <a:bodyPr>
            <a:spAutoFit/>
          </a:bodyPr>
          <a:lstStyle/>
          <a:p>
            <a:pPr>
              <a:spcBef>
                <a:spcPct val="50000"/>
              </a:spcBef>
            </a:pPr>
            <a:r>
              <a:rPr lang="en-US" altLang="zh-TW" sz="2000" b="1">
                <a:latin typeface="標楷體" pitchFamily="65" charset="-120"/>
                <a:ea typeface="標楷體" pitchFamily="65" charset="-120"/>
              </a:rPr>
              <a:t>--</a:t>
            </a:r>
          </a:p>
        </p:txBody>
      </p:sp>
      <p:sp>
        <p:nvSpPr>
          <p:cNvPr id="4122" name="Text Box 27"/>
          <p:cNvSpPr txBox="1">
            <a:spLocks noChangeArrowheads="1"/>
          </p:cNvSpPr>
          <p:nvPr/>
        </p:nvSpPr>
        <p:spPr bwMode="auto">
          <a:xfrm>
            <a:off x="8243888" y="5516563"/>
            <a:ext cx="792162" cy="396875"/>
          </a:xfrm>
          <a:prstGeom prst="rect">
            <a:avLst/>
          </a:prstGeom>
          <a:noFill/>
          <a:ln w="9525">
            <a:noFill/>
            <a:miter lim="800000"/>
            <a:headEnd/>
            <a:tailEnd/>
          </a:ln>
        </p:spPr>
        <p:txBody>
          <a:bodyPr>
            <a:spAutoFit/>
          </a:bodyPr>
          <a:lstStyle/>
          <a:p>
            <a:pPr>
              <a:spcBef>
                <a:spcPct val="50000"/>
              </a:spcBef>
            </a:pPr>
            <a:r>
              <a:rPr lang="en-US" altLang="zh-TW" sz="2000" b="1">
                <a:latin typeface="標楷體" pitchFamily="65" charset="-120"/>
                <a:ea typeface="標楷體" pitchFamily="65" charset="-120"/>
              </a:rPr>
              <a:t>--</a:t>
            </a:r>
          </a:p>
        </p:txBody>
      </p:sp>
      <p:sp>
        <p:nvSpPr>
          <p:cNvPr id="4123" name="Freeform 28"/>
          <p:cNvSpPr>
            <a:spLocks/>
          </p:cNvSpPr>
          <p:nvPr/>
        </p:nvSpPr>
        <p:spPr bwMode="auto">
          <a:xfrm>
            <a:off x="4764088" y="5516563"/>
            <a:ext cx="263525" cy="360362"/>
          </a:xfrm>
          <a:custGeom>
            <a:avLst/>
            <a:gdLst>
              <a:gd name="T0" fmla="*/ 2147483647 w 166"/>
              <a:gd name="T1" fmla="*/ 0 h 227"/>
              <a:gd name="T2" fmla="*/ 2147483647 w 166"/>
              <a:gd name="T3" fmla="*/ 2147483647 h 227"/>
              <a:gd name="T4" fmla="*/ 2147483647 w 166"/>
              <a:gd name="T5" fmla="*/ 2147483647 h 227"/>
              <a:gd name="T6" fmla="*/ 2147483647 w 166"/>
              <a:gd name="T7" fmla="*/ 2147483647 h 227"/>
              <a:gd name="T8" fmla="*/ 0 60000 65536"/>
              <a:gd name="T9" fmla="*/ 0 60000 65536"/>
              <a:gd name="T10" fmla="*/ 0 60000 65536"/>
              <a:gd name="T11" fmla="*/ 0 60000 65536"/>
              <a:gd name="T12" fmla="*/ 0 w 166"/>
              <a:gd name="T13" fmla="*/ 0 h 227"/>
              <a:gd name="T14" fmla="*/ 166 w 166"/>
              <a:gd name="T15" fmla="*/ 227 h 227"/>
            </a:gdLst>
            <a:ahLst/>
            <a:cxnLst>
              <a:cxn ang="T8">
                <a:pos x="T0" y="T1"/>
              </a:cxn>
              <a:cxn ang="T9">
                <a:pos x="T2" y="T3"/>
              </a:cxn>
              <a:cxn ang="T10">
                <a:pos x="T4" y="T5"/>
              </a:cxn>
              <a:cxn ang="T11">
                <a:pos x="T6" y="T7"/>
              </a:cxn>
            </a:cxnLst>
            <a:rect l="T12" t="T13" r="T14" b="T15"/>
            <a:pathLst>
              <a:path w="166" h="227">
                <a:moveTo>
                  <a:pt x="60" y="0"/>
                </a:moveTo>
                <a:cubicBezTo>
                  <a:pt x="30" y="57"/>
                  <a:pt x="0" y="114"/>
                  <a:pt x="15" y="137"/>
                </a:cubicBezTo>
                <a:cubicBezTo>
                  <a:pt x="30" y="160"/>
                  <a:pt x="136" y="122"/>
                  <a:pt x="151" y="137"/>
                </a:cubicBezTo>
                <a:cubicBezTo>
                  <a:pt x="166" y="152"/>
                  <a:pt x="136" y="189"/>
                  <a:pt x="106" y="227"/>
                </a:cubicBezTo>
              </a:path>
            </a:pathLst>
          </a:custGeom>
          <a:noFill/>
          <a:ln w="25400">
            <a:solidFill>
              <a:schemeClr val="tx1"/>
            </a:solidFill>
            <a:round/>
            <a:headEnd/>
            <a:tailEnd/>
          </a:ln>
        </p:spPr>
        <p:txBody>
          <a:bodyPr/>
          <a:lstStyle/>
          <a:p>
            <a:endParaRPr lang="zh-TW" altLang="en-US"/>
          </a:p>
        </p:txBody>
      </p:sp>
      <p:sp>
        <p:nvSpPr>
          <p:cNvPr id="4124" name="Freeform 29"/>
          <p:cNvSpPr>
            <a:spLocks/>
          </p:cNvSpPr>
          <p:nvPr/>
        </p:nvSpPr>
        <p:spPr bwMode="auto">
          <a:xfrm>
            <a:off x="6469063" y="5516563"/>
            <a:ext cx="263525" cy="360362"/>
          </a:xfrm>
          <a:custGeom>
            <a:avLst/>
            <a:gdLst>
              <a:gd name="T0" fmla="*/ 2147483647 w 166"/>
              <a:gd name="T1" fmla="*/ 0 h 227"/>
              <a:gd name="T2" fmla="*/ 2147483647 w 166"/>
              <a:gd name="T3" fmla="*/ 2147483647 h 227"/>
              <a:gd name="T4" fmla="*/ 2147483647 w 166"/>
              <a:gd name="T5" fmla="*/ 2147483647 h 227"/>
              <a:gd name="T6" fmla="*/ 2147483647 w 166"/>
              <a:gd name="T7" fmla="*/ 2147483647 h 227"/>
              <a:gd name="T8" fmla="*/ 0 60000 65536"/>
              <a:gd name="T9" fmla="*/ 0 60000 65536"/>
              <a:gd name="T10" fmla="*/ 0 60000 65536"/>
              <a:gd name="T11" fmla="*/ 0 60000 65536"/>
              <a:gd name="T12" fmla="*/ 0 w 166"/>
              <a:gd name="T13" fmla="*/ 0 h 227"/>
              <a:gd name="T14" fmla="*/ 166 w 166"/>
              <a:gd name="T15" fmla="*/ 227 h 227"/>
            </a:gdLst>
            <a:ahLst/>
            <a:cxnLst>
              <a:cxn ang="T8">
                <a:pos x="T0" y="T1"/>
              </a:cxn>
              <a:cxn ang="T9">
                <a:pos x="T2" y="T3"/>
              </a:cxn>
              <a:cxn ang="T10">
                <a:pos x="T4" y="T5"/>
              </a:cxn>
              <a:cxn ang="T11">
                <a:pos x="T6" y="T7"/>
              </a:cxn>
            </a:cxnLst>
            <a:rect l="T12" t="T13" r="T14" b="T15"/>
            <a:pathLst>
              <a:path w="166" h="227">
                <a:moveTo>
                  <a:pt x="60" y="0"/>
                </a:moveTo>
                <a:cubicBezTo>
                  <a:pt x="30" y="57"/>
                  <a:pt x="0" y="114"/>
                  <a:pt x="15" y="137"/>
                </a:cubicBezTo>
                <a:cubicBezTo>
                  <a:pt x="30" y="160"/>
                  <a:pt x="136" y="122"/>
                  <a:pt x="151" y="137"/>
                </a:cubicBezTo>
                <a:cubicBezTo>
                  <a:pt x="166" y="152"/>
                  <a:pt x="136" y="189"/>
                  <a:pt x="106" y="227"/>
                </a:cubicBezTo>
              </a:path>
            </a:pathLst>
          </a:custGeom>
          <a:noFill/>
          <a:ln w="25400">
            <a:solidFill>
              <a:schemeClr val="tx1"/>
            </a:solidFill>
            <a:round/>
            <a:headEnd/>
            <a:tailEnd/>
          </a:ln>
        </p:spPr>
        <p:txBody>
          <a:bodyPr/>
          <a:lstStyle/>
          <a:p>
            <a:endParaRPr lang="zh-TW" altLang="en-US"/>
          </a:p>
        </p:txBody>
      </p:sp>
      <p:sp>
        <p:nvSpPr>
          <p:cNvPr id="4125" name="Freeform 30"/>
          <p:cNvSpPr>
            <a:spLocks/>
          </p:cNvSpPr>
          <p:nvPr/>
        </p:nvSpPr>
        <p:spPr bwMode="auto">
          <a:xfrm>
            <a:off x="7885113" y="5516563"/>
            <a:ext cx="263525" cy="360362"/>
          </a:xfrm>
          <a:custGeom>
            <a:avLst/>
            <a:gdLst>
              <a:gd name="T0" fmla="*/ 2147483647 w 166"/>
              <a:gd name="T1" fmla="*/ 0 h 227"/>
              <a:gd name="T2" fmla="*/ 2147483647 w 166"/>
              <a:gd name="T3" fmla="*/ 2147483647 h 227"/>
              <a:gd name="T4" fmla="*/ 2147483647 w 166"/>
              <a:gd name="T5" fmla="*/ 2147483647 h 227"/>
              <a:gd name="T6" fmla="*/ 2147483647 w 166"/>
              <a:gd name="T7" fmla="*/ 2147483647 h 227"/>
              <a:gd name="T8" fmla="*/ 0 60000 65536"/>
              <a:gd name="T9" fmla="*/ 0 60000 65536"/>
              <a:gd name="T10" fmla="*/ 0 60000 65536"/>
              <a:gd name="T11" fmla="*/ 0 60000 65536"/>
              <a:gd name="T12" fmla="*/ 0 w 166"/>
              <a:gd name="T13" fmla="*/ 0 h 227"/>
              <a:gd name="T14" fmla="*/ 166 w 166"/>
              <a:gd name="T15" fmla="*/ 227 h 227"/>
            </a:gdLst>
            <a:ahLst/>
            <a:cxnLst>
              <a:cxn ang="T8">
                <a:pos x="T0" y="T1"/>
              </a:cxn>
              <a:cxn ang="T9">
                <a:pos x="T2" y="T3"/>
              </a:cxn>
              <a:cxn ang="T10">
                <a:pos x="T4" y="T5"/>
              </a:cxn>
              <a:cxn ang="T11">
                <a:pos x="T6" y="T7"/>
              </a:cxn>
            </a:cxnLst>
            <a:rect l="T12" t="T13" r="T14" b="T15"/>
            <a:pathLst>
              <a:path w="166" h="227">
                <a:moveTo>
                  <a:pt x="60" y="0"/>
                </a:moveTo>
                <a:cubicBezTo>
                  <a:pt x="30" y="57"/>
                  <a:pt x="0" y="114"/>
                  <a:pt x="15" y="137"/>
                </a:cubicBezTo>
                <a:cubicBezTo>
                  <a:pt x="30" y="160"/>
                  <a:pt x="136" y="122"/>
                  <a:pt x="151" y="137"/>
                </a:cubicBezTo>
                <a:cubicBezTo>
                  <a:pt x="166" y="152"/>
                  <a:pt x="136" y="189"/>
                  <a:pt x="106" y="227"/>
                </a:cubicBezTo>
              </a:path>
            </a:pathLst>
          </a:custGeom>
          <a:noFill/>
          <a:ln w="25400">
            <a:solidFill>
              <a:schemeClr val="tx1"/>
            </a:solidFill>
            <a:round/>
            <a:headEnd/>
            <a:tailEnd/>
          </a:ln>
        </p:spPr>
        <p:txBody>
          <a:bodyPr/>
          <a:lstStyle/>
          <a:p>
            <a:endParaRPr lang="zh-TW" altLang="en-US"/>
          </a:p>
        </p:txBody>
      </p:sp>
      <p:sp>
        <p:nvSpPr>
          <p:cNvPr id="4126" name="Text Box 31"/>
          <p:cNvSpPr txBox="1">
            <a:spLocks noChangeArrowheads="1"/>
          </p:cNvSpPr>
          <p:nvPr/>
        </p:nvSpPr>
        <p:spPr bwMode="auto">
          <a:xfrm>
            <a:off x="4716463" y="6237288"/>
            <a:ext cx="935037" cy="366712"/>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PC</a:t>
            </a:r>
          </a:p>
        </p:txBody>
      </p:sp>
      <p:sp>
        <p:nvSpPr>
          <p:cNvPr id="4127" name="Text Box 33"/>
          <p:cNvSpPr txBox="1">
            <a:spLocks noChangeArrowheads="1"/>
          </p:cNvSpPr>
          <p:nvPr/>
        </p:nvSpPr>
        <p:spPr bwMode="auto">
          <a:xfrm>
            <a:off x="7813675" y="6237288"/>
            <a:ext cx="935038" cy="366712"/>
          </a:xfrm>
          <a:prstGeom prst="rect">
            <a:avLst/>
          </a:prstGeom>
          <a:noFill/>
          <a:ln w="9525">
            <a:noFill/>
            <a:miter lim="800000"/>
            <a:headEnd/>
            <a:tailEnd/>
          </a:ln>
        </p:spPr>
        <p:txBody>
          <a:bodyPr>
            <a:spAutoFit/>
          </a:bodyPr>
          <a:lstStyle/>
          <a:p>
            <a:pPr>
              <a:spcBef>
                <a:spcPct val="50000"/>
              </a:spcBef>
            </a:pPr>
            <a:r>
              <a:rPr lang="en-US" altLang="zh-TW">
                <a:latin typeface="標楷體" pitchFamily="65" charset="-120"/>
                <a:ea typeface="標楷體" pitchFamily="65" charset="-120"/>
              </a:rPr>
              <a:t>IBM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981075"/>
            <a:ext cx="8229600" cy="5145088"/>
          </a:xfrm>
        </p:spPr>
        <p:txBody>
          <a:bodyPr/>
          <a:lstStyle/>
          <a:p>
            <a:pPr eaLnBrk="1" hangingPunct="1">
              <a:buFontTx/>
              <a:buNone/>
            </a:pPr>
            <a:r>
              <a:rPr lang="en-US" altLang="zh-TW" sz="2000" dirty="0" smtClean="0">
                <a:ea typeface="標楷體" pitchFamily="65" charset="-120"/>
              </a:rPr>
              <a:t>* </a:t>
            </a:r>
            <a:r>
              <a:rPr lang="zh-TW" altLang="en-US" sz="2000" dirty="0" smtClean="0">
                <a:ea typeface="標楷體" pitchFamily="65" charset="-120"/>
              </a:rPr>
              <a:t>政府喊</a:t>
            </a:r>
            <a:r>
              <a:rPr lang="en-US" altLang="zh-TW" sz="2000" dirty="0" smtClean="0">
                <a:ea typeface="標楷體" pitchFamily="65" charset="-120"/>
              </a:rPr>
              <a:t>3</a:t>
            </a:r>
            <a:r>
              <a:rPr lang="zh-TW" altLang="en-US" sz="2000" dirty="0" smtClean="0">
                <a:ea typeface="標楷體" pitchFamily="65" charset="-120"/>
              </a:rPr>
              <a:t>年</a:t>
            </a:r>
            <a:r>
              <a:rPr lang="en-US" altLang="zh-TW" sz="2000" dirty="0" smtClean="0">
                <a:ea typeface="標楷體" pitchFamily="65" charset="-120"/>
              </a:rPr>
              <a:t>300</a:t>
            </a:r>
            <a:r>
              <a:rPr lang="zh-TW" altLang="en-US" sz="2000" dirty="0" smtClean="0">
                <a:ea typeface="標楷體" pitchFamily="65" charset="-120"/>
              </a:rPr>
              <a:t>萬人口上網 </a:t>
            </a:r>
            <a:r>
              <a:rPr lang="en-US" altLang="zh-TW" sz="2000" dirty="0" smtClean="0">
                <a:ea typeface="標楷體" pitchFamily="65" charset="-120"/>
              </a:rPr>
              <a:t>-&gt; 5G</a:t>
            </a:r>
            <a:endParaRPr lang="zh-TW" altLang="en-US" sz="2000" dirty="0" smtClean="0">
              <a:ea typeface="標楷體" pitchFamily="65" charset="-120"/>
            </a:endParaRPr>
          </a:p>
          <a:p>
            <a:pPr eaLnBrk="1" hangingPunct="1">
              <a:buFontTx/>
              <a:buNone/>
            </a:pPr>
            <a:endParaRPr lang="zh-TW" altLang="en-US" sz="2000" dirty="0" smtClean="0">
              <a:ea typeface="標楷體" pitchFamily="65" charset="-120"/>
            </a:endParaRPr>
          </a:p>
          <a:p>
            <a:pPr eaLnBrk="1" hangingPunct="1">
              <a:buFontTx/>
              <a:buNone/>
            </a:pPr>
            <a:r>
              <a:rPr lang="zh-TW" altLang="en-US" sz="2000" dirty="0" smtClean="0">
                <a:ea typeface="標楷體" pitchFamily="65" charset="-120"/>
              </a:rPr>
              <a:t>* </a:t>
            </a:r>
            <a:r>
              <a:rPr lang="en-US" altLang="zh-TW" sz="2000" dirty="0" smtClean="0">
                <a:ea typeface="標楷體" pitchFamily="65" charset="-120"/>
              </a:rPr>
              <a:t>FB: </a:t>
            </a:r>
            <a:r>
              <a:rPr lang="zh-TW" altLang="en-US" sz="2000" dirty="0" smtClean="0">
                <a:ea typeface="標楷體" pitchFamily="65" charset="-120"/>
              </a:rPr>
              <a:t>顧客關係管理</a:t>
            </a:r>
            <a:r>
              <a:rPr lang="en-US" altLang="zh-TW" sz="2000" dirty="0" smtClean="0">
                <a:ea typeface="標楷體" pitchFamily="65" charset="-120"/>
              </a:rPr>
              <a:t>(CRM)</a:t>
            </a:r>
            <a:r>
              <a:rPr lang="en-US" altLang="zh-TW" sz="2000" dirty="0" smtClean="0">
                <a:latin typeface="標楷體" pitchFamily="65" charset="-120"/>
                <a:ea typeface="標楷體" pitchFamily="65" charset="-120"/>
              </a:rPr>
              <a:t>→Data Base </a:t>
            </a:r>
            <a:r>
              <a:rPr lang="zh-TW" altLang="en-US" sz="2000" dirty="0" smtClean="0">
                <a:latin typeface="標楷體" pitchFamily="65" charset="-120"/>
                <a:ea typeface="標楷體" pitchFamily="65" charset="-120"/>
              </a:rPr>
              <a:t>附屬檔名 *</a:t>
            </a:r>
            <a:r>
              <a:rPr lang="en-US" altLang="zh-TW" sz="2000" dirty="0" smtClean="0">
                <a:latin typeface="標楷體" pitchFamily="65" charset="-120"/>
                <a:ea typeface="標楷體" pitchFamily="65" charset="-120"/>
              </a:rPr>
              <a:t>.</a:t>
            </a:r>
            <a:r>
              <a:rPr lang="en-US" altLang="zh-TW" sz="2000" dirty="0" err="1" smtClean="0">
                <a:latin typeface="標楷體" pitchFamily="65" charset="-120"/>
                <a:ea typeface="標楷體" pitchFamily="65" charset="-120"/>
              </a:rPr>
              <a:t>mdb</a:t>
            </a:r>
            <a:endParaRPr lang="en-US" altLang="zh-TW" sz="2000" dirty="0" smtClean="0">
              <a:latin typeface="標楷體" pitchFamily="65" charset="-120"/>
              <a:ea typeface="標楷體" pitchFamily="65" charset="-120"/>
            </a:endParaRPr>
          </a:p>
          <a:p>
            <a:pPr eaLnBrk="1" hangingPunct="1">
              <a:buFontTx/>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書理</a:t>
            </a:r>
            <a:r>
              <a:rPr lang="en-US" altLang="zh-TW" sz="2000" dirty="0" smtClean="0">
                <a:latin typeface="標楷體" pitchFamily="65" charset="-120"/>
                <a:ea typeface="標楷體" pitchFamily="65" charset="-120"/>
              </a:rPr>
              <a:t>CRM</a:t>
            </a:r>
            <a:r>
              <a:rPr lang="zh-TW" altLang="en-US" sz="2000" dirty="0" smtClean="0">
                <a:latin typeface="標楷體" pitchFamily="65" charset="-120"/>
                <a:ea typeface="標楷體" pitchFamily="65" charset="-120"/>
              </a:rPr>
              <a:t>、網路關係管理、進銷存管理</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要列印。</a:t>
            </a:r>
          </a:p>
          <a:p>
            <a:pPr eaLnBrk="1" hangingPunct="1">
              <a:buFontTx/>
              <a:buNone/>
            </a:pPr>
            <a:r>
              <a:rPr lang="zh-TW" altLang="en-US" sz="2000" dirty="0" smtClean="0">
                <a:latin typeface="標楷體" pitchFamily="65" charset="-120"/>
                <a:ea typeface="標楷體" pitchFamily="65" charset="-120"/>
              </a:rPr>
              <a:t>* </a:t>
            </a:r>
            <a:r>
              <a:rPr lang="en-US" altLang="zh-TW" sz="2000" dirty="0" smtClean="0">
                <a:solidFill>
                  <a:srgbClr val="00B050"/>
                </a:solidFill>
                <a:latin typeface="標楷體" pitchFamily="65" charset="-120"/>
                <a:ea typeface="標楷體" pitchFamily="65" charset="-120"/>
              </a:rPr>
              <a:t>POS</a:t>
            </a:r>
            <a:r>
              <a:rPr lang="en-US" altLang="zh-TW" sz="2000" dirty="0" smtClean="0">
                <a:latin typeface="標楷體" pitchFamily="65" charset="-120"/>
                <a:ea typeface="標楷體" pitchFamily="65" charset="-120"/>
              </a:rPr>
              <a:t> Sales</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EDI(</a:t>
            </a:r>
            <a:r>
              <a:rPr lang="zh-TW" altLang="en-US" sz="2000" dirty="0" smtClean="0">
                <a:latin typeface="標楷體" pitchFamily="65" charset="-120"/>
                <a:ea typeface="標楷體" pitchFamily="65" charset="-120"/>
              </a:rPr>
              <a:t>電子轉帳</a:t>
            </a:r>
            <a:r>
              <a:rPr lang="en-US" altLang="zh-TW" sz="2000" dirty="0" smtClean="0">
                <a:latin typeface="標楷體" pitchFamily="65" charset="-120"/>
                <a:ea typeface="標楷體" pitchFamily="65" charset="-120"/>
              </a:rPr>
              <a:t>)</a:t>
            </a:r>
          </a:p>
          <a:p>
            <a:pPr eaLnBrk="1" hangingPunct="1">
              <a:buFont typeface="Arial" panose="020B0604020202020204" pitchFamily="34" charset="0"/>
              <a:buChar char="•"/>
            </a:pPr>
            <a:r>
              <a:rPr lang="zh-TW" altLang="en-US" sz="2000" dirty="0" smtClean="0">
                <a:latin typeface="標楷體" pitchFamily="65" charset="-120"/>
                <a:ea typeface="標楷體" pitchFamily="65" charset="-120"/>
              </a:rPr>
              <a:t>台中市有多少人口。</a:t>
            </a:r>
            <a:endParaRPr lang="en-US" altLang="zh-TW" sz="2000" dirty="0" smtClean="0">
              <a:latin typeface="標楷體" pitchFamily="65" charset="-120"/>
              <a:ea typeface="標楷體" pitchFamily="65" charset="-120"/>
            </a:endParaRPr>
          </a:p>
          <a:p>
            <a:pPr eaLnBrk="1" hangingPunct="1">
              <a:buFont typeface="Arial" panose="020B0604020202020204" pitchFamily="34" charset="0"/>
              <a:buChar char="•"/>
            </a:pPr>
            <a:endParaRPr lang="zh-TW" altLang="en-US" sz="2000" dirty="0" smtClean="0">
              <a:latin typeface="標楷體" pitchFamily="65" charset="-120"/>
              <a:ea typeface="標楷體" pitchFamily="65" charset="-120"/>
            </a:endParaRPr>
          </a:p>
          <a:p>
            <a:pPr eaLnBrk="1" hangingPunct="1">
              <a:buFontTx/>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FB + </a:t>
            </a:r>
            <a:r>
              <a:rPr lang="zh-TW" altLang="en-US" sz="2000" dirty="0" smtClean="0">
                <a:latin typeface="標楷體" pitchFamily="65" charset="-120"/>
                <a:ea typeface="標楷體" pitchFamily="65" charset="-120"/>
              </a:rPr>
              <a:t>商流</a:t>
            </a:r>
            <a:r>
              <a:rPr lang="en-US" altLang="zh-TW" sz="2000" dirty="0" smtClean="0">
                <a:solidFill>
                  <a:srgbClr val="00B050"/>
                </a:solidFill>
                <a:latin typeface="標楷體" pitchFamily="65" charset="-120"/>
                <a:ea typeface="標楷體" pitchFamily="65" charset="-120"/>
              </a:rPr>
              <a:t>POS -&gt; </a:t>
            </a:r>
            <a:r>
              <a:rPr lang="en-US" altLang="zh-TW" sz="2000" dirty="0" smtClean="0">
                <a:latin typeface="標楷體" pitchFamily="65" charset="-120"/>
                <a:ea typeface="標楷體" pitchFamily="65" charset="-120"/>
              </a:rPr>
              <a:t>EDI -&gt;</a:t>
            </a:r>
            <a:r>
              <a:rPr lang="zh-TW" altLang="en-US" sz="2000" dirty="0">
                <a:latin typeface="標楷體" pitchFamily="65" charset="-120"/>
                <a:ea typeface="標楷體" pitchFamily="65" charset="-120"/>
              </a:rPr>
              <a:t>物流</a:t>
            </a:r>
            <a:r>
              <a:rPr lang="zh-TW" altLang="en-US" sz="2000" dirty="0" smtClean="0">
                <a:latin typeface="標楷體" pitchFamily="65" charset="-120"/>
                <a:ea typeface="標楷體" pitchFamily="65" charset="-120"/>
              </a:rPr>
              <a:t>管理</a:t>
            </a:r>
          </a:p>
          <a:p>
            <a:pPr eaLnBrk="1" hangingPunct="1">
              <a:buFontTx/>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Face Book</a:t>
            </a:r>
            <a:r>
              <a:rPr lang="zh-TW" altLang="en-US" sz="2000" dirty="0" smtClean="0">
                <a:latin typeface="標楷體" pitchFamily="65" charset="-120"/>
                <a:ea typeface="標楷體" pitchFamily="65" charset="-120"/>
              </a:rPr>
              <a:t>併購 </a:t>
            </a:r>
            <a:r>
              <a:rPr lang="en-US" altLang="zh-TW" sz="2000" dirty="0" smtClean="0">
                <a:latin typeface="標楷體" pitchFamily="65" charset="-120"/>
                <a:ea typeface="標楷體" pitchFamily="65" charset="-120"/>
              </a:rPr>
              <a:t>WhatsApp</a:t>
            </a:r>
            <a:r>
              <a:rPr lang="zh-TW" altLang="en-US" sz="2000" dirty="0" smtClean="0">
                <a:latin typeface="標楷體" pitchFamily="65" charset="-120"/>
                <a:ea typeface="標楷體" pitchFamily="65" charset="-120"/>
              </a:rPr>
              <a:t>。→</a:t>
            </a:r>
            <a:r>
              <a:rPr lang="zh-TW" altLang="en-US" sz="2000" dirty="0" smtClean="0">
                <a:solidFill>
                  <a:srgbClr val="0000FF"/>
                </a:solidFill>
                <a:latin typeface="標楷體" pitchFamily="65" charset="-120"/>
                <a:ea typeface="標楷體" pitchFamily="65" charset="-120"/>
              </a:rPr>
              <a:t>主要是要蘋果的資料庫</a:t>
            </a:r>
            <a:endParaRPr lang="en-US" altLang="zh-TW" sz="2000" dirty="0" smtClean="0">
              <a:solidFill>
                <a:srgbClr val="0000FF"/>
              </a:solidFill>
              <a:latin typeface="標楷體" pitchFamily="65" charset="-120"/>
              <a:ea typeface="標楷體" pitchFamily="65" charset="-120"/>
            </a:endParaRPr>
          </a:p>
          <a:p>
            <a:pPr eaLnBrk="1" hangingPunct="1">
              <a:buFontTx/>
              <a:buNone/>
            </a:pPr>
            <a:r>
              <a:rPr lang="zh-TW" altLang="en-US" sz="2000" dirty="0" smtClean="0">
                <a:latin typeface="標楷體" pitchFamily="65" charset="-120"/>
                <a:ea typeface="標楷體" pitchFamily="65" charset="-120"/>
              </a:rPr>
              <a:t>* 中國大陸使用</a:t>
            </a:r>
            <a:r>
              <a:rPr lang="en-US" altLang="zh-TW" sz="2000" dirty="0" smtClean="0">
                <a:latin typeface="標楷體" pitchFamily="65" charset="-120"/>
                <a:ea typeface="標楷體" pitchFamily="65" charset="-120"/>
              </a:rPr>
              <a:t>we-chat</a:t>
            </a:r>
            <a:r>
              <a:rPr lang="zh-TW" altLang="en-US" sz="2000" dirty="0" smtClean="0">
                <a:latin typeface="標楷體" pitchFamily="65" charset="-120"/>
                <a:ea typeface="標楷體" pitchFamily="65" charset="-120"/>
              </a:rPr>
              <a:t>。</a:t>
            </a:r>
          </a:p>
          <a:p>
            <a:pPr eaLnBrk="1" hangingPunct="1">
              <a:buFontTx/>
              <a:buNone/>
            </a:pPr>
            <a:r>
              <a:rPr lang="zh-TW" altLang="en-US" sz="2000" dirty="0" smtClean="0">
                <a:latin typeface="標楷體" pitchFamily="65" charset="-120"/>
                <a:ea typeface="標楷體" pitchFamily="65" charset="-120"/>
              </a:rPr>
              <a:t>* 網頁的附屬檔名*</a:t>
            </a:r>
            <a:r>
              <a:rPr lang="en-US" altLang="zh-TW" sz="2000" dirty="0" smtClean="0">
                <a:latin typeface="標楷體" pitchFamily="65" charset="-120"/>
                <a:ea typeface="標楷體" pitchFamily="65" charset="-120"/>
              </a:rPr>
              <a:t>.Html……………Word</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Excel</a:t>
            </a:r>
            <a:r>
              <a:rPr lang="zh-TW" altLang="en-US" sz="2000" dirty="0" smtClean="0">
                <a:latin typeface="標楷體" pitchFamily="65" charset="-120"/>
                <a:ea typeface="標楷體" pitchFamily="65" charset="-120"/>
              </a:rPr>
              <a:t>、</a:t>
            </a:r>
            <a:r>
              <a:rPr lang="en-US" altLang="zh-TW" sz="2000" dirty="0" err="1" smtClean="0">
                <a:latin typeface="標楷體" pitchFamily="65" charset="-120"/>
                <a:ea typeface="標楷體" pitchFamily="65" charset="-120"/>
              </a:rPr>
              <a:t>Powerpoint</a:t>
            </a:r>
            <a:endParaRPr lang="zh-TW" altLang="en-US" sz="2000" dirty="0" smtClean="0">
              <a:latin typeface="標楷體" pitchFamily="65" charset="-120"/>
              <a:ea typeface="標楷體" pitchFamily="65" charset="-120"/>
            </a:endParaRPr>
          </a:p>
          <a:p>
            <a:pPr eaLnBrk="1" hangingPunct="1"/>
            <a:endParaRPr lang="en-US" altLang="zh-TW" sz="2000" dirty="0" smtClean="0">
              <a:latin typeface="標楷體" pitchFamily="65" charset="-120"/>
              <a:ea typeface="標楷體" pitchFamily="65" charset="-120"/>
            </a:endParaRPr>
          </a:p>
        </p:txBody>
      </p:sp>
      <p:sp>
        <p:nvSpPr>
          <p:cNvPr id="5123" name="Rectangle 4"/>
          <p:cNvSpPr>
            <a:spLocks noGrp="1" noChangeArrowheads="1"/>
          </p:cNvSpPr>
          <p:nvPr>
            <p:ph type="title"/>
          </p:nvPr>
        </p:nvSpPr>
        <p:spPr>
          <a:xfrm>
            <a:off x="457200" y="274638"/>
            <a:ext cx="8229600" cy="490537"/>
          </a:xfrm>
          <a:noFill/>
        </p:spPr>
        <p:txBody>
          <a:bodyPr/>
          <a:lstStyle/>
          <a:p>
            <a:pPr eaLnBrk="1" hangingPunct="1"/>
            <a:r>
              <a:rPr lang="zh-TW" altLang="en-US" dirty="0">
                <a:ea typeface="標楷體" pitchFamily="65" charset="-120"/>
              </a:rPr>
              <a:t>顧客關係管理</a:t>
            </a:r>
            <a:r>
              <a:rPr lang="en-US" altLang="zh-TW" dirty="0">
                <a:ea typeface="標楷體" pitchFamily="65" charset="-120"/>
              </a:rPr>
              <a:t>(CRM)</a:t>
            </a:r>
            <a:endParaRPr lang="en-US" altLang="zh-TW" dirty="0" smtClean="0">
              <a:latin typeface="標楷體" pitchFamily="65" charset="-120"/>
              <a:ea typeface="標楷體" pitchFamily="65" charset="-120"/>
            </a:endParaRPr>
          </a:p>
        </p:txBody>
      </p:sp>
      <p:sp>
        <p:nvSpPr>
          <p:cNvPr id="5124" name="Text Box 5"/>
          <p:cNvSpPr txBox="1">
            <a:spLocks noChangeArrowheads="1"/>
          </p:cNvSpPr>
          <p:nvPr/>
        </p:nvSpPr>
        <p:spPr bwMode="auto">
          <a:xfrm>
            <a:off x="3779912" y="1412776"/>
            <a:ext cx="936625" cy="707886"/>
          </a:xfrm>
          <a:prstGeom prst="rect">
            <a:avLst/>
          </a:prstGeom>
          <a:noFill/>
          <a:ln w="9525">
            <a:noFill/>
            <a:miter lim="800000"/>
            <a:headEnd/>
            <a:tailEnd/>
          </a:ln>
        </p:spPr>
        <p:txBody>
          <a:bodyPr>
            <a:spAutoFit/>
          </a:bodyPr>
          <a:lstStyle/>
          <a:p>
            <a:r>
              <a:rPr lang="en-US" altLang="zh-TW" sz="2000" dirty="0" smtClean="0">
                <a:latin typeface="標楷體" pitchFamily="65" charset="-120"/>
                <a:ea typeface="標楷體" pitchFamily="65" charset="-120"/>
              </a:rPr>
              <a:t>Access</a:t>
            </a:r>
            <a:endParaRPr lang="en-US" altLang="zh-TW" sz="2000"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539552" y="1412776"/>
            <a:ext cx="8230160" cy="4680520"/>
          </a:xfrm>
        </p:spPr>
        <p:txBody>
          <a:bodyPr>
            <a:noAutofit/>
          </a:bodyPr>
          <a:lstStyle/>
          <a:p>
            <a:pPr algn="l"/>
            <a:r>
              <a:rPr lang="en-US" altLang="zh-TW" sz="3200" b="1" dirty="0" smtClean="0">
                <a:solidFill>
                  <a:srgbClr val="FF0000"/>
                </a:solidFill>
              </a:rPr>
              <a:t>1.ActivePresenter </a:t>
            </a:r>
            <a:r>
              <a:rPr lang="zh-TW" altLang="en-US" sz="3200" b="1" dirty="0">
                <a:solidFill>
                  <a:srgbClr val="FF0000"/>
                </a:solidFill>
              </a:rPr>
              <a:t>是一款錄製螢幕畫面工具，適合用於製作數位講義、手冊、教學文件或互動式研習簡報教材，搭配全功能編輯器來處理影音內容，調整外觀呈現方式，</a:t>
            </a:r>
            <a:r>
              <a:rPr lang="en-US" altLang="zh-TW" sz="3200" b="1" dirty="0" smtClean="0">
                <a:solidFill>
                  <a:srgbClr val="FF0000"/>
                </a:solidFill>
              </a:rPr>
              <a:t>)-</a:t>
            </a:r>
            <a:r>
              <a:rPr lang="zh-TW" altLang="en-US" sz="3200" b="1" dirty="0" smtClean="0">
                <a:solidFill>
                  <a:srgbClr val="FF0000"/>
                </a:solidFill>
              </a:rPr>
              <a:t> </a:t>
            </a:r>
            <a:r>
              <a:rPr lang="en-US" altLang="zh-TW" sz="3200" b="1" dirty="0">
                <a:solidFill>
                  <a:srgbClr val="FF0000"/>
                </a:solidFill>
              </a:rPr>
              <a:t/>
            </a:r>
            <a:br>
              <a:rPr lang="en-US" altLang="zh-TW" sz="3200" b="1" dirty="0">
                <a:solidFill>
                  <a:srgbClr val="FF0000"/>
                </a:solidFill>
              </a:rPr>
            </a:br>
            <a:r>
              <a:rPr lang="en-US" altLang="zh-TW" sz="3200" b="1" dirty="0">
                <a:solidFill>
                  <a:srgbClr val="FF0000"/>
                </a:solidFill>
                <a:hlinkClick r:id="rId2"/>
              </a:rPr>
              <a:t>https://</a:t>
            </a:r>
            <a:r>
              <a:rPr lang="en-US" altLang="zh-TW" sz="3200" b="1" dirty="0" smtClean="0">
                <a:solidFill>
                  <a:srgbClr val="FF0000"/>
                </a:solidFill>
                <a:hlinkClick r:id="rId2"/>
              </a:rPr>
              <a:t>drive.google.com/drive/folders/1gZ5VYTaoZZ2kTxAp1TRPtyLOXZSLMETH</a:t>
            </a:r>
            <a:r>
              <a:rPr lang="en-US" altLang="zh-TW" sz="3200" b="1" dirty="0" smtClean="0">
                <a:solidFill>
                  <a:srgbClr val="FF0000"/>
                </a:solidFill>
              </a:rPr>
              <a:t/>
            </a:r>
            <a:br>
              <a:rPr lang="en-US" altLang="zh-TW" sz="3200" b="1" dirty="0" smtClean="0">
                <a:solidFill>
                  <a:srgbClr val="FF0000"/>
                </a:solidFill>
              </a:rPr>
            </a:br>
            <a:r>
              <a:rPr lang="en-US" altLang="zh-TW" sz="3200" b="1" dirty="0" smtClean="0">
                <a:solidFill>
                  <a:srgbClr val="FF0000"/>
                </a:solidFill>
              </a:rPr>
              <a:t/>
            </a:r>
            <a:br>
              <a:rPr lang="en-US" altLang="zh-TW" sz="3200" b="1" dirty="0" smtClean="0">
                <a:solidFill>
                  <a:srgbClr val="FF0000"/>
                </a:solidFill>
              </a:rPr>
            </a:br>
            <a:r>
              <a:rPr lang="en-US" altLang="zh-TW" sz="3200" b="1" dirty="0" smtClean="0">
                <a:solidFill>
                  <a:srgbClr val="FF0000"/>
                </a:solidFill>
              </a:rPr>
              <a:t>2</a:t>
            </a:r>
            <a:r>
              <a:rPr lang="en-US" altLang="zh-TW" sz="3200" b="1" dirty="0">
                <a:solidFill>
                  <a:srgbClr val="FF0000"/>
                </a:solidFill>
              </a:rPr>
              <a:t>. </a:t>
            </a:r>
            <a:r>
              <a:rPr lang="zh-TW" altLang="en-US" sz="3200" b="1" dirty="0" smtClean="0">
                <a:solidFill>
                  <a:srgbClr val="FF0000"/>
                </a:solidFill>
              </a:rPr>
              <a:t>南投</a:t>
            </a:r>
            <a:r>
              <a:rPr lang="zh-TW" altLang="en-US" sz="3200" b="1" dirty="0">
                <a:solidFill>
                  <a:srgbClr val="FF0000"/>
                </a:solidFill>
              </a:rPr>
              <a:t>高商協同</a:t>
            </a:r>
            <a:r>
              <a:rPr lang="zh-TW" altLang="en-US" sz="3200" b="1" dirty="0" smtClean="0">
                <a:solidFill>
                  <a:srgbClr val="FF0000"/>
                </a:solidFill>
              </a:rPr>
              <a:t>教學</a:t>
            </a:r>
            <a:r>
              <a:rPr lang="en-US" altLang="zh-TW" sz="3200" b="1" dirty="0" smtClean="0">
                <a:solidFill>
                  <a:srgbClr val="FF0000"/>
                </a:solidFill>
              </a:rPr>
              <a:t>-04</a:t>
            </a:r>
            <a:r>
              <a:rPr lang="zh-TW" altLang="en-US" sz="3200" b="1" dirty="0">
                <a:solidFill>
                  <a:srgbClr val="FF0000"/>
                </a:solidFill>
              </a:rPr>
              <a:t>：</a:t>
            </a:r>
            <a:r>
              <a:rPr lang="en-US" altLang="zh-TW" sz="3200" b="1" dirty="0" err="1">
                <a:solidFill>
                  <a:srgbClr val="FF0000"/>
                </a:solidFill>
              </a:rPr>
              <a:t>ActivePresenter</a:t>
            </a:r>
            <a:r>
              <a:rPr lang="zh-TW" altLang="en-US" sz="3200" b="1" dirty="0">
                <a:solidFill>
                  <a:srgbClr val="FF0000"/>
                </a:solidFill>
              </a:rPr>
              <a:t>基本操作 </a:t>
            </a:r>
            <a:r>
              <a:rPr lang="en-US" altLang="zh-TW" sz="3200" b="1" dirty="0">
                <a:solidFill>
                  <a:srgbClr val="FF0000"/>
                </a:solidFill>
              </a:rPr>
              <a:t>2</a:t>
            </a:r>
            <a:r>
              <a:rPr lang="zh-TW" altLang="en-US" sz="3200" b="1" dirty="0">
                <a:solidFill>
                  <a:srgbClr val="FF0000"/>
                </a:solidFill>
              </a:rPr>
              <a:t/>
            </a:r>
            <a:br>
              <a:rPr lang="zh-TW" altLang="en-US" sz="3200" b="1" dirty="0">
                <a:solidFill>
                  <a:srgbClr val="FF0000"/>
                </a:solidFill>
              </a:rPr>
            </a:br>
            <a:r>
              <a:rPr lang="en-US" altLang="zh-TW" sz="3200" u="sng" dirty="0" smtClean="0">
                <a:hlinkClick r:id="rId3"/>
              </a:rPr>
              <a:t>https</a:t>
            </a:r>
            <a:r>
              <a:rPr lang="en-US" altLang="zh-TW" sz="3200" u="sng" dirty="0">
                <a:hlinkClick r:id="rId3"/>
              </a:rPr>
              <a:t>://youtu.be/c46zgAeQcW4</a:t>
            </a:r>
            <a:endParaRPr lang="zh-TW" altLang="en-US" sz="3200" b="1" dirty="0">
              <a:solidFill>
                <a:srgbClr val="FF0000"/>
              </a:solidFill>
            </a:endParaRP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35</a:t>
            </a:fld>
            <a:endParaRPr kumimoji="0" lang="en-US" altLang="zh-TW" sz="700"/>
          </a:p>
        </p:txBody>
      </p:sp>
      <p:sp>
        <p:nvSpPr>
          <p:cNvPr id="4" name="文字方塊 3"/>
          <p:cNvSpPr txBox="1"/>
          <p:nvPr/>
        </p:nvSpPr>
        <p:spPr>
          <a:xfrm>
            <a:off x="467544" y="476672"/>
            <a:ext cx="8568952" cy="584775"/>
          </a:xfrm>
          <a:prstGeom prst="rect">
            <a:avLst/>
          </a:prstGeom>
          <a:noFill/>
        </p:spPr>
        <p:txBody>
          <a:bodyPr wrap="square" rtlCol="0">
            <a:spAutoFit/>
          </a:bodyPr>
          <a:lstStyle/>
          <a:p>
            <a:r>
              <a:rPr lang="en-US" altLang="zh-TW" dirty="0" err="1"/>
              <a:t>ActivePresenter</a:t>
            </a:r>
            <a:r>
              <a:rPr lang="en-US" altLang="zh-TW" dirty="0"/>
              <a:t> </a:t>
            </a:r>
            <a:r>
              <a:rPr lang="zh-TW" altLang="en-US" dirty="0" smtClean="0"/>
              <a:t>互動式</a:t>
            </a:r>
            <a:r>
              <a:rPr lang="zh-TW" altLang="en-US" dirty="0"/>
              <a:t>研習</a:t>
            </a:r>
            <a:r>
              <a:rPr lang="zh-TW" altLang="en-US" dirty="0" smtClean="0"/>
              <a:t>簡報 </a:t>
            </a:r>
            <a:r>
              <a:rPr lang="en-US" altLang="zh-TW" dirty="0" err="1" smtClean="0"/>
              <a:t>ppt</a:t>
            </a:r>
            <a:r>
              <a:rPr lang="en-US" altLang="zh-TW" dirty="0" smtClean="0"/>
              <a:t> </a:t>
            </a:r>
            <a:r>
              <a:rPr lang="en-US" altLang="zh-TW" dirty="0"/>
              <a:t>and OBS </a:t>
            </a:r>
            <a:r>
              <a:rPr lang="zh-TW" altLang="en-US" dirty="0" smtClean="0"/>
              <a:t>錄製</a:t>
            </a:r>
            <a:r>
              <a:rPr lang="zh-TW" altLang="en-US" dirty="0"/>
              <a:t>和網絡直播的自由開源軟體</a:t>
            </a:r>
            <a:endParaRPr lang="en-US" altLang="zh-TW" dirty="0" smtClean="0"/>
          </a:p>
          <a:p>
            <a:r>
              <a:rPr lang="en-US" altLang="zh-TW" sz="1400" b="1" dirty="0">
                <a:solidFill>
                  <a:srgbClr val="FF0000"/>
                </a:solidFill>
                <a:hlinkClick r:id="rId2"/>
              </a:rPr>
              <a:t>https://drive.google.com/drive/folders/1gZ5VYTaoZZ2kTxAp1TRPtyLOXZSLMETH</a:t>
            </a:r>
            <a:r>
              <a:rPr lang="en-US" altLang="zh-TW" sz="1400" dirty="0" smtClean="0"/>
              <a:t> </a:t>
            </a:r>
            <a:endParaRPr lang="zh-TW" altLang="en-US" sz="1400" dirty="0"/>
          </a:p>
        </p:txBody>
      </p:sp>
    </p:spTree>
    <p:extLst>
      <p:ext uri="{BB962C8B-B14F-4D97-AF65-F5344CB8AC3E}">
        <p14:creationId xmlns:p14="http://schemas.microsoft.com/office/powerpoint/2010/main" val="3865706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6920" y="274963"/>
            <a:ext cx="8230160" cy="201709"/>
          </a:xfrm>
        </p:spPr>
        <p:txBody>
          <a:bodyPr>
            <a:noAutofit/>
          </a:bodyPr>
          <a:lstStyle/>
          <a:p>
            <a:r>
              <a:rPr lang="zh-TW" altLang="en-US" sz="2400" b="1" dirty="0">
                <a:solidFill>
                  <a:srgbClr val="FF0000"/>
                </a:solidFill>
              </a:rPr>
              <a:t>期中 </a:t>
            </a:r>
            <a:r>
              <a:rPr lang="en-US" altLang="zh-TW" sz="2400" b="1" dirty="0" smtClean="0">
                <a:solidFill>
                  <a:srgbClr val="FF0000"/>
                </a:solidFill>
              </a:rPr>
              <a:t>108.4</a:t>
            </a:r>
            <a:r>
              <a:rPr lang="zh-TW" altLang="en-US" sz="2400" b="1" dirty="0" smtClean="0">
                <a:solidFill>
                  <a:srgbClr val="FF0000"/>
                </a:solidFill>
              </a:rPr>
              <a:t>教師</a:t>
            </a:r>
            <a:r>
              <a:rPr lang="zh-TW" altLang="en-US" sz="2400" b="1" dirty="0">
                <a:solidFill>
                  <a:srgbClr val="FF0000"/>
                </a:solidFill>
              </a:rPr>
              <a:t>教學評量</a:t>
            </a: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36</a:t>
            </a:fld>
            <a:endParaRPr kumimoji="0" lang="en-US" altLang="zh-TW" sz="700"/>
          </a:p>
        </p:txBody>
      </p:sp>
      <p:sp>
        <p:nvSpPr>
          <p:cNvPr id="2" name="文字方塊 1"/>
          <p:cNvSpPr txBox="1"/>
          <p:nvPr/>
        </p:nvSpPr>
        <p:spPr>
          <a:xfrm>
            <a:off x="107504" y="490749"/>
            <a:ext cx="9036496" cy="6463308"/>
          </a:xfrm>
          <a:prstGeom prst="rect">
            <a:avLst/>
          </a:prstGeom>
          <a:noFill/>
        </p:spPr>
        <p:txBody>
          <a:bodyPr wrap="square" rtlCol="0">
            <a:spAutoFit/>
          </a:bodyPr>
          <a:lstStyle/>
          <a:p>
            <a:r>
              <a:rPr lang="en-US" altLang="zh-TW" sz="2400" dirty="0" smtClean="0"/>
              <a:t>1</a:t>
            </a:r>
            <a:r>
              <a:rPr lang="en-US" altLang="zh-TW" sz="2400" dirty="0"/>
              <a:t>.</a:t>
            </a:r>
            <a:r>
              <a:rPr lang="zh-TW" altLang="en-US" sz="2400" dirty="0"/>
              <a:t>老師上課教材與講課內容準備充分</a:t>
            </a:r>
          </a:p>
          <a:p>
            <a:r>
              <a:rPr lang="en-US" altLang="zh-TW" sz="2400" dirty="0"/>
              <a:t>2.</a:t>
            </a:r>
            <a:r>
              <a:rPr lang="zh-TW" altLang="en-US" sz="2400" dirty="0"/>
              <a:t>老師上課時會與同學適切互動</a:t>
            </a:r>
          </a:p>
          <a:p>
            <a:r>
              <a:rPr lang="en-US" altLang="zh-TW" sz="2400" dirty="0"/>
              <a:t>3.</a:t>
            </a:r>
            <a:r>
              <a:rPr lang="zh-TW" altLang="en-US" sz="2400" dirty="0"/>
              <a:t>老師對於同學提出的意見都會適時回應</a:t>
            </a:r>
          </a:p>
          <a:p>
            <a:r>
              <a:rPr lang="en-US" altLang="zh-TW" sz="2400" dirty="0"/>
              <a:t>4.</a:t>
            </a:r>
            <a:r>
              <a:rPr lang="zh-TW" altLang="en-US" sz="2400" dirty="0"/>
              <a:t>老師的上課內容跟我想要的學習內容相符</a:t>
            </a:r>
          </a:p>
          <a:p>
            <a:r>
              <a:rPr lang="en-US" altLang="zh-TW" sz="2400" dirty="0"/>
              <a:t>5.</a:t>
            </a:r>
            <a:r>
              <a:rPr lang="zh-TW" altLang="en-US" sz="2400" dirty="0"/>
              <a:t>這門課有助於我的學習成長與能力提升</a:t>
            </a:r>
          </a:p>
          <a:p>
            <a:r>
              <a:rPr lang="en-US" altLang="zh-TW" sz="2400" dirty="0"/>
              <a:t>6.</a:t>
            </a:r>
            <a:r>
              <a:rPr lang="zh-TW" altLang="en-US" sz="2400" dirty="0"/>
              <a:t>老師清楚說明評量方式及評分標準</a:t>
            </a:r>
          </a:p>
          <a:p>
            <a:r>
              <a:rPr lang="en-US" altLang="zh-TW" sz="2400" dirty="0"/>
              <a:t>7.</a:t>
            </a:r>
            <a:r>
              <a:rPr lang="zh-TW" altLang="en-US" sz="2400" dirty="0"/>
              <a:t>老師上課時認真講解，不會照唸課本或投影片文字內容</a:t>
            </a:r>
          </a:p>
          <a:p>
            <a:r>
              <a:rPr lang="en-US" altLang="zh-TW" sz="2400" dirty="0"/>
              <a:t>8.</a:t>
            </a:r>
            <a:r>
              <a:rPr lang="zh-TW" altLang="en-US" sz="2400" dirty="0"/>
              <a:t>老師上課方式能引起我的學習興趣，不會覺得無聊</a:t>
            </a:r>
          </a:p>
          <a:p>
            <a:r>
              <a:rPr lang="en-US" altLang="zh-TW" sz="2400" dirty="0"/>
              <a:t>9.</a:t>
            </a:r>
            <a:r>
              <a:rPr lang="zh-TW" altLang="en-US" sz="2400" dirty="0"/>
              <a:t>老師上課方式會有相互討論或實務演練學習，不會只有講課</a:t>
            </a:r>
          </a:p>
          <a:p>
            <a:r>
              <a:rPr lang="en-US" altLang="zh-TW" sz="2400" dirty="0"/>
              <a:t>10.</a:t>
            </a:r>
            <a:r>
              <a:rPr lang="zh-TW" altLang="en-US" sz="2400" dirty="0"/>
              <a:t>目前為止，我對這門課程的整體教學感到滿意</a:t>
            </a:r>
          </a:p>
          <a:p>
            <a:r>
              <a:rPr lang="en-US" altLang="zh-TW" sz="2400" dirty="0"/>
              <a:t>11.</a:t>
            </a:r>
            <a:r>
              <a:rPr lang="zh-TW" altLang="en-US" sz="2400" dirty="0"/>
              <a:t>目前為止，我對這門課程的自我投入程度感到滿意</a:t>
            </a:r>
          </a:p>
          <a:p>
            <a:r>
              <a:rPr lang="en-US" altLang="zh-TW" sz="2400" dirty="0"/>
              <a:t>12.</a:t>
            </a:r>
            <a:r>
              <a:rPr lang="zh-TW" altLang="en-US" sz="2400" dirty="0"/>
              <a:t>我對這門課的老師有以下的建議或意見</a:t>
            </a:r>
            <a:r>
              <a:rPr lang="en-US" altLang="zh-TW" sz="2400" dirty="0"/>
              <a:t>(</a:t>
            </a:r>
            <a:r>
              <a:rPr lang="zh-TW" altLang="en-US" sz="2400" dirty="0"/>
              <a:t>非必選題，可複選</a:t>
            </a:r>
            <a:r>
              <a:rPr lang="en-US" altLang="zh-TW" sz="2400" dirty="0"/>
              <a:t>)</a:t>
            </a:r>
          </a:p>
          <a:p>
            <a:r>
              <a:rPr lang="en-US" altLang="zh-TW" dirty="0"/>
              <a:t>[0]</a:t>
            </a:r>
            <a:r>
              <a:rPr lang="zh-TW" altLang="en-US" dirty="0"/>
              <a:t>加大說話音量</a:t>
            </a:r>
            <a:r>
              <a:rPr lang="en-US" altLang="zh-TW" dirty="0"/>
              <a:t>.[2]</a:t>
            </a:r>
            <a:r>
              <a:rPr lang="zh-TW" altLang="en-US" dirty="0"/>
              <a:t>咬字更清楚些</a:t>
            </a:r>
            <a:r>
              <a:rPr lang="en-US" altLang="zh-TW" dirty="0"/>
              <a:t>.[0]</a:t>
            </a:r>
            <a:r>
              <a:rPr lang="zh-TW" altLang="en-US" dirty="0"/>
              <a:t>字跡力求清晰</a:t>
            </a:r>
            <a:r>
              <a:rPr lang="en-US" altLang="zh-TW" dirty="0"/>
              <a:t>.[3]</a:t>
            </a:r>
            <a:r>
              <a:rPr lang="zh-TW" altLang="en-US" dirty="0"/>
              <a:t>放慢講課速度</a:t>
            </a:r>
            <a:r>
              <a:rPr lang="en-US" altLang="zh-TW" dirty="0"/>
              <a:t>[0]</a:t>
            </a:r>
            <a:r>
              <a:rPr lang="zh-TW" altLang="en-US" dirty="0"/>
              <a:t>準時上</a:t>
            </a:r>
            <a:r>
              <a:rPr lang="en-US" altLang="zh-TW" dirty="0"/>
              <a:t>/</a:t>
            </a:r>
            <a:r>
              <a:rPr lang="zh-TW" altLang="en-US" dirty="0"/>
              <a:t>下課</a:t>
            </a:r>
            <a:r>
              <a:rPr lang="en-US" altLang="zh-TW" dirty="0"/>
              <a:t>.[1]</a:t>
            </a:r>
            <a:r>
              <a:rPr lang="zh-TW" altLang="en-US" dirty="0"/>
              <a:t>加強個人情緒管理</a:t>
            </a:r>
            <a:r>
              <a:rPr lang="en-US" altLang="zh-TW" dirty="0"/>
              <a:t>.[0]</a:t>
            </a:r>
            <a:r>
              <a:rPr lang="zh-TW" altLang="en-US" dirty="0"/>
              <a:t>加強要求學生的上課態度</a:t>
            </a:r>
            <a:r>
              <a:rPr lang="en-US" altLang="zh-TW" dirty="0"/>
              <a:t>.[2]</a:t>
            </a:r>
            <a:r>
              <a:rPr lang="zh-TW" altLang="en-US" dirty="0"/>
              <a:t>多提供講義及參考資料</a:t>
            </a:r>
            <a:r>
              <a:rPr lang="en-US" altLang="zh-TW" dirty="0"/>
              <a:t>.[0]</a:t>
            </a:r>
            <a:r>
              <a:rPr lang="zh-TW" altLang="en-US" dirty="0"/>
              <a:t>多利用媒體輔助教學</a:t>
            </a:r>
            <a:r>
              <a:rPr lang="en-US" altLang="zh-TW" dirty="0"/>
              <a:t>.[0]</a:t>
            </a:r>
            <a:r>
              <a:rPr lang="zh-TW" altLang="en-US" dirty="0"/>
              <a:t>將教材放上網</a:t>
            </a:r>
            <a:r>
              <a:rPr lang="en-US" altLang="zh-TW" dirty="0"/>
              <a:t>.[0]</a:t>
            </a:r>
            <a:r>
              <a:rPr lang="zh-TW" altLang="en-US" dirty="0"/>
              <a:t>按照課程大綱進行教學</a:t>
            </a:r>
            <a:r>
              <a:rPr lang="en-US" altLang="zh-TW" dirty="0"/>
              <a:t>.[1]</a:t>
            </a:r>
            <a:r>
              <a:rPr lang="zh-TW" altLang="en-US" dirty="0"/>
              <a:t>多舉實例</a:t>
            </a:r>
            <a:r>
              <a:rPr lang="en-US" altLang="zh-TW" dirty="0"/>
              <a:t>.[0]</a:t>
            </a:r>
            <a:r>
              <a:rPr lang="zh-TW" altLang="en-US" dirty="0"/>
              <a:t>減少調課</a:t>
            </a:r>
            <a:r>
              <a:rPr lang="en-US" altLang="zh-TW" dirty="0"/>
              <a:t>/</a:t>
            </a:r>
            <a:r>
              <a:rPr lang="zh-TW" altLang="en-US" dirty="0"/>
              <a:t>缺課</a:t>
            </a:r>
            <a:r>
              <a:rPr lang="en-US" altLang="zh-TW" dirty="0"/>
              <a:t>.[0]</a:t>
            </a:r>
            <a:r>
              <a:rPr lang="zh-TW" altLang="en-US" dirty="0"/>
              <a:t>保持政治</a:t>
            </a:r>
            <a:r>
              <a:rPr lang="en-US" altLang="zh-TW" dirty="0"/>
              <a:t>/</a:t>
            </a:r>
            <a:r>
              <a:rPr lang="zh-TW" altLang="en-US" dirty="0"/>
              <a:t>宗教中立</a:t>
            </a:r>
            <a:r>
              <a:rPr lang="en-US" altLang="zh-TW" dirty="0"/>
              <a:t>.[0]</a:t>
            </a:r>
            <a:r>
              <a:rPr lang="zh-TW" altLang="en-US" dirty="0"/>
              <a:t>增加儀器的實務操作</a:t>
            </a:r>
            <a:r>
              <a:rPr lang="en-US" altLang="zh-TW" dirty="0"/>
              <a:t>.[1]</a:t>
            </a:r>
            <a:r>
              <a:rPr lang="zh-TW" altLang="en-US" dirty="0"/>
              <a:t>充實器材設備</a:t>
            </a:r>
            <a:r>
              <a:rPr lang="en-US" altLang="zh-TW" dirty="0"/>
              <a:t>.[0]</a:t>
            </a:r>
            <a:r>
              <a:rPr lang="zh-TW" altLang="en-US" dirty="0"/>
              <a:t>加強實驗室安全</a:t>
            </a:r>
            <a:r>
              <a:rPr lang="en-US" altLang="zh-TW" dirty="0"/>
              <a:t>.[1]</a:t>
            </a:r>
            <a:r>
              <a:rPr lang="zh-TW" altLang="en-US" dirty="0"/>
              <a:t>提供補救教學</a:t>
            </a:r>
          </a:p>
          <a:p>
            <a:r>
              <a:rPr lang="en-US" altLang="zh-TW" dirty="0"/>
              <a:t>13.</a:t>
            </a:r>
            <a:r>
              <a:rPr lang="zh-TW" altLang="en-US" dirty="0"/>
              <a:t>請給老師一句溫馨的話</a:t>
            </a:r>
          </a:p>
          <a:p>
            <a:endParaRPr lang="zh-TW" altLang="en-US" dirty="0"/>
          </a:p>
        </p:txBody>
      </p:sp>
    </p:spTree>
    <p:extLst>
      <p:ext uri="{BB962C8B-B14F-4D97-AF65-F5344CB8AC3E}">
        <p14:creationId xmlns:p14="http://schemas.microsoft.com/office/powerpoint/2010/main" val="2578103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6920" y="274963"/>
            <a:ext cx="8230160" cy="201709"/>
          </a:xfrm>
        </p:spPr>
        <p:txBody>
          <a:bodyPr>
            <a:noAutofit/>
          </a:bodyPr>
          <a:lstStyle/>
          <a:p>
            <a:r>
              <a:rPr lang="zh-TW" altLang="en-US" sz="2400" b="1" dirty="0" smtClean="0">
                <a:solidFill>
                  <a:srgbClr val="FF0000"/>
                </a:solidFill>
              </a:rPr>
              <a:t>期末</a:t>
            </a:r>
            <a:r>
              <a:rPr lang="en-US" altLang="zh-TW" sz="2400" b="1" dirty="0" smtClean="0">
                <a:solidFill>
                  <a:srgbClr val="FF0000"/>
                </a:solidFill>
              </a:rPr>
              <a:t>108.6</a:t>
            </a:r>
            <a:r>
              <a:rPr lang="zh-TW" altLang="en-US" sz="2400" b="1" dirty="0" smtClean="0">
                <a:solidFill>
                  <a:srgbClr val="FF0000"/>
                </a:solidFill>
              </a:rPr>
              <a:t>教師</a:t>
            </a:r>
            <a:r>
              <a:rPr lang="zh-TW" altLang="en-US" sz="2400" b="1" dirty="0">
                <a:solidFill>
                  <a:srgbClr val="FF0000"/>
                </a:solidFill>
              </a:rPr>
              <a:t>教學評量</a:t>
            </a: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37</a:t>
            </a:fld>
            <a:endParaRPr kumimoji="0" lang="en-US" altLang="zh-TW" sz="700"/>
          </a:p>
        </p:txBody>
      </p:sp>
      <p:sp>
        <p:nvSpPr>
          <p:cNvPr id="3" name="文字方塊 2"/>
          <p:cNvSpPr txBox="1"/>
          <p:nvPr/>
        </p:nvSpPr>
        <p:spPr>
          <a:xfrm>
            <a:off x="477112" y="872196"/>
            <a:ext cx="7931504" cy="5632311"/>
          </a:xfrm>
          <a:prstGeom prst="rect">
            <a:avLst/>
          </a:prstGeom>
          <a:noFill/>
        </p:spPr>
        <p:txBody>
          <a:bodyPr wrap="square" rtlCol="0">
            <a:spAutoFit/>
          </a:bodyPr>
          <a:lstStyle/>
          <a:p>
            <a:r>
              <a:rPr lang="zh-TW" altLang="en-US" sz="2400" dirty="0" smtClean="0"/>
              <a:t>一</a:t>
            </a:r>
            <a:r>
              <a:rPr lang="zh-TW" altLang="en-US" sz="2400" dirty="0"/>
              <a:t>、學生自我評量</a:t>
            </a:r>
          </a:p>
          <a:p>
            <a:r>
              <a:rPr lang="en-US" altLang="zh-TW" sz="2400" dirty="0"/>
              <a:t>1.</a:t>
            </a:r>
            <a:r>
              <a:rPr lang="zh-TW" altLang="en-US" sz="2400" dirty="0"/>
              <a:t>我投入課程的態度</a:t>
            </a:r>
          </a:p>
          <a:p>
            <a:r>
              <a:rPr lang="en-US" altLang="zh-TW" sz="2400" dirty="0"/>
              <a:t>[14]</a:t>
            </a:r>
            <a:r>
              <a:rPr lang="zh-TW" altLang="en-US" sz="2400" dirty="0"/>
              <a:t>認真</a:t>
            </a:r>
            <a:r>
              <a:rPr lang="en-US" altLang="zh-TW" sz="2400" dirty="0"/>
              <a:t>.[13]</a:t>
            </a:r>
            <a:r>
              <a:rPr lang="zh-TW" altLang="en-US" sz="2400" dirty="0"/>
              <a:t>還算認真</a:t>
            </a:r>
            <a:r>
              <a:rPr lang="en-US" altLang="zh-TW" sz="2400" dirty="0"/>
              <a:t>.[2]</a:t>
            </a:r>
            <a:r>
              <a:rPr lang="zh-TW" altLang="en-US" sz="2400" dirty="0"/>
              <a:t>普通</a:t>
            </a:r>
            <a:r>
              <a:rPr lang="en-US" altLang="zh-TW" sz="2400" dirty="0"/>
              <a:t>.[0]</a:t>
            </a:r>
            <a:r>
              <a:rPr lang="zh-TW" altLang="en-US" sz="2400" dirty="0"/>
              <a:t>不在意</a:t>
            </a:r>
          </a:p>
          <a:p>
            <a:r>
              <a:rPr lang="en-US" altLang="zh-TW" sz="2400" dirty="0"/>
              <a:t>2.</a:t>
            </a:r>
            <a:r>
              <a:rPr lang="zh-TW" altLang="en-US" sz="2400" dirty="0"/>
              <a:t>我平均每週花在此課程的時數約為</a:t>
            </a:r>
          </a:p>
          <a:p>
            <a:r>
              <a:rPr lang="en-US" altLang="zh-TW" sz="2400" dirty="0"/>
              <a:t>[2]</a:t>
            </a:r>
            <a:r>
              <a:rPr lang="zh-TW" altLang="en-US" sz="2400" dirty="0"/>
              <a:t>考試前才準備</a:t>
            </a:r>
            <a:r>
              <a:rPr lang="en-US" altLang="zh-TW" sz="2400" dirty="0"/>
              <a:t>.[17]1~2</a:t>
            </a:r>
            <a:r>
              <a:rPr lang="zh-TW" altLang="en-US" sz="2400" dirty="0"/>
              <a:t>小時</a:t>
            </a:r>
            <a:r>
              <a:rPr lang="en-US" altLang="zh-TW" sz="2400" dirty="0"/>
              <a:t>.[9]3~4</a:t>
            </a:r>
            <a:r>
              <a:rPr lang="zh-TW" altLang="en-US" sz="2400" dirty="0"/>
              <a:t>小時</a:t>
            </a:r>
            <a:r>
              <a:rPr lang="en-US" altLang="zh-TW" sz="2400" dirty="0"/>
              <a:t>.[1]4</a:t>
            </a:r>
            <a:r>
              <a:rPr lang="zh-TW" altLang="en-US" sz="2400" dirty="0"/>
              <a:t>小時以上</a:t>
            </a:r>
          </a:p>
          <a:p>
            <a:r>
              <a:rPr lang="en-US" altLang="zh-TW" sz="2400" dirty="0"/>
              <a:t>3.</a:t>
            </a:r>
            <a:r>
              <a:rPr lang="zh-TW" altLang="en-US" sz="2400" dirty="0"/>
              <a:t>我認為可以掌握這門課程精髓的</a:t>
            </a:r>
          </a:p>
          <a:p>
            <a:r>
              <a:rPr lang="en-US" altLang="zh-TW" sz="2400" dirty="0"/>
              <a:t>[5]50</a:t>
            </a:r>
            <a:r>
              <a:rPr lang="zh-TW" altLang="en-US" sz="2400" dirty="0"/>
              <a:t>％以下</a:t>
            </a:r>
            <a:r>
              <a:rPr lang="en-US" altLang="zh-TW" sz="2400" dirty="0"/>
              <a:t>.[11]50</a:t>
            </a:r>
            <a:r>
              <a:rPr lang="zh-TW" altLang="en-US" sz="2400" dirty="0"/>
              <a:t>％</a:t>
            </a:r>
            <a:r>
              <a:rPr lang="en-US" altLang="zh-TW" sz="2400" dirty="0"/>
              <a:t>-70</a:t>
            </a:r>
            <a:r>
              <a:rPr lang="zh-TW" altLang="en-US" sz="2400" dirty="0"/>
              <a:t>％</a:t>
            </a:r>
            <a:r>
              <a:rPr lang="en-US" altLang="zh-TW" sz="2400" dirty="0"/>
              <a:t>.[13]70-90</a:t>
            </a:r>
            <a:r>
              <a:rPr lang="zh-TW" altLang="en-US" sz="2400" dirty="0"/>
              <a:t>％</a:t>
            </a:r>
            <a:r>
              <a:rPr lang="en-US" altLang="zh-TW" sz="2400" dirty="0"/>
              <a:t>.[0]90</a:t>
            </a:r>
            <a:r>
              <a:rPr lang="zh-TW" altLang="en-US" sz="2400" dirty="0"/>
              <a:t>％以上</a:t>
            </a:r>
          </a:p>
          <a:p>
            <a:endParaRPr lang="zh-TW" altLang="en-US" sz="2400" dirty="0"/>
          </a:p>
          <a:p>
            <a:r>
              <a:rPr lang="zh-TW" altLang="en-US" sz="2400" dirty="0"/>
              <a:t>二、教學意見調查</a:t>
            </a:r>
          </a:p>
          <a:p>
            <a:r>
              <a:rPr lang="en-US" altLang="zh-TW" sz="2400" dirty="0"/>
              <a:t>4.</a:t>
            </a:r>
            <a:r>
              <a:rPr lang="zh-TW" altLang="en-US" sz="2400" dirty="0"/>
              <a:t>老師樂意與學生溝通與討論並接受學生提問</a:t>
            </a:r>
          </a:p>
          <a:p>
            <a:r>
              <a:rPr lang="en-US" altLang="zh-TW" sz="2400" dirty="0"/>
              <a:t>5.</a:t>
            </a:r>
            <a:r>
              <a:rPr lang="zh-TW" altLang="en-US" sz="2400" dirty="0"/>
              <a:t>老師教學態度認真，充滿熱忱</a:t>
            </a:r>
          </a:p>
          <a:p>
            <a:r>
              <a:rPr lang="en-US" altLang="zh-TW" sz="2400" dirty="0"/>
              <a:t>6.</a:t>
            </a:r>
            <a:r>
              <a:rPr lang="zh-TW" altLang="en-US" sz="2400" dirty="0"/>
              <a:t>老師準時上課，不無故缺席或遲到，調課時會補課</a:t>
            </a:r>
          </a:p>
          <a:p>
            <a:r>
              <a:rPr lang="en-US" altLang="zh-TW" sz="2400" dirty="0"/>
              <a:t>7.</a:t>
            </a:r>
            <a:r>
              <a:rPr lang="zh-TW" altLang="en-US" sz="2400" dirty="0"/>
              <a:t>老師與學生的互動關係良好，課堂上非常重視學生的學習反應</a:t>
            </a:r>
          </a:p>
          <a:p>
            <a:r>
              <a:rPr lang="en-US" altLang="zh-TW" sz="2400" dirty="0"/>
              <a:t>8.</a:t>
            </a:r>
            <a:r>
              <a:rPr lang="zh-TW" altLang="en-US" sz="2400" dirty="0"/>
              <a:t>我認為此課程教師完全應付了事且不關心學生學習</a:t>
            </a:r>
            <a:r>
              <a:rPr lang="zh-TW" altLang="en-US" sz="2400" dirty="0" smtClean="0"/>
              <a:t>狀況</a:t>
            </a:r>
            <a:endParaRPr lang="zh-TW" altLang="en-US" sz="2400" dirty="0"/>
          </a:p>
        </p:txBody>
      </p:sp>
    </p:spTree>
    <p:extLst>
      <p:ext uri="{BB962C8B-B14F-4D97-AF65-F5344CB8AC3E}">
        <p14:creationId xmlns:p14="http://schemas.microsoft.com/office/powerpoint/2010/main" val="2593339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6920" y="274963"/>
            <a:ext cx="8230160" cy="201709"/>
          </a:xfrm>
        </p:spPr>
        <p:txBody>
          <a:bodyPr>
            <a:noAutofit/>
          </a:bodyPr>
          <a:lstStyle/>
          <a:p>
            <a:r>
              <a:rPr lang="zh-TW" altLang="en-US" sz="2400" b="1" dirty="0" smtClean="0">
                <a:solidFill>
                  <a:srgbClr val="FF0000"/>
                </a:solidFill>
              </a:rPr>
              <a:t>期末</a:t>
            </a:r>
            <a:r>
              <a:rPr lang="en-US" altLang="zh-TW" sz="2400" b="1" dirty="0" smtClean="0">
                <a:solidFill>
                  <a:srgbClr val="FF0000"/>
                </a:solidFill>
              </a:rPr>
              <a:t>108.6</a:t>
            </a:r>
            <a:r>
              <a:rPr lang="zh-TW" altLang="en-US" sz="2400" b="1" dirty="0" smtClean="0">
                <a:solidFill>
                  <a:srgbClr val="FF0000"/>
                </a:solidFill>
              </a:rPr>
              <a:t>教師</a:t>
            </a:r>
            <a:r>
              <a:rPr lang="zh-TW" altLang="en-US" sz="2400" b="1" dirty="0">
                <a:solidFill>
                  <a:srgbClr val="FF0000"/>
                </a:solidFill>
              </a:rPr>
              <a:t>教學評量</a:t>
            </a: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38</a:t>
            </a:fld>
            <a:endParaRPr kumimoji="0" lang="en-US" altLang="zh-TW" sz="700"/>
          </a:p>
        </p:txBody>
      </p:sp>
      <p:sp>
        <p:nvSpPr>
          <p:cNvPr id="3" name="文字方塊 2"/>
          <p:cNvSpPr txBox="1"/>
          <p:nvPr/>
        </p:nvSpPr>
        <p:spPr>
          <a:xfrm>
            <a:off x="456920" y="620688"/>
            <a:ext cx="7931504" cy="6247864"/>
          </a:xfrm>
          <a:prstGeom prst="rect">
            <a:avLst/>
          </a:prstGeom>
          <a:noFill/>
        </p:spPr>
        <p:txBody>
          <a:bodyPr wrap="square" rtlCol="0">
            <a:spAutoFit/>
          </a:bodyPr>
          <a:lstStyle/>
          <a:p>
            <a:r>
              <a:rPr lang="zh-TW" altLang="en-US" sz="2000" dirty="0" smtClean="0"/>
              <a:t>一</a:t>
            </a:r>
            <a:r>
              <a:rPr lang="zh-TW" altLang="en-US" sz="2000" dirty="0"/>
              <a:t>、學生自我評量</a:t>
            </a:r>
          </a:p>
          <a:p>
            <a:r>
              <a:rPr lang="en-US" altLang="zh-TW" sz="2000" dirty="0"/>
              <a:t>1.</a:t>
            </a:r>
            <a:r>
              <a:rPr lang="zh-TW" altLang="en-US" sz="2000" dirty="0"/>
              <a:t>我投入課程的態度</a:t>
            </a:r>
          </a:p>
          <a:p>
            <a:r>
              <a:rPr lang="en-US" altLang="zh-TW" sz="2000" dirty="0" smtClean="0"/>
              <a:t>2</a:t>
            </a:r>
            <a:r>
              <a:rPr lang="en-US" altLang="zh-TW" sz="2000" dirty="0"/>
              <a:t>.</a:t>
            </a:r>
            <a:r>
              <a:rPr lang="zh-TW" altLang="en-US" sz="2000" dirty="0"/>
              <a:t>我平均每週花在此課程的時數約為</a:t>
            </a:r>
          </a:p>
          <a:p>
            <a:r>
              <a:rPr lang="en-US" altLang="zh-TW" sz="2000" dirty="0" smtClean="0"/>
              <a:t>3</a:t>
            </a:r>
            <a:r>
              <a:rPr lang="en-US" altLang="zh-TW" sz="2000" dirty="0"/>
              <a:t>.</a:t>
            </a:r>
            <a:r>
              <a:rPr lang="zh-TW" altLang="en-US" sz="2000" dirty="0"/>
              <a:t>我認為可以掌握這門課程精髓的</a:t>
            </a:r>
          </a:p>
          <a:p>
            <a:endParaRPr lang="zh-TW" altLang="en-US" sz="2000" dirty="0"/>
          </a:p>
          <a:p>
            <a:r>
              <a:rPr lang="zh-TW" altLang="en-US" sz="2000" dirty="0"/>
              <a:t>二、教學意見</a:t>
            </a:r>
            <a:r>
              <a:rPr lang="zh-TW" altLang="en-US" sz="2000" dirty="0" smtClean="0"/>
              <a:t>調查</a:t>
            </a:r>
            <a:endParaRPr lang="en-US" altLang="zh-TW" sz="2000" dirty="0" smtClean="0"/>
          </a:p>
          <a:p>
            <a:endParaRPr lang="zh-TW" altLang="en-US" sz="2000" dirty="0"/>
          </a:p>
          <a:p>
            <a:r>
              <a:rPr lang="en-US" altLang="zh-TW" sz="2000" dirty="0"/>
              <a:t>9.</a:t>
            </a:r>
            <a:r>
              <a:rPr lang="zh-TW" altLang="en-US" sz="2000" dirty="0"/>
              <a:t>老師所指定或提供的教材</a:t>
            </a:r>
            <a:r>
              <a:rPr lang="en-US" altLang="zh-TW" sz="2000" dirty="0"/>
              <a:t>〈</a:t>
            </a:r>
            <a:r>
              <a:rPr lang="zh-TW" altLang="en-US" sz="2000" dirty="0"/>
              <a:t>如教科書、參考書、講義、影片等</a:t>
            </a:r>
            <a:r>
              <a:rPr lang="en-US" altLang="zh-TW" sz="2000" dirty="0"/>
              <a:t>〉</a:t>
            </a:r>
            <a:r>
              <a:rPr lang="zh-TW" altLang="en-US" sz="2000" dirty="0"/>
              <a:t>有助於本課程的學習</a:t>
            </a:r>
          </a:p>
          <a:p>
            <a:r>
              <a:rPr lang="en-US" altLang="zh-TW" sz="2000" dirty="0"/>
              <a:t>10.</a:t>
            </a:r>
            <a:r>
              <a:rPr lang="zh-TW" altLang="en-US" sz="2000" dirty="0"/>
              <a:t>老師能依據教學大綱授課，有助於我在本課程知識的學習</a:t>
            </a:r>
          </a:p>
          <a:p>
            <a:r>
              <a:rPr lang="en-US" altLang="zh-TW" sz="2000" dirty="0"/>
              <a:t>11.</a:t>
            </a:r>
            <a:r>
              <a:rPr lang="zh-TW" altLang="en-US" sz="2000" dirty="0"/>
              <a:t>本課程有助於我提升思考、實務應用或是解決問題的能力</a:t>
            </a:r>
          </a:p>
          <a:p>
            <a:r>
              <a:rPr lang="en-US" altLang="zh-TW" sz="2000" dirty="0"/>
              <a:t>12.</a:t>
            </a:r>
            <a:r>
              <a:rPr lang="zh-TW" altLang="en-US" sz="2000" dirty="0"/>
              <a:t>本課程設計適合我的學習需求，有助於我的學習成長</a:t>
            </a:r>
          </a:p>
          <a:p>
            <a:r>
              <a:rPr lang="en-US" altLang="zh-TW" sz="2000" dirty="0"/>
              <a:t>13.</a:t>
            </a:r>
            <a:r>
              <a:rPr lang="zh-TW" altLang="en-US" sz="2000" dirty="0"/>
              <a:t>本課程對我的學習成長與能力提升毫無幫助</a:t>
            </a:r>
          </a:p>
          <a:p>
            <a:r>
              <a:rPr lang="en-US" altLang="zh-TW" sz="2000" dirty="0"/>
              <a:t>14.</a:t>
            </a:r>
            <a:r>
              <a:rPr lang="zh-TW" altLang="en-US" sz="2000" dirty="0"/>
              <a:t>老師在開學初能清楚說明學習評量方式，並且會以公平客觀的方式來評量我的學習表現</a:t>
            </a:r>
          </a:p>
          <a:p>
            <a:r>
              <a:rPr lang="en-US" altLang="zh-TW" sz="2000" dirty="0"/>
              <a:t>15.</a:t>
            </a:r>
            <a:r>
              <a:rPr lang="zh-TW" altLang="en-US" sz="2000" dirty="0"/>
              <a:t>老師的教學方法能激發我的學習興趣、增進學習成效</a:t>
            </a:r>
          </a:p>
          <a:p>
            <a:r>
              <a:rPr lang="en-US" altLang="zh-TW" sz="2000" dirty="0"/>
              <a:t>16.</a:t>
            </a:r>
            <a:r>
              <a:rPr lang="zh-TW" altLang="en-US" sz="2000" dirty="0"/>
              <a:t>老師能以數位教材、互動式教學或實務操作等等多元教學方式，進行課堂教學</a:t>
            </a:r>
          </a:p>
          <a:p>
            <a:r>
              <a:rPr lang="en-US" altLang="zh-TW" sz="2000" dirty="0"/>
              <a:t>17.</a:t>
            </a:r>
            <a:r>
              <a:rPr lang="zh-TW" altLang="en-US" sz="2000" dirty="0"/>
              <a:t>老師能把握課程重點，並做有系統、邏輯性的解說</a:t>
            </a:r>
          </a:p>
          <a:p>
            <a:r>
              <a:rPr lang="en-US" altLang="zh-TW" sz="2000" dirty="0"/>
              <a:t>18.</a:t>
            </a:r>
            <a:r>
              <a:rPr lang="zh-TW" altLang="en-US" sz="2000" dirty="0"/>
              <a:t>整體而言，我對這門課的整體教學效果感到滿意</a:t>
            </a:r>
          </a:p>
        </p:txBody>
      </p:sp>
    </p:spTree>
    <p:extLst>
      <p:ext uri="{BB962C8B-B14F-4D97-AF65-F5344CB8AC3E}">
        <p14:creationId xmlns:p14="http://schemas.microsoft.com/office/powerpoint/2010/main" val="1656586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3. 0930 </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718" y="1268760"/>
            <a:ext cx="8170722" cy="5184576"/>
          </a:xfrm>
        </p:spPr>
      </p:pic>
    </p:spTree>
    <p:extLst>
      <p:ext uri="{BB962C8B-B14F-4D97-AF65-F5344CB8AC3E}">
        <p14:creationId xmlns:p14="http://schemas.microsoft.com/office/powerpoint/2010/main" val="423852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6920" y="274963"/>
            <a:ext cx="8230160" cy="201709"/>
          </a:xfrm>
        </p:spPr>
        <p:txBody>
          <a:bodyPr>
            <a:noAutofit/>
          </a:bodyPr>
          <a:lstStyle/>
          <a:p>
            <a:r>
              <a:rPr lang="zh-TW" altLang="en-US" sz="2400" b="1" dirty="0">
                <a:solidFill>
                  <a:srgbClr val="FF0000"/>
                </a:solidFill>
              </a:rPr>
              <a:t>期中 </a:t>
            </a:r>
            <a:r>
              <a:rPr lang="en-US" altLang="zh-TW" sz="2400" b="1" dirty="0" smtClean="0">
                <a:solidFill>
                  <a:srgbClr val="FF0000"/>
                </a:solidFill>
              </a:rPr>
              <a:t>108.4</a:t>
            </a:r>
            <a:r>
              <a:rPr lang="zh-TW" altLang="en-US" sz="2400" b="1" dirty="0" smtClean="0">
                <a:solidFill>
                  <a:srgbClr val="FF0000"/>
                </a:solidFill>
              </a:rPr>
              <a:t>教師</a:t>
            </a:r>
            <a:r>
              <a:rPr lang="zh-TW" altLang="en-US" sz="2400" b="1" dirty="0">
                <a:solidFill>
                  <a:srgbClr val="FF0000"/>
                </a:solidFill>
              </a:rPr>
              <a:t>教學評量</a:t>
            </a: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4</a:t>
            </a:fld>
            <a:endParaRPr kumimoji="0" lang="en-US" altLang="zh-TW" sz="700"/>
          </a:p>
        </p:txBody>
      </p:sp>
      <p:sp>
        <p:nvSpPr>
          <p:cNvPr id="2" name="文字方塊 1"/>
          <p:cNvSpPr txBox="1"/>
          <p:nvPr/>
        </p:nvSpPr>
        <p:spPr>
          <a:xfrm>
            <a:off x="107504" y="490749"/>
            <a:ext cx="9036496" cy="6463308"/>
          </a:xfrm>
          <a:prstGeom prst="rect">
            <a:avLst/>
          </a:prstGeom>
          <a:noFill/>
        </p:spPr>
        <p:txBody>
          <a:bodyPr wrap="square" rtlCol="0">
            <a:spAutoFit/>
          </a:bodyPr>
          <a:lstStyle/>
          <a:p>
            <a:r>
              <a:rPr lang="en-US" altLang="zh-TW" sz="2400" dirty="0" smtClean="0"/>
              <a:t>1</a:t>
            </a:r>
            <a:r>
              <a:rPr lang="en-US" altLang="zh-TW" sz="2400" dirty="0"/>
              <a:t>.</a:t>
            </a:r>
            <a:r>
              <a:rPr lang="zh-TW" altLang="en-US" sz="2400" dirty="0"/>
              <a:t>老師上課教材與講課內容準備充分</a:t>
            </a:r>
          </a:p>
          <a:p>
            <a:r>
              <a:rPr lang="en-US" altLang="zh-TW" sz="2400" dirty="0"/>
              <a:t>2.</a:t>
            </a:r>
            <a:r>
              <a:rPr lang="zh-TW" altLang="en-US" sz="2400" dirty="0"/>
              <a:t>老師上課時會與同學適切互動</a:t>
            </a:r>
          </a:p>
          <a:p>
            <a:r>
              <a:rPr lang="en-US" altLang="zh-TW" sz="2400" dirty="0"/>
              <a:t>3.</a:t>
            </a:r>
            <a:r>
              <a:rPr lang="zh-TW" altLang="en-US" sz="2400" dirty="0"/>
              <a:t>老師對於同學提出的意見都會適時回應</a:t>
            </a:r>
          </a:p>
          <a:p>
            <a:r>
              <a:rPr lang="en-US" altLang="zh-TW" sz="2400" dirty="0"/>
              <a:t>4.</a:t>
            </a:r>
            <a:r>
              <a:rPr lang="zh-TW" altLang="en-US" sz="2400" dirty="0"/>
              <a:t>老師的上課內容跟我想要的學習內容相符</a:t>
            </a:r>
          </a:p>
          <a:p>
            <a:r>
              <a:rPr lang="en-US" altLang="zh-TW" sz="2400" dirty="0"/>
              <a:t>5.</a:t>
            </a:r>
            <a:r>
              <a:rPr lang="zh-TW" altLang="en-US" sz="2400" dirty="0"/>
              <a:t>這門課有助於我的學習成長與能力提升</a:t>
            </a:r>
          </a:p>
          <a:p>
            <a:r>
              <a:rPr lang="en-US" altLang="zh-TW" sz="2400" dirty="0"/>
              <a:t>6.</a:t>
            </a:r>
            <a:r>
              <a:rPr lang="zh-TW" altLang="en-US" sz="2400" dirty="0"/>
              <a:t>老師清楚說明評量方式及評分標準</a:t>
            </a:r>
          </a:p>
          <a:p>
            <a:r>
              <a:rPr lang="en-US" altLang="zh-TW" sz="2400" dirty="0"/>
              <a:t>7.</a:t>
            </a:r>
            <a:r>
              <a:rPr lang="zh-TW" altLang="en-US" sz="2400" dirty="0"/>
              <a:t>老師上課時認真講解，不會照唸課本或投影片文字內容</a:t>
            </a:r>
          </a:p>
          <a:p>
            <a:r>
              <a:rPr lang="en-US" altLang="zh-TW" sz="2400" dirty="0"/>
              <a:t>8.</a:t>
            </a:r>
            <a:r>
              <a:rPr lang="zh-TW" altLang="en-US" sz="2400" dirty="0"/>
              <a:t>老師上課方式能引起我的學習興趣，不會覺得無聊</a:t>
            </a:r>
          </a:p>
          <a:p>
            <a:r>
              <a:rPr lang="en-US" altLang="zh-TW" sz="2400" dirty="0"/>
              <a:t>9.</a:t>
            </a:r>
            <a:r>
              <a:rPr lang="zh-TW" altLang="en-US" sz="2400" dirty="0"/>
              <a:t>老師上課方式會有相互討論或實務演練學習，不會只有講課</a:t>
            </a:r>
          </a:p>
          <a:p>
            <a:r>
              <a:rPr lang="en-US" altLang="zh-TW" sz="2400" dirty="0"/>
              <a:t>10.</a:t>
            </a:r>
            <a:r>
              <a:rPr lang="zh-TW" altLang="en-US" sz="2400" dirty="0"/>
              <a:t>目前為止，我對這門課程的整體教學感到滿意</a:t>
            </a:r>
          </a:p>
          <a:p>
            <a:r>
              <a:rPr lang="en-US" altLang="zh-TW" sz="2400" dirty="0"/>
              <a:t>11.</a:t>
            </a:r>
            <a:r>
              <a:rPr lang="zh-TW" altLang="en-US" sz="2400" dirty="0"/>
              <a:t>目前為止，我對這門課程的自我投入程度感到滿意</a:t>
            </a:r>
          </a:p>
          <a:p>
            <a:r>
              <a:rPr lang="en-US" altLang="zh-TW" sz="2400" dirty="0"/>
              <a:t>12.</a:t>
            </a:r>
            <a:r>
              <a:rPr lang="zh-TW" altLang="en-US" sz="2400" dirty="0"/>
              <a:t>我對這門課的老師有以下的建議或意見</a:t>
            </a:r>
            <a:r>
              <a:rPr lang="en-US" altLang="zh-TW" sz="2400" dirty="0"/>
              <a:t>(</a:t>
            </a:r>
            <a:r>
              <a:rPr lang="zh-TW" altLang="en-US" sz="2400" dirty="0"/>
              <a:t>非必選題，可複選</a:t>
            </a:r>
            <a:r>
              <a:rPr lang="en-US" altLang="zh-TW" sz="2400" dirty="0"/>
              <a:t>)</a:t>
            </a:r>
          </a:p>
          <a:p>
            <a:r>
              <a:rPr lang="en-US" altLang="zh-TW" dirty="0"/>
              <a:t>[0]</a:t>
            </a:r>
            <a:r>
              <a:rPr lang="zh-TW" altLang="en-US" dirty="0"/>
              <a:t>加大說話音量</a:t>
            </a:r>
            <a:r>
              <a:rPr lang="en-US" altLang="zh-TW" dirty="0"/>
              <a:t>.[2]</a:t>
            </a:r>
            <a:r>
              <a:rPr lang="zh-TW" altLang="en-US" dirty="0"/>
              <a:t>咬字更清楚些</a:t>
            </a:r>
            <a:r>
              <a:rPr lang="en-US" altLang="zh-TW" dirty="0"/>
              <a:t>.[0]</a:t>
            </a:r>
            <a:r>
              <a:rPr lang="zh-TW" altLang="en-US" dirty="0"/>
              <a:t>字跡力求清晰</a:t>
            </a:r>
            <a:r>
              <a:rPr lang="en-US" altLang="zh-TW" dirty="0"/>
              <a:t>.[3]</a:t>
            </a:r>
            <a:r>
              <a:rPr lang="zh-TW" altLang="en-US" dirty="0"/>
              <a:t>放慢講課速度</a:t>
            </a:r>
            <a:r>
              <a:rPr lang="en-US" altLang="zh-TW" dirty="0"/>
              <a:t>[0]</a:t>
            </a:r>
            <a:r>
              <a:rPr lang="zh-TW" altLang="en-US" dirty="0"/>
              <a:t>準時上</a:t>
            </a:r>
            <a:r>
              <a:rPr lang="en-US" altLang="zh-TW" dirty="0"/>
              <a:t>/</a:t>
            </a:r>
            <a:r>
              <a:rPr lang="zh-TW" altLang="en-US" dirty="0"/>
              <a:t>下課</a:t>
            </a:r>
            <a:r>
              <a:rPr lang="en-US" altLang="zh-TW" dirty="0"/>
              <a:t>.[1]</a:t>
            </a:r>
            <a:r>
              <a:rPr lang="zh-TW" altLang="en-US" dirty="0"/>
              <a:t>加強個人情緒管理</a:t>
            </a:r>
            <a:r>
              <a:rPr lang="en-US" altLang="zh-TW" dirty="0"/>
              <a:t>.[0]</a:t>
            </a:r>
            <a:r>
              <a:rPr lang="zh-TW" altLang="en-US" dirty="0"/>
              <a:t>加強要求學生的上課態度</a:t>
            </a:r>
            <a:r>
              <a:rPr lang="en-US" altLang="zh-TW" dirty="0"/>
              <a:t>.[2]</a:t>
            </a:r>
            <a:r>
              <a:rPr lang="zh-TW" altLang="en-US" dirty="0"/>
              <a:t>多提供講義及參考資料</a:t>
            </a:r>
            <a:r>
              <a:rPr lang="en-US" altLang="zh-TW" dirty="0"/>
              <a:t>.[0]</a:t>
            </a:r>
            <a:r>
              <a:rPr lang="zh-TW" altLang="en-US" dirty="0"/>
              <a:t>多利用媒體輔助教學</a:t>
            </a:r>
            <a:r>
              <a:rPr lang="en-US" altLang="zh-TW" dirty="0"/>
              <a:t>.[0]</a:t>
            </a:r>
            <a:r>
              <a:rPr lang="zh-TW" altLang="en-US" dirty="0"/>
              <a:t>將教材放上網</a:t>
            </a:r>
            <a:r>
              <a:rPr lang="en-US" altLang="zh-TW" dirty="0"/>
              <a:t>.[0]</a:t>
            </a:r>
            <a:r>
              <a:rPr lang="zh-TW" altLang="en-US" dirty="0"/>
              <a:t>按照課程大綱進行教學</a:t>
            </a:r>
            <a:r>
              <a:rPr lang="en-US" altLang="zh-TW" dirty="0"/>
              <a:t>.[1]</a:t>
            </a:r>
            <a:r>
              <a:rPr lang="zh-TW" altLang="en-US" dirty="0"/>
              <a:t>多舉實例</a:t>
            </a:r>
            <a:r>
              <a:rPr lang="en-US" altLang="zh-TW" dirty="0"/>
              <a:t>.[0]</a:t>
            </a:r>
            <a:r>
              <a:rPr lang="zh-TW" altLang="en-US" dirty="0"/>
              <a:t>減少調課</a:t>
            </a:r>
            <a:r>
              <a:rPr lang="en-US" altLang="zh-TW" dirty="0"/>
              <a:t>/</a:t>
            </a:r>
            <a:r>
              <a:rPr lang="zh-TW" altLang="en-US" dirty="0"/>
              <a:t>缺課</a:t>
            </a:r>
            <a:r>
              <a:rPr lang="en-US" altLang="zh-TW" dirty="0"/>
              <a:t>.[0]</a:t>
            </a:r>
            <a:r>
              <a:rPr lang="zh-TW" altLang="en-US" dirty="0"/>
              <a:t>保持政治</a:t>
            </a:r>
            <a:r>
              <a:rPr lang="en-US" altLang="zh-TW" dirty="0"/>
              <a:t>/</a:t>
            </a:r>
            <a:r>
              <a:rPr lang="zh-TW" altLang="en-US" dirty="0"/>
              <a:t>宗教中立</a:t>
            </a:r>
            <a:r>
              <a:rPr lang="en-US" altLang="zh-TW" dirty="0"/>
              <a:t>.[0]</a:t>
            </a:r>
            <a:r>
              <a:rPr lang="zh-TW" altLang="en-US" dirty="0"/>
              <a:t>增加儀器的實務操作</a:t>
            </a:r>
            <a:r>
              <a:rPr lang="en-US" altLang="zh-TW" dirty="0"/>
              <a:t>.[1]</a:t>
            </a:r>
            <a:r>
              <a:rPr lang="zh-TW" altLang="en-US" dirty="0"/>
              <a:t>充實器材設備</a:t>
            </a:r>
            <a:r>
              <a:rPr lang="en-US" altLang="zh-TW" dirty="0"/>
              <a:t>.[0]</a:t>
            </a:r>
            <a:r>
              <a:rPr lang="zh-TW" altLang="en-US" dirty="0"/>
              <a:t>加強實驗室安全</a:t>
            </a:r>
            <a:r>
              <a:rPr lang="en-US" altLang="zh-TW" dirty="0"/>
              <a:t>.[1]</a:t>
            </a:r>
            <a:r>
              <a:rPr lang="zh-TW" altLang="en-US" dirty="0"/>
              <a:t>提供補救教學</a:t>
            </a:r>
          </a:p>
          <a:p>
            <a:r>
              <a:rPr lang="en-US" altLang="zh-TW" dirty="0"/>
              <a:t>13.</a:t>
            </a:r>
            <a:r>
              <a:rPr lang="zh-TW" altLang="en-US" dirty="0"/>
              <a:t>請給老師一句溫馨的話</a:t>
            </a:r>
          </a:p>
          <a:p>
            <a:endParaRPr lang="zh-TW" altLang="en-US" dirty="0"/>
          </a:p>
        </p:txBody>
      </p:sp>
    </p:spTree>
    <p:extLst>
      <p:ext uri="{BB962C8B-B14F-4D97-AF65-F5344CB8AC3E}">
        <p14:creationId xmlns:p14="http://schemas.microsoft.com/office/powerpoint/2010/main" val="3152624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4"/>
          <p:cNvSpPr txBox="1">
            <a:spLocks noChangeArrowheads="1"/>
          </p:cNvSpPr>
          <p:nvPr/>
        </p:nvSpPr>
        <p:spPr bwMode="auto">
          <a:xfrm>
            <a:off x="539552" y="1052736"/>
            <a:ext cx="4392488" cy="461665"/>
          </a:xfrm>
          <a:prstGeom prst="rect">
            <a:avLst/>
          </a:prstGeom>
          <a:noFill/>
          <a:ln w="9525">
            <a:noFill/>
            <a:miter lim="800000"/>
            <a:headEnd/>
            <a:tailEnd/>
          </a:ln>
        </p:spPr>
        <p:txBody>
          <a:bodyPr wrap="square">
            <a:spAutoFit/>
          </a:bodyPr>
          <a:lstStyle/>
          <a:p>
            <a:pPr>
              <a:spcBef>
                <a:spcPct val="50000"/>
              </a:spcBef>
            </a:pPr>
            <a:r>
              <a:rPr lang="zh-TW" altLang="en-US" sz="2400" dirty="0" smtClean="0">
                <a:solidFill>
                  <a:srgbClr val="00B050"/>
                </a:solidFill>
              </a:rPr>
              <a:t>網路</a:t>
            </a:r>
            <a:r>
              <a:rPr lang="zh-TW" altLang="en-US" sz="2400" dirty="0">
                <a:solidFill>
                  <a:srgbClr val="00B050"/>
                </a:solidFill>
              </a:rPr>
              <a:t>運用與</a:t>
            </a:r>
            <a:r>
              <a:rPr lang="zh-TW" altLang="en-US" sz="2400" dirty="0" smtClean="0">
                <a:solidFill>
                  <a:srgbClr val="00B050"/>
                </a:solidFill>
              </a:rPr>
              <a:t>管理</a:t>
            </a:r>
            <a:r>
              <a:rPr lang="zh-TW" altLang="en-US" sz="2400" dirty="0" smtClean="0"/>
              <a:t> </a:t>
            </a:r>
            <a:r>
              <a:rPr lang="zh-TW" altLang="en-US" sz="2200" b="1" dirty="0" smtClean="0">
                <a:ea typeface="標楷體" pitchFamily="65" charset="-120"/>
              </a:rPr>
              <a:t>課程</a:t>
            </a:r>
            <a:r>
              <a:rPr lang="zh-TW" altLang="en-US" sz="2200" b="1" dirty="0">
                <a:ea typeface="標楷體" pitchFamily="65" charset="-120"/>
              </a:rPr>
              <a:t>架構</a:t>
            </a:r>
            <a:r>
              <a:rPr lang="zh-TW" altLang="en-US" sz="2200" b="1" dirty="0" smtClean="0">
                <a:ea typeface="標楷體" pitchFamily="65" charset="-120"/>
              </a:rPr>
              <a:t>重點</a:t>
            </a:r>
            <a:endParaRPr lang="zh-TW" altLang="en-US" sz="2200" b="1" dirty="0">
              <a:ea typeface="標楷體" pitchFamily="65" charset="-120"/>
            </a:endParaRPr>
          </a:p>
        </p:txBody>
      </p:sp>
      <p:graphicFrame>
        <p:nvGraphicFramePr>
          <p:cNvPr id="3121" name="Group 49"/>
          <p:cNvGraphicFramePr>
            <a:graphicFrameLocks noGrp="1"/>
          </p:cNvGraphicFramePr>
          <p:nvPr>
            <p:ph/>
            <p:extLst/>
          </p:nvPr>
        </p:nvGraphicFramePr>
        <p:xfrm>
          <a:off x="457200" y="274638"/>
          <a:ext cx="8229600" cy="426720"/>
        </p:xfrm>
        <a:graphic>
          <a:graphicData uri="http://schemas.openxmlformats.org/drawingml/2006/table">
            <a:tbl>
              <a:tblPr/>
              <a:tblGrid>
                <a:gridCol w="1627188">
                  <a:extLst>
                    <a:ext uri="{9D8B030D-6E8A-4147-A177-3AD203B41FA5}">
                      <a16:colId xmlns="" xmlns:a16="http://schemas.microsoft.com/office/drawing/2014/main" val="20000"/>
                    </a:ext>
                  </a:extLst>
                </a:gridCol>
                <a:gridCol w="1085850">
                  <a:extLst>
                    <a:ext uri="{9D8B030D-6E8A-4147-A177-3AD203B41FA5}">
                      <a16:colId xmlns="" xmlns:a16="http://schemas.microsoft.com/office/drawing/2014/main" val="20001"/>
                    </a:ext>
                  </a:extLst>
                </a:gridCol>
                <a:gridCol w="1357312">
                  <a:extLst>
                    <a:ext uri="{9D8B030D-6E8A-4147-A177-3AD203B41FA5}">
                      <a16:colId xmlns="" xmlns:a16="http://schemas.microsoft.com/office/drawing/2014/main" val="20002"/>
                    </a:ext>
                  </a:extLst>
                </a:gridCol>
                <a:gridCol w="4159250">
                  <a:extLst>
                    <a:ext uri="{9D8B030D-6E8A-4147-A177-3AD203B41FA5}">
                      <a16:colId xmlns="" xmlns:a16="http://schemas.microsoft.com/office/drawing/2014/main" val="20003"/>
                    </a:ext>
                  </a:extLst>
                </a:gridCol>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628800"/>
            <a:ext cx="7992888" cy="4824536"/>
          </a:xfrm>
          <a:prstGeom prst="rect">
            <a:avLst/>
          </a:prstGeom>
        </p:spPr>
      </p:pic>
    </p:spTree>
    <p:extLst>
      <p:ext uri="{BB962C8B-B14F-4D97-AF65-F5344CB8AC3E}">
        <p14:creationId xmlns:p14="http://schemas.microsoft.com/office/powerpoint/2010/main" val="1845484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260648"/>
            <a:ext cx="8424936" cy="954107"/>
          </a:xfrm>
          <a:prstGeom prst="rect">
            <a:avLst/>
          </a:prstGeom>
          <a:noFill/>
        </p:spPr>
        <p:txBody>
          <a:bodyPr wrap="square" rtlCol="0">
            <a:spAutoFit/>
          </a:bodyPr>
          <a:lstStyle/>
          <a:p>
            <a:pPr algn="ctr"/>
            <a:r>
              <a:rPr lang="zh-TW" altLang="en-US" dirty="0" smtClean="0"/>
              <a:t>補課 </a:t>
            </a:r>
            <a:r>
              <a:rPr lang="en-US" altLang="zh-TW" dirty="0" smtClean="0"/>
              <a:t>:</a:t>
            </a:r>
            <a:r>
              <a:rPr lang="zh-TW" altLang="en-US" dirty="0" smtClean="0"/>
              <a:t> </a:t>
            </a:r>
            <a:r>
              <a:rPr lang="zh-TW" altLang="en-US" sz="2800" dirty="0" smtClean="0">
                <a:solidFill>
                  <a:srgbClr val="FF0000"/>
                </a:solidFill>
              </a:rPr>
              <a:t>網路</a:t>
            </a:r>
            <a:r>
              <a:rPr lang="en-US" altLang="zh-TW" sz="2800" dirty="0" smtClean="0">
                <a:solidFill>
                  <a:srgbClr val="FF0000"/>
                </a:solidFill>
              </a:rPr>
              <a:t>-</a:t>
            </a:r>
            <a:r>
              <a:rPr lang="zh-TW" altLang="en-US" sz="2800" dirty="0" smtClean="0">
                <a:solidFill>
                  <a:srgbClr val="FF0000"/>
                </a:solidFill>
              </a:rPr>
              <a:t>他山之石 可以攻玉 </a:t>
            </a:r>
            <a:r>
              <a:rPr lang="en-US" altLang="zh-TW" sz="2800" dirty="0" smtClean="0">
                <a:solidFill>
                  <a:srgbClr val="FF0000"/>
                </a:solidFill>
              </a:rPr>
              <a:t>-</a:t>
            </a:r>
            <a:r>
              <a:rPr lang="zh-TW" altLang="en-US" sz="2800" dirty="0" smtClean="0">
                <a:solidFill>
                  <a:srgbClr val="FF0000"/>
                </a:solidFill>
              </a:rPr>
              <a:t>教學模組   </a:t>
            </a:r>
            <a:r>
              <a:rPr lang="en-US" altLang="zh-TW" sz="2800" dirty="0" smtClean="0">
                <a:solidFill>
                  <a:srgbClr val="FF0000"/>
                </a:solidFill>
                <a:hlinkClick r:id="rId2"/>
              </a:rPr>
              <a:t>http://stones2jade.blogspot.tw</a:t>
            </a:r>
            <a:endParaRPr lang="en-US" altLang="zh-TW" sz="2800" dirty="0">
              <a:solidFill>
                <a:srgbClr val="FF0000"/>
              </a:solidFill>
            </a:endParaRPr>
          </a:p>
        </p:txBody>
      </p:sp>
      <p:sp>
        <p:nvSpPr>
          <p:cNvPr id="2" name="內容版面配置區 1"/>
          <p:cNvSpPr>
            <a:spLocks noGrp="1"/>
          </p:cNvSpPr>
          <p:nvPr>
            <p:ph/>
          </p:nvPr>
        </p:nvSpPr>
        <p:spPr>
          <a:xfrm>
            <a:off x="399320" y="1124744"/>
            <a:ext cx="8744680" cy="5851525"/>
          </a:xfrm>
        </p:spPr>
        <p:txBody>
          <a:bodyPr/>
          <a:lstStyle/>
          <a:p>
            <a:r>
              <a:rPr lang="en-US" altLang="zh-TW" sz="1400" dirty="0" smtClean="0"/>
              <a:t>Google </a:t>
            </a:r>
            <a:r>
              <a:rPr lang="en-US" altLang="zh-TW" sz="1400" dirty="0"/>
              <a:t>and </a:t>
            </a:r>
            <a:r>
              <a:rPr lang="zh-TW" altLang="en-US" sz="1400" dirty="0"/>
              <a:t>心智圖教學模組</a:t>
            </a:r>
          </a:p>
          <a:p>
            <a:r>
              <a:rPr lang="en-US" altLang="zh-TW" sz="1400" dirty="0"/>
              <a:t>https://www.mindomo.com/zh/mindmap/bc98ed7cb2fe43faa5f94230e6048676</a:t>
            </a:r>
          </a:p>
          <a:p>
            <a:r>
              <a:rPr lang="en-US" altLang="zh-TW" sz="1400" dirty="0"/>
              <a:t>Time Line </a:t>
            </a:r>
            <a:r>
              <a:rPr lang="zh-TW" altLang="en-US" sz="1400" dirty="0"/>
              <a:t>展示 旱溪媽祖遶境十八庄 </a:t>
            </a:r>
            <a:r>
              <a:rPr lang="en-US" altLang="zh-TW" sz="1400" dirty="0"/>
              <a:t>: 23 </a:t>
            </a:r>
            <a:r>
              <a:rPr lang="zh-TW" altLang="en-US" sz="1400" dirty="0"/>
              <a:t>天 範例</a:t>
            </a:r>
          </a:p>
          <a:p>
            <a:r>
              <a:rPr lang="en-US" altLang="zh-TW" sz="1400" dirty="0"/>
              <a:t>http://cdn.knightlab.com/libs/timeline/latest/embed/index.html?source=1Oy58Sa-IBwwHjIzbDibDRt_G7p6J6V0vOQYvTz_gTLc&amp;font=Bevan-PotanoSans&amp;maptype=toner&amp;lang=en&amp;height=650</a:t>
            </a:r>
          </a:p>
          <a:p>
            <a:r>
              <a:rPr lang="zh-TW" altLang="en-US" sz="1400" dirty="0"/>
              <a:t>他山之石 可以攻玉教學模組  </a:t>
            </a:r>
            <a:r>
              <a:rPr lang="en-US" altLang="zh-TW" sz="1400" dirty="0"/>
              <a:t>http://stones2jade.blogspot.tw/</a:t>
            </a:r>
          </a:p>
          <a:p>
            <a:r>
              <a:rPr lang="en-US" altLang="zh-TW" sz="1400" dirty="0"/>
              <a:t>https://www.mindomo.com/zh/mindmap/bc98ed7cb2fe43faa5f94230e6048676</a:t>
            </a:r>
          </a:p>
          <a:p>
            <a:r>
              <a:rPr lang="en-US" altLang="zh-TW" sz="1400" dirty="0"/>
              <a:t>2010 </a:t>
            </a:r>
            <a:r>
              <a:rPr lang="zh-TW" altLang="en-US" sz="1400" dirty="0"/>
              <a:t>台中樂成宮媽祖遶境</a:t>
            </a:r>
            <a:r>
              <a:rPr lang="en-US" altLang="zh-TW" sz="1400" dirty="0"/>
              <a:t>18</a:t>
            </a:r>
            <a:r>
              <a:rPr lang="zh-TW" altLang="en-US" sz="1400" dirty="0"/>
              <a:t>庄</a:t>
            </a:r>
            <a:r>
              <a:rPr lang="en-US" altLang="zh-TW" sz="1400" dirty="0"/>
              <a:t>DVD (</a:t>
            </a:r>
            <a:r>
              <a:rPr lang="zh-TW" altLang="en-US" sz="1400" dirty="0"/>
              <a:t>興大 林正珍 教授版權</a:t>
            </a:r>
            <a:r>
              <a:rPr lang="en-US" altLang="zh-TW" sz="1400" dirty="0"/>
              <a:t>)</a:t>
            </a:r>
          </a:p>
          <a:p>
            <a:r>
              <a:rPr lang="en-US" altLang="zh-TW" sz="1400" dirty="0"/>
              <a:t>https://www.youtube.com/watch?v=Qmjua_vJMGY</a:t>
            </a:r>
          </a:p>
          <a:p>
            <a:r>
              <a:rPr lang="en-US" altLang="zh-TW" sz="1000" dirty="0"/>
              <a:t>2015 </a:t>
            </a:r>
            <a:r>
              <a:rPr lang="zh-TW" altLang="en-US" sz="1000" dirty="0"/>
              <a:t>台中樂成宮</a:t>
            </a:r>
            <a:r>
              <a:rPr lang="en-US" altLang="zh-TW" sz="1000" dirty="0"/>
              <a:t>-</a:t>
            </a:r>
            <a:r>
              <a:rPr lang="zh-TW" altLang="en-US" sz="1000" dirty="0"/>
              <a:t>樂安宮遶境</a:t>
            </a:r>
            <a:r>
              <a:rPr lang="en-US" altLang="zh-TW" sz="1000" dirty="0"/>
              <a:t>18</a:t>
            </a:r>
            <a:r>
              <a:rPr lang="zh-TW" altLang="en-US" sz="1000" dirty="0"/>
              <a:t>庄</a:t>
            </a:r>
          </a:p>
          <a:p>
            <a:r>
              <a:rPr lang="en-US" altLang="zh-TW" sz="1000" dirty="0"/>
              <a:t>https://www.youtube.com/watch?v=4ZZHd5m5OYI</a:t>
            </a:r>
          </a:p>
          <a:p>
            <a:r>
              <a:rPr lang="en-US" altLang="zh-TW" sz="1000" dirty="0"/>
              <a:t>2015/05/01 </a:t>
            </a:r>
            <a:r>
              <a:rPr lang="zh-TW" altLang="en-US" sz="1000" dirty="0"/>
              <a:t>旱溪媽祖遶境之十三</a:t>
            </a:r>
            <a:r>
              <a:rPr lang="en-US" altLang="zh-TW" sz="1000" dirty="0"/>
              <a:t>- </a:t>
            </a:r>
            <a:r>
              <a:rPr lang="zh-TW" altLang="en-US" sz="1000" dirty="0"/>
              <a:t>阿罩霧庄</a:t>
            </a:r>
          </a:p>
          <a:p>
            <a:r>
              <a:rPr lang="en-US" altLang="zh-TW" sz="1000" dirty="0"/>
              <a:t>https://www.youtube.com/watch?v=2xDW-faTSW0</a:t>
            </a:r>
          </a:p>
          <a:p>
            <a:r>
              <a:rPr lang="en-US" altLang="zh-TW" sz="1000" dirty="0"/>
              <a:t>2015/04/29 </a:t>
            </a:r>
            <a:r>
              <a:rPr lang="zh-TW" altLang="en-US" sz="1000" dirty="0"/>
              <a:t>旱溪媽祖遶境之</a:t>
            </a:r>
            <a:r>
              <a:rPr lang="en-US" altLang="zh-TW" sz="1000" dirty="0"/>
              <a:t>11- </a:t>
            </a:r>
            <a:r>
              <a:rPr lang="zh-TW" altLang="en-US" sz="1000" dirty="0"/>
              <a:t>塗城庄</a:t>
            </a:r>
          </a:p>
          <a:p>
            <a:r>
              <a:rPr lang="en-US" altLang="zh-TW" sz="1000" dirty="0"/>
              <a:t>https://www.youtube.com/watch?v=TWJ_MxyzwU8</a:t>
            </a:r>
          </a:p>
          <a:p>
            <a:r>
              <a:rPr lang="en-US" altLang="zh-TW" sz="1000" dirty="0"/>
              <a:t>https://www.youtube.com/watch?v=oYgCmS7aKrw</a:t>
            </a:r>
          </a:p>
          <a:p>
            <a:r>
              <a:rPr lang="zh-TW" altLang="en-US" sz="1000" dirty="0"/>
              <a:t>台中樂成宮遶境十八庄  </a:t>
            </a:r>
            <a:r>
              <a:rPr lang="en-US" altLang="zh-TW" sz="1000" dirty="0"/>
              <a:t>Flickr-1</a:t>
            </a:r>
          </a:p>
          <a:p>
            <a:r>
              <a:rPr lang="en-US" altLang="zh-TW" sz="1000" dirty="0"/>
              <a:t>https://www.flickr.com/photos/raylin8/17533617212/in/photostream</a:t>
            </a:r>
          </a:p>
          <a:p>
            <a:r>
              <a:rPr lang="zh-TW" altLang="en-US" sz="1000" dirty="0"/>
              <a:t>台中樂成宮遶境十八庄  </a:t>
            </a:r>
            <a:r>
              <a:rPr lang="en-US" altLang="zh-TW" sz="1000" dirty="0"/>
              <a:t>Flickr-2</a:t>
            </a:r>
          </a:p>
          <a:p>
            <a:r>
              <a:rPr lang="en-US" altLang="zh-TW" sz="1000" dirty="0"/>
              <a:t>https://www.flickr.com/photos/raylin8/17348262450/in/photostream/</a:t>
            </a:r>
          </a:p>
          <a:p>
            <a:r>
              <a:rPr lang="zh-TW" altLang="en-US" sz="1000" dirty="0"/>
              <a:t>台中樂成宮遶境十八庄  </a:t>
            </a:r>
            <a:r>
              <a:rPr lang="en-US" altLang="zh-TW" sz="1000" dirty="0"/>
              <a:t>Flickr-3(10-12)</a:t>
            </a:r>
          </a:p>
          <a:p>
            <a:r>
              <a:rPr lang="en-US" altLang="zh-TW" sz="1000" dirty="0"/>
              <a:t>https://www.flickr.com/photos/raylin8/17535857335/in/photostream/</a:t>
            </a:r>
          </a:p>
          <a:p>
            <a:r>
              <a:rPr lang="zh-TW" altLang="en-US" sz="1000" dirty="0"/>
              <a:t>台中樂成宮遶境十八庄  </a:t>
            </a:r>
            <a:r>
              <a:rPr lang="en-US" altLang="zh-TW" sz="1000" dirty="0"/>
              <a:t>Flickr-4(13-15)</a:t>
            </a:r>
          </a:p>
          <a:p>
            <a:r>
              <a:rPr lang="en-US" altLang="zh-TW" sz="1000" dirty="0"/>
              <a:t>https://www.flickr.com/photos/raylin8/17348060408/in/photostream/</a:t>
            </a:r>
            <a:r>
              <a:rPr lang="zh-TW" altLang="en-US" sz="1000" dirty="0"/>
              <a:t>台中樂成宮遶境十八庄  </a:t>
            </a:r>
            <a:r>
              <a:rPr lang="en-US" altLang="zh-TW" sz="1000" dirty="0"/>
              <a:t>Flickr-5</a:t>
            </a:r>
          </a:p>
          <a:p>
            <a:r>
              <a:rPr lang="en-US" altLang="zh-TW" sz="1000" dirty="0"/>
              <a:t>https://www.flickr.com/photos/raylin8/17509479826/in/photostream/</a:t>
            </a:r>
            <a:endParaRPr lang="zh-TW" altLang="en-US" sz="1000" dirty="0"/>
          </a:p>
        </p:txBody>
      </p:sp>
    </p:spTree>
    <p:extLst>
      <p:ext uri="{BB962C8B-B14F-4D97-AF65-F5344CB8AC3E}">
        <p14:creationId xmlns:p14="http://schemas.microsoft.com/office/powerpoint/2010/main" val="4214921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260648"/>
            <a:ext cx="8424936" cy="954107"/>
          </a:xfrm>
          <a:prstGeom prst="rect">
            <a:avLst/>
          </a:prstGeom>
          <a:noFill/>
        </p:spPr>
        <p:txBody>
          <a:bodyPr wrap="square" rtlCol="0">
            <a:spAutoFit/>
          </a:bodyPr>
          <a:lstStyle/>
          <a:p>
            <a:pPr algn="ctr"/>
            <a:r>
              <a:rPr lang="zh-TW" altLang="en-US" dirty="0" smtClean="0"/>
              <a:t>補課 </a:t>
            </a:r>
            <a:r>
              <a:rPr lang="en-US" altLang="zh-TW" dirty="0" smtClean="0"/>
              <a:t>:</a:t>
            </a:r>
            <a:r>
              <a:rPr lang="zh-TW" altLang="en-US" dirty="0" smtClean="0"/>
              <a:t> </a:t>
            </a:r>
            <a:r>
              <a:rPr lang="zh-TW" altLang="en-US" sz="2800" dirty="0" smtClean="0">
                <a:solidFill>
                  <a:srgbClr val="FF0000"/>
                </a:solidFill>
              </a:rPr>
              <a:t>網路</a:t>
            </a:r>
            <a:r>
              <a:rPr lang="en-US" altLang="zh-TW" sz="2800" dirty="0" smtClean="0">
                <a:solidFill>
                  <a:srgbClr val="FF0000"/>
                </a:solidFill>
              </a:rPr>
              <a:t>-</a:t>
            </a:r>
            <a:r>
              <a:rPr lang="zh-TW" altLang="en-US" sz="2800" dirty="0" smtClean="0">
                <a:solidFill>
                  <a:srgbClr val="FF0000"/>
                </a:solidFill>
              </a:rPr>
              <a:t>他山之石 可以攻玉 </a:t>
            </a:r>
            <a:r>
              <a:rPr lang="en-US" altLang="zh-TW" sz="2800" dirty="0" smtClean="0">
                <a:solidFill>
                  <a:srgbClr val="FF0000"/>
                </a:solidFill>
              </a:rPr>
              <a:t>-</a:t>
            </a:r>
            <a:r>
              <a:rPr lang="zh-TW" altLang="en-US" sz="2800" dirty="0" smtClean="0">
                <a:solidFill>
                  <a:srgbClr val="FF0000"/>
                </a:solidFill>
              </a:rPr>
              <a:t>教學模組   </a:t>
            </a:r>
            <a:r>
              <a:rPr lang="en-US" altLang="zh-TW" sz="2800" dirty="0" smtClean="0">
                <a:solidFill>
                  <a:srgbClr val="FF0000"/>
                </a:solidFill>
                <a:hlinkClick r:id="rId2"/>
              </a:rPr>
              <a:t>http://stones2jade.blogspot.tw</a:t>
            </a:r>
            <a:endParaRPr lang="en-US" altLang="zh-TW" sz="2800" dirty="0">
              <a:solidFill>
                <a:srgbClr val="FF0000"/>
              </a:solidFill>
            </a:endParaRPr>
          </a:p>
        </p:txBody>
      </p:sp>
      <p:sp>
        <p:nvSpPr>
          <p:cNvPr id="2" name="內容版面配置區 1"/>
          <p:cNvSpPr>
            <a:spLocks noGrp="1"/>
          </p:cNvSpPr>
          <p:nvPr>
            <p:ph/>
          </p:nvPr>
        </p:nvSpPr>
        <p:spPr>
          <a:xfrm>
            <a:off x="399320" y="1124744"/>
            <a:ext cx="8744680" cy="5851525"/>
          </a:xfrm>
        </p:spPr>
        <p:txBody>
          <a:bodyPr/>
          <a:lstStyle/>
          <a:p>
            <a:r>
              <a:rPr lang="zh-TW" altLang="en-US" sz="3600" dirty="0"/>
              <a:t>網際網路並不等同</a:t>
            </a:r>
            <a:r>
              <a:rPr lang="zh-TW" altLang="en-US" sz="3600" dirty="0">
                <a:hlinkClick r:id="rId3" tooltip="全球資訊網"/>
              </a:rPr>
              <a:t>全球資訊網</a:t>
            </a:r>
            <a:r>
              <a:rPr lang="zh-TW" altLang="en-US" sz="3600" dirty="0"/>
              <a:t>（</a:t>
            </a:r>
            <a:r>
              <a:rPr lang="en-US" altLang="zh-TW" sz="3600" dirty="0"/>
              <a:t>WWW</a:t>
            </a:r>
            <a:r>
              <a:rPr lang="zh-TW" altLang="en-US" sz="3600" dirty="0"/>
              <a:t>），全球資訊網只是一個基於</a:t>
            </a:r>
            <a:r>
              <a:rPr lang="zh-TW" altLang="en-US" sz="3600" dirty="0">
                <a:hlinkClick r:id="rId4" tooltip="超文字"/>
              </a:rPr>
              <a:t>超</a:t>
            </a:r>
            <a:r>
              <a:rPr lang="zh-TW" altLang="en-US" sz="3600" dirty="0" smtClean="0">
                <a:hlinkClick r:id="rId4" tooltip="超文字"/>
              </a:rPr>
              <a:t>文字</a:t>
            </a:r>
            <a:r>
              <a:rPr lang="zh-TW" altLang="en-US" sz="3600" dirty="0" smtClean="0"/>
              <a:t> </a:t>
            </a:r>
            <a:r>
              <a:rPr lang="en-US" altLang="zh-TW" sz="3600" dirty="0" smtClean="0"/>
              <a:t>(hyper-text)(*.html)</a:t>
            </a:r>
            <a:r>
              <a:rPr lang="zh-TW" altLang="en-US" sz="3600" dirty="0" smtClean="0"/>
              <a:t>相互</a:t>
            </a:r>
            <a:r>
              <a:rPr lang="zh-TW" altLang="en-US" sz="3600" dirty="0"/>
              <a:t>連結而成的全球性系統，且是網際網路所能提供的服務其中之一。網際網路帶有範圍廣泛的資訊資源和服務，例如相互關聯的超文字</a:t>
            </a:r>
            <a:r>
              <a:rPr lang="zh-TW" altLang="en-US" sz="3600" dirty="0" smtClean="0"/>
              <a:t>檔案</a:t>
            </a:r>
            <a:r>
              <a:rPr lang="en-US" altLang="zh-TW" sz="3600" dirty="0" smtClean="0"/>
              <a:t>(XML)</a:t>
            </a:r>
            <a:r>
              <a:rPr lang="zh-TW" altLang="en-US" sz="3600" dirty="0" smtClean="0"/>
              <a:t>，</a:t>
            </a:r>
            <a:r>
              <a:rPr lang="zh-TW" altLang="en-US" sz="3600" dirty="0"/>
              <a:t>還有全球資訊網的應用，支援</a:t>
            </a:r>
            <a:r>
              <a:rPr lang="zh-TW" altLang="en-US" sz="3600" dirty="0" smtClean="0">
                <a:hlinkClick r:id="rId5" tooltip="電子郵件"/>
              </a:rPr>
              <a:t>電子郵件</a:t>
            </a:r>
            <a:r>
              <a:rPr lang="en-US" altLang="zh-TW" sz="3600" dirty="0" smtClean="0"/>
              <a:t>(Line-FB)</a:t>
            </a:r>
            <a:r>
              <a:rPr lang="zh-TW" altLang="en-US" sz="3600" dirty="0" smtClean="0"/>
              <a:t>的</a:t>
            </a:r>
            <a:r>
              <a:rPr lang="zh-TW" altLang="en-US" sz="3600" dirty="0"/>
              <a:t>基礎設施，</a:t>
            </a:r>
            <a:r>
              <a:rPr lang="zh-TW" altLang="en-US" sz="3600" dirty="0">
                <a:hlinkClick r:id="rId6" tooltip="對等網路"/>
              </a:rPr>
              <a:t>對等網路</a:t>
            </a:r>
            <a:r>
              <a:rPr lang="zh-TW" altLang="en-US" sz="3600" dirty="0"/>
              <a:t>，</a:t>
            </a:r>
            <a:r>
              <a:rPr lang="zh-TW" altLang="en-US" sz="3600" dirty="0">
                <a:hlinkClick r:id="rId7" tooltip="檔案分享"/>
              </a:rPr>
              <a:t>檔案分享</a:t>
            </a:r>
            <a:r>
              <a:rPr lang="zh-TW" altLang="en-US" sz="3600" dirty="0"/>
              <a:t>，以及</a:t>
            </a:r>
            <a:r>
              <a:rPr lang="en-US" altLang="zh-TW" sz="3600" dirty="0">
                <a:hlinkClick r:id="rId8" tooltip="網際協定通話技術"/>
              </a:rPr>
              <a:t>IP</a:t>
            </a:r>
            <a:r>
              <a:rPr lang="zh-TW" altLang="en-US" sz="3600" dirty="0" smtClean="0">
                <a:hlinkClick r:id="rId8" tooltip="網際協定通話技術"/>
              </a:rPr>
              <a:t>電話</a:t>
            </a:r>
            <a:r>
              <a:rPr lang="en-US" altLang="zh-TW" sz="3600" dirty="0" smtClean="0"/>
              <a:t>(</a:t>
            </a:r>
            <a:r>
              <a:rPr lang="zh-TW" altLang="en-US" sz="3600" dirty="0" smtClean="0"/>
              <a:t>媒體</a:t>
            </a:r>
            <a:r>
              <a:rPr lang="en-US" altLang="zh-TW" sz="3600" dirty="0" smtClean="0"/>
              <a:t>)</a:t>
            </a:r>
            <a:r>
              <a:rPr lang="zh-TW" altLang="en-US" sz="3600" dirty="0" smtClean="0"/>
              <a:t>服務</a:t>
            </a:r>
            <a:r>
              <a:rPr lang="zh-TW" altLang="en-US" sz="3600" dirty="0"/>
              <a:t>。</a:t>
            </a:r>
          </a:p>
          <a:p>
            <a:r>
              <a:rPr lang="zh-TW" altLang="en-US" sz="1000" dirty="0"/>
              <a:t/>
            </a:r>
            <a:br>
              <a:rPr lang="zh-TW" altLang="en-US" sz="1000" dirty="0"/>
            </a:br>
            <a:endParaRPr lang="zh-TW" altLang="en-US" sz="1000" dirty="0"/>
          </a:p>
        </p:txBody>
      </p:sp>
    </p:spTree>
    <p:extLst>
      <p:ext uri="{BB962C8B-B14F-4D97-AF65-F5344CB8AC3E}">
        <p14:creationId xmlns:p14="http://schemas.microsoft.com/office/powerpoint/2010/main" val="391119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5315" y="-99392"/>
            <a:ext cx="8686800" cy="523220"/>
          </a:xfrm>
          <a:prstGeom prst="rect">
            <a:avLst/>
          </a:prstGeom>
          <a:noFill/>
        </p:spPr>
        <p:txBody>
          <a:bodyPr wrap="square" rtlCol="0">
            <a:spAutoFit/>
          </a:bodyPr>
          <a:lstStyle/>
          <a:p>
            <a:r>
              <a:rPr lang="zh-TW" altLang="en-US" dirty="0" smtClean="0"/>
              <a:t>補課 </a:t>
            </a:r>
            <a:r>
              <a:rPr lang="en-US" altLang="zh-TW" dirty="0" smtClean="0"/>
              <a:t>:</a:t>
            </a:r>
            <a:r>
              <a:rPr lang="zh-TW" altLang="en-US" dirty="0" smtClean="0"/>
              <a:t> </a:t>
            </a:r>
            <a:r>
              <a:rPr lang="zh-TW" altLang="en-US" sz="1600" dirty="0" smtClean="0">
                <a:solidFill>
                  <a:srgbClr val="FF0000"/>
                </a:solidFill>
              </a:rPr>
              <a:t>網路</a:t>
            </a:r>
            <a:r>
              <a:rPr lang="en-US" altLang="zh-TW" sz="1600" dirty="0" smtClean="0">
                <a:solidFill>
                  <a:srgbClr val="FF0000"/>
                </a:solidFill>
              </a:rPr>
              <a:t>-</a:t>
            </a:r>
            <a:r>
              <a:rPr lang="zh-TW" altLang="en-US" sz="1600" dirty="0" smtClean="0">
                <a:solidFill>
                  <a:srgbClr val="FF0000"/>
                </a:solidFill>
              </a:rPr>
              <a:t>他山之石 可以攻玉 </a:t>
            </a:r>
            <a:r>
              <a:rPr lang="en-US" altLang="zh-TW" sz="1600" dirty="0" smtClean="0">
                <a:solidFill>
                  <a:srgbClr val="FF0000"/>
                </a:solidFill>
              </a:rPr>
              <a:t>-</a:t>
            </a:r>
            <a:r>
              <a:rPr lang="zh-TW" altLang="en-US" sz="1600" dirty="0" smtClean="0">
                <a:solidFill>
                  <a:srgbClr val="FF0000"/>
                </a:solidFill>
              </a:rPr>
              <a:t>教學模組</a:t>
            </a:r>
            <a:r>
              <a:rPr lang="en-US" altLang="zh-TW" sz="2800" dirty="0" smtClean="0">
                <a:solidFill>
                  <a:srgbClr val="FF0000"/>
                </a:solidFill>
                <a:hlinkClick r:id="rId2"/>
              </a:rPr>
              <a:t>http://stones2jade.blogspot.tw</a:t>
            </a:r>
            <a:endParaRPr lang="en-US" altLang="zh-TW" sz="2800" dirty="0">
              <a:solidFill>
                <a:srgbClr val="FF0000"/>
              </a:solidFill>
            </a:endParaRPr>
          </a:p>
        </p:txBody>
      </p:sp>
      <p:sp>
        <p:nvSpPr>
          <p:cNvPr id="2" name="內容版面配置區 1"/>
          <p:cNvSpPr>
            <a:spLocks noGrp="1"/>
          </p:cNvSpPr>
          <p:nvPr>
            <p:ph/>
          </p:nvPr>
        </p:nvSpPr>
        <p:spPr>
          <a:xfrm>
            <a:off x="107504" y="364079"/>
            <a:ext cx="9036496" cy="5988636"/>
          </a:xfrm>
        </p:spPr>
        <p:txBody>
          <a:bodyPr/>
          <a:lstStyle/>
          <a:p>
            <a:r>
              <a:rPr lang="en-US" altLang="zh-TW" sz="1600" dirty="0" smtClean="0"/>
              <a:t>1950</a:t>
            </a:r>
            <a:r>
              <a:rPr lang="zh-TW" altLang="en-US" sz="1600" dirty="0"/>
              <a:t>年代，通訊研究者認識到需要允許在不同電腦用戶和通訊網路之間進行常規的通訊。這促使了分散網路、排隊論和封包交換的研究</a:t>
            </a:r>
            <a:r>
              <a:rPr lang="zh-TW" altLang="en-US" sz="1600" dirty="0" smtClean="0"/>
              <a:t>。</a:t>
            </a:r>
            <a:endParaRPr lang="en-US" altLang="zh-TW" sz="1600" dirty="0" smtClean="0"/>
          </a:p>
          <a:p>
            <a:r>
              <a:rPr lang="en-US" altLang="zh-TW" sz="1600" dirty="0" smtClean="0"/>
              <a:t>1960</a:t>
            </a:r>
            <a:r>
              <a:rPr lang="zh-TW" altLang="en-US" sz="1600" dirty="0"/>
              <a:t>年，美國國防部高等研究計劃署（</a:t>
            </a:r>
            <a:r>
              <a:rPr lang="en-US" altLang="zh-TW" sz="1600" dirty="0"/>
              <a:t>ARPA</a:t>
            </a:r>
            <a:r>
              <a:rPr lang="zh-TW" altLang="en-US" sz="1600" dirty="0"/>
              <a:t>）出於冷戰考慮建立的</a:t>
            </a:r>
            <a:r>
              <a:rPr lang="en-US" altLang="zh-TW" sz="1600" dirty="0"/>
              <a:t>ARPA</a:t>
            </a:r>
            <a:r>
              <a:rPr lang="zh-TW" altLang="en-US" sz="1600" dirty="0"/>
              <a:t>網引發了技術進步並使其成為網際網路發展的中心</a:t>
            </a:r>
            <a:r>
              <a:rPr lang="zh-TW" altLang="en-US" sz="1600" dirty="0" smtClean="0"/>
              <a:t>。</a:t>
            </a:r>
            <a:endParaRPr lang="en-US" altLang="zh-TW" sz="1600" dirty="0" smtClean="0"/>
          </a:p>
          <a:p>
            <a:r>
              <a:rPr lang="en-US" altLang="zh-TW" sz="1600" dirty="0" smtClean="0"/>
              <a:t>1973</a:t>
            </a:r>
            <a:r>
              <a:rPr lang="zh-TW" altLang="en-US" sz="1600" dirty="0"/>
              <a:t>年，</a:t>
            </a:r>
            <a:r>
              <a:rPr lang="en-US" altLang="zh-TW" sz="1600" dirty="0"/>
              <a:t>ARPA</a:t>
            </a:r>
            <a:r>
              <a:rPr lang="zh-TW" altLang="en-US" sz="1600" dirty="0"/>
              <a:t>網擴充成網際網路，第一批接入的有英國和挪威電腦。</a:t>
            </a:r>
          </a:p>
          <a:p>
            <a:r>
              <a:rPr lang="en-US" altLang="zh-TW" sz="1600" dirty="0" smtClean="0"/>
              <a:t>1974</a:t>
            </a:r>
            <a:r>
              <a:rPr lang="zh-TW" altLang="en-US" sz="1600" dirty="0"/>
              <a:t>年，</a:t>
            </a:r>
            <a:r>
              <a:rPr lang="en-US" altLang="zh-TW" sz="1600" dirty="0"/>
              <a:t>ARPA</a:t>
            </a:r>
            <a:r>
              <a:rPr lang="zh-TW" altLang="en-US" sz="1600" dirty="0"/>
              <a:t>的羅伯特</a:t>
            </a:r>
            <a:r>
              <a:rPr lang="en-US" altLang="zh-TW" sz="1600" dirty="0"/>
              <a:t>·</a:t>
            </a:r>
            <a:r>
              <a:rPr lang="zh-TW" altLang="en-US" sz="1600" dirty="0"/>
              <a:t>卡恩和斯坦福的文頓</a:t>
            </a:r>
            <a:r>
              <a:rPr lang="en-US" altLang="zh-TW" sz="1600" dirty="0"/>
              <a:t>·</a:t>
            </a:r>
            <a:r>
              <a:rPr lang="zh-TW" altLang="en-US" sz="1600" dirty="0"/>
              <a:t>瑟夫提出</a:t>
            </a:r>
            <a:r>
              <a:rPr lang="en-US" altLang="zh-TW" sz="1600" dirty="0">
                <a:solidFill>
                  <a:srgbClr val="FF0000"/>
                </a:solidFill>
              </a:rPr>
              <a:t>TCP/IP</a:t>
            </a:r>
            <a:r>
              <a:rPr lang="zh-TW" altLang="en-US" sz="1600" dirty="0"/>
              <a:t>協定，定義了在電腦網路之間傳送報文的方法</a:t>
            </a:r>
            <a:r>
              <a:rPr lang="zh-TW" altLang="en-US" sz="1600" dirty="0" smtClean="0"/>
              <a:t>（在</a:t>
            </a:r>
            <a:r>
              <a:rPr lang="en-US" altLang="zh-TW" sz="1600" dirty="0"/>
              <a:t>2004</a:t>
            </a:r>
            <a:r>
              <a:rPr lang="zh-TW" altLang="en-US" sz="1600" dirty="0"/>
              <a:t>年也因此獲得圖靈</a:t>
            </a:r>
            <a:r>
              <a:rPr lang="zh-TW" altLang="en-US" sz="1600" dirty="0" smtClean="0"/>
              <a:t>獎）。</a:t>
            </a:r>
            <a:endParaRPr lang="en-US" altLang="zh-TW" sz="1600" dirty="0" smtClean="0"/>
          </a:p>
          <a:p>
            <a:r>
              <a:rPr lang="en-US" altLang="zh-TW" sz="1600" dirty="0" smtClean="0"/>
              <a:t>1983</a:t>
            </a:r>
            <a:r>
              <a:rPr lang="zh-TW" altLang="en-US" sz="1600" dirty="0"/>
              <a:t>年</a:t>
            </a:r>
            <a:r>
              <a:rPr lang="en-US" altLang="zh-TW" sz="1600" dirty="0"/>
              <a:t>1</a:t>
            </a:r>
            <a:r>
              <a:rPr lang="zh-TW" altLang="en-US" sz="1600" dirty="0"/>
              <a:t>月</a:t>
            </a:r>
            <a:r>
              <a:rPr lang="en-US" altLang="zh-TW" sz="1600" dirty="0"/>
              <a:t>1</a:t>
            </a:r>
            <a:r>
              <a:rPr lang="zh-TW" altLang="en-US" sz="1600" dirty="0"/>
              <a:t>日，</a:t>
            </a:r>
            <a:r>
              <a:rPr lang="en-US" altLang="zh-TW" sz="1600" dirty="0"/>
              <a:t>ARPA</a:t>
            </a:r>
            <a:r>
              <a:rPr lang="zh-TW" altLang="en-US" sz="1600" dirty="0"/>
              <a:t>網將其網路核心協定由</a:t>
            </a:r>
            <a:r>
              <a:rPr lang="en-US" altLang="zh-TW" sz="1600" dirty="0"/>
              <a:t>NCP</a:t>
            </a:r>
            <a:r>
              <a:rPr lang="zh-TW" altLang="en-US" sz="1600" dirty="0"/>
              <a:t>改變為</a:t>
            </a:r>
            <a:r>
              <a:rPr lang="en-US" altLang="zh-TW" sz="1600" dirty="0"/>
              <a:t>TCP/IP</a:t>
            </a:r>
            <a:r>
              <a:rPr lang="zh-TW" altLang="en-US" sz="1600" dirty="0"/>
              <a:t>協定。</a:t>
            </a:r>
          </a:p>
          <a:p>
            <a:r>
              <a:rPr lang="en-US" altLang="zh-TW" sz="1600" dirty="0" smtClean="0"/>
              <a:t>1986</a:t>
            </a:r>
            <a:r>
              <a:rPr lang="zh-TW" altLang="en-US" sz="1600" dirty="0"/>
              <a:t>年，美國國家科學基金會建立了大學之間互聯的骨幹網路</a:t>
            </a:r>
            <a:r>
              <a:rPr lang="en-US" altLang="zh-TW" sz="1600" dirty="0"/>
              <a:t>NSFNET</a:t>
            </a:r>
            <a:r>
              <a:rPr lang="zh-TW" altLang="en-US" sz="1600" dirty="0"/>
              <a:t>，這是網際網路歷史上重要的一步。在</a:t>
            </a:r>
            <a:r>
              <a:rPr lang="en-US" altLang="zh-TW" sz="1600" dirty="0"/>
              <a:t>1994</a:t>
            </a:r>
            <a:r>
              <a:rPr lang="zh-TW" altLang="en-US" sz="1600" dirty="0"/>
              <a:t>年，</a:t>
            </a:r>
            <a:r>
              <a:rPr lang="en-US" altLang="zh-TW" sz="1600" dirty="0"/>
              <a:t>NSFNET</a:t>
            </a:r>
            <a:r>
              <a:rPr lang="zh-TW" altLang="en-US" sz="1600" dirty="0"/>
              <a:t>轉為商業運營。</a:t>
            </a:r>
            <a:r>
              <a:rPr lang="en-US" altLang="zh-TW" sz="1600" dirty="0"/>
              <a:t>1995</a:t>
            </a:r>
            <a:r>
              <a:rPr lang="zh-TW" altLang="en-US" sz="1600" dirty="0"/>
              <a:t>年隨著網路開放予商業，網際網路中成功接入的比較重要的其他網路包括</a:t>
            </a:r>
            <a:r>
              <a:rPr lang="en-US" altLang="zh-TW" sz="1600" dirty="0"/>
              <a:t>Usenet</a:t>
            </a:r>
            <a:r>
              <a:rPr lang="zh-TW" altLang="en-US" sz="1600" dirty="0"/>
              <a:t>、</a:t>
            </a:r>
            <a:r>
              <a:rPr lang="en-US" altLang="zh-TW" sz="1600" dirty="0"/>
              <a:t>Bitnet</a:t>
            </a:r>
            <a:r>
              <a:rPr lang="zh-TW" altLang="en-US" sz="1600" dirty="0"/>
              <a:t>和多種商用</a:t>
            </a:r>
            <a:r>
              <a:rPr lang="en-US" altLang="zh-TW" sz="1600" dirty="0"/>
              <a:t>X.25</a:t>
            </a:r>
            <a:r>
              <a:rPr lang="zh-TW" altLang="en-US" sz="1600" dirty="0"/>
              <a:t>網路。</a:t>
            </a:r>
          </a:p>
          <a:p>
            <a:r>
              <a:rPr lang="en-US" altLang="zh-TW" sz="1800" dirty="0" smtClean="0">
                <a:solidFill>
                  <a:srgbClr val="FF0000"/>
                </a:solidFill>
              </a:rPr>
              <a:t>1990</a:t>
            </a:r>
            <a:r>
              <a:rPr lang="zh-TW" altLang="en-US" sz="1800" dirty="0" smtClean="0">
                <a:solidFill>
                  <a:srgbClr val="FF0000"/>
                </a:solidFill>
              </a:rPr>
              <a:t>年代 </a:t>
            </a:r>
            <a:r>
              <a:rPr lang="en-US" altLang="zh-TW" sz="1800" dirty="0" smtClean="0">
                <a:solidFill>
                  <a:srgbClr val="FF0000"/>
                </a:solidFill>
              </a:rPr>
              <a:t>(1999-ADSL </a:t>
            </a:r>
            <a:r>
              <a:rPr lang="zh-TW" altLang="en-US" sz="1800" dirty="0" smtClean="0">
                <a:solidFill>
                  <a:srgbClr val="FF0000"/>
                </a:solidFill>
              </a:rPr>
              <a:t>寬頻</a:t>
            </a:r>
            <a:r>
              <a:rPr lang="en-US" altLang="zh-TW" sz="1800" dirty="0" smtClean="0">
                <a:solidFill>
                  <a:srgbClr val="FF0000"/>
                </a:solidFill>
              </a:rPr>
              <a:t>)</a:t>
            </a:r>
            <a:r>
              <a:rPr lang="zh-TW" altLang="en-US" sz="1800" dirty="0" smtClean="0">
                <a:solidFill>
                  <a:srgbClr val="FF0000"/>
                </a:solidFill>
              </a:rPr>
              <a:t>，整個網路向公眾</a:t>
            </a:r>
            <a:r>
              <a:rPr lang="en-US" altLang="zh-TW" sz="1800" dirty="0" smtClean="0">
                <a:solidFill>
                  <a:srgbClr val="FF0000"/>
                </a:solidFill>
              </a:rPr>
              <a:t>(</a:t>
            </a:r>
            <a:r>
              <a:rPr lang="zh-TW" altLang="en-US" sz="1800" dirty="0" smtClean="0">
                <a:solidFill>
                  <a:srgbClr val="FF0000"/>
                </a:solidFill>
              </a:rPr>
              <a:t>中國</a:t>
            </a:r>
            <a:r>
              <a:rPr lang="en-US" altLang="zh-TW" sz="1800" dirty="0" smtClean="0">
                <a:solidFill>
                  <a:srgbClr val="FF0000"/>
                </a:solidFill>
              </a:rPr>
              <a:t>:</a:t>
            </a:r>
            <a:r>
              <a:rPr lang="zh-TW" altLang="en-US" sz="1800" dirty="0" smtClean="0">
                <a:solidFill>
                  <a:srgbClr val="FF0000"/>
                </a:solidFill>
              </a:rPr>
              <a:t> </a:t>
            </a:r>
            <a:r>
              <a:rPr lang="en-US" altLang="zh-TW" sz="1800" dirty="0" smtClean="0">
                <a:solidFill>
                  <a:srgbClr val="FF0000"/>
                </a:solidFill>
              </a:rPr>
              <a:t>2000--2005)</a:t>
            </a:r>
            <a:r>
              <a:rPr lang="zh-TW" altLang="en-US" sz="1800" dirty="0" smtClean="0">
                <a:solidFill>
                  <a:srgbClr val="FF0000"/>
                </a:solidFill>
              </a:rPr>
              <a:t>開放</a:t>
            </a:r>
            <a:r>
              <a:rPr lang="zh-TW" altLang="en-US" sz="1800" dirty="0" smtClean="0"/>
              <a:t>。</a:t>
            </a:r>
            <a:endParaRPr lang="en-US" altLang="zh-TW" sz="1800" dirty="0" smtClean="0"/>
          </a:p>
          <a:p>
            <a:r>
              <a:rPr lang="en-US" altLang="zh-TW" sz="1800" dirty="0" smtClean="0"/>
              <a:t>1991</a:t>
            </a:r>
            <a:r>
              <a:rPr lang="zh-TW" altLang="en-US" sz="1800" dirty="0" smtClean="0"/>
              <a:t>年</a:t>
            </a:r>
            <a:r>
              <a:rPr lang="en-US" altLang="zh-TW" sz="1800" dirty="0" smtClean="0"/>
              <a:t>8</a:t>
            </a:r>
            <a:r>
              <a:rPr lang="zh-TW" altLang="en-US" sz="1800" dirty="0" smtClean="0"/>
              <a:t>月，提姆</a:t>
            </a:r>
            <a:r>
              <a:rPr lang="en-US" altLang="zh-TW" sz="1800" dirty="0" smtClean="0"/>
              <a:t>·</a:t>
            </a:r>
            <a:r>
              <a:rPr lang="zh-TW" altLang="en-US" sz="1800" dirty="0" smtClean="0"/>
              <a:t>柏內茲</a:t>
            </a:r>
            <a:r>
              <a:rPr lang="en-US" altLang="zh-TW" sz="1800" dirty="0" smtClean="0"/>
              <a:t>-</a:t>
            </a:r>
            <a:r>
              <a:rPr lang="zh-TW" altLang="en-US" sz="1800" dirty="0" smtClean="0"/>
              <a:t>李在瑞士歐洲核子研究組織建立了</a:t>
            </a:r>
            <a:r>
              <a:rPr lang="en-US" altLang="zh-TW" sz="1800" dirty="0" smtClean="0"/>
              <a:t>HTML</a:t>
            </a:r>
            <a:r>
              <a:rPr lang="zh-TW" altLang="en-US" sz="1800" dirty="0" smtClean="0"/>
              <a:t>、</a:t>
            </a:r>
            <a:r>
              <a:rPr lang="en-US" altLang="zh-TW" sz="1800" dirty="0" smtClean="0"/>
              <a:t>HTTP</a:t>
            </a:r>
            <a:r>
              <a:rPr lang="zh-TW" altLang="en-US" sz="1800" dirty="0" smtClean="0"/>
              <a:t>和最初幾個網頁之後兩年，他開始宣揚其全球資訊網專案。在</a:t>
            </a:r>
            <a:endParaRPr lang="en-US" altLang="zh-TW" sz="1800" dirty="0" smtClean="0"/>
          </a:p>
          <a:p>
            <a:r>
              <a:rPr lang="en-US" altLang="zh-TW" sz="1800" dirty="0" smtClean="0"/>
              <a:t>1994</a:t>
            </a:r>
            <a:r>
              <a:rPr lang="zh-TW" altLang="en-US" sz="1800" dirty="0"/>
              <a:t>年晚期，公共利益在前</a:t>
            </a:r>
            <a:r>
              <a:rPr lang="zh-TW" altLang="en-US" sz="1800" dirty="0" smtClean="0"/>
              <a:t>學術 </a:t>
            </a:r>
            <a:r>
              <a:rPr lang="en-US" altLang="zh-TW" sz="1800" dirty="0" smtClean="0">
                <a:solidFill>
                  <a:srgbClr val="FF0000"/>
                </a:solidFill>
              </a:rPr>
              <a:t>(</a:t>
            </a:r>
            <a:r>
              <a:rPr lang="en-US" altLang="zh-TW" sz="1800" dirty="0" err="1" smtClean="0">
                <a:solidFill>
                  <a:srgbClr val="FF0000"/>
                </a:solidFill>
              </a:rPr>
              <a:t>TANet</a:t>
            </a:r>
            <a:r>
              <a:rPr lang="en-US" altLang="zh-TW" sz="1800" dirty="0" smtClean="0">
                <a:solidFill>
                  <a:srgbClr val="FF0000"/>
                </a:solidFill>
              </a:rPr>
              <a:t>) </a:t>
            </a:r>
            <a:r>
              <a:rPr lang="zh-TW" altLang="en-US" sz="1800" dirty="0" smtClean="0"/>
              <a:t>和技術</a:t>
            </a:r>
            <a:r>
              <a:rPr lang="en-US" altLang="zh-TW" sz="1800" dirty="0" smtClean="0"/>
              <a:t>(</a:t>
            </a:r>
            <a:r>
              <a:rPr lang="en-US" altLang="zh-TW" sz="1800" dirty="0" err="1" smtClean="0">
                <a:solidFill>
                  <a:srgbClr val="FF0000"/>
                </a:solidFill>
              </a:rPr>
              <a:t>Hinet</a:t>
            </a:r>
            <a:r>
              <a:rPr lang="en-US" altLang="zh-TW" sz="1800" dirty="0">
                <a:solidFill>
                  <a:srgbClr val="FF0000"/>
                </a:solidFill>
              </a:rPr>
              <a:t>)</a:t>
            </a:r>
            <a:r>
              <a:rPr lang="zh-TW" altLang="en-US" sz="1800" dirty="0" smtClean="0"/>
              <a:t>的</a:t>
            </a:r>
            <a:r>
              <a:rPr lang="zh-TW" altLang="en-US" sz="1800" dirty="0"/>
              <a:t>網際網路上穩步增長。</a:t>
            </a:r>
            <a:r>
              <a:rPr lang="en-US" altLang="zh-TW" sz="1800" dirty="0"/>
              <a:t>1996</a:t>
            </a:r>
            <a:r>
              <a:rPr lang="zh-TW" altLang="en-US" sz="1800" dirty="0"/>
              <a:t>年，「</a:t>
            </a:r>
            <a:r>
              <a:rPr lang="en-US" altLang="zh-TW" sz="1800" dirty="0"/>
              <a:t>Internet</a:t>
            </a:r>
            <a:r>
              <a:rPr lang="zh-TW" altLang="en-US" sz="1800" dirty="0" smtClean="0"/>
              <a:t>」一</a:t>
            </a:r>
            <a:r>
              <a:rPr lang="zh-TW" altLang="en-US" sz="1800" dirty="0"/>
              <a:t>詞被廣泛的流傳，不過是指幾乎整個的全球資訊網。</a:t>
            </a:r>
          </a:p>
          <a:p>
            <a:r>
              <a:rPr lang="en-US" altLang="zh-TW" sz="1800" dirty="0" smtClean="0"/>
              <a:t>2002</a:t>
            </a:r>
            <a:r>
              <a:rPr lang="zh-TW" altLang="en-US" sz="1800" dirty="0" smtClean="0"/>
              <a:t>年</a:t>
            </a:r>
            <a:r>
              <a:rPr lang="zh-TW" altLang="en-US" sz="1800" dirty="0"/>
              <a:t>起，有學者開始提議將「</a:t>
            </a:r>
            <a:r>
              <a:rPr lang="en-US" altLang="zh-TW" sz="1800" dirty="0"/>
              <a:t>internet</a:t>
            </a:r>
            <a:r>
              <a:rPr lang="zh-TW" altLang="en-US" sz="1800" dirty="0"/>
              <a:t>」一詞用小寫表示，理由是網際網路已經成為</a:t>
            </a:r>
            <a:r>
              <a:rPr lang="zh-TW" altLang="en-US" sz="1800" dirty="0">
                <a:solidFill>
                  <a:srgbClr val="FF0000"/>
                </a:solidFill>
              </a:rPr>
              <a:t>人類生活</a:t>
            </a:r>
            <a:r>
              <a:rPr lang="zh-TW" altLang="en-US" sz="1800" dirty="0"/>
              <a:t>的一部分，失去了</a:t>
            </a:r>
            <a:r>
              <a:rPr lang="zh-TW" altLang="en-US" sz="1800" dirty="0">
                <a:solidFill>
                  <a:srgbClr val="FF0000"/>
                </a:solidFill>
              </a:rPr>
              <a:t>專有</a:t>
            </a:r>
            <a:r>
              <a:rPr lang="zh-TW" altLang="en-US" sz="1800" dirty="0"/>
              <a:t>的意義</a:t>
            </a:r>
            <a:r>
              <a:rPr lang="en-US" altLang="zh-TW" sz="1800" dirty="0"/>
              <a:t>[6</a:t>
            </a:r>
            <a:r>
              <a:rPr lang="en-US" altLang="zh-TW" sz="1800" dirty="0" smtClean="0"/>
              <a:t>]</a:t>
            </a:r>
          </a:p>
          <a:p>
            <a:r>
              <a:rPr lang="en-US" altLang="zh-TW" sz="1800" dirty="0" smtClean="0"/>
              <a:t>2016</a:t>
            </a:r>
            <a:r>
              <a:rPr lang="zh-TW" altLang="en-US" sz="1800" dirty="0"/>
              <a:t>年，美聯社認為「網際網路」已和「電話</a:t>
            </a:r>
            <a:r>
              <a:rPr lang="zh-TW" altLang="en-US" sz="1800" dirty="0" smtClean="0"/>
              <a:t>」</a:t>
            </a:r>
            <a:r>
              <a:rPr lang="en-US" altLang="zh-TW" sz="1800" dirty="0" smtClean="0">
                <a:solidFill>
                  <a:srgbClr val="FF0000"/>
                </a:solidFill>
              </a:rPr>
              <a:t>(</a:t>
            </a:r>
            <a:r>
              <a:rPr lang="zh-TW" altLang="en-US" sz="1800" dirty="0" smtClean="0">
                <a:solidFill>
                  <a:srgbClr val="FF0000"/>
                </a:solidFill>
              </a:rPr>
              <a:t>多媒體</a:t>
            </a:r>
            <a:r>
              <a:rPr lang="en-US" altLang="zh-TW" sz="1800" dirty="0" smtClean="0"/>
              <a:t>)</a:t>
            </a:r>
            <a:r>
              <a:rPr lang="zh-TW" altLang="en-US" sz="1800" dirty="0" smtClean="0"/>
              <a:t>一樣</a:t>
            </a:r>
            <a:r>
              <a:rPr lang="zh-TW" altLang="en-US" sz="1800" dirty="0"/>
              <a:t>成為一件一般的事物，不具有專屬商標的意義，於是開始在其格式手冊中規定「</a:t>
            </a:r>
            <a:r>
              <a:rPr lang="en-US" altLang="zh-TW" sz="1800" dirty="0"/>
              <a:t>internet</a:t>
            </a:r>
            <a:r>
              <a:rPr lang="zh-TW" altLang="en-US" sz="1800" dirty="0"/>
              <a:t>」</a:t>
            </a:r>
            <a:r>
              <a:rPr lang="zh-TW" altLang="en-US" sz="1800" dirty="0" smtClean="0"/>
              <a:t>和「</a:t>
            </a:r>
            <a:r>
              <a:rPr lang="en-US" altLang="zh-TW" sz="1800" dirty="0"/>
              <a:t>web</a:t>
            </a:r>
            <a:r>
              <a:rPr lang="zh-TW" altLang="en-US" sz="1800" dirty="0"/>
              <a:t>」一詞全部小寫，紐約時報也隨後跟進，</a:t>
            </a:r>
            <a:r>
              <a:rPr lang="en-US" altLang="zh-TW" sz="1800" dirty="0"/>
              <a:t>[7][8]</a:t>
            </a:r>
            <a:r>
              <a:rPr lang="zh-TW" altLang="en-US" sz="1800" dirty="0"/>
              <a:t>但同時亦有媒體提出不同意見</a:t>
            </a:r>
            <a:r>
              <a:rPr lang="en-US" altLang="zh-TW" sz="1800" dirty="0"/>
              <a:t>[9]</a:t>
            </a:r>
            <a:r>
              <a:rPr lang="zh-TW" altLang="en-US" sz="1800" dirty="0"/>
              <a:t>。</a:t>
            </a:r>
            <a:br>
              <a:rPr lang="zh-TW" altLang="en-US" sz="1800" dirty="0"/>
            </a:br>
            <a:endParaRPr lang="zh-TW" altLang="en-US" sz="1800" dirty="0"/>
          </a:p>
        </p:txBody>
      </p:sp>
    </p:spTree>
    <p:extLst>
      <p:ext uri="{BB962C8B-B14F-4D97-AF65-F5344CB8AC3E}">
        <p14:creationId xmlns:p14="http://schemas.microsoft.com/office/powerpoint/2010/main" val="956959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5315" y="-99392"/>
            <a:ext cx="8686800" cy="523220"/>
          </a:xfrm>
          <a:prstGeom prst="rect">
            <a:avLst/>
          </a:prstGeom>
          <a:noFill/>
        </p:spPr>
        <p:txBody>
          <a:bodyPr wrap="square" rtlCol="0">
            <a:spAutoFit/>
          </a:bodyPr>
          <a:lstStyle/>
          <a:p>
            <a:pPr algn="ctr"/>
            <a:r>
              <a:rPr lang="zh-TW" altLang="en-US" dirty="0" smtClean="0">
                <a:solidFill>
                  <a:srgbClr val="FF0000"/>
                </a:solidFill>
              </a:rPr>
              <a:t>補課 </a:t>
            </a:r>
            <a:r>
              <a:rPr lang="en-US" altLang="zh-TW" dirty="0" smtClean="0">
                <a:solidFill>
                  <a:srgbClr val="FF0000"/>
                </a:solidFill>
              </a:rPr>
              <a:t>:</a:t>
            </a:r>
            <a:r>
              <a:rPr lang="zh-TW" altLang="en-US" dirty="0" smtClean="0">
                <a:solidFill>
                  <a:srgbClr val="FF0000"/>
                </a:solidFill>
              </a:rPr>
              <a:t> 網路</a:t>
            </a:r>
            <a:r>
              <a:rPr lang="en-US" altLang="zh-TW" dirty="0">
                <a:solidFill>
                  <a:srgbClr val="FF0000"/>
                </a:solidFill>
              </a:rPr>
              <a:t>-</a:t>
            </a:r>
            <a:r>
              <a:rPr lang="zh-TW" altLang="en-US" dirty="0">
                <a:solidFill>
                  <a:srgbClr val="FF0000"/>
                </a:solidFill>
              </a:rPr>
              <a:t>應用技術 </a:t>
            </a:r>
            <a:r>
              <a:rPr lang="en-US" altLang="zh-TW" dirty="0">
                <a:solidFill>
                  <a:srgbClr val="FF0000"/>
                </a:solidFill>
              </a:rPr>
              <a:t>vs </a:t>
            </a:r>
            <a:r>
              <a:rPr lang="zh-TW" altLang="en-US" dirty="0">
                <a:solidFill>
                  <a:srgbClr val="FF0000"/>
                </a:solidFill>
              </a:rPr>
              <a:t>網路</a:t>
            </a:r>
            <a:r>
              <a:rPr lang="en-US" altLang="zh-TW" dirty="0">
                <a:solidFill>
                  <a:srgbClr val="FF0000"/>
                </a:solidFill>
              </a:rPr>
              <a:t>-</a:t>
            </a:r>
            <a:r>
              <a:rPr lang="zh-TW" altLang="en-US" dirty="0">
                <a:solidFill>
                  <a:srgbClr val="FF0000"/>
                </a:solidFill>
              </a:rPr>
              <a:t>管理</a:t>
            </a:r>
            <a:r>
              <a:rPr lang="zh-TW" altLang="en-US" dirty="0" smtClean="0">
                <a:solidFill>
                  <a:srgbClr val="FF0000"/>
                </a:solidFill>
              </a:rPr>
              <a:t>技術</a:t>
            </a:r>
            <a:endParaRPr lang="en-US" altLang="zh-TW" sz="2800" dirty="0">
              <a:solidFill>
                <a:srgbClr val="FF0000"/>
              </a:solidFill>
            </a:endParaRPr>
          </a:p>
        </p:txBody>
      </p:sp>
      <p:sp>
        <p:nvSpPr>
          <p:cNvPr id="2" name="內容版面配置區 1"/>
          <p:cNvSpPr>
            <a:spLocks noGrp="1"/>
          </p:cNvSpPr>
          <p:nvPr>
            <p:ph/>
          </p:nvPr>
        </p:nvSpPr>
        <p:spPr>
          <a:xfrm>
            <a:off x="107504" y="364079"/>
            <a:ext cx="9036496" cy="5988636"/>
          </a:xfrm>
        </p:spPr>
        <p:txBody>
          <a:bodyPr/>
          <a:lstStyle/>
          <a:p>
            <a:r>
              <a:rPr lang="zh-TW" altLang="en-US" sz="1600" dirty="0" smtClean="0"/>
              <a:t>網路</a:t>
            </a:r>
            <a:r>
              <a:rPr lang="en-US" altLang="zh-TW" sz="1600" dirty="0" smtClean="0"/>
              <a:t>-</a:t>
            </a:r>
            <a:r>
              <a:rPr lang="zh-TW" altLang="en-US" sz="1600" dirty="0" smtClean="0">
                <a:solidFill>
                  <a:srgbClr val="FF0000"/>
                </a:solidFill>
              </a:rPr>
              <a:t>應用</a:t>
            </a:r>
            <a:r>
              <a:rPr lang="zh-TW" altLang="en-US" sz="1600" dirty="0" smtClean="0"/>
              <a:t>技術 </a:t>
            </a:r>
            <a:r>
              <a:rPr lang="en-US" altLang="zh-TW" sz="1600" dirty="0" smtClean="0"/>
              <a:t>vs </a:t>
            </a:r>
            <a:r>
              <a:rPr lang="zh-TW" altLang="en-US" sz="1600" dirty="0" smtClean="0"/>
              <a:t>網路</a:t>
            </a:r>
            <a:r>
              <a:rPr lang="en-US" altLang="zh-TW" sz="1600" dirty="0" smtClean="0"/>
              <a:t>-</a:t>
            </a:r>
            <a:r>
              <a:rPr lang="zh-TW" altLang="en-US" sz="1600" dirty="0" smtClean="0">
                <a:solidFill>
                  <a:srgbClr val="FF0000"/>
                </a:solidFill>
              </a:rPr>
              <a:t>管理</a:t>
            </a:r>
            <a:r>
              <a:rPr lang="zh-TW" altLang="en-US" sz="1600" dirty="0" smtClean="0"/>
              <a:t>技術</a:t>
            </a:r>
            <a:r>
              <a:rPr lang="en-US" altLang="zh-TW" sz="1600" dirty="0" smtClean="0"/>
              <a:t> </a:t>
            </a:r>
          </a:p>
          <a:p>
            <a:endParaRPr lang="zh-TW" altLang="en-US" sz="1600" dirty="0"/>
          </a:p>
          <a:p>
            <a:r>
              <a:rPr lang="zh-TW" altLang="en-US" sz="1600" dirty="0"/>
              <a:t>網路應用</a:t>
            </a:r>
            <a:r>
              <a:rPr lang="zh-TW" altLang="en-US" sz="1600" dirty="0" smtClean="0"/>
              <a:t>技術 </a:t>
            </a:r>
            <a:r>
              <a:rPr lang="en-US" altLang="zh-TW" sz="1600" dirty="0" smtClean="0"/>
              <a:t>-</a:t>
            </a:r>
            <a:r>
              <a:rPr lang="zh-TW" altLang="en-US" sz="1600" dirty="0" smtClean="0"/>
              <a:t> 在此</a:t>
            </a:r>
            <a:r>
              <a:rPr lang="zh-TW" altLang="en-US" sz="1600" dirty="0"/>
              <a:t>指稱所有與網路應用相關的技術。隨著網際網路的不斷發展，網路應用的多樣化，以及硬體設施的飛速發展，網路應用技術也向著更多樣、更複雜的方向發展。網路應用技術可能可以概括為以下這些技術，這一概括可能並不準確，其主要目的在於羅列與網路應用相關的技術。</a:t>
            </a:r>
          </a:p>
          <a:p>
            <a:endParaRPr lang="zh-TW" altLang="en-US" sz="1600" dirty="0"/>
          </a:p>
          <a:p>
            <a:r>
              <a:rPr lang="en-US" altLang="zh-TW" sz="1600" dirty="0">
                <a:solidFill>
                  <a:srgbClr val="FF0000"/>
                </a:solidFill>
              </a:rPr>
              <a:t>Web</a:t>
            </a:r>
            <a:r>
              <a:rPr lang="zh-TW" altLang="en-US" sz="1600" dirty="0">
                <a:solidFill>
                  <a:srgbClr val="FF0000"/>
                </a:solidFill>
              </a:rPr>
              <a:t>技術</a:t>
            </a:r>
            <a:r>
              <a:rPr lang="zh-TW" altLang="en-US" sz="1600" dirty="0"/>
              <a:t>：它是最常用的網路應用技術，它是用戶向伺服器提交請求並獲得網頁頁面的技術總稱。這一技術可以分為兩個發展階段，俗稱</a:t>
            </a:r>
            <a:r>
              <a:rPr lang="en-US" altLang="zh-TW" sz="1600" dirty="0"/>
              <a:t>Web1.0</a:t>
            </a:r>
            <a:r>
              <a:rPr lang="zh-TW" altLang="en-US" sz="1600" dirty="0"/>
              <a:t>和</a:t>
            </a:r>
            <a:r>
              <a:rPr lang="en-US" altLang="zh-TW" sz="1600" dirty="0"/>
              <a:t>Web2.0</a:t>
            </a:r>
            <a:r>
              <a:rPr lang="zh-TW" altLang="en-US" sz="1600" dirty="0"/>
              <a:t>。第一階段多是屬於一些靜態應用，例如取得</a:t>
            </a:r>
            <a:r>
              <a:rPr lang="en-US" altLang="zh-TW" sz="1600" dirty="0"/>
              <a:t>HTML</a:t>
            </a:r>
            <a:r>
              <a:rPr lang="zh-TW" altLang="en-US" sz="1600" dirty="0"/>
              <a:t>頁面，或者與服務進行簡單的互動，比如用戶登入，查詢資料庫，提交資料等（這些應用也被稱為</a:t>
            </a:r>
            <a:r>
              <a:rPr lang="en-US" altLang="zh-TW" sz="1600" dirty="0"/>
              <a:t>Web1.5</a:t>
            </a:r>
            <a:r>
              <a:rPr lang="zh-TW" altLang="en-US" sz="1600" dirty="0"/>
              <a:t>）。第二階段更強呼叫戶與網路伺服器之間的互動性，甚至於網路應用程式。事實上，</a:t>
            </a:r>
            <a:r>
              <a:rPr lang="en-US" altLang="zh-TW" sz="1600" dirty="0"/>
              <a:t>Web2.0</a:t>
            </a:r>
            <a:r>
              <a:rPr lang="zh-TW" altLang="en-US" sz="1600" dirty="0"/>
              <a:t>並不是一個技術標準，它可能使用已有的成熟技術，也可能使用最新的技術，但必須彰顯互動概念。</a:t>
            </a:r>
          </a:p>
          <a:p>
            <a:r>
              <a:rPr lang="zh-TW" altLang="en-US" sz="1600" dirty="0">
                <a:solidFill>
                  <a:srgbClr val="FF0000"/>
                </a:solidFill>
              </a:rPr>
              <a:t>網路安全技術</a:t>
            </a:r>
          </a:p>
          <a:p>
            <a:r>
              <a:rPr lang="zh-TW" altLang="en-US" sz="1600" dirty="0"/>
              <a:t>搜尋技術</a:t>
            </a:r>
          </a:p>
          <a:p>
            <a:r>
              <a:rPr lang="zh-TW" altLang="en-US" sz="1600" dirty="0">
                <a:solidFill>
                  <a:srgbClr val="FF0000"/>
                </a:solidFill>
              </a:rPr>
              <a:t>資料庫</a:t>
            </a:r>
            <a:r>
              <a:rPr lang="zh-TW" altLang="en-US" sz="1600" dirty="0"/>
              <a:t>技術</a:t>
            </a:r>
          </a:p>
          <a:p>
            <a:r>
              <a:rPr lang="zh-TW" altLang="en-US" sz="1600" dirty="0"/>
              <a:t>傳輸技術</a:t>
            </a:r>
          </a:p>
          <a:p>
            <a:r>
              <a:rPr lang="zh-TW" altLang="en-US" sz="1600" dirty="0"/>
              <a:t>串流</a:t>
            </a:r>
            <a:r>
              <a:rPr lang="zh-TW" altLang="en-US" sz="1600" dirty="0">
                <a:solidFill>
                  <a:srgbClr val="FF0000"/>
                </a:solidFill>
              </a:rPr>
              <a:t>媒體</a:t>
            </a:r>
            <a:r>
              <a:rPr lang="zh-TW" altLang="en-US" sz="1600" dirty="0"/>
              <a:t>技術</a:t>
            </a:r>
          </a:p>
          <a:p>
            <a:r>
              <a:rPr lang="zh-TW" altLang="en-US" sz="1600" dirty="0">
                <a:solidFill>
                  <a:srgbClr val="FF0000"/>
                </a:solidFill>
              </a:rPr>
              <a:t>電子商務</a:t>
            </a:r>
            <a:r>
              <a:rPr lang="zh-TW" altLang="en-US" sz="1600" dirty="0"/>
              <a:t>應用相關的技術</a:t>
            </a:r>
          </a:p>
          <a:p>
            <a:r>
              <a:rPr lang="en-US" altLang="zh-TW" sz="1600" dirty="0" smtClean="0">
                <a:solidFill>
                  <a:srgbClr val="FF0000"/>
                </a:solidFill>
              </a:rPr>
              <a:t>AI</a:t>
            </a:r>
            <a:r>
              <a:rPr lang="zh-TW" altLang="en-US" sz="1600" dirty="0" smtClean="0">
                <a:solidFill>
                  <a:srgbClr val="FF0000"/>
                </a:solidFill>
              </a:rPr>
              <a:t> 其它</a:t>
            </a:r>
            <a:r>
              <a:rPr lang="zh-TW" altLang="en-US" sz="1600" dirty="0">
                <a:solidFill>
                  <a:srgbClr val="FF0000"/>
                </a:solidFill>
              </a:rPr>
              <a:t>技術</a:t>
            </a:r>
          </a:p>
          <a:p>
            <a:r>
              <a:rPr lang="zh-TW" altLang="en-US" sz="1800" dirty="0"/>
              <a:t/>
            </a:r>
            <a:br>
              <a:rPr lang="zh-TW" altLang="en-US" sz="1800" dirty="0"/>
            </a:br>
            <a:endParaRPr lang="zh-TW" altLang="en-US" sz="1800" dirty="0"/>
          </a:p>
        </p:txBody>
      </p:sp>
    </p:spTree>
    <p:extLst>
      <p:ext uri="{BB962C8B-B14F-4D97-AF65-F5344CB8AC3E}">
        <p14:creationId xmlns:p14="http://schemas.microsoft.com/office/powerpoint/2010/main" val="2003606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6408712" cy="523220"/>
          </a:xfrm>
          <a:prstGeom prst="rect">
            <a:avLst/>
          </a:prstGeom>
          <a:noFill/>
        </p:spPr>
        <p:txBody>
          <a:bodyPr wrap="square" rtlCol="0">
            <a:spAutoFit/>
          </a:bodyPr>
          <a:lstStyle/>
          <a:p>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的進化</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Google-FB-?</a:t>
            </a:r>
            <a:endParaRPr lang="en-US" altLang="zh-TW" sz="2800" dirty="0">
              <a:solidFill>
                <a:srgbClr val="FF0000"/>
              </a:solidFill>
            </a:endParaRPr>
          </a:p>
        </p:txBody>
      </p:sp>
      <p:sp>
        <p:nvSpPr>
          <p:cNvPr id="2" name="內容版面配置區 1"/>
          <p:cNvSpPr>
            <a:spLocks noGrp="1"/>
          </p:cNvSpPr>
          <p:nvPr>
            <p:ph/>
          </p:nvPr>
        </p:nvSpPr>
        <p:spPr>
          <a:xfrm>
            <a:off x="467544" y="908720"/>
            <a:ext cx="8219256" cy="5217443"/>
          </a:xfrm>
        </p:spPr>
        <p:txBody>
          <a:bodyPr/>
          <a:lstStyle/>
          <a:p>
            <a:r>
              <a:rPr lang="en-US" altLang="zh-TW" sz="2800" dirty="0"/>
              <a:t>1998</a:t>
            </a:r>
            <a:r>
              <a:rPr lang="zh-TW" altLang="en-US" sz="2800" dirty="0"/>
              <a:t>年</a:t>
            </a:r>
            <a:r>
              <a:rPr lang="en-US" altLang="zh-TW" sz="2800" dirty="0"/>
              <a:t>9</a:t>
            </a:r>
            <a:r>
              <a:rPr lang="zh-TW" altLang="en-US" sz="2800" dirty="0"/>
              <a:t>月</a:t>
            </a:r>
            <a:r>
              <a:rPr lang="en-US" altLang="zh-TW" sz="2800" dirty="0"/>
              <a:t>4</a:t>
            </a:r>
            <a:r>
              <a:rPr lang="zh-TW" altLang="en-US" sz="2800" dirty="0"/>
              <a:t>日，</a:t>
            </a:r>
            <a:r>
              <a:rPr lang="en-US" altLang="zh-TW" sz="2800" dirty="0"/>
              <a:t>Google</a:t>
            </a:r>
            <a:r>
              <a:rPr lang="zh-TW" altLang="en-US" sz="2800" dirty="0"/>
              <a:t>以私營公司的形式創立，目的是設計並管理網際網路搜尋引擎「</a:t>
            </a:r>
            <a:r>
              <a:rPr lang="en-US" altLang="zh-TW" sz="2800" dirty="0"/>
              <a:t>Google</a:t>
            </a:r>
            <a:r>
              <a:rPr lang="zh-TW" altLang="en-US" sz="2800" dirty="0"/>
              <a:t>搜尋」</a:t>
            </a:r>
            <a:r>
              <a:rPr lang="zh-TW" altLang="en-US" sz="2800" dirty="0" smtClean="0"/>
              <a:t>。</a:t>
            </a:r>
            <a:endParaRPr lang="en-US" altLang="zh-TW" sz="2800" dirty="0" smtClean="0"/>
          </a:p>
          <a:p>
            <a:r>
              <a:rPr lang="en-US" altLang="zh-TW" sz="2800" dirty="0" smtClean="0"/>
              <a:t>2004</a:t>
            </a:r>
            <a:r>
              <a:rPr lang="zh-TW" altLang="en-US" sz="2800" dirty="0"/>
              <a:t>年</a:t>
            </a:r>
            <a:r>
              <a:rPr lang="en-US" altLang="zh-TW" sz="2800" dirty="0"/>
              <a:t>8</a:t>
            </a:r>
            <a:r>
              <a:rPr lang="zh-TW" altLang="en-US" sz="2800" dirty="0"/>
              <a:t>月</a:t>
            </a:r>
            <a:r>
              <a:rPr lang="en-US" altLang="zh-TW" sz="2800" dirty="0"/>
              <a:t>19</a:t>
            </a:r>
            <a:r>
              <a:rPr lang="zh-TW" altLang="en-US" sz="2800" dirty="0"/>
              <a:t>日，</a:t>
            </a:r>
            <a:r>
              <a:rPr lang="en-US" altLang="zh-TW" sz="2800" dirty="0"/>
              <a:t>Google</a:t>
            </a:r>
            <a:r>
              <a:rPr lang="zh-TW" altLang="en-US" sz="2800" dirty="0"/>
              <a:t>公司在納斯達克上市，後來被稱為「三駕馬車」的公司兩位共同創始人與出任執行長的艾瑞克</a:t>
            </a:r>
            <a:r>
              <a:rPr lang="en-US" altLang="zh-TW" sz="2800" dirty="0"/>
              <a:t>·</a:t>
            </a:r>
            <a:r>
              <a:rPr lang="zh-TW" altLang="en-US" sz="2800" dirty="0"/>
              <a:t>施密特在此時承諾：共同在</a:t>
            </a:r>
            <a:r>
              <a:rPr lang="en-US" altLang="zh-TW" sz="2800" dirty="0"/>
              <a:t>Google</a:t>
            </a:r>
            <a:r>
              <a:rPr lang="zh-TW" altLang="en-US" sz="2800" dirty="0"/>
              <a:t>工作至少二十年，即至</a:t>
            </a:r>
            <a:r>
              <a:rPr lang="en-US" altLang="zh-TW" sz="2800" dirty="0"/>
              <a:t>2024</a:t>
            </a:r>
            <a:r>
              <a:rPr lang="zh-TW" altLang="en-US" sz="2800" dirty="0"/>
              <a:t>年</a:t>
            </a:r>
            <a:r>
              <a:rPr lang="zh-TW" altLang="en-US" sz="2800" dirty="0" smtClean="0"/>
              <a:t>止</a:t>
            </a:r>
            <a:endParaRPr lang="en-US" altLang="zh-TW" sz="2800" dirty="0"/>
          </a:p>
          <a:p>
            <a:r>
              <a:rPr lang="en-US" altLang="zh-TW" sz="2800" dirty="0" smtClean="0"/>
              <a:t>2015</a:t>
            </a:r>
            <a:r>
              <a:rPr lang="zh-TW" altLang="en-US" sz="2800" dirty="0"/>
              <a:t>年</a:t>
            </a:r>
            <a:r>
              <a:rPr lang="en-US" altLang="zh-TW" sz="2800" dirty="0"/>
              <a:t>8</a:t>
            </a:r>
            <a:r>
              <a:rPr lang="zh-TW" altLang="en-US" sz="2800" dirty="0"/>
              <a:t>月，</a:t>
            </a:r>
            <a:r>
              <a:rPr lang="en-US" altLang="zh-TW" sz="2800" dirty="0"/>
              <a:t>Google</a:t>
            </a:r>
            <a:r>
              <a:rPr lang="zh-TW" altLang="en-US" sz="2800" dirty="0"/>
              <a:t>宣布進行資產重組。重組後，</a:t>
            </a:r>
            <a:r>
              <a:rPr lang="en-US" altLang="zh-TW" sz="2800" dirty="0"/>
              <a:t>Google</a:t>
            </a:r>
            <a:r>
              <a:rPr lang="zh-TW" altLang="en-US" sz="2800" dirty="0"/>
              <a:t>劃歸新成立的</a:t>
            </a:r>
            <a:r>
              <a:rPr lang="en-US" altLang="zh-TW" sz="2800" dirty="0"/>
              <a:t>Alphabet</a:t>
            </a:r>
            <a:r>
              <a:rPr lang="zh-TW" altLang="en-US" sz="2800" dirty="0"/>
              <a:t>底下。同時，此舉把</a:t>
            </a:r>
            <a:r>
              <a:rPr lang="en-US" altLang="zh-TW" sz="2800" dirty="0"/>
              <a:t>Google</a:t>
            </a:r>
            <a:r>
              <a:rPr lang="zh-TW" altLang="en-US" sz="2800" dirty="0"/>
              <a:t>旗下的核心搜尋和廣告業務與</a:t>
            </a:r>
            <a:r>
              <a:rPr lang="en-US" altLang="zh-TW" sz="2800" dirty="0"/>
              <a:t>Google</a:t>
            </a:r>
            <a:r>
              <a:rPr lang="zh-TW" altLang="en-US" sz="2800" dirty="0"/>
              <a:t>無人車等新興業務分離開來</a:t>
            </a:r>
            <a:r>
              <a:rPr lang="en-US" altLang="zh-TW" sz="2800" dirty="0"/>
              <a:t>[17]</a:t>
            </a:r>
            <a:r>
              <a:rPr lang="zh-TW" altLang="en-US" sz="2800" dirty="0"/>
              <a:t>。</a:t>
            </a:r>
          </a:p>
        </p:txBody>
      </p:sp>
    </p:spTree>
    <p:extLst>
      <p:ext uri="{BB962C8B-B14F-4D97-AF65-F5344CB8AC3E}">
        <p14:creationId xmlns:p14="http://schemas.microsoft.com/office/powerpoint/2010/main" val="934291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6408712" cy="523220"/>
          </a:xfrm>
          <a:prstGeom prst="rect">
            <a:avLst/>
          </a:prstGeom>
          <a:noFill/>
        </p:spPr>
        <p:txBody>
          <a:bodyPr wrap="square" rtlCol="0">
            <a:spAutoFit/>
          </a:bodyPr>
          <a:lstStyle/>
          <a:p>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的進化</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Google-FB-?</a:t>
            </a:r>
            <a:endParaRPr lang="en-US" altLang="zh-TW" sz="2800" dirty="0">
              <a:solidFill>
                <a:srgbClr val="FF0000"/>
              </a:solidFill>
            </a:endParaRPr>
          </a:p>
        </p:txBody>
      </p:sp>
      <p:sp>
        <p:nvSpPr>
          <p:cNvPr id="2" name="內容版面配置區 1"/>
          <p:cNvSpPr>
            <a:spLocks noGrp="1"/>
          </p:cNvSpPr>
          <p:nvPr>
            <p:ph/>
          </p:nvPr>
        </p:nvSpPr>
        <p:spPr>
          <a:xfrm>
            <a:off x="179512" y="783868"/>
            <a:ext cx="8856984" cy="5813484"/>
          </a:xfrm>
        </p:spPr>
        <p:txBody>
          <a:bodyPr/>
          <a:lstStyle/>
          <a:p>
            <a:r>
              <a:rPr lang="en-US" altLang="zh-TW" sz="2400" dirty="0"/>
              <a:t>1996</a:t>
            </a:r>
            <a:r>
              <a:rPr lang="zh-TW" altLang="en-US" sz="2400" dirty="0"/>
              <a:t>年</a:t>
            </a:r>
            <a:r>
              <a:rPr lang="en-US" altLang="zh-TW" sz="2400" dirty="0"/>
              <a:t>1</a:t>
            </a:r>
            <a:r>
              <a:rPr lang="zh-TW" altLang="en-US" sz="2400" dirty="0"/>
              <a:t>月，加州史丹佛大學理學博士生的賴利</a:t>
            </a:r>
            <a:r>
              <a:rPr lang="en-US" altLang="zh-TW" sz="2400" dirty="0"/>
              <a:t>·</a:t>
            </a:r>
            <a:r>
              <a:rPr lang="zh-TW" altLang="en-US" sz="2400" dirty="0"/>
              <a:t>佩吉和謝爾蓋</a:t>
            </a:r>
            <a:r>
              <a:rPr lang="en-US" altLang="zh-TW" sz="2400" dirty="0"/>
              <a:t>·</a:t>
            </a:r>
            <a:r>
              <a:rPr lang="zh-TW" altLang="en-US" sz="2400" dirty="0"/>
              <a:t>布林在學校開始研究一項關於搜尋的研究專案</a:t>
            </a:r>
            <a:r>
              <a:rPr lang="zh-TW" altLang="en-US" sz="2400" dirty="0" smtClean="0"/>
              <a:t>。</a:t>
            </a:r>
            <a:r>
              <a:rPr lang="en-US" altLang="zh-TW" sz="2400" dirty="0" smtClean="0"/>
              <a:t>(</a:t>
            </a:r>
            <a:r>
              <a:rPr lang="en-US" altLang="zh-TW" sz="2400" u="sng" dirty="0">
                <a:hlinkClick r:id="rId2"/>
              </a:rPr>
              <a:t>Sun </a:t>
            </a:r>
            <a:r>
              <a:rPr lang="en-US" altLang="zh-TW" sz="2400" u="sng" dirty="0" smtClean="0">
                <a:hlinkClick r:id="rId2"/>
              </a:rPr>
              <a:t>Microsystems</a:t>
            </a:r>
            <a:r>
              <a:rPr lang="en-US" altLang="zh-TW" sz="2400" u="sng" dirty="0" smtClean="0"/>
              <a:t>)-Unix vs Linux vs Android</a:t>
            </a:r>
          </a:p>
          <a:p>
            <a:r>
              <a:rPr lang="en-US" altLang="zh-TW" sz="2400" dirty="0" smtClean="0"/>
              <a:t>1998</a:t>
            </a:r>
            <a:r>
              <a:rPr lang="zh-TW" altLang="en-US" sz="2400" dirty="0"/>
              <a:t>年</a:t>
            </a:r>
            <a:r>
              <a:rPr lang="en-US" altLang="zh-TW" sz="2400" dirty="0"/>
              <a:t>9</a:t>
            </a:r>
            <a:r>
              <a:rPr lang="zh-TW" altLang="en-US" sz="2400" dirty="0"/>
              <a:t>月</a:t>
            </a:r>
            <a:r>
              <a:rPr lang="en-US" altLang="zh-TW" sz="2400" dirty="0"/>
              <a:t>4</a:t>
            </a:r>
            <a:r>
              <a:rPr lang="zh-TW" altLang="en-US" sz="2400" dirty="0"/>
              <a:t>日，</a:t>
            </a:r>
            <a:r>
              <a:rPr lang="en-US" altLang="zh-TW" sz="2400" dirty="0"/>
              <a:t>Google</a:t>
            </a:r>
            <a:r>
              <a:rPr lang="zh-TW" altLang="en-US" sz="2400" dirty="0"/>
              <a:t>以私營公司的形式創立，目的是設計並管理網際網路搜尋引擎「</a:t>
            </a:r>
            <a:r>
              <a:rPr lang="en-US" altLang="zh-TW" sz="2400" dirty="0"/>
              <a:t>Google</a:t>
            </a:r>
            <a:r>
              <a:rPr lang="zh-TW" altLang="en-US" sz="2400" dirty="0"/>
              <a:t>搜尋」</a:t>
            </a:r>
            <a:r>
              <a:rPr lang="zh-TW" altLang="en-US" sz="2400" dirty="0" smtClean="0"/>
              <a:t>。</a:t>
            </a:r>
            <a:endParaRPr lang="en-US" altLang="zh-TW" sz="2400" dirty="0" smtClean="0"/>
          </a:p>
          <a:p>
            <a:r>
              <a:rPr lang="zh-TW" altLang="en-US" sz="2400" dirty="0" smtClean="0">
                <a:solidFill>
                  <a:srgbClr val="FF0000"/>
                </a:solidFill>
              </a:rPr>
              <a:t>上市＝＞</a:t>
            </a:r>
            <a:r>
              <a:rPr lang="en-US" altLang="zh-TW" sz="2400" dirty="0" smtClean="0">
                <a:solidFill>
                  <a:srgbClr val="FF0000"/>
                </a:solidFill>
              </a:rPr>
              <a:t>2004</a:t>
            </a:r>
            <a:r>
              <a:rPr lang="zh-TW" altLang="en-US" sz="2400" dirty="0">
                <a:solidFill>
                  <a:srgbClr val="FF0000"/>
                </a:solidFill>
              </a:rPr>
              <a:t>年</a:t>
            </a:r>
            <a:r>
              <a:rPr lang="en-US" altLang="zh-TW" sz="2400" dirty="0">
                <a:solidFill>
                  <a:srgbClr val="FF0000"/>
                </a:solidFill>
              </a:rPr>
              <a:t>7</a:t>
            </a:r>
            <a:r>
              <a:rPr lang="zh-TW" altLang="en-US" sz="2400" dirty="0">
                <a:solidFill>
                  <a:srgbClr val="FF0000"/>
                </a:solidFill>
              </a:rPr>
              <a:t>月</a:t>
            </a:r>
            <a:r>
              <a:rPr lang="en-US" altLang="zh-TW" sz="2400" dirty="0">
                <a:solidFill>
                  <a:srgbClr val="FF0000"/>
                </a:solidFill>
              </a:rPr>
              <a:t>13</a:t>
            </a:r>
            <a:r>
              <a:rPr lang="zh-TW" altLang="en-US" sz="2400" dirty="0">
                <a:solidFill>
                  <a:srgbClr val="FF0000"/>
                </a:solidFill>
              </a:rPr>
              <a:t>日</a:t>
            </a:r>
            <a:r>
              <a:rPr lang="zh-TW" altLang="en-US" sz="2400" dirty="0"/>
              <a:t>，</a:t>
            </a:r>
            <a:r>
              <a:rPr lang="en-US" altLang="zh-TW" sz="2400" dirty="0"/>
              <a:t>Google</a:t>
            </a:r>
            <a:r>
              <a:rPr lang="zh-TW" altLang="en-US" sz="2400" dirty="0"/>
              <a:t>收購相片整理與</a:t>
            </a:r>
            <a:r>
              <a:rPr lang="zh-TW" altLang="en-US" sz="2400" dirty="0">
                <a:solidFill>
                  <a:srgbClr val="FF0000"/>
                </a:solidFill>
              </a:rPr>
              <a:t>編輯軟體</a:t>
            </a:r>
            <a:r>
              <a:rPr lang="en-US" altLang="zh-TW" sz="2400" dirty="0">
                <a:solidFill>
                  <a:srgbClr val="FF0000"/>
                </a:solidFill>
              </a:rPr>
              <a:t>Picasa</a:t>
            </a:r>
            <a:r>
              <a:rPr lang="zh-TW" altLang="en-US" sz="2400" dirty="0"/>
              <a:t>，</a:t>
            </a:r>
            <a:r>
              <a:rPr lang="en-US" altLang="zh-TW" sz="2400" dirty="0"/>
              <a:t>[74]</a:t>
            </a:r>
            <a:r>
              <a:rPr lang="zh-TW" altLang="en-US" sz="2400" dirty="0"/>
              <a:t>同年</a:t>
            </a:r>
            <a:r>
              <a:rPr lang="en-US" altLang="zh-TW" sz="2400" dirty="0"/>
              <a:t>10</a:t>
            </a:r>
            <a:r>
              <a:rPr lang="zh-TW" altLang="en-US" sz="2400" dirty="0"/>
              <a:t>月又吞併了</a:t>
            </a:r>
            <a:r>
              <a:rPr lang="en-US" altLang="zh-TW" sz="2400" dirty="0">
                <a:solidFill>
                  <a:srgbClr val="FF0000"/>
                </a:solidFill>
              </a:rPr>
              <a:t>Keyhole</a:t>
            </a:r>
            <a:r>
              <a:rPr lang="zh-TW" altLang="en-US" sz="2400" dirty="0">
                <a:solidFill>
                  <a:srgbClr val="FF0000"/>
                </a:solidFill>
              </a:rPr>
              <a:t>公司</a:t>
            </a:r>
            <a:r>
              <a:rPr lang="zh-TW" altLang="en-US" sz="2400" dirty="0"/>
              <a:t>。</a:t>
            </a:r>
            <a:r>
              <a:rPr lang="en-US" altLang="zh-TW" sz="2400" dirty="0"/>
              <a:t>[75]</a:t>
            </a:r>
            <a:r>
              <a:rPr lang="zh-TW" altLang="en-US" sz="2400" dirty="0"/>
              <a:t>這家初創公司開發出一個名為</a:t>
            </a:r>
            <a:r>
              <a:rPr lang="en-US" altLang="zh-TW" sz="2400" dirty="0"/>
              <a:t>Earth Viewer</a:t>
            </a:r>
            <a:r>
              <a:rPr lang="zh-TW" altLang="en-US" sz="2400" dirty="0"/>
              <a:t>的產品，供使用者以</a:t>
            </a:r>
            <a:r>
              <a:rPr lang="en-US" altLang="zh-TW" sz="2400" dirty="0"/>
              <a:t>3D</a:t>
            </a:r>
            <a:r>
              <a:rPr lang="zh-TW" altLang="en-US" sz="2400" dirty="0"/>
              <a:t>的視角觀察地球。一年後，</a:t>
            </a:r>
            <a:r>
              <a:rPr lang="en-US" altLang="zh-TW" sz="2400" dirty="0"/>
              <a:t>Google</a:t>
            </a:r>
            <a:r>
              <a:rPr lang="zh-TW" altLang="en-US" sz="2400" dirty="0"/>
              <a:t>將此服務改名為</a:t>
            </a:r>
            <a:r>
              <a:rPr lang="en-US" altLang="zh-TW" sz="2400" dirty="0"/>
              <a:t>Google</a:t>
            </a:r>
            <a:r>
              <a:rPr lang="zh-TW" altLang="en-US" sz="2400" dirty="0"/>
              <a:t>地球。</a:t>
            </a:r>
            <a:r>
              <a:rPr lang="en-US" altLang="zh-TW" sz="2400" dirty="0">
                <a:solidFill>
                  <a:srgbClr val="FF0000"/>
                </a:solidFill>
              </a:rPr>
              <a:t>2005</a:t>
            </a:r>
            <a:r>
              <a:rPr lang="zh-TW" altLang="en-US" sz="2400" dirty="0">
                <a:solidFill>
                  <a:srgbClr val="FF0000"/>
                </a:solidFill>
              </a:rPr>
              <a:t>年</a:t>
            </a:r>
            <a:r>
              <a:rPr lang="zh-TW" altLang="en-US" sz="2400" dirty="0"/>
              <a:t>，成立僅</a:t>
            </a:r>
            <a:r>
              <a:rPr lang="en-US" altLang="zh-TW" sz="2400" dirty="0"/>
              <a:t>22</a:t>
            </a:r>
            <a:r>
              <a:rPr lang="zh-TW" altLang="en-US" sz="2400" dirty="0"/>
              <a:t>個月的高科技企業</a:t>
            </a:r>
            <a:r>
              <a:rPr lang="en-US" altLang="zh-TW" sz="2400" dirty="0">
                <a:solidFill>
                  <a:srgbClr val="FF0000"/>
                </a:solidFill>
              </a:rPr>
              <a:t>Android</a:t>
            </a:r>
            <a:r>
              <a:rPr lang="zh-TW" altLang="en-US" sz="2400" dirty="0"/>
              <a:t>被</a:t>
            </a:r>
            <a:r>
              <a:rPr lang="en-US" altLang="zh-TW" sz="2400" dirty="0"/>
              <a:t>Google</a:t>
            </a:r>
            <a:r>
              <a:rPr lang="zh-TW" altLang="en-US" sz="2400" dirty="0"/>
              <a:t>相中，被收購併成為</a:t>
            </a:r>
            <a:r>
              <a:rPr lang="en-US" altLang="zh-TW" sz="2400" dirty="0"/>
              <a:t>Google</a:t>
            </a:r>
            <a:r>
              <a:rPr lang="zh-TW" altLang="en-US" sz="2400" dirty="0"/>
              <a:t>麾下的行動裝置作業系統。</a:t>
            </a:r>
            <a:r>
              <a:rPr lang="en-US" altLang="zh-TW" sz="2400" dirty="0">
                <a:solidFill>
                  <a:srgbClr val="FF0000"/>
                </a:solidFill>
              </a:rPr>
              <a:t>2006</a:t>
            </a:r>
            <a:r>
              <a:rPr lang="zh-TW" altLang="en-US" sz="2400" dirty="0">
                <a:solidFill>
                  <a:srgbClr val="FF0000"/>
                </a:solidFill>
              </a:rPr>
              <a:t>年</a:t>
            </a:r>
            <a:r>
              <a:rPr lang="en-US" altLang="zh-TW" sz="2400" dirty="0">
                <a:solidFill>
                  <a:srgbClr val="FF0000"/>
                </a:solidFill>
              </a:rPr>
              <a:t>10</a:t>
            </a:r>
            <a:r>
              <a:rPr lang="zh-TW" altLang="en-US" sz="2400" dirty="0">
                <a:solidFill>
                  <a:srgbClr val="FF0000"/>
                </a:solidFill>
              </a:rPr>
              <a:t>月</a:t>
            </a:r>
            <a:r>
              <a:rPr lang="zh-TW" altLang="en-US" sz="2400" dirty="0"/>
              <a:t>，</a:t>
            </a:r>
            <a:r>
              <a:rPr lang="en-US" altLang="zh-TW" sz="2400" dirty="0"/>
              <a:t>Google</a:t>
            </a:r>
            <a:r>
              <a:rPr lang="zh-TW" altLang="en-US" sz="2400" dirty="0"/>
              <a:t>宣布以</a:t>
            </a:r>
            <a:r>
              <a:rPr lang="en-US" altLang="zh-TW" sz="2400" dirty="0"/>
              <a:t>16.5</a:t>
            </a:r>
            <a:r>
              <a:rPr lang="zh-TW" altLang="en-US" sz="2400" dirty="0"/>
              <a:t>億美元的股票收購網路影片分享網站</a:t>
            </a:r>
            <a:r>
              <a:rPr lang="en-US" altLang="zh-TW" sz="2400" dirty="0">
                <a:solidFill>
                  <a:srgbClr val="FF0000"/>
                </a:solidFill>
              </a:rPr>
              <a:t>YouTube</a:t>
            </a:r>
            <a:r>
              <a:rPr lang="zh-TW" altLang="en-US" sz="2400" dirty="0"/>
              <a:t>，並於</a:t>
            </a:r>
            <a:r>
              <a:rPr lang="en-US" altLang="zh-TW" sz="2400" dirty="0"/>
              <a:t>11</a:t>
            </a:r>
            <a:r>
              <a:rPr lang="zh-TW" altLang="en-US" sz="2400" dirty="0"/>
              <a:t>月敲定。</a:t>
            </a:r>
            <a:endParaRPr lang="en-US" altLang="zh-TW" sz="2400" dirty="0" smtClean="0"/>
          </a:p>
          <a:p>
            <a:r>
              <a:rPr lang="en-US" altLang="zh-TW" sz="2400" dirty="0" smtClean="0"/>
              <a:t>2015</a:t>
            </a:r>
            <a:r>
              <a:rPr lang="zh-TW" altLang="en-US" sz="2400" dirty="0"/>
              <a:t>年</a:t>
            </a:r>
            <a:r>
              <a:rPr lang="en-US" altLang="zh-TW" sz="2400" dirty="0"/>
              <a:t>8</a:t>
            </a:r>
            <a:r>
              <a:rPr lang="zh-TW" altLang="en-US" sz="2400" dirty="0"/>
              <a:t>月</a:t>
            </a:r>
            <a:r>
              <a:rPr lang="zh-TW" altLang="en-US" sz="2400" dirty="0" smtClean="0"/>
              <a:t>，</a:t>
            </a:r>
            <a:r>
              <a:rPr lang="en-US" altLang="zh-TW" sz="2400" dirty="0" smtClean="0"/>
              <a:t>Alphabet: </a:t>
            </a:r>
            <a:r>
              <a:rPr lang="zh-TW" altLang="en-US" sz="2400" dirty="0" smtClean="0"/>
              <a:t>旗</a:t>
            </a:r>
            <a:r>
              <a:rPr lang="zh-TW" altLang="en-US" sz="2400" dirty="0"/>
              <a:t>下的核心搜尋和廣告業務與</a:t>
            </a:r>
            <a:r>
              <a:rPr lang="en-US" altLang="zh-TW" sz="2400" dirty="0"/>
              <a:t>Google</a:t>
            </a:r>
            <a:r>
              <a:rPr lang="zh-TW" altLang="en-US" sz="2400" dirty="0">
                <a:solidFill>
                  <a:srgbClr val="FF0000"/>
                </a:solidFill>
              </a:rPr>
              <a:t>無人</a:t>
            </a:r>
            <a:r>
              <a:rPr lang="zh-TW" altLang="en-US" sz="2400" dirty="0" smtClean="0">
                <a:solidFill>
                  <a:srgbClr val="FF0000"/>
                </a:solidFill>
              </a:rPr>
              <a:t>車（４Ｇ－５Ｇ）</a:t>
            </a:r>
            <a:r>
              <a:rPr lang="zh-TW" altLang="en-US" sz="2400" dirty="0" smtClean="0"/>
              <a:t>等</a:t>
            </a:r>
            <a:r>
              <a:rPr lang="zh-TW" altLang="en-US" sz="2400" dirty="0"/>
              <a:t>新興業務分離開來</a:t>
            </a:r>
            <a:r>
              <a:rPr lang="en-US" altLang="zh-TW" sz="2400" dirty="0"/>
              <a:t>[17]</a:t>
            </a:r>
            <a:r>
              <a:rPr lang="zh-TW" altLang="en-US" sz="2400" dirty="0"/>
              <a:t>。</a:t>
            </a:r>
          </a:p>
        </p:txBody>
      </p:sp>
    </p:spTree>
    <p:extLst>
      <p:ext uri="{BB962C8B-B14F-4D97-AF65-F5344CB8AC3E}">
        <p14:creationId xmlns:p14="http://schemas.microsoft.com/office/powerpoint/2010/main" val="1426798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6408712" cy="523220"/>
          </a:xfrm>
          <a:prstGeom prst="rect">
            <a:avLst/>
          </a:prstGeom>
          <a:noFill/>
        </p:spPr>
        <p:txBody>
          <a:bodyPr wrap="square" rtlCol="0">
            <a:spAutoFit/>
          </a:bodyPr>
          <a:lstStyle/>
          <a:p>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的進化</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Google-FB-?</a:t>
            </a:r>
            <a:endParaRPr lang="en-US" altLang="zh-TW" sz="2800" dirty="0">
              <a:solidFill>
                <a:srgbClr val="FF0000"/>
              </a:solidFill>
            </a:endParaRPr>
          </a:p>
        </p:txBody>
      </p:sp>
      <p:sp>
        <p:nvSpPr>
          <p:cNvPr id="2" name="內容版面配置區 1"/>
          <p:cNvSpPr>
            <a:spLocks noGrp="1"/>
          </p:cNvSpPr>
          <p:nvPr>
            <p:ph/>
          </p:nvPr>
        </p:nvSpPr>
        <p:spPr>
          <a:xfrm>
            <a:off x="467544" y="908720"/>
            <a:ext cx="8496944" cy="5544616"/>
          </a:xfrm>
        </p:spPr>
        <p:txBody>
          <a:bodyPr/>
          <a:lstStyle/>
          <a:p>
            <a:r>
              <a:rPr lang="en-US" altLang="zh-TW" sz="2000" dirty="0"/>
              <a:t>Facebook</a:t>
            </a:r>
            <a:r>
              <a:rPr lang="zh-TW" altLang="en-US" sz="2000" dirty="0"/>
              <a:t>是</a:t>
            </a:r>
            <a:r>
              <a:rPr lang="zh-TW" altLang="en-US" sz="2000" dirty="0" smtClean="0"/>
              <a:t>在</a:t>
            </a:r>
            <a:r>
              <a:rPr lang="en-US" altLang="zh-TW" sz="2000" dirty="0" smtClean="0"/>
              <a:t>2003-2004</a:t>
            </a:r>
            <a:r>
              <a:rPr lang="zh-TW" altLang="en-US" sz="2000" dirty="0"/>
              <a:t>年</a:t>
            </a:r>
            <a:r>
              <a:rPr lang="en-US" altLang="zh-TW" sz="2000" dirty="0"/>
              <a:t>2</a:t>
            </a:r>
            <a:r>
              <a:rPr lang="zh-TW" altLang="en-US" sz="2000" dirty="0"/>
              <a:t>月</a:t>
            </a:r>
            <a:r>
              <a:rPr lang="en-US" altLang="zh-TW" sz="2000" dirty="0"/>
              <a:t>4</a:t>
            </a:r>
            <a:r>
              <a:rPr lang="zh-TW" altLang="en-US" sz="2000" dirty="0"/>
              <a:t>日由馬克</a:t>
            </a:r>
            <a:r>
              <a:rPr lang="en-US" altLang="zh-TW" sz="2000" dirty="0"/>
              <a:t>·</a:t>
            </a:r>
            <a:r>
              <a:rPr lang="zh-TW" altLang="en-US" sz="2000" dirty="0"/>
              <a:t>祖克柏與他的哈佛大學室友們所創立</a:t>
            </a:r>
            <a:r>
              <a:rPr lang="en-US" altLang="zh-TW" sz="2000" dirty="0"/>
              <a:t>[8]</a:t>
            </a:r>
            <a:r>
              <a:rPr lang="zh-TW" altLang="en-US" sz="2000" dirty="0"/>
              <a:t>。</a:t>
            </a:r>
            <a:r>
              <a:rPr lang="en-US" altLang="zh-TW" sz="2000" dirty="0"/>
              <a:t>Facebook</a:t>
            </a:r>
            <a:r>
              <a:rPr lang="zh-TW" altLang="en-US" sz="2000" dirty="0"/>
              <a:t>的會員最初只限於哈佛學生加入，但後來逐漸擴展到其他在波士頓區域的同學也能使用，包括一些常春藤名校、麻省理工學院、紐約大學、史丹佛大學等。接著逐漸支援讓其他大學和高中學生加入，並在最後</a:t>
            </a:r>
            <a:r>
              <a:rPr lang="zh-TW" altLang="en-US" sz="2000" dirty="0" smtClean="0"/>
              <a:t>開放</a:t>
            </a:r>
            <a:r>
              <a:rPr lang="zh-TW" altLang="en-US" sz="2000" dirty="0"/>
              <a:t>給任何</a:t>
            </a:r>
            <a:r>
              <a:rPr lang="en-US" altLang="zh-TW" sz="2000" dirty="0"/>
              <a:t>13</a:t>
            </a:r>
            <a:r>
              <a:rPr lang="zh-TW" altLang="en-US" sz="2000" dirty="0"/>
              <a:t>歲或以上的人使用</a:t>
            </a:r>
            <a:r>
              <a:rPr lang="zh-TW" altLang="en-US" sz="2000" dirty="0" smtClean="0"/>
              <a:t>。</a:t>
            </a:r>
            <a:endParaRPr lang="en-US" altLang="zh-TW" sz="2000" dirty="0" smtClean="0"/>
          </a:p>
          <a:p>
            <a:r>
              <a:rPr lang="en-US" altLang="zh-TW" sz="2000" dirty="0" smtClean="0">
                <a:solidFill>
                  <a:srgbClr val="FF0000"/>
                </a:solidFill>
              </a:rPr>
              <a:t>2009</a:t>
            </a:r>
            <a:r>
              <a:rPr lang="zh-TW" altLang="en-US" sz="2000" dirty="0">
                <a:solidFill>
                  <a:srgbClr val="FF0000"/>
                </a:solidFill>
              </a:rPr>
              <a:t>年</a:t>
            </a:r>
            <a:r>
              <a:rPr lang="en-US" altLang="zh-TW" sz="2000" dirty="0">
                <a:solidFill>
                  <a:srgbClr val="FF0000"/>
                </a:solidFill>
              </a:rPr>
              <a:t>8</a:t>
            </a:r>
            <a:r>
              <a:rPr lang="zh-TW" altLang="en-US" sz="2000" dirty="0">
                <a:solidFill>
                  <a:srgbClr val="FF0000"/>
                </a:solidFill>
              </a:rPr>
              <a:t>月</a:t>
            </a:r>
            <a:r>
              <a:rPr lang="en-US" altLang="zh-TW" sz="2000" dirty="0">
                <a:solidFill>
                  <a:srgbClr val="FF0000"/>
                </a:solidFill>
              </a:rPr>
              <a:t>6</a:t>
            </a:r>
            <a:r>
              <a:rPr lang="zh-TW" altLang="en-US" sz="2000" dirty="0">
                <a:solidFill>
                  <a:srgbClr val="FF0000"/>
                </a:solidFill>
              </a:rPr>
              <a:t>日，</a:t>
            </a:r>
            <a:r>
              <a:rPr lang="en-US" altLang="zh-TW" sz="2000" dirty="0">
                <a:solidFill>
                  <a:srgbClr val="FF0000"/>
                </a:solidFill>
              </a:rPr>
              <a:t>《</a:t>
            </a:r>
            <a:r>
              <a:rPr lang="zh-TW" altLang="en-US" sz="2000" dirty="0">
                <a:solidFill>
                  <a:srgbClr val="FF0000"/>
                </a:solidFill>
              </a:rPr>
              <a:t>中國國防報</a:t>
            </a:r>
            <a:r>
              <a:rPr lang="en-US" altLang="zh-TW" sz="2000" dirty="0">
                <a:solidFill>
                  <a:srgbClr val="FF0000"/>
                </a:solidFill>
              </a:rPr>
              <a:t>》</a:t>
            </a:r>
            <a:r>
              <a:rPr lang="zh-TW" altLang="en-US" sz="2000" dirty="0">
                <a:solidFill>
                  <a:srgbClr val="FF0000"/>
                </a:solidFill>
              </a:rPr>
              <a:t>發表文章指責推特（</a:t>
            </a:r>
            <a:r>
              <a:rPr lang="en-US" altLang="zh-TW" sz="2000" dirty="0">
                <a:solidFill>
                  <a:srgbClr val="FF0000"/>
                </a:solidFill>
              </a:rPr>
              <a:t>Twitter</a:t>
            </a:r>
            <a:r>
              <a:rPr lang="zh-TW" altLang="en-US" sz="2000" dirty="0">
                <a:solidFill>
                  <a:srgbClr val="FF0000"/>
                </a:solidFill>
              </a:rPr>
              <a:t>）、</a:t>
            </a:r>
            <a:r>
              <a:rPr lang="en-US" altLang="zh-TW" sz="2000" dirty="0">
                <a:solidFill>
                  <a:srgbClr val="FF0000"/>
                </a:solidFill>
              </a:rPr>
              <a:t>Facebook</a:t>
            </a:r>
            <a:r>
              <a:rPr lang="zh-TW" altLang="en-US" sz="2000" dirty="0">
                <a:solidFill>
                  <a:srgbClr val="FF0000"/>
                </a:solidFill>
              </a:rPr>
              <a:t>和</a:t>
            </a:r>
            <a:r>
              <a:rPr lang="en-US" altLang="zh-TW" sz="2000" dirty="0">
                <a:solidFill>
                  <a:srgbClr val="FF0000"/>
                </a:solidFill>
              </a:rPr>
              <a:t>YouTube</a:t>
            </a:r>
            <a:r>
              <a:rPr lang="zh-TW" altLang="en-US" sz="2000" dirty="0">
                <a:solidFill>
                  <a:srgbClr val="FF0000"/>
                </a:solidFill>
              </a:rPr>
              <a:t>是「西方敵對勢力」的宣傳與「顛覆工具」，並稱「要加快提高網路隔絕、封鎖、鎖定和反擊網上攻擊的能力」</a:t>
            </a:r>
            <a:r>
              <a:rPr lang="en-US" altLang="zh-TW" sz="2000" dirty="0">
                <a:solidFill>
                  <a:srgbClr val="FF0000"/>
                </a:solidFill>
              </a:rPr>
              <a:t>[101][102][103]</a:t>
            </a:r>
            <a:r>
              <a:rPr lang="zh-TW" altLang="en-US" sz="2000" dirty="0">
                <a:solidFill>
                  <a:srgbClr val="FF0000"/>
                </a:solidFill>
              </a:rPr>
              <a:t>。</a:t>
            </a:r>
          </a:p>
          <a:p>
            <a:r>
              <a:rPr lang="en-US" altLang="zh-TW" sz="2000" dirty="0">
                <a:solidFill>
                  <a:srgbClr val="FF0000"/>
                </a:solidFill>
              </a:rPr>
              <a:t>2010</a:t>
            </a:r>
            <a:r>
              <a:rPr lang="zh-TW" altLang="en-US" sz="2000" dirty="0">
                <a:solidFill>
                  <a:srgbClr val="FF0000"/>
                </a:solidFill>
              </a:rPr>
              <a:t>年</a:t>
            </a:r>
            <a:r>
              <a:rPr lang="en-US" altLang="zh-TW" sz="2000" dirty="0">
                <a:solidFill>
                  <a:srgbClr val="FF0000"/>
                </a:solidFill>
              </a:rPr>
              <a:t>7</a:t>
            </a:r>
            <a:r>
              <a:rPr lang="zh-TW" altLang="en-US" sz="2000" dirty="0">
                <a:solidFill>
                  <a:srgbClr val="FF0000"/>
                </a:solidFill>
              </a:rPr>
              <a:t>月</a:t>
            </a:r>
            <a:r>
              <a:rPr lang="en-US" altLang="zh-TW" sz="2000" dirty="0">
                <a:solidFill>
                  <a:srgbClr val="FF0000"/>
                </a:solidFill>
              </a:rPr>
              <a:t>8</a:t>
            </a:r>
            <a:r>
              <a:rPr lang="zh-TW" altLang="en-US" sz="2000" dirty="0">
                <a:solidFill>
                  <a:srgbClr val="FF0000"/>
                </a:solidFill>
              </a:rPr>
              <a:t>日，中國社會科學院發表一份報告，指責</a:t>
            </a:r>
            <a:r>
              <a:rPr lang="en-US" altLang="zh-TW" sz="2000" dirty="0">
                <a:solidFill>
                  <a:srgbClr val="FF0000"/>
                </a:solidFill>
              </a:rPr>
              <a:t>Facebook</a:t>
            </a:r>
            <a:r>
              <a:rPr lang="zh-TW" altLang="en-US" sz="2000" dirty="0">
                <a:solidFill>
                  <a:srgbClr val="FF0000"/>
                </a:solidFill>
              </a:rPr>
              <a:t>實爲西方國家顛覆中國政權的「顛覆工具</a:t>
            </a:r>
            <a:r>
              <a:rPr lang="zh-TW" altLang="en-US" sz="2000" dirty="0" smtClean="0">
                <a:solidFill>
                  <a:srgbClr val="FF0000"/>
                </a:solidFill>
              </a:rPr>
              <a:t>」</a:t>
            </a:r>
            <a:endParaRPr lang="en-US" altLang="zh-TW" sz="2000" dirty="0" smtClean="0">
              <a:solidFill>
                <a:srgbClr val="FF0000"/>
              </a:solidFill>
            </a:endParaRPr>
          </a:p>
          <a:p>
            <a:r>
              <a:rPr lang="zh-TW" altLang="en-US" sz="2000" dirty="0" smtClean="0">
                <a:solidFill>
                  <a:srgbClr val="FF0000"/>
                </a:solidFill>
              </a:rPr>
              <a:t>上市＝</a:t>
            </a:r>
            <a:r>
              <a:rPr lang="zh-TW" altLang="en-US" sz="2000" dirty="0">
                <a:solidFill>
                  <a:srgbClr val="FF0000"/>
                </a:solidFill>
              </a:rPr>
              <a:t>＞</a:t>
            </a:r>
            <a:r>
              <a:rPr lang="en-US" altLang="zh-TW" sz="2000" dirty="0"/>
              <a:t>2012</a:t>
            </a:r>
            <a:r>
              <a:rPr lang="zh-TW" altLang="en-US" sz="2000" dirty="0"/>
              <a:t>年</a:t>
            </a:r>
            <a:r>
              <a:rPr lang="en-US" altLang="zh-TW" sz="2000" dirty="0"/>
              <a:t>9</a:t>
            </a:r>
            <a:r>
              <a:rPr lang="zh-TW" altLang="en-US" sz="2000" dirty="0"/>
              <a:t>月，</a:t>
            </a:r>
            <a:r>
              <a:rPr lang="en-US" altLang="zh-TW" sz="2000" dirty="0"/>
              <a:t>Facebook</a:t>
            </a:r>
            <a:r>
              <a:rPr lang="zh-TW" altLang="en-US" sz="2000" dirty="0"/>
              <a:t>內已有超過十幾億個活躍</a:t>
            </a:r>
            <a:r>
              <a:rPr lang="zh-TW" altLang="en-US" sz="2000" dirty="0" smtClean="0"/>
              <a:t>使用者</a:t>
            </a:r>
            <a:endParaRPr lang="en-US" altLang="zh-TW" sz="2000" dirty="0" smtClean="0"/>
          </a:p>
          <a:p>
            <a:r>
              <a:rPr lang="en-US" altLang="zh-TW" sz="2000" dirty="0" smtClean="0"/>
              <a:t>2019</a:t>
            </a:r>
            <a:r>
              <a:rPr lang="zh-TW" altLang="en-US" sz="2000" dirty="0" smtClean="0"/>
              <a:t>年</a:t>
            </a:r>
            <a:r>
              <a:rPr lang="en-US" altLang="zh-TW" sz="2000" dirty="0" smtClean="0"/>
              <a:t>=&gt;</a:t>
            </a:r>
            <a:r>
              <a:rPr lang="zh-TW" altLang="en-US" sz="2000" dirty="0" smtClean="0"/>
              <a:t>全球</a:t>
            </a:r>
            <a:r>
              <a:rPr lang="en-US" altLang="zh-TW" sz="2000" dirty="0"/>
              <a:t>(</a:t>
            </a:r>
            <a:r>
              <a:rPr lang="en-US" altLang="zh-TW" sz="2000" dirty="0">
                <a:solidFill>
                  <a:srgbClr val="FF0000"/>
                </a:solidFill>
              </a:rPr>
              <a:t>21</a:t>
            </a:r>
            <a:r>
              <a:rPr lang="zh-TW" altLang="en-US" sz="2000" dirty="0">
                <a:solidFill>
                  <a:srgbClr val="FF0000"/>
                </a:solidFill>
              </a:rPr>
              <a:t>億</a:t>
            </a:r>
            <a:r>
              <a:rPr lang="en-US" altLang="zh-TW" sz="2000" dirty="0" smtClean="0">
                <a:solidFill>
                  <a:srgbClr val="FF0000"/>
                </a:solidFill>
              </a:rPr>
              <a:t>FB </a:t>
            </a:r>
            <a:r>
              <a:rPr lang="en-US" altLang="zh-TW" sz="2000" dirty="0" smtClean="0"/>
              <a:t>/ 42</a:t>
            </a:r>
            <a:r>
              <a:rPr lang="zh-TW" altLang="en-US" sz="2000" dirty="0"/>
              <a:t>億網路人口</a:t>
            </a:r>
            <a:r>
              <a:rPr lang="en-US" altLang="zh-TW" sz="2000" dirty="0"/>
              <a:t>/76</a:t>
            </a:r>
            <a:r>
              <a:rPr lang="zh-TW" altLang="en-US" sz="2000" dirty="0"/>
              <a:t>億人</a:t>
            </a:r>
            <a:r>
              <a:rPr lang="en-US" altLang="zh-TW" sz="2000" dirty="0"/>
              <a:t>)</a:t>
            </a:r>
          </a:p>
          <a:p>
            <a:r>
              <a:rPr lang="en-US" altLang="zh-TW" sz="2000" dirty="0"/>
              <a:t>2014</a:t>
            </a:r>
            <a:r>
              <a:rPr lang="zh-TW" altLang="en-US" sz="2000" dirty="0"/>
              <a:t>年</a:t>
            </a:r>
            <a:r>
              <a:rPr lang="en-US" altLang="zh-TW" sz="2000" dirty="0"/>
              <a:t>2</a:t>
            </a:r>
            <a:r>
              <a:rPr lang="zh-TW" altLang="en-US" sz="2000" dirty="0"/>
              <a:t>月</a:t>
            </a:r>
            <a:r>
              <a:rPr lang="en-US" altLang="zh-TW" sz="2000" dirty="0"/>
              <a:t>19</a:t>
            </a:r>
            <a:r>
              <a:rPr lang="zh-TW" altLang="en-US" sz="2000" dirty="0"/>
              <a:t>日，</a:t>
            </a:r>
            <a:r>
              <a:rPr lang="en-US" altLang="zh-TW" sz="2000" dirty="0"/>
              <a:t>Facebook</a:t>
            </a:r>
            <a:r>
              <a:rPr lang="zh-TW" altLang="en-US" sz="2000" dirty="0"/>
              <a:t>同意最高以</a:t>
            </a:r>
            <a:r>
              <a:rPr lang="en-US" altLang="zh-TW" sz="2000" dirty="0"/>
              <a:t>190</a:t>
            </a:r>
            <a:r>
              <a:rPr lang="zh-TW" altLang="en-US" sz="2000" dirty="0"/>
              <a:t>億美元現金和股票收購即時通訊軟體公司</a:t>
            </a:r>
            <a:r>
              <a:rPr lang="en-US" altLang="zh-TW" sz="2000" dirty="0">
                <a:solidFill>
                  <a:srgbClr val="FF0000"/>
                </a:solidFill>
              </a:rPr>
              <a:t>WhatsApp(Apple) </a:t>
            </a:r>
            <a:r>
              <a:rPr lang="en-US" altLang="zh-TW" sz="2000" dirty="0"/>
              <a:t>vs </a:t>
            </a:r>
            <a:r>
              <a:rPr lang="en-US" altLang="zh-TW" sz="2000" dirty="0">
                <a:solidFill>
                  <a:srgbClr val="FF0000"/>
                </a:solidFill>
              </a:rPr>
              <a:t>QQ </a:t>
            </a:r>
            <a:r>
              <a:rPr lang="zh-TW" altLang="en-US" sz="2000" dirty="0">
                <a:solidFill>
                  <a:srgbClr val="FF0000"/>
                </a:solidFill>
              </a:rPr>
              <a:t>騰訊（微信）</a:t>
            </a:r>
            <a:r>
              <a:rPr lang="en-US" altLang="zh-TW" sz="2000" dirty="0"/>
              <a:t>vs </a:t>
            </a:r>
            <a:r>
              <a:rPr lang="en-US" altLang="zh-TW" sz="2000" dirty="0">
                <a:solidFill>
                  <a:srgbClr val="FF0000"/>
                </a:solidFill>
              </a:rPr>
              <a:t>Line-Skype</a:t>
            </a:r>
          </a:p>
          <a:p>
            <a:r>
              <a:rPr lang="zh-TW" altLang="en-US" sz="2000" dirty="0">
                <a:solidFill>
                  <a:srgbClr val="FF0000"/>
                </a:solidFill>
              </a:rPr>
              <a:t>網</a:t>
            </a:r>
            <a:r>
              <a:rPr lang="zh-TW" altLang="en-US" sz="2000" dirty="0" smtClean="0">
                <a:solidFill>
                  <a:srgbClr val="FF0000"/>
                </a:solidFill>
              </a:rPr>
              <a:t>軍＝＞</a:t>
            </a:r>
            <a:r>
              <a:rPr lang="en-US" altLang="zh-TW" sz="2000" dirty="0" smtClean="0">
                <a:solidFill>
                  <a:srgbClr val="FF0000"/>
                </a:solidFill>
              </a:rPr>
              <a:t>2014-2017</a:t>
            </a:r>
            <a:r>
              <a:rPr lang="zh-TW" altLang="en-US" sz="2000" dirty="0">
                <a:solidFill>
                  <a:srgbClr val="FF0000"/>
                </a:solidFill>
              </a:rPr>
              <a:t>年，國民黨智庫認為</a:t>
            </a:r>
            <a:r>
              <a:rPr lang="en-US" altLang="zh-TW" sz="2000" dirty="0">
                <a:solidFill>
                  <a:srgbClr val="FF0000"/>
                </a:solidFill>
              </a:rPr>
              <a:t>Facebook</a:t>
            </a:r>
            <a:r>
              <a:rPr lang="zh-TW" altLang="en-US" sz="2000" dirty="0">
                <a:solidFill>
                  <a:srgbClr val="FF0000"/>
                </a:solidFill>
              </a:rPr>
              <a:t>受到民主進步黨的控制</a:t>
            </a:r>
            <a:r>
              <a:rPr lang="en-US" altLang="zh-TW" sz="2000" dirty="0">
                <a:solidFill>
                  <a:srgbClr val="FF0000"/>
                </a:solidFill>
              </a:rPr>
              <a:t>[114]</a:t>
            </a:r>
            <a:r>
              <a:rPr lang="zh-TW" altLang="en-US" sz="2000" dirty="0">
                <a:solidFill>
                  <a:srgbClr val="FF0000"/>
                </a:solidFill>
              </a:rPr>
              <a:t>，政治評論員黃智賢則呼籲馬克</a:t>
            </a:r>
            <a:r>
              <a:rPr lang="en-US" altLang="zh-TW" sz="2000" dirty="0">
                <a:solidFill>
                  <a:srgbClr val="FF0000"/>
                </a:solidFill>
              </a:rPr>
              <a:t>·</a:t>
            </a:r>
            <a:r>
              <a:rPr lang="zh-TW" altLang="en-US" sz="2000" dirty="0">
                <a:solidFill>
                  <a:srgbClr val="FF0000"/>
                </a:solidFill>
              </a:rPr>
              <a:t>祖克柏不要假裝不知道此</a:t>
            </a:r>
            <a:r>
              <a:rPr lang="zh-TW" altLang="en-US" sz="2000" dirty="0" smtClean="0">
                <a:solidFill>
                  <a:srgbClr val="FF0000"/>
                </a:solidFill>
              </a:rPr>
              <a:t>事</a:t>
            </a:r>
            <a:endParaRPr lang="en-US" altLang="zh-TW" sz="2000" dirty="0" smtClean="0">
              <a:solidFill>
                <a:srgbClr val="FF0000"/>
              </a:solidFill>
            </a:endParaRPr>
          </a:p>
          <a:p>
            <a:endParaRPr lang="en-US" altLang="zh-TW" sz="2000" dirty="0">
              <a:solidFill>
                <a:srgbClr val="FF0000"/>
              </a:solidFill>
            </a:endParaRPr>
          </a:p>
          <a:p>
            <a:endParaRPr lang="zh-TW" altLang="en-US" sz="2000" dirty="0"/>
          </a:p>
        </p:txBody>
      </p:sp>
    </p:spTree>
    <p:extLst>
      <p:ext uri="{BB962C8B-B14F-4D97-AF65-F5344CB8AC3E}">
        <p14:creationId xmlns:p14="http://schemas.microsoft.com/office/powerpoint/2010/main" val="2633272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116632"/>
            <a:ext cx="6408712" cy="523220"/>
          </a:xfrm>
          <a:prstGeom prst="rect">
            <a:avLst/>
          </a:prstGeom>
          <a:noFill/>
        </p:spPr>
        <p:txBody>
          <a:bodyPr wrap="square" rtlCol="0">
            <a:spAutoFit/>
          </a:bodyPr>
          <a:lstStyle/>
          <a:p>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的進化</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Google-FB-?</a:t>
            </a:r>
            <a:endParaRPr lang="en-US" altLang="zh-TW" sz="2800" dirty="0">
              <a:solidFill>
                <a:srgbClr val="FF0000"/>
              </a:solidFill>
            </a:endParaRPr>
          </a:p>
        </p:txBody>
      </p:sp>
      <p:sp>
        <p:nvSpPr>
          <p:cNvPr id="2" name="內容版面配置區 1"/>
          <p:cNvSpPr>
            <a:spLocks noGrp="1"/>
          </p:cNvSpPr>
          <p:nvPr>
            <p:ph/>
          </p:nvPr>
        </p:nvSpPr>
        <p:spPr>
          <a:xfrm>
            <a:off x="467544" y="908720"/>
            <a:ext cx="8496944" cy="5544616"/>
          </a:xfrm>
        </p:spPr>
        <p:txBody>
          <a:bodyPr/>
          <a:lstStyle/>
          <a:p>
            <a:endParaRPr lang="en-US" altLang="zh-TW" sz="2000" dirty="0">
              <a:solidFill>
                <a:srgbClr val="FF0000"/>
              </a:solidFill>
            </a:endParaRPr>
          </a:p>
          <a:p>
            <a:endParaRPr lang="zh-TW" altLang="en-US" sz="2000" dirty="0"/>
          </a:p>
        </p:txBody>
      </p:sp>
      <p:sp>
        <p:nvSpPr>
          <p:cNvPr id="3" name="文字方塊 2"/>
          <p:cNvSpPr txBox="1"/>
          <p:nvPr/>
        </p:nvSpPr>
        <p:spPr>
          <a:xfrm>
            <a:off x="77670" y="476672"/>
            <a:ext cx="9036496" cy="6463308"/>
          </a:xfrm>
          <a:prstGeom prst="rect">
            <a:avLst/>
          </a:prstGeom>
          <a:noFill/>
        </p:spPr>
        <p:txBody>
          <a:bodyPr wrap="square" rtlCol="0">
            <a:spAutoFit/>
          </a:bodyPr>
          <a:lstStyle/>
          <a:p>
            <a:r>
              <a:rPr lang="zh-TW" altLang="en-US" dirty="0" smtClean="0">
                <a:solidFill>
                  <a:srgbClr val="FF0000"/>
                </a:solidFill>
              </a:rPr>
              <a:t>２００９：</a:t>
            </a:r>
            <a:r>
              <a:rPr lang="en-US" altLang="zh-TW" dirty="0" smtClean="0"/>
              <a:t>Facebook</a:t>
            </a:r>
            <a:r>
              <a:rPr lang="zh-TW" altLang="en-US" dirty="0"/>
              <a:t>被批評廣泛在用戶的動態訊息（</a:t>
            </a:r>
            <a:r>
              <a:rPr lang="en-US" altLang="zh-TW" dirty="0"/>
              <a:t>News Feed</a:t>
            </a:r>
            <a:r>
              <a:rPr lang="zh-TW" altLang="en-US" dirty="0"/>
              <a:t>）顯示用戶沒有追蹤，但被廣泛流傳的熱門內容甚至</a:t>
            </a:r>
            <a:r>
              <a:rPr lang="zh-TW" altLang="en-US" dirty="0">
                <a:solidFill>
                  <a:srgbClr val="FF0000"/>
                </a:solidFill>
              </a:rPr>
              <a:t>付費的推廣</a:t>
            </a:r>
            <a:r>
              <a:rPr lang="zh-TW" altLang="en-US" dirty="0"/>
              <a:t>內容，也遭質疑</a:t>
            </a:r>
            <a:r>
              <a:rPr lang="en-US" altLang="zh-TW" dirty="0"/>
              <a:t>Facebook</a:t>
            </a:r>
            <a:r>
              <a:rPr lang="zh-TW" altLang="en-US" dirty="0"/>
              <a:t>的</a:t>
            </a:r>
            <a:r>
              <a:rPr lang="zh-TW" altLang="en-US" dirty="0">
                <a:solidFill>
                  <a:srgbClr val="FF0000"/>
                </a:solidFill>
              </a:rPr>
              <a:t>演算法</a:t>
            </a:r>
            <a:r>
              <a:rPr lang="zh-TW" altLang="en-US" dirty="0"/>
              <a:t>助長</a:t>
            </a:r>
            <a:r>
              <a:rPr lang="zh-TW" altLang="en-US" dirty="0">
                <a:solidFill>
                  <a:srgbClr val="FF0000"/>
                </a:solidFill>
              </a:rPr>
              <a:t>虛假新聞</a:t>
            </a:r>
            <a:r>
              <a:rPr lang="zh-TW" altLang="en-US" dirty="0"/>
              <a:t>傳播，引致不少政治事件受影響。面對指責，</a:t>
            </a:r>
            <a:r>
              <a:rPr lang="en-US" altLang="zh-TW" dirty="0"/>
              <a:t>Facebook</a:t>
            </a:r>
            <a:r>
              <a:rPr lang="zh-TW" altLang="en-US" dirty="0"/>
              <a:t>決定減少來自媒體和品牌的訊息，增加顯示用戶親友動態，讓用戶的瀏覽時間「獲得善用」</a:t>
            </a:r>
            <a:r>
              <a:rPr lang="zh-TW" altLang="en-US" dirty="0" smtClean="0"/>
              <a:t>。</a:t>
            </a:r>
            <a:endParaRPr lang="en-US" altLang="zh-TW" dirty="0" smtClean="0"/>
          </a:p>
          <a:p>
            <a:r>
              <a:rPr lang="zh-TW" altLang="en-US" dirty="0">
                <a:solidFill>
                  <a:srgbClr val="FF0000"/>
                </a:solidFill>
              </a:rPr>
              <a:t>＝＝</a:t>
            </a:r>
            <a:r>
              <a:rPr lang="zh-TW" altLang="en-US" dirty="0" smtClean="0"/>
              <a:t>根據</a:t>
            </a:r>
            <a:r>
              <a:rPr lang="en-US" altLang="zh-TW" dirty="0"/>
              <a:t>《</a:t>
            </a:r>
            <a:r>
              <a:rPr lang="zh-TW" altLang="en-US" dirty="0"/>
              <a:t>紐約時報</a:t>
            </a:r>
            <a:r>
              <a:rPr lang="en-US" altLang="zh-TW" dirty="0"/>
              <a:t>》</a:t>
            </a:r>
            <a:r>
              <a:rPr lang="zh-TW" altLang="en-US" dirty="0"/>
              <a:t>、</a:t>
            </a:r>
            <a:r>
              <a:rPr lang="en-US" altLang="zh-TW" dirty="0"/>
              <a:t>《</a:t>
            </a:r>
            <a:r>
              <a:rPr lang="zh-TW" altLang="en-US" dirty="0"/>
              <a:t>基督教科學箴言報</a:t>
            </a:r>
            <a:r>
              <a:rPr lang="en-US" altLang="zh-TW" dirty="0"/>
              <a:t>》</a:t>
            </a:r>
            <a:r>
              <a:rPr lang="zh-TW" altLang="en-US" dirty="0"/>
              <a:t>報導，在美國由於有老師因為用社交媒體與學生有不適當接觸，踰越師生分際，進而發生</a:t>
            </a:r>
            <a:r>
              <a:rPr lang="zh-TW" altLang="en-US" dirty="0">
                <a:solidFill>
                  <a:srgbClr val="FF0000"/>
                </a:solidFill>
              </a:rPr>
              <a:t>性侵或性騷擾</a:t>
            </a:r>
            <a:r>
              <a:rPr lang="zh-TW" altLang="en-US" dirty="0"/>
              <a:t>的醜聞，美國各學區開始制定嚴格的規定，禁止老師和學生用</a:t>
            </a:r>
            <a:r>
              <a:rPr lang="en-US" altLang="zh-TW" dirty="0"/>
              <a:t>Facebook</a:t>
            </a:r>
            <a:r>
              <a:rPr lang="zh-TW" altLang="en-US" dirty="0"/>
              <a:t>進行私人的談話。密蘇里州在</a:t>
            </a:r>
            <a:r>
              <a:rPr lang="en-US" altLang="zh-TW" dirty="0"/>
              <a:t>2011</a:t>
            </a:r>
            <a:r>
              <a:rPr lang="zh-TW" altLang="en-US" dirty="0"/>
              <a:t>年</a:t>
            </a:r>
            <a:r>
              <a:rPr lang="en-US" altLang="zh-TW" dirty="0"/>
              <a:t>8</a:t>
            </a:r>
            <a:r>
              <a:rPr lang="zh-TW" altLang="en-US" dirty="0"/>
              <a:t>月</a:t>
            </a:r>
            <a:r>
              <a:rPr lang="en-US" altLang="zh-TW" dirty="0"/>
              <a:t>5</a:t>
            </a:r>
            <a:r>
              <a:rPr lang="zh-TW" altLang="en-US" dirty="0"/>
              <a:t>日通過一項州法律，禁止老師通過</a:t>
            </a:r>
            <a:r>
              <a:rPr lang="en-US" altLang="zh-TW" dirty="0"/>
              <a:t>Facebook</a:t>
            </a:r>
            <a:r>
              <a:rPr lang="zh-TW" altLang="en-US" dirty="0"/>
              <a:t>與學生進行聯繫</a:t>
            </a:r>
            <a:r>
              <a:rPr lang="en-US" altLang="zh-TW" dirty="0"/>
              <a:t>[117]</a:t>
            </a:r>
            <a:r>
              <a:rPr lang="zh-TW" altLang="en-US" dirty="0" smtClean="0"/>
              <a:t>。</a:t>
            </a:r>
            <a:r>
              <a:rPr lang="zh-TW" altLang="en-US" dirty="0" smtClean="0">
                <a:solidFill>
                  <a:srgbClr val="FF0000"/>
                </a:solidFill>
              </a:rPr>
              <a:t>２０１１：</a:t>
            </a:r>
            <a:r>
              <a:rPr lang="zh-TW" altLang="en-US" dirty="0" smtClean="0"/>
              <a:t>俄亥俄</a:t>
            </a:r>
            <a:r>
              <a:rPr lang="zh-TW" altLang="en-US" dirty="0"/>
              <a:t>州戴頓市（</a:t>
            </a:r>
            <a:r>
              <a:rPr lang="en-US" altLang="zh-TW" dirty="0"/>
              <a:t>Dayton</a:t>
            </a:r>
            <a:r>
              <a:rPr lang="zh-TW" altLang="en-US" dirty="0"/>
              <a:t>）在</a:t>
            </a:r>
            <a:r>
              <a:rPr lang="en-US" altLang="zh-TW" dirty="0"/>
              <a:t>2011</a:t>
            </a:r>
            <a:r>
              <a:rPr lang="zh-TW" altLang="en-US" dirty="0"/>
              <a:t>年秋季通過一項法律，禁止老師在社交媒體上加學生為朋友，或透過即時通和簡訊與學生聯繫。當地教師工會的會長歡迎這項禁令</a:t>
            </a:r>
            <a:r>
              <a:rPr lang="en-US" altLang="zh-TW" dirty="0"/>
              <a:t>[118]</a:t>
            </a:r>
            <a:r>
              <a:rPr lang="zh-TW" altLang="en-US" dirty="0"/>
              <a:t>。而德國巴伐利亞邦、什列斯威</a:t>
            </a:r>
            <a:r>
              <a:rPr lang="en-US" altLang="zh-TW" dirty="0"/>
              <a:t>-</a:t>
            </a:r>
            <a:r>
              <a:rPr lang="zh-TW" altLang="en-US" dirty="0"/>
              <a:t>荷斯坦邦和巴登弗騰堡邦宣布，禁止師生使用</a:t>
            </a:r>
            <a:r>
              <a:rPr lang="en-US" altLang="zh-TW" dirty="0"/>
              <a:t>Facebook</a:t>
            </a:r>
            <a:r>
              <a:rPr lang="zh-TW" altLang="en-US" dirty="0"/>
              <a:t>等社群平台連繫</a:t>
            </a:r>
            <a:r>
              <a:rPr lang="zh-TW" altLang="en-US" dirty="0">
                <a:solidFill>
                  <a:srgbClr val="FF0000"/>
                </a:solidFill>
              </a:rPr>
              <a:t>教學相關</a:t>
            </a:r>
            <a:r>
              <a:rPr lang="zh-TW" altLang="en-US" dirty="0"/>
              <a:t>事務，因為教學上師生必須保持</a:t>
            </a:r>
            <a:r>
              <a:rPr lang="zh-TW" altLang="en-US" dirty="0" smtClean="0"/>
              <a:t>距離。</a:t>
            </a:r>
            <a:endParaRPr lang="zh-TW" altLang="en-US" dirty="0"/>
          </a:p>
          <a:p>
            <a:r>
              <a:rPr lang="zh-TW" altLang="en-US" dirty="0" smtClean="0">
                <a:solidFill>
                  <a:srgbClr val="FF0000"/>
                </a:solidFill>
              </a:rPr>
              <a:t>＝＝</a:t>
            </a:r>
            <a:r>
              <a:rPr lang="en-US" altLang="zh-TW" dirty="0" smtClean="0"/>
              <a:t>Facebook</a:t>
            </a:r>
            <a:r>
              <a:rPr lang="zh-TW" altLang="en-US" dirty="0"/>
              <a:t>被指頻繁而長期使用會產生跟</a:t>
            </a:r>
            <a:r>
              <a:rPr lang="zh-TW" altLang="en-US" dirty="0">
                <a:solidFill>
                  <a:srgbClr val="FF0000"/>
                </a:solidFill>
              </a:rPr>
              <a:t>藥物或毒品</a:t>
            </a:r>
            <a:r>
              <a:rPr lang="zh-TW" altLang="en-US" dirty="0"/>
              <a:t>的成癮相似的症狀，長期使用會有如「做愛」一樣使人上癮，且年輕人和女性「臉書成癮」的風險較高。用家在社交網路分享近況所產生的回饋效果，會使腦部主管回饋感覺的反應區域伏隔核（</a:t>
            </a:r>
            <a:r>
              <a:rPr lang="en-US" altLang="zh-TW" dirty="0"/>
              <a:t>nucleus </a:t>
            </a:r>
            <a:r>
              <a:rPr lang="en-US" altLang="zh-TW" dirty="0" err="1"/>
              <a:t>accumbens</a:t>
            </a:r>
            <a:r>
              <a:rPr lang="zh-TW" altLang="en-US" dirty="0"/>
              <a:t>）和腹側被蓋區（</a:t>
            </a:r>
            <a:r>
              <a:rPr lang="en-US" altLang="zh-TW" dirty="0"/>
              <a:t>ventral tegmental area</a:t>
            </a:r>
            <a:r>
              <a:rPr lang="zh-TW" altLang="en-US" dirty="0"/>
              <a:t>）出現活躍反應，而這些區域也是進食、獲得金錢及性行為的反應區域</a:t>
            </a:r>
            <a:r>
              <a:rPr lang="en-US" altLang="zh-TW" dirty="0"/>
              <a:t>[120]</a:t>
            </a:r>
            <a:r>
              <a:rPr lang="zh-TW" altLang="en-US" dirty="0" smtClean="0"/>
              <a:t>。</a:t>
            </a:r>
            <a:endParaRPr lang="en-US" altLang="zh-TW" dirty="0" smtClean="0"/>
          </a:p>
          <a:p>
            <a:r>
              <a:rPr lang="zh-TW" altLang="en-US" dirty="0" smtClean="0">
                <a:solidFill>
                  <a:srgbClr val="FF0000"/>
                </a:solidFill>
              </a:rPr>
              <a:t>＝＝</a:t>
            </a:r>
            <a:r>
              <a:rPr lang="en-US" altLang="zh-TW" dirty="0" smtClean="0"/>
              <a:t>Facebook</a:t>
            </a:r>
            <a:r>
              <a:rPr lang="zh-TW" altLang="en-US" dirty="0"/>
              <a:t>已讓許多年輕人群和</a:t>
            </a:r>
            <a:r>
              <a:rPr lang="en-US" altLang="zh-TW" dirty="0">
                <a:solidFill>
                  <a:srgbClr val="FF0000"/>
                </a:solidFill>
              </a:rPr>
              <a:t>Y</a:t>
            </a:r>
            <a:r>
              <a:rPr lang="zh-TW" altLang="en-US" dirty="0">
                <a:solidFill>
                  <a:srgbClr val="FF0000"/>
                </a:solidFill>
              </a:rPr>
              <a:t>世代成癮</a:t>
            </a:r>
            <a:r>
              <a:rPr lang="zh-TW" altLang="en-US" dirty="0"/>
              <a:t>，成為每天例行要瀏覽的網站之一，造成精神以至健康問題</a:t>
            </a:r>
            <a:r>
              <a:rPr lang="en-US" altLang="zh-TW" dirty="0"/>
              <a:t>[121]</a:t>
            </a:r>
            <a:r>
              <a:rPr lang="zh-TW" altLang="en-US" dirty="0"/>
              <a:t>。有份創立</a:t>
            </a:r>
            <a:r>
              <a:rPr lang="en-US" altLang="zh-TW" dirty="0"/>
              <a:t>Facebook</a:t>
            </a:r>
            <a:r>
              <a:rPr lang="zh-TW" altLang="en-US" dirty="0"/>
              <a:t>的帕克（</a:t>
            </a:r>
            <a:r>
              <a:rPr lang="en-US" altLang="zh-TW" dirty="0"/>
              <a:t>Sean Parker</a:t>
            </a:r>
            <a:r>
              <a:rPr lang="zh-TW" altLang="en-US" dirty="0"/>
              <a:t>）直言，社交媒體的創辦正是利用人類心理的漏洞，將產品變成怪獸一般，使人們要花上愈來愈多的時間在這些社交媒體上，不能自拔，猶如上癮一樣</a:t>
            </a:r>
            <a:r>
              <a:rPr lang="en-US" altLang="zh-TW" dirty="0"/>
              <a:t>[122]</a:t>
            </a:r>
            <a:r>
              <a:rPr lang="zh-TW" altLang="en-US" dirty="0"/>
              <a:t>；前副主席帕利哈皮蒂亞（</a:t>
            </a:r>
            <a:r>
              <a:rPr lang="en-US" altLang="zh-TW" dirty="0" err="1"/>
              <a:t>Chamath</a:t>
            </a:r>
            <a:r>
              <a:rPr lang="en-US" altLang="zh-TW" dirty="0"/>
              <a:t> </a:t>
            </a:r>
            <a:r>
              <a:rPr lang="en-US" altLang="zh-TW" dirty="0" err="1"/>
              <a:t>Palihapitiya</a:t>
            </a:r>
            <a:r>
              <a:rPr lang="zh-TW" altLang="en-US" dirty="0"/>
              <a:t>）批評</a:t>
            </a:r>
            <a:r>
              <a:rPr lang="en-US" altLang="zh-TW" dirty="0"/>
              <a:t>Facebook</a:t>
            </a:r>
            <a:r>
              <a:rPr lang="zh-TW" altLang="en-US" dirty="0"/>
              <a:t>破壞社會運作並使人與人關係緊張。</a:t>
            </a:r>
            <a:r>
              <a:rPr lang="en-US" altLang="zh-TW" dirty="0"/>
              <a:t>Facebook</a:t>
            </a:r>
            <a:r>
              <a:rPr lang="zh-TW" altLang="en-US" dirty="0"/>
              <a:t>則留言指只要在平台上與人積極互動，反而有助增進人際關係</a:t>
            </a:r>
            <a:r>
              <a:rPr lang="en-US" altLang="zh-TW" dirty="0"/>
              <a:t>[116]</a:t>
            </a:r>
            <a:r>
              <a:rPr lang="zh-TW" altLang="en-US" dirty="0"/>
              <a:t>。</a:t>
            </a:r>
          </a:p>
        </p:txBody>
      </p:sp>
    </p:spTree>
    <p:extLst>
      <p:ext uri="{BB962C8B-B14F-4D97-AF65-F5344CB8AC3E}">
        <p14:creationId xmlns:p14="http://schemas.microsoft.com/office/powerpoint/2010/main" val="2711366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627784" y="199347"/>
            <a:ext cx="5184576" cy="369332"/>
          </a:xfrm>
          <a:prstGeom prst="rect">
            <a:avLst/>
          </a:prstGeom>
          <a:noFill/>
        </p:spPr>
        <p:txBody>
          <a:bodyPr wrap="square" rtlCol="0">
            <a:spAutoFit/>
          </a:bodyPr>
          <a:lstStyle/>
          <a:p>
            <a:r>
              <a:rPr lang="en-US" altLang="zh-TW" dirty="0" smtClean="0"/>
              <a:t>108</a:t>
            </a:r>
            <a:r>
              <a:rPr lang="zh-TW" altLang="en-US" dirty="0" smtClean="0"/>
              <a:t>年</a:t>
            </a:r>
            <a:r>
              <a:rPr lang="en-US" altLang="zh-TW" dirty="0"/>
              <a:t>7</a:t>
            </a:r>
            <a:r>
              <a:rPr lang="zh-TW" altLang="en-US" dirty="0"/>
              <a:t>月</a:t>
            </a:r>
            <a:r>
              <a:rPr lang="zh-TW" altLang="en-US" dirty="0" smtClean="0"/>
              <a:t>底</a:t>
            </a:r>
            <a:r>
              <a:rPr lang="en-US" altLang="zh-TW" dirty="0" smtClean="0"/>
              <a:t>: </a:t>
            </a:r>
            <a:r>
              <a:rPr lang="zh-TW" altLang="en-US" dirty="0" smtClean="0"/>
              <a:t>公布</a:t>
            </a:r>
            <a:r>
              <a:rPr lang="zh-TW" altLang="en-US" dirty="0"/>
              <a:t>純網</a:t>
            </a:r>
            <a:r>
              <a:rPr lang="zh-TW" altLang="en-US" dirty="0" smtClean="0"/>
              <a:t>銀兩家執照</a:t>
            </a:r>
            <a:endParaRPr lang="zh-TW" altLang="en-US" dirty="0"/>
          </a:p>
        </p:txBody>
      </p:sp>
      <p:sp>
        <p:nvSpPr>
          <p:cNvPr id="2" name="內容版面配置區 1"/>
          <p:cNvSpPr>
            <a:spLocks noGrp="1"/>
          </p:cNvSpPr>
          <p:nvPr>
            <p:ph/>
          </p:nvPr>
        </p:nvSpPr>
        <p:spPr>
          <a:xfrm>
            <a:off x="539552" y="836712"/>
            <a:ext cx="8229600" cy="5851525"/>
          </a:xfrm>
        </p:spPr>
        <p:txBody>
          <a:bodyPr/>
          <a:lstStyle/>
          <a:p>
            <a:r>
              <a:rPr lang="zh-TW" altLang="en-US" dirty="0"/>
              <a:t>樂天國際商業銀行由樂天與國票金分別約持股各半，由於樂天在日本累積</a:t>
            </a:r>
            <a:r>
              <a:rPr lang="en-US" altLang="zh-TW" dirty="0"/>
              <a:t>18</a:t>
            </a:r>
            <a:r>
              <a:rPr lang="zh-TW" altLang="en-US" dirty="0"/>
              <a:t>年的純網銀經驗，同時，也已在全球市場有超過</a:t>
            </a:r>
            <a:r>
              <a:rPr lang="en-US" altLang="zh-TW" dirty="0"/>
              <a:t>70</a:t>
            </a:r>
            <a:r>
              <a:rPr lang="zh-TW" altLang="en-US" dirty="0"/>
              <a:t>項服務與事業群，目前全球約有</a:t>
            </a:r>
            <a:r>
              <a:rPr lang="en-US" altLang="zh-TW" dirty="0"/>
              <a:t>12</a:t>
            </a:r>
            <a:r>
              <a:rPr lang="zh-TW" altLang="en-US" dirty="0"/>
              <a:t>億人口在使用樂天服務</a:t>
            </a:r>
            <a:r>
              <a:rPr lang="zh-TW" altLang="en-US" dirty="0" smtClean="0"/>
              <a:t>。</a:t>
            </a:r>
            <a:endParaRPr lang="en-US" altLang="zh-TW" dirty="0" smtClean="0"/>
          </a:p>
          <a:p>
            <a:r>
              <a:rPr lang="zh-TW" altLang="en-US" sz="2800" dirty="0"/>
              <a:t>「連線商業銀行」（</a:t>
            </a:r>
            <a:r>
              <a:rPr lang="en-US" altLang="zh-TW" sz="2800" dirty="0"/>
              <a:t>LINE Bank</a:t>
            </a:r>
            <a:r>
              <a:rPr lang="zh-TW" altLang="en-US" sz="2800" dirty="0"/>
              <a:t>），</a:t>
            </a:r>
            <a:r>
              <a:rPr lang="en-US" altLang="zh-TW" sz="2800" dirty="0"/>
              <a:t>LINE</a:t>
            </a:r>
            <a:r>
              <a:rPr lang="zh-TW" altLang="en-US" sz="2800" dirty="0"/>
              <a:t>是目前台灣最有影響力的通訊軟體，目前提供的服務從社群、新聞、轉帳、購物、電信等皆有；某種程度上，可以說樂天還沒將他們的生態圈移植到台灣時，</a:t>
            </a:r>
            <a:r>
              <a:rPr lang="en-US" altLang="zh-TW" sz="2800" dirty="0"/>
              <a:t>LINE</a:t>
            </a:r>
            <a:r>
              <a:rPr lang="zh-TW" altLang="en-US" sz="2800" dirty="0"/>
              <a:t>就已經先複製了樂天的生態圈戰術</a:t>
            </a:r>
            <a:r>
              <a:rPr lang="zh-TW" altLang="en-US" sz="2800" dirty="0" smtClean="0"/>
              <a:t>。樂天</a:t>
            </a:r>
            <a:r>
              <a:rPr lang="zh-TW" altLang="en-US" sz="2800" dirty="0"/>
              <a:t>集團目前的台灣會員總數逾</a:t>
            </a:r>
            <a:r>
              <a:rPr lang="zh-TW" altLang="en-US" sz="2800" dirty="0">
                <a:solidFill>
                  <a:srgbClr val="FF0000"/>
                </a:solidFill>
              </a:rPr>
              <a:t>五五○萬</a:t>
            </a:r>
            <a:r>
              <a:rPr lang="zh-TW" altLang="en-US" sz="2800" dirty="0"/>
              <a:t>，</a:t>
            </a:r>
            <a:r>
              <a:rPr lang="en-US" altLang="zh-TW" sz="2800" dirty="0"/>
              <a:t>LINE</a:t>
            </a:r>
            <a:r>
              <a:rPr lang="zh-TW" altLang="en-US" sz="2800" dirty="0"/>
              <a:t>在台灣的活躍用戶破</a:t>
            </a:r>
            <a:r>
              <a:rPr lang="zh-TW" altLang="en-US" sz="2800" dirty="0">
                <a:solidFill>
                  <a:srgbClr val="FF0000"/>
                </a:solidFill>
              </a:rPr>
              <a:t>二千一百萬</a:t>
            </a:r>
          </a:p>
        </p:txBody>
      </p:sp>
    </p:spTree>
    <p:extLst>
      <p:ext uri="{BB962C8B-B14F-4D97-AF65-F5344CB8AC3E}">
        <p14:creationId xmlns:p14="http://schemas.microsoft.com/office/powerpoint/2010/main" val="407000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87624" y="1196752"/>
            <a:ext cx="6858000" cy="5143500"/>
          </a:xfrm>
        </p:spPr>
      </p:pic>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spTree>
    <p:extLst>
      <p:ext uri="{BB962C8B-B14F-4D97-AF65-F5344CB8AC3E}">
        <p14:creationId xmlns:p14="http://schemas.microsoft.com/office/powerpoint/2010/main" val="1578763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627784" y="199347"/>
            <a:ext cx="5184576" cy="369332"/>
          </a:xfrm>
          <a:prstGeom prst="rect">
            <a:avLst/>
          </a:prstGeom>
          <a:noFill/>
        </p:spPr>
        <p:txBody>
          <a:bodyPr wrap="square" rtlCol="0">
            <a:spAutoFit/>
          </a:bodyPr>
          <a:lstStyle/>
          <a:p>
            <a:r>
              <a:rPr lang="en-US" altLang="zh-TW" dirty="0" smtClean="0"/>
              <a:t>108</a:t>
            </a:r>
            <a:r>
              <a:rPr lang="zh-TW" altLang="en-US" dirty="0" smtClean="0"/>
              <a:t>年</a:t>
            </a:r>
            <a:r>
              <a:rPr lang="en-US" altLang="zh-TW" dirty="0"/>
              <a:t>7</a:t>
            </a:r>
            <a:r>
              <a:rPr lang="zh-TW" altLang="en-US" dirty="0"/>
              <a:t>月</a:t>
            </a:r>
            <a:r>
              <a:rPr lang="zh-TW" altLang="en-US" dirty="0" smtClean="0"/>
              <a:t>底</a:t>
            </a:r>
            <a:r>
              <a:rPr lang="en-US" altLang="zh-TW" dirty="0" smtClean="0"/>
              <a:t>: </a:t>
            </a:r>
            <a:r>
              <a:rPr lang="zh-TW" altLang="en-US" dirty="0" smtClean="0"/>
              <a:t>公布</a:t>
            </a:r>
            <a:r>
              <a:rPr lang="zh-TW" altLang="en-US" dirty="0"/>
              <a:t>純網</a:t>
            </a:r>
            <a:r>
              <a:rPr lang="zh-TW" altLang="en-US" dirty="0" smtClean="0"/>
              <a:t>銀兩家執照</a:t>
            </a:r>
            <a:endParaRPr lang="zh-TW" altLang="en-US" dirty="0"/>
          </a:p>
        </p:txBody>
      </p:sp>
      <p:sp>
        <p:nvSpPr>
          <p:cNvPr id="2" name="內容版面配置區 1"/>
          <p:cNvSpPr>
            <a:spLocks noGrp="1"/>
          </p:cNvSpPr>
          <p:nvPr>
            <p:ph/>
          </p:nvPr>
        </p:nvSpPr>
        <p:spPr>
          <a:xfrm>
            <a:off x="539552" y="836712"/>
            <a:ext cx="8229600" cy="5851525"/>
          </a:xfrm>
        </p:spPr>
        <p:txBody>
          <a:bodyPr/>
          <a:lstStyle/>
          <a:p>
            <a:r>
              <a:rPr lang="zh-TW" altLang="en-US" sz="2400" dirty="0"/>
              <a:t>樂天國際商業銀行由樂天與國票</a:t>
            </a:r>
            <a:r>
              <a:rPr lang="zh-TW" altLang="en-US" sz="2400" dirty="0" smtClean="0"/>
              <a:t>金</a:t>
            </a:r>
            <a:r>
              <a:rPr lang="en-US" altLang="zh-TW" sz="2400" dirty="0" smtClean="0"/>
              <a:t>(49%)</a:t>
            </a:r>
            <a:r>
              <a:rPr lang="zh-TW" altLang="en-US" sz="2400" dirty="0" smtClean="0"/>
              <a:t>分別</a:t>
            </a:r>
            <a:r>
              <a:rPr lang="zh-TW" altLang="en-US" sz="2400" dirty="0"/>
              <a:t>約持股各半，由於樂天在日本累積</a:t>
            </a:r>
            <a:r>
              <a:rPr lang="en-US" altLang="zh-TW" sz="2400" dirty="0"/>
              <a:t>18</a:t>
            </a:r>
            <a:r>
              <a:rPr lang="zh-TW" altLang="en-US" sz="2400" dirty="0"/>
              <a:t>年的純網銀經驗，同時，也已在全球市場有超過</a:t>
            </a:r>
            <a:r>
              <a:rPr lang="en-US" altLang="zh-TW" sz="2400" dirty="0"/>
              <a:t>70</a:t>
            </a:r>
            <a:r>
              <a:rPr lang="zh-TW" altLang="en-US" sz="2400" dirty="0"/>
              <a:t>項服務與事業群，目前全球約有</a:t>
            </a:r>
            <a:r>
              <a:rPr lang="en-US" altLang="zh-TW" sz="2400" dirty="0"/>
              <a:t>12</a:t>
            </a:r>
            <a:r>
              <a:rPr lang="zh-TW" altLang="en-US" sz="2400" dirty="0"/>
              <a:t>億人口在使用樂天服務</a:t>
            </a:r>
            <a:r>
              <a:rPr lang="zh-TW" altLang="en-US" sz="2400" dirty="0" smtClean="0"/>
              <a:t>。</a:t>
            </a:r>
            <a:r>
              <a:rPr lang="en-US" altLang="zh-TW" sz="2400" dirty="0" smtClean="0"/>
              <a:t>(</a:t>
            </a:r>
            <a:r>
              <a:rPr lang="zh-TW" altLang="en-US" sz="2400" dirty="0"/>
              <a:t>五十萬張</a:t>
            </a:r>
            <a:r>
              <a:rPr lang="zh-TW" altLang="en-US" sz="2400" dirty="0" smtClean="0"/>
              <a:t>信用卡</a:t>
            </a:r>
            <a:r>
              <a:rPr lang="en-US" altLang="zh-TW" sz="2400" dirty="0" smtClean="0"/>
              <a:t>)</a:t>
            </a:r>
          </a:p>
          <a:p>
            <a:r>
              <a:rPr lang="zh-TW" altLang="en-US" sz="2400" dirty="0" smtClean="0"/>
              <a:t>「</a:t>
            </a:r>
            <a:r>
              <a:rPr lang="zh-TW" altLang="en-US" sz="2400" dirty="0"/>
              <a:t>連線商業銀行」（</a:t>
            </a:r>
            <a:r>
              <a:rPr lang="en-US" altLang="zh-TW" sz="2400" dirty="0"/>
              <a:t>LINE Bank</a:t>
            </a:r>
            <a:r>
              <a:rPr lang="zh-TW" altLang="en-US" sz="2400" dirty="0" smtClean="0"/>
              <a:t>）</a:t>
            </a:r>
            <a:r>
              <a:rPr lang="en-US" altLang="zh-TW" sz="2400" dirty="0" smtClean="0"/>
              <a:t>+</a:t>
            </a:r>
            <a:r>
              <a:rPr lang="zh-TW" altLang="en-US" sz="2400" dirty="0"/>
              <a:t>台北</a:t>
            </a:r>
            <a:r>
              <a:rPr lang="zh-TW" altLang="en-US" sz="2400" dirty="0" smtClean="0"/>
              <a:t>富邦</a:t>
            </a:r>
            <a:r>
              <a:rPr lang="en-US" altLang="zh-TW" sz="2400" dirty="0" smtClean="0"/>
              <a:t>(25%)</a:t>
            </a:r>
            <a:r>
              <a:rPr lang="zh-TW" altLang="en-US" sz="2400" dirty="0" smtClean="0"/>
              <a:t>銀行</a:t>
            </a:r>
            <a:r>
              <a:rPr lang="en-US" altLang="zh-TW" sz="2400" dirty="0" smtClean="0"/>
              <a:t>(</a:t>
            </a:r>
            <a:r>
              <a:rPr lang="zh-TW" altLang="en-US" sz="2400" dirty="0"/>
              <a:t>四家</a:t>
            </a:r>
            <a:r>
              <a:rPr lang="zh-TW" altLang="en-US" sz="2400" dirty="0" smtClean="0"/>
              <a:t>銀行夥伴</a:t>
            </a:r>
            <a:r>
              <a:rPr lang="en-US" altLang="zh-TW" sz="2400" dirty="0" smtClean="0"/>
              <a:t>):LINE</a:t>
            </a:r>
            <a:r>
              <a:rPr lang="zh-TW" altLang="en-US" sz="2400" dirty="0"/>
              <a:t>是目前台灣最有影響力的通訊軟體，目前提供的服務從社群、新聞、轉帳、購物、電信等皆有；某種程度上，可以說樂天還沒將他們的生態圈移植到台灣時，</a:t>
            </a:r>
            <a:r>
              <a:rPr lang="en-US" altLang="zh-TW" sz="2400" dirty="0"/>
              <a:t>LINE</a:t>
            </a:r>
            <a:r>
              <a:rPr lang="zh-TW" altLang="en-US" sz="2400" dirty="0"/>
              <a:t>就已經先複製了樂天的生態圈戰術</a:t>
            </a:r>
            <a:r>
              <a:rPr lang="zh-TW" altLang="en-US" sz="2400" dirty="0" smtClean="0"/>
              <a:t>。樂天</a:t>
            </a:r>
            <a:r>
              <a:rPr lang="zh-TW" altLang="en-US" sz="2400" dirty="0"/>
              <a:t>集團目前的台灣會員總數逾</a:t>
            </a:r>
            <a:r>
              <a:rPr lang="zh-TW" altLang="en-US" sz="2400" dirty="0">
                <a:solidFill>
                  <a:srgbClr val="FF0000"/>
                </a:solidFill>
              </a:rPr>
              <a:t>五五○萬</a:t>
            </a:r>
            <a:r>
              <a:rPr lang="zh-TW" altLang="en-US" sz="2400" dirty="0"/>
              <a:t>，</a:t>
            </a:r>
            <a:r>
              <a:rPr lang="en-US" altLang="zh-TW" sz="2400" dirty="0"/>
              <a:t>LINE</a:t>
            </a:r>
            <a:r>
              <a:rPr lang="zh-TW" altLang="en-US" sz="2400" dirty="0"/>
              <a:t>在台灣的活躍用戶破</a:t>
            </a:r>
            <a:r>
              <a:rPr lang="zh-TW" altLang="en-US" sz="2400" dirty="0" smtClean="0">
                <a:solidFill>
                  <a:srgbClr val="FF0000"/>
                </a:solidFill>
              </a:rPr>
              <a:t>二千一百萬</a:t>
            </a:r>
            <a:endParaRPr lang="en-US" altLang="zh-TW" sz="2400" dirty="0" smtClean="0">
              <a:solidFill>
                <a:srgbClr val="FF0000"/>
              </a:solidFill>
            </a:endParaRPr>
          </a:p>
          <a:p>
            <a:endParaRPr lang="en-US" altLang="zh-TW" sz="2400" dirty="0" smtClean="0">
              <a:solidFill>
                <a:srgbClr val="FF0000"/>
              </a:solidFill>
            </a:endParaRPr>
          </a:p>
          <a:p>
            <a:r>
              <a:rPr lang="zh-TW" altLang="en-US" sz="2400" dirty="0" smtClean="0"/>
              <a:t>中華電信</a:t>
            </a:r>
            <a:r>
              <a:rPr lang="en-US" altLang="zh-TW" sz="2400" dirty="0" smtClean="0"/>
              <a:t>(30%)</a:t>
            </a:r>
            <a:r>
              <a:rPr lang="zh-TW" altLang="en-US" sz="2400" dirty="0" smtClean="0"/>
              <a:t>和</a:t>
            </a:r>
            <a:r>
              <a:rPr lang="zh-TW" altLang="en-US" sz="2400" dirty="0"/>
              <a:t>兆豐</a:t>
            </a:r>
            <a:r>
              <a:rPr lang="zh-TW" altLang="en-US" sz="2400" dirty="0" smtClean="0"/>
              <a:t>銀行</a:t>
            </a:r>
            <a:r>
              <a:rPr lang="en-US" altLang="zh-TW" sz="2400" dirty="0"/>
              <a:t>(25</a:t>
            </a:r>
            <a:r>
              <a:rPr lang="en-US" altLang="zh-TW" sz="2400" dirty="0" smtClean="0"/>
              <a:t>%)</a:t>
            </a:r>
            <a:r>
              <a:rPr lang="zh-TW" altLang="en-US" sz="2400" dirty="0" smtClean="0"/>
              <a:t>新光銀行</a:t>
            </a:r>
            <a:r>
              <a:rPr lang="en-US" altLang="zh-TW" sz="2400" dirty="0" smtClean="0"/>
              <a:t>(14%)</a:t>
            </a:r>
            <a:r>
              <a:rPr lang="zh-TW" altLang="en-US" sz="2400" dirty="0" smtClean="0"/>
              <a:t>花旗凱基銀行</a:t>
            </a:r>
            <a:r>
              <a:rPr lang="en-US" altLang="zh-TW" sz="2400" dirty="0" smtClean="0"/>
              <a:t>(7%</a:t>
            </a:r>
            <a:r>
              <a:rPr lang="zh-TW" altLang="en-US" sz="2400" dirty="0" smtClean="0"/>
              <a:t>*</a:t>
            </a:r>
            <a:r>
              <a:rPr lang="en-US" altLang="zh-TW" sz="2400" dirty="0" smtClean="0"/>
              <a:t>2)</a:t>
            </a:r>
            <a:r>
              <a:rPr lang="zh-TW" altLang="en-US" sz="2400" dirty="0" smtClean="0"/>
              <a:t>為首</a:t>
            </a:r>
            <a:r>
              <a:rPr lang="zh-TW" altLang="en-US" sz="2400" dirty="0"/>
              <a:t>的國家隊「將來銀行</a:t>
            </a:r>
            <a:r>
              <a:rPr lang="zh-TW" altLang="en-US" sz="2400" dirty="0" smtClean="0"/>
              <a:t>」</a:t>
            </a:r>
            <a:r>
              <a:rPr lang="en-US" altLang="zh-TW" sz="2400" dirty="0" smtClean="0"/>
              <a:t>:</a:t>
            </a:r>
            <a:r>
              <a:rPr lang="zh-TW" altLang="en-US" sz="2400" dirty="0" smtClean="0"/>
              <a:t>全聯</a:t>
            </a:r>
            <a:r>
              <a:rPr lang="en-US" altLang="zh-TW" sz="2400" dirty="0"/>
              <a:t>(</a:t>
            </a:r>
            <a:r>
              <a:rPr lang="en-US" altLang="zh-TW" sz="2400" dirty="0" smtClean="0"/>
              <a:t>10%)</a:t>
            </a:r>
            <a:r>
              <a:rPr lang="zh-TW" altLang="en-US" sz="2400" dirty="0" smtClean="0"/>
              <a:t>網路家庭</a:t>
            </a:r>
            <a:r>
              <a:rPr lang="en-US" altLang="zh-TW" sz="2400" dirty="0" smtClean="0"/>
              <a:t>(5%) </a:t>
            </a:r>
            <a:r>
              <a:rPr lang="zh-TW" altLang="en-US" sz="2400" dirty="0" smtClean="0"/>
              <a:t>、</a:t>
            </a:r>
            <a:r>
              <a:rPr lang="zh-TW" altLang="en-US" sz="2400" dirty="0"/>
              <a:t>中華電信、遠傳電信</a:t>
            </a:r>
            <a:endParaRPr lang="zh-TW" altLang="en-US" sz="2400" dirty="0">
              <a:solidFill>
                <a:srgbClr val="FF0000"/>
              </a:solidFill>
            </a:endParaRPr>
          </a:p>
        </p:txBody>
      </p:sp>
    </p:spTree>
    <p:extLst>
      <p:ext uri="{BB962C8B-B14F-4D97-AF65-F5344CB8AC3E}">
        <p14:creationId xmlns:p14="http://schemas.microsoft.com/office/powerpoint/2010/main" val="868553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68313" y="981075"/>
            <a:ext cx="8229600" cy="5616575"/>
          </a:xfrm>
        </p:spPr>
        <p:txBody>
          <a:bodyPr/>
          <a:lstStyle/>
          <a:p>
            <a:pPr>
              <a:buFontTx/>
              <a:buNone/>
            </a:pPr>
            <a:r>
              <a:rPr lang="zh-TW" altLang="en-US" sz="2000" smtClean="0">
                <a:ea typeface="標楷體" pitchFamily="65" charset="-120"/>
              </a:rPr>
              <a:t>* 提醒</a:t>
            </a:r>
            <a:r>
              <a:rPr lang="en-US" altLang="zh-TW" sz="2000" smtClean="0">
                <a:ea typeface="標楷體" pitchFamily="65" charset="-120"/>
              </a:rPr>
              <a:t>:</a:t>
            </a:r>
            <a:r>
              <a:rPr lang="zh-TW" altLang="en-US" sz="2000" smtClean="0">
                <a:ea typeface="標楷體" pitchFamily="65" charset="-120"/>
              </a:rPr>
              <a:t>各組粉絲專業名稱要記得，要去留言</a:t>
            </a:r>
            <a:r>
              <a:rPr lang="en-US" altLang="zh-TW" sz="2000" smtClean="0">
                <a:ea typeface="標楷體" pitchFamily="65" charset="-120"/>
              </a:rPr>
              <a:t>OR</a:t>
            </a:r>
            <a:r>
              <a:rPr lang="zh-TW" altLang="en-US" sz="2000" smtClean="0">
                <a:ea typeface="標楷體" pitchFamily="65" charset="-120"/>
              </a:rPr>
              <a:t>把資料丟上去。</a:t>
            </a:r>
          </a:p>
          <a:p>
            <a:pPr>
              <a:buFontTx/>
              <a:buNone/>
            </a:pPr>
            <a:r>
              <a:rPr lang="en-US" altLang="zh-TW" sz="2000" smtClean="0">
                <a:ea typeface="標楷體" pitchFamily="65" charset="-120"/>
              </a:rPr>
              <a:t>* </a:t>
            </a:r>
            <a:r>
              <a:rPr lang="en-US" altLang="zh-TW" sz="2000" u="sng" smtClean="0">
                <a:ea typeface="標楷體" pitchFamily="65" charset="-120"/>
              </a:rPr>
              <a:t>Data Base</a:t>
            </a:r>
            <a:endParaRPr lang="zh-TW" altLang="en-US" sz="2000" u="sng" smtClean="0">
              <a:ea typeface="標楷體" pitchFamily="65" charset="-120"/>
            </a:endParaRPr>
          </a:p>
        </p:txBody>
      </p:sp>
      <p:sp>
        <p:nvSpPr>
          <p:cNvPr id="6147"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endParaRPr lang="en-US" altLang="zh-TW" sz="4400" dirty="0">
              <a:solidFill>
                <a:schemeClr val="tx2"/>
              </a:solidFill>
              <a:latin typeface="標楷體" pitchFamily="65" charset="-120"/>
              <a:ea typeface="標楷體" pitchFamily="65" charset="-120"/>
            </a:endParaRPr>
          </a:p>
        </p:txBody>
      </p:sp>
      <p:sp>
        <p:nvSpPr>
          <p:cNvPr id="6148" name="Text Box 5"/>
          <p:cNvSpPr txBox="1">
            <a:spLocks noChangeArrowheads="1"/>
          </p:cNvSpPr>
          <p:nvPr/>
        </p:nvSpPr>
        <p:spPr bwMode="auto">
          <a:xfrm>
            <a:off x="1187450" y="1844675"/>
            <a:ext cx="6769100" cy="1661993"/>
          </a:xfrm>
          <a:prstGeom prst="rect">
            <a:avLst/>
          </a:prstGeom>
          <a:noFill/>
          <a:ln w="9525">
            <a:noFill/>
            <a:miter lim="800000"/>
            <a:headEnd/>
            <a:tailEnd/>
          </a:ln>
        </p:spPr>
        <p:txBody>
          <a:bodyPr>
            <a:spAutoFit/>
          </a:bodyPr>
          <a:lstStyle/>
          <a:p>
            <a:pPr>
              <a:spcBef>
                <a:spcPct val="50000"/>
              </a:spcBef>
            </a:pPr>
            <a:r>
              <a:rPr lang="zh-TW" altLang="en-US" dirty="0"/>
              <a:t>*</a:t>
            </a:r>
            <a:r>
              <a:rPr lang="en-US" altLang="zh-TW" dirty="0"/>
              <a:t>.</a:t>
            </a:r>
            <a:r>
              <a:rPr lang="en-US" altLang="zh-TW" dirty="0" err="1"/>
              <a:t>xls</a:t>
            </a:r>
            <a:endParaRPr lang="en-US" altLang="zh-TW" dirty="0"/>
          </a:p>
          <a:p>
            <a:pPr>
              <a:spcBef>
                <a:spcPct val="50000"/>
              </a:spcBef>
            </a:pPr>
            <a:r>
              <a:rPr lang="en-US" altLang="zh-TW" dirty="0"/>
              <a:t>*.</a:t>
            </a:r>
            <a:r>
              <a:rPr lang="en-US" altLang="zh-TW" dirty="0" smtClean="0"/>
              <a:t>dbf(PC-DOS) vs </a:t>
            </a:r>
            <a:r>
              <a:rPr lang="en-US" altLang="zh-TW" dirty="0" smtClean="0">
                <a:latin typeface="標楷體" pitchFamily="65" charset="-120"/>
                <a:ea typeface="標楷體" pitchFamily="65" charset="-120"/>
              </a:rPr>
              <a:t>Access</a:t>
            </a:r>
            <a:endParaRPr lang="en-US" altLang="zh-TW" dirty="0"/>
          </a:p>
          <a:p>
            <a:pPr>
              <a:spcBef>
                <a:spcPct val="50000"/>
              </a:spcBef>
            </a:pPr>
            <a:r>
              <a:rPr lang="en-US" altLang="zh-TW" dirty="0"/>
              <a:t>*.txt      -----txt</a:t>
            </a:r>
            <a:r>
              <a:rPr lang="zh-TW" altLang="en-US" dirty="0"/>
              <a:t>檔內容要分格，</a:t>
            </a:r>
            <a:r>
              <a:rPr lang="en-US" altLang="zh-TW" dirty="0"/>
              <a:t>excel</a:t>
            </a:r>
            <a:r>
              <a:rPr lang="zh-TW" altLang="en-US" dirty="0"/>
              <a:t>才能分欄運算 </a:t>
            </a:r>
            <a:r>
              <a:rPr lang="en-US" altLang="zh-TW" dirty="0"/>
              <a:t>ex:</a:t>
            </a:r>
            <a:r>
              <a:rPr lang="en-US" altLang="zh-TW" dirty="0">
                <a:sym typeface="Wingdings" pitchFamily="2" charset="2"/>
              </a:rPr>
              <a:t> </a:t>
            </a:r>
            <a:r>
              <a:rPr lang="en-US" altLang="zh-TW" dirty="0">
                <a:solidFill>
                  <a:srgbClr val="0000FF"/>
                </a:solidFill>
                <a:cs typeface="Arial" charset="0"/>
                <a:sym typeface="Wingdings" pitchFamily="2" charset="2"/>
              </a:rPr>
              <a:t>▲</a:t>
            </a:r>
            <a:r>
              <a:rPr lang="en-US" altLang="zh-TW" dirty="0">
                <a:sym typeface="Wingdings" pitchFamily="2" charset="2"/>
              </a:rPr>
              <a:t> </a:t>
            </a:r>
          </a:p>
          <a:p>
            <a:pPr>
              <a:spcBef>
                <a:spcPct val="50000"/>
              </a:spcBef>
            </a:pPr>
            <a:r>
              <a:rPr lang="en-US" altLang="zh-TW" dirty="0">
                <a:sym typeface="Wingdings" pitchFamily="2" charset="2"/>
              </a:rPr>
              <a:t>                                                                                    </a:t>
            </a:r>
            <a:r>
              <a:rPr lang="zh-TW" altLang="en-US" sz="2000" b="1" dirty="0">
                <a:solidFill>
                  <a:srgbClr val="0000FF"/>
                </a:solidFill>
                <a:sym typeface="Wingdings" pitchFamily="2" charset="2"/>
              </a:rPr>
              <a:t>，</a:t>
            </a:r>
            <a:r>
              <a:rPr lang="zh-TW" altLang="en-US" dirty="0">
                <a:sym typeface="Wingdings" pitchFamily="2" charset="2"/>
              </a:rPr>
              <a:t></a:t>
            </a:r>
          </a:p>
        </p:txBody>
      </p:sp>
      <p:sp>
        <p:nvSpPr>
          <p:cNvPr id="6149" name="Line 6"/>
          <p:cNvSpPr>
            <a:spLocks noChangeShapeType="1"/>
          </p:cNvSpPr>
          <p:nvPr/>
        </p:nvSpPr>
        <p:spPr bwMode="auto">
          <a:xfrm>
            <a:off x="827088" y="1773238"/>
            <a:ext cx="0" cy="1079500"/>
          </a:xfrm>
          <a:prstGeom prst="line">
            <a:avLst/>
          </a:prstGeom>
          <a:noFill/>
          <a:ln w="25400">
            <a:solidFill>
              <a:schemeClr val="tx1"/>
            </a:solidFill>
            <a:round/>
            <a:headEnd/>
            <a:tailEnd/>
          </a:ln>
        </p:spPr>
        <p:txBody>
          <a:bodyPr/>
          <a:lstStyle/>
          <a:p>
            <a:endParaRPr lang="zh-TW" altLang="en-US"/>
          </a:p>
        </p:txBody>
      </p:sp>
      <p:sp>
        <p:nvSpPr>
          <p:cNvPr id="6150" name="Line 7"/>
          <p:cNvSpPr>
            <a:spLocks noChangeShapeType="1"/>
          </p:cNvSpPr>
          <p:nvPr/>
        </p:nvSpPr>
        <p:spPr bwMode="auto">
          <a:xfrm>
            <a:off x="827088" y="1989138"/>
            <a:ext cx="360362" cy="0"/>
          </a:xfrm>
          <a:prstGeom prst="line">
            <a:avLst/>
          </a:prstGeom>
          <a:noFill/>
          <a:ln w="25400">
            <a:solidFill>
              <a:schemeClr val="tx1"/>
            </a:solidFill>
            <a:round/>
            <a:headEnd/>
            <a:tailEnd/>
          </a:ln>
        </p:spPr>
        <p:txBody>
          <a:bodyPr/>
          <a:lstStyle/>
          <a:p>
            <a:endParaRPr lang="zh-TW" altLang="en-US"/>
          </a:p>
        </p:txBody>
      </p:sp>
      <p:sp>
        <p:nvSpPr>
          <p:cNvPr id="6151" name="Line 8"/>
          <p:cNvSpPr>
            <a:spLocks noChangeShapeType="1"/>
          </p:cNvSpPr>
          <p:nvPr/>
        </p:nvSpPr>
        <p:spPr bwMode="auto">
          <a:xfrm>
            <a:off x="827088" y="2420938"/>
            <a:ext cx="360362" cy="0"/>
          </a:xfrm>
          <a:prstGeom prst="line">
            <a:avLst/>
          </a:prstGeom>
          <a:noFill/>
          <a:ln w="25400">
            <a:solidFill>
              <a:schemeClr val="tx1"/>
            </a:solidFill>
            <a:round/>
            <a:headEnd/>
            <a:tailEnd/>
          </a:ln>
        </p:spPr>
        <p:txBody>
          <a:bodyPr/>
          <a:lstStyle/>
          <a:p>
            <a:endParaRPr lang="zh-TW" altLang="en-US"/>
          </a:p>
        </p:txBody>
      </p:sp>
      <p:sp>
        <p:nvSpPr>
          <p:cNvPr id="6152" name="Line 9"/>
          <p:cNvSpPr>
            <a:spLocks noChangeShapeType="1"/>
          </p:cNvSpPr>
          <p:nvPr/>
        </p:nvSpPr>
        <p:spPr bwMode="auto">
          <a:xfrm>
            <a:off x="827088" y="2852738"/>
            <a:ext cx="360362" cy="0"/>
          </a:xfrm>
          <a:prstGeom prst="line">
            <a:avLst/>
          </a:prstGeom>
          <a:noFill/>
          <a:ln w="25400">
            <a:solidFill>
              <a:schemeClr val="tx1"/>
            </a:solidFill>
            <a:round/>
            <a:headEnd/>
            <a:tailEnd/>
          </a:ln>
        </p:spPr>
        <p:txBody>
          <a:bodyPr/>
          <a:lstStyle/>
          <a:p>
            <a:endParaRPr lang="zh-TW" altLang="en-US"/>
          </a:p>
        </p:txBody>
      </p:sp>
      <p:sp>
        <p:nvSpPr>
          <p:cNvPr id="6153" name="Text Box 10"/>
          <p:cNvSpPr txBox="1">
            <a:spLocks noChangeArrowheads="1"/>
          </p:cNvSpPr>
          <p:nvPr/>
        </p:nvSpPr>
        <p:spPr bwMode="auto">
          <a:xfrm>
            <a:off x="503238" y="3716338"/>
            <a:ext cx="8532812" cy="1192212"/>
          </a:xfrm>
          <a:prstGeom prst="rect">
            <a:avLst/>
          </a:prstGeom>
          <a:noFill/>
          <a:ln w="9525">
            <a:noFill/>
            <a:miter lim="800000"/>
            <a:headEnd/>
            <a:tailEnd/>
          </a:ln>
        </p:spPr>
        <p:txBody>
          <a:bodyPr>
            <a:spAutoFit/>
          </a:bodyPr>
          <a:lstStyle/>
          <a:p>
            <a:pPr>
              <a:spcBef>
                <a:spcPct val="50000"/>
              </a:spcBef>
            </a:pPr>
            <a:r>
              <a:rPr lang="en-US" altLang="zh-TW">
                <a:latin typeface="標楷體" pitchFamily="65" charset="-120"/>
                <a:ea typeface="標楷體" pitchFamily="65" charset="-120"/>
              </a:rPr>
              <a:t>* Ctrl+A </a:t>
            </a:r>
            <a:r>
              <a:rPr lang="zh-TW" altLang="en-US">
                <a:latin typeface="標楷體" pitchFamily="65" charset="-120"/>
                <a:ea typeface="標楷體" pitchFamily="65" charset="-120"/>
              </a:rPr>
              <a:t>全選、</a:t>
            </a:r>
            <a:r>
              <a:rPr lang="en-US" altLang="zh-TW">
                <a:latin typeface="標楷體" pitchFamily="65" charset="-120"/>
                <a:ea typeface="標楷體" pitchFamily="65" charset="-120"/>
              </a:rPr>
              <a:t>Ctrl+C</a:t>
            </a:r>
            <a:r>
              <a:rPr lang="zh-TW" altLang="en-US">
                <a:latin typeface="標楷體" pitchFamily="65" charset="-120"/>
                <a:ea typeface="標楷體" pitchFamily="65" charset="-120"/>
              </a:rPr>
              <a:t>複製、</a:t>
            </a:r>
            <a:r>
              <a:rPr lang="en-US" altLang="zh-TW">
                <a:latin typeface="標楷體" pitchFamily="65" charset="-120"/>
                <a:ea typeface="標楷體" pitchFamily="65" charset="-120"/>
              </a:rPr>
              <a:t>Ctrl+V</a:t>
            </a:r>
            <a:r>
              <a:rPr lang="zh-TW" altLang="en-US">
                <a:latin typeface="標楷體" pitchFamily="65" charset="-120"/>
                <a:ea typeface="標楷體" pitchFamily="65" charset="-120"/>
              </a:rPr>
              <a:t>貼上，螢幕複製</a:t>
            </a:r>
            <a:r>
              <a:rPr lang="en-US" altLang="zh-TW">
                <a:latin typeface="標楷體" pitchFamily="65" charset="-120"/>
                <a:ea typeface="標楷體" pitchFamily="65" charset="-120"/>
              </a:rPr>
              <a:t>:Alt+Print Screen</a:t>
            </a:r>
            <a:r>
              <a:rPr lang="zh-TW" altLang="en-US">
                <a:latin typeface="標楷體" pitchFamily="65" charset="-120"/>
                <a:ea typeface="標楷體" pitchFamily="65" charset="-120"/>
              </a:rPr>
              <a:t>，</a:t>
            </a:r>
          </a:p>
          <a:p>
            <a:pPr>
              <a:spcBef>
                <a:spcPct val="50000"/>
              </a:spcBef>
            </a:pPr>
            <a:r>
              <a:rPr lang="zh-TW" altLang="en-US">
                <a:latin typeface="標楷體" pitchFamily="65" charset="-120"/>
                <a:ea typeface="標楷體" pitchFamily="65" charset="-120"/>
              </a:rPr>
              <a:t>   全螢幕複製 </a:t>
            </a:r>
            <a:r>
              <a:rPr lang="en-US" altLang="zh-TW">
                <a:latin typeface="標楷體" pitchFamily="65" charset="-120"/>
                <a:ea typeface="標楷體" pitchFamily="65" charset="-120"/>
              </a:rPr>
              <a:t>: Ctrl+Print Screen</a:t>
            </a:r>
            <a:r>
              <a:rPr lang="zh-TW" altLang="en-US">
                <a:latin typeface="標楷體" pitchFamily="65" charset="-120"/>
                <a:ea typeface="標楷體" pitchFamily="65" charset="-120"/>
              </a:rPr>
              <a:t>。</a:t>
            </a:r>
          </a:p>
          <a:p>
            <a:pPr>
              <a:spcBef>
                <a:spcPct val="50000"/>
              </a:spcBef>
            </a:pPr>
            <a:r>
              <a:rPr lang="zh-TW" altLang="en-US">
                <a:latin typeface="標楷體" pitchFamily="65" charset="-120"/>
                <a:ea typeface="標楷體" pitchFamily="65" charset="-120"/>
              </a:rPr>
              <a:t>* </a:t>
            </a:r>
            <a:r>
              <a:rPr lang="en-US" altLang="zh-TW">
                <a:latin typeface="標楷體" pitchFamily="65" charset="-120"/>
                <a:ea typeface="標楷體" pitchFamily="65" charset="-120"/>
              </a:rPr>
              <a:t>C R M </a:t>
            </a:r>
            <a:endParaRPr lang="zh-TW" altLang="en-US">
              <a:latin typeface="標楷體" pitchFamily="65" charset="-120"/>
              <a:ea typeface="標楷體" pitchFamily="65" charset="-120"/>
            </a:endParaRPr>
          </a:p>
        </p:txBody>
      </p:sp>
      <p:grpSp>
        <p:nvGrpSpPr>
          <p:cNvPr id="6154" name="Group 17"/>
          <p:cNvGrpSpPr>
            <a:grpSpLocks/>
          </p:cNvGrpSpPr>
          <p:nvPr/>
        </p:nvGrpSpPr>
        <p:grpSpPr bwMode="auto">
          <a:xfrm>
            <a:off x="684213" y="4581525"/>
            <a:ext cx="4392612" cy="1192213"/>
            <a:chOff x="431" y="2886"/>
            <a:chExt cx="2767" cy="751"/>
          </a:xfrm>
        </p:grpSpPr>
        <p:sp>
          <p:nvSpPr>
            <p:cNvPr id="6156" name="Text Box 11"/>
            <p:cNvSpPr txBox="1">
              <a:spLocks noChangeArrowheads="1"/>
            </p:cNvSpPr>
            <p:nvPr/>
          </p:nvSpPr>
          <p:spPr bwMode="auto">
            <a:xfrm>
              <a:off x="431" y="3158"/>
              <a:ext cx="1088" cy="231"/>
            </a:xfrm>
            <a:prstGeom prst="rect">
              <a:avLst/>
            </a:prstGeom>
            <a:noFill/>
            <a:ln w="9525">
              <a:noFill/>
              <a:miter lim="800000"/>
              <a:headEnd/>
              <a:tailEnd/>
            </a:ln>
          </p:spPr>
          <p:txBody>
            <a:bodyPr>
              <a:spAutoFit/>
            </a:bodyPr>
            <a:lstStyle/>
            <a:p>
              <a:pPr>
                <a:spcBef>
                  <a:spcPct val="50000"/>
                </a:spcBef>
              </a:pPr>
              <a:r>
                <a:rPr lang="zh-TW" altLang="en-US">
                  <a:ea typeface="標楷體" pitchFamily="65" charset="-120"/>
                </a:rPr>
                <a:t>顧客關係管理</a:t>
              </a:r>
            </a:p>
          </p:txBody>
        </p:sp>
        <p:sp>
          <p:nvSpPr>
            <p:cNvPr id="6157" name="Line 12"/>
            <p:cNvSpPr>
              <a:spLocks noChangeShapeType="1"/>
            </p:cNvSpPr>
            <p:nvPr/>
          </p:nvSpPr>
          <p:spPr bwMode="auto">
            <a:xfrm>
              <a:off x="1111" y="2976"/>
              <a:ext cx="953" cy="0"/>
            </a:xfrm>
            <a:prstGeom prst="line">
              <a:avLst/>
            </a:prstGeom>
            <a:noFill/>
            <a:ln w="25400">
              <a:solidFill>
                <a:schemeClr val="tx1"/>
              </a:solidFill>
              <a:round/>
              <a:headEnd/>
              <a:tailEnd/>
            </a:ln>
          </p:spPr>
          <p:txBody>
            <a:bodyPr/>
            <a:lstStyle/>
            <a:p>
              <a:endParaRPr lang="zh-TW" altLang="en-US"/>
            </a:p>
          </p:txBody>
        </p:sp>
        <p:sp>
          <p:nvSpPr>
            <p:cNvPr id="6158" name="Text Box 13"/>
            <p:cNvSpPr txBox="1">
              <a:spLocks noChangeArrowheads="1"/>
            </p:cNvSpPr>
            <p:nvPr/>
          </p:nvSpPr>
          <p:spPr bwMode="auto">
            <a:xfrm>
              <a:off x="2200" y="2886"/>
              <a:ext cx="998" cy="751"/>
            </a:xfrm>
            <a:prstGeom prst="rect">
              <a:avLst/>
            </a:prstGeom>
            <a:noFill/>
            <a:ln w="9525">
              <a:noFill/>
              <a:miter lim="800000"/>
              <a:headEnd/>
              <a:tailEnd/>
            </a:ln>
          </p:spPr>
          <p:txBody>
            <a:bodyPr>
              <a:spAutoFit/>
            </a:bodyPr>
            <a:lstStyle/>
            <a:p>
              <a:pPr>
                <a:spcBef>
                  <a:spcPct val="50000"/>
                </a:spcBef>
              </a:pPr>
              <a:r>
                <a:rPr lang="en-US" altLang="zh-TW">
                  <a:latin typeface="Times New Roman" pitchFamily="18" charset="0"/>
                </a:rPr>
                <a:t>Face Book</a:t>
              </a:r>
            </a:p>
            <a:p>
              <a:pPr>
                <a:spcBef>
                  <a:spcPct val="50000"/>
                </a:spcBef>
              </a:pPr>
              <a:r>
                <a:rPr lang="en-US" altLang="zh-TW">
                  <a:latin typeface="Times New Roman" pitchFamily="18" charset="0"/>
                </a:rPr>
                <a:t>YUTOBE</a:t>
              </a:r>
            </a:p>
            <a:p>
              <a:pPr>
                <a:spcBef>
                  <a:spcPct val="50000"/>
                </a:spcBef>
              </a:pPr>
              <a:r>
                <a:rPr lang="en-US" altLang="zh-TW">
                  <a:latin typeface="Times New Roman" pitchFamily="18" charset="0"/>
                </a:rPr>
                <a:t>………</a:t>
              </a:r>
            </a:p>
          </p:txBody>
        </p:sp>
        <p:sp>
          <p:nvSpPr>
            <p:cNvPr id="6159" name="Line 14"/>
            <p:cNvSpPr>
              <a:spLocks noChangeShapeType="1"/>
            </p:cNvSpPr>
            <p:nvPr/>
          </p:nvSpPr>
          <p:spPr bwMode="auto">
            <a:xfrm>
              <a:off x="1837" y="2976"/>
              <a:ext cx="0" cy="590"/>
            </a:xfrm>
            <a:prstGeom prst="line">
              <a:avLst/>
            </a:prstGeom>
            <a:noFill/>
            <a:ln w="25400">
              <a:solidFill>
                <a:schemeClr val="tx1"/>
              </a:solidFill>
              <a:round/>
              <a:headEnd/>
              <a:tailEnd/>
            </a:ln>
          </p:spPr>
          <p:txBody>
            <a:bodyPr/>
            <a:lstStyle/>
            <a:p>
              <a:endParaRPr lang="zh-TW" altLang="en-US"/>
            </a:p>
          </p:txBody>
        </p:sp>
        <p:sp>
          <p:nvSpPr>
            <p:cNvPr id="6160" name="Line 15"/>
            <p:cNvSpPr>
              <a:spLocks noChangeShapeType="1"/>
            </p:cNvSpPr>
            <p:nvPr/>
          </p:nvSpPr>
          <p:spPr bwMode="auto">
            <a:xfrm>
              <a:off x="1837" y="3249"/>
              <a:ext cx="227" cy="0"/>
            </a:xfrm>
            <a:prstGeom prst="line">
              <a:avLst/>
            </a:prstGeom>
            <a:noFill/>
            <a:ln w="25400">
              <a:solidFill>
                <a:schemeClr val="tx1"/>
              </a:solidFill>
              <a:round/>
              <a:headEnd/>
              <a:tailEnd/>
            </a:ln>
          </p:spPr>
          <p:txBody>
            <a:bodyPr/>
            <a:lstStyle/>
            <a:p>
              <a:endParaRPr lang="zh-TW" altLang="en-US"/>
            </a:p>
          </p:txBody>
        </p:sp>
        <p:sp>
          <p:nvSpPr>
            <p:cNvPr id="6161" name="Line 16"/>
            <p:cNvSpPr>
              <a:spLocks noChangeShapeType="1"/>
            </p:cNvSpPr>
            <p:nvPr/>
          </p:nvSpPr>
          <p:spPr bwMode="auto">
            <a:xfrm>
              <a:off x="1837" y="3566"/>
              <a:ext cx="227" cy="0"/>
            </a:xfrm>
            <a:prstGeom prst="line">
              <a:avLst/>
            </a:prstGeom>
            <a:noFill/>
            <a:ln w="25400">
              <a:solidFill>
                <a:schemeClr val="tx1"/>
              </a:solidFill>
              <a:round/>
              <a:headEnd/>
              <a:tailEnd/>
            </a:ln>
          </p:spPr>
          <p:txBody>
            <a:bodyPr/>
            <a:lstStyle/>
            <a:p>
              <a:endParaRPr lang="zh-TW" altLang="en-US"/>
            </a:p>
          </p:txBody>
        </p:sp>
      </p:grpSp>
      <p:sp>
        <p:nvSpPr>
          <p:cNvPr id="6155" name="Text Box 18"/>
          <p:cNvSpPr txBox="1">
            <a:spLocks noChangeArrowheads="1"/>
          </p:cNvSpPr>
          <p:nvPr/>
        </p:nvSpPr>
        <p:spPr bwMode="auto">
          <a:xfrm>
            <a:off x="468313" y="5805488"/>
            <a:ext cx="7559675" cy="854075"/>
          </a:xfrm>
          <a:prstGeom prst="rect">
            <a:avLst/>
          </a:prstGeom>
          <a:noFill/>
          <a:ln w="9525">
            <a:noFill/>
            <a:miter lim="800000"/>
            <a:headEnd/>
            <a:tailEnd/>
          </a:ln>
        </p:spPr>
        <p:txBody>
          <a:bodyPr>
            <a:spAutoFit/>
          </a:bodyPr>
          <a:lstStyle/>
          <a:p>
            <a:pPr>
              <a:spcBef>
                <a:spcPct val="50000"/>
              </a:spcBef>
            </a:pPr>
            <a:r>
              <a:rPr lang="zh-TW" altLang="en-US" sz="2000" dirty="0">
                <a:latin typeface="標楷體" pitchFamily="65" charset="-120"/>
                <a:ea typeface="標楷體" pitchFamily="65" charset="-120"/>
              </a:rPr>
              <a:t>* </a:t>
            </a:r>
            <a:r>
              <a:rPr lang="en-US" altLang="zh-TW" sz="2000" dirty="0" smtClean="0">
                <a:latin typeface="標楷體" pitchFamily="65" charset="-120"/>
                <a:ea typeface="標楷體" pitchFamily="65" charset="-120"/>
              </a:rPr>
              <a:t>CRM =</a:t>
            </a:r>
            <a:r>
              <a:rPr lang="zh-TW" altLang="en-US" sz="2000" dirty="0" smtClean="0">
                <a:latin typeface="標楷體" pitchFamily="65" charset="-120"/>
                <a:ea typeface="標楷體" pitchFamily="65" charset="-120"/>
              </a:rPr>
              <a:t>資料倉儲</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資料</a:t>
            </a:r>
            <a:r>
              <a:rPr lang="zh-TW" altLang="en-US" sz="2000" dirty="0">
                <a:latin typeface="標楷體" pitchFamily="65" charset="-120"/>
                <a:ea typeface="標楷體" pitchFamily="65" charset="-120"/>
              </a:rPr>
              <a:t>探勘</a:t>
            </a:r>
          </a:p>
          <a:p>
            <a:pPr>
              <a:spcBef>
                <a:spcPct val="50000"/>
              </a:spcBef>
            </a:pPr>
            <a:r>
              <a:rPr lang="zh-TW" altLang="en-US" sz="2000" dirty="0">
                <a:latin typeface="標楷體" pitchFamily="65" charset="-120"/>
                <a:ea typeface="標楷體" pitchFamily="65" charset="-120"/>
              </a:rPr>
              <a:t>* 各組</a:t>
            </a:r>
            <a:r>
              <a:rPr lang="en-US" altLang="zh-TW" sz="2000" dirty="0">
                <a:latin typeface="標楷體" pitchFamily="65" charset="-120"/>
                <a:ea typeface="標楷體" pitchFamily="65" charset="-120"/>
              </a:rPr>
              <a:t>Face Book</a:t>
            </a:r>
            <a:r>
              <a:rPr lang="zh-TW" altLang="en-US" sz="2000" dirty="0">
                <a:latin typeface="標楷體" pitchFamily="65" charset="-120"/>
                <a:ea typeface="標楷體" pitchFamily="65" charset="-120"/>
              </a:rPr>
              <a:t>粉絲專業帳號簡化變更後給班代。</a:t>
            </a:r>
          </a:p>
        </p:txBody>
      </p:sp>
    </p:spTree>
    <p:extLst>
      <p:ext uri="{BB962C8B-B14F-4D97-AF65-F5344CB8AC3E}">
        <p14:creationId xmlns:p14="http://schemas.microsoft.com/office/powerpoint/2010/main" val="3100358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467544" y="1484784"/>
            <a:ext cx="8229600" cy="5851525"/>
          </a:xfrm>
        </p:spPr>
        <p:txBody>
          <a:bodyPr/>
          <a:lstStyle/>
          <a:p>
            <a:r>
              <a:rPr lang="en-US" altLang="zh-TW" sz="2800" dirty="0" smtClean="0">
                <a:hlinkClick r:id="rId2"/>
              </a:rPr>
              <a:t>http</a:t>
            </a:r>
            <a:r>
              <a:rPr lang="en-US" altLang="zh-TW" sz="2800" dirty="0">
                <a:hlinkClick r:id="rId2"/>
              </a:rPr>
              <a:t>://www.data.jma.go.jp/gmd/cpd/monitor/monthly/</a:t>
            </a:r>
            <a:r>
              <a:rPr lang="en-US" altLang="zh-TW" sz="2800" dirty="0"/>
              <a:t> </a:t>
            </a:r>
            <a:r>
              <a:rPr lang="zh-TW" altLang="en-US" sz="2800" dirty="0"/>
              <a:t>日本世界</a:t>
            </a:r>
            <a:r>
              <a:rPr lang="ja-JP" altLang="en-US" sz="2800" dirty="0"/>
              <a:t>の</a:t>
            </a:r>
            <a:r>
              <a:rPr lang="zh-TW" altLang="en-US" sz="2800" dirty="0"/>
              <a:t>月</a:t>
            </a:r>
            <a:r>
              <a:rPr lang="ja-JP" altLang="en-US" sz="2800" dirty="0"/>
              <a:t>ごとの</a:t>
            </a:r>
            <a:r>
              <a:rPr lang="zh-TW" altLang="en-US" sz="2800" dirty="0"/>
              <a:t>異常気象</a:t>
            </a:r>
            <a:br>
              <a:rPr lang="zh-TW" altLang="en-US" sz="2800" dirty="0"/>
            </a:br>
            <a:r>
              <a:rPr lang="en-US" altLang="zh-TW" sz="2800" dirty="0">
                <a:hlinkClick r:id="rId3"/>
              </a:rPr>
              <a:t>http://www.cwb.gov.tw/V7/observe/</a:t>
            </a:r>
            <a:r>
              <a:rPr lang="en-US" altLang="zh-TW" sz="2800" dirty="0"/>
              <a:t> </a:t>
            </a:r>
            <a:r>
              <a:rPr lang="zh-TW" altLang="en-US" sz="2800" dirty="0"/>
              <a:t>今日排行</a:t>
            </a:r>
            <a:r>
              <a:rPr lang="en-US" altLang="zh-TW" sz="2800" dirty="0"/>
              <a:t>-</a:t>
            </a:r>
            <a:r>
              <a:rPr lang="zh-TW" altLang="en-US" sz="2800" dirty="0"/>
              <a:t>氣象要素排序集</a:t>
            </a:r>
            <a:br>
              <a:rPr lang="zh-TW" altLang="en-US" sz="2800" dirty="0"/>
            </a:br>
            <a:r>
              <a:rPr lang="en-US" altLang="zh-TW" sz="2800" dirty="0">
                <a:hlinkClick r:id="rId4"/>
              </a:rPr>
              <a:t>https://www.facebook.com/caterlanse/</a:t>
            </a:r>
            <a:r>
              <a:rPr lang="en-US" altLang="zh-TW" sz="2800" dirty="0"/>
              <a:t> </a:t>
            </a:r>
            <a:r>
              <a:rPr lang="zh-TW" altLang="en-US" sz="2800" dirty="0"/>
              <a:t>天氣職人</a:t>
            </a:r>
            <a:r>
              <a:rPr lang="en-US" altLang="zh-TW" sz="2800" dirty="0"/>
              <a:t>-</a:t>
            </a:r>
            <a:r>
              <a:rPr lang="zh-TW" altLang="en-US" sz="2800" dirty="0"/>
              <a:t>吳聖宇</a:t>
            </a:r>
            <a:br>
              <a:rPr lang="zh-TW" altLang="en-US" sz="2800" dirty="0"/>
            </a:br>
            <a:r>
              <a:rPr lang="en-US" altLang="zh-TW" sz="2800" dirty="0">
                <a:hlinkClick r:id="rId5"/>
              </a:rPr>
              <a:t>https://www.facebook.com/chiming.peng</a:t>
            </a:r>
            <a:r>
              <a:rPr lang="en-US" altLang="zh-TW" sz="2800" dirty="0"/>
              <a:t> </a:t>
            </a:r>
            <a:r>
              <a:rPr lang="zh-TW" altLang="en-US" sz="2800" dirty="0"/>
              <a:t>彭啟明</a:t>
            </a:r>
            <a:br>
              <a:rPr lang="zh-TW" altLang="en-US" sz="2800" dirty="0"/>
            </a:br>
            <a:r>
              <a:rPr lang="en-US" altLang="zh-TW" sz="2800" dirty="0">
                <a:hlinkClick r:id="rId6"/>
              </a:rPr>
              <a:t>https://www.facebook.com/mdc.cwb</a:t>
            </a:r>
            <a:r>
              <a:rPr lang="en-US" altLang="zh-TW" sz="2800" dirty="0"/>
              <a:t> </a:t>
            </a:r>
            <a:r>
              <a:rPr lang="zh-TW" altLang="en-US" sz="2800" dirty="0"/>
              <a:t>鄭明典</a:t>
            </a:r>
            <a:br>
              <a:rPr lang="zh-TW" altLang="en-US" sz="2800" dirty="0"/>
            </a:br>
            <a:r>
              <a:rPr lang="en-US" altLang="zh-TW" sz="2800" u="sng" dirty="0">
                <a:hlinkClick r:id="rId7"/>
              </a:rPr>
              <a:t>http://www.metapp.org.tw/index.php/bossweathernews</a:t>
            </a:r>
            <a:r>
              <a:rPr lang="en-US" altLang="zh-TW" sz="2800" dirty="0"/>
              <a:t> </a:t>
            </a:r>
            <a:r>
              <a:rPr lang="zh-TW" altLang="en-US" sz="2800" dirty="0"/>
              <a:t>吳德榮</a:t>
            </a:r>
            <a:r>
              <a:rPr lang="en-US" altLang="zh-TW" sz="2800" dirty="0"/>
              <a:t>-</a:t>
            </a:r>
            <a:r>
              <a:rPr lang="zh-TW" altLang="en-US" sz="2800" dirty="0"/>
              <a:t>財團法人氣象應用推廣基金會</a:t>
            </a:r>
          </a:p>
        </p:txBody>
      </p:sp>
      <p:sp>
        <p:nvSpPr>
          <p:cNvPr id="3" name="文字方塊 2"/>
          <p:cNvSpPr txBox="1"/>
          <p:nvPr/>
        </p:nvSpPr>
        <p:spPr>
          <a:xfrm>
            <a:off x="1712367" y="476672"/>
            <a:ext cx="4680520" cy="1015663"/>
          </a:xfrm>
          <a:prstGeom prst="rect">
            <a:avLst/>
          </a:prstGeom>
          <a:noFill/>
        </p:spPr>
        <p:txBody>
          <a:bodyPr wrap="square" rtlCol="0">
            <a:spAutoFit/>
          </a:bodyPr>
          <a:lstStyle/>
          <a:p>
            <a:pPr>
              <a:spcBef>
                <a:spcPct val="50000"/>
              </a:spcBef>
            </a:pPr>
            <a:r>
              <a:rPr lang="en-US" altLang="zh-TW" sz="2400" dirty="0" smtClean="0">
                <a:solidFill>
                  <a:srgbClr val="00B050"/>
                </a:solidFill>
                <a:ea typeface="標楷體" pitchFamily="65" charset="-120"/>
              </a:rPr>
              <a:t>4. 10.7</a:t>
            </a:r>
          </a:p>
          <a:p>
            <a:pPr>
              <a:spcBef>
                <a:spcPct val="50000"/>
              </a:spcBef>
            </a:pPr>
            <a:r>
              <a:rPr lang="zh-TW" altLang="en-US" sz="2400" dirty="0" smtClean="0">
                <a:solidFill>
                  <a:srgbClr val="00B050"/>
                </a:solidFill>
                <a:ea typeface="標楷體" pitchFamily="65" charset="-120"/>
              </a:rPr>
              <a:t>大</a:t>
            </a:r>
            <a:r>
              <a:rPr lang="zh-TW" altLang="en-US" sz="2400" dirty="0">
                <a:solidFill>
                  <a:srgbClr val="00B050"/>
                </a:solidFill>
                <a:ea typeface="標楷體" pitchFamily="65" charset="-120"/>
              </a:rPr>
              <a:t>數據分析</a:t>
            </a:r>
            <a:r>
              <a:rPr lang="en-US" altLang="zh-TW" sz="2400" dirty="0">
                <a:solidFill>
                  <a:srgbClr val="00B050"/>
                </a:solidFill>
                <a:ea typeface="標楷體" pitchFamily="65" charset="-120"/>
              </a:rPr>
              <a:t>(</a:t>
            </a:r>
            <a:r>
              <a:rPr lang="zh-TW" altLang="en-US" sz="2400" dirty="0">
                <a:solidFill>
                  <a:srgbClr val="00B050"/>
                </a:solidFill>
                <a:ea typeface="標楷體" pitchFamily="65" charset="-120"/>
              </a:rPr>
              <a:t>氣象</a:t>
            </a:r>
            <a:r>
              <a:rPr lang="en-US" altLang="zh-TW" sz="2400" dirty="0">
                <a:solidFill>
                  <a:srgbClr val="00B050"/>
                </a:solidFill>
                <a:ea typeface="標楷體" pitchFamily="65" charset="-120"/>
              </a:rPr>
              <a:t>)</a:t>
            </a:r>
          </a:p>
        </p:txBody>
      </p:sp>
    </p:spTree>
    <p:extLst>
      <p:ext uri="{BB962C8B-B14F-4D97-AF65-F5344CB8AC3E}">
        <p14:creationId xmlns:p14="http://schemas.microsoft.com/office/powerpoint/2010/main" val="1264032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27584" y="908720"/>
            <a:ext cx="7802033" cy="5217443"/>
          </a:xfrm>
        </p:spPr>
      </p:pic>
      <p:sp>
        <p:nvSpPr>
          <p:cNvPr id="2" name="文字方塊 1"/>
          <p:cNvSpPr txBox="1"/>
          <p:nvPr/>
        </p:nvSpPr>
        <p:spPr>
          <a:xfrm>
            <a:off x="3131840" y="188640"/>
            <a:ext cx="4104456" cy="369332"/>
          </a:xfrm>
          <a:prstGeom prst="rect">
            <a:avLst/>
          </a:prstGeom>
          <a:noFill/>
        </p:spPr>
        <p:txBody>
          <a:bodyPr wrap="square" rtlCol="0">
            <a:spAutoFit/>
          </a:bodyPr>
          <a:lstStyle/>
          <a:p>
            <a:r>
              <a:rPr lang="en-US" altLang="zh-TW" dirty="0" smtClean="0"/>
              <a:t>106.10 -&gt;  107.1</a:t>
            </a:r>
            <a:endParaRPr lang="zh-TW" altLang="en-US" dirty="0"/>
          </a:p>
        </p:txBody>
      </p:sp>
    </p:spTree>
    <p:extLst>
      <p:ext uri="{BB962C8B-B14F-4D97-AF65-F5344CB8AC3E}">
        <p14:creationId xmlns:p14="http://schemas.microsoft.com/office/powerpoint/2010/main" val="2940950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131840" y="188640"/>
            <a:ext cx="4104456" cy="369332"/>
          </a:xfrm>
          <a:prstGeom prst="rect">
            <a:avLst/>
          </a:prstGeom>
          <a:noFill/>
        </p:spPr>
        <p:txBody>
          <a:bodyPr wrap="square" rtlCol="0">
            <a:spAutoFit/>
          </a:bodyPr>
          <a:lstStyle/>
          <a:p>
            <a:r>
              <a:rPr lang="en-US" altLang="zh-TW" dirty="0" smtClean="0"/>
              <a:t>107.10 -&gt;  108.1</a:t>
            </a:r>
            <a:endParaRPr lang="zh-TW" altLang="en-US" dirty="0"/>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95536" y="692696"/>
            <a:ext cx="8229600" cy="5383530"/>
          </a:xfrm>
        </p:spPr>
      </p:pic>
    </p:spTree>
    <p:extLst>
      <p:ext uri="{BB962C8B-B14F-4D97-AF65-F5344CB8AC3E}">
        <p14:creationId xmlns:p14="http://schemas.microsoft.com/office/powerpoint/2010/main" val="2326446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131840" y="188640"/>
            <a:ext cx="4104456"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11560" y="764704"/>
            <a:ext cx="7802033" cy="5851525"/>
          </a:xfrm>
        </p:spPr>
      </p:pic>
    </p:spTree>
    <p:extLst>
      <p:ext uri="{BB962C8B-B14F-4D97-AF65-F5344CB8AC3E}">
        <p14:creationId xmlns:p14="http://schemas.microsoft.com/office/powerpoint/2010/main" val="3759300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131840" y="188640"/>
            <a:ext cx="4104456"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11560" y="764704"/>
            <a:ext cx="7802033" cy="5851525"/>
          </a:xfrm>
        </p:spPr>
      </p:pic>
    </p:spTree>
    <p:extLst>
      <p:ext uri="{BB962C8B-B14F-4D97-AF65-F5344CB8AC3E}">
        <p14:creationId xmlns:p14="http://schemas.microsoft.com/office/powerpoint/2010/main" val="3759300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043608" y="548680"/>
            <a:ext cx="6969558" cy="5851525"/>
          </a:xfrm>
        </p:spPr>
      </p:pic>
    </p:spTree>
    <p:extLst>
      <p:ext uri="{BB962C8B-B14F-4D97-AF65-F5344CB8AC3E}">
        <p14:creationId xmlns:p14="http://schemas.microsoft.com/office/powerpoint/2010/main" val="4237829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11560" y="692696"/>
            <a:ext cx="7802033" cy="5851525"/>
          </a:xfrm>
        </p:spPr>
      </p:pic>
    </p:spTree>
    <p:extLst>
      <p:ext uri="{BB962C8B-B14F-4D97-AF65-F5344CB8AC3E}">
        <p14:creationId xmlns:p14="http://schemas.microsoft.com/office/powerpoint/2010/main" val="1056375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smtClean="0">
                <a:hlinkClick r:id="rId2"/>
              </a:rPr>
              <a:t/>
            </a:r>
            <a:br>
              <a:rPr lang="en-US" altLang="zh-TW" sz="2800" dirty="0" smtClean="0">
                <a:hlinkClick r:id="rId2"/>
              </a:rPr>
            </a:br>
            <a:r>
              <a:rPr lang="zh-TW" altLang="en-US" sz="2800" dirty="0"/>
              <a:t>台灣老年人口比例</a:t>
            </a:r>
            <a:r>
              <a:rPr lang="en-US" altLang="zh-TW" sz="2800" dirty="0"/>
              <a:t>-</a:t>
            </a:r>
            <a:r>
              <a:rPr lang="zh-TW" altLang="en-US" sz="2800" dirty="0"/>
              <a:t>大數據分析</a:t>
            </a:r>
            <a:r>
              <a:rPr lang="en-US" altLang="zh-TW" sz="2800" dirty="0">
                <a:hlinkClick r:id="rId2"/>
              </a:rPr>
              <a:t/>
            </a:r>
            <a:br>
              <a:rPr lang="en-US" altLang="zh-TW" sz="2800" dirty="0">
                <a:hlinkClick r:id="rId2"/>
              </a:rPr>
            </a:br>
            <a:r>
              <a:rPr lang="en-US" altLang="zh-TW" sz="2800" dirty="0" smtClean="0">
                <a:hlinkClick r:id="rId2"/>
              </a:rPr>
              <a:t>http</a:t>
            </a:r>
            <a:r>
              <a:rPr lang="en-US" altLang="zh-TW" sz="2800" dirty="0">
                <a:hlinkClick r:id="rId2"/>
              </a:rPr>
              <a:t>://kiang.github.io/tw_population</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sz="2200" dirty="0"/>
              <a:t>根據聯合國定義</a:t>
            </a:r>
            <a:r>
              <a:rPr lang="en-US" altLang="zh-TW" sz="2200" dirty="0"/>
              <a:t>65</a:t>
            </a:r>
            <a:r>
              <a:rPr lang="zh-TW" altLang="en-US" sz="2200" dirty="0"/>
              <a:t>歲以上老年人口占總人口比率在</a:t>
            </a:r>
            <a:r>
              <a:rPr lang="en-US" altLang="zh-TW" sz="2200" dirty="0"/>
              <a:t>7</a:t>
            </a:r>
            <a:r>
              <a:rPr lang="zh-TW" altLang="en-US" sz="2200" dirty="0"/>
              <a:t>％以上時稱之為高齡化社會，台灣在</a:t>
            </a:r>
            <a:r>
              <a:rPr lang="en-US" altLang="zh-TW" sz="2200" dirty="0"/>
              <a:t>1993</a:t>
            </a:r>
            <a:r>
              <a:rPr lang="zh-TW" altLang="en-US" sz="2200" dirty="0"/>
              <a:t>年</a:t>
            </a:r>
            <a:r>
              <a:rPr lang="en-US" altLang="zh-TW" sz="2200" dirty="0"/>
              <a:t>2</a:t>
            </a:r>
            <a:r>
              <a:rPr lang="zh-TW" altLang="en-US" sz="2200" dirty="0"/>
              <a:t>月正式進入 </a:t>
            </a:r>
            <a:r>
              <a:rPr lang="en-US" altLang="zh-TW" sz="2200" dirty="0"/>
              <a:t>7</a:t>
            </a:r>
            <a:r>
              <a:rPr lang="zh-TW" altLang="en-US" sz="2200" dirty="0"/>
              <a:t>％以上「高齡化社會」，</a:t>
            </a:r>
            <a:r>
              <a:rPr lang="en-US" altLang="zh-TW" sz="2200" dirty="0"/>
              <a:t>14</a:t>
            </a:r>
            <a:r>
              <a:rPr lang="zh-TW" altLang="en-US" sz="2200" dirty="0"/>
              <a:t>％以上時稱高齡社會，</a:t>
            </a:r>
            <a:r>
              <a:rPr lang="en-US" altLang="zh-TW" sz="2200" dirty="0"/>
              <a:t>20</a:t>
            </a:r>
            <a:r>
              <a:rPr lang="zh-TW" altLang="en-US" sz="2200" dirty="0"/>
              <a:t>％以上時稱超高齡社會，</a:t>
            </a:r>
            <a:r>
              <a:rPr lang="en-US" altLang="zh-TW" sz="2200" dirty="0"/>
              <a:t>101</a:t>
            </a:r>
            <a:r>
              <a:rPr lang="zh-TW" altLang="en-US" sz="2200" dirty="0"/>
              <a:t>年臺灣地區</a:t>
            </a:r>
            <a:r>
              <a:rPr lang="en-US" altLang="zh-TW" sz="2200" dirty="0"/>
              <a:t>65</a:t>
            </a:r>
            <a:r>
              <a:rPr lang="zh-TW" altLang="en-US" sz="2200" dirty="0"/>
              <a:t>歲以上老年人口</a:t>
            </a:r>
            <a:r>
              <a:rPr lang="en-US" altLang="zh-TW" sz="2200" dirty="0"/>
              <a:t>(280</a:t>
            </a:r>
            <a:r>
              <a:rPr lang="zh-TW" altLang="en-US" sz="2200" dirty="0"/>
              <a:t>萬</a:t>
            </a:r>
            <a:r>
              <a:rPr lang="en-US" altLang="zh-TW" sz="2200" dirty="0"/>
              <a:t>/60</a:t>
            </a:r>
            <a:r>
              <a:rPr lang="zh-TW" altLang="en-US" sz="2200" dirty="0"/>
              <a:t>萬</a:t>
            </a:r>
            <a:r>
              <a:rPr lang="en-US" altLang="zh-TW" sz="2200" dirty="0"/>
              <a:t>)</a:t>
            </a:r>
            <a:r>
              <a:rPr lang="zh-TW" altLang="en-US" sz="2200" dirty="0"/>
              <a:t>人占總人口比率已達</a:t>
            </a:r>
            <a:r>
              <a:rPr lang="en-US" altLang="zh-TW" sz="2200" dirty="0"/>
              <a:t>11.15% </a:t>
            </a:r>
            <a:r>
              <a:rPr lang="zh-TW" altLang="en-US" sz="2200" dirty="0"/>
              <a:t>，</a:t>
            </a:r>
            <a:r>
              <a:rPr lang="en-US" altLang="zh-TW" sz="2200" dirty="0"/>
              <a:t>103</a:t>
            </a:r>
            <a:r>
              <a:rPr lang="zh-TW" altLang="en-US" sz="2200" dirty="0"/>
              <a:t>年底已達</a:t>
            </a:r>
            <a:r>
              <a:rPr lang="en-US" altLang="zh-TW" sz="2200" dirty="0"/>
              <a:t>12.0</a:t>
            </a:r>
            <a:r>
              <a:rPr lang="zh-TW" altLang="en-US" sz="2200" dirty="0"/>
              <a:t>％；經建會推估，台灣將在</a:t>
            </a:r>
            <a:r>
              <a:rPr lang="en-US" altLang="zh-TW" sz="2200" dirty="0"/>
              <a:t>2017</a:t>
            </a:r>
            <a:r>
              <a:rPr lang="zh-TW" altLang="en-US" sz="2200" dirty="0"/>
              <a:t>年達到</a:t>
            </a:r>
            <a:r>
              <a:rPr lang="en-US" altLang="zh-TW" sz="2200" dirty="0">
                <a:solidFill>
                  <a:srgbClr val="FF0000"/>
                </a:solidFill>
              </a:rPr>
              <a:t>14%</a:t>
            </a:r>
            <a:r>
              <a:rPr lang="zh-TW" altLang="en-US" sz="2200" dirty="0"/>
              <a:t>，成為「高齡社會」，到了</a:t>
            </a:r>
            <a:r>
              <a:rPr lang="en-US" altLang="zh-TW" sz="2200" dirty="0"/>
              <a:t>2020</a:t>
            </a:r>
            <a:r>
              <a:rPr lang="zh-TW" altLang="en-US" sz="2200" dirty="0"/>
              <a:t>年，預估全台年齡達</a:t>
            </a:r>
            <a:r>
              <a:rPr lang="en-US" altLang="zh-TW" sz="2200" dirty="0"/>
              <a:t>65</a:t>
            </a:r>
            <a:r>
              <a:rPr lang="zh-TW" altLang="en-US" sz="2200" dirty="0"/>
              <a:t>歲的老人人口將近</a:t>
            </a:r>
            <a:r>
              <a:rPr lang="en-US" altLang="zh-TW" sz="2200" dirty="0"/>
              <a:t>368</a:t>
            </a:r>
            <a:r>
              <a:rPr lang="zh-TW" altLang="en-US" sz="2200" dirty="0"/>
              <a:t>萬人，屆時大約每</a:t>
            </a:r>
            <a:r>
              <a:rPr lang="en-US" altLang="zh-TW" sz="2200" dirty="0"/>
              <a:t>6</a:t>
            </a:r>
            <a:r>
              <a:rPr lang="zh-TW" altLang="en-US" sz="2200" dirty="0"/>
              <a:t>個人就有</a:t>
            </a:r>
            <a:r>
              <a:rPr lang="en-US" altLang="zh-TW" sz="2200" dirty="0"/>
              <a:t>1</a:t>
            </a:r>
            <a:r>
              <a:rPr lang="zh-TW" altLang="en-US" sz="2200" dirty="0"/>
              <a:t>位是老年人。國民健康局還估計到了</a:t>
            </a:r>
            <a:r>
              <a:rPr lang="en-US" altLang="zh-TW" sz="2200" dirty="0"/>
              <a:t>2026</a:t>
            </a:r>
            <a:r>
              <a:rPr lang="zh-TW" altLang="en-US" sz="2200" dirty="0"/>
              <a:t>年，</a:t>
            </a:r>
            <a:r>
              <a:rPr lang="en-US" altLang="zh-TW" sz="2200" dirty="0"/>
              <a:t>65</a:t>
            </a:r>
            <a:r>
              <a:rPr lang="zh-TW" altLang="en-US" sz="2200" dirty="0"/>
              <a:t>歲以上人口會占總人口</a:t>
            </a:r>
            <a:r>
              <a:rPr lang="en-US" altLang="zh-TW" sz="2200" dirty="0">
                <a:solidFill>
                  <a:srgbClr val="FF0000"/>
                </a:solidFill>
              </a:rPr>
              <a:t>20%</a:t>
            </a:r>
            <a:r>
              <a:rPr lang="zh-TW" altLang="en-US" sz="2200" dirty="0"/>
              <a:t>，台灣將進入「超高齡社會」。 台灣老年人口比例</a:t>
            </a:r>
            <a:r>
              <a:rPr lang="en-US" altLang="zh-TW" sz="2200" dirty="0"/>
              <a:t>-</a:t>
            </a:r>
            <a:r>
              <a:rPr lang="zh-TW" altLang="en-US" sz="2200" dirty="0"/>
              <a:t>大數據分析</a:t>
            </a:r>
            <a:r>
              <a:rPr lang="en-US" altLang="zh-TW" sz="2200" dirty="0"/>
              <a:t>(</a:t>
            </a:r>
            <a:r>
              <a:rPr lang="zh-TW" altLang="en-US" sz="2200" dirty="0"/>
              <a:t>請使用 </a:t>
            </a:r>
            <a:r>
              <a:rPr lang="en-US" altLang="zh-TW" sz="2200" dirty="0"/>
              <a:t>PC </a:t>
            </a:r>
            <a:r>
              <a:rPr lang="zh-TW" altLang="en-US" sz="2200" dirty="0"/>
              <a:t>讀取 </a:t>
            </a:r>
            <a:r>
              <a:rPr lang="en-US" altLang="zh-TW" sz="2200" dirty="0" err="1"/>
              <a:t>Git</a:t>
            </a:r>
            <a:r>
              <a:rPr lang="en-US" altLang="zh-TW" sz="2200" dirty="0"/>
              <a:t>-hub </a:t>
            </a:r>
            <a:r>
              <a:rPr lang="zh-TW" altLang="en-US" sz="2200" dirty="0"/>
              <a:t>公開雲端資料庫</a:t>
            </a:r>
            <a:r>
              <a:rPr lang="en-US" altLang="zh-TW" sz="2200" dirty="0"/>
              <a:t>) </a:t>
            </a:r>
            <a:r>
              <a:rPr lang="zh-TW" altLang="en-US" sz="2200" dirty="0"/>
              <a:t>， 全球人口老化加速，</a:t>
            </a:r>
            <a:r>
              <a:rPr lang="en-US" altLang="zh-TW" sz="2200" dirty="0"/>
              <a:t>2050</a:t>
            </a:r>
            <a:r>
              <a:rPr lang="zh-TW" altLang="en-US" sz="2200" dirty="0"/>
              <a:t>年以前，</a:t>
            </a:r>
            <a:r>
              <a:rPr lang="en-US" altLang="zh-TW" sz="2200" dirty="0"/>
              <a:t>60</a:t>
            </a:r>
            <a:r>
              <a:rPr lang="zh-TW" altLang="en-US" sz="2200" dirty="0"/>
              <a:t>歲以上的人口預計會從</a:t>
            </a:r>
            <a:r>
              <a:rPr lang="en-US" altLang="zh-TW" sz="2200" dirty="0"/>
              <a:t>8.41</a:t>
            </a:r>
            <a:r>
              <a:rPr lang="zh-TW" altLang="en-US" sz="2200" dirty="0"/>
              <a:t>億增加到</a:t>
            </a:r>
            <a:r>
              <a:rPr lang="en-US" altLang="zh-TW" sz="2200" dirty="0"/>
              <a:t>20</a:t>
            </a:r>
            <a:r>
              <a:rPr lang="zh-TW" altLang="en-US" sz="2200" dirty="0"/>
              <a:t>億人以上 </a:t>
            </a:r>
            <a:r>
              <a:rPr lang="en-US" altLang="zh-TW" sz="2200" dirty="0">
                <a:hlinkClick r:id="rId2"/>
              </a:rPr>
              <a:t>http://kiang.github.io/tw_population</a:t>
            </a:r>
            <a:endParaRPr lang="zh-TW" altLang="en-US" sz="2200" dirty="0"/>
          </a:p>
        </p:txBody>
      </p:sp>
    </p:spTree>
    <p:extLst>
      <p:ext uri="{BB962C8B-B14F-4D97-AF65-F5344CB8AC3E}">
        <p14:creationId xmlns:p14="http://schemas.microsoft.com/office/powerpoint/2010/main" val="163461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99592" y="1255986"/>
            <a:ext cx="7632848" cy="5143500"/>
          </a:xfrm>
        </p:spPr>
      </p:pic>
    </p:spTree>
    <p:extLst>
      <p:ext uri="{BB962C8B-B14F-4D97-AF65-F5344CB8AC3E}">
        <p14:creationId xmlns:p14="http://schemas.microsoft.com/office/powerpoint/2010/main" val="303363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lstStyle/>
          <a:p>
            <a:r>
              <a:rPr lang="en-US" altLang="zh-TW" sz="3600" dirty="0" smtClean="0">
                <a:solidFill>
                  <a:srgbClr val="FF0000"/>
                </a:solidFill>
              </a:rPr>
              <a:t>CES</a:t>
            </a:r>
            <a:r>
              <a:rPr lang="zh-TW" altLang="en-US" sz="3600" b="1" dirty="0">
                <a:solidFill>
                  <a:srgbClr val="FF0000"/>
                </a:solidFill>
              </a:rPr>
              <a:t>消費電子</a:t>
            </a:r>
            <a:r>
              <a:rPr lang="zh-TW" altLang="en-US" sz="3600" b="1" dirty="0" smtClean="0">
                <a:solidFill>
                  <a:srgbClr val="FF0000"/>
                </a:solidFill>
              </a:rPr>
              <a:t>展</a:t>
            </a:r>
            <a:r>
              <a:rPr lang="en-US" altLang="zh-TW" sz="3600" b="1" dirty="0" smtClean="0">
                <a:solidFill>
                  <a:srgbClr val="FF0000"/>
                </a:solidFill>
              </a:rPr>
              <a:t>+</a:t>
            </a:r>
            <a:r>
              <a:rPr lang="zh-TW" altLang="en-US" sz="3600" b="1" dirty="0">
                <a:solidFill>
                  <a:srgbClr val="FF0000"/>
                </a:solidFill>
              </a:rPr>
              <a:t>世界行動通訊</a:t>
            </a:r>
            <a:r>
              <a:rPr lang="zh-TW" altLang="en-US" sz="3600" b="1" dirty="0" smtClean="0">
                <a:solidFill>
                  <a:srgbClr val="FF0000"/>
                </a:solidFill>
              </a:rPr>
              <a:t>大會</a:t>
            </a:r>
            <a:r>
              <a:rPr lang="en-US" altLang="zh-TW" sz="3600" b="1" dirty="0" smtClean="0">
                <a:solidFill>
                  <a:srgbClr val="FF0000"/>
                </a:solidFill>
              </a:rPr>
              <a:t>MWC</a:t>
            </a:r>
            <a:endParaRPr lang="zh-TW" altLang="en-US" sz="3600" dirty="0">
              <a:solidFill>
                <a:srgbClr val="FF0000"/>
              </a:solidFill>
            </a:endParaRPr>
          </a:p>
        </p:txBody>
      </p:sp>
      <p:sp>
        <p:nvSpPr>
          <p:cNvPr id="3" name="內容版面配置區 2"/>
          <p:cNvSpPr>
            <a:spLocks noGrp="1"/>
          </p:cNvSpPr>
          <p:nvPr>
            <p:ph idx="1"/>
          </p:nvPr>
        </p:nvSpPr>
        <p:spPr>
          <a:xfrm>
            <a:off x="251520" y="1600200"/>
            <a:ext cx="8435280" cy="4525963"/>
          </a:xfrm>
        </p:spPr>
        <p:txBody>
          <a:bodyPr/>
          <a:lstStyle/>
          <a:p>
            <a:r>
              <a:rPr lang="zh-TW" altLang="en-US" sz="2400" b="1" dirty="0"/>
              <a:t>消費電子展</a:t>
            </a:r>
            <a:r>
              <a:rPr lang="zh-TW" altLang="en-US" sz="2400" dirty="0"/>
              <a:t>（英語：</a:t>
            </a:r>
            <a:r>
              <a:rPr lang="en-US" altLang="zh-TW" sz="2400" b="1" dirty="0"/>
              <a:t>Consumer Electronics Show</a:t>
            </a:r>
            <a:r>
              <a:rPr lang="zh-TW" altLang="en-US" sz="2400" dirty="0"/>
              <a:t>，簡稱：</a:t>
            </a:r>
            <a:r>
              <a:rPr lang="en-US" altLang="zh-TW" sz="2400" b="1" dirty="0"/>
              <a:t>CES</a:t>
            </a:r>
            <a:r>
              <a:rPr lang="zh-TW" altLang="en-US" sz="2400" dirty="0"/>
              <a:t>）是一個知名國際性電子產品和科技的</a:t>
            </a:r>
            <a:r>
              <a:rPr lang="zh-TW" altLang="en-US" sz="2400" dirty="0">
                <a:hlinkClick r:id="rId2" tooltip="貿易展覽會"/>
              </a:rPr>
              <a:t>貿易展覽會</a:t>
            </a:r>
            <a:r>
              <a:rPr lang="zh-TW" altLang="en-US" sz="2400" dirty="0"/>
              <a:t>，每年吸引來自世界各地的主要公司和業界專門人士參加。消費型電子展每年</a:t>
            </a:r>
            <a:r>
              <a:rPr lang="en-US" altLang="zh-TW" sz="2400" dirty="0"/>
              <a:t>1</a:t>
            </a:r>
            <a:r>
              <a:rPr lang="zh-TW" altLang="en-US" sz="2400" dirty="0"/>
              <a:t>月於美國</a:t>
            </a:r>
            <a:r>
              <a:rPr lang="zh-TW" altLang="en-US" sz="2400" dirty="0">
                <a:hlinkClick r:id="rId3" tooltip="內華達州"/>
              </a:rPr>
              <a:t>內華達州</a:t>
            </a:r>
            <a:r>
              <a:rPr lang="zh-TW" altLang="en-US" sz="2400" dirty="0"/>
              <a:t>的</a:t>
            </a:r>
            <a:r>
              <a:rPr lang="zh-TW" altLang="en-US" sz="2400" b="1" dirty="0">
                <a:solidFill>
                  <a:srgbClr val="FF0000"/>
                </a:solidFill>
                <a:hlinkClick r:id="rId4" tooltip="拉斯維加斯會議中心（頁面不存在）"/>
              </a:rPr>
              <a:t>拉斯維加斯</a:t>
            </a:r>
            <a:r>
              <a:rPr lang="zh-TW" altLang="en-US" sz="2400" dirty="0">
                <a:solidFill>
                  <a:srgbClr val="FF0000"/>
                </a:solidFill>
                <a:hlinkClick r:id="rId4" tooltip="拉斯維加斯會議中心（頁面不存在）"/>
              </a:rPr>
              <a:t>會議中心</a:t>
            </a:r>
            <a:r>
              <a:rPr lang="zh-TW" altLang="en-US" sz="2400" dirty="0"/>
              <a:t>舉行。展覽由消費電子協會贊助，並不開放一般民眾入場，展覽期間通常會舉行多場產品預覽會和新產品發表會。在</a:t>
            </a:r>
            <a:r>
              <a:rPr lang="en-US" altLang="zh-TW" sz="2400" dirty="0"/>
              <a:t>2015</a:t>
            </a:r>
            <a:r>
              <a:rPr lang="zh-TW" altLang="en-US" sz="2400" dirty="0"/>
              <a:t>年</a:t>
            </a:r>
            <a:r>
              <a:rPr lang="en-US" altLang="zh-TW" sz="2400" dirty="0"/>
              <a:t>5</a:t>
            </a:r>
            <a:r>
              <a:rPr lang="zh-TW" altLang="en-US" sz="2400" dirty="0"/>
              <a:t>月，亞洲消費性電子展（</a:t>
            </a:r>
            <a:r>
              <a:rPr lang="en-US" altLang="zh-TW" sz="2400" dirty="0"/>
              <a:t>CES Asia</a:t>
            </a:r>
            <a:r>
              <a:rPr lang="zh-TW" altLang="en-US" sz="2400" dirty="0"/>
              <a:t>）首度於中國</a:t>
            </a:r>
            <a:r>
              <a:rPr lang="zh-TW" altLang="en-US" sz="2400" dirty="0">
                <a:hlinkClick r:id="rId5" tooltip="上海市"/>
              </a:rPr>
              <a:t>上海市</a:t>
            </a:r>
            <a:r>
              <a:rPr lang="zh-TW" altLang="en-US" sz="2400" dirty="0"/>
              <a:t>舉行。</a:t>
            </a:r>
            <a:r>
              <a:rPr lang="en-US" altLang="zh-TW" sz="2400" dirty="0"/>
              <a:t>2016</a:t>
            </a:r>
            <a:r>
              <a:rPr lang="zh-TW" altLang="en-US" sz="2400" dirty="0"/>
              <a:t>年時，主辦單位將展覽名稱中原有的「國際」（</a:t>
            </a:r>
            <a:r>
              <a:rPr lang="en-US" altLang="zh-TW" sz="2400" dirty="0"/>
              <a:t>International</a:t>
            </a:r>
            <a:r>
              <a:rPr lang="zh-TW" altLang="en-US" sz="2400" dirty="0"/>
              <a:t>）去除，簡化名稱為「</a:t>
            </a:r>
            <a:r>
              <a:rPr lang="en-US" altLang="zh-TW" sz="2400" dirty="0" smtClean="0"/>
              <a:t>CES</a:t>
            </a:r>
          </a:p>
          <a:p>
            <a:r>
              <a:rPr lang="zh-TW" altLang="en-US" sz="2400" b="1" dirty="0"/>
              <a:t>世界行動通訊大會</a:t>
            </a:r>
            <a:r>
              <a:rPr lang="zh-TW" altLang="en-US" sz="2400" dirty="0"/>
              <a:t>（英語：</a:t>
            </a:r>
            <a:r>
              <a:rPr lang="en-US" altLang="zh-TW" sz="2400" dirty="0"/>
              <a:t>Mobile World Congress</a:t>
            </a:r>
            <a:r>
              <a:rPr lang="zh-TW" altLang="en-US" sz="2400" dirty="0"/>
              <a:t>），簡稱</a:t>
            </a:r>
            <a:r>
              <a:rPr lang="en-US" altLang="zh-TW" sz="2400" b="1" dirty="0"/>
              <a:t>MWC</a:t>
            </a:r>
            <a:r>
              <a:rPr lang="zh-TW" altLang="en-US" sz="2400" dirty="0"/>
              <a:t>。</a:t>
            </a:r>
            <a:r>
              <a:rPr lang="en-US" altLang="zh-TW" sz="2400" baseline="30000" dirty="0">
                <a:hlinkClick r:id="rId6"/>
              </a:rPr>
              <a:t>[1]</a:t>
            </a:r>
            <a:r>
              <a:rPr lang="zh-TW" altLang="en-US" sz="2400" dirty="0"/>
              <a:t>由</a:t>
            </a:r>
            <a:r>
              <a:rPr lang="en-US" altLang="zh-TW" sz="2400" dirty="0">
                <a:hlinkClick r:id="rId7" tooltip="全球行動通訊系統協會"/>
              </a:rPr>
              <a:t>GSM</a:t>
            </a:r>
            <a:r>
              <a:rPr lang="zh-TW" altLang="en-US" sz="2400" dirty="0">
                <a:hlinkClick r:id="rId7" tooltip="全球行動通訊系統協會"/>
              </a:rPr>
              <a:t>協會</a:t>
            </a:r>
            <a:r>
              <a:rPr lang="zh-TW" altLang="en-US" sz="2400" dirty="0"/>
              <a:t>（簡稱</a:t>
            </a:r>
            <a:r>
              <a:rPr lang="en-US" altLang="zh-TW" sz="2400" dirty="0"/>
              <a:t>GSMA</a:t>
            </a:r>
            <a:r>
              <a:rPr lang="zh-TW" altLang="en-US" sz="2400" dirty="0"/>
              <a:t>）主辦，邀請各地手機廠商、軟體商、電信業者及無線通訊產業專家學者等參與，透過展示新產品、服務和討論流動通訊產業趨勢與技術。每年二至三月於</a:t>
            </a:r>
            <a:r>
              <a:rPr lang="zh-TW" altLang="en-US" sz="2400" dirty="0">
                <a:hlinkClick r:id="rId8" tooltip="西班牙"/>
              </a:rPr>
              <a:t>西班牙</a:t>
            </a:r>
            <a:r>
              <a:rPr lang="zh-TW" altLang="en-US" sz="2400" dirty="0">
                <a:hlinkClick r:id="rId9" tooltip="巴塞隆納"/>
              </a:rPr>
              <a:t>巴塞隆納</a:t>
            </a:r>
            <a:r>
              <a:rPr lang="zh-TW" altLang="en-US" sz="2400" dirty="0"/>
              <a:t>舉辦。</a:t>
            </a:r>
          </a:p>
        </p:txBody>
      </p:sp>
    </p:spTree>
    <p:extLst>
      <p:ext uri="{BB962C8B-B14F-4D97-AF65-F5344CB8AC3E}">
        <p14:creationId xmlns:p14="http://schemas.microsoft.com/office/powerpoint/2010/main" val="1026016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692696"/>
            <a:ext cx="8229600" cy="5832648"/>
          </a:xfrm>
        </p:spPr>
        <p:txBody>
          <a:bodyPr/>
          <a:lstStyle/>
          <a:p>
            <a:pPr>
              <a:buFontTx/>
              <a:buNone/>
            </a:pPr>
            <a:endParaRPr lang="en-US" altLang="zh-TW" sz="2000" dirty="0" smtClean="0">
              <a:latin typeface="標楷體" pitchFamily="65" charset="-120"/>
              <a:ea typeface="標楷體" pitchFamily="65" charset="-120"/>
            </a:endParaRPr>
          </a:p>
          <a:p>
            <a:pPr>
              <a:buFontTx/>
              <a:buNone/>
            </a:pPr>
            <a:r>
              <a:rPr lang="zh-TW" altLang="en-US" sz="2000" dirty="0" smtClean="0">
                <a:latin typeface="標楷體" pitchFamily="65" charset="-120"/>
                <a:ea typeface="標楷體" pitchFamily="65" charset="-120"/>
              </a:rPr>
              <a:t>* 在硬碟裡設立一個</a:t>
            </a:r>
            <a:r>
              <a:rPr lang="en-US" altLang="zh-TW" sz="2000" dirty="0" smtClean="0">
                <a:latin typeface="標楷體" pitchFamily="65" charset="-120"/>
                <a:ea typeface="標楷體" pitchFamily="65" charset="-120"/>
              </a:rPr>
              <a:t>WWW</a:t>
            </a:r>
            <a:r>
              <a:rPr lang="zh-TW" altLang="en-US" sz="2000" dirty="0" smtClean="0">
                <a:latin typeface="標楷體" pitchFamily="65" charset="-120"/>
                <a:ea typeface="標楷體" pitchFamily="65" charset="-120"/>
              </a:rPr>
              <a:t>資料夾，首頁檔名</a:t>
            </a:r>
            <a:r>
              <a:rPr lang="en-US" altLang="zh-TW" sz="2000" dirty="0" smtClean="0">
                <a:latin typeface="標楷體" pitchFamily="65" charset="-120"/>
                <a:ea typeface="標楷體" pitchFamily="65" charset="-120"/>
              </a:rPr>
              <a:t>:index</a:t>
            </a:r>
            <a:r>
              <a:rPr lang="zh-TW" altLang="en-US" sz="2000" dirty="0" smtClean="0">
                <a:latin typeface="標楷體" pitchFamily="65" charset="-120"/>
                <a:ea typeface="標楷體" pitchFamily="65" charset="-120"/>
              </a:rPr>
              <a:t>。</a:t>
            </a:r>
          </a:p>
          <a:p>
            <a:pPr>
              <a:buFontTx/>
              <a:buNone/>
            </a:pPr>
            <a:r>
              <a:rPr lang="en-US" altLang="zh-TW" sz="2000" dirty="0" smtClean="0">
                <a:latin typeface="標楷體" pitchFamily="65" charset="-120"/>
                <a:ea typeface="標楷體" pitchFamily="65" charset="-120"/>
              </a:rPr>
              <a:t>* UNIX</a:t>
            </a:r>
            <a:r>
              <a:rPr lang="zh-TW" altLang="en-US" sz="2000" dirty="0" smtClean="0">
                <a:latin typeface="標楷體" pitchFamily="65" charset="-120"/>
                <a:ea typeface="標楷體" pitchFamily="65" charset="-120"/>
              </a:rPr>
              <a:t>指令操作</a:t>
            </a:r>
            <a:r>
              <a:rPr lang="en-US" altLang="zh-TW" sz="2000" dirty="0" smtClean="0">
                <a:latin typeface="標楷體" pitchFamily="65" charset="-120"/>
                <a:ea typeface="標楷體" pitchFamily="65" charset="-120"/>
              </a:rPr>
              <a:t>:</a:t>
            </a:r>
          </a:p>
          <a:p>
            <a:pPr>
              <a:buFontTx/>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執行→</a:t>
            </a:r>
            <a:r>
              <a:rPr lang="en-US" altLang="zh-TW" sz="2000" dirty="0" smtClean="0">
                <a:latin typeface="標楷體" pitchFamily="65" charset="-120"/>
                <a:ea typeface="標楷體" pitchFamily="65" charset="-120"/>
              </a:rPr>
              <a:t>KEY: telnet entry.hust.edu.tw</a:t>
            </a:r>
          </a:p>
          <a:p>
            <a:pPr>
              <a:buFontTx/>
              <a:buNone/>
            </a:pPr>
            <a:r>
              <a:rPr lang="zh-TW" altLang="en-US" sz="2000" dirty="0" smtClean="0">
                <a:latin typeface="標楷體" pitchFamily="65" charset="-120"/>
                <a:ea typeface="標楷體" pitchFamily="65" charset="-120"/>
              </a:rPr>
              <a:t> 目錄查閱，</a:t>
            </a:r>
            <a:r>
              <a:rPr lang="en-US" altLang="zh-TW" sz="2000" dirty="0" smtClean="0">
                <a:latin typeface="標楷體" pitchFamily="65" charset="-120"/>
                <a:ea typeface="標楷體" pitchFamily="65" charset="-120"/>
              </a:rPr>
              <a:t>KEY: ls</a:t>
            </a:r>
            <a:r>
              <a:rPr lang="zh-TW" altLang="en-US" sz="2000" dirty="0" smtClean="0">
                <a:latin typeface="標楷體" pitchFamily="65" charset="-120"/>
                <a:ea typeface="標楷體" pitchFamily="65" charset="-120"/>
              </a:rPr>
              <a:t>。</a:t>
            </a:r>
          </a:p>
          <a:p>
            <a:pPr>
              <a:buFontTx/>
              <a:buNone/>
            </a:pPr>
            <a:r>
              <a:rPr lang="en-US" altLang="zh-TW" sz="2000" dirty="0" smtClean="0">
                <a:latin typeface="標楷體" pitchFamily="65" charset="-120"/>
                <a:ea typeface="標楷體" pitchFamily="65" charset="-120"/>
              </a:rPr>
              <a:t>* Access</a:t>
            </a:r>
            <a:r>
              <a:rPr lang="zh-TW" altLang="en-US" sz="2000" dirty="0" smtClean="0">
                <a:latin typeface="標楷體" pitchFamily="65" charset="-120"/>
                <a:ea typeface="標楷體" pitchFamily="65" charset="-120"/>
              </a:rPr>
              <a:t>在 </a:t>
            </a:r>
            <a:r>
              <a:rPr lang="en-US" altLang="zh-TW" sz="2000" dirty="0" smtClean="0">
                <a:latin typeface="標楷體" pitchFamily="65" charset="-120"/>
                <a:ea typeface="標楷體" pitchFamily="65" charset="-120"/>
              </a:rPr>
              <a:t>office</a:t>
            </a:r>
            <a:r>
              <a:rPr lang="zh-TW" altLang="en-US" sz="2000" dirty="0" smtClean="0">
                <a:latin typeface="標楷體" pitchFamily="65" charset="-120"/>
                <a:ea typeface="標楷體" pitchFamily="65" charset="-120"/>
              </a:rPr>
              <a:t>系統底下，*</a:t>
            </a:r>
            <a:r>
              <a:rPr lang="en-US" altLang="zh-TW" sz="2000" dirty="0" smtClean="0">
                <a:latin typeface="標楷體" pitchFamily="65" charset="-120"/>
                <a:ea typeface="標楷體" pitchFamily="65" charset="-120"/>
              </a:rPr>
              <a:t>.</a:t>
            </a:r>
            <a:r>
              <a:rPr lang="en-US" altLang="zh-TW" sz="2000" dirty="0" err="1" smtClean="0">
                <a:latin typeface="標楷體" pitchFamily="65" charset="-120"/>
                <a:ea typeface="標楷體" pitchFamily="65" charset="-120"/>
              </a:rPr>
              <a:t>mdb</a:t>
            </a:r>
            <a:endParaRPr lang="en-US" altLang="zh-TW" sz="2000" dirty="0" smtClean="0">
              <a:latin typeface="標楷體" pitchFamily="65" charset="-120"/>
              <a:ea typeface="標楷體" pitchFamily="65" charset="-120"/>
            </a:endParaRPr>
          </a:p>
          <a:p>
            <a:pPr>
              <a:buFontTx/>
              <a:buNone/>
            </a:pPr>
            <a:r>
              <a:rPr lang="zh-TW" altLang="en-US" sz="2000" dirty="0" smtClean="0">
                <a:latin typeface="標楷體" pitchFamily="65" charset="-120"/>
                <a:ea typeface="標楷體" pitchFamily="65" charset="-120"/>
              </a:rPr>
              <a:t>* 練習轉成網頁再放到粉絲專業。</a:t>
            </a:r>
          </a:p>
          <a:p>
            <a:pPr>
              <a:buFontTx/>
              <a:buNone/>
            </a:pPr>
            <a:r>
              <a:rPr lang="en-US" altLang="zh-TW" sz="2000" dirty="0" smtClean="0">
                <a:latin typeface="標楷體" pitchFamily="65" charset="-120"/>
                <a:ea typeface="標楷體" pitchFamily="65" charset="-120"/>
              </a:rPr>
              <a:t>* Dbase-Ⅲ-PLUS </a:t>
            </a:r>
            <a:r>
              <a:rPr lang="en-US" altLang="zh-TW" sz="2000" dirty="0"/>
              <a:t>*.dbf(PC-DOS) </a:t>
            </a:r>
            <a:endParaRPr lang="en-US" altLang="zh-TW" sz="2000" dirty="0" smtClean="0">
              <a:latin typeface="標楷體" pitchFamily="65" charset="-120"/>
              <a:ea typeface="標楷體" pitchFamily="65" charset="-120"/>
            </a:endParaRPr>
          </a:p>
          <a:p>
            <a:pPr>
              <a:buFontTx/>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網路問卷 *</a:t>
            </a:r>
            <a:r>
              <a:rPr lang="en-US" altLang="zh-TW" sz="2000" dirty="0" smtClean="0">
                <a:latin typeface="標楷體" pitchFamily="65" charset="-120"/>
                <a:ea typeface="標楷體" pitchFamily="65" charset="-120"/>
              </a:rPr>
              <a:t>.asp (</a:t>
            </a:r>
            <a:r>
              <a:rPr lang="en-US" altLang="zh-TW" sz="2000" dirty="0" err="1" smtClean="0">
                <a:latin typeface="標楷體" pitchFamily="65" charset="-120"/>
                <a:ea typeface="標楷體" pitchFamily="65" charset="-120"/>
              </a:rPr>
              <a:t>microsoft</a:t>
            </a:r>
            <a:r>
              <a:rPr lang="en-US" altLang="zh-TW" sz="2000" dirty="0" smtClean="0">
                <a:latin typeface="標楷體" pitchFamily="65" charset="-120"/>
                <a:ea typeface="標楷體" pitchFamily="65" charset="-120"/>
              </a:rPr>
              <a:t>)</a:t>
            </a:r>
          </a:p>
          <a:p>
            <a:pPr>
              <a:buFontTx/>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cookies</a:t>
            </a:r>
          </a:p>
          <a:p>
            <a:pPr>
              <a:buFontTx/>
              <a:buNone/>
            </a:pPr>
            <a:r>
              <a:rPr lang="zh-TW" altLang="en-US" sz="2000" dirty="0" smtClean="0">
                <a:latin typeface="標楷體" pitchFamily="65" charset="-120"/>
                <a:ea typeface="標楷體" pitchFamily="65" charset="-120"/>
              </a:rPr>
              <a:t>* 早期</a:t>
            </a:r>
            <a:r>
              <a:rPr lang="en-US" altLang="zh-TW" sz="2000" dirty="0" smtClean="0">
                <a:latin typeface="標楷體" pitchFamily="65" charset="-120"/>
                <a:ea typeface="標楷體" pitchFamily="65" charset="-120"/>
              </a:rPr>
              <a:t>server </a:t>
            </a:r>
            <a:r>
              <a:rPr lang="en-US" altLang="zh-TW" sz="2000" dirty="0" err="1" smtClean="0">
                <a:latin typeface="標楷體" pitchFamily="65" charset="-120"/>
                <a:ea typeface="標楷體" pitchFamily="65" charset="-120"/>
              </a:rPr>
              <a:t>frontpage</a:t>
            </a:r>
            <a:endParaRPr lang="en-US" altLang="zh-TW" sz="2000" dirty="0" smtClean="0">
              <a:latin typeface="標楷體" pitchFamily="65" charset="-120"/>
              <a:ea typeface="標楷體" pitchFamily="65" charset="-120"/>
            </a:endParaRPr>
          </a:p>
          <a:p>
            <a:pPr>
              <a:buFontTx/>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編輯網頁</a:t>
            </a:r>
          </a:p>
          <a:p>
            <a:pPr>
              <a:buFontTx/>
              <a:buNone/>
            </a:pPr>
            <a:r>
              <a:rPr lang="zh-TW" altLang="en-US" sz="2000" dirty="0" smtClean="0">
                <a:latin typeface="標楷體" pitchFamily="65" charset="-120"/>
                <a:ea typeface="標楷體" pitchFamily="65" charset="-120"/>
              </a:rPr>
              <a:t>* 現在</a:t>
            </a:r>
            <a:r>
              <a:rPr lang="en-US" altLang="zh-TW" sz="2000" dirty="0" smtClean="0">
                <a:latin typeface="標楷體" pitchFamily="65" charset="-120"/>
                <a:ea typeface="標楷體" pitchFamily="65" charset="-120"/>
              </a:rPr>
              <a:t>NT Server(IIS Server)</a:t>
            </a:r>
          </a:p>
        </p:txBody>
      </p:sp>
      <p:sp>
        <p:nvSpPr>
          <p:cNvPr id="7171"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endParaRPr lang="en-US" altLang="zh-TW" sz="4400" dirty="0">
              <a:solidFill>
                <a:schemeClr val="tx2"/>
              </a:solidFill>
              <a:latin typeface="標楷體" pitchFamily="65" charset="-120"/>
              <a:ea typeface="標楷體" pitchFamily="65" charset="-120"/>
            </a:endParaRPr>
          </a:p>
        </p:txBody>
      </p:sp>
      <p:sp>
        <p:nvSpPr>
          <p:cNvPr id="7172" name="Line 6"/>
          <p:cNvSpPr>
            <a:spLocks noChangeShapeType="1"/>
          </p:cNvSpPr>
          <p:nvPr/>
        </p:nvSpPr>
        <p:spPr bwMode="auto">
          <a:xfrm flipH="1">
            <a:off x="2411413" y="4652963"/>
            <a:ext cx="0" cy="215900"/>
          </a:xfrm>
          <a:prstGeom prst="line">
            <a:avLst/>
          </a:prstGeom>
          <a:noFill/>
          <a:ln w="38100">
            <a:solidFill>
              <a:schemeClr val="tx1"/>
            </a:solidFill>
            <a:round/>
            <a:headEnd/>
            <a:tailEnd/>
          </a:ln>
        </p:spPr>
        <p:txBody>
          <a:bodyPr/>
          <a:lstStyle/>
          <a:p>
            <a:endParaRPr lang="zh-TW" altLang="en-US"/>
          </a:p>
        </p:txBody>
      </p:sp>
      <p:sp>
        <p:nvSpPr>
          <p:cNvPr id="7173" name="Line 7"/>
          <p:cNvSpPr>
            <a:spLocks noChangeShapeType="1"/>
          </p:cNvSpPr>
          <p:nvPr/>
        </p:nvSpPr>
        <p:spPr bwMode="auto">
          <a:xfrm>
            <a:off x="2411413" y="4868863"/>
            <a:ext cx="431800" cy="0"/>
          </a:xfrm>
          <a:prstGeom prst="line">
            <a:avLst/>
          </a:prstGeom>
          <a:noFill/>
          <a:ln w="38100">
            <a:solidFill>
              <a:schemeClr val="tx1"/>
            </a:solidFill>
            <a:round/>
            <a:headEnd/>
            <a:tailEnd type="stealth" w="med" len="med"/>
          </a:ln>
        </p:spPr>
        <p:txBody>
          <a:bodyPr/>
          <a:lstStyle/>
          <a:p>
            <a:endParaRPr lang="zh-TW" altLang="en-US"/>
          </a:p>
        </p:txBody>
      </p:sp>
      <p:sp>
        <p:nvSpPr>
          <p:cNvPr id="7174" name="Line 8"/>
          <p:cNvSpPr>
            <a:spLocks noChangeShapeType="1"/>
          </p:cNvSpPr>
          <p:nvPr/>
        </p:nvSpPr>
        <p:spPr bwMode="auto">
          <a:xfrm>
            <a:off x="2700338" y="5445125"/>
            <a:ext cx="0" cy="647700"/>
          </a:xfrm>
          <a:prstGeom prst="line">
            <a:avLst/>
          </a:prstGeom>
          <a:noFill/>
          <a:ln w="25400">
            <a:solidFill>
              <a:schemeClr val="tx1"/>
            </a:solidFill>
            <a:round/>
            <a:headEnd/>
            <a:tailEnd/>
          </a:ln>
        </p:spPr>
        <p:txBody>
          <a:bodyPr/>
          <a:lstStyle/>
          <a:p>
            <a:endParaRPr lang="zh-TW" altLang="en-US"/>
          </a:p>
        </p:txBody>
      </p:sp>
      <p:sp>
        <p:nvSpPr>
          <p:cNvPr id="7175" name="Line 9"/>
          <p:cNvSpPr>
            <a:spLocks noChangeShapeType="1"/>
          </p:cNvSpPr>
          <p:nvPr/>
        </p:nvSpPr>
        <p:spPr bwMode="auto">
          <a:xfrm>
            <a:off x="2700338" y="5661025"/>
            <a:ext cx="431800" cy="0"/>
          </a:xfrm>
          <a:prstGeom prst="line">
            <a:avLst/>
          </a:prstGeom>
          <a:noFill/>
          <a:ln w="25400">
            <a:solidFill>
              <a:schemeClr val="tx1"/>
            </a:solidFill>
            <a:round/>
            <a:headEnd/>
            <a:tailEnd/>
          </a:ln>
        </p:spPr>
        <p:txBody>
          <a:bodyPr/>
          <a:lstStyle/>
          <a:p>
            <a:endParaRPr lang="zh-TW" altLang="en-US"/>
          </a:p>
        </p:txBody>
      </p:sp>
      <p:sp>
        <p:nvSpPr>
          <p:cNvPr id="7176" name="Text Box 10"/>
          <p:cNvSpPr txBox="1">
            <a:spLocks noChangeArrowheads="1"/>
          </p:cNvSpPr>
          <p:nvPr/>
        </p:nvSpPr>
        <p:spPr bwMode="auto">
          <a:xfrm>
            <a:off x="3276600" y="5445125"/>
            <a:ext cx="1079500" cy="779463"/>
          </a:xfrm>
          <a:prstGeom prst="rect">
            <a:avLst/>
          </a:prstGeom>
          <a:noFill/>
          <a:ln w="9525">
            <a:noFill/>
            <a:miter lim="800000"/>
            <a:headEnd/>
            <a:tailEnd/>
          </a:ln>
        </p:spPr>
        <p:txBody>
          <a:bodyPr>
            <a:spAutoFit/>
          </a:bodyPr>
          <a:lstStyle/>
          <a:p>
            <a:pPr>
              <a:spcBef>
                <a:spcPct val="50000"/>
              </a:spcBef>
            </a:pPr>
            <a:r>
              <a:rPr lang="en-US" altLang="zh-TW"/>
              <a:t>W W W</a:t>
            </a:r>
          </a:p>
          <a:p>
            <a:pPr>
              <a:spcBef>
                <a:spcPct val="50000"/>
              </a:spcBef>
            </a:pPr>
            <a:r>
              <a:rPr lang="en-US" altLang="zh-TW"/>
              <a:t>FTP</a:t>
            </a:r>
          </a:p>
        </p:txBody>
      </p:sp>
      <p:sp>
        <p:nvSpPr>
          <p:cNvPr id="7177" name="Line 11"/>
          <p:cNvSpPr>
            <a:spLocks noChangeShapeType="1"/>
          </p:cNvSpPr>
          <p:nvPr/>
        </p:nvSpPr>
        <p:spPr bwMode="auto">
          <a:xfrm>
            <a:off x="2700338" y="6092825"/>
            <a:ext cx="431800" cy="0"/>
          </a:xfrm>
          <a:prstGeom prst="line">
            <a:avLst/>
          </a:prstGeom>
          <a:noFill/>
          <a:ln w="25400">
            <a:solidFill>
              <a:schemeClr val="tx1"/>
            </a:solidFill>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052513"/>
            <a:ext cx="8229600" cy="5073650"/>
          </a:xfrm>
        </p:spPr>
        <p:txBody>
          <a:bodyPr/>
          <a:lstStyle/>
          <a:p>
            <a:pPr>
              <a:buFontTx/>
              <a:buNone/>
            </a:pPr>
            <a:r>
              <a:rPr lang="en-US" altLang="zh-TW" sz="2000" smtClean="0">
                <a:latin typeface="標楷體" pitchFamily="65" charset="-120"/>
                <a:ea typeface="標楷體" pitchFamily="65" charset="-120"/>
              </a:rPr>
              <a:t>* Java Script  ,  Java Applet</a:t>
            </a:r>
          </a:p>
        </p:txBody>
      </p:sp>
      <p:sp>
        <p:nvSpPr>
          <p:cNvPr id="8195"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r>
              <a:rPr lang="en-US" altLang="zh-TW" sz="4000" dirty="0" smtClean="0">
                <a:solidFill>
                  <a:schemeClr val="tx2"/>
                </a:solidFill>
                <a:latin typeface="標楷體" pitchFamily="65" charset="-120"/>
                <a:ea typeface="標楷體" pitchFamily="65" charset="-120"/>
              </a:rPr>
              <a:t>4. 10/7</a:t>
            </a:r>
            <a:endParaRPr lang="en-US" altLang="zh-TW" sz="4400" dirty="0">
              <a:solidFill>
                <a:schemeClr val="tx2"/>
              </a:solidFill>
              <a:latin typeface="標楷體" pitchFamily="65" charset="-120"/>
              <a:ea typeface="標楷體" pitchFamily="65" charset="-120"/>
            </a:endParaRPr>
          </a:p>
        </p:txBody>
      </p:sp>
      <p:sp>
        <p:nvSpPr>
          <p:cNvPr id="8196" name="Text Box 5"/>
          <p:cNvSpPr txBox="1">
            <a:spLocks noChangeArrowheads="1"/>
          </p:cNvSpPr>
          <p:nvPr/>
        </p:nvSpPr>
        <p:spPr bwMode="auto">
          <a:xfrm>
            <a:off x="468313" y="1484313"/>
            <a:ext cx="1657350" cy="641350"/>
          </a:xfrm>
          <a:prstGeom prst="rect">
            <a:avLst/>
          </a:prstGeom>
          <a:noFill/>
          <a:ln w="9525">
            <a:noFill/>
            <a:miter lim="800000"/>
            <a:headEnd/>
            <a:tailEnd/>
          </a:ln>
        </p:spPr>
        <p:txBody>
          <a:bodyPr>
            <a:spAutoFit/>
          </a:bodyPr>
          <a:lstStyle/>
          <a:p>
            <a:pPr>
              <a:spcBef>
                <a:spcPct val="50000"/>
              </a:spcBef>
            </a:pPr>
            <a:r>
              <a:rPr lang="zh-TW" altLang="en-US">
                <a:ea typeface="標楷體" pitchFamily="65" charset="-120"/>
              </a:rPr>
              <a:t>有模組要放在主機端</a:t>
            </a:r>
          </a:p>
        </p:txBody>
      </p:sp>
      <p:sp>
        <p:nvSpPr>
          <p:cNvPr id="8197" name="Text Box 6"/>
          <p:cNvSpPr txBox="1">
            <a:spLocks noChangeArrowheads="1"/>
          </p:cNvSpPr>
          <p:nvPr/>
        </p:nvSpPr>
        <p:spPr bwMode="auto">
          <a:xfrm>
            <a:off x="2771775" y="1484313"/>
            <a:ext cx="1655763" cy="366712"/>
          </a:xfrm>
          <a:prstGeom prst="rect">
            <a:avLst/>
          </a:prstGeom>
          <a:noFill/>
          <a:ln w="9525">
            <a:noFill/>
            <a:miter lim="800000"/>
            <a:headEnd/>
            <a:tailEnd/>
          </a:ln>
        </p:spPr>
        <p:txBody>
          <a:bodyPr>
            <a:spAutoFit/>
          </a:bodyPr>
          <a:lstStyle/>
          <a:p>
            <a:pPr>
              <a:spcBef>
                <a:spcPct val="50000"/>
              </a:spcBef>
            </a:pPr>
            <a:r>
              <a:rPr lang="zh-TW" altLang="en-US">
                <a:ea typeface="標楷體" pitchFamily="65" charset="-120"/>
              </a:rPr>
              <a:t>要放在主機端</a:t>
            </a:r>
          </a:p>
        </p:txBody>
      </p:sp>
      <p:sp>
        <p:nvSpPr>
          <p:cNvPr id="8198" name="Text Box 8"/>
          <p:cNvSpPr txBox="1">
            <a:spLocks noChangeArrowheads="1"/>
          </p:cNvSpPr>
          <p:nvPr/>
        </p:nvSpPr>
        <p:spPr bwMode="auto">
          <a:xfrm>
            <a:off x="468313" y="2349500"/>
            <a:ext cx="8351837" cy="1311275"/>
          </a:xfrm>
          <a:prstGeom prst="rect">
            <a:avLst/>
          </a:prstGeom>
          <a:noFill/>
          <a:ln w="9525">
            <a:noFill/>
            <a:miter lim="800000"/>
            <a:headEnd/>
            <a:tailEnd/>
          </a:ln>
        </p:spPr>
        <p:txBody>
          <a:bodyPr>
            <a:spAutoFit/>
          </a:bodyPr>
          <a:lstStyle/>
          <a:p>
            <a:pPr>
              <a:spcBef>
                <a:spcPct val="50000"/>
              </a:spcBef>
            </a:pPr>
            <a:r>
              <a:rPr lang="en-US" altLang="zh-TW" sz="2000">
                <a:latin typeface="標楷體" pitchFamily="65" charset="-120"/>
                <a:ea typeface="標楷體" pitchFamily="65" charset="-120"/>
              </a:rPr>
              <a:t>* FTP(</a:t>
            </a:r>
            <a:r>
              <a:rPr lang="zh-TW" altLang="en-US" sz="2000">
                <a:latin typeface="標楷體" pitchFamily="65" charset="-120"/>
                <a:ea typeface="標楷體" pitchFamily="65" charset="-120"/>
              </a:rPr>
              <a:t>雲端硬碟</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開啟方法</a:t>
            </a:r>
            <a:r>
              <a:rPr lang="en-US" altLang="zh-TW" sz="2000">
                <a:latin typeface="標楷體" pitchFamily="65" charset="-120"/>
                <a:ea typeface="標楷體" pitchFamily="65" charset="-120"/>
              </a:rPr>
              <a:t>:</a:t>
            </a:r>
          </a:p>
          <a:p>
            <a:pPr>
              <a:spcBef>
                <a:spcPct val="50000"/>
              </a:spcBef>
            </a:pPr>
            <a:r>
              <a:rPr lang="en-US" altLang="zh-TW" sz="2000">
                <a:latin typeface="標楷體" pitchFamily="65" charset="-120"/>
                <a:ea typeface="標楷體" pitchFamily="65" charset="-120"/>
              </a:rPr>
              <a:t>  </a:t>
            </a:r>
            <a:r>
              <a:rPr lang="zh-TW" altLang="en-US" sz="2000">
                <a:latin typeface="標楷體" pitchFamily="65" charset="-120"/>
                <a:ea typeface="標楷體" pitchFamily="65" charset="-120"/>
              </a:rPr>
              <a:t>開啟</a:t>
            </a:r>
            <a:r>
              <a:rPr lang="en-US" altLang="zh-TW" sz="2000">
                <a:latin typeface="標楷體" pitchFamily="65" charset="-120"/>
                <a:ea typeface="標楷體" pitchFamily="65" charset="-120"/>
              </a:rPr>
              <a:t>EXCEL→</a:t>
            </a:r>
            <a:r>
              <a:rPr lang="zh-TW" altLang="en-US" sz="2000">
                <a:latin typeface="標楷體" pitchFamily="65" charset="-120"/>
                <a:ea typeface="標楷體" pitchFamily="65" charset="-120"/>
              </a:rPr>
              <a:t>開啟新檔→資料→從</a:t>
            </a:r>
            <a:r>
              <a:rPr lang="en-US" altLang="zh-TW" sz="2000">
                <a:latin typeface="標楷體" pitchFamily="65" charset="-120"/>
                <a:ea typeface="標楷體" pitchFamily="65" charset="-120"/>
              </a:rPr>
              <a:t>WEB→KEY:ftp://entry.hust.edu.tw</a:t>
            </a:r>
          </a:p>
          <a:p>
            <a:pPr>
              <a:spcBef>
                <a:spcPct val="50000"/>
              </a:spcBef>
            </a:pPr>
            <a:r>
              <a:rPr lang="zh-TW" altLang="en-US" sz="2000">
                <a:latin typeface="標楷體" pitchFamily="65" charset="-120"/>
                <a:ea typeface="標楷體" pitchFamily="65" charset="-120"/>
              </a:rPr>
              <a:t>  →開一個資料夾</a:t>
            </a:r>
            <a:r>
              <a:rPr lang="en-US" altLang="zh-TW" sz="2000">
                <a:latin typeface="標楷體" pitchFamily="65" charset="-120"/>
                <a:ea typeface="標楷體" pitchFamily="65" charset="-120"/>
              </a:rPr>
              <a:t>WWW(</a:t>
            </a:r>
            <a:r>
              <a:rPr lang="zh-TW" altLang="en-US" sz="2000">
                <a:latin typeface="標楷體" pitchFamily="65" charset="-120"/>
                <a:ea typeface="標楷體" pitchFamily="65" charset="-120"/>
              </a:rPr>
              <a:t>大寫</a:t>
            </a:r>
            <a:r>
              <a:rPr lang="en-US" altLang="zh-TW" sz="200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404664"/>
            <a:ext cx="8229600" cy="4525963"/>
          </a:xfrm>
        </p:spPr>
        <p:txBody>
          <a:bodyPr/>
          <a:lstStyle/>
          <a:p>
            <a:r>
              <a:rPr lang="en-US" altLang="zh-TW" sz="2800" dirty="0"/>
              <a:t>1.</a:t>
            </a:r>
            <a:r>
              <a:rPr lang="zh-TW" altLang="en-US" sz="2800" dirty="0"/>
              <a:t>商流計算機應用 的</a:t>
            </a:r>
            <a:r>
              <a:rPr lang="en-US" altLang="zh-TW" sz="2800" dirty="0"/>
              <a:t>4 </a:t>
            </a:r>
            <a:r>
              <a:rPr lang="zh-TW" altLang="en-US" sz="2800" dirty="0"/>
              <a:t>大現代化零售</a:t>
            </a:r>
            <a:r>
              <a:rPr lang="en-US" altLang="zh-TW" sz="2800" dirty="0"/>
              <a:t>Retail </a:t>
            </a:r>
            <a:r>
              <a:rPr lang="zh-TW" altLang="en-US" sz="2800" dirty="0"/>
              <a:t>通路計算機應用演化</a:t>
            </a:r>
            <a:r>
              <a:rPr lang="en-US" altLang="zh-TW" sz="2800" dirty="0"/>
              <a:t>. </a:t>
            </a:r>
            <a:r>
              <a:rPr lang="zh-TW" altLang="en-US" sz="2800" dirty="0"/>
              <a:t>依時間排序 為何 </a:t>
            </a:r>
            <a:r>
              <a:rPr lang="en-US" altLang="zh-TW" sz="2800" dirty="0"/>
              <a:t>?</a:t>
            </a:r>
          </a:p>
          <a:p>
            <a:r>
              <a:rPr lang="en-US" altLang="zh-TW" sz="2800" dirty="0"/>
              <a:t>2.MIS</a:t>
            </a:r>
            <a:r>
              <a:rPr lang="zh-TW" altLang="en-US" sz="2800" dirty="0"/>
              <a:t>管理資訊系統為 計算機應用 的資訊基礎，請問 </a:t>
            </a:r>
            <a:r>
              <a:rPr lang="en-US" altLang="zh-TW" sz="2800" dirty="0"/>
              <a:t>MIS</a:t>
            </a:r>
            <a:r>
              <a:rPr lang="zh-TW" altLang="en-US" sz="2800" dirty="0"/>
              <a:t>之 </a:t>
            </a:r>
            <a:r>
              <a:rPr lang="en-US" altLang="zh-TW" sz="2800" dirty="0"/>
              <a:t>5</a:t>
            </a:r>
            <a:r>
              <a:rPr lang="zh-TW" altLang="en-US" sz="2800" dirty="0"/>
              <a:t>管 為何 </a:t>
            </a:r>
            <a:r>
              <a:rPr lang="en-US" altLang="zh-TW" sz="2800" dirty="0"/>
              <a:t>? </a:t>
            </a:r>
          </a:p>
          <a:p>
            <a:r>
              <a:rPr lang="en-US" altLang="zh-TW" sz="2800" dirty="0"/>
              <a:t>3. MKIS </a:t>
            </a:r>
            <a:r>
              <a:rPr lang="zh-TW" altLang="en-US" sz="2800" dirty="0"/>
              <a:t>行銷資訊系統為 計算機應用管理的 資訊基礎，請問其量化行銷總體外部市場的 </a:t>
            </a:r>
            <a:r>
              <a:rPr lang="en-US" altLang="zh-TW" sz="2800" dirty="0"/>
              <a:t>5</a:t>
            </a:r>
            <a:r>
              <a:rPr lang="zh-TW" altLang="en-US" sz="2800" dirty="0"/>
              <a:t>大資訊指標為何 </a:t>
            </a:r>
            <a:r>
              <a:rPr lang="en-US" altLang="zh-TW" sz="2800" dirty="0"/>
              <a:t>?</a:t>
            </a:r>
          </a:p>
          <a:p>
            <a:r>
              <a:rPr lang="en-US" altLang="zh-TW" sz="2800" dirty="0"/>
              <a:t> </a:t>
            </a:r>
            <a:r>
              <a:rPr lang="en-US" altLang="zh-TW" sz="2800" dirty="0" smtClean="0"/>
              <a:t>4</a:t>
            </a:r>
            <a:r>
              <a:rPr lang="en-US" altLang="zh-TW" sz="2800" dirty="0"/>
              <a:t>. </a:t>
            </a:r>
            <a:r>
              <a:rPr lang="zh-TW" altLang="en-US" sz="2800" dirty="0"/>
              <a:t>顧客關係管理 </a:t>
            </a:r>
            <a:r>
              <a:rPr lang="en-US" altLang="zh-TW" sz="2800" dirty="0"/>
              <a:t>CRM</a:t>
            </a:r>
            <a:r>
              <a:rPr lang="zh-TW" altLang="en-US" sz="2800" dirty="0"/>
              <a:t>中 之 </a:t>
            </a:r>
            <a:r>
              <a:rPr lang="en-US" altLang="zh-TW" sz="2800" dirty="0"/>
              <a:t>2 </a:t>
            </a:r>
            <a:r>
              <a:rPr lang="zh-TW" altLang="en-US" sz="2800" dirty="0"/>
              <a:t>大 </a:t>
            </a:r>
            <a:r>
              <a:rPr lang="en-US" altLang="zh-TW" sz="2800" dirty="0"/>
              <a:t>Data</a:t>
            </a:r>
            <a:r>
              <a:rPr lang="zh-TW" altLang="en-US" sz="2800" dirty="0"/>
              <a:t>資料管理為何 </a:t>
            </a:r>
            <a:r>
              <a:rPr lang="en-US" altLang="zh-TW" sz="2800" dirty="0"/>
              <a:t>? </a:t>
            </a:r>
            <a:r>
              <a:rPr lang="zh-TW" altLang="en-US" sz="2800" dirty="0"/>
              <a:t>舉</a:t>
            </a:r>
            <a:r>
              <a:rPr lang="en-US" altLang="zh-TW" sz="2800" dirty="0"/>
              <a:t>1</a:t>
            </a:r>
            <a:r>
              <a:rPr lang="zh-TW" altLang="en-US" sz="2800" dirty="0"/>
              <a:t>例 有關台灣老人人口的網路資訊管理個案 </a:t>
            </a:r>
            <a:r>
              <a:rPr lang="en-US" altLang="zh-TW" sz="2800" dirty="0"/>
              <a:t>?</a:t>
            </a:r>
          </a:p>
          <a:p>
            <a:r>
              <a:rPr lang="en-US" altLang="zh-TW" sz="2800" dirty="0"/>
              <a:t>5. </a:t>
            </a:r>
            <a:r>
              <a:rPr lang="zh-TW" altLang="en-US" sz="2800" dirty="0"/>
              <a:t>美國資訊軟體創辦人世代 從</a:t>
            </a:r>
            <a:r>
              <a:rPr lang="en-US" altLang="zh-TW" sz="2800" dirty="0"/>
              <a:t>PC,</a:t>
            </a:r>
            <a:r>
              <a:rPr lang="zh-TW" altLang="en-US" sz="2800" dirty="0"/>
              <a:t>網路</a:t>
            </a:r>
            <a:r>
              <a:rPr lang="en-US" altLang="zh-TW" sz="2800" dirty="0"/>
              <a:t>,</a:t>
            </a:r>
            <a:r>
              <a:rPr lang="zh-TW" altLang="en-US" sz="2800" dirty="0"/>
              <a:t>手機皆有所延續與發展 </a:t>
            </a:r>
            <a:r>
              <a:rPr lang="en-US" altLang="zh-TW" sz="2800" dirty="0"/>
              <a:t>(1980-2013), </a:t>
            </a:r>
            <a:r>
              <a:rPr lang="zh-TW" altLang="en-US" sz="2800" dirty="0"/>
              <a:t>請說明</a:t>
            </a:r>
            <a:r>
              <a:rPr lang="en-US" altLang="zh-TW" sz="2800" dirty="0"/>
              <a:t>FB </a:t>
            </a:r>
            <a:r>
              <a:rPr lang="zh-TW" altLang="en-US" sz="2800" dirty="0"/>
              <a:t>臉書</a:t>
            </a:r>
            <a:r>
              <a:rPr lang="en-US" altLang="zh-TW" sz="2800" dirty="0"/>
              <a:t>, Google, Yahoo ,MS </a:t>
            </a:r>
            <a:r>
              <a:rPr lang="zh-TW" altLang="en-US" sz="2800" dirty="0"/>
              <a:t>微軟等 創辦人的出生世代為何 </a:t>
            </a:r>
            <a:r>
              <a:rPr lang="en-US" altLang="zh-TW" sz="2800" dirty="0"/>
              <a:t>? </a:t>
            </a:r>
          </a:p>
          <a:p>
            <a:endParaRPr lang="zh-TW" altLang="en-US" dirty="0"/>
          </a:p>
        </p:txBody>
      </p:sp>
    </p:spTree>
    <p:extLst>
      <p:ext uri="{BB962C8B-B14F-4D97-AF65-F5344CB8AC3E}">
        <p14:creationId xmlns:p14="http://schemas.microsoft.com/office/powerpoint/2010/main" val="543527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404664"/>
            <a:ext cx="8229600" cy="4525963"/>
          </a:xfrm>
        </p:spPr>
        <p:txBody>
          <a:bodyPr/>
          <a:lstStyle/>
          <a:p>
            <a:r>
              <a:rPr lang="en-US" altLang="zh-TW" sz="2400" dirty="0" smtClean="0"/>
              <a:t>6</a:t>
            </a:r>
            <a:r>
              <a:rPr lang="en-US" altLang="zh-TW" sz="2400" dirty="0"/>
              <a:t>. </a:t>
            </a:r>
            <a:r>
              <a:rPr lang="zh-TW" altLang="en-US" sz="2400" dirty="0"/>
              <a:t>目前全球在 </a:t>
            </a:r>
            <a:r>
              <a:rPr lang="en-US" altLang="zh-TW" sz="2400" dirty="0"/>
              <a:t>Unix</a:t>
            </a:r>
            <a:r>
              <a:rPr lang="zh-TW" altLang="en-US" sz="2400" dirty="0"/>
              <a:t>系統 佔有率最大 的資料庫為何 </a:t>
            </a:r>
            <a:r>
              <a:rPr lang="en-US" altLang="zh-TW" sz="2400" dirty="0"/>
              <a:t>? </a:t>
            </a:r>
            <a:r>
              <a:rPr lang="zh-TW" altLang="en-US" sz="2400" dirty="0"/>
              <a:t>微軟主機 的大型資料庫為何 </a:t>
            </a:r>
            <a:r>
              <a:rPr lang="en-US" altLang="zh-TW" sz="2400" dirty="0"/>
              <a:t>? </a:t>
            </a:r>
            <a:r>
              <a:rPr lang="zh-TW" altLang="en-US" sz="2400" dirty="0"/>
              <a:t>微軟 </a:t>
            </a:r>
            <a:r>
              <a:rPr lang="en-US" altLang="zh-TW" sz="2400" dirty="0"/>
              <a:t>Office </a:t>
            </a:r>
            <a:r>
              <a:rPr lang="zh-TW" altLang="en-US" sz="2400" dirty="0"/>
              <a:t>軟體中 的小型資料庫為何 </a:t>
            </a:r>
            <a:r>
              <a:rPr lang="en-US" altLang="zh-TW" sz="2400" dirty="0"/>
              <a:t>?   </a:t>
            </a:r>
          </a:p>
          <a:p>
            <a:r>
              <a:rPr lang="en-US" altLang="zh-TW" sz="2400" dirty="0"/>
              <a:t>7. </a:t>
            </a:r>
            <a:r>
              <a:rPr lang="zh-TW" altLang="en-US" sz="2400" dirty="0"/>
              <a:t>請將 大數據分析資料管理金字塔的順序，依序排列 </a:t>
            </a:r>
            <a:r>
              <a:rPr lang="en-US" altLang="zh-TW" sz="2400" dirty="0"/>
              <a:t>? (</a:t>
            </a:r>
            <a:r>
              <a:rPr lang="zh-TW" altLang="en-US" sz="2400" dirty="0"/>
              <a:t>由 上而下</a:t>
            </a:r>
            <a:r>
              <a:rPr lang="en-US" altLang="zh-TW" sz="2400" dirty="0"/>
              <a:t>)</a:t>
            </a:r>
          </a:p>
          <a:p>
            <a:r>
              <a:rPr lang="en-US" altLang="zh-TW" sz="2400" dirty="0"/>
              <a:t>8.</a:t>
            </a:r>
            <a:r>
              <a:rPr lang="zh-TW" altLang="en-US" sz="2400" dirty="0"/>
              <a:t>台灣 </a:t>
            </a:r>
            <a:r>
              <a:rPr lang="en-US" altLang="zh-TW" sz="2400" dirty="0" err="1"/>
              <a:t>Hinet</a:t>
            </a:r>
            <a:r>
              <a:rPr lang="en-US" altLang="zh-TW" sz="2400" dirty="0"/>
              <a:t> </a:t>
            </a:r>
            <a:r>
              <a:rPr lang="zh-TW" altLang="en-US" sz="2400" dirty="0"/>
              <a:t>何時 </a:t>
            </a:r>
            <a:r>
              <a:rPr lang="en-US" altLang="zh-TW" sz="2400" dirty="0"/>
              <a:t>(? </a:t>
            </a:r>
            <a:r>
              <a:rPr lang="zh-TW" altLang="en-US" sz="2400" dirty="0"/>
              <a:t>年</a:t>
            </a:r>
            <a:r>
              <a:rPr lang="en-US" altLang="zh-TW" sz="2400" dirty="0"/>
              <a:t>) </a:t>
            </a:r>
            <a:r>
              <a:rPr lang="zh-TW" altLang="en-US" sz="2400" dirty="0"/>
              <a:t>開始營運 </a:t>
            </a:r>
            <a:r>
              <a:rPr lang="en-US" altLang="zh-TW" sz="2400" dirty="0"/>
              <a:t>? </a:t>
            </a:r>
            <a:r>
              <a:rPr lang="zh-TW" altLang="en-US" sz="2400" dirty="0"/>
              <a:t>中國網路人口何時超越台灣 </a:t>
            </a:r>
            <a:r>
              <a:rPr lang="en-US" altLang="zh-TW" sz="2400" dirty="0"/>
              <a:t>?</a:t>
            </a:r>
          </a:p>
          <a:p>
            <a:r>
              <a:rPr lang="en-US" altLang="zh-TW" sz="2400" dirty="0"/>
              <a:t>9. </a:t>
            </a:r>
            <a:r>
              <a:rPr lang="zh-TW" altLang="en-US" sz="2400" dirty="0"/>
              <a:t>氣象大數據分析</a:t>
            </a:r>
            <a:r>
              <a:rPr lang="en-US" altLang="zh-TW" sz="2400" dirty="0"/>
              <a:t>-1</a:t>
            </a:r>
            <a:r>
              <a:rPr lang="zh-TW" altLang="en-US" sz="2400" dirty="0"/>
              <a:t>年均溫最低為 </a:t>
            </a:r>
            <a:r>
              <a:rPr lang="en-US" altLang="zh-TW" sz="2400" dirty="0"/>
              <a:t>?</a:t>
            </a:r>
            <a:r>
              <a:rPr lang="zh-TW" altLang="en-US" sz="2400" dirty="0"/>
              <a:t>月</a:t>
            </a:r>
            <a:r>
              <a:rPr lang="en-US" altLang="zh-TW" sz="2400" dirty="0"/>
              <a:t>. </a:t>
            </a:r>
            <a:r>
              <a:rPr lang="zh-TW" altLang="en-US" sz="2400" dirty="0"/>
              <a:t>今年最冷寒流在 </a:t>
            </a:r>
            <a:r>
              <a:rPr lang="en-US" altLang="zh-TW" sz="2400" dirty="0"/>
              <a:t>? </a:t>
            </a:r>
            <a:r>
              <a:rPr lang="zh-TW" altLang="en-US" sz="2400" dirty="0"/>
              <a:t>月 </a:t>
            </a:r>
            <a:r>
              <a:rPr lang="en-US" altLang="zh-TW" sz="2400" dirty="0"/>
              <a:t>(106</a:t>
            </a:r>
            <a:r>
              <a:rPr lang="zh-TW" altLang="en-US" sz="2400" dirty="0"/>
              <a:t>年</a:t>
            </a:r>
            <a:r>
              <a:rPr lang="en-US" altLang="zh-TW" sz="2400" dirty="0"/>
              <a:t>: 10</a:t>
            </a:r>
            <a:r>
              <a:rPr lang="zh-TW" altLang="en-US" sz="2400" dirty="0"/>
              <a:t>月 </a:t>
            </a:r>
            <a:r>
              <a:rPr lang="en-US" altLang="zh-TW" sz="2400" dirty="0"/>
              <a:t>2</a:t>
            </a:r>
            <a:r>
              <a:rPr lang="zh-TW" altLang="en-US" sz="2400" dirty="0"/>
              <a:t>波</a:t>
            </a:r>
            <a:r>
              <a:rPr lang="en-US" altLang="zh-TW" sz="2400" dirty="0"/>
              <a:t>+11</a:t>
            </a:r>
            <a:r>
              <a:rPr lang="zh-TW" altLang="en-US" sz="2400" dirty="0"/>
              <a:t>月 </a:t>
            </a:r>
            <a:r>
              <a:rPr lang="en-US" altLang="zh-TW" sz="2400" dirty="0"/>
              <a:t>4</a:t>
            </a:r>
            <a:r>
              <a:rPr lang="zh-TW" altLang="en-US" sz="2400" dirty="0"/>
              <a:t>波</a:t>
            </a:r>
            <a:r>
              <a:rPr lang="en-US" altLang="zh-TW" sz="2400" dirty="0"/>
              <a:t>+12</a:t>
            </a:r>
            <a:r>
              <a:rPr lang="zh-TW" altLang="en-US" sz="2400" dirty="0"/>
              <a:t>月 </a:t>
            </a:r>
            <a:r>
              <a:rPr lang="en-US" altLang="zh-TW" sz="2400" dirty="0"/>
              <a:t>4</a:t>
            </a:r>
            <a:r>
              <a:rPr lang="zh-TW" altLang="en-US" sz="2400" dirty="0"/>
              <a:t>波</a:t>
            </a:r>
            <a:r>
              <a:rPr lang="en-US" altLang="zh-TW" sz="2400" dirty="0"/>
              <a:t>:10</a:t>
            </a:r>
            <a:r>
              <a:rPr lang="zh-TW" altLang="en-US" sz="2400" dirty="0"/>
              <a:t>月</a:t>
            </a:r>
            <a:r>
              <a:rPr lang="en-US" altLang="zh-TW" sz="2400" dirty="0"/>
              <a:t>-12</a:t>
            </a:r>
            <a:r>
              <a:rPr lang="zh-TW" altLang="en-US" sz="2400" dirty="0"/>
              <a:t>月 </a:t>
            </a:r>
            <a:r>
              <a:rPr lang="en-US" altLang="zh-TW" sz="2400" dirty="0"/>
              <a:t>:3</a:t>
            </a:r>
            <a:r>
              <a:rPr lang="zh-TW" altLang="en-US" sz="2400" dirty="0"/>
              <a:t>月共 </a:t>
            </a:r>
            <a:r>
              <a:rPr lang="en-US" altLang="zh-TW" sz="2400" dirty="0"/>
              <a:t>11 </a:t>
            </a:r>
            <a:r>
              <a:rPr lang="zh-TW" altLang="en-US" sz="2400" dirty="0"/>
              <a:t>波冷氣團</a:t>
            </a:r>
            <a:r>
              <a:rPr lang="en-US" altLang="zh-TW" sz="2400" dirty="0"/>
              <a:t>?. 10</a:t>
            </a:r>
            <a:r>
              <a:rPr lang="zh-TW" altLang="en-US" sz="2400" dirty="0"/>
              <a:t>月</a:t>
            </a:r>
            <a:r>
              <a:rPr lang="en-US" altLang="zh-TW" sz="2400" dirty="0"/>
              <a:t>-2</a:t>
            </a:r>
            <a:r>
              <a:rPr lang="zh-TW" altLang="en-US" sz="2400" dirty="0"/>
              <a:t>月 </a:t>
            </a:r>
            <a:r>
              <a:rPr lang="en-US" altLang="zh-TW" sz="2400" dirty="0"/>
              <a:t>:5</a:t>
            </a:r>
            <a:r>
              <a:rPr lang="zh-TW" altLang="en-US" sz="2400" dirty="0"/>
              <a:t>月共</a:t>
            </a:r>
            <a:r>
              <a:rPr lang="en-US" altLang="zh-TW" sz="2400" dirty="0"/>
              <a:t>20 </a:t>
            </a:r>
            <a:r>
              <a:rPr lang="zh-TW" altLang="en-US" sz="2400" dirty="0"/>
              <a:t>波</a:t>
            </a:r>
            <a:r>
              <a:rPr lang="en-US" altLang="zh-TW" sz="2400" dirty="0"/>
              <a:t>(11+4+5)</a:t>
            </a:r>
            <a:r>
              <a:rPr lang="zh-TW" altLang="en-US" sz="2400" dirty="0"/>
              <a:t>冷氣團 </a:t>
            </a:r>
            <a:r>
              <a:rPr lang="en-US" altLang="zh-TW" sz="2400" dirty="0"/>
              <a:t>( 5</a:t>
            </a:r>
            <a:r>
              <a:rPr lang="zh-TW" altLang="en-US" sz="2400" dirty="0"/>
              <a:t>波寒流</a:t>
            </a:r>
            <a:r>
              <a:rPr lang="en-US" altLang="zh-TW" sz="2400" dirty="0"/>
              <a:t>).1/1:13-1/8-13:4.7</a:t>
            </a:r>
            <a:r>
              <a:rPr lang="zh-TW" altLang="en-US" sz="2400" dirty="0"/>
              <a:t>度</a:t>
            </a:r>
            <a:r>
              <a:rPr lang="en-US" altLang="zh-TW" sz="2400" dirty="0"/>
              <a:t>:</a:t>
            </a:r>
            <a:r>
              <a:rPr lang="zh-TW" altLang="en-US" sz="2400" dirty="0"/>
              <a:t>嘉義</a:t>
            </a:r>
            <a:r>
              <a:rPr lang="en-US" altLang="zh-TW" sz="2400" dirty="0"/>
              <a:t>&lt;10( </a:t>
            </a:r>
            <a:r>
              <a:rPr lang="zh-TW" altLang="en-US" sz="2400" dirty="0"/>
              <a:t>第</a:t>
            </a:r>
            <a:r>
              <a:rPr lang="en-US" altLang="zh-TW" sz="2400" dirty="0"/>
              <a:t>1</a:t>
            </a:r>
            <a:r>
              <a:rPr lang="zh-TW" altLang="en-US" sz="2400" dirty="0"/>
              <a:t>波寒流</a:t>
            </a:r>
            <a:r>
              <a:rPr lang="en-US" altLang="zh-TW" sz="2400" dirty="0"/>
              <a:t>)-1/23:13.8-1/29:9.8(2</a:t>
            </a:r>
            <a:r>
              <a:rPr lang="zh-TW" altLang="en-US" sz="2400" dirty="0"/>
              <a:t>波</a:t>
            </a:r>
            <a:r>
              <a:rPr lang="en-US" altLang="zh-TW" sz="2400" dirty="0"/>
              <a:t>)-2/1:9.3(3</a:t>
            </a:r>
            <a:r>
              <a:rPr lang="zh-TW" altLang="en-US" sz="2400" dirty="0"/>
              <a:t>波</a:t>
            </a:r>
            <a:r>
              <a:rPr lang="en-US" altLang="zh-TW" sz="2400" dirty="0"/>
              <a:t>)-2/5:6.3(4</a:t>
            </a:r>
            <a:r>
              <a:rPr lang="zh-TW" altLang="en-US" sz="2400" dirty="0"/>
              <a:t>波</a:t>
            </a:r>
            <a:r>
              <a:rPr lang="en-US" altLang="zh-TW" sz="2400" dirty="0"/>
              <a:t>)-2/12:9.1(5</a:t>
            </a:r>
            <a:r>
              <a:rPr lang="zh-TW" altLang="en-US" sz="2400" dirty="0"/>
              <a:t>波</a:t>
            </a:r>
            <a:r>
              <a:rPr lang="en-US" altLang="zh-TW" sz="2400" dirty="0"/>
              <a:t>)-2/22:11.5-2/26:13.7 &lt;15</a:t>
            </a:r>
          </a:p>
          <a:p>
            <a:r>
              <a:rPr lang="en-US" altLang="zh-TW" sz="2400" dirty="0"/>
              <a:t>10. </a:t>
            </a:r>
            <a:r>
              <a:rPr lang="zh-TW" altLang="en-US" sz="2400" dirty="0"/>
              <a:t>查詢全球 </a:t>
            </a:r>
            <a:r>
              <a:rPr lang="en-US" altLang="zh-TW" sz="2400" dirty="0"/>
              <a:t>500</a:t>
            </a:r>
            <a:r>
              <a:rPr lang="zh-TW" altLang="en-US" sz="2400" dirty="0"/>
              <a:t>大企業營收的 雜誌</a:t>
            </a:r>
            <a:r>
              <a:rPr lang="en-US" altLang="zh-TW" sz="2400" dirty="0"/>
              <a:t>(</a:t>
            </a:r>
            <a:r>
              <a:rPr lang="zh-TW" altLang="en-US" sz="2400" dirty="0"/>
              <a:t>年資料庫</a:t>
            </a:r>
            <a:r>
              <a:rPr lang="en-US" altLang="zh-TW" sz="2400" dirty="0"/>
              <a:t>) </a:t>
            </a:r>
            <a:r>
              <a:rPr lang="zh-TW" altLang="en-US" sz="2400" dirty="0"/>
              <a:t>為何 </a:t>
            </a:r>
            <a:r>
              <a:rPr lang="en-US" altLang="zh-TW" sz="2400" dirty="0"/>
              <a:t>? </a:t>
            </a:r>
            <a:r>
              <a:rPr lang="zh-TW" altLang="en-US" sz="2400" dirty="0"/>
              <a:t>查詢全球最富有人排行的 雜誌</a:t>
            </a:r>
            <a:r>
              <a:rPr lang="en-US" altLang="zh-TW" sz="2400" dirty="0"/>
              <a:t>(</a:t>
            </a:r>
            <a:r>
              <a:rPr lang="zh-TW" altLang="en-US" sz="2400" dirty="0"/>
              <a:t>年資料庫</a:t>
            </a:r>
            <a:r>
              <a:rPr lang="en-US" altLang="zh-TW" sz="2400" dirty="0"/>
              <a:t>) </a:t>
            </a:r>
            <a:r>
              <a:rPr lang="zh-TW" altLang="en-US" sz="2400" dirty="0"/>
              <a:t>為何 </a:t>
            </a:r>
            <a:r>
              <a:rPr lang="en-US" altLang="zh-TW" sz="2400" dirty="0"/>
              <a:t>?</a:t>
            </a:r>
            <a:r>
              <a:rPr lang="zh-TW" altLang="en-US" sz="2400" dirty="0"/>
              <a:t>查詢台灣 </a:t>
            </a:r>
            <a:r>
              <a:rPr lang="en-US" altLang="zh-TW" sz="2400" dirty="0"/>
              <a:t>2000</a:t>
            </a:r>
            <a:r>
              <a:rPr lang="zh-TW" altLang="en-US" sz="2400" dirty="0"/>
              <a:t>大企業營收的 雜誌</a:t>
            </a:r>
            <a:r>
              <a:rPr lang="en-US" altLang="zh-TW" sz="2400" dirty="0"/>
              <a:t>(</a:t>
            </a:r>
            <a:r>
              <a:rPr lang="zh-TW" altLang="en-US" sz="2400" dirty="0"/>
              <a:t>年資料庫</a:t>
            </a:r>
            <a:r>
              <a:rPr lang="en-US" altLang="zh-TW" sz="2400" dirty="0"/>
              <a:t>) </a:t>
            </a:r>
            <a:r>
              <a:rPr lang="zh-TW" altLang="en-US" sz="2400" dirty="0"/>
              <a:t>為何 </a:t>
            </a:r>
            <a:r>
              <a:rPr lang="en-US" altLang="zh-TW" sz="2400" dirty="0"/>
              <a:t>?</a:t>
            </a:r>
          </a:p>
          <a:p>
            <a:endParaRPr lang="zh-TW" altLang="en-US" dirty="0"/>
          </a:p>
        </p:txBody>
      </p:sp>
    </p:spTree>
    <p:extLst>
      <p:ext uri="{BB962C8B-B14F-4D97-AF65-F5344CB8AC3E}">
        <p14:creationId xmlns:p14="http://schemas.microsoft.com/office/powerpoint/2010/main" val="2542603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6512" y="404664"/>
            <a:ext cx="9073008" cy="4525963"/>
          </a:xfrm>
        </p:spPr>
        <p:txBody>
          <a:bodyPr/>
          <a:lstStyle/>
          <a:p>
            <a:r>
              <a:rPr lang="en-US" altLang="zh-TW" sz="2000" dirty="0"/>
              <a:t>1.</a:t>
            </a:r>
            <a:r>
              <a:rPr lang="zh-TW" altLang="en-US" sz="2000" dirty="0"/>
              <a:t>商流計算機應用 的</a:t>
            </a:r>
            <a:r>
              <a:rPr lang="en-US" altLang="zh-TW" sz="2000" dirty="0"/>
              <a:t>4 </a:t>
            </a:r>
            <a:r>
              <a:rPr lang="zh-TW" altLang="en-US" sz="2000" dirty="0"/>
              <a:t>大現代化零售</a:t>
            </a:r>
            <a:r>
              <a:rPr lang="en-US" altLang="zh-TW" sz="2000" dirty="0"/>
              <a:t>Retail </a:t>
            </a:r>
            <a:r>
              <a:rPr lang="zh-TW" altLang="en-US" sz="2000" dirty="0"/>
              <a:t>通路計算機應用演化</a:t>
            </a:r>
            <a:r>
              <a:rPr lang="en-US" altLang="zh-TW" sz="2000" dirty="0"/>
              <a:t>. </a:t>
            </a:r>
            <a:r>
              <a:rPr lang="zh-TW" altLang="en-US" sz="2000" dirty="0"/>
              <a:t>依時間排序 為何 </a:t>
            </a:r>
            <a:r>
              <a:rPr lang="en-US" altLang="zh-TW" sz="2000" dirty="0"/>
              <a:t>?</a:t>
            </a:r>
          </a:p>
          <a:p>
            <a:r>
              <a:rPr lang="en-US" altLang="zh-TW" sz="2000" dirty="0"/>
              <a:t>2.MIS</a:t>
            </a:r>
            <a:r>
              <a:rPr lang="zh-TW" altLang="en-US" sz="2000" dirty="0"/>
              <a:t>管理資訊系統為 計算機應用 的資訊基礎，請問 </a:t>
            </a:r>
            <a:r>
              <a:rPr lang="en-US" altLang="zh-TW" sz="2000" dirty="0"/>
              <a:t>MIS</a:t>
            </a:r>
            <a:r>
              <a:rPr lang="zh-TW" altLang="en-US" sz="2000" dirty="0"/>
              <a:t>之 </a:t>
            </a:r>
            <a:r>
              <a:rPr lang="en-US" altLang="zh-TW" sz="2000" dirty="0"/>
              <a:t>5</a:t>
            </a:r>
            <a:r>
              <a:rPr lang="zh-TW" altLang="en-US" sz="2000" dirty="0"/>
              <a:t>管 為何 </a:t>
            </a:r>
            <a:r>
              <a:rPr lang="en-US" altLang="zh-TW" sz="2000" dirty="0"/>
              <a:t>? </a:t>
            </a:r>
          </a:p>
          <a:p>
            <a:r>
              <a:rPr lang="en-US" altLang="zh-TW" sz="2000" dirty="0" smtClean="0"/>
              <a:t>3.MKIS </a:t>
            </a:r>
            <a:r>
              <a:rPr lang="zh-TW" altLang="en-US" sz="2000" dirty="0"/>
              <a:t>行銷資訊系統為 計算機應用管理的 資訊基礎，請問其量化行銷總體外部市場的 </a:t>
            </a:r>
            <a:r>
              <a:rPr lang="en-US" altLang="zh-TW" sz="2000" dirty="0"/>
              <a:t>5</a:t>
            </a:r>
            <a:r>
              <a:rPr lang="zh-TW" altLang="en-US" sz="2000" dirty="0"/>
              <a:t>大資訊指標為何 </a:t>
            </a:r>
            <a:r>
              <a:rPr lang="en-US" altLang="zh-TW" sz="2000" dirty="0"/>
              <a:t>?</a:t>
            </a:r>
          </a:p>
          <a:p>
            <a:r>
              <a:rPr lang="en-US" altLang="zh-TW" sz="2000" dirty="0"/>
              <a:t> </a:t>
            </a:r>
            <a:r>
              <a:rPr lang="en-US" altLang="zh-TW" sz="2000" dirty="0" smtClean="0"/>
              <a:t>4</a:t>
            </a:r>
            <a:r>
              <a:rPr lang="en-US" altLang="zh-TW" sz="2000" dirty="0"/>
              <a:t>. </a:t>
            </a:r>
            <a:r>
              <a:rPr lang="zh-TW" altLang="en-US" sz="2000" dirty="0"/>
              <a:t>顧客關係管理 </a:t>
            </a:r>
            <a:r>
              <a:rPr lang="en-US" altLang="zh-TW" sz="2000" dirty="0"/>
              <a:t>CRM</a:t>
            </a:r>
            <a:r>
              <a:rPr lang="zh-TW" altLang="en-US" sz="2000" dirty="0"/>
              <a:t>中 之 </a:t>
            </a:r>
            <a:r>
              <a:rPr lang="en-US" altLang="zh-TW" sz="2000" dirty="0"/>
              <a:t>2 </a:t>
            </a:r>
            <a:r>
              <a:rPr lang="zh-TW" altLang="en-US" sz="2000" dirty="0"/>
              <a:t>大 </a:t>
            </a:r>
            <a:r>
              <a:rPr lang="en-US" altLang="zh-TW" sz="2000" dirty="0"/>
              <a:t>Data</a:t>
            </a:r>
            <a:r>
              <a:rPr lang="zh-TW" altLang="en-US" sz="2000" dirty="0"/>
              <a:t>資料管理為何 </a:t>
            </a:r>
            <a:r>
              <a:rPr lang="en-US" altLang="zh-TW" sz="2000" dirty="0"/>
              <a:t>? </a:t>
            </a:r>
            <a:r>
              <a:rPr lang="zh-TW" altLang="en-US" sz="2000" dirty="0"/>
              <a:t>舉</a:t>
            </a:r>
            <a:r>
              <a:rPr lang="en-US" altLang="zh-TW" sz="2000" dirty="0"/>
              <a:t>1</a:t>
            </a:r>
            <a:r>
              <a:rPr lang="zh-TW" altLang="en-US" sz="2000" dirty="0"/>
              <a:t>例 有關台灣老人人口的網路資訊管理個案 </a:t>
            </a:r>
            <a:r>
              <a:rPr lang="en-US" altLang="zh-TW" sz="2000" dirty="0"/>
              <a:t>?</a:t>
            </a:r>
          </a:p>
          <a:p>
            <a:r>
              <a:rPr lang="en-US" altLang="zh-TW" sz="2000" dirty="0"/>
              <a:t>5. </a:t>
            </a:r>
            <a:r>
              <a:rPr lang="zh-TW" altLang="en-US" sz="2000" dirty="0"/>
              <a:t>美國資訊軟體創辦人世代 從</a:t>
            </a:r>
            <a:r>
              <a:rPr lang="en-US" altLang="zh-TW" sz="2000" dirty="0"/>
              <a:t>PC,</a:t>
            </a:r>
            <a:r>
              <a:rPr lang="zh-TW" altLang="en-US" sz="2000" dirty="0"/>
              <a:t>網路</a:t>
            </a:r>
            <a:r>
              <a:rPr lang="en-US" altLang="zh-TW" sz="2000" dirty="0"/>
              <a:t>,</a:t>
            </a:r>
            <a:r>
              <a:rPr lang="zh-TW" altLang="en-US" sz="2000" dirty="0"/>
              <a:t>手機皆有所延續與發展 </a:t>
            </a:r>
            <a:r>
              <a:rPr lang="en-US" altLang="zh-TW" sz="2000" dirty="0"/>
              <a:t>(1980-2013), </a:t>
            </a:r>
            <a:r>
              <a:rPr lang="zh-TW" altLang="en-US" sz="2000" dirty="0"/>
              <a:t>請說明</a:t>
            </a:r>
            <a:r>
              <a:rPr lang="en-US" altLang="zh-TW" sz="2000" dirty="0"/>
              <a:t>FB </a:t>
            </a:r>
            <a:r>
              <a:rPr lang="zh-TW" altLang="en-US" sz="2000" dirty="0"/>
              <a:t>臉書</a:t>
            </a:r>
            <a:r>
              <a:rPr lang="en-US" altLang="zh-TW" sz="2000" dirty="0"/>
              <a:t>, Google, Yahoo ,MS </a:t>
            </a:r>
            <a:r>
              <a:rPr lang="zh-TW" altLang="en-US" sz="2000" dirty="0"/>
              <a:t>微軟等 創辦人的出生世代為何 </a:t>
            </a:r>
            <a:r>
              <a:rPr lang="en-US" altLang="zh-TW" sz="2000" dirty="0"/>
              <a:t>? </a:t>
            </a:r>
          </a:p>
          <a:p>
            <a:r>
              <a:rPr lang="en-US" altLang="zh-TW" sz="2000" dirty="0"/>
              <a:t>6. </a:t>
            </a:r>
            <a:r>
              <a:rPr lang="zh-TW" altLang="en-US" sz="2000" dirty="0"/>
              <a:t>目前全球在 </a:t>
            </a:r>
            <a:r>
              <a:rPr lang="en-US" altLang="zh-TW" sz="2000" dirty="0"/>
              <a:t>Unix</a:t>
            </a:r>
            <a:r>
              <a:rPr lang="zh-TW" altLang="en-US" sz="2000" dirty="0"/>
              <a:t>系統 佔有率最大 的資料庫為何 </a:t>
            </a:r>
            <a:r>
              <a:rPr lang="en-US" altLang="zh-TW" sz="2000" dirty="0"/>
              <a:t>? </a:t>
            </a:r>
            <a:r>
              <a:rPr lang="zh-TW" altLang="en-US" sz="2000" dirty="0"/>
              <a:t>微軟主機 的大型資料庫為何 </a:t>
            </a:r>
            <a:r>
              <a:rPr lang="en-US" altLang="zh-TW" sz="2000" dirty="0"/>
              <a:t>? </a:t>
            </a:r>
            <a:r>
              <a:rPr lang="zh-TW" altLang="en-US" sz="2000" dirty="0"/>
              <a:t>微軟 </a:t>
            </a:r>
            <a:r>
              <a:rPr lang="en-US" altLang="zh-TW" sz="2000" dirty="0"/>
              <a:t>Office </a:t>
            </a:r>
            <a:r>
              <a:rPr lang="zh-TW" altLang="en-US" sz="2000" dirty="0"/>
              <a:t>軟體中 的小型資料庫為何 </a:t>
            </a:r>
            <a:r>
              <a:rPr lang="en-US" altLang="zh-TW" sz="2000" dirty="0"/>
              <a:t>?   </a:t>
            </a:r>
          </a:p>
          <a:p>
            <a:r>
              <a:rPr lang="en-US" altLang="zh-TW" sz="2000" dirty="0"/>
              <a:t>7. </a:t>
            </a:r>
            <a:r>
              <a:rPr lang="zh-TW" altLang="en-US" sz="2000" dirty="0"/>
              <a:t>請將 大數據分析資料管理金字塔的順序，依序排列 </a:t>
            </a:r>
            <a:r>
              <a:rPr lang="en-US" altLang="zh-TW" sz="2000" dirty="0"/>
              <a:t>? (</a:t>
            </a:r>
            <a:r>
              <a:rPr lang="zh-TW" altLang="en-US" sz="2000" dirty="0"/>
              <a:t>由 上而下</a:t>
            </a:r>
            <a:r>
              <a:rPr lang="en-US" altLang="zh-TW" sz="2000" dirty="0"/>
              <a:t>)</a:t>
            </a:r>
          </a:p>
          <a:p>
            <a:r>
              <a:rPr lang="en-US" altLang="zh-TW" sz="2000" dirty="0"/>
              <a:t>8.</a:t>
            </a:r>
            <a:r>
              <a:rPr lang="zh-TW" altLang="en-US" sz="2000" dirty="0"/>
              <a:t>台灣 </a:t>
            </a:r>
            <a:r>
              <a:rPr lang="en-US" altLang="zh-TW" sz="2000" dirty="0" err="1"/>
              <a:t>Hinet</a:t>
            </a:r>
            <a:r>
              <a:rPr lang="en-US" altLang="zh-TW" sz="2000" dirty="0"/>
              <a:t> </a:t>
            </a:r>
            <a:r>
              <a:rPr lang="zh-TW" altLang="en-US" sz="2000" dirty="0"/>
              <a:t>何時 </a:t>
            </a:r>
            <a:r>
              <a:rPr lang="en-US" altLang="zh-TW" sz="2000" dirty="0"/>
              <a:t>(? </a:t>
            </a:r>
            <a:r>
              <a:rPr lang="zh-TW" altLang="en-US" sz="2000" dirty="0"/>
              <a:t>年</a:t>
            </a:r>
            <a:r>
              <a:rPr lang="en-US" altLang="zh-TW" sz="2000" dirty="0"/>
              <a:t>) </a:t>
            </a:r>
            <a:r>
              <a:rPr lang="zh-TW" altLang="en-US" sz="2000" dirty="0"/>
              <a:t>開始營運 </a:t>
            </a:r>
            <a:r>
              <a:rPr lang="en-US" altLang="zh-TW" sz="2000" dirty="0"/>
              <a:t>? </a:t>
            </a:r>
            <a:r>
              <a:rPr lang="zh-TW" altLang="en-US" sz="2000" dirty="0"/>
              <a:t>中國網路人口何時超越台灣 </a:t>
            </a:r>
            <a:r>
              <a:rPr lang="en-US" altLang="zh-TW" sz="2000" dirty="0"/>
              <a:t>?</a:t>
            </a:r>
          </a:p>
          <a:p>
            <a:r>
              <a:rPr lang="en-US" altLang="zh-TW" sz="2000" dirty="0"/>
              <a:t>9. </a:t>
            </a:r>
            <a:r>
              <a:rPr lang="zh-TW" altLang="en-US" sz="2000" dirty="0"/>
              <a:t>氣象大數據分析</a:t>
            </a:r>
            <a:r>
              <a:rPr lang="en-US" altLang="zh-TW" sz="2000" dirty="0"/>
              <a:t>-1</a:t>
            </a:r>
            <a:r>
              <a:rPr lang="zh-TW" altLang="en-US" sz="2000" dirty="0"/>
              <a:t>年均溫最低為 </a:t>
            </a:r>
            <a:r>
              <a:rPr lang="en-US" altLang="zh-TW" sz="2000" dirty="0"/>
              <a:t>?</a:t>
            </a:r>
            <a:r>
              <a:rPr lang="zh-TW" altLang="en-US" sz="2000" dirty="0"/>
              <a:t>月</a:t>
            </a:r>
            <a:r>
              <a:rPr lang="en-US" altLang="zh-TW" sz="2000" dirty="0"/>
              <a:t>. </a:t>
            </a:r>
            <a:r>
              <a:rPr lang="zh-TW" altLang="en-US" sz="2000" dirty="0"/>
              <a:t>今年最冷寒流在 </a:t>
            </a:r>
            <a:r>
              <a:rPr lang="en-US" altLang="zh-TW" sz="2000" dirty="0"/>
              <a:t>? </a:t>
            </a:r>
            <a:r>
              <a:rPr lang="zh-TW" altLang="en-US" sz="2000" dirty="0"/>
              <a:t>月 </a:t>
            </a:r>
            <a:r>
              <a:rPr lang="en-US" altLang="zh-TW" sz="1600" dirty="0"/>
              <a:t>(106</a:t>
            </a:r>
            <a:r>
              <a:rPr lang="zh-TW" altLang="en-US" sz="1600" dirty="0"/>
              <a:t>年</a:t>
            </a:r>
            <a:r>
              <a:rPr lang="en-US" altLang="zh-TW" sz="1600" dirty="0"/>
              <a:t>: 10</a:t>
            </a:r>
            <a:r>
              <a:rPr lang="zh-TW" altLang="en-US" sz="1600" dirty="0"/>
              <a:t>月 </a:t>
            </a:r>
            <a:r>
              <a:rPr lang="en-US" altLang="zh-TW" sz="1600" dirty="0"/>
              <a:t>2</a:t>
            </a:r>
            <a:r>
              <a:rPr lang="zh-TW" altLang="en-US" sz="1600" dirty="0"/>
              <a:t>波</a:t>
            </a:r>
            <a:r>
              <a:rPr lang="en-US" altLang="zh-TW" sz="1600" dirty="0"/>
              <a:t>+11</a:t>
            </a:r>
            <a:r>
              <a:rPr lang="zh-TW" altLang="en-US" sz="1600" dirty="0"/>
              <a:t>月 </a:t>
            </a:r>
            <a:r>
              <a:rPr lang="en-US" altLang="zh-TW" sz="1600" dirty="0"/>
              <a:t>4</a:t>
            </a:r>
            <a:r>
              <a:rPr lang="zh-TW" altLang="en-US" sz="1600" dirty="0"/>
              <a:t>波</a:t>
            </a:r>
            <a:r>
              <a:rPr lang="en-US" altLang="zh-TW" sz="1600" dirty="0"/>
              <a:t>+12</a:t>
            </a:r>
            <a:r>
              <a:rPr lang="zh-TW" altLang="en-US" sz="1600" dirty="0"/>
              <a:t>月 </a:t>
            </a:r>
            <a:r>
              <a:rPr lang="en-US" altLang="zh-TW" sz="1600" dirty="0"/>
              <a:t>4</a:t>
            </a:r>
            <a:r>
              <a:rPr lang="zh-TW" altLang="en-US" sz="1600" dirty="0"/>
              <a:t>波</a:t>
            </a:r>
            <a:r>
              <a:rPr lang="en-US" altLang="zh-TW" sz="1600" dirty="0"/>
              <a:t>:10</a:t>
            </a:r>
            <a:r>
              <a:rPr lang="zh-TW" altLang="en-US" sz="1600" dirty="0"/>
              <a:t>月</a:t>
            </a:r>
            <a:r>
              <a:rPr lang="en-US" altLang="zh-TW" sz="1600" dirty="0"/>
              <a:t>-12</a:t>
            </a:r>
            <a:r>
              <a:rPr lang="zh-TW" altLang="en-US" sz="1600" dirty="0"/>
              <a:t>月 </a:t>
            </a:r>
            <a:r>
              <a:rPr lang="en-US" altLang="zh-TW" sz="1600" dirty="0"/>
              <a:t>:3</a:t>
            </a:r>
            <a:r>
              <a:rPr lang="zh-TW" altLang="en-US" sz="1600" dirty="0"/>
              <a:t>月共 </a:t>
            </a:r>
            <a:r>
              <a:rPr lang="en-US" altLang="zh-TW" sz="1600" dirty="0"/>
              <a:t>11 </a:t>
            </a:r>
            <a:r>
              <a:rPr lang="zh-TW" altLang="en-US" sz="1600" dirty="0"/>
              <a:t>波冷氣團</a:t>
            </a:r>
            <a:r>
              <a:rPr lang="en-US" altLang="zh-TW" sz="1600" dirty="0"/>
              <a:t>?. 10</a:t>
            </a:r>
            <a:r>
              <a:rPr lang="zh-TW" altLang="en-US" sz="1600" dirty="0"/>
              <a:t>月</a:t>
            </a:r>
            <a:r>
              <a:rPr lang="en-US" altLang="zh-TW" sz="1600" dirty="0"/>
              <a:t>-2</a:t>
            </a:r>
            <a:r>
              <a:rPr lang="zh-TW" altLang="en-US" sz="1600" dirty="0"/>
              <a:t>月 </a:t>
            </a:r>
            <a:r>
              <a:rPr lang="en-US" altLang="zh-TW" sz="1600" dirty="0"/>
              <a:t>:5</a:t>
            </a:r>
            <a:r>
              <a:rPr lang="zh-TW" altLang="en-US" sz="1600" dirty="0"/>
              <a:t>月共</a:t>
            </a:r>
            <a:r>
              <a:rPr lang="en-US" altLang="zh-TW" sz="1600" dirty="0"/>
              <a:t>20 </a:t>
            </a:r>
            <a:r>
              <a:rPr lang="zh-TW" altLang="en-US" sz="1600" dirty="0"/>
              <a:t>波</a:t>
            </a:r>
            <a:r>
              <a:rPr lang="en-US" altLang="zh-TW" sz="1600" dirty="0"/>
              <a:t>(11+4+5)</a:t>
            </a:r>
            <a:r>
              <a:rPr lang="zh-TW" altLang="en-US" sz="1600" dirty="0"/>
              <a:t>冷氣團 </a:t>
            </a:r>
            <a:r>
              <a:rPr lang="en-US" altLang="zh-TW" sz="1600" dirty="0"/>
              <a:t>( 5</a:t>
            </a:r>
            <a:r>
              <a:rPr lang="zh-TW" altLang="en-US" sz="1600" dirty="0"/>
              <a:t>波寒流</a:t>
            </a:r>
            <a:r>
              <a:rPr lang="en-US" altLang="zh-TW" sz="1600" dirty="0"/>
              <a:t>).1/1:13-1/8-13:4.7</a:t>
            </a:r>
            <a:r>
              <a:rPr lang="zh-TW" altLang="en-US" sz="1600" dirty="0"/>
              <a:t>度</a:t>
            </a:r>
            <a:r>
              <a:rPr lang="en-US" altLang="zh-TW" sz="1600" dirty="0"/>
              <a:t>:</a:t>
            </a:r>
            <a:r>
              <a:rPr lang="zh-TW" altLang="en-US" sz="1600" dirty="0"/>
              <a:t>嘉義</a:t>
            </a:r>
            <a:r>
              <a:rPr lang="en-US" altLang="zh-TW" sz="1600" dirty="0"/>
              <a:t>&lt;10( </a:t>
            </a:r>
            <a:r>
              <a:rPr lang="zh-TW" altLang="en-US" sz="1600" dirty="0"/>
              <a:t>第</a:t>
            </a:r>
            <a:r>
              <a:rPr lang="en-US" altLang="zh-TW" sz="1600" dirty="0"/>
              <a:t>1</a:t>
            </a:r>
            <a:r>
              <a:rPr lang="zh-TW" altLang="en-US" sz="1600" dirty="0"/>
              <a:t>波寒流</a:t>
            </a:r>
            <a:r>
              <a:rPr lang="en-US" altLang="zh-TW" sz="1600" dirty="0"/>
              <a:t>)-1/23:13.8-1/29:9.8(2</a:t>
            </a:r>
            <a:r>
              <a:rPr lang="zh-TW" altLang="en-US" sz="1600" dirty="0"/>
              <a:t>波</a:t>
            </a:r>
            <a:r>
              <a:rPr lang="en-US" altLang="zh-TW" sz="1600" dirty="0"/>
              <a:t>)-2/1:9.3(3</a:t>
            </a:r>
            <a:r>
              <a:rPr lang="zh-TW" altLang="en-US" sz="1600" dirty="0"/>
              <a:t>波</a:t>
            </a:r>
            <a:r>
              <a:rPr lang="en-US" altLang="zh-TW" sz="1600" dirty="0"/>
              <a:t>)-2/5:6.3(4</a:t>
            </a:r>
            <a:r>
              <a:rPr lang="zh-TW" altLang="en-US" sz="1600" dirty="0"/>
              <a:t>波</a:t>
            </a:r>
            <a:r>
              <a:rPr lang="en-US" altLang="zh-TW" sz="1600" dirty="0"/>
              <a:t>)-2/12:9.1(5</a:t>
            </a:r>
            <a:r>
              <a:rPr lang="zh-TW" altLang="en-US" sz="1600" dirty="0"/>
              <a:t>波</a:t>
            </a:r>
            <a:r>
              <a:rPr lang="en-US" altLang="zh-TW" sz="1600" dirty="0"/>
              <a:t>)-2/22:11.5-2/26:13.7 &lt;15</a:t>
            </a:r>
          </a:p>
          <a:p>
            <a:r>
              <a:rPr lang="en-US" altLang="zh-TW" sz="2000" dirty="0"/>
              <a:t>10. </a:t>
            </a:r>
            <a:r>
              <a:rPr lang="zh-TW" altLang="en-US" sz="2000" dirty="0"/>
              <a:t>查詢</a:t>
            </a:r>
            <a:r>
              <a:rPr lang="zh-TW" altLang="en-US" sz="2000" dirty="0" smtClean="0"/>
              <a:t>全球</a:t>
            </a:r>
            <a:r>
              <a:rPr lang="en-US" altLang="zh-TW" sz="2000" dirty="0" smtClean="0"/>
              <a:t>500</a:t>
            </a:r>
            <a:r>
              <a:rPr lang="zh-TW" altLang="en-US" sz="2000" dirty="0"/>
              <a:t>大企業營收的 雜誌</a:t>
            </a:r>
            <a:r>
              <a:rPr lang="en-US" altLang="zh-TW" sz="2000" dirty="0"/>
              <a:t>(</a:t>
            </a:r>
            <a:r>
              <a:rPr lang="zh-TW" altLang="en-US" sz="2000" dirty="0"/>
              <a:t>年資料庫</a:t>
            </a:r>
            <a:r>
              <a:rPr lang="en-US" altLang="zh-TW" sz="2000" dirty="0"/>
              <a:t>) </a:t>
            </a:r>
            <a:r>
              <a:rPr lang="zh-TW" altLang="en-US" sz="2000" dirty="0"/>
              <a:t>為何 </a:t>
            </a:r>
            <a:r>
              <a:rPr lang="en-US" altLang="zh-TW" sz="2000" dirty="0"/>
              <a:t>? </a:t>
            </a:r>
            <a:r>
              <a:rPr lang="zh-TW" altLang="en-US" sz="2000" dirty="0"/>
              <a:t>查詢全球最富有人排行</a:t>
            </a:r>
            <a:r>
              <a:rPr lang="zh-TW" altLang="en-US" sz="2000" dirty="0" smtClean="0"/>
              <a:t>的雜誌</a:t>
            </a:r>
            <a:r>
              <a:rPr lang="en-US" altLang="zh-TW" sz="2000" dirty="0"/>
              <a:t>(</a:t>
            </a:r>
            <a:r>
              <a:rPr lang="zh-TW" altLang="en-US" sz="2000" dirty="0"/>
              <a:t>年資料庫</a:t>
            </a:r>
            <a:r>
              <a:rPr lang="en-US" altLang="zh-TW" sz="2000" dirty="0"/>
              <a:t>) </a:t>
            </a:r>
            <a:r>
              <a:rPr lang="zh-TW" altLang="en-US" sz="2000" dirty="0" smtClean="0"/>
              <a:t>為何</a:t>
            </a:r>
            <a:r>
              <a:rPr lang="en-US" altLang="zh-TW" sz="2000" dirty="0" smtClean="0"/>
              <a:t>?</a:t>
            </a:r>
            <a:r>
              <a:rPr lang="zh-TW" altLang="en-US" sz="2000" dirty="0"/>
              <a:t>查詢台灣 </a:t>
            </a:r>
            <a:r>
              <a:rPr lang="en-US" altLang="zh-TW" sz="2000" dirty="0"/>
              <a:t>2000</a:t>
            </a:r>
            <a:r>
              <a:rPr lang="zh-TW" altLang="en-US" sz="2000" dirty="0"/>
              <a:t>大企業營收</a:t>
            </a:r>
            <a:r>
              <a:rPr lang="zh-TW" altLang="en-US" sz="2000" dirty="0" smtClean="0"/>
              <a:t>的雜誌</a:t>
            </a:r>
            <a:r>
              <a:rPr lang="en-US" altLang="zh-TW" sz="2000" dirty="0"/>
              <a:t>(</a:t>
            </a:r>
            <a:r>
              <a:rPr lang="zh-TW" altLang="en-US" sz="2000" dirty="0"/>
              <a:t>年資料庫</a:t>
            </a:r>
            <a:r>
              <a:rPr lang="en-US" altLang="zh-TW" sz="2000" dirty="0" smtClean="0"/>
              <a:t>)</a:t>
            </a:r>
            <a:r>
              <a:rPr lang="zh-TW" altLang="en-US" sz="2000" dirty="0" smtClean="0"/>
              <a:t>為何 </a:t>
            </a:r>
            <a:r>
              <a:rPr lang="en-US" altLang="zh-TW" sz="2000" dirty="0"/>
              <a:t>?</a:t>
            </a:r>
          </a:p>
          <a:p>
            <a:endParaRPr lang="zh-TW" altLang="en-US" dirty="0"/>
          </a:p>
        </p:txBody>
      </p:sp>
    </p:spTree>
    <p:extLst>
      <p:ext uri="{BB962C8B-B14F-4D97-AF65-F5344CB8AC3E}">
        <p14:creationId xmlns:p14="http://schemas.microsoft.com/office/powerpoint/2010/main" val="1276546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79512" y="620688"/>
            <a:ext cx="8856984" cy="5688632"/>
          </a:xfrm>
        </p:spPr>
        <p:txBody>
          <a:bodyPr>
            <a:noAutofit/>
          </a:bodyPr>
          <a:lstStyle/>
          <a:p>
            <a:r>
              <a:rPr lang="en-US" altLang="zh-TW" sz="3600" dirty="0" smtClean="0"/>
              <a:t>1.</a:t>
            </a:r>
            <a:r>
              <a:rPr lang="zh-TW" altLang="en-US" sz="3600" dirty="0">
                <a:latin typeface="標楷體" pitchFamily="65" charset="-120"/>
                <a:ea typeface="標楷體" pitchFamily="65" charset="-120"/>
              </a:rPr>
              <a:t>什麼</a:t>
            </a:r>
            <a:r>
              <a:rPr lang="zh-TW" altLang="en-US" sz="3600" dirty="0" smtClean="0">
                <a:latin typeface="標楷體" pitchFamily="65" charset="-120"/>
                <a:ea typeface="標楷體" pitchFamily="65" charset="-120"/>
              </a:rPr>
              <a:t>是管理</a:t>
            </a:r>
            <a:r>
              <a:rPr lang="zh-TW" altLang="en-US" sz="3600" dirty="0" smtClean="0">
                <a:solidFill>
                  <a:srgbClr val="FF0000"/>
                </a:solidFill>
                <a:latin typeface="標楷體" pitchFamily="65" charset="-120"/>
                <a:ea typeface="標楷體" pitchFamily="65" charset="-120"/>
              </a:rPr>
              <a:t>資訊系統</a:t>
            </a:r>
            <a:r>
              <a:rPr lang="en-US" altLang="zh-TW" sz="3600" dirty="0" smtClean="0">
                <a:latin typeface="標楷體" pitchFamily="65" charset="-120"/>
                <a:ea typeface="標楷體" pitchFamily="65" charset="-120"/>
              </a:rPr>
              <a:t>(</a:t>
            </a:r>
            <a:r>
              <a:rPr lang="en-US" altLang="zh-TW" sz="3600" dirty="0">
                <a:latin typeface="標楷體" pitchFamily="65" charset="-120"/>
                <a:ea typeface="標楷體" pitchFamily="65" charset="-120"/>
              </a:rPr>
              <a:t>M-</a:t>
            </a:r>
            <a:r>
              <a:rPr lang="en-US" altLang="zh-TW" sz="3600" dirty="0">
                <a:solidFill>
                  <a:srgbClr val="FF0000"/>
                </a:solidFill>
                <a:latin typeface="標楷體" pitchFamily="65" charset="-120"/>
                <a:ea typeface="標楷體" pitchFamily="65" charset="-120"/>
              </a:rPr>
              <a:t>IS</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之</a:t>
            </a:r>
            <a:r>
              <a:rPr lang="en-US" altLang="zh-TW" sz="3600" dirty="0" smtClean="0">
                <a:latin typeface="標楷體" pitchFamily="65" charset="-120"/>
                <a:ea typeface="標楷體" pitchFamily="65" charset="-120"/>
              </a:rPr>
              <a:t>M</a:t>
            </a:r>
            <a:r>
              <a:rPr lang="zh-TW" altLang="en-US" sz="3600" dirty="0">
                <a:latin typeface="標楷體" pitchFamily="65" charset="-120"/>
                <a:ea typeface="標楷體" pitchFamily="65" charset="-120"/>
              </a:rPr>
              <a:t>管理</a:t>
            </a:r>
            <a:r>
              <a:rPr lang="en-US" altLang="zh-TW" sz="3600" dirty="0" smtClean="0">
                <a:latin typeface="標楷體" pitchFamily="65" charset="-120"/>
                <a:ea typeface="標楷體" pitchFamily="65" charset="-120"/>
              </a:rPr>
              <a:t>-5</a:t>
            </a:r>
            <a:r>
              <a:rPr lang="zh-TW" altLang="en-US" sz="3600" dirty="0">
                <a:latin typeface="標楷體" pitchFamily="65" charset="-120"/>
                <a:ea typeface="標楷體" pitchFamily="65" charset="-120"/>
              </a:rPr>
              <a:t>管</a:t>
            </a:r>
            <a:r>
              <a:rPr lang="en-US" altLang="zh-TW" sz="3600" dirty="0">
                <a:latin typeface="標楷體" pitchFamily="65" charset="-120"/>
                <a:ea typeface="標楷體" pitchFamily="65" charset="-120"/>
              </a:rPr>
              <a:t>?</a:t>
            </a:r>
          </a:p>
          <a:p>
            <a:r>
              <a:rPr lang="en-US" altLang="zh-TW" sz="3600" dirty="0" smtClean="0"/>
              <a:t>2.</a:t>
            </a:r>
            <a:r>
              <a:rPr lang="zh-TW" altLang="en-US" sz="3600" dirty="0" smtClean="0"/>
              <a:t> </a:t>
            </a:r>
            <a:r>
              <a:rPr lang="en-US" altLang="zh-TW" sz="3600" dirty="0" smtClean="0">
                <a:latin typeface="標楷體" pitchFamily="65" charset="-120"/>
                <a:ea typeface="標楷體" pitchFamily="65" charset="-120"/>
              </a:rPr>
              <a:t>MK-IS and SCM-IS</a:t>
            </a:r>
            <a:r>
              <a:rPr lang="zh-TW" altLang="en-US" sz="3600" dirty="0" smtClean="0">
                <a:latin typeface="標楷體" pitchFamily="65" charset="-120"/>
                <a:ea typeface="標楷體" pitchFamily="65" charset="-120"/>
              </a:rPr>
              <a:t> </a:t>
            </a:r>
            <a:r>
              <a:rPr lang="zh-TW" altLang="en-US" sz="3600" dirty="0" smtClean="0"/>
              <a:t>為何 </a:t>
            </a:r>
            <a:r>
              <a:rPr lang="en-US" altLang="zh-TW" sz="3600" dirty="0"/>
              <a:t>?</a:t>
            </a:r>
            <a:endParaRPr lang="zh-TW" altLang="en-US" sz="3600" dirty="0"/>
          </a:p>
          <a:p>
            <a:r>
              <a:rPr lang="en-US" altLang="zh-TW" sz="3600" dirty="0" smtClean="0"/>
              <a:t>3. </a:t>
            </a:r>
            <a:r>
              <a:rPr lang="zh-TW" altLang="en-US" sz="3600" dirty="0" smtClean="0"/>
              <a:t>廣義</a:t>
            </a:r>
            <a:r>
              <a:rPr lang="zh-TW" altLang="en-US" sz="3600" dirty="0"/>
              <a:t>資訊</a:t>
            </a:r>
            <a:r>
              <a:rPr lang="zh-TW" altLang="en-US" sz="3600" dirty="0" smtClean="0"/>
              <a:t>的內涵</a:t>
            </a:r>
            <a:r>
              <a:rPr lang="en-US" altLang="zh-TW" sz="3600" dirty="0" smtClean="0"/>
              <a:t> ? </a:t>
            </a:r>
            <a:r>
              <a:rPr lang="zh-TW" altLang="en-US" sz="3600" dirty="0" smtClean="0"/>
              <a:t>請將 大數據分析資料管理金字塔的順序，依序排列 </a:t>
            </a:r>
            <a:r>
              <a:rPr lang="en-US" altLang="zh-TW" sz="3600" dirty="0" smtClean="0"/>
              <a:t>?</a:t>
            </a:r>
          </a:p>
          <a:p>
            <a:r>
              <a:rPr lang="en-US" altLang="zh-TW" sz="3600" dirty="0" smtClean="0"/>
              <a:t>4.</a:t>
            </a:r>
            <a:r>
              <a:rPr lang="zh-TW" altLang="en-US" sz="3600" dirty="0">
                <a:latin typeface="標楷體" panose="03000509000000000000" pitchFamily="65" charset="-120"/>
                <a:ea typeface="標楷體" panose="03000509000000000000" pitchFamily="65" charset="-120"/>
              </a:rPr>
              <a:t>台灣 </a:t>
            </a:r>
            <a:r>
              <a:rPr lang="en-US" altLang="zh-TW" sz="3600" dirty="0" err="1">
                <a:latin typeface="標楷體" panose="03000509000000000000" pitchFamily="65" charset="-120"/>
                <a:ea typeface="標楷體" panose="03000509000000000000" pitchFamily="65" charset="-120"/>
              </a:rPr>
              <a:t>Hinet</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何時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開始營運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中國網路人口何時超越台灣 </a:t>
            </a:r>
            <a:r>
              <a:rPr lang="en-US" altLang="zh-TW" sz="3600" dirty="0">
                <a:latin typeface="標楷體" panose="03000509000000000000" pitchFamily="65" charset="-120"/>
                <a:ea typeface="標楷體" panose="03000509000000000000" pitchFamily="65" charset="-120"/>
              </a:rPr>
              <a:t>? </a:t>
            </a:r>
            <a:endParaRPr lang="en-US" altLang="zh-TW" sz="3600" dirty="0" smtClean="0">
              <a:latin typeface="標楷體" panose="03000509000000000000" pitchFamily="65" charset="-120"/>
              <a:ea typeface="標楷體" panose="03000509000000000000" pitchFamily="65" charset="-120"/>
            </a:endParaRPr>
          </a:p>
          <a:p>
            <a:r>
              <a:rPr lang="en-US" altLang="zh-TW" sz="3600" dirty="0" smtClean="0">
                <a:latin typeface="標楷體" panose="03000509000000000000" pitchFamily="65" charset="-120"/>
                <a:ea typeface="標楷體" panose="03000509000000000000" pitchFamily="65" charset="-120"/>
              </a:rPr>
              <a:t>5.</a:t>
            </a:r>
            <a:r>
              <a:rPr lang="zh-TW" altLang="en-US" sz="3600" dirty="0" smtClean="0">
                <a:latin typeface="標楷體" panose="03000509000000000000" pitchFamily="65" charset="-120"/>
                <a:ea typeface="標楷體" panose="03000509000000000000" pitchFamily="65" charset="-120"/>
              </a:rPr>
              <a:t>網路</a:t>
            </a:r>
            <a:r>
              <a:rPr lang="zh-TW" altLang="en-US" sz="3600" dirty="0">
                <a:latin typeface="標楷體" panose="03000509000000000000" pitchFamily="65" charset="-120"/>
                <a:ea typeface="標楷體" panose="03000509000000000000" pitchFamily="65" charset="-120"/>
              </a:rPr>
              <a:t>問卷所使用 </a:t>
            </a:r>
            <a:r>
              <a:rPr lang="zh-TW" altLang="en-US" sz="3600" dirty="0" smtClean="0">
                <a:latin typeface="標楷體" panose="03000509000000000000" pitchFamily="65" charset="-120"/>
                <a:ea typeface="標楷體" panose="03000509000000000000" pitchFamily="65" charset="-120"/>
              </a:rPr>
              <a:t>的 </a:t>
            </a:r>
            <a:r>
              <a:rPr lang="en-US" altLang="zh-TW" sz="3600" dirty="0" smtClean="0">
                <a:latin typeface="標楷體" panose="03000509000000000000" pitchFamily="65" charset="-120"/>
                <a:ea typeface="標楷體" panose="03000509000000000000" pitchFamily="65" charset="-120"/>
              </a:rPr>
              <a:t>Office </a:t>
            </a:r>
            <a:r>
              <a:rPr lang="zh-TW" altLang="en-US" sz="3600" dirty="0" smtClean="0">
                <a:latin typeface="標楷體" panose="03000509000000000000" pitchFamily="65" charset="-120"/>
                <a:ea typeface="標楷體" panose="03000509000000000000" pitchFamily="65" charset="-120"/>
              </a:rPr>
              <a:t>的 </a:t>
            </a:r>
            <a:r>
              <a:rPr lang="en-US" altLang="zh-TW" sz="3600" dirty="0" smtClean="0">
                <a:latin typeface="標楷體" panose="03000509000000000000" pitchFamily="65" charset="-120"/>
                <a:ea typeface="標楷體" panose="03000509000000000000" pitchFamily="65" charset="-120"/>
              </a:rPr>
              <a:t>Access</a:t>
            </a:r>
            <a:r>
              <a:rPr lang="zh-TW" altLang="en-US" sz="3600" dirty="0" smtClean="0">
                <a:latin typeface="標楷體" panose="03000509000000000000" pitchFamily="65" charset="-120"/>
                <a:ea typeface="標楷體" panose="03000509000000000000" pitchFamily="65" charset="-120"/>
              </a:rPr>
              <a:t> 資料庫 的 *</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副檔名 為何 </a:t>
            </a:r>
            <a:r>
              <a:rPr lang="en-US" altLang="zh-TW" sz="3600" dirty="0" smtClean="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743998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pPr marL="0" indent="0">
              <a:buNone/>
            </a:pPr>
            <a:r>
              <a:rPr lang="en-US" altLang="zh-TW" dirty="0" smtClean="0"/>
              <a:t>1.</a:t>
            </a:r>
            <a:r>
              <a:rPr lang="zh-TW" altLang="en-US" dirty="0">
                <a:hlinkClick r:id="rId2"/>
              </a:rPr>
              <a:t>計算機</a:t>
            </a:r>
            <a:r>
              <a:rPr lang="zh-TW" altLang="en-US" dirty="0">
                <a:solidFill>
                  <a:srgbClr val="00B050"/>
                </a:solidFill>
              </a:rPr>
              <a:t>應用 中 </a:t>
            </a:r>
            <a:r>
              <a:rPr lang="en-US" altLang="zh-TW" dirty="0">
                <a:solidFill>
                  <a:srgbClr val="00B050"/>
                </a:solidFill>
              </a:rPr>
              <a:t>POS</a:t>
            </a:r>
            <a:r>
              <a:rPr lang="zh-TW" altLang="en-US" dirty="0"/>
              <a:t>為何 </a:t>
            </a:r>
            <a:r>
              <a:rPr lang="en-US" altLang="zh-TW" dirty="0"/>
              <a:t>?</a:t>
            </a:r>
            <a:r>
              <a:rPr lang="zh-TW" altLang="en-US" dirty="0"/>
              <a:t> </a:t>
            </a:r>
            <a:r>
              <a:rPr lang="en-US" altLang="zh-TW" dirty="0"/>
              <a:t>(</a:t>
            </a:r>
            <a:r>
              <a:rPr lang="zh-TW" altLang="en-US" dirty="0" smtClean="0"/>
              <a:t>最早期</a:t>
            </a:r>
            <a:r>
              <a:rPr lang="zh-TW" altLang="en-US" dirty="0"/>
              <a:t>的 </a:t>
            </a:r>
            <a:r>
              <a:rPr lang="en-US" altLang="zh-TW" dirty="0"/>
              <a:t>Retail </a:t>
            </a:r>
            <a:r>
              <a:rPr lang="zh-TW" altLang="en-US" dirty="0"/>
              <a:t>零售大數據分析</a:t>
            </a:r>
            <a:r>
              <a:rPr lang="en-US" altLang="zh-TW" dirty="0"/>
              <a:t>)</a:t>
            </a:r>
          </a:p>
          <a:p>
            <a:pPr marL="0" indent="0">
              <a:buNone/>
            </a:pPr>
            <a:r>
              <a:rPr lang="en-US" altLang="zh-TW" dirty="0" smtClean="0"/>
              <a:t>2.</a:t>
            </a:r>
            <a:r>
              <a:rPr lang="zh-TW" altLang="en-US" dirty="0">
                <a:hlinkClick r:id="rId2"/>
              </a:rPr>
              <a:t>計算機</a:t>
            </a:r>
            <a:r>
              <a:rPr lang="zh-TW" altLang="en-US" dirty="0" smtClean="0">
                <a:solidFill>
                  <a:srgbClr val="00B050"/>
                </a:solidFill>
              </a:rPr>
              <a:t>應用範圍 </a:t>
            </a:r>
            <a:r>
              <a:rPr lang="zh-TW" altLang="en-US" dirty="0">
                <a:solidFill>
                  <a:srgbClr val="00B050"/>
                </a:solidFill>
              </a:rPr>
              <a:t>中</a:t>
            </a:r>
            <a:r>
              <a:rPr lang="zh-TW" altLang="en-US" dirty="0" smtClean="0"/>
              <a:t>廣義</a:t>
            </a:r>
            <a:r>
              <a:rPr lang="zh-TW" altLang="en-US" dirty="0">
                <a:solidFill>
                  <a:srgbClr val="00B050"/>
                </a:solidFill>
              </a:rPr>
              <a:t>應用</a:t>
            </a:r>
            <a:r>
              <a:rPr lang="zh-TW" altLang="en-US" dirty="0" smtClean="0"/>
              <a:t>資訊的內涵</a:t>
            </a:r>
            <a:r>
              <a:rPr lang="en-US" altLang="zh-TW" dirty="0" smtClean="0"/>
              <a:t> ? </a:t>
            </a:r>
            <a:r>
              <a:rPr lang="zh-TW" altLang="en-US" dirty="0" smtClean="0"/>
              <a:t>請將 大數據分析資料管理金字塔的順序，依序排列 </a:t>
            </a:r>
            <a:r>
              <a:rPr lang="en-US" altLang="zh-TW" dirty="0" smtClean="0"/>
              <a:t>?</a:t>
            </a:r>
          </a:p>
          <a:p>
            <a:pPr marL="0" indent="0">
              <a:buNone/>
            </a:pPr>
            <a:r>
              <a:rPr lang="en-US" altLang="zh-TW" dirty="0" smtClean="0"/>
              <a:t>3.</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t>4. </a:t>
            </a:r>
            <a:r>
              <a:rPr lang="zh-TW" altLang="en-US" dirty="0" smtClean="0"/>
              <a:t> </a:t>
            </a:r>
            <a:r>
              <a:rPr lang="en-US" altLang="zh-TW" dirty="0" smtClean="0">
                <a:latin typeface="標楷體" pitchFamily="65" charset="-120"/>
                <a:ea typeface="標楷體" pitchFamily="65" charset="-120"/>
              </a:rPr>
              <a:t>MK-IS </a:t>
            </a:r>
            <a:r>
              <a:rPr lang="zh-TW" altLang="en-US" dirty="0" smtClean="0">
                <a:latin typeface="標楷體" pitchFamily="65" charset="-120"/>
                <a:ea typeface="標楷體" pitchFamily="65" charset="-120"/>
              </a:rPr>
              <a:t>為 </a:t>
            </a:r>
            <a:r>
              <a:rPr lang="zh-TW" altLang="en-US" dirty="0" smtClean="0"/>
              <a:t>行銷管理</a:t>
            </a:r>
            <a:r>
              <a:rPr lang="zh-TW" altLang="en-US" dirty="0">
                <a:latin typeface="標楷體" pitchFamily="65" charset="-120"/>
                <a:ea typeface="標楷體" pitchFamily="65" charset="-120"/>
              </a:rPr>
              <a:t>資訊</a:t>
            </a:r>
            <a:r>
              <a:rPr lang="zh-TW" altLang="en-US" dirty="0" smtClean="0">
                <a:latin typeface="標楷體" pitchFamily="65" charset="-120"/>
                <a:ea typeface="標楷體" pitchFamily="65" charset="-120"/>
              </a:rPr>
              <a:t>系統</a:t>
            </a:r>
            <a:r>
              <a:rPr lang="en-US" altLang="zh-TW" dirty="0" smtClean="0">
                <a:latin typeface="標楷體" pitchFamily="65" charset="-120"/>
                <a:ea typeface="標楷體" pitchFamily="65" charset="-120"/>
              </a:rPr>
              <a:t>.</a:t>
            </a:r>
            <a:r>
              <a:rPr lang="zh-TW" altLang="en-US" dirty="0"/>
              <a:t>行銷</a:t>
            </a:r>
            <a:r>
              <a:rPr lang="zh-TW" altLang="en-US" dirty="0" smtClean="0"/>
              <a:t>管理 </a:t>
            </a:r>
            <a:r>
              <a:rPr lang="zh-TW" altLang="en-US" dirty="0"/>
              <a:t>之 </a:t>
            </a:r>
            <a:r>
              <a:rPr lang="en-US" altLang="zh-TW" dirty="0"/>
              <a:t>4 P</a:t>
            </a:r>
            <a:r>
              <a:rPr lang="zh-TW" altLang="en-US" dirty="0"/>
              <a:t>為何 </a:t>
            </a:r>
            <a:r>
              <a:rPr lang="en-US" altLang="zh-TW" dirty="0"/>
              <a:t>?</a:t>
            </a:r>
          </a:p>
          <a:p>
            <a:pPr marL="0" indent="0">
              <a:buNone/>
            </a:pPr>
            <a:r>
              <a:rPr lang="en-US" altLang="zh-TW" dirty="0" smtClean="0"/>
              <a:t>5.</a:t>
            </a:r>
            <a:r>
              <a:rPr lang="zh-TW" altLang="en-US" dirty="0">
                <a:latin typeface="標楷體" pitchFamily="65" charset="-120"/>
                <a:ea typeface="標楷體" pitchFamily="65" charset="-120"/>
              </a:rPr>
              <a:t>什麼是管理資訊系統</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之</a:t>
            </a:r>
            <a:r>
              <a:rPr lang="en-US" altLang="zh-TW" dirty="0">
                <a:latin typeface="標楷體" pitchFamily="65" charset="-120"/>
                <a:ea typeface="標楷體" pitchFamily="65" charset="-120"/>
              </a:rPr>
              <a:t>M</a:t>
            </a:r>
            <a:r>
              <a:rPr lang="zh-TW" altLang="en-US" dirty="0">
                <a:latin typeface="標楷體" pitchFamily="65" charset="-120"/>
                <a:ea typeface="標楷體" pitchFamily="65" charset="-120"/>
              </a:rPr>
              <a:t>管理</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endParaRPr lang="zh-TW" altLang="en-US" sz="1800" dirty="0"/>
          </a:p>
        </p:txBody>
      </p:sp>
    </p:spTree>
    <p:extLst>
      <p:ext uri="{BB962C8B-B14F-4D97-AF65-F5344CB8AC3E}">
        <p14:creationId xmlns:p14="http://schemas.microsoft.com/office/powerpoint/2010/main" val="8466293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是管理資訊系統</a:t>
            </a:r>
            <a:r>
              <a:rPr lang="en-US" altLang="zh-TW" sz="2400" dirty="0" smtClean="0">
                <a:latin typeface="標楷體" pitchFamily="65" charset="-120"/>
                <a:ea typeface="標楷體" pitchFamily="65" charset="-120"/>
              </a:rPr>
              <a:t>(</a:t>
            </a:r>
            <a:r>
              <a:rPr lang="en-US" altLang="zh-TW" sz="2400" dirty="0">
                <a:latin typeface="標楷體" pitchFamily="65" charset="-120"/>
                <a:ea typeface="標楷體" pitchFamily="65" charset="-120"/>
              </a:rPr>
              <a:t>M-IS</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之</a:t>
            </a:r>
            <a:r>
              <a:rPr lang="en-US" altLang="zh-TW" sz="2400" dirty="0" smtClean="0">
                <a:latin typeface="標楷體" pitchFamily="65" charset="-120"/>
                <a:ea typeface="標楷體" pitchFamily="65" charset="-120"/>
              </a:rPr>
              <a:t>M</a:t>
            </a:r>
            <a:r>
              <a:rPr lang="zh-TW" altLang="en-US" sz="2400" dirty="0">
                <a:latin typeface="標楷體" pitchFamily="65" charset="-120"/>
                <a:ea typeface="標楷體" pitchFamily="65" charset="-120"/>
              </a:rPr>
              <a:t>管理</a:t>
            </a:r>
            <a:r>
              <a:rPr lang="en-US" altLang="zh-TW" sz="2400" dirty="0" smtClean="0">
                <a:latin typeface="標楷體" pitchFamily="65" charset="-120"/>
                <a:ea typeface="標楷體" pitchFamily="65" charset="-120"/>
              </a:rPr>
              <a:t>-5</a:t>
            </a:r>
            <a:r>
              <a:rPr lang="zh-TW" altLang="en-US" sz="2400" dirty="0">
                <a:latin typeface="標楷體" pitchFamily="65" charset="-120"/>
                <a:ea typeface="標楷體" pitchFamily="65" charset="-120"/>
              </a:rPr>
              <a:t>管</a:t>
            </a:r>
            <a:r>
              <a:rPr lang="en-US" altLang="zh-TW" sz="2400" dirty="0">
                <a:latin typeface="標楷體" pitchFamily="65" charset="-120"/>
                <a:ea typeface="標楷體" pitchFamily="65" charset="-120"/>
              </a:rPr>
              <a:t>?</a:t>
            </a:r>
          </a:p>
          <a:p>
            <a:r>
              <a:rPr lang="en-US" altLang="zh-TW" sz="2400" dirty="0" smtClean="0"/>
              <a:t>2.</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3.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4.</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6.</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7</a:t>
            </a:r>
            <a:r>
              <a:rPr lang="en-US" altLang="zh-TW" sz="1800" dirty="0" smtClean="0"/>
              <a:t>.</a:t>
            </a:r>
            <a:r>
              <a:rPr lang="zh-TW" altLang="en-US" sz="1800" dirty="0" smtClean="0"/>
              <a:t> 顧客</a:t>
            </a:r>
            <a:r>
              <a:rPr lang="zh-TW" altLang="en-US" sz="1800" dirty="0"/>
              <a:t>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8.</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9.</a:t>
            </a:r>
            <a:r>
              <a:rPr lang="zh-TW" altLang="en-US" sz="1800" dirty="0" smtClean="0"/>
              <a:t> 微軟</a:t>
            </a:r>
            <a:r>
              <a:rPr lang="zh-TW" altLang="en-US" sz="1800" dirty="0"/>
              <a:t>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smtClean="0"/>
              <a:t>?</a:t>
            </a:r>
          </a:p>
          <a:p>
            <a:r>
              <a:rPr lang="en-US" altLang="zh-TW" sz="1800" dirty="0" smtClean="0"/>
              <a:t>10.</a:t>
            </a:r>
            <a:r>
              <a:rPr lang="zh-TW" altLang="en-US" sz="1800" dirty="0" smtClean="0"/>
              <a:t>行銷</a:t>
            </a:r>
            <a:r>
              <a:rPr lang="zh-TW" altLang="en-US" sz="1800" dirty="0"/>
              <a:t>管理 中 之 </a:t>
            </a:r>
            <a:r>
              <a:rPr lang="en-US" altLang="zh-TW" sz="1800" dirty="0"/>
              <a:t>4 P</a:t>
            </a:r>
            <a:r>
              <a:rPr lang="zh-TW" altLang="en-US" sz="1800" dirty="0"/>
              <a:t>為何 </a:t>
            </a:r>
            <a:r>
              <a:rPr lang="en-US" altLang="zh-TW" sz="1800" dirty="0"/>
              <a:t>?</a:t>
            </a:r>
          </a:p>
          <a:p>
            <a:r>
              <a:rPr lang="en-US" altLang="zh-TW" sz="1800" dirty="0" smtClean="0"/>
              <a:t>11.</a:t>
            </a:r>
            <a:r>
              <a:rPr lang="zh-TW" altLang="en-US" sz="1800" dirty="0" smtClean="0"/>
              <a:t>商</a:t>
            </a:r>
            <a:r>
              <a:rPr lang="zh-TW" altLang="en-US" sz="1800" dirty="0"/>
              <a:t>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smtClean="0"/>
              <a:t>?</a:t>
            </a:r>
          </a:p>
          <a:p>
            <a:r>
              <a:rPr lang="en-US" altLang="zh-TW" sz="1800" dirty="0" smtClean="0"/>
              <a:t>12.</a:t>
            </a:r>
            <a:r>
              <a:rPr lang="zh-TW" altLang="en-US" sz="1800" dirty="0">
                <a:hlinkClick r:id="rId2"/>
              </a:rPr>
              <a:t>計算機</a:t>
            </a:r>
            <a:r>
              <a:rPr lang="zh-TW" altLang="en-US" sz="1800" dirty="0" smtClean="0">
                <a:solidFill>
                  <a:srgbClr val="00B050"/>
                </a:solidFill>
              </a:rPr>
              <a:t>應用 中 </a:t>
            </a:r>
            <a:r>
              <a:rPr lang="en-US" altLang="zh-TW" sz="1800" dirty="0" smtClean="0">
                <a:solidFill>
                  <a:srgbClr val="00B050"/>
                </a:solidFill>
              </a:rPr>
              <a:t>POS</a:t>
            </a:r>
            <a:r>
              <a:rPr lang="zh-TW" altLang="en-US" sz="1800" dirty="0"/>
              <a:t>為何 </a:t>
            </a:r>
            <a:r>
              <a:rPr lang="en-US" altLang="zh-TW" sz="1800" dirty="0" smtClean="0"/>
              <a:t>?</a:t>
            </a:r>
            <a:r>
              <a:rPr lang="zh-TW" altLang="en-US" sz="1800" dirty="0" smtClean="0"/>
              <a:t> </a:t>
            </a:r>
            <a:r>
              <a:rPr lang="en-US" altLang="zh-TW" sz="1800" dirty="0" smtClean="0"/>
              <a:t>(</a:t>
            </a:r>
            <a:r>
              <a:rPr lang="zh-TW" altLang="en-US" sz="1800" dirty="0" smtClean="0"/>
              <a:t>最 早期的 </a:t>
            </a:r>
            <a:r>
              <a:rPr lang="en-US" altLang="zh-TW" sz="1800" dirty="0" smtClean="0"/>
              <a:t>Retail </a:t>
            </a:r>
            <a:r>
              <a:rPr lang="zh-TW" altLang="en-US" sz="1800" dirty="0" smtClean="0"/>
              <a:t>零售大數據分析</a:t>
            </a:r>
            <a:r>
              <a:rPr lang="en-US" altLang="zh-TW" sz="1800" dirty="0" smtClean="0"/>
              <a:t>)</a:t>
            </a:r>
          </a:p>
          <a:p>
            <a:r>
              <a:rPr lang="en-US" altLang="zh-TW" sz="1800" dirty="0" smtClean="0"/>
              <a:t>13.</a:t>
            </a:r>
            <a:r>
              <a:rPr lang="zh-TW" altLang="en-US" sz="1800" dirty="0" smtClean="0"/>
              <a:t> 氣象大數據分析</a:t>
            </a:r>
            <a:r>
              <a:rPr lang="en-US" altLang="zh-TW" sz="1800" dirty="0" smtClean="0"/>
              <a:t>-1</a:t>
            </a:r>
            <a:r>
              <a:rPr lang="zh-TW" altLang="en-US" sz="1800" dirty="0" smtClean="0"/>
              <a:t>年均溫最低為 </a:t>
            </a:r>
            <a:r>
              <a:rPr lang="en-US" altLang="zh-TW" sz="1800" dirty="0" smtClean="0"/>
              <a:t>?</a:t>
            </a:r>
            <a:r>
              <a:rPr lang="zh-TW" altLang="en-US" sz="1800" dirty="0" smtClean="0"/>
              <a:t>月</a:t>
            </a:r>
            <a:r>
              <a:rPr lang="en-US" altLang="zh-TW" sz="1800" dirty="0" smtClean="0"/>
              <a:t>.</a:t>
            </a:r>
            <a:r>
              <a:rPr lang="zh-TW" altLang="en-US" sz="1800" dirty="0" smtClean="0"/>
              <a:t> 今年最冷寒流在 </a:t>
            </a:r>
            <a:r>
              <a:rPr lang="en-US" altLang="zh-TW" sz="1800" dirty="0" smtClean="0"/>
              <a:t>?</a:t>
            </a:r>
            <a:r>
              <a:rPr lang="zh-TW" altLang="en-US" sz="1800" dirty="0" smtClean="0"/>
              <a:t> 月 </a:t>
            </a:r>
            <a:r>
              <a:rPr lang="en-US" altLang="zh-TW" sz="1800" dirty="0" smtClean="0"/>
              <a:t>(</a:t>
            </a:r>
            <a:r>
              <a:rPr lang="zh-TW" altLang="en-US" sz="1800" dirty="0" smtClean="0"/>
              <a:t>第一波嘉義 </a:t>
            </a:r>
            <a:r>
              <a:rPr lang="en-US" altLang="zh-TW" sz="1800" dirty="0" smtClean="0"/>
              <a:t>4.7</a:t>
            </a:r>
            <a:r>
              <a:rPr lang="zh-TW" altLang="en-US" sz="1800" dirty="0" smtClean="0"/>
              <a:t> 度</a:t>
            </a:r>
            <a:r>
              <a:rPr lang="en-US" altLang="zh-TW" sz="1800" dirty="0" smtClean="0"/>
              <a:t>)</a:t>
            </a:r>
            <a:endParaRPr lang="en-US" altLang="zh-TW" sz="1800" dirty="0"/>
          </a:p>
          <a:p>
            <a:endParaRPr lang="zh-TW" altLang="en-US" sz="1800" dirty="0"/>
          </a:p>
        </p:txBody>
      </p:sp>
    </p:spTree>
    <p:extLst>
      <p:ext uri="{BB962C8B-B14F-4D97-AF65-F5344CB8AC3E}">
        <p14:creationId xmlns:p14="http://schemas.microsoft.com/office/powerpoint/2010/main" val="35408733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204" y="116632"/>
            <a:ext cx="8229600" cy="274042"/>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79512" y="476672"/>
            <a:ext cx="8856984" cy="5400600"/>
          </a:xfrm>
        </p:spPr>
        <p:txBody>
          <a:bodyPr>
            <a:noAutofit/>
          </a:bodyPr>
          <a:lstStyle/>
          <a:p>
            <a:r>
              <a:rPr lang="en-US" altLang="zh-TW" sz="2400" dirty="0" smtClean="0"/>
              <a:t>1.</a:t>
            </a:r>
            <a:r>
              <a:rPr lang="zh-TW" altLang="en-US" sz="2400" dirty="0">
                <a:latin typeface="標楷體" panose="03000509000000000000" pitchFamily="65" charset="-120"/>
                <a:ea typeface="標楷體" panose="03000509000000000000" pitchFamily="65" charset="-120"/>
              </a:rPr>
              <a:t>舊台中縣人口最多前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smtClean="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舊台中市人口最多前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smtClean="0"/>
              <a:t>3.</a:t>
            </a:r>
            <a:r>
              <a:rPr lang="zh-TW" altLang="en-US" sz="2400" dirty="0" smtClean="0"/>
              <a:t> </a:t>
            </a:r>
            <a:r>
              <a:rPr lang="en-US" altLang="zh-TW" sz="2400" dirty="0"/>
              <a:t>FB</a:t>
            </a:r>
            <a:r>
              <a:rPr lang="zh-TW" altLang="en-US" sz="2400" dirty="0"/>
              <a:t>臉書</a:t>
            </a:r>
            <a:r>
              <a:rPr lang="zh-TW" altLang="en-US" sz="2400" dirty="0" smtClean="0"/>
              <a:t>人口</a:t>
            </a:r>
            <a:r>
              <a:rPr lang="zh-TW" altLang="en-US" sz="2400" dirty="0">
                <a:latin typeface="標楷體" panose="03000509000000000000" pitchFamily="65" charset="-120"/>
                <a:ea typeface="標楷體" panose="03000509000000000000" pitchFamily="65" charset="-120"/>
              </a:rPr>
              <a:t>最多前</a:t>
            </a:r>
            <a:r>
              <a:rPr lang="en-US" altLang="zh-TW" sz="2400" dirty="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名 </a:t>
            </a:r>
            <a:r>
              <a:rPr lang="en-US" altLang="zh-TW" sz="2400" dirty="0" smtClean="0"/>
              <a:t>?</a:t>
            </a:r>
            <a:r>
              <a:rPr lang="zh-TW" altLang="en-US" sz="2400" dirty="0" smtClean="0"/>
              <a:t> </a:t>
            </a:r>
            <a:endParaRPr lang="en-US" altLang="zh-TW" sz="2400" dirty="0" smtClean="0"/>
          </a:p>
          <a:p>
            <a:r>
              <a:rPr lang="en-US" altLang="zh-TW" sz="2400" dirty="0" smtClean="0"/>
              <a:t>4.</a:t>
            </a:r>
            <a:r>
              <a:rPr lang="zh-TW" altLang="en-US" sz="2400" dirty="0" smtClean="0"/>
              <a:t> </a:t>
            </a:r>
            <a:r>
              <a:rPr lang="zh-TW" altLang="en-US" sz="2000" dirty="0" smtClean="0"/>
              <a:t>捷運公車 綠線環繞 文心路 是 </a:t>
            </a:r>
            <a:r>
              <a:rPr lang="en-US" altLang="zh-TW" sz="2000" dirty="0" smtClean="0"/>
              <a:t>5?</a:t>
            </a:r>
            <a:r>
              <a:rPr lang="zh-TW" altLang="en-US" sz="2000" dirty="0" smtClean="0"/>
              <a:t> 號</a:t>
            </a:r>
            <a:r>
              <a:rPr lang="en-US" altLang="zh-TW" sz="2000" dirty="0" smtClean="0"/>
              <a:t>.</a:t>
            </a:r>
            <a:r>
              <a:rPr lang="zh-TW" altLang="en-US" sz="2000" dirty="0" smtClean="0"/>
              <a:t>黃線</a:t>
            </a:r>
            <a:r>
              <a:rPr lang="zh-TW" altLang="en-US" sz="2000" dirty="0"/>
              <a:t>環繞 </a:t>
            </a:r>
            <a:r>
              <a:rPr lang="zh-TW" altLang="en-US" sz="2000" dirty="0" smtClean="0"/>
              <a:t>忠明進化路 </a:t>
            </a:r>
            <a:r>
              <a:rPr lang="zh-TW" altLang="en-US" sz="2000" dirty="0"/>
              <a:t>是 </a:t>
            </a:r>
            <a:r>
              <a:rPr lang="en-US" altLang="zh-TW" sz="2000" dirty="0"/>
              <a:t>5?</a:t>
            </a:r>
            <a:r>
              <a:rPr lang="zh-TW" altLang="en-US" sz="2000" dirty="0"/>
              <a:t> 號</a:t>
            </a:r>
            <a:endParaRPr lang="en-US" altLang="zh-TW" sz="2000" dirty="0"/>
          </a:p>
          <a:p>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何謂 中國 </a:t>
            </a:r>
            <a:r>
              <a:rPr lang="en-US" altLang="zh-TW" sz="1800" dirty="0" smtClean="0">
                <a:latin typeface="標楷體" panose="03000509000000000000" pitchFamily="65" charset="-120"/>
                <a:ea typeface="標楷體" panose="03000509000000000000" pitchFamily="65" charset="-120"/>
              </a:rPr>
              <a:t>3</a:t>
            </a:r>
            <a:r>
              <a:rPr lang="zh-TW" altLang="en-US" sz="1800" dirty="0" smtClean="0">
                <a:latin typeface="標楷體" panose="03000509000000000000" pitchFamily="65" charset="-120"/>
                <a:ea typeface="標楷體" panose="03000509000000000000" pitchFamily="65" charset="-120"/>
              </a:rPr>
              <a:t>大網路公司 </a:t>
            </a:r>
            <a:r>
              <a:rPr lang="en-US" altLang="zh-TW" sz="1800" dirty="0" smtClean="0">
                <a:latin typeface="標楷體" panose="03000509000000000000" pitchFamily="65" charset="-120"/>
                <a:ea typeface="標楷體" panose="03000509000000000000" pitchFamily="65" charset="-120"/>
              </a:rPr>
              <a:t>BAT</a:t>
            </a: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6.</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smtClean="0">
                <a:latin typeface="標楷體" panose="03000509000000000000" pitchFamily="65" charset="-120"/>
                <a:ea typeface="標楷體" panose="03000509000000000000" pitchFamily="65" charset="-120"/>
              </a:rPr>
              <a:t>7</a:t>
            </a:r>
            <a:r>
              <a:rPr lang="en-US" altLang="zh-TW" sz="1800" dirty="0" smtClean="0"/>
              <a:t>.</a:t>
            </a:r>
            <a:r>
              <a:rPr lang="zh-TW" altLang="en-US" sz="1800" dirty="0" smtClean="0"/>
              <a:t> 顧客</a:t>
            </a:r>
            <a:r>
              <a:rPr lang="zh-TW" altLang="en-US" sz="1800" dirty="0"/>
              <a:t>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8.</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t>11.</a:t>
            </a:r>
            <a:r>
              <a:rPr lang="zh-TW" altLang="en-US" sz="1800" dirty="0" smtClean="0"/>
              <a:t> 微軟</a:t>
            </a:r>
            <a:r>
              <a:rPr lang="zh-TW" altLang="en-US" sz="1800" dirty="0"/>
              <a:t>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smtClean="0"/>
              <a:t>?</a:t>
            </a:r>
          </a:p>
          <a:p>
            <a:r>
              <a:rPr lang="en-US" altLang="zh-TW" sz="1800" dirty="0" smtClean="0"/>
              <a:t>12.</a:t>
            </a:r>
            <a:r>
              <a:rPr lang="zh-TW" altLang="en-US" sz="1800" dirty="0" smtClean="0"/>
              <a:t>商</a:t>
            </a:r>
            <a:r>
              <a:rPr lang="zh-TW" altLang="en-US" sz="1800" dirty="0"/>
              <a:t>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smtClean="0"/>
              <a:t>?</a:t>
            </a:r>
          </a:p>
          <a:p>
            <a:r>
              <a:rPr lang="en-US" altLang="zh-TW" sz="1800" dirty="0" smtClean="0"/>
              <a:t>2</a:t>
            </a:r>
            <a:r>
              <a:rPr lang="en-US" altLang="zh-TW" sz="1800" dirty="0"/>
              <a:t>.</a:t>
            </a:r>
            <a:r>
              <a:rPr lang="zh-TW" altLang="en-US" sz="1800" dirty="0"/>
              <a:t>全球網路人口 </a:t>
            </a:r>
            <a:r>
              <a:rPr lang="en-US" altLang="zh-TW" sz="1800" dirty="0"/>
              <a:t>?</a:t>
            </a:r>
            <a:r>
              <a:rPr lang="zh-TW" altLang="en-US" sz="1800" dirty="0"/>
              <a:t> </a:t>
            </a:r>
            <a:r>
              <a:rPr lang="en-US" altLang="zh-TW" sz="1800" dirty="0"/>
              <a:t>FB</a:t>
            </a:r>
            <a:r>
              <a:rPr lang="zh-TW" altLang="en-US" sz="1800" dirty="0"/>
              <a:t>臉書人口 </a:t>
            </a:r>
            <a:r>
              <a:rPr lang="en-US" altLang="zh-TW" sz="1800" dirty="0" smtClean="0"/>
              <a:t>?</a:t>
            </a:r>
            <a:r>
              <a:rPr lang="zh-TW" altLang="en-US" sz="1800" dirty="0" smtClean="0"/>
              <a:t> </a:t>
            </a:r>
            <a:r>
              <a:rPr lang="en-US" altLang="zh-TW" sz="1800" dirty="0" smtClean="0"/>
              <a:t>4</a:t>
            </a:r>
            <a:r>
              <a:rPr lang="zh-TW" altLang="en-US" sz="1800" dirty="0" smtClean="0"/>
              <a:t> </a:t>
            </a:r>
            <a:r>
              <a:rPr lang="en-US" altLang="zh-TW" sz="1800" dirty="0" smtClean="0"/>
              <a:t>G</a:t>
            </a:r>
            <a:r>
              <a:rPr lang="zh-TW" altLang="en-US" sz="1800" dirty="0" smtClean="0"/>
              <a:t>  從幾年開始發展 </a:t>
            </a:r>
            <a:r>
              <a:rPr lang="en-US" altLang="zh-TW" sz="1800" dirty="0" smtClean="0"/>
              <a:t>?</a:t>
            </a:r>
            <a:endParaRPr lang="zh-TW" altLang="en-US" sz="1800" dirty="0"/>
          </a:p>
          <a:p>
            <a:r>
              <a:rPr lang="en-US" altLang="zh-TW" sz="1800" dirty="0"/>
              <a:t>3. </a:t>
            </a:r>
            <a:r>
              <a:rPr lang="zh-TW" altLang="en-US" sz="1800" dirty="0"/>
              <a:t>廣義資訊的內涵</a:t>
            </a:r>
            <a:r>
              <a:rPr lang="en-US" altLang="zh-TW" sz="1800" dirty="0"/>
              <a:t> ? </a:t>
            </a:r>
            <a:r>
              <a:rPr lang="zh-TW" altLang="en-US" sz="1800" dirty="0"/>
              <a:t>請將 大數據分析資料管理金字塔的順序，依序排列 </a:t>
            </a:r>
            <a:r>
              <a:rPr lang="en-US" altLang="zh-TW" sz="1800" dirty="0"/>
              <a:t>?</a:t>
            </a:r>
          </a:p>
          <a:p>
            <a:r>
              <a:rPr lang="en-US" altLang="zh-TW" sz="1800" dirty="0"/>
              <a:t>4.</a:t>
            </a:r>
            <a:r>
              <a:rPr lang="zh-TW" altLang="en-US" sz="1400" dirty="0">
                <a:latin typeface="標楷體" panose="03000509000000000000" pitchFamily="65" charset="-120"/>
                <a:ea typeface="標楷體" panose="03000509000000000000" pitchFamily="65" charset="-120"/>
              </a:rPr>
              <a:t>台灣 </a:t>
            </a:r>
            <a:r>
              <a:rPr lang="en-US" altLang="zh-TW" sz="1400" dirty="0" err="1">
                <a:latin typeface="標楷體" panose="03000509000000000000" pitchFamily="65" charset="-120"/>
                <a:ea typeface="標楷體" panose="03000509000000000000" pitchFamily="65" charset="-120"/>
              </a:rPr>
              <a:t>Hinet</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何時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開始營運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中國網路人口何時超越台灣 </a:t>
            </a:r>
            <a:r>
              <a:rPr lang="en-US" altLang="zh-TW" sz="1400" dirty="0">
                <a:latin typeface="標楷體" panose="03000509000000000000" pitchFamily="65" charset="-120"/>
                <a:ea typeface="標楷體" panose="03000509000000000000" pitchFamily="65" charset="-120"/>
              </a:rPr>
              <a:t>? </a:t>
            </a:r>
          </a:p>
          <a:p>
            <a:endParaRPr lang="zh-TW" altLang="en-US" sz="1800" dirty="0"/>
          </a:p>
        </p:txBody>
      </p:sp>
    </p:spTree>
    <p:extLst>
      <p:ext uri="{BB962C8B-B14F-4D97-AF65-F5344CB8AC3E}">
        <p14:creationId xmlns:p14="http://schemas.microsoft.com/office/powerpoint/2010/main" val="825512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1052736"/>
            <a:ext cx="7802033" cy="5400600"/>
          </a:xfrm>
        </p:spPr>
      </p:pic>
    </p:spTree>
    <p:extLst>
      <p:ext uri="{BB962C8B-B14F-4D97-AF65-F5344CB8AC3E}">
        <p14:creationId xmlns:p14="http://schemas.microsoft.com/office/powerpoint/2010/main" val="2075669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199"/>
            <a:ext cx="8496944" cy="6552728"/>
          </a:xfrm>
        </p:spPr>
      </p:pic>
    </p:spTree>
    <p:extLst>
      <p:ext uri="{BB962C8B-B14F-4D97-AF65-F5344CB8AC3E}">
        <p14:creationId xmlns:p14="http://schemas.microsoft.com/office/powerpoint/2010/main" val="3705169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4550"/>
            <a:ext cx="8435280" cy="1143000"/>
          </a:xfrm>
        </p:spPr>
        <p:txBody>
          <a:bodyPr/>
          <a:lstStyle/>
          <a:p>
            <a:r>
              <a:rPr lang="en-US" altLang="zh-TW" sz="2800" dirty="0" smtClean="0">
                <a:solidFill>
                  <a:srgbClr val="FF0000"/>
                </a:solidFill>
              </a:rPr>
              <a:t>5</a:t>
            </a:r>
            <a:r>
              <a:rPr lang="en-US" altLang="zh-TW" sz="2800" dirty="0" smtClean="0">
                <a:solidFill>
                  <a:srgbClr val="FF0000"/>
                </a:solidFill>
                <a:latin typeface="標楷體" panose="03000509000000000000" pitchFamily="65" charset="-120"/>
                <a:ea typeface="標楷體" panose="03000509000000000000" pitchFamily="65" charset="-120"/>
              </a:rPr>
              <a:t>.</a:t>
            </a:r>
            <a:r>
              <a:rPr lang="en-US" altLang="zh-TW" sz="2800" dirty="0" smtClean="0">
                <a:solidFill>
                  <a:srgbClr val="0070C0"/>
                </a:solidFill>
                <a:latin typeface="標楷體" panose="03000509000000000000" pitchFamily="65" charset="-120"/>
                <a:ea typeface="標楷體" panose="03000509000000000000" pitchFamily="65" charset="-120"/>
              </a:rPr>
              <a:t>10/14</a:t>
            </a:r>
            <a:r>
              <a:rPr lang="zh-TW" altLang="en-US" sz="2800" dirty="0" smtClean="0">
                <a:solidFill>
                  <a:srgbClr val="0070C0"/>
                </a:solidFill>
                <a:latin typeface="標楷體" panose="03000509000000000000" pitchFamily="65" charset="-120"/>
                <a:ea typeface="標楷體" panose="03000509000000000000" pitchFamily="65" charset="-120"/>
              </a:rPr>
              <a:t> 計算機</a:t>
            </a:r>
            <a:r>
              <a:rPr lang="zh-TW" altLang="en-US" sz="2800" dirty="0">
                <a:solidFill>
                  <a:srgbClr val="0070C0"/>
                </a:solidFill>
                <a:latin typeface="標楷體" panose="03000509000000000000" pitchFamily="65" charset="-120"/>
                <a:ea typeface="標楷體" panose="03000509000000000000" pitchFamily="65" charset="-120"/>
              </a:rPr>
              <a:t>應用期中考  </a:t>
            </a:r>
            <a:r>
              <a:rPr lang="en-US" altLang="zh-TW" sz="2800" dirty="0">
                <a:solidFill>
                  <a:srgbClr val="0070C0"/>
                </a:solidFill>
                <a:latin typeface="標楷體" panose="03000509000000000000" pitchFamily="65" charset="-120"/>
                <a:ea typeface="標楷體" panose="03000509000000000000" pitchFamily="65" charset="-120"/>
              </a:rPr>
              <a:t>50%+</a:t>
            </a:r>
            <a:r>
              <a:rPr lang="zh-TW" altLang="en-US" sz="2800" dirty="0">
                <a:solidFill>
                  <a:srgbClr val="0070C0"/>
                </a:solidFill>
                <a:latin typeface="標楷體" panose="03000509000000000000" pitchFamily="65" charset="-120"/>
                <a:ea typeface="標楷體" panose="03000509000000000000" pitchFamily="65" charset="-120"/>
              </a:rPr>
              <a:t> </a:t>
            </a:r>
            <a:r>
              <a:rPr lang="en-US" altLang="zh-TW" sz="2800" dirty="0">
                <a:solidFill>
                  <a:srgbClr val="0070C0"/>
                </a:solidFill>
                <a:latin typeface="標楷體" panose="03000509000000000000" pitchFamily="65" charset="-120"/>
                <a:ea typeface="標楷體" panose="03000509000000000000" pitchFamily="65" charset="-120"/>
              </a:rPr>
              <a:t>10</a:t>
            </a:r>
            <a:r>
              <a:rPr lang="zh-TW" altLang="en-US" sz="2800" dirty="0">
                <a:solidFill>
                  <a:srgbClr val="0070C0"/>
                </a:solidFill>
                <a:latin typeface="標楷體" panose="03000509000000000000" pitchFamily="65" charset="-120"/>
                <a:ea typeface="標楷體" panose="03000509000000000000" pitchFamily="65" charset="-120"/>
              </a:rPr>
              <a:t>題填充題</a:t>
            </a:r>
            <a:r>
              <a:rPr lang="en-US" altLang="zh-TW" sz="2800" dirty="0">
                <a:solidFill>
                  <a:srgbClr val="FF0000"/>
                </a:solidFill>
                <a:latin typeface="標楷體" panose="03000509000000000000" pitchFamily="65" charset="-120"/>
                <a:ea typeface="標楷體" panose="03000509000000000000" pitchFamily="65" charset="-120"/>
              </a:rPr>
              <a:t/>
            </a:r>
            <a:br>
              <a:rPr lang="en-US" altLang="zh-TW" sz="2800" dirty="0">
                <a:solidFill>
                  <a:srgbClr val="FF0000"/>
                </a:solidFill>
                <a:latin typeface="標楷體" panose="03000509000000000000" pitchFamily="65" charset="-120"/>
                <a:ea typeface="標楷體" panose="03000509000000000000" pitchFamily="65" charset="-120"/>
              </a:rPr>
            </a:br>
            <a:r>
              <a:rPr lang="zh-TW" altLang="en-US" sz="2800" dirty="0">
                <a:solidFill>
                  <a:srgbClr val="FF0000"/>
                </a:solidFill>
                <a:latin typeface="標楷體" panose="03000509000000000000" pitchFamily="65" charset="-120"/>
                <a:ea typeface="標楷體" panose="03000509000000000000" pitchFamily="65" charset="-120"/>
              </a:rPr>
              <a:t>       四大主題</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偏好排序</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 第</a:t>
            </a:r>
            <a:r>
              <a:rPr lang="en-US" altLang="zh-TW" sz="2800" dirty="0">
                <a:solidFill>
                  <a:srgbClr val="FF0000"/>
                </a:solidFill>
                <a:latin typeface="標楷體" panose="03000509000000000000" pitchFamily="65" charset="-120"/>
                <a:ea typeface="標楷體" panose="03000509000000000000" pitchFamily="65" charset="-120"/>
              </a:rPr>
              <a:t>5</a:t>
            </a:r>
            <a:r>
              <a:rPr lang="zh-TW" altLang="en-US" sz="2800" dirty="0">
                <a:solidFill>
                  <a:srgbClr val="FF0000"/>
                </a:solidFill>
                <a:latin typeface="標楷體" panose="03000509000000000000" pitchFamily="65" charset="-120"/>
                <a:ea typeface="標楷體" panose="03000509000000000000" pitchFamily="65" charset="-120"/>
              </a:rPr>
              <a:t>主題</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對老師的建議</a:t>
            </a:r>
            <a:endParaRPr lang="zh-TW" altLang="en-US" sz="2800" dirty="0"/>
          </a:p>
        </p:txBody>
      </p:sp>
      <p:sp>
        <p:nvSpPr>
          <p:cNvPr id="3" name="內容版面配置區 2"/>
          <p:cNvSpPr>
            <a:spLocks noGrp="1"/>
          </p:cNvSpPr>
          <p:nvPr>
            <p:ph idx="1"/>
          </p:nvPr>
        </p:nvSpPr>
        <p:spPr>
          <a:xfrm>
            <a:off x="251520" y="1052736"/>
            <a:ext cx="8784976" cy="5184576"/>
          </a:xfrm>
        </p:spPr>
        <p:txBody>
          <a:bodyPr/>
          <a:lstStyle/>
          <a:p>
            <a:r>
              <a:rPr lang="en-US" altLang="zh-TW" sz="2000" dirty="0"/>
              <a:t>10.</a:t>
            </a:r>
            <a:r>
              <a:rPr lang="zh-TW" altLang="en-US" sz="2000" dirty="0"/>
              <a:t>請依以下 </a:t>
            </a:r>
            <a:r>
              <a:rPr lang="en-US" altLang="zh-TW" sz="2000" dirty="0"/>
              <a:t>5 </a:t>
            </a:r>
            <a:r>
              <a:rPr lang="zh-TW" altLang="en-US" sz="2000" dirty="0"/>
              <a:t>大主題</a:t>
            </a:r>
            <a:r>
              <a:rPr lang="en-US" altLang="zh-TW" sz="2000" dirty="0"/>
              <a:t>.</a:t>
            </a:r>
            <a:r>
              <a:rPr lang="zh-TW" altLang="en-US" sz="2000" dirty="0"/>
              <a:t>依最喜歡與教無興趣偏好排序</a:t>
            </a:r>
            <a:r>
              <a:rPr lang="en-US" altLang="zh-TW" sz="2000" dirty="0"/>
              <a:t>.</a:t>
            </a:r>
            <a:r>
              <a:rPr lang="zh-TW" altLang="en-US" sz="2000" dirty="0"/>
              <a:t>並陳述原因與改善建議</a:t>
            </a:r>
            <a:r>
              <a:rPr lang="en-US" altLang="zh-TW" sz="2000" dirty="0"/>
              <a:t>(</a:t>
            </a:r>
            <a:r>
              <a:rPr lang="zh-TW" altLang="en-US" sz="2000" dirty="0"/>
              <a:t>開放題</a:t>
            </a:r>
            <a:r>
              <a:rPr lang="en-US" altLang="zh-TW" sz="2000" dirty="0"/>
              <a:t>)</a:t>
            </a:r>
          </a:p>
          <a:p>
            <a:r>
              <a:rPr lang="en-US" altLang="zh-TW" sz="2000" dirty="0" smtClean="0"/>
              <a:t>1.</a:t>
            </a:r>
            <a:r>
              <a:rPr lang="zh-TW" altLang="en-US" sz="2000" dirty="0"/>
              <a:t>計算機應用理論主題</a:t>
            </a:r>
            <a:r>
              <a:rPr lang="en-US" altLang="zh-TW" sz="2000" dirty="0"/>
              <a:t>- </a:t>
            </a:r>
            <a:r>
              <a:rPr lang="en-US" altLang="zh-TW" sz="2000" dirty="0" smtClean="0"/>
              <a:t>CRM</a:t>
            </a:r>
            <a:r>
              <a:rPr lang="zh-TW" altLang="en-US" sz="2000" dirty="0" smtClean="0"/>
              <a:t> </a:t>
            </a:r>
            <a:r>
              <a:rPr lang="en-US" altLang="zh-TW" sz="2000" dirty="0" smtClean="0"/>
              <a:t>(FB</a:t>
            </a:r>
            <a:r>
              <a:rPr lang="zh-TW" altLang="en-US" sz="2000" dirty="0" smtClean="0"/>
              <a:t>*</a:t>
            </a:r>
            <a:r>
              <a:rPr lang="en-US" altLang="zh-TW" sz="2000" dirty="0" smtClean="0"/>
              <a:t>3.4P</a:t>
            </a:r>
            <a:r>
              <a:rPr lang="en-US" altLang="zh-TW" sz="2000" dirty="0"/>
              <a:t>…) .</a:t>
            </a:r>
            <a:r>
              <a:rPr lang="zh-TW" altLang="en-US" sz="2000" dirty="0" smtClean="0"/>
              <a:t>網路</a:t>
            </a:r>
            <a:r>
              <a:rPr lang="en-US" altLang="zh-TW" sz="2000" dirty="0" smtClean="0"/>
              <a:t>(</a:t>
            </a:r>
            <a:r>
              <a:rPr lang="en-US" altLang="zh-TW" sz="2000" dirty="0" err="1" smtClean="0"/>
              <a:t>MIS.AP.LBS.Youtube</a:t>
            </a:r>
            <a:r>
              <a:rPr lang="en-US" altLang="zh-TW" sz="2000" dirty="0" smtClean="0"/>
              <a:t>...)</a:t>
            </a:r>
            <a:endParaRPr lang="en-US" altLang="zh-TW" sz="2000" dirty="0"/>
          </a:p>
          <a:p>
            <a:r>
              <a:rPr lang="en-US" altLang="zh-TW" sz="2000" dirty="0" smtClean="0"/>
              <a:t>2.</a:t>
            </a:r>
            <a:r>
              <a:rPr lang="zh-TW" altLang="en-US" sz="2000" dirty="0"/>
              <a:t>計算機應用實務主題</a:t>
            </a:r>
            <a:r>
              <a:rPr lang="en-US" altLang="zh-TW" sz="2000" dirty="0"/>
              <a:t>- </a:t>
            </a:r>
            <a:r>
              <a:rPr lang="en-US" altLang="zh-TW" sz="2000" dirty="0" err="1"/>
              <a:t>like@..KTV</a:t>
            </a:r>
            <a:r>
              <a:rPr lang="en-US" altLang="zh-TW" sz="2000" dirty="0"/>
              <a:t>.</a:t>
            </a:r>
            <a:r>
              <a:rPr lang="zh-TW" altLang="en-US" sz="2000" dirty="0"/>
              <a:t>老人長照</a:t>
            </a:r>
            <a:r>
              <a:rPr lang="en-US" altLang="zh-TW" sz="2000" dirty="0" smtClean="0"/>
              <a:t>.</a:t>
            </a:r>
            <a:r>
              <a:rPr lang="zh-TW" altLang="en-US" sz="2000" dirty="0" smtClean="0"/>
              <a:t>氣象大數據</a:t>
            </a:r>
            <a:r>
              <a:rPr lang="en-US" altLang="zh-TW" sz="2000" dirty="0" smtClean="0"/>
              <a:t>.</a:t>
            </a:r>
            <a:r>
              <a:rPr lang="zh-TW" altLang="en-US" sz="2000" dirty="0" smtClean="0"/>
              <a:t>股市大數據</a:t>
            </a:r>
            <a:r>
              <a:rPr lang="en-US" altLang="zh-TW" sz="2000" dirty="0" smtClean="0"/>
              <a:t>.. </a:t>
            </a:r>
            <a:endParaRPr lang="en-US" altLang="zh-TW" sz="2000" dirty="0"/>
          </a:p>
          <a:p>
            <a:r>
              <a:rPr lang="en-US" altLang="zh-TW" sz="2000" dirty="0" smtClean="0"/>
              <a:t>3.</a:t>
            </a:r>
            <a:r>
              <a:rPr lang="zh-TW" altLang="en-US" sz="2000" dirty="0"/>
              <a:t>計算機應用個案主題</a:t>
            </a:r>
            <a:r>
              <a:rPr lang="en-US" altLang="zh-TW" sz="2000" dirty="0"/>
              <a:t>- </a:t>
            </a:r>
            <a:r>
              <a:rPr lang="zh-TW" altLang="en-US" sz="2000" dirty="0" smtClean="0"/>
              <a:t>資料庫管理</a:t>
            </a:r>
            <a:r>
              <a:rPr lang="en-US" altLang="zh-TW" sz="2000" smtClean="0"/>
              <a:t>.GIS18</a:t>
            </a:r>
            <a:r>
              <a:rPr lang="zh-TW" altLang="en-US" sz="2000" dirty="0"/>
              <a:t>庄</a:t>
            </a:r>
            <a:r>
              <a:rPr lang="en-US" altLang="zh-TW" sz="2000" dirty="0"/>
              <a:t>.Blog(MV).</a:t>
            </a:r>
            <a:r>
              <a:rPr lang="zh-TW" altLang="en-US" sz="2000" dirty="0"/>
              <a:t>花博</a:t>
            </a:r>
            <a:r>
              <a:rPr lang="en-US" altLang="zh-TW" sz="2000" dirty="0"/>
              <a:t>.</a:t>
            </a:r>
            <a:r>
              <a:rPr lang="zh-TW" altLang="en-US" sz="2000" dirty="0"/>
              <a:t>行動支付</a:t>
            </a:r>
          </a:p>
          <a:p>
            <a:r>
              <a:rPr lang="en-US" altLang="zh-TW" sz="2000" dirty="0" smtClean="0"/>
              <a:t>4.</a:t>
            </a:r>
            <a:r>
              <a:rPr lang="zh-TW" altLang="en-US" sz="2000" dirty="0"/>
              <a:t>計算機應用</a:t>
            </a:r>
            <a:r>
              <a:rPr lang="en-US" altLang="zh-TW" sz="2000" dirty="0" err="1" smtClean="0"/>
              <a:t>ppt</a:t>
            </a:r>
            <a:r>
              <a:rPr lang="en-US" altLang="zh-TW" sz="2000" dirty="0" smtClean="0"/>
              <a:t> </a:t>
            </a:r>
            <a:r>
              <a:rPr lang="zh-TW" altLang="en-US" sz="2000" dirty="0"/>
              <a:t>日期 </a:t>
            </a:r>
            <a:r>
              <a:rPr lang="en-US" altLang="zh-TW" sz="2000" dirty="0"/>
              <a:t>-  </a:t>
            </a:r>
            <a:r>
              <a:rPr lang="zh-TW" altLang="en-US" sz="2000" dirty="0"/>
              <a:t>依最喜歡與教無興趣偏好排序</a:t>
            </a:r>
            <a:r>
              <a:rPr lang="en-US" altLang="zh-TW" sz="2000" dirty="0"/>
              <a:t>. </a:t>
            </a:r>
            <a:r>
              <a:rPr lang="zh-TW" altLang="en-US" sz="2000" dirty="0"/>
              <a:t>並陳述原因與 改善建議</a:t>
            </a:r>
          </a:p>
          <a:p>
            <a:r>
              <a:rPr lang="en-US" altLang="zh-TW" sz="2000" dirty="0" smtClean="0"/>
              <a:t>5.</a:t>
            </a:r>
            <a:r>
              <a:rPr lang="zh-TW" altLang="en-US" sz="2000" dirty="0" smtClean="0"/>
              <a:t>針對 </a:t>
            </a:r>
            <a:r>
              <a:rPr lang="zh-TW" altLang="en-US" sz="2000" b="1" dirty="0" smtClean="0"/>
              <a:t>老師的 </a:t>
            </a:r>
            <a:r>
              <a:rPr lang="zh-TW" altLang="en-US" sz="2000" dirty="0" smtClean="0"/>
              <a:t>教學</a:t>
            </a:r>
            <a:r>
              <a:rPr lang="zh-TW" altLang="en-US" sz="2000" dirty="0"/>
              <a:t>方法與 教材興趣</a:t>
            </a:r>
            <a:r>
              <a:rPr lang="en-US" altLang="zh-TW" sz="2000" dirty="0"/>
              <a:t>.</a:t>
            </a:r>
            <a:r>
              <a:rPr lang="zh-TW" altLang="en-US" sz="2000" dirty="0"/>
              <a:t>依最喜歡與教無興趣偏好排序</a:t>
            </a:r>
            <a:r>
              <a:rPr lang="en-US" altLang="zh-TW" sz="2000" dirty="0"/>
              <a:t>. </a:t>
            </a:r>
            <a:r>
              <a:rPr lang="zh-TW" altLang="en-US" sz="2000" dirty="0"/>
              <a:t>並陳述原因與 改善</a:t>
            </a:r>
            <a:r>
              <a:rPr lang="zh-TW" altLang="en-US" sz="2000" dirty="0" smtClean="0"/>
              <a:t>建議</a:t>
            </a:r>
            <a:endParaRPr lang="en-US" altLang="zh-TW" sz="2000" dirty="0" smtClean="0"/>
          </a:p>
          <a:p>
            <a:endParaRPr lang="zh-TW" altLang="en-US" sz="2000" dirty="0"/>
          </a:p>
          <a:p>
            <a:r>
              <a:rPr lang="en-US" altLang="zh-TW" sz="2000" dirty="0" smtClean="0"/>
              <a:t>Ps</a:t>
            </a:r>
            <a:r>
              <a:rPr lang="en-US" altLang="zh-TW" sz="2000" dirty="0"/>
              <a:t>.</a:t>
            </a:r>
            <a:r>
              <a:rPr lang="zh-TW" altLang="en-US" sz="2000" dirty="0"/>
              <a:t>一題 </a:t>
            </a:r>
            <a:r>
              <a:rPr lang="en-US" altLang="zh-TW" sz="2000" dirty="0"/>
              <a:t>10 </a:t>
            </a:r>
            <a:r>
              <a:rPr lang="zh-TW" altLang="en-US" sz="2000" dirty="0"/>
              <a:t>分</a:t>
            </a:r>
            <a:r>
              <a:rPr lang="en-US" altLang="zh-TW" sz="2000" dirty="0"/>
              <a:t>. 5</a:t>
            </a:r>
            <a:r>
              <a:rPr lang="zh-TW" altLang="en-US" sz="2000" dirty="0"/>
              <a:t>題 </a:t>
            </a:r>
            <a:r>
              <a:rPr lang="en-US" altLang="zh-TW" sz="2000" dirty="0"/>
              <a:t>50 </a:t>
            </a:r>
            <a:r>
              <a:rPr lang="zh-TW" altLang="en-US" sz="2000" dirty="0"/>
              <a:t>分 占總分 </a:t>
            </a:r>
            <a:r>
              <a:rPr lang="en-US" altLang="zh-TW" sz="2000" dirty="0"/>
              <a:t>50% . 10</a:t>
            </a:r>
            <a:r>
              <a:rPr lang="zh-TW" altLang="en-US" sz="2000" dirty="0"/>
              <a:t>題填充題一題 </a:t>
            </a:r>
            <a:r>
              <a:rPr lang="en-US" altLang="zh-TW" sz="2000" dirty="0"/>
              <a:t>10 </a:t>
            </a:r>
            <a:r>
              <a:rPr lang="zh-TW" altLang="en-US" sz="2000" dirty="0"/>
              <a:t>分</a:t>
            </a:r>
            <a:r>
              <a:rPr lang="en-US" altLang="zh-TW" sz="2000" dirty="0"/>
              <a:t>.</a:t>
            </a:r>
            <a:r>
              <a:rPr lang="zh-TW" altLang="en-US" sz="2000" dirty="0"/>
              <a:t>模擬分數 </a:t>
            </a:r>
            <a:r>
              <a:rPr lang="en-US" altLang="zh-TW" sz="2000" dirty="0"/>
              <a:t>100</a:t>
            </a:r>
            <a:r>
              <a:rPr lang="zh-TW" altLang="en-US" sz="2000" dirty="0"/>
              <a:t>分</a:t>
            </a:r>
          </a:p>
          <a:p>
            <a:r>
              <a:rPr lang="en-US" altLang="zh-TW" sz="2000" dirty="0"/>
              <a:t>Ps.</a:t>
            </a:r>
            <a:r>
              <a:rPr lang="zh-TW" altLang="en-US" sz="2000" dirty="0"/>
              <a:t>填充題 </a:t>
            </a:r>
            <a:r>
              <a:rPr lang="en-US" altLang="zh-TW" sz="2000" dirty="0"/>
              <a:t>1</a:t>
            </a:r>
            <a:r>
              <a:rPr lang="zh-TW" altLang="en-US" sz="2000" dirty="0"/>
              <a:t>題 </a:t>
            </a:r>
            <a:r>
              <a:rPr lang="en-US" altLang="zh-TW" sz="2000" dirty="0"/>
              <a:t>10 </a:t>
            </a:r>
            <a:r>
              <a:rPr lang="zh-TW" altLang="en-US" sz="2000" dirty="0"/>
              <a:t>分</a:t>
            </a:r>
            <a:r>
              <a:rPr lang="en-US" altLang="zh-TW" sz="2000" dirty="0"/>
              <a:t>.</a:t>
            </a:r>
          </a:p>
          <a:p>
            <a:r>
              <a:rPr lang="en-US" altLang="zh-TW" sz="2000" dirty="0"/>
              <a:t> </a:t>
            </a:r>
            <a:r>
              <a:rPr lang="zh-TW" altLang="en-US" sz="2000" dirty="0" smtClean="0"/>
              <a:t> </a:t>
            </a:r>
            <a:r>
              <a:rPr lang="en-US" altLang="zh-TW" sz="2000" dirty="0" smtClean="0"/>
              <a:t>  </a:t>
            </a:r>
            <a:r>
              <a:rPr lang="en-US" altLang="zh-TW" sz="2000" dirty="0"/>
              <a:t>1</a:t>
            </a:r>
            <a:r>
              <a:rPr lang="zh-TW" altLang="en-US" sz="2000" dirty="0"/>
              <a:t>題</a:t>
            </a:r>
            <a:r>
              <a:rPr lang="en-US" altLang="zh-TW" sz="2000" dirty="0"/>
              <a:t>2</a:t>
            </a:r>
            <a:r>
              <a:rPr lang="zh-TW" altLang="en-US" sz="2000" dirty="0"/>
              <a:t>格</a:t>
            </a:r>
            <a:r>
              <a:rPr lang="en-US" altLang="zh-TW" sz="2000" dirty="0"/>
              <a:t>:5+5 .1</a:t>
            </a:r>
            <a:r>
              <a:rPr lang="zh-TW" altLang="en-US" sz="2000" dirty="0"/>
              <a:t>題</a:t>
            </a:r>
            <a:r>
              <a:rPr lang="en-US" altLang="zh-TW" sz="2000" dirty="0"/>
              <a:t>3</a:t>
            </a:r>
            <a:r>
              <a:rPr lang="zh-TW" altLang="en-US" sz="2000" dirty="0"/>
              <a:t>格</a:t>
            </a:r>
            <a:r>
              <a:rPr lang="en-US" altLang="zh-TW" sz="2000" dirty="0"/>
              <a:t>:4+3+3 .1</a:t>
            </a:r>
            <a:r>
              <a:rPr lang="zh-TW" altLang="en-US" sz="2000" dirty="0"/>
              <a:t>題</a:t>
            </a:r>
            <a:r>
              <a:rPr lang="en-US" altLang="zh-TW" sz="2000" dirty="0"/>
              <a:t>4</a:t>
            </a:r>
            <a:r>
              <a:rPr lang="zh-TW" altLang="en-US" sz="2000" dirty="0"/>
              <a:t>格</a:t>
            </a:r>
            <a:r>
              <a:rPr lang="en-US" altLang="zh-TW" sz="2000" dirty="0"/>
              <a:t>:4+2+2+2. 1</a:t>
            </a:r>
            <a:r>
              <a:rPr lang="zh-TW" altLang="en-US" sz="2000" dirty="0"/>
              <a:t>題</a:t>
            </a:r>
            <a:r>
              <a:rPr lang="en-US" altLang="zh-TW" sz="2000" dirty="0"/>
              <a:t>5</a:t>
            </a:r>
            <a:r>
              <a:rPr lang="zh-TW" altLang="en-US" sz="2000" dirty="0"/>
              <a:t>格</a:t>
            </a:r>
            <a:r>
              <a:rPr lang="en-US" altLang="zh-TW" sz="2000" dirty="0"/>
              <a:t>:2+2+2+2+2</a:t>
            </a:r>
          </a:p>
        </p:txBody>
      </p:sp>
    </p:spTree>
    <p:extLst>
      <p:ext uri="{BB962C8B-B14F-4D97-AF65-F5344CB8AC3E}">
        <p14:creationId xmlns:p14="http://schemas.microsoft.com/office/powerpoint/2010/main" val="30566370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981075"/>
            <a:ext cx="8229600" cy="5145088"/>
          </a:xfrm>
        </p:spPr>
        <p:txBody>
          <a:bodyPr/>
          <a:lstStyle/>
          <a:p>
            <a:pPr>
              <a:lnSpc>
                <a:spcPct val="90000"/>
              </a:lnSpc>
            </a:pPr>
            <a:r>
              <a:rPr lang="en-US" altLang="zh-TW" sz="2000" b="1" dirty="0" smtClean="0">
                <a:latin typeface="標楷體" pitchFamily="65" charset="-120"/>
                <a:ea typeface="標楷體" pitchFamily="65" charset="-120"/>
              </a:rPr>
              <a:t>Microsoft Office Access</a:t>
            </a:r>
            <a:r>
              <a:rPr lang="zh-TW" altLang="en-US" sz="2000" dirty="0" smtClean="0">
                <a:latin typeface="標楷體" pitchFamily="65" charset="-120"/>
                <a:ea typeface="標楷體" pitchFamily="65" charset="-120"/>
              </a:rPr>
              <a:t>（前名 </a:t>
            </a:r>
            <a:r>
              <a:rPr lang="en-US" altLang="zh-TW" sz="2000" b="1" dirty="0" smtClean="0">
                <a:latin typeface="標楷體" pitchFamily="65" charset="-120"/>
                <a:ea typeface="標楷體" pitchFamily="65" charset="-120"/>
              </a:rPr>
              <a:t>Microsoft Access</a:t>
            </a:r>
            <a:r>
              <a:rPr lang="zh-TW" altLang="en-US" sz="2000" dirty="0" smtClean="0">
                <a:latin typeface="標楷體" pitchFamily="65" charset="-120"/>
                <a:ea typeface="標楷體" pitchFamily="65" charset="-120"/>
              </a:rPr>
              <a:t>）是由</a:t>
            </a:r>
            <a:r>
              <a:rPr lang="zh-TW" altLang="en-US" sz="2000" b="1" dirty="0" smtClean="0">
                <a:latin typeface="標楷體" pitchFamily="65" charset="-120"/>
                <a:ea typeface="標楷體" pitchFamily="65" charset="-120"/>
                <a:hlinkClick r:id="rId2" tooltip="微軟"/>
              </a:rPr>
              <a:t>微軟</a:t>
            </a:r>
            <a:r>
              <a:rPr lang="zh-TW" altLang="en-US" sz="2000" dirty="0" smtClean="0">
                <a:latin typeface="標楷體" pitchFamily="65" charset="-120"/>
                <a:ea typeface="標楷體" pitchFamily="65" charset="-120"/>
              </a:rPr>
              <a:t>發佈的</a:t>
            </a:r>
            <a:r>
              <a:rPr lang="zh-TW" altLang="en-US" sz="2000" dirty="0" smtClean="0">
                <a:latin typeface="標楷體" pitchFamily="65" charset="-120"/>
                <a:ea typeface="標楷體" pitchFamily="65" charset="-120"/>
                <a:hlinkClick r:id="rId3" tooltip="關聯式資料庫管理系統"/>
              </a:rPr>
              <a:t>關聯式資料庫管理系統</a:t>
            </a:r>
            <a:r>
              <a:rPr lang="zh-TW" altLang="en-US" sz="2000" dirty="0" smtClean="0">
                <a:latin typeface="標楷體" pitchFamily="65" charset="-120"/>
                <a:ea typeface="標楷體" pitchFamily="65" charset="-120"/>
              </a:rPr>
              <a:t>。它結合了 </a:t>
            </a:r>
            <a:r>
              <a:rPr lang="en-US" altLang="zh-TW" sz="2000" dirty="0" smtClean="0">
                <a:latin typeface="標楷體" pitchFamily="65" charset="-120"/>
                <a:ea typeface="標楷體" pitchFamily="65" charset="-120"/>
                <a:hlinkClick r:id="rId4" tooltip="Microsoft Jet Database Engine"/>
              </a:rPr>
              <a:t>Microsoft Jet Database Engine</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和 </a:t>
            </a:r>
            <a:r>
              <a:rPr lang="zh-TW" altLang="en-US" sz="2000" b="1" dirty="0" smtClean="0">
                <a:latin typeface="標楷體" pitchFamily="65" charset="-120"/>
                <a:ea typeface="標楷體" pitchFamily="65" charset="-120"/>
                <a:hlinkClick r:id="rId5" tooltip="圖形用戶介面"/>
              </a:rPr>
              <a:t>圖形用戶介面</a:t>
            </a:r>
            <a:r>
              <a:rPr lang="zh-TW" altLang="en-US" sz="2000" dirty="0" smtClean="0">
                <a:latin typeface="標楷體" pitchFamily="65" charset="-120"/>
                <a:ea typeface="標楷體" pitchFamily="65" charset="-120"/>
              </a:rPr>
              <a:t>兩項特點，是 </a:t>
            </a:r>
            <a:r>
              <a:rPr lang="en-US" altLang="zh-TW" sz="2000" dirty="0" smtClean="0">
                <a:latin typeface="標楷體" pitchFamily="65" charset="-120"/>
                <a:ea typeface="標楷體" pitchFamily="65" charset="-120"/>
                <a:hlinkClick r:id="rId6" tooltip="Microsoft Office"/>
              </a:rPr>
              <a:t>Microsoft Office</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的系統程式之一。</a:t>
            </a:r>
          </a:p>
          <a:p>
            <a:pPr>
              <a:lnSpc>
                <a:spcPct val="90000"/>
              </a:lnSpc>
            </a:pPr>
            <a:r>
              <a:rPr lang="en-US" altLang="zh-TW" sz="2000" dirty="0" smtClean="0">
                <a:latin typeface="標楷體" pitchFamily="65" charset="-120"/>
                <a:ea typeface="標楷體" pitchFamily="65" charset="-120"/>
              </a:rPr>
              <a:t>Access</a:t>
            </a:r>
            <a:r>
              <a:rPr lang="zh-TW" altLang="en-US" sz="2000" dirty="0" smtClean="0">
                <a:latin typeface="標楷體" pitchFamily="65" charset="-120"/>
                <a:ea typeface="標楷體" pitchFamily="65" charset="-120"/>
              </a:rPr>
              <a:t>能夠存取 </a:t>
            </a:r>
            <a:r>
              <a:rPr lang="en-US" altLang="zh-TW" sz="2000" dirty="0" smtClean="0">
                <a:latin typeface="標楷體" pitchFamily="65" charset="-120"/>
                <a:ea typeface="標楷體" pitchFamily="65" charset="-120"/>
              </a:rPr>
              <a:t>Access/Jet</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hlinkClick r:id="rId7" tooltip="Microsoft SQL Server"/>
              </a:rPr>
              <a:t>Microsoft SQL Server</a:t>
            </a:r>
            <a:r>
              <a:rPr lang="zh-TW" altLang="en-US" sz="2000" dirty="0" smtClean="0">
                <a:latin typeface="標楷體" pitchFamily="65" charset="-120"/>
                <a:ea typeface="標楷體" pitchFamily="65" charset="-120"/>
              </a:rPr>
              <a:t>、</a:t>
            </a:r>
            <a:r>
              <a:rPr lang="en-US" altLang="zh-TW" sz="2000" b="1" dirty="0" smtClean="0">
                <a:latin typeface="標楷體" pitchFamily="65" charset="-120"/>
                <a:ea typeface="標楷體" pitchFamily="65" charset="-120"/>
                <a:hlinkClick r:id="rId8" tooltip="Oracle"/>
              </a:rPr>
              <a:t>Oracle</a:t>
            </a:r>
            <a:r>
              <a:rPr lang="zh-TW" altLang="en-US" sz="2000" dirty="0" smtClean="0">
                <a:latin typeface="標楷體" pitchFamily="65" charset="-120"/>
                <a:ea typeface="標楷體" pitchFamily="65" charset="-120"/>
              </a:rPr>
              <a:t>，或者任何 </a:t>
            </a:r>
            <a:r>
              <a:rPr lang="en-US" altLang="zh-TW" sz="2000" dirty="0" smtClean="0">
                <a:latin typeface="標楷體" pitchFamily="65" charset="-120"/>
                <a:ea typeface="標楷體" pitchFamily="65" charset="-120"/>
                <a:hlinkClick r:id="rId9" tooltip="ODBC"/>
              </a:rPr>
              <a:t>ODBC</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相容</a:t>
            </a:r>
            <a:r>
              <a:rPr lang="zh-TW" altLang="en-US" sz="2000" b="1" dirty="0" smtClean="0">
                <a:latin typeface="標楷體" pitchFamily="65" charset="-120"/>
                <a:ea typeface="標楷體" pitchFamily="65" charset="-120"/>
                <a:hlinkClick r:id="rId10" tooltip="資料庫"/>
              </a:rPr>
              <a:t>資料庫</a:t>
            </a:r>
            <a:r>
              <a:rPr lang="zh-TW" altLang="en-US" sz="2000" dirty="0" smtClean="0">
                <a:latin typeface="標楷體" pitchFamily="65" charset="-120"/>
                <a:ea typeface="標楷體" pitchFamily="65" charset="-120"/>
              </a:rPr>
              <a:t>內的資料。熟練的</a:t>
            </a:r>
            <a:r>
              <a:rPr lang="zh-TW" altLang="en-US" sz="2000" b="1" dirty="0" smtClean="0">
                <a:latin typeface="標楷體" pitchFamily="65" charset="-120"/>
                <a:ea typeface="標楷體" pitchFamily="65" charset="-120"/>
                <a:hlinkClick r:id="rId11" tooltip="軟體設計師"/>
              </a:rPr>
              <a:t>軟體設計師</a:t>
            </a:r>
            <a:r>
              <a:rPr lang="zh-TW" altLang="en-US" sz="2000" dirty="0" smtClean="0">
                <a:latin typeface="標楷體" pitchFamily="65" charset="-120"/>
                <a:ea typeface="標楷體" pitchFamily="65" charset="-120"/>
              </a:rPr>
              <a:t>和</a:t>
            </a:r>
            <a:r>
              <a:rPr lang="zh-TW" altLang="en-US" sz="2000" b="1" dirty="0" smtClean="0">
                <a:latin typeface="標楷體" pitchFamily="65" charset="-120"/>
                <a:ea typeface="標楷體" pitchFamily="65" charset="-120"/>
                <a:hlinkClick r:id="rId12" tooltip="資料分析師 (頁面不存在)"/>
              </a:rPr>
              <a:t>資料分析師</a:t>
            </a:r>
            <a:r>
              <a:rPr lang="zh-TW" altLang="en-US" sz="2000" dirty="0" smtClean="0">
                <a:latin typeface="標楷體" pitchFamily="65" charset="-120"/>
                <a:ea typeface="標楷體" pitchFamily="65" charset="-120"/>
              </a:rPr>
              <a:t>利用它來開發</a:t>
            </a:r>
            <a:r>
              <a:rPr lang="zh-TW" altLang="en-US" sz="2000" b="1" dirty="0" smtClean="0">
                <a:latin typeface="標楷體" pitchFamily="65" charset="-120"/>
                <a:ea typeface="標楷體" pitchFamily="65" charset="-120"/>
                <a:hlinkClick r:id="rId13" tooltip="應用軟體"/>
              </a:rPr>
              <a:t>應用軟體</a:t>
            </a:r>
            <a:r>
              <a:rPr lang="zh-TW" altLang="en-US" sz="2000" dirty="0" smtClean="0">
                <a:latin typeface="標楷體" pitchFamily="65" charset="-120"/>
                <a:ea typeface="標楷體" pitchFamily="65" charset="-120"/>
              </a:rPr>
              <a:t>，而一些不熟練的</a:t>
            </a:r>
            <a:r>
              <a:rPr lang="zh-TW" altLang="en-US" sz="2000" b="1" dirty="0" smtClean="0">
                <a:latin typeface="標楷體" pitchFamily="65" charset="-120"/>
                <a:ea typeface="標楷體" pitchFamily="65" charset="-120"/>
                <a:hlinkClick r:id="rId14" tooltip="程式員"/>
              </a:rPr>
              <a:t>程式員</a:t>
            </a:r>
            <a:r>
              <a:rPr lang="zh-TW" altLang="en-US" sz="2000" dirty="0" smtClean="0">
                <a:latin typeface="標楷體" pitchFamily="65" charset="-120"/>
                <a:ea typeface="標楷體" pitchFamily="65" charset="-120"/>
              </a:rPr>
              <a:t>和非程式員的進階用戶則能使用它來開發簡單的</a:t>
            </a:r>
            <a:r>
              <a:rPr lang="zh-TW" altLang="en-US" sz="2000" b="1" dirty="0" smtClean="0">
                <a:latin typeface="標楷體" pitchFamily="65" charset="-120"/>
                <a:ea typeface="標楷體" pitchFamily="65" charset="-120"/>
                <a:hlinkClick r:id="rId13" tooltip="應用軟體"/>
              </a:rPr>
              <a:t>應用軟體</a:t>
            </a:r>
            <a:r>
              <a:rPr lang="zh-TW" altLang="en-US" sz="2000" dirty="0" smtClean="0">
                <a:latin typeface="標楷體" pitchFamily="65" charset="-120"/>
                <a:ea typeface="標楷體" pitchFamily="65" charset="-120"/>
              </a:rPr>
              <a:t>。雖然它支援部分</a:t>
            </a:r>
            <a:r>
              <a:rPr lang="zh-TW" altLang="en-US" sz="2000" b="1" dirty="0" smtClean="0">
                <a:latin typeface="標楷體" pitchFamily="65" charset="-120"/>
                <a:ea typeface="標楷體" pitchFamily="65" charset="-120"/>
                <a:hlinkClick r:id="rId15" tooltip="物件導向"/>
              </a:rPr>
              <a:t>物件導向</a:t>
            </a:r>
            <a:r>
              <a:rPr lang="zh-TW" altLang="en-US" sz="2000" dirty="0" smtClean="0">
                <a:latin typeface="標楷體" pitchFamily="65" charset="-120"/>
                <a:ea typeface="標楷體" pitchFamily="65" charset="-120"/>
              </a:rPr>
              <a:t>技術，但是未能成為一種完整的物件導向開發工具。</a:t>
            </a:r>
          </a:p>
        </p:txBody>
      </p:sp>
      <p:sp>
        <p:nvSpPr>
          <p:cNvPr id="9219" name="Rectangle 4"/>
          <p:cNvSpPr>
            <a:spLocks noChangeArrowheads="1"/>
          </p:cNvSpPr>
          <p:nvPr/>
        </p:nvSpPr>
        <p:spPr bwMode="auto">
          <a:xfrm>
            <a:off x="395536" y="274638"/>
            <a:ext cx="8229600" cy="490537"/>
          </a:xfrm>
          <a:prstGeom prst="rect">
            <a:avLst/>
          </a:prstGeom>
          <a:noFill/>
          <a:ln w="9525">
            <a:noFill/>
            <a:miter lim="800000"/>
            <a:headEnd/>
            <a:tailEnd/>
          </a:ln>
        </p:spPr>
        <p:txBody>
          <a:bodyPr anchor="ctr"/>
          <a:lstStyle/>
          <a:p>
            <a:pPr algn="ctr"/>
            <a:r>
              <a:rPr lang="en-US" altLang="zh-TW" sz="4400" dirty="0" smtClean="0">
                <a:solidFill>
                  <a:srgbClr val="0000FF"/>
                </a:solidFill>
                <a:latin typeface="標楷體" pitchFamily="65" charset="-120"/>
                <a:ea typeface="標楷體" pitchFamily="65" charset="-120"/>
              </a:rPr>
              <a:t>7.10/28</a:t>
            </a:r>
            <a:endParaRPr lang="en-US" altLang="zh-TW" sz="4400" dirty="0">
              <a:solidFill>
                <a:srgbClr val="0000FF"/>
              </a:solidFill>
              <a:latin typeface="標楷體" pitchFamily="65" charset="-120"/>
              <a:ea typeface="標楷體" pitchFamily="65" charset="-120"/>
            </a:endParaRPr>
          </a:p>
        </p:txBody>
      </p:sp>
      <p:sp>
        <p:nvSpPr>
          <p:cNvPr id="9220" name="Text Box 5"/>
          <p:cNvSpPr txBox="1">
            <a:spLocks noChangeArrowheads="1"/>
          </p:cNvSpPr>
          <p:nvPr/>
        </p:nvSpPr>
        <p:spPr bwMode="auto">
          <a:xfrm>
            <a:off x="684213" y="4005263"/>
            <a:ext cx="7488237" cy="396875"/>
          </a:xfrm>
          <a:prstGeom prst="rect">
            <a:avLst/>
          </a:prstGeom>
          <a:noFill/>
          <a:ln w="9525">
            <a:noFill/>
            <a:miter lim="800000"/>
            <a:headEnd/>
            <a:tailEnd/>
          </a:ln>
        </p:spPr>
        <p:txBody>
          <a:bodyPr>
            <a:spAutoFit/>
          </a:bodyPr>
          <a:lstStyle/>
          <a:p>
            <a:pPr>
              <a:spcBef>
                <a:spcPct val="50000"/>
              </a:spcBef>
            </a:pPr>
            <a:r>
              <a:rPr lang="en-US" altLang="zh-TW" sz="2000">
                <a:latin typeface="標楷體" pitchFamily="65" charset="-120"/>
                <a:ea typeface="標楷體" pitchFamily="65" charset="-120"/>
              </a:rPr>
              <a:t>* </a:t>
            </a:r>
            <a:r>
              <a:rPr lang="en-US" altLang="zh-TW" sz="2000" b="1">
                <a:solidFill>
                  <a:srgbClr val="0000FF"/>
                </a:solidFill>
                <a:latin typeface="標楷體" pitchFamily="65" charset="-120"/>
                <a:ea typeface="標楷體" pitchFamily="65" charset="-120"/>
              </a:rPr>
              <a:t>ACCESS</a:t>
            </a:r>
            <a:r>
              <a:rPr lang="zh-TW" altLang="en-US" sz="2000">
                <a:latin typeface="標楷體" pitchFamily="65" charset="-120"/>
                <a:ea typeface="標楷體" pitchFamily="65" charset="-120"/>
              </a:rPr>
              <a:t>在</a:t>
            </a:r>
            <a:r>
              <a:rPr lang="en-US" altLang="zh-TW" sz="2000">
                <a:latin typeface="標楷體" pitchFamily="65" charset="-120"/>
                <a:ea typeface="標楷體" pitchFamily="65" charset="-120"/>
              </a:rPr>
              <a:t>Microsoft</a:t>
            </a:r>
            <a:r>
              <a:rPr lang="zh-TW" altLang="en-US" sz="2000">
                <a:latin typeface="標楷體" pitchFamily="65" charset="-120"/>
                <a:ea typeface="標楷體" pitchFamily="65" charset="-120"/>
              </a:rPr>
              <a:t>底下，</a:t>
            </a:r>
            <a:r>
              <a:rPr lang="zh-TW" altLang="en-US" sz="2000">
                <a:solidFill>
                  <a:srgbClr val="0000FF"/>
                </a:solidFill>
                <a:latin typeface="標楷體" pitchFamily="65" charset="-120"/>
                <a:ea typeface="標楷體" pitchFamily="65" charset="-120"/>
              </a:rPr>
              <a:t>附屬檔名</a:t>
            </a:r>
            <a:r>
              <a:rPr lang="en-US" altLang="zh-TW" sz="2000">
                <a:solidFill>
                  <a:srgbClr val="0000FF"/>
                </a:solidFill>
                <a:latin typeface="標楷體" pitchFamily="65" charset="-120"/>
                <a:ea typeface="標楷體" pitchFamily="65" charset="-120"/>
              </a:rPr>
              <a:t>: </a:t>
            </a:r>
            <a:r>
              <a:rPr lang="en-US" altLang="zh-TW" sz="2000" b="1">
                <a:solidFill>
                  <a:srgbClr val="0000FF"/>
                </a:solidFill>
                <a:latin typeface="標楷體" pitchFamily="65" charset="-120"/>
                <a:ea typeface="標楷體" pitchFamily="65" charset="-120"/>
              </a:rPr>
              <a:t>*.mdb</a:t>
            </a:r>
            <a:endParaRPr lang="zh-TW" altLang="en-US" sz="2000" b="1">
              <a:solidFill>
                <a:srgbClr val="0000FF"/>
              </a:solidFill>
              <a:latin typeface="標楷體" pitchFamily="65" charset="-120"/>
              <a:ea typeface="標楷體" pitchFamily="65" charset="-120"/>
            </a:endParaRPr>
          </a:p>
        </p:txBody>
      </p:sp>
      <p:grpSp>
        <p:nvGrpSpPr>
          <p:cNvPr id="9221" name="Group 8"/>
          <p:cNvGrpSpPr>
            <a:grpSpLocks/>
          </p:cNvGrpSpPr>
          <p:nvPr/>
        </p:nvGrpSpPr>
        <p:grpSpPr bwMode="auto">
          <a:xfrm>
            <a:off x="900113" y="4508500"/>
            <a:ext cx="2879725" cy="1311275"/>
            <a:chOff x="567" y="2840"/>
            <a:chExt cx="1814" cy="826"/>
          </a:xfrm>
        </p:grpSpPr>
        <p:sp>
          <p:nvSpPr>
            <p:cNvPr id="9222" name="Text Box 6"/>
            <p:cNvSpPr txBox="1">
              <a:spLocks noChangeArrowheads="1"/>
            </p:cNvSpPr>
            <p:nvPr/>
          </p:nvSpPr>
          <p:spPr bwMode="auto">
            <a:xfrm>
              <a:off x="567" y="3135"/>
              <a:ext cx="1224" cy="250"/>
            </a:xfrm>
            <a:prstGeom prst="rect">
              <a:avLst/>
            </a:prstGeom>
            <a:noFill/>
            <a:ln w="9525">
              <a:noFill/>
              <a:miter lim="800000"/>
              <a:headEnd/>
              <a:tailEnd/>
            </a:ln>
          </p:spPr>
          <p:txBody>
            <a:bodyPr>
              <a:spAutoFit/>
            </a:bodyPr>
            <a:lstStyle/>
            <a:p>
              <a:pPr>
                <a:spcBef>
                  <a:spcPct val="50000"/>
                </a:spcBef>
              </a:pPr>
              <a:r>
                <a:rPr lang="en-US" altLang="zh-TW" sz="2000">
                  <a:latin typeface="標楷體" pitchFamily="65" charset="-120"/>
                  <a:ea typeface="標楷體" pitchFamily="65" charset="-120"/>
                </a:rPr>
                <a:t>PC</a:t>
              </a:r>
            </a:p>
          </p:txBody>
        </p:sp>
        <p:sp>
          <p:nvSpPr>
            <p:cNvPr id="9223" name="Text Box 7"/>
            <p:cNvSpPr txBox="1">
              <a:spLocks noChangeArrowheads="1"/>
            </p:cNvSpPr>
            <p:nvPr/>
          </p:nvSpPr>
          <p:spPr bwMode="auto">
            <a:xfrm>
              <a:off x="1066" y="2840"/>
              <a:ext cx="1315" cy="826"/>
            </a:xfrm>
            <a:prstGeom prst="rect">
              <a:avLst/>
            </a:prstGeom>
            <a:noFill/>
            <a:ln w="9525">
              <a:noFill/>
              <a:miter lim="800000"/>
              <a:headEnd/>
              <a:tailEnd/>
            </a:ln>
          </p:spPr>
          <p:txBody>
            <a:bodyPr>
              <a:spAutoFit/>
            </a:bodyPr>
            <a:lstStyle/>
            <a:p>
              <a:pPr>
                <a:spcBef>
                  <a:spcPct val="50000"/>
                </a:spcBef>
              </a:pPr>
              <a:r>
                <a:rPr lang="zh-TW" altLang="en-US" sz="2000">
                  <a:latin typeface="標楷體" pitchFamily="65" charset="-120"/>
                  <a:ea typeface="標楷體" pitchFamily="65" charset="-120"/>
                </a:rPr>
                <a:t>*</a:t>
              </a:r>
              <a:r>
                <a:rPr lang="en-US" altLang="zh-TW" sz="2000">
                  <a:latin typeface="標楷體" pitchFamily="65" charset="-120"/>
                  <a:ea typeface="標楷體" pitchFamily="65" charset="-120"/>
                </a:rPr>
                <a:t>.dbf</a:t>
              </a:r>
            </a:p>
            <a:p>
              <a:pPr>
                <a:spcBef>
                  <a:spcPct val="50000"/>
                </a:spcBef>
              </a:pPr>
              <a:r>
                <a:rPr lang="en-US" altLang="zh-TW" sz="2000">
                  <a:latin typeface="標楷體" pitchFamily="65" charset="-120"/>
                  <a:ea typeface="標楷體" pitchFamily="65" charset="-120"/>
                </a:rPr>
                <a:t>*.mdb</a:t>
              </a:r>
            </a:p>
            <a:p>
              <a:pPr>
                <a:spcBef>
                  <a:spcPct val="50000"/>
                </a:spcBef>
              </a:pPr>
              <a:r>
                <a:rPr lang="en-US" altLang="zh-TW" sz="2000">
                  <a:latin typeface="標楷體" pitchFamily="65" charset="-120"/>
                  <a:ea typeface="標楷體" pitchFamily="65" charset="-120"/>
                </a:rPr>
                <a:t>*.txt</a:t>
              </a: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981075"/>
            <a:ext cx="8229600" cy="5145088"/>
          </a:xfrm>
        </p:spPr>
        <p:txBody>
          <a:bodyPr/>
          <a:lstStyle/>
          <a:p>
            <a:r>
              <a:rPr lang="zh-TW" altLang="en-US" sz="2200" dirty="0" smtClean="0">
                <a:latin typeface="標楷體" pitchFamily="65" charset="-120"/>
                <a:ea typeface="標楷體" pitchFamily="65" charset="-120"/>
              </a:rPr>
              <a:t>網頁的副檔名 </a:t>
            </a:r>
            <a:r>
              <a:rPr lang="en-US" altLang="zh-TW" sz="2200" dirty="0" smtClean="0">
                <a:latin typeface="標楷體" pitchFamily="65" charset="-120"/>
                <a:ea typeface="標楷體" pitchFamily="65" charset="-120"/>
              </a:rPr>
              <a:t>*.html </a:t>
            </a:r>
          </a:p>
          <a:p>
            <a:pPr marL="0" indent="0">
              <a:buNone/>
            </a:pPr>
            <a:r>
              <a:rPr lang="en-US" altLang="zh-TW" sz="2200" dirty="0" smtClean="0">
                <a:latin typeface="標楷體" pitchFamily="65" charset="-120"/>
                <a:ea typeface="標楷體" pitchFamily="65" charset="-120"/>
              </a:rPr>
              <a:t>             (</a:t>
            </a:r>
            <a:r>
              <a:rPr lang="en-US" altLang="zh-TW" sz="2200" dirty="0">
                <a:latin typeface="標楷體" pitchFamily="65" charset="-120"/>
                <a:ea typeface="標楷體" pitchFamily="65" charset="-120"/>
              </a:rPr>
              <a:t>Hyper-text </a:t>
            </a:r>
            <a:r>
              <a:rPr lang="en-US" altLang="zh-TW" sz="2200" dirty="0" smtClean="0">
                <a:latin typeface="標楷體" pitchFamily="65" charset="-120"/>
                <a:ea typeface="標楷體" pitchFamily="65" charset="-120"/>
              </a:rPr>
              <a:t>Markup-</a:t>
            </a:r>
            <a:r>
              <a:rPr lang="en-US" altLang="zh-TW" sz="2200" dirty="0" err="1" smtClean="0">
                <a:latin typeface="標楷體" pitchFamily="65" charset="-120"/>
                <a:ea typeface="標楷體" pitchFamily="65" charset="-120"/>
              </a:rPr>
              <a:t>Lnaguage</a:t>
            </a:r>
            <a:r>
              <a:rPr lang="en-US" altLang="zh-TW" sz="2200" dirty="0" smtClean="0">
                <a:latin typeface="標楷體" pitchFamily="65" charset="-120"/>
                <a:ea typeface="標楷體" pitchFamily="65" charset="-120"/>
              </a:rPr>
              <a:t>)</a:t>
            </a:r>
          </a:p>
          <a:p>
            <a:r>
              <a:rPr lang="zh-TW" altLang="en-US" sz="2200" dirty="0" smtClean="0">
                <a:latin typeface="標楷體" pitchFamily="65" charset="-120"/>
                <a:ea typeface="標楷體" pitchFamily="65" charset="-120"/>
              </a:rPr>
              <a:t>網路</a:t>
            </a:r>
            <a:r>
              <a:rPr lang="en-US" altLang="zh-TW" sz="2200" dirty="0" smtClean="0">
                <a:latin typeface="標楷體" pitchFamily="65" charset="-120"/>
                <a:ea typeface="標楷體" pitchFamily="65" charset="-120"/>
              </a:rPr>
              <a:t>79</a:t>
            </a:r>
            <a:r>
              <a:rPr lang="zh-TW" altLang="en-US" sz="2200" dirty="0" smtClean="0">
                <a:latin typeface="標楷體" pitchFamily="65" charset="-120"/>
                <a:ea typeface="標楷體" pitchFamily="65" charset="-120"/>
              </a:rPr>
              <a:t>年 → </a:t>
            </a:r>
            <a:r>
              <a:rPr lang="en-US" altLang="zh-TW" sz="2200" dirty="0" smtClean="0">
                <a:latin typeface="標楷體" pitchFamily="65" charset="-120"/>
                <a:ea typeface="標楷體" pitchFamily="65" charset="-120"/>
              </a:rPr>
              <a:t>83</a:t>
            </a:r>
            <a:r>
              <a:rPr lang="zh-TW" altLang="en-US" sz="2200" dirty="0" smtClean="0">
                <a:latin typeface="標楷體" pitchFamily="65" charset="-120"/>
                <a:ea typeface="標楷體" pitchFamily="65" charset="-120"/>
              </a:rPr>
              <a:t>年</a:t>
            </a:r>
            <a:r>
              <a:rPr lang="en-US" altLang="zh-TW" sz="2200" dirty="0" err="1" smtClean="0">
                <a:latin typeface="標楷體" pitchFamily="65" charset="-120"/>
                <a:ea typeface="標楷體" pitchFamily="65" charset="-120"/>
              </a:rPr>
              <a:t>Hinet</a:t>
            </a:r>
            <a:r>
              <a:rPr lang="en-US" altLang="zh-TW" sz="2200" dirty="0" smtClean="0">
                <a:latin typeface="標楷體" pitchFamily="65" charset="-120"/>
                <a:ea typeface="標楷體" pitchFamily="65" charset="-120"/>
              </a:rPr>
              <a:t>       </a:t>
            </a:r>
            <a:r>
              <a:rPr lang="zh-TW" altLang="en-US" sz="2200" dirty="0" smtClean="0">
                <a:latin typeface="標楷體" pitchFamily="65" charset="-120"/>
                <a:ea typeface="標楷體" pitchFamily="65" charset="-120"/>
              </a:rPr>
              <a:t>大型電腦</a:t>
            </a:r>
            <a:r>
              <a:rPr lang="en-US" altLang="zh-TW" sz="2200" dirty="0" smtClean="0">
                <a:latin typeface="標楷體" pitchFamily="65" charset="-120"/>
                <a:ea typeface="標楷體" pitchFamily="65" charset="-120"/>
              </a:rPr>
              <a:t>:IBM</a:t>
            </a:r>
          </a:p>
          <a:p>
            <a:pPr>
              <a:buFontTx/>
              <a:buNone/>
            </a:pPr>
            <a:r>
              <a:rPr lang="zh-TW" altLang="en-US" sz="2200" dirty="0" smtClean="0">
                <a:latin typeface="標楷體" pitchFamily="65" charset="-120"/>
                <a:ea typeface="標楷體" pitchFamily="65" charset="-120"/>
              </a:rPr>
              <a:t>      學術用                   中型電腦</a:t>
            </a:r>
            <a:r>
              <a:rPr lang="en-US" altLang="zh-TW" sz="2200" dirty="0" smtClean="0">
                <a:latin typeface="標楷體" pitchFamily="65" charset="-120"/>
                <a:ea typeface="標楷體" pitchFamily="65" charset="-120"/>
              </a:rPr>
              <a:t>:</a:t>
            </a:r>
          </a:p>
          <a:p>
            <a:pPr>
              <a:buFontTx/>
              <a:buNone/>
            </a:pPr>
            <a:r>
              <a:rPr lang="en-US" altLang="zh-TW" sz="2200" dirty="0" smtClean="0">
                <a:latin typeface="標楷體" pitchFamily="65" charset="-120"/>
                <a:ea typeface="標楷體" pitchFamily="65" charset="-120"/>
              </a:rPr>
              <a:t>                               </a:t>
            </a:r>
            <a:r>
              <a:rPr lang="zh-TW" altLang="en-US" sz="2200" dirty="0" smtClean="0">
                <a:latin typeface="標楷體" pitchFamily="65" charset="-120"/>
                <a:ea typeface="標楷體" pitchFamily="65" charset="-120"/>
              </a:rPr>
              <a:t>小型電腦</a:t>
            </a:r>
            <a:r>
              <a:rPr lang="en-US" altLang="zh-TW" sz="2200" dirty="0" smtClean="0">
                <a:latin typeface="標楷體" pitchFamily="65" charset="-120"/>
                <a:ea typeface="標楷體" pitchFamily="65" charset="-120"/>
              </a:rPr>
              <a:t>:PC</a:t>
            </a:r>
          </a:p>
          <a:p>
            <a:r>
              <a:rPr lang="en-US" altLang="zh-TW" sz="2200" dirty="0" smtClean="0">
                <a:latin typeface="標楷體" pitchFamily="65" charset="-120"/>
                <a:ea typeface="標楷體" pitchFamily="65" charset="-120"/>
              </a:rPr>
              <a:t>GIS</a:t>
            </a:r>
          </a:p>
          <a:p>
            <a:pPr>
              <a:buFontTx/>
              <a:buNone/>
            </a:pPr>
            <a:r>
              <a:rPr lang="en-US" altLang="zh-TW" sz="2200" dirty="0" smtClean="0">
                <a:latin typeface="標楷體" pitchFamily="65" charset="-120"/>
                <a:ea typeface="標楷體" pitchFamily="65" charset="-120"/>
              </a:rPr>
              <a:t>  </a:t>
            </a:r>
            <a:r>
              <a:rPr lang="zh-TW" altLang="en-US" sz="2200" dirty="0" smtClean="0">
                <a:latin typeface="標楷體" pitchFamily="65" charset="-120"/>
                <a:ea typeface="標楷體" pitchFamily="65" charset="-120"/>
              </a:rPr>
              <a:t>中研院</a:t>
            </a:r>
          </a:p>
          <a:p>
            <a:r>
              <a:rPr lang="zh-TW" altLang="en-US" sz="2200" dirty="0" smtClean="0">
                <a:latin typeface="標楷體" pitchFamily="65" charset="-120"/>
                <a:ea typeface="標楷體" pitchFamily="65" charset="-120"/>
              </a:rPr>
              <a:t>建議研究</a:t>
            </a:r>
            <a:r>
              <a:rPr lang="en-US" altLang="zh-TW" sz="2200" dirty="0" smtClean="0">
                <a:latin typeface="標楷體" pitchFamily="65" charset="-120"/>
                <a:ea typeface="標楷體" pitchFamily="65" charset="-120"/>
              </a:rPr>
              <a:t>UNIX</a:t>
            </a:r>
            <a:r>
              <a:rPr lang="zh-TW" altLang="en-US" sz="2200" dirty="0" smtClean="0">
                <a:latin typeface="標楷體" pitchFamily="65" charset="-120"/>
                <a:ea typeface="標楷體" pitchFamily="65" charset="-120"/>
              </a:rPr>
              <a:t>作業系統。</a:t>
            </a:r>
          </a:p>
          <a:p>
            <a:r>
              <a:rPr kumimoji="0" lang="en-US" altLang="zh-TW" sz="2200" dirty="0" smtClean="0">
                <a:latin typeface="標楷體" pitchFamily="65" charset="-120"/>
                <a:ea typeface="標楷體" pitchFamily="65" charset="-120"/>
              </a:rPr>
              <a:t>IE</a:t>
            </a:r>
            <a:r>
              <a:rPr kumimoji="0" lang="zh-TW" altLang="en-US" sz="2200" dirty="0" smtClean="0">
                <a:latin typeface="標楷體" pitchFamily="65" charset="-120"/>
                <a:ea typeface="標楷體" pitchFamily="65" charset="-120"/>
              </a:rPr>
              <a:t>瀏覽器。</a:t>
            </a:r>
          </a:p>
          <a:p>
            <a:r>
              <a:rPr kumimoji="0" lang="zh-TW" altLang="en-US" sz="2200" dirty="0" smtClean="0">
                <a:latin typeface="標楷體" pitchFamily="65" charset="-120"/>
                <a:ea typeface="標楷體" pitchFamily="65" charset="-120"/>
              </a:rPr>
              <a:t>早期上網程式介面</a:t>
            </a:r>
            <a:r>
              <a:rPr kumimoji="0" lang="en-US" altLang="zh-TW" sz="2200" dirty="0" smtClean="0">
                <a:latin typeface="標楷體" pitchFamily="65" charset="-120"/>
                <a:ea typeface="標楷體" pitchFamily="65" charset="-120"/>
              </a:rPr>
              <a:t>Netscape</a:t>
            </a:r>
            <a:r>
              <a:rPr kumimoji="0" lang="zh-TW" altLang="en-US" sz="2200" dirty="0" smtClean="0">
                <a:latin typeface="標楷體" pitchFamily="65" charset="-120"/>
                <a:ea typeface="標楷體" pitchFamily="65" charset="-120"/>
              </a:rPr>
              <a:t>。</a:t>
            </a:r>
          </a:p>
          <a:p>
            <a:r>
              <a:rPr kumimoji="0" lang="en-US" altLang="zh-TW" sz="2200" dirty="0" smtClean="0">
                <a:latin typeface="標楷體" pitchFamily="65" charset="-120"/>
                <a:ea typeface="標楷體" pitchFamily="65" charset="-120"/>
              </a:rPr>
              <a:t>Script</a:t>
            </a:r>
            <a:r>
              <a:rPr kumimoji="0" lang="zh-TW" altLang="en-US" sz="2200" dirty="0" smtClean="0">
                <a:latin typeface="標楷體" pitchFamily="65" charset="-120"/>
                <a:ea typeface="標楷體" pitchFamily="65" charset="-120"/>
              </a:rPr>
              <a:t>是一種程式語言。</a:t>
            </a:r>
          </a:p>
          <a:p>
            <a:r>
              <a:rPr kumimoji="0" lang="en-US" altLang="zh-TW" sz="2200" dirty="0" smtClean="0">
                <a:latin typeface="標楷體" pitchFamily="65" charset="-120"/>
                <a:ea typeface="標楷體" pitchFamily="65" charset="-120"/>
              </a:rPr>
              <a:t>C</a:t>
            </a:r>
            <a:r>
              <a:rPr kumimoji="0" lang="zh-TW" altLang="en-US" sz="2200" dirty="0" smtClean="0">
                <a:latin typeface="標楷體" pitchFamily="65" charset="-120"/>
                <a:ea typeface="標楷體" pitchFamily="65" charset="-120"/>
              </a:rPr>
              <a:t>語言    </a:t>
            </a:r>
            <a:r>
              <a:rPr kumimoji="0" lang="en-US" altLang="zh-TW" sz="2200" dirty="0" smtClean="0">
                <a:latin typeface="標楷體" pitchFamily="65" charset="-120"/>
                <a:ea typeface="標楷體" pitchFamily="65" charset="-120"/>
              </a:rPr>
              <a:t>Java</a:t>
            </a:r>
          </a:p>
          <a:p>
            <a:pPr>
              <a:buFontTx/>
              <a:buNone/>
            </a:pPr>
            <a:r>
              <a:rPr kumimoji="0" lang="en-US" altLang="zh-TW" sz="2200" dirty="0" smtClean="0">
                <a:latin typeface="標楷體" pitchFamily="65" charset="-120"/>
                <a:ea typeface="標楷體" pitchFamily="65" charset="-120"/>
              </a:rPr>
              <a:t>            Asp  ← {%   %}</a:t>
            </a:r>
          </a:p>
        </p:txBody>
      </p:sp>
      <p:sp>
        <p:nvSpPr>
          <p:cNvPr id="10243"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r>
              <a:rPr lang="en-US" altLang="zh-TW" sz="4000" dirty="0" smtClean="0">
                <a:solidFill>
                  <a:schemeClr val="tx2"/>
                </a:solidFill>
                <a:latin typeface="標楷體" pitchFamily="65" charset="-120"/>
                <a:ea typeface="標楷體" pitchFamily="65" charset="-120"/>
              </a:rPr>
              <a:t>  </a:t>
            </a:r>
            <a:endParaRPr lang="en-US" altLang="zh-TW" sz="4400" dirty="0">
              <a:solidFill>
                <a:srgbClr val="0000FF"/>
              </a:solidFill>
              <a:latin typeface="標楷體" pitchFamily="65" charset="-120"/>
              <a:ea typeface="標楷體" pitchFamily="65" charset="-120"/>
            </a:endParaRPr>
          </a:p>
        </p:txBody>
      </p:sp>
      <p:sp>
        <p:nvSpPr>
          <p:cNvPr id="10244" name="Line 5"/>
          <p:cNvSpPr>
            <a:spLocks noChangeShapeType="1"/>
          </p:cNvSpPr>
          <p:nvPr/>
        </p:nvSpPr>
        <p:spPr bwMode="auto">
          <a:xfrm>
            <a:off x="3995738" y="2060575"/>
            <a:ext cx="576262" cy="0"/>
          </a:xfrm>
          <a:prstGeom prst="line">
            <a:avLst/>
          </a:prstGeom>
          <a:noFill/>
          <a:ln w="25400">
            <a:solidFill>
              <a:schemeClr val="tx1"/>
            </a:solidFill>
            <a:round/>
            <a:headEnd/>
            <a:tailEnd/>
          </a:ln>
        </p:spPr>
        <p:txBody>
          <a:bodyPr/>
          <a:lstStyle/>
          <a:p>
            <a:endParaRPr lang="zh-TW" altLang="en-US"/>
          </a:p>
        </p:txBody>
      </p:sp>
      <p:sp>
        <p:nvSpPr>
          <p:cNvPr id="10245" name="Line 6"/>
          <p:cNvSpPr>
            <a:spLocks noChangeShapeType="1"/>
          </p:cNvSpPr>
          <p:nvPr/>
        </p:nvSpPr>
        <p:spPr bwMode="auto">
          <a:xfrm>
            <a:off x="4284663" y="2060575"/>
            <a:ext cx="0" cy="792163"/>
          </a:xfrm>
          <a:prstGeom prst="line">
            <a:avLst/>
          </a:prstGeom>
          <a:noFill/>
          <a:ln w="25400">
            <a:solidFill>
              <a:schemeClr val="tx1"/>
            </a:solidFill>
            <a:round/>
            <a:headEnd/>
            <a:tailEnd/>
          </a:ln>
        </p:spPr>
        <p:txBody>
          <a:bodyPr/>
          <a:lstStyle/>
          <a:p>
            <a:endParaRPr lang="zh-TW" altLang="en-US"/>
          </a:p>
        </p:txBody>
      </p:sp>
      <p:sp>
        <p:nvSpPr>
          <p:cNvPr id="10246" name="Line 7"/>
          <p:cNvSpPr>
            <a:spLocks noChangeShapeType="1"/>
          </p:cNvSpPr>
          <p:nvPr/>
        </p:nvSpPr>
        <p:spPr bwMode="auto">
          <a:xfrm>
            <a:off x="4284663" y="2852738"/>
            <a:ext cx="287337" cy="0"/>
          </a:xfrm>
          <a:prstGeom prst="line">
            <a:avLst/>
          </a:prstGeom>
          <a:noFill/>
          <a:ln w="25400">
            <a:solidFill>
              <a:schemeClr val="tx1"/>
            </a:solidFill>
            <a:round/>
            <a:headEnd/>
            <a:tailEnd/>
          </a:ln>
        </p:spPr>
        <p:txBody>
          <a:bodyPr/>
          <a:lstStyle/>
          <a:p>
            <a:endParaRPr lang="zh-TW" altLang="en-US"/>
          </a:p>
        </p:txBody>
      </p:sp>
      <p:sp>
        <p:nvSpPr>
          <p:cNvPr id="10247" name="Line 8"/>
          <p:cNvSpPr>
            <a:spLocks noChangeShapeType="1"/>
          </p:cNvSpPr>
          <p:nvPr/>
        </p:nvSpPr>
        <p:spPr bwMode="auto">
          <a:xfrm>
            <a:off x="4284663" y="2420938"/>
            <a:ext cx="287337" cy="0"/>
          </a:xfrm>
          <a:prstGeom prst="line">
            <a:avLst/>
          </a:prstGeom>
          <a:noFill/>
          <a:ln w="25400">
            <a:solidFill>
              <a:schemeClr val="tx1"/>
            </a:solidFill>
            <a:round/>
            <a:headEnd/>
            <a:tailEnd/>
          </a:ln>
        </p:spPr>
        <p:txBody>
          <a:bodyPr/>
          <a:lstStyle/>
          <a:p>
            <a:endParaRPr lang="zh-TW" altLang="en-US"/>
          </a:p>
        </p:txBody>
      </p:sp>
      <p:grpSp>
        <p:nvGrpSpPr>
          <p:cNvPr id="10248" name="Group 12"/>
          <p:cNvGrpSpPr>
            <a:grpSpLocks/>
          </p:cNvGrpSpPr>
          <p:nvPr/>
        </p:nvGrpSpPr>
        <p:grpSpPr bwMode="auto">
          <a:xfrm>
            <a:off x="1619250" y="5589588"/>
            <a:ext cx="431800" cy="503237"/>
            <a:chOff x="1020" y="3521"/>
            <a:chExt cx="272" cy="317"/>
          </a:xfrm>
        </p:grpSpPr>
        <p:sp>
          <p:nvSpPr>
            <p:cNvPr id="10249" name="Line 9"/>
            <p:cNvSpPr>
              <a:spLocks noChangeShapeType="1"/>
            </p:cNvSpPr>
            <p:nvPr/>
          </p:nvSpPr>
          <p:spPr bwMode="auto">
            <a:xfrm>
              <a:off x="1020" y="3521"/>
              <a:ext cx="272" cy="0"/>
            </a:xfrm>
            <a:prstGeom prst="line">
              <a:avLst/>
            </a:prstGeom>
            <a:noFill/>
            <a:ln w="25400">
              <a:solidFill>
                <a:schemeClr val="tx1"/>
              </a:solidFill>
              <a:round/>
              <a:headEnd/>
              <a:tailEnd/>
            </a:ln>
          </p:spPr>
          <p:txBody>
            <a:bodyPr/>
            <a:lstStyle/>
            <a:p>
              <a:endParaRPr lang="zh-TW" altLang="en-US"/>
            </a:p>
          </p:txBody>
        </p:sp>
        <p:sp>
          <p:nvSpPr>
            <p:cNvPr id="10250" name="Line 10"/>
            <p:cNvSpPr>
              <a:spLocks noChangeShapeType="1"/>
            </p:cNvSpPr>
            <p:nvPr/>
          </p:nvSpPr>
          <p:spPr bwMode="auto">
            <a:xfrm>
              <a:off x="1156" y="3521"/>
              <a:ext cx="0" cy="317"/>
            </a:xfrm>
            <a:prstGeom prst="line">
              <a:avLst/>
            </a:prstGeom>
            <a:noFill/>
            <a:ln w="25400">
              <a:solidFill>
                <a:schemeClr val="tx1"/>
              </a:solidFill>
              <a:round/>
              <a:headEnd/>
              <a:tailEnd/>
            </a:ln>
          </p:spPr>
          <p:txBody>
            <a:bodyPr/>
            <a:lstStyle/>
            <a:p>
              <a:endParaRPr lang="zh-TW" altLang="en-US"/>
            </a:p>
          </p:txBody>
        </p:sp>
        <p:sp>
          <p:nvSpPr>
            <p:cNvPr id="10251" name="Line 11"/>
            <p:cNvSpPr>
              <a:spLocks noChangeShapeType="1"/>
            </p:cNvSpPr>
            <p:nvPr/>
          </p:nvSpPr>
          <p:spPr bwMode="auto">
            <a:xfrm>
              <a:off x="1156" y="3838"/>
              <a:ext cx="91" cy="0"/>
            </a:xfrm>
            <a:prstGeom prst="line">
              <a:avLst/>
            </a:prstGeom>
            <a:noFill/>
            <a:ln w="25400">
              <a:solidFill>
                <a:schemeClr val="tx1"/>
              </a:solidFill>
              <a:round/>
              <a:headEnd/>
              <a:tailEnd/>
            </a:ln>
          </p:spPr>
          <p:txBody>
            <a:bodyPr/>
            <a:lstStyle/>
            <a:p>
              <a:endParaRPr lang="zh-TW" altLang="en-US"/>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9.11/11</a:t>
            </a:r>
            <a:r>
              <a:rPr lang="en-US" altLang="zh-TW" dirty="0"/>
              <a:t/>
            </a:r>
            <a:br>
              <a:rPr lang="en-US" altLang="zh-TW" dirty="0"/>
            </a:b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8"/>
            <a:ext cx="9144000" cy="5877271"/>
          </a:xfrm>
        </p:spPr>
      </p:pic>
    </p:spTree>
    <p:extLst>
      <p:ext uri="{BB962C8B-B14F-4D97-AF65-F5344CB8AC3E}">
        <p14:creationId xmlns:p14="http://schemas.microsoft.com/office/powerpoint/2010/main" val="29794996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052513"/>
            <a:ext cx="8229600" cy="5073650"/>
          </a:xfrm>
        </p:spPr>
        <p:txBody>
          <a:bodyPr/>
          <a:lstStyle/>
          <a:p>
            <a:r>
              <a:rPr lang="en-US" altLang="zh-TW" sz="2200" dirty="0" smtClean="0">
                <a:ea typeface="標楷體" pitchFamily="65" charset="-120"/>
              </a:rPr>
              <a:t>Key hole</a:t>
            </a:r>
            <a:r>
              <a:rPr lang="zh-TW" altLang="en-US" sz="2200" dirty="0" smtClean="0">
                <a:ea typeface="標楷體" pitchFamily="65" charset="-120"/>
              </a:rPr>
              <a:t>。</a:t>
            </a:r>
          </a:p>
          <a:p>
            <a:r>
              <a:rPr lang="zh-TW" altLang="en-US" sz="2200" dirty="0" smtClean="0">
                <a:ea typeface="標楷體" pitchFamily="65" charset="-120"/>
              </a:rPr>
              <a:t>*</a:t>
            </a:r>
            <a:r>
              <a:rPr lang="en-US" altLang="zh-TW" sz="2200" dirty="0" smtClean="0">
                <a:ea typeface="標楷體" pitchFamily="65" charset="-120"/>
              </a:rPr>
              <a:t>.</a:t>
            </a:r>
            <a:r>
              <a:rPr lang="en-US" altLang="zh-TW" sz="2200" dirty="0" err="1" smtClean="0">
                <a:ea typeface="標楷體" pitchFamily="65" charset="-120"/>
              </a:rPr>
              <a:t>kml</a:t>
            </a:r>
            <a:r>
              <a:rPr lang="en-US" altLang="zh-TW" sz="2200" dirty="0" smtClean="0">
                <a:ea typeface="標楷體" pitchFamily="65" charset="-120"/>
              </a:rPr>
              <a:t> </a:t>
            </a:r>
            <a:r>
              <a:rPr lang="en-US" altLang="zh-TW" sz="2200" dirty="0" smtClean="0">
                <a:latin typeface="標楷體" pitchFamily="65" charset="-120"/>
                <a:ea typeface="標楷體" pitchFamily="65" charset="-120"/>
              </a:rPr>
              <a:t>→earth : </a:t>
            </a:r>
            <a:r>
              <a:rPr lang="zh-TW" altLang="en-US" sz="2200" dirty="0" smtClean="0">
                <a:latin typeface="標楷體" pitchFamily="65" charset="-120"/>
                <a:ea typeface="標楷體" pitchFamily="65" charset="-120"/>
              </a:rPr>
              <a:t>ㄧ個資料庫</a:t>
            </a:r>
          </a:p>
          <a:p>
            <a:r>
              <a:rPr kumimoji="0" lang="en-US" altLang="zh-TW" sz="2200" dirty="0" smtClean="0">
                <a:latin typeface="標楷體" pitchFamily="65" charset="-120"/>
                <a:ea typeface="標楷體" pitchFamily="65" charset="-120"/>
              </a:rPr>
              <a:t>Google</a:t>
            </a:r>
            <a:r>
              <a:rPr kumimoji="0" lang="zh-TW" altLang="en-US" sz="2200" dirty="0" smtClean="0">
                <a:latin typeface="標楷體" pitchFamily="65" charset="-120"/>
                <a:ea typeface="標楷體" pitchFamily="65" charset="-120"/>
              </a:rPr>
              <a:t>自訂地圖</a:t>
            </a:r>
          </a:p>
          <a:p>
            <a:r>
              <a:rPr kumimoji="0" lang="zh-TW" altLang="en-US" sz="2200" dirty="0" smtClean="0">
                <a:latin typeface="標楷體" pitchFamily="65" charset="-120"/>
                <a:ea typeface="標楷體" pitchFamily="65" charset="-120"/>
              </a:rPr>
              <a:t>上網找</a:t>
            </a:r>
            <a:r>
              <a:rPr kumimoji="0" lang="en-US" altLang="zh-TW" sz="2200" dirty="0" err="1" smtClean="0">
                <a:latin typeface="標楷體" pitchFamily="65" charset="-120"/>
                <a:ea typeface="標楷體" pitchFamily="65" charset="-120"/>
              </a:rPr>
              <a:t>kml</a:t>
            </a:r>
            <a:r>
              <a:rPr kumimoji="0" lang="zh-TW" altLang="en-US" sz="2200" dirty="0" smtClean="0">
                <a:latin typeface="標楷體" pitchFamily="65" charset="-120"/>
                <a:ea typeface="標楷體" pitchFamily="65" charset="-120"/>
              </a:rPr>
              <a:t>。</a:t>
            </a:r>
          </a:p>
          <a:p>
            <a:r>
              <a:rPr kumimoji="0" lang="en-US" altLang="zh-TW" sz="2200" dirty="0" smtClean="0">
                <a:latin typeface="標楷體" pitchFamily="65" charset="-120"/>
                <a:ea typeface="標楷體" pitchFamily="65" charset="-120"/>
              </a:rPr>
              <a:t>2009</a:t>
            </a:r>
            <a:r>
              <a:rPr kumimoji="0" lang="zh-TW" altLang="en-US" sz="2200" dirty="0" smtClean="0">
                <a:latin typeface="標楷體" pitchFamily="65" charset="-120"/>
                <a:ea typeface="標楷體" pitchFamily="65" charset="-120"/>
              </a:rPr>
              <a:t>年</a:t>
            </a:r>
            <a:r>
              <a:rPr kumimoji="0" lang="en-US" altLang="zh-TW" sz="2200" dirty="0" smtClean="0">
                <a:latin typeface="標楷體" pitchFamily="65" charset="-120"/>
                <a:ea typeface="標楷體" pitchFamily="65" charset="-120"/>
              </a:rPr>
              <a:t>88</a:t>
            </a:r>
            <a:r>
              <a:rPr kumimoji="0" lang="zh-TW" altLang="en-US" sz="2200" dirty="0" smtClean="0">
                <a:latin typeface="標楷體" pitchFamily="65" charset="-120"/>
                <a:ea typeface="標楷體" pitchFamily="65" charset="-120"/>
              </a:rPr>
              <a:t>風災有這方面的應用。</a:t>
            </a:r>
          </a:p>
        </p:txBody>
      </p:sp>
      <p:sp>
        <p:nvSpPr>
          <p:cNvPr id="11267"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endParaRPr lang="en-US" altLang="zh-TW" sz="4400" dirty="0">
              <a:solidFill>
                <a:srgbClr val="0000FF"/>
              </a:solidFill>
              <a:latin typeface="標楷體" pitchFamily="65" charset="-120"/>
              <a:ea typeface="標楷體" pitchFamily="65" charset="-12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dirty="0" smtClean="0">
                <a:solidFill>
                  <a:srgbClr val="0000FF"/>
                </a:solidFill>
                <a:latin typeface="標楷體" pitchFamily="65" charset="-120"/>
                <a:ea typeface="標楷體" pitchFamily="65" charset="-120"/>
              </a:rPr>
              <a:t>14.12.16</a:t>
            </a:r>
            <a:endParaRPr lang="zh-TW" altLang="en-US" dirty="0" smtClean="0">
              <a:solidFill>
                <a:srgbClr val="0000FF"/>
              </a:solidFill>
              <a:latin typeface="標楷體" pitchFamily="65" charset="-120"/>
              <a:ea typeface="標楷體" pitchFamily="65" charset="-120"/>
            </a:endParaRPr>
          </a:p>
        </p:txBody>
      </p:sp>
      <p:sp>
        <p:nvSpPr>
          <p:cNvPr id="12291" name="Rectangle 3"/>
          <p:cNvSpPr>
            <a:spLocks noGrp="1" noChangeArrowheads="1"/>
          </p:cNvSpPr>
          <p:nvPr>
            <p:ph type="body" idx="1"/>
          </p:nvPr>
        </p:nvSpPr>
        <p:spPr/>
        <p:txBody>
          <a:bodyPr/>
          <a:lstStyle/>
          <a:p>
            <a:pPr>
              <a:lnSpc>
                <a:spcPct val="90000"/>
              </a:lnSpc>
              <a:buFontTx/>
              <a:buNone/>
            </a:pPr>
            <a:r>
              <a:rPr lang="zh-TW" altLang="en-US" sz="2000" dirty="0" smtClean="0">
                <a:ea typeface="標楷體" pitchFamily="65" charset="-120"/>
              </a:rPr>
              <a:t>* 下週小考。</a:t>
            </a:r>
          </a:p>
          <a:p>
            <a:pPr>
              <a:lnSpc>
                <a:spcPct val="90000"/>
              </a:lnSpc>
              <a:buFontTx/>
              <a:buNone/>
            </a:pPr>
            <a:r>
              <a:rPr lang="en-US" altLang="zh-TW" sz="2000" dirty="0" smtClean="0">
                <a:ea typeface="標楷體" pitchFamily="65" charset="-120"/>
              </a:rPr>
              <a:t>* FB</a:t>
            </a:r>
            <a:r>
              <a:rPr lang="zh-TW" altLang="en-US" sz="2000" dirty="0" smtClean="0">
                <a:ea typeface="標楷體" pitchFamily="65" charset="-120"/>
              </a:rPr>
              <a:t>上傳多利用圖表。</a:t>
            </a:r>
          </a:p>
          <a:p>
            <a:pPr>
              <a:lnSpc>
                <a:spcPct val="90000"/>
              </a:lnSpc>
              <a:buFontTx/>
              <a:buNone/>
            </a:pPr>
            <a:r>
              <a:rPr lang="zh-TW" altLang="en-US" sz="2000" dirty="0" smtClean="0">
                <a:ea typeface="標楷體" pitchFamily="65" charset="-120"/>
              </a:rPr>
              <a:t>   人口數表排列。</a:t>
            </a:r>
          </a:p>
          <a:p>
            <a:pPr>
              <a:lnSpc>
                <a:spcPct val="90000"/>
              </a:lnSpc>
              <a:buFontTx/>
              <a:buNone/>
            </a:pPr>
            <a:r>
              <a:rPr lang="zh-TW" altLang="en-US" sz="2000" dirty="0" smtClean="0">
                <a:ea typeface="標楷體" pitchFamily="65" charset="-120"/>
              </a:rPr>
              <a:t>    面積、人口、密度。</a:t>
            </a:r>
          </a:p>
          <a:p>
            <a:pPr>
              <a:lnSpc>
                <a:spcPct val="90000"/>
              </a:lnSpc>
              <a:buFontTx/>
              <a:buNone/>
            </a:pPr>
            <a:r>
              <a:rPr lang="zh-TW" altLang="en-US" sz="2000" dirty="0" smtClean="0">
                <a:ea typeface="標楷體" pitchFamily="65" charset="-120"/>
              </a:rPr>
              <a:t>    各區再細分。</a:t>
            </a:r>
          </a:p>
          <a:p>
            <a:pPr>
              <a:lnSpc>
                <a:spcPct val="90000"/>
              </a:lnSpc>
              <a:buFontTx/>
              <a:buNone/>
            </a:pPr>
            <a:r>
              <a:rPr lang="zh-TW" altLang="en-US" sz="2000" dirty="0" smtClean="0">
                <a:ea typeface="標楷體" pitchFamily="65" charset="-120"/>
              </a:rPr>
              <a:t>     圖表應用、</a:t>
            </a:r>
            <a:r>
              <a:rPr lang="en-US" altLang="zh-TW" sz="2000" dirty="0" smtClean="0">
                <a:ea typeface="標楷體" pitchFamily="65" charset="-120"/>
              </a:rPr>
              <a:t>GOOGLE MAP</a:t>
            </a:r>
            <a:r>
              <a:rPr lang="zh-TW" altLang="en-US" sz="2000" dirty="0" smtClean="0">
                <a:ea typeface="標楷體" pitchFamily="65" charset="-120"/>
              </a:rPr>
              <a:t>。</a:t>
            </a:r>
          </a:p>
          <a:p>
            <a:pPr>
              <a:lnSpc>
                <a:spcPct val="90000"/>
              </a:lnSpc>
              <a:buFontTx/>
              <a:buNone/>
            </a:pPr>
            <a:r>
              <a:rPr lang="en-US" altLang="zh-TW" sz="2000" dirty="0" smtClean="0">
                <a:ea typeface="標楷體" pitchFamily="65" charset="-120"/>
              </a:rPr>
              <a:t>* FACE BOOK</a:t>
            </a:r>
            <a:r>
              <a:rPr lang="zh-TW" altLang="en-US" sz="2000" dirty="0" smtClean="0">
                <a:ea typeface="標楷體" pitchFamily="65" charset="-120"/>
              </a:rPr>
              <a:t>發文時，內容要說明。</a:t>
            </a:r>
          </a:p>
          <a:p>
            <a:pPr>
              <a:lnSpc>
                <a:spcPct val="90000"/>
              </a:lnSpc>
              <a:buFontTx/>
              <a:buNone/>
            </a:pPr>
            <a:r>
              <a:rPr kumimoji="0" lang="zh-TW" altLang="en-US" sz="2000" dirty="0" smtClean="0">
                <a:ea typeface="標楷體" pitchFamily="65" charset="-120"/>
              </a:rPr>
              <a:t>* 期中報告重點</a:t>
            </a:r>
          </a:p>
          <a:p>
            <a:pPr>
              <a:lnSpc>
                <a:spcPct val="90000"/>
              </a:lnSpc>
              <a:buFont typeface="Wingdings" pitchFamily="2" charset="2"/>
              <a:buNone/>
            </a:pPr>
            <a:r>
              <a:rPr kumimoji="0" lang="en-US" altLang="zh-TW" sz="2000" dirty="0" smtClean="0">
                <a:ea typeface="標楷體" pitchFamily="65" charset="-120"/>
              </a:rPr>
              <a:t>  1. </a:t>
            </a:r>
            <a:r>
              <a:rPr kumimoji="0" lang="en-US" altLang="zh-TW" sz="2000" dirty="0" err="1" smtClean="0">
                <a:ea typeface="標楷體" pitchFamily="65" charset="-120"/>
              </a:rPr>
              <a:t>YouToBE</a:t>
            </a:r>
            <a:r>
              <a:rPr kumimoji="0" lang="en-US" altLang="zh-TW" sz="2000" dirty="0" smtClean="0">
                <a:latin typeface="標楷體" pitchFamily="65" charset="-120"/>
                <a:ea typeface="標楷體" pitchFamily="65" charset="-120"/>
              </a:rPr>
              <a:t>—</a:t>
            </a:r>
            <a:r>
              <a:rPr kumimoji="0" lang="zh-TW" altLang="en-US" sz="2000" dirty="0" smtClean="0">
                <a:ea typeface="標楷體" pitchFamily="65" charset="-120"/>
              </a:rPr>
              <a:t>要自建頻道及管理頻道，歌曲要訂閱。</a:t>
            </a:r>
          </a:p>
          <a:p>
            <a:pPr>
              <a:lnSpc>
                <a:spcPct val="90000"/>
              </a:lnSpc>
              <a:buFont typeface="Wingdings" pitchFamily="2" charset="2"/>
              <a:buNone/>
            </a:pPr>
            <a:r>
              <a:rPr kumimoji="0" lang="zh-TW" altLang="en-US" sz="2000" dirty="0" smtClean="0">
                <a:ea typeface="標楷體" pitchFamily="65" charset="-120"/>
              </a:rPr>
              <a:t>  </a:t>
            </a:r>
            <a:r>
              <a:rPr kumimoji="0" lang="en-US" altLang="zh-TW" sz="2000" dirty="0" smtClean="0">
                <a:ea typeface="標楷體" pitchFamily="65" charset="-120"/>
              </a:rPr>
              <a:t>2. MAP--*.KML</a:t>
            </a:r>
            <a:r>
              <a:rPr kumimoji="0" lang="zh-TW" altLang="en-US" sz="2000" dirty="0" smtClean="0">
                <a:ea typeface="標楷體" pitchFamily="65" charset="-120"/>
              </a:rPr>
              <a:t>，匯入路徑。</a:t>
            </a:r>
          </a:p>
          <a:p>
            <a:pPr>
              <a:lnSpc>
                <a:spcPct val="90000"/>
              </a:lnSpc>
              <a:buFont typeface="Wingdings" pitchFamily="2" charset="2"/>
              <a:buNone/>
            </a:pPr>
            <a:r>
              <a:rPr kumimoji="0" lang="zh-TW" altLang="en-US" sz="2000" dirty="0" smtClean="0">
                <a:ea typeface="標楷體" pitchFamily="65" charset="-120"/>
              </a:rPr>
              <a:t>  </a:t>
            </a:r>
            <a:r>
              <a:rPr kumimoji="0" lang="en-US" altLang="zh-TW" sz="2000" dirty="0" smtClean="0">
                <a:ea typeface="標楷體" pitchFamily="65" charset="-120"/>
              </a:rPr>
              <a:t>3. </a:t>
            </a:r>
            <a:r>
              <a:rPr kumimoji="0" lang="zh-TW" altLang="en-US" sz="2000" dirty="0" smtClean="0">
                <a:ea typeface="標楷體" pitchFamily="65" charset="-120"/>
              </a:rPr>
              <a:t>推薦分享。</a:t>
            </a:r>
          </a:p>
          <a:p>
            <a:pPr>
              <a:lnSpc>
                <a:spcPct val="90000"/>
              </a:lnSpc>
              <a:buFont typeface="Wingdings" pitchFamily="2" charset="2"/>
              <a:buNone/>
            </a:pPr>
            <a:r>
              <a:rPr kumimoji="0" lang="zh-TW" altLang="en-US" sz="2000" dirty="0" smtClean="0">
                <a:ea typeface="標楷體" pitchFamily="65" charset="-120"/>
              </a:rPr>
              <a:t>  </a:t>
            </a:r>
            <a:r>
              <a:rPr kumimoji="0" lang="en-US" altLang="zh-TW" sz="2000" dirty="0" smtClean="0">
                <a:ea typeface="標楷體" pitchFamily="65" charset="-120"/>
              </a:rPr>
              <a:t>4. </a:t>
            </a:r>
            <a:r>
              <a:rPr kumimoji="0" lang="zh-TW" altLang="en-US" sz="2000" dirty="0" smtClean="0">
                <a:ea typeface="標楷體" pitchFamily="65" charset="-120"/>
              </a:rPr>
              <a:t>圖表的應用。</a:t>
            </a:r>
          </a:p>
          <a:p>
            <a:pPr>
              <a:lnSpc>
                <a:spcPct val="90000"/>
              </a:lnSpc>
              <a:buFont typeface="Wingdings" pitchFamily="2" charset="2"/>
              <a:buNone/>
            </a:pPr>
            <a:r>
              <a:rPr kumimoji="0" lang="zh-TW" altLang="en-US" sz="2000" dirty="0" smtClean="0">
                <a:ea typeface="標楷體" pitchFamily="65" charset="-120"/>
              </a:rPr>
              <a:t>  </a:t>
            </a:r>
            <a:r>
              <a:rPr kumimoji="0" lang="en-US" altLang="zh-TW" sz="2000" dirty="0" smtClean="0">
                <a:ea typeface="標楷體" pitchFamily="65" charset="-120"/>
              </a:rPr>
              <a:t>5. </a:t>
            </a:r>
            <a:r>
              <a:rPr kumimoji="0" lang="zh-TW" altLang="en-US" sz="2000" dirty="0" smtClean="0">
                <a:ea typeface="標楷體" pitchFamily="65" charset="-120"/>
              </a:rPr>
              <a:t>加入社團經驗，也可自建社團。</a:t>
            </a:r>
          </a:p>
          <a:p>
            <a:pPr>
              <a:lnSpc>
                <a:spcPct val="90000"/>
              </a:lnSpc>
              <a:buFont typeface="Wingdings" pitchFamily="2" charset="2"/>
              <a:buNone/>
            </a:pPr>
            <a:endParaRPr kumimoji="0" lang="en-US" altLang="zh-TW" sz="2000" dirty="0" smtClean="0">
              <a:ea typeface="標楷體" pitchFamily="65" charset="-12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a:buFontTx/>
              <a:buNone/>
            </a:pPr>
            <a:r>
              <a:rPr lang="zh-TW" altLang="en-US" sz="2200" smtClean="0">
                <a:ea typeface="標楷體" pitchFamily="65" charset="-120"/>
              </a:rPr>
              <a:t>* 社團成員可以組合。</a:t>
            </a:r>
          </a:p>
          <a:p>
            <a:pPr>
              <a:buFontTx/>
              <a:buNone/>
            </a:pPr>
            <a:r>
              <a:rPr lang="zh-TW" altLang="en-US" sz="2200" smtClean="0">
                <a:ea typeface="標楷體" pitchFamily="65" charset="-120"/>
              </a:rPr>
              <a:t>* 關係管理</a:t>
            </a:r>
            <a:r>
              <a:rPr lang="en-US" altLang="zh-TW" sz="2200" smtClean="0">
                <a:ea typeface="標楷體" pitchFamily="65" charset="-120"/>
              </a:rPr>
              <a:t> </a:t>
            </a:r>
          </a:p>
          <a:p>
            <a:pPr>
              <a:buFontTx/>
              <a:buNone/>
            </a:pPr>
            <a:endParaRPr lang="en-US" altLang="zh-TW" sz="2200" smtClean="0">
              <a:ea typeface="標楷體" pitchFamily="65" charset="-120"/>
            </a:endParaRPr>
          </a:p>
          <a:p>
            <a:pPr>
              <a:buFontTx/>
              <a:buNone/>
            </a:pPr>
            <a:endParaRPr lang="en-US" altLang="zh-TW" sz="2200" smtClean="0">
              <a:ea typeface="標楷體" pitchFamily="65" charset="-120"/>
            </a:endParaRPr>
          </a:p>
          <a:p>
            <a:pPr>
              <a:buFontTx/>
              <a:buNone/>
            </a:pPr>
            <a:r>
              <a:rPr lang="en-US" altLang="zh-TW" sz="2200" smtClean="0">
                <a:ea typeface="標楷體" pitchFamily="65" charset="-120"/>
              </a:rPr>
              <a:t>* GOOGLE</a:t>
            </a:r>
            <a:r>
              <a:rPr lang="zh-TW" altLang="en-US" sz="2200" smtClean="0">
                <a:ea typeface="標楷體" pitchFamily="65" charset="-120"/>
              </a:rPr>
              <a:t>有影片複製功能。</a:t>
            </a:r>
          </a:p>
          <a:p>
            <a:pPr>
              <a:buFontTx/>
              <a:buNone/>
            </a:pPr>
            <a:r>
              <a:rPr lang="en-US" altLang="zh-TW" sz="2200" smtClean="0">
                <a:ea typeface="標楷體" pitchFamily="65" charset="-120"/>
              </a:rPr>
              <a:t>* GOOGLE</a:t>
            </a:r>
            <a:r>
              <a:rPr lang="zh-TW" altLang="en-US" sz="2200" smtClean="0">
                <a:ea typeface="標楷體" pitchFamily="65" charset="-120"/>
              </a:rPr>
              <a:t>雲端硬碟。</a:t>
            </a:r>
          </a:p>
          <a:p>
            <a:pPr>
              <a:buFontTx/>
              <a:buNone/>
            </a:pPr>
            <a:r>
              <a:rPr lang="en-US" altLang="zh-TW" sz="2200" smtClean="0">
                <a:ea typeface="標楷體" pitchFamily="65" charset="-120"/>
              </a:rPr>
              <a:t>* QR-CODE: QUICK MARK</a:t>
            </a:r>
          </a:p>
          <a:p>
            <a:pPr>
              <a:buFontTx/>
              <a:buNone/>
            </a:pPr>
            <a:r>
              <a:rPr lang="en-US" altLang="zh-TW" sz="2200" smtClean="0">
                <a:ea typeface="標楷體" pitchFamily="65" charset="-120"/>
              </a:rPr>
              <a:t>* </a:t>
            </a:r>
            <a:r>
              <a:rPr lang="zh-TW" altLang="en-US" sz="2200" smtClean="0">
                <a:ea typeface="標楷體" pitchFamily="65" charset="-120"/>
              </a:rPr>
              <a:t>首頁放網址。</a:t>
            </a:r>
          </a:p>
        </p:txBody>
      </p:sp>
      <p:sp>
        <p:nvSpPr>
          <p:cNvPr id="13315" name="Rectangle 4"/>
          <p:cNvSpPr>
            <a:spLocks noGrp="1" noChangeArrowheads="1"/>
          </p:cNvSpPr>
          <p:nvPr>
            <p:ph type="title"/>
          </p:nvPr>
        </p:nvSpPr>
        <p:spPr>
          <a:noFill/>
        </p:spPr>
        <p:txBody>
          <a:bodyPr/>
          <a:lstStyle/>
          <a:p>
            <a:endParaRPr lang="zh-TW" altLang="en-US" sz="4000" dirty="0" smtClean="0">
              <a:solidFill>
                <a:srgbClr val="0000FF"/>
              </a:solidFill>
              <a:latin typeface="標楷體" pitchFamily="65" charset="-120"/>
              <a:ea typeface="標楷體" pitchFamily="65" charset="-120"/>
            </a:endParaRPr>
          </a:p>
        </p:txBody>
      </p:sp>
      <p:grpSp>
        <p:nvGrpSpPr>
          <p:cNvPr id="13316" name="Group 15"/>
          <p:cNvGrpSpPr>
            <a:grpSpLocks/>
          </p:cNvGrpSpPr>
          <p:nvPr/>
        </p:nvGrpSpPr>
        <p:grpSpPr bwMode="auto">
          <a:xfrm>
            <a:off x="684213" y="2420938"/>
            <a:ext cx="2178050" cy="576262"/>
            <a:chOff x="431" y="1525"/>
            <a:chExt cx="1372" cy="363"/>
          </a:xfrm>
        </p:grpSpPr>
        <p:sp>
          <p:nvSpPr>
            <p:cNvPr id="13317" name="Line 5"/>
            <p:cNvSpPr>
              <a:spLocks noChangeShapeType="1"/>
            </p:cNvSpPr>
            <p:nvPr/>
          </p:nvSpPr>
          <p:spPr bwMode="auto">
            <a:xfrm>
              <a:off x="1111" y="1525"/>
              <a:ext cx="0" cy="181"/>
            </a:xfrm>
            <a:prstGeom prst="line">
              <a:avLst/>
            </a:prstGeom>
            <a:noFill/>
            <a:ln w="25400">
              <a:solidFill>
                <a:schemeClr val="tx1"/>
              </a:solidFill>
              <a:round/>
              <a:headEnd/>
              <a:tailEnd/>
            </a:ln>
          </p:spPr>
          <p:txBody>
            <a:bodyPr/>
            <a:lstStyle/>
            <a:p>
              <a:endParaRPr lang="zh-TW" altLang="en-US"/>
            </a:p>
          </p:txBody>
        </p:sp>
        <p:sp>
          <p:nvSpPr>
            <p:cNvPr id="13318" name="Line 6"/>
            <p:cNvSpPr>
              <a:spLocks noChangeShapeType="1"/>
            </p:cNvSpPr>
            <p:nvPr/>
          </p:nvSpPr>
          <p:spPr bwMode="auto">
            <a:xfrm>
              <a:off x="431" y="1706"/>
              <a:ext cx="1372" cy="0"/>
            </a:xfrm>
            <a:prstGeom prst="line">
              <a:avLst/>
            </a:prstGeom>
            <a:noFill/>
            <a:ln w="25400">
              <a:solidFill>
                <a:schemeClr val="tx1"/>
              </a:solidFill>
              <a:round/>
              <a:headEnd/>
              <a:tailEnd/>
            </a:ln>
          </p:spPr>
          <p:txBody>
            <a:bodyPr/>
            <a:lstStyle/>
            <a:p>
              <a:endParaRPr lang="zh-TW" altLang="en-US"/>
            </a:p>
          </p:txBody>
        </p:sp>
        <p:sp>
          <p:nvSpPr>
            <p:cNvPr id="13319" name="Line 7"/>
            <p:cNvSpPr>
              <a:spLocks noChangeShapeType="1"/>
            </p:cNvSpPr>
            <p:nvPr/>
          </p:nvSpPr>
          <p:spPr bwMode="auto">
            <a:xfrm>
              <a:off x="431" y="1707"/>
              <a:ext cx="0" cy="181"/>
            </a:xfrm>
            <a:prstGeom prst="line">
              <a:avLst/>
            </a:prstGeom>
            <a:noFill/>
            <a:ln w="25400">
              <a:solidFill>
                <a:schemeClr val="tx1"/>
              </a:solidFill>
              <a:round/>
              <a:headEnd/>
              <a:tailEnd/>
            </a:ln>
          </p:spPr>
          <p:txBody>
            <a:bodyPr/>
            <a:lstStyle/>
            <a:p>
              <a:endParaRPr lang="zh-TW" altLang="en-US"/>
            </a:p>
          </p:txBody>
        </p:sp>
        <p:sp>
          <p:nvSpPr>
            <p:cNvPr id="13320" name="Line 8"/>
            <p:cNvSpPr>
              <a:spLocks noChangeShapeType="1"/>
            </p:cNvSpPr>
            <p:nvPr/>
          </p:nvSpPr>
          <p:spPr bwMode="auto">
            <a:xfrm>
              <a:off x="657" y="1706"/>
              <a:ext cx="0" cy="181"/>
            </a:xfrm>
            <a:prstGeom prst="line">
              <a:avLst/>
            </a:prstGeom>
            <a:noFill/>
            <a:ln w="25400">
              <a:solidFill>
                <a:schemeClr val="tx1"/>
              </a:solidFill>
              <a:round/>
              <a:headEnd/>
              <a:tailEnd/>
            </a:ln>
          </p:spPr>
          <p:txBody>
            <a:bodyPr/>
            <a:lstStyle/>
            <a:p>
              <a:endParaRPr lang="zh-TW" altLang="en-US"/>
            </a:p>
          </p:txBody>
        </p:sp>
        <p:sp>
          <p:nvSpPr>
            <p:cNvPr id="13321" name="Line 9"/>
            <p:cNvSpPr>
              <a:spLocks noChangeShapeType="1"/>
            </p:cNvSpPr>
            <p:nvPr/>
          </p:nvSpPr>
          <p:spPr bwMode="auto">
            <a:xfrm>
              <a:off x="884" y="1706"/>
              <a:ext cx="0" cy="181"/>
            </a:xfrm>
            <a:prstGeom prst="line">
              <a:avLst/>
            </a:prstGeom>
            <a:noFill/>
            <a:ln w="25400">
              <a:solidFill>
                <a:schemeClr val="tx1"/>
              </a:solidFill>
              <a:round/>
              <a:headEnd/>
              <a:tailEnd/>
            </a:ln>
          </p:spPr>
          <p:txBody>
            <a:bodyPr/>
            <a:lstStyle/>
            <a:p>
              <a:endParaRPr lang="zh-TW" altLang="en-US"/>
            </a:p>
          </p:txBody>
        </p:sp>
        <p:sp>
          <p:nvSpPr>
            <p:cNvPr id="13322" name="Line 10"/>
            <p:cNvSpPr>
              <a:spLocks noChangeShapeType="1"/>
            </p:cNvSpPr>
            <p:nvPr/>
          </p:nvSpPr>
          <p:spPr bwMode="auto">
            <a:xfrm>
              <a:off x="1111" y="1706"/>
              <a:ext cx="0" cy="181"/>
            </a:xfrm>
            <a:prstGeom prst="line">
              <a:avLst/>
            </a:prstGeom>
            <a:noFill/>
            <a:ln w="25400">
              <a:solidFill>
                <a:schemeClr val="tx1"/>
              </a:solidFill>
              <a:round/>
              <a:headEnd/>
              <a:tailEnd/>
            </a:ln>
          </p:spPr>
          <p:txBody>
            <a:bodyPr/>
            <a:lstStyle/>
            <a:p>
              <a:endParaRPr lang="zh-TW" altLang="en-US"/>
            </a:p>
          </p:txBody>
        </p:sp>
        <p:sp>
          <p:nvSpPr>
            <p:cNvPr id="13323" name="Line 12"/>
            <p:cNvSpPr>
              <a:spLocks noChangeShapeType="1"/>
            </p:cNvSpPr>
            <p:nvPr/>
          </p:nvSpPr>
          <p:spPr bwMode="auto">
            <a:xfrm>
              <a:off x="1337" y="1706"/>
              <a:ext cx="0" cy="181"/>
            </a:xfrm>
            <a:prstGeom prst="line">
              <a:avLst/>
            </a:prstGeom>
            <a:noFill/>
            <a:ln w="25400">
              <a:solidFill>
                <a:schemeClr val="tx1"/>
              </a:solidFill>
              <a:round/>
              <a:headEnd/>
              <a:tailEnd/>
            </a:ln>
          </p:spPr>
          <p:txBody>
            <a:bodyPr/>
            <a:lstStyle/>
            <a:p>
              <a:endParaRPr lang="zh-TW" altLang="en-US"/>
            </a:p>
          </p:txBody>
        </p:sp>
        <p:sp>
          <p:nvSpPr>
            <p:cNvPr id="13324" name="Line 13"/>
            <p:cNvSpPr>
              <a:spLocks noChangeShapeType="1"/>
            </p:cNvSpPr>
            <p:nvPr/>
          </p:nvSpPr>
          <p:spPr bwMode="auto">
            <a:xfrm>
              <a:off x="1564" y="1706"/>
              <a:ext cx="0" cy="181"/>
            </a:xfrm>
            <a:prstGeom prst="line">
              <a:avLst/>
            </a:prstGeom>
            <a:noFill/>
            <a:ln w="25400">
              <a:solidFill>
                <a:schemeClr val="tx1"/>
              </a:solidFill>
              <a:round/>
              <a:headEnd/>
              <a:tailEnd/>
            </a:ln>
          </p:spPr>
          <p:txBody>
            <a:bodyPr/>
            <a:lstStyle/>
            <a:p>
              <a:endParaRPr lang="zh-TW" altLang="en-US"/>
            </a:p>
          </p:txBody>
        </p:sp>
        <p:sp>
          <p:nvSpPr>
            <p:cNvPr id="13325" name="Line 14"/>
            <p:cNvSpPr>
              <a:spLocks noChangeShapeType="1"/>
            </p:cNvSpPr>
            <p:nvPr/>
          </p:nvSpPr>
          <p:spPr bwMode="auto">
            <a:xfrm>
              <a:off x="1791" y="1706"/>
              <a:ext cx="0" cy="181"/>
            </a:xfrm>
            <a:prstGeom prst="line">
              <a:avLst/>
            </a:prstGeom>
            <a:noFill/>
            <a:ln w="25400">
              <a:solidFill>
                <a:schemeClr val="tx1"/>
              </a:solidFill>
              <a:round/>
              <a:headEnd/>
              <a:tailEnd/>
            </a:ln>
          </p:spPr>
          <p:txBody>
            <a:bodyPr/>
            <a:lstStyle/>
            <a:p>
              <a:endParaRPr lang="zh-TW" altLang="en-US"/>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內容版面配置區 2"/>
          <p:cNvSpPr>
            <a:spLocks noGrp="1"/>
          </p:cNvSpPr>
          <p:nvPr>
            <p:ph idx="1"/>
          </p:nvPr>
        </p:nvSpPr>
        <p:spPr>
          <a:xfrm>
            <a:off x="457200" y="1600200"/>
            <a:ext cx="8229600" cy="533400"/>
          </a:xfrm>
        </p:spPr>
        <p:txBody>
          <a:bodyPr/>
          <a:lstStyle/>
          <a:p>
            <a:pPr>
              <a:buFontTx/>
              <a:buNone/>
            </a:pPr>
            <a:r>
              <a:rPr lang="zh-TW" altLang="en-US" sz="2400" smtClean="0">
                <a:latin typeface="標楷體" pitchFamily="65" charset="-120"/>
                <a:ea typeface="標楷體" pitchFamily="65" charset="-120"/>
              </a:rPr>
              <a:t>*</a:t>
            </a:r>
            <a:r>
              <a:rPr lang="en-US" altLang="zh-TW" sz="2400" u="sng" smtClean="0">
                <a:latin typeface="標楷體" pitchFamily="65" charset="-120"/>
                <a:ea typeface="標楷體" pitchFamily="65" charset="-120"/>
              </a:rPr>
              <a:t>Hinet 83 </a:t>
            </a:r>
            <a:r>
              <a:rPr lang="zh-TW" altLang="en-US" sz="2400" u="sng" smtClean="0">
                <a:latin typeface="標楷體" pitchFamily="65" charset="-120"/>
                <a:ea typeface="標楷體" pitchFamily="65" charset="-120"/>
              </a:rPr>
              <a:t>年</a:t>
            </a:r>
            <a:endParaRPr lang="en-US" altLang="zh-TW" sz="2400" smtClean="0">
              <a:latin typeface="標楷體" pitchFamily="65" charset="-120"/>
              <a:ea typeface="標楷體" pitchFamily="65" charset="-120"/>
            </a:endParaRPr>
          </a:p>
          <a:p>
            <a:pPr>
              <a:buFontTx/>
              <a:buNone/>
            </a:pPr>
            <a:r>
              <a:rPr lang="zh-TW" altLang="en-US" sz="2400" u="sng" smtClean="0">
                <a:latin typeface="標楷體" pitchFamily="65" charset="-120"/>
                <a:ea typeface="標楷體" pitchFamily="65" charset="-120"/>
              </a:rPr>
              <a:t> </a:t>
            </a:r>
          </a:p>
        </p:txBody>
      </p:sp>
      <p:sp>
        <p:nvSpPr>
          <p:cNvPr id="14339" name="Rectangle 4"/>
          <p:cNvSpPr>
            <a:spLocks noGrp="1" noChangeArrowheads="1"/>
          </p:cNvSpPr>
          <p:nvPr>
            <p:ph type="title"/>
          </p:nvPr>
        </p:nvSpPr>
        <p:spPr>
          <a:noFill/>
        </p:spPr>
        <p:txBody>
          <a:bodyPr/>
          <a:lstStyle/>
          <a:p>
            <a:r>
              <a:rPr lang="en-US" altLang="zh-TW" sz="4000" dirty="0" smtClean="0">
                <a:solidFill>
                  <a:srgbClr val="0000FF"/>
                </a:solidFill>
                <a:latin typeface="標楷體" pitchFamily="65" charset="-120"/>
                <a:ea typeface="標楷體" pitchFamily="65" charset="-120"/>
              </a:rPr>
              <a:t>16.12.30</a:t>
            </a:r>
            <a:endParaRPr lang="zh-TW" altLang="en-US" sz="4000" dirty="0" smtClean="0">
              <a:solidFill>
                <a:srgbClr val="0000FF"/>
              </a:solidFill>
              <a:latin typeface="標楷體" pitchFamily="65" charset="-120"/>
              <a:ea typeface="標楷體" pitchFamily="65" charset="-120"/>
            </a:endParaRPr>
          </a:p>
        </p:txBody>
      </p:sp>
      <p:grpSp>
        <p:nvGrpSpPr>
          <p:cNvPr id="14340" name="Group 8"/>
          <p:cNvGrpSpPr>
            <a:grpSpLocks/>
          </p:cNvGrpSpPr>
          <p:nvPr/>
        </p:nvGrpSpPr>
        <p:grpSpPr bwMode="auto">
          <a:xfrm>
            <a:off x="2665413" y="1557338"/>
            <a:ext cx="3635375" cy="2439987"/>
            <a:chOff x="3470" y="436"/>
            <a:chExt cx="2290" cy="1537"/>
          </a:xfrm>
        </p:grpSpPr>
        <p:sp>
          <p:nvSpPr>
            <p:cNvPr id="14343" name="Text Box 5"/>
            <p:cNvSpPr txBox="1">
              <a:spLocks noChangeArrowheads="1"/>
            </p:cNvSpPr>
            <p:nvPr/>
          </p:nvSpPr>
          <p:spPr bwMode="auto">
            <a:xfrm>
              <a:off x="3470" y="482"/>
              <a:ext cx="771" cy="586"/>
            </a:xfrm>
            <a:prstGeom prst="rect">
              <a:avLst/>
            </a:prstGeom>
            <a:noFill/>
            <a:ln w="9525">
              <a:noFill/>
              <a:miter lim="800000"/>
              <a:headEnd/>
              <a:tailEnd/>
            </a:ln>
          </p:spPr>
          <p:txBody>
            <a:bodyPr>
              <a:spAutoFit/>
            </a:bodyPr>
            <a:lstStyle/>
            <a:p>
              <a:pPr algn="ctr">
                <a:spcBef>
                  <a:spcPct val="50000"/>
                </a:spcBef>
              </a:pPr>
              <a:r>
                <a:rPr lang="en-US" altLang="zh-TW" sz="2200">
                  <a:latin typeface="標楷體" pitchFamily="65" charset="-120"/>
                  <a:ea typeface="標楷體" pitchFamily="65" charset="-120"/>
                </a:rPr>
                <a:t>SERVER</a:t>
              </a:r>
            </a:p>
            <a:p>
              <a:pPr algn="ctr">
                <a:spcBef>
                  <a:spcPct val="50000"/>
                </a:spcBef>
              </a:pPr>
              <a:r>
                <a:rPr lang="zh-TW" altLang="en-US" sz="2200">
                  <a:latin typeface="標楷體" pitchFamily="65" charset="-120"/>
                  <a:ea typeface="標楷體" pitchFamily="65" charset="-120"/>
                </a:rPr>
                <a:t>要有</a:t>
              </a:r>
              <a:r>
                <a:rPr lang="en-US" altLang="zh-TW" sz="2200">
                  <a:latin typeface="標楷體" pitchFamily="65" charset="-120"/>
                  <a:ea typeface="標楷體" pitchFamily="65" charset="-120"/>
                </a:rPr>
                <a:t>IP</a:t>
              </a:r>
            </a:p>
          </p:txBody>
        </p:sp>
        <p:sp>
          <p:nvSpPr>
            <p:cNvPr id="14344" name="AutoShape 6"/>
            <p:cNvSpPr>
              <a:spLocks/>
            </p:cNvSpPr>
            <p:nvPr/>
          </p:nvSpPr>
          <p:spPr bwMode="auto">
            <a:xfrm>
              <a:off x="4241" y="527"/>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14345" name="Text Box 7"/>
            <p:cNvSpPr txBox="1">
              <a:spLocks noChangeArrowheads="1"/>
            </p:cNvSpPr>
            <p:nvPr/>
          </p:nvSpPr>
          <p:spPr bwMode="auto">
            <a:xfrm>
              <a:off x="4422" y="436"/>
              <a:ext cx="1338" cy="1537"/>
            </a:xfrm>
            <a:prstGeom prst="rect">
              <a:avLst/>
            </a:prstGeom>
            <a:noFill/>
            <a:ln w="9525">
              <a:noFill/>
              <a:miter lim="800000"/>
              <a:headEnd/>
              <a:tailEnd/>
            </a:ln>
          </p:spPr>
          <p:txBody>
            <a:bodyPr>
              <a:spAutoFit/>
            </a:bodyPr>
            <a:lstStyle/>
            <a:p>
              <a:pPr marL="342900" indent="-342900">
                <a:spcBef>
                  <a:spcPct val="50000"/>
                </a:spcBef>
              </a:pPr>
              <a:r>
                <a:rPr lang="zh-TW" altLang="en-US" sz="2200">
                  <a:latin typeface="標楷體" pitchFamily="65" charset="-120"/>
                  <a:ea typeface="標楷體" pitchFamily="65" charset="-120"/>
                </a:rPr>
                <a:t>三種功能</a:t>
              </a:r>
            </a:p>
            <a:p>
              <a:pPr marL="342900" indent="-342900">
                <a:spcBef>
                  <a:spcPct val="50000"/>
                </a:spcBef>
                <a:buFontTx/>
                <a:buAutoNum type="arabicPeriod"/>
              </a:pPr>
              <a:r>
                <a:rPr lang="en-US" altLang="zh-TW" sz="2200">
                  <a:latin typeface="標楷體" pitchFamily="65" charset="-120"/>
                  <a:ea typeface="標楷體" pitchFamily="65" charset="-120"/>
                </a:rPr>
                <a:t>www-server</a:t>
              </a:r>
            </a:p>
            <a:p>
              <a:pPr marL="342900" indent="-342900">
                <a:spcBef>
                  <a:spcPct val="50000"/>
                </a:spcBef>
                <a:buFontTx/>
                <a:buAutoNum type="arabicPeriod"/>
              </a:pPr>
              <a:r>
                <a:rPr lang="en-US" altLang="zh-TW" sz="2200">
                  <a:latin typeface="標楷體" pitchFamily="65" charset="-120"/>
                  <a:ea typeface="標楷體" pitchFamily="65" charset="-120"/>
                </a:rPr>
                <a:t>ftp(</a:t>
              </a:r>
              <a:r>
                <a:rPr lang="zh-TW" altLang="en-US" sz="2200">
                  <a:latin typeface="標楷體" pitchFamily="65" charset="-120"/>
                  <a:ea typeface="標楷體" pitchFamily="65" charset="-120"/>
                </a:rPr>
                <a:t>雲端</a:t>
              </a:r>
              <a:r>
                <a:rPr lang="en-US" altLang="zh-TW" sz="2200">
                  <a:latin typeface="標楷體" pitchFamily="65" charset="-120"/>
                  <a:ea typeface="標楷體" pitchFamily="65" charset="-120"/>
                </a:rPr>
                <a:t>)</a:t>
              </a:r>
            </a:p>
            <a:p>
              <a:pPr marL="342900" indent="-342900">
                <a:spcBef>
                  <a:spcPct val="50000"/>
                </a:spcBef>
                <a:buFontTx/>
                <a:buAutoNum type="arabicPeriod"/>
              </a:pPr>
              <a:r>
                <a:rPr lang="en-US" altLang="zh-TW" sz="2200">
                  <a:latin typeface="標楷體" pitchFamily="65" charset="-120"/>
                  <a:ea typeface="標楷體" pitchFamily="65" charset="-120"/>
                </a:rPr>
                <a:t>Mail</a:t>
              </a:r>
            </a:p>
            <a:p>
              <a:pPr marL="342900" indent="-342900">
                <a:spcBef>
                  <a:spcPct val="50000"/>
                </a:spcBef>
                <a:buFontTx/>
                <a:buAutoNum type="arabicPeriod"/>
              </a:pPr>
              <a:endParaRPr lang="en-US" altLang="zh-TW" sz="2200">
                <a:latin typeface="標楷體" pitchFamily="65" charset="-120"/>
                <a:ea typeface="標楷體" pitchFamily="65" charset="-120"/>
              </a:endParaRPr>
            </a:p>
          </p:txBody>
        </p:sp>
      </p:grpSp>
      <p:sp>
        <p:nvSpPr>
          <p:cNvPr id="14341" name="矩形 21"/>
          <p:cNvSpPr>
            <a:spLocks noChangeArrowheads="1"/>
          </p:cNvSpPr>
          <p:nvPr/>
        </p:nvSpPr>
        <p:spPr bwMode="auto">
          <a:xfrm>
            <a:off x="539750" y="3519488"/>
            <a:ext cx="8353425" cy="2862262"/>
          </a:xfrm>
          <a:prstGeom prst="rect">
            <a:avLst/>
          </a:prstGeom>
          <a:noFill/>
          <a:ln w="9525">
            <a:noFill/>
            <a:miter lim="800000"/>
            <a:headEnd/>
            <a:tailEnd/>
          </a:ln>
        </p:spPr>
        <p:txBody>
          <a:bodyPr>
            <a:spAutoFit/>
          </a:bodyPr>
          <a:lstStyle/>
          <a:p>
            <a:r>
              <a:rPr lang="zh-TW" altLang="zh-TW" b="1">
                <a:latin typeface="標楷體" pitchFamily="65" charset="-120"/>
                <a:ea typeface="標楷體" pitchFamily="65" charset="-120"/>
              </a:rPr>
              <a:t>網域名稱系統</a:t>
            </a:r>
            <a:r>
              <a:rPr lang="zh-TW" altLang="zh-TW">
                <a:latin typeface="標楷體" pitchFamily="65" charset="-120"/>
                <a:ea typeface="標楷體" pitchFamily="65" charset="-120"/>
              </a:rPr>
              <a:t>（英文：</a:t>
            </a:r>
            <a:r>
              <a:rPr lang="zh-TW" altLang="zh-TW" b="1">
                <a:latin typeface="標楷體" pitchFamily="65" charset="-120"/>
                <a:ea typeface="標楷體" pitchFamily="65" charset="-120"/>
              </a:rPr>
              <a:t>D</a:t>
            </a:r>
            <a:r>
              <a:rPr lang="zh-TW" altLang="zh-TW">
                <a:latin typeface="標楷體" pitchFamily="65" charset="-120"/>
                <a:ea typeface="標楷體" pitchFamily="65" charset="-120"/>
              </a:rPr>
              <a:t>omain </a:t>
            </a:r>
            <a:r>
              <a:rPr lang="zh-TW" altLang="zh-TW" b="1">
                <a:latin typeface="標楷體" pitchFamily="65" charset="-120"/>
                <a:ea typeface="標楷體" pitchFamily="65" charset="-120"/>
              </a:rPr>
              <a:t>N</a:t>
            </a:r>
            <a:r>
              <a:rPr lang="zh-TW" altLang="zh-TW">
                <a:latin typeface="標楷體" pitchFamily="65" charset="-120"/>
                <a:ea typeface="標楷體" pitchFamily="65" charset="-120"/>
              </a:rPr>
              <a:t>ame </a:t>
            </a:r>
            <a:r>
              <a:rPr lang="zh-TW" altLang="zh-TW" b="1">
                <a:latin typeface="標楷體" pitchFamily="65" charset="-120"/>
                <a:ea typeface="標楷體" pitchFamily="65" charset="-120"/>
              </a:rPr>
              <a:t>S</a:t>
            </a:r>
            <a:r>
              <a:rPr lang="zh-TW" altLang="zh-TW">
                <a:latin typeface="標楷體" pitchFamily="65" charset="-120"/>
                <a:ea typeface="標楷體" pitchFamily="65" charset="-120"/>
              </a:rPr>
              <a:t>ystem，縮寫：</a:t>
            </a:r>
            <a:r>
              <a:rPr lang="zh-TW" altLang="zh-TW" b="1">
                <a:latin typeface="標楷體" pitchFamily="65" charset="-120"/>
                <a:ea typeface="標楷體" pitchFamily="65" charset="-120"/>
              </a:rPr>
              <a:t>DNS</a:t>
            </a:r>
            <a:r>
              <a:rPr lang="zh-TW" altLang="zh-TW">
                <a:latin typeface="標楷體" pitchFamily="65" charset="-120"/>
                <a:ea typeface="標楷體" pitchFamily="65" charset="-120"/>
              </a:rPr>
              <a:t>）是網際網路的一項服務。它作為將域名和IP位址相互對映的一個分布式資料庫，能夠使人更方便的存取網際網路。DNS 使用TCP和UDP埠53。當前，對於每一級域名長度的限制是63個字元，域名總長度則不能超過253個字元。</a:t>
            </a:r>
          </a:p>
          <a:p>
            <a:r>
              <a:rPr lang="zh-TW" altLang="zh-TW">
                <a:latin typeface="標楷體" pitchFamily="65" charset="-120"/>
                <a:ea typeface="標楷體" pitchFamily="65" charset="-120"/>
              </a:rPr>
              <a:t>開始時，域名的字元僅限於ASCII字元的一個子集。2008年，ICANN透過一項決議，允許使用其它語言作為網際網路頂級域名的字元。使用基於Punycode碼的IDNA系統，可以將Unicode字串對映為有效的DNS字符集。因此，諸如「x.中國」這樣的域名可以在位址列直接輸入，而不需要安裝外掛模組。但是，由於英語的廣泛使用，使用其他語言字元作為域名會產生多種問題，例如難以輸入，難以在國際推廣等。</a:t>
            </a:r>
          </a:p>
        </p:txBody>
      </p:sp>
      <p:sp>
        <p:nvSpPr>
          <p:cNvPr id="14342" name="文字方塊 22"/>
          <p:cNvSpPr txBox="1">
            <a:spLocks noChangeArrowheads="1"/>
          </p:cNvSpPr>
          <p:nvPr/>
        </p:nvSpPr>
        <p:spPr bwMode="auto">
          <a:xfrm>
            <a:off x="1116013" y="2492375"/>
            <a:ext cx="1439862" cy="369888"/>
          </a:xfrm>
          <a:prstGeom prst="rect">
            <a:avLst/>
          </a:prstGeom>
          <a:noFill/>
          <a:ln w="9525">
            <a:noFill/>
            <a:miter lim="800000"/>
            <a:headEnd/>
            <a:tailEnd/>
          </a:ln>
        </p:spPr>
        <p:txBody>
          <a:bodyPr>
            <a:spAutoFit/>
          </a:bodyPr>
          <a:lstStyle/>
          <a:p>
            <a:r>
              <a:rPr lang="en-US" altLang="zh-TW" u="sng"/>
              <a:t>DNS</a:t>
            </a:r>
            <a:endParaRPr lang="zh-TW" altLang="en-US" u="sng"/>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群組 3"/>
          <p:cNvGrpSpPr>
            <a:grpSpLocks/>
          </p:cNvGrpSpPr>
          <p:nvPr/>
        </p:nvGrpSpPr>
        <p:grpSpPr bwMode="auto">
          <a:xfrm>
            <a:off x="539750" y="1291743"/>
            <a:ext cx="7632700" cy="1087438"/>
            <a:chOff x="539552" y="3717032"/>
            <a:chExt cx="7632848" cy="1087671"/>
          </a:xfrm>
        </p:grpSpPr>
        <p:sp>
          <p:nvSpPr>
            <p:cNvPr id="15363" name="文字方塊 4"/>
            <p:cNvSpPr txBox="1">
              <a:spLocks noChangeArrowheads="1"/>
            </p:cNvSpPr>
            <p:nvPr/>
          </p:nvSpPr>
          <p:spPr bwMode="auto">
            <a:xfrm>
              <a:off x="539552" y="3717032"/>
              <a:ext cx="4248472" cy="461665"/>
            </a:xfrm>
            <a:prstGeom prst="rect">
              <a:avLst/>
            </a:prstGeom>
            <a:noFill/>
            <a:ln w="9525">
              <a:noFill/>
              <a:miter lim="800000"/>
              <a:headEnd/>
              <a:tailEnd/>
            </a:ln>
          </p:spPr>
          <p:txBody>
            <a:bodyPr>
              <a:spAutoFit/>
            </a:bodyPr>
            <a:lstStyle/>
            <a:p>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公共場所</a:t>
              </a:r>
              <a:r>
                <a:rPr lang="en-US" altLang="zh-TW" sz="2400" dirty="0">
                  <a:latin typeface="標楷體" pitchFamily="65" charset="-120"/>
                  <a:ea typeface="標楷體" pitchFamily="65" charset="-120"/>
                </a:rPr>
                <a:t>WIFI</a:t>
              </a:r>
              <a:r>
                <a:rPr lang="zh-TW" altLang="en-US" sz="2400" dirty="0">
                  <a:latin typeface="標楷體" pitchFamily="65" charset="-120"/>
                  <a:ea typeface="標楷體" pitchFamily="65" charset="-120"/>
                </a:rPr>
                <a:t>類別</a:t>
              </a:r>
              <a:r>
                <a:rPr lang="en-US" altLang="zh-TW" sz="2400" dirty="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15364" name="文字方塊 5"/>
            <p:cNvSpPr txBox="1">
              <a:spLocks noChangeArrowheads="1"/>
            </p:cNvSpPr>
            <p:nvPr/>
          </p:nvSpPr>
          <p:spPr bwMode="auto">
            <a:xfrm>
              <a:off x="3851920" y="3789040"/>
              <a:ext cx="4320480" cy="1015663"/>
            </a:xfrm>
            <a:prstGeom prst="rect">
              <a:avLst/>
            </a:prstGeom>
            <a:noFill/>
            <a:ln w="9525">
              <a:noFill/>
              <a:miter lim="800000"/>
              <a:headEnd/>
              <a:tailEnd/>
            </a:ln>
          </p:spPr>
          <p:txBody>
            <a:bodyPr>
              <a:spAutoFit/>
            </a:bodyPr>
            <a:lstStyle/>
            <a:p>
              <a:r>
                <a:rPr lang="en-US" altLang="zh-TW" sz="2000"/>
                <a:t>i-TAIWAN</a:t>
              </a:r>
            </a:p>
            <a:p>
              <a:r>
                <a:rPr lang="en-US" altLang="zh-TW" sz="2000"/>
                <a:t>CHT(Hinet)—</a:t>
              </a:r>
              <a:r>
                <a:rPr lang="zh-TW" altLang="en-US" sz="2000">
                  <a:latin typeface="標楷體" pitchFamily="65" charset="-120"/>
                  <a:ea typeface="標楷體" pitchFamily="65" charset="-120"/>
                </a:rPr>
                <a:t>付費</a:t>
              </a:r>
              <a:endParaRPr lang="en-US" altLang="zh-TW" sz="2000">
                <a:latin typeface="標楷體" pitchFamily="65" charset="-120"/>
                <a:ea typeface="標楷體" pitchFamily="65" charset="-120"/>
              </a:endParaRPr>
            </a:p>
            <a:p>
              <a:r>
                <a:rPr lang="en-US" altLang="zh-TW" sz="2000"/>
                <a:t>7-11—</a:t>
              </a:r>
              <a:r>
                <a:rPr lang="zh-TW" altLang="en-US" sz="2000">
                  <a:latin typeface="標楷體" pitchFamily="65" charset="-120"/>
                  <a:ea typeface="標楷體" pitchFamily="65" charset="-120"/>
                </a:rPr>
                <a:t>付費</a:t>
              </a:r>
            </a:p>
          </p:txBody>
        </p:sp>
        <p:cxnSp>
          <p:nvCxnSpPr>
            <p:cNvPr id="7" name="直線接點 6"/>
            <p:cNvCxnSpPr/>
            <p:nvPr/>
          </p:nvCxnSpPr>
          <p:spPr>
            <a:xfrm>
              <a:off x="3419333" y="4004432"/>
              <a:ext cx="4318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3635237" y="4004432"/>
              <a:ext cx="0" cy="5763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a:endCxn id="15364" idx="1"/>
            </p:cNvCxnSpPr>
            <p:nvPr/>
          </p:nvCxnSpPr>
          <p:spPr>
            <a:xfrm>
              <a:off x="3635237" y="4293418"/>
              <a:ext cx="215904" cy="31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635237" y="4580817"/>
              <a:ext cx="2159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611560" y="2379652"/>
            <a:ext cx="6984776" cy="3785652"/>
          </a:xfrm>
          <a:prstGeom prst="rect">
            <a:avLst/>
          </a:prstGeom>
          <a:noFill/>
        </p:spPr>
        <p:txBody>
          <a:bodyPr wrap="square" rtlCol="0">
            <a:spAutoFit/>
          </a:bodyPr>
          <a:lstStyle/>
          <a:p>
            <a:r>
              <a:rPr lang="en-US" altLang="zh-TW" sz="2400" dirty="0" smtClean="0">
                <a:latin typeface="標楷體" pitchFamily="65" charset="-120"/>
                <a:ea typeface="標楷體" pitchFamily="65" charset="-120"/>
              </a:rPr>
              <a:t>*Track(App) </a:t>
            </a:r>
            <a:r>
              <a:rPr lang="zh-TW" altLang="en-US" sz="2400" dirty="0" smtClean="0">
                <a:latin typeface="標楷體" pitchFamily="65" charset="-120"/>
                <a:ea typeface="標楷體" pitchFamily="65" charset="-120"/>
              </a:rPr>
              <a:t>下載 </a:t>
            </a:r>
            <a:r>
              <a:rPr lang="en-US" altLang="zh-TW" sz="2400" dirty="0" smtClean="0">
                <a:latin typeface="標楷體" pitchFamily="65" charset="-120"/>
                <a:ea typeface="標楷體" pitchFamily="65" charset="-120"/>
              </a:rPr>
              <a:t>Homework</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  Telnet</a:t>
            </a:r>
            <a:r>
              <a:rPr lang="zh-TW" altLang="en-US" sz="2400" dirty="0" smtClean="0">
                <a:latin typeface="標楷體" pitchFamily="65" charset="-120"/>
                <a:ea typeface="標楷體" pitchFamily="65" charset="-120"/>
              </a:rPr>
              <a:t>登錄主機</a:t>
            </a:r>
            <a:r>
              <a:rPr lang="en-US" altLang="zh-TW" sz="2400" dirty="0" smtClean="0">
                <a:latin typeface="標楷體" pitchFamily="65" charset="-120"/>
                <a:ea typeface="標楷體" pitchFamily="65" charset="-120"/>
              </a:rPr>
              <a:t>-Telnet entry.hust.edu.tw</a:t>
            </a:r>
          </a:p>
          <a:p>
            <a:r>
              <a:rPr lang="en-US" altLang="zh-TW" sz="2400" dirty="0" smtClean="0">
                <a:latin typeface="標楷體" pitchFamily="65" charset="-120"/>
                <a:ea typeface="標楷體" pitchFamily="65" charset="-120"/>
              </a:rPr>
              <a:t>   </a:t>
            </a:r>
            <a:r>
              <a:rPr lang="en-US" altLang="zh-TW" sz="2400" dirty="0" err="1" smtClean="0">
                <a:latin typeface="標楷體" pitchFamily="65" charset="-120"/>
                <a:ea typeface="標楷體" pitchFamily="65" charset="-120"/>
              </a:rPr>
              <a:t>Tracert</a:t>
            </a:r>
            <a:r>
              <a:rPr lang="en-US" altLang="zh-TW" sz="2400" dirty="0" smtClean="0">
                <a:latin typeface="標楷體" pitchFamily="65" charset="-120"/>
                <a:ea typeface="標楷體" pitchFamily="65" charset="-120"/>
              </a:rPr>
              <a:t>(IP):</a:t>
            </a:r>
            <a:r>
              <a:rPr lang="zh-TW" altLang="en-US" sz="2400" dirty="0" smtClean="0">
                <a:latin typeface="標楷體" pitchFamily="65" charset="-120"/>
                <a:ea typeface="標楷體" pitchFamily="65" charset="-120"/>
              </a:rPr>
              <a:t>電腦</a:t>
            </a:r>
            <a:r>
              <a:rPr lang="en-US" altLang="zh-TW" sz="2400" dirty="0" smtClean="0">
                <a:latin typeface="標楷體" pitchFamily="65" charset="-120"/>
                <a:ea typeface="標楷體" pitchFamily="65" charset="-120"/>
              </a:rPr>
              <a:t>IP</a:t>
            </a:r>
            <a:r>
              <a:rPr lang="zh-TW" altLang="en-US" sz="2400" dirty="0" smtClean="0">
                <a:latin typeface="標楷體" pitchFamily="65" charset="-120"/>
                <a:ea typeface="標楷體" pitchFamily="65" charset="-120"/>
              </a:rPr>
              <a:t>紀錄。</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 T1:1.54M</a:t>
            </a:r>
          </a:p>
          <a:p>
            <a:r>
              <a:rPr lang="en-US" altLang="zh-TW" sz="2400" dirty="0" smtClean="0">
                <a:latin typeface="標楷體" pitchFamily="65" charset="-120"/>
                <a:ea typeface="標楷體" pitchFamily="65" charset="-120"/>
              </a:rPr>
              <a:t>* PC:70~75</a:t>
            </a:r>
            <a:r>
              <a:rPr lang="zh-TW" altLang="en-US" sz="2400" dirty="0" smtClean="0">
                <a:latin typeface="標楷體" pitchFamily="65" charset="-120"/>
                <a:ea typeface="標楷體" pitchFamily="65" charset="-120"/>
              </a:rPr>
              <a:t>年</a:t>
            </a:r>
            <a:r>
              <a:rPr lang="en-US" altLang="zh-TW" sz="2400" dirty="0" smtClean="0">
                <a:latin typeface="標楷體" pitchFamily="65" charset="-120"/>
                <a:ea typeface="標楷體" pitchFamily="65" charset="-120"/>
              </a:rPr>
              <a:t>DOS</a:t>
            </a:r>
            <a:r>
              <a:rPr lang="en-US" altLang="zh-TW" sz="2400" dirty="0" smtClean="0">
                <a:latin typeface="標楷體" pitchFamily="65" charset="-120"/>
                <a:ea typeface="標楷體" pitchFamily="65" charset="-120"/>
                <a:sym typeface="Wingdings"/>
              </a:rPr>
              <a:t>Lotus1.2.3</a:t>
            </a:r>
          </a:p>
          <a:p>
            <a:r>
              <a:rPr lang="zh-TW" altLang="en-US" sz="2400" dirty="0" smtClean="0">
                <a:latin typeface="標楷體" pitchFamily="65" charset="-120"/>
                <a:ea typeface="標楷體" pitchFamily="65" charset="-120"/>
              </a:rPr>
              <a:t>* 運用</a:t>
            </a:r>
            <a:r>
              <a:rPr lang="en-US" altLang="zh-TW" sz="2400" dirty="0" smtClean="0">
                <a:latin typeface="標楷體" pitchFamily="65" charset="-120"/>
                <a:ea typeface="標楷體" pitchFamily="65" charset="-120"/>
              </a:rPr>
              <a:t>WWW</a:t>
            </a:r>
            <a:r>
              <a:rPr lang="zh-TW" altLang="en-US" sz="2400" dirty="0" smtClean="0">
                <a:latin typeface="標楷體" pitchFamily="65" charset="-120"/>
                <a:ea typeface="標楷體" pitchFamily="65" charset="-120"/>
              </a:rPr>
              <a:t>掌握顧客資料庫及顧客行為</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 DIR</a:t>
            </a:r>
          </a:p>
          <a:p>
            <a:r>
              <a:rPr lang="en-US" altLang="zh-TW" sz="2400" dirty="0" smtClean="0">
                <a:latin typeface="標楷體" pitchFamily="65" charset="-120"/>
                <a:ea typeface="標楷體" pitchFamily="65" charset="-120"/>
              </a:rPr>
              <a:t>    LS</a:t>
            </a:r>
          </a:p>
          <a:p>
            <a:r>
              <a:rPr lang="en-US" altLang="zh-TW" sz="2400" dirty="0" smtClean="0">
                <a:latin typeface="標楷體" pitchFamily="65" charset="-120"/>
                <a:ea typeface="標楷體" pitchFamily="65" charset="-120"/>
              </a:rPr>
              <a:t>* </a:t>
            </a:r>
            <a:r>
              <a:rPr lang="en-US" altLang="zh-TW" sz="2400" dirty="0" err="1" smtClean="0">
                <a:latin typeface="標楷體" pitchFamily="65" charset="-120"/>
                <a:ea typeface="標楷體" pitchFamily="65" charset="-120"/>
              </a:rPr>
              <a:t>Yutobe</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建立</a:t>
            </a:r>
            <a:r>
              <a:rPr lang="en-US" altLang="zh-TW" sz="2400" dirty="0" smtClean="0">
                <a:latin typeface="標楷體" pitchFamily="65" charset="-120"/>
                <a:ea typeface="標楷體" pitchFamily="65" charset="-120"/>
              </a:rPr>
              <a:t>Lyrics</a:t>
            </a:r>
            <a:r>
              <a:rPr lang="zh-TW" altLang="en-US" sz="2400" dirty="0" smtClean="0">
                <a:latin typeface="標楷體" pitchFamily="65" charset="-120"/>
                <a:ea typeface="標楷體" pitchFamily="65" charset="-120"/>
              </a:rPr>
              <a:t>資料夾。</a:t>
            </a:r>
            <a:endParaRPr lang="en-US" altLang="zh-TW" sz="2400" dirty="0" smtClean="0">
              <a:latin typeface="標楷體" pitchFamily="65" charset="-120"/>
              <a:ea typeface="標楷體" pitchFamily="65" charset="-120"/>
            </a:endParaRPr>
          </a:p>
          <a:p>
            <a:endParaRPr lang="zh-TW" altLang="en-US" sz="2400" dirty="0">
              <a:latin typeface="標楷體" pitchFamily="65" charset="-120"/>
              <a:ea typeface="標楷體" pitchFamily="65" charset="-120"/>
            </a:endParaRPr>
          </a:p>
        </p:txBody>
      </p:sp>
      <p:cxnSp>
        <p:nvCxnSpPr>
          <p:cNvPr id="13" name="直線接點 12"/>
          <p:cNvCxnSpPr/>
          <p:nvPr/>
        </p:nvCxnSpPr>
        <p:spPr>
          <a:xfrm>
            <a:off x="971600" y="29557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971600" y="2955716"/>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971600" y="3387764"/>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043608" y="4971940"/>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043608" y="518796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467545" y="1124744"/>
            <a:ext cx="8005472" cy="5328592"/>
          </a:xfrm>
        </p:spPr>
      </p:pic>
    </p:spTree>
    <p:extLst>
      <p:ext uri="{BB962C8B-B14F-4D97-AF65-F5344CB8AC3E}">
        <p14:creationId xmlns:p14="http://schemas.microsoft.com/office/powerpoint/2010/main" val="3222379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p:txBody>
          <a:bodyPr/>
          <a:lstStyle/>
          <a:p>
            <a:pPr>
              <a:buFontTx/>
              <a:buNone/>
            </a:pPr>
            <a:r>
              <a:rPr lang="en-US" altLang="zh-TW" sz="2000" smtClean="0">
                <a:latin typeface="標楷體" pitchFamily="65" charset="-120"/>
                <a:ea typeface="標楷體" pitchFamily="65" charset="-120"/>
              </a:rPr>
              <a:t>*Google</a:t>
            </a:r>
            <a:r>
              <a:rPr lang="zh-TW" altLang="en-US" sz="2000" smtClean="0">
                <a:latin typeface="標楷體" pitchFamily="65" charset="-120"/>
                <a:ea typeface="標楷體" pitchFamily="65" charset="-120"/>
              </a:rPr>
              <a:t>搜尋</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手機螢幕接電腦。</a:t>
            </a:r>
            <a:endParaRPr lang="en-US" altLang="zh-TW" sz="2000" smtClean="0">
              <a:latin typeface="標楷體" pitchFamily="65" charset="-120"/>
              <a:ea typeface="標楷體" pitchFamily="65" charset="-120"/>
            </a:endParaRPr>
          </a:p>
          <a:p>
            <a:pPr>
              <a:buFontTx/>
              <a:buNone/>
            </a:pPr>
            <a:r>
              <a:rPr lang="zh-TW" altLang="en-US" sz="2000" smtClean="0">
                <a:latin typeface="標楷體" pitchFamily="65" charset="-120"/>
                <a:ea typeface="標楷體" pitchFamily="65" charset="-120"/>
              </a:rPr>
              <a:t> </a:t>
            </a:r>
            <a:r>
              <a:rPr lang="en-US" altLang="zh-TW" sz="2000" smtClean="0">
                <a:latin typeface="標楷體" pitchFamily="65" charset="-120"/>
                <a:ea typeface="標楷體" pitchFamily="65" charset="-120"/>
              </a:rPr>
              <a:t>Step1:Android SDK</a:t>
            </a:r>
            <a:r>
              <a:rPr lang="zh-TW" altLang="en-US" sz="2000" smtClean="0">
                <a:latin typeface="標楷體" pitchFamily="65" charset="-120"/>
                <a:ea typeface="標楷體" pitchFamily="65" charset="-120"/>
              </a:rPr>
              <a:t>下載</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用途</a:t>
            </a:r>
            <a:r>
              <a:rPr lang="en-US" altLang="zh-TW" sz="2000" smtClean="0">
                <a:latin typeface="標楷體" pitchFamily="65" charset="-120"/>
                <a:ea typeface="標楷體" pitchFamily="65" charset="-120"/>
              </a:rPr>
              <a:t>PC</a:t>
            </a:r>
            <a:r>
              <a:rPr lang="zh-TW" altLang="en-US" sz="2000" smtClean="0">
                <a:latin typeface="標楷體" pitchFamily="65" charset="-120"/>
                <a:ea typeface="標楷體" pitchFamily="65" charset="-120"/>
              </a:rPr>
              <a:t>模擬</a:t>
            </a:r>
            <a:r>
              <a:rPr lang="en-US" altLang="zh-TW" sz="2000" smtClean="0">
                <a:latin typeface="標楷體" pitchFamily="65" charset="-120"/>
                <a:ea typeface="標楷體" pitchFamily="65" charset="-120"/>
              </a:rPr>
              <a:t>APP</a:t>
            </a:r>
            <a:r>
              <a:rPr lang="zh-TW" altLang="en-US" sz="2000" smtClean="0">
                <a:latin typeface="標楷體" pitchFamily="65" charset="-120"/>
                <a:ea typeface="標楷體" pitchFamily="65" charset="-120"/>
              </a:rPr>
              <a:t>。</a:t>
            </a:r>
            <a:endParaRPr lang="en-US" altLang="zh-TW" sz="2000" smtClean="0">
              <a:latin typeface="標楷體" pitchFamily="65" charset="-120"/>
              <a:ea typeface="標楷體" pitchFamily="65" charset="-120"/>
            </a:endParaRPr>
          </a:p>
          <a:p>
            <a:pPr>
              <a:buFontTx/>
              <a:buNone/>
            </a:pPr>
            <a:r>
              <a:rPr lang="zh-TW" altLang="en-US" sz="2000" smtClean="0">
                <a:latin typeface="標楷體" pitchFamily="65" charset="-120"/>
                <a:ea typeface="標楷體" pitchFamily="65" charset="-120"/>
              </a:rPr>
              <a:t> </a:t>
            </a:r>
            <a:r>
              <a:rPr lang="en-US" altLang="zh-TW" sz="2000" smtClean="0">
                <a:latin typeface="標楷體" pitchFamily="65" charset="-120"/>
                <a:ea typeface="標楷體" pitchFamily="65" charset="-120"/>
              </a:rPr>
              <a:t>Step2: JAVA</a:t>
            </a:r>
            <a:r>
              <a:rPr lang="zh-TW" altLang="en-US" sz="2000" smtClean="0">
                <a:latin typeface="標楷體" pitchFamily="65" charset="-120"/>
                <a:ea typeface="標楷體" pitchFamily="65" charset="-120"/>
              </a:rPr>
              <a:t>下載。</a:t>
            </a:r>
            <a:endParaRPr lang="en-US" altLang="zh-TW" sz="2000" smtClean="0">
              <a:latin typeface="標楷體" pitchFamily="65" charset="-120"/>
              <a:ea typeface="標楷體" pitchFamily="65" charset="-120"/>
            </a:endParaRPr>
          </a:p>
          <a:p>
            <a:pPr>
              <a:buFontTx/>
              <a:buNone/>
            </a:pPr>
            <a:r>
              <a:rPr lang="zh-TW" altLang="en-US" sz="2000" smtClean="0">
                <a:latin typeface="標楷體" pitchFamily="65" charset="-120"/>
                <a:ea typeface="標楷體" pitchFamily="65" charset="-120"/>
              </a:rPr>
              <a:t> </a:t>
            </a:r>
            <a:r>
              <a:rPr lang="en-US" altLang="zh-TW" sz="2000" smtClean="0">
                <a:latin typeface="標楷體" pitchFamily="65" charset="-120"/>
                <a:ea typeface="標楷體" pitchFamily="65" charset="-120"/>
              </a:rPr>
              <a:t>Step3:Android screenshut and screen capture</a:t>
            </a:r>
            <a:r>
              <a:rPr lang="zh-TW" altLang="en-US" sz="2000" smtClean="0">
                <a:latin typeface="標楷體" pitchFamily="65" charset="-120"/>
                <a:ea typeface="標楷體" pitchFamily="65" charset="-120"/>
              </a:rPr>
              <a:t>。</a:t>
            </a:r>
            <a:endParaRPr lang="en-US" altLang="zh-TW" sz="2000" smtClean="0">
              <a:latin typeface="標楷體" pitchFamily="65" charset="-120"/>
              <a:ea typeface="標楷體" pitchFamily="65" charset="-120"/>
            </a:endParaRPr>
          </a:p>
          <a:p>
            <a:pPr>
              <a:buFontTx/>
              <a:buNone/>
            </a:pPr>
            <a:r>
              <a:rPr lang="en-US" altLang="zh-TW" sz="2000" smtClean="0">
                <a:latin typeface="標楷體" pitchFamily="65" charset="-120"/>
                <a:ea typeface="標楷體" pitchFamily="65" charset="-120"/>
              </a:rPr>
              <a:t>*Google</a:t>
            </a:r>
            <a:r>
              <a:rPr lang="zh-TW" altLang="en-US" sz="2000" smtClean="0">
                <a:latin typeface="標楷體" pitchFamily="65" charset="-120"/>
                <a:ea typeface="標楷體" pitchFamily="65" charset="-120"/>
              </a:rPr>
              <a:t>搜尋</a:t>
            </a:r>
            <a:r>
              <a:rPr lang="en-US" altLang="zh-TW" sz="2000" smtClean="0">
                <a:latin typeface="標楷體" pitchFamily="65" charset="-120"/>
                <a:ea typeface="標楷體" pitchFamily="65" charset="-120"/>
              </a:rPr>
              <a:t>:Phone TV</a:t>
            </a:r>
            <a:r>
              <a:rPr lang="zh-TW" altLang="en-US" sz="2000" smtClean="0">
                <a:latin typeface="標楷體" pitchFamily="65" charset="-120"/>
                <a:ea typeface="標楷體" pitchFamily="65" charset="-120"/>
              </a:rPr>
              <a:t>。</a:t>
            </a:r>
            <a:endParaRPr lang="en-US" altLang="zh-TW" sz="2000" smtClean="0">
              <a:latin typeface="標楷體" pitchFamily="65" charset="-120"/>
              <a:ea typeface="標楷體" pitchFamily="65" charset="-120"/>
            </a:endParaRPr>
          </a:p>
          <a:p>
            <a:pPr>
              <a:buFontTx/>
              <a:buNone/>
            </a:pPr>
            <a:r>
              <a:rPr lang="en-US" altLang="zh-TW" sz="2000" smtClean="0">
                <a:latin typeface="標楷體" pitchFamily="65" charset="-120"/>
                <a:ea typeface="標楷體" pitchFamily="65" charset="-120"/>
              </a:rPr>
              <a:t> Miracast—</a:t>
            </a:r>
            <a:r>
              <a:rPr lang="zh-TW" altLang="en-US" sz="2000" smtClean="0">
                <a:latin typeface="標楷體" pitchFamily="65" charset="-120"/>
                <a:ea typeface="標楷體" pitchFamily="65" charset="-120"/>
              </a:rPr>
              <a:t>查</a:t>
            </a:r>
            <a:r>
              <a:rPr lang="en-US" altLang="zh-TW" sz="2000" smtClean="0">
                <a:latin typeface="標楷體" pitchFamily="65" charset="-120"/>
                <a:ea typeface="標楷體" pitchFamily="65" charset="-120"/>
              </a:rPr>
              <a:t>WIKI</a:t>
            </a:r>
            <a:r>
              <a:rPr lang="zh-TW" altLang="en-US" sz="2000" smtClean="0">
                <a:latin typeface="標楷體" pitchFamily="65" charset="-120"/>
                <a:ea typeface="標楷體" pitchFamily="65" charset="-120"/>
              </a:rPr>
              <a:t>。</a:t>
            </a:r>
            <a:endParaRPr lang="en-US" altLang="zh-TW" sz="2000" smtClean="0">
              <a:latin typeface="標楷體" pitchFamily="65" charset="-120"/>
              <a:ea typeface="標楷體" pitchFamily="65" charset="-120"/>
            </a:endParaRPr>
          </a:p>
          <a:p>
            <a:pPr>
              <a:buFontTx/>
              <a:buNone/>
            </a:pPr>
            <a:r>
              <a:rPr lang="en-US" altLang="zh-TW" sz="2000" smtClean="0">
                <a:latin typeface="標楷體" pitchFamily="65" charset="-120"/>
                <a:ea typeface="標楷體" pitchFamily="65" charset="-120"/>
              </a:rPr>
              <a:t> Widi</a:t>
            </a:r>
          </a:p>
          <a:p>
            <a:pPr>
              <a:buFontTx/>
              <a:buNone/>
            </a:pPr>
            <a:r>
              <a:rPr lang="en-US" altLang="zh-TW" sz="2000" smtClean="0">
                <a:latin typeface="標楷體" pitchFamily="65" charset="-120"/>
                <a:ea typeface="標楷體" pitchFamily="65" charset="-120"/>
              </a:rPr>
              <a:t> Imediashare—Apple</a:t>
            </a:r>
          </a:p>
          <a:p>
            <a:pPr>
              <a:buFontTx/>
              <a:buNone/>
            </a:pPr>
            <a:r>
              <a:rPr lang="en-US" altLang="zh-TW" sz="2000" smtClean="0">
                <a:latin typeface="標楷體" pitchFamily="65" charset="-120"/>
                <a:ea typeface="標楷體" pitchFamily="65" charset="-120"/>
              </a:rPr>
              <a:t> Joylink</a:t>
            </a:r>
          </a:p>
          <a:p>
            <a:pPr>
              <a:buFontTx/>
              <a:buNone/>
            </a:pPr>
            <a:endParaRPr lang="zh-TW" altLang="en-US" sz="2000" smtClean="0">
              <a:latin typeface="標楷體" pitchFamily="65" charset="-120"/>
              <a:ea typeface="標楷體" pitchFamily="65" charset="-120"/>
            </a:endParaRPr>
          </a:p>
        </p:txBody>
      </p:sp>
      <p:sp>
        <p:nvSpPr>
          <p:cNvPr id="16387" name="Rectangle 4"/>
          <p:cNvSpPr>
            <a:spLocks noGrp="1" noChangeArrowheads="1"/>
          </p:cNvSpPr>
          <p:nvPr>
            <p:ph type="title"/>
          </p:nvPr>
        </p:nvSpPr>
        <p:spPr>
          <a:noFill/>
        </p:spPr>
        <p:txBody>
          <a:bodyPr/>
          <a:lstStyle/>
          <a:p>
            <a:endParaRPr lang="zh-TW" altLang="en-US" sz="4000" dirty="0" smtClean="0">
              <a:solidFill>
                <a:srgbClr val="0000FF"/>
              </a:solidFill>
              <a:latin typeface="標楷體" pitchFamily="65" charset="-120"/>
              <a:ea typeface="標楷體" pitchFamily="65" charset="-12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dirty="0" smtClean="0">
                <a:latin typeface="標楷體" pitchFamily="65" charset="-120"/>
                <a:ea typeface="標楷體" pitchFamily="65" charset="-120"/>
              </a:rPr>
              <a:t>手機螢幕接電腦</a:t>
            </a:r>
          </a:p>
        </p:txBody>
      </p:sp>
      <p:pic>
        <p:nvPicPr>
          <p:cNvPr id="17411" name="Picture 2" descr="3">
            <a:hlinkClick r:id="rId2"/>
          </p:cNvPr>
          <p:cNvPicPr>
            <a:picLocks noChangeAspect="1" noChangeArrowheads="1"/>
          </p:cNvPicPr>
          <p:nvPr/>
        </p:nvPicPr>
        <p:blipFill>
          <a:blip r:embed="rId3" cstate="print"/>
          <a:srcRect/>
          <a:stretch>
            <a:fillRect/>
          </a:stretch>
        </p:blipFill>
        <p:spPr bwMode="auto">
          <a:xfrm>
            <a:off x="611188" y="2492375"/>
            <a:ext cx="6134100" cy="3371850"/>
          </a:xfrm>
          <a:prstGeom prst="rect">
            <a:avLst/>
          </a:prstGeom>
          <a:noFill/>
          <a:ln w="9525">
            <a:noFill/>
            <a:miter lim="800000"/>
            <a:headEnd/>
            <a:tailEnd/>
          </a:ln>
        </p:spPr>
      </p:pic>
      <p:sp>
        <p:nvSpPr>
          <p:cNvPr id="17412" name="矩形 5"/>
          <p:cNvSpPr>
            <a:spLocks noChangeArrowheads="1"/>
          </p:cNvSpPr>
          <p:nvPr/>
        </p:nvSpPr>
        <p:spPr bwMode="auto">
          <a:xfrm>
            <a:off x="684213" y="1700213"/>
            <a:ext cx="7920037" cy="369887"/>
          </a:xfrm>
          <a:prstGeom prst="rect">
            <a:avLst/>
          </a:prstGeom>
          <a:noFill/>
          <a:ln w="9525">
            <a:noFill/>
            <a:miter lim="800000"/>
            <a:headEnd/>
            <a:tailEnd/>
          </a:ln>
        </p:spPr>
        <p:txBody>
          <a:bodyPr>
            <a:spAutoFit/>
          </a:bodyPr>
          <a:lstStyle/>
          <a:p>
            <a:r>
              <a:rPr lang="zh-TW" altLang="en-US" b="1">
                <a:latin typeface="標楷體" pitchFamily="65" charset="-120"/>
                <a:ea typeface="標楷體" pitchFamily="65" charset="-120"/>
              </a:rPr>
              <a:t>首先要讓</a:t>
            </a:r>
            <a:r>
              <a:rPr lang="en-US" altLang="zh-TW" b="1">
                <a:latin typeface="標楷體" pitchFamily="65" charset="-120"/>
                <a:ea typeface="標楷體" pitchFamily="65" charset="-120"/>
              </a:rPr>
              <a:t>Android</a:t>
            </a:r>
            <a:r>
              <a:rPr lang="zh-TW" altLang="en-US" b="1">
                <a:latin typeface="標楷體" pitchFamily="65" charset="-120"/>
                <a:ea typeface="標楷體" pitchFamily="65" charset="-120"/>
              </a:rPr>
              <a:t>手機畫面顯示在</a:t>
            </a:r>
            <a:r>
              <a:rPr lang="en-US" altLang="zh-TW" b="1">
                <a:latin typeface="標楷體" pitchFamily="65" charset="-120"/>
                <a:ea typeface="標楷體" pitchFamily="65" charset="-120"/>
              </a:rPr>
              <a:t>PC</a:t>
            </a:r>
            <a:r>
              <a:rPr lang="zh-TW" altLang="en-US" b="1">
                <a:latin typeface="標楷體" pitchFamily="65" charset="-120"/>
                <a:ea typeface="標楷體" pitchFamily="65" charset="-120"/>
              </a:rPr>
              <a:t>上要有一些前置作業</a:t>
            </a:r>
            <a:endParaRPr lang="zh-TW" altLang="en-US">
              <a:latin typeface="標楷體" pitchFamily="65" charset="-120"/>
              <a:ea typeface="標楷體" pitchFamily="65" charset="-120"/>
            </a:endParaRPr>
          </a:p>
        </p:txBody>
      </p:sp>
      <p:sp>
        <p:nvSpPr>
          <p:cNvPr id="2" name="矩形 1"/>
          <p:cNvSpPr/>
          <p:nvPr/>
        </p:nvSpPr>
        <p:spPr>
          <a:xfrm>
            <a:off x="2453439" y="3244334"/>
            <a:ext cx="4237122" cy="369332"/>
          </a:xfrm>
          <a:prstGeom prst="rect">
            <a:avLst/>
          </a:prstGeom>
        </p:spPr>
        <p:txBody>
          <a:bodyPr wrap="none">
            <a:spAutoFit/>
          </a:bodyPr>
          <a:lstStyle/>
          <a:p>
            <a:r>
              <a:rPr lang="en-US" altLang="zh-TW" u="sng" dirty="0">
                <a:solidFill>
                  <a:srgbClr val="365899"/>
                </a:solidFill>
                <a:latin typeface="Helvetica" panose="020B0604020202020204" pitchFamily="34" charset="0"/>
                <a:hlinkClick r:id="rId4"/>
              </a:rPr>
              <a:t>https://www.pkstep.com/archives/19738</a:t>
            </a:r>
            <a:endParaRPr lang="zh-TW"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17.1.6</a:t>
            </a:r>
            <a:endParaRPr lang="zh-TW" altLang="en-US" sz="2400" b="1" dirty="0">
              <a:solidFill>
                <a:srgbClr val="FF0000"/>
              </a:solidFill>
              <a:latin typeface="標楷體" pitchFamily="65" charset="-120"/>
              <a:ea typeface="標楷體" pitchFamily="65" charset="-120"/>
            </a:endParaRPr>
          </a:p>
        </p:txBody>
      </p:sp>
      <p:sp>
        <p:nvSpPr>
          <p:cNvPr id="2" name="矩形 1"/>
          <p:cNvSpPr/>
          <p:nvPr/>
        </p:nvSpPr>
        <p:spPr>
          <a:xfrm>
            <a:off x="1619672" y="1556792"/>
            <a:ext cx="7353295" cy="3508653"/>
          </a:xfrm>
          <a:prstGeom prst="rect">
            <a:avLst/>
          </a:prstGeom>
        </p:spPr>
        <p:txBody>
          <a:bodyPr wrap="none">
            <a:spAutoFit/>
          </a:bodyPr>
          <a:lstStyle/>
          <a:p>
            <a:r>
              <a:rPr lang="en-US" altLang="zh-TW" b="1" dirty="0" smtClean="0">
                <a:latin typeface="標楷體" pitchFamily="65" charset="-120"/>
                <a:ea typeface="標楷體" pitchFamily="65" charset="-120"/>
              </a:rPr>
              <a:t>13.5/31  </a:t>
            </a:r>
            <a:r>
              <a:rPr lang="en-US" altLang="zh-TW" u="sng" dirty="0">
                <a:hlinkClick r:id="rId2"/>
              </a:rPr>
              <a:t>https://www.pkstep.com/archives/19738</a:t>
            </a: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         </a:t>
            </a:r>
            <a:r>
              <a:rPr lang="zh-TW" altLang="en-US" dirty="0"/>
              <a:t>「美化圖片」，基礎的裁剪修圖、添加文字、美膚、</a:t>
            </a:r>
            <a:r>
              <a:rPr lang="zh-TW" altLang="en-US" dirty="0" smtClean="0"/>
              <a:t>特效</a:t>
            </a:r>
            <a:endParaRPr lang="en-US" altLang="zh-TW" dirty="0" smtClean="0"/>
          </a:p>
          <a:p>
            <a:r>
              <a:rPr lang="en-US" altLang="zh-TW" dirty="0"/>
              <a:t> </a:t>
            </a:r>
            <a:r>
              <a:rPr lang="en-US" altLang="zh-TW" dirty="0" smtClean="0"/>
              <a:t>                </a:t>
            </a:r>
            <a:r>
              <a:rPr lang="zh-TW" altLang="en-US" dirty="0" smtClean="0"/>
              <a:t>、</a:t>
            </a:r>
            <a:r>
              <a:rPr lang="zh-TW" altLang="en-US" dirty="0"/>
              <a:t>加入貼紙、旋轉與局部修理等美圖工具。</a:t>
            </a:r>
            <a:endParaRPr lang="en-US" altLang="zh-TW" b="1" dirty="0">
              <a:latin typeface="標楷體" pitchFamily="65" charset="-120"/>
              <a:ea typeface="標楷體" pitchFamily="65" charset="-120"/>
            </a:endParaRPr>
          </a:p>
          <a:p>
            <a:r>
              <a:rPr lang="en-US" altLang="zh-TW" b="1" dirty="0" smtClean="0">
                <a:latin typeface="標楷體" pitchFamily="65" charset="-120"/>
                <a:ea typeface="標楷體" pitchFamily="65" charset="-120"/>
              </a:rPr>
              <a:t>12.5/24   </a:t>
            </a:r>
            <a:r>
              <a:rPr lang="zh-TW" altLang="en-US" b="1" dirty="0" smtClean="0">
                <a:latin typeface="標楷體" pitchFamily="65" charset="-120"/>
                <a:ea typeface="標楷體" pitchFamily="65" charset="-120"/>
              </a:rPr>
              <a:t>居家照護</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大數據 </a:t>
            </a:r>
            <a:r>
              <a:rPr lang="en-US" altLang="zh-TW" b="1" dirty="0" smtClean="0">
                <a:latin typeface="標楷體" pitchFamily="65" charset="-120"/>
                <a:ea typeface="標楷體" pitchFamily="65" charset="-120"/>
              </a:rPr>
              <a:t>(5.19</a:t>
            </a:r>
            <a:r>
              <a:rPr lang="zh-TW" altLang="en-US" b="1" dirty="0" smtClean="0">
                <a:latin typeface="標楷體" pitchFamily="65" charset="-120"/>
                <a:ea typeface="標楷體" pitchFamily="65" charset="-120"/>
              </a:rPr>
              <a:t> ｐｄｆ）</a:t>
            </a:r>
            <a:endParaRPr lang="en-US" altLang="zh-TW" dirty="0" smtClean="0"/>
          </a:p>
          <a:p>
            <a:endParaRPr lang="en-US" altLang="zh-TW" dirty="0" smtClean="0"/>
          </a:p>
          <a:p>
            <a:r>
              <a:rPr lang="en-US" altLang="zh-TW" dirty="0" smtClean="0"/>
              <a:t>11. 5/17</a:t>
            </a:r>
            <a:r>
              <a:rPr lang="zh-TW" altLang="en-US" dirty="0" smtClean="0"/>
              <a:t>　ｗｗｗ</a:t>
            </a:r>
            <a:r>
              <a:rPr lang="en-US" altLang="zh-TW" dirty="0" smtClean="0"/>
              <a:t>.</a:t>
            </a:r>
            <a:r>
              <a:rPr lang="zh-TW" altLang="en-US" dirty="0" smtClean="0"/>
              <a:t>Ｎｃｌ</a:t>
            </a:r>
            <a:r>
              <a:rPr lang="en-US" altLang="zh-TW" dirty="0" smtClean="0"/>
              <a:t>.</a:t>
            </a:r>
            <a:r>
              <a:rPr lang="zh-TW" altLang="en-US" dirty="0" smtClean="0"/>
              <a:t>Ｅｄｕ</a:t>
            </a:r>
            <a:r>
              <a:rPr lang="en-US" altLang="zh-TW" dirty="0" smtClean="0"/>
              <a:t>.</a:t>
            </a:r>
            <a:r>
              <a:rPr lang="zh-TW" altLang="en-US" dirty="0" smtClean="0"/>
              <a:t>Ｔｗ</a:t>
            </a:r>
            <a:endParaRPr lang="en-US" altLang="zh-TW" dirty="0"/>
          </a:p>
          <a:p>
            <a:endParaRPr lang="en-US" altLang="zh-TW" dirty="0" smtClean="0"/>
          </a:p>
          <a:p>
            <a:r>
              <a:rPr lang="en-US" altLang="zh-TW" dirty="0" smtClean="0"/>
              <a:t>10. </a:t>
            </a:r>
            <a:r>
              <a:rPr lang="en-US" altLang="zh-TW" dirty="0"/>
              <a:t>5/10  </a:t>
            </a:r>
            <a:r>
              <a:rPr lang="zh-TW" altLang="en-US" dirty="0" smtClean="0"/>
              <a:t>　</a:t>
            </a:r>
            <a:r>
              <a:rPr lang="en-US" altLang="zh-TW" dirty="0" smtClean="0"/>
              <a:t>2018.5.2 </a:t>
            </a:r>
            <a:r>
              <a:rPr lang="en-US" altLang="zh-TW" dirty="0"/>
              <a:t>Google</a:t>
            </a:r>
            <a:r>
              <a:rPr lang="zh-TW" altLang="en-US" dirty="0"/>
              <a:t>雲端實務應用</a:t>
            </a:r>
          </a:p>
          <a:p>
            <a:r>
              <a:rPr lang="en-US" altLang="zh-TW" sz="1200" dirty="0">
                <a:hlinkClick r:id="rId3"/>
              </a:rPr>
              <a:t>https://docs.google.com/document/d/1EQyaFrEtFrijQGBOzpgqGijntq0Qb7v8j4HLuDc10Xc/edit</a:t>
            </a:r>
            <a:endParaRPr lang="zh-TW" altLang="en-US" sz="1200" dirty="0"/>
          </a:p>
          <a:p>
            <a:endParaRPr lang="en-US" altLang="zh-TW" dirty="0" smtClean="0"/>
          </a:p>
          <a:p>
            <a:r>
              <a:rPr lang="en-US" altLang="zh-TW" dirty="0" smtClean="0"/>
              <a:t>9.   5/3     </a:t>
            </a:r>
            <a:r>
              <a:rPr lang="zh-TW" altLang="en-US" dirty="0" smtClean="0"/>
              <a:t>　</a:t>
            </a:r>
            <a:r>
              <a:rPr lang="en-US" altLang="zh-TW" dirty="0"/>
              <a:t>Google and </a:t>
            </a:r>
            <a:r>
              <a:rPr lang="zh-TW" altLang="en-US" dirty="0"/>
              <a:t>心智圖教學模組</a:t>
            </a:r>
          </a:p>
          <a:p>
            <a:r>
              <a:rPr lang="en-US" altLang="zh-TW" sz="1200" dirty="0">
                <a:hlinkClick r:id="rId4"/>
              </a:rPr>
              <a:t>https://www.mindomo.com/zh/mindmap/bc98ed7cb2fe43faa5f94230e6048676</a:t>
            </a:r>
            <a:endParaRPr lang="en-US" altLang="zh-TW" sz="1200" dirty="0"/>
          </a:p>
          <a:p>
            <a:r>
              <a:rPr lang="zh-TW" altLang="en-US" dirty="0" smtClean="0"/>
              <a:t>　　　　　他山之石 </a:t>
            </a:r>
            <a:r>
              <a:rPr lang="zh-TW" altLang="en-US" dirty="0"/>
              <a:t>可以攻玉教學模組  </a:t>
            </a:r>
            <a:r>
              <a:rPr lang="en-US" altLang="zh-TW" dirty="0"/>
              <a:t>http://stones2jade.blogspot.tw</a:t>
            </a:r>
            <a:endParaRPr lang="zh-TW" altLang="en-US" dirty="0"/>
          </a:p>
        </p:txBody>
      </p:sp>
    </p:spTree>
    <p:extLst>
      <p:ext uri="{BB962C8B-B14F-4D97-AF65-F5344CB8AC3E}">
        <p14:creationId xmlns:p14="http://schemas.microsoft.com/office/powerpoint/2010/main" val="41418555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2"/>
          <p:cNvSpPr>
            <a:spLocks noGrp="1"/>
          </p:cNvSpPr>
          <p:nvPr>
            <p:ph idx="1"/>
          </p:nvPr>
        </p:nvSpPr>
        <p:spPr/>
        <p:txBody>
          <a:bodyPr/>
          <a:lstStyle/>
          <a:p>
            <a:r>
              <a:rPr lang="en-US" altLang="zh-TW" sz="2400" b="1" smtClean="0">
                <a:latin typeface="標楷體" pitchFamily="65" charset="-120"/>
                <a:ea typeface="標楷體" pitchFamily="65" charset="-120"/>
              </a:rPr>
              <a:t>Miracast</a:t>
            </a:r>
            <a:r>
              <a:rPr lang="zh-TW" altLang="en-US" sz="2400" smtClean="0">
                <a:latin typeface="標楷體" pitchFamily="65" charset="-120"/>
                <a:ea typeface="標楷體" pitchFamily="65" charset="-120"/>
              </a:rPr>
              <a:t>是由</a:t>
            </a:r>
            <a:r>
              <a:rPr lang="en-US" altLang="zh-TW" sz="2400" smtClean="0">
                <a:latin typeface="標楷體" pitchFamily="65" charset="-120"/>
                <a:ea typeface="標楷體" pitchFamily="65" charset="-120"/>
                <a:hlinkClick r:id="rId2" tooltip="Wi-Fi聯盟"/>
              </a:rPr>
              <a:t>Wi-Fi</a:t>
            </a:r>
            <a:r>
              <a:rPr lang="zh-TW" altLang="en-US" sz="2400" smtClean="0">
                <a:latin typeface="標楷體" pitchFamily="65" charset="-120"/>
                <a:ea typeface="標楷體" pitchFamily="65" charset="-120"/>
                <a:hlinkClick r:id="rId2" tooltip="Wi-Fi聯盟"/>
              </a:rPr>
              <a:t>聯盟</a:t>
            </a:r>
            <a:r>
              <a:rPr lang="zh-TW" altLang="en-US" sz="2400" smtClean="0">
                <a:latin typeface="標楷體" pitchFamily="65" charset="-120"/>
                <a:ea typeface="標楷體" pitchFamily="65" charset="-120"/>
              </a:rPr>
              <a:t>於</a:t>
            </a:r>
            <a:r>
              <a:rPr lang="en-US" altLang="zh-TW" sz="2400" smtClean="0">
                <a:latin typeface="標楷體" pitchFamily="65" charset="-120"/>
                <a:ea typeface="標楷體" pitchFamily="65" charset="-120"/>
              </a:rPr>
              <a:t>2012</a:t>
            </a:r>
            <a:r>
              <a:rPr lang="zh-TW" altLang="en-US" sz="2400" smtClean="0">
                <a:latin typeface="標楷體" pitchFamily="65" charset="-120"/>
                <a:ea typeface="標楷體" pitchFamily="65" charset="-120"/>
              </a:rPr>
              <a:t>年所制定，以</a:t>
            </a:r>
            <a:r>
              <a:rPr lang="en-US" altLang="zh-TW" sz="2400" smtClean="0">
                <a:latin typeface="標楷體" pitchFamily="65" charset="-120"/>
                <a:ea typeface="標楷體" pitchFamily="65" charset="-120"/>
                <a:hlinkClick r:id="rId3" tooltip="Wi-Fi直連"/>
              </a:rPr>
              <a:t>Wi-Fi</a:t>
            </a:r>
            <a:r>
              <a:rPr lang="zh-TW" altLang="en-US" sz="2400" smtClean="0">
                <a:latin typeface="標楷體" pitchFamily="65" charset="-120"/>
                <a:ea typeface="標楷體" pitchFamily="65" charset="-120"/>
                <a:hlinkClick r:id="rId3" tooltip="Wi-Fi直連"/>
              </a:rPr>
              <a:t>直連</a:t>
            </a:r>
            <a:r>
              <a:rPr lang="zh-TW" altLang="en-US" sz="2400" smtClean="0">
                <a:latin typeface="標楷體" pitchFamily="65" charset="-120"/>
                <a:ea typeface="標楷體" pitchFamily="65" charset="-120"/>
              </a:rPr>
              <a:t>（</a:t>
            </a:r>
            <a:r>
              <a:rPr lang="en-US" altLang="zh-TW" sz="2400" smtClean="0">
                <a:latin typeface="標楷體" pitchFamily="65" charset="-120"/>
                <a:ea typeface="標楷體" pitchFamily="65" charset="-120"/>
              </a:rPr>
              <a:t>Wi-Fi Direct</a:t>
            </a:r>
            <a:r>
              <a:rPr lang="zh-TW" altLang="en-US" sz="2400" smtClean="0">
                <a:latin typeface="標楷體" pitchFamily="65" charset="-120"/>
                <a:ea typeface="標楷體" pitchFamily="65" charset="-120"/>
              </a:rPr>
              <a:t>）為基礎的無線顯示標準。支援此標準的</a:t>
            </a:r>
            <a:r>
              <a:rPr lang="en-US" altLang="zh-TW" sz="2400" smtClean="0">
                <a:latin typeface="標楷體" pitchFamily="65" charset="-120"/>
                <a:ea typeface="標楷體" pitchFamily="65" charset="-120"/>
                <a:hlinkClick r:id="rId4" tooltip="3C"/>
              </a:rPr>
              <a:t>3C</a:t>
            </a:r>
            <a:r>
              <a:rPr lang="zh-TW" altLang="en-US" sz="2400" smtClean="0">
                <a:latin typeface="標楷體" pitchFamily="65" charset="-120"/>
                <a:ea typeface="標楷體" pitchFamily="65" charset="-120"/>
              </a:rPr>
              <a:t>裝置可透過無線方式分享視訊畫面，例如</a:t>
            </a:r>
            <a:r>
              <a:rPr lang="zh-TW" altLang="en-US" sz="2400" smtClean="0">
                <a:latin typeface="標楷體" pitchFamily="65" charset="-120"/>
                <a:ea typeface="標楷體" pitchFamily="65" charset="-120"/>
                <a:hlinkClick r:id="rId5" tooltip="手機"/>
              </a:rPr>
              <a:t>手機</a:t>
            </a:r>
            <a:r>
              <a:rPr lang="zh-TW" altLang="en-US" sz="2400" smtClean="0">
                <a:latin typeface="標楷體" pitchFamily="65" charset="-120"/>
                <a:ea typeface="標楷體" pitchFamily="65" charset="-120"/>
              </a:rPr>
              <a:t>可透過</a:t>
            </a:r>
            <a:r>
              <a:rPr lang="en-US" altLang="zh-TW" sz="2400" smtClean="0">
                <a:latin typeface="標楷體" pitchFamily="65" charset="-120"/>
                <a:ea typeface="標楷體" pitchFamily="65" charset="-120"/>
              </a:rPr>
              <a:t>Miracast</a:t>
            </a:r>
            <a:r>
              <a:rPr lang="zh-TW" altLang="en-US" sz="2400" smtClean="0">
                <a:latin typeface="標楷體" pitchFamily="65" charset="-120"/>
                <a:ea typeface="標楷體" pitchFamily="65" charset="-120"/>
              </a:rPr>
              <a:t>將影片或照片直接在</a:t>
            </a:r>
            <a:r>
              <a:rPr lang="zh-TW" altLang="en-US" sz="2400" smtClean="0">
                <a:latin typeface="標楷體" pitchFamily="65" charset="-120"/>
                <a:ea typeface="標楷體" pitchFamily="65" charset="-120"/>
                <a:hlinkClick r:id="rId6" tooltip="電視"/>
              </a:rPr>
              <a:t>電視</a:t>
            </a:r>
            <a:r>
              <a:rPr lang="zh-TW" altLang="en-US" sz="2400" smtClean="0">
                <a:latin typeface="標楷體" pitchFamily="65" charset="-120"/>
                <a:ea typeface="標楷體" pitchFamily="65" charset="-120"/>
              </a:rPr>
              <a:t>或其他裝置播放而無需任何連接線，也不需透過無線存取點（</a:t>
            </a:r>
            <a:r>
              <a:rPr lang="en-US" altLang="zh-TW" sz="2400" smtClean="0">
                <a:latin typeface="標楷體" pitchFamily="65" charset="-120"/>
                <a:ea typeface="標楷體" pitchFamily="65" charset="-120"/>
              </a:rPr>
              <a:t>AP, Access Point</a:t>
            </a:r>
            <a:r>
              <a:rPr lang="zh-TW" altLang="en-US" sz="2400" smtClean="0">
                <a:latin typeface="標楷體" pitchFamily="65" charset="-120"/>
                <a:ea typeface="標楷體" pitchFamily="65" charset="-120"/>
              </a:rPr>
              <a:t>）。</a:t>
            </a:r>
          </a:p>
          <a:p>
            <a:endParaRPr lang="zh-TW" altLang="en-US" sz="2400" smtClean="0">
              <a:latin typeface="標楷體" pitchFamily="65" charset="-120"/>
              <a:ea typeface="標楷體" pitchFamily="65" charset="-120"/>
            </a:endParaRPr>
          </a:p>
        </p:txBody>
      </p:sp>
      <p:sp>
        <p:nvSpPr>
          <p:cNvPr id="23555" name="Rectangle 4"/>
          <p:cNvSpPr>
            <a:spLocks noGrp="1" noChangeArrowheads="1"/>
          </p:cNvSpPr>
          <p:nvPr>
            <p:ph type="title"/>
          </p:nvPr>
        </p:nvSpPr>
        <p:spPr>
          <a:noFill/>
        </p:spPr>
        <p:txBody>
          <a:bodyPr/>
          <a:lstStyle/>
          <a:p>
            <a:r>
              <a:rPr lang="en-US" altLang="zh-TW" sz="4000" dirty="0" smtClean="0">
                <a:solidFill>
                  <a:srgbClr val="0000FF"/>
                </a:solidFill>
                <a:latin typeface="標楷體" pitchFamily="65" charset="-120"/>
                <a:ea typeface="標楷體" pitchFamily="65" charset="-120"/>
              </a:rPr>
              <a:t>3G-4G-&gt;5G</a:t>
            </a:r>
            <a:endParaRPr lang="zh-TW" altLang="en-US" sz="4000" dirty="0" smtClean="0">
              <a:solidFill>
                <a:srgbClr val="0000FF"/>
              </a:solidFill>
              <a:latin typeface="標楷體" pitchFamily="65" charset="-120"/>
              <a:ea typeface="標楷體" pitchFamily="65" charset="-12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sz="2000" dirty="0" smtClean="0">
                <a:latin typeface="標楷體" pitchFamily="65" charset="-120"/>
                <a:ea typeface="標楷體" pitchFamily="65" charset="-120"/>
              </a:rPr>
              <a:t>全球入口網站排行 </a:t>
            </a:r>
            <a:r>
              <a:rPr lang="en-US" altLang="zh-TW" sz="2000" dirty="0" smtClean="0">
                <a:latin typeface="標楷體" pitchFamily="65" charset="-120"/>
                <a:ea typeface="標楷體" pitchFamily="65" charset="-120"/>
                <a:hlinkClick r:id="rId2"/>
              </a:rPr>
              <a:t>www.alexa.com</a:t>
            </a:r>
            <a:r>
              <a:rPr lang="en-US" altLang="zh-TW" sz="2000" dirty="0" smtClean="0">
                <a:latin typeface="標楷體" pitchFamily="65" charset="-120"/>
                <a:ea typeface="標楷體" pitchFamily="65" charset="-120"/>
              </a:rPr>
              <a:t>    </a:t>
            </a:r>
            <a:r>
              <a:rPr lang="en-US" altLang="zh-TW" sz="2000" u="sng" dirty="0" smtClean="0">
                <a:latin typeface="標楷體" pitchFamily="65" charset="-120"/>
                <a:ea typeface="標楷體" pitchFamily="65" charset="-120"/>
              </a:rPr>
              <a:t>Browse Top Sites</a:t>
            </a:r>
          </a:p>
          <a:p>
            <a:pPr>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en-US" sz="1800" u="sng" dirty="0" smtClean="0">
                <a:latin typeface="標楷體" pitchFamily="65" charset="-120"/>
                <a:ea typeface="標楷體" pitchFamily="65" charset="-120"/>
              </a:rPr>
              <a:t>日本、中國、台灣、印度、韓國</a:t>
            </a:r>
            <a:endParaRPr lang="en-US" altLang="zh-TW" sz="1800" u="sng"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練習找資料庫。</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Yahoo(</a:t>
            </a:r>
            <a:r>
              <a:rPr lang="zh-TW" altLang="en-US" sz="1800" dirty="0" smtClean="0">
                <a:latin typeface="標楷體" pitchFamily="65" charset="-120"/>
                <a:ea typeface="標楷體" pitchFamily="65" charset="-120"/>
              </a:rPr>
              <a:t>日本軟體銀行投資</a:t>
            </a:r>
            <a:r>
              <a:rPr lang="en-US" altLang="zh-TW" sz="1800" dirty="0" smtClean="0">
                <a:latin typeface="標楷體" pitchFamily="65" charset="-120"/>
                <a:ea typeface="標楷體" pitchFamily="65" charset="-120"/>
              </a:rPr>
              <a:t>)</a:t>
            </a:r>
          </a:p>
          <a:p>
            <a:pPr>
              <a:buNone/>
            </a:pPr>
            <a:r>
              <a:rPr lang="zh-TW" altLang="en-US" sz="1800" dirty="0" smtClean="0">
                <a:latin typeface="標楷體" pitchFamily="65" charset="-120"/>
                <a:ea typeface="標楷體" pitchFamily="65" charset="-120"/>
              </a:rPr>
              <a:t>   創辦人</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楊智遠</a:t>
            </a:r>
            <a:r>
              <a:rPr lang="en-US" altLang="zh-TW" sz="1800" dirty="0" smtClean="0">
                <a:latin typeface="標楷體" pitchFamily="65" charset="-120"/>
                <a:ea typeface="標楷體" pitchFamily="65" charset="-120"/>
              </a:rPr>
              <a:t>57</a:t>
            </a:r>
            <a:r>
              <a:rPr lang="zh-TW" altLang="en-US" sz="1800" dirty="0" smtClean="0">
                <a:latin typeface="標楷體" pitchFamily="65" charset="-120"/>
                <a:ea typeface="標楷體" pitchFamily="65" charset="-120"/>
              </a:rPr>
              <a:t>年次。</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Fortune china 500</a:t>
            </a:r>
            <a:r>
              <a:rPr lang="zh-TW" altLang="en-US" sz="1800" dirty="0" smtClean="0">
                <a:latin typeface="標楷體" pitchFamily="65" charset="-120"/>
                <a:ea typeface="標楷體" pitchFamily="65" charset="-120"/>
              </a:rPr>
              <a:t>大企業。</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err="1" smtClean="0">
                <a:latin typeface="標楷體" pitchFamily="65" charset="-120"/>
                <a:ea typeface="標楷體" pitchFamily="65" charset="-120"/>
              </a:rPr>
              <a:t>Qq</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中國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類似</a:t>
            </a:r>
            <a:r>
              <a:rPr lang="en-US" altLang="zh-TW" sz="1800" dirty="0" smtClean="0">
                <a:latin typeface="標楷體" pitchFamily="65" charset="-120"/>
                <a:ea typeface="標楷體" pitchFamily="65" charset="-120"/>
              </a:rPr>
              <a:t>Line—</a:t>
            </a:r>
            <a:r>
              <a:rPr lang="zh-TW" altLang="en-US" sz="1800" dirty="0" smtClean="0">
                <a:latin typeface="標楷體" pitchFamily="65" charset="-120"/>
                <a:ea typeface="標楷體" pitchFamily="65" charset="-120"/>
              </a:rPr>
              <a:t>騰訊。</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err="1" smtClean="0">
                <a:latin typeface="標楷體" pitchFamily="65" charset="-120"/>
                <a:ea typeface="標楷體" pitchFamily="65" charset="-120"/>
              </a:rPr>
              <a:t>Pixnet</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痞客邦。</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中華電信</a:t>
            </a:r>
            <a:r>
              <a:rPr lang="en-US" altLang="zh-TW" sz="1800" dirty="0" err="1" smtClean="0">
                <a:latin typeface="標楷體" pitchFamily="65" charset="-120"/>
                <a:ea typeface="標楷體" pitchFamily="65" charset="-120"/>
              </a:rPr>
              <a:t>Xuite</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err="1" smtClean="0">
                <a:latin typeface="標楷體" pitchFamily="65" charset="-120"/>
                <a:ea typeface="標楷體" pitchFamily="65" charset="-120"/>
              </a:rPr>
              <a:t>Taobao</a:t>
            </a:r>
            <a:r>
              <a:rPr lang="zh-TW" altLang="en-US" sz="1800" dirty="0" smtClean="0">
                <a:latin typeface="標楷體" pitchFamily="65" charset="-120"/>
                <a:ea typeface="標楷體" pitchFamily="65" charset="-120"/>
              </a:rPr>
              <a:t>掏寶網。</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Amazon</a:t>
            </a:r>
            <a:r>
              <a:rPr lang="zh-TW" altLang="en-US" sz="18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rPr>
              <a:t>Google</a:t>
            </a:r>
            <a:r>
              <a:rPr lang="zh-TW" altLang="en-US" sz="1800" dirty="0" smtClean="0">
                <a:latin typeface="標楷體" pitchFamily="65" charset="-120"/>
                <a:ea typeface="標楷體" pitchFamily="65" charset="-120"/>
              </a:rPr>
              <a:t>入</a:t>
            </a:r>
            <a:r>
              <a:rPr lang="en-US" altLang="zh-TW" sz="1800" dirty="0" smtClean="0">
                <a:latin typeface="標楷體" pitchFamily="65" charset="-120"/>
                <a:ea typeface="標楷體" pitchFamily="65" charset="-120"/>
              </a:rPr>
              <a:t>500</a:t>
            </a:r>
            <a:r>
              <a:rPr lang="zh-TW" altLang="en-US" sz="1800" dirty="0" smtClean="0">
                <a:latin typeface="標楷體" pitchFamily="65" charset="-120"/>
                <a:ea typeface="標楷體" pitchFamily="65" charset="-120"/>
              </a:rPr>
              <a:t>大企業。</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全球</a:t>
            </a:r>
            <a:r>
              <a:rPr lang="en-US" altLang="zh-TW" sz="1800" dirty="0" smtClean="0">
                <a:latin typeface="標楷體" pitchFamily="65" charset="-120"/>
                <a:ea typeface="標楷體" pitchFamily="65" charset="-120"/>
              </a:rPr>
              <a:t>500</a:t>
            </a:r>
            <a:r>
              <a:rPr lang="zh-TW" altLang="en-US" sz="1800" dirty="0" smtClean="0">
                <a:latin typeface="標楷體" pitchFamily="65" charset="-120"/>
                <a:ea typeface="標楷體" pitchFamily="65" charset="-120"/>
              </a:rPr>
              <a:t>大</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台灣、韓國、澳洲</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瑞士、荷蘭</a:t>
            </a:r>
            <a:r>
              <a:rPr lang="en-US" altLang="zh-TW" sz="1800" dirty="0" smtClean="0">
                <a:latin typeface="標楷體" pitchFamily="65" charset="-120"/>
                <a:ea typeface="標楷體" pitchFamily="65" charset="-120"/>
              </a:rPr>
              <a:t>--Homework</a:t>
            </a:r>
            <a:endParaRPr lang="zh-TW" altLang="en-US" sz="1800" dirty="0">
              <a:latin typeface="標楷體" pitchFamily="65" charset="-120"/>
              <a:ea typeface="標楷體" pitchFamily="65" charset="-120"/>
            </a:endParaRPr>
          </a:p>
        </p:txBody>
      </p:sp>
      <p:sp>
        <p:nvSpPr>
          <p:cNvPr id="4" name="Rectangle 4"/>
          <p:cNvSpPr>
            <a:spLocks noGrp="1" noChangeArrowheads="1"/>
          </p:cNvSpPr>
          <p:nvPr>
            <p:ph type="title"/>
          </p:nvPr>
        </p:nvSpPr>
        <p:spPr>
          <a:xfrm>
            <a:off x="457200" y="274638"/>
            <a:ext cx="8229600" cy="1143000"/>
          </a:xfrm>
          <a:noFill/>
        </p:spPr>
        <p:txBody>
          <a:bodyPr/>
          <a:lstStyle/>
          <a:p>
            <a:endParaRPr lang="zh-TW" altLang="en-US" sz="4000" dirty="0" smtClean="0">
              <a:solidFill>
                <a:srgbClr val="0000FF"/>
              </a:solidFill>
              <a:latin typeface="標楷體" pitchFamily="65" charset="-120"/>
              <a:ea typeface="標楷體" pitchFamily="65" charset="-120"/>
            </a:endParaRPr>
          </a:p>
        </p:txBody>
      </p:sp>
      <p:grpSp>
        <p:nvGrpSpPr>
          <p:cNvPr id="17" name="群組 16"/>
          <p:cNvGrpSpPr/>
          <p:nvPr/>
        </p:nvGrpSpPr>
        <p:grpSpPr>
          <a:xfrm>
            <a:off x="4932040" y="2564904"/>
            <a:ext cx="2448272" cy="3384376"/>
            <a:chOff x="4932040" y="2564904"/>
            <a:chExt cx="2448272" cy="3384376"/>
          </a:xfrm>
        </p:grpSpPr>
        <p:sp>
          <p:nvSpPr>
            <p:cNvPr id="5" name="圓角矩形 4"/>
            <p:cNvSpPr/>
            <p:nvPr/>
          </p:nvSpPr>
          <p:spPr>
            <a:xfrm>
              <a:off x="4932040" y="2564904"/>
              <a:ext cx="1080120" cy="504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bg1"/>
                  </a:solidFill>
                  <a:latin typeface="標楷體" pitchFamily="65" charset="-120"/>
                  <a:ea typeface="標楷體" pitchFamily="65" charset="-120"/>
                </a:rPr>
                <a:t>MS</a:t>
              </a:r>
              <a:endParaRPr lang="zh-TW" altLang="en-US" sz="1600" dirty="0">
                <a:solidFill>
                  <a:schemeClr val="bg1"/>
                </a:solidFill>
                <a:latin typeface="標楷體" pitchFamily="65" charset="-120"/>
                <a:ea typeface="標楷體" pitchFamily="65" charset="-120"/>
              </a:endParaRPr>
            </a:p>
          </p:txBody>
        </p:sp>
        <p:sp>
          <p:nvSpPr>
            <p:cNvPr id="6" name="圓角矩形 5"/>
            <p:cNvSpPr/>
            <p:nvPr/>
          </p:nvSpPr>
          <p:spPr>
            <a:xfrm>
              <a:off x="4932040" y="3573016"/>
              <a:ext cx="1080120" cy="504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bg1"/>
                  </a:solidFill>
                  <a:latin typeface="標楷體" pitchFamily="65" charset="-120"/>
                  <a:ea typeface="標楷體" pitchFamily="65" charset="-120"/>
                </a:rPr>
                <a:t>YAHOO</a:t>
              </a:r>
              <a:endParaRPr lang="zh-TW" altLang="en-US" sz="1600" dirty="0">
                <a:solidFill>
                  <a:schemeClr val="bg1"/>
                </a:solidFill>
                <a:latin typeface="標楷體" pitchFamily="65" charset="-120"/>
                <a:ea typeface="標楷體" pitchFamily="65" charset="-120"/>
              </a:endParaRPr>
            </a:p>
          </p:txBody>
        </p:sp>
        <p:sp>
          <p:nvSpPr>
            <p:cNvPr id="7" name="圓角矩形 6"/>
            <p:cNvSpPr/>
            <p:nvPr/>
          </p:nvSpPr>
          <p:spPr>
            <a:xfrm>
              <a:off x="4932040" y="4509120"/>
              <a:ext cx="1080120" cy="504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bg1"/>
                  </a:solidFill>
                  <a:latin typeface="標楷體" pitchFamily="65" charset="-120"/>
                  <a:ea typeface="標楷體" pitchFamily="65" charset="-120"/>
                </a:rPr>
                <a:t>GOOGLE</a:t>
              </a:r>
              <a:endParaRPr lang="zh-TW" altLang="en-US" sz="1600" dirty="0">
                <a:solidFill>
                  <a:schemeClr val="bg1"/>
                </a:solidFill>
                <a:latin typeface="標楷體" pitchFamily="65" charset="-120"/>
                <a:ea typeface="標楷體" pitchFamily="65" charset="-120"/>
              </a:endParaRPr>
            </a:p>
          </p:txBody>
        </p:sp>
        <p:sp>
          <p:nvSpPr>
            <p:cNvPr id="8" name="圓角矩形 7"/>
            <p:cNvSpPr/>
            <p:nvPr/>
          </p:nvSpPr>
          <p:spPr>
            <a:xfrm>
              <a:off x="4932040" y="5445224"/>
              <a:ext cx="1080120" cy="504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bg1"/>
                  </a:solidFill>
                  <a:latin typeface="標楷體" pitchFamily="65" charset="-120"/>
                  <a:ea typeface="標楷體" pitchFamily="65" charset="-120"/>
                </a:rPr>
                <a:t>FB</a:t>
              </a:r>
              <a:endParaRPr lang="zh-TW" altLang="en-US" sz="1600" dirty="0">
                <a:solidFill>
                  <a:schemeClr val="bg1"/>
                </a:solidFill>
                <a:latin typeface="標楷體" pitchFamily="65" charset="-120"/>
                <a:ea typeface="標楷體" pitchFamily="65" charset="-120"/>
              </a:endParaRPr>
            </a:p>
          </p:txBody>
        </p:sp>
        <p:cxnSp>
          <p:nvCxnSpPr>
            <p:cNvPr id="10" name="直線單箭頭接點 9"/>
            <p:cNvCxnSpPr/>
            <p:nvPr/>
          </p:nvCxnSpPr>
          <p:spPr>
            <a:xfrm>
              <a:off x="5508104" y="3140968"/>
              <a:ext cx="0" cy="3600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5508104" y="4149080"/>
              <a:ext cx="0" cy="3600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5508104" y="5085184"/>
              <a:ext cx="0" cy="3600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156176" y="2564904"/>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標楷體" pitchFamily="65" charset="-120"/>
                  <a:ea typeface="標楷體" pitchFamily="65" charset="-120"/>
                </a:rPr>
                <a:t>:44</a:t>
              </a:r>
              <a:r>
                <a:rPr lang="zh-TW" altLang="en-US" b="1" dirty="0" smtClean="0">
                  <a:solidFill>
                    <a:schemeClr val="tx1"/>
                  </a:solidFill>
                  <a:latin typeface="標楷體" pitchFamily="65" charset="-120"/>
                  <a:ea typeface="標楷體" pitchFamily="65" charset="-120"/>
                </a:rPr>
                <a:t>年次</a:t>
              </a:r>
              <a:endParaRPr lang="zh-TW" altLang="en-US" b="1" dirty="0">
                <a:solidFill>
                  <a:schemeClr val="tx1"/>
                </a:solidFill>
                <a:latin typeface="標楷體" pitchFamily="65" charset="-120"/>
                <a:ea typeface="標楷體" pitchFamily="65" charset="-120"/>
              </a:endParaRPr>
            </a:p>
          </p:txBody>
        </p:sp>
        <p:sp>
          <p:nvSpPr>
            <p:cNvPr id="14" name="矩形 13"/>
            <p:cNvSpPr/>
            <p:nvPr/>
          </p:nvSpPr>
          <p:spPr>
            <a:xfrm>
              <a:off x="6156176" y="3573016"/>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標楷體" pitchFamily="65" charset="-120"/>
                  <a:ea typeface="標楷體" pitchFamily="65" charset="-120"/>
                </a:rPr>
                <a:t>:57</a:t>
              </a:r>
              <a:r>
                <a:rPr lang="zh-TW" altLang="en-US" b="1" dirty="0" smtClean="0">
                  <a:solidFill>
                    <a:schemeClr val="tx1"/>
                  </a:solidFill>
                  <a:latin typeface="標楷體" pitchFamily="65" charset="-120"/>
                  <a:ea typeface="標楷體" pitchFamily="65" charset="-120"/>
                </a:rPr>
                <a:t>年次</a:t>
              </a:r>
              <a:endParaRPr lang="zh-TW" altLang="en-US" b="1" dirty="0">
                <a:solidFill>
                  <a:schemeClr val="tx1"/>
                </a:solidFill>
                <a:latin typeface="標楷體" pitchFamily="65" charset="-120"/>
                <a:ea typeface="標楷體" pitchFamily="65" charset="-120"/>
              </a:endParaRPr>
            </a:p>
          </p:txBody>
        </p:sp>
        <p:sp>
          <p:nvSpPr>
            <p:cNvPr id="15" name="矩形 14"/>
            <p:cNvSpPr/>
            <p:nvPr/>
          </p:nvSpPr>
          <p:spPr>
            <a:xfrm>
              <a:off x="6156176" y="4509120"/>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標楷體" pitchFamily="65" charset="-120"/>
                  <a:ea typeface="標楷體" pitchFamily="65" charset="-120"/>
                </a:rPr>
                <a:t>:69</a:t>
              </a:r>
              <a:r>
                <a:rPr lang="zh-TW" altLang="en-US" b="1" dirty="0" smtClean="0">
                  <a:solidFill>
                    <a:schemeClr val="tx1"/>
                  </a:solidFill>
                  <a:latin typeface="標楷體" pitchFamily="65" charset="-120"/>
                  <a:ea typeface="標楷體" pitchFamily="65" charset="-120"/>
                </a:rPr>
                <a:t>年次</a:t>
              </a:r>
              <a:endParaRPr lang="zh-TW" altLang="en-US" b="1" dirty="0">
                <a:solidFill>
                  <a:schemeClr val="tx1"/>
                </a:solidFill>
                <a:latin typeface="標楷體" pitchFamily="65" charset="-120"/>
                <a:ea typeface="標楷體" pitchFamily="65" charset="-120"/>
              </a:endParaRPr>
            </a:p>
          </p:txBody>
        </p:sp>
        <p:sp>
          <p:nvSpPr>
            <p:cNvPr id="16" name="矩形 15"/>
            <p:cNvSpPr/>
            <p:nvPr/>
          </p:nvSpPr>
          <p:spPr>
            <a:xfrm>
              <a:off x="6156176" y="5445224"/>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標楷體" pitchFamily="65" charset="-120"/>
                  <a:ea typeface="標楷體" pitchFamily="65" charset="-120"/>
                </a:rPr>
                <a:t>:73</a:t>
              </a:r>
              <a:r>
                <a:rPr lang="zh-TW" altLang="en-US" b="1" dirty="0" smtClean="0">
                  <a:solidFill>
                    <a:schemeClr val="tx1"/>
                  </a:solidFill>
                  <a:latin typeface="標楷體" pitchFamily="65" charset="-120"/>
                  <a:ea typeface="標楷體" pitchFamily="65" charset="-120"/>
                </a:rPr>
                <a:t>年次</a:t>
              </a:r>
              <a:endParaRPr lang="zh-TW" altLang="en-US" b="1" dirty="0">
                <a:solidFill>
                  <a:schemeClr val="tx1"/>
                </a:solidFill>
                <a:latin typeface="標楷體" pitchFamily="65" charset="-120"/>
                <a:ea typeface="標楷體" pitchFamily="65" charset="-120"/>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itchFamily="2" charset="2"/>
              <a:buChar char="l"/>
            </a:pPr>
            <a:r>
              <a:rPr lang="en-US" altLang="zh-TW" sz="2000" dirty="0" smtClean="0">
                <a:latin typeface="標楷體" pitchFamily="65" charset="-120"/>
                <a:ea typeface="標楷體" pitchFamily="65" charset="-120"/>
              </a:rPr>
              <a:t>Location 2012 </a:t>
            </a:r>
            <a:r>
              <a:rPr lang="zh-TW" altLang="en-US" sz="2000" dirty="0" smtClean="0">
                <a:latin typeface="標楷體" pitchFamily="65" charset="-120"/>
                <a:ea typeface="標楷體" pitchFamily="65" charset="-120"/>
              </a:rPr>
              <a:t>國家別</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產業別</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2011</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buFont typeface="Wingdings" pitchFamily="2" charset="2"/>
              <a:buChar char="l"/>
            </a:pPr>
            <a:r>
              <a:rPr lang="en-US" altLang="zh-TW" sz="2000" dirty="0" err="1" smtClean="0">
                <a:latin typeface="標楷體" pitchFamily="65" charset="-120"/>
                <a:ea typeface="標楷體" pitchFamily="65" charset="-120"/>
              </a:rPr>
              <a:t>Sina</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新浪</a:t>
            </a:r>
            <a:r>
              <a:rPr lang="en-US" altLang="zh-TW" sz="2000" dirty="0" smtClean="0">
                <a:latin typeface="標楷體" pitchFamily="65" charset="-120"/>
                <a:ea typeface="標楷體" pitchFamily="65" charset="-120"/>
              </a:rPr>
              <a:t>-&gt;</a:t>
            </a:r>
            <a:r>
              <a:rPr lang="en-US" altLang="zh-TW" sz="2000" dirty="0" err="1" smtClean="0">
                <a:latin typeface="標楷體" pitchFamily="65" charset="-120"/>
                <a:ea typeface="標楷體" pitchFamily="65" charset="-120"/>
              </a:rPr>
              <a:t>kimo</a:t>
            </a:r>
            <a:r>
              <a:rPr lang="en-US" altLang="zh-TW" sz="2000" dirty="0" smtClean="0">
                <a:latin typeface="標楷體" pitchFamily="65" charset="-120"/>
                <a:ea typeface="標楷體" pitchFamily="65" charset="-120"/>
              </a:rPr>
              <a:t> yahoo </a:t>
            </a:r>
            <a:r>
              <a:rPr lang="en-US" altLang="zh-TW" sz="2000" dirty="0">
                <a:latin typeface="標楷體" pitchFamily="65" charset="-120"/>
                <a:ea typeface="標楷體" pitchFamily="65" charset="-120"/>
              </a:rPr>
              <a:t>-&gt; </a:t>
            </a:r>
            <a:r>
              <a:rPr lang="en-US" altLang="zh-TW" sz="2000" dirty="0" smtClean="0">
                <a:latin typeface="標楷體" pitchFamily="65" charset="-120"/>
                <a:ea typeface="標楷體" pitchFamily="65" charset="-120"/>
              </a:rPr>
              <a:t>B(Google).A(Amazon).T(FB)</a:t>
            </a:r>
          </a:p>
          <a:p>
            <a:pPr>
              <a:buFont typeface="Wingdings" pitchFamily="2" charset="2"/>
              <a:buChar char="l"/>
            </a:pPr>
            <a:r>
              <a:rPr lang="zh-TW" altLang="en-US" sz="2000" dirty="0" smtClean="0">
                <a:latin typeface="標楷體" pitchFamily="65" charset="-120"/>
                <a:ea typeface="標楷體" pitchFamily="65" charset="-120"/>
              </a:rPr>
              <a:t>人人網 </a:t>
            </a:r>
            <a:r>
              <a:rPr lang="en-US" altLang="zh-TW" sz="2000" dirty="0" smtClean="0">
                <a:latin typeface="標楷體" pitchFamily="65" charset="-120"/>
                <a:ea typeface="標楷體" pitchFamily="65" charset="-120"/>
              </a:rPr>
              <a:t>vs FB</a:t>
            </a:r>
          </a:p>
          <a:p>
            <a:pPr>
              <a:buFont typeface="Wingdings" pitchFamily="2" charset="2"/>
              <a:buChar char="l"/>
            </a:pPr>
            <a:r>
              <a:rPr lang="zh-TW" altLang="en-US" sz="2000" dirty="0" smtClean="0">
                <a:latin typeface="標楷體" pitchFamily="65" charset="-120"/>
                <a:ea typeface="標楷體" pitchFamily="65" charset="-120"/>
              </a:rPr>
              <a:t>亞洲</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密度排行</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台灣 </a:t>
            </a:r>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香港。</a:t>
            </a:r>
            <a:endParaRPr lang="en-US" altLang="zh-TW" sz="2000" dirty="0" smtClean="0">
              <a:latin typeface="標楷體" pitchFamily="65" charset="-120"/>
              <a:ea typeface="標楷體" pitchFamily="65" charset="-120"/>
            </a:endParaRPr>
          </a:p>
          <a:p>
            <a:pPr>
              <a:buFont typeface="Wingdings" pitchFamily="2" charset="2"/>
              <a:buChar char="l"/>
            </a:pPr>
            <a:r>
              <a:rPr lang="zh-TW" altLang="en-US" sz="2000" dirty="0" smtClean="0">
                <a:latin typeface="標楷體" pitchFamily="65" charset="-120"/>
                <a:ea typeface="標楷體" pitchFamily="65" charset="-120"/>
              </a:rPr>
              <a:t>日本</a:t>
            </a:r>
            <a:r>
              <a:rPr lang="en-US" altLang="zh-TW" sz="2000" dirty="0" err="1" smtClean="0">
                <a:latin typeface="標楷體" pitchFamily="65" charset="-120"/>
                <a:ea typeface="標楷體" pitchFamily="65" charset="-120"/>
              </a:rPr>
              <a:t>Rakuzen</a:t>
            </a:r>
            <a:r>
              <a:rPr lang="zh-TW" altLang="en-US" sz="2000" dirty="0" smtClean="0">
                <a:latin typeface="標楷體" pitchFamily="65" charset="-120"/>
                <a:ea typeface="標楷體" pitchFamily="65" charset="-120"/>
              </a:rPr>
              <a:t>樂天。</a:t>
            </a:r>
            <a:endParaRPr lang="zh-TW" altLang="en-US" sz="2000" dirty="0">
              <a:latin typeface="標楷體" pitchFamily="65" charset="-120"/>
              <a:ea typeface="標楷體" pitchFamily="65" charset="-120"/>
            </a:endParaRPr>
          </a:p>
        </p:txBody>
      </p:sp>
      <p:sp>
        <p:nvSpPr>
          <p:cNvPr id="4" name="Rectangle 4"/>
          <p:cNvSpPr>
            <a:spLocks noGrp="1" noChangeArrowheads="1"/>
          </p:cNvSpPr>
          <p:nvPr>
            <p:ph type="title"/>
          </p:nvPr>
        </p:nvSpPr>
        <p:spPr>
          <a:xfrm>
            <a:off x="457200" y="274638"/>
            <a:ext cx="8229600" cy="1143000"/>
          </a:xfrm>
          <a:noFill/>
        </p:spPr>
        <p:txBody>
          <a:bodyPr/>
          <a:lstStyle/>
          <a:p>
            <a:endParaRPr lang="zh-TW" altLang="en-US" sz="4000" dirty="0" smtClean="0">
              <a:solidFill>
                <a:srgbClr val="0000FF"/>
              </a:solidFill>
              <a:latin typeface="標楷體" pitchFamily="65" charset="-120"/>
              <a:ea typeface="標楷體" pitchFamily="65" charset="-12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lstStyle/>
          <a:p>
            <a:r>
              <a:rPr lang="en-US" altLang="zh-TW" dirty="0" smtClean="0"/>
              <a:t>107.12.23</a:t>
            </a:r>
            <a:endParaRPr lang="zh-TW" altLang="en-US" dirty="0"/>
          </a:p>
        </p:txBody>
      </p:sp>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412776"/>
            <a:ext cx="6408712" cy="5112568"/>
          </a:xfrm>
        </p:spPr>
      </p:pic>
    </p:spTree>
    <p:extLst>
      <p:ext uri="{BB962C8B-B14F-4D97-AF65-F5344CB8AC3E}">
        <p14:creationId xmlns:p14="http://schemas.microsoft.com/office/powerpoint/2010/main" val="42277988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lstStyle/>
          <a:p>
            <a:r>
              <a:rPr lang="en-US" altLang="zh-TW" dirty="0" smtClean="0"/>
              <a:t>107.12.30</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340768"/>
            <a:ext cx="7128792" cy="5112568"/>
          </a:xfrm>
        </p:spPr>
      </p:pic>
    </p:spTree>
    <p:extLst>
      <p:ext uri="{BB962C8B-B14F-4D97-AF65-F5344CB8AC3E}">
        <p14:creationId xmlns:p14="http://schemas.microsoft.com/office/powerpoint/2010/main" val="36250300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412776"/>
            <a:ext cx="7416823" cy="5030019"/>
          </a:xfrm>
        </p:spPr>
      </p:pic>
    </p:spTree>
    <p:extLst>
      <p:ext uri="{BB962C8B-B14F-4D97-AF65-F5344CB8AC3E}">
        <p14:creationId xmlns:p14="http://schemas.microsoft.com/office/powerpoint/2010/main" val="2357462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268760"/>
            <a:ext cx="8280919" cy="5256584"/>
          </a:xfrm>
        </p:spPr>
      </p:pic>
    </p:spTree>
    <p:extLst>
      <p:ext uri="{BB962C8B-B14F-4D97-AF65-F5344CB8AC3E}">
        <p14:creationId xmlns:p14="http://schemas.microsoft.com/office/powerpoint/2010/main" val="37447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755576" y="1124744"/>
            <a:ext cx="7776864" cy="5431532"/>
          </a:xfrm>
        </p:spPr>
      </p:pic>
    </p:spTree>
    <p:extLst>
      <p:ext uri="{BB962C8B-B14F-4D97-AF65-F5344CB8AC3E}">
        <p14:creationId xmlns:p14="http://schemas.microsoft.com/office/powerpoint/2010/main" val="2969459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268760"/>
            <a:ext cx="7416824" cy="5256584"/>
          </a:xfrm>
        </p:spPr>
      </p:pic>
    </p:spTree>
    <p:extLst>
      <p:ext uri="{BB962C8B-B14F-4D97-AF65-F5344CB8AC3E}">
        <p14:creationId xmlns:p14="http://schemas.microsoft.com/office/powerpoint/2010/main" val="19474689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12776"/>
            <a:ext cx="7128792" cy="4909170"/>
          </a:xfrm>
        </p:spPr>
      </p:pic>
    </p:spTree>
    <p:extLst>
      <p:ext uri="{BB962C8B-B14F-4D97-AF65-F5344CB8AC3E}">
        <p14:creationId xmlns:p14="http://schemas.microsoft.com/office/powerpoint/2010/main" val="19474689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1"/>
            <a:ext cx="8229600" cy="604664"/>
          </a:xfrm>
        </p:spPr>
        <p:txBody>
          <a:bodyPr/>
          <a:lstStyle/>
          <a:p>
            <a:r>
              <a:rPr lang="en-US" altLang="zh-TW" sz="2400" dirty="0" smtClean="0">
                <a:hlinkClick r:id="rId2"/>
              </a:rPr>
              <a:t>www.internet-world-stats.com</a:t>
            </a:r>
            <a:endParaRPr lang="en-US" altLang="zh-TW" sz="2400" dirty="0" smtClean="0"/>
          </a:p>
          <a:p>
            <a:endParaRPr lang="zh-TW" altLang="en-US" sz="2400" dirty="0"/>
          </a:p>
        </p:txBody>
      </p:sp>
      <p:sp>
        <p:nvSpPr>
          <p:cNvPr id="4" name="Rectangle 4"/>
          <p:cNvSpPr>
            <a:spLocks noGrp="1" noChangeArrowheads="1"/>
          </p:cNvSpPr>
          <p:nvPr>
            <p:ph type="title"/>
          </p:nvPr>
        </p:nvSpPr>
        <p:spPr>
          <a:xfrm>
            <a:off x="251520" y="274638"/>
            <a:ext cx="8435280" cy="1143000"/>
          </a:xfrm>
          <a:noFill/>
        </p:spPr>
        <p:txBody>
          <a:bodyPr/>
          <a:lstStyle/>
          <a:p>
            <a:r>
              <a:rPr lang="zh-TW" altLang="en-US" sz="4000" dirty="0" smtClean="0">
                <a:solidFill>
                  <a:srgbClr val="0000FF"/>
                </a:solidFill>
                <a:latin typeface="標楷體" pitchFamily="65" charset="-120"/>
                <a:ea typeface="標楷體" pitchFamily="65" charset="-120"/>
              </a:rPr>
              <a:t>全球</a:t>
            </a:r>
            <a:r>
              <a:rPr lang="en-US" altLang="zh-TW" sz="4000" dirty="0" smtClean="0"/>
              <a:t>(21</a:t>
            </a:r>
            <a:r>
              <a:rPr lang="zh-TW" altLang="en-US" sz="4000" dirty="0"/>
              <a:t>億</a:t>
            </a:r>
            <a:r>
              <a:rPr lang="en-US" altLang="zh-TW" sz="4000" dirty="0" smtClean="0"/>
              <a:t>FB/42</a:t>
            </a:r>
            <a:r>
              <a:rPr lang="zh-TW" altLang="en-US" sz="4000" dirty="0" smtClean="0">
                <a:solidFill>
                  <a:srgbClr val="FF0000"/>
                </a:solidFill>
              </a:rPr>
              <a:t>億網路人口</a:t>
            </a:r>
            <a:r>
              <a:rPr lang="en-US" altLang="zh-TW" sz="4000" dirty="0" smtClean="0"/>
              <a:t>/76</a:t>
            </a:r>
            <a:r>
              <a:rPr lang="zh-TW" altLang="en-US" sz="4000" dirty="0" smtClean="0"/>
              <a:t>億</a:t>
            </a:r>
            <a:r>
              <a:rPr lang="zh-TW" altLang="en-US" sz="4000" dirty="0"/>
              <a:t>人</a:t>
            </a:r>
            <a:r>
              <a:rPr lang="en-US" altLang="zh-TW" sz="4000" dirty="0"/>
              <a:t>)</a:t>
            </a:r>
            <a:endParaRPr lang="zh-TW" altLang="en-US" sz="4000" dirty="0" smtClean="0">
              <a:solidFill>
                <a:srgbClr val="0000FF"/>
              </a:solidFill>
              <a:latin typeface="標楷體" pitchFamily="65" charset="-120"/>
              <a:ea typeface="標楷體" pitchFamily="65" charset="-120"/>
            </a:endParaRPr>
          </a:p>
        </p:txBody>
      </p:sp>
      <p:sp>
        <p:nvSpPr>
          <p:cNvPr id="5" name="文字方塊 4"/>
          <p:cNvSpPr txBox="1"/>
          <p:nvPr/>
        </p:nvSpPr>
        <p:spPr>
          <a:xfrm>
            <a:off x="755576" y="2348880"/>
            <a:ext cx="108012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r>
              <a:rPr lang="en-US" altLang="zh-TW" dirty="0" smtClean="0">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a:t>
            </a:r>
            <a:r>
              <a:rPr lang="en-US" altLang="zh-TW" dirty="0" smtClean="0">
                <a:latin typeface="標楷體" panose="03000509000000000000" pitchFamily="65" charset="-120"/>
                <a:ea typeface="標楷體" panose="03000509000000000000" pitchFamily="65" charset="-120"/>
              </a:rPr>
              <a:t>:0.239</a:t>
            </a: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p:cNvSpPr txBox="1"/>
              <p:nvPr/>
            </p:nvSpPr>
            <p:spPr>
              <a:xfrm>
                <a:off x="323528" y="2924944"/>
                <a:ext cx="2016224" cy="646331"/>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西歐、北歐人口多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歐洲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德</a:t>
                </a:r>
                <a14:m>
                  <m:oMath xmlns:m="http://schemas.openxmlformats.org/officeDocument/2006/math">
                    <m:r>
                      <a:rPr lang="en-US" altLang="zh-TW" dirty="0">
                        <a:latin typeface="Cambria Math"/>
                      </a:rPr>
                      <m:t>&gt;</m:t>
                    </m:r>
                  </m:oMath>
                </a14:m>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&gt;</a:t>
                </a:r>
                <a:r>
                  <a:rPr lang="zh-TW" altLang="en-US"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323528" y="2924944"/>
                <a:ext cx="2016224" cy="646331"/>
              </a:xfrm>
              <a:prstGeom prst="rect">
                <a:avLst/>
              </a:prstGeom>
              <a:blipFill rotWithShape="1">
                <a:blip r:embed="rId3"/>
                <a:stretch>
                  <a:fillRect l="-2417" t="-3774" r="-2417" b="-15094"/>
                </a:stretch>
              </a:blipFill>
            </p:spPr>
            <p:txBody>
              <a:bodyPr/>
              <a:lstStyle/>
              <a:p>
                <a:r>
                  <a:rPr lang="zh-TW" altLang="en-US">
                    <a:noFill/>
                  </a:rPr>
                  <a:t> </a:t>
                </a:r>
              </a:p>
            </p:txBody>
          </p:sp>
        </mc:Fallback>
      </mc:AlternateContent>
      <p:sp>
        <p:nvSpPr>
          <p:cNvPr id="24" name="文字方塊 23"/>
          <p:cNvSpPr txBox="1"/>
          <p:nvPr/>
        </p:nvSpPr>
        <p:spPr>
          <a:xfrm>
            <a:off x="539552" y="5661248"/>
            <a:ext cx="6348988" cy="400110"/>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V:viet </a:t>
            </a:r>
            <a:r>
              <a:rPr lang="en-US" altLang="zh-TW" sz="2000" b="1" dirty="0" err="1" smtClean="0">
                <a:latin typeface="標楷體" panose="03000509000000000000" pitchFamily="65" charset="-120"/>
                <a:ea typeface="標楷體" panose="03000509000000000000" pitchFamily="65" charset="-120"/>
              </a:rPr>
              <a:t>nam</a:t>
            </a:r>
            <a:r>
              <a:rPr lang="en-US" altLang="zh-TW" sz="2000" b="1" dirty="0" smtClean="0">
                <a:latin typeface="標楷體" panose="03000509000000000000" pitchFamily="65" charset="-120"/>
                <a:ea typeface="標楷體" panose="03000509000000000000" pitchFamily="65" charset="-120"/>
              </a:rPr>
              <a:t> I:idonisia P:Philippines</a:t>
            </a:r>
            <a:endParaRPr lang="zh-TW" altLang="en-US" sz="2000" b="1" dirty="0">
              <a:latin typeface="標楷體" panose="03000509000000000000" pitchFamily="65" charset="-120"/>
              <a:ea typeface="標楷體" panose="03000509000000000000" pitchFamily="65" charset="-120"/>
            </a:endParaRPr>
          </a:p>
        </p:txBody>
      </p: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122775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3" y="836712"/>
            <a:ext cx="8175713" cy="685960"/>
          </a:xfrm>
        </p:spPr>
        <p:txBody>
          <a:bodyPr/>
          <a:lstStyle/>
          <a:p>
            <a:r>
              <a:rPr lang="en-US" altLang="zh-TW" sz="2000" dirty="0" smtClean="0"/>
              <a:t>107</a:t>
            </a:r>
            <a:r>
              <a:rPr lang="zh-TW" altLang="en-US" sz="2000" dirty="0" smtClean="0"/>
              <a:t>年</a:t>
            </a:r>
            <a:r>
              <a:rPr lang="en-US" altLang="zh-TW" sz="2000" dirty="0"/>
              <a:t>FB: 1.</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solidFill>
                  <a:srgbClr val="FF0000"/>
                </a:solidFill>
              </a:rPr>
              <a:t>巴</a:t>
            </a:r>
            <a:r>
              <a:rPr lang="en-US" altLang="zh-TW" sz="2000" dirty="0">
                <a:solidFill>
                  <a:srgbClr val="FF0000"/>
                </a:solidFill>
              </a:rPr>
              <a:t>.</a:t>
            </a:r>
            <a:r>
              <a:rPr lang="zh-TW" altLang="en-US" sz="2000" dirty="0">
                <a:solidFill>
                  <a:srgbClr val="FF0000"/>
                </a:solidFill>
              </a:rPr>
              <a:t>墨</a:t>
            </a:r>
            <a:r>
              <a:rPr lang="en-US" altLang="zh-TW" sz="2000" dirty="0" smtClean="0">
                <a:solidFill>
                  <a:srgbClr val="FF0000"/>
                </a:solidFill>
              </a:rPr>
              <a:t>6.</a:t>
            </a:r>
            <a:r>
              <a:rPr lang="zh-TW" altLang="en-US" sz="2000" dirty="0" smtClean="0">
                <a:solidFill>
                  <a:srgbClr val="FF0000"/>
                </a:solidFill>
              </a:rPr>
              <a:t>日</a:t>
            </a:r>
            <a:r>
              <a:rPr lang="en-US" altLang="zh-TW" sz="2000" dirty="0" smtClean="0">
                <a:solidFill>
                  <a:srgbClr val="FF0000"/>
                </a:solidFill>
              </a:rPr>
              <a:t>.</a:t>
            </a:r>
            <a:r>
              <a:rPr lang="zh-TW" altLang="en-US" sz="2000" dirty="0" smtClean="0">
                <a:solidFill>
                  <a:srgbClr val="FF0000"/>
                </a:solidFill>
              </a:rPr>
              <a:t>菲</a:t>
            </a:r>
            <a:r>
              <a:rPr lang="en-US" altLang="zh-TW" sz="2000" dirty="0" smtClean="0">
                <a:solidFill>
                  <a:srgbClr val="FF0000"/>
                </a:solidFill>
              </a:rPr>
              <a:t>.</a:t>
            </a:r>
            <a:r>
              <a:rPr lang="zh-TW" altLang="en-US" sz="2000" dirty="0" smtClean="0">
                <a:solidFill>
                  <a:srgbClr val="FF0000"/>
                </a:solidFill>
              </a:rPr>
              <a:t>越</a:t>
            </a:r>
            <a:r>
              <a:rPr lang="en-US" altLang="zh-TW" sz="2000" dirty="0">
                <a:solidFill>
                  <a:srgbClr val="FF0000"/>
                </a:solidFill>
              </a:rPr>
              <a:t>.</a:t>
            </a:r>
            <a:r>
              <a:rPr lang="zh-TW" altLang="en-US" sz="2000" dirty="0"/>
              <a:t>泰</a:t>
            </a:r>
            <a:r>
              <a:rPr lang="en-US" altLang="zh-TW" sz="2000" dirty="0"/>
              <a:t>.</a:t>
            </a:r>
            <a:r>
              <a:rPr lang="zh-TW" altLang="en-US" sz="2000" dirty="0" smtClean="0"/>
              <a:t>土</a:t>
            </a:r>
            <a:r>
              <a:rPr lang="en-US" altLang="zh-TW" sz="2000" dirty="0" smtClean="0">
                <a:solidFill>
                  <a:srgbClr val="FF0000"/>
                </a:solidFill>
              </a:rPr>
              <a:t>.</a:t>
            </a:r>
            <a:r>
              <a:rPr lang="en-US" altLang="zh-TW" sz="2000" dirty="0" smtClean="0"/>
              <a:t>11.</a:t>
            </a:r>
            <a:r>
              <a:rPr lang="zh-TW" altLang="en-US" sz="2000" dirty="0"/>
              <a:t>英</a:t>
            </a:r>
            <a:endParaRPr lang="en-US" altLang="zh-TW" sz="2000" dirty="0" smtClean="0"/>
          </a:p>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413657" y="62545"/>
            <a:ext cx="8229600" cy="630152"/>
          </a:xfrm>
          <a:noFill/>
        </p:spPr>
        <p:txBody>
          <a:bodyPr/>
          <a:lstStyle/>
          <a:p>
            <a:r>
              <a:rPr lang="en-US" altLang="zh-TW" sz="4000" dirty="0" smtClean="0">
                <a:solidFill>
                  <a:srgbClr val="0000FF"/>
                </a:solidFill>
                <a:latin typeface="標楷體" pitchFamily="65" charset="-120"/>
                <a:ea typeface="標楷體" pitchFamily="65" charset="-120"/>
              </a:rPr>
              <a:t>18.1/13 </a:t>
            </a:r>
            <a:r>
              <a:rPr lang="zh-TW" altLang="en-US" sz="4000" dirty="0" smtClean="0">
                <a:solidFill>
                  <a:srgbClr val="0000FF"/>
                </a:solidFill>
                <a:latin typeface="標楷體" pitchFamily="65" charset="-120"/>
                <a:ea typeface="標楷體" pitchFamily="65" charset="-120"/>
              </a:rPr>
              <a:t>期末考</a:t>
            </a: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664130" y="2405075"/>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696692" y="2761566"/>
            <a:ext cx="1813462"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170500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764704"/>
            <a:ext cx="8147248" cy="5289451"/>
          </a:xfrm>
        </p:spPr>
        <p:txBody>
          <a:bodyPr/>
          <a:lstStyle/>
          <a:p>
            <a:pPr>
              <a:buFont typeface="Wingdings" pitchFamily="2" charset="2"/>
              <a:buChar char="l"/>
            </a:pP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網站架站記事 </a:t>
            </a:r>
            <a:r>
              <a:rPr lang="en-US" altLang="zh-TW" sz="1600" dirty="0">
                <a:latin typeface="標楷體" pitchFamily="65" charset="-120"/>
                <a:ea typeface="標楷體" pitchFamily="65" charset="-120"/>
              </a:rPr>
              <a:t>(99.12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 99.12 FB </a:t>
            </a:r>
            <a:r>
              <a:rPr lang="zh-TW" altLang="en-US" sz="1600" dirty="0">
                <a:latin typeface="標楷體" pitchFamily="65" charset="-120"/>
                <a:ea typeface="標楷體" pitchFamily="65" charset="-120"/>
              </a:rPr>
              <a:t>社團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鄰里</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家族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中小學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高中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大學</a:t>
            </a:r>
            <a:r>
              <a:rPr lang="en-US" altLang="zh-TW" sz="1600" dirty="0">
                <a:latin typeface="標楷體" pitchFamily="65" charset="-120"/>
                <a:ea typeface="標楷體" pitchFamily="65" charset="-120"/>
              </a:rPr>
              <a:t>, Skype and Line </a:t>
            </a:r>
            <a:r>
              <a:rPr lang="zh-TW" altLang="en-US" sz="1600" dirty="0">
                <a:latin typeface="標楷體" pitchFamily="65" charset="-120"/>
                <a:ea typeface="標楷體" pitchFamily="65" charset="-120"/>
              </a:rPr>
              <a:t>中台</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2. 100.12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大阪火車站物流</a:t>
            </a:r>
          </a:p>
          <a:p>
            <a:pPr>
              <a:buFont typeface="Wingdings" pitchFamily="2" charset="2"/>
              <a:buChar char="l"/>
            </a:pPr>
            <a:r>
              <a:rPr lang="en-US" altLang="zh-TW" sz="1600" dirty="0">
                <a:latin typeface="標楷體" pitchFamily="65" charset="-120"/>
                <a:ea typeface="標楷體" pitchFamily="65" charset="-120"/>
              </a:rPr>
              <a:t>3. 101.5.2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泰曼古</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韓美印物流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牙材物流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醫藥物流</a:t>
            </a:r>
          </a:p>
          <a:p>
            <a:pPr>
              <a:buFont typeface="Wingdings" pitchFamily="2" charset="2"/>
              <a:buChar char="l"/>
            </a:pPr>
            <a:r>
              <a:rPr lang="en-US" altLang="zh-TW" sz="1600" dirty="0">
                <a:latin typeface="標楷體" pitchFamily="65" charset="-120"/>
                <a:ea typeface="標楷體" pitchFamily="65" charset="-120"/>
              </a:rPr>
              <a:t>4. 102.10.20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NB,PDA </a:t>
            </a:r>
            <a:r>
              <a:rPr lang="zh-TW" altLang="en-US" sz="1600" dirty="0">
                <a:latin typeface="標楷體" pitchFamily="65" charset="-120"/>
                <a:ea typeface="標楷體" pitchFamily="65" charset="-120"/>
              </a:rPr>
              <a:t>資訊流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失智</a:t>
            </a:r>
            <a:r>
              <a:rPr lang="en-US" altLang="zh-TW" sz="1600" dirty="0">
                <a:latin typeface="標楷體" pitchFamily="65" charset="-120"/>
                <a:ea typeface="標楷體" pitchFamily="65" charset="-120"/>
              </a:rPr>
              <a:t>-FB-(.</a:t>
            </a:r>
            <a:r>
              <a:rPr lang="en-US" altLang="zh-TW" sz="1600" dirty="0" err="1">
                <a:latin typeface="標楷體" pitchFamily="65" charset="-120"/>
                <a:ea typeface="標楷體" pitchFamily="65" charset="-120"/>
              </a:rPr>
              <a:t>internetworldstats</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都商圈商流 中台</a:t>
            </a:r>
            <a:r>
              <a:rPr lang="en-US" altLang="zh-TW" sz="1600" dirty="0">
                <a:latin typeface="標楷體" pitchFamily="65" charset="-120"/>
                <a:ea typeface="標楷體" pitchFamily="65" charset="-120"/>
              </a:rPr>
              <a:t>(4)</a:t>
            </a:r>
          </a:p>
          <a:p>
            <a:pPr>
              <a:buFont typeface="Wingdings" pitchFamily="2" charset="2"/>
              <a:buChar char="l"/>
            </a:pPr>
            <a:r>
              <a:rPr lang="en-US" altLang="zh-TW" sz="1600" dirty="0">
                <a:latin typeface="標楷體" pitchFamily="65" charset="-120"/>
                <a:ea typeface="標楷體" pitchFamily="65" charset="-120"/>
              </a:rPr>
              <a:t>5. 103.2 </a:t>
            </a:r>
            <a:r>
              <a:rPr lang="zh-TW" altLang="en-US" sz="1600" dirty="0">
                <a:latin typeface="標楷體" pitchFamily="65" charset="-120"/>
                <a:ea typeface="標楷體" pitchFamily="65" charset="-120"/>
              </a:rPr>
              <a:t>韓流</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東北</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經濟</a:t>
            </a:r>
            <a:r>
              <a:rPr lang="en-US" altLang="zh-TW" sz="1600" dirty="0">
                <a:latin typeface="標楷體" pitchFamily="65" charset="-120"/>
                <a:ea typeface="標楷體" pitchFamily="65" charset="-120"/>
              </a:rPr>
              <a:t>(3/7.</a:t>
            </a:r>
            <a:r>
              <a:rPr lang="zh-TW" altLang="en-US" sz="1600" dirty="0">
                <a:latin typeface="標楷體" pitchFamily="65" charset="-120"/>
                <a:ea typeface="標楷體" pitchFamily="65" charset="-120"/>
              </a:rPr>
              <a:t>竹科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百岳</a:t>
            </a:r>
            <a:r>
              <a:rPr lang="en-US" altLang="zh-TW" sz="1600" dirty="0">
                <a:latin typeface="標楷體" pitchFamily="65" charset="-120"/>
                <a:ea typeface="標楷體" pitchFamily="65" charset="-120"/>
              </a:rPr>
              <a:t>GIS </a:t>
            </a:r>
          </a:p>
          <a:p>
            <a:pPr>
              <a:buFont typeface="Wingdings" pitchFamily="2" charset="2"/>
              <a:buChar char="l"/>
            </a:pPr>
            <a:r>
              <a:rPr lang="en-US" altLang="zh-TW" sz="1600" dirty="0">
                <a:latin typeface="標楷體" pitchFamily="65" charset="-120"/>
                <a:ea typeface="標楷體" pitchFamily="65" charset="-120"/>
              </a:rPr>
              <a:t>103.11.29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GIS-</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(1), </a:t>
            </a:r>
            <a:r>
              <a:rPr lang="zh-TW" altLang="en-US" sz="1600" dirty="0">
                <a:latin typeface="標楷體" pitchFamily="65" charset="-120"/>
                <a:ea typeface="標楷體" pitchFamily="65" charset="-120"/>
              </a:rPr>
              <a:t>大數據分析</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台中市選情出口民調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勤益</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6. 104.2 SCM-</a:t>
            </a:r>
            <a:r>
              <a:rPr lang="zh-TW" altLang="en-US" sz="1600" dirty="0">
                <a:latin typeface="標楷體" pitchFamily="65" charset="-120"/>
                <a:ea typeface="標楷體" pitchFamily="65" charset="-120"/>
              </a:rPr>
              <a:t>心智圖</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他山之石可以攻錯</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數位人文教材</a:t>
            </a:r>
          </a:p>
          <a:p>
            <a:pPr>
              <a:buFont typeface="Wingdings" pitchFamily="2" charset="2"/>
              <a:buChar char="l"/>
            </a:pPr>
            <a:r>
              <a:rPr lang="en-US" altLang="zh-TW" sz="1600" dirty="0">
                <a:latin typeface="標楷體" pitchFamily="65" charset="-120"/>
                <a:ea typeface="標楷體" pitchFamily="65" charset="-120"/>
              </a:rPr>
              <a:t>7. 104.9 </a:t>
            </a:r>
            <a:r>
              <a:rPr lang="zh-TW" altLang="en-US" sz="1600" dirty="0">
                <a:latin typeface="標楷體" pitchFamily="65" charset="-120"/>
                <a:ea typeface="標楷體" pitchFamily="65" charset="-120"/>
              </a:rPr>
              <a:t>老人市場</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經濟指標</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所得</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租金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股市</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工業</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在地工具機產業</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104 </a:t>
            </a:r>
            <a:r>
              <a:rPr lang="zh-TW" altLang="en-US" sz="1600" dirty="0">
                <a:latin typeface="標楷體" pitchFamily="65" charset="-120"/>
                <a:ea typeface="標楷體" pitchFamily="65" charset="-120"/>
              </a:rPr>
              <a:t>年 透過 </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庄種子營之各地 網路記者 建置完成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天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農曆 </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 </a:t>
            </a:r>
            <a:r>
              <a:rPr lang="en-US" altLang="zh-TW" sz="1600" dirty="0">
                <a:latin typeface="標楷體" pitchFamily="65" charset="-120"/>
                <a:ea typeface="標楷體" pitchFamily="65" charset="-120"/>
              </a:rPr>
              <a:t>1-23) FB </a:t>
            </a:r>
            <a:r>
              <a:rPr lang="zh-TW" altLang="en-US" sz="1600" dirty="0">
                <a:latin typeface="標楷體" pitchFamily="65" charset="-120"/>
                <a:ea typeface="標楷體" pitchFamily="65" charset="-120"/>
              </a:rPr>
              <a:t>分享頁於 台中</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庄教師聯誼會社團 </a:t>
            </a:r>
            <a:r>
              <a:rPr lang="en-US" altLang="zh-TW" sz="1600" dirty="0">
                <a:latin typeface="標楷體" pitchFamily="65" charset="-120"/>
                <a:ea typeface="標楷體" pitchFamily="65" charset="-120"/>
              </a:rPr>
              <a:t>FB , https://www.facebook.com/groups/1569508046644433/</a:t>
            </a:r>
          </a:p>
          <a:p>
            <a:pPr>
              <a:buFont typeface="Wingdings" pitchFamily="2" charset="2"/>
              <a:buChar char="l"/>
            </a:pPr>
            <a:r>
              <a:rPr lang="zh-TW" altLang="en-US" sz="1600" dirty="0">
                <a:latin typeface="標楷體" pitchFamily="65" charset="-120"/>
                <a:ea typeface="標楷體" pitchFamily="65" charset="-120"/>
              </a:rPr>
              <a:t>遶境十八庄周圍大學</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高中職</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國中 與國小 校長與教師在地化文史教材 </a:t>
            </a:r>
          </a:p>
          <a:p>
            <a:pPr>
              <a:buFont typeface="Wingdings" pitchFamily="2" charset="2"/>
              <a:buChar char="l"/>
            </a:pPr>
            <a:r>
              <a:rPr lang="en-US" altLang="zh-TW" sz="1600" dirty="0">
                <a:latin typeface="標楷體" pitchFamily="65" charset="-120"/>
                <a:ea typeface="標楷體" pitchFamily="65" charset="-120"/>
              </a:rPr>
              <a:t>8. 105.4 </a:t>
            </a:r>
          </a:p>
          <a:p>
            <a:pPr>
              <a:buFont typeface="Wingdings" pitchFamily="2" charset="2"/>
              <a:buChar char="l"/>
            </a:pPr>
            <a:r>
              <a:rPr lang="en-US" altLang="zh-TW" sz="1600" dirty="0">
                <a:latin typeface="標楷體" pitchFamily="65" charset="-120"/>
                <a:ea typeface="標楷體" pitchFamily="65" charset="-120"/>
              </a:rPr>
              <a:t>105</a:t>
            </a:r>
            <a:r>
              <a:rPr lang="zh-TW" altLang="en-US" sz="1600" dirty="0">
                <a:latin typeface="標楷體" pitchFamily="65" charset="-120"/>
                <a:ea typeface="標楷體" pitchFamily="65" charset="-120"/>
              </a:rPr>
              <a:t>年 深根 大里區 </a:t>
            </a:r>
            <a:r>
              <a:rPr lang="en-US" altLang="zh-TW" sz="1600" dirty="0">
                <a:latin typeface="標楷體" pitchFamily="65" charset="-120"/>
                <a:ea typeface="標楷體" pitchFamily="65" charset="-120"/>
              </a:rPr>
              <a:t>24</a:t>
            </a:r>
            <a:r>
              <a:rPr lang="zh-TW" altLang="en-US" sz="1600" dirty="0">
                <a:latin typeface="標楷體" pitchFamily="65" charset="-120"/>
                <a:ea typeface="標楷體" pitchFamily="65" charset="-120"/>
              </a:rPr>
              <a:t>里長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共</a:t>
            </a:r>
            <a:r>
              <a:rPr lang="en-US" altLang="zh-TW" sz="1600" dirty="0">
                <a:latin typeface="標楷體" pitchFamily="65" charset="-120"/>
                <a:ea typeface="標楷體" pitchFamily="65" charset="-120"/>
              </a:rPr>
              <a:t>43 </a:t>
            </a:r>
            <a:r>
              <a:rPr lang="zh-TW" altLang="en-US" sz="1600" dirty="0">
                <a:latin typeface="標楷體" pitchFamily="65" charset="-120"/>
                <a:ea typeface="標楷體" pitchFamily="65" charset="-120"/>
              </a:rPr>
              <a:t>點</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目前已有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網路點</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有使用 </a:t>
            </a: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並與 中新里合歡福德宮理事會和 東昇里長 陳進發 里長 合作 建置 台中樂成宮大里區之友</a:t>
            </a:r>
          </a:p>
          <a:p>
            <a:pPr>
              <a:buFont typeface="Wingdings" pitchFamily="2" charset="2"/>
              <a:buChar char="l"/>
            </a:pPr>
            <a:r>
              <a:rPr lang="en-US" altLang="zh-TW" sz="1600" dirty="0">
                <a:latin typeface="標楷體" pitchFamily="65" charset="-120"/>
                <a:ea typeface="標楷體" pitchFamily="65" charset="-120"/>
              </a:rPr>
              <a:t>https://www.facebook.com/groups/1692820770986315/</a:t>
            </a:r>
          </a:p>
          <a:p>
            <a:pPr>
              <a:buFont typeface="Wingdings" pitchFamily="2" charset="2"/>
              <a:buChar char="l"/>
            </a:pPr>
            <a:r>
              <a:rPr lang="en-US" altLang="zh-TW" sz="1600" dirty="0">
                <a:latin typeface="標楷體" pitchFamily="65" charset="-120"/>
                <a:ea typeface="標楷體" pitchFamily="65" charset="-120"/>
              </a:rPr>
              <a:t>9. 105.9 </a:t>
            </a:r>
            <a:r>
              <a:rPr lang="zh-TW" altLang="en-US" sz="1600" dirty="0">
                <a:latin typeface="標楷體" pitchFamily="65" charset="-120"/>
                <a:ea typeface="標楷體" pitchFamily="65" charset="-120"/>
              </a:rPr>
              <a:t>第二年參與 工業 </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計劃，今年聚焦 車用電子 </a:t>
            </a:r>
            <a:r>
              <a:rPr lang="en-US" altLang="zh-TW" sz="1600" dirty="0">
                <a:latin typeface="標楷體" pitchFamily="65" charset="-120"/>
                <a:ea typeface="標楷體" pitchFamily="65" charset="-120"/>
              </a:rPr>
              <a:t>GPS </a:t>
            </a:r>
            <a:r>
              <a:rPr lang="zh-TW" altLang="en-US" sz="1600" dirty="0">
                <a:latin typeface="標楷體" pitchFamily="65" charset="-120"/>
                <a:ea typeface="標楷體" pitchFamily="65" charset="-120"/>
              </a:rPr>
              <a:t>網路資訊 整合 市區 文化創新產業 的 車流資訊 應用 ！勤益 </a:t>
            </a:r>
            <a:r>
              <a:rPr lang="en-US" altLang="zh-TW" sz="1600" dirty="0">
                <a:latin typeface="標楷體" pitchFamily="65" charset="-120"/>
                <a:ea typeface="標楷體" pitchFamily="65" charset="-120"/>
              </a:rPr>
              <a:t>(3)</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457200" y="274638"/>
            <a:ext cx="8229600" cy="346050"/>
          </a:xfrm>
          <a:noFill/>
        </p:spPr>
        <p:txBody>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7972910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764704"/>
            <a:ext cx="8147248" cy="5289451"/>
          </a:xfrm>
        </p:spPr>
        <p:txBody>
          <a:bodyPr/>
          <a:lstStyle/>
          <a:p>
            <a:pPr>
              <a:buFont typeface="Wingdings" pitchFamily="2" charset="2"/>
              <a:buChar char="l"/>
            </a:pPr>
            <a:r>
              <a:rPr lang="zh-TW" altLang="en-US" sz="1600" dirty="0">
                <a:latin typeface="標楷體" pitchFamily="65" charset="-120"/>
                <a:ea typeface="標楷體" pitchFamily="65" charset="-120"/>
              </a:rPr>
              <a:t>個人網站架站記事 </a:t>
            </a:r>
            <a:r>
              <a:rPr lang="en-US" altLang="zh-TW" sz="1600" dirty="0">
                <a:latin typeface="標楷體" pitchFamily="65" charset="-120"/>
                <a:ea typeface="標楷體" pitchFamily="65" charset="-120"/>
              </a:rPr>
              <a:t>(1997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2011</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9</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15</a:t>
            </a:r>
            <a:r>
              <a:rPr lang="zh-TW" altLang="en-US" sz="1600" dirty="0">
                <a:latin typeface="標楷體" pitchFamily="65" charset="-120"/>
                <a:ea typeface="標楷體" pitchFamily="65" charset="-120"/>
              </a:rPr>
              <a:t>日 </a:t>
            </a:r>
            <a:r>
              <a:rPr lang="en-US" altLang="zh-TW" sz="1600" dirty="0">
                <a:latin typeface="標楷體" pitchFamily="65" charset="-120"/>
                <a:ea typeface="標楷體" pitchFamily="65" charset="-120"/>
              </a:rPr>
              <a:t>18:20</a:t>
            </a:r>
          </a:p>
          <a:p>
            <a:pPr>
              <a:buFont typeface="Wingdings" pitchFamily="2" charset="2"/>
              <a:buChar char="l"/>
            </a:pPr>
            <a:r>
              <a:rPr lang="en-US" altLang="zh-TW" sz="1600" dirty="0">
                <a:latin typeface="標楷體" pitchFamily="65" charset="-120"/>
                <a:ea typeface="標楷體" pitchFamily="65" charset="-120"/>
              </a:rPr>
              <a:t>1. 86.9 </a:t>
            </a:r>
            <a:r>
              <a:rPr lang="en-US" altLang="zh-TW" sz="1600" dirty="0" err="1">
                <a:latin typeface="標楷體" pitchFamily="65" charset="-120"/>
                <a:ea typeface="標楷體" pitchFamily="65" charset="-120"/>
              </a:rPr>
              <a:t>Frontpage</a:t>
            </a:r>
            <a:r>
              <a:rPr lang="en-US" altLang="zh-TW" sz="1600" dirty="0">
                <a:latin typeface="標楷體" pitchFamily="65" charset="-120"/>
                <a:ea typeface="標楷體" pitchFamily="65" charset="-120"/>
              </a:rPr>
              <a:t> Web Server and </a:t>
            </a:r>
            <a:r>
              <a:rPr lang="en-US" altLang="zh-TW" sz="1600" dirty="0" err="1">
                <a:latin typeface="標楷體" pitchFamily="65" charset="-120"/>
                <a:ea typeface="標楷體" pitchFamily="65" charset="-120"/>
              </a:rPr>
              <a:t>Serv</a:t>
            </a:r>
            <a:r>
              <a:rPr lang="en-US" altLang="zh-TW" sz="1600" dirty="0">
                <a:latin typeface="標楷體" pitchFamily="65" charset="-120"/>
                <a:ea typeface="標楷體" pitchFamily="65" charset="-120"/>
              </a:rPr>
              <a:t>-U FTP (Pentium-133)(T1=1.54M)</a:t>
            </a:r>
          </a:p>
          <a:p>
            <a:pPr>
              <a:buFont typeface="Wingdings" pitchFamily="2" charset="2"/>
              <a:buChar char="l"/>
            </a:pPr>
            <a:r>
              <a:rPr lang="en-US" altLang="zh-TW" sz="1600" dirty="0">
                <a:latin typeface="標楷體" pitchFamily="65" charset="-120"/>
                <a:ea typeface="標楷體" pitchFamily="65" charset="-120"/>
              </a:rPr>
              <a:t>2. 87.9 Windows NT 4.0 Server (IIS Server)</a:t>
            </a:r>
          </a:p>
          <a:p>
            <a:pPr>
              <a:buFont typeface="Wingdings" pitchFamily="2" charset="2"/>
              <a:buChar char="l"/>
            </a:pPr>
            <a:r>
              <a:rPr lang="en-US" altLang="zh-TW" sz="1600" dirty="0">
                <a:latin typeface="標楷體" pitchFamily="65" charset="-120"/>
                <a:ea typeface="標楷體" pitchFamily="65" charset="-120"/>
              </a:rPr>
              <a:t>3.88.9 Java Script , Java Applet and ASP </a:t>
            </a:r>
            <a:r>
              <a:rPr lang="zh-TW" altLang="en-US" sz="1600" dirty="0">
                <a:latin typeface="標楷體" pitchFamily="65" charset="-120"/>
                <a:ea typeface="標楷體" pitchFamily="65" charset="-120"/>
              </a:rPr>
              <a:t>網路問卷</a:t>
            </a:r>
          </a:p>
          <a:p>
            <a:pPr>
              <a:buFont typeface="Wingdings" pitchFamily="2" charset="2"/>
              <a:buChar char="l"/>
            </a:pPr>
            <a:r>
              <a:rPr lang="en-US" altLang="zh-TW" sz="1600" dirty="0">
                <a:latin typeface="標楷體" pitchFamily="65" charset="-120"/>
                <a:ea typeface="標楷體" pitchFamily="65" charset="-120"/>
              </a:rPr>
              <a:t>4.89.9 Win2000 Sever ,</a:t>
            </a:r>
            <a:r>
              <a:rPr lang="zh-TW" altLang="en-US" sz="1600" dirty="0">
                <a:latin typeface="標楷體" pitchFamily="65" charset="-120"/>
                <a:ea typeface="標楷體" pitchFamily="65" charset="-120"/>
              </a:rPr>
              <a:t>英文網站 </a:t>
            </a:r>
            <a:r>
              <a:rPr lang="en-US" altLang="zh-TW" sz="1600" dirty="0">
                <a:latin typeface="標楷體" pitchFamily="65" charset="-120"/>
                <a:ea typeface="標楷體" pitchFamily="65" charset="-120"/>
              </a:rPr>
              <a:t>(Resume -&gt; Global Retail Market)</a:t>
            </a:r>
          </a:p>
          <a:p>
            <a:pPr>
              <a:buFont typeface="Wingdings" pitchFamily="2" charset="2"/>
              <a:buChar char="l"/>
            </a:pPr>
            <a:r>
              <a:rPr lang="en-US" altLang="zh-TW" sz="1600" dirty="0">
                <a:latin typeface="標楷體" pitchFamily="65" charset="-120"/>
                <a:ea typeface="標楷體" pitchFamily="65" charset="-120"/>
              </a:rPr>
              <a:t>5. 90.9 </a:t>
            </a:r>
            <a:r>
              <a:rPr lang="en-US" altLang="zh-TW" sz="1600" dirty="0" err="1">
                <a:latin typeface="標楷體" pitchFamily="65" charset="-120"/>
                <a:ea typeface="標楷體" pitchFamily="65" charset="-120"/>
              </a:rPr>
              <a:t>Shockware</a:t>
            </a:r>
            <a:r>
              <a:rPr lang="en-US" altLang="zh-TW" sz="1600" dirty="0">
                <a:latin typeface="標楷體" pitchFamily="65" charset="-120"/>
                <a:ea typeface="標楷體" pitchFamily="65" charset="-120"/>
              </a:rPr>
              <a:t> File (*.</a:t>
            </a:r>
            <a:r>
              <a:rPr lang="en-US" altLang="zh-TW" sz="1600" dirty="0" err="1">
                <a:latin typeface="標楷體" pitchFamily="65" charset="-120"/>
                <a:ea typeface="標楷體" pitchFamily="65" charset="-120"/>
              </a:rPr>
              <a:t>swf</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6. 91.9 Acrobat file (*.pdf)</a:t>
            </a:r>
          </a:p>
          <a:p>
            <a:pPr>
              <a:buFont typeface="Wingdings" pitchFamily="2" charset="2"/>
              <a:buChar char="l"/>
            </a:pPr>
            <a:r>
              <a:rPr lang="en-US" altLang="zh-TW" sz="1600" dirty="0">
                <a:latin typeface="標楷體" pitchFamily="65" charset="-120"/>
                <a:ea typeface="標楷體" pitchFamily="65" charset="-120"/>
              </a:rPr>
              <a:t>7. 92.9 </a:t>
            </a:r>
            <a:r>
              <a:rPr lang="en-US" altLang="zh-TW" sz="1600" dirty="0" err="1">
                <a:latin typeface="標楷體" pitchFamily="65" charset="-120"/>
                <a:ea typeface="標楷體" pitchFamily="65" charset="-120"/>
              </a:rPr>
              <a:t>Lisrel</a:t>
            </a:r>
            <a:r>
              <a:rPr lang="en-US" altLang="zh-TW" sz="1600" dirty="0">
                <a:latin typeface="標楷體" pitchFamily="65" charset="-120"/>
                <a:ea typeface="標楷體" pitchFamily="65" charset="-120"/>
              </a:rPr>
              <a:t> and Fuzzy Tech Software</a:t>
            </a:r>
          </a:p>
          <a:p>
            <a:pPr>
              <a:buFont typeface="Wingdings" pitchFamily="2" charset="2"/>
              <a:buChar char="l"/>
            </a:pPr>
            <a:r>
              <a:rPr lang="en-US" altLang="zh-TW" sz="1600" dirty="0">
                <a:latin typeface="標楷體" pitchFamily="65" charset="-120"/>
                <a:ea typeface="標楷體" pitchFamily="65" charset="-120"/>
              </a:rPr>
              <a:t>8. 93.07 SCI </a:t>
            </a:r>
            <a:r>
              <a:rPr lang="zh-TW" altLang="en-US" sz="1600" dirty="0">
                <a:latin typeface="標楷體" pitchFamily="65" charset="-120"/>
                <a:ea typeface="標楷體" pitchFamily="65" charset="-120"/>
              </a:rPr>
              <a:t>國際論文研究方法</a:t>
            </a:r>
            <a:r>
              <a:rPr lang="en-US" altLang="zh-TW" sz="1600" dirty="0">
                <a:latin typeface="標楷體" pitchFamily="65" charset="-120"/>
                <a:ea typeface="標楷體" pitchFamily="65" charset="-120"/>
              </a:rPr>
              <a:t>GA (Genetic Algorithms)</a:t>
            </a:r>
            <a:r>
              <a:rPr lang="zh-TW" altLang="en-US" sz="1600" dirty="0">
                <a:latin typeface="標楷體" pitchFamily="65" charset="-120"/>
                <a:ea typeface="標楷體" pitchFamily="65" charset="-120"/>
              </a:rPr>
              <a:t>基因演算法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重新開站</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9. 93.08 </a:t>
            </a:r>
            <a:r>
              <a:rPr lang="zh-TW" altLang="en-US" sz="1600" dirty="0">
                <a:latin typeface="標楷體" pitchFamily="65" charset="-120"/>
                <a:ea typeface="標楷體" pitchFamily="65" charset="-120"/>
              </a:rPr>
              <a:t>結盟 中興大學電子商務研究所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建置 </a:t>
            </a:r>
            <a:r>
              <a:rPr lang="en-US" altLang="zh-TW" sz="1600" dirty="0">
                <a:latin typeface="標楷體" pitchFamily="65" charset="-120"/>
                <a:ea typeface="標楷體" pitchFamily="65" charset="-120"/>
              </a:rPr>
              <a:t>SSCI+SCI </a:t>
            </a:r>
            <a:r>
              <a:rPr lang="zh-TW" altLang="en-US" sz="1600" dirty="0">
                <a:latin typeface="標楷體" pitchFamily="65" charset="-120"/>
                <a:ea typeface="標楷體" pitchFamily="65" charset="-120"/>
              </a:rPr>
              <a:t>國際論文寫作中心</a:t>
            </a:r>
          </a:p>
          <a:p>
            <a:pPr>
              <a:buFont typeface="Wingdings" pitchFamily="2" charset="2"/>
              <a:buChar char="l"/>
            </a:pPr>
            <a:r>
              <a:rPr lang="en-US" altLang="zh-TW" sz="1600" dirty="0">
                <a:latin typeface="標楷體" pitchFamily="65" charset="-120"/>
                <a:ea typeface="標楷體" pitchFamily="65" charset="-120"/>
              </a:rPr>
              <a:t>10. 94.08 </a:t>
            </a:r>
            <a:r>
              <a:rPr lang="zh-TW" altLang="en-US" sz="1600" dirty="0">
                <a:latin typeface="標楷體" pitchFamily="65" charset="-120"/>
                <a:ea typeface="標楷體" pitchFamily="65" charset="-120"/>
              </a:rPr>
              <a:t>結盟 英特達</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楊慶源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MIS</a:t>
            </a:r>
            <a:r>
              <a:rPr lang="zh-TW" altLang="en-US" sz="1600" dirty="0">
                <a:latin typeface="標楷體" pitchFamily="65" charset="-120"/>
                <a:ea typeface="標楷體" pitchFamily="65" charset="-120"/>
              </a:rPr>
              <a:t>管理系統中心</a:t>
            </a:r>
            <a:r>
              <a:rPr lang="en-US" altLang="zh-TW" sz="1600" dirty="0">
                <a:latin typeface="標楷體" pitchFamily="65" charset="-120"/>
                <a:ea typeface="標楷體" pitchFamily="65" charset="-120"/>
              </a:rPr>
              <a:t>(SCM+CRM)</a:t>
            </a:r>
          </a:p>
          <a:p>
            <a:pPr>
              <a:buFont typeface="Wingdings" pitchFamily="2" charset="2"/>
              <a:buChar char="l"/>
            </a:pPr>
            <a:r>
              <a:rPr lang="en-US" altLang="zh-TW" sz="1600" dirty="0">
                <a:latin typeface="標楷體" pitchFamily="65" charset="-120"/>
                <a:ea typeface="標楷體" pitchFamily="65" charset="-120"/>
              </a:rPr>
              <a:t>11. 95.08 </a:t>
            </a:r>
            <a:r>
              <a:rPr lang="zh-TW" altLang="en-US" sz="1600" dirty="0">
                <a:latin typeface="標楷體" pitchFamily="65" charset="-120"/>
                <a:ea typeface="標楷體" pitchFamily="65" charset="-120"/>
              </a:rPr>
              <a:t>結盟 河馬工作坊</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何季倫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ASP.NET</a:t>
            </a:r>
            <a:r>
              <a:rPr lang="zh-TW" altLang="en-US" sz="1600" dirty="0">
                <a:latin typeface="標楷體" pitchFamily="65" charset="-120"/>
                <a:ea typeface="標楷體" pitchFamily="65" charset="-120"/>
              </a:rPr>
              <a:t>系統 </a:t>
            </a:r>
            <a:r>
              <a:rPr lang="en-US" altLang="zh-TW" sz="1600" dirty="0">
                <a:latin typeface="標楷體" pitchFamily="65" charset="-120"/>
                <a:ea typeface="標楷體" pitchFamily="65" charset="-120"/>
              </a:rPr>
              <a:t>(MS-SQL Database)</a:t>
            </a:r>
          </a:p>
          <a:p>
            <a:pPr>
              <a:buFont typeface="Wingdings" pitchFamily="2" charset="2"/>
              <a:buChar char="l"/>
            </a:pPr>
            <a:r>
              <a:rPr lang="en-US" altLang="zh-TW" sz="1600" dirty="0">
                <a:latin typeface="標楷體" pitchFamily="65" charset="-120"/>
                <a:ea typeface="標楷體" pitchFamily="65" charset="-120"/>
              </a:rPr>
              <a:t>http://www.chilun.idv.tw/raylin/ask89/</a:t>
            </a:r>
          </a:p>
          <a:p>
            <a:pPr>
              <a:buFont typeface="Wingdings" pitchFamily="2" charset="2"/>
              <a:buChar char="l"/>
            </a:pPr>
            <a:r>
              <a:rPr lang="en-US" altLang="zh-TW" sz="1600" dirty="0">
                <a:latin typeface="標楷體" pitchFamily="65" charset="-120"/>
                <a:ea typeface="標楷體" pitchFamily="65" charset="-120"/>
              </a:rPr>
              <a:t>12. 96.08 Wi-Fi </a:t>
            </a:r>
            <a:r>
              <a:rPr lang="zh-TW" altLang="en-US" sz="1600" dirty="0">
                <a:latin typeface="標楷體" pitchFamily="65" charset="-120"/>
                <a:ea typeface="標楷體" pitchFamily="65" charset="-120"/>
              </a:rPr>
              <a:t>無線 </a:t>
            </a:r>
            <a:r>
              <a:rPr lang="en-US" altLang="zh-TW" sz="1600" dirty="0">
                <a:latin typeface="標楷體" pitchFamily="65" charset="-120"/>
                <a:ea typeface="標楷體" pitchFamily="65" charset="-120"/>
              </a:rPr>
              <a:t>LAN (1.5 M-&gt; 15M)</a:t>
            </a:r>
          </a:p>
          <a:p>
            <a:pPr>
              <a:buFont typeface="Wingdings" pitchFamily="2" charset="2"/>
              <a:buChar char="l"/>
            </a:pPr>
            <a:r>
              <a:rPr lang="en-US" altLang="zh-TW" sz="1600" dirty="0">
                <a:latin typeface="標楷體" pitchFamily="65" charset="-120"/>
                <a:ea typeface="標楷體" pitchFamily="65" charset="-120"/>
              </a:rPr>
              <a:t>13. 97.08 Vista Center (42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TV+22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PC+12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NB10</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EeePC+3.5</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PDA)</a:t>
            </a:r>
          </a:p>
          <a:p>
            <a:pPr>
              <a:buFont typeface="Wingdings" pitchFamily="2" charset="2"/>
              <a:buChar char="l"/>
            </a:pPr>
            <a:r>
              <a:rPr lang="en-US" altLang="zh-TW" sz="1600" dirty="0">
                <a:latin typeface="標楷體" pitchFamily="65" charset="-120"/>
                <a:ea typeface="標楷體" pitchFamily="65" charset="-120"/>
              </a:rPr>
              <a:t>14. 98.08 GPS Server (</a:t>
            </a:r>
            <a:r>
              <a:rPr lang="en-US" altLang="zh-TW" sz="1600" dirty="0" err="1">
                <a:latin typeface="標楷體" pitchFamily="65" charset="-120"/>
                <a:ea typeface="標楷體" pitchFamily="65" charset="-120"/>
              </a:rPr>
              <a:t>PaPaGO</a:t>
            </a:r>
            <a:r>
              <a:rPr lang="en-US" altLang="zh-TW" sz="1600" dirty="0">
                <a:latin typeface="標楷體" pitchFamily="65" charset="-120"/>
                <a:ea typeface="標楷體" pitchFamily="65" charset="-120"/>
              </a:rPr>
              <a:t>)-&gt; Client (PDA+NB-EeePC+V8-2D,3D)</a:t>
            </a:r>
          </a:p>
          <a:p>
            <a:pPr>
              <a:buFont typeface="Wingdings" pitchFamily="2" charset="2"/>
              <a:buChar char="l"/>
            </a:pPr>
            <a:r>
              <a:rPr lang="en-US" altLang="zh-TW" sz="1600" dirty="0">
                <a:latin typeface="標楷體" pitchFamily="65" charset="-120"/>
                <a:ea typeface="標楷體" pitchFamily="65" charset="-120"/>
              </a:rPr>
              <a:t>15. 98.0922</a:t>
            </a:r>
            <a:r>
              <a:rPr lang="zh-TW" altLang="en-US" sz="1600" dirty="0">
                <a:latin typeface="標楷體" pitchFamily="65" charset="-120"/>
                <a:ea typeface="標楷體" pitchFamily="65" charset="-120"/>
              </a:rPr>
              <a:t>自編教材網站建置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國際連鎖企業管理原文教材</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自序</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16. 98.0929 </a:t>
            </a:r>
            <a:r>
              <a:rPr lang="zh-TW" altLang="en-US" sz="1600" dirty="0">
                <a:latin typeface="標楷體" pitchFamily="65" charset="-120"/>
                <a:ea typeface="標楷體" pitchFamily="65" charset="-120"/>
              </a:rPr>
              <a:t>網路問卷技術專區建置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網路問卷</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佈告欄</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457200" y="274638"/>
            <a:ext cx="8229600" cy="346050"/>
          </a:xfrm>
          <a:noFill/>
        </p:spPr>
        <p:txBody>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286658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6680" y="97033"/>
            <a:ext cx="8868427" cy="6604392"/>
          </a:xfrm>
        </p:spPr>
        <p:txBody>
          <a:bodyPr>
            <a:normAutofit fontScale="25000" lnSpcReduction="20000"/>
          </a:bodyPr>
          <a:lstStyle/>
          <a:p>
            <a:r>
              <a:rPr lang="zh-TW" altLang="en-US" sz="7200" u="sng" dirty="0">
                <a:solidFill>
                  <a:srgbClr val="FF0000"/>
                </a:solidFill>
              </a:rPr>
              <a:t>大學研究所青年</a:t>
            </a:r>
            <a:r>
              <a:rPr lang="en-US" altLang="zh-TW" sz="7200" u="sng" dirty="0">
                <a:solidFill>
                  <a:srgbClr val="FF0000"/>
                </a:solidFill>
              </a:rPr>
              <a:t>(</a:t>
            </a:r>
            <a:r>
              <a:rPr lang="zh-TW" altLang="en-US" sz="7200" u="sng" dirty="0">
                <a:solidFill>
                  <a:srgbClr val="FF0000"/>
                </a:solidFill>
              </a:rPr>
              <a:t>文化創意研究 與 建築設計創業 </a:t>
            </a:r>
            <a:r>
              <a:rPr lang="en-US" altLang="zh-TW" sz="7200" u="sng" dirty="0">
                <a:solidFill>
                  <a:srgbClr val="FF0000"/>
                </a:solidFill>
              </a:rPr>
              <a:t>Team) </a:t>
            </a:r>
            <a:r>
              <a:rPr lang="en-US" altLang="zh-TW" sz="7200" u="sng" dirty="0" smtClean="0">
                <a:solidFill>
                  <a:srgbClr val="FF0000"/>
                </a:solidFill>
              </a:rPr>
              <a:t> </a:t>
            </a:r>
            <a:r>
              <a:rPr lang="en-US" altLang="zh-TW" sz="7200" u="sng" dirty="0" smtClean="0">
                <a:solidFill>
                  <a:srgbClr val="FF0000"/>
                </a:solidFill>
                <a:sym typeface="Wingdings" panose="05000000000000000000" pitchFamily="2" charset="2"/>
              </a:rPr>
              <a:t></a:t>
            </a:r>
            <a:r>
              <a:rPr lang="zh-TW" altLang="en-US" sz="7200" u="sng" dirty="0">
                <a:solidFill>
                  <a:srgbClr val="FF0000"/>
                </a:solidFill>
              </a:rPr>
              <a:t>文化</a:t>
            </a:r>
            <a:r>
              <a:rPr lang="zh-TW" altLang="en-US" sz="7200" u="sng" dirty="0" smtClean="0">
                <a:solidFill>
                  <a:srgbClr val="FF0000"/>
                </a:solidFill>
              </a:rPr>
              <a:t>創意</a:t>
            </a:r>
            <a:r>
              <a:rPr lang="zh-TW" altLang="en-US" sz="7200" u="sng" dirty="0">
                <a:solidFill>
                  <a:srgbClr val="FF0000"/>
                </a:solidFill>
              </a:rPr>
              <a:t>產業</a:t>
            </a:r>
            <a:endParaRPr lang="en-US" altLang="zh-TW" sz="7200" u="sng" dirty="0">
              <a:solidFill>
                <a:srgbClr val="FF0000"/>
              </a:solidFill>
            </a:endParaRPr>
          </a:p>
          <a:p>
            <a:r>
              <a:rPr lang="zh-TW" altLang="en-US" sz="6400" b="1" dirty="0" smtClean="0"/>
              <a:t>新創</a:t>
            </a:r>
            <a:r>
              <a:rPr lang="zh-TW" altLang="en-US" sz="6400" b="1" dirty="0"/>
              <a:t>育成 培養未來競爭力 </a:t>
            </a:r>
            <a:r>
              <a:rPr lang="en-US" altLang="zh-TW" sz="6400" b="1" dirty="0"/>
              <a:t>T</a:t>
            </a:r>
            <a:r>
              <a:rPr lang="zh-TW" altLang="en-US" sz="6400" b="1" dirty="0"/>
              <a:t>觀點 </a:t>
            </a:r>
          </a:p>
          <a:p>
            <a:r>
              <a:rPr lang="en-US" altLang="zh-TW" sz="6400" b="1" dirty="0"/>
              <a:t>https://www.youtube.com/watch?v=wUfBnBNc2OU</a:t>
            </a:r>
          </a:p>
          <a:p>
            <a:r>
              <a:rPr lang="zh-TW" altLang="en-US" sz="6400" b="1" dirty="0"/>
              <a:t>臺中市舊城區再生</a:t>
            </a:r>
          </a:p>
          <a:p>
            <a:r>
              <a:rPr lang="en-US" altLang="zh-TW" sz="6400" b="1" dirty="0"/>
              <a:t>https://www.youtube.com/watch?v=6s6fABlTGIU&amp;index=3&amp;list=PL4Ozc2-DflgRpBx9Ph6jdEr8xDyNuLmcH</a:t>
            </a:r>
          </a:p>
          <a:p>
            <a:r>
              <a:rPr lang="zh-TW" altLang="en-US" sz="6400" b="1" dirty="0"/>
              <a:t>成立於</a:t>
            </a:r>
            <a:r>
              <a:rPr lang="en-US" altLang="zh-TW" sz="6400" b="1" dirty="0"/>
              <a:t>2000</a:t>
            </a:r>
            <a:r>
              <a:rPr lang="zh-TW" altLang="en-US" sz="6400" b="1" dirty="0"/>
              <a:t>年</a:t>
            </a:r>
            <a:r>
              <a:rPr lang="en-US" altLang="zh-TW" sz="6400" b="1" dirty="0"/>
              <a:t>6</a:t>
            </a:r>
            <a:r>
              <a:rPr lang="zh-TW" altLang="en-US" sz="6400" b="1" dirty="0"/>
              <a:t>月</a:t>
            </a:r>
            <a:r>
              <a:rPr lang="en-US" altLang="zh-TW" sz="6400" b="1" dirty="0"/>
              <a:t>9</a:t>
            </a:r>
            <a:r>
              <a:rPr lang="zh-TW" altLang="en-US" sz="6400" b="1" dirty="0"/>
              <a:t>日</a:t>
            </a:r>
            <a:r>
              <a:rPr lang="en-US" altLang="zh-TW" sz="6400" b="1" dirty="0"/>
              <a:t>- 20</a:t>
            </a:r>
            <a:r>
              <a:rPr lang="zh-TW" altLang="en-US" sz="6400" b="1" dirty="0"/>
              <a:t>號倉庫 </a:t>
            </a:r>
          </a:p>
          <a:p>
            <a:r>
              <a:rPr lang="en-US" altLang="zh-TW" sz="6400" b="1" dirty="0"/>
              <a:t>https://www.youtube.com/watch?v=FbXMXpUPfH0</a:t>
            </a:r>
          </a:p>
          <a:p>
            <a:r>
              <a:rPr lang="zh-TW" altLang="en-US" sz="6400" b="1" dirty="0"/>
              <a:t>成立於 </a:t>
            </a:r>
            <a:r>
              <a:rPr lang="en-US" altLang="zh-TW" sz="6400" b="1" dirty="0"/>
              <a:t>2012</a:t>
            </a:r>
            <a:r>
              <a:rPr lang="zh-TW" altLang="en-US" sz="6400" b="1" dirty="0"/>
              <a:t>年</a:t>
            </a:r>
            <a:r>
              <a:rPr lang="en-US" altLang="zh-TW" sz="6400" b="1" dirty="0"/>
              <a:t>3</a:t>
            </a:r>
            <a:r>
              <a:rPr lang="zh-TW" altLang="en-US" sz="6400" b="1" dirty="0"/>
              <a:t>月</a:t>
            </a:r>
            <a:r>
              <a:rPr lang="en-US" altLang="zh-TW" sz="6400" b="1" dirty="0"/>
              <a:t>-</a:t>
            </a:r>
            <a:r>
              <a:rPr lang="zh-TW" altLang="en-US" sz="6400" b="1" dirty="0"/>
              <a:t>中區再生基地 </a:t>
            </a:r>
            <a:r>
              <a:rPr lang="en-US" altLang="zh-TW" sz="6400" b="1" dirty="0"/>
              <a:t>DRF </a:t>
            </a:r>
            <a:r>
              <a:rPr lang="en-US" altLang="zh-TW" sz="6400" b="1" dirty="0" err="1"/>
              <a:t>Goodot</a:t>
            </a:r>
            <a:r>
              <a:rPr lang="en-US" altLang="zh-TW" sz="6400" b="1" dirty="0"/>
              <a:t> Village(</a:t>
            </a:r>
            <a:r>
              <a:rPr lang="zh-TW" altLang="en-US" sz="6400" b="1" dirty="0"/>
              <a:t>鐵路高架化</a:t>
            </a:r>
            <a:r>
              <a:rPr lang="en-US" altLang="zh-TW" sz="6400" b="1" dirty="0"/>
              <a:t>)</a:t>
            </a:r>
          </a:p>
          <a:p>
            <a:r>
              <a:rPr lang="en-US" altLang="zh-TW" sz="6400" b="1" dirty="0"/>
              <a:t>https://www.facebook.com/GoodotVillage/about/?entry_point=page_nav_about_item&amp;tab=page_info</a:t>
            </a:r>
          </a:p>
          <a:p>
            <a:r>
              <a:rPr lang="zh-TW" altLang="en-US" sz="6400" b="1" dirty="0"/>
              <a:t>統合於 </a:t>
            </a:r>
            <a:r>
              <a:rPr lang="en-US" altLang="zh-TW" sz="6400" b="1" dirty="0"/>
              <a:t>2012</a:t>
            </a:r>
            <a:r>
              <a:rPr lang="zh-TW" altLang="en-US" sz="6400" b="1" dirty="0"/>
              <a:t>年</a:t>
            </a:r>
            <a:r>
              <a:rPr lang="en-US" altLang="zh-TW" sz="6400" b="1" dirty="0"/>
              <a:t>5</a:t>
            </a:r>
            <a:r>
              <a:rPr lang="zh-TW" altLang="en-US" sz="6400" b="1" dirty="0"/>
              <a:t>月</a:t>
            </a:r>
            <a:r>
              <a:rPr lang="en-US" altLang="zh-TW" sz="6400" b="1" dirty="0"/>
              <a:t>21</a:t>
            </a:r>
            <a:r>
              <a:rPr lang="zh-TW" altLang="en-US" sz="6400" b="1" dirty="0"/>
              <a:t>日，</a:t>
            </a:r>
            <a:r>
              <a:rPr lang="zh-TW" altLang="en-US" sz="5600" b="1" dirty="0"/>
              <a:t>國立台灣美術館所屬機關</a:t>
            </a:r>
            <a:r>
              <a:rPr lang="en-US" altLang="zh-TW" sz="5600" b="1" dirty="0"/>
              <a:t>-</a:t>
            </a:r>
            <a:r>
              <a:rPr lang="zh-TW" altLang="en-US" sz="5600" b="1" dirty="0"/>
              <a:t>國立新竹生活美學館、國立彰化生活美學館、國立臺南生活美學館、國立臺東生活美學館。</a:t>
            </a:r>
          </a:p>
          <a:p>
            <a:r>
              <a:rPr lang="en-US" altLang="zh-TW" sz="6400" b="1" dirty="0"/>
              <a:t>https://zh.wikipedia.org/wiki/%E5%9C%8B%E7%AB%8B%E8%87%BA%E7%81%A3%E7%BE%8E%E8%A1%93%E9%A4%A8</a:t>
            </a:r>
          </a:p>
          <a:p>
            <a:r>
              <a:rPr lang="zh-TW" altLang="en-US" sz="6400" b="1" dirty="0"/>
              <a:t>成形於 </a:t>
            </a:r>
            <a:r>
              <a:rPr lang="en-US" altLang="zh-TW" sz="6400" b="1" dirty="0"/>
              <a:t>2012</a:t>
            </a:r>
            <a:r>
              <a:rPr lang="zh-TW" altLang="en-US" sz="6400" b="1" dirty="0"/>
              <a:t>年底 零時政府 </a:t>
            </a:r>
            <a:r>
              <a:rPr lang="en-US" altLang="zh-TW" sz="6400" b="1" dirty="0"/>
              <a:t>: g0v.tw </a:t>
            </a:r>
            <a:r>
              <a:rPr lang="zh-TW" altLang="en-US" sz="6400" b="1" dirty="0"/>
              <a:t>是一個推動資訊透明化的社群，</a:t>
            </a:r>
            <a:r>
              <a:rPr lang="zh-TW" altLang="en-US" sz="5600" b="1" dirty="0"/>
              <a:t>致力於開發公民參與社會的資訊平台與工具。</a:t>
            </a:r>
            <a:r>
              <a:rPr lang="en-US" altLang="zh-TW" sz="5600" b="1" dirty="0"/>
              <a:t>2012 </a:t>
            </a:r>
            <a:r>
              <a:rPr lang="zh-TW" altLang="en-US" sz="5600" b="1" dirty="0"/>
              <a:t>年底開始成形</a:t>
            </a:r>
          </a:p>
          <a:p>
            <a:r>
              <a:rPr lang="zh-TW" altLang="en-US" sz="6400" b="1" dirty="0"/>
              <a:t>成立於 </a:t>
            </a:r>
            <a:r>
              <a:rPr lang="en-US" altLang="zh-TW" sz="6400" b="1" dirty="0"/>
              <a:t>2013</a:t>
            </a:r>
            <a:r>
              <a:rPr lang="zh-TW" altLang="en-US" sz="6400" b="1" dirty="0"/>
              <a:t>年</a:t>
            </a:r>
            <a:r>
              <a:rPr lang="en-US" altLang="zh-TW" sz="6400" b="1" dirty="0"/>
              <a:t>-</a:t>
            </a:r>
            <a:r>
              <a:rPr lang="zh-TW" altLang="en-US" sz="6400" b="1" dirty="0"/>
              <a:t>好伴</a:t>
            </a:r>
          </a:p>
          <a:p>
            <a:r>
              <a:rPr lang="en-US" altLang="zh-TW" sz="6400" b="1" dirty="0"/>
              <a:t>https://www.facebook.com/HappenTaichung/about/?entry_point=page_nav_about_item&amp;tab=milestone</a:t>
            </a:r>
          </a:p>
          <a:p>
            <a:r>
              <a:rPr lang="zh-TW" altLang="en-US" sz="6400" b="1" dirty="0"/>
              <a:t>成立於 </a:t>
            </a:r>
            <a:r>
              <a:rPr lang="en-US" altLang="zh-TW" sz="6400" b="1" dirty="0"/>
              <a:t>2015</a:t>
            </a:r>
            <a:r>
              <a:rPr lang="zh-TW" altLang="en-US" sz="6400" b="1" dirty="0"/>
              <a:t>年</a:t>
            </a:r>
            <a:r>
              <a:rPr lang="en-US" altLang="zh-TW" sz="6400" b="1" dirty="0"/>
              <a:t>-</a:t>
            </a:r>
            <a:r>
              <a:rPr lang="zh-TW" altLang="en-US" sz="6400" b="1" dirty="0"/>
              <a:t>建國路</a:t>
            </a:r>
            <a:r>
              <a:rPr lang="en-US" altLang="zh-TW" sz="6400" b="1" dirty="0"/>
              <a:t>224</a:t>
            </a:r>
            <a:r>
              <a:rPr lang="zh-TW" altLang="en-US" sz="6400" b="1" dirty="0"/>
              <a:t>號</a:t>
            </a:r>
            <a:r>
              <a:rPr lang="en-US" altLang="zh-TW" sz="6400" b="1" dirty="0"/>
              <a:t>—</a:t>
            </a:r>
            <a:r>
              <a:rPr lang="zh-TW" altLang="en-US" sz="6400" b="1" dirty="0"/>
              <a:t>建國市場田調分享團</a:t>
            </a:r>
          </a:p>
          <a:p>
            <a:r>
              <a:rPr lang="en-US" altLang="zh-TW" sz="6400" b="1" dirty="0"/>
              <a:t>https://www.facebook.com/groups/983242741773683/?ref=bookmarks</a:t>
            </a:r>
          </a:p>
          <a:p>
            <a:r>
              <a:rPr lang="zh-TW" altLang="en-US" sz="6400" b="1" dirty="0"/>
              <a:t>成立於 </a:t>
            </a:r>
            <a:r>
              <a:rPr lang="en-US" altLang="zh-TW" sz="6400" b="1" dirty="0"/>
              <a:t>2015.05.29 </a:t>
            </a:r>
            <a:r>
              <a:rPr lang="zh-TW" altLang="en-US" sz="6400" b="1" dirty="0"/>
              <a:t>之大里文創觀光夜市</a:t>
            </a:r>
            <a:r>
              <a:rPr lang="en-US" altLang="zh-TW" sz="6400" b="1" dirty="0"/>
              <a:t>: </a:t>
            </a:r>
          </a:p>
          <a:p>
            <a:r>
              <a:rPr lang="en-US" altLang="zh-TW" sz="6400" b="1" dirty="0"/>
              <a:t>https://www.facebook.com/tilimaket168/</a:t>
            </a:r>
          </a:p>
          <a:p>
            <a:r>
              <a:rPr lang="zh-TW" altLang="en-US" sz="6400" b="1" dirty="0"/>
              <a:t>成立於 </a:t>
            </a:r>
            <a:r>
              <a:rPr lang="en-US" altLang="zh-TW" sz="6400" b="1" dirty="0"/>
              <a:t>2016</a:t>
            </a:r>
            <a:r>
              <a:rPr lang="zh-TW" altLang="en-US" sz="6400" b="1" dirty="0"/>
              <a:t>年</a:t>
            </a:r>
            <a:r>
              <a:rPr lang="en-US" altLang="zh-TW" sz="6400" b="1" dirty="0"/>
              <a:t>-</a:t>
            </a:r>
            <a:r>
              <a:rPr lang="zh-TW" altLang="en-US" sz="6400" b="1" dirty="0"/>
              <a:t>看見建國市場</a:t>
            </a:r>
          </a:p>
          <a:p>
            <a:r>
              <a:rPr lang="en-US" altLang="zh-TW" sz="6400" b="1" dirty="0"/>
              <a:t>https://www.facebook.com/groups/183614438706648/</a:t>
            </a:r>
          </a:p>
          <a:p>
            <a:r>
              <a:rPr lang="zh-TW" altLang="en-US" sz="6400" b="1" dirty="0"/>
              <a:t>成立於 </a:t>
            </a:r>
            <a:r>
              <a:rPr lang="en-US" altLang="zh-TW" sz="6400" b="1" dirty="0"/>
              <a:t>2016.02</a:t>
            </a:r>
            <a:r>
              <a:rPr lang="zh-TW" altLang="en-US" sz="6400" b="1" dirty="0"/>
              <a:t>「</a:t>
            </a:r>
            <a:r>
              <a:rPr lang="en-US" altLang="zh-TW" sz="6400" b="1" dirty="0"/>
              <a:t>1095</a:t>
            </a:r>
            <a:r>
              <a:rPr lang="zh-TW" altLang="en-US" sz="6400" b="1" dirty="0"/>
              <a:t>」代表的是每一位外籍勞工在台三年的故事 </a:t>
            </a:r>
          </a:p>
          <a:p>
            <a:r>
              <a:rPr lang="en-US" altLang="zh-TW" sz="6400" b="1" dirty="0"/>
              <a:t>https://www.facebook.com/pg/MigrationTaichung/about/?ref=page_internal</a:t>
            </a:r>
          </a:p>
          <a:p>
            <a:r>
              <a:rPr lang="en-US" altLang="zh-TW" sz="6400" b="1" dirty="0"/>
              <a:t>https://www.facebook.com/groups/366109553751626/</a:t>
            </a:r>
          </a:p>
          <a:p>
            <a:endParaRPr lang="zh-TW" altLang="en-US" dirty="0"/>
          </a:p>
        </p:txBody>
      </p:sp>
    </p:spTree>
    <p:extLst>
      <p:ext uri="{BB962C8B-B14F-4D97-AF65-F5344CB8AC3E}">
        <p14:creationId xmlns:p14="http://schemas.microsoft.com/office/powerpoint/2010/main" val="5069649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32656"/>
            <a:ext cx="8898446" cy="648072"/>
          </a:xfrm>
        </p:spPr>
        <p:txBody>
          <a:bodyPr/>
          <a:lstStyle/>
          <a:p>
            <a:r>
              <a:rPr lang="zh-TW" altLang="en-US" sz="1400" dirty="0"/>
              <a:t>審查項目中，以</a:t>
            </a:r>
            <a:r>
              <a:rPr lang="zh-TW" altLang="en-US" sz="1600" b="1" dirty="0">
                <a:solidFill>
                  <a:srgbClr val="FF0000"/>
                </a:solidFill>
              </a:rPr>
              <a:t>營運模式可行性</a:t>
            </a:r>
            <a:r>
              <a:rPr lang="en-US" altLang="zh-TW" sz="1600" b="1" dirty="0">
                <a:solidFill>
                  <a:srgbClr val="FF0000"/>
                </a:solidFill>
              </a:rPr>
              <a:t>(40%)</a:t>
            </a:r>
            <a:r>
              <a:rPr lang="zh-TW" altLang="en-US" sz="1400" dirty="0"/>
              <a:t>、</a:t>
            </a:r>
            <a:r>
              <a:rPr lang="zh-TW" altLang="en-US" sz="1600" dirty="0">
                <a:solidFill>
                  <a:srgbClr val="FF0000"/>
                </a:solidFill>
              </a:rPr>
              <a:t>管理機制妥適性</a:t>
            </a:r>
            <a:r>
              <a:rPr lang="en-US" altLang="zh-TW" sz="1600" dirty="0">
                <a:solidFill>
                  <a:srgbClr val="FF0000"/>
                </a:solidFill>
              </a:rPr>
              <a:t>(30%)</a:t>
            </a:r>
            <a:r>
              <a:rPr lang="zh-TW" altLang="en-US" sz="1400" dirty="0"/>
              <a:t>占比最高，</a:t>
            </a:r>
            <a:r>
              <a:rPr lang="zh-TW" altLang="en-US" sz="1200" dirty="0"/>
              <a:t>分數最高的前</a:t>
            </a:r>
            <a:r>
              <a:rPr lang="en-US" altLang="zh-TW" sz="1200" dirty="0"/>
              <a:t>2</a:t>
            </a:r>
            <a:r>
              <a:rPr lang="zh-TW" altLang="en-US" sz="1200" dirty="0"/>
              <a:t>名獲得純</a:t>
            </a:r>
            <a:r>
              <a:rPr lang="zh-TW" altLang="en-US" sz="1600" dirty="0">
                <a:solidFill>
                  <a:srgbClr val="FF0000"/>
                </a:solidFill>
              </a:rPr>
              <a:t>網銀</a:t>
            </a:r>
            <a:r>
              <a:rPr lang="zh-TW" altLang="en-US" sz="1600" dirty="0" smtClean="0">
                <a:solidFill>
                  <a:srgbClr val="FF0000"/>
                </a:solidFill>
              </a:rPr>
              <a:t>執照</a:t>
            </a:r>
            <a:r>
              <a:rPr lang="zh-TW" altLang="en-US" sz="1200" dirty="0"/>
              <a:t/>
            </a:r>
            <a:br>
              <a:rPr lang="zh-TW" altLang="en-US" sz="1200" dirty="0"/>
            </a:br>
            <a:endParaRPr lang="zh-TW" altLang="en-US" sz="1200" dirty="0"/>
          </a:p>
        </p:txBody>
      </p:sp>
      <p:sp>
        <p:nvSpPr>
          <p:cNvPr id="3" name="內容版面配置區 2"/>
          <p:cNvSpPr>
            <a:spLocks noGrp="1"/>
          </p:cNvSpPr>
          <p:nvPr>
            <p:ph idx="1"/>
          </p:nvPr>
        </p:nvSpPr>
        <p:spPr>
          <a:xfrm>
            <a:off x="35496" y="980728"/>
            <a:ext cx="9001000" cy="4525963"/>
          </a:xfrm>
        </p:spPr>
        <p:txBody>
          <a:bodyPr/>
          <a:lstStyle/>
          <a:p>
            <a:r>
              <a:rPr lang="zh-TW" altLang="en-US" sz="2400" dirty="0"/>
              <a:t>目前市場上共</a:t>
            </a:r>
            <a:r>
              <a:rPr lang="en-US" altLang="zh-TW" sz="2400" dirty="0"/>
              <a:t>3</a:t>
            </a:r>
            <a:r>
              <a:rPr lang="zh-TW" altLang="en-US" sz="2400" dirty="0"/>
              <a:t>大陣營在比拚</a:t>
            </a:r>
            <a:r>
              <a:rPr lang="zh-TW" altLang="en-US" sz="2400" dirty="0" smtClean="0"/>
              <a:t>！</a:t>
            </a:r>
            <a:endParaRPr lang="en-US" altLang="zh-TW" sz="2400" dirty="0" smtClean="0"/>
          </a:p>
          <a:p>
            <a:r>
              <a:rPr lang="en-US" altLang="zh-TW" sz="2400" dirty="0" smtClean="0"/>
              <a:t>1.</a:t>
            </a:r>
            <a:r>
              <a:rPr lang="zh-TW" altLang="en-US" sz="2400" dirty="0" smtClean="0"/>
              <a:t>日本</a:t>
            </a:r>
            <a:r>
              <a:rPr lang="zh-TW" altLang="en-US" sz="2400" dirty="0"/>
              <a:t>樂天早早就表態參加，跟旗下</a:t>
            </a:r>
            <a:r>
              <a:rPr lang="zh-TW" altLang="en-US" sz="1400" dirty="0">
                <a:solidFill>
                  <a:srgbClr val="FF0000"/>
                </a:solidFill>
              </a:rPr>
              <a:t>沒有銀行</a:t>
            </a:r>
            <a:r>
              <a:rPr lang="zh-TW" altLang="en-US" sz="2400" dirty="0"/>
              <a:t>的國票金控合作。</a:t>
            </a:r>
          </a:p>
          <a:p>
            <a:r>
              <a:rPr lang="en-US" altLang="zh-TW" sz="2400" dirty="0" smtClean="0"/>
              <a:t>2.</a:t>
            </a:r>
            <a:r>
              <a:rPr lang="zh-TW" altLang="en-US" sz="2400" dirty="0" smtClean="0"/>
              <a:t> 隨後</a:t>
            </a:r>
            <a:r>
              <a:rPr lang="zh-TW" altLang="en-US" sz="2400" dirty="0"/>
              <a:t>，中華電信也表態，跟兆豐銀合作，純網銀名稱為「將來網路銀行」，股權分配上</a:t>
            </a:r>
            <a:r>
              <a:rPr lang="zh-TW" altLang="en-US" sz="2400" dirty="0">
                <a:solidFill>
                  <a:srgbClr val="FF0000"/>
                </a:solidFill>
              </a:rPr>
              <a:t>中華電信</a:t>
            </a:r>
            <a:r>
              <a:rPr lang="zh-TW" altLang="en-US" sz="2400" dirty="0"/>
              <a:t>持股</a:t>
            </a:r>
            <a:r>
              <a:rPr lang="en-US" altLang="zh-TW" sz="2400" dirty="0"/>
              <a:t>30%</a:t>
            </a:r>
            <a:r>
              <a:rPr lang="zh-TW" altLang="en-US" sz="2400" dirty="0"/>
              <a:t>為第一大股東，兆豐銀行持股</a:t>
            </a:r>
            <a:r>
              <a:rPr lang="en-US" altLang="zh-TW" sz="2400" dirty="0"/>
              <a:t>25.1%</a:t>
            </a:r>
            <a:r>
              <a:rPr lang="zh-TW" altLang="en-US" sz="2400" dirty="0"/>
              <a:t>擔任第二大股東與金融主導權，新光金佔</a:t>
            </a:r>
            <a:r>
              <a:rPr lang="en-US" altLang="zh-TW" sz="2400" dirty="0"/>
              <a:t>14%</a:t>
            </a:r>
            <a:r>
              <a:rPr lang="zh-TW" altLang="en-US" sz="2400" dirty="0"/>
              <a:t>、全聯占</a:t>
            </a:r>
            <a:r>
              <a:rPr lang="en-US" altLang="zh-TW" sz="2400" dirty="0"/>
              <a:t>9.9%</a:t>
            </a:r>
            <a:r>
              <a:rPr lang="zh-TW" altLang="en-US" sz="2400" dirty="0"/>
              <a:t>，悠遊卡公司也正研議以</a:t>
            </a:r>
            <a:r>
              <a:rPr lang="en-US" altLang="zh-TW" sz="2400" dirty="0"/>
              <a:t>5%</a:t>
            </a:r>
            <a:r>
              <a:rPr lang="zh-TW" altLang="en-US" sz="2400" dirty="0"/>
              <a:t>股權加入，還有中華郵政、</a:t>
            </a:r>
            <a:r>
              <a:rPr lang="en-US" altLang="zh-TW" sz="2400" dirty="0"/>
              <a:t>PCHOME</a:t>
            </a:r>
            <a:r>
              <a:rPr lang="zh-TW" altLang="en-US" sz="2400" dirty="0"/>
              <a:t>也都研議中。綜觀中華電信的陣容，國家第一大電信公司加上泛公股銀行，若再加上悠遊卡跟中華郵政加入，被稱為是「國家超級艦隊」。</a:t>
            </a:r>
          </a:p>
          <a:p>
            <a:r>
              <a:rPr lang="en-US" altLang="zh-TW" sz="2400" dirty="0" smtClean="0"/>
              <a:t>3.</a:t>
            </a:r>
            <a:r>
              <a:rPr lang="zh-TW" altLang="en-US" sz="2400" dirty="0" smtClean="0"/>
              <a:t>但</a:t>
            </a:r>
            <a:r>
              <a:rPr lang="en-US" altLang="zh-TW" sz="2400" dirty="0"/>
              <a:t>LINE</a:t>
            </a:r>
            <a:r>
              <a:rPr lang="zh-TW" altLang="en-US" sz="2400" dirty="0"/>
              <a:t>也來勢洶洶，跟富邦銀行合作，宣布成立「</a:t>
            </a:r>
            <a:r>
              <a:rPr lang="en-US" altLang="zh-TW" sz="2400" dirty="0"/>
              <a:t>LINE BANK</a:t>
            </a:r>
            <a:r>
              <a:rPr lang="zh-TW" altLang="en-US" sz="2400" dirty="0"/>
              <a:t>」。股權分配上，</a:t>
            </a:r>
            <a:r>
              <a:rPr lang="en-US" altLang="zh-TW" sz="2400" dirty="0"/>
              <a:t>LINE</a:t>
            </a:r>
            <a:r>
              <a:rPr lang="zh-TW" altLang="en-US" sz="2400" dirty="0"/>
              <a:t>已經有明確的股權分布，</a:t>
            </a:r>
            <a:r>
              <a:rPr lang="en-US" altLang="zh-TW" sz="2400" dirty="0"/>
              <a:t>LINE</a:t>
            </a:r>
            <a:r>
              <a:rPr lang="zh-TW" altLang="en-US" sz="2400" dirty="0"/>
              <a:t>持股</a:t>
            </a:r>
            <a:r>
              <a:rPr lang="en-US" altLang="zh-TW" sz="2400" dirty="0"/>
              <a:t>49.9%</a:t>
            </a:r>
            <a:r>
              <a:rPr lang="zh-TW" altLang="en-US" sz="2400" dirty="0"/>
              <a:t>作為第一大股東，富邦</a:t>
            </a:r>
            <a:r>
              <a:rPr lang="zh-TW" altLang="en-US" sz="2400" dirty="0">
                <a:solidFill>
                  <a:srgbClr val="FF0000"/>
                </a:solidFill>
              </a:rPr>
              <a:t>銀行持股</a:t>
            </a:r>
            <a:r>
              <a:rPr lang="en-US" altLang="zh-TW" sz="2400" dirty="0"/>
              <a:t>25.1%</a:t>
            </a:r>
            <a:r>
              <a:rPr lang="zh-TW" altLang="en-US" sz="2400" dirty="0"/>
              <a:t>是第二大股東、具有金融主導權；另加上中信銀、渣打銀、聯邦銀各持股</a:t>
            </a:r>
            <a:r>
              <a:rPr lang="en-US" altLang="zh-TW" sz="2400" dirty="0"/>
              <a:t>5%</a:t>
            </a:r>
            <a:r>
              <a:rPr lang="zh-TW" altLang="en-US" sz="2400" dirty="0"/>
              <a:t>，還結合</a:t>
            </a:r>
            <a:r>
              <a:rPr lang="en-US" altLang="zh-TW" sz="2400" dirty="0"/>
              <a:t>2</a:t>
            </a:r>
            <a:r>
              <a:rPr lang="zh-TW" altLang="en-US" sz="2400" dirty="0"/>
              <a:t>大</a:t>
            </a:r>
            <a:r>
              <a:rPr lang="zh-TW" altLang="en-US" sz="2400" dirty="0">
                <a:solidFill>
                  <a:srgbClr val="FF0000"/>
                </a:solidFill>
              </a:rPr>
              <a:t>電信業者</a:t>
            </a:r>
            <a:r>
              <a:rPr lang="zh-TW" altLang="en-US" sz="2400" dirty="0"/>
              <a:t>遠傳、台哥大各持股</a:t>
            </a:r>
            <a:r>
              <a:rPr lang="en-US" altLang="zh-TW" sz="2400" dirty="0"/>
              <a:t>5%</a:t>
            </a:r>
            <a:r>
              <a:rPr lang="zh-TW" altLang="en-US" sz="2400" dirty="0"/>
              <a:t>。</a:t>
            </a:r>
          </a:p>
          <a:p>
            <a:endParaRPr lang="zh-TW" altLang="en-US" sz="1600" dirty="0"/>
          </a:p>
          <a:p>
            <a:endParaRPr lang="zh-TW" altLang="en-US" dirty="0"/>
          </a:p>
          <a:p>
            <a:endParaRPr lang="zh-TW" altLang="en-US" dirty="0"/>
          </a:p>
        </p:txBody>
      </p:sp>
    </p:spTree>
    <p:extLst>
      <p:ext uri="{BB962C8B-B14F-4D97-AF65-F5344CB8AC3E}">
        <p14:creationId xmlns:p14="http://schemas.microsoft.com/office/powerpoint/2010/main" val="1703492646"/>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2608</TotalTime>
  <Words>9765</Words>
  <Application>Microsoft Office PowerPoint</Application>
  <PresentationFormat>如螢幕大小 (4:3)</PresentationFormat>
  <Paragraphs>773</Paragraphs>
  <Slides>97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97</vt:i4>
      </vt:variant>
    </vt:vector>
  </HeadingPairs>
  <TitlesOfParts>
    <vt:vector size="105" baseType="lpstr">
      <vt:lpstr>新細明體</vt:lpstr>
      <vt:lpstr>標楷體</vt:lpstr>
      <vt:lpstr>Arial</vt:lpstr>
      <vt:lpstr>Cambria Math</vt:lpstr>
      <vt:lpstr>Helvetica</vt:lpstr>
      <vt:lpstr>Times New Roman</vt:lpstr>
      <vt:lpstr>Wingdings</vt:lpstr>
      <vt:lpstr>預設簡報設計</vt:lpstr>
      <vt:lpstr>PowerPoint 簡報</vt:lpstr>
      <vt:lpstr>PowerPoint 簡報</vt:lpstr>
      <vt:lpstr>PowerPoint 簡報</vt:lpstr>
      <vt:lpstr>期中 108.4教師教學評量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氣象達人-大數據分析(氣象) </vt:lpstr>
      <vt:lpstr>PowerPoint 簡報</vt:lpstr>
      <vt:lpstr>PowerPoint 簡報</vt:lpstr>
      <vt:lpstr>2.9.23-FB人口 全球統計</vt:lpstr>
      <vt:lpstr>電腦軟體整合應用</vt:lpstr>
      <vt:lpstr>電腦軟體整合應用1</vt:lpstr>
      <vt:lpstr>電腦軟體整合應用</vt:lpstr>
      <vt:lpstr>2.9.23-FB人口 全球統計</vt:lpstr>
      <vt:lpstr>PowerPoint 簡報</vt:lpstr>
      <vt:lpstr>顧客關係管理(CRM)</vt:lpstr>
      <vt:lpstr>1.ActivePresenter 是一款錄製螢幕畫面工具，適合用於製作數位講義、手冊、教學文件或互動式研習簡報教材，搭配全功能編輯器來處理影音內容，調整外觀呈現方式，)-  https://drive.google.com/drive/folders/1gZ5VYTaoZZ2kTxAp1TRPtyLOXZSLMETH  2. 南投高商協同教學-04：ActivePresenter基本操作 2 https://youtu.be/c46zgAeQcW4</vt:lpstr>
      <vt:lpstr>期中 108.4教師教學評量</vt:lpstr>
      <vt:lpstr>期末108.6教師教學評量</vt:lpstr>
      <vt:lpstr>期末108.6教師教學評量</vt:lpstr>
      <vt:lpstr>3. 0930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台灣老年人口比例-大數據分析 http://kiang.github.io/tw_population </vt:lpstr>
      <vt:lpstr>CES消費電子展+世界行動通訊大會MWC</vt:lpstr>
      <vt:lpstr>PowerPoint 簡報</vt:lpstr>
      <vt:lpstr>PowerPoint 簡報</vt:lpstr>
      <vt:lpstr>PowerPoint 簡報</vt:lpstr>
      <vt:lpstr>PowerPoint 簡報</vt:lpstr>
      <vt:lpstr>PowerPoint 簡報</vt:lpstr>
      <vt:lpstr>小考1</vt:lpstr>
      <vt:lpstr>小考2</vt:lpstr>
      <vt:lpstr>小考2</vt:lpstr>
      <vt:lpstr>小考3</vt:lpstr>
      <vt:lpstr>PowerPoint 簡報</vt:lpstr>
      <vt:lpstr>5.10/14 計算機應用期中考  50%+ 10題填充題        四大主題-偏好排序. 第5主題-對老師的建議</vt:lpstr>
      <vt:lpstr>PowerPoint 簡報</vt:lpstr>
      <vt:lpstr>PowerPoint 簡報</vt:lpstr>
      <vt:lpstr>9.11/11 </vt:lpstr>
      <vt:lpstr>PowerPoint 簡報</vt:lpstr>
      <vt:lpstr>14.12.16</vt:lpstr>
      <vt:lpstr>PowerPoint 簡報</vt:lpstr>
      <vt:lpstr>16.12.30</vt:lpstr>
      <vt:lpstr>PowerPoint 簡報</vt:lpstr>
      <vt:lpstr>PowerPoint 簡報</vt:lpstr>
      <vt:lpstr>手機螢幕接電腦</vt:lpstr>
      <vt:lpstr>PowerPoint 簡報</vt:lpstr>
      <vt:lpstr>3G-4G-&gt;5G</vt:lpstr>
      <vt:lpstr>PowerPoint 簡報</vt:lpstr>
      <vt:lpstr>PowerPoint 簡報</vt:lpstr>
      <vt:lpstr>107.12.23</vt:lpstr>
      <vt:lpstr>107.12.30</vt:lpstr>
      <vt:lpstr>108.1.6</vt:lpstr>
      <vt:lpstr>108.1.6</vt:lpstr>
      <vt:lpstr>108.1.6</vt:lpstr>
      <vt:lpstr>108.1.6</vt:lpstr>
      <vt:lpstr>全球(21億FB/42億網路人口/76億人)</vt:lpstr>
      <vt:lpstr>18.1/13 期末考</vt:lpstr>
      <vt:lpstr>18.1/13 期末考</vt:lpstr>
      <vt:lpstr>18.1/13 期末考</vt:lpstr>
      <vt:lpstr>PowerPoint 簡報</vt:lpstr>
      <vt:lpstr>審查項目中，以營運模式可行性(40%)、管理機制妥適性(30%)占比最高，分數最高的前2名獲得純網銀執照 </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Win7_64</cp:lastModifiedBy>
  <cp:revision>153</cp:revision>
  <dcterms:created xsi:type="dcterms:W3CDTF">2014-02-25T23:42:37Z</dcterms:created>
  <dcterms:modified xsi:type="dcterms:W3CDTF">2019-05-16T12:59:52Z</dcterms:modified>
</cp:coreProperties>
</file>