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64" r:id="rId4"/>
    <p:sldId id="258" r:id="rId5"/>
    <p:sldId id="259" r:id="rId6"/>
    <p:sldId id="263" r:id="rId7"/>
    <p:sldId id="260" r:id="rId8"/>
    <p:sldId id="261" r:id="rId9"/>
    <p:sldId id="262"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82" r:id="rId23"/>
    <p:sldId id="283" r:id="rId24"/>
    <p:sldId id="278" r:id="rId25"/>
    <p:sldId id="279" r:id="rId26"/>
    <p:sldId id="280" r:id="rId27"/>
    <p:sldId id="281" r:id="rId28"/>
    <p:sldId id="284" r:id="rId29"/>
    <p:sldId id="285" r:id="rId30"/>
    <p:sldId id="286" r:id="rId31"/>
    <p:sldId id="287" r:id="rId32"/>
    <p:sldId id="288" r:id="rId33"/>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2" d="100"/>
          <a:sy n="102" d="100"/>
        </p:scale>
        <p:origin x="-2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2014/12/15</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2014/12/15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2014/12/15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標楷體" pitchFamily="65" charset="-120"/>
                <a:ea typeface="標楷體" pitchFamily="65" charset="-120"/>
              </a:rPr>
              <a:t>電腦軟體整合應用</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p:txBody>
          <a:bodyPr>
            <a:normAutofit/>
          </a:bodyPr>
          <a:lstStyle/>
          <a:p>
            <a:r>
              <a:rPr lang="zh-TW" altLang="en-US" sz="2000" dirty="0" smtClean="0">
                <a:latin typeface="標楷體" pitchFamily="65" charset="-120"/>
                <a:ea typeface="標楷體" pitchFamily="65" charset="-120"/>
              </a:rPr>
              <a:t>指導老師</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王瑞麟</a:t>
            </a:r>
            <a:endParaRPr lang="en-US" altLang="zh-TW" sz="2000" dirty="0" smtClean="0">
              <a:latin typeface="標楷體" pitchFamily="65" charset="-120"/>
              <a:ea typeface="標楷體" pitchFamily="65" charset="-120"/>
            </a:endParaRPr>
          </a:p>
          <a:p>
            <a:endParaRPr lang="en-US" altLang="zh-TW" sz="2000" dirty="0">
              <a:latin typeface="標楷體" pitchFamily="65" charset="-120"/>
              <a:ea typeface="標楷體" pitchFamily="65" charset="-120"/>
            </a:endParaRPr>
          </a:p>
          <a:p>
            <a:r>
              <a:rPr lang="zh-TW" altLang="en-US" sz="2000" dirty="0" smtClean="0">
                <a:latin typeface="標楷體" pitchFamily="65" charset="-120"/>
                <a:ea typeface="標楷體" pitchFamily="65" charset="-120"/>
              </a:rPr>
              <a:t>資料整理</a:t>
            </a:r>
            <a:r>
              <a:rPr lang="en-US" altLang="zh-TW" sz="2000" dirty="0" smtClean="0">
                <a:latin typeface="標楷體" pitchFamily="65" charset="-120"/>
                <a:ea typeface="標楷體" pitchFamily="65" charset="-120"/>
              </a:rPr>
              <a:t>:YE102032 </a:t>
            </a:r>
            <a:r>
              <a:rPr lang="zh-TW" altLang="en-US" sz="2000" dirty="0" smtClean="0">
                <a:latin typeface="標楷體" pitchFamily="65" charset="-120"/>
                <a:ea typeface="標楷體" pitchFamily="65" charset="-120"/>
              </a:rPr>
              <a:t>游嘉榮</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版次</a:t>
            </a:r>
            <a:r>
              <a:rPr lang="en-US" altLang="zh-TW" sz="2000" dirty="0" smtClean="0">
                <a:latin typeface="標楷體" pitchFamily="65" charset="-120"/>
                <a:ea typeface="標楷體" pitchFamily="65" charset="-120"/>
              </a:rPr>
              <a:t>:1.16</a:t>
            </a:r>
            <a:endParaRPr lang="zh-TW" altLang="en-US"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2014.09.29(3-2)</a:t>
            </a:r>
            <a:endParaRPr lang="zh-TW" altLang="en-US" sz="2400" b="1" dirty="0">
              <a:latin typeface="標楷體" pitchFamily="65" charset="-120"/>
              <a:ea typeface="標楷體" pitchFamily="65" charset="-120"/>
            </a:endParaRPr>
          </a:p>
        </p:txBody>
      </p:sp>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2014.09.29(3-3)</a:t>
            </a:r>
            <a:endParaRPr lang="zh-TW" altLang="en-US" sz="2400" b="1" dirty="0">
              <a:latin typeface="標楷體" pitchFamily="65" charset="-120"/>
              <a:ea typeface="標楷體" pitchFamily="65" charset="-120"/>
            </a:endParaRPr>
          </a:p>
        </p:txBody>
      </p:sp>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2014.09.30(4-1)</a:t>
            </a: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2014.10.06(5-1)</a:t>
            </a:r>
            <a:endParaRPr lang="zh-TW" altLang="en-US" sz="2400" b="1" dirty="0">
              <a:latin typeface="標楷體" pitchFamily="65" charset="-120"/>
              <a:ea typeface="標楷體" pitchFamily="65" charset="-120"/>
            </a:endParaRPr>
          </a:p>
        </p:txBody>
      </p:sp>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2014.10.06(5-2)</a:t>
            </a:r>
            <a:endParaRPr lang="zh-TW" altLang="en-US" sz="2400" b="1" dirty="0">
              <a:latin typeface="標楷體" pitchFamily="65" charset="-120"/>
              <a:ea typeface="標楷體" pitchFamily="65" charset="-120"/>
            </a:endParaRPr>
          </a:p>
        </p:txBody>
      </p:sp>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2014.10.07(6-1)</a:t>
            </a:r>
            <a:endParaRPr lang="zh-TW" altLang="en-US" sz="2400" b="1" dirty="0">
              <a:latin typeface="標楷體" pitchFamily="65" charset="-120"/>
              <a:ea typeface="標楷體" pitchFamily="65" charset="-120"/>
            </a:endParaRPr>
          </a:p>
        </p:txBody>
      </p:sp>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2014.10.13(7-1)</a:t>
            </a:r>
            <a:endParaRPr lang="zh-TW" altLang="en-US" sz="2400" b="1" dirty="0">
              <a:latin typeface="標楷體" pitchFamily="65" charset="-120"/>
              <a:ea typeface="標楷體" pitchFamily="65" charset="-120"/>
            </a:endParaRPr>
          </a:p>
        </p:txBody>
      </p:sp>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2014.10.13(7-2)</a:t>
            </a:r>
            <a:endParaRPr lang="zh-TW" altLang="en-US" sz="2400" b="1" dirty="0">
              <a:latin typeface="標楷體" pitchFamily="65" charset="-120"/>
              <a:ea typeface="標楷體" pitchFamily="65" charset="-120"/>
            </a:endParaRPr>
          </a:p>
        </p:txBody>
      </p:sp>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2014.10.20(9-1)</a:t>
            </a:r>
            <a:endParaRPr lang="zh-TW" altLang="en-US" sz="2400" b="1" dirty="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smtClean="0">
                <a:latin typeface="標楷體" pitchFamily="65" charset="-120"/>
                <a:ea typeface="標楷體" pitchFamily="65" charset="-120"/>
              </a:rPr>
              <a:t>9</a:t>
            </a:r>
            <a:r>
              <a:rPr lang="zh-TW" altLang="en-US" sz="5600" dirty="0" smtClean="0">
                <a:latin typeface="標楷體" pitchFamily="65" charset="-120"/>
                <a:ea typeface="標楷體" pitchFamily="65" charset="-120"/>
              </a:rPr>
              <a:t>月</a:t>
            </a:r>
            <a:r>
              <a:rPr lang="en-US" altLang="zh-TW" sz="5600" dirty="0" smtClean="0">
                <a:latin typeface="標楷體" pitchFamily="65" charset="-120"/>
                <a:ea typeface="標楷體" pitchFamily="65" charset="-120"/>
              </a:rPr>
              <a:t>19</a:t>
            </a:r>
            <a:r>
              <a:rPr lang="zh-TW" altLang="en-US" sz="5600" dirty="0" smtClean="0">
                <a:latin typeface="標楷體" pitchFamily="65" charset="-120"/>
                <a:ea typeface="標楷體" pitchFamily="65" charset="-120"/>
              </a:rPr>
              <a:t>號，阿里巴巴在紐約證交所完成</a:t>
            </a:r>
            <a:r>
              <a:rPr lang="en-US" altLang="zh-TW" sz="5600" dirty="0" smtClean="0">
                <a:latin typeface="標楷體" pitchFamily="65" charset="-120"/>
                <a:ea typeface="標楷體" pitchFamily="65" charset="-120"/>
              </a:rPr>
              <a:t>IPO</a:t>
            </a:r>
            <a:r>
              <a:rPr lang="zh-TW" altLang="en-US" sz="5600" dirty="0" smtClean="0">
                <a:latin typeface="標楷體" pitchFamily="65" charset="-120"/>
                <a:ea typeface="標楷體" pitchFamily="65" charset="-120"/>
              </a:rPr>
              <a:t>，開盤價為</a:t>
            </a:r>
            <a:r>
              <a:rPr lang="en-US" altLang="zh-TW" sz="5600" dirty="0" smtClean="0">
                <a:latin typeface="標楷體" pitchFamily="65" charset="-120"/>
                <a:ea typeface="標楷體" pitchFamily="65" charset="-120"/>
              </a:rPr>
              <a:t>92.7</a:t>
            </a:r>
            <a:r>
              <a:rPr lang="zh-TW" altLang="en-US" sz="5600" dirty="0" smtClean="0">
                <a:latin typeface="標楷體" pitchFamily="65" charset="-120"/>
                <a:ea typeface="標楷體" pitchFamily="65" charset="-120"/>
              </a:rPr>
              <a:t>美元，較發行價上漲了</a:t>
            </a:r>
            <a:r>
              <a:rPr lang="en-US" altLang="zh-TW" sz="5600" dirty="0" smtClean="0">
                <a:latin typeface="標楷體" pitchFamily="65" charset="-120"/>
                <a:ea typeface="標楷體" pitchFamily="65" charset="-120"/>
              </a:rPr>
              <a:t>36%</a:t>
            </a:r>
            <a:r>
              <a:rPr lang="zh-TW" altLang="en-US" sz="5600" dirty="0" smtClean="0">
                <a:latin typeface="標楷體" pitchFamily="65" charset="-120"/>
                <a:ea typeface="標楷體" pitchFamily="65" charset="-120"/>
              </a:rPr>
              <a:t>，而收盤價更是達到</a:t>
            </a:r>
            <a:r>
              <a:rPr lang="en-US" altLang="zh-TW" sz="5600" dirty="0" smtClean="0">
                <a:latin typeface="標楷體" pitchFamily="65" charset="-120"/>
                <a:ea typeface="標楷體" pitchFamily="65" charset="-120"/>
              </a:rPr>
              <a:t>93.89</a:t>
            </a:r>
            <a:r>
              <a:rPr lang="zh-TW" altLang="en-US" sz="5600" dirty="0" smtClean="0">
                <a:latin typeface="標楷體" pitchFamily="65" charset="-120"/>
                <a:ea typeface="標楷體" pitchFamily="65" charset="-120"/>
              </a:rPr>
              <a:t>美元，較發行價上漲</a:t>
            </a:r>
            <a:r>
              <a:rPr lang="en-US" altLang="zh-TW" sz="5600" dirty="0" smtClean="0">
                <a:latin typeface="標楷體" pitchFamily="65" charset="-120"/>
                <a:ea typeface="標楷體" pitchFamily="65" charset="-120"/>
              </a:rPr>
              <a:t>38%</a:t>
            </a:r>
            <a:r>
              <a:rPr lang="zh-TW" altLang="en-US" sz="5600" dirty="0" smtClean="0">
                <a:latin typeface="標楷體" pitchFamily="65" charset="-120"/>
                <a:ea typeface="標楷體" pitchFamily="65" charset="-120"/>
              </a:rPr>
              <a:t>。可是在阿里巴巴股票暴漲的同時，身為阿里巴巴的大股東，雅虎（</a:t>
            </a:r>
            <a:r>
              <a:rPr lang="en-US" altLang="zh-TW" sz="5600" dirty="0" smtClean="0">
                <a:latin typeface="標楷體" pitchFamily="65" charset="-120"/>
                <a:ea typeface="標楷體" pitchFamily="65" charset="-120"/>
              </a:rPr>
              <a:t>Yahoo</a:t>
            </a:r>
            <a:r>
              <a:rPr lang="zh-TW" altLang="en-US" sz="5600" dirty="0" smtClean="0">
                <a:latin typeface="標楷體" pitchFamily="65" charset="-120"/>
                <a:ea typeface="標楷體" pitchFamily="65" charset="-120"/>
              </a:rPr>
              <a:t>）卻顯得很慘淡，真可謂冰火兩重天。</a:t>
            </a:r>
          </a:p>
          <a:p>
            <a:r>
              <a:rPr lang="zh-TW" altLang="en-US" sz="5600" dirty="0" smtClean="0">
                <a:latin typeface="標楷體" pitchFamily="65" charset="-120"/>
                <a:ea typeface="標楷體" pitchFamily="65" charset="-120"/>
              </a:rPr>
              <a:t>對於雅虎來說，阿里巴巴的上市本是喜事一樁。根據之前的協議，雅虎在此次上市中將拋售阿里巴巴</a:t>
            </a:r>
            <a:r>
              <a:rPr lang="en-US" altLang="zh-TW" sz="5600" dirty="0" smtClean="0">
                <a:latin typeface="標楷體" pitchFamily="65" charset="-120"/>
                <a:ea typeface="標楷體" pitchFamily="65" charset="-120"/>
              </a:rPr>
              <a:t>4.9% </a:t>
            </a:r>
            <a:r>
              <a:rPr lang="zh-TW" altLang="en-US" sz="5600" dirty="0" smtClean="0">
                <a:latin typeface="標楷體" pitchFamily="65" charset="-120"/>
                <a:ea typeface="標楷體" pitchFamily="65" charset="-120"/>
              </a:rPr>
              <a:t>的股票，將持股比例保持在</a:t>
            </a:r>
            <a:r>
              <a:rPr lang="en-US" altLang="zh-TW" sz="5600" dirty="0" smtClean="0">
                <a:latin typeface="標楷體" pitchFamily="65" charset="-120"/>
                <a:ea typeface="標楷體" pitchFamily="65" charset="-120"/>
              </a:rPr>
              <a:t>16.3%</a:t>
            </a:r>
            <a:r>
              <a:rPr lang="zh-TW" altLang="en-US" sz="5600" dirty="0" smtClean="0">
                <a:latin typeface="標楷體" pitchFamily="65" charset="-120"/>
                <a:ea typeface="標楷體" pitchFamily="65" charset="-120"/>
              </a:rPr>
              <a:t>。根據計算，雅虎通過拋售這部分股票獲得稅後收入約為</a:t>
            </a:r>
            <a:r>
              <a:rPr lang="en-US" altLang="zh-TW" sz="5600" dirty="0" smtClean="0">
                <a:latin typeface="標楷體" pitchFamily="65" charset="-120"/>
                <a:ea typeface="標楷體" pitchFamily="65" charset="-120"/>
              </a:rPr>
              <a:t>51 </a:t>
            </a:r>
            <a:r>
              <a:rPr lang="zh-TW" altLang="en-US" sz="5600" dirty="0" smtClean="0">
                <a:latin typeface="標楷體" pitchFamily="65" charset="-120"/>
                <a:ea typeface="標楷體" pitchFamily="65" charset="-120"/>
              </a:rPr>
              <a:t>億美元。如果按照</a:t>
            </a:r>
            <a:r>
              <a:rPr lang="en-US" altLang="zh-TW" sz="5600" dirty="0" smtClean="0">
                <a:latin typeface="標楷體" pitchFamily="65" charset="-120"/>
                <a:ea typeface="標楷體" pitchFamily="65" charset="-120"/>
              </a:rPr>
              <a:t>38% </a:t>
            </a:r>
            <a:r>
              <a:rPr lang="zh-TW" altLang="en-US" sz="5600" dirty="0" smtClean="0">
                <a:latin typeface="標楷體" pitchFamily="65" charset="-120"/>
                <a:ea typeface="標楷體" pitchFamily="65" charset="-120"/>
              </a:rPr>
              <a:t>的資本收益率徵稅，雅虎在阿里巴巴中所剩股權的價值約為</a:t>
            </a:r>
            <a:r>
              <a:rPr lang="en-US" altLang="zh-TW" sz="5600" dirty="0" smtClean="0">
                <a:latin typeface="標楷體" pitchFamily="65" charset="-120"/>
                <a:ea typeface="標楷體" pitchFamily="65" charset="-120"/>
              </a:rPr>
              <a:t>234 </a:t>
            </a:r>
            <a:r>
              <a:rPr lang="zh-TW" altLang="en-US" sz="5600" dirty="0" smtClean="0">
                <a:latin typeface="標楷體" pitchFamily="65" charset="-120"/>
                <a:ea typeface="標楷體" pitchFamily="65" charset="-120"/>
              </a:rPr>
              <a:t>億美元。</a:t>
            </a:r>
          </a:p>
          <a:p>
            <a:r>
              <a:rPr lang="zh-TW" altLang="en-US" sz="5600" dirty="0" smtClean="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smtClean="0">
                <a:latin typeface="標楷體" pitchFamily="65" charset="-120"/>
                <a:ea typeface="標楷體" pitchFamily="65" charset="-120"/>
              </a:rPr>
              <a:t>2.74%</a:t>
            </a:r>
            <a:r>
              <a:rPr lang="zh-TW" altLang="en-US" sz="5600" dirty="0" smtClean="0">
                <a:latin typeface="標楷體" pitchFamily="65" charset="-120"/>
                <a:ea typeface="標楷體" pitchFamily="65" charset="-120"/>
              </a:rPr>
              <a:t>，收盤於</a:t>
            </a:r>
            <a:r>
              <a:rPr lang="en-US" altLang="zh-TW" sz="5600" dirty="0" smtClean="0">
                <a:latin typeface="標楷體" pitchFamily="65" charset="-120"/>
                <a:ea typeface="標楷體" pitchFamily="65" charset="-120"/>
              </a:rPr>
              <a:t>40.93 </a:t>
            </a:r>
            <a:r>
              <a:rPr lang="zh-TW" altLang="en-US" sz="5600" dirty="0" smtClean="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smtClean="0">
                <a:latin typeface="標楷體" pitchFamily="65" charset="-120"/>
                <a:ea typeface="標楷體" pitchFamily="65" charset="-120"/>
              </a:rPr>
              <a:t>據</a:t>
            </a:r>
            <a:r>
              <a:rPr lang="en-US" altLang="zh-TW" sz="5600" dirty="0" smtClean="0">
                <a:latin typeface="標楷體" pitchFamily="65" charset="-120"/>
                <a:ea typeface="標楷體" pitchFamily="65" charset="-120"/>
                <a:hlinkClick r:id="rId2"/>
              </a:rPr>
              <a:t>WSJ</a:t>
            </a:r>
            <a:r>
              <a:rPr lang="zh-TW" altLang="en-US" sz="5600" dirty="0" smtClean="0">
                <a:latin typeface="標楷體" pitchFamily="65" charset="-120"/>
                <a:ea typeface="標楷體" pitchFamily="65" charset="-120"/>
              </a:rPr>
              <a:t>報導，以阿里巴巴</a:t>
            </a:r>
            <a:r>
              <a:rPr lang="en-US" altLang="zh-TW" sz="5600" dirty="0" smtClean="0">
                <a:latin typeface="標楷體" pitchFamily="65" charset="-120"/>
                <a:ea typeface="標楷體" pitchFamily="65" charset="-120"/>
              </a:rPr>
              <a:t>68</a:t>
            </a:r>
            <a:r>
              <a:rPr lang="zh-TW" altLang="en-US" sz="5600" dirty="0" smtClean="0">
                <a:latin typeface="標楷體" pitchFamily="65" charset="-120"/>
                <a:ea typeface="標楷體" pitchFamily="65" charset="-120"/>
              </a:rPr>
              <a:t>美元的發行價計算，雅虎的核心業務價值還有</a:t>
            </a:r>
            <a:r>
              <a:rPr lang="en-US" altLang="zh-TW" sz="5600" dirty="0" smtClean="0">
                <a:latin typeface="標楷體" pitchFamily="65" charset="-120"/>
                <a:ea typeface="標楷體" pitchFamily="65" charset="-120"/>
              </a:rPr>
              <a:t>130</a:t>
            </a:r>
            <a:r>
              <a:rPr lang="zh-TW" altLang="en-US" sz="5600" dirty="0" smtClean="0">
                <a:latin typeface="標楷體" pitchFamily="65" charset="-120"/>
                <a:ea typeface="標楷體" pitchFamily="65" charset="-120"/>
              </a:rPr>
              <a:t>億美元以上，但是隨著阿里巴巴股價暴漲，雅虎股價下跌。後者的的核心業務價值已降至</a:t>
            </a:r>
            <a:r>
              <a:rPr lang="en-US" altLang="zh-TW" sz="5600" dirty="0" smtClean="0">
                <a:latin typeface="標楷體" pitchFamily="65" charset="-120"/>
                <a:ea typeface="標楷體" pitchFamily="65" charset="-120"/>
              </a:rPr>
              <a:t>68</a:t>
            </a:r>
            <a:r>
              <a:rPr lang="zh-TW" altLang="en-US" sz="5600" dirty="0" smtClean="0">
                <a:latin typeface="標楷體" pitchFamily="65" charset="-120"/>
                <a:ea typeface="標楷體" pitchFamily="65" charset="-120"/>
              </a:rPr>
              <a:t>億美元，再度減損了一半有餘。讓我們來看看雅虎的價值構成：</a:t>
            </a:r>
          </a:p>
          <a:p>
            <a:r>
              <a:rPr lang="zh-TW" altLang="en-US" sz="5600" dirty="0" smtClean="0">
                <a:latin typeface="標楷體" pitchFamily="65" charset="-120"/>
                <a:ea typeface="標楷體" pitchFamily="65" charset="-120"/>
              </a:rPr>
              <a:t>第一部分，雅虎拋售阿里股份獲得的</a:t>
            </a:r>
            <a:r>
              <a:rPr lang="en-US" altLang="zh-TW" sz="5600" dirty="0" smtClean="0">
                <a:latin typeface="標楷體" pitchFamily="65" charset="-120"/>
                <a:ea typeface="標楷體" pitchFamily="65" charset="-120"/>
              </a:rPr>
              <a:t>51</a:t>
            </a:r>
            <a:r>
              <a:rPr lang="zh-TW" altLang="en-US" sz="5600" dirty="0" smtClean="0">
                <a:latin typeface="標楷體" pitchFamily="65" charset="-120"/>
                <a:ea typeface="標楷體" pitchFamily="65" charset="-120"/>
              </a:rPr>
              <a:t>億美元現金（稅後）；</a:t>
            </a:r>
            <a:br>
              <a:rPr lang="zh-TW" altLang="en-US" sz="5600" dirty="0" smtClean="0">
                <a:latin typeface="標楷體" pitchFamily="65" charset="-120"/>
                <a:ea typeface="標楷體" pitchFamily="65" charset="-120"/>
              </a:rPr>
            </a:br>
            <a:r>
              <a:rPr lang="zh-TW" altLang="en-US" sz="5600" dirty="0" smtClean="0">
                <a:latin typeface="標楷體" pitchFamily="65" charset="-120"/>
                <a:ea typeface="標楷體" pitchFamily="65" charset="-120"/>
              </a:rPr>
              <a:t>第二部分，雅虎目前持有的阿里股權約價值</a:t>
            </a:r>
            <a:r>
              <a:rPr lang="en-US" altLang="zh-TW" sz="5600" dirty="0" smtClean="0">
                <a:latin typeface="標楷體" pitchFamily="65" charset="-120"/>
                <a:ea typeface="標楷體" pitchFamily="65" charset="-120"/>
              </a:rPr>
              <a:t>234</a:t>
            </a:r>
            <a:r>
              <a:rPr lang="zh-TW" altLang="en-US" sz="5600" dirty="0" smtClean="0">
                <a:latin typeface="標楷體" pitchFamily="65" charset="-120"/>
                <a:ea typeface="標楷體" pitchFamily="65" charset="-120"/>
              </a:rPr>
              <a:t>億美元（稅後）；</a:t>
            </a:r>
            <a:br>
              <a:rPr lang="zh-TW" altLang="en-US" sz="5600" dirty="0" smtClean="0">
                <a:latin typeface="標楷體" pitchFamily="65" charset="-120"/>
                <a:ea typeface="標楷體" pitchFamily="65" charset="-120"/>
              </a:rPr>
            </a:br>
            <a:r>
              <a:rPr lang="zh-TW" altLang="en-US" sz="5600" dirty="0" smtClean="0">
                <a:latin typeface="標楷體" pitchFamily="65" charset="-120"/>
                <a:ea typeface="標楷體" pitchFamily="65" charset="-120"/>
              </a:rPr>
              <a:t>第三部分，雅虎在其日本公司中持有約</a:t>
            </a:r>
            <a:r>
              <a:rPr lang="en-US" altLang="zh-TW" sz="5600" dirty="0" smtClean="0">
                <a:latin typeface="標楷體" pitchFamily="65" charset="-120"/>
                <a:ea typeface="標楷體" pitchFamily="65" charset="-120"/>
              </a:rPr>
              <a:t>50</a:t>
            </a:r>
            <a:r>
              <a:rPr lang="zh-TW" altLang="en-US" sz="5600" dirty="0" smtClean="0">
                <a:latin typeface="標楷體" pitchFamily="65" charset="-120"/>
                <a:ea typeface="標楷體" pitchFamily="65" charset="-120"/>
              </a:rPr>
              <a:t>億美元的股票；</a:t>
            </a:r>
            <a:br>
              <a:rPr lang="zh-TW" altLang="en-US" sz="5600" dirty="0" smtClean="0">
                <a:latin typeface="標楷體" pitchFamily="65" charset="-120"/>
                <a:ea typeface="標楷體" pitchFamily="65" charset="-120"/>
              </a:rPr>
            </a:br>
            <a:r>
              <a:rPr lang="zh-TW" altLang="en-US" sz="5600" dirty="0" smtClean="0">
                <a:latin typeface="標楷體" pitchFamily="65" charset="-120"/>
                <a:ea typeface="標楷體" pitchFamily="65" charset="-120"/>
              </a:rPr>
              <a:t>第四部分，雅虎目前持有</a:t>
            </a:r>
            <a:r>
              <a:rPr lang="en-US" altLang="zh-TW" sz="5600" dirty="0" smtClean="0">
                <a:latin typeface="標楷體" pitchFamily="65" charset="-120"/>
                <a:ea typeface="標楷體" pitchFamily="65" charset="-120"/>
              </a:rPr>
              <a:t>15.5</a:t>
            </a:r>
            <a:r>
              <a:rPr lang="zh-TW" altLang="en-US" sz="5600" dirty="0" smtClean="0">
                <a:latin typeface="標楷體" pitchFamily="65" charset="-120"/>
                <a:ea typeface="標楷體" pitchFamily="65" charset="-120"/>
              </a:rPr>
              <a:t>億美元現金（不算剛剛兌現的阿里股票）；</a:t>
            </a:r>
            <a:br>
              <a:rPr lang="zh-TW" altLang="en-US" sz="5600" dirty="0" smtClean="0">
                <a:latin typeface="標楷體" pitchFamily="65" charset="-120"/>
                <a:ea typeface="標楷體" pitchFamily="65" charset="-120"/>
              </a:rPr>
            </a:br>
            <a:r>
              <a:rPr lang="zh-TW" altLang="en-US" sz="5600" dirty="0" smtClean="0">
                <a:latin typeface="標楷體" pitchFamily="65" charset="-120"/>
                <a:ea typeface="標楷體" pitchFamily="65" charset="-120"/>
              </a:rPr>
              <a:t>第五部分，雅虎的核心業務價值。</a:t>
            </a:r>
          </a:p>
          <a:p>
            <a:r>
              <a:rPr lang="zh-TW" altLang="en-US" sz="5600" dirty="0" smtClean="0">
                <a:latin typeface="標楷體" pitchFamily="65" charset="-120"/>
                <a:ea typeface="標楷體" pitchFamily="65" charset="-120"/>
              </a:rPr>
              <a:t>然後來做個減法：目前雅虎的市值為</a:t>
            </a:r>
            <a:r>
              <a:rPr lang="en-US" altLang="zh-TW" sz="5600" dirty="0" smtClean="0">
                <a:latin typeface="標楷體" pitchFamily="65" charset="-120"/>
                <a:ea typeface="標楷體" pitchFamily="65" charset="-120"/>
              </a:rPr>
              <a:t>418</a:t>
            </a:r>
            <a:r>
              <a:rPr lang="zh-TW" altLang="en-US" sz="5600" dirty="0" smtClean="0">
                <a:latin typeface="標楷體" pitchFamily="65" charset="-120"/>
                <a:ea typeface="標楷體" pitchFamily="65" charset="-120"/>
              </a:rPr>
              <a:t>億美元（</a:t>
            </a:r>
            <a:r>
              <a:rPr lang="en-US" altLang="zh-TW" sz="5600" dirty="0" smtClean="0">
                <a:latin typeface="標楷體" pitchFamily="65" charset="-120"/>
                <a:ea typeface="標楷體" pitchFamily="65" charset="-120"/>
              </a:rPr>
              <a:t>9</a:t>
            </a:r>
            <a:r>
              <a:rPr lang="zh-TW" altLang="en-US" sz="5600" dirty="0" smtClean="0">
                <a:latin typeface="標楷體" pitchFamily="65" charset="-120"/>
                <a:ea typeface="標楷體" pitchFamily="65" charset="-120"/>
              </a:rPr>
              <a:t>月</a:t>
            </a:r>
            <a:r>
              <a:rPr lang="en-US" altLang="zh-TW" sz="5600" dirty="0" smtClean="0">
                <a:latin typeface="標楷體" pitchFamily="65" charset="-120"/>
                <a:ea typeface="標楷體" pitchFamily="65" charset="-120"/>
              </a:rPr>
              <a:t>20</a:t>
            </a:r>
            <a:r>
              <a:rPr lang="zh-TW" altLang="en-US" sz="5600" dirty="0" smtClean="0">
                <a:latin typeface="標楷體" pitchFamily="65" charset="-120"/>
                <a:ea typeface="標楷體" pitchFamily="65" charset="-120"/>
              </a:rPr>
              <a:t>日收盤時），減去前面四個部分的價值，剩下約</a:t>
            </a:r>
            <a:r>
              <a:rPr lang="en-US" altLang="zh-TW" sz="5600" dirty="0" smtClean="0">
                <a:latin typeface="標楷體" pitchFamily="65" charset="-120"/>
                <a:ea typeface="標楷體" pitchFamily="65" charset="-120"/>
              </a:rPr>
              <a:t>68</a:t>
            </a:r>
            <a:r>
              <a:rPr lang="zh-TW" altLang="en-US" sz="5600" dirty="0" smtClean="0">
                <a:latin typeface="標楷體" pitchFamily="65" charset="-120"/>
                <a:ea typeface="標楷體" pitchFamily="65" charset="-120"/>
              </a:rPr>
              <a:t>億美元就是雅虎核心業務的價值了。這個數字，已經低於雅虎在中國的學徒們了。目前新浪</a:t>
            </a:r>
            <a:r>
              <a:rPr lang="en-US" altLang="zh-TW" sz="5600" dirty="0" smtClean="0">
                <a:latin typeface="標楷體" pitchFamily="65" charset="-120"/>
                <a:ea typeface="標楷體" pitchFamily="65" charset="-120"/>
              </a:rPr>
              <a:t>+ </a:t>
            </a:r>
            <a:r>
              <a:rPr lang="zh-TW" altLang="en-US" sz="5600" dirty="0" smtClean="0">
                <a:latin typeface="標楷體" pitchFamily="65" charset="-120"/>
                <a:ea typeface="標楷體" pitchFamily="65" charset="-120"/>
              </a:rPr>
              <a:t>微博的市值超過</a:t>
            </a:r>
            <a:r>
              <a:rPr lang="en-US" altLang="zh-TW" sz="5600" dirty="0" smtClean="0">
                <a:latin typeface="標楷體" pitchFamily="65" charset="-120"/>
                <a:ea typeface="標楷體" pitchFamily="65" charset="-120"/>
              </a:rPr>
              <a:t>70</a:t>
            </a:r>
            <a:r>
              <a:rPr lang="zh-TW" altLang="en-US" sz="5600" dirty="0" smtClean="0">
                <a:latin typeface="標楷體" pitchFamily="65" charset="-120"/>
                <a:ea typeface="標楷體" pitchFamily="65" charset="-120"/>
              </a:rPr>
              <a:t>億美元，網易的市值為</a:t>
            </a:r>
            <a:r>
              <a:rPr lang="en-US" altLang="zh-TW" sz="5600" dirty="0" smtClean="0">
                <a:latin typeface="標楷體" pitchFamily="65" charset="-120"/>
                <a:ea typeface="標楷體" pitchFamily="65" charset="-120"/>
              </a:rPr>
              <a:t>115</a:t>
            </a:r>
            <a:r>
              <a:rPr lang="zh-TW" altLang="en-US" sz="5600" dirty="0" smtClean="0">
                <a:latin typeface="標楷體" pitchFamily="65" charset="-120"/>
                <a:ea typeface="標楷體" pitchFamily="65" charset="-120"/>
              </a:rPr>
              <a:t>億美元左右。</a:t>
            </a:r>
          </a:p>
          <a:p>
            <a:r>
              <a:rPr lang="zh-TW" altLang="en-US" sz="5600" dirty="0" smtClean="0">
                <a:latin typeface="標楷體" pitchFamily="65" charset="-120"/>
                <a:ea typeface="標楷體" pitchFamily="65" charset="-120"/>
              </a:rPr>
              <a:t>看樣子，這夠雅虎執行長梅爾（</a:t>
            </a:r>
            <a:r>
              <a:rPr lang="en-US" altLang="zh-TW" sz="5600" dirty="0" smtClean="0">
                <a:latin typeface="標楷體" pitchFamily="65" charset="-120"/>
                <a:ea typeface="標楷體" pitchFamily="65" charset="-120"/>
              </a:rPr>
              <a:t>Marissa</a:t>
            </a:r>
            <a:r>
              <a:rPr lang="zh-TW" altLang="en-US" sz="5600" dirty="0" smtClean="0">
                <a:latin typeface="標楷體" pitchFamily="65" charset="-120"/>
                <a:ea typeface="標楷體" pitchFamily="65" charset="-120"/>
              </a:rPr>
              <a:t>　</a:t>
            </a:r>
            <a:r>
              <a:rPr lang="en-US" altLang="zh-TW" sz="5600" dirty="0" smtClean="0">
                <a:latin typeface="標楷體" pitchFamily="65" charset="-120"/>
                <a:ea typeface="標楷體" pitchFamily="65" charset="-120"/>
              </a:rPr>
              <a:t>Mayer</a:t>
            </a:r>
            <a:r>
              <a:rPr lang="zh-TW" altLang="en-US" sz="5600" dirty="0" smtClean="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smtClean="0">
                <a:latin typeface="標楷體" pitchFamily="65" charset="-120"/>
                <a:ea typeface="標楷體" pitchFamily="65" charset="-120"/>
              </a:rPr>
              <a:t>曾經，雅虎開創了網路廣告這一業務模式，讓免費的網路走進了千家萬戶，而且至今，雅虎和</a:t>
            </a:r>
            <a:r>
              <a:rPr lang="en-US" altLang="zh-TW" sz="5600" dirty="0" smtClean="0">
                <a:latin typeface="標楷體" pitchFamily="65" charset="-120"/>
                <a:ea typeface="標楷體" pitchFamily="65" charset="-120"/>
              </a:rPr>
              <a:t>Google</a:t>
            </a:r>
            <a:r>
              <a:rPr lang="zh-TW" altLang="en-US" sz="5600" dirty="0" smtClean="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1835696" y="11663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2014.09.22(1-1)</a:t>
            </a:r>
            <a:endParaRPr lang="zh-TW" altLang="en-US" sz="2400" b="1" dirty="0">
              <a:latin typeface="標楷體" pitchFamily="65" charset="-120"/>
              <a:ea typeface="標楷體"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2014.10.20(9-2)</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2014.10.21(10-1)</a:t>
            </a:r>
            <a:endParaRPr lang="zh-TW" altLang="en-US" sz="2400" b="1" dirty="0">
              <a:latin typeface="標楷體" pitchFamily="65" charset="-120"/>
              <a:ea typeface="標楷體" pitchFamily="65" charset="-120"/>
            </a:endParaRPr>
          </a:p>
        </p:txBody>
      </p:sp>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2014.11.03(11-1)</a:t>
            </a:r>
            <a:endParaRPr lang="zh-TW" altLang="en-US" sz="2400" b="1"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2014.11.10(12-1)</a:t>
            </a:r>
            <a:endParaRPr lang="zh-TW" altLang="en-US" sz="2400" b="1" dirty="0">
              <a:latin typeface="標楷體" pitchFamily="65" charset="-120"/>
              <a:ea typeface="標楷體" pitchFamily="65" charset="-120"/>
            </a:endParaRPr>
          </a:p>
        </p:txBody>
      </p:sp>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2014.11.24(15-1)</a:t>
            </a:r>
            <a:endParaRPr lang="zh-TW" altLang="en-US" sz="2400" b="1" dirty="0">
              <a:latin typeface="標楷體" pitchFamily="65" charset="-120"/>
              <a:ea typeface="標楷體" pitchFamily="65" charset="-120"/>
            </a:endParaRPr>
          </a:p>
        </p:txBody>
      </p:sp>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2014.11.24(15-2)</a:t>
            </a:r>
            <a:endParaRPr lang="zh-TW" altLang="en-US" sz="2400" b="1" dirty="0">
              <a:latin typeface="標楷體" pitchFamily="65" charset="-120"/>
              <a:ea typeface="標楷體" pitchFamily="65" charset="-120"/>
            </a:endParaRPr>
          </a:p>
        </p:txBody>
      </p:sp>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2014.11.24(15-3)</a:t>
            </a:r>
            <a:endParaRPr lang="zh-TW" altLang="en-US" sz="2400" b="1" dirty="0">
              <a:latin typeface="標楷體" pitchFamily="65" charset="-120"/>
              <a:ea typeface="標楷體" pitchFamily="65" charset="-120"/>
            </a:endParaRPr>
          </a:p>
        </p:txBody>
      </p:sp>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2014.11.25(16-1)</a:t>
            </a:r>
            <a:endParaRPr lang="zh-TW" altLang="en-US" sz="2400" b="1" dirty="0">
              <a:latin typeface="標楷體" pitchFamily="65" charset="-120"/>
              <a:ea typeface="標楷體" pitchFamily="65" charset="-120"/>
            </a:endParaRP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2014.12.01(17-1</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70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2014.12.01(17-2)</a:t>
            </a:r>
            <a:endParaRPr lang="zh-TW" altLang="en-US" sz="2400" b="1" dirty="0">
              <a:latin typeface="標楷體" pitchFamily="65" charset="-120"/>
              <a:ea typeface="標楷體" pitchFamily="65" charset="-12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31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611560" y="1268760"/>
            <a:ext cx="2895419" cy="5439877"/>
          </a:xfrm>
          <a:prstGeom prst="rect">
            <a:avLst/>
          </a:prstGeom>
          <a:noFill/>
          <a:ln w="9525">
            <a:noFill/>
            <a:miter lim="800000"/>
            <a:headEnd/>
            <a:tailEnd/>
          </a:ln>
        </p:spPr>
      </p:pic>
      <p:sp>
        <p:nvSpPr>
          <p:cNvPr id="6" name="文字方塊 5"/>
          <p:cNvSpPr txBox="1"/>
          <p:nvPr/>
        </p:nvSpPr>
        <p:spPr>
          <a:xfrm>
            <a:off x="4139952" y="1484784"/>
            <a:ext cx="3456384"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年設立。 </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商業自動化。</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86~87</a:t>
            </a:r>
            <a:r>
              <a:rPr lang="zh-TW" altLang="en-US" dirty="0" smtClean="0">
                <a:latin typeface="標楷體" pitchFamily="65" charset="-120"/>
                <a:ea typeface="標楷體" pitchFamily="65" charset="-120"/>
              </a:rPr>
              <a:t>年北京網頁設立。</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年美國網路泡沫化。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中國大陸</a:t>
            </a:r>
            <a:r>
              <a:rPr lang="en-US" altLang="zh-TW" dirty="0" err="1" smtClean="0">
                <a:latin typeface="標楷體" pitchFamily="65" charset="-120"/>
                <a:ea typeface="標楷體" pitchFamily="65" charset="-120"/>
              </a:rPr>
              <a:t>Favebook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人人網。</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err="1" smtClean="0">
                <a:latin typeface="標楷體" pitchFamily="65" charset="-120"/>
                <a:ea typeface="標楷體" pitchFamily="65" charset="-120"/>
              </a:rPr>
              <a:t>Sars</a:t>
            </a:r>
            <a:r>
              <a:rPr lang="zh-TW" altLang="en-US" dirty="0" smtClean="0">
                <a:latin typeface="標楷體" pitchFamily="65" charset="-120"/>
                <a:ea typeface="標楷體" pitchFamily="65" charset="-120"/>
              </a:rPr>
              <a:t> 掏寶網踢出</a:t>
            </a:r>
            <a:r>
              <a:rPr lang="en-US" altLang="zh-TW" dirty="0" smtClean="0">
                <a:latin typeface="標楷體" pitchFamily="65" charset="-120"/>
                <a:ea typeface="標楷體" pitchFamily="65" charset="-120"/>
              </a:rPr>
              <a:t>e-bay</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2014.12.01(17-3)</a:t>
            </a:r>
            <a:endParaRPr lang="zh-TW" altLang="en-US" sz="2400" b="1" dirty="0">
              <a:latin typeface="標楷體" pitchFamily="65" charset="-120"/>
              <a:ea typeface="標楷體" pitchFamily="65" charset="-12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29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2014.12.08(18-1)</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altLang="zh-TW" sz="2000" dirty="0" smtClean="0">
                <a:latin typeface="標楷體" pitchFamily="65" charset="-120"/>
                <a:ea typeface="標楷體" pitchFamily="65" charset="-120"/>
              </a:rPr>
              <a:t>2014.12.29</a:t>
            </a:r>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4" name="文字方塊 3"/>
          <p:cNvSpPr txBox="1"/>
          <p:nvPr/>
        </p:nvSpPr>
        <p:spPr>
          <a:xfrm>
            <a:off x="1871700" y="620688"/>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2014.12.29(19-1)</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書本資料列印第一章、第四章、第三章</a:t>
            </a:r>
            <a:r>
              <a:rPr lang="en-US" altLang="zh-TW" sz="1800" dirty="0" smtClean="0">
                <a:latin typeface="標楷體" pitchFamily="65" charset="-120"/>
                <a:ea typeface="標楷體" pitchFamily="65" charset="-120"/>
              </a:rPr>
              <a:t>(3-7)</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4" name="文字方塊 3"/>
          <p:cNvSpPr txBox="1"/>
          <p:nvPr/>
        </p:nvSpPr>
        <p:spPr>
          <a:xfrm>
            <a:off x="1835696" y="30303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2014.09.22(1-2)</a:t>
            </a:r>
            <a:endParaRPr lang="zh-TW" altLang="en-US" sz="2400" b="1" dirty="0">
              <a:latin typeface="標楷體" pitchFamily="65" charset="-120"/>
              <a:ea typeface="標楷體" pitchFamily="65" charset="-120"/>
            </a:endParaRP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2014.09.22(1-3)</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何謂</a:t>
            </a:r>
            <a:r>
              <a:rPr lang="en-US" altLang="zh-TW" dirty="0" err="1" smtClean="0">
                <a:latin typeface="標楷體" pitchFamily="65" charset="-120"/>
                <a:ea typeface="標楷體" pitchFamily="65" charset="-120"/>
              </a:rPr>
              <a:t>WiMAX</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700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2014.09.22(1-4)</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6" name="文字方塊 55"/>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2014.09.23(2-1)</a:t>
            </a:r>
            <a:endParaRPr lang="zh-TW" altLang="en-US" sz="2400" b="1" dirty="0">
              <a:latin typeface="標楷體" pitchFamily="65" charset="-120"/>
              <a:ea typeface="標楷體"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2014.09.23(2-2)</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3153</Words>
  <Application>Microsoft Office PowerPoint</Application>
  <PresentationFormat>如螢幕大小 (4:3)</PresentationFormat>
  <Paragraphs>544</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電腦軟體整合應用</vt:lpstr>
      <vt:lpstr>關於阿里巴巴的新聞</vt:lpstr>
      <vt:lpstr>阿里巴巴</vt:lpstr>
      <vt:lpstr>PowerPoint 簡報</vt:lpstr>
      <vt:lpstr>PowerPoint 簡報</vt:lpstr>
      <vt:lpstr>何謂WiMAX</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windows7-64bit</cp:lastModifiedBy>
  <cp:revision>66</cp:revision>
  <dcterms:created xsi:type="dcterms:W3CDTF">2014-09-23T05:01:35Z</dcterms:created>
  <dcterms:modified xsi:type="dcterms:W3CDTF">2014-12-15T11:33:18Z</dcterms:modified>
</cp:coreProperties>
</file>