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sldIdLst>
    <p:sldId id="256" r:id="rId2"/>
    <p:sldId id="264" r:id="rId3"/>
    <p:sldId id="262" r:id="rId4"/>
    <p:sldId id="266" r:id="rId5"/>
    <p:sldId id="265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57" r:id="rId14"/>
    <p:sldId id="258" r:id="rId15"/>
    <p:sldId id="259" r:id="rId16"/>
    <p:sldId id="263" r:id="rId17"/>
    <p:sldId id="274" r:id="rId18"/>
    <p:sldId id="275" r:id="rId19"/>
    <p:sldId id="276" r:id="rId20"/>
    <p:sldId id="277" r:id="rId21"/>
    <p:sldId id="261" r:id="rId22"/>
    <p:sldId id="278" r:id="rId23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="" xmlns:p14="http://schemas.microsoft.com/office/powerpoint/2010/main">
        <p14:section name="預設章節" id="{44DA5BD0-3439-400A-9B09-84E0FD9EAEB0}">
          <p14:sldIdLst>
            <p14:sldId id="256"/>
            <p14:sldId id="264"/>
            <p14:sldId id="262"/>
            <p14:sldId id="266"/>
            <p14:sldId id="265"/>
            <p14:sldId id="267"/>
            <p14:sldId id="268"/>
            <p14:sldId id="269"/>
            <p14:sldId id="270"/>
            <p14:sldId id="271"/>
            <p14:sldId id="272"/>
            <p14:sldId id="273"/>
            <p14:sldId id="257"/>
            <p14:sldId id="258"/>
            <p14:sldId id="259"/>
            <p14:sldId id="263"/>
            <p14:sldId id="261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787" autoAdjust="0"/>
    <p:restoredTop sz="95043" autoAdjust="0"/>
  </p:normalViewPr>
  <p:slideViewPr>
    <p:cSldViewPr>
      <p:cViewPr varScale="1">
        <p:scale>
          <a:sx n="69" d="100"/>
          <a:sy n="69" d="100"/>
        </p:scale>
        <p:origin x="-69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06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3E5EE150-8C88-4C56-B52E-E43EAD1BF753}" type="datetimeFigureOut">
              <a:rPr lang="zh-TW" altLang="en-US" smtClean="0"/>
              <a:pPr/>
              <a:t>2012/6/21</a:t>
            </a:fld>
            <a:endParaRPr lang="zh-TW" alt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5C5027D-5D0D-4FB1-94BF-49A656C58D82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EE150-8C88-4C56-B52E-E43EAD1BF753}" type="datetimeFigureOut">
              <a:rPr lang="zh-TW" altLang="en-US" smtClean="0"/>
              <a:pPr/>
              <a:t>2012/6/21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5027D-5D0D-4FB1-94BF-49A656C58D8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EE150-8C88-4C56-B52E-E43EAD1BF753}" type="datetimeFigureOut">
              <a:rPr lang="zh-TW" altLang="en-US" smtClean="0"/>
              <a:pPr/>
              <a:t>2012/6/21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5C5027D-5D0D-4FB1-94BF-49A656C58D8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EE150-8C88-4C56-B52E-E43EAD1BF753}" type="datetimeFigureOut">
              <a:rPr lang="zh-TW" altLang="en-US" smtClean="0"/>
              <a:pPr/>
              <a:t>2012/6/21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5027D-5D0D-4FB1-94BF-49A656C58D82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E5EE150-8C88-4C56-B52E-E43EAD1BF753}" type="datetimeFigureOut">
              <a:rPr lang="zh-TW" altLang="en-US" smtClean="0"/>
              <a:pPr/>
              <a:t>2012/6/21</a:t>
            </a:fld>
            <a:endParaRPr lang="zh-TW" alt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5C5027D-5D0D-4FB1-94BF-49A656C58D82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EE150-8C88-4C56-B52E-E43EAD1BF753}" type="datetimeFigureOut">
              <a:rPr lang="zh-TW" altLang="en-US" smtClean="0"/>
              <a:pPr/>
              <a:t>2012/6/21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5027D-5D0D-4FB1-94BF-49A656C58D82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EE150-8C88-4C56-B52E-E43EAD1BF753}" type="datetimeFigureOut">
              <a:rPr lang="zh-TW" altLang="en-US" smtClean="0"/>
              <a:pPr/>
              <a:t>2012/6/21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5027D-5D0D-4FB1-94BF-49A656C58D82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EE150-8C88-4C56-B52E-E43EAD1BF753}" type="datetimeFigureOut">
              <a:rPr lang="zh-TW" altLang="en-US" smtClean="0"/>
              <a:pPr/>
              <a:t>2012/6/21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5027D-5D0D-4FB1-94BF-49A656C58D82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EE150-8C88-4C56-B52E-E43EAD1BF753}" type="datetimeFigureOut">
              <a:rPr lang="zh-TW" altLang="en-US" smtClean="0"/>
              <a:pPr/>
              <a:t>2012/6/21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5027D-5D0D-4FB1-94BF-49A656C58D8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EE150-8C88-4C56-B52E-E43EAD1BF753}" type="datetimeFigureOut">
              <a:rPr lang="zh-TW" altLang="en-US" smtClean="0"/>
              <a:pPr/>
              <a:t>2012/6/21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5C5027D-5D0D-4FB1-94BF-49A656C58D82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EE150-8C88-4C56-B52E-E43EAD1BF753}" type="datetimeFigureOut">
              <a:rPr lang="zh-TW" altLang="en-US" smtClean="0"/>
              <a:pPr/>
              <a:t>2012/6/21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5027D-5D0D-4FB1-94BF-49A656C58D82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3E5EE150-8C88-4C56-B52E-E43EAD1BF753}" type="datetimeFigureOut">
              <a:rPr lang="zh-TW" altLang="en-US" smtClean="0"/>
              <a:pPr/>
              <a:t>2012/6/21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05C5027D-5D0D-4FB1-94BF-49A656C58D8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developer.android.com/index.html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7010400" y="188640"/>
            <a:ext cx="1981200" cy="6480720"/>
          </a:xfrm>
        </p:spPr>
        <p:txBody>
          <a:bodyPr>
            <a:normAutofit/>
          </a:bodyPr>
          <a:lstStyle/>
          <a:p>
            <a:r>
              <a:rPr lang="zh-TW" altLang="en-US" b="1" dirty="0" smtClean="0">
                <a:latin typeface="+mn-ea"/>
              </a:rPr>
              <a:t>組長</a:t>
            </a:r>
            <a:r>
              <a:rPr lang="en-US" altLang="zh-TW" b="1" dirty="0" smtClean="0">
                <a:latin typeface="+mn-ea"/>
              </a:rPr>
              <a:t>:</a:t>
            </a:r>
          </a:p>
          <a:p>
            <a:r>
              <a:rPr lang="en-US" altLang="zh-TW" b="1" dirty="0" smtClean="0">
                <a:latin typeface="+mn-ea"/>
              </a:rPr>
              <a:t>      BN98025</a:t>
            </a:r>
          </a:p>
          <a:p>
            <a:r>
              <a:rPr lang="zh-TW" altLang="en-US" b="1" dirty="0" smtClean="0">
                <a:latin typeface="+mn-ea"/>
              </a:rPr>
              <a:t>      賴國榮</a:t>
            </a:r>
            <a:endParaRPr lang="en-US" altLang="zh-TW" b="1" dirty="0" smtClean="0">
              <a:latin typeface="+mn-ea"/>
            </a:endParaRPr>
          </a:p>
          <a:p>
            <a:endParaRPr lang="en-US" altLang="zh-TW" b="1" dirty="0" smtClean="0">
              <a:latin typeface="+mn-ea"/>
            </a:endParaRPr>
          </a:p>
          <a:p>
            <a:r>
              <a:rPr lang="zh-TW" altLang="en-US" b="1" dirty="0" smtClean="0">
                <a:latin typeface="+mn-ea"/>
              </a:rPr>
              <a:t>組員</a:t>
            </a:r>
            <a:r>
              <a:rPr lang="en-US" altLang="zh-TW" b="1" dirty="0" smtClean="0">
                <a:latin typeface="+mn-ea"/>
              </a:rPr>
              <a:t>:</a:t>
            </a:r>
          </a:p>
          <a:p>
            <a:r>
              <a:rPr lang="en-US" altLang="zh-TW" b="1" dirty="0" smtClean="0">
                <a:latin typeface="+mn-ea"/>
              </a:rPr>
              <a:t>      BN98018</a:t>
            </a:r>
          </a:p>
          <a:p>
            <a:r>
              <a:rPr lang="zh-TW" altLang="en-US" b="1" dirty="0" smtClean="0">
                <a:latin typeface="+mn-ea"/>
              </a:rPr>
              <a:t>      施俊麒</a:t>
            </a:r>
            <a:endParaRPr lang="en-US" altLang="zh-TW" b="1" dirty="0" smtClean="0">
              <a:latin typeface="+mn-ea"/>
            </a:endParaRPr>
          </a:p>
          <a:p>
            <a:r>
              <a:rPr lang="en-US" altLang="zh-TW" b="1" dirty="0" smtClean="0">
                <a:latin typeface="+mn-ea"/>
              </a:rPr>
              <a:t>      BN98039</a:t>
            </a:r>
          </a:p>
          <a:p>
            <a:r>
              <a:rPr lang="zh-TW" altLang="en-US" b="1" dirty="0" smtClean="0">
                <a:latin typeface="+mn-ea"/>
              </a:rPr>
              <a:t>      盧冠杰</a:t>
            </a:r>
            <a:endParaRPr lang="zh-TW" altLang="en-US" b="1" dirty="0">
              <a:latin typeface="+mn-ea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71600" y="1700808"/>
            <a:ext cx="5184576" cy="2664296"/>
          </a:xfrm>
        </p:spPr>
        <p:txBody>
          <a:bodyPr/>
          <a:lstStyle/>
          <a:p>
            <a:r>
              <a:rPr lang="en-US" altLang="zh-TW" b="1" dirty="0" smtClean="0"/>
              <a:t>Android </a:t>
            </a:r>
            <a:r>
              <a:rPr lang="zh-TW" altLang="en-US" b="1" dirty="0" smtClean="0"/>
              <a:t>期末報告</a:t>
            </a:r>
            <a:r>
              <a:rPr lang="en-US" altLang="zh-TW" b="1" dirty="0"/>
              <a:t/>
            </a:r>
            <a:br>
              <a:rPr lang="en-US" altLang="zh-TW" b="1" dirty="0"/>
            </a:br>
            <a:r>
              <a:rPr lang="en-US" altLang="zh-TW" sz="4400" b="1" dirty="0" smtClean="0">
                <a:solidFill>
                  <a:schemeClr val="accent1">
                    <a:lumMod val="75000"/>
                  </a:schemeClr>
                </a:solidFill>
              </a:rPr>
              <a:t>  </a:t>
            </a:r>
            <a:r>
              <a:rPr lang="en-US" altLang="zh-TW" sz="3200" b="1" dirty="0" err="1" smtClean="0">
                <a:solidFill>
                  <a:schemeClr val="accent1">
                    <a:lumMod val="75000"/>
                  </a:schemeClr>
                </a:solidFill>
              </a:rPr>
              <a:t>DrifBall</a:t>
            </a:r>
            <a:r>
              <a:rPr lang="en-US" altLang="zh-TW" sz="32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zh-TW" altLang="en-US" sz="3200" b="1" dirty="0" smtClean="0">
                <a:solidFill>
                  <a:schemeClr val="accent1">
                    <a:lumMod val="75000"/>
                  </a:schemeClr>
                </a:solidFill>
              </a:rPr>
              <a:t>小球快跑  </a:t>
            </a:r>
            <a:endParaRPr lang="zh-TW" altLang="en-US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4131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/>
              <a:t>遊戲地圖</a:t>
            </a:r>
            <a:endParaRPr lang="zh-TW" altLang="en-US" b="1" dirty="0"/>
          </a:p>
        </p:txBody>
      </p:sp>
      <p:pic>
        <p:nvPicPr>
          <p:cNvPr id="1026" name="圖片 3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772816"/>
            <a:ext cx="5267325" cy="37623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圖片 3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1" y="2780928"/>
            <a:ext cx="4886325" cy="3514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42195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13183" y="5880310"/>
            <a:ext cx="341632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Calibri" pitchFamily="34" charset="0"/>
              </a:rPr>
              <a:t>每關卡都以二為陣列來畫出關卡</a:t>
            </a:r>
            <a:endParaRPr kumimoji="1" lang="en-US" altLang="zh-TW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cs typeface="Calibri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3493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b="1" dirty="0" smtClean="0"/>
              <a:t>演算法</a:t>
            </a:r>
            <a:endParaRPr lang="zh-TW" altLang="en-US" dirty="0"/>
          </a:p>
        </p:txBody>
      </p:sp>
      <p:pic>
        <p:nvPicPr>
          <p:cNvPr id="2050" name="圖片 2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216" y="1988839"/>
            <a:ext cx="3152775" cy="11906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9" name="圖片 3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216" y="4267624"/>
            <a:ext cx="5276850" cy="16002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59634" y="3295437"/>
            <a:ext cx="5956118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Calibri" pitchFamily="34" charset="0"/>
              </a:rPr>
              <a:t>利用</a:t>
            </a:r>
            <a:r>
              <a:rPr kumimoji="1" lang="en-US" altLang="zh-TW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Calibri" pitchFamily="34" charset="0"/>
              </a:rPr>
              <a:t>checkandmoveball</a:t>
            </a:r>
            <a:r>
              <a:rPr kumimoji="1" lang="zh-TW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Calibri" pitchFamily="34" charset="0"/>
              </a:rPr>
              <a:t>方法進行</a:t>
            </a:r>
            <a:r>
              <a:rPr kumimoji="1" lang="en-US" altLang="zh-TW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Calibri" pitchFamily="34" charset="0"/>
              </a:rPr>
              <a:t>x</a:t>
            </a:r>
            <a:r>
              <a:rPr kumimoji="1" lang="zh-TW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Calibri" pitchFamily="34" charset="0"/>
              </a:rPr>
              <a:t>和</a:t>
            </a:r>
            <a:r>
              <a:rPr kumimoji="1" lang="en-US" altLang="zh-TW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Calibri" pitchFamily="34" charset="0"/>
              </a:rPr>
              <a:t>y</a:t>
            </a:r>
            <a:r>
              <a:rPr kumimoji="1" lang="zh-TW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Calibri" pitchFamily="34" charset="0"/>
              </a:rPr>
              <a:t>方向移動，並每次移動時</a:t>
            </a:r>
            <a:endParaRPr kumimoji="1" lang="en-US" altLang="zh-TW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cs typeface="Calibri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Calibri" pitchFamily="34" charset="0"/>
              </a:rPr>
              <a:t>會進行檢測碰撞，</a:t>
            </a:r>
            <a:r>
              <a:rPr kumimoji="1" lang="en-US" altLang="zh-TW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Calibri" pitchFamily="34" charset="0"/>
              </a:rPr>
              <a:t>x</a:t>
            </a:r>
            <a:r>
              <a:rPr kumimoji="1" lang="zh-TW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Calibri" pitchFamily="34" charset="0"/>
              </a:rPr>
              <a:t>和</a:t>
            </a:r>
            <a:r>
              <a:rPr kumimoji="1" lang="en-US" altLang="zh-TW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Calibri" pitchFamily="34" charset="0"/>
              </a:rPr>
              <a:t>y</a:t>
            </a:r>
            <a:r>
              <a:rPr kumimoji="1" lang="zh-TW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Calibri" pitchFamily="34" charset="0"/>
              </a:rPr>
              <a:t>都是獨立，並不會影響對方</a:t>
            </a:r>
            <a:endParaRPr kumimoji="1" lang="zh-TW" alt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cs typeface="新細明體" pitchFamily="18" charset="-12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9634" y="6140043"/>
            <a:ext cx="7484741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Calibri" pitchFamily="34" charset="0"/>
              </a:rPr>
              <a:t>在碰撞時都會檢測球是否在遇到地圖矩陣中像素為空地方和</a:t>
            </a:r>
            <a:r>
              <a:rPr kumimoji="1" lang="en-US" altLang="zh-TW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Calibri" pitchFamily="34" charset="0"/>
              </a:rPr>
              <a:t>4</a:t>
            </a:r>
            <a:r>
              <a:rPr kumimoji="1" lang="zh-TW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Calibri" pitchFamily="34" charset="0"/>
              </a:rPr>
              <a:t>個邊界所發生的碰撞</a:t>
            </a:r>
            <a:endParaRPr kumimoji="1" lang="zh-TW" alt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cs typeface="新細明體" pitchFamily="18" charset="-12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1701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圖片 3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32656"/>
            <a:ext cx="4914900" cy="12858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3" name="圖片 3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766604"/>
            <a:ext cx="5000625" cy="36099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17430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79512" y="5624188"/>
            <a:ext cx="867609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Calibri" pitchFamily="34" charset="0"/>
              </a:rPr>
              <a:t>先用產生一個砲彈物件，設定</a:t>
            </a:r>
            <a:r>
              <a:rPr kumimoji="1" lang="en-US" altLang="zh-TW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Calibri" pitchFamily="34" charset="0"/>
              </a:rPr>
              <a:t>x</a:t>
            </a:r>
            <a:r>
              <a:rPr kumimoji="1" lang="zh-TW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Calibri" pitchFamily="34" charset="0"/>
              </a:rPr>
              <a:t>與</a:t>
            </a:r>
            <a:r>
              <a:rPr kumimoji="1" lang="en-US" altLang="zh-TW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Calibri" pitchFamily="34" charset="0"/>
              </a:rPr>
              <a:t>y</a:t>
            </a:r>
            <a:r>
              <a:rPr kumimoji="1" lang="zh-TW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Calibri" pitchFamily="34" charset="0"/>
              </a:rPr>
              <a:t>軸，之後利用</a:t>
            </a:r>
            <a:r>
              <a:rPr kumimoji="1" lang="en-US" altLang="zh-TW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Calibri" pitchFamily="34" charset="0"/>
              </a:rPr>
              <a:t>moveandcheck</a:t>
            </a:r>
            <a:r>
              <a:rPr kumimoji="1" lang="zh-TW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Calibri" pitchFamily="34" charset="0"/>
              </a:rPr>
              <a:t>方法，判斷砲彈是否與球碰撞</a:t>
            </a:r>
            <a:endParaRPr kumimoji="1" lang="en-US" altLang="zh-TW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cs typeface="Calibri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cs typeface="新細明體" pitchFamily="18" charset="-12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64746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dirty="0" smtClean="0"/>
              <a:t>Game  Menu</a:t>
            </a:r>
            <a:r>
              <a:rPr lang="zh-TW" altLang="en-US" b="1" dirty="0" smtClean="0"/>
              <a:t>  </a:t>
            </a:r>
            <a:r>
              <a:rPr lang="en-US" altLang="zh-TW" b="1" dirty="0" smtClean="0"/>
              <a:t>Thread</a:t>
            </a:r>
            <a:endParaRPr lang="zh-TW" altLang="en-US" cap="none" dirty="0"/>
          </a:p>
        </p:txBody>
      </p:sp>
      <p:sp>
        <p:nvSpPr>
          <p:cNvPr id="5" name="矩形 4"/>
          <p:cNvSpPr/>
          <p:nvPr/>
        </p:nvSpPr>
        <p:spPr>
          <a:xfrm>
            <a:off x="179512" y="1628801"/>
            <a:ext cx="8712968" cy="50629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" indent="0">
              <a:buNone/>
            </a:pPr>
            <a:r>
              <a:rPr lang="zh-TW" altLang="en-US" sz="1700" b="1" dirty="0">
                <a:solidFill>
                  <a:schemeClr val="accent1">
                    <a:lumMod val="75000"/>
                  </a:schemeClr>
                </a:solidFill>
              </a:rPr>
              <a:t>該類別繼承自</a:t>
            </a:r>
            <a:r>
              <a:rPr lang="en-US" altLang="zh-TW" sz="1700" b="1" dirty="0">
                <a:solidFill>
                  <a:schemeClr val="accent1">
                    <a:lumMod val="75000"/>
                  </a:schemeClr>
                </a:solidFill>
              </a:rPr>
              <a:t>Thread</a:t>
            </a:r>
            <a:r>
              <a:rPr lang="zh-TW" altLang="en-US" sz="1700" b="1" dirty="0">
                <a:solidFill>
                  <a:schemeClr val="accent1">
                    <a:lumMod val="75000"/>
                  </a:schemeClr>
                </a:solidFill>
              </a:rPr>
              <a:t>類別，主要負責將功能表及功能表項目在螢幕上的位置</a:t>
            </a:r>
          </a:p>
          <a:p>
            <a:pPr marL="45720" indent="0">
              <a:buNone/>
            </a:pPr>
            <a:r>
              <a:rPr lang="zh-TW" altLang="en-US" sz="1700" b="1" dirty="0">
                <a:solidFill>
                  <a:schemeClr val="accent1">
                    <a:lumMod val="75000"/>
                  </a:schemeClr>
                </a:solidFill>
              </a:rPr>
              <a:t>進行改變以達到動畫效果</a:t>
            </a:r>
          </a:p>
          <a:p>
            <a:r>
              <a:rPr lang="en-US" altLang="zh-TW" sz="1700" b="1" dirty="0"/>
              <a:t>public class </a:t>
            </a:r>
            <a:r>
              <a:rPr lang="en-US" altLang="zh-TW" sz="1700" b="1" dirty="0" err="1"/>
              <a:t>GameMenuThread</a:t>
            </a:r>
            <a:r>
              <a:rPr lang="en-US" altLang="zh-TW" sz="1700" b="1" dirty="0"/>
              <a:t> extends Thread{</a:t>
            </a:r>
          </a:p>
          <a:p>
            <a:r>
              <a:rPr lang="en-US" altLang="zh-TW" sz="1700" dirty="0" smtClean="0"/>
              <a:t>	</a:t>
            </a:r>
            <a:r>
              <a:rPr lang="en-US" altLang="zh-TW" sz="1700" dirty="0" err="1" smtClean="0"/>
              <a:t>DriftBall</a:t>
            </a:r>
            <a:r>
              <a:rPr lang="en-US" altLang="zh-TW" sz="1700" dirty="0" smtClean="0"/>
              <a:t> </a:t>
            </a:r>
            <a:r>
              <a:rPr lang="en-US" altLang="zh-TW" sz="1700" dirty="0"/>
              <a:t>father;</a:t>
            </a:r>
          </a:p>
          <a:p>
            <a:r>
              <a:rPr lang="zh-TW" altLang="en-US" sz="1700" b="1" dirty="0">
                <a:solidFill>
                  <a:schemeClr val="accent1">
                    <a:lumMod val="75000"/>
                  </a:schemeClr>
                </a:solidFill>
              </a:rPr>
              <a:t>主類別引用</a:t>
            </a:r>
          </a:p>
          <a:p>
            <a:r>
              <a:rPr lang="en-US" altLang="zh-TW" sz="1700" b="1" dirty="0" smtClean="0"/>
              <a:t>	</a:t>
            </a:r>
            <a:r>
              <a:rPr lang="en-US" altLang="zh-TW" sz="1700" b="1" dirty="0" err="1" smtClean="0"/>
              <a:t>boolean</a:t>
            </a:r>
            <a:r>
              <a:rPr lang="en-US" altLang="zh-TW" sz="1700" b="1" dirty="0" smtClean="0"/>
              <a:t> </a:t>
            </a:r>
            <a:r>
              <a:rPr lang="en-US" altLang="zh-TW" sz="1700" b="1" dirty="0"/>
              <a:t>flag;   </a:t>
            </a:r>
            <a:r>
              <a:rPr lang="zh-TW" altLang="en-US" sz="1700" b="1" dirty="0">
                <a:solidFill>
                  <a:schemeClr val="accent1">
                    <a:lumMod val="75000"/>
                  </a:schemeClr>
                </a:solidFill>
              </a:rPr>
              <a:t>迴圈控制變數</a:t>
            </a:r>
          </a:p>
          <a:p>
            <a:r>
              <a:rPr lang="en-US" altLang="zh-TW" sz="1700" b="1" dirty="0" smtClean="0"/>
              <a:t>	</a:t>
            </a:r>
            <a:r>
              <a:rPr lang="en-US" altLang="zh-TW" sz="1700" b="1" dirty="0" err="1" smtClean="0"/>
              <a:t>boolean</a:t>
            </a:r>
            <a:r>
              <a:rPr lang="en-US" altLang="zh-TW" sz="1700" b="1" dirty="0" smtClean="0"/>
              <a:t> </a:t>
            </a:r>
            <a:r>
              <a:rPr lang="en-US" altLang="zh-TW" sz="1700" b="1" dirty="0" err="1"/>
              <a:t>isIn</a:t>
            </a:r>
            <a:r>
              <a:rPr lang="en-US" altLang="zh-TW" sz="1700" b="1" dirty="0"/>
              <a:t>;   </a:t>
            </a:r>
            <a:r>
              <a:rPr lang="zh-TW" altLang="en-US" sz="1700" b="1" dirty="0">
                <a:solidFill>
                  <a:schemeClr val="accent1">
                    <a:lumMod val="75000"/>
                  </a:schemeClr>
                </a:solidFill>
              </a:rPr>
              <a:t>是否是淡入選單</a:t>
            </a:r>
          </a:p>
          <a:p>
            <a:r>
              <a:rPr lang="en-US" altLang="zh-TW" sz="1700" b="1" dirty="0" smtClean="0"/>
              <a:t>	</a:t>
            </a:r>
            <a:r>
              <a:rPr lang="en-US" altLang="zh-TW" sz="1700" b="1" dirty="0" err="1" smtClean="0"/>
              <a:t>boolean</a:t>
            </a:r>
            <a:r>
              <a:rPr lang="en-US" altLang="zh-TW" sz="1700" b="1" dirty="0" smtClean="0"/>
              <a:t> </a:t>
            </a:r>
            <a:r>
              <a:rPr lang="en-US" altLang="zh-TW" sz="1700" b="1" dirty="0" err="1"/>
              <a:t>isOut</a:t>
            </a:r>
            <a:r>
              <a:rPr lang="en-US" altLang="zh-TW" sz="1700" b="1" dirty="0"/>
              <a:t>;   </a:t>
            </a:r>
            <a:r>
              <a:rPr lang="zh-TW" altLang="en-US" sz="1700" b="1" dirty="0">
                <a:solidFill>
                  <a:schemeClr val="accent1">
                    <a:lumMod val="75000"/>
                  </a:schemeClr>
                </a:solidFill>
              </a:rPr>
              <a:t>是否是淡出選單</a:t>
            </a:r>
          </a:p>
          <a:p>
            <a:r>
              <a:rPr lang="en-US" altLang="zh-TW" sz="1700" b="1" dirty="0" smtClean="0"/>
              <a:t>	</a:t>
            </a:r>
            <a:r>
              <a:rPr lang="en-US" altLang="zh-TW" sz="1700" b="1" dirty="0" err="1" smtClean="0"/>
              <a:t>int</a:t>
            </a:r>
            <a:r>
              <a:rPr lang="en-US" altLang="zh-TW" sz="1700" b="1" dirty="0" smtClean="0"/>
              <a:t> </a:t>
            </a:r>
            <a:r>
              <a:rPr lang="en-US" altLang="zh-TW" sz="1700" b="1" dirty="0" err="1"/>
              <a:t>sleepSpan</a:t>
            </a:r>
            <a:r>
              <a:rPr lang="en-US" altLang="zh-TW" sz="1700" b="1" dirty="0"/>
              <a:t> = 20;   </a:t>
            </a:r>
            <a:r>
              <a:rPr lang="zh-TW" altLang="en-US" sz="1700" b="1" dirty="0">
                <a:solidFill>
                  <a:schemeClr val="accent1">
                    <a:lumMod val="75000"/>
                  </a:schemeClr>
                </a:solidFill>
              </a:rPr>
              <a:t>睡眠時間</a:t>
            </a:r>
          </a:p>
          <a:p>
            <a:r>
              <a:rPr lang="en-US" altLang="zh-TW" sz="1700" b="1" dirty="0" smtClean="0"/>
              <a:t>	</a:t>
            </a:r>
            <a:r>
              <a:rPr lang="en-US" altLang="zh-TW" sz="1700" b="1" dirty="0" err="1" smtClean="0"/>
              <a:t>int</a:t>
            </a:r>
            <a:r>
              <a:rPr lang="en-US" altLang="zh-TW" sz="1700" b="1" dirty="0" smtClean="0"/>
              <a:t> </a:t>
            </a:r>
            <a:r>
              <a:rPr lang="en-US" altLang="zh-TW" sz="1700" b="1" dirty="0"/>
              <a:t>[][] </a:t>
            </a:r>
            <a:r>
              <a:rPr lang="en-US" altLang="zh-TW" sz="1700" b="1" dirty="0" err="1"/>
              <a:t>menuCoordinate</a:t>
            </a:r>
            <a:r>
              <a:rPr lang="en-US" altLang="zh-TW" sz="1700" b="1" dirty="0"/>
              <a:t>={ </a:t>
            </a:r>
            <a:r>
              <a:rPr lang="zh-TW" altLang="en-US" sz="1700" b="1" dirty="0">
                <a:solidFill>
                  <a:schemeClr val="accent1">
                    <a:lumMod val="75000"/>
                  </a:schemeClr>
                </a:solidFill>
              </a:rPr>
              <a:t>能表在沒進來之前的位置</a:t>
            </a:r>
            <a:r>
              <a:rPr lang="zh-TW" altLang="en-US" sz="1700" b="1" dirty="0" smtClean="0">
                <a:solidFill>
                  <a:schemeClr val="accent1">
                    <a:lumMod val="75000"/>
                  </a:schemeClr>
                </a:solidFill>
              </a:rPr>
              <a:t>，分</a:t>
            </a:r>
            <a:r>
              <a:rPr lang="zh-TW" altLang="en-US" sz="1700" b="1" dirty="0">
                <a:solidFill>
                  <a:schemeClr val="accent1">
                    <a:lumMod val="75000"/>
                  </a:schemeClr>
                </a:solidFill>
              </a:rPr>
              <a:t>別是功能表背景和</a:t>
            </a:r>
            <a:r>
              <a:rPr lang="en-US" altLang="zh-TW" sz="1700" b="1" dirty="0">
                <a:solidFill>
                  <a:schemeClr val="accent1">
                    <a:lumMod val="75000"/>
                  </a:schemeClr>
                </a:solidFill>
              </a:rPr>
              <a:t>4</a:t>
            </a:r>
            <a:r>
              <a:rPr lang="zh-TW" altLang="en-US" sz="1700" b="1" dirty="0">
                <a:solidFill>
                  <a:schemeClr val="accent1">
                    <a:lumMod val="75000"/>
                  </a:schemeClr>
                </a:solidFill>
              </a:rPr>
              <a:t>個功能表項目</a:t>
            </a:r>
          </a:p>
          <a:p>
            <a:r>
              <a:rPr lang="en-US" altLang="zh-TW" sz="1700" dirty="0" smtClean="0"/>
              <a:t>	{</a:t>
            </a:r>
            <a:r>
              <a:rPr lang="en-US" altLang="zh-TW" sz="1700" dirty="0"/>
              <a:t>350,0},{400,30},{450,80},{500,130},{550,180}};</a:t>
            </a:r>
          </a:p>
          <a:p>
            <a:r>
              <a:rPr lang="zh-TW" altLang="en-US" sz="1700" b="1" dirty="0">
                <a:solidFill>
                  <a:schemeClr val="accent1">
                    <a:lumMod val="75000"/>
                  </a:schemeClr>
                </a:solidFill>
              </a:rPr>
              <a:t>建構式</a:t>
            </a:r>
          </a:p>
          <a:p>
            <a:r>
              <a:rPr lang="en-US" altLang="zh-TW" sz="1700" b="1" dirty="0"/>
              <a:t>public </a:t>
            </a:r>
            <a:r>
              <a:rPr lang="en-US" altLang="zh-TW" sz="1700" b="1" dirty="0" err="1"/>
              <a:t>GameMenuThread</a:t>
            </a:r>
            <a:r>
              <a:rPr lang="en-US" altLang="zh-TW" sz="1700" b="1" dirty="0"/>
              <a:t>(</a:t>
            </a:r>
            <a:r>
              <a:rPr lang="en-US" altLang="zh-TW" sz="1700" b="1" dirty="0" err="1"/>
              <a:t>DriftBall</a:t>
            </a:r>
            <a:r>
              <a:rPr lang="en-US" altLang="zh-TW" sz="1700" b="1" dirty="0"/>
              <a:t> father){</a:t>
            </a:r>
          </a:p>
          <a:p>
            <a:r>
              <a:rPr lang="en-US" altLang="zh-TW" sz="1700" b="1" dirty="0" smtClean="0"/>
              <a:t>	</a:t>
            </a:r>
            <a:r>
              <a:rPr lang="en-US" altLang="zh-TW" sz="1700" b="1" dirty="0" err="1" smtClean="0"/>
              <a:t>this.father</a:t>
            </a:r>
            <a:r>
              <a:rPr lang="en-US" altLang="zh-TW" sz="1700" b="1" dirty="0" smtClean="0"/>
              <a:t> </a:t>
            </a:r>
            <a:r>
              <a:rPr lang="en-US" altLang="zh-TW" sz="1700" b="1" dirty="0"/>
              <a:t>= father;</a:t>
            </a:r>
          </a:p>
          <a:p>
            <a:r>
              <a:rPr lang="en-US" altLang="zh-TW" sz="1700" dirty="0" smtClean="0"/>
              <a:t>	</a:t>
            </a:r>
            <a:r>
              <a:rPr lang="en-US" altLang="zh-TW" sz="1700" dirty="0" err="1" smtClean="0"/>
              <a:t>father.gv.menuCoordinate</a:t>
            </a:r>
            <a:r>
              <a:rPr lang="en-US" altLang="zh-TW" sz="1700" dirty="0" smtClean="0"/>
              <a:t> </a:t>
            </a:r>
            <a:r>
              <a:rPr lang="en-US" altLang="zh-TW" sz="1700" dirty="0"/>
              <a:t>= </a:t>
            </a:r>
            <a:r>
              <a:rPr lang="en-US" altLang="zh-TW" sz="1700" b="1" dirty="0" err="1"/>
              <a:t>this.menuCoordinate</a:t>
            </a:r>
            <a:r>
              <a:rPr lang="en-US" altLang="zh-TW" sz="1700" b="1" dirty="0"/>
              <a:t>;</a:t>
            </a:r>
          </a:p>
          <a:p>
            <a:r>
              <a:rPr lang="en-US" altLang="zh-TW" sz="1700" dirty="0" smtClean="0"/>
              <a:t>	flag </a:t>
            </a:r>
            <a:r>
              <a:rPr lang="en-US" altLang="zh-TW" sz="1700" dirty="0"/>
              <a:t>= </a:t>
            </a:r>
            <a:r>
              <a:rPr lang="en-US" altLang="zh-TW" sz="1700" b="1" dirty="0"/>
              <a:t>true;</a:t>
            </a:r>
          </a:p>
          <a:p>
            <a:r>
              <a:rPr lang="en-US" altLang="zh-TW" sz="1700" dirty="0" smtClean="0"/>
              <a:t>	</a:t>
            </a:r>
            <a:r>
              <a:rPr lang="en-US" altLang="zh-TW" sz="1700" dirty="0" err="1" smtClean="0"/>
              <a:t>isIn</a:t>
            </a:r>
            <a:r>
              <a:rPr lang="en-US" altLang="zh-TW" sz="1700" dirty="0" smtClean="0"/>
              <a:t> </a:t>
            </a:r>
            <a:r>
              <a:rPr lang="en-US" altLang="zh-TW" sz="1700" dirty="0"/>
              <a:t>= </a:t>
            </a:r>
            <a:r>
              <a:rPr lang="en-US" altLang="zh-TW" sz="1700" b="1" dirty="0"/>
              <a:t>true;</a:t>
            </a:r>
          </a:p>
          <a:p>
            <a:r>
              <a:rPr lang="en-US" altLang="zh-TW" sz="1700" dirty="0"/>
              <a:t>}</a:t>
            </a:r>
          </a:p>
        </p:txBody>
      </p:sp>
    </p:spTree>
    <p:extLst>
      <p:ext uri="{BB962C8B-B14F-4D97-AF65-F5344CB8AC3E}">
        <p14:creationId xmlns="" xmlns:p14="http://schemas.microsoft.com/office/powerpoint/2010/main" val="2349918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直線接點 8"/>
          <p:cNvCxnSpPr/>
          <p:nvPr/>
        </p:nvCxnSpPr>
        <p:spPr>
          <a:xfrm>
            <a:off x="395536" y="5157192"/>
            <a:ext cx="4041423" cy="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接點 11"/>
          <p:cNvCxnSpPr/>
          <p:nvPr/>
        </p:nvCxnSpPr>
        <p:spPr>
          <a:xfrm flipH="1" flipV="1">
            <a:off x="4436959" y="1124744"/>
            <a:ext cx="1" cy="403245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單箭頭接點 15"/>
          <p:cNvCxnSpPr/>
          <p:nvPr/>
        </p:nvCxnSpPr>
        <p:spPr>
          <a:xfrm>
            <a:off x="4436959" y="1124744"/>
            <a:ext cx="351065" cy="0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矩形 1"/>
          <p:cNvSpPr/>
          <p:nvPr/>
        </p:nvSpPr>
        <p:spPr>
          <a:xfrm>
            <a:off x="4762670" y="980728"/>
            <a:ext cx="4248472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1500" b="1" dirty="0"/>
              <a:t>}</a:t>
            </a:r>
          </a:p>
          <a:p>
            <a:r>
              <a:rPr lang="en-US" altLang="zh-TW" sz="1500" b="1" dirty="0" smtClean="0"/>
              <a:t>	else </a:t>
            </a:r>
            <a:r>
              <a:rPr lang="en-US" altLang="zh-TW" sz="1500" b="1" dirty="0"/>
              <a:t>if(</a:t>
            </a:r>
            <a:r>
              <a:rPr lang="en-US" altLang="zh-TW" sz="1500" b="1" dirty="0" err="1"/>
              <a:t>isOut</a:t>
            </a:r>
            <a:r>
              <a:rPr lang="en-US" altLang="zh-TW" sz="1500" b="1" dirty="0"/>
              <a:t>){</a:t>
            </a:r>
          </a:p>
          <a:p>
            <a:r>
              <a:rPr lang="zh-TW" altLang="en-US" sz="1500" b="1" dirty="0">
                <a:solidFill>
                  <a:schemeClr val="accent1">
                    <a:lumMod val="75000"/>
                  </a:schemeClr>
                </a:solidFill>
              </a:rPr>
              <a:t>功能表出</a:t>
            </a:r>
            <a:r>
              <a:rPr lang="zh-TW" altLang="en-US" sz="1500" b="1" dirty="0" smtClean="0">
                <a:solidFill>
                  <a:schemeClr val="accent1">
                    <a:lumMod val="75000"/>
                  </a:schemeClr>
                </a:solidFill>
              </a:rPr>
              <a:t>螢幕</a:t>
            </a:r>
            <a:endParaRPr lang="en-US" altLang="zh-TW" sz="1500" b="1" dirty="0" smtClean="0"/>
          </a:p>
          <a:p>
            <a:r>
              <a:rPr lang="en-US" altLang="zh-TW" sz="1500" b="1" dirty="0" smtClean="0"/>
              <a:t>	</a:t>
            </a:r>
            <a:r>
              <a:rPr lang="en-US" altLang="zh-TW" sz="1500" b="1" dirty="0" err="1" smtClean="0"/>
              <a:t>father.gv.menuCoordinate</a:t>
            </a:r>
            <a:r>
              <a:rPr lang="en-US" altLang="zh-TW" sz="1500" b="1" dirty="0" smtClean="0"/>
              <a:t>[</a:t>
            </a:r>
            <a:r>
              <a:rPr lang="en-US" altLang="zh-TW" sz="1500" b="1" dirty="0" err="1" smtClean="0"/>
              <a:t>outIndex</a:t>
            </a:r>
            <a:r>
              <a:rPr lang="en-US" altLang="zh-TW" sz="1500" b="1" dirty="0"/>
              <a:t>][0] +=10;</a:t>
            </a:r>
          </a:p>
          <a:p>
            <a:r>
              <a:rPr lang="zh-TW" altLang="en-US" sz="1500" b="1" dirty="0">
                <a:solidFill>
                  <a:schemeClr val="accent1">
                    <a:lumMod val="75000"/>
                  </a:schemeClr>
                </a:solidFill>
              </a:rPr>
              <a:t>向螢幕外移動功能表項目</a:t>
            </a:r>
          </a:p>
          <a:p>
            <a:r>
              <a:rPr lang="en-US" altLang="zh-TW" sz="1500" b="1" dirty="0" smtClean="0"/>
              <a:t>	if(</a:t>
            </a:r>
            <a:r>
              <a:rPr lang="en-US" altLang="zh-TW" sz="1500" b="1" dirty="0" err="1" smtClean="0"/>
              <a:t>father.gv.menuCoordinate</a:t>
            </a:r>
            <a:r>
              <a:rPr lang="en-US" altLang="zh-TW" sz="1500" b="1" dirty="0" smtClean="0"/>
              <a:t>[</a:t>
            </a:r>
            <a:r>
              <a:rPr lang="en-US" altLang="zh-TW" sz="1500" b="1" dirty="0" err="1" smtClean="0"/>
              <a:t>outIndex</a:t>
            </a:r>
            <a:r>
              <a:rPr lang="en-US" altLang="zh-TW" sz="1500" b="1" dirty="0"/>
              <a:t>][0] &gt;=320){</a:t>
            </a:r>
          </a:p>
          <a:p>
            <a:r>
              <a:rPr lang="zh-TW" altLang="en-US" sz="1500" b="1" dirty="0">
                <a:solidFill>
                  <a:schemeClr val="accent1">
                    <a:lumMod val="75000"/>
                  </a:schemeClr>
                </a:solidFill>
              </a:rPr>
              <a:t>判斷是否將功能表項目移出螢幕</a:t>
            </a:r>
          </a:p>
          <a:p>
            <a:r>
              <a:rPr lang="en-US" altLang="zh-TW" sz="1500" b="1" dirty="0" smtClean="0"/>
              <a:t>	</a:t>
            </a:r>
            <a:r>
              <a:rPr lang="en-US" altLang="zh-TW" sz="1500" b="1" dirty="0" err="1" smtClean="0"/>
              <a:t>outIndex</a:t>
            </a:r>
            <a:r>
              <a:rPr lang="en-US" altLang="zh-TW" sz="1500" b="1" dirty="0" smtClean="0"/>
              <a:t>-</a:t>
            </a:r>
            <a:r>
              <a:rPr lang="en-US" altLang="zh-TW" sz="1500" b="1" dirty="0"/>
              <a:t>-;</a:t>
            </a:r>
          </a:p>
          <a:p>
            <a:r>
              <a:rPr lang="zh-TW" altLang="en-US" sz="1500" b="1" dirty="0">
                <a:solidFill>
                  <a:schemeClr val="accent1">
                    <a:lumMod val="75000"/>
                  </a:schemeClr>
                </a:solidFill>
              </a:rPr>
              <a:t>改移動前一個功能表項目</a:t>
            </a:r>
          </a:p>
          <a:p>
            <a:r>
              <a:rPr lang="en-US" altLang="zh-TW" sz="1500" b="1" dirty="0" smtClean="0"/>
              <a:t>	     if(</a:t>
            </a:r>
            <a:r>
              <a:rPr lang="en-US" altLang="zh-TW" sz="1500" b="1" dirty="0" err="1" smtClean="0"/>
              <a:t>outIndex</a:t>
            </a:r>
            <a:r>
              <a:rPr lang="en-US" altLang="zh-TW" sz="1500" b="1" dirty="0" smtClean="0"/>
              <a:t> </a:t>
            </a:r>
            <a:r>
              <a:rPr lang="en-US" altLang="zh-TW" sz="1500" b="1" dirty="0"/>
              <a:t>&lt; 0){</a:t>
            </a:r>
          </a:p>
          <a:p>
            <a:r>
              <a:rPr lang="zh-TW" altLang="en-US" sz="1500" b="1" dirty="0">
                <a:solidFill>
                  <a:schemeClr val="accent1">
                    <a:lumMod val="75000"/>
                  </a:schemeClr>
                </a:solidFill>
              </a:rPr>
              <a:t>判斷是否所有的功能表項目都移出螢幕</a:t>
            </a:r>
          </a:p>
          <a:p>
            <a:r>
              <a:rPr lang="en-US" altLang="zh-TW" sz="1500" b="1" dirty="0" smtClean="0"/>
              <a:t>	        if(</a:t>
            </a:r>
            <a:r>
              <a:rPr lang="en-US" altLang="zh-TW" sz="1500" b="1" dirty="0" err="1" smtClean="0"/>
              <a:t>father.currView</a:t>
            </a:r>
            <a:r>
              <a:rPr lang="en-US" altLang="zh-TW" sz="1500" b="1" dirty="0" smtClean="0"/>
              <a:t> </a:t>
            </a:r>
            <a:r>
              <a:rPr lang="en-US" altLang="zh-TW" sz="1500" b="1" dirty="0"/>
              <a:t>== </a:t>
            </a:r>
            <a:r>
              <a:rPr lang="en-US" altLang="zh-TW" sz="1500" b="1" dirty="0" err="1"/>
              <a:t>father.gv</a:t>
            </a:r>
            <a:r>
              <a:rPr lang="en-US" altLang="zh-TW" sz="1500" b="1" dirty="0"/>
              <a:t>){</a:t>
            </a:r>
          </a:p>
          <a:p>
            <a:r>
              <a:rPr lang="zh-TW" altLang="en-US" sz="1500" b="1" dirty="0">
                <a:solidFill>
                  <a:schemeClr val="accent1">
                    <a:lumMod val="75000"/>
                  </a:schemeClr>
                </a:solidFill>
              </a:rPr>
              <a:t>如果當前</a:t>
            </a:r>
            <a:r>
              <a:rPr lang="en-US" altLang="zh-TW" sz="1500" b="1" dirty="0">
                <a:solidFill>
                  <a:schemeClr val="accent1">
                    <a:lumMod val="75000"/>
                  </a:schemeClr>
                </a:solidFill>
              </a:rPr>
              <a:t>View</a:t>
            </a:r>
            <a:r>
              <a:rPr lang="zh-TW" altLang="en-US" sz="1500" b="1" dirty="0">
                <a:solidFill>
                  <a:schemeClr val="accent1">
                    <a:lumMod val="75000"/>
                  </a:schemeClr>
                </a:solidFill>
              </a:rPr>
              <a:t>是</a:t>
            </a:r>
            <a:r>
              <a:rPr lang="en-US" altLang="zh-TW" sz="1500" b="1" dirty="0" err="1">
                <a:solidFill>
                  <a:schemeClr val="accent1">
                    <a:lumMod val="75000"/>
                  </a:schemeClr>
                </a:solidFill>
              </a:rPr>
              <a:t>GameView</a:t>
            </a:r>
            <a:endParaRPr lang="en-US" altLang="zh-TW" sz="1500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altLang="zh-TW" sz="1500" b="1" dirty="0" smtClean="0"/>
              <a:t>	             </a:t>
            </a:r>
            <a:r>
              <a:rPr lang="en-US" altLang="zh-TW" sz="1500" b="1" dirty="0" err="1" smtClean="0"/>
              <a:t>father.gv.resumeGame</a:t>
            </a:r>
            <a:r>
              <a:rPr lang="en-US" altLang="zh-TW" sz="1500" b="1" dirty="0"/>
              <a:t>();</a:t>
            </a:r>
          </a:p>
          <a:p>
            <a:r>
              <a:rPr lang="zh-TW" altLang="en-US" sz="1500" b="1" dirty="0">
                <a:solidFill>
                  <a:schemeClr val="accent1">
                    <a:lumMod val="75000"/>
                  </a:schemeClr>
                </a:solidFill>
              </a:rPr>
              <a:t>呼叫</a:t>
            </a:r>
            <a:r>
              <a:rPr lang="en-US" altLang="zh-TW" sz="1500" b="1" dirty="0" err="1">
                <a:solidFill>
                  <a:schemeClr val="accent1">
                    <a:lumMod val="75000"/>
                  </a:schemeClr>
                </a:solidFill>
              </a:rPr>
              <a:t>resumeGame</a:t>
            </a:r>
            <a:r>
              <a:rPr lang="zh-TW" altLang="en-US" sz="1500" b="1" dirty="0">
                <a:solidFill>
                  <a:schemeClr val="accent1">
                    <a:lumMod val="75000"/>
                  </a:schemeClr>
                </a:solidFill>
              </a:rPr>
              <a:t>方法恢復遊戲</a:t>
            </a:r>
          </a:p>
          <a:p>
            <a:r>
              <a:rPr lang="en-US" altLang="zh-TW" sz="1500" b="1" dirty="0"/>
              <a:t>}</a:t>
            </a:r>
          </a:p>
          <a:p>
            <a:r>
              <a:rPr lang="en-US" altLang="zh-TW" sz="1500" b="1" dirty="0" smtClean="0"/>
              <a:t>		flag </a:t>
            </a:r>
            <a:r>
              <a:rPr lang="en-US" altLang="zh-TW" sz="1500" b="1" dirty="0"/>
              <a:t>= false;</a:t>
            </a:r>
          </a:p>
          <a:p>
            <a:r>
              <a:rPr lang="zh-TW" altLang="en-US" sz="1500" b="1" dirty="0">
                <a:solidFill>
                  <a:schemeClr val="accent1">
                    <a:lumMod val="75000"/>
                  </a:schemeClr>
                </a:solidFill>
              </a:rPr>
              <a:t>停止執行緒的執行</a:t>
            </a:r>
          </a:p>
          <a:p>
            <a:r>
              <a:rPr lang="en-US" altLang="zh-TW" sz="1500" b="1" dirty="0"/>
              <a:t>try{</a:t>
            </a:r>
          </a:p>
          <a:p>
            <a:r>
              <a:rPr lang="zh-TW" altLang="en-US" sz="1500" b="1" dirty="0">
                <a:solidFill>
                  <a:schemeClr val="accent1">
                    <a:lumMod val="75000"/>
                  </a:schemeClr>
                </a:solidFill>
              </a:rPr>
              <a:t>執行緒休眠</a:t>
            </a:r>
          </a:p>
          <a:p>
            <a:r>
              <a:rPr lang="en-US" altLang="zh-TW" sz="1500" b="1" dirty="0" err="1"/>
              <a:t>Thread.</a:t>
            </a:r>
            <a:r>
              <a:rPr lang="en-US" altLang="zh-TW" sz="1500" b="1" i="1" dirty="0" err="1"/>
              <a:t>sleep</a:t>
            </a:r>
            <a:r>
              <a:rPr lang="en-US" altLang="zh-TW" sz="1500" b="1" i="1" dirty="0"/>
              <a:t>(</a:t>
            </a:r>
            <a:r>
              <a:rPr lang="en-US" altLang="zh-TW" sz="1500" b="1" i="1" dirty="0" err="1"/>
              <a:t>sleepSpan</a:t>
            </a:r>
            <a:r>
              <a:rPr lang="en-US" altLang="zh-TW" sz="1500" b="1" i="1" dirty="0"/>
              <a:t>);</a:t>
            </a:r>
          </a:p>
          <a:p>
            <a:r>
              <a:rPr lang="en-US" altLang="zh-TW" sz="1500" b="1" dirty="0"/>
              <a:t>}</a:t>
            </a:r>
          </a:p>
          <a:p>
            <a:r>
              <a:rPr lang="en-US" altLang="zh-TW" sz="1500" b="1" dirty="0"/>
              <a:t>catch(Exception e){</a:t>
            </a:r>
          </a:p>
          <a:p>
            <a:r>
              <a:rPr lang="en-US" altLang="zh-TW" sz="1500" b="1" dirty="0" err="1"/>
              <a:t>e.printStackTrace</a:t>
            </a:r>
            <a:r>
              <a:rPr lang="en-US" altLang="zh-TW" sz="1500" b="1" dirty="0" smtClean="0"/>
              <a:t>();</a:t>
            </a:r>
            <a:endParaRPr lang="en-US" altLang="zh-TW" sz="1500" b="1" dirty="0"/>
          </a:p>
        </p:txBody>
      </p:sp>
      <p:sp>
        <p:nvSpPr>
          <p:cNvPr id="7" name="矩形 6"/>
          <p:cNvSpPr/>
          <p:nvPr/>
        </p:nvSpPr>
        <p:spPr>
          <a:xfrm>
            <a:off x="179512" y="167489"/>
            <a:ext cx="4320480" cy="58631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1500" b="1" dirty="0">
                <a:solidFill>
                  <a:schemeClr val="accent1">
                    <a:lumMod val="75000"/>
                  </a:schemeClr>
                </a:solidFill>
                <a:latin typeface="+mn-ea"/>
              </a:rPr>
              <a:t>執行緒執行方法</a:t>
            </a:r>
            <a:endParaRPr lang="en-US" altLang="zh-TW" sz="1500" b="1" dirty="0">
              <a:solidFill>
                <a:schemeClr val="accent1">
                  <a:lumMod val="75000"/>
                </a:schemeClr>
              </a:solidFill>
              <a:latin typeface="+mn-ea"/>
            </a:endParaRPr>
          </a:p>
          <a:p>
            <a:r>
              <a:rPr lang="en-US" altLang="zh-TW" sz="1500" b="1" dirty="0"/>
              <a:t>public void run(){</a:t>
            </a:r>
          </a:p>
          <a:p>
            <a:r>
              <a:rPr lang="en-US" altLang="zh-TW" sz="1500" b="1" dirty="0" smtClean="0"/>
              <a:t> </a:t>
            </a:r>
            <a:r>
              <a:rPr lang="en-US" altLang="zh-TW" sz="1500" b="1" dirty="0" smtClean="0"/>
              <a:t>    </a:t>
            </a:r>
            <a:r>
              <a:rPr lang="en-US" altLang="zh-TW" sz="1500" b="1" dirty="0" err="1" smtClean="0"/>
              <a:t>int</a:t>
            </a:r>
            <a:r>
              <a:rPr lang="en-US" altLang="zh-TW" sz="1500" b="1" dirty="0" smtClean="0"/>
              <a:t> </a:t>
            </a:r>
            <a:r>
              <a:rPr lang="en-US" altLang="zh-TW" sz="1500" b="1" dirty="0" err="1"/>
              <a:t>inIndex</a:t>
            </a:r>
            <a:r>
              <a:rPr lang="en-US" altLang="zh-TW" sz="1500" b="1" dirty="0"/>
              <a:t>=0;   </a:t>
            </a:r>
            <a:r>
              <a:rPr lang="zh-TW" altLang="en-US" sz="1500" b="1" dirty="0">
                <a:solidFill>
                  <a:schemeClr val="accent1">
                    <a:lumMod val="75000"/>
                  </a:schemeClr>
                </a:solidFill>
              </a:rPr>
              <a:t>淡入的索引順序</a:t>
            </a:r>
          </a:p>
          <a:p>
            <a:r>
              <a:rPr lang="en-US" altLang="zh-TW" sz="1500" b="1" dirty="0" smtClean="0"/>
              <a:t> </a:t>
            </a:r>
            <a:r>
              <a:rPr lang="en-US" altLang="zh-TW" sz="1500" b="1" dirty="0" smtClean="0"/>
              <a:t>    </a:t>
            </a:r>
            <a:r>
              <a:rPr lang="en-US" altLang="zh-TW" sz="1500" b="1" dirty="0" err="1" smtClean="0"/>
              <a:t>int</a:t>
            </a:r>
            <a:r>
              <a:rPr lang="en-US" altLang="zh-TW" sz="1500" b="1" dirty="0" smtClean="0"/>
              <a:t> </a:t>
            </a:r>
            <a:r>
              <a:rPr lang="en-US" altLang="zh-TW" sz="1500" b="1" dirty="0" err="1"/>
              <a:t>outIndex</a:t>
            </a:r>
            <a:r>
              <a:rPr lang="en-US" altLang="zh-TW" sz="1500" b="1" dirty="0"/>
              <a:t> = 4;   </a:t>
            </a:r>
            <a:r>
              <a:rPr lang="zh-TW" altLang="en-US" sz="1500" b="1" dirty="0">
                <a:solidFill>
                  <a:schemeClr val="accent1">
                    <a:lumMod val="75000"/>
                  </a:schemeClr>
                </a:solidFill>
              </a:rPr>
              <a:t>淡出時的索引順序</a:t>
            </a:r>
          </a:p>
          <a:p>
            <a:r>
              <a:rPr lang="en-US" altLang="zh-TW" sz="1500" b="1" dirty="0" smtClean="0"/>
              <a:t> </a:t>
            </a:r>
            <a:r>
              <a:rPr lang="en-US" altLang="zh-TW" sz="1500" b="1" dirty="0" smtClean="0"/>
              <a:t>       </a:t>
            </a:r>
            <a:r>
              <a:rPr lang="en-US" altLang="zh-TW" sz="1500" b="1" dirty="0" smtClean="0"/>
              <a:t>while(flag</a:t>
            </a:r>
            <a:r>
              <a:rPr lang="en-US" altLang="zh-TW" sz="1500" b="1" dirty="0"/>
              <a:t>){</a:t>
            </a:r>
          </a:p>
          <a:p>
            <a:r>
              <a:rPr lang="en-US" altLang="zh-TW" sz="1500" b="1" dirty="0" smtClean="0"/>
              <a:t> </a:t>
            </a:r>
            <a:r>
              <a:rPr lang="en-US" altLang="zh-TW" sz="1500" b="1" dirty="0" smtClean="0"/>
              <a:t>            </a:t>
            </a:r>
            <a:r>
              <a:rPr lang="en-US" altLang="zh-TW" sz="1500" b="1" dirty="0" smtClean="0"/>
              <a:t>if(</a:t>
            </a:r>
            <a:r>
              <a:rPr lang="en-US" altLang="zh-TW" sz="1500" b="1" dirty="0" err="1" smtClean="0"/>
              <a:t>isIn</a:t>
            </a:r>
            <a:r>
              <a:rPr lang="en-US" altLang="zh-TW" sz="1500" b="1" dirty="0"/>
              <a:t>){   </a:t>
            </a:r>
            <a:r>
              <a:rPr lang="zh-TW" altLang="en-US" sz="1500" b="1" dirty="0">
                <a:solidFill>
                  <a:schemeClr val="accent1">
                    <a:lumMod val="75000"/>
                  </a:schemeClr>
                </a:solidFill>
              </a:rPr>
              <a:t>功能表進螢幕</a:t>
            </a:r>
          </a:p>
          <a:p>
            <a:r>
              <a:rPr lang="en-US" altLang="zh-TW" sz="1500" b="1" dirty="0" smtClean="0"/>
              <a:t>	for(</a:t>
            </a:r>
            <a:r>
              <a:rPr lang="en-US" altLang="zh-TW" sz="1500" b="1" dirty="0" err="1" smtClean="0"/>
              <a:t>int</a:t>
            </a:r>
            <a:r>
              <a:rPr lang="en-US" altLang="zh-TW" sz="1500" b="1" dirty="0" smtClean="0"/>
              <a:t> 	  		</a:t>
            </a:r>
            <a:r>
              <a:rPr lang="en-US" altLang="zh-TW" sz="1500" b="1" dirty="0" err="1" smtClean="0"/>
              <a:t>i</a:t>
            </a:r>
            <a:r>
              <a:rPr lang="en-US" altLang="zh-TW" sz="1500" b="1" dirty="0" smtClean="0"/>
              <a:t>=</a:t>
            </a:r>
            <a:r>
              <a:rPr lang="en-US" altLang="zh-TW" sz="1500" b="1" dirty="0" err="1" smtClean="0"/>
              <a:t>inIndex;i</a:t>
            </a:r>
            <a:r>
              <a:rPr lang="en-US" altLang="zh-TW" sz="1500" b="1" dirty="0" smtClean="0"/>
              <a:t>&lt;</a:t>
            </a:r>
            <a:r>
              <a:rPr lang="en-US" altLang="zh-TW" sz="1500" b="1" dirty="0" err="1" smtClean="0"/>
              <a:t>father.gv.menuCoordinate.l</a:t>
            </a:r>
            <a:r>
              <a:rPr lang="en-US" altLang="zh-TW" sz="1500" b="1" dirty="0" smtClean="0"/>
              <a:t> </a:t>
            </a:r>
            <a:r>
              <a:rPr lang="en-US" altLang="zh-TW" sz="1500" b="1" dirty="0" err="1" smtClean="0"/>
              <a:t>ength;i</a:t>
            </a:r>
            <a:r>
              <a:rPr lang="en-US" altLang="zh-TW" sz="1500" b="1" dirty="0"/>
              <a:t>++){</a:t>
            </a:r>
          </a:p>
          <a:p>
            <a:r>
              <a:rPr lang="en-US" altLang="zh-TW" sz="1500" b="1" dirty="0" smtClean="0"/>
              <a:t>	</a:t>
            </a:r>
            <a:r>
              <a:rPr lang="en-US" altLang="zh-TW" sz="1500" b="1" dirty="0" err="1" smtClean="0"/>
              <a:t>father.gv.menuCoordinate</a:t>
            </a:r>
            <a:r>
              <a:rPr lang="en-US" altLang="zh-TW" sz="1500" b="1" dirty="0" smtClean="0"/>
              <a:t>[</a:t>
            </a:r>
            <a:r>
              <a:rPr lang="en-US" altLang="zh-TW" sz="1500" b="1" dirty="0" err="1" smtClean="0"/>
              <a:t>i</a:t>
            </a:r>
            <a:r>
              <a:rPr lang="en-US" altLang="zh-TW" sz="1500" b="1" dirty="0"/>
              <a:t>][0]-= 25;   </a:t>
            </a:r>
          </a:p>
          <a:p>
            <a:r>
              <a:rPr lang="zh-TW" altLang="en-US" sz="1500" b="1" dirty="0">
                <a:solidFill>
                  <a:schemeClr val="accent1">
                    <a:lumMod val="75000"/>
                  </a:schemeClr>
                </a:solidFill>
              </a:rPr>
              <a:t>向螢幕內移動功能表項目</a:t>
            </a:r>
          </a:p>
          <a:p>
            <a:r>
              <a:rPr lang="en-US" altLang="zh-TW" sz="1500" b="1" dirty="0" smtClean="0"/>
              <a:t>  	  if(</a:t>
            </a:r>
            <a:r>
              <a:rPr lang="en-US" altLang="zh-TW" sz="1500" b="1" dirty="0" err="1" smtClean="0"/>
              <a:t>father.gv.menuCoordinate</a:t>
            </a:r>
            <a:r>
              <a:rPr lang="en-US" altLang="zh-TW" sz="1500" b="1" dirty="0" smtClean="0"/>
              <a:t>[</a:t>
            </a:r>
            <a:r>
              <a:rPr lang="en-US" altLang="zh-TW" sz="1500" b="1" dirty="0" err="1" smtClean="0"/>
              <a:t>i</a:t>
            </a:r>
            <a:r>
              <a:rPr lang="en-US" altLang="zh-TW" sz="1500" b="1" dirty="0"/>
              <a:t>][0] == 150){   </a:t>
            </a:r>
          </a:p>
          <a:p>
            <a:r>
              <a:rPr lang="zh-TW" altLang="en-US" sz="1500" b="1" dirty="0">
                <a:solidFill>
                  <a:schemeClr val="accent1">
                    <a:lumMod val="75000"/>
                  </a:schemeClr>
                </a:solidFill>
              </a:rPr>
              <a:t>判斷功能表項目是否已到位</a:t>
            </a:r>
          </a:p>
          <a:p>
            <a:r>
              <a:rPr lang="en-US" altLang="zh-TW" sz="1500" dirty="0" smtClean="0"/>
              <a:t> 	           </a:t>
            </a:r>
            <a:r>
              <a:rPr lang="en-US" altLang="zh-TW" sz="1500" dirty="0" err="1" smtClean="0"/>
              <a:t>inIndex</a:t>
            </a:r>
            <a:r>
              <a:rPr lang="en-US" altLang="zh-TW" sz="1500" dirty="0" smtClean="0"/>
              <a:t>=i+1</a:t>
            </a:r>
            <a:r>
              <a:rPr lang="en-US" altLang="zh-TW" sz="1500" dirty="0"/>
              <a:t>;   </a:t>
            </a:r>
          </a:p>
          <a:p>
            <a:r>
              <a:rPr lang="zh-TW" altLang="en-US" sz="1500" b="1" dirty="0">
                <a:solidFill>
                  <a:schemeClr val="accent1">
                    <a:lumMod val="75000"/>
                  </a:schemeClr>
                </a:solidFill>
              </a:rPr>
              <a:t>將開始索引下移 </a:t>
            </a:r>
            <a:endParaRPr lang="en-US" altLang="zh-TW" sz="15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zh-TW" altLang="en-US" sz="1500" b="1" dirty="0" smtClean="0">
                <a:solidFill>
                  <a:schemeClr val="accent1">
                    <a:lumMod val="75000"/>
                  </a:schemeClr>
                </a:solidFill>
              </a:rPr>
              <a:t>即</a:t>
            </a:r>
            <a:r>
              <a:rPr lang="zh-TW" altLang="en-US" sz="1500" b="1" dirty="0">
                <a:solidFill>
                  <a:schemeClr val="accent1">
                    <a:lumMod val="75000"/>
                  </a:schemeClr>
                </a:solidFill>
              </a:rPr>
              <a:t>不再改變到位的功能表項目座標</a:t>
            </a:r>
          </a:p>
          <a:p>
            <a:r>
              <a:rPr lang="en-US" altLang="zh-TW" sz="1500" dirty="0" smtClean="0"/>
              <a:t>         }</a:t>
            </a:r>
            <a:endParaRPr lang="en-US" altLang="zh-TW" sz="1500" dirty="0"/>
          </a:p>
          <a:p>
            <a:r>
              <a:rPr lang="en-US" altLang="zh-TW" sz="1500" dirty="0" smtClean="0"/>
              <a:t>        }</a:t>
            </a:r>
            <a:endParaRPr lang="en-US" altLang="zh-TW" sz="1500" dirty="0"/>
          </a:p>
          <a:p>
            <a:r>
              <a:rPr lang="en-US" altLang="zh-TW" sz="1500" b="1" dirty="0" smtClean="0"/>
              <a:t>	          if(</a:t>
            </a:r>
            <a:r>
              <a:rPr lang="en-US" altLang="zh-TW" sz="1500" b="1" dirty="0" err="1" smtClean="0"/>
              <a:t>inIndex</a:t>
            </a:r>
            <a:r>
              <a:rPr lang="en-US" altLang="zh-TW" sz="1500" b="1" dirty="0" smtClean="0"/>
              <a:t> </a:t>
            </a:r>
            <a:r>
              <a:rPr lang="en-US" altLang="zh-TW" sz="1500" b="1" dirty="0"/>
              <a:t>== 5){   </a:t>
            </a:r>
          </a:p>
          <a:p>
            <a:r>
              <a:rPr lang="zh-TW" altLang="en-US" sz="1500" b="1" dirty="0">
                <a:solidFill>
                  <a:schemeClr val="accent1">
                    <a:lumMod val="75000"/>
                  </a:schemeClr>
                </a:solidFill>
              </a:rPr>
              <a:t>如果所有功能表項目都移動到位</a:t>
            </a:r>
          </a:p>
          <a:p>
            <a:r>
              <a:rPr lang="en-US" altLang="zh-TW" sz="1500" b="1" dirty="0" smtClean="0"/>
              <a:t>                                      </a:t>
            </a:r>
            <a:r>
              <a:rPr lang="en-US" altLang="zh-TW" sz="1500" b="1" dirty="0" err="1" smtClean="0"/>
              <a:t>isIn</a:t>
            </a:r>
            <a:r>
              <a:rPr lang="en-US" altLang="zh-TW" sz="1500" b="1" dirty="0" smtClean="0"/>
              <a:t> </a:t>
            </a:r>
            <a:r>
              <a:rPr lang="en-US" altLang="zh-TW" sz="1500" b="1" dirty="0"/>
              <a:t>= false;   </a:t>
            </a:r>
          </a:p>
          <a:p>
            <a:r>
              <a:rPr lang="zh-TW" altLang="en-US" sz="1500" b="1" dirty="0">
                <a:solidFill>
                  <a:schemeClr val="accent1">
                    <a:lumMod val="75000"/>
                  </a:schemeClr>
                </a:solidFill>
              </a:rPr>
              <a:t>設定</a:t>
            </a:r>
            <a:r>
              <a:rPr lang="en-US" altLang="zh-TW" sz="1500" b="1" dirty="0" err="1">
                <a:solidFill>
                  <a:schemeClr val="accent1">
                    <a:lumMod val="75000"/>
                  </a:schemeClr>
                </a:solidFill>
              </a:rPr>
              <a:t>isIn</a:t>
            </a:r>
            <a:r>
              <a:rPr lang="zh-TW" altLang="en-US" sz="1500" b="1" dirty="0">
                <a:solidFill>
                  <a:schemeClr val="accent1">
                    <a:lumMod val="75000"/>
                  </a:schemeClr>
                </a:solidFill>
              </a:rPr>
              <a:t>旗標位元為</a:t>
            </a:r>
            <a:r>
              <a:rPr lang="en-US" altLang="zh-TW" sz="1500" b="1" dirty="0">
                <a:solidFill>
                  <a:schemeClr val="accent1">
                    <a:lumMod val="75000"/>
                  </a:schemeClr>
                </a:solidFill>
              </a:rPr>
              <a:t>false</a:t>
            </a:r>
          </a:p>
          <a:p>
            <a:r>
              <a:rPr lang="en-US" altLang="zh-TW" sz="1500" dirty="0" smtClean="0"/>
              <a:t>}</a:t>
            </a:r>
          </a:p>
          <a:p>
            <a:endParaRPr lang="zh-TW" altLang="en-US" sz="15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684292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dirty="0" err="1"/>
              <a:t>Meteorolite</a:t>
            </a:r>
            <a:endParaRPr lang="zh-TW" altLang="en-US" dirty="0"/>
          </a:p>
        </p:txBody>
      </p:sp>
      <p:sp>
        <p:nvSpPr>
          <p:cNvPr id="6" name="矩形 5"/>
          <p:cNvSpPr/>
          <p:nvPr/>
        </p:nvSpPr>
        <p:spPr>
          <a:xfrm>
            <a:off x="179512" y="1700808"/>
            <a:ext cx="4572000" cy="452431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zh-TW" b="1" dirty="0"/>
              <a:t>package </a:t>
            </a:r>
            <a:r>
              <a:rPr lang="en-US" altLang="zh-TW" b="1" dirty="0" err="1"/>
              <a:t>wyf.wpf</a:t>
            </a:r>
            <a:r>
              <a:rPr lang="en-US" altLang="zh-TW" b="1" dirty="0"/>
              <a:t>;</a:t>
            </a:r>
          </a:p>
          <a:p>
            <a:r>
              <a:rPr lang="zh-TW" altLang="en-US" b="1" dirty="0">
                <a:solidFill>
                  <a:schemeClr val="accent1">
                    <a:lumMod val="75000"/>
                  </a:schemeClr>
                </a:solidFill>
              </a:rPr>
              <a:t>宣告套件語句</a:t>
            </a:r>
          </a:p>
          <a:p>
            <a:endParaRPr lang="en-US" altLang="zh-TW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zh-TW" altLang="en-US" b="1" dirty="0">
                <a:solidFill>
                  <a:schemeClr val="accent1">
                    <a:lumMod val="75000"/>
                  </a:schemeClr>
                </a:solidFill>
              </a:rPr>
              <a:t>該類別代表隕石物件，將隕石的</a:t>
            </a:r>
            <a:r>
              <a:rPr lang="zh-TW" altLang="en-US" b="1" dirty="0" smtClean="0">
                <a:solidFill>
                  <a:schemeClr val="accent1">
                    <a:lumMod val="75000"/>
                  </a:schemeClr>
                </a:solidFill>
              </a:rPr>
              <a:t>座標，</a:t>
            </a:r>
            <a:endParaRPr lang="en-US" altLang="zh-TW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zh-TW" altLang="en-US" b="1" dirty="0" smtClean="0">
                <a:solidFill>
                  <a:schemeClr val="accent1">
                    <a:lumMod val="75000"/>
                  </a:schemeClr>
                </a:solidFill>
              </a:rPr>
              <a:t>當前</a:t>
            </a:r>
            <a:r>
              <a:rPr lang="zh-TW" altLang="en-US" b="1" dirty="0">
                <a:solidFill>
                  <a:schemeClr val="accent1">
                    <a:lumMod val="75000"/>
                  </a:schemeClr>
                </a:solidFill>
              </a:rPr>
              <a:t>視框號封裝起來</a:t>
            </a:r>
          </a:p>
          <a:p>
            <a:r>
              <a:rPr lang="zh-TW" altLang="en-US" b="1" dirty="0">
                <a:solidFill>
                  <a:schemeClr val="accent1">
                    <a:lumMod val="75000"/>
                  </a:schemeClr>
                </a:solidFill>
              </a:rPr>
              <a:t>有一個成員方法負責初始化隕石的資訊</a:t>
            </a:r>
          </a:p>
          <a:p>
            <a:r>
              <a:rPr lang="en-US" altLang="zh-TW" b="1" dirty="0"/>
              <a:t>public class </a:t>
            </a:r>
            <a:r>
              <a:rPr lang="en-US" altLang="zh-TW" b="1" dirty="0" err="1"/>
              <a:t>Meteorolite</a:t>
            </a:r>
            <a:r>
              <a:rPr lang="en-US" altLang="zh-TW" b="1" dirty="0"/>
              <a:t>{</a:t>
            </a:r>
          </a:p>
          <a:p>
            <a:r>
              <a:rPr lang="en-US" altLang="zh-TW" b="1" dirty="0" smtClean="0"/>
              <a:t> 	</a:t>
            </a:r>
            <a:r>
              <a:rPr lang="en-US" altLang="zh-TW" b="1" dirty="0" err="1" smtClean="0"/>
              <a:t>int</a:t>
            </a:r>
            <a:r>
              <a:rPr lang="zh-TW" altLang="en-US" b="1" dirty="0" smtClean="0"/>
              <a:t> </a:t>
            </a:r>
            <a:r>
              <a:rPr lang="en-US" altLang="zh-TW" b="1" dirty="0"/>
              <a:t>x;</a:t>
            </a:r>
          </a:p>
          <a:p>
            <a:r>
              <a:rPr lang="zh-TW" altLang="en-US" b="1" dirty="0">
                <a:solidFill>
                  <a:schemeClr val="accent1">
                    <a:lumMod val="75000"/>
                  </a:schemeClr>
                </a:solidFill>
              </a:rPr>
              <a:t>隕石</a:t>
            </a:r>
            <a:r>
              <a:rPr lang="en-US" altLang="zh-TW" b="1" dirty="0">
                <a:solidFill>
                  <a:schemeClr val="accent1">
                    <a:lumMod val="75000"/>
                  </a:schemeClr>
                </a:solidFill>
              </a:rPr>
              <a:t>x</a:t>
            </a:r>
            <a:r>
              <a:rPr lang="zh-TW" altLang="en-US" b="1" dirty="0">
                <a:solidFill>
                  <a:schemeClr val="accent1">
                    <a:lumMod val="75000"/>
                  </a:schemeClr>
                </a:solidFill>
              </a:rPr>
              <a:t>座標</a:t>
            </a:r>
          </a:p>
          <a:p>
            <a:r>
              <a:rPr lang="en-US" altLang="zh-TW" b="1" dirty="0" err="1"/>
              <a:t>int</a:t>
            </a:r>
            <a:r>
              <a:rPr lang="en-US" altLang="zh-TW" b="1" dirty="0"/>
              <a:t> y;</a:t>
            </a:r>
          </a:p>
          <a:p>
            <a:r>
              <a:rPr lang="zh-TW" altLang="en-US" b="1" dirty="0">
                <a:solidFill>
                  <a:schemeClr val="accent1">
                    <a:lumMod val="75000"/>
                  </a:schemeClr>
                </a:solidFill>
              </a:rPr>
              <a:t>隕石</a:t>
            </a:r>
            <a:r>
              <a:rPr lang="en-US" altLang="zh-TW" b="1" dirty="0">
                <a:solidFill>
                  <a:schemeClr val="accent1">
                    <a:lumMod val="75000"/>
                  </a:schemeClr>
                </a:solidFill>
              </a:rPr>
              <a:t>y</a:t>
            </a:r>
            <a:r>
              <a:rPr lang="zh-TW" altLang="en-US" b="1" dirty="0">
                <a:solidFill>
                  <a:schemeClr val="accent1">
                    <a:lumMod val="75000"/>
                  </a:schemeClr>
                </a:solidFill>
              </a:rPr>
              <a:t>座標</a:t>
            </a:r>
          </a:p>
          <a:p>
            <a:r>
              <a:rPr lang="en-US" altLang="zh-TW" b="1" dirty="0" smtClean="0"/>
              <a:t>	</a:t>
            </a:r>
            <a:r>
              <a:rPr lang="en-US" altLang="zh-TW" b="1" dirty="0" err="1" smtClean="0"/>
              <a:t>boolean</a:t>
            </a:r>
            <a:r>
              <a:rPr lang="zh-TW" altLang="en-US" b="1" dirty="0" smtClean="0"/>
              <a:t> </a:t>
            </a:r>
            <a:r>
              <a:rPr lang="en-US" altLang="zh-TW" b="1" dirty="0"/>
              <a:t>up;</a:t>
            </a:r>
          </a:p>
          <a:p>
            <a:r>
              <a:rPr lang="zh-TW" altLang="en-US" b="1" dirty="0">
                <a:solidFill>
                  <a:schemeClr val="accent1">
                    <a:lumMod val="75000"/>
                  </a:schemeClr>
                </a:solidFill>
              </a:rPr>
              <a:t>為</a:t>
            </a:r>
            <a:r>
              <a:rPr lang="en-US" altLang="zh-TW" b="1" dirty="0">
                <a:solidFill>
                  <a:schemeClr val="accent1">
                    <a:lumMod val="75000"/>
                  </a:schemeClr>
                </a:solidFill>
              </a:rPr>
              <a:t>true</a:t>
            </a:r>
            <a:r>
              <a:rPr lang="zh-TW" altLang="en-US" b="1" dirty="0">
                <a:solidFill>
                  <a:schemeClr val="accent1">
                    <a:lumMod val="75000"/>
                  </a:schemeClr>
                </a:solidFill>
              </a:rPr>
              <a:t>則在地圖圖層上，為</a:t>
            </a:r>
            <a:r>
              <a:rPr lang="en-US" altLang="zh-TW" b="1" dirty="0">
                <a:solidFill>
                  <a:schemeClr val="accent1">
                    <a:lumMod val="75000"/>
                  </a:schemeClr>
                </a:solidFill>
              </a:rPr>
              <a:t>false</a:t>
            </a:r>
            <a:r>
              <a:rPr lang="zh-TW" altLang="en-US" b="1" dirty="0">
                <a:solidFill>
                  <a:schemeClr val="accent1">
                    <a:lumMod val="75000"/>
                  </a:schemeClr>
                </a:solidFill>
              </a:rPr>
              <a:t>則在地圖圖層下</a:t>
            </a:r>
          </a:p>
          <a:p>
            <a:r>
              <a:rPr lang="en-US" altLang="zh-TW" b="1" dirty="0" smtClean="0"/>
              <a:t>	</a:t>
            </a:r>
            <a:r>
              <a:rPr lang="en-US" altLang="zh-TW" b="1" dirty="0" err="1" smtClean="0"/>
              <a:t>int</a:t>
            </a:r>
            <a:r>
              <a:rPr lang="en-US" altLang="zh-TW" b="1" dirty="0" smtClean="0"/>
              <a:t> </a:t>
            </a:r>
            <a:r>
              <a:rPr lang="en-US" altLang="zh-TW" b="1" dirty="0"/>
              <a:t>index;</a:t>
            </a:r>
          </a:p>
          <a:p>
            <a:r>
              <a:rPr lang="zh-TW" altLang="en-US" b="1" dirty="0">
                <a:solidFill>
                  <a:schemeClr val="accent1">
                    <a:lumMod val="75000"/>
                  </a:schemeClr>
                </a:solidFill>
              </a:rPr>
              <a:t>旋轉角度</a:t>
            </a:r>
          </a:p>
        </p:txBody>
      </p:sp>
      <p:sp>
        <p:nvSpPr>
          <p:cNvPr id="8" name="矩形 7"/>
          <p:cNvSpPr/>
          <p:nvPr/>
        </p:nvSpPr>
        <p:spPr>
          <a:xfrm>
            <a:off x="5034677" y="2132856"/>
            <a:ext cx="3923928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b="1" dirty="0"/>
              <a:t>public </a:t>
            </a:r>
            <a:r>
              <a:rPr lang="en-US" altLang="zh-TW" b="1" dirty="0" err="1"/>
              <a:t>Meteorolite</a:t>
            </a:r>
            <a:r>
              <a:rPr lang="en-US" altLang="zh-TW" b="1" dirty="0"/>
              <a:t>(){</a:t>
            </a:r>
          </a:p>
          <a:p>
            <a:r>
              <a:rPr lang="zh-TW" altLang="en-US" b="1" dirty="0">
                <a:solidFill>
                  <a:schemeClr val="accent1">
                    <a:lumMod val="75000"/>
                  </a:schemeClr>
                </a:solidFill>
              </a:rPr>
              <a:t>建構式，調用</a:t>
            </a:r>
            <a:r>
              <a:rPr lang="en-US" altLang="zh-TW" b="1" u="sng" dirty="0" err="1">
                <a:solidFill>
                  <a:schemeClr val="accent1">
                    <a:lumMod val="75000"/>
                  </a:schemeClr>
                </a:solidFill>
              </a:rPr>
              <a:t>init</a:t>
            </a:r>
            <a:r>
              <a:rPr lang="zh-TW" altLang="en-US" b="1" u="sng" dirty="0">
                <a:solidFill>
                  <a:schemeClr val="accent1">
                    <a:lumMod val="75000"/>
                  </a:schemeClr>
                </a:solidFill>
              </a:rPr>
              <a:t>方法進行初始化</a:t>
            </a:r>
          </a:p>
          <a:p>
            <a:pPr marL="45720" indent="0">
              <a:buNone/>
            </a:pPr>
            <a:r>
              <a:rPr lang="en-US" altLang="zh-TW" dirty="0" err="1"/>
              <a:t>init</a:t>
            </a:r>
            <a:r>
              <a:rPr lang="en-US" altLang="zh-TW" dirty="0"/>
              <a:t>();</a:t>
            </a:r>
          </a:p>
          <a:p>
            <a:pPr marL="45720" indent="0">
              <a:buNone/>
            </a:pPr>
            <a:r>
              <a:rPr lang="en-US" altLang="zh-TW" dirty="0"/>
              <a:t>}</a:t>
            </a:r>
          </a:p>
          <a:p>
            <a:endParaRPr lang="en-US" altLang="zh-TW" b="1" dirty="0"/>
          </a:p>
          <a:p>
            <a:r>
              <a:rPr lang="en-US" altLang="zh-TW" b="1" dirty="0"/>
              <a:t>public void </a:t>
            </a:r>
            <a:r>
              <a:rPr lang="en-US" altLang="zh-TW" b="1" dirty="0" err="1"/>
              <a:t>init</a:t>
            </a:r>
            <a:r>
              <a:rPr lang="en-US" altLang="zh-TW" b="1" dirty="0"/>
              <a:t>(){</a:t>
            </a:r>
          </a:p>
          <a:p>
            <a:r>
              <a:rPr lang="zh-TW" altLang="en-US" b="1" dirty="0">
                <a:solidFill>
                  <a:schemeClr val="accent1">
                    <a:lumMod val="75000"/>
                  </a:schemeClr>
                </a:solidFill>
              </a:rPr>
              <a:t>方法：初始化成員變數</a:t>
            </a:r>
          </a:p>
          <a:p>
            <a:r>
              <a:rPr lang="en-US" altLang="zh-TW" b="1" dirty="0" smtClean="0"/>
              <a:t>     x </a:t>
            </a:r>
            <a:r>
              <a:rPr lang="en-US" altLang="zh-TW" b="1" dirty="0"/>
              <a:t>= (</a:t>
            </a:r>
            <a:r>
              <a:rPr lang="en-US" altLang="zh-TW" b="1" dirty="0" err="1"/>
              <a:t>int</a:t>
            </a:r>
            <a:r>
              <a:rPr lang="en-US" altLang="zh-TW" b="1" dirty="0"/>
              <a:t>)(</a:t>
            </a:r>
            <a:r>
              <a:rPr lang="en-US" altLang="zh-TW" b="1" dirty="0" err="1"/>
              <a:t>Math.random</a:t>
            </a:r>
            <a:r>
              <a:rPr lang="en-US" altLang="zh-TW" b="1" dirty="0"/>
              <a:t>()*290); </a:t>
            </a:r>
          </a:p>
          <a:p>
            <a:r>
              <a:rPr lang="zh-TW" altLang="en-US" b="1" dirty="0">
                <a:solidFill>
                  <a:schemeClr val="accent1">
                    <a:lumMod val="75000"/>
                  </a:schemeClr>
                </a:solidFill>
              </a:rPr>
              <a:t>隨機產生</a:t>
            </a:r>
            <a:r>
              <a:rPr lang="en-US" altLang="zh-TW" b="1" dirty="0">
                <a:solidFill>
                  <a:schemeClr val="accent1">
                    <a:lumMod val="75000"/>
                  </a:schemeClr>
                </a:solidFill>
              </a:rPr>
              <a:t>X</a:t>
            </a:r>
            <a:r>
              <a:rPr lang="zh-TW" altLang="en-US" b="1" dirty="0">
                <a:solidFill>
                  <a:schemeClr val="accent1">
                    <a:lumMod val="75000"/>
                  </a:schemeClr>
                </a:solidFill>
              </a:rPr>
              <a:t>座標</a:t>
            </a:r>
          </a:p>
          <a:p>
            <a:r>
              <a:rPr lang="en-US" altLang="zh-TW" b="1" dirty="0" smtClean="0"/>
              <a:t>     y </a:t>
            </a:r>
            <a:r>
              <a:rPr lang="en-US" altLang="zh-TW" b="1" dirty="0"/>
              <a:t>= -(</a:t>
            </a:r>
            <a:r>
              <a:rPr lang="en-US" altLang="zh-TW" b="1" dirty="0" err="1"/>
              <a:t>int</a:t>
            </a:r>
            <a:r>
              <a:rPr lang="en-US" altLang="zh-TW" b="1" dirty="0"/>
              <a:t>)(</a:t>
            </a:r>
            <a:r>
              <a:rPr lang="en-US" altLang="zh-TW" b="1" dirty="0" err="1"/>
              <a:t>Math.random</a:t>
            </a:r>
            <a:r>
              <a:rPr lang="en-US" altLang="zh-TW" b="1" dirty="0"/>
              <a:t>()*250);</a:t>
            </a:r>
          </a:p>
          <a:p>
            <a:r>
              <a:rPr lang="zh-TW" altLang="en-US" b="1" dirty="0">
                <a:solidFill>
                  <a:schemeClr val="accent1">
                    <a:lumMod val="75000"/>
                  </a:schemeClr>
                </a:solidFill>
              </a:rPr>
              <a:t>隨機產生</a:t>
            </a:r>
            <a:r>
              <a:rPr lang="en-US" altLang="zh-TW" b="1" dirty="0">
                <a:solidFill>
                  <a:schemeClr val="accent1">
                    <a:lumMod val="75000"/>
                  </a:schemeClr>
                </a:solidFill>
              </a:rPr>
              <a:t>Y</a:t>
            </a:r>
            <a:r>
              <a:rPr lang="zh-TW" altLang="en-US" b="1" dirty="0">
                <a:solidFill>
                  <a:schemeClr val="accent1">
                    <a:lumMod val="75000"/>
                  </a:schemeClr>
                </a:solidFill>
              </a:rPr>
              <a:t>座標</a:t>
            </a:r>
          </a:p>
          <a:p>
            <a:r>
              <a:rPr lang="en-US" altLang="zh-TW" b="1" dirty="0" smtClean="0"/>
              <a:t>    up </a:t>
            </a:r>
            <a:r>
              <a:rPr lang="en-US" altLang="zh-TW" b="1" dirty="0"/>
              <a:t>= (</a:t>
            </a:r>
            <a:r>
              <a:rPr lang="en-US" altLang="zh-TW" b="1" dirty="0" err="1"/>
              <a:t>Math.random</a:t>
            </a:r>
            <a:r>
              <a:rPr lang="en-US" altLang="zh-TW" b="1" dirty="0"/>
              <a:t>()&gt;0.5?true:false);</a:t>
            </a:r>
          </a:p>
          <a:p>
            <a:r>
              <a:rPr lang="zh-TW" altLang="en-US" b="1" dirty="0">
                <a:solidFill>
                  <a:schemeClr val="accent1">
                    <a:lumMod val="75000"/>
                  </a:schemeClr>
                </a:solidFill>
              </a:rPr>
              <a:t>隨機設置是否在上層的旗標位元</a:t>
            </a:r>
          </a:p>
          <a:p>
            <a:r>
              <a:rPr lang="en-US" altLang="zh-TW" b="1" dirty="0" smtClean="0"/>
              <a:t>     index </a:t>
            </a:r>
            <a:r>
              <a:rPr lang="en-US" altLang="zh-TW" b="1" dirty="0"/>
              <a:t>= (</a:t>
            </a:r>
            <a:r>
              <a:rPr lang="en-US" altLang="zh-TW" b="1" dirty="0" err="1"/>
              <a:t>int</a:t>
            </a:r>
            <a:r>
              <a:rPr lang="en-US" altLang="zh-TW" b="1" dirty="0"/>
              <a:t>)(</a:t>
            </a:r>
            <a:r>
              <a:rPr lang="en-US" altLang="zh-TW" b="1" dirty="0" err="1"/>
              <a:t>Math.random</a:t>
            </a:r>
            <a:r>
              <a:rPr lang="en-US" altLang="zh-TW" b="1" dirty="0"/>
              <a:t>()*8);</a:t>
            </a:r>
          </a:p>
          <a:p>
            <a:r>
              <a:rPr lang="zh-TW" altLang="en-US" b="1" dirty="0">
                <a:solidFill>
                  <a:schemeClr val="accent1">
                    <a:lumMod val="75000"/>
                  </a:schemeClr>
                </a:solidFill>
              </a:rPr>
              <a:t>隨機產生隕石動畫的視框索引</a:t>
            </a:r>
          </a:p>
          <a:p>
            <a:pPr marL="45720" indent="0">
              <a:buNone/>
            </a:pPr>
            <a:r>
              <a:rPr lang="en-US" altLang="zh-TW" b="1" dirty="0"/>
              <a:t>}</a:t>
            </a:r>
            <a:endParaRPr lang="zh-TW" altLang="en-US" b="1" dirty="0"/>
          </a:p>
        </p:txBody>
      </p:sp>
    </p:spTree>
    <p:extLst>
      <p:ext uri="{BB962C8B-B14F-4D97-AF65-F5344CB8AC3E}">
        <p14:creationId xmlns="" xmlns:p14="http://schemas.microsoft.com/office/powerpoint/2010/main" val="1347527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Help</a:t>
            </a:r>
            <a:r>
              <a:rPr lang="zh-TW" altLang="en-US" dirty="0" smtClean="0"/>
              <a:t>  </a:t>
            </a:r>
            <a:r>
              <a:rPr lang="en-US" altLang="zh-TW" dirty="0" smtClean="0"/>
              <a:t>View</a:t>
            </a:r>
            <a:endParaRPr lang="zh-TW" altLang="en-US" dirty="0"/>
          </a:p>
        </p:txBody>
      </p:sp>
      <p:sp>
        <p:nvSpPr>
          <p:cNvPr id="3" name="矩形 2"/>
          <p:cNvSpPr/>
          <p:nvPr/>
        </p:nvSpPr>
        <p:spPr>
          <a:xfrm>
            <a:off x="179512" y="1700808"/>
            <a:ext cx="396044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b="1" dirty="0">
                <a:solidFill>
                  <a:schemeClr val="accent1">
                    <a:lumMod val="75000"/>
                  </a:schemeClr>
                </a:solidFill>
                <a:latin typeface="+mn-ea"/>
              </a:rPr>
              <a:t>繼承自</a:t>
            </a:r>
            <a:r>
              <a:rPr lang="en-US" altLang="zh-TW" b="1" dirty="0">
                <a:solidFill>
                  <a:schemeClr val="accent1">
                    <a:lumMod val="75000"/>
                  </a:schemeClr>
                </a:solidFill>
                <a:latin typeface="+mn-ea"/>
              </a:rPr>
              <a:t>View</a:t>
            </a:r>
            <a:r>
              <a:rPr lang="zh-TW" altLang="en-US" b="1" dirty="0">
                <a:solidFill>
                  <a:schemeClr val="accent1">
                    <a:lumMod val="75000"/>
                  </a:schemeClr>
                </a:solidFill>
                <a:latin typeface="+mn-ea"/>
              </a:rPr>
              <a:t>，用於顯示說明文字</a:t>
            </a:r>
            <a:r>
              <a:rPr lang="zh-TW" altLang="en-US" b="1" dirty="0" smtClean="0">
                <a:solidFill>
                  <a:schemeClr val="accent1">
                    <a:lumMod val="75000"/>
                  </a:schemeClr>
                </a:solidFill>
                <a:latin typeface="+mn-ea"/>
              </a:rPr>
              <a:t>，</a:t>
            </a:r>
            <a:endParaRPr lang="en-US" altLang="zh-TW" b="1" dirty="0" smtClean="0">
              <a:solidFill>
                <a:schemeClr val="accent1">
                  <a:lumMod val="75000"/>
                </a:schemeClr>
              </a:solidFill>
              <a:latin typeface="+mn-ea"/>
            </a:endParaRPr>
          </a:p>
          <a:p>
            <a:r>
              <a:rPr lang="zh-TW" altLang="en-US" b="1" dirty="0" smtClean="0">
                <a:solidFill>
                  <a:schemeClr val="accent1">
                    <a:lumMod val="75000"/>
                  </a:schemeClr>
                </a:solidFill>
                <a:latin typeface="+mn-ea"/>
              </a:rPr>
              <a:t>在</a:t>
            </a:r>
            <a:r>
              <a:rPr lang="zh-TW" altLang="en-US" b="1" dirty="0">
                <a:solidFill>
                  <a:schemeClr val="accent1">
                    <a:lumMod val="75000"/>
                  </a:schemeClr>
                </a:solidFill>
                <a:latin typeface="+mn-ea"/>
              </a:rPr>
              <a:t>現實情況下按手機鍵盤上</a:t>
            </a:r>
            <a:r>
              <a:rPr lang="zh-TW" altLang="en-US" b="1" dirty="0" smtClean="0">
                <a:solidFill>
                  <a:schemeClr val="accent1">
                    <a:lumMod val="75000"/>
                  </a:schemeClr>
                </a:solidFill>
                <a:latin typeface="+mn-ea"/>
              </a:rPr>
              <a:t>的</a:t>
            </a:r>
            <a:endParaRPr lang="en-US" altLang="zh-TW" b="1" dirty="0" smtClean="0">
              <a:solidFill>
                <a:schemeClr val="accent1">
                  <a:lumMod val="75000"/>
                </a:schemeClr>
              </a:solidFill>
              <a:latin typeface="+mn-ea"/>
            </a:endParaRPr>
          </a:p>
          <a:p>
            <a:r>
              <a:rPr lang="zh-TW" altLang="en-US" b="1" dirty="0" smtClean="0">
                <a:solidFill>
                  <a:schemeClr val="accent1">
                    <a:lumMod val="75000"/>
                  </a:schemeClr>
                </a:solidFill>
                <a:latin typeface="+mn-ea"/>
              </a:rPr>
              <a:t>返回按鈕返回</a:t>
            </a:r>
            <a:r>
              <a:rPr lang="zh-TW" altLang="en-US" b="1" dirty="0">
                <a:solidFill>
                  <a:schemeClr val="accent1">
                    <a:lumMod val="75000"/>
                  </a:schemeClr>
                </a:solidFill>
                <a:latin typeface="+mn-ea"/>
              </a:rPr>
              <a:t>到遊戲介面</a:t>
            </a:r>
          </a:p>
          <a:p>
            <a:r>
              <a:rPr lang="en-US" altLang="zh-TW" b="1" dirty="0">
                <a:latin typeface="+mn-ea"/>
              </a:rPr>
              <a:t>public class </a:t>
            </a:r>
            <a:r>
              <a:rPr lang="en-US" altLang="zh-TW" b="1" dirty="0" err="1">
                <a:latin typeface="+mn-ea"/>
              </a:rPr>
              <a:t>HelpView</a:t>
            </a:r>
            <a:r>
              <a:rPr lang="en-US" altLang="zh-TW" b="1" dirty="0">
                <a:latin typeface="+mn-ea"/>
              </a:rPr>
              <a:t> extends </a:t>
            </a:r>
            <a:r>
              <a:rPr lang="en-US" altLang="zh-TW" b="1" dirty="0" smtClean="0">
                <a:latin typeface="+mn-ea"/>
              </a:rPr>
              <a:t>	</a:t>
            </a:r>
            <a:r>
              <a:rPr lang="en-US" altLang="zh-TW" b="1" dirty="0" err="1" smtClean="0">
                <a:latin typeface="+mn-ea"/>
              </a:rPr>
              <a:t>SurfaceView</a:t>
            </a:r>
            <a:r>
              <a:rPr lang="en-US" altLang="zh-TW" b="1" dirty="0" smtClean="0">
                <a:latin typeface="+mn-ea"/>
              </a:rPr>
              <a:t> </a:t>
            </a:r>
            <a:r>
              <a:rPr lang="en-US" altLang="zh-TW" b="1" dirty="0">
                <a:latin typeface="+mn-ea"/>
              </a:rPr>
              <a:t>Implements </a:t>
            </a:r>
            <a:r>
              <a:rPr lang="en-US" altLang="zh-TW" b="1" dirty="0" smtClean="0">
                <a:latin typeface="+mn-ea"/>
              </a:rPr>
              <a:t>	</a:t>
            </a:r>
            <a:r>
              <a:rPr lang="en-US" altLang="zh-TW" b="1" dirty="0" err="1" smtClean="0">
                <a:latin typeface="+mn-ea"/>
              </a:rPr>
              <a:t>SurfaceHolder.Callback</a:t>
            </a:r>
            <a:r>
              <a:rPr lang="en-US" altLang="zh-TW" b="1" dirty="0">
                <a:latin typeface="+mn-ea"/>
              </a:rPr>
              <a:t>{</a:t>
            </a:r>
          </a:p>
          <a:p>
            <a:r>
              <a:rPr lang="en-US" altLang="zh-TW" b="1" dirty="0" smtClean="0">
                <a:latin typeface="+mn-ea"/>
              </a:rPr>
              <a:t>	</a:t>
            </a:r>
            <a:r>
              <a:rPr lang="en-US" altLang="zh-TW" b="1" dirty="0" err="1" smtClean="0">
                <a:latin typeface="+mn-ea"/>
              </a:rPr>
              <a:t>DriftBall</a:t>
            </a:r>
            <a:r>
              <a:rPr lang="en-US" altLang="zh-TW" b="1" dirty="0" smtClean="0">
                <a:latin typeface="+mn-ea"/>
              </a:rPr>
              <a:t> </a:t>
            </a:r>
            <a:r>
              <a:rPr lang="en-US" altLang="zh-TW" b="1" dirty="0">
                <a:latin typeface="+mn-ea"/>
              </a:rPr>
              <a:t>father;</a:t>
            </a:r>
          </a:p>
          <a:p>
            <a:r>
              <a:rPr lang="en-US" altLang="zh-TW" b="1" dirty="0" smtClean="0">
                <a:latin typeface="+mn-ea"/>
              </a:rPr>
              <a:t>	String </a:t>
            </a:r>
            <a:r>
              <a:rPr lang="en-US" altLang="zh-TW" b="1" dirty="0">
                <a:latin typeface="+mn-ea"/>
              </a:rPr>
              <a:t>[] </a:t>
            </a:r>
            <a:r>
              <a:rPr lang="en-US" altLang="zh-TW" b="1" dirty="0" err="1">
                <a:latin typeface="+mn-ea"/>
              </a:rPr>
              <a:t>helpText</a:t>
            </a:r>
            <a:r>
              <a:rPr lang="en-US" altLang="zh-TW" b="1" dirty="0">
                <a:latin typeface="+mn-ea"/>
              </a:rPr>
              <a:t> = {</a:t>
            </a:r>
          </a:p>
          <a:p>
            <a:pPr marL="45720" indent="0">
              <a:buNone/>
            </a:pPr>
            <a:r>
              <a:rPr lang="en-US" altLang="zh-TW" b="1" dirty="0">
                <a:latin typeface="+mn-ea"/>
              </a:rPr>
              <a:t>"</a:t>
            </a:r>
            <a:r>
              <a:rPr lang="zh-TW" altLang="en-US" b="1" dirty="0">
                <a:latin typeface="+mn-ea"/>
              </a:rPr>
              <a:t>移動手機方向使小球進行移動，</a:t>
            </a:r>
            <a:r>
              <a:rPr lang="en-US" altLang="zh-TW" b="1" dirty="0">
                <a:latin typeface="+mn-ea"/>
              </a:rPr>
              <a:t>",</a:t>
            </a:r>
          </a:p>
          <a:p>
            <a:pPr marL="45720" indent="0">
              <a:buNone/>
            </a:pPr>
            <a:r>
              <a:rPr lang="en-US" altLang="zh-TW" b="1" dirty="0">
                <a:latin typeface="+mn-ea"/>
              </a:rPr>
              <a:t>"</a:t>
            </a:r>
            <a:r>
              <a:rPr lang="zh-TW" altLang="en-US" b="1" dirty="0">
                <a:latin typeface="+mn-ea"/>
              </a:rPr>
              <a:t>小球遇到陷阱和漩渦會掉下去，</a:t>
            </a:r>
            <a:r>
              <a:rPr lang="en-US" altLang="zh-TW" b="1" dirty="0">
                <a:latin typeface="+mn-ea"/>
              </a:rPr>
              <a:t>",</a:t>
            </a:r>
          </a:p>
          <a:p>
            <a:pPr marL="45720" indent="0">
              <a:buNone/>
            </a:pPr>
            <a:r>
              <a:rPr lang="en-US" altLang="zh-TW" b="1" dirty="0">
                <a:latin typeface="+mn-ea"/>
              </a:rPr>
              <a:t>"</a:t>
            </a:r>
            <a:r>
              <a:rPr lang="zh-TW" altLang="en-US" b="1" dirty="0">
                <a:latin typeface="+mn-ea"/>
              </a:rPr>
              <a:t>將小球移動到家算勝利，在遊戲</a:t>
            </a:r>
            <a:r>
              <a:rPr lang="en-US" altLang="zh-TW" b="1" dirty="0">
                <a:latin typeface="+mn-ea"/>
              </a:rPr>
              <a:t>",</a:t>
            </a:r>
          </a:p>
          <a:p>
            <a:pPr marL="45720" indent="0">
              <a:buNone/>
            </a:pPr>
            <a:r>
              <a:rPr lang="en-US" altLang="zh-TW" b="1" dirty="0">
                <a:latin typeface="+mn-ea"/>
              </a:rPr>
              <a:t>"</a:t>
            </a:r>
            <a:r>
              <a:rPr lang="zh-TW" altLang="en-US" b="1" dirty="0">
                <a:latin typeface="+mn-ea"/>
              </a:rPr>
              <a:t>進行中，按鍵盤上的</a:t>
            </a:r>
            <a:r>
              <a:rPr lang="en-US" altLang="zh-TW" b="1" dirty="0">
                <a:latin typeface="+mn-ea"/>
              </a:rPr>
              <a:t>" menu"</a:t>
            </a:r>
            <a:r>
              <a:rPr lang="zh-TW" altLang="en-US" b="1" dirty="0">
                <a:latin typeface="+mn-ea"/>
              </a:rPr>
              <a:t>鍵來</a:t>
            </a:r>
            <a:r>
              <a:rPr lang="en-US" altLang="zh-TW" b="1" dirty="0">
                <a:latin typeface="+mn-ea"/>
              </a:rPr>
              <a:t>",</a:t>
            </a:r>
          </a:p>
          <a:p>
            <a:pPr marL="45720" indent="0">
              <a:buNone/>
            </a:pPr>
            <a:r>
              <a:rPr lang="en-US" altLang="zh-TW" b="1" dirty="0">
                <a:latin typeface="+mn-ea"/>
              </a:rPr>
              <a:t>"</a:t>
            </a:r>
            <a:r>
              <a:rPr lang="zh-TW" altLang="en-US" b="1" dirty="0">
                <a:latin typeface="+mn-ea"/>
              </a:rPr>
              <a:t>暫停遊戲並顯示功能表。按</a:t>
            </a:r>
            <a:r>
              <a:rPr lang="en-US" altLang="zh-TW" b="1" dirty="0">
                <a:latin typeface="+mn-ea"/>
              </a:rPr>
              <a:t>"</a:t>
            </a:r>
            <a:r>
              <a:rPr lang="zh-TW" altLang="en-US" b="1" dirty="0">
                <a:latin typeface="+mn-ea"/>
              </a:rPr>
              <a:t>返回</a:t>
            </a:r>
            <a:r>
              <a:rPr lang="en-US" altLang="zh-TW" b="1" dirty="0">
                <a:latin typeface="+mn-ea"/>
              </a:rPr>
              <a:t>"",</a:t>
            </a:r>
          </a:p>
          <a:p>
            <a:pPr marL="45720" indent="0">
              <a:buNone/>
            </a:pPr>
            <a:r>
              <a:rPr lang="en-US" altLang="zh-TW" b="1" dirty="0">
                <a:latin typeface="+mn-ea"/>
              </a:rPr>
              <a:t>"</a:t>
            </a:r>
            <a:r>
              <a:rPr lang="zh-TW" altLang="en-US" b="1" dirty="0">
                <a:latin typeface="+mn-ea"/>
              </a:rPr>
              <a:t>鍵返回到遊戲介面。</a:t>
            </a:r>
            <a:r>
              <a:rPr lang="en-US" altLang="zh-TW" b="1" dirty="0">
                <a:latin typeface="+mn-ea"/>
              </a:rPr>
              <a:t>"</a:t>
            </a:r>
          </a:p>
          <a:p>
            <a:pPr marL="45720" indent="0">
              <a:buNone/>
            </a:pPr>
            <a:r>
              <a:rPr lang="en-US" altLang="zh-TW" b="1" dirty="0">
                <a:latin typeface="+mn-ea"/>
              </a:rPr>
              <a:t>}; </a:t>
            </a:r>
            <a:r>
              <a:rPr lang="en-US" altLang="zh-TW" dirty="0"/>
              <a:t>	</a:t>
            </a:r>
            <a:endParaRPr lang="zh-TW" altLang="en-US" dirty="0"/>
          </a:p>
        </p:txBody>
      </p:sp>
      <p:sp>
        <p:nvSpPr>
          <p:cNvPr id="8" name="矩形 7"/>
          <p:cNvSpPr/>
          <p:nvPr/>
        </p:nvSpPr>
        <p:spPr>
          <a:xfrm>
            <a:off x="4572000" y="2132856"/>
            <a:ext cx="439248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1600" b="1" dirty="0" smtClean="0">
                <a:latin typeface="+mn-ea"/>
              </a:rPr>
              <a:t>    </a:t>
            </a:r>
            <a:r>
              <a:rPr lang="en-US" altLang="zh-TW" sz="1600" b="1" dirty="0" err="1" smtClean="0">
                <a:latin typeface="+mn-ea"/>
              </a:rPr>
              <a:t>int</a:t>
            </a:r>
            <a:r>
              <a:rPr lang="en-US" altLang="zh-TW" sz="1600" b="1" dirty="0" smtClean="0">
                <a:latin typeface="+mn-ea"/>
              </a:rPr>
              <a:t> </a:t>
            </a:r>
            <a:r>
              <a:rPr lang="en-US" altLang="zh-TW" sz="1600" b="1" dirty="0" err="1">
                <a:latin typeface="+mn-ea"/>
              </a:rPr>
              <a:t>startX</a:t>
            </a:r>
            <a:r>
              <a:rPr lang="en-US" altLang="zh-TW" sz="1600" b="1" dirty="0">
                <a:latin typeface="+mn-ea"/>
              </a:rPr>
              <a:t>=25;</a:t>
            </a:r>
          </a:p>
          <a:p>
            <a:r>
              <a:rPr lang="en-US" altLang="zh-TW" sz="1600" b="1" dirty="0" smtClean="0">
                <a:latin typeface="+mn-ea"/>
              </a:rPr>
              <a:t>    </a:t>
            </a:r>
            <a:r>
              <a:rPr lang="en-US" altLang="zh-TW" sz="1600" b="1" dirty="0" err="1" smtClean="0">
                <a:latin typeface="+mn-ea"/>
              </a:rPr>
              <a:t>int</a:t>
            </a:r>
            <a:r>
              <a:rPr lang="en-US" altLang="zh-TW" sz="1600" b="1" dirty="0" smtClean="0">
                <a:latin typeface="+mn-ea"/>
              </a:rPr>
              <a:t> </a:t>
            </a:r>
            <a:r>
              <a:rPr lang="en-US" altLang="zh-TW" sz="1600" b="1" dirty="0" err="1">
                <a:latin typeface="+mn-ea"/>
              </a:rPr>
              <a:t>startY</a:t>
            </a:r>
            <a:r>
              <a:rPr lang="en-US" altLang="zh-TW" sz="1600" b="1" dirty="0">
                <a:latin typeface="+mn-ea"/>
              </a:rPr>
              <a:t>=125;</a:t>
            </a:r>
          </a:p>
          <a:p>
            <a:r>
              <a:rPr lang="zh-TW" altLang="en-US" sz="1600" b="1" dirty="0">
                <a:solidFill>
                  <a:schemeClr val="accent1">
                    <a:lumMod val="75000"/>
                  </a:schemeClr>
                </a:solidFill>
                <a:latin typeface="+mn-ea"/>
              </a:rPr>
              <a:t>建構式</a:t>
            </a:r>
          </a:p>
          <a:p>
            <a:r>
              <a:rPr lang="en-US" altLang="zh-TW" sz="1600" b="1" dirty="0">
                <a:latin typeface="+mn-ea"/>
              </a:rPr>
              <a:t>public </a:t>
            </a:r>
            <a:r>
              <a:rPr lang="en-US" altLang="zh-TW" sz="1600" b="1" dirty="0" err="1">
                <a:latin typeface="+mn-ea"/>
              </a:rPr>
              <a:t>HelpView</a:t>
            </a:r>
            <a:r>
              <a:rPr lang="en-US" altLang="zh-TW" sz="1600" b="1" dirty="0">
                <a:latin typeface="+mn-ea"/>
              </a:rPr>
              <a:t>(</a:t>
            </a:r>
            <a:r>
              <a:rPr lang="en-US" altLang="zh-TW" sz="1600" b="1" dirty="0" err="1">
                <a:latin typeface="+mn-ea"/>
              </a:rPr>
              <a:t>DriftBall</a:t>
            </a:r>
            <a:r>
              <a:rPr lang="en-US" altLang="zh-TW" sz="1600" b="1" dirty="0">
                <a:latin typeface="+mn-ea"/>
              </a:rPr>
              <a:t> father){	</a:t>
            </a:r>
          </a:p>
          <a:p>
            <a:pPr marL="45720" indent="0">
              <a:buNone/>
            </a:pPr>
            <a:r>
              <a:rPr lang="en-US" altLang="zh-TW" sz="1600" b="1" dirty="0" smtClean="0">
                <a:latin typeface="+mn-ea"/>
              </a:rPr>
              <a:t>   super(father</a:t>
            </a:r>
            <a:r>
              <a:rPr lang="en-US" altLang="zh-TW" sz="1600" b="1" dirty="0">
                <a:latin typeface="+mn-ea"/>
              </a:rPr>
              <a:t>);</a:t>
            </a:r>
          </a:p>
          <a:p>
            <a:pPr marL="45720" indent="0">
              <a:buNone/>
            </a:pPr>
            <a:r>
              <a:rPr lang="en-US" altLang="zh-TW" sz="1600" b="1" dirty="0" smtClean="0">
                <a:latin typeface="+mn-ea"/>
              </a:rPr>
              <a:t>    </a:t>
            </a:r>
            <a:r>
              <a:rPr lang="en-US" altLang="zh-TW" sz="1600" b="1" dirty="0" err="1" smtClean="0">
                <a:latin typeface="+mn-ea"/>
              </a:rPr>
              <a:t>getHolder</a:t>
            </a:r>
            <a:r>
              <a:rPr lang="en-US" altLang="zh-TW" sz="1600" b="1" dirty="0">
                <a:latin typeface="+mn-ea"/>
              </a:rPr>
              <a:t>().</a:t>
            </a:r>
            <a:r>
              <a:rPr lang="en-US" altLang="zh-TW" sz="1600" b="1" dirty="0" err="1">
                <a:latin typeface="+mn-ea"/>
              </a:rPr>
              <a:t>addCallback</a:t>
            </a:r>
            <a:r>
              <a:rPr lang="en-US" altLang="zh-TW" sz="1600" b="1" dirty="0">
                <a:latin typeface="+mn-ea"/>
              </a:rPr>
              <a:t>(this);</a:t>
            </a:r>
          </a:p>
          <a:p>
            <a:pPr marL="45720" indent="0">
              <a:buNone/>
            </a:pPr>
            <a:r>
              <a:rPr lang="en-US" altLang="zh-TW" sz="1600" b="1" dirty="0" smtClean="0">
                <a:latin typeface="+mn-ea"/>
              </a:rPr>
              <a:t>    </a:t>
            </a:r>
            <a:r>
              <a:rPr lang="en-US" altLang="zh-TW" sz="1600" b="1" dirty="0" err="1" smtClean="0">
                <a:latin typeface="+mn-ea"/>
              </a:rPr>
              <a:t>this.father</a:t>
            </a:r>
            <a:r>
              <a:rPr lang="en-US" altLang="zh-TW" sz="1600" b="1" dirty="0" smtClean="0">
                <a:latin typeface="+mn-ea"/>
              </a:rPr>
              <a:t> </a:t>
            </a:r>
            <a:r>
              <a:rPr lang="en-US" altLang="zh-TW" sz="1600" b="1" dirty="0">
                <a:latin typeface="+mn-ea"/>
              </a:rPr>
              <a:t>= father;</a:t>
            </a:r>
          </a:p>
          <a:p>
            <a:pPr marL="45720" indent="0">
              <a:buNone/>
            </a:pPr>
            <a:r>
              <a:rPr lang="en-US" altLang="zh-TW" sz="1600" b="1" dirty="0">
                <a:latin typeface="+mn-ea"/>
              </a:rPr>
              <a:t>}</a:t>
            </a:r>
          </a:p>
          <a:p>
            <a:r>
              <a:rPr lang="zh-TW" altLang="en-US" sz="1600" b="1" dirty="0">
                <a:solidFill>
                  <a:schemeClr val="accent1">
                    <a:lumMod val="75000"/>
                  </a:schemeClr>
                </a:solidFill>
                <a:latin typeface="+mn-ea"/>
              </a:rPr>
              <a:t>繪製方法，顯示說明文字</a:t>
            </a:r>
          </a:p>
          <a:p>
            <a:r>
              <a:rPr lang="en-US" altLang="zh-TW" sz="1600" b="1" dirty="0">
                <a:latin typeface="+mn-ea"/>
              </a:rPr>
              <a:t>protected void </a:t>
            </a:r>
            <a:r>
              <a:rPr lang="en-US" altLang="zh-TW" sz="1600" b="1" dirty="0" err="1">
                <a:latin typeface="+mn-ea"/>
              </a:rPr>
              <a:t>doDraw</a:t>
            </a:r>
            <a:r>
              <a:rPr lang="en-US" altLang="zh-TW" sz="1600" b="1" dirty="0">
                <a:latin typeface="+mn-ea"/>
              </a:rPr>
              <a:t>(Canvas canvas) {</a:t>
            </a:r>
          </a:p>
          <a:p>
            <a:pPr marL="45720" indent="0">
              <a:buNone/>
            </a:pPr>
            <a:r>
              <a:rPr lang="en-US" altLang="zh-TW" sz="1600" b="1" dirty="0" smtClean="0">
                <a:latin typeface="+mn-ea"/>
              </a:rPr>
              <a:t>	Paint </a:t>
            </a:r>
            <a:r>
              <a:rPr lang="en-US" altLang="zh-TW" sz="1600" b="1" dirty="0">
                <a:latin typeface="+mn-ea"/>
              </a:rPr>
              <a:t>p = new Paint();</a:t>
            </a:r>
          </a:p>
          <a:p>
            <a:pPr marL="45720" indent="0">
              <a:buNone/>
            </a:pPr>
            <a:r>
              <a:rPr lang="en-US" altLang="zh-TW" sz="1600" b="1" dirty="0" smtClean="0">
                <a:latin typeface="+mn-ea"/>
              </a:rPr>
              <a:t>	</a:t>
            </a:r>
            <a:r>
              <a:rPr lang="en-US" altLang="zh-TW" sz="1600" b="1" dirty="0" err="1" smtClean="0">
                <a:latin typeface="+mn-ea"/>
              </a:rPr>
              <a:t>p.setAntiAlias</a:t>
            </a:r>
            <a:r>
              <a:rPr lang="en-US" altLang="zh-TW" sz="1600" b="1" dirty="0" smtClean="0">
                <a:latin typeface="+mn-ea"/>
              </a:rPr>
              <a:t>(true</a:t>
            </a:r>
            <a:r>
              <a:rPr lang="en-US" altLang="zh-TW" sz="1600" b="1" dirty="0">
                <a:latin typeface="+mn-ea"/>
              </a:rPr>
              <a:t>);</a:t>
            </a:r>
          </a:p>
          <a:p>
            <a:pPr marL="45720" indent="0">
              <a:buNone/>
            </a:pPr>
            <a:r>
              <a:rPr lang="en-US" altLang="zh-TW" sz="1600" b="1" dirty="0" smtClean="0">
                <a:latin typeface="+mn-ea"/>
              </a:rPr>
              <a:t>	</a:t>
            </a:r>
            <a:r>
              <a:rPr lang="en-US" altLang="zh-TW" sz="1600" b="1" dirty="0" err="1" smtClean="0">
                <a:latin typeface="+mn-ea"/>
              </a:rPr>
              <a:t>p.setColor</a:t>
            </a:r>
            <a:r>
              <a:rPr lang="en-US" altLang="zh-TW" sz="1600" b="1" dirty="0" smtClean="0">
                <a:latin typeface="+mn-ea"/>
              </a:rPr>
              <a:t>(</a:t>
            </a:r>
            <a:r>
              <a:rPr lang="en-US" altLang="zh-TW" sz="1600" b="1" dirty="0" err="1" smtClean="0">
                <a:latin typeface="+mn-ea"/>
              </a:rPr>
              <a:t>Color.GREEN</a:t>
            </a:r>
            <a:r>
              <a:rPr lang="en-US" altLang="zh-TW" sz="1600" b="1" dirty="0">
                <a:latin typeface="+mn-ea"/>
              </a:rPr>
              <a:t>);</a:t>
            </a:r>
          </a:p>
          <a:p>
            <a:pPr marL="45720" indent="0">
              <a:buNone/>
            </a:pPr>
            <a:r>
              <a:rPr lang="en-US" altLang="zh-TW" sz="1600" b="1" dirty="0" smtClean="0">
                <a:latin typeface="+mn-ea"/>
              </a:rPr>
              <a:t>	</a:t>
            </a:r>
            <a:r>
              <a:rPr lang="en-US" altLang="zh-TW" sz="1600" b="1" dirty="0" err="1" smtClean="0">
                <a:latin typeface="+mn-ea"/>
              </a:rPr>
              <a:t>p.setTextSize</a:t>
            </a:r>
            <a:r>
              <a:rPr lang="en-US" altLang="zh-TW" sz="1600" b="1" dirty="0" smtClean="0">
                <a:latin typeface="+mn-ea"/>
              </a:rPr>
              <a:t>(20f</a:t>
            </a:r>
            <a:r>
              <a:rPr lang="en-US" altLang="zh-TW" sz="1600" b="1" dirty="0">
                <a:latin typeface="+mn-ea"/>
              </a:rPr>
              <a:t>);</a:t>
            </a:r>
          </a:p>
          <a:p>
            <a:pPr marL="45720" indent="0">
              <a:buNone/>
            </a:pPr>
            <a:r>
              <a:rPr lang="en-US" altLang="zh-TW" sz="1600" b="1" dirty="0" smtClean="0">
                <a:latin typeface="+mn-ea"/>
              </a:rPr>
              <a:t>            for(</a:t>
            </a:r>
            <a:r>
              <a:rPr lang="en-US" altLang="zh-TW" sz="1600" b="1" dirty="0" err="1" smtClean="0">
                <a:latin typeface="+mn-ea"/>
              </a:rPr>
              <a:t>int</a:t>
            </a:r>
            <a:r>
              <a:rPr lang="en-US" altLang="zh-TW" sz="1600" b="1" dirty="0" smtClean="0">
                <a:latin typeface="+mn-ea"/>
              </a:rPr>
              <a:t> </a:t>
            </a:r>
            <a:r>
              <a:rPr lang="en-US" altLang="zh-TW" sz="1600" b="1" dirty="0" err="1" smtClean="0">
                <a:latin typeface="+mn-ea"/>
              </a:rPr>
              <a:t>i</a:t>
            </a:r>
            <a:r>
              <a:rPr lang="en-US" altLang="zh-TW" sz="1600" b="1" dirty="0" smtClean="0">
                <a:latin typeface="+mn-ea"/>
              </a:rPr>
              <a:t>=0;i&lt;</a:t>
            </a:r>
            <a:r>
              <a:rPr lang="en-US" altLang="zh-TW" sz="1600" b="1" dirty="0" err="1" smtClean="0">
                <a:latin typeface="+mn-ea"/>
              </a:rPr>
              <a:t>helpText.length;i</a:t>
            </a:r>
            <a:r>
              <a:rPr lang="en-US" altLang="zh-TW" sz="1600" b="1" dirty="0">
                <a:latin typeface="+mn-ea"/>
              </a:rPr>
              <a:t>++){</a:t>
            </a:r>
          </a:p>
          <a:p>
            <a:pPr marL="45720" indent="0">
              <a:buNone/>
            </a:pPr>
            <a:r>
              <a:rPr lang="en-US" altLang="zh-TW" sz="1600" b="1" dirty="0" smtClean="0">
                <a:latin typeface="+mn-ea"/>
              </a:rPr>
              <a:t>	</a:t>
            </a:r>
            <a:r>
              <a:rPr lang="en-US" altLang="zh-TW" sz="1600" b="1" dirty="0" err="1" smtClean="0">
                <a:latin typeface="+mn-ea"/>
              </a:rPr>
              <a:t>canvas.drawText</a:t>
            </a:r>
            <a:r>
              <a:rPr lang="en-US" altLang="zh-TW" sz="1600" b="1" dirty="0" smtClean="0">
                <a:latin typeface="+mn-ea"/>
              </a:rPr>
              <a:t>(</a:t>
            </a:r>
            <a:r>
              <a:rPr lang="en-US" altLang="zh-TW" sz="1600" b="1" dirty="0" err="1" smtClean="0">
                <a:latin typeface="+mn-ea"/>
              </a:rPr>
              <a:t>helpText</a:t>
            </a:r>
            <a:r>
              <a:rPr lang="en-US" altLang="zh-TW" sz="1600" b="1" dirty="0" smtClean="0">
                <a:latin typeface="+mn-ea"/>
              </a:rPr>
              <a:t>[</a:t>
            </a:r>
            <a:r>
              <a:rPr lang="en-US" altLang="zh-TW" sz="1600" b="1" dirty="0" err="1" smtClean="0">
                <a:latin typeface="+mn-ea"/>
              </a:rPr>
              <a:t>i</a:t>
            </a:r>
            <a:r>
              <a:rPr lang="en-US" altLang="zh-TW" sz="1600" b="1" dirty="0">
                <a:latin typeface="+mn-ea"/>
              </a:rPr>
              <a:t>], </a:t>
            </a:r>
            <a:r>
              <a:rPr lang="en-US" altLang="zh-TW" sz="1600" b="1" dirty="0" smtClean="0">
                <a:latin typeface="+mn-ea"/>
              </a:rPr>
              <a:t> 	</a:t>
            </a:r>
            <a:r>
              <a:rPr lang="en-US" altLang="zh-TW" sz="1600" b="1" dirty="0" err="1" smtClean="0">
                <a:latin typeface="+mn-ea"/>
              </a:rPr>
              <a:t>startX</a:t>
            </a:r>
            <a:r>
              <a:rPr lang="en-US" altLang="zh-TW" sz="1600" b="1" dirty="0">
                <a:latin typeface="+mn-ea"/>
              </a:rPr>
              <a:t>, startY+30*</a:t>
            </a:r>
            <a:r>
              <a:rPr lang="en-US" altLang="zh-TW" sz="1600" b="1" dirty="0" err="1">
                <a:latin typeface="+mn-ea"/>
              </a:rPr>
              <a:t>i</a:t>
            </a:r>
            <a:r>
              <a:rPr lang="en-US" altLang="zh-TW" sz="1600" b="1" dirty="0">
                <a:latin typeface="+mn-ea"/>
              </a:rPr>
              <a:t>, p);</a:t>
            </a:r>
          </a:p>
          <a:p>
            <a:pPr marL="45720" indent="0">
              <a:buNone/>
            </a:pPr>
            <a:r>
              <a:rPr lang="en-US" altLang="zh-TW" sz="1600" b="1" dirty="0">
                <a:latin typeface="+mn-ea"/>
              </a:rPr>
              <a:t>}</a:t>
            </a:r>
            <a:endParaRPr lang="zh-TW" altLang="en-US" sz="1600" b="1" dirty="0">
              <a:latin typeface="+mn-ea"/>
            </a:endParaRPr>
          </a:p>
        </p:txBody>
      </p:sp>
      <p:cxnSp>
        <p:nvCxnSpPr>
          <p:cNvPr id="9" name="直線接點 8"/>
          <p:cNvCxnSpPr/>
          <p:nvPr/>
        </p:nvCxnSpPr>
        <p:spPr>
          <a:xfrm flipV="1">
            <a:off x="4283968" y="2348880"/>
            <a:ext cx="0" cy="3456384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接點 11"/>
          <p:cNvCxnSpPr/>
          <p:nvPr/>
        </p:nvCxnSpPr>
        <p:spPr>
          <a:xfrm>
            <a:off x="611560" y="5805264"/>
            <a:ext cx="3672408" cy="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單箭頭接點 12"/>
          <p:cNvCxnSpPr/>
          <p:nvPr/>
        </p:nvCxnSpPr>
        <p:spPr>
          <a:xfrm>
            <a:off x="4283968" y="2348880"/>
            <a:ext cx="288032" cy="0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468305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latin typeface="+mn-ea"/>
                <a:ea typeface="+mn-ea"/>
              </a:rPr>
              <a:t>球的動畫</a:t>
            </a:r>
            <a:endParaRPr lang="zh-TW" altLang="en-US" b="1" dirty="0">
              <a:latin typeface="+mn-ea"/>
              <a:ea typeface="+mn-ea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214282" y="2643182"/>
            <a:ext cx="414340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b="1" dirty="0" smtClean="0">
                <a:solidFill>
                  <a:schemeClr val="accent1">
                    <a:lumMod val="75000"/>
                  </a:schemeClr>
                </a:solidFill>
              </a:rPr>
              <a:t>執行緒執行方法</a:t>
            </a:r>
          </a:p>
          <a:p>
            <a:r>
              <a:rPr lang="en-US" altLang="zh-TW" b="1" dirty="0" smtClean="0"/>
              <a:t>public void run(){</a:t>
            </a:r>
          </a:p>
          <a:p>
            <a:r>
              <a:rPr lang="en-US" altLang="zh-TW" b="1" dirty="0" smtClean="0"/>
              <a:t> </a:t>
            </a:r>
            <a:r>
              <a:rPr lang="en-US" altLang="zh-TW" b="1" dirty="0" smtClean="0"/>
              <a:t>     </a:t>
            </a:r>
            <a:r>
              <a:rPr lang="en-US" altLang="zh-TW" b="1" dirty="0" smtClean="0"/>
              <a:t>while(flag</a:t>
            </a:r>
            <a:r>
              <a:rPr lang="en-US" altLang="zh-TW" b="1" dirty="0" smtClean="0"/>
              <a:t>){</a:t>
            </a:r>
          </a:p>
          <a:p>
            <a:r>
              <a:rPr lang="en-US" altLang="zh-TW" b="1" dirty="0" smtClean="0"/>
              <a:t> </a:t>
            </a:r>
            <a:r>
              <a:rPr lang="en-US" altLang="zh-TW" b="1" dirty="0" smtClean="0"/>
              <a:t>       </a:t>
            </a:r>
            <a:r>
              <a:rPr lang="en-US" altLang="zh-TW" b="1" dirty="0" smtClean="0"/>
              <a:t>switch(</a:t>
            </a:r>
            <a:r>
              <a:rPr lang="en-US" altLang="zh-TW" b="1" dirty="0" err="1" smtClean="0"/>
              <a:t>father.status</a:t>
            </a:r>
            <a:r>
              <a:rPr lang="en-US" altLang="zh-TW" b="1" dirty="0" smtClean="0"/>
              <a:t>){</a:t>
            </a:r>
          </a:p>
          <a:p>
            <a:r>
              <a:rPr lang="en-US" altLang="zh-TW" b="1" dirty="0" smtClean="0"/>
              <a:t>        case </a:t>
            </a:r>
            <a:r>
              <a:rPr lang="en-US" altLang="zh-TW" b="1" dirty="0" smtClean="0"/>
              <a:t>2:</a:t>
            </a:r>
          </a:p>
          <a:p>
            <a:r>
              <a:rPr lang="zh-TW" altLang="en-US" b="1" dirty="0" smtClean="0">
                <a:solidFill>
                  <a:schemeClr val="accent1">
                    <a:lumMod val="75000"/>
                  </a:schemeClr>
                </a:solidFill>
              </a:rPr>
              <a:t>載入狀態</a:t>
            </a:r>
          </a:p>
          <a:p>
            <a:r>
              <a:rPr lang="en-US" altLang="zh-TW" b="1" dirty="0" smtClean="0"/>
              <a:t>        case </a:t>
            </a:r>
            <a:r>
              <a:rPr lang="en-US" altLang="zh-TW" b="1" dirty="0" smtClean="0"/>
              <a:t>0:</a:t>
            </a:r>
          </a:p>
          <a:p>
            <a:r>
              <a:rPr lang="zh-TW" altLang="en-US" b="1" dirty="0" smtClean="0">
                <a:solidFill>
                  <a:schemeClr val="accent1">
                    <a:lumMod val="75000"/>
                  </a:schemeClr>
                </a:solidFill>
              </a:rPr>
              <a:t>待命狀態</a:t>
            </a:r>
            <a:endParaRPr lang="en-US" altLang="zh-TW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altLang="zh-TW" dirty="0" smtClean="0"/>
              <a:t>           </a:t>
            </a:r>
            <a:r>
              <a:rPr lang="en-US" altLang="zh-TW" dirty="0" err="1" smtClean="0"/>
              <a:t>father.backIndex</a:t>
            </a:r>
            <a:r>
              <a:rPr lang="en-US" altLang="zh-TW" dirty="0" smtClean="0"/>
              <a:t> </a:t>
            </a:r>
            <a:r>
              <a:rPr lang="en-US" altLang="zh-TW" dirty="0" smtClean="0"/>
              <a:t>= (father.backIndex+1)%</a:t>
            </a:r>
            <a:r>
              <a:rPr lang="en-US" altLang="zh-TW" dirty="0" err="1" smtClean="0"/>
              <a:t>father.bmpBackS</a:t>
            </a:r>
            <a:r>
              <a:rPr lang="en-US" altLang="zh-TW" dirty="0" smtClean="0"/>
              <a:t>  </a:t>
            </a:r>
            <a:r>
              <a:rPr lang="en-US" altLang="zh-TW" dirty="0" err="1" smtClean="0"/>
              <a:t>creen.length</a:t>
            </a:r>
            <a:r>
              <a:rPr lang="en-US" altLang="zh-TW" dirty="0" smtClean="0"/>
              <a:t>;</a:t>
            </a:r>
          </a:p>
          <a:p>
            <a:r>
              <a:rPr lang="zh-TW" altLang="en-US" b="1" dirty="0" smtClean="0">
                <a:solidFill>
                  <a:schemeClr val="accent1">
                    <a:lumMod val="75000"/>
                  </a:schemeClr>
                </a:solidFill>
              </a:rPr>
              <a:t>修改視框索引</a:t>
            </a:r>
          </a:p>
          <a:p>
            <a:r>
              <a:rPr lang="en-US" altLang="zh-TW" b="1" dirty="0" smtClean="0"/>
              <a:t>           break</a:t>
            </a:r>
            <a:r>
              <a:rPr lang="en-US" altLang="zh-TW" b="1" dirty="0" smtClean="0"/>
              <a:t>;</a:t>
            </a:r>
          </a:p>
          <a:p>
            <a:endParaRPr lang="zh-TW" altLang="en-US" b="1" dirty="0" smtClean="0"/>
          </a:p>
        </p:txBody>
      </p:sp>
      <p:sp>
        <p:nvSpPr>
          <p:cNvPr id="6" name="矩形 5"/>
          <p:cNvSpPr/>
          <p:nvPr/>
        </p:nvSpPr>
        <p:spPr>
          <a:xfrm>
            <a:off x="4357686" y="1571612"/>
            <a:ext cx="457200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b="1" dirty="0" smtClean="0"/>
              <a:t>       case </a:t>
            </a:r>
            <a:r>
              <a:rPr lang="en-US" altLang="zh-TW" b="1" dirty="0" smtClean="0"/>
              <a:t>1:</a:t>
            </a:r>
          </a:p>
          <a:p>
            <a:r>
              <a:rPr lang="zh-TW" altLang="en-US" b="1" dirty="0" smtClean="0">
                <a:solidFill>
                  <a:schemeClr val="accent1">
                    <a:lumMod val="75000"/>
                  </a:schemeClr>
                </a:solidFill>
              </a:rPr>
              <a:t>按鈕按下狀態</a:t>
            </a:r>
          </a:p>
          <a:p>
            <a:r>
              <a:rPr lang="en-US" altLang="zh-TW" dirty="0" smtClean="0"/>
              <a:t>       </a:t>
            </a:r>
            <a:r>
              <a:rPr lang="en-US" altLang="zh-TW" dirty="0" err="1" smtClean="0"/>
              <a:t>father.m.postScale</a:t>
            </a:r>
            <a:r>
              <a:rPr lang="en-US" altLang="zh-TW" dirty="0" smtClean="0"/>
              <a:t>(0.9f</a:t>
            </a:r>
            <a:r>
              <a:rPr lang="en-US" altLang="zh-TW" dirty="0" smtClean="0"/>
              <a:t>, 0.9f);</a:t>
            </a:r>
          </a:p>
          <a:p>
            <a:r>
              <a:rPr lang="zh-TW" altLang="en-US" dirty="0" smtClean="0">
                <a:solidFill>
                  <a:schemeClr val="accent1">
                    <a:lumMod val="75000"/>
                  </a:schemeClr>
                </a:solidFill>
              </a:rPr>
              <a:t>對</a:t>
            </a:r>
            <a:r>
              <a:rPr lang="en-US" altLang="zh-TW" dirty="0" smtClean="0">
                <a:solidFill>
                  <a:schemeClr val="accent1">
                    <a:lumMod val="75000"/>
                  </a:schemeClr>
                </a:solidFill>
              </a:rPr>
              <a:t>Matrix</a:t>
            </a:r>
            <a:r>
              <a:rPr lang="zh-TW" altLang="en-US" dirty="0" smtClean="0">
                <a:solidFill>
                  <a:schemeClr val="accent1">
                    <a:lumMod val="75000"/>
                  </a:schemeClr>
                </a:solidFill>
              </a:rPr>
              <a:t>進行縮放</a:t>
            </a:r>
          </a:p>
          <a:p>
            <a:r>
              <a:rPr lang="en-US" altLang="zh-TW" dirty="0" smtClean="0"/>
              <a:t>        </a:t>
            </a:r>
            <a:r>
              <a:rPr lang="en-US" altLang="zh-TW" dirty="0" err="1" smtClean="0"/>
              <a:t>father.m.postRotate</a:t>
            </a:r>
            <a:r>
              <a:rPr lang="en-US" altLang="zh-TW" dirty="0" smtClean="0"/>
              <a:t>(30</a:t>
            </a:r>
            <a:r>
              <a:rPr lang="en-US" altLang="zh-TW" dirty="0" smtClean="0"/>
              <a:t>);</a:t>
            </a:r>
          </a:p>
          <a:p>
            <a:r>
              <a:rPr lang="zh-TW" altLang="en-US" dirty="0" smtClean="0">
                <a:solidFill>
                  <a:schemeClr val="accent1">
                    <a:lumMod val="75000"/>
                  </a:schemeClr>
                </a:solidFill>
              </a:rPr>
              <a:t>對</a:t>
            </a:r>
            <a:r>
              <a:rPr lang="en-US" altLang="zh-TW" dirty="0" smtClean="0">
                <a:solidFill>
                  <a:schemeClr val="accent1">
                    <a:lumMod val="75000"/>
                  </a:schemeClr>
                </a:solidFill>
              </a:rPr>
              <a:t>Matrix</a:t>
            </a:r>
            <a:r>
              <a:rPr lang="zh-TW" altLang="en-US" dirty="0" smtClean="0">
                <a:solidFill>
                  <a:schemeClr val="accent1">
                    <a:lumMod val="75000"/>
                  </a:schemeClr>
                </a:solidFill>
              </a:rPr>
              <a:t>進行旋轉</a:t>
            </a:r>
          </a:p>
          <a:p>
            <a:r>
              <a:rPr lang="en-US" altLang="zh-TW" dirty="0" smtClean="0"/>
              <a:t>         </a:t>
            </a:r>
            <a:r>
              <a:rPr lang="en-US" altLang="zh-TW" dirty="0" err="1" smtClean="0"/>
              <a:t>father.backIndex</a:t>
            </a:r>
            <a:r>
              <a:rPr lang="en-US" altLang="zh-TW" dirty="0" smtClean="0"/>
              <a:t> </a:t>
            </a:r>
            <a:r>
              <a:rPr lang="en-US" altLang="zh-TW" dirty="0" smtClean="0"/>
              <a:t>= (father.backIndex+1)%</a:t>
            </a:r>
            <a:r>
              <a:rPr lang="en-US" altLang="zh-TW" dirty="0" err="1" smtClean="0"/>
              <a:t>father.bmpBackScreen.length</a:t>
            </a:r>
            <a:r>
              <a:rPr lang="en-US" altLang="zh-TW" dirty="0" smtClean="0"/>
              <a:t>;</a:t>
            </a:r>
          </a:p>
          <a:p>
            <a:r>
              <a:rPr lang="zh-TW" altLang="en-US" dirty="0" smtClean="0">
                <a:solidFill>
                  <a:schemeClr val="accent1">
                    <a:lumMod val="75000"/>
                  </a:schemeClr>
                </a:solidFill>
              </a:rPr>
              <a:t>修改視框索引</a:t>
            </a:r>
          </a:p>
          <a:p>
            <a:r>
              <a:rPr lang="en-US" altLang="zh-TW" b="1" dirty="0" smtClean="0"/>
              <a:t>           break</a:t>
            </a:r>
            <a:r>
              <a:rPr lang="en-US" altLang="zh-TW" b="1" dirty="0" smtClean="0"/>
              <a:t>;</a:t>
            </a:r>
          </a:p>
          <a:p>
            <a:r>
              <a:rPr lang="en-US" altLang="zh-TW" dirty="0" smtClean="0"/>
              <a:t>}</a:t>
            </a:r>
          </a:p>
          <a:p>
            <a:r>
              <a:rPr lang="en-US" altLang="zh-TW" b="1" dirty="0" smtClean="0"/>
              <a:t>try{</a:t>
            </a:r>
          </a:p>
          <a:p>
            <a:r>
              <a:rPr lang="en-US" altLang="zh-TW" dirty="0" smtClean="0"/>
              <a:t>          </a:t>
            </a:r>
            <a:r>
              <a:rPr lang="en-US" altLang="zh-TW" dirty="0" err="1" smtClean="0"/>
              <a:t>Thread.</a:t>
            </a:r>
            <a:r>
              <a:rPr lang="en-US" altLang="zh-TW" i="1" dirty="0" err="1" smtClean="0"/>
              <a:t>sleep</a:t>
            </a:r>
            <a:r>
              <a:rPr lang="en-US" altLang="zh-TW" i="1" dirty="0" smtClean="0"/>
              <a:t>(</a:t>
            </a:r>
            <a:r>
              <a:rPr lang="en-US" altLang="zh-TW" i="1" dirty="0" err="1" smtClean="0"/>
              <a:t>sleepSpan</a:t>
            </a:r>
            <a:r>
              <a:rPr lang="en-US" altLang="zh-TW" i="1" dirty="0" smtClean="0"/>
              <a:t>);</a:t>
            </a:r>
          </a:p>
          <a:p>
            <a:r>
              <a:rPr lang="en-US" altLang="zh-TW" dirty="0" smtClean="0"/>
              <a:t>}</a:t>
            </a:r>
          </a:p>
          <a:p>
            <a:r>
              <a:rPr lang="en-US" altLang="zh-TW" b="1" dirty="0" smtClean="0"/>
              <a:t>catch(Exception </a:t>
            </a:r>
            <a:r>
              <a:rPr lang="en-US" altLang="zh-TW" b="1" dirty="0" smtClean="0"/>
              <a:t>e){</a:t>
            </a:r>
          </a:p>
          <a:p>
            <a:r>
              <a:rPr lang="en-US" altLang="zh-TW" dirty="0" smtClean="0"/>
              <a:t>           </a:t>
            </a:r>
            <a:r>
              <a:rPr lang="en-US" altLang="zh-TW" dirty="0" err="1" smtClean="0"/>
              <a:t>e.printStackTrace</a:t>
            </a:r>
            <a:r>
              <a:rPr lang="en-US" altLang="zh-TW" dirty="0" smtClean="0"/>
              <a:t>();</a:t>
            </a:r>
          </a:p>
          <a:p>
            <a:r>
              <a:rPr lang="en-US" altLang="zh-TW" dirty="0" smtClean="0"/>
              <a:t>}</a:t>
            </a:r>
          </a:p>
          <a:p>
            <a:r>
              <a:rPr lang="en-US" altLang="zh-TW" dirty="0" smtClean="0"/>
              <a:t>}</a:t>
            </a:r>
            <a:endParaRPr lang="zh-TW" alt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/>
              <a:t>計算小球的方向</a:t>
            </a:r>
            <a:endParaRPr lang="zh-TW" altLang="en-US" b="1" dirty="0"/>
          </a:p>
        </p:txBody>
      </p:sp>
      <p:sp>
        <p:nvSpPr>
          <p:cNvPr id="5" name="矩形 4"/>
          <p:cNvSpPr/>
          <p:nvPr/>
        </p:nvSpPr>
        <p:spPr>
          <a:xfrm>
            <a:off x="214282" y="1714488"/>
            <a:ext cx="8715436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dirty="0" smtClean="0"/>
              <a:t>方法：計算小球的方向</a:t>
            </a:r>
          </a:p>
          <a:p>
            <a:r>
              <a:rPr lang="en-US" altLang="zh-TW" b="1" dirty="0" smtClean="0"/>
              <a:t>public static </a:t>
            </a:r>
            <a:r>
              <a:rPr lang="en-US" altLang="zh-TW" b="1" dirty="0" err="1" smtClean="0"/>
              <a:t>int</a:t>
            </a:r>
            <a:r>
              <a:rPr lang="en-US" altLang="zh-TW" b="1" dirty="0" smtClean="0"/>
              <a:t> </a:t>
            </a:r>
            <a:r>
              <a:rPr lang="en-US" altLang="zh-TW" b="1" dirty="0" err="1" smtClean="0"/>
              <a:t>getDirectionCase</a:t>
            </a:r>
            <a:r>
              <a:rPr lang="en-US" altLang="zh-TW" b="1" dirty="0" smtClean="0"/>
              <a:t>(double[] values){</a:t>
            </a:r>
          </a:p>
          <a:p>
            <a:r>
              <a:rPr lang="en-US" altLang="zh-TW" b="1" dirty="0" smtClean="0"/>
              <a:t>double </a:t>
            </a:r>
            <a:r>
              <a:rPr lang="en-US" altLang="zh-TW" b="1" dirty="0" err="1" smtClean="0"/>
              <a:t>zAngle</a:t>
            </a:r>
            <a:r>
              <a:rPr lang="en-US" altLang="zh-TW" b="1" dirty="0" smtClean="0"/>
              <a:t>=-</a:t>
            </a:r>
            <a:r>
              <a:rPr lang="en-US" altLang="zh-TW" b="1" dirty="0" err="1" smtClean="0"/>
              <a:t>Math.</a:t>
            </a:r>
            <a:r>
              <a:rPr lang="en-US" altLang="zh-TW" b="1" i="1" dirty="0" err="1" smtClean="0"/>
              <a:t>toRadians</a:t>
            </a:r>
            <a:r>
              <a:rPr lang="en-US" altLang="zh-TW" b="1" i="1" dirty="0" smtClean="0"/>
              <a:t>(values[0]);</a:t>
            </a:r>
            <a:r>
              <a:rPr lang="zh-TW" altLang="en-US" b="1" i="1" dirty="0" smtClean="0"/>
              <a:t>  </a:t>
            </a:r>
            <a:r>
              <a:rPr lang="zh-TW" altLang="en-US" b="1" dirty="0" smtClean="0">
                <a:solidFill>
                  <a:schemeClr val="accent1">
                    <a:lumMod val="75000"/>
                  </a:schemeClr>
                </a:solidFill>
              </a:rPr>
              <a:t>獲取</a:t>
            </a:r>
            <a:r>
              <a:rPr lang="en-US" altLang="zh-TW" b="1" dirty="0" smtClean="0">
                <a:solidFill>
                  <a:schemeClr val="accent1">
                    <a:lumMod val="75000"/>
                  </a:schemeClr>
                </a:solidFill>
              </a:rPr>
              <a:t>z</a:t>
            </a:r>
            <a:r>
              <a:rPr lang="zh-TW" altLang="en-US" b="1" dirty="0" smtClean="0">
                <a:solidFill>
                  <a:schemeClr val="accent1">
                    <a:lumMod val="75000"/>
                  </a:schemeClr>
                </a:solidFill>
              </a:rPr>
              <a:t>軸旋轉角度弧度</a:t>
            </a:r>
          </a:p>
          <a:p>
            <a:r>
              <a:rPr lang="en-US" altLang="zh-TW" b="1" dirty="0" smtClean="0"/>
              <a:t>double </a:t>
            </a:r>
            <a:r>
              <a:rPr lang="en-US" altLang="zh-TW" b="1" dirty="0" err="1" smtClean="0"/>
              <a:t>xAngle</a:t>
            </a:r>
            <a:r>
              <a:rPr lang="en-US" altLang="zh-TW" b="1" dirty="0" smtClean="0"/>
              <a:t>=-</a:t>
            </a:r>
            <a:r>
              <a:rPr lang="en-US" altLang="zh-TW" b="1" dirty="0" err="1" smtClean="0"/>
              <a:t>Math.</a:t>
            </a:r>
            <a:r>
              <a:rPr lang="en-US" altLang="zh-TW" b="1" i="1" dirty="0" err="1" smtClean="0"/>
              <a:t>toRadians</a:t>
            </a:r>
            <a:r>
              <a:rPr lang="en-US" altLang="zh-TW" b="1" i="1" dirty="0" smtClean="0"/>
              <a:t>(values[1]);</a:t>
            </a:r>
            <a:r>
              <a:rPr lang="zh-TW" altLang="en-US" b="1" i="1" dirty="0" smtClean="0"/>
              <a:t>  </a:t>
            </a:r>
            <a:r>
              <a:rPr lang="zh-TW" altLang="en-US" b="1" dirty="0" smtClean="0">
                <a:solidFill>
                  <a:schemeClr val="accent1">
                    <a:lumMod val="75000"/>
                  </a:schemeClr>
                </a:solidFill>
              </a:rPr>
              <a:t>獲取</a:t>
            </a:r>
            <a:r>
              <a:rPr lang="en-US" altLang="zh-TW" b="1" dirty="0" smtClean="0">
                <a:solidFill>
                  <a:schemeClr val="accent1">
                    <a:lumMod val="75000"/>
                  </a:schemeClr>
                </a:solidFill>
              </a:rPr>
              <a:t>x</a:t>
            </a:r>
            <a:r>
              <a:rPr lang="zh-TW" altLang="en-US" b="1" dirty="0" smtClean="0">
                <a:solidFill>
                  <a:schemeClr val="accent1">
                    <a:lumMod val="75000"/>
                  </a:schemeClr>
                </a:solidFill>
              </a:rPr>
              <a:t>軸旋轉角度弧度</a:t>
            </a:r>
          </a:p>
          <a:p>
            <a:r>
              <a:rPr lang="en-US" altLang="zh-TW" b="1" dirty="0" smtClean="0"/>
              <a:t>double </a:t>
            </a:r>
            <a:r>
              <a:rPr lang="en-US" altLang="zh-TW" b="1" dirty="0" err="1" smtClean="0"/>
              <a:t>yAngle</a:t>
            </a:r>
            <a:r>
              <a:rPr lang="en-US" altLang="zh-TW" b="1" dirty="0" smtClean="0"/>
              <a:t>=-</a:t>
            </a:r>
            <a:r>
              <a:rPr lang="en-US" altLang="zh-TW" b="1" dirty="0" err="1" smtClean="0"/>
              <a:t>Math.</a:t>
            </a:r>
            <a:r>
              <a:rPr lang="en-US" altLang="zh-TW" b="1" i="1" dirty="0" err="1" smtClean="0"/>
              <a:t>toRadians</a:t>
            </a:r>
            <a:r>
              <a:rPr lang="en-US" altLang="zh-TW" b="1" i="1" dirty="0" smtClean="0"/>
              <a:t>(values[2]);</a:t>
            </a:r>
            <a:r>
              <a:rPr lang="zh-TW" altLang="en-US" b="1" i="1" dirty="0" smtClean="0"/>
              <a:t>  </a:t>
            </a:r>
            <a:r>
              <a:rPr lang="zh-TW" altLang="en-US" b="1" dirty="0" smtClean="0">
                <a:solidFill>
                  <a:schemeClr val="accent1">
                    <a:lumMod val="75000"/>
                  </a:schemeClr>
                </a:solidFill>
              </a:rPr>
              <a:t>獲取</a:t>
            </a:r>
            <a:r>
              <a:rPr lang="en-US" altLang="zh-TW" b="1" dirty="0" smtClean="0">
                <a:solidFill>
                  <a:schemeClr val="accent1">
                    <a:lumMod val="75000"/>
                  </a:schemeClr>
                </a:solidFill>
              </a:rPr>
              <a:t>y</a:t>
            </a:r>
            <a:r>
              <a:rPr lang="zh-TW" altLang="en-US" b="1" dirty="0" smtClean="0">
                <a:solidFill>
                  <a:schemeClr val="accent1">
                    <a:lumMod val="75000"/>
                  </a:schemeClr>
                </a:solidFill>
              </a:rPr>
              <a:t>軸旋轉角度弧度</a:t>
            </a:r>
          </a:p>
          <a:p>
            <a:r>
              <a:rPr lang="zh-TW" altLang="en-US" b="1" dirty="0" smtClean="0">
                <a:solidFill>
                  <a:schemeClr val="accent1">
                    <a:lumMod val="75000"/>
                  </a:schemeClr>
                </a:solidFill>
              </a:rPr>
              <a:t>演算法思想為手機在一個姿態後首先虛擬出一個重力向量，</a:t>
            </a:r>
          </a:p>
          <a:p>
            <a:r>
              <a:rPr lang="zh-TW" altLang="en-US" b="1" dirty="0" smtClean="0">
                <a:solidFill>
                  <a:schemeClr val="accent1">
                    <a:lumMod val="75000"/>
                  </a:schemeClr>
                </a:solidFill>
              </a:rPr>
              <a:t>然後三次選裝把手機恢復到原始姿態，期間重力向量伴隨</a:t>
            </a:r>
          </a:p>
          <a:p>
            <a:r>
              <a:rPr lang="zh-TW" altLang="en-US" b="1" dirty="0" smtClean="0">
                <a:solidFill>
                  <a:schemeClr val="accent1">
                    <a:lumMod val="75000"/>
                  </a:schemeClr>
                </a:solidFill>
              </a:rPr>
              <a:t>變化，最後重力向量往手機平面上一投影，根據投影點的</a:t>
            </a:r>
          </a:p>
          <a:p>
            <a:r>
              <a:rPr lang="zh-TW" altLang="en-US" b="1" dirty="0" smtClean="0">
                <a:solidFill>
                  <a:schemeClr val="accent1">
                    <a:lumMod val="75000"/>
                  </a:schemeClr>
                </a:solidFill>
              </a:rPr>
              <a:t>位置即可得到位置編號</a:t>
            </a:r>
            <a:r>
              <a:rPr lang="en-US" altLang="zh-TW" b="1" dirty="0" smtClean="0">
                <a:solidFill>
                  <a:schemeClr val="accent1">
                    <a:lumMod val="75000"/>
                  </a:schemeClr>
                </a:solidFill>
              </a:rPr>
              <a:t>0-7</a:t>
            </a:r>
          </a:p>
          <a:p>
            <a:r>
              <a:rPr lang="zh-TW" altLang="en-US" dirty="0" smtClean="0"/>
              <a:t>                   </a:t>
            </a:r>
            <a:r>
              <a:rPr lang="en-US" altLang="zh-TW" dirty="0" smtClean="0"/>
              <a:t>0</a:t>
            </a:r>
          </a:p>
          <a:p>
            <a:r>
              <a:rPr lang="zh-TW" altLang="en-US" dirty="0" smtClean="0"/>
              <a:t>             </a:t>
            </a:r>
            <a:r>
              <a:rPr lang="en-US" altLang="zh-TW" dirty="0" smtClean="0"/>
              <a:t>7   </a:t>
            </a:r>
            <a:r>
              <a:rPr lang="zh-TW" altLang="en-US" dirty="0" smtClean="0"/>
              <a:t> </a:t>
            </a:r>
            <a:r>
              <a:rPr lang="en-US" altLang="zh-TW" dirty="0" smtClean="0"/>
              <a:t>|</a:t>
            </a:r>
            <a:r>
              <a:rPr lang="zh-TW" altLang="en-US" dirty="0" smtClean="0"/>
              <a:t>    </a:t>
            </a:r>
            <a:r>
              <a:rPr lang="en-US" altLang="zh-TW" dirty="0" smtClean="0"/>
              <a:t>1</a:t>
            </a:r>
          </a:p>
          <a:p>
            <a:r>
              <a:rPr lang="zh-TW" altLang="en-US" dirty="0" smtClean="0"/>
              <a:t>               </a:t>
            </a:r>
            <a:r>
              <a:rPr lang="en-US" altLang="zh-TW" dirty="0" smtClean="0"/>
              <a:t>\  |  /</a:t>
            </a:r>
          </a:p>
          <a:p>
            <a:r>
              <a:rPr lang="zh-TW" altLang="en-US" dirty="0" smtClean="0"/>
              <a:t>                 </a:t>
            </a:r>
            <a:r>
              <a:rPr lang="en-US" altLang="zh-TW" dirty="0" smtClean="0"/>
              <a:t>\| /</a:t>
            </a:r>
          </a:p>
          <a:p>
            <a:r>
              <a:rPr lang="zh-TW" altLang="en-US" dirty="0" smtClean="0"/>
              <a:t>           </a:t>
            </a:r>
            <a:r>
              <a:rPr lang="en-US" altLang="zh-TW" dirty="0" smtClean="0"/>
              <a:t>6------|------2</a:t>
            </a:r>
          </a:p>
          <a:p>
            <a:r>
              <a:rPr lang="zh-TW" altLang="en-US" dirty="0" smtClean="0"/>
              <a:t>                </a:t>
            </a:r>
            <a:r>
              <a:rPr lang="en-US" altLang="zh-TW" dirty="0" smtClean="0"/>
              <a:t>/ | \ </a:t>
            </a:r>
          </a:p>
          <a:p>
            <a:r>
              <a:rPr lang="zh-TW" altLang="en-US" dirty="0" smtClean="0"/>
              <a:t>               </a:t>
            </a:r>
            <a:r>
              <a:rPr lang="en-US" altLang="zh-TW" dirty="0" smtClean="0"/>
              <a:t>/  |  \</a:t>
            </a:r>
          </a:p>
          <a:p>
            <a:r>
              <a:rPr lang="zh-TW" altLang="en-US" dirty="0" smtClean="0"/>
              <a:t>             </a:t>
            </a:r>
            <a:r>
              <a:rPr lang="en-US" altLang="zh-TW" dirty="0" smtClean="0"/>
              <a:t>5   |   3</a:t>
            </a:r>
          </a:p>
          <a:p>
            <a:r>
              <a:rPr lang="zh-TW" altLang="en-US" dirty="0" smtClean="0"/>
              <a:t>                  </a:t>
            </a:r>
            <a:r>
              <a:rPr lang="en-US" altLang="zh-TW" dirty="0" smtClean="0"/>
              <a:t>4</a:t>
            </a:r>
          </a:p>
          <a:p>
            <a:r>
              <a:rPr lang="zh-TW" altLang="en-US" dirty="0" smtClean="0"/>
              <a:t> </a:t>
            </a:r>
            <a:endParaRPr lang="en-US" altLang="zh-TW" dirty="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/>
              <a:t>螢幕繪製方法</a:t>
            </a:r>
            <a:endParaRPr lang="zh-TW" altLang="en-US" b="1" dirty="0"/>
          </a:p>
        </p:txBody>
      </p:sp>
      <p:sp>
        <p:nvSpPr>
          <p:cNvPr id="5" name="矩形 4"/>
          <p:cNvSpPr/>
          <p:nvPr/>
        </p:nvSpPr>
        <p:spPr>
          <a:xfrm>
            <a:off x="214282" y="1643050"/>
            <a:ext cx="371477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b="1" dirty="0" smtClean="0">
                <a:solidFill>
                  <a:schemeClr val="accent1">
                    <a:lumMod val="75000"/>
                  </a:schemeClr>
                </a:solidFill>
              </a:rPr>
              <a:t>螢幕繪製方法</a:t>
            </a:r>
          </a:p>
          <a:p>
            <a:r>
              <a:rPr lang="en-US" altLang="zh-TW" b="1" dirty="0" smtClean="0"/>
              <a:t>public void </a:t>
            </a:r>
            <a:r>
              <a:rPr lang="en-US" altLang="zh-TW" b="1" dirty="0" err="1" smtClean="0"/>
              <a:t>doDraw</a:t>
            </a:r>
            <a:r>
              <a:rPr lang="en-US" altLang="zh-TW" b="1" dirty="0" smtClean="0"/>
              <a:t>(Canvas </a:t>
            </a:r>
            <a:r>
              <a:rPr lang="en-US" altLang="zh-TW" b="1" dirty="0" err="1" smtClean="0"/>
              <a:t>canvas</a:t>
            </a:r>
            <a:r>
              <a:rPr lang="en-US" altLang="zh-TW" b="1" dirty="0" smtClean="0"/>
              <a:t>){</a:t>
            </a:r>
          </a:p>
          <a:p>
            <a:r>
              <a:rPr lang="en-US" altLang="zh-TW" b="1" dirty="0" smtClean="0"/>
              <a:t>	</a:t>
            </a:r>
            <a:r>
              <a:rPr lang="en-US" altLang="zh-TW" b="1" dirty="0" err="1" smtClean="0"/>
              <a:t>canvas.drawBitmap</a:t>
            </a:r>
            <a:r>
              <a:rPr lang="en-US" altLang="zh-TW" b="1" dirty="0" smtClean="0"/>
              <a:t>(</a:t>
            </a:r>
            <a:r>
              <a:rPr lang="en-US" altLang="zh-TW" b="1" dirty="0" err="1" smtClean="0"/>
              <a:t>bmpBackScreen</a:t>
            </a:r>
            <a:r>
              <a:rPr lang="en-US" altLang="zh-TW" b="1" dirty="0" smtClean="0"/>
              <a:t>[</a:t>
            </a:r>
            <a:r>
              <a:rPr lang="en-US" altLang="zh-TW" b="1" dirty="0" err="1" smtClean="0"/>
              <a:t>backIndex</a:t>
            </a:r>
            <a:r>
              <a:rPr lang="en-US" altLang="zh-TW" b="1" dirty="0" smtClean="0"/>
              <a:t>], 0, 0, null);</a:t>
            </a:r>
          </a:p>
          <a:p>
            <a:r>
              <a:rPr lang="zh-TW" altLang="en-US" b="1" dirty="0" smtClean="0">
                <a:solidFill>
                  <a:schemeClr val="accent1">
                    <a:lumMod val="75000"/>
                  </a:schemeClr>
                </a:solidFill>
              </a:rPr>
              <a:t>畫背景</a:t>
            </a:r>
          </a:p>
          <a:p>
            <a:r>
              <a:rPr lang="en-US" altLang="zh-TW" b="1" dirty="0" smtClean="0"/>
              <a:t>	switch(status</a:t>
            </a:r>
            <a:r>
              <a:rPr lang="en-US" altLang="zh-TW" b="1" dirty="0" smtClean="0"/>
              <a:t>){</a:t>
            </a:r>
          </a:p>
          <a:p>
            <a:r>
              <a:rPr lang="zh-TW" altLang="en-US" b="1" dirty="0" smtClean="0">
                <a:solidFill>
                  <a:schemeClr val="accent1">
                    <a:lumMod val="75000"/>
                  </a:schemeClr>
                </a:solidFill>
              </a:rPr>
              <a:t>根據狀態繪製不同的內容</a:t>
            </a:r>
          </a:p>
          <a:p>
            <a:r>
              <a:rPr lang="en-US" altLang="zh-TW" b="1" dirty="0" smtClean="0"/>
              <a:t> 	case </a:t>
            </a:r>
            <a:r>
              <a:rPr lang="en-US" altLang="zh-TW" b="1" dirty="0" smtClean="0"/>
              <a:t>1:</a:t>
            </a:r>
          </a:p>
          <a:p>
            <a:r>
              <a:rPr lang="zh-TW" altLang="en-US" b="1" dirty="0" smtClean="0">
                <a:solidFill>
                  <a:schemeClr val="accent1">
                    <a:lumMod val="75000"/>
                  </a:schemeClr>
                </a:solidFill>
              </a:rPr>
              <a:t>按鈕按下狀態</a:t>
            </a:r>
          </a:p>
          <a:p>
            <a:r>
              <a:rPr lang="en-US" altLang="zh-TW" b="1" dirty="0" smtClean="0"/>
              <a:t>                          Bitmap </a:t>
            </a:r>
            <a:r>
              <a:rPr lang="en-US" altLang="zh-TW" b="1" dirty="0" err="1" smtClean="0"/>
              <a:t>tmpBmp</a:t>
            </a:r>
            <a:r>
              <a:rPr lang="en-US" altLang="zh-TW" b="1" dirty="0" smtClean="0"/>
              <a:t> = </a:t>
            </a:r>
            <a:r>
              <a:rPr lang="en-US" altLang="zh-TW" b="1" dirty="0" err="1" smtClean="0"/>
              <a:t>bmpStartOrQuit</a:t>
            </a:r>
            <a:r>
              <a:rPr lang="en-US" altLang="zh-TW" b="1" dirty="0" smtClean="0"/>
              <a:t>[</a:t>
            </a:r>
            <a:r>
              <a:rPr lang="en-US" altLang="zh-TW" b="1" dirty="0" err="1" smtClean="0"/>
              <a:t>selectedIndex</a:t>
            </a:r>
            <a:r>
              <a:rPr lang="en-US" altLang="zh-TW" b="1" dirty="0" smtClean="0"/>
              <a:t>];</a:t>
            </a:r>
          </a:p>
          <a:p>
            <a:r>
              <a:rPr lang="zh-TW" altLang="en-US" b="1" dirty="0" smtClean="0">
                <a:solidFill>
                  <a:schemeClr val="accent1">
                    <a:lumMod val="75000"/>
                  </a:schemeClr>
                </a:solidFill>
              </a:rPr>
              <a:t>獲得縮小後的圖片</a:t>
            </a:r>
          </a:p>
        </p:txBody>
      </p:sp>
      <p:sp>
        <p:nvSpPr>
          <p:cNvPr id="7" name="矩形 6"/>
          <p:cNvSpPr/>
          <p:nvPr/>
        </p:nvSpPr>
        <p:spPr>
          <a:xfrm>
            <a:off x="4067944" y="3068960"/>
            <a:ext cx="528638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b="1" dirty="0" smtClean="0"/>
              <a:t>try {</a:t>
            </a:r>
          </a:p>
          <a:p>
            <a:r>
              <a:rPr lang="en-US" altLang="zh-TW" b="1" dirty="0" smtClean="0"/>
              <a:t>	</a:t>
            </a:r>
            <a:r>
              <a:rPr lang="en-US" altLang="zh-TW" b="1" dirty="0" err="1" smtClean="0"/>
              <a:t>bmpStartOrQuit</a:t>
            </a:r>
            <a:r>
              <a:rPr lang="en-US" altLang="zh-TW" b="1" dirty="0" smtClean="0"/>
              <a:t>[</a:t>
            </a:r>
            <a:r>
              <a:rPr lang="en-US" altLang="zh-TW" b="1" dirty="0" err="1" smtClean="0"/>
              <a:t>selectedIndex</a:t>
            </a:r>
            <a:r>
              <a:rPr lang="en-US" altLang="zh-TW" b="1" dirty="0" smtClean="0"/>
              <a:t>] = </a:t>
            </a:r>
            <a:r>
              <a:rPr lang="en-US" altLang="zh-TW" b="1" dirty="0" smtClean="0"/>
              <a:t>	</a:t>
            </a:r>
            <a:r>
              <a:rPr lang="en-US" altLang="zh-TW" b="1" dirty="0" err="1" smtClean="0"/>
              <a:t>Bitmap.</a:t>
            </a:r>
            <a:r>
              <a:rPr lang="en-US" altLang="zh-TW" b="1" i="1" dirty="0" err="1" smtClean="0"/>
              <a:t>createBitmap</a:t>
            </a:r>
            <a:r>
              <a:rPr lang="en-US" altLang="zh-TW" b="1" i="1" dirty="0" smtClean="0"/>
              <a:t>(</a:t>
            </a:r>
            <a:r>
              <a:rPr lang="en-US" altLang="zh-TW" b="1" i="1" dirty="0" err="1" smtClean="0"/>
              <a:t>tmpBmp</a:t>
            </a:r>
            <a:r>
              <a:rPr lang="en-US" altLang="zh-TW" b="1" i="1" dirty="0" smtClean="0"/>
              <a:t>, 0, 0, </a:t>
            </a:r>
            <a:r>
              <a:rPr lang="en-US" altLang="zh-TW" b="1" i="1" dirty="0" smtClean="0"/>
              <a:t>	</a:t>
            </a:r>
            <a:r>
              <a:rPr lang="en-US" altLang="zh-TW" b="1" i="1" dirty="0" err="1" smtClean="0"/>
              <a:t>tmpBmp.getWidth</a:t>
            </a:r>
            <a:r>
              <a:rPr lang="en-US" altLang="zh-TW" b="1" i="1" dirty="0" smtClean="0"/>
              <a:t>(), </a:t>
            </a:r>
            <a:r>
              <a:rPr lang="en-US" altLang="zh-TW" b="1" i="1" dirty="0" err="1" smtClean="0"/>
              <a:t>tmpBmp.getHeight</a:t>
            </a:r>
            <a:r>
              <a:rPr lang="en-US" altLang="zh-TW" b="1" i="1" dirty="0" smtClean="0"/>
              <a:t>(),</a:t>
            </a:r>
            <a:r>
              <a:rPr lang="en-US" altLang="zh-TW" b="1" i="1" dirty="0" err="1" smtClean="0"/>
              <a:t>m,true</a:t>
            </a:r>
            <a:r>
              <a:rPr lang="en-US" altLang="zh-TW" b="1" i="1" dirty="0" smtClean="0"/>
              <a:t>);</a:t>
            </a:r>
          </a:p>
          <a:p>
            <a:r>
              <a:rPr lang="en-US" altLang="zh-TW" b="1" dirty="0" smtClean="0"/>
              <a:t>} catch (Exception e) {}</a:t>
            </a:r>
          </a:p>
          <a:p>
            <a:r>
              <a:rPr lang="en-US" altLang="zh-TW" b="1" dirty="0" smtClean="0"/>
              <a:t>	if(</a:t>
            </a:r>
            <a:r>
              <a:rPr lang="en-US" altLang="zh-TW" b="1" dirty="0" err="1" smtClean="0"/>
              <a:t>tmpBmp.getWidth</a:t>
            </a:r>
            <a:r>
              <a:rPr lang="en-US" altLang="zh-TW" b="1" dirty="0" smtClean="0"/>
              <a:t>() &lt;= 5){</a:t>
            </a:r>
          </a:p>
          <a:p>
            <a:r>
              <a:rPr lang="zh-TW" altLang="en-US" b="1" dirty="0" smtClean="0">
                <a:solidFill>
                  <a:schemeClr val="accent1">
                    <a:lumMod val="75000"/>
                  </a:schemeClr>
                </a:solidFill>
              </a:rPr>
              <a:t>如果圖片已經縮小到一定程度</a:t>
            </a:r>
          </a:p>
          <a:p>
            <a:r>
              <a:rPr lang="en-US" altLang="zh-TW" b="1" dirty="0" smtClean="0"/>
              <a:t>	</a:t>
            </a:r>
            <a:r>
              <a:rPr lang="en-US" altLang="zh-TW" b="1" dirty="0" err="1" smtClean="0"/>
              <a:t>father.myHandler.sendEmptyMessage</a:t>
            </a:r>
            <a:r>
              <a:rPr lang="en-US" altLang="zh-TW" b="1" dirty="0" smtClean="0"/>
              <a:t>(</a:t>
            </a:r>
            <a:r>
              <a:rPr lang="en-US" altLang="zh-TW" b="1" dirty="0" err="1" smtClean="0"/>
              <a:t>selectedIndex</a:t>
            </a:r>
            <a:r>
              <a:rPr lang="en-US" altLang="zh-TW" b="1" dirty="0" smtClean="0"/>
              <a:t>);</a:t>
            </a:r>
          </a:p>
          <a:p>
            <a:r>
              <a:rPr lang="zh-TW" altLang="en-US" b="1" dirty="0" smtClean="0">
                <a:solidFill>
                  <a:schemeClr val="accent1">
                    <a:lumMod val="75000"/>
                  </a:schemeClr>
                </a:solidFill>
              </a:rPr>
              <a:t>向</a:t>
            </a:r>
            <a:r>
              <a:rPr lang="en-US" altLang="zh-TW" b="1" dirty="0" smtClean="0">
                <a:solidFill>
                  <a:schemeClr val="accent1">
                    <a:lumMod val="75000"/>
                  </a:schemeClr>
                </a:solidFill>
              </a:rPr>
              <a:t>Activity</a:t>
            </a:r>
            <a:r>
              <a:rPr lang="zh-TW" altLang="en-US" b="1" dirty="0" smtClean="0">
                <a:solidFill>
                  <a:schemeClr val="accent1">
                    <a:lumMod val="75000"/>
                  </a:schemeClr>
                </a:solidFill>
              </a:rPr>
              <a:t>發</a:t>
            </a:r>
            <a:r>
              <a:rPr lang="en-US" altLang="zh-TW" b="1" dirty="0" smtClean="0">
                <a:solidFill>
                  <a:schemeClr val="accent1">
                    <a:lumMod val="75000"/>
                  </a:schemeClr>
                </a:solidFill>
              </a:rPr>
              <a:t>Handler</a:t>
            </a:r>
          </a:p>
          <a:p>
            <a:r>
              <a:rPr lang="en-US" altLang="zh-TW" b="1" dirty="0" smtClean="0"/>
              <a:t>	status</a:t>
            </a:r>
            <a:r>
              <a:rPr lang="zh-TW" altLang="en-US" b="1" dirty="0" smtClean="0"/>
              <a:t> </a:t>
            </a:r>
            <a:r>
              <a:rPr lang="en-US" altLang="zh-TW" b="1" dirty="0" smtClean="0"/>
              <a:t>= 2;</a:t>
            </a:r>
          </a:p>
          <a:p>
            <a:r>
              <a:rPr lang="zh-TW" altLang="en-US" b="1" dirty="0" smtClean="0">
                <a:solidFill>
                  <a:schemeClr val="accent1">
                    <a:lumMod val="75000"/>
                  </a:schemeClr>
                </a:solidFill>
              </a:rPr>
              <a:t>設定狀態為</a:t>
            </a:r>
            <a:r>
              <a:rPr lang="en-US" altLang="zh-TW" b="1" dirty="0" smtClean="0">
                <a:solidFill>
                  <a:schemeClr val="accent1">
                    <a:lumMod val="75000"/>
                  </a:schemeClr>
                </a:solidFill>
              </a:rPr>
              <a:t>2</a:t>
            </a:r>
            <a:r>
              <a:rPr lang="zh-TW" altLang="en-US" b="1" dirty="0" smtClean="0">
                <a:solidFill>
                  <a:schemeClr val="accent1">
                    <a:lumMod val="75000"/>
                  </a:schemeClr>
                </a:solidFill>
              </a:rPr>
              <a:t>，即顯示載入中提示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版面配置區 5"/>
          <p:cNvSpPr>
            <a:spLocks noGrp="1"/>
          </p:cNvSpPr>
          <p:nvPr>
            <p:ph type="body" sz="half" idx="2"/>
          </p:nvPr>
        </p:nvSpPr>
        <p:spPr>
          <a:xfrm>
            <a:off x="7236296" y="4365104"/>
            <a:ext cx="1660720" cy="1241298"/>
          </a:xfrm>
        </p:spPr>
        <p:txBody>
          <a:bodyPr>
            <a:normAutofit/>
          </a:bodyPr>
          <a:lstStyle/>
          <a:p>
            <a:r>
              <a:rPr lang="zh-TW" altLang="en-US" sz="2400" b="1" dirty="0" smtClean="0"/>
              <a:t>遊戲按鍵</a:t>
            </a:r>
            <a:endParaRPr lang="en-US" altLang="zh-TW" sz="2400" b="1" dirty="0" smtClean="0"/>
          </a:p>
          <a:p>
            <a:r>
              <a:rPr lang="zh-TW" altLang="en-US" sz="2400" b="1" dirty="0" smtClean="0"/>
              <a:t>介紹</a:t>
            </a:r>
            <a:endParaRPr lang="zh-TW" altLang="en-US" sz="2400" b="1" dirty="0"/>
          </a:p>
        </p:txBody>
      </p:sp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7159752" y="1340768"/>
            <a:ext cx="1588712" cy="789784"/>
          </a:xfrm>
        </p:spPr>
        <p:txBody>
          <a:bodyPr/>
          <a:lstStyle/>
          <a:p>
            <a:r>
              <a:rPr lang="zh-TW" altLang="en-US" sz="2400" b="1" dirty="0" smtClean="0"/>
              <a:t>遊戲起始</a:t>
            </a:r>
            <a:r>
              <a:rPr lang="en-US" altLang="zh-TW" sz="2400" b="1" dirty="0" smtClean="0"/>
              <a:t/>
            </a:r>
            <a:br>
              <a:rPr lang="en-US" altLang="zh-TW" sz="2400" b="1" dirty="0" smtClean="0"/>
            </a:br>
            <a:r>
              <a:rPr lang="zh-TW" altLang="en-US" sz="2400" b="1" dirty="0" smtClean="0"/>
              <a:t>畫面</a:t>
            </a:r>
            <a:endParaRPr lang="zh-TW" altLang="en-US" sz="2400" b="1" dirty="0"/>
          </a:p>
        </p:txBody>
      </p:sp>
      <p:pic>
        <p:nvPicPr>
          <p:cNvPr id="1026" name="圖片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9016" y="228600"/>
            <a:ext cx="2114550" cy="31432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1564" y="67246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pic>
        <p:nvPicPr>
          <p:cNvPr id="11" name="內容版面配置區 6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288" y="5557249"/>
            <a:ext cx="1142857" cy="1142857"/>
          </a:xfrm>
        </p:spPr>
      </p:pic>
      <p:pic>
        <p:nvPicPr>
          <p:cNvPr id="12" name="圖片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0769" y="3552965"/>
            <a:ext cx="1296144" cy="1296144"/>
          </a:xfrm>
          <a:prstGeom prst="rect">
            <a:avLst/>
          </a:prstGeom>
        </p:spPr>
      </p:pic>
      <p:pic>
        <p:nvPicPr>
          <p:cNvPr id="13" name="圖片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1403932">
            <a:off x="5493488" y="4484193"/>
            <a:ext cx="1295238" cy="1282540"/>
          </a:xfrm>
          <a:prstGeom prst="rect">
            <a:avLst/>
          </a:prstGeom>
        </p:spPr>
      </p:pic>
      <p:pic>
        <p:nvPicPr>
          <p:cNvPr id="14" name="圖片 1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8518" y="4489004"/>
            <a:ext cx="1295238" cy="1282540"/>
          </a:xfrm>
          <a:prstGeom prst="rect">
            <a:avLst/>
          </a:prstGeom>
        </p:spPr>
      </p:pic>
      <p:sp>
        <p:nvSpPr>
          <p:cNvPr id="15" name="文字方塊 14"/>
          <p:cNvSpPr txBox="1"/>
          <p:nvPr/>
        </p:nvSpPr>
        <p:spPr>
          <a:xfrm>
            <a:off x="141895" y="4279740"/>
            <a:ext cx="37625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 smtClean="0"/>
              <a:t>一開始點選                         開始遊戲</a:t>
            </a:r>
            <a:endParaRPr lang="zh-TW" altLang="en-US" dirty="0"/>
          </a:p>
        </p:txBody>
      </p:sp>
      <p:sp>
        <p:nvSpPr>
          <p:cNvPr id="16" name="文字方塊 15"/>
          <p:cNvSpPr txBox="1"/>
          <p:nvPr/>
        </p:nvSpPr>
        <p:spPr>
          <a:xfrm>
            <a:off x="2043282" y="5130274"/>
            <a:ext cx="34996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 smtClean="0"/>
              <a:t>聲音的開關選擇                          </a:t>
            </a:r>
            <a:r>
              <a:rPr lang="en-US" altLang="zh-TW" dirty="0" smtClean="0"/>
              <a:t>or</a:t>
            </a:r>
            <a:endParaRPr lang="zh-TW" altLang="en-US" dirty="0"/>
          </a:p>
        </p:txBody>
      </p:sp>
      <p:sp>
        <p:nvSpPr>
          <p:cNvPr id="17" name="文字方塊 16"/>
          <p:cNvSpPr txBox="1"/>
          <p:nvPr/>
        </p:nvSpPr>
        <p:spPr>
          <a:xfrm>
            <a:off x="141895" y="6002231"/>
            <a:ext cx="43542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/>
              <a:t>則</a:t>
            </a:r>
            <a:r>
              <a:rPr lang="zh-TW" altLang="en-US" dirty="0" smtClean="0"/>
              <a:t>點                       而結束遊戲</a:t>
            </a:r>
            <a:endParaRPr lang="zh-TW" altLang="en-US" dirty="0"/>
          </a:p>
        </p:txBody>
      </p:sp>
      <p:cxnSp>
        <p:nvCxnSpPr>
          <p:cNvPr id="18" name="直線接點 17"/>
          <p:cNvCxnSpPr/>
          <p:nvPr/>
        </p:nvCxnSpPr>
        <p:spPr>
          <a:xfrm>
            <a:off x="334452" y="3501008"/>
            <a:ext cx="6181764" cy="0"/>
          </a:xfrm>
          <a:prstGeom prst="line">
            <a:avLst/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接點 19"/>
          <p:cNvCxnSpPr/>
          <p:nvPr/>
        </p:nvCxnSpPr>
        <p:spPr>
          <a:xfrm>
            <a:off x="7157800" y="3501008"/>
            <a:ext cx="1662672" cy="0"/>
          </a:xfrm>
          <a:prstGeom prst="line">
            <a:avLst/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1744689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4786282" y="2924944"/>
            <a:ext cx="435771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b="1" dirty="0" smtClean="0"/>
              <a:t>case 2:</a:t>
            </a:r>
          </a:p>
          <a:p>
            <a:r>
              <a:rPr lang="zh-TW" altLang="en-US" b="1" dirty="0" smtClean="0">
                <a:solidFill>
                  <a:schemeClr val="accent1">
                    <a:lumMod val="75000"/>
                  </a:schemeClr>
                </a:solidFill>
              </a:rPr>
              <a:t>顯示載入中</a:t>
            </a:r>
          </a:p>
          <a:p>
            <a:r>
              <a:rPr lang="en-US" altLang="zh-TW" b="1" dirty="0" smtClean="0"/>
              <a:t>	Paint </a:t>
            </a:r>
            <a:r>
              <a:rPr lang="en-US" altLang="zh-TW" b="1" dirty="0" smtClean="0"/>
              <a:t>p = new Paint();</a:t>
            </a:r>
          </a:p>
          <a:p>
            <a:r>
              <a:rPr lang="en-US" altLang="zh-TW" b="1" dirty="0" smtClean="0"/>
              <a:t>	</a:t>
            </a:r>
            <a:r>
              <a:rPr lang="en-US" altLang="zh-TW" b="1" dirty="0" err="1" smtClean="0"/>
              <a:t>p.setTextSize</a:t>
            </a:r>
            <a:r>
              <a:rPr lang="en-US" altLang="zh-TW" b="1" dirty="0" smtClean="0"/>
              <a:t>(28</a:t>
            </a:r>
            <a:r>
              <a:rPr lang="en-US" altLang="zh-TW" b="1" dirty="0" smtClean="0"/>
              <a:t>);</a:t>
            </a:r>
          </a:p>
          <a:p>
            <a:r>
              <a:rPr lang="zh-TW" altLang="en-US" b="1" dirty="0" smtClean="0">
                <a:solidFill>
                  <a:schemeClr val="accent1">
                    <a:lumMod val="75000"/>
                  </a:schemeClr>
                </a:solidFill>
              </a:rPr>
              <a:t>設定字體大小</a:t>
            </a:r>
          </a:p>
          <a:p>
            <a:r>
              <a:rPr lang="en-US" altLang="zh-TW" b="1" dirty="0" smtClean="0"/>
              <a:t>	</a:t>
            </a:r>
            <a:r>
              <a:rPr lang="en-US" altLang="zh-TW" b="1" dirty="0" err="1" smtClean="0"/>
              <a:t>p.setColor</a:t>
            </a:r>
            <a:r>
              <a:rPr lang="en-US" altLang="zh-TW" b="1" dirty="0" smtClean="0"/>
              <a:t>(</a:t>
            </a:r>
            <a:r>
              <a:rPr lang="en-US" altLang="zh-TW" b="1" dirty="0" err="1" smtClean="0"/>
              <a:t>Color.</a:t>
            </a:r>
            <a:r>
              <a:rPr lang="en-US" altLang="zh-TW" b="1" i="1" dirty="0" err="1" smtClean="0"/>
              <a:t>RED</a:t>
            </a:r>
            <a:r>
              <a:rPr lang="en-US" altLang="zh-TW" b="1" i="1" dirty="0" smtClean="0"/>
              <a:t>);</a:t>
            </a:r>
          </a:p>
          <a:p>
            <a:r>
              <a:rPr lang="zh-TW" altLang="en-US" b="1" i="1" dirty="0" smtClean="0">
                <a:solidFill>
                  <a:schemeClr val="accent1">
                    <a:lumMod val="75000"/>
                  </a:schemeClr>
                </a:solidFill>
              </a:rPr>
              <a:t>設定畫筆顏色</a:t>
            </a:r>
          </a:p>
          <a:p>
            <a:r>
              <a:rPr lang="en-US" altLang="zh-TW" b="1" dirty="0" smtClean="0"/>
              <a:t>	</a:t>
            </a:r>
            <a:r>
              <a:rPr lang="en-US" altLang="zh-TW" b="1" dirty="0" err="1" smtClean="0"/>
              <a:t>p.setAntiAlias</a:t>
            </a:r>
            <a:r>
              <a:rPr lang="en-US" altLang="zh-TW" b="1" dirty="0" smtClean="0"/>
              <a:t>(true</a:t>
            </a:r>
            <a:r>
              <a:rPr lang="en-US" altLang="zh-TW" b="1" dirty="0" smtClean="0"/>
              <a:t>);</a:t>
            </a:r>
          </a:p>
          <a:p>
            <a:r>
              <a:rPr lang="zh-TW" altLang="en-US" b="1" dirty="0" smtClean="0">
                <a:solidFill>
                  <a:schemeClr val="accent1">
                    <a:lumMod val="75000"/>
                  </a:schemeClr>
                </a:solidFill>
              </a:rPr>
              <a:t>設定抗鋸齒</a:t>
            </a:r>
          </a:p>
          <a:p>
            <a:r>
              <a:rPr lang="en-US" altLang="zh-TW" b="1" dirty="0" smtClean="0"/>
              <a:t>	</a:t>
            </a:r>
            <a:r>
              <a:rPr lang="en-US" altLang="zh-TW" b="1" dirty="0" err="1" smtClean="0"/>
              <a:t>p.setTextAlign</a:t>
            </a:r>
            <a:r>
              <a:rPr lang="en-US" altLang="zh-TW" b="1" dirty="0" smtClean="0"/>
              <a:t>(</a:t>
            </a:r>
            <a:r>
              <a:rPr lang="en-US" altLang="zh-TW" b="1" dirty="0" err="1" smtClean="0"/>
              <a:t>Paint.Align.</a:t>
            </a:r>
            <a:r>
              <a:rPr lang="en-US" altLang="zh-TW" b="1" i="1" dirty="0" err="1" smtClean="0"/>
              <a:t>CENTER</a:t>
            </a:r>
            <a:r>
              <a:rPr lang="en-US" altLang="zh-TW" b="1" i="1" dirty="0" smtClean="0"/>
              <a:t>);</a:t>
            </a:r>
          </a:p>
          <a:p>
            <a:r>
              <a:rPr lang="en-US" altLang="zh-TW" b="1" dirty="0" smtClean="0"/>
              <a:t>	</a:t>
            </a:r>
            <a:r>
              <a:rPr lang="en-US" altLang="zh-TW" b="1" dirty="0" err="1" smtClean="0"/>
              <a:t>canvas.drawText</a:t>
            </a:r>
            <a:r>
              <a:rPr lang="en-US" altLang="zh-TW" b="1" dirty="0" smtClean="0"/>
              <a:t>("</a:t>
            </a:r>
            <a:r>
              <a:rPr lang="zh-TW" altLang="en-US" b="1" dirty="0" smtClean="0"/>
              <a:t>載入中</a:t>
            </a:r>
            <a:r>
              <a:rPr lang="en-US" altLang="zh-TW" b="1" dirty="0" smtClean="0"/>
              <a:t>...", 160, 240, p);</a:t>
            </a:r>
          </a:p>
          <a:p>
            <a:r>
              <a:rPr lang="en-US" altLang="zh-TW" b="1" dirty="0" smtClean="0"/>
              <a:t>	break</a:t>
            </a:r>
            <a:r>
              <a:rPr lang="en-US" altLang="zh-TW" b="1" dirty="0" smtClean="0"/>
              <a:t>;</a:t>
            </a:r>
          </a:p>
          <a:p>
            <a:r>
              <a:rPr lang="en-US" altLang="zh-TW" b="1" dirty="0" smtClean="0"/>
              <a:t>}</a:t>
            </a:r>
            <a:endParaRPr lang="zh-TW" altLang="en-US" b="1" dirty="0"/>
          </a:p>
        </p:txBody>
      </p:sp>
      <p:sp>
        <p:nvSpPr>
          <p:cNvPr id="6" name="矩形 5"/>
          <p:cNvSpPr/>
          <p:nvPr/>
        </p:nvSpPr>
        <p:spPr>
          <a:xfrm>
            <a:off x="214282" y="214290"/>
            <a:ext cx="4572000" cy="424731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zh-TW" dirty="0" smtClean="0"/>
              <a:t>}</a:t>
            </a:r>
          </a:p>
          <a:p>
            <a:r>
              <a:rPr lang="en-US" altLang="zh-TW" b="1" dirty="0" smtClean="0"/>
              <a:t>case</a:t>
            </a:r>
            <a:r>
              <a:rPr lang="zh-TW" altLang="en-US" b="1" dirty="0" smtClean="0"/>
              <a:t> </a:t>
            </a:r>
            <a:r>
              <a:rPr lang="en-US" altLang="zh-TW" b="1" dirty="0" smtClean="0"/>
              <a:t>0:</a:t>
            </a:r>
          </a:p>
          <a:p>
            <a:r>
              <a:rPr lang="zh-TW" altLang="en-US" b="1" dirty="0" smtClean="0">
                <a:solidFill>
                  <a:schemeClr val="accent1">
                    <a:lumMod val="75000"/>
                  </a:schemeClr>
                </a:solidFill>
              </a:rPr>
              <a:t>正常待命狀態</a:t>
            </a:r>
            <a:r>
              <a:rPr lang="en-US" altLang="zh-TW" b="1" dirty="0" smtClean="0">
                <a:solidFill>
                  <a:schemeClr val="accent1">
                    <a:lumMod val="75000"/>
                  </a:schemeClr>
                </a:solidFill>
              </a:rPr>
              <a:t>,</a:t>
            </a:r>
            <a:r>
              <a:rPr lang="zh-TW" altLang="en-US" b="1" dirty="0" smtClean="0">
                <a:solidFill>
                  <a:schemeClr val="accent1">
                    <a:lumMod val="75000"/>
                  </a:schemeClr>
                </a:solidFill>
              </a:rPr>
              <a:t>繪製正常的開始和退出按鈕</a:t>
            </a:r>
          </a:p>
          <a:p>
            <a:r>
              <a:rPr lang="en-US" altLang="zh-TW" dirty="0" smtClean="0"/>
              <a:t>	</a:t>
            </a:r>
            <a:r>
              <a:rPr lang="en-US" altLang="zh-TW" dirty="0" err="1" smtClean="0"/>
              <a:t>canvas.drawBitmap</a:t>
            </a:r>
            <a:r>
              <a:rPr lang="en-US" altLang="zh-TW" dirty="0" smtClean="0"/>
              <a:t>(</a:t>
            </a:r>
            <a:r>
              <a:rPr lang="en-US" altLang="zh-TW" dirty="0" err="1" smtClean="0"/>
              <a:t>bmpStartOrQuit</a:t>
            </a:r>
            <a:r>
              <a:rPr lang="en-US" altLang="zh-TW" dirty="0" smtClean="0"/>
              <a:t>[0</a:t>
            </a:r>
            <a:r>
              <a:rPr lang="en-US" altLang="zh-TW" dirty="0" smtClean="0"/>
              <a:t>], </a:t>
            </a:r>
            <a:r>
              <a:rPr lang="en-US" altLang="zh-TW" dirty="0" err="1" smtClean="0"/>
              <a:t>planetCoordinate</a:t>
            </a:r>
            <a:r>
              <a:rPr lang="en-US" altLang="zh-TW" dirty="0" smtClean="0"/>
              <a:t>[0][0], </a:t>
            </a:r>
            <a:r>
              <a:rPr lang="en-US" altLang="zh-TW" dirty="0" err="1" smtClean="0"/>
              <a:t>planetCoordinate</a:t>
            </a:r>
            <a:r>
              <a:rPr lang="en-US" altLang="zh-TW" dirty="0" smtClean="0"/>
              <a:t>[0][1], </a:t>
            </a:r>
            <a:r>
              <a:rPr lang="en-US" altLang="zh-TW" b="1" dirty="0" smtClean="0"/>
              <a:t>null);</a:t>
            </a:r>
          </a:p>
          <a:p>
            <a:r>
              <a:rPr lang="en-US" altLang="zh-TW" dirty="0" smtClean="0"/>
              <a:t>	</a:t>
            </a:r>
            <a:r>
              <a:rPr lang="en-US" altLang="zh-TW" dirty="0" err="1" smtClean="0"/>
              <a:t>canvas.drawBitmap</a:t>
            </a:r>
            <a:r>
              <a:rPr lang="en-US" altLang="zh-TW" dirty="0" smtClean="0"/>
              <a:t>(</a:t>
            </a:r>
            <a:r>
              <a:rPr lang="en-US" altLang="zh-TW" dirty="0" err="1" smtClean="0"/>
              <a:t>bmpStartOrQuit</a:t>
            </a:r>
            <a:r>
              <a:rPr lang="en-US" altLang="zh-TW" dirty="0" smtClean="0"/>
              <a:t>[1</a:t>
            </a:r>
            <a:r>
              <a:rPr lang="en-US" altLang="zh-TW" dirty="0" smtClean="0"/>
              <a:t>], </a:t>
            </a:r>
            <a:r>
              <a:rPr lang="en-US" altLang="zh-TW" dirty="0" err="1" smtClean="0"/>
              <a:t>planetCoordinate</a:t>
            </a:r>
            <a:r>
              <a:rPr lang="en-US" altLang="zh-TW" dirty="0" smtClean="0"/>
              <a:t>[1][0], </a:t>
            </a:r>
            <a:r>
              <a:rPr lang="en-US" altLang="zh-TW" dirty="0" err="1" smtClean="0"/>
              <a:t>planetCoordinate</a:t>
            </a:r>
            <a:r>
              <a:rPr lang="en-US" altLang="zh-TW" dirty="0" smtClean="0"/>
              <a:t>[1][1], </a:t>
            </a:r>
            <a:r>
              <a:rPr lang="en-US" altLang="zh-TW" b="1" dirty="0" smtClean="0"/>
              <a:t>null);</a:t>
            </a:r>
          </a:p>
          <a:p>
            <a:r>
              <a:rPr lang="en-US" altLang="zh-TW" b="1" dirty="0" smtClean="0"/>
              <a:t>	</a:t>
            </a:r>
            <a:r>
              <a:rPr lang="en-US" altLang="zh-TW" b="1" dirty="0" err="1" smtClean="0"/>
              <a:t>int</a:t>
            </a:r>
            <a:r>
              <a:rPr lang="en-US" altLang="zh-TW" b="1" dirty="0" smtClean="0"/>
              <a:t> </a:t>
            </a:r>
            <a:r>
              <a:rPr lang="en-US" altLang="zh-TW" b="1" dirty="0" err="1" smtClean="0"/>
              <a:t>soundIndex</a:t>
            </a:r>
            <a:r>
              <a:rPr lang="en-US" altLang="zh-TW" b="1" dirty="0" smtClean="0"/>
              <a:t> = (father.wantSound?1:0);</a:t>
            </a:r>
          </a:p>
          <a:p>
            <a:r>
              <a:rPr lang="en-US" altLang="zh-TW" dirty="0" err="1" smtClean="0"/>
              <a:t>canvas.drawBitmap</a:t>
            </a:r>
            <a:r>
              <a:rPr lang="en-US" altLang="zh-TW" dirty="0" smtClean="0"/>
              <a:t>(</a:t>
            </a:r>
            <a:r>
              <a:rPr lang="en-US" altLang="zh-TW" dirty="0" err="1" smtClean="0"/>
              <a:t>bmpSoundOption</a:t>
            </a:r>
            <a:endParaRPr lang="en-US" altLang="zh-TW" dirty="0" smtClean="0"/>
          </a:p>
          <a:p>
            <a:r>
              <a:rPr lang="en-US" altLang="zh-TW" dirty="0" smtClean="0"/>
              <a:t>[</a:t>
            </a:r>
            <a:r>
              <a:rPr lang="en-US" altLang="zh-TW" dirty="0" err="1" smtClean="0"/>
              <a:t>soundIndex</a:t>
            </a:r>
            <a:r>
              <a:rPr lang="en-US" altLang="zh-TW" dirty="0" smtClean="0"/>
              <a:t>], </a:t>
            </a:r>
            <a:r>
              <a:rPr lang="en-US" altLang="zh-TW" dirty="0" err="1" smtClean="0"/>
              <a:t>planetCoordinate</a:t>
            </a:r>
            <a:r>
              <a:rPr lang="en-US" altLang="zh-TW" dirty="0" smtClean="0"/>
              <a:t>[2][0], </a:t>
            </a:r>
            <a:r>
              <a:rPr lang="en-US" altLang="zh-TW" dirty="0" err="1" smtClean="0"/>
              <a:t>planetCoordinate</a:t>
            </a:r>
            <a:r>
              <a:rPr lang="en-US" altLang="zh-TW" dirty="0" smtClean="0"/>
              <a:t>[2][1], </a:t>
            </a:r>
            <a:r>
              <a:rPr lang="en-US" altLang="zh-TW" b="1" dirty="0" smtClean="0"/>
              <a:t>null);</a:t>
            </a:r>
          </a:p>
          <a:p>
            <a:r>
              <a:rPr lang="en-US" altLang="zh-TW" b="1" dirty="0" smtClean="0"/>
              <a:t>	break</a:t>
            </a:r>
            <a:r>
              <a:rPr lang="en-US" altLang="zh-TW" b="1" dirty="0" smtClean="0"/>
              <a:t>;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>
          <a:xfrm>
            <a:off x="2123728" y="2060848"/>
            <a:ext cx="2508176" cy="2477349"/>
          </a:xfrm>
        </p:spPr>
        <p:txBody>
          <a:bodyPr/>
          <a:lstStyle/>
          <a:p>
            <a:r>
              <a:rPr lang="zh-TW" altLang="en-US" b="1" dirty="0"/>
              <a:t>報告</a:t>
            </a:r>
            <a:r>
              <a:rPr lang="zh-TW" altLang="en-US" b="1" dirty="0" smtClean="0"/>
              <a:t>結束  </a:t>
            </a:r>
            <a:r>
              <a:rPr lang="zh-TW" altLang="en-US" b="1" dirty="0"/>
              <a:t/>
            </a:r>
            <a:br>
              <a:rPr lang="zh-TW" altLang="en-US" b="1" dirty="0"/>
            </a:br>
            <a:r>
              <a:rPr lang="zh-TW" altLang="en-US" b="1" dirty="0" smtClean="0"/>
              <a:t>謝謝指教</a:t>
            </a:r>
            <a:endParaRPr lang="zh-TW" altLang="en-US" dirty="0"/>
          </a:p>
        </p:txBody>
      </p:sp>
    </p:spTree>
    <p:extLst>
      <p:ext uri="{BB962C8B-B14F-4D97-AF65-F5344CB8AC3E}">
        <p14:creationId xmlns="" xmlns:p14="http://schemas.microsoft.com/office/powerpoint/2010/main" val="584376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C0C0C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C0C0C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539552" y="404664"/>
            <a:ext cx="31683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600" dirty="0" smtClean="0"/>
              <a:t>參考文獻</a:t>
            </a:r>
            <a:endParaRPr lang="zh-TW" altLang="en-US" sz="3600" dirty="0"/>
          </a:p>
        </p:txBody>
      </p:sp>
      <p:sp>
        <p:nvSpPr>
          <p:cNvPr id="10" name="文字方塊 9"/>
          <p:cNvSpPr txBox="1"/>
          <p:nvPr/>
        </p:nvSpPr>
        <p:spPr>
          <a:xfrm>
            <a:off x="611560" y="1124744"/>
            <a:ext cx="583264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zh-TW" altLang="en-US" sz="4000" dirty="0" smtClean="0"/>
              <a:t>深入淺出第</a:t>
            </a:r>
            <a:r>
              <a:rPr lang="en-US" altLang="zh-TW" sz="4000" dirty="0" smtClean="0"/>
              <a:t>14</a:t>
            </a:r>
            <a:r>
              <a:rPr lang="zh-TW" altLang="en-US" sz="4000" smtClean="0"/>
              <a:t>章和程式</a:t>
            </a:r>
            <a:endParaRPr lang="en-US" altLang="zh-TW" sz="4000" dirty="0" smtClean="0"/>
          </a:p>
          <a:p>
            <a:pPr marL="342900" indent="-342900">
              <a:buAutoNum type="arabicPeriod"/>
            </a:pPr>
            <a:r>
              <a:rPr lang="zh-TW" altLang="en-US" sz="4000" dirty="0" smtClean="0"/>
              <a:t>深入淺出</a:t>
            </a:r>
            <a:r>
              <a:rPr lang="en-US" altLang="zh-TW" sz="4000" dirty="0" smtClean="0"/>
              <a:t>4-2</a:t>
            </a:r>
            <a:r>
              <a:rPr lang="zh-TW" altLang="en-US" sz="4000" dirty="0" smtClean="0"/>
              <a:t>章，感測器介紹與安裝</a:t>
            </a:r>
            <a:endParaRPr lang="en-US" altLang="zh-TW" sz="4000" dirty="0" smtClean="0"/>
          </a:p>
          <a:p>
            <a:pPr marL="342900" indent="-342900">
              <a:buAutoNum type="arabicPeriod"/>
            </a:pPr>
            <a:r>
              <a:rPr lang="en-US" altLang="zh-TW" sz="4000" dirty="0" smtClean="0"/>
              <a:t>android developer</a:t>
            </a:r>
            <a:br>
              <a:rPr lang="en-US" altLang="zh-TW" sz="4000" dirty="0" smtClean="0"/>
            </a:br>
            <a:r>
              <a:rPr lang="en-US" altLang="zh-TW" sz="4000" dirty="0" smtClean="0">
                <a:hlinkClick r:id="rId2"/>
              </a:rPr>
              <a:t>http</a:t>
            </a:r>
            <a:r>
              <a:rPr lang="en-US" altLang="zh-TW" sz="4000" dirty="0" smtClean="0">
                <a:hlinkClick r:id="rId2"/>
              </a:rPr>
              <a:t>://</a:t>
            </a:r>
            <a:r>
              <a:rPr lang="en-US" altLang="zh-TW" sz="4000" dirty="0" smtClean="0">
                <a:hlinkClick r:id="rId2"/>
              </a:rPr>
              <a:t>developer.android.com/index.html</a:t>
            </a:r>
            <a:endParaRPr lang="en-US" altLang="zh-TW" sz="4000" dirty="0" smtClean="0"/>
          </a:p>
          <a:p>
            <a:pPr marL="342900" indent="-342900">
              <a:buAutoNum type="arabicPeriod"/>
            </a:pPr>
            <a:r>
              <a:rPr lang="zh-TW" altLang="en-US" sz="4000" dirty="0" smtClean="0"/>
              <a:t>陳文敬老師提供的文件</a:t>
            </a:r>
            <a:endParaRPr lang="zh-TW" alt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版面配置區 5"/>
          <p:cNvSpPr>
            <a:spLocks noGrp="1"/>
          </p:cNvSpPr>
          <p:nvPr>
            <p:ph type="body" sz="half" idx="2"/>
          </p:nvPr>
        </p:nvSpPr>
        <p:spPr>
          <a:xfrm>
            <a:off x="7308304" y="3861048"/>
            <a:ext cx="1673352" cy="2816352"/>
          </a:xfrm>
        </p:spPr>
        <p:txBody>
          <a:bodyPr/>
          <a:lstStyle/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r>
              <a:rPr lang="zh-TW" altLang="en-US" sz="2400" b="1" dirty="0" smtClean="0">
                <a:latin typeface="+mn-ea"/>
              </a:rPr>
              <a:t>遊戲內</a:t>
            </a:r>
            <a:r>
              <a:rPr lang="zh-TW" altLang="en-US" sz="2400" b="1" dirty="0">
                <a:latin typeface="+mn-ea"/>
              </a:rPr>
              <a:t>的</a:t>
            </a:r>
            <a:r>
              <a:rPr lang="zh-TW" altLang="en-US" sz="2400" b="1" dirty="0" smtClean="0">
                <a:latin typeface="+mn-ea"/>
              </a:rPr>
              <a:t>功能表</a:t>
            </a:r>
            <a:endParaRPr lang="zh-TW" altLang="en-US" sz="2400" b="1" dirty="0">
              <a:latin typeface="+mn-ea"/>
            </a:endParaRPr>
          </a:p>
        </p:txBody>
      </p:sp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7308304" y="735089"/>
            <a:ext cx="1675660" cy="1673352"/>
          </a:xfrm>
        </p:spPr>
        <p:txBody>
          <a:bodyPr/>
          <a:lstStyle/>
          <a:p>
            <a:r>
              <a:rPr lang="en-US" altLang="zh-TW" sz="2400" b="1" dirty="0" smtClean="0">
                <a:latin typeface="+mn-ea"/>
                <a:ea typeface="+mn-ea"/>
              </a:rPr>
              <a:t/>
            </a:r>
            <a:br>
              <a:rPr lang="en-US" altLang="zh-TW" sz="2400" b="1" dirty="0" smtClean="0">
                <a:latin typeface="+mn-ea"/>
                <a:ea typeface="+mn-ea"/>
              </a:rPr>
            </a:br>
            <a:r>
              <a:rPr lang="en-US" altLang="zh-TW" sz="2400" b="1" dirty="0">
                <a:latin typeface="+mn-ea"/>
                <a:ea typeface="+mn-ea"/>
              </a:rPr>
              <a:t/>
            </a:r>
            <a:br>
              <a:rPr lang="en-US" altLang="zh-TW" sz="2400" b="1" dirty="0">
                <a:latin typeface="+mn-ea"/>
                <a:ea typeface="+mn-ea"/>
              </a:rPr>
            </a:br>
            <a:r>
              <a:rPr lang="zh-TW" altLang="en-US" sz="2400" b="1" dirty="0" smtClean="0">
                <a:latin typeface="+mn-ea"/>
                <a:ea typeface="+mn-ea"/>
              </a:rPr>
              <a:t>遊戲</a:t>
            </a:r>
            <a:r>
              <a:rPr lang="zh-TW" altLang="en-US" sz="2400" b="1" dirty="0">
                <a:latin typeface="+mn-ea"/>
                <a:ea typeface="+mn-ea"/>
              </a:rPr>
              <a:t>畫面</a:t>
            </a:r>
            <a:r>
              <a:rPr lang="en-US" altLang="zh-TW" sz="2400" b="1" dirty="0" smtClean="0">
                <a:latin typeface="+mn-ea"/>
                <a:ea typeface="+mn-ea"/>
              </a:rPr>
              <a:t/>
            </a:r>
            <a:br>
              <a:rPr lang="en-US" altLang="zh-TW" sz="2400" b="1" dirty="0" smtClean="0">
                <a:latin typeface="+mn-ea"/>
                <a:ea typeface="+mn-ea"/>
              </a:rPr>
            </a:br>
            <a:endParaRPr lang="zh-TW" altLang="en-US" sz="2400" b="1" dirty="0">
              <a:latin typeface="+mn-ea"/>
              <a:ea typeface="+mn-ea"/>
            </a:endParaRPr>
          </a:p>
        </p:txBody>
      </p:sp>
      <p:pic>
        <p:nvPicPr>
          <p:cNvPr id="15" name="圖片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9099" y="4884697"/>
            <a:ext cx="2285714" cy="609524"/>
          </a:xfrm>
          <a:prstGeom prst="rect">
            <a:avLst/>
          </a:prstGeom>
        </p:spPr>
      </p:pic>
      <p:pic>
        <p:nvPicPr>
          <p:cNvPr id="16" name="圖片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6202" y="3827588"/>
            <a:ext cx="2285714" cy="609524"/>
          </a:xfrm>
          <a:prstGeom prst="rect">
            <a:avLst/>
          </a:prstGeom>
        </p:spPr>
      </p:pic>
      <p:pic>
        <p:nvPicPr>
          <p:cNvPr id="17" name="圖片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5973624"/>
            <a:ext cx="2285714" cy="609524"/>
          </a:xfrm>
          <a:prstGeom prst="rect">
            <a:avLst/>
          </a:prstGeom>
        </p:spPr>
      </p:pic>
      <p:pic>
        <p:nvPicPr>
          <p:cNvPr id="18" name="圖片 1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9975" y="4888024"/>
            <a:ext cx="2285714" cy="609524"/>
          </a:xfrm>
          <a:prstGeom prst="rect">
            <a:avLst/>
          </a:prstGeom>
        </p:spPr>
      </p:pic>
      <p:pic>
        <p:nvPicPr>
          <p:cNvPr id="19" name="圖片 1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5973624"/>
            <a:ext cx="2285714" cy="609524"/>
          </a:xfrm>
          <a:prstGeom prst="rect">
            <a:avLst/>
          </a:prstGeom>
        </p:spPr>
      </p:pic>
      <p:sp>
        <p:nvSpPr>
          <p:cNvPr id="20" name="文字方塊 19"/>
          <p:cNvSpPr txBox="1"/>
          <p:nvPr/>
        </p:nvSpPr>
        <p:spPr>
          <a:xfrm>
            <a:off x="134774" y="5044534"/>
            <a:ext cx="17379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 smtClean="0"/>
              <a:t>遊戲中的</a:t>
            </a:r>
            <a:r>
              <a:rPr lang="en-US" altLang="zh-TW" dirty="0" smtClean="0"/>
              <a:t>menu</a:t>
            </a:r>
            <a:r>
              <a:rPr lang="zh-TW" altLang="en-US" dirty="0" smtClean="0"/>
              <a:t> </a:t>
            </a:r>
            <a:endParaRPr lang="zh-TW" altLang="en-US" dirty="0"/>
          </a:p>
        </p:txBody>
      </p:sp>
      <p:sp>
        <p:nvSpPr>
          <p:cNvPr id="21" name="左大括弧 20"/>
          <p:cNvSpPr/>
          <p:nvPr/>
        </p:nvSpPr>
        <p:spPr>
          <a:xfrm>
            <a:off x="1872750" y="4348374"/>
            <a:ext cx="550549" cy="1930012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23" name="直線接點 22"/>
          <p:cNvCxnSpPr/>
          <p:nvPr/>
        </p:nvCxnSpPr>
        <p:spPr>
          <a:xfrm>
            <a:off x="323528" y="3501008"/>
            <a:ext cx="6192688" cy="0"/>
          </a:xfrm>
          <a:prstGeom prst="line">
            <a:avLst/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接點 26"/>
          <p:cNvCxnSpPr/>
          <p:nvPr/>
        </p:nvCxnSpPr>
        <p:spPr>
          <a:xfrm>
            <a:off x="7164288" y="3501008"/>
            <a:ext cx="1656184" cy="8722"/>
          </a:xfrm>
          <a:prstGeom prst="line">
            <a:avLst/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9" name="圖片 6"/>
          <p:cNvPicPr>
            <a:picLocks noGrp="1" noChangeAspect="1" noChangeArrowheads="1"/>
          </p:cNvPicPr>
          <p:nvPr>
            <p:ph idx="1"/>
          </p:nvPr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9078" y="260648"/>
            <a:ext cx="2101587" cy="312381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795748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5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7020272" y="2564904"/>
            <a:ext cx="1369640" cy="1498177"/>
          </a:xfrm>
        </p:spPr>
        <p:txBody>
          <a:bodyPr/>
          <a:lstStyle/>
          <a:p>
            <a:r>
              <a:rPr lang="zh-TW" altLang="zh-TW" b="1" dirty="0" smtClean="0">
                <a:latin typeface="+mn-ea"/>
                <a:ea typeface="+mn-ea"/>
              </a:rPr>
              <a:t>架</a:t>
            </a:r>
            <a:r>
              <a:rPr lang="en-US" altLang="zh-TW" b="1" dirty="0" smtClean="0">
                <a:latin typeface="+mn-ea"/>
                <a:ea typeface="+mn-ea"/>
              </a:rPr>
              <a:t/>
            </a:r>
            <a:br>
              <a:rPr lang="en-US" altLang="zh-TW" b="1" dirty="0" smtClean="0">
                <a:latin typeface="+mn-ea"/>
                <a:ea typeface="+mn-ea"/>
              </a:rPr>
            </a:br>
            <a:r>
              <a:rPr lang="zh-TW" altLang="zh-TW" b="1" dirty="0" smtClean="0">
                <a:latin typeface="+mn-ea"/>
                <a:ea typeface="+mn-ea"/>
              </a:rPr>
              <a:t>構</a:t>
            </a:r>
            <a:r>
              <a:rPr lang="zh-TW" altLang="zh-TW" b="1" dirty="0">
                <a:latin typeface="+mn-ea"/>
                <a:ea typeface="+mn-ea"/>
              </a:rPr>
              <a:t/>
            </a:r>
            <a:br>
              <a:rPr lang="zh-TW" altLang="zh-TW" b="1" dirty="0">
                <a:latin typeface="+mn-ea"/>
                <a:ea typeface="+mn-ea"/>
              </a:rPr>
            </a:br>
            <a:endParaRPr lang="zh-TW" altLang="en-US" b="1" dirty="0">
              <a:latin typeface="+mn-ea"/>
              <a:ea typeface="+mn-ea"/>
            </a:endParaRPr>
          </a:p>
        </p:txBody>
      </p:sp>
      <p:pic>
        <p:nvPicPr>
          <p:cNvPr id="4098" name="物件 1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-1170" t="-6064" r="-24" b="-481"/>
          <a:stretch>
            <a:fillRect/>
          </a:stretch>
        </p:blipFill>
        <p:spPr bwMode="auto">
          <a:xfrm>
            <a:off x="251520" y="1700808"/>
            <a:ext cx="6408712" cy="309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24264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字方塊 8"/>
          <p:cNvSpPr txBox="1"/>
          <p:nvPr/>
        </p:nvSpPr>
        <p:spPr>
          <a:xfrm>
            <a:off x="179512" y="404664"/>
            <a:ext cx="6327886" cy="152349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500" b="1" dirty="0">
                <a:latin typeface="+mn-ea"/>
              </a:rPr>
              <a:t>Android</a:t>
            </a:r>
            <a:r>
              <a:rPr lang="zh-TW" altLang="zh-TW" sz="1500" b="1" dirty="0">
                <a:latin typeface="+mn-ea"/>
              </a:rPr>
              <a:t>平台下有加速度感測器、姿態感測器、磁場感測器、光感測器</a:t>
            </a:r>
            <a:r>
              <a:rPr lang="zh-TW" altLang="zh-TW" sz="1500" b="1" dirty="0" smtClean="0">
                <a:latin typeface="+mn-ea"/>
              </a:rPr>
              <a:t>，</a:t>
            </a:r>
            <a:endParaRPr lang="en-US" altLang="zh-TW" sz="1500" b="1" dirty="0" smtClean="0">
              <a:latin typeface="+mn-ea"/>
            </a:endParaRPr>
          </a:p>
          <a:p>
            <a:r>
              <a:rPr lang="zh-TW" altLang="zh-TW" sz="1500" b="1" dirty="0" smtClean="0">
                <a:latin typeface="+mn-ea"/>
              </a:rPr>
              <a:t>這裡</a:t>
            </a:r>
            <a:r>
              <a:rPr lang="zh-TW" altLang="zh-TW" sz="1500" b="1" dirty="0">
                <a:latin typeface="+mn-ea"/>
              </a:rPr>
              <a:t>我們介紹加速度感測器和姿態感測器</a:t>
            </a:r>
          </a:p>
          <a:p>
            <a:r>
              <a:rPr lang="en-US" altLang="zh-TW" sz="1500" b="1" dirty="0">
                <a:latin typeface="+mn-ea"/>
              </a:rPr>
              <a:t> </a:t>
            </a:r>
            <a:endParaRPr lang="zh-TW" altLang="zh-TW" sz="1500" b="1" dirty="0">
              <a:latin typeface="+mn-ea"/>
            </a:endParaRPr>
          </a:p>
          <a:p>
            <a:r>
              <a:rPr lang="zh-TW" altLang="zh-TW" sz="1500" b="1" dirty="0">
                <a:solidFill>
                  <a:schemeClr val="accent1">
                    <a:lumMod val="75000"/>
                  </a:schemeClr>
                </a:solidFill>
                <a:latin typeface="+mn-ea"/>
              </a:rPr>
              <a:t>加速感測器</a:t>
            </a:r>
            <a:r>
              <a:rPr lang="en-US" altLang="zh-TW" sz="1500" b="1" dirty="0" smtClean="0">
                <a:solidFill>
                  <a:schemeClr val="accent1">
                    <a:lumMod val="75000"/>
                  </a:schemeClr>
                </a:solidFill>
                <a:latin typeface="+mn-ea"/>
              </a:rPr>
              <a:t>: </a:t>
            </a:r>
            <a:r>
              <a:rPr lang="zh-TW" altLang="zh-TW" sz="1500" b="1" dirty="0" smtClean="0">
                <a:latin typeface="+mn-ea"/>
              </a:rPr>
              <a:t>是</a:t>
            </a:r>
            <a:r>
              <a:rPr lang="zh-TW" altLang="zh-TW" sz="1500" b="1" dirty="0">
                <a:latin typeface="+mn-ea"/>
              </a:rPr>
              <a:t>主要感測手機的運動</a:t>
            </a:r>
            <a:r>
              <a:rPr lang="zh-TW" altLang="zh-TW" sz="1500" b="1" dirty="0" smtClean="0">
                <a:latin typeface="+mn-ea"/>
              </a:rPr>
              <a:t>，</a:t>
            </a:r>
            <a:endParaRPr lang="en-US" altLang="zh-TW" sz="1500" b="1" dirty="0" smtClean="0">
              <a:latin typeface="+mn-ea"/>
            </a:endParaRPr>
          </a:p>
          <a:p>
            <a:r>
              <a:rPr lang="zh-TW" altLang="zh-TW" sz="1500" b="1" dirty="0" smtClean="0">
                <a:latin typeface="+mn-ea"/>
              </a:rPr>
              <a:t>並抓取</a:t>
            </a:r>
            <a:r>
              <a:rPr lang="en-US" altLang="zh-TW" sz="1500" b="1" dirty="0">
                <a:latin typeface="+mn-ea"/>
              </a:rPr>
              <a:t>3</a:t>
            </a:r>
            <a:r>
              <a:rPr lang="zh-TW" altLang="zh-TW" sz="1500" b="1" dirty="0">
                <a:latin typeface="+mn-ea"/>
              </a:rPr>
              <a:t>個參數</a:t>
            </a:r>
            <a:r>
              <a:rPr lang="en-US" altLang="zh-TW" sz="1500" b="1" dirty="0">
                <a:latin typeface="+mn-ea"/>
              </a:rPr>
              <a:t> X(</a:t>
            </a:r>
            <a:r>
              <a:rPr lang="zh-TW" altLang="zh-TW" sz="1500" b="1" dirty="0">
                <a:latin typeface="+mn-ea"/>
              </a:rPr>
              <a:t>左右</a:t>
            </a:r>
            <a:r>
              <a:rPr lang="en-US" altLang="zh-TW" sz="1500" b="1" dirty="0">
                <a:latin typeface="+mn-ea"/>
              </a:rPr>
              <a:t>),Y(</a:t>
            </a:r>
            <a:r>
              <a:rPr lang="zh-TW" altLang="zh-TW" sz="1500" b="1" dirty="0">
                <a:latin typeface="+mn-ea"/>
              </a:rPr>
              <a:t>前後</a:t>
            </a:r>
            <a:r>
              <a:rPr lang="en-US" altLang="zh-TW" sz="1500" b="1" dirty="0">
                <a:latin typeface="+mn-ea"/>
              </a:rPr>
              <a:t>),Z(</a:t>
            </a:r>
            <a:r>
              <a:rPr lang="zh-TW" altLang="zh-TW" sz="1500" b="1" dirty="0">
                <a:latin typeface="+mn-ea"/>
              </a:rPr>
              <a:t>重直</a:t>
            </a:r>
            <a:r>
              <a:rPr lang="en-US" altLang="zh-TW" sz="1500" b="1" dirty="0">
                <a:latin typeface="+mn-ea"/>
              </a:rPr>
              <a:t>)</a:t>
            </a:r>
            <a:endParaRPr lang="zh-TW" altLang="zh-TW" sz="1500" b="1" dirty="0">
              <a:latin typeface="+mn-ea"/>
            </a:endParaRPr>
          </a:p>
          <a:p>
            <a:endParaRPr lang="zh-TW" altLang="en-US" dirty="0"/>
          </a:p>
        </p:txBody>
      </p:sp>
      <p:pic>
        <p:nvPicPr>
          <p:cNvPr id="2050" name="圖片 2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250" y="1786812"/>
            <a:ext cx="3152775" cy="20764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9" name="圖片 2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250" y="4479912"/>
            <a:ext cx="3152775" cy="20764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新細明體" pitchFamily="18" charset="-120"/>
                <a:cs typeface="Calibri" pitchFamily="34" charset="0"/>
              </a:rPr>
              <a:t>	</a:t>
            </a:r>
            <a:endParaRPr kumimoji="1" lang="en-US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179512" y="3884657"/>
            <a:ext cx="6603026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sz="15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+mn-ea"/>
                <a:cs typeface="Calibri" pitchFamily="34" charset="0"/>
              </a:rPr>
              <a:t>姿態感測器</a:t>
            </a:r>
            <a:r>
              <a:rPr kumimoji="1" lang="en-US" altLang="zh-TW" sz="15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+mn-ea"/>
                <a:cs typeface="Calibri" pitchFamily="34" charset="0"/>
              </a:rPr>
              <a:t>: </a:t>
            </a:r>
            <a:r>
              <a:rPr kumimoji="1" lang="zh-TW" altLang="en-US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Calibri" pitchFamily="34" charset="0"/>
              </a:rPr>
              <a:t>是主要感測手機的方位，而每次讀的是靜態值，</a:t>
            </a:r>
            <a:endParaRPr kumimoji="1" lang="en-US" altLang="zh-TW" sz="1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cs typeface="Calibri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Calibri" pitchFamily="34" charset="0"/>
              </a:rPr>
              <a:t>並抓取</a:t>
            </a:r>
            <a:r>
              <a:rPr kumimoji="1" lang="en-US" altLang="zh-TW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Calibri" pitchFamily="34" charset="0"/>
              </a:rPr>
              <a:t>3</a:t>
            </a:r>
            <a:r>
              <a:rPr kumimoji="1" lang="zh-TW" altLang="en-US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Calibri" pitchFamily="34" charset="0"/>
              </a:rPr>
              <a:t>個參數 </a:t>
            </a:r>
            <a:r>
              <a:rPr kumimoji="1" lang="en-US" altLang="zh-TW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Calibri" pitchFamily="34" charset="0"/>
              </a:rPr>
              <a:t>yaw</a:t>
            </a:r>
            <a:r>
              <a:rPr kumimoji="1" lang="zh-TW" altLang="en-US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Calibri" pitchFamily="34" charset="0"/>
              </a:rPr>
              <a:t>軸</a:t>
            </a:r>
            <a:r>
              <a:rPr kumimoji="1" lang="en-US" altLang="zh-TW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Calibri" pitchFamily="34" charset="0"/>
              </a:rPr>
              <a:t>(</a:t>
            </a:r>
            <a:r>
              <a:rPr kumimoji="1" lang="zh-TW" altLang="en-US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Calibri" pitchFamily="34" charset="0"/>
              </a:rPr>
              <a:t>向上絕對方向</a:t>
            </a:r>
            <a:r>
              <a:rPr kumimoji="1" lang="en-US" altLang="zh-TW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Calibri" pitchFamily="34" charset="0"/>
              </a:rPr>
              <a:t>)</a:t>
            </a:r>
            <a:r>
              <a:rPr kumimoji="1" lang="zh-TW" altLang="en-US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Calibri" pitchFamily="34" charset="0"/>
              </a:rPr>
              <a:t>、</a:t>
            </a:r>
            <a:r>
              <a:rPr kumimoji="1" lang="en-US" altLang="zh-TW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Calibri" pitchFamily="34" charset="0"/>
              </a:rPr>
              <a:t>pitch</a:t>
            </a:r>
            <a:r>
              <a:rPr kumimoji="1" lang="zh-TW" altLang="en-US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Calibri" pitchFamily="34" charset="0"/>
              </a:rPr>
              <a:t>軸</a:t>
            </a:r>
            <a:r>
              <a:rPr kumimoji="1" lang="en-US" altLang="zh-TW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Calibri" pitchFamily="34" charset="0"/>
              </a:rPr>
              <a:t>(</a:t>
            </a:r>
            <a:r>
              <a:rPr kumimoji="1" lang="zh-TW" altLang="en-US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Calibri" pitchFamily="34" charset="0"/>
              </a:rPr>
              <a:t>隨</a:t>
            </a:r>
            <a:r>
              <a:rPr kumimoji="1" lang="en-US" altLang="zh-TW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Calibri" pitchFamily="34" charset="0"/>
              </a:rPr>
              <a:t>roll</a:t>
            </a:r>
            <a:r>
              <a:rPr kumimoji="1" lang="zh-TW" altLang="en-US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Calibri" pitchFamily="34" charset="0"/>
              </a:rPr>
              <a:t>軸旋轉</a:t>
            </a:r>
            <a:r>
              <a:rPr kumimoji="1" lang="en-US" altLang="zh-TW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Calibri" pitchFamily="34" charset="0"/>
              </a:rPr>
              <a:t>)</a:t>
            </a:r>
            <a:r>
              <a:rPr kumimoji="1" lang="zh-TW" altLang="en-US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Calibri" pitchFamily="34" charset="0"/>
              </a:rPr>
              <a:t>、</a:t>
            </a:r>
            <a:r>
              <a:rPr kumimoji="1" lang="en-US" altLang="zh-TW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Calibri" pitchFamily="34" charset="0"/>
              </a:rPr>
              <a:t>roll</a:t>
            </a:r>
            <a:r>
              <a:rPr kumimoji="1" lang="zh-TW" altLang="en-US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Calibri" pitchFamily="34" charset="0"/>
              </a:rPr>
              <a:t>軸</a:t>
            </a:r>
            <a:r>
              <a:rPr kumimoji="1" lang="en-US" altLang="zh-TW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Calibri" pitchFamily="34" charset="0"/>
              </a:rPr>
              <a:t>(</a:t>
            </a:r>
            <a:r>
              <a:rPr kumimoji="1" lang="zh-TW" altLang="en-US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Calibri" pitchFamily="34" charset="0"/>
              </a:rPr>
              <a:t>自己</a:t>
            </a:r>
            <a:r>
              <a:rPr kumimoji="1" lang="en-US" altLang="zh-TW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新細明體" pitchFamily="18" charset="-120"/>
                <a:cs typeface="Calibri" pitchFamily="34" charset="0"/>
              </a:rPr>
              <a:t>)</a:t>
            </a:r>
            <a:endParaRPr kumimoji="1" lang="en-US" altLang="zh-TW" sz="1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12" name="文字方塊 11"/>
          <p:cNvSpPr txBox="1"/>
          <p:nvPr/>
        </p:nvSpPr>
        <p:spPr>
          <a:xfrm>
            <a:off x="7236296" y="2811041"/>
            <a:ext cx="141577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400" b="1" dirty="0" smtClean="0">
                <a:solidFill>
                  <a:schemeClr val="bg1">
                    <a:lumMod val="95000"/>
                  </a:schemeClr>
                </a:solidFill>
                <a:latin typeface="+mn-ea"/>
              </a:rPr>
              <a:t>模擬手機</a:t>
            </a:r>
            <a:endParaRPr lang="en-US" altLang="zh-TW" sz="2400" b="1" dirty="0" smtClean="0">
              <a:solidFill>
                <a:schemeClr val="bg1">
                  <a:lumMod val="95000"/>
                </a:schemeClr>
              </a:solidFill>
              <a:latin typeface="+mn-ea"/>
            </a:endParaRPr>
          </a:p>
          <a:p>
            <a:r>
              <a:rPr lang="zh-TW" altLang="en-US" sz="2400" b="1" dirty="0" smtClean="0">
                <a:solidFill>
                  <a:schemeClr val="bg1">
                    <a:lumMod val="95000"/>
                  </a:schemeClr>
                </a:solidFill>
                <a:latin typeface="+mn-ea"/>
              </a:rPr>
              <a:t>感測器</a:t>
            </a:r>
            <a:endParaRPr lang="zh-TW" altLang="en-US" sz="2400" b="1" dirty="0">
              <a:solidFill>
                <a:schemeClr val="bg1">
                  <a:lumMod val="95000"/>
                </a:schemeClr>
              </a:solidFill>
              <a:latin typeface="+mn-ea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28189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1000"/>
                                        <p:tgtEl>
                                          <p:spTgt spid="2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dirty="0" smtClean="0"/>
              <a:t/>
            </a:r>
            <a:br>
              <a:rPr lang="en-US" altLang="zh-TW" b="1" dirty="0" smtClean="0"/>
            </a:br>
            <a:r>
              <a:rPr lang="en-US" altLang="zh-TW" b="1" dirty="0" smtClean="0"/>
              <a:t>On</a:t>
            </a:r>
            <a:r>
              <a:rPr lang="zh-TW" altLang="en-US" b="1" dirty="0" smtClean="0"/>
              <a:t>  </a:t>
            </a:r>
            <a:r>
              <a:rPr lang="en-US" altLang="zh-TW" b="1" dirty="0" smtClean="0"/>
              <a:t>Touch</a:t>
            </a:r>
            <a:r>
              <a:rPr lang="zh-TW" altLang="en-US" b="1" dirty="0"/>
              <a:t> </a:t>
            </a:r>
            <a:r>
              <a:rPr lang="zh-TW" altLang="en-US" b="1" dirty="0" smtClean="0"/>
              <a:t> </a:t>
            </a:r>
            <a:r>
              <a:rPr lang="en-US" altLang="zh-TW" b="1" dirty="0" smtClean="0"/>
              <a:t>Event</a:t>
            </a:r>
            <a:r>
              <a:rPr lang="zh-TW" altLang="en-US" b="1" dirty="0" smtClean="0"/>
              <a:t>  </a:t>
            </a:r>
            <a:r>
              <a:rPr lang="zh-TW" altLang="zh-TW" b="1" dirty="0" smtClean="0"/>
              <a:t>事件</a:t>
            </a:r>
            <a:r>
              <a:rPr lang="zh-TW" altLang="zh-TW" b="1" dirty="0"/>
              <a:t/>
            </a:r>
            <a:br>
              <a:rPr lang="zh-TW" altLang="zh-TW" b="1" dirty="0"/>
            </a:br>
            <a:endParaRPr lang="zh-TW" altLang="en-US" dirty="0"/>
          </a:p>
        </p:txBody>
      </p:sp>
      <p:pic>
        <p:nvPicPr>
          <p:cNvPr id="5124" name="圖片 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777753"/>
            <a:ext cx="4880120" cy="158735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圖片 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448469"/>
            <a:ext cx="3489329" cy="158417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2" name="圖片 1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1614" y="4486402"/>
            <a:ext cx="4549077" cy="72008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1" name="圖片 1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1614" y="5240557"/>
            <a:ext cx="4363645" cy="56470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0" y="16097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0" y="30670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0" y="36671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179513" y="1700808"/>
            <a:ext cx="8568952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b="1" dirty="0" err="1">
                <a:latin typeface="+mn-ea"/>
              </a:rPr>
              <a:t>onTouchEvent</a:t>
            </a:r>
            <a:r>
              <a:rPr lang="zh-TW" altLang="zh-TW" b="1" dirty="0">
                <a:latin typeface="+mn-ea"/>
              </a:rPr>
              <a:t>中要處理的最常用的</a:t>
            </a:r>
            <a:r>
              <a:rPr lang="en-US" altLang="zh-TW" b="1" dirty="0">
                <a:latin typeface="+mn-ea"/>
              </a:rPr>
              <a:t>3</a:t>
            </a:r>
            <a:r>
              <a:rPr lang="zh-TW" altLang="zh-TW" b="1" dirty="0">
                <a:latin typeface="+mn-ea"/>
              </a:rPr>
              <a:t>個事件就是</a:t>
            </a:r>
            <a:r>
              <a:rPr lang="zh-TW" altLang="zh-TW" b="1" dirty="0" smtClean="0">
                <a:latin typeface="+mn-ea"/>
              </a:rPr>
              <a:t>：</a:t>
            </a:r>
            <a:endParaRPr lang="en-US" altLang="zh-TW" b="1" dirty="0" smtClean="0">
              <a:latin typeface="+mn-ea"/>
            </a:endParaRPr>
          </a:p>
          <a:p>
            <a:r>
              <a:rPr lang="en-US" altLang="zh-TW" b="1" dirty="0" smtClean="0">
                <a:latin typeface="+mn-ea"/>
              </a:rPr>
              <a:t>ACTION_DOWN</a:t>
            </a:r>
            <a:r>
              <a:rPr lang="zh-TW" altLang="zh-TW" b="1" dirty="0">
                <a:latin typeface="+mn-ea"/>
              </a:rPr>
              <a:t>、</a:t>
            </a:r>
            <a:r>
              <a:rPr lang="en-US" altLang="zh-TW" b="1" dirty="0">
                <a:latin typeface="+mn-ea"/>
              </a:rPr>
              <a:t>ACTION_MOVE</a:t>
            </a:r>
            <a:r>
              <a:rPr lang="zh-TW" altLang="zh-TW" b="1" dirty="0">
                <a:latin typeface="+mn-ea"/>
              </a:rPr>
              <a:t>、</a:t>
            </a:r>
            <a:r>
              <a:rPr lang="en-US" altLang="zh-TW" b="1" dirty="0">
                <a:latin typeface="+mn-ea"/>
              </a:rPr>
              <a:t>ACTION_UP</a:t>
            </a:r>
            <a:r>
              <a:rPr lang="zh-TW" altLang="zh-TW" b="1" dirty="0" smtClean="0">
                <a:latin typeface="+mn-ea"/>
              </a:rPr>
              <a:t>，</a:t>
            </a:r>
            <a:endParaRPr lang="en-US" altLang="zh-TW" b="1" dirty="0" smtClean="0">
              <a:latin typeface="+mn-ea"/>
            </a:endParaRPr>
          </a:p>
          <a:p>
            <a:r>
              <a:rPr lang="zh-TW" altLang="zh-TW" b="1" dirty="0" smtClean="0">
                <a:latin typeface="+mn-ea"/>
              </a:rPr>
              <a:t>這三</a:t>
            </a:r>
            <a:r>
              <a:rPr lang="zh-TW" altLang="zh-TW" b="1" dirty="0">
                <a:latin typeface="+mn-ea"/>
              </a:rPr>
              <a:t>個事件顯示最基本的觸摸螢幕所跳出的視窗</a:t>
            </a:r>
            <a:r>
              <a:rPr lang="zh-TW" altLang="zh-TW" b="1" dirty="0" smtClean="0">
                <a:latin typeface="+mn-ea"/>
              </a:rPr>
              <a:t>操作</a:t>
            </a:r>
            <a:endParaRPr lang="en-US" altLang="zh-TW" b="1" dirty="0" smtClean="0">
              <a:latin typeface="+mn-ea"/>
            </a:endParaRPr>
          </a:p>
          <a:p>
            <a:endParaRPr lang="en-US" altLang="zh-TW" b="1" dirty="0">
              <a:latin typeface="+mn-ea"/>
            </a:endParaRPr>
          </a:p>
          <a:p>
            <a:endParaRPr lang="zh-TW" altLang="zh-TW" b="1" dirty="0">
              <a:latin typeface="+mn-ea"/>
            </a:endParaRPr>
          </a:p>
          <a:p>
            <a:endParaRPr lang="en-US" altLang="zh-TW" b="1" dirty="0">
              <a:latin typeface="+mn-ea"/>
            </a:endParaRPr>
          </a:p>
          <a:p>
            <a:endParaRPr lang="en-US" altLang="zh-TW" b="1" dirty="0">
              <a:latin typeface="+mn-ea"/>
            </a:endParaRPr>
          </a:p>
          <a:p>
            <a:endParaRPr lang="en-US" altLang="zh-TW" b="1" dirty="0">
              <a:latin typeface="+mn-ea"/>
            </a:endParaRPr>
          </a:p>
          <a:p>
            <a:endParaRPr lang="en-US" altLang="zh-TW" b="1" dirty="0">
              <a:latin typeface="+mn-ea"/>
            </a:endParaRPr>
          </a:p>
          <a:p>
            <a:endParaRPr lang="en-US" altLang="zh-TW" b="1" dirty="0">
              <a:latin typeface="+mn-ea"/>
            </a:endParaRPr>
          </a:p>
          <a:p>
            <a:endParaRPr lang="en-US" altLang="zh-TW" b="1" dirty="0">
              <a:latin typeface="+mn-ea"/>
            </a:endParaRPr>
          </a:p>
          <a:p>
            <a:endParaRPr lang="en-US" altLang="zh-TW" b="1" dirty="0">
              <a:latin typeface="+mn-ea"/>
            </a:endParaRPr>
          </a:p>
          <a:p>
            <a:endParaRPr lang="en-US" altLang="zh-TW" b="1" dirty="0">
              <a:latin typeface="+mn-ea"/>
            </a:endParaRPr>
          </a:p>
          <a:p>
            <a:endParaRPr lang="en-US" altLang="zh-TW" b="1" dirty="0">
              <a:latin typeface="+mn-ea"/>
            </a:endParaRPr>
          </a:p>
          <a:p>
            <a:endParaRPr lang="en-US" altLang="zh-TW" b="1" dirty="0">
              <a:latin typeface="+mn-ea"/>
            </a:endParaRPr>
          </a:p>
          <a:p>
            <a:endParaRPr lang="en-US" altLang="zh-TW" b="1" dirty="0">
              <a:latin typeface="+mn-ea"/>
            </a:endParaRPr>
          </a:p>
          <a:p>
            <a:r>
              <a:rPr lang="en-US" altLang="zh-TW" b="1" dirty="0" smtClean="0">
                <a:latin typeface="+mn-ea"/>
              </a:rPr>
              <a:t>                                                                          </a:t>
            </a:r>
            <a:r>
              <a:rPr lang="zh-TW" altLang="zh-TW" b="1" dirty="0" smtClean="0">
                <a:latin typeface="+mn-ea"/>
              </a:rPr>
              <a:t>利用</a:t>
            </a:r>
            <a:r>
              <a:rPr lang="en-US" altLang="zh-TW" b="1" dirty="0" err="1">
                <a:latin typeface="+mn-ea"/>
              </a:rPr>
              <a:t>boolean</a:t>
            </a:r>
            <a:r>
              <a:rPr lang="zh-TW" altLang="zh-TW" b="1" dirty="0">
                <a:latin typeface="+mn-ea"/>
              </a:rPr>
              <a:t>方式來接收案件按下的事件</a:t>
            </a:r>
          </a:p>
        </p:txBody>
      </p:sp>
    </p:spTree>
    <p:extLst>
      <p:ext uri="{BB962C8B-B14F-4D97-AF65-F5344CB8AC3E}">
        <p14:creationId xmlns="" xmlns:p14="http://schemas.microsoft.com/office/powerpoint/2010/main" val="1561456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b="1" dirty="0"/>
              <a:t>螢幕大小</a:t>
            </a:r>
            <a:r>
              <a:rPr lang="zh-TW" altLang="zh-TW" b="1" dirty="0" smtClean="0"/>
              <a:t>設定</a:t>
            </a:r>
            <a:endParaRPr lang="zh-TW" altLang="en-US" b="1" dirty="0"/>
          </a:p>
        </p:txBody>
      </p:sp>
      <p:pic>
        <p:nvPicPr>
          <p:cNvPr id="6147" name="圖片 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970381"/>
            <a:ext cx="5947014" cy="57606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6" name="圖片 1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717032"/>
            <a:ext cx="8509115" cy="48497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5" name="圖片 1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655" y="4415611"/>
            <a:ext cx="6624736" cy="43204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114264" rIns="91440" bIns="114264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179512" y="2716831"/>
            <a:ext cx="7904921" cy="10002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114264" rIns="91440" bIns="114264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Calibri" pitchFamily="34" charset="0"/>
              </a:rPr>
              <a:t>利用</a:t>
            </a:r>
            <a:r>
              <a:rPr kumimoji="1" lang="en-US" altLang="zh-TW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Calibri" pitchFamily="34" charset="0"/>
              </a:rPr>
              <a:t>oncreate</a:t>
            </a:r>
            <a:r>
              <a:rPr kumimoji="1" lang="zh-TW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Calibri" pitchFamily="34" charset="0"/>
              </a:rPr>
              <a:t>方法將值傳入</a:t>
            </a:r>
            <a:r>
              <a:rPr kumimoji="1" lang="en-US" altLang="zh-TW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Calibri" pitchFamily="34" charset="0"/>
              </a:rPr>
              <a:t>bundle</a:t>
            </a:r>
            <a:r>
              <a:rPr kumimoji="1" lang="zh-TW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Calibri" pitchFamily="34" charset="0"/>
              </a:rPr>
              <a:t>裡，可以</a:t>
            </a:r>
            <a:r>
              <a:rPr kumimoji="1" lang="zh-TW" altLang="en-US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Arial" pitchFamily="34" charset="0"/>
              </a:rPr>
              <a:t>保存程式上一次關閉（凍結）時的狀態，</a:t>
            </a:r>
            <a:endParaRPr kumimoji="1" lang="en-US" altLang="zh-TW" sz="16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+mn-ea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Arial" pitchFamily="34" charset="0"/>
              </a:rPr>
              <a:t>因此從 </a:t>
            </a:r>
            <a:r>
              <a:rPr kumimoji="1" lang="en-US" altLang="zh-TW" sz="16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Arial" pitchFamily="34" charset="0"/>
              </a:rPr>
              <a:t>savedInstanceState</a:t>
            </a:r>
            <a:r>
              <a:rPr kumimoji="1" lang="en-US" altLang="zh-TW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Arial" pitchFamily="34" charset="0"/>
              </a:rPr>
              <a:t> </a:t>
            </a:r>
            <a:r>
              <a:rPr kumimoji="1" lang="zh-TW" altLang="en-US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Arial" pitchFamily="34" charset="0"/>
              </a:rPr>
              <a:t>中得到前一次凍結的狀態</a:t>
            </a:r>
            <a:endParaRPr kumimoji="1" lang="zh-TW" alt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cs typeface="新細明體" pitchFamily="18" charset="-12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10001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67341" y="5157192"/>
            <a:ext cx="8013732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sz="16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Tahoma" pitchFamily="34" charset="0"/>
              </a:rPr>
              <a:t>用</a:t>
            </a:r>
            <a:r>
              <a:rPr kumimoji="1" lang="en-US" altLang="zh-TW" sz="16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Tahoma" pitchFamily="34" charset="0"/>
              </a:rPr>
              <a:t>Activity</a:t>
            </a:r>
            <a:r>
              <a:rPr kumimoji="1" lang="zh-TW" altLang="en-US" sz="16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Tahoma" pitchFamily="34" charset="0"/>
              </a:rPr>
              <a:t>的</a:t>
            </a:r>
            <a:r>
              <a:rPr kumimoji="1" lang="en-US" altLang="zh-TW" sz="1600" b="1" i="0" u="none" strike="noStrike" cap="none" normalizeH="0" baseline="0" dirty="0" err="1" smtClean="0">
                <a:ln>
                  <a:noFill/>
                </a:ln>
                <a:effectLst/>
                <a:latin typeface="+mn-ea"/>
                <a:cs typeface="Tahoma" pitchFamily="34" charset="0"/>
              </a:rPr>
              <a:t>getWindow</a:t>
            </a:r>
            <a:r>
              <a:rPr kumimoji="1" lang="en-US" altLang="zh-TW" sz="16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Tahoma" pitchFamily="34" charset="0"/>
              </a:rPr>
              <a:t>()</a:t>
            </a:r>
            <a:r>
              <a:rPr kumimoji="1" lang="zh-TW" altLang="en-US" sz="16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Tahoma" pitchFamily="34" charset="0"/>
              </a:rPr>
              <a:t>函式得到</a:t>
            </a:r>
            <a:r>
              <a:rPr kumimoji="1" lang="en-US" altLang="zh-TW" sz="16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Tahoma" pitchFamily="34" charset="0"/>
              </a:rPr>
              <a:t>Window</a:t>
            </a:r>
            <a:r>
              <a:rPr kumimoji="1" lang="zh-TW" altLang="en-US" sz="16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Tahoma" pitchFamily="34" charset="0"/>
              </a:rPr>
              <a:t>物件之後用</a:t>
            </a:r>
            <a:r>
              <a:rPr kumimoji="1" lang="en-US" altLang="zh-TW" sz="1600" b="1" i="0" u="none" strike="noStrike" cap="none" normalizeH="0" baseline="0" dirty="0" err="1" smtClean="0">
                <a:ln>
                  <a:noFill/>
                </a:ln>
                <a:effectLst/>
                <a:latin typeface="+mn-ea"/>
                <a:cs typeface="Tahoma" pitchFamily="34" charset="0"/>
              </a:rPr>
              <a:t>setFlag</a:t>
            </a:r>
            <a:r>
              <a:rPr kumimoji="1" lang="en-US" altLang="zh-TW" sz="16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Tahoma" pitchFamily="34" charset="0"/>
              </a:rPr>
              <a:t>()</a:t>
            </a:r>
            <a:r>
              <a:rPr kumimoji="1" lang="zh-TW" altLang="en-US" sz="16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Tahoma" pitchFamily="34" charset="0"/>
              </a:rPr>
              <a:t>函式去設定視窗屬性</a:t>
            </a:r>
            <a:endParaRPr kumimoji="1" lang="en-US" altLang="zh-TW" sz="1600" b="1" i="0" u="none" strike="noStrike" cap="none" normalizeH="0" baseline="0" dirty="0" smtClean="0">
              <a:ln>
                <a:noFill/>
              </a:ln>
              <a:effectLst/>
              <a:latin typeface="+mn-ea"/>
              <a:cs typeface="Tahoma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16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Tahoma" pitchFamily="34" charset="0"/>
              </a:rPr>
              <a:t>利用</a:t>
            </a:r>
            <a:r>
              <a:rPr kumimoji="1" lang="en-US" altLang="zh-TW" sz="1600" b="1" i="0" u="none" strike="noStrike" cap="none" normalizeH="0" baseline="0" dirty="0" err="1" smtClean="0">
                <a:ln>
                  <a:noFill/>
                </a:ln>
                <a:effectLst/>
                <a:latin typeface="+mn-ea"/>
                <a:cs typeface="Tahoma" pitchFamily="34" charset="0"/>
              </a:rPr>
              <a:t>WindowManager.LayoutParams.FLAG_FULLSCREEN</a:t>
            </a:r>
            <a:r>
              <a:rPr kumimoji="1" lang="zh-TW" altLang="en-US" sz="16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Tahoma" pitchFamily="34" charset="0"/>
              </a:rPr>
              <a:t>，</a:t>
            </a:r>
            <a:endParaRPr kumimoji="1" lang="en-US" altLang="zh-TW" sz="1600" b="1" i="0" u="none" strike="noStrike" cap="none" normalizeH="0" baseline="0" dirty="0" smtClean="0">
              <a:ln>
                <a:noFill/>
              </a:ln>
              <a:effectLst/>
              <a:latin typeface="+mn-ea"/>
              <a:cs typeface="Tahoma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16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Tahoma" pitchFamily="34" charset="0"/>
              </a:rPr>
              <a:t>之後要去加入權限讓感測器能正常使用感測器</a:t>
            </a:r>
            <a:endParaRPr kumimoji="1" lang="zh-TW" altLang="en-US" sz="1600" b="1" i="0" u="none" strike="noStrike" cap="none" normalizeH="0" baseline="0" dirty="0" smtClean="0">
              <a:ln>
                <a:noFill/>
              </a:ln>
              <a:effectLst/>
              <a:latin typeface="+mn-ea"/>
              <a:cs typeface="新細明體" pitchFamily="18" charset="-12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991138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b="1" dirty="0"/>
              <a:t>設定感測</a:t>
            </a:r>
            <a:r>
              <a:rPr lang="zh-TW" altLang="zh-TW" b="1" dirty="0" smtClean="0"/>
              <a:t>器</a:t>
            </a:r>
            <a:endParaRPr lang="zh-TW" altLang="en-US" dirty="0"/>
          </a:p>
        </p:txBody>
      </p:sp>
      <p:pic>
        <p:nvPicPr>
          <p:cNvPr id="7171" name="圖片 1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702" y="1772816"/>
            <a:ext cx="3980442" cy="72008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0" name="圖片 1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670786"/>
            <a:ext cx="3989632" cy="72008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69" name="圖片 20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415" y="4022051"/>
            <a:ext cx="8710066" cy="43204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172273" y="3484022"/>
            <a:ext cx="3914213" cy="7540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sz="16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Calibri" pitchFamily="34" charset="0"/>
              </a:rPr>
              <a:t>利用</a:t>
            </a:r>
            <a:r>
              <a:rPr kumimoji="1" lang="en-US" altLang="zh-TW" sz="16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Calibri" pitchFamily="34" charset="0"/>
              </a:rPr>
              <a:t>START</a:t>
            </a:r>
            <a:r>
              <a:rPr kumimoji="1" lang="zh-TW" altLang="en-US" sz="16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Calibri" pitchFamily="34" charset="0"/>
              </a:rPr>
              <a:t>和</a:t>
            </a:r>
            <a:r>
              <a:rPr kumimoji="1" lang="en-US" altLang="zh-TW" sz="16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Calibri" pitchFamily="34" charset="0"/>
              </a:rPr>
              <a:t>PAUSE</a:t>
            </a:r>
            <a:r>
              <a:rPr kumimoji="1" lang="zh-TW" altLang="en-US" sz="16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Calibri" pitchFamily="34" charset="0"/>
              </a:rPr>
              <a:t>來啟動或取消感測器</a:t>
            </a:r>
            <a:endParaRPr kumimoji="1" lang="en-US" altLang="zh-TW" sz="1600" b="1" i="0" u="none" strike="noStrike" cap="none" normalizeH="0" baseline="0" dirty="0" smtClean="0">
              <a:ln>
                <a:noFill/>
              </a:ln>
              <a:effectLst/>
              <a:latin typeface="+mn-ea"/>
              <a:cs typeface="Calibri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79512" y="4650431"/>
            <a:ext cx="2980303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sz="16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Calibri" pitchFamily="34" charset="0"/>
              </a:rPr>
              <a:t>利用</a:t>
            </a:r>
            <a:r>
              <a:rPr kumimoji="1" lang="zh-TW" altLang="en-US" sz="16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Calibri" pitchFamily="34" charset="0"/>
              </a:rPr>
              <a:t> </a:t>
            </a:r>
            <a:r>
              <a:rPr kumimoji="1" lang="en-US" altLang="zh-TW" sz="16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Calibri" pitchFamily="34" charset="0"/>
              </a:rPr>
              <a:t>orientation</a:t>
            </a:r>
            <a:r>
              <a:rPr kumimoji="1" lang="zh-TW" altLang="en-US" sz="16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Calibri" pitchFamily="34" charset="0"/>
              </a:rPr>
              <a:t>來設定感測器</a:t>
            </a:r>
            <a:endParaRPr kumimoji="1" lang="en-US" altLang="zh-TW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新細明體" pitchFamily="18" charset="-120"/>
              <a:cs typeface="Calibri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59858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b="1" dirty="0"/>
              <a:t>畫面</a:t>
            </a:r>
            <a:r>
              <a:rPr lang="zh-TW" altLang="zh-TW" b="1" dirty="0" smtClean="0"/>
              <a:t>繪製</a:t>
            </a:r>
            <a:endParaRPr lang="zh-TW" altLang="en-US" dirty="0"/>
          </a:p>
        </p:txBody>
      </p:sp>
      <p:pic>
        <p:nvPicPr>
          <p:cNvPr id="1028" name="圖片 2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714" y="1704156"/>
            <a:ext cx="2962275" cy="3333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圖片 2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713" y="2674385"/>
            <a:ext cx="4532333" cy="392296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圖片 2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7162" y="3861047"/>
            <a:ext cx="1485900" cy="10001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圖片 2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7161" y="5013176"/>
            <a:ext cx="4093449" cy="61724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0" y="7905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新細明體" pitchFamily="18" charset="-120"/>
                <a:cs typeface="Calibri" pitchFamily="34" charset="0"/>
              </a:rPr>
              <a:t/>
            </a:r>
            <a:br>
              <a:rPr kumimoji="1" lang="en-US" altLang="zh-TW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新細明體" pitchFamily="18" charset="-120"/>
                <a:cs typeface="Calibri" pitchFamily="34" charset="0"/>
              </a:rPr>
            </a:br>
            <a:r>
              <a:rPr kumimoji="1" lang="en-US" altLang="zh-TW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新細明體" pitchFamily="18" charset="-120"/>
                <a:cs typeface="Calibri" pitchFamily="34" charset="0"/>
              </a:rPr>
              <a:t/>
            </a:r>
            <a:br>
              <a:rPr kumimoji="1" lang="en-US" altLang="zh-TW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新細明體" pitchFamily="18" charset="-120"/>
                <a:cs typeface="Calibri" pitchFamily="34" charset="0"/>
              </a:rPr>
            </a:br>
            <a:endParaRPr kumimoji="1" lang="en-US" altLang="zh-TW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170882" y="2068512"/>
            <a:ext cx="7357527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sz="16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Calibri" pitchFamily="34" charset="0"/>
              </a:rPr>
              <a:t>利用繼承</a:t>
            </a:r>
            <a:r>
              <a:rPr kumimoji="1" lang="en-US" altLang="zh-TW" sz="16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Calibri" pitchFamily="34" charset="0"/>
              </a:rPr>
              <a:t>thread</a:t>
            </a:r>
            <a:r>
              <a:rPr kumimoji="1" lang="zh-TW" altLang="en-US" sz="16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Calibri" pitchFamily="34" charset="0"/>
              </a:rPr>
              <a:t>方式，來跟遊戲畫面的做關聯，</a:t>
            </a:r>
            <a:endParaRPr kumimoji="1" lang="en-US" altLang="zh-TW" sz="1600" b="1" i="0" u="none" strike="noStrike" cap="none" normalizeH="0" baseline="0" dirty="0" smtClean="0">
              <a:ln>
                <a:noFill/>
              </a:ln>
              <a:effectLst/>
              <a:latin typeface="+mn-ea"/>
              <a:cs typeface="Calibri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16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Calibri" pitchFamily="34" charset="0"/>
              </a:rPr>
              <a:t>而用</a:t>
            </a:r>
            <a:r>
              <a:rPr kumimoji="1" lang="en-US" altLang="zh-TW" sz="1600" b="1" i="0" u="none" strike="noStrike" cap="none" normalizeH="0" baseline="0" dirty="0" err="1" smtClean="0">
                <a:ln>
                  <a:noFill/>
                </a:ln>
                <a:effectLst/>
                <a:latin typeface="+mn-ea"/>
                <a:cs typeface="Consolas" pitchFamily="49" charset="0"/>
              </a:rPr>
              <a:t>SurfaceHolder</a:t>
            </a:r>
            <a:r>
              <a:rPr kumimoji="1" lang="zh-TW" altLang="en-US" sz="16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Consolas" pitchFamily="49" charset="0"/>
              </a:rPr>
              <a:t>物件將畫布畫上，之後才開始繪製，並且利用執行緒的方法</a:t>
            </a:r>
            <a:endParaRPr kumimoji="1" lang="zh-TW" altLang="en-US" sz="1600" b="1" i="0" u="none" strike="noStrike" cap="none" normalizeH="0" baseline="0" dirty="0" smtClean="0">
              <a:ln>
                <a:noFill/>
              </a:ln>
              <a:effectLst/>
              <a:latin typeface="+mn-ea"/>
              <a:cs typeface="新細明體" pitchFamily="18" charset="-12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0" y="61436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5580112" y="5810752"/>
            <a:ext cx="335861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sz="16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Calibri" pitchFamily="34" charset="0"/>
              </a:rPr>
              <a:t>利用</a:t>
            </a:r>
            <a:r>
              <a:rPr kumimoji="1" lang="en-US" altLang="zh-TW" sz="16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Calibri" pitchFamily="34" charset="0"/>
              </a:rPr>
              <a:t>bitmap</a:t>
            </a:r>
            <a:r>
              <a:rPr kumimoji="1" lang="zh-TW" altLang="en-US" sz="16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Calibri" pitchFamily="34" charset="0"/>
              </a:rPr>
              <a:t>方法來取得資源檔圖片</a:t>
            </a:r>
            <a:endParaRPr kumimoji="1" lang="zh-TW" altLang="en-US" sz="1600" b="1" i="0" u="none" strike="noStrike" cap="none" normalizeH="0" baseline="0" dirty="0" smtClean="0">
              <a:ln>
                <a:noFill/>
              </a:ln>
              <a:effectLst/>
              <a:latin typeface="+mn-ea"/>
              <a:cs typeface="新細明體" pitchFamily="18" charset="-12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89665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格線">
  <a:themeElements>
    <a:clrScheme name="格線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格線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格線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874</TotalTime>
  <Words>944</Words>
  <Application>Microsoft Office PowerPoint</Application>
  <PresentationFormat>如螢幕大小 (4:3)</PresentationFormat>
  <Paragraphs>297</Paragraphs>
  <Slides>22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22</vt:i4>
      </vt:variant>
    </vt:vector>
  </HeadingPairs>
  <TitlesOfParts>
    <vt:vector size="23" baseType="lpstr">
      <vt:lpstr>格線</vt:lpstr>
      <vt:lpstr>Android 期末報告   DrifBall 小球快跑  </vt:lpstr>
      <vt:lpstr>遊戲起始 畫面</vt:lpstr>
      <vt:lpstr>  遊戲畫面 </vt:lpstr>
      <vt:lpstr>架 構 </vt:lpstr>
      <vt:lpstr>投影片 5</vt:lpstr>
      <vt:lpstr> On  Touch  Event  事件 </vt:lpstr>
      <vt:lpstr>螢幕大小設定</vt:lpstr>
      <vt:lpstr>設定感測器</vt:lpstr>
      <vt:lpstr>畫面繪製</vt:lpstr>
      <vt:lpstr>遊戲地圖</vt:lpstr>
      <vt:lpstr>演算法</vt:lpstr>
      <vt:lpstr>投影片 12</vt:lpstr>
      <vt:lpstr>Game  Menu  Thread</vt:lpstr>
      <vt:lpstr>投影片 14</vt:lpstr>
      <vt:lpstr>Meteorolite</vt:lpstr>
      <vt:lpstr>Help  View</vt:lpstr>
      <vt:lpstr>球的動畫</vt:lpstr>
      <vt:lpstr>計算小球的方向</vt:lpstr>
      <vt:lpstr>螢幕繪製方法</vt:lpstr>
      <vt:lpstr>投影片 20</vt:lpstr>
      <vt:lpstr>報告結束   謝謝指教</vt:lpstr>
      <vt:lpstr>投影片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Android 期末報告</dc:title>
  <dc:creator>CHI</dc:creator>
  <cp:lastModifiedBy>hit</cp:lastModifiedBy>
  <cp:revision>53</cp:revision>
  <dcterms:created xsi:type="dcterms:W3CDTF">2012-06-15T04:47:22Z</dcterms:created>
  <dcterms:modified xsi:type="dcterms:W3CDTF">2012-06-21T05:52:43Z</dcterms:modified>
</cp:coreProperties>
</file>