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6" r:id="rId2"/>
    <p:sldId id="289" r:id="rId3"/>
    <p:sldId id="297" r:id="rId4"/>
    <p:sldId id="319" r:id="rId5"/>
    <p:sldId id="298" r:id="rId6"/>
    <p:sldId id="310" r:id="rId7"/>
    <p:sldId id="299" r:id="rId8"/>
    <p:sldId id="315" r:id="rId9"/>
    <p:sldId id="300" r:id="rId10"/>
    <p:sldId id="318" r:id="rId11"/>
    <p:sldId id="309" r:id="rId12"/>
    <p:sldId id="301" r:id="rId13"/>
    <p:sldId id="311" r:id="rId14"/>
    <p:sldId id="317" r:id="rId15"/>
    <p:sldId id="302" r:id="rId16"/>
    <p:sldId id="303" r:id="rId17"/>
    <p:sldId id="320" r:id="rId18"/>
    <p:sldId id="304" r:id="rId19"/>
    <p:sldId id="312" r:id="rId20"/>
    <p:sldId id="321" r:id="rId21"/>
    <p:sldId id="305" r:id="rId22"/>
    <p:sldId id="306" r:id="rId23"/>
    <p:sldId id="264" r:id="rId24"/>
    <p:sldId id="322" r:id="rId25"/>
    <p:sldId id="308" r:id="rId26"/>
    <p:sldId id="307" r:id="rId27"/>
    <p:sldId id="258" r:id="rId28"/>
    <p:sldId id="314" r:id="rId29"/>
    <p:sldId id="316" r:id="rId30"/>
    <p:sldId id="259" r:id="rId31"/>
    <p:sldId id="260" r:id="rId32"/>
    <p:sldId id="295" r:id="rId33"/>
    <p:sldId id="294" r:id="rId34"/>
    <p:sldId id="266" r:id="rId35"/>
    <p:sldId id="267" r:id="rId36"/>
    <p:sldId id="268" r:id="rId37"/>
    <p:sldId id="269" r:id="rId38"/>
    <p:sldId id="270" r:id="rId39"/>
    <p:sldId id="292" r:id="rId40"/>
    <p:sldId id="272" r:id="rId41"/>
    <p:sldId id="273" r:id="rId42"/>
    <p:sldId id="274" r:id="rId43"/>
    <p:sldId id="275" r:id="rId44"/>
    <p:sldId id="276" r:id="rId45"/>
    <p:sldId id="282" r:id="rId46"/>
    <p:sldId id="283" r:id="rId47"/>
    <p:sldId id="279" r:id="rId48"/>
    <p:sldId id="281" r:id="rId49"/>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70" d="100"/>
          <a:sy n="70" d="100"/>
        </p:scale>
        <p:origin x="52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E42F4-92CB-4D3F-BD3F-5BB868A2A8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D9A42F-FA67-4998-B1A8-2854AC24D7EF}">
      <dgm:prSet custT="1"/>
      <dgm:spPr>
        <a:solidFill>
          <a:srgbClr val="C00000"/>
        </a:solidFill>
        <a:scene3d>
          <a:camera prst="orthographicFront"/>
          <a:lightRig rig="threePt" dir="t"/>
        </a:scene3d>
        <a:sp3d>
          <a:bevelT/>
        </a:sp3d>
      </dgm:spPr>
      <dgm:t>
        <a:bodyPr/>
        <a:lstStyle/>
        <a:p>
          <a:pPr algn="ctr" rtl="0"/>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價值</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(value) =</a:t>
          </a:r>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利益</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(benefit)–</a:t>
          </a:r>
          <a:r>
            <a:rPr kumimoji="1" lang="zh-TW" sz="2600" b="1" dirty="0" smtClean="0">
              <a:effectLst>
                <a:outerShdw blurRad="38100" dist="38100" dir="2700000" algn="tl">
                  <a:srgbClr val="000000">
                    <a:alpha val="43137"/>
                  </a:srgbClr>
                </a:outerShdw>
              </a:effectLst>
              <a:latin typeface="微軟正黑體" pitchFamily="34" charset="-120"/>
              <a:ea typeface="微軟正黑體" pitchFamily="34" charset="-120"/>
            </a:rPr>
            <a:t>成本</a:t>
          </a:r>
          <a:r>
            <a:rPr kumimoji="1" lang="en-US" sz="2600" b="1" dirty="0" smtClean="0">
              <a:effectLst>
                <a:outerShdw blurRad="38100" dist="38100" dir="2700000" algn="tl">
                  <a:srgbClr val="000000">
                    <a:alpha val="43137"/>
                  </a:srgbClr>
                </a:outerShdw>
              </a:effectLst>
              <a:latin typeface="微軟正黑體" pitchFamily="34" charset="-120"/>
              <a:ea typeface="微軟正黑體" pitchFamily="34" charset="-120"/>
            </a:rPr>
            <a:t>(cost) </a:t>
          </a:r>
          <a:endParaRPr kumimoji="1" lang="zh-TW" sz="2600"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9AC6069F-A460-49D1-88BE-3169CE5A5EF8}" type="parTrans" cxnId="{905DA217-6C75-49CB-89F5-A9FBE1FEB240}">
      <dgm:prSet/>
      <dgm:spPr/>
      <dgm:t>
        <a:bodyPr/>
        <a:lstStyle/>
        <a:p>
          <a:pPr algn="ctr"/>
          <a:endParaRPr lang="zh-TW" altLang="en-US" sz="2600">
            <a:latin typeface="微軟正黑體" pitchFamily="34" charset="-120"/>
            <a:ea typeface="微軟正黑體" pitchFamily="34" charset="-120"/>
          </a:endParaRPr>
        </a:p>
      </dgm:t>
    </dgm:pt>
    <dgm:pt modelId="{07503A03-DA0D-4FDE-AEDF-28E8318AB2F0}" type="sibTrans" cxnId="{905DA217-6C75-49CB-89F5-A9FBE1FEB240}">
      <dgm:prSet/>
      <dgm:spPr/>
      <dgm:t>
        <a:bodyPr/>
        <a:lstStyle/>
        <a:p>
          <a:pPr algn="ctr"/>
          <a:endParaRPr lang="zh-TW" altLang="en-US" sz="2600">
            <a:latin typeface="微軟正黑體" pitchFamily="34" charset="-120"/>
            <a:ea typeface="微軟正黑體" pitchFamily="34" charset="-120"/>
          </a:endParaRPr>
        </a:p>
      </dgm:t>
    </dgm:pt>
    <dgm:pt modelId="{3C495D0B-156A-444D-9D60-B773A81FA68C}" type="pres">
      <dgm:prSet presAssocID="{002E42F4-92CB-4D3F-BD3F-5BB868A2A824}" presName="linear" presStyleCnt="0">
        <dgm:presLayoutVars>
          <dgm:animLvl val="lvl"/>
          <dgm:resizeHandles val="exact"/>
        </dgm:presLayoutVars>
      </dgm:prSet>
      <dgm:spPr/>
      <dgm:t>
        <a:bodyPr/>
        <a:lstStyle/>
        <a:p>
          <a:endParaRPr lang="zh-TW" altLang="en-US"/>
        </a:p>
      </dgm:t>
    </dgm:pt>
    <dgm:pt modelId="{BF4C4F47-652D-45AF-96E3-10B85BF2D9BA}" type="pres">
      <dgm:prSet presAssocID="{C8D9A42F-FA67-4998-B1A8-2854AC24D7EF}" presName="parentText" presStyleLbl="node1" presStyleIdx="0" presStyleCnt="1" custLinFactNeighborX="227">
        <dgm:presLayoutVars>
          <dgm:chMax val="0"/>
          <dgm:bulletEnabled val="1"/>
        </dgm:presLayoutVars>
      </dgm:prSet>
      <dgm:spPr/>
      <dgm:t>
        <a:bodyPr/>
        <a:lstStyle/>
        <a:p>
          <a:endParaRPr lang="zh-TW" altLang="en-US"/>
        </a:p>
      </dgm:t>
    </dgm:pt>
  </dgm:ptLst>
  <dgm:cxnLst>
    <dgm:cxn modelId="{905DA217-6C75-49CB-89F5-A9FBE1FEB240}" srcId="{002E42F4-92CB-4D3F-BD3F-5BB868A2A824}" destId="{C8D9A42F-FA67-4998-B1A8-2854AC24D7EF}" srcOrd="0" destOrd="0" parTransId="{9AC6069F-A460-49D1-88BE-3169CE5A5EF8}" sibTransId="{07503A03-DA0D-4FDE-AEDF-28E8318AB2F0}"/>
    <dgm:cxn modelId="{A8048618-9C23-45E0-AA54-C7BFAE424FBC}" type="presOf" srcId="{C8D9A42F-FA67-4998-B1A8-2854AC24D7EF}" destId="{BF4C4F47-652D-45AF-96E3-10B85BF2D9BA}" srcOrd="0" destOrd="0" presId="urn:microsoft.com/office/officeart/2005/8/layout/vList2"/>
    <dgm:cxn modelId="{AAECFB8E-09C4-46FC-8950-FDDA8276A36C}" type="presOf" srcId="{002E42F4-92CB-4D3F-BD3F-5BB868A2A824}" destId="{3C495D0B-156A-444D-9D60-B773A81FA68C}" srcOrd="0" destOrd="0" presId="urn:microsoft.com/office/officeart/2005/8/layout/vList2"/>
    <dgm:cxn modelId="{1FD5A41C-CD8F-4146-A768-83C07CB75BD2}" type="presParOf" srcId="{3C495D0B-156A-444D-9D60-B773A81FA68C}" destId="{BF4C4F47-652D-45AF-96E3-10B85BF2D9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C4F47-652D-45AF-96E3-10B85BF2D9BA}">
      <dsp:nvSpPr>
        <dsp:cNvPr id="0" name=""/>
        <dsp:cNvSpPr/>
      </dsp:nvSpPr>
      <dsp:spPr>
        <a:xfrm>
          <a:off x="0" y="318"/>
          <a:ext cx="6203852" cy="665848"/>
        </a:xfrm>
        <a:prstGeom prst="roundRect">
          <a:avLst/>
        </a:prstGeom>
        <a:solidFill>
          <a:srgbClr val="C00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價值</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(value) =</a:t>
          </a: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利益</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(benefit)–</a:t>
          </a:r>
          <a:r>
            <a:rPr kumimoji="1" lang="zh-TW"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成本</a:t>
          </a:r>
          <a:r>
            <a:rPr kumimoji="1" lang="en-US" sz="2600" b="1" kern="1200" dirty="0" smtClean="0">
              <a:effectLst>
                <a:outerShdw blurRad="38100" dist="38100" dir="2700000" algn="tl">
                  <a:srgbClr val="000000">
                    <a:alpha val="43137"/>
                  </a:srgbClr>
                </a:outerShdw>
              </a:effectLst>
              <a:latin typeface="微軟正黑體" pitchFamily="34" charset="-120"/>
              <a:ea typeface="微軟正黑體" pitchFamily="34" charset="-120"/>
            </a:rPr>
            <a:t>(cost) </a:t>
          </a:r>
          <a:endParaRPr kumimoji="1" lang="zh-TW" sz="2600"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32504" y="32822"/>
        <a:ext cx="6138844" cy="600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2018/3/16</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2018/3/16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groups/1931025107152094/?source_id=281464648536127"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xml"/><Relationship Id="rId6" Type="http://schemas.openxmlformats.org/officeDocument/2006/relationships/hyperlink" Target="https://www.facebook.com/groups/1171168742899800/" TargetMode="External"/><Relationship Id="rId5" Type="http://schemas.openxmlformats.org/officeDocument/2006/relationships/hyperlink" Target="https://www.facebook.com/groups/1569508046644433" TargetMode="External"/><Relationship Id="rId4" Type="http://schemas.openxmlformats.org/officeDocument/2006/relationships/hyperlink" Target="https://www.google.com.tw/maps/@24.1148104,120.6810618,13.75z/data=!4m2!6m1!1s1vexIgKIHuDGQ2Eut0cTC1azETZE?hl=zh-TW"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1931025107152094/?source_id=281464648536127" TargetMode="External"/><Relationship Id="rId2" Type="http://schemas.openxmlformats.org/officeDocument/2006/relationships/hyperlink" Target="https://www.youtube.com/playlist?list=PL-EvATvybZJeBYtxMytGnlYFYtI6AbyRU" TargetMode="External"/><Relationship Id="rId1" Type="http://schemas.openxmlformats.org/officeDocument/2006/relationships/slideLayout" Target="../slideLayouts/slideLayout12.xml"/><Relationship Id="rId4" Type="http://schemas.openxmlformats.org/officeDocument/2006/relationships/hyperlink" Target="http://www.facebook.com/retail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tw/maps/@24.1148104,120.6810618,13.75z/data=!4m2!6m1!1s1vexIgKIHuDGQ2Eut0cTC1azETZE?hl=zh-TW"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kiang.github.io/tw_popul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ortunechin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764704"/>
            <a:ext cx="7772400" cy="1470025"/>
          </a:xfrm>
        </p:spPr>
        <p:txBody>
          <a:bodyPr/>
          <a:lstStyle/>
          <a:p>
            <a:r>
              <a:rPr lang="zh-TW" altLang="en-US" dirty="0">
                <a:latin typeface="標楷體" pitchFamily="65" charset="-120"/>
                <a:ea typeface="標楷體" pitchFamily="65" charset="-120"/>
              </a:rPr>
              <a:t>組織</a:t>
            </a:r>
            <a:r>
              <a:rPr lang="zh-TW" altLang="en-US" dirty="0" smtClean="0">
                <a:latin typeface="標楷體" pitchFamily="65" charset="-120"/>
                <a:ea typeface="標楷體" pitchFamily="65" charset="-120"/>
              </a:rPr>
              <a:t>理論管理</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685800" y="2852936"/>
            <a:ext cx="8134672" cy="3888432"/>
          </a:xfrm>
        </p:spPr>
        <p:txBody>
          <a:bodyPr>
            <a:normAutofit fontScale="85000" lnSpcReduction="20000"/>
          </a:bodyPr>
          <a:lstStyle/>
          <a:p>
            <a:pPr algn="l">
              <a:spcBef>
                <a:spcPct val="50000"/>
              </a:spcBef>
            </a:pP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數位補充教材 </a:t>
            </a:r>
            <a:r>
              <a:rPr lang="en-US" altLang="zh-TW" sz="2000" dirty="0" smtClean="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教學專頁</a:t>
            </a:r>
            <a:r>
              <a:rPr lang="en-US" altLang="zh-TW" sz="2000" dirty="0" smtClean="0">
                <a:latin typeface="標楷體" pitchFamily="65" charset="-120"/>
                <a:ea typeface="標楷體" pitchFamily="65" charset="-120"/>
              </a:rPr>
              <a:t>:http://</a:t>
            </a:r>
            <a:r>
              <a:rPr lang="en-US" altLang="zh-TW" sz="2000" dirty="0" smtClean="0">
                <a:latin typeface="標楷體" pitchFamily="65" charset="-120"/>
                <a:ea typeface="標楷體" pitchFamily="65" charset="-120"/>
                <a:hlinkClick r:id="rId2"/>
              </a:rPr>
              <a:t>www.facebook.com/retail8</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(99</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a:t>
            </a:r>
            <a:r>
              <a:rPr lang="en-US" altLang="zh-TW" sz="1800" dirty="0" smtClean="0">
                <a:latin typeface="標楷體" pitchFamily="65" charset="-120"/>
                <a:ea typeface="標楷體" pitchFamily="65" charset="-120"/>
              </a:rPr>
              <a:t>FB </a:t>
            </a:r>
            <a:r>
              <a:rPr lang="zh-TW" altLang="en-US" sz="1800" dirty="0" smtClean="0">
                <a:latin typeface="標楷體" pitchFamily="65" charset="-120"/>
                <a:ea typeface="標楷體" pitchFamily="65" charset="-120"/>
              </a:rPr>
              <a:t>教學社團</a:t>
            </a:r>
            <a:r>
              <a:rPr lang="en-US" altLang="zh-TW" sz="1800" dirty="0" smtClean="0">
                <a:latin typeface="標楷體" pitchFamily="65" charset="-120"/>
                <a:ea typeface="標楷體" pitchFamily="65" charset="-120"/>
              </a:rPr>
              <a:t>:</a:t>
            </a:r>
            <a:r>
              <a:rPr lang="zh-TW" altLang="en-US" sz="1800" dirty="0">
                <a:ea typeface="標楷體" pitchFamily="65" charset="-120"/>
              </a:rPr>
              <a:t>台中大里太平區物聯</a:t>
            </a:r>
            <a:r>
              <a:rPr lang="zh-TW" altLang="en-US" sz="1800" dirty="0" smtClean="0">
                <a:ea typeface="標楷體" pitchFamily="65" charset="-120"/>
              </a:rPr>
              <a:t>網 </a:t>
            </a:r>
            <a:r>
              <a:rPr lang="en-US" altLang="zh-TW" sz="1800" dirty="0" smtClean="0">
                <a:ea typeface="標楷體" pitchFamily="65" charset="-120"/>
              </a:rPr>
              <a:t>IoM</a:t>
            </a:r>
            <a:r>
              <a:rPr lang="zh-TW" altLang="en-US" sz="1800" dirty="0" smtClean="0">
                <a:ea typeface="標楷體" pitchFamily="65" charset="-120"/>
              </a:rPr>
              <a:t> </a:t>
            </a:r>
            <a:r>
              <a:rPr lang="zh-TW" altLang="en-US" sz="1800" dirty="0">
                <a:ea typeface="標楷體" pitchFamily="65" charset="-120"/>
              </a:rPr>
              <a:t>與 大數據 </a:t>
            </a:r>
            <a:r>
              <a:rPr lang="en-US" altLang="zh-TW" sz="1800" dirty="0" smtClean="0">
                <a:ea typeface="標楷體" pitchFamily="65" charset="-120"/>
              </a:rPr>
              <a:t>Big Data </a:t>
            </a:r>
            <a:r>
              <a:rPr lang="zh-TW" altLang="en-US" sz="1800" dirty="0" smtClean="0">
                <a:ea typeface="標楷體" pitchFamily="65" charset="-120"/>
              </a:rPr>
              <a:t>研究 </a:t>
            </a:r>
            <a:r>
              <a:rPr lang="en-US" altLang="zh-TW" sz="1800" dirty="0" smtClean="0">
                <a:latin typeface="標楷體" pitchFamily="65" charset="-120"/>
                <a:ea typeface="標楷體" pitchFamily="65" charset="-120"/>
              </a:rPr>
              <a:t>(106</a:t>
            </a:r>
            <a:r>
              <a:rPr lang="zh-TW" altLang="en-US" sz="1800" dirty="0" smtClean="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smtClean="0">
                <a:ea typeface="標楷體" pitchFamily="65" charset="-120"/>
                <a:hlinkClick r:id="rId3"/>
              </a:rPr>
              <a:t>https</a:t>
            </a:r>
            <a:r>
              <a:rPr lang="en-US" altLang="zh-TW" sz="1800" dirty="0">
                <a:ea typeface="標楷體" pitchFamily="65" charset="-120"/>
                <a:hlinkClick r:id="rId3"/>
              </a:rPr>
              <a:t>://www.facebook.com/groups/1931025107152094/?source_id=281464648536127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3.GIS 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smtClean="0">
                <a:latin typeface="標楷體" pitchFamily="65" charset="-120"/>
                <a:ea typeface="標楷體" pitchFamily="65" charset="-120"/>
              </a:rPr>
              <a:t>天數 </a:t>
            </a:r>
            <a:r>
              <a:rPr lang="en-US" altLang="zh-TW" sz="1800" dirty="0" smtClean="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a:t>
            </a:r>
            <a:r>
              <a:rPr lang="zh-TW" altLang="en-US" sz="1800" dirty="0" smtClean="0">
                <a:latin typeface="標楷體" pitchFamily="65" charset="-120"/>
                <a:ea typeface="標楷體" pitchFamily="65" charset="-120"/>
              </a:rPr>
              <a:t>學習</a:t>
            </a:r>
            <a:r>
              <a:rPr lang="en-US" altLang="zh-TW" sz="1800" dirty="0" smtClean="0">
                <a:latin typeface="標楷體" pitchFamily="65" charset="-120"/>
                <a:ea typeface="標楷體" pitchFamily="65" charset="-120"/>
              </a:rPr>
              <a:t>) (103-105-105</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://www.google.com.tw/maps/@24.1148104,120.6810618,13.75z/data=!</a:t>
            </a:r>
            <a:r>
              <a:rPr lang="en-US" altLang="zh-TW" sz="2000" dirty="0" smtClean="0">
                <a:latin typeface="標楷體" pitchFamily="65" charset="-120"/>
                <a:ea typeface="標楷體" pitchFamily="65" charset="-120"/>
                <a:hlinkClick r:id="rId4"/>
              </a:rPr>
              <a:t>4m2!6m1!1s1vexIgKIHuDGQ2Eut0cTC1azETZE?hl=zh-TW</a:t>
            </a:r>
            <a:endParaRPr lang="en-US" altLang="zh-TW" sz="20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4.</a:t>
            </a:r>
            <a:r>
              <a:rPr lang="zh-TW" altLang="en-US" sz="2000" dirty="0">
                <a:latin typeface="標楷體" pitchFamily="65" charset="-120"/>
                <a:ea typeface="標楷體" pitchFamily="65" charset="-120"/>
              </a:rPr>
              <a:t>台中</a:t>
            </a:r>
            <a:r>
              <a:rPr lang="en-US" altLang="zh-TW" sz="2000" dirty="0">
                <a:latin typeface="標楷體" pitchFamily="65" charset="-120"/>
                <a:ea typeface="標楷體" pitchFamily="65" charset="-120"/>
              </a:rPr>
              <a:t>18</a:t>
            </a:r>
            <a:r>
              <a:rPr lang="zh-TW" altLang="en-US" sz="2000" dirty="0">
                <a:latin typeface="標楷體" pitchFamily="65" charset="-120"/>
                <a:ea typeface="標楷體" pitchFamily="65" charset="-120"/>
              </a:rPr>
              <a:t>庄教師聯誼會社團 </a:t>
            </a:r>
            <a:r>
              <a:rPr lang="en-US" altLang="zh-TW" sz="2000" dirty="0" smtClean="0">
                <a:latin typeface="標楷體" pitchFamily="65" charset="-120"/>
                <a:ea typeface="標楷體" pitchFamily="65" charset="-120"/>
              </a:rPr>
              <a:t>FB: </a:t>
            </a:r>
            <a:r>
              <a:rPr lang="en-US" altLang="zh-TW" sz="2000" dirty="0" smtClean="0">
                <a:latin typeface="標楷體" pitchFamily="65" charset="-120"/>
                <a:ea typeface="標楷體" pitchFamily="65" charset="-120"/>
                <a:hlinkClick r:id="rId5"/>
              </a:rPr>
              <a:t>https</a:t>
            </a:r>
            <a:r>
              <a:rPr lang="en-US" altLang="zh-TW" sz="2000" dirty="0">
                <a:latin typeface="標楷體" pitchFamily="65" charset="-120"/>
                <a:ea typeface="標楷體" pitchFamily="65" charset="-120"/>
                <a:hlinkClick r:id="rId5"/>
              </a:rPr>
              <a:t>://</a:t>
            </a:r>
            <a:r>
              <a:rPr lang="en-US" altLang="zh-TW" sz="2000" dirty="0" smtClean="0">
                <a:latin typeface="標楷體" pitchFamily="65" charset="-120"/>
                <a:ea typeface="標楷體" pitchFamily="65" charset="-120"/>
                <a:hlinkClick r:id="rId5"/>
              </a:rPr>
              <a:t>www.facebook.com/groups/1569508046644433</a:t>
            </a:r>
            <a:r>
              <a:rPr lang="en-US" altLang="zh-TW" sz="2000" dirty="0" smtClean="0">
                <a:latin typeface="標楷體" pitchFamily="65" charset="-120"/>
                <a:ea typeface="標楷體" pitchFamily="65" charset="-120"/>
              </a:rPr>
              <a:t> </a:t>
            </a:r>
          </a:p>
          <a:p>
            <a:pPr algn="l">
              <a:spcBef>
                <a:spcPct val="50000"/>
              </a:spcBef>
            </a:pP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台中</a:t>
            </a:r>
            <a:r>
              <a:rPr lang="zh-TW" altLang="en-US" sz="2000" dirty="0">
                <a:latin typeface="標楷體" pitchFamily="65" charset="-120"/>
                <a:ea typeface="標楷體" pitchFamily="65" charset="-120"/>
              </a:rPr>
              <a:t>樂成宮種子營之友 </a:t>
            </a:r>
            <a:r>
              <a:rPr lang="en-US" altLang="zh-TW" sz="2000" dirty="0" smtClean="0">
                <a:latin typeface="標楷體" pitchFamily="65" charset="-120"/>
                <a:ea typeface="標楷體" pitchFamily="65" charset="-120"/>
              </a:rPr>
              <a:t>FB: </a:t>
            </a:r>
            <a:r>
              <a:rPr lang="en-US" altLang="zh-TW" sz="2000" dirty="0">
                <a:latin typeface="標楷體" pitchFamily="65" charset="-120"/>
                <a:ea typeface="標楷體" pitchFamily="65" charset="-120"/>
                <a:hlinkClick r:id="rId6"/>
              </a:rPr>
              <a:t>https://www.facebook.com/groups/1171168742899800</a:t>
            </a:r>
            <a:r>
              <a:rPr lang="en-US" altLang="zh-TW" sz="2000" dirty="0" smtClean="0">
                <a:latin typeface="標楷體" pitchFamily="65" charset="-120"/>
                <a:ea typeface="標楷體" pitchFamily="65" charset="-120"/>
                <a:hlinkClick r:id="rId6"/>
              </a:rPr>
              <a:t>/</a:t>
            </a:r>
            <a:endParaRPr lang="en-US" altLang="zh-TW" sz="20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整合</a:t>
            </a:r>
            <a:r>
              <a:rPr lang="zh-TW" altLang="en-US" sz="2000" dirty="0">
                <a:latin typeface="標楷體" pitchFamily="65" charset="-120"/>
                <a:ea typeface="標楷體" pitchFamily="65" charset="-120"/>
              </a:rPr>
              <a:t>旱溪媽祖遶境十八</a:t>
            </a:r>
            <a:r>
              <a:rPr lang="zh-TW" altLang="en-US" sz="2000" dirty="0" smtClean="0">
                <a:latin typeface="標楷體" pitchFamily="65" charset="-120"/>
                <a:ea typeface="標楷體" pitchFamily="65" charset="-120"/>
              </a:rPr>
              <a:t>庄</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en-US" altLang="zh-TW" sz="2000" dirty="0">
                <a:latin typeface="標楷體" pitchFamily="65" charset="-120"/>
                <a:ea typeface="標楷體" pitchFamily="65" charset="-120"/>
              </a:rPr>
              <a:t>23 </a:t>
            </a:r>
            <a:r>
              <a:rPr lang="zh-TW" altLang="en-US" sz="2000" dirty="0">
                <a:latin typeface="標楷體" pitchFamily="65" charset="-120"/>
                <a:ea typeface="標楷體" pitchFamily="65" charset="-120"/>
              </a:rPr>
              <a:t>天 </a:t>
            </a:r>
            <a:r>
              <a:rPr lang="en-US" altLang="zh-TW" sz="2000" dirty="0">
                <a:latin typeface="標楷體" pitchFamily="65" charset="-120"/>
                <a:ea typeface="標楷體" pitchFamily="65" charset="-120"/>
              </a:rPr>
              <a:t>105 </a:t>
            </a:r>
            <a:r>
              <a:rPr lang="zh-TW" altLang="en-US" sz="2000" dirty="0">
                <a:latin typeface="標楷體" pitchFamily="65" charset="-120"/>
                <a:ea typeface="標楷體" pitchFamily="65" charset="-120"/>
              </a:rPr>
              <a:t>里 </a:t>
            </a:r>
            <a:r>
              <a:rPr lang="zh-TW" altLang="en-US" sz="2000" dirty="0" smtClean="0">
                <a:latin typeface="標楷體" pitchFamily="65" charset="-120"/>
                <a:ea typeface="標楷體" pitchFamily="65" charset="-120"/>
              </a:rPr>
              <a:t>之網路記者</a:t>
            </a:r>
            <a:r>
              <a:rPr lang="en-US" altLang="zh-TW" sz="2000" dirty="0" smtClean="0">
                <a:latin typeface="標楷體" pitchFamily="65" charset="-120"/>
                <a:ea typeface="標楷體" pitchFamily="65" charset="-120"/>
              </a:rPr>
              <a:t>)</a:t>
            </a:r>
            <a:endParaRPr lang="en-US" altLang="zh-TW" sz="20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A62CA6E3-810F-430F-8955-4E04D9C706BD}" type="slidenum">
              <a:rPr lang="en-US" altLang="zh-TW"/>
              <a:pPr/>
              <a:t>10</a:t>
            </a:fld>
            <a:endParaRPr lang="en-US" altLang="zh-TW"/>
          </a:p>
        </p:txBody>
      </p:sp>
      <p:sp>
        <p:nvSpPr>
          <p:cNvPr id="12291" name="Rectangle 7"/>
          <p:cNvSpPr>
            <a:spLocks noGrp="1" noChangeArrowheads="1"/>
          </p:cNvSpPr>
          <p:nvPr>
            <p:ph type="body" idx="1"/>
          </p:nvPr>
        </p:nvSpPr>
        <p:spPr/>
        <p:txBody>
          <a:bodyPr/>
          <a:lstStyle/>
          <a:p>
            <a:pPr eaLnBrk="1" hangingPunct="1"/>
            <a:r>
              <a:rPr lang="zh-TW" altLang="en-US" dirty="0" smtClean="0"/>
              <a:t>組織的價值創造</a:t>
            </a:r>
          </a:p>
          <a:p>
            <a:pPr lvl="1" eaLnBrk="1" hangingPunct="1"/>
            <a:r>
              <a:rPr lang="zh-TW" altLang="en-US" dirty="0" smtClean="0">
                <a:solidFill>
                  <a:srgbClr val="357D83"/>
                </a:solidFill>
              </a:rPr>
              <a:t>什麼是價值</a:t>
            </a:r>
            <a:r>
              <a:rPr lang="en-US" altLang="zh-TW" dirty="0" smtClean="0">
                <a:solidFill>
                  <a:srgbClr val="357D83"/>
                </a:solidFill>
              </a:rPr>
              <a:t>(value)</a:t>
            </a:r>
          </a:p>
          <a:p>
            <a:pPr lvl="2" eaLnBrk="1" hangingPunct="1"/>
            <a:r>
              <a:rPr lang="zh-TW" altLang="en-US" dirty="0" smtClean="0"/>
              <a:t>通常是指被其他的人或是群體需要，因此企業組織存在的價值取決於該組織是否能滿足利害關係人的需要。</a:t>
            </a:r>
          </a:p>
          <a:p>
            <a:pPr lvl="2" eaLnBrk="1" hangingPunct="1"/>
            <a:r>
              <a:rPr lang="zh-TW" altLang="en-US" dirty="0" smtClean="0"/>
              <a:t>滿足顧客的需要，其具顧客價值；</a:t>
            </a:r>
            <a:r>
              <a:rPr kumimoji="0" lang="zh-TW" altLang="en-US" dirty="0" smtClean="0"/>
              <a:t>滿足股東需求，則具股東價值。</a:t>
            </a:r>
          </a:p>
        </p:txBody>
      </p:sp>
      <p:sp>
        <p:nvSpPr>
          <p:cNvPr id="12292" name="Rectangle 10"/>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algn="ctr"/>
            <a:r>
              <a:rPr lang="zh-TW" altLang="en-US" sz="3600" b="1" dirty="0">
                <a:solidFill>
                  <a:srgbClr val="357D83"/>
                </a:solidFill>
              </a:rPr>
              <a:t>什麼是價值</a:t>
            </a:r>
            <a:r>
              <a:rPr lang="en-US" altLang="zh-TW" sz="3600" b="1" dirty="0">
                <a:solidFill>
                  <a:srgbClr val="357D83"/>
                </a:solidFill>
              </a:rPr>
              <a:t>(value)</a:t>
            </a:r>
          </a:p>
        </p:txBody>
      </p:sp>
      <p:sp>
        <p:nvSpPr>
          <p:cNvPr id="12293"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graphicFrame>
        <p:nvGraphicFramePr>
          <p:cNvPr id="6" name="資料庫圖表 5"/>
          <p:cNvGraphicFramePr/>
          <p:nvPr/>
        </p:nvGraphicFramePr>
        <p:xfrm>
          <a:off x="1463039" y="5396689"/>
          <a:ext cx="6203852" cy="66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05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PC-&gt; 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547664" y="2708920"/>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RFID</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Wal-mart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 Box 9"/>
          <p:cNvSpPr txBox="1">
            <a:spLocks noChangeArrowheads="1"/>
          </p:cNvSpPr>
          <p:nvPr/>
        </p:nvSpPr>
        <p:spPr bwMode="auto">
          <a:xfrm>
            <a:off x="5617840" y="241191"/>
            <a:ext cx="3240087" cy="2970044"/>
          </a:xfrm>
          <a:prstGeom prst="rect">
            <a:avLst/>
          </a:prstGeom>
          <a:noFill/>
          <a:ln w="9525">
            <a:noFill/>
            <a:miter lim="800000"/>
            <a:headEnd/>
            <a:tailEnd/>
          </a:ln>
        </p:spPr>
        <p:txBody>
          <a:bodyPr>
            <a:spAutoFit/>
          </a:bodyPr>
          <a:lstStyle/>
          <a:p>
            <a:pPr>
              <a:spcBef>
                <a:spcPct val="50000"/>
              </a:spcBef>
            </a:pPr>
            <a:r>
              <a:rPr lang="en-US" altLang="zh-TW" sz="2200" dirty="0">
                <a:latin typeface="標楷體" pitchFamily="65" charset="-120"/>
                <a:ea typeface="標楷體" pitchFamily="65" charset="-120"/>
              </a:rPr>
              <a:t>83</a:t>
            </a:r>
            <a:r>
              <a:rPr lang="zh-TW" altLang="en-US" sz="2200" dirty="0" smtClean="0">
                <a:latin typeface="標楷體" pitchFamily="65" charset="-120"/>
                <a:ea typeface="標楷體" pitchFamily="65" charset="-120"/>
              </a:rPr>
              <a:t>網路 </a:t>
            </a:r>
            <a:r>
              <a:rPr lang="en-US" altLang="zh-TW" sz="2200" dirty="0" err="1" smtClean="0">
                <a:latin typeface="標楷體" pitchFamily="65" charset="-120"/>
                <a:ea typeface="標楷體" pitchFamily="65" charset="-120"/>
              </a:rPr>
              <a:t>Hinet</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86-88</a:t>
            </a:r>
            <a:r>
              <a:rPr lang="zh-TW" altLang="en-US" sz="2200" dirty="0" smtClean="0">
                <a:latin typeface="標楷體" pitchFamily="65" charset="-120"/>
                <a:ea typeface="標楷體" pitchFamily="65" charset="-120"/>
              </a:rPr>
              <a:t>年 </a:t>
            </a:r>
            <a:r>
              <a:rPr lang="en-US" altLang="zh-TW" sz="2200" dirty="0" smtClean="0">
                <a:latin typeface="標楷體" pitchFamily="65" charset="-120"/>
                <a:ea typeface="標楷體" pitchFamily="65" charset="-120"/>
              </a:rPr>
              <a:t>ADSL</a:t>
            </a:r>
            <a:r>
              <a:rPr lang="zh-TW" altLang="en-US" sz="2200" dirty="0" smtClean="0">
                <a:latin typeface="標楷體" pitchFamily="65" charset="-120"/>
                <a:ea typeface="標楷體" pitchFamily="65" charset="-120"/>
              </a:rPr>
              <a:t>網路普遍</a:t>
            </a:r>
            <a:endParaRPr lang="en-US" altLang="zh-TW" sz="2200" dirty="0" smtClean="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89</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&gt;TAIWAN .</a:t>
            </a:r>
          </a:p>
          <a:p>
            <a:pPr>
              <a:spcBef>
                <a:spcPct val="50000"/>
              </a:spcBef>
            </a:pPr>
            <a:r>
              <a:rPr lang="en-US" altLang="zh-TW" sz="2200" dirty="0" smtClean="0">
                <a:latin typeface="標楷體" pitchFamily="65" charset="-120"/>
                <a:ea typeface="標楷體" pitchFamily="65" charset="-120"/>
              </a:rPr>
              <a:t>94</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a:t>
            </a:r>
            <a:r>
              <a:rPr lang="zh-TW" altLang="en-US" sz="2200" dirty="0" smtClean="0">
                <a:latin typeface="標楷體" pitchFamily="65" charset="-120"/>
                <a:ea typeface="標楷體" pitchFamily="65" charset="-120"/>
              </a:rPr>
              <a:t>美國</a:t>
            </a:r>
            <a:endParaRPr lang="zh-TW" altLang="en-US" sz="2200" dirty="0">
              <a:latin typeface="標楷體" pitchFamily="65" charset="-120"/>
              <a:ea typeface="標楷體" pitchFamily="65" charset="-120"/>
            </a:endParaRPr>
          </a:p>
        </p:txBody>
      </p:sp>
    </p:spTree>
    <p:extLst>
      <p:ext uri="{BB962C8B-B14F-4D97-AF65-F5344CB8AC3E}">
        <p14:creationId xmlns:p14="http://schemas.microsoft.com/office/powerpoint/2010/main" val="185411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4339"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EC8B8366-F661-48EC-BA65-2D2C19B62665}" type="slidenum">
              <a:rPr lang="en-US" altLang="zh-TW" sz="1400"/>
              <a:pPr/>
              <a:t>12</a:t>
            </a:fld>
            <a:endParaRPr lang="en-US" altLang="zh-TW" sz="1400"/>
          </a:p>
        </p:txBody>
      </p:sp>
      <p:sp>
        <p:nvSpPr>
          <p:cNvPr id="14340" name="Rectangle 2"/>
          <p:cNvSpPr>
            <a:spLocks noGrp="1" noChangeArrowheads="1"/>
          </p:cNvSpPr>
          <p:nvPr>
            <p:ph type="title"/>
          </p:nvPr>
        </p:nvSpPr>
        <p:spPr>
          <a:xfrm>
            <a:off x="251520" y="274638"/>
            <a:ext cx="8435280" cy="1143000"/>
          </a:xfrm>
        </p:spPr>
        <p:txBody>
          <a:bodyPr>
            <a:normAutofit fontScale="90000"/>
          </a:bodyPr>
          <a:lstStyle/>
          <a:p>
            <a:pPr eaLnBrk="1" hangingPunct="1"/>
            <a:r>
              <a:rPr lang="zh-TW" altLang="en-US" dirty="0" smtClean="0"/>
              <a:t>資訊系統應用範圍 </a:t>
            </a:r>
            <a:r>
              <a:rPr lang="en-US" altLang="zh-TW" dirty="0" smtClean="0"/>
              <a:t>SCM-&gt;CRM</a:t>
            </a:r>
            <a:r>
              <a:rPr lang="zh-TW" altLang="en-US" dirty="0" smtClean="0"/>
              <a:t> 的擴大</a:t>
            </a:r>
          </a:p>
        </p:txBody>
      </p:sp>
      <p:pic>
        <p:nvPicPr>
          <p:cNvPr id="500739" name="Picture 3" descr="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1890713"/>
            <a:ext cx="8739188"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817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wipe(left)">
                                      <p:cBhvr>
                                        <p:cTn id="7" dur="500"/>
                                        <p:tgtEl>
                                          <p:spTgt spid="50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9543" y="1483261"/>
            <a:ext cx="7886700" cy="4358879"/>
          </a:xfrm>
        </p:spPr>
        <p:txBody>
          <a:bodyPr>
            <a:normAutofit fontScale="92500"/>
          </a:bodyPr>
          <a:lstStyle/>
          <a:p>
            <a:r>
              <a:rPr lang="zh-TW" altLang="en-US" sz="1800" dirty="0" smtClean="0">
                <a:latin typeface="標楷體" panose="03000509000000000000" pitchFamily="65" charset="-120"/>
                <a:ea typeface="標楷體" panose="03000509000000000000" pitchFamily="65" charset="-120"/>
              </a:rPr>
              <a:t>現代零售</a:t>
            </a:r>
            <a:r>
              <a:rPr lang="en-US" altLang="zh-TW" sz="1800" dirty="0" smtClean="0">
                <a:latin typeface="標楷體" panose="03000509000000000000" pitchFamily="65" charset="-120"/>
                <a:ea typeface="標楷體" panose="03000509000000000000" pitchFamily="65" charset="-120"/>
              </a:rPr>
              <a:t>Retail </a:t>
            </a:r>
            <a:r>
              <a:rPr lang="zh-TW" altLang="en-US" sz="1800" dirty="0" smtClean="0">
                <a:latin typeface="標楷體" panose="03000509000000000000" pitchFamily="65" charset="-120"/>
                <a:ea typeface="標楷體" panose="03000509000000000000" pitchFamily="65" charset="-120"/>
              </a:rPr>
              <a:t>通路</a:t>
            </a:r>
            <a:r>
              <a:rPr lang="en-US" altLang="zh-TW" sz="1800" dirty="0" smtClean="0">
                <a:latin typeface="標楷體" panose="03000509000000000000" pitchFamily="65" charset="-120"/>
                <a:ea typeface="標楷體" panose="03000509000000000000" pitchFamily="65" charset="-120"/>
              </a:rPr>
              <a:t>—DP</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百貨</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       </a:t>
            </a:r>
            <a:r>
              <a:rPr lang="zh-TW" altLang="en-US" sz="1800" dirty="0" smtClean="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--SM(</a:t>
            </a:r>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民國</a:t>
            </a:r>
            <a:r>
              <a:rPr lang="en-US" altLang="zh-TW" sz="1800" dirty="0">
                <a:latin typeface="標楷體" panose="03000509000000000000" pitchFamily="65" charset="-120"/>
                <a:ea typeface="標楷體" panose="03000509000000000000" pitchFamily="65" charset="-120"/>
              </a:rPr>
              <a:t>75</a:t>
            </a:r>
            <a:r>
              <a:rPr lang="zh-TW" altLang="en-US" sz="1800" dirty="0" smtClean="0">
                <a:latin typeface="標楷體" panose="03000509000000000000" pitchFamily="65" charset="-120"/>
                <a:ea typeface="標楷體" panose="03000509000000000000" pitchFamily="65" charset="-120"/>
              </a:rPr>
              <a:t>年</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農會</a:t>
            </a:r>
            <a:r>
              <a:rPr lang="zh-TW" altLang="en-US" sz="1800" dirty="0">
                <a:latin typeface="標楷體" panose="03000509000000000000" pitchFamily="65" charset="-120"/>
                <a:ea typeface="標楷體" panose="03000509000000000000" pitchFamily="65" charset="-120"/>
              </a:rPr>
              <a:t>經營</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台北農會運銷超市</a:t>
            </a:r>
            <a:r>
              <a:rPr lang="en-US" altLang="zh-TW" sz="1800" dirty="0">
                <a:latin typeface="標楷體" panose="03000509000000000000" pitchFamily="65" charset="-120"/>
                <a:ea typeface="標楷體" panose="03000509000000000000" pitchFamily="65" charset="-120"/>
              </a:rPr>
              <a:t>)</a:t>
            </a:r>
          </a:p>
          <a:p>
            <a:r>
              <a:rPr lang="zh-TW" altLang="en-US" dirty="0" smtClean="0"/>
              <a:t>                  </a:t>
            </a:r>
            <a:r>
              <a:rPr lang="en-US" altLang="zh-TW" dirty="0" smtClean="0"/>
              <a:t>--</a:t>
            </a:r>
            <a:r>
              <a:rPr lang="en-US" altLang="zh-TW" sz="1800" dirty="0">
                <a:latin typeface="標楷體" panose="03000509000000000000" pitchFamily="65" charset="-120"/>
                <a:ea typeface="標楷體" panose="03000509000000000000" pitchFamily="65" charset="-120"/>
              </a:rPr>
              <a:t>HM(</a:t>
            </a:r>
            <a:r>
              <a:rPr lang="zh-TW" altLang="en-US" sz="1800" dirty="0">
                <a:latin typeface="標楷體" panose="03000509000000000000" pitchFamily="65" charset="-120"/>
                <a:ea typeface="標楷體" panose="03000509000000000000" pitchFamily="65" charset="-120"/>
              </a:rPr>
              <a:t>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78</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--CVS(</a:t>
            </a:r>
            <a:r>
              <a:rPr lang="zh-TW" altLang="en-US" sz="1800" dirty="0">
                <a:latin typeface="標楷體" panose="03000509000000000000" pitchFamily="65" charset="-120"/>
                <a:ea typeface="標楷體" panose="03000509000000000000" pitchFamily="65" charset="-120"/>
              </a:rPr>
              <a:t>便利商店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69-75</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zh-TW" sz="1800" b="1" dirty="0">
                <a:latin typeface="標楷體" panose="03000509000000000000" pitchFamily="65" charset="-120"/>
                <a:ea typeface="標楷體" panose="03000509000000000000" pitchFamily="65" charset="-120"/>
              </a:rPr>
              <a:t>臺灣楓康超市</a:t>
            </a:r>
            <a:r>
              <a:rPr lang="zh-TW" altLang="zh-TW" sz="1800" dirty="0">
                <a:latin typeface="標楷體" panose="03000509000000000000" pitchFamily="65" charset="-120"/>
                <a:ea typeface="標楷體" panose="03000509000000000000" pitchFamily="65" charset="-120"/>
              </a:rPr>
              <a:t>，原名</a:t>
            </a:r>
            <a:r>
              <a:rPr lang="zh-TW" altLang="zh-TW" sz="1800" b="1" dirty="0">
                <a:latin typeface="標楷體" panose="03000509000000000000" pitchFamily="65" charset="-120"/>
                <a:ea typeface="標楷體" panose="03000509000000000000" pitchFamily="65" charset="-120"/>
              </a:rPr>
              <a:t>興農生鮮超市</a:t>
            </a:r>
            <a:r>
              <a:rPr lang="zh-TW" altLang="zh-TW" sz="1800" dirty="0">
                <a:latin typeface="標楷體" panose="03000509000000000000" pitchFamily="65" charset="-120"/>
                <a:ea typeface="標楷體" panose="03000509000000000000" pitchFamily="65" charset="-120"/>
              </a:rPr>
              <a:t>（2008年10月1日更名為臺灣楓康超市），成立於1988年。目前在</a:t>
            </a:r>
            <a:r>
              <a:rPr lang="zh-TW" altLang="zh-TW" sz="1800" dirty="0">
                <a:latin typeface="標楷體" panose="03000509000000000000" pitchFamily="65" charset="-120"/>
                <a:ea typeface="標楷體" panose="03000509000000000000" pitchFamily="65" charset="-120"/>
                <a:hlinkClick r:id="rId2" tooltip="臺中市"/>
              </a:rPr>
              <a:t>臺中市</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3" tooltip="彰化縣"/>
              </a:rPr>
              <a:t>彰化縣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4" tooltip="南投縣"/>
              </a:rPr>
              <a:t>南投縣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5" tooltip="新竹市"/>
              </a:rPr>
              <a:t>新竹市</a:t>
            </a:r>
            <a:r>
              <a:rPr lang="zh-TW" altLang="zh-TW" sz="1800" dirty="0">
                <a:latin typeface="標楷體" panose="03000509000000000000" pitchFamily="65" charset="-120"/>
                <a:ea typeface="標楷體" panose="03000509000000000000" pitchFamily="65" charset="-120"/>
              </a:rPr>
              <a:t>地區有48家直營超市，為</a:t>
            </a:r>
            <a:r>
              <a:rPr lang="zh-TW" altLang="zh-TW" sz="1800" dirty="0">
                <a:latin typeface="標楷體" panose="03000509000000000000" pitchFamily="65" charset="-120"/>
                <a:ea typeface="標楷體" panose="03000509000000000000" pitchFamily="65" charset="-120"/>
                <a:hlinkClick r:id="rId6" tooltip="臺灣中部"/>
              </a:rPr>
              <a:t>臺灣中部</a:t>
            </a:r>
            <a:r>
              <a:rPr lang="zh-TW" altLang="zh-TW" sz="1800" dirty="0">
                <a:latin typeface="標楷體" panose="03000509000000000000" pitchFamily="65" charset="-120"/>
                <a:ea typeface="標楷體" panose="03000509000000000000" pitchFamily="65" charset="-120"/>
              </a:rPr>
              <a:t>地區規模較大的</a:t>
            </a:r>
            <a:r>
              <a:rPr lang="zh-TW" altLang="zh-TW" sz="1800" dirty="0">
                <a:latin typeface="標楷體" panose="03000509000000000000" pitchFamily="65" charset="-120"/>
                <a:ea typeface="標楷體" panose="03000509000000000000" pitchFamily="65" charset="-120"/>
                <a:hlinkClick r:id="rId7" tooltip="連鎖"/>
              </a:rPr>
              <a:t>連鎖</a:t>
            </a:r>
            <a:r>
              <a:rPr lang="zh-TW" altLang="zh-TW" sz="1800" dirty="0">
                <a:latin typeface="標楷體" panose="03000509000000000000" pitchFamily="65" charset="-120"/>
                <a:ea typeface="標楷體" panose="03000509000000000000" pitchFamily="65" charset="-120"/>
                <a:hlinkClick r:id="rId8" tooltip="超級市場"/>
              </a:rPr>
              <a:t>生鮮超級市場</a:t>
            </a:r>
            <a:r>
              <a:rPr lang="zh-TW" altLang="zh-TW" sz="1800" dirty="0">
                <a:latin typeface="標楷體" panose="03000509000000000000" pitchFamily="65" charset="-120"/>
                <a:ea typeface="標楷體" panose="03000509000000000000" pitchFamily="65" charset="-120"/>
              </a:rPr>
              <a:t>，為</a:t>
            </a:r>
            <a:r>
              <a:rPr lang="zh-TW" altLang="zh-TW" sz="1800" dirty="0">
                <a:latin typeface="標楷體" panose="03000509000000000000" pitchFamily="65" charset="-120"/>
                <a:ea typeface="標楷體" panose="03000509000000000000" pitchFamily="65" charset="-120"/>
                <a:hlinkClick r:id="rId9" tooltip="興農集團"/>
              </a:rPr>
              <a:t>興農集團</a:t>
            </a:r>
            <a:r>
              <a:rPr lang="zh-TW" altLang="zh-TW" sz="1800" dirty="0">
                <a:latin typeface="標楷體" panose="03000509000000000000" pitchFamily="65" charset="-120"/>
                <a:ea typeface="標楷體" panose="03000509000000000000" pitchFamily="65" charset="-120"/>
              </a:rPr>
              <a:t>旗下子公司</a:t>
            </a:r>
            <a:r>
              <a:rPr lang="zh-TW" altLang="zh-TW" sz="1800" dirty="0"/>
              <a:t>。</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台灣三大量販店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家樂福</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法國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大潤發</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美國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愛買</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台灣遠東</a:t>
            </a:r>
            <a:r>
              <a:rPr lang="en-US" altLang="zh-TW" sz="1800" dirty="0">
                <a:latin typeface="標楷體" panose="03000509000000000000" pitchFamily="65" charset="-120"/>
                <a:ea typeface="標楷體" panose="03000509000000000000" pitchFamily="65" charset="-120"/>
              </a:rPr>
              <a:t>)</a:t>
            </a:r>
          </a:p>
          <a:p>
            <a:r>
              <a:rPr lang="zh-TW" altLang="en-US" sz="1800" dirty="0" smtClean="0">
                <a:latin typeface="標楷體" panose="03000509000000000000" pitchFamily="65" charset="-120"/>
                <a:ea typeface="標楷體" panose="03000509000000000000" pitchFamily="65" charset="-120"/>
              </a:rPr>
              <a:t>萬客隆</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荷蘭</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台灣量販鼻祖。</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松青→頂好</a:t>
            </a:r>
            <a:r>
              <a:rPr lang="en-US" altLang="zh-TW" sz="1800" dirty="0">
                <a:latin typeface="標楷體" panose="03000509000000000000" pitchFamily="65" charset="-120"/>
                <a:ea typeface="標楷體" panose="03000509000000000000" pitchFamily="65" charset="-120"/>
              </a:rPr>
              <a:t>(NO EDI</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NO </a:t>
            </a:r>
            <a:r>
              <a:rPr lang="zh-TW" altLang="en-US" sz="1800" dirty="0">
                <a:latin typeface="標楷體" panose="03000509000000000000" pitchFamily="65" charset="-120"/>
                <a:ea typeface="標楷體" panose="03000509000000000000" pitchFamily="65" charset="-120"/>
              </a:rPr>
              <a:t>訂單</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孫正義</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日本軟銀</a:t>
            </a:r>
            <a:r>
              <a:rPr lang="en-US" altLang="zh-TW" sz="1800" dirty="0" smtClean="0">
                <a:latin typeface="標楷體" panose="03000509000000000000" pitchFamily="65" charset="-120"/>
                <a:ea typeface="標楷體" panose="03000509000000000000" pitchFamily="65" charset="-120"/>
              </a:rPr>
              <a:t>)</a:t>
            </a:r>
            <a:r>
              <a:rPr lang="en-US" altLang="zh-TW" sz="1800" dirty="0" smtClean="0">
                <a:latin typeface="標楷體" panose="03000509000000000000" pitchFamily="65" charset="-120"/>
                <a:ea typeface="標楷體" panose="03000509000000000000" pitchFamily="65" charset="-120"/>
                <a:sym typeface="Wingdings" panose="05000000000000000000" pitchFamily="2" charset="2"/>
              </a:rPr>
              <a:t></a:t>
            </a:r>
            <a:r>
              <a:rPr lang="en-US" altLang="zh-TW" sz="1800" dirty="0" smtClean="0">
                <a:latin typeface="標楷體" panose="03000509000000000000" pitchFamily="65" charset="-120"/>
                <a:ea typeface="標楷體" panose="03000509000000000000" pitchFamily="65" charset="-120"/>
              </a:rPr>
              <a:t>YAHOO</a:t>
            </a:r>
            <a:r>
              <a:rPr lang="zh-TW" altLang="en-US" sz="1800" dirty="0">
                <a:latin typeface="標楷體" panose="03000509000000000000" pitchFamily="65" charset="-120"/>
                <a:ea typeface="標楷體" panose="03000509000000000000" pitchFamily="65" charset="-120"/>
              </a:rPr>
              <a:t>楊致遠</a:t>
            </a:r>
            <a:r>
              <a:rPr lang="en-US" altLang="zh-TW" sz="1800" dirty="0" smtClean="0">
                <a:latin typeface="標楷體" panose="03000509000000000000" pitchFamily="65" charset="-120"/>
                <a:ea typeface="標楷體" panose="03000509000000000000" pitchFamily="65" charset="-120"/>
              </a:rPr>
              <a:t>—&gt;</a:t>
            </a:r>
            <a:r>
              <a:rPr lang="zh-TW" altLang="en-US" sz="1800" dirty="0" smtClean="0">
                <a:latin typeface="標楷體" panose="03000509000000000000" pitchFamily="65" charset="-120"/>
                <a:ea typeface="標楷體" panose="03000509000000000000" pitchFamily="65" charset="-120"/>
              </a:rPr>
              <a:t>阿</a:t>
            </a:r>
            <a:r>
              <a:rPr lang="zh-TW" altLang="en-US" sz="1800" dirty="0">
                <a:latin typeface="標楷體" panose="03000509000000000000" pitchFamily="65" charset="-120"/>
                <a:ea typeface="標楷體" panose="03000509000000000000" pitchFamily="65" charset="-120"/>
              </a:rPr>
              <a:t>里巴巴。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鴻海投資</a:t>
            </a:r>
            <a:r>
              <a:rPr lang="en-US" altLang="zh-TW" sz="1800" dirty="0">
                <a:latin typeface="標楷體" panose="03000509000000000000" pitchFamily="65" charset="-120"/>
                <a:ea typeface="標楷體" panose="03000509000000000000" pitchFamily="65" charset="-120"/>
              </a:rPr>
              <a:t>Pepper</a:t>
            </a:r>
            <a:r>
              <a:rPr lang="zh-TW" altLang="en-US" sz="1800" dirty="0">
                <a:latin typeface="標楷體" panose="03000509000000000000" pitchFamily="65" charset="-120"/>
                <a:ea typeface="標楷體" panose="03000509000000000000" pitchFamily="65" charset="-120"/>
              </a:rPr>
              <a:t>與軟銀合作</a:t>
            </a:r>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萬降到 </a:t>
            </a:r>
            <a:r>
              <a:rPr lang="en-US" altLang="zh-TW" sz="180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萬</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氣象</a:t>
            </a:r>
            <a:r>
              <a:rPr lang="en-US" altLang="zh-TW" sz="1800" dirty="0">
                <a:latin typeface="標楷體" panose="03000509000000000000" pitchFamily="65" charset="-120"/>
                <a:ea typeface="標楷體" panose="03000509000000000000" pitchFamily="65" charset="-120"/>
              </a:rPr>
              <a:t>fb:</a:t>
            </a:r>
            <a:r>
              <a:rPr lang="zh-TW" altLang="en-US" sz="1800" dirty="0">
                <a:latin typeface="標楷體" panose="03000509000000000000" pitchFamily="65" charset="-120"/>
                <a:ea typeface="標楷體" panose="03000509000000000000" pitchFamily="65" charset="-120"/>
              </a:rPr>
              <a:t>鄭明典、彭啟明</a:t>
            </a:r>
            <a:endParaRPr lang="en-US" altLang="zh-TW" sz="18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4" name="文字方塊 3"/>
          <p:cNvSpPr txBox="1"/>
          <p:nvPr/>
        </p:nvSpPr>
        <p:spPr>
          <a:xfrm>
            <a:off x="2411760" y="332656"/>
            <a:ext cx="4248472"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 大現代</a:t>
            </a:r>
            <a:r>
              <a:rPr lang="zh-TW" altLang="en-US" dirty="0">
                <a:latin typeface="標楷體" panose="03000509000000000000" pitchFamily="65" charset="-120"/>
                <a:ea typeface="標楷體" panose="03000509000000000000" pitchFamily="65" charset="-120"/>
              </a:rPr>
              <a:t>零售</a:t>
            </a:r>
            <a:r>
              <a:rPr lang="en-US" altLang="zh-TW" dirty="0">
                <a:latin typeface="標楷體" panose="03000509000000000000" pitchFamily="65" charset="-120"/>
                <a:ea typeface="標楷體" panose="03000509000000000000" pitchFamily="65" charset="-120"/>
              </a:rPr>
              <a:t>Retail </a:t>
            </a:r>
            <a:r>
              <a:rPr lang="zh-TW" altLang="en-US" dirty="0" smtClean="0">
                <a:latin typeface="標楷體" panose="03000509000000000000" pitchFamily="65" charset="-120"/>
                <a:ea typeface="標楷體" panose="03000509000000000000" pitchFamily="65" charset="-120"/>
              </a:rPr>
              <a:t>通路演化</a:t>
            </a:r>
            <a:endParaRPr lang="zh-TW" altLang="en-US" dirty="0"/>
          </a:p>
        </p:txBody>
      </p:sp>
    </p:spTree>
    <p:extLst>
      <p:ext uri="{BB962C8B-B14F-4D97-AF65-F5344CB8AC3E}">
        <p14:creationId xmlns:p14="http://schemas.microsoft.com/office/powerpoint/2010/main" val="258307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CA63F476-FDCD-46C8-B8A6-EB73B87D7F14}" type="slidenum">
              <a:rPr lang="en-US" altLang="zh-TW"/>
              <a:pPr/>
              <a:t>14</a:t>
            </a:fld>
            <a:endParaRPr lang="en-US" altLang="zh-TW"/>
          </a:p>
        </p:txBody>
      </p:sp>
      <p:sp>
        <p:nvSpPr>
          <p:cNvPr id="10243" name="Rectangle 2"/>
          <p:cNvSpPr>
            <a:spLocks noGrp="1" noChangeArrowheads="1"/>
          </p:cNvSpPr>
          <p:nvPr>
            <p:ph type="title"/>
          </p:nvPr>
        </p:nvSpPr>
        <p:spPr/>
        <p:txBody>
          <a:bodyPr>
            <a:normAutofit/>
          </a:bodyPr>
          <a:lstStyle/>
          <a:p>
            <a:r>
              <a:rPr lang="zh-TW" altLang="en-US" dirty="0"/>
              <a:t>組織設計</a:t>
            </a:r>
            <a:br>
              <a:rPr lang="zh-TW" altLang="en-US" dirty="0"/>
            </a:br>
            <a:endParaRPr lang="en-US" altLang="zh-TW" sz="2000" dirty="0" smtClean="0">
              <a:solidFill>
                <a:srgbClr val="3399FF"/>
              </a:solidFill>
            </a:endParaRPr>
          </a:p>
        </p:txBody>
      </p:sp>
      <p:sp>
        <p:nvSpPr>
          <p:cNvPr id="10244" name="Rectangle 3"/>
          <p:cNvSpPr>
            <a:spLocks noGrp="1" noChangeArrowheads="1"/>
          </p:cNvSpPr>
          <p:nvPr>
            <p:ph type="body" idx="1"/>
          </p:nvPr>
        </p:nvSpPr>
        <p:spPr/>
        <p:txBody>
          <a:bodyPr/>
          <a:lstStyle/>
          <a:p>
            <a:pPr lvl="1" eaLnBrk="1" hangingPunct="1">
              <a:lnSpc>
                <a:spcPct val="105000"/>
              </a:lnSpc>
            </a:pPr>
            <a:r>
              <a:rPr lang="zh-TW" altLang="en-US" dirty="0" smtClean="0">
                <a:solidFill>
                  <a:srgbClr val="357D83"/>
                </a:solidFill>
              </a:rPr>
              <a:t>組織設計</a:t>
            </a:r>
          </a:p>
          <a:p>
            <a:pPr lvl="1" eaLnBrk="1" hangingPunct="1">
              <a:buFontTx/>
              <a:buNone/>
            </a:pPr>
            <a:r>
              <a:rPr lang="zh-TW" altLang="en-US" dirty="0" smtClean="0"/>
              <a:t>   	是一個</a:t>
            </a:r>
            <a:r>
              <a:rPr lang="zh-TW" altLang="en-US" dirty="0" smtClean="0">
                <a:solidFill>
                  <a:srgbClr val="FF0000"/>
                </a:solidFill>
              </a:rPr>
              <a:t>動態過程</a:t>
            </a:r>
            <a:r>
              <a:rPr lang="zh-TW" altLang="en-US" dirty="0" smtClean="0"/>
              <a:t>，指組織為了回應組織</a:t>
            </a:r>
            <a:endParaRPr lang="en-US" altLang="zh-TW" dirty="0" smtClean="0"/>
          </a:p>
          <a:p>
            <a:pPr lvl="1" eaLnBrk="1" hangingPunct="1">
              <a:buFontTx/>
              <a:buNone/>
            </a:pPr>
            <a:r>
              <a:rPr lang="zh-TW" altLang="en-US" dirty="0" smtClean="0">
                <a:solidFill>
                  <a:srgbClr val="FF0000"/>
                </a:solidFill>
              </a:rPr>
              <a:t>外在與內在環境</a:t>
            </a:r>
            <a:r>
              <a:rPr lang="zh-TW" altLang="en-US" dirty="0" smtClean="0"/>
              <a:t>的需要，進行</a:t>
            </a:r>
            <a:endParaRPr lang="en-US" altLang="zh-TW" dirty="0" smtClean="0"/>
          </a:p>
          <a:p>
            <a:pPr lvl="1" eaLnBrk="1" hangingPunct="1">
              <a:buFontTx/>
              <a:buNone/>
            </a:pPr>
            <a:r>
              <a:rPr lang="zh-TW" altLang="en-US" dirty="0" smtClean="0"/>
              <a:t>組織結構的建立及調整，以達成目標。</a:t>
            </a:r>
          </a:p>
        </p:txBody>
      </p:sp>
      <p:sp>
        <p:nvSpPr>
          <p:cNvPr id="10245"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spTree>
    <p:extLst>
      <p:ext uri="{BB962C8B-B14F-4D97-AF65-F5344CB8AC3E}">
        <p14:creationId xmlns:p14="http://schemas.microsoft.com/office/powerpoint/2010/main" val="309209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6387"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841B6F53-6BD4-4B20-A7E2-381A2B88D382}" type="slidenum">
              <a:rPr lang="en-US" altLang="zh-TW" sz="1400"/>
              <a:pPr/>
              <a:t>15</a:t>
            </a:fld>
            <a:endParaRPr lang="en-US" altLang="zh-TW" sz="1400"/>
          </a:p>
        </p:txBody>
      </p:sp>
      <p:sp>
        <p:nvSpPr>
          <p:cNvPr id="16388" name="Rectangle 4"/>
          <p:cNvSpPr>
            <a:spLocks noGrp="1" noChangeArrowheads="1"/>
          </p:cNvSpPr>
          <p:nvPr>
            <p:ph type="title"/>
          </p:nvPr>
        </p:nvSpPr>
        <p:spPr/>
        <p:txBody>
          <a:bodyPr/>
          <a:lstStyle/>
          <a:p>
            <a:r>
              <a:rPr lang="en-US" altLang="zh-TW" dirty="0" smtClean="0"/>
              <a:t>EDI-&gt;POS</a:t>
            </a:r>
            <a:r>
              <a:rPr lang="zh-TW" altLang="en-US" dirty="0" smtClean="0"/>
              <a:t>資訊科技應用</a:t>
            </a:r>
            <a:endParaRPr lang="en-US" altLang="zh-TW" sz="2000" dirty="0" smtClean="0">
              <a:solidFill>
                <a:srgbClr val="0099FF"/>
              </a:solidFill>
            </a:endParaRPr>
          </a:p>
        </p:txBody>
      </p:sp>
      <p:sp>
        <p:nvSpPr>
          <p:cNvPr id="16389" name="Rectangle 5"/>
          <p:cNvSpPr>
            <a:spLocks noGrp="1" noChangeArrowheads="1"/>
          </p:cNvSpPr>
          <p:nvPr>
            <p:ph type="body" idx="1"/>
          </p:nvPr>
        </p:nvSpPr>
        <p:spPr>
          <a:xfrm>
            <a:off x="457200" y="1600200"/>
            <a:ext cx="8229600" cy="4845050"/>
          </a:xfrm>
        </p:spPr>
        <p:txBody>
          <a:bodyPr/>
          <a:lstStyle/>
          <a:p>
            <a:pPr algn="l" eaLnBrk="1" hangingPunct="1">
              <a:lnSpc>
                <a:spcPct val="110000"/>
              </a:lnSpc>
            </a:pPr>
            <a:r>
              <a:rPr lang="zh-TW" altLang="en-US" dirty="0" smtClean="0"/>
              <a:t>組織內部資訊系統的演進</a:t>
            </a:r>
          </a:p>
          <a:p>
            <a:pPr lvl="1" algn="l" eaLnBrk="1" hangingPunct="1">
              <a:lnSpc>
                <a:spcPct val="110000"/>
              </a:lnSpc>
            </a:pPr>
            <a:r>
              <a:rPr lang="zh-TW" altLang="en-US" dirty="0" smtClean="0"/>
              <a:t>組織內部資訊系統的層次與演進（參考圖</a:t>
            </a:r>
            <a:r>
              <a:rPr lang="en-US" altLang="zh-TW" dirty="0" smtClean="0"/>
              <a:t>9-3</a:t>
            </a:r>
            <a:r>
              <a:rPr lang="zh-TW" altLang="en-US" dirty="0" smtClean="0"/>
              <a:t>）</a:t>
            </a:r>
          </a:p>
          <a:p>
            <a:pPr lvl="2" algn="l" eaLnBrk="1" hangingPunct="1">
              <a:lnSpc>
                <a:spcPct val="110000"/>
              </a:lnSpc>
            </a:pPr>
            <a:r>
              <a:rPr lang="zh-TW" altLang="en-US" dirty="0" smtClean="0"/>
              <a:t>人工資訊蒐集與處理</a:t>
            </a:r>
          </a:p>
          <a:p>
            <a:pPr lvl="2" algn="l" eaLnBrk="1" hangingPunct="1">
              <a:lnSpc>
                <a:spcPct val="110000"/>
              </a:lnSpc>
            </a:pPr>
            <a:r>
              <a:rPr lang="zh-TW" altLang="en-US" dirty="0" smtClean="0"/>
              <a:t>電子資料處理</a:t>
            </a:r>
            <a:r>
              <a:rPr lang="en-US" altLang="zh-TW" dirty="0" smtClean="0"/>
              <a:t>(electronic data processing, EDP)</a:t>
            </a:r>
          </a:p>
          <a:p>
            <a:pPr lvl="2" algn="l" eaLnBrk="1" hangingPunct="1">
              <a:lnSpc>
                <a:spcPct val="110000"/>
              </a:lnSpc>
              <a:buFontTx/>
              <a:buNone/>
            </a:pPr>
            <a:r>
              <a:rPr lang="en-US" altLang="zh-TW" dirty="0" smtClean="0"/>
              <a:t>	</a:t>
            </a:r>
            <a:r>
              <a:rPr lang="zh-TW" altLang="en-US" dirty="0" smtClean="0"/>
              <a:t>以機械或電子設備，對訊息進行標準化的蒐集並儲存的系統。</a:t>
            </a:r>
          </a:p>
          <a:p>
            <a:pPr lvl="3" algn="l" eaLnBrk="1" hangingPunct="1">
              <a:lnSpc>
                <a:spcPct val="110000"/>
              </a:lnSpc>
            </a:pPr>
            <a:r>
              <a:rPr lang="zh-TW" altLang="en-US" dirty="0" smtClean="0"/>
              <a:t>銷售點系統</a:t>
            </a:r>
            <a:r>
              <a:rPr lang="en-US" altLang="zh-TW" dirty="0" smtClean="0"/>
              <a:t>(point of sale, POS)</a:t>
            </a:r>
          </a:p>
          <a:p>
            <a:pPr lvl="3" algn="l" eaLnBrk="1" hangingPunct="1">
              <a:lnSpc>
                <a:spcPct val="110000"/>
              </a:lnSpc>
            </a:pPr>
            <a:r>
              <a:rPr lang="zh-TW" altLang="en-US" dirty="0" smtClean="0"/>
              <a:t>無線射頻識別系統</a:t>
            </a:r>
            <a:r>
              <a:rPr lang="en-US" altLang="zh-TW" dirty="0" smtClean="0"/>
              <a:t>(radio frequency identification, RFID)</a:t>
            </a:r>
          </a:p>
        </p:txBody>
      </p:sp>
    </p:spTree>
    <p:extLst>
      <p:ext uri="{BB962C8B-B14F-4D97-AF65-F5344CB8AC3E}">
        <p14:creationId xmlns:p14="http://schemas.microsoft.com/office/powerpoint/2010/main" val="5134724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8435"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73F3117C-B388-48C1-93AE-B25C8E346B23}" type="slidenum">
              <a:rPr lang="en-US" altLang="zh-TW" sz="1400"/>
              <a:pPr/>
              <a:t>16</a:t>
            </a:fld>
            <a:endParaRPr lang="en-US" altLang="zh-TW" sz="1400"/>
          </a:p>
        </p:txBody>
      </p:sp>
      <p:sp>
        <p:nvSpPr>
          <p:cNvPr id="18436" name="Rectangle 2"/>
          <p:cNvSpPr>
            <a:spLocks noGrp="1" noChangeArrowheads="1"/>
          </p:cNvSpPr>
          <p:nvPr>
            <p:ph type="title"/>
          </p:nvPr>
        </p:nvSpPr>
        <p:spPr/>
        <p:txBody>
          <a:bodyPr/>
          <a:lstStyle/>
          <a:p>
            <a:pPr eaLnBrk="1" hangingPunct="1"/>
            <a:r>
              <a:rPr lang="zh-TW" altLang="en-US" smtClean="0"/>
              <a:t>資訊科技的內部應用 </a:t>
            </a:r>
            <a:r>
              <a:rPr lang="en-US" altLang="zh-TW" sz="2000" smtClean="0">
                <a:solidFill>
                  <a:srgbClr val="3399FF"/>
                </a:solidFill>
              </a:rPr>
              <a:t>3/16</a:t>
            </a:r>
          </a:p>
        </p:txBody>
      </p:sp>
      <p:sp>
        <p:nvSpPr>
          <p:cNvPr id="18437" name="Rectangle 3"/>
          <p:cNvSpPr>
            <a:spLocks noGrp="1" noChangeArrowheads="1"/>
          </p:cNvSpPr>
          <p:nvPr>
            <p:ph type="body" idx="1"/>
          </p:nvPr>
        </p:nvSpPr>
        <p:spPr/>
        <p:txBody>
          <a:bodyPr/>
          <a:lstStyle/>
          <a:p>
            <a:pPr lvl="2" eaLnBrk="1" hangingPunct="1"/>
            <a:r>
              <a:rPr lang="zh-TW" altLang="en-US" dirty="0" smtClean="0"/>
              <a:t>管理資訊系統</a:t>
            </a:r>
            <a:r>
              <a:rPr lang="en-US" altLang="zh-TW" dirty="0" smtClean="0"/>
              <a:t>(management information system, MIS)</a:t>
            </a:r>
          </a:p>
          <a:p>
            <a:pPr lvl="2" eaLnBrk="1" hangingPunct="1">
              <a:buFontTx/>
              <a:buNone/>
            </a:pPr>
            <a:r>
              <a:rPr lang="en-US" altLang="zh-TW" dirty="0" smtClean="0"/>
              <a:t>	</a:t>
            </a:r>
            <a:r>
              <a:rPr lang="zh-TW" altLang="en-US" dirty="0" smtClean="0"/>
              <a:t>將資料加以整合與分析並有系統呈現，以支援各項決策的系統。</a:t>
            </a:r>
            <a:endParaRPr lang="en-US" altLang="zh-TW" dirty="0" smtClean="0"/>
          </a:p>
          <a:p>
            <a:pPr lvl="2" eaLnBrk="1" hangingPunct="1">
              <a:buFontTx/>
              <a:buNone/>
            </a:pPr>
            <a:endParaRPr lang="zh-TW" altLang="en-US" dirty="0" smtClean="0"/>
          </a:p>
          <a:p>
            <a:pPr lvl="3" eaLnBrk="1" hangingPunct="1"/>
            <a:r>
              <a:rPr lang="zh-TW" altLang="en-US" dirty="0" smtClean="0"/>
              <a:t>資料探勘</a:t>
            </a:r>
            <a:r>
              <a:rPr lang="en-US" altLang="zh-TW" dirty="0" smtClean="0"/>
              <a:t>(data mining) </a:t>
            </a:r>
          </a:p>
          <a:p>
            <a:pPr lvl="3" eaLnBrk="1" hangingPunct="1">
              <a:buFontTx/>
              <a:buNone/>
            </a:pPr>
            <a:r>
              <a:rPr lang="en-US" altLang="zh-TW" dirty="0" smtClean="0"/>
              <a:t>	</a:t>
            </a:r>
            <a:r>
              <a:rPr lang="zh-TW" altLang="en-US" dirty="0" smtClean="0"/>
              <a:t>透過大量資料分析的特殊技術，分析資料，以便開發出有意義的資訊，提供決策者參考。</a:t>
            </a:r>
            <a:endParaRPr lang="en-US" altLang="zh-TW" dirty="0" smtClean="0"/>
          </a:p>
          <a:p>
            <a:pPr lvl="3"/>
            <a:r>
              <a:rPr lang="zh-TW" altLang="en-US" dirty="0" smtClean="0"/>
              <a:t>資料倉儲</a:t>
            </a:r>
            <a:r>
              <a:rPr lang="en-US" altLang="zh-TW" dirty="0" smtClean="0"/>
              <a:t>(</a:t>
            </a:r>
            <a:r>
              <a:rPr lang="en-US" altLang="zh-TW" dirty="0"/>
              <a:t>data </a:t>
            </a:r>
            <a:r>
              <a:rPr lang="en-US" altLang="zh-TW" dirty="0" smtClean="0"/>
              <a:t>warehousing) </a:t>
            </a:r>
            <a:endParaRPr lang="en-US" altLang="zh-TW" dirty="0"/>
          </a:p>
          <a:p>
            <a:pPr lvl="3">
              <a:buNone/>
            </a:pPr>
            <a:r>
              <a:rPr lang="en-US" altLang="zh-TW" dirty="0"/>
              <a:t>	</a:t>
            </a:r>
            <a:r>
              <a:rPr lang="zh-TW" altLang="en-US" dirty="0"/>
              <a:t>透過大量</a:t>
            </a:r>
            <a:r>
              <a:rPr lang="zh-TW" altLang="en-US" dirty="0" smtClean="0"/>
              <a:t>資料庫 </a:t>
            </a:r>
            <a:r>
              <a:rPr lang="en-US" altLang="zh-TW" dirty="0" smtClean="0"/>
              <a:t>Database</a:t>
            </a:r>
            <a:r>
              <a:rPr lang="zh-TW" altLang="en-US" dirty="0" smtClean="0"/>
              <a:t>。</a:t>
            </a:r>
            <a:endParaRPr lang="zh-TW" altLang="en-US" dirty="0"/>
          </a:p>
          <a:p>
            <a:pPr lvl="3" eaLnBrk="1" hangingPunct="1">
              <a:buFontTx/>
              <a:buNone/>
            </a:pPr>
            <a:endParaRPr lang="zh-TW" altLang="en-US" dirty="0" smtClean="0"/>
          </a:p>
        </p:txBody>
      </p:sp>
    </p:spTree>
    <p:extLst>
      <p:ext uri="{BB962C8B-B14F-4D97-AF65-F5344CB8AC3E}">
        <p14:creationId xmlns:p14="http://schemas.microsoft.com/office/powerpoint/2010/main" val="40236802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0285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19459"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A03EC1A1-D1C3-488C-9000-BA58B118E9C3}" type="slidenum">
              <a:rPr lang="en-US" altLang="zh-TW" sz="1400"/>
              <a:pPr/>
              <a:t>18</a:t>
            </a:fld>
            <a:endParaRPr lang="en-US" altLang="zh-TW" sz="1400"/>
          </a:p>
        </p:txBody>
      </p:sp>
      <p:sp>
        <p:nvSpPr>
          <p:cNvPr id="19460" name="Rectangle 2"/>
          <p:cNvSpPr>
            <a:spLocks noGrp="1" noChangeArrowheads="1"/>
          </p:cNvSpPr>
          <p:nvPr>
            <p:ph type="title"/>
          </p:nvPr>
        </p:nvSpPr>
        <p:spPr/>
        <p:txBody>
          <a:bodyPr/>
          <a:lstStyle/>
          <a:p>
            <a:pPr eaLnBrk="1" hangingPunct="1"/>
            <a:r>
              <a:rPr lang="zh-TW" altLang="en-US" dirty="0" smtClean="0"/>
              <a:t>資訊科技的內部應用 </a:t>
            </a:r>
            <a:endParaRPr lang="en-US" altLang="zh-TW" sz="2000" dirty="0" smtClean="0">
              <a:solidFill>
                <a:srgbClr val="3399FF"/>
              </a:solidFill>
            </a:endParaRPr>
          </a:p>
        </p:txBody>
      </p:sp>
      <p:sp>
        <p:nvSpPr>
          <p:cNvPr id="19461" name="Rectangle 3"/>
          <p:cNvSpPr>
            <a:spLocks noGrp="1" noChangeArrowheads="1"/>
          </p:cNvSpPr>
          <p:nvPr>
            <p:ph type="body" idx="1"/>
          </p:nvPr>
        </p:nvSpPr>
        <p:spPr/>
        <p:txBody>
          <a:bodyPr/>
          <a:lstStyle/>
          <a:p>
            <a:pPr lvl="2" eaLnBrk="1" hangingPunct="1"/>
            <a:r>
              <a:rPr lang="zh-TW" altLang="en-US" dirty="0" smtClean="0"/>
              <a:t>決策支援系統</a:t>
            </a:r>
            <a:r>
              <a:rPr lang="en-US" altLang="zh-TW" dirty="0" smtClean="0"/>
              <a:t>(decision support system, DSS)</a:t>
            </a:r>
          </a:p>
          <a:p>
            <a:pPr lvl="2" eaLnBrk="1" hangingPunct="1">
              <a:buFontTx/>
              <a:buNone/>
            </a:pPr>
            <a:r>
              <a:rPr lang="en-US" altLang="zh-TW" dirty="0" smtClean="0"/>
              <a:t>	</a:t>
            </a:r>
            <a:r>
              <a:rPr lang="zh-TW" altLang="en-US" dirty="0" smtClean="0"/>
              <a:t>用特定的模式，協助決策者評估各項問題解決方案，並進行決策建議的系統。</a:t>
            </a:r>
          </a:p>
          <a:p>
            <a:pPr lvl="2" eaLnBrk="1" hangingPunct="1"/>
            <a:r>
              <a:rPr lang="zh-TW" altLang="en-US" dirty="0" smtClean="0"/>
              <a:t>人工智慧</a:t>
            </a:r>
            <a:r>
              <a:rPr lang="en-US" altLang="zh-TW" dirty="0" smtClean="0"/>
              <a:t>(artificial intelligence, AI)</a:t>
            </a:r>
          </a:p>
          <a:p>
            <a:pPr lvl="2" eaLnBrk="1" hangingPunct="1">
              <a:buFontTx/>
              <a:buNone/>
            </a:pPr>
            <a:r>
              <a:rPr lang="en-US" altLang="zh-TW" dirty="0" smtClean="0"/>
              <a:t>	</a:t>
            </a:r>
            <a:r>
              <a:rPr lang="zh-TW" altLang="en-US" dirty="0" smtClean="0"/>
              <a:t>主要是利用 電腦強大的處理能力，將所有可能的</a:t>
            </a:r>
            <a:endParaRPr lang="en-US" altLang="zh-TW" dirty="0" smtClean="0"/>
          </a:p>
          <a:p>
            <a:pPr lvl="2" eaLnBrk="1" hangingPunct="1">
              <a:buFontTx/>
              <a:buNone/>
            </a:pPr>
            <a:r>
              <a:rPr lang="zh-TW" altLang="en-US" dirty="0" smtClean="0">
                <a:solidFill>
                  <a:srgbClr val="0070C0"/>
                </a:solidFill>
              </a:rPr>
              <a:t>決策法則</a:t>
            </a:r>
            <a:r>
              <a:rPr lang="zh-TW" altLang="en-US" dirty="0" smtClean="0"/>
              <a:t>及相關的</a:t>
            </a:r>
            <a:r>
              <a:rPr lang="zh-TW" altLang="en-US" dirty="0" smtClean="0">
                <a:solidFill>
                  <a:srgbClr val="0070C0"/>
                </a:solidFill>
              </a:rPr>
              <a:t>重要參數</a:t>
            </a:r>
            <a:r>
              <a:rPr lang="zh-TW" altLang="en-US" dirty="0" smtClean="0"/>
              <a:t>輸入到系統中，使電腦可以透過這些</a:t>
            </a:r>
            <a:r>
              <a:rPr lang="zh-TW" altLang="en-US" dirty="0" smtClean="0">
                <a:solidFill>
                  <a:srgbClr val="0070C0"/>
                </a:solidFill>
              </a:rPr>
              <a:t>法則及數據</a:t>
            </a:r>
            <a:r>
              <a:rPr lang="zh-TW" altLang="en-US" dirty="0" smtClean="0"/>
              <a:t>進行判斷，進而做出最佳的決策。</a:t>
            </a:r>
          </a:p>
        </p:txBody>
      </p:sp>
    </p:spTree>
    <p:extLst>
      <p:ext uri="{BB962C8B-B14F-4D97-AF65-F5344CB8AC3E}">
        <p14:creationId xmlns:p14="http://schemas.microsoft.com/office/powerpoint/2010/main" val="38161628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403187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200" dirty="0" smtClean="0">
                <a:ea typeface="標楷體" pitchFamily="65" charset="-120"/>
              </a:rPr>
              <a:t>大數據分析</a:t>
            </a:r>
            <a:r>
              <a:rPr lang="en-US" altLang="zh-TW" sz="2200" dirty="0" smtClean="0">
                <a:ea typeface="標楷體" pitchFamily="65" charset="-120"/>
              </a:rPr>
              <a:t>(</a:t>
            </a:r>
            <a:r>
              <a:rPr lang="zh-TW" altLang="en-US" sz="2200" dirty="0" smtClean="0">
                <a:ea typeface="標楷體" pitchFamily="65" charset="-120"/>
              </a:rPr>
              <a:t>氣象</a:t>
            </a:r>
            <a:r>
              <a:rPr lang="en-US" altLang="zh-TW" sz="2200" dirty="0" smtClean="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r>
              <a:rPr lang="en-US" altLang="zh-TW" sz="2200" dirty="0" smtClean="0">
                <a:ea typeface="標楷體" pitchFamily="65" charset="-120"/>
              </a:rPr>
              <a:t>AI</a:t>
            </a:r>
            <a:r>
              <a:rPr lang="zh-TW" altLang="en-US" sz="2200" dirty="0" smtClean="0">
                <a:ea typeface="標楷體" pitchFamily="65" charset="-120"/>
              </a:rPr>
              <a:t> 人工智慧 </a:t>
            </a:r>
            <a:r>
              <a:rPr lang="en-US" altLang="zh-TW" sz="2200" dirty="0" smtClean="0">
                <a:ea typeface="標楷體" pitchFamily="65" charset="-120"/>
              </a:rPr>
              <a:t>and IOM</a:t>
            </a:r>
            <a:r>
              <a:rPr lang="zh-TW" altLang="en-US" sz="2200" dirty="0" smtClean="0">
                <a:ea typeface="標楷體" pitchFamily="65" charset="-120"/>
              </a:rPr>
              <a:t> 物聯網</a:t>
            </a:r>
            <a:endParaRPr lang="en-US" altLang="zh-TW" sz="2200" dirty="0" smtClean="0">
              <a:ea typeface="標楷體" pitchFamily="65" charset="-120"/>
            </a:endParaRPr>
          </a:p>
          <a:p>
            <a:pPr>
              <a:spcBef>
                <a:spcPct val="50000"/>
              </a:spcBef>
            </a:pPr>
            <a:r>
              <a:rPr lang="en-US" altLang="zh-TW" sz="2200" dirty="0" smtClean="0">
                <a:ea typeface="標楷體" pitchFamily="65" charset="-120"/>
                <a:hlinkClick r:id="rId2"/>
              </a:rPr>
              <a:t>https</a:t>
            </a:r>
            <a:r>
              <a:rPr lang="en-US" altLang="zh-TW" sz="2200" dirty="0">
                <a:ea typeface="標楷體" pitchFamily="65" charset="-120"/>
                <a:hlinkClick r:id="rId2"/>
              </a:rPr>
              <a:t>://www.youtube.com/playlist?list=PL-EvATvybZJeBYtxMytGnlYFYtI6AbyRU</a:t>
            </a:r>
            <a:endParaRPr lang="en-US" altLang="zh-TW" sz="2200" dirty="0" smtClean="0">
              <a:ea typeface="標楷體" pitchFamily="65" charset="-120"/>
            </a:endParaRPr>
          </a:p>
          <a:p>
            <a:pPr>
              <a:spcBef>
                <a:spcPct val="50000"/>
              </a:spcBef>
            </a:pPr>
            <a:r>
              <a:rPr lang="en-US" altLang="zh-TW" sz="2200" dirty="0" smtClean="0">
                <a:ea typeface="標楷體" pitchFamily="65" charset="-120"/>
              </a:rPr>
              <a:t>3.</a:t>
            </a:r>
            <a:r>
              <a:rPr lang="zh-TW" altLang="en-US" sz="2200" dirty="0" smtClean="0">
                <a:ea typeface="標楷體" pitchFamily="65" charset="-120"/>
              </a:rPr>
              <a:t> 台中</a:t>
            </a:r>
            <a:r>
              <a:rPr lang="zh-TW" altLang="en-US" sz="2200" dirty="0">
                <a:ea typeface="標楷體" pitchFamily="65" charset="-120"/>
              </a:rPr>
              <a:t>大里太平區物聯網 與 大數據 研究</a:t>
            </a:r>
            <a:r>
              <a:rPr lang="en-US" altLang="zh-TW" sz="2200" dirty="0" smtClean="0">
                <a:ea typeface="標楷體" pitchFamily="65" charset="-120"/>
                <a:hlinkClick r:id="rId3"/>
              </a:rPr>
              <a:t>https</a:t>
            </a:r>
            <a:r>
              <a:rPr lang="en-US" altLang="zh-TW" sz="2200" dirty="0">
                <a:ea typeface="標楷體" pitchFamily="65" charset="-120"/>
                <a:hlinkClick r:id="rId3"/>
              </a:rPr>
              <a:t>://www.facebook.com/groups/1931025107152094/?source_id=281464648536127</a:t>
            </a:r>
            <a:endParaRPr lang="zh-TW" altLang="en-US" sz="2200" dirty="0" smtClean="0">
              <a:ea typeface="標楷體" pitchFamily="65" charset="-120"/>
            </a:endParaRPr>
          </a:p>
          <a:p>
            <a:pPr>
              <a:spcBef>
                <a:spcPct val="50000"/>
              </a:spcBef>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 大</a:t>
            </a:r>
            <a:r>
              <a:rPr lang="zh-TW" altLang="en-US" sz="2400" dirty="0">
                <a:latin typeface="標楷體" panose="03000509000000000000" pitchFamily="65" charset="-120"/>
                <a:ea typeface="標楷體" panose="03000509000000000000" pitchFamily="65" charset="-120"/>
              </a:rPr>
              <a:t>現代零售</a:t>
            </a:r>
            <a:r>
              <a:rPr lang="en-US" altLang="zh-TW" sz="2400" dirty="0">
                <a:latin typeface="標楷體" panose="03000509000000000000" pitchFamily="65" charset="-120"/>
                <a:ea typeface="標楷體" panose="03000509000000000000" pitchFamily="65" charset="-120"/>
              </a:rPr>
              <a:t>Retail </a:t>
            </a:r>
            <a:r>
              <a:rPr lang="zh-TW" altLang="en-US" sz="2400" dirty="0" smtClean="0">
                <a:latin typeface="標楷體" panose="03000509000000000000" pitchFamily="65" charset="-120"/>
                <a:ea typeface="標楷體" panose="03000509000000000000" pitchFamily="65" charset="-120"/>
              </a:rPr>
              <a:t>通路 </a:t>
            </a:r>
            <a:r>
              <a:rPr lang="en-US" altLang="zh-TW" sz="2400" dirty="0" smtClean="0">
                <a:latin typeface="標楷體" panose="03000509000000000000" pitchFamily="65" charset="-120"/>
                <a:ea typeface="標楷體" panose="03000509000000000000" pitchFamily="65" charset="-120"/>
              </a:rPr>
              <a:t>:</a:t>
            </a:r>
            <a:r>
              <a:rPr lang="en-US" altLang="zh-TW" sz="2200" dirty="0" smtClean="0">
                <a:latin typeface="標楷體" pitchFamily="65" charset="-120"/>
                <a:ea typeface="標楷體" pitchFamily="65" charset="-120"/>
                <a:hlinkClick r:id="rId4"/>
              </a:rPr>
              <a:t>www.facebook.com/retail8</a:t>
            </a:r>
            <a:endParaRPr lang="en-US" altLang="zh-TW" sz="2200" dirty="0" smtClean="0">
              <a:latin typeface="標楷體" pitchFamily="65" charset="-12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MK-IS(Marking)</a:t>
                  </a:r>
                  <a:r>
                    <a:rPr lang="zh-TW" altLang="en-US">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sp>
        <p:nvSpPr>
          <p:cNvPr id="3" name="矩形 2"/>
          <p:cNvSpPr/>
          <p:nvPr/>
        </p:nvSpPr>
        <p:spPr>
          <a:xfrm>
            <a:off x="1115616" y="356098"/>
            <a:ext cx="6979796" cy="769441"/>
          </a:xfrm>
          <a:prstGeom prst="rect">
            <a:avLst/>
          </a:prstGeom>
        </p:spPr>
        <p:txBody>
          <a:bodyPr wrap="none">
            <a:spAutoFit/>
          </a:bodyPr>
          <a:lstStyle/>
          <a:p>
            <a:pPr>
              <a:spcBef>
                <a:spcPct val="50000"/>
              </a:spcBef>
            </a:pPr>
            <a:r>
              <a:rPr lang="en-US" altLang="zh-TW" sz="4400" dirty="0">
                <a:solidFill>
                  <a:srgbClr val="FF0000"/>
                </a:solidFill>
                <a:ea typeface="標楷體" pitchFamily="65" charset="-120"/>
              </a:rPr>
              <a:t>AI</a:t>
            </a:r>
            <a:r>
              <a:rPr lang="zh-TW" altLang="en-US" sz="4400" dirty="0">
                <a:solidFill>
                  <a:srgbClr val="FF0000"/>
                </a:solidFill>
                <a:ea typeface="標楷體" pitchFamily="65" charset="-120"/>
              </a:rPr>
              <a:t> 人工智慧 </a:t>
            </a:r>
            <a:r>
              <a:rPr lang="en-US" altLang="zh-TW" sz="4400" dirty="0">
                <a:solidFill>
                  <a:srgbClr val="FF0000"/>
                </a:solidFill>
                <a:ea typeface="標楷體" pitchFamily="65" charset="-120"/>
              </a:rPr>
              <a:t>and IOM</a:t>
            </a:r>
            <a:r>
              <a:rPr lang="zh-TW" altLang="en-US" sz="4400" dirty="0">
                <a:solidFill>
                  <a:srgbClr val="FF0000"/>
                </a:solidFill>
                <a:ea typeface="標楷體" pitchFamily="65" charset="-120"/>
              </a:rPr>
              <a:t> 物聯網</a:t>
            </a:r>
            <a:endParaRPr lang="en-US" altLang="zh-TW" sz="4400" dirty="0">
              <a:solidFill>
                <a:srgbClr val="FF0000"/>
              </a:solidFill>
              <a:ea typeface="標楷體" pitchFamily="65" charset="-120"/>
            </a:endParaRPr>
          </a:p>
        </p:txBody>
      </p:sp>
    </p:spTree>
    <p:extLst>
      <p:ext uri="{BB962C8B-B14F-4D97-AF65-F5344CB8AC3E}">
        <p14:creationId xmlns:p14="http://schemas.microsoft.com/office/powerpoint/2010/main" val="122969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7171194"/>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什麼是 組織</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組織</a:t>
            </a:r>
            <a:r>
              <a:rPr lang="zh-TW" altLang="en-US" sz="2400" dirty="0" smtClean="0">
                <a:solidFill>
                  <a:srgbClr val="FF0000"/>
                </a:solidFill>
                <a:latin typeface="標楷體" panose="03000509000000000000" pitchFamily="65" charset="-120"/>
                <a:ea typeface="標楷體" panose="03000509000000000000" pitchFamily="65" charset="-120"/>
              </a:rPr>
              <a:t>理論</a:t>
            </a:r>
            <a:r>
              <a:rPr lang="zh-TW" altLang="en-US" sz="2400" dirty="0">
                <a:latin typeface="標楷體" pitchFamily="65" charset="-120"/>
                <a:ea typeface="標楷體" pitchFamily="65" charset="-120"/>
              </a:rPr>
              <a:t>管理</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組織</a:t>
            </a:r>
            <a:r>
              <a:rPr lang="zh-TW" altLang="en-US" sz="2400" dirty="0">
                <a:solidFill>
                  <a:srgbClr val="FF0000"/>
                </a:solidFill>
                <a:latin typeface="標楷體" panose="03000509000000000000" pitchFamily="65" charset="-120"/>
                <a:ea typeface="標楷體" panose="03000509000000000000" pitchFamily="65" charset="-120"/>
              </a:rPr>
              <a:t>理論</a:t>
            </a:r>
            <a:r>
              <a:rPr lang="zh-TW" altLang="en-US" sz="2400" dirty="0" smtClean="0">
                <a:latin typeface="標楷體" pitchFamily="65" charset="-120"/>
                <a:ea typeface="標楷體" pitchFamily="65" charset="-120"/>
              </a:rPr>
              <a:t>管理 是 何系的必修重點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組織理論</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組織理論</a:t>
            </a:r>
            <a:r>
              <a:rPr lang="zh-TW" altLang="en-US" sz="2000" dirty="0" smtClean="0">
                <a:latin typeface="標楷體" pitchFamily="65" charset="-120"/>
                <a:ea typeface="標楷體" pitchFamily="65" charset="-120"/>
              </a:rPr>
              <a:t>管理個案應用</a:t>
            </a:r>
            <a:r>
              <a:rPr lang="en-US" altLang="zh-TW" sz="2000" dirty="0" smtClean="0">
                <a:latin typeface="標楷體" pitchFamily="65" charset="-120"/>
                <a:ea typeface="標楷體" pitchFamily="65" charset="-120"/>
              </a:rPr>
              <a:t>-</a:t>
            </a:r>
            <a:endParaRPr lang="zh-TW" altLang="en-US" sz="2000" dirty="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個案應用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3"/>
              </a:rPr>
              <a:t>https</a:t>
            </a:r>
            <a:r>
              <a:rPr lang="en-US" altLang="zh-TW" sz="2200" dirty="0">
                <a:latin typeface="標楷體" pitchFamily="65" charset="-120"/>
                <a:ea typeface="標楷體" pitchFamily="65" charset="-120"/>
                <a:hlinkClick r:id="rId3"/>
              </a:rPr>
              <a:t>://www.google.com.tw/maps/@24.1148104,120.6810618,13.75z/data=!4m2!6m1!1s1vexIgKIHuDGQ2Eut0cTC1azETZE?hl=zh-TW</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 期中考前 各組 要</a:t>
            </a:r>
            <a:r>
              <a:rPr lang="zh-TW" altLang="en-US" sz="2200" dirty="0">
                <a:latin typeface="標楷體" pitchFamily="65" charset="-120"/>
                <a:ea typeface="標楷體" pitchFamily="65" charset="-120"/>
              </a:rPr>
              <a:t>在</a:t>
            </a:r>
            <a:r>
              <a:rPr lang="en-US" altLang="zh-TW" sz="2200" dirty="0" err="1" smtClean="0">
                <a:latin typeface="標楷體" pitchFamily="65" charset="-120"/>
                <a:ea typeface="標楷體" pitchFamily="65" charset="-120"/>
              </a:rPr>
              <a:t>facebook</a:t>
            </a:r>
            <a:r>
              <a:rPr lang="zh-TW" altLang="en-US" sz="2200" dirty="0" smtClean="0">
                <a:latin typeface="標楷體" pitchFamily="65" charset="-120"/>
                <a:ea typeface="標楷體" pitchFamily="65" charset="-120"/>
              </a:rPr>
              <a:t> </a:t>
            </a:r>
            <a:r>
              <a:rPr lang="zh-TW" altLang="en-US" sz="2200" dirty="0">
                <a:latin typeface="標楷體" pitchFamily="65" charset="-120"/>
                <a:ea typeface="標楷體" pitchFamily="65" charset="-120"/>
              </a:rPr>
              <a:t>開</a:t>
            </a:r>
            <a:r>
              <a:rPr lang="zh-TW" altLang="en-US" sz="2200" dirty="0" smtClean="0">
                <a:latin typeface="標楷體" pitchFamily="65" charset="-120"/>
                <a:ea typeface="標楷體" pitchFamily="65" charset="-120"/>
              </a:rPr>
              <a:t>一個 粉絲</a:t>
            </a:r>
            <a:r>
              <a:rPr lang="zh-TW" altLang="en-US" sz="2200" dirty="0">
                <a:latin typeface="標楷體" pitchFamily="65" charset="-120"/>
                <a:ea typeface="標楷體" pitchFamily="65" charset="-120"/>
              </a:rPr>
              <a:t>專業帳號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zh-TW" altLang="en-US" sz="2200" dirty="0" smtClean="0">
                <a:latin typeface="標楷體" pitchFamily="65" charset="-120"/>
                <a:ea typeface="標楷體" pitchFamily="65" charset="-120"/>
              </a:rPr>
              <a:t>* 期中報告 做 </a:t>
            </a:r>
            <a:r>
              <a:rPr lang="en-US" altLang="zh-TW" sz="2200" dirty="0" smtClean="0">
                <a:latin typeface="標楷體" pitchFamily="65" charset="-120"/>
                <a:ea typeface="標楷體" pitchFamily="65" charset="-120"/>
              </a:rPr>
              <a:t>FB</a:t>
            </a:r>
            <a:r>
              <a:rPr lang="zh-TW" altLang="en-US" sz="2200" dirty="0" smtClean="0">
                <a:latin typeface="標楷體" pitchFamily="65" charset="-120"/>
                <a:ea typeface="標楷體" pitchFamily="65" charset="-120"/>
              </a:rPr>
              <a:t>粉絲專業與相關連結 </a:t>
            </a:r>
            <a:endParaRPr lang="zh-TW" altLang="en-US" sz="2200" dirty="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組織</a:t>
            </a:r>
            <a:r>
              <a:rPr lang="zh-TW" altLang="en-US" sz="2400" dirty="0" smtClean="0"/>
              <a:t>理論管理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805218370"/>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1.3/2</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800" dirty="0" smtClean="0">
                <a:hlinkClick r:id="rId2"/>
              </a:rPr>
              <a:t/>
            </a:r>
            <a:br>
              <a:rPr lang="en-US" altLang="zh-TW" sz="2800" dirty="0" smtClean="0">
                <a:hlinkClick r:id="rId2"/>
              </a:rPr>
            </a:br>
            <a:r>
              <a:rPr lang="zh-TW" altLang="en-US" sz="2800" dirty="0"/>
              <a:t>台灣老年人口比例</a:t>
            </a:r>
            <a:r>
              <a:rPr lang="en-US" altLang="zh-TW" sz="2800" dirty="0"/>
              <a:t>-</a:t>
            </a:r>
            <a:r>
              <a:rPr lang="zh-TW" altLang="en-US" sz="2800" dirty="0"/>
              <a:t>大數據分析</a:t>
            </a:r>
            <a:r>
              <a:rPr lang="en-US" altLang="zh-TW" sz="2800" dirty="0">
                <a:hlinkClick r:id="rId2"/>
              </a:rPr>
              <a:t/>
            </a:r>
            <a:br>
              <a:rPr lang="en-US" altLang="zh-TW" sz="2800" dirty="0">
                <a:hlinkClick r:id="rId2"/>
              </a:rPr>
            </a:br>
            <a:r>
              <a:rPr lang="en-US" altLang="zh-TW" sz="2800" dirty="0" smtClean="0">
                <a:hlinkClick r:id="rId2"/>
              </a:rPr>
              <a:t>http</a:t>
            </a:r>
            <a:r>
              <a:rPr lang="en-US" altLang="zh-TW" sz="2800" dirty="0">
                <a:hlinkClick r:id="rId2"/>
              </a:rPr>
              <a:t>://kiang.github.io/tw_population</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sz="2200" dirty="0"/>
              <a:t>根據聯合國定義</a:t>
            </a:r>
            <a:r>
              <a:rPr lang="en-US" altLang="zh-TW" sz="2200" dirty="0"/>
              <a:t>65</a:t>
            </a:r>
            <a:r>
              <a:rPr lang="zh-TW" altLang="en-US" sz="2200" dirty="0"/>
              <a:t>歲以上老年人口占總人口比率在</a:t>
            </a:r>
            <a:r>
              <a:rPr lang="en-US" altLang="zh-TW" sz="2200" dirty="0"/>
              <a:t>7</a:t>
            </a:r>
            <a:r>
              <a:rPr lang="zh-TW" altLang="en-US" sz="2200" dirty="0"/>
              <a:t>％以上時稱之為高齡化社會，台灣在</a:t>
            </a:r>
            <a:r>
              <a:rPr lang="en-US" altLang="zh-TW" sz="2200" dirty="0"/>
              <a:t>1993</a:t>
            </a:r>
            <a:r>
              <a:rPr lang="zh-TW" altLang="en-US" sz="2200" dirty="0"/>
              <a:t>年</a:t>
            </a:r>
            <a:r>
              <a:rPr lang="en-US" altLang="zh-TW" sz="2200" dirty="0"/>
              <a:t>2</a:t>
            </a:r>
            <a:r>
              <a:rPr lang="zh-TW" altLang="en-US" sz="2200" dirty="0"/>
              <a:t>月正式進入 </a:t>
            </a:r>
            <a:r>
              <a:rPr lang="en-US" altLang="zh-TW" sz="2200" dirty="0"/>
              <a:t>7</a:t>
            </a:r>
            <a:r>
              <a:rPr lang="zh-TW" altLang="en-US" sz="2200" dirty="0"/>
              <a:t>％以上「高齡化社會」，</a:t>
            </a:r>
            <a:r>
              <a:rPr lang="en-US" altLang="zh-TW" sz="2200" dirty="0"/>
              <a:t>14</a:t>
            </a:r>
            <a:r>
              <a:rPr lang="zh-TW" altLang="en-US" sz="2200" dirty="0"/>
              <a:t>％以上時稱高齡社會，</a:t>
            </a:r>
            <a:r>
              <a:rPr lang="en-US" altLang="zh-TW" sz="2200" dirty="0"/>
              <a:t>20</a:t>
            </a:r>
            <a:r>
              <a:rPr lang="zh-TW" altLang="en-US" sz="2200" dirty="0"/>
              <a:t>％以上時稱超高齡社會，</a:t>
            </a:r>
            <a:r>
              <a:rPr lang="en-US" altLang="zh-TW" sz="2200" dirty="0"/>
              <a:t>101</a:t>
            </a:r>
            <a:r>
              <a:rPr lang="zh-TW" altLang="en-US" sz="2200" dirty="0"/>
              <a:t>年臺灣地區</a:t>
            </a:r>
            <a:r>
              <a:rPr lang="en-US" altLang="zh-TW" sz="2200" dirty="0"/>
              <a:t>65</a:t>
            </a:r>
            <a:r>
              <a:rPr lang="zh-TW" altLang="en-US" sz="2200" dirty="0"/>
              <a:t>歲以上老年人口</a:t>
            </a:r>
            <a:r>
              <a:rPr lang="en-US" altLang="zh-TW" sz="2200" dirty="0"/>
              <a:t>(280</a:t>
            </a:r>
            <a:r>
              <a:rPr lang="zh-TW" altLang="en-US" sz="2200" dirty="0"/>
              <a:t>萬</a:t>
            </a:r>
            <a:r>
              <a:rPr lang="en-US" altLang="zh-TW" sz="2200" dirty="0"/>
              <a:t>/60</a:t>
            </a:r>
            <a:r>
              <a:rPr lang="zh-TW" altLang="en-US" sz="2200" dirty="0"/>
              <a:t>萬</a:t>
            </a:r>
            <a:r>
              <a:rPr lang="en-US" altLang="zh-TW" sz="2200" dirty="0"/>
              <a:t>)</a:t>
            </a:r>
            <a:r>
              <a:rPr lang="zh-TW" altLang="en-US" sz="2200" dirty="0"/>
              <a:t>人占總人口比率已達</a:t>
            </a:r>
            <a:r>
              <a:rPr lang="en-US" altLang="zh-TW" sz="2200" dirty="0"/>
              <a:t>11.15% </a:t>
            </a:r>
            <a:r>
              <a:rPr lang="zh-TW" altLang="en-US" sz="2200" dirty="0"/>
              <a:t>，</a:t>
            </a:r>
            <a:r>
              <a:rPr lang="en-US" altLang="zh-TW" sz="2200" dirty="0"/>
              <a:t>103</a:t>
            </a:r>
            <a:r>
              <a:rPr lang="zh-TW" altLang="en-US" sz="2200" dirty="0"/>
              <a:t>年底已達</a:t>
            </a:r>
            <a:r>
              <a:rPr lang="en-US" altLang="zh-TW" sz="2200" dirty="0"/>
              <a:t>12.0</a:t>
            </a:r>
            <a:r>
              <a:rPr lang="zh-TW" altLang="en-US" sz="2200" dirty="0"/>
              <a:t>％；經建會推估，台灣將在</a:t>
            </a:r>
            <a:r>
              <a:rPr lang="en-US" altLang="zh-TW" sz="2200" dirty="0"/>
              <a:t>2017</a:t>
            </a:r>
            <a:r>
              <a:rPr lang="zh-TW" altLang="en-US" sz="2200" dirty="0"/>
              <a:t>年達到</a:t>
            </a:r>
            <a:r>
              <a:rPr lang="en-US" altLang="zh-TW" sz="2200" dirty="0">
                <a:solidFill>
                  <a:srgbClr val="FF0000"/>
                </a:solidFill>
              </a:rPr>
              <a:t>14%</a:t>
            </a:r>
            <a:r>
              <a:rPr lang="zh-TW" altLang="en-US" sz="2200" dirty="0"/>
              <a:t>，成為「高齡社會」，到了</a:t>
            </a:r>
            <a:r>
              <a:rPr lang="en-US" altLang="zh-TW" sz="2200" dirty="0"/>
              <a:t>2020</a:t>
            </a:r>
            <a:r>
              <a:rPr lang="zh-TW" altLang="en-US" sz="2200" dirty="0"/>
              <a:t>年，預估全台年齡達</a:t>
            </a:r>
            <a:r>
              <a:rPr lang="en-US" altLang="zh-TW" sz="2200" dirty="0"/>
              <a:t>65</a:t>
            </a:r>
            <a:r>
              <a:rPr lang="zh-TW" altLang="en-US" sz="2200" dirty="0"/>
              <a:t>歲的老人人口將近</a:t>
            </a:r>
            <a:r>
              <a:rPr lang="en-US" altLang="zh-TW" sz="2200" dirty="0"/>
              <a:t>368</a:t>
            </a:r>
            <a:r>
              <a:rPr lang="zh-TW" altLang="en-US" sz="2200" dirty="0"/>
              <a:t>萬人，屆時大約每</a:t>
            </a:r>
            <a:r>
              <a:rPr lang="en-US" altLang="zh-TW" sz="2200" dirty="0"/>
              <a:t>6</a:t>
            </a:r>
            <a:r>
              <a:rPr lang="zh-TW" altLang="en-US" sz="2200" dirty="0"/>
              <a:t>個人就有</a:t>
            </a:r>
            <a:r>
              <a:rPr lang="en-US" altLang="zh-TW" sz="2200" dirty="0"/>
              <a:t>1</a:t>
            </a:r>
            <a:r>
              <a:rPr lang="zh-TW" altLang="en-US" sz="2200" dirty="0"/>
              <a:t>位是老年人。國民健康局還估計到了</a:t>
            </a:r>
            <a:r>
              <a:rPr lang="en-US" altLang="zh-TW" sz="2200" dirty="0"/>
              <a:t>2026</a:t>
            </a:r>
            <a:r>
              <a:rPr lang="zh-TW" altLang="en-US" sz="2200" dirty="0"/>
              <a:t>年，</a:t>
            </a:r>
            <a:r>
              <a:rPr lang="en-US" altLang="zh-TW" sz="2200" dirty="0"/>
              <a:t>65</a:t>
            </a:r>
            <a:r>
              <a:rPr lang="zh-TW" altLang="en-US" sz="2200" dirty="0"/>
              <a:t>歲以上人口會占總人口</a:t>
            </a:r>
            <a:r>
              <a:rPr lang="en-US" altLang="zh-TW" sz="2200" dirty="0">
                <a:solidFill>
                  <a:srgbClr val="FF0000"/>
                </a:solidFill>
              </a:rPr>
              <a:t>20%</a:t>
            </a:r>
            <a:r>
              <a:rPr lang="zh-TW" altLang="en-US" sz="2200" dirty="0"/>
              <a:t>，台灣將進入「超高齡社會」。 台灣老年人口比例</a:t>
            </a:r>
            <a:r>
              <a:rPr lang="en-US" altLang="zh-TW" sz="2200" dirty="0"/>
              <a:t>-</a:t>
            </a:r>
            <a:r>
              <a:rPr lang="zh-TW" altLang="en-US" sz="2200" dirty="0"/>
              <a:t>大數據分析</a:t>
            </a:r>
            <a:r>
              <a:rPr lang="en-US" altLang="zh-TW" sz="2200" dirty="0"/>
              <a:t>(</a:t>
            </a:r>
            <a:r>
              <a:rPr lang="zh-TW" altLang="en-US" sz="2200" dirty="0"/>
              <a:t>請使用 </a:t>
            </a:r>
            <a:r>
              <a:rPr lang="en-US" altLang="zh-TW" sz="2200" dirty="0"/>
              <a:t>PC </a:t>
            </a:r>
            <a:r>
              <a:rPr lang="zh-TW" altLang="en-US" sz="2200" dirty="0"/>
              <a:t>讀取 </a:t>
            </a:r>
            <a:r>
              <a:rPr lang="en-US" altLang="zh-TW" sz="2200" dirty="0" err="1"/>
              <a:t>Git</a:t>
            </a:r>
            <a:r>
              <a:rPr lang="en-US" altLang="zh-TW" sz="2200" dirty="0"/>
              <a:t>-hub </a:t>
            </a:r>
            <a:r>
              <a:rPr lang="zh-TW" altLang="en-US" sz="2200" dirty="0"/>
              <a:t>公開雲端資料庫</a:t>
            </a:r>
            <a:r>
              <a:rPr lang="en-US" altLang="zh-TW" sz="2200" dirty="0"/>
              <a:t>) </a:t>
            </a:r>
            <a:r>
              <a:rPr lang="zh-TW" altLang="en-US" sz="2200" dirty="0"/>
              <a:t>， 全球人口老化加速，</a:t>
            </a:r>
            <a:r>
              <a:rPr lang="en-US" altLang="zh-TW" sz="2200" dirty="0"/>
              <a:t>2050</a:t>
            </a:r>
            <a:r>
              <a:rPr lang="zh-TW" altLang="en-US" sz="2200" dirty="0"/>
              <a:t>年以前，</a:t>
            </a:r>
            <a:r>
              <a:rPr lang="en-US" altLang="zh-TW" sz="2200" dirty="0"/>
              <a:t>60</a:t>
            </a:r>
            <a:r>
              <a:rPr lang="zh-TW" altLang="en-US" sz="2200" dirty="0"/>
              <a:t>歲以上的人口預計會從</a:t>
            </a:r>
            <a:r>
              <a:rPr lang="en-US" altLang="zh-TW" sz="2200" dirty="0"/>
              <a:t>8.41</a:t>
            </a:r>
            <a:r>
              <a:rPr lang="zh-TW" altLang="en-US" sz="2200" dirty="0"/>
              <a:t>億增加到</a:t>
            </a:r>
            <a:r>
              <a:rPr lang="en-US" altLang="zh-TW" sz="2200" dirty="0"/>
              <a:t>20</a:t>
            </a:r>
            <a:r>
              <a:rPr lang="zh-TW" altLang="en-US" sz="2200" dirty="0"/>
              <a:t>億人以上 </a:t>
            </a:r>
            <a:r>
              <a:rPr lang="en-US" altLang="zh-TW" sz="2200" dirty="0">
                <a:hlinkClick r:id="rId2"/>
              </a:rPr>
              <a:t>http://kiang.github.io/tw_population</a:t>
            </a:r>
            <a:endParaRPr lang="zh-TW" altLang="en-US" sz="2200" dirty="0"/>
          </a:p>
        </p:txBody>
      </p:sp>
    </p:spTree>
    <p:extLst>
      <p:ext uri="{BB962C8B-B14F-4D97-AF65-F5344CB8AC3E}">
        <p14:creationId xmlns:p14="http://schemas.microsoft.com/office/powerpoint/2010/main" val="235110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21507"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A0DD2AE9-E8DF-47D0-99F3-CE96C120AEBD}" type="slidenum">
              <a:rPr lang="en-US" altLang="zh-TW" sz="1400"/>
              <a:pPr/>
              <a:t>21</a:t>
            </a:fld>
            <a:endParaRPr lang="en-US" altLang="zh-TW" sz="1400"/>
          </a:p>
        </p:txBody>
      </p:sp>
      <p:sp>
        <p:nvSpPr>
          <p:cNvPr id="21508" name="Rectangle 2"/>
          <p:cNvSpPr>
            <a:spLocks noGrp="1" noChangeArrowheads="1"/>
          </p:cNvSpPr>
          <p:nvPr>
            <p:ph type="title"/>
          </p:nvPr>
        </p:nvSpPr>
        <p:spPr/>
        <p:txBody>
          <a:bodyPr/>
          <a:lstStyle/>
          <a:p>
            <a:pPr eaLnBrk="1" hangingPunct="1"/>
            <a:r>
              <a:rPr lang="zh-TW" altLang="en-US" smtClean="0"/>
              <a:t>組織內部資訊系統的層次與演進</a:t>
            </a:r>
          </a:p>
        </p:txBody>
      </p:sp>
      <p:pic>
        <p:nvPicPr>
          <p:cNvPr id="507907" name="Picture 3" descr="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3501008"/>
            <a:ext cx="9190038" cy="25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457200" y="1692066"/>
            <a:ext cx="8229600" cy="1477328"/>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美國資訊軟體創辦人世代 從</a:t>
            </a:r>
            <a:r>
              <a:rPr lang="en-US" altLang="zh-TW" dirty="0">
                <a:latin typeface="標楷體" panose="03000509000000000000" pitchFamily="65" charset="-120"/>
                <a:ea typeface="標楷體" panose="03000509000000000000" pitchFamily="65" charset="-120"/>
              </a:rPr>
              <a:t>PC,</a:t>
            </a:r>
            <a:r>
              <a:rPr lang="zh-TW" altLang="en-US" dirty="0">
                <a:latin typeface="標楷體" panose="03000509000000000000" pitchFamily="65" charset="-120"/>
                <a:ea typeface="標楷體" panose="03000509000000000000" pitchFamily="65" charset="-120"/>
              </a:rPr>
              <a:t>網路</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手機皆有所延續與發展 </a:t>
            </a:r>
            <a:r>
              <a:rPr lang="en-US" altLang="zh-TW" dirty="0">
                <a:latin typeface="標楷體" panose="03000509000000000000" pitchFamily="65" charset="-120"/>
                <a:ea typeface="標楷體" panose="03000509000000000000" pitchFamily="65" charset="-120"/>
              </a:rPr>
              <a:t>(1980-2013), </a:t>
            </a:r>
            <a:r>
              <a:rPr lang="zh-TW" altLang="en-US" dirty="0">
                <a:latin typeface="標楷體" panose="03000509000000000000" pitchFamily="65" charset="-120"/>
                <a:ea typeface="標楷體" panose="03000509000000000000" pitchFamily="65" charset="-120"/>
              </a:rPr>
              <a:t>請說明</a:t>
            </a:r>
            <a:r>
              <a:rPr lang="en-US" altLang="zh-TW" dirty="0">
                <a:latin typeface="標楷體" panose="03000509000000000000" pitchFamily="65" charset="-120"/>
                <a:ea typeface="標楷體" panose="03000509000000000000" pitchFamily="65" charset="-120"/>
              </a:rPr>
              <a:t>FB </a:t>
            </a:r>
            <a:r>
              <a:rPr lang="zh-TW" altLang="en-US" dirty="0">
                <a:latin typeface="標楷體" panose="03000509000000000000" pitchFamily="65" charset="-120"/>
                <a:ea typeface="標楷體" panose="03000509000000000000" pitchFamily="65" charset="-120"/>
              </a:rPr>
              <a:t>臉書</a:t>
            </a:r>
            <a:r>
              <a:rPr lang="en-US" altLang="zh-TW" dirty="0">
                <a:latin typeface="標楷體" panose="03000509000000000000" pitchFamily="65" charset="-120"/>
                <a:ea typeface="標楷體" panose="03000509000000000000" pitchFamily="65" charset="-120"/>
              </a:rPr>
              <a:t>, </a:t>
            </a:r>
            <a:r>
              <a:rPr lang="en-US" altLang="zh-TW" dirty="0" err="1">
                <a:latin typeface="標楷體" panose="03000509000000000000" pitchFamily="65" charset="-120"/>
                <a:ea typeface="標楷體" panose="03000509000000000000" pitchFamily="65" charset="-120"/>
              </a:rPr>
              <a:t>Google,Yahoo</a:t>
            </a:r>
            <a:r>
              <a:rPr lang="en-US" altLang="zh-TW" dirty="0">
                <a:latin typeface="標楷體" panose="03000509000000000000" pitchFamily="65" charset="-120"/>
                <a:ea typeface="標楷體" panose="03000509000000000000" pitchFamily="65" charset="-120"/>
              </a:rPr>
              <a:t> ,MS </a:t>
            </a:r>
            <a:r>
              <a:rPr lang="zh-TW" altLang="en-US" dirty="0">
                <a:latin typeface="標楷體" panose="03000509000000000000" pitchFamily="65" charset="-120"/>
                <a:ea typeface="標楷體" panose="03000509000000000000" pitchFamily="65" charset="-120"/>
              </a:rPr>
              <a:t>微軟等 創辦人的出生世代為何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73</a:t>
            </a:r>
            <a:r>
              <a:rPr lang="zh-TW" altLang="en-US" dirty="0" smtClean="0">
                <a:latin typeface="標楷體" panose="03000509000000000000" pitchFamily="65" charset="-120"/>
                <a:ea typeface="標楷體" panose="03000509000000000000" pitchFamily="65" charset="-120"/>
              </a:rPr>
              <a:t>年次</a:t>
            </a:r>
            <a:r>
              <a:rPr lang="en-US" altLang="zh-TW" dirty="0" smtClean="0">
                <a:latin typeface="標楷體" panose="03000509000000000000" pitchFamily="65" charset="-120"/>
                <a:ea typeface="標楷體" panose="03000509000000000000" pitchFamily="65" charset="-120"/>
              </a:rPr>
              <a:t>-&gt;62</a:t>
            </a:r>
            <a:r>
              <a:rPr lang="zh-TW" altLang="en-US" dirty="0" smtClean="0">
                <a:latin typeface="標楷體" panose="03000509000000000000" pitchFamily="65" charset="-120"/>
                <a:ea typeface="標楷體" panose="03000509000000000000" pitchFamily="65" charset="-120"/>
              </a:rPr>
              <a:t>年次</a:t>
            </a:r>
            <a:r>
              <a:rPr lang="en-US" altLang="zh-TW" dirty="0">
                <a:latin typeface="標楷體" panose="03000509000000000000" pitchFamily="65" charset="-120"/>
                <a:ea typeface="標楷體" panose="03000509000000000000" pitchFamily="65" charset="-120"/>
              </a:rPr>
              <a:t>-&gt; </a:t>
            </a:r>
            <a:r>
              <a:rPr lang="en-US" altLang="zh-TW" dirty="0" smtClean="0">
                <a:latin typeface="標楷體" panose="03000509000000000000" pitchFamily="65" charset="-120"/>
                <a:ea typeface="標楷體" panose="03000509000000000000" pitchFamily="65" charset="-120"/>
              </a:rPr>
              <a:t>57</a:t>
            </a:r>
            <a:r>
              <a:rPr lang="zh-TW" altLang="en-US" dirty="0" smtClean="0">
                <a:latin typeface="標楷體" panose="03000509000000000000" pitchFamily="65" charset="-120"/>
                <a:ea typeface="標楷體" panose="03000509000000000000" pitchFamily="65" charset="-120"/>
              </a:rPr>
              <a:t>年次</a:t>
            </a:r>
            <a:r>
              <a:rPr lang="en-US" altLang="zh-TW" dirty="0">
                <a:latin typeface="標楷體" panose="03000509000000000000" pitchFamily="65" charset="-120"/>
                <a:ea typeface="標楷體" panose="03000509000000000000" pitchFamily="65" charset="-120"/>
              </a:rPr>
              <a:t>-&gt; </a:t>
            </a:r>
            <a:r>
              <a:rPr lang="en-US" altLang="zh-TW" dirty="0" smtClean="0">
                <a:latin typeface="標楷體" panose="03000509000000000000" pitchFamily="65" charset="-120"/>
                <a:ea typeface="標楷體" panose="03000509000000000000" pitchFamily="65" charset="-120"/>
              </a:rPr>
              <a:t>44</a:t>
            </a:r>
            <a:r>
              <a:rPr lang="zh-TW" altLang="en-US" dirty="0" smtClean="0">
                <a:latin typeface="標楷體" panose="03000509000000000000" pitchFamily="65" charset="-120"/>
                <a:ea typeface="標楷體" panose="03000509000000000000" pitchFamily="65" charset="-120"/>
              </a:rPr>
              <a:t>年</a:t>
            </a:r>
            <a:r>
              <a:rPr lang="zh-TW" altLang="en-US" dirty="0">
                <a:latin typeface="標楷體" panose="03000509000000000000" pitchFamily="65" charset="-120"/>
                <a:ea typeface="標楷體" panose="03000509000000000000" pitchFamily="65" charset="-120"/>
              </a:rPr>
              <a:t>次</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4134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7907"/>
                                        </p:tgtEl>
                                        <p:attrNameLst>
                                          <p:attrName>style.visibility</p:attrName>
                                        </p:attrNameLst>
                                      </p:cBhvr>
                                      <p:to>
                                        <p:strVal val="visible"/>
                                      </p:to>
                                    </p:set>
                                    <p:animEffect transition="in" filter="wipe(left)">
                                      <p:cBhvr>
                                        <p:cTn id="7" dur="500"/>
                                        <p:tgtEl>
                                          <p:spTgt spid="50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smtClean="0"/>
              <a:t>組織理論與管理：基礎與應用   </a:t>
            </a:r>
            <a:r>
              <a:rPr lang="en-US" altLang="zh-TW" sz="1400" smtClean="0"/>
              <a:t>Ch9  </a:t>
            </a:r>
            <a:r>
              <a:rPr lang="zh-TW" altLang="en-US" sz="1400" smtClean="0"/>
              <a:t>資訊系統與組織控制</a:t>
            </a:r>
          </a:p>
        </p:txBody>
      </p:sp>
      <p:sp>
        <p:nvSpPr>
          <p:cNvPr id="25603"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a:t>9-</a:t>
            </a:r>
            <a:fld id="{551ED1EA-68D5-4806-8A1B-877C3CF259DB}" type="slidenum">
              <a:rPr lang="en-US" altLang="zh-TW" sz="1400"/>
              <a:pPr/>
              <a:t>22</a:t>
            </a:fld>
            <a:endParaRPr lang="en-US" altLang="zh-TW" sz="1400"/>
          </a:p>
        </p:txBody>
      </p:sp>
      <p:sp>
        <p:nvSpPr>
          <p:cNvPr id="25604" name="Rectangle 2"/>
          <p:cNvSpPr>
            <a:spLocks noGrp="1" noChangeArrowheads="1"/>
          </p:cNvSpPr>
          <p:nvPr>
            <p:ph type="title"/>
          </p:nvPr>
        </p:nvSpPr>
        <p:spPr/>
        <p:txBody>
          <a:bodyPr>
            <a:normAutofit fontScale="90000"/>
          </a:bodyPr>
          <a:lstStyle/>
          <a:p>
            <a:r>
              <a:rPr lang="en-US" altLang="zh-TW" dirty="0" smtClean="0"/>
              <a:t>ERP</a:t>
            </a:r>
            <a:r>
              <a:rPr lang="zh-TW" altLang="en-US" dirty="0" smtClean="0"/>
              <a:t>資訊科技</a:t>
            </a:r>
            <a:r>
              <a:rPr lang="en-US" altLang="zh-TW" dirty="0" smtClean="0"/>
              <a:t>-&gt; </a:t>
            </a:r>
            <a:r>
              <a:rPr lang="en-US" altLang="zh-TW" dirty="0"/>
              <a:t>EC=B2B</a:t>
            </a:r>
            <a:r>
              <a:rPr lang="zh-TW" altLang="en-US" dirty="0"/>
              <a:t> </a:t>
            </a:r>
            <a:r>
              <a:rPr lang="en-US" altLang="zh-TW" dirty="0"/>
              <a:t>+B2C</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CRM</a:t>
            </a:r>
            <a:r>
              <a:rPr lang="en-US" altLang="zh-TW" dirty="0" smtClean="0">
                <a:latin typeface="標楷體" pitchFamily="65" charset="-120"/>
                <a:ea typeface="標楷體" pitchFamily="65" charset="-120"/>
              </a:rPr>
              <a:t>)</a:t>
            </a:r>
            <a:endParaRPr lang="en-US" altLang="zh-TW" sz="2000" dirty="0" smtClean="0">
              <a:solidFill>
                <a:srgbClr val="3399FF"/>
              </a:solidFill>
            </a:endParaRPr>
          </a:p>
        </p:txBody>
      </p:sp>
      <p:sp>
        <p:nvSpPr>
          <p:cNvPr id="25605" name="Rectangle 3"/>
          <p:cNvSpPr>
            <a:spLocks noGrp="1" noChangeArrowheads="1"/>
          </p:cNvSpPr>
          <p:nvPr>
            <p:ph type="body" idx="1"/>
          </p:nvPr>
        </p:nvSpPr>
        <p:spPr/>
        <p:txBody>
          <a:bodyPr>
            <a:normAutofit lnSpcReduction="10000"/>
          </a:bodyPr>
          <a:lstStyle/>
          <a:p>
            <a:pPr eaLnBrk="1" hangingPunct="1"/>
            <a:r>
              <a:rPr lang="zh-TW" altLang="en-US" dirty="0" smtClean="0"/>
              <a:t>常見的內部資訊系統</a:t>
            </a:r>
            <a:endParaRPr lang="en-US" altLang="zh-TW" dirty="0" smtClean="0"/>
          </a:p>
          <a:p>
            <a:pPr eaLnBrk="1" hangingPunct="1"/>
            <a:endParaRPr lang="zh-TW" altLang="en-US" dirty="0" smtClean="0"/>
          </a:p>
          <a:p>
            <a:pPr lvl="1" eaLnBrk="1" hangingPunct="1"/>
            <a:r>
              <a:rPr lang="zh-TW" altLang="en-US" dirty="0" smtClean="0"/>
              <a:t>企業資源規劃系統</a:t>
            </a:r>
            <a:endParaRPr lang="en-US" altLang="zh-TW" dirty="0" smtClean="0"/>
          </a:p>
          <a:p>
            <a:pPr lvl="1" eaLnBrk="1" hangingPunct="1"/>
            <a:r>
              <a:rPr lang="zh-TW" altLang="en-US" dirty="0" smtClean="0"/>
              <a:t> </a:t>
            </a:r>
            <a:r>
              <a:rPr lang="zh-TW" altLang="en-US" dirty="0" smtClean="0">
                <a:solidFill>
                  <a:schemeClr val="tx1"/>
                </a:solidFill>
              </a:rPr>
              <a:t>	企業資源規劃</a:t>
            </a:r>
            <a:r>
              <a:rPr lang="en-US" altLang="zh-TW" dirty="0" smtClean="0">
                <a:solidFill>
                  <a:schemeClr val="tx1"/>
                </a:solidFill>
              </a:rPr>
              <a:t>(enterprise resource planning, ERP)</a:t>
            </a:r>
          </a:p>
          <a:p>
            <a:pPr lvl="1">
              <a:lnSpc>
                <a:spcPct val="105000"/>
              </a:lnSpc>
            </a:pPr>
            <a:r>
              <a:rPr lang="zh-TW" altLang="en-US" dirty="0" smtClean="0">
                <a:solidFill>
                  <a:schemeClr val="tx1"/>
                </a:solidFill>
              </a:rPr>
              <a:t>是一個整合企業內部各個子系統</a:t>
            </a:r>
            <a:endParaRPr lang="en-US" altLang="zh-TW" dirty="0" smtClean="0">
              <a:solidFill>
                <a:schemeClr val="tx1"/>
              </a:solidFill>
            </a:endParaRPr>
          </a:p>
          <a:p>
            <a:pPr marL="457200" lvl="1" indent="0">
              <a:lnSpc>
                <a:spcPct val="105000"/>
              </a:lnSpc>
              <a:buNone/>
            </a:pPr>
            <a:r>
              <a:rPr lang="en-US" altLang="zh-TW" dirty="0"/>
              <a:t> </a:t>
            </a:r>
            <a:r>
              <a:rPr lang="en-US" altLang="zh-TW" dirty="0" smtClean="0"/>
              <a:t>  </a:t>
            </a:r>
            <a:r>
              <a:rPr lang="en-US" altLang="zh-TW" dirty="0" smtClean="0">
                <a:solidFill>
                  <a:schemeClr val="tx1"/>
                </a:solidFill>
              </a:rPr>
              <a:t>(</a:t>
            </a:r>
            <a:r>
              <a:rPr lang="en-US" altLang="zh-TW" dirty="0">
                <a:latin typeface="標楷體" pitchFamily="65" charset="-120"/>
                <a:ea typeface="標楷體" pitchFamily="65" charset="-120"/>
              </a:rPr>
              <a:t>5</a:t>
            </a:r>
            <a:r>
              <a:rPr lang="zh-TW" altLang="en-US" dirty="0" smtClean="0">
                <a:latin typeface="標楷體" pitchFamily="65" charset="-120"/>
                <a:ea typeface="標楷體" pitchFamily="65" charset="-120"/>
              </a:rPr>
              <a:t>管</a:t>
            </a:r>
            <a:r>
              <a:rPr lang="en-US" altLang="zh-TW" dirty="0" smtClean="0">
                <a:latin typeface="標楷體" pitchFamily="65" charset="-120"/>
                <a:ea typeface="標楷體" pitchFamily="65" charset="-120"/>
              </a:rPr>
              <a:t>-</a:t>
            </a:r>
            <a:r>
              <a:rPr lang="en-US" altLang="zh-TW" dirty="0" smtClean="0"/>
              <a:t>2 </a:t>
            </a:r>
            <a:r>
              <a:rPr lang="zh-TW" altLang="en-US" dirty="0"/>
              <a:t>大 企業</a:t>
            </a:r>
            <a:r>
              <a:rPr lang="zh-TW" altLang="en-US" dirty="0">
                <a:solidFill>
                  <a:srgbClr val="FF0000"/>
                </a:solidFill>
              </a:rPr>
              <a:t>實體 </a:t>
            </a:r>
            <a:r>
              <a:rPr lang="en-US" altLang="zh-TW" dirty="0">
                <a:solidFill>
                  <a:srgbClr val="FF0000"/>
                </a:solidFill>
              </a:rPr>
              <a:t>(</a:t>
            </a:r>
            <a:r>
              <a:rPr lang="zh-TW" altLang="en-US" dirty="0">
                <a:solidFill>
                  <a:srgbClr val="FF0000"/>
                </a:solidFill>
              </a:rPr>
              <a:t>產</a:t>
            </a:r>
            <a:r>
              <a:rPr lang="en-US" altLang="zh-TW" dirty="0">
                <a:solidFill>
                  <a:srgbClr val="FF0000"/>
                </a:solidFill>
              </a:rPr>
              <a:t>-&gt;</a:t>
            </a:r>
            <a:r>
              <a:rPr lang="zh-TW" altLang="en-US" dirty="0">
                <a:solidFill>
                  <a:srgbClr val="FF0000"/>
                </a:solidFill>
              </a:rPr>
              <a:t>銷</a:t>
            </a:r>
            <a:r>
              <a:rPr lang="en-US" altLang="zh-TW" dirty="0">
                <a:solidFill>
                  <a:srgbClr val="FF0000"/>
                </a:solidFill>
              </a:rPr>
              <a:t>)</a:t>
            </a:r>
            <a:r>
              <a:rPr lang="zh-TW" altLang="en-US" dirty="0"/>
              <a:t>，經過密切</a:t>
            </a:r>
            <a:r>
              <a:rPr lang="zh-TW" altLang="en-US" dirty="0" smtClean="0"/>
              <a:t>的</a:t>
            </a:r>
            <a:r>
              <a:rPr lang="zh-TW" altLang="en-US" dirty="0" smtClean="0">
                <a:solidFill>
                  <a:srgbClr val="FF0000"/>
                </a:solidFill>
              </a:rPr>
              <a:t>協調</a:t>
            </a:r>
            <a:r>
              <a:rPr lang="zh-TW" altLang="en-US" dirty="0">
                <a:solidFill>
                  <a:srgbClr val="FF0000"/>
                </a:solidFill>
              </a:rPr>
              <a:t>與整合 </a:t>
            </a:r>
            <a:r>
              <a:rPr lang="en-US" altLang="zh-TW" dirty="0">
                <a:solidFill>
                  <a:srgbClr val="FF0000"/>
                </a:solidFill>
              </a:rPr>
              <a:t>(</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流</a:t>
            </a:r>
            <a:r>
              <a:rPr lang="en-US" altLang="zh-TW" dirty="0" smtClean="0">
                <a:latin typeface="標楷體" pitchFamily="65" charset="-120"/>
                <a:ea typeface="標楷體" pitchFamily="65" charset="-120"/>
              </a:rPr>
              <a:t>))</a:t>
            </a:r>
            <a:endParaRPr lang="en-US" altLang="zh-TW" dirty="0" smtClean="0">
              <a:solidFill>
                <a:schemeClr val="tx1"/>
              </a:solidFill>
            </a:endParaRPr>
          </a:p>
          <a:p>
            <a:pPr lvl="1" eaLnBrk="1" hangingPunct="1"/>
            <a:r>
              <a:rPr lang="zh-TW" altLang="en-US" dirty="0" smtClean="0">
                <a:solidFill>
                  <a:schemeClr val="tx1"/>
                </a:solidFill>
              </a:rPr>
              <a:t> 的系統或平台，藉此可進一步對資訊進行全面的掌握與運用。</a:t>
            </a:r>
          </a:p>
        </p:txBody>
      </p:sp>
    </p:spTree>
    <p:extLst>
      <p:ext uri="{BB962C8B-B14F-4D97-AF65-F5344CB8AC3E}">
        <p14:creationId xmlns:p14="http://schemas.microsoft.com/office/powerpoint/2010/main" val="27039969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fontScale="90000"/>
          </a:bodyPr>
          <a:lstStyle/>
          <a:p>
            <a:r>
              <a:rPr lang="en-US" altLang="zh-TW" dirty="0" smtClean="0">
                <a:latin typeface="標楷體" pitchFamily="65" charset="-120"/>
                <a:ea typeface="標楷體" pitchFamily="65" charset="-120"/>
              </a:rPr>
              <a:t>2.3/9</a:t>
            </a:r>
            <a:r>
              <a:rPr lang="zh-TW" altLang="en-US" dirty="0" smtClean="0">
                <a:latin typeface="標楷體" pitchFamily="65" charset="-120"/>
                <a:ea typeface="標楷體" pitchFamily="65" charset="-120"/>
              </a:rPr>
              <a:t> </a:t>
            </a:r>
            <a:r>
              <a:rPr lang="zh-TW" altLang="en-US" dirty="0" smtClean="0"/>
              <a:t>什麼</a:t>
            </a:r>
            <a:r>
              <a:rPr lang="zh-TW" altLang="en-US" dirty="0"/>
              <a:t>是 </a:t>
            </a:r>
            <a:r>
              <a:rPr lang="en-US" altLang="zh-TW" dirty="0" smtClean="0"/>
              <a:t>EC=B2B</a:t>
            </a:r>
            <a:r>
              <a:rPr lang="zh-TW" altLang="en-US" dirty="0" smtClean="0"/>
              <a:t> </a:t>
            </a:r>
            <a:r>
              <a:rPr lang="en-US" altLang="zh-TW" dirty="0" smtClean="0"/>
              <a:t>+B2C</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611560" y="1268760"/>
            <a:ext cx="2895419" cy="5439877"/>
          </a:xfrm>
          <a:prstGeom prst="rect">
            <a:avLst/>
          </a:prstGeom>
          <a:noFill/>
          <a:ln w="9525">
            <a:noFill/>
            <a:miter lim="800000"/>
            <a:headEnd/>
            <a:tailEnd/>
          </a:ln>
        </p:spPr>
      </p:pic>
      <p:sp>
        <p:nvSpPr>
          <p:cNvPr id="6" name="文字方塊 5"/>
          <p:cNvSpPr txBox="1"/>
          <p:nvPr/>
        </p:nvSpPr>
        <p:spPr>
          <a:xfrm>
            <a:off x="4139952" y="1988840"/>
            <a:ext cx="3456384" cy="452431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年設立。 </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商業自動化。</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86~87</a:t>
            </a:r>
            <a:r>
              <a:rPr lang="zh-TW" altLang="en-US" dirty="0" smtClean="0">
                <a:latin typeface="標楷體" pitchFamily="65" charset="-120"/>
                <a:ea typeface="標楷體" pitchFamily="65" charset="-120"/>
              </a:rPr>
              <a:t>年北京網頁設立。</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2000</a:t>
            </a:r>
            <a:r>
              <a:rPr lang="zh-TW" altLang="en-US" dirty="0" smtClean="0">
                <a:latin typeface="標楷體" pitchFamily="65" charset="-120"/>
                <a:ea typeface="標楷體" pitchFamily="65" charset="-120"/>
              </a:rPr>
              <a:t>年美國網路泡沫化。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中國大陸</a:t>
            </a:r>
            <a:r>
              <a:rPr lang="en-US" altLang="zh-TW" dirty="0" err="1" smtClean="0">
                <a:latin typeface="標楷體" pitchFamily="65" charset="-120"/>
                <a:ea typeface="標楷體" pitchFamily="65" charset="-120"/>
              </a:rPr>
              <a:t>Favebook</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人人網。</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err="1" smtClean="0">
                <a:latin typeface="標楷體" pitchFamily="65" charset="-120"/>
                <a:ea typeface="標楷體" pitchFamily="65" charset="-120"/>
              </a:rPr>
              <a:t>Sars</a:t>
            </a:r>
            <a:r>
              <a:rPr lang="zh-TW" altLang="en-US" dirty="0" smtClean="0">
                <a:latin typeface="標楷體" pitchFamily="65" charset="-120"/>
                <a:ea typeface="標楷體" pitchFamily="65" charset="-120"/>
              </a:rPr>
              <a:t> 掏寶網踢出</a:t>
            </a:r>
            <a:r>
              <a:rPr lang="en-US" altLang="zh-TW" dirty="0" smtClean="0">
                <a:latin typeface="標楷體" pitchFamily="65" charset="-120"/>
                <a:ea typeface="標楷體" pitchFamily="65" charset="-120"/>
              </a:rPr>
              <a:t>e-bay</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19</a:t>
            </a:r>
            <a:r>
              <a:rPr lang="zh-TW" altLang="en-US" dirty="0">
                <a:latin typeface="標楷體" pitchFamily="65" charset="-120"/>
                <a:ea typeface="標楷體" pitchFamily="65" charset="-120"/>
              </a:rPr>
              <a:t>號，阿里巴巴在紐約證交所完成</a:t>
            </a:r>
            <a:r>
              <a:rPr lang="en-US" altLang="zh-TW" dirty="0">
                <a:latin typeface="標楷體" pitchFamily="65" charset="-120"/>
                <a:ea typeface="標楷體" pitchFamily="65" charset="-120"/>
              </a:rPr>
              <a:t>IPO</a:t>
            </a:r>
            <a:r>
              <a:rPr lang="zh-TW" altLang="en-US" dirty="0">
                <a:latin typeface="標楷體" pitchFamily="65" charset="-120"/>
                <a:ea typeface="標楷體" pitchFamily="65" charset="-120"/>
              </a:rPr>
              <a:t>，身為阿里巴巴的大股東，雅虎（</a:t>
            </a:r>
            <a:r>
              <a:rPr lang="en-US" altLang="zh-TW" dirty="0">
                <a:latin typeface="標楷體" pitchFamily="65" charset="-120"/>
                <a:ea typeface="標楷體" pitchFamily="65" charset="-120"/>
              </a:rPr>
              <a:t>Yahoo</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曾經，雅虎開創了網路廣告這一業務模式，讓免費的網路走進了千家萬戶，而且至今，雅虎和</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還交替把持著全球訪問量最高網站的頭把交椅。</a:t>
            </a:r>
          </a:p>
          <a:p>
            <a:pPr>
              <a:buFont typeface="Wingdings" pitchFamily="2" charset="2"/>
              <a:buChar char="l"/>
            </a:pPr>
            <a:endParaRPr lang="zh-TW" altLang="en-US" dirty="0">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361453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 </a:t>
            </a:r>
            <a:r>
              <a:rPr lang="en-US" altLang="zh-TW" dirty="0" smtClean="0">
                <a:latin typeface="標楷體" pitchFamily="65" charset="-120"/>
                <a:ea typeface="標楷體" pitchFamily="65" charset="-120"/>
              </a:rPr>
              <a:t>-&gt; </a:t>
            </a:r>
            <a:r>
              <a:rPr lang="en-US" altLang="zh-TW" dirty="0" err="1" smtClean="0">
                <a:latin typeface="標楷體" pitchFamily="65" charset="-120"/>
                <a:ea typeface="標楷體" pitchFamily="65" charset="-120"/>
              </a:rPr>
              <a:t>NetFlix</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 </a:t>
            </a:r>
            <a:r>
              <a:rPr lang="en-US" altLang="zh-TW" dirty="0" smtClean="0">
                <a:latin typeface="標楷體" pitchFamily="65" charset="-120"/>
                <a:ea typeface="標楷體" pitchFamily="65" charset="-120"/>
              </a:rPr>
              <a:t>Fortune 500 </a:t>
            </a:r>
            <a:r>
              <a:rPr lang="zh-TW" altLang="en-US" dirty="0" smtClean="0">
                <a:latin typeface="標楷體" pitchFamily="65" charset="-120"/>
                <a:ea typeface="標楷體" pitchFamily="65" charset="-120"/>
              </a:rPr>
              <a:t>大零售業。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華聯 </a:t>
            </a:r>
            <a:r>
              <a:rPr lang="en-US" altLang="zh-TW" dirty="0" smtClean="0">
                <a:latin typeface="標楷體" pitchFamily="65" charset="-120"/>
                <a:ea typeface="標楷體" pitchFamily="65" charset="-120"/>
              </a:rPr>
              <a:t>SM</a:t>
            </a:r>
            <a:r>
              <a:rPr lang="zh-TW" altLang="en-US" dirty="0" smtClean="0">
                <a:latin typeface="標楷體" pitchFamily="65" charset="-120"/>
                <a:ea typeface="標楷體" pitchFamily="65" charset="-120"/>
              </a:rPr>
              <a:t>超市</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百</a:t>
            </a:r>
            <a:r>
              <a:rPr lang="zh-TW" altLang="en-US" dirty="0" smtClean="0">
                <a:latin typeface="標楷體" pitchFamily="65" charset="-120"/>
                <a:ea typeface="標楷體" pitchFamily="65" charset="-120"/>
              </a:rPr>
              <a:t>聯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 </a:t>
            </a:r>
            <a:r>
              <a:rPr lang="en-US" altLang="zh-TW" dirty="0" smtClean="0">
                <a:latin typeface="標楷體" pitchFamily="65" charset="-120"/>
                <a:ea typeface="標楷體" pitchFamily="65" charset="-120"/>
              </a:rPr>
              <a:t>SM</a:t>
            </a:r>
            <a:r>
              <a:rPr lang="zh-TW" altLang="en-US" dirty="0">
                <a:latin typeface="標楷體" pitchFamily="65" charset="-120"/>
                <a:ea typeface="標楷體" pitchFamily="65" charset="-120"/>
              </a:rPr>
              <a:t>超市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 </a:t>
            </a:r>
            <a:r>
              <a:rPr lang="en-US" altLang="zh-TW" dirty="0" smtClean="0">
                <a:solidFill>
                  <a:srgbClr val="0000FF"/>
                </a:solidFill>
                <a:latin typeface="標楷體" pitchFamily="65" charset="-120"/>
                <a:ea typeface="標楷體" pitchFamily="65" charset="-120"/>
              </a:rPr>
              <a:t>RT-Mart</a:t>
            </a:r>
            <a:r>
              <a:rPr lang="zh-TW" altLang="en-US" dirty="0" smtClean="0">
                <a:solidFill>
                  <a:srgbClr val="0000FF"/>
                </a:solidFill>
                <a:latin typeface="標楷體" pitchFamily="65" charset="-120"/>
                <a:ea typeface="標楷體" pitchFamily="65" charset="-120"/>
              </a:rPr>
              <a:t>。</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87551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5623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a:latin typeface="標楷體" pitchFamily="65" charset="-120"/>
                <a:ea typeface="標楷體" pitchFamily="65" charset="-120"/>
              </a:rPr>
              <a:t>全球數據人口</a:t>
            </a:r>
            <a:r>
              <a:rPr lang="en-US" altLang="zh-TW" sz="1800" dirty="0">
                <a:latin typeface="標楷體" pitchFamily="65" charset="-120"/>
                <a:ea typeface="標楷體" pitchFamily="65" charset="-120"/>
              </a:rPr>
              <a:t>:</a:t>
            </a:r>
            <a:r>
              <a:rPr lang="en-US" altLang="zh-TW" sz="1800" dirty="0" smtClean="0">
                <a:latin typeface="標楷體" pitchFamily="65" charset="-120"/>
                <a:ea typeface="標楷體" pitchFamily="65" charset="-120"/>
              </a:rPr>
              <a:t>75</a:t>
            </a:r>
            <a:r>
              <a:rPr lang="zh-TW" altLang="en-US" sz="1800" dirty="0" smtClean="0">
                <a:latin typeface="標楷體" pitchFamily="65" charset="-120"/>
                <a:ea typeface="標楷體" pitchFamily="65" charset="-120"/>
              </a:rPr>
              <a:t>億</a:t>
            </a:r>
            <a:endParaRPr lang="en-US" altLang="zh-TW" sz="1800" dirty="0" smtClean="0">
              <a:latin typeface="標楷體" pitchFamily="65" charset="-120"/>
              <a:ea typeface="標楷體" pitchFamily="65" charset="-120"/>
            </a:endParaRP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FB:20</a:t>
            </a:r>
            <a:r>
              <a:rPr lang="zh-TW" altLang="en-US" dirty="0" smtClean="0">
                <a:latin typeface="標楷體" pitchFamily="65" charset="-120"/>
                <a:ea typeface="標楷體" pitchFamily="65" charset="-120"/>
              </a:rPr>
              <a:t>億</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1323439"/>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4G(20M-70M)</a:t>
            </a:r>
          </a:p>
          <a:p>
            <a:r>
              <a:rPr lang="en-US" altLang="zh-TW" sz="2000" dirty="0" smtClean="0">
                <a:solidFill>
                  <a:srgbClr val="FF0000"/>
                </a:solidFill>
                <a:latin typeface="標楷體" pitchFamily="65" charset="-120"/>
                <a:ea typeface="標楷體" pitchFamily="65" charset="-120"/>
              </a:rPr>
              <a:t>5G(100M-2G)</a:t>
            </a:r>
            <a:endParaRPr lang="zh-TW" altLang="en-US" sz="2000" dirty="0">
              <a:solidFill>
                <a:srgbClr val="FF0000"/>
              </a:solidFill>
              <a:latin typeface="標楷體" pitchFamily="65" charset="-120"/>
              <a:ea typeface="標楷體" pitchFamily="65" charset="-120"/>
            </a:endParaRPr>
          </a:p>
          <a:p>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3G-&gt;4G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457200" y="1417638"/>
            <a:ext cx="8229600" cy="4708525"/>
          </a:xfrm>
        </p:spPr>
        <p:txBody>
          <a:bodyPr>
            <a:normAutofit/>
          </a:bodyPr>
          <a:lstStyle/>
          <a:p>
            <a:r>
              <a:rPr lang="en-US" altLang="zh-TW" dirty="0" smtClean="0"/>
              <a:t>1. </a:t>
            </a:r>
            <a:r>
              <a:rPr lang="zh-TW" altLang="en-US" dirty="0"/>
              <a:t>管理資訊系統</a:t>
            </a:r>
            <a:r>
              <a:rPr lang="en-US" altLang="zh-TW" dirty="0"/>
              <a:t>MIS </a:t>
            </a:r>
            <a:r>
              <a:rPr lang="zh-TW" altLang="en-US" dirty="0"/>
              <a:t>中 </a:t>
            </a:r>
            <a:r>
              <a:rPr lang="en-US" altLang="zh-TW" dirty="0"/>
              <a:t>M</a:t>
            </a:r>
            <a:r>
              <a:rPr lang="zh-TW" altLang="en-US" dirty="0"/>
              <a:t>管理之 五管為何 </a:t>
            </a:r>
            <a:r>
              <a:rPr lang="en-US" altLang="zh-TW" dirty="0"/>
              <a:t>?</a:t>
            </a:r>
          </a:p>
          <a:p>
            <a:r>
              <a:rPr lang="en-US" altLang="zh-TW" dirty="0"/>
              <a:t>2.</a:t>
            </a:r>
            <a:r>
              <a:rPr lang="zh-TW" altLang="en-US" dirty="0"/>
              <a:t> 行銷管理 中 之 </a:t>
            </a:r>
            <a:r>
              <a:rPr lang="en-US" altLang="zh-TW" dirty="0"/>
              <a:t>4 P</a:t>
            </a:r>
            <a:r>
              <a:rPr lang="zh-TW" altLang="en-US" dirty="0"/>
              <a:t>為何 </a:t>
            </a:r>
            <a:r>
              <a:rPr lang="en-US" altLang="zh-TW" dirty="0"/>
              <a:t>?</a:t>
            </a:r>
          </a:p>
          <a:p>
            <a:r>
              <a:rPr lang="en-US" altLang="zh-TW" dirty="0" smtClean="0"/>
              <a:t>3</a:t>
            </a:r>
            <a:r>
              <a:rPr lang="en-US" altLang="zh-TW" dirty="0"/>
              <a:t>. </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4</a:t>
            </a:r>
            <a:r>
              <a:rPr lang="en-US" altLang="zh-TW" dirty="0"/>
              <a:t>. </a:t>
            </a:r>
            <a:r>
              <a:rPr lang="zh-TW" altLang="en-US" dirty="0"/>
              <a:t>物流 可 大致分為 哪 </a:t>
            </a:r>
            <a:r>
              <a:rPr lang="en-US" altLang="zh-TW" dirty="0"/>
              <a:t>2 </a:t>
            </a:r>
            <a:r>
              <a:rPr lang="zh-TW" altLang="en-US" dirty="0"/>
              <a:t>大類 </a:t>
            </a:r>
            <a:r>
              <a:rPr lang="en-US" altLang="zh-TW" dirty="0"/>
              <a:t>? </a:t>
            </a:r>
            <a:r>
              <a:rPr lang="zh-TW" altLang="en-US" dirty="0"/>
              <a:t>服務業 可大致分為 哪 </a:t>
            </a:r>
            <a:r>
              <a:rPr lang="en-US" altLang="zh-TW" dirty="0"/>
              <a:t>2 </a:t>
            </a:r>
            <a:r>
              <a:rPr lang="zh-TW" altLang="en-US" dirty="0"/>
              <a:t>大類 </a:t>
            </a:r>
            <a:r>
              <a:rPr lang="en-US" altLang="zh-TW" dirty="0"/>
              <a:t>?</a:t>
            </a:r>
          </a:p>
          <a:p>
            <a:r>
              <a:rPr lang="en-US" altLang="zh-TW" dirty="0" smtClean="0"/>
              <a:t>5.</a:t>
            </a:r>
            <a:r>
              <a:rPr lang="zh-TW" altLang="en-US" dirty="0"/>
              <a:t>廣義資訊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endParaRPr lang="zh-TW" altLang="en-US" dirty="0"/>
          </a:p>
        </p:txBody>
      </p:sp>
    </p:spTree>
    <p:extLst>
      <p:ext uri="{BB962C8B-B14F-4D97-AF65-F5344CB8AC3E}">
        <p14:creationId xmlns:p14="http://schemas.microsoft.com/office/powerpoint/2010/main" val="2657822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393569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21196" y="1218083"/>
            <a:ext cx="8229600" cy="4875213"/>
          </a:xfrm>
        </p:spPr>
        <p:txBody>
          <a:bodyPr/>
          <a:lstStyle/>
          <a:p>
            <a:pPr eaLnBrk="1" hangingPunct="1">
              <a:lnSpc>
                <a:spcPct val="105000"/>
              </a:lnSpc>
            </a:pPr>
            <a:r>
              <a:rPr lang="zh-TW" altLang="en-US" dirty="0" smtClean="0"/>
              <a:t>什麼是組織</a:t>
            </a:r>
          </a:p>
          <a:p>
            <a:pPr lvl="1" eaLnBrk="1" hangingPunct="1">
              <a:lnSpc>
                <a:spcPct val="105000"/>
              </a:lnSpc>
            </a:pPr>
            <a:r>
              <a:rPr lang="zh-TW" altLang="en-US" dirty="0" smtClean="0">
                <a:solidFill>
                  <a:srgbClr val="357D83"/>
                </a:solidFill>
              </a:rPr>
              <a:t>組織的定義</a:t>
            </a:r>
          </a:p>
          <a:p>
            <a:pPr lvl="1" eaLnBrk="1" hangingPunct="1">
              <a:lnSpc>
                <a:spcPct val="105000"/>
              </a:lnSpc>
              <a:buFontTx/>
              <a:buNone/>
            </a:pPr>
            <a:r>
              <a:rPr lang="zh-TW" altLang="en-US" dirty="0" smtClean="0"/>
              <a:t>   是一個 </a:t>
            </a:r>
            <a:r>
              <a:rPr lang="zh-TW" altLang="en-US" dirty="0" smtClean="0">
                <a:solidFill>
                  <a:srgbClr val="FF0000"/>
                </a:solidFill>
              </a:rPr>
              <a:t>社會實體 </a:t>
            </a:r>
            <a:r>
              <a:rPr lang="en-US" altLang="zh-TW" dirty="0" smtClean="0">
                <a:solidFill>
                  <a:srgbClr val="FF0000"/>
                </a:solidFill>
              </a:rPr>
              <a:t>(</a:t>
            </a:r>
            <a:r>
              <a:rPr lang="zh-TW" altLang="en-US" dirty="0" smtClean="0">
                <a:solidFill>
                  <a:srgbClr val="FF0000"/>
                </a:solidFill>
              </a:rPr>
              <a:t>人</a:t>
            </a:r>
            <a:r>
              <a:rPr lang="en-US" altLang="zh-TW" dirty="0" smtClean="0">
                <a:solidFill>
                  <a:srgbClr val="FF0000"/>
                </a:solidFill>
              </a:rPr>
              <a:t>-&gt;</a:t>
            </a:r>
            <a:r>
              <a:rPr lang="zh-TW" altLang="en-US" dirty="0" smtClean="0">
                <a:solidFill>
                  <a:srgbClr val="FF0000"/>
                </a:solidFill>
              </a:rPr>
              <a:t>家</a:t>
            </a:r>
            <a:r>
              <a:rPr lang="en-US" altLang="zh-TW" dirty="0" smtClean="0">
                <a:solidFill>
                  <a:srgbClr val="FF0000"/>
                </a:solidFill>
              </a:rPr>
              <a:t>)</a:t>
            </a:r>
            <a:r>
              <a:rPr lang="zh-TW" altLang="en-US" dirty="0" smtClean="0"/>
              <a:t>，由兩個以上的</a:t>
            </a:r>
            <a:r>
              <a:rPr lang="zh-TW" altLang="en-US" dirty="0" smtClean="0">
                <a:solidFill>
                  <a:srgbClr val="FF0000"/>
                </a:solidFill>
              </a:rPr>
              <a:t>成員</a:t>
            </a:r>
            <a:r>
              <a:rPr lang="en-US" altLang="zh-TW" dirty="0" smtClean="0">
                <a:solidFill>
                  <a:srgbClr val="FF0000"/>
                </a:solidFill>
              </a:rPr>
              <a:t>(</a:t>
            </a:r>
            <a:r>
              <a:rPr lang="zh-TW" altLang="en-US" dirty="0" smtClean="0">
                <a:solidFill>
                  <a:srgbClr val="FF0000"/>
                </a:solidFill>
              </a:rPr>
              <a:t>社區</a:t>
            </a:r>
            <a:r>
              <a:rPr lang="en-US" altLang="zh-TW" dirty="0" smtClean="0">
                <a:solidFill>
                  <a:srgbClr val="FF0000"/>
                </a:solidFill>
              </a:rPr>
              <a:t>-</a:t>
            </a:r>
            <a:r>
              <a:rPr lang="zh-TW" altLang="en-US" dirty="0" smtClean="0">
                <a:solidFill>
                  <a:srgbClr val="FF0000"/>
                </a:solidFill>
              </a:rPr>
              <a:t>中都</a:t>
            </a:r>
            <a:r>
              <a:rPr lang="en-US" altLang="zh-TW" dirty="0" smtClean="0">
                <a:solidFill>
                  <a:srgbClr val="FF0000"/>
                </a:solidFill>
              </a:rPr>
              <a:t>-</a:t>
            </a:r>
            <a:r>
              <a:rPr lang="zh-TW" altLang="en-US" dirty="0" smtClean="0">
                <a:solidFill>
                  <a:srgbClr val="FF0000"/>
                </a:solidFill>
              </a:rPr>
              <a:t>國</a:t>
            </a:r>
            <a:r>
              <a:rPr lang="en-US" altLang="zh-TW" dirty="0" smtClean="0">
                <a:solidFill>
                  <a:srgbClr val="FF0000"/>
                </a:solidFill>
              </a:rPr>
              <a:t>)</a:t>
            </a:r>
            <a:r>
              <a:rPr lang="zh-TW" altLang="en-US" dirty="0" smtClean="0"/>
              <a:t>組成，經過密切的</a:t>
            </a:r>
            <a:r>
              <a:rPr lang="zh-TW" altLang="en-US" dirty="0" smtClean="0">
                <a:solidFill>
                  <a:srgbClr val="FF0000"/>
                </a:solidFill>
              </a:rPr>
              <a:t>協調與整合</a:t>
            </a:r>
            <a:r>
              <a:rPr lang="zh-TW" altLang="en-US" dirty="0" smtClean="0"/>
              <a:t>，以回應環境的需求，完成共同的目標。</a:t>
            </a:r>
          </a:p>
          <a:p>
            <a:pPr lvl="1" eaLnBrk="1" hangingPunct="1">
              <a:lnSpc>
                <a:spcPct val="105000"/>
              </a:lnSpc>
            </a:pPr>
            <a:r>
              <a:rPr lang="zh-TW" altLang="en-US" dirty="0" smtClean="0">
                <a:solidFill>
                  <a:srgbClr val="357D83"/>
                </a:solidFill>
              </a:rPr>
              <a:t>組織結構</a:t>
            </a:r>
          </a:p>
          <a:p>
            <a:pPr lvl="1" eaLnBrk="1" hangingPunct="1">
              <a:buFontTx/>
              <a:buNone/>
            </a:pPr>
            <a:r>
              <a:rPr lang="zh-TW" altLang="en-US" dirty="0" smtClean="0"/>
              <a:t>   是組織協調整合的機制之一，可將組織內部的</a:t>
            </a:r>
            <a:r>
              <a:rPr lang="zh-TW" altLang="en-US" dirty="0" smtClean="0">
                <a:solidFill>
                  <a:srgbClr val="FF0000"/>
                </a:solidFill>
              </a:rPr>
              <a:t>分工方式</a:t>
            </a:r>
            <a:r>
              <a:rPr lang="zh-TW" altLang="en-US" dirty="0" smtClean="0"/>
              <a:t>、</a:t>
            </a:r>
            <a:r>
              <a:rPr lang="zh-TW" altLang="en-US" dirty="0" smtClean="0">
                <a:solidFill>
                  <a:srgbClr val="FF0000"/>
                </a:solidFill>
              </a:rPr>
              <a:t>工作職務</a:t>
            </a:r>
            <a:r>
              <a:rPr lang="zh-TW" altLang="en-US" dirty="0" smtClean="0"/>
              <a:t>在組織中的位置、各職務間的報告關係及協調機制做適當的安排。</a:t>
            </a:r>
          </a:p>
        </p:txBody>
      </p:sp>
      <p:sp>
        <p:nvSpPr>
          <p:cNvPr id="9220" name="Rectangle 11"/>
          <p:cNvSpPr>
            <a:spLocks noChangeArrowheads="1"/>
          </p:cNvSpPr>
          <p:nvPr/>
        </p:nvSpPr>
        <p:spPr bwMode="auto">
          <a:xfrm>
            <a:off x="457200" y="274638"/>
            <a:ext cx="8229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a:solidFill>
                  <a:schemeClr val="tx2"/>
                </a:solidFill>
                <a:latin typeface="Times New Roman" panose="02020603050405020304" pitchFamily="18" charset="0"/>
                <a:ea typeface="標楷體" panose="03000509000000000000" pitchFamily="65" charset="-120"/>
              </a:rPr>
              <a:t>組織的基本概念 </a:t>
            </a:r>
            <a:r>
              <a:rPr lang="en-US" altLang="zh-TW" sz="2000" b="1">
                <a:solidFill>
                  <a:srgbClr val="3399FF"/>
                </a:solidFill>
                <a:latin typeface="Times New Roman" panose="02020603050405020304" pitchFamily="18" charset="0"/>
                <a:ea typeface="標楷體" panose="03000509000000000000" pitchFamily="65" charset="-120"/>
              </a:rPr>
              <a:t>1/4</a:t>
            </a: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367625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3.3/16 5</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G</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4.10/10-5.10/17</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8.11/7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9.11/14</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10.11/21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11.11/28</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a:t>1-</a:t>
            </a:r>
            <a:fld id="{71768FF8-3F70-42C1-AA65-F0295DD4FA51}" type="slidenum">
              <a:rPr lang="en-US" altLang="zh-TW"/>
              <a:pPr/>
              <a:t>4</a:t>
            </a:fld>
            <a:endParaRPr lang="en-US" altLang="zh-TW"/>
          </a:p>
        </p:txBody>
      </p:sp>
      <p:grpSp>
        <p:nvGrpSpPr>
          <p:cNvPr id="2" name="Group 22"/>
          <p:cNvGrpSpPr>
            <a:grpSpLocks/>
          </p:cNvGrpSpPr>
          <p:nvPr/>
        </p:nvGrpSpPr>
        <p:grpSpPr bwMode="auto">
          <a:xfrm>
            <a:off x="2457450" y="1852613"/>
            <a:ext cx="5281613" cy="3128962"/>
            <a:chOff x="1548" y="1167"/>
            <a:chExt cx="3327" cy="1971"/>
          </a:xfrm>
        </p:grpSpPr>
        <p:sp>
          <p:nvSpPr>
            <p:cNvPr id="15376" name="Freeform 9"/>
            <p:cNvSpPr>
              <a:spLocks/>
            </p:cNvSpPr>
            <p:nvPr/>
          </p:nvSpPr>
          <p:spPr bwMode="auto">
            <a:xfrm rot="10800000">
              <a:off x="1548" y="1470"/>
              <a:ext cx="3327" cy="1668"/>
            </a:xfrm>
            <a:custGeom>
              <a:avLst/>
              <a:gdLst>
                <a:gd name="T0" fmla="*/ 473 w 3327"/>
                <a:gd name="T1" fmla="*/ 0 h 1668"/>
                <a:gd name="T2" fmla="*/ 0 w 3327"/>
                <a:gd name="T3" fmla="*/ 0 h 1668"/>
                <a:gd name="T4" fmla="*/ 0 w 3327"/>
                <a:gd name="T5" fmla="*/ 1668 h 1668"/>
                <a:gd name="T6" fmla="*/ 3327 w 3327"/>
                <a:gd name="T7" fmla="*/ 1668 h 1668"/>
                <a:gd name="T8" fmla="*/ 473 w 3327"/>
                <a:gd name="T9" fmla="*/ 0 h 1668"/>
                <a:gd name="T10" fmla="*/ 0 60000 65536"/>
                <a:gd name="T11" fmla="*/ 0 60000 65536"/>
                <a:gd name="T12" fmla="*/ 0 60000 65536"/>
                <a:gd name="T13" fmla="*/ 0 60000 65536"/>
                <a:gd name="T14" fmla="*/ 0 60000 65536"/>
                <a:gd name="T15" fmla="*/ 0 w 3327"/>
                <a:gd name="T16" fmla="*/ 0 h 1668"/>
                <a:gd name="T17" fmla="*/ 3327 w 3327"/>
                <a:gd name="T18" fmla="*/ 1668 h 1668"/>
              </a:gdLst>
              <a:ahLst/>
              <a:cxnLst>
                <a:cxn ang="T10">
                  <a:pos x="T0" y="T1"/>
                </a:cxn>
                <a:cxn ang="T11">
                  <a:pos x="T2" y="T3"/>
                </a:cxn>
                <a:cxn ang="T12">
                  <a:pos x="T4" y="T5"/>
                </a:cxn>
                <a:cxn ang="T13">
                  <a:pos x="T6" y="T7"/>
                </a:cxn>
                <a:cxn ang="T14">
                  <a:pos x="T8" y="T9"/>
                </a:cxn>
              </a:cxnLst>
              <a:rect l="T15" t="T16" r="T17" b="T18"/>
              <a:pathLst>
                <a:path w="3327" h="1668">
                  <a:moveTo>
                    <a:pt x="473" y="0"/>
                  </a:moveTo>
                  <a:lnTo>
                    <a:pt x="0" y="0"/>
                  </a:lnTo>
                  <a:lnTo>
                    <a:pt x="0" y="1668"/>
                  </a:lnTo>
                  <a:lnTo>
                    <a:pt x="3327" y="1668"/>
                  </a:lnTo>
                  <a:lnTo>
                    <a:pt x="473" y="0"/>
                  </a:lnTo>
                  <a:close/>
                </a:path>
              </a:pathLst>
            </a:custGeom>
            <a:gradFill rotWithShape="1">
              <a:gsLst>
                <a:gs pos="0">
                  <a:schemeClr val="folHlink"/>
                </a:gs>
                <a:gs pos="100000">
                  <a:schemeClr val="bg1"/>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77" name="Text Box 7"/>
            <p:cNvSpPr txBox="1">
              <a:spLocks noChangeArrowheads="1"/>
            </p:cNvSpPr>
            <p:nvPr/>
          </p:nvSpPr>
          <p:spPr bwMode="auto">
            <a:xfrm>
              <a:off x="3879" y="116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solidFill>
                    <a:srgbClr val="357D83"/>
                  </a:solidFill>
                </a:rPr>
                <a:t>組織理論領域</a:t>
              </a:r>
            </a:p>
          </p:txBody>
        </p:sp>
        <p:sp>
          <p:nvSpPr>
            <p:cNvPr id="15378" name="Text Box 12"/>
            <p:cNvSpPr txBox="1">
              <a:spLocks noChangeArrowheads="1"/>
            </p:cNvSpPr>
            <p:nvPr/>
          </p:nvSpPr>
          <p:spPr bwMode="auto">
            <a:xfrm>
              <a:off x="3319" y="1630"/>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組織層次</a:t>
              </a:r>
            </a:p>
          </p:txBody>
        </p:sp>
        <p:sp>
          <p:nvSpPr>
            <p:cNvPr id="15379" name="Text Box 13"/>
            <p:cNvSpPr txBox="1">
              <a:spLocks noChangeArrowheads="1"/>
            </p:cNvSpPr>
            <p:nvPr/>
          </p:nvSpPr>
          <p:spPr bwMode="auto">
            <a:xfrm>
              <a:off x="4257" y="1623"/>
              <a:ext cx="289"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組織間層次</a:t>
              </a:r>
            </a:p>
          </p:txBody>
        </p:sp>
        <p:sp>
          <p:nvSpPr>
            <p:cNvPr id="15380" name="AutoShape 18"/>
            <p:cNvSpPr>
              <a:spLocks noChangeArrowheads="1"/>
            </p:cNvSpPr>
            <p:nvPr/>
          </p:nvSpPr>
          <p:spPr bwMode="auto">
            <a:xfrm>
              <a:off x="2742" y="1238"/>
              <a:ext cx="1161" cy="95"/>
            </a:xfrm>
            <a:prstGeom prst="rightArrow">
              <a:avLst>
                <a:gd name="adj1" fmla="val 50000"/>
                <a:gd name="adj2" fmla="val 305526"/>
              </a:avLst>
            </a:prstGeom>
            <a:gradFill rotWithShape="1">
              <a:gsLst>
                <a:gs pos="0">
                  <a:schemeClr val="bg1"/>
                </a:gs>
                <a:gs pos="100000">
                  <a:schemeClr val="folHlink"/>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grpSp>
        <p:nvGrpSpPr>
          <p:cNvPr id="3" name="Group 21"/>
          <p:cNvGrpSpPr>
            <a:grpSpLocks/>
          </p:cNvGrpSpPr>
          <p:nvPr/>
        </p:nvGrpSpPr>
        <p:grpSpPr bwMode="auto">
          <a:xfrm>
            <a:off x="1720850" y="2333625"/>
            <a:ext cx="5281613" cy="3090863"/>
            <a:chOff x="1084" y="1470"/>
            <a:chExt cx="3327" cy="1947"/>
          </a:xfrm>
        </p:grpSpPr>
        <p:sp>
          <p:nvSpPr>
            <p:cNvPr id="15371" name="Freeform 8"/>
            <p:cNvSpPr>
              <a:spLocks/>
            </p:cNvSpPr>
            <p:nvPr/>
          </p:nvSpPr>
          <p:spPr bwMode="auto">
            <a:xfrm>
              <a:off x="1084" y="1470"/>
              <a:ext cx="3327" cy="1668"/>
            </a:xfrm>
            <a:custGeom>
              <a:avLst/>
              <a:gdLst>
                <a:gd name="T0" fmla="*/ 473 w 3327"/>
                <a:gd name="T1" fmla="*/ 0 h 1668"/>
                <a:gd name="T2" fmla="*/ 0 w 3327"/>
                <a:gd name="T3" fmla="*/ 0 h 1668"/>
                <a:gd name="T4" fmla="*/ 0 w 3327"/>
                <a:gd name="T5" fmla="*/ 1668 h 1668"/>
                <a:gd name="T6" fmla="*/ 3327 w 3327"/>
                <a:gd name="T7" fmla="*/ 1668 h 1668"/>
                <a:gd name="T8" fmla="*/ 473 w 3327"/>
                <a:gd name="T9" fmla="*/ 0 h 1668"/>
                <a:gd name="T10" fmla="*/ 0 60000 65536"/>
                <a:gd name="T11" fmla="*/ 0 60000 65536"/>
                <a:gd name="T12" fmla="*/ 0 60000 65536"/>
                <a:gd name="T13" fmla="*/ 0 60000 65536"/>
                <a:gd name="T14" fmla="*/ 0 60000 65536"/>
                <a:gd name="T15" fmla="*/ 0 w 3327"/>
                <a:gd name="T16" fmla="*/ 0 h 1668"/>
                <a:gd name="T17" fmla="*/ 3327 w 3327"/>
                <a:gd name="T18" fmla="*/ 1668 h 1668"/>
              </a:gdLst>
              <a:ahLst/>
              <a:cxnLst>
                <a:cxn ang="T10">
                  <a:pos x="T0" y="T1"/>
                </a:cxn>
                <a:cxn ang="T11">
                  <a:pos x="T2" y="T3"/>
                </a:cxn>
                <a:cxn ang="T12">
                  <a:pos x="T4" y="T5"/>
                </a:cxn>
                <a:cxn ang="T13">
                  <a:pos x="T6" y="T7"/>
                </a:cxn>
                <a:cxn ang="T14">
                  <a:pos x="T8" y="T9"/>
                </a:cxn>
              </a:cxnLst>
              <a:rect l="T15" t="T16" r="T17" b="T18"/>
              <a:pathLst>
                <a:path w="3327" h="1668">
                  <a:moveTo>
                    <a:pt x="473" y="0"/>
                  </a:moveTo>
                  <a:lnTo>
                    <a:pt x="0" y="0"/>
                  </a:lnTo>
                  <a:lnTo>
                    <a:pt x="0" y="1668"/>
                  </a:lnTo>
                  <a:lnTo>
                    <a:pt x="3327" y="1668"/>
                  </a:lnTo>
                  <a:lnTo>
                    <a:pt x="473" y="0"/>
                  </a:lnTo>
                  <a:close/>
                </a:path>
              </a:pathLst>
            </a:custGeom>
            <a:gradFill rotWithShape="1">
              <a:gsLst>
                <a:gs pos="0">
                  <a:srgbClr val="3399FF"/>
                </a:gs>
                <a:gs pos="100000">
                  <a:schemeClr val="bg1"/>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72" name="Text Box 10"/>
            <p:cNvSpPr txBox="1">
              <a:spLocks noChangeArrowheads="1"/>
            </p:cNvSpPr>
            <p:nvPr/>
          </p:nvSpPr>
          <p:spPr bwMode="auto">
            <a:xfrm>
              <a:off x="1413" y="2368"/>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個人層次</a:t>
              </a:r>
            </a:p>
          </p:txBody>
        </p:sp>
        <p:sp>
          <p:nvSpPr>
            <p:cNvPr id="15373" name="Text Box 11"/>
            <p:cNvSpPr txBox="1">
              <a:spLocks noChangeArrowheads="1"/>
            </p:cNvSpPr>
            <p:nvPr/>
          </p:nvSpPr>
          <p:spPr bwMode="auto">
            <a:xfrm>
              <a:off x="2373" y="2390"/>
              <a:ext cx="28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t>群體層次</a:t>
              </a:r>
            </a:p>
          </p:txBody>
        </p:sp>
        <p:sp>
          <p:nvSpPr>
            <p:cNvPr id="15374" name="AutoShape 19"/>
            <p:cNvSpPr>
              <a:spLocks noChangeArrowheads="1"/>
            </p:cNvSpPr>
            <p:nvPr/>
          </p:nvSpPr>
          <p:spPr bwMode="auto">
            <a:xfrm rot="10800000">
              <a:off x="2054" y="3251"/>
              <a:ext cx="1161" cy="95"/>
            </a:xfrm>
            <a:prstGeom prst="rightArrow">
              <a:avLst>
                <a:gd name="adj1" fmla="val 50000"/>
                <a:gd name="adj2" fmla="val 305526"/>
              </a:avLst>
            </a:prstGeom>
            <a:gradFill rotWithShape="1">
              <a:gsLst>
                <a:gs pos="0">
                  <a:schemeClr val="bg1"/>
                </a:gs>
                <a:gs pos="100000">
                  <a:srgbClr val="3399FF"/>
                </a:gs>
              </a:gsLst>
              <a:lin ang="0" scaled="1"/>
            </a:gra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15375" name="Text Box 20"/>
            <p:cNvSpPr txBox="1">
              <a:spLocks noChangeArrowheads="1"/>
            </p:cNvSpPr>
            <p:nvPr/>
          </p:nvSpPr>
          <p:spPr bwMode="auto">
            <a:xfrm>
              <a:off x="1085" y="3186"/>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b="1">
                  <a:solidFill>
                    <a:schemeClr val="accent2"/>
                  </a:solidFill>
                </a:rPr>
                <a:t>組織行為領域</a:t>
              </a:r>
            </a:p>
          </p:txBody>
        </p:sp>
      </p:grpSp>
      <p:sp>
        <p:nvSpPr>
          <p:cNvPr id="15365" name="Rectangle 24"/>
          <p:cNvSpPr>
            <a:spLocks noGrp="1" noChangeArrowheads="1"/>
          </p:cNvSpPr>
          <p:nvPr>
            <p:ph type="title"/>
          </p:nvPr>
        </p:nvSpPr>
        <p:spPr/>
        <p:txBody>
          <a:bodyPr/>
          <a:lstStyle/>
          <a:p>
            <a:pPr eaLnBrk="1" hangingPunct="1"/>
            <a:r>
              <a:rPr lang="zh-TW" altLang="en-US" sz="3600" smtClean="0"/>
              <a:t>組織理論與組織行為領域的研究對象</a:t>
            </a:r>
          </a:p>
        </p:txBody>
      </p:sp>
      <p:sp>
        <p:nvSpPr>
          <p:cNvPr id="15366" name="Line 14"/>
          <p:cNvSpPr>
            <a:spLocks noChangeShapeType="1"/>
          </p:cNvSpPr>
          <p:nvPr/>
        </p:nvSpPr>
        <p:spPr bwMode="auto">
          <a:xfrm>
            <a:off x="2443163" y="2333625"/>
            <a:ext cx="4572000" cy="264795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7" name="Line 15"/>
          <p:cNvSpPr>
            <a:spLocks noChangeShapeType="1"/>
          </p:cNvSpPr>
          <p:nvPr/>
        </p:nvSpPr>
        <p:spPr bwMode="auto">
          <a:xfrm>
            <a:off x="3221038" y="2333625"/>
            <a:ext cx="0" cy="264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8" name="Line 16"/>
          <p:cNvSpPr>
            <a:spLocks noChangeShapeType="1"/>
          </p:cNvSpPr>
          <p:nvPr/>
        </p:nvSpPr>
        <p:spPr bwMode="auto">
          <a:xfrm>
            <a:off x="4735513" y="2333625"/>
            <a:ext cx="0" cy="263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9" name="Line 17"/>
          <p:cNvSpPr>
            <a:spLocks noChangeShapeType="1"/>
          </p:cNvSpPr>
          <p:nvPr/>
        </p:nvSpPr>
        <p:spPr bwMode="auto">
          <a:xfrm>
            <a:off x="6249988" y="2347913"/>
            <a:ext cx="0" cy="263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0" name="日期版面配置區 1"/>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mtClean="0"/>
              <a:t>組織理論與管理：基礎與應用   </a:t>
            </a:r>
            <a:r>
              <a:rPr lang="en-US" altLang="zh-TW" smtClean="0"/>
              <a:t>Ch1   </a:t>
            </a:r>
            <a:r>
              <a:rPr lang="zh-TW" altLang="en-US" smtClean="0"/>
              <a:t>組織與組織理論</a:t>
            </a:r>
          </a:p>
        </p:txBody>
      </p:sp>
    </p:spTree>
    <p:extLst>
      <p:ext uri="{BB962C8B-B14F-4D97-AF65-F5344CB8AC3E}">
        <p14:creationId xmlns:p14="http://schemas.microsoft.com/office/powerpoint/2010/main" val="56613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5" y="1099405"/>
            <a:ext cx="8229600" cy="4875213"/>
          </a:xfrm>
        </p:spPr>
        <p:txBody>
          <a:bodyPr>
            <a:normAutofit fontScale="85000" lnSpcReduction="20000"/>
          </a:bodyPr>
          <a:lstStyle/>
          <a:p>
            <a:pPr>
              <a:spcBef>
                <a:spcPct val="50000"/>
              </a:spcBef>
              <a:buFontTx/>
              <a:buAutoNum type="arabicPeriod"/>
            </a:pPr>
            <a:r>
              <a:rPr lang="zh-TW" altLang="en-US" dirty="0" smtClean="0"/>
              <a:t>什麼是 </a:t>
            </a:r>
            <a:r>
              <a:rPr lang="zh-TW" altLang="en-US" dirty="0" smtClean="0">
                <a:latin typeface="標楷體" pitchFamily="65" charset="-120"/>
                <a:ea typeface="標楷體" pitchFamily="65" charset="-120"/>
              </a:rPr>
              <a:t>管理 </a:t>
            </a:r>
            <a:r>
              <a:rPr lang="en-US" altLang="zh-TW" dirty="0">
                <a:latin typeface="標楷體" pitchFamily="65" charset="-120"/>
                <a:ea typeface="標楷體" pitchFamily="65" charset="-120"/>
              </a:rPr>
              <a:t>(M-IS)-5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pPr lvl="1">
              <a:lnSpc>
                <a:spcPct val="105000"/>
              </a:lnSpc>
            </a:pPr>
            <a:r>
              <a:rPr lang="en-US" altLang="zh-TW" dirty="0">
                <a:latin typeface="標楷體" pitchFamily="65" charset="-120"/>
                <a:ea typeface="標楷體" pitchFamily="65" charset="-120"/>
              </a:rPr>
              <a:t>5</a:t>
            </a:r>
            <a:r>
              <a:rPr lang="zh-TW" altLang="en-US" dirty="0" smtClean="0">
                <a:latin typeface="標楷體" pitchFamily="65" charset="-120"/>
                <a:ea typeface="標楷體" pitchFamily="65" charset="-120"/>
              </a:rPr>
              <a:t>管 </a:t>
            </a:r>
            <a:r>
              <a:rPr lang="zh-TW" altLang="en-US" dirty="0" smtClean="0">
                <a:solidFill>
                  <a:srgbClr val="357D83"/>
                </a:solidFill>
              </a:rPr>
              <a:t>的定義</a:t>
            </a:r>
          </a:p>
          <a:p>
            <a:pPr lvl="1" eaLnBrk="1" hangingPunct="1">
              <a:lnSpc>
                <a:spcPct val="105000"/>
              </a:lnSpc>
              <a:buFontTx/>
              <a:buNone/>
            </a:pPr>
            <a:r>
              <a:rPr lang="zh-TW" altLang="en-US" dirty="0" smtClean="0"/>
              <a:t>   </a:t>
            </a:r>
            <a:r>
              <a:rPr lang="en-US" altLang="zh-TW" dirty="0" smtClean="0"/>
              <a:t>2 </a:t>
            </a:r>
            <a:r>
              <a:rPr lang="zh-TW" altLang="en-US" dirty="0" smtClean="0"/>
              <a:t>大 企業</a:t>
            </a:r>
            <a:r>
              <a:rPr lang="zh-TW" altLang="en-US" dirty="0" smtClean="0">
                <a:solidFill>
                  <a:srgbClr val="FF0000"/>
                </a:solidFill>
              </a:rPr>
              <a:t>實體 </a:t>
            </a:r>
            <a:r>
              <a:rPr lang="en-US" altLang="zh-TW" dirty="0" smtClean="0">
                <a:solidFill>
                  <a:srgbClr val="FF0000"/>
                </a:solidFill>
              </a:rPr>
              <a:t>(</a:t>
            </a:r>
            <a:r>
              <a:rPr lang="zh-TW" altLang="en-US" dirty="0" smtClean="0">
                <a:solidFill>
                  <a:srgbClr val="FF0000"/>
                </a:solidFill>
              </a:rPr>
              <a:t>產</a:t>
            </a:r>
            <a:r>
              <a:rPr lang="en-US" altLang="zh-TW" dirty="0" smtClean="0">
                <a:solidFill>
                  <a:srgbClr val="FF0000"/>
                </a:solidFill>
              </a:rPr>
              <a:t>-&gt;</a:t>
            </a:r>
            <a:r>
              <a:rPr lang="zh-TW" altLang="en-US" dirty="0" smtClean="0">
                <a:solidFill>
                  <a:srgbClr val="FF0000"/>
                </a:solidFill>
              </a:rPr>
              <a:t>銷</a:t>
            </a:r>
            <a:r>
              <a:rPr lang="en-US" altLang="zh-TW" dirty="0" smtClean="0">
                <a:solidFill>
                  <a:srgbClr val="FF0000"/>
                </a:solidFill>
              </a:rPr>
              <a:t>)</a:t>
            </a:r>
            <a:r>
              <a:rPr lang="zh-TW" altLang="en-US" dirty="0" smtClean="0"/>
              <a:t>，經過密切的</a:t>
            </a:r>
            <a:endParaRPr lang="en-US" altLang="zh-TW" dirty="0" smtClean="0"/>
          </a:p>
          <a:p>
            <a:pPr lvl="1">
              <a:lnSpc>
                <a:spcPct val="105000"/>
              </a:lnSpc>
              <a:buNone/>
            </a:pPr>
            <a:r>
              <a:rPr lang="zh-TW" altLang="en-US" dirty="0">
                <a:solidFill>
                  <a:srgbClr val="FF0000"/>
                </a:solidFill>
              </a:rPr>
              <a:t> </a:t>
            </a:r>
            <a:r>
              <a:rPr lang="zh-TW" altLang="en-US" dirty="0" smtClean="0">
                <a:solidFill>
                  <a:srgbClr val="FF0000"/>
                </a:solidFill>
              </a:rPr>
              <a:t>  協調與整合 </a:t>
            </a:r>
            <a:r>
              <a:rPr lang="en-US" altLang="zh-TW" dirty="0" smtClean="0">
                <a:solidFill>
                  <a:srgbClr val="FF0000"/>
                </a:solidFill>
              </a:rPr>
              <a:t>(</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流</a:t>
            </a:r>
            <a:r>
              <a:rPr lang="en-US" altLang="zh-TW" dirty="0" smtClean="0">
                <a:latin typeface="標楷體" pitchFamily="65" charset="-120"/>
                <a:ea typeface="標楷體" pitchFamily="65" charset="-120"/>
              </a:rPr>
              <a:t>)</a:t>
            </a:r>
            <a:r>
              <a:rPr lang="zh-TW" altLang="en-US" dirty="0" smtClean="0"/>
              <a:t>，以回應環境的需求，完成共同的目標。</a:t>
            </a:r>
            <a:r>
              <a:rPr lang="en-US" altLang="zh-TW" dirty="0">
                <a:latin typeface="標楷體" panose="03000509000000000000" pitchFamily="65" charset="-120"/>
                <a:ea typeface="標楷體" panose="03000509000000000000" pitchFamily="65" charset="-120"/>
              </a:rPr>
              <a:t>MIS(</a:t>
            </a:r>
            <a:r>
              <a:rPr lang="en-US" altLang="zh-TW" dirty="0" err="1">
                <a:latin typeface="標楷體" panose="03000509000000000000" pitchFamily="65" charset="-120"/>
                <a:ea typeface="標楷體" panose="03000509000000000000" pitchFamily="65" charset="-120"/>
              </a:rPr>
              <a:t>Managenent</a:t>
            </a:r>
            <a:r>
              <a:rPr lang="en-US" altLang="zh-TW" dirty="0">
                <a:latin typeface="標楷體" panose="03000509000000000000" pitchFamily="65" charset="-120"/>
                <a:ea typeface="標楷體" panose="03000509000000000000" pitchFamily="65" charset="-120"/>
              </a:rPr>
              <a:t> 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a:p>
            <a:pPr lvl="1" eaLnBrk="1" hangingPunct="1">
              <a:lnSpc>
                <a:spcPct val="105000"/>
              </a:lnSpc>
            </a:pPr>
            <a:r>
              <a:rPr lang="zh-TW" altLang="en-US" dirty="0" smtClean="0">
                <a:solidFill>
                  <a:srgbClr val="357D83"/>
                </a:solidFill>
              </a:rPr>
              <a:t>行銷 </a:t>
            </a:r>
            <a:r>
              <a:rPr lang="en-US" altLang="zh-TW" dirty="0" smtClean="0">
                <a:solidFill>
                  <a:srgbClr val="357D83"/>
                </a:solidFill>
              </a:rPr>
              <a:t>4P</a:t>
            </a:r>
            <a:r>
              <a:rPr lang="zh-TW" altLang="en-US" dirty="0" smtClean="0">
                <a:solidFill>
                  <a:srgbClr val="357D83"/>
                </a:solidFill>
              </a:rPr>
              <a:t> </a:t>
            </a:r>
            <a:r>
              <a:rPr lang="en-US" altLang="zh-TW" dirty="0" smtClean="0">
                <a:solidFill>
                  <a:srgbClr val="357D83"/>
                </a:solidFill>
              </a:rPr>
              <a:t>-&gt;</a:t>
            </a:r>
            <a:r>
              <a:rPr lang="zh-TW" altLang="en-US" dirty="0" smtClean="0">
                <a:solidFill>
                  <a:srgbClr val="357D83"/>
                </a:solidFill>
              </a:rPr>
              <a:t> </a:t>
            </a:r>
            <a:r>
              <a:rPr lang="en-US" altLang="zh-TW" dirty="0" smtClean="0">
                <a:solidFill>
                  <a:srgbClr val="357D83"/>
                </a:solidFill>
              </a:rPr>
              <a:t>MK-IS</a:t>
            </a:r>
            <a:endParaRPr lang="zh-TW" altLang="en-US" dirty="0" smtClean="0">
              <a:solidFill>
                <a:srgbClr val="357D83"/>
              </a:solidFill>
            </a:endParaRPr>
          </a:p>
          <a:p>
            <a:pPr lvl="1">
              <a:buNone/>
            </a:pPr>
            <a:r>
              <a:rPr lang="en-US" altLang="zh-TW" dirty="0"/>
              <a:t>4 </a:t>
            </a:r>
            <a:r>
              <a:rPr lang="zh-TW" altLang="en-US" dirty="0"/>
              <a:t>種策略功能</a:t>
            </a:r>
          </a:p>
          <a:p>
            <a:pPr lvl="1">
              <a:buNone/>
            </a:pPr>
            <a:r>
              <a:rPr lang="en-US" altLang="zh-TW" dirty="0"/>
              <a:t>Product </a:t>
            </a:r>
            <a:r>
              <a:rPr lang="zh-TW" altLang="en-US" dirty="0" smtClean="0"/>
              <a:t>產品</a:t>
            </a:r>
            <a:r>
              <a:rPr lang="zh-TW" altLang="en-US" dirty="0"/>
              <a:t>策略</a:t>
            </a:r>
            <a:endParaRPr lang="en-US" altLang="zh-TW" dirty="0"/>
          </a:p>
          <a:p>
            <a:pPr lvl="1">
              <a:buNone/>
            </a:pPr>
            <a:r>
              <a:rPr lang="en-US" altLang="zh-TW" dirty="0" smtClean="0"/>
              <a:t>Price</a:t>
            </a:r>
            <a:r>
              <a:rPr lang="zh-TW" altLang="en-US" dirty="0" smtClean="0"/>
              <a:t>      價格策略</a:t>
            </a:r>
            <a:endParaRPr lang="en-US" altLang="zh-TW" dirty="0"/>
          </a:p>
          <a:p>
            <a:pPr lvl="1">
              <a:buNone/>
            </a:pPr>
            <a:r>
              <a:rPr lang="en-US" altLang="zh-TW" dirty="0" smtClean="0"/>
              <a:t>Place</a:t>
            </a:r>
            <a:r>
              <a:rPr lang="zh-TW" altLang="en-US" dirty="0" smtClean="0"/>
              <a:t>     通路策略 </a:t>
            </a:r>
            <a:r>
              <a:rPr lang="en-US" altLang="zh-TW" dirty="0" smtClean="0"/>
              <a:t>-&gt;</a:t>
            </a:r>
            <a:r>
              <a:rPr lang="zh-TW" altLang="en-US" dirty="0" smtClean="0"/>
              <a:t> 通路 </a:t>
            </a:r>
            <a:r>
              <a:rPr lang="en-US" altLang="zh-TW" dirty="0" smtClean="0"/>
              <a:t>:</a:t>
            </a:r>
            <a:r>
              <a:rPr lang="zh-TW" altLang="en-US" dirty="0" smtClean="0"/>
              <a:t> 零售 </a:t>
            </a:r>
            <a:r>
              <a:rPr lang="en-US" altLang="zh-TW" dirty="0" smtClean="0"/>
              <a:t>Retail -&gt;</a:t>
            </a:r>
            <a:r>
              <a:rPr lang="zh-TW" altLang="en-US" dirty="0" smtClean="0"/>
              <a:t>配送 </a:t>
            </a:r>
            <a:r>
              <a:rPr lang="en-US" altLang="zh-TW" dirty="0" smtClean="0"/>
              <a:t>Distribution</a:t>
            </a:r>
            <a:endParaRPr lang="en-US" altLang="zh-TW" dirty="0"/>
          </a:p>
          <a:p>
            <a:pPr lvl="1">
              <a:buNone/>
            </a:pPr>
            <a:r>
              <a:rPr lang="en-US" altLang="zh-TW" dirty="0" smtClean="0"/>
              <a:t>Promotion </a:t>
            </a:r>
            <a:r>
              <a:rPr lang="zh-TW" altLang="en-US" dirty="0" smtClean="0"/>
              <a:t>促銷策略。</a:t>
            </a:r>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a:solidFill>
                  <a:schemeClr val="tx2"/>
                </a:solidFill>
                <a:latin typeface="Times New Roman" panose="02020603050405020304" pitchFamily="18" charset="0"/>
                <a:ea typeface="標楷體" panose="03000509000000000000" pitchFamily="65" charset="-120"/>
              </a:rPr>
              <a:t>組織的基本概念 </a:t>
            </a:r>
            <a:r>
              <a:rPr lang="en-US" altLang="zh-TW" sz="2000" b="1" dirty="0">
                <a:solidFill>
                  <a:srgbClr val="3399FF"/>
                </a:solidFill>
                <a:latin typeface="Times New Roman" panose="02020603050405020304" pitchFamily="18" charset="0"/>
                <a:ea typeface="標楷體" panose="03000509000000000000" pitchFamily="65" charset="-120"/>
              </a:rPr>
              <a:t>1/4</a:t>
            </a:r>
          </a:p>
        </p:txBody>
      </p:sp>
      <p:sp>
        <p:nvSpPr>
          <p:cNvPr id="9221" name="日期版面配置區 1"/>
          <p:cNvSpPr>
            <a:spLocks noGrp="1"/>
          </p:cNvSpPr>
          <p:nvPr>
            <p:ph type="dt" sz="quarter" idx="11"/>
          </p:nvPr>
        </p:nvSpPr>
        <p:spPr>
          <a:xfrm>
            <a:off x="539552" y="6093296"/>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251894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96752"/>
            <a:ext cx="7886700" cy="4358879"/>
          </a:xfrm>
        </p:spPr>
        <p:txBody>
          <a:bodyPr>
            <a:normAutofit fontScale="25000" lnSpcReduction="20000"/>
          </a:bodyPr>
          <a:lstStyle/>
          <a:p>
            <a:r>
              <a:rPr lang="zh-TW" altLang="en-US" sz="9600" dirty="0" smtClean="0">
                <a:latin typeface="標楷體" panose="03000509000000000000" pitchFamily="65" charset="-120"/>
                <a:ea typeface="標楷體" panose="03000509000000000000" pitchFamily="65" charset="-120"/>
              </a:rPr>
              <a:t>台中</a:t>
            </a:r>
            <a:r>
              <a:rPr lang="zh-TW" altLang="en-US" sz="9600" dirty="0">
                <a:latin typeface="標楷體" panose="03000509000000000000" pitchFamily="65" charset="-120"/>
                <a:ea typeface="標楷體" panose="03000509000000000000" pitchFamily="65" charset="-120"/>
              </a:rPr>
              <a:t>旱溪媽祖</a:t>
            </a:r>
            <a:r>
              <a:rPr lang="en-US" altLang="zh-TW" sz="9600" dirty="0">
                <a:latin typeface="標楷體" panose="03000509000000000000" pitchFamily="65" charset="-120"/>
                <a:ea typeface="標楷體" panose="03000509000000000000" pitchFamily="65" charset="-120"/>
              </a:rPr>
              <a:t>18</a:t>
            </a:r>
            <a:r>
              <a:rPr lang="zh-TW" altLang="en-US" sz="9600" dirty="0">
                <a:latin typeface="標楷體" panose="03000509000000000000" pitchFamily="65" charset="-120"/>
                <a:ea typeface="標楷體" panose="03000509000000000000" pitchFamily="65" charset="-120"/>
              </a:rPr>
              <a:t>庄遶境</a:t>
            </a:r>
            <a:r>
              <a:rPr lang="en-US" altLang="zh-TW" sz="9600" dirty="0">
                <a:latin typeface="標楷體" panose="03000509000000000000" pitchFamily="65" charset="-120"/>
                <a:ea typeface="標楷體" panose="03000509000000000000" pitchFamily="65" charset="-120"/>
              </a:rPr>
              <a:t>23</a:t>
            </a:r>
            <a:r>
              <a:rPr lang="zh-TW" altLang="en-US" sz="9600" dirty="0" smtClean="0">
                <a:latin typeface="標楷體" panose="03000509000000000000" pitchFamily="65" charset="-120"/>
                <a:ea typeface="標楷體" panose="03000509000000000000" pitchFamily="65" charset="-120"/>
              </a:rPr>
              <a:t>天數</a:t>
            </a:r>
            <a:r>
              <a:rPr lang="en-US" altLang="zh-TW" sz="9600" dirty="0" smtClean="0">
                <a:latin typeface="標楷體" panose="03000509000000000000" pitchFamily="65" charset="-120"/>
                <a:ea typeface="標楷體" panose="03000509000000000000" pitchFamily="65" charset="-120"/>
              </a:rPr>
              <a:t>:</a:t>
            </a:r>
            <a:endParaRPr lang="en-US" altLang="zh-TW" sz="9600" dirty="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大里</a:t>
            </a:r>
            <a:r>
              <a:rPr lang="en-US" altLang="zh-TW" sz="9600" dirty="0" smtClean="0">
                <a:latin typeface="標楷體" panose="03000509000000000000" pitchFamily="65" charset="-120"/>
                <a:ea typeface="標楷體" panose="03000509000000000000" pitchFamily="65" charset="-120"/>
              </a:rPr>
              <a:t>(8</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烏日</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太平</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霧峰</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其它</a:t>
            </a:r>
            <a:r>
              <a:rPr lang="en-US" altLang="zh-TW" sz="9600" dirty="0" smtClean="0">
                <a:latin typeface="標楷體" panose="03000509000000000000" pitchFamily="65" charset="-120"/>
                <a:ea typeface="標楷體" panose="03000509000000000000" pitchFamily="65" charset="-120"/>
              </a:rPr>
              <a:t>(4</a:t>
            </a:r>
            <a:r>
              <a:rPr lang="zh-TW" altLang="en-US" sz="9600" dirty="0" smtClean="0">
                <a:latin typeface="標楷體" panose="03000509000000000000" pitchFamily="65" charset="-120"/>
                <a:ea typeface="標楷體" panose="03000509000000000000" pitchFamily="65" charset="-120"/>
              </a:rPr>
              <a:t>天</a:t>
            </a:r>
            <a:r>
              <a:rPr lang="en-US" altLang="zh-TW" sz="9600" dirty="0" smtClean="0">
                <a:latin typeface="標楷體" panose="03000509000000000000" pitchFamily="65" charset="-120"/>
                <a:ea typeface="標楷體" panose="03000509000000000000" pitchFamily="65" charset="-120"/>
              </a:rPr>
              <a:t>)</a:t>
            </a:r>
          </a:p>
          <a:p>
            <a:pPr marL="0" indent="0">
              <a:buNone/>
            </a:pP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舊台中縣人口最多前</a:t>
            </a:r>
            <a:r>
              <a:rPr lang="en-US" altLang="zh-TW" sz="9600" dirty="0" smtClean="0">
                <a:latin typeface="標楷體" panose="03000509000000000000" pitchFamily="65" charset="-120"/>
                <a:ea typeface="標楷體" panose="03000509000000000000" pitchFamily="65" charset="-120"/>
              </a:rPr>
              <a:t>3</a:t>
            </a:r>
            <a:r>
              <a:rPr lang="zh-TW" altLang="en-US" sz="9600" dirty="0" smtClean="0">
                <a:latin typeface="標楷體" panose="03000509000000000000" pitchFamily="65" charset="-120"/>
                <a:ea typeface="標楷體" panose="03000509000000000000" pitchFamily="65" charset="-120"/>
              </a:rPr>
              <a:t>名</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大里區→太平區→豐原區</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舊台中市</a:t>
            </a:r>
            <a:r>
              <a:rPr lang="zh-TW" altLang="en-US" sz="9600" dirty="0">
                <a:latin typeface="標楷體" panose="03000509000000000000" pitchFamily="65" charset="-120"/>
                <a:ea typeface="標楷體" panose="03000509000000000000" pitchFamily="65" charset="-120"/>
              </a:rPr>
              <a:t>人口</a:t>
            </a:r>
            <a:r>
              <a:rPr lang="zh-TW" altLang="en-US" sz="9600" dirty="0" smtClean="0">
                <a:latin typeface="標楷體" panose="03000509000000000000" pitchFamily="65" charset="-120"/>
                <a:ea typeface="標楷體" panose="03000509000000000000" pitchFamily="65" charset="-120"/>
              </a:rPr>
              <a:t>最多</a:t>
            </a:r>
            <a:r>
              <a:rPr lang="zh-TW" altLang="en-US" sz="9600" dirty="0">
                <a:latin typeface="標楷體" panose="03000509000000000000" pitchFamily="65" charset="-120"/>
                <a:ea typeface="標楷體" panose="03000509000000000000" pitchFamily="65" charset="-120"/>
              </a:rPr>
              <a:t>前</a:t>
            </a:r>
            <a:r>
              <a:rPr lang="en-US" altLang="zh-TW" sz="9600" dirty="0">
                <a:latin typeface="標楷體" panose="03000509000000000000" pitchFamily="65" charset="-120"/>
                <a:ea typeface="標楷體" panose="03000509000000000000" pitchFamily="65" charset="-120"/>
              </a:rPr>
              <a:t>3</a:t>
            </a:r>
            <a:r>
              <a:rPr lang="zh-TW" altLang="en-US" sz="9600" dirty="0">
                <a:latin typeface="標楷體" panose="03000509000000000000" pitchFamily="65" charset="-120"/>
                <a:ea typeface="標楷體" panose="03000509000000000000" pitchFamily="65" charset="-120"/>
              </a:rPr>
              <a:t>名</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北</a:t>
            </a:r>
            <a:r>
              <a:rPr lang="zh-TW" altLang="en-US" sz="9600" dirty="0">
                <a:latin typeface="標楷體" panose="03000509000000000000" pitchFamily="65" charset="-120"/>
                <a:ea typeface="標楷體" panose="03000509000000000000" pitchFamily="65" charset="-120"/>
              </a:rPr>
              <a:t>屯區→</a:t>
            </a:r>
            <a:r>
              <a:rPr lang="zh-TW" altLang="en-US" sz="9600" dirty="0" smtClean="0">
                <a:latin typeface="標楷體" panose="03000509000000000000" pitchFamily="65" charset="-120"/>
                <a:ea typeface="標楷體" panose="03000509000000000000" pitchFamily="65" charset="-120"/>
              </a:rPr>
              <a:t>西屯區→南屯區</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北區</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一中街</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以前人口密度高</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旱溪媽祖在東區 </a:t>
            </a:r>
            <a:endParaRPr lang="en-US" altLang="zh-TW" sz="9600" dirty="0" smtClean="0">
              <a:latin typeface="標楷體" panose="03000509000000000000" pitchFamily="65" charset="-120"/>
              <a:ea typeface="標楷體" panose="03000509000000000000" pitchFamily="65" charset="-120"/>
            </a:endParaRPr>
          </a:p>
          <a:p>
            <a:pPr marL="0" indent="0">
              <a:buNone/>
            </a:pPr>
            <a:r>
              <a:rPr lang="zh-TW" altLang="en-US" sz="9600" dirty="0" smtClean="0">
                <a:latin typeface="標楷體" panose="03000509000000000000" pitchFamily="65" charset="-120"/>
                <a:ea typeface="標楷體" panose="03000509000000000000" pitchFamily="65" charset="-120"/>
              </a:rPr>
              <a:t> </a:t>
            </a: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最新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大里區之友</a:t>
            </a:r>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台中地圖整理</a:t>
            </a:r>
            <a:endParaRPr lang="en-US" altLang="zh-TW" sz="9600" dirty="0" smtClean="0">
              <a:latin typeface="標楷體" panose="03000509000000000000" pitchFamily="65" charset="-120"/>
              <a:ea typeface="標楷體" panose="03000509000000000000" pitchFamily="65" charset="-120"/>
            </a:endParaRPr>
          </a:p>
          <a:p>
            <a:r>
              <a:rPr lang="en-US" altLang="zh-TW" sz="9600" dirty="0" smtClean="0">
                <a:latin typeface="標楷體" panose="03000509000000000000" pitchFamily="65" charset="-120"/>
                <a:ea typeface="標楷體" panose="03000509000000000000" pitchFamily="65" charset="-120"/>
              </a:rPr>
              <a:t>Fortune </a:t>
            </a:r>
            <a:r>
              <a:rPr lang="zh-TW" altLang="en-US" sz="9600" dirty="0" smtClean="0">
                <a:latin typeface="標楷體" panose="03000509000000000000" pitchFamily="65" charset="-120"/>
                <a:ea typeface="標楷體" panose="03000509000000000000" pitchFamily="65" charset="-120"/>
              </a:rPr>
              <a:t>、 </a:t>
            </a:r>
            <a:r>
              <a:rPr lang="en-US" altLang="zh-TW" sz="9600" dirty="0" smtClean="0">
                <a:latin typeface="標楷體" panose="03000509000000000000" pitchFamily="65" charset="-120"/>
                <a:ea typeface="標楷體" panose="03000509000000000000" pitchFamily="65" charset="-120"/>
                <a:hlinkClick r:id="rId2"/>
              </a:rPr>
              <a:t>www.fortunechina.com</a:t>
            </a:r>
            <a:endParaRPr lang="en-US" altLang="zh-TW" sz="9600" dirty="0" smtClean="0">
              <a:latin typeface="標楷體" panose="03000509000000000000" pitchFamily="65" charset="-120"/>
              <a:ea typeface="標楷體" panose="03000509000000000000" pitchFamily="65" charset="-120"/>
            </a:endParaRPr>
          </a:p>
          <a:p>
            <a:endParaRPr lang="en-US" altLang="zh-TW" sz="9600" dirty="0" smtClean="0">
              <a:latin typeface="標楷體" panose="03000509000000000000" pitchFamily="65" charset="-120"/>
              <a:ea typeface="標楷體" panose="03000509000000000000" pitchFamily="65" charset="-120"/>
            </a:endParaRPr>
          </a:p>
          <a:p>
            <a:r>
              <a:rPr lang="zh-TW" altLang="en-US" sz="9600" dirty="0" smtClean="0">
                <a:latin typeface="標楷體" panose="03000509000000000000" pitchFamily="65" charset="-120"/>
                <a:ea typeface="標楷體" panose="03000509000000000000" pitchFamily="65" charset="-120"/>
              </a:rPr>
              <a:t>家樂福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超市 </a:t>
            </a:r>
            <a:r>
              <a:rPr lang="en-US" altLang="zh-TW" sz="9600" dirty="0" smtClean="0">
                <a:latin typeface="標楷體" panose="03000509000000000000" pitchFamily="65" charset="-120"/>
                <a:ea typeface="標楷體" panose="03000509000000000000" pitchFamily="65" charset="-120"/>
              </a:rPr>
              <a:t>Vs</a:t>
            </a:r>
            <a:r>
              <a:rPr lang="zh-TW" altLang="en-US" sz="9600" dirty="0" smtClean="0">
                <a:latin typeface="標楷體" panose="03000509000000000000" pitchFamily="65" charset="-120"/>
                <a:ea typeface="標楷體" panose="03000509000000000000" pitchFamily="65" charset="-120"/>
              </a:rPr>
              <a:t> </a:t>
            </a:r>
            <a:r>
              <a:rPr lang="en-US" altLang="zh-TW" sz="9600" dirty="0" err="1" smtClean="0">
                <a:latin typeface="標楷體" panose="03000509000000000000" pitchFamily="65" charset="-120"/>
                <a:ea typeface="標楷體" panose="03000509000000000000" pitchFamily="65" charset="-120"/>
              </a:rPr>
              <a:t>Wal-mart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沃爾瑪</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零售</a:t>
            </a:r>
            <a:endParaRPr lang="en-US" altLang="zh-TW" sz="9600" dirty="0" smtClean="0">
              <a:latin typeface="標楷體" panose="03000509000000000000" pitchFamily="65" charset="-120"/>
              <a:ea typeface="標楷體" panose="03000509000000000000" pitchFamily="65" charset="-120"/>
            </a:endParaRPr>
          </a:p>
          <a:p>
            <a:endParaRPr lang="en-US" altLang="zh-TW" sz="9600" dirty="0" smtClean="0">
              <a:latin typeface="標楷體" panose="03000509000000000000" pitchFamily="65" charset="-120"/>
              <a:ea typeface="標楷體" panose="03000509000000000000" pitchFamily="65" charset="-120"/>
            </a:endParaRPr>
          </a:p>
          <a:p>
            <a:r>
              <a:rPr lang="en-US" altLang="zh-TW" sz="9600" dirty="0" smtClean="0">
                <a:latin typeface="標楷體" panose="03000509000000000000" pitchFamily="65" charset="-120"/>
                <a:ea typeface="標楷體" panose="03000509000000000000" pitchFamily="65" charset="-120"/>
              </a:rPr>
              <a:t>2008</a:t>
            </a:r>
            <a:r>
              <a:rPr lang="zh-TW" altLang="en-US" sz="9600" dirty="0" smtClean="0">
                <a:latin typeface="標楷體" panose="03000509000000000000" pitchFamily="65" charset="-120"/>
                <a:ea typeface="標楷體" panose="03000509000000000000" pitchFamily="65" charset="-120"/>
              </a:rPr>
              <a:t>年金融海嘯改變美國汽車業。</a:t>
            </a:r>
            <a:endParaRPr lang="en-US" altLang="zh-TW" sz="9600"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2267744" y="404664"/>
            <a:ext cx="4001416" cy="369332"/>
          </a:xfrm>
          <a:prstGeom prst="rect">
            <a:avLst/>
          </a:prstGeom>
        </p:spPr>
        <p:txBody>
          <a:bodyPr wrap="none">
            <a:spAutoFit/>
          </a:bodyPr>
          <a:lstStyle/>
          <a:p>
            <a:pPr>
              <a:spcBef>
                <a:spcPct val="50000"/>
              </a:spcBef>
            </a:pPr>
            <a:r>
              <a:rPr lang="zh-TW" altLang="en-US" dirty="0" smtClean="0">
                <a:ea typeface="標楷體" pitchFamily="65" charset="-120"/>
              </a:rPr>
              <a:t>專業</a:t>
            </a:r>
            <a:r>
              <a:rPr lang="zh-TW" altLang="en-US" dirty="0">
                <a:ea typeface="標楷體" pitchFamily="65" charset="-120"/>
              </a:rPr>
              <a:t>課程融入服務學習</a:t>
            </a:r>
            <a:r>
              <a:rPr lang="en-US" altLang="zh-TW" dirty="0">
                <a:ea typeface="標楷體" pitchFamily="65" charset="-120"/>
              </a:rPr>
              <a:t>- </a:t>
            </a:r>
            <a:r>
              <a:rPr lang="zh-TW" altLang="en-US" dirty="0">
                <a:ea typeface="標楷體" pitchFamily="65" charset="-120"/>
              </a:rPr>
              <a:t>社區網路行銷</a:t>
            </a:r>
            <a:endParaRPr lang="en-US" altLang="zh-TW" dirty="0">
              <a:ea typeface="標楷體" pitchFamily="65" charset="-120"/>
            </a:endParaRPr>
          </a:p>
        </p:txBody>
      </p:sp>
    </p:spTree>
    <p:extLst>
      <p:ext uri="{BB962C8B-B14F-4D97-AF65-F5344CB8AC3E}">
        <p14:creationId xmlns:p14="http://schemas.microsoft.com/office/powerpoint/2010/main" val="84247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1400" dirty="0" smtClean="0"/>
              <a:t>組織理論與管理：基礎與應用   </a:t>
            </a:r>
            <a:r>
              <a:rPr lang="en-US" altLang="zh-TW" sz="1400" dirty="0" smtClean="0"/>
              <a:t>Ch9  </a:t>
            </a:r>
            <a:r>
              <a:rPr lang="zh-TW" altLang="en-US" sz="1400" dirty="0" smtClean="0"/>
              <a:t>資訊系統與組織控制</a:t>
            </a:r>
          </a:p>
        </p:txBody>
      </p:sp>
      <p:sp>
        <p:nvSpPr>
          <p:cNvPr id="10243" name="投影片編號版面配置區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新細明體" panose="02020500000000000000" pitchFamily="18" charset="-120"/>
              </a:defRPr>
            </a:lvl1pPr>
            <a:lvl2pPr marL="742950" indent="-285750">
              <a:defRPr kumimoji="1" sz="2000">
                <a:solidFill>
                  <a:schemeClr val="tx1"/>
                </a:solidFill>
                <a:latin typeface="Arial" panose="020B0604020202020204" pitchFamily="34" charset="0"/>
                <a:ea typeface="新細明體" panose="02020500000000000000" pitchFamily="18" charset="-120"/>
              </a:defRPr>
            </a:lvl2pPr>
            <a:lvl3pPr marL="1143000" indent="-228600">
              <a:defRPr kumimoji="1" sz="2000">
                <a:solidFill>
                  <a:schemeClr val="tx1"/>
                </a:solidFill>
                <a:latin typeface="Arial" panose="020B0604020202020204" pitchFamily="34" charset="0"/>
                <a:ea typeface="新細明體" panose="02020500000000000000" pitchFamily="18" charset="-120"/>
              </a:defRPr>
            </a:lvl3pPr>
            <a:lvl4pPr marL="1600200" indent="-228600">
              <a:defRPr kumimoji="1" sz="2000">
                <a:solidFill>
                  <a:schemeClr val="tx1"/>
                </a:solidFill>
                <a:latin typeface="Arial" panose="020B0604020202020204" pitchFamily="34" charset="0"/>
                <a:ea typeface="新細明體" panose="02020500000000000000" pitchFamily="18" charset="-120"/>
              </a:defRPr>
            </a:lvl4pPr>
            <a:lvl5pPr marL="2057400" indent="-228600">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en-US" altLang="zh-TW" sz="1400" dirty="0"/>
              <a:t>9-</a:t>
            </a:r>
            <a:fld id="{C9E2EEE7-AE5B-42A2-BFFD-7F94CD56317F}" type="slidenum">
              <a:rPr lang="en-US" altLang="zh-TW" sz="1400"/>
              <a:pPr/>
              <a:t>7</a:t>
            </a:fld>
            <a:endParaRPr lang="en-US" altLang="zh-TW" sz="1400" dirty="0"/>
          </a:p>
        </p:txBody>
      </p:sp>
      <p:sp>
        <p:nvSpPr>
          <p:cNvPr id="10244" name="Rectangle 4"/>
          <p:cNvSpPr>
            <a:spLocks noGrp="1" noChangeArrowheads="1"/>
          </p:cNvSpPr>
          <p:nvPr>
            <p:ph type="title"/>
          </p:nvPr>
        </p:nvSpPr>
        <p:spPr/>
        <p:txBody>
          <a:bodyPr/>
          <a:lstStyle/>
          <a:p>
            <a:pPr eaLnBrk="1" hangingPunct="1"/>
            <a:r>
              <a:rPr lang="zh-TW" altLang="en-US" dirty="0" smtClean="0"/>
              <a:t>資訊與 大數據資訊管理</a:t>
            </a:r>
            <a:endParaRPr lang="en-US" altLang="zh-TW" sz="2000" dirty="0" smtClean="0">
              <a:solidFill>
                <a:srgbClr val="0099FF"/>
              </a:solidFill>
            </a:endParaRPr>
          </a:p>
        </p:txBody>
      </p:sp>
      <p:sp>
        <p:nvSpPr>
          <p:cNvPr id="11269" name="Rectangle 5"/>
          <p:cNvSpPr>
            <a:spLocks noGrp="1" noChangeArrowheads="1"/>
          </p:cNvSpPr>
          <p:nvPr>
            <p:ph type="body" idx="1"/>
          </p:nvPr>
        </p:nvSpPr>
        <p:spPr>
          <a:xfrm>
            <a:off x="317500" y="1600200"/>
            <a:ext cx="8618538" cy="4900613"/>
          </a:xfrm>
        </p:spPr>
        <p:txBody>
          <a:bodyPr/>
          <a:lstStyle/>
          <a:p>
            <a:pPr eaLnBrk="1" hangingPunct="1">
              <a:lnSpc>
                <a:spcPct val="100000"/>
              </a:lnSpc>
            </a:pPr>
            <a:r>
              <a:rPr lang="zh-TW" altLang="en-US" dirty="0" smtClean="0"/>
              <a:t>資訊</a:t>
            </a:r>
          </a:p>
          <a:p>
            <a:pPr lvl="1" eaLnBrk="1" hangingPunct="1">
              <a:lnSpc>
                <a:spcPct val="100000"/>
              </a:lnSpc>
            </a:pPr>
            <a:r>
              <a:rPr lang="zh-TW" altLang="en-US" dirty="0" smtClean="0"/>
              <a:t>資訊 </a:t>
            </a:r>
            <a:r>
              <a:rPr lang="en-US" altLang="zh-TW" dirty="0" smtClean="0"/>
              <a:t>(information)</a:t>
            </a:r>
          </a:p>
          <a:p>
            <a:pPr eaLnBrk="1" hangingPunct="1">
              <a:lnSpc>
                <a:spcPct val="100000"/>
              </a:lnSpc>
              <a:buFontTx/>
              <a:buNone/>
            </a:pPr>
            <a:r>
              <a:rPr lang="en-US" altLang="zh-TW" sz="2600" dirty="0" smtClean="0"/>
              <a:t>         </a:t>
            </a:r>
            <a:r>
              <a:rPr lang="zh-TW" altLang="en-US" sz="2600" b="0" dirty="0" smtClean="0"/>
              <a:t>指經過有 </a:t>
            </a:r>
            <a:r>
              <a:rPr lang="zh-TW" altLang="en-US" sz="2600" b="0" dirty="0" smtClean="0">
                <a:solidFill>
                  <a:srgbClr val="FF0000"/>
                </a:solidFill>
              </a:rPr>
              <a:t>系統 </a:t>
            </a:r>
            <a:r>
              <a:rPr lang="zh-TW" altLang="en-US" sz="2600" b="0" dirty="0" smtClean="0"/>
              <a:t>的整理、對</a:t>
            </a:r>
            <a:r>
              <a:rPr lang="zh-TW" altLang="en-US" sz="2600" b="0" dirty="0" smtClean="0">
                <a:solidFill>
                  <a:srgbClr val="FF0000"/>
                </a:solidFill>
              </a:rPr>
              <a:t>決策 </a:t>
            </a:r>
            <a:r>
              <a:rPr lang="zh-TW" altLang="en-US" sz="2600" b="0" dirty="0" smtClean="0"/>
              <a:t>有幫助的</a:t>
            </a:r>
            <a:r>
              <a:rPr lang="zh-TW" altLang="en-US" sz="2600" b="1" dirty="0" smtClean="0">
                <a:solidFill>
                  <a:srgbClr val="0070C0"/>
                </a:solidFill>
              </a:rPr>
              <a:t>資料</a:t>
            </a:r>
            <a:r>
              <a:rPr lang="zh-TW" altLang="en-US" sz="2600" b="0" dirty="0" smtClean="0"/>
              <a:t>與</a:t>
            </a:r>
            <a:r>
              <a:rPr lang="zh-TW" altLang="en-US" sz="2600" b="0" dirty="0" smtClean="0">
                <a:solidFill>
                  <a:srgbClr val="0070C0"/>
                </a:solidFill>
              </a:rPr>
              <a:t>訊息</a:t>
            </a:r>
            <a:r>
              <a:rPr lang="zh-TW" altLang="en-US" sz="2600" b="0" dirty="0" smtClean="0"/>
              <a:t>。</a:t>
            </a:r>
          </a:p>
          <a:p>
            <a:pPr lvl="1"/>
            <a:r>
              <a:rPr lang="zh-TW" altLang="en-US" dirty="0" smtClean="0"/>
              <a:t>廣義的資訊 </a:t>
            </a:r>
            <a:r>
              <a:rPr lang="en-US" altLang="zh-TW" dirty="0" smtClean="0"/>
              <a:t>(</a:t>
            </a:r>
            <a:r>
              <a:rPr lang="zh-TW" altLang="en-US" dirty="0"/>
              <a:t>大數據</a:t>
            </a:r>
            <a:r>
              <a:rPr lang="zh-TW" altLang="en-US" dirty="0" smtClean="0"/>
              <a:t>分析的 資料管理金字塔</a:t>
            </a:r>
            <a:r>
              <a:rPr lang="en-US" altLang="zh-TW" dirty="0" smtClean="0"/>
              <a:t>)</a:t>
            </a:r>
            <a:endParaRPr lang="zh-TW" altLang="en-US" dirty="0" smtClean="0"/>
          </a:p>
          <a:p>
            <a:pPr lvl="2" eaLnBrk="1" hangingPunct="1">
              <a:lnSpc>
                <a:spcPct val="100000"/>
              </a:lnSpc>
            </a:pPr>
            <a:r>
              <a:rPr lang="zh-TW" altLang="en-US" dirty="0" smtClean="0"/>
              <a:t>廣義資訊的內涵（參考圖</a:t>
            </a:r>
            <a:r>
              <a:rPr lang="en-US" altLang="zh-TW" dirty="0" smtClean="0"/>
              <a:t>9-1</a:t>
            </a:r>
            <a:r>
              <a:rPr lang="zh-TW" altLang="en-US" dirty="0" smtClean="0"/>
              <a:t>）</a:t>
            </a:r>
          </a:p>
          <a:p>
            <a:pPr lvl="3" eaLnBrk="1" hangingPunct="1">
              <a:lnSpc>
                <a:spcPct val="100000"/>
              </a:lnSpc>
            </a:pPr>
            <a:r>
              <a:rPr lang="zh-TW" altLang="en-US" dirty="0" smtClean="0">
                <a:solidFill>
                  <a:srgbClr val="0070C0"/>
                </a:solidFill>
              </a:rPr>
              <a:t>訊息</a:t>
            </a:r>
            <a:r>
              <a:rPr lang="en-US" altLang="zh-TW" dirty="0" smtClean="0">
                <a:solidFill>
                  <a:srgbClr val="0070C0"/>
                </a:solidFill>
              </a:rPr>
              <a:t>(message)</a:t>
            </a:r>
          </a:p>
          <a:p>
            <a:pPr lvl="3" eaLnBrk="1" hangingPunct="1">
              <a:lnSpc>
                <a:spcPct val="100000"/>
              </a:lnSpc>
            </a:pPr>
            <a:r>
              <a:rPr lang="zh-TW" altLang="en-US" dirty="0" smtClean="0">
                <a:solidFill>
                  <a:srgbClr val="0070C0"/>
                </a:solidFill>
              </a:rPr>
              <a:t>資料</a:t>
            </a:r>
            <a:r>
              <a:rPr lang="en-US" altLang="zh-TW" dirty="0" smtClean="0">
                <a:solidFill>
                  <a:srgbClr val="0070C0"/>
                </a:solidFill>
              </a:rPr>
              <a:t>(data)</a:t>
            </a:r>
          </a:p>
          <a:p>
            <a:pPr lvl="3" eaLnBrk="1" hangingPunct="1">
              <a:lnSpc>
                <a:spcPct val="100000"/>
              </a:lnSpc>
            </a:pPr>
            <a:r>
              <a:rPr lang="zh-TW" altLang="en-US" dirty="0" smtClean="0"/>
              <a:t>資訊</a:t>
            </a:r>
            <a:r>
              <a:rPr lang="en-US" altLang="zh-TW" dirty="0" smtClean="0"/>
              <a:t>(information)</a:t>
            </a:r>
          </a:p>
          <a:p>
            <a:pPr lvl="3" eaLnBrk="1" hangingPunct="1">
              <a:lnSpc>
                <a:spcPct val="100000"/>
              </a:lnSpc>
            </a:pPr>
            <a:r>
              <a:rPr lang="zh-TW" altLang="en-US" dirty="0" smtClean="0"/>
              <a:t>知識</a:t>
            </a:r>
            <a:r>
              <a:rPr lang="en-US" altLang="zh-TW" dirty="0" smtClean="0"/>
              <a:t>(knowledge)</a:t>
            </a:r>
          </a:p>
          <a:p>
            <a:pPr lvl="3" eaLnBrk="1" hangingPunct="1">
              <a:lnSpc>
                <a:spcPct val="100000"/>
              </a:lnSpc>
            </a:pPr>
            <a:r>
              <a:rPr lang="zh-TW" altLang="en-US" dirty="0" smtClean="0"/>
              <a:t>智慧</a:t>
            </a:r>
            <a:r>
              <a:rPr lang="en-US" altLang="zh-TW" dirty="0" smtClean="0"/>
              <a:t>(intelligence)</a:t>
            </a:r>
          </a:p>
        </p:txBody>
      </p:sp>
    </p:spTree>
    <p:extLst>
      <p:ext uri="{BB962C8B-B14F-4D97-AF65-F5344CB8AC3E}">
        <p14:creationId xmlns:p14="http://schemas.microsoft.com/office/powerpoint/2010/main" val="1046091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9">
                                            <p:txEl>
                                              <p:pRg st="5" end="5"/>
                                            </p:txEl>
                                          </p:spTgt>
                                        </p:tgtEl>
                                        <p:attrNameLst>
                                          <p:attrName>style.visibility</p:attrName>
                                        </p:attrNameLst>
                                      </p:cBhvr>
                                      <p:to>
                                        <p:strVal val="visible"/>
                                      </p:to>
                                    </p:set>
                                    <p:animEffect transition="in" filter="dissolve">
                                      <p:cBhvr>
                                        <p:cTn id="7" dur="500"/>
                                        <p:tgtEl>
                                          <p:spTgt spid="1126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9">
                                            <p:txEl>
                                              <p:pRg st="6" end="6"/>
                                            </p:txEl>
                                          </p:spTgt>
                                        </p:tgtEl>
                                        <p:attrNameLst>
                                          <p:attrName>style.visibility</p:attrName>
                                        </p:attrNameLst>
                                      </p:cBhvr>
                                      <p:to>
                                        <p:strVal val="visible"/>
                                      </p:to>
                                    </p:set>
                                    <p:animEffect transition="in" filter="dissolve">
                                      <p:cBhvr>
                                        <p:cTn id="12" dur="500"/>
                                        <p:tgtEl>
                                          <p:spTgt spid="1126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9">
                                            <p:txEl>
                                              <p:pRg st="7" end="7"/>
                                            </p:txEl>
                                          </p:spTgt>
                                        </p:tgtEl>
                                        <p:attrNameLst>
                                          <p:attrName>style.visibility</p:attrName>
                                        </p:attrNameLst>
                                      </p:cBhvr>
                                      <p:to>
                                        <p:strVal val="visible"/>
                                      </p:to>
                                    </p:set>
                                    <p:animEffect transition="in" filter="dissolve">
                                      <p:cBhvr>
                                        <p:cTn id="17" dur="500"/>
                                        <p:tgtEl>
                                          <p:spTgt spid="11269">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9">
                                            <p:txEl>
                                              <p:pRg st="8" end="8"/>
                                            </p:txEl>
                                          </p:spTgt>
                                        </p:tgtEl>
                                        <p:attrNameLst>
                                          <p:attrName>style.visibility</p:attrName>
                                        </p:attrNameLst>
                                      </p:cBhvr>
                                      <p:to>
                                        <p:strVal val="visible"/>
                                      </p:to>
                                    </p:set>
                                    <p:animEffect transition="in" filter="dissolve">
                                      <p:cBhvr>
                                        <p:cTn id="22" dur="500"/>
                                        <p:tgtEl>
                                          <p:spTgt spid="11269">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9">
                                            <p:txEl>
                                              <p:pRg st="9" end="9"/>
                                            </p:txEl>
                                          </p:spTgt>
                                        </p:tgtEl>
                                        <p:attrNameLst>
                                          <p:attrName>style.visibility</p:attrName>
                                        </p:attrNameLst>
                                      </p:cBhvr>
                                      <p:to>
                                        <p:strVal val="visible"/>
                                      </p:to>
                                    </p:set>
                                    <p:animEffect transition="in" filter="dissolve">
                                      <p:cBhvr>
                                        <p:cTn id="27" dur="500"/>
                                        <p:tgtEl>
                                          <p:spTgt spid="112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417638"/>
            <a:ext cx="8856984" cy="4708525"/>
          </a:xfrm>
        </p:spPr>
        <p:txBody>
          <a:bodyPr>
            <a:normAutofit fontScale="70000" lnSpcReduction="20000"/>
          </a:bodyPr>
          <a:lstStyle/>
          <a:p>
            <a:r>
              <a:rPr lang="en-US" altLang="zh-TW" dirty="0" smtClean="0"/>
              <a:t>1. </a:t>
            </a:r>
            <a:r>
              <a:rPr lang="zh-TW" altLang="en-US" dirty="0"/>
              <a:t>管理資訊系統</a:t>
            </a:r>
            <a:r>
              <a:rPr lang="en-US" altLang="zh-TW" dirty="0"/>
              <a:t>MIS </a:t>
            </a:r>
            <a:r>
              <a:rPr lang="zh-TW" altLang="en-US" dirty="0"/>
              <a:t>中 </a:t>
            </a:r>
            <a:r>
              <a:rPr lang="en-US" altLang="zh-TW" dirty="0"/>
              <a:t>M</a:t>
            </a:r>
            <a:r>
              <a:rPr lang="zh-TW" altLang="en-US" dirty="0"/>
              <a:t>管理之 五管為何 </a:t>
            </a:r>
            <a:r>
              <a:rPr lang="en-US" altLang="zh-TW" dirty="0"/>
              <a:t>?</a:t>
            </a:r>
          </a:p>
          <a:p>
            <a:r>
              <a:rPr lang="en-US" altLang="zh-TW" dirty="0"/>
              <a:t>2</a:t>
            </a:r>
            <a:r>
              <a:rPr lang="en-US" altLang="zh-TW" dirty="0" smtClean="0"/>
              <a:t>.</a:t>
            </a:r>
            <a:r>
              <a:rPr lang="zh-TW" altLang="en-US" dirty="0" smtClean="0"/>
              <a:t> </a:t>
            </a:r>
            <a:r>
              <a:rPr lang="zh-TW" altLang="en-US" dirty="0" smtClean="0">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是 何系的必修</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3.</a:t>
            </a:r>
            <a:r>
              <a:rPr lang="zh-TW" altLang="en-US" dirty="0" smtClean="0"/>
              <a:t> </a:t>
            </a:r>
            <a:r>
              <a:rPr lang="zh-TW" altLang="en-US" dirty="0" smtClean="0">
                <a:solidFill>
                  <a:srgbClr val="FF0000"/>
                </a:solidFill>
                <a:latin typeface="標楷體" panose="03000509000000000000" pitchFamily="65" charset="-120"/>
                <a:ea typeface="標楷體" panose="03000509000000000000" pitchFamily="65" charset="-120"/>
              </a:rPr>
              <a:t>組織</a:t>
            </a:r>
            <a:r>
              <a:rPr lang="zh-TW" altLang="en-US" dirty="0">
                <a:solidFill>
                  <a:srgbClr val="FF0000"/>
                </a:solidFill>
                <a:latin typeface="標楷體" panose="03000509000000000000" pitchFamily="65" charset="-120"/>
                <a:ea typeface="標楷體" panose="03000509000000000000" pitchFamily="65" charset="-120"/>
              </a:rPr>
              <a:t>理論</a:t>
            </a:r>
            <a:r>
              <a:rPr lang="zh-TW" altLang="en-US" dirty="0">
                <a:latin typeface="標楷體" pitchFamily="65" charset="-120"/>
                <a:ea typeface="標楷體" pitchFamily="65" charset="-120"/>
              </a:rPr>
              <a:t>管理 有何應用範圍</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zh-TW" altLang="en-US" dirty="0"/>
              <a:t> </a:t>
            </a:r>
            <a:r>
              <a:rPr lang="en-US" altLang="zh-TW" dirty="0"/>
              <a:t>(</a:t>
            </a:r>
            <a:r>
              <a:rPr lang="zh-TW" altLang="en-US" dirty="0"/>
              <a:t>從 小到大</a:t>
            </a:r>
            <a:r>
              <a:rPr lang="en-US" altLang="zh-TW" dirty="0" smtClean="0"/>
              <a:t>)</a:t>
            </a:r>
          </a:p>
          <a:p>
            <a:r>
              <a:rPr lang="en-US" altLang="zh-TW" dirty="0" smtClean="0"/>
              <a:t>4. </a:t>
            </a:r>
            <a:r>
              <a:rPr lang="en-US" altLang="zh-TW" dirty="0" smtClean="0">
                <a:latin typeface="標楷體" pitchFamily="65" charset="-120"/>
                <a:ea typeface="標楷體" pitchFamily="65" charset="-120"/>
              </a:rPr>
              <a:t>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5.</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11.</a:t>
            </a:r>
            <a:r>
              <a:rPr lang="zh-TW" altLang="en-US" dirty="0" smtClean="0">
                <a:latin typeface="標楷體" panose="03000509000000000000" pitchFamily="65" charset="-120"/>
                <a:ea typeface="標楷體" panose="03000509000000000000" pitchFamily="65" charset="-120"/>
              </a:rPr>
              <a:t>傳統國立大學 有行銷科系的 學校有 哪 </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所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國立科技大學 有行銷流通與物流博士班的 學校是哪所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其與日本哪所 科技大學合作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其位於日本哪裡 </a:t>
            </a:r>
            <a:r>
              <a:rPr lang="en-US" altLang="zh-TW"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133562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447674" y="1099405"/>
            <a:ext cx="8444805" cy="4875213"/>
          </a:xfrm>
        </p:spPr>
        <p:txBody>
          <a:bodyPr>
            <a:normAutofit/>
          </a:bodyPr>
          <a:lstStyle/>
          <a:p>
            <a:pPr>
              <a:spcBef>
                <a:spcPct val="50000"/>
              </a:spcBef>
              <a:buFontTx/>
              <a:buAutoNum type="arabicPeriod"/>
            </a:pPr>
            <a:r>
              <a:rPr lang="zh-TW" altLang="en-US" dirty="0" smtClean="0"/>
              <a:t>什麼是 </a:t>
            </a:r>
            <a:r>
              <a:rPr lang="zh-TW" altLang="en-US" b="1" dirty="0" smtClean="0">
                <a:solidFill>
                  <a:schemeClr val="tx2"/>
                </a:solidFill>
                <a:latin typeface="Times New Roman" panose="02020603050405020304" pitchFamily="18" charset="0"/>
                <a:ea typeface="標楷體" panose="03000509000000000000" pitchFamily="65" charset="-120"/>
              </a:rPr>
              <a:t>計算機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硬體 </a:t>
            </a:r>
            <a:r>
              <a:rPr lang="en-US" altLang="zh-TW" dirty="0" smtClean="0">
                <a:latin typeface="標楷體" pitchFamily="65" charset="-120"/>
                <a:ea typeface="標楷體" pitchFamily="65" charset="-120"/>
              </a:rPr>
              <a:t>vs </a:t>
            </a:r>
            <a:r>
              <a:rPr lang="zh-TW" altLang="en-US" dirty="0" smtClean="0">
                <a:latin typeface="標楷體" pitchFamily="65" charset="-120"/>
                <a:ea typeface="標楷體" pitchFamily="65" charset="-120"/>
              </a:rPr>
              <a:t>軟體 </a:t>
            </a:r>
            <a:r>
              <a:rPr lang="en-US" altLang="zh-TW" dirty="0" smtClean="0">
                <a:latin typeface="標楷體" pitchFamily="65" charset="-120"/>
                <a:ea typeface="標楷體" pitchFamily="65" charset="-120"/>
              </a:rPr>
              <a:t>(MIS)</a:t>
            </a:r>
            <a:endParaRPr lang="en-US" altLang="zh-TW" dirty="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硬體 </a:t>
            </a:r>
            <a:r>
              <a:rPr lang="zh-TW" altLang="en-US" dirty="0">
                <a:solidFill>
                  <a:srgbClr val="357D83"/>
                </a:solidFill>
              </a:rPr>
              <a:t>的定義</a:t>
            </a:r>
          </a:p>
          <a:p>
            <a:pPr marL="457200" lvl="1" indent="0">
              <a:lnSpc>
                <a:spcPct val="105000"/>
              </a:lnSpc>
              <a:buNone/>
            </a:pPr>
            <a:r>
              <a:rPr lang="zh-TW" altLang="en-US" dirty="0" smtClean="0"/>
              <a:t>     </a:t>
            </a:r>
            <a:r>
              <a:rPr lang="en-US" altLang="zh-TW" dirty="0" smtClean="0"/>
              <a:t>PC</a:t>
            </a:r>
            <a:r>
              <a:rPr lang="zh-TW" altLang="en-US" dirty="0" smtClean="0"/>
              <a:t> </a:t>
            </a:r>
            <a:r>
              <a:rPr lang="en-US" altLang="zh-TW" dirty="0"/>
              <a:t>-&gt;</a:t>
            </a:r>
            <a:r>
              <a:rPr lang="zh-TW" altLang="en-US" dirty="0"/>
              <a:t> </a:t>
            </a:r>
            <a:r>
              <a:rPr lang="en-US" altLang="zh-TW" dirty="0"/>
              <a:t>Note Book</a:t>
            </a:r>
            <a:r>
              <a:rPr lang="zh-TW" altLang="en-US" dirty="0"/>
              <a:t> </a:t>
            </a:r>
            <a:r>
              <a:rPr lang="en-US" altLang="zh-TW" dirty="0"/>
              <a:t>-&gt;</a:t>
            </a:r>
            <a:r>
              <a:rPr lang="zh-TW" altLang="en-US" dirty="0"/>
              <a:t> 手機</a:t>
            </a:r>
            <a:endParaRPr lang="en-US" altLang="zh-TW" dirty="0" smtClean="0">
              <a:latin typeface="標楷體" pitchFamily="65" charset="-120"/>
              <a:ea typeface="標楷體" pitchFamily="65" charset="-120"/>
            </a:endParaRPr>
          </a:p>
          <a:p>
            <a:pPr lvl="1">
              <a:lnSpc>
                <a:spcPct val="105000"/>
              </a:lnSpc>
            </a:pPr>
            <a:r>
              <a:rPr lang="zh-TW" altLang="en-US" dirty="0">
                <a:latin typeface="標楷體" pitchFamily="65" charset="-120"/>
                <a:ea typeface="標楷體" pitchFamily="65" charset="-120"/>
              </a:rPr>
              <a:t>軟體 </a:t>
            </a:r>
            <a:r>
              <a:rPr lang="en-US" altLang="zh-TW" dirty="0" smtClean="0">
                <a:latin typeface="標楷體" pitchFamily="65" charset="-120"/>
                <a:ea typeface="標楷體" pitchFamily="65" charset="-120"/>
              </a:rPr>
              <a:t>(IS)</a:t>
            </a:r>
            <a:r>
              <a:rPr lang="zh-TW" altLang="en-US" dirty="0" smtClean="0">
                <a:latin typeface="標楷體" pitchFamily="65" charset="-120"/>
                <a:ea typeface="標楷體" pitchFamily="65" charset="-120"/>
              </a:rPr>
              <a:t> </a:t>
            </a:r>
            <a:r>
              <a:rPr lang="zh-TW" altLang="en-US" dirty="0" smtClean="0">
                <a:solidFill>
                  <a:srgbClr val="357D83"/>
                </a:solidFill>
              </a:rPr>
              <a:t>的定義</a:t>
            </a:r>
            <a:endParaRPr lang="en-US" altLang="zh-TW" dirty="0" smtClean="0">
              <a:solidFill>
                <a:srgbClr val="357D83"/>
              </a:solidFill>
            </a:endParaRPr>
          </a:p>
          <a:p>
            <a:pPr marL="457200" lvl="1" indent="0">
              <a:lnSpc>
                <a:spcPct val="105000"/>
              </a:lnSpc>
              <a:buNone/>
            </a:pPr>
            <a:r>
              <a:rPr lang="zh-TW" altLang="en-US" dirty="0" smtClean="0">
                <a:solidFill>
                  <a:srgbClr val="357D83"/>
                </a:solidFill>
              </a:rPr>
              <a:t>     系統 </a:t>
            </a:r>
            <a:r>
              <a:rPr lang="en-US" altLang="zh-TW" dirty="0" smtClean="0">
                <a:solidFill>
                  <a:srgbClr val="357D83"/>
                </a:solidFill>
              </a:rPr>
              <a:t>-&gt;</a:t>
            </a:r>
            <a:r>
              <a:rPr lang="zh-TW" altLang="en-US" dirty="0" smtClean="0">
                <a:solidFill>
                  <a:srgbClr val="357D83"/>
                </a:solidFill>
              </a:rPr>
              <a:t> </a:t>
            </a:r>
            <a:r>
              <a:rPr lang="en-US" altLang="zh-TW" dirty="0">
                <a:solidFill>
                  <a:srgbClr val="357D83"/>
                </a:solidFill>
              </a:rPr>
              <a:t>AI </a:t>
            </a:r>
            <a:r>
              <a:rPr lang="zh-TW" altLang="en-US" dirty="0">
                <a:solidFill>
                  <a:srgbClr val="357D83"/>
                </a:solidFill>
              </a:rPr>
              <a:t>人工智慧 </a:t>
            </a:r>
            <a:r>
              <a:rPr lang="en-US" altLang="zh-TW" dirty="0">
                <a:solidFill>
                  <a:srgbClr val="357D83"/>
                </a:solidFill>
              </a:rPr>
              <a:t>and IOM </a:t>
            </a:r>
            <a:r>
              <a:rPr lang="zh-TW" altLang="en-US" dirty="0">
                <a:solidFill>
                  <a:srgbClr val="357D83"/>
                </a:solidFill>
              </a:rPr>
              <a:t>物聯</a:t>
            </a:r>
            <a:r>
              <a:rPr lang="zh-TW" altLang="en-US" dirty="0" smtClean="0">
                <a:solidFill>
                  <a:srgbClr val="357D83"/>
                </a:solidFill>
              </a:rPr>
              <a:t>網 </a:t>
            </a:r>
            <a:endParaRPr lang="en-US" altLang="zh-TW" dirty="0" smtClean="0">
              <a:solidFill>
                <a:srgbClr val="357D83"/>
              </a:solidFill>
            </a:endParaRPr>
          </a:p>
          <a:p>
            <a:pPr lvl="1">
              <a:lnSpc>
                <a:spcPct val="105000"/>
              </a:lnSpc>
            </a:pPr>
            <a:r>
              <a:rPr lang="zh-TW" altLang="en-US" dirty="0" smtClean="0">
                <a:latin typeface="標楷體" pitchFamily="65" charset="-120"/>
                <a:ea typeface="標楷體" pitchFamily="65" charset="-120"/>
              </a:rPr>
              <a:t>軟體應用 </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 </a:t>
            </a:r>
            <a:r>
              <a:rPr lang="zh-TW" altLang="en-US" dirty="0">
                <a:solidFill>
                  <a:srgbClr val="357D83"/>
                </a:solidFill>
              </a:rPr>
              <a:t>的</a:t>
            </a:r>
            <a:r>
              <a:rPr lang="zh-TW" altLang="en-US" dirty="0" smtClean="0">
                <a:solidFill>
                  <a:srgbClr val="357D83"/>
                </a:solidFill>
              </a:rPr>
              <a:t>定義</a:t>
            </a:r>
          </a:p>
          <a:p>
            <a:pPr lvl="1">
              <a:lnSpc>
                <a:spcPct val="105000"/>
              </a:lnSpc>
              <a:buNone/>
            </a:pPr>
            <a:r>
              <a:rPr lang="en-US" altLang="zh-TW" dirty="0" smtClean="0">
                <a:latin typeface="標楷體" panose="03000509000000000000" pitchFamily="65" charset="-120"/>
                <a:ea typeface="標楷體" panose="03000509000000000000" pitchFamily="65" charset="-120"/>
              </a:rPr>
              <a:t>MIS(</a:t>
            </a:r>
            <a:r>
              <a:rPr lang="en-US" altLang="zh-TW" dirty="0" err="1" smtClean="0">
                <a:latin typeface="標楷體" panose="03000509000000000000" pitchFamily="65" charset="-120"/>
                <a:ea typeface="標楷體" panose="03000509000000000000" pitchFamily="65" charset="-120"/>
              </a:rPr>
              <a:t>Managenent</a:t>
            </a:r>
            <a:r>
              <a:rPr lang="en-US" altLang="zh-TW" dirty="0" smtClean="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Information System </a:t>
            </a:r>
            <a:r>
              <a:rPr lang="zh-TW" altLang="en-US" dirty="0" smtClean="0">
                <a:latin typeface="標楷體" panose="03000509000000000000" pitchFamily="65" charset="-120"/>
                <a:ea typeface="標楷體" panose="03000509000000000000" pitchFamily="65" charset="-120"/>
              </a:rPr>
              <a:t>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資訊系統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產銷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人發財</a:t>
            </a:r>
            <a:endParaRPr lang="en-US" altLang="zh-TW" dirty="0" smtClean="0">
              <a:latin typeface="標楷體" panose="03000509000000000000" pitchFamily="65" charset="-120"/>
              <a:ea typeface="標楷體" panose="03000509000000000000" pitchFamily="65" charset="-120"/>
            </a:endParaRPr>
          </a:p>
          <a:p>
            <a:pPr lvl="1">
              <a:lnSpc>
                <a:spcPct val="105000"/>
              </a:lnSpc>
              <a:buNone/>
            </a:pPr>
            <a:endParaRPr lang="zh-TW" altLang="en-US" dirty="0" smtClean="0"/>
          </a:p>
        </p:txBody>
      </p:sp>
      <p:sp>
        <p:nvSpPr>
          <p:cNvPr id="9220" name="Rectangle 11"/>
          <p:cNvSpPr>
            <a:spLocks noChangeArrowheads="1"/>
          </p:cNvSpPr>
          <p:nvPr/>
        </p:nvSpPr>
        <p:spPr bwMode="auto">
          <a:xfrm>
            <a:off x="457200" y="274638"/>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b="1" dirty="0" smtClean="0">
                <a:solidFill>
                  <a:schemeClr val="tx2"/>
                </a:solidFill>
                <a:latin typeface="Times New Roman" panose="02020603050405020304" pitchFamily="18" charset="0"/>
                <a:ea typeface="標楷體" panose="03000509000000000000" pitchFamily="65" charset="-120"/>
              </a:rPr>
              <a:t>計算機 的</a:t>
            </a:r>
            <a:r>
              <a:rPr lang="zh-TW" altLang="en-US" sz="4000" b="1" dirty="0">
                <a:solidFill>
                  <a:schemeClr val="tx2"/>
                </a:solidFill>
                <a:latin typeface="Times New Roman" panose="02020603050405020304" pitchFamily="18" charset="0"/>
                <a:ea typeface="標楷體" panose="03000509000000000000" pitchFamily="65" charset="-120"/>
              </a:rPr>
              <a:t>基本概念 </a:t>
            </a:r>
            <a:endParaRPr lang="en-US" altLang="zh-TW" sz="2000" b="1" dirty="0">
              <a:solidFill>
                <a:srgbClr val="3399FF"/>
              </a:solidFill>
              <a:latin typeface="Times New Roman" panose="02020603050405020304" pitchFamily="18" charset="0"/>
              <a:ea typeface="標楷體" panose="03000509000000000000" pitchFamily="65" charset="-120"/>
            </a:endParaRPr>
          </a:p>
        </p:txBody>
      </p:sp>
      <p:sp>
        <p:nvSpPr>
          <p:cNvPr id="9221" name="日期版面配置區 1"/>
          <p:cNvSpPr>
            <a:spLocks noGrp="1"/>
          </p:cNvSpPr>
          <p:nvPr>
            <p:ph type="dt" sz="quarter" idx="11"/>
          </p:nvPr>
        </p:nvSpPr>
        <p:spPr>
          <a:xfrm>
            <a:off x="457200" y="5877272"/>
            <a:ext cx="7848872" cy="628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smtClean="0">
                <a:solidFill>
                  <a:srgbClr val="0070C0"/>
                </a:solidFill>
              </a:rPr>
              <a:t>Case : </a:t>
            </a:r>
            <a:r>
              <a:rPr lang="zh-TW" altLang="zh-TW" sz="2400" b="1" dirty="0" smtClean="0">
                <a:solidFill>
                  <a:srgbClr val="0070C0"/>
                </a:solidFill>
              </a:rPr>
              <a:t>省政府</a:t>
            </a:r>
            <a:r>
              <a:rPr lang="zh-TW" altLang="zh-TW" sz="2400" b="1" dirty="0">
                <a:solidFill>
                  <a:srgbClr val="0070C0"/>
                </a:solidFill>
              </a:rPr>
              <a:t>運銷資訊化專案資訊</a:t>
            </a:r>
            <a:r>
              <a:rPr lang="zh-TW" altLang="zh-TW" sz="2400" b="1" dirty="0" smtClean="0">
                <a:solidFill>
                  <a:srgbClr val="0070C0"/>
                </a:solidFill>
              </a:rPr>
              <a:t>顧問</a:t>
            </a:r>
            <a:r>
              <a:rPr lang="en-US" altLang="zh-TW" sz="2400" b="1" dirty="0" smtClean="0">
                <a:solidFill>
                  <a:srgbClr val="0070C0"/>
                </a:solidFill>
              </a:rPr>
              <a:t>1996.10- 1997.9</a:t>
            </a:r>
          </a:p>
          <a:p>
            <a:endParaRPr lang="zh-TW" altLang="zh-TW" sz="2400" b="1" dirty="0">
              <a:solidFill>
                <a:srgbClr val="0070C0"/>
              </a:solidFill>
            </a:endParaRPr>
          </a:p>
          <a:p>
            <a:r>
              <a:rPr lang="en-US" altLang="zh-TW" sz="2400" b="1" dirty="0">
                <a:solidFill>
                  <a:srgbClr val="0070C0"/>
                </a:solidFill>
              </a:rPr>
              <a:t>(</a:t>
            </a:r>
            <a:r>
              <a:rPr lang="zh-TW" altLang="zh-TW" sz="2400" b="1" dirty="0">
                <a:solidFill>
                  <a:srgbClr val="0070C0"/>
                </a:solidFill>
              </a:rPr>
              <a:t>台中市果菜批發市場後台資訊</a:t>
            </a:r>
            <a:r>
              <a:rPr lang="zh-TW" altLang="zh-TW" sz="2400" b="1" dirty="0" smtClean="0">
                <a:solidFill>
                  <a:srgbClr val="0070C0"/>
                </a:solidFill>
              </a:rPr>
              <a:t>化</a:t>
            </a:r>
            <a:r>
              <a:rPr lang="en-US" altLang="zh-TW" sz="2400" b="1" dirty="0" smtClean="0">
                <a:solidFill>
                  <a:srgbClr val="0070C0"/>
                </a:solidFill>
              </a:rPr>
              <a:t> </a:t>
            </a:r>
            <a:r>
              <a:rPr lang="zh-TW" altLang="zh-TW" sz="2400" b="1" dirty="0" smtClean="0">
                <a:solidFill>
                  <a:srgbClr val="0070C0"/>
                </a:solidFill>
              </a:rPr>
              <a:t>與</a:t>
            </a:r>
            <a:r>
              <a:rPr lang="en-US" altLang="zh-TW" sz="2400" b="1" dirty="0" smtClean="0">
                <a:solidFill>
                  <a:srgbClr val="0070C0"/>
                </a:solidFill>
              </a:rPr>
              <a:t> </a:t>
            </a:r>
            <a:r>
              <a:rPr lang="zh-TW" altLang="zh-TW" sz="2400" b="1" dirty="0" smtClean="0">
                <a:solidFill>
                  <a:srgbClr val="0070C0"/>
                </a:solidFill>
              </a:rPr>
              <a:t>前台</a:t>
            </a:r>
            <a:r>
              <a:rPr lang="en-US" altLang="zh-TW" sz="2400" b="1" dirty="0" smtClean="0">
                <a:solidFill>
                  <a:srgbClr val="0070C0"/>
                </a:solidFill>
              </a:rPr>
              <a:t> </a:t>
            </a:r>
            <a:r>
              <a:rPr lang="zh-TW" altLang="zh-TW" sz="2400" b="1" dirty="0" smtClean="0">
                <a:solidFill>
                  <a:srgbClr val="0070C0"/>
                </a:solidFill>
              </a:rPr>
              <a:t>無線</a:t>
            </a:r>
            <a:r>
              <a:rPr lang="zh-TW" altLang="zh-TW" sz="2400" b="1" dirty="0">
                <a:solidFill>
                  <a:srgbClr val="0070C0"/>
                </a:solidFill>
              </a:rPr>
              <a:t>拍賣之網路與資料庫前置作業</a:t>
            </a:r>
            <a:r>
              <a:rPr lang="en-US" altLang="zh-TW" sz="2400" b="1" dirty="0">
                <a:solidFill>
                  <a:srgbClr val="0070C0"/>
                </a:solidFill>
              </a:rPr>
              <a:t>)</a:t>
            </a:r>
            <a:r>
              <a:rPr lang="en-US" altLang="zh-TW" sz="2400" b="1" dirty="0" smtClean="0">
                <a:solidFill>
                  <a:srgbClr val="0070C0"/>
                </a:solidFill>
              </a:rPr>
              <a:t> </a:t>
            </a:r>
            <a:endParaRPr lang="zh-TW" altLang="en-US" sz="2400" b="1" dirty="0" smtClean="0">
              <a:solidFill>
                <a:srgbClr val="0070C0"/>
              </a:solidFill>
            </a:endParaRPr>
          </a:p>
        </p:txBody>
      </p:sp>
    </p:spTree>
    <p:extLst>
      <p:ext uri="{BB962C8B-B14F-4D97-AF65-F5344CB8AC3E}">
        <p14:creationId xmlns:p14="http://schemas.microsoft.com/office/powerpoint/2010/main" val="194512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4573</Words>
  <Application>Microsoft Office PowerPoint</Application>
  <PresentationFormat>如螢幕大小 (4:3)</PresentationFormat>
  <Paragraphs>732</Paragraphs>
  <Slides>48</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48</vt:i4>
      </vt:variant>
    </vt:vector>
  </HeadingPairs>
  <TitlesOfParts>
    <vt:vector size="56" baseType="lpstr">
      <vt:lpstr>微軟正黑體</vt:lpstr>
      <vt:lpstr>新細明體</vt:lpstr>
      <vt:lpstr>標楷體</vt:lpstr>
      <vt:lpstr>Arial</vt:lpstr>
      <vt:lpstr>Calibri</vt:lpstr>
      <vt:lpstr>Times New Roman</vt:lpstr>
      <vt:lpstr>Wingdings</vt:lpstr>
      <vt:lpstr>Office 佈景主題</vt:lpstr>
      <vt:lpstr>組織理論管理</vt:lpstr>
      <vt:lpstr>PowerPoint 簡報</vt:lpstr>
      <vt:lpstr>PowerPoint 簡報</vt:lpstr>
      <vt:lpstr>組織理論與組織行為領域的研究對象</vt:lpstr>
      <vt:lpstr>PowerPoint 簡報</vt:lpstr>
      <vt:lpstr>PowerPoint 簡報</vt:lpstr>
      <vt:lpstr>資訊與 大數據資訊管理</vt:lpstr>
      <vt:lpstr>小考1</vt:lpstr>
      <vt:lpstr>PowerPoint 簡報</vt:lpstr>
      <vt:lpstr>PowerPoint 簡報</vt:lpstr>
      <vt:lpstr>PowerPoint 簡報</vt:lpstr>
      <vt:lpstr>資訊系統應用範圍 SCM-&gt;CRM 的擴大</vt:lpstr>
      <vt:lpstr>PowerPoint 簡報</vt:lpstr>
      <vt:lpstr>組織設計 </vt:lpstr>
      <vt:lpstr>EDI-&gt;POS資訊科技應用</vt:lpstr>
      <vt:lpstr>資訊科技的內部應用 3/16</vt:lpstr>
      <vt:lpstr>PowerPoint 簡報</vt:lpstr>
      <vt:lpstr>資訊科技的內部應用 </vt:lpstr>
      <vt:lpstr>PowerPoint 簡報</vt:lpstr>
      <vt:lpstr> 台灣老年人口比例-大數據分析 http://kiang.github.io/tw_population </vt:lpstr>
      <vt:lpstr>組織內部資訊系統的層次與演進</vt:lpstr>
      <vt:lpstr>ERP資訊科技-&gt; EC=B2B +B2C                 (SCM + CRM)</vt:lpstr>
      <vt:lpstr>2.3/9 什麼是 EC=B2B +B2C                 (SCM + CRM)    阿里巴巴</vt:lpstr>
      <vt:lpstr>PowerPoint 簡報</vt:lpstr>
      <vt:lpstr>PowerPoint 簡報</vt:lpstr>
      <vt:lpstr>PowerPoint 簡報</vt:lpstr>
      <vt:lpstr>PowerPoint 簡報</vt:lpstr>
      <vt:lpstr>小考2</vt:lpstr>
      <vt:lpstr>小考2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user</cp:lastModifiedBy>
  <cp:revision>95</cp:revision>
  <dcterms:created xsi:type="dcterms:W3CDTF">2014-09-23T05:01:35Z</dcterms:created>
  <dcterms:modified xsi:type="dcterms:W3CDTF">2018-03-16T06:22:07Z</dcterms:modified>
</cp:coreProperties>
</file>