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58" r:id="rId3"/>
    <p:sldId id="283" r:id="rId4"/>
    <p:sldId id="281" r:id="rId5"/>
    <p:sldId id="282" r:id="rId6"/>
    <p:sldId id="284" r:id="rId7"/>
    <p:sldId id="260" r:id="rId8"/>
    <p:sldId id="262" r:id="rId9"/>
    <p:sldId id="261" r:id="rId10"/>
    <p:sldId id="267" r:id="rId11"/>
    <p:sldId id="263" r:id="rId12"/>
    <p:sldId id="287" r:id="rId13"/>
    <p:sldId id="264" r:id="rId14"/>
    <p:sldId id="288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86" r:id="rId24"/>
    <p:sldId id="274" r:id="rId25"/>
    <p:sldId id="275" r:id="rId26"/>
    <p:sldId id="276" r:id="rId27"/>
    <p:sldId id="279" r:id="rId28"/>
    <p:sldId id="278" r:id="rId29"/>
    <p:sldId id="280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00"/>
    <a:srgbClr val="FFFF66"/>
    <a:srgbClr val="FFFF99"/>
    <a:srgbClr val="FF0066"/>
    <a:srgbClr val="FFCCFF"/>
    <a:srgbClr val="CCE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78" autoAdjust="0"/>
  </p:normalViewPr>
  <p:slideViewPr>
    <p:cSldViewPr showGuides="1"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059113" y="4144963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3200" dirty="0">
                <a:ea typeface="微軟正黑體"/>
                <a:cs typeface="微軟正黑體"/>
              </a:rPr>
              <a:t>授課教師：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3741738"/>
            <a:ext cx="2808287" cy="911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700213"/>
            <a:ext cx="5470525" cy="1470025"/>
          </a:xfrm>
        </p:spPr>
        <p:txBody>
          <a:bodyPr/>
          <a:lstStyle>
            <a:lvl1pPr algn="l">
              <a:defRPr sz="3600">
                <a:solidFill>
                  <a:srgbClr val="993300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508EE0F-A347-734E-AD80-F348DA9068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448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8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35775" y="115888"/>
            <a:ext cx="2057400" cy="62658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63575" y="115888"/>
            <a:ext cx="6019800" cy="62658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42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0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930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63575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54575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99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32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7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0600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01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600200"/>
            <a:ext cx="8229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6913" y="6524625"/>
            <a:ext cx="765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2F6B848B-2F11-554F-81BC-3DAE0C891F94}" type="slidenum">
              <a:rPr lang="en-US" altLang="zh-TW" sz="1600">
                <a:latin typeface="Times New Roman" charset="0"/>
                <a:ea typeface="微軟正黑體"/>
                <a:cs typeface="微軟正黑體"/>
              </a:rPr>
              <a:pPr algn="r">
                <a:defRPr/>
              </a:pPr>
              <a:t>‹#›</a:t>
            </a:fld>
            <a:r>
              <a:rPr lang="en-US" altLang="zh-TW" sz="1600" dirty="0">
                <a:latin typeface="Times New Roman" charset="0"/>
                <a:ea typeface="微軟正黑體"/>
                <a:cs typeface="微軟正黑體"/>
              </a:rPr>
              <a:t>/</a:t>
            </a:r>
            <a:r>
              <a:rPr lang="en-US" altLang="zh-TW" sz="1600" dirty="0" smtClean="0">
                <a:latin typeface="Times New Roman" charset="0"/>
                <a:ea typeface="微軟正黑體"/>
                <a:cs typeface="微軟正黑體"/>
              </a:rPr>
              <a:t>29</a:t>
            </a:r>
            <a:endParaRPr lang="en-US" altLang="zh-TW" sz="1600" dirty="0">
              <a:latin typeface="Times New Roman" charset="0"/>
              <a:ea typeface="微軟正黑體"/>
              <a:cs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微軟正黑體"/>
          <a:cs typeface="微軟正黑體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charset="0"/>
          <a:cs typeface="微軟正黑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charset="0"/>
          <a:cs typeface="微軟正黑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charset="0"/>
          <a:cs typeface="微軟正黑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微軟正黑體" charset="0"/>
          <a:cs typeface="微軟正黑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kumimoji="1" sz="3200">
          <a:solidFill>
            <a:schemeClr val="tx1"/>
          </a:solidFill>
          <a:latin typeface="+mn-lt"/>
          <a:ea typeface="微軟正黑體"/>
          <a:cs typeface="微軟正黑體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SzPct val="80000"/>
        <a:buFont typeface="Arial"/>
        <a:buChar char="•"/>
        <a:defRPr kumimoji="1" sz="2800">
          <a:solidFill>
            <a:schemeClr val="tx1"/>
          </a:solidFill>
          <a:latin typeface="+mn-lt"/>
          <a:ea typeface="微軟正黑體"/>
          <a:cs typeface="微軟正黑體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微軟正黑體"/>
          <a:cs typeface="微軟正黑體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微軟正黑體"/>
          <a:cs typeface="微軟正黑體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微軟正黑體"/>
          <a:cs typeface="微軟正黑體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KpsA9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4078288"/>
            <a:ext cx="2808288" cy="719137"/>
          </a:xfrm>
        </p:spPr>
        <p:txBody>
          <a:bodyPr anchor="ctr"/>
          <a:lstStyle/>
          <a:p>
            <a:pPr eaLnBrk="1" hangingPunct="1">
              <a:defRPr/>
            </a:pPr>
            <a:endParaRPr lang="zh-TW" dirty="0">
              <a:latin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557339"/>
            <a:ext cx="6084887" cy="15116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Microsoft JhengHei" charset="0"/>
                <a:ea typeface="Microsoft JhengHei" charset="0"/>
                <a:cs typeface="Microsoft JhengHei" charset="0"/>
              </a:rPr>
              <a:t>CH15</a:t>
            </a:r>
            <a:br>
              <a:rPr lang="en-US" altLang="zh-TW" dirty="0">
                <a:latin typeface="Microsoft JhengHei" charset="0"/>
                <a:ea typeface="Microsoft JhengHei" charset="0"/>
                <a:cs typeface="Microsoft JhengHei" charset="0"/>
              </a:rPr>
            </a:br>
            <a:r>
              <a:rPr lang="zh-TW" altLang="en-US" dirty="0">
                <a:latin typeface="Microsoft JhengHei" charset="0"/>
                <a:ea typeface="Microsoft JhengHei" charset="0"/>
                <a:cs typeface="Microsoft JhengHei" charset="0"/>
              </a:rPr>
              <a:t>服務業的科技應用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-142" y="6544777"/>
            <a:ext cx="883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400" b="1" dirty="0">
                <a:ea typeface="新細明體" pitchFamily="18" charset="-120"/>
              </a:rPr>
              <a:t>服務業行銷與管理</a:t>
            </a:r>
            <a:r>
              <a:rPr lang="zh-TW" altLang="en-US" sz="1400" b="1" dirty="0" smtClean="0">
                <a:ea typeface="新細明體" pitchFamily="18" charset="-120"/>
              </a:rPr>
              <a:t>：</a:t>
            </a:r>
            <a:r>
              <a:rPr lang="zh-TW" altLang="en-US" sz="1400" b="1" dirty="0">
                <a:ea typeface="新細明體" pitchFamily="18" charset="-120"/>
              </a:rPr>
              <a:t>品質提升與價值創造</a:t>
            </a:r>
            <a:r>
              <a:rPr lang="en-US" altLang="zh-TW" sz="1400" b="1" dirty="0" smtClean="0">
                <a:ea typeface="新細明體" pitchFamily="18" charset="-120"/>
              </a:rPr>
              <a:t>5e．</a:t>
            </a:r>
            <a:r>
              <a:rPr lang="zh-TW" altLang="en-US" sz="1400" b="1" dirty="0" smtClean="0">
                <a:ea typeface="新細明體" pitchFamily="18" charset="-120"/>
              </a:rPr>
              <a:t>曾光華 著</a:t>
            </a:r>
            <a:r>
              <a:rPr lang="zh-TW" altLang="en-US" sz="1400" b="1" dirty="0">
                <a:ea typeface="新細明體" pitchFamily="18" charset="-120"/>
              </a:rPr>
              <a:t>．前程文化出版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一、科技的內涵與分類 </a:t>
            </a:r>
            <a:r>
              <a:rPr lang="en-US" altLang="zh-TW" sz="2400" dirty="0">
                <a:latin typeface="Times New Roman" charset="0"/>
              </a:rPr>
              <a:t>4/5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帶動經濟成長的科技</a:t>
            </a:r>
          </a:p>
        </p:txBody>
      </p:sp>
      <p:graphicFrame>
        <p:nvGraphicFramePr>
          <p:cNvPr id="1642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44737"/>
              </p:ext>
            </p:extLst>
          </p:nvPr>
        </p:nvGraphicFramePr>
        <p:xfrm>
          <a:off x="755650" y="2895600"/>
          <a:ext cx="7993063" cy="2987908"/>
        </p:xfrm>
        <a:graphic>
          <a:graphicData uri="http://schemas.openxmlformats.org/drawingml/2006/table">
            <a:tbl>
              <a:tblPr/>
              <a:tblGrid>
                <a:gridCol w="1584325"/>
                <a:gridCol w="6408738"/>
              </a:tblGrid>
              <a:tr h="51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年代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關鍵科技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1895-1930 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汽車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、無線收音機、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飛機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、化學塑膠等科技創新驅動了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20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世紀初期的經濟發展。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1950-2000 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電腦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科技、微電子科技、材料科技、航太科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技、核能科技等使得工業經濟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文明大躍進。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2000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以後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進入知識經濟時代，關鍵科技包括生物基因科技、無線通訊與網路科技、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奈米材料科技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等。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2411413" y="3500438"/>
            <a:ext cx="6192837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2411413" y="5112480"/>
            <a:ext cx="6192837" cy="6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2411760" y="4294039"/>
            <a:ext cx="6264696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3" grpId="0" animBg="1"/>
      <p:bldP spid="1642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一、科技的內涵與分類 </a:t>
            </a:r>
            <a:r>
              <a:rPr lang="en-US" altLang="zh-TW" sz="2400" dirty="0">
                <a:latin typeface="Times New Roman" charset="0"/>
              </a:rPr>
              <a:t>5/5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8207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科技的分類 </a:t>
            </a:r>
          </a:p>
        </p:txBody>
      </p:sp>
      <p:graphicFrame>
        <p:nvGraphicFramePr>
          <p:cNvPr id="12387" name="Group 99"/>
          <p:cNvGraphicFramePr>
            <a:graphicFrameLocks noGrp="1"/>
          </p:cNvGraphicFramePr>
          <p:nvPr/>
        </p:nvGraphicFramePr>
        <p:xfrm>
          <a:off x="684213" y="2497138"/>
          <a:ext cx="8066087" cy="3971925"/>
        </p:xfrm>
        <a:graphic>
          <a:graphicData uri="http://schemas.openxmlformats.org/drawingml/2006/table">
            <a:tbl>
              <a:tblPr/>
              <a:tblGrid>
                <a:gridCol w="1657350"/>
                <a:gridCol w="3095625"/>
                <a:gridCol w="3313112"/>
              </a:tblGrid>
              <a:tr h="72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範圍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例子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16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物理科技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營建、製造、運輸、能源與動力等相關科技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五崧捷運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空中巴士公司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生物科技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農業、健康醫療和醫藥等相關科技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基因改造的食物、醫學美容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鈦金屬的人工牙根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資訊傳播科技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資訊科學、網路和通訊技術以及應用軟體等，主要用來產生、處理、交換和傳播各種形式的資訊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網路購物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虛擬銀行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網路遊戲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前言：看看周遭的科技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科技的內涵與分類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000000"/>
                </a:solidFill>
                <a:latin typeface="Times New Roman" charset="0"/>
              </a:rPr>
              <a:t>科技與服務行銷策略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科技影響力的評估與因應</a:t>
            </a:r>
          </a:p>
          <a:p>
            <a:pPr eaLnBrk="1" hangingPunct="1">
              <a:defRPr/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>
                <a:latin typeface="Times New Roman" charset="0"/>
              </a:rPr>
              <a:t>1</a:t>
            </a:r>
            <a:r>
              <a:rPr lang="en-US" altLang="zh-TW" sz="2400" dirty="0" smtClean="0">
                <a:latin typeface="Times New Roman" charset="0"/>
              </a:rPr>
              <a:t>/10</a:t>
            </a:r>
            <a:endParaRPr lang="en-US" altLang="zh-TW" sz="2400" dirty="0">
              <a:latin typeface="Times New Roman" charset="0"/>
            </a:endParaRPr>
          </a:p>
        </p:txBody>
      </p:sp>
      <p:pic>
        <p:nvPicPr>
          <p:cNvPr id="3" name="圖片 2" descr="Screen Shot 2016-09-08 at 2.27.5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" y="1844824"/>
            <a:ext cx="7528988" cy="4262867"/>
          </a:xfrm>
          <a:prstGeom prst="rect">
            <a:avLst/>
          </a:prstGeom>
        </p:spPr>
      </p:pic>
      <p:pic>
        <p:nvPicPr>
          <p:cNvPr id="4" name="圖片 3" descr="play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47" y="3429000"/>
            <a:ext cx="114550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2/10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56565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科技與服務的</a:t>
            </a:r>
            <a:r>
              <a:rPr lang="zh-TW" altLang="en-US" dirty="0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創新及新定位</a:t>
            </a:r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 </a:t>
            </a:r>
          </a:p>
          <a:p>
            <a:pPr lvl="1"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主要服務創新</a:t>
            </a:r>
          </a:p>
          <a:p>
            <a:pPr lvl="2"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搜尋引擎</a:t>
            </a:r>
          </a:p>
          <a:p>
            <a:pPr lvl="2"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牙齒銀行</a:t>
            </a:r>
          </a:p>
          <a:p>
            <a:pPr lvl="2"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臍帶血銀行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主要流程創新</a:t>
            </a:r>
          </a:p>
          <a:p>
            <a:pPr lvl="2"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網路訂票訂房</a:t>
            </a:r>
          </a:p>
          <a:p>
            <a:pPr lvl="2"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自動櫃員機</a:t>
            </a:r>
          </a:p>
          <a:p>
            <a:pPr lvl="2" eaLnBrk="1" hangingPunct="1"/>
            <a:r>
              <a:rPr lang="zh-TW" altLang="en-US" dirty="0">
                <a:latin typeface="Times New Roman" charset="0"/>
                <a:ea typeface="微軟正黑體" charset="0"/>
                <a:cs typeface="微軟正黑體" charset="0"/>
              </a:rPr>
              <a:t>線上教學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492500" y="26368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altLang="zh-TW" sz="2400" dirty="0" smtClean="0">
                <a:latin typeface="Times New Roman" charset="0"/>
                <a:ea typeface="微軟正黑體"/>
                <a:cs typeface="微軟正黑體"/>
              </a:rPr>
              <a:t> </a:t>
            </a:r>
            <a:r>
              <a:rPr lang="zh-TW" altLang="en-US" sz="2400" dirty="0" smtClean="0">
                <a:latin typeface="Times New Roman" charset="0"/>
                <a:ea typeface="微軟正黑體"/>
                <a:cs typeface="微軟正黑體"/>
              </a:rPr>
              <a:t>網路拍賣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491880" y="3116263"/>
            <a:ext cx="1504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zh-TW" altLang="en-US" sz="2400" dirty="0" smtClean="0">
                <a:ea typeface="微軟正黑體"/>
                <a:cs typeface="微軟正黑體"/>
              </a:rPr>
              <a:t>虛擬商城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076825" y="2636838"/>
            <a:ext cx="2416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zh-TW" altLang="en-US" sz="2400" dirty="0" smtClean="0">
                <a:ea typeface="微軟正黑體"/>
                <a:cs typeface="微軟正黑體"/>
              </a:rPr>
              <a:t>網際網路瀏覽器</a:t>
            </a:r>
          </a:p>
        </p:txBody>
      </p:sp>
    </p:spTree>
    <p:extLst>
      <p:ext uri="{BB962C8B-B14F-4D97-AF65-F5344CB8AC3E}">
        <p14:creationId xmlns:p14="http://schemas.microsoft.com/office/powerpoint/2010/main" val="22042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30" grpId="0"/>
      <p:bldP spid="13331" grpId="0"/>
      <p:bldP spid="133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3/10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2405063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科技為服務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實體環境</a:t>
            </a:r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帶來的功用 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創造全新的環境體驗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提昇實體環境的掌控能力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創造虛擬實境 </a:t>
            </a:r>
          </a:p>
          <a:p>
            <a:pPr eaLnBrk="1" hangingPunct="1">
              <a:buFontTx/>
              <a:buNone/>
            </a:pPr>
            <a:endParaRPr lang="en-US" altLang="zh-TW">
              <a:latin typeface="Times New Roman" charset="0"/>
              <a:ea typeface="微軟正黑體" charset="0"/>
              <a:cs typeface="微軟正黑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4/10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科技對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服務人員</a:t>
            </a:r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造成兩種影響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取代服務人員：例如</a:t>
            </a:r>
            <a:r>
              <a:rPr lang="zh-TW" altLang="en-US">
                <a:solidFill>
                  <a:srgbClr val="3399FF"/>
                </a:solidFill>
                <a:latin typeface="Times New Roman" charset="0"/>
                <a:ea typeface="微軟正黑體" charset="0"/>
                <a:cs typeface="微軟正黑體" charset="0"/>
              </a:rPr>
              <a:t>網路銀行</a:t>
            </a:r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減少了顧客與銀行櫃臺人員的互動、</a:t>
            </a:r>
            <a:r>
              <a:rPr lang="zh-TW" altLang="en-US">
                <a:solidFill>
                  <a:srgbClr val="3399FF"/>
                </a:solidFill>
                <a:latin typeface="Times New Roman" charset="0"/>
                <a:ea typeface="微軟正黑體" charset="0"/>
                <a:cs typeface="微軟正黑體" charset="0"/>
              </a:rPr>
              <a:t>網路訂房</a:t>
            </a:r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與結帳減少了旅館櫃臺與房客的接觸等。 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協助服務人員：例如業務人員使用顧客管理系統，整理顧客相關資料。  </a:t>
            </a:r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1835150" y="3357563"/>
            <a:ext cx="4895850" cy="2016125"/>
            <a:chOff x="1156" y="2115"/>
            <a:chExt cx="3084" cy="1270"/>
          </a:xfrm>
        </p:grpSpPr>
        <p:sp>
          <p:nvSpPr>
            <p:cNvPr id="14349" name="AutoShape 18"/>
            <p:cNvSpPr>
              <a:spLocks noChangeArrowheads="1"/>
            </p:cNvSpPr>
            <p:nvPr/>
          </p:nvSpPr>
          <p:spPr bwMode="auto">
            <a:xfrm>
              <a:off x="1156" y="2115"/>
              <a:ext cx="3084" cy="1270"/>
            </a:xfrm>
            <a:prstGeom prst="wedgeRoundRectCallout">
              <a:avLst>
                <a:gd name="adj1" fmla="val -35019"/>
                <a:gd name="adj2" fmla="val -77088"/>
                <a:gd name="adj3" fmla="val 16667"/>
              </a:avLst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zh-TW"/>
            </a:p>
          </p:txBody>
        </p:sp>
        <p:sp>
          <p:nvSpPr>
            <p:cNvPr id="14350" name="Text Box 19"/>
            <p:cNvSpPr txBox="1">
              <a:spLocks noChangeArrowheads="1"/>
            </p:cNvSpPr>
            <p:nvPr/>
          </p:nvSpPr>
          <p:spPr bwMode="auto">
            <a:xfrm>
              <a:off x="1429" y="2271"/>
              <a:ext cx="2585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dirty="0" smtClean="0">
                  <a:latin typeface="微軟正黑體"/>
                  <a:ea typeface="微軟正黑體"/>
                  <a:cs typeface="微軟正黑體"/>
                </a:rPr>
                <a:t>並非表示服務人員不重要，他們在「關鍵時刻」展現的因應和處理，對顧客的滿意度更顯重要。 </a:t>
              </a:r>
            </a:p>
          </p:txBody>
        </p:sp>
      </p:grpSp>
      <p:grpSp>
        <p:nvGrpSpPr>
          <p:cNvPr id="15385" name="Group 25"/>
          <p:cNvGrpSpPr>
            <a:grpSpLocks/>
          </p:cNvGrpSpPr>
          <p:nvPr/>
        </p:nvGrpSpPr>
        <p:grpSpPr bwMode="auto">
          <a:xfrm>
            <a:off x="2628900" y="4508500"/>
            <a:ext cx="4895850" cy="1512888"/>
            <a:chOff x="476" y="3203"/>
            <a:chExt cx="3084" cy="1270"/>
          </a:xfrm>
        </p:grpSpPr>
        <p:sp>
          <p:nvSpPr>
            <p:cNvPr id="14347" name="AutoShape 23"/>
            <p:cNvSpPr>
              <a:spLocks noChangeArrowheads="1"/>
            </p:cNvSpPr>
            <p:nvPr/>
          </p:nvSpPr>
          <p:spPr bwMode="auto">
            <a:xfrm>
              <a:off x="476" y="3203"/>
              <a:ext cx="3084" cy="1270"/>
            </a:xfrm>
            <a:prstGeom prst="wedgeRoundRectCallout">
              <a:avLst>
                <a:gd name="adj1" fmla="val -35019"/>
                <a:gd name="adj2" fmla="val -77088"/>
                <a:gd name="adj3" fmla="val 16667"/>
              </a:avLst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zh-TW"/>
            </a:p>
          </p:txBody>
        </p:sp>
        <p:sp>
          <p:nvSpPr>
            <p:cNvPr id="14348" name="Text Box 21"/>
            <p:cNvSpPr txBox="1">
              <a:spLocks noChangeArrowheads="1"/>
            </p:cNvSpPr>
            <p:nvPr/>
          </p:nvSpPr>
          <p:spPr bwMode="auto">
            <a:xfrm>
              <a:off x="748" y="3408"/>
              <a:ext cx="2449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dirty="0" smtClean="0">
                  <a:latin typeface="微軟正黑體"/>
                  <a:ea typeface="微軟正黑體"/>
                  <a:cs typeface="微軟正黑體"/>
                </a:rPr>
                <a:t>應設法幫助降低服務人員對創新科技的抗拒、提昇他們的資訊運用能力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5/10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276725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科技與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服務流程</a:t>
            </a:r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 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資訊傳播科技對於整個流程或個別步驟，具有簡化、加速、效果強化等作用。</a:t>
            </a:r>
          </a:p>
          <a:p>
            <a:pPr lvl="1" eaLnBrk="1" hangingPunct="1">
              <a:buFontTx/>
              <a:buNone/>
            </a:pPr>
            <a:endParaRPr lang="zh-TW" altLang="en-US">
              <a:latin typeface="Times New Roman" charset="0"/>
              <a:ea typeface="微軟正黑體" charset="0"/>
              <a:cs typeface="微軟正黑體" charset="0"/>
            </a:endParaRP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企業面對的顧客可能比以往更精明，擁有更多產品相關資訊。</a:t>
            </a:r>
          </a:p>
          <a:p>
            <a:pPr lvl="1" eaLnBrk="1" hangingPunct="1">
              <a:buFontTx/>
              <a:buNone/>
            </a:pPr>
            <a:endParaRPr lang="zh-TW" altLang="en-US">
              <a:latin typeface="Times New Roman" charset="0"/>
              <a:ea typeface="微軟正黑體" charset="0"/>
              <a:cs typeface="微軟正黑體" charset="0"/>
            </a:endParaRP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例子：電話客服中心、網路接單與結帳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6/10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276725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科技與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服務定價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對服務定價最大的衝擊之一是定價過程比以往更動態，例如：競價標購、群體議價 。</a:t>
            </a:r>
          </a:p>
          <a:p>
            <a:pPr lvl="1" eaLnBrk="1" hangingPunct="1">
              <a:buFontTx/>
              <a:buNone/>
            </a:pPr>
            <a:endParaRPr lang="zh-TW" altLang="en-US">
              <a:latin typeface="Times New Roman" charset="0"/>
              <a:ea typeface="微軟正黑體" charset="0"/>
              <a:cs typeface="微軟正黑體" charset="0"/>
            </a:endParaRP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網路興起讓消費者方便比價，享有更多的自主權，在旅遊業，這種趨勢最明顯。</a:t>
            </a:r>
          </a:p>
          <a:p>
            <a:pPr lvl="1" eaLnBrk="1" hangingPunct="1"/>
            <a:endParaRPr lang="en-US" altLang="zh-TW">
              <a:latin typeface="Times New Roman" charset="0"/>
              <a:ea typeface="微軟正黑體" charset="0"/>
              <a:cs typeface="微軟正黑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7/10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科技與服務的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溝通推廣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越來越多行銷人認為網路、手機、電腦等數位媒體已成為行銷與推廣最佳的工具，尤其針對年輕消費者。 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網路上許多虛擬社群成了服務消費者獲取或交換資訊的所在，也是服務業者在推廣溝通時應該重視的群體。 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公共社群：</a:t>
            </a:r>
            <a:r>
              <a:rPr lang="en-US" altLang="zh-TW">
                <a:latin typeface="Times New Roman" charset="0"/>
                <a:ea typeface="微軟正黑體" charset="0"/>
                <a:cs typeface="微軟正黑體" charset="0"/>
              </a:rPr>
              <a:t>BBS</a:t>
            </a:r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的討論區、奇摩雅虎的家族 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個人網站或部落格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通訊及聊天軟體</a:t>
            </a:r>
          </a:p>
        </p:txBody>
      </p: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3205163" y="4437112"/>
            <a:ext cx="4535487" cy="2016125"/>
            <a:chOff x="1656" y="2840"/>
            <a:chExt cx="2857" cy="1270"/>
          </a:xfrm>
        </p:grpSpPr>
        <p:sp>
          <p:nvSpPr>
            <p:cNvPr id="17418" name="AutoShape 14"/>
            <p:cNvSpPr>
              <a:spLocks noChangeArrowheads="1"/>
            </p:cNvSpPr>
            <p:nvPr/>
          </p:nvSpPr>
          <p:spPr bwMode="auto">
            <a:xfrm>
              <a:off x="1656" y="2840"/>
              <a:ext cx="2857" cy="1270"/>
            </a:xfrm>
            <a:prstGeom prst="wedgeRoundRectCallout">
              <a:avLst>
                <a:gd name="adj1" fmla="val -33829"/>
                <a:gd name="adj2" fmla="val -77088"/>
                <a:gd name="adj3" fmla="val 16667"/>
              </a:avLst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zh-TW" sz="2400" dirty="0">
                <a:latin typeface="Times New Roman" charset="0"/>
                <a:ea typeface="微軟正黑體"/>
                <a:cs typeface="微軟正黑體"/>
              </a:endParaRPr>
            </a:p>
          </p:txBody>
        </p:sp>
        <p:sp>
          <p:nvSpPr>
            <p:cNvPr id="17419" name="Text Box 15"/>
            <p:cNvSpPr txBox="1">
              <a:spLocks noChangeArrowheads="1"/>
            </p:cNvSpPr>
            <p:nvPr/>
          </p:nvSpPr>
          <p:spPr bwMode="auto">
            <a:xfrm>
              <a:off x="1837" y="2886"/>
              <a:ext cx="2586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dirty="0" smtClean="0">
                  <a:latin typeface="Times New Roman" charset="0"/>
                  <a:ea typeface="微軟正黑體"/>
                  <a:cs typeface="微軟正黑體"/>
                </a:rPr>
                <a:t>虛擬社群中的</a:t>
              </a:r>
              <a:r>
                <a:rPr lang="zh-TW" altLang="en-US" sz="2400" dirty="0" smtClean="0">
                  <a:solidFill>
                    <a:srgbClr val="FF0066"/>
                  </a:solidFill>
                  <a:latin typeface="Times New Roman" charset="0"/>
                  <a:ea typeface="微軟正黑體"/>
                  <a:cs typeface="微軟正黑體"/>
                </a:rPr>
                <a:t>意見領袖</a:t>
              </a:r>
              <a:r>
                <a:rPr lang="zh-TW" altLang="en-US" sz="2400" dirty="0" smtClean="0">
                  <a:latin typeface="Times New Roman" charset="0"/>
                  <a:ea typeface="微軟正黑體"/>
                  <a:cs typeface="微軟正黑體"/>
                </a:rPr>
                <a:t>已成為企業積極合作的對象，以應用他們對社群的影響力，製造話題，並透過廣泛討論來達到行銷的效果。</a:t>
              </a:r>
              <a:endParaRPr lang="zh-TW" alt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前言：看看周遭的科技</a:t>
            </a:r>
          </a:p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科技的內涵與分類</a:t>
            </a:r>
          </a:p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科技與服務行銷策略</a:t>
            </a:r>
          </a:p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科技影響力的評估與因應</a:t>
            </a: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8/10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276725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科技與服務的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溝通推廣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負面影響：顧客同樣利用網路管道訴說其不愉快的服務經驗，只要有具體事證且言之有理，便能獲得社群的支持與網友的迴響。</a:t>
            </a:r>
          </a:p>
          <a:p>
            <a:pPr lvl="1" eaLnBrk="1" hangingPunct="1">
              <a:buFontTx/>
              <a:buNone/>
            </a:pPr>
            <a:endParaRPr lang="zh-TW" altLang="en-US">
              <a:latin typeface="Times New Roman" charset="0"/>
              <a:ea typeface="微軟正黑體" charset="0"/>
              <a:cs typeface="微軟正黑體" charset="0"/>
            </a:endParaRP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因應：企業應擬定危機處理機制，以最短的時間適當處理，以免負面消息透過網路而迅速擴散，進而影響企業及品牌形象。</a:t>
            </a:r>
          </a:p>
          <a:p>
            <a:pPr lvl="1" eaLnBrk="1" hangingPunct="1"/>
            <a:endParaRPr lang="en-US" altLang="zh-TW">
              <a:latin typeface="Times New Roman" charset="0"/>
              <a:ea typeface="微軟正黑體" charset="0"/>
              <a:cs typeface="微軟正黑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>
                <a:latin typeface="Times New Roman" charset="0"/>
              </a:rPr>
              <a:t>9</a:t>
            </a:r>
            <a:r>
              <a:rPr lang="en-US" altLang="zh-TW" sz="2400" dirty="0" smtClean="0">
                <a:latin typeface="Times New Roman" charset="0"/>
              </a:rPr>
              <a:t>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3557588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科技與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服務通路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企業透過網站將產品訊息提供給消費者，然後消費者直接在網站上訂購，產生「去中間化」的現象。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有些中間商為了求生存也因而轉戰網路，例如旅行社紛紛跨足網路設立旅遊電子商務。 </a:t>
            </a:r>
            <a:endParaRPr lang="zh-TW" altLang="en-US">
              <a:solidFill>
                <a:srgbClr val="FF0066"/>
              </a:solidFill>
              <a:latin typeface="Times New Roman" charset="0"/>
              <a:ea typeface="微軟正黑體" charset="0"/>
              <a:cs typeface="微軟正黑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二、科技與服務行銷策略 </a:t>
            </a:r>
            <a:r>
              <a:rPr lang="en-US" altLang="zh-TW" sz="2400" dirty="0" smtClean="0">
                <a:latin typeface="Times New Roman" charset="0"/>
              </a:rPr>
              <a:t>10/10</a:t>
            </a:r>
            <a:endParaRPr lang="en-US" altLang="zh-TW" sz="2400" dirty="0">
              <a:latin typeface="Times New Roman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276725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科技與</a:t>
            </a:r>
            <a:r>
              <a:rPr lang="zh-TW" altLang="en-US">
                <a:solidFill>
                  <a:srgbClr val="FF0066"/>
                </a:solidFill>
                <a:latin typeface="Times New Roman" charset="0"/>
                <a:ea typeface="微軟正黑體" charset="0"/>
                <a:cs typeface="微軟正黑體" charset="0"/>
              </a:rPr>
              <a:t>服務通路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經營新興通路的關鍵要素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顧客與交易資料的安全性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網頁閱讀的流暢性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網站使用的便利性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服務與資訊處理的速度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電子交易為顧客帶來的實質利益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提供顧客關係管理及客製化功能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前言：看看周遭的科技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科技的內涵與分類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科技與服務行銷策略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000000"/>
                </a:solidFill>
                <a:latin typeface="Times New Roman" charset="0"/>
              </a:rPr>
              <a:t>科技影響力的評估與因應</a:t>
            </a:r>
          </a:p>
          <a:p>
            <a:pPr eaLnBrk="1" hangingPunct="1">
              <a:defRPr/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三、科技影響力的評估與因應 </a:t>
            </a:r>
            <a:r>
              <a:rPr lang="en-US" altLang="zh-TW" sz="2400" dirty="0">
                <a:latin typeface="Times New Roman" charset="0"/>
              </a:rPr>
              <a:t>1/6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企業應對科技進行環境掃描，即留意並蒐集有關科技發展的現況與演變的資訊</a:t>
            </a:r>
          </a:p>
        </p:txBody>
      </p:sp>
      <p:graphicFrame>
        <p:nvGraphicFramePr>
          <p:cNvPr id="2667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47373"/>
              </p:ext>
            </p:extLst>
          </p:nvPr>
        </p:nvGraphicFramePr>
        <p:xfrm>
          <a:off x="755576" y="3025775"/>
          <a:ext cx="7777163" cy="3067050"/>
        </p:xfrm>
        <a:graphic>
          <a:graphicData uri="http://schemas.openxmlformats.org/drawingml/2006/table">
            <a:tbl>
              <a:tblPr/>
              <a:tblGrid>
                <a:gridCol w="2016125"/>
                <a:gridCol w="5761038"/>
              </a:tblGrid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/>
                        </a:rPr>
                        <a:t>不定期掃描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/>
                        </a:rPr>
                        <a:t>連續掃描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軟正黑體"/>
                        </a:rPr>
                        <a:t>定期掃描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2771701" y="3141663"/>
            <a:ext cx="3740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dirty="0" smtClean="0">
                <a:latin typeface="Times New Roman" charset="0"/>
                <a:ea typeface="微軟正黑體"/>
                <a:cs typeface="微軟正黑體"/>
              </a:rPr>
              <a:t>針對某個事件蒐集資料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2771701" y="3743634"/>
            <a:ext cx="5329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defRPr/>
            </a:pPr>
            <a:r>
              <a:rPr lang="zh-TW" altLang="en-US" sz="2800" dirty="0" smtClean="0">
                <a:latin typeface="Times New Roman" charset="0"/>
                <a:ea typeface="微軟正黑體"/>
                <a:cs typeface="微軟正黑體"/>
              </a:rPr>
              <a:t>先選定一些重要的環境因素，定期蒐集、補充與更新有關的資訊</a:t>
            </a:r>
            <a:endParaRPr lang="zh-TW" altLang="en-US" dirty="0" smtClean="0"/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2789164" y="4747404"/>
            <a:ext cx="5743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defRPr/>
            </a:pPr>
            <a:r>
              <a:rPr lang="zh-TW" altLang="en-US" sz="2800" dirty="0" smtClean="0">
                <a:latin typeface="Times New Roman" charset="0"/>
                <a:ea typeface="微軟正黑體"/>
                <a:cs typeface="微軟正黑體"/>
              </a:rPr>
              <a:t>不放過任何可能影響企業的環境因素，進行大規模、詳細、有計劃的蒐集資訊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/>
      <p:bldP spid="26674" grpId="0"/>
      <p:bldP spid="266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三、科技影響力的評估與因應 </a:t>
            </a:r>
            <a:r>
              <a:rPr lang="en-US" altLang="zh-TW" sz="2400" dirty="0">
                <a:latin typeface="Times New Roman" charset="0"/>
              </a:rPr>
              <a:t>2/6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276725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評估科技發展的影響力，方向包括：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環境趨勢會帶來哪些機會或威脅？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這些機會或威脅發生的可能性有多大？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對企業（包含目標市場經營、產品、服務、品牌等）的衝擊有多大？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影響時機在甚麼時候？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面對衝擊，企業具有什麼優劣勢？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三、科技影響力的評估與因應 </a:t>
            </a:r>
            <a:r>
              <a:rPr lang="en-US" altLang="zh-TW" sz="2400" dirty="0">
                <a:latin typeface="Times New Roman" charset="0"/>
              </a:rPr>
              <a:t>3/6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0366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機會</a:t>
            </a:r>
            <a:r>
              <a:rPr lang="en-US" altLang="zh-TW" dirty="0">
                <a:latin typeface="Times New Roman" charset="0"/>
              </a:rPr>
              <a:t>/</a:t>
            </a:r>
            <a:r>
              <a:rPr lang="zh-TW" altLang="en-US" dirty="0">
                <a:latin typeface="Times New Roman" charset="0"/>
              </a:rPr>
              <a:t>威脅矩陣的架構 </a:t>
            </a:r>
          </a:p>
        </p:txBody>
      </p:sp>
      <p:graphicFrame>
        <p:nvGraphicFramePr>
          <p:cNvPr id="2874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44498"/>
              </p:ext>
            </p:extLst>
          </p:nvPr>
        </p:nvGraphicFramePr>
        <p:xfrm>
          <a:off x="539501" y="2609850"/>
          <a:ext cx="8208963" cy="2895600"/>
        </p:xfrm>
        <a:graphic>
          <a:graphicData uri="http://schemas.openxmlformats.org/drawingml/2006/table">
            <a:tbl>
              <a:tblPr/>
              <a:tblGrid>
                <a:gridCol w="912813"/>
                <a:gridCol w="911225"/>
                <a:gridCol w="979487"/>
                <a:gridCol w="841375"/>
                <a:gridCol w="912813"/>
                <a:gridCol w="915987"/>
                <a:gridCol w="912813"/>
                <a:gridCol w="909637"/>
                <a:gridCol w="912813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科技發展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目標市場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核心服務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/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服務定位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實體環境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服務人員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服務流程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定價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通路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推廣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發展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發展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1476126" y="4221163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defRPr/>
            </a:pPr>
            <a:r>
              <a:rPr lang="zh-TW" altLang="en-US" smtClean="0">
                <a:solidFill>
                  <a:srgbClr val="0066FF"/>
                </a:solidFill>
              </a:rPr>
              <a:t>＋＋＋</a:t>
            </a:r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4290764" y="42211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solidFill>
                  <a:srgbClr val="0066FF"/>
                </a:solidFill>
              </a:rPr>
              <a:t>＋＋</a:t>
            </a:r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6227514" y="41497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  <a:defRPr/>
            </a:pPr>
            <a:r>
              <a:rPr lang="en-US" altLang="zh-TW" smtClean="0">
                <a:solidFill>
                  <a:srgbClr val="0066FF"/>
                </a:solidFill>
              </a:rPr>
              <a:t>─</a:t>
            </a:r>
          </a:p>
        </p:txBody>
      </p:sp>
      <p:sp>
        <p:nvSpPr>
          <p:cNvPr id="28746" name="Text Box 74"/>
          <p:cNvSpPr txBox="1">
            <a:spLocks noChangeArrowheads="1"/>
          </p:cNvSpPr>
          <p:nvPr/>
        </p:nvSpPr>
        <p:spPr bwMode="auto">
          <a:xfrm>
            <a:off x="8027739" y="41497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mtClean="0">
                <a:solidFill>
                  <a:srgbClr val="0066FF"/>
                </a:solidFill>
              </a:rPr>
              <a:t>─</a:t>
            </a:r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2627064" y="50133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solidFill>
                  <a:srgbClr val="0066FF"/>
                </a:solidFill>
              </a:rPr>
              <a:t>＋</a:t>
            </a:r>
          </a:p>
        </p:txBody>
      </p:sp>
      <p:sp>
        <p:nvSpPr>
          <p:cNvPr id="28748" name="Rectangle 76"/>
          <p:cNvSpPr>
            <a:spLocks noChangeArrowheads="1"/>
          </p:cNvSpPr>
          <p:nvPr/>
        </p:nvSpPr>
        <p:spPr bwMode="auto">
          <a:xfrm>
            <a:off x="3563689" y="50069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>
                <a:solidFill>
                  <a:srgbClr val="0066FF"/>
                </a:solidFill>
              </a:rPr>
              <a:t>─</a:t>
            </a:r>
          </a:p>
        </p:txBody>
      </p:sp>
      <p:sp>
        <p:nvSpPr>
          <p:cNvPr id="28749" name="Rectangle 77"/>
          <p:cNvSpPr>
            <a:spLocks noChangeArrowheads="1"/>
          </p:cNvSpPr>
          <p:nvPr/>
        </p:nvSpPr>
        <p:spPr bwMode="auto">
          <a:xfrm>
            <a:off x="5219451" y="49418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>
                <a:solidFill>
                  <a:srgbClr val="0066FF"/>
                </a:solidFill>
              </a:rPr>
              <a:t>─ ─</a:t>
            </a:r>
          </a:p>
        </p:txBody>
      </p:sp>
      <p:sp>
        <p:nvSpPr>
          <p:cNvPr id="28750" name="Rectangle 78"/>
          <p:cNvSpPr>
            <a:spLocks noChangeArrowheads="1"/>
          </p:cNvSpPr>
          <p:nvPr/>
        </p:nvSpPr>
        <p:spPr bwMode="auto">
          <a:xfrm>
            <a:off x="6227514" y="49418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0066FF"/>
                </a:solidFill>
              </a:rPr>
              <a:t>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3" grpId="0"/>
      <p:bldP spid="28744" grpId="0"/>
      <p:bldP spid="28745" grpId="0"/>
      <p:bldP spid="28746" grpId="0"/>
      <p:bldP spid="28747" grpId="0"/>
      <p:bldP spid="28748" grpId="0"/>
      <p:bldP spid="28749" grpId="0"/>
      <p:bldP spid="28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三、科技影響力的評估與因應 </a:t>
            </a:r>
            <a:r>
              <a:rPr lang="en-US" altLang="zh-TW" sz="2400" dirty="0">
                <a:latin typeface="Times New Roman" charset="0"/>
              </a:rPr>
              <a:t>4/6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323975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Times New Roman" charset="0"/>
                <a:ea typeface="微軟正黑體" charset="0"/>
                <a:cs typeface="微軟正黑體" charset="0"/>
              </a:rPr>
              <a:t>機會</a:t>
            </a:r>
            <a:r>
              <a:rPr lang="en-US" altLang="zh-TW" sz="2800">
                <a:latin typeface="Times New Roman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800">
                <a:latin typeface="Times New Roman" charset="0"/>
                <a:ea typeface="微軟正黑體" charset="0"/>
                <a:cs typeface="微軟正黑體" charset="0"/>
              </a:rPr>
              <a:t>威脅矩陣的架構 </a:t>
            </a:r>
          </a:p>
          <a:p>
            <a:pPr lvl="1" eaLnBrk="1" hangingPunct="1"/>
            <a:r>
              <a:rPr lang="zh-TW" altLang="en-US" sz="2400">
                <a:latin typeface="Times New Roman" charset="0"/>
                <a:ea typeface="微軟正黑體" charset="0"/>
                <a:cs typeface="微軟正黑體" charset="0"/>
              </a:rPr>
              <a:t>企業也可以從科技發展趨勢的角度檢驗本身的優劣勢 </a:t>
            </a:r>
          </a:p>
        </p:txBody>
      </p:sp>
      <p:graphicFrame>
        <p:nvGraphicFramePr>
          <p:cNvPr id="31818" name="Group 74"/>
          <p:cNvGraphicFramePr>
            <a:graphicFrameLocks noGrp="1"/>
          </p:cNvGraphicFramePr>
          <p:nvPr/>
        </p:nvGraphicFramePr>
        <p:xfrm>
          <a:off x="2908300" y="3290888"/>
          <a:ext cx="3463925" cy="2590800"/>
        </p:xfrm>
        <a:graphic>
          <a:graphicData uri="http://schemas.openxmlformats.org/drawingml/2006/table">
            <a:tbl>
              <a:tblPr/>
              <a:tblGrid>
                <a:gridCol w="912813"/>
                <a:gridCol w="1319212"/>
                <a:gridCol w="1231900"/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科技發展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企業優勢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企業劣勢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發展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發展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微軟正黑體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微軟正黑體"/>
                        <a:cs typeface="微軟正黑體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三、科技影響力的評估與因應 </a:t>
            </a:r>
            <a:r>
              <a:rPr lang="en-US" altLang="zh-TW" sz="2400" dirty="0">
                <a:latin typeface="Times New Roman" charset="0"/>
              </a:rPr>
              <a:t>5/6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3484563"/>
          </a:xfrm>
        </p:spPr>
        <p:txBody>
          <a:bodyPr/>
          <a:lstStyle/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因應科技的策略 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適應型策略 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視新科技為現有服務行銷與管理工作的輔助工具，主要用來改良管理工作，不涉及大幅度的創新 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蛻變型策略 </a:t>
            </a:r>
          </a:p>
          <a:p>
            <a:pPr lvl="2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把新科技視為創新的驅動力，針對行銷與管理領域啟動幅度較大的變革。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三、科技影響力的評估與因應 </a:t>
            </a:r>
            <a:r>
              <a:rPr lang="en-US" altLang="zh-TW" sz="2400" dirty="0">
                <a:latin typeface="Times New Roman" charset="0"/>
              </a:rPr>
              <a:t>6/6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226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企業應仔細評估員工與消費者對相關科技的態度與反應、和影響，才能保障科技為企業所用。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前言：看看周遭的科技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科技的內涵與分類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科技與服務行銷策略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科技影響力的評估與因應</a:t>
            </a:r>
          </a:p>
          <a:p>
            <a:pPr eaLnBrk="1" hangingPunct="1">
              <a:defRPr/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前言：看看周遭的科技</a:t>
            </a:r>
            <a:r>
              <a:rPr lang="en-US" altLang="zh-TW" sz="2400" dirty="0">
                <a:latin typeface="Times New Roman" charset="0"/>
              </a:rPr>
              <a:t>1/2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隨意挑選周遭的科技相關產品</a:t>
            </a:r>
            <a:r>
              <a:rPr lang="en-US" altLang="zh-TW" dirty="0">
                <a:latin typeface="Times New Roman" charset="0"/>
              </a:rPr>
              <a:t>/</a:t>
            </a:r>
            <a:r>
              <a:rPr lang="zh-TW" altLang="en-US" dirty="0">
                <a:latin typeface="Times New Roman" charset="0"/>
              </a:rPr>
              <a:t>服務。。。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724150"/>
            <a:ext cx="39211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92375"/>
            <a:ext cx="20383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9" descr="352127427_646473b2c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36838"/>
            <a:ext cx="26558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前言：看看周遭的科技</a:t>
            </a:r>
            <a:r>
              <a:rPr lang="en-US" altLang="zh-TW" sz="2400" dirty="0">
                <a:latin typeface="Times New Roman" charset="0"/>
              </a:rPr>
              <a:t>2/2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31972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想想如果沒有這些科技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79863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22733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971550" y="5345113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ea typeface="微軟正黑體"/>
                <a:cs typeface="微軟正黑體"/>
              </a:rPr>
              <a:t>對個人生活、服務業的經營有多不便？</a:t>
            </a:r>
          </a:p>
        </p:txBody>
      </p:sp>
      <p:pic>
        <p:nvPicPr>
          <p:cNvPr id="2" name="Picture 11" descr="352127427_646473b2c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r="13568" b="42503"/>
          <a:stretch>
            <a:fillRect/>
          </a:stretch>
        </p:blipFill>
        <p:spPr bwMode="auto">
          <a:xfrm rot="-2014818">
            <a:off x="1257300" y="3230563"/>
            <a:ext cx="165576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前言：看看周遭的科技</a:t>
            </a:r>
          </a:p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科技的內涵與分類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科技與服務行銷策略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科技影響力的評估與因應</a:t>
            </a:r>
          </a:p>
          <a:p>
            <a:pPr eaLnBrk="1" hangingPunct="1">
              <a:defRPr/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一、科技的內涵與分類 </a:t>
            </a:r>
            <a:r>
              <a:rPr lang="en-US" altLang="zh-TW" sz="2400" dirty="0">
                <a:latin typeface="Times New Roman" charset="0"/>
              </a:rPr>
              <a:t>1/5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Times New Roman" charset="0"/>
                <a:ea typeface="微軟正黑體" charset="0"/>
                <a:cs typeface="微軟正黑體" charset="0"/>
              </a:rPr>
              <a:t> </a:t>
            </a:r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科技的內涵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人類使用知識、工具、設備、材料、資源等以控制和改變環境，以便能解決實務問題、謀求生存或滿足人類需求的方法。 </a:t>
            </a:r>
          </a:p>
          <a:p>
            <a:pPr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科技的特性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具有「不可逆」的特性，當新科技出現後，就很難安於舊科技。 </a:t>
            </a:r>
          </a:p>
          <a:p>
            <a:pPr lvl="1" eaLnBrk="1" hangingPunct="1"/>
            <a:r>
              <a:rPr lang="zh-TW" altLang="en-US">
                <a:latin typeface="Times New Roman" charset="0"/>
                <a:ea typeface="微軟正黑體" charset="0"/>
                <a:cs typeface="微軟正黑體" charset="0"/>
              </a:rPr>
              <a:t>是累加的，新科技是根植在之前的科技而發展起來的。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一、科技的內涵與分類 </a:t>
            </a:r>
            <a:r>
              <a:rPr lang="en-US" altLang="zh-TW" sz="2400" dirty="0">
                <a:latin typeface="Times New Roman" charset="0"/>
              </a:rPr>
              <a:t>2/5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7796212" cy="6477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TW" altLang="en-US" sz="2800" dirty="0">
                <a:solidFill>
                  <a:srgbClr val="3399FF"/>
                </a:solidFill>
                <a:latin typeface="Times New Roman" charset="0"/>
              </a:rPr>
              <a:t>這些都是帶動經濟成長的科技，請依照順序排列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5651500" y="4819650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Times New Roman" charset="0"/>
                <a:ea typeface="微軟正黑體"/>
                <a:cs typeface="Times New Roman" charset="0"/>
              </a:rPr>
              <a:t>蒸氣機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2268538" y="301942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Times New Roman" charset="0"/>
                <a:ea typeface="微軟正黑體"/>
                <a:cs typeface="Times New Roman" charset="0"/>
              </a:rPr>
              <a:t>鐵路</a:t>
            </a:r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auto">
          <a:xfrm>
            <a:off x="4284663" y="33797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Times New Roman" charset="0"/>
                <a:ea typeface="微軟正黑體"/>
                <a:cs typeface="Times New Roman" charset="0"/>
              </a:rPr>
              <a:t>電燈</a:t>
            </a:r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2268538" y="44592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Times New Roman" charset="0"/>
                <a:ea typeface="微軟正黑體"/>
                <a:cs typeface="Times New Roman" charset="0"/>
              </a:rPr>
              <a:t>汽車</a:t>
            </a:r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3635375" y="51085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Times New Roman" charset="0"/>
                <a:ea typeface="微軟正黑體"/>
                <a:cs typeface="Times New Roman" charset="0"/>
              </a:rPr>
              <a:t>電腦</a:t>
            </a:r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5867400" y="2947988"/>
            <a:ext cx="231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Times New Roman" charset="0"/>
                <a:ea typeface="微軟正黑體"/>
                <a:cs typeface="Times New Roman" charset="0"/>
              </a:rPr>
              <a:t>奈米材料科技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一、科技的內涵與分類 </a:t>
            </a:r>
            <a:r>
              <a:rPr lang="en-US" altLang="zh-TW" sz="2400" dirty="0">
                <a:latin typeface="Times New Roman" charset="0"/>
              </a:rPr>
              <a:t>3/5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676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Times New Roman" charset="0"/>
              </a:rPr>
              <a:t>帶動經濟成長的科技</a:t>
            </a:r>
          </a:p>
        </p:txBody>
      </p:sp>
      <p:graphicFrame>
        <p:nvGraphicFramePr>
          <p:cNvPr id="10318" name="Group 78"/>
          <p:cNvGraphicFramePr>
            <a:graphicFrameLocks noGrp="1"/>
          </p:cNvGraphicFramePr>
          <p:nvPr/>
        </p:nvGraphicFramePr>
        <p:xfrm>
          <a:off x="755650" y="2679700"/>
          <a:ext cx="7993063" cy="2987908"/>
        </p:xfrm>
        <a:graphic>
          <a:graphicData uri="http://schemas.openxmlformats.org/drawingml/2006/table">
            <a:tbl>
              <a:tblPr/>
              <a:tblGrid>
                <a:gridCol w="1584325"/>
                <a:gridCol w="6408738"/>
              </a:tblGrid>
              <a:tr h="51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年代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關鍵科技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1770-1800 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蒸氣機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、煉鋼技術、紡織機等科技促使歐洲發生工業革命。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1830-1850 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鐵路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運輸、蒸汽動力船艦、電報機、煤氣燈等科技使得歐洲經濟加速發展。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1870-1895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電燈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微軟正黑體"/>
                          <a:cs typeface="Times New Roman" charset="0"/>
                        </a:rPr>
                        <a:t>與電力系統、電話、化學染料與石油煉製等科技出現，工業經濟文明跨前一步。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2411413" y="3284538"/>
            <a:ext cx="6192837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2411413" y="4076700"/>
            <a:ext cx="6192837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2411760" y="4928240"/>
            <a:ext cx="6192837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5" grpId="0" animBg="1"/>
      <p:bldP spid="10316" grpId="0" animBg="1"/>
      <p:bldP spid="10317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1515</Words>
  <Application>Microsoft Office PowerPoint</Application>
  <PresentationFormat>如螢幕大小 (4:3)</PresentationFormat>
  <Paragraphs>214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預設簡報設計</vt:lpstr>
      <vt:lpstr>CH15 服務業的科技應用</vt:lpstr>
      <vt:lpstr>大綱</vt:lpstr>
      <vt:lpstr>大綱</vt:lpstr>
      <vt:lpstr>前言：看看周遭的科技1/2</vt:lpstr>
      <vt:lpstr>前言：看看周遭的科技2/2</vt:lpstr>
      <vt:lpstr>大綱</vt:lpstr>
      <vt:lpstr>一、科技的內涵與分類 1/5</vt:lpstr>
      <vt:lpstr>一、科技的內涵與分類 2/5</vt:lpstr>
      <vt:lpstr>一、科技的內涵與分類 3/5</vt:lpstr>
      <vt:lpstr>一、科技的內涵與分類 4/5</vt:lpstr>
      <vt:lpstr>一、科技的內涵與分類 5/5</vt:lpstr>
      <vt:lpstr>大綱</vt:lpstr>
      <vt:lpstr>二、科技與服務行銷策略 1/10</vt:lpstr>
      <vt:lpstr>二、科技與服務行銷策略 2/10</vt:lpstr>
      <vt:lpstr>二、科技與服務行銷策略 3/10</vt:lpstr>
      <vt:lpstr>二、科技與服務行銷策略 4/10</vt:lpstr>
      <vt:lpstr>二、科技與服務行銷策略 5/10</vt:lpstr>
      <vt:lpstr>二、科技與服務行銷策略 6/10</vt:lpstr>
      <vt:lpstr>二、科技與服務行銷策略 7/10</vt:lpstr>
      <vt:lpstr>二、科技與服務行銷策略 8/10</vt:lpstr>
      <vt:lpstr>二、科技與服務行銷策略 9/10</vt:lpstr>
      <vt:lpstr>二、科技與服務行銷策略 10/10</vt:lpstr>
      <vt:lpstr>大綱</vt:lpstr>
      <vt:lpstr>三、科技影響力的評估與因應 1/6</vt:lpstr>
      <vt:lpstr>三、科技影響力的評估與因應 2/6</vt:lpstr>
      <vt:lpstr>三、科技影響力的評估與因應 3/6</vt:lpstr>
      <vt:lpstr>三、科技影響力的評估與因應 4/6</vt:lpstr>
      <vt:lpstr>三、科技影響力的評估與因應 5/6</vt:lpstr>
      <vt:lpstr>三、科技影響力的評估與因應 6/6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CCU</dc:creator>
  <cp:lastModifiedBy>NO.43</cp:lastModifiedBy>
  <cp:revision>21</cp:revision>
  <dcterms:created xsi:type="dcterms:W3CDTF">2009-08-07T09:58:14Z</dcterms:created>
  <dcterms:modified xsi:type="dcterms:W3CDTF">2016-09-12T06:05:46Z</dcterms:modified>
</cp:coreProperties>
</file>