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2556" y="461010"/>
            <a:ext cx="2278887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240" y="1616455"/>
            <a:ext cx="8097519" cy="246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94%B5%E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tw/%E7%94%B5%E5%AD%90%E5%95%86%E5%8A%A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balib.com/zh-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WODsSQ" TargetMode="External"/><Relationship Id="rId2" Type="http://schemas.openxmlformats.org/officeDocument/2006/relationships/hyperlink" Target="https://goo.gl/r9pTY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oo.gl/Z3aUcj" TargetMode="External"/><Relationship Id="rId5" Type="http://schemas.openxmlformats.org/officeDocument/2006/relationships/hyperlink" Target="https://goo.gl/kh6vLh" TargetMode="External"/><Relationship Id="rId4" Type="http://schemas.openxmlformats.org/officeDocument/2006/relationships/hyperlink" Target="https://goo.gl/4uMgz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2029" y="978217"/>
            <a:ext cx="46691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5" dirty="0">
                <a:latin typeface="Calibri"/>
                <a:cs typeface="Calibri"/>
              </a:rPr>
              <a:t>Pchome</a:t>
            </a:r>
            <a:r>
              <a:rPr spc="25" dirty="0"/>
              <a:t>線上購物網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7029" y="3229101"/>
            <a:ext cx="5937250" cy="228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1035" marR="5080" indent="-648970">
              <a:lnSpc>
                <a:spcPct val="109000"/>
              </a:lnSpc>
              <a:spcBef>
                <a:spcPts val="95"/>
              </a:spcBef>
            </a:pP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組長：林哲立</a:t>
            </a:r>
            <a:r>
              <a:rPr sz="2700" spc="-130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spc="-5" dirty="0">
                <a:solidFill>
                  <a:srgbClr val="888888"/>
                </a:solidFill>
                <a:latin typeface="PMingLiU"/>
                <a:cs typeface="PMingLiU"/>
              </a:rPr>
              <a:t>第一章、第二章、第三章 組員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：</a:t>
            </a:r>
            <a:r>
              <a:rPr sz="2700" spc="-110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spc="-5" dirty="0">
                <a:solidFill>
                  <a:srgbClr val="888888"/>
                </a:solidFill>
                <a:latin typeface="PMingLiU"/>
                <a:cs typeface="PMingLiU"/>
              </a:rPr>
              <a:t>梁秦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維</a:t>
            </a:r>
            <a:r>
              <a:rPr sz="2700" spc="-110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spc="-5" dirty="0">
                <a:solidFill>
                  <a:srgbClr val="888888"/>
                </a:solidFill>
                <a:latin typeface="PMingLiU"/>
                <a:cs typeface="PMingLiU"/>
              </a:rPr>
              <a:t>第四章、第六章</a:t>
            </a:r>
            <a:endParaRPr sz="2700">
              <a:latin typeface="PMingLiU"/>
              <a:cs typeface="PMingLiU"/>
            </a:endParaRPr>
          </a:p>
          <a:p>
            <a:pPr marL="1719580" marR="2054225" indent="19050" algn="just">
              <a:lnSpc>
                <a:spcPct val="110100"/>
              </a:lnSpc>
              <a:spcBef>
                <a:spcPts val="40"/>
              </a:spcBef>
            </a:pPr>
            <a:r>
              <a:rPr sz="2700" spc="-5" dirty="0">
                <a:solidFill>
                  <a:srgbClr val="888888"/>
                </a:solidFill>
                <a:latin typeface="PMingLiU"/>
                <a:cs typeface="PMingLiU"/>
              </a:rPr>
              <a:t>陸建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宇</a:t>
            </a:r>
            <a:r>
              <a:rPr sz="2700" spc="-175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spc="-5" dirty="0">
                <a:solidFill>
                  <a:srgbClr val="888888"/>
                </a:solidFill>
                <a:latin typeface="PMingLiU"/>
                <a:cs typeface="PMingLiU"/>
              </a:rPr>
              <a:t>第五章 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葉雲丰</a:t>
            </a:r>
            <a:r>
              <a:rPr sz="2700" spc="-170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第七章 熊明彥</a:t>
            </a:r>
            <a:r>
              <a:rPr sz="2700" spc="-170" dirty="0">
                <a:solidFill>
                  <a:srgbClr val="888888"/>
                </a:solidFill>
                <a:latin typeface="PMingLiU"/>
                <a:cs typeface="PMingLiU"/>
              </a:rPr>
              <a:t> </a:t>
            </a:r>
            <a:r>
              <a:rPr sz="2700" dirty="0">
                <a:solidFill>
                  <a:srgbClr val="888888"/>
                </a:solidFill>
                <a:latin typeface="PMingLiU"/>
                <a:cs typeface="PMingLiU"/>
              </a:rPr>
              <a:t>第八章</a:t>
            </a:r>
            <a:endParaRPr sz="27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734" y="2428493"/>
            <a:ext cx="16954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0269" y="2428493"/>
            <a:ext cx="7398384" cy="150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29310" algn="just">
              <a:lnSpc>
                <a:spcPct val="100800"/>
              </a:lnSpc>
              <a:spcBef>
                <a:spcPts val="100"/>
              </a:spcBef>
            </a:pPr>
            <a:r>
              <a:rPr sz="3200" spc="25" dirty="0"/>
              <a:t>自網路發達之後，人類</a:t>
            </a:r>
            <a:r>
              <a:rPr sz="3200" spc="-50" dirty="0"/>
              <a:t>就</a:t>
            </a:r>
            <a:r>
              <a:rPr sz="3200" spc="25" dirty="0"/>
              <a:t>將它</a:t>
            </a:r>
            <a:r>
              <a:rPr sz="3200" spc="-50" dirty="0"/>
              <a:t>廣</a:t>
            </a:r>
            <a:r>
              <a:rPr sz="3200" spc="15" dirty="0"/>
              <a:t>泛的 </a:t>
            </a:r>
            <a:r>
              <a:rPr sz="3200" spc="25" dirty="0"/>
              <a:t>運用於各種用途，其中</a:t>
            </a:r>
            <a:r>
              <a:rPr sz="3200" spc="-50" dirty="0"/>
              <a:t>人</a:t>
            </a:r>
            <a:r>
              <a:rPr sz="3200" spc="25" dirty="0"/>
              <a:t>類將</a:t>
            </a:r>
            <a:r>
              <a:rPr sz="3200" spc="-50" dirty="0"/>
              <a:t>商</a:t>
            </a:r>
            <a:r>
              <a:rPr sz="3200" spc="25" dirty="0"/>
              <a:t>業導</a:t>
            </a:r>
            <a:r>
              <a:rPr sz="3200" spc="-50" dirty="0"/>
              <a:t>入</a:t>
            </a:r>
            <a:r>
              <a:rPr sz="3200" spc="25" dirty="0"/>
              <a:t>了 網路之中，發展出了所</a:t>
            </a:r>
            <a:r>
              <a:rPr sz="3200" spc="-50" dirty="0"/>
              <a:t>謂</a:t>
            </a:r>
            <a:r>
              <a:rPr sz="3200" spc="25" dirty="0"/>
              <a:t>的</a:t>
            </a:r>
            <a:r>
              <a:rPr sz="3200" spc="0" dirty="0">
                <a:latin typeface="Calibri"/>
                <a:cs typeface="Calibri"/>
              </a:rPr>
              <a:t>”</a:t>
            </a:r>
            <a:r>
              <a:rPr sz="3200" spc="-50" dirty="0"/>
              <a:t>電</a:t>
            </a:r>
            <a:r>
              <a:rPr sz="3200" spc="25" dirty="0"/>
              <a:t>子商</a:t>
            </a:r>
            <a:r>
              <a:rPr sz="3200" spc="-50" dirty="0"/>
              <a:t>務</a:t>
            </a:r>
            <a:r>
              <a:rPr sz="3200" spc="5" dirty="0">
                <a:latin typeface="Calibri"/>
                <a:cs typeface="Calibri"/>
              </a:rPr>
              <a:t>”</a:t>
            </a:r>
            <a:r>
              <a:rPr sz="3200" spc="25" dirty="0"/>
              <a:t>。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電子商務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06930"/>
            <a:ext cx="16954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575" y="1606930"/>
            <a:ext cx="7948930" cy="42106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80795">
              <a:lnSpc>
                <a:spcPts val="3835"/>
              </a:lnSpc>
              <a:spcBef>
                <a:spcPts val="130"/>
              </a:spcBef>
            </a:pPr>
            <a:r>
              <a:rPr sz="3200" spc="25" dirty="0">
                <a:latin typeface="PMingLiU"/>
                <a:cs typeface="PMingLiU"/>
              </a:rPr>
              <a:t>指在網際網路（</a:t>
            </a:r>
            <a:r>
              <a:rPr sz="3200" spc="5" dirty="0">
                <a:latin typeface="Calibri"/>
                <a:cs typeface="Calibri"/>
              </a:rPr>
              <a:t>I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spc="-20" dirty="0">
                <a:latin typeface="Calibri"/>
                <a:cs typeface="Calibri"/>
              </a:rPr>
              <a:t>t</a:t>
            </a:r>
            <a:r>
              <a:rPr sz="3200" spc="-25" dirty="0">
                <a:latin typeface="Calibri"/>
                <a:cs typeface="Calibri"/>
              </a:rPr>
              <a:t>e</a:t>
            </a:r>
            <a:r>
              <a:rPr sz="3200" spc="5" dirty="0">
                <a:latin typeface="Calibri"/>
                <a:cs typeface="Calibri"/>
              </a:rPr>
              <a:t>r</a:t>
            </a:r>
            <a:r>
              <a:rPr sz="3200" spc="40" dirty="0">
                <a:latin typeface="Calibri"/>
                <a:cs typeface="Calibri"/>
              </a:rPr>
              <a:t>n</a:t>
            </a:r>
            <a:r>
              <a:rPr sz="3200" spc="-25" dirty="0">
                <a:latin typeface="Calibri"/>
                <a:cs typeface="Calibri"/>
              </a:rPr>
              <a:t>et</a:t>
            </a:r>
            <a:r>
              <a:rPr sz="3200" spc="25" dirty="0">
                <a:latin typeface="PMingLiU"/>
                <a:cs typeface="PMingLiU"/>
              </a:rPr>
              <a:t>）</a:t>
            </a:r>
            <a:r>
              <a:rPr sz="3200" spc="-55" dirty="0">
                <a:latin typeface="PMingLiU"/>
                <a:cs typeface="PMingLiU"/>
              </a:rPr>
              <a:t>、</a:t>
            </a:r>
            <a:r>
              <a:rPr sz="3200" spc="25" dirty="0">
                <a:latin typeface="PMingLiU"/>
                <a:cs typeface="PMingLiU"/>
              </a:rPr>
              <a:t>企業</a:t>
            </a:r>
            <a:r>
              <a:rPr sz="3200" spc="-55" dirty="0">
                <a:latin typeface="PMingLiU"/>
                <a:cs typeface="PMingLiU"/>
              </a:rPr>
              <a:t>網</a:t>
            </a:r>
            <a:r>
              <a:rPr sz="3200" spc="25" dirty="0">
                <a:latin typeface="PMingLiU"/>
                <a:cs typeface="PMingLiU"/>
              </a:rPr>
              <a:t>路</a:t>
            </a:r>
            <a:endParaRPr sz="3200">
              <a:latin typeface="PMingLiU"/>
              <a:cs typeface="PMingLiU"/>
            </a:endParaRPr>
          </a:p>
          <a:p>
            <a:pPr marL="355600" marR="24765">
              <a:lnSpc>
                <a:spcPts val="3910"/>
              </a:lnSpc>
              <a:spcBef>
                <a:spcPts val="65"/>
              </a:spcBef>
            </a:pPr>
            <a:r>
              <a:rPr sz="3200" spc="0" dirty="0">
                <a:latin typeface="PMingLiU"/>
                <a:cs typeface="PMingLiU"/>
              </a:rPr>
              <a:t>（</a:t>
            </a:r>
            <a:r>
              <a:rPr sz="3200" spc="0" dirty="0">
                <a:latin typeface="Calibri"/>
                <a:cs typeface="Calibri"/>
              </a:rPr>
              <a:t>Intranet</a:t>
            </a:r>
            <a:r>
              <a:rPr sz="3200" spc="0" dirty="0">
                <a:latin typeface="PMingLiU"/>
                <a:cs typeface="PMingLiU"/>
              </a:rPr>
              <a:t>）</a:t>
            </a:r>
            <a:r>
              <a:rPr sz="3200" spc="25" dirty="0">
                <a:latin typeface="PMingLiU"/>
                <a:cs typeface="PMingLiU"/>
              </a:rPr>
              <a:t>和增值網</a:t>
            </a:r>
            <a:r>
              <a:rPr sz="3200" spc="-35" dirty="0">
                <a:latin typeface="PMingLiU"/>
                <a:cs typeface="PMingLiU"/>
              </a:rPr>
              <a:t>（</a:t>
            </a:r>
            <a:r>
              <a:rPr sz="3200" spc="-35" dirty="0">
                <a:latin typeface="Calibri"/>
                <a:cs typeface="Calibri"/>
              </a:rPr>
              <a:t>VAN</a:t>
            </a:r>
            <a:r>
              <a:rPr sz="3200" spc="-35" dirty="0">
                <a:latin typeface="PMingLiU"/>
                <a:cs typeface="PMingLiU"/>
              </a:rPr>
              <a:t>，</a:t>
            </a:r>
            <a:r>
              <a:rPr sz="3200" spc="-35" dirty="0">
                <a:latin typeface="Calibri"/>
                <a:cs typeface="Calibri"/>
              </a:rPr>
              <a:t>Value</a:t>
            </a:r>
            <a:r>
              <a:rPr sz="3200" spc="-240" dirty="0">
                <a:latin typeface="Calibri"/>
                <a:cs typeface="Calibri"/>
              </a:rPr>
              <a:t> </a:t>
            </a:r>
            <a:r>
              <a:rPr sz="3200" spc="10" dirty="0">
                <a:latin typeface="Calibri"/>
                <a:cs typeface="Calibri"/>
              </a:rPr>
              <a:t>Added  </a:t>
            </a:r>
            <a:r>
              <a:rPr sz="3200" spc="20" dirty="0">
                <a:latin typeface="Calibri"/>
                <a:cs typeface="Calibri"/>
              </a:rPr>
              <a:t>N</a:t>
            </a:r>
            <a:r>
              <a:rPr sz="3200" spc="-25" dirty="0">
                <a:latin typeface="Calibri"/>
                <a:cs typeface="Calibri"/>
              </a:rPr>
              <a:t>et</a:t>
            </a:r>
            <a:r>
              <a:rPr sz="3200" spc="30" dirty="0">
                <a:latin typeface="Calibri"/>
                <a:cs typeface="Calibri"/>
              </a:rPr>
              <a:t>wo</a:t>
            </a:r>
            <a:r>
              <a:rPr sz="3200" spc="5" dirty="0">
                <a:latin typeface="Calibri"/>
                <a:cs typeface="Calibri"/>
              </a:rPr>
              <a:t>r</a:t>
            </a:r>
            <a:r>
              <a:rPr sz="3200" spc="45" dirty="0">
                <a:latin typeface="Calibri"/>
                <a:cs typeface="Calibri"/>
              </a:rPr>
              <a:t>k</a:t>
            </a:r>
            <a:r>
              <a:rPr sz="3200" spc="25" dirty="0">
                <a:latin typeface="PMingLiU"/>
                <a:cs typeface="PMingLiU"/>
              </a:rPr>
              <a:t>）上以</a:t>
            </a:r>
            <a:r>
              <a:rPr sz="3200" spc="-55" dirty="0">
                <a:latin typeface="PMingLiU"/>
                <a:cs typeface="PMingLiU"/>
              </a:rPr>
              <a:t>電</a:t>
            </a:r>
            <a:r>
              <a:rPr sz="3200" spc="25" dirty="0">
                <a:latin typeface="PMingLiU"/>
                <a:cs typeface="PMingLiU"/>
              </a:rPr>
              <a:t>子交</a:t>
            </a:r>
            <a:r>
              <a:rPr sz="3200" spc="-55" dirty="0">
                <a:latin typeface="PMingLiU"/>
                <a:cs typeface="PMingLiU"/>
              </a:rPr>
              <a:t>易</a:t>
            </a:r>
            <a:r>
              <a:rPr sz="3200" spc="25" dirty="0">
                <a:latin typeface="PMingLiU"/>
                <a:cs typeface="PMingLiU"/>
              </a:rPr>
              <a:t>方式</a:t>
            </a:r>
            <a:r>
              <a:rPr sz="3200" spc="-55" dirty="0">
                <a:latin typeface="PMingLiU"/>
                <a:cs typeface="PMingLiU"/>
              </a:rPr>
              <a:t>進</a:t>
            </a:r>
            <a:r>
              <a:rPr sz="3200" spc="25" dirty="0">
                <a:latin typeface="PMingLiU"/>
                <a:cs typeface="PMingLiU"/>
              </a:rPr>
              <a:t>行交</a:t>
            </a:r>
            <a:r>
              <a:rPr sz="3200" spc="-55" dirty="0">
                <a:latin typeface="PMingLiU"/>
                <a:cs typeface="PMingLiU"/>
              </a:rPr>
              <a:t>易</a:t>
            </a:r>
            <a:r>
              <a:rPr sz="3200" spc="25" dirty="0">
                <a:latin typeface="PMingLiU"/>
                <a:cs typeface="PMingLiU"/>
              </a:rPr>
              <a:t>活動</a:t>
            </a:r>
            <a:endParaRPr sz="3200">
              <a:latin typeface="PMingLiU"/>
              <a:cs typeface="PMingLiU"/>
            </a:endParaRPr>
          </a:p>
          <a:p>
            <a:pPr marL="355600" marR="234315" algn="just">
              <a:lnSpc>
                <a:spcPts val="3829"/>
              </a:lnSpc>
              <a:spcBef>
                <a:spcPts val="55"/>
              </a:spcBef>
            </a:pPr>
            <a:r>
              <a:rPr sz="3200" spc="25" dirty="0">
                <a:latin typeface="PMingLiU"/>
                <a:cs typeface="PMingLiU"/>
              </a:rPr>
              <a:t>和相關服務活動，是傳</a:t>
            </a:r>
            <a:r>
              <a:rPr sz="3200" spc="-50" dirty="0">
                <a:latin typeface="PMingLiU"/>
                <a:cs typeface="PMingLiU"/>
              </a:rPr>
              <a:t>統</a:t>
            </a:r>
            <a:r>
              <a:rPr sz="3200" spc="25" dirty="0">
                <a:latin typeface="PMingLiU"/>
                <a:cs typeface="PMingLiU"/>
              </a:rPr>
              <a:t>商業</a:t>
            </a:r>
            <a:r>
              <a:rPr sz="3200" spc="-50" dirty="0">
                <a:latin typeface="PMingLiU"/>
                <a:cs typeface="PMingLiU"/>
              </a:rPr>
              <a:t>活</a:t>
            </a:r>
            <a:r>
              <a:rPr sz="3200" spc="25" dirty="0">
                <a:latin typeface="PMingLiU"/>
                <a:cs typeface="PMingLiU"/>
              </a:rPr>
              <a:t>動各</a:t>
            </a:r>
            <a:r>
              <a:rPr sz="3200" spc="-50" dirty="0">
                <a:latin typeface="PMingLiU"/>
                <a:cs typeface="PMingLiU"/>
              </a:rPr>
              <a:t>環</a:t>
            </a:r>
            <a:r>
              <a:rPr sz="3200" spc="10" dirty="0">
                <a:latin typeface="PMingLiU"/>
                <a:cs typeface="PMingLiU"/>
              </a:rPr>
              <a:t>節 </a:t>
            </a:r>
            <a:r>
              <a:rPr sz="3200" spc="25" dirty="0">
                <a:latin typeface="PMingLiU"/>
                <a:cs typeface="PMingLiU"/>
              </a:rPr>
              <a:t>的電子化、網路化。電</a:t>
            </a:r>
            <a:r>
              <a:rPr sz="3200" spc="-50" dirty="0">
                <a:latin typeface="PMingLiU"/>
                <a:cs typeface="PMingLiU"/>
              </a:rPr>
              <a:t>子</a:t>
            </a:r>
            <a:r>
              <a:rPr sz="3200" spc="25" dirty="0">
                <a:latin typeface="PMingLiU"/>
                <a:cs typeface="PMingLiU"/>
              </a:rPr>
              <a:t>商務</a:t>
            </a:r>
            <a:r>
              <a:rPr sz="3200" spc="-50" dirty="0">
                <a:latin typeface="PMingLiU"/>
                <a:cs typeface="PMingLiU"/>
              </a:rPr>
              <a:t>包</a:t>
            </a:r>
            <a:r>
              <a:rPr sz="3200" spc="25" dirty="0">
                <a:latin typeface="PMingLiU"/>
                <a:cs typeface="PMingLiU"/>
              </a:rPr>
              <a:t>括電</a:t>
            </a:r>
            <a:r>
              <a:rPr sz="3200" spc="-50" dirty="0">
                <a:latin typeface="PMingLiU"/>
                <a:cs typeface="PMingLiU"/>
              </a:rPr>
              <a:t>子</a:t>
            </a:r>
            <a:r>
              <a:rPr sz="3200" spc="10" dirty="0">
                <a:latin typeface="PMingLiU"/>
                <a:cs typeface="PMingLiU"/>
              </a:rPr>
              <a:t>貨 </a:t>
            </a:r>
            <a:r>
              <a:rPr sz="3200" spc="25" dirty="0">
                <a:latin typeface="PMingLiU"/>
                <a:cs typeface="PMingLiU"/>
              </a:rPr>
              <a:t>幣交換、供應鏈管理、</a:t>
            </a:r>
            <a:r>
              <a:rPr sz="3200" spc="-50" dirty="0">
                <a:latin typeface="PMingLiU"/>
                <a:cs typeface="PMingLiU"/>
              </a:rPr>
              <a:t>電</a:t>
            </a:r>
            <a:r>
              <a:rPr sz="3200" spc="25" dirty="0">
                <a:latin typeface="PMingLiU"/>
                <a:cs typeface="PMingLiU"/>
              </a:rPr>
              <a:t>子交</a:t>
            </a:r>
            <a:r>
              <a:rPr sz="3200" spc="-50" dirty="0">
                <a:latin typeface="PMingLiU"/>
                <a:cs typeface="PMingLiU"/>
              </a:rPr>
              <a:t>易</a:t>
            </a:r>
            <a:r>
              <a:rPr sz="3200" spc="25" dirty="0">
                <a:latin typeface="PMingLiU"/>
                <a:cs typeface="PMingLiU"/>
              </a:rPr>
              <a:t>市場</a:t>
            </a:r>
            <a:r>
              <a:rPr sz="3200" spc="-50" dirty="0">
                <a:latin typeface="PMingLiU"/>
                <a:cs typeface="PMingLiU"/>
              </a:rPr>
              <a:t>、</a:t>
            </a:r>
            <a:r>
              <a:rPr sz="3200" spc="25" dirty="0">
                <a:latin typeface="PMingLiU"/>
                <a:cs typeface="PMingLiU"/>
              </a:rPr>
              <a:t>網</a:t>
            </a:r>
            <a:endParaRPr sz="3200">
              <a:latin typeface="PMingLiU"/>
              <a:cs typeface="PMingLiU"/>
            </a:endParaRPr>
          </a:p>
          <a:p>
            <a:pPr marL="355600" algn="just">
              <a:lnSpc>
                <a:spcPts val="3700"/>
              </a:lnSpc>
            </a:pPr>
            <a:r>
              <a:rPr sz="3200" spc="25" dirty="0">
                <a:latin typeface="PMingLiU"/>
                <a:cs typeface="PMingLiU"/>
              </a:rPr>
              <a:t>路行銷、線上事務處理</a:t>
            </a:r>
            <a:r>
              <a:rPr sz="3200" spc="-50" dirty="0">
                <a:latin typeface="PMingLiU"/>
                <a:cs typeface="PMingLiU"/>
              </a:rPr>
              <a:t>、</a:t>
            </a:r>
            <a:r>
              <a:rPr sz="3200" spc="25" dirty="0">
                <a:latin typeface="PMingLiU"/>
                <a:cs typeface="PMingLiU"/>
              </a:rPr>
              <a:t>電子</a:t>
            </a:r>
            <a:r>
              <a:rPr sz="3200" spc="-50" dirty="0">
                <a:latin typeface="PMingLiU"/>
                <a:cs typeface="PMingLiU"/>
              </a:rPr>
              <a:t>資</a:t>
            </a:r>
            <a:r>
              <a:rPr sz="3200" spc="25" dirty="0">
                <a:latin typeface="PMingLiU"/>
                <a:cs typeface="PMingLiU"/>
              </a:rPr>
              <a:t>料交換</a:t>
            </a:r>
            <a:endParaRPr sz="3200">
              <a:latin typeface="PMingLiU"/>
              <a:cs typeface="PMingLiU"/>
            </a:endParaRPr>
          </a:p>
          <a:p>
            <a:pPr marL="355600" algn="just">
              <a:lnSpc>
                <a:spcPts val="3835"/>
              </a:lnSpc>
            </a:pPr>
            <a:r>
              <a:rPr sz="3200" spc="5" dirty="0">
                <a:latin typeface="PMingLiU"/>
                <a:cs typeface="PMingLiU"/>
              </a:rPr>
              <a:t>（</a:t>
            </a:r>
            <a:r>
              <a:rPr sz="3200" spc="5" dirty="0">
                <a:latin typeface="Calibri"/>
                <a:cs typeface="Calibri"/>
              </a:rPr>
              <a:t>EDI</a:t>
            </a:r>
            <a:r>
              <a:rPr sz="3200" spc="5" dirty="0">
                <a:latin typeface="PMingLiU"/>
                <a:cs typeface="PMingLiU"/>
              </a:rPr>
              <a:t>）</a:t>
            </a:r>
            <a:r>
              <a:rPr sz="3200" spc="25" dirty="0">
                <a:latin typeface="PMingLiU"/>
                <a:cs typeface="PMingLiU"/>
              </a:rPr>
              <a:t>、存貨管理和自動</a:t>
            </a:r>
            <a:r>
              <a:rPr sz="3200" spc="-50" dirty="0">
                <a:latin typeface="PMingLiU"/>
                <a:cs typeface="PMingLiU"/>
              </a:rPr>
              <a:t>資</a:t>
            </a:r>
            <a:r>
              <a:rPr sz="3200" spc="25" dirty="0">
                <a:latin typeface="PMingLiU"/>
                <a:cs typeface="PMingLiU"/>
              </a:rPr>
              <a:t>料收</a:t>
            </a:r>
            <a:r>
              <a:rPr sz="3200" spc="-50" dirty="0">
                <a:latin typeface="PMingLiU"/>
                <a:cs typeface="PMingLiU"/>
              </a:rPr>
              <a:t>集</a:t>
            </a:r>
            <a:r>
              <a:rPr sz="3200" spc="25" dirty="0">
                <a:latin typeface="PMingLiU"/>
                <a:cs typeface="PMingLiU"/>
              </a:rPr>
              <a:t>系統。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43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spc="15" dirty="0">
                <a:latin typeface="PMingLiU"/>
                <a:cs typeface="PMingLiU"/>
              </a:rPr>
              <a:t>來</a:t>
            </a:r>
            <a:r>
              <a:rPr sz="1400" spc="25" dirty="0">
                <a:latin typeface="PMingLiU"/>
                <a:cs typeface="PMingLiU"/>
              </a:rPr>
              <a:t>源</a:t>
            </a:r>
            <a:r>
              <a:rPr sz="1400" spc="-5" dirty="0">
                <a:latin typeface="Calibri"/>
                <a:cs typeface="Calibri"/>
              </a:rPr>
              <a:t>:https://zh.wikipedia.org/wiki/PChome_Online%E7%B6%B2%E8%B7%AF%E5%AE%B6%E5%BA%AD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517" y="1022667"/>
            <a:ext cx="3724910" cy="147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7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PMingLiU"/>
                <a:cs typeface="PMingLiU"/>
              </a:rPr>
              <a:t>近年來電子商務的崛起，</a:t>
            </a:r>
            <a:endParaRPr sz="2400">
              <a:latin typeface="PMingLiU"/>
              <a:cs typeface="PMingLiU"/>
            </a:endParaRPr>
          </a:p>
          <a:p>
            <a:pPr marL="355600" marR="309880" algn="just">
              <a:lnSpc>
                <a:spcPct val="99100"/>
              </a:lnSpc>
              <a:spcBef>
                <a:spcPts val="15"/>
              </a:spcBef>
            </a:pPr>
            <a:r>
              <a:rPr sz="2400" spc="-20" dirty="0">
                <a:latin typeface="Calibri"/>
                <a:cs typeface="Calibri"/>
              </a:rPr>
              <a:t>2017</a:t>
            </a:r>
            <a:r>
              <a:rPr sz="2400" spc="-5" dirty="0">
                <a:latin typeface="PMingLiU"/>
                <a:cs typeface="PMingLiU"/>
              </a:rPr>
              <a:t>年</a:t>
            </a:r>
            <a:r>
              <a:rPr sz="2400" spc="-15" dirty="0">
                <a:latin typeface="Calibri"/>
                <a:cs typeface="Calibri"/>
              </a:rPr>
              <a:t>6</a:t>
            </a:r>
            <a:r>
              <a:rPr sz="2400" spc="-5" dirty="0">
                <a:latin typeface="PMingLiU"/>
                <a:cs typeface="PMingLiU"/>
              </a:rPr>
              <a:t>月</a:t>
            </a:r>
            <a:r>
              <a:rPr sz="2400" spc="5" dirty="0">
                <a:latin typeface="Calibri"/>
                <a:cs typeface="Calibri"/>
              </a:rPr>
              <a:t>PChome</a:t>
            </a:r>
            <a:r>
              <a:rPr sz="2400" dirty="0">
                <a:latin typeface="PMingLiU"/>
                <a:cs typeface="PMingLiU"/>
              </a:rPr>
              <a:t>是目 前各大知名線上購物中 的前三名，</a:t>
            </a:r>
            <a:endParaRPr sz="2400">
              <a:latin typeface="PMingLiU"/>
              <a:cs typeface="PMingLiU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76700" y="381000"/>
            <a:ext cx="4791075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5140" y="5143055"/>
            <a:ext cx="3369310" cy="61658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550" spc="25" dirty="0">
                <a:latin typeface="PMingLiU"/>
                <a:cs typeface="PMingLiU"/>
              </a:rPr>
              <a:t>來</a:t>
            </a:r>
            <a:r>
              <a:rPr sz="1550" spc="15" dirty="0">
                <a:latin typeface="PMingLiU"/>
                <a:cs typeface="PMingLiU"/>
              </a:rPr>
              <a:t>源</a:t>
            </a:r>
            <a:r>
              <a:rPr sz="1550" spc="0" dirty="0">
                <a:latin typeface="Calibri"/>
                <a:cs typeface="Calibri"/>
              </a:rPr>
              <a:t>:</a:t>
            </a:r>
            <a:endParaRPr sz="15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550" dirty="0">
                <a:latin typeface="Calibri"/>
                <a:cs typeface="Calibri"/>
              </a:rPr>
              <a:t>https://news.ezprice.com.tw/11070/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137" y="2777489"/>
            <a:ext cx="7740650" cy="12426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616325" marR="5080" indent="-3604260">
              <a:lnSpc>
                <a:spcPct val="101400"/>
              </a:lnSpc>
              <a:spcBef>
                <a:spcPts val="60"/>
              </a:spcBef>
            </a:pPr>
            <a:r>
              <a:rPr sz="3950" spc="25" dirty="0"/>
              <a:t>五、經營策略</a:t>
            </a:r>
            <a:r>
              <a:rPr sz="3950" spc="-10" dirty="0"/>
              <a:t> </a:t>
            </a:r>
            <a:r>
              <a:rPr sz="3950" spc="25" dirty="0"/>
              <a:t>流程、系統和資訊整 合</a:t>
            </a:r>
            <a:endParaRPr sz="39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1739" y="2837497"/>
            <a:ext cx="41732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5" dirty="0">
                <a:latin typeface="Calibri"/>
                <a:cs typeface="Calibri"/>
              </a:rPr>
              <a:t>PC</a:t>
            </a:r>
            <a:r>
              <a:rPr spc="5" dirty="0">
                <a:latin typeface="Calibri"/>
                <a:cs typeface="Calibri"/>
              </a:rPr>
              <a:t>hom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25" dirty="0"/>
              <a:t>行銷策略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158" y="461010"/>
            <a:ext cx="50888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一、品牌形象的營造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719059" cy="373252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marR="5080" indent="-342900">
              <a:lnSpc>
                <a:spcPts val="375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突顯品牌的價值與差異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努力</a:t>
            </a:r>
            <a:r>
              <a:rPr sz="3200" spc="-50" dirty="0">
                <a:latin typeface="PMingLiU"/>
                <a:cs typeface="PMingLiU"/>
              </a:rPr>
              <a:t>提</a:t>
            </a:r>
            <a:r>
              <a:rPr sz="3200" spc="25" dirty="0">
                <a:latin typeface="PMingLiU"/>
                <a:cs typeface="PMingLiU"/>
              </a:rPr>
              <a:t>升品</a:t>
            </a:r>
            <a:r>
              <a:rPr sz="3200" spc="-50" dirty="0">
                <a:latin typeface="PMingLiU"/>
                <a:cs typeface="PMingLiU"/>
              </a:rPr>
              <a:t>牌</a:t>
            </a:r>
            <a:r>
              <a:rPr sz="3200" spc="10" dirty="0">
                <a:latin typeface="PMingLiU"/>
                <a:cs typeface="PMingLiU"/>
              </a:rPr>
              <a:t>形 </a:t>
            </a:r>
            <a:r>
              <a:rPr sz="3200" spc="25" dirty="0">
                <a:latin typeface="PMingLiU"/>
                <a:cs typeface="PMingLiU"/>
              </a:rPr>
              <a:t>象，並提高客戶信賴度</a:t>
            </a:r>
            <a:endParaRPr sz="3200">
              <a:latin typeface="PMingLiU"/>
              <a:cs typeface="PMingLiU"/>
            </a:endParaRPr>
          </a:p>
          <a:p>
            <a:pPr marL="355600" marR="5080" indent="-342900">
              <a:lnSpc>
                <a:spcPts val="375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及消費者認同感。積極</a:t>
            </a:r>
            <a:r>
              <a:rPr sz="3200" spc="-50" dirty="0">
                <a:latin typeface="PMingLiU"/>
                <a:cs typeface="PMingLiU"/>
              </a:rPr>
              <a:t>配</a:t>
            </a:r>
            <a:r>
              <a:rPr sz="3200" spc="25" dirty="0">
                <a:latin typeface="PMingLiU"/>
                <a:cs typeface="PMingLiU"/>
              </a:rPr>
              <a:t>合上</a:t>
            </a:r>
            <a:r>
              <a:rPr sz="3200" spc="-50" dirty="0">
                <a:latin typeface="PMingLiU"/>
                <a:cs typeface="PMingLiU"/>
              </a:rPr>
              <a:t>下</a:t>
            </a:r>
            <a:r>
              <a:rPr sz="3200" spc="25" dirty="0">
                <a:latin typeface="PMingLiU"/>
                <a:cs typeface="PMingLiU"/>
              </a:rPr>
              <a:t>游廠</a:t>
            </a:r>
            <a:r>
              <a:rPr sz="3200" spc="-50" dirty="0">
                <a:latin typeface="PMingLiU"/>
                <a:cs typeface="PMingLiU"/>
              </a:rPr>
              <a:t>商</a:t>
            </a:r>
            <a:r>
              <a:rPr sz="3200" spc="10" dirty="0">
                <a:latin typeface="PMingLiU"/>
                <a:cs typeface="PMingLiU"/>
              </a:rPr>
              <a:t>， </a:t>
            </a:r>
            <a:r>
              <a:rPr sz="3200" spc="25" dirty="0">
                <a:latin typeface="PMingLiU"/>
                <a:cs typeface="PMingLiU"/>
              </a:rPr>
              <a:t>建立良好互動關係，以</a:t>
            </a:r>
            <a:r>
              <a:rPr sz="3200" spc="-50" dirty="0">
                <a:latin typeface="PMingLiU"/>
                <a:cs typeface="PMingLiU"/>
              </a:rPr>
              <a:t>掌</a:t>
            </a:r>
            <a:r>
              <a:rPr sz="3200" spc="25" dirty="0">
                <a:latin typeface="PMingLiU"/>
                <a:cs typeface="PMingLiU"/>
              </a:rPr>
              <a:t>握</a:t>
            </a:r>
            <a:endParaRPr sz="3200">
              <a:latin typeface="PMingLiU"/>
              <a:cs typeface="PMingLiU"/>
            </a:endParaRPr>
          </a:p>
          <a:p>
            <a:pPr marL="355600" marR="508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穩定的供貨及銷售網路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藉由</a:t>
            </a:r>
            <a:r>
              <a:rPr sz="3200" spc="-50" dirty="0">
                <a:latin typeface="PMingLiU"/>
                <a:cs typeface="PMingLiU"/>
              </a:rPr>
              <a:t>供</a:t>
            </a:r>
            <a:r>
              <a:rPr sz="3200" spc="25" dirty="0">
                <a:latin typeface="PMingLiU"/>
                <a:cs typeface="PMingLiU"/>
              </a:rPr>
              <a:t>應商</a:t>
            </a:r>
            <a:r>
              <a:rPr sz="3200" spc="-50" dirty="0">
                <a:latin typeface="PMingLiU"/>
                <a:cs typeface="PMingLiU"/>
              </a:rPr>
              <a:t>提</a:t>
            </a:r>
            <a:r>
              <a:rPr sz="3200" spc="10" dirty="0">
                <a:latin typeface="PMingLiU"/>
                <a:cs typeface="PMingLiU"/>
              </a:rPr>
              <a:t>供 </a:t>
            </a:r>
            <a:r>
              <a:rPr sz="3200" spc="25" dirty="0">
                <a:latin typeface="PMingLiU"/>
                <a:cs typeface="PMingLiU"/>
              </a:rPr>
              <a:t>之良好服務及產品，維</a:t>
            </a:r>
            <a:r>
              <a:rPr sz="3200" spc="-50" dirty="0">
                <a:latin typeface="PMingLiU"/>
                <a:cs typeface="PMingLiU"/>
              </a:rPr>
              <a:t>護</a:t>
            </a:r>
            <a:r>
              <a:rPr sz="3200" spc="25" dirty="0">
                <a:latin typeface="PMingLiU"/>
                <a:cs typeface="PMingLiU"/>
              </a:rPr>
              <a:t>公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司之良好商譽。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158" y="461010"/>
            <a:ext cx="50888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二、消費者導向策略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530349"/>
            <a:ext cx="7995284" cy="414655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355600" marR="5080" indent="-342900">
              <a:lnSpc>
                <a:spcPct val="79300"/>
              </a:lnSpc>
              <a:spcBef>
                <a:spcPts val="8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PMingLiU"/>
                <a:cs typeface="PMingLiU"/>
              </a:rPr>
              <a:t>計畫根據既有的營運成功經驗，以消費者導向 為主要行銷策略，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ts val="293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PMingLiU"/>
                <a:cs typeface="PMingLiU"/>
              </a:rPr>
              <a:t>提供更多樣、更完整、更便宜、各方便的網路 </a:t>
            </a:r>
            <a:r>
              <a:rPr sz="3000" dirty="0">
                <a:latin typeface="PMingLiU"/>
                <a:cs typeface="PMingLiU"/>
              </a:rPr>
              <a:t>購物環境，並持續推動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ct val="792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MingLiU"/>
                <a:cs typeface="PMingLiU"/>
              </a:rPr>
              <a:t>與其他產業之合作計畫，尋求同業或異業之策 </a:t>
            </a:r>
            <a:r>
              <a:rPr sz="3000" spc="-5" dirty="0">
                <a:latin typeface="PMingLiU"/>
                <a:cs typeface="PMingLiU"/>
              </a:rPr>
              <a:t>略聯盟；網路購物流程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ct val="7930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PMingLiU"/>
                <a:cs typeface="PMingLiU"/>
              </a:rPr>
              <a:t>則兼顧交易安全化及交易介面簡單化。長期而 </a:t>
            </a:r>
            <a:r>
              <a:rPr sz="3000" dirty="0">
                <a:latin typeface="PMingLiU"/>
                <a:cs typeface="PMingLiU"/>
              </a:rPr>
              <a:t>言，持續加強消費者導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ts val="293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PMingLiU"/>
                <a:cs typeface="PMingLiU"/>
              </a:rPr>
              <a:t>向，貼近網路消費者習性需求，推出符合消費 </a:t>
            </a:r>
            <a:r>
              <a:rPr sz="3000" spc="-5" dirty="0">
                <a:latin typeface="PMingLiU"/>
                <a:cs typeface="PMingLiU"/>
              </a:rPr>
              <a:t>者期望之產品或服務。</a:t>
            </a:r>
            <a:endParaRPr sz="30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158" y="461010"/>
            <a:ext cx="50888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三、差異化行銷手法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719059" cy="373252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marR="5080" indent="-342900">
              <a:lnSpc>
                <a:spcPts val="375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依消費者族群偏好為依</a:t>
            </a:r>
            <a:r>
              <a:rPr sz="3200" spc="-50" dirty="0">
                <a:latin typeface="PMingLiU"/>
                <a:cs typeface="PMingLiU"/>
              </a:rPr>
              <a:t>據</a:t>
            </a:r>
            <a:r>
              <a:rPr sz="3200" spc="25" dirty="0">
                <a:latin typeface="PMingLiU"/>
                <a:cs typeface="PMingLiU"/>
              </a:rPr>
              <a:t>，客</a:t>
            </a:r>
            <a:r>
              <a:rPr sz="3200" spc="-50" dirty="0">
                <a:latin typeface="PMingLiU"/>
                <a:cs typeface="PMingLiU"/>
              </a:rPr>
              <a:t>戶</a:t>
            </a:r>
            <a:r>
              <a:rPr sz="3200" spc="25" dirty="0">
                <a:latin typeface="PMingLiU"/>
                <a:cs typeface="PMingLiU"/>
              </a:rPr>
              <a:t>的需</a:t>
            </a:r>
            <a:r>
              <a:rPr sz="3200" spc="-50" dirty="0">
                <a:latin typeface="PMingLiU"/>
                <a:cs typeface="PMingLiU"/>
              </a:rPr>
              <a:t>求</a:t>
            </a:r>
            <a:r>
              <a:rPr sz="3200" spc="10" dirty="0">
                <a:latin typeface="PMingLiU"/>
                <a:cs typeface="PMingLiU"/>
              </a:rPr>
              <a:t>為 </a:t>
            </a:r>
            <a:r>
              <a:rPr sz="3200" spc="25" dirty="0">
                <a:latin typeface="PMingLiU"/>
                <a:cs typeface="PMingLiU"/>
              </a:rPr>
              <a:t>導向，了解客戶的年齡</a:t>
            </a:r>
            <a:endParaRPr sz="3200">
              <a:latin typeface="PMingLiU"/>
              <a:cs typeface="PMingLiU"/>
            </a:endParaRPr>
          </a:p>
          <a:p>
            <a:pPr marL="355600" marR="5080" indent="-342900">
              <a:lnSpc>
                <a:spcPts val="375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結構、消費趨向及消費</a:t>
            </a:r>
            <a:r>
              <a:rPr sz="3200" spc="-50" dirty="0">
                <a:latin typeface="PMingLiU"/>
                <a:cs typeface="PMingLiU"/>
              </a:rPr>
              <a:t>習</a:t>
            </a:r>
            <a:r>
              <a:rPr sz="3200" spc="25" dirty="0">
                <a:latin typeface="PMingLiU"/>
                <a:cs typeface="PMingLiU"/>
              </a:rPr>
              <a:t>慣，</a:t>
            </a:r>
            <a:r>
              <a:rPr sz="3200" spc="-50" dirty="0">
                <a:latin typeface="PMingLiU"/>
                <a:cs typeface="PMingLiU"/>
              </a:rPr>
              <a:t>並</a:t>
            </a:r>
            <a:r>
              <a:rPr sz="3200" spc="25" dirty="0">
                <a:latin typeface="PMingLiU"/>
                <a:cs typeface="PMingLiU"/>
              </a:rPr>
              <a:t>以有</a:t>
            </a:r>
            <a:r>
              <a:rPr sz="3200" spc="-50" dirty="0">
                <a:latin typeface="PMingLiU"/>
                <a:cs typeface="PMingLiU"/>
              </a:rPr>
              <a:t>效</a:t>
            </a:r>
            <a:r>
              <a:rPr sz="3200" spc="10" dirty="0">
                <a:latin typeface="PMingLiU"/>
                <a:cs typeface="PMingLiU"/>
              </a:rPr>
              <a:t>的 </a:t>
            </a:r>
            <a:r>
              <a:rPr sz="3200" spc="25" dirty="0">
                <a:latin typeface="PMingLiU"/>
                <a:cs typeface="PMingLiU"/>
              </a:rPr>
              <a:t>方式達到廣告與宣傳效</a:t>
            </a:r>
            <a:r>
              <a:rPr sz="3200" spc="-50" dirty="0">
                <a:latin typeface="PMingLiU"/>
                <a:cs typeface="PMingLiU"/>
              </a:rPr>
              <a:t>果</a:t>
            </a:r>
            <a:r>
              <a:rPr sz="3200" spc="25" dirty="0">
                <a:latin typeface="PMingLiU"/>
                <a:cs typeface="PMingLiU"/>
              </a:rPr>
              <a:t>，</a:t>
            </a:r>
            <a:endParaRPr sz="3200">
              <a:latin typeface="PMingLiU"/>
              <a:cs typeface="PMingLiU"/>
            </a:endParaRPr>
          </a:p>
          <a:p>
            <a:pPr marL="355600" marR="508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藉由將市場切割為愈小</a:t>
            </a:r>
            <a:r>
              <a:rPr sz="3200" spc="-50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區塊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愈能</a:t>
            </a:r>
            <a:r>
              <a:rPr sz="3200" spc="-50" dirty="0">
                <a:latin typeface="PMingLiU"/>
                <a:cs typeface="PMingLiU"/>
              </a:rPr>
              <a:t>為</a:t>
            </a:r>
            <a:r>
              <a:rPr sz="3200" spc="10" dirty="0">
                <a:latin typeface="PMingLiU"/>
                <a:cs typeface="PMingLiU"/>
              </a:rPr>
              <a:t>消 </a:t>
            </a:r>
            <a:r>
              <a:rPr sz="3200" spc="25" dirty="0">
                <a:latin typeface="PMingLiU"/>
                <a:cs typeface="PMingLiU"/>
              </a:rPr>
              <a:t>費者提供愈優質的服務</a:t>
            </a:r>
            <a:r>
              <a:rPr sz="3200" spc="-50" dirty="0">
                <a:latin typeface="PMingLiU"/>
                <a:cs typeface="PMingLiU"/>
              </a:rPr>
              <a:t>與</a:t>
            </a:r>
            <a:r>
              <a:rPr sz="3200" spc="25" dirty="0">
                <a:latin typeface="PMingLiU"/>
                <a:cs typeface="PMingLiU"/>
              </a:rPr>
              <a:t>產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品。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8154" y="461010"/>
            <a:ext cx="56515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四、任務編組快速回應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719059" cy="26543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marR="5080" indent="-342900">
              <a:lnSpc>
                <a:spcPts val="375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將入口網站與線上購物</a:t>
            </a:r>
            <a:r>
              <a:rPr sz="3200" spc="-50" dirty="0">
                <a:latin typeface="PMingLiU"/>
                <a:cs typeface="PMingLiU"/>
              </a:rPr>
              <a:t>之</a:t>
            </a:r>
            <a:r>
              <a:rPr sz="3200" spc="25" dirty="0">
                <a:latin typeface="PMingLiU"/>
                <a:cs typeface="PMingLiU"/>
              </a:rPr>
              <a:t>業務</a:t>
            </a:r>
            <a:r>
              <a:rPr sz="3200" spc="-50" dirty="0">
                <a:latin typeface="PMingLiU"/>
                <a:cs typeface="PMingLiU"/>
              </a:rPr>
              <a:t>、</a:t>
            </a:r>
            <a:r>
              <a:rPr sz="3200" spc="25" dirty="0">
                <a:latin typeface="PMingLiU"/>
                <a:cs typeface="PMingLiU"/>
              </a:rPr>
              <a:t>研發</a:t>
            </a:r>
            <a:r>
              <a:rPr sz="3200" spc="-50" dirty="0">
                <a:latin typeface="PMingLiU"/>
                <a:cs typeface="PMingLiU"/>
              </a:rPr>
              <a:t>及</a:t>
            </a:r>
            <a:r>
              <a:rPr sz="3200" spc="10" dirty="0">
                <a:latin typeface="PMingLiU"/>
                <a:cs typeface="PMingLiU"/>
              </a:rPr>
              <a:t>客 </a:t>
            </a:r>
            <a:r>
              <a:rPr sz="3200" spc="25" dirty="0">
                <a:latin typeface="PMingLiU"/>
                <a:cs typeface="PMingLiU"/>
              </a:rPr>
              <a:t>服人員，按照產品別進</a:t>
            </a:r>
            <a:endParaRPr sz="3200">
              <a:latin typeface="PMingLiU"/>
              <a:cs typeface="PMingLiU"/>
            </a:endParaRPr>
          </a:p>
          <a:p>
            <a:pPr marL="355600" marR="5080" indent="-342900">
              <a:lnSpc>
                <a:spcPts val="3750"/>
              </a:lnSpc>
              <a:spcBef>
                <a:spcPts val="9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行任務編組，以更完善</a:t>
            </a:r>
            <a:r>
              <a:rPr sz="3200" spc="-50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服務</a:t>
            </a:r>
            <a:r>
              <a:rPr sz="3200" spc="-50" dirty="0">
                <a:latin typeface="PMingLiU"/>
                <a:cs typeface="PMingLiU"/>
              </a:rPr>
              <a:t>品</a:t>
            </a:r>
            <a:r>
              <a:rPr sz="3200" spc="25" dirty="0">
                <a:latin typeface="PMingLiU"/>
                <a:cs typeface="PMingLiU"/>
              </a:rPr>
              <a:t>質，</a:t>
            </a:r>
            <a:r>
              <a:rPr sz="3200" spc="-50" dirty="0">
                <a:latin typeface="PMingLiU"/>
                <a:cs typeface="PMingLiU"/>
              </a:rPr>
              <a:t>增</a:t>
            </a:r>
            <a:r>
              <a:rPr sz="3200" spc="10" dirty="0">
                <a:latin typeface="PMingLiU"/>
                <a:cs typeface="PMingLiU"/>
              </a:rPr>
              <a:t>加 </a:t>
            </a:r>
            <a:r>
              <a:rPr sz="3200" spc="25" dirty="0">
                <a:latin typeface="PMingLiU"/>
                <a:cs typeface="PMingLiU"/>
              </a:rPr>
              <a:t>產品的附加價值，並更</a:t>
            </a:r>
            <a:r>
              <a:rPr sz="3200" spc="-50" dirty="0">
                <a:latin typeface="PMingLiU"/>
                <a:cs typeface="PMingLiU"/>
              </a:rPr>
              <a:t>快</a:t>
            </a:r>
            <a:r>
              <a:rPr sz="3200" spc="25" dirty="0">
                <a:latin typeface="PMingLiU"/>
                <a:cs typeface="PMingLiU"/>
              </a:rPr>
              <a:t>速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回應消費者或客戶的問</a:t>
            </a:r>
            <a:r>
              <a:rPr sz="3200" spc="-50" dirty="0">
                <a:latin typeface="PMingLiU"/>
                <a:cs typeface="PMingLiU"/>
              </a:rPr>
              <a:t>題</a:t>
            </a:r>
            <a:r>
              <a:rPr sz="3200" spc="25" dirty="0">
                <a:latin typeface="PMingLiU"/>
                <a:cs typeface="PMingLiU"/>
              </a:rPr>
              <a:t>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0319" y="2801874"/>
            <a:ext cx="65652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>
                <a:latin typeface="Calibri"/>
                <a:cs typeface="Calibri"/>
              </a:rPr>
              <a:t>PChome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25" dirty="0"/>
              <a:t>以</a:t>
            </a:r>
            <a:r>
              <a:rPr spc="-5" dirty="0">
                <a:latin typeface="Calibri"/>
                <a:cs typeface="Calibri"/>
              </a:rPr>
              <a:t>4P</a:t>
            </a:r>
            <a:r>
              <a:rPr spc="25" dirty="0"/>
              <a:t>分析行銷策略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4135" y="3042221"/>
            <a:ext cx="22758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一、前言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一、產品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919084" cy="343662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網路購物的優點在於不</a:t>
            </a:r>
            <a:r>
              <a:rPr sz="3200" spc="-50" dirty="0">
                <a:latin typeface="PMingLiU"/>
                <a:cs typeface="PMingLiU"/>
              </a:rPr>
              <a:t>需</a:t>
            </a:r>
            <a:r>
              <a:rPr sz="3200" spc="25" dirty="0">
                <a:latin typeface="PMingLiU"/>
                <a:cs typeface="PMingLiU"/>
              </a:rPr>
              <a:t>實體</a:t>
            </a:r>
            <a:r>
              <a:rPr sz="3200" spc="-50" dirty="0">
                <a:latin typeface="PMingLiU"/>
                <a:cs typeface="PMingLiU"/>
              </a:rPr>
              <a:t>店</a:t>
            </a:r>
            <a:r>
              <a:rPr sz="3200" spc="25" dirty="0">
                <a:latin typeface="PMingLiU"/>
                <a:cs typeface="PMingLiU"/>
              </a:rPr>
              <a:t>面，</a:t>
            </a:r>
            <a:r>
              <a:rPr sz="3200" spc="-50" dirty="0">
                <a:latin typeface="PMingLiU"/>
                <a:cs typeface="PMingLiU"/>
              </a:rPr>
              <a:t>因</a:t>
            </a:r>
            <a:r>
              <a:rPr sz="3200" spc="25" dirty="0">
                <a:latin typeface="PMingLiU"/>
                <a:cs typeface="PMingLiU"/>
              </a:rPr>
              <a:t>此 在不用考慮空間的限制</a:t>
            </a:r>
            <a:r>
              <a:rPr sz="3200" spc="-50" dirty="0">
                <a:latin typeface="PMingLiU"/>
                <a:cs typeface="PMingLiU"/>
              </a:rPr>
              <a:t>下</a:t>
            </a:r>
            <a:r>
              <a:rPr sz="3200" spc="25" dirty="0">
                <a:latin typeface="PMingLiU"/>
                <a:cs typeface="PMingLiU"/>
              </a:rPr>
              <a:t>，商</a:t>
            </a:r>
            <a:r>
              <a:rPr sz="3200" spc="-50" dirty="0">
                <a:latin typeface="PMingLiU"/>
                <a:cs typeface="PMingLiU"/>
              </a:rPr>
              <a:t>品</a:t>
            </a:r>
            <a:r>
              <a:rPr sz="3200" spc="25" dirty="0">
                <a:latin typeface="PMingLiU"/>
                <a:cs typeface="PMingLiU"/>
              </a:rPr>
              <a:t>的種</a:t>
            </a:r>
            <a:r>
              <a:rPr sz="3200" spc="-50" dirty="0">
                <a:latin typeface="PMingLiU"/>
                <a:cs typeface="PMingLiU"/>
              </a:rPr>
              <a:t>類</a:t>
            </a:r>
            <a:r>
              <a:rPr sz="3200" spc="25" dirty="0">
                <a:latin typeface="PMingLiU"/>
                <a:cs typeface="PMingLiU"/>
              </a:rPr>
              <a:t>就 可以多元化，消費者可</a:t>
            </a:r>
            <a:r>
              <a:rPr sz="3200" spc="-50" dirty="0">
                <a:latin typeface="PMingLiU"/>
                <a:cs typeface="PMingLiU"/>
              </a:rPr>
              <a:t>以</a:t>
            </a:r>
            <a:r>
              <a:rPr sz="3200" spc="25" dirty="0">
                <a:latin typeface="PMingLiU"/>
                <a:cs typeface="PMingLiU"/>
              </a:rPr>
              <a:t>在一</a:t>
            </a:r>
            <a:r>
              <a:rPr sz="3200" spc="-50" dirty="0">
                <a:latin typeface="PMingLiU"/>
                <a:cs typeface="PMingLiU"/>
              </a:rPr>
              <a:t>個</a:t>
            </a:r>
            <a:r>
              <a:rPr sz="3200" spc="25" dirty="0">
                <a:latin typeface="PMingLiU"/>
                <a:cs typeface="PMingLiU"/>
              </a:rPr>
              <a:t>地方</a:t>
            </a:r>
            <a:r>
              <a:rPr sz="3200" spc="-50" dirty="0">
                <a:latin typeface="PMingLiU"/>
                <a:cs typeface="PMingLiU"/>
              </a:rPr>
              <a:t>購</a:t>
            </a:r>
            <a:r>
              <a:rPr sz="3200" spc="25" dirty="0">
                <a:latin typeface="PMingLiU"/>
                <a:cs typeface="PMingLiU"/>
              </a:rPr>
              <a:t>足 他們所需的各種商品。</a:t>
            </a:r>
            <a:r>
              <a:rPr sz="3200" spc="-50" dirty="0">
                <a:latin typeface="PMingLiU"/>
                <a:cs typeface="PMingLiU"/>
              </a:rPr>
              <a:t>所</a:t>
            </a:r>
            <a:r>
              <a:rPr sz="3200" spc="25" dirty="0">
                <a:latin typeface="PMingLiU"/>
                <a:cs typeface="PMingLiU"/>
              </a:rPr>
              <a:t>以在</a:t>
            </a:r>
            <a:r>
              <a:rPr sz="3200" spc="-50" dirty="0">
                <a:latin typeface="PMingLiU"/>
                <a:cs typeface="PMingLiU"/>
              </a:rPr>
              <a:t>產</a:t>
            </a:r>
            <a:r>
              <a:rPr sz="3200" spc="25" dirty="0">
                <a:latin typeface="PMingLiU"/>
                <a:cs typeface="PMingLiU"/>
              </a:rPr>
              <a:t>品類</a:t>
            </a:r>
            <a:r>
              <a:rPr sz="3200" spc="-50" dirty="0">
                <a:latin typeface="PMingLiU"/>
                <a:cs typeface="PMingLiU"/>
              </a:rPr>
              <a:t>型</a:t>
            </a:r>
            <a:r>
              <a:rPr sz="3200" spc="25" dirty="0">
                <a:latin typeface="PMingLiU"/>
                <a:cs typeface="PMingLiU"/>
              </a:rPr>
              <a:t>的 多樣化是網路行銷的重</a:t>
            </a:r>
            <a:r>
              <a:rPr sz="3200" spc="-50" dirty="0">
                <a:latin typeface="PMingLiU"/>
                <a:cs typeface="PMingLiU"/>
              </a:rPr>
              <a:t>要</a:t>
            </a:r>
            <a:r>
              <a:rPr sz="3200" spc="25" dirty="0">
                <a:latin typeface="PMingLiU"/>
                <a:cs typeface="PMingLiU"/>
              </a:rPr>
              <a:t>關鍵</a:t>
            </a:r>
            <a:r>
              <a:rPr sz="3200" spc="-50" dirty="0">
                <a:latin typeface="PMingLiU"/>
                <a:cs typeface="PMingLiU"/>
              </a:rPr>
              <a:t>。</a:t>
            </a:r>
            <a:r>
              <a:rPr sz="3200" spc="25" dirty="0">
                <a:latin typeface="PMingLiU"/>
                <a:cs typeface="PMingLiU"/>
              </a:rPr>
              <a:t>在</a:t>
            </a:r>
            <a:r>
              <a:rPr sz="3200" dirty="0">
                <a:latin typeface="Calibri"/>
                <a:cs typeface="Calibri"/>
              </a:rPr>
              <a:t>PChome  </a:t>
            </a:r>
            <a:r>
              <a:rPr sz="3200" spc="25" dirty="0">
                <a:latin typeface="PMingLiU"/>
                <a:cs typeface="PMingLiU"/>
              </a:rPr>
              <a:t>或</a:t>
            </a:r>
            <a:r>
              <a:rPr sz="3200" spc="-215" dirty="0">
                <a:latin typeface="Calibri"/>
                <a:cs typeface="Calibri"/>
              </a:rPr>
              <a:t>Y</a:t>
            </a:r>
            <a:r>
              <a:rPr sz="3200" spc="35" dirty="0">
                <a:latin typeface="Calibri"/>
                <a:cs typeface="Calibri"/>
              </a:rPr>
              <a:t>ah</a:t>
            </a:r>
            <a:r>
              <a:rPr sz="3200" spc="30" dirty="0">
                <a:latin typeface="Calibri"/>
                <a:cs typeface="Calibri"/>
              </a:rPr>
              <a:t>o</a:t>
            </a:r>
            <a:r>
              <a:rPr sz="3200" spc="40" dirty="0">
                <a:latin typeface="Calibri"/>
                <a:cs typeface="Calibri"/>
              </a:rPr>
              <a:t>o</a:t>
            </a:r>
            <a:r>
              <a:rPr sz="3200" spc="25" dirty="0">
                <a:latin typeface="PMingLiU"/>
                <a:cs typeface="PMingLiU"/>
              </a:rPr>
              <a:t>首頁即</a:t>
            </a:r>
            <a:r>
              <a:rPr sz="3200" spc="-55" dirty="0">
                <a:latin typeface="PMingLiU"/>
                <a:cs typeface="PMingLiU"/>
              </a:rPr>
              <a:t>可</a:t>
            </a:r>
            <a:r>
              <a:rPr sz="3200" spc="25" dirty="0">
                <a:latin typeface="PMingLiU"/>
                <a:cs typeface="PMingLiU"/>
              </a:rPr>
              <a:t>見到</a:t>
            </a:r>
            <a:r>
              <a:rPr sz="3200" spc="-55" dirty="0">
                <a:latin typeface="PMingLiU"/>
                <a:cs typeface="PMingLiU"/>
              </a:rPr>
              <a:t>各</a:t>
            </a:r>
            <a:r>
              <a:rPr sz="3200" spc="25" dirty="0">
                <a:latin typeface="PMingLiU"/>
                <a:cs typeface="PMingLiU"/>
              </a:rPr>
              <a:t>類商</a:t>
            </a:r>
            <a:r>
              <a:rPr sz="3200" spc="-55" dirty="0">
                <a:latin typeface="PMingLiU"/>
                <a:cs typeface="PMingLiU"/>
              </a:rPr>
              <a:t>品</a:t>
            </a:r>
            <a:r>
              <a:rPr sz="3200" spc="25" dirty="0">
                <a:latin typeface="PMingLiU"/>
                <a:cs typeface="PMingLiU"/>
              </a:rPr>
              <a:t>，讓</a:t>
            </a:r>
            <a:r>
              <a:rPr sz="3200" spc="-55" dirty="0">
                <a:latin typeface="PMingLiU"/>
                <a:cs typeface="PMingLiU"/>
              </a:rPr>
              <a:t>消</a:t>
            </a:r>
            <a:r>
              <a:rPr sz="3200" spc="15" dirty="0">
                <a:latin typeface="PMingLiU"/>
                <a:cs typeface="PMingLiU"/>
              </a:rPr>
              <a:t>費者 </a:t>
            </a:r>
            <a:r>
              <a:rPr sz="3200" spc="25" dirty="0">
                <a:latin typeface="PMingLiU"/>
                <a:cs typeface="PMingLiU"/>
              </a:rPr>
              <a:t>可以依需求選擇。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二、價格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976234" cy="34366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marR="262255" indent="-342900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低價，一直是消費者會</a:t>
            </a:r>
            <a:r>
              <a:rPr sz="3200" spc="-50" dirty="0">
                <a:latin typeface="PMingLiU"/>
                <a:cs typeface="PMingLiU"/>
              </a:rPr>
              <a:t>購</a:t>
            </a:r>
            <a:r>
              <a:rPr sz="3200" spc="25" dirty="0">
                <a:latin typeface="PMingLiU"/>
                <a:cs typeface="PMingLiU"/>
              </a:rPr>
              <a:t>物的</a:t>
            </a:r>
            <a:r>
              <a:rPr sz="3200" spc="-50" dirty="0">
                <a:latin typeface="PMingLiU"/>
                <a:cs typeface="PMingLiU"/>
              </a:rPr>
              <a:t>一</a:t>
            </a:r>
            <a:r>
              <a:rPr sz="3200" spc="25" dirty="0">
                <a:latin typeface="PMingLiU"/>
                <a:cs typeface="PMingLiU"/>
              </a:rPr>
              <a:t>大原</a:t>
            </a:r>
            <a:r>
              <a:rPr sz="3200" spc="-50" dirty="0">
                <a:latin typeface="PMingLiU"/>
                <a:cs typeface="PMingLiU"/>
              </a:rPr>
              <a:t>因</a:t>
            </a:r>
            <a:r>
              <a:rPr sz="3200" spc="10" dirty="0">
                <a:latin typeface="PMingLiU"/>
                <a:cs typeface="PMingLiU"/>
              </a:rPr>
              <a:t>。 </a:t>
            </a:r>
            <a:r>
              <a:rPr sz="3200" spc="25" dirty="0">
                <a:latin typeface="PMingLiU"/>
                <a:cs typeface="PMingLiU"/>
              </a:rPr>
              <a:t>購物網站首頁總是會有</a:t>
            </a:r>
            <a:r>
              <a:rPr sz="3200" spc="-50" dirty="0">
                <a:latin typeface="PMingLiU"/>
                <a:cs typeface="PMingLiU"/>
              </a:rPr>
              <a:t>各</a:t>
            </a:r>
            <a:r>
              <a:rPr sz="3200" spc="25" dirty="0">
                <a:latin typeface="PMingLiU"/>
                <a:cs typeface="PMingLiU"/>
              </a:rPr>
              <a:t>種促</a:t>
            </a:r>
            <a:r>
              <a:rPr sz="3200" spc="-50" dirty="0">
                <a:latin typeface="PMingLiU"/>
                <a:cs typeface="PMingLiU"/>
              </a:rPr>
              <a:t>銷</a:t>
            </a:r>
            <a:r>
              <a:rPr sz="3200" spc="25" dirty="0">
                <a:latin typeface="PMingLiU"/>
                <a:cs typeface="PMingLiU"/>
              </a:rPr>
              <a:t>方案。</a:t>
            </a:r>
            <a:endParaRPr sz="3200">
              <a:latin typeface="PMingLiU"/>
              <a:cs typeface="PMingLiU"/>
            </a:endParaRPr>
          </a:p>
          <a:p>
            <a:pPr marL="355600">
              <a:lnSpc>
                <a:spcPts val="3704"/>
              </a:lnSpc>
            </a:pPr>
            <a:r>
              <a:rPr sz="3200" spc="10" dirty="0">
                <a:latin typeface="Calibri"/>
                <a:cs typeface="Calibri"/>
              </a:rPr>
              <a:t>PChome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25" dirty="0">
                <a:latin typeface="PMingLiU"/>
                <a:cs typeface="PMingLiU"/>
              </a:rPr>
              <a:t>網路家庭的總體策略</a:t>
            </a:r>
            <a:r>
              <a:rPr sz="3200" spc="-50" dirty="0">
                <a:latin typeface="PMingLiU"/>
                <a:cs typeface="PMingLiU"/>
              </a:rPr>
              <a:t>是</a:t>
            </a:r>
            <a:r>
              <a:rPr sz="3200" spc="25" dirty="0">
                <a:latin typeface="PMingLiU"/>
                <a:cs typeface="PMingLiU"/>
              </a:rPr>
              <a:t>「希</a:t>
            </a:r>
            <a:r>
              <a:rPr sz="3200" spc="-50" dirty="0">
                <a:latin typeface="PMingLiU"/>
                <a:cs typeface="PMingLiU"/>
              </a:rPr>
              <a:t>望</a:t>
            </a:r>
            <a:r>
              <a:rPr sz="3200" spc="25" dirty="0">
                <a:latin typeface="PMingLiU"/>
                <a:cs typeface="PMingLiU"/>
              </a:rPr>
              <a:t>給消</a:t>
            </a:r>
            <a:endParaRPr sz="3200">
              <a:latin typeface="PMingLiU"/>
              <a:cs typeface="PMingLiU"/>
            </a:endParaRPr>
          </a:p>
          <a:p>
            <a:pPr marL="355600" marR="262255" algn="just">
              <a:lnSpc>
                <a:spcPct val="99100"/>
              </a:lnSpc>
              <a:spcBef>
                <a:spcPts val="100"/>
              </a:spcBef>
            </a:pPr>
            <a:r>
              <a:rPr sz="3200" spc="25" dirty="0">
                <a:latin typeface="PMingLiU"/>
                <a:cs typeface="PMingLiU"/>
              </a:rPr>
              <a:t>費者最優惠的價格，並</a:t>
            </a:r>
            <a:r>
              <a:rPr sz="3200" spc="-50" dirty="0">
                <a:latin typeface="PMingLiU"/>
                <a:cs typeface="PMingLiU"/>
              </a:rPr>
              <a:t>賺</a:t>
            </a:r>
            <a:r>
              <a:rPr sz="3200" spc="25" dirty="0">
                <a:latin typeface="PMingLiU"/>
                <a:cs typeface="PMingLiU"/>
              </a:rPr>
              <a:t>取合</a:t>
            </a:r>
            <a:r>
              <a:rPr sz="3200" spc="-50" dirty="0">
                <a:latin typeface="PMingLiU"/>
                <a:cs typeface="PMingLiU"/>
              </a:rPr>
              <a:t>理</a:t>
            </a:r>
            <a:r>
              <a:rPr sz="3200" spc="25" dirty="0">
                <a:latin typeface="PMingLiU"/>
                <a:cs typeface="PMingLiU"/>
              </a:rPr>
              <a:t>的報</a:t>
            </a:r>
            <a:r>
              <a:rPr sz="3200" spc="-50" dirty="0">
                <a:latin typeface="PMingLiU"/>
                <a:cs typeface="PMingLiU"/>
              </a:rPr>
              <a:t>酬</a:t>
            </a:r>
            <a:r>
              <a:rPr sz="3200" spc="10" dirty="0">
                <a:latin typeface="PMingLiU"/>
                <a:cs typeface="PMingLiU"/>
              </a:rPr>
              <a:t>， </a:t>
            </a:r>
            <a:r>
              <a:rPr sz="3200" spc="25" dirty="0">
                <a:latin typeface="PMingLiU"/>
                <a:cs typeface="PMingLiU"/>
              </a:rPr>
              <a:t>但是要給消費者最實惠</a:t>
            </a:r>
            <a:r>
              <a:rPr sz="3200" spc="-50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價格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縮少</a:t>
            </a:r>
            <a:r>
              <a:rPr sz="3200" spc="-50" dirty="0">
                <a:latin typeface="PMingLiU"/>
                <a:cs typeface="PMingLiU"/>
              </a:rPr>
              <a:t>通</a:t>
            </a:r>
            <a:r>
              <a:rPr sz="3200" spc="10" dirty="0">
                <a:latin typeface="PMingLiU"/>
                <a:cs typeface="PMingLiU"/>
              </a:rPr>
              <a:t>路 </a:t>
            </a:r>
            <a:r>
              <a:rPr sz="3200" spc="25" dirty="0">
                <a:latin typeface="PMingLiU"/>
                <a:cs typeface="PMingLiU"/>
              </a:rPr>
              <a:t>的層級。」是由公司營</a:t>
            </a:r>
            <a:r>
              <a:rPr sz="3200" spc="-50" dirty="0">
                <a:latin typeface="PMingLiU"/>
                <a:cs typeface="PMingLiU"/>
              </a:rPr>
              <a:t>運</a:t>
            </a:r>
            <a:r>
              <a:rPr sz="3200" spc="25" dirty="0">
                <a:latin typeface="PMingLiU"/>
                <a:cs typeface="PMingLiU"/>
              </a:rPr>
              <a:t>長謝</a:t>
            </a:r>
            <a:r>
              <a:rPr sz="3200" spc="-50" dirty="0">
                <a:latin typeface="PMingLiU"/>
                <a:cs typeface="PMingLiU"/>
              </a:rPr>
              <a:t>振</a:t>
            </a:r>
            <a:r>
              <a:rPr sz="3200" spc="25" dirty="0">
                <a:latin typeface="PMingLiU"/>
                <a:cs typeface="PMingLiU"/>
              </a:rPr>
              <a:t>豊所</a:t>
            </a:r>
            <a:r>
              <a:rPr sz="3200" spc="-50" dirty="0">
                <a:latin typeface="PMingLiU"/>
                <a:cs typeface="PMingLiU"/>
              </a:rPr>
              <a:t>規</a:t>
            </a:r>
            <a:r>
              <a:rPr sz="3200" spc="10" dirty="0">
                <a:latin typeface="PMingLiU"/>
                <a:cs typeface="PMingLiU"/>
              </a:rPr>
              <a:t>劃 </a:t>
            </a:r>
            <a:r>
              <a:rPr sz="3200" spc="25" dirty="0">
                <a:latin typeface="PMingLiU"/>
                <a:cs typeface="PMingLiU"/>
              </a:rPr>
              <a:t>出來的組織方向。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三、通路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8109584" cy="2950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網路商店由於無實體店</a:t>
            </a:r>
            <a:r>
              <a:rPr sz="3200" spc="-50" dirty="0">
                <a:latin typeface="PMingLiU"/>
                <a:cs typeface="PMingLiU"/>
              </a:rPr>
              <a:t>面</a:t>
            </a:r>
            <a:r>
              <a:rPr sz="3200" spc="25" dirty="0">
                <a:latin typeface="PMingLiU"/>
                <a:cs typeface="PMingLiU"/>
              </a:rPr>
              <a:t>，雖</a:t>
            </a:r>
            <a:r>
              <a:rPr sz="3200" spc="-50" dirty="0">
                <a:latin typeface="PMingLiU"/>
                <a:cs typeface="PMingLiU"/>
              </a:rPr>
              <a:t>然</a:t>
            </a:r>
            <a:r>
              <a:rPr sz="3200" spc="25" dirty="0">
                <a:latin typeface="PMingLiU"/>
                <a:cs typeface="PMingLiU"/>
              </a:rPr>
              <a:t>不能</a:t>
            </a:r>
            <a:r>
              <a:rPr sz="3200" spc="-50" dirty="0">
                <a:latin typeface="PMingLiU"/>
                <a:cs typeface="PMingLiU"/>
              </a:rPr>
              <a:t>提</a:t>
            </a:r>
            <a:r>
              <a:rPr sz="3200" spc="25" dirty="0">
                <a:latin typeface="PMingLiU"/>
                <a:cs typeface="PMingLiU"/>
              </a:rPr>
              <a:t>供 現場選貨服務，但省下</a:t>
            </a:r>
            <a:r>
              <a:rPr sz="3200" spc="-50" dirty="0">
                <a:latin typeface="PMingLiU"/>
                <a:cs typeface="PMingLiU"/>
              </a:rPr>
              <a:t>可</a:t>
            </a:r>
            <a:r>
              <a:rPr sz="3200" spc="25" dirty="0">
                <a:latin typeface="PMingLiU"/>
                <a:cs typeface="PMingLiU"/>
              </a:rPr>
              <a:t>觀的</a:t>
            </a:r>
            <a:r>
              <a:rPr sz="3200" spc="-50" dirty="0">
                <a:latin typeface="PMingLiU"/>
                <a:cs typeface="PMingLiU"/>
              </a:rPr>
              <a:t>店</a:t>
            </a:r>
            <a:r>
              <a:rPr sz="3200" spc="25" dirty="0">
                <a:latin typeface="PMingLiU"/>
                <a:cs typeface="PMingLiU"/>
              </a:rPr>
              <a:t>租成</a:t>
            </a:r>
            <a:r>
              <a:rPr sz="3200" spc="480" dirty="0">
                <a:latin typeface="PMingLiU"/>
                <a:cs typeface="PMingLiU"/>
              </a:rPr>
              <a:t>本</a:t>
            </a:r>
            <a:r>
              <a:rPr sz="3200" spc="25" dirty="0">
                <a:latin typeface="PMingLiU"/>
                <a:cs typeface="PMingLiU"/>
              </a:rPr>
              <a:t>，  在通路</a:t>
            </a:r>
            <a:r>
              <a:rPr sz="3200" spc="-55" dirty="0">
                <a:latin typeface="PMingLiU"/>
                <a:cs typeface="PMingLiU"/>
              </a:rPr>
              <a:t>上</a:t>
            </a:r>
            <a:r>
              <a:rPr sz="3200" spc="25" dirty="0">
                <a:latin typeface="PMingLiU"/>
                <a:cs typeface="PMingLiU"/>
              </a:rPr>
              <a:t>，網</a:t>
            </a:r>
            <a:r>
              <a:rPr sz="3200" spc="-55" dirty="0">
                <a:latin typeface="PMingLiU"/>
                <a:cs typeface="PMingLiU"/>
              </a:rPr>
              <a:t>路</a:t>
            </a:r>
            <a:r>
              <a:rPr sz="3200" spc="25" dirty="0">
                <a:latin typeface="PMingLiU"/>
                <a:cs typeface="PMingLiU"/>
              </a:rPr>
              <a:t>行銷</a:t>
            </a:r>
            <a:r>
              <a:rPr sz="3200" spc="-55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組織</a:t>
            </a:r>
            <a:r>
              <a:rPr sz="3200" spc="-55" dirty="0">
                <a:latin typeface="PMingLiU"/>
                <a:cs typeface="PMingLiU"/>
              </a:rPr>
              <a:t>彈</a:t>
            </a:r>
            <a:r>
              <a:rPr sz="3200" spc="25" dirty="0">
                <a:latin typeface="PMingLiU"/>
                <a:cs typeface="PMingLiU"/>
              </a:rPr>
              <a:t>性是</a:t>
            </a:r>
            <a:r>
              <a:rPr sz="3200" spc="-55" dirty="0">
                <a:latin typeface="PMingLiU"/>
                <a:cs typeface="PMingLiU"/>
              </a:rPr>
              <a:t>較</a:t>
            </a:r>
            <a:r>
              <a:rPr sz="3200" spc="15" dirty="0">
                <a:latin typeface="PMingLiU"/>
                <a:cs typeface="PMingLiU"/>
              </a:rPr>
              <a:t>大的， </a:t>
            </a:r>
            <a:r>
              <a:rPr sz="3200" spc="25" dirty="0">
                <a:latin typeface="PMingLiU"/>
                <a:cs typeface="PMingLiU"/>
              </a:rPr>
              <a:t>能夠因應環境做適當調</a:t>
            </a:r>
            <a:r>
              <a:rPr sz="3200" spc="-50" dirty="0">
                <a:latin typeface="PMingLiU"/>
                <a:cs typeface="PMingLiU"/>
              </a:rPr>
              <a:t>整</a:t>
            </a:r>
            <a:r>
              <a:rPr sz="3200" spc="25" dirty="0">
                <a:latin typeface="PMingLiU"/>
                <a:cs typeface="PMingLiU"/>
              </a:rPr>
              <a:t>。且</a:t>
            </a:r>
            <a:r>
              <a:rPr sz="3200" spc="-50" dirty="0">
                <a:latin typeface="PMingLiU"/>
                <a:cs typeface="PMingLiU"/>
              </a:rPr>
              <a:t>對</a:t>
            </a:r>
            <a:r>
              <a:rPr sz="3200" spc="25" dirty="0">
                <a:latin typeface="PMingLiU"/>
                <a:cs typeface="PMingLiU"/>
              </a:rPr>
              <a:t>於消</a:t>
            </a:r>
            <a:r>
              <a:rPr sz="3200" spc="-50" dirty="0">
                <a:latin typeface="PMingLiU"/>
                <a:cs typeface="PMingLiU"/>
              </a:rPr>
              <a:t>費</a:t>
            </a:r>
            <a:r>
              <a:rPr sz="3200" spc="25" dirty="0">
                <a:latin typeface="PMingLiU"/>
                <a:cs typeface="PMingLiU"/>
              </a:rPr>
              <a:t>者 而言，超商取貨、宅配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都是</a:t>
            </a:r>
            <a:r>
              <a:rPr sz="3200" spc="-50" dirty="0">
                <a:latin typeface="PMingLiU"/>
                <a:cs typeface="PMingLiU"/>
              </a:rPr>
              <a:t>極</a:t>
            </a:r>
            <a:r>
              <a:rPr sz="3200" spc="25" dirty="0">
                <a:latin typeface="PMingLiU"/>
                <a:cs typeface="PMingLiU"/>
              </a:rPr>
              <a:t>為方</a:t>
            </a:r>
            <a:r>
              <a:rPr sz="3200" spc="-50" dirty="0">
                <a:latin typeface="PMingLiU"/>
                <a:cs typeface="PMingLiU"/>
              </a:rPr>
              <a:t>便</a:t>
            </a:r>
            <a:r>
              <a:rPr sz="3200" spc="25" dirty="0">
                <a:latin typeface="PMingLiU"/>
                <a:cs typeface="PMingLiU"/>
              </a:rPr>
              <a:t>的 選擇。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四、促銷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68935" marR="5080" indent="-342900">
              <a:lnSpc>
                <a:spcPct val="99700"/>
              </a:lnSpc>
              <a:spcBef>
                <a:spcPts val="140"/>
              </a:spcBef>
              <a:buFont typeface="Arial"/>
              <a:buChar char="•"/>
              <a:tabLst>
                <a:tab pos="368935" algn="l"/>
                <a:tab pos="369570" algn="l"/>
              </a:tabLst>
            </a:pPr>
            <a:r>
              <a:rPr spc="25" dirty="0"/>
              <a:t>購買流程的簡易便利性</a:t>
            </a:r>
            <a:r>
              <a:rPr spc="-50" dirty="0"/>
              <a:t>，</a:t>
            </a:r>
            <a:r>
              <a:rPr spc="25" dirty="0"/>
              <a:t>也影</a:t>
            </a:r>
            <a:r>
              <a:rPr spc="-50" dirty="0"/>
              <a:t>響</a:t>
            </a:r>
            <a:r>
              <a:rPr spc="25" dirty="0"/>
              <a:t>著消</a:t>
            </a:r>
            <a:r>
              <a:rPr spc="-50" dirty="0"/>
              <a:t>費</a:t>
            </a:r>
            <a:r>
              <a:rPr spc="25" dirty="0"/>
              <a:t>者 的選擇，</a:t>
            </a:r>
            <a:r>
              <a:rPr spc="-215" dirty="0">
                <a:latin typeface="Calibri"/>
                <a:cs typeface="Calibri"/>
              </a:rPr>
              <a:t>Y</a:t>
            </a:r>
            <a:r>
              <a:rPr spc="35" dirty="0">
                <a:latin typeface="Calibri"/>
                <a:cs typeface="Calibri"/>
              </a:rPr>
              <a:t>ah</a:t>
            </a:r>
            <a:r>
              <a:rPr spc="30" dirty="0">
                <a:latin typeface="Calibri"/>
                <a:cs typeface="Calibri"/>
              </a:rPr>
              <a:t>o</a:t>
            </a:r>
            <a:r>
              <a:rPr spc="40" dirty="0">
                <a:latin typeface="Calibri"/>
                <a:cs typeface="Calibri"/>
              </a:rPr>
              <a:t>o</a:t>
            </a:r>
            <a:r>
              <a:rPr spc="-50" dirty="0"/>
              <a:t>和</a:t>
            </a:r>
            <a:r>
              <a:rPr dirty="0">
                <a:latin typeface="Calibri"/>
                <a:cs typeface="Calibri"/>
              </a:rPr>
              <a:t>P</a:t>
            </a:r>
            <a:r>
              <a:rPr spc="5" dirty="0">
                <a:latin typeface="Calibri"/>
                <a:cs typeface="Calibri"/>
              </a:rPr>
              <a:t>C</a:t>
            </a:r>
            <a:r>
              <a:rPr spc="40" dirty="0">
                <a:latin typeface="Calibri"/>
                <a:cs typeface="Calibri"/>
              </a:rPr>
              <a:t>h</a:t>
            </a:r>
            <a:r>
              <a:rPr spc="-35"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m</a:t>
            </a:r>
            <a:r>
              <a:rPr spc="-25" dirty="0">
                <a:latin typeface="Calibri"/>
                <a:cs typeface="Calibri"/>
              </a:rPr>
              <a:t>e</a:t>
            </a:r>
            <a:r>
              <a:rPr spc="25" dirty="0"/>
              <a:t>也不時</a:t>
            </a:r>
            <a:r>
              <a:rPr spc="-45" dirty="0"/>
              <a:t>推</a:t>
            </a:r>
            <a:r>
              <a:rPr spc="25" dirty="0"/>
              <a:t>出各</a:t>
            </a:r>
            <a:r>
              <a:rPr spc="-45" dirty="0"/>
              <a:t>類</a:t>
            </a:r>
            <a:r>
              <a:rPr spc="10" dirty="0"/>
              <a:t>促 </a:t>
            </a:r>
            <a:r>
              <a:rPr spc="25" dirty="0"/>
              <a:t>銷活動，且</a:t>
            </a:r>
            <a:r>
              <a:rPr spc="5" dirty="0">
                <a:latin typeface="Calibri"/>
                <a:cs typeface="Calibri"/>
              </a:rPr>
              <a:t>PChome</a:t>
            </a:r>
            <a:r>
              <a:rPr spc="25" dirty="0"/>
              <a:t>的</a:t>
            </a:r>
            <a:r>
              <a:rPr spc="-10" dirty="0">
                <a:latin typeface="Calibri"/>
                <a:cs typeface="Calibri"/>
              </a:rPr>
              <a:t>24</a:t>
            </a:r>
            <a:r>
              <a:rPr spc="25" dirty="0"/>
              <a:t>小時</a:t>
            </a:r>
            <a:r>
              <a:rPr spc="-55" dirty="0"/>
              <a:t>送</a:t>
            </a:r>
            <a:r>
              <a:rPr spc="25" dirty="0"/>
              <a:t>貨服</a:t>
            </a:r>
            <a:r>
              <a:rPr spc="-55" dirty="0"/>
              <a:t>務</a:t>
            </a:r>
            <a:r>
              <a:rPr spc="25" dirty="0"/>
              <a:t>、逾 期還有積點的賠償，這</a:t>
            </a:r>
            <a:r>
              <a:rPr spc="-50" dirty="0"/>
              <a:t>樣</a:t>
            </a:r>
            <a:r>
              <a:rPr spc="25" dirty="0"/>
              <a:t>的策</a:t>
            </a:r>
            <a:r>
              <a:rPr spc="-50" dirty="0"/>
              <a:t>略</a:t>
            </a:r>
            <a:r>
              <a:rPr spc="25" dirty="0"/>
              <a:t>讓許</a:t>
            </a:r>
            <a:r>
              <a:rPr spc="-50" dirty="0"/>
              <a:t>多</a:t>
            </a:r>
            <a:r>
              <a:rPr spc="25" dirty="0"/>
              <a:t>消 費者選擇這樣的服務。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9129" y="2801874"/>
            <a:ext cx="529717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0" dirty="0">
                <a:latin typeface="Calibri"/>
                <a:cs typeface="Calibri"/>
              </a:rPr>
              <a:t>PChome</a:t>
            </a:r>
            <a:r>
              <a:rPr spc="25" dirty="0"/>
              <a:t>售前售後服務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搜索引擎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578673"/>
            <a:ext cx="8148320" cy="426974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 marR="157480" indent="-342900" algn="just">
              <a:lnSpc>
                <a:spcPct val="89700"/>
              </a:lnSpc>
              <a:spcBef>
                <a:spcPts val="470"/>
              </a:spcBef>
              <a:buFont typeface="Arial"/>
              <a:buChar char="•"/>
              <a:tabLst>
                <a:tab pos="356235" algn="l"/>
              </a:tabLst>
            </a:pPr>
            <a:r>
              <a:rPr sz="3000" dirty="0">
                <a:latin typeface="PMingLiU"/>
                <a:cs typeface="PMingLiU"/>
              </a:rPr>
              <a:t>因商品眾多，如果將其所有產品一一列出，將 </a:t>
            </a:r>
            <a:r>
              <a:rPr sz="3000" spc="-5" dirty="0">
                <a:latin typeface="PMingLiU"/>
                <a:cs typeface="PMingLiU"/>
              </a:rPr>
              <a:t>造成管理困難、排版錯位難看，且顧客難以尋 求他們所希望的物品。因此，設置搜索引擎和 導航器以方便用戶的購買就成為書店的一項必 </a:t>
            </a:r>
            <a:r>
              <a:rPr sz="3000" dirty="0">
                <a:latin typeface="PMingLiU"/>
                <a:cs typeface="PMingLiU"/>
              </a:rPr>
              <a:t>不可少的技術措施。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ct val="9020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15" dirty="0">
                <a:latin typeface="Calibri"/>
                <a:cs typeface="Calibri"/>
              </a:rPr>
              <a:t>P</a:t>
            </a:r>
            <a:r>
              <a:rPr sz="3000" spc="-2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hom</a:t>
            </a:r>
            <a:r>
              <a:rPr sz="3000" spc="5" dirty="0">
                <a:latin typeface="Calibri"/>
                <a:cs typeface="Calibri"/>
              </a:rPr>
              <a:t>e</a:t>
            </a:r>
            <a:r>
              <a:rPr sz="3000" dirty="0">
                <a:latin typeface="PMingLiU"/>
                <a:cs typeface="PMingLiU"/>
              </a:rPr>
              <a:t>提供了各種各樣的全方位的搜索方式， 有產品各類的搜索，同時還提供了一系列的當 下熱門商品於首頁等的導航器，方便顧客進行 </a:t>
            </a:r>
            <a:r>
              <a:rPr sz="3000" spc="-5" dirty="0">
                <a:latin typeface="PMingLiU"/>
                <a:cs typeface="PMingLiU"/>
              </a:rPr>
              <a:t>搜索，引導顧客進行選購，進而快速不花時的 選擇他所需要的產品。</a:t>
            </a:r>
            <a:endParaRPr sz="30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0764" y="2837497"/>
            <a:ext cx="452374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顧客相關問題處理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1569148"/>
            <a:ext cx="7986395" cy="43135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ct val="893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除了搜索服務，甚至還</a:t>
            </a:r>
            <a:r>
              <a:rPr sz="3200" spc="-50" dirty="0">
                <a:latin typeface="PMingLiU"/>
                <a:cs typeface="PMingLiU"/>
              </a:rPr>
              <a:t>提</a:t>
            </a:r>
            <a:r>
              <a:rPr sz="3200" spc="25" dirty="0">
                <a:latin typeface="PMingLiU"/>
                <a:cs typeface="PMingLiU"/>
              </a:rPr>
              <a:t>供了</a:t>
            </a:r>
            <a:r>
              <a:rPr sz="3200" spc="-50" dirty="0">
                <a:latin typeface="PMingLiU"/>
                <a:cs typeface="PMingLiU"/>
              </a:rPr>
              <a:t>對</a:t>
            </a:r>
            <a:r>
              <a:rPr sz="3200" spc="25" dirty="0">
                <a:latin typeface="PMingLiU"/>
                <a:cs typeface="PMingLiU"/>
              </a:rPr>
              <a:t>顧客</a:t>
            </a:r>
            <a:r>
              <a:rPr sz="3200" spc="-50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常 見技術問題的解答這項</a:t>
            </a:r>
            <a:r>
              <a:rPr sz="3200" spc="-50" dirty="0">
                <a:latin typeface="PMingLiU"/>
                <a:cs typeface="PMingLiU"/>
              </a:rPr>
              <a:t>服</a:t>
            </a:r>
            <a:r>
              <a:rPr sz="3200" spc="25" dirty="0">
                <a:latin typeface="PMingLiU"/>
                <a:cs typeface="PMingLiU"/>
              </a:rPr>
              <a:t>務。</a:t>
            </a:r>
            <a:r>
              <a:rPr sz="3200" spc="-50" dirty="0">
                <a:latin typeface="PMingLiU"/>
                <a:cs typeface="PMingLiU"/>
              </a:rPr>
              <a:t>公</a:t>
            </a:r>
            <a:r>
              <a:rPr sz="3200" spc="25" dirty="0">
                <a:latin typeface="PMingLiU"/>
                <a:cs typeface="PMingLiU"/>
              </a:rPr>
              <a:t>司專</a:t>
            </a:r>
            <a:r>
              <a:rPr sz="3200" spc="-50" dirty="0">
                <a:latin typeface="PMingLiU"/>
                <a:cs typeface="PMingLiU"/>
              </a:rPr>
              <a:t>門</a:t>
            </a:r>
            <a:r>
              <a:rPr sz="3200" spc="25" dirty="0">
                <a:latin typeface="PMingLiU"/>
                <a:cs typeface="PMingLiU"/>
              </a:rPr>
              <a:t>提 供了一個</a:t>
            </a:r>
            <a:r>
              <a:rPr sz="3200" spc="-125" dirty="0">
                <a:latin typeface="Calibri"/>
                <a:cs typeface="Calibri"/>
              </a:rPr>
              <a:t>F</a:t>
            </a:r>
            <a:r>
              <a:rPr sz="3200" spc="10" dirty="0">
                <a:latin typeface="Calibri"/>
                <a:cs typeface="Calibri"/>
              </a:rPr>
              <a:t>A</a:t>
            </a:r>
            <a:r>
              <a:rPr sz="3200" spc="25" dirty="0">
                <a:latin typeface="Calibri"/>
                <a:cs typeface="Calibri"/>
              </a:rPr>
              <a:t>Q</a:t>
            </a:r>
            <a:r>
              <a:rPr sz="3200" spc="-50" dirty="0">
                <a:latin typeface="PMingLiU"/>
                <a:cs typeface="PMingLiU"/>
              </a:rPr>
              <a:t>頁</a:t>
            </a:r>
            <a:r>
              <a:rPr sz="3200" spc="25" dirty="0">
                <a:latin typeface="PMingLiU"/>
                <a:cs typeface="PMingLiU"/>
              </a:rPr>
              <a:t>面，</a:t>
            </a:r>
            <a:r>
              <a:rPr sz="3200" spc="-55" dirty="0">
                <a:latin typeface="PMingLiU"/>
                <a:cs typeface="PMingLiU"/>
              </a:rPr>
              <a:t>回</a:t>
            </a:r>
            <a:r>
              <a:rPr sz="3200" spc="25" dirty="0">
                <a:latin typeface="PMingLiU"/>
                <a:cs typeface="PMingLiU"/>
              </a:rPr>
              <a:t>答顧</a:t>
            </a:r>
            <a:r>
              <a:rPr sz="3200" spc="-55" dirty="0">
                <a:latin typeface="PMingLiU"/>
                <a:cs typeface="PMingLiU"/>
              </a:rPr>
              <a:t>客</a:t>
            </a:r>
            <a:r>
              <a:rPr sz="3200" spc="25" dirty="0">
                <a:latin typeface="PMingLiU"/>
                <a:cs typeface="PMingLiU"/>
              </a:rPr>
              <a:t>經常</a:t>
            </a:r>
            <a:r>
              <a:rPr sz="3200" spc="-55" dirty="0">
                <a:latin typeface="PMingLiU"/>
                <a:cs typeface="PMingLiU"/>
              </a:rPr>
              <a:t>提</a:t>
            </a:r>
            <a:r>
              <a:rPr sz="3200" spc="15" dirty="0">
                <a:latin typeface="PMingLiU"/>
                <a:cs typeface="PMingLiU"/>
              </a:rPr>
              <a:t>出的一 </a:t>
            </a:r>
            <a:r>
              <a:rPr sz="3200" spc="25" dirty="0">
                <a:latin typeface="PMingLiU"/>
                <a:cs typeface="PMingLiU"/>
              </a:rPr>
              <a:t>些問題。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10" dirty="0">
                <a:latin typeface="Calibri"/>
                <a:cs typeface="Calibri"/>
              </a:rPr>
              <a:t>1.</a:t>
            </a:r>
            <a:r>
              <a:rPr sz="3200" spc="25" dirty="0">
                <a:latin typeface="PMingLiU"/>
                <a:cs typeface="PMingLiU"/>
              </a:rPr>
              <a:t>如何進行網路上的</a:t>
            </a:r>
            <a:r>
              <a:rPr sz="3200" spc="-50" dirty="0">
                <a:latin typeface="PMingLiU"/>
                <a:cs typeface="PMingLiU"/>
              </a:rPr>
              <a:t>電</a:t>
            </a:r>
            <a:r>
              <a:rPr sz="3200" spc="25" dirty="0">
                <a:latin typeface="PMingLiU"/>
                <a:cs typeface="PMingLiU"/>
              </a:rPr>
              <a:t>子支</a:t>
            </a:r>
            <a:r>
              <a:rPr sz="3200" spc="-50" dirty="0">
                <a:latin typeface="PMingLiU"/>
                <a:cs typeface="PMingLiU"/>
              </a:rPr>
              <a:t>付</a:t>
            </a:r>
            <a:r>
              <a:rPr sz="3200" spc="25" dirty="0">
                <a:latin typeface="PMingLiU"/>
                <a:cs typeface="PMingLiU"/>
              </a:rPr>
              <a:t>？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10" dirty="0">
                <a:latin typeface="Calibri"/>
                <a:cs typeface="Calibri"/>
              </a:rPr>
              <a:t>2.</a:t>
            </a:r>
            <a:r>
              <a:rPr sz="3200" spc="25" dirty="0">
                <a:latin typeface="PMingLiU"/>
                <a:cs typeface="PMingLiU"/>
              </a:rPr>
              <a:t>產品若有瑕疵，該</a:t>
            </a:r>
            <a:r>
              <a:rPr sz="3200" spc="-50" dirty="0">
                <a:latin typeface="PMingLiU"/>
                <a:cs typeface="PMingLiU"/>
              </a:rPr>
              <a:t>如</a:t>
            </a:r>
            <a:r>
              <a:rPr sz="3200" spc="25" dirty="0">
                <a:latin typeface="PMingLiU"/>
                <a:cs typeface="PMingLiU"/>
              </a:rPr>
              <a:t>何尋</a:t>
            </a:r>
            <a:r>
              <a:rPr sz="3200" spc="-50" dirty="0">
                <a:latin typeface="PMingLiU"/>
                <a:cs typeface="PMingLiU"/>
              </a:rPr>
              <a:t>求</a:t>
            </a:r>
            <a:r>
              <a:rPr sz="3200" spc="25" dirty="0">
                <a:latin typeface="PMingLiU"/>
                <a:cs typeface="PMingLiU"/>
              </a:rPr>
              <a:t>賠償</a:t>
            </a:r>
            <a:r>
              <a:rPr sz="3200" spc="-50" dirty="0">
                <a:latin typeface="PMingLiU"/>
                <a:cs typeface="PMingLiU"/>
              </a:rPr>
              <a:t>？</a:t>
            </a:r>
            <a:r>
              <a:rPr sz="3200" spc="25" dirty="0">
                <a:latin typeface="PMingLiU"/>
                <a:cs typeface="PMingLiU"/>
              </a:rPr>
              <a:t>等</a:t>
            </a:r>
            <a:endParaRPr sz="3200">
              <a:latin typeface="PMingLiU"/>
              <a:cs typeface="PMingLiU"/>
            </a:endParaRPr>
          </a:p>
          <a:p>
            <a:pPr marL="355600" marR="272415" indent="-342900" algn="just">
              <a:lnSpc>
                <a:spcPct val="89000"/>
              </a:lnSpc>
              <a:spcBef>
                <a:spcPts val="86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若顧客還有其他不常見</a:t>
            </a:r>
            <a:r>
              <a:rPr sz="3200" spc="-50" dirty="0">
                <a:latin typeface="PMingLiU"/>
                <a:cs typeface="PMingLiU"/>
              </a:rPr>
              <a:t>問</a:t>
            </a:r>
            <a:r>
              <a:rPr sz="3200" spc="25" dirty="0">
                <a:latin typeface="PMingLiU"/>
                <a:cs typeface="PMingLiU"/>
              </a:rPr>
              <a:t>題，</a:t>
            </a:r>
            <a:r>
              <a:rPr sz="3200" spc="-50" dirty="0">
                <a:latin typeface="PMingLiU"/>
                <a:cs typeface="PMingLiU"/>
              </a:rPr>
              <a:t>或</a:t>
            </a:r>
            <a:r>
              <a:rPr sz="3200" spc="25" dirty="0">
                <a:latin typeface="PMingLiU"/>
                <a:cs typeface="PMingLiU"/>
              </a:rPr>
              <a:t>是找</a:t>
            </a:r>
            <a:r>
              <a:rPr sz="3200" spc="-50" dirty="0">
                <a:latin typeface="PMingLiU"/>
                <a:cs typeface="PMingLiU"/>
              </a:rPr>
              <a:t>不</a:t>
            </a:r>
            <a:r>
              <a:rPr sz="3200" spc="10" dirty="0">
                <a:latin typeface="PMingLiU"/>
                <a:cs typeface="PMingLiU"/>
              </a:rPr>
              <a:t>到 </a:t>
            </a:r>
            <a:r>
              <a:rPr sz="3200" spc="25" dirty="0">
                <a:latin typeface="PMingLiU"/>
                <a:cs typeface="PMingLiU"/>
              </a:rPr>
              <a:t>辦法解決，還有專人服</a:t>
            </a:r>
            <a:r>
              <a:rPr sz="3200" spc="-50" dirty="0">
                <a:latin typeface="PMingLiU"/>
                <a:cs typeface="PMingLiU"/>
              </a:rPr>
              <a:t>務</a:t>
            </a:r>
            <a:r>
              <a:rPr sz="3200" spc="25" dirty="0">
                <a:latin typeface="PMingLiU"/>
                <a:cs typeface="PMingLiU"/>
              </a:rPr>
              <a:t>為顧</a:t>
            </a:r>
            <a:r>
              <a:rPr sz="3200" spc="-50" dirty="0">
                <a:latin typeface="PMingLiU"/>
                <a:cs typeface="PMingLiU"/>
              </a:rPr>
              <a:t>客</a:t>
            </a:r>
            <a:r>
              <a:rPr sz="3200" spc="25" dirty="0">
                <a:latin typeface="PMingLiU"/>
                <a:cs typeface="PMingLiU"/>
              </a:rPr>
              <a:t>解惑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10" dirty="0">
                <a:latin typeface="PMingLiU"/>
                <a:cs typeface="PMingLiU"/>
              </a:rPr>
              <a:t>並 </a:t>
            </a:r>
            <a:r>
              <a:rPr sz="3200" spc="25" dirty="0">
                <a:latin typeface="PMingLiU"/>
                <a:cs typeface="PMingLiU"/>
              </a:rPr>
              <a:t>設有信箱</a:t>
            </a:r>
            <a:r>
              <a:rPr sz="3200" spc="25" dirty="0">
                <a:latin typeface="Calibri"/>
                <a:cs typeface="Calibri"/>
              </a:rPr>
              <a:t>24</a:t>
            </a:r>
            <a:r>
              <a:rPr sz="3200" spc="25" dirty="0">
                <a:latin typeface="PMingLiU"/>
                <a:cs typeface="PMingLiU"/>
              </a:rPr>
              <a:t>小時讓</a:t>
            </a:r>
            <a:r>
              <a:rPr sz="3200" spc="15" dirty="0">
                <a:latin typeface="PMingLiU"/>
                <a:cs typeface="PMingLiU"/>
              </a:rPr>
              <a:t>顧</a:t>
            </a:r>
            <a:r>
              <a:rPr sz="3200" spc="-50" dirty="0">
                <a:latin typeface="PMingLiU"/>
                <a:cs typeface="PMingLiU"/>
              </a:rPr>
              <a:t>客</a:t>
            </a:r>
            <a:r>
              <a:rPr sz="3200" spc="25" dirty="0">
                <a:latin typeface="PMingLiU"/>
                <a:cs typeface="PMingLiU"/>
              </a:rPr>
              <a:t>使用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310" y="3042221"/>
            <a:ext cx="50888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六、電子商務的做法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6769" y="461010"/>
            <a:ext cx="39617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電子商務的功能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8110855" cy="276542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電子商務可提供網上交</a:t>
            </a:r>
            <a:r>
              <a:rPr sz="3200" spc="-50" dirty="0">
                <a:latin typeface="PMingLiU"/>
                <a:cs typeface="PMingLiU"/>
              </a:rPr>
              <a:t>易</a:t>
            </a:r>
            <a:r>
              <a:rPr sz="3200" spc="25" dirty="0">
                <a:latin typeface="PMingLiU"/>
                <a:cs typeface="PMingLiU"/>
              </a:rPr>
              <a:t>和管</a:t>
            </a:r>
            <a:r>
              <a:rPr sz="3200" spc="-50" dirty="0">
                <a:latin typeface="PMingLiU"/>
                <a:cs typeface="PMingLiU"/>
              </a:rPr>
              <a:t>理</a:t>
            </a:r>
            <a:r>
              <a:rPr sz="3200" spc="25" dirty="0">
                <a:latin typeface="PMingLiU"/>
                <a:cs typeface="PMingLiU"/>
              </a:rPr>
              <a:t>等全</a:t>
            </a:r>
            <a:r>
              <a:rPr sz="3200" spc="-50" dirty="0">
                <a:latin typeface="PMingLiU"/>
                <a:cs typeface="PMingLiU"/>
              </a:rPr>
              <a:t>過</a:t>
            </a:r>
            <a:r>
              <a:rPr sz="3200" spc="25" dirty="0">
                <a:latin typeface="PMingLiU"/>
                <a:cs typeface="PMingLiU"/>
              </a:rPr>
              <a:t>程 的服務</a:t>
            </a:r>
            <a:r>
              <a:rPr sz="3200" spc="-55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因此</a:t>
            </a:r>
            <a:r>
              <a:rPr sz="3200" spc="-55" dirty="0">
                <a:latin typeface="PMingLiU"/>
                <a:cs typeface="PMingLiU"/>
              </a:rPr>
              <a:t>它</a:t>
            </a:r>
            <a:r>
              <a:rPr sz="3200" spc="25" dirty="0">
                <a:latin typeface="PMingLiU"/>
                <a:cs typeface="PMingLiU"/>
              </a:rPr>
              <a:t>具有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廣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告宣</a:t>
            </a:r>
            <a:r>
              <a:rPr sz="3200" spc="-55" dirty="0">
                <a:solidFill>
                  <a:srgbClr val="FF0000"/>
                </a:solidFill>
                <a:latin typeface="PMingLiU"/>
                <a:cs typeface="PMingLiU"/>
              </a:rPr>
              <a:t>傳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、咨</a:t>
            </a:r>
            <a:r>
              <a:rPr sz="3200" spc="-55" dirty="0">
                <a:solidFill>
                  <a:srgbClr val="FF0000"/>
                </a:solidFill>
                <a:latin typeface="PMingLiU"/>
                <a:cs typeface="PMingLiU"/>
              </a:rPr>
              <a:t>詢</a:t>
            </a:r>
            <a:r>
              <a:rPr sz="3200" spc="15" dirty="0">
                <a:solidFill>
                  <a:srgbClr val="FF0000"/>
                </a:solidFill>
                <a:latin typeface="PMingLiU"/>
                <a:cs typeface="PMingLiU"/>
              </a:rPr>
              <a:t>洽談、 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網上訂購、網上支付、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電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子帳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戶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、服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務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傳 遞、意見徵詢、交易管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理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、服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務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傳遞</a:t>
            </a:r>
            <a:r>
              <a:rPr sz="3200" spc="-50" dirty="0">
                <a:solidFill>
                  <a:srgbClr val="FF0000"/>
                </a:solidFill>
                <a:latin typeface="PMingLiU"/>
                <a:cs typeface="PMingLiU"/>
              </a:rPr>
              <a:t>、</a:t>
            </a:r>
            <a:r>
              <a:rPr sz="3200" spc="25" dirty="0">
                <a:solidFill>
                  <a:srgbClr val="FF0000"/>
                </a:solidFill>
                <a:latin typeface="PMingLiU"/>
                <a:cs typeface="PMingLiU"/>
              </a:rPr>
              <a:t>交 易管理、意見徵詢</a:t>
            </a:r>
            <a:r>
              <a:rPr sz="3200" spc="25" dirty="0">
                <a:latin typeface="PMingLiU"/>
                <a:cs typeface="PMingLiU"/>
              </a:rPr>
              <a:t>等</a:t>
            </a:r>
            <a:r>
              <a:rPr sz="3200" spc="-15" dirty="0">
                <a:latin typeface="Calibri"/>
                <a:cs typeface="Calibri"/>
              </a:rPr>
              <a:t>11</a:t>
            </a:r>
            <a:r>
              <a:rPr sz="3200" spc="25" dirty="0">
                <a:latin typeface="PMingLiU"/>
                <a:cs typeface="PMingLiU"/>
              </a:rPr>
              <a:t>項功</a:t>
            </a:r>
            <a:r>
              <a:rPr sz="3200" spc="-45" dirty="0">
                <a:latin typeface="PMingLiU"/>
                <a:cs typeface="PMingLiU"/>
              </a:rPr>
              <a:t>能</a:t>
            </a:r>
            <a:r>
              <a:rPr sz="3200" spc="25" dirty="0">
                <a:latin typeface="PMingLiU"/>
                <a:cs typeface="PMingLiU"/>
              </a:rPr>
              <a:t>。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550" spc="25" dirty="0">
                <a:latin typeface="PMingLiU"/>
                <a:cs typeface="PMingLiU"/>
              </a:rPr>
              <a:t>來</a:t>
            </a:r>
            <a:r>
              <a:rPr sz="1550" spc="15" dirty="0">
                <a:latin typeface="PMingLiU"/>
                <a:cs typeface="PMingLiU"/>
              </a:rPr>
              <a:t>源</a:t>
            </a:r>
            <a:r>
              <a:rPr sz="1550" spc="10" dirty="0">
                <a:latin typeface="Calibri"/>
                <a:cs typeface="Calibri"/>
              </a:rPr>
              <a:t>:</a:t>
            </a:r>
            <a:r>
              <a:rPr sz="1550" spc="10" dirty="0">
                <a:latin typeface="Calibri"/>
                <a:cs typeface="Calibri"/>
                <a:hlinkClick r:id="rId2"/>
              </a:rPr>
              <a:t>http://wiki.mbalib.com/zh-tw/%E7%94%B5%E5</a:t>
            </a:r>
            <a:r>
              <a:rPr sz="1550" spc="10" dirty="0">
                <a:latin typeface="Calibri"/>
                <a:cs typeface="Calibri"/>
              </a:rPr>
              <a:t>%AD%90%E5%95%86%E5%8A%A1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1616455"/>
            <a:ext cx="8109584" cy="44189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在近期</a:t>
            </a:r>
            <a:r>
              <a:rPr sz="3200" spc="-55" dirty="0">
                <a:latin typeface="PMingLiU"/>
                <a:cs typeface="PMingLiU"/>
              </a:rPr>
              <a:t>電</a:t>
            </a:r>
            <a:r>
              <a:rPr sz="3200" spc="25" dirty="0">
                <a:latin typeface="PMingLiU"/>
                <a:cs typeface="PMingLiU"/>
              </a:rPr>
              <a:t>子商</a:t>
            </a:r>
            <a:r>
              <a:rPr sz="3200" spc="-55" dirty="0">
                <a:latin typeface="PMingLiU"/>
                <a:cs typeface="PMingLiU"/>
              </a:rPr>
              <a:t>務</a:t>
            </a:r>
            <a:r>
              <a:rPr sz="3200" spc="25" dirty="0">
                <a:latin typeface="PMingLiU"/>
                <a:cs typeface="PMingLiU"/>
              </a:rPr>
              <a:t>迅雷</a:t>
            </a:r>
            <a:r>
              <a:rPr sz="3200" spc="-55" dirty="0">
                <a:latin typeface="PMingLiU"/>
                <a:cs typeface="PMingLiU"/>
              </a:rPr>
              <a:t>不</a:t>
            </a:r>
            <a:r>
              <a:rPr sz="3200" spc="25" dirty="0">
                <a:latin typeface="PMingLiU"/>
                <a:cs typeface="PMingLiU"/>
              </a:rPr>
              <a:t>及掩</a:t>
            </a:r>
            <a:r>
              <a:rPr sz="3200" spc="-55" dirty="0">
                <a:latin typeface="PMingLiU"/>
                <a:cs typeface="PMingLiU"/>
              </a:rPr>
              <a:t>耳</a:t>
            </a:r>
            <a:r>
              <a:rPr sz="3200" spc="25" dirty="0">
                <a:latin typeface="PMingLiU"/>
                <a:cs typeface="PMingLiU"/>
              </a:rPr>
              <a:t>的發</a:t>
            </a:r>
            <a:r>
              <a:rPr sz="3200" spc="-55" dirty="0">
                <a:latin typeface="PMingLiU"/>
                <a:cs typeface="PMingLiU"/>
              </a:rPr>
              <a:t>展</a:t>
            </a:r>
            <a:r>
              <a:rPr sz="3200" spc="25" dirty="0">
                <a:latin typeface="PMingLiU"/>
                <a:cs typeface="PMingLiU"/>
              </a:rPr>
              <a:t>之下， 只需要</a:t>
            </a:r>
            <a:r>
              <a:rPr sz="3200" spc="-55" dirty="0">
                <a:latin typeface="PMingLiU"/>
                <a:cs typeface="PMingLiU"/>
              </a:rPr>
              <a:t>在</a:t>
            </a:r>
            <a:r>
              <a:rPr sz="3200" spc="25" dirty="0">
                <a:latin typeface="PMingLiU"/>
                <a:cs typeface="PMingLiU"/>
              </a:rPr>
              <a:t>電腦</a:t>
            </a:r>
            <a:r>
              <a:rPr sz="3200" spc="-55" dirty="0">
                <a:latin typeface="PMingLiU"/>
                <a:cs typeface="PMingLiU"/>
              </a:rPr>
              <a:t>前</a:t>
            </a:r>
            <a:r>
              <a:rPr sz="3200" spc="25" dirty="0">
                <a:latin typeface="PMingLiU"/>
                <a:cs typeface="PMingLiU"/>
              </a:rPr>
              <a:t>點擊</a:t>
            </a:r>
            <a:r>
              <a:rPr sz="3200" spc="-55" dirty="0">
                <a:latin typeface="PMingLiU"/>
                <a:cs typeface="PMingLiU"/>
              </a:rPr>
              <a:t>滑</a:t>
            </a:r>
            <a:r>
              <a:rPr sz="3200" spc="25" dirty="0">
                <a:latin typeface="PMingLiU"/>
                <a:cs typeface="PMingLiU"/>
              </a:rPr>
              <a:t>鼠即</a:t>
            </a:r>
            <a:r>
              <a:rPr sz="3200" spc="-55" dirty="0">
                <a:latin typeface="PMingLiU"/>
                <a:cs typeface="PMingLiU"/>
              </a:rPr>
              <a:t>可</a:t>
            </a:r>
            <a:r>
              <a:rPr sz="3200" spc="25" dirty="0">
                <a:latin typeface="PMingLiU"/>
                <a:cs typeface="PMingLiU"/>
              </a:rPr>
              <a:t>購買</a:t>
            </a:r>
            <a:r>
              <a:rPr sz="3200" spc="-55" dirty="0">
                <a:latin typeface="PMingLiU"/>
                <a:cs typeface="PMingLiU"/>
              </a:rPr>
              <a:t>到</a:t>
            </a:r>
            <a:r>
              <a:rPr sz="3200" spc="15" dirty="0">
                <a:latin typeface="PMingLiU"/>
                <a:cs typeface="PMingLiU"/>
              </a:rPr>
              <a:t>商品， </a:t>
            </a:r>
            <a:r>
              <a:rPr sz="3200" spc="25" dirty="0">
                <a:latin typeface="PMingLiU"/>
                <a:cs typeface="PMingLiU"/>
              </a:rPr>
              <a:t>購物的過程已可不再需</a:t>
            </a:r>
            <a:r>
              <a:rPr sz="3200" spc="-50" dirty="0">
                <a:latin typeface="PMingLiU"/>
                <a:cs typeface="PMingLiU"/>
              </a:rPr>
              <a:t>要</a:t>
            </a:r>
            <a:r>
              <a:rPr sz="3200" spc="25" dirty="0">
                <a:latin typeface="PMingLiU"/>
                <a:cs typeface="PMingLiU"/>
              </a:rPr>
              <a:t>那麼</a:t>
            </a:r>
            <a:r>
              <a:rPr sz="3200" spc="-50" dirty="0">
                <a:latin typeface="PMingLiU"/>
                <a:cs typeface="PMingLiU"/>
              </a:rPr>
              <a:t>麻</a:t>
            </a:r>
            <a:r>
              <a:rPr sz="3200" spc="25" dirty="0">
                <a:latin typeface="PMingLiU"/>
                <a:cs typeface="PMingLiU"/>
              </a:rPr>
              <a:t>煩，</a:t>
            </a:r>
            <a:r>
              <a:rPr sz="3200" spc="-50" dirty="0">
                <a:latin typeface="PMingLiU"/>
                <a:cs typeface="PMingLiU"/>
              </a:rPr>
              <a:t>讓</a:t>
            </a:r>
            <a:r>
              <a:rPr sz="3200" spc="25" dirty="0">
                <a:latin typeface="PMingLiU"/>
                <a:cs typeface="PMingLiU"/>
              </a:rPr>
              <a:t>顧 客能不出門就拿到想要</a:t>
            </a:r>
            <a:r>
              <a:rPr sz="3200" spc="-50" dirty="0">
                <a:latin typeface="PMingLiU"/>
                <a:cs typeface="PMingLiU"/>
              </a:rPr>
              <a:t>的</a:t>
            </a:r>
            <a:r>
              <a:rPr sz="3200" spc="25" dirty="0">
                <a:latin typeface="PMingLiU"/>
                <a:cs typeface="PMingLiU"/>
              </a:rPr>
              <a:t>東西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也因</a:t>
            </a:r>
            <a:r>
              <a:rPr sz="3200" spc="-50" dirty="0">
                <a:latin typeface="PMingLiU"/>
                <a:cs typeface="PMingLiU"/>
              </a:rPr>
              <a:t>這</a:t>
            </a:r>
            <a:r>
              <a:rPr sz="3200" spc="25" dirty="0">
                <a:latin typeface="PMingLiU"/>
                <a:cs typeface="PMingLiU"/>
              </a:rPr>
              <a:t>樣 的方便性使電子商務近</a:t>
            </a:r>
            <a:r>
              <a:rPr sz="3200" spc="-50" dirty="0">
                <a:latin typeface="PMingLiU"/>
                <a:cs typeface="PMingLiU"/>
              </a:rPr>
              <a:t>年</a:t>
            </a:r>
            <a:r>
              <a:rPr sz="3200" spc="25" dirty="0">
                <a:latin typeface="PMingLiU"/>
                <a:cs typeface="PMingLiU"/>
              </a:rPr>
              <a:t>來成</a:t>
            </a:r>
            <a:r>
              <a:rPr sz="3200" spc="-50" dirty="0">
                <a:latin typeface="PMingLiU"/>
                <a:cs typeface="PMingLiU"/>
              </a:rPr>
              <a:t>長</a:t>
            </a:r>
            <a:r>
              <a:rPr sz="3200" spc="25" dirty="0">
                <a:latin typeface="PMingLiU"/>
                <a:cs typeface="PMingLiU"/>
              </a:rPr>
              <a:t>迅速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根 據市場調查機</a:t>
            </a:r>
            <a:r>
              <a:rPr sz="3200" spc="550" dirty="0">
                <a:latin typeface="PMingLiU"/>
                <a:cs typeface="PMingLiU"/>
              </a:rPr>
              <a:t>構</a:t>
            </a:r>
            <a:r>
              <a:rPr sz="3200" spc="-5" dirty="0">
                <a:latin typeface="Calibri"/>
                <a:cs typeface="Calibri"/>
              </a:rPr>
              <a:t>eMarketer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spc="25" dirty="0">
                <a:latin typeface="PMingLiU"/>
                <a:cs typeface="PMingLiU"/>
              </a:rPr>
              <a:t>的報告指</a:t>
            </a:r>
            <a:r>
              <a:rPr sz="3200" spc="15" dirty="0">
                <a:latin typeface="PMingLiU"/>
                <a:cs typeface="PMingLiU"/>
              </a:rPr>
              <a:t>出</a:t>
            </a:r>
            <a:r>
              <a:rPr sz="3200" spc="25" dirty="0">
                <a:latin typeface="Calibri"/>
                <a:cs typeface="Calibri"/>
              </a:rPr>
              <a:t>2016  </a:t>
            </a:r>
            <a:r>
              <a:rPr sz="3200" spc="25" dirty="0">
                <a:latin typeface="PMingLiU"/>
                <a:cs typeface="PMingLiU"/>
              </a:rPr>
              <a:t>全球電子商務銷售</a:t>
            </a:r>
            <a:r>
              <a:rPr sz="3200" spc="550" dirty="0">
                <a:latin typeface="PMingLiU"/>
                <a:cs typeface="PMingLiU"/>
              </a:rPr>
              <a:t>額</a:t>
            </a:r>
            <a:r>
              <a:rPr sz="3200" spc="25" dirty="0">
                <a:latin typeface="PMingLiU"/>
                <a:cs typeface="PMingLiU"/>
              </a:rPr>
              <a:t>約為</a:t>
            </a:r>
            <a:r>
              <a:rPr sz="3200" spc="-160" dirty="0">
                <a:latin typeface="PMingLiU"/>
                <a:cs typeface="PMingLiU"/>
              </a:rPr>
              <a:t> </a:t>
            </a:r>
            <a:r>
              <a:rPr sz="3200" spc="5" dirty="0">
                <a:latin typeface="Calibri"/>
                <a:cs typeface="Calibri"/>
              </a:rPr>
              <a:t>1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25" dirty="0">
                <a:latin typeface="PMingLiU"/>
                <a:cs typeface="PMingLiU"/>
              </a:rPr>
              <a:t>兆</a:t>
            </a:r>
            <a:r>
              <a:rPr sz="3200" spc="-160" dirty="0">
                <a:latin typeface="PMingLiU"/>
                <a:cs typeface="PMingLiU"/>
              </a:rPr>
              <a:t> </a:t>
            </a:r>
            <a:r>
              <a:rPr sz="3200" spc="10" dirty="0">
                <a:latin typeface="Calibri"/>
                <a:cs typeface="Calibri"/>
              </a:rPr>
              <a:t>9150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25" dirty="0">
                <a:latin typeface="PMingLiU"/>
                <a:cs typeface="PMingLiU"/>
              </a:rPr>
              <a:t>億美元 更可見得其市場的龐大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而</a:t>
            </a:r>
            <a:r>
              <a:rPr sz="3200" spc="-20" dirty="0">
                <a:latin typeface="Calibri"/>
                <a:cs typeface="Calibri"/>
              </a:rPr>
              <a:t>Pchome</a:t>
            </a:r>
            <a:r>
              <a:rPr sz="3200" spc="25" dirty="0">
                <a:latin typeface="PMingLiU"/>
                <a:cs typeface="PMingLiU"/>
              </a:rPr>
              <a:t>也是台 灣電子商務上的龍頭之</a:t>
            </a:r>
            <a:r>
              <a:rPr sz="3200" spc="-50" dirty="0">
                <a:latin typeface="PMingLiU"/>
                <a:cs typeface="PMingLiU"/>
              </a:rPr>
              <a:t>一</a:t>
            </a:r>
            <a:r>
              <a:rPr sz="3200" spc="25" dirty="0">
                <a:latin typeface="PMingLiU"/>
                <a:cs typeface="PMingLiU"/>
              </a:rPr>
              <a:t>。</a:t>
            </a:r>
            <a:endParaRPr sz="32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利用三流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616455"/>
            <a:ext cx="7719059" cy="17595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5600" marR="5080" indent="-342900" algn="just">
              <a:lnSpc>
                <a:spcPts val="3829"/>
              </a:lnSpc>
              <a:spcBef>
                <a:spcPts val="26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25" dirty="0">
                <a:latin typeface="PMingLiU"/>
                <a:cs typeface="PMingLiU"/>
              </a:rPr>
              <a:t>經由訊息流達到雙方買</a:t>
            </a:r>
            <a:r>
              <a:rPr sz="3200" spc="-50" dirty="0">
                <a:latin typeface="PMingLiU"/>
                <a:cs typeface="PMingLiU"/>
              </a:rPr>
              <a:t>賣</a:t>
            </a:r>
            <a:r>
              <a:rPr sz="3200" spc="25" dirty="0">
                <a:latin typeface="PMingLiU"/>
                <a:cs typeface="PMingLiU"/>
              </a:rPr>
              <a:t>交易</a:t>
            </a:r>
            <a:r>
              <a:rPr sz="3200" spc="-50" dirty="0">
                <a:latin typeface="PMingLiU"/>
                <a:cs typeface="PMingLiU"/>
              </a:rPr>
              <a:t>後</a:t>
            </a:r>
            <a:r>
              <a:rPr sz="3200" spc="25" dirty="0">
                <a:latin typeface="PMingLiU"/>
                <a:cs typeface="PMingLiU"/>
              </a:rPr>
              <a:t>，透</a:t>
            </a:r>
            <a:r>
              <a:rPr sz="3200" spc="-50" dirty="0">
                <a:latin typeface="PMingLiU"/>
                <a:cs typeface="PMingLiU"/>
              </a:rPr>
              <a:t>過</a:t>
            </a:r>
            <a:r>
              <a:rPr sz="3200" spc="10" dirty="0">
                <a:latin typeface="PMingLiU"/>
                <a:cs typeface="PMingLiU"/>
              </a:rPr>
              <a:t>金 </a:t>
            </a:r>
            <a:r>
              <a:rPr sz="3200" spc="25" dirty="0">
                <a:latin typeface="PMingLiU"/>
                <a:cs typeface="PMingLiU"/>
              </a:rPr>
              <a:t>流實現商品的價值性，</a:t>
            </a:r>
            <a:r>
              <a:rPr sz="3200" spc="-50" dirty="0">
                <a:latin typeface="PMingLiU"/>
                <a:cs typeface="PMingLiU"/>
              </a:rPr>
              <a:t>再</a:t>
            </a:r>
            <a:r>
              <a:rPr sz="3200" spc="25" dirty="0">
                <a:latin typeface="PMingLiU"/>
                <a:cs typeface="PMingLiU"/>
              </a:rPr>
              <a:t>由物</a:t>
            </a:r>
            <a:r>
              <a:rPr sz="3200" spc="-50" dirty="0">
                <a:latin typeface="PMingLiU"/>
                <a:cs typeface="PMingLiU"/>
              </a:rPr>
              <a:t>流</a:t>
            </a:r>
            <a:r>
              <a:rPr sz="3200" spc="25" dirty="0">
                <a:latin typeface="PMingLiU"/>
                <a:cs typeface="PMingLiU"/>
              </a:rPr>
              <a:t>實現</a:t>
            </a:r>
            <a:r>
              <a:rPr sz="3200" spc="-50" dirty="0">
                <a:latin typeface="PMingLiU"/>
                <a:cs typeface="PMingLiU"/>
              </a:rPr>
              <a:t>商</a:t>
            </a:r>
            <a:r>
              <a:rPr sz="3200" spc="10" dirty="0">
                <a:latin typeface="PMingLiU"/>
                <a:cs typeface="PMingLiU"/>
              </a:rPr>
              <a:t>品 </a:t>
            </a:r>
            <a:r>
              <a:rPr sz="3200" spc="25" dirty="0">
                <a:latin typeface="PMingLiU"/>
                <a:cs typeface="PMingLiU"/>
              </a:rPr>
              <a:t>的使用價值。</a:t>
            </a:r>
            <a:endParaRPr sz="32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400" spc="15" dirty="0">
                <a:latin typeface="PMingLiU"/>
                <a:cs typeface="PMingLiU"/>
              </a:rPr>
              <a:t>來</a:t>
            </a:r>
            <a:r>
              <a:rPr sz="1400" spc="25" dirty="0">
                <a:latin typeface="PMingLiU"/>
                <a:cs typeface="PMingLiU"/>
              </a:rPr>
              <a:t>源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dirty="0">
                <a:latin typeface="Calibri"/>
                <a:cs typeface="Calibri"/>
                <a:hlinkClick r:id="rId2"/>
              </a:rPr>
              <a:t>http://wiki.mbalib.com/zh-tw/%E7%94%B5%E5%AD%90%E5%95%86%E5%8A%A1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8340" y="461010"/>
            <a:ext cx="11506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特性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2117089"/>
            <a:ext cx="7841615" cy="148336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marR="5080" indent="-342900" algn="just">
              <a:lnSpc>
                <a:spcPts val="3529"/>
              </a:lnSpc>
              <a:spcBef>
                <a:spcPts val="955"/>
              </a:spcBef>
              <a:buFont typeface="Arial"/>
              <a:buChar char="•"/>
              <a:tabLst>
                <a:tab pos="356235" algn="l"/>
              </a:tabLst>
            </a:pPr>
            <a:r>
              <a:rPr sz="3650" spc="15" dirty="0">
                <a:latin typeface="PMingLiU"/>
                <a:cs typeface="PMingLiU"/>
              </a:rPr>
              <a:t>電子商務的特性可分為商務性、服務 性、集成性、可擴展性、安全性、協 調性。</a:t>
            </a:r>
            <a:endParaRPr sz="36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575" y="4415853"/>
            <a:ext cx="5472430" cy="5194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PMingLiU"/>
                <a:cs typeface="PMingLiU"/>
              </a:rPr>
              <a:t>來 </a:t>
            </a:r>
            <a:r>
              <a:rPr sz="1800" spc="-5" dirty="0">
                <a:latin typeface="PMingLiU"/>
                <a:cs typeface="PMingLiU"/>
              </a:rPr>
              <a:t>源 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  <a:hlinkClick r:id="rId2"/>
              </a:rPr>
              <a:t>http://wiki.mbalib.com/zh-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tw/%E7%94%B5%E5%AD%90%E5%95%86%E5%8A%A1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158" y="461010"/>
            <a:ext cx="50888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電子商務的成功因素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2366263"/>
            <a:ext cx="7950834" cy="12331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6235" algn="l"/>
              </a:tabLst>
            </a:pPr>
            <a:r>
              <a:rPr sz="3950" spc="25" dirty="0">
                <a:latin typeface="PMingLiU"/>
                <a:cs typeface="PMingLiU"/>
              </a:rPr>
              <a:t>基本原則、團隊素養、技術支援、 網路安全、用戶體驗、物流與配送</a:t>
            </a:r>
            <a:endParaRPr sz="39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575" y="4973827"/>
            <a:ext cx="8021320" cy="1075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2100"/>
              </a:lnSpc>
              <a:spcBef>
                <a:spcPts val="90"/>
              </a:spcBef>
            </a:pPr>
            <a:r>
              <a:rPr sz="2000" spc="25" dirty="0">
                <a:latin typeface="PMingLiU"/>
                <a:cs typeface="PMingLiU"/>
              </a:rPr>
              <a:t>來 </a:t>
            </a:r>
            <a:r>
              <a:rPr sz="2000" spc="15" dirty="0">
                <a:latin typeface="PMingLiU"/>
                <a:cs typeface="PMingLiU"/>
              </a:rPr>
              <a:t>源 </a:t>
            </a:r>
            <a:r>
              <a:rPr sz="2000" spc="0" dirty="0">
                <a:latin typeface="Calibri"/>
                <a:cs typeface="Calibri"/>
              </a:rPr>
              <a:t>:  </a:t>
            </a:r>
            <a:r>
              <a:rPr sz="2000" spc="-5" dirty="0">
                <a:latin typeface="Calibri"/>
                <a:cs typeface="Calibri"/>
              </a:rPr>
              <a:t>https://zh.wikipedia.org/wiki/%E7%94%B5%E5%AD%90%E5%95%86%E5%8A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10" dirty="0">
                <a:latin typeface="Calibri"/>
                <a:cs typeface="Calibri"/>
              </a:rPr>
              <a:t>%A1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失敗因素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559305"/>
            <a:ext cx="7950834" cy="171958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marR="5080" indent="-342900" algn="just">
              <a:lnSpc>
                <a:spcPct val="90300"/>
              </a:lnSpc>
              <a:spcBef>
                <a:spcPts val="590"/>
              </a:spcBef>
              <a:buFont typeface="Arial"/>
              <a:buChar char="•"/>
              <a:tabLst>
                <a:tab pos="356235" algn="l"/>
              </a:tabLst>
            </a:pPr>
            <a:r>
              <a:rPr sz="3950" spc="25" dirty="0">
                <a:latin typeface="PMingLiU"/>
                <a:cs typeface="PMingLiU"/>
              </a:rPr>
              <a:t>安全風險、信譽風險、模式同質化 風險、企業內部條件不足、大環境 因素使然</a:t>
            </a:r>
            <a:endParaRPr sz="395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575" y="4615850"/>
            <a:ext cx="8003540" cy="11506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PMingLiU"/>
                <a:cs typeface="PMingLiU"/>
              </a:rPr>
              <a:t>來源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15"/>
              </a:lnSpc>
              <a:spcBef>
                <a:spcPts val="270"/>
              </a:spcBef>
            </a:pPr>
            <a:r>
              <a:rPr sz="2400" spc="-10" dirty="0">
                <a:latin typeface="Calibri"/>
                <a:cs typeface="Calibri"/>
              </a:rPr>
              <a:t>https://zh.wikipedia.org/wiki/%E7%94%B5%E5%AD%90%E5%95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15"/>
              </a:lnSpc>
            </a:pPr>
            <a:r>
              <a:rPr sz="2400" dirty="0">
                <a:latin typeface="Calibri"/>
                <a:cs typeface="Calibri"/>
              </a:rPr>
              <a:t>%86%E5%8A%A1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3412" y="2787014"/>
            <a:ext cx="7910830" cy="12426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3950" spc="80" dirty="0">
                <a:latin typeface="MingLiU"/>
                <a:cs typeface="MingLiU"/>
              </a:rPr>
              <a:t>七</a:t>
            </a:r>
            <a:r>
              <a:rPr sz="3950" spc="25" dirty="0">
                <a:latin typeface="MingLiU"/>
                <a:cs typeface="MingLiU"/>
              </a:rPr>
              <a:t>、未</a:t>
            </a:r>
            <a:r>
              <a:rPr sz="3950" spc="75" dirty="0">
                <a:latin typeface="MingLiU"/>
                <a:cs typeface="MingLiU"/>
              </a:rPr>
              <a:t>來</a:t>
            </a:r>
            <a:r>
              <a:rPr sz="3950" spc="25" dirty="0">
                <a:latin typeface="MingLiU"/>
                <a:cs typeface="MingLiU"/>
              </a:rPr>
              <a:t>展</a:t>
            </a:r>
            <a:r>
              <a:rPr sz="3950" spc="100" dirty="0">
                <a:latin typeface="MingLiU"/>
                <a:cs typeface="MingLiU"/>
              </a:rPr>
              <a:t>望</a:t>
            </a:r>
            <a:r>
              <a:rPr sz="3950" spc="-30" dirty="0">
                <a:latin typeface="MingLiU_HKSCS"/>
                <a:cs typeface="MingLiU_HKSCS"/>
              </a:rPr>
              <a:t>:</a:t>
            </a:r>
            <a:r>
              <a:rPr sz="3950" spc="25" dirty="0">
                <a:latin typeface="MingLiU"/>
                <a:cs typeface="MingLiU"/>
              </a:rPr>
              <a:t>是</a:t>
            </a:r>
            <a:r>
              <a:rPr sz="3950" spc="85" dirty="0">
                <a:latin typeface="MingLiU"/>
                <a:cs typeface="MingLiU"/>
              </a:rPr>
              <a:t>否</a:t>
            </a:r>
            <a:r>
              <a:rPr sz="3950" spc="25" dirty="0">
                <a:latin typeface="MingLiU"/>
                <a:cs typeface="MingLiU"/>
              </a:rPr>
              <a:t>有結</a:t>
            </a:r>
            <a:r>
              <a:rPr sz="3950" spc="100" dirty="0">
                <a:latin typeface="MingLiU"/>
                <a:cs typeface="MingLiU"/>
              </a:rPr>
              <a:t>合</a:t>
            </a:r>
            <a:r>
              <a:rPr sz="3950" spc="0" dirty="0">
                <a:latin typeface="MingLiU_HKSCS"/>
                <a:cs typeface="MingLiU_HKSCS"/>
              </a:rPr>
              <a:t>AI</a:t>
            </a:r>
            <a:r>
              <a:rPr sz="3950" spc="100" dirty="0">
                <a:latin typeface="MingLiU"/>
                <a:cs typeface="MingLiU"/>
              </a:rPr>
              <a:t>、</a:t>
            </a:r>
            <a:r>
              <a:rPr sz="3950" spc="0" dirty="0">
                <a:latin typeface="MingLiU_HKSCS"/>
                <a:cs typeface="MingLiU_HKSCS"/>
              </a:rPr>
              <a:t>AR</a:t>
            </a:r>
            <a:r>
              <a:rPr sz="3950" spc="25" dirty="0">
                <a:latin typeface="MingLiU"/>
                <a:cs typeface="MingLiU"/>
              </a:rPr>
              <a:t>、</a:t>
            </a:r>
            <a:endParaRPr sz="3950">
              <a:latin typeface="MingLiU"/>
              <a:cs typeface="MingLiU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3950" spc="15" dirty="0">
                <a:latin typeface="MingLiU_HKSCS"/>
                <a:cs typeface="MingLiU_HKSCS"/>
              </a:rPr>
              <a:t>IOT</a:t>
            </a:r>
            <a:r>
              <a:rPr sz="3950" spc="85" dirty="0">
                <a:latin typeface="MingLiU"/>
                <a:cs typeface="MingLiU"/>
              </a:rPr>
              <a:t>或</a:t>
            </a:r>
            <a:r>
              <a:rPr sz="3950" spc="25" dirty="0">
                <a:latin typeface="MingLiU"/>
                <a:cs typeface="MingLiU"/>
              </a:rPr>
              <a:t>未來</a:t>
            </a:r>
            <a:r>
              <a:rPr sz="3950" spc="85" dirty="0">
                <a:latin typeface="MingLiU"/>
                <a:cs typeface="MingLiU"/>
              </a:rPr>
              <a:t>科</a:t>
            </a:r>
            <a:r>
              <a:rPr sz="3950" spc="25" dirty="0">
                <a:latin typeface="MingLiU"/>
                <a:cs typeface="MingLiU"/>
              </a:rPr>
              <a:t>技的</a:t>
            </a:r>
            <a:r>
              <a:rPr sz="3950" spc="85" dirty="0">
                <a:latin typeface="MingLiU"/>
                <a:cs typeface="MingLiU"/>
              </a:rPr>
              <a:t>應</a:t>
            </a:r>
            <a:r>
              <a:rPr sz="3950" spc="25" dirty="0">
                <a:latin typeface="MingLiU"/>
                <a:cs typeface="MingLiU"/>
              </a:rPr>
              <a:t>用</a:t>
            </a:r>
            <a:endParaRPr sz="3950">
              <a:latin typeface="MingLiU"/>
              <a:cs typeface="MingLiU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312" y="0"/>
            <a:ext cx="7787640" cy="1997075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682875">
              <a:lnSpc>
                <a:spcPct val="100000"/>
              </a:lnSpc>
              <a:spcBef>
                <a:spcPts val="1515"/>
              </a:spcBef>
            </a:pPr>
            <a:r>
              <a:rPr spc="25" dirty="0"/>
              <a:t>未來展望</a:t>
            </a:r>
          </a:p>
          <a:p>
            <a:pPr marL="12700" marR="5080" algn="just">
              <a:lnSpc>
                <a:spcPct val="90000"/>
              </a:lnSpc>
              <a:spcBef>
                <a:spcPts val="1050"/>
              </a:spcBef>
            </a:pPr>
            <a:r>
              <a:rPr sz="2400" dirty="0"/>
              <a:t>面對現在越來越多的網路購物平台</a:t>
            </a:r>
            <a:r>
              <a:rPr sz="2400" spc="0" dirty="0"/>
              <a:t>，</a:t>
            </a:r>
            <a:r>
              <a:rPr sz="2400" spc="0" dirty="0">
                <a:latin typeface="Calibri"/>
                <a:cs typeface="Calibri"/>
              </a:rPr>
              <a:t>PChome</a:t>
            </a:r>
            <a:r>
              <a:rPr sz="2400" dirty="0"/>
              <a:t>將面對的已經 不再只是</a:t>
            </a:r>
            <a:r>
              <a:rPr sz="2400" spc="-30" dirty="0">
                <a:latin typeface="Calibri"/>
                <a:cs typeface="Calibri"/>
              </a:rPr>
              <a:t>Yahoo</a:t>
            </a:r>
            <a:r>
              <a:rPr sz="2400" dirty="0"/>
              <a:t>拍賣等，還要與從</a:t>
            </a:r>
            <a:r>
              <a:rPr sz="2400" spc="25" dirty="0">
                <a:latin typeface="Calibri"/>
                <a:cs typeface="Calibri"/>
              </a:rPr>
              <a:t>APP</a:t>
            </a:r>
            <a:r>
              <a:rPr sz="2400" dirty="0"/>
              <a:t>興起的蝦皮、旋轉等 購物平台競爭。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2312" y="2374836"/>
            <a:ext cx="7901305" cy="39782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90"/>
              </a:spcBef>
            </a:pPr>
            <a:r>
              <a:rPr sz="2400" dirty="0">
                <a:latin typeface="PMingLiU"/>
                <a:cs typeface="PMingLiU"/>
              </a:rPr>
              <a:t>以蝦皮與</a:t>
            </a:r>
            <a:r>
              <a:rPr sz="2400" spc="0" dirty="0">
                <a:latin typeface="Calibri"/>
                <a:cs typeface="Calibri"/>
              </a:rPr>
              <a:t>PChome</a:t>
            </a:r>
            <a:r>
              <a:rPr sz="2400" dirty="0">
                <a:latin typeface="PMingLiU"/>
                <a:cs typeface="PMingLiU"/>
              </a:rPr>
              <a:t>比較來說</a:t>
            </a:r>
            <a:r>
              <a:rPr sz="2400" spc="-15" dirty="0">
                <a:latin typeface="PMingLiU"/>
                <a:cs typeface="PMingLiU"/>
              </a:rPr>
              <a:t>，</a:t>
            </a:r>
            <a:r>
              <a:rPr sz="2400" spc="-15" dirty="0">
                <a:latin typeface="Calibri"/>
                <a:cs typeface="Calibri"/>
              </a:rPr>
              <a:t>PChome</a:t>
            </a:r>
            <a:r>
              <a:rPr sz="2400" dirty="0">
                <a:latin typeface="PMingLiU"/>
                <a:cs typeface="PMingLiU"/>
              </a:rPr>
              <a:t>的競爭能力其實很高，  不容易輸給蝦皮等購物平台。但真正讓</a:t>
            </a:r>
            <a:r>
              <a:rPr sz="2400" dirty="0">
                <a:latin typeface="Calibri"/>
                <a:cs typeface="Calibri"/>
              </a:rPr>
              <a:t>Pchome</a:t>
            </a:r>
            <a:r>
              <a:rPr sz="2400" spc="-5" dirty="0">
                <a:latin typeface="PMingLiU"/>
                <a:cs typeface="PMingLiU"/>
              </a:rPr>
              <a:t>有感的關鍵 </a:t>
            </a:r>
            <a:r>
              <a:rPr sz="2400" dirty="0">
                <a:latin typeface="PMingLiU"/>
                <a:cs typeface="PMingLiU"/>
              </a:rPr>
              <a:t>點是在於「運費」這部分。</a:t>
            </a:r>
            <a:endParaRPr sz="24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 marR="252729" algn="just">
              <a:lnSpc>
                <a:spcPct val="91300"/>
              </a:lnSpc>
            </a:pPr>
            <a:r>
              <a:rPr sz="2400" dirty="0">
                <a:latin typeface="PMingLiU"/>
                <a:cs typeface="PMingLiU"/>
              </a:rPr>
              <a:t>蝦皮運用了這點雖然在短短的</a:t>
            </a:r>
            <a:r>
              <a:rPr sz="2400" spc="-20" dirty="0">
                <a:latin typeface="Calibri"/>
                <a:cs typeface="Calibri"/>
              </a:rPr>
              <a:t>18</a:t>
            </a:r>
            <a:r>
              <a:rPr sz="2400" dirty="0">
                <a:latin typeface="PMingLiU"/>
                <a:cs typeface="PMingLiU"/>
              </a:rPr>
              <a:t>個月賠了</a:t>
            </a:r>
            <a:r>
              <a:rPr sz="2400" spc="-20" dirty="0">
                <a:latin typeface="Calibri"/>
                <a:cs typeface="Calibri"/>
              </a:rPr>
              <a:t>70</a:t>
            </a:r>
            <a:r>
              <a:rPr sz="2400" dirty="0">
                <a:latin typeface="PMingLiU"/>
                <a:cs typeface="PMingLiU"/>
              </a:rPr>
              <a:t>億，但創造了 </a:t>
            </a:r>
            <a:r>
              <a:rPr sz="2400" spc="-5" dirty="0">
                <a:latin typeface="PMingLiU"/>
                <a:cs typeface="PMingLiU"/>
              </a:rPr>
              <a:t>更大的商機，資本市場的特性決定了這場戰役的速度與資 </a:t>
            </a:r>
            <a:r>
              <a:rPr sz="2400" dirty="0">
                <a:latin typeface="PMingLiU"/>
                <a:cs typeface="PMingLiU"/>
              </a:rPr>
              <a:t>源。</a:t>
            </a:r>
            <a:endParaRPr sz="2400">
              <a:latin typeface="PMingLiU"/>
              <a:cs typeface="PMingLiU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156845">
              <a:lnSpc>
                <a:spcPct val="90000"/>
              </a:lnSpc>
            </a:pPr>
            <a:r>
              <a:rPr sz="2400" dirty="0">
                <a:latin typeface="PMingLiU"/>
                <a:cs typeface="PMingLiU"/>
              </a:rPr>
              <a:t>但其實</a:t>
            </a:r>
            <a:r>
              <a:rPr sz="2400" spc="-40" dirty="0">
                <a:latin typeface="Calibri"/>
                <a:cs typeface="Calibri"/>
              </a:rPr>
              <a:t>P</a:t>
            </a:r>
            <a:r>
              <a:rPr sz="2400" spc="25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h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25" dirty="0">
                <a:latin typeface="Calibri"/>
                <a:cs typeface="Calibri"/>
              </a:rPr>
              <a:t>m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5" dirty="0">
                <a:latin typeface="PMingLiU"/>
                <a:cs typeface="PMingLiU"/>
              </a:rPr>
              <a:t>還是有很大的優勢，只要保持著「在這麼多 </a:t>
            </a:r>
            <a:r>
              <a:rPr sz="2400" dirty="0">
                <a:latin typeface="PMingLiU"/>
                <a:cs typeface="PMingLiU"/>
              </a:rPr>
              <a:t>強敵競爭下，我們盡自己的力量讓自己更強大，就有能力 跟對方對抗。</a:t>
            </a:r>
            <a:endParaRPr sz="240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3535" y="3042221"/>
            <a:ext cx="34010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八、結論建議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1616455"/>
            <a:ext cx="8168640" cy="29597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25"/>
              </a:spcBef>
            </a:pPr>
            <a:r>
              <a:rPr sz="3200" spc="25" dirty="0">
                <a:latin typeface="PMingLiU"/>
                <a:cs typeface="PMingLiU"/>
              </a:rPr>
              <a:t>生活的</a:t>
            </a:r>
            <a:r>
              <a:rPr sz="3200" spc="-55" dirty="0">
                <a:latin typeface="PMingLiU"/>
                <a:cs typeface="PMingLiU"/>
              </a:rPr>
              <a:t>改</a:t>
            </a:r>
            <a:r>
              <a:rPr sz="3200" spc="25" dirty="0">
                <a:latin typeface="PMingLiU"/>
                <a:cs typeface="PMingLiU"/>
              </a:rPr>
              <a:t>變，</a:t>
            </a:r>
            <a:r>
              <a:rPr sz="3200" spc="-55" dirty="0">
                <a:latin typeface="PMingLiU"/>
                <a:cs typeface="PMingLiU"/>
              </a:rPr>
              <a:t>吸</a:t>
            </a:r>
            <a:r>
              <a:rPr sz="3200" spc="25" dirty="0">
                <a:latin typeface="PMingLiU"/>
                <a:cs typeface="PMingLiU"/>
              </a:rPr>
              <a:t>引消</a:t>
            </a:r>
            <a:r>
              <a:rPr sz="3200" spc="-55" dirty="0">
                <a:latin typeface="PMingLiU"/>
                <a:cs typeface="PMingLiU"/>
              </a:rPr>
              <a:t>費</a:t>
            </a:r>
            <a:r>
              <a:rPr sz="3200" spc="25" dirty="0">
                <a:latin typeface="PMingLiU"/>
                <a:cs typeface="PMingLiU"/>
              </a:rPr>
              <a:t>者的</a:t>
            </a:r>
            <a:r>
              <a:rPr sz="3200" spc="-55" dirty="0">
                <a:latin typeface="PMingLiU"/>
                <a:cs typeface="PMingLiU"/>
              </a:rPr>
              <a:t>方</a:t>
            </a:r>
            <a:r>
              <a:rPr sz="3200" spc="25" dirty="0">
                <a:latin typeface="PMingLiU"/>
                <a:cs typeface="PMingLiU"/>
              </a:rPr>
              <a:t>法越</a:t>
            </a:r>
            <a:r>
              <a:rPr sz="3200" spc="-55" dirty="0">
                <a:latin typeface="PMingLiU"/>
                <a:cs typeface="PMingLiU"/>
              </a:rPr>
              <a:t>來</a:t>
            </a:r>
            <a:r>
              <a:rPr sz="3200" spc="25" dirty="0">
                <a:latin typeface="PMingLiU"/>
                <a:cs typeface="PMingLiU"/>
              </a:rPr>
              <a:t>越多</a:t>
            </a:r>
            <a:r>
              <a:rPr sz="3200" spc="-35" dirty="0">
                <a:latin typeface="PMingLiU"/>
                <a:cs typeface="PMingLiU"/>
              </a:rPr>
              <a:t>元</a:t>
            </a:r>
            <a:r>
              <a:rPr sz="3200" spc="10" dirty="0">
                <a:latin typeface="PMingLiU"/>
                <a:cs typeface="PMingLiU"/>
              </a:rPr>
              <a:t>， </a:t>
            </a:r>
            <a:r>
              <a:rPr sz="3200" spc="25" dirty="0">
                <a:latin typeface="PMingLiU"/>
                <a:cs typeface="PMingLiU"/>
              </a:rPr>
              <a:t>怎麼從眾多選擇中脫引</a:t>
            </a:r>
            <a:r>
              <a:rPr sz="3200" spc="-50" dirty="0">
                <a:latin typeface="PMingLiU"/>
                <a:cs typeface="PMingLiU"/>
              </a:rPr>
              <a:t>而</a:t>
            </a:r>
            <a:r>
              <a:rPr sz="3200" spc="25" dirty="0">
                <a:latin typeface="PMingLiU"/>
                <a:cs typeface="PMingLiU"/>
              </a:rPr>
              <a:t>出。</a:t>
            </a:r>
            <a:r>
              <a:rPr sz="3200" spc="-40" dirty="0">
                <a:latin typeface="PMingLiU"/>
                <a:cs typeface="PMingLiU"/>
              </a:rPr>
              <a:t>除</a:t>
            </a:r>
            <a:r>
              <a:rPr sz="3200" spc="25" dirty="0">
                <a:latin typeface="PMingLiU"/>
                <a:cs typeface="PMingLiU"/>
              </a:rPr>
              <a:t>了展</a:t>
            </a:r>
            <a:r>
              <a:rPr sz="3200" spc="-55" dirty="0">
                <a:latin typeface="PMingLiU"/>
                <a:cs typeface="PMingLiU"/>
              </a:rPr>
              <a:t>現</a:t>
            </a:r>
            <a:r>
              <a:rPr sz="3200" spc="25" dirty="0">
                <a:latin typeface="PMingLiU"/>
                <a:cs typeface="PMingLiU"/>
              </a:rPr>
              <a:t>自己 的特色之外，商品的品</a:t>
            </a:r>
            <a:r>
              <a:rPr sz="3200" spc="-55" dirty="0">
                <a:latin typeface="PMingLiU"/>
                <a:cs typeface="PMingLiU"/>
              </a:rPr>
              <a:t>質</a:t>
            </a:r>
            <a:r>
              <a:rPr sz="3200" spc="25" dirty="0">
                <a:latin typeface="PMingLiU"/>
                <a:cs typeface="PMingLiU"/>
              </a:rPr>
              <a:t>、運</a:t>
            </a:r>
            <a:r>
              <a:rPr sz="3200" spc="-45" dirty="0">
                <a:latin typeface="PMingLiU"/>
                <a:cs typeface="PMingLiU"/>
              </a:rPr>
              <a:t>送</a:t>
            </a:r>
            <a:r>
              <a:rPr sz="3200" spc="25" dirty="0">
                <a:latin typeface="PMingLiU"/>
                <a:cs typeface="PMingLiU"/>
              </a:rPr>
              <a:t>的安</a:t>
            </a:r>
            <a:r>
              <a:rPr sz="3200" spc="-45" dirty="0">
                <a:latin typeface="PMingLiU"/>
                <a:cs typeface="PMingLiU"/>
              </a:rPr>
              <a:t>全</a:t>
            </a:r>
            <a:r>
              <a:rPr sz="3200" spc="25" dirty="0">
                <a:latin typeface="PMingLiU"/>
                <a:cs typeface="PMingLiU"/>
              </a:rPr>
              <a:t>性、 價格方面以及售後服</a:t>
            </a:r>
            <a:r>
              <a:rPr sz="3200" spc="15" dirty="0">
                <a:latin typeface="PMingLiU"/>
                <a:cs typeface="PMingLiU"/>
              </a:rPr>
              <a:t>務</a:t>
            </a:r>
            <a:r>
              <a:rPr sz="3200" spc="-50" dirty="0">
                <a:latin typeface="PMingLiU"/>
                <a:cs typeface="PMingLiU"/>
              </a:rPr>
              <a:t>，</a:t>
            </a:r>
            <a:r>
              <a:rPr sz="3200" spc="25" dirty="0">
                <a:latin typeface="PMingLiU"/>
                <a:cs typeface="PMingLiU"/>
              </a:rPr>
              <a:t>如何</a:t>
            </a:r>
            <a:r>
              <a:rPr sz="3200" spc="-55" dirty="0">
                <a:latin typeface="PMingLiU"/>
                <a:cs typeface="PMingLiU"/>
              </a:rPr>
              <a:t>達</a:t>
            </a:r>
            <a:r>
              <a:rPr sz="3200" spc="25" dirty="0">
                <a:latin typeface="PMingLiU"/>
                <a:cs typeface="PMingLiU"/>
              </a:rPr>
              <a:t>到消</a:t>
            </a:r>
            <a:r>
              <a:rPr sz="3200" spc="-55" dirty="0">
                <a:latin typeface="PMingLiU"/>
                <a:cs typeface="PMingLiU"/>
              </a:rPr>
              <a:t>費</a:t>
            </a:r>
            <a:r>
              <a:rPr sz="3200" spc="30" dirty="0">
                <a:latin typeface="PMingLiU"/>
                <a:cs typeface="PMingLiU"/>
              </a:rPr>
              <a:t>者</a:t>
            </a:r>
            <a:r>
              <a:rPr sz="3200" spc="25" dirty="0">
                <a:latin typeface="PMingLiU"/>
                <a:cs typeface="PMingLiU"/>
              </a:rPr>
              <a:t>的 </a:t>
            </a:r>
            <a:r>
              <a:rPr sz="3200" spc="25" dirty="0" err="1">
                <a:latin typeface="PMingLiU"/>
                <a:cs typeface="PMingLiU"/>
              </a:rPr>
              <a:t>需求和信用，</a:t>
            </a:r>
            <a:r>
              <a:rPr sz="3200" spc="25" dirty="0" err="1" smtClean="0">
                <a:latin typeface="PMingLiU"/>
                <a:cs typeface="PMingLiU"/>
              </a:rPr>
              <a:t>也是</a:t>
            </a:r>
            <a:r>
              <a:rPr lang="zh-TW" altLang="en-US" sz="3200" spc="25" dirty="0" smtClean="0">
                <a:latin typeface="PMingLiU"/>
                <a:cs typeface="PMingLiU"/>
              </a:rPr>
              <a:t>需要</a:t>
            </a:r>
            <a:r>
              <a:rPr sz="3200" spc="-50" dirty="0" err="1" smtClean="0">
                <a:latin typeface="PMingLiU"/>
                <a:cs typeface="PMingLiU"/>
              </a:rPr>
              <a:t>我</a:t>
            </a:r>
            <a:r>
              <a:rPr sz="3200" spc="25" dirty="0" err="1" smtClean="0">
                <a:latin typeface="PMingLiU"/>
                <a:cs typeface="PMingLiU"/>
              </a:rPr>
              <a:t>們該</a:t>
            </a:r>
            <a:r>
              <a:rPr sz="3200" spc="-40" dirty="0" err="1" smtClean="0">
                <a:latin typeface="PMingLiU"/>
                <a:cs typeface="PMingLiU"/>
              </a:rPr>
              <a:t>去</a:t>
            </a:r>
            <a:r>
              <a:rPr sz="3200" spc="25" dirty="0" err="1" smtClean="0">
                <a:latin typeface="PMingLiU"/>
                <a:cs typeface="PMingLiU"/>
              </a:rPr>
              <a:t>觀察</a:t>
            </a:r>
            <a:r>
              <a:rPr sz="3200" spc="-45" dirty="0" err="1" smtClean="0">
                <a:latin typeface="PMingLiU"/>
                <a:cs typeface="PMingLiU"/>
              </a:rPr>
              <a:t>和</a:t>
            </a:r>
            <a:r>
              <a:rPr sz="3200" spc="25" dirty="0" err="1" smtClean="0">
                <a:latin typeface="PMingLiU"/>
                <a:cs typeface="PMingLiU"/>
              </a:rPr>
              <a:t>討論</a:t>
            </a:r>
            <a:r>
              <a:rPr sz="3200" spc="25" dirty="0" smtClean="0">
                <a:latin typeface="PMingLiU"/>
                <a:cs typeface="PMingLiU"/>
              </a:rPr>
              <a:t> </a:t>
            </a:r>
            <a:r>
              <a:rPr sz="3200" spc="25" dirty="0">
                <a:latin typeface="PMingLiU"/>
                <a:cs typeface="PMingLiU"/>
              </a:rPr>
              <a:t>的地方。</a:t>
            </a:r>
            <a:endParaRPr sz="3200" dirty="0">
              <a:latin typeface="PMingLiU"/>
              <a:cs typeface="PMingLiU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3535" y="3042221"/>
            <a:ext cx="34010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九、資料來源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1508124"/>
            <a:ext cx="8148320" cy="359092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Pchome </a:t>
            </a:r>
            <a:r>
              <a:rPr sz="3200" spc="0" dirty="0">
                <a:latin typeface="Calibri"/>
                <a:cs typeface="Calibri"/>
              </a:rPr>
              <a:t>WIKI:</a:t>
            </a:r>
            <a:r>
              <a:rPr sz="3200" u="heavy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3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https://goo.gl/r9pTYs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Pchome</a:t>
            </a:r>
            <a:r>
              <a:rPr sz="4800" b="1" spc="127" baseline="3472" dirty="0">
                <a:latin typeface="PMingLiU"/>
                <a:cs typeface="PMingLiU"/>
              </a:rPr>
              <a:t>營</a:t>
            </a:r>
            <a:r>
              <a:rPr sz="4800" b="1" spc="37" baseline="3472" dirty="0">
                <a:latin typeface="PMingLiU"/>
                <a:cs typeface="PMingLiU"/>
              </a:rPr>
              <a:t>業額報</a:t>
            </a:r>
            <a:r>
              <a:rPr sz="4800" b="1" spc="22" baseline="3472" dirty="0">
                <a:latin typeface="PMingLiU"/>
                <a:cs typeface="PMingLiU"/>
              </a:rPr>
              <a:t>告</a:t>
            </a:r>
            <a:r>
              <a:rPr sz="3200" b="1" spc="-25" dirty="0">
                <a:latin typeface="Calibri"/>
                <a:cs typeface="Calibri"/>
              </a:rPr>
              <a:t>:</a:t>
            </a:r>
            <a:r>
              <a:rPr sz="3200" b="1" u="heavy" spc="-2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https://goo.gl/WODsSQ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Pchome</a:t>
            </a:r>
            <a:r>
              <a:rPr sz="4800" spc="37" baseline="3472" dirty="0">
                <a:latin typeface="PMingLiU"/>
                <a:cs typeface="PMingLiU"/>
              </a:rPr>
              <a:t>股價</a:t>
            </a:r>
            <a:r>
              <a:rPr sz="3200" dirty="0">
                <a:latin typeface="Calibri"/>
                <a:cs typeface="Calibri"/>
              </a:rPr>
              <a:t>: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https://goo.gl/4uMgzR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50" spc="15" dirty="0">
                <a:latin typeface="Calibri"/>
                <a:cs typeface="Calibri"/>
              </a:rPr>
              <a:t>2017</a:t>
            </a:r>
            <a:r>
              <a:rPr sz="2750" spc="-20" dirty="0">
                <a:latin typeface="Calibri"/>
                <a:cs typeface="Calibri"/>
              </a:rPr>
              <a:t> </a:t>
            </a:r>
            <a:r>
              <a:rPr sz="4125" spc="37" baseline="1010" dirty="0">
                <a:latin typeface="PMingLiU"/>
                <a:cs typeface="PMingLiU"/>
              </a:rPr>
              <a:t>年最</a:t>
            </a:r>
            <a:r>
              <a:rPr sz="4125" spc="120" baseline="1010" dirty="0">
                <a:latin typeface="PMingLiU"/>
                <a:cs typeface="PMingLiU"/>
              </a:rPr>
              <a:t>殘</a:t>
            </a:r>
            <a:r>
              <a:rPr sz="4125" spc="37" baseline="1010" dirty="0">
                <a:latin typeface="PMingLiU"/>
                <a:cs typeface="PMingLiU"/>
              </a:rPr>
              <a:t>酷電</a:t>
            </a:r>
            <a:r>
              <a:rPr sz="4125" spc="120" baseline="1010" dirty="0">
                <a:latin typeface="PMingLiU"/>
                <a:cs typeface="PMingLiU"/>
              </a:rPr>
              <a:t>商</a:t>
            </a:r>
            <a:r>
              <a:rPr sz="4125" spc="37" baseline="1010" dirty="0">
                <a:latin typeface="PMingLiU"/>
                <a:cs typeface="PMingLiU"/>
              </a:rPr>
              <a:t>大戰</a:t>
            </a:r>
            <a:r>
              <a:rPr sz="2750" spc="25" dirty="0">
                <a:latin typeface="Calibri"/>
                <a:cs typeface="Calibri"/>
              </a:rPr>
              <a:t>PChome</a:t>
            </a:r>
            <a:r>
              <a:rPr sz="2750" spc="5" dirty="0">
                <a:latin typeface="Calibri"/>
                <a:cs typeface="Calibri"/>
              </a:rPr>
              <a:t> </a:t>
            </a:r>
            <a:r>
              <a:rPr sz="4125" spc="37" baseline="1010" dirty="0">
                <a:latin typeface="PMingLiU"/>
                <a:cs typeface="PMingLiU"/>
              </a:rPr>
              <a:t>大輸</a:t>
            </a:r>
            <a:r>
              <a:rPr sz="4125" spc="120" baseline="1010" dirty="0">
                <a:latin typeface="PMingLiU"/>
                <a:cs typeface="PMingLiU"/>
              </a:rPr>
              <a:t>蝦</a:t>
            </a:r>
            <a:r>
              <a:rPr sz="4125" spc="37" baseline="1010" dirty="0">
                <a:latin typeface="PMingLiU"/>
                <a:cs typeface="PMingLiU"/>
              </a:rPr>
              <a:t>皮的</a:t>
            </a:r>
            <a:r>
              <a:rPr sz="4125" spc="120" baseline="1010" dirty="0">
                <a:latin typeface="PMingLiU"/>
                <a:cs typeface="PMingLiU"/>
              </a:rPr>
              <a:t>關</a:t>
            </a:r>
            <a:r>
              <a:rPr sz="4125" spc="37" baseline="1010" dirty="0">
                <a:latin typeface="PMingLiU"/>
                <a:cs typeface="PMingLiU"/>
              </a:rPr>
              <a:t>鍵，  </a:t>
            </a:r>
            <a:r>
              <a:rPr sz="4125" spc="37" baseline="4040" dirty="0">
                <a:latin typeface="PMingLiU"/>
                <a:cs typeface="PMingLiU"/>
              </a:rPr>
              <a:t>從來不在</a:t>
            </a:r>
            <a:r>
              <a:rPr sz="4125" spc="52" baseline="4040" dirty="0">
                <a:latin typeface="PMingLiU"/>
                <a:cs typeface="PMingLiU"/>
              </a:rPr>
              <a:t> </a:t>
            </a:r>
            <a:r>
              <a:rPr sz="4125" spc="0" baseline="3030" dirty="0">
                <a:latin typeface="Calibri"/>
                <a:cs typeface="Calibri"/>
              </a:rPr>
              <a:t>UI/UX</a:t>
            </a:r>
            <a:r>
              <a:rPr sz="4125" spc="52" baseline="3030" dirty="0">
                <a:latin typeface="Calibri"/>
                <a:cs typeface="Calibri"/>
              </a:rPr>
              <a:t> </a:t>
            </a:r>
            <a:r>
              <a:rPr sz="4125" spc="37" baseline="4040" dirty="0">
                <a:latin typeface="PMingLiU"/>
                <a:cs typeface="PMingLiU"/>
              </a:rPr>
              <a:t>設計</a:t>
            </a:r>
            <a:r>
              <a:rPr sz="4125" baseline="3030" dirty="0">
                <a:latin typeface="Calibri"/>
                <a:cs typeface="Calibri"/>
              </a:rPr>
              <a:t>: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https://goo.gl/kh6vLh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ts val="283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600" baseline="1157" dirty="0">
                <a:latin typeface="PMingLiU"/>
                <a:cs typeface="PMingLiU"/>
              </a:rPr>
              <a:t>蝦皮其實沒那麼神</a:t>
            </a:r>
            <a:r>
              <a:rPr sz="3600" spc="7" baseline="1157" dirty="0">
                <a:latin typeface="Calibri"/>
                <a:cs typeface="Calibri"/>
              </a:rPr>
              <a:t>PChome</a:t>
            </a:r>
            <a:r>
              <a:rPr sz="3600" baseline="1157" dirty="0">
                <a:latin typeface="PMingLiU"/>
                <a:cs typeface="PMingLiU"/>
              </a:rPr>
              <a:t>該怕的是什麼？</a:t>
            </a:r>
            <a:endParaRPr sz="3600" baseline="1157">
              <a:latin typeface="PMingLiU"/>
              <a:cs typeface="PMingLiU"/>
            </a:endParaRPr>
          </a:p>
          <a:p>
            <a:pPr marL="355600">
              <a:lnSpc>
                <a:spcPts val="2830"/>
              </a:lnSpc>
            </a:pP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https://goo.gl/Z3aUcj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526" y="2979674"/>
            <a:ext cx="34010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二、公司介紹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575" y="1521396"/>
            <a:ext cx="8022590" cy="286766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Calibri"/>
                <a:cs typeface="Calibri"/>
              </a:rPr>
              <a:t>PChome</a:t>
            </a:r>
            <a:r>
              <a:rPr sz="3000" b="1" spc="55" dirty="0">
                <a:latin typeface="PMingLiU"/>
                <a:cs typeface="PMingLiU"/>
              </a:rPr>
              <a:t>是台灣</a:t>
            </a:r>
            <a:r>
              <a:rPr sz="3000" b="1" spc="-5" dirty="0">
                <a:latin typeface="PMingLiU"/>
                <a:cs typeface="PMingLiU"/>
              </a:rPr>
              <a:t>三大入口網站之一</a:t>
            </a:r>
            <a:endParaRPr sz="3000">
              <a:latin typeface="PMingLiU"/>
              <a:cs typeface="PMingLiU"/>
            </a:endParaRPr>
          </a:p>
          <a:p>
            <a:pPr marL="355600" marR="223520" indent="-342900">
              <a:lnSpc>
                <a:spcPts val="3229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Calibri"/>
                <a:cs typeface="Calibri"/>
              </a:rPr>
              <a:t>PChome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Online</a:t>
            </a:r>
            <a:r>
              <a:rPr sz="3000" b="1" spc="55" dirty="0">
                <a:latin typeface="PMingLiU"/>
                <a:cs typeface="PMingLiU"/>
              </a:rPr>
              <a:t>網站創立</a:t>
            </a:r>
            <a:r>
              <a:rPr sz="3000" b="1" spc="-5" dirty="0">
                <a:latin typeface="PMingLiU"/>
                <a:cs typeface="PMingLiU"/>
              </a:rPr>
              <a:t>，同年起經營入口網 </a:t>
            </a:r>
            <a:r>
              <a:rPr sz="3000" b="1" spc="65" dirty="0">
                <a:latin typeface="PMingLiU"/>
                <a:cs typeface="PMingLiU"/>
              </a:rPr>
              <a:t>站業務</a:t>
            </a:r>
            <a:endParaRPr sz="3000">
              <a:latin typeface="PMingLiU"/>
              <a:cs typeface="PMingLiU"/>
            </a:endParaRPr>
          </a:p>
          <a:p>
            <a:pPr marL="355600" marR="5080" indent="-342900">
              <a:lnSpc>
                <a:spcPts val="3229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55" dirty="0">
                <a:latin typeface="PMingLiU"/>
                <a:cs typeface="PMingLiU"/>
              </a:rPr>
              <a:t>原為詹</a:t>
            </a:r>
            <a:r>
              <a:rPr sz="3000" b="1" spc="-5" dirty="0">
                <a:latin typeface="PMingLiU"/>
                <a:cs typeface="PMingLiU"/>
              </a:rPr>
              <a:t>宏志創辦的「電腦家庭出版集團」的網 </a:t>
            </a:r>
            <a:r>
              <a:rPr sz="3000" b="1" spc="55" dirty="0">
                <a:latin typeface="PMingLiU"/>
                <a:cs typeface="PMingLiU"/>
              </a:rPr>
              <a:t>路事業</a:t>
            </a:r>
            <a:r>
              <a:rPr sz="3000" b="1" dirty="0">
                <a:latin typeface="PMingLiU"/>
                <a:cs typeface="PMingLiU"/>
              </a:rPr>
              <a:t>部門。</a:t>
            </a:r>
            <a:endParaRPr sz="3000">
              <a:latin typeface="PMingLiU"/>
              <a:cs typeface="PMingLiU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-25" dirty="0">
                <a:latin typeface="Calibri"/>
                <a:cs typeface="Calibri"/>
              </a:rPr>
              <a:t>2006</a:t>
            </a:r>
            <a:r>
              <a:rPr sz="3000" b="1" spc="65" dirty="0">
                <a:latin typeface="PMingLiU"/>
                <a:cs typeface="PMingLiU"/>
              </a:rPr>
              <a:t>年</a:t>
            </a:r>
            <a:r>
              <a:rPr sz="3000" b="1" spc="-25" dirty="0">
                <a:latin typeface="Calibri"/>
                <a:cs typeface="Calibri"/>
              </a:rPr>
              <a:t>6</a:t>
            </a:r>
            <a:r>
              <a:rPr sz="3000" b="1" spc="65" dirty="0">
                <a:latin typeface="PMingLiU"/>
                <a:cs typeface="PMingLiU"/>
              </a:rPr>
              <a:t>月</a:t>
            </a:r>
            <a:r>
              <a:rPr sz="3000" b="1" spc="55" dirty="0">
                <a:latin typeface="PMingLiU"/>
                <a:cs typeface="PMingLiU"/>
              </a:rPr>
              <a:t>與</a:t>
            </a:r>
            <a:r>
              <a:rPr sz="3000" b="1" spc="-30" dirty="0">
                <a:latin typeface="Calibri"/>
                <a:cs typeface="Calibri"/>
              </a:rPr>
              <a:t>eBay</a:t>
            </a:r>
            <a:r>
              <a:rPr sz="3000" b="1" spc="65" dirty="0">
                <a:latin typeface="PMingLiU"/>
                <a:cs typeface="PMingLiU"/>
              </a:rPr>
              <a:t>合作</a:t>
            </a:r>
            <a:r>
              <a:rPr sz="3000" b="1" spc="-5" dirty="0">
                <a:latin typeface="PMingLiU"/>
                <a:cs typeface="PMingLiU"/>
              </a:rPr>
              <a:t>成立露天拍賣</a:t>
            </a:r>
            <a:endParaRPr sz="3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2328" y="5422265"/>
            <a:ext cx="135191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b="1" spc="85" dirty="0">
                <a:latin typeface="PMingLiU"/>
                <a:cs typeface="PMingLiU"/>
              </a:rPr>
              <a:t>資料</a:t>
            </a:r>
            <a:r>
              <a:rPr sz="1700" b="1" spc="25" dirty="0">
                <a:latin typeface="PMingLiU"/>
                <a:cs typeface="PMingLiU"/>
              </a:rPr>
              <a:t>來源</a:t>
            </a:r>
            <a:r>
              <a:rPr sz="1700" b="1" spc="-5" dirty="0">
                <a:latin typeface="Calibri"/>
                <a:cs typeface="Calibri"/>
              </a:rPr>
              <a:t>WIKI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526" y="3042221"/>
            <a:ext cx="34010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三、經營現況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239" y="461010"/>
            <a:ext cx="454533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>
                <a:latin typeface="Calibri"/>
                <a:cs typeface="Calibri"/>
              </a:rPr>
              <a:t>201</a:t>
            </a:r>
            <a:r>
              <a:rPr spc="20" dirty="0">
                <a:latin typeface="Calibri"/>
                <a:cs typeface="Calibri"/>
              </a:rPr>
              <a:t>7</a:t>
            </a:r>
            <a:r>
              <a:rPr spc="25" dirty="0"/>
              <a:t>年營業額報告</a:t>
            </a:r>
          </a:p>
        </p:txBody>
      </p:sp>
      <p:sp>
        <p:nvSpPr>
          <p:cNvPr id="3" name="object 3"/>
          <p:cNvSpPr/>
          <p:nvPr/>
        </p:nvSpPr>
        <p:spPr>
          <a:xfrm>
            <a:off x="2438400" y="1600200"/>
            <a:ext cx="4267200" cy="4524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28720" y="6300787"/>
            <a:ext cx="19132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PMingLiU"/>
                <a:cs typeface="PMingLiU"/>
              </a:rPr>
              <a:t>資料來源</a:t>
            </a:r>
            <a:r>
              <a:rPr sz="1800" spc="-15" dirty="0">
                <a:latin typeface="PMingLiU"/>
                <a:cs typeface="PMingLiU"/>
              </a:rPr>
              <a:t>：</a:t>
            </a:r>
            <a:r>
              <a:rPr sz="1800" spc="-15" dirty="0">
                <a:latin typeface="Calibri"/>
                <a:cs typeface="Calibri"/>
              </a:rPr>
              <a:t>Pchome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4520" y="461010"/>
            <a:ext cx="38582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>
                <a:latin typeface="Calibri"/>
                <a:cs typeface="Calibri"/>
              </a:rPr>
              <a:t>2017/10/31</a:t>
            </a:r>
            <a:r>
              <a:rPr spc="-50" dirty="0"/>
              <a:t>股價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2419350"/>
            <a:ext cx="8229600" cy="1810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8566" y="6134100"/>
            <a:ext cx="55435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PMingLiU"/>
                <a:cs typeface="PMingLiU"/>
              </a:rPr>
              <a:t>資料來源：基本市況報導網</a:t>
            </a:r>
            <a:r>
              <a:rPr sz="1800" spc="-10" dirty="0">
                <a:latin typeface="PMingLiU"/>
                <a:cs typeface="PMingLiU"/>
              </a:rPr>
              <a:t>站</a:t>
            </a:r>
            <a:r>
              <a:rPr sz="1800" spc="-10" dirty="0">
                <a:latin typeface="Calibri"/>
                <a:cs typeface="Calibri"/>
              </a:rPr>
              <a:t>Market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Information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System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3535" y="3051492"/>
            <a:ext cx="340106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四、文獻探討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725</Words>
  <Application>Microsoft Office PowerPoint</Application>
  <PresentationFormat>如螢幕大小 (4:3)</PresentationFormat>
  <Paragraphs>110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Office Theme</vt:lpstr>
      <vt:lpstr>Pchome線上購物網</vt:lpstr>
      <vt:lpstr>一、前言</vt:lpstr>
      <vt:lpstr>PowerPoint 簡報</vt:lpstr>
      <vt:lpstr>二、公司介紹</vt:lpstr>
      <vt:lpstr>PowerPoint 簡報</vt:lpstr>
      <vt:lpstr>三、經營現況</vt:lpstr>
      <vt:lpstr>2017年營業額報告</vt:lpstr>
      <vt:lpstr>2017/10/31股價</vt:lpstr>
      <vt:lpstr>四、文獻探討</vt:lpstr>
      <vt:lpstr>自網路發達之後，人類就將它廣泛的 運用於各種用途，其中人類將商業導入了 網路之中，發展出了所謂的”電子商務”。</vt:lpstr>
      <vt:lpstr>電子商務</vt:lpstr>
      <vt:lpstr>PowerPoint 簡報</vt:lpstr>
      <vt:lpstr>五、經營策略 流程、系統和資訊整 合</vt:lpstr>
      <vt:lpstr>PChome行銷策略</vt:lpstr>
      <vt:lpstr>一、品牌形象的營造</vt:lpstr>
      <vt:lpstr>二、消費者導向策略</vt:lpstr>
      <vt:lpstr>三、差異化行銷手法</vt:lpstr>
      <vt:lpstr>四、任務編組快速回應</vt:lpstr>
      <vt:lpstr>PChome 以4P分析行銷策略</vt:lpstr>
      <vt:lpstr>一、產品</vt:lpstr>
      <vt:lpstr>二、價格</vt:lpstr>
      <vt:lpstr>三、通路</vt:lpstr>
      <vt:lpstr>四、促銷</vt:lpstr>
      <vt:lpstr>PChome售前售後服務</vt:lpstr>
      <vt:lpstr>搜索引擎</vt:lpstr>
      <vt:lpstr>顧客相關問題處理</vt:lpstr>
      <vt:lpstr>PowerPoint 簡報</vt:lpstr>
      <vt:lpstr>六、電子商務的做法</vt:lpstr>
      <vt:lpstr>電子商務的功能</vt:lpstr>
      <vt:lpstr>利用三流</vt:lpstr>
      <vt:lpstr>特性</vt:lpstr>
      <vt:lpstr>電子商務的成功因素</vt:lpstr>
      <vt:lpstr>失敗因素</vt:lpstr>
      <vt:lpstr>七、未來展望:是否有結合AI、AR、 IOT或未來科技的應用</vt:lpstr>
      <vt:lpstr>未來展望 面對現在越來越多的網路購物平台，PChome將面對的已經 不再只是Yahoo拍賣等，還要與從APP興起的蝦皮、旋轉等 購物平台競爭。</vt:lpstr>
      <vt:lpstr>八、結論建議</vt:lpstr>
      <vt:lpstr>PowerPoint 簡報</vt:lpstr>
      <vt:lpstr>九、資料來源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Pchome線上購物網</dc:title>
  <cp:lastModifiedBy>User</cp:lastModifiedBy>
  <cp:revision>1</cp:revision>
  <dcterms:created xsi:type="dcterms:W3CDTF">2017-11-14T11:43:25Z</dcterms:created>
  <dcterms:modified xsi:type="dcterms:W3CDTF">2017-11-14T11:47:54Z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LastSaved">
    <vt:filetime>2017-11-14T00:00:00Z</vt:filetime>
  </property>
</Properties>
</file>