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activeX/activeX1.xml" ContentType="application/vnd.ms-office.activeX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activeX/activeX1.bin" ContentType="application/vnd.ms-office.activeX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</p:sldMasterIdLst>
  <p:notesMasterIdLst>
    <p:notesMasterId r:id="rId49"/>
  </p:notesMasterIdLst>
  <p:sldIdLst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270" r:id="rId18"/>
    <p:sldId id="34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300" r:id="rId27"/>
    <p:sldId id="350" r:id="rId28"/>
    <p:sldId id="351" r:id="rId29"/>
    <p:sldId id="352" r:id="rId30"/>
    <p:sldId id="353" r:id="rId31"/>
    <p:sldId id="354" r:id="rId32"/>
    <p:sldId id="301" r:id="rId33"/>
    <p:sldId id="355" r:id="rId34"/>
    <p:sldId id="302" r:id="rId35"/>
    <p:sldId id="304" r:id="rId36"/>
    <p:sldId id="356" r:id="rId37"/>
    <p:sldId id="306" r:id="rId38"/>
    <p:sldId id="357" r:id="rId39"/>
    <p:sldId id="341" r:id="rId40"/>
    <p:sldId id="314" r:id="rId41"/>
    <p:sldId id="315" r:id="rId42"/>
    <p:sldId id="316" r:id="rId43"/>
    <p:sldId id="317" r:id="rId44"/>
    <p:sldId id="318" r:id="rId45"/>
    <p:sldId id="319" r:id="rId46"/>
    <p:sldId id="289" r:id="rId47"/>
    <p:sldId id="29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0696" autoAdjust="0"/>
  </p:normalViewPr>
  <p:slideViewPr>
    <p:cSldViewPr snapToGrid="0">
      <p:cViewPr varScale="1">
        <p:scale>
          <a:sx n="61" d="100"/>
          <a:sy n="61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120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</a:t>
            </a:r>
          </a:p>
        </p:txBody>
      </p:sp>
      <p:sp>
        <p:nvSpPr>
          <p:cNvPr id="5120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9063" indent="-119063" eaLnBrk="1" hangingPunct="1"/>
            <a:r>
              <a:rPr lang="zh-TW" altLang="en-US" b="1" smtClean="0"/>
              <a:t>開始之前：</a:t>
            </a:r>
          </a:p>
          <a:p>
            <a:pPr marL="119063" indent="-119063" eaLnBrk="1" hangingPunct="1"/>
            <a:r>
              <a:rPr lang="zh-TW" altLang="en-US" smtClean="0"/>
              <a:t>進行本課程之前，請先認識 </a:t>
            </a:r>
            <a:r>
              <a:rPr lang="en-US" altLang="zh-TW" smtClean="0"/>
              <a:t>Visio </a:t>
            </a:r>
            <a:r>
              <a:rPr lang="zh-TW" altLang="en-US" smtClean="0"/>
              <a:t>基本概念：如何縮放、將圖形加入頁面、使用滑鼠移動圖形以及連接圖形。</a:t>
            </a:r>
          </a:p>
          <a:p>
            <a:pPr marL="119063" indent="-119063" eaLnBrk="1" hangingPunct="1"/>
            <a:r>
              <a:rPr lang="en-US" altLang="zh-TW" smtClean="0"/>
              <a:t>[</a:t>
            </a:r>
            <a:r>
              <a:rPr lang="zh-TW" altLang="en-US" b="1" smtClean="0"/>
              <a:t>講師重點提示：</a:t>
            </a:r>
            <a:r>
              <a:rPr lang="zh-TW" altLang="en-US" smtClean="0"/>
              <a:t> </a:t>
            </a:r>
          </a:p>
          <a:p>
            <a:pPr marL="119063" indent="-119063" eaLnBrk="1" hangingPunct="1">
              <a:buFontTx/>
              <a:buChar char="‧"/>
            </a:pPr>
            <a:r>
              <a:rPr lang="zh-TW" altLang="en-US" smtClean="0"/>
              <a:t>如需自訂本範本的詳細說明，請參閱最後一頁投影片。此外，也可以參考某些投影片的記事窗格。</a:t>
            </a:r>
          </a:p>
          <a:p>
            <a:pPr marL="119063" indent="-119063" eaLnBrk="1" hangingPunct="1">
              <a:buFontTx/>
              <a:buChar char="‧"/>
            </a:pPr>
            <a:r>
              <a:rPr lang="zh-TW" altLang="en-US" smtClean="0"/>
              <a:t>因為這份簡報包含了 </a:t>
            </a:r>
            <a:r>
              <a:rPr lang="en-US" altLang="zh-TW" smtClean="0"/>
              <a:t>Macromedia Flash </a:t>
            </a:r>
            <a:r>
              <a:rPr lang="zh-TW" altLang="en-US" smtClean="0"/>
              <a:t>動畫內容，所以儲存範本時，可能會出現與個人資訊相關的警告訊息。除非您在 </a:t>
            </a:r>
            <a:r>
              <a:rPr lang="en-US" altLang="zh-TW" smtClean="0"/>
              <a:t>Flash </a:t>
            </a:r>
            <a:r>
              <a:rPr lang="zh-TW" altLang="en-US" smtClean="0"/>
              <a:t>檔案本身增加了其他內容資訊，否則本簡報不會顯示該警告。按一下訊息中的 </a:t>
            </a:r>
            <a:r>
              <a:rPr lang="en-US" altLang="zh-TW" smtClean="0"/>
              <a:t>[</a:t>
            </a:r>
            <a:r>
              <a:rPr lang="zh-TW" altLang="en-US" smtClean="0"/>
              <a:t>確定</a:t>
            </a:r>
            <a:r>
              <a:rPr lang="en-US" altLang="zh-TW" smtClean="0"/>
              <a:t>]</a:t>
            </a:r>
            <a:r>
              <a:rPr lang="zh-TW" altLang="en-US" smtClean="0"/>
              <a:t>。</a:t>
            </a:r>
            <a:r>
              <a:rPr lang="en-US" altLang="zh-TW" smtClean="0"/>
              <a:t>]</a:t>
            </a:r>
          </a:p>
          <a:p>
            <a:pPr marL="119063" indent="-119063" eaLnBrk="1" hangingPunct="1"/>
            <a:endParaRPr lang="en-US" altLang="zh-TW" smtClean="0"/>
          </a:p>
          <a:p>
            <a:pPr marL="119063" indent="-119063"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041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10</a:t>
            </a:r>
          </a:p>
        </p:txBody>
      </p:sp>
      <p:sp>
        <p:nvSpPr>
          <p:cNvPr id="6042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這裡有一些 </a:t>
            </a:r>
            <a:r>
              <a:rPr lang="en-US" altLang="zh-TW" smtClean="0"/>
              <a:t>2D </a:t>
            </a:r>
            <a:r>
              <a:rPr lang="zh-TW" altLang="en-US" smtClean="0"/>
              <a:t>圖形的範例。</a:t>
            </a:r>
          </a:p>
          <a:p>
            <a:pPr eaLnBrk="1" hangingPunct="1"/>
            <a:r>
              <a:rPr lang="zh-TW" altLang="en-US" smtClean="0"/>
              <a:t>許多 </a:t>
            </a:r>
            <a:r>
              <a:rPr lang="en-US" altLang="zh-TW" smtClean="0"/>
              <a:t>2D </a:t>
            </a:r>
            <a:r>
              <a:rPr lang="zh-TW" altLang="en-US" smtClean="0"/>
              <a:t>圖形也會有圓形的綠色旋轉控點。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144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11</a:t>
            </a:r>
          </a:p>
        </p:txBody>
      </p:sp>
      <p:sp>
        <p:nvSpPr>
          <p:cNvPr id="6144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246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12</a:t>
            </a:r>
          </a:p>
        </p:txBody>
      </p:sp>
      <p:sp>
        <p:nvSpPr>
          <p:cNvPr id="6246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349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13</a:t>
            </a:r>
          </a:p>
        </p:txBody>
      </p:sp>
      <p:sp>
        <p:nvSpPr>
          <p:cNvPr id="6349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對於許多人而言，</a:t>
            </a:r>
            <a:r>
              <a:rPr lang="en-US" altLang="zh-TW" smtClean="0"/>
              <a:t>1D </a:t>
            </a:r>
            <a:r>
              <a:rPr lang="zh-TW" altLang="en-US" smtClean="0"/>
              <a:t>是形容一維的圖形，</a:t>
            </a:r>
            <a:r>
              <a:rPr lang="en-US" altLang="zh-TW" smtClean="0"/>
              <a:t>2D </a:t>
            </a:r>
            <a:r>
              <a:rPr lang="zh-TW" altLang="en-US" smtClean="0"/>
              <a:t>則是形容二維圖形，這是大多數人對於 </a:t>
            </a:r>
            <a:r>
              <a:rPr lang="en-US" altLang="zh-TW" smtClean="0"/>
              <a:t>1D </a:t>
            </a:r>
            <a:r>
              <a:rPr lang="zh-TW" altLang="en-US" smtClean="0"/>
              <a:t>和 </a:t>
            </a:r>
            <a:r>
              <a:rPr lang="en-US" altLang="zh-TW" smtClean="0"/>
              <a:t>2D </a:t>
            </a:r>
            <a:r>
              <a:rPr lang="zh-TW" altLang="en-US" smtClean="0"/>
              <a:t>的定義。不過，從上面的範例中，您看到 </a:t>
            </a:r>
            <a:r>
              <a:rPr lang="en-US" altLang="zh-TW" smtClean="0"/>
              <a:t>Visio </a:t>
            </a:r>
            <a:r>
              <a:rPr lang="zh-TW" altLang="en-US" smtClean="0"/>
              <a:t>是依據圖形的行為方式來下定義，而不是依據圖形的外觀。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451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14</a:t>
            </a:r>
          </a:p>
        </p:txBody>
      </p:sp>
      <p:sp>
        <p:nvSpPr>
          <p:cNvPr id="6451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553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15</a:t>
            </a:r>
          </a:p>
        </p:txBody>
      </p:sp>
      <p:sp>
        <p:nvSpPr>
          <p:cNvPr id="6554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b="1" smtClean="0"/>
              <a:t>秘訣</a:t>
            </a:r>
            <a:r>
              <a:rPr lang="zh-TW" altLang="en-US" smtClean="0"/>
              <a:t>：控制項控點並不是唯一可以看出圖形具有特殊互動行為的地方，您也可以在圖形上按一下滑鼠右鍵，藉此查看圖形是否具有特殊行為。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656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16</a:t>
            </a:r>
          </a:p>
        </p:txBody>
      </p:sp>
      <p:sp>
        <p:nvSpPr>
          <p:cNvPr id="6656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758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17</a:t>
            </a:r>
          </a:p>
        </p:txBody>
      </p:sp>
      <p:sp>
        <p:nvSpPr>
          <p:cNvPr id="6758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[</a:t>
            </a:r>
            <a:r>
              <a:rPr lang="zh-TW" altLang="en-US" b="1" smtClean="0"/>
              <a:t>講師重點提示</a:t>
            </a:r>
            <a:r>
              <a:rPr lang="zh-TW" altLang="en-US" smtClean="0"/>
              <a:t>：如果您的電腦中已經安裝了</a:t>
            </a:r>
            <a:r>
              <a:rPr lang="en-US" altLang="zh-TW" smtClean="0"/>
              <a:t>Visio 2007</a:t>
            </a:r>
            <a:r>
              <a:rPr lang="zh-TW" altLang="en-US" smtClean="0"/>
              <a:t>，您可以按一下投影片中的連結，進入線上練習。在練習中，您可以利用說明，引導大家逐步完成 </a:t>
            </a:r>
            <a:r>
              <a:rPr lang="en-US" altLang="zh-TW" smtClean="0"/>
              <a:t>Visio </a:t>
            </a:r>
            <a:r>
              <a:rPr lang="zh-TW" altLang="en-US" smtClean="0"/>
              <a:t>中的每一項工作。</a:t>
            </a:r>
            <a:r>
              <a:rPr lang="zh-TW" altLang="en-US" b="1" smtClean="0"/>
              <a:t>重要</a:t>
            </a:r>
            <a:r>
              <a:rPr lang="zh-TW" altLang="en-US" smtClean="0"/>
              <a:t>：如果您沒有 </a:t>
            </a:r>
            <a:r>
              <a:rPr lang="en-US" altLang="zh-TW" smtClean="0"/>
              <a:t>Visio 2007</a:t>
            </a:r>
            <a:r>
              <a:rPr lang="zh-TW" altLang="en-US" smtClean="0"/>
              <a:t>，則將無法使用練習說明。</a:t>
            </a:r>
            <a:r>
              <a:rPr lang="en-US" altLang="zh-TW" smtClean="0"/>
              <a:t>]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861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18</a:t>
            </a:r>
          </a:p>
        </p:txBody>
      </p:sp>
      <p:sp>
        <p:nvSpPr>
          <p:cNvPr id="6861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6963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19</a:t>
            </a:r>
          </a:p>
        </p:txBody>
      </p:sp>
      <p:sp>
        <p:nvSpPr>
          <p:cNvPr id="6963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222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</a:t>
            </a:r>
          </a:p>
        </p:txBody>
      </p:sp>
      <p:sp>
        <p:nvSpPr>
          <p:cNvPr id="5222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065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20</a:t>
            </a:r>
          </a:p>
        </p:txBody>
      </p:sp>
      <p:sp>
        <p:nvSpPr>
          <p:cNvPr id="7066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168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21</a:t>
            </a:r>
          </a:p>
        </p:txBody>
      </p:sp>
      <p:sp>
        <p:nvSpPr>
          <p:cNvPr id="7168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270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22</a:t>
            </a:r>
          </a:p>
        </p:txBody>
      </p:sp>
      <p:sp>
        <p:nvSpPr>
          <p:cNvPr id="7270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373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23</a:t>
            </a:r>
          </a:p>
        </p:txBody>
      </p:sp>
      <p:sp>
        <p:nvSpPr>
          <p:cNvPr id="7373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475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24</a:t>
            </a:r>
          </a:p>
        </p:txBody>
      </p:sp>
      <p:sp>
        <p:nvSpPr>
          <p:cNvPr id="7475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577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25</a:t>
            </a:r>
          </a:p>
        </p:txBody>
      </p:sp>
      <p:sp>
        <p:nvSpPr>
          <p:cNvPr id="7578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680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26</a:t>
            </a:r>
          </a:p>
        </p:txBody>
      </p:sp>
      <p:sp>
        <p:nvSpPr>
          <p:cNvPr id="7680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這張圖顯示出 </a:t>
            </a:r>
            <a:r>
              <a:rPr lang="en-US" altLang="zh-TW" smtClean="0"/>
              <a:t>[</a:t>
            </a:r>
            <a:r>
              <a:rPr lang="zh-TW" altLang="en-US" smtClean="0"/>
              <a:t>組織圖圖形</a:t>
            </a:r>
            <a:r>
              <a:rPr lang="en-US" altLang="zh-TW" smtClean="0"/>
              <a:t>] </a:t>
            </a:r>
            <a:r>
              <a:rPr lang="zh-TW" altLang="en-US" smtClean="0"/>
              <a:t>樣板及其圖形。請注意看其他兩個樣板：</a:t>
            </a:r>
            <a:r>
              <a:rPr lang="en-US" altLang="zh-TW" smtClean="0"/>
              <a:t>[</a:t>
            </a:r>
            <a:r>
              <a:rPr lang="zh-TW" altLang="en-US" smtClean="0"/>
              <a:t>框線與標題</a:t>
            </a:r>
            <a:r>
              <a:rPr lang="en-US" altLang="zh-TW" smtClean="0"/>
              <a:t>] </a:t>
            </a:r>
            <a:r>
              <a:rPr lang="zh-TW" altLang="en-US" smtClean="0"/>
              <a:t>和 </a:t>
            </a:r>
            <a:r>
              <a:rPr lang="en-US" altLang="zh-TW" smtClean="0"/>
              <a:t>[</a:t>
            </a:r>
            <a:r>
              <a:rPr lang="zh-TW" altLang="en-US" smtClean="0"/>
              <a:t>背景</a:t>
            </a:r>
            <a:r>
              <a:rPr lang="en-US" altLang="zh-TW" smtClean="0"/>
              <a:t>]</a:t>
            </a:r>
            <a:r>
              <a:rPr lang="zh-TW" altLang="en-US" smtClean="0"/>
              <a:t>，您只需要按一下樣板的名稱，就可以檢視樣板中的圖形了。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782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27</a:t>
            </a:r>
          </a:p>
        </p:txBody>
      </p:sp>
      <p:sp>
        <p:nvSpPr>
          <p:cNvPr id="7782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動畫的內容顯示選擇範本的程序。在這個範例中，這些圖形都和流程圖有關。如果您選擇另一個範本，就會取得針對那個範本的用途而設計與組織的圖形。</a:t>
            </a:r>
          </a:p>
          <a:p>
            <a:pPr eaLnBrk="1" hangingPunct="1"/>
            <a:r>
              <a:rPr lang="zh-TW" altLang="en-US" smtClean="0"/>
              <a:t>在這個動畫的結尾，您會看到 </a:t>
            </a:r>
            <a:r>
              <a:rPr lang="en-US" altLang="zh-TW" smtClean="0"/>
              <a:t>[</a:t>
            </a:r>
            <a:r>
              <a:rPr lang="zh-TW" altLang="en-US" smtClean="0"/>
              <a:t>圖形</a:t>
            </a:r>
            <a:r>
              <a:rPr lang="en-US" altLang="zh-TW" smtClean="0"/>
              <a:t>] </a:t>
            </a:r>
            <a:r>
              <a:rPr lang="zh-TW" altLang="en-US" smtClean="0"/>
              <a:t>視窗，靠近視窗上方列有樣板名稱，其中一個樣板名稱的下方則列出圖形。</a:t>
            </a:r>
          </a:p>
          <a:p>
            <a:pPr eaLnBrk="1" hangingPunct="1"/>
            <a:r>
              <a:rPr lang="en-US" altLang="zh-TW" smtClean="0"/>
              <a:t>[</a:t>
            </a:r>
            <a:r>
              <a:rPr lang="zh-TW" altLang="en-US" b="1" smtClean="0"/>
              <a:t>講師重點提示：</a:t>
            </a:r>
            <a:r>
              <a:rPr lang="zh-TW" altLang="en-US" smtClean="0"/>
              <a:t>若要在檢視投影片時播放動畫，以滑鼠右鍵按一下動畫，再按一下 </a:t>
            </a:r>
            <a:r>
              <a:rPr lang="en-US" altLang="zh-TW" smtClean="0"/>
              <a:t>[</a:t>
            </a:r>
            <a:r>
              <a:rPr lang="zh-TW" altLang="en-US" smtClean="0"/>
              <a:t>播放</a:t>
            </a:r>
            <a:r>
              <a:rPr lang="en-US" altLang="zh-TW" smtClean="0"/>
              <a:t>]</a:t>
            </a:r>
            <a:r>
              <a:rPr lang="zh-TW" altLang="en-US" smtClean="0"/>
              <a:t>。在檔案播放完一次後，您可能要按一下 </a:t>
            </a:r>
            <a:r>
              <a:rPr lang="en-US" altLang="zh-TW" smtClean="0"/>
              <a:t>[</a:t>
            </a:r>
            <a:r>
              <a:rPr lang="zh-TW" altLang="en-US" smtClean="0"/>
              <a:t>倒帶</a:t>
            </a:r>
            <a:r>
              <a:rPr lang="en-US" altLang="zh-TW" smtClean="0"/>
              <a:t>] (</a:t>
            </a:r>
            <a:r>
              <a:rPr lang="zh-TW" altLang="en-US" smtClean="0"/>
              <a:t>按一下滑鼠右鍵後</a:t>
            </a:r>
            <a:r>
              <a:rPr lang="en-US" altLang="zh-TW" smtClean="0"/>
              <a:t>)</a:t>
            </a:r>
            <a:r>
              <a:rPr lang="zh-TW" altLang="en-US" smtClean="0"/>
              <a:t>，再按一下 </a:t>
            </a:r>
            <a:r>
              <a:rPr lang="en-US" altLang="zh-TW" smtClean="0"/>
              <a:t>[</a:t>
            </a:r>
            <a:r>
              <a:rPr lang="zh-TW" altLang="en-US" smtClean="0"/>
              <a:t>播放</a:t>
            </a:r>
            <a:r>
              <a:rPr lang="en-US" altLang="zh-TW" smtClean="0"/>
              <a:t>]</a:t>
            </a:r>
            <a:r>
              <a:rPr lang="zh-TW" altLang="en-US" smtClean="0"/>
              <a:t>。如果您按一下投影片要輸入文字，或是進入下一張投影片，卻沒有產生任何動作，請按一下跳離動畫。有時候，可能需要按兩下滑鼠。如果無法順利看到動畫，請參閱本簡報最後一頁投影片中，對於播放 </a:t>
            </a:r>
            <a:r>
              <a:rPr lang="en-US" altLang="zh-TW" smtClean="0"/>
              <a:t>Macromedia Flash </a:t>
            </a:r>
            <a:r>
              <a:rPr lang="zh-TW" altLang="en-US" smtClean="0"/>
              <a:t>動畫的說明。如果仍有問題，本投影片的下一張內容與這張相同，只是內容是靜態的圖片。您可以在簡報開始前，刪除這一張投影片或是下一張投影片。</a:t>
            </a:r>
            <a:r>
              <a:rPr lang="en-US" altLang="zh-TW" smtClean="0"/>
              <a:t>]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885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28</a:t>
            </a:r>
          </a:p>
        </p:txBody>
      </p:sp>
      <p:sp>
        <p:nvSpPr>
          <p:cNvPr id="7885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這張圖顯示當您選擇 </a:t>
            </a:r>
            <a:r>
              <a:rPr lang="en-US" altLang="zh-TW" smtClean="0"/>
              <a:t>[</a:t>
            </a:r>
            <a:r>
              <a:rPr lang="zh-TW" altLang="en-US" smtClean="0"/>
              <a:t>基本流程圖圖形</a:t>
            </a:r>
            <a:r>
              <a:rPr lang="en-US" altLang="zh-TW" smtClean="0"/>
              <a:t>] </a:t>
            </a:r>
            <a:r>
              <a:rPr lang="zh-TW" altLang="en-US" smtClean="0"/>
              <a:t>範本時， </a:t>
            </a:r>
            <a:r>
              <a:rPr lang="en-US" altLang="zh-TW" smtClean="0"/>
              <a:t>[</a:t>
            </a:r>
            <a:r>
              <a:rPr lang="zh-TW" altLang="en-US" smtClean="0"/>
              <a:t>圖形</a:t>
            </a:r>
            <a:r>
              <a:rPr lang="en-US" altLang="zh-TW" smtClean="0"/>
              <a:t>] </a:t>
            </a:r>
            <a:r>
              <a:rPr lang="zh-TW" altLang="en-US" smtClean="0"/>
              <a:t>視窗所顯示的樣子。在這個範例中，這些圖形都和流程圖有關。如果您選擇另一個範本，就會取得針對那個範本的用途而設計與組織的圖形。</a:t>
            </a:r>
          </a:p>
          <a:p>
            <a:pPr eaLnBrk="1" hangingPunct="1"/>
            <a:r>
              <a:rPr lang="zh-TW" altLang="en-US" smtClean="0"/>
              <a:t>選擇範本後，您會看到 </a:t>
            </a:r>
            <a:r>
              <a:rPr lang="en-US" altLang="zh-TW" smtClean="0"/>
              <a:t>[</a:t>
            </a:r>
            <a:r>
              <a:rPr lang="zh-TW" altLang="en-US" smtClean="0"/>
              <a:t>圖形</a:t>
            </a:r>
            <a:r>
              <a:rPr lang="en-US" altLang="zh-TW" smtClean="0"/>
              <a:t>] </a:t>
            </a:r>
            <a:r>
              <a:rPr lang="zh-TW" altLang="en-US" smtClean="0"/>
              <a:t>視窗，靠近視窗上方列有樣板名稱，其中一個樣板名稱的下方則列出圖形。</a:t>
            </a:r>
          </a:p>
          <a:p>
            <a:pPr eaLnBrk="1" hangingPunct="1"/>
            <a:r>
              <a:rPr lang="en-US" altLang="zh-TW" smtClean="0"/>
              <a:t>[</a:t>
            </a:r>
            <a:r>
              <a:rPr lang="zh-TW" altLang="en-US" b="1" smtClean="0"/>
              <a:t>講師重點提示：</a:t>
            </a:r>
            <a:r>
              <a:rPr lang="zh-TW" altLang="en-US" smtClean="0"/>
              <a:t>這一張投影片與前一張的內容相同，只不過是以靜態圖片呈現。如果無法觀賞動畫，請使用這一張投影片。您可以在簡報開始前，刪除這一張投影片或是下一張投影片。</a:t>
            </a:r>
            <a:r>
              <a:rPr lang="en-US" altLang="zh-TW" smtClean="0"/>
              <a:t>]</a:t>
            </a:r>
            <a:endParaRPr lang="en-US" altLang="zh-TW" b="1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7987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29</a:t>
            </a:r>
          </a:p>
        </p:txBody>
      </p:sp>
      <p:sp>
        <p:nvSpPr>
          <p:cNvPr id="7987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325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</a:t>
            </a:r>
          </a:p>
        </p:txBody>
      </p:sp>
      <p:sp>
        <p:nvSpPr>
          <p:cNvPr id="5325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圖表的範例包括：流程圖、組織圖、地圖、專案行事曆以及辦公室配置圖。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089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30</a:t>
            </a:r>
          </a:p>
        </p:txBody>
      </p:sp>
      <p:sp>
        <p:nvSpPr>
          <p:cNvPr id="8090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b="1" smtClean="0"/>
              <a:t>附註：</a:t>
            </a:r>
            <a:r>
              <a:rPr lang="en-US" altLang="zh-TW" smtClean="0"/>
              <a:t>[</a:t>
            </a:r>
            <a:r>
              <a:rPr lang="zh-TW" altLang="en-US" smtClean="0"/>
              <a:t>搜尋圖形</a:t>
            </a:r>
            <a:r>
              <a:rPr lang="en-US" altLang="zh-TW" smtClean="0"/>
              <a:t>] </a:t>
            </a:r>
            <a:r>
              <a:rPr lang="zh-TW" altLang="en-US" smtClean="0"/>
              <a:t>會搜尋安裝在您電腦上的 </a:t>
            </a:r>
            <a:r>
              <a:rPr lang="en-US" altLang="zh-TW" smtClean="0"/>
              <a:t>Visio </a:t>
            </a:r>
            <a:r>
              <a:rPr lang="zh-TW" altLang="en-US" smtClean="0"/>
              <a:t>樣板，如果您有連上網際網路，</a:t>
            </a:r>
            <a:r>
              <a:rPr lang="en-US" altLang="zh-TW" smtClean="0"/>
              <a:t>[</a:t>
            </a:r>
            <a:r>
              <a:rPr lang="zh-TW" altLang="en-US" smtClean="0"/>
              <a:t>搜尋圖形</a:t>
            </a:r>
            <a:r>
              <a:rPr lang="en-US" altLang="zh-TW" smtClean="0"/>
              <a:t>] </a:t>
            </a:r>
            <a:r>
              <a:rPr lang="zh-TW" altLang="en-US" smtClean="0"/>
              <a:t>也會搜尋 </a:t>
            </a:r>
            <a:r>
              <a:rPr lang="en-US" altLang="zh-TW" smtClean="0"/>
              <a:t>Microsoft </a:t>
            </a:r>
            <a:r>
              <a:rPr lang="zh-TW" altLang="en-US" smtClean="0"/>
              <a:t>網站，看看是否有新增和更新的 </a:t>
            </a:r>
            <a:r>
              <a:rPr lang="en-US" altLang="zh-TW" smtClean="0"/>
              <a:t>Visio </a:t>
            </a:r>
            <a:r>
              <a:rPr lang="zh-TW" altLang="en-US" smtClean="0"/>
              <a:t>圖形。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192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31</a:t>
            </a:r>
          </a:p>
        </p:txBody>
      </p:sp>
      <p:sp>
        <p:nvSpPr>
          <p:cNvPr id="8192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294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32</a:t>
            </a:r>
          </a:p>
        </p:txBody>
      </p:sp>
      <p:sp>
        <p:nvSpPr>
          <p:cNvPr id="8294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b="1" smtClean="0"/>
              <a:t>附註</a:t>
            </a:r>
            <a:r>
              <a:rPr lang="zh-TW" altLang="en-US" smtClean="0"/>
              <a:t>：有些圖形具有會連結到某特定範本的特殊行為，如果您是在這個範本外部使用這種圖形，它們的行為方式可能會有所不同。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397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33</a:t>
            </a:r>
          </a:p>
        </p:txBody>
      </p:sp>
      <p:sp>
        <p:nvSpPr>
          <p:cNvPr id="8397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如何自己繪製圖形的詳細資訊，不在本課程的範圍內，但您可以在本課程結束時參閱「快速參閱卡」連結中的詳細資訊。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499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34</a:t>
            </a:r>
          </a:p>
        </p:txBody>
      </p:sp>
      <p:sp>
        <p:nvSpPr>
          <p:cNvPr id="8499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601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35</a:t>
            </a:r>
          </a:p>
        </p:txBody>
      </p:sp>
      <p:sp>
        <p:nvSpPr>
          <p:cNvPr id="8602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在這張圖片中，這個人將 </a:t>
            </a:r>
            <a:r>
              <a:rPr lang="en-US" altLang="zh-TW" smtClean="0"/>
              <a:t>ContosoShapes.vss </a:t>
            </a:r>
            <a:r>
              <a:rPr lang="zh-TW" altLang="en-US" smtClean="0"/>
              <a:t>複製到 </a:t>
            </a:r>
            <a:r>
              <a:rPr lang="en-US" altLang="zh-TW" smtClean="0"/>
              <a:t>[</a:t>
            </a:r>
            <a:r>
              <a:rPr lang="zh-TW" altLang="en-US" smtClean="0"/>
              <a:t>我的文件</a:t>
            </a:r>
            <a:r>
              <a:rPr lang="en-US" altLang="zh-TW" smtClean="0"/>
              <a:t>] \ [</a:t>
            </a:r>
            <a:r>
              <a:rPr lang="zh-TW" altLang="en-US" smtClean="0"/>
              <a:t>我的圖形</a:t>
            </a:r>
            <a:r>
              <a:rPr lang="en-US" altLang="zh-TW" smtClean="0"/>
              <a:t>] </a:t>
            </a:r>
            <a:r>
              <a:rPr lang="zh-TW" altLang="en-US" smtClean="0"/>
              <a:t>資料夾中，現在它出現在 </a:t>
            </a:r>
            <a:r>
              <a:rPr lang="en-US" altLang="zh-TW" smtClean="0"/>
              <a:t>[</a:t>
            </a:r>
            <a:r>
              <a:rPr lang="zh-TW" altLang="en-US" smtClean="0"/>
              <a:t>我的圖形</a:t>
            </a:r>
            <a:r>
              <a:rPr lang="en-US" altLang="zh-TW" smtClean="0"/>
              <a:t>] </a:t>
            </a:r>
            <a:r>
              <a:rPr lang="zh-TW" altLang="en-US" smtClean="0"/>
              <a:t>子功能表上。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704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36</a:t>
            </a:r>
          </a:p>
        </p:txBody>
      </p:sp>
      <p:sp>
        <p:nvSpPr>
          <p:cNvPr id="8704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806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37</a:t>
            </a:r>
          </a:p>
        </p:txBody>
      </p:sp>
      <p:sp>
        <p:nvSpPr>
          <p:cNvPr id="8806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b="1" smtClean="0"/>
              <a:t>附註</a:t>
            </a:r>
            <a:r>
              <a:rPr lang="zh-TW" altLang="en-US" smtClean="0"/>
              <a:t>：當您從 </a:t>
            </a:r>
            <a:r>
              <a:rPr lang="en-US" altLang="zh-TW" smtClean="0"/>
              <a:t>[</a:t>
            </a:r>
            <a:r>
              <a:rPr lang="zh-TW" altLang="en-US" smtClean="0"/>
              <a:t>美工圖案</a:t>
            </a:r>
            <a:r>
              <a:rPr lang="en-US" altLang="zh-TW" smtClean="0"/>
              <a:t>] </a:t>
            </a:r>
            <a:r>
              <a:rPr lang="zh-TW" altLang="en-US" smtClean="0"/>
              <a:t>工作窗格插入某個美工圖案時，</a:t>
            </a:r>
            <a:r>
              <a:rPr lang="en-US" altLang="zh-TW" smtClean="0"/>
              <a:t>Visio </a:t>
            </a:r>
            <a:r>
              <a:rPr lang="zh-TW" altLang="en-US" smtClean="0"/>
              <a:t>也會將它變成 </a:t>
            </a:r>
            <a:r>
              <a:rPr lang="en-US" altLang="zh-TW" smtClean="0"/>
              <a:t>2D </a:t>
            </a:r>
            <a:r>
              <a:rPr lang="zh-TW" altLang="en-US" smtClean="0"/>
              <a:t>圖形。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8909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38</a:t>
            </a:r>
          </a:p>
        </p:txBody>
      </p:sp>
      <p:sp>
        <p:nvSpPr>
          <p:cNvPr id="8909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[</a:t>
            </a:r>
            <a:r>
              <a:rPr lang="zh-TW" altLang="en-US" b="1" smtClean="0"/>
              <a:t>講師重點提示</a:t>
            </a:r>
            <a:r>
              <a:rPr lang="zh-TW" altLang="en-US" smtClean="0"/>
              <a:t>：如果您的電腦中已經安裝了 </a:t>
            </a:r>
            <a:r>
              <a:rPr lang="en-US" altLang="zh-TW" smtClean="0"/>
              <a:t>Visio 2007</a:t>
            </a:r>
            <a:r>
              <a:rPr lang="zh-TW" altLang="en-US" smtClean="0"/>
              <a:t>，您可以按一下投影片中的連結，進入線上練習。在練習中，您可以利用說明引導大家逐步完成 </a:t>
            </a:r>
            <a:r>
              <a:rPr lang="en-US" altLang="zh-TW" smtClean="0"/>
              <a:t>Visio </a:t>
            </a:r>
            <a:r>
              <a:rPr lang="zh-TW" altLang="en-US" smtClean="0"/>
              <a:t>中的每一項工作。</a:t>
            </a:r>
            <a:r>
              <a:rPr lang="zh-TW" altLang="en-US" b="1" smtClean="0"/>
              <a:t>重要</a:t>
            </a:r>
            <a:r>
              <a:rPr lang="zh-TW" altLang="en-US" smtClean="0"/>
              <a:t>：如果您沒有 </a:t>
            </a:r>
            <a:r>
              <a:rPr lang="en-US" altLang="zh-TW" smtClean="0"/>
              <a:t>Visio 2007</a:t>
            </a:r>
            <a:r>
              <a:rPr lang="zh-TW" altLang="en-US" smtClean="0"/>
              <a:t>，則將無法使用練習說明。</a:t>
            </a:r>
            <a:r>
              <a:rPr lang="en-US" altLang="zh-TW" smtClean="0"/>
              <a:t>]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9011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39</a:t>
            </a:r>
          </a:p>
        </p:txBody>
      </p:sp>
      <p:sp>
        <p:nvSpPr>
          <p:cNvPr id="9011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427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4</a:t>
            </a:r>
          </a:p>
        </p:txBody>
      </p:sp>
      <p:sp>
        <p:nvSpPr>
          <p:cNvPr id="5427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9113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40</a:t>
            </a:r>
          </a:p>
        </p:txBody>
      </p:sp>
      <p:sp>
        <p:nvSpPr>
          <p:cNvPr id="9114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9216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41</a:t>
            </a:r>
          </a:p>
        </p:txBody>
      </p:sp>
      <p:sp>
        <p:nvSpPr>
          <p:cNvPr id="9216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9318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42</a:t>
            </a:r>
          </a:p>
        </p:txBody>
      </p:sp>
      <p:sp>
        <p:nvSpPr>
          <p:cNvPr id="9318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9421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43</a:t>
            </a:r>
          </a:p>
        </p:txBody>
      </p:sp>
      <p:sp>
        <p:nvSpPr>
          <p:cNvPr id="9421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9523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44</a:t>
            </a:r>
          </a:p>
        </p:txBody>
      </p:sp>
      <p:sp>
        <p:nvSpPr>
          <p:cNvPr id="9523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9625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45</a:t>
            </a:r>
          </a:p>
        </p:txBody>
      </p:sp>
      <p:sp>
        <p:nvSpPr>
          <p:cNvPr id="9626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9728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46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b="1" smtClean="0"/>
              <a:t>使用這份範本</a:t>
            </a:r>
          </a:p>
          <a:p>
            <a:pPr eaLnBrk="1" hangingPunct="1"/>
            <a:r>
              <a:rPr lang="zh-TW" altLang="en-US" smtClean="0"/>
              <a:t>這份 </a:t>
            </a:r>
            <a:r>
              <a:rPr lang="en-US" altLang="zh-TW" smtClean="0"/>
              <a:t>Microsoft Office PowerPoint</a:t>
            </a:r>
            <a:r>
              <a:rPr lang="en-US" altLang="zh-TW" sz="800" baseline="30000" smtClean="0">
                <a:cs typeface="Arial" charset="0"/>
              </a:rPr>
              <a:t>®</a:t>
            </a:r>
            <a:r>
              <a:rPr lang="en-US" altLang="zh-TW" smtClean="0"/>
              <a:t> </a:t>
            </a:r>
            <a:r>
              <a:rPr lang="zh-TW" altLang="en-US" smtClean="0"/>
              <a:t>範本提供關於 </a:t>
            </a:r>
            <a:r>
              <a:rPr lang="en-US" altLang="zh-TW" smtClean="0"/>
              <a:t>Visio 2007 </a:t>
            </a:r>
            <a:r>
              <a:rPr lang="zh-TW" altLang="en-US" smtClean="0"/>
              <a:t>的新功能和優點的訓練內容，是專為向小組進行簡報而設計，您可以視需要加以自訂。</a:t>
            </a:r>
          </a:p>
          <a:p>
            <a:pPr eaLnBrk="1" hangingPunct="1"/>
            <a:r>
              <a:rPr lang="zh-TW" altLang="en-US" smtClean="0"/>
              <a:t>這份範本的內容改編自 </a:t>
            </a:r>
            <a:r>
              <a:rPr lang="en-US" altLang="zh-TW" smtClean="0"/>
              <a:t>Microsoft Office </a:t>
            </a:r>
            <a:r>
              <a:rPr lang="zh-TW" altLang="en-US" smtClean="0"/>
              <a:t>訓練中心課程「圖形：必備基本觀念簡介」。</a:t>
            </a:r>
            <a:endParaRPr lang="zh-TW" altLang="en-US" b="1" smtClean="0"/>
          </a:p>
          <a:p>
            <a:pPr eaLnBrk="1" hangingPunct="1"/>
            <a:r>
              <a:rPr lang="zh-TW" altLang="en-US" b="1" smtClean="0"/>
              <a:t>範本的功能</a:t>
            </a:r>
          </a:p>
          <a:p>
            <a:pPr eaLnBrk="1" hangingPunct="1"/>
            <a:r>
              <a:rPr lang="zh-TW" altLang="en-US" b="1" smtClean="0"/>
              <a:t>標題投影片：</a:t>
            </a:r>
            <a:r>
              <a:rPr lang="zh-TW" altLang="en-US" smtClean="0"/>
              <a:t>在第一張投影片上，有一塊供您輸入公司名稱的預留文字區。如果您不需要這個文字區，可以將整個文字方塊刪除。</a:t>
            </a:r>
            <a:endParaRPr lang="zh-TW" altLang="en-US" b="1" smtClean="0"/>
          </a:p>
          <a:p>
            <a:pPr eaLnBrk="1" hangingPunct="1"/>
            <a:r>
              <a:rPr lang="zh-TW" altLang="en-US" b="1" smtClean="0"/>
              <a:t>動畫：</a:t>
            </a:r>
            <a:r>
              <a:rPr lang="zh-TW" altLang="en-US" smtClean="0"/>
              <a:t>整份簡報都套用了自訂動畫效果，這些效果包含 </a:t>
            </a:r>
            <a:r>
              <a:rPr lang="en-US" altLang="zh-TW" smtClean="0"/>
              <a:t>[</a:t>
            </a:r>
            <a:r>
              <a:rPr lang="zh-TW" altLang="en-US" smtClean="0"/>
              <a:t>伸展</a:t>
            </a:r>
            <a:r>
              <a:rPr lang="en-US" altLang="zh-TW" smtClean="0"/>
              <a:t>]</a:t>
            </a:r>
            <a:r>
              <a:rPr lang="zh-TW" altLang="en-US" smtClean="0"/>
              <a:t>、</a:t>
            </a:r>
            <a:r>
              <a:rPr lang="en-US" altLang="zh-TW" smtClean="0"/>
              <a:t>[</a:t>
            </a:r>
            <a:r>
              <a:rPr lang="zh-TW" altLang="en-US" smtClean="0"/>
              <a:t>溶解</a:t>
            </a:r>
            <a:r>
              <a:rPr lang="en-US" altLang="zh-TW" smtClean="0"/>
              <a:t>] </a:t>
            </a:r>
            <a:r>
              <a:rPr lang="zh-TW" altLang="en-US" smtClean="0"/>
              <a:t>以及 </a:t>
            </a:r>
            <a:r>
              <a:rPr lang="en-US" altLang="zh-TW" smtClean="0"/>
              <a:t>[</a:t>
            </a:r>
            <a:r>
              <a:rPr lang="zh-TW" altLang="en-US" smtClean="0"/>
              <a:t>棋盤式</a:t>
            </a:r>
            <a:r>
              <a:rPr lang="en-US" altLang="zh-TW" smtClean="0"/>
              <a:t>]</a:t>
            </a:r>
            <a:r>
              <a:rPr lang="zh-TW" altLang="en-US" smtClean="0"/>
              <a:t>。</a:t>
            </a:r>
            <a:r>
              <a:rPr lang="en-US" altLang="zh-TW" smtClean="0"/>
              <a:t>Microsoft PowerPoint 2000 </a:t>
            </a:r>
            <a:r>
              <a:rPr lang="zh-TW" altLang="en-US" smtClean="0"/>
              <a:t>之後的版本都支援這些效果。如果想要修改這些動作效，請進入 </a:t>
            </a:r>
            <a:r>
              <a:rPr lang="en-US" altLang="zh-TW" smtClean="0"/>
              <a:t>[</a:t>
            </a:r>
            <a:r>
              <a:rPr lang="zh-TW" altLang="en-US" smtClean="0"/>
              <a:t>投影片放映</a:t>
            </a:r>
            <a:r>
              <a:rPr lang="en-US" altLang="zh-TW" smtClean="0"/>
              <a:t>] </a:t>
            </a:r>
            <a:r>
              <a:rPr lang="zh-TW" altLang="en-US" smtClean="0"/>
              <a:t>功能表，按一下 </a:t>
            </a:r>
            <a:r>
              <a:rPr lang="en-US" altLang="zh-TW" smtClean="0"/>
              <a:t>[</a:t>
            </a:r>
            <a:r>
              <a:rPr lang="zh-TW" altLang="en-US" smtClean="0"/>
              <a:t>自訂動畫</a:t>
            </a:r>
            <a:r>
              <a:rPr lang="en-US" altLang="zh-TW" smtClean="0"/>
              <a:t>]</a:t>
            </a:r>
            <a:r>
              <a:rPr lang="zh-TW" altLang="en-US" smtClean="0"/>
              <a:t>，然後再從出現的選項中完成您要的操作。</a:t>
            </a:r>
          </a:p>
          <a:p>
            <a:pPr eaLnBrk="1" hangingPunct="1"/>
            <a:r>
              <a:rPr lang="zh-TW" altLang="en-US" b="1" smtClean="0"/>
              <a:t>如果簡報包含 </a:t>
            </a:r>
            <a:r>
              <a:rPr lang="en-US" altLang="zh-TW" b="1" smtClean="0"/>
              <a:t>Macromedia Flash </a:t>
            </a:r>
            <a:r>
              <a:rPr lang="zh-TW" altLang="en-US" b="1" smtClean="0"/>
              <a:t>動畫</a:t>
            </a:r>
            <a:r>
              <a:rPr lang="zh-TW" altLang="en-US" smtClean="0"/>
              <a:t>：若要播放 </a:t>
            </a:r>
            <a:r>
              <a:rPr lang="en-US" altLang="zh-TW" smtClean="0"/>
              <a:t>Flash </a:t>
            </a:r>
            <a:r>
              <a:rPr lang="zh-TW" altLang="en-US" smtClean="0"/>
              <a:t>檔案，必須在您的電腦中註冊 </a:t>
            </a:r>
            <a:r>
              <a:rPr lang="en-US" altLang="zh-TW" smtClean="0"/>
              <a:t>Microsoft ActiveX® </a:t>
            </a:r>
            <a:r>
              <a:rPr lang="zh-TW" altLang="en-US" smtClean="0"/>
              <a:t>控制項，也就是 </a:t>
            </a:r>
            <a:r>
              <a:rPr lang="en-US" altLang="zh-TW" smtClean="0"/>
              <a:t>Shockwave Flash Object</a:t>
            </a:r>
            <a:r>
              <a:rPr lang="zh-TW" altLang="en-US" smtClean="0"/>
              <a:t>。若要進行這項操作，請從 </a:t>
            </a:r>
            <a:r>
              <a:rPr lang="en-US" altLang="zh-TW" smtClean="0"/>
              <a:t>Macromedia </a:t>
            </a:r>
            <a:r>
              <a:rPr lang="zh-TW" altLang="en-US" smtClean="0"/>
              <a:t>網站下載最新版的 </a:t>
            </a:r>
            <a:r>
              <a:rPr lang="en-US" altLang="zh-TW" smtClean="0"/>
              <a:t>Macromedia Flash Player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zh-TW" altLang="en-US" b="1" smtClean="0"/>
              <a:t>投影片切換效果：</a:t>
            </a:r>
            <a:r>
              <a:rPr lang="zh-TW" altLang="en-US" smtClean="0"/>
              <a:t>整份投影片都會採用 </a:t>
            </a:r>
            <a:r>
              <a:rPr lang="en-US" altLang="zh-TW" smtClean="0"/>
              <a:t>[</a:t>
            </a:r>
            <a:r>
              <a:rPr lang="zh-TW" altLang="en-US" smtClean="0"/>
              <a:t>往下擦去</a:t>
            </a:r>
            <a:r>
              <a:rPr lang="en-US" altLang="zh-TW" smtClean="0"/>
              <a:t>] </a:t>
            </a:r>
            <a:r>
              <a:rPr lang="zh-TW" altLang="en-US" smtClean="0"/>
              <a:t>切換效果。如果您想要使用其他效果，請進入 </a:t>
            </a:r>
            <a:r>
              <a:rPr lang="en-US" altLang="zh-TW" smtClean="0"/>
              <a:t>[</a:t>
            </a:r>
            <a:r>
              <a:rPr lang="zh-TW" altLang="en-US" smtClean="0"/>
              <a:t>投影片放映</a:t>
            </a:r>
            <a:r>
              <a:rPr lang="en-US" altLang="zh-TW" smtClean="0"/>
              <a:t>] </a:t>
            </a:r>
            <a:r>
              <a:rPr lang="zh-TW" altLang="en-US" smtClean="0"/>
              <a:t>功能表，按一下 </a:t>
            </a:r>
            <a:r>
              <a:rPr lang="en-US" altLang="zh-TW" smtClean="0"/>
              <a:t>[</a:t>
            </a:r>
            <a:r>
              <a:rPr lang="zh-TW" altLang="en-US" smtClean="0"/>
              <a:t>投影片切換</a:t>
            </a:r>
            <a:r>
              <a:rPr lang="en-US" altLang="zh-TW" smtClean="0"/>
              <a:t>]</a:t>
            </a:r>
            <a:r>
              <a:rPr lang="zh-TW" altLang="en-US" smtClean="0"/>
              <a:t>，然後再從出現的選項中完成您要的操作。</a:t>
            </a:r>
          </a:p>
          <a:p>
            <a:pPr eaLnBrk="1" hangingPunct="1"/>
            <a:r>
              <a:rPr lang="zh-TW" altLang="en-US" b="1" smtClean="0"/>
              <a:t>線上課程的超連結</a:t>
            </a:r>
            <a:r>
              <a:rPr lang="zh-TW" altLang="en-US" smtClean="0"/>
              <a:t>：這份範本包含本訓練課程之線上版本的連結，可以讓您前往每個課程的親身實作練習，以及前往本課程的「快速參閱卡」。</a:t>
            </a:r>
            <a:r>
              <a:rPr lang="zh-TW" altLang="en-US" b="1" smtClean="0"/>
              <a:t>請注意</a:t>
            </a:r>
            <a:r>
              <a:rPr lang="zh-TW" altLang="en-US" smtClean="0"/>
              <a:t>：您必須安裝 </a:t>
            </a:r>
            <a:r>
              <a:rPr lang="en-US" altLang="zh-TW" smtClean="0"/>
              <a:t>Visio 2007 </a:t>
            </a:r>
            <a:r>
              <a:rPr lang="zh-TW" altLang="en-US" smtClean="0"/>
              <a:t>才能檢視這些親身實作的練習。如果您沒有 </a:t>
            </a:r>
            <a:r>
              <a:rPr lang="en-US" altLang="zh-TW" smtClean="0"/>
              <a:t>Visio 2007</a:t>
            </a:r>
            <a:r>
              <a:rPr lang="zh-TW" altLang="en-US" smtClean="0"/>
              <a:t>，您將無法存取這些練習。</a:t>
            </a:r>
          </a:p>
          <a:p>
            <a:pPr eaLnBrk="1" hangingPunct="1"/>
            <a:r>
              <a:rPr lang="zh-TW" altLang="en-US" b="1" smtClean="0"/>
              <a:t>頁首及頁尾：</a:t>
            </a:r>
            <a:r>
              <a:rPr lang="zh-TW" altLang="en-US" smtClean="0"/>
              <a:t>這個範本包含顯示課程名稱的頁尾。您可以在 </a:t>
            </a:r>
            <a:r>
              <a:rPr lang="en-US" altLang="zh-TW" smtClean="0"/>
              <a:t>[</a:t>
            </a:r>
            <a:r>
              <a:rPr lang="zh-TW" altLang="en-US" smtClean="0"/>
              <a:t>頁首及頁尾</a:t>
            </a:r>
            <a:r>
              <a:rPr lang="en-US" altLang="zh-TW" smtClean="0"/>
              <a:t>] </a:t>
            </a:r>
            <a:r>
              <a:rPr lang="zh-TW" altLang="en-US" smtClean="0"/>
              <a:t>對話方塊 </a:t>
            </a:r>
            <a:r>
              <a:rPr lang="en-US" altLang="zh-TW" smtClean="0"/>
              <a:t>(</a:t>
            </a:r>
            <a:r>
              <a:rPr lang="zh-TW" altLang="en-US" smtClean="0"/>
              <a:t>從 </a:t>
            </a:r>
            <a:r>
              <a:rPr lang="en-US" altLang="zh-TW" smtClean="0"/>
              <a:t>[</a:t>
            </a:r>
            <a:r>
              <a:rPr lang="zh-TW" altLang="en-US" smtClean="0"/>
              <a:t>檢視</a:t>
            </a:r>
            <a:r>
              <a:rPr lang="en-US" altLang="zh-TW" smtClean="0"/>
              <a:t>] </a:t>
            </a:r>
            <a:r>
              <a:rPr lang="zh-TW" altLang="en-US" smtClean="0"/>
              <a:t>功能表存取</a:t>
            </a:r>
            <a:r>
              <a:rPr lang="en-US" altLang="zh-TW" smtClean="0"/>
              <a:t>) </a:t>
            </a:r>
            <a:r>
              <a:rPr lang="zh-TW" altLang="en-US" smtClean="0"/>
              <a:t>中變更或刪除頁尾。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5299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5</a:t>
            </a:r>
          </a:p>
        </p:txBody>
      </p:sp>
      <p:sp>
        <p:nvSpPr>
          <p:cNvPr id="55300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6323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6</a:t>
            </a:r>
          </a:p>
        </p:txBody>
      </p:sp>
      <p:sp>
        <p:nvSpPr>
          <p:cNvPr id="56324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b="1" smtClean="0"/>
              <a:t>細緻圖形的範例為何？</a:t>
            </a:r>
            <a:r>
              <a:rPr lang="zh-TW" altLang="en-US" smtClean="0"/>
              <a:t>圖形可以用來表示地圖上的街道和建築物，也可以用來象徵網路圖中的電腦設備，甚至可以在辦公室樓面規劃中使用傢俱圖形。聽起來似乎很豐富吧？別驚訝，還有很多很多沒有告訴您呢。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7347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7</a:t>
            </a:r>
          </a:p>
        </p:txBody>
      </p:sp>
      <p:sp>
        <p:nvSpPr>
          <p:cNvPr id="57348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8371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8</a:t>
            </a:r>
          </a:p>
        </p:txBody>
      </p:sp>
      <p:sp>
        <p:nvSpPr>
          <p:cNvPr id="58372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這裡有一些 </a:t>
            </a:r>
            <a:r>
              <a:rPr lang="en-US" altLang="zh-TW" smtClean="0"/>
              <a:t>1D </a:t>
            </a:r>
            <a:r>
              <a:rPr lang="zh-TW" altLang="en-US" smtClean="0"/>
              <a:t>圖形的範例。</a:t>
            </a:r>
          </a:p>
          <a:p>
            <a:pPr eaLnBrk="1" hangingPunct="1"/>
            <a:r>
              <a:rPr lang="zh-TW" altLang="en-US" smtClean="0"/>
              <a:t>連接兩個圖形，例如，在商業程序圖中，您可以使用一條線或一個箭頭來連接兩個部門。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TW"/>
              <a:t>‹#›</a:t>
            </a:r>
          </a:p>
        </p:txBody>
      </p:sp>
      <p:sp>
        <p:nvSpPr>
          <p:cNvPr id="59395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TW" sz="1200"/>
              <a:t>9</a:t>
            </a:r>
          </a:p>
        </p:txBody>
      </p:sp>
      <p:sp>
        <p:nvSpPr>
          <p:cNvPr id="59396" name="Rectangle 3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接下來，讓我們來看 </a:t>
            </a:r>
            <a:r>
              <a:rPr lang="en-US" altLang="zh-TW" smtClean="0"/>
              <a:t>2D </a:t>
            </a:r>
            <a:r>
              <a:rPr lang="zh-TW" altLang="en-US" smtClean="0"/>
              <a:t>圖形。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zh-TW" altLang="en-US" sz="2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zh-TW" altLang="en-US" sz="2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005AB4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12963" y="6269038"/>
            <a:ext cx="48672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005AB4"/>
                </a:solidFill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圖形：必備基本觀念簡介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5AB4"/>
                </a:solidFill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5AB4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0077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005AB4"/>
                </a:solidFill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圖形：必備 基本觀念 簡介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005AB4"/>
                </a:solidFill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wipe dir="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training/Training.aspx?AssetID=RP101325261033&amp;CTT=6&amp;Origin=RC10132460103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ffice.microsoft.com/training/Training.aspx?AssetID=RP101325261028&amp;CTT=6&amp;Origin=RC10132460102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training/Training.aspx?AssetID=RP101320751028&amp;CTT=6&amp;Origin=RC10132460102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training/Training.aspx?AssetID=RP101320781028&amp;CTT=6&amp;Origin=RC101324601028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2838" y="2219325"/>
            <a:ext cx="6919912" cy="1470025"/>
          </a:xfrm>
        </p:spPr>
        <p:txBody>
          <a:bodyPr/>
          <a:lstStyle/>
          <a:p>
            <a:pPr algn="ctr" eaLnBrk="1" hangingPunct="1"/>
            <a:r>
              <a:rPr lang="en-US" altLang="zh-TW" sz="4400" smtClean="0">
                <a:solidFill>
                  <a:schemeClr val="bg1"/>
                </a:solidFill>
                <a:ea typeface="新細明體" charset="-120"/>
              </a:rPr>
              <a:t>Microsoft</a:t>
            </a:r>
            <a:r>
              <a:rPr lang="en-US" altLang="zh-TW" sz="2800" baseline="70000" smtClean="0">
                <a:solidFill>
                  <a:schemeClr val="bg1"/>
                </a:solidFill>
                <a:ea typeface="新細明體" charset="-120"/>
                <a:cs typeface="Tahoma" pitchFamily="34" charset="0"/>
              </a:rPr>
              <a:t>®</a:t>
            </a:r>
            <a:r>
              <a:rPr lang="en-US" altLang="zh-TW" sz="4400" smtClean="0">
                <a:solidFill>
                  <a:schemeClr val="bg1"/>
                </a:solidFill>
                <a:ea typeface="新細明體" charset="-120"/>
              </a:rPr>
              <a:t> Office </a:t>
            </a:r>
            <a:br>
              <a:rPr lang="en-US" altLang="zh-TW" sz="4400" smtClean="0">
                <a:solidFill>
                  <a:schemeClr val="bg1"/>
                </a:solidFill>
                <a:ea typeface="新細明體" charset="-120"/>
              </a:rPr>
            </a:br>
            <a:r>
              <a:rPr lang="en-US" altLang="zh-TW" sz="4400" smtClean="0">
                <a:solidFill>
                  <a:schemeClr val="bg1"/>
                </a:solidFill>
                <a:ea typeface="新細明體" charset="-120"/>
              </a:rPr>
              <a:t>Visio</a:t>
            </a:r>
            <a:r>
              <a:rPr lang="en-US" altLang="zh-TW" sz="2800" baseline="70000" smtClean="0">
                <a:solidFill>
                  <a:schemeClr val="bg1"/>
                </a:solidFill>
                <a:ea typeface="新細明體" charset="-120"/>
              </a:rPr>
              <a:t>®</a:t>
            </a:r>
            <a:r>
              <a:rPr lang="en-US" altLang="zh-TW" sz="4400" smtClean="0">
                <a:solidFill>
                  <a:schemeClr val="bg1"/>
                </a:solidFill>
                <a:ea typeface="新細明體" charset="-120"/>
              </a:rPr>
              <a:t> 2007 </a:t>
            </a:r>
            <a:r>
              <a:rPr lang="zh-TW" altLang="en-US" sz="4400" smtClean="0">
                <a:solidFill>
                  <a:schemeClr val="bg1"/>
                </a:solidFill>
                <a:ea typeface="新細明體" charset="-120"/>
              </a:rPr>
              <a:t>訓練課程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TW" altLang="en-US" sz="3200" b="1" smtClean="0">
                <a:solidFill>
                  <a:srgbClr val="FF9900"/>
                </a:solidFill>
                <a:ea typeface="新細明體" charset="-120"/>
              </a:rPr>
              <a:t>圖形：必備基本觀念簡介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gray">
          <a:xfrm>
            <a:off x="2019300" y="1201738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>
                <a:solidFill>
                  <a:schemeClr val="bg1"/>
                </a:solidFill>
                <a:latin typeface="Tahoma" pitchFamily="34" charset="0"/>
                <a:ea typeface="新細明體" charset="-120"/>
              </a:rPr>
              <a:t>[</a:t>
            </a:r>
            <a:r>
              <a:rPr lang="zh-TW" altLang="en-US" sz="2400">
                <a:solidFill>
                  <a:schemeClr val="bg1"/>
                </a:solidFill>
                <a:latin typeface="Tahoma" pitchFamily="34" charset="0"/>
                <a:ea typeface="新細明體" charset="-120"/>
              </a:rPr>
              <a:t>您的公司</a:t>
            </a:r>
            <a:r>
              <a:rPr lang="en-US" altLang="zh-TW" sz="2400">
                <a:solidFill>
                  <a:schemeClr val="bg1"/>
                </a:solidFill>
                <a:latin typeface="Tahoma" pitchFamily="34" charset="0"/>
                <a:ea typeface="新細明體" charset="-120"/>
              </a:rPr>
              <a:t>] </a:t>
            </a:r>
            <a:r>
              <a:rPr lang="zh-TW" altLang="en-US" sz="2400">
                <a:solidFill>
                  <a:schemeClr val="bg1"/>
                </a:solidFill>
                <a:latin typeface="Tahoma" pitchFamily="34" charset="0"/>
                <a:ea typeface="新細明體" charset="-120"/>
              </a:rPr>
              <a:t>簡報內容：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  <p:bldP spid="819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2D </a:t>
            </a:r>
            <a:r>
              <a:rPr lang="zh-TW" altLang="en-US" smtClean="0">
                <a:ea typeface="新細明體" charset="-120"/>
              </a:rPr>
              <a:t>圖形</a:t>
            </a:r>
          </a:p>
        </p:txBody>
      </p:sp>
      <p:sp>
        <p:nvSpPr>
          <p:cNvPr id="178179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所謂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圖形是指選取的時候不會出現起點或終點的圖形。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8183" name="Rectangle 6"/>
          <p:cNvSpPr>
            <a:spLocks noChangeArrowheads="1"/>
          </p:cNvSpPr>
          <p:nvPr/>
        </p:nvSpPr>
        <p:spPr bwMode="auto">
          <a:xfrm>
            <a:off x="242888" y="4019550"/>
            <a:ext cx="59340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圖形會產生怎麼樣的行為呢？當您按一下並拖曳某個邊角選取控點時，可以變更兩個維度：長度和寬度。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但您無法使用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圖形來連接其他圖形，只有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1D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圖形才能產生這種行為。</a:t>
            </a:r>
          </a:p>
        </p:txBody>
      </p:sp>
      <p:pic>
        <p:nvPicPr>
          <p:cNvPr id="178184" name="Picture 7" descr="2D 圖形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</p:spPr>
      </p:pic>
      <p:sp>
        <p:nvSpPr>
          <p:cNvPr id="178185" name="Rectangle 8"/>
          <p:cNvSpPr>
            <a:spLocks noChangeArrowheads="1"/>
          </p:cNvSpPr>
          <p:nvPr/>
        </p:nvSpPr>
        <p:spPr bwMode="auto">
          <a:xfrm>
            <a:off x="6107113" y="2678113"/>
            <a:ext cx="2744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相反的，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圖形共有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8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個選取控點   。</a:t>
            </a:r>
          </a:p>
        </p:txBody>
      </p:sp>
      <p:pic>
        <p:nvPicPr>
          <p:cNvPr id="178186" name="Picture 10" descr="選取控點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7163" y="3100388"/>
            <a:ext cx="155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7" name="Rectangle 10"/>
          <p:cNvSpPr>
            <a:spLocks noChangeArrowheads="1"/>
          </p:cNvSpPr>
          <p:nvPr/>
        </p:nvSpPr>
        <p:spPr bwMode="auto">
          <a:xfrm>
            <a:off x="4356100" y="1774825"/>
            <a:ext cx="1273175" cy="1290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78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  <p:bldP spid="178183" grpId="0" build="p" autoUpdateAnimBg="0"/>
      <p:bldP spid="178185" grpId="0" autoUpdateAnimBg="0"/>
      <p:bldP spid="1781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2D </a:t>
            </a:r>
            <a:r>
              <a:rPr lang="zh-TW" altLang="en-US" smtClean="0">
                <a:ea typeface="新細明體" charset="-120"/>
              </a:rPr>
              <a:t>圖形</a:t>
            </a:r>
          </a:p>
        </p:txBody>
      </p:sp>
      <p:sp>
        <p:nvSpPr>
          <p:cNvPr id="180227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圖形通常是用來代表某個東西，可以是一般性的概念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例如流程圖中的一個步驟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)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，或是某特定物件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例如工廠或設備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)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。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0229" name="Rectangle 6"/>
          <p:cNvSpPr>
            <a:spLocks noChangeArrowheads="1"/>
          </p:cNvSpPr>
          <p:nvPr/>
        </p:nvSpPr>
        <p:spPr bwMode="auto">
          <a:xfrm>
            <a:off x="242888" y="4019550"/>
            <a:ext cx="59340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如同這裡所示的筆記型電腦和區塊一樣，有些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圖形的外觀會讓您有立體的感覺。 </a:t>
            </a:r>
          </a:p>
        </p:txBody>
      </p:sp>
      <p:pic>
        <p:nvPicPr>
          <p:cNvPr id="16391" name="Picture 7" descr="2D 圖形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</p:spPr>
      </p:pic>
      <p:sp>
        <p:nvSpPr>
          <p:cNvPr id="180233" name="Rectangle 8"/>
          <p:cNvSpPr>
            <a:spLocks noChangeArrowheads="1"/>
          </p:cNvSpPr>
          <p:nvPr/>
        </p:nvSpPr>
        <p:spPr bwMode="auto">
          <a:xfrm>
            <a:off x="255588" y="4818063"/>
            <a:ext cx="593407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然而，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還是將這些圖形視為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圖形。您只要看到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8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個選取控點，就會知道這是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圖形了。 </a:t>
            </a:r>
          </a:p>
        </p:txBody>
      </p:sp>
      <p:sp>
        <p:nvSpPr>
          <p:cNvPr id="180234" name="Rectangle 9"/>
          <p:cNvSpPr>
            <a:spLocks noChangeArrowheads="1"/>
          </p:cNvSpPr>
          <p:nvPr/>
        </p:nvSpPr>
        <p:spPr bwMode="auto">
          <a:xfrm>
            <a:off x="2600325" y="2330450"/>
            <a:ext cx="1165225" cy="1184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  <a:p>
            <a:pPr eaLnBrk="0" hangingPunct="0"/>
            <a:endParaRPr lang="zh-TW" altLang="en-US">
              <a:ea typeface="新細明體" charset="-120"/>
            </a:endParaRPr>
          </a:p>
        </p:txBody>
      </p:sp>
      <p:sp>
        <p:nvSpPr>
          <p:cNvPr id="180235" name="Rectangle 10"/>
          <p:cNvSpPr>
            <a:spLocks noChangeArrowheads="1"/>
          </p:cNvSpPr>
          <p:nvPr/>
        </p:nvSpPr>
        <p:spPr bwMode="auto">
          <a:xfrm>
            <a:off x="2654300" y="1147763"/>
            <a:ext cx="1092200" cy="842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utoUpdateAnimBg="0"/>
      <p:bldP spid="180229" grpId="0" build="p" autoUpdateAnimBg="0"/>
      <p:bldP spid="180233" grpId="0" build="p" autoUpdateAnimBg="0"/>
      <p:bldP spid="180234" grpId="0" animBg="1" autoUpdateAnimBg="0"/>
      <p:bldP spid="1802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7411" name="Text Box 2"/>
          <p:cNvSpPr txBox="1">
            <a:spLocks noGrp="1"/>
          </p:cNvSpPr>
          <p:nvPr/>
        </p:nvSpPr>
        <p:spPr bwMode="auto">
          <a:xfrm>
            <a:off x="2112963" y="6269038"/>
            <a:ext cx="48672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zh-TW" altLang="en-US" sz="1600">
                <a:solidFill>
                  <a:srgbClr val="005AB4"/>
                </a:solidFill>
                <a:ea typeface="新細明體" charset="-120"/>
              </a:rPr>
              <a:t>圖形：必備基本觀念簡介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到底是 </a:t>
            </a:r>
            <a:r>
              <a:rPr lang="en-US" altLang="zh-TW" smtClean="0">
                <a:ea typeface="新細明體" charset="-120"/>
              </a:rPr>
              <a:t>1D </a:t>
            </a:r>
            <a:r>
              <a:rPr lang="zh-TW" altLang="en-US" smtClean="0">
                <a:ea typeface="新細明體" charset="-120"/>
              </a:rPr>
              <a:t>還是 </a:t>
            </a:r>
            <a:r>
              <a:rPr lang="en-US" altLang="zh-TW" smtClean="0">
                <a:ea typeface="新細明體" charset="-120"/>
              </a:rPr>
              <a:t>2D</a:t>
            </a:r>
            <a:r>
              <a:rPr lang="zh-TW" altLang="en-US" smtClean="0">
                <a:ea typeface="新細明體" charset="-120"/>
              </a:rPr>
              <a:t>？要怎樣確認？</a:t>
            </a:r>
          </a:p>
        </p:txBody>
      </p:sp>
      <p:sp>
        <p:nvSpPr>
          <p:cNvPr id="182275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乍看之下，有些圖形看起來像是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圖形，但實際上卻是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圖形；反之亦然。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只要選取圖形，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自然會告訴您這是哪一類型的圖形，這樣就不會搞混了。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2279" name="Rectangle 6"/>
          <p:cNvSpPr>
            <a:spLocks noChangeArrowheads="1"/>
          </p:cNvSpPr>
          <p:nvPr/>
        </p:nvSpPr>
        <p:spPr bwMode="auto">
          <a:xfrm>
            <a:off x="242888" y="4019550"/>
            <a:ext cx="59340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舉例來說，因為上面那個箭頭圖形有點厚度，所以看起來像是二維圖形。</a:t>
            </a:r>
          </a:p>
        </p:txBody>
      </p:sp>
      <p:pic>
        <p:nvPicPr>
          <p:cNvPr id="182280" name="Picture 7" descr="箭頭圖形及曲線圖形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</p:spPr>
      </p:pic>
      <p:sp>
        <p:nvSpPr>
          <p:cNvPr id="182281" name="Rectangle 8"/>
          <p:cNvSpPr>
            <a:spLocks noChangeArrowheads="1"/>
          </p:cNvSpPr>
          <p:nvPr/>
        </p:nvSpPr>
        <p:spPr bwMode="auto">
          <a:xfrm>
            <a:off x="255588" y="4818063"/>
            <a:ext cx="59340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但如果將它選取，就會看到它的起點和終點，這樣就知道它是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1D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圖形準沒錯。除了用來代表某個概念或物件，這個箭頭也可以用來連接其他圖形。</a:t>
            </a:r>
          </a:p>
        </p:txBody>
      </p:sp>
      <p:sp>
        <p:nvSpPr>
          <p:cNvPr id="182283" name="Rectangle 9"/>
          <p:cNvSpPr>
            <a:spLocks noChangeArrowheads="1"/>
          </p:cNvSpPr>
          <p:nvPr/>
        </p:nvSpPr>
        <p:spPr bwMode="auto">
          <a:xfrm>
            <a:off x="1957388" y="1631950"/>
            <a:ext cx="265112" cy="160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82284" name="Rectangle 10"/>
          <p:cNvSpPr>
            <a:spLocks noChangeArrowheads="1"/>
          </p:cNvSpPr>
          <p:nvPr/>
        </p:nvSpPr>
        <p:spPr bwMode="auto">
          <a:xfrm>
            <a:off x="4125913" y="1630363"/>
            <a:ext cx="287337" cy="161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  <p:bldP spid="182279" grpId="0" build="p" autoUpdateAnimBg="0"/>
      <p:bldP spid="182281" grpId="0" build="p" autoUpdateAnimBg="0"/>
      <p:bldP spid="182283" grpId="0" animBg="1"/>
      <p:bldP spid="1822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到底是 </a:t>
            </a:r>
            <a:r>
              <a:rPr lang="en-US" altLang="zh-TW" smtClean="0">
                <a:ea typeface="新細明體" charset="-120"/>
              </a:rPr>
              <a:t>1D </a:t>
            </a:r>
            <a:r>
              <a:rPr lang="zh-TW" altLang="en-US" smtClean="0">
                <a:ea typeface="新細明體" charset="-120"/>
              </a:rPr>
              <a:t>還是 </a:t>
            </a:r>
            <a:r>
              <a:rPr lang="en-US" altLang="zh-TW" smtClean="0">
                <a:ea typeface="新細明體" charset="-120"/>
              </a:rPr>
              <a:t>2D</a:t>
            </a:r>
            <a:r>
              <a:rPr lang="zh-TW" altLang="en-US" smtClean="0">
                <a:ea typeface="新細明體" charset="-120"/>
              </a:rPr>
              <a:t>？要怎樣確認？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另一方面，曲線圖形看起來像是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圖形，畢竟，它看起來只是一條線。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25" name="Rectangle 6"/>
          <p:cNvSpPr>
            <a:spLocks noChangeArrowheads="1"/>
          </p:cNvSpPr>
          <p:nvPr/>
        </p:nvSpPr>
        <p:spPr bwMode="auto">
          <a:xfrm>
            <a:off x="242888" y="4019550"/>
            <a:ext cx="59340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但如果將它選取，就會看到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8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個選取控點，這就告訴您它是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圖形。</a:t>
            </a:r>
          </a:p>
        </p:txBody>
      </p:sp>
      <p:pic>
        <p:nvPicPr>
          <p:cNvPr id="18439" name="Picture 7" descr="箭頭圖形及曲線圖形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</p:spPr>
      </p:pic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250825" y="4832350"/>
            <a:ext cx="5934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這個曲線是表示資料的鐘形走勢，它無法連接其他圖形。</a:t>
            </a:r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1922463" y="2527300"/>
            <a:ext cx="2524125" cy="931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 advAuto="0"/>
      <p:bldP spid="184325" grpId="0" build="p" autoUpdateAnimBg="0"/>
      <p:bldP spid="184328" grpId="0" build="p" autoUpdateAnimBg="0"/>
      <p:bldP spid="1843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3838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具有特殊行為的圖形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中的所有圖形不是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就是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2D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，這是依據圖形的行為方式而定的。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6375" name="Rectangle 6"/>
          <p:cNvSpPr>
            <a:spLocks noChangeArrowheads="1"/>
          </p:cNvSpPr>
          <p:nvPr/>
        </p:nvSpPr>
        <p:spPr bwMode="auto">
          <a:xfrm>
            <a:off x="242888" y="4019550"/>
            <a:ext cx="59340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然而，有一些圖形具有它們才有的特殊行為，而這些特殊行為 和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1D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或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無關。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這讓這些圖形特別好用。</a:t>
            </a:r>
          </a:p>
        </p:txBody>
      </p:sp>
      <p:pic>
        <p:nvPicPr>
          <p:cNvPr id="186376" name="Picture 7" descr="門圖形開啟並碰到桌椅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  <p:bldP spid="1863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3838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具有特殊行為的圖形</a:t>
            </a:r>
          </a:p>
        </p:txBody>
      </p:sp>
      <p:sp>
        <p:nvSpPr>
          <p:cNvPr id="188419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舉例來說，有些圖形具有黃色的控制項控點   ，可讓您和圖形互動。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8421" name="Rectangle 6"/>
          <p:cNvSpPr>
            <a:spLocks noChangeArrowheads="1"/>
          </p:cNvSpPr>
          <p:nvPr/>
        </p:nvSpPr>
        <p:spPr bwMode="auto">
          <a:xfrm>
            <a:off x="242888" y="4019550"/>
            <a:ext cx="59340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在這張圖中，門圖形具有一個控制項控點，可讓您將門打開或關上，這時候它會掃到放在附近的桌子嗎？ </a:t>
            </a:r>
          </a:p>
        </p:txBody>
      </p:sp>
      <p:pic>
        <p:nvPicPr>
          <p:cNvPr id="20487" name="Picture 7" descr="帶有黃色控制項控點的門圖形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</p:spPr>
      </p:pic>
      <p:pic>
        <p:nvPicPr>
          <p:cNvPr id="188423" name="Picture 7" descr="黃色控制項控點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8688" y="1300163"/>
            <a:ext cx="173037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4" name="Rectangle 9"/>
          <p:cNvSpPr>
            <a:spLocks noChangeArrowheads="1"/>
          </p:cNvSpPr>
          <p:nvPr/>
        </p:nvSpPr>
        <p:spPr bwMode="auto">
          <a:xfrm>
            <a:off x="255588" y="5114925"/>
            <a:ext cx="5934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看來並不會，不過最好是找一個比較小的桌子，或是調整一下傢俱，這樣實際配置時才不會發生這個問題。</a:t>
            </a:r>
          </a:p>
        </p:txBody>
      </p:sp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3963988" y="1182688"/>
            <a:ext cx="214312" cy="2524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utoUpdateAnimBg="0"/>
      <p:bldP spid="188421" grpId="0" build="p" autoUpdateAnimBg="0"/>
      <p:bldP spid="188424" grpId="0" build="p" autoUpdateAnimBg="0"/>
      <p:bldP spid="1884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9713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任何東西都是圖形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使用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時，您可能需要加入文字、相片或美工圖案。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總而言之，頁面上的任何東西對於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而言都是圖形，包括圖片和文字。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754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如果您在頁面空白處輸入文字，這些文字會變成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圖形，選取文字時，就會出現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8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個選取控點。如果您選取某個匯入的圖片，這個圖片也會出現選取控點。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雖然這些並不是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所建立的圖形，但在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中，所有這些東西都會視為圖形。</a:t>
            </a:r>
          </a:p>
        </p:txBody>
      </p:sp>
      <p:pic>
        <p:nvPicPr>
          <p:cNvPr id="21511" name="Picture 10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974725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5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建議練習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76225" y="814388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熟悉 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圖形的行為。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熟悉 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圖形的行為。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查看各種 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及 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圖形。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瀏覽部分圖形的特殊行為。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3688" y="4622800"/>
            <a:ext cx="8431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  <a:hlinkClick r:id="rId3"/>
              </a:rPr>
              <a:t>線上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  <a:hlinkClick r:id="rId4"/>
              </a:rPr>
              <a:t>練習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需要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2007)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1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1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在 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中要如何辨別 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圖形？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請選擇一個答案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)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選取圖形，然後查看圖形側邊是否有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6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個綠色的選取控點。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選取圖形，然後查看圖形側邊是否有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8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個綠色的選取控點。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如果圖形具有兩個維度，那麼它就是一個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如果圖形看起來像是具有三個維度，那麼它就不是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2D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，而是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3D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1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1</a:t>
            </a:r>
            <a:r>
              <a:rPr lang="zh-TW" altLang="en-US" smtClean="0">
                <a:ea typeface="新細明體" charset="-120"/>
              </a:rPr>
              <a:t>：答案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選取圖形，然後查看圖形側邊是否有 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8 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個綠色的選取控點。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許多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圖形還會有一個綠色的旋轉控點  。</a:t>
            </a:r>
          </a:p>
        </p:txBody>
      </p:sp>
      <p:pic>
        <p:nvPicPr>
          <p:cNvPr id="54277" name="Picture 5" descr="旋轉控點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13" y="2130425"/>
            <a:ext cx="1730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課程內容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28675"/>
            <a:ext cx="8431213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‧"/>
            </a:pPr>
            <a:r>
              <a:rPr lang="zh-TW" altLang="en-US" sz="2800" smtClean="0">
                <a:solidFill>
                  <a:schemeClr val="bg1"/>
                </a:solidFill>
                <a:ea typeface="新細明體" charset="-120"/>
              </a:rPr>
              <a:t>概觀：</a:t>
            </a:r>
            <a:r>
              <a:rPr lang="en-US" altLang="zh-TW" sz="2800" smtClean="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800" smtClean="0">
                <a:solidFill>
                  <a:schemeClr val="bg1"/>
                </a:solidFill>
                <a:ea typeface="新細明體" charset="-120"/>
              </a:rPr>
              <a:t>圖形有什麼特殊的地方呢？</a:t>
            </a:r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‧"/>
            </a:pPr>
            <a:r>
              <a:rPr lang="zh-TW" altLang="en-US" sz="2800" smtClean="0">
                <a:solidFill>
                  <a:schemeClr val="bg1"/>
                </a:solidFill>
                <a:ea typeface="新細明體" charset="-120"/>
              </a:rPr>
              <a:t>課程 </a:t>
            </a:r>
            <a:r>
              <a:rPr lang="en-US" altLang="zh-TW" sz="2800" smtClean="0">
                <a:solidFill>
                  <a:schemeClr val="bg1"/>
                </a:solidFill>
                <a:ea typeface="新細明體" charset="-120"/>
              </a:rPr>
              <a:t>1</a:t>
            </a:r>
            <a:r>
              <a:rPr lang="zh-TW" altLang="en-US" sz="2800" smtClean="0">
                <a:solidFill>
                  <a:schemeClr val="bg1"/>
                </a:solidFill>
                <a:ea typeface="新細明體" charset="-120"/>
              </a:rPr>
              <a:t>：圖形簡介</a:t>
            </a:r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‧"/>
            </a:pPr>
            <a:r>
              <a:rPr lang="zh-TW" altLang="en-US" sz="2800" smtClean="0">
                <a:solidFill>
                  <a:schemeClr val="bg1"/>
                </a:solidFill>
                <a:ea typeface="新細明體" charset="-120"/>
              </a:rPr>
              <a:t>課程 </a:t>
            </a:r>
            <a:r>
              <a:rPr lang="en-US" altLang="zh-TW" sz="2800" smtClean="0">
                <a:solidFill>
                  <a:schemeClr val="bg1"/>
                </a:solidFill>
                <a:ea typeface="新細明體" charset="-120"/>
              </a:rPr>
              <a:t>2</a:t>
            </a:r>
            <a:r>
              <a:rPr lang="zh-TW" altLang="en-US" sz="2800" smtClean="0">
                <a:solidFill>
                  <a:schemeClr val="bg1"/>
                </a:solidFill>
                <a:ea typeface="新細明體" charset="-120"/>
              </a:rPr>
              <a:t>：如何取得圖形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28600" y="461010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zh-TW" altLang="en-US" sz="2400">
                <a:solidFill>
                  <a:schemeClr val="bg1"/>
                </a:solidFill>
                <a:ea typeface="新細明體" charset="-120"/>
              </a:rPr>
              <a:t>每個課程都會列出建議的練習，並提供一組測驗問題。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5603" name="Text Box 2"/>
          <p:cNvSpPr txBox="1">
            <a:spLocks noGrp="1"/>
          </p:cNvSpPr>
          <p:nvPr/>
        </p:nvSpPr>
        <p:spPr bwMode="auto">
          <a:xfrm>
            <a:off x="2112963" y="6269038"/>
            <a:ext cx="48672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zh-TW" altLang="en-US" sz="1600">
                <a:solidFill>
                  <a:srgbClr val="005AB4"/>
                </a:solidFill>
                <a:ea typeface="新細明體" charset="-120"/>
              </a:rPr>
              <a:t>圖形：必基本觀念簡介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1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2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有什麼好理由要去使用 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圖形呢？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請選擇一個 答案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)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您想要沿著繪圖頁面的四個邊加上細框線。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您想要使用這種圖形來構成空間物件，例如圓圈、傢俱或某些辦公室設備。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您想要使用這種圖形來表示組織圖中的某個員工。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您想要連接兩個圖形。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1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2</a:t>
            </a:r>
            <a:r>
              <a:rPr lang="zh-TW" altLang="en-US" smtClean="0">
                <a:ea typeface="新細明體" charset="-120"/>
              </a:rPr>
              <a:t>：答案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您想要連接兩個圖形。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連接圖形是在</a:t>
            </a:r>
            <a:r>
              <a:rPr lang="zh-TW" altLang="en-US" sz="2000" i="1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中使用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圖形的主要理由。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1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3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如果您拖曳某個圖形的黃色控制項控點   ，會發生什麼事？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請選擇一個答案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)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圖形會旋轉。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圖形會展示特殊行為。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圖形會依比例重新調整寬度。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圖形會沿著筆直的路線移動，這樣就能讓圖形維持在相同的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y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或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x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軸上。</a:t>
            </a:r>
          </a:p>
        </p:txBody>
      </p:sp>
      <p:pic>
        <p:nvPicPr>
          <p:cNvPr id="60421" name="Picture 5" descr="黃色控制項控點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955675"/>
            <a:ext cx="1730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1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3</a:t>
            </a:r>
            <a:r>
              <a:rPr lang="zh-TW" altLang="en-US" smtClean="0">
                <a:ea typeface="新細明體" charset="-120"/>
              </a:rPr>
              <a:t>：答案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圖形會展示特殊行為。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如果圖形具有黃色的控制項控點，那麼您就可以拖曳這個控點讓圖形展示其他特殊行為，例如，可以打開門圖形的門片，或是打開檔案櫃圖形的抽屜。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zh-TW" altLang="en-US" sz="4400" smtClean="0">
                <a:solidFill>
                  <a:schemeClr val="bg1"/>
                </a:solidFill>
                <a:ea typeface="新細明體" charset="-120"/>
              </a:rPr>
              <a:t>課程 </a:t>
            </a:r>
            <a:r>
              <a:rPr lang="en-US" altLang="zh-TW" sz="4400" smtClean="0">
                <a:solidFill>
                  <a:schemeClr val="bg1"/>
                </a:solidFill>
                <a:ea typeface="新細明體" charset="-120"/>
              </a:rPr>
              <a:t>2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TW" altLang="en-US" sz="3200" smtClean="0">
                <a:solidFill>
                  <a:srgbClr val="FF9900"/>
                </a:solidFill>
                <a:ea typeface="新細明體" charset="-120"/>
              </a:rPr>
              <a:t>如何取得圖形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如何取得圖形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中，大千世界的種種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...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都是一個圖形。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有數以百計的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圖形可供您選擇，數量之多，讓您無法牢記</a:t>
            </a:r>
            <a:r>
              <a:rPr lang="zh-TW" altLang="en-US">
                <a:solidFill>
                  <a:schemeClr val="bg1"/>
                </a:solidFill>
                <a:ea typeface="新細明體" charset="-120"/>
              </a:rPr>
              <a:t>。 </a:t>
            </a:r>
            <a:endParaRPr lang="zh-TW" altLang="en-US" sz="200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所以最好是知道如何尋找您要的圖形。有六種方式可以取得圖形。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尋找圖形的方法雖然不像圖形數量那麼多，但方法也不少，這是因為不同的方法適用於不同的目的。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0727" name="Picture 10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904875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3838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您必須記住這一點</a:t>
            </a:r>
          </a:p>
        </p:txBody>
      </p:sp>
      <p:sp>
        <p:nvSpPr>
          <p:cNvPr id="192515" name="Rectangle 8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在我們講解如何取得圖形之前，您必須了解三個名詞：</a:t>
            </a: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339725" y="4040188"/>
          <a:ext cx="269875" cy="303212"/>
        </p:xfrm>
        <a:graphic>
          <a:graphicData uri="http://schemas.openxmlformats.org/presentationml/2006/ole">
            <p:oleObj spid="_x0000_s1026" name="Visio" r:id="rId4" imgW="270231" imgH="303063" progId="Visio.Drawing.11">
              <p:embed/>
            </p:oleObj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339725" y="4487863"/>
          <a:ext cx="269875" cy="303212"/>
        </p:xfrm>
        <a:graphic>
          <a:graphicData uri="http://schemas.openxmlformats.org/presentationml/2006/ole">
            <p:oleObj spid="_x0000_s1027" name="Visio" r:id="rId5" imgW="270231" imgH="303063" progId="Visio.Drawing.11">
              <p:embed/>
            </p:oleObj>
          </a:graphicData>
        </a:graphic>
      </p:graphicFrame>
      <p:graphicFrame>
        <p:nvGraphicFramePr>
          <p:cNvPr id="192518" name="Object 6"/>
          <p:cNvGraphicFramePr>
            <a:graphicFrameLocks noChangeAspect="1"/>
          </p:cNvGraphicFramePr>
          <p:nvPr/>
        </p:nvGraphicFramePr>
        <p:xfrm>
          <a:off x="339725" y="5199063"/>
          <a:ext cx="269875" cy="303212"/>
        </p:xfrm>
        <a:graphic>
          <a:graphicData uri="http://schemas.openxmlformats.org/presentationml/2006/ole">
            <p:oleObj spid="_x0000_s1028" name="Visio" r:id="rId6" imgW="270231" imgH="303063" progId="Visio.Drawing.11">
              <p:embed/>
            </p:oleObj>
          </a:graphicData>
        </a:graphic>
      </p:graphicFrame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521" name="Rectangle 10"/>
          <p:cNvSpPr>
            <a:spLocks noChangeArrowheads="1"/>
          </p:cNvSpPr>
          <p:nvPr/>
        </p:nvSpPr>
        <p:spPr bwMode="auto">
          <a:xfrm>
            <a:off x="676275" y="4006850"/>
            <a:ext cx="5940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altLang="zh-TW" b="1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 b="1">
                <a:solidFill>
                  <a:srgbClr val="FFCC00"/>
                </a:solidFill>
                <a:ea typeface="新細明體" charset="-120"/>
              </a:rPr>
              <a:t>圖形</a:t>
            </a:r>
            <a:r>
              <a:rPr lang="en-US" altLang="zh-TW" b="1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 b="1">
                <a:solidFill>
                  <a:srgbClr val="FFCC00"/>
                </a:solidFill>
                <a:ea typeface="新細明體" charset="-120"/>
              </a:rPr>
              <a:t>視窗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：這個視窗中包含樣板。</a:t>
            </a: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zh-TW" altLang="en-US" b="1">
                <a:solidFill>
                  <a:srgbClr val="FFCC00"/>
                </a:solidFill>
                <a:ea typeface="新細明體" charset="-120"/>
              </a:rPr>
              <a:t>樣板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：樣板不是圖形，這點很重要。樣板包含圖形。</a:t>
            </a: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zh-TW" altLang="en-US" b="1">
                <a:solidFill>
                  <a:srgbClr val="FFCC00"/>
                </a:solidFill>
                <a:ea typeface="新細明體" charset="-120"/>
              </a:rPr>
              <a:t>圖形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：在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中，圖形代表所有事物，但圖形不是樣板，而是內含於樣板中。 </a:t>
            </a:r>
          </a:p>
        </p:txBody>
      </p:sp>
      <p:pic>
        <p:nvPicPr>
          <p:cNvPr id="1034" name="Picture 13" descr="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8" y="935038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  <p:bldP spid="19252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利用範本取得圖形</a:t>
            </a:r>
          </a:p>
        </p:txBody>
      </p:sp>
      <p:sp>
        <p:nvSpPr>
          <p:cNvPr id="196611" name="Rectangle 6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選擇範本是取得圖形的一種方法。當您啟動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時，範本是您會看到的其中一個繪圖類型選項。</a:t>
            </a:r>
          </a:p>
        </p:txBody>
      </p:sp>
      <p:sp>
        <p:nvSpPr>
          <p:cNvPr id="196612" name="Rectangle 7"/>
          <p:cNvSpPr>
            <a:spLocks noChangeArrowheads="1"/>
          </p:cNvSpPr>
          <p:nvPr/>
        </p:nvSpPr>
        <p:spPr bwMode="auto">
          <a:xfrm>
            <a:off x="339725" y="4405313"/>
            <a:ext cx="58642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5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當您選取某個範本時，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視窗中會出現這個範本所包含的 樣板與圖形，供您隨時取用。</a:t>
            </a:r>
          </a:p>
          <a:p>
            <a:pPr>
              <a:spcBef>
                <a:spcPct val="20000"/>
              </a:spcBef>
              <a:spcAft>
                <a:spcPct val="5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使用範本的好處是，範本會依特定用途和相互關係來組織圖形，為您提供有組織的大量圖形。 </a:t>
            </a: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304800" y="3949700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307975" y="4068763"/>
            <a:ext cx="586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1400">
                <a:solidFill>
                  <a:srgbClr val="FFCC00"/>
                </a:solidFill>
                <a:ea typeface="新細明體" charset="-120"/>
              </a:rPr>
              <a:t>動畫：按一下滑鼠右鍵，然後按一下 </a:t>
            </a:r>
            <a:r>
              <a:rPr lang="en-US" altLang="zh-TW" sz="1400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 sz="1400">
                <a:solidFill>
                  <a:srgbClr val="FFCC00"/>
                </a:solidFill>
                <a:ea typeface="新細明體" charset="-120"/>
              </a:rPr>
              <a:t>播放</a:t>
            </a:r>
            <a:r>
              <a:rPr lang="en-US" altLang="zh-TW" sz="1400">
                <a:solidFill>
                  <a:srgbClr val="FFCC00"/>
                </a:solidFill>
                <a:ea typeface="新細明體" charset="-120"/>
              </a:rPr>
              <a:t>]</a:t>
            </a:r>
            <a:r>
              <a:rPr lang="zh-TW" altLang="en-US" sz="1400">
                <a:solidFill>
                  <a:srgbClr val="FFCC00"/>
                </a:solidFill>
                <a:ea typeface="新細明體" charset="-120"/>
              </a:rPr>
              <a:t>。</a:t>
            </a:r>
          </a:p>
        </p:txBody>
      </p:sp>
    </p:spTree>
    <p:controls>
      <p:control spid="2050" r:id="rId2" imgW="5776013" imgH="2916600"/>
    </p:controls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  <p:bldP spid="19661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利用範本取得圖形</a:t>
            </a:r>
          </a:p>
        </p:txBody>
      </p:sp>
      <p:sp>
        <p:nvSpPr>
          <p:cNvPr id="198659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選擇範本是取得圖形的一種方法。當您啟動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時，範本是您會看到的其中一個繪圖類型選項。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zh-TW" altLang="en-US" sz="200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277813" y="3994150"/>
            <a:ext cx="58642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5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當您選取某個範本時，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視窗中會出現這個範本所包含的樣板與圖形，供您隨時取用。</a:t>
            </a:r>
          </a:p>
          <a:p>
            <a:pPr>
              <a:spcBef>
                <a:spcPct val="20000"/>
              </a:spcBef>
              <a:spcAft>
                <a:spcPct val="5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使用範本的好處是，範本會依特定用途和相互關係來組織圖形，為您提供有組織的大量圖形。</a:t>
            </a:r>
          </a:p>
        </p:txBody>
      </p:sp>
      <p:pic>
        <p:nvPicPr>
          <p:cNvPr id="31751" name="Picture 10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25513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utoUpdateAnimBg="0"/>
      <p:bldP spid="19866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經由搜尋取得圖形</a:t>
            </a:r>
          </a:p>
        </p:txBody>
      </p:sp>
      <p:sp>
        <p:nvSpPr>
          <p:cNvPr id="200707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如果您需要更多的圖形，而範本無法滿足您的需求，則可以使用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搜尋圖形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方塊來搜尋。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zh-TW" altLang="en-US" sz="200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0714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舉例來說，如果您正在製作網路圖，可能會需要用到較大型的箭頭，而範本樣板中的箭頭都比較小，無法滿足您的需求。 </a:t>
            </a:r>
          </a:p>
        </p:txBody>
      </p:sp>
      <p:pic>
        <p:nvPicPr>
          <p:cNvPr id="32775" name="Picture 10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895350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0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utoUpdateAnimBg="0"/>
      <p:bldP spid="20071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73025"/>
            <a:ext cx="8929687" cy="609600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概觀：</a:t>
            </a:r>
            <a:r>
              <a:rPr lang="en-US" altLang="zh-TW" smtClean="0">
                <a:ea typeface="新細明體" charset="-120"/>
              </a:rPr>
              <a:t>Visio </a:t>
            </a:r>
            <a:r>
              <a:rPr lang="zh-TW" altLang="en-US" smtClean="0">
                <a:ea typeface="新細明體" charset="-120"/>
              </a:rPr>
              <a:t>圖形有什麼特殊的地方呢？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852613" y="849313"/>
            <a:ext cx="5462587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400">
                <a:solidFill>
                  <a:schemeClr val="bg1"/>
                </a:solidFill>
                <a:ea typeface="新細明體" charset="-120"/>
              </a:rPr>
              <a:t>圖形構成了所有的 </a:t>
            </a:r>
            <a:r>
              <a:rPr lang="en-US" altLang="zh-TW" sz="24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400">
                <a:solidFill>
                  <a:schemeClr val="bg1"/>
                </a:solidFill>
                <a:ea typeface="新細明體" charset="-120"/>
              </a:rPr>
              <a:t>圖表。您可以使用圖形 來代表物件、動作和概念，當您安排好並連接了圖形後，視覺化的關聯就會顯示出來。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400">
                <a:solidFill>
                  <a:schemeClr val="bg1"/>
                </a:solidFill>
                <a:ea typeface="新細明體" charset="-120"/>
              </a:rPr>
              <a:t>如果圖形看起來不太對，或者您無法讓它們照著您的意思去做，整個圖表看起來就很糟。所以您必須熟悉 </a:t>
            </a:r>
            <a:r>
              <a:rPr lang="en-US" altLang="zh-TW" sz="24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400">
                <a:solidFill>
                  <a:schemeClr val="bg1"/>
                </a:solidFill>
                <a:ea typeface="新細明體" charset="-120"/>
              </a:rPr>
              <a:t>圖形的基礎概念。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400">
                <a:solidFill>
                  <a:schemeClr val="bg1"/>
                </a:solidFill>
                <a:ea typeface="新細明體" charset="-120"/>
              </a:rPr>
              <a:t>這個課程提供圖形的一些重要概念，您將會學到如何取得圖形以及將圖形放置到頁面上。</a:t>
            </a:r>
          </a:p>
        </p:txBody>
      </p:sp>
      <p:pic>
        <p:nvPicPr>
          <p:cNvPr id="8198" name="Picture 5" descr="圖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1168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077" name="Text Box 5"/>
          <p:cNvSpPr txBox="1">
            <a:spLocks noGrp="1"/>
          </p:cNvSpPr>
          <p:nvPr/>
        </p:nvSpPr>
        <p:spPr bwMode="auto">
          <a:xfrm>
            <a:off x="2112963" y="6269038"/>
            <a:ext cx="48672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zh-TW" altLang="en-US" sz="1600">
                <a:solidFill>
                  <a:srgbClr val="005AB4"/>
                </a:solidFill>
                <a:ea typeface="新細明體" charset="-120"/>
              </a:rPr>
              <a:t>圖形：必備基本觀念簡介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經由搜尋取得圖形</a:t>
            </a:r>
          </a:p>
        </p:txBody>
      </p:sp>
      <p:sp>
        <p:nvSpPr>
          <p:cNvPr id="202755" name="Rectangle 7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這張圖片示範您可以搜尋箭頭圖形的方法。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zh-TW" altLang="en-US" sz="2000">
              <a:solidFill>
                <a:schemeClr val="bg1"/>
              </a:solidFill>
              <a:ea typeface="新細明體" charset="-120"/>
            </a:endParaRPr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339725" y="4102100"/>
          <a:ext cx="269875" cy="303213"/>
        </p:xfrm>
        <a:graphic>
          <a:graphicData uri="http://schemas.openxmlformats.org/presentationml/2006/ole">
            <p:oleObj spid="_x0000_s3074" name="Visio" r:id="rId4" imgW="270231" imgH="303063" progId="Visio.Drawing.11">
              <p:embed/>
            </p:oleObj>
          </a:graphicData>
        </a:graphic>
      </p:graphicFrame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339725" y="4818063"/>
          <a:ext cx="269875" cy="303212"/>
        </p:xfrm>
        <a:graphic>
          <a:graphicData uri="http://schemas.openxmlformats.org/presentationml/2006/ole">
            <p:oleObj spid="_x0000_s3075" name="Visio" r:id="rId5" imgW="270231" imgH="303063" progId="Visio.Drawing.11">
              <p:embed/>
            </p:oleObj>
          </a:graphicData>
        </a:graphic>
      </p:graphicFrame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2760" name="Rectangle 9"/>
          <p:cNvSpPr>
            <a:spLocks noChangeArrowheads="1"/>
          </p:cNvSpPr>
          <p:nvPr/>
        </p:nvSpPr>
        <p:spPr bwMode="auto">
          <a:xfrm>
            <a:off x="676275" y="4068763"/>
            <a:ext cx="59404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這時候，您可以在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搜尋圖形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方塊中輸入「箭頭」，然後按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ENTER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鍵。</a:t>
            </a: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當您搜尋圖形時，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會建立一個暫時性的樣板，以包含它找到的圖形。在這個範例中，暫時性樣板的名稱將會是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箭頭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。若要使用某個圖形，只需將它從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箭頭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樣板拖曳到繪圖上。</a:t>
            </a:r>
          </a:p>
        </p:txBody>
      </p:sp>
      <p:pic>
        <p:nvPicPr>
          <p:cNvPr id="3082" name="Picture 12" descr="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425" y="884238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2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  <p:bldP spid="20276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1138" y="88900"/>
            <a:ext cx="80279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利用瀏覽方式尋找圖形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您可以利用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檔案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功能表和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子功能表，以瀏覽的方式來尋找圖形。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例如，假設您幾個星期前曾經用過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建立一份地圖，您記得曾經在地圖中使用某個圖形來代表機場，現在您所製作的流程圖中正需要像這樣的圖形。 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3799" name="Picture 10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925513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1138" y="88900"/>
            <a:ext cx="80279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利用瀏覽方式尋找圖形</a:t>
            </a:r>
          </a:p>
        </p:txBody>
      </p:sp>
      <p:sp>
        <p:nvSpPr>
          <p:cNvPr id="204803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若要在流程圖中加入那個機場圖形，您可以利用這裡所示範的方法來瀏覽圖形。</a:t>
            </a:r>
          </a:p>
        </p:txBody>
      </p:sp>
      <p:sp>
        <p:nvSpPr>
          <p:cNvPr id="204804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這個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交通圖形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樣板會和您的流程圖樣板一起出現在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視窗中，這樣您就可以將機場圖形拖曳到頁面上。 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4823" name="Picture 10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935038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 advAuto="0"/>
      <p:bldP spid="20480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自己繪製圖形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如果您在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中找不到您要的圖形，可以自己繪製圖形。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18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自己繪製的圖形可以很簡單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(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例如波浪式的線條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)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，也可以很複雜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(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例如自訂的辦公室設備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)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這裡所顯示的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繪圖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工具列只是冰山一角，它可以讓您使用簡單的工具從頭開始建立圖形。 </a:t>
            </a:r>
          </a:p>
        </p:txBody>
      </p:sp>
      <p:pic>
        <p:nvPicPr>
          <p:cNvPr id="35847" name="Picture 10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885825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  <p:bldP spid="9421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3838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從其他人那兒取得圖形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有時候您可能想要使用其他人已經製作好的圖形，例如同事，或者是針對特定產業製作並銷售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圖形的公司。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4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當您想要使用其他人製作的圖形時，他們可能會傳送包含這些圖形的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繪圖複本給您，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您收到的通常是圖形樣板。 </a:t>
            </a:r>
          </a:p>
        </p:txBody>
      </p:sp>
      <p:pic>
        <p:nvPicPr>
          <p:cNvPr id="36871" name="Picture 10" descr="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874713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1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3838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從其他人那兒取得圖形</a:t>
            </a:r>
          </a:p>
        </p:txBody>
      </p:sp>
      <p:sp>
        <p:nvSpPr>
          <p:cNvPr id="206851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樣板是指檔名中含有 “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.vss”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或 “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.vsx”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的檔案。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853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當您收到樣板檔案時，請將它複製到這個位置：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C:\Documents and Settings\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使用者名稱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\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我的文件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\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我的圖形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複製到這個位置之後，就可以從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檔案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功能表和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子功能表來使用這個樣板。 </a:t>
            </a:r>
          </a:p>
        </p:txBody>
      </p:sp>
      <p:sp>
        <p:nvSpPr>
          <p:cNvPr id="206855" name="Rectangle 8"/>
          <p:cNvSpPr>
            <a:spLocks noChangeArrowheads="1"/>
          </p:cNvSpPr>
          <p:nvPr/>
        </p:nvSpPr>
        <p:spPr bwMode="auto">
          <a:xfrm>
            <a:off x="6107113" y="2058988"/>
            <a:ext cx="27447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例如，樣板可能會稱為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ContosoShapes.vss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或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ContosoShapes.vsx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。</a:t>
            </a:r>
          </a:p>
        </p:txBody>
      </p:sp>
      <p:pic>
        <p:nvPicPr>
          <p:cNvPr id="37896" name="Picture 11" descr="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925513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0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utoUpdateAnimBg="0"/>
      <p:bldP spid="206853" grpId="0" build="p" autoUpdateAnimBg="0"/>
      <p:bldP spid="206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插入圖片</a:t>
            </a: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假設您想要在圖表中插入相片。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242888" y="4019550"/>
            <a:ext cx="59340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如果要執行這項操作，請在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插入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功能表上指向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圖片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， 然後按一下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[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從檔案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]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即可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(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在您熟悉的其他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Office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程式中也可以使用這個程序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)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當您插入圖片時，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會自動將它變成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圖形，並加上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8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個控點。</a:t>
            </a:r>
          </a:p>
        </p:txBody>
      </p:sp>
      <p:pic>
        <p:nvPicPr>
          <p:cNvPr id="38919" name="Picture 10" descr="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935038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0240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插入圖片</a:t>
            </a:r>
          </a:p>
        </p:txBody>
      </p:sp>
      <p:sp>
        <p:nvSpPr>
          <p:cNvPr id="208899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經由插入圖片所製成的圖形不像取自樣板的圖形那麼聰明，以互動式行為來說，它們就沒那麼靈活，差不多就和頁面上的方塊一樣。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8901" name="Rectangle 6"/>
          <p:cNvSpPr>
            <a:spLocks noChangeArrowheads="1"/>
          </p:cNvSpPr>
          <p:nvPr/>
        </p:nvSpPr>
        <p:spPr bwMode="auto">
          <a:xfrm>
            <a:off x="242888" y="4019550"/>
            <a:ext cx="59340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不過，它們確實是圖形，也就是說 您可以使用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1D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圖形來連接它們、重新調整它們的大小、移動它們的位置等等。</a:t>
            </a:r>
          </a:p>
        </p:txBody>
      </p:sp>
      <p:pic>
        <p:nvPicPr>
          <p:cNvPr id="39943" name="Picture 10" descr="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925513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  <p:bldP spid="20890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建議練習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76225" y="814388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查看範例中所提供的圖形。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搜尋爆炸圖形。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瀏覽圖形。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使用其他人提供的樣板。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插入圖片。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93688" y="4622800"/>
            <a:ext cx="8431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  <a:hlinkClick r:id="rId3"/>
              </a:rPr>
              <a:t>線上練習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需要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2007)</a:t>
            </a:r>
          </a:p>
        </p:txBody>
      </p:sp>
    </p:spTree>
  </p:cSld>
  <p:clrMapOvr>
    <a:masterClrMapping/>
  </p:clrMapOvr>
  <p:transition spd="med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2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1</a:t>
            </a:r>
          </a:p>
        </p:txBody>
      </p:sp>
      <p:sp>
        <p:nvSpPr>
          <p:cNvPr id="1187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下列哪一個方法不是取得圖形的方法？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請選擇一個答案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)</a:t>
            </a: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插入圖片。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選擇範本。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選擇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功能表上的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匯入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使用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檔案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功能表和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子功能表，以瀏覽方式尋找圖形。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  <p:bldP spid="11878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課程目標			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65188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‧"/>
            </a:pP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認識 </a:t>
            </a:r>
            <a:r>
              <a:rPr lang="en-US" altLang="zh-TW" sz="2400" smtClean="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圖形：</a:t>
            </a:r>
            <a:r>
              <a:rPr lang="en-US" altLang="zh-TW" sz="2400" smtClean="0">
                <a:solidFill>
                  <a:schemeClr val="bg1"/>
                </a:solidFill>
                <a:ea typeface="新細明體" charset="-120"/>
              </a:rPr>
              <a:t>1 D </a:t>
            </a: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與 </a:t>
            </a:r>
            <a:r>
              <a:rPr lang="en-US" altLang="zh-TW" sz="2400" smtClean="0">
                <a:solidFill>
                  <a:schemeClr val="bg1"/>
                </a:solidFill>
                <a:ea typeface="新細明體" charset="-120"/>
              </a:rPr>
              <a:t>2D</a:t>
            </a: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。</a:t>
            </a:r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‧"/>
            </a:pP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了解 </a:t>
            </a:r>
            <a:r>
              <a:rPr lang="en-US" altLang="zh-TW" sz="2400" smtClean="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與 </a:t>
            </a:r>
            <a:r>
              <a:rPr lang="en-US" altLang="zh-TW" sz="2400" smtClean="0">
                <a:solidFill>
                  <a:schemeClr val="bg1"/>
                </a:solidFill>
                <a:ea typeface="新細明體" charset="-120"/>
              </a:rPr>
              <a:t>2D </a:t>
            </a: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圖形的行為。</a:t>
            </a:r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‧"/>
            </a:pP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找出您需要的圖形。</a:t>
            </a:r>
          </a:p>
          <a:p>
            <a:pPr lvl="1">
              <a:spcAft>
                <a:spcPct val="75000"/>
              </a:spcAft>
              <a:buClr>
                <a:srgbClr val="FF9900"/>
              </a:buClr>
              <a:buFontTx/>
              <a:buNone/>
            </a:pPr>
            <a:endParaRPr lang="zh-TW" altLang="en-US" sz="2400" smtClean="0">
              <a:solidFill>
                <a:schemeClr val="bg1"/>
              </a:solidFill>
              <a:ea typeface="新細明體" charset="-120"/>
            </a:endParaRPr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‧"/>
            </a:pPr>
            <a:endParaRPr lang="zh-TW" altLang="en-US" sz="2900" smtClean="0">
              <a:solidFill>
                <a:schemeClr val="bg1"/>
              </a:solidFill>
              <a:ea typeface="新細明體" charset="-12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2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1</a:t>
            </a:r>
            <a:r>
              <a:rPr lang="zh-TW" altLang="en-US" smtClean="0">
                <a:ea typeface="新細明體" charset="-120"/>
              </a:rPr>
              <a:t>：答案</a:t>
            </a:r>
          </a:p>
        </p:txBody>
      </p:sp>
      <p:sp>
        <p:nvSpPr>
          <p:cNvPr id="120835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選擇 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圖形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功能表上的 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匯入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]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。</a:t>
            </a:r>
          </a:p>
        </p:txBody>
      </p:sp>
      <p:sp>
        <p:nvSpPr>
          <p:cNvPr id="120836" name="Rectangle 5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這並不是取得圖形的方法。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2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2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什麼是 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樣板？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請選擇一個答案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)</a:t>
            </a:r>
          </a:p>
        </p:txBody>
      </p:sp>
      <p:sp>
        <p:nvSpPr>
          <p:cNvPr id="122884" name="Rectangle 5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樣板是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視窗所提供的圖形組合。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樣板是預設的圖形，您可以將它拖曳到頁面中。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樣板是您在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中可以開啟的檔案，包含許多已經繪製好的圖，您所要作的就是填滿空白。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樣板是一種剪下來的圖形，您可以填入任何的色彩。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  <p:bldP spid="122884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2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2</a:t>
            </a:r>
            <a:r>
              <a:rPr lang="zh-TW" altLang="en-US" smtClean="0">
                <a:ea typeface="新細明體" charset="-120"/>
              </a:rPr>
              <a:t>：答案</a:t>
            </a:r>
          </a:p>
        </p:txBody>
      </p:sp>
      <p:sp>
        <p:nvSpPr>
          <p:cNvPr id="124931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樣板是 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圖形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視窗所提供的圖形組合。</a:t>
            </a:r>
          </a:p>
        </p:txBody>
      </p:sp>
      <p:sp>
        <p:nvSpPr>
          <p:cNvPr id="124932" name="Rectangle 5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一般人會認為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樣板是一個圖形，但其實不然，它是一群圖形的組合。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2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3</a:t>
            </a:r>
          </a:p>
        </p:txBody>
      </p:sp>
      <p:sp>
        <p:nvSpPr>
          <p:cNvPr id="1269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如果有人給您 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.vss 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或 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.vsx 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檔，您應該將它放在哪裡，這樣才能在 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中使用這個檔案？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ea typeface="新細明體" charset="-120"/>
              </a:rPr>
              <a:t>請選擇一個答案</a:t>
            </a:r>
            <a:r>
              <a:rPr lang="en-US" altLang="zh-TW" b="1" smtClean="0">
                <a:solidFill>
                  <a:schemeClr val="bg1"/>
                </a:solidFill>
                <a:ea typeface="新細明體" charset="-120"/>
              </a:rPr>
              <a:t>)</a:t>
            </a:r>
          </a:p>
        </p:txBody>
      </p:sp>
      <p:sp>
        <p:nvSpPr>
          <p:cNvPr id="126980" name="Rectangle 5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我的圖片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\ 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我的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我的文件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\ 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我的圖形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放在桌面上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  <p:bldP spid="12698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測驗 </a:t>
            </a:r>
            <a:r>
              <a:rPr lang="en-US" altLang="zh-TW" smtClean="0">
                <a:ea typeface="新細明體" charset="-120"/>
              </a:rPr>
              <a:t>2</a:t>
            </a:r>
            <a:r>
              <a:rPr lang="zh-TW" altLang="en-US" smtClean="0">
                <a:ea typeface="新細明體" charset="-120"/>
              </a:rPr>
              <a:t>、問題 </a:t>
            </a:r>
            <a:r>
              <a:rPr lang="en-US" altLang="zh-TW" smtClean="0">
                <a:ea typeface="新細明體" charset="-120"/>
              </a:rPr>
              <a:t>3</a:t>
            </a:r>
            <a:r>
              <a:rPr lang="zh-TW" altLang="en-US" smtClean="0">
                <a:ea typeface="新細明體" charset="-120"/>
              </a:rPr>
              <a:t>：答案</a:t>
            </a:r>
          </a:p>
        </p:txBody>
      </p:sp>
      <p:sp>
        <p:nvSpPr>
          <p:cNvPr id="129027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我的文件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] \ [</a:t>
            </a:r>
            <a:r>
              <a:rPr lang="zh-TW" altLang="en-US" smtClean="0">
                <a:solidFill>
                  <a:schemeClr val="bg1"/>
                </a:solidFill>
                <a:ea typeface="新細明體" charset="-120"/>
              </a:rPr>
              <a:t>我的圖形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]</a:t>
            </a:r>
          </a:p>
        </p:txBody>
      </p:sp>
      <p:sp>
        <p:nvSpPr>
          <p:cNvPr id="129028" name="Rectangle 5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如果您將它放在這裡，就可以從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[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我的圖形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]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子功能表來使用這個樣板。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快速參閱卡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6225" y="882650"/>
            <a:ext cx="8297863" cy="2678113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如需本課程內容所涵蓋的工作摘要，請參閱</a:t>
            </a:r>
            <a:r>
              <a:rPr lang="zh-TW" altLang="en-US" sz="2400" smtClean="0">
                <a:solidFill>
                  <a:schemeClr val="bg1"/>
                </a:solidFill>
                <a:ea typeface="新細明體" charset="-120"/>
                <a:hlinkClick r:id="rId3"/>
              </a:rPr>
              <a:t>快速參閱卡</a:t>
            </a: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。</a:t>
            </a:r>
          </a:p>
          <a:p>
            <a:pPr marL="0" indent="0">
              <a:spcAft>
                <a:spcPct val="75000"/>
              </a:spcAft>
              <a:buFontTx/>
              <a:buNone/>
            </a:pPr>
            <a:r>
              <a:rPr lang="zh-TW" altLang="en-US" sz="2400" smtClean="0">
                <a:solidFill>
                  <a:schemeClr val="bg1"/>
                </a:solidFill>
                <a:ea typeface="新細明體" charset="-120"/>
              </a:rPr>
              <a:t> </a:t>
            </a:r>
            <a:endParaRPr lang="zh-TW" altLang="en-US" sz="2400" b="1" smtClean="0">
              <a:solidFill>
                <a:schemeClr val="bg1"/>
              </a:solidFill>
              <a:ea typeface="新細明體" charset="-120"/>
            </a:endParaRPr>
          </a:p>
          <a:p>
            <a:pPr marL="0" indent="0">
              <a:spcAft>
                <a:spcPct val="75000"/>
              </a:spcAft>
              <a:buFontTx/>
              <a:buNone/>
            </a:pPr>
            <a:endParaRPr lang="zh-TW" altLang="en-US" sz="2400" smtClean="0">
              <a:solidFill>
                <a:schemeClr val="bg1"/>
              </a:solidFill>
              <a:ea typeface="新細明體" charset="-12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zh-TW" altLang="en-US" sz="4400" smtClean="0">
                <a:solidFill>
                  <a:schemeClr val="bg1"/>
                </a:solidFill>
                <a:ea typeface="新細明體" charset="-120"/>
              </a:rPr>
              <a:t>使用這份範本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TW" altLang="en-US" sz="3200" smtClean="0">
                <a:solidFill>
                  <a:srgbClr val="FF9900"/>
                </a:solidFill>
                <a:ea typeface="新細明體" charset="-120"/>
              </a:rPr>
              <a:t>請參閱記事窗格或檢閱完整的</a:t>
            </a:r>
          </a:p>
          <a:p>
            <a:pPr marL="0" indent="0" algn="ctr" eaLnBrk="1" hangingPunct="1">
              <a:buFontTx/>
              <a:buNone/>
            </a:pPr>
            <a:r>
              <a:rPr lang="zh-TW" altLang="en-US" sz="3200" smtClean="0">
                <a:solidFill>
                  <a:srgbClr val="FF9900"/>
                </a:solidFill>
                <a:ea typeface="新細明體" charset="-120"/>
              </a:rPr>
              <a:t>備忘頁面 </a:t>
            </a:r>
            <a:r>
              <a:rPr lang="en-US" altLang="zh-TW" sz="3200" smtClean="0">
                <a:solidFill>
                  <a:srgbClr val="FF9900"/>
                </a:solidFill>
                <a:ea typeface="新細明體" charset="-120"/>
              </a:rPr>
              <a:t>([</a:t>
            </a:r>
            <a:r>
              <a:rPr lang="zh-TW" altLang="en-US" sz="3200" smtClean="0">
                <a:solidFill>
                  <a:srgbClr val="FF9900"/>
                </a:solidFill>
                <a:ea typeface="新細明體" charset="-120"/>
              </a:rPr>
              <a:t>檢視</a:t>
            </a:r>
            <a:r>
              <a:rPr lang="en-US" altLang="zh-TW" sz="3200" smtClean="0">
                <a:solidFill>
                  <a:srgbClr val="FF9900"/>
                </a:solidFill>
                <a:ea typeface="新細明體" charset="-120"/>
              </a:rPr>
              <a:t>] </a:t>
            </a:r>
            <a:r>
              <a:rPr lang="zh-TW" altLang="en-US" sz="3200" smtClean="0">
                <a:solidFill>
                  <a:srgbClr val="FF9900"/>
                </a:solidFill>
                <a:ea typeface="新細明體" charset="-120"/>
              </a:rPr>
              <a:t>索引標籤</a:t>
            </a:r>
            <a:r>
              <a:rPr lang="en-US" altLang="zh-TW" sz="3200" smtClean="0">
                <a:solidFill>
                  <a:srgbClr val="FF9900"/>
                </a:solidFill>
                <a:ea typeface="新細明體" charset="-120"/>
              </a:rPr>
              <a:t>)</a:t>
            </a:r>
            <a:r>
              <a:rPr lang="zh-TW" altLang="en-US" sz="3200" smtClean="0">
                <a:solidFill>
                  <a:srgbClr val="FF9900"/>
                </a:solidFill>
                <a:ea typeface="新細明體" charset="-120"/>
              </a:rPr>
              <a:t>，</a:t>
            </a:r>
          </a:p>
          <a:p>
            <a:pPr marL="0" indent="0" algn="ctr" eaLnBrk="1" hangingPunct="1">
              <a:buFontTx/>
              <a:buNone/>
            </a:pPr>
            <a:r>
              <a:rPr lang="zh-TW" altLang="en-US" sz="3200" smtClean="0">
                <a:solidFill>
                  <a:srgbClr val="FF9900"/>
                </a:solidFill>
                <a:ea typeface="新細明體" charset="-120"/>
              </a:rPr>
              <a:t>以取得這份範本的詳細說明。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zh-TW" altLang="en-US" sz="4400" smtClean="0">
                <a:solidFill>
                  <a:schemeClr val="bg1"/>
                </a:solidFill>
                <a:ea typeface="新細明體" charset="-120"/>
              </a:rPr>
              <a:t>課程 </a:t>
            </a:r>
            <a:r>
              <a:rPr lang="en-US" altLang="zh-TW" sz="4400" smtClean="0">
                <a:solidFill>
                  <a:schemeClr val="bg1"/>
                </a:solidFill>
                <a:ea typeface="新細明體" charset="-120"/>
              </a:rPr>
              <a:t>1</a:t>
            </a:r>
            <a:endParaRPr lang="zh-TW" altLang="en-US" sz="4400" smtClean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TW" altLang="en-US" sz="3200" smtClean="0">
                <a:solidFill>
                  <a:srgbClr val="FF9900"/>
                </a:solidFill>
                <a:ea typeface="新細明體" charset="-120"/>
              </a:rPr>
              <a:t>圖形簡介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1267" name="Text Box 2"/>
          <p:cNvSpPr txBox="1">
            <a:spLocks noGrp="1"/>
          </p:cNvSpPr>
          <p:nvPr/>
        </p:nvSpPr>
        <p:spPr bwMode="auto">
          <a:xfrm>
            <a:off x="2112963" y="6269038"/>
            <a:ext cx="48672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zh-TW" altLang="en-US" sz="1600">
                <a:solidFill>
                  <a:srgbClr val="005AB4"/>
                </a:solidFill>
                <a:ea typeface="新細明體" charset="-120"/>
              </a:rPr>
              <a:t>圖形：必備基本觀念簡介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圖形簡介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什麼是圖形呢？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中，它的定義可能比您所想的還要寬廣。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沒錯，您可以在流程圖中使用像是矩形和菱形等基本圖形，但也可以使用非常細緻的圖形。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而且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圖形不只是漂漂亮亮待在那兒等您使用，它們還有「互動式行為」；也就是說，當您使用圖形時，它們會以某種方式反應。</a:t>
            </a: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3559" name="Picture 7" descr="流程圖圖形、地圖圖形、網路圖及辦公室配置圖形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9725" y="904875"/>
            <a:ext cx="5662613" cy="2854325"/>
          </a:xfr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522200" y="12522200"/>
            <a:ext cx="12522200" cy="12522200"/>
          </a:xfrm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兩種類型的圖形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119813" y="812800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當您使用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Visio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圖形時，可以重新調整大小、旋轉圖形、設定格式、移動圖形等等。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但當您在處理圖形時，圖形會產生怎麼樣的行為，這是依據您處理的是哪一個類型的圖形而定。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有兩種類型的圖形：一維圖形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(1D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)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和二維圖形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(2D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)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每一個類型的圖形都有特定的行為方式，只要知道圖形是屬於哪一個類型，就可以得心應手地運用了！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2295" name="Picture 10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901700"/>
            <a:ext cx="566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211138" y="73025"/>
            <a:ext cx="80279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>
                <a:solidFill>
                  <a:srgbClr val="005AB4"/>
                </a:solidFill>
                <a:ea typeface="新細明體" charset="-120"/>
              </a:rPr>
              <a:t>兩種圖形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1D </a:t>
            </a:r>
            <a:r>
              <a:rPr lang="zh-TW" altLang="en-US" smtClean="0">
                <a:ea typeface="新細明體" charset="-120"/>
              </a:rPr>
              <a:t>圖形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所謂 </a:t>
            </a: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圖形是指選取的時候會出現一個起點     和一個終點    的圖形。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當您使用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1D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圖形時，它會產生怎麼樣的行為呢？如果您移動起點或終點，則只會改變 一個維度，那就是長度。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然而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1D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圖形最強大的功用是具有連接兩個其他圖形的能力。 </a:t>
            </a:r>
          </a:p>
        </p:txBody>
      </p:sp>
      <p:pic>
        <p:nvPicPr>
          <p:cNvPr id="27659" name="Picture 7" descr="1D 圖形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</p:spPr>
      </p:pic>
      <p:pic>
        <p:nvPicPr>
          <p:cNvPr id="27660" name="Picture 12" descr="起點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663" y="1550988"/>
            <a:ext cx="2016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終點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188" y="1597025"/>
            <a:ext cx="2016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Rectangle 10"/>
          <p:cNvSpPr>
            <a:spLocks noChangeArrowheads="1"/>
          </p:cNvSpPr>
          <p:nvPr/>
        </p:nvSpPr>
        <p:spPr bwMode="auto">
          <a:xfrm>
            <a:off x="6107113" y="2678113"/>
            <a:ext cx="27447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altLang="zh-TW" sz="2000">
                <a:solidFill>
                  <a:schemeClr val="bg1"/>
                </a:solidFill>
                <a:ea typeface="新細明體" charset="-120"/>
              </a:rPr>
              <a:t>1D </a:t>
            </a: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圖形看起來一般都像線條。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8" grpId="0" build="p" autoUpdateAnimBg="0"/>
      <p:bldP spid="276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圖形：必備基本觀念簡介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79375"/>
            <a:ext cx="8904287" cy="614363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1D </a:t>
            </a:r>
            <a:r>
              <a:rPr lang="zh-TW" altLang="en-US" smtClean="0">
                <a:ea typeface="新細明體" charset="-120"/>
              </a:rPr>
              <a:t>圖形</a:t>
            </a:r>
          </a:p>
        </p:txBody>
      </p:sp>
      <p:sp>
        <p:nvSpPr>
          <p:cNvPr id="176131" name="Rectangle 4"/>
          <p:cNvSpPr>
            <a:spLocks noChangeArrowheads="1"/>
          </p:cNvSpPr>
          <p:nvPr/>
        </p:nvSpPr>
        <p:spPr bwMode="auto">
          <a:xfrm>
            <a:off x="6119813" y="854075"/>
            <a:ext cx="27447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 sz="2000">
                <a:solidFill>
                  <a:schemeClr val="bg1"/>
                </a:solidFill>
                <a:ea typeface="新細明體" charset="-120"/>
              </a:rPr>
              <a:t>您可能會這麼想：「不對啊，我覺得這些線條不算是圖形吧。」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6133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沒有錯，「圖形」這個詞通常是指具有清楚輪廓或邊界的形狀或物件。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但是 </a:t>
            </a: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Visio </a:t>
            </a:r>
            <a:r>
              <a:rPr lang="zh-TW" altLang="en-US">
                <a:solidFill>
                  <a:srgbClr val="FFCC00"/>
                </a:solidFill>
                <a:ea typeface="新細明體" charset="-120"/>
              </a:rPr>
              <a:t>將這些線條視為圖形看待，並將它們稱為圖形，所以現在您得習慣這個說法，以免稍後產生混淆。</a:t>
            </a:r>
          </a:p>
        </p:txBody>
      </p:sp>
      <p:pic>
        <p:nvPicPr>
          <p:cNvPr id="14343" name="Picture 7" descr="1D 圖形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  <p:bldP spid="176133" grpId="0" build="p" autoUpdateAnimBg="0"/>
    </p:bldLst>
  </p:timing>
</p:sld>
</file>

<file path=ppt/theme/theme1.xml><?xml version="1.0" encoding="utf-8"?>
<a:theme xmlns:a="http://schemas.openxmlformats.org/drawingml/2006/main" name="10217928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10217928</Template>
  <TotalTime>3</TotalTime>
  <Words>4751</Words>
  <Application>Microsoft Office PowerPoint</Application>
  <PresentationFormat>如螢幕大小 (4:3)</PresentationFormat>
  <Paragraphs>373</Paragraphs>
  <Slides>46</Slides>
  <Notes>46</Notes>
  <HiddenSlides>1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2" baseType="lpstr">
      <vt:lpstr>Arial</vt:lpstr>
      <vt:lpstr>新細明體</vt:lpstr>
      <vt:lpstr>Tahoma</vt:lpstr>
      <vt:lpstr>10217928</vt:lpstr>
      <vt:lpstr>2_Default Design</vt:lpstr>
      <vt:lpstr>Microsoft Visio Drawing</vt:lpstr>
      <vt:lpstr>Microsoft® Office  Visio® 2007 訓練課程</vt:lpstr>
      <vt:lpstr>課程內容</vt:lpstr>
      <vt:lpstr>概觀：Visio 圖形有什麼特殊的地方呢？</vt:lpstr>
      <vt:lpstr>課程目標   </vt:lpstr>
      <vt:lpstr>課程 1</vt:lpstr>
      <vt:lpstr>圖形簡介</vt:lpstr>
      <vt:lpstr>兩種類型的圖形</vt:lpstr>
      <vt:lpstr>1D 圖形</vt:lpstr>
      <vt:lpstr>1D 圖形</vt:lpstr>
      <vt:lpstr>2D 圖形</vt:lpstr>
      <vt:lpstr>2D 圖形</vt:lpstr>
      <vt:lpstr>到底是 1D 還是 2D？要怎樣確認？</vt:lpstr>
      <vt:lpstr>到底是 1D 還是 2D？要怎樣確認？</vt:lpstr>
      <vt:lpstr>具有特殊行為的圖形</vt:lpstr>
      <vt:lpstr>具有特殊行為的圖形</vt:lpstr>
      <vt:lpstr>任何東西都是圖形</vt:lpstr>
      <vt:lpstr>建議練習</vt:lpstr>
      <vt:lpstr>測驗 1、問題 1</vt:lpstr>
      <vt:lpstr>測驗 1、問題 1：答案</vt:lpstr>
      <vt:lpstr>測驗 1、問題 2</vt:lpstr>
      <vt:lpstr>測驗 1、問題 2：答案</vt:lpstr>
      <vt:lpstr>測驗 1、問題 3</vt:lpstr>
      <vt:lpstr>測驗 1、問題 3：答案</vt:lpstr>
      <vt:lpstr>課程 2</vt:lpstr>
      <vt:lpstr>如何取得圖形</vt:lpstr>
      <vt:lpstr>您必須記住這一點</vt:lpstr>
      <vt:lpstr>利用範本取得圖形</vt:lpstr>
      <vt:lpstr>利用範本取得圖形</vt:lpstr>
      <vt:lpstr>經由搜尋取得圖形</vt:lpstr>
      <vt:lpstr>經由搜尋取得圖形</vt:lpstr>
      <vt:lpstr>利用瀏覽方式尋找圖形</vt:lpstr>
      <vt:lpstr>利用瀏覽方式尋找圖形</vt:lpstr>
      <vt:lpstr>自己繪製圖形</vt:lpstr>
      <vt:lpstr>從其他人那兒取得圖形</vt:lpstr>
      <vt:lpstr>從其他人那兒取得圖形</vt:lpstr>
      <vt:lpstr>插入圖片</vt:lpstr>
      <vt:lpstr>插入圖片</vt:lpstr>
      <vt:lpstr>建議練習</vt:lpstr>
      <vt:lpstr>測驗 2、問題 1</vt:lpstr>
      <vt:lpstr>測驗 2、問題 1：答案</vt:lpstr>
      <vt:lpstr>測驗 2、問題 2</vt:lpstr>
      <vt:lpstr>測驗 2、問題 2：答案</vt:lpstr>
      <vt:lpstr>測驗 2、問題 3</vt:lpstr>
      <vt:lpstr>測驗 2、問題 3：答案</vt:lpstr>
      <vt:lpstr>快速參閱卡</vt:lpstr>
      <vt:lpstr>使用這份範本</vt:lpstr>
    </vt:vector>
  </TitlesOfParts>
  <Manager/>
  <Company>Asys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Microsoft® Office  Visio® 2007 訓練課程</dc:title>
  <dc:subject/>
  <dc:creator>Aman</dc:creator>
  <cp:keywords/>
  <dc:description/>
  <cp:lastModifiedBy>Aman</cp:lastModifiedBy>
  <cp:revision>1</cp:revision>
  <dcterms:created xsi:type="dcterms:W3CDTF">2011-11-20T03:24:06Z</dcterms:created>
  <dcterms:modified xsi:type="dcterms:W3CDTF">2011-11-20T03:27:31Z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TC102179281028</vt:lpwstr>
  </property>
</Properties>
</file>