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bin" ContentType="application/vnd.openxmlformats-officedocument.oleObject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390" r:id="rId2"/>
    <p:sldId id="413" r:id="rId3"/>
    <p:sldId id="457" r:id="rId4"/>
    <p:sldId id="458" r:id="rId5"/>
    <p:sldId id="391" r:id="rId6"/>
    <p:sldId id="453" r:id="rId7"/>
    <p:sldId id="454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29" r:id="rId18"/>
    <p:sldId id="430" r:id="rId19"/>
    <p:sldId id="431" r:id="rId20"/>
    <p:sldId id="432" r:id="rId21"/>
    <p:sldId id="433" r:id="rId22"/>
    <p:sldId id="434" r:id="rId23"/>
    <p:sldId id="435" r:id="rId24"/>
    <p:sldId id="436" r:id="rId25"/>
    <p:sldId id="437" r:id="rId26"/>
    <p:sldId id="438" r:id="rId27"/>
    <p:sldId id="439" r:id="rId28"/>
    <p:sldId id="440" r:id="rId29"/>
    <p:sldId id="441" r:id="rId30"/>
    <p:sldId id="442" r:id="rId31"/>
    <p:sldId id="443" r:id="rId32"/>
    <p:sldId id="444" r:id="rId33"/>
    <p:sldId id="445" r:id="rId34"/>
    <p:sldId id="446" r:id="rId35"/>
    <p:sldId id="447" r:id="rId36"/>
    <p:sldId id="448" r:id="rId37"/>
    <p:sldId id="449" r:id="rId38"/>
    <p:sldId id="450" r:id="rId39"/>
    <p:sldId id="451" r:id="rId40"/>
    <p:sldId id="456" r:id="rId41"/>
    <p:sldId id="455" r:id="rId42"/>
    <p:sldId id="452" r:id="rId4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02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21999A-3751-4644-B90D-9D57ED8019C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24E71A7-B53D-4A18-A6F3-EDDF4BD8A1FD}">
      <dgm:prSet/>
      <dgm:spPr/>
      <dgm:t>
        <a:bodyPr/>
        <a:lstStyle/>
        <a:p>
          <a:pPr rtl="0"/>
          <a:r>
            <a:rPr lang="en-US" dirty="0" smtClean="0"/>
            <a:t>(1) </a:t>
          </a:r>
          <a:r>
            <a:rPr lang="zh-TW" dirty="0" smtClean="0"/>
            <a:t>企業流程再造（</a:t>
          </a:r>
          <a:r>
            <a:rPr lang="en-US" dirty="0" smtClean="0"/>
            <a:t>BPR</a:t>
          </a:r>
          <a:r>
            <a:rPr lang="zh-TW" dirty="0" smtClean="0"/>
            <a:t>）</a:t>
          </a:r>
          <a:endParaRPr lang="en-US" dirty="0"/>
        </a:p>
      </dgm:t>
    </dgm:pt>
    <dgm:pt modelId="{2642064F-D2A2-4171-B6AA-51C89337618E}" type="parTrans" cxnId="{64A1E7E7-967D-4069-95D1-D7368C9D7EC1}">
      <dgm:prSet/>
      <dgm:spPr/>
      <dgm:t>
        <a:bodyPr/>
        <a:lstStyle/>
        <a:p>
          <a:endParaRPr lang="zh-TW" altLang="en-US"/>
        </a:p>
      </dgm:t>
    </dgm:pt>
    <dgm:pt modelId="{65DEF645-C89D-4FF2-A4DD-7EDC4E6917E4}" type="sibTrans" cxnId="{64A1E7E7-967D-4069-95D1-D7368C9D7EC1}">
      <dgm:prSet/>
      <dgm:spPr/>
      <dgm:t>
        <a:bodyPr/>
        <a:lstStyle/>
        <a:p>
          <a:endParaRPr lang="zh-TW" altLang="en-US"/>
        </a:p>
      </dgm:t>
    </dgm:pt>
    <dgm:pt modelId="{A9E091F1-8C98-426B-83F7-C9066EC21217}">
      <dgm:prSet/>
      <dgm:spPr/>
      <dgm:t>
        <a:bodyPr/>
        <a:lstStyle/>
        <a:p>
          <a:pPr rtl="0"/>
          <a:r>
            <a:rPr lang="zh-TW" dirty="0" smtClean="0"/>
            <a:t>指針對企業內部的作業程序、管理方式與思想文化的重新定義。</a:t>
          </a:r>
          <a:endParaRPr lang="zh-TW" dirty="0"/>
        </a:p>
      </dgm:t>
    </dgm:pt>
    <dgm:pt modelId="{B91AC65C-66FD-402F-9D82-9ED7425D9950}" type="parTrans" cxnId="{01DF85DF-62E6-4B2A-8DDF-E4F80638443C}">
      <dgm:prSet/>
      <dgm:spPr/>
      <dgm:t>
        <a:bodyPr/>
        <a:lstStyle/>
        <a:p>
          <a:endParaRPr lang="zh-TW" altLang="en-US"/>
        </a:p>
      </dgm:t>
    </dgm:pt>
    <dgm:pt modelId="{16053EBA-01C1-4CB5-84FB-82B23CB5E136}" type="sibTrans" cxnId="{01DF85DF-62E6-4B2A-8DDF-E4F80638443C}">
      <dgm:prSet/>
      <dgm:spPr/>
      <dgm:t>
        <a:bodyPr/>
        <a:lstStyle/>
        <a:p>
          <a:endParaRPr lang="zh-TW" altLang="en-US"/>
        </a:p>
      </dgm:t>
    </dgm:pt>
    <dgm:pt modelId="{0DD2B522-47D4-4176-B999-C806476A8489}">
      <dgm:prSet/>
      <dgm:spPr/>
      <dgm:t>
        <a:bodyPr/>
        <a:lstStyle/>
        <a:p>
          <a:pPr rtl="0"/>
          <a:r>
            <a:rPr lang="en-US" dirty="0" smtClean="0"/>
            <a:t>(2) </a:t>
          </a:r>
          <a:r>
            <a:rPr lang="zh-TW" dirty="0" smtClean="0"/>
            <a:t>企業網絡再造（</a:t>
          </a:r>
          <a:r>
            <a:rPr lang="en-US" dirty="0" smtClean="0"/>
            <a:t>BNR</a:t>
          </a:r>
          <a:r>
            <a:rPr lang="zh-TW" dirty="0" smtClean="0"/>
            <a:t>）：</a:t>
          </a:r>
          <a:endParaRPr lang="en-US" dirty="0"/>
        </a:p>
      </dgm:t>
    </dgm:pt>
    <dgm:pt modelId="{734C021A-9FDB-47D1-92A5-D6D3AFAA6F90}" type="parTrans" cxnId="{B94BDC9E-71CF-4766-AEFA-E1ADB9B7FF83}">
      <dgm:prSet/>
      <dgm:spPr/>
      <dgm:t>
        <a:bodyPr/>
        <a:lstStyle/>
        <a:p>
          <a:endParaRPr lang="zh-TW" altLang="en-US"/>
        </a:p>
      </dgm:t>
    </dgm:pt>
    <dgm:pt modelId="{0A86FAE3-2A67-4EC2-BA8F-562ADFA93C62}" type="sibTrans" cxnId="{B94BDC9E-71CF-4766-AEFA-E1ADB9B7FF83}">
      <dgm:prSet/>
      <dgm:spPr/>
      <dgm:t>
        <a:bodyPr/>
        <a:lstStyle/>
        <a:p>
          <a:endParaRPr lang="zh-TW" altLang="en-US"/>
        </a:p>
      </dgm:t>
    </dgm:pt>
    <dgm:pt modelId="{29A0339D-2450-4C0A-A012-803399007A03}">
      <dgm:prSet/>
      <dgm:spPr/>
      <dgm:t>
        <a:bodyPr/>
        <a:lstStyle/>
        <a:p>
          <a:pPr rtl="0"/>
          <a:r>
            <a:rPr lang="zh-TW" dirty="0" smtClean="0"/>
            <a:t>針對企業與其他企業伙伴間關係的重新設計。企業不僅自己內部需要電腦化，與企業外部伙伴關係也需要電腦化，</a:t>
          </a:r>
          <a:endParaRPr lang="zh-TW" dirty="0"/>
        </a:p>
      </dgm:t>
    </dgm:pt>
    <dgm:pt modelId="{45655D22-FEAB-4745-BBED-11A55444C47A}" type="parTrans" cxnId="{62A4EB29-F3FC-44FC-83EC-D37E2378D0C1}">
      <dgm:prSet/>
      <dgm:spPr/>
      <dgm:t>
        <a:bodyPr/>
        <a:lstStyle/>
        <a:p>
          <a:endParaRPr lang="zh-TW" altLang="en-US"/>
        </a:p>
      </dgm:t>
    </dgm:pt>
    <dgm:pt modelId="{84014BA4-973A-450E-A3A7-86D9C3AAE075}" type="sibTrans" cxnId="{62A4EB29-F3FC-44FC-83EC-D37E2378D0C1}">
      <dgm:prSet/>
      <dgm:spPr/>
      <dgm:t>
        <a:bodyPr/>
        <a:lstStyle/>
        <a:p>
          <a:endParaRPr lang="zh-TW" altLang="en-US"/>
        </a:p>
      </dgm:t>
    </dgm:pt>
    <dgm:pt modelId="{6A3E5348-920D-4A6D-B7D7-6E1F26B73B50}">
      <dgm:prSet/>
      <dgm:spPr/>
      <dgm:t>
        <a:bodyPr/>
        <a:lstStyle/>
        <a:p>
          <a:pPr rtl="0"/>
          <a:r>
            <a:rPr lang="en-US" dirty="0" smtClean="0"/>
            <a:t>(3) </a:t>
          </a:r>
          <a:r>
            <a:rPr lang="zh-TW" dirty="0" smtClean="0"/>
            <a:t>企業範疇再造（</a:t>
          </a:r>
          <a:r>
            <a:rPr lang="en-US" dirty="0" smtClean="0"/>
            <a:t>BSR</a:t>
          </a:r>
          <a:r>
            <a:rPr lang="zh-TW" dirty="0" smtClean="0"/>
            <a:t>）</a:t>
          </a:r>
          <a:endParaRPr lang="en-US" dirty="0"/>
        </a:p>
      </dgm:t>
    </dgm:pt>
    <dgm:pt modelId="{012D0ABC-8766-4E9A-8620-64F000E3D0A7}" type="parTrans" cxnId="{871AA2D6-0DB7-4E9D-8815-00A9F798F861}">
      <dgm:prSet/>
      <dgm:spPr/>
      <dgm:t>
        <a:bodyPr/>
        <a:lstStyle/>
        <a:p>
          <a:endParaRPr lang="zh-TW" altLang="en-US"/>
        </a:p>
      </dgm:t>
    </dgm:pt>
    <dgm:pt modelId="{4DF6C25E-3CA5-4601-AA09-BD2CAC5AF63B}" type="sibTrans" cxnId="{871AA2D6-0DB7-4E9D-8815-00A9F798F861}">
      <dgm:prSet/>
      <dgm:spPr/>
      <dgm:t>
        <a:bodyPr/>
        <a:lstStyle/>
        <a:p>
          <a:endParaRPr lang="zh-TW" altLang="en-US"/>
        </a:p>
      </dgm:t>
    </dgm:pt>
    <dgm:pt modelId="{2C29B9B1-13F0-4C4D-A878-A940FF993BC0}">
      <dgm:prSet/>
      <dgm:spPr/>
      <dgm:t>
        <a:bodyPr/>
        <a:lstStyle/>
        <a:p>
          <a:pPr rtl="0"/>
          <a:r>
            <a:rPr lang="zh-TW" dirty="0" smtClean="0"/>
            <a:t>指企業針對自己營運項目範疇的重新定義。尤其當網際網路能輕易地直接接觸到客戶（</a:t>
          </a:r>
          <a:r>
            <a:rPr lang="en-US" dirty="0" smtClean="0"/>
            <a:t>reach the customer</a:t>
          </a:r>
          <a:r>
            <a:rPr lang="zh-TW" dirty="0" smtClean="0"/>
            <a:t>）</a:t>
          </a:r>
          <a:endParaRPr lang="zh-TW" dirty="0"/>
        </a:p>
      </dgm:t>
    </dgm:pt>
    <dgm:pt modelId="{FDC3DF16-A155-4999-830F-FB4EED424E32}" type="parTrans" cxnId="{85A7B036-505E-43E6-80AF-59F92A9832C3}">
      <dgm:prSet/>
      <dgm:spPr/>
      <dgm:t>
        <a:bodyPr/>
        <a:lstStyle/>
        <a:p>
          <a:endParaRPr lang="zh-TW" altLang="en-US"/>
        </a:p>
      </dgm:t>
    </dgm:pt>
    <dgm:pt modelId="{99C48123-6CC4-4426-8AEA-B8ADE8E177F8}" type="sibTrans" cxnId="{85A7B036-505E-43E6-80AF-59F92A9832C3}">
      <dgm:prSet/>
      <dgm:spPr/>
      <dgm:t>
        <a:bodyPr/>
        <a:lstStyle/>
        <a:p>
          <a:endParaRPr lang="zh-TW" altLang="en-US"/>
        </a:p>
      </dgm:t>
    </dgm:pt>
    <dgm:pt modelId="{C496D373-4F22-4310-983A-7A0DACF6C722}" type="pres">
      <dgm:prSet presAssocID="{8C21999A-3751-4644-B90D-9D57ED8019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873076E-0AF3-4BFE-9962-F7D55BE94A18}" type="pres">
      <dgm:prSet presAssocID="{D24E71A7-B53D-4A18-A6F3-EDDF4BD8A1FD}" presName="composite" presStyleCnt="0"/>
      <dgm:spPr/>
    </dgm:pt>
    <dgm:pt modelId="{8A16E7C7-FA4B-464F-A71A-7CD1A20CE7A2}" type="pres">
      <dgm:prSet presAssocID="{D24E71A7-B53D-4A18-A6F3-EDDF4BD8A1F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2962B8-B2ED-4D3A-AE05-0824E1FD8834}" type="pres">
      <dgm:prSet presAssocID="{D24E71A7-B53D-4A18-A6F3-EDDF4BD8A1F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9255F9-CA87-480A-899C-90C88023BF09}" type="pres">
      <dgm:prSet presAssocID="{65DEF645-C89D-4FF2-A4DD-7EDC4E6917E4}" presName="space" presStyleCnt="0"/>
      <dgm:spPr/>
    </dgm:pt>
    <dgm:pt modelId="{455ECD7C-E0C6-407A-80F7-44E4470355CB}" type="pres">
      <dgm:prSet presAssocID="{0DD2B522-47D4-4176-B999-C806476A8489}" presName="composite" presStyleCnt="0"/>
      <dgm:spPr/>
    </dgm:pt>
    <dgm:pt modelId="{1D112AC7-0E03-4A73-ADD3-5C0A13E73E1C}" type="pres">
      <dgm:prSet presAssocID="{0DD2B522-47D4-4176-B999-C806476A848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A4B48DD-51A4-4162-AEFA-359E1DF78C75}" type="pres">
      <dgm:prSet presAssocID="{0DD2B522-47D4-4176-B999-C806476A848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CC7FDC-41D2-495A-A5E2-A5EBD7523E79}" type="pres">
      <dgm:prSet presAssocID="{0A86FAE3-2A67-4EC2-BA8F-562ADFA93C62}" presName="space" presStyleCnt="0"/>
      <dgm:spPr/>
    </dgm:pt>
    <dgm:pt modelId="{A5EECC38-E506-4445-B606-C47E7F19BFDD}" type="pres">
      <dgm:prSet presAssocID="{6A3E5348-920D-4A6D-B7D7-6E1F26B73B50}" presName="composite" presStyleCnt="0"/>
      <dgm:spPr/>
    </dgm:pt>
    <dgm:pt modelId="{CB692F75-07EF-4CCE-AE2E-E13A4B0AC0C4}" type="pres">
      <dgm:prSet presAssocID="{6A3E5348-920D-4A6D-B7D7-6E1F26B73B5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A68194B-5341-4ED3-ABC5-6D71AD9F5B85}" type="pres">
      <dgm:prSet presAssocID="{6A3E5348-920D-4A6D-B7D7-6E1F26B73B5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94BDC9E-71CF-4766-AEFA-E1ADB9B7FF83}" srcId="{8C21999A-3751-4644-B90D-9D57ED8019C4}" destId="{0DD2B522-47D4-4176-B999-C806476A8489}" srcOrd="1" destOrd="0" parTransId="{734C021A-9FDB-47D1-92A5-D6D3AFAA6F90}" sibTransId="{0A86FAE3-2A67-4EC2-BA8F-562ADFA93C62}"/>
    <dgm:cxn modelId="{871AA2D6-0DB7-4E9D-8815-00A9F798F861}" srcId="{8C21999A-3751-4644-B90D-9D57ED8019C4}" destId="{6A3E5348-920D-4A6D-B7D7-6E1F26B73B50}" srcOrd="2" destOrd="0" parTransId="{012D0ABC-8766-4E9A-8620-64F000E3D0A7}" sibTransId="{4DF6C25E-3CA5-4601-AA09-BD2CAC5AF63B}"/>
    <dgm:cxn modelId="{037923C9-2948-49D4-9D5D-6BD32EDE98F0}" type="presOf" srcId="{2C29B9B1-13F0-4C4D-A878-A940FF993BC0}" destId="{7A68194B-5341-4ED3-ABC5-6D71AD9F5B85}" srcOrd="0" destOrd="0" presId="urn:microsoft.com/office/officeart/2005/8/layout/hList1"/>
    <dgm:cxn modelId="{43C5311A-CA9F-4469-9AE5-647F591396CD}" type="presOf" srcId="{6A3E5348-920D-4A6D-B7D7-6E1F26B73B50}" destId="{CB692F75-07EF-4CCE-AE2E-E13A4B0AC0C4}" srcOrd="0" destOrd="0" presId="urn:microsoft.com/office/officeart/2005/8/layout/hList1"/>
    <dgm:cxn modelId="{1724208F-60A0-4FF3-BA60-8599DCD16539}" type="presOf" srcId="{0DD2B522-47D4-4176-B999-C806476A8489}" destId="{1D112AC7-0E03-4A73-ADD3-5C0A13E73E1C}" srcOrd="0" destOrd="0" presId="urn:microsoft.com/office/officeart/2005/8/layout/hList1"/>
    <dgm:cxn modelId="{01DF85DF-62E6-4B2A-8DDF-E4F80638443C}" srcId="{D24E71A7-B53D-4A18-A6F3-EDDF4BD8A1FD}" destId="{A9E091F1-8C98-426B-83F7-C9066EC21217}" srcOrd="0" destOrd="0" parTransId="{B91AC65C-66FD-402F-9D82-9ED7425D9950}" sibTransId="{16053EBA-01C1-4CB5-84FB-82B23CB5E136}"/>
    <dgm:cxn modelId="{2CBCE9E4-278C-4043-84C7-4260F4438EEB}" type="presOf" srcId="{D24E71A7-B53D-4A18-A6F3-EDDF4BD8A1FD}" destId="{8A16E7C7-FA4B-464F-A71A-7CD1A20CE7A2}" srcOrd="0" destOrd="0" presId="urn:microsoft.com/office/officeart/2005/8/layout/hList1"/>
    <dgm:cxn modelId="{64A1E7E7-967D-4069-95D1-D7368C9D7EC1}" srcId="{8C21999A-3751-4644-B90D-9D57ED8019C4}" destId="{D24E71A7-B53D-4A18-A6F3-EDDF4BD8A1FD}" srcOrd="0" destOrd="0" parTransId="{2642064F-D2A2-4171-B6AA-51C89337618E}" sibTransId="{65DEF645-C89D-4FF2-A4DD-7EDC4E6917E4}"/>
    <dgm:cxn modelId="{A3355E8F-CE52-4AE8-97CA-C6F79EE1E8F5}" type="presOf" srcId="{29A0339D-2450-4C0A-A012-803399007A03}" destId="{3A4B48DD-51A4-4162-AEFA-359E1DF78C75}" srcOrd="0" destOrd="0" presId="urn:microsoft.com/office/officeart/2005/8/layout/hList1"/>
    <dgm:cxn modelId="{62A4EB29-F3FC-44FC-83EC-D37E2378D0C1}" srcId="{0DD2B522-47D4-4176-B999-C806476A8489}" destId="{29A0339D-2450-4C0A-A012-803399007A03}" srcOrd="0" destOrd="0" parTransId="{45655D22-FEAB-4745-BBED-11A55444C47A}" sibTransId="{84014BA4-973A-450E-A3A7-86D9C3AAE075}"/>
    <dgm:cxn modelId="{F0AE290C-E326-47ED-9887-F2A85B4FF085}" type="presOf" srcId="{A9E091F1-8C98-426B-83F7-C9066EC21217}" destId="{7E2962B8-B2ED-4D3A-AE05-0824E1FD8834}" srcOrd="0" destOrd="0" presId="urn:microsoft.com/office/officeart/2005/8/layout/hList1"/>
    <dgm:cxn modelId="{85A7B036-505E-43E6-80AF-59F92A9832C3}" srcId="{6A3E5348-920D-4A6D-B7D7-6E1F26B73B50}" destId="{2C29B9B1-13F0-4C4D-A878-A940FF993BC0}" srcOrd="0" destOrd="0" parTransId="{FDC3DF16-A155-4999-830F-FB4EED424E32}" sibTransId="{99C48123-6CC4-4426-8AEA-B8ADE8E177F8}"/>
    <dgm:cxn modelId="{F2EE618B-07D6-4C75-A566-9BA6D6668C78}" type="presOf" srcId="{8C21999A-3751-4644-B90D-9D57ED8019C4}" destId="{C496D373-4F22-4310-983A-7A0DACF6C722}" srcOrd="0" destOrd="0" presId="urn:microsoft.com/office/officeart/2005/8/layout/hList1"/>
    <dgm:cxn modelId="{F7EA4BE9-0C8F-4F07-B7EC-32047AFD1E52}" type="presParOf" srcId="{C496D373-4F22-4310-983A-7A0DACF6C722}" destId="{D873076E-0AF3-4BFE-9962-F7D55BE94A18}" srcOrd="0" destOrd="0" presId="urn:microsoft.com/office/officeart/2005/8/layout/hList1"/>
    <dgm:cxn modelId="{8F6DFE3A-1F8D-47D8-A3E4-C7D7B268725E}" type="presParOf" srcId="{D873076E-0AF3-4BFE-9962-F7D55BE94A18}" destId="{8A16E7C7-FA4B-464F-A71A-7CD1A20CE7A2}" srcOrd="0" destOrd="0" presId="urn:microsoft.com/office/officeart/2005/8/layout/hList1"/>
    <dgm:cxn modelId="{96E11372-DD45-4C1A-B8E1-DC1335D6A1A2}" type="presParOf" srcId="{D873076E-0AF3-4BFE-9962-F7D55BE94A18}" destId="{7E2962B8-B2ED-4D3A-AE05-0824E1FD8834}" srcOrd="1" destOrd="0" presId="urn:microsoft.com/office/officeart/2005/8/layout/hList1"/>
    <dgm:cxn modelId="{592DB0D1-A9C2-448F-80B1-680040E1A993}" type="presParOf" srcId="{C496D373-4F22-4310-983A-7A0DACF6C722}" destId="{969255F9-CA87-480A-899C-90C88023BF09}" srcOrd="1" destOrd="0" presId="urn:microsoft.com/office/officeart/2005/8/layout/hList1"/>
    <dgm:cxn modelId="{D83EC20E-8DED-42F5-B67A-44027582D5EA}" type="presParOf" srcId="{C496D373-4F22-4310-983A-7A0DACF6C722}" destId="{455ECD7C-E0C6-407A-80F7-44E4470355CB}" srcOrd="2" destOrd="0" presId="urn:microsoft.com/office/officeart/2005/8/layout/hList1"/>
    <dgm:cxn modelId="{AD712376-6765-4B92-A10F-D094C0745420}" type="presParOf" srcId="{455ECD7C-E0C6-407A-80F7-44E4470355CB}" destId="{1D112AC7-0E03-4A73-ADD3-5C0A13E73E1C}" srcOrd="0" destOrd="0" presId="urn:microsoft.com/office/officeart/2005/8/layout/hList1"/>
    <dgm:cxn modelId="{E7473B0A-73A4-4B7F-A269-9FE9A308EFAD}" type="presParOf" srcId="{455ECD7C-E0C6-407A-80F7-44E4470355CB}" destId="{3A4B48DD-51A4-4162-AEFA-359E1DF78C75}" srcOrd="1" destOrd="0" presId="urn:microsoft.com/office/officeart/2005/8/layout/hList1"/>
    <dgm:cxn modelId="{BB93A352-8657-4DD9-887A-E6ECFAC2A889}" type="presParOf" srcId="{C496D373-4F22-4310-983A-7A0DACF6C722}" destId="{8ACC7FDC-41D2-495A-A5E2-A5EBD7523E79}" srcOrd="3" destOrd="0" presId="urn:microsoft.com/office/officeart/2005/8/layout/hList1"/>
    <dgm:cxn modelId="{CA324762-F162-404D-9813-F08EB8A2BE5F}" type="presParOf" srcId="{C496D373-4F22-4310-983A-7A0DACF6C722}" destId="{A5EECC38-E506-4445-B606-C47E7F19BFDD}" srcOrd="4" destOrd="0" presId="urn:microsoft.com/office/officeart/2005/8/layout/hList1"/>
    <dgm:cxn modelId="{400FC3DD-3F4D-421F-B7A6-D69B2EA3052D}" type="presParOf" srcId="{A5EECC38-E506-4445-B606-C47E7F19BFDD}" destId="{CB692F75-07EF-4CCE-AE2E-E13A4B0AC0C4}" srcOrd="0" destOrd="0" presId="urn:microsoft.com/office/officeart/2005/8/layout/hList1"/>
    <dgm:cxn modelId="{10466C9B-FBB8-4B25-A98B-744E17DE729C}" type="presParOf" srcId="{A5EECC38-E506-4445-B606-C47E7F19BFDD}" destId="{7A68194B-5341-4ED3-ABC5-6D71AD9F5B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BC24C6-A485-4297-A020-80197DD99BAC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9EE4CE97-3102-4046-9F27-71D1AB38CD6A}">
      <dgm:prSet/>
      <dgm:spPr/>
      <dgm:t>
        <a:bodyPr/>
        <a:lstStyle/>
        <a:p>
          <a:pPr rtl="0"/>
          <a:r>
            <a:rPr lang="en-US" b="1" dirty="0" smtClean="0"/>
            <a:t>e</a:t>
          </a:r>
          <a:r>
            <a:rPr lang="zh-TW" b="1" dirty="0" smtClean="0"/>
            <a:t>組織的挑戰</a:t>
          </a:r>
          <a:endParaRPr lang="en-US" b="1" dirty="0"/>
        </a:p>
      </dgm:t>
    </dgm:pt>
    <dgm:pt modelId="{F6D64696-F66A-408F-B077-57D72797E103}" type="parTrans" cxnId="{3232EB97-9861-4DD6-8807-2C1784A504E5}">
      <dgm:prSet/>
      <dgm:spPr/>
      <dgm:t>
        <a:bodyPr/>
        <a:lstStyle/>
        <a:p>
          <a:endParaRPr lang="zh-TW" altLang="en-US"/>
        </a:p>
      </dgm:t>
    </dgm:pt>
    <dgm:pt modelId="{F4DF9A99-76C0-4E25-B1C3-B83F0D01BC0E}" type="sibTrans" cxnId="{3232EB97-9861-4DD6-8807-2C1784A504E5}">
      <dgm:prSet/>
      <dgm:spPr/>
      <dgm:t>
        <a:bodyPr/>
        <a:lstStyle/>
        <a:p>
          <a:endParaRPr lang="zh-TW" altLang="en-US"/>
        </a:p>
      </dgm:t>
    </dgm:pt>
    <dgm:pt modelId="{584D4C4D-168F-4027-B7AD-8645944B4E36}">
      <dgm:prSet/>
      <dgm:spPr/>
      <dgm:t>
        <a:bodyPr/>
        <a:lstStyle/>
        <a:p>
          <a:pPr rtl="0"/>
          <a:r>
            <a:rPr lang="zh-TW" dirty="0" smtClean="0"/>
            <a:t>「越級報告」越來越多</a:t>
          </a:r>
          <a:endParaRPr lang="zh-TW" dirty="0"/>
        </a:p>
      </dgm:t>
    </dgm:pt>
    <dgm:pt modelId="{EC995746-79AC-43A9-BC88-91A557BBE370}" type="parTrans" cxnId="{059468A4-FAF5-44D4-A232-7EB493BCE242}">
      <dgm:prSet/>
      <dgm:spPr/>
      <dgm:t>
        <a:bodyPr/>
        <a:lstStyle/>
        <a:p>
          <a:endParaRPr lang="zh-TW" altLang="en-US"/>
        </a:p>
      </dgm:t>
    </dgm:pt>
    <dgm:pt modelId="{A1D26B84-06C2-4693-A41D-5D780DB3E0C8}" type="sibTrans" cxnId="{059468A4-FAF5-44D4-A232-7EB493BCE242}">
      <dgm:prSet/>
      <dgm:spPr/>
      <dgm:t>
        <a:bodyPr/>
        <a:lstStyle/>
        <a:p>
          <a:endParaRPr lang="zh-TW" altLang="en-US"/>
        </a:p>
      </dgm:t>
    </dgm:pt>
    <dgm:pt modelId="{111B4BA4-36D4-4E37-9E88-DE1CF45E50BB}">
      <dgm:prSet/>
      <dgm:spPr/>
      <dgm:t>
        <a:bodyPr/>
        <a:lstStyle/>
        <a:p>
          <a:pPr rtl="0"/>
          <a:r>
            <a:rPr lang="zh-TW" dirty="0" smtClean="0"/>
            <a:t>溝通越來越輕鬆</a:t>
          </a:r>
          <a:endParaRPr lang="zh-TW" dirty="0"/>
        </a:p>
      </dgm:t>
    </dgm:pt>
    <dgm:pt modelId="{1EEFACBD-5060-4FEF-A714-CDF12AABF116}" type="parTrans" cxnId="{544B6A8E-0754-41C3-89B6-B08E3663E522}">
      <dgm:prSet/>
      <dgm:spPr/>
      <dgm:t>
        <a:bodyPr/>
        <a:lstStyle/>
        <a:p>
          <a:endParaRPr lang="zh-TW" altLang="en-US"/>
        </a:p>
      </dgm:t>
    </dgm:pt>
    <dgm:pt modelId="{F650B874-75FA-46BD-9E9A-30F0608CCF55}" type="sibTrans" cxnId="{544B6A8E-0754-41C3-89B6-B08E3663E522}">
      <dgm:prSet/>
      <dgm:spPr/>
      <dgm:t>
        <a:bodyPr/>
        <a:lstStyle/>
        <a:p>
          <a:endParaRPr lang="zh-TW" altLang="en-US"/>
        </a:p>
      </dgm:t>
    </dgm:pt>
    <dgm:pt modelId="{E81061A2-6AB8-4903-9665-AF492C8437C7}">
      <dgm:prSet/>
      <dgm:spPr/>
      <dgm:t>
        <a:bodyPr/>
        <a:lstStyle/>
        <a:p>
          <a:pPr rtl="0"/>
          <a:r>
            <a:rPr lang="zh-TW" dirty="0" smtClean="0"/>
            <a:t>客戶越來越專業</a:t>
          </a:r>
          <a:endParaRPr lang="zh-TW" dirty="0"/>
        </a:p>
      </dgm:t>
    </dgm:pt>
    <dgm:pt modelId="{A2DB7705-61B9-43AB-B00A-26D14655A44C}" type="parTrans" cxnId="{F43DC15E-65DA-481B-BBCD-4C8FE0E9C563}">
      <dgm:prSet/>
      <dgm:spPr/>
      <dgm:t>
        <a:bodyPr/>
        <a:lstStyle/>
        <a:p>
          <a:endParaRPr lang="zh-TW" altLang="en-US"/>
        </a:p>
      </dgm:t>
    </dgm:pt>
    <dgm:pt modelId="{3E4DBEB7-F2C9-4684-B73D-D57D7AF2AD96}" type="sibTrans" cxnId="{F43DC15E-65DA-481B-BBCD-4C8FE0E9C563}">
      <dgm:prSet/>
      <dgm:spPr/>
      <dgm:t>
        <a:bodyPr/>
        <a:lstStyle/>
        <a:p>
          <a:endParaRPr lang="zh-TW" altLang="en-US"/>
        </a:p>
      </dgm:t>
    </dgm:pt>
    <dgm:pt modelId="{3C9726C0-C3F2-4767-B88A-A9ACE5ABA973}">
      <dgm:prSet/>
      <dgm:spPr/>
      <dgm:t>
        <a:bodyPr/>
        <a:lstStyle/>
        <a:p>
          <a:pPr rtl="0"/>
          <a:r>
            <a:rPr lang="zh-TW" dirty="0" smtClean="0"/>
            <a:t>組織界線越來越模糊</a:t>
          </a:r>
          <a:endParaRPr lang="zh-TW" dirty="0"/>
        </a:p>
      </dgm:t>
    </dgm:pt>
    <dgm:pt modelId="{1B257DCC-E519-476F-A26D-1ED7A6BF11EB}" type="parTrans" cxnId="{A57CF7B1-7927-441C-8D61-16DF8373B8BA}">
      <dgm:prSet/>
      <dgm:spPr/>
      <dgm:t>
        <a:bodyPr/>
        <a:lstStyle/>
        <a:p>
          <a:endParaRPr lang="zh-TW" altLang="en-US"/>
        </a:p>
      </dgm:t>
    </dgm:pt>
    <dgm:pt modelId="{768E6F45-7DEB-4177-A02C-D075D019D44A}" type="sibTrans" cxnId="{A57CF7B1-7927-441C-8D61-16DF8373B8BA}">
      <dgm:prSet/>
      <dgm:spPr/>
      <dgm:t>
        <a:bodyPr/>
        <a:lstStyle/>
        <a:p>
          <a:endParaRPr lang="zh-TW" altLang="en-US"/>
        </a:p>
      </dgm:t>
    </dgm:pt>
    <dgm:pt modelId="{BB6EB0E0-99EC-448A-8112-7C81B7B4D790}">
      <dgm:prSet/>
      <dgm:spPr/>
      <dgm:t>
        <a:bodyPr/>
        <a:lstStyle/>
        <a:p>
          <a:pPr rtl="0"/>
          <a:r>
            <a:rPr lang="zh-TW" dirty="0" smtClean="0"/>
            <a:t>個人影響力的提升</a:t>
          </a:r>
          <a:endParaRPr lang="zh-TW" dirty="0"/>
        </a:p>
      </dgm:t>
    </dgm:pt>
    <dgm:pt modelId="{EBF6A9BB-9CA6-4B29-B69D-EE01050DC7D9}" type="parTrans" cxnId="{37B17068-0235-4023-A214-71F76D27ADA9}">
      <dgm:prSet/>
      <dgm:spPr/>
      <dgm:t>
        <a:bodyPr/>
        <a:lstStyle/>
        <a:p>
          <a:endParaRPr lang="zh-TW" altLang="en-US"/>
        </a:p>
      </dgm:t>
    </dgm:pt>
    <dgm:pt modelId="{4447A390-72FB-4A7F-900B-C98901113F92}" type="sibTrans" cxnId="{37B17068-0235-4023-A214-71F76D27ADA9}">
      <dgm:prSet/>
      <dgm:spPr/>
      <dgm:t>
        <a:bodyPr/>
        <a:lstStyle/>
        <a:p>
          <a:endParaRPr lang="zh-TW" altLang="en-US"/>
        </a:p>
      </dgm:t>
    </dgm:pt>
    <dgm:pt modelId="{E38BD29C-E666-4332-BCD7-81C0F5417BAC}">
      <dgm:prSet/>
      <dgm:spPr/>
      <dgm:t>
        <a:bodyPr/>
        <a:lstStyle/>
        <a:p>
          <a:pPr rtl="0"/>
          <a:r>
            <a:rPr lang="zh-TW" dirty="0" smtClean="0"/>
            <a:t>匿名</a:t>
          </a:r>
          <a:endParaRPr lang="zh-TW" dirty="0"/>
        </a:p>
      </dgm:t>
    </dgm:pt>
    <dgm:pt modelId="{4F6192E7-5C38-4E88-A5C0-0A0D7F1B0BCD}" type="parTrans" cxnId="{92146182-5BE0-4C52-AD8F-3A56E9C11045}">
      <dgm:prSet/>
      <dgm:spPr/>
      <dgm:t>
        <a:bodyPr/>
        <a:lstStyle/>
        <a:p>
          <a:endParaRPr lang="zh-TW" altLang="en-US"/>
        </a:p>
      </dgm:t>
    </dgm:pt>
    <dgm:pt modelId="{49BEF526-C92E-42AA-BB80-1B2EFAAD337B}" type="sibTrans" cxnId="{92146182-5BE0-4C52-AD8F-3A56E9C11045}">
      <dgm:prSet/>
      <dgm:spPr/>
      <dgm:t>
        <a:bodyPr/>
        <a:lstStyle/>
        <a:p>
          <a:endParaRPr lang="zh-TW" altLang="en-US"/>
        </a:p>
      </dgm:t>
    </dgm:pt>
    <dgm:pt modelId="{0D1A5BA6-132F-4DC9-AA0F-CBD38E1A3632}" type="pres">
      <dgm:prSet presAssocID="{0EBC24C6-A485-4297-A020-80197DD99BA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1C49675-F881-4418-893C-055D6A941F15}" type="pres">
      <dgm:prSet presAssocID="{0EBC24C6-A485-4297-A020-80197DD99BAC}" presName="radial" presStyleCnt="0">
        <dgm:presLayoutVars>
          <dgm:animLvl val="ctr"/>
        </dgm:presLayoutVars>
      </dgm:prSet>
      <dgm:spPr/>
    </dgm:pt>
    <dgm:pt modelId="{311D3FA4-6754-43A4-9DD7-31858BAE4D5A}" type="pres">
      <dgm:prSet presAssocID="{9EE4CE97-3102-4046-9F27-71D1AB38CD6A}" presName="centerShape" presStyleLbl="vennNode1" presStyleIdx="0" presStyleCnt="7"/>
      <dgm:spPr/>
      <dgm:t>
        <a:bodyPr/>
        <a:lstStyle/>
        <a:p>
          <a:endParaRPr lang="zh-TW" altLang="en-US"/>
        </a:p>
      </dgm:t>
    </dgm:pt>
    <dgm:pt modelId="{BAE17B04-6BEA-452A-AF57-89D4342FD766}" type="pres">
      <dgm:prSet presAssocID="{584D4C4D-168F-4027-B7AD-8645944B4E36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FD92FF6-95A6-4B22-B27D-1932569AC94B}" type="pres">
      <dgm:prSet presAssocID="{111B4BA4-36D4-4E37-9E88-DE1CF45E50BB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C8AC4A-FA3F-42B6-8113-26EA0E6EC419}" type="pres">
      <dgm:prSet presAssocID="{E81061A2-6AB8-4903-9665-AF492C8437C7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2BF44C-605A-4582-A441-A3B3825D03ED}" type="pres">
      <dgm:prSet presAssocID="{3C9726C0-C3F2-4767-B88A-A9ACE5ABA973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7807FA-2BFD-43C6-8EED-85EC4AC8BD97}" type="pres">
      <dgm:prSet presAssocID="{BB6EB0E0-99EC-448A-8112-7C81B7B4D790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3196106-85DE-4654-AB3D-E2B1AC32CFF0}" type="pres">
      <dgm:prSet presAssocID="{E38BD29C-E666-4332-BCD7-81C0F5417BAC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FCD3304-29C5-4CD1-8497-CCC646423073}" type="presOf" srcId="{584D4C4D-168F-4027-B7AD-8645944B4E36}" destId="{BAE17B04-6BEA-452A-AF57-89D4342FD766}" srcOrd="0" destOrd="0" presId="urn:microsoft.com/office/officeart/2005/8/layout/radial3"/>
    <dgm:cxn modelId="{A57CF7B1-7927-441C-8D61-16DF8373B8BA}" srcId="{9EE4CE97-3102-4046-9F27-71D1AB38CD6A}" destId="{3C9726C0-C3F2-4767-B88A-A9ACE5ABA973}" srcOrd="3" destOrd="0" parTransId="{1B257DCC-E519-476F-A26D-1ED7A6BF11EB}" sibTransId="{768E6F45-7DEB-4177-A02C-D075D019D44A}"/>
    <dgm:cxn modelId="{43F321D3-86F3-43FB-A42F-847AE869F9FB}" type="presOf" srcId="{3C9726C0-C3F2-4767-B88A-A9ACE5ABA973}" destId="{CC2BF44C-605A-4582-A441-A3B3825D03ED}" srcOrd="0" destOrd="0" presId="urn:microsoft.com/office/officeart/2005/8/layout/radial3"/>
    <dgm:cxn modelId="{453C397A-CD78-4A3C-BA68-FFE12C83A21D}" type="presOf" srcId="{E81061A2-6AB8-4903-9665-AF492C8437C7}" destId="{7CC8AC4A-FA3F-42B6-8113-26EA0E6EC419}" srcOrd="0" destOrd="0" presId="urn:microsoft.com/office/officeart/2005/8/layout/radial3"/>
    <dgm:cxn modelId="{69669DB0-BAA9-47FA-A7F3-305EFB05DEBD}" type="presOf" srcId="{9EE4CE97-3102-4046-9F27-71D1AB38CD6A}" destId="{311D3FA4-6754-43A4-9DD7-31858BAE4D5A}" srcOrd="0" destOrd="0" presId="urn:microsoft.com/office/officeart/2005/8/layout/radial3"/>
    <dgm:cxn modelId="{652F6FCC-FA83-4A03-9E7D-EEBB3EDC2B3C}" type="presOf" srcId="{BB6EB0E0-99EC-448A-8112-7C81B7B4D790}" destId="{697807FA-2BFD-43C6-8EED-85EC4AC8BD97}" srcOrd="0" destOrd="0" presId="urn:microsoft.com/office/officeart/2005/8/layout/radial3"/>
    <dgm:cxn modelId="{16B8000C-B9D6-40EE-9771-6A02EFCCD761}" type="presOf" srcId="{111B4BA4-36D4-4E37-9E88-DE1CF45E50BB}" destId="{BFD92FF6-95A6-4B22-B27D-1932569AC94B}" srcOrd="0" destOrd="0" presId="urn:microsoft.com/office/officeart/2005/8/layout/radial3"/>
    <dgm:cxn modelId="{3232EB97-9861-4DD6-8807-2C1784A504E5}" srcId="{0EBC24C6-A485-4297-A020-80197DD99BAC}" destId="{9EE4CE97-3102-4046-9F27-71D1AB38CD6A}" srcOrd="0" destOrd="0" parTransId="{F6D64696-F66A-408F-B077-57D72797E103}" sibTransId="{F4DF9A99-76C0-4E25-B1C3-B83F0D01BC0E}"/>
    <dgm:cxn modelId="{059468A4-FAF5-44D4-A232-7EB493BCE242}" srcId="{9EE4CE97-3102-4046-9F27-71D1AB38CD6A}" destId="{584D4C4D-168F-4027-B7AD-8645944B4E36}" srcOrd="0" destOrd="0" parTransId="{EC995746-79AC-43A9-BC88-91A557BBE370}" sibTransId="{A1D26B84-06C2-4693-A41D-5D780DB3E0C8}"/>
    <dgm:cxn modelId="{92146182-5BE0-4C52-AD8F-3A56E9C11045}" srcId="{9EE4CE97-3102-4046-9F27-71D1AB38CD6A}" destId="{E38BD29C-E666-4332-BCD7-81C0F5417BAC}" srcOrd="5" destOrd="0" parTransId="{4F6192E7-5C38-4E88-A5C0-0A0D7F1B0BCD}" sibTransId="{49BEF526-C92E-42AA-BB80-1B2EFAAD337B}"/>
    <dgm:cxn modelId="{24282416-6A04-432E-B6A7-15179A2E5A84}" type="presOf" srcId="{0EBC24C6-A485-4297-A020-80197DD99BAC}" destId="{0D1A5BA6-132F-4DC9-AA0F-CBD38E1A3632}" srcOrd="0" destOrd="0" presId="urn:microsoft.com/office/officeart/2005/8/layout/radial3"/>
    <dgm:cxn modelId="{F43DC15E-65DA-481B-BBCD-4C8FE0E9C563}" srcId="{9EE4CE97-3102-4046-9F27-71D1AB38CD6A}" destId="{E81061A2-6AB8-4903-9665-AF492C8437C7}" srcOrd="2" destOrd="0" parTransId="{A2DB7705-61B9-43AB-B00A-26D14655A44C}" sibTransId="{3E4DBEB7-F2C9-4684-B73D-D57D7AF2AD96}"/>
    <dgm:cxn modelId="{166DC98A-41D1-423D-8EDC-B25D09A96C36}" type="presOf" srcId="{E38BD29C-E666-4332-BCD7-81C0F5417BAC}" destId="{63196106-85DE-4654-AB3D-E2B1AC32CFF0}" srcOrd="0" destOrd="0" presId="urn:microsoft.com/office/officeart/2005/8/layout/radial3"/>
    <dgm:cxn modelId="{544B6A8E-0754-41C3-89B6-B08E3663E522}" srcId="{9EE4CE97-3102-4046-9F27-71D1AB38CD6A}" destId="{111B4BA4-36D4-4E37-9E88-DE1CF45E50BB}" srcOrd="1" destOrd="0" parTransId="{1EEFACBD-5060-4FEF-A714-CDF12AABF116}" sibTransId="{F650B874-75FA-46BD-9E9A-30F0608CCF55}"/>
    <dgm:cxn modelId="{37B17068-0235-4023-A214-71F76D27ADA9}" srcId="{9EE4CE97-3102-4046-9F27-71D1AB38CD6A}" destId="{BB6EB0E0-99EC-448A-8112-7C81B7B4D790}" srcOrd="4" destOrd="0" parTransId="{EBF6A9BB-9CA6-4B29-B69D-EE01050DC7D9}" sibTransId="{4447A390-72FB-4A7F-900B-C98901113F92}"/>
    <dgm:cxn modelId="{BB671327-3DBF-4166-9A36-78D7597A3DB8}" type="presParOf" srcId="{0D1A5BA6-132F-4DC9-AA0F-CBD38E1A3632}" destId="{C1C49675-F881-4418-893C-055D6A941F15}" srcOrd="0" destOrd="0" presId="urn:microsoft.com/office/officeart/2005/8/layout/radial3"/>
    <dgm:cxn modelId="{DC09463D-28D3-4D85-AFAE-51C91F13EA8E}" type="presParOf" srcId="{C1C49675-F881-4418-893C-055D6A941F15}" destId="{311D3FA4-6754-43A4-9DD7-31858BAE4D5A}" srcOrd="0" destOrd="0" presId="urn:microsoft.com/office/officeart/2005/8/layout/radial3"/>
    <dgm:cxn modelId="{040B5BE8-52B3-488F-AD84-0AE8911FD307}" type="presParOf" srcId="{C1C49675-F881-4418-893C-055D6A941F15}" destId="{BAE17B04-6BEA-452A-AF57-89D4342FD766}" srcOrd="1" destOrd="0" presId="urn:microsoft.com/office/officeart/2005/8/layout/radial3"/>
    <dgm:cxn modelId="{1B33ECA5-6549-49A5-BA76-C535883F1CAC}" type="presParOf" srcId="{C1C49675-F881-4418-893C-055D6A941F15}" destId="{BFD92FF6-95A6-4B22-B27D-1932569AC94B}" srcOrd="2" destOrd="0" presId="urn:microsoft.com/office/officeart/2005/8/layout/radial3"/>
    <dgm:cxn modelId="{2E341D90-965D-45F0-86DA-8002F5372F13}" type="presParOf" srcId="{C1C49675-F881-4418-893C-055D6A941F15}" destId="{7CC8AC4A-FA3F-42B6-8113-26EA0E6EC419}" srcOrd="3" destOrd="0" presId="urn:microsoft.com/office/officeart/2005/8/layout/radial3"/>
    <dgm:cxn modelId="{A2F40AAB-0A06-4B3E-9EBD-9F9E3436CEE9}" type="presParOf" srcId="{C1C49675-F881-4418-893C-055D6A941F15}" destId="{CC2BF44C-605A-4582-A441-A3B3825D03ED}" srcOrd="4" destOrd="0" presId="urn:microsoft.com/office/officeart/2005/8/layout/radial3"/>
    <dgm:cxn modelId="{BE104435-9AC7-49BE-B414-9473F65A1F38}" type="presParOf" srcId="{C1C49675-F881-4418-893C-055D6A941F15}" destId="{697807FA-2BFD-43C6-8EED-85EC4AC8BD97}" srcOrd="5" destOrd="0" presId="urn:microsoft.com/office/officeart/2005/8/layout/radial3"/>
    <dgm:cxn modelId="{B04D45A3-A776-4DE8-9EE1-5CD1E19C1A69}" type="presParOf" srcId="{C1C49675-F881-4418-893C-055D6A941F15}" destId="{63196106-85DE-4654-AB3D-E2B1AC32CFF0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2F6469-62E8-4179-AE3D-287ED4250CEF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569BCC9-95F4-46FE-B93C-D9A17C87F561}">
      <dgm:prSet/>
      <dgm:spPr/>
      <dgm:t>
        <a:bodyPr/>
        <a:lstStyle/>
        <a:p>
          <a:pPr rtl="0"/>
          <a:r>
            <a:rPr lang="zh-TW" dirty="0" smtClean="0"/>
            <a:t>通路合作</a:t>
          </a:r>
          <a:endParaRPr lang="en-US" dirty="0"/>
        </a:p>
      </dgm:t>
    </dgm:pt>
    <dgm:pt modelId="{90DBDC88-F683-4F3D-B536-CA81EE6A9766}" type="parTrans" cxnId="{626E1DFD-2F2E-40C6-9130-BC0B695E9104}">
      <dgm:prSet/>
      <dgm:spPr/>
      <dgm:t>
        <a:bodyPr/>
        <a:lstStyle/>
        <a:p>
          <a:endParaRPr lang="zh-TW" altLang="en-US"/>
        </a:p>
      </dgm:t>
    </dgm:pt>
    <dgm:pt modelId="{F8CF481A-6088-4740-9B56-B1A57C40CCB5}" type="sibTrans" cxnId="{626E1DFD-2F2E-40C6-9130-BC0B695E9104}">
      <dgm:prSet/>
      <dgm:spPr/>
      <dgm:t>
        <a:bodyPr/>
        <a:lstStyle/>
        <a:p>
          <a:endParaRPr lang="zh-TW" altLang="en-US"/>
        </a:p>
      </dgm:t>
    </dgm:pt>
    <dgm:pt modelId="{48D913D2-360A-42D7-BC32-057B72F42791}">
      <dgm:prSet/>
      <dgm:spPr/>
      <dgm:t>
        <a:bodyPr/>
        <a:lstStyle/>
        <a:p>
          <a:pPr rtl="0"/>
          <a:r>
            <a:rPr lang="zh-TW" dirty="0" smtClean="0"/>
            <a:t>垂直行銷通路</a:t>
          </a:r>
          <a:endParaRPr lang="zh-TW" dirty="0"/>
        </a:p>
      </dgm:t>
    </dgm:pt>
    <dgm:pt modelId="{979E6757-9ED5-4B8C-934A-12D60FDE1D87}" type="parTrans" cxnId="{E42BC3BE-84A7-4B8F-A995-56EFAD5149DB}">
      <dgm:prSet/>
      <dgm:spPr/>
      <dgm:t>
        <a:bodyPr/>
        <a:lstStyle/>
        <a:p>
          <a:endParaRPr lang="zh-TW" altLang="en-US"/>
        </a:p>
      </dgm:t>
    </dgm:pt>
    <dgm:pt modelId="{803937F7-0A48-4129-9CAB-0ECAA21EEF0B}" type="sibTrans" cxnId="{E42BC3BE-84A7-4B8F-A995-56EFAD5149DB}">
      <dgm:prSet/>
      <dgm:spPr/>
      <dgm:t>
        <a:bodyPr/>
        <a:lstStyle/>
        <a:p>
          <a:endParaRPr lang="zh-TW" altLang="en-US"/>
        </a:p>
      </dgm:t>
    </dgm:pt>
    <dgm:pt modelId="{FFF62D93-D26D-4B9C-8093-9264399DBEBD}">
      <dgm:prSet/>
      <dgm:spPr/>
      <dgm:t>
        <a:bodyPr/>
        <a:lstStyle/>
        <a:p>
          <a:pPr rtl="0"/>
          <a:r>
            <a:rPr lang="zh-TW" dirty="0" smtClean="0"/>
            <a:t>平行行銷通路</a:t>
          </a:r>
          <a:endParaRPr lang="zh-TW" dirty="0"/>
        </a:p>
      </dgm:t>
    </dgm:pt>
    <dgm:pt modelId="{C92967DF-32C8-453B-9D95-3E058ABF272D}" type="parTrans" cxnId="{3D7C7065-699C-4D01-9FDB-7A3BF331CA56}">
      <dgm:prSet/>
      <dgm:spPr/>
      <dgm:t>
        <a:bodyPr/>
        <a:lstStyle/>
        <a:p>
          <a:endParaRPr lang="zh-TW" altLang="en-US"/>
        </a:p>
      </dgm:t>
    </dgm:pt>
    <dgm:pt modelId="{32A391E2-D5E0-4942-B4A4-A588C381020D}" type="sibTrans" cxnId="{3D7C7065-699C-4D01-9FDB-7A3BF331CA56}">
      <dgm:prSet/>
      <dgm:spPr/>
      <dgm:t>
        <a:bodyPr/>
        <a:lstStyle/>
        <a:p>
          <a:endParaRPr lang="zh-TW" altLang="en-US"/>
        </a:p>
      </dgm:t>
    </dgm:pt>
    <dgm:pt modelId="{F519C350-DAD9-47B9-9F6D-99244DFF2A9D}">
      <dgm:prSet/>
      <dgm:spPr/>
      <dgm:t>
        <a:bodyPr/>
        <a:lstStyle/>
        <a:p>
          <a:pPr rtl="0"/>
          <a:r>
            <a:rPr lang="zh-TW" dirty="0" smtClean="0"/>
            <a:t>多重行銷通路</a:t>
          </a:r>
          <a:endParaRPr lang="zh-TW" dirty="0"/>
        </a:p>
      </dgm:t>
    </dgm:pt>
    <dgm:pt modelId="{770EA4DE-734F-4585-99CE-EDAA87339480}" type="parTrans" cxnId="{6B39E9E7-0862-4809-A0B3-0AAD01A275C4}">
      <dgm:prSet/>
      <dgm:spPr/>
      <dgm:t>
        <a:bodyPr/>
        <a:lstStyle/>
        <a:p>
          <a:endParaRPr lang="zh-TW" altLang="en-US"/>
        </a:p>
      </dgm:t>
    </dgm:pt>
    <dgm:pt modelId="{984A205D-E521-406A-977B-C72469540F8F}" type="sibTrans" cxnId="{6B39E9E7-0862-4809-A0B3-0AAD01A275C4}">
      <dgm:prSet/>
      <dgm:spPr/>
      <dgm:t>
        <a:bodyPr/>
        <a:lstStyle/>
        <a:p>
          <a:endParaRPr lang="zh-TW" altLang="en-US"/>
        </a:p>
      </dgm:t>
    </dgm:pt>
    <dgm:pt modelId="{3E451C63-47D9-44BC-8CB0-AE305499336A}" type="pres">
      <dgm:prSet presAssocID="{402F6469-62E8-4179-AE3D-287ED4250CE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4F18A26-51E8-4540-B946-5E235C79282F}" type="pres">
      <dgm:prSet presAssocID="{0569BCC9-95F4-46FE-B93C-D9A17C87F561}" presName="compNode" presStyleCnt="0"/>
      <dgm:spPr/>
    </dgm:pt>
    <dgm:pt modelId="{DB726BD0-E304-4068-B3D2-4CF379183334}" type="pres">
      <dgm:prSet presAssocID="{0569BCC9-95F4-46FE-B93C-D9A17C87F561}" presName="noGeometry" presStyleCnt="0"/>
      <dgm:spPr/>
    </dgm:pt>
    <dgm:pt modelId="{298E220C-7E9D-470F-A749-B2AD1FF62362}" type="pres">
      <dgm:prSet presAssocID="{0569BCC9-95F4-46FE-B93C-D9A17C87F561}" presName="childTextVisible" presStyleLbl="bgAccFollowNode1" presStyleIdx="0" presStyleCnt="1" custScaleX="1320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4C23F8-7256-4876-9036-E73543EFF144}" type="pres">
      <dgm:prSet presAssocID="{0569BCC9-95F4-46FE-B93C-D9A17C87F561}" presName="childTextHidden" presStyleLbl="bgAccFollowNode1" presStyleIdx="0" presStyleCnt="1"/>
      <dgm:spPr/>
      <dgm:t>
        <a:bodyPr/>
        <a:lstStyle/>
        <a:p>
          <a:endParaRPr lang="zh-TW" altLang="en-US"/>
        </a:p>
      </dgm:t>
    </dgm:pt>
    <dgm:pt modelId="{851CBD86-49F6-4DF4-ADC2-91C85C13E0ED}" type="pres">
      <dgm:prSet presAssocID="{0569BCC9-95F4-46FE-B93C-D9A17C87F561}" presName="parentText" presStyleLbl="node1" presStyleIdx="0" presStyleCnt="1" custScaleX="79678" custScaleY="12771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2FE5259-7617-46BF-9F71-73AF12BB0118}" type="presOf" srcId="{48D913D2-360A-42D7-BC32-057B72F42791}" destId="{298E220C-7E9D-470F-A749-B2AD1FF62362}" srcOrd="0" destOrd="0" presId="urn:microsoft.com/office/officeart/2005/8/layout/hProcess6"/>
    <dgm:cxn modelId="{3D7C7065-699C-4D01-9FDB-7A3BF331CA56}" srcId="{0569BCC9-95F4-46FE-B93C-D9A17C87F561}" destId="{FFF62D93-D26D-4B9C-8093-9264399DBEBD}" srcOrd="1" destOrd="0" parTransId="{C92967DF-32C8-453B-9D95-3E058ABF272D}" sibTransId="{32A391E2-D5E0-4942-B4A4-A588C381020D}"/>
    <dgm:cxn modelId="{47E66F1E-5F60-4ED0-8310-751135AC427F}" type="presOf" srcId="{402F6469-62E8-4179-AE3D-287ED4250CEF}" destId="{3E451C63-47D9-44BC-8CB0-AE305499336A}" srcOrd="0" destOrd="0" presId="urn:microsoft.com/office/officeart/2005/8/layout/hProcess6"/>
    <dgm:cxn modelId="{E42BC3BE-84A7-4B8F-A995-56EFAD5149DB}" srcId="{0569BCC9-95F4-46FE-B93C-D9A17C87F561}" destId="{48D913D2-360A-42D7-BC32-057B72F42791}" srcOrd="0" destOrd="0" parTransId="{979E6757-9ED5-4B8C-934A-12D60FDE1D87}" sibTransId="{803937F7-0A48-4129-9CAB-0ECAA21EEF0B}"/>
    <dgm:cxn modelId="{7E9275FB-1C98-4DC1-8248-1F8F19DA065F}" type="presOf" srcId="{F519C350-DAD9-47B9-9F6D-99244DFF2A9D}" destId="{F94C23F8-7256-4876-9036-E73543EFF144}" srcOrd="1" destOrd="2" presId="urn:microsoft.com/office/officeart/2005/8/layout/hProcess6"/>
    <dgm:cxn modelId="{6B39E9E7-0862-4809-A0B3-0AAD01A275C4}" srcId="{0569BCC9-95F4-46FE-B93C-D9A17C87F561}" destId="{F519C350-DAD9-47B9-9F6D-99244DFF2A9D}" srcOrd="2" destOrd="0" parTransId="{770EA4DE-734F-4585-99CE-EDAA87339480}" sibTransId="{984A205D-E521-406A-977B-C72469540F8F}"/>
    <dgm:cxn modelId="{792667B8-ED3D-4CF7-8930-CBA139B1293E}" type="presOf" srcId="{F519C350-DAD9-47B9-9F6D-99244DFF2A9D}" destId="{298E220C-7E9D-470F-A749-B2AD1FF62362}" srcOrd="0" destOrd="2" presId="urn:microsoft.com/office/officeart/2005/8/layout/hProcess6"/>
    <dgm:cxn modelId="{6B2FBEF7-A010-4BF8-BC09-91C2E05CE3F4}" type="presOf" srcId="{48D913D2-360A-42D7-BC32-057B72F42791}" destId="{F94C23F8-7256-4876-9036-E73543EFF144}" srcOrd="1" destOrd="0" presId="urn:microsoft.com/office/officeart/2005/8/layout/hProcess6"/>
    <dgm:cxn modelId="{6C08394B-240C-446A-8B5C-1B6C9E17B88B}" type="presOf" srcId="{FFF62D93-D26D-4B9C-8093-9264399DBEBD}" destId="{F94C23F8-7256-4876-9036-E73543EFF144}" srcOrd="1" destOrd="1" presId="urn:microsoft.com/office/officeart/2005/8/layout/hProcess6"/>
    <dgm:cxn modelId="{96F5C9F1-B109-49A9-84E8-CA1BA8F3A3B6}" type="presOf" srcId="{FFF62D93-D26D-4B9C-8093-9264399DBEBD}" destId="{298E220C-7E9D-470F-A749-B2AD1FF62362}" srcOrd="0" destOrd="1" presId="urn:microsoft.com/office/officeart/2005/8/layout/hProcess6"/>
    <dgm:cxn modelId="{44B97E60-915C-4796-AE19-6F2254D0C0FD}" type="presOf" srcId="{0569BCC9-95F4-46FE-B93C-D9A17C87F561}" destId="{851CBD86-49F6-4DF4-ADC2-91C85C13E0ED}" srcOrd="0" destOrd="0" presId="urn:microsoft.com/office/officeart/2005/8/layout/hProcess6"/>
    <dgm:cxn modelId="{626E1DFD-2F2E-40C6-9130-BC0B695E9104}" srcId="{402F6469-62E8-4179-AE3D-287ED4250CEF}" destId="{0569BCC9-95F4-46FE-B93C-D9A17C87F561}" srcOrd="0" destOrd="0" parTransId="{90DBDC88-F683-4F3D-B536-CA81EE6A9766}" sibTransId="{F8CF481A-6088-4740-9B56-B1A57C40CCB5}"/>
    <dgm:cxn modelId="{FC086097-0553-43C3-9A98-7BDA9682B8CD}" type="presParOf" srcId="{3E451C63-47D9-44BC-8CB0-AE305499336A}" destId="{74F18A26-51E8-4540-B946-5E235C79282F}" srcOrd="0" destOrd="0" presId="urn:microsoft.com/office/officeart/2005/8/layout/hProcess6"/>
    <dgm:cxn modelId="{0FCF46BA-CD93-432C-94FC-4E16601F99C3}" type="presParOf" srcId="{74F18A26-51E8-4540-B946-5E235C79282F}" destId="{DB726BD0-E304-4068-B3D2-4CF379183334}" srcOrd="0" destOrd="0" presId="urn:microsoft.com/office/officeart/2005/8/layout/hProcess6"/>
    <dgm:cxn modelId="{84425927-BFC4-4C66-9E67-C7321205C1C9}" type="presParOf" srcId="{74F18A26-51E8-4540-B946-5E235C79282F}" destId="{298E220C-7E9D-470F-A749-B2AD1FF62362}" srcOrd="1" destOrd="0" presId="urn:microsoft.com/office/officeart/2005/8/layout/hProcess6"/>
    <dgm:cxn modelId="{0909C199-466C-46A2-88DB-A9EB82BE46EE}" type="presParOf" srcId="{74F18A26-51E8-4540-B946-5E235C79282F}" destId="{F94C23F8-7256-4876-9036-E73543EFF144}" srcOrd="2" destOrd="0" presId="urn:microsoft.com/office/officeart/2005/8/layout/hProcess6"/>
    <dgm:cxn modelId="{A33EC3A9-DB9A-461D-919D-DFE512813595}" type="presParOf" srcId="{74F18A26-51E8-4540-B946-5E235C79282F}" destId="{851CBD86-49F6-4DF4-ADC2-91C85C13E0E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724CFD-1D32-45B7-9965-2B306D957C29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62BD1722-1340-4061-A193-A285C633FF40}">
      <dgm:prSet/>
      <dgm:spPr/>
      <dgm:t>
        <a:bodyPr/>
        <a:lstStyle/>
        <a:p>
          <a:pPr rtl="0"/>
          <a:r>
            <a:rPr lang="zh-TW" dirty="0" smtClean="0"/>
            <a:t>通路一</a:t>
          </a:r>
          <a:endParaRPr lang="en-US" dirty="0"/>
        </a:p>
      </dgm:t>
    </dgm:pt>
    <dgm:pt modelId="{10EEA1B9-9042-4F9E-A656-B3660EB06CB6}" type="parTrans" cxnId="{51135E78-3D18-4928-A77A-A90C12B72034}">
      <dgm:prSet/>
      <dgm:spPr/>
      <dgm:t>
        <a:bodyPr/>
        <a:lstStyle/>
        <a:p>
          <a:endParaRPr lang="zh-TW" altLang="en-US"/>
        </a:p>
      </dgm:t>
    </dgm:pt>
    <dgm:pt modelId="{99B128F0-A2AB-4D57-81A7-D5353738F313}" type="sibTrans" cxnId="{51135E78-3D18-4928-A77A-A90C12B72034}">
      <dgm:prSet/>
      <dgm:spPr/>
      <dgm:t>
        <a:bodyPr/>
        <a:lstStyle/>
        <a:p>
          <a:endParaRPr lang="zh-TW" altLang="en-US"/>
        </a:p>
      </dgm:t>
    </dgm:pt>
    <dgm:pt modelId="{A529A488-9A54-4C0F-A7D2-4345400B8ABF}">
      <dgm:prSet/>
      <dgm:spPr/>
      <dgm:t>
        <a:bodyPr/>
        <a:lstStyle/>
        <a:p>
          <a:pPr rtl="0"/>
          <a:r>
            <a:rPr lang="zh-TW" dirty="0" smtClean="0"/>
            <a:t>通路二</a:t>
          </a:r>
          <a:endParaRPr lang="en-US" dirty="0"/>
        </a:p>
      </dgm:t>
    </dgm:pt>
    <dgm:pt modelId="{2E916ECA-F2C1-403A-A099-1C8663963D25}" type="parTrans" cxnId="{F04374BE-888C-48BE-BEEC-895A79EFA06B}">
      <dgm:prSet/>
      <dgm:spPr/>
      <dgm:t>
        <a:bodyPr/>
        <a:lstStyle/>
        <a:p>
          <a:endParaRPr lang="zh-TW" altLang="en-US"/>
        </a:p>
      </dgm:t>
    </dgm:pt>
    <dgm:pt modelId="{BB44668F-6191-45E2-A127-2EC947DE2327}" type="sibTrans" cxnId="{F04374BE-888C-48BE-BEEC-895A79EFA06B}">
      <dgm:prSet/>
      <dgm:spPr/>
      <dgm:t>
        <a:bodyPr/>
        <a:lstStyle/>
        <a:p>
          <a:endParaRPr lang="zh-TW" altLang="en-US"/>
        </a:p>
      </dgm:t>
    </dgm:pt>
    <dgm:pt modelId="{BD61C3D2-CD3F-4958-B982-818423002156}">
      <dgm:prSet/>
      <dgm:spPr/>
      <dgm:t>
        <a:bodyPr/>
        <a:lstStyle/>
        <a:p>
          <a:pPr rtl="0"/>
          <a:r>
            <a:rPr lang="zh-TW" dirty="0" smtClean="0"/>
            <a:t>通路三</a:t>
          </a:r>
          <a:endParaRPr lang="zh-TW" dirty="0"/>
        </a:p>
      </dgm:t>
    </dgm:pt>
    <dgm:pt modelId="{9059A984-3BD8-4AD2-9C76-9B5CC7D69D11}" type="parTrans" cxnId="{EE304302-0069-409F-B0AF-B9CE1720CD29}">
      <dgm:prSet/>
      <dgm:spPr/>
      <dgm:t>
        <a:bodyPr/>
        <a:lstStyle/>
        <a:p>
          <a:endParaRPr lang="zh-TW" altLang="en-US"/>
        </a:p>
      </dgm:t>
    </dgm:pt>
    <dgm:pt modelId="{E5229AC8-3FF2-4317-9202-74EDCBF1D35C}" type="sibTrans" cxnId="{EE304302-0069-409F-B0AF-B9CE1720CD29}">
      <dgm:prSet/>
      <dgm:spPr/>
      <dgm:t>
        <a:bodyPr/>
        <a:lstStyle/>
        <a:p>
          <a:endParaRPr lang="zh-TW" altLang="en-US"/>
        </a:p>
      </dgm:t>
    </dgm:pt>
    <dgm:pt modelId="{BFFA4506-B973-43AF-A749-5D806E9CC172}" type="pres">
      <dgm:prSet presAssocID="{04724CFD-1D32-45B7-9965-2B306D957C2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CC4D2FA-9A03-4A6D-82F4-A38BDEF6EDF6}" type="pres">
      <dgm:prSet presAssocID="{62BD1722-1340-4061-A193-A285C633FF40}" presName="arrow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AAEE94-A39E-4EE7-A85F-155888BCCE4A}" type="pres">
      <dgm:prSet presAssocID="{A529A488-9A54-4C0F-A7D2-4345400B8ABF}" presName="arrow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9F6CFE-E9FD-40BF-A012-075D4C250B80}" type="pres">
      <dgm:prSet presAssocID="{BD61C3D2-CD3F-4958-B982-818423002156}" presName="arrow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E304302-0069-409F-B0AF-B9CE1720CD29}" srcId="{04724CFD-1D32-45B7-9965-2B306D957C29}" destId="{BD61C3D2-CD3F-4958-B982-818423002156}" srcOrd="2" destOrd="0" parTransId="{9059A984-3BD8-4AD2-9C76-9B5CC7D69D11}" sibTransId="{E5229AC8-3FF2-4317-9202-74EDCBF1D35C}"/>
    <dgm:cxn modelId="{51135E78-3D18-4928-A77A-A90C12B72034}" srcId="{04724CFD-1D32-45B7-9965-2B306D957C29}" destId="{62BD1722-1340-4061-A193-A285C633FF40}" srcOrd="0" destOrd="0" parTransId="{10EEA1B9-9042-4F9E-A656-B3660EB06CB6}" sibTransId="{99B128F0-A2AB-4D57-81A7-D5353738F313}"/>
    <dgm:cxn modelId="{49F3419E-C0DB-4380-9BB9-4616D322B6AF}" type="presOf" srcId="{BD61C3D2-CD3F-4958-B982-818423002156}" destId="{379F6CFE-E9FD-40BF-A012-075D4C250B80}" srcOrd="0" destOrd="0" presId="urn:microsoft.com/office/officeart/2005/8/layout/arrow5"/>
    <dgm:cxn modelId="{F04374BE-888C-48BE-BEEC-895A79EFA06B}" srcId="{04724CFD-1D32-45B7-9965-2B306D957C29}" destId="{A529A488-9A54-4C0F-A7D2-4345400B8ABF}" srcOrd="1" destOrd="0" parTransId="{2E916ECA-F2C1-403A-A099-1C8663963D25}" sibTransId="{BB44668F-6191-45E2-A127-2EC947DE2327}"/>
    <dgm:cxn modelId="{500C0EA2-467A-4535-A7BB-1D4758BE0910}" type="presOf" srcId="{62BD1722-1340-4061-A193-A285C633FF40}" destId="{0CC4D2FA-9A03-4A6D-82F4-A38BDEF6EDF6}" srcOrd="0" destOrd="0" presId="urn:microsoft.com/office/officeart/2005/8/layout/arrow5"/>
    <dgm:cxn modelId="{DD5CAC29-896C-4920-9DD5-CE7CD639C826}" type="presOf" srcId="{04724CFD-1D32-45B7-9965-2B306D957C29}" destId="{BFFA4506-B973-43AF-A749-5D806E9CC172}" srcOrd="0" destOrd="0" presId="urn:microsoft.com/office/officeart/2005/8/layout/arrow5"/>
    <dgm:cxn modelId="{D786894A-997D-4993-8CAE-373992924D3C}" type="presOf" srcId="{A529A488-9A54-4C0F-A7D2-4345400B8ABF}" destId="{C8AAEE94-A39E-4EE7-A85F-155888BCCE4A}" srcOrd="0" destOrd="0" presId="urn:microsoft.com/office/officeart/2005/8/layout/arrow5"/>
    <dgm:cxn modelId="{62EEA1D7-D3B4-4122-81B6-131E52775B36}" type="presParOf" srcId="{BFFA4506-B973-43AF-A749-5D806E9CC172}" destId="{0CC4D2FA-9A03-4A6D-82F4-A38BDEF6EDF6}" srcOrd="0" destOrd="0" presId="urn:microsoft.com/office/officeart/2005/8/layout/arrow5"/>
    <dgm:cxn modelId="{20798B60-91F3-407E-AEFF-31629139B552}" type="presParOf" srcId="{BFFA4506-B973-43AF-A749-5D806E9CC172}" destId="{C8AAEE94-A39E-4EE7-A85F-155888BCCE4A}" srcOrd="1" destOrd="0" presId="urn:microsoft.com/office/officeart/2005/8/layout/arrow5"/>
    <dgm:cxn modelId="{E257D02E-AA91-4D3D-93B0-E2AD184E410D}" type="presParOf" srcId="{BFFA4506-B973-43AF-A749-5D806E9CC172}" destId="{379F6CFE-E9FD-40BF-A012-075D4C250B80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7127E7-2CCB-4097-B3AE-A3C740C6F31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1C8D1BCA-8727-4814-88EF-5D77408078D7}">
      <dgm:prSet/>
      <dgm:spPr/>
      <dgm:t>
        <a:bodyPr/>
        <a:lstStyle/>
        <a:p>
          <a:pPr rtl="0"/>
          <a:r>
            <a:rPr lang="zh-TW" i="1" dirty="0" smtClean="0"/>
            <a:t>專營店（</a:t>
          </a:r>
          <a:r>
            <a:rPr lang="en-US" i="1" dirty="0" smtClean="0"/>
            <a:t>exclusive distribution</a:t>
          </a:r>
          <a:r>
            <a:rPr lang="zh-TW" i="1" dirty="0" smtClean="0"/>
            <a:t>）</a:t>
          </a:r>
          <a:endParaRPr lang="zh-TW" dirty="0"/>
        </a:p>
      </dgm:t>
    </dgm:pt>
    <dgm:pt modelId="{21438EA6-E04E-488D-9AE3-AC5C1A8DDAD2}" type="parTrans" cxnId="{511F0579-D47B-4B7C-9B77-02B44CA86AD4}">
      <dgm:prSet/>
      <dgm:spPr/>
      <dgm:t>
        <a:bodyPr/>
        <a:lstStyle/>
        <a:p>
          <a:endParaRPr lang="zh-TW" altLang="en-US"/>
        </a:p>
      </dgm:t>
    </dgm:pt>
    <dgm:pt modelId="{706ED9F5-1FFE-4B8F-A57E-C0859F65F72D}" type="sibTrans" cxnId="{511F0579-D47B-4B7C-9B77-02B44CA86AD4}">
      <dgm:prSet/>
      <dgm:spPr/>
      <dgm:t>
        <a:bodyPr/>
        <a:lstStyle/>
        <a:p>
          <a:endParaRPr lang="zh-TW" altLang="en-US"/>
        </a:p>
      </dgm:t>
    </dgm:pt>
    <dgm:pt modelId="{918299CF-8632-4AA8-A318-947AD9ACF106}">
      <dgm:prSet/>
      <dgm:spPr/>
      <dgm:t>
        <a:bodyPr/>
        <a:lstStyle/>
        <a:p>
          <a:pPr rtl="0"/>
          <a:r>
            <a:rPr lang="zh-TW" i="1" dirty="0" smtClean="0"/>
            <a:t>密集通路（</a:t>
          </a:r>
          <a:r>
            <a:rPr lang="en-US" i="1" dirty="0" smtClean="0"/>
            <a:t>intensive distribution)</a:t>
          </a:r>
          <a:endParaRPr lang="zh-TW" dirty="0"/>
        </a:p>
      </dgm:t>
    </dgm:pt>
    <dgm:pt modelId="{5680529A-03D7-4EFC-9400-27FE5CE42B68}" type="parTrans" cxnId="{3CA8C900-2E29-49D8-932B-64CD6061FB1B}">
      <dgm:prSet/>
      <dgm:spPr/>
      <dgm:t>
        <a:bodyPr/>
        <a:lstStyle/>
        <a:p>
          <a:endParaRPr lang="zh-TW" altLang="en-US"/>
        </a:p>
      </dgm:t>
    </dgm:pt>
    <dgm:pt modelId="{FCD056BD-5FE8-427F-9EFE-4AF4540BA769}" type="sibTrans" cxnId="{3CA8C900-2E29-49D8-932B-64CD6061FB1B}">
      <dgm:prSet/>
      <dgm:spPr/>
      <dgm:t>
        <a:bodyPr/>
        <a:lstStyle/>
        <a:p>
          <a:endParaRPr lang="zh-TW" altLang="en-US"/>
        </a:p>
      </dgm:t>
    </dgm:pt>
    <dgm:pt modelId="{A93EEB0B-0FD5-4FF0-8BF0-48A1C0A30275}">
      <dgm:prSet/>
      <dgm:spPr/>
      <dgm:t>
        <a:bodyPr/>
        <a:lstStyle/>
        <a:p>
          <a:pPr rtl="0"/>
          <a:r>
            <a:rPr lang="zh-TW" i="1" dirty="0" smtClean="0"/>
            <a:t>選擇通路（</a:t>
          </a:r>
          <a:r>
            <a:rPr lang="en-US" i="1" dirty="0" smtClean="0"/>
            <a:t>selective distribution</a:t>
          </a:r>
          <a:r>
            <a:rPr lang="zh-TW" i="1" dirty="0" smtClean="0"/>
            <a:t>）</a:t>
          </a:r>
          <a:endParaRPr lang="zh-TW" dirty="0"/>
        </a:p>
      </dgm:t>
    </dgm:pt>
    <dgm:pt modelId="{113A00EA-8F3D-4DA9-9CC9-9F7A82E81B56}" type="parTrans" cxnId="{7A53A2B9-2317-4498-969D-B25199E996AA}">
      <dgm:prSet/>
      <dgm:spPr/>
      <dgm:t>
        <a:bodyPr/>
        <a:lstStyle/>
        <a:p>
          <a:endParaRPr lang="zh-TW" altLang="en-US"/>
        </a:p>
      </dgm:t>
    </dgm:pt>
    <dgm:pt modelId="{72DEF49A-2F7A-4EB7-AC2E-9EF338689DBA}" type="sibTrans" cxnId="{7A53A2B9-2317-4498-969D-B25199E996AA}">
      <dgm:prSet/>
      <dgm:spPr/>
      <dgm:t>
        <a:bodyPr/>
        <a:lstStyle/>
        <a:p>
          <a:endParaRPr lang="zh-TW" altLang="en-US"/>
        </a:p>
      </dgm:t>
    </dgm:pt>
    <dgm:pt modelId="{FD7FE758-048E-40D3-BCBF-B0A98E81ED07}" type="pres">
      <dgm:prSet presAssocID="{9E7127E7-2CCB-4097-B3AE-A3C740C6F31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11BF776-59F3-44FF-A104-A38AA9E7AF23}" type="pres">
      <dgm:prSet presAssocID="{1C8D1BCA-8727-4814-88EF-5D77408078D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BDD4F18-6638-48C1-9BA3-9950BBBF92B0}" type="pres">
      <dgm:prSet presAssocID="{706ED9F5-1FFE-4B8F-A57E-C0859F65F72D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8C835B75-371D-452F-A8F7-8D3D4FB230CE}" type="pres">
      <dgm:prSet presAssocID="{706ED9F5-1FFE-4B8F-A57E-C0859F65F72D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1A7BE55E-5383-416A-A24E-7964B873D2A8}" type="pres">
      <dgm:prSet presAssocID="{918299CF-8632-4AA8-A318-947AD9ACF10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1A9C580-9252-4DB6-8E80-09E4AC3509CD}" type="pres">
      <dgm:prSet presAssocID="{FCD056BD-5FE8-427F-9EFE-4AF4540BA769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F4043925-C94C-40E5-B3EA-A2D615A9BF96}" type="pres">
      <dgm:prSet presAssocID="{FCD056BD-5FE8-427F-9EFE-4AF4540BA769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FFF8D9F5-2BED-4811-9F88-7F46CB7BA013}" type="pres">
      <dgm:prSet presAssocID="{A93EEB0B-0FD5-4FF0-8BF0-48A1C0A3027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11F0579-D47B-4B7C-9B77-02B44CA86AD4}" srcId="{9E7127E7-2CCB-4097-B3AE-A3C740C6F312}" destId="{1C8D1BCA-8727-4814-88EF-5D77408078D7}" srcOrd="0" destOrd="0" parTransId="{21438EA6-E04E-488D-9AE3-AC5C1A8DDAD2}" sibTransId="{706ED9F5-1FFE-4B8F-A57E-C0859F65F72D}"/>
    <dgm:cxn modelId="{D5943F48-13DA-4078-BCD1-99BA6366AD27}" type="presOf" srcId="{9E7127E7-2CCB-4097-B3AE-A3C740C6F312}" destId="{FD7FE758-048E-40D3-BCBF-B0A98E81ED07}" srcOrd="0" destOrd="0" presId="urn:microsoft.com/office/officeart/2005/8/layout/process1"/>
    <dgm:cxn modelId="{87A08F3B-DDFA-4FE1-BD0E-9AF3CCBB9512}" type="presOf" srcId="{1C8D1BCA-8727-4814-88EF-5D77408078D7}" destId="{D11BF776-59F3-44FF-A104-A38AA9E7AF23}" srcOrd="0" destOrd="0" presId="urn:microsoft.com/office/officeart/2005/8/layout/process1"/>
    <dgm:cxn modelId="{530D1CEA-6978-4D5A-BCF1-DB336F0B7DBB}" type="presOf" srcId="{A93EEB0B-0FD5-4FF0-8BF0-48A1C0A30275}" destId="{FFF8D9F5-2BED-4811-9F88-7F46CB7BA013}" srcOrd="0" destOrd="0" presId="urn:microsoft.com/office/officeart/2005/8/layout/process1"/>
    <dgm:cxn modelId="{3CA8C900-2E29-49D8-932B-64CD6061FB1B}" srcId="{9E7127E7-2CCB-4097-B3AE-A3C740C6F312}" destId="{918299CF-8632-4AA8-A318-947AD9ACF106}" srcOrd="1" destOrd="0" parTransId="{5680529A-03D7-4EFC-9400-27FE5CE42B68}" sibTransId="{FCD056BD-5FE8-427F-9EFE-4AF4540BA769}"/>
    <dgm:cxn modelId="{85322FF4-12E5-4305-B0F2-89DE0C116EF6}" type="presOf" srcId="{706ED9F5-1FFE-4B8F-A57E-C0859F65F72D}" destId="{8C835B75-371D-452F-A8F7-8D3D4FB230CE}" srcOrd="1" destOrd="0" presId="urn:microsoft.com/office/officeart/2005/8/layout/process1"/>
    <dgm:cxn modelId="{5262355B-D0EF-42BD-94E4-EA5C93A258D6}" type="presOf" srcId="{918299CF-8632-4AA8-A318-947AD9ACF106}" destId="{1A7BE55E-5383-416A-A24E-7964B873D2A8}" srcOrd="0" destOrd="0" presId="urn:microsoft.com/office/officeart/2005/8/layout/process1"/>
    <dgm:cxn modelId="{AD332459-C845-4C20-846B-43A13C17F08A}" type="presOf" srcId="{706ED9F5-1FFE-4B8F-A57E-C0859F65F72D}" destId="{5BDD4F18-6638-48C1-9BA3-9950BBBF92B0}" srcOrd="0" destOrd="0" presId="urn:microsoft.com/office/officeart/2005/8/layout/process1"/>
    <dgm:cxn modelId="{32133484-30CE-45E1-B121-BBCE1A2C9D3F}" type="presOf" srcId="{FCD056BD-5FE8-427F-9EFE-4AF4540BA769}" destId="{F4043925-C94C-40E5-B3EA-A2D615A9BF96}" srcOrd="1" destOrd="0" presId="urn:microsoft.com/office/officeart/2005/8/layout/process1"/>
    <dgm:cxn modelId="{B6B2D49C-8BE4-4337-9AC7-2160DE600C98}" type="presOf" srcId="{FCD056BD-5FE8-427F-9EFE-4AF4540BA769}" destId="{F1A9C580-9252-4DB6-8E80-09E4AC3509CD}" srcOrd="0" destOrd="0" presId="urn:microsoft.com/office/officeart/2005/8/layout/process1"/>
    <dgm:cxn modelId="{7A53A2B9-2317-4498-969D-B25199E996AA}" srcId="{9E7127E7-2CCB-4097-B3AE-A3C740C6F312}" destId="{A93EEB0B-0FD5-4FF0-8BF0-48A1C0A30275}" srcOrd="2" destOrd="0" parTransId="{113A00EA-8F3D-4DA9-9CC9-9F7A82E81B56}" sibTransId="{72DEF49A-2F7A-4EB7-AC2E-9EF338689DBA}"/>
    <dgm:cxn modelId="{C4138C7D-2867-4381-96A1-F0C3FF7E7F14}" type="presParOf" srcId="{FD7FE758-048E-40D3-BCBF-B0A98E81ED07}" destId="{D11BF776-59F3-44FF-A104-A38AA9E7AF23}" srcOrd="0" destOrd="0" presId="urn:microsoft.com/office/officeart/2005/8/layout/process1"/>
    <dgm:cxn modelId="{78C0681D-8B9D-48A3-A039-4A84D2B76B57}" type="presParOf" srcId="{FD7FE758-048E-40D3-BCBF-B0A98E81ED07}" destId="{5BDD4F18-6638-48C1-9BA3-9950BBBF92B0}" srcOrd="1" destOrd="0" presId="urn:microsoft.com/office/officeart/2005/8/layout/process1"/>
    <dgm:cxn modelId="{3629077F-196C-4C36-9971-71C57BDFE176}" type="presParOf" srcId="{5BDD4F18-6638-48C1-9BA3-9950BBBF92B0}" destId="{8C835B75-371D-452F-A8F7-8D3D4FB230CE}" srcOrd="0" destOrd="0" presId="urn:microsoft.com/office/officeart/2005/8/layout/process1"/>
    <dgm:cxn modelId="{87F957E1-841E-46AB-ABFF-345CBDA2BCDA}" type="presParOf" srcId="{FD7FE758-048E-40D3-BCBF-B0A98E81ED07}" destId="{1A7BE55E-5383-416A-A24E-7964B873D2A8}" srcOrd="2" destOrd="0" presId="urn:microsoft.com/office/officeart/2005/8/layout/process1"/>
    <dgm:cxn modelId="{5CD8FBED-7FEA-45DE-9C33-5C944440A07E}" type="presParOf" srcId="{FD7FE758-048E-40D3-BCBF-B0A98E81ED07}" destId="{F1A9C580-9252-4DB6-8E80-09E4AC3509CD}" srcOrd="3" destOrd="0" presId="urn:microsoft.com/office/officeart/2005/8/layout/process1"/>
    <dgm:cxn modelId="{F23BA0C1-2FC5-492B-AEA1-2390E8AAAFD0}" type="presParOf" srcId="{F1A9C580-9252-4DB6-8E80-09E4AC3509CD}" destId="{F4043925-C94C-40E5-B3EA-A2D615A9BF96}" srcOrd="0" destOrd="0" presId="urn:microsoft.com/office/officeart/2005/8/layout/process1"/>
    <dgm:cxn modelId="{1FBBDE8B-5FEC-4ADD-9EBB-87754A70FA17}" type="presParOf" srcId="{FD7FE758-048E-40D3-BCBF-B0A98E81ED07}" destId="{FFF8D9F5-2BED-4811-9F88-7F46CB7BA01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15EB98-9A3F-4F85-84C9-91D03350AE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2DD56E04-4263-45D3-9BDE-9C6F93A13F3B}">
      <dgm:prSet/>
      <dgm:spPr/>
      <dgm:t>
        <a:bodyPr/>
        <a:lstStyle/>
        <a:p>
          <a:pPr rtl="0"/>
          <a:r>
            <a:rPr lang="zh-TW" b="1" dirty="0" smtClean="0"/>
            <a:t>網際網路的出現，主要不在降低企業內部的生產成本，更在降低企業外部的交易成本</a:t>
          </a:r>
          <a:r>
            <a:rPr lang="zh-TW" dirty="0" smtClean="0"/>
            <a:t>。</a:t>
          </a:r>
          <a:endParaRPr lang="zh-TW" dirty="0"/>
        </a:p>
      </dgm:t>
    </dgm:pt>
    <dgm:pt modelId="{0B5E5433-007E-4700-B04B-9DEAA8663F48}" type="parTrans" cxnId="{987EA68D-046A-425F-9ED4-3A7210AFADAE}">
      <dgm:prSet/>
      <dgm:spPr/>
      <dgm:t>
        <a:bodyPr/>
        <a:lstStyle/>
        <a:p>
          <a:endParaRPr lang="zh-TW" altLang="en-US"/>
        </a:p>
      </dgm:t>
    </dgm:pt>
    <dgm:pt modelId="{A6790A09-94F6-411E-BB23-C4B43C6AF3B6}" type="sibTrans" cxnId="{987EA68D-046A-425F-9ED4-3A7210AFADAE}">
      <dgm:prSet/>
      <dgm:spPr/>
      <dgm:t>
        <a:bodyPr/>
        <a:lstStyle/>
        <a:p>
          <a:endParaRPr lang="zh-TW" altLang="en-US"/>
        </a:p>
      </dgm:t>
    </dgm:pt>
    <dgm:pt modelId="{2E52FBE8-40C9-45DE-A357-4E860F0539AC}" type="pres">
      <dgm:prSet presAssocID="{A815EB98-9A3F-4F85-84C9-91D03350AE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A753B6A-B105-4A07-BE02-A2C19E076FB0}" type="pres">
      <dgm:prSet presAssocID="{2DD56E04-4263-45D3-9BDE-9C6F93A13F3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F1E4CBF-2651-4E9C-91DB-2AD0C8C8BC0B}" type="presOf" srcId="{A815EB98-9A3F-4F85-84C9-91D03350AEF1}" destId="{2E52FBE8-40C9-45DE-A357-4E860F0539AC}" srcOrd="0" destOrd="0" presId="urn:microsoft.com/office/officeart/2005/8/layout/vList2"/>
    <dgm:cxn modelId="{9846A58F-C579-48D9-9F00-D2D0B23B3713}" type="presOf" srcId="{2DD56E04-4263-45D3-9BDE-9C6F93A13F3B}" destId="{4A753B6A-B105-4A07-BE02-A2C19E076FB0}" srcOrd="0" destOrd="0" presId="urn:microsoft.com/office/officeart/2005/8/layout/vList2"/>
    <dgm:cxn modelId="{987EA68D-046A-425F-9ED4-3A7210AFADAE}" srcId="{A815EB98-9A3F-4F85-84C9-91D03350AEF1}" destId="{2DD56E04-4263-45D3-9BDE-9C6F93A13F3B}" srcOrd="0" destOrd="0" parTransId="{0B5E5433-007E-4700-B04B-9DEAA8663F48}" sibTransId="{A6790A09-94F6-411E-BB23-C4B43C6AF3B6}"/>
    <dgm:cxn modelId="{61452652-6FF6-42EF-A0D6-AEA1A56C8392}" type="presParOf" srcId="{2E52FBE8-40C9-45DE-A357-4E860F0539AC}" destId="{4A753B6A-B105-4A07-BE02-A2C19E076FB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0DC089-E41B-4544-96ED-35755CDC7417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9D6D9F1-9FC7-4CE0-B477-6B789DE40F9C}">
      <dgm:prSet custT="1"/>
      <dgm:spPr/>
      <dgm:t>
        <a:bodyPr/>
        <a:lstStyle/>
        <a:p>
          <a:pPr rtl="0"/>
          <a:r>
            <a:rPr lang="zh-TW" sz="2800" dirty="0" smtClean="0">
              <a:latin typeface="+mj-ea"/>
              <a:ea typeface="+mj-ea"/>
            </a:rPr>
            <a:t>人是自私的，專業分工除了交易成本的考量之外，還要考慮的是「利益的衝突」。</a:t>
          </a:r>
          <a:endParaRPr lang="en-US" sz="2800" dirty="0">
            <a:latin typeface="+mj-ea"/>
            <a:ea typeface="+mj-ea"/>
          </a:endParaRPr>
        </a:p>
      </dgm:t>
    </dgm:pt>
    <dgm:pt modelId="{54DA1A19-5BD5-4A92-9623-8FEE38C1072A}" type="parTrans" cxnId="{18F12534-6248-48D1-8D87-840D7CAE7209}">
      <dgm:prSet/>
      <dgm:spPr/>
      <dgm:t>
        <a:bodyPr/>
        <a:lstStyle/>
        <a:p>
          <a:endParaRPr lang="zh-TW" altLang="en-US"/>
        </a:p>
      </dgm:t>
    </dgm:pt>
    <dgm:pt modelId="{0D322662-4E39-4BF7-AB3B-D091AB4F42FB}" type="sibTrans" cxnId="{18F12534-6248-48D1-8D87-840D7CAE7209}">
      <dgm:prSet/>
      <dgm:spPr/>
      <dgm:t>
        <a:bodyPr/>
        <a:lstStyle/>
        <a:p>
          <a:endParaRPr lang="zh-TW" altLang="en-US"/>
        </a:p>
      </dgm:t>
    </dgm:pt>
    <dgm:pt modelId="{3A0B6797-34B5-4B95-B75E-059B2FD280D2}">
      <dgm:prSet custT="1"/>
      <dgm:spPr/>
      <dgm:t>
        <a:bodyPr/>
        <a:lstStyle/>
        <a:p>
          <a:pPr rtl="0"/>
          <a:r>
            <a:rPr lang="zh-TW" sz="2400" b="1" dirty="0" smtClean="0">
              <a:latin typeface="+mj-ea"/>
              <a:ea typeface="+mj-ea"/>
            </a:rPr>
            <a:t>一般解決代理問題的方式可以分作</a:t>
          </a:r>
          <a:endParaRPr lang="en-US" sz="2400" b="1" dirty="0">
            <a:latin typeface="+mj-ea"/>
            <a:ea typeface="+mj-ea"/>
          </a:endParaRPr>
        </a:p>
      </dgm:t>
    </dgm:pt>
    <dgm:pt modelId="{69C75B08-6851-4B0A-9E1E-8179531EE250}" type="parTrans" cxnId="{CC40AB74-891C-4733-A700-4EC7B704A51B}">
      <dgm:prSet/>
      <dgm:spPr/>
      <dgm:t>
        <a:bodyPr/>
        <a:lstStyle/>
        <a:p>
          <a:endParaRPr lang="zh-TW" altLang="en-US"/>
        </a:p>
      </dgm:t>
    </dgm:pt>
    <dgm:pt modelId="{87195B27-4660-45B1-B30C-8576F1F36AAB}" type="sibTrans" cxnId="{CC40AB74-891C-4733-A700-4EC7B704A51B}">
      <dgm:prSet/>
      <dgm:spPr/>
      <dgm:t>
        <a:bodyPr/>
        <a:lstStyle/>
        <a:p>
          <a:endParaRPr lang="zh-TW" altLang="en-US"/>
        </a:p>
      </dgm:t>
    </dgm:pt>
    <dgm:pt modelId="{C841B3E1-CDE8-4D42-A670-36F4C10DF4F2}">
      <dgm:prSet/>
      <dgm:spPr/>
      <dgm:t>
        <a:bodyPr/>
        <a:lstStyle/>
        <a:p>
          <a:pPr rtl="0"/>
          <a:r>
            <a:rPr lang="zh-TW" dirty="0" smtClean="0"/>
            <a:t>道德文化</a:t>
          </a:r>
          <a:endParaRPr lang="en-US" dirty="0"/>
        </a:p>
      </dgm:t>
    </dgm:pt>
    <dgm:pt modelId="{7F76B3BA-A2A3-419C-8BF6-6FAB699FBA9C}" type="parTrans" cxnId="{8F81E798-DF4A-44CE-BEA6-2077363DCFE1}">
      <dgm:prSet/>
      <dgm:spPr/>
      <dgm:t>
        <a:bodyPr/>
        <a:lstStyle/>
        <a:p>
          <a:endParaRPr lang="zh-TW" altLang="en-US"/>
        </a:p>
      </dgm:t>
    </dgm:pt>
    <dgm:pt modelId="{00AFC375-FD00-40BC-A34A-C98BDB18FF0E}" type="sibTrans" cxnId="{8F81E798-DF4A-44CE-BEA6-2077363DCFE1}">
      <dgm:prSet/>
      <dgm:spPr/>
      <dgm:t>
        <a:bodyPr/>
        <a:lstStyle/>
        <a:p>
          <a:endParaRPr lang="zh-TW" altLang="en-US"/>
        </a:p>
      </dgm:t>
    </dgm:pt>
    <dgm:pt modelId="{F1FE43C2-C19C-42C5-AC2A-EE2907F93B5F}">
      <dgm:prSet/>
      <dgm:spPr/>
      <dgm:t>
        <a:bodyPr/>
        <a:lstStyle/>
        <a:p>
          <a:pPr rtl="0"/>
          <a:r>
            <a:rPr lang="zh-TW" dirty="0" smtClean="0"/>
            <a:t>管控監督</a:t>
          </a:r>
          <a:endParaRPr lang="en-US" dirty="0"/>
        </a:p>
      </dgm:t>
    </dgm:pt>
    <dgm:pt modelId="{5B8287FF-FD54-42F9-BA20-2780CAA15838}" type="parTrans" cxnId="{F3A89B88-3233-4A28-A27E-3D4138EDADD7}">
      <dgm:prSet/>
      <dgm:spPr/>
      <dgm:t>
        <a:bodyPr/>
        <a:lstStyle/>
        <a:p>
          <a:endParaRPr lang="zh-TW" altLang="en-US"/>
        </a:p>
      </dgm:t>
    </dgm:pt>
    <dgm:pt modelId="{D762A267-7E76-4806-B30D-FDB7A3E3AC88}" type="sibTrans" cxnId="{F3A89B88-3233-4A28-A27E-3D4138EDADD7}">
      <dgm:prSet/>
      <dgm:spPr/>
      <dgm:t>
        <a:bodyPr/>
        <a:lstStyle/>
        <a:p>
          <a:endParaRPr lang="zh-TW" altLang="en-US"/>
        </a:p>
      </dgm:t>
    </dgm:pt>
    <dgm:pt modelId="{AEAEE0A6-DEEB-487C-8653-BA2AE5757C45}">
      <dgm:prSet/>
      <dgm:spPr/>
      <dgm:t>
        <a:bodyPr/>
        <a:lstStyle/>
        <a:p>
          <a:pPr rtl="0"/>
          <a:r>
            <a:rPr lang="zh-TW" dirty="0" smtClean="0"/>
            <a:t>與分股共同體。</a:t>
          </a:r>
          <a:endParaRPr lang="zh-TW" dirty="0"/>
        </a:p>
      </dgm:t>
    </dgm:pt>
    <dgm:pt modelId="{23DAEEC5-5E90-48BC-BE7B-3867B3BAE894}" type="parTrans" cxnId="{23112F48-DDA0-4BCB-9642-E745C7F5B7C0}">
      <dgm:prSet/>
      <dgm:spPr/>
      <dgm:t>
        <a:bodyPr/>
        <a:lstStyle/>
        <a:p>
          <a:endParaRPr lang="zh-TW" altLang="en-US"/>
        </a:p>
      </dgm:t>
    </dgm:pt>
    <dgm:pt modelId="{13E7F8A8-44B9-4DDE-AD66-B700575004E2}" type="sibTrans" cxnId="{23112F48-DDA0-4BCB-9642-E745C7F5B7C0}">
      <dgm:prSet/>
      <dgm:spPr/>
      <dgm:t>
        <a:bodyPr/>
        <a:lstStyle/>
        <a:p>
          <a:endParaRPr lang="zh-TW" altLang="en-US"/>
        </a:p>
      </dgm:t>
    </dgm:pt>
    <dgm:pt modelId="{224667F0-6FF7-418F-8061-8E05D9522E47}" type="pres">
      <dgm:prSet presAssocID="{FF0DC089-E41B-4544-96ED-35755CDC7417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A6DB795E-6936-4F85-8519-C86C59F2376D}" type="pres">
      <dgm:prSet presAssocID="{FF0DC089-E41B-4544-96ED-35755CDC7417}" presName="outerBox" presStyleCnt="0"/>
      <dgm:spPr/>
    </dgm:pt>
    <dgm:pt modelId="{8D38A3FC-DED7-438B-B994-DAB83B3B2663}" type="pres">
      <dgm:prSet presAssocID="{FF0DC089-E41B-4544-96ED-35755CDC7417}" presName="outerBoxParent" presStyleLbl="node1" presStyleIdx="0" presStyleCnt="2"/>
      <dgm:spPr/>
      <dgm:t>
        <a:bodyPr/>
        <a:lstStyle/>
        <a:p>
          <a:endParaRPr lang="zh-TW" altLang="en-US"/>
        </a:p>
      </dgm:t>
    </dgm:pt>
    <dgm:pt modelId="{8C2D10BA-CE97-454D-986C-AF45C85ABFB2}" type="pres">
      <dgm:prSet presAssocID="{FF0DC089-E41B-4544-96ED-35755CDC7417}" presName="outerBoxChildren" presStyleCnt="0"/>
      <dgm:spPr/>
    </dgm:pt>
    <dgm:pt modelId="{A02347E0-3E31-44FB-826F-C507C76BCE18}" type="pres">
      <dgm:prSet presAssocID="{FF0DC089-E41B-4544-96ED-35755CDC7417}" presName="middleBox" presStyleCnt="0"/>
      <dgm:spPr/>
    </dgm:pt>
    <dgm:pt modelId="{A554075B-BCD6-4C31-B462-0D60A6D5D1DA}" type="pres">
      <dgm:prSet presAssocID="{FF0DC089-E41B-4544-96ED-35755CDC7417}" presName="middleBoxParent" presStyleLbl="node1" presStyleIdx="1" presStyleCnt="2" custScaleY="79357"/>
      <dgm:spPr/>
      <dgm:t>
        <a:bodyPr/>
        <a:lstStyle/>
        <a:p>
          <a:endParaRPr lang="zh-TW" altLang="en-US"/>
        </a:p>
      </dgm:t>
    </dgm:pt>
    <dgm:pt modelId="{6A4F9876-F932-4A00-80B9-2C73BBDFCCFE}" type="pres">
      <dgm:prSet presAssocID="{FF0DC089-E41B-4544-96ED-35755CDC7417}" presName="middleBoxChildren" presStyleCnt="0"/>
      <dgm:spPr/>
    </dgm:pt>
    <dgm:pt modelId="{366D390B-775E-486C-A818-0F14AD88B4D4}" type="pres">
      <dgm:prSet presAssocID="{C841B3E1-CDE8-4D42-A670-36F4C10DF4F2}" presName="mChild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6721BF-BA08-48F8-BA9F-D1A80CC67411}" type="pres">
      <dgm:prSet presAssocID="{00AFC375-FD00-40BC-A34A-C98BDB18FF0E}" presName="middleSibTrans" presStyleCnt="0"/>
      <dgm:spPr/>
    </dgm:pt>
    <dgm:pt modelId="{E737A7B2-B654-46B0-AD5B-9619BDE409D4}" type="pres">
      <dgm:prSet presAssocID="{F1FE43C2-C19C-42C5-AC2A-EE2907F93B5F}" presName="mChild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B8A1F95-5F46-43D4-AAF0-3B5165D501E0}" type="pres">
      <dgm:prSet presAssocID="{D762A267-7E76-4806-B30D-FDB7A3E3AC88}" presName="middleSibTrans" presStyleCnt="0"/>
      <dgm:spPr/>
    </dgm:pt>
    <dgm:pt modelId="{4EF44DF4-9393-40E6-B058-2E065AF811D7}" type="pres">
      <dgm:prSet presAssocID="{AEAEE0A6-DEEB-487C-8653-BA2AE5757C45}" presName="mChild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3112F48-DDA0-4BCB-9642-E745C7F5B7C0}" srcId="{3A0B6797-34B5-4B95-B75E-059B2FD280D2}" destId="{AEAEE0A6-DEEB-487C-8653-BA2AE5757C45}" srcOrd="2" destOrd="0" parTransId="{23DAEEC5-5E90-48BC-BE7B-3867B3BAE894}" sibTransId="{13E7F8A8-44B9-4DDE-AD66-B700575004E2}"/>
    <dgm:cxn modelId="{8F81E798-DF4A-44CE-BEA6-2077363DCFE1}" srcId="{3A0B6797-34B5-4B95-B75E-059B2FD280D2}" destId="{C841B3E1-CDE8-4D42-A670-36F4C10DF4F2}" srcOrd="0" destOrd="0" parTransId="{7F76B3BA-A2A3-419C-8BF6-6FAB699FBA9C}" sibTransId="{00AFC375-FD00-40BC-A34A-C98BDB18FF0E}"/>
    <dgm:cxn modelId="{F3A89B88-3233-4A28-A27E-3D4138EDADD7}" srcId="{3A0B6797-34B5-4B95-B75E-059B2FD280D2}" destId="{F1FE43C2-C19C-42C5-AC2A-EE2907F93B5F}" srcOrd="1" destOrd="0" parTransId="{5B8287FF-FD54-42F9-BA20-2780CAA15838}" sibTransId="{D762A267-7E76-4806-B30D-FDB7A3E3AC88}"/>
    <dgm:cxn modelId="{67AE319D-EB27-474F-98AE-15A60F307EB8}" type="presOf" srcId="{A9D6D9F1-9FC7-4CE0-B477-6B789DE40F9C}" destId="{8D38A3FC-DED7-438B-B994-DAB83B3B2663}" srcOrd="0" destOrd="0" presId="urn:microsoft.com/office/officeart/2005/8/layout/target2"/>
    <dgm:cxn modelId="{AE26A9D5-9165-4476-B9A8-DF320BF29749}" type="presOf" srcId="{C841B3E1-CDE8-4D42-A670-36F4C10DF4F2}" destId="{366D390B-775E-486C-A818-0F14AD88B4D4}" srcOrd="0" destOrd="0" presId="urn:microsoft.com/office/officeart/2005/8/layout/target2"/>
    <dgm:cxn modelId="{18F12534-6248-48D1-8D87-840D7CAE7209}" srcId="{FF0DC089-E41B-4544-96ED-35755CDC7417}" destId="{A9D6D9F1-9FC7-4CE0-B477-6B789DE40F9C}" srcOrd="0" destOrd="0" parTransId="{54DA1A19-5BD5-4A92-9623-8FEE38C1072A}" sibTransId="{0D322662-4E39-4BF7-AB3B-D091AB4F42FB}"/>
    <dgm:cxn modelId="{89757B15-2199-4706-ADEB-A9470B8ACEB1}" type="presOf" srcId="{3A0B6797-34B5-4B95-B75E-059B2FD280D2}" destId="{A554075B-BCD6-4C31-B462-0D60A6D5D1DA}" srcOrd="0" destOrd="0" presId="urn:microsoft.com/office/officeart/2005/8/layout/target2"/>
    <dgm:cxn modelId="{8D04FEC2-8965-4376-8A61-4D5438ED58A7}" type="presOf" srcId="{FF0DC089-E41B-4544-96ED-35755CDC7417}" destId="{224667F0-6FF7-418F-8061-8E05D9522E47}" srcOrd="0" destOrd="0" presId="urn:microsoft.com/office/officeart/2005/8/layout/target2"/>
    <dgm:cxn modelId="{CC40AB74-891C-4733-A700-4EC7B704A51B}" srcId="{FF0DC089-E41B-4544-96ED-35755CDC7417}" destId="{3A0B6797-34B5-4B95-B75E-059B2FD280D2}" srcOrd="1" destOrd="0" parTransId="{69C75B08-6851-4B0A-9E1E-8179531EE250}" sibTransId="{87195B27-4660-45B1-B30C-8576F1F36AAB}"/>
    <dgm:cxn modelId="{4BEB403B-39D3-420F-B36C-4D70419A5B06}" type="presOf" srcId="{F1FE43C2-C19C-42C5-AC2A-EE2907F93B5F}" destId="{E737A7B2-B654-46B0-AD5B-9619BDE409D4}" srcOrd="0" destOrd="0" presId="urn:microsoft.com/office/officeart/2005/8/layout/target2"/>
    <dgm:cxn modelId="{0BD91A10-BD33-4471-A85E-8C6ACA74C7E8}" type="presOf" srcId="{AEAEE0A6-DEEB-487C-8653-BA2AE5757C45}" destId="{4EF44DF4-9393-40E6-B058-2E065AF811D7}" srcOrd="0" destOrd="0" presId="urn:microsoft.com/office/officeart/2005/8/layout/target2"/>
    <dgm:cxn modelId="{EC9231CD-97FB-46E6-8BCD-426D56231B32}" type="presParOf" srcId="{224667F0-6FF7-418F-8061-8E05D9522E47}" destId="{A6DB795E-6936-4F85-8519-C86C59F2376D}" srcOrd="0" destOrd="0" presId="urn:microsoft.com/office/officeart/2005/8/layout/target2"/>
    <dgm:cxn modelId="{008F4DDA-454D-493B-8078-A09C88A2F503}" type="presParOf" srcId="{A6DB795E-6936-4F85-8519-C86C59F2376D}" destId="{8D38A3FC-DED7-438B-B994-DAB83B3B2663}" srcOrd="0" destOrd="0" presId="urn:microsoft.com/office/officeart/2005/8/layout/target2"/>
    <dgm:cxn modelId="{044D7B94-28A0-42DA-9A4D-C19B9312D812}" type="presParOf" srcId="{A6DB795E-6936-4F85-8519-C86C59F2376D}" destId="{8C2D10BA-CE97-454D-986C-AF45C85ABFB2}" srcOrd="1" destOrd="0" presId="urn:microsoft.com/office/officeart/2005/8/layout/target2"/>
    <dgm:cxn modelId="{9924276A-D5BB-4C3B-960F-92D55289B3DA}" type="presParOf" srcId="{224667F0-6FF7-418F-8061-8E05D9522E47}" destId="{A02347E0-3E31-44FB-826F-C507C76BCE18}" srcOrd="1" destOrd="0" presId="urn:microsoft.com/office/officeart/2005/8/layout/target2"/>
    <dgm:cxn modelId="{47802E9F-BAE2-46CC-8A26-D491CE84A640}" type="presParOf" srcId="{A02347E0-3E31-44FB-826F-C507C76BCE18}" destId="{A554075B-BCD6-4C31-B462-0D60A6D5D1DA}" srcOrd="0" destOrd="0" presId="urn:microsoft.com/office/officeart/2005/8/layout/target2"/>
    <dgm:cxn modelId="{1D9E3814-3D44-4C67-B76E-6C9F9ABAF545}" type="presParOf" srcId="{A02347E0-3E31-44FB-826F-C507C76BCE18}" destId="{6A4F9876-F932-4A00-80B9-2C73BBDFCCFE}" srcOrd="1" destOrd="0" presId="urn:microsoft.com/office/officeart/2005/8/layout/target2"/>
    <dgm:cxn modelId="{6300F379-7E9C-4BC2-BA2E-F18ADDB2C0F3}" type="presParOf" srcId="{6A4F9876-F932-4A00-80B9-2C73BBDFCCFE}" destId="{366D390B-775E-486C-A818-0F14AD88B4D4}" srcOrd="0" destOrd="0" presId="urn:microsoft.com/office/officeart/2005/8/layout/target2"/>
    <dgm:cxn modelId="{D2ADD209-FF87-4E67-8181-861958AAA2B2}" type="presParOf" srcId="{6A4F9876-F932-4A00-80B9-2C73BBDFCCFE}" destId="{A96721BF-BA08-48F8-BA9F-D1A80CC67411}" srcOrd="1" destOrd="0" presId="urn:microsoft.com/office/officeart/2005/8/layout/target2"/>
    <dgm:cxn modelId="{E6BA2BD9-D064-4A83-8ABE-585B0BA97901}" type="presParOf" srcId="{6A4F9876-F932-4A00-80B9-2C73BBDFCCFE}" destId="{E737A7B2-B654-46B0-AD5B-9619BDE409D4}" srcOrd="2" destOrd="0" presId="urn:microsoft.com/office/officeart/2005/8/layout/target2"/>
    <dgm:cxn modelId="{628AA225-F84C-49CE-80C2-0CBCC8EC9C39}" type="presParOf" srcId="{6A4F9876-F932-4A00-80B9-2C73BBDFCCFE}" destId="{0B8A1F95-5F46-43D4-AAF0-3B5165D501E0}" srcOrd="3" destOrd="0" presId="urn:microsoft.com/office/officeart/2005/8/layout/target2"/>
    <dgm:cxn modelId="{1407FB91-4226-4AE0-84AA-9D0BD58A20D6}" type="presParOf" srcId="{6A4F9876-F932-4A00-80B9-2C73BBDFCCFE}" destId="{4EF44DF4-9393-40E6-B058-2E065AF811D7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AF3B882-2046-4413-8020-75E02CAB69D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72F2C8D-1441-40A1-8283-ED43C07D89C8}">
      <dgm:prSet custT="1"/>
      <dgm:spPr/>
      <dgm:t>
        <a:bodyPr/>
        <a:lstStyle/>
        <a:p>
          <a:pPr rtl="0"/>
          <a:r>
            <a:rPr lang="zh-TW" sz="2000" b="1" i="0" dirty="0" smtClean="0">
              <a:latin typeface="+mj-ea"/>
              <a:ea typeface="+mj-ea"/>
            </a:rPr>
            <a:t>策略聯盟的對象</a:t>
          </a:r>
          <a:endParaRPr lang="en-US" sz="2000" b="1" i="0" dirty="0">
            <a:latin typeface="+mj-ea"/>
            <a:ea typeface="+mj-ea"/>
          </a:endParaRPr>
        </a:p>
      </dgm:t>
    </dgm:pt>
    <dgm:pt modelId="{1E861CEE-72BE-466C-95B2-2127B967CD2C}" type="parTrans" cxnId="{FC0ACD93-65C6-46F3-89BA-F97A3122F9CC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8109A5F9-41C7-4FD7-BC5B-8864C8134353}" type="sibTrans" cxnId="{FC0ACD93-65C6-46F3-89BA-F97A3122F9CC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76D35658-54B1-4ADF-B5AB-10AB5F7CBB18}">
      <dgm:prSet custT="1"/>
      <dgm:spPr/>
      <dgm:t>
        <a:bodyPr/>
        <a:lstStyle/>
        <a:p>
          <a:pPr rtl="0"/>
          <a:r>
            <a:rPr lang="zh-TW" sz="2000" b="1" i="0" dirty="0" smtClean="0">
              <a:latin typeface="+mj-ea"/>
              <a:ea typeface="+mj-ea"/>
            </a:rPr>
            <a:t>同質結盟</a:t>
          </a:r>
          <a:endParaRPr lang="en-US" sz="2000" b="1" i="0" dirty="0">
            <a:latin typeface="+mj-ea"/>
            <a:ea typeface="+mj-ea"/>
          </a:endParaRPr>
        </a:p>
      </dgm:t>
    </dgm:pt>
    <dgm:pt modelId="{F6A529E3-22DD-41D8-959E-FF2D54F4D5C6}" type="parTrans" cxnId="{1713FE25-20CA-4E5A-B585-64835189BFF7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3FC5366A-3EB2-47B8-8099-7A8470F81E76}" type="sibTrans" cxnId="{1713FE25-20CA-4E5A-B585-64835189BFF7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4308B6F7-EFFC-47B5-8F49-BC67BE26014B}">
      <dgm:prSet custT="1"/>
      <dgm:spPr/>
      <dgm:t>
        <a:bodyPr/>
        <a:lstStyle/>
        <a:p>
          <a:pPr rtl="0"/>
          <a:r>
            <a:rPr lang="zh-TW" sz="2000" b="1" i="0" dirty="0" smtClean="0">
              <a:latin typeface="+mj-ea"/>
              <a:ea typeface="+mj-ea"/>
            </a:rPr>
            <a:t>異質結盟</a:t>
          </a:r>
          <a:endParaRPr lang="en-US" sz="2000" b="1" i="0" dirty="0">
            <a:latin typeface="+mj-ea"/>
            <a:ea typeface="+mj-ea"/>
          </a:endParaRPr>
        </a:p>
      </dgm:t>
    </dgm:pt>
    <dgm:pt modelId="{477E5943-9DBE-43AB-97B3-D63930F26152}" type="parTrans" cxnId="{C95B99CC-B750-4692-8059-F650EC44254F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DF890C4D-9B23-4732-AAEC-3D234AB6EADE}" type="sibTrans" cxnId="{C95B99CC-B750-4692-8059-F650EC44254F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8563F825-5677-46C8-8F0E-D299DB488245}">
      <dgm:prSet custT="1"/>
      <dgm:spPr/>
      <dgm:t>
        <a:bodyPr/>
        <a:lstStyle/>
        <a:p>
          <a:pPr rtl="0"/>
          <a:r>
            <a:rPr lang="zh-TW" sz="2000" b="1" i="0" dirty="0" smtClean="0">
              <a:latin typeface="+mj-ea"/>
              <a:ea typeface="+mj-ea"/>
            </a:rPr>
            <a:t>混合</a:t>
          </a:r>
          <a:endParaRPr lang="en-US" sz="2000" b="1" i="0" dirty="0">
            <a:latin typeface="+mj-ea"/>
            <a:ea typeface="+mj-ea"/>
          </a:endParaRPr>
        </a:p>
      </dgm:t>
    </dgm:pt>
    <dgm:pt modelId="{6307C633-F32D-4B94-88F3-B3837205C656}" type="parTrans" cxnId="{BD83DB4E-CA7D-4043-BDA3-D58CA21D5A77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1E01A5A3-0177-49D0-B5F1-A3FBA5024A42}" type="sibTrans" cxnId="{BD83DB4E-CA7D-4043-BDA3-D58CA21D5A77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0D8D557B-D0C6-4712-8F66-E58D184209F8}">
      <dgm:prSet custT="1"/>
      <dgm:spPr/>
      <dgm:t>
        <a:bodyPr/>
        <a:lstStyle/>
        <a:p>
          <a:pPr rtl="0"/>
          <a:r>
            <a:rPr lang="zh-TW" sz="2000" b="1" i="0" dirty="0" smtClean="0">
              <a:latin typeface="+mj-ea"/>
              <a:ea typeface="+mj-ea"/>
            </a:rPr>
            <a:t>策略聯盟的</a:t>
          </a:r>
          <a:endParaRPr lang="en-US" altLang="zh-TW" sz="2000" b="1" i="0" dirty="0" smtClean="0">
            <a:latin typeface="+mj-ea"/>
            <a:ea typeface="+mj-ea"/>
          </a:endParaRPr>
        </a:p>
        <a:p>
          <a:pPr rtl="0"/>
          <a:r>
            <a:rPr lang="zh-TW" sz="2000" b="1" i="0" dirty="0" smtClean="0">
              <a:latin typeface="+mj-ea"/>
              <a:ea typeface="+mj-ea"/>
            </a:rPr>
            <a:t>方式與條件</a:t>
          </a:r>
          <a:endParaRPr lang="en-US" sz="2000" b="1" i="0" dirty="0">
            <a:latin typeface="+mj-ea"/>
            <a:ea typeface="+mj-ea"/>
          </a:endParaRPr>
        </a:p>
      </dgm:t>
    </dgm:pt>
    <dgm:pt modelId="{1A2C9AD9-C3DF-4D19-A8AB-4E9F4F90BA24}" type="parTrans" cxnId="{E33962E6-CD55-4093-A389-2E10CDB156E5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0FA27224-68E4-4D01-8310-610ED48C2045}" type="sibTrans" cxnId="{E33962E6-CD55-4093-A389-2E10CDB156E5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6D783C9E-FE8C-4869-8A11-AB9659D12090}">
      <dgm:prSet custT="1"/>
      <dgm:spPr/>
      <dgm:t>
        <a:bodyPr/>
        <a:lstStyle/>
        <a:p>
          <a:pPr rtl="0"/>
          <a:r>
            <a:rPr lang="zh-TW" altLang="en-US" sz="2000" b="1" i="0" dirty="0" smtClean="0">
              <a:latin typeface="+mj-ea"/>
              <a:ea typeface="+mj-ea"/>
            </a:rPr>
            <a:t>合作契約</a:t>
          </a:r>
          <a:endParaRPr lang="zh-TW" altLang="en-US" sz="2000" b="1" i="0" dirty="0">
            <a:latin typeface="+mj-ea"/>
            <a:ea typeface="+mj-ea"/>
          </a:endParaRPr>
        </a:p>
      </dgm:t>
    </dgm:pt>
    <dgm:pt modelId="{36A9CDDE-810D-4B77-B691-8FB4D4DA11BD}" type="parTrans" cxnId="{1B7323A5-6342-4546-8171-85F3B4CF4144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BF871809-6634-43E7-822E-D2C664DCE85F}" type="sibTrans" cxnId="{1B7323A5-6342-4546-8171-85F3B4CF4144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A2C60DBD-0788-409C-AA71-6CA443C78C18}">
      <dgm:prSet custT="1"/>
      <dgm:spPr/>
      <dgm:t>
        <a:bodyPr/>
        <a:lstStyle/>
        <a:p>
          <a:pPr rtl="0"/>
          <a:r>
            <a:rPr lang="zh-TW" altLang="en-US" sz="2000" b="1" i="0" dirty="0" smtClean="0">
              <a:latin typeface="+mj-ea"/>
              <a:ea typeface="+mj-ea"/>
            </a:rPr>
            <a:t>交叉持股</a:t>
          </a:r>
          <a:endParaRPr lang="zh-TW" altLang="en-US" sz="2000" b="1" i="0" dirty="0">
            <a:latin typeface="+mj-ea"/>
            <a:ea typeface="+mj-ea"/>
          </a:endParaRPr>
        </a:p>
      </dgm:t>
    </dgm:pt>
    <dgm:pt modelId="{F7BE473A-0D7C-407B-91A2-676B581BC43B}" type="parTrans" cxnId="{4A79F91A-54A9-4E6D-B97E-63BC74DFA2B8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106CF7A1-6F25-432A-BBCD-3A6371257105}" type="sibTrans" cxnId="{4A79F91A-54A9-4E6D-B97E-63BC74DFA2B8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52C0F0DD-1A47-4CF7-A298-386B56C3EC84}">
      <dgm:prSet custT="1"/>
      <dgm:spPr/>
      <dgm:t>
        <a:bodyPr/>
        <a:lstStyle/>
        <a:p>
          <a:pPr rtl="0"/>
          <a:r>
            <a:rPr lang="zh-TW" sz="2000" b="1" i="0" dirty="0" smtClean="0">
              <a:latin typeface="+mj-ea"/>
              <a:ea typeface="+mj-ea"/>
            </a:rPr>
            <a:t>合資企業</a:t>
          </a:r>
          <a:endParaRPr lang="en-US" sz="2000" b="1" i="0" dirty="0">
            <a:latin typeface="+mj-ea"/>
            <a:ea typeface="+mj-ea"/>
          </a:endParaRPr>
        </a:p>
      </dgm:t>
    </dgm:pt>
    <dgm:pt modelId="{647297E0-169B-4852-B347-7AD398562771}" type="parTrans" cxnId="{B4A2E41C-ED58-4D6F-A761-1E09D34DB39F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E799B668-2D6B-4F9A-8678-3ED5D20FF4EA}" type="sibTrans" cxnId="{B4A2E41C-ED58-4D6F-A761-1E09D34DB39F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9158F86B-CB6E-47D1-8995-BCCE551BACC2}">
      <dgm:prSet custT="1"/>
      <dgm:spPr/>
      <dgm:t>
        <a:bodyPr/>
        <a:lstStyle/>
        <a:p>
          <a:pPr rtl="0"/>
          <a:r>
            <a:rPr lang="zh-TW" altLang="en-US" sz="2000" b="1" i="0" dirty="0" smtClean="0">
              <a:latin typeface="+mj-ea"/>
              <a:ea typeface="+mj-ea"/>
            </a:rPr>
            <a:t>聯盟的管理</a:t>
          </a:r>
          <a:endParaRPr lang="zh-TW" altLang="en-US" sz="2000" b="1" i="0" dirty="0">
            <a:latin typeface="+mj-ea"/>
            <a:ea typeface="+mj-ea"/>
          </a:endParaRPr>
        </a:p>
      </dgm:t>
    </dgm:pt>
    <dgm:pt modelId="{4C76D7EC-D7DC-4143-997E-D41CFAEB47E2}" type="parTrans" cxnId="{3D03A4B1-2126-4105-A8C4-D295568D3E71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C3BFFB49-61F2-4F4A-80FC-DE5763DAE2FF}" type="sibTrans" cxnId="{3D03A4B1-2126-4105-A8C4-D295568D3E71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00FBAD04-66B1-410A-A913-F787559C9D70}">
      <dgm:prSet custT="1"/>
      <dgm:spPr/>
      <dgm:t>
        <a:bodyPr/>
        <a:lstStyle/>
        <a:p>
          <a:pPr rtl="0"/>
          <a:r>
            <a:rPr lang="zh-TW" altLang="en-US" sz="2000" b="1" i="0" dirty="0" smtClean="0">
              <a:latin typeface="+mj-ea"/>
              <a:ea typeface="+mj-ea"/>
            </a:rPr>
            <a:t>聯盟前的評估</a:t>
          </a:r>
          <a:endParaRPr lang="zh-TW" altLang="en-US" sz="2000" b="1" i="0" dirty="0">
            <a:latin typeface="+mj-ea"/>
            <a:ea typeface="+mj-ea"/>
          </a:endParaRPr>
        </a:p>
      </dgm:t>
    </dgm:pt>
    <dgm:pt modelId="{4ACEF671-2AAE-4B05-9812-4A1C8AD6A75B}" type="parTrans" cxnId="{79788915-FA83-425A-AD95-FB10B4987C78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15371603-3092-4375-B38B-D5D18F327A76}" type="sibTrans" cxnId="{79788915-FA83-425A-AD95-FB10B4987C78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6B739CC5-B8D3-41D9-9FDF-5BE601127E7B}">
      <dgm:prSet custT="1"/>
      <dgm:spPr/>
      <dgm:t>
        <a:bodyPr/>
        <a:lstStyle/>
        <a:p>
          <a:pPr rtl="0"/>
          <a:r>
            <a:rPr lang="zh-TW" altLang="en-US" sz="2000" b="1" i="0" dirty="0" smtClean="0">
              <a:latin typeface="+mj-ea"/>
              <a:ea typeface="+mj-ea"/>
            </a:rPr>
            <a:t>聯盟後的學習</a:t>
          </a:r>
          <a:endParaRPr lang="zh-TW" altLang="en-US" sz="2000" b="1" i="0" dirty="0">
            <a:latin typeface="+mj-ea"/>
            <a:ea typeface="+mj-ea"/>
          </a:endParaRPr>
        </a:p>
      </dgm:t>
    </dgm:pt>
    <dgm:pt modelId="{E58669F3-1306-4B3D-AA8C-47A30950EC8A}" type="parTrans" cxnId="{72BDF3EE-9ED6-4D34-B5BA-13C0745164DE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B15A1137-3A73-4EF3-8C4A-1E09C0E7F04B}" type="sibTrans" cxnId="{72BDF3EE-9ED6-4D34-B5BA-13C0745164DE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B08F9601-92A5-4CFF-BCAE-A890C6AC3BB4}">
      <dgm:prSet custT="1"/>
      <dgm:spPr/>
      <dgm:t>
        <a:bodyPr/>
        <a:lstStyle/>
        <a:p>
          <a:pPr rtl="0"/>
          <a:r>
            <a:rPr lang="zh-TW" altLang="en-US" sz="2000" b="1" i="0" dirty="0" smtClean="0">
              <a:latin typeface="+mj-ea"/>
              <a:ea typeface="+mj-ea"/>
            </a:rPr>
            <a:t>聯盟的管理：</a:t>
          </a:r>
          <a:endParaRPr lang="zh-TW" altLang="en-US" sz="2000" b="1" i="0" dirty="0">
            <a:latin typeface="+mj-ea"/>
            <a:ea typeface="+mj-ea"/>
          </a:endParaRPr>
        </a:p>
      </dgm:t>
    </dgm:pt>
    <dgm:pt modelId="{F0B0E59A-2C33-4594-9CFE-D293B831F7D3}" type="parTrans" cxnId="{5ED58999-289F-435E-9C49-DBC49287CA33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5C38862D-B81E-4B0C-BD03-8B7761DE6511}" type="sibTrans" cxnId="{5ED58999-289F-435E-9C49-DBC49287CA33}">
      <dgm:prSet/>
      <dgm:spPr/>
      <dgm:t>
        <a:bodyPr/>
        <a:lstStyle/>
        <a:p>
          <a:endParaRPr lang="zh-TW" altLang="en-US" sz="2000" b="1" i="0">
            <a:latin typeface="+mj-ea"/>
            <a:ea typeface="+mj-ea"/>
          </a:endParaRPr>
        </a:p>
      </dgm:t>
    </dgm:pt>
    <dgm:pt modelId="{9B4FC11F-4C4A-4998-BBE1-D2933D07BB5D}" type="pres">
      <dgm:prSet presAssocID="{2AF3B882-2046-4413-8020-75E02CAB69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D5CD2EC-749E-4E53-BB5A-893BBC4139F4}" type="pres">
      <dgm:prSet presAssocID="{672F2C8D-1441-40A1-8283-ED43C07D89C8}" presName="composite" presStyleCnt="0"/>
      <dgm:spPr/>
    </dgm:pt>
    <dgm:pt modelId="{4A3FD7C8-85B8-4AE7-A24D-EB02855CCE6B}" type="pres">
      <dgm:prSet presAssocID="{672F2C8D-1441-40A1-8283-ED43C07D89C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14D5011-AF22-40F3-BB01-8B0A31A43FCE}" type="pres">
      <dgm:prSet presAssocID="{672F2C8D-1441-40A1-8283-ED43C07D89C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83BABC-0C87-4ED0-97EA-BDAE9E62A089}" type="pres">
      <dgm:prSet presAssocID="{8109A5F9-41C7-4FD7-BC5B-8864C8134353}" presName="space" presStyleCnt="0"/>
      <dgm:spPr/>
    </dgm:pt>
    <dgm:pt modelId="{67CAEB23-D599-48D2-9676-9BBC45400189}" type="pres">
      <dgm:prSet presAssocID="{0D8D557B-D0C6-4712-8F66-E58D184209F8}" presName="composite" presStyleCnt="0"/>
      <dgm:spPr/>
    </dgm:pt>
    <dgm:pt modelId="{2A6BF8D6-B8F8-4673-BF4B-FF00D4A94EC2}" type="pres">
      <dgm:prSet presAssocID="{0D8D557B-D0C6-4712-8F66-E58D184209F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F87051F-7154-478D-8F3A-B003810D9CBD}" type="pres">
      <dgm:prSet presAssocID="{0D8D557B-D0C6-4712-8F66-E58D184209F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035B932-5B81-4371-97B4-1EFD7118AB93}" type="pres">
      <dgm:prSet presAssocID="{0FA27224-68E4-4D01-8310-610ED48C2045}" presName="space" presStyleCnt="0"/>
      <dgm:spPr/>
    </dgm:pt>
    <dgm:pt modelId="{A114E391-4E98-46AB-B62D-5067966CAAC4}" type="pres">
      <dgm:prSet presAssocID="{9158F86B-CB6E-47D1-8995-BCCE551BACC2}" presName="composite" presStyleCnt="0"/>
      <dgm:spPr/>
    </dgm:pt>
    <dgm:pt modelId="{EF2B14BC-8A3B-475E-BE68-47FBA2C46675}" type="pres">
      <dgm:prSet presAssocID="{9158F86B-CB6E-47D1-8995-BCCE551BACC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DFF661F-F5A0-4847-B6E4-053A313C2C25}" type="pres">
      <dgm:prSet presAssocID="{9158F86B-CB6E-47D1-8995-BCCE551BACC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A9F5707-21A0-4AB1-9F31-AFD6EDC124A1}" type="presOf" srcId="{2AF3B882-2046-4413-8020-75E02CAB69DA}" destId="{9B4FC11F-4C4A-4998-BBE1-D2933D07BB5D}" srcOrd="0" destOrd="0" presId="urn:microsoft.com/office/officeart/2005/8/layout/hList1"/>
    <dgm:cxn modelId="{027A40FB-98C2-48BD-957E-759E811AD853}" type="presOf" srcId="{A2C60DBD-0788-409C-AA71-6CA443C78C18}" destId="{1F87051F-7154-478D-8F3A-B003810D9CBD}" srcOrd="0" destOrd="1" presId="urn:microsoft.com/office/officeart/2005/8/layout/hList1"/>
    <dgm:cxn modelId="{A93C66F3-2F85-4975-B348-C3B03F40C2E6}" type="presOf" srcId="{00FBAD04-66B1-410A-A913-F787559C9D70}" destId="{9DFF661F-F5A0-4847-B6E4-053A313C2C25}" srcOrd="0" destOrd="0" presId="urn:microsoft.com/office/officeart/2005/8/layout/hList1"/>
    <dgm:cxn modelId="{EA2003A4-8E8A-40B5-8551-08EB8636CDED}" type="presOf" srcId="{8563F825-5677-46C8-8F0E-D299DB488245}" destId="{714D5011-AF22-40F3-BB01-8B0A31A43FCE}" srcOrd="0" destOrd="2" presId="urn:microsoft.com/office/officeart/2005/8/layout/hList1"/>
    <dgm:cxn modelId="{E33962E6-CD55-4093-A389-2E10CDB156E5}" srcId="{2AF3B882-2046-4413-8020-75E02CAB69DA}" destId="{0D8D557B-D0C6-4712-8F66-E58D184209F8}" srcOrd="1" destOrd="0" parTransId="{1A2C9AD9-C3DF-4D19-A8AB-4E9F4F90BA24}" sibTransId="{0FA27224-68E4-4D01-8310-610ED48C2045}"/>
    <dgm:cxn modelId="{E5BEED18-ED6D-477F-A8A0-A41B2FDE50C0}" type="presOf" srcId="{6D783C9E-FE8C-4869-8A11-AB9659D12090}" destId="{1F87051F-7154-478D-8F3A-B003810D9CBD}" srcOrd="0" destOrd="0" presId="urn:microsoft.com/office/officeart/2005/8/layout/hList1"/>
    <dgm:cxn modelId="{1713FE25-20CA-4E5A-B585-64835189BFF7}" srcId="{672F2C8D-1441-40A1-8283-ED43C07D89C8}" destId="{76D35658-54B1-4ADF-B5AB-10AB5F7CBB18}" srcOrd="0" destOrd="0" parTransId="{F6A529E3-22DD-41D8-959E-FF2D54F4D5C6}" sibTransId="{3FC5366A-3EB2-47B8-8099-7A8470F81E76}"/>
    <dgm:cxn modelId="{2E4ECCAF-48ED-4F1E-9BBD-5C60753CE497}" type="presOf" srcId="{B08F9601-92A5-4CFF-BCAE-A890C6AC3BB4}" destId="{9DFF661F-F5A0-4847-B6E4-053A313C2C25}" srcOrd="0" destOrd="2" presId="urn:microsoft.com/office/officeart/2005/8/layout/hList1"/>
    <dgm:cxn modelId="{93A4D578-A53D-450E-8F24-877325DF02D0}" type="presOf" srcId="{9158F86B-CB6E-47D1-8995-BCCE551BACC2}" destId="{EF2B14BC-8A3B-475E-BE68-47FBA2C46675}" srcOrd="0" destOrd="0" presId="urn:microsoft.com/office/officeart/2005/8/layout/hList1"/>
    <dgm:cxn modelId="{452F79AC-476B-4DBE-8087-B2DFEA429840}" type="presOf" srcId="{6B739CC5-B8D3-41D9-9FDF-5BE601127E7B}" destId="{9DFF661F-F5A0-4847-B6E4-053A313C2C25}" srcOrd="0" destOrd="1" presId="urn:microsoft.com/office/officeart/2005/8/layout/hList1"/>
    <dgm:cxn modelId="{FC0ACD93-65C6-46F3-89BA-F97A3122F9CC}" srcId="{2AF3B882-2046-4413-8020-75E02CAB69DA}" destId="{672F2C8D-1441-40A1-8283-ED43C07D89C8}" srcOrd="0" destOrd="0" parTransId="{1E861CEE-72BE-466C-95B2-2127B967CD2C}" sibTransId="{8109A5F9-41C7-4FD7-BC5B-8864C8134353}"/>
    <dgm:cxn modelId="{5ED58999-289F-435E-9C49-DBC49287CA33}" srcId="{9158F86B-CB6E-47D1-8995-BCCE551BACC2}" destId="{B08F9601-92A5-4CFF-BCAE-A890C6AC3BB4}" srcOrd="2" destOrd="0" parTransId="{F0B0E59A-2C33-4594-9CFE-D293B831F7D3}" sibTransId="{5C38862D-B81E-4B0C-BD03-8B7761DE6511}"/>
    <dgm:cxn modelId="{4A79F91A-54A9-4E6D-B97E-63BC74DFA2B8}" srcId="{0D8D557B-D0C6-4712-8F66-E58D184209F8}" destId="{A2C60DBD-0788-409C-AA71-6CA443C78C18}" srcOrd="1" destOrd="0" parTransId="{F7BE473A-0D7C-407B-91A2-676B581BC43B}" sibTransId="{106CF7A1-6F25-432A-BBCD-3A6371257105}"/>
    <dgm:cxn modelId="{3D03A4B1-2126-4105-A8C4-D295568D3E71}" srcId="{2AF3B882-2046-4413-8020-75E02CAB69DA}" destId="{9158F86B-CB6E-47D1-8995-BCCE551BACC2}" srcOrd="2" destOrd="0" parTransId="{4C76D7EC-D7DC-4143-997E-D41CFAEB47E2}" sibTransId="{C3BFFB49-61F2-4F4A-80FC-DE5763DAE2FF}"/>
    <dgm:cxn modelId="{31141A31-BD36-484E-9A9F-EAE695592881}" type="presOf" srcId="{4308B6F7-EFFC-47B5-8F49-BC67BE26014B}" destId="{714D5011-AF22-40F3-BB01-8B0A31A43FCE}" srcOrd="0" destOrd="1" presId="urn:microsoft.com/office/officeart/2005/8/layout/hList1"/>
    <dgm:cxn modelId="{1E746C3E-24D0-418B-99DC-8395DB0BE583}" type="presOf" srcId="{52C0F0DD-1A47-4CF7-A298-386B56C3EC84}" destId="{1F87051F-7154-478D-8F3A-B003810D9CBD}" srcOrd="0" destOrd="2" presId="urn:microsoft.com/office/officeart/2005/8/layout/hList1"/>
    <dgm:cxn modelId="{72BDF3EE-9ED6-4D34-B5BA-13C0745164DE}" srcId="{9158F86B-CB6E-47D1-8995-BCCE551BACC2}" destId="{6B739CC5-B8D3-41D9-9FDF-5BE601127E7B}" srcOrd="1" destOrd="0" parTransId="{E58669F3-1306-4B3D-AA8C-47A30950EC8A}" sibTransId="{B15A1137-3A73-4EF3-8C4A-1E09C0E7F04B}"/>
    <dgm:cxn modelId="{BD83DB4E-CA7D-4043-BDA3-D58CA21D5A77}" srcId="{672F2C8D-1441-40A1-8283-ED43C07D89C8}" destId="{8563F825-5677-46C8-8F0E-D299DB488245}" srcOrd="2" destOrd="0" parTransId="{6307C633-F32D-4B94-88F3-B3837205C656}" sibTransId="{1E01A5A3-0177-49D0-B5F1-A3FBA5024A42}"/>
    <dgm:cxn modelId="{1B7323A5-6342-4546-8171-85F3B4CF4144}" srcId="{0D8D557B-D0C6-4712-8F66-E58D184209F8}" destId="{6D783C9E-FE8C-4869-8A11-AB9659D12090}" srcOrd="0" destOrd="0" parTransId="{36A9CDDE-810D-4B77-B691-8FB4D4DA11BD}" sibTransId="{BF871809-6634-43E7-822E-D2C664DCE85F}"/>
    <dgm:cxn modelId="{B4A2E41C-ED58-4D6F-A761-1E09D34DB39F}" srcId="{0D8D557B-D0C6-4712-8F66-E58D184209F8}" destId="{52C0F0DD-1A47-4CF7-A298-386B56C3EC84}" srcOrd="2" destOrd="0" parTransId="{647297E0-169B-4852-B347-7AD398562771}" sibTransId="{E799B668-2D6B-4F9A-8678-3ED5D20FF4EA}"/>
    <dgm:cxn modelId="{C95B99CC-B750-4692-8059-F650EC44254F}" srcId="{672F2C8D-1441-40A1-8283-ED43C07D89C8}" destId="{4308B6F7-EFFC-47B5-8F49-BC67BE26014B}" srcOrd="1" destOrd="0" parTransId="{477E5943-9DBE-43AB-97B3-D63930F26152}" sibTransId="{DF890C4D-9B23-4732-AAEC-3D234AB6EADE}"/>
    <dgm:cxn modelId="{79788915-FA83-425A-AD95-FB10B4987C78}" srcId="{9158F86B-CB6E-47D1-8995-BCCE551BACC2}" destId="{00FBAD04-66B1-410A-A913-F787559C9D70}" srcOrd="0" destOrd="0" parTransId="{4ACEF671-2AAE-4B05-9812-4A1C8AD6A75B}" sibTransId="{15371603-3092-4375-B38B-D5D18F327A76}"/>
    <dgm:cxn modelId="{C942FCCD-A93D-43FD-9A63-C41C43032006}" type="presOf" srcId="{672F2C8D-1441-40A1-8283-ED43C07D89C8}" destId="{4A3FD7C8-85B8-4AE7-A24D-EB02855CCE6B}" srcOrd="0" destOrd="0" presId="urn:microsoft.com/office/officeart/2005/8/layout/hList1"/>
    <dgm:cxn modelId="{EA9B5640-1637-46E9-8BA6-ECA422FDC5A2}" type="presOf" srcId="{0D8D557B-D0C6-4712-8F66-E58D184209F8}" destId="{2A6BF8D6-B8F8-4673-BF4B-FF00D4A94EC2}" srcOrd="0" destOrd="0" presId="urn:microsoft.com/office/officeart/2005/8/layout/hList1"/>
    <dgm:cxn modelId="{3D4E3713-2254-4056-8E3E-56ABC2EC13D8}" type="presOf" srcId="{76D35658-54B1-4ADF-B5AB-10AB5F7CBB18}" destId="{714D5011-AF22-40F3-BB01-8B0A31A43FCE}" srcOrd="0" destOrd="0" presId="urn:microsoft.com/office/officeart/2005/8/layout/hList1"/>
    <dgm:cxn modelId="{A291D2B7-4C88-475C-8DC9-ADD4C45DF6A4}" type="presParOf" srcId="{9B4FC11F-4C4A-4998-BBE1-D2933D07BB5D}" destId="{ED5CD2EC-749E-4E53-BB5A-893BBC4139F4}" srcOrd="0" destOrd="0" presId="urn:microsoft.com/office/officeart/2005/8/layout/hList1"/>
    <dgm:cxn modelId="{08FAE404-34CB-44DF-8F47-1B38DE33F701}" type="presParOf" srcId="{ED5CD2EC-749E-4E53-BB5A-893BBC4139F4}" destId="{4A3FD7C8-85B8-4AE7-A24D-EB02855CCE6B}" srcOrd="0" destOrd="0" presId="urn:microsoft.com/office/officeart/2005/8/layout/hList1"/>
    <dgm:cxn modelId="{C22A6755-FE4D-4E31-93CC-70DEE34CEA15}" type="presParOf" srcId="{ED5CD2EC-749E-4E53-BB5A-893BBC4139F4}" destId="{714D5011-AF22-40F3-BB01-8B0A31A43FCE}" srcOrd="1" destOrd="0" presId="urn:microsoft.com/office/officeart/2005/8/layout/hList1"/>
    <dgm:cxn modelId="{02FF23AF-E9F0-4A35-8E4C-E6402B28B53E}" type="presParOf" srcId="{9B4FC11F-4C4A-4998-BBE1-D2933D07BB5D}" destId="{B183BABC-0C87-4ED0-97EA-BDAE9E62A089}" srcOrd="1" destOrd="0" presId="urn:microsoft.com/office/officeart/2005/8/layout/hList1"/>
    <dgm:cxn modelId="{CD976AD0-2D01-48BB-A856-985B09815929}" type="presParOf" srcId="{9B4FC11F-4C4A-4998-BBE1-D2933D07BB5D}" destId="{67CAEB23-D599-48D2-9676-9BBC45400189}" srcOrd="2" destOrd="0" presId="urn:microsoft.com/office/officeart/2005/8/layout/hList1"/>
    <dgm:cxn modelId="{61F0B59C-1D50-43CD-B4F2-398A1E2A641A}" type="presParOf" srcId="{67CAEB23-D599-48D2-9676-9BBC45400189}" destId="{2A6BF8D6-B8F8-4673-BF4B-FF00D4A94EC2}" srcOrd="0" destOrd="0" presId="urn:microsoft.com/office/officeart/2005/8/layout/hList1"/>
    <dgm:cxn modelId="{83DA5F1B-279C-4A9F-B79D-CB6BBBD687C3}" type="presParOf" srcId="{67CAEB23-D599-48D2-9676-9BBC45400189}" destId="{1F87051F-7154-478D-8F3A-B003810D9CBD}" srcOrd="1" destOrd="0" presId="urn:microsoft.com/office/officeart/2005/8/layout/hList1"/>
    <dgm:cxn modelId="{3AF087FB-7FCD-4FBB-9A26-7FCC11252CF4}" type="presParOf" srcId="{9B4FC11F-4C4A-4998-BBE1-D2933D07BB5D}" destId="{6035B932-5B81-4371-97B4-1EFD7118AB93}" srcOrd="3" destOrd="0" presId="urn:microsoft.com/office/officeart/2005/8/layout/hList1"/>
    <dgm:cxn modelId="{B077C678-1882-40A3-AAC3-F9C56497D58C}" type="presParOf" srcId="{9B4FC11F-4C4A-4998-BBE1-D2933D07BB5D}" destId="{A114E391-4E98-46AB-B62D-5067966CAAC4}" srcOrd="4" destOrd="0" presId="urn:microsoft.com/office/officeart/2005/8/layout/hList1"/>
    <dgm:cxn modelId="{9AE2D2AC-659A-4598-BD1E-A126079B11EC}" type="presParOf" srcId="{A114E391-4E98-46AB-B62D-5067966CAAC4}" destId="{EF2B14BC-8A3B-475E-BE68-47FBA2C46675}" srcOrd="0" destOrd="0" presId="urn:microsoft.com/office/officeart/2005/8/layout/hList1"/>
    <dgm:cxn modelId="{C3FA126B-D494-4C31-9265-7DB856C469B6}" type="presParOf" srcId="{A114E391-4E98-46AB-B62D-5067966CAAC4}" destId="{9DFF661F-F5A0-4847-B6E4-053A313C2C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424C846-B28C-4DFA-908E-BF248995839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D3CB3CD8-440F-4D8D-9565-737D8D44EDD4}">
      <dgm:prSet/>
      <dgm:spPr/>
      <dgm:t>
        <a:bodyPr/>
        <a:lstStyle/>
        <a:p>
          <a:pPr rtl="0"/>
          <a:r>
            <a:rPr lang="zh-TW" dirty="0" smtClean="0"/>
            <a:t>如何讓人知道我。</a:t>
          </a:r>
          <a:endParaRPr lang="en-US" dirty="0"/>
        </a:p>
      </dgm:t>
    </dgm:pt>
    <dgm:pt modelId="{FFF250F9-9EE3-4764-B2CC-8E2968D7F0B4}" type="parTrans" cxnId="{0EBB044C-429F-4265-B7A9-E7E69B0ED472}">
      <dgm:prSet/>
      <dgm:spPr/>
      <dgm:t>
        <a:bodyPr/>
        <a:lstStyle/>
        <a:p>
          <a:endParaRPr lang="zh-TW" altLang="en-US"/>
        </a:p>
      </dgm:t>
    </dgm:pt>
    <dgm:pt modelId="{1452B893-CAE3-4B52-B263-C5B4F597D77F}" type="sibTrans" cxnId="{0EBB044C-429F-4265-B7A9-E7E69B0ED472}">
      <dgm:prSet/>
      <dgm:spPr/>
      <dgm:t>
        <a:bodyPr/>
        <a:lstStyle/>
        <a:p>
          <a:endParaRPr lang="zh-TW" altLang="en-US"/>
        </a:p>
      </dgm:t>
    </dgm:pt>
    <dgm:pt modelId="{634D207B-7BA5-47AE-9E6B-379431507C2F}">
      <dgm:prSet/>
      <dgm:spPr/>
      <dgm:t>
        <a:bodyPr/>
        <a:lstStyle/>
        <a:p>
          <a:pPr rtl="0"/>
          <a:r>
            <a:rPr lang="zh-TW" dirty="0" smtClean="0"/>
            <a:t>誠實</a:t>
          </a:r>
          <a:endParaRPr lang="en-US" dirty="0"/>
        </a:p>
      </dgm:t>
    </dgm:pt>
    <dgm:pt modelId="{B32B72DF-6510-4FF0-B7BE-1D191DA52FC3}" type="parTrans" cxnId="{27241524-3BFA-488E-96EC-85BB01A21ADA}">
      <dgm:prSet/>
      <dgm:spPr/>
      <dgm:t>
        <a:bodyPr/>
        <a:lstStyle/>
        <a:p>
          <a:endParaRPr lang="zh-TW" altLang="en-US"/>
        </a:p>
      </dgm:t>
    </dgm:pt>
    <dgm:pt modelId="{E55BE375-4B7D-435A-95F1-8851B1E51B9B}" type="sibTrans" cxnId="{27241524-3BFA-488E-96EC-85BB01A21ADA}">
      <dgm:prSet/>
      <dgm:spPr/>
      <dgm:t>
        <a:bodyPr/>
        <a:lstStyle/>
        <a:p>
          <a:endParaRPr lang="zh-TW" altLang="en-US"/>
        </a:p>
      </dgm:t>
    </dgm:pt>
    <dgm:pt modelId="{A84333F0-EFD3-40EE-A3E9-89D7467FD67A}">
      <dgm:prSet/>
      <dgm:spPr/>
      <dgm:t>
        <a:bodyPr/>
        <a:lstStyle/>
        <a:p>
          <a:pPr rtl="0"/>
          <a:r>
            <a:rPr lang="zh-TW" dirty="0" smtClean="0"/>
            <a:t>群聚的曝光效果</a:t>
          </a:r>
          <a:endParaRPr lang="zh-TW" dirty="0"/>
        </a:p>
      </dgm:t>
    </dgm:pt>
    <dgm:pt modelId="{5A208E07-D6EF-40CB-A0EE-2002F042DDEA}" type="parTrans" cxnId="{2E94711E-984D-4371-AFF0-86E53097C09F}">
      <dgm:prSet/>
      <dgm:spPr/>
      <dgm:t>
        <a:bodyPr/>
        <a:lstStyle/>
        <a:p>
          <a:endParaRPr lang="zh-TW" altLang="en-US"/>
        </a:p>
      </dgm:t>
    </dgm:pt>
    <dgm:pt modelId="{4867122F-0AB7-4FCE-A176-489A5D93DBF6}" type="sibTrans" cxnId="{2E94711E-984D-4371-AFF0-86E53097C09F}">
      <dgm:prSet/>
      <dgm:spPr/>
      <dgm:t>
        <a:bodyPr/>
        <a:lstStyle/>
        <a:p>
          <a:endParaRPr lang="zh-TW" altLang="en-US"/>
        </a:p>
      </dgm:t>
    </dgm:pt>
    <dgm:pt modelId="{5A9E6CF9-92D5-4165-A822-866FFFB5B0CC}">
      <dgm:prSet/>
      <dgm:spPr/>
      <dgm:t>
        <a:bodyPr/>
        <a:lstStyle/>
        <a:p>
          <a:pPr rtl="0"/>
          <a:r>
            <a:rPr lang="zh-TW" dirty="0" smtClean="0"/>
            <a:t>如何讓人喜歡我。</a:t>
          </a:r>
          <a:endParaRPr lang="en-US" dirty="0"/>
        </a:p>
      </dgm:t>
    </dgm:pt>
    <dgm:pt modelId="{1DD5996D-F64E-4A5E-BE11-9C038B6BB355}" type="parTrans" cxnId="{CF28DCF9-B2A6-4098-B2DC-ABA163FFC2A2}">
      <dgm:prSet/>
      <dgm:spPr/>
      <dgm:t>
        <a:bodyPr/>
        <a:lstStyle/>
        <a:p>
          <a:endParaRPr lang="zh-TW" altLang="en-US"/>
        </a:p>
      </dgm:t>
    </dgm:pt>
    <dgm:pt modelId="{7F3EBA26-43F3-4B2C-B022-F8B0C8E88D05}" type="sibTrans" cxnId="{CF28DCF9-B2A6-4098-B2DC-ABA163FFC2A2}">
      <dgm:prSet/>
      <dgm:spPr/>
      <dgm:t>
        <a:bodyPr/>
        <a:lstStyle/>
        <a:p>
          <a:endParaRPr lang="zh-TW" altLang="en-US"/>
        </a:p>
      </dgm:t>
    </dgm:pt>
    <dgm:pt modelId="{6CE475F1-9359-4BE3-AA99-7AC8EBCD00E4}">
      <dgm:prSet/>
      <dgm:spPr/>
      <dgm:t>
        <a:bodyPr/>
        <a:lstStyle/>
        <a:p>
          <a:pPr rtl="0"/>
          <a:r>
            <a:rPr lang="zh-TW" dirty="0" smtClean="0"/>
            <a:t>低交易成本</a:t>
          </a:r>
          <a:endParaRPr lang="en-US" dirty="0"/>
        </a:p>
      </dgm:t>
    </dgm:pt>
    <dgm:pt modelId="{44BE6DB3-2AF7-4819-A63B-7705F21F5A45}" type="parTrans" cxnId="{290498B9-D052-44E1-9C31-2AAC1E61A208}">
      <dgm:prSet/>
      <dgm:spPr/>
      <dgm:t>
        <a:bodyPr/>
        <a:lstStyle/>
        <a:p>
          <a:endParaRPr lang="zh-TW" altLang="en-US"/>
        </a:p>
      </dgm:t>
    </dgm:pt>
    <dgm:pt modelId="{91B5503B-45F2-4AA5-9111-FB4817BED556}" type="sibTrans" cxnId="{290498B9-D052-44E1-9C31-2AAC1E61A208}">
      <dgm:prSet/>
      <dgm:spPr/>
      <dgm:t>
        <a:bodyPr/>
        <a:lstStyle/>
        <a:p>
          <a:endParaRPr lang="zh-TW" altLang="en-US"/>
        </a:p>
      </dgm:t>
    </dgm:pt>
    <dgm:pt modelId="{BBC678F9-D024-482E-9AF5-8FE4D102034D}">
      <dgm:prSet/>
      <dgm:spPr/>
      <dgm:t>
        <a:bodyPr/>
        <a:lstStyle/>
        <a:p>
          <a:pPr rtl="0"/>
          <a:r>
            <a:rPr lang="zh-TW" dirty="0" smtClean="0"/>
            <a:t>要懂得與企業生態夥伴合作。</a:t>
          </a:r>
          <a:endParaRPr lang="zh-TW" dirty="0"/>
        </a:p>
      </dgm:t>
    </dgm:pt>
    <dgm:pt modelId="{4CA0CE01-102A-4C3C-B824-F025BAD77936}" type="parTrans" cxnId="{B3A2228C-313A-4E87-9814-295EF9348B08}">
      <dgm:prSet/>
      <dgm:spPr/>
      <dgm:t>
        <a:bodyPr/>
        <a:lstStyle/>
        <a:p>
          <a:endParaRPr lang="zh-TW" altLang="en-US"/>
        </a:p>
      </dgm:t>
    </dgm:pt>
    <dgm:pt modelId="{0E1EB5AF-CE41-4F19-AFF1-3FFCDDD3BF3E}" type="sibTrans" cxnId="{B3A2228C-313A-4E87-9814-295EF9348B08}">
      <dgm:prSet/>
      <dgm:spPr/>
      <dgm:t>
        <a:bodyPr/>
        <a:lstStyle/>
        <a:p>
          <a:endParaRPr lang="zh-TW" altLang="en-US"/>
        </a:p>
      </dgm:t>
    </dgm:pt>
    <dgm:pt modelId="{D5CA5A92-14ED-41F1-BAAD-540CBF964AC6}">
      <dgm:prSet/>
      <dgm:spPr/>
      <dgm:t>
        <a:bodyPr/>
        <a:lstStyle/>
        <a:p>
          <a:pPr rtl="0"/>
          <a:r>
            <a:rPr lang="zh-TW" dirty="0" smtClean="0"/>
            <a:t>如何讓人與我交易。</a:t>
          </a:r>
          <a:endParaRPr lang="en-US" dirty="0"/>
        </a:p>
      </dgm:t>
    </dgm:pt>
    <dgm:pt modelId="{18D23A76-365F-4189-A947-3E367053894C}" type="parTrans" cxnId="{2F6CAFF8-E750-43FE-95D3-057284909A63}">
      <dgm:prSet/>
      <dgm:spPr/>
      <dgm:t>
        <a:bodyPr/>
        <a:lstStyle/>
        <a:p>
          <a:endParaRPr lang="zh-TW" altLang="en-US"/>
        </a:p>
      </dgm:t>
    </dgm:pt>
    <dgm:pt modelId="{57596D58-D8AB-427E-94AC-88DAD8317DFF}" type="sibTrans" cxnId="{2F6CAFF8-E750-43FE-95D3-057284909A63}">
      <dgm:prSet/>
      <dgm:spPr/>
      <dgm:t>
        <a:bodyPr/>
        <a:lstStyle/>
        <a:p>
          <a:endParaRPr lang="zh-TW" altLang="en-US"/>
        </a:p>
      </dgm:t>
    </dgm:pt>
    <dgm:pt modelId="{6EFB5A04-83AB-42A5-9059-5CF8C70C76ED}">
      <dgm:prSet/>
      <dgm:spPr/>
      <dgm:t>
        <a:bodyPr/>
        <a:lstStyle/>
        <a:p>
          <a:pPr rtl="0"/>
          <a:r>
            <a:rPr lang="zh-TW" dirty="0" smtClean="0"/>
            <a:t>建立互信</a:t>
          </a:r>
          <a:endParaRPr lang="en-US" dirty="0"/>
        </a:p>
      </dgm:t>
    </dgm:pt>
    <dgm:pt modelId="{AB865987-E3F8-4B06-8907-5C34FF0D656B}" type="parTrans" cxnId="{BDD7B182-F0B7-4D06-A48D-4D192A9DE43D}">
      <dgm:prSet/>
      <dgm:spPr/>
      <dgm:t>
        <a:bodyPr/>
        <a:lstStyle/>
        <a:p>
          <a:endParaRPr lang="zh-TW" altLang="en-US"/>
        </a:p>
      </dgm:t>
    </dgm:pt>
    <dgm:pt modelId="{1D684079-4F7A-4741-98A3-BDDBADF773D3}" type="sibTrans" cxnId="{BDD7B182-F0B7-4D06-A48D-4D192A9DE43D}">
      <dgm:prSet/>
      <dgm:spPr/>
      <dgm:t>
        <a:bodyPr/>
        <a:lstStyle/>
        <a:p>
          <a:endParaRPr lang="zh-TW" altLang="en-US"/>
        </a:p>
      </dgm:t>
    </dgm:pt>
    <dgm:pt modelId="{1A69CE9D-4B6A-44F9-B828-92E61F4E9306}">
      <dgm:prSet/>
      <dgm:spPr/>
      <dgm:t>
        <a:bodyPr/>
        <a:lstStyle/>
        <a:p>
          <a:pPr rtl="0"/>
          <a:r>
            <a:rPr lang="zh-TW" dirty="0" smtClean="0"/>
            <a:t>建立消費者信心</a:t>
          </a:r>
          <a:endParaRPr lang="en-US" dirty="0"/>
        </a:p>
      </dgm:t>
    </dgm:pt>
    <dgm:pt modelId="{FA8DE2CA-C566-4CF2-ABF3-72168D38406F}" type="parTrans" cxnId="{B14D8D30-B008-401A-8195-093301F9D670}">
      <dgm:prSet/>
      <dgm:spPr/>
      <dgm:t>
        <a:bodyPr/>
        <a:lstStyle/>
        <a:p>
          <a:endParaRPr lang="zh-TW" altLang="en-US"/>
        </a:p>
      </dgm:t>
    </dgm:pt>
    <dgm:pt modelId="{63C2F075-92AF-42F4-BBBE-0108B2CE3BA5}" type="sibTrans" cxnId="{B14D8D30-B008-401A-8195-093301F9D670}">
      <dgm:prSet/>
      <dgm:spPr/>
      <dgm:t>
        <a:bodyPr/>
        <a:lstStyle/>
        <a:p>
          <a:endParaRPr lang="zh-TW" altLang="en-US"/>
        </a:p>
      </dgm:t>
    </dgm:pt>
    <dgm:pt modelId="{B0EE1E9D-9E09-4EE2-BD47-3EFE0A0657EF}">
      <dgm:prSet/>
      <dgm:spPr/>
      <dgm:t>
        <a:bodyPr/>
        <a:lstStyle/>
        <a:p>
          <a:pPr rtl="0"/>
          <a:r>
            <a:rPr lang="zh-TW" dirty="0" smtClean="0"/>
            <a:t>使用平台的基礎架構，完成交易。</a:t>
          </a:r>
          <a:endParaRPr lang="zh-TW" dirty="0"/>
        </a:p>
      </dgm:t>
    </dgm:pt>
    <dgm:pt modelId="{B5CB5744-95A0-4F38-A5B5-EE92032852E6}" type="parTrans" cxnId="{3FCAAD75-765B-4DC5-B1AD-BBB6F05D9483}">
      <dgm:prSet/>
      <dgm:spPr/>
      <dgm:t>
        <a:bodyPr/>
        <a:lstStyle/>
        <a:p>
          <a:endParaRPr lang="zh-TW" altLang="en-US"/>
        </a:p>
      </dgm:t>
    </dgm:pt>
    <dgm:pt modelId="{77E8497A-CE0A-4268-A6A5-B6E0E795F19B}" type="sibTrans" cxnId="{3FCAAD75-765B-4DC5-B1AD-BBB6F05D9483}">
      <dgm:prSet/>
      <dgm:spPr/>
      <dgm:t>
        <a:bodyPr/>
        <a:lstStyle/>
        <a:p>
          <a:endParaRPr lang="zh-TW" altLang="en-US"/>
        </a:p>
      </dgm:t>
    </dgm:pt>
    <dgm:pt modelId="{D5516AB6-57B2-4B37-B9D9-B25104166C14}" type="pres">
      <dgm:prSet presAssocID="{0424C846-B28C-4DFA-908E-BF24899583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5A44F52-AC50-4526-9A30-9386D156E770}" type="pres">
      <dgm:prSet presAssocID="{D3CB3CD8-440F-4D8D-9565-737D8D44EDD4}" presName="composite" presStyleCnt="0"/>
      <dgm:spPr/>
    </dgm:pt>
    <dgm:pt modelId="{FDB695CF-18AB-4B7E-863C-5CC9A367BB83}" type="pres">
      <dgm:prSet presAssocID="{D3CB3CD8-440F-4D8D-9565-737D8D44EDD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3886DD-CCF1-41FB-8B53-2AC9B42E71E9}" type="pres">
      <dgm:prSet presAssocID="{D3CB3CD8-440F-4D8D-9565-737D8D44EDD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B2176F9-369F-489D-920F-AD662B802EC3}" type="pres">
      <dgm:prSet presAssocID="{1452B893-CAE3-4B52-B263-C5B4F597D77F}" presName="space" presStyleCnt="0"/>
      <dgm:spPr/>
    </dgm:pt>
    <dgm:pt modelId="{C3779C48-CCF7-4B46-8C46-B3D057CF5D34}" type="pres">
      <dgm:prSet presAssocID="{5A9E6CF9-92D5-4165-A822-866FFFB5B0CC}" presName="composite" presStyleCnt="0"/>
      <dgm:spPr/>
    </dgm:pt>
    <dgm:pt modelId="{632AA6A3-6CD0-4AC1-BA45-97BC4FE5A2E1}" type="pres">
      <dgm:prSet presAssocID="{5A9E6CF9-92D5-4165-A822-866FFFB5B0C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0FBE29-EBA1-4309-9755-AC543B513B84}" type="pres">
      <dgm:prSet presAssocID="{5A9E6CF9-92D5-4165-A822-866FFFB5B0C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BB031B5-8A77-440F-B5DA-2D9A8527A91E}" type="pres">
      <dgm:prSet presAssocID="{7F3EBA26-43F3-4B2C-B022-F8B0C8E88D05}" presName="space" presStyleCnt="0"/>
      <dgm:spPr/>
    </dgm:pt>
    <dgm:pt modelId="{AB91D3EB-987E-4830-9A0C-A80089D80003}" type="pres">
      <dgm:prSet presAssocID="{D5CA5A92-14ED-41F1-BAAD-540CBF964AC6}" presName="composite" presStyleCnt="0"/>
      <dgm:spPr/>
    </dgm:pt>
    <dgm:pt modelId="{6DAF230A-3C95-4981-9058-89C541A0E2BF}" type="pres">
      <dgm:prSet presAssocID="{D5CA5A92-14ED-41F1-BAAD-540CBF964AC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11FD93-473F-45D4-8F69-91C3103D3BE1}" type="pres">
      <dgm:prSet presAssocID="{D5CA5A92-14ED-41F1-BAAD-540CBF964AC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7241524-3BFA-488E-96EC-85BB01A21ADA}" srcId="{D3CB3CD8-440F-4D8D-9565-737D8D44EDD4}" destId="{634D207B-7BA5-47AE-9E6B-379431507C2F}" srcOrd="0" destOrd="0" parTransId="{B32B72DF-6510-4FF0-B7BE-1D191DA52FC3}" sibTransId="{E55BE375-4B7D-435A-95F1-8851B1E51B9B}"/>
    <dgm:cxn modelId="{E0D8D122-FDC6-4C6E-88CB-6E16AC2036FC}" type="presOf" srcId="{1A69CE9D-4B6A-44F9-B828-92E61F4E9306}" destId="{C111FD93-473F-45D4-8F69-91C3103D3BE1}" srcOrd="0" destOrd="1" presId="urn:microsoft.com/office/officeart/2005/8/layout/hList1"/>
    <dgm:cxn modelId="{CF28DCF9-B2A6-4098-B2DC-ABA163FFC2A2}" srcId="{0424C846-B28C-4DFA-908E-BF2489958392}" destId="{5A9E6CF9-92D5-4165-A822-866FFFB5B0CC}" srcOrd="1" destOrd="0" parTransId="{1DD5996D-F64E-4A5E-BE11-9C038B6BB355}" sibTransId="{7F3EBA26-43F3-4B2C-B022-F8B0C8E88D05}"/>
    <dgm:cxn modelId="{08FA3EA7-6AC1-4947-B865-7316E287DF1E}" type="presOf" srcId="{B0EE1E9D-9E09-4EE2-BD47-3EFE0A0657EF}" destId="{C111FD93-473F-45D4-8F69-91C3103D3BE1}" srcOrd="0" destOrd="2" presId="urn:microsoft.com/office/officeart/2005/8/layout/hList1"/>
    <dgm:cxn modelId="{9A762A28-7385-4EF9-96D9-7BBBC001D73E}" type="presOf" srcId="{0424C846-B28C-4DFA-908E-BF2489958392}" destId="{D5516AB6-57B2-4B37-B9D9-B25104166C14}" srcOrd="0" destOrd="0" presId="urn:microsoft.com/office/officeart/2005/8/layout/hList1"/>
    <dgm:cxn modelId="{6BA83784-4CBB-4521-AEA5-0A142CFDB9FF}" type="presOf" srcId="{BBC678F9-D024-482E-9AF5-8FE4D102034D}" destId="{260FBE29-EBA1-4309-9755-AC543B513B84}" srcOrd="0" destOrd="1" presId="urn:microsoft.com/office/officeart/2005/8/layout/hList1"/>
    <dgm:cxn modelId="{2E94711E-984D-4371-AFF0-86E53097C09F}" srcId="{D3CB3CD8-440F-4D8D-9565-737D8D44EDD4}" destId="{A84333F0-EFD3-40EE-A3E9-89D7467FD67A}" srcOrd="1" destOrd="0" parTransId="{5A208E07-D6EF-40CB-A0EE-2002F042DDEA}" sibTransId="{4867122F-0AB7-4FCE-A176-489A5D93DBF6}"/>
    <dgm:cxn modelId="{3FCAAD75-765B-4DC5-B1AD-BBB6F05D9483}" srcId="{D5CA5A92-14ED-41F1-BAAD-540CBF964AC6}" destId="{B0EE1E9D-9E09-4EE2-BD47-3EFE0A0657EF}" srcOrd="2" destOrd="0" parTransId="{B5CB5744-95A0-4F38-A5B5-EE92032852E6}" sibTransId="{77E8497A-CE0A-4268-A6A5-B6E0E795F19B}"/>
    <dgm:cxn modelId="{290498B9-D052-44E1-9C31-2AAC1E61A208}" srcId="{5A9E6CF9-92D5-4165-A822-866FFFB5B0CC}" destId="{6CE475F1-9359-4BE3-AA99-7AC8EBCD00E4}" srcOrd="0" destOrd="0" parTransId="{44BE6DB3-2AF7-4819-A63B-7705F21F5A45}" sibTransId="{91B5503B-45F2-4AA5-9111-FB4817BED556}"/>
    <dgm:cxn modelId="{AE33E012-695E-4A22-864F-142A59D6DD85}" type="presOf" srcId="{6EFB5A04-83AB-42A5-9059-5CF8C70C76ED}" destId="{C111FD93-473F-45D4-8F69-91C3103D3BE1}" srcOrd="0" destOrd="0" presId="urn:microsoft.com/office/officeart/2005/8/layout/hList1"/>
    <dgm:cxn modelId="{0EBB044C-429F-4265-B7A9-E7E69B0ED472}" srcId="{0424C846-B28C-4DFA-908E-BF2489958392}" destId="{D3CB3CD8-440F-4D8D-9565-737D8D44EDD4}" srcOrd="0" destOrd="0" parTransId="{FFF250F9-9EE3-4764-B2CC-8E2968D7F0B4}" sibTransId="{1452B893-CAE3-4B52-B263-C5B4F597D77F}"/>
    <dgm:cxn modelId="{B14D8D30-B008-401A-8195-093301F9D670}" srcId="{D5CA5A92-14ED-41F1-BAAD-540CBF964AC6}" destId="{1A69CE9D-4B6A-44F9-B828-92E61F4E9306}" srcOrd="1" destOrd="0" parTransId="{FA8DE2CA-C566-4CF2-ABF3-72168D38406F}" sibTransId="{63C2F075-92AF-42F4-BBBE-0108B2CE3BA5}"/>
    <dgm:cxn modelId="{2F6CAFF8-E750-43FE-95D3-057284909A63}" srcId="{0424C846-B28C-4DFA-908E-BF2489958392}" destId="{D5CA5A92-14ED-41F1-BAAD-540CBF964AC6}" srcOrd="2" destOrd="0" parTransId="{18D23A76-365F-4189-A947-3E367053894C}" sibTransId="{57596D58-D8AB-427E-94AC-88DAD8317DFF}"/>
    <dgm:cxn modelId="{BDD7B182-F0B7-4D06-A48D-4D192A9DE43D}" srcId="{D5CA5A92-14ED-41F1-BAAD-540CBF964AC6}" destId="{6EFB5A04-83AB-42A5-9059-5CF8C70C76ED}" srcOrd="0" destOrd="0" parTransId="{AB865987-E3F8-4B06-8907-5C34FF0D656B}" sibTransId="{1D684079-4F7A-4741-98A3-BDDBADF773D3}"/>
    <dgm:cxn modelId="{4223FF33-2B20-4EAC-B5E9-DA798407DBE0}" type="presOf" srcId="{A84333F0-EFD3-40EE-A3E9-89D7467FD67A}" destId="{683886DD-CCF1-41FB-8B53-2AC9B42E71E9}" srcOrd="0" destOrd="1" presId="urn:microsoft.com/office/officeart/2005/8/layout/hList1"/>
    <dgm:cxn modelId="{A0167A72-FA09-485C-9A0F-D8DC329D3A37}" type="presOf" srcId="{D3CB3CD8-440F-4D8D-9565-737D8D44EDD4}" destId="{FDB695CF-18AB-4B7E-863C-5CC9A367BB83}" srcOrd="0" destOrd="0" presId="urn:microsoft.com/office/officeart/2005/8/layout/hList1"/>
    <dgm:cxn modelId="{B3A2228C-313A-4E87-9814-295EF9348B08}" srcId="{5A9E6CF9-92D5-4165-A822-866FFFB5B0CC}" destId="{BBC678F9-D024-482E-9AF5-8FE4D102034D}" srcOrd="1" destOrd="0" parTransId="{4CA0CE01-102A-4C3C-B824-F025BAD77936}" sibTransId="{0E1EB5AF-CE41-4F19-AFF1-3FFCDDD3BF3E}"/>
    <dgm:cxn modelId="{0187F90D-45BB-4633-834E-40D46C722A50}" type="presOf" srcId="{D5CA5A92-14ED-41F1-BAAD-540CBF964AC6}" destId="{6DAF230A-3C95-4981-9058-89C541A0E2BF}" srcOrd="0" destOrd="0" presId="urn:microsoft.com/office/officeart/2005/8/layout/hList1"/>
    <dgm:cxn modelId="{FF20C55A-8E69-4031-830B-A779FD3011F9}" type="presOf" srcId="{5A9E6CF9-92D5-4165-A822-866FFFB5B0CC}" destId="{632AA6A3-6CD0-4AC1-BA45-97BC4FE5A2E1}" srcOrd="0" destOrd="0" presId="urn:microsoft.com/office/officeart/2005/8/layout/hList1"/>
    <dgm:cxn modelId="{62F6CBA8-3EA6-46DA-BCA9-21A34B54E243}" type="presOf" srcId="{634D207B-7BA5-47AE-9E6B-379431507C2F}" destId="{683886DD-CCF1-41FB-8B53-2AC9B42E71E9}" srcOrd="0" destOrd="0" presId="urn:microsoft.com/office/officeart/2005/8/layout/hList1"/>
    <dgm:cxn modelId="{9624E6B9-D82B-4AD4-BB07-5DD7FF0C7697}" type="presOf" srcId="{6CE475F1-9359-4BE3-AA99-7AC8EBCD00E4}" destId="{260FBE29-EBA1-4309-9755-AC543B513B84}" srcOrd="0" destOrd="0" presId="urn:microsoft.com/office/officeart/2005/8/layout/hList1"/>
    <dgm:cxn modelId="{BBF80806-04DD-432B-AF13-0C188B91CDD0}" type="presParOf" srcId="{D5516AB6-57B2-4B37-B9D9-B25104166C14}" destId="{B5A44F52-AC50-4526-9A30-9386D156E770}" srcOrd="0" destOrd="0" presId="urn:microsoft.com/office/officeart/2005/8/layout/hList1"/>
    <dgm:cxn modelId="{29E2C3F6-7407-4DD4-95E9-9A1CAE014DF0}" type="presParOf" srcId="{B5A44F52-AC50-4526-9A30-9386D156E770}" destId="{FDB695CF-18AB-4B7E-863C-5CC9A367BB83}" srcOrd="0" destOrd="0" presId="urn:microsoft.com/office/officeart/2005/8/layout/hList1"/>
    <dgm:cxn modelId="{BC1BC133-597C-4F7F-8EFB-980974D0D2FB}" type="presParOf" srcId="{B5A44F52-AC50-4526-9A30-9386D156E770}" destId="{683886DD-CCF1-41FB-8B53-2AC9B42E71E9}" srcOrd="1" destOrd="0" presId="urn:microsoft.com/office/officeart/2005/8/layout/hList1"/>
    <dgm:cxn modelId="{AE6818FB-805D-4EBD-B957-2BF95AC9343B}" type="presParOf" srcId="{D5516AB6-57B2-4B37-B9D9-B25104166C14}" destId="{AB2176F9-369F-489D-920F-AD662B802EC3}" srcOrd="1" destOrd="0" presId="urn:microsoft.com/office/officeart/2005/8/layout/hList1"/>
    <dgm:cxn modelId="{3C9EEAFD-D622-4C8D-A6AE-D0967F957588}" type="presParOf" srcId="{D5516AB6-57B2-4B37-B9D9-B25104166C14}" destId="{C3779C48-CCF7-4B46-8C46-B3D057CF5D34}" srcOrd="2" destOrd="0" presId="urn:microsoft.com/office/officeart/2005/8/layout/hList1"/>
    <dgm:cxn modelId="{E406402F-64C0-4872-AE03-BF138A813B48}" type="presParOf" srcId="{C3779C48-CCF7-4B46-8C46-B3D057CF5D34}" destId="{632AA6A3-6CD0-4AC1-BA45-97BC4FE5A2E1}" srcOrd="0" destOrd="0" presId="urn:microsoft.com/office/officeart/2005/8/layout/hList1"/>
    <dgm:cxn modelId="{CC88B0CD-142D-4E01-9349-7511D9956A85}" type="presParOf" srcId="{C3779C48-CCF7-4B46-8C46-B3D057CF5D34}" destId="{260FBE29-EBA1-4309-9755-AC543B513B84}" srcOrd="1" destOrd="0" presId="urn:microsoft.com/office/officeart/2005/8/layout/hList1"/>
    <dgm:cxn modelId="{F51B1E5E-AEE9-4640-BE09-E7798EDD6703}" type="presParOf" srcId="{D5516AB6-57B2-4B37-B9D9-B25104166C14}" destId="{FBB031B5-8A77-440F-B5DA-2D9A8527A91E}" srcOrd="3" destOrd="0" presId="urn:microsoft.com/office/officeart/2005/8/layout/hList1"/>
    <dgm:cxn modelId="{694CE3CE-7778-433A-B360-EE624E66BF5D}" type="presParOf" srcId="{D5516AB6-57B2-4B37-B9D9-B25104166C14}" destId="{AB91D3EB-987E-4830-9A0C-A80089D80003}" srcOrd="4" destOrd="0" presId="urn:microsoft.com/office/officeart/2005/8/layout/hList1"/>
    <dgm:cxn modelId="{D74D55D7-04A4-4170-A204-A7AEE841F124}" type="presParOf" srcId="{AB91D3EB-987E-4830-9A0C-A80089D80003}" destId="{6DAF230A-3C95-4981-9058-89C541A0E2BF}" srcOrd="0" destOrd="0" presId="urn:microsoft.com/office/officeart/2005/8/layout/hList1"/>
    <dgm:cxn modelId="{3BD8A7BC-3A54-4056-8A47-EF5DFD6006BB}" type="presParOf" srcId="{AB91D3EB-987E-4830-9A0C-A80089D80003}" destId="{C111FD93-473F-45D4-8F69-91C3103D3B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16E7C7-FA4B-464F-A71A-7CD1A20CE7A2}">
      <dsp:nvSpPr>
        <dsp:cNvPr id="0" name=""/>
        <dsp:cNvSpPr/>
      </dsp:nvSpPr>
      <dsp:spPr>
        <a:xfrm>
          <a:off x="2657" y="58864"/>
          <a:ext cx="2591038" cy="921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(1) </a:t>
          </a:r>
          <a:r>
            <a:rPr lang="zh-TW" sz="2400" kern="1200" dirty="0" smtClean="0"/>
            <a:t>企業流程再造（</a:t>
          </a:r>
          <a:r>
            <a:rPr lang="en-US" sz="2400" kern="1200" dirty="0" smtClean="0"/>
            <a:t>BPR</a:t>
          </a:r>
          <a:r>
            <a:rPr lang="zh-TW" sz="2400" kern="1200" dirty="0" smtClean="0"/>
            <a:t>）</a:t>
          </a:r>
          <a:endParaRPr lang="en-US" sz="2400" kern="1200" dirty="0"/>
        </a:p>
      </dsp:txBody>
      <dsp:txXfrm>
        <a:off x="2657" y="58864"/>
        <a:ext cx="2591038" cy="921455"/>
      </dsp:txXfrm>
    </dsp:sp>
    <dsp:sp modelId="{7E2962B8-B2ED-4D3A-AE05-0824E1FD8834}">
      <dsp:nvSpPr>
        <dsp:cNvPr id="0" name=""/>
        <dsp:cNvSpPr/>
      </dsp:nvSpPr>
      <dsp:spPr>
        <a:xfrm>
          <a:off x="2657" y="980320"/>
          <a:ext cx="2591038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400" kern="1200" dirty="0" smtClean="0"/>
            <a:t>指針對企業內部的作業程序、管理方式與思想文化的重新定義。</a:t>
          </a:r>
          <a:endParaRPr lang="zh-TW" sz="2400" kern="1200" dirty="0"/>
        </a:p>
      </dsp:txBody>
      <dsp:txXfrm>
        <a:off x="2657" y="980320"/>
        <a:ext cx="2591038" cy="3532815"/>
      </dsp:txXfrm>
    </dsp:sp>
    <dsp:sp modelId="{1D112AC7-0E03-4A73-ADD3-5C0A13E73E1C}">
      <dsp:nvSpPr>
        <dsp:cNvPr id="0" name=""/>
        <dsp:cNvSpPr/>
      </dsp:nvSpPr>
      <dsp:spPr>
        <a:xfrm>
          <a:off x="2956440" y="58864"/>
          <a:ext cx="2591038" cy="921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(2) </a:t>
          </a:r>
          <a:r>
            <a:rPr lang="zh-TW" sz="2400" kern="1200" dirty="0" smtClean="0"/>
            <a:t>企業網絡再造（</a:t>
          </a:r>
          <a:r>
            <a:rPr lang="en-US" sz="2400" kern="1200" dirty="0" smtClean="0"/>
            <a:t>BNR</a:t>
          </a:r>
          <a:r>
            <a:rPr lang="zh-TW" sz="2400" kern="1200" dirty="0" smtClean="0"/>
            <a:t>）：</a:t>
          </a:r>
          <a:endParaRPr lang="en-US" sz="2400" kern="1200" dirty="0"/>
        </a:p>
      </dsp:txBody>
      <dsp:txXfrm>
        <a:off x="2956440" y="58864"/>
        <a:ext cx="2591038" cy="921455"/>
      </dsp:txXfrm>
    </dsp:sp>
    <dsp:sp modelId="{3A4B48DD-51A4-4162-AEFA-359E1DF78C75}">
      <dsp:nvSpPr>
        <dsp:cNvPr id="0" name=""/>
        <dsp:cNvSpPr/>
      </dsp:nvSpPr>
      <dsp:spPr>
        <a:xfrm>
          <a:off x="2956440" y="980320"/>
          <a:ext cx="2591038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400" kern="1200" dirty="0" smtClean="0"/>
            <a:t>針對企業與其他企業伙伴間關係的重新設計。企業不僅自己內部需要電腦化，與企業外部伙伴關係也需要電腦化，</a:t>
          </a:r>
          <a:endParaRPr lang="zh-TW" sz="2400" kern="1200" dirty="0"/>
        </a:p>
      </dsp:txBody>
      <dsp:txXfrm>
        <a:off x="2956440" y="980320"/>
        <a:ext cx="2591038" cy="3532815"/>
      </dsp:txXfrm>
    </dsp:sp>
    <dsp:sp modelId="{CB692F75-07EF-4CCE-AE2E-E13A4B0AC0C4}">
      <dsp:nvSpPr>
        <dsp:cNvPr id="0" name=""/>
        <dsp:cNvSpPr/>
      </dsp:nvSpPr>
      <dsp:spPr>
        <a:xfrm>
          <a:off x="5910224" y="58864"/>
          <a:ext cx="2591038" cy="921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(3) </a:t>
          </a:r>
          <a:r>
            <a:rPr lang="zh-TW" sz="2400" kern="1200" dirty="0" smtClean="0"/>
            <a:t>企業範疇再造（</a:t>
          </a:r>
          <a:r>
            <a:rPr lang="en-US" sz="2400" kern="1200" dirty="0" smtClean="0"/>
            <a:t>BSR</a:t>
          </a:r>
          <a:r>
            <a:rPr lang="zh-TW" sz="2400" kern="1200" dirty="0" smtClean="0"/>
            <a:t>）</a:t>
          </a:r>
          <a:endParaRPr lang="en-US" sz="2400" kern="1200" dirty="0"/>
        </a:p>
      </dsp:txBody>
      <dsp:txXfrm>
        <a:off x="5910224" y="58864"/>
        <a:ext cx="2591038" cy="921455"/>
      </dsp:txXfrm>
    </dsp:sp>
    <dsp:sp modelId="{7A68194B-5341-4ED3-ABC5-6D71AD9F5B85}">
      <dsp:nvSpPr>
        <dsp:cNvPr id="0" name=""/>
        <dsp:cNvSpPr/>
      </dsp:nvSpPr>
      <dsp:spPr>
        <a:xfrm>
          <a:off x="5910224" y="980320"/>
          <a:ext cx="2591038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400" kern="1200" dirty="0" smtClean="0"/>
            <a:t>指企業針對自己營運項目範疇的重新定義。尤其當網際網路能輕易地直接接觸到客戶（</a:t>
          </a:r>
          <a:r>
            <a:rPr lang="en-US" sz="2400" kern="1200" dirty="0" smtClean="0"/>
            <a:t>reach the customer</a:t>
          </a:r>
          <a:r>
            <a:rPr lang="zh-TW" sz="2400" kern="1200" dirty="0" smtClean="0"/>
            <a:t>）</a:t>
          </a:r>
          <a:endParaRPr lang="zh-TW" sz="2400" kern="1200" dirty="0"/>
        </a:p>
      </dsp:txBody>
      <dsp:txXfrm>
        <a:off x="5910224" y="980320"/>
        <a:ext cx="2591038" cy="353281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1D3FA4-6754-43A4-9DD7-31858BAE4D5A}">
      <dsp:nvSpPr>
        <dsp:cNvPr id="0" name=""/>
        <dsp:cNvSpPr/>
      </dsp:nvSpPr>
      <dsp:spPr>
        <a:xfrm>
          <a:off x="2983944" y="1017984"/>
          <a:ext cx="2536031" cy="25360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/>
            <a:t>e</a:t>
          </a:r>
          <a:r>
            <a:rPr lang="zh-TW" sz="4400" b="1" kern="1200" dirty="0" smtClean="0"/>
            <a:t>組織的挑戰</a:t>
          </a:r>
          <a:endParaRPr lang="en-US" sz="4400" b="1" kern="1200" dirty="0"/>
        </a:p>
      </dsp:txBody>
      <dsp:txXfrm>
        <a:off x="2983944" y="1017984"/>
        <a:ext cx="2536031" cy="2536031"/>
      </dsp:txXfrm>
    </dsp:sp>
    <dsp:sp modelId="{BAE17B04-6BEA-452A-AF57-89D4342FD766}">
      <dsp:nvSpPr>
        <dsp:cNvPr id="0" name=""/>
        <dsp:cNvSpPr/>
      </dsp:nvSpPr>
      <dsp:spPr>
        <a:xfrm>
          <a:off x="3617952" y="452"/>
          <a:ext cx="1268015" cy="12680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「越級報告」越來越多</a:t>
          </a:r>
          <a:endParaRPr lang="zh-TW" sz="1600" kern="1200" dirty="0"/>
        </a:p>
      </dsp:txBody>
      <dsp:txXfrm>
        <a:off x="3617952" y="452"/>
        <a:ext cx="1268015" cy="1268015"/>
      </dsp:txXfrm>
    </dsp:sp>
    <dsp:sp modelId="{BFD92FF6-95A6-4B22-B27D-1932569AC94B}">
      <dsp:nvSpPr>
        <dsp:cNvPr id="0" name=""/>
        <dsp:cNvSpPr/>
      </dsp:nvSpPr>
      <dsp:spPr>
        <a:xfrm>
          <a:off x="5048227" y="826222"/>
          <a:ext cx="1268015" cy="12680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溝通越來越輕鬆</a:t>
          </a:r>
          <a:endParaRPr lang="zh-TW" sz="1600" kern="1200" dirty="0"/>
        </a:p>
      </dsp:txBody>
      <dsp:txXfrm>
        <a:off x="5048227" y="826222"/>
        <a:ext cx="1268015" cy="1268015"/>
      </dsp:txXfrm>
    </dsp:sp>
    <dsp:sp modelId="{7CC8AC4A-FA3F-42B6-8113-26EA0E6EC419}">
      <dsp:nvSpPr>
        <dsp:cNvPr id="0" name=""/>
        <dsp:cNvSpPr/>
      </dsp:nvSpPr>
      <dsp:spPr>
        <a:xfrm>
          <a:off x="5048227" y="2477761"/>
          <a:ext cx="1268015" cy="12680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客戶越來越專業</a:t>
          </a:r>
          <a:endParaRPr lang="zh-TW" sz="1600" kern="1200" dirty="0"/>
        </a:p>
      </dsp:txBody>
      <dsp:txXfrm>
        <a:off x="5048227" y="2477761"/>
        <a:ext cx="1268015" cy="1268015"/>
      </dsp:txXfrm>
    </dsp:sp>
    <dsp:sp modelId="{CC2BF44C-605A-4582-A441-A3B3825D03ED}">
      <dsp:nvSpPr>
        <dsp:cNvPr id="0" name=""/>
        <dsp:cNvSpPr/>
      </dsp:nvSpPr>
      <dsp:spPr>
        <a:xfrm>
          <a:off x="3617952" y="3303531"/>
          <a:ext cx="1268015" cy="12680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組織界線越來越模糊</a:t>
          </a:r>
          <a:endParaRPr lang="zh-TW" sz="1600" kern="1200" dirty="0"/>
        </a:p>
      </dsp:txBody>
      <dsp:txXfrm>
        <a:off x="3617952" y="3303531"/>
        <a:ext cx="1268015" cy="1268015"/>
      </dsp:txXfrm>
    </dsp:sp>
    <dsp:sp modelId="{697807FA-2BFD-43C6-8EED-85EC4AC8BD97}">
      <dsp:nvSpPr>
        <dsp:cNvPr id="0" name=""/>
        <dsp:cNvSpPr/>
      </dsp:nvSpPr>
      <dsp:spPr>
        <a:xfrm>
          <a:off x="2187677" y="2477761"/>
          <a:ext cx="1268015" cy="12680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個人影響力的提升</a:t>
          </a:r>
          <a:endParaRPr lang="zh-TW" sz="1600" kern="1200" dirty="0"/>
        </a:p>
      </dsp:txBody>
      <dsp:txXfrm>
        <a:off x="2187677" y="2477761"/>
        <a:ext cx="1268015" cy="1268015"/>
      </dsp:txXfrm>
    </dsp:sp>
    <dsp:sp modelId="{63196106-85DE-4654-AB3D-E2B1AC32CFF0}">
      <dsp:nvSpPr>
        <dsp:cNvPr id="0" name=""/>
        <dsp:cNvSpPr/>
      </dsp:nvSpPr>
      <dsp:spPr>
        <a:xfrm>
          <a:off x="2187677" y="826222"/>
          <a:ext cx="1268015" cy="12680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匿名</a:t>
          </a:r>
          <a:endParaRPr lang="zh-TW" sz="1600" kern="1200" dirty="0"/>
        </a:p>
      </dsp:txBody>
      <dsp:txXfrm>
        <a:off x="2187677" y="826222"/>
        <a:ext cx="1268015" cy="12680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8E220C-7E9D-470F-A749-B2AD1FF62362}">
      <dsp:nvSpPr>
        <dsp:cNvPr id="0" name=""/>
        <dsp:cNvSpPr/>
      </dsp:nvSpPr>
      <dsp:spPr>
        <a:xfrm>
          <a:off x="1032067" y="0"/>
          <a:ext cx="6908374" cy="457200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140" tIns="26035" rIns="52070" bIns="26035" numCol="1" spcCol="1270" anchor="ctr" anchorCtr="0">
          <a:noAutofit/>
        </a:bodyPr>
        <a:lstStyle/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4100" kern="1200" dirty="0" smtClean="0"/>
            <a:t>垂直行銷通路</a:t>
          </a:r>
          <a:endParaRPr lang="zh-TW" sz="4100" kern="1200" dirty="0"/>
        </a:p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4100" kern="1200" dirty="0" smtClean="0"/>
            <a:t>平行行銷通路</a:t>
          </a:r>
          <a:endParaRPr lang="zh-TW" sz="4100" kern="1200" dirty="0"/>
        </a:p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4100" kern="1200" dirty="0" smtClean="0"/>
            <a:t>多重行銷通路</a:t>
          </a:r>
          <a:endParaRPr lang="zh-TW" sz="4100" kern="1200" dirty="0"/>
        </a:p>
      </dsp:txBody>
      <dsp:txXfrm>
        <a:off x="2759160" y="0"/>
        <a:ext cx="5181280" cy="4572000"/>
      </dsp:txXfrm>
    </dsp:sp>
    <dsp:sp modelId="{851CBD86-49F6-4DF4-ADC2-91C85C13E0ED}">
      <dsp:nvSpPr>
        <dsp:cNvPr id="0" name=""/>
        <dsp:cNvSpPr/>
      </dsp:nvSpPr>
      <dsp:spPr>
        <a:xfrm>
          <a:off x="829207" y="616074"/>
          <a:ext cx="2083726" cy="33398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5500" kern="1200" dirty="0" smtClean="0"/>
            <a:t>通路合作</a:t>
          </a:r>
          <a:endParaRPr lang="en-US" sz="5500" kern="1200" dirty="0"/>
        </a:p>
      </dsp:txBody>
      <dsp:txXfrm>
        <a:off x="829207" y="616074"/>
        <a:ext cx="2083726" cy="333985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C4D2FA-9A03-4A6D-82F4-A38BDEF6EDF6}">
      <dsp:nvSpPr>
        <dsp:cNvPr id="0" name=""/>
        <dsp:cNvSpPr/>
      </dsp:nvSpPr>
      <dsp:spPr>
        <a:xfrm>
          <a:off x="3110076" y="1087"/>
          <a:ext cx="2283767" cy="228376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 smtClean="0"/>
            <a:t>通路一</a:t>
          </a:r>
          <a:endParaRPr lang="en-US" sz="3100" kern="1200" dirty="0"/>
        </a:p>
      </dsp:txBody>
      <dsp:txXfrm>
        <a:off x="3110076" y="1087"/>
        <a:ext cx="2283767" cy="2283767"/>
      </dsp:txXfrm>
    </dsp:sp>
    <dsp:sp modelId="{C8AAEE94-A39E-4EE7-A85F-155888BCCE4A}">
      <dsp:nvSpPr>
        <dsp:cNvPr id="0" name=""/>
        <dsp:cNvSpPr/>
      </dsp:nvSpPr>
      <dsp:spPr>
        <a:xfrm rot="7200000">
          <a:off x="4429931" y="2287144"/>
          <a:ext cx="2283767" cy="228376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 smtClean="0"/>
            <a:t>通路二</a:t>
          </a:r>
          <a:endParaRPr lang="en-US" sz="3100" kern="1200" dirty="0"/>
        </a:p>
      </dsp:txBody>
      <dsp:txXfrm rot="7200000">
        <a:off x="4429931" y="2287144"/>
        <a:ext cx="2283767" cy="2283767"/>
      </dsp:txXfrm>
    </dsp:sp>
    <dsp:sp modelId="{379F6CFE-E9FD-40BF-A012-075D4C250B80}">
      <dsp:nvSpPr>
        <dsp:cNvPr id="0" name=""/>
        <dsp:cNvSpPr/>
      </dsp:nvSpPr>
      <dsp:spPr>
        <a:xfrm rot="14400000">
          <a:off x="1790220" y="2287144"/>
          <a:ext cx="2283767" cy="228376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 smtClean="0"/>
            <a:t>通路三</a:t>
          </a:r>
          <a:endParaRPr lang="zh-TW" sz="3100" kern="1200" dirty="0"/>
        </a:p>
      </dsp:txBody>
      <dsp:txXfrm rot="14400000">
        <a:off x="1790220" y="2287144"/>
        <a:ext cx="2283767" cy="228376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1BF776-59F3-44FF-A104-A38AA9E7AF23}">
      <dsp:nvSpPr>
        <dsp:cNvPr id="0" name=""/>
        <dsp:cNvSpPr/>
      </dsp:nvSpPr>
      <dsp:spPr>
        <a:xfrm>
          <a:off x="7474" y="1615818"/>
          <a:ext cx="2233939" cy="1340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i="1" kern="1200" dirty="0" smtClean="0"/>
            <a:t>專營店（</a:t>
          </a:r>
          <a:r>
            <a:rPr lang="en-US" sz="2300" i="1" kern="1200" dirty="0" smtClean="0"/>
            <a:t>exclusive distribution</a:t>
          </a:r>
          <a:r>
            <a:rPr lang="zh-TW" sz="2300" i="1" kern="1200" dirty="0" smtClean="0"/>
            <a:t>）</a:t>
          </a:r>
          <a:endParaRPr lang="zh-TW" sz="2300" kern="1200" dirty="0"/>
        </a:p>
      </dsp:txBody>
      <dsp:txXfrm>
        <a:off x="7474" y="1615818"/>
        <a:ext cx="2233939" cy="1340363"/>
      </dsp:txXfrm>
    </dsp:sp>
    <dsp:sp modelId="{5BDD4F18-6638-48C1-9BA3-9950BBBF92B0}">
      <dsp:nvSpPr>
        <dsp:cNvPr id="0" name=""/>
        <dsp:cNvSpPr/>
      </dsp:nvSpPr>
      <dsp:spPr>
        <a:xfrm>
          <a:off x="2464808" y="2008991"/>
          <a:ext cx="473595" cy="5540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900" kern="1200"/>
        </a:p>
      </dsp:txBody>
      <dsp:txXfrm>
        <a:off x="2464808" y="2008991"/>
        <a:ext cx="473595" cy="554017"/>
      </dsp:txXfrm>
    </dsp:sp>
    <dsp:sp modelId="{1A7BE55E-5383-416A-A24E-7964B873D2A8}">
      <dsp:nvSpPr>
        <dsp:cNvPr id="0" name=""/>
        <dsp:cNvSpPr/>
      </dsp:nvSpPr>
      <dsp:spPr>
        <a:xfrm>
          <a:off x="3134990" y="1615818"/>
          <a:ext cx="2233939" cy="1340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i="1" kern="1200" dirty="0" smtClean="0"/>
            <a:t>密集通路（</a:t>
          </a:r>
          <a:r>
            <a:rPr lang="en-US" sz="2300" i="1" kern="1200" dirty="0" smtClean="0"/>
            <a:t>intensive distribution)</a:t>
          </a:r>
          <a:endParaRPr lang="zh-TW" sz="2300" kern="1200" dirty="0"/>
        </a:p>
      </dsp:txBody>
      <dsp:txXfrm>
        <a:off x="3134990" y="1615818"/>
        <a:ext cx="2233939" cy="1340363"/>
      </dsp:txXfrm>
    </dsp:sp>
    <dsp:sp modelId="{F1A9C580-9252-4DB6-8E80-09E4AC3509CD}">
      <dsp:nvSpPr>
        <dsp:cNvPr id="0" name=""/>
        <dsp:cNvSpPr/>
      </dsp:nvSpPr>
      <dsp:spPr>
        <a:xfrm>
          <a:off x="5592323" y="2008991"/>
          <a:ext cx="473595" cy="5540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900" kern="1200"/>
        </a:p>
      </dsp:txBody>
      <dsp:txXfrm>
        <a:off x="5592323" y="2008991"/>
        <a:ext cx="473595" cy="554017"/>
      </dsp:txXfrm>
    </dsp:sp>
    <dsp:sp modelId="{FFF8D9F5-2BED-4811-9F88-7F46CB7BA013}">
      <dsp:nvSpPr>
        <dsp:cNvPr id="0" name=""/>
        <dsp:cNvSpPr/>
      </dsp:nvSpPr>
      <dsp:spPr>
        <a:xfrm>
          <a:off x="6262505" y="1615818"/>
          <a:ext cx="2233939" cy="1340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i="1" kern="1200" dirty="0" smtClean="0"/>
            <a:t>選擇通路（</a:t>
          </a:r>
          <a:r>
            <a:rPr lang="en-US" sz="2300" i="1" kern="1200" dirty="0" smtClean="0"/>
            <a:t>selective distribution</a:t>
          </a:r>
          <a:r>
            <a:rPr lang="zh-TW" sz="2300" i="1" kern="1200" dirty="0" smtClean="0"/>
            <a:t>）</a:t>
          </a:r>
          <a:endParaRPr lang="zh-TW" sz="2300" kern="1200" dirty="0"/>
        </a:p>
      </dsp:txBody>
      <dsp:txXfrm>
        <a:off x="6262505" y="1615818"/>
        <a:ext cx="2233939" cy="134036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753B6A-B105-4A07-BE02-A2C19E076FB0}">
      <dsp:nvSpPr>
        <dsp:cNvPr id="0" name=""/>
        <dsp:cNvSpPr/>
      </dsp:nvSpPr>
      <dsp:spPr>
        <a:xfrm>
          <a:off x="0" y="26269"/>
          <a:ext cx="7643866" cy="351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700" b="1" kern="1200" dirty="0" smtClean="0"/>
            <a:t>網際網路的出現，主要不在降低企業內部的生產成本，更在降低企業外部的交易成本</a:t>
          </a:r>
          <a:r>
            <a:rPr lang="zh-TW" sz="4700" kern="1200" dirty="0" smtClean="0"/>
            <a:t>。</a:t>
          </a:r>
          <a:endParaRPr lang="zh-TW" sz="4700" kern="1200" dirty="0"/>
        </a:p>
      </dsp:txBody>
      <dsp:txXfrm>
        <a:off x="0" y="26269"/>
        <a:ext cx="7643866" cy="35193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38A3FC-DED7-438B-B994-DAB83B3B2663}">
      <dsp:nvSpPr>
        <dsp:cNvPr id="0" name=""/>
        <dsp:cNvSpPr/>
      </dsp:nvSpPr>
      <dsp:spPr>
        <a:xfrm>
          <a:off x="0" y="0"/>
          <a:ext cx="8503920" cy="4572000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35483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latin typeface="+mj-ea"/>
              <a:ea typeface="+mj-ea"/>
            </a:rPr>
            <a:t>人是自私的，專業分工除了交易成本的考量之外，還要考慮的是「利益的衝突」。</a:t>
          </a:r>
          <a:endParaRPr lang="en-US" sz="2800" kern="1200" dirty="0">
            <a:latin typeface="+mj-ea"/>
            <a:ea typeface="+mj-ea"/>
          </a:endParaRPr>
        </a:p>
      </dsp:txBody>
      <dsp:txXfrm>
        <a:off x="0" y="0"/>
        <a:ext cx="8503920" cy="4572000"/>
      </dsp:txXfrm>
    </dsp:sp>
    <dsp:sp modelId="{A554075B-BCD6-4C31-B462-0D60A6D5D1DA}">
      <dsp:nvSpPr>
        <dsp:cNvPr id="0" name=""/>
        <dsp:cNvSpPr/>
      </dsp:nvSpPr>
      <dsp:spPr>
        <a:xfrm>
          <a:off x="212598" y="1473329"/>
          <a:ext cx="8078724" cy="2539741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2032254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dirty="0" smtClean="0">
              <a:latin typeface="+mj-ea"/>
              <a:ea typeface="+mj-ea"/>
            </a:rPr>
            <a:t>一般解決代理問題的方式可以分作</a:t>
          </a:r>
          <a:endParaRPr lang="en-US" sz="2400" b="1" kern="1200" dirty="0">
            <a:latin typeface="+mj-ea"/>
            <a:ea typeface="+mj-ea"/>
          </a:endParaRPr>
        </a:p>
      </dsp:txBody>
      <dsp:txXfrm>
        <a:off x="212598" y="1473329"/>
        <a:ext cx="8078724" cy="2539741"/>
      </dsp:txXfrm>
    </dsp:sp>
    <dsp:sp modelId="{366D390B-775E-486C-A818-0F14AD88B4D4}">
      <dsp:nvSpPr>
        <dsp:cNvPr id="0" name=""/>
        <dsp:cNvSpPr/>
      </dsp:nvSpPr>
      <dsp:spPr>
        <a:xfrm>
          <a:off x="414566" y="2583180"/>
          <a:ext cx="2529532" cy="144018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500" kern="1200" dirty="0" smtClean="0"/>
            <a:t>道德文化</a:t>
          </a:r>
          <a:endParaRPr lang="en-US" sz="3500" kern="1200" dirty="0"/>
        </a:p>
      </dsp:txBody>
      <dsp:txXfrm>
        <a:off x="414566" y="2583180"/>
        <a:ext cx="2529532" cy="1440180"/>
      </dsp:txXfrm>
    </dsp:sp>
    <dsp:sp modelId="{E737A7B2-B654-46B0-AD5B-9619BDE409D4}">
      <dsp:nvSpPr>
        <dsp:cNvPr id="0" name=""/>
        <dsp:cNvSpPr/>
      </dsp:nvSpPr>
      <dsp:spPr>
        <a:xfrm>
          <a:off x="2986140" y="2583180"/>
          <a:ext cx="2529532" cy="144018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500" kern="1200" dirty="0" smtClean="0"/>
            <a:t>管控監督</a:t>
          </a:r>
          <a:endParaRPr lang="en-US" sz="3500" kern="1200" dirty="0"/>
        </a:p>
      </dsp:txBody>
      <dsp:txXfrm>
        <a:off x="2986140" y="2583180"/>
        <a:ext cx="2529532" cy="1440180"/>
      </dsp:txXfrm>
    </dsp:sp>
    <dsp:sp modelId="{4EF44DF4-9393-40E6-B058-2E065AF811D7}">
      <dsp:nvSpPr>
        <dsp:cNvPr id="0" name=""/>
        <dsp:cNvSpPr/>
      </dsp:nvSpPr>
      <dsp:spPr>
        <a:xfrm>
          <a:off x="5557714" y="2583180"/>
          <a:ext cx="2529532" cy="144018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500" kern="1200" dirty="0" smtClean="0"/>
            <a:t>與分股共同體。</a:t>
          </a:r>
          <a:endParaRPr lang="zh-TW" sz="3500" kern="1200" dirty="0"/>
        </a:p>
      </dsp:txBody>
      <dsp:txXfrm>
        <a:off x="5557714" y="2583180"/>
        <a:ext cx="2529532" cy="14401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3FD7C8-85B8-4AE7-A24D-EB02855CCE6B}">
      <dsp:nvSpPr>
        <dsp:cNvPr id="0" name=""/>
        <dsp:cNvSpPr/>
      </dsp:nvSpPr>
      <dsp:spPr>
        <a:xfrm>
          <a:off x="2657" y="362352"/>
          <a:ext cx="2591038" cy="1036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b="1" i="0" kern="1200" dirty="0" smtClean="0">
              <a:latin typeface="+mj-ea"/>
              <a:ea typeface="+mj-ea"/>
            </a:rPr>
            <a:t>策略聯盟的對象</a:t>
          </a:r>
          <a:endParaRPr lang="en-US" sz="2000" b="1" i="0" kern="1200" dirty="0">
            <a:latin typeface="+mj-ea"/>
            <a:ea typeface="+mj-ea"/>
          </a:endParaRPr>
        </a:p>
      </dsp:txBody>
      <dsp:txXfrm>
        <a:off x="2657" y="362352"/>
        <a:ext cx="2591038" cy="1036415"/>
      </dsp:txXfrm>
    </dsp:sp>
    <dsp:sp modelId="{714D5011-AF22-40F3-BB01-8B0A31A43FCE}">
      <dsp:nvSpPr>
        <dsp:cNvPr id="0" name=""/>
        <dsp:cNvSpPr/>
      </dsp:nvSpPr>
      <dsp:spPr>
        <a:xfrm>
          <a:off x="2657" y="1398767"/>
          <a:ext cx="2591038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b="1" i="0" kern="1200" dirty="0" smtClean="0">
              <a:latin typeface="+mj-ea"/>
              <a:ea typeface="+mj-ea"/>
            </a:rPr>
            <a:t>同質結盟</a:t>
          </a:r>
          <a:endParaRPr lang="en-US" sz="2000" b="1" i="0" kern="1200" dirty="0">
            <a:latin typeface="+mj-ea"/>
            <a:ea typeface="+mj-ea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b="1" i="0" kern="1200" dirty="0" smtClean="0">
              <a:latin typeface="+mj-ea"/>
              <a:ea typeface="+mj-ea"/>
            </a:rPr>
            <a:t>異質結盟</a:t>
          </a:r>
          <a:endParaRPr lang="en-US" sz="2000" b="1" i="0" kern="1200" dirty="0">
            <a:latin typeface="+mj-ea"/>
            <a:ea typeface="+mj-ea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b="1" i="0" kern="1200" dirty="0" smtClean="0">
              <a:latin typeface="+mj-ea"/>
              <a:ea typeface="+mj-ea"/>
            </a:rPr>
            <a:t>混合</a:t>
          </a:r>
          <a:endParaRPr lang="en-US" sz="2000" b="1" i="0" kern="1200" dirty="0">
            <a:latin typeface="+mj-ea"/>
            <a:ea typeface="+mj-ea"/>
          </a:endParaRPr>
        </a:p>
      </dsp:txBody>
      <dsp:txXfrm>
        <a:off x="2657" y="1398767"/>
        <a:ext cx="2591038" cy="2810880"/>
      </dsp:txXfrm>
    </dsp:sp>
    <dsp:sp modelId="{2A6BF8D6-B8F8-4673-BF4B-FF00D4A94EC2}">
      <dsp:nvSpPr>
        <dsp:cNvPr id="0" name=""/>
        <dsp:cNvSpPr/>
      </dsp:nvSpPr>
      <dsp:spPr>
        <a:xfrm>
          <a:off x="2956440" y="362352"/>
          <a:ext cx="2591038" cy="1036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b="1" i="0" kern="1200" dirty="0" smtClean="0">
              <a:latin typeface="+mj-ea"/>
              <a:ea typeface="+mj-ea"/>
            </a:rPr>
            <a:t>策略聯盟的</a:t>
          </a:r>
          <a:endParaRPr lang="en-US" altLang="zh-TW" sz="2000" b="1" i="0" kern="1200" dirty="0" smtClean="0">
            <a:latin typeface="+mj-ea"/>
            <a:ea typeface="+mj-ea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b="1" i="0" kern="1200" dirty="0" smtClean="0">
              <a:latin typeface="+mj-ea"/>
              <a:ea typeface="+mj-ea"/>
            </a:rPr>
            <a:t>方式與條件</a:t>
          </a:r>
          <a:endParaRPr lang="en-US" sz="2000" b="1" i="0" kern="1200" dirty="0">
            <a:latin typeface="+mj-ea"/>
            <a:ea typeface="+mj-ea"/>
          </a:endParaRPr>
        </a:p>
      </dsp:txBody>
      <dsp:txXfrm>
        <a:off x="2956440" y="362352"/>
        <a:ext cx="2591038" cy="1036415"/>
      </dsp:txXfrm>
    </dsp:sp>
    <dsp:sp modelId="{1F87051F-7154-478D-8F3A-B003810D9CBD}">
      <dsp:nvSpPr>
        <dsp:cNvPr id="0" name=""/>
        <dsp:cNvSpPr/>
      </dsp:nvSpPr>
      <dsp:spPr>
        <a:xfrm>
          <a:off x="2956440" y="1398767"/>
          <a:ext cx="2591038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i="0" kern="1200" dirty="0" smtClean="0">
              <a:latin typeface="+mj-ea"/>
              <a:ea typeface="+mj-ea"/>
            </a:rPr>
            <a:t>合作契約</a:t>
          </a:r>
          <a:endParaRPr lang="zh-TW" altLang="en-US" sz="2000" b="1" i="0" kern="1200" dirty="0">
            <a:latin typeface="+mj-ea"/>
            <a:ea typeface="+mj-ea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i="0" kern="1200" dirty="0" smtClean="0">
              <a:latin typeface="+mj-ea"/>
              <a:ea typeface="+mj-ea"/>
            </a:rPr>
            <a:t>交叉持股</a:t>
          </a:r>
          <a:endParaRPr lang="zh-TW" altLang="en-US" sz="2000" b="1" i="0" kern="1200" dirty="0">
            <a:latin typeface="+mj-ea"/>
            <a:ea typeface="+mj-ea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b="1" i="0" kern="1200" dirty="0" smtClean="0">
              <a:latin typeface="+mj-ea"/>
              <a:ea typeface="+mj-ea"/>
            </a:rPr>
            <a:t>合資企業</a:t>
          </a:r>
          <a:endParaRPr lang="en-US" sz="2000" b="1" i="0" kern="1200" dirty="0">
            <a:latin typeface="+mj-ea"/>
            <a:ea typeface="+mj-ea"/>
          </a:endParaRPr>
        </a:p>
      </dsp:txBody>
      <dsp:txXfrm>
        <a:off x="2956440" y="1398767"/>
        <a:ext cx="2591038" cy="2810880"/>
      </dsp:txXfrm>
    </dsp:sp>
    <dsp:sp modelId="{EF2B14BC-8A3B-475E-BE68-47FBA2C46675}">
      <dsp:nvSpPr>
        <dsp:cNvPr id="0" name=""/>
        <dsp:cNvSpPr/>
      </dsp:nvSpPr>
      <dsp:spPr>
        <a:xfrm>
          <a:off x="5910224" y="362352"/>
          <a:ext cx="2591038" cy="1036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i="0" kern="1200" dirty="0" smtClean="0">
              <a:latin typeface="+mj-ea"/>
              <a:ea typeface="+mj-ea"/>
            </a:rPr>
            <a:t>聯盟的管理</a:t>
          </a:r>
          <a:endParaRPr lang="zh-TW" altLang="en-US" sz="2000" b="1" i="0" kern="1200" dirty="0">
            <a:latin typeface="+mj-ea"/>
            <a:ea typeface="+mj-ea"/>
          </a:endParaRPr>
        </a:p>
      </dsp:txBody>
      <dsp:txXfrm>
        <a:off x="5910224" y="362352"/>
        <a:ext cx="2591038" cy="1036415"/>
      </dsp:txXfrm>
    </dsp:sp>
    <dsp:sp modelId="{9DFF661F-F5A0-4847-B6E4-053A313C2C25}">
      <dsp:nvSpPr>
        <dsp:cNvPr id="0" name=""/>
        <dsp:cNvSpPr/>
      </dsp:nvSpPr>
      <dsp:spPr>
        <a:xfrm>
          <a:off x="5910224" y="1398767"/>
          <a:ext cx="2591038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i="0" kern="1200" dirty="0" smtClean="0">
              <a:latin typeface="+mj-ea"/>
              <a:ea typeface="+mj-ea"/>
            </a:rPr>
            <a:t>聯盟前的評估</a:t>
          </a:r>
          <a:endParaRPr lang="zh-TW" altLang="en-US" sz="2000" b="1" i="0" kern="1200" dirty="0">
            <a:latin typeface="+mj-ea"/>
            <a:ea typeface="+mj-ea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i="0" kern="1200" dirty="0" smtClean="0">
              <a:latin typeface="+mj-ea"/>
              <a:ea typeface="+mj-ea"/>
            </a:rPr>
            <a:t>聯盟後的學習</a:t>
          </a:r>
          <a:endParaRPr lang="zh-TW" altLang="en-US" sz="2000" b="1" i="0" kern="1200" dirty="0">
            <a:latin typeface="+mj-ea"/>
            <a:ea typeface="+mj-ea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i="0" kern="1200" dirty="0" smtClean="0">
              <a:latin typeface="+mj-ea"/>
              <a:ea typeface="+mj-ea"/>
            </a:rPr>
            <a:t>聯盟的管理：</a:t>
          </a:r>
          <a:endParaRPr lang="zh-TW" altLang="en-US" sz="2000" b="1" i="0" kern="1200" dirty="0">
            <a:latin typeface="+mj-ea"/>
            <a:ea typeface="+mj-ea"/>
          </a:endParaRPr>
        </a:p>
      </dsp:txBody>
      <dsp:txXfrm>
        <a:off x="5910224" y="1398767"/>
        <a:ext cx="2591038" cy="281088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B695CF-18AB-4B7E-863C-5CC9A367BB83}">
      <dsp:nvSpPr>
        <dsp:cNvPr id="0" name=""/>
        <dsp:cNvSpPr/>
      </dsp:nvSpPr>
      <dsp:spPr>
        <a:xfrm>
          <a:off x="2657" y="310819"/>
          <a:ext cx="2591038" cy="102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700" kern="1200" dirty="0" smtClean="0"/>
            <a:t>如何讓人知道我。</a:t>
          </a:r>
          <a:endParaRPr lang="en-US" sz="2700" kern="1200" dirty="0"/>
        </a:p>
      </dsp:txBody>
      <dsp:txXfrm>
        <a:off x="2657" y="310819"/>
        <a:ext cx="2591038" cy="1028824"/>
      </dsp:txXfrm>
    </dsp:sp>
    <dsp:sp modelId="{683886DD-CCF1-41FB-8B53-2AC9B42E71E9}">
      <dsp:nvSpPr>
        <dsp:cNvPr id="0" name=""/>
        <dsp:cNvSpPr/>
      </dsp:nvSpPr>
      <dsp:spPr>
        <a:xfrm>
          <a:off x="2657" y="1339644"/>
          <a:ext cx="2591038" cy="29215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700" kern="1200" dirty="0" smtClean="0"/>
            <a:t>誠實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700" kern="1200" dirty="0" smtClean="0"/>
            <a:t>群聚的曝光效果</a:t>
          </a:r>
          <a:endParaRPr lang="zh-TW" sz="2700" kern="1200" dirty="0"/>
        </a:p>
      </dsp:txBody>
      <dsp:txXfrm>
        <a:off x="2657" y="1339644"/>
        <a:ext cx="2591038" cy="2921535"/>
      </dsp:txXfrm>
    </dsp:sp>
    <dsp:sp modelId="{632AA6A3-6CD0-4AC1-BA45-97BC4FE5A2E1}">
      <dsp:nvSpPr>
        <dsp:cNvPr id="0" name=""/>
        <dsp:cNvSpPr/>
      </dsp:nvSpPr>
      <dsp:spPr>
        <a:xfrm>
          <a:off x="2956440" y="310819"/>
          <a:ext cx="2591038" cy="102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700" kern="1200" dirty="0" smtClean="0"/>
            <a:t>如何讓人喜歡我。</a:t>
          </a:r>
          <a:endParaRPr lang="en-US" sz="2700" kern="1200" dirty="0"/>
        </a:p>
      </dsp:txBody>
      <dsp:txXfrm>
        <a:off x="2956440" y="310819"/>
        <a:ext cx="2591038" cy="1028824"/>
      </dsp:txXfrm>
    </dsp:sp>
    <dsp:sp modelId="{260FBE29-EBA1-4309-9755-AC543B513B84}">
      <dsp:nvSpPr>
        <dsp:cNvPr id="0" name=""/>
        <dsp:cNvSpPr/>
      </dsp:nvSpPr>
      <dsp:spPr>
        <a:xfrm>
          <a:off x="2956440" y="1339644"/>
          <a:ext cx="2591038" cy="29215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700" kern="1200" dirty="0" smtClean="0"/>
            <a:t>低交易成本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700" kern="1200" dirty="0" smtClean="0"/>
            <a:t>要懂得與企業生態夥伴合作。</a:t>
          </a:r>
          <a:endParaRPr lang="zh-TW" sz="2700" kern="1200" dirty="0"/>
        </a:p>
      </dsp:txBody>
      <dsp:txXfrm>
        <a:off x="2956440" y="1339644"/>
        <a:ext cx="2591038" cy="2921535"/>
      </dsp:txXfrm>
    </dsp:sp>
    <dsp:sp modelId="{6DAF230A-3C95-4981-9058-89C541A0E2BF}">
      <dsp:nvSpPr>
        <dsp:cNvPr id="0" name=""/>
        <dsp:cNvSpPr/>
      </dsp:nvSpPr>
      <dsp:spPr>
        <a:xfrm>
          <a:off x="5910224" y="310819"/>
          <a:ext cx="2591038" cy="102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700" kern="1200" dirty="0" smtClean="0"/>
            <a:t>如何讓人與我交易。</a:t>
          </a:r>
          <a:endParaRPr lang="en-US" sz="2700" kern="1200" dirty="0"/>
        </a:p>
      </dsp:txBody>
      <dsp:txXfrm>
        <a:off x="5910224" y="310819"/>
        <a:ext cx="2591038" cy="1028824"/>
      </dsp:txXfrm>
    </dsp:sp>
    <dsp:sp modelId="{C111FD93-473F-45D4-8F69-91C3103D3BE1}">
      <dsp:nvSpPr>
        <dsp:cNvPr id="0" name=""/>
        <dsp:cNvSpPr/>
      </dsp:nvSpPr>
      <dsp:spPr>
        <a:xfrm>
          <a:off x="5910224" y="1339644"/>
          <a:ext cx="2591038" cy="29215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700" kern="1200" dirty="0" smtClean="0"/>
            <a:t>建立互信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700" kern="1200" dirty="0" smtClean="0"/>
            <a:t>建立消費者信心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700" kern="1200" dirty="0" smtClean="0"/>
            <a:t>使用平台的基礎架構，完成交易。</a:t>
          </a:r>
          <a:endParaRPr lang="zh-TW" sz="2700" kern="1200" dirty="0"/>
        </a:p>
      </dsp:txBody>
      <dsp:txXfrm>
        <a:off x="5910224" y="1339644"/>
        <a:ext cx="2591038" cy="2921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BC564-E8EE-492C-8720-6B5D1C71BCA2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63EE0-270B-4140-AD2E-06003376C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3C18-E77E-4F2A-A85C-1CCA8768D782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8DDD-95D7-4D88-A865-D40EED8E9841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DB65-4FA1-48A2-B99D-351FB39B8516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D1D0-4B6D-4E5B-BE93-A612F48A6BA1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BC57-D71F-4EF0-B65F-E2D5585B041A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44882C-8C83-499B-AB89-404E7C2FA0B6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FAE9-73B8-4B61-BDC5-9673174447CA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7892-08E4-4494-A78A-CF1E2F8B66FD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9FA7-A620-4AB2-946E-FAB9D313E0CE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334803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762240" cy="990600"/>
          </a:xfrm>
        </p:spPr>
        <p:txBody>
          <a:bodyPr anchor="b">
            <a:noAutofit/>
          </a:bodyPr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285720" y="2285992"/>
            <a:ext cx="3143272" cy="3840171"/>
          </a:xfrm>
          <a:noFill/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857620" y="685800"/>
            <a:ext cx="490538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DC64-365B-48DE-A1C6-460F722D9665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3848096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3262306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79087A-579A-45E0-819D-5992A97F7ED2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A420C35-FBB2-4CDF-86FC-D237715FCE4B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第九章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虛擬企業的策略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2"/>
          </p:nvPr>
        </p:nvSpPr>
        <p:spPr>
          <a:xfrm>
            <a:off x="285720" y="2071678"/>
            <a:ext cx="3143272" cy="40544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zh-TW" sz="1400" dirty="0" smtClean="0"/>
              <a:t>少子化讓年輕工作人口減少，有人預言，一個人服務一家公司的時代將會過去，未來將是一個人服務多家企業的虛擬企業。企業</a:t>
            </a:r>
            <a:r>
              <a:rPr lang="en-US" altLang="zh-TW" sz="1400" dirty="0" smtClean="0"/>
              <a:t> e</a:t>
            </a:r>
            <a:r>
              <a:rPr lang="zh-TW" altLang="zh-TW" sz="1400" dirty="0" smtClean="0"/>
              <a:t>化演化，也逐漸由企業網站化，演化到網站企業化了。</a:t>
            </a:r>
            <a:endParaRPr lang="en-US" altLang="zh-TW" sz="1400" dirty="0" smtClean="0"/>
          </a:p>
          <a:p>
            <a:pPr>
              <a:lnSpc>
                <a:spcPct val="150000"/>
              </a:lnSpc>
            </a:pPr>
            <a:r>
              <a:rPr lang="zh-TW" altLang="zh-TW" sz="1400" dirty="0" smtClean="0"/>
              <a:t>本章將介紹網際網路對組織、通路、與平台的影響。。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3643306" y="685800"/>
            <a:ext cx="5119694" cy="5529282"/>
          </a:xfrm>
        </p:spPr>
        <p:txBody>
          <a:bodyPr>
            <a:normAutofit/>
          </a:bodyPr>
          <a:lstStyle/>
          <a:p>
            <a:r>
              <a:rPr lang="zh-TW" altLang="zh-TW" sz="2000" dirty="0" smtClean="0">
                <a:latin typeface="+mj-ea"/>
                <a:ea typeface="+mj-ea"/>
              </a:rPr>
              <a:t>第一節 </a:t>
            </a:r>
            <a:r>
              <a:rPr lang="zh-TW" altLang="en-US" sz="2000" dirty="0" smtClean="0">
                <a:latin typeface="+mj-ea"/>
                <a:ea typeface="+mj-ea"/>
              </a:rPr>
              <a:t> </a:t>
            </a:r>
            <a:r>
              <a:rPr lang="zh-TW" altLang="zh-TW" sz="2000" dirty="0" smtClean="0">
                <a:latin typeface="+mj-ea"/>
                <a:ea typeface="+mj-ea"/>
              </a:rPr>
              <a:t>企業網站化還是網站企業化</a:t>
            </a:r>
            <a:endParaRPr lang="en-US" altLang="zh-TW" sz="2000" dirty="0" smtClean="0">
              <a:latin typeface="+mj-ea"/>
              <a:ea typeface="+mj-ea"/>
            </a:endParaRPr>
          </a:p>
          <a:p>
            <a:r>
              <a:rPr lang="zh-TW" altLang="zh-TW" sz="2000" dirty="0" smtClean="0">
                <a:latin typeface="+mj-ea"/>
                <a:ea typeface="+mj-ea"/>
              </a:rPr>
              <a:t>第二節 </a:t>
            </a:r>
            <a:r>
              <a:rPr lang="en-US" altLang="zh-TW" sz="2000" dirty="0" smtClean="0">
                <a:latin typeface="+mj-ea"/>
                <a:ea typeface="+mj-ea"/>
              </a:rPr>
              <a:t>e</a:t>
            </a:r>
            <a:r>
              <a:rPr lang="zh-TW" altLang="zh-TW" sz="2000" dirty="0" smtClean="0">
                <a:latin typeface="+mj-ea"/>
                <a:ea typeface="+mj-ea"/>
              </a:rPr>
              <a:t>通路</a:t>
            </a:r>
          </a:p>
          <a:p>
            <a:r>
              <a:rPr lang="zh-TW" altLang="en-US" sz="2000" dirty="0" smtClean="0">
                <a:latin typeface="+mj-ea"/>
                <a:ea typeface="+mj-ea"/>
              </a:rPr>
              <a:t>第三節 </a:t>
            </a:r>
            <a:r>
              <a:rPr lang="zh-TW" altLang="zh-TW" sz="2000" dirty="0" smtClean="0">
                <a:latin typeface="+mj-ea"/>
                <a:ea typeface="+mj-ea"/>
              </a:rPr>
              <a:t>多角化或分工。</a:t>
            </a:r>
          </a:p>
          <a:p>
            <a:r>
              <a:rPr lang="zh-TW" altLang="zh-TW" sz="2000" dirty="0" smtClean="0">
                <a:latin typeface="+mj-ea"/>
                <a:ea typeface="+mj-ea"/>
              </a:rPr>
              <a:t>第四節 交易成本理論。</a:t>
            </a:r>
          </a:p>
          <a:p>
            <a:r>
              <a:rPr lang="zh-TW" altLang="zh-TW" sz="2000" dirty="0" smtClean="0">
                <a:latin typeface="+mj-ea"/>
                <a:ea typeface="+mj-ea"/>
              </a:rPr>
              <a:t>第五節 代理問題與垂直整合。</a:t>
            </a:r>
          </a:p>
          <a:p>
            <a:r>
              <a:rPr lang="zh-TW" altLang="zh-TW" sz="2000" dirty="0" smtClean="0">
                <a:latin typeface="+mj-ea"/>
                <a:ea typeface="+mj-ea"/>
              </a:rPr>
              <a:t>第六節 企業網站化</a:t>
            </a:r>
            <a:r>
              <a:rPr lang="en-US" altLang="zh-TW" sz="2000" dirty="0" smtClean="0">
                <a:latin typeface="+mj-ea"/>
                <a:ea typeface="+mj-ea"/>
              </a:rPr>
              <a:t>: </a:t>
            </a:r>
            <a:r>
              <a:rPr lang="zh-TW" altLang="zh-TW" sz="2000" dirty="0" smtClean="0">
                <a:latin typeface="+mj-ea"/>
                <a:ea typeface="+mj-ea"/>
              </a:rPr>
              <a:t>虛擬企業的四個變革模式。</a:t>
            </a:r>
          </a:p>
          <a:p>
            <a:r>
              <a:rPr lang="zh-TW" altLang="zh-TW" sz="2000" dirty="0" smtClean="0">
                <a:latin typeface="+mj-ea"/>
                <a:ea typeface="+mj-ea"/>
              </a:rPr>
              <a:t>第七節</a:t>
            </a:r>
            <a:r>
              <a:rPr lang="en-US" altLang="zh-TW" sz="2000" dirty="0" smtClean="0">
                <a:latin typeface="+mj-ea"/>
                <a:ea typeface="+mj-ea"/>
              </a:rPr>
              <a:t>  </a:t>
            </a:r>
            <a:r>
              <a:rPr lang="zh-TW" altLang="zh-TW" sz="2000" dirty="0" smtClean="0">
                <a:latin typeface="+mj-ea"/>
                <a:ea typeface="+mj-ea"/>
              </a:rPr>
              <a:t>網站企業化</a:t>
            </a:r>
            <a:r>
              <a:rPr lang="en-US" altLang="zh-TW" sz="2000" dirty="0" smtClean="0">
                <a:latin typeface="+mj-ea"/>
                <a:ea typeface="+mj-ea"/>
              </a:rPr>
              <a:t>: Web 2.0</a:t>
            </a:r>
            <a:r>
              <a:rPr lang="zh-TW" altLang="zh-TW" sz="2000" dirty="0" smtClean="0">
                <a:latin typeface="+mj-ea"/>
                <a:ea typeface="+mj-ea"/>
              </a:rPr>
              <a:t>平台與產業群聚。</a:t>
            </a:r>
          </a:p>
          <a:p>
            <a:r>
              <a:rPr lang="zh-TW" altLang="zh-TW" sz="2000" dirty="0" smtClean="0">
                <a:latin typeface="+mj-ea"/>
                <a:ea typeface="+mj-ea"/>
              </a:rPr>
              <a:t>第八節</a:t>
            </a:r>
            <a:r>
              <a:rPr lang="en-US" altLang="zh-TW" sz="2000" dirty="0" smtClean="0">
                <a:latin typeface="+mj-ea"/>
                <a:ea typeface="+mj-ea"/>
              </a:rPr>
              <a:t>  </a:t>
            </a:r>
            <a:r>
              <a:rPr lang="zh-TW" altLang="zh-TW" sz="2000" dirty="0" smtClean="0">
                <a:latin typeface="+mj-ea"/>
                <a:ea typeface="+mj-ea"/>
              </a:rPr>
              <a:t>行動計畫</a:t>
            </a:r>
            <a:r>
              <a:rPr lang="en-US" altLang="zh-TW" sz="2000" dirty="0" smtClean="0">
                <a:latin typeface="+mj-ea"/>
                <a:ea typeface="+mj-ea"/>
              </a:rPr>
              <a:t>: </a:t>
            </a:r>
            <a:r>
              <a:rPr lang="zh-TW" altLang="zh-TW" sz="2000" dirty="0" smtClean="0">
                <a:latin typeface="+mj-ea"/>
                <a:ea typeface="+mj-ea"/>
              </a:rPr>
              <a:t>知道、喜歡、交易。</a:t>
            </a:r>
            <a:endParaRPr lang="zh-TW" altLang="en-US" sz="2000" dirty="0">
              <a:latin typeface="+mj-ea"/>
              <a:ea typeface="+mj-ea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一、</a:t>
            </a:r>
            <a:r>
              <a:rPr lang="en-US" altLang="zh-TW" b="1" dirty="0" smtClean="0"/>
              <a:t>e</a:t>
            </a:r>
            <a:r>
              <a:rPr lang="zh-TW" altLang="zh-TW" b="1" dirty="0" smtClean="0"/>
              <a:t>組織 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grpSp>
        <p:nvGrpSpPr>
          <p:cNvPr id="79" name="群組 78"/>
          <p:cNvGrpSpPr/>
          <p:nvPr/>
        </p:nvGrpSpPr>
        <p:grpSpPr>
          <a:xfrm>
            <a:off x="428596" y="1828800"/>
            <a:ext cx="8182004" cy="4191000"/>
            <a:chOff x="428596" y="1828800"/>
            <a:chExt cx="8182004" cy="4191000"/>
          </a:xfrm>
        </p:grpSpPr>
        <p:grpSp>
          <p:nvGrpSpPr>
            <p:cNvPr id="7" name="Group 53"/>
            <p:cNvGrpSpPr>
              <a:grpSpLocks/>
            </p:cNvGrpSpPr>
            <p:nvPr/>
          </p:nvGrpSpPr>
          <p:grpSpPr bwMode="auto">
            <a:xfrm>
              <a:off x="533400" y="2895600"/>
              <a:ext cx="1371600" cy="1905000"/>
              <a:chOff x="576" y="1248"/>
              <a:chExt cx="1440" cy="1776"/>
            </a:xfrm>
          </p:grpSpPr>
          <p:sp>
            <p:nvSpPr>
              <p:cNvPr id="8" name="AutoShape 4"/>
              <p:cNvSpPr>
                <a:spLocks noChangeArrowheads="1"/>
              </p:cNvSpPr>
              <p:nvPr/>
            </p:nvSpPr>
            <p:spPr bwMode="auto">
              <a:xfrm>
                <a:off x="576" y="1248"/>
                <a:ext cx="1440" cy="177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9" name="Group 18"/>
              <p:cNvGrpSpPr>
                <a:grpSpLocks/>
              </p:cNvGrpSpPr>
              <p:nvPr/>
            </p:nvGrpSpPr>
            <p:grpSpPr bwMode="auto">
              <a:xfrm>
                <a:off x="744" y="2736"/>
                <a:ext cx="1104" cy="192"/>
                <a:chOff x="768" y="2736"/>
                <a:chExt cx="1104" cy="192"/>
              </a:xfrm>
            </p:grpSpPr>
            <p:sp>
              <p:nvSpPr>
                <p:cNvPr id="18" name="Oval 5"/>
                <p:cNvSpPr>
                  <a:spLocks noChangeArrowheads="1"/>
                </p:cNvSpPr>
                <p:nvPr/>
              </p:nvSpPr>
              <p:spPr bwMode="auto">
                <a:xfrm>
                  <a:off x="768" y="2736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9" name="Oval 6"/>
                <p:cNvSpPr>
                  <a:spLocks noChangeArrowheads="1"/>
                </p:cNvSpPr>
                <p:nvPr/>
              </p:nvSpPr>
              <p:spPr bwMode="auto">
                <a:xfrm>
                  <a:off x="996" y="2736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0" name="Oval 7"/>
                <p:cNvSpPr>
                  <a:spLocks noChangeArrowheads="1"/>
                </p:cNvSpPr>
                <p:nvPr/>
              </p:nvSpPr>
              <p:spPr bwMode="auto">
                <a:xfrm>
                  <a:off x="1224" y="2736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" name="Oval 8"/>
                <p:cNvSpPr>
                  <a:spLocks noChangeArrowheads="1"/>
                </p:cNvSpPr>
                <p:nvPr/>
              </p:nvSpPr>
              <p:spPr bwMode="auto">
                <a:xfrm>
                  <a:off x="1452" y="2736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2" name="Oval 9"/>
                <p:cNvSpPr>
                  <a:spLocks noChangeArrowheads="1"/>
                </p:cNvSpPr>
                <p:nvPr/>
              </p:nvSpPr>
              <p:spPr bwMode="auto">
                <a:xfrm>
                  <a:off x="1680" y="2736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" name="Group 17"/>
              <p:cNvGrpSpPr>
                <a:grpSpLocks/>
              </p:cNvGrpSpPr>
              <p:nvPr/>
            </p:nvGrpSpPr>
            <p:grpSpPr bwMode="auto">
              <a:xfrm>
                <a:off x="972" y="2336"/>
                <a:ext cx="648" cy="192"/>
                <a:chOff x="1008" y="2256"/>
                <a:chExt cx="648" cy="192"/>
              </a:xfrm>
            </p:grpSpPr>
            <p:sp>
              <p:nvSpPr>
                <p:cNvPr id="15" name="Oval 10"/>
                <p:cNvSpPr>
                  <a:spLocks noChangeArrowheads="1"/>
                </p:cNvSpPr>
                <p:nvPr/>
              </p:nvSpPr>
              <p:spPr bwMode="auto">
                <a:xfrm>
                  <a:off x="1008" y="2256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6" name="Oval 11"/>
                <p:cNvSpPr>
                  <a:spLocks noChangeArrowheads="1"/>
                </p:cNvSpPr>
                <p:nvPr/>
              </p:nvSpPr>
              <p:spPr bwMode="auto">
                <a:xfrm>
                  <a:off x="1236" y="2256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7" name="Oval 12"/>
                <p:cNvSpPr>
                  <a:spLocks noChangeArrowheads="1"/>
                </p:cNvSpPr>
                <p:nvPr/>
              </p:nvSpPr>
              <p:spPr bwMode="auto">
                <a:xfrm>
                  <a:off x="1464" y="2256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1" name="Group 16"/>
              <p:cNvGrpSpPr>
                <a:grpSpLocks/>
              </p:cNvGrpSpPr>
              <p:nvPr/>
            </p:nvGrpSpPr>
            <p:grpSpPr bwMode="auto">
              <a:xfrm>
                <a:off x="1086" y="1936"/>
                <a:ext cx="420" cy="192"/>
                <a:chOff x="1152" y="1872"/>
                <a:chExt cx="420" cy="192"/>
              </a:xfrm>
            </p:grpSpPr>
            <p:sp>
              <p:nvSpPr>
                <p:cNvPr id="13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1872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4" name="Oval 14"/>
                <p:cNvSpPr>
                  <a:spLocks noChangeArrowheads="1"/>
                </p:cNvSpPr>
                <p:nvPr/>
              </p:nvSpPr>
              <p:spPr bwMode="auto">
                <a:xfrm>
                  <a:off x="1380" y="1872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12" name="Oval 15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192" cy="19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7772400" y="3367088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7772400" y="4281488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>
              <a:off x="5867400" y="3443288"/>
              <a:ext cx="3048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5867400" y="3443288"/>
              <a:ext cx="5334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 flipH="1">
              <a:off x="5105400" y="3519488"/>
              <a:ext cx="457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" name="Line 31"/>
            <p:cNvSpPr>
              <a:spLocks noChangeShapeType="1"/>
            </p:cNvSpPr>
            <p:nvPr/>
          </p:nvSpPr>
          <p:spPr bwMode="auto">
            <a:xfrm>
              <a:off x="5105400" y="3824288"/>
              <a:ext cx="76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>
              <a:off x="5181600" y="4510088"/>
              <a:ext cx="6096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" name="Line 33"/>
            <p:cNvSpPr>
              <a:spLocks noChangeShapeType="1"/>
            </p:cNvSpPr>
            <p:nvPr/>
          </p:nvSpPr>
          <p:spPr bwMode="auto">
            <a:xfrm flipV="1">
              <a:off x="5791200" y="4281488"/>
              <a:ext cx="762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" name="Line 34"/>
            <p:cNvSpPr>
              <a:spLocks noChangeShapeType="1"/>
            </p:cNvSpPr>
            <p:nvPr/>
          </p:nvSpPr>
          <p:spPr bwMode="auto">
            <a:xfrm flipH="1" flipV="1">
              <a:off x="6324600" y="3671888"/>
              <a:ext cx="228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 flipH="1">
              <a:off x="5181600" y="3671888"/>
              <a:ext cx="11430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" name="Line 36"/>
            <p:cNvSpPr>
              <a:spLocks noChangeShapeType="1"/>
            </p:cNvSpPr>
            <p:nvPr/>
          </p:nvSpPr>
          <p:spPr bwMode="auto">
            <a:xfrm flipV="1">
              <a:off x="5181600" y="4281488"/>
              <a:ext cx="1371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 flipH="1" flipV="1">
              <a:off x="5105400" y="3824288"/>
              <a:ext cx="1447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" name="Line 38"/>
            <p:cNvSpPr>
              <a:spLocks noChangeShapeType="1"/>
            </p:cNvSpPr>
            <p:nvPr/>
          </p:nvSpPr>
          <p:spPr bwMode="auto">
            <a:xfrm flipV="1">
              <a:off x="5105400" y="3671888"/>
              <a:ext cx="1219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 flipH="1">
              <a:off x="5791200" y="3671888"/>
              <a:ext cx="53340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 flipH="1" flipV="1">
              <a:off x="5181600" y="3824288"/>
              <a:ext cx="60960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 flipH="1">
              <a:off x="5181600" y="3443288"/>
              <a:ext cx="60960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" name="Line 42"/>
            <p:cNvSpPr>
              <a:spLocks noChangeShapeType="1"/>
            </p:cNvSpPr>
            <p:nvPr/>
          </p:nvSpPr>
          <p:spPr bwMode="auto">
            <a:xfrm>
              <a:off x="5791200" y="3443288"/>
              <a:ext cx="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" name="Oval 19"/>
            <p:cNvSpPr>
              <a:spLocks noChangeArrowheads="1"/>
            </p:cNvSpPr>
            <p:nvPr/>
          </p:nvSpPr>
          <p:spPr bwMode="auto">
            <a:xfrm>
              <a:off x="5638800" y="4738688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" name="Oval 22"/>
            <p:cNvSpPr>
              <a:spLocks noChangeArrowheads="1"/>
            </p:cNvSpPr>
            <p:nvPr/>
          </p:nvSpPr>
          <p:spPr bwMode="auto">
            <a:xfrm>
              <a:off x="5029200" y="4357688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" name="Oval 20"/>
            <p:cNvSpPr>
              <a:spLocks noChangeArrowheads="1"/>
            </p:cNvSpPr>
            <p:nvPr/>
          </p:nvSpPr>
          <p:spPr bwMode="auto">
            <a:xfrm>
              <a:off x="4953000" y="3671888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3" name="Oval 21"/>
            <p:cNvSpPr>
              <a:spLocks noChangeArrowheads="1"/>
            </p:cNvSpPr>
            <p:nvPr/>
          </p:nvSpPr>
          <p:spPr bwMode="auto">
            <a:xfrm>
              <a:off x="5562600" y="3290888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" name="Oval 23"/>
            <p:cNvSpPr>
              <a:spLocks noChangeArrowheads="1"/>
            </p:cNvSpPr>
            <p:nvPr/>
          </p:nvSpPr>
          <p:spPr bwMode="auto">
            <a:xfrm>
              <a:off x="6172200" y="3519488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" name="Oval 24"/>
            <p:cNvSpPr>
              <a:spLocks noChangeArrowheads="1"/>
            </p:cNvSpPr>
            <p:nvPr/>
          </p:nvSpPr>
          <p:spPr bwMode="auto">
            <a:xfrm>
              <a:off x="6400800" y="4129088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" name="Oval 25"/>
            <p:cNvSpPr>
              <a:spLocks noChangeArrowheads="1"/>
            </p:cNvSpPr>
            <p:nvPr/>
          </p:nvSpPr>
          <p:spPr bwMode="auto">
            <a:xfrm>
              <a:off x="5486400" y="3824288"/>
              <a:ext cx="685800" cy="609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zh-TW" altLang="en-US" sz="2000" b="1"/>
                <a:t>核心</a:t>
              </a:r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 flipV="1">
              <a:off x="5943600" y="4510088"/>
              <a:ext cx="1828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 flipV="1">
              <a:off x="6477000" y="3519488"/>
              <a:ext cx="1295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" name="Oval 45"/>
            <p:cNvSpPr>
              <a:spLocks noChangeArrowheads="1"/>
            </p:cNvSpPr>
            <p:nvPr/>
          </p:nvSpPr>
          <p:spPr bwMode="auto">
            <a:xfrm>
              <a:off x="7543800" y="3062288"/>
              <a:ext cx="1066800" cy="838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" name="Oval 46"/>
            <p:cNvSpPr>
              <a:spLocks noChangeArrowheads="1"/>
            </p:cNvSpPr>
            <p:nvPr/>
          </p:nvSpPr>
          <p:spPr bwMode="auto">
            <a:xfrm>
              <a:off x="7391400" y="4052888"/>
              <a:ext cx="1066800" cy="838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" name="Oval 47"/>
            <p:cNvSpPr>
              <a:spLocks noChangeArrowheads="1"/>
            </p:cNvSpPr>
            <p:nvPr/>
          </p:nvSpPr>
          <p:spPr bwMode="auto">
            <a:xfrm>
              <a:off x="5715000" y="1995488"/>
              <a:ext cx="1066800" cy="838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" name="Oval 48"/>
            <p:cNvSpPr>
              <a:spLocks noChangeArrowheads="1"/>
            </p:cNvSpPr>
            <p:nvPr/>
          </p:nvSpPr>
          <p:spPr bwMode="auto">
            <a:xfrm>
              <a:off x="6019800" y="2300288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3" name="Line 49"/>
            <p:cNvSpPr>
              <a:spLocks noChangeShapeType="1"/>
            </p:cNvSpPr>
            <p:nvPr/>
          </p:nvSpPr>
          <p:spPr bwMode="auto">
            <a:xfrm flipH="1">
              <a:off x="5791200" y="2605088"/>
              <a:ext cx="304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" name="Text Box 50"/>
            <p:cNvSpPr txBox="1">
              <a:spLocks noChangeArrowheads="1"/>
            </p:cNvSpPr>
            <p:nvPr/>
          </p:nvSpPr>
          <p:spPr bwMode="auto">
            <a:xfrm>
              <a:off x="6705600" y="1828800"/>
              <a:ext cx="641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800"/>
                <a:t>顧客</a:t>
              </a:r>
            </a:p>
          </p:txBody>
        </p:sp>
        <p:sp>
          <p:nvSpPr>
            <p:cNvPr id="55" name="Text Box 51"/>
            <p:cNvSpPr txBox="1">
              <a:spLocks noChangeArrowheads="1"/>
            </p:cNvSpPr>
            <p:nvPr/>
          </p:nvSpPr>
          <p:spPr bwMode="auto">
            <a:xfrm>
              <a:off x="7086600" y="2833688"/>
              <a:ext cx="641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800"/>
                <a:t>伙伴</a:t>
              </a:r>
            </a:p>
          </p:txBody>
        </p:sp>
        <p:sp>
          <p:nvSpPr>
            <p:cNvPr id="56" name="Text Box 52"/>
            <p:cNvSpPr txBox="1">
              <a:spLocks noChangeArrowheads="1"/>
            </p:cNvSpPr>
            <p:nvPr/>
          </p:nvSpPr>
          <p:spPr bwMode="auto">
            <a:xfrm>
              <a:off x="7467600" y="4891088"/>
              <a:ext cx="8699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800"/>
                <a:t>供應商</a:t>
              </a:r>
            </a:p>
          </p:txBody>
        </p:sp>
        <p:grpSp>
          <p:nvGrpSpPr>
            <p:cNvPr id="57" name="Group 54"/>
            <p:cNvGrpSpPr>
              <a:grpSpLocks/>
            </p:cNvGrpSpPr>
            <p:nvPr/>
          </p:nvGrpSpPr>
          <p:grpSpPr bwMode="auto">
            <a:xfrm>
              <a:off x="2667000" y="3276600"/>
              <a:ext cx="1143000" cy="1524000"/>
              <a:chOff x="576" y="1248"/>
              <a:chExt cx="1440" cy="1776"/>
            </a:xfrm>
          </p:grpSpPr>
          <p:sp>
            <p:nvSpPr>
              <p:cNvPr id="58" name="AutoShape 55"/>
              <p:cNvSpPr>
                <a:spLocks noChangeArrowheads="1"/>
              </p:cNvSpPr>
              <p:nvPr/>
            </p:nvSpPr>
            <p:spPr bwMode="auto">
              <a:xfrm>
                <a:off x="576" y="1248"/>
                <a:ext cx="1440" cy="177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9" name="Group 56"/>
              <p:cNvGrpSpPr>
                <a:grpSpLocks/>
              </p:cNvGrpSpPr>
              <p:nvPr/>
            </p:nvGrpSpPr>
            <p:grpSpPr bwMode="auto">
              <a:xfrm>
                <a:off x="744" y="2736"/>
                <a:ext cx="1104" cy="192"/>
                <a:chOff x="768" y="2736"/>
                <a:chExt cx="1104" cy="192"/>
              </a:xfrm>
            </p:grpSpPr>
            <p:sp>
              <p:nvSpPr>
                <p:cNvPr id="68" name="Oval 57"/>
                <p:cNvSpPr>
                  <a:spLocks noChangeArrowheads="1"/>
                </p:cNvSpPr>
                <p:nvPr/>
              </p:nvSpPr>
              <p:spPr bwMode="auto">
                <a:xfrm>
                  <a:off x="768" y="2736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9" name="Oval 58"/>
                <p:cNvSpPr>
                  <a:spLocks noChangeArrowheads="1"/>
                </p:cNvSpPr>
                <p:nvPr/>
              </p:nvSpPr>
              <p:spPr bwMode="auto">
                <a:xfrm>
                  <a:off x="996" y="2736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70" name="Oval 59"/>
                <p:cNvSpPr>
                  <a:spLocks noChangeArrowheads="1"/>
                </p:cNvSpPr>
                <p:nvPr/>
              </p:nvSpPr>
              <p:spPr bwMode="auto">
                <a:xfrm>
                  <a:off x="1224" y="2736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71" name="Oval 60"/>
                <p:cNvSpPr>
                  <a:spLocks noChangeArrowheads="1"/>
                </p:cNvSpPr>
                <p:nvPr/>
              </p:nvSpPr>
              <p:spPr bwMode="auto">
                <a:xfrm>
                  <a:off x="1452" y="2736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72" name="Oval 61"/>
                <p:cNvSpPr>
                  <a:spLocks noChangeArrowheads="1"/>
                </p:cNvSpPr>
                <p:nvPr/>
              </p:nvSpPr>
              <p:spPr bwMode="auto">
                <a:xfrm>
                  <a:off x="1680" y="2736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0" name="Group 62"/>
              <p:cNvGrpSpPr>
                <a:grpSpLocks/>
              </p:cNvGrpSpPr>
              <p:nvPr/>
            </p:nvGrpSpPr>
            <p:grpSpPr bwMode="auto">
              <a:xfrm>
                <a:off x="972" y="2336"/>
                <a:ext cx="648" cy="192"/>
                <a:chOff x="1008" y="2256"/>
                <a:chExt cx="648" cy="192"/>
              </a:xfrm>
            </p:grpSpPr>
            <p:sp>
              <p:nvSpPr>
                <p:cNvPr id="65" name="Oval 63"/>
                <p:cNvSpPr>
                  <a:spLocks noChangeArrowheads="1"/>
                </p:cNvSpPr>
                <p:nvPr/>
              </p:nvSpPr>
              <p:spPr bwMode="auto">
                <a:xfrm>
                  <a:off x="1008" y="2256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6" name="Oval 64"/>
                <p:cNvSpPr>
                  <a:spLocks noChangeArrowheads="1"/>
                </p:cNvSpPr>
                <p:nvPr/>
              </p:nvSpPr>
              <p:spPr bwMode="auto">
                <a:xfrm>
                  <a:off x="1236" y="2256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7" name="Oval 65"/>
                <p:cNvSpPr>
                  <a:spLocks noChangeArrowheads="1"/>
                </p:cNvSpPr>
                <p:nvPr/>
              </p:nvSpPr>
              <p:spPr bwMode="auto">
                <a:xfrm>
                  <a:off x="1464" y="2256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1" name="Group 66"/>
              <p:cNvGrpSpPr>
                <a:grpSpLocks/>
              </p:cNvGrpSpPr>
              <p:nvPr/>
            </p:nvGrpSpPr>
            <p:grpSpPr bwMode="auto">
              <a:xfrm>
                <a:off x="1086" y="1936"/>
                <a:ext cx="420" cy="192"/>
                <a:chOff x="1152" y="1872"/>
                <a:chExt cx="420" cy="192"/>
              </a:xfrm>
            </p:grpSpPr>
            <p:sp>
              <p:nvSpPr>
                <p:cNvPr id="63" name="Oval 67"/>
                <p:cNvSpPr>
                  <a:spLocks noChangeArrowheads="1"/>
                </p:cNvSpPr>
                <p:nvPr/>
              </p:nvSpPr>
              <p:spPr bwMode="auto">
                <a:xfrm>
                  <a:off x="1152" y="1872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4" name="Oval 68"/>
                <p:cNvSpPr>
                  <a:spLocks noChangeArrowheads="1"/>
                </p:cNvSpPr>
                <p:nvPr/>
              </p:nvSpPr>
              <p:spPr bwMode="auto">
                <a:xfrm>
                  <a:off x="1380" y="1872"/>
                  <a:ext cx="192" cy="19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62" name="Oval 69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192" cy="19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3" name="Line 70"/>
            <p:cNvSpPr>
              <a:spLocks noChangeShapeType="1"/>
            </p:cNvSpPr>
            <p:nvPr/>
          </p:nvSpPr>
          <p:spPr bwMode="auto">
            <a:xfrm>
              <a:off x="1219200" y="3429000"/>
              <a:ext cx="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4" name="Line 71"/>
            <p:cNvSpPr>
              <a:spLocks noChangeShapeType="1"/>
            </p:cNvSpPr>
            <p:nvPr/>
          </p:nvSpPr>
          <p:spPr bwMode="auto">
            <a:xfrm>
              <a:off x="1752600" y="4572000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5" name="Line 72"/>
            <p:cNvSpPr>
              <a:spLocks noChangeShapeType="1"/>
            </p:cNvSpPr>
            <p:nvPr/>
          </p:nvSpPr>
          <p:spPr bwMode="auto">
            <a:xfrm>
              <a:off x="3238500" y="3733800"/>
              <a:ext cx="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6" name="Text Box 74"/>
            <p:cNvSpPr txBox="1">
              <a:spLocks noChangeArrowheads="1"/>
            </p:cNvSpPr>
            <p:nvPr/>
          </p:nvSpPr>
          <p:spPr bwMode="auto">
            <a:xfrm>
              <a:off x="1371600" y="5486400"/>
              <a:ext cx="1403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/>
                <a:t>階層組織</a:t>
              </a:r>
            </a:p>
          </p:txBody>
        </p:sp>
        <p:sp>
          <p:nvSpPr>
            <p:cNvPr id="77" name="Text Box 75"/>
            <p:cNvSpPr txBox="1">
              <a:spLocks noChangeArrowheads="1"/>
            </p:cNvSpPr>
            <p:nvPr/>
          </p:nvSpPr>
          <p:spPr bwMode="auto">
            <a:xfrm>
              <a:off x="5715000" y="5562600"/>
              <a:ext cx="1403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/>
                <a:t>網路組織</a:t>
              </a:r>
            </a:p>
          </p:txBody>
        </p:sp>
        <p:sp>
          <p:nvSpPr>
            <p:cNvPr id="78" name="Text Box 76"/>
            <p:cNvSpPr txBox="1">
              <a:spLocks noChangeArrowheads="1"/>
            </p:cNvSpPr>
            <p:nvPr/>
          </p:nvSpPr>
          <p:spPr bwMode="auto">
            <a:xfrm>
              <a:off x="428596" y="1928802"/>
              <a:ext cx="42481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3200" dirty="0">
                  <a:ea typeface="標楷體" pitchFamily="65" charset="-120"/>
                </a:rPr>
                <a:t>由階層組織到網路組織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二、</a:t>
            </a:r>
            <a:r>
              <a:rPr lang="en-US" altLang="zh-TW" b="1" dirty="0" smtClean="0"/>
              <a:t>e</a:t>
            </a:r>
            <a:r>
              <a:rPr lang="zh-TW" altLang="zh-TW" b="1" dirty="0" smtClean="0"/>
              <a:t>組織的挑戰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三、什麼是「通路」？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grpSp>
        <p:nvGrpSpPr>
          <p:cNvPr id="60" name="群組 59"/>
          <p:cNvGrpSpPr/>
          <p:nvPr/>
        </p:nvGrpSpPr>
        <p:grpSpPr>
          <a:xfrm>
            <a:off x="714348" y="1285860"/>
            <a:ext cx="8429652" cy="5243546"/>
            <a:chOff x="714348" y="1285860"/>
            <a:chExt cx="8429652" cy="5243546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950912" y="6072206"/>
              <a:ext cx="81930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dirty="0">
                  <a:solidFill>
                    <a:srgbClr val="000000"/>
                  </a:solidFill>
                  <a:latin typeface="新細明體" charset="-120"/>
                </a:rPr>
                <a:t>通路指的是「將產品交到消費者手中的中間機構或流程」。</a:t>
              </a:r>
              <a:r>
                <a:rPr lang="zh-TW" altLang="en-US" dirty="0">
                  <a:latin typeface="Arial" charset="0"/>
                </a:rPr>
                <a:t> </a:t>
              </a:r>
            </a:p>
          </p:txBody>
        </p:sp>
        <p:graphicFrame>
          <p:nvGraphicFramePr>
            <p:cNvPr id="6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438748" y="2581260"/>
            <a:ext cx="1647825" cy="1058863"/>
          </p:xfrm>
          <a:graphic>
            <a:graphicData uri="http://schemas.openxmlformats.org/presentationml/2006/ole">
              <p:oleObj spid="_x0000_s1026" name="Microsoft ClipArt Gallery" r:id="rId3" imgW="5568840" imgH="3435120" progId="">
                <p:embed/>
              </p:oleObj>
            </a:graphicData>
          </a:graphic>
        </p:graphicFrame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3000348" y="1285860"/>
              <a:ext cx="1447800" cy="990600"/>
              <a:chOff x="3571" y="1663"/>
              <a:chExt cx="454" cy="297"/>
            </a:xfrm>
          </p:grpSpPr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>
                <a:off x="3579" y="1755"/>
                <a:ext cx="438" cy="205"/>
              </a:xfrm>
              <a:prstGeom prst="rect">
                <a:avLst/>
              </a:prstGeom>
              <a:solidFill>
                <a:srgbClr val="8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3582" y="1752"/>
                <a:ext cx="49" cy="206"/>
              </a:xfrm>
              <a:prstGeom prst="rect">
                <a:avLst/>
              </a:prstGeom>
              <a:solidFill>
                <a:srgbClr val="1A1A1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3589" y="1787"/>
                <a:ext cx="34" cy="77"/>
              </a:xfrm>
              <a:prstGeom prst="rect">
                <a:avLst/>
              </a:prstGeom>
              <a:solidFill>
                <a:srgbClr val="8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>
                <a:off x="3589" y="1874"/>
                <a:ext cx="34" cy="77"/>
              </a:xfrm>
              <a:prstGeom prst="rect">
                <a:avLst/>
              </a:prstGeom>
              <a:solidFill>
                <a:srgbClr val="8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3657" y="1919"/>
                <a:ext cx="124" cy="30"/>
              </a:xfrm>
              <a:prstGeom prst="rect">
                <a:avLst/>
              </a:prstGeom>
              <a:solidFill>
                <a:srgbClr val="8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3813" y="1919"/>
                <a:ext cx="123" cy="30"/>
              </a:xfrm>
              <a:prstGeom prst="rect">
                <a:avLst/>
              </a:prstGeom>
              <a:solidFill>
                <a:srgbClr val="8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" name="Rectangle 14"/>
              <p:cNvSpPr>
                <a:spLocks noChangeArrowheads="1"/>
              </p:cNvSpPr>
              <p:nvPr/>
            </p:nvSpPr>
            <p:spPr bwMode="auto">
              <a:xfrm>
                <a:off x="3964" y="1750"/>
                <a:ext cx="49" cy="206"/>
              </a:xfrm>
              <a:prstGeom prst="rect">
                <a:avLst/>
              </a:prstGeom>
              <a:solidFill>
                <a:srgbClr val="1A1A1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>
                <a:off x="3971" y="1872"/>
                <a:ext cx="35" cy="78"/>
              </a:xfrm>
              <a:prstGeom prst="rect">
                <a:avLst/>
              </a:prstGeom>
              <a:solidFill>
                <a:srgbClr val="8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" name="Rectangle 16"/>
              <p:cNvSpPr>
                <a:spLocks noChangeArrowheads="1"/>
              </p:cNvSpPr>
              <p:nvPr/>
            </p:nvSpPr>
            <p:spPr bwMode="auto">
              <a:xfrm>
                <a:off x="3636" y="1781"/>
                <a:ext cx="318" cy="130"/>
              </a:xfrm>
              <a:prstGeom prst="rect">
                <a:avLst/>
              </a:prstGeom>
              <a:solidFill>
                <a:srgbClr val="1A1A1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" name="Rectangle 17"/>
              <p:cNvSpPr>
                <a:spLocks noChangeArrowheads="1"/>
              </p:cNvSpPr>
              <p:nvPr/>
            </p:nvSpPr>
            <p:spPr bwMode="auto">
              <a:xfrm>
                <a:off x="3971" y="1786"/>
                <a:ext cx="35" cy="77"/>
              </a:xfrm>
              <a:prstGeom prst="rect">
                <a:avLst/>
              </a:prstGeom>
              <a:solidFill>
                <a:srgbClr val="8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" name="Rectangle 18"/>
              <p:cNvSpPr>
                <a:spLocks noChangeArrowheads="1"/>
              </p:cNvSpPr>
              <p:nvPr/>
            </p:nvSpPr>
            <p:spPr bwMode="auto">
              <a:xfrm>
                <a:off x="3651" y="1788"/>
                <a:ext cx="291" cy="111"/>
              </a:xfrm>
              <a:prstGeom prst="rect">
                <a:avLst/>
              </a:prstGeom>
              <a:solidFill>
                <a:srgbClr val="E6E6E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" name="Freeform 19"/>
              <p:cNvSpPr>
                <a:spLocks/>
              </p:cNvSpPr>
              <p:nvPr/>
            </p:nvSpPr>
            <p:spPr bwMode="auto">
              <a:xfrm>
                <a:off x="3736" y="1810"/>
                <a:ext cx="71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31"/>
                  </a:cxn>
                  <a:cxn ang="0">
                    <a:pos x="142" y="136"/>
                  </a:cxn>
                  <a:cxn ang="0">
                    <a:pos x="135" y="140"/>
                  </a:cxn>
                  <a:cxn ang="0">
                    <a:pos x="0" y="0"/>
                  </a:cxn>
                </a:cxnLst>
                <a:rect l="0" t="0" r="r" b="b"/>
                <a:pathLst>
                  <a:path w="142" h="140">
                    <a:moveTo>
                      <a:pt x="0" y="0"/>
                    </a:moveTo>
                    <a:lnTo>
                      <a:pt x="40" y="31"/>
                    </a:lnTo>
                    <a:lnTo>
                      <a:pt x="142" y="136"/>
                    </a:lnTo>
                    <a:lnTo>
                      <a:pt x="135" y="1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" name="Freeform 20"/>
              <p:cNvSpPr>
                <a:spLocks/>
              </p:cNvSpPr>
              <p:nvPr/>
            </p:nvSpPr>
            <p:spPr bwMode="auto">
              <a:xfrm>
                <a:off x="3774" y="1834"/>
                <a:ext cx="37" cy="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0"/>
                  </a:cxn>
                  <a:cxn ang="0">
                    <a:pos x="74" y="66"/>
                  </a:cxn>
                  <a:cxn ang="0">
                    <a:pos x="71" y="67"/>
                  </a:cxn>
                  <a:cxn ang="0">
                    <a:pos x="0" y="0"/>
                  </a:cxn>
                </a:cxnLst>
                <a:rect l="0" t="0" r="r" b="b"/>
                <a:pathLst>
                  <a:path w="74" h="67">
                    <a:moveTo>
                      <a:pt x="0" y="0"/>
                    </a:moveTo>
                    <a:lnTo>
                      <a:pt x="11" y="0"/>
                    </a:lnTo>
                    <a:lnTo>
                      <a:pt x="74" y="66"/>
                    </a:lnTo>
                    <a:lnTo>
                      <a:pt x="71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" name="Freeform 21"/>
              <p:cNvSpPr>
                <a:spLocks/>
              </p:cNvSpPr>
              <p:nvPr/>
            </p:nvSpPr>
            <p:spPr bwMode="auto">
              <a:xfrm>
                <a:off x="3790" y="1819"/>
                <a:ext cx="61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23"/>
                  </a:cxn>
                  <a:cxn ang="0">
                    <a:pos x="121" y="119"/>
                  </a:cxn>
                  <a:cxn ang="0">
                    <a:pos x="115" y="122"/>
                  </a:cxn>
                  <a:cxn ang="0">
                    <a:pos x="0" y="0"/>
                  </a:cxn>
                </a:cxnLst>
                <a:rect l="0" t="0" r="r" b="b"/>
                <a:pathLst>
                  <a:path w="121" h="122">
                    <a:moveTo>
                      <a:pt x="0" y="0"/>
                    </a:moveTo>
                    <a:lnTo>
                      <a:pt x="31" y="23"/>
                    </a:lnTo>
                    <a:lnTo>
                      <a:pt x="121" y="119"/>
                    </a:lnTo>
                    <a:lnTo>
                      <a:pt x="115" y="1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" name="Freeform 22"/>
              <p:cNvSpPr>
                <a:spLocks/>
              </p:cNvSpPr>
              <p:nvPr/>
            </p:nvSpPr>
            <p:spPr bwMode="auto">
              <a:xfrm>
                <a:off x="3839" y="1847"/>
                <a:ext cx="20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8"/>
                  </a:cxn>
                  <a:cxn ang="0">
                    <a:pos x="40" y="40"/>
                  </a:cxn>
                  <a:cxn ang="0">
                    <a:pos x="38" y="41"/>
                  </a:cxn>
                  <a:cxn ang="0">
                    <a:pos x="0" y="0"/>
                  </a:cxn>
                </a:cxnLst>
                <a:rect l="0" t="0" r="r" b="b"/>
                <a:pathLst>
                  <a:path w="40" h="41">
                    <a:moveTo>
                      <a:pt x="0" y="0"/>
                    </a:moveTo>
                    <a:lnTo>
                      <a:pt x="9" y="8"/>
                    </a:lnTo>
                    <a:lnTo>
                      <a:pt x="40" y="40"/>
                    </a:lnTo>
                    <a:lnTo>
                      <a:pt x="38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>
                <a:off x="3571" y="1663"/>
                <a:ext cx="410" cy="61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97" y="0"/>
                  </a:cxn>
                  <a:cxn ang="0">
                    <a:pos x="742" y="0"/>
                  </a:cxn>
                  <a:cxn ang="0">
                    <a:pos x="821" y="121"/>
                  </a:cxn>
                  <a:cxn ang="0">
                    <a:pos x="0" y="121"/>
                  </a:cxn>
                </a:cxnLst>
                <a:rect l="0" t="0" r="r" b="b"/>
                <a:pathLst>
                  <a:path w="821" h="121">
                    <a:moveTo>
                      <a:pt x="0" y="121"/>
                    </a:moveTo>
                    <a:lnTo>
                      <a:pt x="97" y="0"/>
                    </a:lnTo>
                    <a:lnTo>
                      <a:pt x="742" y="0"/>
                    </a:lnTo>
                    <a:lnTo>
                      <a:pt x="821" y="121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" name="Freeform 24"/>
              <p:cNvSpPr>
                <a:spLocks/>
              </p:cNvSpPr>
              <p:nvPr/>
            </p:nvSpPr>
            <p:spPr bwMode="auto">
              <a:xfrm>
                <a:off x="3616" y="1663"/>
                <a:ext cx="76" cy="61"/>
              </a:xfrm>
              <a:custGeom>
                <a:avLst/>
                <a:gdLst/>
                <a:ahLst/>
                <a:cxnLst>
                  <a:cxn ang="0">
                    <a:pos x="91" y="123"/>
                  </a:cxn>
                  <a:cxn ang="0">
                    <a:pos x="153" y="0"/>
                  </a:cxn>
                  <a:cxn ang="0">
                    <a:pos x="72" y="0"/>
                  </a:cxn>
                  <a:cxn ang="0">
                    <a:pos x="0" y="123"/>
                  </a:cxn>
                  <a:cxn ang="0">
                    <a:pos x="91" y="123"/>
                  </a:cxn>
                </a:cxnLst>
                <a:rect l="0" t="0" r="r" b="b"/>
                <a:pathLst>
                  <a:path w="153" h="123">
                    <a:moveTo>
                      <a:pt x="91" y="123"/>
                    </a:moveTo>
                    <a:lnTo>
                      <a:pt x="153" y="0"/>
                    </a:lnTo>
                    <a:lnTo>
                      <a:pt x="72" y="0"/>
                    </a:lnTo>
                    <a:lnTo>
                      <a:pt x="0" y="123"/>
                    </a:lnTo>
                    <a:lnTo>
                      <a:pt x="91" y="123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" name="Freeform 25"/>
              <p:cNvSpPr>
                <a:spLocks/>
              </p:cNvSpPr>
              <p:nvPr/>
            </p:nvSpPr>
            <p:spPr bwMode="auto">
              <a:xfrm>
                <a:off x="3707" y="1663"/>
                <a:ext cx="53" cy="61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105" y="0"/>
                  </a:cxn>
                  <a:cxn ang="0">
                    <a:pos x="91" y="121"/>
                  </a:cxn>
                  <a:cxn ang="0">
                    <a:pos x="0" y="121"/>
                  </a:cxn>
                  <a:cxn ang="0">
                    <a:pos x="36" y="0"/>
                  </a:cxn>
                </a:cxnLst>
                <a:rect l="0" t="0" r="r" b="b"/>
                <a:pathLst>
                  <a:path w="105" h="121">
                    <a:moveTo>
                      <a:pt x="36" y="0"/>
                    </a:moveTo>
                    <a:lnTo>
                      <a:pt x="105" y="0"/>
                    </a:lnTo>
                    <a:lnTo>
                      <a:pt x="91" y="121"/>
                    </a:lnTo>
                    <a:lnTo>
                      <a:pt x="0" y="12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" name="Freeform 26"/>
              <p:cNvSpPr>
                <a:spLocks/>
              </p:cNvSpPr>
              <p:nvPr/>
            </p:nvSpPr>
            <p:spPr bwMode="auto">
              <a:xfrm>
                <a:off x="3798" y="1663"/>
                <a:ext cx="46" cy="6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80" y="0"/>
                  </a:cxn>
                  <a:cxn ang="0">
                    <a:pos x="91" y="121"/>
                  </a:cxn>
                  <a:cxn ang="0">
                    <a:pos x="0" y="121"/>
                  </a:cxn>
                  <a:cxn ang="0">
                    <a:pos x="5" y="0"/>
                  </a:cxn>
                </a:cxnLst>
                <a:rect l="0" t="0" r="r" b="b"/>
                <a:pathLst>
                  <a:path w="91" h="121">
                    <a:moveTo>
                      <a:pt x="5" y="0"/>
                    </a:moveTo>
                    <a:lnTo>
                      <a:pt x="80" y="0"/>
                    </a:lnTo>
                    <a:lnTo>
                      <a:pt x="91" y="121"/>
                    </a:lnTo>
                    <a:lnTo>
                      <a:pt x="0" y="12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" name="Freeform 27"/>
              <p:cNvSpPr>
                <a:spLocks/>
              </p:cNvSpPr>
              <p:nvPr/>
            </p:nvSpPr>
            <p:spPr bwMode="auto">
              <a:xfrm>
                <a:off x="3871" y="1663"/>
                <a:ext cx="64" cy="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9" y="0"/>
                  </a:cxn>
                  <a:cxn ang="0">
                    <a:pos x="127" y="121"/>
                  </a:cxn>
                  <a:cxn ang="0">
                    <a:pos x="41" y="123"/>
                  </a:cxn>
                  <a:cxn ang="0">
                    <a:pos x="0" y="0"/>
                  </a:cxn>
                </a:cxnLst>
                <a:rect l="0" t="0" r="r" b="b"/>
                <a:pathLst>
                  <a:path w="127" h="123">
                    <a:moveTo>
                      <a:pt x="0" y="0"/>
                    </a:moveTo>
                    <a:lnTo>
                      <a:pt x="69" y="0"/>
                    </a:lnTo>
                    <a:lnTo>
                      <a:pt x="127" y="121"/>
                    </a:lnTo>
                    <a:lnTo>
                      <a:pt x="41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" name="Freeform 28"/>
              <p:cNvSpPr>
                <a:spLocks/>
              </p:cNvSpPr>
              <p:nvPr/>
            </p:nvSpPr>
            <p:spPr bwMode="auto">
              <a:xfrm>
                <a:off x="3941" y="1663"/>
                <a:ext cx="84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2" y="0"/>
                  </a:cxn>
                  <a:cxn ang="0">
                    <a:pos x="170" y="121"/>
                  </a:cxn>
                  <a:cxn ang="0">
                    <a:pos x="79" y="121"/>
                  </a:cxn>
                  <a:cxn ang="0">
                    <a:pos x="0" y="0"/>
                  </a:cxn>
                </a:cxnLst>
                <a:rect l="0" t="0" r="r" b="b"/>
                <a:pathLst>
                  <a:path w="170" h="121">
                    <a:moveTo>
                      <a:pt x="0" y="0"/>
                    </a:moveTo>
                    <a:lnTo>
                      <a:pt x="82" y="0"/>
                    </a:lnTo>
                    <a:lnTo>
                      <a:pt x="170" y="121"/>
                    </a:lnTo>
                    <a:lnTo>
                      <a:pt x="79" y="1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" name="Freeform 29"/>
              <p:cNvSpPr>
                <a:spLocks/>
              </p:cNvSpPr>
              <p:nvPr/>
            </p:nvSpPr>
            <p:spPr bwMode="auto">
              <a:xfrm>
                <a:off x="3572" y="1746"/>
                <a:ext cx="44" cy="31"/>
              </a:xfrm>
              <a:custGeom>
                <a:avLst/>
                <a:gdLst/>
                <a:ahLst/>
                <a:cxnLst>
                  <a:cxn ang="0">
                    <a:pos x="88" y="31"/>
                  </a:cxn>
                  <a:cxn ang="0">
                    <a:pos x="82" y="18"/>
                  </a:cxn>
                  <a:cxn ang="0">
                    <a:pos x="71" y="7"/>
                  </a:cxn>
                  <a:cxn ang="0">
                    <a:pos x="59" y="1"/>
                  </a:cxn>
                  <a:cxn ang="0">
                    <a:pos x="43" y="0"/>
                  </a:cxn>
                  <a:cxn ang="0">
                    <a:pos x="29" y="1"/>
                  </a:cxn>
                  <a:cxn ang="0">
                    <a:pos x="16" y="7"/>
                  </a:cxn>
                  <a:cxn ang="0">
                    <a:pos x="6" y="18"/>
                  </a:cxn>
                  <a:cxn ang="0">
                    <a:pos x="0" y="31"/>
                  </a:cxn>
                  <a:cxn ang="0">
                    <a:pos x="6" y="43"/>
                  </a:cxn>
                  <a:cxn ang="0">
                    <a:pos x="16" y="52"/>
                  </a:cxn>
                  <a:cxn ang="0">
                    <a:pos x="29" y="60"/>
                  </a:cxn>
                  <a:cxn ang="0">
                    <a:pos x="43" y="61"/>
                  </a:cxn>
                  <a:cxn ang="0">
                    <a:pos x="59" y="60"/>
                  </a:cxn>
                  <a:cxn ang="0">
                    <a:pos x="71" y="52"/>
                  </a:cxn>
                  <a:cxn ang="0">
                    <a:pos x="82" y="43"/>
                  </a:cxn>
                  <a:cxn ang="0">
                    <a:pos x="88" y="31"/>
                  </a:cxn>
                </a:cxnLst>
                <a:rect l="0" t="0" r="r" b="b"/>
                <a:pathLst>
                  <a:path w="88" h="61">
                    <a:moveTo>
                      <a:pt x="88" y="31"/>
                    </a:moveTo>
                    <a:lnTo>
                      <a:pt x="82" y="18"/>
                    </a:lnTo>
                    <a:lnTo>
                      <a:pt x="71" y="7"/>
                    </a:lnTo>
                    <a:lnTo>
                      <a:pt x="59" y="1"/>
                    </a:lnTo>
                    <a:lnTo>
                      <a:pt x="43" y="0"/>
                    </a:lnTo>
                    <a:lnTo>
                      <a:pt x="29" y="1"/>
                    </a:lnTo>
                    <a:lnTo>
                      <a:pt x="16" y="7"/>
                    </a:lnTo>
                    <a:lnTo>
                      <a:pt x="6" y="18"/>
                    </a:lnTo>
                    <a:lnTo>
                      <a:pt x="0" y="31"/>
                    </a:lnTo>
                    <a:lnTo>
                      <a:pt x="6" y="43"/>
                    </a:lnTo>
                    <a:lnTo>
                      <a:pt x="16" y="52"/>
                    </a:lnTo>
                    <a:lnTo>
                      <a:pt x="29" y="60"/>
                    </a:lnTo>
                    <a:lnTo>
                      <a:pt x="43" y="61"/>
                    </a:lnTo>
                    <a:lnTo>
                      <a:pt x="59" y="60"/>
                    </a:lnTo>
                    <a:lnTo>
                      <a:pt x="71" y="52"/>
                    </a:lnTo>
                    <a:lnTo>
                      <a:pt x="82" y="43"/>
                    </a:lnTo>
                    <a:lnTo>
                      <a:pt x="88" y="31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" name="Freeform 30"/>
              <p:cNvSpPr>
                <a:spLocks/>
              </p:cNvSpPr>
              <p:nvPr/>
            </p:nvSpPr>
            <p:spPr bwMode="auto">
              <a:xfrm>
                <a:off x="3571" y="1727"/>
                <a:ext cx="45" cy="3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1" y="0"/>
                  </a:cxn>
                  <a:cxn ang="0">
                    <a:pos x="91" y="66"/>
                  </a:cxn>
                  <a:cxn ang="0">
                    <a:pos x="87" y="75"/>
                  </a:cxn>
                  <a:cxn ang="0">
                    <a:pos x="0" y="69"/>
                  </a:cxn>
                </a:cxnLst>
                <a:rect l="0" t="0" r="r" b="b"/>
                <a:pathLst>
                  <a:path w="91" h="75">
                    <a:moveTo>
                      <a:pt x="0" y="69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1" y="0"/>
                    </a:lnTo>
                    <a:lnTo>
                      <a:pt x="91" y="66"/>
                    </a:lnTo>
                    <a:lnTo>
                      <a:pt x="87" y="75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" name="Freeform 31"/>
              <p:cNvSpPr>
                <a:spLocks/>
              </p:cNvSpPr>
              <p:nvPr/>
            </p:nvSpPr>
            <p:spPr bwMode="auto">
              <a:xfrm>
                <a:off x="3662" y="1746"/>
                <a:ext cx="44" cy="31"/>
              </a:xfrm>
              <a:custGeom>
                <a:avLst/>
                <a:gdLst/>
                <a:ahLst/>
                <a:cxnLst>
                  <a:cxn ang="0">
                    <a:pos x="88" y="31"/>
                  </a:cxn>
                  <a:cxn ang="0">
                    <a:pos x="82" y="18"/>
                  </a:cxn>
                  <a:cxn ang="0">
                    <a:pos x="73" y="7"/>
                  </a:cxn>
                  <a:cxn ang="0">
                    <a:pos x="59" y="1"/>
                  </a:cxn>
                  <a:cxn ang="0">
                    <a:pos x="45" y="0"/>
                  </a:cxn>
                  <a:cxn ang="0">
                    <a:pos x="30" y="1"/>
                  </a:cxn>
                  <a:cxn ang="0">
                    <a:pos x="17" y="7"/>
                  </a:cxn>
                  <a:cxn ang="0">
                    <a:pos x="7" y="18"/>
                  </a:cxn>
                  <a:cxn ang="0">
                    <a:pos x="0" y="31"/>
                  </a:cxn>
                  <a:cxn ang="0">
                    <a:pos x="7" y="43"/>
                  </a:cxn>
                  <a:cxn ang="0">
                    <a:pos x="17" y="52"/>
                  </a:cxn>
                  <a:cxn ang="0">
                    <a:pos x="30" y="60"/>
                  </a:cxn>
                  <a:cxn ang="0">
                    <a:pos x="45" y="61"/>
                  </a:cxn>
                  <a:cxn ang="0">
                    <a:pos x="59" y="60"/>
                  </a:cxn>
                  <a:cxn ang="0">
                    <a:pos x="73" y="52"/>
                  </a:cxn>
                  <a:cxn ang="0">
                    <a:pos x="82" y="43"/>
                  </a:cxn>
                  <a:cxn ang="0">
                    <a:pos x="88" y="31"/>
                  </a:cxn>
                </a:cxnLst>
                <a:rect l="0" t="0" r="r" b="b"/>
                <a:pathLst>
                  <a:path w="88" h="61">
                    <a:moveTo>
                      <a:pt x="88" y="31"/>
                    </a:moveTo>
                    <a:lnTo>
                      <a:pt x="82" y="18"/>
                    </a:lnTo>
                    <a:lnTo>
                      <a:pt x="73" y="7"/>
                    </a:lnTo>
                    <a:lnTo>
                      <a:pt x="59" y="1"/>
                    </a:lnTo>
                    <a:lnTo>
                      <a:pt x="45" y="0"/>
                    </a:lnTo>
                    <a:lnTo>
                      <a:pt x="30" y="1"/>
                    </a:lnTo>
                    <a:lnTo>
                      <a:pt x="17" y="7"/>
                    </a:lnTo>
                    <a:lnTo>
                      <a:pt x="7" y="18"/>
                    </a:lnTo>
                    <a:lnTo>
                      <a:pt x="0" y="31"/>
                    </a:lnTo>
                    <a:lnTo>
                      <a:pt x="7" y="43"/>
                    </a:lnTo>
                    <a:lnTo>
                      <a:pt x="17" y="52"/>
                    </a:lnTo>
                    <a:lnTo>
                      <a:pt x="30" y="60"/>
                    </a:lnTo>
                    <a:lnTo>
                      <a:pt x="45" y="61"/>
                    </a:lnTo>
                    <a:lnTo>
                      <a:pt x="59" y="60"/>
                    </a:lnTo>
                    <a:lnTo>
                      <a:pt x="73" y="52"/>
                    </a:lnTo>
                    <a:lnTo>
                      <a:pt x="82" y="43"/>
                    </a:lnTo>
                    <a:lnTo>
                      <a:pt x="88" y="31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" name="Freeform 32"/>
              <p:cNvSpPr>
                <a:spLocks/>
              </p:cNvSpPr>
              <p:nvPr/>
            </p:nvSpPr>
            <p:spPr bwMode="auto">
              <a:xfrm>
                <a:off x="3661" y="1727"/>
                <a:ext cx="46" cy="3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2" y="0"/>
                  </a:cxn>
                  <a:cxn ang="0">
                    <a:pos x="92" y="68"/>
                  </a:cxn>
                  <a:cxn ang="0">
                    <a:pos x="88" y="75"/>
                  </a:cxn>
                  <a:cxn ang="0">
                    <a:pos x="0" y="69"/>
                  </a:cxn>
                </a:cxnLst>
                <a:rect l="0" t="0" r="r" b="b"/>
                <a:pathLst>
                  <a:path w="92" h="75">
                    <a:moveTo>
                      <a:pt x="0" y="69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2" y="0"/>
                    </a:lnTo>
                    <a:lnTo>
                      <a:pt x="92" y="68"/>
                    </a:lnTo>
                    <a:lnTo>
                      <a:pt x="88" y="75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" name="Freeform 33"/>
              <p:cNvSpPr>
                <a:spLocks/>
              </p:cNvSpPr>
              <p:nvPr/>
            </p:nvSpPr>
            <p:spPr bwMode="auto">
              <a:xfrm>
                <a:off x="3616" y="1746"/>
                <a:ext cx="45" cy="31"/>
              </a:xfrm>
              <a:custGeom>
                <a:avLst/>
                <a:gdLst/>
                <a:ahLst/>
                <a:cxnLst>
                  <a:cxn ang="0">
                    <a:pos x="89" y="31"/>
                  </a:cxn>
                  <a:cxn ang="0">
                    <a:pos x="83" y="18"/>
                  </a:cxn>
                  <a:cxn ang="0">
                    <a:pos x="72" y="7"/>
                  </a:cxn>
                  <a:cxn ang="0">
                    <a:pos x="60" y="1"/>
                  </a:cxn>
                  <a:cxn ang="0">
                    <a:pos x="44" y="0"/>
                  </a:cxn>
                  <a:cxn ang="0">
                    <a:pos x="30" y="1"/>
                  </a:cxn>
                  <a:cxn ang="0">
                    <a:pos x="16" y="7"/>
                  </a:cxn>
                  <a:cxn ang="0">
                    <a:pos x="7" y="18"/>
                  </a:cxn>
                  <a:cxn ang="0">
                    <a:pos x="0" y="31"/>
                  </a:cxn>
                  <a:cxn ang="0">
                    <a:pos x="7" y="43"/>
                  </a:cxn>
                  <a:cxn ang="0">
                    <a:pos x="16" y="52"/>
                  </a:cxn>
                  <a:cxn ang="0">
                    <a:pos x="30" y="60"/>
                  </a:cxn>
                  <a:cxn ang="0">
                    <a:pos x="44" y="61"/>
                  </a:cxn>
                  <a:cxn ang="0">
                    <a:pos x="60" y="60"/>
                  </a:cxn>
                  <a:cxn ang="0">
                    <a:pos x="72" y="52"/>
                  </a:cxn>
                  <a:cxn ang="0">
                    <a:pos x="83" y="43"/>
                  </a:cxn>
                  <a:cxn ang="0">
                    <a:pos x="89" y="31"/>
                  </a:cxn>
                </a:cxnLst>
                <a:rect l="0" t="0" r="r" b="b"/>
                <a:pathLst>
                  <a:path w="89" h="61">
                    <a:moveTo>
                      <a:pt x="89" y="31"/>
                    </a:moveTo>
                    <a:lnTo>
                      <a:pt x="83" y="18"/>
                    </a:lnTo>
                    <a:lnTo>
                      <a:pt x="72" y="7"/>
                    </a:lnTo>
                    <a:lnTo>
                      <a:pt x="60" y="1"/>
                    </a:lnTo>
                    <a:lnTo>
                      <a:pt x="44" y="0"/>
                    </a:lnTo>
                    <a:lnTo>
                      <a:pt x="30" y="1"/>
                    </a:lnTo>
                    <a:lnTo>
                      <a:pt x="16" y="7"/>
                    </a:lnTo>
                    <a:lnTo>
                      <a:pt x="7" y="18"/>
                    </a:lnTo>
                    <a:lnTo>
                      <a:pt x="0" y="31"/>
                    </a:lnTo>
                    <a:lnTo>
                      <a:pt x="7" y="43"/>
                    </a:lnTo>
                    <a:lnTo>
                      <a:pt x="16" y="52"/>
                    </a:lnTo>
                    <a:lnTo>
                      <a:pt x="30" y="60"/>
                    </a:lnTo>
                    <a:lnTo>
                      <a:pt x="44" y="61"/>
                    </a:lnTo>
                    <a:lnTo>
                      <a:pt x="60" y="60"/>
                    </a:lnTo>
                    <a:lnTo>
                      <a:pt x="72" y="52"/>
                    </a:lnTo>
                    <a:lnTo>
                      <a:pt x="83" y="43"/>
                    </a:lnTo>
                    <a:lnTo>
                      <a:pt x="89" y="3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" name="Freeform 34"/>
              <p:cNvSpPr>
                <a:spLocks/>
              </p:cNvSpPr>
              <p:nvPr/>
            </p:nvSpPr>
            <p:spPr bwMode="auto">
              <a:xfrm>
                <a:off x="3616" y="1727"/>
                <a:ext cx="46" cy="3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0" y="0"/>
                  </a:cxn>
                  <a:cxn ang="0">
                    <a:pos x="90" y="66"/>
                  </a:cxn>
                  <a:cxn ang="0">
                    <a:pos x="87" y="75"/>
                  </a:cxn>
                  <a:cxn ang="0">
                    <a:pos x="0" y="69"/>
                  </a:cxn>
                </a:cxnLst>
                <a:rect l="0" t="0" r="r" b="b"/>
                <a:pathLst>
                  <a:path w="90" h="75">
                    <a:moveTo>
                      <a:pt x="0" y="69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0" y="0"/>
                    </a:lnTo>
                    <a:lnTo>
                      <a:pt x="90" y="66"/>
                    </a:lnTo>
                    <a:lnTo>
                      <a:pt x="87" y="75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auto">
              <a:xfrm>
                <a:off x="3753" y="1746"/>
                <a:ext cx="44" cy="31"/>
              </a:xfrm>
              <a:custGeom>
                <a:avLst/>
                <a:gdLst/>
                <a:ahLst/>
                <a:cxnLst>
                  <a:cxn ang="0">
                    <a:pos x="90" y="31"/>
                  </a:cxn>
                  <a:cxn ang="0">
                    <a:pos x="83" y="18"/>
                  </a:cxn>
                  <a:cxn ang="0">
                    <a:pos x="73" y="7"/>
                  </a:cxn>
                  <a:cxn ang="0">
                    <a:pos x="60" y="1"/>
                  </a:cxn>
                  <a:cxn ang="0">
                    <a:pos x="45" y="0"/>
                  </a:cxn>
                  <a:cxn ang="0">
                    <a:pos x="31" y="1"/>
                  </a:cxn>
                  <a:cxn ang="0">
                    <a:pos x="17" y="7"/>
                  </a:cxn>
                  <a:cxn ang="0">
                    <a:pos x="8" y="18"/>
                  </a:cxn>
                  <a:cxn ang="0">
                    <a:pos x="0" y="31"/>
                  </a:cxn>
                  <a:cxn ang="0">
                    <a:pos x="8" y="43"/>
                  </a:cxn>
                  <a:cxn ang="0">
                    <a:pos x="17" y="52"/>
                  </a:cxn>
                  <a:cxn ang="0">
                    <a:pos x="31" y="60"/>
                  </a:cxn>
                  <a:cxn ang="0">
                    <a:pos x="45" y="61"/>
                  </a:cxn>
                  <a:cxn ang="0">
                    <a:pos x="60" y="60"/>
                  </a:cxn>
                  <a:cxn ang="0">
                    <a:pos x="73" y="52"/>
                  </a:cxn>
                  <a:cxn ang="0">
                    <a:pos x="83" y="43"/>
                  </a:cxn>
                  <a:cxn ang="0">
                    <a:pos x="90" y="31"/>
                  </a:cxn>
                </a:cxnLst>
                <a:rect l="0" t="0" r="r" b="b"/>
                <a:pathLst>
                  <a:path w="90" h="61">
                    <a:moveTo>
                      <a:pt x="90" y="31"/>
                    </a:moveTo>
                    <a:lnTo>
                      <a:pt x="83" y="18"/>
                    </a:lnTo>
                    <a:lnTo>
                      <a:pt x="73" y="7"/>
                    </a:lnTo>
                    <a:lnTo>
                      <a:pt x="60" y="1"/>
                    </a:lnTo>
                    <a:lnTo>
                      <a:pt x="45" y="0"/>
                    </a:lnTo>
                    <a:lnTo>
                      <a:pt x="31" y="1"/>
                    </a:lnTo>
                    <a:lnTo>
                      <a:pt x="17" y="7"/>
                    </a:lnTo>
                    <a:lnTo>
                      <a:pt x="8" y="18"/>
                    </a:lnTo>
                    <a:lnTo>
                      <a:pt x="0" y="31"/>
                    </a:lnTo>
                    <a:lnTo>
                      <a:pt x="8" y="43"/>
                    </a:lnTo>
                    <a:lnTo>
                      <a:pt x="17" y="52"/>
                    </a:lnTo>
                    <a:lnTo>
                      <a:pt x="31" y="60"/>
                    </a:lnTo>
                    <a:lnTo>
                      <a:pt x="45" y="61"/>
                    </a:lnTo>
                    <a:lnTo>
                      <a:pt x="60" y="60"/>
                    </a:lnTo>
                    <a:lnTo>
                      <a:pt x="73" y="52"/>
                    </a:lnTo>
                    <a:lnTo>
                      <a:pt x="83" y="43"/>
                    </a:lnTo>
                    <a:lnTo>
                      <a:pt x="90" y="31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" name="Freeform 36"/>
              <p:cNvSpPr>
                <a:spLocks/>
              </p:cNvSpPr>
              <p:nvPr/>
            </p:nvSpPr>
            <p:spPr bwMode="auto">
              <a:xfrm>
                <a:off x="3753" y="1727"/>
                <a:ext cx="46" cy="3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3" y="0"/>
                  </a:cxn>
                  <a:cxn ang="0">
                    <a:pos x="93" y="64"/>
                  </a:cxn>
                  <a:cxn ang="0">
                    <a:pos x="88" y="75"/>
                  </a:cxn>
                  <a:cxn ang="0">
                    <a:pos x="0" y="69"/>
                  </a:cxn>
                </a:cxnLst>
                <a:rect l="0" t="0" r="r" b="b"/>
                <a:pathLst>
                  <a:path w="93" h="75">
                    <a:moveTo>
                      <a:pt x="0" y="69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3" y="0"/>
                    </a:lnTo>
                    <a:lnTo>
                      <a:pt x="93" y="64"/>
                    </a:lnTo>
                    <a:lnTo>
                      <a:pt x="88" y="75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" name="Freeform 37"/>
              <p:cNvSpPr>
                <a:spLocks/>
              </p:cNvSpPr>
              <p:nvPr/>
            </p:nvSpPr>
            <p:spPr bwMode="auto">
              <a:xfrm>
                <a:off x="3707" y="1746"/>
                <a:ext cx="45" cy="31"/>
              </a:xfrm>
              <a:custGeom>
                <a:avLst/>
                <a:gdLst/>
                <a:ahLst/>
                <a:cxnLst>
                  <a:cxn ang="0">
                    <a:pos x="90" y="31"/>
                  </a:cxn>
                  <a:cxn ang="0">
                    <a:pos x="84" y="18"/>
                  </a:cxn>
                  <a:cxn ang="0">
                    <a:pos x="73" y="7"/>
                  </a:cxn>
                  <a:cxn ang="0">
                    <a:pos x="60" y="1"/>
                  </a:cxn>
                  <a:cxn ang="0">
                    <a:pos x="45" y="0"/>
                  </a:cxn>
                  <a:cxn ang="0">
                    <a:pos x="31" y="1"/>
                  </a:cxn>
                  <a:cxn ang="0">
                    <a:pos x="17" y="7"/>
                  </a:cxn>
                  <a:cxn ang="0">
                    <a:pos x="7" y="18"/>
                  </a:cxn>
                  <a:cxn ang="0">
                    <a:pos x="0" y="31"/>
                  </a:cxn>
                  <a:cxn ang="0">
                    <a:pos x="7" y="43"/>
                  </a:cxn>
                  <a:cxn ang="0">
                    <a:pos x="17" y="52"/>
                  </a:cxn>
                  <a:cxn ang="0">
                    <a:pos x="31" y="60"/>
                  </a:cxn>
                  <a:cxn ang="0">
                    <a:pos x="45" y="61"/>
                  </a:cxn>
                  <a:cxn ang="0">
                    <a:pos x="60" y="60"/>
                  </a:cxn>
                  <a:cxn ang="0">
                    <a:pos x="73" y="52"/>
                  </a:cxn>
                  <a:cxn ang="0">
                    <a:pos x="84" y="43"/>
                  </a:cxn>
                  <a:cxn ang="0">
                    <a:pos x="90" y="31"/>
                  </a:cxn>
                </a:cxnLst>
                <a:rect l="0" t="0" r="r" b="b"/>
                <a:pathLst>
                  <a:path w="90" h="61">
                    <a:moveTo>
                      <a:pt x="90" y="31"/>
                    </a:moveTo>
                    <a:lnTo>
                      <a:pt x="84" y="18"/>
                    </a:lnTo>
                    <a:lnTo>
                      <a:pt x="73" y="7"/>
                    </a:lnTo>
                    <a:lnTo>
                      <a:pt x="60" y="1"/>
                    </a:lnTo>
                    <a:lnTo>
                      <a:pt x="45" y="0"/>
                    </a:lnTo>
                    <a:lnTo>
                      <a:pt x="31" y="1"/>
                    </a:lnTo>
                    <a:lnTo>
                      <a:pt x="17" y="7"/>
                    </a:lnTo>
                    <a:lnTo>
                      <a:pt x="7" y="18"/>
                    </a:lnTo>
                    <a:lnTo>
                      <a:pt x="0" y="31"/>
                    </a:lnTo>
                    <a:lnTo>
                      <a:pt x="7" y="43"/>
                    </a:lnTo>
                    <a:lnTo>
                      <a:pt x="17" y="52"/>
                    </a:lnTo>
                    <a:lnTo>
                      <a:pt x="31" y="60"/>
                    </a:lnTo>
                    <a:lnTo>
                      <a:pt x="45" y="61"/>
                    </a:lnTo>
                    <a:lnTo>
                      <a:pt x="60" y="60"/>
                    </a:lnTo>
                    <a:lnTo>
                      <a:pt x="73" y="52"/>
                    </a:lnTo>
                    <a:lnTo>
                      <a:pt x="84" y="43"/>
                    </a:lnTo>
                    <a:lnTo>
                      <a:pt x="90" y="3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8" name="Freeform 38"/>
              <p:cNvSpPr>
                <a:spLocks/>
              </p:cNvSpPr>
              <p:nvPr/>
            </p:nvSpPr>
            <p:spPr bwMode="auto">
              <a:xfrm>
                <a:off x="3707" y="1727"/>
                <a:ext cx="46" cy="3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1" y="0"/>
                  </a:cxn>
                  <a:cxn ang="0">
                    <a:pos x="91" y="66"/>
                  </a:cxn>
                  <a:cxn ang="0">
                    <a:pos x="88" y="75"/>
                  </a:cxn>
                  <a:cxn ang="0">
                    <a:pos x="0" y="69"/>
                  </a:cxn>
                </a:cxnLst>
                <a:rect l="0" t="0" r="r" b="b"/>
                <a:pathLst>
                  <a:path w="91" h="75">
                    <a:moveTo>
                      <a:pt x="0" y="69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1" y="0"/>
                    </a:lnTo>
                    <a:lnTo>
                      <a:pt x="91" y="66"/>
                    </a:lnTo>
                    <a:lnTo>
                      <a:pt x="88" y="75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9" name="Freeform 39"/>
              <p:cNvSpPr>
                <a:spLocks/>
              </p:cNvSpPr>
              <p:nvPr/>
            </p:nvSpPr>
            <p:spPr bwMode="auto">
              <a:xfrm>
                <a:off x="3845" y="1746"/>
                <a:ext cx="45" cy="31"/>
              </a:xfrm>
              <a:custGeom>
                <a:avLst/>
                <a:gdLst/>
                <a:ahLst/>
                <a:cxnLst>
                  <a:cxn ang="0">
                    <a:pos x="89" y="31"/>
                  </a:cxn>
                  <a:cxn ang="0">
                    <a:pos x="83" y="18"/>
                  </a:cxn>
                  <a:cxn ang="0">
                    <a:pos x="73" y="9"/>
                  </a:cxn>
                  <a:cxn ang="0">
                    <a:pos x="60" y="3"/>
                  </a:cxn>
                  <a:cxn ang="0">
                    <a:pos x="45" y="0"/>
                  </a:cxn>
                  <a:cxn ang="0">
                    <a:pos x="31" y="3"/>
                  </a:cxn>
                  <a:cxn ang="0">
                    <a:pos x="17" y="9"/>
                  </a:cxn>
                  <a:cxn ang="0">
                    <a:pos x="6" y="18"/>
                  </a:cxn>
                  <a:cxn ang="0">
                    <a:pos x="0" y="31"/>
                  </a:cxn>
                  <a:cxn ang="0">
                    <a:pos x="6" y="43"/>
                  </a:cxn>
                  <a:cxn ang="0">
                    <a:pos x="17" y="54"/>
                  </a:cxn>
                  <a:cxn ang="0">
                    <a:pos x="31" y="60"/>
                  </a:cxn>
                  <a:cxn ang="0">
                    <a:pos x="45" y="61"/>
                  </a:cxn>
                  <a:cxn ang="0">
                    <a:pos x="60" y="60"/>
                  </a:cxn>
                  <a:cxn ang="0">
                    <a:pos x="73" y="54"/>
                  </a:cxn>
                  <a:cxn ang="0">
                    <a:pos x="83" y="43"/>
                  </a:cxn>
                  <a:cxn ang="0">
                    <a:pos x="89" y="31"/>
                  </a:cxn>
                </a:cxnLst>
                <a:rect l="0" t="0" r="r" b="b"/>
                <a:pathLst>
                  <a:path w="89" h="61">
                    <a:moveTo>
                      <a:pt x="89" y="31"/>
                    </a:moveTo>
                    <a:lnTo>
                      <a:pt x="83" y="18"/>
                    </a:lnTo>
                    <a:lnTo>
                      <a:pt x="73" y="9"/>
                    </a:lnTo>
                    <a:lnTo>
                      <a:pt x="60" y="3"/>
                    </a:lnTo>
                    <a:lnTo>
                      <a:pt x="45" y="0"/>
                    </a:lnTo>
                    <a:lnTo>
                      <a:pt x="31" y="3"/>
                    </a:lnTo>
                    <a:lnTo>
                      <a:pt x="17" y="9"/>
                    </a:lnTo>
                    <a:lnTo>
                      <a:pt x="6" y="18"/>
                    </a:lnTo>
                    <a:lnTo>
                      <a:pt x="0" y="31"/>
                    </a:lnTo>
                    <a:lnTo>
                      <a:pt x="6" y="43"/>
                    </a:lnTo>
                    <a:lnTo>
                      <a:pt x="17" y="54"/>
                    </a:lnTo>
                    <a:lnTo>
                      <a:pt x="31" y="60"/>
                    </a:lnTo>
                    <a:lnTo>
                      <a:pt x="45" y="61"/>
                    </a:lnTo>
                    <a:lnTo>
                      <a:pt x="60" y="60"/>
                    </a:lnTo>
                    <a:lnTo>
                      <a:pt x="73" y="54"/>
                    </a:lnTo>
                    <a:lnTo>
                      <a:pt x="83" y="43"/>
                    </a:lnTo>
                    <a:lnTo>
                      <a:pt x="89" y="31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0" name="Freeform 40"/>
              <p:cNvSpPr>
                <a:spLocks/>
              </p:cNvSpPr>
              <p:nvPr/>
            </p:nvSpPr>
            <p:spPr bwMode="auto">
              <a:xfrm>
                <a:off x="3844" y="1727"/>
                <a:ext cx="47" cy="38"/>
              </a:xfrm>
              <a:custGeom>
                <a:avLst/>
                <a:gdLst/>
                <a:ahLst/>
                <a:cxnLst>
                  <a:cxn ang="0">
                    <a:pos x="3" y="71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4" y="0"/>
                  </a:cxn>
                  <a:cxn ang="0">
                    <a:pos x="94" y="68"/>
                  </a:cxn>
                  <a:cxn ang="0">
                    <a:pos x="91" y="75"/>
                  </a:cxn>
                  <a:cxn ang="0">
                    <a:pos x="3" y="71"/>
                  </a:cxn>
                </a:cxnLst>
                <a:rect l="0" t="0" r="r" b="b"/>
                <a:pathLst>
                  <a:path w="94" h="75">
                    <a:moveTo>
                      <a:pt x="3" y="71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94" y="68"/>
                    </a:lnTo>
                    <a:lnTo>
                      <a:pt x="91" y="75"/>
                    </a:lnTo>
                    <a:lnTo>
                      <a:pt x="3" y="71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" name="Freeform 41"/>
              <p:cNvSpPr>
                <a:spLocks/>
              </p:cNvSpPr>
              <p:nvPr/>
            </p:nvSpPr>
            <p:spPr bwMode="auto">
              <a:xfrm>
                <a:off x="3800" y="1746"/>
                <a:ext cx="44" cy="31"/>
              </a:xfrm>
              <a:custGeom>
                <a:avLst/>
                <a:gdLst/>
                <a:ahLst/>
                <a:cxnLst>
                  <a:cxn ang="0">
                    <a:pos x="90" y="31"/>
                  </a:cxn>
                  <a:cxn ang="0">
                    <a:pos x="83" y="18"/>
                  </a:cxn>
                  <a:cxn ang="0">
                    <a:pos x="73" y="7"/>
                  </a:cxn>
                  <a:cxn ang="0">
                    <a:pos x="59" y="1"/>
                  </a:cxn>
                  <a:cxn ang="0">
                    <a:pos x="45" y="0"/>
                  </a:cxn>
                  <a:cxn ang="0">
                    <a:pos x="29" y="1"/>
                  </a:cxn>
                  <a:cxn ang="0">
                    <a:pos x="17" y="7"/>
                  </a:cxn>
                  <a:cxn ang="0">
                    <a:pos x="6" y="18"/>
                  </a:cxn>
                  <a:cxn ang="0">
                    <a:pos x="0" y="31"/>
                  </a:cxn>
                  <a:cxn ang="0">
                    <a:pos x="6" y="43"/>
                  </a:cxn>
                  <a:cxn ang="0">
                    <a:pos x="17" y="52"/>
                  </a:cxn>
                  <a:cxn ang="0">
                    <a:pos x="29" y="60"/>
                  </a:cxn>
                  <a:cxn ang="0">
                    <a:pos x="45" y="61"/>
                  </a:cxn>
                  <a:cxn ang="0">
                    <a:pos x="59" y="60"/>
                  </a:cxn>
                  <a:cxn ang="0">
                    <a:pos x="73" y="52"/>
                  </a:cxn>
                  <a:cxn ang="0">
                    <a:pos x="83" y="43"/>
                  </a:cxn>
                  <a:cxn ang="0">
                    <a:pos x="90" y="31"/>
                  </a:cxn>
                </a:cxnLst>
                <a:rect l="0" t="0" r="r" b="b"/>
                <a:pathLst>
                  <a:path w="90" h="61">
                    <a:moveTo>
                      <a:pt x="90" y="31"/>
                    </a:moveTo>
                    <a:lnTo>
                      <a:pt x="83" y="18"/>
                    </a:lnTo>
                    <a:lnTo>
                      <a:pt x="73" y="7"/>
                    </a:lnTo>
                    <a:lnTo>
                      <a:pt x="59" y="1"/>
                    </a:lnTo>
                    <a:lnTo>
                      <a:pt x="45" y="0"/>
                    </a:lnTo>
                    <a:lnTo>
                      <a:pt x="29" y="1"/>
                    </a:lnTo>
                    <a:lnTo>
                      <a:pt x="17" y="7"/>
                    </a:lnTo>
                    <a:lnTo>
                      <a:pt x="6" y="18"/>
                    </a:lnTo>
                    <a:lnTo>
                      <a:pt x="0" y="31"/>
                    </a:lnTo>
                    <a:lnTo>
                      <a:pt x="6" y="43"/>
                    </a:lnTo>
                    <a:lnTo>
                      <a:pt x="17" y="52"/>
                    </a:lnTo>
                    <a:lnTo>
                      <a:pt x="29" y="60"/>
                    </a:lnTo>
                    <a:lnTo>
                      <a:pt x="45" y="61"/>
                    </a:lnTo>
                    <a:lnTo>
                      <a:pt x="59" y="60"/>
                    </a:lnTo>
                    <a:lnTo>
                      <a:pt x="73" y="52"/>
                    </a:lnTo>
                    <a:lnTo>
                      <a:pt x="83" y="43"/>
                    </a:lnTo>
                    <a:lnTo>
                      <a:pt x="90" y="3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2" name="Freeform 42"/>
              <p:cNvSpPr>
                <a:spLocks/>
              </p:cNvSpPr>
              <p:nvPr/>
            </p:nvSpPr>
            <p:spPr bwMode="auto">
              <a:xfrm>
                <a:off x="3799" y="1727"/>
                <a:ext cx="45" cy="38"/>
              </a:xfrm>
              <a:custGeom>
                <a:avLst/>
                <a:gdLst/>
                <a:ahLst/>
                <a:cxnLst>
                  <a:cxn ang="0">
                    <a:pos x="1" y="69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1" y="0"/>
                  </a:cxn>
                  <a:cxn ang="0">
                    <a:pos x="91" y="66"/>
                  </a:cxn>
                  <a:cxn ang="0">
                    <a:pos x="87" y="75"/>
                  </a:cxn>
                  <a:cxn ang="0">
                    <a:pos x="1" y="69"/>
                  </a:cxn>
                </a:cxnLst>
                <a:rect l="0" t="0" r="r" b="b"/>
                <a:pathLst>
                  <a:path w="91" h="75">
                    <a:moveTo>
                      <a:pt x="1" y="69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1" y="0"/>
                    </a:lnTo>
                    <a:lnTo>
                      <a:pt x="91" y="66"/>
                    </a:lnTo>
                    <a:lnTo>
                      <a:pt x="87" y="75"/>
                    </a:lnTo>
                    <a:lnTo>
                      <a:pt x="1" y="69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" name="Freeform 43"/>
              <p:cNvSpPr>
                <a:spLocks/>
              </p:cNvSpPr>
              <p:nvPr/>
            </p:nvSpPr>
            <p:spPr bwMode="auto">
              <a:xfrm>
                <a:off x="3937" y="1746"/>
                <a:ext cx="44" cy="31"/>
              </a:xfrm>
              <a:custGeom>
                <a:avLst/>
                <a:gdLst/>
                <a:ahLst/>
                <a:cxnLst>
                  <a:cxn ang="0">
                    <a:pos x="88" y="31"/>
                  </a:cxn>
                  <a:cxn ang="0">
                    <a:pos x="82" y="18"/>
                  </a:cxn>
                  <a:cxn ang="0">
                    <a:pos x="73" y="9"/>
                  </a:cxn>
                  <a:cxn ang="0">
                    <a:pos x="59" y="3"/>
                  </a:cxn>
                  <a:cxn ang="0">
                    <a:pos x="45" y="0"/>
                  </a:cxn>
                  <a:cxn ang="0">
                    <a:pos x="30" y="3"/>
                  </a:cxn>
                  <a:cxn ang="0">
                    <a:pos x="17" y="9"/>
                  </a:cxn>
                  <a:cxn ang="0">
                    <a:pos x="7" y="18"/>
                  </a:cxn>
                  <a:cxn ang="0">
                    <a:pos x="0" y="31"/>
                  </a:cxn>
                  <a:cxn ang="0">
                    <a:pos x="7" y="43"/>
                  </a:cxn>
                  <a:cxn ang="0">
                    <a:pos x="17" y="54"/>
                  </a:cxn>
                  <a:cxn ang="0">
                    <a:pos x="30" y="60"/>
                  </a:cxn>
                  <a:cxn ang="0">
                    <a:pos x="45" y="61"/>
                  </a:cxn>
                  <a:cxn ang="0">
                    <a:pos x="59" y="60"/>
                  </a:cxn>
                  <a:cxn ang="0">
                    <a:pos x="73" y="54"/>
                  </a:cxn>
                  <a:cxn ang="0">
                    <a:pos x="82" y="43"/>
                  </a:cxn>
                  <a:cxn ang="0">
                    <a:pos x="88" y="31"/>
                  </a:cxn>
                </a:cxnLst>
                <a:rect l="0" t="0" r="r" b="b"/>
                <a:pathLst>
                  <a:path w="88" h="61">
                    <a:moveTo>
                      <a:pt x="88" y="31"/>
                    </a:moveTo>
                    <a:lnTo>
                      <a:pt x="82" y="18"/>
                    </a:lnTo>
                    <a:lnTo>
                      <a:pt x="73" y="9"/>
                    </a:lnTo>
                    <a:lnTo>
                      <a:pt x="59" y="3"/>
                    </a:lnTo>
                    <a:lnTo>
                      <a:pt x="45" y="0"/>
                    </a:lnTo>
                    <a:lnTo>
                      <a:pt x="30" y="3"/>
                    </a:lnTo>
                    <a:lnTo>
                      <a:pt x="17" y="9"/>
                    </a:lnTo>
                    <a:lnTo>
                      <a:pt x="7" y="18"/>
                    </a:lnTo>
                    <a:lnTo>
                      <a:pt x="0" y="31"/>
                    </a:lnTo>
                    <a:lnTo>
                      <a:pt x="7" y="43"/>
                    </a:lnTo>
                    <a:lnTo>
                      <a:pt x="17" y="54"/>
                    </a:lnTo>
                    <a:lnTo>
                      <a:pt x="30" y="60"/>
                    </a:lnTo>
                    <a:lnTo>
                      <a:pt x="45" y="61"/>
                    </a:lnTo>
                    <a:lnTo>
                      <a:pt x="59" y="60"/>
                    </a:lnTo>
                    <a:lnTo>
                      <a:pt x="73" y="54"/>
                    </a:lnTo>
                    <a:lnTo>
                      <a:pt x="82" y="43"/>
                    </a:lnTo>
                    <a:lnTo>
                      <a:pt x="88" y="31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" name="Freeform 44"/>
              <p:cNvSpPr>
                <a:spLocks/>
              </p:cNvSpPr>
              <p:nvPr/>
            </p:nvSpPr>
            <p:spPr bwMode="auto">
              <a:xfrm>
                <a:off x="3936" y="1727"/>
                <a:ext cx="45" cy="38"/>
              </a:xfrm>
              <a:custGeom>
                <a:avLst/>
                <a:gdLst/>
                <a:ahLst/>
                <a:cxnLst>
                  <a:cxn ang="0">
                    <a:pos x="0" y="71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1" y="0"/>
                  </a:cxn>
                  <a:cxn ang="0">
                    <a:pos x="91" y="68"/>
                  </a:cxn>
                  <a:cxn ang="0">
                    <a:pos x="88" y="75"/>
                  </a:cxn>
                  <a:cxn ang="0">
                    <a:pos x="0" y="71"/>
                  </a:cxn>
                </a:cxnLst>
                <a:rect l="0" t="0" r="r" b="b"/>
                <a:pathLst>
                  <a:path w="91" h="75">
                    <a:moveTo>
                      <a:pt x="0" y="71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1" y="0"/>
                    </a:lnTo>
                    <a:lnTo>
                      <a:pt x="91" y="68"/>
                    </a:lnTo>
                    <a:lnTo>
                      <a:pt x="88" y="75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CDCD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" name="Freeform 45"/>
              <p:cNvSpPr>
                <a:spLocks/>
              </p:cNvSpPr>
              <p:nvPr/>
            </p:nvSpPr>
            <p:spPr bwMode="auto">
              <a:xfrm>
                <a:off x="3891" y="1746"/>
                <a:ext cx="45" cy="31"/>
              </a:xfrm>
              <a:custGeom>
                <a:avLst/>
                <a:gdLst/>
                <a:ahLst/>
                <a:cxnLst>
                  <a:cxn ang="0">
                    <a:pos x="89" y="31"/>
                  </a:cxn>
                  <a:cxn ang="0">
                    <a:pos x="83" y="18"/>
                  </a:cxn>
                  <a:cxn ang="0">
                    <a:pos x="72" y="9"/>
                  </a:cxn>
                  <a:cxn ang="0">
                    <a:pos x="60" y="3"/>
                  </a:cxn>
                  <a:cxn ang="0">
                    <a:pos x="44" y="0"/>
                  </a:cxn>
                  <a:cxn ang="0">
                    <a:pos x="30" y="3"/>
                  </a:cxn>
                  <a:cxn ang="0">
                    <a:pos x="17" y="9"/>
                  </a:cxn>
                  <a:cxn ang="0">
                    <a:pos x="7" y="18"/>
                  </a:cxn>
                  <a:cxn ang="0">
                    <a:pos x="0" y="31"/>
                  </a:cxn>
                  <a:cxn ang="0">
                    <a:pos x="7" y="43"/>
                  </a:cxn>
                  <a:cxn ang="0">
                    <a:pos x="17" y="54"/>
                  </a:cxn>
                  <a:cxn ang="0">
                    <a:pos x="30" y="60"/>
                  </a:cxn>
                  <a:cxn ang="0">
                    <a:pos x="44" y="61"/>
                  </a:cxn>
                  <a:cxn ang="0">
                    <a:pos x="60" y="60"/>
                  </a:cxn>
                  <a:cxn ang="0">
                    <a:pos x="72" y="54"/>
                  </a:cxn>
                  <a:cxn ang="0">
                    <a:pos x="83" y="43"/>
                  </a:cxn>
                  <a:cxn ang="0">
                    <a:pos x="89" y="31"/>
                  </a:cxn>
                </a:cxnLst>
                <a:rect l="0" t="0" r="r" b="b"/>
                <a:pathLst>
                  <a:path w="89" h="61">
                    <a:moveTo>
                      <a:pt x="89" y="31"/>
                    </a:moveTo>
                    <a:lnTo>
                      <a:pt x="83" y="18"/>
                    </a:lnTo>
                    <a:lnTo>
                      <a:pt x="72" y="9"/>
                    </a:lnTo>
                    <a:lnTo>
                      <a:pt x="60" y="3"/>
                    </a:lnTo>
                    <a:lnTo>
                      <a:pt x="44" y="0"/>
                    </a:lnTo>
                    <a:lnTo>
                      <a:pt x="30" y="3"/>
                    </a:lnTo>
                    <a:lnTo>
                      <a:pt x="17" y="9"/>
                    </a:lnTo>
                    <a:lnTo>
                      <a:pt x="7" y="18"/>
                    </a:lnTo>
                    <a:lnTo>
                      <a:pt x="0" y="31"/>
                    </a:lnTo>
                    <a:lnTo>
                      <a:pt x="7" y="43"/>
                    </a:lnTo>
                    <a:lnTo>
                      <a:pt x="17" y="54"/>
                    </a:lnTo>
                    <a:lnTo>
                      <a:pt x="30" y="60"/>
                    </a:lnTo>
                    <a:lnTo>
                      <a:pt x="44" y="61"/>
                    </a:lnTo>
                    <a:lnTo>
                      <a:pt x="60" y="60"/>
                    </a:lnTo>
                    <a:lnTo>
                      <a:pt x="72" y="54"/>
                    </a:lnTo>
                    <a:lnTo>
                      <a:pt x="83" y="43"/>
                    </a:lnTo>
                    <a:lnTo>
                      <a:pt x="89" y="3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6" name="Freeform 46"/>
              <p:cNvSpPr>
                <a:spLocks/>
              </p:cNvSpPr>
              <p:nvPr/>
            </p:nvSpPr>
            <p:spPr bwMode="auto">
              <a:xfrm>
                <a:off x="3891" y="1727"/>
                <a:ext cx="46" cy="38"/>
              </a:xfrm>
              <a:custGeom>
                <a:avLst/>
                <a:gdLst/>
                <a:ahLst/>
                <a:cxnLst>
                  <a:cxn ang="0">
                    <a:pos x="0" y="71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0" y="0"/>
                  </a:cxn>
                  <a:cxn ang="0">
                    <a:pos x="90" y="68"/>
                  </a:cxn>
                  <a:cxn ang="0">
                    <a:pos x="87" y="75"/>
                  </a:cxn>
                  <a:cxn ang="0">
                    <a:pos x="0" y="71"/>
                  </a:cxn>
                </a:cxnLst>
                <a:rect l="0" t="0" r="r" b="b"/>
                <a:pathLst>
                  <a:path w="90" h="75">
                    <a:moveTo>
                      <a:pt x="0" y="71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0" y="0"/>
                    </a:lnTo>
                    <a:lnTo>
                      <a:pt x="90" y="68"/>
                    </a:lnTo>
                    <a:lnTo>
                      <a:pt x="87" y="75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7" name="Freeform 47"/>
              <p:cNvSpPr>
                <a:spLocks/>
              </p:cNvSpPr>
              <p:nvPr/>
            </p:nvSpPr>
            <p:spPr bwMode="auto">
              <a:xfrm>
                <a:off x="3980" y="1746"/>
                <a:ext cx="45" cy="31"/>
              </a:xfrm>
              <a:custGeom>
                <a:avLst/>
                <a:gdLst/>
                <a:ahLst/>
                <a:cxnLst>
                  <a:cxn ang="0">
                    <a:pos x="89" y="31"/>
                  </a:cxn>
                  <a:cxn ang="0">
                    <a:pos x="83" y="18"/>
                  </a:cxn>
                  <a:cxn ang="0">
                    <a:pos x="72" y="9"/>
                  </a:cxn>
                  <a:cxn ang="0">
                    <a:pos x="60" y="3"/>
                  </a:cxn>
                  <a:cxn ang="0">
                    <a:pos x="44" y="0"/>
                  </a:cxn>
                  <a:cxn ang="0">
                    <a:pos x="31" y="3"/>
                  </a:cxn>
                  <a:cxn ang="0">
                    <a:pos x="17" y="9"/>
                  </a:cxn>
                  <a:cxn ang="0">
                    <a:pos x="7" y="18"/>
                  </a:cxn>
                  <a:cxn ang="0">
                    <a:pos x="0" y="31"/>
                  </a:cxn>
                  <a:cxn ang="0">
                    <a:pos x="7" y="43"/>
                  </a:cxn>
                  <a:cxn ang="0">
                    <a:pos x="17" y="54"/>
                  </a:cxn>
                  <a:cxn ang="0">
                    <a:pos x="31" y="60"/>
                  </a:cxn>
                  <a:cxn ang="0">
                    <a:pos x="44" y="61"/>
                  </a:cxn>
                  <a:cxn ang="0">
                    <a:pos x="60" y="60"/>
                  </a:cxn>
                  <a:cxn ang="0">
                    <a:pos x="72" y="54"/>
                  </a:cxn>
                  <a:cxn ang="0">
                    <a:pos x="83" y="43"/>
                  </a:cxn>
                  <a:cxn ang="0">
                    <a:pos x="89" y="31"/>
                  </a:cxn>
                </a:cxnLst>
                <a:rect l="0" t="0" r="r" b="b"/>
                <a:pathLst>
                  <a:path w="89" h="61">
                    <a:moveTo>
                      <a:pt x="89" y="31"/>
                    </a:moveTo>
                    <a:lnTo>
                      <a:pt x="83" y="18"/>
                    </a:lnTo>
                    <a:lnTo>
                      <a:pt x="72" y="9"/>
                    </a:lnTo>
                    <a:lnTo>
                      <a:pt x="60" y="3"/>
                    </a:lnTo>
                    <a:lnTo>
                      <a:pt x="44" y="0"/>
                    </a:lnTo>
                    <a:lnTo>
                      <a:pt x="31" y="3"/>
                    </a:lnTo>
                    <a:lnTo>
                      <a:pt x="17" y="9"/>
                    </a:lnTo>
                    <a:lnTo>
                      <a:pt x="7" y="18"/>
                    </a:lnTo>
                    <a:lnTo>
                      <a:pt x="0" y="31"/>
                    </a:lnTo>
                    <a:lnTo>
                      <a:pt x="7" y="43"/>
                    </a:lnTo>
                    <a:lnTo>
                      <a:pt x="17" y="54"/>
                    </a:lnTo>
                    <a:lnTo>
                      <a:pt x="31" y="60"/>
                    </a:lnTo>
                    <a:lnTo>
                      <a:pt x="44" y="61"/>
                    </a:lnTo>
                    <a:lnTo>
                      <a:pt x="60" y="60"/>
                    </a:lnTo>
                    <a:lnTo>
                      <a:pt x="72" y="54"/>
                    </a:lnTo>
                    <a:lnTo>
                      <a:pt x="83" y="43"/>
                    </a:lnTo>
                    <a:lnTo>
                      <a:pt x="89" y="3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8" name="Freeform 48"/>
              <p:cNvSpPr>
                <a:spLocks/>
              </p:cNvSpPr>
              <p:nvPr/>
            </p:nvSpPr>
            <p:spPr bwMode="auto">
              <a:xfrm>
                <a:off x="3980" y="1727"/>
                <a:ext cx="45" cy="38"/>
              </a:xfrm>
              <a:custGeom>
                <a:avLst/>
                <a:gdLst/>
                <a:ahLst/>
                <a:cxnLst>
                  <a:cxn ang="0">
                    <a:pos x="0" y="71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91" y="0"/>
                  </a:cxn>
                  <a:cxn ang="0">
                    <a:pos x="91" y="68"/>
                  </a:cxn>
                  <a:cxn ang="0">
                    <a:pos x="88" y="75"/>
                  </a:cxn>
                  <a:cxn ang="0">
                    <a:pos x="0" y="71"/>
                  </a:cxn>
                </a:cxnLst>
                <a:rect l="0" t="0" r="r" b="b"/>
                <a:pathLst>
                  <a:path w="91" h="75">
                    <a:moveTo>
                      <a:pt x="0" y="71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91" y="0"/>
                    </a:lnTo>
                    <a:lnTo>
                      <a:pt x="91" y="68"/>
                    </a:lnTo>
                    <a:lnTo>
                      <a:pt x="88" y="75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aphicFrame>
          <p:nvGraphicFramePr>
            <p:cNvPr id="49" name="Object 4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714348" y="2657460"/>
            <a:ext cx="1276350" cy="973138"/>
          </p:xfrm>
          <a:graphic>
            <a:graphicData uri="http://schemas.openxmlformats.org/presentationml/2006/ole">
              <p:oleObj spid="_x0000_s1027" name="Microsoft ClipArt Gallery" r:id="rId4" imgW="4052880" imgH="2536560" progId="">
                <p:embed/>
              </p:oleObj>
            </a:graphicData>
          </a:graphic>
        </p:graphicFrame>
        <p:graphicFrame>
          <p:nvGraphicFramePr>
            <p:cNvPr id="50" name="Object 5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000348" y="4562460"/>
            <a:ext cx="1600200" cy="1143000"/>
          </p:xfrm>
          <a:graphic>
            <a:graphicData uri="http://schemas.openxmlformats.org/presentationml/2006/ole">
              <p:oleObj spid="_x0000_s1028" name="Microsoft ClipArt Gallery" r:id="rId5" imgW="4005000" imgH="3190680" progId="">
                <p:embed/>
              </p:oleObj>
            </a:graphicData>
          </a:graphic>
        </p:graphicFrame>
        <p:sp>
          <p:nvSpPr>
            <p:cNvPr id="51" name="AutoShape 51"/>
            <p:cNvSpPr>
              <a:spLocks noChangeArrowheads="1"/>
            </p:cNvSpPr>
            <p:nvPr/>
          </p:nvSpPr>
          <p:spPr bwMode="auto">
            <a:xfrm rot="16200000" flipH="1">
              <a:off x="5591148" y="4257660"/>
              <a:ext cx="914400" cy="9144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" name="AutoShape 52"/>
            <p:cNvSpPr>
              <a:spLocks noChangeArrowheads="1"/>
            </p:cNvSpPr>
            <p:nvPr/>
          </p:nvSpPr>
          <p:spPr bwMode="auto">
            <a:xfrm flipH="1">
              <a:off x="1095348" y="4105260"/>
              <a:ext cx="914400" cy="9144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3" name="Text Box 53"/>
            <p:cNvSpPr txBox="1">
              <a:spLocks noChangeArrowheads="1"/>
            </p:cNvSpPr>
            <p:nvPr/>
          </p:nvSpPr>
          <p:spPr bwMode="auto">
            <a:xfrm>
              <a:off x="2271686" y="2657460"/>
              <a:ext cx="2878137" cy="15684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just"/>
              <a:r>
                <a:rPr lang="zh-TW" altLang="en-US" sz="1600">
                  <a:solidFill>
                    <a:srgbClr val="000000"/>
                  </a:solidFill>
                  <a:latin typeface="新細明體" charset="-120"/>
                </a:rPr>
                <a:t>想想看：網際網路的出現，有可能取代通路嗎？或著問，什麼產品的通路，最可能被網際網路取代？什麼樣子的產品，會被網際網路強化？能由你經驗分享你的看法？</a:t>
              </a:r>
            </a:p>
          </p:txBody>
        </p:sp>
        <p:sp>
          <p:nvSpPr>
            <p:cNvPr id="54" name="AutoShape 54"/>
            <p:cNvSpPr>
              <a:spLocks noChangeArrowheads="1"/>
            </p:cNvSpPr>
            <p:nvPr/>
          </p:nvSpPr>
          <p:spPr bwMode="auto">
            <a:xfrm rot="5400000" flipH="1" flipV="1">
              <a:off x="5514948" y="1438260"/>
              <a:ext cx="914400" cy="9144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" name="AutoShape 55"/>
            <p:cNvSpPr>
              <a:spLocks noChangeArrowheads="1"/>
            </p:cNvSpPr>
            <p:nvPr/>
          </p:nvSpPr>
          <p:spPr bwMode="auto">
            <a:xfrm flipH="1" flipV="1">
              <a:off x="1171548" y="1514460"/>
              <a:ext cx="914400" cy="9144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" name="Text Box 56"/>
            <p:cNvSpPr txBox="1">
              <a:spLocks noChangeArrowheads="1"/>
            </p:cNvSpPr>
            <p:nvPr/>
          </p:nvSpPr>
          <p:spPr bwMode="auto">
            <a:xfrm>
              <a:off x="5780061" y="3725848"/>
              <a:ext cx="793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/>
                <a:t>廠商</a:t>
              </a:r>
            </a:p>
          </p:txBody>
        </p:sp>
        <p:sp>
          <p:nvSpPr>
            <p:cNvPr id="57" name="Text Box 57"/>
            <p:cNvSpPr txBox="1">
              <a:spLocks noChangeArrowheads="1"/>
            </p:cNvSpPr>
            <p:nvPr/>
          </p:nvSpPr>
          <p:spPr bwMode="auto">
            <a:xfrm>
              <a:off x="974698" y="3703623"/>
              <a:ext cx="793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dirty="0"/>
                <a:t>客戶</a:t>
              </a:r>
            </a:p>
          </p:txBody>
        </p:sp>
        <p:sp>
          <p:nvSpPr>
            <p:cNvPr id="58" name="Text Box 58"/>
            <p:cNvSpPr txBox="1">
              <a:spLocks noChangeArrowheads="1"/>
            </p:cNvSpPr>
            <p:nvPr/>
          </p:nvSpPr>
          <p:spPr bwMode="auto">
            <a:xfrm>
              <a:off x="3351186" y="2238360"/>
              <a:ext cx="692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000"/>
                <a:t>通路</a:t>
              </a:r>
            </a:p>
          </p:txBody>
        </p:sp>
        <p:sp>
          <p:nvSpPr>
            <p:cNvPr id="59" name="Text Box 59"/>
            <p:cNvSpPr txBox="1">
              <a:spLocks noChangeArrowheads="1"/>
            </p:cNvSpPr>
            <p:nvPr/>
          </p:nvSpPr>
          <p:spPr bwMode="auto">
            <a:xfrm>
              <a:off x="3495648" y="5719748"/>
              <a:ext cx="9318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/>
                <a:t>E-</a:t>
              </a:r>
              <a:r>
                <a:rPr lang="zh-TW" altLang="en-US" sz="2000"/>
                <a:t>通路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四、「</a:t>
            </a:r>
            <a:r>
              <a:rPr lang="en-US" altLang="zh-TW" b="1" dirty="0" smtClean="0"/>
              <a:t>E-</a:t>
            </a:r>
            <a:r>
              <a:rPr lang="zh-TW" altLang="zh-TW" b="1" dirty="0" smtClean="0"/>
              <a:t>通路」的類別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grpSp>
        <p:nvGrpSpPr>
          <p:cNvPr id="318" name="群組 317"/>
          <p:cNvGrpSpPr/>
          <p:nvPr/>
        </p:nvGrpSpPr>
        <p:grpSpPr>
          <a:xfrm>
            <a:off x="914400" y="1571612"/>
            <a:ext cx="7801004" cy="4714908"/>
            <a:chOff x="914400" y="228600"/>
            <a:chExt cx="6867525" cy="62484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209800" y="6019800"/>
              <a:ext cx="419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zh-TW" altLang="en-US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什麼</a:t>
              </a:r>
              <a:r>
                <a:rPr lang="zh-TW" altLang="en-US" b="1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是「</a:t>
              </a:r>
              <a:r>
                <a:rPr lang="en-US" altLang="zh-TW" b="1" dirty="0">
                  <a:solidFill>
                    <a:srgbClr val="000000"/>
                  </a:solidFill>
                  <a:cs typeface="Times New Roman" pitchFamily="18" charset="0"/>
                </a:rPr>
                <a:t>E-</a:t>
              </a:r>
              <a:r>
                <a:rPr lang="zh-TW" altLang="en-US" b="1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通路」</a:t>
              </a:r>
              <a:endParaRPr lang="zh-TW" altLang="en-US" dirty="0">
                <a:latin typeface="Arial" charset="0"/>
              </a:endParaRPr>
            </a:p>
          </p:txBody>
        </p:sp>
        <p:graphicFrame>
          <p:nvGraphicFramePr>
            <p:cNvPr id="6" name="Object 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616575" y="228600"/>
            <a:ext cx="1362075" cy="633413"/>
          </p:xfrm>
          <a:graphic>
            <a:graphicData uri="http://schemas.openxmlformats.org/presentationml/2006/ole">
              <p:oleObj spid="_x0000_s2050" name="Microsoft ClipArt Gallery" r:id="rId3" imgW="5568840" imgH="3435120" progId="">
                <p:embed/>
              </p:oleObj>
            </a:graphicData>
          </a:graphic>
        </p:graphicFrame>
        <p:graphicFrame>
          <p:nvGraphicFramePr>
            <p:cNvPr id="7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851400" y="420688"/>
            <a:ext cx="681038" cy="447675"/>
          </p:xfrm>
          <a:graphic>
            <a:graphicData uri="http://schemas.openxmlformats.org/presentationml/2006/ole">
              <p:oleObj spid="_x0000_s2051" name="Microsoft ClipArt Gallery" r:id="rId4" imgW="4005000" imgH="3190680" progId="">
                <p:embed/>
              </p:oleObj>
            </a:graphicData>
          </a:graphic>
        </p:graphicFrame>
        <p:graphicFrame>
          <p:nvGraphicFramePr>
            <p:cNvPr id="8" name="Object 7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47800" y="292100"/>
            <a:ext cx="1106488" cy="688975"/>
          </p:xfrm>
          <a:graphic>
            <a:graphicData uri="http://schemas.openxmlformats.org/presentationml/2006/ole">
              <p:oleObj spid="_x0000_s2052" name="Microsoft ClipArt Gallery" r:id="rId5" imgW="4052880" imgH="2536560" progId="">
                <p:embed/>
              </p:oleObj>
            </a:graphicData>
          </a:graphic>
        </p:graphicFrame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2809875" y="292100"/>
              <a:ext cx="1955800" cy="576263"/>
            </a:xfrm>
            <a:prstGeom prst="rightArrow">
              <a:avLst>
                <a:gd name="adj1" fmla="val 50000"/>
                <a:gd name="adj2" fmla="val 8484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zh-TW" altLang="en-US" sz="1400">
                  <a:latin typeface="Arial" charset="0"/>
                </a:rPr>
                <a:t>到工廠網站訂購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5362575" y="935038"/>
              <a:ext cx="24193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600" b="1">
                  <a:latin typeface="Arial" charset="0"/>
                  <a:ea typeface="標楷體" pitchFamily="65" charset="-120"/>
                </a:rPr>
                <a:t>（賣方主導：直接銷售）</a:t>
              </a:r>
            </a:p>
          </p:txBody>
        </p: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1566863" y="2090738"/>
              <a:ext cx="1481137" cy="627062"/>
              <a:chOff x="774" y="861"/>
              <a:chExt cx="2208" cy="1506"/>
            </a:xfrm>
          </p:grpSpPr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774" y="861"/>
                <a:ext cx="1482" cy="1239"/>
                <a:chOff x="774" y="861"/>
                <a:chExt cx="1482" cy="1239"/>
              </a:xfrm>
            </p:grpSpPr>
            <p:grpSp>
              <p:nvGrpSpPr>
                <p:cNvPr id="28" name="Group 12"/>
                <p:cNvGrpSpPr>
                  <a:grpSpLocks/>
                </p:cNvGrpSpPr>
                <p:nvPr/>
              </p:nvGrpSpPr>
              <p:grpSpPr bwMode="auto">
                <a:xfrm>
                  <a:off x="1496" y="861"/>
                  <a:ext cx="760" cy="854"/>
                  <a:chOff x="1496" y="861"/>
                  <a:chExt cx="760" cy="854"/>
                </a:xfrm>
              </p:grpSpPr>
              <p:grpSp>
                <p:nvGrpSpPr>
                  <p:cNvPr id="59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1496" y="861"/>
                    <a:ext cx="760" cy="854"/>
                    <a:chOff x="1496" y="861"/>
                    <a:chExt cx="760" cy="854"/>
                  </a:xfrm>
                </p:grpSpPr>
                <p:grpSp>
                  <p:nvGrpSpPr>
                    <p:cNvPr id="66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96" y="861"/>
                      <a:ext cx="749" cy="854"/>
                      <a:chOff x="1496" y="861"/>
                      <a:chExt cx="749" cy="854"/>
                    </a:xfrm>
                  </p:grpSpPr>
                  <p:grpSp>
                    <p:nvGrpSpPr>
                      <p:cNvPr id="71" name="Group 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96" y="861"/>
                        <a:ext cx="749" cy="854"/>
                        <a:chOff x="1496" y="861"/>
                        <a:chExt cx="749" cy="854"/>
                      </a:xfrm>
                    </p:grpSpPr>
                    <p:sp>
                      <p:nvSpPr>
                        <p:cNvPr id="92" name="Freeform 1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96" y="861"/>
                          <a:ext cx="749" cy="85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712"/>
                            </a:cxn>
                            <a:cxn ang="0">
                              <a:pos x="73" y="620"/>
                            </a:cxn>
                            <a:cxn ang="0">
                              <a:pos x="123" y="564"/>
                            </a:cxn>
                            <a:cxn ang="0">
                              <a:pos x="156" y="524"/>
                            </a:cxn>
                            <a:cxn ang="0">
                              <a:pos x="158" y="476"/>
                            </a:cxn>
                            <a:cxn ang="0">
                              <a:pos x="143" y="436"/>
                            </a:cxn>
                            <a:cxn ang="0">
                              <a:pos x="120" y="401"/>
                            </a:cxn>
                            <a:cxn ang="0">
                              <a:pos x="110" y="368"/>
                            </a:cxn>
                            <a:cxn ang="0">
                              <a:pos x="99" y="344"/>
                            </a:cxn>
                            <a:cxn ang="0">
                              <a:pos x="88" y="287"/>
                            </a:cxn>
                            <a:cxn ang="0">
                              <a:pos x="89" y="251"/>
                            </a:cxn>
                            <a:cxn ang="0">
                              <a:pos x="94" y="201"/>
                            </a:cxn>
                            <a:cxn ang="0">
                              <a:pos x="109" y="158"/>
                            </a:cxn>
                            <a:cxn ang="0">
                              <a:pos x="133" y="112"/>
                            </a:cxn>
                            <a:cxn ang="0">
                              <a:pos x="158" y="85"/>
                            </a:cxn>
                            <a:cxn ang="0">
                              <a:pos x="196" y="50"/>
                            </a:cxn>
                            <a:cxn ang="0">
                              <a:pos x="251" y="25"/>
                            </a:cxn>
                            <a:cxn ang="0">
                              <a:pos x="299" y="11"/>
                            </a:cxn>
                            <a:cxn ang="0">
                              <a:pos x="357" y="1"/>
                            </a:cxn>
                            <a:cxn ang="0">
                              <a:pos x="415" y="0"/>
                            </a:cxn>
                            <a:cxn ang="0">
                              <a:pos x="462" y="4"/>
                            </a:cxn>
                            <a:cxn ang="0">
                              <a:pos x="520" y="18"/>
                            </a:cxn>
                            <a:cxn ang="0">
                              <a:pos x="574" y="37"/>
                            </a:cxn>
                            <a:cxn ang="0">
                              <a:pos x="613" y="58"/>
                            </a:cxn>
                            <a:cxn ang="0">
                              <a:pos x="659" y="94"/>
                            </a:cxn>
                            <a:cxn ang="0">
                              <a:pos x="696" y="142"/>
                            </a:cxn>
                            <a:cxn ang="0">
                              <a:pos x="722" y="190"/>
                            </a:cxn>
                            <a:cxn ang="0">
                              <a:pos x="739" y="225"/>
                            </a:cxn>
                            <a:cxn ang="0">
                              <a:pos x="748" y="286"/>
                            </a:cxn>
                            <a:cxn ang="0">
                              <a:pos x="745" y="350"/>
                            </a:cxn>
                            <a:cxn ang="0">
                              <a:pos x="739" y="398"/>
                            </a:cxn>
                            <a:cxn ang="0">
                              <a:pos x="722" y="462"/>
                            </a:cxn>
                            <a:cxn ang="0">
                              <a:pos x="700" y="526"/>
                            </a:cxn>
                            <a:cxn ang="0">
                              <a:pos x="672" y="575"/>
                            </a:cxn>
                            <a:cxn ang="0">
                              <a:pos x="635" y="627"/>
                            </a:cxn>
                            <a:cxn ang="0">
                              <a:pos x="591" y="659"/>
                            </a:cxn>
                            <a:cxn ang="0">
                              <a:pos x="547" y="676"/>
                            </a:cxn>
                            <a:cxn ang="0">
                              <a:pos x="499" y="686"/>
                            </a:cxn>
                            <a:cxn ang="0">
                              <a:pos x="455" y="686"/>
                            </a:cxn>
                            <a:cxn ang="0">
                              <a:pos x="420" y="673"/>
                            </a:cxn>
                            <a:cxn ang="0">
                              <a:pos x="390" y="656"/>
                            </a:cxn>
                            <a:cxn ang="0">
                              <a:pos x="375" y="650"/>
                            </a:cxn>
                            <a:cxn ang="0">
                              <a:pos x="388" y="684"/>
                            </a:cxn>
                            <a:cxn ang="0">
                              <a:pos x="410" y="716"/>
                            </a:cxn>
                            <a:cxn ang="0">
                              <a:pos x="420" y="762"/>
                            </a:cxn>
                            <a:cxn ang="0">
                              <a:pos x="420" y="853"/>
                            </a:cxn>
                            <a:cxn ang="0">
                              <a:pos x="324" y="845"/>
                            </a:cxn>
                            <a:cxn ang="0">
                              <a:pos x="228" y="807"/>
                            </a:cxn>
                            <a:cxn ang="0">
                              <a:pos x="158" y="764"/>
                            </a:cxn>
                            <a:cxn ang="0">
                              <a:pos x="0" y="712"/>
                            </a:cxn>
                          </a:cxnLst>
                          <a:rect l="0" t="0" r="r" b="b"/>
                          <a:pathLst>
                            <a:path w="749" h="854">
                              <a:moveTo>
                                <a:pt x="0" y="712"/>
                              </a:moveTo>
                              <a:lnTo>
                                <a:pt x="73" y="620"/>
                              </a:lnTo>
                              <a:lnTo>
                                <a:pt x="123" y="564"/>
                              </a:lnTo>
                              <a:lnTo>
                                <a:pt x="156" y="524"/>
                              </a:lnTo>
                              <a:lnTo>
                                <a:pt x="158" y="476"/>
                              </a:lnTo>
                              <a:lnTo>
                                <a:pt x="143" y="436"/>
                              </a:lnTo>
                              <a:lnTo>
                                <a:pt x="120" y="401"/>
                              </a:lnTo>
                              <a:lnTo>
                                <a:pt x="110" y="368"/>
                              </a:lnTo>
                              <a:lnTo>
                                <a:pt x="99" y="344"/>
                              </a:lnTo>
                              <a:lnTo>
                                <a:pt x="88" y="287"/>
                              </a:lnTo>
                              <a:lnTo>
                                <a:pt x="89" y="251"/>
                              </a:lnTo>
                              <a:lnTo>
                                <a:pt x="94" y="201"/>
                              </a:lnTo>
                              <a:lnTo>
                                <a:pt x="109" y="158"/>
                              </a:lnTo>
                              <a:lnTo>
                                <a:pt x="133" y="112"/>
                              </a:lnTo>
                              <a:lnTo>
                                <a:pt x="158" y="85"/>
                              </a:lnTo>
                              <a:lnTo>
                                <a:pt x="196" y="50"/>
                              </a:lnTo>
                              <a:lnTo>
                                <a:pt x="251" y="25"/>
                              </a:lnTo>
                              <a:lnTo>
                                <a:pt x="299" y="11"/>
                              </a:lnTo>
                              <a:lnTo>
                                <a:pt x="357" y="1"/>
                              </a:lnTo>
                              <a:lnTo>
                                <a:pt x="415" y="0"/>
                              </a:lnTo>
                              <a:lnTo>
                                <a:pt x="462" y="4"/>
                              </a:lnTo>
                              <a:lnTo>
                                <a:pt x="520" y="18"/>
                              </a:lnTo>
                              <a:lnTo>
                                <a:pt x="574" y="37"/>
                              </a:lnTo>
                              <a:lnTo>
                                <a:pt x="613" y="58"/>
                              </a:lnTo>
                              <a:lnTo>
                                <a:pt x="659" y="94"/>
                              </a:lnTo>
                              <a:lnTo>
                                <a:pt x="696" y="142"/>
                              </a:lnTo>
                              <a:lnTo>
                                <a:pt x="722" y="190"/>
                              </a:lnTo>
                              <a:lnTo>
                                <a:pt x="739" y="225"/>
                              </a:lnTo>
                              <a:lnTo>
                                <a:pt x="748" y="286"/>
                              </a:lnTo>
                              <a:lnTo>
                                <a:pt x="745" y="350"/>
                              </a:lnTo>
                              <a:lnTo>
                                <a:pt x="739" y="398"/>
                              </a:lnTo>
                              <a:lnTo>
                                <a:pt x="722" y="462"/>
                              </a:lnTo>
                              <a:lnTo>
                                <a:pt x="700" y="526"/>
                              </a:lnTo>
                              <a:lnTo>
                                <a:pt x="672" y="575"/>
                              </a:lnTo>
                              <a:lnTo>
                                <a:pt x="635" y="627"/>
                              </a:lnTo>
                              <a:lnTo>
                                <a:pt x="591" y="659"/>
                              </a:lnTo>
                              <a:lnTo>
                                <a:pt x="547" y="676"/>
                              </a:lnTo>
                              <a:lnTo>
                                <a:pt x="499" y="686"/>
                              </a:lnTo>
                              <a:lnTo>
                                <a:pt x="455" y="686"/>
                              </a:lnTo>
                              <a:lnTo>
                                <a:pt x="420" y="673"/>
                              </a:lnTo>
                              <a:lnTo>
                                <a:pt x="390" y="656"/>
                              </a:lnTo>
                              <a:lnTo>
                                <a:pt x="375" y="650"/>
                              </a:lnTo>
                              <a:lnTo>
                                <a:pt x="388" y="684"/>
                              </a:lnTo>
                              <a:lnTo>
                                <a:pt x="410" y="716"/>
                              </a:lnTo>
                              <a:lnTo>
                                <a:pt x="420" y="762"/>
                              </a:lnTo>
                              <a:lnTo>
                                <a:pt x="420" y="853"/>
                              </a:lnTo>
                              <a:lnTo>
                                <a:pt x="324" y="845"/>
                              </a:lnTo>
                              <a:lnTo>
                                <a:pt x="228" y="807"/>
                              </a:lnTo>
                              <a:lnTo>
                                <a:pt x="158" y="764"/>
                              </a:lnTo>
                              <a:lnTo>
                                <a:pt x="0" y="712"/>
                              </a:lnTo>
                            </a:path>
                          </a:pathLst>
                        </a:custGeom>
                        <a:solidFill>
                          <a:srgbClr val="E0A08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93" name="Freeform 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10" y="1177"/>
                          <a:ext cx="46" cy="145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45" y="144"/>
                            </a:cxn>
                            <a:cxn ang="0">
                              <a:pos x="24" y="137"/>
                            </a:cxn>
                            <a:cxn ang="0">
                              <a:pos x="13" y="125"/>
                            </a:cxn>
                            <a:cxn ang="0">
                              <a:pos x="4" y="105"/>
                            </a:cxn>
                            <a:cxn ang="0">
                              <a:pos x="0" y="79"/>
                            </a:cxn>
                            <a:cxn ang="0">
                              <a:pos x="2" y="50"/>
                            </a:cxn>
                            <a:cxn ang="0">
                              <a:pos x="8" y="32"/>
                            </a:cxn>
                            <a:cxn ang="0">
                              <a:pos x="20" y="12"/>
                            </a:cxn>
                            <a:cxn ang="0">
                              <a:pos x="34" y="0"/>
                            </a:cxn>
                          </a:cxnLst>
                          <a:rect l="0" t="0" r="r" b="b"/>
                          <a:pathLst>
                            <a:path w="46" h="145">
                              <a:moveTo>
                                <a:pt x="45" y="144"/>
                              </a:moveTo>
                              <a:lnTo>
                                <a:pt x="24" y="137"/>
                              </a:lnTo>
                              <a:lnTo>
                                <a:pt x="13" y="125"/>
                              </a:lnTo>
                              <a:lnTo>
                                <a:pt x="4" y="105"/>
                              </a:lnTo>
                              <a:lnTo>
                                <a:pt x="0" y="79"/>
                              </a:lnTo>
                              <a:lnTo>
                                <a:pt x="2" y="50"/>
                              </a:lnTo>
                              <a:lnTo>
                                <a:pt x="8" y="32"/>
                              </a:lnTo>
                              <a:lnTo>
                                <a:pt x="20" y="12"/>
                              </a:lnTo>
                              <a:lnTo>
                                <a:pt x="34" y="0"/>
                              </a:lnTo>
                            </a:path>
                          </a:pathLst>
                        </a:custGeom>
                        <a:noFill/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72" name="Group 1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22" y="863"/>
                        <a:ext cx="654" cy="546"/>
                        <a:chOff x="1522" y="863"/>
                        <a:chExt cx="654" cy="546"/>
                      </a:xfrm>
                    </p:grpSpPr>
                    <p:grpSp>
                      <p:nvGrpSpPr>
                        <p:cNvPr id="73" name="Group 1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683" y="863"/>
                          <a:ext cx="429" cy="158"/>
                          <a:chOff x="1683" y="863"/>
                          <a:chExt cx="429" cy="158"/>
                        </a:xfrm>
                      </p:grpSpPr>
                      <p:sp>
                        <p:nvSpPr>
                          <p:cNvPr id="90" name="Freeform 2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713" y="886"/>
                            <a:ext cx="399" cy="135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134"/>
                              </a:cxn>
                              <a:cxn ang="0">
                                <a:pos x="34" y="91"/>
                              </a:cxn>
                              <a:cxn ang="0">
                                <a:pos x="73" y="60"/>
                              </a:cxn>
                              <a:cxn ang="0">
                                <a:pos x="119" y="33"/>
                              </a:cxn>
                              <a:cxn ang="0">
                                <a:pos x="167" y="15"/>
                              </a:cxn>
                              <a:cxn ang="0">
                                <a:pos x="222" y="6"/>
                              </a:cxn>
                              <a:cxn ang="0">
                                <a:pos x="289" y="0"/>
                              </a:cxn>
                              <a:cxn ang="0">
                                <a:pos x="337" y="8"/>
                              </a:cxn>
                              <a:cxn ang="0">
                                <a:pos x="398" y="29"/>
                              </a:cxn>
                            </a:cxnLst>
                            <a:rect l="0" t="0" r="r" b="b"/>
                            <a:pathLst>
                              <a:path w="399" h="135">
                                <a:moveTo>
                                  <a:pt x="0" y="134"/>
                                </a:moveTo>
                                <a:lnTo>
                                  <a:pt x="34" y="91"/>
                                </a:lnTo>
                                <a:lnTo>
                                  <a:pt x="73" y="60"/>
                                </a:lnTo>
                                <a:lnTo>
                                  <a:pt x="119" y="33"/>
                                </a:lnTo>
                                <a:lnTo>
                                  <a:pt x="167" y="15"/>
                                </a:lnTo>
                                <a:lnTo>
                                  <a:pt x="222" y="6"/>
                                </a:lnTo>
                                <a:lnTo>
                                  <a:pt x="289" y="0"/>
                                </a:lnTo>
                                <a:lnTo>
                                  <a:pt x="337" y="8"/>
                                </a:lnTo>
                                <a:lnTo>
                                  <a:pt x="398" y="29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804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91" name="Freeform 2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683" y="863"/>
                            <a:ext cx="403" cy="148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147"/>
                              </a:cxn>
                              <a:cxn ang="0">
                                <a:pos x="21" y="106"/>
                              </a:cxn>
                              <a:cxn ang="0">
                                <a:pos x="46" y="73"/>
                              </a:cxn>
                              <a:cxn ang="0">
                                <a:pos x="76" y="43"/>
                              </a:cxn>
                              <a:cxn ang="0">
                                <a:pos x="118" y="18"/>
                              </a:cxn>
                              <a:cxn ang="0">
                                <a:pos x="176" y="2"/>
                              </a:cxn>
                              <a:cxn ang="0">
                                <a:pos x="233" y="0"/>
                              </a:cxn>
                              <a:cxn ang="0">
                                <a:pos x="294" y="7"/>
                              </a:cxn>
                              <a:cxn ang="0">
                                <a:pos x="346" y="20"/>
                              </a:cxn>
                              <a:cxn ang="0">
                                <a:pos x="376" y="32"/>
                              </a:cxn>
                              <a:cxn ang="0">
                                <a:pos x="402" y="45"/>
                              </a:cxn>
                            </a:cxnLst>
                            <a:rect l="0" t="0" r="r" b="b"/>
                            <a:pathLst>
                              <a:path w="403" h="148">
                                <a:moveTo>
                                  <a:pt x="0" y="147"/>
                                </a:moveTo>
                                <a:lnTo>
                                  <a:pt x="21" y="106"/>
                                </a:lnTo>
                                <a:lnTo>
                                  <a:pt x="46" y="73"/>
                                </a:lnTo>
                                <a:lnTo>
                                  <a:pt x="76" y="43"/>
                                </a:lnTo>
                                <a:lnTo>
                                  <a:pt x="118" y="18"/>
                                </a:lnTo>
                                <a:lnTo>
                                  <a:pt x="176" y="2"/>
                                </a:lnTo>
                                <a:lnTo>
                                  <a:pt x="233" y="0"/>
                                </a:lnTo>
                                <a:lnTo>
                                  <a:pt x="294" y="7"/>
                                </a:lnTo>
                                <a:lnTo>
                                  <a:pt x="346" y="20"/>
                                </a:lnTo>
                                <a:lnTo>
                                  <a:pt x="376" y="32"/>
                                </a:lnTo>
                                <a:lnTo>
                                  <a:pt x="402" y="45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804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  <p:grpSp>
                      <p:nvGrpSpPr>
                        <p:cNvPr id="74" name="Group 2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522" y="961"/>
                          <a:ext cx="654" cy="448"/>
                          <a:chOff x="1522" y="961"/>
                          <a:chExt cx="654" cy="448"/>
                        </a:xfrm>
                      </p:grpSpPr>
                      <p:grpSp>
                        <p:nvGrpSpPr>
                          <p:cNvPr id="75" name="Group 2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522" y="961"/>
                            <a:ext cx="234" cy="259"/>
                            <a:chOff x="1522" y="961"/>
                            <a:chExt cx="234" cy="259"/>
                          </a:xfrm>
                        </p:grpSpPr>
                        <p:sp>
                          <p:nvSpPr>
                            <p:cNvPr id="83" name="Freeform 2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1522" y="961"/>
                              <a:ext cx="234" cy="259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13" y="211"/>
                                </a:cxn>
                                <a:cxn ang="0">
                                  <a:pos x="8" y="111"/>
                                </a:cxn>
                                <a:cxn ang="0">
                                  <a:pos x="39" y="48"/>
                                </a:cxn>
                                <a:cxn ang="0">
                                  <a:pos x="62" y="12"/>
                                </a:cxn>
                                <a:cxn ang="0">
                                  <a:pos x="84" y="0"/>
                                </a:cxn>
                                <a:cxn ang="0">
                                  <a:pos x="96" y="22"/>
                                </a:cxn>
                                <a:cxn ang="0">
                                  <a:pos x="114" y="13"/>
                                </a:cxn>
                                <a:cxn ang="0">
                                  <a:pos x="126" y="36"/>
                                </a:cxn>
                                <a:cxn ang="0">
                                  <a:pos x="138" y="51"/>
                                </a:cxn>
                                <a:cxn ang="0">
                                  <a:pos x="151" y="65"/>
                                </a:cxn>
                                <a:cxn ang="0">
                                  <a:pos x="149" y="87"/>
                                </a:cxn>
                                <a:cxn ang="0">
                                  <a:pos x="166" y="73"/>
                                </a:cxn>
                                <a:cxn ang="0">
                                  <a:pos x="182" y="86"/>
                                </a:cxn>
                                <a:cxn ang="0">
                                  <a:pos x="184" y="103"/>
                                </a:cxn>
                                <a:cxn ang="0">
                                  <a:pos x="203" y="106"/>
                                </a:cxn>
                                <a:cxn ang="0">
                                  <a:pos x="210" y="126"/>
                                </a:cxn>
                                <a:cxn ang="0">
                                  <a:pos x="225" y="146"/>
                                </a:cxn>
                                <a:cxn ang="0">
                                  <a:pos x="219" y="190"/>
                                </a:cxn>
                                <a:cxn ang="0">
                                  <a:pos x="227" y="218"/>
                                </a:cxn>
                                <a:cxn ang="0">
                                  <a:pos x="232" y="244"/>
                                </a:cxn>
                                <a:cxn ang="0">
                                  <a:pos x="216" y="258"/>
                                </a:cxn>
                                <a:cxn ang="0">
                                  <a:pos x="198" y="255"/>
                                </a:cxn>
                                <a:cxn ang="0">
                                  <a:pos x="182" y="235"/>
                                </a:cxn>
                                <a:cxn ang="0">
                                  <a:pos x="170" y="233"/>
                                </a:cxn>
                                <a:cxn ang="0">
                                  <a:pos x="151" y="228"/>
                                </a:cxn>
                                <a:cxn ang="0">
                                  <a:pos x="138" y="224"/>
                                </a:cxn>
                                <a:cxn ang="0">
                                  <a:pos x="129" y="219"/>
                                </a:cxn>
                                <a:cxn ang="0">
                                  <a:pos x="114" y="216"/>
                                </a:cxn>
                                <a:cxn ang="0">
                                  <a:pos x="104" y="199"/>
                                </a:cxn>
                                <a:cxn ang="0">
                                  <a:pos x="97" y="216"/>
                                </a:cxn>
                                <a:cxn ang="0">
                                  <a:pos x="82" y="222"/>
                                </a:cxn>
                                <a:cxn ang="0">
                                  <a:pos x="75" y="228"/>
                                </a:cxn>
                                <a:cxn ang="0">
                                  <a:pos x="62" y="244"/>
                                </a:cxn>
                              </a:cxnLst>
                              <a:rect l="0" t="0" r="r" b="b"/>
                              <a:pathLst>
                                <a:path w="234" h="259">
                                  <a:moveTo>
                                    <a:pt x="43" y="244"/>
                                  </a:moveTo>
                                  <a:lnTo>
                                    <a:pt x="13" y="211"/>
                                  </a:lnTo>
                                  <a:lnTo>
                                    <a:pt x="0" y="167"/>
                                  </a:lnTo>
                                  <a:lnTo>
                                    <a:pt x="8" y="111"/>
                                  </a:lnTo>
                                  <a:lnTo>
                                    <a:pt x="26" y="69"/>
                                  </a:lnTo>
                                  <a:lnTo>
                                    <a:pt x="39" y="48"/>
                                  </a:lnTo>
                                  <a:lnTo>
                                    <a:pt x="54" y="21"/>
                                  </a:lnTo>
                                  <a:lnTo>
                                    <a:pt x="62" y="12"/>
                                  </a:lnTo>
                                  <a:lnTo>
                                    <a:pt x="73" y="0"/>
                                  </a:lnTo>
                                  <a:lnTo>
                                    <a:pt x="84" y="0"/>
                                  </a:lnTo>
                                  <a:lnTo>
                                    <a:pt x="91" y="10"/>
                                  </a:lnTo>
                                  <a:lnTo>
                                    <a:pt x="96" y="22"/>
                                  </a:lnTo>
                                  <a:lnTo>
                                    <a:pt x="101" y="14"/>
                                  </a:lnTo>
                                  <a:lnTo>
                                    <a:pt x="114" y="13"/>
                                  </a:lnTo>
                                  <a:lnTo>
                                    <a:pt x="122" y="22"/>
                                  </a:lnTo>
                                  <a:lnTo>
                                    <a:pt x="126" y="36"/>
                                  </a:lnTo>
                                  <a:lnTo>
                                    <a:pt x="129" y="57"/>
                                  </a:lnTo>
                                  <a:lnTo>
                                    <a:pt x="138" y="51"/>
                                  </a:lnTo>
                                  <a:lnTo>
                                    <a:pt x="149" y="58"/>
                                  </a:lnTo>
                                  <a:lnTo>
                                    <a:pt x="151" y="65"/>
                                  </a:lnTo>
                                  <a:lnTo>
                                    <a:pt x="151" y="77"/>
                                  </a:lnTo>
                                  <a:lnTo>
                                    <a:pt x="149" y="87"/>
                                  </a:lnTo>
                                  <a:lnTo>
                                    <a:pt x="156" y="79"/>
                                  </a:lnTo>
                                  <a:lnTo>
                                    <a:pt x="166" y="73"/>
                                  </a:lnTo>
                                  <a:lnTo>
                                    <a:pt x="181" y="77"/>
                                  </a:lnTo>
                                  <a:lnTo>
                                    <a:pt x="182" y="86"/>
                                  </a:lnTo>
                                  <a:lnTo>
                                    <a:pt x="184" y="93"/>
                                  </a:lnTo>
                                  <a:lnTo>
                                    <a:pt x="184" y="103"/>
                                  </a:lnTo>
                                  <a:lnTo>
                                    <a:pt x="193" y="100"/>
                                  </a:lnTo>
                                  <a:lnTo>
                                    <a:pt x="203" y="106"/>
                                  </a:lnTo>
                                  <a:lnTo>
                                    <a:pt x="207" y="114"/>
                                  </a:lnTo>
                                  <a:lnTo>
                                    <a:pt x="210" y="126"/>
                                  </a:lnTo>
                                  <a:lnTo>
                                    <a:pt x="219" y="131"/>
                                  </a:lnTo>
                                  <a:lnTo>
                                    <a:pt x="225" y="146"/>
                                  </a:lnTo>
                                  <a:lnTo>
                                    <a:pt x="223" y="162"/>
                                  </a:lnTo>
                                  <a:lnTo>
                                    <a:pt x="219" y="190"/>
                                  </a:lnTo>
                                  <a:lnTo>
                                    <a:pt x="221" y="206"/>
                                  </a:lnTo>
                                  <a:lnTo>
                                    <a:pt x="227" y="218"/>
                                  </a:lnTo>
                                  <a:lnTo>
                                    <a:pt x="233" y="230"/>
                                  </a:lnTo>
                                  <a:lnTo>
                                    <a:pt x="232" y="244"/>
                                  </a:lnTo>
                                  <a:lnTo>
                                    <a:pt x="225" y="254"/>
                                  </a:lnTo>
                                  <a:lnTo>
                                    <a:pt x="216" y="258"/>
                                  </a:lnTo>
                                  <a:lnTo>
                                    <a:pt x="207" y="258"/>
                                  </a:lnTo>
                                  <a:lnTo>
                                    <a:pt x="198" y="255"/>
                                  </a:lnTo>
                                  <a:lnTo>
                                    <a:pt x="187" y="244"/>
                                  </a:lnTo>
                                  <a:lnTo>
                                    <a:pt x="182" y="235"/>
                                  </a:lnTo>
                                  <a:lnTo>
                                    <a:pt x="181" y="230"/>
                                  </a:lnTo>
                                  <a:lnTo>
                                    <a:pt x="170" y="233"/>
                                  </a:lnTo>
                                  <a:lnTo>
                                    <a:pt x="159" y="232"/>
                                  </a:lnTo>
                                  <a:lnTo>
                                    <a:pt x="151" y="228"/>
                                  </a:lnTo>
                                  <a:lnTo>
                                    <a:pt x="147" y="224"/>
                                  </a:lnTo>
                                  <a:lnTo>
                                    <a:pt x="138" y="224"/>
                                  </a:lnTo>
                                  <a:lnTo>
                                    <a:pt x="132" y="221"/>
                                  </a:lnTo>
                                  <a:lnTo>
                                    <a:pt x="129" y="219"/>
                                  </a:lnTo>
                                  <a:lnTo>
                                    <a:pt x="121" y="219"/>
                                  </a:lnTo>
                                  <a:lnTo>
                                    <a:pt x="114" y="216"/>
                                  </a:lnTo>
                                  <a:lnTo>
                                    <a:pt x="109" y="206"/>
                                  </a:lnTo>
                                  <a:lnTo>
                                    <a:pt x="104" y="199"/>
                                  </a:lnTo>
                                  <a:lnTo>
                                    <a:pt x="101" y="206"/>
                                  </a:lnTo>
                                  <a:lnTo>
                                    <a:pt x="97" y="216"/>
                                  </a:lnTo>
                                  <a:lnTo>
                                    <a:pt x="89" y="221"/>
                                  </a:lnTo>
                                  <a:lnTo>
                                    <a:pt x="82" y="222"/>
                                  </a:lnTo>
                                  <a:lnTo>
                                    <a:pt x="77" y="222"/>
                                  </a:lnTo>
                                  <a:lnTo>
                                    <a:pt x="75" y="228"/>
                                  </a:lnTo>
                                  <a:lnTo>
                                    <a:pt x="70" y="235"/>
                                  </a:lnTo>
                                  <a:lnTo>
                                    <a:pt x="62" y="244"/>
                                  </a:lnTo>
                                  <a:lnTo>
                                    <a:pt x="43" y="244"/>
                                  </a:lnTo>
                                </a:path>
                              </a:pathLst>
                            </a:custGeom>
                            <a:solidFill>
                              <a:srgbClr val="C08040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zh-TW" altLang="en-US"/>
                            </a:p>
                          </p:txBody>
                        </p:sp>
                        <p:grpSp>
                          <p:nvGrpSpPr>
                            <p:cNvPr id="84" name="Group 2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534" y="975"/>
                              <a:ext cx="176" cy="225"/>
                              <a:chOff x="1534" y="975"/>
                              <a:chExt cx="176" cy="225"/>
                            </a:xfrm>
                          </p:grpSpPr>
                          <p:sp>
                            <p:nvSpPr>
                              <p:cNvPr id="85" name="Freeform 2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1674" y="1123"/>
                                <a:ext cx="36" cy="48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11" y="47"/>
                                  </a:cxn>
                                  <a:cxn ang="0">
                                    <a:pos x="8" y="24"/>
                                  </a:cxn>
                                  <a:cxn ang="0">
                                    <a:pos x="16" y="10"/>
                                  </a:cxn>
                                  <a:cxn ang="0">
                                    <a:pos x="35" y="0"/>
                                  </a:cxn>
                                  <a:cxn ang="0">
                                    <a:pos x="23" y="1"/>
                                  </a:cxn>
                                  <a:cxn ang="0">
                                    <a:pos x="7" y="7"/>
                                  </a:cxn>
                                  <a:cxn ang="0">
                                    <a:pos x="0" y="19"/>
                                  </a:cxn>
                                  <a:cxn ang="0">
                                    <a:pos x="11" y="47"/>
                                  </a:cxn>
                                </a:cxnLst>
                                <a:rect l="0" t="0" r="r" b="b"/>
                                <a:pathLst>
                                  <a:path w="36" h="48">
                                    <a:moveTo>
                                      <a:pt x="11" y="47"/>
                                    </a:moveTo>
                                    <a:lnTo>
                                      <a:pt x="8" y="24"/>
                                    </a:lnTo>
                                    <a:lnTo>
                                      <a:pt x="16" y="10"/>
                                    </a:lnTo>
                                    <a:lnTo>
                                      <a:pt x="35" y="0"/>
                                    </a:lnTo>
                                    <a:lnTo>
                                      <a:pt x="23" y="1"/>
                                    </a:lnTo>
                                    <a:lnTo>
                                      <a:pt x="7" y="7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1" y="47"/>
                                    </a:lnTo>
                                  </a:path>
                                </a:pathLst>
                              </a:custGeom>
                              <a:solidFill>
                                <a:srgbClr val="804000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86" name="Freeform 2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1609" y="1048"/>
                                <a:ext cx="57" cy="113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22" y="112"/>
                                  </a:cxn>
                                  <a:cxn ang="0">
                                    <a:pos x="11" y="89"/>
                                  </a:cxn>
                                  <a:cxn ang="0">
                                    <a:pos x="13" y="53"/>
                                  </a:cxn>
                                  <a:cxn ang="0">
                                    <a:pos x="31" y="27"/>
                                  </a:cxn>
                                  <a:cxn ang="0">
                                    <a:pos x="56" y="0"/>
                                  </a:cxn>
                                  <a:cxn ang="0">
                                    <a:pos x="42" y="15"/>
                                  </a:cxn>
                                  <a:cxn ang="0">
                                    <a:pos x="16" y="34"/>
                                  </a:cxn>
                                  <a:cxn ang="0">
                                    <a:pos x="0" y="50"/>
                                  </a:cxn>
                                  <a:cxn ang="0">
                                    <a:pos x="2" y="62"/>
                                  </a:cxn>
                                  <a:cxn ang="0">
                                    <a:pos x="2" y="80"/>
                                  </a:cxn>
                                  <a:cxn ang="0">
                                    <a:pos x="2" y="96"/>
                                  </a:cxn>
                                  <a:cxn ang="0">
                                    <a:pos x="22" y="112"/>
                                  </a:cxn>
                                </a:cxnLst>
                                <a:rect l="0" t="0" r="r" b="b"/>
                                <a:pathLst>
                                  <a:path w="57" h="113">
                                    <a:moveTo>
                                      <a:pt x="22" y="112"/>
                                    </a:moveTo>
                                    <a:lnTo>
                                      <a:pt x="11" y="89"/>
                                    </a:lnTo>
                                    <a:lnTo>
                                      <a:pt x="13" y="53"/>
                                    </a:lnTo>
                                    <a:lnTo>
                                      <a:pt x="31" y="27"/>
                                    </a:lnTo>
                                    <a:lnTo>
                                      <a:pt x="56" y="0"/>
                                    </a:lnTo>
                                    <a:lnTo>
                                      <a:pt x="42" y="15"/>
                                    </a:lnTo>
                                    <a:lnTo>
                                      <a:pt x="16" y="34"/>
                                    </a:lnTo>
                                    <a:lnTo>
                                      <a:pt x="0" y="50"/>
                                    </a:lnTo>
                                    <a:lnTo>
                                      <a:pt x="2" y="62"/>
                                    </a:lnTo>
                                    <a:lnTo>
                                      <a:pt x="2" y="80"/>
                                    </a:lnTo>
                                    <a:lnTo>
                                      <a:pt x="2" y="96"/>
                                    </a:lnTo>
                                    <a:lnTo>
                                      <a:pt x="22" y="112"/>
                                    </a:lnTo>
                                  </a:path>
                                </a:pathLst>
                              </a:custGeom>
                              <a:solidFill>
                                <a:srgbClr val="804000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87" name="Freeform 2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1534" y="1109"/>
                                <a:ext cx="39" cy="91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17" y="75"/>
                                  </a:cxn>
                                  <a:cxn ang="0">
                                    <a:pos x="0" y="47"/>
                                  </a:cxn>
                                  <a:cxn ang="0">
                                    <a:pos x="7" y="28"/>
                                  </a:cxn>
                                  <a:cxn ang="0">
                                    <a:pos x="22" y="0"/>
                                  </a:cxn>
                                  <a:cxn ang="0">
                                    <a:pos x="9" y="47"/>
                                  </a:cxn>
                                  <a:cxn ang="0">
                                    <a:pos x="19" y="68"/>
                                  </a:cxn>
                                  <a:cxn ang="0">
                                    <a:pos x="38" y="90"/>
                                  </a:cxn>
                                  <a:cxn ang="0">
                                    <a:pos x="17" y="75"/>
                                  </a:cxn>
                                </a:cxnLst>
                                <a:rect l="0" t="0" r="r" b="b"/>
                                <a:pathLst>
                                  <a:path w="39" h="91">
                                    <a:moveTo>
                                      <a:pt x="17" y="75"/>
                                    </a:moveTo>
                                    <a:lnTo>
                                      <a:pt x="0" y="47"/>
                                    </a:lnTo>
                                    <a:lnTo>
                                      <a:pt x="7" y="28"/>
                                    </a:lnTo>
                                    <a:lnTo>
                                      <a:pt x="22" y="0"/>
                                    </a:lnTo>
                                    <a:lnTo>
                                      <a:pt x="9" y="47"/>
                                    </a:lnTo>
                                    <a:lnTo>
                                      <a:pt x="19" y="68"/>
                                    </a:lnTo>
                                    <a:lnTo>
                                      <a:pt x="38" y="90"/>
                                    </a:lnTo>
                                    <a:lnTo>
                                      <a:pt x="17" y="75"/>
                                    </a:lnTo>
                                  </a:path>
                                </a:pathLst>
                              </a:custGeom>
                              <a:solidFill>
                                <a:srgbClr val="804000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88" name="Freeform 2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1565" y="975"/>
                                <a:ext cx="52" cy="89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51" y="0"/>
                                  </a:cxn>
                                  <a:cxn ang="0">
                                    <a:pos x="27" y="21"/>
                                  </a:cxn>
                                  <a:cxn ang="0">
                                    <a:pos x="7" y="43"/>
                                  </a:cxn>
                                  <a:cxn ang="0">
                                    <a:pos x="4" y="63"/>
                                  </a:cxn>
                                  <a:cxn ang="0">
                                    <a:pos x="0" y="88"/>
                                  </a:cxn>
                                  <a:cxn ang="0">
                                    <a:pos x="9" y="67"/>
                                  </a:cxn>
                                  <a:cxn ang="0">
                                    <a:pos x="16" y="45"/>
                                  </a:cxn>
                                  <a:cxn ang="0">
                                    <a:pos x="37" y="19"/>
                                  </a:cxn>
                                  <a:cxn ang="0">
                                    <a:pos x="51" y="0"/>
                                  </a:cxn>
                                </a:cxnLst>
                                <a:rect l="0" t="0" r="r" b="b"/>
                                <a:pathLst>
                                  <a:path w="52" h="89">
                                    <a:moveTo>
                                      <a:pt x="51" y="0"/>
                                    </a:moveTo>
                                    <a:lnTo>
                                      <a:pt x="27" y="21"/>
                                    </a:lnTo>
                                    <a:lnTo>
                                      <a:pt x="7" y="43"/>
                                    </a:lnTo>
                                    <a:lnTo>
                                      <a:pt x="4" y="63"/>
                                    </a:lnTo>
                                    <a:lnTo>
                                      <a:pt x="0" y="88"/>
                                    </a:lnTo>
                                    <a:lnTo>
                                      <a:pt x="9" y="67"/>
                                    </a:lnTo>
                                    <a:lnTo>
                                      <a:pt x="16" y="45"/>
                                    </a:lnTo>
                                    <a:lnTo>
                                      <a:pt x="37" y="19"/>
                                    </a:lnTo>
                                    <a:lnTo>
                                      <a:pt x="51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804000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89" name="Freeform 3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1559" y="1141"/>
                                <a:ext cx="30" cy="59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11" y="58"/>
                                  </a:cxn>
                                  <a:cxn ang="0">
                                    <a:pos x="4" y="40"/>
                                  </a:cxn>
                                  <a:cxn ang="0">
                                    <a:pos x="0" y="27"/>
                                  </a:cxn>
                                  <a:cxn ang="0">
                                    <a:pos x="8" y="12"/>
                                  </a:cxn>
                                  <a:cxn ang="0">
                                    <a:pos x="26" y="0"/>
                                  </a:cxn>
                                  <a:cxn ang="0">
                                    <a:pos x="16" y="17"/>
                                  </a:cxn>
                                  <a:cxn ang="0">
                                    <a:pos x="10" y="33"/>
                                  </a:cxn>
                                  <a:cxn ang="0">
                                    <a:pos x="19" y="40"/>
                                  </a:cxn>
                                  <a:cxn ang="0">
                                    <a:pos x="29" y="24"/>
                                  </a:cxn>
                                  <a:cxn ang="0">
                                    <a:pos x="24" y="37"/>
                                  </a:cxn>
                                  <a:cxn ang="0">
                                    <a:pos x="11" y="58"/>
                                  </a:cxn>
                                </a:cxnLst>
                                <a:rect l="0" t="0" r="r" b="b"/>
                                <a:pathLst>
                                  <a:path w="30" h="59">
                                    <a:moveTo>
                                      <a:pt x="11" y="58"/>
                                    </a:moveTo>
                                    <a:lnTo>
                                      <a:pt x="4" y="40"/>
                                    </a:lnTo>
                                    <a:lnTo>
                                      <a:pt x="0" y="27"/>
                                    </a:lnTo>
                                    <a:lnTo>
                                      <a:pt x="8" y="12"/>
                                    </a:lnTo>
                                    <a:lnTo>
                                      <a:pt x="26" y="0"/>
                                    </a:lnTo>
                                    <a:lnTo>
                                      <a:pt x="16" y="17"/>
                                    </a:lnTo>
                                    <a:lnTo>
                                      <a:pt x="10" y="33"/>
                                    </a:lnTo>
                                    <a:lnTo>
                                      <a:pt x="19" y="40"/>
                                    </a:lnTo>
                                    <a:lnTo>
                                      <a:pt x="29" y="24"/>
                                    </a:lnTo>
                                    <a:lnTo>
                                      <a:pt x="24" y="37"/>
                                    </a:lnTo>
                                    <a:lnTo>
                                      <a:pt x="11" y="58"/>
                                    </a:lnTo>
                                  </a:path>
                                </a:pathLst>
                              </a:custGeom>
                              <a:solidFill>
                                <a:srgbClr val="804000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76" name="Group 3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926" y="1274"/>
                            <a:ext cx="250" cy="135"/>
                            <a:chOff x="1926" y="1274"/>
                            <a:chExt cx="250" cy="135"/>
                          </a:xfrm>
                        </p:grpSpPr>
                        <p:sp>
                          <p:nvSpPr>
                            <p:cNvPr id="77" name="Freeform 3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1926" y="1274"/>
                              <a:ext cx="250" cy="135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16" y="33"/>
                                </a:cxn>
                                <a:cxn ang="0">
                                  <a:pos x="61" y="35"/>
                                </a:cxn>
                                <a:cxn ang="0">
                                  <a:pos x="92" y="34"/>
                                </a:cxn>
                                <a:cxn ang="0">
                                  <a:pos x="130" y="16"/>
                                </a:cxn>
                                <a:cxn ang="0">
                                  <a:pos x="161" y="2"/>
                                </a:cxn>
                                <a:cxn ang="0">
                                  <a:pos x="189" y="0"/>
                                </a:cxn>
                                <a:cxn ang="0">
                                  <a:pos x="201" y="13"/>
                                </a:cxn>
                                <a:cxn ang="0">
                                  <a:pos x="221" y="23"/>
                                </a:cxn>
                                <a:cxn ang="0">
                                  <a:pos x="244" y="24"/>
                                </a:cxn>
                                <a:cxn ang="0">
                                  <a:pos x="249" y="35"/>
                                </a:cxn>
                                <a:cxn ang="0">
                                  <a:pos x="246" y="61"/>
                                </a:cxn>
                                <a:cxn ang="0">
                                  <a:pos x="242" y="77"/>
                                </a:cxn>
                                <a:cxn ang="0">
                                  <a:pos x="231" y="91"/>
                                </a:cxn>
                                <a:cxn ang="0">
                                  <a:pos x="215" y="107"/>
                                </a:cxn>
                                <a:cxn ang="0">
                                  <a:pos x="207" y="123"/>
                                </a:cxn>
                                <a:cxn ang="0">
                                  <a:pos x="195" y="133"/>
                                </a:cxn>
                                <a:cxn ang="0">
                                  <a:pos x="185" y="134"/>
                                </a:cxn>
                                <a:cxn ang="0">
                                  <a:pos x="171" y="121"/>
                                </a:cxn>
                                <a:cxn ang="0">
                                  <a:pos x="162" y="126"/>
                                </a:cxn>
                                <a:cxn ang="0">
                                  <a:pos x="148" y="127"/>
                                </a:cxn>
                                <a:cxn ang="0">
                                  <a:pos x="138" y="107"/>
                                </a:cxn>
                                <a:cxn ang="0">
                                  <a:pos x="131" y="110"/>
                                </a:cxn>
                                <a:cxn ang="0">
                                  <a:pos x="121" y="110"/>
                                </a:cxn>
                                <a:cxn ang="0">
                                  <a:pos x="117" y="99"/>
                                </a:cxn>
                                <a:cxn ang="0">
                                  <a:pos x="105" y="107"/>
                                </a:cxn>
                                <a:cxn ang="0">
                                  <a:pos x="94" y="113"/>
                                </a:cxn>
                                <a:cxn ang="0">
                                  <a:pos x="83" y="107"/>
                                </a:cxn>
                                <a:cxn ang="0">
                                  <a:pos x="79" y="97"/>
                                </a:cxn>
                                <a:cxn ang="0">
                                  <a:pos x="78" y="84"/>
                                </a:cxn>
                                <a:cxn ang="0">
                                  <a:pos x="58" y="87"/>
                                </a:cxn>
                                <a:cxn ang="0">
                                  <a:pos x="43" y="91"/>
                                </a:cxn>
                                <a:cxn ang="0">
                                  <a:pos x="39" y="83"/>
                                </a:cxn>
                                <a:cxn ang="0">
                                  <a:pos x="27" y="83"/>
                                </a:cxn>
                                <a:cxn ang="0">
                                  <a:pos x="8" y="70"/>
                                </a:cxn>
                                <a:cxn ang="0">
                                  <a:pos x="0" y="54"/>
                                </a:cxn>
                                <a:cxn ang="0">
                                  <a:pos x="4" y="47"/>
                                </a:cxn>
                                <a:cxn ang="0">
                                  <a:pos x="2" y="34"/>
                                </a:cxn>
                                <a:cxn ang="0">
                                  <a:pos x="16" y="33"/>
                                </a:cxn>
                              </a:cxnLst>
                              <a:rect l="0" t="0" r="r" b="b"/>
                              <a:pathLst>
                                <a:path w="250" h="135">
                                  <a:moveTo>
                                    <a:pt x="16" y="33"/>
                                  </a:moveTo>
                                  <a:lnTo>
                                    <a:pt x="61" y="35"/>
                                  </a:lnTo>
                                  <a:lnTo>
                                    <a:pt x="92" y="34"/>
                                  </a:lnTo>
                                  <a:lnTo>
                                    <a:pt x="130" y="16"/>
                                  </a:lnTo>
                                  <a:lnTo>
                                    <a:pt x="161" y="2"/>
                                  </a:lnTo>
                                  <a:lnTo>
                                    <a:pt x="189" y="0"/>
                                  </a:lnTo>
                                  <a:lnTo>
                                    <a:pt x="201" y="13"/>
                                  </a:lnTo>
                                  <a:lnTo>
                                    <a:pt x="221" y="23"/>
                                  </a:lnTo>
                                  <a:lnTo>
                                    <a:pt x="244" y="24"/>
                                  </a:lnTo>
                                  <a:lnTo>
                                    <a:pt x="249" y="35"/>
                                  </a:lnTo>
                                  <a:lnTo>
                                    <a:pt x="246" y="61"/>
                                  </a:lnTo>
                                  <a:lnTo>
                                    <a:pt x="242" y="77"/>
                                  </a:lnTo>
                                  <a:lnTo>
                                    <a:pt x="231" y="91"/>
                                  </a:lnTo>
                                  <a:lnTo>
                                    <a:pt x="215" y="107"/>
                                  </a:lnTo>
                                  <a:lnTo>
                                    <a:pt x="207" y="123"/>
                                  </a:lnTo>
                                  <a:lnTo>
                                    <a:pt x="195" y="133"/>
                                  </a:lnTo>
                                  <a:lnTo>
                                    <a:pt x="185" y="134"/>
                                  </a:lnTo>
                                  <a:lnTo>
                                    <a:pt x="171" y="121"/>
                                  </a:lnTo>
                                  <a:lnTo>
                                    <a:pt x="162" y="126"/>
                                  </a:lnTo>
                                  <a:lnTo>
                                    <a:pt x="148" y="127"/>
                                  </a:lnTo>
                                  <a:lnTo>
                                    <a:pt x="138" y="107"/>
                                  </a:lnTo>
                                  <a:lnTo>
                                    <a:pt x="131" y="110"/>
                                  </a:lnTo>
                                  <a:lnTo>
                                    <a:pt x="121" y="110"/>
                                  </a:lnTo>
                                  <a:lnTo>
                                    <a:pt x="117" y="99"/>
                                  </a:lnTo>
                                  <a:lnTo>
                                    <a:pt x="105" y="107"/>
                                  </a:lnTo>
                                  <a:lnTo>
                                    <a:pt x="94" y="113"/>
                                  </a:lnTo>
                                  <a:lnTo>
                                    <a:pt x="83" y="107"/>
                                  </a:lnTo>
                                  <a:lnTo>
                                    <a:pt x="79" y="97"/>
                                  </a:lnTo>
                                  <a:lnTo>
                                    <a:pt x="78" y="84"/>
                                  </a:lnTo>
                                  <a:lnTo>
                                    <a:pt x="58" y="87"/>
                                  </a:lnTo>
                                  <a:lnTo>
                                    <a:pt x="43" y="91"/>
                                  </a:lnTo>
                                  <a:lnTo>
                                    <a:pt x="39" y="83"/>
                                  </a:lnTo>
                                  <a:lnTo>
                                    <a:pt x="27" y="83"/>
                                  </a:lnTo>
                                  <a:lnTo>
                                    <a:pt x="8" y="70"/>
                                  </a:lnTo>
                                  <a:lnTo>
                                    <a:pt x="0" y="54"/>
                                  </a:lnTo>
                                  <a:lnTo>
                                    <a:pt x="4" y="47"/>
                                  </a:lnTo>
                                  <a:lnTo>
                                    <a:pt x="2" y="34"/>
                                  </a:lnTo>
                                  <a:lnTo>
                                    <a:pt x="16" y="33"/>
                                  </a:lnTo>
                                </a:path>
                              </a:pathLst>
                            </a:custGeom>
                            <a:solidFill>
                              <a:srgbClr val="C08040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zh-TW" altLang="en-US"/>
                            </a:p>
                          </p:txBody>
                        </p:sp>
                        <p:grpSp>
                          <p:nvGrpSpPr>
                            <p:cNvPr id="78" name="Group 3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963" y="1297"/>
                              <a:ext cx="188" cy="102"/>
                              <a:chOff x="1963" y="1297"/>
                              <a:chExt cx="188" cy="102"/>
                            </a:xfrm>
                          </p:grpSpPr>
                          <p:sp>
                            <p:nvSpPr>
                              <p:cNvPr id="79" name="Freeform 3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1963" y="1328"/>
                                <a:ext cx="58" cy="30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29"/>
                                  </a:cxn>
                                  <a:cxn ang="0">
                                    <a:pos x="30" y="21"/>
                                  </a:cxn>
                                  <a:cxn ang="0">
                                    <a:pos x="57" y="0"/>
                                  </a:cxn>
                                  <a:cxn ang="0">
                                    <a:pos x="47" y="16"/>
                                  </a:cxn>
                                  <a:cxn ang="0">
                                    <a:pos x="35" y="26"/>
                                  </a:cxn>
                                  <a:cxn ang="0">
                                    <a:pos x="0" y="29"/>
                                  </a:cxn>
                                </a:cxnLst>
                                <a:rect l="0" t="0" r="r" b="b"/>
                                <a:pathLst>
                                  <a:path w="58" h="30">
                                    <a:moveTo>
                                      <a:pt x="0" y="29"/>
                                    </a:moveTo>
                                    <a:lnTo>
                                      <a:pt x="30" y="21"/>
                                    </a:lnTo>
                                    <a:lnTo>
                                      <a:pt x="57" y="0"/>
                                    </a:lnTo>
                                    <a:lnTo>
                                      <a:pt x="47" y="16"/>
                                    </a:lnTo>
                                    <a:lnTo>
                                      <a:pt x="35" y="26"/>
                                    </a:lnTo>
                                    <a:lnTo>
                                      <a:pt x="0" y="29"/>
                                    </a:lnTo>
                                  </a:path>
                                </a:pathLst>
                              </a:custGeom>
                              <a:solidFill>
                                <a:srgbClr val="804000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80" name="Freeform 3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040" y="1297"/>
                                <a:ext cx="47" cy="82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81"/>
                                  </a:cxn>
                                  <a:cxn ang="0">
                                    <a:pos x="16" y="53"/>
                                  </a:cxn>
                                  <a:cxn ang="0">
                                    <a:pos x="46" y="0"/>
                                  </a:cxn>
                                  <a:cxn ang="0">
                                    <a:pos x="37" y="29"/>
                                  </a:cxn>
                                  <a:cxn ang="0">
                                    <a:pos x="31" y="54"/>
                                  </a:cxn>
                                  <a:cxn ang="0">
                                    <a:pos x="0" y="81"/>
                                  </a:cxn>
                                </a:cxnLst>
                                <a:rect l="0" t="0" r="r" b="b"/>
                                <a:pathLst>
                                  <a:path w="47" h="82">
                                    <a:moveTo>
                                      <a:pt x="0" y="81"/>
                                    </a:moveTo>
                                    <a:lnTo>
                                      <a:pt x="16" y="53"/>
                                    </a:lnTo>
                                    <a:lnTo>
                                      <a:pt x="46" y="0"/>
                                    </a:lnTo>
                                    <a:lnTo>
                                      <a:pt x="37" y="29"/>
                                    </a:lnTo>
                                    <a:lnTo>
                                      <a:pt x="31" y="54"/>
                                    </a:lnTo>
                                    <a:lnTo>
                                      <a:pt x="0" y="81"/>
                                    </a:lnTo>
                                  </a:path>
                                </a:pathLst>
                              </a:custGeom>
                              <a:solidFill>
                                <a:srgbClr val="804000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81" name="Freeform 3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094" y="1299"/>
                                <a:ext cx="34" cy="100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99"/>
                                  </a:cxn>
                                  <a:cxn ang="0">
                                    <a:pos x="24" y="77"/>
                                  </a:cxn>
                                  <a:cxn ang="0">
                                    <a:pos x="23" y="30"/>
                                  </a:cxn>
                                  <a:cxn ang="0">
                                    <a:pos x="7" y="0"/>
                                  </a:cxn>
                                  <a:cxn ang="0">
                                    <a:pos x="27" y="29"/>
                                  </a:cxn>
                                  <a:cxn ang="0">
                                    <a:pos x="33" y="59"/>
                                  </a:cxn>
                                  <a:cxn ang="0">
                                    <a:pos x="32" y="86"/>
                                  </a:cxn>
                                  <a:cxn ang="0">
                                    <a:pos x="0" y="99"/>
                                  </a:cxn>
                                </a:cxnLst>
                                <a:rect l="0" t="0" r="r" b="b"/>
                                <a:pathLst>
                                  <a:path w="34" h="100">
                                    <a:moveTo>
                                      <a:pt x="0" y="99"/>
                                    </a:moveTo>
                                    <a:lnTo>
                                      <a:pt x="24" y="77"/>
                                    </a:lnTo>
                                    <a:lnTo>
                                      <a:pt x="23" y="30"/>
                                    </a:lnTo>
                                    <a:lnTo>
                                      <a:pt x="7" y="0"/>
                                    </a:lnTo>
                                    <a:lnTo>
                                      <a:pt x="27" y="29"/>
                                    </a:lnTo>
                                    <a:lnTo>
                                      <a:pt x="33" y="59"/>
                                    </a:lnTo>
                                    <a:lnTo>
                                      <a:pt x="32" y="86"/>
                                    </a:lnTo>
                                    <a:lnTo>
                                      <a:pt x="0" y="99"/>
                                    </a:lnTo>
                                  </a:path>
                                </a:pathLst>
                              </a:custGeom>
                              <a:solidFill>
                                <a:srgbClr val="804000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82" name="Freeform 3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141" y="1329"/>
                                <a:ext cx="10" cy="39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0"/>
                                  </a:cxn>
                                  <a:cxn ang="0">
                                    <a:pos x="9" y="26"/>
                                  </a:cxn>
                                  <a:cxn ang="0">
                                    <a:pos x="6" y="38"/>
                                  </a:cxn>
                                </a:cxnLst>
                                <a:rect l="0" t="0" r="r" b="b"/>
                                <a:pathLst>
                                  <a:path w="10" h="39">
                                    <a:moveTo>
                                      <a:pt x="0" y="0"/>
                                    </a:moveTo>
                                    <a:lnTo>
                                      <a:pt x="9" y="26"/>
                                    </a:lnTo>
                                    <a:lnTo>
                                      <a:pt x="6" y="38"/>
                                    </a:lnTo>
                                  </a:path>
                                </a:pathLst>
                              </a:custGeom>
                              <a:noFill/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</p:grpSp>
                      </p:grpSp>
                    </p:grpSp>
                  </p:grpSp>
                </p:grpSp>
                <p:grpSp>
                  <p:nvGrpSpPr>
                    <p:cNvPr id="67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01" y="1025"/>
                      <a:ext cx="155" cy="224"/>
                      <a:chOff x="2101" y="1025"/>
                      <a:chExt cx="155" cy="224"/>
                    </a:xfrm>
                  </p:grpSpPr>
                  <p:sp>
                    <p:nvSpPr>
                      <p:cNvPr id="68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01" y="1075"/>
                        <a:ext cx="138" cy="17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73"/>
                          </a:cxn>
                          <a:cxn ang="0">
                            <a:pos x="23" y="40"/>
                          </a:cxn>
                          <a:cxn ang="0">
                            <a:pos x="33" y="28"/>
                          </a:cxn>
                          <a:cxn ang="0">
                            <a:pos x="48" y="9"/>
                          </a:cxn>
                          <a:cxn ang="0">
                            <a:pos x="72" y="0"/>
                          </a:cxn>
                          <a:cxn ang="0">
                            <a:pos x="93" y="4"/>
                          </a:cxn>
                          <a:cxn ang="0">
                            <a:pos x="110" y="14"/>
                          </a:cxn>
                          <a:cxn ang="0">
                            <a:pos x="125" y="33"/>
                          </a:cxn>
                          <a:cxn ang="0">
                            <a:pos x="136" y="64"/>
                          </a:cxn>
                          <a:cxn ang="0">
                            <a:pos x="137" y="88"/>
                          </a:cxn>
                          <a:cxn ang="0">
                            <a:pos x="129" y="111"/>
                          </a:cxn>
                          <a:cxn ang="0">
                            <a:pos x="115" y="133"/>
                          </a:cxn>
                          <a:cxn ang="0">
                            <a:pos x="102" y="150"/>
                          </a:cxn>
                          <a:cxn ang="0">
                            <a:pos x="77" y="168"/>
                          </a:cxn>
                          <a:cxn ang="0">
                            <a:pos x="50" y="173"/>
                          </a:cxn>
                          <a:cxn ang="0">
                            <a:pos x="24" y="166"/>
                          </a:cxn>
                          <a:cxn ang="0">
                            <a:pos x="4" y="146"/>
                          </a:cxn>
                          <a:cxn ang="0">
                            <a:pos x="0" y="118"/>
                          </a:cxn>
                          <a:cxn ang="0">
                            <a:pos x="8" y="73"/>
                          </a:cxn>
                        </a:cxnLst>
                        <a:rect l="0" t="0" r="r" b="b"/>
                        <a:pathLst>
                          <a:path w="138" h="174">
                            <a:moveTo>
                              <a:pt x="8" y="73"/>
                            </a:moveTo>
                            <a:lnTo>
                              <a:pt x="23" y="40"/>
                            </a:lnTo>
                            <a:lnTo>
                              <a:pt x="33" y="28"/>
                            </a:lnTo>
                            <a:lnTo>
                              <a:pt x="48" y="9"/>
                            </a:lnTo>
                            <a:lnTo>
                              <a:pt x="72" y="0"/>
                            </a:lnTo>
                            <a:lnTo>
                              <a:pt x="93" y="4"/>
                            </a:lnTo>
                            <a:lnTo>
                              <a:pt x="110" y="14"/>
                            </a:lnTo>
                            <a:lnTo>
                              <a:pt x="125" y="33"/>
                            </a:lnTo>
                            <a:lnTo>
                              <a:pt x="136" y="64"/>
                            </a:lnTo>
                            <a:lnTo>
                              <a:pt x="137" y="88"/>
                            </a:lnTo>
                            <a:lnTo>
                              <a:pt x="129" y="111"/>
                            </a:lnTo>
                            <a:lnTo>
                              <a:pt x="115" y="133"/>
                            </a:lnTo>
                            <a:lnTo>
                              <a:pt x="102" y="150"/>
                            </a:lnTo>
                            <a:lnTo>
                              <a:pt x="77" y="168"/>
                            </a:lnTo>
                            <a:lnTo>
                              <a:pt x="50" y="173"/>
                            </a:lnTo>
                            <a:lnTo>
                              <a:pt x="24" y="166"/>
                            </a:lnTo>
                            <a:lnTo>
                              <a:pt x="4" y="146"/>
                            </a:lnTo>
                            <a:lnTo>
                              <a:pt x="0" y="118"/>
                            </a:lnTo>
                            <a:lnTo>
                              <a:pt x="8" y="73"/>
                            </a:lnTo>
                          </a:path>
                        </a:pathLst>
                      </a:custGeom>
                      <a:solidFill>
                        <a:srgbClr val="F0F0F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69" name="Oval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4" y="1127"/>
                        <a:ext cx="27" cy="31"/>
                      </a:xfrm>
                      <a:prstGeom prst="ellipse">
                        <a:avLst/>
                      </a:prstGeom>
                      <a:solidFill>
                        <a:srgbClr val="00008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70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21" y="1025"/>
                        <a:ext cx="135" cy="1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3" y="75"/>
                          </a:cxn>
                          <a:cxn ang="0">
                            <a:pos x="130" y="66"/>
                          </a:cxn>
                          <a:cxn ang="0">
                            <a:pos x="34" y="1"/>
                          </a:cxn>
                          <a:cxn ang="0">
                            <a:pos x="25" y="0"/>
                          </a:cxn>
                          <a:cxn ang="0">
                            <a:pos x="15" y="4"/>
                          </a:cxn>
                          <a:cxn ang="0">
                            <a:pos x="6" y="11"/>
                          </a:cxn>
                          <a:cxn ang="0">
                            <a:pos x="0" y="23"/>
                          </a:cxn>
                          <a:cxn ang="0">
                            <a:pos x="1" y="33"/>
                          </a:cxn>
                          <a:cxn ang="0">
                            <a:pos x="4" y="44"/>
                          </a:cxn>
                          <a:cxn ang="0">
                            <a:pos x="10" y="50"/>
                          </a:cxn>
                          <a:cxn ang="0">
                            <a:pos x="19" y="55"/>
                          </a:cxn>
                          <a:cxn ang="0">
                            <a:pos x="91" y="105"/>
                          </a:cxn>
                          <a:cxn ang="0">
                            <a:pos x="97" y="108"/>
                          </a:cxn>
                          <a:cxn ang="0">
                            <a:pos x="105" y="109"/>
                          </a:cxn>
                          <a:cxn ang="0">
                            <a:pos x="115" y="108"/>
                          </a:cxn>
                          <a:cxn ang="0">
                            <a:pos x="124" y="101"/>
                          </a:cxn>
                          <a:cxn ang="0">
                            <a:pos x="131" y="92"/>
                          </a:cxn>
                          <a:cxn ang="0">
                            <a:pos x="134" y="82"/>
                          </a:cxn>
                          <a:cxn ang="0">
                            <a:pos x="133" y="75"/>
                          </a:cxn>
                        </a:cxnLst>
                        <a:rect l="0" t="0" r="r" b="b"/>
                        <a:pathLst>
                          <a:path w="135" h="110">
                            <a:moveTo>
                              <a:pt x="133" y="75"/>
                            </a:moveTo>
                            <a:lnTo>
                              <a:pt x="130" y="66"/>
                            </a:lnTo>
                            <a:lnTo>
                              <a:pt x="34" y="1"/>
                            </a:lnTo>
                            <a:lnTo>
                              <a:pt x="25" y="0"/>
                            </a:lnTo>
                            <a:lnTo>
                              <a:pt x="15" y="4"/>
                            </a:lnTo>
                            <a:lnTo>
                              <a:pt x="6" y="11"/>
                            </a:lnTo>
                            <a:lnTo>
                              <a:pt x="0" y="23"/>
                            </a:lnTo>
                            <a:lnTo>
                              <a:pt x="1" y="33"/>
                            </a:lnTo>
                            <a:lnTo>
                              <a:pt x="4" y="44"/>
                            </a:lnTo>
                            <a:lnTo>
                              <a:pt x="10" y="50"/>
                            </a:lnTo>
                            <a:lnTo>
                              <a:pt x="19" y="55"/>
                            </a:lnTo>
                            <a:lnTo>
                              <a:pt x="91" y="105"/>
                            </a:lnTo>
                            <a:lnTo>
                              <a:pt x="97" y="108"/>
                            </a:lnTo>
                            <a:lnTo>
                              <a:pt x="105" y="109"/>
                            </a:lnTo>
                            <a:lnTo>
                              <a:pt x="115" y="108"/>
                            </a:lnTo>
                            <a:lnTo>
                              <a:pt x="124" y="101"/>
                            </a:lnTo>
                            <a:lnTo>
                              <a:pt x="131" y="92"/>
                            </a:lnTo>
                            <a:lnTo>
                              <a:pt x="134" y="82"/>
                            </a:lnTo>
                            <a:lnTo>
                              <a:pt x="133" y="75"/>
                            </a:lnTo>
                          </a:path>
                        </a:pathLst>
                      </a:custGeom>
                      <a:solidFill>
                        <a:srgbClr val="C0804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60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1937" y="1026"/>
                    <a:ext cx="313" cy="284"/>
                    <a:chOff x="1937" y="1026"/>
                    <a:chExt cx="313" cy="284"/>
                  </a:xfrm>
                </p:grpSpPr>
                <p:sp>
                  <p:nvSpPr>
                    <p:cNvPr id="61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2040" y="1085"/>
                      <a:ext cx="210" cy="225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0"/>
                        </a:cxn>
                        <a:cxn ang="0">
                          <a:pos x="112" y="25"/>
                        </a:cxn>
                        <a:cxn ang="0">
                          <a:pos x="157" y="73"/>
                        </a:cxn>
                        <a:cxn ang="0">
                          <a:pos x="179" y="101"/>
                        </a:cxn>
                        <a:cxn ang="0">
                          <a:pos x="193" y="122"/>
                        </a:cxn>
                        <a:cxn ang="0">
                          <a:pos x="205" y="143"/>
                        </a:cxn>
                        <a:cxn ang="0">
                          <a:pos x="209" y="168"/>
                        </a:cxn>
                        <a:cxn ang="0">
                          <a:pos x="209" y="189"/>
                        </a:cxn>
                        <a:cxn ang="0">
                          <a:pos x="199" y="208"/>
                        </a:cxn>
                        <a:cxn ang="0">
                          <a:pos x="185" y="220"/>
                        </a:cxn>
                        <a:cxn ang="0">
                          <a:pos x="152" y="224"/>
                        </a:cxn>
                        <a:cxn ang="0">
                          <a:pos x="111" y="212"/>
                        </a:cxn>
                        <a:cxn ang="0">
                          <a:pos x="73" y="200"/>
                        </a:cxn>
                        <a:cxn ang="0">
                          <a:pos x="54" y="186"/>
                        </a:cxn>
                        <a:cxn ang="0">
                          <a:pos x="24" y="164"/>
                        </a:cxn>
                        <a:cxn ang="0">
                          <a:pos x="0" y="126"/>
                        </a:cxn>
                        <a:cxn ang="0">
                          <a:pos x="18" y="119"/>
                        </a:cxn>
                        <a:cxn ang="0">
                          <a:pos x="38" y="50"/>
                        </a:cxn>
                        <a:cxn ang="0">
                          <a:pos x="76" y="0"/>
                        </a:cxn>
                      </a:cxnLst>
                      <a:rect l="0" t="0" r="r" b="b"/>
                      <a:pathLst>
                        <a:path w="210" h="225">
                          <a:moveTo>
                            <a:pt x="76" y="0"/>
                          </a:moveTo>
                          <a:lnTo>
                            <a:pt x="112" y="25"/>
                          </a:lnTo>
                          <a:lnTo>
                            <a:pt x="157" y="73"/>
                          </a:lnTo>
                          <a:lnTo>
                            <a:pt x="179" y="101"/>
                          </a:lnTo>
                          <a:lnTo>
                            <a:pt x="193" y="122"/>
                          </a:lnTo>
                          <a:lnTo>
                            <a:pt x="205" y="143"/>
                          </a:lnTo>
                          <a:lnTo>
                            <a:pt x="209" y="168"/>
                          </a:lnTo>
                          <a:lnTo>
                            <a:pt x="209" y="189"/>
                          </a:lnTo>
                          <a:lnTo>
                            <a:pt x="199" y="208"/>
                          </a:lnTo>
                          <a:lnTo>
                            <a:pt x="185" y="220"/>
                          </a:lnTo>
                          <a:lnTo>
                            <a:pt x="152" y="224"/>
                          </a:lnTo>
                          <a:lnTo>
                            <a:pt x="111" y="212"/>
                          </a:lnTo>
                          <a:lnTo>
                            <a:pt x="73" y="200"/>
                          </a:lnTo>
                          <a:lnTo>
                            <a:pt x="54" y="186"/>
                          </a:lnTo>
                          <a:lnTo>
                            <a:pt x="24" y="164"/>
                          </a:lnTo>
                          <a:lnTo>
                            <a:pt x="0" y="126"/>
                          </a:lnTo>
                          <a:lnTo>
                            <a:pt x="18" y="119"/>
                          </a:lnTo>
                          <a:lnTo>
                            <a:pt x="38" y="50"/>
                          </a:lnTo>
                          <a:lnTo>
                            <a:pt x="76" y="0"/>
                          </a:lnTo>
                        </a:path>
                      </a:pathLst>
                    </a:custGeom>
                    <a:solidFill>
                      <a:srgbClr val="E0A08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62" name="Group 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37" y="1026"/>
                      <a:ext cx="194" cy="201"/>
                      <a:chOff x="1937" y="1026"/>
                      <a:chExt cx="194" cy="201"/>
                    </a:xfrm>
                  </p:grpSpPr>
                  <p:sp>
                    <p:nvSpPr>
                      <p:cNvPr id="63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62" y="1067"/>
                        <a:ext cx="138" cy="1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" y="61"/>
                          </a:cxn>
                          <a:cxn ang="0">
                            <a:pos x="22" y="34"/>
                          </a:cxn>
                          <a:cxn ang="0">
                            <a:pos x="35" y="19"/>
                          </a:cxn>
                          <a:cxn ang="0">
                            <a:pos x="54" y="7"/>
                          </a:cxn>
                          <a:cxn ang="0">
                            <a:pos x="81" y="0"/>
                          </a:cxn>
                          <a:cxn ang="0">
                            <a:pos x="106" y="2"/>
                          </a:cxn>
                          <a:cxn ang="0">
                            <a:pos x="121" y="8"/>
                          </a:cxn>
                          <a:cxn ang="0">
                            <a:pos x="130" y="22"/>
                          </a:cxn>
                          <a:cxn ang="0">
                            <a:pos x="137" y="43"/>
                          </a:cxn>
                          <a:cxn ang="0">
                            <a:pos x="135" y="72"/>
                          </a:cxn>
                          <a:cxn ang="0">
                            <a:pos x="130" y="98"/>
                          </a:cxn>
                          <a:cxn ang="0">
                            <a:pos x="119" y="122"/>
                          </a:cxn>
                          <a:cxn ang="0">
                            <a:pos x="102" y="144"/>
                          </a:cxn>
                          <a:cxn ang="0">
                            <a:pos x="73" y="159"/>
                          </a:cxn>
                          <a:cxn ang="0">
                            <a:pos x="39" y="156"/>
                          </a:cxn>
                          <a:cxn ang="0">
                            <a:pos x="17" y="146"/>
                          </a:cxn>
                          <a:cxn ang="0">
                            <a:pos x="0" y="122"/>
                          </a:cxn>
                          <a:cxn ang="0">
                            <a:pos x="1" y="91"/>
                          </a:cxn>
                          <a:cxn ang="0">
                            <a:pos x="10" y="61"/>
                          </a:cxn>
                        </a:cxnLst>
                        <a:rect l="0" t="0" r="r" b="b"/>
                        <a:pathLst>
                          <a:path w="138" h="160">
                            <a:moveTo>
                              <a:pt x="10" y="61"/>
                            </a:moveTo>
                            <a:lnTo>
                              <a:pt x="22" y="34"/>
                            </a:lnTo>
                            <a:lnTo>
                              <a:pt x="35" y="19"/>
                            </a:lnTo>
                            <a:lnTo>
                              <a:pt x="54" y="7"/>
                            </a:lnTo>
                            <a:lnTo>
                              <a:pt x="81" y="0"/>
                            </a:lnTo>
                            <a:lnTo>
                              <a:pt x="106" y="2"/>
                            </a:lnTo>
                            <a:lnTo>
                              <a:pt x="121" y="8"/>
                            </a:lnTo>
                            <a:lnTo>
                              <a:pt x="130" y="22"/>
                            </a:lnTo>
                            <a:lnTo>
                              <a:pt x="137" y="43"/>
                            </a:lnTo>
                            <a:lnTo>
                              <a:pt x="135" y="72"/>
                            </a:lnTo>
                            <a:lnTo>
                              <a:pt x="130" y="98"/>
                            </a:lnTo>
                            <a:lnTo>
                              <a:pt x="119" y="122"/>
                            </a:lnTo>
                            <a:lnTo>
                              <a:pt x="102" y="144"/>
                            </a:lnTo>
                            <a:lnTo>
                              <a:pt x="73" y="159"/>
                            </a:lnTo>
                            <a:lnTo>
                              <a:pt x="39" y="156"/>
                            </a:lnTo>
                            <a:lnTo>
                              <a:pt x="17" y="146"/>
                            </a:lnTo>
                            <a:lnTo>
                              <a:pt x="0" y="122"/>
                            </a:lnTo>
                            <a:lnTo>
                              <a:pt x="1" y="91"/>
                            </a:lnTo>
                            <a:lnTo>
                              <a:pt x="10" y="61"/>
                            </a:lnTo>
                          </a:path>
                        </a:pathLst>
                      </a:custGeom>
                      <a:solidFill>
                        <a:srgbClr val="F0F0F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64" name="Oval 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90" y="1158"/>
                        <a:ext cx="27" cy="32"/>
                      </a:xfrm>
                      <a:prstGeom prst="ellipse">
                        <a:avLst/>
                      </a:prstGeom>
                      <a:solidFill>
                        <a:srgbClr val="00008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65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37" y="1026"/>
                        <a:ext cx="194" cy="10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" y="63"/>
                          </a:cxn>
                          <a:cxn ang="0">
                            <a:pos x="15" y="56"/>
                          </a:cxn>
                          <a:cxn ang="0">
                            <a:pos x="159" y="0"/>
                          </a:cxn>
                          <a:cxn ang="0">
                            <a:pos x="168" y="0"/>
                          </a:cxn>
                          <a:cxn ang="0">
                            <a:pos x="177" y="3"/>
                          </a:cxn>
                          <a:cxn ang="0">
                            <a:pos x="187" y="10"/>
                          </a:cxn>
                          <a:cxn ang="0">
                            <a:pos x="193" y="23"/>
                          </a:cxn>
                          <a:cxn ang="0">
                            <a:pos x="192" y="33"/>
                          </a:cxn>
                          <a:cxn ang="0">
                            <a:pos x="188" y="44"/>
                          </a:cxn>
                          <a:cxn ang="0">
                            <a:pos x="183" y="50"/>
                          </a:cxn>
                          <a:cxn ang="0">
                            <a:pos x="174" y="55"/>
                          </a:cxn>
                          <a:cxn ang="0">
                            <a:pos x="36" y="107"/>
                          </a:cxn>
                          <a:cxn ang="0">
                            <a:pos x="28" y="107"/>
                          </a:cxn>
                          <a:cxn ang="0">
                            <a:pos x="19" y="105"/>
                          </a:cxn>
                          <a:cxn ang="0">
                            <a:pos x="11" y="100"/>
                          </a:cxn>
                          <a:cxn ang="0">
                            <a:pos x="3" y="94"/>
                          </a:cxn>
                          <a:cxn ang="0">
                            <a:pos x="0" y="84"/>
                          </a:cxn>
                          <a:cxn ang="0">
                            <a:pos x="1" y="72"/>
                          </a:cxn>
                          <a:cxn ang="0">
                            <a:pos x="5" y="63"/>
                          </a:cxn>
                        </a:cxnLst>
                        <a:rect l="0" t="0" r="r" b="b"/>
                        <a:pathLst>
                          <a:path w="194" h="108">
                            <a:moveTo>
                              <a:pt x="5" y="63"/>
                            </a:moveTo>
                            <a:lnTo>
                              <a:pt x="15" y="56"/>
                            </a:lnTo>
                            <a:lnTo>
                              <a:pt x="159" y="0"/>
                            </a:lnTo>
                            <a:lnTo>
                              <a:pt x="168" y="0"/>
                            </a:lnTo>
                            <a:lnTo>
                              <a:pt x="177" y="3"/>
                            </a:lnTo>
                            <a:lnTo>
                              <a:pt x="187" y="10"/>
                            </a:lnTo>
                            <a:lnTo>
                              <a:pt x="193" y="23"/>
                            </a:lnTo>
                            <a:lnTo>
                              <a:pt x="192" y="33"/>
                            </a:lnTo>
                            <a:lnTo>
                              <a:pt x="188" y="44"/>
                            </a:lnTo>
                            <a:lnTo>
                              <a:pt x="183" y="50"/>
                            </a:lnTo>
                            <a:lnTo>
                              <a:pt x="174" y="55"/>
                            </a:lnTo>
                            <a:lnTo>
                              <a:pt x="36" y="107"/>
                            </a:lnTo>
                            <a:lnTo>
                              <a:pt x="28" y="107"/>
                            </a:lnTo>
                            <a:lnTo>
                              <a:pt x="19" y="105"/>
                            </a:lnTo>
                            <a:lnTo>
                              <a:pt x="11" y="100"/>
                            </a:lnTo>
                            <a:lnTo>
                              <a:pt x="3" y="94"/>
                            </a:lnTo>
                            <a:lnTo>
                              <a:pt x="0" y="84"/>
                            </a:lnTo>
                            <a:lnTo>
                              <a:pt x="1" y="72"/>
                            </a:lnTo>
                            <a:lnTo>
                              <a:pt x="5" y="63"/>
                            </a:lnTo>
                          </a:path>
                        </a:pathLst>
                      </a:custGeom>
                      <a:solidFill>
                        <a:srgbClr val="C0804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</p:grpSp>
            <p:grpSp>
              <p:nvGrpSpPr>
                <p:cNvPr id="29" name="Group 48"/>
                <p:cNvGrpSpPr>
                  <a:grpSpLocks/>
                </p:cNvGrpSpPr>
                <p:nvPr/>
              </p:nvGrpSpPr>
              <p:grpSpPr bwMode="auto">
                <a:xfrm>
                  <a:off x="774" y="1140"/>
                  <a:ext cx="957" cy="960"/>
                  <a:chOff x="774" y="1140"/>
                  <a:chExt cx="957" cy="960"/>
                </a:xfrm>
              </p:grpSpPr>
              <p:grpSp>
                <p:nvGrpSpPr>
                  <p:cNvPr id="30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888" y="1468"/>
                    <a:ext cx="843" cy="598"/>
                    <a:chOff x="888" y="1468"/>
                    <a:chExt cx="843" cy="598"/>
                  </a:xfrm>
                </p:grpSpPr>
                <p:sp>
                  <p:nvSpPr>
                    <p:cNvPr id="57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888" y="1468"/>
                      <a:ext cx="843" cy="45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00"/>
                        </a:cxn>
                        <a:cxn ang="0">
                          <a:pos x="66" y="200"/>
                        </a:cxn>
                        <a:cxn ang="0">
                          <a:pos x="104" y="230"/>
                        </a:cxn>
                        <a:cxn ang="0">
                          <a:pos x="129" y="258"/>
                        </a:cxn>
                        <a:cxn ang="0">
                          <a:pos x="182" y="275"/>
                        </a:cxn>
                        <a:cxn ang="0">
                          <a:pos x="219" y="324"/>
                        </a:cxn>
                        <a:cxn ang="0">
                          <a:pos x="279" y="349"/>
                        </a:cxn>
                        <a:cxn ang="0">
                          <a:pos x="353" y="399"/>
                        </a:cxn>
                        <a:cxn ang="0">
                          <a:pos x="443" y="425"/>
                        </a:cxn>
                        <a:cxn ang="0">
                          <a:pos x="564" y="446"/>
                        </a:cxn>
                        <a:cxn ang="0">
                          <a:pos x="682" y="450"/>
                        </a:cxn>
                        <a:cxn ang="0">
                          <a:pos x="787" y="400"/>
                        </a:cxn>
                        <a:cxn ang="0">
                          <a:pos x="842" y="324"/>
                        </a:cxn>
                        <a:cxn ang="0">
                          <a:pos x="722" y="0"/>
                        </a:cxn>
                        <a:cxn ang="0">
                          <a:pos x="672" y="0"/>
                        </a:cxn>
                        <a:cxn ang="0">
                          <a:pos x="605" y="37"/>
                        </a:cxn>
                        <a:cxn ang="0">
                          <a:pos x="473" y="167"/>
                        </a:cxn>
                        <a:cxn ang="0">
                          <a:pos x="415" y="155"/>
                        </a:cxn>
                        <a:cxn ang="0">
                          <a:pos x="303" y="130"/>
                        </a:cxn>
                        <a:cxn ang="0">
                          <a:pos x="236" y="100"/>
                        </a:cxn>
                        <a:cxn ang="0">
                          <a:pos x="136" y="42"/>
                        </a:cxn>
                        <a:cxn ang="0">
                          <a:pos x="108" y="42"/>
                        </a:cxn>
                        <a:cxn ang="0">
                          <a:pos x="37" y="63"/>
                        </a:cxn>
                        <a:cxn ang="0">
                          <a:pos x="0" y="200"/>
                        </a:cxn>
                      </a:cxnLst>
                      <a:rect l="0" t="0" r="r" b="b"/>
                      <a:pathLst>
                        <a:path w="843" h="451">
                          <a:moveTo>
                            <a:pt x="0" y="200"/>
                          </a:moveTo>
                          <a:lnTo>
                            <a:pt x="66" y="200"/>
                          </a:lnTo>
                          <a:lnTo>
                            <a:pt x="104" y="230"/>
                          </a:lnTo>
                          <a:lnTo>
                            <a:pt x="129" y="258"/>
                          </a:lnTo>
                          <a:lnTo>
                            <a:pt x="182" y="275"/>
                          </a:lnTo>
                          <a:lnTo>
                            <a:pt x="219" y="324"/>
                          </a:lnTo>
                          <a:lnTo>
                            <a:pt x="279" y="349"/>
                          </a:lnTo>
                          <a:lnTo>
                            <a:pt x="353" y="399"/>
                          </a:lnTo>
                          <a:lnTo>
                            <a:pt x="443" y="425"/>
                          </a:lnTo>
                          <a:lnTo>
                            <a:pt x="564" y="446"/>
                          </a:lnTo>
                          <a:lnTo>
                            <a:pt x="682" y="450"/>
                          </a:lnTo>
                          <a:lnTo>
                            <a:pt x="787" y="400"/>
                          </a:lnTo>
                          <a:lnTo>
                            <a:pt x="842" y="324"/>
                          </a:lnTo>
                          <a:lnTo>
                            <a:pt x="722" y="0"/>
                          </a:lnTo>
                          <a:lnTo>
                            <a:pt x="672" y="0"/>
                          </a:lnTo>
                          <a:lnTo>
                            <a:pt x="605" y="37"/>
                          </a:lnTo>
                          <a:lnTo>
                            <a:pt x="473" y="167"/>
                          </a:lnTo>
                          <a:lnTo>
                            <a:pt x="415" y="155"/>
                          </a:lnTo>
                          <a:lnTo>
                            <a:pt x="303" y="130"/>
                          </a:lnTo>
                          <a:lnTo>
                            <a:pt x="236" y="100"/>
                          </a:lnTo>
                          <a:lnTo>
                            <a:pt x="136" y="42"/>
                          </a:lnTo>
                          <a:lnTo>
                            <a:pt x="108" y="42"/>
                          </a:lnTo>
                          <a:lnTo>
                            <a:pt x="37" y="63"/>
                          </a:lnTo>
                          <a:lnTo>
                            <a:pt x="0" y="200"/>
                          </a:lnTo>
                        </a:path>
                      </a:pathLst>
                    </a:custGeom>
                    <a:solidFill>
                      <a:srgbClr val="00FFF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8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1372" y="1918"/>
                      <a:ext cx="115" cy="148"/>
                    </a:xfrm>
                    <a:custGeom>
                      <a:avLst/>
                      <a:gdLst/>
                      <a:ahLst/>
                      <a:cxnLst>
                        <a:cxn ang="0">
                          <a:pos x="114" y="0"/>
                        </a:cxn>
                        <a:cxn ang="0">
                          <a:pos x="96" y="37"/>
                        </a:cxn>
                        <a:cxn ang="0">
                          <a:pos x="84" y="60"/>
                        </a:cxn>
                        <a:cxn ang="0">
                          <a:pos x="56" y="84"/>
                        </a:cxn>
                        <a:cxn ang="0">
                          <a:pos x="36" y="111"/>
                        </a:cxn>
                        <a:cxn ang="0">
                          <a:pos x="13" y="134"/>
                        </a:cxn>
                        <a:cxn ang="0">
                          <a:pos x="0" y="147"/>
                        </a:cxn>
                        <a:cxn ang="0">
                          <a:pos x="17" y="145"/>
                        </a:cxn>
                        <a:cxn ang="0">
                          <a:pos x="34" y="134"/>
                        </a:cxn>
                        <a:cxn ang="0">
                          <a:pos x="54" y="124"/>
                        </a:cxn>
                        <a:cxn ang="0">
                          <a:pos x="65" y="118"/>
                        </a:cxn>
                        <a:cxn ang="0">
                          <a:pos x="69" y="103"/>
                        </a:cxn>
                        <a:cxn ang="0">
                          <a:pos x="77" y="90"/>
                        </a:cxn>
                        <a:cxn ang="0">
                          <a:pos x="88" y="74"/>
                        </a:cxn>
                        <a:cxn ang="0">
                          <a:pos x="100" y="60"/>
                        </a:cxn>
                        <a:cxn ang="0">
                          <a:pos x="108" y="39"/>
                        </a:cxn>
                        <a:cxn ang="0">
                          <a:pos x="114" y="0"/>
                        </a:cxn>
                      </a:cxnLst>
                      <a:rect l="0" t="0" r="r" b="b"/>
                      <a:pathLst>
                        <a:path w="115" h="148">
                          <a:moveTo>
                            <a:pt x="114" y="0"/>
                          </a:moveTo>
                          <a:lnTo>
                            <a:pt x="96" y="37"/>
                          </a:lnTo>
                          <a:lnTo>
                            <a:pt x="84" y="60"/>
                          </a:lnTo>
                          <a:lnTo>
                            <a:pt x="56" y="84"/>
                          </a:lnTo>
                          <a:lnTo>
                            <a:pt x="36" y="111"/>
                          </a:lnTo>
                          <a:lnTo>
                            <a:pt x="13" y="134"/>
                          </a:lnTo>
                          <a:lnTo>
                            <a:pt x="0" y="147"/>
                          </a:lnTo>
                          <a:lnTo>
                            <a:pt x="17" y="145"/>
                          </a:lnTo>
                          <a:lnTo>
                            <a:pt x="34" y="134"/>
                          </a:lnTo>
                          <a:lnTo>
                            <a:pt x="54" y="124"/>
                          </a:lnTo>
                          <a:lnTo>
                            <a:pt x="65" y="118"/>
                          </a:lnTo>
                          <a:lnTo>
                            <a:pt x="69" y="103"/>
                          </a:lnTo>
                          <a:lnTo>
                            <a:pt x="77" y="90"/>
                          </a:lnTo>
                          <a:lnTo>
                            <a:pt x="88" y="74"/>
                          </a:lnTo>
                          <a:lnTo>
                            <a:pt x="100" y="60"/>
                          </a:lnTo>
                          <a:lnTo>
                            <a:pt x="108" y="39"/>
                          </a:lnTo>
                          <a:lnTo>
                            <a:pt x="114" y="0"/>
                          </a:lnTo>
                        </a:path>
                      </a:pathLst>
                    </a:custGeom>
                    <a:solidFill>
                      <a:srgbClr val="00C0E0"/>
                    </a:solidFill>
                    <a:ln w="12700" cap="rnd" cmpd="sng">
                      <a:solidFill>
                        <a:srgbClr val="00C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31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774" y="1140"/>
                    <a:ext cx="671" cy="960"/>
                    <a:chOff x="774" y="1140"/>
                    <a:chExt cx="671" cy="960"/>
                  </a:xfrm>
                </p:grpSpPr>
                <p:grpSp>
                  <p:nvGrpSpPr>
                    <p:cNvPr id="32" name="Group 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4" y="1140"/>
                      <a:ext cx="671" cy="960"/>
                      <a:chOff x="774" y="1140"/>
                      <a:chExt cx="671" cy="960"/>
                    </a:xfrm>
                  </p:grpSpPr>
                  <p:grpSp>
                    <p:nvGrpSpPr>
                      <p:cNvPr id="39" name="Group 5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74" y="1177"/>
                        <a:ext cx="537" cy="923"/>
                        <a:chOff x="774" y="1177"/>
                        <a:chExt cx="537" cy="923"/>
                      </a:xfrm>
                    </p:grpSpPr>
                    <p:sp>
                      <p:nvSpPr>
                        <p:cNvPr id="49" name="Freeform 5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47" y="1211"/>
                          <a:ext cx="341" cy="471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71" y="470"/>
                            </a:cxn>
                            <a:cxn ang="0">
                              <a:pos x="178" y="403"/>
                            </a:cxn>
                            <a:cxn ang="0">
                              <a:pos x="182" y="353"/>
                            </a:cxn>
                            <a:cxn ang="0">
                              <a:pos x="166" y="299"/>
                            </a:cxn>
                            <a:cxn ang="0">
                              <a:pos x="137" y="257"/>
                            </a:cxn>
                            <a:cxn ang="0">
                              <a:pos x="100" y="216"/>
                            </a:cxn>
                            <a:cxn ang="0">
                              <a:pos x="59" y="187"/>
                            </a:cxn>
                            <a:cxn ang="0">
                              <a:pos x="0" y="166"/>
                            </a:cxn>
                            <a:cxn ang="0">
                              <a:pos x="63" y="103"/>
                            </a:cxn>
                            <a:cxn ang="0">
                              <a:pos x="91" y="0"/>
                            </a:cxn>
                            <a:cxn ang="0">
                              <a:pos x="166" y="42"/>
                            </a:cxn>
                            <a:cxn ang="0">
                              <a:pos x="232" y="84"/>
                            </a:cxn>
                            <a:cxn ang="0">
                              <a:pos x="266" y="128"/>
                            </a:cxn>
                            <a:cxn ang="0">
                              <a:pos x="319" y="237"/>
                            </a:cxn>
                            <a:cxn ang="0">
                              <a:pos x="332" y="341"/>
                            </a:cxn>
                            <a:cxn ang="0">
                              <a:pos x="340" y="407"/>
                            </a:cxn>
                            <a:cxn ang="0">
                              <a:pos x="266" y="420"/>
                            </a:cxn>
                            <a:cxn ang="0">
                              <a:pos x="171" y="470"/>
                            </a:cxn>
                          </a:cxnLst>
                          <a:rect l="0" t="0" r="r" b="b"/>
                          <a:pathLst>
                            <a:path w="341" h="471">
                              <a:moveTo>
                                <a:pt x="171" y="470"/>
                              </a:moveTo>
                              <a:lnTo>
                                <a:pt x="178" y="403"/>
                              </a:lnTo>
                              <a:lnTo>
                                <a:pt x="182" y="353"/>
                              </a:lnTo>
                              <a:lnTo>
                                <a:pt x="166" y="299"/>
                              </a:lnTo>
                              <a:lnTo>
                                <a:pt x="137" y="257"/>
                              </a:lnTo>
                              <a:lnTo>
                                <a:pt x="100" y="216"/>
                              </a:lnTo>
                              <a:lnTo>
                                <a:pt x="59" y="187"/>
                              </a:lnTo>
                              <a:lnTo>
                                <a:pt x="0" y="166"/>
                              </a:lnTo>
                              <a:lnTo>
                                <a:pt x="63" y="103"/>
                              </a:lnTo>
                              <a:lnTo>
                                <a:pt x="91" y="0"/>
                              </a:lnTo>
                              <a:lnTo>
                                <a:pt x="166" y="42"/>
                              </a:lnTo>
                              <a:lnTo>
                                <a:pt x="232" y="84"/>
                              </a:lnTo>
                              <a:lnTo>
                                <a:pt x="266" y="128"/>
                              </a:lnTo>
                              <a:lnTo>
                                <a:pt x="319" y="237"/>
                              </a:lnTo>
                              <a:lnTo>
                                <a:pt x="332" y="341"/>
                              </a:lnTo>
                              <a:lnTo>
                                <a:pt x="340" y="407"/>
                              </a:lnTo>
                              <a:lnTo>
                                <a:pt x="266" y="420"/>
                              </a:lnTo>
                              <a:lnTo>
                                <a:pt x="171" y="47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0" name="Freeform 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815" y="1352"/>
                          <a:ext cx="341" cy="47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70" y="0"/>
                            </a:cxn>
                            <a:cxn ang="0">
                              <a:pos x="161" y="66"/>
                            </a:cxn>
                            <a:cxn ang="0">
                              <a:pos x="157" y="116"/>
                            </a:cxn>
                            <a:cxn ang="0">
                              <a:pos x="174" y="170"/>
                            </a:cxn>
                            <a:cxn ang="0">
                              <a:pos x="203" y="212"/>
                            </a:cxn>
                            <a:cxn ang="0">
                              <a:pos x="240" y="253"/>
                            </a:cxn>
                            <a:cxn ang="0">
                              <a:pos x="282" y="283"/>
                            </a:cxn>
                            <a:cxn ang="0">
                              <a:pos x="340" y="304"/>
                            </a:cxn>
                            <a:cxn ang="0">
                              <a:pos x="277" y="366"/>
                            </a:cxn>
                            <a:cxn ang="0">
                              <a:pos x="248" y="469"/>
                            </a:cxn>
                            <a:cxn ang="0">
                              <a:pos x="174" y="428"/>
                            </a:cxn>
                            <a:cxn ang="0">
                              <a:pos x="107" y="387"/>
                            </a:cxn>
                            <a:cxn ang="0">
                              <a:pos x="74" y="341"/>
                            </a:cxn>
                            <a:cxn ang="0">
                              <a:pos x="20" y="234"/>
                            </a:cxn>
                            <a:cxn ang="0">
                              <a:pos x="8" y="129"/>
                            </a:cxn>
                            <a:cxn ang="0">
                              <a:pos x="0" y="62"/>
                            </a:cxn>
                            <a:cxn ang="0">
                              <a:pos x="74" y="50"/>
                            </a:cxn>
                            <a:cxn ang="0">
                              <a:pos x="170" y="0"/>
                            </a:cxn>
                          </a:cxnLst>
                          <a:rect l="0" t="0" r="r" b="b"/>
                          <a:pathLst>
                            <a:path w="341" h="470">
                              <a:moveTo>
                                <a:pt x="170" y="0"/>
                              </a:moveTo>
                              <a:lnTo>
                                <a:pt x="161" y="66"/>
                              </a:lnTo>
                              <a:lnTo>
                                <a:pt x="157" y="116"/>
                              </a:lnTo>
                              <a:lnTo>
                                <a:pt x="174" y="170"/>
                              </a:lnTo>
                              <a:lnTo>
                                <a:pt x="203" y="212"/>
                              </a:lnTo>
                              <a:lnTo>
                                <a:pt x="240" y="253"/>
                              </a:lnTo>
                              <a:lnTo>
                                <a:pt x="282" y="283"/>
                              </a:lnTo>
                              <a:lnTo>
                                <a:pt x="340" y="304"/>
                              </a:lnTo>
                              <a:lnTo>
                                <a:pt x="277" y="366"/>
                              </a:lnTo>
                              <a:lnTo>
                                <a:pt x="248" y="469"/>
                              </a:lnTo>
                              <a:lnTo>
                                <a:pt x="174" y="428"/>
                              </a:lnTo>
                              <a:lnTo>
                                <a:pt x="107" y="387"/>
                              </a:lnTo>
                              <a:lnTo>
                                <a:pt x="74" y="341"/>
                              </a:lnTo>
                              <a:lnTo>
                                <a:pt x="20" y="234"/>
                              </a:lnTo>
                              <a:lnTo>
                                <a:pt x="8" y="129"/>
                              </a:lnTo>
                              <a:lnTo>
                                <a:pt x="0" y="62"/>
                              </a:lnTo>
                              <a:lnTo>
                                <a:pt x="74" y="50"/>
                              </a:lnTo>
                              <a:lnTo>
                                <a:pt x="170" y="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1" name="Freeform 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852" y="1177"/>
                          <a:ext cx="341" cy="471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69" y="470"/>
                            </a:cxn>
                            <a:cxn ang="0">
                              <a:pos x="178" y="404"/>
                            </a:cxn>
                            <a:cxn ang="0">
                              <a:pos x="182" y="354"/>
                            </a:cxn>
                            <a:cxn ang="0">
                              <a:pos x="166" y="299"/>
                            </a:cxn>
                            <a:cxn ang="0">
                              <a:pos x="137" y="258"/>
                            </a:cxn>
                            <a:cxn ang="0">
                              <a:pos x="100" y="217"/>
                            </a:cxn>
                            <a:cxn ang="0">
                              <a:pos x="58" y="187"/>
                            </a:cxn>
                            <a:cxn ang="0">
                              <a:pos x="0" y="167"/>
                            </a:cxn>
                            <a:cxn ang="0">
                              <a:pos x="63" y="105"/>
                            </a:cxn>
                            <a:cxn ang="0">
                              <a:pos x="91" y="0"/>
                            </a:cxn>
                            <a:cxn ang="0">
                              <a:pos x="166" y="42"/>
                            </a:cxn>
                            <a:cxn ang="0">
                              <a:pos x="232" y="84"/>
                            </a:cxn>
                            <a:cxn ang="0">
                              <a:pos x="266" y="130"/>
                            </a:cxn>
                            <a:cxn ang="0">
                              <a:pos x="319" y="237"/>
                            </a:cxn>
                            <a:cxn ang="0">
                              <a:pos x="332" y="341"/>
                            </a:cxn>
                            <a:cxn ang="0">
                              <a:pos x="340" y="409"/>
                            </a:cxn>
                            <a:cxn ang="0">
                              <a:pos x="266" y="421"/>
                            </a:cxn>
                            <a:cxn ang="0">
                              <a:pos x="169" y="470"/>
                            </a:cxn>
                          </a:cxnLst>
                          <a:rect l="0" t="0" r="r" b="b"/>
                          <a:pathLst>
                            <a:path w="341" h="471">
                              <a:moveTo>
                                <a:pt x="169" y="470"/>
                              </a:moveTo>
                              <a:lnTo>
                                <a:pt x="178" y="404"/>
                              </a:lnTo>
                              <a:lnTo>
                                <a:pt x="182" y="354"/>
                              </a:lnTo>
                              <a:lnTo>
                                <a:pt x="166" y="299"/>
                              </a:lnTo>
                              <a:lnTo>
                                <a:pt x="137" y="258"/>
                              </a:lnTo>
                              <a:lnTo>
                                <a:pt x="100" y="217"/>
                              </a:lnTo>
                              <a:lnTo>
                                <a:pt x="58" y="187"/>
                              </a:lnTo>
                              <a:lnTo>
                                <a:pt x="0" y="167"/>
                              </a:lnTo>
                              <a:lnTo>
                                <a:pt x="63" y="105"/>
                              </a:lnTo>
                              <a:lnTo>
                                <a:pt x="91" y="0"/>
                              </a:lnTo>
                              <a:lnTo>
                                <a:pt x="166" y="42"/>
                              </a:lnTo>
                              <a:lnTo>
                                <a:pt x="232" y="84"/>
                              </a:lnTo>
                              <a:lnTo>
                                <a:pt x="266" y="130"/>
                              </a:lnTo>
                              <a:lnTo>
                                <a:pt x="319" y="237"/>
                              </a:lnTo>
                              <a:lnTo>
                                <a:pt x="332" y="341"/>
                              </a:lnTo>
                              <a:lnTo>
                                <a:pt x="340" y="409"/>
                              </a:lnTo>
                              <a:lnTo>
                                <a:pt x="266" y="421"/>
                              </a:lnTo>
                              <a:lnTo>
                                <a:pt x="169" y="47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2" name="Freeform 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881" y="1526"/>
                          <a:ext cx="341" cy="471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70" y="0"/>
                            </a:cxn>
                            <a:cxn ang="0">
                              <a:pos x="161" y="68"/>
                            </a:cxn>
                            <a:cxn ang="0">
                              <a:pos x="157" y="118"/>
                            </a:cxn>
                            <a:cxn ang="0">
                              <a:pos x="174" y="172"/>
                            </a:cxn>
                            <a:cxn ang="0">
                              <a:pos x="203" y="213"/>
                            </a:cxn>
                            <a:cxn ang="0">
                              <a:pos x="240" y="254"/>
                            </a:cxn>
                            <a:cxn ang="0">
                              <a:pos x="283" y="283"/>
                            </a:cxn>
                            <a:cxn ang="0">
                              <a:pos x="340" y="304"/>
                            </a:cxn>
                            <a:cxn ang="0">
                              <a:pos x="279" y="367"/>
                            </a:cxn>
                            <a:cxn ang="0">
                              <a:pos x="248" y="470"/>
                            </a:cxn>
                            <a:cxn ang="0">
                              <a:pos x="174" y="429"/>
                            </a:cxn>
                            <a:cxn ang="0">
                              <a:pos x="108" y="387"/>
                            </a:cxn>
                            <a:cxn ang="0">
                              <a:pos x="75" y="341"/>
                            </a:cxn>
                            <a:cxn ang="0">
                              <a:pos x="21" y="233"/>
                            </a:cxn>
                            <a:cxn ang="0">
                              <a:pos x="8" y="130"/>
                            </a:cxn>
                            <a:cxn ang="0">
                              <a:pos x="0" y="63"/>
                            </a:cxn>
                            <a:cxn ang="0">
                              <a:pos x="75" y="51"/>
                            </a:cxn>
                            <a:cxn ang="0">
                              <a:pos x="170" y="0"/>
                            </a:cxn>
                          </a:cxnLst>
                          <a:rect l="0" t="0" r="r" b="b"/>
                          <a:pathLst>
                            <a:path w="341" h="471">
                              <a:moveTo>
                                <a:pt x="170" y="0"/>
                              </a:moveTo>
                              <a:lnTo>
                                <a:pt x="161" y="68"/>
                              </a:lnTo>
                              <a:lnTo>
                                <a:pt x="157" y="118"/>
                              </a:lnTo>
                              <a:lnTo>
                                <a:pt x="174" y="172"/>
                              </a:lnTo>
                              <a:lnTo>
                                <a:pt x="203" y="213"/>
                              </a:lnTo>
                              <a:lnTo>
                                <a:pt x="240" y="254"/>
                              </a:lnTo>
                              <a:lnTo>
                                <a:pt x="283" y="283"/>
                              </a:lnTo>
                              <a:lnTo>
                                <a:pt x="340" y="304"/>
                              </a:lnTo>
                              <a:lnTo>
                                <a:pt x="279" y="367"/>
                              </a:lnTo>
                              <a:lnTo>
                                <a:pt x="248" y="470"/>
                              </a:lnTo>
                              <a:lnTo>
                                <a:pt x="174" y="429"/>
                              </a:lnTo>
                              <a:lnTo>
                                <a:pt x="108" y="387"/>
                              </a:lnTo>
                              <a:lnTo>
                                <a:pt x="75" y="341"/>
                              </a:lnTo>
                              <a:lnTo>
                                <a:pt x="21" y="233"/>
                              </a:lnTo>
                              <a:lnTo>
                                <a:pt x="8" y="130"/>
                              </a:lnTo>
                              <a:lnTo>
                                <a:pt x="0" y="63"/>
                              </a:lnTo>
                              <a:lnTo>
                                <a:pt x="75" y="51"/>
                              </a:lnTo>
                              <a:lnTo>
                                <a:pt x="170" y="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3" name="Freeform 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26" y="1389"/>
                          <a:ext cx="341" cy="471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71" y="0"/>
                            </a:cxn>
                            <a:cxn ang="0">
                              <a:pos x="162" y="66"/>
                            </a:cxn>
                            <a:cxn ang="0">
                              <a:pos x="158" y="116"/>
                            </a:cxn>
                            <a:cxn ang="0">
                              <a:pos x="174" y="171"/>
                            </a:cxn>
                            <a:cxn ang="0">
                              <a:pos x="203" y="213"/>
                            </a:cxn>
                            <a:cxn ang="0">
                              <a:pos x="241" y="255"/>
                            </a:cxn>
                            <a:cxn ang="0">
                              <a:pos x="283" y="283"/>
                            </a:cxn>
                            <a:cxn ang="0">
                              <a:pos x="340" y="304"/>
                            </a:cxn>
                            <a:cxn ang="0">
                              <a:pos x="279" y="366"/>
                            </a:cxn>
                            <a:cxn ang="0">
                              <a:pos x="250" y="470"/>
                            </a:cxn>
                            <a:cxn ang="0">
                              <a:pos x="174" y="428"/>
                            </a:cxn>
                            <a:cxn ang="0">
                              <a:pos x="108" y="387"/>
                            </a:cxn>
                            <a:cxn ang="0">
                              <a:pos x="75" y="341"/>
                            </a:cxn>
                            <a:cxn ang="0">
                              <a:pos x="21" y="234"/>
                            </a:cxn>
                            <a:cxn ang="0">
                              <a:pos x="9" y="129"/>
                            </a:cxn>
                            <a:cxn ang="0">
                              <a:pos x="0" y="63"/>
                            </a:cxn>
                            <a:cxn ang="0">
                              <a:pos x="75" y="50"/>
                            </a:cxn>
                            <a:cxn ang="0">
                              <a:pos x="171" y="0"/>
                            </a:cxn>
                          </a:cxnLst>
                          <a:rect l="0" t="0" r="r" b="b"/>
                          <a:pathLst>
                            <a:path w="341" h="471">
                              <a:moveTo>
                                <a:pt x="171" y="0"/>
                              </a:moveTo>
                              <a:lnTo>
                                <a:pt x="162" y="66"/>
                              </a:lnTo>
                              <a:lnTo>
                                <a:pt x="158" y="116"/>
                              </a:lnTo>
                              <a:lnTo>
                                <a:pt x="174" y="171"/>
                              </a:lnTo>
                              <a:lnTo>
                                <a:pt x="203" y="213"/>
                              </a:lnTo>
                              <a:lnTo>
                                <a:pt x="241" y="255"/>
                              </a:lnTo>
                              <a:lnTo>
                                <a:pt x="283" y="283"/>
                              </a:lnTo>
                              <a:lnTo>
                                <a:pt x="340" y="304"/>
                              </a:lnTo>
                              <a:lnTo>
                                <a:pt x="279" y="366"/>
                              </a:lnTo>
                              <a:lnTo>
                                <a:pt x="250" y="470"/>
                              </a:lnTo>
                              <a:lnTo>
                                <a:pt x="174" y="428"/>
                              </a:lnTo>
                              <a:lnTo>
                                <a:pt x="108" y="387"/>
                              </a:lnTo>
                              <a:lnTo>
                                <a:pt x="75" y="341"/>
                              </a:lnTo>
                              <a:lnTo>
                                <a:pt x="21" y="234"/>
                              </a:lnTo>
                              <a:lnTo>
                                <a:pt x="9" y="129"/>
                              </a:lnTo>
                              <a:lnTo>
                                <a:pt x="0" y="63"/>
                              </a:lnTo>
                              <a:lnTo>
                                <a:pt x="75" y="50"/>
                              </a:lnTo>
                              <a:lnTo>
                                <a:pt x="171" y="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4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841" y="1420"/>
                          <a:ext cx="470" cy="342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171"/>
                            </a:cxn>
                            <a:cxn ang="0">
                              <a:pos x="67" y="180"/>
                            </a:cxn>
                            <a:cxn ang="0">
                              <a:pos x="117" y="184"/>
                            </a:cxn>
                            <a:cxn ang="0">
                              <a:pos x="171" y="167"/>
                            </a:cxn>
                            <a:cxn ang="0">
                              <a:pos x="212" y="138"/>
                            </a:cxn>
                            <a:cxn ang="0">
                              <a:pos x="253" y="100"/>
                            </a:cxn>
                            <a:cxn ang="0">
                              <a:pos x="282" y="58"/>
                            </a:cxn>
                            <a:cxn ang="0">
                              <a:pos x="303" y="0"/>
                            </a:cxn>
                            <a:cxn ang="0">
                              <a:pos x="366" y="63"/>
                            </a:cxn>
                            <a:cxn ang="0">
                              <a:pos x="469" y="92"/>
                            </a:cxn>
                            <a:cxn ang="0">
                              <a:pos x="427" y="167"/>
                            </a:cxn>
                            <a:cxn ang="0">
                              <a:pos x="386" y="234"/>
                            </a:cxn>
                            <a:cxn ang="0">
                              <a:pos x="341" y="267"/>
                            </a:cxn>
                            <a:cxn ang="0">
                              <a:pos x="232" y="321"/>
                            </a:cxn>
                            <a:cxn ang="0">
                              <a:pos x="129" y="333"/>
                            </a:cxn>
                            <a:cxn ang="0">
                              <a:pos x="63" y="341"/>
                            </a:cxn>
                            <a:cxn ang="0">
                              <a:pos x="50" y="267"/>
                            </a:cxn>
                            <a:cxn ang="0">
                              <a:pos x="0" y="171"/>
                            </a:cxn>
                          </a:cxnLst>
                          <a:rect l="0" t="0" r="r" b="b"/>
                          <a:pathLst>
                            <a:path w="470" h="342">
                              <a:moveTo>
                                <a:pt x="0" y="171"/>
                              </a:moveTo>
                              <a:lnTo>
                                <a:pt x="67" y="180"/>
                              </a:lnTo>
                              <a:lnTo>
                                <a:pt x="117" y="184"/>
                              </a:lnTo>
                              <a:lnTo>
                                <a:pt x="171" y="167"/>
                              </a:lnTo>
                              <a:lnTo>
                                <a:pt x="212" y="138"/>
                              </a:lnTo>
                              <a:lnTo>
                                <a:pt x="253" y="100"/>
                              </a:lnTo>
                              <a:lnTo>
                                <a:pt x="282" y="58"/>
                              </a:lnTo>
                              <a:lnTo>
                                <a:pt x="303" y="0"/>
                              </a:lnTo>
                              <a:lnTo>
                                <a:pt x="366" y="63"/>
                              </a:lnTo>
                              <a:lnTo>
                                <a:pt x="469" y="92"/>
                              </a:lnTo>
                              <a:lnTo>
                                <a:pt x="427" y="167"/>
                              </a:lnTo>
                              <a:lnTo>
                                <a:pt x="386" y="234"/>
                              </a:lnTo>
                              <a:lnTo>
                                <a:pt x="341" y="267"/>
                              </a:lnTo>
                              <a:lnTo>
                                <a:pt x="232" y="321"/>
                              </a:lnTo>
                              <a:lnTo>
                                <a:pt x="129" y="333"/>
                              </a:lnTo>
                              <a:lnTo>
                                <a:pt x="63" y="341"/>
                              </a:lnTo>
                              <a:lnTo>
                                <a:pt x="50" y="267"/>
                              </a:lnTo>
                              <a:lnTo>
                                <a:pt x="0" y="171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5" name="Freeform 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774" y="1489"/>
                          <a:ext cx="340" cy="471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69" y="470"/>
                            </a:cxn>
                            <a:cxn ang="0">
                              <a:pos x="178" y="404"/>
                            </a:cxn>
                            <a:cxn ang="0">
                              <a:pos x="182" y="353"/>
                            </a:cxn>
                            <a:cxn ang="0">
                              <a:pos x="165" y="299"/>
                            </a:cxn>
                            <a:cxn ang="0">
                              <a:pos x="136" y="259"/>
                            </a:cxn>
                            <a:cxn ang="0">
                              <a:pos x="99" y="216"/>
                            </a:cxn>
                            <a:cxn ang="0">
                              <a:pos x="57" y="188"/>
                            </a:cxn>
                            <a:cxn ang="0">
                              <a:pos x="0" y="167"/>
                            </a:cxn>
                            <a:cxn ang="0">
                              <a:pos x="61" y="105"/>
                            </a:cxn>
                            <a:cxn ang="0">
                              <a:pos x="91" y="0"/>
                            </a:cxn>
                            <a:cxn ang="0">
                              <a:pos x="165" y="42"/>
                            </a:cxn>
                            <a:cxn ang="0">
                              <a:pos x="232" y="84"/>
                            </a:cxn>
                            <a:cxn ang="0">
                              <a:pos x="264" y="129"/>
                            </a:cxn>
                            <a:cxn ang="0">
                              <a:pos x="318" y="237"/>
                            </a:cxn>
                            <a:cxn ang="0">
                              <a:pos x="331" y="341"/>
                            </a:cxn>
                            <a:cxn ang="0">
                              <a:pos x="339" y="408"/>
                            </a:cxn>
                            <a:cxn ang="0">
                              <a:pos x="264" y="420"/>
                            </a:cxn>
                            <a:cxn ang="0">
                              <a:pos x="169" y="470"/>
                            </a:cxn>
                          </a:cxnLst>
                          <a:rect l="0" t="0" r="r" b="b"/>
                          <a:pathLst>
                            <a:path w="340" h="471">
                              <a:moveTo>
                                <a:pt x="169" y="470"/>
                              </a:moveTo>
                              <a:lnTo>
                                <a:pt x="178" y="404"/>
                              </a:lnTo>
                              <a:lnTo>
                                <a:pt x="182" y="353"/>
                              </a:lnTo>
                              <a:lnTo>
                                <a:pt x="165" y="299"/>
                              </a:lnTo>
                              <a:lnTo>
                                <a:pt x="136" y="259"/>
                              </a:lnTo>
                              <a:lnTo>
                                <a:pt x="99" y="216"/>
                              </a:lnTo>
                              <a:lnTo>
                                <a:pt x="57" y="188"/>
                              </a:lnTo>
                              <a:lnTo>
                                <a:pt x="0" y="167"/>
                              </a:lnTo>
                              <a:lnTo>
                                <a:pt x="61" y="105"/>
                              </a:lnTo>
                              <a:lnTo>
                                <a:pt x="91" y="0"/>
                              </a:lnTo>
                              <a:lnTo>
                                <a:pt x="165" y="42"/>
                              </a:lnTo>
                              <a:lnTo>
                                <a:pt x="232" y="84"/>
                              </a:lnTo>
                              <a:lnTo>
                                <a:pt x="264" y="129"/>
                              </a:lnTo>
                              <a:lnTo>
                                <a:pt x="318" y="237"/>
                              </a:lnTo>
                              <a:lnTo>
                                <a:pt x="331" y="341"/>
                              </a:lnTo>
                              <a:lnTo>
                                <a:pt x="339" y="408"/>
                              </a:lnTo>
                              <a:lnTo>
                                <a:pt x="264" y="420"/>
                              </a:lnTo>
                              <a:lnTo>
                                <a:pt x="169" y="47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" name="Freeform 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774" y="1631"/>
                          <a:ext cx="340" cy="46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69" y="468"/>
                            </a:cxn>
                            <a:cxn ang="0">
                              <a:pos x="178" y="402"/>
                            </a:cxn>
                            <a:cxn ang="0">
                              <a:pos x="182" y="353"/>
                            </a:cxn>
                            <a:cxn ang="0">
                              <a:pos x="165" y="299"/>
                            </a:cxn>
                            <a:cxn ang="0">
                              <a:pos x="136" y="257"/>
                            </a:cxn>
                            <a:cxn ang="0">
                              <a:pos x="99" y="215"/>
                            </a:cxn>
                            <a:cxn ang="0">
                              <a:pos x="57" y="186"/>
                            </a:cxn>
                            <a:cxn ang="0">
                              <a:pos x="0" y="166"/>
                            </a:cxn>
                            <a:cxn ang="0">
                              <a:pos x="61" y="104"/>
                            </a:cxn>
                            <a:cxn ang="0">
                              <a:pos x="91" y="0"/>
                            </a:cxn>
                            <a:cxn ang="0">
                              <a:pos x="165" y="41"/>
                            </a:cxn>
                            <a:cxn ang="0">
                              <a:pos x="232" y="83"/>
                            </a:cxn>
                            <a:cxn ang="0">
                              <a:pos x="264" y="128"/>
                            </a:cxn>
                            <a:cxn ang="0">
                              <a:pos x="318" y="236"/>
                            </a:cxn>
                            <a:cxn ang="0">
                              <a:pos x="331" y="340"/>
                            </a:cxn>
                            <a:cxn ang="0">
                              <a:pos x="339" y="407"/>
                            </a:cxn>
                            <a:cxn ang="0">
                              <a:pos x="264" y="418"/>
                            </a:cxn>
                            <a:cxn ang="0">
                              <a:pos x="169" y="468"/>
                            </a:cxn>
                          </a:cxnLst>
                          <a:rect l="0" t="0" r="r" b="b"/>
                          <a:pathLst>
                            <a:path w="340" h="469">
                              <a:moveTo>
                                <a:pt x="169" y="468"/>
                              </a:moveTo>
                              <a:lnTo>
                                <a:pt x="178" y="402"/>
                              </a:lnTo>
                              <a:lnTo>
                                <a:pt x="182" y="353"/>
                              </a:lnTo>
                              <a:lnTo>
                                <a:pt x="165" y="299"/>
                              </a:lnTo>
                              <a:lnTo>
                                <a:pt x="136" y="257"/>
                              </a:lnTo>
                              <a:lnTo>
                                <a:pt x="99" y="215"/>
                              </a:lnTo>
                              <a:lnTo>
                                <a:pt x="57" y="186"/>
                              </a:lnTo>
                              <a:lnTo>
                                <a:pt x="0" y="166"/>
                              </a:lnTo>
                              <a:lnTo>
                                <a:pt x="61" y="104"/>
                              </a:lnTo>
                              <a:lnTo>
                                <a:pt x="91" y="0"/>
                              </a:lnTo>
                              <a:lnTo>
                                <a:pt x="165" y="41"/>
                              </a:lnTo>
                              <a:lnTo>
                                <a:pt x="232" y="83"/>
                              </a:lnTo>
                              <a:lnTo>
                                <a:pt x="264" y="128"/>
                              </a:lnTo>
                              <a:lnTo>
                                <a:pt x="318" y="236"/>
                              </a:lnTo>
                              <a:lnTo>
                                <a:pt x="331" y="340"/>
                              </a:lnTo>
                              <a:lnTo>
                                <a:pt x="339" y="407"/>
                              </a:lnTo>
                              <a:lnTo>
                                <a:pt x="264" y="418"/>
                              </a:lnTo>
                              <a:lnTo>
                                <a:pt x="169" y="468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40" name="Group 6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07" y="1140"/>
                        <a:ext cx="538" cy="923"/>
                        <a:chOff x="907" y="1140"/>
                        <a:chExt cx="538" cy="923"/>
                      </a:xfrm>
                    </p:grpSpPr>
                    <p:sp>
                      <p:nvSpPr>
                        <p:cNvPr id="41" name="Freeform 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29" y="1173"/>
                          <a:ext cx="341" cy="472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70" y="471"/>
                            </a:cxn>
                            <a:cxn ang="0">
                              <a:pos x="162" y="404"/>
                            </a:cxn>
                            <a:cxn ang="0">
                              <a:pos x="157" y="353"/>
                            </a:cxn>
                            <a:cxn ang="0">
                              <a:pos x="175" y="299"/>
                            </a:cxn>
                            <a:cxn ang="0">
                              <a:pos x="203" y="258"/>
                            </a:cxn>
                            <a:cxn ang="0">
                              <a:pos x="241" y="216"/>
                            </a:cxn>
                            <a:cxn ang="0">
                              <a:pos x="283" y="187"/>
                            </a:cxn>
                            <a:cxn ang="0">
                              <a:pos x="340" y="166"/>
                            </a:cxn>
                            <a:cxn ang="0">
                              <a:pos x="279" y="104"/>
                            </a:cxn>
                            <a:cxn ang="0">
                              <a:pos x="249" y="0"/>
                            </a:cxn>
                            <a:cxn ang="0">
                              <a:pos x="175" y="42"/>
                            </a:cxn>
                            <a:cxn ang="0">
                              <a:pos x="108" y="84"/>
                            </a:cxn>
                            <a:cxn ang="0">
                              <a:pos x="75" y="130"/>
                            </a:cxn>
                            <a:cxn ang="0">
                              <a:pos x="21" y="237"/>
                            </a:cxn>
                            <a:cxn ang="0">
                              <a:pos x="9" y="340"/>
                            </a:cxn>
                            <a:cxn ang="0">
                              <a:pos x="0" y="408"/>
                            </a:cxn>
                            <a:cxn ang="0">
                              <a:pos x="75" y="421"/>
                            </a:cxn>
                            <a:cxn ang="0">
                              <a:pos x="170" y="471"/>
                            </a:cxn>
                          </a:cxnLst>
                          <a:rect l="0" t="0" r="r" b="b"/>
                          <a:pathLst>
                            <a:path w="341" h="472">
                              <a:moveTo>
                                <a:pt x="170" y="471"/>
                              </a:moveTo>
                              <a:lnTo>
                                <a:pt x="162" y="404"/>
                              </a:lnTo>
                              <a:lnTo>
                                <a:pt x="157" y="353"/>
                              </a:lnTo>
                              <a:lnTo>
                                <a:pt x="175" y="299"/>
                              </a:lnTo>
                              <a:lnTo>
                                <a:pt x="203" y="258"/>
                              </a:lnTo>
                              <a:lnTo>
                                <a:pt x="241" y="216"/>
                              </a:lnTo>
                              <a:lnTo>
                                <a:pt x="283" y="187"/>
                              </a:lnTo>
                              <a:lnTo>
                                <a:pt x="340" y="166"/>
                              </a:lnTo>
                              <a:lnTo>
                                <a:pt x="279" y="104"/>
                              </a:lnTo>
                              <a:lnTo>
                                <a:pt x="249" y="0"/>
                              </a:lnTo>
                              <a:lnTo>
                                <a:pt x="175" y="42"/>
                              </a:lnTo>
                              <a:lnTo>
                                <a:pt x="108" y="84"/>
                              </a:lnTo>
                              <a:lnTo>
                                <a:pt x="75" y="130"/>
                              </a:lnTo>
                              <a:lnTo>
                                <a:pt x="21" y="237"/>
                              </a:lnTo>
                              <a:lnTo>
                                <a:pt x="9" y="340"/>
                              </a:lnTo>
                              <a:lnTo>
                                <a:pt x="0" y="408"/>
                              </a:lnTo>
                              <a:lnTo>
                                <a:pt x="75" y="421"/>
                              </a:lnTo>
                              <a:lnTo>
                                <a:pt x="170" y="471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2" name="Freeform 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062" y="1314"/>
                          <a:ext cx="341" cy="471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70" y="0"/>
                            </a:cxn>
                            <a:cxn ang="0">
                              <a:pos x="179" y="67"/>
                            </a:cxn>
                            <a:cxn ang="0">
                              <a:pos x="183" y="117"/>
                            </a:cxn>
                            <a:cxn ang="0">
                              <a:pos x="166" y="171"/>
                            </a:cxn>
                            <a:cxn ang="0">
                              <a:pos x="137" y="212"/>
                            </a:cxn>
                            <a:cxn ang="0">
                              <a:pos x="100" y="254"/>
                            </a:cxn>
                            <a:cxn ang="0">
                              <a:pos x="57" y="284"/>
                            </a:cxn>
                            <a:cxn ang="0">
                              <a:pos x="0" y="304"/>
                            </a:cxn>
                            <a:cxn ang="0">
                              <a:pos x="62" y="367"/>
                            </a:cxn>
                            <a:cxn ang="0">
                              <a:pos x="92" y="470"/>
                            </a:cxn>
                            <a:cxn ang="0">
                              <a:pos x="166" y="429"/>
                            </a:cxn>
                            <a:cxn ang="0">
                              <a:pos x="232" y="388"/>
                            </a:cxn>
                            <a:cxn ang="0">
                              <a:pos x="265" y="342"/>
                            </a:cxn>
                            <a:cxn ang="0">
                              <a:pos x="319" y="234"/>
                            </a:cxn>
                            <a:cxn ang="0">
                              <a:pos x="332" y="129"/>
                            </a:cxn>
                            <a:cxn ang="0">
                              <a:pos x="340" y="63"/>
                            </a:cxn>
                            <a:cxn ang="0">
                              <a:pos x="265" y="50"/>
                            </a:cxn>
                            <a:cxn ang="0">
                              <a:pos x="170" y="0"/>
                            </a:cxn>
                          </a:cxnLst>
                          <a:rect l="0" t="0" r="r" b="b"/>
                          <a:pathLst>
                            <a:path w="341" h="471">
                              <a:moveTo>
                                <a:pt x="170" y="0"/>
                              </a:moveTo>
                              <a:lnTo>
                                <a:pt x="179" y="67"/>
                              </a:lnTo>
                              <a:lnTo>
                                <a:pt x="183" y="117"/>
                              </a:lnTo>
                              <a:lnTo>
                                <a:pt x="166" y="171"/>
                              </a:lnTo>
                              <a:lnTo>
                                <a:pt x="137" y="212"/>
                              </a:lnTo>
                              <a:lnTo>
                                <a:pt x="100" y="254"/>
                              </a:lnTo>
                              <a:lnTo>
                                <a:pt x="57" y="284"/>
                              </a:lnTo>
                              <a:lnTo>
                                <a:pt x="0" y="304"/>
                              </a:lnTo>
                              <a:lnTo>
                                <a:pt x="62" y="367"/>
                              </a:lnTo>
                              <a:lnTo>
                                <a:pt x="92" y="470"/>
                              </a:lnTo>
                              <a:lnTo>
                                <a:pt x="166" y="429"/>
                              </a:lnTo>
                              <a:lnTo>
                                <a:pt x="232" y="388"/>
                              </a:lnTo>
                              <a:lnTo>
                                <a:pt x="265" y="342"/>
                              </a:lnTo>
                              <a:lnTo>
                                <a:pt x="319" y="234"/>
                              </a:lnTo>
                              <a:lnTo>
                                <a:pt x="332" y="129"/>
                              </a:lnTo>
                              <a:lnTo>
                                <a:pt x="340" y="63"/>
                              </a:lnTo>
                              <a:lnTo>
                                <a:pt x="265" y="50"/>
                              </a:lnTo>
                              <a:lnTo>
                                <a:pt x="170" y="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3" name="Freeform 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024" y="1140"/>
                          <a:ext cx="341" cy="471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71" y="470"/>
                            </a:cxn>
                            <a:cxn ang="0">
                              <a:pos x="162" y="404"/>
                            </a:cxn>
                            <a:cxn ang="0">
                              <a:pos x="159" y="353"/>
                            </a:cxn>
                            <a:cxn ang="0">
                              <a:pos x="175" y="299"/>
                            </a:cxn>
                            <a:cxn ang="0">
                              <a:pos x="204" y="258"/>
                            </a:cxn>
                            <a:cxn ang="0">
                              <a:pos x="242" y="217"/>
                            </a:cxn>
                            <a:cxn ang="0">
                              <a:pos x="283" y="187"/>
                            </a:cxn>
                            <a:cxn ang="0">
                              <a:pos x="340" y="167"/>
                            </a:cxn>
                            <a:cxn ang="0">
                              <a:pos x="279" y="105"/>
                            </a:cxn>
                            <a:cxn ang="0">
                              <a:pos x="249" y="0"/>
                            </a:cxn>
                            <a:cxn ang="0">
                              <a:pos x="175" y="42"/>
                            </a:cxn>
                            <a:cxn ang="0">
                              <a:pos x="108" y="84"/>
                            </a:cxn>
                            <a:cxn ang="0">
                              <a:pos x="75" y="129"/>
                            </a:cxn>
                            <a:cxn ang="0">
                              <a:pos x="21" y="237"/>
                            </a:cxn>
                            <a:cxn ang="0">
                              <a:pos x="9" y="341"/>
                            </a:cxn>
                            <a:cxn ang="0">
                              <a:pos x="0" y="408"/>
                            </a:cxn>
                            <a:cxn ang="0">
                              <a:pos x="75" y="420"/>
                            </a:cxn>
                            <a:cxn ang="0">
                              <a:pos x="171" y="470"/>
                            </a:cxn>
                          </a:cxnLst>
                          <a:rect l="0" t="0" r="r" b="b"/>
                          <a:pathLst>
                            <a:path w="341" h="471">
                              <a:moveTo>
                                <a:pt x="171" y="470"/>
                              </a:moveTo>
                              <a:lnTo>
                                <a:pt x="162" y="404"/>
                              </a:lnTo>
                              <a:lnTo>
                                <a:pt x="159" y="353"/>
                              </a:lnTo>
                              <a:lnTo>
                                <a:pt x="175" y="299"/>
                              </a:lnTo>
                              <a:lnTo>
                                <a:pt x="204" y="258"/>
                              </a:lnTo>
                              <a:lnTo>
                                <a:pt x="242" y="217"/>
                              </a:lnTo>
                              <a:lnTo>
                                <a:pt x="283" y="187"/>
                              </a:lnTo>
                              <a:lnTo>
                                <a:pt x="340" y="167"/>
                              </a:lnTo>
                              <a:lnTo>
                                <a:pt x="279" y="105"/>
                              </a:lnTo>
                              <a:lnTo>
                                <a:pt x="249" y="0"/>
                              </a:lnTo>
                              <a:lnTo>
                                <a:pt x="175" y="42"/>
                              </a:lnTo>
                              <a:lnTo>
                                <a:pt x="108" y="84"/>
                              </a:lnTo>
                              <a:lnTo>
                                <a:pt x="75" y="129"/>
                              </a:lnTo>
                              <a:lnTo>
                                <a:pt x="21" y="237"/>
                              </a:lnTo>
                              <a:lnTo>
                                <a:pt x="9" y="341"/>
                              </a:lnTo>
                              <a:lnTo>
                                <a:pt x="0" y="408"/>
                              </a:lnTo>
                              <a:lnTo>
                                <a:pt x="75" y="420"/>
                              </a:lnTo>
                              <a:lnTo>
                                <a:pt x="171" y="47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4" name="Freeform 6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96" y="1489"/>
                          <a:ext cx="341" cy="471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71" y="0"/>
                            </a:cxn>
                            <a:cxn ang="0">
                              <a:pos x="178" y="67"/>
                            </a:cxn>
                            <a:cxn ang="0">
                              <a:pos x="182" y="116"/>
                            </a:cxn>
                            <a:cxn ang="0">
                              <a:pos x="166" y="171"/>
                            </a:cxn>
                            <a:cxn ang="0">
                              <a:pos x="136" y="213"/>
                            </a:cxn>
                            <a:cxn ang="0">
                              <a:pos x="99" y="254"/>
                            </a:cxn>
                            <a:cxn ang="0">
                              <a:pos x="58" y="282"/>
                            </a:cxn>
                            <a:cxn ang="0">
                              <a:pos x="0" y="303"/>
                            </a:cxn>
                            <a:cxn ang="0">
                              <a:pos x="62" y="365"/>
                            </a:cxn>
                            <a:cxn ang="0">
                              <a:pos x="90" y="470"/>
                            </a:cxn>
                            <a:cxn ang="0">
                              <a:pos x="166" y="428"/>
                            </a:cxn>
                            <a:cxn ang="0">
                              <a:pos x="232" y="387"/>
                            </a:cxn>
                            <a:cxn ang="0">
                              <a:pos x="266" y="341"/>
                            </a:cxn>
                            <a:cxn ang="0">
                              <a:pos x="319" y="233"/>
                            </a:cxn>
                            <a:cxn ang="0">
                              <a:pos x="331" y="129"/>
                            </a:cxn>
                            <a:cxn ang="0">
                              <a:pos x="340" y="63"/>
                            </a:cxn>
                            <a:cxn ang="0">
                              <a:pos x="266" y="51"/>
                            </a:cxn>
                            <a:cxn ang="0">
                              <a:pos x="171" y="0"/>
                            </a:cxn>
                          </a:cxnLst>
                          <a:rect l="0" t="0" r="r" b="b"/>
                          <a:pathLst>
                            <a:path w="341" h="471">
                              <a:moveTo>
                                <a:pt x="171" y="0"/>
                              </a:moveTo>
                              <a:lnTo>
                                <a:pt x="178" y="67"/>
                              </a:lnTo>
                              <a:lnTo>
                                <a:pt x="182" y="116"/>
                              </a:lnTo>
                              <a:lnTo>
                                <a:pt x="166" y="171"/>
                              </a:lnTo>
                              <a:lnTo>
                                <a:pt x="136" y="213"/>
                              </a:lnTo>
                              <a:lnTo>
                                <a:pt x="99" y="254"/>
                              </a:lnTo>
                              <a:lnTo>
                                <a:pt x="58" y="282"/>
                              </a:lnTo>
                              <a:lnTo>
                                <a:pt x="0" y="303"/>
                              </a:lnTo>
                              <a:lnTo>
                                <a:pt x="62" y="365"/>
                              </a:lnTo>
                              <a:lnTo>
                                <a:pt x="90" y="470"/>
                              </a:lnTo>
                              <a:lnTo>
                                <a:pt x="166" y="428"/>
                              </a:lnTo>
                              <a:lnTo>
                                <a:pt x="232" y="387"/>
                              </a:lnTo>
                              <a:lnTo>
                                <a:pt x="266" y="341"/>
                              </a:lnTo>
                              <a:lnTo>
                                <a:pt x="319" y="233"/>
                              </a:lnTo>
                              <a:lnTo>
                                <a:pt x="331" y="129"/>
                              </a:lnTo>
                              <a:lnTo>
                                <a:pt x="340" y="63"/>
                              </a:lnTo>
                              <a:lnTo>
                                <a:pt x="266" y="51"/>
                              </a:lnTo>
                              <a:lnTo>
                                <a:pt x="171" y="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5" name="Freeform 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50" y="1352"/>
                          <a:ext cx="341" cy="47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69" y="0"/>
                            </a:cxn>
                            <a:cxn ang="0">
                              <a:pos x="178" y="66"/>
                            </a:cxn>
                            <a:cxn ang="0">
                              <a:pos x="182" y="116"/>
                            </a:cxn>
                            <a:cxn ang="0">
                              <a:pos x="166" y="170"/>
                            </a:cxn>
                            <a:cxn ang="0">
                              <a:pos x="136" y="212"/>
                            </a:cxn>
                            <a:cxn ang="0">
                              <a:pos x="99" y="253"/>
                            </a:cxn>
                            <a:cxn ang="0">
                              <a:pos x="58" y="283"/>
                            </a:cxn>
                            <a:cxn ang="0">
                              <a:pos x="0" y="304"/>
                            </a:cxn>
                            <a:cxn ang="0">
                              <a:pos x="63" y="366"/>
                            </a:cxn>
                            <a:cxn ang="0">
                              <a:pos x="91" y="469"/>
                            </a:cxn>
                            <a:cxn ang="0">
                              <a:pos x="166" y="428"/>
                            </a:cxn>
                            <a:cxn ang="0">
                              <a:pos x="233" y="387"/>
                            </a:cxn>
                            <a:cxn ang="0">
                              <a:pos x="266" y="341"/>
                            </a:cxn>
                            <a:cxn ang="0">
                              <a:pos x="319" y="234"/>
                            </a:cxn>
                            <a:cxn ang="0">
                              <a:pos x="332" y="129"/>
                            </a:cxn>
                            <a:cxn ang="0">
                              <a:pos x="340" y="62"/>
                            </a:cxn>
                            <a:cxn ang="0">
                              <a:pos x="266" y="50"/>
                            </a:cxn>
                            <a:cxn ang="0">
                              <a:pos x="169" y="0"/>
                            </a:cxn>
                          </a:cxnLst>
                          <a:rect l="0" t="0" r="r" b="b"/>
                          <a:pathLst>
                            <a:path w="341" h="470">
                              <a:moveTo>
                                <a:pt x="169" y="0"/>
                              </a:moveTo>
                              <a:lnTo>
                                <a:pt x="178" y="66"/>
                              </a:lnTo>
                              <a:lnTo>
                                <a:pt x="182" y="116"/>
                              </a:lnTo>
                              <a:lnTo>
                                <a:pt x="166" y="170"/>
                              </a:lnTo>
                              <a:lnTo>
                                <a:pt x="136" y="212"/>
                              </a:lnTo>
                              <a:lnTo>
                                <a:pt x="99" y="253"/>
                              </a:lnTo>
                              <a:lnTo>
                                <a:pt x="58" y="283"/>
                              </a:lnTo>
                              <a:lnTo>
                                <a:pt x="0" y="304"/>
                              </a:lnTo>
                              <a:lnTo>
                                <a:pt x="63" y="366"/>
                              </a:lnTo>
                              <a:lnTo>
                                <a:pt x="91" y="469"/>
                              </a:lnTo>
                              <a:lnTo>
                                <a:pt x="166" y="428"/>
                              </a:lnTo>
                              <a:lnTo>
                                <a:pt x="233" y="387"/>
                              </a:lnTo>
                              <a:lnTo>
                                <a:pt x="266" y="341"/>
                              </a:lnTo>
                              <a:lnTo>
                                <a:pt x="319" y="234"/>
                              </a:lnTo>
                              <a:lnTo>
                                <a:pt x="332" y="129"/>
                              </a:lnTo>
                              <a:lnTo>
                                <a:pt x="340" y="62"/>
                              </a:lnTo>
                              <a:lnTo>
                                <a:pt x="266" y="50"/>
                              </a:lnTo>
                              <a:lnTo>
                                <a:pt x="169" y="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07" y="1383"/>
                          <a:ext cx="469" cy="342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468" y="171"/>
                            </a:cxn>
                            <a:cxn ang="0">
                              <a:pos x="402" y="179"/>
                            </a:cxn>
                            <a:cxn ang="0">
                              <a:pos x="353" y="183"/>
                            </a:cxn>
                            <a:cxn ang="0">
                              <a:pos x="299" y="167"/>
                            </a:cxn>
                            <a:cxn ang="0">
                              <a:pos x="257" y="137"/>
                            </a:cxn>
                            <a:cxn ang="0">
                              <a:pos x="214" y="100"/>
                            </a:cxn>
                            <a:cxn ang="0">
                              <a:pos x="186" y="58"/>
                            </a:cxn>
                            <a:cxn ang="0">
                              <a:pos x="165" y="0"/>
                            </a:cxn>
                            <a:cxn ang="0">
                              <a:pos x="103" y="63"/>
                            </a:cxn>
                            <a:cxn ang="0">
                              <a:pos x="0" y="92"/>
                            </a:cxn>
                            <a:cxn ang="0">
                              <a:pos x="41" y="167"/>
                            </a:cxn>
                            <a:cxn ang="0">
                              <a:pos x="82" y="233"/>
                            </a:cxn>
                            <a:cxn ang="0">
                              <a:pos x="128" y="267"/>
                            </a:cxn>
                            <a:cxn ang="0">
                              <a:pos x="236" y="320"/>
                            </a:cxn>
                            <a:cxn ang="0">
                              <a:pos x="340" y="333"/>
                            </a:cxn>
                            <a:cxn ang="0">
                              <a:pos x="406" y="341"/>
                            </a:cxn>
                            <a:cxn ang="0">
                              <a:pos x="418" y="267"/>
                            </a:cxn>
                            <a:cxn ang="0">
                              <a:pos x="468" y="171"/>
                            </a:cxn>
                          </a:cxnLst>
                          <a:rect l="0" t="0" r="r" b="b"/>
                          <a:pathLst>
                            <a:path w="469" h="342">
                              <a:moveTo>
                                <a:pt x="468" y="171"/>
                              </a:moveTo>
                              <a:lnTo>
                                <a:pt x="402" y="179"/>
                              </a:lnTo>
                              <a:lnTo>
                                <a:pt x="353" y="183"/>
                              </a:lnTo>
                              <a:lnTo>
                                <a:pt x="299" y="167"/>
                              </a:lnTo>
                              <a:lnTo>
                                <a:pt x="257" y="137"/>
                              </a:lnTo>
                              <a:lnTo>
                                <a:pt x="214" y="100"/>
                              </a:lnTo>
                              <a:lnTo>
                                <a:pt x="186" y="58"/>
                              </a:lnTo>
                              <a:lnTo>
                                <a:pt x="165" y="0"/>
                              </a:lnTo>
                              <a:lnTo>
                                <a:pt x="103" y="63"/>
                              </a:lnTo>
                              <a:lnTo>
                                <a:pt x="0" y="92"/>
                              </a:lnTo>
                              <a:lnTo>
                                <a:pt x="41" y="167"/>
                              </a:lnTo>
                              <a:lnTo>
                                <a:pt x="82" y="233"/>
                              </a:lnTo>
                              <a:lnTo>
                                <a:pt x="128" y="267"/>
                              </a:lnTo>
                              <a:lnTo>
                                <a:pt x="236" y="320"/>
                              </a:lnTo>
                              <a:lnTo>
                                <a:pt x="340" y="333"/>
                              </a:lnTo>
                              <a:lnTo>
                                <a:pt x="406" y="341"/>
                              </a:lnTo>
                              <a:lnTo>
                                <a:pt x="418" y="267"/>
                              </a:lnTo>
                              <a:lnTo>
                                <a:pt x="468" y="171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7" name="Freeform 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04" y="1452"/>
                          <a:ext cx="341" cy="471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69" y="470"/>
                            </a:cxn>
                            <a:cxn ang="0">
                              <a:pos x="162" y="402"/>
                            </a:cxn>
                            <a:cxn ang="0">
                              <a:pos x="158" y="352"/>
                            </a:cxn>
                            <a:cxn ang="0">
                              <a:pos x="173" y="299"/>
                            </a:cxn>
                            <a:cxn ang="0">
                              <a:pos x="203" y="257"/>
                            </a:cxn>
                            <a:cxn ang="0">
                              <a:pos x="240" y="216"/>
                            </a:cxn>
                            <a:cxn ang="0">
                              <a:pos x="282" y="187"/>
                            </a:cxn>
                            <a:cxn ang="0">
                              <a:pos x="340" y="166"/>
                            </a:cxn>
                            <a:cxn ang="0">
                              <a:pos x="277" y="104"/>
                            </a:cxn>
                            <a:cxn ang="0">
                              <a:pos x="248" y="0"/>
                            </a:cxn>
                            <a:cxn ang="0">
                              <a:pos x="173" y="41"/>
                            </a:cxn>
                            <a:cxn ang="0">
                              <a:pos x="108" y="83"/>
                            </a:cxn>
                            <a:cxn ang="0">
                              <a:pos x="74" y="129"/>
                            </a:cxn>
                            <a:cxn ang="0">
                              <a:pos x="20" y="237"/>
                            </a:cxn>
                            <a:cxn ang="0">
                              <a:pos x="8" y="340"/>
                            </a:cxn>
                            <a:cxn ang="0">
                              <a:pos x="0" y="407"/>
                            </a:cxn>
                            <a:cxn ang="0">
                              <a:pos x="74" y="420"/>
                            </a:cxn>
                            <a:cxn ang="0">
                              <a:pos x="169" y="470"/>
                            </a:cxn>
                          </a:cxnLst>
                          <a:rect l="0" t="0" r="r" b="b"/>
                          <a:pathLst>
                            <a:path w="341" h="471">
                              <a:moveTo>
                                <a:pt x="169" y="470"/>
                              </a:moveTo>
                              <a:lnTo>
                                <a:pt x="162" y="402"/>
                              </a:lnTo>
                              <a:lnTo>
                                <a:pt x="158" y="352"/>
                              </a:lnTo>
                              <a:lnTo>
                                <a:pt x="173" y="299"/>
                              </a:lnTo>
                              <a:lnTo>
                                <a:pt x="203" y="257"/>
                              </a:lnTo>
                              <a:lnTo>
                                <a:pt x="240" y="216"/>
                              </a:lnTo>
                              <a:lnTo>
                                <a:pt x="282" y="187"/>
                              </a:lnTo>
                              <a:lnTo>
                                <a:pt x="340" y="166"/>
                              </a:lnTo>
                              <a:lnTo>
                                <a:pt x="277" y="104"/>
                              </a:lnTo>
                              <a:lnTo>
                                <a:pt x="248" y="0"/>
                              </a:lnTo>
                              <a:lnTo>
                                <a:pt x="173" y="41"/>
                              </a:lnTo>
                              <a:lnTo>
                                <a:pt x="108" y="83"/>
                              </a:lnTo>
                              <a:lnTo>
                                <a:pt x="74" y="129"/>
                              </a:lnTo>
                              <a:lnTo>
                                <a:pt x="20" y="237"/>
                              </a:lnTo>
                              <a:lnTo>
                                <a:pt x="8" y="340"/>
                              </a:lnTo>
                              <a:lnTo>
                                <a:pt x="0" y="407"/>
                              </a:lnTo>
                              <a:lnTo>
                                <a:pt x="74" y="420"/>
                              </a:lnTo>
                              <a:lnTo>
                                <a:pt x="169" y="470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8" name="Freeform 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04" y="1594"/>
                          <a:ext cx="341" cy="46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69" y="468"/>
                            </a:cxn>
                            <a:cxn ang="0">
                              <a:pos x="162" y="402"/>
                            </a:cxn>
                            <a:cxn ang="0">
                              <a:pos x="158" y="353"/>
                            </a:cxn>
                            <a:cxn ang="0">
                              <a:pos x="173" y="299"/>
                            </a:cxn>
                            <a:cxn ang="0">
                              <a:pos x="203" y="257"/>
                            </a:cxn>
                            <a:cxn ang="0">
                              <a:pos x="240" y="215"/>
                            </a:cxn>
                            <a:cxn ang="0">
                              <a:pos x="282" y="186"/>
                            </a:cxn>
                            <a:cxn ang="0">
                              <a:pos x="340" y="165"/>
                            </a:cxn>
                            <a:cxn ang="0">
                              <a:pos x="277" y="104"/>
                            </a:cxn>
                            <a:cxn ang="0">
                              <a:pos x="248" y="0"/>
                            </a:cxn>
                            <a:cxn ang="0">
                              <a:pos x="173" y="41"/>
                            </a:cxn>
                            <a:cxn ang="0">
                              <a:pos x="108" y="83"/>
                            </a:cxn>
                            <a:cxn ang="0">
                              <a:pos x="74" y="128"/>
                            </a:cxn>
                            <a:cxn ang="0">
                              <a:pos x="20" y="236"/>
                            </a:cxn>
                            <a:cxn ang="0">
                              <a:pos x="8" y="340"/>
                            </a:cxn>
                            <a:cxn ang="0">
                              <a:pos x="0" y="405"/>
                            </a:cxn>
                            <a:cxn ang="0">
                              <a:pos x="74" y="418"/>
                            </a:cxn>
                            <a:cxn ang="0">
                              <a:pos x="169" y="468"/>
                            </a:cxn>
                          </a:cxnLst>
                          <a:rect l="0" t="0" r="r" b="b"/>
                          <a:pathLst>
                            <a:path w="341" h="469">
                              <a:moveTo>
                                <a:pt x="169" y="468"/>
                              </a:moveTo>
                              <a:lnTo>
                                <a:pt x="162" y="402"/>
                              </a:lnTo>
                              <a:lnTo>
                                <a:pt x="158" y="353"/>
                              </a:lnTo>
                              <a:lnTo>
                                <a:pt x="173" y="299"/>
                              </a:lnTo>
                              <a:lnTo>
                                <a:pt x="203" y="257"/>
                              </a:lnTo>
                              <a:lnTo>
                                <a:pt x="240" y="215"/>
                              </a:lnTo>
                              <a:lnTo>
                                <a:pt x="282" y="186"/>
                              </a:lnTo>
                              <a:lnTo>
                                <a:pt x="340" y="165"/>
                              </a:lnTo>
                              <a:lnTo>
                                <a:pt x="277" y="104"/>
                              </a:lnTo>
                              <a:lnTo>
                                <a:pt x="248" y="0"/>
                              </a:lnTo>
                              <a:lnTo>
                                <a:pt x="173" y="41"/>
                              </a:lnTo>
                              <a:lnTo>
                                <a:pt x="108" y="83"/>
                              </a:lnTo>
                              <a:lnTo>
                                <a:pt x="74" y="128"/>
                              </a:lnTo>
                              <a:lnTo>
                                <a:pt x="20" y="236"/>
                              </a:lnTo>
                              <a:lnTo>
                                <a:pt x="8" y="340"/>
                              </a:lnTo>
                              <a:lnTo>
                                <a:pt x="0" y="405"/>
                              </a:lnTo>
                              <a:lnTo>
                                <a:pt x="74" y="418"/>
                              </a:lnTo>
                              <a:lnTo>
                                <a:pt x="169" y="468"/>
                              </a:lnTo>
                            </a:path>
                          </a:pathLst>
                        </a:custGeom>
                        <a:solidFill>
                          <a:srgbClr val="00FF00"/>
                        </a:solidFill>
                        <a:ln w="12700" cap="rnd" cmpd="sng">
                          <a:solidFill>
                            <a:srgbClr val="008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  <p:grpSp>
                  <p:nvGrpSpPr>
                    <p:cNvPr id="33" name="Group 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84" y="1458"/>
                      <a:ext cx="245" cy="307"/>
                      <a:chOff x="784" y="1458"/>
                      <a:chExt cx="245" cy="307"/>
                    </a:xfrm>
                  </p:grpSpPr>
                  <p:sp>
                    <p:nvSpPr>
                      <p:cNvPr id="34" name="Freeform 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84" y="1458"/>
                        <a:ext cx="245" cy="30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55" y="17"/>
                          </a:cxn>
                          <a:cxn ang="0">
                            <a:pos x="198" y="0"/>
                          </a:cxn>
                          <a:cxn ang="0">
                            <a:pos x="214" y="2"/>
                          </a:cxn>
                          <a:cxn ang="0">
                            <a:pos x="226" y="19"/>
                          </a:cxn>
                          <a:cxn ang="0">
                            <a:pos x="220" y="40"/>
                          </a:cxn>
                          <a:cxn ang="0">
                            <a:pos x="203" y="54"/>
                          </a:cxn>
                          <a:cxn ang="0">
                            <a:pos x="182" y="65"/>
                          </a:cxn>
                          <a:cxn ang="0">
                            <a:pos x="153" y="77"/>
                          </a:cxn>
                          <a:cxn ang="0">
                            <a:pos x="127" y="80"/>
                          </a:cxn>
                          <a:cxn ang="0">
                            <a:pos x="106" y="83"/>
                          </a:cxn>
                          <a:cxn ang="0">
                            <a:pos x="125" y="88"/>
                          </a:cxn>
                          <a:cxn ang="0">
                            <a:pos x="148" y="89"/>
                          </a:cxn>
                          <a:cxn ang="0">
                            <a:pos x="184" y="77"/>
                          </a:cxn>
                          <a:cxn ang="0">
                            <a:pos x="223" y="61"/>
                          </a:cxn>
                          <a:cxn ang="0">
                            <a:pos x="235" y="65"/>
                          </a:cxn>
                          <a:cxn ang="0">
                            <a:pos x="239" y="78"/>
                          </a:cxn>
                          <a:cxn ang="0">
                            <a:pos x="235" y="100"/>
                          </a:cxn>
                          <a:cxn ang="0">
                            <a:pos x="221" y="115"/>
                          </a:cxn>
                          <a:cxn ang="0">
                            <a:pos x="193" y="132"/>
                          </a:cxn>
                          <a:cxn ang="0">
                            <a:pos x="117" y="154"/>
                          </a:cxn>
                          <a:cxn ang="0">
                            <a:pos x="161" y="151"/>
                          </a:cxn>
                          <a:cxn ang="0">
                            <a:pos x="196" y="146"/>
                          </a:cxn>
                          <a:cxn ang="0">
                            <a:pos x="231" y="138"/>
                          </a:cxn>
                          <a:cxn ang="0">
                            <a:pos x="244" y="149"/>
                          </a:cxn>
                          <a:cxn ang="0">
                            <a:pos x="240" y="166"/>
                          </a:cxn>
                          <a:cxn ang="0">
                            <a:pos x="230" y="181"/>
                          </a:cxn>
                          <a:cxn ang="0">
                            <a:pos x="205" y="195"/>
                          </a:cxn>
                          <a:cxn ang="0">
                            <a:pos x="170" y="205"/>
                          </a:cxn>
                          <a:cxn ang="0">
                            <a:pos x="121" y="214"/>
                          </a:cxn>
                          <a:cxn ang="0">
                            <a:pos x="100" y="241"/>
                          </a:cxn>
                          <a:cxn ang="0">
                            <a:pos x="91" y="277"/>
                          </a:cxn>
                          <a:cxn ang="0">
                            <a:pos x="67" y="297"/>
                          </a:cxn>
                          <a:cxn ang="0">
                            <a:pos x="47" y="306"/>
                          </a:cxn>
                          <a:cxn ang="0">
                            <a:pos x="25" y="305"/>
                          </a:cxn>
                          <a:cxn ang="0">
                            <a:pos x="13" y="293"/>
                          </a:cxn>
                          <a:cxn ang="0">
                            <a:pos x="8" y="268"/>
                          </a:cxn>
                          <a:cxn ang="0">
                            <a:pos x="12" y="244"/>
                          </a:cxn>
                          <a:cxn ang="0">
                            <a:pos x="24" y="218"/>
                          </a:cxn>
                          <a:cxn ang="0">
                            <a:pos x="44" y="203"/>
                          </a:cxn>
                          <a:cxn ang="0">
                            <a:pos x="27" y="196"/>
                          </a:cxn>
                          <a:cxn ang="0">
                            <a:pos x="15" y="187"/>
                          </a:cxn>
                          <a:cxn ang="0">
                            <a:pos x="12" y="172"/>
                          </a:cxn>
                          <a:cxn ang="0">
                            <a:pos x="17" y="152"/>
                          </a:cxn>
                          <a:cxn ang="0">
                            <a:pos x="25" y="142"/>
                          </a:cxn>
                          <a:cxn ang="0">
                            <a:pos x="12" y="135"/>
                          </a:cxn>
                          <a:cxn ang="0">
                            <a:pos x="1" y="122"/>
                          </a:cxn>
                          <a:cxn ang="0">
                            <a:pos x="0" y="103"/>
                          </a:cxn>
                          <a:cxn ang="0">
                            <a:pos x="8" y="89"/>
                          </a:cxn>
                          <a:cxn ang="0">
                            <a:pos x="19" y="80"/>
                          </a:cxn>
                          <a:cxn ang="0">
                            <a:pos x="7" y="63"/>
                          </a:cxn>
                          <a:cxn ang="0">
                            <a:pos x="8" y="46"/>
                          </a:cxn>
                          <a:cxn ang="0">
                            <a:pos x="16" y="31"/>
                          </a:cxn>
                          <a:cxn ang="0">
                            <a:pos x="30" y="17"/>
                          </a:cxn>
                          <a:cxn ang="0">
                            <a:pos x="52" y="12"/>
                          </a:cxn>
                          <a:cxn ang="0">
                            <a:pos x="76" y="18"/>
                          </a:cxn>
                          <a:cxn ang="0">
                            <a:pos x="113" y="24"/>
                          </a:cxn>
                          <a:cxn ang="0">
                            <a:pos x="155" y="17"/>
                          </a:cxn>
                        </a:cxnLst>
                        <a:rect l="0" t="0" r="r" b="b"/>
                        <a:pathLst>
                          <a:path w="245" h="307">
                            <a:moveTo>
                              <a:pt x="155" y="17"/>
                            </a:moveTo>
                            <a:lnTo>
                              <a:pt x="198" y="0"/>
                            </a:lnTo>
                            <a:lnTo>
                              <a:pt x="214" y="2"/>
                            </a:lnTo>
                            <a:lnTo>
                              <a:pt x="226" y="19"/>
                            </a:lnTo>
                            <a:lnTo>
                              <a:pt x="220" y="40"/>
                            </a:lnTo>
                            <a:lnTo>
                              <a:pt x="203" y="54"/>
                            </a:lnTo>
                            <a:lnTo>
                              <a:pt x="182" y="65"/>
                            </a:lnTo>
                            <a:lnTo>
                              <a:pt x="153" y="77"/>
                            </a:lnTo>
                            <a:lnTo>
                              <a:pt x="127" y="80"/>
                            </a:lnTo>
                            <a:lnTo>
                              <a:pt x="106" y="83"/>
                            </a:lnTo>
                            <a:lnTo>
                              <a:pt x="125" y="88"/>
                            </a:lnTo>
                            <a:lnTo>
                              <a:pt x="148" y="89"/>
                            </a:lnTo>
                            <a:lnTo>
                              <a:pt x="184" y="77"/>
                            </a:lnTo>
                            <a:lnTo>
                              <a:pt x="223" y="61"/>
                            </a:lnTo>
                            <a:lnTo>
                              <a:pt x="235" y="65"/>
                            </a:lnTo>
                            <a:lnTo>
                              <a:pt x="239" y="78"/>
                            </a:lnTo>
                            <a:lnTo>
                              <a:pt x="235" y="100"/>
                            </a:lnTo>
                            <a:lnTo>
                              <a:pt x="221" y="115"/>
                            </a:lnTo>
                            <a:lnTo>
                              <a:pt x="193" y="132"/>
                            </a:lnTo>
                            <a:lnTo>
                              <a:pt x="117" y="154"/>
                            </a:lnTo>
                            <a:lnTo>
                              <a:pt x="161" y="151"/>
                            </a:lnTo>
                            <a:lnTo>
                              <a:pt x="196" y="146"/>
                            </a:lnTo>
                            <a:lnTo>
                              <a:pt x="231" y="138"/>
                            </a:lnTo>
                            <a:lnTo>
                              <a:pt x="244" y="149"/>
                            </a:lnTo>
                            <a:lnTo>
                              <a:pt x="240" y="166"/>
                            </a:lnTo>
                            <a:lnTo>
                              <a:pt x="230" y="181"/>
                            </a:lnTo>
                            <a:lnTo>
                              <a:pt x="205" y="195"/>
                            </a:lnTo>
                            <a:lnTo>
                              <a:pt x="170" y="205"/>
                            </a:lnTo>
                            <a:lnTo>
                              <a:pt x="121" y="214"/>
                            </a:lnTo>
                            <a:lnTo>
                              <a:pt x="100" y="241"/>
                            </a:lnTo>
                            <a:lnTo>
                              <a:pt x="91" y="277"/>
                            </a:lnTo>
                            <a:lnTo>
                              <a:pt x="67" y="297"/>
                            </a:lnTo>
                            <a:lnTo>
                              <a:pt x="47" y="306"/>
                            </a:lnTo>
                            <a:lnTo>
                              <a:pt x="25" y="305"/>
                            </a:lnTo>
                            <a:lnTo>
                              <a:pt x="13" y="293"/>
                            </a:lnTo>
                            <a:lnTo>
                              <a:pt x="8" y="268"/>
                            </a:lnTo>
                            <a:lnTo>
                              <a:pt x="12" y="244"/>
                            </a:lnTo>
                            <a:lnTo>
                              <a:pt x="24" y="218"/>
                            </a:lnTo>
                            <a:lnTo>
                              <a:pt x="44" y="203"/>
                            </a:lnTo>
                            <a:lnTo>
                              <a:pt x="27" y="196"/>
                            </a:lnTo>
                            <a:lnTo>
                              <a:pt x="15" y="187"/>
                            </a:lnTo>
                            <a:lnTo>
                              <a:pt x="12" y="172"/>
                            </a:lnTo>
                            <a:lnTo>
                              <a:pt x="17" y="152"/>
                            </a:lnTo>
                            <a:lnTo>
                              <a:pt x="25" y="142"/>
                            </a:lnTo>
                            <a:lnTo>
                              <a:pt x="12" y="135"/>
                            </a:lnTo>
                            <a:lnTo>
                              <a:pt x="1" y="122"/>
                            </a:lnTo>
                            <a:lnTo>
                              <a:pt x="0" y="103"/>
                            </a:lnTo>
                            <a:lnTo>
                              <a:pt x="8" y="89"/>
                            </a:lnTo>
                            <a:lnTo>
                              <a:pt x="19" y="80"/>
                            </a:lnTo>
                            <a:lnTo>
                              <a:pt x="7" y="63"/>
                            </a:lnTo>
                            <a:lnTo>
                              <a:pt x="8" y="46"/>
                            </a:lnTo>
                            <a:lnTo>
                              <a:pt x="16" y="31"/>
                            </a:lnTo>
                            <a:lnTo>
                              <a:pt x="30" y="17"/>
                            </a:lnTo>
                            <a:lnTo>
                              <a:pt x="52" y="12"/>
                            </a:lnTo>
                            <a:lnTo>
                              <a:pt x="76" y="18"/>
                            </a:lnTo>
                            <a:lnTo>
                              <a:pt x="113" y="24"/>
                            </a:lnTo>
                            <a:lnTo>
                              <a:pt x="155" y="17"/>
                            </a:lnTo>
                          </a:path>
                        </a:pathLst>
                      </a:custGeom>
                      <a:solidFill>
                        <a:srgbClr val="E0A08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35" name="Freeform 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26" y="1542"/>
                        <a:ext cx="82" cy="1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20" y="7"/>
                          </a:cxn>
                          <a:cxn ang="0">
                            <a:pos x="49" y="10"/>
                          </a:cxn>
                          <a:cxn ang="0">
                            <a:pos x="81" y="0"/>
                          </a:cxn>
                        </a:cxnLst>
                        <a:rect l="0" t="0" r="r" b="b"/>
                        <a:pathLst>
                          <a:path w="82" h="11">
                            <a:moveTo>
                              <a:pt x="0" y="0"/>
                            </a:moveTo>
                            <a:lnTo>
                              <a:pt x="20" y="7"/>
                            </a:lnTo>
                            <a:lnTo>
                              <a:pt x="49" y="10"/>
                            </a:lnTo>
                            <a:lnTo>
                              <a:pt x="81" y="0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36" name="Freeform 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20" y="1596"/>
                        <a:ext cx="87" cy="1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24" y="12"/>
                          </a:cxn>
                          <a:cxn ang="0">
                            <a:pos x="43" y="15"/>
                          </a:cxn>
                          <a:cxn ang="0">
                            <a:pos x="60" y="16"/>
                          </a:cxn>
                          <a:cxn ang="0">
                            <a:pos x="86" y="14"/>
                          </a:cxn>
                        </a:cxnLst>
                        <a:rect l="0" t="0" r="r" b="b"/>
                        <a:pathLst>
                          <a:path w="87" h="17">
                            <a:moveTo>
                              <a:pt x="0" y="0"/>
                            </a:moveTo>
                            <a:lnTo>
                              <a:pt x="24" y="12"/>
                            </a:lnTo>
                            <a:lnTo>
                              <a:pt x="43" y="15"/>
                            </a:lnTo>
                            <a:lnTo>
                              <a:pt x="60" y="16"/>
                            </a:lnTo>
                            <a:lnTo>
                              <a:pt x="86" y="14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37" name="Freeform 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32" y="1661"/>
                        <a:ext cx="71" cy="1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21" y="7"/>
                          </a:cxn>
                          <a:cxn ang="0">
                            <a:pos x="44" y="10"/>
                          </a:cxn>
                          <a:cxn ang="0">
                            <a:pos x="70" y="9"/>
                          </a:cxn>
                        </a:cxnLst>
                        <a:rect l="0" t="0" r="r" b="b"/>
                        <a:pathLst>
                          <a:path w="71" h="11">
                            <a:moveTo>
                              <a:pt x="0" y="0"/>
                            </a:moveTo>
                            <a:lnTo>
                              <a:pt x="21" y="7"/>
                            </a:lnTo>
                            <a:lnTo>
                              <a:pt x="44" y="10"/>
                            </a:lnTo>
                            <a:lnTo>
                              <a:pt x="70" y="9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38" name="Freeform 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18" y="1697"/>
                        <a:ext cx="58" cy="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0"/>
                          </a:cxn>
                          <a:cxn ang="0">
                            <a:pos x="13" y="17"/>
                          </a:cxn>
                          <a:cxn ang="0">
                            <a:pos x="23" y="1"/>
                          </a:cxn>
                          <a:cxn ang="0">
                            <a:pos x="39" y="0"/>
                          </a:cxn>
                          <a:cxn ang="0">
                            <a:pos x="51" y="6"/>
                          </a:cxn>
                          <a:cxn ang="0">
                            <a:pos x="57" y="20"/>
                          </a:cxn>
                          <a:cxn ang="0">
                            <a:pos x="55" y="31"/>
                          </a:cxn>
                          <a:cxn ang="0">
                            <a:pos x="50" y="44"/>
                          </a:cxn>
                          <a:cxn ang="0">
                            <a:pos x="38" y="56"/>
                          </a:cxn>
                        </a:cxnLst>
                        <a:rect l="0" t="0" r="r" b="b"/>
                        <a:pathLst>
                          <a:path w="58" h="57">
                            <a:moveTo>
                              <a:pt x="0" y="30"/>
                            </a:moveTo>
                            <a:lnTo>
                              <a:pt x="13" y="17"/>
                            </a:lnTo>
                            <a:lnTo>
                              <a:pt x="23" y="1"/>
                            </a:lnTo>
                            <a:lnTo>
                              <a:pt x="39" y="0"/>
                            </a:lnTo>
                            <a:lnTo>
                              <a:pt x="51" y="6"/>
                            </a:lnTo>
                            <a:lnTo>
                              <a:pt x="57" y="20"/>
                            </a:lnTo>
                            <a:lnTo>
                              <a:pt x="55" y="31"/>
                            </a:lnTo>
                            <a:lnTo>
                              <a:pt x="50" y="44"/>
                            </a:lnTo>
                            <a:lnTo>
                              <a:pt x="38" y="56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</p:grpSp>
          </p:grpSp>
          <p:sp>
            <p:nvSpPr>
              <p:cNvPr id="13" name="Freeform 78"/>
              <p:cNvSpPr>
                <a:spLocks/>
              </p:cNvSpPr>
              <p:nvPr/>
            </p:nvSpPr>
            <p:spPr bwMode="auto">
              <a:xfrm>
                <a:off x="1285" y="1562"/>
                <a:ext cx="855" cy="633"/>
              </a:xfrm>
              <a:custGeom>
                <a:avLst/>
                <a:gdLst/>
                <a:ahLst/>
                <a:cxnLst>
                  <a:cxn ang="0">
                    <a:pos x="227" y="304"/>
                  </a:cxn>
                  <a:cxn ang="0">
                    <a:pos x="275" y="325"/>
                  </a:cxn>
                  <a:cxn ang="0">
                    <a:pos x="294" y="297"/>
                  </a:cxn>
                  <a:cxn ang="0">
                    <a:pos x="324" y="258"/>
                  </a:cxn>
                  <a:cxn ang="0">
                    <a:pos x="360" y="218"/>
                  </a:cxn>
                  <a:cxn ang="0">
                    <a:pos x="408" y="181"/>
                  </a:cxn>
                  <a:cxn ang="0">
                    <a:pos x="467" y="138"/>
                  </a:cxn>
                  <a:cxn ang="0">
                    <a:pos x="538" y="98"/>
                  </a:cxn>
                  <a:cxn ang="0">
                    <a:pos x="615" y="52"/>
                  </a:cxn>
                  <a:cxn ang="0">
                    <a:pos x="701" y="2"/>
                  </a:cxn>
                  <a:cxn ang="0">
                    <a:pos x="733" y="0"/>
                  </a:cxn>
                  <a:cxn ang="0">
                    <a:pos x="773" y="17"/>
                  </a:cxn>
                  <a:cxn ang="0">
                    <a:pos x="808" y="61"/>
                  </a:cxn>
                  <a:cxn ang="0">
                    <a:pos x="833" y="117"/>
                  </a:cxn>
                  <a:cxn ang="0">
                    <a:pos x="845" y="181"/>
                  </a:cxn>
                  <a:cxn ang="0">
                    <a:pos x="854" y="280"/>
                  </a:cxn>
                  <a:cxn ang="0">
                    <a:pos x="851" y="343"/>
                  </a:cxn>
                  <a:cxn ang="0">
                    <a:pos x="837" y="423"/>
                  </a:cxn>
                  <a:cxn ang="0">
                    <a:pos x="810" y="502"/>
                  </a:cxn>
                  <a:cxn ang="0">
                    <a:pos x="776" y="574"/>
                  </a:cxn>
                  <a:cxn ang="0">
                    <a:pos x="738" y="632"/>
                  </a:cxn>
                  <a:cxn ang="0">
                    <a:pos x="0" y="632"/>
                  </a:cxn>
                  <a:cxn ang="0">
                    <a:pos x="66" y="487"/>
                  </a:cxn>
                  <a:cxn ang="0">
                    <a:pos x="103" y="504"/>
                  </a:cxn>
                  <a:cxn ang="0">
                    <a:pos x="140" y="476"/>
                  </a:cxn>
                  <a:cxn ang="0">
                    <a:pos x="177" y="442"/>
                  </a:cxn>
                  <a:cxn ang="0">
                    <a:pos x="194" y="422"/>
                  </a:cxn>
                  <a:cxn ang="0">
                    <a:pos x="215" y="385"/>
                  </a:cxn>
                  <a:cxn ang="0">
                    <a:pos x="227" y="304"/>
                  </a:cxn>
                </a:cxnLst>
                <a:rect l="0" t="0" r="r" b="b"/>
                <a:pathLst>
                  <a:path w="855" h="633">
                    <a:moveTo>
                      <a:pt x="227" y="304"/>
                    </a:moveTo>
                    <a:lnTo>
                      <a:pt x="275" y="325"/>
                    </a:lnTo>
                    <a:lnTo>
                      <a:pt x="294" y="297"/>
                    </a:lnTo>
                    <a:lnTo>
                      <a:pt x="324" y="258"/>
                    </a:lnTo>
                    <a:lnTo>
                      <a:pt x="360" y="218"/>
                    </a:lnTo>
                    <a:lnTo>
                      <a:pt x="408" y="181"/>
                    </a:lnTo>
                    <a:lnTo>
                      <a:pt x="467" y="138"/>
                    </a:lnTo>
                    <a:lnTo>
                      <a:pt x="538" y="98"/>
                    </a:lnTo>
                    <a:lnTo>
                      <a:pt x="615" y="52"/>
                    </a:lnTo>
                    <a:lnTo>
                      <a:pt x="701" y="2"/>
                    </a:lnTo>
                    <a:lnTo>
                      <a:pt x="733" y="0"/>
                    </a:lnTo>
                    <a:lnTo>
                      <a:pt x="773" y="17"/>
                    </a:lnTo>
                    <a:lnTo>
                      <a:pt x="808" y="61"/>
                    </a:lnTo>
                    <a:lnTo>
                      <a:pt x="833" y="117"/>
                    </a:lnTo>
                    <a:lnTo>
                      <a:pt x="845" y="181"/>
                    </a:lnTo>
                    <a:lnTo>
                      <a:pt x="854" y="280"/>
                    </a:lnTo>
                    <a:lnTo>
                      <a:pt x="851" y="343"/>
                    </a:lnTo>
                    <a:lnTo>
                      <a:pt x="837" y="423"/>
                    </a:lnTo>
                    <a:lnTo>
                      <a:pt x="810" y="502"/>
                    </a:lnTo>
                    <a:lnTo>
                      <a:pt x="776" y="574"/>
                    </a:lnTo>
                    <a:lnTo>
                      <a:pt x="738" y="632"/>
                    </a:lnTo>
                    <a:lnTo>
                      <a:pt x="0" y="632"/>
                    </a:lnTo>
                    <a:lnTo>
                      <a:pt x="66" y="487"/>
                    </a:lnTo>
                    <a:lnTo>
                      <a:pt x="103" y="504"/>
                    </a:lnTo>
                    <a:lnTo>
                      <a:pt x="140" y="476"/>
                    </a:lnTo>
                    <a:lnTo>
                      <a:pt x="177" y="442"/>
                    </a:lnTo>
                    <a:lnTo>
                      <a:pt x="194" y="422"/>
                    </a:lnTo>
                    <a:lnTo>
                      <a:pt x="215" y="385"/>
                    </a:lnTo>
                    <a:lnTo>
                      <a:pt x="227" y="304"/>
                    </a:lnTo>
                  </a:path>
                </a:pathLst>
              </a:custGeom>
              <a:solidFill>
                <a:srgbClr val="00DFCA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4" name="Group 79"/>
              <p:cNvGrpSpPr>
                <a:grpSpLocks/>
              </p:cNvGrpSpPr>
              <p:nvPr/>
            </p:nvGrpSpPr>
            <p:grpSpPr bwMode="auto">
              <a:xfrm>
                <a:off x="1574" y="1172"/>
                <a:ext cx="125" cy="180"/>
                <a:chOff x="1574" y="1172"/>
                <a:chExt cx="125" cy="180"/>
              </a:xfrm>
            </p:grpSpPr>
            <p:sp>
              <p:nvSpPr>
                <p:cNvPr id="26" name="Freeform 80"/>
                <p:cNvSpPr>
                  <a:spLocks/>
                </p:cNvSpPr>
                <p:nvPr/>
              </p:nvSpPr>
              <p:spPr bwMode="auto">
                <a:xfrm>
                  <a:off x="1574" y="1172"/>
                  <a:ext cx="124" cy="180"/>
                </a:xfrm>
                <a:custGeom>
                  <a:avLst/>
                  <a:gdLst/>
                  <a:ahLst/>
                  <a:cxnLst>
                    <a:cxn ang="0">
                      <a:pos x="101" y="29"/>
                    </a:cxn>
                    <a:cxn ang="0">
                      <a:pos x="86" y="8"/>
                    </a:cxn>
                    <a:cxn ang="0">
                      <a:pos x="66" y="0"/>
                    </a:cxn>
                    <a:cxn ang="0">
                      <a:pos x="41" y="0"/>
                    </a:cxn>
                    <a:cxn ang="0">
                      <a:pos x="19" y="14"/>
                    </a:cxn>
                    <a:cxn ang="0">
                      <a:pos x="4" y="38"/>
                    </a:cxn>
                    <a:cxn ang="0">
                      <a:pos x="0" y="67"/>
                    </a:cxn>
                    <a:cxn ang="0">
                      <a:pos x="2" y="107"/>
                    </a:cxn>
                    <a:cxn ang="0">
                      <a:pos x="18" y="129"/>
                    </a:cxn>
                    <a:cxn ang="0">
                      <a:pos x="32" y="142"/>
                    </a:cxn>
                    <a:cxn ang="0">
                      <a:pos x="53" y="153"/>
                    </a:cxn>
                    <a:cxn ang="0">
                      <a:pos x="65" y="171"/>
                    </a:cxn>
                    <a:cxn ang="0">
                      <a:pos x="81" y="179"/>
                    </a:cxn>
                    <a:cxn ang="0">
                      <a:pos x="100" y="178"/>
                    </a:cxn>
                    <a:cxn ang="0">
                      <a:pos x="114" y="165"/>
                    </a:cxn>
                    <a:cxn ang="0">
                      <a:pos x="122" y="149"/>
                    </a:cxn>
                    <a:cxn ang="0">
                      <a:pos x="123" y="128"/>
                    </a:cxn>
                    <a:cxn ang="0">
                      <a:pos x="116" y="109"/>
                    </a:cxn>
                    <a:cxn ang="0">
                      <a:pos x="118" y="82"/>
                    </a:cxn>
                    <a:cxn ang="0">
                      <a:pos x="113" y="53"/>
                    </a:cxn>
                    <a:cxn ang="0">
                      <a:pos x="101" y="29"/>
                    </a:cxn>
                  </a:cxnLst>
                  <a:rect l="0" t="0" r="r" b="b"/>
                  <a:pathLst>
                    <a:path w="124" h="180">
                      <a:moveTo>
                        <a:pt x="101" y="29"/>
                      </a:moveTo>
                      <a:lnTo>
                        <a:pt x="86" y="8"/>
                      </a:lnTo>
                      <a:lnTo>
                        <a:pt x="66" y="0"/>
                      </a:lnTo>
                      <a:lnTo>
                        <a:pt x="41" y="0"/>
                      </a:lnTo>
                      <a:lnTo>
                        <a:pt x="19" y="14"/>
                      </a:lnTo>
                      <a:lnTo>
                        <a:pt x="4" y="38"/>
                      </a:lnTo>
                      <a:lnTo>
                        <a:pt x="0" y="67"/>
                      </a:lnTo>
                      <a:lnTo>
                        <a:pt x="2" y="107"/>
                      </a:lnTo>
                      <a:lnTo>
                        <a:pt x="18" y="129"/>
                      </a:lnTo>
                      <a:lnTo>
                        <a:pt x="32" y="142"/>
                      </a:lnTo>
                      <a:lnTo>
                        <a:pt x="53" y="153"/>
                      </a:lnTo>
                      <a:lnTo>
                        <a:pt x="65" y="171"/>
                      </a:lnTo>
                      <a:lnTo>
                        <a:pt x="81" y="179"/>
                      </a:lnTo>
                      <a:lnTo>
                        <a:pt x="100" y="178"/>
                      </a:lnTo>
                      <a:lnTo>
                        <a:pt x="114" y="165"/>
                      </a:lnTo>
                      <a:lnTo>
                        <a:pt x="122" y="149"/>
                      </a:lnTo>
                      <a:lnTo>
                        <a:pt x="123" y="128"/>
                      </a:lnTo>
                      <a:lnTo>
                        <a:pt x="116" y="109"/>
                      </a:lnTo>
                      <a:lnTo>
                        <a:pt x="118" y="82"/>
                      </a:lnTo>
                      <a:lnTo>
                        <a:pt x="113" y="53"/>
                      </a:lnTo>
                      <a:lnTo>
                        <a:pt x="101" y="29"/>
                      </a:lnTo>
                    </a:path>
                  </a:pathLst>
                </a:custGeom>
                <a:solidFill>
                  <a:srgbClr val="E0A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7" name="Freeform 81"/>
                <p:cNvSpPr>
                  <a:spLocks/>
                </p:cNvSpPr>
                <p:nvPr/>
              </p:nvSpPr>
              <p:spPr bwMode="auto">
                <a:xfrm>
                  <a:off x="1604" y="1172"/>
                  <a:ext cx="95" cy="162"/>
                </a:xfrm>
                <a:custGeom>
                  <a:avLst/>
                  <a:gdLst/>
                  <a:ahLst/>
                  <a:cxnLst>
                    <a:cxn ang="0">
                      <a:pos x="77" y="26"/>
                    </a:cxn>
                    <a:cxn ang="0">
                      <a:pos x="65" y="7"/>
                    </a:cxn>
                    <a:cxn ang="0">
                      <a:pos x="51" y="0"/>
                    </a:cxn>
                    <a:cxn ang="0">
                      <a:pos x="32" y="0"/>
                    </a:cxn>
                    <a:cxn ang="0">
                      <a:pos x="16" y="12"/>
                    </a:cxn>
                    <a:cxn ang="0">
                      <a:pos x="4" y="34"/>
                    </a:cxn>
                    <a:cxn ang="0">
                      <a:pos x="0" y="60"/>
                    </a:cxn>
                    <a:cxn ang="0">
                      <a:pos x="2" y="96"/>
                    </a:cxn>
                    <a:cxn ang="0">
                      <a:pos x="14" y="115"/>
                    </a:cxn>
                    <a:cxn ang="0">
                      <a:pos x="25" y="128"/>
                    </a:cxn>
                    <a:cxn ang="0">
                      <a:pos x="41" y="137"/>
                    </a:cxn>
                    <a:cxn ang="0">
                      <a:pos x="50" y="154"/>
                    </a:cxn>
                    <a:cxn ang="0">
                      <a:pos x="62" y="161"/>
                    </a:cxn>
                    <a:cxn ang="0">
                      <a:pos x="76" y="159"/>
                    </a:cxn>
                    <a:cxn ang="0">
                      <a:pos x="88" y="149"/>
                    </a:cxn>
                    <a:cxn ang="0">
                      <a:pos x="93" y="134"/>
                    </a:cxn>
                    <a:cxn ang="0">
                      <a:pos x="94" y="115"/>
                    </a:cxn>
                    <a:cxn ang="0">
                      <a:pos x="89" y="97"/>
                    </a:cxn>
                    <a:cxn ang="0">
                      <a:pos x="90" y="73"/>
                    </a:cxn>
                    <a:cxn ang="0">
                      <a:pos x="86" y="48"/>
                    </a:cxn>
                    <a:cxn ang="0">
                      <a:pos x="77" y="26"/>
                    </a:cxn>
                  </a:cxnLst>
                  <a:rect l="0" t="0" r="r" b="b"/>
                  <a:pathLst>
                    <a:path w="95" h="162">
                      <a:moveTo>
                        <a:pt x="77" y="26"/>
                      </a:moveTo>
                      <a:lnTo>
                        <a:pt x="65" y="7"/>
                      </a:lnTo>
                      <a:lnTo>
                        <a:pt x="51" y="0"/>
                      </a:lnTo>
                      <a:lnTo>
                        <a:pt x="32" y="0"/>
                      </a:lnTo>
                      <a:lnTo>
                        <a:pt x="16" y="12"/>
                      </a:lnTo>
                      <a:lnTo>
                        <a:pt x="4" y="34"/>
                      </a:lnTo>
                      <a:lnTo>
                        <a:pt x="0" y="60"/>
                      </a:lnTo>
                      <a:lnTo>
                        <a:pt x="2" y="96"/>
                      </a:lnTo>
                      <a:lnTo>
                        <a:pt x="14" y="115"/>
                      </a:lnTo>
                      <a:lnTo>
                        <a:pt x="25" y="128"/>
                      </a:lnTo>
                      <a:lnTo>
                        <a:pt x="41" y="137"/>
                      </a:lnTo>
                      <a:lnTo>
                        <a:pt x="50" y="154"/>
                      </a:lnTo>
                      <a:lnTo>
                        <a:pt x="62" y="161"/>
                      </a:lnTo>
                      <a:lnTo>
                        <a:pt x="76" y="159"/>
                      </a:lnTo>
                      <a:lnTo>
                        <a:pt x="88" y="149"/>
                      </a:lnTo>
                      <a:lnTo>
                        <a:pt x="93" y="134"/>
                      </a:lnTo>
                      <a:lnTo>
                        <a:pt x="94" y="115"/>
                      </a:lnTo>
                      <a:lnTo>
                        <a:pt x="89" y="97"/>
                      </a:lnTo>
                      <a:lnTo>
                        <a:pt x="90" y="73"/>
                      </a:lnTo>
                      <a:lnTo>
                        <a:pt x="86" y="48"/>
                      </a:lnTo>
                      <a:lnTo>
                        <a:pt x="77" y="26"/>
                      </a:lnTo>
                    </a:path>
                  </a:pathLst>
                </a:custGeom>
                <a:solidFill>
                  <a:srgbClr val="E0A08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5" name="Freeform 82"/>
              <p:cNvSpPr>
                <a:spLocks/>
              </p:cNvSpPr>
              <p:nvPr/>
            </p:nvSpPr>
            <p:spPr bwMode="auto">
              <a:xfrm>
                <a:off x="1414" y="1433"/>
                <a:ext cx="517" cy="435"/>
              </a:xfrm>
              <a:custGeom>
                <a:avLst/>
                <a:gdLst/>
                <a:ahLst/>
                <a:cxnLst>
                  <a:cxn ang="0">
                    <a:pos x="197" y="0"/>
                  </a:cxn>
                  <a:cxn ang="0">
                    <a:pos x="98" y="86"/>
                  </a:cxn>
                  <a:cxn ang="0">
                    <a:pos x="37" y="165"/>
                  </a:cxn>
                  <a:cxn ang="0">
                    <a:pos x="0" y="302"/>
                  </a:cxn>
                  <a:cxn ang="0">
                    <a:pos x="98" y="230"/>
                  </a:cxn>
                  <a:cxn ang="0">
                    <a:pos x="152" y="179"/>
                  </a:cxn>
                  <a:cxn ang="0">
                    <a:pos x="181" y="146"/>
                  </a:cxn>
                  <a:cxn ang="0">
                    <a:pos x="152" y="228"/>
                  </a:cxn>
                  <a:cxn ang="0">
                    <a:pos x="144" y="304"/>
                  </a:cxn>
                  <a:cxn ang="0">
                    <a:pos x="142" y="434"/>
                  </a:cxn>
                  <a:cxn ang="0">
                    <a:pos x="158" y="397"/>
                  </a:cxn>
                  <a:cxn ang="0">
                    <a:pos x="192" y="343"/>
                  </a:cxn>
                  <a:cxn ang="0">
                    <a:pos x="246" y="302"/>
                  </a:cxn>
                  <a:cxn ang="0">
                    <a:pos x="295" y="281"/>
                  </a:cxn>
                  <a:cxn ang="0">
                    <a:pos x="415" y="225"/>
                  </a:cxn>
                  <a:cxn ang="0">
                    <a:pos x="516" y="131"/>
                  </a:cxn>
                  <a:cxn ang="0">
                    <a:pos x="484" y="109"/>
                  </a:cxn>
                  <a:cxn ang="0">
                    <a:pos x="456" y="119"/>
                  </a:cxn>
                  <a:cxn ang="0">
                    <a:pos x="408" y="121"/>
                  </a:cxn>
                  <a:cxn ang="0">
                    <a:pos x="350" y="115"/>
                  </a:cxn>
                  <a:cxn ang="0">
                    <a:pos x="299" y="100"/>
                  </a:cxn>
                  <a:cxn ang="0">
                    <a:pos x="220" y="107"/>
                  </a:cxn>
                  <a:cxn ang="0">
                    <a:pos x="197" y="0"/>
                  </a:cxn>
                </a:cxnLst>
                <a:rect l="0" t="0" r="r" b="b"/>
                <a:pathLst>
                  <a:path w="517" h="435">
                    <a:moveTo>
                      <a:pt x="197" y="0"/>
                    </a:moveTo>
                    <a:lnTo>
                      <a:pt x="98" y="86"/>
                    </a:lnTo>
                    <a:lnTo>
                      <a:pt x="37" y="165"/>
                    </a:lnTo>
                    <a:lnTo>
                      <a:pt x="0" y="302"/>
                    </a:lnTo>
                    <a:lnTo>
                      <a:pt x="98" y="230"/>
                    </a:lnTo>
                    <a:lnTo>
                      <a:pt x="152" y="179"/>
                    </a:lnTo>
                    <a:lnTo>
                      <a:pt x="181" y="146"/>
                    </a:lnTo>
                    <a:lnTo>
                      <a:pt x="152" y="228"/>
                    </a:lnTo>
                    <a:lnTo>
                      <a:pt x="144" y="304"/>
                    </a:lnTo>
                    <a:lnTo>
                      <a:pt x="142" y="434"/>
                    </a:lnTo>
                    <a:lnTo>
                      <a:pt x="158" y="397"/>
                    </a:lnTo>
                    <a:lnTo>
                      <a:pt x="192" y="343"/>
                    </a:lnTo>
                    <a:lnTo>
                      <a:pt x="246" y="302"/>
                    </a:lnTo>
                    <a:lnTo>
                      <a:pt x="295" y="281"/>
                    </a:lnTo>
                    <a:lnTo>
                      <a:pt x="415" y="225"/>
                    </a:lnTo>
                    <a:lnTo>
                      <a:pt x="516" y="131"/>
                    </a:lnTo>
                    <a:lnTo>
                      <a:pt x="484" y="109"/>
                    </a:lnTo>
                    <a:lnTo>
                      <a:pt x="456" y="119"/>
                    </a:lnTo>
                    <a:lnTo>
                      <a:pt x="408" y="121"/>
                    </a:lnTo>
                    <a:lnTo>
                      <a:pt x="350" y="115"/>
                    </a:lnTo>
                    <a:lnTo>
                      <a:pt x="299" y="100"/>
                    </a:lnTo>
                    <a:lnTo>
                      <a:pt x="220" y="107"/>
                    </a:lnTo>
                    <a:lnTo>
                      <a:pt x="197" y="0"/>
                    </a:lnTo>
                  </a:path>
                </a:pathLst>
              </a:custGeom>
              <a:solidFill>
                <a:srgbClr val="E0E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" name="Freeform 83"/>
              <p:cNvSpPr>
                <a:spLocks/>
              </p:cNvSpPr>
              <p:nvPr/>
            </p:nvSpPr>
            <p:spPr bwMode="auto">
              <a:xfrm>
                <a:off x="1338" y="1573"/>
                <a:ext cx="279" cy="480"/>
              </a:xfrm>
              <a:custGeom>
                <a:avLst/>
                <a:gdLst/>
                <a:ahLst/>
                <a:cxnLst>
                  <a:cxn ang="0">
                    <a:pos x="245" y="0"/>
                  </a:cxn>
                  <a:cxn ang="0">
                    <a:pos x="278" y="25"/>
                  </a:cxn>
                  <a:cxn ang="0">
                    <a:pos x="275" y="93"/>
                  </a:cxn>
                  <a:cxn ang="0">
                    <a:pos x="211" y="145"/>
                  </a:cxn>
                  <a:cxn ang="0">
                    <a:pos x="164" y="314"/>
                  </a:cxn>
                  <a:cxn ang="0">
                    <a:pos x="0" y="479"/>
                  </a:cxn>
                  <a:cxn ang="0">
                    <a:pos x="76" y="246"/>
                  </a:cxn>
                  <a:cxn ang="0">
                    <a:pos x="159" y="119"/>
                  </a:cxn>
                  <a:cxn ang="0">
                    <a:pos x="171" y="41"/>
                  </a:cxn>
                  <a:cxn ang="0">
                    <a:pos x="245" y="0"/>
                  </a:cxn>
                </a:cxnLst>
                <a:rect l="0" t="0" r="r" b="b"/>
                <a:pathLst>
                  <a:path w="279" h="480">
                    <a:moveTo>
                      <a:pt x="245" y="0"/>
                    </a:moveTo>
                    <a:lnTo>
                      <a:pt x="278" y="25"/>
                    </a:lnTo>
                    <a:lnTo>
                      <a:pt x="275" y="93"/>
                    </a:lnTo>
                    <a:lnTo>
                      <a:pt x="211" y="145"/>
                    </a:lnTo>
                    <a:lnTo>
                      <a:pt x="164" y="314"/>
                    </a:lnTo>
                    <a:lnTo>
                      <a:pt x="0" y="479"/>
                    </a:lnTo>
                    <a:lnTo>
                      <a:pt x="76" y="246"/>
                    </a:lnTo>
                    <a:lnTo>
                      <a:pt x="159" y="119"/>
                    </a:lnTo>
                    <a:lnTo>
                      <a:pt x="171" y="41"/>
                    </a:lnTo>
                    <a:lnTo>
                      <a:pt x="245" y="0"/>
                    </a:lnTo>
                  </a:path>
                </a:pathLst>
              </a:custGeom>
              <a:solidFill>
                <a:schemeClr val="hlink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7" name="Group 84"/>
              <p:cNvGrpSpPr>
                <a:grpSpLocks/>
              </p:cNvGrpSpPr>
              <p:nvPr/>
            </p:nvGrpSpPr>
            <p:grpSpPr bwMode="auto">
              <a:xfrm>
                <a:off x="2634" y="1981"/>
                <a:ext cx="348" cy="386"/>
                <a:chOff x="2634" y="1981"/>
                <a:chExt cx="348" cy="386"/>
              </a:xfrm>
            </p:grpSpPr>
            <p:sp>
              <p:nvSpPr>
                <p:cNvPr id="20" name="Freeform 85"/>
                <p:cNvSpPr>
                  <a:spLocks/>
                </p:cNvSpPr>
                <p:nvPr/>
              </p:nvSpPr>
              <p:spPr bwMode="auto">
                <a:xfrm>
                  <a:off x="2634" y="1981"/>
                  <a:ext cx="348" cy="386"/>
                </a:xfrm>
                <a:custGeom>
                  <a:avLst/>
                  <a:gdLst/>
                  <a:ahLst/>
                  <a:cxnLst>
                    <a:cxn ang="0">
                      <a:pos x="51" y="348"/>
                    </a:cxn>
                    <a:cxn ang="0">
                      <a:pos x="82" y="286"/>
                    </a:cxn>
                    <a:cxn ang="0">
                      <a:pos x="135" y="298"/>
                    </a:cxn>
                    <a:cxn ang="0">
                      <a:pos x="184" y="313"/>
                    </a:cxn>
                    <a:cxn ang="0">
                      <a:pos x="228" y="332"/>
                    </a:cxn>
                    <a:cxn ang="0">
                      <a:pos x="260" y="347"/>
                    </a:cxn>
                    <a:cxn ang="0">
                      <a:pos x="320" y="385"/>
                    </a:cxn>
                    <a:cxn ang="0">
                      <a:pos x="337" y="379"/>
                    </a:cxn>
                    <a:cxn ang="0">
                      <a:pos x="339" y="341"/>
                    </a:cxn>
                    <a:cxn ang="0">
                      <a:pos x="314" y="306"/>
                    </a:cxn>
                    <a:cxn ang="0">
                      <a:pos x="334" y="311"/>
                    </a:cxn>
                    <a:cxn ang="0">
                      <a:pos x="347" y="294"/>
                    </a:cxn>
                    <a:cxn ang="0">
                      <a:pos x="343" y="278"/>
                    </a:cxn>
                    <a:cxn ang="0">
                      <a:pos x="326" y="257"/>
                    </a:cxn>
                    <a:cxn ang="0">
                      <a:pos x="334" y="248"/>
                    </a:cxn>
                    <a:cxn ang="0">
                      <a:pos x="343" y="236"/>
                    </a:cxn>
                    <a:cxn ang="0">
                      <a:pos x="343" y="220"/>
                    </a:cxn>
                    <a:cxn ang="0">
                      <a:pos x="334" y="195"/>
                    </a:cxn>
                    <a:cxn ang="0">
                      <a:pos x="306" y="170"/>
                    </a:cxn>
                    <a:cxn ang="0">
                      <a:pos x="318" y="162"/>
                    </a:cxn>
                    <a:cxn ang="0">
                      <a:pos x="324" y="141"/>
                    </a:cxn>
                    <a:cxn ang="0">
                      <a:pos x="317" y="120"/>
                    </a:cxn>
                    <a:cxn ang="0">
                      <a:pos x="290" y="107"/>
                    </a:cxn>
                    <a:cxn ang="0">
                      <a:pos x="257" y="95"/>
                    </a:cxn>
                    <a:cxn ang="0">
                      <a:pos x="230" y="72"/>
                    </a:cxn>
                    <a:cxn ang="0">
                      <a:pos x="210" y="51"/>
                    </a:cxn>
                    <a:cxn ang="0">
                      <a:pos x="191" y="31"/>
                    </a:cxn>
                    <a:cxn ang="0">
                      <a:pos x="169" y="7"/>
                    </a:cxn>
                    <a:cxn ang="0">
                      <a:pos x="131" y="0"/>
                    </a:cxn>
                    <a:cxn ang="0">
                      <a:pos x="57" y="95"/>
                    </a:cxn>
                    <a:cxn ang="0">
                      <a:pos x="44" y="166"/>
                    </a:cxn>
                    <a:cxn ang="0">
                      <a:pos x="40" y="207"/>
                    </a:cxn>
                    <a:cxn ang="0">
                      <a:pos x="21" y="229"/>
                    </a:cxn>
                    <a:cxn ang="0">
                      <a:pos x="7" y="250"/>
                    </a:cxn>
                    <a:cxn ang="0">
                      <a:pos x="0" y="283"/>
                    </a:cxn>
                    <a:cxn ang="0">
                      <a:pos x="2" y="306"/>
                    </a:cxn>
                    <a:cxn ang="0">
                      <a:pos x="9" y="324"/>
                    </a:cxn>
                    <a:cxn ang="0">
                      <a:pos x="21" y="343"/>
                    </a:cxn>
                    <a:cxn ang="0">
                      <a:pos x="35" y="350"/>
                    </a:cxn>
                    <a:cxn ang="0">
                      <a:pos x="51" y="348"/>
                    </a:cxn>
                  </a:cxnLst>
                  <a:rect l="0" t="0" r="r" b="b"/>
                  <a:pathLst>
                    <a:path w="348" h="386">
                      <a:moveTo>
                        <a:pt x="51" y="348"/>
                      </a:moveTo>
                      <a:lnTo>
                        <a:pt x="82" y="286"/>
                      </a:lnTo>
                      <a:lnTo>
                        <a:pt x="135" y="298"/>
                      </a:lnTo>
                      <a:lnTo>
                        <a:pt x="184" y="313"/>
                      </a:lnTo>
                      <a:lnTo>
                        <a:pt x="228" y="332"/>
                      </a:lnTo>
                      <a:lnTo>
                        <a:pt x="260" y="347"/>
                      </a:lnTo>
                      <a:lnTo>
                        <a:pt x="320" y="385"/>
                      </a:lnTo>
                      <a:lnTo>
                        <a:pt x="337" y="379"/>
                      </a:lnTo>
                      <a:lnTo>
                        <a:pt x="339" y="341"/>
                      </a:lnTo>
                      <a:lnTo>
                        <a:pt x="314" y="306"/>
                      </a:lnTo>
                      <a:lnTo>
                        <a:pt x="334" y="311"/>
                      </a:lnTo>
                      <a:lnTo>
                        <a:pt x="347" y="294"/>
                      </a:lnTo>
                      <a:lnTo>
                        <a:pt x="343" y="278"/>
                      </a:lnTo>
                      <a:lnTo>
                        <a:pt x="326" y="257"/>
                      </a:lnTo>
                      <a:lnTo>
                        <a:pt x="334" y="248"/>
                      </a:lnTo>
                      <a:lnTo>
                        <a:pt x="343" y="236"/>
                      </a:lnTo>
                      <a:lnTo>
                        <a:pt x="343" y="220"/>
                      </a:lnTo>
                      <a:lnTo>
                        <a:pt x="334" y="195"/>
                      </a:lnTo>
                      <a:lnTo>
                        <a:pt x="306" y="170"/>
                      </a:lnTo>
                      <a:lnTo>
                        <a:pt x="318" y="162"/>
                      </a:lnTo>
                      <a:lnTo>
                        <a:pt x="324" y="141"/>
                      </a:lnTo>
                      <a:lnTo>
                        <a:pt x="317" y="120"/>
                      </a:lnTo>
                      <a:lnTo>
                        <a:pt x="290" y="107"/>
                      </a:lnTo>
                      <a:lnTo>
                        <a:pt x="257" y="95"/>
                      </a:lnTo>
                      <a:lnTo>
                        <a:pt x="230" y="72"/>
                      </a:lnTo>
                      <a:lnTo>
                        <a:pt x="210" y="51"/>
                      </a:lnTo>
                      <a:lnTo>
                        <a:pt x="191" y="31"/>
                      </a:lnTo>
                      <a:lnTo>
                        <a:pt x="169" y="7"/>
                      </a:lnTo>
                      <a:lnTo>
                        <a:pt x="131" y="0"/>
                      </a:lnTo>
                      <a:lnTo>
                        <a:pt x="57" y="95"/>
                      </a:lnTo>
                      <a:lnTo>
                        <a:pt x="44" y="166"/>
                      </a:lnTo>
                      <a:lnTo>
                        <a:pt x="40" y="207"/>
                      </a:lnTo>
                      <a:lnTo>
                        <a:pt x="21" y="229"/>
                      </a:lnTo>
                      <a:lnTo>
                        <a:pt x="7" y="250"/>
                      </a:lnTo>
                      <a:lnTo>
                        <a:pt x="0" y="283"/>
                      </a:lnTo>
                      <a:lnTo>
                        <a:pt x="2" y="306"/>
                      </a:lnTo>
                      <a:lnTo>
                        <a:pt x="9" y="324"/>
                      </a:lnTo>
                      <a:lnTo>
                        <a:pt x="21" y="343"/>
                      </a:lnTo>
                      <a:lnTo>
                        <a:pt x="35" y="350"/>
                      </a:lnTo>
                      <a:lnTo>
                        <a:pt x="51" y="348"/>
                      </a:lnTo>
                    </a:path>
                  </a:pathLst>
                </a:custGeom>
                <a:solidFill>
                  <a:srgbClr val="E0A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21" name="Group 86"/>
                <p:cNvGrpSpPr>
                  <a:grpSpLocks/>
                </p:cNvGrpSpPr>
                <p:nvPr/>
              </p:nvGrpSpPr>
              <p:grpSpPr bwMode="auto">
                <a:xfrm>
                  <a:off x="2702" y="2120"/>
                  <a:ext cx="259" cy="189"/>
                  <a:chOff x="2702" y="2120"/>
                  <a:chExt cx="259" cy="189"/>
                </a:xfrm>
              </p:grpSpPr>
              <p:sp>
                <p:nvSpPr>
                  <p:cNvPr id="22" name="Freeform 87"/>
                  <p:cNvSpPr>
                    <a:spLocks/>
                  </p:cNvSpPr>
                  <p:nvPr/>
                </p:nvSpPr>
                <p:spPr bwMode="auto">
                  <a:xfrm>
                    <a:off x="2769" y="2227"/>
                    <a:ext cx="184" cy="66"/>
                  </a:xfrm>
                  <a:custGeom>
                    <a:avLst/>
                    <a:gdLst/>
                    <a:ahLst/>
                    <a:cxnLst>
                      <a:cxn ang="0">
                        <a:pos x="183" y="65"/>
                      </a:cxn>
                      <a:cxn ang="0">
                        <a:pos x="143" y="34"/>
                      </a:cxn>
                      <a:cxn ang="0">
                        <a:pos x="93" y="11"/>
                      </a:cxn>
                      <a:cxn ang="0">
                        <a:pos x="4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4" h="66">
                        <a:moveTo>
                          <a:pt x="183" y="65"/>
                        </a:moveTo>
                        <a:lnTo>
                          <a:pt x="143" y="34"/>
                        </a:lnTo>
                        <a:lnTo>
                          <a:pt x="93" y="11"/>
                        </a:lnTo>
                        <a:lnTo>
                          <a:pt x="41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3" name="Freeform 88"/>
                  <p:cNvSpPr>
                    <a:spLocks/>
                  </p:cNvSpPr>
                  <p:nvPr/>
                </p:nvSpPr>
                <p:spPr bwMode="auto">
                  <a:xfrm>
                    <a:off x="2827" y="2174"/>
                    <a:ext cx="134" cy="61"/>
                  </a:xfrm>
                  <a:custGeom>
                    <a:avLst/>
                    <a:gdLst/>
                    <a:ahLst/>
                    <a:cxnLst>
                      <a:cxn ang="0">
                        <a:pos x="133" y="60"/>
                      </a:cxn>
                      <a:cxn ang="0">
                        <a:pos x="102" y="36"/>
                      </a:cxn>
                      <a:cxn ang="0">
                        <a:pos x="56" y="1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4" h="61">
                        <a:moveTo>
                          <a:pt x="133" y="60"/>
                        </a:moveTo>
                        <a:lnTo>
                          <a:pt x="102" y="36"/>
                        </a:lnTo>
                        <a:lnTo>
                          <a:pt x="56" y="1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4" name="Freeform 89"/>
                  <p:cNvSpPr>
                    <a:spLocks/>
                  </p:cNvSpPr>
                  <p:nvPr/>
                </p:nvSpPr>
                <p:spPr bwMode="auto">
                  <a:xfrm>
                    <a:off x="2850" y="2120"/>
                    <a:ext cx="91" cy="32"/>
                  </a:xfrm>
                  <a:custGeom>
                    <a:avLst/>
                    <a:gdLst/>
                    <a:ahLst/>
                    <a:cxnLst>
                      <a:cxn ang="0">
                        <a:pos x="90" y="31"/>
                      </a:cxn>
                      <a:cxn ang="0">
                        <a:pos x="48" y="1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1" h="32">
                        <a:moveTo>
                          <a:pt x="90" y="31"/>
                        </a:moveTo>
                        <a:lnTo>
                          <a:pt x="48" y="1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5" name="Freeform 90"/>
                  <p:cNvSpPr>
                    <a:spLocks/>
                  </p:cNvSpPr>
                  <p:nvPr/>
                </p:nvSpPr>
                <p:spPr bwMode="auto">
                  <a:xfrm>
                    <a:off x="2702" y="2269"/>
                    <a:ext cx="7" cy="40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6" y="16"/>
                      </a:cxn>
                      <a:cxn ang="0">
                        <a:pos x="5" y="26"/>
                      </a:cxn>
                      <a:cxn ang="0">
                        <a:pos x="0" y="39"/>
                      </a:cxn>
                    </a:cxnLst>
                    <a:rect l="0" t="0" r="r" b="b"/>
                    <a:pathLst>
                      <a:path w="7" h="40">
                        <a:moveTo>
                          <a:pt x="3" y="0"/>
                        </a:moveTo>
                        <a:lnTo>
                          <a:pt x="6" y="16"/>
                        </a:lnTo>
                        <a:lnTo>
                          <a:pt x="5" y="26"/>
                        </a:lnTo>
                        <a:lnTo>
                          <a:pt x="0" y="39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sp>
            <p:nvSpPr>
              <p:cNvPr id="18" name="Freeform 91"/>
              <p:cNvSpPr>
                <a:spLocks/>
              </p:cNvSpPr>
              <p:nvPr/>
            </p:nvSpPr>
            <p:spPr bwMode="auto">
              <a:xfrm>
                <a:off x="2576" y="1887"/>
                <a:ext cx="243" cy="286"/>
              </a:xfrm>
              <a:custGeom>
                <a:avLst/>
                <a:gdLst/>
                <a:ahLst/>
                <a:cxnLst>
                  <a:cxn ang="0">
                    <a:pos x="98" y="285"/>
                  </a:cxn>
                  <a:cxn ang="0">
                    <a:pos x="48" y="250"/>
                  </a:cxn>
                  <a:cxn ang="0">
                    <a:pos x="0" y="206"/>
                  </a:cxn>
                  <a:cxn ang="0">
                    <a:pos x="2" y="180"/>
                  </a:cxn>
                  <a:cxn ang="0">
                    <a:pos x="13" y="155"/>
                  </a:cxn>
                  <a:cxn ang="0">
                    <a:pos x="38" y="106"/>
                  </a:cxn>
                  <a:cxn ang="0">
                    <a:pos x="85" y="44"/>
                  </a:cxn>
                  <a:cxn ang="0">
                    <a:pos x="137" y="0"/>
                  </a:cxn>
                  <a:cxn ang="0">
                    <a:pos x="193" y="15"/>
                  </a:cxn>
                  <a:cxn ang="0">
                    <a:pos x="227" y="39"/>
                  </a:cxn>
                  <a:cxn ang="0">
                    <a:pos x="242" y="69"/>
                  </a:cxn>
                  <a:cxn ang="0">
                    <a:pos x="242" y="110"/>
                  </a:cxn>
                  <a:cxn ang="0">
                    <a:pos x="227" y="106"/>
                  </a:cxn>
                  <a:cxn ang="0">
                    <a:pos x="193" y="122"/>
                  </a:cxn>
                  <a:cxn ang="0">
                    <a:pos x="168" y="152"/>
                  </a:cxn>
                  <a:cxn ang="0">
                    <a:pos x="121" y="208"/>
                  </a:cxn>
                  <a:cxn ang="0">
                    <a:pos x="98" y="285"/>
                  </a:cxn>
                </a:cxnLst>
                <a:rect l="0" t="0" r="r" b="b"/>
                <a:pathLst>
                  <a:path w="243" h="286">
                    <a:moveTo>
                      <a:pt x="98" y="285"/>
                    </a:moveTo>
                    <a:lnTo>
                      <a:pt x="48" y="250"/>
                    </a:lnTo>
                    <a:lnTo>
                      <a:pt x="0" y="206"/>
                    </a:lnTo>
                    <a:lnTo>
                      <a:pt x="2" y="180"/>
                    </a:lnTo>
                    <a:lnTo>
                      <a:pt x="13" y="155"/>
                    </a:lnTo>
                    <a:lnTo>
                      <a:pt x="38" y="106"/>
                    </a:lnTo>
                    <a:lnTo>
                      <a:pt x="85" y="44"/>
                    </a:lnTo>
                    <a:lnTo>
                      <a:pt x="137" y="0"/>
                    </a:lnTo>
                    <a:lnTo>
                      <a:pt x="193" y="15"/>
                    </a:lnTo>
                    <a:lnTo>
                      <a:pt x="227" y="39"/>
                    </a:lnTo>
                    <a:lnTo>
                      <a:pt x="242" y="69"/>
                    </a:lnTo>
                    <a:lnTo>
                      <a:pt x="242" y="110"/>
                    </a:lnTo>
                    <a:lnTo>
                      <a:pt x="227" y="106"/>
                    </a:lnTo>
                    <a:lnTo>
                      <a:pt x="193" y="122"/>
                    </a:lnTo>
                    <a:lnTo>
                      <a:pt x="168" y="152"/>
                    </a:lnTo>
                    <a:lnTo>
                      <a:pt x="121" y="208"/>
                    </a:lnTo>
                    <a:lnTo>
                      <a:pt x="98" y="285"/>
                    </a:lnTo>
                  </a:path>
                </a:pathLst>
              </a:custGeom>
              <a:solidFill>
                <a:srgbClr val="C0E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" name="Freeform 92"/>
              <p:cNvSpPr>
                <a:spLocks/>
              </p:cNvSpPr>
              <p:nvPr/>
            </p:nvSpPr>
            <p:spPr bwMode="auto">
              <a:xfrm>
                <a:off x="2064" y="1584"/>
                <a:ext cx="664" cy="5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3" y="39"/>
                  </a:cxn>
                  <a:cxn ang="0">
                    <a:pos x="168" y="39"/>
                  </a:cxn>
                  <a:cxn ang="0">
                    <a:pos x="213" y="69"/>
                  </a:cxn>
                  <a:cxn ang="0">
                    <a:pos x="243" y="114"/>
                  </a:cxn>
                  <a:cxn ang="0">
                    <a:pos x="288" y="129"/>
                  </a:cxn>
                  <a:cxn ang="0">
                    <a:pos x="333" y="129"/>
                  </a:cxn>
                  <a:cxn ang="0">
                    <a:pos x="378" y="129"/>
                  </a:cxn>
                  <a:cxn ang="0">
                    <a:pos x="423" y="159"/>
                  </a:cxn>
                  <a:cxn ang="0">
                    <a:pos x="468" y="189"/>
                  </a:cxn>
                  <a:cxn ang="0">
                    <a:pos x="513" y="189"/>
                  </a:cxn>
                  <a:cxn ang="0">
                    <a:pos x="558" y="219"/>
                  </a:cxn>
                  <a:cxn ang="0">
                    <a:pos x="603" y="249"/>
                  </a:cxn>
                  <a:cxn ang="0">
                    <a:pos x="648" y="264"/>
                  </a:cxn>
                  <a:cxn ang="0">
                    <a:pos x="663" y="309"/>
                  </a:cxn>
                  <a:cxn ang="0">
                    <a:pos x="618" y="339"/>
                  </a:cxn>
                  <a:cxn ang="0">
                    <a:pos x="588" y="384"/>
                  </a:cxn>
                  <a:cxn ang="0">
                    <a:pos x="558" y="429"/>
                  </a:cxn>
                  <a:cxn ang="0">
                    <a:pos x="558" y="474"/>
                  </a:cxn>
                  <a:cxn ang="0">
                    <a:pos x="513" y="489"/>
                  </a:cxn>
                  <a:cxn ang="0">
                    <a:pos x="453" y="519"/>
                  </a:cxn>
                  <a:cxn ang="0">
                    <a:pos x="408" y="504"/>
                  </a:cxn>
                  <a:cxn ang="0">
                    <a:pos x="378" y="459"/>
                  </a:cxn>
                  <a:cxn ang="0">
                    <a:pos x="333" y="444"/>
                  </a:cxn>
                  <a:cxn ang="0">
                    <a:pos x="288" y="414"/>
                  </a:cxn>
                  <a:cxn ang="0">
                    <a:pos x="228" y="384"/>
                  </a:cxn>
                  <a:cxn ang="0">
                    <a:pos x="183" y="354"/>
                  </a:cxn>
                  <a:cxn ang="0">
                    <a:pos x="138" y="339"/>
                  </a:cxn>
                  <a:cxn ang="0">
                    <a:pos x="93" y="324"/>
                  </a:cxn>
                  <a:cxn ang="0">
                    <a:pos x="48" y="324"/>
                  </a:cxn>
                  <a:cxn ang="0">
                    <a:pos x="3" y="294"/>
                  </a:cxn>
                  <a:cxn ang="0">
                    <a:pos x="0" y="288"/>
                  </a:cxn>
                  <a:cxn ang="0">
                    <a:pos x="0" y="288"/>
                  </a:cxn>
                </a:cxnLst>
                <a:rect l="0" t="0" r="r" b="b"/>
                <a:pathLst>
                  <a:path w="664" h="520">
                    <a:moveTo>
                      <a:pt x="0" y="0"/>
                    </a:moveTo>
                    <a:lnTo>
                      <a:pt x="123" y="39"/>
                    </a:lnTo>
                    <a:lnTo>
                      <a:pt x="168" y="39"/>
                    </a:lnTo>
                    <a:lnTo>
                      <a:pt x="213" y="69"/>
                    </a:lnTo>
                    <a:lnTo>
                      <a:pt x="243" y="114"/>
                    </a:lnTo>
                    <a:lnTo>
                      <a:pt x="288" y="129"/>
                    </a:lnTo>
                    <a:lnTo>
                      <a:pt x="333" y="129"/>
                    </a:lnTo>
                    <a:lnTo>
                      <a:pt x="378" y="129"/>
                    </a:lnTo>
                    <a:lnTo>
                      <a:pt x="423" y="159"/>
                    </a:lnTo>
                    <a:lnTo>
                      <a:pt x="468" y="189"/>
                    </a:lnTo>
                    <a:lnTo>
                      <a:pt x="513" y="189"/>
                    </a:lnTo>
                    <a:lnTo>
                      <a:pt x="558" y="219"/>
                    </a:lnTo>
                    <a:lnTo>
                      <a:pt x="603" y="249"/>
                    </a:lnTo>
                    <a:lnTo>
                      <a:pt x="648" y="264"/>
                    </a:lnTo>
                    <a:lnTo>
                      <a:pt x="663" y="309"/>
                    </a:lnTo>
                    <a:lnTo>
                      <a:pt x="618" y="339"/>
                    </a:lnTo>
                    <a:lnTo>
                      <a:pt x="588" y="384"/>
                    </a:lnTo>
                    <a:lnTo>
                      <a:pt x="558" y="429"/>
                    </a:lnTo>
                    <a:lnTo>
                      <a:pt x="558" y="474"/>
                    </a:lnTo>
                    <a:lnTo>
                      <a:pt x="513" y="489"/>
                    </a:lnTo>
                    <a:lnTo>
                      <a:pt x="453" y="519"/>
                    </a:lnTo>
                    <a:lnTo>
                      <a:pt x="408" y="504"/>
                    </a:lnTo>
                    <a:lnTo>
                      <a:pt x="378" y="459"/>
                    </a:lnTo>
                    <a:lnTo>
                      <a:pt x="333" y="444"/>
                    </a:lnTo>
                    <a:lnTo>
                      <a:pt x="288" y="414"/>
                    </a:lnTo>
                    <a:lnTo>
                      <a:pt x="228" y="384"/>
                    </a:lnTo>
                    <a:lnTo>
                      <a:pt x="183" y="354"/>
                    </a:lnTo>
                    <a:lnTo>
                      <a:pt x="138" y="339"/>
                    </a:lnTo>
                    <a:lnTo>
                      <a:pt x="93" y="324"/>
                    </a:lnTo>
                    <a:lnTo>
                      <a:pt x="48" y="324"/>
                    </a:lnTo>
                    <a:lnTo>
                      <a:pt x="3" y="294"/>
                    </a:lnTo>
                    <a:lnTo>
                      <a:pt x="0" y="288"/>
                    </a:lnTo>
                    <a:lnTo>
                      <a:pt x="0" y="288"/>
                    </a:lnTo>
                  </a:path>
                </a:pathLst>
              </a:custGeom>
              <a:solidFill>
                <a:srgbClr val="00DFCA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94" name="Group 93"/>
            <p:cNvGrpSpPr>
              <a:grpSpLocks/>
            </p:cNvGrpSpPr>
            <p:nvPr/>
          </p:nvGrpSpPr>
          <p:grpSpPr bwMode="auto">
            <a:xfrm>
              <a:off x="4005263" y="1970088"/>
              <a:ext cx="1046162" cy="412750"/>
              <a:chOff x="2737" y="1879"/>
              <a:chExt cx="456" cy="184"/>
            </a:xfrm>
          </p:grpSpPr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2737" y="2024"/>
                <a:ext cx="21" cy="25"/>
              </a:xfrm>
              <a:custGeom>
                <a:avLst/>
                <a:gdLst/>
                <a:ahLst/>
                <a:cxnLst>
                  <a:cxn ang="0">
                    <a:pos x="149" y="0"/>
                  </a:cxn>
                  <a:cxn ang="0">
                    <a:pos x="0" y="29"/>
                  </a:cxn>
                  <a:cxn ang="0">
                    <a:pos x="0" y="81"/>
                  </a:cxn>
                  <a:cxn ang="0">
                    <a:pos x="23" y="81"/>
                  </a:cxn>
                  <a:cxn ang="0">
                    <a:pos x="23" y="145"/>
                  </a:cxn>
                  <a:cxn ang="0">
                    <a:pos x="62" y="145"/>
                  </a:cxn>
                  <a:cxn ang="0">
                    <a:pos x="62" y="81"/>
                  </a:cxn>
                  <a:cxn ang="0">
                    <a:pos x="145" y="81"/>
                  </a:cxn>
                  <a:cxn ang="0">
                    <a:pos x="149" y="0"/>
                  </a:cxn>
                </a:cxnLst>
                <a:rect l="0" t="0" r="r" b="b"/>
                <a:pathLst>
                  <a:path w="149" h="145">
                    <a:moveTo>
                      <a:pt x="149" y="0"/>
                    </a:moveTo>
                    <a:lnTo>
                      <a:pt x="0" y="29"/>
                    </a:lnTo>
                    <a:lnTo>
                      <a:pt x="0" y="81"/>
                    </a:lnTo>
                    <a:lnTo>
                      <a:pt x="23" y="81"/>
                    </a:lnTo>
                    <a:lnTo>
                      <a:pt x="23" y="145"/>
                    </a:lnTo>
                    <a:lnTo>
                      <a:pt x="62" y="145"/>
                    </a:lnTo>
                    <a:lnTo>
                      <a:pt x="62" y="81"/>
                    </a:lnTo>
                    <a:lnTo>
                      <a:pt x="145" y="81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005F5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96" name="Group 95"/>
              <p:cNvGrpSpPr>
                <a:grpSpLocks/>
              </p:cNvGrpSpPr>
              <p:nvPr/>
            </p:nvGrpSpPr>
            <p:grpSpPr bwMode="auto">
              <a:xfrm>
                <a:off x="2757" y="1883"/>
                <a:ext cx="422" cy="174"/>
                <a:chOff x="2757" y="1883"/>
                <a:chExt cx="422" cy="174"/>
              </a:xfrm>
            </p:grpSpPr>
            <p:grpSp>
              <p:nvGrpSpPr>
                <p:cNvPr id="223" name="Group 96"/>
                <p:cNvGrpSpPr>
                  <a:grpSpLocks/>
                </p:cNvGrpSpPr>
                <p:nvPr/>
              </p:nvGrpSpPr>
              <p:grpSpPr bwMode="auto">
                <a:xfrm>
                  <a:off x="2943" y="1916"/>
                  <a:ext cx="236" cy="139"/>
                  <a:chOff x="2943" y="1916"/>
                  <a:chExt cx="236" cy="139"/>
                </a:xfrm>
              </p:grpSpPr>
              <p:sp>
                <p:nvSpPr>
                  <p:cNvPr id="242" name="Freeform 97"/>
                  <p:cNvSpPr>
                    <a:spLocks/>
                  </p:cNvSpPr>
                  <p:nvPr/>
                </p:nvSpPr>
                <p:spPr bwMode="auto">
                  <a:xfrm>
                    <a:off x="3135" y="2016"/>
                    <a:ext cx="44" cy="28"/>
                  </a:xfrm>
                  <a:custGeom>
                    <a:avLst/>
                    <a:gdLst/>
                    <a:ahLst/>
                    <a:cxnLst>
                      <a:cxn ang="0">
                        <a:pos x="0" y="41"/>
                      </a:cxn>
                      <a:cxn ang="0">
                        <a:pos x="94" y="41"/>
                      </a:cxn>
                      <a:cxn ang="0">
                        <a:pos x="94" y="5"/>
                      </a:cxn>
                      <a:cxn ang="0">
                        <a:pos x="157" y="0"/>
                      </a:cxn>
                      <a:cxn ang="0">
                        <a:pos x="157" y="41"/>
                      </a:cxn>
                      <a:cxn ang="0">
                        <a:pos x="197" y="49"/>
                      </a:cxn>
                      <a:cxn ang="0">
                        <a:pos x="197" y="20"/>
                      </a:cxn>
                      <a:cxn ang="0">
                        <a:pos x="253" y="20"/>
                      </a:cxn>
                      <a:cxn ang="0">
                        <a:pos x="253" y="56"/>
                      </a:cxn>
                      <a:cxn ang="0">
                        <a:pos x="308" y="71"/>
                      </a:cxn>
                      <a:cxn ang="0">
                        <a:pos x="308" y="166"/>
                      </a:cxn>
                      <a:cxn ang="0">
                        <a:pos x="0" y="166"/>
                      </a:cxn>
                      <a:cxn ang="0">
                        <a:pos x="0" y="41"/>
                      </a:cxn>
                    </a:cxnLst>
                    <a:rect l="0" t="0" r="r" b="b"/>
                    <a:pathLst>
                      <a:path w="308" h="166">
                        <a:moveTo>
                          <a:pt x="0" y="41"/>
                        </a:moveTo>
                        <a:lnTo>
                          <a:pt x="94" y="41"/>
                        </a:lnTo>
                        <a:lnTo>
                          <a:pt x="94" y="5"/>
                        </a:lnTo>
                        <a:lnTo>
                          <a:pt x="157" y="0"/>
                        </a:lnTo>
                        <a:lnTo>
                          <a:pt x="157" y="41"/>
                        </a:lnTo>
                        <a:lnTo>
                          <a:pt x="197" y="49"/>
                        </a:lnTo>
                        <a:lnTo>
                          <a:pt x="197" y="20"/>
                        </a:lnTo>
                        <a:lnTo>
                          <a:pt x="253" y="20"/>
                        </a:lnTo>
                        <a:lnTo>
                          <a:pt x="253" y="56"/>
                        </a:lnTo>
                        <a:lnTo>
                          <a:pt x="308" y="71"/>
                        </a:lnTo>
                        <a:lnTo>
                          <a:pt x="308" y="166"/>
                        </a:lnTo>
                        <a:lnTo>
                          <a:pt x="0" y="166"/>
                        </a:lnTo>
                        <a:lnTo>
                          <a:pt x="0" y="41"/>
                        </a:lnTo>
                        <a:close/>
                      </a:path>
                    </a:pathLst>
                  </a:custGeom>
                  <a:solidFill>
                    <a:srgbClr val="00808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243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2943" y="1916"/>
                    <a:ext cx="197" cy="139"/>
                    <a:chOff x="2943" y="1916"/>
                    <a:chExt cx="197" cy="139"/>
                  </a:xfrm>
                </p:grpSpPr>
                <p:grpSp>
                  <p:nvGrpSpPr>
                    <p:cNvPr id="244" name="Group 9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05" y="1967"/>
                      <a:ext cx="35" cy="85"/>
                      <a:chOff x="3105" y="1967"/>
                      <a:chExt cx="35" cy="85"/>
                    </a:xfrm>
                  </p:grpSpPr>
                  <p:sp>
                    <p:nvSpPr>
                      <p:cNvPr id="268" name="Freeform 1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5" y="1967"/>
                        <a:ext cx="35" cy="8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8" y="37"/>
                          </a:cxn>
                          <a:cxn ang="0">
                            <a:pos x="88" y="103"/>
                          </a:cxn>
                          <a:cxn ang="0">
                            <a:pos x="190" y="132"/>
                          </a:cxn>
                          <a:cxn ang="0">
                            <a:pos x="190" y="96"/>
                          </a:cxn>
                          <a:cxn ang="0">
                            <a:pos x="245" y="111"/>
                          </a:cxn>
                          <a:cxn ang="0">
                            <a:pos x="245" y="465"/>
                          </a:cxn>
                          <a:cxn ang="0">
                            <a:pos x="0" y="51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45" h="512">
                            <a:moveTo>
                              <a:pt x="0" y="0"/>
                            </a:moveTo>
                            <a:lnTo>
                              <a:pt x="88" y="37"/>
                            </a:lnTo>
                            <a:lnTo>
                              <a:pt x="88" y="103"/>
                            </a:lnTo>
                            <a:lnTo>
                              <a:pt x="190" y="132"/>
                            </a:lnTo>
                            <a:lnTo>
                              <a:pt x="190" y="96"/>
                            </a:lnTo>
                            <a:lnTo>
                              <a:pt x="245" y="111"/>
                            </a:lnTo>
                            <a:lnTo>
                              <a:pt x="245" y="465"/>
                            </a:lnTo>
                            <a:lnTo>
                              <a:pt x="0" y="51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FFFF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69" name="Freeform 1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6" y="1996"/>
                        <a:ext cx="16" cy="5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18" y="44"/>
                          </a:cxn>
                          <a:cxn ang="0">
                            <a:pos x="118" y="313"/>
                          </a:cxn>
                          <a:cxn ang="0">
                            <a:pos x="79" y="321"/>
                          </a:cxn>
                          <a:cxn ang="0">
                            <a:pos x="79" y="50"/>
                          </a:cxn>
                          <a:cxn ang="0">
                            <a:pos x="0" y="26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18" h="321">
                            <a:moveTo>
                              <a:pt x="0" y="0"/>
                            </a:moveTo>
                            <a:lnTo>
                              <a:pt x="118" y="44"/>
                            </a:lnTo>
                            <a:lnTo>
                              <a:pt x="118" y="313"/>
                            </a:lnTo>
                            <a:lnTo>
                              <a:pt x="79" y="321"/>
                            </a:lnTo>
                            <a:lnTo>
                              <a:pt x="79" y="50"/>
                            </a:ln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5F5F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245" name="Group 1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43" y="1916"/>
                      <a:ext cx="174" cy="139"/>
                      <a:chOff x="2943" y="1916"/>
                      <a:chExt cx="174" cy="139"/>
                    </a:xfrm>
                  </p:grpSpPr>
                  <p:sp>
                    <p:nvSpPr>
                      <p:cNvPr id="266" name="Freeform 1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43" y="1916"/>
                        <a:ext cx="137" cy="13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81"/>
                          </a:cxn>
                          <a:cxn ang="0">
                            <a:pos x="953" y="0"/>
                          </a:cxn>
                          <a:cxn ang="0">
                            <a:pos x="953" y="838"/>
                          </a:cxn>
                          <a:cxn ang="0">
                            <a:pos x="0" y="838"/>
                          </a:cxn>
                          <a:cxn ang="0">
                            <a:pos x="0" y="181"/>
                          </a:cxn>
                        </a:cxnLst>
                        <a:rect l="0" t="0" r="r" b="b"/>
                        <a:pathLst>
                          <a:path w="953" h="838">
                            <a:moveTo>
                              <a:pt x="0" y="181"/>
                            </a:moveTo>
                            <a:lnTo>
                              <a:pt x="953" y="0"/>
                            </a:lnTo>
                            <a:lnTo>
                              <a:pt x="953" y="838"/>
                            </a:lnTo>
                            <a:lnTo>
                              <a:pt x="0" y="838"/>
                            </a:lnTo>
                            <a:lnTo>
                              <a:pt x="0" y="181"/>
                            </a:lnTo>
                            <a:close/>
                          </a:path>
                        </a:pathLst>
                      </a:custGeom>
                      <a:solidFill>
                        <a:srgbClr val="008080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67" name="Freeform 1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79" y="1916"/>
                        <a:ext cx="38" cy="13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2" y="4"/>
                          </a:cxn>
                          <a:cxn ang="0">
                            <a:pos x="172" y="40"/>
                          </a:cxn>
                          <a:cxn ang="0">
                            <a:pos x="0" y="0"/>
                          </a:cxn>
                          <a:cxn ang="0">
                            <a:pos x="0" y="836"/>
                          </a:cxn>
                          <a:cxn ang="0">
                            <a:pos x="180" y="815"/>
                          </a:cxn>
                          <a:cxn ang="0">
                            <a:pos x="180" y="179"/>
                          </a:cxn>
                          <a:cxn ang="0">
                            <a:pos x="267" y="193"/>
                          </a:cxn>
                          <a:cxn ang="0">
                            <a:pos x="267" y="26"/>
                          </a:cxn>
                          <a:cxn ang="0">
                            <a:pos x="172" y="4"/>
                          </a:cxn>
                        </a:cxnLst>
                        <a:rect l="0" t="0" r="r" b="b"/>
                        <a:pathLst>
                          <a:path w="267" h="836">
                            <a:moveTo>
                              <a:pt x="172" y="4"/>
                            </a:moveTo>
                            <a:lnTo>
                              <a:pt x="172" y="40"/>
                            </a:lnTo>
                            <a:lnTo>
                              <a:pt x="0" y="0"/>
                            </a:lnTo>
                            <a:lnTo>
                              <a:pt x="0" y="836"/>
                            </a:lnTo>
                            <a:lnTo>
                              <a:pt x="180" y="815"/>
                            </a:lnTo>
                            <a:lnTo>
                              <a:pt x="180" y="179"/>
                            </a:lnTo>
                            <a:lnTo>
                              <a:pt x="267" y="193"/>
                            </a:lnTo>
                            <a:lnTo>
                              <a:pt x="267" y="26"/>
                            </a:lnTo>
                            <a:lnTo>
                              <a:pt x="172" y="4"/>
                            </a:lnTo>
                            <a:close/>
                          </a:path>
                        </a:pathLst>
                      </a:custGeom>
                      <a:solidFill>
                        <a:srgbClr val="7FFFDF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246" name="Group 1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03" y="1925"/>
                      <a:ext cx="30" cy="103"/>
                      <a:chOff x="3003" y="1925"/>
                      <a:chExt cx="30" cy="103"/>
                    </a:xfrm>
                  </p:grpSpPr>
                  <p:sp>
                    <p:nvSpPr>
                      <p:cNvPr id="263" name="Freeform 1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03" y="1925"/>
                        <a:ext cx="22" cy="8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49" y="0"/>
                          </a:cxn>
                          <a:cxn ang="0">
                            <a:pos x="149" y="489"/>
                          </a:cxn>
                          <a:cxn ang="0">
                            <a:pos x="0" y="497"/>
                          </a:cxn>
                          <a:cxn ang="0">
                            <a:pos x="0" y="21"/>
                          </a:cxn>
                          <a:cxn ang="0">
                            <a:pos x="149" y="0"/>
                          </a:cxn>
                        </a:cxnLst>
                        <a:rect l="0" t="0" r="r" b="b"/>
                        <a:pathLst>
                          <a:path w="149" h="497">
                            <a:moveTo>
                              <a:pt x="149" y="0"/>
                            </a:moveTo>
                            <a:lnTo>
                              <a:pt x="149" y="489"/>
                            </a:lnTo>
                            <a:lnTo>
                              <a:pt x="0" y="497"/>
                            </a:lnTo>
                            <a:lnTo>
                              <a:pt x="0" y="21"/>
                            </a:lnTo>
                            <a:lnTo>
                              <a:pt x="149" y="0"/>
                            </a:lnTo>
                            <a:close/>
                          </a:path>
                        </a:pathLst>
                      </a:custGeom>
                      <a:solidFill>
                        <a:srgbClr val="00DFBF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64" name="Freeform 1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03" y="2007"/>
                        <a:ext cx="28" cy="1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149" y="0"/>
                          </a:cxn>
                          <a:cxn ang="0">
                            <a:pos x="196" y="110"/>
                          </a:cxn>
                          <a:cxn ang="0">
                            <a:pos x="65" y="112"/>
                          </a:cxn>
                          <a:cxn ang="0">
                            <a:pos x="0" y="8"/>
                          </a:cxn>
                        </a:cxnLst>
                        <a:rect l="0" t="0" r="r" b="b"/>
                        <a:pathLst>
                          <a:path w="196" h="112">
                            <a:moveTo>
                              <a:pt x="0" y="8"/>
                            </a:moveTo>
                            <a:lnTo>
                              <a:pt x="149" y="0"/>
                            </a:lnTo>
                            <a:lnTo>
                              <a:pt x="196" y="110"/>
                            </a:lnTo>
                            <a:lnTo>
                              <a:pt x="65" y="112"/>
                            </a:lnTo>
                            <a:lnTo>
                              <a:pt x="0" y="8"/>
                            </a:lnTo>
                            <a:close/>
                          </a:path>
                        </a:pathLst>
                      </a:custGeom>
                      <a:solidFill>
                        <a:srgbClr val="008080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65" name="Freeform 1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25" y="1925"/>
                        <a:ext cx="8" cy="10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60" y="4"/>
                          </a:cxn>
                          <a:cxn ang="0">
                            <a:pos x="60" y="614"/>
                          </a:cxn>
                          <a:cxn ang="0">
                            <a:pos x="0" y="494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0" h="614">
                            <a:moveTo>
                              <a:pt x="0" y="0"/>
                            </a:moveTo>
                            <a:lnTo>
                              <a:pt x="60" y="4"/>
                            </a:lnTo>
                            <a:lnTo>
                              <a:pt x="60" y="614"/>
                            </a:lnTo>
                            <a:lnTo>
                              <a:pt x="0" y="494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7FFFDF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247" name="Group 1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55" y="1936"/>
                      <a:ext cx="33" cy="93"/>
                      <a:chOff x="2955" y="1936"/>
                      <a:chExt cx="33" cy="93"/>
                    </a:xfrm>
                  </p:grpSpPr>
                  <p:sp>
                    <p:nvSpPr>
                      <p:cNvPr id="260" name="Freeform 1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77" y="1936"/>
                        <a:ext cx="11" cy="9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438"/>
                          </a:cxn>
                          <a:cxn ang="0">
                            <a:pos x="79" y="551"/>
                          </a:cxn>
                          <a:cxn ang="0">
                            <a:pos x="79" y="3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79" h="551">
                            <a:moveTo>
                              <a:pt x="0" y="0"/>
                            </a:moveTo>
                            <a:lnTo>
                              <a:pt x="0" y="438"/>
                            </a:lnTo>
                            <a:lnTo>
                              <a:pt x="79" y="551"/>
                            </a:lnTo>
                            <a:lnTo>
                              <a:pt x="79" y="3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7FFFDF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61" name="Freeform 1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57" y="1936"/>
                        <a:ext cx="20" cy="7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2"/>
                          </a:cxn>
                          <a:cxn ang="0">
                            <a:pos x="142" y="0"/>
                          </a:cxn>
                          <a:cxn ang="0">
                            <a:pos x="142" y="446"/>
                          </a:cxn>
                          <a:cxn ang="0">
                            <a:pos x="0" y="453"/>
                          </a:cxn>
                          <a:cxn ang="0">
                            <a:pos x="0" y="22"/>
                          </a:cxn>
                        </a:cxnLst>
                        <a:rect l="0" t="0" r="r" b="b"/>
                        <a:pathLst>
                          <a:path w="142" h="453">
                            <a:moveTo>
                              <a:pt x="0" y="22"/>
                            </a:moveTo>
                            <a:lnTo>
                              <a:pt x="142" y="0"/>
                            </a:lnTo>
                            <a:lnTo>
                              <a:pt x="142" y="446"/>
                            </a:lnTo>
                            <a:lnTo>
                              <a:pt x="0" y="453"/>
                            </a:lnTo>
                            <a:lnTo>
                              <a:pt x="0" y="22"/>
                            </a:lnTo>
                            <a:close/>
                          </a:path>
                        </a:pathLst>
                      </a:custGeom>
                      <a:solidFill>
                        <a:srgbClr val="00DFBF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62" name="Freeform 1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55" y="2009"/>
                        <a:ext cx="33" cy="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150" y="0"/>
                          </a:cxn>
                          <a:cxn ang="0">
                            <a:pos x="229" y="117"/>
                          </a:cxn>
                          <a:cxn ang="0">
                            <a:pos x="78" y="117"/>
                          </a:cxn>
                          <a:cxn ang="0">
                            <a:pos x="0" y="8"/>
                          </a:cxn>
                        </a:cxnLst>
                        <a:rect l="0" t="0" r="r" b="b"/>
                        <a:pathLst>
                          <a:path w="229" h="117">
                            <a:moveTo>
                              <a:pt x="0" y="8"/>
                            </a:moveTo>
                            <a:lnTo>
                              <a:pt x="150" y="0"/>
                            </a:lnTo>
                            <a:lnTo>
                              <a:pt x="229" y="117"/>
                            </a:lnTo>
                            <a:lnTo>
                              <a:pt x="78" y="117"/>
                            </a:lnTo>
                            <a:lnTo>
                              <a:pt x="0" y="8"/>
                            </a:lnTo>
                            <a:close/>
                          </a:path>
                        </a:pathLst>
                      </a:custGeom>
                      <a:solidFill>
                        <a:srgbClr val="008080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248" name="Group 1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47" y="1917"/>
                      <a:ext cx="30" cy="82"/>
                      <a:chOff x="3047" y="1917"/>
                      <a:chExt cx="30" cy="82"/>
                    </a:xfrm>
                  </p:grpSpPr>
                  <p:sp>
                    <p:nvSpPr>
                      <p:cNvPr id="257" name="Freeform 1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47" y="1971"/>
                        <a:ext cx="30" cy="2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138" y="0"/>
                          </a:cxn>
                          <a:cxn ang="0">
                            <a:pos x="210" y="164"/>
                          </a:cxn>
                          <a:cxn ang="0">
                            <a:pos x="75" y="164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210" h="164">
                            <a:moveTo>
                              <a:pt x="0" y="4"/>
                            </a:moveTo>
                            <a:lnTo>
                              <a:pt x="138" y="0"/>
                            </a:lnTo>
                            <a:lnTo>
                              <a:pt x="210" y="164"/>
                            </a:lnTo>
                            <a:lnTo>
                              <a:pt x="75" y="164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solidFill>
                        <a:srgbClr val="008080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58" name="Freeform 1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47" y="1917"/>
                        <a:ext cx="20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36"/>
                          </a:cxn>
                          <a:cxn ang="0">
                            <a:pos x="141" y="321"/>
                          </a:cxn>
                          <a:cxn ang="0">
                            <a:pos x="141" y="0"/>
                          </a:cxn>
                          <a:cxn ang="0">
                            <a:pos x="0" y="2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141" h="336">
                            <a:moveTo>
                              <a:pt x="0" y="336"/>
                            </a:moveTo>
                            <a:lnTo>
                              <a:pt x="141" y="321"/>
                            </a:lnTo>
                            <a:lnTo>
                              <a:pt x="141" y="0"/>
                            </a:lnTo>
                            <a:lnTo>
                              <a:pt x="0" y="20"/>
                            </a:lnTo>
                            <a:lnTo>
                              <a:pt x="0" y="336"/>
                            </a:lnTo>
                            <a:close/>
                          </a:path>
                        </a:pathLst>
                      </a:custGeom>
                      <a:solidFill>
                        <a:srgbClr val="00DFBF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59" name="Freeform 1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66" y="1917"/>
                        <a:ext cx="11" cy="8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325"/>
                          </a:cxn>
                          <a:cxn ang="0">
                            <a:pos x="75" y="494"/>
                          </a:cxn>
                          <a:cxn ang="0">
                            <a:pos x="75" y="11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75" h="494">
                            <a:moveTo>
                              <a:pt x="0" y="0"/>
                            </a:moveTo>
                            <a:lnTo>
                              <a:pt x="0" y="325"/>
                            </a:lnTo>
                            <a:lnTo>
                              <a:pt x="75" y="494"/>
                            </a:lnTo>
                            <a:lnTo>
                              <a:pt x="75" y="1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7FFFDF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249" name="Group 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99" y="1932"/>
                      <a:ext cx="24" cy="69"/>
                      <a:chOff x="2999" y="1932"/>
                      <a:chExt cx="24" cy="69"/>
                    </a:xfrm>
                  </p:grpSpPr>
                  <p:sp>
                    <p:nvSpPr>
                      <p:cNvPr id="254" name="Freeform 1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99" y="1932"/>
                        <a:ext cx="13" cy="4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1"/>
                          </a:cxn>
                          <a:cxn ang="0">
                            <a:pos x="86" y="0"/>
                          </a:cxn>
                          <a:cxn ang="0">
                            <a:pos x="86" y="267"/>
                          </a:cxn>
                          <a:cxn ang="0">
                            <a:pos x="0" y="267"/>
                          </a:cxn>
                          <a:cxn ang="0">
                            <a:pos x="0" y="11"/>
                          </a:cxn>
                        </a:cxnLst>
                        <a:rect l="0" t="0" r="r" b="b"/>
                        <a:pathLst>
                          <a:path w="86" h="267">
                            <a:moveTo>
                              <a:pt x="0" y="11"/>
                            </a:moveTo>
                            <a:lnTo>
                              <a:pt x="86" y="0"/>
                            </a:lnTo>
                            <a:lnTo>
                              <a:pt x="86" y="267"/>
                            </a:lnTo>
                            <a:lnTo>
                              <a:pt x="0" y="267"/>
                            </a:lnTo>
                            <a:lnTo>
                              <a:pt x="0" y="11"/>
                            </a:lnTo>
                            <a:close/>
                          </a:path>
                        </a:pathLst>
                      </a:custGeom>
                      <a:solidFill>
                        <a:srgbClr val="00DFBF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55" name="Freeform 1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99" y="1976"/>
                        <a:ext cx="23" cy="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6" y="0"/>
                          </a:cxn>
                          <a:cxn ang="0">
                            <a:pos x="162" y="149"/>
                          </a:cxn>
                          <a:cxn ang="0">
                            <a:pos x="79" y="149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62" h="149">
                            <a:moveTo>
                              <a:pt x="0" y="0"/>
                            </a:moveTo>
                            <a:lnTo>
                              <a:pt x="86" y="0"/>
                            </a:lnTo>
                            <a:lnTo>
                              <a:pt x="162" y="149"/>
                            </a:lnTo>
                            <a:lnTo>
                              <a:pt x="79" y="149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8080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56" name="Freeform 1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12" y="1932"/>
                        <a:ext cx="11" cy="6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0" y="417"/>
                          </a:cxn>
                          <a:cxn ang="0">
                            <a:pos x="80" y="18"/>
                          </a:cxn>
                          <a:cxn ang="0">
                            <a:pos x="0" y="0"/>
                          </a:cxn>
                          <a:cxn ang="0">
                            <a:pos x="0" y="275"/>
                          </a:cxn>
                          <a:cxn ang="0">
                            <a:pos x="80" y="417"/>
                          </a:cxn>
                        </a:cxnLst>
                        <a:rect l="0" t="0" r="r" b="b"/>
                        <a:pathLst>
                          <a:path w="80" h="417">
                            <a:moveTo>
                              <a:pt x="80" y="417"/>
                            </a:moveTo>
                            <a:lnTo>
                              <a:pt x="80" y="18"/>
                            </a:lnTo>
                            <a:lnTo>
                              <a:pt x="0" y="0"/>
                            </a:lnTo>
                            <a:lnTo>
                              <a:pt x="0" y="275"/>
                            </a:lnTo>
                            <a:lnTo>
                              <a:pt x="80" y="417"/>
                            </a:lnTo>
                            <a:close/>
                          </a:path>
                        </a:pathLst>
                      </a:custGeom>
                      <a:solidFill>
                        <a:srgbClr val="7FFFDF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250" name="Group 1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53" y="1948"/>
                      <a:ext cx="22" cy="55"/>
                      <a:chOff x="2953" y="1948"/>
                      <a:chExt cx="22" cy="55"/>
                    </a:xfrm>
                  </p:grpSpPr>
                  <p:sp>
                    <p:nvSpPr>
                      <p:cNvPr id="251" name="Freeform 1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53" y="1980"/>
                        <a:ext cx="22" cy="2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3" y="139"/>
                          </a:cxn>
                          <a:cxn ang="0">
                            <a:pos x="150" y="139"/>
                          </a:cxn>
                          <a:cxn ang="0">
                            <a:pos x="86" y="0"/>
                          </a:cxn>
                          <a:cxn ang="0">
                            <a:pos x="0" y="0"/>
                          </a:cxn>
                          <a:cxn ang="0">
                            <a:pos x="63" y="139"/>
                          </a:cxn>
                        </a:cxnLst>
                        <a:rect l="0" t="0" r="r" b="b"/>
                        <a:pathLst>
                          <a:path w="150" h="139">
                            <a:moveTo>
                              <a:pt x="63" y="139"/>
                            </a:moveTo>
                            <a:lnTo>
                              <a:pt x="150" y="139"/>
                            </a:lnTo>
                            <a:lnTo>
                              <a:pt x="86" y="0"/>
                            </a:lnTo>
                            <a:lnTo>
                              <a:pt x="0" y="0"/>
                            </a:lnTo>
                            <a:lnTo>
                              <a:pt x="63" y="139"/>
                            </a:lnTo>
                            <a:close/>
                          </a:path>
                        </a:pathLst>
                      </a:custGeom>
                      <a:solidFill>
                        <a:srgbClr val="008080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52" name="Freeform 1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53" y="1948"/>
                        <a:ext cx="13" cy="3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87"/>
                          </a:cxn>
                          <a:cxn ang="0">
                            <a:pos x="86" y="187"/>
                          </a:cxn>
                          <a:cxn ang="0">
                            <a:pos x="91" y="0"/>
                          </a:cxn>
                          <a:cxn ang="0">
                            <a:pos x="0" y="12"/>
                          </a:cxn>
                          <a:cxn ang="0">
                            <a:pos x="0" y="187"/>
                          </a:cxn>
                        </a:cxnLst>
                        <a:rect l="0" t="0" r="r" b="b"/>
                        <a:pathLst>
                          <a:path w="91" h="187">
                            <a:moveTo>
                              <a:pt x="0" y="187"/>
                            </a:moveTo>
                            <a:lnTo>
                              <a:pt x="86" y="187"/>
                            </a:lnTo>
                            <a:lnTo>
                              <a:pt x="91" y="0"/>
                            </a:lnTo>
                            <a:lnTo>
                              <a:pt x="0" y="12"/>
                            </a:lnTo>
                            <a:lnTo>
                              <a:pt x="0" y="187"/>
                            </a:lnTo>
                            <a:close/>
                          </a:path>
                        </a:pathLst>
                      </a:custGeom>
                      <a:solidFill>
                        <a:srgbClr val="00DFBF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53" name="Freeform 1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65" y="1949"/>
                        <a:ext cx="10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185"/>
                          </a:cxn>
                          <a:cxn ang="0">
                            <a:pos x="68" y="326"/>
                          </a:cxn>
                          <a:cxn ang="0">
                            <a:pos x="64" y="45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8" h="326">
                            <a:moveTo>
                              <a:pt x="0" y="0"/>
                            </a:moveTo>
                            <a:lnTo>
                              <a:pt x="0" y="185"/>
                            </a:lnTo>
                            <a:lnTo>
                              <a:pt x="68" y="326"/>
                            </a:lnTo>
                            <a:lnTo>
                              <a:pt x="64" y="45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FFFF"/>
                      </a:solidFill>
                      <a:ln w="1588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</p:grpSp>
            <p:grpSp>
              <p:nvGrpSpPr>
                <p:cNvPr id="224" name="Group 125"/>
                <p:cNvGrpSpPr>
                  <a:grpSpLocks/>
                </p:cNvGrpSpPr>
                <p:nvPr/>
              </p:nvGrpSpPr>
              <p:grpSpPr bwMode="auto">
                <a:xfrm>
                  <a:off x="2765" y="1883"/>
                  <a:ext cx="182" cy="174"/>
                  <a:chOff x="2765" y="1883"/>
                  <a:chExt cx="182" cy="174"/>
                </a:xfrm>
              </p:grpSpPr>
              <p:grpSp>
                <p:nvGrpSpPr>
                  <p:cNvPr id="236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2765" y="1883"/>
                    <a:ext cx="182" cy="174"/>
                    <a:chOff x="2765" y="1883"/>
                    <a:chExt cx="182" cy="174"/>
                  </a:xfrm>
                </p:grpSpPr>
                <p:sp>
                  <p:nvSpPr>
                    <p:cNvPr id="238" name="Freeform 127"/>
                    <p:cNvSpPr>
                      <a:spLocks/>
                    </p:cNvSpPr>
                    <p:nvPr/>
                  </p:nvSpPr>
                  <p:spPr bwMode="auto">
                    <a:xfrm>
                      <a:off x="2912" y="1930"/>
                      <a:ext cx="35" cy="124"/>
                    </a:xfrm>
                    <a:custGeom>
                      <a:avLst/>
                      <a:gdLst/>
                      <a:ahLst/>
                      <a:cxnLst>
                        <a:cxn ang="0">
                          <a:pos x="71" y="0"/>
                        </a:cxn>
                        <a:cxn ang="0">
                          <a:pos x="71" y="87"/>
                        </a:cxn>
                        <a:cxn ang="0">
                          <a:pos x="0" y="73"/>
                        </a:cxn>
                        <a:cxn ang="0">
                          <a:pos x="0" y="744"/>
                        </a:cxn>
                        <a:cxn ang="0">
                          <a:pos x="251" y="737"/>
                        </a:cxn>
                        <a:cxn ang="0">
                          <a:pos x="251" y="87"/>
                        </a:cxn>
                        <a:cxn ang="0">
                          <a:pos x="71" y="0"/>
                        </a:cxn>
                      </a:cxnLst>
                      <a:rect l="0" t="0" r="r" b="b"/>
                      <a:pathLst>
                        <a:path w="251" h="744">
                          <a:moveTo>
                            <a:pt x="71" y="0"/>
                          </a:moveTo>
                          <a:lnTo>
                            <a:pt x="71" y="87"/>
                          </a:lnTo>
                          <a:lnTo>
                            <a:pt x="0" y="73"/>
                          </a:lnTo>
                          <a:lnTo>
                            <a:pt x="0" y="744"/>
                          </a:lnTo>
                          <a:lnTo>
                            <a:pt x="251" y="737"/>
                          </a:lnTo>
                          <a:lnTo>
                            <a:pt x="251" y="87"/>
                          </a:lnTo>
                          <a:lnTo>
                            <a:pt x="71" y="0"/>
                          </a:lnTo>
                          <a:close/>
                        </a:path>
                      </a:pathLst>
                    </a:custGeom>
                    <a:solidFill>
                      <a:srgbClr val="00FFFF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39" name="Freeform 128"/>
                    <p:cNvSpPr>
                      <a:spLocks/>
                    </p:cNvSpPr>
                    <p:nvPr/>
                  </p:nvSpPr>
                  <p:spPr bwMode="auto">
                    <a:xfrm>
                      <a:off x="2906" y="1930"/>
                      <a:ext cx="15" cy="21"/>
                    </a:xfrm>
                    <a:custGeom>
                      <a:avLst/>
                      <a:gdLst/>
                      <a:ahLst/>
                      <a:cxnLst>
                        <a:cxn ang="0">
                          <a:pos x="110" y="0"/>
                        </a:cxn>
                        <a:cxn ang="0">
                          <a:pos x="0" y="22"/>
                        </a:cxn>
                        <a:cxn ang="0">
                          <a:pos x="0" y="124"/>
                        </a:cxn>
                        <a:cxn ang="0">
                          <a:pos x="110" y="124"/>
                        </a:cxn>
                        <a:cxn ang="0">
                          <a:pos x="110" y="0"/>
                        </a:cxn>
                      </a:cxnLst>
                      <a:rect l="0" t="0" r="r" b="b"/>
                      <a:pathLst>
                        <a:path w="110" h="124">
                          <a:moveTo>
                            <a:pt x="110" y="0"/>
                          </a:moveTo>
                          <a:lnTo>
                            <a:pt x="0" y="22"/>
                          </a:lnTo>
                          <a:lnTo>
                            <a:pt x="0" y="124"/>
                          </a:lnTo>
                          <a:lnTo>
                            <a:pt x="110" y="124"/>
                          </a:lnTo>
                          <a:lnTo>
                            <a:pt x="110" y="0"/>
                          </a:lnTo>
                          <a:close/>
                        </a:path>
                      </a:pathLst>
                    </a:custGeom>
                    <a:solidFill>
                      <a:srgbClr val="0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40" name="Freeform 129"/>
                    <p:cNvSpPr>
                      <a:spLocks/>
                    </p:cNvSpPr>
                    <p:nvPr/>
                  </p:nvSpPr>
                  <p:spPr bwMode="auto">
                    <a:xfrm>
                      <a:off x="2765" y="1883"/>
                      <a:ext cx="98" cy="17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92"/>
                        </a:cxn>
                        <a:cxn ang="0">
                          <a:pos x="685" y="0"/>
                        </a:cxn>
                        <a:cxn ang="0">
                          <a:pos x="685" y="1044"/>
                        </a:cxn>
                        <a:cxn ang="0">
                          <a:pos x="2" y="1024"/>
                        </a:cxn>
                        <a:cxn ang="0">
                          <a:pos x="0" y="192"/>
                        </a:cxn>
                      </a:cxnLst>
                      <a:rect l="0" t="0" r="r" b="b"/>
                      <a:pathLst>
                        <a:path w="685" h="1044">
                          <a:moveTo>
                            <a:pt x="0" y="192"/>
                          </a:moveTo>
                          <a:lnTo>
                            <a:pt x="685" y="0"/>
                          </a:lnTo>
                          <a:lnTo>
                            <a:pt x="685" y="1044"/>
                          </a:lnTo>
                          <a:lnTo>
                            <a:pt x="2" y="1024"/>
                          </a:lnTo>
                          <a:lnTo>
                            <a:pt x="0" y="192"/>
                          </a:lnTo>
                          <a:close/>
                        </a:path>
                      </a:pathLst>
                    </a:custGeom>
                    <a:solidFill>
                      <a:srgbClr val="0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41" name="Freeform 130"/>
                    <p:cNvSpPr>
                      <a:spLocks/>
                    </p:cNvSpPr>
                    <p:nvPr/>
                  </p:nvSpPr>
                  <p:spPr bwMode="auto">
                    <a:xfrm>
                      <a:off x="2863" y="1884"/>
                      <a:ext cx="50" cy="17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56" y="15"/>
                        </a:cxn>
                        <a:cxn ang="0">
                          <a:pos x="135" y="7"/>
                        </a:cxn>
                        <a:cxn ang="0">
                          <a:pos x="214" y="22"/>
                        </a:cxn>
                        <a:cxn ang="0">
                          <a:pos x="214" y="58"/>
                        </a:cxn>
                        <a:cxn ang="0">
                          <a:pos x="347" y="105"/>
                        </a:cxn>
                        <a:cxn ang="0">
                          <a:pos x="347" y="1003"/>
                        </a:cxn>
                        <a:cxn ang="0">
                          <a:pos x="0" y="1041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347" h="1041">
                          <a:moveTo>
                            <a:pt x="0" y="0"/>
                          </a:moveTo>
                          <a:lnTo>
                            <a:pt x="56" y="15"/>
                          </a:lnTo>
                          <a:lnTo>
                            <a:pt x="135" y="7"/>
                          </a:lnTo>
                          <a:lnTo>
                            <a:pt x="214" y="22"/>
                          </a:lnTo>
                          <a:lnTo>
                            <a:pt x="214" y="58"/>
                          </a:lnTo>
                          <a:lnTo>
                            <a:pt x="347" y="105"/>
                          </a:lnTo>
                          <a:lnTo>
                            <a:pt x="347" y="1003"/>
                          </a:lnTo>
                          <a:lnTo>
                            <a:pt x="0" y="104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FFFF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237" name="Freeform 131"/>
                  <p:cNvSpPr>
                    <a:spLocks/>
                  </p:cNvSpPr>
                  <p:nvPr/>
                </p:nvSpPr>
                <p:spPr bwMode="auto">
                  <a:xfrm>
                    <a:off x="2926" y="1936"/>
                    <a:ext cx="18" cy="1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58"/>
                      </a:cxn>
                      <a:cxn ang="0">
                        <a:pos x="125" y="109"/>
                      </a:cxn>
                      <a:cxn ang="0">
                        <a:pos x="125" y="6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25" h="109">
                        <a:moveTo>
                          <a:pt x="0" y="0"/>
                        </a:moveTo>
                        <a:lnTo>
                          <a:pt x="0" y="58"/>
                        </a:lnTo>
                        <a:lnTo>
                          <a:pt x="125" y="109"/>
                        </a:lnTo>
                        <a:lnTo>
                          <a:pt x="125" y="6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225" name="Group 132"/>
                <p:cNvGrpSpPr>
                  <a:grpSpLocks/>
                </p:cNvGrpSpPr>
                <p:nvPr/>
              </p:nvGrpSpPr>
              <p:grpSpPr bwMode="auto">
                <a:xfrm>
                  <a:off x="2757" y="1940"/>
                  <a:ext cx="23" cy="115"/>
                  <a:chOff x="2757" y="1940"/>
                  <a:chExt cx="23" cy="115"/>
                </a:xfrm>
              </p:grpSpPr>
              <p:grpSp>
                <p:nvGrpSpPr>
                  <p:cNvPr id="226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2757" y="1940"/>
                    <a:ext cx="23" cy="115"/>
                    <a:chOff x="2757" y="1940"/>
                    <a:chExt cx="23" cy="115"/>
                  </a:xfrm>
                </p:grpSpPr>
                <p:sp>
                  <p:nvSpPr>
                    <p:cNvPr id="234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2757" y="1940"/>
                      <a:ext cx="13" cy="1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2"/>
                        </a:cxn>
                        <a:cxn ang="0">
                          <a:pos x="87" y="0"/>
                        </a:cxn>
                        <a:cxn ang="0">
                          <a:pos x="87" y="687"/>
                        </a:cxn>
                        <a:cxn ang="0">
                          <a:pos x="0" y="687"/>
                        </a:cxn>
                        <a:cxn ang="0">
                          <a:pos x="0" y="22"/>
                        </a:cxn>
                      </a:cxnLst>
                      <a:rect l="0" t="0" r="r" b="b"/>
                      <a:pathLst>
                        <a:path w="87" h="687">
                          <a:moveTo>
                            <a:pt x="0" y="22"/>
                          </a:moveTo>
                          <a:lnTo>
                            <a:pt x="87" y="0"/>
                          </a:lnTo>
                          <a:lnTo>
                            <a:pt x="87" y="687"/>
                          </a:lnTo>
                          <a:lnTo>
                            <a:pt x="0" y="687"/>
                          </a:lnTo>
                          <a:lnTo>
                            <a:pt x="0" y="22"/>
                          </a:lnTo>
                          <a:close/>
                        </a:path>
                      </a:pathLst>
                    </a:custGeom>
                    <a:solidFill>
                      <a:srgbClr val="008080"/>
                    </a:solidFill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35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0" y="1940"/>
                      <a:ext cx="10" cy="115"/>
                    </a:xfrm>
                    <a:prstGeom prst="rect">
                      <a:avLst/>
                    </a:prstGeom>
                    <a:solidFill>
                      <a:srgbClr val="00DFBF"/>
                    </a:solidFill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227" name="Group 136"/>
                  <p:cNvGrpSpPr>
                    <a:grpSpLocks/>
                  </p:cNvGrpSpPr>
                  <p:nvPr/>
                </p:nvGrpSpPr>
                <p:grpSpPr bwMode="auto">
                  <a:xfrm>
                    <a:off x="2774" y="1945"/>
                    <a:ext cx="1" cy="48"/>
                    <a:chOff x="2774" y="1945"/>
                    <a:chExt cx="1" cy="48"/>
                  </a:xfrm>
                </p:grpSpPr>
                <p:grpSp>
                  <p:nvGrpSpPr>
                    <p:cNvPr id="228" name="Group 1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74" y="1945"/>
                      <a:ext cx="1" cy="21"/>
                      <a:chOff x="2774" y="1945"/>
                      <a:chExt cx="1" cy="21"/>
                    </a:xfrm>
                  </p:grpSpPr>
                  <p:sp>
                    <p:nvSpPr>
                      <p:cNvPr id="232" name="Rectangle 1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4" y="1945"/>
                        <a:ext cx="1" cy="9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1588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33" name="Rectangle 1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4" y="1958"/>
                        <a:ext cx="1" cy="8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1588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229" name="Group 1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74" y="1972"/>
                      <a:ext cx="1" cy="21"/>
                      <a:chOff x="2774" y="1972"/>
                      <a:chExt cx="1" cy="21"/>
                    </a:xfrm>
                  </p:grpSpPr>
                  <p:sp>
                    <p:nvSpPr>
                      <p:cNvPr id="230" name="Rectangle 1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4" y="1972"/>
                        <a:ext cx="1" cy="9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1588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231" name="Rectangle 1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4" y="1985"/>
                        <a:ext cx="1" cy="8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1588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</p:grpSp>
          </p:grpSp>
          <p:grpSp>
            <p:nvGrpSpPr>
              <p:cNvPr id="97" name="Group 143"/>
              <p:cNvGrpSpPr>
                <a:grpSpLocks/>
              </p:cNvGrpSpPr>
              <p:nvPr/>
            </p:nvGrpSpPr>
            <p:grpSpPr bwMode="auto">
              <a:xfrm>
                <a:off x="2784" y="1879"/>
                <a:ext cx="66" cy="30"/>
                <a:chOff x="2784" y="1879"/>
                <a:chExt cx="66" cy="30"/>
              </a:xfrm>
            </p:grpSpPr>
            <p:sp>
              <p:nvSpPr>
                <p:cNvPr id="219" name="Freeform 144"/>
                <p:cNvSpPr>
                  <a:spLocks/>
                </p:cNvSpPr>
                <p:nvPr/>
              </p:nvSpPr>
              <p:spPr bwMode="auto">
                <a:xfrm>
                  <a:off x="2784" y="1898"/>
                  <a:ext cx="6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38" y="55"/>
                    </a:cxn>
                    <a:cxn ang="0">
                      <a:pos x="39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9" h="66">
                      <a:moveTo>
                        <a:pt x="0" y="0"/>
                      </a:moveTo>
                      <a:lnTo>
                        <a:pt x="0" y="66"/>
                      </a:lnTo>
                      <a:lnTo>
                        <a:pt x="38" y="55"/>
                      </a:lnTo>
                      <a:lnTo>
                        <a:pt x="39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0" name="Freeform 145"/>
                <p:cNvSpPr>
                  <a:spLocks/>
                </p:cNvSpPr>
                <p:nvPr/>
              </p:nvSpPr>
              <p:spPr bwMode="auto">
                <a:xfrm>
                  <a:off x="2822" y="1886"/>
                  <a:ext cx="5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67"/>
                    </a:cxn>
                    <a:cxn ang="0">
                      <a:pos x="37" y="55"/>
                    </a:cxn>
                    <a:cxn ang="0">
                      <a:pos x="38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8" h="67">
                      <a:moveTo>
                        <a:pt x="0" y="0"/>
                      </a:moveTo>
                      <a:lnTo>
                        <a:pt x="0" y="67"/>
                      </a:lnTo>
                      <a:lnTo>
                        <a:pt x="37" y="55"/>
                      </a:lnTo>
                      <a:lnTo>
                        <a:pt x="3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1" name="Freeform 146"/>
                <p:cNvSpPr>
                  <a:spLocks/>
                </p:cNvSpPr>
                <p:nvPr/>
              </p:nvSpPr>
              <p:spPr bwMode="auto">
                <a:xfrm>
                  <a:off x="2804" y="1892"/>
                  <a:ext cx="5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67"/>
                    </a:cxn>
                    <a:cxn ang="0">
                      <a:pos x="37" y="55"/>
                    </a:cxn>
                    <a:cxn ang="0">
                      <a:pos x="38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8" h="67">
                      <a:moveTo>
                        <a:pt x="0" y="0"/>
                      </a:moveTo>
                      <a:lnTo>
                        <a:pt x="0" y="67"/>
                      </a:lnTo>
                      <a:lnTo>
                        <a:pt x="37" y="55"/>
                      </a:lnTo>
                      <a:lnTo>
                        <a:pt x="3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2" name="Freeform 147"/>
                <p:cNvSpPr>
                  <a:spLocks/>
                </p:cNvSpPr>
                <p:nvPr/>
              </p:nvSpPr>
              <p:spPr bwMode="auto">
                <a:xfrm>
                  <a:off x="2844" y="1879"/>
                  <a:ext cx="6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67"/>
                    </a:cxn>
                    <a:cxn ang="0">
                      <a:pos x="37" y="55"/>
                    </a:cxn>
                    <a:cxn ang="0">
                      <a:pos x="38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8" h="67">
                      <a:moveTo>
                        <a:pt x="0" y="0"/>
                      </a:moveTo>
                      <a:lnTo>
                        <a:pt x="0" y="67"/>
                      </a:lnTo>
                      <a:lnTo>
                        <a:pt x="37" y="55"/>
                      </a:lnTo>
                      <a:lnTo>
                        <a:pt x="3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98" name="Group 148"/>
              <p:cNvGrpSpPr>
                <a:grpSpLocks/>
              </p:cNvGrpSpPr>
              <p:nvPr/>
            </p:nvGrpSpPr>
            <p:grpSpPr bwMode="auto">
              <a:xfrm>
                <a:off x="2882" y="1934"/>
                <a:ext cx="38" cy="123"/>
                <a:chOff x="2882" y="1934"/>
                <a:chExt cx="38" cy="123"/>
              </a:xfrm>
            </p:grpSpPr>
            <p:grpSp>
              <p:nvGrpSpPr>
                <p:cNvPr id="209" name="Group 149"/>
                <p:cNvGrpSpPr>
                  <a:grpSpLocks/>
                </p:cNvGrpSpPr>
                <p:nvPr/>
              </p:nvGrpSpPr>
              <p:grpSpPr bwMode="auto">
                <a:xfrm>
                  <a:off x="2882" y="1934"/>
                  <a:ext cx="38" cy="123"/>
                  <a:chOff x="2882" y="1934"/>
                  <a:chExt cx="38" cy="123"/>
                </a:xfrm>
              </p:grpSpPr>
              <p:sp>
                <p:nvSpPr>
                  <p:cNvPr id="217" name="Freeform 150"/>
                  <p:cNvSpPr>
                    <a:spLocks/>
                  </p:cNvSpPr>
                  <p:nvPr/>
                </p:nvSpPr>
                <p:spPr bwMode="auto">
                  <a:xfrm>
                    <a:off x="2894" y="1934"/>
                    <a:ext cx="26" cy="12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2" y="36"/>
                      </a:cxn>
                      <a:cxn ang="0">
                        <a:pos x="182" y="721"/>
                      </a:cxn>
                      <a:cxn ang="0">
                        <a:pos x="0" y="73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2" h="738">
                        <a:moveTo>
                          <a:pt x="0" y="0"/>
                        </a:moveTo>
                        <a:lnTo>
                          <a:pt x="182" y="36"/>
                        </a:lnTo>
                        <a:lnTo>
                          <a:pt x="182" y="721"/>
                        </a:lnTo>
                        <a:lnTo>
                          <a:pt x="0" y="73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FFFF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18" name="Freeform 151"/>
                  <p:cNvSpPr>
                    <a:spLocks/>
                  </p:cNvSpPr>
                  <p:nvPr/>
                </p:nvSpPr>
                <p:spPr bwMode="auto">
                  <a:xfrm>
                    <a:off x="2882" y="1934"/>
                    <a:ext cx="12" cy="123"/>
                  </a:xfrm>
                  <a:custGeom>
                    <a:avLst/>
                    <a:gdLst/>
                    <a:ahLst/>
                    <a:cxnLst>
                      <a:cxn ang="0">
                        <a:pos x="82" y="0"/>
                      </a:cxn>
                      <a:cxn ang="0">
                        <a:pos x="82" y="739"/>
                      </a:cxn>
                      <a:cxn ang="0">
                        <a:pos x="0" y="726"/>
                      </a:cxn>
                      <a:cxn ang="0">
                        <a:pos x="0" y="15"/>
                      </a:cxn>
                      <a:cxn ang="0">
                        <a:pos x="82" y="0"/>
                      </a:cxn>
                    </a:cxnLst>
                    <a:rect l="0" t="0" r="r" b="b"/>
                    <a:pathLst>
                      <a:path w="82" h="739">
                        <a:moveTo>
                          <a:pt x="82" y="0"/>
                        </a:moveTo>
                        <a:lnTo>
                          <a:pt x="82" y="739"/>
                        </a:lnTo>
                        <a:lnTo>
                          <a:pt x="0" y="726"/>
                        </a:lnTo>
                        <a:lnTo>
                          <a:pt x="0" y="15"/>
                        </a:lnTo>
                        <a:lnTo>
                          <a:pt x="82" y="0"/>
                        </a:lnTo>
                        <a:close/>
                      </a:path>
                    </a:pathLst>
                  </a:custGeom>
                  <a:solidFill>
                    <a:srgbClr val="008080"/>
                  </a:solidFill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210" name="Group 152"/>
                <p:cNvGrpSpPr>
                  <a:grpSpLocks/>
                </p:cNvGrpSpPr>
                <p:nvPr/>
              </p:nvGrpSpPr>
              <p:grpSpPr bwMode="auto">
                <a:xfrm>
                  <a:off x="2903" y="1952"/>
                  <a:ext cx="1" cy="48"/>
                  <a:chOff x="2903" y="1952"/>
                  <a:chExt cx="1" cy="48"/>
                </a:xfrm>
              </p:grpSpPr>
              <p:grpSp>
                <p:nvGrpSpPr>
                  <p:cNvPr id="211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2903" y="1952"/>
                    <a:ext cx="1" cy="21"/>
                    <a:chOff x="2903" y="1952"/>
                    <a:chExt cx="1" cy="21"/>
                  </a:xfrm>
                </p:grpSpPr>
                <p:sp>
                  <p:nvSpPr>
                    <p:cNvPr id="215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3" y="1952"/>
                      <a:ext cx="1" cy="8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6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3" y="1964"/>
                      <a:ext cx="1" cy="9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212" name="Group 156"/>
                  <p:cNvGrpSpPr>
                    <a:grpSpLocks/>
                  </p:cNvGrpSpPr>
                  <p:nvPr/>
                </p:nvGrpSpPr>
                <p:grpSpPr bwMode="auto">
                  <a:xfrm>
                    <a:off x="2903" y="1979"/>
                    <a:ext cx="1" cy="21"/>
                    <a:chOff x="2903" y="1979"/>
                    <a:chExt cx="1" cy="21"/>
                  </a:xfrm>
                </p:grpSpPr>
                <p:sp>
                  <p:nvSpPr>
                    <p:cNvPr id="213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3" y="1979"/>
                      <a:ext cx="1" cy="8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14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3" y="1991"/>
                      <a:ext cx="1" cy="9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</p:grpSp>
          <p:sp>
            <p:nvSpPr>
              <p:cNvPr id="99" name="Freeform 159"/>
              <p:cNvSpPr>
                <a:spLocks/>
              </p:cNvSpPr>
              <p:nvPr/>
            </p:nvSpPr>
            <p:spPr bwMode="auto">
              <a:xfrm>
                <a:off x="2912" y="1974"/>
                <a:ext cx="58" cy="80"/>
              </a:xfrm>
              <a:custGeom>
                <a:avLst/>
                <a:gdLst/>
                <a:ahLst/>
                <a:cxnLst>
                  <a:cxn ang="0">
                    <a:pos x="0" y="481"/>
                  </a:cxn>
                  <a:cxn ang="0">
                    <a:pos x="410" y="481"/>
                  </a:cxn>
                  <a:cxn ang="0">
                    <a:pos x="410" y="0"/>
                  </a:cxn>
                  <a:cxn ang="0">
                    <a:pos x="158" y="14"/>
                  </a:cxn>
                  <a:cxn ang="0">
                    <a:pos x="158" y="358"/>
                  </a:cxn>
                  <a:cxn ang="0">
                    <a:pos x="0" y="387"/>
                  </a:cxn>
                  <a:cxn ang="0">
                    <a:pos x="0" y="481"/>
                  </a:cxn>
                </a:cxnLst>
                <a:rect l="0" t="0" r="r" b="b"/>
                <a:pathLst>
                  <a:path w="410" h="481">
                    <a:moveTo>
                      <a:pt x="0" y="481"/>
                    </a:moveTo>
                    <a:lnTo>
                      <a:pt x="410" y="481"/>
                    </a:lnTo>
                    <a:lnTo>
                      <a:pt x="410" y="0"/>
                    </a:lnTo>
                    <a:lnTo>
                      <a:pt x="158" y="14"/>
                    </a:lnTo>
                    <a:lnTo>
                      <a:pt x="158" y="358"/>
                    </a:lnTo>
                    <a:lnTo>
                      <a:pt x="0" y="387"/>
                    </a:lnTo>
                    <a:lnTo>
                      <a:pt x="0" y="481"/>
                    </a:lnTo>
                    <a:close/>
                  </a:path>
                </a:pathLst>
              </a:custGeom>
              <a:solidFill>
                <a:srgbClr val="5F3F1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0" name="Freeform 160"/>
              <p:cNvSpPr>
                <a:spLocks/>
              </p:cNvSpPr>
              <p:nvPr/>
            </p:nvSpPr>
            <p:spPr bwMode="auto">
              <a:xfrm>
                <a:off x="3158" y="2004"/>
                <a:ext cx="11" cy="46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1" y="32"/>
                  </a:cxn>
                  <a:cxn ang="0">
                    <a:pos x="6" y="18"/>
                  </a:cxn>
                  <a:cxn ang="0">
                    <a:pos x="16" y="7"/>
                  </a:cxn>
                  <a:cxn ang="0">
                    <a:pos x="29" y="0"/>
                  </a:cxn>
                  <a:cxn ang="0">
                    <a:pos x="44" y="0"/>
                  </a:cxn>
                  <a:cxn ang="0">
                    <a:pos x="53" y="5"/>
                  </a:cxn>
                  <a:cxn ang="0">
                    <a:pos x="64" y="12"/>
                  </a:cxn>
                  <a:cxn ang="0">
                    <a:pos x="70" y="21"/>
                  </a:cxn>
                  <a:cxn ang="0">
                    <a:pos x="74" y="30"/>
                  </a:cxn>
                  <a:cxn ang="0">
                    <a:pos x="75" y="38"/>
                  </a:cxn>
                  <a:cxn ang="0">
                    <a:pos x="75" y="48"/>
                  </a:cxn>
                  <a:cxn ang="0">
                    <a:pos x="60" y="48"/>
                  </a:cxn>
                  <a:cxn ang="0">
                    <a:pos x="60" y="32"/>
                  </a:cxn>
                  <a:cxn ang="0">
                    <a:pos x="54" y="21"/>
                  </a:cxn>
                  <a:cxn ang="0">
                    <a:pos x="46" y="15"/>
                  </a:cxn>
                  <a:cxn ang="0">
                    <a:pos x="35" y="15"/>
                  </a:cxn>
                  <a:cxn ang="0">
                    <a:pos x="26" y="20"/>
                  </a:cxn>
                  <a:cxn ang="0">
                    <a:pos x="18" y="28"/>
                  </a:cxn>
                  <a:cxn ang="0">
                    <a:pos x="15" y="39"/>
                  </a:cxn>
                  <a:cxn ang="0">
                    <a:pos x="15" y="53"/>
                  </a:cxn>
                  <a:cxn ang="0">
                    <a:pos x="15" y="277"/>
                  </a:cxn>
                  <a:cxn ang="0">
                    <a:pos x="0" y="277"/>
                  </a:cxn>
                  <a:cxn ang="0">
                    <a:pos x="0" y="46"/>
                  </a:cxn>
                </a:cxnLst>
                <a:rect l="0" t="0" r="r" b="b"/>
                <a:pathLst>
                  <a:path w="75" h="277">
                    <a:moveTo>
                      <a:pt x="0" y="46"/>
                    </a:moveTo>
                    <a:lnTo>
                      <a:pt x="1" y="32"/>
                    </a:lnTo>
                    <a:lnTo>
                      <a:pt x="6" y="18"/>
                    </a:lnTo>
                    <a:lnTo>
                      <a:pt x="16" y="7"/>
                    </a:lnTo>
                    <a:lnTo>
                      <a:pt x="29" y="0"/>
                    </a:lnTo>
                    <a:lnTo>
                      <a:pt x="44" y="0"/>
                    </a:lnTo>
                    <a:lnTo>
                      <a:pt x="53" y="5"/>
                    </a:lnTo>
                    <a:lnTo>
                      <a:pt x="64" y="12"/>
                    </a:lnTo>
                    <a:lnTo>
                      <a:pt x="70" y="21"/>
                    </a:lnTo>
                    <a:lnTo>
                      <a:pt x="74" y="30"/>
                    </a:lnTo>
                    <a:lnTo>
                      <a:pt x="75" y="38"/>
                    </a:lnTo>
                    <a:lnTo>
                      <a:pt x="75" y="48"/>
                    </a:lnTo>
                    <a:lnTo>
                      <a:pt x="60" y="48"/>
                    </a:lnTo>
                    <a:lnTo>
                      <a:pt x="60" y="32"/>
                    </a:lnTo>
                    <a:lnTo>
                      <a:pt x="54" y="21"/>
                    </a:lnTo>
                    <a:lnTo>
                      <a:pt x="46" y="15"/>
                    </a:lnTo>
                    <a:lnTo>
                      <a:pt x="35" y="15"/>
                    </a:lnTo>
                    <a:lnTo>
                      <a:pt x="26" y="20"/>
                    </a:lnTo>
                    <a:lnTo>
                      <a:pt x="18" y="28"/>
                    </a:lnTo>
                    <a:lnTo>
                      <a:pt x="15" y="39"/>
                    </a:lnTo>
                    <a:lnTo>
                      <a:pt x="15" y="53"/>
                    </a:lnTo>
                    <a:lnTo>
                      <a:pt x="15" y="277"/>
                    </a:lnTo>
                    <a:lnTo>
                      <a:pt x="0" y="277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5F5F7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01" name="Group 161"/>
              <p:cNvGrpSpPr>
                <a:grpSpLocks/>
              </p:cNvGrpSpPr>
              <p:nvPr/>
            </p:nvGrpSpPr>
            <p:grpSpPr bwMode="auto">
              <a:xfrm>
                <a:off x="2940" y="2040"/>
                <a:ext cx="133" cy="18"/>
                <a:chOff x="2940" y="2040"/>
                <a:chExt cx="133" cy="18"/>
              </a:xfrm>
            </p:grpSpPr>
            <p:grpSp>
              <p:nvGrpSpPr>
                <p:cNvPr id="175" name="Group 162"/>
                <p:cNvGrpSpPr>
                  <a:grpSpLocks/>
                </p:cNvGrpSpPr>
                <p:nvPr/>
              </p:nvGrpSpPr>
              <p:grpSpPr bwMode="auto">
                <a:xfrm>
                  <a:off x="2940" y="2040"/>
                  <a:ext cx="67" cy="18"/>
                  <a:chOff x="2940" y="2040"/>
                  <a:chExt cx="67" cy="18"/>
                </a:xfrm>
              </p:grpSpPr>
              <p:grpSp>
                <p:nvGrpSpPr>
                  <p:cNvPr id="197" name="Group 163"/>
                  <p:cNvGrpSpPr>
                    <a:grpSpLocks/>
                  </p:cNvGrpSpPr>
                  <p:nvPr/>
                </p:nvGrpSpPr>
                <p:grpSpPr bwMode="auto">
                  <a:xfrm>
                    <a:off x="2940" y="2040"/>
                    <a:ext cx="17" cy="18"/>
                    <a:chOff x="2940" y="2040"/>
                    <a:chExt cx="17" cy="18"/>
                  </a:xfrm>
                </p:grpSpPr>
                <p:sp>
                  <p:nvSpPr>
                    <p:cNvPr id="207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0" y="2040"/>
                      <a:ext cx="17" cy="18"/>
                    </a:xfrm>
                    <a:prstGeom prst="rect">
                      <a:avLst/>
                    </a:prstGeom>
                    <a:noFill/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08" name="Freeform 165"/>
                    <p:cNvSpPr>
                      <a:spLocks/>
                    </p:cNvSpPr>
                    <p:nvPr/>
                  </p:nvSpPr>
                  <p:spPr bwMode="auto">
                    <a:xfrm>
                      <a:off x="2940" y="2040"/>
                      <a:ext cx="17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5" y="109"/>
                        </a:cxn>
                        <a:cxn ang="0">
                          <a:pos x="115" y="0"/>
                        </a:cxn>
                        <a:cxn ang="0">
                          <a:pos x="0" y="109"/>
                        </a:cxn>
                      </a:cxnLst>
                      <a:rect l="0" t="0" r="r" b="b"/>
                      <a:pathLst>
                        <a:path w="115" h="109">
                          <a:moveTo>
                            <a:pt x="0" y="0"/>
                          </a:moveTo>
                          <a:lnTo>
                            <a:pt x="115" y="109"/>
                          </a:lnTo>
                          <a:lnTo>
                            <a:pt x="115" y="0"/>
                          </a:lnTo>
                          <a:lnTo>
                            <a:pt x="0" y="109"/>
                          </a:lnTo>
                        </a:path>
                      </a:pathLst>
                    </a:custGeom>
                    <a:noFill/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98" name="Group 166"/>
                  <p:cNvGrpSpPr>
                    <a:grpSpLocks/>
                  </p:cNvGrpSpPr>
                  <p:nvPr/>
                </p:nvGrpSpPr>
                <p:grpSpPr bwMode="auto">
                  <a:xfrm>
                    <a:off x="2957" y="2040"/>
                    <a:ext cx="16" cy="18"/>
                    <a:chOff x="2957" y="2040"/>
                    <a:chExt cx="16" cy="18"/>
                  </a:xfrm>
                </p:grpSpPr>
                <p:sp>
                  <p:nvSpPr>
                    <p:cNvPr id="205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7" y="2040"/>
                      <a:ext cx="16" cy="18"/>
                    </a:xfrm>
                    <a:prstGeom prst="rect">
                      <a:avLst/>
                    </a:prstGeom>
                    <a:noFill/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06" name="Freeform 168"/>
                    <p:cNvSpPr>
                      <a:spLocks/>
                    </p:cNvSpPr>
                    <p:nvPr/>
                  </p:nvSpPr>
                  <p:spPr bwMode="auto">
                    <a:xfrm>
                      <a:off x="2957" y="2040"/>
                      <a:ext cx="16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8" y="109"/>
                        </a:cxn>
                        <a:cxn ang="0">
                          <a:pos x="118" y="0"/>
                        </a:cxn>
                        <a:cxn ang="0">
                          <a:pos x="0" y="109"/>
                        </a:cxn>
                      </a:cxnLst>
                      <a:rect l="0" t="0" r="r" b="b"/>
                      <a:pathLst>
                        <a:path w="118" h="109">
                          <a:moveTo>
                            <a:pt x="0" y="0"/>
                          </a:moveTo>
                          <a:lnTo>
                            <a:pt x="118" y="109"/>
                          </a:lnTo>
                          <a:lnTo>
                            <a:pt x="118" y="0"/>
                          </a:lnTo>
                          <a:lnTo>
                            <a:pt x="0" y="109"/>
                          </a:lnTo>
                        </a:path>
                      </a:pathLst>
                    </a:custGeom>
                    <a:noFill/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99" name="Group 169"/>
                  <p:cNvGrpSpPr>
                    <a:grpSpLocks/>
                  </p:cNvGrpSpPr>
                  <p:nvPr/>
                </p:nvGrpSpPr>
                <p:grpSpPr bwMode="auto">
                  <a:xfrm>
                    <a:off x="2973" y="2040"/>
                    <a:ext cx="17" cy="18"/>
                    <a:chOff x="2973" y="2040"/>
                    <a:chExt cx="17" cy="18"/>
                  </a:xfrm>
                </p:grpSpPr>
                <p:sp>
                  <p:nvSpPr>
                    <p:cNvPr id="203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3" y="2040"/>
                      <a:ext cx="17" cy="18"/>
                    </a:xfrm>
                    <a:prstGeom prst="rect">
                      <a:avLst/>
                    </a:prstGeom>
                    <a:noFill/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04" name="Freeform 171"/>
                    <p:cNvSpPr>
                      <a:spLocks/>
                    </p:cNvSpPr>
                    <p:nvPr/>
                  </p:nvSpPr>
                  <p:spPr bwMode="auto">
                    <a:xfrm>
                      <a:off x="2973" y="2040"/>
                      <a:ext cx="17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7" y="109"/>
                        </a:cxn>
                        <a:cxn ang="0">
                          <a:pos x="117" y="0"/>
                        </a:cxn>
                        <a:cxn ang="0">
                          <a:pos x="0" y="109"/>
                        </a:cxn>
                      </a:cxnLst>
                      <a:rect l="0" t="0" r="r" b="b"/>
                      <a:pathLst>
                        <a:path w="117" h="109">
                          <a:moveTo>
                            <a:pt x="0" y="0"/>
                          </a:moveTo>
                          <a:lnTo>
                            <a:pt x="117" y="109"/>
                          </a:lnTo>
                          <a:lnTo>
                            <a:pt x="117" y="0"/>
                          </a:lnTo>
                          <a:lnTo>
                            <a:pt x="0" y="109"/>
                          </a:lnTo>
                        </a:path>
                      </a:pathLst>
                    </a:custGeom>
                    <a:noFill/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200" name="Group 172"/>
                  <p:cNvGrpSpPr>
                    <a:grpSpLocks/>
                  </p:cNvGrpSpPr>
                  <p:nvPr/>
                </p:nvGrpSpPr>
                <p:grpSpPr bwMode="auto">
                  <a:xfrm>
                    <a:off x="2990" y="2040"/>
                    <a:ext cx="17" cy="18"/>
                    <a:chOff x="2990" y="2040"/>
                    <a:chExt cx="17" cy="18"/>
                  </a:xfrm>
                </p:grpSpPr>
                <p:sp>
                  <p:nvSpPr>
                    <p:cNvPr id="201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0" y="2040"/>
                      <a:ext cx="17" cy="18"/>
                    </a:xfrm>
                    <a:prstGeom prst="rect">
                      <a:avLst/>
                    </a:prstGeom>
                    <a:noFill/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02" name="Freeform 174"/>
                    <p:cNvSpPr>
                      <a:spLocks/>
                    </p:cNvSpPr>
                    <p:nvPr/>
                  </p:nvSpPr>
                  <p:spPr bwMode="auto">
                    <a:xfrm>
                      <a:off x="2990" y="2040"/>
                      <a:ext cx="17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6" y="109"/>
                        </a:cxn>
                        <a:cxn ang="0">
                          <a:pos x="116" y="0"/>
                        </a:cxn>
                        <a:cxn ang="0">
                          <a:pos x="0" y="109"/>
                        </a:cxn>
                      </a:cxnLst>
                      <a:rect l="0" t="0" r="r" b="b"/>
                      <a:pathLst>
                        <a:path w="116" h="109">
                          <a:moveTo>
                            <a:pt x="0" y="0"/>
                          </a:moveTo>
                          <a:lnTo>
                            <a:pt x="116" y="109"/>
                          </a:lnTo>
                          <a:lnTo>
                            <a:pt x="116" y="0"/>
                          </a:lnTo>
                          <a:lnTo>
                            <a:pt x="0" y="109"/>
                          </a:lnTo>
                        </a:path>
                      </a:pathLst>
                    </a:custGeom>
                    <a:noFill/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176" name="Group 175"/>
                <p:cNvGrpSpPr>
                  <a:grpSpLocks/>
                </p:cNvGrpSpPr>
                <p:nvPr/>
              </p:nvGrpSpPr>
              <p:grpSpPr bwMode="auto">
                <a:xfrm>
                  <a:off x="3007" y="2040"/>
                  <a:ext cx="66" cy="18"/>
                  <a:chOff x="3007" y="2040"/>
                  <a:chExt cx="66" cy="18"/>
                </a:xfrm>
              </p:grpSpPr>
              <p:grpSp>
                <p:nvGrpSpPr>
                  <p:cNvPr id="185" name="Group 176"/>
                  <p:cNvGrpSpPr>
                    <a:grpSpLocks/>
                  </p:cNvGrpSpPr>
                  <p:nvPr/>
                </p:nvGrpSpPr>
                <p:grpSpPr bwMode="auto">
                  <a:xfrm>
                    <a:off x="3007" y="2040"/>
                    <a:ext cx="16" cy="18"/>
                    <a:chOff x="3007" y="2040"/>
                    <a:chExt cx="16" cy="18"/>
                  </a:xfrm>
                </p:grpSpPr>
                <p:sp>
                  <p:nvSpPr>
                    <p:cNvPr id="195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7" y="2040"/>
                      <a:ext cx="16" cy="18"/>
                    </a:xfrm>
                    <a:prstGeom prst="rect">
                      <a:avLst/>
                    </a:prstGeom>
                    <a:noFill/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96" name="Freeform 178"/>
                    <p:cNvSpPr>
                      <a:spLocks/>
                    </p:cNvSpPr>
                    <p:nvPr/>
                  </p:nvSpPr>
                  <p:spPr bwMode="auto">
                    <a:xfrm>
                      <a:off x="3007" y="2040"/>
                      <a:ext cx="16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6" y="109"/>
                        </a:cxn>
                        <a:cxn ang="0">
                          <a:pos x="116" y="0"/>
                        </a:cxn>
                        <a:cxn ang="0">
                          <a:pos x="0" y="109"/>
                        </a:cxn>
                      </a:cxnLst>
                      <a:rect l="0" t="0" r="r" b="b"/>
                      <a:pathLst>
                        <a:path w="116" h="109">
                          <a:moveTo>
                            <a:pt x="0" y="0"/>
                          </a:moveTo>
                          <a:lnTo>
                            <a:pt x="116" y="109"/>
                          </a:lnTo>
                          <a:lnTo>
                            <a:pt x="116" y="0"/>
                          </a:lnTo>
                          <a:lnTo>
                            <a:pt x="0" y="109"/>
                          </a:lnTo>
                        </a:path>
                      </a:pathLst>
                    </a:custGeom>
                    <a:noFill/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86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023" y="2040"/>
                    <a:ext cx="17" cy="18"/>
                    <a:chOff x="3023" y="2040"/>
                    <a:chExt cx="17" cy="18"/>
                  </a:xfrm>
                </p:grpSpPr>
                <p:sp>
                  <p:nvSpPr>
                    <p:cNvPr id="193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3" y="2040"/>
                      <a:ext cx="17" cy="18"/>
                    </a:xfrm>
                    <a:prstGeom prst="rect">
                      <a:avLst/>
                    </a:prstGeom>
                    <a:noFill/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94" name="Freeform 181"/>
                    <p:cNvSpPr>
                      <a:spLocks/>
                    </p:cNvSpPr>
                    <p:nvPr/>
                  </p:nvSpPr>
                  <p:spPr bwMode="auto">
                    <a:xfrm>
                      <a:off x="3023" y="2040"/>
                      <a:ext cx="17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7" y="109"/>
                        </a:cxn>
                        <a:cxn ang="0">
                          <a:pos x="117" y="0"/>
                        </a:cxn>
                        <a:cxn ang="0">
                          <a:pos x="0" y="109"/>
                        </a:cxn>
                      </a:cxnLst>
                      <a:rect l="0" t="0" r="r" b="b"/>
                      <a:pathLst>
                        <a:path w="117" h="109">
                          <a:moveTo>
                            <a:pt x="0" y="0"/>
                          </a:moveTo>
                          <a:lnTo>
                            <a:pt x="117" y="109"/>
                          </a:lnTo>
                          <a:lnTo>
                            <a:pt x="117" y="0"/>
                          </a:lnTo>
                          <a:lnTo>
                            <a:pt x="0" y="109"/>
                          </a:lnTo>
                        </a:path>
                      </a:pathLst>
                    </a:custGeom>
                    <a:noFill/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87" name="Group 182"/>
                  <p:cNvGrpSpPr>
                    <a:grpSpLocks/>
                  </p:cNvGrpSpPr>
                  <p:nvPr/>
                </p:nvGrpSpPr>
                <p:grpSpPr bwMode="auto">
                  <a:xfrm>
                    <a:off x="3040" y="2040"/>
                    <a:ext cx="17" cy="18"/>
                    <a:chOff x="3040" y="2040"/>
                    <a:chExt cx="17" cy="18"/>
                  </a:xfrm>
                </p:grpSpPr>
                <p:sp>
                  <p:nvSpPr>
                    <p:cNvPr id="191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0" y="2040"/>
                      <a:ext cx="17" cy="18"/>
                    </a:xfrm>
                    <a:prstGeom prst="rect">
                      <a:avLst/>
                    </a:prstGeom>
                    <a:noFill/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92" name="Freeform 184"/>
                    <p:cNvSpPr>
                      <a:spLocks/>
                    </p:cNvSpPr>
                    <p:nvPr/>
                  </p:nvSpPr>
                  <p:spPr bwMode="auto">
                    <a:xfrm>
                      <a:off x="3040" y="2040"/>
                      <a:ext cx="17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7" y="109"/>
                        </a:cxn>
                        <a:cxn ang="0">
                          <a:pos x="117" y="0"/>
                        </a:cxn>
                        <a:cxn ang="0">
                          <a:pos x="0" y="109"/>
                        </a:cxn>
                      </a:cxnLst>
                      <a:rect l="0" t="0" r="r" b="b"/>
                      <a:pathLst>
                        <a:path w="117" h="109">
                          <a:moveTo>
                            <a:pt x="0" y="0"/>
                          </a:moveTo>
                          <a:lnTo>
                            <a:pt x="117" y="109"/>
                          </a:lnTo>
                          <a:lnTo>
                            <a:pt x="117" y="0"/>
                          </a:lnTo>
                          <a:lnTo>
                            <a:pt x="0" y="109"/>
                          </a:lnTo>
                        </a:path>
                      </a:pathLst>
                    </a:custGeom>
                    <a:noFill/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88" name="Group 185"/>
                  <p:cNvGrpSpPr>
                    <a:grpSpLocks/>
                  </p:cNvGrpSpPr>
                  <p:nvPr/>
                </p:nvGrpSpPr>
                <p:grpSpPr bwMode="auto">
                  <a:xfrm>
                    <a:off x="3057" y="2040"/>
                    <a:ext cx="16" cy="18"/>
                    <a:chOff x="3057" y="2040"/>
                    <a:chExt cx="16" cy="18"/>
                  </a:xfrm>
                </p:grpSpPr>
                <p:sp>
                  <p:nvSpPr>
                    <p:cNvPr id="189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57" y="2040"/>
                      <a:ext cx="16" cy="18"/>
                    </a:xfrm>
                    <a:prstGeom prst="rect">
                      <a:avLst/>
                    </a:prstGeom>
                    <a:noFill/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90" name="Freeform 187"/>
                    <p:cNvSpPr>
                      <a:spLocks/>
                    </p:cNvSpPr>
                    <p:nvPr/>
                  </p:nvSpPr>
                  <p:spPr bwMode="auto">
                    <a:xfrm>
                      <a:off x="3057" y="2040"/>
                      <a:ext cx="16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6" y="109"/>
                        </a:cxn>
                        <a:cxn ang="0">
                          <a:pos x="116" y="0"/>
                        </a:cxn>
                        <a:cxn ang="0">
                          <a:pos x="0" y="109"/>
                        </a:cxn>
                      </a:cxnLst>
                      <a:rect l="0" t="0" r="r" b="b"/>
                      <a:pathLst>
                        <a:path w="116" h="109">
                          <a:moveTo>
                            <a:pt x="0" y="0"/>
                          </a:moveTo>
                          <a:lnTo>
                            <a:pt x="116" y="109"/>
                          </a:lnTo>
                          <a:lnTo>
                            <a:pt x="116" y="0"/>
                          </a:lnTo>
                          <a:lnTo>
                            <a:pt x="0" y="109"/>
                          </a:lnTo>
                        </a:path>
                      </a:pathLst>
                    </a:custGeom>
                    <a:noFill/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sp>
              <p:nvSpPr>
                <p:cNvPr id="177" name="Line 188"/>
                <p:cNvSpPr>
                  <a:spLocks noChangeShapeType="1"/>
                </p:cNvSpPr>
                <p:nvPr/>
              </p:nvSpPr>
              <p:spPr bwMode="auto">
                <a:xfrm>
                  <a:off x="2982" y="2040"/>
                  <a:ext cx="1" cy="18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8" name="Line 189"/>
                <p:cNvSpPr>
                  <a:spLocks noChangeShapeType="1"/>
                </p:cNvSpPr>
                <p:nvPr/>
              </p:nvSpPr>
              <p:spPr bwMode="auto">
                <a:xfrm>
                  <a:off x="3032" y="2040"/>
                  <a:ext cx="1" cy="18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9" name="Line 190"/>
                <p:cNvSpPr>
                  <a:spLocks noChangeShapeType="1"/>
                </p:cNvSpPr>
                <p:nvPr/>
              </p:nvSpPr>
              <p:spPr bwMode="auto">
                <a:xfrm>
                  <a:off x="2998" y="2040"/>
                  <a:ext cx="1" cy="18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0" name="Line 191"/>
                <p:cNvSpPr>
                  <a:spLocks noChangeShapeType="1"/>
                </p:cNvSpPr>
                <p:nvPr/>
              </p:nvSpPr>
              <p:spPr bwMode="auto">
                <a:xfrm>
                  <a:off x="3015" y="2040"/>
                  <a:ext cx="1" cy="18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1" name="Line 192"/>
                <p:cNvSpPr>
                  <a:spLocks noChangeShapeType="1"/>
                </p:cNvSpPr>
                <p:nvPr/>
              </p:nvSpPr>
              <p:spPr bwMode="auto">
                <a:xfrm>
                  <a:off x="2965" y="2040"/>
                  <a:ext cx="1" cy="18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2" name="Line 193"/>
                <p:cNvSpPr>
                  <a:spLocks noChangeShapeType="1"/>
                </p:cNvSpPr>
                <p:nvPr/>
              </p:nvSpPr>
              <p:spPr bwMode="auto">
                <a:xfrm>
                  <a:off x="2948" y="2040"/>
                  <a:ext cx="1" cy="18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3" name="Line 194"/>
                <p:cNvSpPr>
                  <a:spLocks noChangeShapeType="1"/>
                </p:cNvSpPr>
                <p:nvPr/>
              </p:nvSpPr>
              <p:spPr bwMode="auto">
                <a:xfrm>
                  <a:off x="3048" y="2040"/>
                  <a:ext cx="1" cy="18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4" name="Line 195"/>
                <p:cNvSpPr>
                  <a:spLocks noChangeShapeType="1"/>
                </p:cNvSpPr>
                <p:nvPr/>
              </p:nvSpPr>
              <p:spPr bwMode="auto">
                <a:xfrm>
                  <a:off x="3065" y="2040"/>
                  <a:ext cx="1" cy="18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02" name="Freeform 196"/>
              <p:cNvSpPr>
                <a:spLocks/>
              </p:cNvSpPr>
              <p:nvPr/>
            </p:nvSpPr>
            <p:spPr bwMode="auto">
              <a:xfrm>
                <a:off x="2914" y="2031"/>
                <a:ext cx="147" cy="9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3" y="0"/>
                  </a:cxn>
                  <a:cxn ang="0">
                    <a:pos x="1016" y="0"/>
                  </a:cxn>
                  <a:cxn ang="0">
                    <a:pos x="1023" y="51"/>
                  </a:cxn>
                </a:cxnLst>
                <a:rect l="0" t="0" r="r" b="b"/>
                <a:pathLst>
                  <a:path w="1023" h="51">
                    <a:moveTo>
                      <a:pt x="0" y="44"/>
                    </a:moveTo>
                    <a:lnTo>
                      <a:pt x="63" y="0"/>
                    </a:lnTo>
                    <a:lnTo>
                      <a:pt x="1016" y="0"/>
                    </a:lnTo>
                    <a:lnTo>
                      <a:pt x="1023" y="5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3" name="Freeform 197"/>
              <p:cNvSpPr>
                <a:spLocks/>
              </p:cNvSpPr>
              <p:nvPr/>
            </p:nvSpPr>
            <p:spPr bwMode="auto">
              <a:xfrm>
                <a:off x="3127" y="1997"/>
                <a:ext cx="14" cy="61"/>
              </a:xfrm>
              <a:custGeom>
                <a:avLst/>
                <a:gdLst/>
                <a:ahLst/>
                <a:cxnLst>
                  <a:cxn ang="0">
                    <a:pos x="0" y="60"/>
                  </a:cxn>
                  <a:cxn ang="0">
                    <a:pos x="1" y="41"/>
                  </a:cxn>
                  <a:cxn ang="0">
                    <a:pos x="8" y="23"/>
                  </a:cxn>
                  <a:cxn ang="0">
                    <a:pos x="21" y="8"/>
                  </a:cxn>
                  <a:cxn ang="0">
                    <a:pos x="38" y="0"/>
                  </a:cxn>
                  <a:cxn ang="0">
                    <a:pos x="59" y="0"/>
                  </a:cxn>
                  <a:cxn ang="0">
                    <a:pos x="71" y="5"/>
                  </a:cxn>
                  <a:cxn ang="0">
                    <a:pos x="85" y="15"/>
                  </a:cxn>
                  <a:cxn ang="0">
                    <a:pos x="92" y="26"/>
                  </a:cxn>
                  <a:cxn ang="0">
                    <a:pos x="97" y="39"/>
                  </a:cxn>
                  <a:cxn ang="0">
                    <a:pos x="98" y="49"/>
                  </a:cxn>
                  <a:cxn ang="0">
                    <a:pos x="99" y="63"/>
                  </a:cxn>
                  <a:cxn ang="0">
                    <a:pos x="81" y="63"/>
                  </a:cxn>
                  <a:cxn ang="0">
                    <a:pos x="81" y="41"/>
                  </a:cxn>
                  <a:cxn ang="0">
                    <a:pos x="73" y="26"/>
                  </a:cxn>
                  <a:cxn ang="0">
                    <a:pos x="61" y="20"/>
                  </a:cxn>
                  <a:cxn ang="0">
                    <a:pos x="46" y="20"/>
                  </a:cxn>
                  <a:cxn ang="0">
                    <a:pos x="35" y="24"/>
                  </a:cxn>
                  <a:cxn ang="0">
                    <a:pos x="23" y="36"/>
                  </a:cxn>
                  <a:cxn ang="0">
                    <a:pos x="20" y="51"/>
                  </a:cxn>
                  <a:cxn ang="0">
                    <a:pos x="20" y="68"/>
                  </a:cxn>
                  <a:cxn ang="0">
                    <a:pos x="20" y="364"/>
                  </a:cxn>
                  <a:cxn ang="0">
                    <a:pos x="0" y="364"/>
                  </a:cxn>
                  <a:cxn ang="0">
                    <a:pos x="0" y="60"/>
                  </a:cxn>
                </a:cxnLst>
                <a:rect l="0" t="0" r="r" b="b"/>
                <a:pathLst>
                  <a:path w="99" h="364">
                    <a:moveTo>
                      <a:pt x="0" y="60"/>
                    </a:moveTo>
                    <a:lnTo>
                      <a:pt x="1" y="41"/>
                    </a:lnTo>
                    <a:lnTo>
                      <a:pt x="8" y="23"/>
                    </a:lnTo>
                    <a:lnTo>
                      <a:pt x="21" y="8"/>
                    </a:lnTo>
                    <a:lnTo>
                      <a:pt x="38" y="0"/>
                    </a:lnTo>
                    <a:lnTo>
                      <a:pt x="59" y="0"/>
                    </a:lnTo>
                    <a:lnTo>
                      <a:pt x="71" y="5"/>
                    </a:lnTo>
                    <a:lnTo>
                      <a:pt x="85" y="15"/>
                    </a:lnTo>
                    <a:lnTo>
                      <a:pt x="92" y="26"/>
                    </a:lnTo>
                    <a:lnTo>
                      <a:pt x="97" y="39"/>
                    </a:lnTo>
                    <a:lnTo>
                      <a:pt x="98" y="49"/>
                    </a:lnTo>
                    <a:lnTo>
                      <a:pt x="99" y="63"/>
                    </a:lnTo>
                    <a:lnTo>
                      <a:pt x="81" y="63"/>
                    </a:lnTo>
                    <a:lnTo>
                      <a:pt x="81" y="41"/>
                    </a:lnTo>
                    <a:lnTo>
                      <a:pt x="73" y="26"/>
                    </a:lnTo>
                    <a:lnTo>
                      <a:pt x="61" y="20"/>
                    </a:lnTo>
                    <a:lnTo>
                      <a:pt x="46" y="20"/>
                    </a:lnTo>
                    <a:lnTo>
                      <a:pt x="35" y="24"/>
                    </a:lnTo>
                    <a:lnTo>
                      <a:pt x="23" y="36"/>
                    </a:lnTo>
                    <a:lnTo>
                      <a:pt x="20" y="51"/>
                    </a:lnTo>
                    <a:lnTo>
                      <a:pt x="20" y="68"/>
                    </a:lnTo>
                    <a:lnTo>
                      <a:pt x="20" y="364"/>
                    </a:lnTo>
                    <a:lnTo>
                      <a:pt x="0" y="364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5F5F7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04" name="Group 198"/>
              <p:cNvGrpSpPr>
                <a:grpSpLocks/>
              </p:cNvGrpSpPr>
              <p:nvPr/>
            </p:nvGrpSpPr>
            <p:grpSpPr bwMode="auto">
              <a:xfrm>
                <a:off x="3097" y="2043"/>
                <a:ext cx="26" cy="15"/>
                <a:chOff x="3097" y="2043"/>
                <a:chExt cx="26" cy="15"/>
              </a:xfrm>
            </p:grpSpPr>
            <p:sp>
              <p:nvSpPr>
                <p:cNvPr id="173" name="Freeform 199"/>
                <p:cNvSpPr>
                  <a:spLocks/>
                </p:cNvSpPr>
                <p:nvPr/>
              </p:nvSpPr>
              <p:spPr bwMode="auto">
                <a:xfrm>
                  <a:off x="3097" y="2043"/>
                  <a:ext cx="20" cy="15"/>
                </a:xfrm>
                <a:custGeom>
                  <a:avLst/>
                  <a:gdLst/>
                  <a:ahLst/>
                  <a:cxnLst>
                    <a:cxn ang="0">
                      <a:pos x="0" y="93"/>
                    </a:cxn>
                    <a:cxn ang="0">
                      <a:pos x="142" y="93"/>
                    </a:cxn>
                    <a:cxn ang="0">
                      <a:pos x="142" y="0"/>
                    </a:cxn>
                    <a:cxn ang="0">
                      <a:pos x="2" y="0"/>
                    </a:cxn>
                    <a:cxn ang="0">
                      <a:pos x="0" y="93"/>
                    </a:cxn>
                  </a:cxnLst>
                  <a:rect l="0" t="0" r="r" b="b"/>
                  <a:pathLst>
                    <a:path w="142" h="93">
                      <a:moveTo>
                        <a:pt x="0" y="93"/>
                      </a:moveTo>
                      <a:lnTo>
                        <a:pt x="142" y="93"/>
                      </a:lnTo>
                      <a:lnTo>
                        <a:pt x="142" y="0"/>
                      </a:lnTo>
                      <a:lnTo>
                        <a:pt x="2" y="0"/>
                      </a:lnTo>
                      <a:lnTo>
                        <a:pt x="0" y="93"/>
                      </a:lnTo>
                      <a:close/>
                    </a:path>
                  </a:pathLst>
                </a:custGeom>
                <a:solidFill>
                  <a:srgbClr val="009F9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4" name="Freeform 200"/>
                <p:cNvSpPr>
                  <a:spLocks/>
                </p:cNvSpPr>
                <p:nvPr/>
              </p:nvSpPr>
              <p:spPr bwMode="auto">
                <a:xfrm>
                  <a:off x="3117" y="2043"/>
                  <a:ext cx="6" cy="1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2"/>
                    </a:cxn>
                    <a:cxn ang="0">
                      <a:pos x="46" y="88"/>
                    </a:cxn>
                    <a:cxn ang="0">
                      <a:pos x="4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6" h="92">
                      <a:moveTo>
                        <a:pt x="0" y="0"/>
                      </a:moveTo>
                      <a:lnTo>
                        <a:pt x="0" y="92"/>
                      </a:lnTo>
                      <a:lnTo>
                        <a:pt x="46" y="88"/>
                      </a:lnTo>
                      <a:lnTo>
                        <a:pt x="46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05" name="Freeform 201"/>
              <p:cNvSpPr>
                <a:spLocks/>
              </p:cNvSpPr>
              <p:nvPr/>
            </p:nvSpPr>
            <p:spPr bwMode="auto">
              <a:xfrm>
                <a:off x="3186" y="2013"/>
                <a:ext cx="7" cy="31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1" y="22"/>
                  </a:cxn>
                  <a:cxn ang="0">
                    <a:pos x="3" y="12"/>
                  </a:cxn>
                  <a:cxn ang="0">
                    <a:pos x="10" y="5"/>
                  </a:cxn>
                  <a:cxn ang="0">
                    <a:pos x="19" y="0"/>
                  </a:cxn>
                  <a:cxn ang="0">
                    <a:pos x="28" y="0"/>
                  </a:cxn>
                  <a:cxn ang="0">
                    <a:pos x="35" y="4"/>
                  </a:cxn>
                  <a:cxn ang="0">
                    <a:pos x="42" y="8"/>
                  </a:cxn>
                  <a:cxn ang="0">
                    <a:pos x="45" y="14"/>
                  </a:cxn>
                  <a:cxn ang="0">
                    <a:pos x="48" y="21"/>
                  </a:cxn>
                  <a:cxn ang="0">
                    <a:pos x="48" y="26"/>
                  </a:cxn>
                  <a:cxn ang="0">
                    <a:pos x="49" y="32"/>
                  </a:cxn>
                  <a:cxn ang="0">
                    <a:pos x="40" y="32"/>
                  </a:cxn>
                  <a:cxn ang="0">
                    <a:pos x="40" y="22"/>
                  </a:cxn>
                  <a:cxn ang="0">
                    <a:pos x="36" y="14"/>
                  </a:cxn>
                  <a:cxn ang="0">
                    <a:pos x="29" y="11"/>
                  </a:cxn>
                  <a:cxn ang="0">
                    <a:pos x="23" y="11"/>
                  </a:cxn>
                  <a:cxn ang="0">
                    <a:pos x="17" y="13"/>
                  </a:cxn>
                  <a:cxn ang="0">
                    <a:pos x="11" y="20"/>
                  </a:cxn>
                  <a:cxn ang="0">
                    <a:pos x="10" y="27"/>
                  </a:cxn>
                  <a:cxn ang="0">
                    <a:pos x="10" y="37"/>
                  </a:cxn>
                  <a:cxn ang="0">
                    <a:pos x="10" y="189"/>
                  </a:cxn>
                  <a:cxn ang="0">
                    <a:pos x="0" y="189"/>
                  </a:cxn>
                  <a:cxn ang="0">
                    <a:pos x="0" y="32"/>
                  </a:cxn>
                </a:cxnLst>
                <a:rect l="0" t="0" r="r" b="b"/>
                <a:pathLst>
                  <a:path w="49" h="189">
                    <a:moveTo>
                      <a:pt x="0" y="32"/>
                    </a:moveTo>
                    <a:lnTo>
                      <a:pt x="1" y="22"/>
                    </a:lnTo>
                    <a:lnTo>
                      <a:pt x="3" y="12"/>
                    </a:lnTo>
                    <a:lnTo>
                      <a:pt x="10" y="5"/>
                    </a:lnTo>
                    <a:lnTo>
                      <a:pt x="19" y="0"/>
                    </a:lnTo>
                    <a:lnTo>
                      <a:pt x="28" y="0"/>
                    </a:lnTo>
                    <a:lnTo>
                      <a:pt x="35" y="4"/>
                    </a:lnTo>
                    <a:lnTo>
                      <a:pt x="42" y="8"/>
                    </a:lnTo>
                    <a:lnTo>
                      <a:pt x="45" y="14"/>
                    </a:lnTo>
                    <a:lnTo>
                      <a:pt x="48" y="21"/>
                    </a:lnTo>
                    <a:lnTo>
                      <a:pt x="48" y="26"/>
                    </a:lnTo>
                    <a:lnTo>
                      <a:pt x="49" y="32"/>
                    </a:lnTo>
                    <a:lnTo>
                      <a:pt x="40" y="32"/>
                    </a:lnTo>
                    <a:lnTo>
                      <a:pt x="40" y="22"/>
                    </a:lnTo>
                    <a:lnTo>
                      <a:pt x="36" y="14"/>
                    </a:lnTo>
                    <a:lnTo>
                      <a:pt x="29" y="11"/>
                    </a:lnTo>
                    <a:lnTo>
                      <a:pt x="23" y="11"/>
                    </a:lnTo>
                    <a:lnTo>
                      <a:pt x="17" y="13"/>
                    </a:lnTo>
                    <a:lnTo>
                      <a:pt x="11" y="20"/>
                    </a:lnTo>
                    <a:lnTo>
                      <a:pt x="10" y="27"/>
                    </a:lnTo>
                    <a:lnTo>
                      <a:pt x="10" y="37"/>
                    </a:lnTo>
                    <a:lnTo>
                      <a:pt x="10" y="189"/>
                    </a:lnTo>
                    <a:lnTo>
                      <a:pt x="0" y="189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5F5F7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06" name="Group 202"/>
              <p:cNvGrpSpPr>
                <a:grpSpLocks/>
              </p:cNvGrpSpPr>
              <p:nvPr/>
            </p:nvGrpSpPr>
            <p:grpSpPr bwMode="auto">
              <a:xfrm>
                <a:off x="3094" y="1999"/>
                <a:ext cx="10" cy="59"/>
                <a:chOff x="3094" y="1999"/>
                <a:chExt cx="10" cy="59"/>
              </a:xfrm>
            </p:grpSpPr>
            <p:grpSp>
              <p:nvGrpSpPr>
                <p:cNvPr id="158" name="Group 203"/>
                <p:cNvGrpSpPr>
                  <a:grpSpLocks/>
                </p:cNvGrpSpPr>
                <p:nvPr/>
              </p:nvGrpSpPr>
              <p:grpSpPr bwMode="auto">
                <a:xfrm>
                  <a:off x="3094" y="2038"/>
                  <a:ext cx="10" cy="20"/>
                  <a:chOff x="3094" y="2038"/>
                  <a:chExt cx="10" cy="20"/>
                </a:xfrm>
              </p:grpSpPr>
              <p:sp>
                <p:nvSpPr>
                  <p:cNvPr id="169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3094" y="2047"/>
                    <a:ext cx="10" cy="11"/>
                  </a:xfrm>
                  <a:prstGeom prst="rect">
                    <a:avLst/>
                  </a:prstGeom>
                  <a:noFill/>
                  <a:ln w="158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70" name="Freeform 205"/>
                  <p:cNvSpPr>
                    <a:spLocks/>
                  </p:cNvSpPr>
                  <p:nvPr/>
                </p:nvSpPr>
                <p:spPr bwMode="auto">
                  <a:xfrm>
                    <a:off x="3095" y="2047"/>
                    <a:ext cx="8" cy="1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1" y="57"/>
                      </a:cxn>
                      <a:cxn ang="0">
                        <a:pos x="61" y="0"/>
                      </a:cxn>
                      <a:cxn ang="0">
                        <a:pos x="0" y="57"/>
                      </a:cxn>
                    </a:cxnLst>
                    <a:rect l="0" t="0" r="r" b="b"/>
                    <a:pathLst>
                      <a:path w="61" h="57">
                        <a:moveTo>
                          <a:pt x="0" y="0"/>
                        </a:moveTo>
                        <a:lnTo>
                          <a:pt x="61" y="57"/>
                        </a:lnTo>
                        <a:lnTo>
                          <a:pt x="61" y="0"/>
                        </a:lnTo>
                        <a:lnTo>
                          <a:pt x="0" y="57"/>
                        </a:lnTo>
                      </a:path>
                    </a:pathLst>
                  </a:custGeom>
                  <a:noFill/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71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3095" y="2038"/>
                    <a:ext cx="8" cy="9"/>
                  </a:xfrm>
                  <a:prstGeom prst="rect">
                    <a:avLst/>
                  </a:prstGeom>
                  <a:noFill/>
                  <a:ln w="158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72" name="Freeform 207"/>
                  <p:cNvSpPr>
                    <a:spLocks/>
                  </p:cNvSpPr>
                  <p:nvPr/>
                </p:nvSpPr>
                <p:spPr bwMode="auto">
                  <a:xfrm>
                    <a:off x="3095" y="2038"/>
                    <a:ext cx="8" cy="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1" y="59"/>
                      </a:cxn>
                      <a:cxn ang="0">
                        <a:pos x="61" y="0"/>
                      </a:cxn>
                      <a:cxn ang="0">
                        <a:pos x="0" y="59"/>
                      </a:cxn>
                    </a:cxnLst>
                    <a:rect l="0" t="0" r="r" b="b"/>
                    <a:pathLst>
                      <a:path w="61" h="59">
                        <a:moveTo>
                          <a:pt x="0" y="0"/>
                        </a:moveTo>
                        <a:lnTo>
                          <a:pt x="61" y="59"/>
                        </a:lnTo>
                        <a:lnTo>
                          <a:pt x="61" y="0"/>
                        </a:lnTo>
                        <a:lnTo>
                          <a:pt x="0" y="59"/>
                        </a:lnTo>
                      </a:path>
                    </a:pathLst>
                  </a:custGeom>
                  <a:noFill/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59" name="Group 208"/>
                <p:cNvGrpSpPr>
                  <a:grpSpLocks/>
                </p:cNvGrpSpPr>
                <p:nvPr/>
              </p:nvGrpSpPr>
              <p:grpSpPr bwMode="auto">
                <a:xfrm>
                  <a:off x="3094" y="2018"/>
                  <a:ext cx="10" cy="20"/>
                  <a:chOff x="3094" y="2018"/>
                  <a:chExt cx="10" cy="20"/>
                </a:xfrm>
              </p:grpSpPr>
              <p:sp>
                <p:nvSpPr>
                  <p:cNvPr id="165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3094" y="2027"/>
                    <a:ext cx="10" cy="11"/>
                  </a:xfrm>
                  <a:prstGeom prst="rect">
                    <a:avLst/>
                  </a:prstGeom>
                  <a:noFill/>
                  <a:ln w="158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66" name="Freeform 210"/>
                  <p:cNvSpPr>
                    <a:spLocks/>
                  </p:cNvSpPr>
                  <p:nvPr/>
                </p:nvSpPr>
                <p:spPr bwMode="auto">
                  <a:xfrm>
                    <a:off x="3095" y="2028"/>
                    <a:ext cx="8" cy="1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1" y="58"/>
                      </a:cxn>
                      <a:cxn ang="0">
                        <a:pos x="61" y="0"/>
                      </a:cxn>
                      <a:cxn ang="0">
                        <a:pos x="0" y="58"/>
                      </a:cxn>
                    </a:cxnLst>
                    <a:rect l="0" t="0" r="r" b="b"/>
                    <a:pathLst>
                      <a:path w="61" h="58">
                        <a:moveTo>
                          <a:pt x="0" y="0"/>
                        </a:moveTo>
                        <a:lnTo>
                          <a:pt x="61" y="58"/>
                        </a:lnTo>
                        <a:lnTo>
                          <a:pt x="61" y="0"/>
                        </a:lnTo>
                        <a:lnTo>
                          <a:pt x="0" y="58"/>
                        </a:lnTo>
                      </a:path>
                    </a:pathLst>
                  </a:custGeom>
                  <a:noFill/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67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3095" y="2018"/>
                    <a:ext cx="8" cy="10"/>
                  </a:xfrm>
                  <a:prstGeom prst="rect">
                    <a:avLst/>
                  </a:prstGeom>
                  <a:noFill/>
                  <a:ln w="158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68" name="Freeform 212"/>
                  <p:cNvSpPr>
                    <a:spLocks/>
                  </p:cNvSpPr>
                  <p:nvPr/>
                </p:nvSpPr>
                <p:spPr bwMode="auto">
                  <a:xfrm>
                    <a:off x="3095" y="2018"/>
                    <a:ext cx="8" cy="1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1" y="59"/>
                      </a:cxn>
                      <a:cxn ang="0">
                        <a:pos x="61" y="0"/>
                      </a:cxn>
                      <a:cxn ang="0">
                        <a:pos x="0" y="59"/>
                      </a:cxn>
                    </a:cxnLst>
                    <a:rect l="0" t="0" r="r" b="b"/>
                    <a:pathLst>
                      <a:path w="61" h="59">
                        <a:moveTo>
                          <a:pt x="0" y="0"/>
                        </a:moveTo>
                        <a:lnTo>
                          <a:pt x="61" y="59"/>
                        </a:lnTo>
                        <a:lnTo>
                          <a:pt x="61" y="0"/>
                        </a:lnTo>
                        <a:lnTo>
                          <a:pt x="0" y="59"/>
                        </a:lnTo>
                      </a:path>
                    </a:pathLst>
                  </a:custGeom>
                  <a:noFill/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60" name="Group 213"/>
                <p:cNvGrpSpPr>
                  <a:grpSpLocks/>
                </p:cNvGrpSpPr>
                <p:nvPr/>
              </p:nvGrpSpPr>
              <p:grpSpPr bwMode="auto">
                <a:xfrm>
                  <a:off x="3094" y="1999"/>
                  <a:ext cx="10" cy="20"/>
                  <a:chOff x="3094" y="1999"/>
                  <a:chExt cx="10" cy="20"/>
                </a:xfrm>
              </p:grpSpPr>
              <p:sp>
                <p:nvSpPr>
                  <p:cNvPr id="161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3094" y="2008"/>
                    <a:ext cx="10" cy="11"/>
                  </a:xfrm>
                  <a:prstGeom prst="rect">
                    <a:avLst/>
                  </a:prstGeom>
                  <a:noFill/>
                  <a:ln w="158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62" name="Freeform 215"/>
                  <p:cNvSpPr>
                    <a:spLocks/>
                  </p:cNvSpPr>
                  <p:nvPr/>
                </p:nvSpPr>
                <p:spPr bwMode="auto">
                  <a:xfrm>
                    <a:off x="3095" y="2008"/>
                    <a:ext cx="8" cy="1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1" y="58"/>
                      </a:cxn>
                      <a:cxn ang="0">
                        <a:pos x="61" y="0"/>
                      </a:cxn>
                      <a:cxn ang="0">
                        <a:pos x="0" y="58"/>
                      </a:cxn>
                    </a:cxnLst>
                    <a:rect l="0" t="0" r="r" b="b"/>
                    <a:pathLst>
                      <a:path w="61" h="58">
                        <a:moveTo>
                          <a:pt x="0" y="0"/>
                        </a:moveTo>
                        <a:lnTo>
                          <a:pt x="61" y="58"/>
                        </a:lnTo>
                        <a:lnTo>
                          <a:pt x="61" y="0"/>
                        </a:lnTo>
                        <a:lnTo>
                          <a:pt x="0" y="58"/>
                        </a:lnTo>
                      </a:path>
                    </a:pathLst>
                  </a:custGeom>
                  <a:noFill/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63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3095" y="1999"/>
                    <a:ext cx="8" cy="9"/>
                  </a:xfrm>
                  <a:prstGeom prst="rect">
                    <a:avLst/>
                  </a:prstGeom>
                  <a:noFill/>
                  <a:ln w="158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64" name="Freeform 217"/>
                  <p:cNvSpPr>
                    <a:spLocks/>
                  </p:cNvSpPr>
                  <p:nvPr/>
                </p:nvSpPr>
                <p:spPr bwMode="auto">
                  <a:xfrm>
                    <a:off x="3095" y="1999"/>
                    <a:ext cx="8" cy="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1" y="58"/>
                      </a:cxn>
                      <a:cxn ang="0">
                        <a:pos x="61" y="0"/>
                      </a:cxn>
                      <a:cxn ang="0">
                        <a:pos x="0" y="58"/>
                      </a:cxn>
                    </a:cxnLst>
                    <a:rect l="0" t="0" r="r" b="b"/>
                    <a:pathLst>
                      <a:path w="61" h="58">
                        <a:moveTo>
                          <a:pt x="0" y="0"/>
                        </a:moveTo>
                        <a:lnTo>
                          <a:pt x="61" y="58"/>
                        </a:lnTo>
                        <a:lnTo>
                          <a:pt x="61" y="0"/>
                        </a:lnTo>
                        <a:lnTo>
                          <a:pt x="0" y="58"/>
                        </a:lnTo>
                      </a:path>
                    </a:pathLst>
                  </a:custGeom>
                  <a:noFill/>
                  <a:ln w="158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sp>
            <p:nvSpPr>
              <p:cNvPr id="107" name="Freeform 218"/>
              <p:cNvSpPr>
                <a:spLocks/>
              </p:cNvSpPr>
              <p:nvPr/>
            </p:nvSpPr>
            <p:spPr bwMode="auto">
              <a:xfrm>
                <a:off x="2753" y="1955"/>
                <a:ext cx="308" cy="72"/>
              </a:xfrm>
              <a:custGeom>
                <a:avLst/>
                <a:gdLst/>
                <a:ahLst/>
                <a:cxnLst>
                  <a:cxn ang="0">
                    <a:pos x="2159" y="0"/>
                  </a:cxn>
                  <a:cxn ang="0">
                    <a:pos x="2159" y="82"/>
                  </a:cxn>
                  <a:cxn ang="0">
                    <a:pos x="1317" y="147"/>
                  </a:cxn>
                  <a:cxn ang="0">
                    <a:pos x="1119" y="409"/>
                  </a:cxn>
                  <a:cxn ang="0">
                    <a:pos x="0" y="432"/>
                  </a:cxn>
                  <a:cxn ang="0">
                    <a:pos x="0" y="381"/>
                  </a:cxn>
                  <a:cxn ang="0">
                    <a:pos x="1049" y="343"/>
                  </a:cxn>
                  <a:cxn ang="0">
                    <a:pos x="1270" y="74"/>
                  </a:cxn>
                  <a:cxn ang="0">
                    <a:pos x="2159" y="0"/>
                  </a:cxn>
                </a:cxnLst>
                <a:rect l="0" t="0" r="r" b="b"/>
                <a:pathLst>
                  <a:path w="2159" h="432">
                    <a:moveTo>
                      <a:pt x="2159" y="0"/>
                    </a:moveTo>
                    <a:lnTo>
                      <a:pt x="2159" y="82"/>
                    </a:lnTo>
                    <a:lnTo>
                      <a:pt x="1317" y="147"/>
                    </a:lnTo>
                    <a:lnTo>
                      <a:pt x="1119" y="409"/>
                    </a:lnTo>
                    <a:lnTo>
                      <a:pt x="0" y="432"/>
                    </a:lnTo>
                    <a:lnTo>
                      <a:pt x="0" y="381"/>
                    </a:lnTo>
                    <a:lnTo>
                      <a:pt x="1049" y="343"/>
                    </a:lnTo>
                    <a:lnTo>
                      <a:pt x="1270" y="74"/>
                    </a:lnTo>
                    <a:lnTo>
                      <a:pt x="2159" y="0"/>
                    </a:lnTo>
                    <a:close/>
                  </a:path>
                </a:pathLst>
              </a:custGeom>
              <a:solidFill>
                <a:srgbClr val="9F7F5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08" name="Group 219"/>
              <p:cNvGrpSpPr>
                <a:grpSpLocks/>
              </p:cNvGrpSpPr>
              <p:nvPr/>
            </p:nvGrpSpPr>
            <p:grpSpPr bwMode="auto">
              <a:xfrm>
                <a:off x="2975" y="1931"/>
                <a:ext cx="35" cy="41"/>
                <a:chOff x="2975" y="1931"/>
                <a:chExt cx="35" cy="41"/>
              </a:xfrm>
            </p:grpSpPr>
            <p:sp>
              <p:nvSpPr>
                <p:cNvPr id="156" name="Freeform 220"/>
                <p:cNvSpPr>
                  <a:spLocks/>
                </p:cNvSpPr>
                <p:nvPr/>
              </p:nvSpPr>
              <p:spPr bwMode="auto">
                <a:xfrm>
                  <a:off x="2986" y="1932"/>
                  <a:ext cx="24" cy="39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166" y="34"/>
                    </a:cxn>
                    <a:cxn ang="0">
                      <a:pos x="166" y="103"/>
                    </a:cxn>
                    <a:cxn ang="0">
                      <a:pos x="95" y="108"/>
                    </a:cxn>
                    <a:cxn ang="0">
                      <a:pos x="55" y="225"/>
                    </a:cxn>
                    <a:cxn ang="0">
                      <a:pos x="0" y="238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66" h="238">
                      <a:moveTo>
                        <a:pt x="85" y="0"/>
                      </a:moveTo>
                      <a:lnTo>
                        <a:pt x="166" y="34"/>
                      </a:lnTo>
                      <a:lnTo>
                        <a:pt x="166" y="103"/>
                      </a:lnTo>
                      <a:lnTo>
                        <a:pt x="95" y="108"/>
                      </a:lnTo>
                      <a:lnTo>
                        <a:pt x="55" y="225"/>
                      </a:lnTo>
                      <a:lnTo>
                        <a:pt x="0" y="238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rgbClr val="7FFFD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57" name="Freeform 221"/>
                <p:cNvSpPr>
                  <a:spLocks/>
                </p:cNvSpPr>
                <p:nvPr/>
              </p:nvSpPr>
              <p:spPr bwMode="auto">
                <a:xfrm>
                  <a:off x="2975" y="1931"/>
                  <a:ext cx="24" cy="41"/>
                </a:xfrm>
                <a:custGeom>
                  <a:avLst/>
                  <a:gdLst/>
                  <a:ahLst/>
                  <a:cxnLst>
                    <a:cxn ang="0">
                      <a:pos x="87" y="21"/>
                    </a:cxn>
                    <a:cxn ang="0">
                      <a:pos x="167" y="0"/>
                    </a:cxn>
                    <a:cxn ang="0">
                      <a:pos x="79" y="237"/>
                    </a:cxn>
                    <a:cxn ang="0">
                      <a:pos x="0" y="243"/>
                    </a:cxn>
                    <a:cxn ang="0">
                      <a:pos x="87" y="21"/>
                    </a:cxn>
                  </a:cxnLst>
                  <a:rect l="0" t="0" r="r" b="b"/>
                  <a:pathLst>
                    <a:path w="167" h="243">
                      <a:moveTo>
                        <a:pt x="87" y="21"/>
                      </a:moveTo>
                      <a:lnTo>
                        <a:pt x="167" y="0"/>
                      </a:lnTo>
                      <a:lnTo>
                        <a:pt x="79" y="237"/>
                      </a:lnTo>
                      <a:lnTo>
                        <a:pt x="0" y="243"/>
                      </a:lnTo>
                      <a:lnTo>
                        <a:pt x="87" y="21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9" name="Group 222"/>
              <p:cNvGrpSpPr>
                <a:grpSpLocks/>
              </p:cNvGrpSpPr>
              <p:nvPr/>
            </p:nvGrpSpPr>
            <p:grpSpPr bwMode="auto">
              <a:xfrm>
                <a:off x="3025" y="1920"/>
                <a:ext cx="39" cy="46"/>
                <a:chOff x="3025" y="1920"/>
                <a:chExt cx="39" cy="46"/>
              </a:xfrm>
            </p:grpSpPr>
            <p:sp>
              <p:nvSpPr>
                <p:cNvPr id="154" name="Freeform 223"/>
                <p:cNvSpPr>
                  <a:spLocks/>
                </p:cNvSpPr>
                <p:nvPr/>
              </p:nvSpPr>
              <p:spPr bwMode="auto">
                <a:xfrm>
                  <a:off x="3025" y="1920"/>
                  <a:ext cx="28" cy="46"/>
                </a:xfrm>
                <a:custGeom>
                  <a:avLst/>
                  <a:gdLst/>
                  <a:ahLst/>
                  <a:cxnLst>
                    <a:cxn ang="0">
                      <a:pos x="106" y="15"/>
                    </a:cxn>
                    <a:cxn ang="0">
                      <a:pos x="197" y="0"/>
                    </a:cxn>
                    <a:cxn ang="0">
                      <a:pos x="101" y="272"/>
                    </a:cxn>
                    <a:cxn ang="0">
                      <a:pos x="0" y="279"/>
                    </a:cxn>
                    <a:cxn ang="0">
                      <a:pos x="106" y="15"/>
                    </a:cxn>
                  </a:cxnLst>
                  <a:rect l="0" t="0" r="r" b="b"/>
                  <a:pathLst>
                    <a:path w="197" h="279">
                      <a:moveTo>
                        <a:pt x="106" y="15"/>
                      </a:moveTo>
                      <a:lnTo>
                        <a:pt x="197" y="0"/>
                      </a:lnTo>
                      <a:lnTo>
                        <a:pt x="101" y="272"/>
                      </a:lnTo>
                      <a:lnTo>
                        <a:pt x="0" y="279"/>
                      </a:lnTo>
                      <a:lnTo>
                        <a:pt x="106" y="15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55" name="Freeform 224"/>
                <p:cNvSpPr>
                  <a:spLocks/>
                </p:cNvSpPr>
                <p:nvPr/>
              </p:nvSpPr>
              <p:spPr bwMode="auto">
                <a:xfrm>
                  <a:off x="3039" y="1920"/>
                  <a:ext cx="25" cy="45"/>
                </a:xfrm>
                <a:custGeom>
                  <a:avLst/>
                  <a:gdLst/>
                  <a:ahLst/>
                  <a:cxnLst>
                    <a:cxn ang="0">
                      <a:pos x="97" y="0"/>
                    </a:cxn>
                    <a:cxn ang="0">
                      <a:pos x="0" y="268"/>
                    </a:cxn>
                    <a:cxn ang="0">
                      <a:pos x="61" y="243"/>
                    </a:cxn>
                    <a:cxn ang="0">
                      <a:pos x="100" y="127"/>
                    </a:cxn>
                    <a:cxn ang="0">
                      <a:pos x="178" y="119"/>
                    </a:cxn>
                    <a:cxn ang="0">
                      <a:pos x="178" y="46"/>
                    </a:cxn>
                    <a:cxn ang="0">
                      <a:pos x="97" y="0"/>
                    </a:cxn>
                  </a:cxnLst>
                  <a:rect l="0" t="0" r="r" b="b"/>
                  <a:pathLst>
                    <a:path w="178" h="268">
                      <a:moveTo>
                        <a:pt x="97" y="0"/>
                      </a:moveTo>
                      <a:lnTo>
                        <a:pt x="0" y="268"/>
                      </a:lnTo>
                      <a:lnTo>
                        <a:pt x="61" y="243"/>
                      </a:lnTo>
                      <a:lnTo>
                        <a:pt x="100" y="127"/>
                      </a:lnTo>
                      <a:lnTo>
                        <a:pt x="178" y="119"/>
                      </a:lnTo>
                      <a:lnTo>
                        <a:pt x="178" y="46"/>
                      </a:lnTo>
                      <a:lnTo>
                        <a:pt x="97" y="0"/>
                      </a:lnTo>
                      <a:close/>
                    </a:path>
                  </a:pathLst>
                </a:custGeom>
                <a:solidFill>
                  <a:srgbClr val="7FFFD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10" name="Group 225"/>
              <p:cNvGrpSpPr>
                <a:grpSpLocks/>
              </p:cNvGrpSpPr>
              <p:nvPr/>
            </p:nvGrpSpPr>
            <p:grpSpPr bwMode="auto">
              <a:xfrm>
                <a:off x="3062" y="2041"/>
                <a:ext cx="38" cy="22"/>
                <a:chOff x="3062" y="2041"/>
                <a:chExt cx="38" cy="22"/>
              </a:xfrm>
            </p:grpSpPr>
            <p:sp>
              <p:nvSpPr>
                <p:cNvPr id="152" name="Rectangle 226"/>
                <p:cNvSpPr>
                  <a:spLocks noChangeArrowheads="1"/>
                </p:cNvSpPr>
                <p:nvPr/>
              </p:nvSpPr>
              <p:spPr bwMode="auto">
                <a:xfrm>
                  <a:off x="3062" y="2041"/>
                  <a:ext cx="28" cy="22"/>
                </a:xfrm>
                <a:prstGeom prst="rect">
                  <a:avLst/>
                </a:prstGeom>
                <a:solidFill>
                  <a:srgbClr val="009F9F"/>
                </a:solidFill>
                <a:ln w="15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53" name="Freeform 227"/>
                <p:cNvSpPr>
                  <a:spLocks/>
                </p:cNvSpPr>
                <p:nvPr/>
              </p:nvSpPr>
              <p:spPr bwMode="auto">
                <a:xfrm>
                  <a:off x="3090" y="2041"/>
                  <a:ext cx="10" cy="2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29"/>
                    </a:cxn>
                    <a:cxn ang="0">
                      <a:pos x="65" y="123"/>
                    </a:cxn>
                    <a:cxn ang="0">
                      <a:pos x="65" y="1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5" h="129">
                      <a:moveTo>
                        <a:pt x="0" y="0"/>
                      </a:moveTo>
                      <a:lnTo>
                        <a:pt x="0" y="129"/>
                      </a:lnTo>
                      <a:lnTo>
                        <a:pt x="65" y="123"/>
                      </a:lnTo>
                      <a:lnTo>
                        <a:pt x="65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11" name="Group 228"/>
              <p:cNvGrpSpPr>
                <a:grpSpLocks/>
              </p:cNvGrpSpPr>
              <p:nvPr/>
            </p:nvGrpSpPr>
            <p:grpSpPr bwMode="auto">
              <a:xfrm>
                <a:off x="2940" y="1982"/>
                <a:ext cx="96" cy="78"/>
                <a:chOff x="2940" y="1982"/>
                <a:chExt cx="96" cy="78"/>
              </a:xfrm>
            </p:grpSpPr>
            <p:sp>
              <p:nvSpPr>
                <p:cNvPr id="147" name="Freeform 229"/>
                <p:cNvSpPr>
                  <a:spLocks/>
                </p:cNvSpPr>
                <p:nvPr/>
              </p:nvSpPr>
              <p:spPr bwMode="auto">
                <a:xfrm>
                  <a:off x="2940" y="1985"/>
                  <a:ext cx="45" cy="5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284" y="0"/>
                    </a:cxn>
                    <a:cxn ang="0">
                      <a:pos x="315" y="26"/>
                    </a:cxn>
                    <a:cxn ang="0">
                      <a:pos x="28" y="33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315" h="33">
                      <a:moveTo>
                        <a:pt x="0" y="15"/>
                      </a:moveTo>
                      <a:lnTo>
                        <a:pt x="284" y="0"/>
                      </a:lnTo>
                      <a:lnTo>
                        <a:pt x="315" y="26"/>
                      </a:lnTo>
                      <a:lnTo>
                        <a:pt x="28" y="33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8" name="Freeform 230"/>
                <p:cNvSpPr>
                  <a:spLocks/>
                </p:cNvSpPr>
                <p:nvPr/>
              </p:nvSpPr>
              <p:spPr bwMode="auto">
                <a:xfrm>
                  <a:off x="2940" y="1987"/>
                  <a:ext cx="4" cy="72"/>
                </a:xfrm>
                <a:custGeom>
                  <a:avLst/>
                  <a:gdLst/>
                  <a:ahLst/>
                  <a:cxnLst>
                    <a:cxn ang="0">
                      <a:pos x="0" y="430"/>
                    </a:cxn>
                    <a:cxn ang="0">
                      <a:pos x="0" y="0"/>
                    </a:cxn>
                    <a:cxn ang="0">
                      <a:pos x="31" y="21"/>
                    </a:cxn>
                    <a:cxn ang="0">
                      <a:pos x="31" y="430"/>
                    </a:cxn>
                    <a:cxn ang="0">
                      <a:pos x="0" y="430"/>
                    </a:cxn>
                  </a:cxnLst>
                  <a:rect l="0" t="0" r="r" b="b"/>
                  <a:pathLst>
                    <a:path w="31" h="430">
                      <a:moveTo>
                        <a:pt x="0" y="430"/>
                      </a:moveTo>
                      <a:lnTo>
                        <a:pt x="0" y="0"/>
                      </a:lnTo>
                      <a:lnTo>
                        <a:pt x="31" y="21"/>
                      </a:lnTo>
                      <a:lnTo>
                        <a:pt x="31" y="430"/>
                      </a:lnTo>
                      <a:lnTo>
                        <a:pt x="0" y="430"/>
                      </a:lnTo>
                      <a:close/>
                    </a:path>
                  </a:pathLst>
                </a:custGeom>
                <a:solidFill>
                  <a:srgbClr val="00BF9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9" name="Freeform 231"/>
                <p:cNvSpPr>
                  <a:spLocks/>
                </p:cNvSpPr>
                <p:nvPr/>
              </p:nvSpPr>
              <p:spPr bwMode="auto">
                <a:xfrm>
                  <a:off x="2980" y="1984"/>
                  <a:ext cx="4" cy="76"/>
                </a:xfrm>
                <a:custGeom>
                  <a:avLst/>
                  <a:gdLst/>
                  <a:ahLst/>
                  <a:cxnLst>
                    <a:cxn ang="0">
                      <a:pos x="0" y="452"/>
                    </a:cxn>
                    <a:cxn ang="0">
                      <a:pos x="0" y="0"/>
                    </a:cxn>
                    <a:cxn ang="0">
                      <a:pos x="32" y="25"/>
                    </a:cxn>
                    <a:cxn ang="0">
                      <a:pos x="32" y="452"/>
                    </a:cxn>
                    <a:cxn ang="0">
                      <a:pos x="0" y="452"/>
                    </a:cxn>
                  </a:cxnLst>
                  <a:rect l="0" t="0" r="r" b="b"/>
                  <a:pathLst>
                    <a:path w="32" h="452">
                      <a:moveTo>
                        <a:pt x="0" y="452"/>
                      </a:moveTo>
                      <a:lnTo>
                        <a:pt x="0" y="0"/>
                      </a:lnTo>
                      <a:lnTo>
                        <a:pt x="32" y="25"/>
                      </a:lnTo>
                      <a:lnTo>
                        <a:pt x="32" y="452"/>
                      </a:lnTo>
                      <a:lnTo>
                        <a:pt x="0" y="452"/>
                      </a:lnTo>
                      <a:close/>
                    </a:path>
                  </a:pathLst>
                </a:custGeom>
                <a:solidFill>
                  <a:srgbClr val="00BF9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50" name="Freeform 232"/>
                <p:cNvSpPr>
                  <a:spLocks/>
                </p:cNvSpPr>
                <p:nvPr/>
              </p:nvSpPr>
              <p:spPr bwMode="auto">
                <a:xfrm>
                  <a:off x="2980" y="1982"/>
                  <a:ext cx="56" cy="7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342" y="0"/>
                    </a:cxn>
                    <a:cxn ang="0">
                      <a:pos x="393" y="26"/>
                    </a:cxn>
                    <a:cxn ang="0">
                      <a:pos x="34" y="41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393" h="41">
                      <a:moveTo>
                        <a:pt x="0" y="15"/>
                      </a:moveTo>
                      <a:lnTo>
                        <a:pt x="342" y="0"/>
                      </a:lnTo>
                      <a:lnTo>
                        <a:pt x="393" y="26"/>
                      </a:lnTo>
                      <a:lnTo>
                        <a:pt x="34" y="41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51" name="Freeform 233"/>
                <p:cNvSpPr>
                  <a:spLocks/>
                </p:cNvSpPr>
                <p:nvPr/>
              </p:nvSpPr>
              <p:spPr bwMode="auto">
                <a:xfrm>
                  <a:off x="3031" y="1982"/>
                  <a:ext cx="5" cy="78"/>
                </a:xfrm>
                <a:custGeom>
                  <a:avLst/>
                  <a:gdLst/>
                  <a:ahLst/>
                  <a:cxnLst>
                    <a:cxn ang="0">
                      <a:pos x="0" y="471"/>
                    </a:cxn>
                    <a:cxn ang="0">
                      <a:pos x="0" y="0"/>
                    </a:cxn>
                    <a:cxn ang="0">
                      <a:pos x="39" y="26"/>
                    </a:cxn>
                    <a:cxn ang="0">
                      <a:pos x="39" y="471"/>
                    </a:cxn>
                    <a:cxn ang="0">
                      <a:pos x="0" y="471"/>
                    </a:cxn>
                  </a:cxnLst>
                  <a:rect l="0" t="0" r="r" b="b"/>
                  <a:pathLst>
                    <a:path w="39" h="471">
                      <a:moveTo>
                        <a:pt x="0" y="471"/>
                      </a:moveTo>
                      <a:lnTo>
                        <a:pt x="0" y="0"/>
                      </a:lnTo>
                      <a:lnTo>
                        <a:pt x="39" y="26"/>
                      </a:lnTo>
                      <a:lnTo>
                        <a:pt x="39" y="471"/>
                      </a:lnTo>
                      <a:lnTo>
                        <a:pt x="0" y="471"/>
                      </a:lnTo>
                      <a:close/>
                    </a:path>
                  </a:pathLst>
                </a:custGeom>
                <a:solidFill>
                  <a:srgbClr val="00BF9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12" name="Group 234"/>
              <p:cNvGrpSpPr>
                <a:grpSpLocks/>
              </p:cNvGrpSpPr>
              <p:nvPr/>
            </p:nvGrpSpPr>
            <p:grpSpPr bwMode="auto">
              <a:xfrm>
                <a:off x="2758" y="2039"/>
                <a:ext cx="127" cy="18"/>
                <a:chOff x="2758" y="2039"/>
                <a:chExt cx="127" cy="18"/>
              </a:xfrm>
            </p:grpSpPr>
            <p:grpSp>
              <p:nvGrpSpPr>
                <p:cNvPr id="113" name="Group 235"/>
                <p:cNvGrpSpPr>
                  <a:grpSpLocks/>
                </p:cNvGrpSpPr>
                <p:nvPr/>
              </p:nvGrpSpPr>
              <p:grpSpPr bwMode="auto">
                <a:xfrm>
                  <a:off x="2758" y="2040"/>
                  <a:ext cx="63" cy="17"/>
                  <a:chOff x="2758" y="2040"/>
                  <a:chExt cx="63" cy="17"/>
                </a:xfrm>
              </p:grpSpPr>
              <p:grpSp>
                <p:nvGrpSpPr>
                  <p:cNvPr id="135" name="Group 236"/>
                  <p:cNvGrpSpPr>
                    <a:grpSpLocks/>
                  </p:cNvGrpSpPr>
                  <p:nvPr/>
                </p:nvGrpSpPr>
                <p:grpSpPr bwMode="auto">
                  <a:xfrm>
                    <a:off x="2758" y="2040"/>
                    <a:ext cx="16" cy="17"/>
                    <a:chOff x="2758" y="2040"/>
                    <a:chExt cx="16" cy="17"/>
                  </a:xfrm>
                </p:grpSpPr>
                <p:sp>
                  <p:nvSpPr>
                    <p:cNvPr id="145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8" y="2040"/>
                      <a:ext cx="16" cy="17"/>
                    </a:xfrm>
                    <a:prstGeom prst="rect">
                      <a:avLst/>
                    </a:prstGeom>
                    <a:noFill/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46" name="Freeform 238"/>
                    <p:cNvSpPr>
                      <a:spLocks/>
                    </p:cNvSpPr>
                    <p:nvPr/>
                  </p:nvSpPr>
                  <p:spPr bwMode="auto">
                    <a:xfrm>
                      <a:off x="2758" y="2040"/>
                      <a:ext cx="16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0" y="102"/>
                        </a:cxn>
                        <a:cxn ang="0">
                          <a:pos x="110" y="0"/>
                        </a:cxn>
                        <a:cxn ang="0">
                          <a:pos x="0" y="102"/>
                        </a:cxn>
                      </a:cxnLst>
                      <a:rect l="0" t="0" r="r" b="b"/>
                      <a:pathLst>
                        <a:path w="110" h="102">
                          <a:moveTo>
                            <a:pt x="0" y="0"/>
                          </a:moveTo>
                          <a:lnTo>
                            <a:pt x="110" y="102"/>
                          </a:lnTo>
                          <a:lnTo>
                            <a:pt x="110" y="0"/>
                          </a:lnTo>
                          <a:lnTo>
                            <a:pt x="0" y="102"/>
                          </a:lnTo>
                        </a:path>
                      </a:pathLst>
                    </a:custGeom>
                    <a:noFill/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36" name="Group 239"/>
                  <p:cNvGrpSpPr>
                    <a:grpSpLocks/>
                  </p:cNvGrpSpPr>
                  <p:nvPr/>
                </p:nvGrpSpPr>
                <p:grpSpPr bwMode="auto">
                  <a:xfrm>
                    <a:off x="2774" y="2040"/>
                    <a:ext cx="16" cy="17"/>
                    <a:chOff x="2774" y="2040"/>
                    <a:chExt cx="16" cy="17"/>
                  </a:xfrm>
                </p:grpSpPr>
                <p:sp>
                  <p:nvSpPr>
                    <p:cNvPr id="143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4" y="2040"/>
                      <a:ext cx="16" cy="17"/>
                    </a:xfrm>
                    <a:prstGeom prst="rect">
                      <a:avLst/>
                    </a:prstGeom>
                    <a:noFill/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44" name="Freeform 241"/>
                    <p:cNvSpPr>
                      <a:spLocks/>
                    </p:cNvSpPr>
                    <p:nvPr/>
                  </p:nvSpPr>
                  <p:spPr bwMode="auto">
                    <a:xfrm>
                      <a:off x="2774" y="2040"/>
                      <a:ext cx="16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0" y="102"/>
                        </a:cxn>
                        <a:cxn ang="0">
                          <a:pos x="110" y="0"/>
                        </a:cxn>
                        <a:cxn ang="0">
                          <a:pos x="0" y="102"/>
                        </a:cxn>
                      </a:cxnLst>
                      <a:rect l="0" t="0" r="r" b="b"/>
                      <a:pathLst>
                        <a:path w="110" h="102">
                          <a:moveTo>
                            <a:pt x="0" y="0"/>
                          </a:moveTo>
                          <a:lnTo>
                            <a:pt x="110" y="102"/>
                          </a:lnTo>
                          <a:lnTo>
                            <a:pt x="110" y="0"/>
                          </a:lnTo>
                          <a:lnTo>
                            <a:pt x="0" y="102"/>
                          </a:lnTo>
                        </a:path>
                      </a:pathLst>
                    </a:custGeom>
                    <a:noFill/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37" name="Group 242"/>
                  <p:cNvGrpSpPr>
                    <a:grpSpLocks/>
                  </p:cNvGrpSpPr>
                  <p:nvPr/>
                </p:nvGrpSpPr>
                <p:grpSpPr bwMode="auto">
                  <a:xfrm>
                    <a:off x="2790" y="2040"/>
                    <a:ext cx="16" cy="17"/>
                    <a:chOff x="2790" y="2040"/>
                    <a:chExt cx="16" cy="17"/>
                  </a:xfrm>
                </p:grpSpPr>
                <p:sp>
                  <p:nvSpPr>
                    <p:cNvPr id="141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0" y="2040"/>
                      <a:ext cx="16" cy="17"/>
                    </a:xfrm>
                    <a:prstGeom prst="rect">
                      <a:avLst/>
                    </a:prstGeom>
                    <a:noFill/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42" name="Freeform 244"/>
                    <p:cNvSpPr>
                      <a:spLocks/>
                    </p:cNvSpPr>
                    <p:nvPr/>
                  </p:nvSpPr>
                  <p:spPr bwMode="auto">
                    <a:xfrm>
                      <a:off x="2790" y="2040"/>
                      <a:ext cx="16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0" y="102"/>
                        </a:cxn>
                        <a:cxn ang="0">
                          <a:pos x="110" y="0"/>
                        </a:cxn>
                        <a:cxn ang="0">
                          <a:pos x="0" y="102"/>
                        </a:cxn>
                      </a:cxnLst>
                      <a:rect l="0" t="0" r="r" b="b"/>
                      <a:pathLst>
                        <a:path w="110" h="102">
                          <a:moveTo>
                            <a:pt x="0" y="0"/>
                          </a:moveTo>
                          <a:lnTo>
                            <a:pt x="110" y="102"/>
                          </a:lnTo>
                          <a:lnTo>
                            <a:pt x="110" y="0"/>
                          </a:lnTo>
                          <a:lnTo>
                            <a:pt x="0" y="102"/>
                          </a:lnTo>
                        </a:path>
                      </a:pathLst>
                    </a:custGeom>
                    <a:noFill/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38" name="Group 245"/>
                  <p:cNvGrpSpPr>
                    <a:grpSpLocks/>
                  </p:cNvGrpSpPr>
                  <p:nvPr/>
                </p:nvGrpSpPr>
                <p:grpSpPr bwMode="auto">
                  <a:xfrm>
                    <a:off x="2806" y="2040"/>
                    <a:ext cx="15" cy="17"/>
                    <a:chOff x="2806" y="2040"/>
                    <a:chExt cx="15" cy="17"/>
                  </a:xfrm>
                </p:grpSpPr>
                <p:sp>
                  <p:nvSpPr>
                    <p:cNvPr id="139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06" y="2040"/>
                      <a:ext cx="15" cy="17"/>
                    </a:xfrm>
                    <a:prstGeom prst="rect">
                      <a:avLst/>
                    </a:prstGeom>
                    <a:noFill/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40" name="Freeform 247"/>
                    <p:cNvSpPr>
                      <a:spLocks/>
                    </p:cNvSpPr>
                    <p:nvPr/>
                  </p:nvSpPr>
                  <p:spPr bwMode="auto">
                    <a:xfrm>
                      <a:off x="2806" y="2040"/>
                      <a:ext cx="15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1" y="102"/>
                        </a:cxn>
                        <a:cxn ang="0">
                          <a:pos x="111" y="0"/>
                        </a:cxn>
                        <a:cxn ang="0">
                          <a:pos x="0" y="102"/>
                        </a:cxn>
                      </a:cxnLst>
                      <a:rect l="0" t="0" r="r" b="b"/>
                      <a:pathLst>
                        <a:path w="111" h="102">
                          <a:moveTo>
                            <a:pt x="0" y="0"/>
                          </a:moveTo>
                          <a:lnTo>
                            <a:pt x="111" y="102"/>
                          </a:lnTo>
                          <a:lnTo>
                            <a:pt x="111" y="0"/>
                          </a:lnTo>
                          <a:lnTo>
                            <a:pt x="0" y="102"/>
                          </a:lnTo>
                        </a:path>
                      </a:pathLst>
                    </a:custGeom>
                    <a:noFill/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114" name="Group 248"/>
                <p:cNvGrpSpPr>
                  <a:grpSpLocks/>
                </p:cNvGrpSpPr>
                <p:nvPr/>
              </p:nvGrpSpPr>
              <p:grpSpPr bwMode="auto">
                <a:xfrm>
                  <a:off x="2821" y="2040"/>
                  <a:ext cx="64" cy="17"/>
                  <a:chOff x="2821" y="2040"/>
                  <a:chExt cx="64" cy="17"/>
                </a:xfrm>
              </p:grpSpPr>
              <p:grpSp>
                <p:nvGrpSpPr>
                  <p:cNvPr id="123" name="Group 249"/>
                  <p:cNvGrpSpPr>
                    <a:grpSpLocks/>
                  </p:cNvGrpSpPr>
                  <p:nvPr/>
                </p:nvGrpSpPr>
                <p:grpSpPr bwMode="auto">
                  <a:xfrm>
                    <a:off x="2821" y="2040"/>
                    <a:ext cx="16" cy="17"/>
                    <a:chOff x="2821" y="2040"/>
                    <a:chExt cx="16" cy="17"/>
                  </a:xfrm>
                </p:grpSpPr>
                <p:sp>
                  <p:nvSpPr>
                    <p:cNvPr id="133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1" y="2040"/>
                      <a:ext cx="16" cy="17"/>
                    </a:xfrm>
                    <a:prstGeom prst="rect">
                      <a:avLst/>
                    </a:prstGeom>
                    <a:noFill/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34" name="Freeform 251"/>
                    <p:cNvSpPr>
                      <a:spLocks/>
                    </p:cNvSpPr>
                    <p:nvPr/>
                  </p:nvSpPr>
                  <p:spPr bwMode="auto">
                    <a:xfrm>
                      <a:off x="2821" y="2040"/>
                      <a:ext cx="16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0" y="102"/>
                        </a:cxn>
                        <a:cxn ang="0">
                          <a:pos x="110" y="0"/>
                        </a:cxn>
                        <a:cxn ang="0">
                          <a:pos x="0" y="102"/>
                        </a:cxn>
                      </a:cxnLst>
                      <a:rect l="0" t="0" r="r" b="b"/>
                      <a:pathLst>
                        <a:path w="110" h="102">
                          <a:moveTo>
                            <a:pt x="0" y="0"/>
                          </a:moveTo>
                          <a:lnTo>
                            <a:pt x="110" y="102"/>
                          </a:lnTo>
                          <a:lnTo>
                            <a:pt x="110" y="0"/>
                          </a:lnTo>
                          <a:lnTo>
                            <a:pt x="0" y="102"/>
                          </a:lnTo>
                        </a:path>
                      </a:pathLst>
                    </a:custGeom>
                    <a:noFill/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24" name="Group 252"/>
                  <p:cNvGrpSpPr>
                    <a:grpSpLocks/>
                  </p:cNvGrpSpPr>
                  <p:nvPr/>
                </p:nvGrpSpPr>
                <p:grpSpPr bwMode="auto">
                  <a:xfrm>
                    <a:off x="2837" y="2040"/>
                    <a:ext cx="16" cy="17"/>
                    <a:chOff x="2837" y="2040"/>
                    <a:chExt cx="16" cy="17"/>
                  </a:xfrm>
                </p:grpSpPr>
                <p:sp>
                  <p:nvSpPr>
                    <p:cNvPr id="131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7" y="2040"/>
                      <a:ext cx="16" cy="17"/>
                    </a:xfrm>
                    <a:prstGeom prst="rect">
                      <a:avLst/>
                    </a:prstGeom>
                    <a:noFill/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32" name="Freeform 254"/>
                    <p:cNvSpPr>
                      <a:spLocks/>
                    </p:cNvSpPr>
                    <p:nvPr/>
                  </p:nvSpPr>
                  <p:spPr bwMode="auto">
                    <a:xfrm>
                      <a:off x="2837" y="2040"/>
                      <a:ext cx="16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0" y="102"/>
                        </a:cxn>
                        <a:cxn ang="0">
                          <a:pos x="110" y="0"/>
                        </a:cxn>
                        <a:cxn ang="0">
                          <a:pos x="0" y="102"/>
                        </a:cxn>
                      </a:cxnLst>
                      <a:rect l="0" t="0" r="r" b="b"/>
                      <a:pathLst>
                        <a:path w="110" h="102">
                          <a:moveTo>
                            <a:pt x="0" y="0"/>
                          </a:moveTo>
                          <a:lnTo>
                            <a:pt x="110" y="102"/>
                          </a:lnTo>
                          <a:lnTo>
                            <a:pt x="110" y="0"/>
                          </a:lnTo>
                          <a:lnTo>
                            <a:pt x="0" y="102"/>
                          </a:lnTo>
                        </a:path>
                      </a:pathLst>
                    </a:custGeom>
                    <a:noFill/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25" name="Group 255"/>
                  <p:cNvGrpSpPr>
                    <a:grpSpLocks/>
                  </p:cNvGrpSpPr>
                  <p:nvPr/>
                </p:nvGrpSpPr>
                <p:grpSpPr bwMode="auto">
                  <a:xfrm>
                    <a:off x="2853" y="2040"/>
                    <a:ext cx="16" cy="17"/>
                    <a:chOff x="2853" y="2040"/>
                    <a:chExt cx="16" cy="17"/>
                  </a:xfrm>
                </p:grpSpPr>
                <p:sp>
                  <p:nvSpPr>
                    <p:cNvPr id="129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53" y="2040"/>
                      <a:ext cx="16" cy="17"/>
                    </a:xfrm>
                    <a:prstGeom prst="rect">
                      <a:avLst/>
                    </a:prstGeom>
                    <a:noFill/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30" name="Freeform 257"/>
                    <p:cNvSpPr>
                      <a:spLocks/>
                    </p:cNvSpPr>
                    <p:nvPr/>
                  </p:nvSpPr>
                  <p:spPr bwMode="auto">
                    <a:xfrm>
                      <a:off x="2853" y="2040"/>
                      <a:ext cx="16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0" y="102"/>
                        </a:cxn>
                        <a:cxn ang="0">
                          <a:pos x="110" y="0"/>
                        </a:cxn>
                        <a:cxn ang="0">
                          <a:pos x="0" y="102"/>
                        </a:cxn>
                      </a:cxnLst>
                      <a:rect l="0" t="0" r="r" b="b"/>
                      <a:pathLst>
                        <a:path w="110" h="102">
                          <a:moveTo>
                            <a:pt x="0" y="0"/>
                          </a:moveTo>
                          <a:lnTo>
                            <a:pt x="110" y="102"/>
                          </a:lnTo>
                          <a:lnTo>
                            <a:pt x="110" y="0"/>
                          </a:lnTo>
                          <a:lnTo>
                            <a:pt x="0" y="102"/>
                          </a:lnTo>
                        </a:path>
                      </a:pathLst>
                    </a:custGeom>
                    <a:noFill/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26" name="Group 258"/>
                  <p:cNvGrpSpPr>
                    <a:grpSpLocks/>
                  </p:cNvGrpSpPr>
                  <p:nvPr/>
                </p:nvGrpSpPr>
                <p:grpSpPr bwMode="auto">
                  <a:xfrm>
                    <a:off x="2869" y="2040"/>
                    <a:ext cx="16" cy="17"/>
                    <a:chOff x="2869" y="2040"/>
                    <a:chExt cx="16" cy="17"/>
                  </a:xfrm>
                </p:grpSpPr>
                <p:sp>
                  <p:nvSpPr>
                    <p:cNvPr id="127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9" y="2040"/>
                      <a:ext cx="16" cy="17"/>
                    </a:xfrm>
                    <a:prstGeom prst="rect">
                      <a:avLst/>
                    </a:prstGeom>
                    <a:noFill/>
                    <a:ln w="1588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28" name="Freeform 260"/>
                    <p:cNvSpPr>
                      <a:spLocks/>
                    </p:cNvSpPr>
                    <p:nvPr/>
                  </p:nvSpPr>
                  <p:spPr bwMode="auto">
                    <a:xfrm>
                      <a:off x="2869" y="2040"/>
                      <a:ext cx="16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12" y="102"/>
                        </a:cxn>
                        <a:cxn ang="0">
                          <a:pos x="112" y="0"/>
                        </a:cxn>
                        <a:cxn ang="0">
                          <a:pos x="0" y="102"/>
                        </a:cxn>
                      </a:cxnLst>
                      <a:rect l="0" t="0" r="r" b="b"/>
                      <a:pathLst>
                        <a:path w="112" h="102">
                          <a:moveTo>
                            <a:pt x="0" y="0"/>
                          </a:moveTo>
                          <a:lnTo>
                            <a:pt x="112" y="102"/>
                          </a:lnTo>
                          <a:lnTo>
                            <a:pt x="112" y="0"/>
                          </a:lnTo>
                          <a:lnTo>
                            <a:pt x="0" y="102"/>
                          </a:lnTo>
                        </a:path>
                      </a:pathLst>
                    </a:custGeom>
                    <a:noFill/>
                    <a:ln w="158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  <p:sp>
              <p:nvSpPr>
                <p:cNvPr id="115" name="Line 261"/>
                <p:cNvSpPr>
                  <a:spLocks noChangeShapeType="1"/>
                </p:cNvSpPr>
                <p:nvPr/>
              </p:nvSpPr>
              <p:spPr bwMode="auto">
                <a:xfrm>
                  <a:off x="2798" y="2039"/>
                  <a:ext cx="1" cy="17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6" name="Line 262"/>
                <p:cNvSpPr>
                  <a:spLocks noChangeShapeType="1"/>
                </p:cNvSpPr>
                <p:nvPr/>
              </p:nvSpPr>
              <p:spPr bwMode="auto">
                <a:xfrm>
                  <a:off x="2845" y="2039"/>
                  <a:ext cx="1" cy="17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7" name="Line 263"/>
                <p:cNvSpPr>
                  <a:spLocks noChangeShapeType="1"/>
                </p:cNvSpPr>
                <p:nvPr/>
              </p:nvSpPr>
              <p:spPr bwMode="auto">
                <a:xfrm>
                  <a:off x="2813" y="2039"/>
                  <a:ext cx="1" cy="17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8" name="Line 264"/>
                <p:cNvSpPr>
                  <a:spLocks noChangeShapeType="1"/>
                </p:cNvSpPr>
                <p:nvPr/>
              </p:nvSpPr>
              <p:spPr bwMode="auto">
                <a:xfrm>
                  <a:off x="2829" y="2039"/>
                  <a:ext cx="1" cy="17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9" name="Line 265"/>
                <p:cNvSpPr>
                  <a:spLocks noChangeShapeType="1"/>
                </p:cNvSpPr>
                <p:nvPr/>
              </p:nvSpPr>
              <p:spPr bwMode="auto">
                <a:xfrm>
                  <a:off x="2782" y="2039"/>
                  <a:ext cx="1" cy="17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0" name="Line 266"/>
                <p:cNvSpPr>
                  <a:spLocks noChangeShapeType="1"/>
                </p:cNvSpPr>
                <p:nvPr/>
              </p:nvSpPr>
              <p:spPr bwMode="auto">
                <a:xfrm>
                  <a:off x="2766" y="2039"/>
                  <a:ext cx="1" cy="17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1" name="Line 267"/>
                <p:cNvSpPr>
                  <a:spLocks noChangeShapeType="1"/>
                </p:cNvSpPr>
                <p:nvPr/>
              </p:nvSpPr>
              <p:spPr bwMode="auto">
                <a:xfrm>
                  <a:off x="2861" y="2039"/>
                  <a:ext cx="1" cy="17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2" name="Line 268"/>
                <p:cNvSpPr>
                  <a:spLocks noChangeShapeType="1"/>
                </p:cNvSpPr>
                <p:nvPr/>
              </p:nvSpPr>
              <p:spPr bwMode="auto">
                <a:xfrm>
                  <a:off x="2876" y="2039"/>
                  <a:ext cx="1" cy="17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270" name="Group 269"/>
            <p:cNvGrpSpPr>
              <a:grpSpLocks/>
            </p:cNvGrpSpPr>
            <p:nvPr/>
          </p:nvGrpSpPr>
          <p:grpSpPr bwMode="auto">
            <a:xfrm>
              <a:off x="6008688" y="1789113"/>
              <a:ext cx="696912" cy="604837"/>
              <a:chOff x="4368" y="1680"/>
              <a:chExt cx="308" cy="397"/>
            </a:xfrm>
          </p:grpSpPr>
          <p:grpSp>
            <p:nvGrpSpPr>
              <p:cNvPr id="271" name="Group 270"/>
              <p:cNvGrpSpPr>
                <a:grpSpLocks/>
              </p:cNvGrpSpPr>
              <p:nvPr/>
            </p:nvGrpSpPr>
            <p:grpSpPr bwMode="auto">
              <a:xfrm>
                <a:off x="4565" y="1899"/>
                <a:ext cx="111" cy="139"/>
                <a:chOff x="3200" y="1894"/>
                <a:chExt cx="111" cy="139"/>
              </a:xfrm>
            </p:grpSpPr>
            <p:sp>
              <p:nvSpPr>
                <p:cNvPr id="288" name="Freeform 271"/>
                <p:cNvSpPr>
                  <a:spLocks/>
                </p:cNvSpPr>
                <p:nvPr/>
              </p:nvSpPr>
              <p:spPr bwMode="auto">
                <a:xfrm>
                  <a:off x="3200" y="1894"/>
                  <a:ext cx="111" cy="139"/>
                </a:xfrm>
                <a:custGeom>
                  <a:avLst/>
                  <a:gdLst/>
                  <a:ahLst/>
                  <a:cxnLst>
                    <a:cxn ang="0">
                      <a:pos x="233" y="36"/>
                    </a:cxn>
                    <a:cxn ang="0">
                      <a:pos x="262" y="23"/>
                    </a:cxn>
                    <a:cxn ang="0">
                      <a:pos x="298" y="12"/>
                    </a:cxn>
                    <a:cxn ang="0">
                      <a:pos x="341" y="2"/>
                    </a:cxn>
                    <a:cxn ang="0">
                      <a:pos x="384" y="0"/>
                    </a:cxn>
                    <a:cxn ang="0">
                      <a:pos x="428" y="0"/>
                    </a:cxn>
                    <a:cxn ang="0">
                      <a:pos x="464" y="2"/>
                    </a:cxn>
                    <a:cxn ang="0">
                      <a:pos x="492" y="7"/>
                    </a:cxn>
                    <a:cxn ang="0">
                      <a:pos x="526" y="17"/>
                    </a:cxn>
                    <a:cxn ang="0">
                      <a:pos x="557" y="29"/>
                    </a:cxn>
                    <a:cxn ang="0">
                      <a:pos x="571" y="39"/>
                    </a:cxn>
                    <a:cxn ang="0">
                      <a:pos x="564" y="87"/>
                    </a:cxn>
                    <a:cxn ang="0">
                      <a:pos x="561" y="134"/>
                    </a:cxn>
                    <a:cxn ang="0">
                      <a:pos x="561" y="179"/>
                    </a:cxn>
                    <a:cxn ang="0">
                      <a:pos x="561" y="216"/>
                    </a:cxn>
                    <a:cxn ang="0">
                      <a:pos x="563" y="251"/>
                    </a:cxn>
                    <a:cxn ang="0">
                      <a:pos x="569" y="277"/>
                    </a:cxn>
                    <a:cxn ang="0">
                      <a:pos x="574" y="302"/>
                    </a:cxn>
                    <a:cxn ang="0">
                      <a:pos x="579" y="322"/>
                    </a:cxn>
                    <a:cxn ang="0">
                      <a:pos x="587" y="348"/>
                    </a:cxn>
                    <a:cxn ang="0">
                      <a:pos x="595" y="369"/>
                    </a:cxn>
                    <a:cxn ang="0">
                      <a:pos x="603" y="387"/>
                    </a:cxn>
                    <a:cxn ang="0">
                      <a:pos x="620" y="424"/>
                    </a:cxn>
                    <a:cxn ang="0">
                      <a:pos x="638" y="466"/>
                    </a:cxn>
                    <a:cxn ang="0">
                      <a:pos x="665" y="520"/>
                    </a:cxn>
                    <a:cxn ang="0">
                      <a:pos x="694" y="573"/>
                    </a:cxn>
                    <a:cxn ang="0">
                      <a:pos x="726" y="626"/>
                    </a:cxn>
                    <a:cxn ang="0">
                      <a:pos x="745" y="657"/>
                    </a:cxn>
                    <a:cxn ang="0">
                      <a:pos x="776" y="691"/>
                    </a:cxn>
                    <a:cxn ang="0">
                      <a:pos x="776" y="795"/>
                    </a:cxn>
                    <a:cxn ang="0">
                      <a:pos x="730" y="808"/>
                    </a:cxn>
                    <a:cxn ang="0">
                      <a:pos x="679" y="816"/>
                    </a:cxn>
                    <a:cxn ang="0">
                      <a:pos x="608" y="825"/>
                    </a:cxn>
                    <a:cxn ang="0">
                      <a:pos x="525" y="833"/>
                    </a:cxn>
                    <a:cxn ang="0">
                      <a:pos x="435" y="835"/>
                    </a:cxn>
                    <a:cxn ang="0">
                      <a:pos x="327" y="835"/>
                    </a:cxn>
                    <a:cxn ang="0">
                      <a:pos x="237" y="829"/>
                    </a:cxn>
                    <a:cxn ang="0">
                      <a:pos x="147" y="822"/>
                    </a:cxn>
                    <a:cxn ang="0">
                      <a:pos x="85" y="813"/>
                    </a:cxn>
                    <a:cxn ang="0">
                      <a:pos x="46" y="807"/>
                    </a:cxn>
                    <a:cxn ang="0">
                      <a:pos x="0" y="791"/>
                    </a:cxn>
                    <a:cxn ang="0">
                      <a:pos x="0" y="691"/>
                    </a:cxn>
                    <a:cxn ang="0">
                      <a:pos x="21" y="671"/>
                    </a:cxn>
                    <a:cxn ang="0">
                      <a:pos x="42" y="640"/>
                    </a:cxn>
                    <a:cxn ang="0">
                      <a:pos x="63" y="614"/>
                    </a:cxn>
                    <a:cxn ang="0">
                      <a:pos x="100" y="564"/>
                    </a:cxn>
                    <a:cxn ang="0">
                      <a:pos x="124" y="522"/>
                    </a:cxn>
                    <a:cxn ang="0">
                      <a:pos x="147" y="483"/>
                    </a:cxn>
                    <a:cxn ang="0">
                      <a:pos x="171" y="438"/>
                    </a:cxn>
                    <a:cxn ang="0">
                      <a:pos x="190" y="394"/>
                    </a:cxn>
                    <a:cxn ang="0">
                      <a:pos x="212" y="337"/>
                    </a:cxn>
                    <a:cxn ang="0">
                      <a:pos x="227" y="290"/>
                    </a:cxn>
                    <a:cxn ang="0">
                      <a:pos x="236" y="245"/>
                    </a:cxn>
                    <a:cxn ang="0">
                      <a:pos x="244" y="204"/>
                    </a:cxn>
                    <a:cxn ang="0">
                      <a:pos x="247" y="157"/>
                    </a:cxn>
                    <a:cxn ang="0">
                      <a:pos x="247" y="113"/>
                    </a:cxn>
                    <a:cxn ang="0">
                      <a:pos x="244" y="76"/>
                    </a:cxn>
                    <a:cxn ang="0">
                      <a:pos x="233" y="36"/>
                    </a:cxn>
                  </a:cxnLst>
                  <a:rect l="0" t="0" r="r" b="b"/>
                  <a:pathLst>
                    <a:path w="776" h="835">
                      <a:moveTo>
                        <a:pt x="233" y="36"/>
                      </a:moveTo>
                      <a:lnTo>
                        <a:pt x="262" y="23"/>
                      </a:lnTo>
                      <a:lnTo>
                        <a:pt x="298" y="12"/>
                      </a:lnTo>
                      <a:lnTo>
                        <a:pt x="341" y="2"/>
                      </a:lnTo>
                      <a:lnTo>
                        <a:pt x="384" y="0"/>
                      </a:lnTo>
                      <a:lnTo>
                        <a:pt x="428" y="0"/>
                      </a:lnTo>
                      <a:lnTo>
                        <a:pt x="464" y="2"/>
                      </a:lnTo>
                      <a:lnTo>
                        <a:pt x="492" y="7"/>
                      </a:lnTo>
                      <a:lnTo>
                        <a:pt x="526" y="17"/>
                      </a:lnTo>
                      <a:lnTo>
                        <a:pt x="557" y="29"/>
                      </a:lnTo>
                      <a:lnTo>
                        <a:pt x="571" y="39"/>
                      </a:lnTo>
                      <a:lnTo>
                        <a:pt x="564" y="87"/>
                      </a:lnTo>
                      <a:lnTo>
                        <a:pt x="561" y="134"/>
                      </a:lnTo>
                      <a:lnTo>
                        <a:pt x="561" y="179"/>
                      </a:lnTo>
                      <a:lnTo>
                        <a:pt x="561" y="216"/>
                      </a:lnTo>
                      <a:lnTo>
                        <a:pt x="563" y="251"/>
                      </a:lnTo>
                      <a:lnTo>
                        <a:pt x="569" y="277"/>
                      </a:lnTo>
                      <a:lnTo>
                        <a:pt x="574" y="302"/>
                      </a:lnTo>
                      <a:lnTo>
                        <a:pt x="579" y="322"/>
                      </a:lnTo>
                      <a:lnTo>
                        <a:pt x="587" y="348"/>
                      </a:lnTo>
                      <a:lnTo>
                        <a:pt x="595" y="369"/>
                      </a:lnTo>
                      <a:lnTo>
                        <a:pt x="603" y="387"/>
                      </a:lnTo>
                      <a:lnTo>
                        <a:pt x="620" y="424"/>
                      </a:lnTo>
                      <a:lnTo>
                        <a:pt x="638" y="466"/>
                      </a:lnTo>
                      <a:lnTo>
                        <a:pt x="665" y="520"/>
                      </a:lnTo>
                      <a:lnTo>
                        <a:pt x="694" y="573"/>
                      </a:lnTo>
                      <a:lnTo>
                        <a:pt x="726" y="626"/>
                      </a:lnTo>
                      <a:lnTo>
                        <a:pt x="745" y="657"/>
                      </a:lnTo>
                      <a:lnTo>
                        <a:pt x="776" y="691"/>
                      </a:lnTo>
                      <a:lnTo>
                        <a:pt x="776" y="795"/>
                      </a:lnTo>
                      <a:lnTo>
                        <a:pt x="730" y="808"/>
                      </a:lnTo>
                      <a:lnTo>
                        <a:pt x="679" y="816"/>
                      </a:lnTo>
                      <a:lnTo>
                        <a:pt x="608" y="825"/>
                      </a:lnTo>
                      <a:lnTo>
                        <a:pt x="525" y="833"/>
                      </a:lnTo>
                      <a:lnTo>
                        <a:pt x="435" y="835"/>
                      </a:lnTo>
                      <a:lnTo>
                        <a:pt x="327" y="835"/>
                      </a:lnTo>
                      <a:lnTo>
                        <a:pt x="237" y="829"/>
                      </a:lnTo>
                      <a:lnTo>
                        <a:pt x="147" y="822"/>
                      </a:lnTo>
                      <a:lnTo>
                        <a:pt x="85" y="813"/>
                      </a:lnTo>
                      <a:lnTo>
                        <a:pt x="46" y="807"/>
                      </a:lnTo>
                      <a:lnTo>
                        <a:pt x="0" y="791"/>
                      </a:lnTo>
                      <a:lnTo>
                        <a:pt x="0" y="691"/>
                      </a:lnTo>
                      <a:lnTo>
                        <a:pt x="21" y="671"/>
                      </a:lnTo>
                      <a:lnTo>
                        <a:pt x="42" y="640"/>
                      </a:lnTo>
                      <a:lnTo>
                        <a:pt x="63" y="614"/>
                      </a:lnTo>
                      <a:lnTo>
                        <a:pt x="100" y="564"/>
                      </a:lnTo>
                      <a:lnTo>
                        <a:pt x="124" y="522"/>
                      </a:lnTo>
                      <a:lnTo>
                        <a:pt x="147" y="483"/>
                      </a:lnTo>
                      <a:lnTo>
                        <a:pt x="171" y="438"/>
                      </a:lnTo>
                      <a:lnTo>
                        <a:pt x="190" y="394"/>
                      </a:lnTo>
                      <a:lnTo>
                        <a:pt x="212" y="337"/>
                      </a:lnTo>
                      <a:lnTo>
                        <a:pt x="227" y="290"/>
                      </a:lnTo>
                      <a:lnTo>
                        <a:pt x="236" y="245"/>
                      </a:lnTo>
                      <a:lnTo>
                        <a:pt x="244" y="204"/>
                      </a:lnTo>
                      <a:lnTo>
                        <a:pt x="247" y="157"/>
                      </a:lnTo>
                      <a:lnTo>
                        <a:pt x="247" y="113"/>
                      </a:lnTo>
                      <a:lnTo>
                        <a:pt x="244" y="76"/>
                      </a:lnTo>
                      <a:lnTo>
                        <a:pt x="233" y="36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89" name="Freeform 272"/>
                <p:cNvSpPr>
                  <a:spLocks/>
                </p:cNvSpPr>
                <p:nvPr/>
              </p:nvSpPr>
              <p:spPr bwMode="auto">
                <a:xfrm>
                  <a:off x="3200" y="1894"/>
                  <a:ext cx="87" cy="139"/>
                </a:xfrm>
                <a:custGeom>
                  <a:avLst/>
                  <a:gdLst/>
                  <a:ahLst/>
                  <a:cxnLst>
                    <a:cxn ang="0">
                      <a:pos x="233" y="36"/>
                    </a:cxn>
                    <a:cxn ang="0">
                      <a:pos x="262" y="23"/>
                    </a:cxn>
                    <a:cxn ang="0">
                      <a:pos x="298" y="12"/>
                    </a:cxn>
                    <a:cxn ang="0">
                      <a:pos x="341" y="2"/>
                    </a:cxn>
                    <a:cxn ang="0">
                      <a:pos x="384" y="0"/>
                    </a:cxn>
                    <a:cxn ang="0">
                      <a:pos x="428" y="0"/>
                    </a:cxn>
                    <a:cxn ang="0">
                      <a:pos x="464" y="2"/>
                    </a:cxn>
                    <a:cxn ang="0">
                      <a:pos x="492" y="7"/>
                    </a:cxn>
                    <a:cxn ang="0">
                      <a:pos x="490" y="46"/>
                    </a:cxn>
                    <a:cxn ang="0">
                      <a:pos x="487" y="85"/>
                    </a:cxn>
                    <a:cxn ang="0">
                      <a:pos x="485" y="129"/>
                    </a:cxn>
                    <a:cxn ang="0">
                      <a:pos x="484" y="176"/>
                    </a:cxn>
                    <a:cxn ang="0">
                      <a:pos x="484" y="218"/>
                    </a:cxn>
                    <a:cxn ang="0">
                      <a:pos x="483" y="262"/>
                    </a:cxn>
                    <a:cxn ang="0">
                      <a:pos x="484" y="305"/>
                    </a:cxn>
                    <a:cxn ang="0">
                      <a:pos x="486" y="339"/>
                    </a:cxn>
                    <a:cxn ang="0">
                      <a:pos x="490" y="376"/>
                    </a:cxn>
                    <a:cxn ang="0">
                      <a:pos x="493" y="410"/>
                    </a:cxn>
                    <a:cxn ang="0">
                      <a:pos x="497" y="441"/>
                    </a:cxn>
                    <a:cxn ang="0">
                      <a:pos x="502" y="474"/>
                    </a:cxn>
                    <a:cxn ang="0">
                      <a:pos x="507" y="503"/>
                    </a:cxn>
                    <a:cxn ang="0">
                      <a:pos x="513" y="533"/>
                    </a:cxn>
                    <a:cxn ang="0">
                      <a:pos x="522" y="565"/>
                    </a:cxn>
                    <a:cxn ang="0">
                      <a:pos x="536" y="592"/>
                    </a:cxn>
                    <a:cxn ang="0">
                      <a:pos x="556" y="637"/>
                    </a:cxn>
                    <a:cxn ang="0">
                      <a:pos x="582" y="693"/>
                    </a:cxn>
                    <a:cxn ang="0">
                      <a:pos x="600" y="723"/>
                    </a:cxn>
                    <a:cxn ang="0">
                      <a:pos x="608" y="748"/>
                    </a:cxn>
                    <a:cxn ang="0">
                      <a:pos x="608" y="825"/>
                    </a:cxn>
                    <a:cxn ang="0">
                      <a:pos x="525" y="833"/>
                    </a:cxn>
                    <a:cxn ang="0">
                      <a:pos x="435" y="835"/>
                    </a:cxn>
                    <a:cxn ang="0">
                      <a:pos x="327" y="835"/>
                    </a:cxn>
                    <a:cxn ang="0">
                      <a:pos x="237" y="829"/>
                    </a:cxn>
                    <a:cxn ang="0">
                      <a:pos x="147" y="822"/>
                    </a:cxn>
                    <a:cxn ang="0">
                      <a:pos x="85" y="813"/>
                    </a:cxn>
                    <a:cxn ang="0">
                      <a:pos x="46" y="807"/>
                    </a:cxn>
                    <a:cxn ang="0">
                      <a:pos x="0" y="791"/>
                    </a:cxn>
                    <a:cxn ang="0">
                      <a:pos x="0" y="691"/>
                    </a:cxn>
                    <a:cxn ang="0">
                      <a:pos x="21" y="671"/>
                    </a:cxn>
                    <a:cxn ang="0">
                      <a:pos x="42" y="640"/>
                    </a:cxn>
                    <a:cxn ang="0">
                      <a:pos x="63" y="614"/>
                    </a:cxn>
                    <a:cxn ang="0">
                      <a:pos x="100" y="564"/>
                    </a:cxn>
                    <a:cxn ang="0">
                      <a:pos x="124" y="522"/>
                    </a:cxn>
                    <a:cxn ang="0">
                      <a:pos x="147" y="483"/>
                    </a:cxn>
                    <a:cxn ang="0">
                      <a:pos x="171" y="438"/>
                    </a:cxn>
                    <a:cxn ang="0">
                      <a:pos x="190" y="394"/>
                    </a:cxn>
                    <a:cxn ang="0">
                      <a:pos x="212" y="337"/>
                    </a:cxn>
                    <a:cxn ang="0">
                      <a:pos x="227" y="290"/>
                    </a:cxn>
                    <a:cxn ang="0">
                      <a:pos x="236" y="245"/>
                    </a:cxn>
                    <a:cxn ang="0">
                      <a:pos x="244" y="204"/>
                    </a:cxn>
                    <a:cxn ang="0">
                      <a:pos x="247" y="157"/>
                    </a:cxn>
                    <a:cxn ang="0">
                      <a:pos x="247" y="113"/>
                    </a:cxn>
                    <a:cxn ang="0">
                      <a:pos x="244" y="76"/>
                    </a:cxn>
                    <a:cxn ang="0">
                      <a:pos x="233" y="36"/>
                    </a:cxn>
                  </a:cxnLst>
                  <a:rect l="0" t="0" r="r" b="b"/>
                  <a:pathLst>
                    <a:path w="608" h="835">
                      <a:moveTo>
                        <a:pt x="233" y="36"/>
                      </a:moveTo>
                      <a:lnTo>
                        <a:pt x="262" y="23"/>
                      </a:lnTo>
                      <a:lnTo>
                        <a:pt x="298" y="12"/>
                      </a:lnTo>
                      <a:lnTo>
                        <a:pt x="341" y="2"/>
                      </a:lnTo>
                      <a:lnTo>
                        <a:pt x="384" y="0"/>
                      </a:lnTo>
                      <a:lnTo>
                        <a:pt x="428" y="0"/>
                      </a:lnTo>
                      <a:lnTo>
                        <a:pt x="464" y="2"/>
                      </a:lnTo>
                      <a:lnTo>
                        <a:pt x="492" y="7"/>
                      </a:lnTo>
                      <a:lnTo>
                        <a:pt x="490" y="46"/>
                      </a:lnTo>
                      <a:lnTo>
                        <a:pt x="487" y="85"/>
                      </a:lnTo>
                      <a:lnTo>
                        <a:pt x="485" y="129"/>
                      </a:lnTo>
                      <a:lnTo>
                        <a:pt x="484" y="176"/>
                      </a:lnTo>
                      <a:lnTo>
                        <a:pt x="484" y="218"/>
                      </a:lnTo>
                      <a:lnTo>
                        <a:pt x="483" y="262"/>
                      </a:lnTo>
                      <a:lnTo>
                        <a:pt x="484" y="305"/>
                      </a:lnTo>
                      <a:lnTo>
                        <a:pt x="486" y="339"/>
                      </a:lnTo>
                      <a:lnTo>
                        <a:pt x="490" y="376"/>
                      </a:lnTo>
                      <a:lnTo>
                        <a:pt x="493" y="410"/>
                      </a:lnTo>
                      <a:lnTo>
                        <a:pt x="497" y="441"/>
                      </a:lnTo>
                      <a:lnTo>
                        <a:pt x="502" y="474"/>
                      </a:lnTo>
                      <a:lnTo>
                        <a:pt x="507" y="503"/>
                      </a:lnTo>
                      <a:lnTo>
                        <a:pt x="513" y="533"/>
                      </a:lnTo>
                      <a:lnTo>
                        <a:pt x="522" y="565"/>
                      </a:lnTo>
                      <a:lnTo>
                        <a:pt x="536" y="592"/>
                      </a:lnTo>
                      <a:lnTo>
                        <a:pt x="556" y="637"/>
                      </a:lnTo>
                      <a:lnTo>
                        <a:pt x="582" y="693"/>
                      </a:lnTo>
                      <a:lnTo>
                        <a:pt x="600" y="723"/>
                      </a:lnTo>
                      <a:lnTo>
                        <a:pt x="608" y="748"/>
                      </a:lnTo>
                      <a:lnTo>
                        <a:pt x="608" y="825"/>
                      </a:lnTo>
                      <a:lnTo>
                        <a:pt x="525" y="833"/>
                      </a:lnTo>
                      <a:lnTo>
                        <a:pt x="435" y="835"/>
                      </a:lnTo>
                      <a:lnTo>
                        <a:pt x="327" y="835"/>
                      </a:lnTo>
                      <a:lnTo>
                        <a:pt x="237" y="829"/>
                      </a:lnTo>
                      <a:lnTo>
                        <a:pt x="147" y="822"/>
                      </a:lnTo>
                      <a:lnTo>
                        <a:pt x="85" y="813"/>
                      </a:lnTo>
                      <a:lnTo>
                        <a:pt x="46" y="807"/>
                      </a:lnTo>
                      <a:lnTo>
                        <a:pt x="0" y="791"/>
                      </a:lnTo>
                      <a:lnTo>
                        <a:pt x="0" y="691"/>
                      </a:lnTo>
                      <a:lnTo>
                        <a:pt x="21" y="671"/>
                      </a:lnTo>
                      <a:lnTo>
                        <a:pt x="42" y="640"/>
                      </a:lnTo>
                      <a:lnTo>
                        <a:pt x="63" y="614"/>
                      </a:lnTo>
                      <a:lnTo>
                        <a:pt x="100" y="564"/>
                      </a:lnTo>
                      <a:lnTo>
                        <a:pt x="124" y="522"/>
                      </a:lnTo>
                      <a:lnTo>
                        <a:pt x="147" y="483"/>
                      </a:lnTo>
                      <a:lnTo>
                        <a:pt x="171" y="438"/>
                      </a:lnTo>
                      <a:lnTo>
                        <a:pt x="190" y="394"/>
                      </a:lnTo>
                      <a:lnTo>
                        <a:pt x="212" y="337"/>
                      </a:lnTo>
                      <a:lnTo>
                        <a:pt x="227" y="290"/>
                      </a:lnTo>
                      <a:lnTo>
                        <a:pt x="236" y="245"/>
                      </a:lnTo>
                      <a:lnTo>
                        <a:pt x="244" y="204"/>
                      </a:lnTo>
                      <a:lnTo>
                        <a:pt x="247" y="157"/>
                      </a:lnTo>
                      <a:lnTo>
                        <a:pt x="247" y="113"/>
                      </a:lnTo>
                      <a:lnTo>
                        <a:pt x="244" y="76"/>
                      </a:lnTo>
                      <a:lnTo>
                        <a:pt x="233" y="36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72" name="Group 273"/>
              <p:cNvGrpSpPr>
                <a:grpSpLocks/>
              </p:cNvGrpSpPr>
              <p:nvPr/>
            </p:nvGrpSpPr>
            <p:grpSpPr bwMode="auto">
              <a:xfrm>
                <a:off x="4464" y="1872"/>
                <a:ext cx="138" cy="174"/>
                <a:chOff x="3099" y="1867"/>
                <a:chExt cx="138" cy="174"/>
              </a:xfrm>
            </p:grpSpPr>
            <p:sp>
              <p:nvSpPr>
                <p:cNvPr id="286" name="Freeform 274"/>
                <p:cNvSpPr>
                  <a:spLocks/>
                </p:cNvSpPr>
                <p:nvPr/>
              </p:nvSpPr>
              <p:spPr bwMode="auto">
                <a:xfrm>
                  <a:off x="3099" y="1867"/>
                  <a:ext cx="138" cy="174"/>
                </a:xfrm>
                <a:custGeom>
                  <a:avLst/>
                  <a:gdLst/>
                  <a:ahLst/>
                  <a:cxnLst>
                    <a:cxn ang="0">
                      <a:pos x="291" y="46"/>
                    </a:cxn>
                    <a:cxn ang="0">
                      <a:pos x="328" y="30"/>
                    </a:cxn>
                    <a:cxn ang="0">
                      <a:pos x="373" y="17"/>
                    </a:cxn>
                    <a:cxn ang="0">
                      <a:pos x="426" y="4"/>
                    </a:cxn>
                    <a:cxn ang="0">
                      <a:pos x="480" y="0"/>
                    </a:cxn>
                    <a:cxn ang="0">
                      <a:pos x="535" y="0"/>
                    </a:cxn>
                    <a:cxn ang="0">
                      <a:pos x="581" y="3"/>
                    </a:cxn>
                    <a:cxn ang="0">
                      <a:pos x="615" y="9"/>
                    </a:cxn>
                    <a:cxn ang="0">
                      <a:pos x="659" y="22"/>
                    </a:cxn>
                    <a:cxn ang="0">
                      <a:pos x="697" y="37"/>
                    </a:cxn>
                    <a:cxn ang="0">
                      <a:pos x="715" y="50"/>
                    </a:cxn>
                    <a:cxn ang="0">
                      <a:pos x="706" y="108"/>
                    </a:cxn>
                    <a:cxn ang="0">
                      <a:pos x="701" y="167"/>
                    </a:cxn>
                    <a:cxn ang="0">
                      <a:pos x="701" y="224"/>
                    </a:cxn>
                    <a:cxn ang="0">
                      <a:pos x="701" y="270"/>
                    </a:cxn>
                    <a:cxn ang="0">
                      <a:pos x="705" y="313"/>
                    </a:cxn>
                    <a:cxn ang="0">
                      <a:pos x="711" y="347"/>
                    </a:cxn>
                    <a:cxn ang="0">
                      <a:pos x="716" y="377"/>
                    </a:cxn>
                    <a:cxn ang="0">
                      <a:pos x="724" y="402"/>
                    </a:cxn>
                    <a:cxn ang="0">
                      <a:pos x="735" y="433"/>
                    </a:cxn>
                    <a:cxn ang="0">
                      <a:pos x="744" y="460"/>
                    </a:cxn>
                    <a:cxn ang="0">
                      <a:pos x="754" y="483"/>
                    </a:cxn>
                    <a:cxn ang="0">
                      <a:pos x="774" y="530"/>
                    </a:cxn>
                    <a:cxn ang="0">
                      <a:pos x="797" y="580"/>
                    </a:cxn>
                    <a:cxn ang="0">
                      <a:pos x="831" y="647"/>
                    </a:cxn>
                    <a:cxn ang="0">
                      <a:pos x="868" y="714"/>
                    </a:cxn>
                    <a:cxn ang="0">
                      <a:pos x="907" y="781"/>
                    </a:cxn>
                    <a:cxn ang="0">
                      <a:pos x="930" y="818"/>
                    </a:cxn>
                    <a:cxn ang="0">
                      <a:pos x="970" y="861"/>
                    </a:cxn>
                    <a:cxn ang="0">
                      <a:pos x="970" y="990"/>
                    </a:cxn>
                    <a:cxn ang="0">
                      <a:pos x="912" y="1008"/>
                    </a:cxn>
                    <a:cxn ang="0">
                      <a:pos x="850" y="1016"/>
                    </a:cxn>
                    <a:cxn ang="0">
                      <a:pos x="759" y="1028"/>
                    </a:cxn>
                    <a:cxn ang="0">
                      <a:pos x="656" y="1036"/>
                    </a:cxn>
                    <a:cxn ang="0">
                      <a:pos x="544" y="1041"/>
                    </a:cxn>
                    <a:cxn ang="0">
                      <a:pos x="408" y="1041"/>
                    </a:cxn>
                    <a:cxn ang="0">
                      <a:pos x="296" y="1032"/>
                    </a:cxn>
                    <a:cxn ang="0">
                      <a:pos x="184" y="1024"/>
                    </a:cxn>
                    <a:cxn ang="0">
                      <a:pos x="107" y="1012"/>
                    </a:cxn>
                    <a:cxn ang="0">
                      <a:pos x="58" y="1007"/>
                    </a:cxn>
                    <a:cxn ang="0">
                      <a:pos x="0" y="985"/>
                    </a:cxn>
                    <a:cxn ang="0">
                      <a:pos x="0" y="861"/>
                    </a:cxn>
                    <a:cxn ang="0">
                      <a:pos x="27" y="835"/>
                    </a:cxn>
                    <a:cxn ang="0">
                      <a:pos x="53" y="797"/>
                    </a:cxn>
                    <a:cxn ang="0">
                      <a:pos x="81" y="764"/>
                    </a:cxn>
                    <a:cxn ang="0">
                      <a:pos x="126" y="702"/>
                    </a:cxn>
                    <a:cxn ang="0">
                      <a:pos x="157" y="651"/>
                    </a:cxn>
                    <a:cxn ang="0">
                      <a:pos x="184" y="601"/>
                    </a:cxn>
                    <a:cxn ang="0">
                      <a:pos x="214" y="547"/>
                    </a:cxn>
                    <a:cxn ang="0">
                      <a:pos x="237" y="493"/>
                    </a:cxn>
                    <a:cxn ang="0">
                      <a:pos x="265" y="421"/>
                    </a:cxn>
                    <a:cxn ang="0">
                      <a:pos x="284" y="362"/>
                    </a:cxn>
                    <a:cxn ang="0">
                      <a:pos x="295" y="307"/>
                    </a:cxn>
                    <a:cxn ang="0">
                      <a:pos x="304" y="255"/>
                    </a:cxn>
                    <a:cxn ang="0">
                      <a:pos x="309" y="197"/>
                    </a:cxn>
                    <a:cxn ang="0">
                      <a:pos x="309" y="141"/>
                    </a:cxn>
                    <a:cxn ang="0">
                      <a:pos x="305" y="96"/>
                    </a:cxn>
                    <a:cxn ang="0">
                      <a:pos x="291" y="46"/>
                    </a:cxn>
                  </a:cxnLst>
                  <a:rect l="0" t="0" r="r" b="b"/>
                  <a:pathLst>
                    <a:path w="970" h="1041">
                      <a:moveTo>
                        <a:pt x="291" y="46"/>
                      </a:moveTo>
                      <a:lnTo>
                        <a:pt x="328" y="30"/>
                      </a:lnTo>
                      <a:lnTo>
                        <a:pt x="373" y="17"/>
                      </a:lnTo>
                      <a:lnTo>
                        <a:pt x="426" y="4"/>
                      </a:lnTo>
                      <a:lnTo>
                        <a:pt x="480" y="0"/>
                      </a:lnTo>
                      <a:lnTo>
                        <a:pt x="535" y="0"/>
                      </a:lnTo>
                      <a:lnTo>
                        <a:pt x="581" y="3"/>
                      </a:lnTo>
                      <a:lnTo>
                        <a:pt x="615" y="9"/>
                      </a:lnTo>
                      <a:lnTo>
                        <a:pt x="659" y="22"/>
                      </a:lnTo>
                      <a:lnTo>
                        <a:pt x="697" y="37"/>
                      </a:lnTo>
                      <a:lnTo>
                        <a:pt x="715" y="50"/>
                      </a:lnTo>
                      <a:lnTo>
                        <a:pt x="706" y="108"/>
                      </a:lnTo>
                      <a:lnTo>
                        <a:pt x="701" y="167"/>
                      </a:lnTo>
                      <a:lnTo>
                        <a:pt x="701" y="224"/>
                      </a:lnTo>
                      <a:lnTo>
                        <a:pt x="701" y="270"/>
                      </a:lnTo>
                      <a:lnTo>
                        <a:pt x="705" y="313"/>
                      </a:lnTo>
                      <a:lnTo>
                        <a:pt x="711" y="347"/>
                      </a:lnTo>
                      <a:lnTo>
                        <a:pt x="716" y="377"/>
                      </a:lnTo>
                      <a:lnTo>
                        <a:pt x="724" y="402"/>
                      </a:lnTo>
                      <a:lnTo>
                        <a:pt x="735" y="433"/>
                      </a:lnTo>
                      <a:lnTo>
                        <a:pt x="744" y="460"/>
                      </a:lnTo>
                      <a:lnTo>
                        <a:pt x="754" y="483"/>
                      </a:lnTo>
                      <a:lnTo>
                        <a:pt x="774" y="530"/>
                      </a:lnTo>
                      <a:lnTo>
                        <a:pt x="797" y="580"/>
                      </a:lnTo>
                      <a:lnTo>
                        <a:pt x="831" y="647"/>
                      </a:lnTo>
                      <a:lnTo>
                        <a:pt x="868" y="714"/>
                      </a:lnTo>
                      <a:lnTo>
                        <a:pt x="907" y="781"/>
                      </a:lnTo>
                      <a:lnTo>
                        <a:pt x="930" y="818"/>
                      </a:lnTo>
                      <a:lnTo>
                        <a:pt x="970" y="861"/>
                      </a:lnTo>
                      <a:lnTo>
                        <a:pt x="970" y="990"/>
                      </a:lnTo>
                      <a:lnTo>
                        <a:pt x="912" y="1008"/>
                      </a:lnTo>
                      <a:lnTo>
                        <a:pt x="850" y="1016"/>
                      </a:lnTo>
                      <a:lnTo>
                        <a:pt x="759" y="1028"/>
                      </a:lnTo>
                      <a:lnTo>
                        <a:pt x="656" y="1036"/>
                      </a:lnTo>
                      <a:lnTo>
                        <a:pt x="544" y="1041"/>
                      </a:lnTo>
                      <a:lnTo>
                        <a:pt x="408" y="1041"/>
                      </a:lnTo>
                      <a:lnTo>
                        <a:pt x="296" y="1032"/>
                      </a:lnTo>
                      <a:lnTo>
                        <a:pt x="184" y="1024"/>
                      </a:lnTo>
                      <a:lnTo>
                        <a:pt x="107" y="1012"/>
                      </a:lnTo>
                      <a:lnTo>
                        <a:pt x="58" y="1007"/>
                      </a:lnTo>
                      <a:lnTo>
                        <a:pt x="0" y="985"/>
                      </a:lnTo>
                      <a:lnTo>
                        <a:pt x="0" y="861"/>
                      </a:lnTo>
                      <a:lnTo>
                        <a:pt x="27" y="835"/>
                      </a:lnTo>
                      <a:lnTo>
                        <a:pt x="53" y="797"/>
                      </a:lnTo>
                      <a:lnTo>
                        <a:pt x="81" y="764"/>
                      </a:lnTo>
                      <a:lnTo>
                        <a:pt x="126" y="702"/>
                      </a:lnTo>
                      <a:lnTo>
                        <a:pt x="157" y="651"/>
                      </a:lnTo>
                      <a:lnTo>
                        <a:pt x="184" y="601"/>
                      </a:lnTo>
                      <a:lnTo>
                        <a:pt x="214" y="547"/>
                      </a:lnTo>
                      <a:lnTo>
                        <a:pt x="237" y="493"/>
                      </a:lnTo>
                      <a:lnTo>
                        <a:pt x="265" y="421"/>
                      </a:lnTo>
                      <a:lnTo>
                        <a:pt x="284" y="362"/>
                      </a:lnTo>
                      <a:lnTo>
                        <a:pt x="295" y="307"/>
                      </a:lnTo>
                      <a:lnTo>
                        <a:pt x="304" y="255"/>
                      </a:lnTo>
                      <a:lnTo>
                        <a:pt x="309" y="197"/>
                      </a:lnTo>
                      <a:lnTo>
                        <a:pt x="309" y="141"/>
                      </a:lnTo>
                      <a:lnTo>
                        <a:pt x="305" y="96"/>
                      </a:lnTo>
                      <a:lnTo>
                        <a:pt x="291" y="46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87" name="Freeform 275"/>
                <p:cNvSpPr>
                  <a:spLocks/>
                </p:cNvSpPr>
                <p:nvPr/>
              </p:nvSpPr>
              <p:spPr bwMode="auto">
                <a:xfrm>
                  <a:off x="3099" y="1867"/>
                  <a:ext cx="108" cy="174"/>
                </a:xfrm>
                <a:custGeom>
                  <a:avLst/>
                  <a:gdLst/>
                  <a:ahLst/>
                  <a:cxnLst>
                    <a:cxn ang="0">
                      <a:pos x="291" y="46"/>
                    </a:cxn>
                    <a:cxn ang="0">
                      <a:pos x="328" y="30"/>
                    </a:cxn>
                    <a:cxn ang="0">
                      <a:pos x="373" y="17"/>
                    </a:cxn>
                    <a:cxn ang="0">
                      <a:pos x="426" y="4"/>
                    </a:cxn>
                    <a:cxn ang="0">
                      <a:pos x="480" y="0"/>
                    </a:cxn>
                    <a:cxn ang="0">
                      <a:pos x="535" y="0"/>
                    </a:cxn>
                    <a:cxn ang="0">
                      <a:pos x="581" y="3"/>
                    </a:cxn>
                    <a:cxn ang="0">
                      <a:pos x="615" y="9"/>
                    </a:cxn>
                    <a:cxn ang="0">
                      <a:pos x="612" y="59"/>
                    </a:cxn>
                    <a:cxn ang="0">
                      <a:pos x="609" y="106"/>
                    </a:cxn>
                    <a:cxn ang="0">
                      <a:pos x="606" y="163"/>
                    </a:cxn>
                    <a:cxn ang="0">
                      <a:pos x="604" y="220"/>
                    </a:cxn>
                    <a:cxn ang="0">
                      <a:pos x="604" y="273"/>
                    </a:cxn>
                    <a:cxn ang="0">
                      <a:pos x="604" y="328"/>
                    </a:cxn>
                    <a:cxn ang="0">
                      <a:pos x="606" y="380"/>
                    </a:cxn>
                    <a:cxn ang="0">
                      <a:pos x="608" y="422"/>
                    </a:cxn>
                    <a:cxn ang="0">
                      <a:pos x="613" y="469"/>
                    </a:cxn>
                    <a:cxn ang="0">
                      <a:pos x="616" y="512"/>
                    </a:cxn>
                    <a:cxn ang="0">
                      <a:pos x="620" y="549"/>
                    </a:cxn>
                    <a:cxn ang="0">
                      <a:pos x="628" y="590"/>
                    </a:cxn>
                    <a:cxn ang="0">
                      <a:pos x="634" y="627"/>
                    </a:cxn>
                    <a:cxn ang="0">
                      <a:pos x="642" y="664"/>
                    </a:cxn>
                    <a:cxn ang="0">
                      <a:pos x="653" y="703"/>
                    </a:cxn>
                    <a:cxn ang="0">
                      <a:pos x="669" y="737"/>
                    </a:cxn>
                    <a:cxn ang="0">
                      <a:pos x="696" y="794"/>
                    </a:cxn>
                    <a:cxn ang="0">
                      <a:pos x="727" y="863"/>
                    </a:cxn>
                    <a:cxn ang="0">
                      <a:pos x="750" y="901"/>
                    </a:cxn>
                    <a:cxn ang="0">
                      <a:pos x="759" y="931"/>
                    </a:cxn>
                    <a:cxn ang="0">
                      <a:pos x="759" y="1028"/>
                    </a:cxn>
                    <a:cxn ang="0">
                      <a:pos x="656" y="1036"/>
                    </a:cxn>
                    <a:cxn ang="0">
                      <a:pos x="544" y="1041"/>
                    </a:cxn>
                    <a:cxn ang="0">
                      <a:pos x="408" y="1041"/>
                    </a:cxn>
                    <a:cxn ang="0">
                      <a:pos x="296" y="1032"/>
                    </a:cxn>
                    <a:cxn ang="0">
                      <a:pos x="184" y="1024"/>
                    </a:cxn>
                    <a:cxn ang="0">
                      <a:pos x="107" y="1012"/>
                    </a:cxn>
                    <a:cxn ang="0">
                      <a:pos x="58" y="1007"/>
                    </a:cxn>
                    <a:cxn ang="0">
                      <a:pos x="0" y="985"/>
                    </a:cxn>
                    <a:cxn ang="0">
                      <a:pos x="0" y="861"/>
                    </a:cxn>
                    <a:cxn ang="0">
                      <a:pos x="27" y="835"/>
                    </a:cxn>
                    <a:cxn ang="0">
                      <a:pos x="53" y="797"/>
                    </a:cxn>
                    <a:cxn ang="0">
                      <a:pos x="81" y="764"/>
                    </a:cxn>
                    <a:cxn ang="0">
                      <a:pos x="126" y="702"/>
                    </a:cxn>
                    <a:cxn ang="0">
                      <a:pos x="157" y="651"/>
                    </a:cxn>
                    <a:cxn ang="0">
                      <a:pos x="184" y="601"/>
                    </a:cxn>
                    <a:cxn ang="0">
                      <a:pos x="214" y="547"/>
                    </a:cxn>
                    <a:cxn ang="0">
                      <a:pos x="237" y="493"/>
                    </a:cxn>
                    <a:cxn ang="0">
                      <a:pos x="265" y="421"/>
                    </a:cxn>
                    <a:cxn ang="0">
                      <a:pos x="284" y="362"/>
                    </a:cxn>
                    <a:cxn ang="0">
                      <a:pos x="295" y="307"/>
                    </a:cxn>
                    <a:cxn ang="0">
                      <a:pos x="304" y="255"/>
                    </a:cxn>
                    <a:cxn ang="0">
                      <a:pos x="309" y="197"/>
                    </a:cxn>
                    <a:cxn ang="0">
                      <a:pos x="309" y="141"/>
                    </a:cxn>
                    <a:cxn ang="0">
                      <a:pos x="305" y="96"/>
                    </a:cxn>
                    <a:cxn ang="0">
                      <a:pos x="291" y="46"/>
                    </a:cxn>
                  </a:cxnLst>
                  <a:rect l="0" t="0" r="r" b="b"/>
                  <a:pathLst>
                    <a:path w="759" h="1041">
                      <a:moveTo>
                        <a:pt x="291" y="46"/>
                      </a:moveTo>
                      <a:lnTo>
                        <a:pt x="328" y="30"/>
                      </a:lnTo>
                      <a:lnTo>
                        <a:pt x="373" y="17"/>
                      </a:lnTo>
                      <a:lnTo>
                        <a:pt x="426" y="4"/>
                      </a:lnTo>
                      <a:lnTo>
                        <a:pt x="480" y="0"/>
                      </a:lnTo>
                      <a:lnTo>
                        <a:pt x="535" y="0"/>
                      </a:lnTo>
                      <a:lnTo>
                        <a:pt x="581" y="3"/>
                      </a:lnTo>
                      <a:lnTo>
                        <a:pt x="615" y="9"/>
                      </a:lnTo>
                      <a:lnTo>
                        <a:pt x="612" y="59"/>
                      </a:lnTo>
                      <a:lnTo>
                        <a:pt x="609" y="106"/>
                      </a:lnTo>
                      <a:lnTo>
                        <a:pt x="606" y="163"/>
                      </a:lnTo>
                      <a:lnTo>
                        <a:pt x="604" y="220"/>
                      </a:lnTo>
                      <a:lnTo>
                        <a:pt x="604" y="273"/>
                      </a:lnTo>
                      <a:lnTo>
                        <a:pt x="604" y="328"/>
                      </a:lnTo>
                      <a:lnTo>
                        <a:pt x="606" y="380"/>
                      </a:lnTo>
                      <a:lnTo>
                        <a:pt x="608" y="422"/>
                      </a:lnTo>
                      <a:lnTo>
                        <a:pt x="613" y="469"/>
                      </a:lnTo>
                      <a:lnTo>
                        <a:pt x="616" y="512"/>
                      </a:lnTo>
                      <a:lnTo>
                        <a:pt x="620" y="549"/>
                      </a:lnTo>
                      <a:lnTo>
                        <a:pt x="628" y="590"/>
                      </a:lnTo>
                      <a:lnTo>
                        <a:pt x="634" y="627"/>
                      </a:lnTo>
                      <a:lnTo>
                        <a:pt x="642" y="664"/>
                      </a:lnTo>
                      <a:lnTo>
                        <a:pt x="653" y="703"/>
                      </a:lnTo>
                      <a:lnTo>
                        <a:pt x="669" y="737"/>
                      </a:lnTo>
                      <a:lnTo>
                        <a:pt x="696" y="794"/>
                      </a:lnTo>
                      <a:lnTo>
                        <a:pt x="727" y="863"/>
                      </a:lnTo>
                      <a:lnTo>
                        <a:pt x="750" y="901"/>
                      </a:lnTo>
                      <a:lnTo>
                        <a:pt x="759" y="931"/>
                      </a:lnTo>
                      <a:lnTo>
                        <a:pt x="759" y="1028"/>
                      </a:lnTo>
                      <a:lnTo>
                        <a:pt x="656" y="1036"/>
                      </a:lnTo>
                      <a:lnTo>
                        <a:pt x="544" y="1041"/>
                      </a:lnTo>
                      <a:lnTo>
                        <a:pt x="408" y="1041"/>
                      </a:lnTo>
                      <a:lnTo>
                        <a:pt x="296" y="1032"/>
                      </a:lnTo>
                      <a:lnTo>
                        <a:pt x="184" y="1024"/>
                      </a:lnTo>
                      <a:lnTo>
                        <a:pt x="107" y="1012"/>
                      </a:lnTo>
                      <a:lnTo>
                        <a:pt x="58" y="1007"/>
                      </a:lnTo>
                      <a:lnTo>
                        <a:pt x="0" y="985"/>
                      </a:lnTo>
                      <a:lnTo>
                        <a:pt x="0" y="861"/>
                      </a:lnTo>
                      <a:lnTo>
                        <a:pt x="27" y="835"/>
                      </a:lnTo>
                      <a:lnTo>
                        <a:pt x="53" y="797"/>
                      </a:lnTo>
                      <a:lnTo>
                        <a:pt x="81" y="764"/>
                      </a:lnTo>
                      <a:lnTo>
                        <a:pt x="126" y="702"/>
                      </a:lnTo>
                      <a:lnTo>
                        <a:pt x="157" y="651"/>
                      </a:lnTo>
                      <a:lnTo>
                        <a:pt x="184" y="601"/>
                      </a:lnTo>
                      <a:lnTo>
                        <a:pt x="214" y="547"/>
                      </a:lnTo>
                      <a:lnTo>
                        <a:pt x="237" y="493"/>
                      </a:lnTo>
                      <a:lnTo>
                        <a:pt x="265" y="421"/>
                      </a:lnTo>
                      <a:lnTo>
                        <a:pt x="284" y="362"/>
                      </a:lnTo>
                      <a:lnTo>
                        <a:pt x="295" y="307"/>
                      </a:lnTo>
                      <a:lnTo>
                        <a:pt x="304" y="255"/>
                      </a:lnTo>
                      <a:lnTo>
                        <a:pt x="309" y="197"/>
                      </a:lnTo>
                      <a:lnTo>
                        <a:pt x="309" y="141"/>
                      </a:lnTo>
                      <a:lnTo>
                        <a:pt x="305" y="96"/>
                      </a:lnTo>
                      <a:lnTo>
                        <a:pt x="291" y="46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73" name="Group 276"/>
              <p:cNvGrpSpPr>
                <a:grpSpLocks/>
              </p:cNvGrpSpPr>
              <p:nvPr/>
            </p:nvGrpSpPr>
            <p:grpSpPr bwMode="auto">
              <a:xfrm>
                <a:off x="4464" y="1680"/>
                <a:ext cx="31" cy="361"/>
                <a:chOff x="3096" y="1681"/>
                <a:chExt cx="31" cy="361"/>
              </a:xfrm>
            </p:grpSpPr>
            <p:sp>
              <p:nvSpPr>
                <p:cNvPr id="277" name="Oval 277"/>
                <p:cNvSpPr>
                  <a:spLocks noChangeArrowheads="1"/>
                </p:cNvSpPr>
                <p:nvPr/>
              </p:nvSpPr>
              <p:spPr bwMode="auto">
                <a:xfrm>
                  <a:off x="3096" y="1681"/>
                  <a:ext cx="31" cy="15"/>
                </a:xfrm>
                <a:prstGeom prst="ellipse">
                  <a:avLst/>
                </a:prstGeom>
                <a:solidFill>
                  <a:srgbClr val="FFFFFF"/>
                </a:solidFill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78" name="Rectangle 278"/>
                <p:cNvSpPr>
                  <a:spLocks noChangeArrowheads="1"/>
                </p:cNvSpPr>
                <p:nvPr/>
              </p:nvSpPr>
              <p:spPr bwMode="auto">
                <a:xfrm>
                  <a:off x="3096" y="1687"/>
                  <a:ext cx="31" cy="355"/>
                </a:xfrm>
                <a:prstGeom prst="rect">
                  <a:avLst/>
                </a:prstGeom>
                <a:solidFill>
                  <a:srgbClr val="FFFFFF"/>
                </a:solidFill>
                <a:ln w="158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279" name="Group 279"/>
                <p:cNvGrpSpPr>
                  <a:grpSpLocks/>
                </p:cNvGrpSpPr>
                <p:nvPr/>
              </p:nvGrpSpPr>
              <p:grpSpPr bwMode="auto">
                <a:xfrm>
                  <a:off x="3097" y="1681"/>
                  <a:ext cx="29" cy="360"/>
                  <a:chOff x="3097" y="1681"/>
                  <a:chExt cx="29" cy="360"/>
                </a:xfrm>
              </p:grpSpPr>
              <p:grpSp>
                <p:nvGrpSpPr>
                  <p:cNvPr id="280" name="Group 280"/>
                  <p:cNvGrpSpPr>
                    <a:grpSpLocks/>
                  </p:cNvGrpSpPr>
                  <p:nvPr/>
                </p:nvGrpSpPr>
                <p:grpSpPr bwMode="auto">
                  <a:xfrm>
                    <a:off x="3097" y="1681"/>
                    <a:ext cx="29" cy="360"/>
                    <a:chOff x="3097" y="1681"/>
                    <a:chExt cx="29" cy="360"/>
                  </a:xfrm>
                </p:grpSpPr>
                <p:sp>
                  <p:nvSpPr>
                    <p:cNvPr id="284" name="Oval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97" y="1681"/>
                      <a:ext cx="29" cy="14"/>
                    </a:xfrm>
                    <a:prstGeom prst="ellipse">
                      <a:avLst/>
                    </a:prstGeom>
                    <a:solidFill>
                      <a:srgbClr val="BFBFD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85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97" y="1688"/>
                      <a:ext cx="29" cy="353"/>
                    </a:xfrm>
                    <a:prstGeom prst="rect">
                      <a:avLst/>
                    </a:prstGeom>
                    <a:solidFill>
                      <a:srgbClr val="BFBFD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281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3101" y="1681"/>
                    <a:ext cx="17" cy="359"/>
                    <a:chOff x="3101" y="1681"/>
                    <a:chExt cx="17" cy="359"/>
                  </a:xfrm>
                </p:grpSpPr>
                <p:sp>
                  <p:nvSpPr>
                    <p:cNvPr id="282" name="Oval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01" y="1681"/>
                      <a:ext cx="17" cy="14"/>
                    </a:xfrm>
                    <a:prstGeom prst="ellipse">
                      <a:avLst/>
                    </a:prstGeom>
                    <a:solidFill>
                      <a:srgbClr val="7F7F9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83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01" y="1688"/>
                      <a:ext cx="17" cy="352"/>
                    </a:xfrm>
                    <a:prstGeom prst="rect">
                      <a:avLst/>
                    </a:prstGeom>
                    <a:solidFill>
                      <a:srgbClr val="7F7F9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</p:grpSp>
          <p:grpSp>
            <p:nvGrpSpPr>
              <p:cNvPr id="274" name="Group 286"/>
              <p:cNvGrpSpPr>
                <a:grpSpLocks/>
              </p:cNvGrpSpPr>
              <p:nvPr/>
            </p:nvGrpSpPr>
            <p:grpSpPr bwMode="auto">
              <a:xfrm>
                <a:off x="4368" y="1872"/>
                <a:ext cx="164" cy="205"/>
                <a:chOff x="2970" y="1843"/>
                <a:chExt cx="164" cy="205"/>
              </a:xfrm>
            </p:grpSpPr>
            <p:sp>
              <p:nvSpPr>
                <p:cNvPr id="275" name="Freeform 287"/>
                <p:cNvSpPr>
                  <a:spLocks/>
                </p:cNvSpPr>
                <p:nvPr/>
              </p:nvSpPr>
              <p:spPr bwMode="auto">
                <a:xfrm>
                  <a:off x="2970" y="1843"/>
                  <a:ext cx="164" cy="205"/>
                </a:xfrm>
                <a:custGeom>
                  <a:avLst/>
                  <a:gdLst/>
                  <a:ahLst/>
                  <a:cxnLst>
                    <a:cxn ang="0">
                      <a:pos x="345" y="54"/>
                    </a:cxn>
                    <a:cxn ang="0">
                      <a:pos x="388" y="35"/>
                    </a:cxn>
                    <a:cxn ang="0">
                      <a:pos x="441" y="19"/>
                    </a:cxn>
                    <a:cxn ang="0">
                      <a:pos x="505" y="5"/>
                    </a:cxn>
                    <a:cxn ang="0">
                      <a:pos x="568" y="0"/>
                    </a:cxn>
                    <a:cxn ang="0">
                      <a:pos x="633" y="0"/>
                    </a:cxn>
                    <a:cxn ang="0">
                      <a:pos x="686" y="4"/>
                    </a:cxn>
                    <a:cxn ang="0">
                      <a:pos x="728" y="12"/>
                    </a:cxn>
                    <a:cxn ang="0">
                      <a:pos x="780" y="27"/>
                    </a:cxn>
                    <a:cxn ang="0">
                      <a:pos x="825" y="45"/>
                    </a:cxn>
                    <a:cxn ang="0">
                      <a:pos x="845" y="59"/>
                    </a:cxn>
                    <a:cxn ang="0">
                      <a:pos x="835" y="129"/>
                    </a:cxn>
                    <a:cxn ang="0">
                      <a:pos x="829" y="197"/>
                    </a:cxn>
                    <a:cxn ang="0">
                      <a:pos x="829" y="266"/>
                    </a:cxn>
                    <a:cxn ang="0">
                      <a:pos x="829" y="319"/>
                    </a:cxn>
                    <a:cxn ang="0">
                      <a:pos x="834" y="370"/>
                    </a:cxn>
                    <a:cxn ang="0">
                      <a:pos x="841" y="411"/>
                    </a:cxn>
                    <a:cxn ang="0">
                      <a:pos x="848" y="446"/>
                    </a:cxn>
                    <a:cxn ang="0">
                      <a:pos x="857" y="476"/>
                    </a:cxn>
                    <a:cxn ang="0">
                      <a:pos x="869" y="513"/>
                    </a:cxn>
                    <a:cxn ang="0">
                      <a:pos x="881" y="544"/>
                    </a:cxn>
                    <a:cxn ang="0">
                      <a:pos x="891" y="570"/>
                    </a:cxn>
                    <a:cxn ang="0">
                      <a:pos x="915" y="627"/>
                    </a:cxn>
                    <a:cxn ang="0">
                      <a:pos x="942" y="685"/>
                    </a:cxn>
                    <a:cxn ang="0">
                      <a:pos x="983" y="765"/>
                    </a:cxn>
                    <a:cxn ang="0">
                      <a:pos x="1027" y="845"/>
                    </a:cxn>
                    <a:cxn ang="0">
                      <a:pos x="1074" y="924"/>
                    </a:cxn>
                    <a:cxn ang="0">
                      <a:pos x="1100" y="968"/>
                    </a:cxn>
                    <a:cxn ang="0">
                      <a:pos x="1149" y="1017"/>
                    </a:cxn>
                    <a:cxn ang="0">
                      <a:pos x="1149" y="1171"/>
                    </a:cxn>
                    <a:cxn ang="0">
                      <a:pos x="1080" y="1192"/>
                    </a:cxn>
                    <a:cxn ang="0">
                      <a:pos x="1005" y="1202"/>
                    </a:cxn>
                    <a:cxn ang="0">
                      <a:pos x="898" y="1216"/>
                    </a:cxn>
                    <a:cxn ang="0">
                      <a:pos x="776" y="1226"/>
                    </a:cxn>
                    <a:cxn ang="0">
                      <a:pos x="643" y="1230"/>
                    </a:cxn>
                    <a:cxn ang="0">
                      <a:pos x="483" y="1230"/>
                    </a:cxn>
                    <a:cxn ang="0">
                      <a:pos x="350" y="1221"/>
                    </a:cxn>
                    <a:cxn ang="0">
                      <a:pos x="217" y="1211"/>
                    </a:cxn>
                    <a:cxn ang="0">
                      <a:pos x="127" y="1196"/>
                    </a:cxn>
                    <a:cxn ang="0">
                      <a:pos x="68" y="1190"/>
                    </a:cxn>
                    <a:cxn ang="0">
                      <a:pos x="0" y="1165"/>
                    </a:cxn>
                    <a:cxn ang="0">
                      <a:pos x="0" y="1017"/>
                    </a:cxn>
                    <a:cxn ang="0">
                      <a:pos x="31" y="988"/>
                    </a:cxn>
                    <a:cxn ang="0">
                      <a:pos x="63" y="943"/>
                    </a:cxn>
                    <a:cxn ang="0">
                      <a:pos x="95" y="905"/>
                    </a:cxn>
                    <a:cxn ang="0">
                      <a:pos x="149" y="830"/>
                    </a:cxn>
                    <a:cxn ang="0">
                      <a:pos x="185" y="771"/>
                    </a:cxn>
                    <a:cxn ang="0">
                      <a:pos x="217" y="711"/>
                    </a:cxn>
                    <a:cxn ang="0">
                      <a:pos x="253" y="646"/>
                    </a:cxn>
                    <a:cxn ang="0">
                      <a:pos x="281" y="582"/>
                    </a:cxn>
                    <a:cxn ang="0">
                      <a:pos x="313" y="498"/>
                    </a:cxn>
                    <a:cxn ang="0">
                      <a:pos x="336" y="428"/>
                    </a:cxn>
                    <a:cxn ang="0">
                      <a:pos x="349" y="364"/>
                    </a:cxn>
                    <a:cxn ang="0">
                      <a:pos x="359" y="302"/>
                    </a:cxn>
                    <a:cxn ang="0">
                      <a:pos x="366" y="233"/>
                    </a:cxn>
                    <a:cxn ang="0">
                      <a:pos x="366" y="168"/>
                    </a:cxn>
                    <a:cxn ang="0">
                      <a:pos x="361" y="113"/>
                    </a:cxn>
                    <a:cxn ang="0">
                      <a:pos x="345" y="54"/>
                    </a:cxn>
                  </a:cxnLst>
                  <a:rect l="0" t="0" r="r" b="b"/>
                  <a:pathLst>
                    <a:path w="1149" h="1230">
                      <a:moveTo>
                        <a:pt x="345" y="54"/>
                      </a:moveTo>
                      <a:lnTo>
                        <a:pt x="388" y="35"/>
                      </a:lnTo>
                      <a:lnTo>
                        <a:pt x="441" y="19"/>
                      </a:lnTo>
                      <a:lnTo>
                        <a:pt x="505" y="5"/>
                      </a:lnTo>
                      <a:lnTo>
                        <a:pt x="568" y="0"/>
                      </a:lnTo>
                      <a:lnTo>
                        <a:pt x="633" y="0"/>
                      </a:lnTo>
                      <a:lnTo>
                        <a:pt x="686" y="4"/>
                      </a:lnTo>
                      <a:lnTo>
                        <a:pt x="728" y="12"/>
                      </a:lnTo>
                      <a:lnTo>
                        <a:pt x="780" y="27"/>
                      </a:lnTo>
                      <a:lnTo>
                        <a:pt x="825" y="45"/>
                      </a:lnTo>
                      <a:lnTo>
                        <a:pt x="845" y="59"/>
                      </a:lnTo>
                      <a:lnTo>
                        <a:pt x="835" y="129"/>
                      </a:lnTo>
                      <a:lnTo>
                        <a:pt x="829" y="197"/>
                      </a:lnTo>
                      <a:lnTo>
                        <a:pt x="829" y="266"/>
                      </a:lnTo>
                      <a:lnTo>
                        <a:pt x="829" y="319"/>
                      </a:lnTo>
                      <a:lnTo>
                        <a:pt x="834" y="370"/>
                      </a:lnTo>
                      <a:lnTo>
                        <a:pt x="841" y="411"/>
                      </a:lnTo>
                      <a:lnTo>
                        <a:pt x="848" y="446"/>
                      </a:lnTo>
                      <a:lnTo>
                        <a:pt x="857" y="476"/>
                      </a:lnTo>
                      <a:lnTo>
                        <a:pt x="869" y="513"/>
                      </a:lnTo>
                      <a:lnTo>
                        <a:pt x="881" y="544"/>
                      </a:lnTo>
                      <a:lnTo>
                        <a:pt x="891" y="570"/>
                      </a:lnTo>
                      <a:lnTo>
                        <a:pt x="915" y="627"/>
                      </a:lnTo>
                      <a:lnTo>
                        <a:pt x="942" y="685"/>
                      </a:lnTo>
                      <a:lnTo>
                        <a:pt x="983" y="765"/>
                      </a:lnTo>
                      <a:lnTo>
                        <a:pt x="1027" y="845"/>
                      </a:lnTo>
                      <a:lnTo>
                        <a:pt x="1074" y="924"/>
                      </a:lnTo>
                      <a:lnTo>
                        <a:pt x="1100" y="968"/>
                      </a:lnTo>
                      <a:lnTo>
                        <a:pt x="1149" y="1017"/>
                      </a:lnTo>
                      <a:lnTo>
                        <a:pt x="1149" y="1171"/>
                      </a:lnTo>
                      <a:lnTo>
                        <a:pt x="1080" y="1192"/>
                      </a:lnTo>
                      <a:lnTo>
                        <a:pt x="1005" y="1202"/>
                      </a:lnTo>
                      <a:lnTo>
                        <a:pt x="898" y="1216"/>
                      </a:lnTo>
                      <a:lnTo>
                        <a:pt x="776" y="1226"/>
                      </a:lnTo>
                      <a:lnTo>
                        <a:pt x="643" y="1230"/>
                      </a:lnTo>
                      <a:lnTo>
                        <a:pt x="483" y="1230"/>
                      </a:lnTo>
                      <a:lnTo>
                        <a:pt x="350" y="1221"/>
                      </a:lnTo>
                      <a:lnTo>
                        <a:pt x="217" y="1211"/>
                      </a:lnTo>
                      <a:lnTo>
                        <a:pt x="127" y="1196"/>
                      </a:lnTo>
                      <a:lnTo>
                        <a:pt x="68" y="1190"/>
                      </a:lnTo>
                      <a:lnTo>
                        <a:pt x="0" y="1165"/>
                      </a:lnTo>
                      <a:lnTo>
                        <a:pt x="0" y="1017"/>
                      </a:lnTo>
                      <a:lnTo>
                        <a:pt x="31" y="988"/>
                      </a:lnTo>
                      <a:lnTo>
                        <a:pt x="63" y="943"/>
                      </a:lnTo>
                      <a:lnTo>
                        <a:pt x="95" y="905"/>
                      </a:lnTo>
                      <a:lnTo>
                        <a:pt x="149" y="830"/>
                      </a:lnTo>
                      <a:lnTo>
                        <a:pt x="185" y="771"/>
                      </a:lnTo>
                      <a:lnTo>
                        <a:pt x="217" y="711"/>
                      </a:lnTo>
                      <a:lnTo>
                        <a:pt x="253" y="646"/>
                      </a:lnTo>
                      <a:lnTo>
                        <a:pt x="281" y="582"/>
                      </a:lnTo>
                      <a:lnTo>
                        <a:pt x="313" y="498"/>
                      </a:lnTo>
                      <a:lnTo>
                        <a:pt x="336" y="428"/>
                      </a:lnTo>
                      <a:lnTo>
                        <a:pt x="349" y="364"/>
                      </a:lnTo>
                      <a:lnTo>
                        <a:pt x="359" y="302"/>
                      </a:lnTo>
                      <a:lnTo>
                        <a:pt x="366" y="233"/>
                      </a:lnTo>
                      <a:lnTo>
                        <a:pt x="366" y="168"/>
                      </a:lnTo>
                      <a:lnTo>
                        <a:pt x="361" y="113"/>
                      </a:lnTo>
                      <a:lnTo>
                        <a:pt x="345" y="54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76" name="Freeform 288"/>
                <p:cNvSpPr>
                  <a:spLocks/>
                </p:cNvSpPr>
                <p:nvPr/>
              </p:nvSpPr>
              <p:spPr bwMode="auto">
                <a:xfrm>
                  <a:off x="2970" y="1843"/>
                  <a:ext cx="128" cy="205"/>
                </a:xfrm>
                <a:custGeom>
                  <a:avLst/>
                  <a:gdLst/>
                  <a:ahLst/>
                  <a:cxnLst>
                    <a:cxn ang="0">
                      <a:pos x="345" y="54"/>
                    </a:cxn>
                    <a:cxn ang="0">
                      <a:pos x="388" y="35"/>
                    </a:cxn>
                    <a:cxn ang="0">
                      <a:pos x="441" y="19"/>
                    </a:cxn>
                    <a:cxn ang="0">
                      <a:pos x="505" y="5"/>
                    </a:cxn>
                    <a:cxn ang="0">
                      <a:pos x="568" y="0"/>
                    </a:cxn>
                    <a:cxn ang="0">
                      <a:pos x="633" y="0"/>
                    </a:cxn>
                    <a:cxn ang="0">
                      <a:pos x="686" y="4"/>
                    </a:cxn>
                    <a:cxn ang="0">
                      <a:pos x="728" y="12"/>
                    </a:cxn>
                    <a:cxn ang="0">
                      <a:pos x="723" y="70"/>
                    </a:cxn>
                    <a:cxn ang="0">
                      <a:pos x="720" y="126"/>
                    </a:cxn>
                    <a:cxn ang="0">
                      <a:pos x="718" y="193"/>
                    </a:cxn>
                    <a:cxn ang="0">
                      <a:pos x="714" y="262"/>
                    </a:cxn>
                    <a:cxn ang="0">
                      <a:pos x="713" y="323"/>
                    </a:cxn>
                    <a:cxn ang="0">
                      <a:pos x="713" y="389"/>
                    </a:cxn>
                    <a:cxn ang="0">
                      <a:pos x="713" y="449"/>
                    </a:cxn>
                    <a:cxn ang="0">
                      <a:pos x="719" y="499"/>
                    </a:cxn>
                    <a:cxn ang="0">
                      <a:pos x="725" y="555"/>
                    </a:cxn>
                    <a:cxn ang="0">
                      <a:pos x="728" y="606"/>
                    </a:cxn>
                    <a:cxn ang="0">
                      <a:pos x="733" y="649"/>
                    </a:cxn>
                    <a:cxn ang="0">
                      <a:pos x="742" y="698"/>
                    </a:cxn>
                    <a:cxn ang="0">
                      <a:pos x="749" y="741"/>
                    </a:cxn>
                    <a:cxn ang="0">
                      <a:pos x="758" y="785"/>
                    </a:cxn>
                    <a:cxn ang="0">
                      <a:pos x="773" y="831"/>
                    </a:cxn>
                    <a:cxn ang="0">
                      <a:pos x="791" y="872"/>
                    </a:cxn>
                    <a:cxn ang="0">
                      <a:pos x="823" y="939"/>
                    </a:cxn>
                    <a:cxn ang="0">
                      <a:pos x="859" y="1021"/>
                    </a:cxn>
                    <a:cxn ang="0">
                      <a:pos x="887" y="1066"/>
                    </a:cxn>
                    <a:cxn ang="0">
                      <a:pos x="898" y="1102"/>
                    </a:cxn>
                    <a:cxn ang="0">
                      <a:pos x="898" y="1216"/>
                    </a:cxn>
                    <a:cxn ang="0">
                      <a:pos x="776" y="1226"/>
                    </a:cxn>
                    <a:cxn ang="0">
                      <a:pos x="643" y="1230"/>
                    </a:cxn>
                    <a:cxn ang="0">
                      <a:pos x="483" y="1230"/>
                    </a:cxn>
                    <a:cxn ang="0">
                      <a:pos x="350" y="1221"/>
                    </a:cxn>
                    <a:cxn ang="0">
                      <a:pos x="217" y="1211"/>
                    </a:cxn>
                    <a:cxn ang="0">
                      <a:pos x="127" y="1196"/>
                    </a:cxn>
                    <a:cxn ang="0">
                      <a:pos x="68" y="1190"/>
                    </a:cxn>
                    <a:cxn ang="0">
                      <a:pos x="0" y="1165"/>
                    </a:cxn>
                    <a:cxn ang="0">
                      <a:pos x="0" y="1017"/>
                    </a:cxn>
                    <a:cxn ang="0">
                      <a:pos x="31" y="988"/>
                    </a:cxn>
                    <a:cxn ang="0">
                      <a:pos x="63" y="943"/>
                    </a:cxn>
                    <a:cxn ang="0">
                      <a:pos x="95" y="905"/>
                    </a:cxn>
                    <a:cxn ang="0">
                      <a:pos x="149" y="830"/>
                    </a:cxn>
                    <a:cxn ang="0">
                      <a:pos x="185" y="771"/>
                    </a:cxn>
                    <a:cxn ang="0">
                      <a:pos x="217" y="711"/>
                    </a:cxn>
                    <a:cxn ang="0">
                      <a:pos x="253" y="646"/>
                    </a:cxn>
                    <a:cxn ang="0">
                      <a:pos x="281" y="582"/>
                    </a:cxn>
                    <a:cxn ang="0">
                      <a:pos x="313" y="498"/>
                    </a:cxn>
                    <a:cxn ang="0">
                      <a:pos x="336" y="428"/>
                    </a:cxn>
                    <a:cxn ang="0">
                      <a:pos x="349" y="364"/>
                    </a:cxn>
                    <a:cxn ang="0">
                      <a:pos x="359" y="302"/>
                    </a:cxn>
                    <a:cxn ang="0">
                      <a:pos x="366" y="233"/>
                    </a:cxn>
                    <a:cxn ang="0">
                      <a:pos x="366" y="168"/>
                    </a:cxn>
                    <a:cxn ang="0">
                      <a:pos x="361" y="113"/>
                    </a:cxn>
                    <a:cxn ang="0">
                      <a:pos x="345" y="54"/>
                    </a:cxn>
                  </a:cxnLst>
                  <a:rect l="0" t="0" r="r" b="b"/>
                  <a:pathLst>
                    <a:path w="898" h="1230">
                      <a:moveTo>
                        <a:pt x="345" y="54"/>
                      </a:moveTo>
                      <a:lnTo>
                        <a:pt x="388" y="35"/>
                      </a:lnTo>
                      <a:lnTo>
                        <a:pt x="441" y="19"/>
                      </a:lnTo>
                      <a:lnTo>
                        <a:pt x="505" y="5"/>
                      </a:lnTo>
                      <a:lnTo>
                        <a:pt x="568" y="0"/>
                      </a:lnTo>
                      <a:lnTo>
                        <a:pt x="633" y="0"/>
                      </a:lnTo>
                      <a:lnTo>
                        <a:pt x="686" y="4"/>
                      </a:lnTo>
                      <a:lnTo>
                        <a:pt x="728" y="12"/>
                      </a:lnTo>
                      <a:lnTo>
                        <a:pt x="723" y="70"/>
                      </a:lnTo>
                      <a:lnTo>
                        <a:pt x="720" y="126"/>
                      </a:lnTo>
                      <a:lnTo>
                        <a:pt x="718" y="193"/>
                      </a:lnTo>
                      <a:lnTo>
                        <a:pt x="714" y="262"/>
                      </a:lnTo>
                      <a:lnTo>
                        <a:pt x="713" y="323"/>
                      </a:lnTo>
                      <a:lnTo>
                        <a:pt x="713" y="389"/>
                      </a:lnTo>
                      <a:lnTo>
                        <a:pt x="713" y="449"/>
                      </a:lnTo>
                      <a:lnTo>
                        <a:pt x="719" y="499"/>
                      </a:lnTo>
                      <a:lnTo>
                        <a:pt x="725" y="555"/>
                      </a:lnTo>
                      <a:lnTo>
                        <a:pt x="728" y="606"/>
                      </a:lnTo>
                      <a:lnTo>
                        <a:pt x="733" y="649"/>
                      </a:lnTo>
                      <a:lnTo>
                        <a:pt x="742" y="698"/>
                      </a:lnTo>
                      <a:lnTo>
                        <a:pt x="749" y="741"/>
                      </a:lnTo>
                      <a:lnTo>
                        <a:pt x="758" y="785"/>
                      </a:lnTo>
                      <a:lnTo>
                        <a:pt x="773" y="831"/>
                      </a:lnTo>
                      <a:lnTo>
                        <a:pt x="791" y="872"/>
                      </a:lnTo>
                      <a:lnTo>
                        <a:pt x="823" y="939"/>
                      </a:lnTo>
                      <a:lnTo>
                        <a:pt x="859" y="1021"/>
                      </a:lnTo>
                      <a:lnTo>
                        <a:pt x="887" y="1066"/>
                      </a:lnTo>
                      <a:lnTo>
                        <a:pt x="898" y="1102"/>
                      </a:lnTo>
                      <a:lnTo>
                        <a:pt x="898" y="1216"/>
                      </a:lnTo>
                      <a:lnTo>
                        <a:pt x="776" y="1226"/>
                      </a:lnTo>
                      <a:lnTo>
                        <a:pt x="643" y="1230"/>
                      </a:lnTo>
                      <a:lnTo>
                        <a:pt x="483" y="1230"/>
                      </a:lnTo>
                      <a:lnTo>
                        <a:pt x="350" y="1221"/>
                      </a:lnTo>
                      <a:lnTo>
                        <a:pt x="217" y="1211"/>
                      </a:lnTo>
                      <a:lnTo>
                        <a:pt x="127" y="1196"/>
                      </a:lnTo>
                      <a:lnTo>
                        <a:pt x="68" y="1190"/>
                      </a:lnTo>
                      <a:lnTo>
                        <a:pt x="0" y="1165"/>
                      </a:lnTo>
                      <a:lnTo>
                        <a:pt x="0" y="1017"/>
                      </a:lnTo>
                      <a:lnTo>
                        <a:pt x="31" y="988"/>
                      </a:lnTo>
                      <a:lnTo>
                        <a:pt x="63" y="943"/>
                      </a:lnTo>
                      <a:lnTo>
                        <a:pt x="95" y="905"/>
                      </a:lnTo>
                      <a:lnTo>
                        <a:pt x="149" y="830"/>
                      </a:lnTo>
                      <a:lnTo>
                        <a:pt x="185" y="771"/>
                      </a:lnTo>
                      <a:lnTo>
                        <a:pt x="217" y="711"/>
                      </a:lnTo>
                      <a:lnTo>
                        <a:pt x="253" y="646"/>
                      </a:lnTo>
                      <a:lnTo>
                        <a:pt x="281" y="582"/>
                      </a:lnTo>
                      <a:lnTo>
                        <a:pt x="313" y="498"/>
                      </a:lnTo>
                      <a:lnTo>
                        <a:pt x="336" y="428"/>
                      </a:lnTo>
                      <a:lnTo>
                        <a:pt x="349" y="364"/>
                      </a:lnTo>
                      <a:lnTo>
                        <a:pt x="359" y="302"/>
                      </a:lnTo>
                      <a:lnTo>
                        <a:pt x="366" y="233"/>
                      </a:lnTo>
                      <a:lnTo>
                        <a:pt x="366" y="168"/>
                      </a:lnTo>
                      <a:lnTo>
                        <a:pt x="361" y="113"/>
                      </a:lnTo>
                      <a:lnTo>
                        <a:pt x="345" y="54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290" name="Group 289"/>
            <p:cNvGrpSpPr>
              <a:grpSpLocks/>
            </p:cNvGrpSpPr>
            <p:nvPr/>
          </p:nvGrpSpPr>
          <p:grpSpPr bwMode="auto">
            <a:xfrm>
              <a:off x="4876800" y="2816225"/>
              <a:ext cx="250825" cy="211138"/>
              <a:chOff x="3200" y="1894"/>
              <a:chExt cx="111" cy="139"/>
            </a:xfrm>
          </p:grpSpPr>
          <p:sp>
            <p:nvSpPr>
              <p:cNvPr id="291" name="Freeform 290"/>
              <p:cNvSpPr>
                <a:spLocks/>
              </p:cNvSpPr>
              <p:nvPr/>
            </p:nvSpPr>
            <p:spPr bwMode="auto">
              <a:xfrm>
                <a:off x="3200" y="1894"/>
                <a:ext cx="111" cy="139"/>
              </a:xfrm>
              <a:custGeom>
                <a:avLst/>
                <a:gdLst/>
                <a:ahLst/>
                <a:cxnLst>
                  <a:cxn ang="0">
                    <a:pos x="233" y="36"/>
                  </a:cxn>
                  <a:cxn ang="0">
                    <a:pos x="262" y="23"/>
                  </a:cxn>
                  <a:cxn ang="0">
                    <a:pos x="298" y="12"/>
                  </a:cxn>
                  <a:cxn ang="0">
                    <a:pos x="341" y="2"/>
                  </a:cxn>
                  <a:cxn ang="0">
                    <a:pos x="384" y="0"/>
                  </a:cxn>
                  <a:cxn ang="0">
                    <a:pos x="428" y="0"/>
                  </a:cxn>
                  <a:cxn ang="0">
                    <a:pos x="464" y="2"/>
                  </a:cxn>
                  <a:cxn ang="0">
                    <a:pos x="492" y="7"/>
                  </a:cxn>
                  <a:cxn ang="0">
                    <a:pos x="526" y="17"/>
                  </a:cxn>
                  <a:cxn ang="0">
                    <a:pos x="557" y="29"/>
                  </a:cxn>
                  <a:cxn ang="0">
                    <a:pos x="571" y="39"/>
                  </a:cxn>
                  <a:cxn ang="0">
                    <a:pos x="564" y="87"/>
                  </a:cxn>
                  <a:cxn ang="0">
                    <a:pos x="561" y="134"/>
                  </a:cxn>
                  <a:cxn ang="0">
                    <a:pos x="561" y="179"/>
                  </a:cxn>
                  <a:cxn ang="0">
                    <a:pos x="561" y="216"/>
                  </a:cxn>
                  <a:cxn ang="0">
                    <a:pos x="563" y="251"/>
                  </a:cxn>
                  <a:cxn ang="0">
                    <a:pos x="569" y="277"/>
                  </a:cxn>
                  <a:cxn ang="0">
                    <a:pos x="574" y="302"/>
                  </a:cxn>
                  <a:cxn ang="0">
                    <a:pos x="579" y="322"/>
                  </a:cxn>
                  <a:cxn ang="0">
                    <a:pos x="587" y="348"/>
                  </a:cxn>
                  <a:cxn ang="0">
                    <a:pos x="595" y="369"/>
                  </a:cxn>
                  <a:cxn ang="0">
                    <a:pos x="603" y="387"/>
                  </a:cxn>
                  <a:cxn ang="0">
                    <a:pos x="620" y="424"/>
                  </a:cxn>
                  <a:cxn ang="0">
                    <a:pos x="638" y="466"/>
                  </a:cxn>
                  <a:cxn ang="0">
                    <a:pos x="665" y="520"/>
                  </a:cxn>
                  <a:cxn ang="0">
                    <a:pos x="694" y="573"/>
                  </a:cxn>
                  <a:cxn ang="0">
                    <a:pos x="726" y="626"/>
                  </a:cxn>
                  <a:cxn ang="0">
                    <a:pos x="745" y="657"/>
                  </a:cxn>
                  <a:cxn ang="0">
                    <a:pos x="776" y="691"/>
                  </a:cxn>
                  <a:cxn ang="0">
                    <a:pos x="776" y="795"/>
                  </a:cxn>
                  <a:cxn ang="0">
                    <a:pos x="730" y="808"/>
                  </a:cxn>
                  <a:cxn ang="0">
                    <a:pos x="679" y="816"/>
                  </a:cxn>
                  <a:cxn ang="0">
                    <a:pos x="608" y="825"/>
                  </a:cxn>
                  <a:cxn ang="0">
                    <a:pos x="525" y="833"/>
                  </a:cxn>
                  <a:cxn ang="0">
                    <a:pos x="435" y="835"/>
                  </a:cxn>
                  <a:cxn ang="0">
                    <a:pos x="327" y="835"/>
                  </a:cxn>
                  <a:cxn ang="0">
                    <a:pos x="237" y="829"/>
                  </a:cxn>
                  <a:cxn ang="0">
                    <a:pos x="147" y="822"/>
                  </a:cxn>
                  <a:cxn ang="0">
                    <a:pos x="85" y="813"/>
                  </a:cxn>
                  <a:cxn ang="0">
                    <a:pos x="46" y="807"/>
                  </a:cxn>
                  <a:cxn ang="0">
                    <a:pos x="0" y="791"/>
                  </a:cxn>
                  <a:cxn ang="0">
                    <a:pos x="0" y="691"/>
                  </a:cxn>
                  <a:cxn ang="0">
                    <a:pos x="21" y="671"/>
                  </a:cxn>
                  <a:cxn ang="0">
                    <a:pos x="42" y="640"/>
                  </a:cxn>
                  <a:cxn ang="0">
                    <a:pos x="63" y="614"/>
                  </a:cxn>
                  <a:cxn ang="0">
                    <a:pos x="100" y="564"/>
                  </a:cxn>
                  <a:cxn ang="0">
                    <a:pos x="124" y="522"/>
                  </a:cxn>
                  <a:cxn ang="0">
                    <a:pos x="147" y="483"/>
                  </a:cxn>
                  <a:cxn ang="0">
                    <a:pos x="171" y="438"/>
                  </a:cxn>
                  <a:cxn ang="0">
                    <a:pos x="190" y="394"/>
                  </a:cxn>
                  <a:cxn ang="0">
                    <a:pos x="212" y="337"/>
                  </a:cxn>
                  <a:cxn ang="0">
                    <a:pos x="227" y="290"/>
                  </a:cxn>
                  <a:cxn ang="0">
                    <a:pos x="236" y="245"/>
                  </a:cxn>
                  <a:cxn ang="0">
                    <a:pos x="244" y="204"/>
                  </a:cxn>
                  <a:cxn ang="0">
                    <a:pos x="247" y="157"/>
                  </a:cxn>
                  <a:cxn ang="0">
                    <a:pos x="247" y="113"/>
                  </a:cxn>
                  <a:cxn ang="0">
                    <a:pos x="244" y="76"/>
                  </a:cxn>
                  <a:cxn ang="0">
                    <a:pos x="233" y="36"/>
                  </a:cxn>
                </a:cxnLst>
                <a:rect l="0" t="0" r="r" b="b"/>
                <a:pathLst>
                  <a:path w="776" h="835">
                    <a:moveTo>
                      <a:pt x="233" y="36"/>
                    </a:moveTo>
                    <a:lnTo>
                      <a:pt x="262" y="23"/>
                    </a:lnTo>
                    <a:lnTo>
                      <a:pt x="298" y="12"/>
                    </a:lnTo>
                    <a:lnTo>
                      <a:pt x="341" y="2"/>
                    </a:lnTo>
                    <a:lnTo>
                      <a:pt x="384" y="0"/>
                    </a:lnTo>
                    <a:lnTo>
                      <a:pt x="428" y="0"/>
                    </a:lnTo>
                    <a:lnTo>
                      <a:pt x="464" y="2"/>
                    </a:lnTo>
                    <a:lnTo>
                      <a:pt x="492" y="7"/>
                    </a:lnTo>
                    <a:lnTo>
                      <a:pt x="526" y="17"/>
                    </a:lnTo>
                    <a:lnTo>
                      <a:pt x="557" y="29"/>
                    </a:lnTo>
                    <a:lnTo>
                      <a:pt x="571" y="39"/>
                    </a:lnTo>
                    <a:lnTo>
                      <a:pt x="564" y="87"/>
                    </a:lnTo>
                    <a:lnTo>
                      <a:pt x="561" y="134"/>
                    </a:lnTo>
                    <a:lnTo>
                      <a:pt x="561" y="179"/>
                    </a:lnTo>
                    <a:lnTo>
                      <a:pt x="561" y="216"/>
                    </a:lnTo>
                    <a:lnTo>
                      <a:pt x="563" y="251"/>
                    </a:lnTo>
                    <a:lnTo>
                      <a:pt x="569" y="277"/>
                    </a:lnTo>
                    <a:lnTo>
                      <a:pt x="574" y="302"/>
                    </a:lnTo>
                    <a:lnTo>
                      <a:pt x="579" y="322"/>
                    </a:lnTo>
                    <a:lnTo>
                      <a:pt x="587" y="348"/>
                    </a:lnTo>
                    <a:lnTo>
                      <a:pt x="595" y="369"/>
                    </a:lnTo>
                    <a:lnTo>
                      <a:pt x="603" y="387"/>
                    </a:lnTo>
                    <a:lnTo>
                      <a:pt x="620" y="424"/>
                    </a:lnTo>
                    <a:lnTo>
                      <a:pt x="638" y="466"/>
                    </a:lnTo>
                    <a:lnTo>
                      <a:pt x="665" y="520"/>
                    </a:lnTo>
                    <a:lnTo>
                      <a:pt x="694" y="573"/>
                    </a:lnTo>
                    <a:lnTo>
                      <a:pt x="726" y="626"/>
                    </a:lnTo>
                    <a:lnTo>
                      <a:pt x="745" y="657"/>
                    </a:lnTo>
                    <a:lnTo>
                      <a:pt x="776" y="691"/>
                    </a:lnTo>
                    <a:lnTo>
                      <a:pt x="776" y="795"/>
                    </a:lnTo>
                    <a:lnTo>
                      <a:pt x="730" y="808"/>
                    </a:lnTo>
                    <a:lnTo>
                      <a:pt x="679" y="816"/>
                    </a:lnTo>
                    <a:lnTo>
                      <a:pt x="608" y="825"/>
                    </a:lnTo>
                    <a:lnTo>
                      <a:pt x="525" y="833"/>
                    </a:lnTo>
                    <a:lnTo>
                      <a:pt x="435" y="835"/>
                    </a:lnTo>
                    <a:lnTo>
                      <a:pt x="327" y="835"/>
                    </a:lnTo>
                    <a:lnTo>
                      <a:pt x="237" y="829"/>
                    </a:lnTo>
                    <a:lnTo>
                      <a:pt x="147" y="822"/>
                    </a:lnTo>
                    <a:lnTo>
                      <a:pt x="85" y="813"/>
                    </a:lnTo>
                    <a:lnTo>
                      <a:pt x="46" y="807"/>
                    </a:lnTo>
                    <a:lnTo>
                      <a:pt x="0" y="791"/>
                    </a:lnTo>
                    <a:lnTo>
                      <a:pt x="0" y="691"/>
                    </a:lnTo>
                    <a:lnTo>
                      <a:pt x="21" y="671"/>
                    </a:lnTo>
                    <a:lnTo>
                      <a:pt x="42" y="640"/>
                    </a:lnTo>
                    <a:lnTo>
                      <a:pt x="63" y="614"/>
                    </a:lnTo>
                    <a:lnTo>
                      <a:pt x="100" y="564"/>
                    </a:lnTo>
                    <a:lnTo>
                      <a:pt x="124" y="522"/>
                    </a:lnTo>
                    <a:lnTo>
                      <a:pt x="147" y="483"/>
                    </a:lnTo>
                    <a:lnTo>
                      <a:pt x="171" y="438"/>
                    </a:lnTo>
                    <a:lnTo>
                      <a:pt x="190" y="394"/>
                    </a:lnTo>
                    <a:lnTo>
                      <a:pt x="212" y="337"/>
                    </a:lnTo>
                    <a:lnTo>
                      <a:pt x="227" y="290"/>
                    </a:lnTo>
                    <a:lnTo>
                      <a:pt x="236" y="245"/>
                    </a:lnTo>
                    <a:lnTo>
                      <a:pt x="244" y="204"/>
                    </a:lnTo>
                    <a:lnTo>
                      <a:pt x="247" y="157"/>
                    </a:lnTo>
                    <a:lnTo>
                      <a:pt x="247" y="113"/>
                    </a:lnTo>
                    <a:lnTo>
                      <a:pt x="244" y="76"/>
                    </a:lnTo>
                    <a:lnTo>
                      <a:pt x="233" y="36"/>
                    </a:lnTo>
                    <a:close/>
                  </a:path>
                </a:pathLst>
              </a:custGeom>
              <a:solidFill>
                <a:srgbClr val="BFBFD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2" name="Freeform 291"/>
              <p:cNvSpPr>
                <a:spLocks/>
              </p:cNvSpPr>
              <p:nvPr/>
            </p:nvSpPr>
            <p:spPr bwMode="auto">
              <a:xfrm>
                <a:off x="3200" y="1894"/>
                <a:ext cx="87" cy="139"/>
              </a:xfrm>
              <a:custGeom>
                <a:avLst/>
                <a:gdLst/>
                <a:ahLst/>
                <a:cxnLst>
                  <a:cxn ang="0">
                    <a:pos x="233" y="36"/>
                  </a:cxn>
                  <a:cxn ang="0">
                    <a:pos x="262" y="23"/>
                  </a:cxn>
                  <a:cxn ang="0">
                    <a:pos x="298" y="12"/>
                  </a:cxn>
                  <a:cxn ang="0">
                    <a:pos x="341" y="2"/>
                  </a:cxn>
                  <a:cxn ang="0">
                    <a:pos x="384" y="0"/>
                  </a:cxn>
                  <a:cxn ang="0">
                    <a:pos x="428" y="0"/>
                  </a:cxn>
                  <a:cxn ang="0">
                    <a:pos x="464" y="2"/>
                  </a:cxn>
                  <a:cxn ang="0">
                    <a:pos x="492" y="7"/>
                  </a:cxn>
                  <a:cxn ang="0">
                    <a:pos x="490" y="46"/>
                  </a:cxn>
                  <a:cxn ang="0">
                    <a:pos x="487" y="85"/>
                  </a:cxn>
                  <a:cxn ang="0">
                    <a:pos x="485" y="129"/>
                  </a:cxn>
                  <a:cxn ang="0">
                    <a:pos x="484" y="176"/>
                  </a:cxn>
                  <a:cxn ang="0">
                    <a:pos x="484" y="218"/>
                  </a:cxn>
                  <a:cxn ang="0">
                    <a:pos x="483" y="262"/>
                  </a:cxn>
                  <a:cxn ang="0">
                    <a:pos x="484" y="305"/>
                  </a:cxn>
                  <a:cxn ang="0">
                    <a:pos x="486" y="339"/>
                  </a:cxn>
                  <a:cxn ang="0">
                    <a:pos x="490" y="376"/>
                  </a:cxn>
                  <a:cxn ang="0">
                    <a:pos x="493" y="410"/>
                  </a:cxn>
                  <a:cxn ang="0">
                    <a:pos x="497" y="441"/>
                  </a:cxn>
                  <a:cxn ang="0">
                    <a:pos x="502" y="474"/>
                  </a:cxn>
                  <a:cxn ang="0">
                    <a:pos x="507" y="503"/>
                  </a:cxn>
                  <a:cxn ang="0">
                    <a:pos x="513" y="533"/>
                  </a:cxn>
                  <a:cxn ang="0">
                    <a:pos x="522" y="565"/>
                  </a:cxn>
                  <a:cxn ang="0">
                    <a:pos x="536" y="592"/>
                  </a:cxn>
                  <a:cxn ang="0">
                    <a:pos x="556" y="637"/>
                  </a:cxn>
                  <a:cxn ang="0">
                    <a:pos x="582" y="693"/>
                  </a:cxn>
                  <a:cxn ang="0">
                    <a:pos x="600" y="723"/>
                  </a:cxn>
                  <a:cxn ang="0">
                    <a:pos x="608" y="748"/>
                  </a:cxn>
                  <a:cxn ang="0">
                    <a:pos x="608" y="825"/>
                  </a:cxn>
                  <a:cxn ang="0">
                    <a:pos x="525" y="833"/>
                  </a:cxn>
                  <a:cxn ang="0">
                    <a:pos x="435" y="835"/>
                  </a:cxn>
                  <a:cxn ang="0">
                    <a:pos x="327" y="835"/>
                  </a:cxn>
                  <a:cxn ang="0">
                    <a:pos x="237" y="829"/>
                  </a:cxn>
                  <a:cxn ang="0">
                    <a:pos x="147" y="822"/>
                  </a:cxn>
                  <a:cxn ang="0">
                    <a:pos x="85" y="813"/>
                  </a:cxn>
                  <a:cxn ang="0">
                    <a:pos x="46" y="807"/>
                  </a:cxn>
                  <a:cxn ang="0">
                    <a:pos x="0" y="791"/>
                  </a:cxn>
                  <a:cxn ang="0">
                    <a:pos x="0" y="691"/>
                  </a:cxn>
                  <a:cxn ang="0">
                    <a:pos x="21" y="671"/>
                  </a:cxn>
                  <a:cxn ang="0">
                    <a:pos x="42" y="640"/>
                  </a:cxn>
                  <a:cxn ang="0">
                    <a:pos x="63" y="614"/>
                  </a:cxn>
                  <a:cxn ang="0">
                    <a:pos x="100" y="564"/>
                  </a:cxn>
                  <a:cxn ang="0">
                    <a:pos x="124" y="522"/>
                  </a:cxn>
                  <a:cxn ang="0">
                    <a:pos x="147" y="483"/>
                  </a:cxn>
                  <a:cxn ang="0">
                    <a:pos x="171" y="438"/>
                  </a:cxn>
                  <a:cxn ang="0">
                    <a:pos x="190" y="394"/>
                  </a:cxn>
                  <a:cxn ang="0">
                    <a:pos x="212" y="337"/>
                  </a:cxn>
                  <a:cxn ang="0">
                    <a:pos x="227" y="290"/>
                  </a:cxn>
                  <a:cxn ang="0">
                    <a:pos x="236" y="245"/>
                  </a:cxn>
                  <a:cxn ang="0">
                    <a:pos x="244" y="204"/>
                  </a:cxn>
                  <a:cxn ang="0">
                    <a:pos x="247" y="157"/>
                  </a:cxn>
                  <a:cxn ang="0">
                    <a:pos x="247" y="113"/>
                  </a:cxn>
                  <a:cxn ang="0">
                    <a:pos x="244" y="76"/>
                  </a:cxn>
                  <a:cxn ang="0">
                    <a:pos x="233" y="36"/>
                  </a:cxn>
                </a:cxnLst>
                <a:rect l="0" t="0" r="r" b="b"/>
                <a:pathLst>
                  <a:path w="608" h="835">
                    <a:moveTo>
                      <a:pt x="233" y="36"/>
                    </a:moveTo>
                    <a:lnTo>
                      <a:pt x="262" y="23"/>
                    </a:lnTo>
                    <a:lnTo>
                      <a:pt x="298" y="12"/>
                    </a:lnTo>
                    <a:lnTo>
                      <a:pt x="341" y="2"/>
                    </a:lnTo>
                    <a:lnTo>
                      <a:pt x="384" y="0"/>
                    </a:lnTo>
                    <a:lnTo>
                      <a:pt x="428" y="0"/>
                    </a:lnTo>
                    <a:lnTo>
                      <a:pt x="464" y="2"/>
                    </a:lnTo>
                    <a:lnTo>
                      <a:pt x="492" y="7"/>
                    </a:lnTo>
                    <a:lnTo>
                      <a:pt x="490" y="46"/>
                    </a:lnTo>
                    <a:lnTo>
                      <a:pt x="487" y="85"/>
                    </a:lnTo>
                    <a:lnTo>
                      <a:pt x="485" y="129"/>
                    </a:lnTo>
                    <a:lnTo>
                      <a:pt x="484" y="176"/>
                    </a:lnTo>
                    <a:lnTo>
                      <a:pt x="484" y="218"/>
                    </a:lnTo>
                    <a:lnTo>
                      <a:pt x="483" y="262"/>
                    </a:lnTo>
                    <a:lnTo>
                      <a:pt x="484" y="305"/>
                    </a:lnTo>
                    <a:lnTo>
                      <a:pt x="486" y="339"/>
                    </a:lnTo>
                    <a:lnTo>
                      <a:pt x="490" y="376"/>
                    </a:lnTo>
                    <a:lnTo>
                      <a:pt x="493" y="410"/>
                    </a:lnTo>
                    <a:lnTo>
                      <a:pt x="497" y="441"/>
                    </a:lnTo>
                    <a:lnTo>
                      <a:pt x="502" y="474"/>
                    </a:lnTo>
                    <a:lnTo>
                      <a:pt x="507" y="503"/>
                    </a:lnTo>
                    <a:lnTo>
                      <a:pt x="513" y="533"/>
                    </a:lnTo>
                    <a:lnTo>
                      <a:pt x="522" y="565"/>
                    </a:lnTo>
                    <a:lnTo>
                      <a:pt x="536" y="592"/>
                    </a:lnTo>
                    <a:lnTo>
                      <a:pt x="556" y="637"/>
                    </a:lnTo>
                    <a:lnTo>
                      <a:pt x="582" y="693"/>
                    </a:lnTo>
                    <a:lnTo>
                      <a:pt x="600" y="723"/>
                    </a:lnTo>
                    <a:lnTo>
                      <a:pt x="608" y="748"/>
                    </a:lnTo>
                    <a:lnTo>
                      <a:pt x="608" y="825"/>
                    </a:lnTo>
                    <a:lnTo>
                      <a:pt x="525" y="833"/>
                    </a:lnTo>
                    <a:lnTo>
                      <a:pt x="435" y="835"/>
                    </a:lnTo>
                    <a:lnTo>
                      <a:pt x="327" y="835"/>
                    </a:lnTo>
                    <a:lnTo>
                      <a:pt x="237" y="829"/>
                    </a:lnTo>
                    <a:lnTo>
                      <a:pt x="147" y="822"/>
                    </a:lnTo>
                    <a:lnTo>
                      <a:pt x="85" y="813"/>
                    </a:lnTo>
                    <a:lnTo>
                      <a:pt x="46" y="807"/>
                    </a:lnTo>
                    <a:lnTo>
                      <a:pt x="0" y="791"/>
                    </a:lnTo>
                    <a:lnTo>
                      <a:pt x="0" y="691"/>
                    </a:lnTo>
                    <a:lnTo>
                      <a:pt x="21" y="671"/>
                    </a:lnTo>
                    <a:lnTo>
                      <a:pt x="42" y="640"/>
                    </a:lnTo>
                    <a:lnTo>
                      <a:pt x="63" y="614"/>
                    </a:lnTo>
                    <a:lnTo>
                      <a:pt x="100" y="564"/>
                    </a:lnTo>
                    <a:lnTo>
                      <a:pt x="124" y="522"/>
                    </a:lnTo>
                    <a:lnTo>
                      <a:pt x="147" y="483"/>
                    </a:lnTo>
                    <a:lnTo>
                      <a:pt x="171" y="438"/>
                    </a:lnTo>
                    <a:lnTo>
                      <a:pt x="190" y="394"/>
                    </a:lnTo>
                    <a:lnTo>
                      <a:pt x="212" y="337"/>
                    </a:lnTo>
                    <a:lnTo>
                      <a:pt x="227" y="290"/>
                    </a:lnTo>
                    <a:lnTo>
                      <a:pt x="236" y="245"/>
                    </a:lnTo>
                    <a:lnTo>
                      <a:pt x="244" y="204"/>
                    </a:lnTo>
                    <a:lnTo>
                      <a:pt x="247" y="157"/>
                    </a:lnTo>
                    <a:lnTo>
                      <a:pt x="247" y="113"/>
                    </a:lnTo>
                    <a:lnTo>
                      <a:pt x="244" y="76"/>
                    </a:lnTo>
                    <a:lnTo>
                      <a:pt x="233" y="36"/>
                    </a:lnTo>
                    <a:close/>
                  </a:path>
                </a:pathLst>
              </a:custGeom>
              <a:solidFill>
                <a:srgbClr val="7F7F9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293" name="Group 292"/>
            <p:cNvGrpSpPr>
              <a:grpSpLocks/>
            </p:cNvGrpSpPr>
            <p:nvPr/>
          </p:nvGrpSpPr>
          <p:grpSpPr bwMode="auto">
            <a:xfrm>
              <a:off x="4614863" y="2514600"/>
              <a:ext cx="312737" cy="265113"/>
              <a:chOff x="3099" y="1867"/>
              <a:chExt cx="138" cy="174"/>
            </a:xfrm>
          </p:grpSpPr>
          <p:sp>
            <p:nvSpPr>
              <p:cNvPr id="294" name="Freeform 293"/>
              <p:cNvSpPr>
                <a:spLocks/>
              </p:cNvSpPr>
              <p:nvPr/>
            </p:nvSpPr>
            <p:spPr bwMode="auto">
              <a:xfrm>
                <a:off x="3099" y="1867"/>
                <a:ext cx="138" cy="174"/>
              </a:xfrm>
              <a:custGeom>
                <a:avLst/>
                <a:gdLst/>
                <a:ahLst/>
                <a:cxnLst>
                  <a:cxn ang="0">
                    <a:pos x="291" y="46"/>
                  </a:cxn>
                  <a:cxn ang="0">
                    <a:pos x="328" y="30"/>
                  </a:cxn>
                  <a:cxn ang="0">
                    <a:pos x="373" y="17"/>
                  </a:cxn>
                  <a:cxn ang="0">
                    <a:pos x="426" y="4"/>
                  </a:cxn>
                  <a:cxn ang="0">
                    <a:pos x="480" y="0"/>
                  </a:cxn>
                  <a:cxn ang="0">
                    <a:pos x="535" y="0"/>
                  </a:cxn>
                  <a:cxn ang="0">
                    <a:pos x="581" y="3"/>
                  </a:cxn>
                  <a:cxn ang="0">
                    <a:pos x="615" y="9"/>
                  </a:cxn>
                  <a:cxn ang="0">
                    <a:pos x="659" y="22"/>
                  </a:cxn>
                  <a:cxn ang="0">
                    <a:pos x="697" y="37"/>
                  </a:cxn>
                  <a:cxn ang="0">
                    <a:pos x="715" y="50"/>
                  </a:cxn>
                  <a:cxn ang="0">
                    <a:pos x="706" y="108"/>
                  </a:cxn>
                  <a:cxn ang="0">
                    <a:pos x="701" y="167"/>
                  </a:cxn>
                  <a:cxn ang="0">
                    <a:pos x="701" y="224"/>
                  </a:cxn>
                  <a:cxn ang="0">
                    <a:pos x="701" y="270"/>
                  </a:cxn>
                  <a:cxn ang="0">
                    <a:pos x="705" y="313"/>
                  </a:cxn>
                  <a:cxn ang="0">
                    <a:pos x="711" y="347"/>
                  </a:cxn>
                  <a:cxn ang="0">
                    <a:pos x="716" y="377"/>
                  </a:cxn>
                  <a:cxn ang="0">
                    <a:pos x="724" y="402"/>
                  </a:cxn>
                  <a:cxn ang="0">
                    <a:pos x="735" y="433"/>
                  </a:cxn>
                  <a:cxn ang="0">
                    <a:pos x="744" y="460"/>
                  </a:cxn>
                  <a:cxn ang="0">
                    <a:pos x="754" y="483"/>
                  </a:cxn>
                  <a:cxn ang="0">
                    <a:pos x="774" y="530"/>
                  </a:cxn>
                  <a:cxn ang="0">
                    <a:pos x="797" y="580"/>
                  </a:cxn>
                  <a:cxn ang="0">
                    <a:pos x="831" y="647"/>
                  </a:cxn>
                  <a:cxn ang="0">
                    <a:pos x="868" y="714"/>
                  </a:cxn>
                  <a:cxn ang="0">
                    <a:pos x="907" y="781"/>
                  </a:cxn>
                  <a:cxn ang="0">
                    <a:pos x="930" y="818"/>
                  </a:cxn>
                  <a:cxn ang="0">
                    <a:pos x="970" y="861"/>
                  </a:cxn>
                  <a:cxn ang="0">
                    <a:pos x="970" y="990"/>
                  </a:cxn>
                  <a:cxn ang="0">
                    <a:pos x="912" y="1008"/>
                  </a:cxn>
                  <a:cxn ang="0">
                    <a:pos x="850" y="1016"/>
                  </a:cxn>
                  <a:cxn ang="0">
                    <a:pos x="759" y="1028"/>
                  </a:cxn>
                  <a:cxn ang="0">
                    <a:pos x="656" y="1036"/>
                  </a:cxn>
                  <a:cxn ang="0">
                    <a:pos x="544" y="1041"/>
                  </a:cxn>
                  <a:cxn ang="0">
                    <a:pos x="408" y="1041"/>
                  </a:cxn>
                  <a:cxn ang="0">
                    <a:pos x="296" y="1032"/>
                  </a:cxn>
                  <a:cxn ang="0">
                    <a:pos x="184" y="1024"/>
                  </a:cxn>
                  <a:cxn ang="0">
                    <a:pos x="107" y="1012"/>
                  </a:cxn>
                  <a:cxn ang="0">
                    <a:pos x="58" y="1007"/>
                  </a:cxn>
                  <a:cxn ang="0">
                    <a:pos x="0" y="985"/>
                  </a:cxn>
                  <a:cxn ang="0">
                    <a:pos x="0" y="861"/>
                  </a:cxn>
                  <a:cxn ang="0">
                    <a:pos x="27" y="835"/>
                  </a:cxn>
                  <a:cxn ang="0">
                    <a:pos x="53" y="797"/>
                  </a:cxn>
                  <a:cxn ang="0">
                    <a:pos x="81" y="764"/>
                  </a:cxn>
                  <a:cxn ang="0">
                    <a:pos x="126" y="702"/>
                  </a:cxn>
                  <a:cxn ang="0">
                    <a:pos x="157" y="651"/>
                  </a:cxn>
                  <a:cxn ang="0">
                    <a:pos x="184" y="601"/>
                  </a:cxn>
                  <a:cxn ang="0">
                    <a:pos x="214" y="547"/>
                  </a:cxn>
                  <a:cxn ang="0">
                    <a:pos x="237" y="493"/>
                  </a:cxn>
                  <a:cxn ang="0">
                    <a:pos x="265" y="421"/>
                  </a:cxn>
                  <a:cxn ang="0">
                    <a:pos x="284" y="362"/>
                  </a:cxn>
                  <a:cxn ang="0">
                    <a:pos x="295" y="307"/>
                  </a:cxn>
                  <a:cxn ang="0">
                    <a:pos x="304" y="255"/>
                  </a:cxn>
                  <a:cxn ang="0">
                    <a:pos x="309" y="197"/>
                  </a:cxn>
                  <a:cxn ang="0">
                    <a:pos x="309" y="141"/>
                  </a:cxn>
                  <a:cxn ang="0">
                    <a:pos x="305" y="96"/>
                  </a:cxn>
                  <a:cxn ang="0">
                    <a:pos x="291" y="46"/>
                  </a:cxn>
                </a:cxnLst>
                <a:rect l="0" t="0" r="r" b="b"/>
                <a:pathLst>
                  <a:path w="970" h="1041">
                    <a:moveTo>
                      <a:pt x="291" y="46"/>
                    </a:moveTo>
                    <a:lnTo>
                      <a:pt x="328" y="30"/>
                    </a:lnTo>
                    <a:lnTo>
                      <a:pt x="373" y="17"/>
                    </a:lnTo>
                    <a:lnTo>
                      <a:pt x="426" y="4"/>
                    </a:lnTo>
                    <a:lnTo>
                      <a:pt x="480" y="0"/>
                    </a:lnTo>
                    <a:lnTo>
                      <a:pt x="535" y="0"/>
                    </a:lnTo>
                    <a:lnTo>
                      <a:pt x="581" y="3"/>
                    </a:lnTo>
                    <a:lnTo>
                      <a:pt x="615" y="9"/>
                    </a:lnTo>
                    <a:lnTo>
                      <a:pt x="659" y="22"/>
                    </a:lnTo>
                    <a:lnTo>
                      <a:pt x="697" y="37"/>
                    </a:lnTo>
                    <a:lnTo>
                      <a:pt x="715" y="50"/>
                    </a:lnTo>
                    <a:lnTo>
                      <a:pt x="706" y="108"/>
                    </a:lnTo>
                    <a:lnTo>
                      <a:pt x="701" y="167"/>
                    </a:lnTo>
                    <a:lnTo>
                      <a:pt x="701" y="224"/>
                    </a:lnTo>
                    <a:lnTo>
                      <a:pt x="701" y="270"/>
                    </a:lnTo>
                    <a:lnTo>
                      <a:pt x="705" y="313"/>
                    </a:lnTo>
                    <a:lnTo>
                      <a:pt x="711" y="347"/>
                    </a:lnTo>
                    <a:lnTo>
                      <a:pt x="716" y="377"/>
                    </a:lnTo>
                    <a:lnTo>
                      <a:pt x="724" y="402"/>
                    </a:lnTo>
                    <a:lnTo>
                      <a:pt x="735" y="433"/>
                    </a:lnTo>
                    <a:lnTo>
                      <a:pt x="744" y="460"/>
                    </a:lnTo>
                    <a:lnTo>
                      <a:pt x="754" y="483"/>
                    </a:lnTo>
                    <a:lnTo>
                      <a:pt x="774" y="530"/>
                    </a:lnTo>
                    <a:lnTo>
                      <a:pt x="797" y="580"/>
                    </a:lnTo>
                    <a:lnTo>
                      <a:pt x="831" y="647"/>
                    </a:lnTo>
                    <a:lnTo>
                      <a:pt x="868" y="714"/>
                    </a:lnTo>
                    <a:lnTo>
                      <a:pt x="907" y="781"/>
                    </a:lnTo>
                    <a:lnTo>
                      <a:pt x="930" y="818"/>
                    </a:lnTo>
                    <a:lnTo>
                      <a:pt x="970" y="861"/>
                    </a:lnTo>
                    <a:lnTo>
                      <a:pt x="970" y="990"/>
                    </a:lnTo>
                    <a:lnTo>
                      <a:pt x="912" y="1008"/>
                    </a:lnTo>
                    <a:lnTo>
                      <a:pt x="850" y="1016"/>
                    </a:lnTo>
                    <a:lnTo>
                      <a:pt x="759" y="1028"/>
                    </a:lnTo>
                    <a:lnTo>
                      <a:pt x="656" y="1036"/>
                    </a:lnTo>
                    <a:lnTo>
                      <a:pt x="544" y="1041"/>
                    </a:lnTo>
                    <a:lnTo>
                      <a:pt x="408" y="1041"/>
                    </a:lnTo>
                    <a:lnTo>
                      <a:pt x="296" y="1032"/>
                    </a:lnTo>
                    <a:lnTo>
                      <a:pt x="184" y="1024"/>
                    </a:lnTo>
                    <a:lnTo>
                      <a:pt x="107" y="1012"/>
                    </a:lnTo>
                    <a:lnTo>
                      <a:pt x="58" y="1007"/>
                    </a:lnTo>
                    <a:lnTo>
                      <a:pt x="0" y="985"/>
                    </a:lnTo>
                    <a:lnTo>
                      <a:pt x="0" y="861"/>
                    </a:lnTo>
                    <a:lnTo>
                      <a:pt x="27" y="835"/>
                    </a:lnTo>
                    <a:lnTo>
                      <a:pt x="53" y="797"/>
                    </a:lnTo>
                    <a:lnTo>
                      <a:pt x="81" y="764"/>
                    </a:lnTo>
                    <a:lnTo>
                      <a:pt x="126" y="702"/>
                    </a:lnTo>
                    <a:lnTo>
                      <a:pt x="157" y="651"/>
                    </a:lnTo>
                    <a:lnTo>
                      <a:pt x="184" y="601"/>
                    </a:lnTo>
                    <a:lnTo>
                      <a:pt x="214" y="547"/>
                    </a:lnTo>
                    <a:lnTo>
                      <a:pt x="237" y="493"/>
                    </a:lnTo>
                    <a:lnTo>
                      <a:pt x="265" y="421"/>
                    </a:lnTo>
                    <a:lnTo>
                      <a:pt x="284" y="362"/>
                    </a:lnTo>
                    <a:lnTo>
                      <a:pt x="295" y="307"/>
                    </a:lnTo>
                    <a:lnTo>
                      <a:pt x="304" y="255"/>
                    </a:lnTo>
                    <a:lnTo>
                      <a:pt x="309" y="197"/>
                    </a:lnTo>
                    <a:lnTo>
                      <a:pt x="309" y="141"/>
                    </a:lnTo>
                    <a:lnTo>
                      <a:pt x="305" y="96"/>
                    </a:lnTo>
                    <a:lnTo>
                      <a:pt x="291" y="46"/>
                    </a:lnTo>
                    <a:close/>
                  </a:path>
                </a:pathLst>
              </a:custGeom>
              <a:solidFill>
                <a:srgbClr val="BFBFD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5" name="Freeform 294"/>
              <p:cNvSpPr>
                <a:spLocks/>
              </p:cNvSpPr>
              <p:nvPr/>
            </p:nvSpPr>
            <p:spPr bwMode="auto">
              <a:xfrm>
                <a:off x="3099" y="1867"/>
                <a:ext cx="108" cy="174"/>
              </a:xfrm>
              <a:custGeom>
                <a:avLst/>
                <a:gdLst/>
                <a:ahLst/>
                <a:cxnLst>
                  <a:cxn ang="0">
                    <a:pos x="291" y="46"/>
                  </a:cxn>
                  <a:cxn ang="0">
                    <a:pos x="328" y="30"/>
                  </a:cxn>
                  <a:cxn ang="0">
                    <a:pos x="373" y="17"/>
                  </a:cxn>
                  <a:cxn ang="0">
                    <a:pos x="426" y="4"/>
                  </a:cxn>
                  <a:cxn ang="0">
                    <a:pos x="480" y="0"/>
                  </a:cxn>
                  <a:cxn ang="0">
                    <a:pos x="535" y="0"/>
                  </a:cxn>
                  <a:cxn ang="0">
                    <a:pos x="581" y="3"/>
                  </a:cxn>
                  <a:cxn ang="0">
                    <a:pos x="615" y="9"/>
                  </a:cxn>
                  <a:cxn ang="0">
                    <a:pos x="612" y="59"/>
                  </a:cxn>
                  <a:cxn ang="0">
                    <a:pos x="609" y="106"/>
                  </a:cxn>
                  <a:cxn ang="0">
                    <a:pos x="606" y="163"/>
                  </a:cxn>
                  <a:cxn ang="0">
                    <a:pos x="604" y="220"/>
                  </a:cxn>
                  <a:cxn ang="0">
                    <a:pos x="604" y="273"/>
                  </a:cxn>
                  <a:cxn ang="0">
                    <a:pos x="604" y="328"/>
                  </a:cxn>
                  <a:cxn ang="0">
                    <a:pos x="606" y="380"/>
                  </a:cxn>
                  <a:cxn ang="0">
                    <a:pos x="608" y="422"/>
                  </a:cxn>
                  <a:cxn ang="0">
                    <a:pos x="613" y="469"/>
                  </a:cxn>
                  <a:cxn ang="0">
                    <a:pos x="616" y="512"/>
                  </a:cxn>
                  <a:cxn ang="0">
                    <a:pos x="620" y="549"/>
                  </a:cxn>
                  <a:cxn ang="0">
                    <a:pos x="628" y="590"/>
                  </a:cxn>
                  <a:cxn ang="0">
                    <a:pos x="634" y="627"/>
                  </a:cxn>
                  <a:cxn ang="0">
                    <a:pos x="642" y="664"/>
                  </a:cxn>
                  <a:cxn ang="0">
                    <a:pos x="653" y="703"/>
                  </a:cxn>
                  <a:cxn ang="0">
                    <a:pos x="669" y="737"/>
                  </a:cxn>
                  <a:cxn ang="0">
                    <a:pos x="696" y="794"/>
                  </a:cxn>
                  <a:cxn ang="0">
                    <a:pos x="727" y="863"/>
                  </a:cxn>
                  <a:cxn ang="0">
                    <a:pos x="750" y="901"/>
                  </a:cxn>
                  <a:cxn ang="0">
                    <a:pos x="759" y="931"/>
                  </a:cxn>
                  <a:cxn ang="0">
                    <a:pos x="759" y="1028"/>
                  </a:cxn>
                  <a:cxn ang="0">
                    <a:pos x="656" y="1036"/>
                  </a:cxn>
                  <a:cxn ang="0">
                    <a:pos x="544" y="1041"/>
                  </a:cxn>
                  <a:cxn ang="0">
                    <a:pos x="408" y="1041"/>
                  </a:cxn>
                  <a:cxn ang="0">
                    <a:pos x="296" y="1032"/>
                  </a:cxn>
                  <a:cxn ang="0">
                    <a:pos x="184" y="1024"/>
                  </a:cxn>
                  <a:cxn ang="0">
                    <a:pos x="107" y="1012"/>
                  </a:cxn>
                  <a:cxn ang="0">
                    <a:pos x="58" y="1007"/>
                  </a:cxn>
                  <a:cxn ang="0">
                    <a:pos x="0" y="985"/>
                  </a:cxn>
                  <a:cxn ang="0">
                    <a:pos x="0" y="861"/>
                  </a:cxn>
                  <a:cxn ang="0">
                    <a:pos x="27" y="835"/>
                  </a:cxn>
                  <a:cxn ang="0">
                    <a:pos x="53" y="797"/>
                  </a:cxn>
                  <a:cxn ang="0">
                    <a:pos x="81" y="764"/>
                  </a:cxn>
                  <a:cxn ang="0">
                    <a:pos x="126" y="702"/>
                  </a:cxn>
                  <a:cxn ang="0">
                    <a:pos x="157" y="651"/>
                  </a:cxn>
                  <a:cxn ang="0">
                    <a:pos x="184" y="601"/>
                  </a:cxn>
                  <a:cxn ang="0">
                    <a:pos x="214" y="547"/>
                  </a:cxn>
                  <a:cxn ang="0">
                    <a:pos x="237" y="493"/>
                  </a:cxn>
                  <a:cxn ang="0">
                    <a:pos x="265" y="421"/>
                  </a:cxn>
                  <a:cxn ang="0">
                    <a:pos x="284" y="362"/>
                  </a:cxn>
                  <a:cxn ang="0">
                    <a:pos x="295" y="307"/>
                  </a:cxn>
                  <a:cxn ang="0">
                    <a:pos x="304" y="255"/>
                  </a:cxn>
                  <a:cxn ang="0">
                    <a:pos x="309" y="197"/>
                  </a:cxn>
                  <a:cxn ang="0">
                    <a:pos x="309" y="141"/>
                  </a:cxn>
                  <a:cxn ang="0">
                    <a:pos x="305" y="96"/>
                  </a:cxn>
                  <a:cxn ang="0">
                    <a:pos x="291" y="46"/>
                  </a:cxn>
                </a:cxnLst>
                <a:rect l="0" t="0" r="r" b="b"/>
                <a:pathLst>
                  <a:path w="759" h="1041">
                    <a:moveTo>
                      <a:pt x="291" y="46"/>
                    </a:moveTo>
                    <a:lnTo>
                      <a:pt x="328" y="30"/>
                    </a:lnTo>
                    <a:lnTo>
                      <a:pt x="373" y="17"/>
                    </a:lnTo>
                    <a:lnTo>
                      <a:pt x="426" y="4"/>
                    </a:lnTo>
                    <a:lnTo>
                      <a:pt x="480" y="0"/>
                    </a:lnTo>
                    <a:lnTo>
                      <a:pt x="535" y="0"/>
                    </a:lnTo>
                    <a:lnTo>
                      <a:pt x="581" y="3"/>
                    </a:lnTo>
                    <a:lnTo>
                      <a:pt x="615" y="9"/>
                    </a:lnTo>
                    <a:lnTo>
                      <a:pt x="612" y="59"/>
                    </a:lnTo>
                    <a:lnTo>
                      <a:pt x="609" y="106"/>
                    </a:lnTo>
                    <a:lnTo>
                      <a:pt x="606" y="163"/>
                    </a:lnTo>
                    <a:lnTo>
                      <a:pt x="604" y="220"/>
                    </a:lnTo>
                    <a:lnTo>
                      <a:pt x="604" y="273"/>
                    </a:lnTo>
                    <a:lnTo>
                      <a:pt x="604" y="328"/>
                    </a:lnTo>
                    <a:lnTo>
                      <a:pt x="606" y="380"/>
                    </a:lnTo>
                    <a:lnTo>
                      <a:pt x="608" y="422"/>
                    </a:lnTo>
                    <a:lnTo>
                      <a:pt x="613" y="469"/>
                    </a:lnTo>
                    <a:lnTo>
                      <a:pt x="616" y="512"/>
                    </a:lnTo>
                    <a:lnTo>
                      <a:pt x="620" y="549"/>
                    </a:lnTo>
                    <a:lnTo>
                      <a:pt x="628" y="590"/>
                    </a:lnTo>
                    <a:lnTo>
                      <a:pt x="634" y="627"/>
                    </a:lnTo>
                    <a:lnTo>
                      <a:pt x="642" y="664"/>
                    </a:lnTo>
                    <a:lnTo>
                      <a:pt x="653" y="703"/>
                    </a:lnTo>
                    <a:lnTo>
                      <a:pt x="669" y="737"/>
                    </a:lnTo>
                    <a:lnTo>
                      <a:pt x="696" y="794"/>
                    </a:lnTo>
                    <a:lnTo>
                      <a:pt x="727" y="863"/>
                    </a:lnTo>
                    <a:lnTo>
                      <a:pt x="750" y="901"/>
                    </a:lnTo>
                    <a:lnTo>
                      <a:pt x="759" y="931"/>
                    </a:lnTo>
                    <a:lnTo>
                      <a:pt x="759" y="1028"/>
                    </a:lnTo>
                    <a:lnTo>
                      <a:pt x="656" y="1036"/>
                    </a:lnTo>
                    <a:lnTo>
                      <a:pt x="544" y="1041"/>
                    </a:lnTo>
                    <a:lnTo>
                      <a:pt x="408" y="1041"/>
                    </a:lnTo>
                    <a:lnTo>
                      <a:pt x="296" y="1032"/>
                    </a:lnTo>
                    <a:lnTo>
                      <a:pt x="184" y="1024"/>
                    </a:lnTo>
                    <a:lnTo>
                      <a:pt x="107" y="1012"/>
                    </a:lnTo>
                    <a:lnTo>
                      <a:pt x="58" y="1007"/>
                    </a:lnTo>
                    <a:lnTo>
                      <a:pt x="0" y="985"/>
                    </a:lnTo>
                    <a:lnTo>
                      <a:pt x="0" y="861"/>
                    </a:lnTo>
                    <a:lnTo>
                      <a:pt x="27" y="835"/>
                    </a:lnTo>
                    <a:lnTo>
                      <a:pt x="53" y="797"/>
                    </a:lnTo>
                    <a:lnTo>
                      <a:pt x="81" y="764"/>
                    </a:lnTo>
                    <a:lnTo>
                      <a:pt x="126" y="702"/>
                    </a:lnTo>
                    <a:lnTo>
                      <a:pt x="157" y="651"/>
                    </a:lnTo>
                    <a:lnTo>
                      <a:pt x="184" y="601"/>
                    </a:lnTo>
                    <a:lnTo>
                      <a:pt x="214" y="547"/>
                    </a:lnTo>
                    <a:lnTo>
                      <a:pt x="237" y="493"/>
                    </a:lnTo>
                    <a:lnTo>
                      <a:pt x="265" y="421"/>
                    </a:lnTo>
                    <a:lnTo>
                      <a:pt x="284" y="362"/>
                    </a:lnTo>
                    <a:lnTo>
                      <a:pt x="295" y="307"/>
                    </a:lnTo>
                    <a:lnTo>
                      <a:pt x="304" y="255"/>
                    </a:lnTo>
                    <a:lnTo>
                      <a:pt x="309" y="197"/>
                    </a:lnTo>
                    <a:lnTo>
                      <a:pt x="309" y="141"/>
                    </a:lnTo>
                    <a:lnTo>
                      <a:pt x="305" y="96"/>
                    </a:lnTo>
                    <a:lnTo>
                      <a:pt x="291" y="46"/>
                    </a:lnTo>
                    <a:close/>
                  </a:path>
                </a:pathLst>
              </a:custGeom>
              <a:solidFill>
                <a:srgbClr val="7F7F9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296" name="Group 295"/>
            <p:cNvGrpSpPr>
              <a:grpSpLocks/>
            </p:cNvGrpSpPr>
            <p:nvPr/>
          </p:nvGrpSpPr>
          <p:grpSpPr bwMode="auto">
            <a:xfrm>
              <a:off x="4614863" y="3119438"/>
              <a:ext cx="371475" cy="311150"/>
              <a:chOff x="2970" y="1843"/>
              <a:chExt cx="164" cy="205"/>
            </a:xfrm>
          </p:grpSpPr>
          <p:sp>
            <p:nvSpPr>
              <p:cNvPr id="297" name="Freeform 296"/>
              <p:cNvSpPr>
                <a:spLocks/>
              </p:cNvSpPr>
              <p:nvPr/>
            </p:nvSpPr>
            <p:spPr bwMode="auto">
              <a:xfrm>
                <a:off x="2970" y="1843"/>
                <a:ext cx="164" cy="205"/>
              </a:xfrm>
              <a:custGeom>
                <a:avLst/>
                <a:gdLst/>
                <a:ahLst/>
                <a:cxnLst>
                  <a:cxn ang="0">
                    <a:pos x="345" y="54"/>
                  </a:cxn>
                  <a:cxn ang="0">
                    <a:pos x="388" y="35"/>
                  </a:cxn>
                  <a:cxn ang="0">
                    <a:pos x="441" y="19"/>
                  </a:cxn>
                  <a:cxn ang="0">
                    <a:pos x="505" y="5"/>
                  </a:cxn>
                  <a:cxn ang="0">
                    <a:pos x="568" y="0"/>
                  </a:cxn>
                  <a:cxn ang="0">
                    <a:pos x="633" y="0"/>
                  </a:cxn>
                  <a:cxn ang="0">
                    <a:pos x="686" y="4"/>
                  </a:cxn>
                  <a:cxn ang="0">
                    <a:pos x="728" y="12"/>
                  </a:cxn>
                  <a:cxn ang="0">
                    <a:pos x="780" y="27"/>
                  </a:cxn>
                  <a:cxn ang="0">
                    <a:pos x="825" y="45"/>
                  </a:cxn>
                  <a:cxn ang="0">
                    <a:pos x="845" y="59"/>
                  </a:cxn>
                  <a:cxn ang="0">
                    <a:pos x="835" y="129"/>
                  </a:cxn>
                  <a:cxn ang="0">
                    <a:pos x="829" y="197"/>
                  </a:cxn>
                  <a:cxn ang="0">
                    <a:pos x="829" y="266"/>
                  </a:cxn>
                  <a:cxn ang="0">
                    <a:pos x="829" y="319"/>
                  </a:cxn>
                  <a:cxn ang="0">
                    <a:pos x="834" y="370"/>
                  </a:cxn>
                  <a:cxn ang="0">
                    <a:pos x="841" y="411"/>
                  </a:cxn>
                  <a:cxn ang="0">
                    <a:pos x="848" y="446"/>
                  </a:cxn>
                  <a:cxn ang="0">
                    <a:pos x="857" y="476"/>
                  </a:cxn>
                  <a:cxn ang="0">
                    <a:pos x="869" y="513"/>
                  </a:cxn>
                  <a:cxn ang="0">
                    <a:pos x="881" y="544"/>
                  </a:cxn>
                  <a:cxn ang="0">
                    <a:pos x="891" y="570"/>
                  </a:cxn>
                  <a:cxn ang="0">
                    <a:pos x="915" y="627"/>
                  </a:cxn>
                  <a:cxn ang="0">
                    <a:pos x="942" y="685"/>
                  </a:cxn>
                  <a:cxn ang="0">
                    <a:pos x="983" y="765"/>
                  </a:cxn>
                  <a:cxn ang="0">
                    <a:pos x="1027" y="845"/>
                  </a:cxn>
                  <a:cxn ang="0">
                    <a:pos x="1074" y="924"/>
                  </a:cxn>
                  <a:cxn ang="0">
                    <a:pos x="1100" y="968"/>
                  </a:cxn>
                  <a:cxn ang="0">
                    <a:pos x="1149" y="1017"/>
                  </a:cxn>
                  <a:cxn ang="0">
                    <a:pos x="1149" y="1171"/>
                  </a:cxn>
                  <a:cxn ang="0">
                    <a:pos x="1080" y="1192"/>
                  </a:cxn>
                  <a:cxn ang="0">
                    <a:pos x="1005" y="1202"/>
                  </a:cxn>
                  <a:cxn ang="0">
                    <a:pos x="898" y="1216"/>
                  </a:cxn>
                  <a:cxn ang="0">
                    <a:pos x="776" y="1226"/>
                  </a:cxn>
                  <a:cxn ang="0">
                    <a:pos x="643" y="1230"/>
                  </a:cxn>
                  <a:cxn ang="0">
                    <a:pos x="483" y="1230"/>
                  </a:cxn>
                  <a:cxn ang="0">
                    <a:pos x="350" y="1221"/>
                  </a:cxn>
                  <a:cxn ang="0">
                    <a:pos x="217" y="1211"/>
                  </a:cxn>
                  <a:cxn ang="0">
                    <a:pos x="127" y="1196"/>
                  </a:cxn>
                  <a:cxn ang="0">
                    <a:pos x="68" y="1190"/>
                  </a:cxn>
                  <a:cxn ang="0">
                    <a:pos x="0" y="1165"/>
                  </a:cxn>
                  <a:cxn ang="0">
                    <a:pos x="0" y="1017"/>
                  </a:cxn>
                  <a:cxn ang="0">
                    <a:pos x="31" y="988"/>
                  </a:cxn>
                  <a:cxn ang="0">
                    <a:pos x="63" y="943"/>
                  </a:cxn>
                  <a:cxn ang="0">
                    <a:pos x="95" y="905"/>
                  </a:cxn>
                  <a:cxn ang="0">
                    <a:pos x="149" y="830"/>
                  </a:cxn>
                  <a:cxn ang="0">
                    <a:pos x="185" y="771"/>
                  </a:cxn>
                  <a:cxn ang="0">
                    <a:pos x="217" y="711"/>
                  </a:cxn>
                  <a:cxn ang="0">
                    <a:pos x="253" y="646"/>
                  </a:cxn>
                  <a:cxn ang="0">
                    <a:pos x="281" y="582"/>
                  </a:cxn>
                  <a:cxn ang="0">
                    <a:pos x="313" y="498"/>
                  </a:cxn>
                  <a:cxn ang="0">
                    <a:pos x="336" y="428"/>
                  </a:cxn>
                  <a:cxn ang="0">
                    <a:pos x="349" y="364"/>
                  </a:cxn>
                  <a:cxn ang="0">
                    <a:pos x="359" y="302"/>
                  </a:cxn>
                  <a:cxn ang="0">
                    <a:pos x="366" y="233"/>
                  </a:cxn>
                  <a:cxn ang="0">
                    <a:pos x="366" y="168"/>
                  </a:cxn>
                  <a:cxn ang="0">
                    <a:pos x="361" y="113"/>
                  </a:cxn>
                  <a:cxn ang="0">
                    <a:pos x="345" y="54"/>
                  </a:cxn>
                </a:cxnLst>
                <a:rect l="0" t="0" r="r" b="b"/>
                <a:pathLst>
                  <a:path w="1149" h="1230">
                    <a:moveTo>
                      <a:pt x="345" y="54"/>
                    </a:moveTo>
                    <a:lnTo>
                      <a:pt x="388" y="35"/>
                    </a:lnTo>
                    <a:lnTo>
                      <a:pt x="441" y="19"/>
                    </a:lnTo>
                    <a:lnTo>
                      <a:pt x="505" y="5"/>
                    </a:lnTo>
                    <a:lnTo>
                      <a:pt x="568" y="0"/>
                    </a:lnTo>
                    <a:lnTo>
                      <a:pt x="633" y="0"/>
                    </a:lnTo>
                    <a:lnTo>
                      <a:pt x="686" y="4"/>
                    </a:lnTo>
                    <a:lnTo>
                      <a:pt x="728" y="12"/>
                    </a:lnTo>
                    <a:lnTo>
                      <a:pt x="780" y="27"/>
                    </a:lnTo>
                    <a:lnTo>
                      <a:pt x="825" y="45"/>
                    </a:lnTo>
                    <a:lnTo>
                      <a:pt x="845" y="59"/>
                    </a:lnTo>
                    <a:lnTo>
                      <a:pt x="835" y="129"/>
                    </a:lnTo>
                    <a:lnTo>
                      <a:pt x="829" y="197"/>
                    </a:lnTo>
                    <a:lnTo>
                      <a:pt x="829" y="266"/>
                    </a:lnTo>
                    <a:lnTo>
                      <a:pt x="829" y="319"/>
                    </a:lnTo>
                    <a:lnTo>
                      <a:pt x="834" y="370"/>
                    </a:lnTo>
                    <a:lnTo>
                      <a:pt x="841" y="411"/>
                    </a:lnTo>
                    <a:lnTo>
                      <a:pt x="848" y="446"/>
                    </a:lnTo>
                    <a:lnTo>
                      <a:pt x="857" y="476"/>
                    </a:lnTo>
                    <a:lnTo>
                      <a:pt x="869" y="513"/>
                    </a:lnTo>
                    <a:lnTo>
                      <a:pt x="881" y="544"/>
                    </a:lnTo>
                    <a:lnTo>
                      <a:pt x="891" y="570"/>
                    </a:lnTo>
                    <a:lnTo>
                      <a:pt x="915" y="627"/>
                    </a:lnTo>
                    <a:lnTo>
                      <a:pt x="942" y="685"/>
                    </a:lnTo>
                    <a:lnTo>
                      <a:pt x="983" y="765"/>
                    </a:lnTo>
                    <a:lnTo>
                      <a:pt x="1027" y="845"/>
                    </a:lnTo>
                    <a:lnTo>
                      <a:pt x="1074" y="924"/>
                    </a:lnTo>
                    <a:lnTo>
                      <a:pt x="1100" y="968"/>
                    </a:lnTo>
                    <a:lnTo>
                      <a:pt x="1149" y="1017"/>
                    </a:lnTo>
                    <a:lnTo>
                      <a:pt x="1149" y="1171"/>
                    </a:lnTo>
                    <a:lnTo>
                      <a:pt x="1080" y="1192"/>
                    </a:lnTo>
                    <a:lnTo>
                      <a:pt x="1005" y="1202"/>
                    </a:lnTo>
                    <a:lnTo>
                      <a:pt x="898" y="1216"/>
                    </a:lnTo>
                    <a:lnTo>
                      <a:pt x="776" y="1226"/>
                    </a:lnTo>
                    <a:lnTo>
                      <a:pt x="643" y="1230"/>
                    </a:lnTo>
                    <a:lnTo>
                      <a:pt x="483" y="1230"/>
                    </a:lnTo>
                    <a:lnTo>
                      <a:pt x="350" y="1221"/>
                    </a:lnTo>
                    <a:lnTo>
                      <a:pt x="217" y="1211"/>
                    </a:lnTo>
                    <a:lnTo>
                      <a:pt x="127" y="1196"/>
                    </a:lnTo>
                    <a:lnTo>
                      <a:pt x="68" y="1190"/>
                    </a:lnTo>
                    <a:lnTo>
                      <a:pt x="0" y="1165"/>
                    </a:lnTo>
                    <a:lnTo>
                      <a:pt x="0" y="1017"/>
                    </a:lnTo>
                    <a:lnTo>
                      <a:pt x="31" y="988"/>
                    </a:lnTo>
                    <a:lnTo>
                      <a:pt x="63" y="943"/>
                    </a:lnTo>
                    <a:lnTo>
                      <a:pt x="95" y="905"/>
                    </a:lnTo>
                    <a:lnTo>
                      <a:pt x="149" y="830"/>
                    </a:lnTo>
                    <a:lnTo>
                      <a:pt x="185" y="771"/>
                    </a:lnTo>
                    <a:lnTo>
                      <a:pt x="217" y="711"/>
                    </a:lnTo>
                    <a:lnTo>
                      <a:pt x="253" y="646"/>
                    </a:lnTo>
                    <a:lnTo>
                      <a:pt x="281" y="582"/>
                    </a:lnTo>
                    <a:lnTo>
                      <a:pt x="313" y="498"/>
                    </a:lnTo>
                    <a:lnTo>
                      <a:pt x="336" y="428"/>
                    </a:lnTo>
                    <a:lnTo>
                      <a:pt x="349" y="364"/>
                    </a:lnTo>
                    <a:lnTo>
                      <a:pt x="359" y="302"/>
                    </a:lnTo>
                    <a:lnTo>
                      <a:pt x="366" y="233"/>
                    </a:lnTo>
                    <a:lnTo>
                      <a:pt x="366" y="168"/>
                    </a:lnTo>
                    <a:lnTo>
                      <a:pt x="361" y="113"/>
                    </a:lnTo>
                    <a:lnTo>
                      <a:pt x="345" y="54"/>
                    </a:lnTo>
                    <a:close/>
                  </a:path>
                </a:pathLst>
              </a:custGeom>
              <a:solidFill>
                <a:srgbClr val="BFBFD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8" name="Freeform 297"/>
              <p:cNvSpPr>
                <a:spLocks/>
              </p:cNvSpPr>
              <p:nvPr/>
            </p:nvSpPr>
            <p:spPr bwMode="auto">
              <a:xfrm>
                <a:off x="2970" y="1843"/>
                <a:ext cx="128" cy="205"/>
              </a:xfrm>
              <a:custGeom>
                <a:avLst/>
                <a:gdLst/>
                <a:ahLst/>
                <a:cxnLst>
                  <a:cxn ang="0">
                    <a:pos x="345" y="54"/>
                  </a:cxn>
                  <a:cxn ang="0">
                    <a:pos x="388" y="35"/>
                  </a:cxn>
                  <a:cxn ang="0">
                    <a:pos x="441" y="19"/>
                  </a:cxn>
                  <a:cxn ang="0">
                    <a:pos x="505" y="5"/>
                  </a:cxn>
                  <a:cxn ang="0">
                    <a:pos x="568" y="0"/>
                  </a:cxn>
                  <a:cxn ang="0">
                    <a:pos x="633" y="0"/>
                  </a:cxn>
                  <a:cxn ang="0">
                    <a:pos x="686" y="4"/>
                  </a:cxn>
                  <a:cxn ang="0">
                    <a:pos x="728" y="12"/>
                  </a:cxn>
                  <a:cxn ang="0">
                    <a:pos x="723" y="70"/>
                  </a:cxn>
                  <a:cxn ang="0">
                    <a:pos x="720" y="126"/>
                  </a:cxn>
                  <a:cxn ang="0">
                    <a:pos x="718" y="193"/>
                  </a:cxn>
                  <a:cxn ang="0">
                    <a:pos x="714" y="262"/>
                  </a:cxn>
                  <a:cxn ang="0">
                    <a:pos x="713" y="323"/>
                  </a:cxn>
                  <a:cxn ang="0">
                    <a:pos x="713" y="389"/>
                  </a:cxn>
                  <a:cxn ang="0">
                    <a:pos x="713" y="449"/>
                  </a:cxn>
                  <a:cxn ang="0">
                    <a:pos x="719" y="499"/>
                  </a:cxn>
                  <a:cxn ang="0">
                    <a:pos x="725" y="555"/>
                  </a:cxn>
                  <a:cxn ang="0">
                    <a:pos x="728" y="606"/>
                  </a:cxn>
                  <a:cxn ang="0">
                    <a:pos x="733" y="649"/>
                  </a:cxn>
                  <a:cxn ang="0">
                    <a:pos x="742" y="698"/>
                  </a:cxn>
                  <a:cxn ang="0">
                    <a:pos x="749" y="741"/>
                  </a:cxn>
                  <a:cxn ang="0">
                    <a:pos x="758" y="785"/>
                  </a:cxn>
                  <a:cxn ang="0">
                    <a:pos x="773" y="831"/>
                  </a:cxn>
                  <a:cxn ang="0">
                    <a:pos x="791" y="872"/>
                  </a:cxn>
                  <a:cxn ang="0">
                    <a:pos x="823" y="939"/>
                  </a:cxn>
                  <a:cxn ang="0">
                    <a:pos x="859" y="1021"/>
                  </a:cxn>
                  <a:cxn ang="0">
                    <a:pos x="887" y="1066"/>
                  </a:cxn>
                  <a:cxn ang="0">
                    <a:pos x="898" y="1102"/>
                  </a:cxn>
                  <a:cxn ang="0">
                    <a:pos x="898" y="1216"/>
                  </a:cxn>
                  <a:cxn ang="0">
                    <a:pos x="776" y="1226"/>
                  </a:cxn>
                  <a:cxn ang="0">
                    <a:pos x="643" y="1230"/>
                  </a:cxn>
                  <a:cxn ang="0">
                    <a:pos x="483" y="1230"/>
                  </a:cxn>
                  <a:cxn ang="0">
                    <a:pos x="350" y="1221"/>
                  </a:cxn>
                  <a:cxn ang="0">
                    <a:pos x="217" y="1211"/>
                  </a:cxn>
                  <a:cxn ang="0">
                    <a:pos x="127" y="1196"/>
                  </a:cxn>
                  <a:cxn ang="0">
                    <a:pos x="68" y="1190"/>
                  </a:cxn>
                  <a:cxn ang="0">
                    <a:pos x="0" y="1165"/>
                  </a:cxn>
                  <a:cxn ang="0">
                    <a:pos x="0" y="1017"/>
                  </a:cxn>
                  <a:cxn ang="0">
                    <a:pos x="31" y="988"/>
                  </a:cxn>
                  <a:cxn ang="0">
                    <a:pos x="63" y="943"/>
                  </a:cxn>
                  <a:cxn ang="0">
                    <a:pos x="95" y="905"/>
                  </a:cxn>
                  <a:cxn ang="0">
                    <a:pos x="149" y="830"/>
                  </a:cxn>
                  <a:cxn ang="0">
                    <a:pos x="185" y="771"/>
                  </a:cxn>
                  <a:cxn ang="0">
                    <a:pos x="217" y="711"/>
                  </a:cxn>
                  <a:cxn ang="0">
                    <a:pos x="253" y="646"/>
                  </a:cxn>
                  <a:cxn ang="0">
                    <a:pos x="281" y="582"/>
                  </a:cxn>
                  <a:cxn ang="0">
                    <a:pos x="313" y="498"/>
                  </a:cxn>
                  <a:cxn ang="0">
                    <a:pos x="336" y="428"/>
                  </a:cxn>
                  <a:cxn ang="0">
                    <a:pos x="349" y="364"/>
                  </a:cxn>
                  <a:cxn ang="0">
                    <a:pos x="359" y="302"/>
                  </a:cxn>
                  <a:cxn ang="0">
                    <a:pos x="366" y="233"/>
                  </a:cxn>
                  <a:cxn ang="0">
                    <a:pos x="366" y="168"/>
                  </a:cxn>
                  <a:cxn ang="0">
                    <a:pos x="361" y="113"/>
                  </a:cxn>
                  <a:cxn ang="0">
                    <a:pos x="345" y="54"/>
                  </a:cxn>
                </a:cxnLst>
                <a:rect l="0" t="0" r="r" b="b"/>
                <a:pathLst>
                  <a:path w="898" h="1230">
                    <a:moveTo>
                      <a:pt x="345" y="54"/>
                    </a:moveTo>
                    <a:lnTo>
                      <a:pt x="388" y="35"/>
                    </a:lnTo>
                    <a:lnTo>
                      <a:pt x="441" y="19"/>
                    </a:lnTo>
                    <a:lnTo>
                      <a:pt x="505" y="5"/>
                    </a:lnTo>
                    <a:lnTo>
                      <a:pt x="568" y="0"/>
                    </a:lnTo>
                    <a:lnTo>
                      <a:pt x="633" y="0"/>
                    </a:lnTo>
                    <a:lnTo>
                      <a:pt x="686" y="4"/>
                    </a:lnTo>
                    <a:lnTo>
                      <a:pt x="728" y="12"/>
                    </a:lnTo>
                    <a:lnTo>
                      <a:pt x="723" y="70"/>
                    </a:lnTo>
                    <a:lnTo>
                      <a:pt x="720" y="126"/>
                    </a:lnTo>
                    <a:lnTo>
                      <a:pt x="718" y="193"/>
                    </a:lnTo>
                    <a:lnTo>
                      <a:pt x="714" y="262"/>
                    </a:lnTo>
                    <a:lnTo>
                      <a:pt x="713" y="323"/>
                    </a:lnTo>
                    <a:lnTo>
                      <a:pt x="713" y="389"/>
                    </a:lnTo>
                    <a:lnTo>
                      <a:pt x="713" y="449"/>
                    </a:lnTo>
                    <a:lnTo>
                      <a:pt x="719" y="499"/>
                    </a:lnTo>
                    <a:lnTo>
                      <a:pt x="725" y="555"/>
                    </a:lnTo>
                    <a:lnTo>
                      <a:pt x="728" y="606"/>
                    </a:lnTo>
                    <a:lnTo>
                      <a:pt x="733" y="649"/>
                    </a:lnTo>
                    <a:lnTo>
                      <a:pt x="742" y="698"/>
                    </a:lnTo>
                    <a:lnTo>
                      <a:pt x="749" y="741"/>
                    </a:lnTo>
                    <a:lnTo>
                      <a:pt x="758" y="785"/>
                    </a:lnTo>
                    <a:lnTo>
                      <a:pt x="773" y="831"/>
                    </a:lnTo>
                    <a:lnTo>
                      <a:pt x="791" y="872"/>
                    </a:lnTo>
                    <a:lnTo>
                      <a:pt x="823" y="939"/>
                    </a:lnTo>
                    <a:lnTo>
                      <a:pt x="859" y="1021"/>
                    </a:lnTo>
                    <a:lnTo>
                      <a:pt x="887" y="1066"/>
                    </a:lnTo>
                    <a:lnTo>
                      <a:pt x="898" y="1102"/>
                    </a:lnTo>
                    <a:lnTo>
                      <a:pt x="898" y="1216"/>
                    </a:lnTo>
                    <a:lnTo>
                      <a:pt x="776" y="1226"/>
                    </a:lnTo>
                    <a:lnTo>
                      <a:pt x="643" y="1230"/>
                    </a:lnTo>
                    <a:lnTo>
                      <a:pt x="483" y="1230"/>
                    </a:lnTo>
                    <a:lnTo>
                      <a:pt x="350" y="1221"/>
                    </a:lnTo>
                    <a:lnTo>
                      <a:pt x="217" y="1211"/>
                    </a:lnTo>
                    <a:lnTo>
                      <a:pt x="127" y="1196"/>
                    </a:lnTo>
                    <a:lnTo>
                      <a:pt x="68" y="1190"/>
                    </a:lnTo>
                    <a:lnTo>
                      <a:pt x="0" y="1165"/>
                    </a:lnTo>
                    <a:lnTo>
                      <a:pt x="0" y="1017"/>
                    </a:lnTo>
                    <a:lnTo>
                      <a:pt x="31" y="988"/>
                    </a:lnTo>
                    <a:lnTo>
                      <a:pt x="63" y="943"/>
                    </a:lnTo>
                    <a:lnTo>
                      <a:pt x="95" y="905"/>
                    </a:lnTo>
                    <a:lnTo>
                      <a:pt x="149" y="830"/>
                    </a:lnTo>
                    <a:lnTo>
                      <a:pt x="185" y="771"/>
                    </a:lnTo>
                    <a:lnTo>
                      <a:pt x="217" y="711"/>
                    </a:lnTo>
                    <a:lnTo>
                      <a:pt x="253" y="646"/>
                    </a:lnTo>
                    <a:lnTo>
                      <a:pt x="281" y="582"/>
                    </a:lnTo>
                    <a:lnTo>
                      <a:pt x="313" y="498"/>
                    </a:lnTo>
                    <a:lnTo>
                      <a:pt x="336" y="428"/>
                    </a:lnTo>
                    <a:lnTo>
                      <a:pt x="349" y="364"/>
                    </a:lnTo>
                    <a:lnTo>
                      <a:pt x="359" y="302"/>
                    </a:lnTo>
                    <a:lnTo>
                      <a:pt x="366" y="233"/>
                    </a:lnTo>
                    <a:lnTo>
                      <a:pt x="366" y="168"/>
                    </a:lnTo>
                    <a:lnTo>
                      <a:pt x="361" y="113"/>
                    </a:lnTo>
                    <a:lnTo>
                      <a:pt x="345" y="54"/>
                    </a:lnTo>
                    <a:close/>
                  </a:path>
                </a:pathLst>
              </a:custGeom>
              <a:solidFill>
                <a:srgbClr val="7F7F9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99" name="AutoShape 298"/>
            <p:cNvSpPr>
              <a:spLocks noChangeArrowheads="1"/>
            </p:cNvSpPr>
            <p:nvPr/>
          </p:nvSpPr>
          <p:spPr bwMode="auto">
            <a:xfrm rot="5400000" flipH="1">
              <a:off x="3302000" y="2011363"/>
              <a:ext cx="363537" cy="522288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0" name="AutoShape 299"/>
            <p:cNvSpPr>
              <a:spLocks noChangeArrowheads="1"/>
            </p:cNvSpPr>
            <p:nvPr/>
          </p:nvSpPr>
          <p:spPr bwMode="auto">
            <a:xfrm>
              <a:off x="5224463" y="2090738"/>
              <a:ext cx="609600" cy="242887"/>
            </a:xfrm>
            <a:prstGeom prst="rightArrow">
              <a:avLst>
                <a:gd name="adj1" fmla="val 50000"/>
                <a:gd name="adj2" fmla="val 627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1" name="AutoShape 300"/>
            <p:cNvSpPr>
              <a:spLocks noChangeArrowheads="1"/>
            </p:cNvSpPr>
            <p:nvPr/>
          </p:nvSpPr>
          <p:spPr bwMode="auto">
            <a:xfrm rot="16200000" flipH="1" flipV="1">
              <a:off x="3302000" y="2616200"/>
              <a:ext cx="363538" cy="522288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2" name="AutoShape 301"/>
            <p:cNvSpPr>
              <a:spLocks noChangeArrowheads="1"/>
            </p:cNvSpPr>
            <p:nvPr/>
          </p:nvSpPr>
          <p:spPr bwMode="auto">
            <a:xfrm>
              <a:off x="3744913" y="2514600"/>
              <a:ext cx="1044575" cy="966788"/>
            </a:xfrm>
            <a:prstGeom prst="irregularSeal1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zh-TW" altLang="en-US" sz="1200">
                  <a:latin typeface="Arial" charset="0"/>
                </a:rPr>
                <a:t>電子</a:t>
              </a:r>
            </a:p>
            <a:p>
              <a:pPr algn="ctr"/>
              <a:r>
                <a:rPr lang="zh-TW" altLang="en-US" sz="1200">
                  <a:latin typeface="Arial" charset="0"/>
                </a:rPr>
                <a:t>詢議價</a:t>
              </a:r>
            </a:p>
          </p:txBody>
        </p:sp>
        <p:sp>
          <p:nvSpPr>
            <p:cNvPr id="303" name="Text Box 302"/>
            <p:cNvSpPr txBox="1">
              <a:spLocks noChangeArrowheads="1"/>
            </p:cNvSpPr>
            <p:nvPr/>
          </p:nvSpPr>
          <p:spPr bwMode="auto">
            <a:xfrm>
              <a:off x="3135313" y="1778000"/>
              <a:ext cx="15557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latin typeface="Arial" charset="0"/>
                </a:rPr>
                <a:t>供應鏈（直接物料）</a:t>
              </a:r>
            </a:p>
          </p:txBody>
        </p:sp>
        <p:sp>
          <p:nvSpPr>
            <p:cNvPr id="304" name="Rectangle 303"/>
            <p:cNvSpPr>
              <a:spLocks noChangeArrowheads="1"/>
            </p:cNvSpPr>
            <p:nvPr/>
          </p:nvSpPr>
          <p:spPr bwMode="auto">
            <a:xfrm>
              <a:off x="2787650" y="3073400"/>
              <a:ext cx="10985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latin typeface="Arial" charset="0"/>
                </a:rPr>
                <a:t>（間接物料）</a:t>
              </a:r>
            </a:p>
          </p:txBody>
        </p:sp>
        <p:sp>
          <p:nvSpPr>
            <p:cNvPr id="305" name="Text Box 304"/>
            <p:cNvSpPr txBox="1">
              <a:spLocks noChangeArrowheads="1"/>
            </p:cNvSpPr>
            <p:nvPr/>
          </p:nvSpPr>
          <p:spPr bwMode="auto">
            <a:xfrm>
              <a:off x="914400" y="2779713"/>
              <a:ext cx="24193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600" b="1">
                  <a:latin typeface="Arial" charset="0"/>
                  <a:ea typeface="標楷體" pitchFamily="65" charset="-120"/>
                </a:rPr>
                <a:t>（買方主導：訂單履行）</a:t>
              </a:r>
            </a:p>
          </p:txBody>
        </p:sp>
        <p:graphicFrame>
          <p:nvGraphicFramePr>
            <p:cNvPr id="306" name="Object 30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600200" y="4419600"/>
            <a:ext cx="1106488" cy="688975"/>
          </p:xfrm>
          <a:graphic>
            <a:graphicData uri="http://schemas.openxmlformats.org/presentationml/2006/ole">
              <p:oleObj spid="_x0000_s2053" name="Microsoft ClipArt Gallery" r:id="rId6" imgW="4052880" imgH="2536560" progId="">
                <p:embed/>
              </p:oleObj>
            </a:graphicData>
          </a:graphic>
        </p:graphicFrame>
        <p:graphicFrame>
          <p:nvGraphicFramePr>
            <p:cNvPr id="307" name="Object 30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733800" y="4572000"/>
            <a:ext cx="681038" cy="447675"/>
          </p:xfrm>
          <a:graphic>
            <a:graphicData uri="http://schemas.openxmlformats.org/presentationml/2006/ole">
              <p:oleObj spid="_x0000_s2054" name="Microsoft ClipArt Gallery" r:id="rId7" imgW="4005000" imgH="3190680" progId="">
                <p:embed/>
              </p:oleObj>
            </a:graphicData>
          </a:graphic>
        </p:graphicFrame>
        <p:graphicFrame>
          <p:nvGraphicFramePr>
            <p:cNvPr id="308" name="Object 307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410200" y="3886200"/>
            <a:ext cx="1362075" cy="633413"/>
          </p:xfrm>
          <a:graphic>
            <a:graphicData uri="http://schemas.openxmlformats.org/presentationml/2006/ole">
              <p:oleObj spid="_x0000_s2055" name="Microsoft ClipArt Gallery" r:id="rId8" imgW="5568840" imgH="3435120" progId="">
                <p:embed/>
              </p:oleObj>
            </a:graphicData>
          </a:graphic>
        </p:graphicFrame>
        <p:graphicFrame>
          <p:nvGraphicFramePr>
            <p:cNvPr id="309" name="Object 308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410200" y="4305300"/>
            <a:ext cx="1362075" cy="633413"/>
          </p:xfrm>
          <a:graphic>
            <a:graphicData uri="http://schemas.openxmlformats.org/presentationml/2006/ole">
              <p:oleObj spid="_x0000_s2056" name="Microsoft ClipArt Gallery" r:id="rId9" imgW="5568840" imgH="3435120" progId="">
                <p:embed/>
              </p:oleObj>
            </a:graphicData>
          </a:graphic>
        </p:graphicFrame>
        <p:graphicFrame>
          <p:nvGraphicFramePr>
            <p:cNvPr id="310" name="Object 30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410200" y="4724400"/>
            <a:ext cx="1362075" cy="633413"/>
          </p:xfrm>
          <a:graphic>
            <a:graphicData uri="http://schemas.openxmlformats.org/presentationml/2006/ole">
              <p:oleObj spid="_x0000_s2057" name="Microsoft ClipArt Gallery" r:id="rId10" imgW="5568840" imgH="3435120" progId="">
                <p:embed/>
              </p:oleObj>
            </a:graphicData>
          </a:graphic>
        </p:graphicFrame>
        <p:sp>
          <p:nvSpPr>
            <p:cNvPr id="311" name="Line 310"/>
            <p:cNvSpPr>
              <a:spLocks noChangeShapeType="1"/>
            </p:cNvSpPr>
            <p:nvPr/>
          </p:nvSpPr>
          <p:spPr bwMode="auto">
            <a:xfrm flipH="1">
              <a:off x="4495800" y="4343400"/>
              <a:ext cx="838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2" name="Line 311"/>
            <p:cNvSpPr>
              <a:spLocks noChangeShapeType="1"/>
            </p:cNvSpPr>
            <p:nvPr/>
          </p:nvSpPr>
          <p:spPr bwMode="auto">
            <a:xfrm flipH="1">
              <a:off x="4572000" y="48006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" name="Line 312"/>
            <p:cNvSpPr>
              <a:spLocks noChangeShapeType="1"/>
            </p:cNvSpPr>
            <p:nvPr/>
          </p:nvSpPr>
          <p:spPr bwMode="auto">
            <a:xfrm flipH="1" flipV="1">
              <a:off x="4572000" y="4953000"/>
              <a:ext cx="838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4" name="Line 313"/>
            <p:cNvSpPr>
              <a:spLocks noChangeShapeType="1"/>
            </p:cNvSpPr>
            <p:nvPr/>
          </p:nvSpPr>
          <p:spPr bwMode="auto">
            <a:xfrm>
              <a:off x="2819400" y="46482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5" name="Line 314"/>
            <p:cNvSpPr>
              <a:spLocks noChangeShapeType="1"/>
            </p:cNvSpPr>
            <p:nvPr/>
          </p:nvSpPr>
          <p:spPr bwMode="auto">
            <a:xfrm>
              <a:off x="2819400" y="48006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6" name="Line 315"/>
            <p:cNvSpPr>
              <a:spLocks noChangeShapeType="1"/>
            </p:cNvSpPr>
            <p:nvPr/>
          </p:nvSpPr>
          <p:spPr bwMode="auto">
            <a:xfrm>
              <a:off x="2819400" y="49530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" name="Text Box 316"/>
            <p:cNvSpPr txBox="1">
              <a:spLocks noChangeArrowheads="1"/>
            </p:cNvSpPr>
            <p:nvPr/>
          </p:nvSpPr>
          <p:spPr bwMode="auto">
            <a:xfrm>
              <a:off x="3429000" y="5105400"/>
              <a:ext cx="1403350" cy="82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 b="1" dirty="0">
                  <a:latin typeface="Arial" charset="0"/>
                  <a:ea typeface="標楷體" pitchFamily="65" charset="-120"/>
                </a:rPr>
                <a:t>（商店）</a:t>
              </a:r>
            </a:p>
            <a:p>
              <a:pPr algn="ctr"/>
              <a:r>
                <a:rPr lang="zh-TW" altLang="en-US" sz="1600" b="1" dirty="0">
                  <a:latin typeface="Arial" charset="0"/>
                  <a:ea typeface="標楷體" pitchFamily="65" charset="-120"/>
                </a:rPr>
                <a:t>（交換平台）</a:t>
              </a:r>
            </a:p>
            <a:p>
              <a:pPr algn="ctr"/>
              <a:r>
                <a:rPr lang="zh-TW" altLang="en-US" sz="1600" b="1" dirty="0">
                  <a:latin typeface="Arial" charset="0"/>
                  <a:ea typeface="標楷體" pitchFamily="65" charset="-120"/>
                </a:rPr>
                <a:t>資訊中間商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五、通路的合作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六、通路的衝突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橢圓 6"/>
          <p:cNvSpPr/>
          <p:nvPr/>
        </p:nvSpPr>
        <p:spPr>
          <a:xfrm>
            <a:off x="3714744" y="3357562"/>
            <a:ext cx="1571636" cy="14287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相同的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目標客戶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七、</a:t>
            </a:r>
            <a:r>
              <a:rPr lang="zh-TW" altLang="zh-TW" b="1" dirty="0" smtClean="0"/>
              <a:t> 通路的數量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 通路到底是誰的</a:t>
            </a:r>
            <a:r>
              <a:rPr lang="en-US" altLang="zh-TW" dirty="0" smtClean="0"/>
              <a:t>? </a:t>
            </a:r>
            <a:r>
              <a:rPr lang="zh-TW" altLang="zh-TW" dirty="0" smtClean="0"/>
              <a:t>企業要擁有通路嗎</a:t>
            </a:r>
            <a:r>
              <a:rPr lang="en-US" altLang="zh-TW" dirty="0" smtClean="0"/>
              <a:t>? </a:t>
            </a:r>
            <a:r>
              <a:rPr lang="zh-TW" altLang="zh-TW" dirty="0" smtClean="0"/>
              <a:t>有人提議多角化經營，有人認為專業分工較好，你認為呢</a:t>
            </a:r>
            <a:r>
              <a:rPr lang="en-US" altLang="zh-TW" dirty="0" smtClean="0"/>
              <a:t>? 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第三節</a:t>
            </a:r>
            <a:r>
              <a:rPr lang="en-US" altLang="zh-TW" b="1" dirty="0" smtClean="0"/>
              <a:t>  </a:t>
            </a:r>
            <a:br>
              <a:rPr lang="en-US" altLang="zh-TW" b="1" dirty="0" smtClean="0"/>
            </a:br>
            <a:r>
              <a:rPr lang="zh-TW" altLang="zh-TW" b="1" dirty="0" smtClean="0"/>
              <a:t>多角化或分工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一、多角化或專業分工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18</a:t>
            </a:fld>
            <a:endParaRPr lang="zh-TW" altLang="en-US"/>
          </a:p>
        </p:txBody>
      </p:sp>
      <p:grpSp>
        <p:nvGrpSpPr>
          <p:cNvPr id="112" name="群組 111"/>
          <p:cNvGrpSpPr/>
          <p:nvPr/>
        </p:nvGrpSpPr>
        <p:grpSpPr>
          <a:xfrm>
            <a:off x="882650" y="1428736"/>
            <a:ext cx="7547002" cy="4909494"/>
            <a:chOff x="882650" y="304800"/>
            <a:chExt cx="7346950" cy="6390620"/>
          </a:xfrm>
        </p:grpSpPr>
        <p:grpSp>
          <p:nvGrpSpPr>
            <p:cNvPr id="7" name="Group 103"/>
            <p:cNvGrpSpPr>
              <a:grpSpLocks/>
            </p:cNvGrpSpPr>
            <p:nvPr/>
          </p:nvGrpSpPr>
          <p:grpSpPr bwMode="auto">
            <a:xfrm>
              <a:off x="2895600" y="304800"/>
              <a:ext cx="3308350" cy="2547938"/>
              <a:chOff x="1824" y="384"/>
              <a:chExt cx="2084" cy="1605"/>
            </a:xfrm>
          </p:grpSpPr>
          <p:sp>
            <p:nvSpPr>
              <p:cNvPr id="8" name="AutoShape 4"/>
              <p:cNvSpPr>
                <a:spLocks noChangeArrowheads="1"/>
              </p:cNvSpPr>
              <p:nvPr/>
            </p:nvSpPr>
            <p:spPr bwMode="auto">
              <a:xfrm rot="2267996">
                <a:off x="3072" y="453"/>
                <a:ext cx="816" cy="624"/>
              </a:xfrm>
              <a:custGeom>
                <a:avLst/>
                <a:gdLst>
                  <a:gd name="G0" fmla="+- 0 0 0"/>
                  <a:gd name="G1" fmla="+- -11796480 0 0"/>
                  <a:gd name="G2" fmla="+- 0 0 -117964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17964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1796480"/>
                  <a:gd name="G36" fmla="sin G34 -11796480"/>
                  <a:gd name="G37" fmla="+/ -117964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0799 w 21600"/>
                  <a:gd name="T5" fmla="*/ 0 h 21600"/>
                  <a:gd name="T6" fmla="*/ 2700 w 21600"/>
                  <a:gd name="T7" fmla="*/ 10800 h 21600"/>
                  <a:gd name="T8" fmla="*/ 10799 w 21600"/>
                  <a:gd name="T9" fmla="*/ 5400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0" y="10800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2342" y="384"/>
                <a:ext cx="884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2400"/>
                  <a:t>便當</a:t>
                </a:r>
              </a:p>
              <a:p>
                <a:pPr algn="ctr"/>
                <a:r>
                  <a:rPr lang="zh-TW" altLang="en-US" sz="2400"/>
                  <a:t>（廚餘）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3024" y="1077"/>
                <a:ext cx="884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2400"/>
                  <a:t>養豬</a:t>
                </a:r>
              </a:p>
              <a:p>
                <a:pPr algn="ctr"/>
                <a:r>
                  <a:rPr lang="zh-TW" altLang="en-US" sz="2400"/>
                  <a:t>（肥料）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1968" y="1077"/>
                <a:ext cx="500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TW" altLang="en-US" sz="2400"/>
                  <a:t>養魚</a:t>
                </a:r>
              </a:p>
              <a:p>
                <a:r>
                  <a:rPr lang="zh-TW" altLang="en-US" sz="2400"/>
                  <a:t>種菜</a:t>
                </a:r>
              </a:p>
            </p:txBody>
          </p:sp>
          <p:sp>
            <p:nvSpPr>
              <p:cNvPr id="12" name="AutoShape 10"/>
              <p:cNvSpPr>
                <a:spLocks noChangeArrowheads="1"/>
              </p:cNvSpPr>
              <p:nvPr/>
            </p:nvSpPr>
            <p:spPr bwMode="auto">
              <a:xfrm rot="7667996" flipH="1" flipV="1">
                <a:off x="1728" y="501"/>
                <a:ext cx="816" cy="624"/>
              </a:xfrm>
              <a:custGeom>
                <a:avLst/>
                <a:gdLst>
                  <a:gd name="G0" fmla="+- 0 0 0"/>
                  <a:gd name="G1" fmla="+- -11796480 0 0"/>
                  <a:gd name="G2" fmla="+- 0 0 -117964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17964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1796480"/>
                  <a:gd name="G36" fmla="sin G34 -11796480"/>
                  <a:gd name="G37" fmla="+/ -117964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0799 w 21600"/>
                  <a:gd name="T5" fmla="*/ 0 h 21600"/>
                  <a:gd name="T6" fmla="*/ 2700 w 21600"/>
                  <a:gd name="T7" fmla="*/ 10800 h 21600"/>
                  <a:gd name="T8" fmla="*/ 10799 w 21600"/>
                  <a:gd name="T9" fmla="*/ 5400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0" y="10800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" name="AutoShape 11"/>
              <p:cNvSpPr>
                <a:spLocks noChangeArrowheads="1"/>
              </p:cNvSpPr>
              <p:nvPr/>
            </p:nvSpPr>
            <p:spPr bwMode="auto">
              <a:xfrm rot="10551551">
                <a:off x="2400" y="1365"/>
                <a:ext cx="816" cy="624"/>
              </a:xfrm>
              <a:custGeom>
                <a:avLst/>
                <a:gdLst>
                  <a:gd name="G0" fmla="+- 0 0 0"/>
                  <a:gd name="G1" fmla="+- -11796480 0 0"/>
                  <a:gd name="G2" fmla="+- 0 0 -117964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17964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1796480"/>
                  <a:gd name="G36" fmla="sin G34 -11796480"/>
                  <a:gd name="G37" fmla="+/ -117964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0799 w 21600"/>
                  <a:gd name="T5" fmla="*/ 0 h 21600"/>
                  <a:gd name="T6" fmla="*/ 2700 w 21600"/>
                  <a:gd name="T7" fmla="*/ 10800 h 21600"/>
                  <a:gd name="T8" fmla="*/ 10799 w 21600"/>
                  <a:gd name="T9" fmla="*/ 5400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0" y="10800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aphicFrame>
          <p:nvGraphicFramePr>
            <p:cNvPr id="14" name="Object 1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990600" y="3352800"/>
            <a:ext cx="2362200" cy="1905000"/>
          </p:xfrm>
          <a:graphic>
            <a:graphicData uri="http://schemas.openxmlformats.org/presentationml/2006/ole">
              <p:oleObj spid="_x0000_s3074" name="Microsoft ClipArt Gallery" r:id="rId3" imgW="4044600" imgH="3350880" progId="">
                <p:embed/>
              </p:oleObj>
            </a:graphicData>
          </a:graphic>
        </p:graphicFrame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1295400" y="2667000"/>
              <a:ext cx="1524000" cy="533400"/>
            </a:xfrm>
            <a:prstGeom prst="wedgeEllipseCallout">
              <a:avLst>
                <a:gd name="adj1" fmla="val -10519"/>
                <a:gd name="adj2" fmla="val 10981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 algn="ctr"/>
              <a:r>
                <a:rPr lang="zh-TW" altLang="en-US" sz="2400" dirty="0"/>
                <a:t>多角化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882650" y="5181600"/>
              <a:ext cx="292735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/>
                <a:t>自己賺</a:t>
              </a:r>
            </a:p>
            <a:p>
              <a:pPr algn="ctr"/>
              <a:r>
                <a:rPr lang="zh-TW" altLang="en-US" sz="2400"/>
                <a:t>避免市場的不確定性</a:t>
              </a:r>
            </a:p>
          </p:txBody>
        </p:sp>
        <p:grpSp>
          <p:nvGrpSpPr>
            <p:cNvPr id="17" name="Group 100"/>
            <p:cNvGrpSpPr>
              <a:grpSpLocks/>
            </p:cNvGrpSpPr>
            <p:nvPr/>
          </p:nvGrpSpPr>
          <p:grpSpPr bwMode="auto">
            <a:xfrm flipH="1">
              <a:off x="5715000" y="3276600"/>
              <a:ext cx="2347913" cy="1887538"/>
              <a:chOff x="2788" y="2549"/>
              <a:chExt cx="1479" cy="1189"/>
            </a:xfrm>
          </p:grpSpPr>
          <p:grpSp>
            <p:nvGrpSpPr>
              <p:cNvPr id="18" name="Group 34"/>
              <p:cNvGrpSpPr>
                <a:grpSpLocks/>
              </p:cNvGrpSpPr>
              <p:nvPr/>
            </p:nvGrpSpPr>
            <p:grpSpPr bwMode="auto">
              <a:xfrm>
                <a:off x="2788" y="2751"/>
                <a:ext cx="1479" cy="987"/>
                <a:chOff x="2788" y="2751"/>
                <a:chExt cx="1479" cy="987"/>
              </a:xfrm>
            </p:grpSpPr>
            <p:grpSp>
              <p:nvGrpSpPr>
                <p:cNvPr id="84" name="Group 29"/>
                <p:cNvGrpSpPr>
                  <a:grpSpLocks/>
                </p:cNvGrpSpPr>
                <p:nvPr/>
              </p:nvGrpSpPr>
              <p:grpSpPr bwMode="auto">
                <a:xfrm>
                  <a:off x="2829" y="2751"/>
                  <a:ext cx="1438" cy="968"/>
                  <a:chOff x="2829" y="2751"/>
                  <a:chExt cx="1438" cy="968"/>
                </a:xfrm>
              </p:grpSpPr>
              <p:grpSp>
                <p:nvGrpSpPr>
                  <p:cNvPr id="89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829" y="2751"/>
                    <a:ext cx="1438" cy="968"/>
                    <a:chOff x="2829" y="2751"/>
                    <a:chExt cx="1438" cy="968"/>
                  </a:xfrm>
                </p:grpSpPr>
                <p:sp>
                  <p:nvSpPr>
                    <p:cNvPr id="91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48" y="3394"/>
                      <a:ext cx="319" cy="4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E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92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66" y="3458"/>
                      <a:ext cx="260" cy="2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E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93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62" y="3457"/>
                      <a:ext cx="196" cy="6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E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94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8" y="3438"/>
                      <a:ext cx="193" cy="20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E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95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55" y="3485"/>
                      <a:ext cx="112" cy="23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E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96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30" y="3509"/>
                      <a:ext cx="45" cy="13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E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97" name="Line 2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534" y="3445"/>
                      <a:ext cx="114" cy="9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E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98" name="Line 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390" y="3414"/>
                      <a:ext cx="275" cy="12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E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99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2902" y="2819"/>
                      <a:ext cx="616" cy="669"/>
                    </a:xfrm>
                    <a:custGeom>
                      <a:avLst/>
                      <a:gdLst/>
                      <a:ahLst/>
                      <a:cxnLst>
                        <a:cxn ang="0">
                          <a:pos x="716" y="0"/>
                        </a:cxn>
                        <a:cxn ang="0">
                          <a:pos x="591" y="59"/>
                        </a:cxn>
                        <a:cxn ang="0">
                          <a:pos x="467" y="140"/>
                        </a:cxn>
                        <a:cxn ang="0">
                          <a:pos x="349" y="242"/>
                        </a:cxn>
                        <a:cxn ang="0">
                          <a:pos x="233" y="360"/>
                        </a:cxn>
                        <a:cxn ang="0">
                          <a:pos x="150" y="466"/>
                        </a:cxn>
                        <a:cxn ang="0">
                          <a:pos x="110" y="535"/>
                        </a:cxn>
                        <a:cxn ang="0">
                          <a:pos x="54" y="661"/>
                        </a:cxn>
                        <a:cxn ang="0">
                          <a:pos x="19" y="776"/>
                        </a:cxn>
                        <a:cxn ang="0">
                          <a:pos x="0" y="884"/>
                        </a:cxn>
                        <a:cxn ang="0">
                          <a:pos x="13" y="1005"/>
                        </a:cxn>
                        <a:cxn ang="0">
                          <a:pos x="61" y="1091"/>
                        </a:cxn>
                        <a:cxn ang="0">
                          <a:pos x="122" y="1158"/>
                        </a:cxn>
                        <a:cxn ang="0">
                          <a:pos x="178" y="1206"/>
                        </a:cxn>
                        <a:cxn ang="0">
                          <a:pos x="287" y="1272"/>
                        </a:cxn>
                        <a:cxn ang="0">
                          <a:pos x="384" y="1306"/>
                        </a:cxn>
                        <a:cxn ang="0">
                          <a:pos x="502" y="1332"/>
                        </a:cxn>
                        <a:cxn ang="0">
                          <a:pos x="695" y="1339"/>
                        </a:cxn>
                        <a:cxn ang="0">
                          <a:pos x="956" y="1306"/>
                        </a:cxn>
                        <a:cxn ang="0">
                          <a:pos x="1086" y="1251"/>
                        </a:cxn>
                        <a:cxn ang="0">
                          <a:pos x="1232" y="1131"/>
                        </a:cxn>
                      </a:cxnLst>
                      <a:rect l="0" t="0" r="r" b="b"/>
                      <a:pathLst>
                        <a:path w="1232" h="1339">
                          <a:moveTo>
                            <a:pt x="716" y="0"/>
                          </a:moveTo>
                          <a:lnTo>
                            <a:pt x="591" y="59"/>
                          </a:lnTo>
                          <a:lnTo>
                            <a:pt x="467" y="140"/>
                          </a:lnTo>
                          <a:lnTo>
                            <a:pt x="349" y="242"/>
                          </a:lnTo>
                          <a:lnTo>
                            <a:pt x="233" y="360"/>
                          </a:lnTo>
                          <a:lnTo>
                            <a:pt x="150" y="466"/>
                          </a:lnTo>
                          <a:lnTo>
                            <a:pt x="110" y="535"/>
                          </a:lnTo>
                          <a:lnTo>
                            <a:pt x="54" y="661"/>
                          </a:lnTo>
                          <a:lnTo>
                            <a:pt x="19" y="776"/>
                          </a:lnTo>
                          <a:lnTo>
                            <a:pt x="0" y="884"/>
                          </a:lnTo>
                          <a:lnTo>
                            <a:pt x="13" y="1005"/>
                          </a:lnTo>
                          <a:lnTo>
                            <a:pt x="61" y="1091"/>
                          </a:lnTo>
                          <a:lnTo>
                            <a:pt x="122" y="1158"/>
                          </a:lnTo>
                          <a:lnTo>
                            <a:pt x="178" y="1206"/>
                          </a:lnTo>
                          <a:lnTo>
                            <a:pt x="287" y="1272"/>
                          </a:lnTo>
                          <a:lnTo>
                            <a:pt x="384" y="1306"/>
                          </a:lnTo>
                          <a:lnTo>
                            <a:pt x="502" y="1332"/>
                          </a:lnTo>
                          <a:lnTo>
                            <a:pt x="695" y="1339"/>
                          </a:lnTo>
                          <a:lnTo>
                            <a:pt x="956" y="1306"/>
                          </a:lnTo>
                          <a:lnTo>
                            <a:pt x="1086" y="1251"/>
                          </a:lnTo>
                          <a:lnTo>
                            <a:pt x="1232" y="1131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E0C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00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2891" y="2751"/>
                      <a:ext cx="619" cy="626"/>
                    </a:xfrm>
                    <a:custGeom>
                      <a:avLst/>
                      <a:gdLst/>
                      <a:ahLst/>
                      <a:cxnLst>
                        <a:cxn ang="0">
                          <a:pos x="720" y="0"/>
                        </a:cxn>
                        <a:cxn ang="0">
                          <a:pos x="594" y="57"/>
                        </a:cxn>
                        <a:cxn ang="0">
                          <a:pos x="469" y="130"/>
                        </a:cxn>
                        <a:cxn ang="0">
                          <a:pos x="350" y="225"/>
                        </a:cxn>
                        <a:cxn ang="0">
                          <a:pos x="236" y="338"/>
                        </a:cxn>
                        <a:cxn ang="0">
                          <a:pos x="152" y="436"/>
                        </a:cxn>
                        <a:cxn ang="0">
                          <a:pos x="108" y="500"/>
                        </a:cxn>
                        <a:cxn ang="0">
                          <a:pos x="54" y="619"/>
                        </a:cxn>
                        <a:cxn ang="0">
                          <a:pos x="21" y="726"/>
                        </a:cxn>
                        <a:cxn ang="0">
                          <a:pos x="0" y="827"/>
                        </a:cxn>
                        <a:cxn ang="0">
                          <a:pos x="14" y="941"/>
                        </a:cxn>
                        <a:cxn ang="0">
                          <a:pos x="61" y="1021"/>
                        </a:cxn>
                        <a:cxn ang="0">
                          <a:pos x="122" y="1084"/>
                        </a:cxn>
                        <a:cxn ang="0">
                          <a:pos x="178" y="1127"/>
                        </a:cxn>
                        <a:cxn ang="0">
                          <a:pos x="288" y="1190"/>
                        </a:cxn>
                        <a:cxn ang="0">
                          <a:pos x="385" y="1220"/>
                        </a:cxn>
                        <a:cxn ang="0">
                          <a:pos x="503" y="1246"/>
                        </a:cxn>
                        <a:cxn ang="0">
                          <a:pos x="699" y="1251"/>
                        </a:cxn>
                        <a:cxn ang="0">
                          <a:pos x="961" y="1220"/>
                        </a:cxn>
                        <a:cxn ang="0">
                          <a:pos x="1093" y="1171"/>
                        </a:cxn>
                        <a:cxn ang="0">
                          <a:pos x="1237" y="1059"/>
                        </a:cxn>
                      </a:cxnLst>
                      <a:rect l="0" t="0" r="r" b="b"/>
                      <a:pathLst>
                        <a:path w="1237" h="1251">
                          <a:moveTo>
                            <a:pt x="720" y="0"/>
                          </a:moveTo>
                          <a:lnTo>
                            <a:pt x="594" y="57"/>
                          </a:lnTo>
                          <a:lnTo>
                            <a:pt x="469" y="130"/>
                          </a:lnTo>
                          <a:lnTo>
                            <a:pt x="350" y="225"/>
                          </a:lnTo>
                          <a:lnTo>
                            <a:pt x="236" y="338"/>
                          </a:lnTo>
                          <a:lnTo>
                            <a:pt x="152" y="436"/>
                          </a:lnTo>
                          <a:lnTo>
                            <a:pt x="108" y="500"/>
                          </a:lnTo>
                          <a:lnTo>
                            <a:pt x="54" y="619"/>
                          </a:lnTo>
                          <a:lnTo>
                            <a:pt x="21" y="726"/>
                          </a:lnTo>
                          <a:lnTo>
                            <a:pt x="0" y="827"/>
                          </a:lnTo>
                          <a:lnTo>
                            <a:pt x="14" y="941"/>
                          </a:lnTo>
                          <a:lnTo>
                            <a:pt x="61" y="1021"/>
                          </a:lnTo>
                          <a:lnTo>
                            <a:pt x="122" y="1084"/>
                          </a:lnTo>
                          <a:lnTo>
                            <a:pt x="178" y="1127"/>
                          </a:lnTo>
                          <a:lnTo>
                            <a:pt x="288" y="1190"/>
                          </a:lnTo>
                          <a:lnTo>
                            <a:pt x="385" y="1220"/>
                          </a:lnTo>
                          <a:lnTo>
                            <a:pt x="503" y="1246"/>
                          </a:lnTo>
                          <a:lnTo>
                            <a:pt x="699" y="1251"/>
                          </a:lnTo>
                          <a:lnTo>
                            <a:pt x="961" y="1220"/>
                          </a:lnTo>
                          <a:lnTo>
                            <a:pt x="1093" y="1171"/>
                          </a:lnTo>
                          <a:lnTo>
                            <a:pt x="1237" y="1059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E0C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101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2829" y="2815"/>
                      <a:ext cx="463" cy="529"/>
                    </a:xfrm>
                    <a:custGeom>
                      <a:avLst/>
                      <a:gdLst/>
                      <a:ahLst/>
                      <a:cxnLst>
                        <a:cxn ang="0">
                          <a:pos x="537" y="0"/>
                        </a:cxn>
                        <a:cxn ang="0">
                          <a:pos x="442" y="48"/>
                        </a:cxn>
                        <a:cxn ang="0">
                          <a:pos x="352" y="110"/>
                        </a:cxn>
                        <a:cxn ang="0">
                          <a:pos x="264" y="190"/>
                        </a:cxn>
                        <a:cxn ang="0">
                          <a:pos x="175" y="282"/>
                        </a:cxn>
                        <a:cxn ang="0">
                          <a:pos x="113" y="368"/>
                        </a:cxn>
                        <a:cxn ang="0">
                          <a:pos x="82" y="422"/>
                        </a:cxn>
                        <a:cxn ang="0">
                          <a:pos x="41" y="522"/>
                        </a:cxn>
                        <a:cxn ang="0">
                          <a:pos x="15" y="611"/>
                        </a:cxn>
                        <a:cxn ang="0">
                          <a:pos x="0" y="698"/>
                        </a:cxn>
                        <a:cxn ang="0">
                          <a:pos x="9" y="794"/>
                        </a:cxn>
                        <a:cxn ang="0">
                          <a:pos x="45" y="861"/>
                        </a:cxn>
                        <a:cxn ang="0">
                          <a:pos x="93" y="915"/>
                        </a:cxn>
                        <a:cxn ang="0">
                          <a:pos x="134" y="951"/>
                        </a:cxn>
                        <a:cxn ang="0">
                          <a:pos x="217" y="1006"/>
                        </a:cxn>
                        <a:cxn ang="0">
                          <a:pos x="291" y="1032"/>
                        </a:cxn>
                        <a:cxn ang="0">
                          <a:pos x="378" y="1053"/>
                        </a:cxn>
                        <a:cxn ang="0">
                          <a:pos x="522" y="1058"/>
                        </a:cxn>
                        <a:cxn ang="0">
                          <a:pos x="720" y="1032"/>
                        </a:cxn>
                        <a:cxn ang="0">
                          <a:pos x="819" y="988"/>
                        </a:cxn>
                        <a:cxn ang="0">
                          <a:pos x="927" y="894"/>
                        </a:cxn>
                      </a:cxnLst>
                      <a:rect l="0" t="0" r="r" b="b"/>
                      <a:pathLst>
                        <a:path w="927" h="1058">
                          <a:moveTo>
                            <a:pt x="537" y="0"/>
                          </a:moveTo>
                          <a:lnTo>
                            <a:pt x="442" y="48"/>
                          </a:lnTo>
                          <a:lnTo>
                            <a:pt x="352" y="110"/>
                          </a:lnTo>
                          <a:lnTo>
                            <a:pt x="264" y="190"/>
                          </a:lnTo>
                          <a:lnTo>
                            <a:pt x="175" y="282"/>
                          </a:lnTo>
                          <a:lnTo>
                            <a:pt x="113" y="368"/>
                          </a:lnTo>
                          <a:lnTo>
                            <a:pt x="82" y="422"/>
                          </a:lnTo>
                          <a:lnTo>
                            <a:pt x="41" y="522"/>
                          </a:lnTo>
                          <a:lnTo>
                            <a:pt x="15" y="611"/>
                          </a:lnTo>
                          <a:lnTo>
                            <a:pt x="0" y="698"/>
                          </a:lnTo>
                          <a:lnTo>
                            <a:pt x="9" y="794"/>
                          </a:lnTo>
                          <a:lnTo>
                            <a:pt x="45" y="861"/>
                          </a:lnTo>
                          <a:lnTo>
                            <a:pt x="93" y="915"/>
                          </a:lnTo>
                          <a:lnTo>
                            <a:pt x="134" y="951"/>
                          </a:lnTo>
                          <a:lnTo>
                            <a:pt x="217" y="1006"/>
                          </a:lnTo>
                          <a:lnTo>
                            <a:pt x="291" y="1032"/>
                          </a:lnTo>
                          <a:lnTo>
                            <a:pt x="378" y="1053"/>
                          </a:lnTo>
                          <a:lnTo>
                            <a:pt x="522" y="1058"/>
                          </a:lnTo>
                          <a:lnTo>
                            <a:pt x="720" y="1032"/>
                          </a:lnTo>
                          <a:lnTo>
                            <a:pt x="819" y="988"/>
                          </a:lnTo>
                          <a:lnTo>
                            <a:pt x="927" y="894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E0C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90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070" y="3351"/>
                    <a:ext cx="1144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85" name="Group 33"/>
                <p:cNvGrpSpPr>
                  <a:grpSpLocks/>
                </p:cNvGrpSpPr>
                <p:nvPr/>
              </p:nvGrpSpPr>
              <p:grpSpPr bwMode="auto">
                <a:xfrm>
                  <a:off x="2788" y="3428"/>
                  <a:ext cx="900" cy="310"/>
                  <a:chOff x="2788" y="3428"/>
                  <a:chExt cx="900" cy="310"/>
                </a:xfrm>
              </p:grpSpPr>
              <p:sp>
                <p:nvSpPr>
                  <p:cNvPr id="86" name="Freeform 30"/>
                  <p:cNvSpPr>
                    <a:spLocks/>
                  </p:cNvSpPr>
                  <p:nvPr/>
                </p:nvSpPr>
                <p:spPr bwMode="auto">
                  <a:xfrm>
                    <a:off x="2996" y="3520"/>
                    <a:ext cx="287" cy="103"/>
                  </a:xfrm>
                  <a:custGeom>
                    <a:avLst/>
                    <a:gdLst/>
                    <a:ahLst/>
                    <a:cxnLst>
                      <a:cxn ang="0">
                        <a:pos x="77" y="0"/>
                      </a:cxn>
                      <a:cxn ang="0">
                        <a:pos x="146" y="41"/>
                      </a:cxn>
                      <a:cxn ang="0">
                        <a:pos x="250" y="65"/>
                      </a:cxn>
                      <a:cxn ang="0">
                        <a:pos x="340" y="75"/>
                      </a:cxn>
                      <a:cxn ang="0">
                        <a:pos x="454" y="80"/>
                      </a:cxn>
                      <a:cxn ang="0">
                        <a:pos x="572" y="44"/>
                      </a:cxn>
                      <a:cxn ang="0">
                        <a:pos x="541" y="89"/>
                      </a:cxn>
                      <a:cxn ang="0">
                        <a:pos x="454" y="133"/>
                      </a:cxn>
                      <a:cxn ang="0">
                        <a:pos x="327" y="177"/>
                      </a:cxn>
                      <a:cxn ang="0">
                        <a:pos x="215" y="207"/>
                      </a:cxn>
                      <a:cxn ang="0">
                        <a:pos x="70" y="207"/>
                      </a:cxn>
                      <a:cxn ang="0">
                        <a:pos x="0" y="171"/>
                      </a:cxn>
                      <a:cxn ang="0">
                        <a:pos x="6" y="73"/>
                      </a:cxn>
                      <a:cxn ang="0">
                        <a:pos x="77" y="0"/>
                      </a:cxn>
                    </a:cxnLst>
                    <a:rect l="0" t="0" r="r" b="b"/>
                    <a:pathLst>
                      <a:path w="572" h="207">
                        <a:moveTo>
                          <a:pt x="77" y="0"/>
                        </a:moveTo>
                        <a:lnTo>
                          <a:pt x="146" y="41"/>
                        </a:lnTo>
                        <a:lnTo>
                          <a:pt x="250" y="65"/>
                        </a:lnTo>
                        <a:lnTo>
                          <a:pt x="340" y="75"/>
                        </a:lnTo>
                        <a:lnTo>
                          <a:pt x="454" y="80"/>
                        </a:lnTo>
                        <a:lnTo>
                          <a:pt x="572" y="44"/>
                        </a:lnTo>
                        <a:lnTo>
                          <a:pt x="541" y="89"/>
                        </a:lnTo>
                        <a:lnTo>
                          <a:pt x="454" y="133"/>
                        </a:lnTo>
                        <a:lnTo>
                          <a:pt x="327" y="177"/>
                        </a:lnTo>
                        <a:lnTo>
                          <a:pt x="215" y="207"/>
                        </a:lnTo>
                        <a:lnTo>
                          <a:pt x="70" y="207"/>
                        </a:lnTo>
                        <a:lnTo>
                          <a:pt x="0" y="171"/>
                        </a:lnTo>
                        <a:lnTo>
                          <a:pt x="6" y="73"/>
                        </a:lnTo>
                        <a:lnTo>
                          <a:pt x="77" y="0"/>
                        </a:lnTo>
                        <a:close/>
                      </a:path>
                    </a:pathLst>
                  </a:custGeom>
                  <a:solidFill>
                    <a:srgbClr val="C0C0E0"/>
                  </a:solidFill>
                  <a:ln w="6350">
                    <a:solidFill>
                      <a:srgbClr val="C0C0E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87" name="Freeform 31"/>
                  <p:cNvSpPr>
                    <a:spLocks/>
                  </p:cNvSpPr>
                  <p:nvPr/>
                </p:nvSpPr>
                <p:spPr bwMode="auto">
                  <a:xfrm>
                    <a:off x="3121" y="3549"/>
                    <a:ext cx="567" cy="189"/>
                  </a:xfrm>
                  <a:custGeom>
                    <a:avLst/>
                    <a:gdLst/>
                    <a:ahLst/>
                    <a:cxnLst>
                      <a:cxn ang="0">
                        <a:pos x="0" y="348"/>
                      </a:cxn>
                      <a:cxn ang="0">
                        <a:pos x="114" y="324"/>
                      </a:cxn>
                      <a:cxn ang="0">
                        <a:pos x="236" y="292"/>
                      </a:cxn>
                      <a:cxn ang="0">
                        <a:pos x="361" y="239"/>
                      </a:cxn>
                      <a:cxn ang="0">
                        <a:pos x="461" y="179"/>
                      </a:cxn>
                      <a:cxn ang="0">
                        <a:pos x="533" y="125"/>
                      </a:cxn>
                      <a:cxn ang="0">
                        <a:pos x="581" y="78"/>
                      </a:cxn>
                      <a:cxn ang="0">
                        <a:pos x="612" y="26"/>
                      </a:cxn>
                      <a:cxn ang="0">
                        <a:pos x="640" y="0"/>
                      </a:cxn>
                      <a:cxn ang="0">
                        <a:pos x="724" y="24"/>
                      </a:cxn>
                      <a:cxn ang="0">
                        <a:pos x="844" y="40"/>
                      </a:cxn>
                      <a:cxn ang="0">
                        <a:pos x="954" y="40"/>
                      </a:cxn>
                      <a:cxn ang="0">
                        <a:pos x="1055" y="30"/>
                      </a:cxn>
                      <a:cxn ang="0">
                        <a:pos x="1115" y="6"/>
                      </a:cxn>
                      <a:cxn ang="0">
                        <a:pos x="1129" y="43"/>
                      </a:cxn>
                      <a:cxn ang="0">
                        <a:pos x="1133" y="91"/>
                      </a:cxn>
                      <a:cxn ang="0">
                        <a:pos x="1129" y="148"/>
                      </a:cxn>
                      <a:cxn ang="0">
                        <a:pos x="1115" y="179"/>
                      </a:cxn>
                      <a:cxn ang="0">
                        <a:pos x="1084" y="231"/>
                      </a:cxn>
                      <a:cxn ang="0">
                        <a:pos x="1051" y="266"/>
                      </a:cxn>
                      <a:cxn ang="0">
                        <a:pos x="1009" y="309"/>
                      </a:cxn>
                      <a:cxn ang="0">
                        <a:pos x="948" y="351"/>
                      </a:cxn>
                      <a:cxn ang="0">
                        <a:pos x="772" y="368"/>
                      </a:cxn>
                      <a:cxn ang="0">
                        <a:pos x="547" y="372"/>
                      </a:cxn>
                      <a:cxn ang="0">
                        <a:pos x="330" y="378"/>
                      </a:cxn>
                      <a:cxn ang="0">
                        <a:pos x="138" y="375"/>
                      </a:cxn>
                      <a:cxn ang="0">
                        <a:pos x="0" y="348"/>
                      </a:cxn>
                    </a:cxnLst>
                    <a:rect l="0" t="0" r="r" b="b"/>
                    <a:pathLst>
                      <a:path w="1133" h="378">
                        <a:moveTo>
                          <a:pt x="0" y="348"/>
                        </a:moveTo>
                        <a:lnTo>
                          <a:pt x="114" y="324"/>
                        </a:lnTo>
                        <a:lnTo>
                          <a:pt x="236" y="292"/>
                        </a:lnTo>
                        <a:lnTo>
                          <a:pt x="361" y="239"/>
                        </a:lnTo>
                        <a:lnTo>
                          <a:pt x="461" y="179"/>
                        </a:lnTo>
                        <a:lnTo>
                          <a:pt x="533" y="125"/>
                        </a:lnTo>
                        <a:lnTo>
                          <a:pt x="581" y="78"/>
                        </a:lnTo>
                        <a:lnTo>
                          <a:pt x="612" y="26"/>
                        </a:lnTo>
                        <a:lnTo>
                          <a:pt x="640" y="0"/>
                        </a:lnTo>
                        <a:lnTo>
                          <a:pt x="724" y="24"/>
                        </a:lnTo>
                        <a:lnTo>
                          <a:pt x="844" y="40"/>
                        </a:lnTo>
                        <a:lnTo>
                          <a:pt x="954" y="40"/>
                        </a:lnTo>
                        <a:lnTo>
                          <a:pt x="1055" y="30"/>
                        </a:lnTo>
                        <a:lnTo>
                          <a:pt x="1115" y="6"/>
                        </a:lnTo>
                        <a:lnTo>
                          <a:pt x="1129" y="43"/>
                        </a:lnTo>
                        <a:lnTo>
                          <a:pt x="1133" y="91"/>
                        </a:lnTo>
                        <a:lnTo>
                          <a:pt x="1129" y="148"/>
                        </a:lnTo>
                        <a:lnTo>
                          <a:pt x="1115" y="179"/>
                        </a:lnTo>
                        <a:lnTo>
                          <a:pt x="1084" y="231"/>
                        </a:lnTo>
                        <a:lnTo>
                          <a:pt x="1051" y="266"/>
                        </a:lnTo>
                        <a:lnTo>
                          <a:pt x="1009" y="309"/>
                        </a:lnTo>
                        <a:lnTo>
                          <a:pt x="948" y="351"/>
                        </a:lnTo>
                        <a:lnTo>
                          <a:pt x="772" y="368"/>
                        </a:lnTo>
                        <a:lnTo>
                          <a:pt x="547" y="372"/>
                        </a:lnTo>
                        <a:lnTo>
                          <a:pt x="330" y="378"/>
                        </a:lnTo>
                        <a:lnTo>
                          <a:pt x="138" y="375"/>
                        </a:lnTo>
                        <a:lnTo>
                          <a:pt x="0" y="348"/>
                        </a:lnTo>
                        <a:close/>
                      </a:path>
                    </a:pathLst>
                  </a:custGeom>
                  <a:solidFill>
                    <a:srgbClr val="E0E0FF"/>
                  </a:solidFill>
                  <a:ln w="6350">
                    <a:solidFill>
                      <a:srgbClr val="E0E0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88" name="Freeform 32"/>
                  <p:cNvSpPr>
                    <a:spLocks/>
                  </p:cNvSpPr>
                  <p:nvPr/>
                </p:nvSpPr>
                <p:spPr bwMode="auto">
                  <a:xfrm>
                    <a:off x="2788" y="3428"/>
                    <a:ext cx="342" cy="207"/>
                  </a:xfrm>
                  <a:custGeom>
                    <a:avLst/>
                    <a:gdLst/>
                    <a:ahLst/>
                    <a:cxnLst>
                      <a:cxn ang="0">
                        <a:pos x="134" y="0"/>
                      </a:cxn>
                      <a:cxn ang="0">
                        <a:pos x="241" y="43"/>
                      </a:cxn>
                      <a:cxn ang="0">
                        <a:pos x="684" y="144"/>
                      </a:cxn>
                      <a:cxn ang="0">
                        <a:pos x="670" y="165"/>
                      </a:cxn>
                      <a:cxn ang="0">
                        <a:pos x="559" y="218"/>
                      </a:cxn>
                      <a:cxn ang="0">
                        <a:pos x="508" y="243"/>
                      </a:cxn>
                      <a:cxn ang="0">
                        <a:pos x="481" y="286"/>
                      </a:cxn>
                      <a:cxn ang="0">
                        <a:pos x="472" y="321"/>
                      </a:cxn>
                      <a:cxn ang="0">
                        <a:pos x="485" y="358"/>
                      </a:cxn>
                      <a:cxn ang="0">
                        <a:pos x="519" y="377"/>
                      </a:cxn>
                      <a:cxn ang="0">
                        <a:pos x="559" y="384"/>
                      </a:cxn>
                      <a:cxn ang="0">
                        <a:pos x="628" y="391"/>
                      </a:cxn>
                      <a:cxn ang="0">
                        <a:pos x="577" y="411"/>
                      </a:cxn>
                      <a:cxn ang="0">
                        <a:pos x="500" y="415"/>
                      </a:cxn>
                      <a:cxn ang="0">
                        <a:pos x="472" y="411"/>
                      </a:cxn>
                      <a:cxn ang="0">
                        <a:pos x="419" y="396"/>
                      </a:cxn>
                      <a:cxn ang="0">
                        <a:pos x="324" y="344"/>
                      </a:cxn>
                      <a:cxn ang="0">
                        <a:pos x="193" y="257"/>
                      </a:cxn>
                      <a:cxn ang="0">
                        <a:pos x="120" y="211"/>
                      </a:cxn>
                      <a:cxn ang="0">
                        <a:pos x="45" y="158"/>
                      </a:cxn>
                      <a:cxn ang="0">
                        <a:pos x="27" y="155"/>
                      </a:cxn>
                      <a:cxn ang="0">
                        <a:pos x="0" y="111"/>
                      </a:cxn>
                      <a:cxn ang="0">
                        <a:pos x="10" y="67"/>
                      </a:cxn>
                      <a:cxn ang="0">
                        <a:pos x="41" y="31"/>
                      </a:cxn>
                      <a:cxn ang="0">
                        <a:pos x="134" y="0"/>
                      </a:cxn>
                    </a:cxnLst>
                    <a:rect l="0" t="0" r="r" b="b"/>
                    <a:pathLst>
                      <a:path w="684" h="415">
                        <a:moveTo>
                          <a:pt x="134" y="0"/>
                        </a:moveTo>
                        <a:lnTo>
                          <a:pt x="241" y="43"/>
                        </a:lnTo>
                        <a:lnTo>
                          <a:pt x="684" y="144"/>
                        </a:lnTo>
                        <a:lnTo>
                          <a:pt x="670" y="165"/>
                        </a:lnTo>
                        <a:lnTo>
                          <a:pt x="559" y="218"/>
                        </a:lnTo>
                        <a:lnTo>
                          <a:pt x="508" y="243"/>
                        </a:lnTo>
                        <a:lnTo>
                          <a:pt x="481" y="286"/>
                        </a:lnTo>
                        <a:lnTo>
                          <a:pt x="472" y="321"/>
                        </a:lnTo>
                        <a:lnTo>
                          <a:pt x="485" y="358"/>
                        </a:lnTo>
                        <a:lnTo>
                          <a:pt x="519" y="377"/>
                        </a:lnTo>
                        <a:lnTo>
                          <a:pt x="559" y="384"/>
                        </a:lnTo>
                        <a:lnTo>
                          <a:pt x="628" y="391"/>
                        </a:lnTo>
                        <a:lnTo>
                          <a:pt x="577" y="411"/>
                        </a:lnTo>
                        <a:lnTo>
                          <a:pt x="500" y="415"/>
                        </a:lnTo>
                        <a:lnTo>
                          <a:pt x="472" y="411"/>
                        </a:lnTo>
                        <a:lnTo>
                          <a:pt x="419" y="396"/>
                        </a:lnTo>
                        <a:lnTo>
                          <a:pt x="324" y="344"/>
                        </a:lnTo>
                        <a:lnTo>
                          <a:pt x="193" y="257"/>
                        </a:lnTo>
                        <a:lnTo>
                          <a:pt x="120" y="211"/>
                        </a:lnTo>
                        <a:lnTo>
                          <a:pt x="45" y="158"/>
                        </a:lnTo>
                        <a:lnTo>
                          <a:pt x="27" y="155"/>
                        </a:lnTo>
                        <a:lnTo>
                          <a:pt x="0" y="111"/>
                        </a:lnTo>
                        <a:lnTo>
                          <a:pt x="10" y="67"/>
                        </a:lnTo>
                        <a:lnTo>
                          <a:pt x="41" y="31"/>
                        </a:lnTo>
                        <a:lnTo>
                          <a:pt x="134" y="0"/>
                        </a:lnTo>
                        <a:close/>
                      </a:path>
                    </a:pathLst>
                  </a:custGeom>
                  <a:solidFill>
                    <a:srgbClr val="E0E0FF"/>
                  </a:solidFill>
                  <a:ln w="6350">
                    <a:solidFill>
                      <a:srgbClr val="E0E0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9" name="Group 99"/>
              <p:cNvGrpSpPr>
                <a:grpSpLocks/>
              </p:cNvGrpSpPr>
              <p:nvPr/>
            </p:nvGrpSpPr>
            <p:grpSpPr bwMode="auto">
              <a:xfrm>
                <a:off x="3204" y="2549"/>
                <a:ext cx="649" cy="850"/>
                <a:chOff x="3204" y="2549"/>
                <a:chExt cx="649" cy="850"/>
              </a:xfrm>
            </p:grpSpPr>
            <p:grpSp>
              <p:nvGrpSpPr>
                <p:cNvPr id="20" name="Group 45"/>
                <p:cNvGrpSpPr>
                  <a:grpSpLocks/>
                </p:cNvGrpSpPr>
                <p:nvPr/>
              </p:nvGrpSpPr>
              <p:grpSpPr bwMode="auto">
                <a:xfrm>
                  <a:off x="3348" y="2838"/>
                  <a:ext cx="462" cy="376"/>
                  <a:chOff x="3348" y="2838"/>
                  <a:chExt cx="462" cy="376"/>
                </a:xfrm>
              </p:grpSpPr>
              <p:sp>
                <p:nvSpPr>
                  <p:cNvPr id="74" name="Freeform 35"/>
                  <p:cNvSpPr>
                    <a:spLocks/>
                  </p:cNvSpPr>
                  <p:nvPr/>
                </p:nvSpPr>
                <p:spPr bwMode="auto">
                  <a:xfrm>
                    <a:off x="3348" y="2838"/>
                    <a:ext cx="300" cy="234"/>
                  </a:xfrm>
                  <a:custGeom>
                    <a:avLst/>
                    <a:gdLst/>
                    <a:ahLst/>
                    <a:cxnLst>
                      <a:cxn ang="0">
                        <a:pos x="412" y="185"/>
                      </a:cxn>
                      <a:cxn ang="0">
                        <a:pos x="496" y="224"/>
                      </a:cxn>
                      <a:cxn ang="0">
                        <a:pos x="521" y="258"/>
                      </a:cxn>
                      <a:cxn ang="0">
                        <a:pos x="540" y="345"/>
                      </a:cxn>
                      <a:cxn ang="0">
                        <a:pos x="573" y="409"/>
                      </a:cxn>
                      <a:cxn ang="0">
                        <a:pos x="600" y="468"/>
                      </a:cxn>
                      <a:cxn ang="0">
                        <a:pos x="535" y="414"/>
                      </a:cxn>
                      <a:cxn ang="0">
                        <a:pos x="482" y="388"/>
                      </a:cxn>
                      <a:cxn ang="0">
                        <a:pos x="406" y="335"/>
                      </a:cxn>
                      <a:cxn ang="0">
                        <a:pos x="376" y="284"/>
                      </a:cxn>
                      <a:cxn ang="0">
                        <a:pos x="357" y="211"/>
                      </a:cxn>
                      <a:cxn ang="0">
                        <a:pos x="84" y="103"/>
                      </a:cxn>
                      <a:cxn ang="0">
                        <a:pos x="0" y="3"/>
                      </a:cxn>
                      <a:cxn ang="0">
                        <a:pos x="41" y="0"/>
                      </a:cxn>
                      <a:cxn ang="0">
                        <a:pos x="131" y="31"/>
                      </a:cxn>
                      <a:cxn ang="0">
                        <a:pos x="412" y="185"/>
                      </a:cxn>
                    </a:cxnLst>
                    <a:rect l="0" t="0" r="r" b="b"/>
                    <a:pathLst>
                      <a:path w="600" h="468">
                        <a:moveTo>
                          <a:pt x="412" y="185"/>
                        </a:moveTo>
                        <a:lnTo>
                          <a:pt x="496" y="224"/>
                        </a:lnTo>
                        <a:lnTo>
                          <a:pt x="521" y="258"/>
                        </a:lnTo>
                        <a:lnTo>
                          <a:pt x="540" y="345"/>
                        </a:lnTo>
                        <a:lnTo>
                          <a:pt x="573" y="409"/>
                        </a:lnTo>
                        <a:lnTo>
                          <a:pt x="600" y="468"/>
                        </a:lnTo>
                        <a:lnTo>
                          <a:pt x="535" y="414"/>
                        </a:lnTo>
                        <a:lnTo>
                          <a:pt x="482" y="388"/>
                        </a:lnTo>
                        <a:lnTo>
                          <a:pt x="406" y="335"/>
                        </a:lnTo>
                        <a:lnTo>
                          <a:pt x="376" y="284"/>
                        </a:lnTo>
                        <a:lnTo>
                          <a:pt x="357" y="211"/>
                        </a:lnTo>
                        <a:lnTo>
                          <a:pt x="84" y="103"/>
                        </a:lnTo>
                        <a:lnTo>
                          <a:pt x="0" y="3"/>
                        </a:lnTo>
                        <a:lnTo>
                          <a:pt x="41" y="0"/>
                        </a:lnTo>
                        <a:lnTo>
                          <a:pt x="131" y="31"/>
                        </a:lnTo>
                        <a:lnTo>
                          <a:pt x="412" y="185"/>
                        </a:lnTo>
                        <a:close/>
                      </a:path>
                    </a:pathLst>
                  </a:custGeom>
                  <a:solidFill>
                    <a:srgbClr val="E040A0"/>
                  </a:solidFill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75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3563" y="2972"/>
                    <a:ext cx="247" cy="242"/>
                    <a:chOff x="3563" y="2972"/>
                    <a:chExt cx="247" cy="242"/>
                  </a:xfrm>
                </p:grpSpPr>
                <p:sp>
                  <p:nvSpPr>
                    <p:cNvPr id="76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3563" y="2972"/>
                      <a:ext cx="247" cy="2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2"/>
                        </a:cxn>
                        <a:cxn ang="0">
                          <a:pos x="67" y="365"/>
                        </a:cxn>
                        <a:cxn ang="0">
                          <a:pos x="86" y="323"/>
                        </a:cxn>
                        <a:cxn ang="0">
                          <a:pos x="102" y="284"/>
                        </a:cxn>
                        <a:cxn ang="0">
                          <a:pos x="104" y="236"/>
                        </a:cxn>
                        <a:cxn ang="0">
                          <a:pos x="92" y="176"/>
                        </a:cxn>
                        <a:cxn ang="0">
                          <a:pos x="80" y="113"/>
                        </a:cxn>
                        <a:cxn ang="0">
                          <a:pos x="97" y="102"/>
                        </a:cxn>
                        <a:cxn ang="0">
                          <a:pos x="120" y="100"/>
                        </a:cxn>
                        <a:cxn ang="0">
                          <a:pos x="146" y="113"/>
                        </a:cxn>
                        <a:cxn ang="0">
                          <a:pos x="173" y="148"/>
                        </a:cxn>
                        <a:cxn ang="0">
                          <a:pos x="204" y="219"/>
                        </a:cxn>
                        <a:cxn ang="0">
                          <a:pos x="230" y="159"/>
                        </a:cxn>
                        <a:cxn ang="0">
                          <a:pos x="271" y="111"/>
                        </a:cxn>
                        <a:cxn ang="0">
                          <a:pos x="311" y="81"/>
                        </a:cxn>
                        <a:cxn ang="0">
                          <a:pos x="366" y="33"/>
                        </a:cxn>
                        <a:cxn ang="0">
                          <a:pos x="407" y="2"/>
                        </a:cxn>
                        <a:cxn ang="0">
                          <a:pos x="434" y="0"/>
                        </a:cxn>
                        <a:cxn ang="0">
                          <a:pos x="451" y="16"/>
                        </a:cxn>
                        <a:cxn ang="0">
                          <a:pos x="443" y="40"/>
                        </a:cxn>
                        <a:cxn ang="0">
                          <a:pos x="420" y="81"/>
                        </a:cxn>
                        <a:cxn ang="0">
                          <a:pos x="386" y="131"/>
                        </a:cxn>
                        <a:cxn ang="0">
                          <a:pos x="343" y="183"/>
                        </a:cxn>
                        <a:cxn ang="0">
                          <a:pos x="402" y="169"/>
                        </a:cxn>
                        <a:cxn ang="0">
                          <a:pos x="450" y="170"/>
                        </a:cxn>
                        <a:cxn ang="0">
                          <a:pos x="474" y="183"/>
                        </a:cxn>
                        <a:cxn ang="0">
                          <a:pos x="474" y="208"/>
                        </a:cxn>
                        <a:cxn ang="0">
                          <a:pos x="462" y="231"/>
                        </a:cxn>
                        <a:cxn ang="0">
                          <a:pos x="437" y="254"/>
                        </a:cxn>
                        <a:cxn ang="0">
                          <a:pos x="396" y="268"/>
                        </a:cxn>
                        <a:cxn ang="0">
                          <a:pos x="443" y="265"/>
                        </a:cxn>
                        <a:cxn ang="0">
                          <a:pos x="481" y="276"/>
                        </a:cxn>
                        <a:cxn ang="0">
                          <a:pos x="495" y="308"/>
                        </a:cxn>
                        <a:cxn ang="0">
                          <a:pos x="483" y="334"/>
                        </a:cxn>
                        <a:cxn ang="0">
                          <a:pos x="452" y="348"/>
                        </a:cxn>
                        <a:cxn ang="0">
                          <a:pos x="373" y="343"/>
                        </a:cxn>
                        <a:cxn ang="0">
                          <a:pos x="411" y="357"/>
                        </a:cxn>
                        <a:cxn ang="0">
                          <a:pos x="430" y="371"/>
                        </a:cxn>
                        <a:cxn ang="0">
                          <a:pos x="444" y="392"/>
                        </a:cxn>
                        <a:cxn ang="0">
                          <a:pos x="439" y="423"/>
                        </a:cxn>
                        <a:cxn ang="0">
                          <a:pos x="416" y="441"/>
                        </a:cxn>
                        <a:cxn ang="0">
                          <a:pos x="390" y="440"/>
                        </a:cxn>
                        <a:cxn ang="0">
                          <a:pos x="355" y="429"/>
                        </a:cxn>
                        <a:cxn ang="0">
                          <a:pos x="322" y="412"/>
                        </a:cxn>
                        <a:cxn ang="0">
                          <a:pos x="301" y="443"/>
                        </a:cxn>
                        <a:cxn ang="0">
                          <a:pos x="278" y="466"/>
                        </a:cxn>
                        <a:cxn ang="0">
                          <a:pos x="253" y="477"/>
                        </a:cxn>
                        <a:cxn ang="0">
                          <a:pos x="220" y="483"/>
                        </a:cxn>
                        <a:cxn ang="0">
                          <a:pos x="83" y="450"/>
                        </a:cxn>
                        <a:cxn ang="0">
                          <a:pos x="0" y="392"/>
                        </a:cxn>
                      </a:cxnLst>
                      <a:rect l="0" t="0" r="r" b="b"/>
                      <a:pathLst>
                        <a:path w="495" h="483">
                          <a:moveTo>
                            <a:pt x="0" y="392"/>
                          </a:moveTo>
                          <a:lnTo>
                            <a:pt x="67" y="365"/>
                          </a:lnTo>
                          <a:lnTo>
                            <a:pt x="86" y="323"/>
                          </a:lnTo>
                          <a:lnTo>
                            <a:pt x="102" y="284"/>
                          </a:lnTo>
                          <a:lnTo>
                            <a:pt x="104" y="236"/>
                          </a:lnTo>
                          <a:lnTo>
                            <a:pt x="92" y="176"/>
                          </a:lnTo>
                          <a:lnTo>
                            <a:pt x="80" y="113"/>
                          </a:lnTo>
                          <a:lnTo>
                            <a:pt x="97" y="102"/>
                          </a:lnTo>
                          <a:lnTo>
                            <a:pt x="120" y="100"/>
                          </a:lnTo>
                          <a:lnTo>
                            <a:pt x="146" y="113"/>
                          </a:lnTo>
                          <a:lnTo>
                            <a:pt x="173" y="148"/>
                          </a:lnTo>
                          <a:lnTo>
                            <a:pt x="204" y="219"/>
                          </a:lnTo>
                          <a:lnTo>
                            <a:pt x="230" y="159"/>
                          </a:lnTo>
                          <a:lnTo>
                            <a:pt x="271" y="111"/>
                          </a:lnTo>
                          <a:lnTo>
                            <a:pt x="311" y="81"/>
                          </a:lnTo>
                          <a:lnTo>
                            <a:pt x="366" y="33"/>
                          </a:lnTo>
                          <a:lnTo>
                            <a:pt x="407" y="2"/>
                          </a:lnTo>
                          <a:lnTo>
                            <a:pt x="434" y="0"/>
                          </a:lnTo>
                          <a:lnTo>
                            <a:pt x="451" y="16"/>
                          </a:lnTo>
                          <a:lnTo>
                            <a:pt x="443" y="40"/>
                          </a:lnTo>
                          <a:lnTo>
                            <a:pt x="420" y="81"/>
                          </a:lnTo>
                          <a:lnTo>
                            <a:pt x="386" y="131"/>
                          </a:lnTo>
                          <a:lnTo>
                            <a:pt x="343" y="183"/>
                          </a:lnTo>
                          <a:lnTo>
                            <a:pt x="402" y="169"/>
                          </a:lnTo>
                          <a:lnTo>
                            <a:pt x="450" y="170"/>
                          </a:lnTo>
                          <a:lnTo>
                            <a:pt x="474" y="183"/>
                          </a:lnTo>
                          <a:lnTo>
                            <a:pt x="474" y="208"/>
                          </a:lnTo>
                          <a:lnTo>
                            <a:pt x="462" y="231"/>
                          </a:lnTo>
                          <a:lnTo>
                            <a:pt x="437" y="254"/>
                          </a:lnTo>
                          <a:lnTo>
                            <a:pt x="396" y="268"/>
                          </a:lnTo>
                          <a:lnTo>
                            <a:pt x="443" y="265"/>
                          </a:lnTo>
                          <a:lnTo>
                            <a:pt x="481" y="276"/>
                          </a:lnTo>
                          <a:lnTo>
                            <a:pt x="495" y="308"/>
                          </a:lnTo>
                          <a:lnTo>
                            <a:pt x="483" y="334"/>
                          </a:lnTo>
                          <a:lnTo>
                            <a:pt x="452" y="348"/>
                          </a:lnTo>
                          <a:lnTo>
                            <a:pt x="373" y="343"/>
                          </a:lnTo>
                          <a:lnTo>
                            <a:pt x="411" y="357"/>
                          </a:lnTo>
                          <a:lnTo>
                            <a:pt x="430" y="371"/>
                          </a:lnTo>
                          <a:lnTo>
                            <a:pt x="444" y="392"/>
                          </a:lnTo>
                          <a:lnTo>
                            <a:pt x="439" y="423"/>
                          </a:lnTo>
                          <a:lnTo>
                            <a:pt x="416" y="441"/>
                          </a:lnTo>
                          <a:lnTo>
                            <a:pt x="390" y="440"/>
                          </a:lnTo>
                          <a:lnTo>
                            <a:pt x="355" y="429"/>
                          </a:lnTo>
                          <a:lnTo>
                            <a:pt x="322" y="412"/>
                          </a:lnTo>
                          <a:lnTo>
                            <a:pt x="301" y="443"/>
                          </a:lnTo>
                          <a:lnTo>
                            <a:pt x="278" y="466"/>
                          </a:lnTo>
                          <a:lnTo>
                            <a:pt x="253" y="477"/>
                          </a:lnTo>
                          <a:lnTo>
                            <a:pt x="220" y="483"/>
                          </a:lnTo>
                          <a:lnTo>
                            <a:pt x="83" y="450"/>
                          </a:lnTo>
                          <a:lnTo>
                            <a:pt x="0" y="392"/>
                          </a:lnTo>
                          <a:close/>
                        </a:path>
                      </a:pathLst>
                    </a:custGeom>
                    <a:solidFill>
                      <a:srgbClr val="E0A08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77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97" y="3075"/>
                      <a:ext cx="171" cy="122"/>
                      <a:chOff x="3597" y="3075"/>
                      <a:chExt cx="171" cy="122"/>
                    </a:xfrm>
                  </p:grpSpPr>
                  <p:sp>
                    <p:nvSpPr>
                      <p:cNvPr id="78" name="Freeform 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12" y="3076"/>
                        <a:ext cx="56" cy="3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12" y="61"/>
                          </a:cxn>
                          <a:cxn ang="0">
                            <a:pos x="70" y="69"/>
                          </a:cxn>
                          <a:cxn ang="0">
                            <a:pos x="35" y="67"/>
                          </a:cxn>
                          <a:cxn ang="0">
                            <a:pos x="11" y="55"/>
                          </a:cxn>
                          <a:cxn ang="0">
                            <a:pos x="0" y="35"/>
                          </a:cxn>
                          <a:cxn ang="0">
                            <a:pos x="7" y="13"/>
                          </a:cxn>
                          <a:cxn ang="0">
                            <a:pos x="31" y="0"/>
                          </a:cxn>
                        </a:cxnLst>
                        <a:rect l="0" t="0" r="r" b="b"/>
                        <a:pathLst>
                          <a:path w="112" h="69">
                            <a:moveTo>
                              <a:pt x="112" y="61"/>
                            </a:moveTo>
                            <a:lnTo>
                              <a:pt x="70" y="69"/>
                            </a:lnTo>
                            <a:lnTo>
                              <a:pt x="35" y="67"/>
                            </a:lnTo>
                            <a:lnTo>
                              <a:pt x="11" y="55"/>
                            </a:lnTo>
                            <a:lnTo>
                              <a:pt x="0" y="35"/>
                            </a:lnTo>
                            <a:lnTo>
                              <a:pt x="7" y="13"/>
                            </a:lnTo>
                            <a:lnTo>
                              <a:pt x="31" y="0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79" name="Freeform 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02" y="3111"/>
                        <a:ext cx="60" cy="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0" y="71"/>
                          </a:cxn>
                          <a:cxn ang="0">
                            <a:pos x="78" y="73"/>
                          </a:cxn>
                          <a:cxn ang="0">
                            <a:pos x="40" y="68"/>
                          </a:cxn>
                          <a:cxn ang="0">
                            <a:pos x="15" y="58"/>
                          </a:cxn>
                          <a:cxn ang="0">
                            <a:pos x="0" y="38"/>
                          </a:cxn>
                          <a:cxn ang="0">
                            <a:pos x="5" y="19"/>
                          </a:cxn>
                          <a:cxn ang="0">
                            <a:pos x="24" y="0"/>
                          </a:cxn>
                        </a:cxnLst>
                        <a:rect l="0" t="0" r="r" b="b"/>
                        <a:pathLst>
                          <a:path w="120" h="73">
                            <a:moveTo>
                              <a:pt x="120" y="71"/>
                            </a:moveTo>
                            <a:lnTo>
                              <a:pt x="78" y="73"/>
                            </a:lnTo>
                            <a:lnTo>
                              <a:pt x="40" y="68"/>
                            </a:lnTo>
                            <a:lnTo>
                              <a:pt x="15" y="58"/>
                            </a:lnTo>
                            <a:lnTo>
                              <a:pt x="0" y="38"/>
                            </a:lnTo>
                            <a:lnTo>
                              <a:pt x="5" y="19"/>
                            </a:lnTo>
                            <a:lnTo>
                              <a:pt x="24" y="0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80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84" y="3137"/>
                        <a:ext cx="39" cy="4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7" y="89"/>
                          </a:cxn>
                          <a:cxn ang="0">
                            <a:pos x="39" y="74"/>
                          </a:cxn>
                          <a:cxn ang="0">
                            <a:pos x="15" y="57"/>
                          </a:cxn>
                          <a:cxn ang="0">
                            <a:pos x="0" y="32"/>
                          </a:cxn>
                          <a:cxn ang="0">
                            <a:pos x="8" y="8"/>
                          </a:cxn>
                          <a:cxn ang="0">
                            <a:pos x="27" y="0"/>
                          </a:cxn>
                        </a:cxnLst>
                        <a:rect l="0" t="0" r="r" b="b"/>
                        <a:pathLst>
                          <a:path w="77" h="89">
                            <a:moveTo>
                              <a:pt x="77" y="89"/>
                            </a:moveTo>
                            <a:lnTo>
                              <a:pt x="39" y="74"/>
                            </a:lnTo>
                            <a:lnTo>
                              <a:pt x="15" y="57"/>
                            </a:lnTo>
                            <a:lnTo>
                              <a:pt x="0" y="32"/>
                            </a:lnTo>
                            <a:lnTo>
                              <a:pt x="8" y="8"/>
                            </a:lnTo>
                            <a:lnTo>
                              <a:pt x="27" y="0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81" name="Freeform 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64" y="3075"/>
                        <a:ext cx="8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4" y="37"/>
                          </a:cxn>
                          <a:cxn ang="0">
                            <a:pos x="16" y="59"/>
                          </a:cxn>
                          <a:cxn ang="0">
                            <a:pos x="14" y="84"/>
                          </a:cxn>
                        </a:cxnLst>
                        <a:rect l="0" t="0" r="r" b="b"/>
                        <a:pathLst>
                          <a:path w="16" h="84">
                            <a:moveTo>
                              <a:pt x="0" y="0"/>
                            </a:moveTo>
                            <a:lnTo>
                              <a:pt x="14" y="37"/>
                            </a:lnTo>
                            <a:lnTo>
                              <a:pt x="16" y="59"/>
                            </a:lnTo>
                            <a:lnTo>
                              <a:pt x="14" y="84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82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63" y="3075"/>
                        <a:ext cx="32" cy="1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28" y="3"/>
                          </a:cxn>
                          <a:cxn ang="0">
                            <a:pos x="49" y="13"/>
                          </a:cxn>
                          <a:cxn ang="0">
                            <a:pos x="65" y="32"/>
                          </a:cxn>
                        </a:cxnLst>
                        <a:rect l="0" t="0" r="r" b="b"/>
                        <a:pathLst>
                          <a:path w="65" h="32">
                            <a:moveTo>
                              <a:pt x="0" y="0"/>
                            </a:moveTo>
                            <a:lnTo>
                              <a:pt x="28" y="3"/>
                            </a:lnTo>
                            <a:lnTo>
                              <a:pt x="49" y="13"/>
                            </a:lnTo>
                            <a:lnTo>
                              <a:pt x="65" y="32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83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97" y="3152"/>
                        <a:ext cx="56" cy="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" y="14"/>
                          </a:cxn>
                          <a:cxn ang="0">
                            <a:pos x="7" y="29"/>
                          </a:cxn>
                          <a:cxn ang="0">
                            <a:pos x="14" y="41"/>
                          </a:cxn>
                          <a:cxn ang="0">
                            <a:pos x="32" y="53"/>
                          </a:cxn>
                          <a:cxn ang="0">
                            <a:pos x="53" y="62"/>
                          </a:cxn>
                          <a:cxn ang="0">
                            <a:pos x="76" y="64"/>
                          </a:cxn>
                          <a:cxn ang="0">
                            <a:pos x="94" y="68"/>
                          </a:cxn>
                          <a:cxn ang="0">
                            <a:pos x="105" y="79"/>
                          </a:cxn>
                          <a:cxn ang="0">
                            <a:pos x="112" y="90"/>
                          </a:cxn>
                          <a:cxn ang="0">
                            <a:pos x="112" y="91"/>
                          </a:cxn>
                        </a:cxnLst>
                        <a:rect l="0" t="0" r="r" b="b"/>
                        <a:pathLst>
                          <a:path w="112" h="91">
                            <a:moveTo>
                              <a:pt x="0" y="0"/>
                            </a:moveTo>
                            <a:lnTo>
                              <a:pt x="3" y="14"/>
                            </a:lnTo>
                            <a:lnTo>
                              <a:pt x="7" y="29"/>
                            </a:lnTo>
                            <a:lnTo>
                              <a:pt x="14" y="41"/>
                            </a:lnTo>
                            <a:lnTo>
                              <a:pt x="32" y="53"/>
                            </a:lnTo>
                            <a:lnTo>
                              <a:pt x="53" y="62"/>
                            </a:lnTo>
                            <a:lnTo>
                              <a:pt x="76" y="64"/>
                            </a:lnTo>
                            <a:lnTo>
                              <a:pt x="94" y="68"/>
                            </a:lnTo>
                            <a:lnTo>
                              <a:pt x="105" y="79"/>
                            </a:lnTo>
                            <a:lnTo>
                              <a:pt x="112" y="90"/>
                            </a:lnTo>
                            <a:lnTo>
                              <a:pt x="112" y="91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</p:grpSp>
            <p:grpSp>
              <p:nvGrpSpPr>
                <p:cNvPr id="21" name="Group 98"/>
                <p:cNvGrpSpPr>
                  <a:grpSpLocks/>
                </p:cNvGrpSpPr>
                <p:nvPr/>
              </p:nvGrpSpPr>
              <p:grpSpPr bwMode="auto">
                <a:xfrm>
                  <a:off x="3204" y="2549"/>
                  <a:ext cx="649" cy="850"/>
                  <a:chOff x="3204" y="2549"/>
                  <a:chExt cx="649" cy="850"/>
                </a:xfrm>
              </p:grpSpPr>
              <p:grpSp>
                <p:nvGrpSpPr>
                  <p:cNvPr id="22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3318" y="2549"/>
                    <a:ext cx="516" cy="471"/>
                    <a:chOff x="3318" y="2549"/>
                    <a:chExt cx="516" cy="471"/>
                  </a:xfrm>
                </p:grpSpPr>
                <p:sp>
                  <p:nvSpPr>
                    <p:cNvPr id="43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3366" y="2549"/>
                      <a:ext cx="461" cy="471"/>
                    </a:xfrm>
                    <a:custGeom>
                      <a:avLst/>
                      <a:gdLst/>
                      <a:ahLst/>
                      <a:cxnLst>
                        <a:cxn ang="0">
                          <a:pos x="113" y="747"/>
                        </a:cxn>
                        <a:cxn ang="0">
                          <a:pos x="158" y="666"/>
                        </a:cxn>
                        <a:cxn ang="0">
                          <a:pos x="158" y="642"/>
                        </a:cxn>
                        <a:cxn ang="0">
                          <a:pos x="141" y="610"/>
                        </a:cxn>
                        <a:cxn ang="0">
                          <a:pos x="117" y="575"/>
                        </a:cxn>
                        <a:cxn ang="0">
                          <a:pos x="71" y="542"/>
                        </a:cxn>
                        <a:cxn ang="0">
                          <a:pos x="42" y="497"/>
                        </a:cxn>
                        <a:cxn ang="0">
                          <a:pos x="28" y="457"/>
                        </a:cxn>
                        <a:cxn ang="0">
                          <a:pos x="11" y="428"/>
                        </a:cxn>
                        <a:cxn ang="0">
                          <a:pos x="11" y="392"/>
                        </a:cxn>
                        <a:cxn ang="0">
                          <a:pos x="0" y="312"/>
                        </a:cxn>
                        <a:cxn ang="0">
                          <a:pos x="11" y="250"/>
                        </a:cxn>
                        <a:cxn ang="0">
                          <a:pos x="30" y="197"/>
                        </a:cxn>
                        <a:cxn ang="0">
                          <a:pos x="58" y="140"/>
                        </a:cxn>
                        <a:cxn ang="0">
                          <a:pos x="92" y="107"/>
                        </a:cxn>
                        <a:cxn ang="0">
                          <a:pos x="155" y="67"/>
                        </a:cxn>
                        <a:cxn ang="0">
                          <a:pos x="224" y="40"/>
                        </a:cxn>
                        <a:cxn ang="0">
                          <a:pos x="297" y="16"/>
                        </a:cxn>
                        <a:cxn ang="0">
                          <a:pos x="389" y="3"/>
                        </a:cxn>
                        <a:cxn ang="0">
                          <a:pos x="454" y="0"/>
                        </a:cxn>
                        <a:cxn ang="0">
                          <a:pos x="520" y="6"/>
                        </a:cxn>
                        <a:cxn ang="0">
                          <a:pos x="602" y="22"/>
                        </a:cxn>
                        <a:cxn ang="0">
                          <a:pos x="678" y="46"/>
                        </a:cxn>
                        <a:cxn ang="0">
                          <a:pos x="733" y="73"/>
                        </a:cxn>
                        <a:cxn ang="0">
                          <a:pos x="802" y="124"/>
                        </a:cxn>
                        <a:cxn ang="0">
                          <a:pos x="849" y="184"/>
                        </a:cxn>
                        <a:cxn ang="0">
                          <a:pos x="884" y="240"/>
                        </a:cxn>
                        <a:cxn ang="0">
                          <a:pos x="901" y="281"/>
                        </a:cxn>
                        <a:cxn ang="0">
                          <a:pos x="922" y="351"/>
                        </a:cxn>
                        <a:cxn ang="0">
                          <a:pos x="922" y="406"/>
                        </a:cxn>
                        <a:cxn ang="0">
                          <a:pos x="908" y="484"/>
                        </a:cxn>
                        <a:cxn ang="0">
                          <a:pos x="887" y="548"/>
                        </a:cxn>
                        <a:cxn ang="0">
                          <a:pos x="856" y="601"/>
                        </a:cxn>
                        <a:cxn ang="0">
                          <a:pos x="829" y="632"/>
                        </a:cxn>
                        <a:cxn ang="0">
                          <a:pos x="789" y="666"/>
                        </a:cxn>
                        <a:cxn ang="0">
                          <a:pos x="724" y="692"/>
                        </a:cxn>
                        <a:cxn ang="0">
                          <a:pos x="675" y="709"/>
                        </a:cxn>
                        <a:cxn ang="0">
                          <a:pos x="620" y="725"/>
                        </a:cxn>
                        <a:cxn ang="0">
                          <a:pos x="534" y="733"/>
                        </a:cxn>
                        <a:cxn ang="0">
                          <a:pos x="459" y="747"/>
                        </a:cxn>
                        <a:cxn ang="0">
                          <a:pos x="410" y="757"/>
                        </a:cxn>
                        <a:cxn ang="0">
                          <a:pos x="396" y="780"/>
                        </a:cxn>
                        <a:cxn ang="0">
                          <a:pos x="399" y="808"/>
                        </a:cxn>
                        <a:cxn ang="0">
                          <a:pos x="396" y="835"/>
                        </a:cxn>
                        <a:cxn ang="0">
                          <a:pos x="385" y="855"/>
                        </a:cxn>
                        <a:cxn ang="0">
                          <a:pos x="379" y="892"/>
                        </a:cxn>
                        <a:cxn ang="0">
                          <a:pos x="382" y="942"/>
                        </a:cxn>
                        <a:cxn ang="0">
                          <a:pos x="320" y="859"/>
                        </a:cxn>
                        <a:cxn ang="0">
                          <a:pos x="238" y="791"/>
                        </a:cxn>
                        <a:cxn ang="0">
                          <a:pos x="169" y="759"/>
                        </a:cxn>
                        <a:cxn ang="0">
                          <a:pos x="113" y="747"/>
                        </a:cxn>
                      </a:cxnLst>
                      <a:rect l="0" t="0" r="r" b="b"/>
                      <a:pathLst>
                        <a:path w="922" h="942">
                          <a:moveTo>
                            <a:pt x="113" y="747"/>
                          </a:moveTo>
                          <a:lnTo>
                            <a:pt x="158" y="666"/>
                          </a:lnTo>
                          <a:lnTo>
                            <a:pt x="158" y="642"/>
                          </a:lnTo>
                          <a:lnTo>
                            <a:pt x="141" y="610"/>
                          </a:lnTo>
                          <a:lnTo>
                            <a:pt x="117" y="575"/>
                          </a:lnTo>
                          <a:lnTo>
                            <a:pt x="71" y="542"/>
                          </a:lnTo>
                          <a:lnTo>
                            <a:pt x="42" y="497"/>
                          </a:lnTo>
                          <a:lnTo>
                            <a:pt x="28" y="457"/>
                          </a:lnTo>
                          <a:lnTo>
                            <a:pt x="11" y="428"/>
                          </a:lnTo>
                          <a:lnTo>
                            <a:pt x="11" y="392"/>
                          </a:lnTo>
                          <a:lnTo>
                            <a:pt x="0" y="312"/>
                          </a:lnTo>
                          <a:lnTo>
                            <a:pt x="11" y="250"/>
                          </a:lnTo>
                          <a:lnTo>
                            <a:pt x="30" y="197"/>
                          </a:lnTo>
                          <a:lnTo>
                            <a:pt x="58" y="140"/>
                          </a:lnTo>
                          <a:lnTo>
                            <a:pt x="92" y="107"/>
                          </a:lnTo>
                          <a:lnTo>
                            <a:pt x="155" y="67"/>
                          </a:lnTo>
                          <a:lnTo>
                            <a:pt x="224" y="40"/>
                          </a:lnTo>
                          <a:lnTo>
                            <a:pt x="297" y="16"/>
                          </a:lnTo>
                          <a:lnTo>
                            <a:pt x="389" y="3"/>
                          </a:lnTo>
                          <a:lnTo>
                            <a:pt x="454" y="0"/>
                          </a:lnTo>
                          <a:lnTo>
                            <a:pt x="520" y="6"/>
                          </a:lnTo>
                          <a:lnTo>
                            <a:pt x="602" y="22"/>
                          </a:lnTo>
                          <a:lnTo>
                            <a:pt x="678" y="46"/>
                          </a:lnTo>
                          <a:lnTo>
                            <a:pt x="733" y="73"/>
                          </a:lnTo>
                          <a:lnTo>
                            <a:pt x="802" y="124"/>
                          </a:lnTo>
                          <a:lnTo>
                            <a:pt x="849" y="184"/>
                          </a:lnTo>
                          <a:lnTo>
                            <a:pt x="884" y="240"/>
                          </a:lnTo>
                          <a:lnTo>
                            <a:pt x="901" y="281"/>
                          </a:lnTo>
                          <a:lnTo>
                            <a:pt x="922" y="351"/>
                          </a:lnTo>
                          <a:lnTo>
                            <a:pt x="922" y="406"/>
                          </a:lnTo>
                          <a:lnTo>
                            <a:pt x="908" y="484"/>
                          </a:lnTo>
                          <a:lnTo>
                            <a:pt x="887" y="548"/>
                          </a:lnTo>
                          <a:lnTo>
                            <a:pt x="856" y="601"/>
                          </a:lnTo>
                          <a:lnTo>
                            <a:pt x="829" y="632"/>
                          </a:lnTo>
                          <a:lnTo>
                            <a:pt x="789" y="666"/>
                          </a:lnTo>
                          <a:lnTo>
                            <a:pt x="724" y="692"/>
                          </a:lnTo>
                          <a:lnTo>
                            <a:pt x="675" y="709"/>
                          </a:lnTo>
                          <a:lnTo>
                            <a:pt x="620" y="725"/>
                          </a:lnTo>
                          <a:lnTo>
                            <a:pt x="534" y="733"/>
                          </a:lnTo>
                          <a:lnTo>
                            <a:pt x="459" y="747"/>
                          </a:lnTo>
                          <a:lnTo>
                            <a:pt x="410" y="757"/>
                          </a:lnTo>
                          <a:lnTo>
                            <a:pt x="396" y="780"/>
                          </a:lnTo>
                          <a:lnTo>
                            <a:pt x="399" y="808"/>
                          </a:lnTo>
                          <a:lnTo>
                            <a:pt x="396" y="835"/>
                          </a:lnTo>
                          <a:lnTo>
                            <a:pt x="385" y="855"/>
                          </a:lnTo>
                          <a:lnTo>
                            <a:pt x="379" y="892"/>
                          </a:lnTo>
                          <a:lnTo>
                            <a:pt x="382" y="942"/>
                          </a:lnTo>
                          <a:lnTo>
                            <a:pt x="320" y="859"/>
                          </a:lnTo>
                          <a:lnTo>
                            <a:pt x="238" y="791"/>
                          </a:lnTo>
                          <a:lnTo>
                            <a:pt x="169" y="759"/>
                          </a:lnTo>
                          <a:lnTo>
                            <a:pt x="113" y="747"/>
                          </a:lnTo>
                          <a:close/>
                        </a:path>
                      </a:pathLst>
                    </a:custGeom>
                    <a:solidFill>
                      <a:srgbClr val="E0A08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44" name="Group 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18" y="2549"/>
                      <a:ext cx="432" cy="326"/>
                      <a:chOff x="3318" y="2549"/>
                      <a:chExt cx="432" cy="326"/>
                    </a:xfrm>
                  </p:grpSpPr>
                  <p:grpSp>
                    <p:nvGrpSpPr>
                      <p:cNvPr id="56" name="Group 4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33" y="2549"/>
                        <a:ext cx="298" cy="98"/>
                        <a:chOff x="3433" y="2549"/>
                        <a:chExt cx="298" cy="98"/>
                      </a:xfrm>
                    </p:grpSpPr>
                    <p:sp>
                      <p:nvSpPr>
                        <p:cNvPr id="72" name="Freeform 4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57" y="2564"/>
                          <a:ext cx="274" cy="83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167"/>
                            </a:cxn>
                            <a:cxn ang="0">
                              <a:pos x="42" y="115"/>
                            </a:cxn>
                            <a:cxn ang="0">
                              <a:pos x="97" y="74"/>
                            </a:cxn>
                            <a:cxn ang="0">
                              <a:pos x="162" y="40"/>
                            </a:cxn>
                            <a:cxn ang="0">
                              <a:pos x="228" y="19"/>
                            </a:cxn>
                            <a:cxn ang="0">
                              <a:pos x="300" y="5"/>
                            </a:cxn>
                            <a:cxn ang="0">
                              <a:pos x="394" y="0"/>
                            </a:cxn>
                            <a:cxn ang="0">
                              <a:pos x="462" y="10"/>
                            </a:cxn>
                            <a:cxn ang="0">
                              <a:pos x="548" y="37"/>
                            </a:cxn>
                          </a:cxnLst>
                          <a:rect l="0" t="0" r="r" b="b"/>
                          <a:pathLst>
                            <a:path w="548" h="167">
                              <a:moveTo>
                                <a:pt x="0" y="167"/>
                              </a:moveTo>
                              <a:lnTo>
                                <a:pt x="42" y="115"/>
                              </a:lnTo>
                              <a:lnTo>
                                <a:pt x="97" y="74"/>
                              </a:lnTo>
                              <a:lnTo>
                                <a:pt x="162" y="40"/>
                              </a:lnTo>
                              <a:lnTo>
                                <a:pt x="228" y="19"/>
                              </a:lnTo>
                              <a:lnTo>
                                <a:pt x="300" y="5"/>
                              </a:lnTo>
                              <a:lnTo>
                                <a:pt x="394" y="0"/>
                              </a:lnTo>
                              <a:lnTo>
                                <a:pt x="462" y="10"/>
                              </a:lnTo>
                              <a:lnTo>
                                <a:pt x="548" y="37"/>
                              </a:lnTo>
                            </a:path>
                          </a:pathLst>
                        </a:custGeom>
                        <a:noFill/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73" name="Freeform 4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33" y="2549"/>
                          <a:ext cx="283" cy="92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184"/>
                            </a:cxn>
                            <a:cxn ang="0">
                              <a:pos x="27" y="131"/>
                            </a:cxn>
                            <a:cxn ang="0">
                              <a:pos x="60" y="93"/>
                            </a:cxn>
                            <a:cxn ang="0">
                              <a:pos x="96" y="63"/>
                            </a:cxn>
                            <a:cxn ang="0">
                              <a:pos x="163" y="30"/>
                            </a:cxn>
                            <a:cxn ang="0">
                              <a:pos x="248" y="6"/>
                            </a:cxn>
                            <a:cxn ang="0">
                              <a:pos x="327" y="0"/>
                            </a:cxn>
                            <a:cxn ang="0">
                              <a:pos x="414" y="9"/>
                            </a:cxn>
                            <a:cxn ang="0">
                              <a:pos x="492" y="33"/>
                            </a:cxn>
                            <a:cxn ang="0">
                              <a:pos x="530" y="43"/>
                            </a:cxn>
                            <a:cxn ang="0">
                              <a:pos x="565" y="54"/>
                            </a:cxn>
                          </a:cxnLst>
                          <a:rect l="0" t="0" r="r" b="b"/>
                          <a:pathLst>
                            <a:path w="565" h="184">
                              <a:moveTo>
                                <a:pt x="0" y="184"/>
                              </a:moveTo>
                              <a:lnTo>
                                <a:pt x="27" y="131"/>
                              </a:lnTo>
                              <a:lnTo>
                                <a:pt x="60" y="93"/>
                              </a:lnTo>
                              <a:lnTo>
                                <a:pt x="96" y="63"/>
                              </a:lnTo>
                              <a:lnTo>
                                <a:pt x="163" y="30"/>
                              </a:lnTo>
                              <a:lnTo>
                                <a:pt x="248" y="6"/>
                              </a:lnTo>
                              <a:lnTo>
                                <a:pt x="327" y="0"/>
                              </a:lnTo>
                              <a:lnTo>
                                <a:pt x="414" y="9"/>
                              </a:lnTo>
                              <a:lnTo>
                                <a:pt x="492" y="33"/>
                              </a:lnTo>
                              <a:lnTo>
                                <a:pt x="530" y="43"/>
                              </a:lnTo>
                              <a:lnTo>
                                <a:pt x="565" y="54"/>
                              </a:lnTo>
                            </a:path>
                          </a:pathLst>
                        </a:custGeom>
                        <a:noFill/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57" name="Group 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18" y="2610"/>
                        <a:ext cx="162" cy="160"/>
                        <a:chOff x="3318" y="2610"/>
                        <a:chExt cx="162" cy="160"/>
                      </a:xfrm>
                    </p:grpSpPr>
                    <p:sp>
                      <p:nvSpPr>
                        <p:cNvPr id="65" name="Freeform 5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18" y="2610"/>
                          <a:ext cx="162" cy="16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8" y="265"/>
                            </a:cxn>
                            <a:cxn ang="0">
                              <a:pos x="9" y="138"/>
                            </a:cxn>
                            <a:cxn ang="0">
                              <a:pos x="54" y="60"/>
                            </a:cxn>
                            <a:cxn ang="0">
                              <a:pos x="87" y="15"/>
                            </a:cxn>
                            <a:cxn ang="0">
                              <a:pos x="118" y="0"/>
                            </a:cxn>
                            <a:cxn ang="0">
                              <a:pos x="136" y="28"/>
                            </a:cxn>
                            <a:cxn ang="0">
                              <a:pos x="160" y="16"/>
                            </a:cxn>
                            <a:cxn ang="0">
                              <a:pos x="175" y="46"/>
                            </a:cxn>
                            <a:cxn ang="0">
                              <a:pos x="193" y="66"/>
                            </a:cxn>
                            <a:cxn ang="0">
                              <a:pos x="211" y="81"/>
                            </a:cxn>
                            <a:cxn ang="0">
                              <a:pos x="208" y="108"/>
                            </a:cxn>
                            <a:cxn ang="0">
                              <a:pos x="231" y="92"/>
                            </a:cxn>
                            <a:cxn ang="0">
                              <a:pos x="255" y="106"/>
                            </a:cxn>
                            <a:cxn ang="0">
                              <a:pos x="256" y="128"/>
                            </a:cxn>
                            <a:cxn ang="0">
                              <a:pos x="284" y="132"/>
                            </a:cxn>
                            <a:cxn ang="0">
                              <a:pos x="294" y="159"/>
                            </a:cxn>
                            <a:cxn ang="0">
                              <a:pos x="314" y="183"/>
                            </a:cxn>
                            <a:cxn ang="0">
                              <a:pos x="307" y="238"/>
                            </a:cxn>
                            <a:cxn ang="0">
                              <a:pos x="318" y="271"/>
                            </a:cxn>
                            <a:cxn ang="0">
                              <a:pos x="325" y="302"/>
                            </a:cxn>
                            <a:cxn ang="0">
                              <a:pos x="304" y="319"/>
                            </a:cxn>
                            <a:cxn ang="0">
                              <a:pos x="278" y="317"/>
                            </a:cxn>
                            <a:cxn ang="0">
                              <a:pos x="255" y="292"/>
                            </a:cxn>
                            <a:cxn ang="0">
                              <a:pos x="238" y="290"/>
                            </a:cxn>
                            <a:cxn ang="0">
                              <a:pos x="210" y="283"/>
                            </a:cxn>
                            <a:cxn ang="0">
                              <a:pos x="193" y="278"/>
                            </a:cxn>
                            <a:cxn ang="0">
                              <a:pos x="179" y="273"/>
                            </a:cxn>
                            <a:cxn ang="0">
                              <a:pos x="160" y="270"/>
                            </a:cxn>
                            <a:cxn ang="0">
                              <a:pos x="147" y="251"/>
                            </a:cxn>
                            <a:cxn ang="0">
                              <a:pos x="137" y="270"/>
                            </a:cxn>
                            <a:cxn ang="0">
                              <a:pos x="115" y="276"/>
                            </a:cxn>
                            <a:cxn ang="0">
                              <a:pos x="105" y="283"/>
                            </a:cxn>
                            <a:cxn ang="0">
                              <a:pos x="87" y="303"/>
                            </a:cxn>
                          </a:cxnLst>
                          <a:rect l="0" t="0" r="r" b="b"/>
                          <a:pathLst>
                            <a:path w="325" h="319">
                              <a:moveTo>
                                <a:pt x="60" y="303"/>
                              </a:moveTo>
                              <a:lnTo>
                                <a:pt x="18" y="265"/>
                              </a:lnTo>
                              <a:lnTo>
                                <a:pt x="0" y="209"/>
                              </a:lnTo>
                              <a:lnTo>
                                <a:pt x="9" y="138"/>
                              </a:lnTo>
                              <a:lnTo>
                                <a:pt x="34" y="86"/>
                              </a:lnTo>
                              <a:lnTo>
                                <a:pt x="54" y="60"/>
                              </a:lnTo>
                              <a:lnTo>
                                <a:pt x="76" y="26"/>
                              </a:lnTo>
                              <a:lnTo>
                                <a:pt x="87" y="15"/>
                              </a:lnTo>
                              <a:lnTo>
                                <a:pt x="102" y="2"/>
                              </a:lnTo>
                              <a:lnTo>
                                <a:pt x="118" y="0"/>
                              </a:lnTo>
                              <a:lnTo>
                                <a:pt x="127" y="13"/>
                              </a:lnTo>
                              <a:lnTo>
                                <a:pt x="136" y="28"/>
                              </a:lnTo>
                              <a:lnTo>
                                <a:pt x="141" y="18"/>
                              </a:lnTo>
                              <a:lnTo>
                                <a:pt x="160" y="16"/>
                              </a:lnTo>
                              <a:lnTo>
                                <a:pt x="171" y="28"/>
                              </a:lnTo>
                              <a:lnTo>
                                <a:pt x="175" y="46"/>
                              </a:lnTo>
                              <a:lnTo>
                                <a:pt x="179" y="71"/>
                              </a:lnTo>
                              <a:lnTo>
                                <a:pt x="193" y="66"/>
                              </a:lnTo>
                              <a:lnTo>
                                <a:pt x="208" y="73"/>
                              </a:lnTo>
                              <a:lnTo>
                                <a:pt x="211" y="81"/>
                              </a:lnTo>
                              <a:lnTo>
                                <a:pt x="210" y="94"/>
                              </a:lnTo>
                              <a:lnTo>
                                <a:pt x="208" y="108"/>
                              </a:lnTo>
                              <a:lnTo>
                                <a:pt x="217" y="99"/>
                              </a:lnTo>
                              <a:lnTo>
                                <a:pt x="231" y="92"/>
                              </a:lnTo>
                              <a:lnTo>
                                <a:pt x="253" y="94"/>
                              </a:lnTo>
                              <a:lnTo>
                                <a:pt x="255" y="106"/>
                              </a:lnTo>
                              <a:lnTo>
                                <a:pt x="256" y="116"/>
                              </a:lnTo>
                              <a:lnTo>
                                <a:pt x="256" y="128"/>
                              </a:lnTo>
                              <a:lnTo>
                                <a:pt x="270" y="126"/>
                              </a:lnTo>
                              <a:lnTo>
                                <a:pt x="284" y="132"/>
                              </a:lnTo>
                              <a:lnTo>
                                <a:pt x="291" y="142"/>
                              </a:lnTo>
                              <a:lnTo>
                                <a:pt x="294" y="159"/>
                              </a:lnTo>
                              <a:lnTo>
                                <a:pt x="307" y="163"/>
                              </a:lnTo>
                              <a:lnTo>
                                <a:pt x="314" y="183"/>
                              </a:lnTo>
                              <a:lnTo>
                                <a:pt x="312" y="203"/>
                              </a:lnTo>
                              <a:lnTo>
                                <a:pt x="307" y="238"/>
                              </a:lnTo>
                              <a:lnTo>
                                <a:pt x="311" y="258"/>
                              </a:lnTo>
                              <a:lnTo>
                                <a:pt x="318" y="271"/>
                              </a:lnTo>
                              <a:lnTo>
                                <a:pt x="325" y="285"/>
                              </a:lnTo>
                              <a:lnTo>
                                <a:pt x="325" y="302"/>
                              </a:lnTo>
                              <a:lnTo>
                                <a:pt x="314" y="316"/>
                              </a:lnTo>
                              <a:lnTo>
                                <a:pt x="304" y="319"/>
                              </a:lnTo>
                              <a:lnTo>
                                <a:pt x="291" y="319"/>
                              </a:lnTo>
                              <a:lnTo>
                                <a:pt x="278" y="317"/>
                              </a:lnTo>
                              <a:lnTo>
                                <a:pt x="263" y="303"/>
                              </a:lnTo>
                              <a:lnTo>
                                <a:pt x="255" y="292"/>
                              </a:lnTo>
                              <a:lnTo>
                                <a:pt x="252" y="285"/>
                              </a:lnTo>
                              <a:lnTo>
                                <a:pt x="238" y="290"/>
                              </a:lnTo>
                              <a:lnTo>
                                <a:pt x="221" y="288"/>
                              </a:lnTo>
                              <a:lnTo>
                                <a:pt x="210" y="283"/>
                              </a:lnTo>
                              <a:lnTo>
                                <a:pt x="207" y="278"/>
                              </a:lnTo>
                              <a:lnTo>
                                <a:pt x="193" y="278"/>
                              </a:lnTo>
                              <a:lnTo>
                                <a:pt x="185" y="275"/>
                              </a:lnTo>
                              <a:lnTo>
                                <a:pt x="179" y="273"/>
                              </a:lnTo>
                              <a:lnTo>
                                <a:pt x="168" y="273"/>
                              </a:lnTo>
                              <a:lnTo>
                                <a:pt x="160" y="270"/>
                              </a:lnTo>
                              <a:lnTo>
                                <a:pt x="152" y="258"/>
                              </a:lnTo>
                              <a:lnTo>
                                <a:pt x="147" y="251"/>
                              </a:lnTo>
                              <a:lnTo>
                                <a:pt x="141" y="258"/>
                              </a:lnTo>
                              <a:lnTo>
                                <a:pt x="137" y="270"/>
                              </a:lnTo>
                              <a:lnTo>
                                <a:pt x="126" y="275"/>
                              </a:lnTo>
                              <a:lnTo>
                                <a:pt x="115" y="276"/>
                              </a:lnTo>
                              <a:lnTo>
                                <a:pt x="109" y="276"/>
                              </a:lnTo>
                              <a:lnTo>
                                <a:pt x="105" y="283"/>
                              </a:lnTo>
                              <a:lnTo>
                                <a:pt x="97" y="292"/>
                              </a:lnTo>
                              <a:lnTo>
                                <a:pt x="87" y="303"/>
                              </a:lnTo>
                              <a:lnTo>
                                <a:pt x="60" y="303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C08040"/>
                        </a:solidFill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grpSp>
                      <p:nvGrpSpPr>
                        <p:cNvPr id="66" name="Group 5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26" y="2618"/>
                          <a:ext cx="123" cy="140"/>
                          <a:chOff x="3326" y="2618"/>
                          <a:chExt cx="123" cy="140"/>
                        </a:xfrm>
                      </p:grpSpPr>
                      <p:sp>
                        <p:nvSpPr>
                          <p:cNvPr id="67" name="Freeform 5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24" y="2712"/>
                            <a:ext cx="25" cy="29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14" y="59"/>
                              </a:cxn>
                              <a:cxn ang="0">
                                <a:pos x="10" y="29"/>
                              </a:cxn>
                              <a:cxn ang="0">
                                <a:pos x="20" y="13"/>
                              </a:cxn>
                              <a:cxn ang="0">
                                <a:pos x="49" y="0"/>
                              </a:cxn>
                              <a:cxn ang="0">
                                <a:pos x="30" y="3"/>
                              </a:cxn>
                              <a:cxn ang="0">
                                <a:pos x="7" y="9"/>
                              </a:cxn>
                              <a:cxn ang="0">
                                <a:pos x="0" y="24"/>
                              </a:cxn>
                              <a:cxn ang="0">
                                <a:pos x="14" y="59"/>
                              </a:cxn>
                            </a:cxnLst>
                            <a:rect l="0" t="0" r="r" b="b"/>
                            <a:pathLst>
                              <a:path w="49" h="59">
                                <a:moveTo>
                                  <a:pt x="14" y="59"/>
                                </a:moveTo>
                                <a:lnTo>
                                  <a:pt x="10" y="29"/>
                                </a:lnTo>
                                <a:lnTo>
                                  <a:pt x="20" y="13"/>
                                </a:lnTo>
                                <a:lnTo>
                                  <a:pt x="49" y="0"/>
                                </a:lnTo>
                                <a:lnTo>
                                  <a:pt x="30" y="3"/>
                                </a:lnTo>
                                <a:lnTo>
                                  <a:pt x="7" y="9"/>
                                </a:lnTo>
                                <a:lnTo>
                                  <a:pt x="0" y="24"/>
                                </a:lnTo>
                                <a:lnTo>
                                  <a:pt x="14" y="59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6350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68" name="Freeform 5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78" y="2664"/>
                            <a:ext cx="39" cy="71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31" y="143"/>
                              </a:cxn>
                              <a:cxn ang="0">
                                <a:pos x="17" y="111"/>
                              </a:cxn>
                              <a:cxn ang="0">
                                <a:pos x="17" y="68"/>
                              </a:cxn>
                              <a:cxn ang="0">
                                <a:pos x="44" y="34"/>
                              </a:cxn>
                              <a:cxn ang="0">
                                <a:pos x="78" y="0"/>
                              </a:cxn>
                              <a:cxn ang="0">
                                <a:pos x="57" y="19"/>
                              </a:cxn>
                              <a:cxn ang="0">
                                <a:pos x="24" y="43"/>
                              </a:cxn>
                              <a:cxn ang="0">
                                <a:pos x="0" y="63"/>
                              </a:cxn>
                              <a:cxn ang="0">
                                <a:pos x="4" y="80"/>
                              </a:cxn>
                              <a:cxn ang="0">
                                <a:pos x="3" y="100"/>
                              </a:cxn>
                              <a:cxn ang="0">
                                <a:pos x="3" y="121"/>
                              </a:cxn>
                              <a:cxn ang="0">
                                <a:pos x="31" y="143"/>
                              </a:cxn>
                            </a:cxnLst>
                            <a:rect l="0" t="0" r="r" b="b"/>
                            <a:pathLst>
                              <a:path w="78" h="143">
                                <a:moveTo>
                                  <a:pt x="31" y="143"/>
                                </a:moveTo>
                                <a:lnTo>
                                  <a:pt x="17" y="111"/>
                                </a:lnTo>
                                <a:lnTo>
                                  <a:pt x="17" y="68"/>
                                </a:lnTo>
                                <a:lnTo>
                                  <a:pt x="44" y="34"/>
                                </a:lnTo>
                                <a:lnTo>
                                  <a:pt x="78" y="0"/>
                                </a:lnTo>
                                <a:lnTo>
                                  <a:pt x="57" y="19"/>
                                </a:lnTo>
                                <a:lnTo>
                                  <a:pt x="24" y="43"/>
                                </a:lnTo>
                                <a:lnTo>
                                  <a:pt x="0" y="63"/>
                                </a:lnTo>
                                <a:lnTo>
                                  <a:pt x="4" y="80"/>
                                </a:lnTo>
                                <a:lnTo>
                                  <a:pt x="3" y="100"/>
                                </a:lnTo>
                                <a:lnTo>
                                  <a:pt x="3" y="121"/>
                                </a:lnTo>
                                <a:lnTo>
                                  <a:pt x="31" y="143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6350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69" name="Freeform 5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26" y="2703"/>
                            <a:ext cx="27" cy="55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24" y="92"/>
                              </a:cxn>
                              <a:cxn ang="0">
                                <a:pos x="0" y="58"/>
                              </a:cxn>
                              <a:cxn ang="0">
                                <a:pos x="10" y="34"/>
                              </a:cxn>
                              <a:cxn ang="0">
                                <a:pos x="30" y="0"/>
                              </a:cxn>
                              <a:cxn ang="0">
                                <a:pos x="13" y="59"/>
                              </a:cxn>
                              <a:cxn ang="0">
                                <a:pos x="26" y="85"/>
                              </a:cxn>
                              <a:cxn ang="0">
                                <a:pos x="54" y="110"/>
                              </a:cxn>
                              <a:cxn ang="0">
                                <a:pos x="24" y="92"/>
                              </a:cxn>
                            </a:cxnLst>
                            <a:rect l="0" t="0" r="r" b="b"/>
                            <a:pathLst>
                              <a:path w="54" h="110">
                                <a:moveTo>
                                  <a:pt x="24" y="92"/>
                                </a:moveTo>
                                <a:lnTo>
                                  <a:pt x="0" y="58"/>
                                </a:lnTo>
                                <a:lnTo>
                                  <a:pt x="10" y="34"/>
                                </a:lnTo>
                                <a:lnTo>
                                  <a:pt x="30" y="0"/>
                                </a:lnTo>
                                <a:lnTo>
                                  <a:pt x="13" y="59"/>
                                </a:lnTo>
                                <a:lnTo>
                                  <a:pt x="26" y="85"/>
                                </a:lnTo>
                                <a:lnTo>
                                  <a:pt x="54" y="110"/>
                                </a:lnTo>
                                <a:lnTo>
                                  <a:pt x="24" y="92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6350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70" name="Freeform 5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47" y="2618"/>
                            <a:ext cx="37" cy="56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73" y="0"/>
                              </a:cxn>
                              <a:cxn ang="0">
                                <a:pos x="38" y="27"/>
                              </a:cxn>
                              <a:cxn ang="0">
                                <a:pos x="10" y="54"/>
                              </a:cxn>
                              <a:cxn ang="0">
                                <a:pos x="5" y="77"/>
                              </a:cxn>
                              <a:cxn ang="0">
                                <a:pos x="0" y="110"/>
                              </a:cxn>
                              <a:cxn ang="0">
                                <a:pos x="11" y="84"/>
                              </a:cxn>
                              <a:cxn ang="0">
                                <a:pos x="22" y="57"/>
                              </a:cxn>
                              <a:cxn ang="0">
                                <a:pos x="52" y="24"/>
                              </a:cxn>
                              <a:cxn ang="0">
                                <a:pos x="73" y="0"/>
                              </a:cxn>
                            </a:cxnLst>
                            <a:rect l="0" t="0" r="r" b="b"/>
                            <a:pathLst>
                              <a:path w="73" h="110">
                                <a:moveTo>
                                  <a:pt x="73" y="0"/>
                                </a:moveTo>
                                <a:lnTo>
                                  <a:pt x="38" y="27"/>
                                </a:lnTo>
                                <a:lnTo>
                                  <a:pt x="10" y="54"/>
                                </a:lnTo>
                                <a:lnTo>
                                  <a:pt x="5" y="77"/>
                                </a:lnTo>
                                <a:lnTo>
                                  <a:pt x="0" y="110"/>
                                </a:lnTo>
                                <a:lnTo>
                                  <a:pt x="11" y="84"/>
                                </a:lnTo>
                                <a:lnTo>
                                  <a:pt x="22" y="57"/>
                                </a:lnTo>
                                <a:lnTo>
                                  <a:pt x="52" y="24"/>
                                </a:lnTo>
                                <a:lnTo>
                                  <a:pt x="73" y="0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6350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71" name="Freeform 5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43" y="2723"/>
                            <a:ext cx="21" cy="35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17" y="69"/>
                              </a:cxn>
                              <a:cxn ang="0">
                                <a:pos x="6" y="47"/>
                              </a:cxn>
                              <a:cxn ang="0">
                                <a:pos x="0" y="34"/>
                              </a:cxn>
                              <a:cxn ang="0">
                                <a:pos x="12" y="15"/>
                              </a:cxn>
                              <a:cxn ang="0">
                                <a:pos x="38" y="0"/>
                              </a:cxn>
                              <a:cxn ang="0">
                                <a:pos x="23" y="19"/>
                              </a:cxn>
                              <a:cxn ang="0">
                                <a:pos x="14" y="41"/>
                              </a:cxn>
                              <a:cxn ang="0">
                                <a:pos x="27" y="47"/>
                              </a:cxn>
                              <a:cxn ang="0">
                                <a:pos x="41" y="31"/>
                              </a:cxn>
                              <a:cxn ang="0">
                                <a:pos x="34" y="45"/>
                              </a:cxn>
                              <a:cxn ang="0">
                                <a:pos x="17" y="69"/>
                              </a:cxn>
                            </a:cxnLst>
                            <a:rect l="0" t="0" r="r" b="b"/>
                            <a:pathLst>
                              <a:path w="41" h="69">
                                <a:moveTo>
                                  <a:pt x="17" y="69"/>
                                </a:moveTo>
                                <a:lnTo>
                                  <a:pt x="6" y="47"/>
                                </a:lnTo>
                                <a:lnTo>
                                  <a:pt x="0" y="34"/>
                                </a:lnTo>
                                <a:lnTo>
                                  <a:pt x="12" y="15"/>
                                </a:lnTo>
                                <a:lnTo>
                                  <a:pt x="38" y="0"/>
                                </a:lnTo>
                                <a:lnTo>
                                  <a:pt x="23" y="19"/>
                                </a:lnTo>
                                <a:lnTo>
                                  <a:pt x="14" y="41"/>
                                </a:lnTo>
                                <a:lnTo>
                                  <a:pt x="27" y="47"/>
                                </a:lnTo>
                                <a:lnTo>
                                  <a:pt x="41" y="31"/>
                                </a:lnTo>
                                <a:lnTo>
                                  <a:pt x="34" y="45"/>
                                </a:lnTo>
                                <a:lnTo>
                                  <a:pt x="17" y="69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6350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</p:grpSp>
                  <p:grpSp>
                    <p:nvGrpSpPr>
                      <p:cNvPr id="58" name="Group 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76" y="2791"/>
                        <a:ext cx="174" cy="84"/>
                        <a:chOff x="3576" y="2791"/>
                        <a:chExt cx="174" cy="84"/>
                      </a:xfrm>
                    </p:grpSpPr>
                    <p:sp>
                      <p:nvSpPr>
                        <p:cNvPr id="59" name="Freeform 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576" y="2791"/>
                          <a:ext cx="174" cy="8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1" y="41"/>
                            </a:cxn>
                            <a:cxn ang="0">
                              <a:pos x="84" y="45"/>
                            </a:cxn>
                            <a:cxn ang="0">
                              <a:pos x="129" y="44"/>
                            </a:cxn>
                            <a:cxn ang="0">
                              <a:pos x="181" y="21"/>
                            </a:cxn>
                            <a:cxn ang="0">
                              <a:pos x="225" y="3"/>
                            </a:cxn>
                            <a:cxn ang="0">
                              <a:pos x="265" y="0"/>
                            </a:cxn>
                            <a:cxn ang="0">
                              <a:pos x="283" y="16"/>
                            </a:cxn>
                            <a:cxn ang="0">
                              <a:pos x="310" y="26"/>
                            </a:cxn>
                            <a:cxn ang="0">
                              <a:pos x="341" y="30"/>
                            </a:cxn>
                            <a:cxn ang="0">
                              <a:pos x="349" y="45"/>
                            </a:cxn>
                            <a:cxn ang="0">
                              <a:pos x="346" y="76"/>
                            </a:cxn>
                            <a:cxn ang="0">
                              <a:pos x="339" y="97"/>
                            </a:cxn>
                            <a:cxn ang="0">
                              <a:pos x="324" y="114"/>
                            </a:cxn>
                            <a:cxn ang="0">
                              <a:pos x="300" y="134"/>
                            </a:cxn>
                            <a:cxn ang="0">
                              <a:pos x="290" y="153"/>
                            </a:cxn>
                            <a:cxn ang="0">
                              <a:pos x="273" y="166"/>
                            </a:cxn>
                            <a:cxn ang="0">
                              <a:pos x="259" y="167"/>
                            </a:cxn>
                            <a:cxn ang="0">
                              <a:pos x="239" y="150"/>
                            </a:cxn>
                            <a:cxn ang="0">
                              <a:pos x="228" y="157"/>
                            </a:cxn>
                            <a:cxn ang="0">
                              <a:pos x="207" y="158"/>
                            </a:cxn>
                            <a:cxn ang="0">
                              <a:pos x="193" y="133"/>
                            </a:cxn>
                            <a:cxn ang="0">
                              <a:pos x="183" y="137"/>
                            </a:cxn>
                            <a:cxn ang="0">
                              <a:pos x="171" y="137"/>
                            </a:cxn>
                            <a:cxn ang="0">
                              <a:pos x="162" y="124"/>
                            </a:cxn>
                            <a:cxn ang="0">
                              <a:pos x="147" y="133"/>
                            </a:cxn>
                            <a:cxn ang="0">
                              <a:pos x="133" y="140"/>
                            </a:cxn>
                            <a:cxn ang="0">
                              <a:pos x="115" y="133"/>
                            </a:cxn>
                            <a:cxn ang="0">
                              <a:pos x="111" y="121"/>
                            </a:cxn>
                            <a:cxn ang="0">
                              <a:pos x="109" y="106"/>
                            </a:cxn>
                            <a:cxn ang="0">
                              <a:pos x="81" y="109"/>
                            </a:cxn>
                            <a:cxn ang="0">
                              <a:pos x="59" y="114"/>
                            </a:cxn>
                            <a:cxn ang="0">
                              <a:pos x="54" y="106"/>
                            </a:cxn>
                            <a:cxn ang="0">
                              <a:pos x="35" y="106"/>
                            </a:cxn>
                            <a:cxn ang="0">
                              <a:pos x="9" y="88"/>
                            </a:cxn>
                            <a:cxn ang="0">
                              <a:pos x="0" y="69"/>
                            </a:cxn>
                            <a:cxn ang="0">
                              <a:pos x="5" y="59"/>
                            </a:cxn>
                            <a:cxn ang="0">
                              <a:pos x="1" y="44"/>
                            </a:cxn>
                            <a:cxn ang="0">
                              <a:pos x="21" y="41"/>
                            </a:cxn>
                          </a:cxnLst>
                          <a:rect l="0" t="0" r="r" b="b"/>
                          <a:pathLst>
                            <a:path w="349" h="167">
                              <a:moveTo>
                                <a:pt x="21" y="41"/>
                              </a:moveTo>
                              <a:lnTo>
                                <a:pt x="84" y="45"/>
                              </a:lnTo>
                              <a:lnTo>
                                <a:pt x="129" y="44"/>
                              </a:lnTo>
                              <a:lnTo>
                                <a:pt x="181" y="21"/>
                              </a:lnTo>
                              <a:lnTo>
                                <a:pt x="225" y="3"/>
                              </a:lnTo>
                              <a:lnTo>
                                <a:pt x="265" y="0"/>
                              </a:lnTo>
                              <a:lnTo>
                                <a:pt x="283" y="16"/>
                              </a:lnTo>
                              <a:lnTo>
                                <a:pt x="310" y="26"/>
                              </a:lnTo>
                              <a:lnTo>
                                <a:pt x="341" y="30"/>
                              </a:lnTo>
                              <a:lnTo>
                                <a:pt x="349" y="45"/>
                              </a:lnTo>
                              <a:lnTo>
                                <a:pt x="346" y="76"/>
                              </a:lnTo>
                              <a:lnTo>
                                <a:pt x="339" y="97"/>
                              </a:lnTo>
                              <a:lnTo>
                                <a:pt x="324" y="114"/>
                              </a:lnTo>
                              <a:lnTo>
                                <a:pt x="300" y="134"/>
                              </a:lnTo>
                              <a:lnTo>
                                <a:pt x="290" y="153"/>
                              </a:lnTo>
                              <a:lnTo>
                                <a:pt x="273" y="166"/>
                              </a:lnTo>
                              <a:lnTo>
                                <a:pt x="259" y="167"/>
                              </a:lnTo>
                              <a:lnTo>
                                <a:pt x="239" y="150"/>
                              </a:lnTo>
                              <a:lnTo>
                                <a:pt x="228" y="157"/>
                              </a:lnTo>
                              <a:lnTo>
                                <a:pt x="207" y="158"/>
                              </a:lnTo>
                              <a:lnTo>
                                <a:pt x="193" y="133"/>
                              </a:lnTo>
                              <a:lnTo>
                                <a:pt x="183" y="137"/>
                              </a:lnTo>
                              <a:lnTo>
                                <a:pt x="171" y="137"/>
                              </a:lnTo>
                              <a:lnTo>
                                <a:pt x="162" y="124"/>
                              </a:lnTo>
                              <a:lnTo>
                                <a:pt x="147" y="133"/>
                              </a:lnTo>
                              <a:lnTo>
                                <a:pt x="133" y="140"/>
                              </a:lnTo>
                              <a:lnTo>
                                <a:pt x="115" y="133"/>
                              </a:lnTo>
                              <a:lnTo>
                                <a:pt x="111" y="121"/>
                              </a:lnTo>
                              <a:lnTo>
                                <a:pt x="109" y="106"/>
                              </a:lnTo>
                              <a:lnTo>
                                <a:pt x="81" y="109"/>
                              </a:lnTo>
                              <a:lnTo>
                                <a:pt x="59" y="114"/>
                              </a:lnTo>
                              <a:lnTo>
                                <a:pt x="54" y="106"/>
                              </a:lnTo>
                              <a:lnTo>
                                <a:pt x="35" y="106"/>
                              </a:lnTo>
                              <a:lnTo>
                                <a:pt x="9" y="88"/>
                              </a:lnTo>
                              <a:lnTo>
                                <a:pt x="0" y="69"/>
                              </a:lnTo>
                              <a:lnTo>
                                <a:pt x="5" y="59"/>
                              </a:lnTo>
                              <a:lnTo>
                                <a:pt x="1" y="44"/>
                              </a:lnTo>
                              <a:lnTo>
                                <a:pt x="21" y="4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C08040"/>
                        </a:solidFill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grpSp>
                      <p:nvGrpSpPr>
                        <p:cNvPr id="60" name="Group 6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02" y="2804"/>
                          <a:ext cx="131" cy="64"/>
                          <a:chOff x="3602" y="2804"/>
                          <a:chExt cx="131" cy="64"/>
                        </a:xfrm>
                      </p:grpSpPr>
                      <p:sp>
                        <p:nvSpPr>
                          <p:cNvPr id="61" name="Freeform 5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602" y="2825"/>
                            <a:ext cx="40" cy="19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37"/>
                              </a:cxn>
                              <a:cxn ang="0">
                                <a:pos x="41" y="25"/>
                              </a:cxn>
                              <a:cxn ang="0">
                                <a:pos x="80" y="0"/>
                              </a:cxn>
                              <a:cxn ang="0">
                                <a:pos x="65" y="19"/>
                              </a:cxn>
                              <a:cxn ang="0">
                                <a:pos x="48" y="31"/>
                              </a:cxn>
                              <a:cxn ang="0">
                                <a:pos x="0" y="37"/>
                              </a:cxn>
                            </a:cxnLst>
                            <a:rect l="0" t="0" r="r" b="b"/>
                            <a:pathLst>
                              <a:path w="80" h="37">
                                <a:moveTo>
                                  <a:pt x="0" y="37"/>
                                </a:moveTo>
                                <a:lnTo>
                                  <a:pt x="41" y="25"/>
                                </a:lnTo>
                                <a:lnTo>
                                  <a:pt x="80" y="0"/>
                                </a:lnTo>
                                <a:lnTo>
                                  <a:pt x="65" y="19"/>
                                </a:lnTo>
                                <a:lnTo>
                                  <a:pt x="48" y="31"/>
                                </a:lnTo>
                                <a:lnTo>
                                  <a:pt x="0" y="37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6350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62" name="Freeform 6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655" y="2804"/>
                            <a:ext cx="33" cy="51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103"/>
                              </a:cxn>
                              <a:cxn ang="0">
                                <a:pos x="22" y="69"/>
                              </a:cxn>
                              <a:cxn ang="0">
                                <a:pos x="65" y="0"/>
                              </a:cxn>
                              <a:cxn ang="0">
                                <a:pos x="52" y="41"/>
                              </a:cxn>
                              <a:cxn ang="0">
                                <a:pos x="44" y="71"/>
                              </a:cxn>
                              <a:cxn ang="0">
                                <a:pos x="0" y="103"/>
                              </a:cxn>
                            </a:cxnLst>
                            <a:rect l="0" t="0" r="r" b="b"/>
                            <a:pathLst>
                              <a:path w="65" h="103">
                                <a:moveTo>
                                  <a:pt x="0" y="103"/>
                                </a:moveTo>
                                <a:lnTo>
                                  <a:pt x="22" y="69"/>
                                </a:lnTo>
                                <a:lnTo>
                                  <a:pt x="65" y="0"/>
                                </a:lnTo>
                                <a:lnTo>
                                  <a:pt x="52" y="41"/>
                                </a:lnTo>
                                <a:lnTo>
                                  <a:pt x="44" y="71"/>
                                </a:lnTo>
                                <a:lnTo>
                                  <a:pt x="0" y="103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6350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63" name="Freeform 6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693" y="2807"/>
                            <a:ext cx="24" cy="61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123"/>
                              </a:cxn>
                              <a:cxn ang="0">
                                <a:pos x="34" y="95"/>
                              </a:cxn>
                              <a:cxn ang="0">
                                <a:pos x="33" y="40"/>
                              </a:cxn>
                              <a:cxn ang="0">
                                <a:pos x="9" y="0"/>
                              </a:cxn>
                              <a:cxn ang="0">
                                <a:pos x="37" y="38"/>
                              </a:cxn>
                              <a:cxn ang="0">
                                <a:pos x="47" y="75"/>
                              </a:cxn>
                              <a:cxn ang="0">
                                <a:pos x="44" y="107"/>
                              </a:cxn>
                              <a:cxn ang="0">
                                <a:pos x="0" y="123"/>
                              </a:cxn>
                            </a:cxnLst>
                            <a:rect l="0" t="0" r="r" b="b"/>
                            <a:pathLst>
                              <a:path w="47" h="123">
                                <a:moveTo>
                                  <a:pt x="0" y="123"/>
                                </a:moveTo>
                                <a:lnTo>
                                  <a:pt x="34" y="95"/>
                                </a:lnTo>
                                <a:lnTo>
                                  <a:pt x="33" y="40"/>
                                </a:lnTo>
                                <a:lnTo>
                                  <a:pt x="9" y="0"/>
                                </a:lnTo>
                                <a:lnTo>
                                  <a:pt x="37" y="38"/>
                                </a:lnTo>
                                <a:lnTo>
                                  <a:pt x="47" y="75"/>
                                </a:lnTo>
                                <a:lnTo>
                                  <a:pt x="44" y="107"/>
                                </a:lnTo>
                                <a:lnTo>
                                  <a:pt x="0" y="123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6350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  <p:sp>
                        <p:nvSpPr>
                          <p:cNvPr id="64" name="Freeform 6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26" y="2826"/>
                            <a:ext cx="7" cy="24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14" y="30"/>
                              </a:cxn>
                              <a:cxn ang="0">
                                <a:pos x="10" y="46"/>
                              </a:cxn>
                            </a:cxnLst>
                            <a:rect l="0" t="0" r="r" b="b"/>
                            <a:pathLst>
                              <a:path w="14" h="46">
                                <a:moveTo>
                                  <a:pt x="0" y="0"/>
                                </a:moveTo>
                                <a:lnTo>
                                  <a:pt x="14" y="30"/>
                                </a:lnTo>
                                <a:lnTo>
                                  <a:pt x="10" y="46"/>
                                </a:lnTo>
                              </a:path>
                            </a:pathLst>
                          </a:custGeom>
                          <a:noFill/>
                          <a:ln w="6350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zh-TW" alt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45" name="Group 7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26" y="2649"/>
                      <a:ext cx="208" cy="175"/>
                      <a:chOff x="3626" y="2649"/>
                      <a:chExt cx="208" cy="175"/>
                    </a:xfrm>
                  </p:grpSpPr>
                  <p:sp>
                    <p:nvSpPr>
                      <p:cNvPr id="49" name="Freeform 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17" y="2712"/>
                        <a:ext cx="100" cy="9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4" y="72"/>
                          </a:cxn>
                          <a:cxn ang="0">
                            <a:pos x="37" y="37"/>
                          </a:cxn>
                          <a:cxn ang="0">
                            <a:pos x="51" y="24"/>
                          </a:cxn>
                          <a:cxn ang="0">
                            <a:pos x="83" y="8"/>
                          </a:cxn>
                          <a:cxn ang="0">
                            <a:pos x="118" y="0"/>
                          </a:cxn>
                          <a:cxn ang="0">
                            <a:pos x="149" y="0"/>
                          </a:cxn>
                          <a:cxn ang="0">
                            <a:pos x="169" y="6"/>
                          </a:cxn>
                          <a:cxn ang="0">
                            <a:pos x="187" y="28"/>
                          </a:cxn>
                          <a:cxn ang="0">
                            <a:pos x="198" y="58"/>
                          </a:cxn>
                          <a:cxn ang="0">
                            <a:pos x="195" y="90"/>
                          </a:cxn>
                          <a:cxn ang="0">
                            <a:pos x="177" y="119"/>
                          </a:cxn>
                          <a:cxn ang="0">
                            <a:pos x="164" y="140"/>
                          </a:cxn>
                          <a:cxn ang="0">
                            <a:pos x="128" y="161"/>
                          </a:cxn>
                          <a:cxn ang="0">
                            <a:pos x="83" y="171"/>
                          </a:cxn>
                          <a:cxn ang="0">
                            <a:pos x="43" y="180"/>
                          </a:cxn>
                          <a:cxn ang="0">
                            <a:pos x="16" y="171"/>
                          </a:cxn>
                          <a:cxn ang="0">
                            <a:pos x="2" y="154"/>
                          </a:cxn>
                          <a:cxn ang="0">
                            <a:pos x="0" y="124"/>
                          </a:cxn>
                          <a:cxn ang="0">
                            <a:pos x="14" y="72"/>
                          </a:cxn>
                        </a:cxnLst>
                        <a:rect l="0" t="0" r="r" b="b"/>
                        <a:pathLst>
                          <a:path w="198" h="180">
                            <a:moveTo>
                              <a:pt x="14" y="72"/>
                            </a:moveTo>
                            <a:lnTo>
                              <a:pt x="37" y="37"/>
                            </a:lnTo>
                            <a:lnTo>
                              <a:pt x="51" y="24"/>
                            </a:lnTo>
                            <a:lnTo>
                              <a:pt x="83" y="8"/>
                            </a:lnTo>
                            <a:lnTo>
                              <a:pt x="118" y="0"/>
                            </a:lnTo>
                            <a:lnTo>
                              <a:pt x="149" y="0"/>
                            </a:lnTo>
                            <a:lnTo>
                              <a:pt x="169" y="6"/>
                            </a:lnTo>
                            <a:lnTo>
                              <a:pt x="187" y="28"/>
                            </a:lnTo>
                            <a:lnTo>
                              <a:pt x="198" y="58"/>
                            </a:lnTo>
                            <a:lnTo>
                              <a:pt x="195" y="90"/>
                            </a:lnTo>
                            <a:lnTo>
                              <a:pt x="177" y="119"/>
                            </a:lnTo>
                            <a:lnTo>
                              <a:pt x="164" y="140"/>
                            </a:lnTo>
                            <a:lnTo>
                              <a:pt x="128" y="161"/>
                            </a:lnTo>
                            <a:lnTo>
                              <a:pt x="83" y="171"/>
                            </a:lnTo>
                            <a:lnTo>
                              <a:pt x="43" y="180"/>
                            </a:lnTo>
                            <a:lnTo>
                              <a:pt x="16" y="171"/>
                            </a:lnTo>
                            <a:lnTo>
                              <a:pt x="2" y="154"/>
                            </a:lnTo>
                            <a:lnTo>
                              <a:pt x="0" y="124"/>
                            </a:lnTo>
                            <a:lnTo>
                              <a:pt x="14" y="72"/>
                            </a:lnTo>
                            <a:close/>
                          </a:path>
                        </a:pathLst>
                      </a:custGeom>
                      <a:solidFill>
                        <a:srgbClr val="F0F0FF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0" name="Freeform 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60" y="2684"/>
                        <a:ext cx="74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9" y="0"/>
                          </a:cxn>
                          <a:cxn ang="0">
                            <a:pos x="141" y="66"/>
                          </a:cxn>
                          <a:cxn ang="0">
                            <a:pos x="146" y="75"/>
                          </a:cxn>
                          <a:cxn ang="0">
                            <a:pos x="147" y="88"/>
                          </a:cxn>
                          <a:cxn ang="0">
                            <a:pos x="145" y="99"/>
                          </a:cxn>
                          <a:cxn ang="0">
                            <a:pos x="141" y="108"/>
                          </a:cxn>
                          <a:cxn ang="0">
                            <a:pos x="136" y="111"/>
                          </a:cxn>
                          <a:cxn ang="0">
                            <a:pos x="124" y="111"/>
                          </a:cxn>
                          <a:cxn ang="0">
                            <a:pos x="12" y="49"/>
                          </a:cxn>
                          <a:cxn ang="0">
                            <a:pos x="2" y="39"/>
                          </a:cxn>
                          <a:cxn ang="0">
                            <a:pos x="0" y="27"/>
                          </a:cxn>
                          <a:cxn ang="0">
                            <a:pos x="2" y="13"/>
                          </a:cxn>
                          <a:cxn ang="0">
                            <a:pos x="7" y="7"/>
                          </a:cxn>
                          <a:cxn ang="0">
                            <a:pos x="13" y="1"/>
                          </a:cxn>
                          <a:cxn ang="0">
                            <a:pos x="19" y="0"/>
                          </a:cxn>
                        </a:cxnLst>
                        <a:rect l="0" t="0" r="r" b="b"/>
                        <a:pathLst>
                          <a:path w="147" h="111">
                            <a:moveTo>
                              <a:pt x="19" y="0"/>
                            </a:moveTo>
                            <a:lnTo>
                              <a:pt x="141" y="66"/>
                            </a:lnTo>
                            <a:lnTo>
                              <a:pt x="146" y="75"/>
                            </a:lnTo>
                            <a:lnTo>
                              <a:pt x="147" y="88"/>
                            </a:lnTo>
                            <a:lnTo>
                              <a:pt x="145" y="99"/>
                            </a:lnTo>
                            <a:lnTo>
                              <a:pt x="141" y="108"/>
                            </a:lnTo>
                            <a:lnTo>
                              <a:pt x="136" y="111"/>
                            </a:lnTo>
                            <a:lnTo>
                              <a:pt x="124" y="111"/>
                            </a:lnTo>
                            <a:lnTo>
                              <a:pt x="12" y="49"/>
                            </a:lnTo>
                            <a:lnTo>
                              <a:pt x="2" y="39"/>
                            </a:lnTo>
                            <a:lnTo>
                              <a:pt x="0" y="27"/>
                            </a:lnTo>
                            <a:lnTo>
                              <a:pt x="2" y="13"/>
                            </a:lnTo>
                            <a:lnTo>
                              <a:pt x="7" y="7"/>
                            </a:lnTo>
                            <a:lnTo>
                              <a:pt x="13" y="1"/>
                            </a:lnTo>
                            <a:lnTo>
                              <a:pt x="19" y="0"/>
                            </a:lnTo>
                            <a:close/>
                          </a:path>
                        </a:pathLst>
                      </a:custGeom>
                      <a:solidFill>
                        <a:srgbClr val="C0804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" name="Freeform 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93" y="2688"/>
                        <a:ext cx="135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3" y="0"/>
                          </a:cxn>
                          <a:cxn ang="0">
                            <a:pos x="161" y="62"/>
                          </a:cxn>
                          <a:cxn ang="0">
                            <a:pos x="194" y="90"/>
                          </a:cxn>
                          <a:cxn ang="0">
                            <a:pos x="226" y="123"/>
                          </a:cxn>
                          <a:cxn ang="0">
                            <a:pos x="246" y="150"/>
                          </a:cxn>
                          <a:cxn ang="0">
                            <a:pos x="264" y="176"/>
                          </a:cxn>
                          <a:cxn ang="0">
                            <a:pos x="269" y="206"/>
                          </a:cxn>
                          <a:cxn ang="0">
                            <a:pos x="265" y="238"/>
                          </a:cxn>
                          <a:cxn ang="0">
                            <a:pos x="251" y="257"/>
                          </a:cxn>
                          <a:cxn ang="0">
                            <a:pos x="226" y="271"/>
                          </a:cxn>
                          <a:cxn ang="0">
                            <a:pos x="167" y="271"/>
                          </a:cxn>
                          <a:cxn ang="0">
                            <a:pos x="125" y="265"/>
                          </a:cxn>
                          <a:cxn ang="0">
                            <a:pos x="62" y="248"/>
                          </a:cxn>
                          <a:cxn ang="0">
                            <a:pos x="50" y="230"/>
                          </a:cxn>
                          <a:cxn ang="0">
                            <a:pos x="32" y="206"/>
                          </a:cxn>
                          <a:cxn ang="0">
                            <a:pos x="0" y="194"/>
                          </a:cxn>
                          <a:cxn ang="0">
                            <a:pos x="28" y="154"/>
                          </a:cxn>
                          <a:cxn ang="0">
                            <a:pos x="28" y="62"/>
                          </a:cxn>
                          <a:cxn ang="0">
                            <a:pos x="83" y="0"/>
                          </a:cxn>
                        </a:cxnLst>
                        <a:rect l="0" t="0" r="r" b="b"/>
                        <a:pathLst>
                          <a:path w="269" h="271">
                            <a:moveTo>
                              <a:pt x="83" y="0"/>
                            </a:moveTo>
                            <a:lnTo>
                              <a:pt x="161" y="62"/>
                            </a:lnTo>
                            <a:lnTo>
                              <a:pt x="194" y="90"/>
                            </a:lnTo>
                            <a:lnTo>
                              <a:pt x="226" y="123"/>
                            </a:lnTo>
                            <a:lnTo>
                              <a:pt x="246" y="150"/>
                            </a:lnTo>
                            <a:lnTo>
                              <a:pt x="264" y="176"/>
                            </a:lnTo>
                            <a:lnTo>
                              <a:pt x="269" y="206"/>
                            </a:lnTo>
                            <a:lnTo>
                              <a:pt x="265" y="238"/>
                            </a:lnTo>
                            <a:lnTo>
                              <a:pt x="251" y="257"/>
                            </a:lnTo>
                            <a:lnTo>
                              <a:pt x="226" y="271"/>
                            </a:lnTo>
                            <a:lnTo>
                              <a:pt x="167" y="271"/>
                            </a:lnTo>
                            <a:lnTo>
                              <a:pt x="125" y="265"/>
                            </a:lnTo>
                            <a:lnTo>
                              <a:pt x="62" y="248"/>
                            </a:lnTo>
                            <a:lnTo>
                              <a:pt x="50" y="230"/>
                            </a:lnTo>
                            <a:lnTo>
                              <a:pt x="32" y="206"/>
                            </a:lnTo>
                            <a:lnTo>
                              <a:pt x="0" y="194"/>
                            </a:lnTo>
                            <a:lnTo>
                              <a:pt x="28" y="154"/>
                            </a:lnTo>
                            <a:lnTo>
                              <a:pt x="28" y="62"/>
                            </a:lnTo>
                            <a:lnTo>
                              <a:pt x="83" y="0"/>
                            </a:lnTo>
                            <a:close/>
                          </a:path>
                        </a:pathLst>
                      </a:custGeom>
                      <a:solidFill>
                        <a:srgbClr val="E0A08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52" name="Group 7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26" y="2649"/>
                        <a:ext cx="126" cy="119"/>
                        <a:chOff x="3626" y="2649"/>
                        <a:chExt cx="126" cy="119"/>
                      </a:xfrm>
                    </p:grpSpPr>
                    <p:sp>
                      <p:nvSpPr>
                        <p:cNvPr id="53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626" y="2678"/>
                          <a:ext cx="100" cy="9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4" y="73"/>
                            </a:cxn>
                            <a:cxn ang="0">
                              <a:pos x="37" y="38"/>
                            </a:cxn>
                            <a:cxn ang="0">
                              <a:pos x="51" y="23"/>
                            </a:cxn>
                            <a:cxn ang="0">
                              <a:pos x="82" y="7"/>
                            </a:cxn>
                            <a:cxn ang="0">
                              <a:pos x="120" y="0"/>
                            </a:cxn>
                            <a:cxn ang="0">
                              <a:pos x="151" y="0"/>
                            </a:cxn>
                            <a:cxn ang="0">
                              <a:pos x="171" y="6"/>
                            </a:cxn>
                            <a:cxn ang="0">
                              <a:pos x="190" y="27"/>
                            </a:cxn>
                            <a:cxn ang="0">
                              <a:pos x="199" y="58"/>
                            </a:cxn>
                            <a:cxn ang="0">
                              <a:pos x="197" y="92"/>
                            </a:cxn>
                            <a:cxn ang="0">
                              <a:pos x="179" y="121"/>
                            </a:cxn>
                            <a:cxn ang="0">
                              <a:pos x="165" y="140"/>
                            </a:cxn>
                            <a:cxn ang="0">
                              <a:pos x="129" y="159"/>
                            </a:cxn>
                            <a:cxn ang="0">
                              <a:pos x="82" y="171"/>
                            </a:cxn>
                            <a:cxn ang="0">
                              <a:pos x="45" y="180"/>
                            </a:cxn>
                            <a:cxn ang="0">
                              <a:pos x="18" y="171"/>
                            </a:cxn>
                            <a:cxn ang="0">
                              <a:pos x="4" y="154"/>
                            </a:cxn>
                            <a:cxn ang="0">
                              <a:pos x="0" y="125"/>
                            </a:cxn>
                            <a:cxn ang="0">
                              <a:pos x="14" y="73"/>
                            </a:cxn>
                          </a:cxnLst>
                          <a:rect l="0" t="0" r="r" b="b"/>
                          <a:pathLst>
                            <a:path w="199" h="180">
                              <a:moveTo>
                                <a:pt x="14" y="73"/>
                              </a:moveTo>
                              <a:lnTo>
                                <a:pt x="37" y="38"/>
                              </a:lnTo>
                              <a:lnTo>
                                <a:pt x="51" y="23"/>
                              </a:lnTo>
                              <a:lnTo>
                                <a:pt x="82" y="7"/>
                              </a:lnTo>
                              <a:lnTo>
                                <a:pt x="120" y="0"/>
                              </a:lnTo>
                              <a:lnTo>
                                <a:pt x="151" y="0"/>
                              </a:lnTo>
                              <a:lnTo>
                                <a:pt x="171" y="6"/>
                              </a:lnTo>
                              <a:lnTo>
                                <a:pt x="190" y="27"/>
                              </a:lnTo>
                              <a:lnTo>
                                <a:pt x="199" y="58"/>
                              </a:lnTo>
                              <a:lnTo>
                                <a:pt x="197" y="92"/>
                              </a:lnTo>
                              <a:lnTo>
                                <a:pt x="179" y="121"/>
                              </a:lnTo>
                              <a:lnTo>
                                <a:pt x="165" y="140"/>
                              </a:lnTo>
                              <a:lnTo>
                                <a:pt x="129" y="159"/>
                              </a:lnTo>
                              <a:lnTo>
                                <a:pt x="82" y="171"/>
                              </a:lnTo>
                              <a:lnTo>
                                <a:pt x="45" y="180"/>
                              </a:lnTo>
                              <a:lnTo>
                                <a:pt x="18" y="171"/>
                              </a:lnTo>
                              <a:lnTo>
                                <a:pt x="4" y="154"/>
                              </a:lnTo>
                              <a:lnTo>
                                <a:pt x="0" y="125"/>
                              </a:lnTo>
                              <a:lnTo>
                                <a:pt x="14" y="73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0F0FF"/>
                        </a:solidFill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4" name="Oval 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38" y="2742"/>
                          <a:ext cx="27" cy="26"/>
                        </a:xfrm>
                        <a:prstGeom prst="ellipse">
                          <a:avLst/>
                        </a:prstGeom>
                        <a:solidFill>
                          <a:srgbClr val="008080"/>
                        </a:solidFill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5" name="Freeform 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649" y="2649"/>
                          <a:ext cx="103" cy="59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9" y="0"/>
                            </a:cxn>
                            <a:cxn ang="0">
                              <a:pos x="199" y="70"/>
                            </a:cxn>
                            <a:cxn ang="0">
                              <a:pos x="204" y="79"/>
                            </a:cxn>
                            <a:cxn ang="0">
                              <a:pos x="207" y="93"/>
                            </a:cxn>
                            <a:cxn ang="0">
                              <a:pos x="203" y="104"/>
                            </a:cxn>
                            <a:cxn ang="0">
                              <a:pos x="197" y="113"/>
                            </a:cxn>
                            <a:cxn ang="0">
                              <a:pos x="189" y="116"/>
                            </a:cxn>
                            <a:cxn ang="0">
                              <a:pos x="174" y="117"/>
                            </a:cxn>
                            <a:cxn ang="0">
                              <a:pos x="16" y="51"/>
                            </a:cxn>
                            <a:cxn ang="0">
                              <a:pos x="4" y="42"/>
                            </a:cxn>
                            <a:cxn ang="0">
                              <a:pos x="0" y="29"/>
                            </a:cxn>
                            <a:cxn ang="0">
                              <a:pos x="4" y="15"/>
                            </a:cxn>
                            <a:cxn ang="0">
                              <a:pos x="9" y="8"/>
                            </a:cxn>
                            <a:cxn ang="0">
                              <a:pos x="18" y="3"/>
                            </a:cxn>
                            <a:cxn ang="0">
                              <a:pos x="29" y="0"/>
                            </a:cxn>
                          </a:cxnLst>
                          <a:rect l="0" t="0" r="r" b="b"/>
                          <a:pathLst>
                            <a:path w="207" h="117">
                              <a:moveTo>
                                <a:pt x="29" y="0"/>
                              </a:moveTo>
                              <a:lnTo>
                                <a:pt x="199" y="70"/>
                              </a:lnTo>
                              <a:lnTo>
                                <a:pt x="204" y="79"/>
                              </a:lnTo>
                              <a:lnTo>
                                <a:pt x="207" y="93"/>
                              </a:lnTo>
                              <a:lnTo>
                                <a:pt x="203" y="104"/>
                              </a:lnTo>
                              <a:lnTo>
                                <a:pt x="197" y="113"/>
                              </a:lnTo>
                              <a:lnTo>
                                <a:pt x="189" y="116"/>
                              </a:lnTo>
                              <a:lnTo>
                                <a:pt x="174" y="117"/>
                              </a:lnTo>
                              <a:lnTo>
                                <a:pt x="16" y="51"/>
                              </a:lnTo>
                              <a:lnTo>
                                <a:pt x="4" y="42"/>
                              </a:lnTo>
                              <a:lnTo>
                                <a:pt x="0" y="29"/>
                              </a:lnTo>
                              <a:lnTo>
                                <a:pt x="4" y="15"/>
                              </a:lnTo>
                              <a:lnTo>
                                <a:pt x="9" y="8"/>
                              </a:lnTo>
                              <a:lnTo>
                                <a:pt x="18" y="3"/>
                              </a:lnTo>
                              <a:lnTo>
                                <a:pt x="29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C08040"/>
                        </a:solidFill>
                        <a:ln w="6350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  <p:grpSp>
                  <p:nvGrpSpPr>
                    <p:cNvPr id="46" name="Group 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2" y="2737"/>
                      <a:ext cx="100" cy="112"/>
                      <a:chOff x="3362" y="2737"/>
                      <a:chExt cx="100" cy="112"/>
                    </a:xfrm>
                  </p:grpSpPr>
                  <p:sp>
                    <p:nvSpPr>
                      <p:cNvPr id="47" name="Freeform 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62" y="2737"/>
                        <a:ext cx="88" cy="10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43" y="34"/>
                          </a:cxn>
                          <a:cxn ang="0">
                            <a:pos x="115" y="6"/>
                          </a:cxn>
                          <a:cxn ang="0">
                            <a:pos x="96" y="1"/>
                          </a:cxn>
                          <a:cxn ang="0">
                            <a:pos x="62" y="0"/>
                          </a:cxn>
                          <a:cxn ang="0">
                            <a:pos x="33" y="16"/>
                          </a:cxn>
                          <a:cxn ang="0">
                            <a:pos x="16" y="34"/>
                          </a:cxn>
                          <a:cxn ang="0">
                            <a:pos x="5" y="56"/>
                          </a:cxn>
                          <a:cxn ang="0">
                            <a:pos x="0" y="81"/>
                          </a:cxn>
                          <a:cxn ang="0">
                            <a:pos x="1" y="109"/>
                          </a:cxn>
                          <a:cxn ang="0">
                            <a:pos x="10" y="141"/>
                          </a:cxn>
                          <a:cxn ang="0">
                            <a:pos x="30" y="166"/>
                          </a:cxn>
                          <a:cxn ang="0">
                            <a:pos x="51" y="180"/>
                          </a:cxn>
                          <a:cxn ang="0">
                            <a:pos x="78" y="190"/>
                          </a:cxn>
                          <a:cxn ang="0">
                            <a:pos x="92" y="210"/>
                          </a:cxn>
                          <a:cxn ang="0">
                            <a:pos x="106" y="217"/>
                          </a:cxn>
                          <a:cxn ang="0">
                            <a:pos x="122" y="220"/>
                          </a:cxn>
                          <a:cxn ang="0">
                            <a:pos x="142" y="215"/>
                          </a:cxn>
                          <a:cxn ang="0">
                            <a:pos x="162" y="203"/>
                          </a:cxn>
                          <a:cxn ang="0">
                            <a:pos x="171" y="184"/>
                          </a:cxn>
                          <a:cxn ang="0">
                            <a:pos x="176" y="157"/>
                          </a:cxn>
                          <a:cxn ang="0">
                            <a:pos x="166" y="131"/>
                          </a:cxn>
                          <a:cxn ang="0">
                            <a:pos x="164" y="104"/>
                          </a:cxn>
                          <a:cxn ang="0">
                            <a:pos x="156" y="66"/>
                          </a:cxn>
                          <a:cxn ang="0">
                            <a:pos x="143" y="34"/>
                          </a:cxn>
                        </a:cxnLst>
                        <a:rect l="0" t="0" r="r" b="b"/>
                        <a:pathLst>
                          <a:path w="176" h="220">
                            <a:moveTo>
                              <a:pt x="143" y="34"/>
                            </a:moveTo>
                            <a:lnTo>
                              <a:pt x="115" y="6"/>
                            </a:lnTo>
                            <a:lnTo>
                              <a:pt x="96" y="1"/>
                            </a:lnTo>
                            <a:lnTo>
                              <a:pt x="62" y="0"/>
                            </a:lnTo>
                            <a:lnTo>
                              <a:pt x="33" y="16"/>
                            </a:lnTo>
                            <a:lnTo>
                              <a:pt x="16" y="34"/>
                            </a:lnTo>
                            <a:lnTo>
                              <a:pt x="5" y="56"/>
                            </a:lnTo>
                            <a:lnTo>
                              <a:pt x="0" y="81"/>
                            </a:lnTo>
                            <a:lnTo>
                              <a:pt x="1" y="109"/>
                            </a:lnTo>
                            <a:lnTo>
                              <a:pt x="10" y="141"/>
                            </a:lnTo>
                            <a:lnTo>
                              <a:pt x="30" y="166"/>
                            </a:lnTo>
                            <a:lnTo>
                              <a:pt x="51" y="180"/>
                            </a:lnTo>
                            <a:lnTo>
                              <a:pt x="78" y="190"/>
                            </a:lnTo>
                            <a:lnTo>
                              <a:pt x="92" y="210"/>
                            </a:lnTo>
                            <a:lnTo>
                              <a:pt x="106" y="217"/>
                            </a:lnTo>
                            <a:lnTo>
                              <a:pt x="122" y="220"/>
                            </a:lnTo>
                            <a:lnTo>
                              <a:pt x="142" y="215"/>
                            </a:lnTo>
                            <a:lnTo>
                              <a:pt x="162" y="203"/>
                            </a:lnTo>
                            <a:lnTo>
                              <a:pt x="171" y="184"/>
                            </a:lnTo>
                            <a:lnTo>
                              <a:pt x="176" y="157"/>
                            </a:lnTo>
                            <a:lnTo>
                              <a:pt x="166" y="131"/>
                            </a:lnTo>
                            <a:lnTo>
                              <a:pt x="164" y="104"/>
                            </a:lnTo>
                            <a:lnTo>
                              <a:pt x="156" y="66"/>
                            </a:lnTo>
                            <a:lnTo>
                              <a:pt x="143" y="34"/>
                            </a:lnTo>
                            <a:close/>
                          </a:path>
                        </a:pathLst>
                      </a:custGeom>
                      <a:solidFill>
                        <a:srgbClr val="E0A08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8" name="Freeform 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71" y="2743"/>
                        <a:ext cx="91" cy="10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48" y="32"/>
                          </a:cxn>
                          <a:cxn ang="0">
                            <a:pos x="117" y="5"/>
                          </a:cxn>
                          <a:cxn ang="0">
                            <a:pos x="98" y="1"/>
                          </a:cxn>
                          <a:cxn ang="0">
                            <a:pos x="63" y="0"/>
                          </a:cxn>
                          <a:cxn ang="0">
                            <a:pos x="32" y="13"/>
                          </a:cxn>
                          <a:cxn ang="0">
                            <a:pos x="16" y="32"/>
                          </a:cxn>
                          <a:cxn ang="0">
                            <a:pos x="4" y="54"/>
                          </a:cxn>
                          <a:cxn ang="0">
                            <a:pos x="0" y="78"/>
                          </a:cxn>
                          <a:cxn ang="0">
                            <a:pos x="1" y="105"/>
                          </a:cxn>
                          <a:cxn ang="0">
                            <a:pos x="10" y="136"/>
                          </a:cxn>
                          <a:cxn ang="0">
                            <a:pos x="30" y="161"/>
                          </a:cxn>
                          <a:cxn ang="0">
                            <a:pos x="53" y="175"/>
                          </a:cxn>
                          <a:cxn ang="0">
                            <a:pos x="79" y="184"/>
                          </a:cxn>
                          <a:cxn ang="0">
                            <a:pos x="94" y="203"/>
                          </a:cxn>
                          <a:cxn ang="0">
                            <a:pos x="108" y="210"/>
                          </a:cxn>
                          <a:cxn ang="0">
                            <a:pos x="124" y="212"/>
                          </a:cxn>
                          <a:cxn ang="0">
                            <a:pos x="147" y="207"/>
                          </a:cxn>
                          <a:cxn ang="0">
                            <a:pos x="166" y="196"/>
                          </a:cxn>
                          <a:cxn ang="0">
                            <a:pos x="176" y="179"/>
                          </a:cxn>
                          <a:cxn ang="0">
                            <a:pos x="180" y="151"/>
                          </a:cxn>
                          <a:cxn ang="0">
                            <a:pos x="170" y="126"/>
                          </a:cxn>
                          <a:cxn ang="0">
                            <a:pos x="169" y="100"/>
                          </a:cxn>
                          <a:cxn ang="0">
                            <a:pos x="161" y="65"/>
                          </a:cxn>
                          <a:cxn ang="0">
                            <a:pos x="148" y="32"/>
                          </a:cxn>
                        </a:cxnLst>
                        <a:rect l="0" t="0" r="r" b="b"/>
                        <a:pathLst>
                          <a:path w="180" h="212">
                            <a:moveTo>
                              <a:pt x="148" y="32"/>
                            </a:moveTo>
                            <a:lnTo>
                              <a:pt x="117" y="5"/>
                            </a:lnTo>
                            <a:lnTo>
                              <a:pt x="98" y="1"/>
                            </a:lnTo>
                            <a:lnTo>
                              <a:pt x="63" y="0"/>
                            </a:lnTo>
                            <a:lnTo>
                              <a:pt x="32" y="13"/>
                            </a:lnTo>
                            <a:lnTo>
                              <a:pt x="16" y="32"/>
                            </a:lnTo>
                            <a:lnTo>
                              <a:pt x="4" y="54"/>
                            </a:lnTo>
                            <a:lnTo>
                              <a:pt x="0" y="78"/>
                            </a:lnTo>
                            <a:lnTo>
                              <a:pt x="1" y="105"/>
                            </a:lnTo>
                            <a:lnTo>
                              <a:pt x="10" y="136"/>
                            </a:lnTo>
                            <a:lnTo>
                              <a:pt x="30" y="161"/>
                            </a:lnTo>
                            <a:lnTo>
                              <a:pt x="53" y="175"/>
                            </a:lnTo>
                            <a:lnTo>
                              <a:pt x="79" y="184"/>
                            </a:lnTo>
                            <a:lnTo>
                              <a:pt x="94" y="203"/>
                            </a:lnTo>
                            <a:lnTo>
                              <a:pt x="108" y="210"/>
                            </a:lnTo>
                            <a:lnTo>
                              <a:pt x="124" y="212"/>
                            </a:lnTo>
                            <a:lnTo>
                              <a:pt x="147" y="207"/>
                            </a:lnTo>
                            <a:lnTo>
                              <a:pt x="166" y="196"/>
                            </a:lnTo>
                            <a:lnTo>
                              <a:pt x="176" y="179"/>
                            </a:lnTo>
                            <a:lnTo>
                              <a:pt x="180" y="151"/>
                            </a:lnTo>
                            <a:lnTo>
                              <a:pt x="170" y="126"/>
                            </a:lnTo>
                            <a:lnTo>
                              <a:pt x="169" y="100"/>
                            </a:lnTo>
                            <a:lnTo>
                              <a:pt x="161" y="65"/>
                            </a:lnTo>
                            <a:lnTo>
                              <a:pt x="148" y="32"/>
                            </a:lnTo>
                            <a:close/>
                          </a:path>
                        </a:pathLst>
                      </a:custGeom>
                      <a:solidFill>
                        <a:srgbClr val="E0A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23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204" y="2842"/>
                    <a:ext cx="649" cy="557"/>
                    <a:chOff x="3204" y="2842"/>
                    <a:chExt cx="649" cy="557"/>
                  </a:xfrm>
                </p:grpSpPr>
                <p:sp>
                  <p:nvSpPr>
                    <p:cNvPr id="24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3204" y="2842"/>
                      <a:ext cx="523" cy="505"/>
                    </a:xfrm>
                    <a:custGeom>
                      <a:avLst/>
                      <a:gdLst/>
                      <a:ahLst/>
                      <a:cxnLst>
                        <a:cxn ang="0">
                          <a:pos x="285" y="0"/>
                        </a:cxn>
                        <a:cxn ang="0">
                          <a:pos x="352" y="43"/>
                        </a:cxn>
                        <a:cxn ang="0">
                          <a:pos x="420" y="86"/>
                        </a:cxn>
                        <a:cxn ang="0">
                          <a:pos x="479" y="113"/>
                        </a:cxn>
                        <a:cxn ang="0">
                          <a:pos x="681" y="195"/>
                        </a:cxn>
                        <a:cxn ang="0">
                          <a:pos x="711" y="319"/>
                        </a:cxn>
                        <a:cxn ang="0">
                          <a:pos x="737" y="384"/>
                        </a:cxn>
                        <a:cxn ang="0">
                          <a:pos x="759" y="431"/>
                        </a:cxn>
                        <a:cxn ang="0">
                          <a:pos x="776" y="479"/>
                        </a:cxn>
                        <a:cxn ang="0">
                          <a:pos x="786" y="528"/>
                        </a:cxn>
                        <a:cxn ang="0">
                          <a:pos x="785" y="559"/>
                        </a:cxn>
                        <a:cxn ang="0">
                          <a:pos x="778" y="595"/>
                        </a:cxn>
                        <a:cxn ang="0">
                          <a:pos x="783" y="638"/>
                        </a:cxn>
                        <a:cxn ang="0">
                          <a:pos x="799" y="683"/>
                        </a:cxn>
                        <a:cxn ang="0">
                          <a:pos x="841" y="700"/>
                        </a:cxn>
                        <a:cxn ang="0">
                          <a:pos x="905" y="716"/>
                        </a:cxn>
                        <a:cxn ang="0">
                          <a:pos x="950" y="729"/>
                        </a:cxn>
                        <a:cxn ang="0">
                          <a:pos x="994" y="762"/>
                        </a:cxn>
                        <a:cxn ang="0">
                          <a:pos x="1022" y="798"/>
                        </a:cxn>
                        <a:cxn ang="0">
                          <a:pos x="1040" y="843"/>
                        </a:cxn>
                        <a:cxn ang="0">
                          <a:pos x="1048" y="894"/>
                        </a:cxn>
                        <a:cxn ang="0">
                          <a:pos x="1037" y="971"/>
                        </a:cxn>
                        <a:cxn ang="0">
                          <a:pos x="249" y="1010"/>
                        </a:cxn>
                        <a:cxn ang="0">
                          <a:pos x="104" y="1008"/>
                        </a:cxn>
                        <a:cxn ang="0">
                          <a:pos x="76" y="971"/>
                        </a:cxn>
                        <a:cxn ang="0">
                          <a:pos x="49" y="914"/>
                        </a:cxn>
                        <a:cxn ang="0">
                          <a:pos x="27" y="851"/>
                        </a:cxn>
                        <a:cxn ang="0">
                          <a:pos x="14" y="797"/>
                        </a:cxn>
                        <a:cxn ang="0">
                          <a:pos x="4" y="739"/>
                        </a:cxn>
                        <a:cxn ang="0">
                          <a:pos x="0" y="686"/>
                        </a:cxn>
                        <a:cxn ang="0">
                          <a:pos x="11" y="598"/>
                        </a:cxn>
                        <a:cxn ang="0">
                          <a:pos x="27" y="528"/>
                        </a:cxn>
                        <a:cxn ang="0">
                          <a:pos x="52" y="451"/>
                        </a:cxn>
                        <a:cxn ang="0">
                          <a:pos x="80" y="377"/>
                        </a:cxn>
                        <a:cxn ang="0">
                          <a:pos x="111" y="317"/>
                        </a:cxn>
                        <a:cxn ang="0">
                          <a:pos x="153" y="250"/>
                        </a:cxn>
                        <a:cxn ang="0">
                          <a:pos x="206" y="195"/>
                        </a:cxn>
                        <a:cxn ang="0">
                          <a:pos x="255" y="147"/>
                        </a:cxn>
                        <a:cxn ang="0">
                          <a:pos x="289" y="123"/>
                        </a:cxn>
                        <a:cxn ang="0">
                          <a:pos x="209" y="86"/>
                        </a:cxn>
                        <a:cxn ang="0">
                          <a:pos x="285" y="0"/>
                        </a:cxn>
                      </a:cxnLst>
                      <a:rect l="0" t="0" r="r" b="b"/>
                      <a:pathLst>
                        <a:path w="1048" h="1010">
                          <a:moveTo>
                            <a:pt x="285" y="0"/>
                          </a:moveTo>
                          <a:lnTo>
                            <a:pt x="352" y="43"/>
                          </a:lnTo>
                          <a:lnTo>
                            <a:pt x="420" y="86"/>
                          </a:lnTo>
                          <a:lnTo>
                            <a:pt x="479" y="113"/>
                          </a:lnTo>
                          <a:lnTo>
                            <a:pt x="681" y="195"/>
                          </a:lnTo>
                          <a:lnTo>
                            <a:pt x="711" y="319"/>
                          </a:lnTo>
                          <a:lnTo>
                            <a:pt x="737" y="384"/>
                          </a:lnTo>
                          <a:lnTo>
                            <a:pt x="759" y="431"/>
                          </a:lnTo>
                          <a:lnTo>
                            <a:pt x="776" y="479"/>
                          </a:lnTo>
                          <a:lnTo>
                            <a:pt x="786" y="528"/>
                          </a:lnTo>
                          <a:lnTo>
                            <a:pt x="785" y="559"/>
                          </a:lnTo>
                          <a:lnTo>
                            <a:pt x="778" y="595"/>
                          </a:lnTo>
                          <a:lnTo>
                            <a:pt x="783" y="638"/>
                          </a:lnTo>
                          <a:lnTo>
                            <a:pt x="799" y="683"/>
                          </a:lnTo>
                          <a:lnTo>
                            <a:pt x="841" y="700"/>
                          </a:lnTo>
                          <a:lnTo>
                            <a:pt x="905" y="716"/>
                          </a:lnTo>
                          <a:lnTo>
                            <a:pt x="950" y="729"/>
                          </a:lnTo>
                          <a:lnTo>
                            <a:pt x="994" y="762"/>
                          </a:lnTo>
                          <a:lnTo>
                            <a:pt x="1022" y="798"/>
                          </a:lnTo>
                          <a:lnTo>
                            <a:pt x="1040" y="843"/>
                          </a:lnTo>
                          <a:lnTo>
                            <a:pt x="1048" y="894"/>
                          </a:lnTo>
                          <a:lnTo>
                            <a:pt x="1037" y="971"/>
                          </a:lnTo>
                          <a:lnTo>
                            <a:pt x="249" y="1010"/>
                          </a:lnTo>
                          <a:lnTo>
                            <a:pt x="104" y="1008"/>
                          </a:lnTo>
                          <a:lnTo>
                            <a:pt x="76" y="971"/>
                          </a:lnTo>
                          <a:lnTo>
                            <a:pt x="49" y="914"/>
                          </a:lnTo>
                          <a:lnTo>
                            <a:pt x="27" y="851"/>
                          </a:lnTo>
                          <a:lnTo>
                            <a:pt x="14" y="797"/>
                          </a:lnTo>
                          <a:lnTo>
                            <a:pt x="4" y="739"/>
                          </a:lnTo>
                          <a:lnTo>
                            <a:pt x="0" y="686"/>
                          </a:lnTo>
                          <a:lnTo>
                            <a:pt x="11" y="598"/>
                          </a:lnTo>
                          <a:lnTo>
                            <a:pt x="27" y="528"/>
                          </a:lnTo>
                          <a:lnTo>
                            <a:pt x="52" y="451"/>
                          </a:lnTo>
                          <a:lnTo>
                            <a:pt x="80" y="377"/>
                          </a:lnTo>
                          <a:lnTo>
                            <a:pt x="111" y="317"/>
                          </a:lnTo>
                          <a:lnTo>
                            <a:pt x="153" y="250"/>
                          </a:lnTo>
                          <a:lnTo>
                            <a:pt x="206" y="195"/>
                          </a:lnTo>
                          <a:lnTo>
                            <a:pt x="255" y="147"/>
                          </a:lnTo>
                          <a:lnTo>
                            <a:pt x="289" y="123"/>
                          </a:lnTo>
                          <a:lnTo>
                            <a:pt x="209" y="86"/>
                          </a:lnTo>
                          <a:lnTo>
                            <a:pt x="285" y="0"/>
                          </a:lnTo>
                          <a:close/>
                        </a:path>
                      </a:pathLst>
                    </a:custGeom>
                    <a:solidFill>
                      <a:srgbClr val="FF60C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5" name="Freeform 79"/>
                    <p:cNvSpPr>
                      <a:spLocks/>
                    </p:cNvSpPr>
                    <p:nvPr/>
                  </p:nvSpPr>
                  <p:spPr bwMode="auto">
                    <a:xfrm>
                      <a:off x="3553" y="3109"/>
                      <a:ext cx="146" cy="1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0" y="69"/>
                        </a:cxn>
                        <a:cxn ang="0">
                          <a:pos x="22" y="125"/>
                        </a:cxn>
                        <a:cxn ang="0">
                          <a:pos x="45" y="169"/>
                        </a:cxn>
                        <a:cxn ang="0">
                          <a:pos x="64" y="194"/>
                        </a:cxn>
                        <a:cxn ang="0">
                          <a:pos x="100" y="213"/>
                        </a:cxn>
                        <a:cxn ang="0">
                          <a:pos x="165" y="237"/>
                        </a:cxn>
                        <a:cxn ang="0">
                          <a:pos x="220" y="259"/>
                        </a:cxn>
                        <a:cxn ang="0">
                          <a:pos x="247" y="270"/>
                        </a:cxn>
                        <a:cxn ang="0">
                          <a:pos x="272" y="295"/>
                        </a:cxn>
                        <a:cxn ang="0">
                          <a:pos x="286" y="329"/>
                        </a:cxn>
                        <a:cxn ang="0">
                          <a:pos x="293" y="370"/>
                        </a:cxn>
                      </a:cxnLst>
                      <a:rect l="0" t="0" r="r" b="b"/>
                      <a:pathLst>
                        <a:path w="293" h="370">
                          <a:moveTo>
                            <a:pt x="0" y="0"/>
                          </a:moveTo>
                          <a:lnTo>
                            <a:pt x="10" y="69"/>
                          </a:lnTo>
                          <a:lnTo>
                            <a:pt x="22" y="125"/>
                          </a:lnTo>
                          <a:lnTo>
                            <a:pt x="45" y="169"/>
                          </a:lnTo>
                          <a:lnTo>
                            <a:pt x="64" y="194"/>
                          </a:lnTo>
                          <a:lnTo>
                            <a:pt x="100" y="213"/>
                          </a:lnTo>
                          <a:lnTo>
                            <a:pt x="165" y="237"/>
                          </a:lnTo>
                          <a:lnTo>
                            <a:pt x="220" y="259"/>
                          </a:lnTo>
                          <a:lnTo>
                            <a:pt x="247" y="270"/>
                          </a:lnTo>
                          <a:lnTo>
                            <a:pt x="272" y="295"/>
                          </a:lnTo>
                          <a:lnTo>
                            <a:pt x="286" y="329"/>
                          </a:lnTo>
                          <a:lnTo>
                            <a:pt x="293" y="37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6" name="Freeform 80"/>
                    <p:cNvSpPr>
                      <a:spLocks/>
                    </p:cNvSpPr>
                    <p:nvPr/>
                  </p:nvSpPr>
                  <p:spPr bwMode="auto">
                    <a:xfrm>
                      <a:off x="3344" y="2907"/>
                      <a:ext cx="216" cy="2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14" y="0"/>
                        </a:cxn>
                        <a:cxn ang="0">
                          <a:pos x="58" y="32"/>
                        </a:cxn>
                        <a:cxn ang="0">
                          <a:pos x="117" y="66"/>
                        </a:cxn>
                        <a:cxn ang="0">
                          <a:pos x="164" y="87"/>
                        </a:cxn>
                        <a:cxn ang="0">
                          <a:pos x="213" y="113"/>
                        </a:cxn>
                        <a:cxn ang="0">
                          <a:pos x="282" y="147"/>
                        </a:cxn>
                        <a:cxn ang="0">
                          <a:pos x="324" y="212"/>
                        </a:cxn>
                        <a:cxn ang="0">
                          <a:pos x="357" y="325"/>
                        </a:cxn>
                        <a:cxn ang="0">
                          <a:pos x="389" y="232"/>
                        </a:cxn>
                        <a:cxn ang="0">
                          <a:pos x="413" y="171"/>
                        </a:cxn>
                        <a:cxn ang="0">
                          <a:pos x="408" y="133"/>
                        </a:cxn>
                        <a:cxn ang="0">
                          <a:pos x="422" y="190"/>
                        </a:cxn>
                        <a:cxn ang="0">
                          <a:pos x="431" y="219"/>
                        </a:cxn>
                        <a:cxn ang="0">
                          <a:pos x="417" y="246"/>
                        </a:cxn>
                        <a:cxn ang="0">
                          <a:pos x="396" y="294"/>
                        </a:cxn>
                        <a:cxn ang="0">
                          <a:pos x="371" y="355"/>
                        </a:cxn>
                        <a:cxn ang="0">
                          <a:pos x="351" y="408"/>
                        </a:cxn>
                        <a:cxn ang="0">
                          <a:pos x="324" y="317"/>
                        </a:cxn>
                        <a:cxn ang="0">
                          <a:pos x="300" y="255"/>
                        </a:cxn>
                        <a:cxn ang="0">
                          <a:pos x="286" y="194"/>
                        </a:cxn>
                        <a:cxn ang="0">
                          <a:pos x="217" y="133"/>
                        </a:cxn>
                        <a:cxn ang="0">
                          <a:pos x="97" y="72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431" h="408">
                          <a:moveTo>
                            <a:pt x="0" y="7"/>
                          </a:moveTo>
                          <a:lnTo>
                            <a:pt x="14" y="0"/>
                          </a:lnTo>
                          <a:lnTo>
                            <a:pt x="58" y="32"/>
                          </a:lnTo>
                          <a:lnTo>
                            <a:pt x="117" y="66"/>
                          </a:lnTo>
                          <a:lnTo>
                            <a:pt x="164" y="87"/>
                          </a:lnTo>
                          <a:lnTo>
                            <a:pt x="213" y="113"/>
                          </a:lnTo>
                          <a:lnTo>
                            <a:pt x="282" y="147"/>
                          </a:lnTo>
                          <a:lnTo>
                            <a:pt x="324" y="212"/>
                          </a:lnTo>
                          <a:lnTo>
                            <a:pt x="357" y="325"/>
                          </a:lnTo>
                          <a:lnTo>
                            <a:pt x="389" y="232"/>
                          </a:lnTo>
                          <a:lnTo>
                            <a:pt x="413" y="171"/>
                          </a:lnTo>
                          <a:lnTo>
                            <a:pt x="408" y="133"/>
                          </a:lnTo>
                          <a:lnTo>
                            <a:pt x="422" y="190"/>
                          </a:lnTo>
                          <a:lnTo>
                            <a:pt x="431" y="219"/>
                          </a:lnTo>
                          <a:lnTo>
                            <a:pt x="417" y="246"/>
                          </a:lnTo>
                          <a:lnTo>
                            <a:pt x="396" y="294"/>
                          </a:lnTo>
                          <a:lnTo>
                            <a:pt x="371" y="355"/>
                          </a:lnTo>
                          <a:lnTo>
                            <a:pt x="351" y="408"/>
                          </a:lnTo>
                          <a:lnTo>
                            <a:pt x="324" y="317"/>
                          </a:lnTo>
                          <a:lnTo>
                            <a:pt x="300" y="255"/>
                          </a:lnTo>
                          <a:lnTo>
                            <a:pt x="286" y="194"/>
                          </a:lnTo>
                          <a:lnTo>
                            <a:pt x="217" y="133"/>
                          </a:lnTo>
                          <a:lnTo>
                            <a:pt x="97" y="72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E040A0"/>
                    </a:solidFill>
                    <a:ln w="6350">
                      <a:solidFill>
                        <a:srgbClr val="E040A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7" name="Freeform 81"/>
                    <p:cNvSpPr>
                      <a:spLocks/>
                    </p:cNvSpPr>
                    <p:nvPr/>
                  </p:nvSpPr>
                  <p:spPr bwMode="auto">
                    <a:xfrm>
                      <a:off x="3357" y="3014"/>
                      <a:ext cx="91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94" y="274"/>
                        </a:cxn>
                        <a:cxn ang="0">
                          <a:pos x="47" y="231"/>
                        </a:cxn>
                        <a:cxn ang="0">
                          <a:pos x="32" y="186"/>
                        </a:cxn>
                        <a:cxn ang="0">
                          <a:pos x="26" y="140"/>
                        </a:cxn>
                        <a:cxn ang="0">
                          <a:pos x="19" y="76"/>
                        </a:cxn>
                        <a:cxn ang="0">
                          <a:pos x="45" y="56"/>
                        </a:cxn>
                        <a:cxn ang="0">
                          <a:pos x="57" y="102"/>
                        </a:cxn>
                        <a:cxn ang="0">
                          <a:pos x="78" y="125"/>
                        </a:cxn>
                        <a:cxn ang="0">
                          <a:pos x="86" y="176"/>
                        </a:cxn>
                        <a:cxn ang="0">
                          <a:pos x="100" y="215"/>
                        </a:cxn>
                        <a:cxn ang="0">
                          <a:pos x="133" y="248"/>
                        </a:cxn>
                        <a:cxn ang="0">
                          <a:pos x="157" y="289"/>
                        </a:cxn>
                        <a:cxn ang="0">
                          <a:pos x="180" y="342"/>
                        </a:cxn>
                        <a:cxn ang="0">
                          <a:pos x="178" y="297"/>
                        </a:cxn>
                        <a:cxn ang="0">
                          <a:pos x="171" y="259"/>
                        </a:cxn>
                        <a:cxn ang="0">
                          <a:pos x="140" y="229"/>
                        </a:cxn>
                        <a:cxn ang="0">
                          <a:pos x="119" y="190"/>
                        </a:cxn>
                        <a:cxn ang="0">
                          <a:pos x="101" y="145"/>
                        </a:cxn>
                        <a:cxn ang="0">
                          <a:pos x="88" y="106"/>
                        </a:cxn>
                        <a:cxn ang="0">
                          <a:pos x="71" y="76"/>
                        </a:cxn>
                        <a:cxn ang="0">
                          <a:pos x="65" y="36"/>
                        </a:cxn>
                        <a:cxn ang="0">
                          <a:pos x="54" y="16"/>
                        </a:cxn>
                        <a:cxn ang="0">
                          <a:pos x="42" y="0"/>
                        </a:cxn>
                        <a:cxn ang="0">
                          <a:pos x="18" y="39"/>
                        </a:cxn>
                        <a:cxn ang="0">
                          <a:pos x="0" y="92"/>
                        </a:cxn>
                        <a:cxn ang="0">
                          <a:pos x="14" y="102"/>
                        </a:cxn>
                        <a:cxn ang="0">
                          <a:pos x="14" y="142"/>
                        </a:cxn>
                        <a:cxn ang="0">
                          <a:pos x="22" y="193"/>
                        </a:cxn>
                        <a:cxn ang="0">
                          <a:pos x="33" y="229"/>
                        </a:cxn>
                        <a:cxn ang="0">
                          <a:pos x="57" y="253"/>
                        </a:cxn>
                        <a:cxn ang="0">
                          <a:pos x="94" y="274"/>
                        </a:cxn>
                      </a:cxnLst>
                      <a:rect l="0" t="0" r="r" b="b"/>
                      <a:pathLst>
                        <a:path w="180" h="342">
                          <a:moveTo>
                            <a:pt x="94" y="274"/>
                          </a:moveTo>
                          <a:lnTo>
                            <a:pt x="47" y="231"/>
                          </a:lnTo>
                          <a:lnTo>
                            <a:pt x="32" y="186"/>
                          </a:lnTo>
                          <a:lnTo>
                            <a:pt x="26" y="140"/>
                          </a:lnTo>
                          <a:lnTo>
                            <a:pt x="19" y="76"/>
                          </a:lnTo>
                          <a:lnTo>
                            <a:pt x="45" y="56"/>
                          </a:lnTo>
                          <a:lnTo>
                            <a:pt x="57" y="102"/>
                          </a:lnTo>
                          <a:lnTo>
                            <a:pt x="78" y="125"/>
                          </a:lnTo>
                          <a:lnTo>
                            <a:pt x="86" y="176"/>
                          </a:lnTo>
                          <a:lnTo>
                            <a:pt x="100" y="215"/>
                          </a:lnTo>
                          <a:lnTo>
                            <a:pt x="133" y="248"/>
                          </a:lnTo>
                          <a:lnTo>
                            <a:pt x="157" y="289"/>
                          </a:lnTo>
                          <a:lnTo>
                            <a:pt x="180" y="342"/>
                          </a:lnTo>
                          <a:lnTo>
                            <a:pt x="178" y="297"/>
                          </a:lnTo>
                          <a:lnTo>
                            <a:pt x="171" y="259"/>
                          </a:lnTo>
                          <a:lnTo>
                            <a:pt x="140" y="229"/>
                          </a:lnTo>
                          <a:lnTo>
                            <a:pt x="119" y="190"/>
                          </a:lnTo>
                          <a:lnTo>
                            <a:pt x="101" y="145"/>
                          </a:lnTo>
                          <a:lnTo>
                            <a:pt x="88" y="106"/>
                          </a:lnTo>
                          <a:lnTo>
                            <a:pt x="71" y="76"/>
                          </a:lnTo>
                          <a:lnTo>
                            <a:pt x="65" y="36"/>
                          </a:lnTo>
                          <a:lnTo>
                            <a:pt x="54" y="16"/>
                          </a:lnTo>
                          <a:lnTo>
                            <a:pt x="42" y="0"/>
                          </a:lnTo>
                          <a:lnTo>
                            <a:pt x="18" y="39"/>
                          </a:lnTo>
                          <a:lnTo>
                            <a:pt x="0" y="92"/>
                          </a:lnTo>
                          <a:lnTo>
                            <a:pt x="14" y="102"/>
                          </a:lnTo>
                          <a:lnTo>
                            <a:pt x="14" y="142"/>
                          </a:lnTo>
                          <a:lnTo>
                            <a:pt x="22" y="193"/>
                          </a:lnTo>
                          <a:lnTo>
                            <a:pt x="33" y="229"/>
                          </a:lnTo>
                          <a:lnTo>
                            <a:pt x="57" y="253"/>
                          </a:lnTo>
                          <a:lnTo>
                            <a:pt x="94" y="274"/>
                          </a:lnTo>
                          <a:close/>
                        </a:path>
                      </a:pathLst>
                    </a:custGeom>
                    <a:solidFill>
                      <a:srgbClr val="E040A0"/>
                    </a:solidFill>
                    <a:ln w="6350">
                      <a:solidFill>
                        <a:srgbClr val="E040A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8" name="Freeform 82"/>
                    <p:cNvSpPr>
                      <a:spLocks/>
                    </p:cNvSpPr>
                    <p:nvPr/>
                  </p:nvSpPr>
                  <p:spPr bwMode="auto">
                    <a:xfrm>
                      <a:off x="3218" y="3109"/>
                      <a:ext cx="51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102" y="233"/>
                        </a:cxn>
                        <a:cxn ang="0">
                          <a:pos x="75" y="223"/>
                        </a:cxn>
                        <a:cxn ang="0">
                          <a:pos x="50" y="197"/>
                        </a:cxn>
                        <a:cxn ang="0">
                          <a:pos x="38" y="179"/>
                        </a:cxn>
                        <a:cxn ang="0">
                          <a:pos x="26" y="136"/>
                        </a:cxn>
                        <a:cxn ang="0">
                          <a:pos x="19" y="108"/>
                        </a:cxn>
                        <a:cxn ang="0">
                          <a:pos x="5" y="78"/>
                        </a:cxn>
                        <a:cxn ang="0">
                          <a:pos x="0" y="45"/>
                        </a:cxn>
                        <a:cxn ang="0">
                          <a:pos x="10" y="23"/>
                        </a:cxn>
                        <a:cxn ang="0">
                          <a:pos x="35" y="0"/>
                        </a:cxn>
                        <a:cxn ang="0">
                          <a:pos x="10" y="22"/>
                        </a:cxn>
                        <a:cxn ang="0">
                          <a:pos x="3" y="46"/>
                        </a:cxn>
                        <a:cxn ang="0">
                          <a:pos x="4" y="77"/>
                        </a:cxn>
                        <a:cxn ang="0">
                          <a:pos x="17" y="103"/>
                        </a:cxn>
                        <a:cxn ang="0">
                          <a:pos x="30" y="146"/>
                        </a:cxn>
                        <a:cxn ang="0">
                          <a:pos x="37" y="171"/>
                        </a:cxn>
                        <a:cxn ang="0">
                          <a:pos x="50" y="200"/>
                        </a:cxn>
                        <a:cxn ang="0">
                          <a:pos x="78" y="222"/>
                        </a:cxn>
                      </a:cxnLst>
                      <a:rect l="0" t="0" r="r" b="b"/>
                      <a:pathLst>
                        <a:path w="102" h="233">
                          <a:moveTo>
                            <a:pt x="102" y="233"/>
                          </a:moveTo>
                          <a:lnTo>
                            <a:pt x="75" y="223"/>
                          </a:lnTo>
                          <a:lnTo>
                            <a:pt x="50" y="197"/>
                          </a:lnTo>
                          <a:lnTo>
                            <a:pt x="38" y="179"/>
                          </a:lnTo>
                          <a:lnTo>
                            <a:pt x="26" y="136"/>
                          </a:lnTo>
                          <a:lnTo>
                            <a:pt x="19" y="108"/>
                          </a:lnTo>
                          <a:lnTo>
                            <a:pt x="5" y="78"/>
                          </a:lnTo>
                          <a:lnTo>
                            <a:pt x="0" y="45"/>
                          </a:lnTo>
                          <a:lnTo>
                            <a:pt x="10" y="23"/>
                          </a:lnTo>
                          <a:lnTo>
                            <a:pt x="35" y="0"/>
                          </a:lnTo>
                          <a:lnTo>
                            <a:pt x="10" y="22"/>
                          </a:lnTo>
                          <a:lnTo>
                            <a:pt x="3" y="46"/>
                          </a:lnTo>
                          <a:lnTo>
                            <a:pt x="4" y="77"/>
                          </a:lnTo>
                          <a:lnTo>
                            <a:pt x="17" y="103"/>
                          </a:lnTo>
                          <a:lnTo>
                            <a:pt x="30" y="146"/>
                          </a:lnTo>
                          <a:lnTo>
                            <a:pt x="37" y="171"/>
                          </a:lnTo>
                          <a:lnTo>
                            <a:pt x="50" y="200"/>
                          </a:lnTo>
                          <a:lnTo>
                            <a:pt x="78" y="222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29" name="Freeform 83"/>
                    <p:cNvSpPr>
                      <a:spLocks/>
                    </p:cNvSpPr>
                    <p:nvPr/>
                  </p:nvSpPr>
                  <p:spPr bwMode="auto">
                    <a:xfrm>
                      <a:off x="3222" y="3109"/>
                      <a:ext cx="50" cy="116"/>
                    </a:xfrm>
                    <a:custGeom>
                      <a:avLst/>
                      <a:gdLst/>
                      <a:ahLst/>
                      <a:cxnLst>
                        <a:cxn ang="0">
                          <a:pos x="99" y="233"/>
                        </a:cxn>
                        <a:cxn ang="0">
                          <a:pos x="62" y="202"/>
                        </a:cxn>
                        <a:cxn ang="0">
                          <a:pos x="45" y="176"/>
                        </a:cxn>
                        <a:cxn ang="0">
                          <a:pos x="38" y="151"/>
                        </a:cxn>
                        <a:cxn ang="0">
                          <a:pos x="23" y="105"/>
                        </a:cxn>
                        <a:cxn ang="0">
                          <a:pos x="14" y="76"/>
                        </a:cxn>
                        <a:cxn ang="0">
                          <a:pos x="8" y="53"/>
                        </a:cxn>
                        <a:cxn ang="0">
                          <a:pos x="16" y="27"/>
                        </a:cxn>
                        <a:cxn ang="0">
                          <a:pos x="32" y="0"/>
                        </a:cxn>
                        <a:cxn ang="0">
                          <a:pos x="7" y="22"/>
                        </a:cxn>
                        <a:cxn ang="0">
                          <a:pos x="0" y="46"/>
                        </a:cxn>
                        <a:cxn ang="0">
                          <a:pos x="1" y="77"/>
                        </a:cxn>
                        <a:cxn ang="0">
                          <a:pos x="14" y="103"/>
                        </a:cxn>
                        <a:cxn ang="0">
                          <a:pos x="27" y="146"/>
                        </a:cxn>
                        <a:cxn ang="0">
                          <a:pos x="34" y="171"/>
                        </a:cxn>
                        <a:cxn ang="0">
                          <a:pos x="47" y="200"/>
                        </a:cxn>
                        <a:cxn ang="0">
                          <a:pos x="75" y="222"/>
                        </a:cxn>
                        <a:cxn ang="0">
                          <a:pos x="99" y="233"/>
                        </a:cxn>
                      </a:cxnLst>
                      <a:rect l="0" t="0" r="r" b="b"/>
                      <a:pathLst>
                        <a:path w="99" h="233">
                          <a:moveTo>
                            <a:pt x="99" y="233"/>
                          </a:moveTo>
                          <a:lnTo>
                            <a:pt x="62" y="202"/>
                          </a:lnTo>
                          <a:lnTo>
                            <a:pt x="45" y="176"/>
                          </a:lnTo>
                          <a:lnTo>
                            <a:pt x="38" y="151"/>
                          </a:lnTo>
                          <a:lnTo>
                            <a:pt x="23" y="105"/>
                          </a:lnTo>
                          <a:lnTo>
                            <a:pt x="14" y="76"/>
                          </a:lnTo>
                          <a:lnTo>
                            <a:pt x="8" y="53"/>
                          </a:lnTo>
                          <a:lnTo>
                            <a:pt x="16" y="27"/>
                          </a:lnTo>
                          <a:lnTo>
                            <a:pt x="32" y="0"/>
                          </a:lnTo>
                          <a:lnTo>
                            <a:pt x="7" y="22"/>
                          </a:lnTo>
                          <a:lnTo>
                            <a:pt x="0" y="46"/>
                          </a:lnTo>
                          <a:lnTo>
                            <a:pt x="1" y="77"/>
                          </a:lnTo>
                          <a:lnTo>
                            <a:pt x="14" y="103"/>
                          </a:lnTo>
                          <a:lnTo>
                            <a:pt x="27" y="146"/>
                          </a:lnTo>
                          <a:lnTo>
                            <a:pt x="34" y="171"/>
                          </a:lnTo>
                          <a:lnTo>
                            <a:pt x="47" y="200"/>
                          </a:lnTo>
                          <a:lnTo>
                            <a:pt x="75" y="222"/>
                          </a:lnTo>
                          <a:lnTo>
                            <a:pt x="99" y="233"/>
                          </a:lnTo>
                          <a:close/>
                        </a:path>
                      </a:pathLst>
                    </a:custGeom>
                    <a:solidFill>
                      <a:srgbClr val="E040A0"/>
                    </a:solidFill>
                    <a:ln w="6350">
                      <a:solidFill>
                        <a:srgbClr val="E040A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30" name="Group 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06" y="3207"/>
                      <a:ext cx="547" cy="192"/>
                      <a:chOff x="3306" y="3207"/>
                      <a:chExt cx="547" cy="192"/>
                    </a:xfrm>
                  </p:grpSpPr>
                  <p:sp>
                    <p:nvSpPr>
                      <p:cNvPr id="34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06" y="3207"/>
                        <a:ext cx="544" cy="19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61" y="0"/>
                          </a:cxn>
                          <a:cxn ang="0">
                            <a:pos x="279" y="41"/>
                          </a:cxn>
                          <a:cxn ang="0">
                            <a:pos x="320" y="93"/>
                          </a:cxn>
                          <a:cxn ang="0">
                            <a:pos x="389" y="131"/>
                          </a:cxn>
                          <a:cxn ang="0">
                            <a:pos x="484" y="157"/>
                          </a:cxn>
                          <a:cxn ang="0">
                            <a:pos x="595" y="181"/>
                          </a:cxn>
                          <a:cxn ang="0">
                            <a:pos x="685" y="184"/>
                          </a:cxn>
                          <a:cxn ang="0">
                            <a:pos x="777" y="181"/>
                          </a:cxn>
                          <a:cxn ang="0">
                            <a:pos x="795" y="171"/>
                          </a:cxn>
                          <a:cxn ang="0">
                            <a:pos x="821" y="141"/>
                          </a:cxn>
                          <a:cxn ang="0">
                            <a:pos x="843" y="118"/>
                          </a:cxn>
                          <a:cxn ang="0">
                            <a:pos x="873" y="99"/>
                          </a:cxn>
                          <a:cxn ang="0">
                            <a:pos x="883" y="76"/>
                          </a:cxn>
                          <a:cxn ang="0">
                            <a:pos x="898" y="57"/>
                          </a:cxn>
                          <a:cxn ang="0">
                            <a:pos x="919" y="47"/>
                          </a:cxn>
                          <a:cxn ang="0">
                            <a:pos x="944" y="38"/>
                          </a:cxn>
                          <a:cxn ang="0">
                            <a:pos x="983" y="34"/>
                          </a:cxn>
                          <a:cxn ang="0">
                            <a:pos x="1023" y="43"/>
                          </a:cxn>
                          <a:cxn ang="0">
                            <a:pos x="1058" y="59"/>
                          </a:cxn>
                          <a:cxn ang="0">
                            <a:pos x="1076" y="80"/>
                          </a:cxn>
                          <a:cxn ang="0">
                            <a:pos x="1085" y="107"/>
                          </a:cxn>
                          <a:cxn ang="0">
                            <a:pos x="1071" y="162"/>
                          </a:cxn>
                          <a:cxn ang="0">
                            <a:pos x="1083" y="182"/>
                          </a:cxn>
                          <a:cxn ang="0">
                            <a:pos x="1087" y="207"/>
                          </a:cxn>
                          <a:cxn ang="0">
                            <a:pos x="1079" y="226"/>
                          </a:cxn>
                          <a:cxn ang="0">
                            <a:pos x="1059" y="248"/>
                          </a:cxn>
                          <a:cxn ang="0">
                            <a:pos x="1046" y="264"/>
                          </a:cxn>
                          <a:cxn ang="0">
                            <a:pos x="1057" y="285"/>
                          </a:cxn>
                          <a:cxn ang="0">
                            <a:pos x="1053" y="309"/>
                          </a:cxn>
                          <a:cxn ang="0">
                            <a:pos x="1041" y="326"/>
                          </a:cxn>
                          <a:cxn ang="0">
                            <a:pos x="1031" y="342"/>
                          </a:cxn>
                          <a:cxn ang="0">
                            <a:pos x="1024" y="369"/>
                          </a:cxn>
                          <a:cxn ang="0">
                            <a:pos x="1012" y="381"/>
                          </a:cxn>
                          <a:cxn ang="0">
                            <a:pos x="981" y="384"/>
                          </a:cxn>
                          <a:cxn ang="0">
                            <a:pos x="934" y="383"/>
                          </a:cxn>
                          <a:cxn ang="0">
                            <a:pos x="892" y="374"/>
                          </a:cxn>
                          <a:cxn ang="0">
                            <a:pos x="843" y="360"/>
                          </a:cxn>
                          <a:cxn ang="0">
                            <a:pos x="810" y="344"/>
                          </a:cxn>
                          <a:cxn ang="0">
                            <a:pos x="788" y="331"/>
                          </a:cxn>
                          <a:cxn ang="0">
                            <a:pos x="709" y="341"/>
                          </a:cxn>
                          <a:cxn ang="0">
                            <a:pos x="602" y="355"/>
                          </a:cxn>
                          <a:cxn ang="0">
                            <a:pos x="523" y="360"/>
                          </a:cxn>
                          <a:cxn ang="0">
                            <a:pos x="442" y="360"/>
                          </a:cxn>
                          <a:cxn ang="0">
                            <a:pos x="337" y="358"/>
                          </a:cxn>
                          <a:cxn ang="0">
                            <a:pos x="274" y="348"/>
                          </a:cxn>
                          <a:cxn ang="0">
                            <a:pos x="165" y="307"/>
                          </a:cxn>
                          <a:cxn ang="0">
                            <a:pos x="96" y="271"/>
                          </a:cxn>
                          <a:cxn ang="0">
                            <a:pos x="55" y="215"/>
                          </a:cxn>
                          <a:cxn ang="0">
                            <a:pos x="27" y="192"/>
                          </a:cxn>
                          <a:cxn ang="0">
                            <a:pos x="0" y="135"/>
                          </a:cxn>
                          <a:cxn ang="0">
                            <a:pos x="49" y="102"/>
                          </a:cxn>
                          <a:cxn ang="0">
                            <a:pos x="116" y="91"/>
                          </a:cxn>
                          <a:cxn ang="0">
                            <a:pos x="190" y="27"/>
                          </a:cxn>
                          <a:cxn ang="0">
                            <a:pos x="233" y="16"/>
                          </a:cxn>
                          <a:cxn ang="0">
                            <a:pos x="261" y="0"/>
                          </a:cxn>
                        </a:cxnLst>
                        <a:rect l="0" t="0" r="r" b="b"/>
                        <a:pathLst>
                          <a:path w="1087" h="384">
                            <a:moveTo>
                              <a:pt x="261" y="0"/>
                            </a:moveTo>
                            <a:lnTo>
                              <a:pt x="279" y="41"/>
                            </a:lnTo>
                            <a:lnTo>
                              <a:pt x="320" y="93"/>
                            </a:lnTo>
                            <a:lnTo>
                              <a:pt x="389" y="131"/>
                            </a:lnTo>
                            <a:lnTo>
                              <a:pt x="484" y="157"/>
                            </a:lnTo>
                            <a:lnTo>
                              <a:pt x="595" y="181"/>
                            </a:lnTo>
                            <a:lnTo>
                              <a:pt x="685" y="184"/>
                            </a:lnTo>
                            <a:lnTo>
                              <a:pt x="777" y="181"/>
                            </a:lnTo>
                            <a:lnTo>
                              <a:pt x="795" y="171"/>
                            </a:lnTo>
                            <a:lnTo>
                              <a:pt x="821" y="141"/>
                            </a:lnTo>
                            <a:lnTo>
                              <a:pt x="843" y="118"/>
                            </a:lnTo>
                            <a:lnTo>
                              <a:pt x="873" y="99"/>
                            </a:lnTo>
                            <a:lnTo>
                              <a:pt x="883" y="76"/>
                            </a:lnTo>
                            <a:lnTo>
                              <a:pt x="898" y="57"/>
                            </a:lnTo>
                            <a:lnTo>
                              <a:pt x="919" y="47"/>
                            </a:lnTo>
                            <a:lnTo>
                              <a:pt x="944" y="38"/>
                            </a:lnTo>
                            <a:lnTo>
                              <a:pt x="983" y="34"/>
                            </a:lnTo>
                            <a:lnTo>
                              <a:pt x="1023" y="43"/>
                            </a:lnTo>
                            <a:lnTo>
                              <a:pt x="1058" y="59"/>
                            </a:lnTo>
                            <a:lnTo>
                              <a:pt x="1076" y="80"/>
                            </a:lnTo>
                            <a:lnTo>
                              <a:pt x="1085" y="107"/>
                            </a:lnTo>
                            <a:lnTo>
                              <a:pt x="1071" y="162"/>
                            </a:lnTo>
                            <a:lnTo>
                              <a:pt x="1083" y="182"/>
                            </a:lnTo>
                            <a:lnTo>
                              <a:pt x="1087" y="207"/>
                            </a:lnTo>
                            <a:lnTo>
                              <a:pt x="1079" y="226"/>
                            </a:lnTo>
                            <a:lnTo>
                              <a:pt x="1059" y="248"/>
                            </a:lnTo>
                            <a:lnTo>
                              <a:pt x="1046" y="264"/>
                            </a:lnTo>
                            <a:lnTo>
                              <a:pt x="1057" y="285"/>
                            </a:lnTo>
                            <a:lnTo>
                              <a:pt x="1053" y="309"/>
                            </a:lnTo>
                            <a:lnTo>
                              <a:pt x="1041" y="326"/>
                            </a:lnTo>
                            <a:lnTo>
                              <a:pt x="1031" y="342"/>
                            </a:lnTo>
                            <a:lnTo>
                              <a:pt x="1024" y="369"/>
                            </a:lnTo>
                            <a:lnTo>
                              <a:pt x="1012" y="381"/>
                            </a:lnTo>
                            <a:lnTo>
                              <a:pt x="981" y="384"/>
                            </a:lnTo>
                            <a:lnTo>
                              <a:pt x="934" y="383"/>
                            </a:lnTo>
                            <a:lnTo>
                              <a:pt x="892" y="374"/>
                            </a:lnTo>
                            <a:lnTo>
                              <a:pt x="843" y="360"/>
                            </a:lnTo>
                            <a:lnTo>
                              <a:pt x="810" y="344"/>
                            </a:lnTo>
                            <a:lnTo>
                              <a:pt x="788" y="331"/>
                            </a:lnTo>
                            <a:lnTo>
                              <a:pt x="709" y="341"/>
                            </a:lnTo>
                            <a:lnTo>
                              <a:pt x="602" y="355"/>
                            </a:lnTo>
                            <a:lnTo>
                              <a:pt x="523" y="360"/>
                            </a:lnTo>
                            <a:lnTo>
                              <a:pt x="442" y="360"/>
                            </a:lnTo>
                            <a:lnTo>
                              <a:pt x="337" y="358"/>
                            </a:lnTo>
                            <a:lnTo>
                              <a:pt x="274" y="348"/>
                            </a:lnTo>
                            <a:lnTo>
                              <a:pt x="165" y="307"/>
                            </a:lnTo>
                            <a:lnTo>
                              <a:pt x="96" y="271"/>
                            </a:lnTo>
                            <a:lnTo>
                              <a:pt x="55" y="215"/>
                            </a:lnTo>
                            <a:lnTo>
                              <a:pt x="27" y="192"/>
                            </a:lnTo>
                            <a:lnTo>
                              <a:pt x="0" y="135"/>
                            </a:lnTo>
                            <a:lnTo>
                              <a:pt x="49" y="102"/>
                            </a:lnTo>
                            <a:lnTo>
                              <a:pt x="116" y="91"/>
                            </a:lnTo>
                            <a:lnTo>
                              <a:pt x="190" y="27"/>
                            </a:lnTo>
                            <a:lnTo>
                              <a:pt x="233" y="16"/>
                            </a:lnTo>
                            <a:lnTo>
                              <a:pt x="261" y="0"/>
                            </a:lnTo>
                            <a:close/>
                          </a:path>
                        </a:pathLst>
                      </a:custGeom>
                      <a:solidFill>
                        <a:srgbClr val="E0A080"/>
                      </a:solidFill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35" name="Freeform 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73" y="3244"/>
                        <a:ext cx="13" cy="4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4" y="0"/>
                          </a:cxn>
                          <a:cxn ang="0">
                            <a:pos x="13" y="3"/>
                          </a:cxn>
                          <a:cxn ang="0">
                            <a:pos x="5" y="16"/>
                          </a:cxn>
                          <a:cxn ang="0">
                            <a:pos x="0" y="28"/>
                          </a:cxn>
                          <a:cxn ang="0">
                            <a:pos x="0" y="40"/>
                          </a:cxn>
                          <a:cxn ang="0">
                            <a:pos x="6" y="65"/>
                          </a:cxn>
                          <a:cxn ang="0">
                            <a:pos x="5" y="89"/>
                          </a:cxn>
                        </a:cxnLst>
                        <a:rect l="0" t="0" r="r" b="b"/>
                        <a:pathLst>
                          <a:path w="24" h="89">
                            <a:moveTo>
                              <a:pt x="24" y="0"/>
                            </a:moveTo>
                            <a:lnTo>
                              <a:pt x="13" y="3"/>
                            </a:lnTo>
                            <a:lnTo>
                              <a:pt x="5" y="16"/>
                            </a:lnTo>
                            <a:lnTo>
                              <a:pt x="0" y="28"/>
                            </a:lnTo>
                            <a:lnTo>
                              <a:pt x="0" y="40"/>
                            </a:lnTo>
                            <a:lnTo>
                              <a:pt x="6" y="65"/>
                            </a:lnTo>
                            <a:lnTo>
                              <a:pt x="5" y="89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36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31" y="3301"/>
                        <a:ext cx="22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" y="5"/>
                          </a:cxn>
                          <a:cxn ang="0">
                            <a:pos x="30" y="12"/>
                          </a:cxn>
                          <a:cxn ang="0">
                            <a:pos x="11" y="9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5" h="12">
                            <a:moveTo>
                              <a:pt x="45" y="5"/>
                            </a:moveTo>
                            <a:lnTo>
                              <a:pt x="30" y="12"/>
                            </a:lnTo>
                            <a:lnTo>
                              <a:pt x="11" y="9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37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19" y="3351"/>
                        <a:ext cx="25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9" y="0"/>
                          </a:cxn>
                          <a:cxn ang="0">
                            <a:pos x="43" y="11"/>
                          </a:cxn>
                          <a:cxn ang="0">
                            <a:pos x="28" y="15"/>
                          </a:cxn>
                          <a:cxn ang="0">
                            <a:pos x="14" y="1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49" h="15">
                            <a:moveTo>
                              <a:pt x="49" y="0"/>
                            </a:moveTo>
                            <a:lnTo>
                              <a:pt x="43" y="11"/>
                            </a:lnTo>
                            <a:lnTo>
                              <a:pt x="28" y="15"/>
                            </a:lnTo>
                            <a:lnTo>
                              <a:pt x="14" y="10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38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77" y="3315"/>
                        <a:ext cx="31" cy="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20" y="16"/>
                          </a:cxn>
                          <a:cxn ang="0">
                            <a:pos x="42" y="41"/>
                          </a:cxn>
                          <a:cxn ang="0">
                            <a:pos x="53" y="71"/>
                          </a:cxn>
                          <a:cxn ang="0">
                            <a:pos x="62" y="89"/>
                          </a:cxn>
                          <a:cxn ang="0">
                            <a:pos x="53" y="115"/>
                          </a:cxn>
                        </a:cxnLst>
                        <a:rect l="0" t="0" r="r" b="b"/>
                        <a:pathLst>
                          <a:path w="62" h="115">
                            <a:moveTo>
                              <a:pt x="0" y="0"/>
                            </a:moveTo>
                            <a:lnTo>
                              <a:pt x="20" y="16"/>
                            </a:lnTo>
                            <a:lnTo>
                              <a:pt x="42" y="41"/>
                            </a:lnTo>
                            <a:lnTo>
                              <a:pt x="53" y="71"/>
                            </a:lnTo>
                            <a:lnTo>
                              <a:pt x="62" y="89"/>
                            </a:lnTo>
                            <a:lnTo>
                              <a:pt x="53" y="115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39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76" y="3280"/>
                        <a:ext cx="32" cy="1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0"/>
                          </a:cxn>
                          <a:cxn ang="0">
                            <a:pos x="11" y="16"/>
                          </a:cxn>
                          <a:cxn ang="0">
                            <a:pos x="25" y="5"/>
                          </a:cxn>
                          <a:cxn ang="0">
                            <a:pos x="41" y="0"/>
                          </a:cxn>
                          <a:cxn ang="0">
                            <a:pos x="63" y="2"/>
                          </a:cxn>
                        </a:cxnLst>
                        <a:rect l="0" t="0" r="r" b="b"/>
                        <a:pathLst>
                          <a:path w="63" h="30">
                            <a:moveTo>
                              <a:pt x="0" y="30"/>
                            </a:moveTo>
                            <a:lnTo>
                              <a:pt x="11" y="16"/>
                            </a:lnTo>
                            <a:lnTo>
                              <a:pt x="25" y="5"/>
                            </a:lnTo>
                            <a:lnTo>
                              <a:pt x="41" y="0"/>
                            </a:lnTo>
                            <a:lnTo>
                              <a:pt x="63" y="2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0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1" y="3264"/>
                        <a:ext cx="20" cy="1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1" y="0"/>
                          </a:cxn>
                          <a:cxn ang="0">
                            <a:pos x="28" y="0"/>
                          </a:cxn>
                          <a:cxn ang="0">
                            <a:pos x="17" y="5"/>
                          </a:cxn>
                          <a:cxn ang="0">
                            <a:pos x="9" y="11"/>
                          </a:cxn>
                          <a:cxn ang="0">
                            <a:pos x="2" y="21"/>
                          </a:cxn>
                          <a:cxn ang="0">
                            <a:pos x="0" y="33"/>
                          </a:cxn>
                        </a:cxnLst>
                        <a:rect l="0" t="0" r="r" b="b"/>
                        <a:pathLst>
                          <a:path w="41" h="33">
                            <a:moveTo>
                              <a:pt x="41" y="0"/>
                            </a:moveTo>
                            <a:lnTo>
                              <a:pt x="28" y="0"/>
                            </a:lnTo>
                            <a:lnTo>
                              <a:pt x="17" y="5"/>
                            </a:lnTo>
                            <a:lnTo>
                              <a:pt x="9" y="11"/>
                            </a:lnTo>
                            <a:lnTo>
                              <a:pt x="2" y="21"/>
                            </a:lnTo>
                            <a:lnTo>
                              <a:pt x="0" y="33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" name="Freeform 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98" y="3241"/>
                        <a:ext cx="8" cy="2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" y="0"/>
                          </a:cxn>
                          <a:cxn ang="0">
                            <a:pos x="9" y="6"/>
                          </a:cxn>
                          <a:cxn ang="0">
                            <a:pos x="3" y="20"/>
                          </a:cxn>
                          <a:cxn ang="0">
                            <a:pos x="0" y="33"/>
                          </a:cxn>
                          <a:cxn ang="0">
                            <a:pos x="0" y="47"/>
                          </a:cxn>
                        </a:cxnLst>
                        <a:rect l="0" t="0" r="r" b="b"/>
                        <a:pathLst>
                          <a:path w="16" h="47">
                            <a:moveTo>
                              <a:pt x="16" y="0"/>
                            </a:moveTo>
                            <a:lnTo>
                              <a:pt x="9" y="6"/>
                            </a:lnTo>
                            <a:lnTo>
                              <a:pt x="3" y="20"/>
                            </a:lnTo>
                            <a:lnTo>
                              <a:pt x="0" y="33"/>
                            </a:lnTo>
                            <a:lnTo>
                              <a:pt x="0" y="47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" name="Freeform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84" y="3251"/>
                        <a:ext cx="14" cy="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3" y="5"/>
                          </a:cxn>
                          <a:cxn ang="0">
                            <a:pos x="21" y="15"/>
                          </a:cxn>
                          <a:cxn ang="0">
                            <a:pos x="28" y="26"/>
                          </a:cxn>
                        </a:cxnLst>
                        <a:rect l="0" t="0" r="r" b="b"/>
                        <a:pathLst>
                          <a:path w="28" h="26">
                            <a:moveTo>
                              <a:pt x="0" y="0"/>
                            </a:moveTo>
                            <a:lnTo>
                              <a:pt x="13" y="5"/>
                            </a:lnTo>
                            <a:lnTo>
                              <a:pt x="21" y="15"/>
                            </a:lnTo>
                            <a:lnTo>
                              <a:pt x="28" y="26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sp>
                  <p:nvSpPr>
                    <p:cNvPr id="31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3266" y="3152"/>
                      <a:ext cx="179" cy="14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47"/>
                        </a:cxn>
                        <a:cxn ang="0">
                          <a:pos x="4" y="178"/>
                        </a:cxn>
                        <a:cxn ang="0">
                          <a:pos x="20" y="200"/>
                        </a:cxn>
                        <a:cxn ang="0">
                          <a:pos x="21" y="204"/>
                        </a:cxn>
                        <a:cxn ang="0">
                          <a:pos x="41" y="233"/>
                        </a:cxn>
                        <a:cxn ang="0">
                          <a:pos x="39" y="237"/>
                        </a:cxn>
                        <a:cxn ang="0">
                          <a:pos x="60" y="260"/>
                        </a:cxn>
                        <a:cxn ang="0">
                          <a:pos x="91" y="281"/>
                        </a:cxn>
                        <a:cxn ang="0">
                          <a:pos x="108" y="260"/>
                        </a:cxn>
                        <a:cxn ang="0">
                          <a:pos x="130" y="242"/>
                        </a:cxn>
                        <a:cxn ang="0">
                          <a:pos x="152" y="226"/>
                        </a:cxn>
                        <a:cxn ang="0">
                          <a:pos x="177" y="224"/>
                        </a:cxn>
                        <a:cxn ang="0">
                          <a:pos x="212" y="223"/>
                        </a:cxn>
                        <a:cxn ang="0">
                          <a:pos x="230" y="199"/>
                        </a:cxn>
                        <a:cxn ang="0">
                          <a:pos x="248" y="178"/>
                        </a:cxn>
                        <a:cxn ang="0">
                          <a:pos x="270" y="166"/>
                        </a:cxn>
                        <a:cxn ang="0">
                          <a:pos x="293" y="157"/>
                        </a:cxn>
                        <a:cxn ang="0">
                          <a:pos x="330" y="150"/>
                        </a:cxn>
                        <a:cxn ang="0">
                          <a:pos x="353" y="136"/>
                        </a:cxn>
                        <a:cxn ang="0">
                          <a:pos x="359" y="123"/>
                        </a:cxn>
                        <a:cxn ang="0">
                          <a:pos x="352" y="89"/>
                        </a:cxn>
                        <a:cxn ang="0">
                          <a:pos x="348" y="90"/>
                        </a:cxn>
                        <a:cxn ang="0">
                          <a:pos x="332" y="60"/>
                        </a:cxn>
                        <a:cxn ang="0">
                          <a:pos x="325" y="45"/>
                        </a:cxn>
                        <a:cxn ang="0">
                          <a:pos x="325" y="43"/>
                        </a:cxn>
                        <a:cxn ang="0">
                          <a:pos x="311" y="24"/>
                        </a:cxn>
                        <a:cxn ang="0">
                          <a:pos x="284" y="0"/>
                        </a:cxn>
                        <a:cxn ang="0">
                          <a:pos x="237" y="19"/>
                        </a:cxn>
                        <a:cxn ang="0">
                          <a:pos x="209" y="57"/>
                        </a:cxn>
                        <a:cxn ang="0">
                          <a:pos x="173" y="73"/>
                        </a:cxn>
                        <a:cxn ang="0">
                          <a:pos x="118" y="93"/>
                        </a:cxn>
                        <a:cxn ang="0">
                          <a:pos x="102" y="120"/>
                        </a:cxn>
                        <a:cxn ang="0">
                          <a:pos x="77" y="123"/>
                        </a:cxn>
                        <a:cxn ang="0">
                          <a:pos x="44" y="136"/>
                        </a:cxn>
                        <a:cxn ang="0">
                          <a:pos x="0" y="147"/>
                        </a:cxn>
                      </a:cxnLst>
                      <a:rect l="0" t="0" r="r" b="b"/>
                      <a:pathLst>
                        <a:path w="359" h="281">
                          <a:moveTo>
                            <a:pt x="0" y="147"/>
                          </a:moveTo>
                          <a:lnTo>
                            <a:pt x="4" y="178"/>
                          </a:lnTo>
                          <a:lnTo>
                            <a:pt x="20" y="200"/>
                          </a:lnTo>
                          <a:lnTo>
                            <a:pt x="21" y="204"/>
                          </a:lnTo>
                          <a:lnTo>
                            <a:pt x="41" y="233"/>
                          </a:lnTo>
                          <a:lnTo>
                            <a:pt x="39" y="237"/>
                          </a:lnTo>
                          <a:lnTo>
                            <a:pt x="60" y="260"/>
                          </a:lnTo>
                          <a:lnTo>
                            <a:pt x="91" y="281"/>
                          </a:lnTo>
                          <a:lnTo>
                            <a:pt x="108" y="260"/>
                          </a:lnTo>
                          <a:lnTo>
                            <a:pt x="130" y="242"/>
                          </a:lnTo>
                          <a:lnTo>
                            <a:pt x="152" y="226"/>
                          </a:lnTo>
                          <a:lnTo>
                            <a:pt x="177" y="224"/>
                          </a:lnTo>
                          <a:lnTo>
                            <a:pt x="212" y="223"/>
                          </a:lnTo>
                          <a:lnTo>
                            <a:pt x="230" y="199"/>
                          </a:lnTo>
                          <a:lnTo>
                            <a:pt x="248" y="178"/>
                          </a:lnTo>
                          <a:lnTo>
                            <a:pt x="270" y="166"/>
                          </a:lnTo>
                          <a:lnTo>
                            <a:pt x="293" y="157"/>
                          </a:lnTo>
                          <a:lnTo>
                            <a:pt x="330" y="150"/>
                          </a:lnTo>
                          <a:lnTo>
                            <a:pt x="353" y="136"/>
                          </a:lnTo>
                          <a:lnTo>
                            <a:pt x="359" y="123"/>
                          </a:lnTo>
                          <a:lnTo>
                            <a:pt x="352" y="89"/>
                          </a:lnTo>
                          <a:lnTo>
                            <a:pt x="348" y="90"/>
                          </a:lnTo>
                          <a:lnTo>
                            <a:pt x="332" y="60"/>
                          </a:lnTo>
                          <a:lnTo>
                            <a:pt x="325" y="45"/>
                          </a:lnTo>
                          <a:lnTo>
                            <a:pt x="325" y="43"/>
                          </a:lnTo>
                          <a:lnTo>
                            <a:pt x="311" y="24"/>
                          </a:lnTo>
                          <a:lnTo>
                            <a:pt x="284" y="0"/>
                          </a:lnTo>
                          <a:lnTo>
                            <a:pt x="237" y="19"/>
                          </a:lnTo>
                          <a:lnTo>
                            <a:pt x="209" y="57"/>
                          </a:lnTo>
                          <a:lnTo>
                            <a:pt x="173" y="73"/>
                          </a:lnTo>
                          <a:lnTo>
                            <a:pt x="118" y="93"/>
                          </a:lnTo>
                          <a:lnTo>
                            <a:pt x="102" y="120"/>
                          </a:lnTo>
                          <a:lnTo>
                            <a:pt x="77" y="123"/>
                          </a:lnTo>
                          <a:lnTo>
                            <a:pt x="44" y="136"/>
                          </a:lnTo>
                          <a:lnTo>
                            <a:pt x="0" y="147"/>
                          </a:lnTo>
                          <a:close/>
                        </a:path>
                      </a:pathLst>
                    </a:custGeom>
                    <a:solidFill>
                      <a:srgbClr val="E040A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2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3342" y="2900"/>
                      <a:ext cx="209" cy="16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63" y="34"/>
                        </a:cxn>
                        <a:cxn ang="0">
                          <a:pos x="122" y="68"/>
                        </a:cxn>
                        <a:cxn ang="0">
                          <a:pos x="169" y="89"/>
                        </a:cxn>
                        <a:cxn ang="0">
                          <a:pos x="218" y="114"/>
                        </a:cxn>
                        <a:cxn ang="0">
                          <a:pos x="287" y="148"/>
                        </a:cxn>
                        <a:cxn ang="0">
                          <a:pos x="329" y="213"/>
                        </a:cxn>
                        <a:cxn ang="0">
                          <a:pos x="362" y="327"/>
                        </a:cxn>
                        <a:cxn ang="0">
                          <a:pos x="394" y="234"/>
                        </a:cxn>
                        <a:cxn ang="0">
                          <a:pos x="418" y="172"/>
                        </a:cxn>
                        <a:cxn ang="0">
                          <a:pos x="415" y="125"/>
                        </a:cxn>
                        <a:cxn ang="0">
                          <a:pos x="417" y="172"/>
                        </a:cxn>
                        <a:cxn ang="0">
                          <a:pos x="390" y="232"/>
                        </a:cxn>
                        <a:cxn ang="0">
                          <a:pos x="367" y="330"/>
                        </a:cxn>
                        <a:cxn ang="0">
                          <a:pos x="331" y="211"/>
                        </a:cxn>
                        <a:cxn ang="0">
                          <a:pos x="287" y="150"/>
                        </a:cxn>
                        <a:cxn ang="0">
                          <a:pos x="217" y="114"/>
                        </a:cxn>
                        <a:cxn ang="0">
                          <a:pos x="168" y="92"/>
                        </a:cxn>
                        <a:cxn ang="0">
                          <a:pos x="120" y="68"/>
                        </a:cxn>
                        <a:cxn ang="0">
                          <a:pos x="61" y="34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18" h="330">
                          <a:moveTo>
                            <a:pt x="0" y="0"/>
                          </a:moveTo>
                          <a:lnTo>
                            <a:pt x="63" y="34"/>
                          </a:lnTo>
                          <a:lnTo>
                            <a:pt x="122" y="68"/>
                          </a:lnTo>
                          <a:lnTo>
                            <a:pt x="169" y="89"/>
                          </a:lnTo>
                          <a:lnTo>
                            <a:pt x="218" y="114"/>
                          </a:lnTo>
                          <a:lnTo>
                            <a:pt x="287" y="148"/>
                          </a:lnTo>
                          <a:lnTo>
                            <a:pt x="329" y="213"/>
                          </a:lnTo>
                          <a:lnTo>
                            <a:pt x="362" y="327"/>
                          </a:lnTo>
                          <a:lnTo>
                            <a:pt x="394" y="234"/>
                          </a:lnTo>
                          <a:lnTo>
                            <a:pt x="418" y="172"/>
                          </a:lnTo>
                          <a:lnTo>
                            <a:pt x="415" y="125"/>
                          </a:lnTo>
                          <a:lnTo>
                            <a:pt x="417" y="172"/>
                          </a:lnTo>
                          <a:lnTo>
                            <a:pt x="390" y="232"/>
                          </a:lnTo>
                          <a:lnTo>
                            <a:pt x="367" y="330"/>
                          </a:lnTo>
                          <a:lnTo>
                            <a:pt x="331" y="211"/>
                          </a:lnTo>
                          <a:lnTo>
                            <a:pt x="287" y="150"/>
                          </a:lnTo>
                          <a:lnTo>
                            <a:pt x="217" y="114"/>
                          </a:lnTo>
                          <a:lnTo>
                            <a:pt x="168" y="92"/>
                          </a:lnTo>
                          <a:lnTo>
                            <a:pt x="120" y="68"/>
                          </a:lnTo>
                          <a:lnTo>
                            <a:pt x="61" y="3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E040A0"/>
                    </a:solidFill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3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3365" y="3044"/>
                      <a:ext cx="81" cy="141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215"/>
                        </a:cxn>
                        <a:cxn ang="0">
                          <a:pos x="29" y="172"/>
                        </a:cxn>
                        <a:cxn ang="0">
                          <a:pos x="14" y="127"/>
                        </a:cxn>
                        <a:cxn ang="0">
                          <a:pos x="8" y="81"/>
                        </a:cxn>
                        <a:cxn ang="0">
                          <a:pos x="1" y="17"/>
                        </a:cxn>
                        <a:cxn ang="0">
                          <a:pos x="16" y="6"/>
                        </a:cxn>
                        <a:cxn ang="0">
                          <a:pos x="29" y="5"/>
                        </a:cxn>
                        <a:cxn ang="0">
                          <a:pos x="38" y="43"/>
                        </a:cxn>
                        <a:cxn ang="0">
                          <a:pos x="59" y="66"/>
                        </a:cxn>
                        <a:cxn ang="0">
                          <a:pos x="67" y="117"/>
                        </a:cxn>
                        <a:cxn ang="0">
                          <a:pos x="81" y="156"/>
                        </a:cxn>
                        <a:cxn ang="0">
                          <a:pos x="114" y="189"/>
                        </a:cxn>
                        <a:cxn ang="0">
                          <a:pos x="139" y="230"/>
                        </a:cxn>
                        <a:cxn ang="0">
                          <a:pos x="162" y="283"/>
                        </a:cxn>
                        <a:cxn ang="0">
                          <a:pos x="135" y="230"/>
                        </a:cxn>
                        <a:cxn ang="0">
                          <a:pos x="111" y="188"/>
                        </a:cxn>
                        <a:cxn ang="0">
                          <a:pos x="79" y="155"/>
                        </a:cxn>
                        <a:cxn ang="0">
                          <a:pos x="66" y="117"/>
                        </a:cxn>
                        <a:cxn ang="0">
                          <a:pos x="63" y="67"/>
                        </a:cxn>
                        <a:cxn ang="0">
                          <a:pos x="38" y="48"/>
                        </a:cxn>
                        <a:cxn ang="0">
                          <a:pos x="34" y="0"/>
                        </a:cxn>
                        <a:cxn ang="0">
                          <a:pos x="18" y="5"/>
                        </a:cxn>
                        <a:cxn ang="0">
                          <a:pos x="0" y="17"/>
                        </a:cxn>
                        <a:cxn ang="0">
                          <a:pos x="2" y="43"/>
                        </a:cxn>
                        <a:cxn ang="0">
                          <a:pos x="8" y="83"/>
                        </a:cxn>
                        <a:cxn ang="0">
                          <a:pos x="14" y="120"/>
                        </a:cxn>
                        <a:cxn ang="0">
                          <a:pos x="29" y="169"/>
                        </a:cxn>
                      </a:cxnLst>
                      <a:rect l="0" t="0" r="r" b="b"/>
                      <a:pathLst>
                        <a:path w="162" h="283">
                          <a:moveTo>
                            <a:pt x="76" y="215"/>
                          </a:moveTo>
                          <a:lnTo>
                            <a:pt x="29" y="172"/>
                          </a:lnTo>
                          <a:lnTo>
                            <a:pt x="14" y="127"/>
                          </a:lnTo>
                          <a:lnTo>
                            <a:pt x="8" y="81"/>
                          </a:lnTo>
                          <a:lnTo>
                            <a:pt x="1" y="17"/>
                          </a:lnTo>
                          <a:lnTo>
                            <a:pt x="16" y="6"/>
                          </a:lnTo>
                          <a:lnTo>
                            <a:pt x="29" y="5"/>
                          </a:lnTo>
                          <a:lnTo>
                            <a:pt x="38" y="43"/>
                          </a:lnTo>
                          <a:lnTo>
                            <a:pt x="59" y="66"/>
                          </a:lnTo>
                          <a:lnTo>
                            <a:pt x="67" y="117"/>
                          </a:lnTo>
                          <a:lnTo>
                            <a:pt x="81" y="156"/>
                          </a:lnTo>
                          <a:lnTo>
                            <a:pt x="114" y="189"/>
                          </a:lnTo>
                          <a:lnTo>
                            <a:pt x="139" y="230"/>
                          </a:lnTo>
                          <a:lnTo>
                            <a:pt x="162" y="283"/>
                          </a:lnTo>
                          <a:lnTo>
                            <a:pt x="135" y="230"/>
                          </a:lnTo>
                          <a:lnTo>
                            <a:pt x="111" y="188"/>
                          </a:lnTo>
                          <a:lnTo>
                            <a:pt x="79" y="155"/>
                          </a:lnTo>
                          <a:lnTo>
                            <a:pt x="66" y="117"/>
                          </a:lnTo>
                          <a:lnTo>
                            <a:pt x="63" y="67"/>
                          </a:lnTo>
                          <a:lnTo>
                            <a:pt x="38" y="48"/>
                          </a:lnTo>
                          <a:lnTo>
                            <a:pt x="34" y="0"/>
                          </a:lnTo>
                          <a:lnTo>
                            <a:pt x="18" y="5"/>
                          </a:lnTo>
                          <a:lnTo>
                            <a:pt x="0" y="17"/>
                          </a:lnTo>
                          <a:lnTo>
                            <a:pt x="2" y="43"/>
                          </a:lnTo>
                          <a:lnTo>
                            <a:pt x="8" y="83"/>
                          </a:lnTo>
                          <a:lnTo>
                            <a:pt x="14" y="120"/>
                          </a:lnTo>
                          <a:lnTo>
                            <a:pt x="29" y="169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</p:grpSp>
        </p:grpSp>
        <p:sp>
          <p:nvSpPr>
            <p:cNvPr id="102" name="AutoShape 101"/>
            <p:cNvSpPr>
              <a:spLocks noChangeArrowheads="1"/>
            </p:cNvSpPr>
            <p:nvPr/>
          </p:nvSpPr>
          <p:spPr bwMode="auto">
            <a:xfrm>
              <a:off x="6400800" y="2514600"/>
              <a:ext cx="1828800" cy="533400"/>
            </a:xfrm>
            <a:prstGeom prst="wedgeEllipseCallout">
              <a:avLst>
                <a:gd name="adj1" fmla="val -17102"/>
                <a:gd name="adj2" fmla="val 10981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 algn="ctr"/>
              <a:r>
                <a:rPr lang="zh-TW" altLang="en-US"/>
                <a:t>專業分工</a:t>
              </a:r>
            </a:p>
          </p:txBody>
        </p:sp>
        <p:sp>
          <p:nvSpPr>
            <p:cNvPr id="103" name="Text Box 102"/>
            <p:cNvSpPr txBox="1">
              <a:spLocks noChangeArrowheads="1"/>
            </p:cNvSpPr>
            <p:nvPr/>
          </p:nvSpPr>
          <p:spPr bwMode="auto">
            <a:xfrm>
              <a:off x="5943600" y="5257800"/>
              <a:ext cx="201295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/>
                <a:t>術業有專攻</a:t>
              </a:r>
            </a:p>
            <a:p>
              <a:pPr algn="ctr"/>
              <a:r>
                <a:rPr lang="zh-TW" altLang="en-US" sz="2400"/>
                <a:t>市場效率很好</a:t>
              </a:r>
            </a:p>
          </p:txBody>
        </p:sp>
        <p:grpSp>
          <p:nvGrpSpPr>
            <p:cNvPr id="104" name="Group 104"/>
            <p:cNvGrpSpPr>
              <a:grpSpLocks/>
            </p:cNvGrpSpPr>
            <p:nvPr/>
          </p:nvGrpSpPr>
          <p:grpSpPr bwMode="auto">
            <a:xfrm>
              <a:off x="3657600" y="3429000"/>
              <a:ext cx="1736725" cy="1600200"/>
              <a:chOff x="1824" y="405"/>
              <a:chExt cx="2064" cy="1584"/>
            </a:xfrm>
          </p:grpSpPr>
          <p:sp>
            <p:nvSpPr>
              <p:cNvPr id="105" name="AutoShape 105"/>
              <p:cNvSpPr>
                <a:spLocks noChangeArrowheads="1"/>
              </p:cNvSpPr>
              <p:nvPr/>
            </p:nvSpPr>
            <p:spPr bwMode="auto">
              <a:xfrm rot="2267996">
                <a:off x="3072" y="453"/>
                <a:ext cx="816" cy="624"/>
              </a:xfrm>
              <a:custGeom>
                <a:avLst/>
                <a:gdLst>
                  <a:gd name="G0" fmla="+- 0 0 0"/>
                  <a:gd name="G1" fmla="+- -11796480 0 0"/>
                  <a:gd name="G2" fmla="+- 0 0 -117964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17964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1796480"/>
                  <a:gd name="G36" fmla="sin G34 -11796480"/>
                  <a:gd name="G37" fmla="+/ -117964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0799 w 21600"/>
                  <a:gd name="T5" fmla="*/ 0 h 21600"/>
                  <a:gd name="T6" fmla="*/ 2700 w 21600"/>
                  <a:gd name="T7" fmla="*/ 10800 h 21600"/>
                  <a:gd name="T8" fmla="*/ 10799 w 21600"/>
                  <a:gd name="T9" fmla="*/ 5400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0" y="10800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6" name="Text Box 106"/>
              <p:cNvSpPr txBox="1">
                <a:spLocks noChangeArrowheads="1"/>
              </p:cNvSpPr>
              <p:nvPr/>
            </p:nvSpPr>
            <p:spPr bwMode="auto">
              <a:xfrm>
                <a:off x="2224" y="425"/>
                <a:ext cx="1124" cy="3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/>
                  <a:t>    </a:t>
                </a:r>
                <a:r>
                  <a:rPr lang="zh-TW" altLang="en-US"/>
                  <a:t>設計</a:t>
                </a:r>
              </a:p>
            </p:txBody>
          </p:sp>
          <p:sp>
            <p:nvSpPr>
              <p:cNvPr id="107" name="Text Box 107"/>
              <p:cNvSpPr txBox="1">
                <a:spLocks noChangeArrowheads="1"/>
              </p:cNvSpPr>
              <p:nvPr/>
            </p:nvSpPr>
            <p:spPr bwMode="auto">
              <a:xfrm>
                <a:off x="3056" y="1118"/>
                <a:ext cx="823" cy="3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/>
                  <a:t>製造</a:t>
                </a:r>
              </a:p>
            </p:txBody>
          </p:sp>
          <p:sp>
            <p:nvSpPr>
              <p:cNvPr id="108" name="Text Box 108"/>
              <p:cNvSpPr txBox="1">
                <a:spLocks noChangeArrowheads="1"/>
              </p:cNvSpPr>
              <p:nvPr/>
            </p:nvSpPr>
            <p:spPr bwMode="auto">
              <a:xfrm>
                <a:off x="1967" y="1118"/>
                <a:ext cx="823" cy="3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TW" altLang="en-US"/>
                  <a:t>行銷</a:t>
                </a:r>
              </a:p>
            </p:txBody>
          </p:sp>
          <p:sp>
            <p:nvSpPr>
              <p:cNvPr id="109" name="AutoShape 109"/>
              <p:cNvSpPr>
                <a:spLocks noChangeArrowheads="1"/>
              </p:cNvSpPr>
              <p:nvPr/>
            </p:nvSpPr>
            <p:spPr bwMode="auto">
              <a:xfrm rot="7667996" flipH="1" flipV="1">
                <a:off x="1728" y="501"/>
                <a:ext cx="816" cy="624"/>
              </a:xfrm>
              <a:custGeom>
                <a:avLst/>
                <a:gdLst>
                  <a:gd name="G0" fmla="+- 0 0 0"/>
                  <a:gd name="G1" fmla="+- -11796480 0 0"/>
                  <a:gd name="G2" fmla="+- 0 0 -117964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17964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1796480"/>
                  <a:gd name="G36" fmla="sin G34 -11796480"/>
                  <a:gd name="G37" fmla="+/ -117964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0799 w 21600"/>
                  <a:gd name="T5" fmla="*/ 0 h 21600"/>
                  <a:gd name="T6" fmla="*/ 2700 w 21600"/>
                  <a:gd name="T7" fmla="*/ 10800 h 21600"/>
                  <a:gd name="T8" fmla="*/ 10799 w 21600"/>
                  <a:gd name="T9" fmla="*/ 5400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0" y="10800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0" name="AutoShape 110"/>
              <p:cNvSpPr>
                <a:spLocks noChangeArrowheads="1"/>
              </p:cNvSpPr>
              <p:nvPr/>
            </p:nvSpPr>
            <p:spPr bwMode="auto">
              <a:xfrm rot="10551551">
                <a:off x="2400" y="1365"/>
                <a:ext cx="816" cy="624"/>
              </a:xfrm>
              <a:custGeom>
                <a:avLst/>
                <a:gdLst>
                  <a:gd name="G0" fmla="+- 0 0 0"/>
                  <a:gd name="G1" fmla="+- -11796480 0 0"/>
                  <a:gd name="G2" fmla="+- 0 0 -117964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17964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1796480"/>
                  <a:gd name="G36" fmla="sin G34 -11796480"/>
                  <a:gd name="G37" fmla="+/ -117964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0799 w 21600"/>
                  <a:gd name="T5" fmla="*/ 0 h 21600"/>
                  <a:gd name="T6" fmla="*/ 2700 w 21600"/>
                  <a:gd name="T7" fmla="*/ 10800 h 21600"/>
                  <a:gd name="T8" fmla="*/ 10799 w 21600"/>
                  <a:gd name="T9" fmla="*/ 5400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0" y="10800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11" name="Text Box 111"/>
            <p:cNvSpPr txBox="1">
              <a:spLocks noChangeArrowheads="1"/>
            </p:cNvSpPr>
            <p:nvPr/>
          </p:nvSpPr>
          <p:spPr bwMode="auto">
            <a:xfrm>
              <a:off x="2667000" y="6172200"/>
              <a:ext cx="341632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800" dirty="0" smtClean="0"/>
                <a:t>多角化</a:t>
              </a:r>
              <a:r>
                <a:rPr lang="zh-TW" altLang="en-US" sz="2800" dirty="0"/>
                <a:t>還是專業分工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二、專業分工的趨勢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企業必須作一個決定：什麼活動自己作？什麼活動與人合作？此項決定的考量點有二：</a:t>
            </a:r>
            <a:r>
              <a:rPr lang="en-US" altLang="zh-TW" dirty="0" smtClean="0"/>
              <a:t>(1) </a:t>
            </a:r>
            <a:r>
              <a:rPr lang="zh-TW" altLang="zh-TW" dirty="0" smtClean="0"/>
              <a:t>溝通是否容易</a:t>
            </a:r>
            <a:r>
              <a:rPr lang="en-US" altLang="zh-TW" dirty="0" smtClean="0"/>
              <a:t>(</a:t>
            </a:r>
            <a:r>
              <a:rPr lang="zh-TW" altLang="zh-TW" dirty="0" smtClean="0"/>
              <a:t>交易成本理論</a:t>
            </a:r>
            <a:r>
              <a:rPr lang="en-US" altLang="zh-TW" dirty="0" smtClean="0"/>
              <a:t>)</a:t>
            </a:r>
            <a:r>
              <a:rPr lang="zh-TW" altLang="zh-TW" dirty="0" smtClean="0"/>
              <a:t>。</a:t>
            </a:r>
            <a:r>
              <a:rPr lang="en-US" altLang="zh-TW" dirty="0" smtClean="0"/>
              <a:t>(2) </a:t>
            </a:r>
            <a:r>
              <a:rPr lang="zh-TW" altLang="zh-TW" dirty="0" smtClean="0"/>
              <a:t>他人是否真心合作</a:t>
            </a:r>
            <a:r>
              <a:rPr lang="en-US" altLang="zh-TW" dirty="0" smtClean="0"/>
              <a:t>(</a:t>
            </a:r>
            <a:r>
              <a:rPr lang="zh-TW" altLang="zh-TW" dirty="0" smtClean="0"/>
              <a:t>代理理論</a:t>
            </a:r>
            <a:r>
              <a:rPr lang="en-US" altLang="zh-TW" dirty="0" smtClean="0"/>
              <a:t>)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快樂競爭力</a:t>
            </a:r>
            <a:r>
              <a:rPr lang="en-US" altLang="zh-TW" b="1" dirty="0" smtClean="0"/>
              <a:t>: </a:t>
            </a:r>
            <a:r>
              <a:rPr lang="zh-TW" altLang="zh-TW" b="1" dirty="0" smtClean="0"/>
              <a:t>認清自我競爭優勢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zh-TW" sz="2400" dirty="0" smtClean="0">
                <a:latin typeface="+mj-ea"/>
                <a:ea typeface="+mj-ea"/>
              </a:rPr>
              <a:t>快樂競爭力的來源，在於找到自己的定位與競爭優勢。</a:t>
            </a:r>
          </a:p>
          <a:p>
            <a:r>
              <a:rPr lang="zh-TW" altLang="zh-TW" sz="2400" dirty="0" smtClean="0">
                <a:latin typeface="+mj-ea"/>
                <a:ea typeface="+mj-ea"/>
              </a:rPr>
              <a:t>我心中有一幅和諧的圖畫，綠草悠悠，伴著一棵大樹。魚在水中游，公雞司晨，小狗汪汪叫，貓咪在撒嬌，太陽從東方升起，一切生物各司其職，充滿和平與希望。</a:t>
            </a:r>
          </a:p>
          <a:p>
            <a:r>
              <a:rPr lang="zh-TW" altLang="zh-TW" sz="2400" dirty="0" smtClean="0">
                <a:latin typeface="+mj-ea"/>
                <a:ea typeface="+mj-ea"/>
              </a:rPr>
              <a:t>如果有一天，這幅圖畫中，公雞與小貓開始跟狗一樣汪汪叫，小草長得跟大樹一樣高，魚在天空飛，太陽從西邊升起，這會是一個什麼景象？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……</a:t>
            </a:r>
          </a:p>
          <a:p>
            <a:r>
              <a:rPr lang="zh-TW" altLang="zh-TW" sz="2400" dirty="0" smtClean="0">
                <a:latin typeface="+mj-ea"/>
                <a:ea typeface="+mj-ea"/>
              </a:rPr>
              <a:t>你的核心能力是什麼？如果我的能力與定位只是隻小魚，拜託請不要讓我在天上飛，阿們。</a:t>
            </a:r>
          </a:p>
          <a:p>
            <a:endParaRPr lang="zh-TW" altLang="zh-TW" sz="2400" dirty="0" smtClean="0">
              <a:latin typeface="+mj-ea"/>
              <a:ea typeface="+mj-ea"/>
            </a:endParaRPr>
          </a:p>
          <a:p>
            <a:endParaRPr lang="zh-TW" altLang="en-US" sz="24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第四節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交易成本理論</a:t>
            </a:r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一、交易成本的影響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21</a:t>
            </a:fld>
            <a:endParaRPr lang="zh-TW" altLang="en-US"/>
          </a:p>
        </p:txBody>
      </p:sp>
      <p:graphicFrame>
        <p:nvGraphicFramePr>
          <p:cNvPr id="32" name="資料庫圖表 31"/>
          <p:cNvGraphicFramePr/>
          <p:nvPr/>
        </p:nvGraphicFramePr>
        <p:xfrm>
          <a:off x="500034" y="1643050"/>
          <a:ext cx="7643866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二、交易成本與組織規模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22</a:t>
            </a:fld>
            <a:endParaRPr lang="zh-TW" alt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1000" y="1416077"/>
            <a:ext cx="8458200" cy="4953000"/>
            <a:chOff x="432" y="864"/>
            <a:chExt cx="5328" cy="3120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480" y="2544"/>
              <a:ext cx="4848" cy="1440"/>
              <a:chOff x="240" y="576"/>
              <a:chExt cx="5328" cy="1968"/>
            </a:xfrm>
          </p:grpSpPr>
          <p:sp>
            <p:nvSpPr>
              <p:cNvPr id="21" name="AutoShape 6"/>
              <p:cNvSpPr>
                <a:spLocks noChangeArrowheads="1"/>
              </p:cNvSpPr>
              <p:nvPr/>
            </p:nvSpPr>
            <p:spPr bwMode="auto">
              <a:xfrm>
                <a:off x="1632" y="576"/>
                <a:ext cx="1776" cy="1968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Left"/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  <p:sp>
            <p:nvSpPr>
              <p:cNvPr id="22" name="AutoShape 7"/>
              <p:cNvSpPr>
                <a:spLocks noChangeArrowheads="1"/>
              </p:cNvSpPr>
              <p:nvPr/>
            </p:nvSpPr>
            <p:spPr bwMode="auto">
              <a:xfrm>
                <a:off x="240" y="1776"/>
                <a:ext cx="864" cy="432"/>
              </a:xfrm>
              <a:prstGeom prst="chevron">
                <a:avLst>
                  <a:gd name="adj" fmla="val 33148"/>
                </a:avLst>
              </a:prstGeom>
              <a:solidFill>
                <a:srgbClr val="99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FF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r>
                  <a:rPr lang="zh-TW" altLang="en-US" sz="1800">
                    <a:solidFill>
                      <a:srgbClr val="000000"/>
                    </a:solidFill>
                  </a:rPr>
                  <a:t>研發設計</a:t>
                </a:r>
              </a:p>
            </p:txBody>
          </p:sp>
          <p:sp>
            <p:nvSpPr>
              <p:cNvPr id="23" name="AutoShape 8"/>
              <p:cNvSpPr>
                <a:spLocks noChangeArrowheads="1"/>
              </p:cNvSpPr>
              <p:nvPr/>
            </p:nvSpPr>
            <p:spPr bwMode="auto">
              <a:xfrm>
                <a:off x="1104" y="1776"/>
                <a:ext cx="864" cy="432"/>
              </a:xfrm>
              <a:prstGeom prst="chevron">
                <a:avLst>
                  <a:gd name="adj" fmla="val 33148"/>
                </a:avLst>
              </a:prstGeom>
              <a:solidFill>
                <a:srgbClr val="99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FF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zh-TW" altLang="en-US" sz="1800">
                    <a:solidFill>
                      <a:srgbClr val="000000"/>
                    </a:solidFill>
                  </a:rPr>
                  <a:t>供應商</a:t>
                </a:r>
              </a:p>
            </p:txBody>
          </p:sp>
          <p:sp>
            <p:nvSpPr>
              <p:cNvPr id="24" name="AutoShape 9"/>
              <p:cNvSpPr>
                <a:spLocks noChangeArrowheads="1"/>
              </p:cNvSpPr>
              <p:nvPr/>
            </p:nvSpPr>
            <p:spPr bwMode="auto">
              <a:xfrm>
                <a:off x="2976" y="1776"/>
                <a:ext cx="864" cy="432"/>
              </a:xfrm>
              <a:prstGeom prst="chevron">
                <a:avLst>
                  <a:gd name="adj" fmla="val 33148"/>
                </a:avLst>
              </a:prstGeom>
              <a:solidFill>
                <a:srgbClr val="99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FF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r>
                  <a:rPr lang="zh-TW" altLang="en-US" sz="1800">
                    <a:solidFill>
                      <a:srgbClr val="000000"/>
                    </a:solidFill>
                  </a:rPr>
                  <a:t>經銷商</a:t>
                </a:r>
              </a:p>
            </p:txBody>
          </p:sp>
          <p:sp>
            <p:nvSpPr>
              <p:cNvPr id="25" name="AutoShape 10"/>
              <p:cNvSpPr>
                <a:spLocks noChangeArrowheads="1"/>
              </p:cNvSpPr>
              <p:nvPr/>
            </p:nvSpPr>
            <p:spPr bwMode="auto">
              <a:xfrm>
                <a:off x="2064" y="1776"/>
                <a:ext cx="864" cy="432"/>
              </a:xfrm>
              <a:prstGeom prst="chevron">
                <a:avLst>
                  <a:gd name="adj" fmla="val 33148"/>
                </a:avLst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r>
                  <a:rPr lang="zh-TW" altLang="en-US" sz="1800">
                    <a:solidFill>
                      <a:srgbClr val="000000"/>
                    </a:solidFill>
                  </a:rPr>
                  <a:t>製造商</a:t>
                </a:r>
              </a:p>
            </p:txBody>
          </p:sp>
          <p:sp>
            <p:nvSpPr>
              <p:cNvPr id="26" name="AutoShape 11"/>
              <p:cNvSpPr>
                <a:spLocks noChangeArrowheads="1"/>
              </p:cNvSpPr>
              <p:nvPr/>
            </p:nvSpPr>
            <p:spPr bwMode="auto">
              <a:xfrm>
                <a:off x="3840" y="1776"/>
                <a:ext cx="864" cy="432"/>
              </a:xfrm>
              <a:prstGeom prst="chevron">
                <a:avLst>
                  <a:gd name="adj" fmla="val 33148"/>
                </a:avLst>
              </a:prstGeom>
              <a:solidFill>
                <a:srgbClr val="99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FF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zh-TW" altLang="en-US" sz="1800">
                    <a:solidFill>
                      <a:srgbClr val="000000"/>
                    </a:solidFill>
                  </a:rPr>
                  <a:t>物流</a:t>
                </a:r>
              </a:p>
            </p:txBody>
          </p:sp>
          <p:sp>
            <p:nvSpPr>
              <p:cNvPr id="27" name="AutoShape 12"/>
              <p:cNvSpPr>
                <a:spLocks noChangeArrowheads="1"/>
              </p:cNvSpPr>
              <p:nvPr/>
            </p:nvSpPr>
            <p:spPr bwMode="auto">
              <a:xfrm>
                <a:off x="4704" y="1776"/>
                <a:ext cx="864" cy="432"/>
              </a:xfrm>
              <a:prstGeom prst="chevron">
                <a:avLst>
                  <a:gd name="adj" fmla="val 33148"/>
                </a:avLst>
              </a:prstGeom>
              <a:solidFill>
                <a:srgbClr val="99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FF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r"/>
                <a:r>
                  <a:rPr lang="zh-TW" altLang="en-US" sz="1800">
                    <a:solidFill>
                      <a:srgbClr val="000000"/>
                    </a:solidFill>
                  </a:rPr>
                  <a:t>客戶服務</a:t>
                </a:r>
              </a:p>
            </p:txBody>
          </p:sp>
        </p:grp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2172" y="2958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000"/>
                <a:t>管理成本</a:t>
              </a:r>
            </a:p>
          </p:txBody>
        </p:sp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3184" y="2812"/>
              <a:ext cx="2132" cy="4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zh-TW" altLang="en-US" sz="1800"/>
                <a:t>當市場交易效率提高，</a:t>
              </a:r>
            </a:p>
            <a:p>
              <a:pPr algn="ctr"/>
              <a:r>
                <a:rPr lang="zh-TW" altLang="en-US" sz="1800"/>
                <a:t>交易成本減少，組織規模縮小）</a:t>
              </a:r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960" y="2958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000"/>
                <a:t>交易成本</a:t>
              </a:r>
            </a:p>
          </p:txBody>
        </p: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432" y="864"/>
              <a:ext cx="5328" cy="1440"/>
              <a:chOff x="432" y="2400"/>
              <a:chExt cx="5328" cy="1440"/>
            </a:xfrm>
          </p:grpSpPr>
          <p:grpSp>
            <p:nvGrpSpPr>
              <p:cNvPr id="11" name="Group 17"/>
              <p:cNvGrpSpPr>
                <a:grpSpLocks/>
              </p:cNvGrpSpPr>
              <p:nvPr/>
            </p:nvGrpSpPr>
            <p:grpSpPr bwMode="auto">
              <a:xfrm>
                <a:off x="432" y="2400"/>
                <a:ext cx="5328" cy="1440"/>
                <a:chOff x="432" y="2400"/>
                <a:chExt cx="5328" cy="1440"/>
              </a:xfrm>
            </p:grpSpPr>
            <p:sp>
              <p:nvSpPr>
                <p:cNvPr id="14" name="AutoShape 18"/>
                <p:cNvSpPr>
                  <a:spLocks noChangeArrowheads="1"/>
                </p:cNvSpPr>
                <p:nvPr/>
              </p:nvSpPr>
              <p:spPr bwMode="auto">
                <a:xfrm>
                  <a:off x="1699" y="2400"/>
                  <a:ext cx="4061" cy="144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hlink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Left"/>
                  <a:lightRig rig="legacyFlat3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5" name="AutoShape 19"/>
                <p:cNvSpPr>
                  <a:spLocks noChangeArrowheads="1"/>
                </p:cNvSpPr>
                <p:nvPr/>
              </p:nvSpPr>
              <p:spPr bwMode="auto">
                <a:xfrm>
                  <a:off x="432" y="3278"/>
                  <a:ext cx="786" cy="316"/>
                </a:xfrm>
                <a:prstGeom prst="chevron">
                  <a:avLst>
                    <a:gd name="adj" fmla="val 41225"/>
                  </a:avLst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r"/>
                  <a:r>
                    <a:rPr lang="zh-TW" altLang="en-US" sz="1800">
                      <a:solidFill>
                        <a:srgbClr val="000000"/>
                      </a:solidFill>
                    </a:rPr>
                    <a:t>研發設計</a:t>
                  </a:r>
                </a:p>
              </p:txBody>
            </p:sp>
            <p:sp>
              <p:nvSpPr>
                <p:cNvPr id="16" name="AutoShape 20"/>
                <p:cNvSpPr>
                  <a:spLocks noChangeArrowheads="1"/>
                </p:cNvSpPr>
                <p:nvPr/>
              </p:nvSpPr>
              <p:spPr bwMode="auto">
                <a:xfrm>
                  <a:off x="1218" y="3278"/>
                  <a:ext cx="786" cy="316"/>
                </a:xfrm>
                <a:prstGeom prst="chevron">
                  <a:avLst>
                    <a:gd name="adj" fmla="val 41225"/>
                  </a:avLst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/>
                  <a:r>
                    <a:rPr lang="zh-TW" altLang="en-US" sz="1800">
                      <a:solidFill>
                        <a:srgbClr val="000000"/>
                      </a:solidFill>
                    </a:rPr>
                    <a:t>供應商</a:t>
                  </a:r>
                </a:p>
              </p:txBody>
            </p:sp>
            <p:sp>
              <p:nvSpPr>
                <p:cNvPr id="17" name="AutoShape 21"/>
                <p:cNvSpPr>
                  <a:spLocks noChangeArrowheads="1"/>
                </p:cNvSpPr>
                <p:nvPr/>
              </p:nvSpPr>
              <p:spPr bwMode="auto">
                <a:xfrm>
                  <a:off x="2922" y="3278"/>
                  <a:ext cx="786" cy="316"/>
                </a:xfrm>
                <a:prstGeom prst="chevron">
                  <a:avLst>
                    <a:gd name="adj" fmla="val 41225"/>
                  </a:avLst>
                </a:prstGeom>
                <a:solidFill>
                  <a:srgbClr val="FFFF00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FFFF00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r"/>
                  <a:r>
                    <a:rPr lang="zh-TW" altLang="en-US" sz="1800">
                      <a:solidFill>
                        <a:srgbClr val="000000"/>
                      </a:solidFill>
                    </a:rPr>
                    <a:t>經銷商</a:t>
                  </a:r>
                </a:p>
              </p:txBody>
            </p:sp>
            <p:sp>
              <p:nvSpPr>
                <p:cNvPr id="18" name="AutoShape 22"/>
                <p:cNvSpPr>
                  <a:spLocks noChangeArrowheads="1"/>
                </p:cNvSpPr>
                <p:nvPr/>
              </p:nvSpPr>
              <p:spPr bwMode="auto">
                <a:xfrm>
                  <a:off x="2092" y="3278"/>
                  <a:ext cx="786" cy="316"/>
                </a:xfrm>
                <a:prstGeom prst="chevron">
                  <a:avLst>
                    <a:gd name="adj" fmla="val 41225"/>
                  </a:avLst>
                </a:prstGeom>
                <a:solidFill>
                  <a:srgbClr val="FFFF00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FFFF00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r"/>
                  <a:r>
                    <a:rPr lang="zh-TW" altLang="en-US" sz="1800">
                      <a:solidFill>
                        <a:srgbClr val="000000"/>
                      </a:solidFill>
                    </a:rPr>
                    <a:t>製造商</a:t>
                  </a:r>
                </a:p>
              </p:txBody>
            </p:sp>
            <p:sp>
              <p:nvSpPr>
                <p:cNvPr id="19" name="AutoShape 23"/>
                <p:cNvSpPr>
                  <a:spLocks noChangeArrowheads="1"/>
                </p:cNvSpPr>
                <p:nvPr/>
              </p:nvSpPr>
              <p:spPr bwMode="auto">
                <a:xfrm>
                  <a:off x="3708" y="3278"/>
                  <a:ext cx="786" cy="316"/>
                </a:xfrm>
                <a:prstGeom prst="chevron">
                  <a:avLst>
                    <a:gd name="adj" fmla="val 41225"/>
                  </a:avLst>
                </a:prstGeom>
                <a:solidFill>
                  <a:srgbClr val="FFFF00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FFFF00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/>
                  <a:r>
                    <a:rPr lang="zh-TW" altLang="en-US" sz="1800">
                      <a:solidFill>
                        <a:srgbClr val="000000"/>
                      </a:solidFill>
                    </a:rPr>
                    <a:t>物流</a:t>
                  </a:r>
                </a:p>
              </p:txBody>
            </p:sp>
            <p:sp>
              <p:nvSpPr>
                <p:cNvPr id="20" name="AutoShape 24"/>
                <p:cNvSpPr>
                  <a:spLocks noChangeArrowheads="1"/>
                </p:cNvSpPr>
                <p:nvPr/>
              </p:nvSpPr>
              <p:spPr bwMode="auto">
                <a:xfrm>
                  <a:off x="4494" y="3278"/>
                  <a:ext cx="786" cy="316"/>
                </a:xfrm>
                <a:prstGeom prst="chevron">
                  <a:avLst>
                    <a:gd name="adj" fmla="val 41225"/>
                  </a:avLst>
                </a:prstGeom>
                <a:solidFill>
                  <a:srgbClr val="FFFF00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FFFF00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r"/>
                  <a:r>
                    <a:rPr lang="zh-TW" altLang="en-US" sz="1800">
                      <a:solidFill>
                        <a:srgbClr val="000000"/>
                      </a:solidFill>
                    </a:rPr>
                    <a:t>客戶服務</a:t>
                  </a:r>
                </a:p>
              </p:txBody>
            </p:sp>
          </p:grpSp>
          <p:sp>
            <p:nvSpPr>
              <p:cNvPr id="12" name="Text Box 25"/>
              <p:cNvSpPr txBox="1">
                <a:spLocks noChangeArrowheads="1"/>
              </p:cNvSpPr>
              <p:nvPr/>
            </p:nvSpPr>
            <p:spPr bwMode="auto">
              <a:xfrm>
                <a:off x="3216" y="2736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TW" altLang="en-US" sz="2000"/>
                  <a:t>管理成本</a:t>
                </a:r>
              </a:p>
            </p:txBody>
          </p:sp>
          <p:sp>
            <p:nvSpPr>
              <p:cNvPr id="13" name="Rectangle 26"/>
              <p:cNvSpPr>
                <a:spLocks noChangeArrowheads="1"/>
              </p:cNvSpPr>
              <p:nvPr/>
            </p:nvSpPr>
            <p:spPr bwMode="auto">
              <a:xfrm>
                <a:off x="1632" y="2736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TW" altLang="en-US" sz="2000"/>
                  <a:t>交易成本</a:t>
                </a:r>
              </a:p>
            </p:txBody>
          </p:sp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三、交易成本與新產業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23</a:t>
            </a:fld>
            <a:endParaRPr lang="zh-TW" altLang="en-US"/>
          </a:p>
        </p:txBody>
      </p:sp>
      <p:grpSp>
        <p:nvGrpSpPr>
          <p:cNvPr id="35" name="群組 34"/>
          <p:cNvGrpSpPr/>
          <p:nvPr/>
        </p:nvGrpSpPr>
        <p:grpSpPr>
          <a:xfrm>
            <a:off x="304800" y="1571611"/>
            <a:ext cx="8534400" cy="5000661"/>
            <a:chOff x="304800" y="1571611"/>
            <a:chExt cx="8534400" cy="5000661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714348" y="5749947"/>
              <a:ext cx="75438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TW" altLang="en-US" dirty="0">
                  <a:latin typeface="新細明體" charset="-120"/>
                </a:rPr>
                <a:t>彼得杜拉客預言：當人口結構老年化之後，工作人口變少，因此</a:t>
              </a:r>
              <a:r>
                <a:rPr lang="zh-TW" altLang="en-US" b="1" dirty="0">
                  <a:latin typeface="新細明體" charset="-120"/>
                </a:rPr>
                <a:t>一個人將同時為多家公司工作。</a:t>
              </a:r>
              <a:r>
                <a:rPr lang="zh-TW" altLang="en-US" dirty="0"/>
                <a:t> </a:t>
              </a:r>
            </a:p>
          </p:txBody>
        </p:sp>
        <p:grpSp>
          <p:nvGrpSpPr>
            <p:cNvPr id="36" name="群組 35"/>
            <p:cNvGrpSpPr/>
            <p:nvPr/>
          </p:nvGrpSpPr>
          <p:grpSpPr>
            <a:xfrm>
              <a:off x="304800" y="1571611"/>
              <a:ext cx="8534400" cy="4000529"/>
              <a:chOff x="304800" y="1582042"/>
              <a:chExt cx="8534400" cy="4209158"/>
            </a:xfrm>
          </p:grpSpPr>
          <p:sp>
            <p:nvSpPr>
              <p:cNvPr id="5" name="Rectangle 37"/>
              <p:cNvSpPr>
                <a:spLocks noChangeArrowheads="1"/>
              </p:cNvSpPr>
              <p:nvPr/>
            </p:nvSpPr>
            <p:spPr bwMode="auto">
              <a:xfrm>
                <a:off x="304800" y="1582042"/>
                <a:ext cx="8534400" cy="1219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" name="AutoShape 5"/>
              <p:cNvSpPr>
                <a:spLocks noChangeArrowheads="1"/>
              </p:cNvSpPr>
              <p:nvPr/>
            </p:nvSpPr>
            <p:spPr bwMode="auto">
              <a:xfrm>
                <a:off x="381000" y="1901890"/>
                <a:ext cx="1371600" cy="685800"/>
              </a:xfrm>
              <a:prstGeom prst="chevron">
                <a:avLst>
                  <a:gd name="adj" fmla="val 33148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zh-TW" altLang="en-US" sz="2000">
                    <a:solidFill>
                      <a:srgbClr val="000000"/>
                    </a:solidFill>
                  </a:rPr>
                  <a:t>研發設計</a:t>
                </a:r>
              </a:p>
            </p:txBody>
          </p:sp>
          <p:sp>
            <p:nvSpPr>
              <p:cNvPr id="8" name="AutoShape 6"/>
              <p:cNvSpPr>
                <a:spLocks noChangeArrowheads="1"/>
              </p:cNvSpPr>
              <p:nvPr/>
            </p:nvSpPr>
            <p:spPr bwMode="auto">
              <a:xfrm>
                <a:off x="1752600" y="1901890"/>
                <a:ext cx="1371600" cy="685800"/>
              </a:xfrm>
              <a:prstGeom prst="chevron">
                <a:avLst>
                  <a:gd name="adj" fmla="val 33148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zh-TW" altLang="en-US" sz="2000">
                    <a:solidFill>
                      <a:srgbClr val="000000"/>
                    </a:solidFill>
                  </a:rPr>
                  <a:t>供應商</a:t>
                </a:r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4495800" y="1901890"/>
                <a:ext cx="1371600" cy="685800"/>
              </a:xfrm>
              <a:prstGeom prst="chevron">
                <a:avLst>
                  <a:gd name="adj" fmla="val 33148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zh-TW" altLang="en-US" sz="2000">
                    <a:solidFill>
                      <a:srgbClr val="000000"/>
                    </a:solidFill>
                  </a:rPr>
                  <a:t>經銷商</a:t>
                </a:r>
              </a:p>
            </p:txBody>
          </p:sp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>
                <a:off x="3124200" y="1901890"/>
                <a:ext cx="1371600" cy="685800"/>
              </a:xfrm>
              <a:prstGeom prst="chevron">
                <a:avLst>
                  <a:gd name="adj" fmla="val 33148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zh-TW" altLang="en-US" sz="2000">
                    <a:solidFill>
                      <a:srgbClr val="000000"/>
                    </a:solidFill>
                  </a:rPr>
                  <a:t>製造商</a:t>
                </a:r>
              </a:p>
            </p:txBody>
          </p:sp>
          <p:sp>
            <p:nvSpPr>
              <p:cNvPr id="11" name="AutoShape 9"/>
              <p:cNvSpPr>
                <a:spLocks noChangeArrowheads="1"/>
              </p:cNvSpPr>
              <p:nvPr/>
            </p:nvSpPr>
            <p:spPr bwMode="auto">
              <a:xfrm>
                <a:off x="5867400" y="1901890"/>
                <a:ext cx="1371600" cy="685800"/>
              </a:xfrm>
              <a:prstGeom prst="chevron">
                <a:avLst>
                  <a:gd name="adj" fmla="val 33148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zh-TW" altLang="en-US" sz="2000">
                    <a:solidFill>
                      <a:srgbClr val="000000"/>
                    </a:solidFill>
                  </a:rPr>
                  <a:t>物流</a:t>
                </a:r>
              </a:p>
            </p:txBody>
          </p:sp>
          <p:sp>
            <p:nvSpPr>
              <p:cNvPr id="12" name="AutoShape 10"/>
              <p:cNvSpPr>
                <a:spLocks noChangeArrowheads="1"/>
              </p:cNvSpPr>
              <p:nvPr/>
            </p:nvSpPr>
            <p:spPr bwMode="auto">
              <a:xfrm>
                <a:off x="7239000" y="1901890"/>
                <a:ext cx="1371600" cy="685800"/>
              </a:xfrm>
              <a:prstGeom prst="chevron">
                <a:avLst>
                  <a:gd name="adj" fmla="val 33148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zh-TW" altLang="en-US" sz="2000">
                    <a:solidFill>
                      <a:srgbClr val="000000"/>
                    </a:solidFill>
                  </a:rPr>
                  <a:t>客戶服務</a:t>
                </a:r>
              </a:p>
            </p:txBody>
          </p:sp>
          <p:sp>
            <p:nvSpPr>
              <p:cNvPr id="13" name="AutoShape 11"/>
              <p:cNvSpPr>
                <a:spLocks noChangeArrowheads="1"/>
              </p:cNvSpPr>
              <p:nvPr/>
            </p:nvSpPr>
            <p:spPr bwMode="auto">
              <a:xfrm>
                <a:off x="609600" y="3429000"/>
                <a:ext cx="1371600" cy="685800"/>
              </a:xfrm>
              <a:prstGeom prst="chevron">
                <a:avLst>
                  <a:gd name="adj" fmla="val 33148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zh-TW" altLang="en-US" sz="2000">
                    <a:solidFill>
                      <a:srgbClr val="000000"/>
                    </a:solidFill>
                  </a:rPr>
                  <a:t>供應商</a:t>
                </a:r>
              </a:p>
            </p:txBody>
          </p:sp>
          <p:sp>
            <p:nvSpPr>
              <p:cNvPr id="14" name="AutoShape 14"/>
              <p:cNvSpPr>
                <a:spLocks noChangeArrowheads="1"/>
              </p:cNvSpPr>
              <p:nvPr/>
            </p:nvSpPr>
            <p:spPr bwMode="auto">
              <a:xfrm>
                <a:off x="3200400" y="3200400"/>
                <a:ext cx="1371600" cy="685800"/>
              </a:xfrm>
              <a:prstGeom prst="chevron">
                <a:avLst>
                  <a:gd name="adj" fmla="val 33148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zh-TW" altLang="en-US" sz="2000">
                    <a:solidFill>
                      <a:srgbClr val="000000"/>
                    </a:solidFill>
                  </a:rPr>
                  <a:t>製造商</a:t>
                </a:r>
              </a:p>
            </p:txBody>
          </p:sp>
          <p:sp>
            <p:nvSpPr>
              <p:cNvPr id="15" name="AutoShape 15"/>
              <p:cNvSpPr>
                <a:spLocks noChangeArrowheads="1"/>
              </p:cNvSpPr>
              <p:nvPr/>
            </p:nvSpPr>
            <p:spPr bwMode="auto">
              <a:xfrm>
                <a:off x="609600" y="4953000"/>
                <a:ext cx="1371600" cy="685800"/>
              </a:xfrm>
              <a:prstGeom prst="chevron">
                <a:avLst>
                  <a:gd name="adj" fmla="val 33148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zh-TW" altLang="en-US" sz="2000">
                    <a:solidFill>
                      <a:srgbClr val="000000"/>
                    </a:solidFill>
                  </a:rPr>
                  <a:t>物流</a:t>
                </a:r>
              </a:p>
            </p:txBody>
          </p:sp>
          <p:sp>
            <p:nvSpPr>
              <p:cNvPr id="16" name="AutoShape 16"/>
              <p:cNvSpPr>
                <a:spLocks noChangeArrowheads="1"/>
              </p:cNvSpPr>
              <p:nvPr/>
            </p:nvSpPr>
            <p:spPr bwMode="auto">
              <a:xfrm>
                <a:off x="7391400" y="4114800"/>
                <a:ext cx="1371600" cy="685800"/>
              </a:xfrm>
              <a:prstGeom prst="chevron">
                <a:avLst>
                  <a:gd name="adj" fmla="val 33148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zh-TW" altLang="en-US" sz="2000" dirty="0">
                    <a:solidFill>
                      <a:srgbClr val="000000"/>
                    </a:solidFill>
                  </a:rPr>
                  <a:t>客戶服務</a:t>
                </a:r>
              </a:p>
            </p:txBody>
          </p:sp>
          <p:sp>
            <p:nvSpPr>
              <p:cNvPr id="17" name="AutoShape 17"/>
              <p:cNvSpPr>
                <a:spLocks noChangeArrowheads="1"/>
              </p:cNvSpPr>
              <p:nvPr/>
            </p:nvSpPr>
            <p:spPr bwMode="auto">
              <a:xfrm>
                <a:off x="3276600" y="4114800"/>
                <a:ext cx="1371600" cy="685800"/>
              </a:xfrm>
              <a:prstGeom prst="chevron">
                <a:avLst>
                  <a:gd name="adj" fmla="val 33148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zh-TW" altLang="en-US" sz="2000">
                    <a:solidFill>
                      <a:srgbClr val="000000"/>
                    </a:solidFill>
                  </a:rPr>
                  <a:t>製造商</a:t>
                </a:r>
              </a:p>
            </p:txBody>
          </p:sp>
          <p:sp>
            <p:nvSpPr>
              <p:cNvPr id="18" name="AutoShape 18"/>
              <p:cNvSpPr>
                <a:spLocks noChangeArrowheads="1"/>
              </p:cNvSpPr>
              <p:nvPr/>
            </p:nvSpPr>
            <p:spPr bwMode="auto">
              <a:xfrm>
                <a:off x="3276600" y="5105400"/>
                <a:ext cx="1371600" cy="685800"/>
              </a:xfrm>
              <a:prstGeom prst="chevron">
                <a:avLst>
                  <a:gd name="adj" fmla="val 33148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zh-TW" altLang="en-US" sz="2000">
                    <a:solidFill>
                      <a:srgbClr val="000000"/>
                    </a:solidFill>
                  </a:rPr>
                  <a:t>製造商</a:t>
                </a:r>
              </a:p>
            </p:txBody>
          </p:sp>
          <p:sp>
            <p:nvSpPr>
              <p:cNvPr id="19" name="AutoShape 19"/>
              <p:cNvSpPr>
                <a:spLocks noChangeArrowheads="1"/>
              </p:cNvSpPr>
              <p:nvPr/>
            </p:nvSpPr>
            <p:spPr bwMode="auto">
              <a:xfrm>
                <a:off x="5867400" y="5105400"/>
                <a:ext cx="1371600" cy="685800"/>
              </a:xfrm>
              <a:prstGeom prst="chevron">
                <a:avLst>
                  <a:gd name="adj" fmla="val 33148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zh-TW" altLang="en-US" sz="2000">
                    <a:solidFill>
                      <a:srgbClr val="000000"/>
                    </a:solidFill>
                  </a:rPr>
                  <a:t>品牌</a:t>
                </a:r>
              </a:p>
            </p:txBody>
          </p:sp>
          <p:sp>
            <p:nvSpPr>
              <p:cNvPr id="20" name="AutoShape 20"/>
              <p:cNvSpPr>
                <a:spLocks noChangeArrowheads="1"/>
              </p:cNvSpPr>
              <p:nvPr/>
            </p:nvSpPr>
            <p:spPr bwMode="auto">
              <a:xfrm>
                <a:off x="5715000" y="3200400"/>
                <a:ext cx="1371600" cy="685800"/>
              </a:xfrm>
              <a:prstGeom prst="chevron">
                <a:avLst>
                  <a:gd name="adj" fmla="val 33148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zh-TW" altLang="en-US" sz="2000">
                    <a:solidFill>
                      <a:srgbClr val="000000"/>
                    </a:solidFill>
                  </a:rPr>
                  <a:t>品牌</a:t>
                </a:r>
              </a:p>
            </p:txBody>
          </p:sp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 flipV="1">
                <a:off x="2057400" y="5181600"/>
                <a:ext cx="12192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" name="Line 22"/>
              <p:cNvSpPr>
                <a:spLocks noChangeShapeType="1"/>
              </p:cNvSpPr>
              <p:nvPr/>
            </p:nvSpPr>
            <p:spPr bwMode="auto">
              <a:xfrm flipV="1">
                <a:off x="2057400" y="4495800"/>
                <a:ext cx="1219200" cy="838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" name="Line 23"/>
              <p:cNvSpPr>
                <a:spLocks noChangeShapeType="1"/>
              </p:cNvSpPr>
              <p:nvPr/>
            </p:nvSpPr>
            <p:spPr bwMode="auto">
              <a:xfrm flipV="1">
                <a:off x="2057400" y="3657600"/>
                <a:ext cx="1066800" cy="1676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" name="Line 24"/>
              <p:cNvSpPr>
                <a:spLocks noChangeShapeType="1"/>
              </p:cNvSpPr>
              <p:nvPr/>
            </p:nvSpPr>
            <p:spPr bwMode="auto">
              <a:xfrm flipV="1">
                <a:off x="2057400" y="3429000"/>
                <a:ext cx="10668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" name="Line 25"/>
              <p:cNvSpPr>
                <a:spLocks noChangeShapeType="1"/>
              </p:cNvSpPr>
              <p:nvPr/>
            </p:nvSpPr>
            <p:spPr bwMode="auto">
              <a:xfrm>
                <a:off x="2057400" y="3810000"/>
                <a:ext cx="106680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" name="Line 26"/>
              <p:cNvSpPr>
                <a:spLocks noChangeShapeType="1"/>
              </p:cNvSpPr>
              <p:nvPr/>
            </p:nvSpPr>
            <p:spPr bwMode="auto">
              <a:xfrm>
                <a:off x="2057400" y="3810000"/>
                <a:ext cx="1066800" cy="1295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" name="Line 28"/>
              <p:cNvSpPr>
                <a:spLocks noChangeShapeType="1"/>
              </p:cNvSpPr>
              <p:nvPr/>
            </p:nvSpPr>
            <p:spPr bwMode="auto">
              <a:xfrm>
                <a:off x="4648200" y="3581400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" name="Line 29"/>
              <p:cNvSpPr>
                <a:spLocks noChangeShapeType="1"/>
              </p:cNvSpPr>
              <p:nvPr/>
            </p:nvSpPr>
            <p:spPr bwMode="auto">
              <a:xfrm>
                <a:off x="4648200" y="3581400"/>
                <a:ext cx="1295400" cy="1828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" name="Line 30"/>
              <p:cNvSpPr>
                <a:spLocks noChangeShapeType="1"/>
              </p:cNvSpPr>
              <p:nvPr/>
            </p:nvSpPr>
            <p:spPr bwMode="auto">
              <a:xfrm flipV="1">
                <a:off x="4724400" y="3733800"/>
                <a:ext cx="914400" cy="762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" name="Line 31"/>
              <p:cNvSpPr>
                <a:spLocks noChangeShapeType="1"/>
              </p:cNvSpPr>
              <p:nvPr/>
            </p:nvSpPr>
            <p:spPr bwMode="auto">
              <a:xfrm>
                <a:off x="4724400" y="4495800"/>
                <a:ext cx="1066800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" name="Line 32"/>
              <p:cNvSpPr>
                <a:spLocks noChangeShapeType="1"/>
              </p:cNvSpPr>
              <p:nvPr/>
            </p:nvSpPr>
            <p:spPr bwMode="auto">
              <a:xfrm flipV="1">
                <a:off x="4648200" y="3962400"/>
                <a:ext cx="106680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" name="Line 33"/>
              <p:cNvSpPr>
                <a:spLocks noChangeShapeType="1"/>
              </p:cNvSpPr>
              <p:nvPr/>
            </p:nvSpPr>
            <p:spPr bwMode="auto">
              <a:xfrm>
                <a:off x="4648200" y="5486400"/>
                <a:ext cx="11430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" name="Line 34"/>
              <p:cNvSpPr>
                <a:spLocks noChangeShapeType="1"/>
              </p:cNvSpPr>
              <p:nvPr/>
            </p:nvSpPr>
            <p:spPr bwMode="auto">
              <a:xfrm>
                <a:off x="7162800" y="3733800"/>
                <a:ext cx="6096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" name="Line 35"/>
              <p:cNvSpPr>
                <a:spLocks noChangeShapeType="1"/>
              </p:cNvSpPr>
              <p:nvPr/>
            </p:nvSpPr>
            <p:spPr bwMode="auto">
              <a:xfrm flipV="1">
                <a:off x="7315200" y="4876800"/>
                <a:ext cx="68580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四、交易成本的範疇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24</a:t>
            </a:fld>
            <a:endParaRPr lang="zh-TW" alt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52400" y="1785926"/>
            <a:ext cx="7681876" cy="3852874"/>
            <a:chOff x="144" y="912"/>
            <a:chExt cx="5344" cy="3072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528" y="2544"/>
              <a:ext cx="4848" cy="1440"/>
              <a:chOff x="192" y="2400"/>
              <a:chExt cx="4848" cy="1440"/>
            </a:xfrm>
          </p:grpSpPr>
          <p:grpSp>
            <p:nvGrpSpPr>
              <p:cNvPr id="14" name="Group 7"/>
              <p:cNvGrpSpPr>
                <a:grpSpLocks/>
              </p:cNvGrpSpPr>
              <p:nvPr/>
            </p:nvGrpSpPr>
            <p:grpSpPr bwMode="auto">
              <a:xfrm>
                <a:off x="192" y="2400"/>
                <a:ext cx="4848" cy="1440"/>
                <a:chOff x="240" y="576"/>
                <a:chExt cx="5328" cy="1968"/>
              </a:xfrm>
            </p:grpSpPr>
            <p:sp>
              <p:nvSpPr>
                <p:cNvPr id="17" name="AutoShape 8"/>
                <p:cNvSpPr>
                  <a:spLocks noChangeArrowheads="1"/>
                </p:cNvSpPr>
                <p:nvPr/>
              </p:nvSpPr>
              <p:spPr bwMode="auto">
                <a:xfrm>
                  <a:off x="1632" y="576"/>
                  <a:ext cx="1776" cy="196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hlink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Left"/>
                  <a:lightRig rig="legacyFlat3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zh-TW" altLang="en-US" sz="1200"/>
                </a:p>
              </p:txBody>
            </p:sp>
            <p:sp>
              <p:nvSpPr>
                <p:cNvPr id="18" name="AutoShape 9"/>
                <p:cNvSpPr>
                  <a:spLocks noChangeArrowheads="1"/>
                </p:cNvSpPr>
                <p:nvPr/>
              </p:nvSpPr>
              <p:spPr bwMode="auto">
                <a:xfrm>
                  <a:off x="240" y="1776"/>
                  <a:ext cx="864" cy="432"/>
                </a:xfrm>
                <a:prstGeom prst="chevron">
                  <a:avLst>
                    <a:gd name="adj" fmla="val 33148"/>
                  </a:avLst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r"/>
                  <a:r>
                    <a:rPr lang="zh-TW" altLang="en-US" sz="1200">
                      <a:solidFill>
                        <a:srgbClr val="000000"/>
                      </a:solidFill>
                    </a:rPr>
                    <a:t>研發設計</a:t>
                  </a:r>
                </a:p>
              </p:txBody>
            </p:sp>
            <p:sp>
              <p:nvSpPr>
                <p:cNvPr id="19" name="AutoShape 10"/>
                <p:cNvSpPr>
                  <a:spLocks noChangeArrowheads="1"/>
                </p:cNvSpPr>
                <p:nvPr/>
              </p:nvSpPr>
              <p:spPr bwMode="auto">
                <a:xfrm>
                  <a:off x="1104" y="1776"/>
                  <a:ext cx="864" cy="432"/>
                </a:xfrm>
                <a:prstGeom prst="chevron">
                  <a:avLst>
                    <a:gd name="adj" fmla="val 33148"/>
                  </a:avLst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/>
                  <a:r>
                    <a:rPr lang="zh-TW" altLang="en-US" sz="1200">
                      <a:solidFill>
                        <a:srgbClr val="000000"/>
                      </a:solidFill>
                    </a:rPr>
                    <a:t>供應商</a:t>
                  </a:r>
                </a:p>
              </p:txBody>
            </p:sp>
            <p:sp>
              <p:nvSpPr>
                <p:cNvPr id="20" name="AutoShape 11"/>
                <p:cNvSpPr>
                  <a:spLocks noChangeArrowheads="1"/>
                </p:cNvSpPr>
                <p:nvPr/>
              </p:nvSpPr>
              <p:spPr bwMode="auto">
                <a:xfrm>
                  <a:off x="2976" y="1776"/>
                  <a:ext cx="864" cy="432"/>
                </a:xfrm>
                <a:prstGeom prst="chevron">
                  <a:avLst>
                    <a:gd name="adj" fmla="val 33148"/>
                  </a:avLst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r"/>
                  <a:r>
                    <a:rPr lang="zh-TW" altLang="en-US" sz="1200">
                      <a:solidFill>
                        <a:srgbClr val="000000"/>
                      </a:solidFill>
                    </a:rPr>
                    <a:t>經銷商</a:t>
                  </a:r>
                </a:p>
              </p:txBody>
            </p:sp>
            <p:sp>
              <p:nvSpPr>
                <p:cNvPr id="21" name="AutoShape 12"/>
                <p:cNvSpPr>
                  <a:spLocks noChangeArrowheads="1"/>
                </p:cNvSpPr>
                <p:nvPr/>
              </p:nvSpPr>
              <p:spPr bwMode="auto">
                <a:xfrm>
                  <a:off x="2064" y="1776"/>
                  <a:ext cx="864" cy="432"/>
                </a:xfrm>
                <a:prstGeom prst="chevron">
                  <a:avLst>
                    <a:gd name="adj" fmla="val 33148"/>
                  </a:avLst>
                </a:prstGeom>
                <a:solidFill>
                  <a:srgbClr val="FFFF00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FFFF00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r"/>
                  <a:r>
                    <a:rPr lang="zh-TW" altLang="en-US" sz="1200">
                      <a:solidFill>
                        <a:srgbClr val="000000"/>
                      </a:solidFill>
                    </a:rPr>
                    <a:t>製造商</a:t>
                  </a:r>
                </a:p>
              </p:txBody>
            </p:sp>
            <p:sp>
              <p:nvSpPr>
                <p:cNvPr id="22" name="AutoShape 13"/>
                <p:cNvSpPr>
                  <a:spLocks noChangeArrowheads="1"/>
                </p:cNvSpPr>
                <p:nvPr/>
              </p:nvSpPr>
              <p:spPr bwMode="auto">
                <a:xfrm>
                  <a:off x="3840" y="1776"/>
                  <a:ext cx="864" cy="432"/>
                </a:xfrm>
                <a:prstGeom prst="chevron">
                  <a:avLst>
                    <a:gd name="adj" fmla="val 33148"/>
                  </a:avLst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/>
                  <a:r>
                    <a:rPr lang="zh-TW" altLang="en-US" sz="1200">
                      <a:solidFill>
                        <a:srgbClr val="000000"/>
                      </a:solidFill>
                    </a:rPr>
                    <a:t>物流</a:t>
                  </a:r>
                </a:p>
              </p:txBody>
            </p:sp>
            <p:sp>
              <p:nvSpPr>
                <p:cNvPr id="23" name="AutoShape 14"/>
                <p:cNvSpPr>
                  <a:spLocks noChangeArrowheads="1"/>
                </p:cNvSpPr>
                <p:nvPr/>
              </p:nvSpPr>
              <p:spPr bwMode="auto">
                <a:xfrm>
                  <a:off x="4704" y="1776"/>
                  <a:ext cx="864" cy="432"/>
                </a:xfrm>
                <a:prstGeom prst="chevron">
                  <a:avLst>
                    <a:gd name="adj" fmla="val 33148"/>
                  </a:avLst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r"/>
                  <a:r>
                    <a:rPr lang="zh-TW" altLang="en-US" sz="1200">
                      <a:solidFill>
                        <a:srgbClr val="000000"/>
                      </a:solidFill>
                    </a:rPr>
                    <a:t>客戶服務</a:t>
                  </a:r>
                </a:p>
              </p:txBody>
            </p:sp>
          </p:grpSp>
          <p:sp>
            <p:nvSpPr>
              <p:cNvPr id="15" name="AutoShape 15"/>
              <p:cNvSpPr>
                <a:spLocks noChangeArrowheads="1"/>
              </p:cNvSpPr>
              <p:nvPr/>
            </p:nvSpPr>
            <p:spPr bwMode="auto">
              <a:xfrm>
                <a:off x="2352" y="2736"/>
                <a:ext cx="1488" cy="384"/>
              </a:xfrm>
              <a:prstGeom prst="curvedDownArrow">
                <a:avLst>
                  <a:gd name="adj1" fmla="val 77500"/>
                  <a:gd name="adj2" fmla="val 155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 sz="1200"/>
              </a:p>
            </p:txBody>
          </p:sp>
          <p:sp>
            <p:nvSpPr>
              <p:cNvPr id="16" name="AutoShape 16"/>
              <p:cNvSpPr>
                <a:spLocks noChangeArrowheads="1"/>
              </p:cNvSpPr>
              <p:nvPr/>
            </p:nvSpPr>
            <p:spPr bwMode="auto">
              <a:xfrm flipH="1">
                <a:off x="528" y="2688"/>
                <a:ext cx="1488" cy="384"/>
              </a:xfrm>
              <a:prstGeom prst="curvedDownArrow">
                <a:avLst>
                  <a:gd name="adj1" fmla="val 77500"/>
                  <a:gd name="adj2" fmla="val 155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 sz="1200"/>
              </a:p>
            </p:txBody>
          </p: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144" y="1440"/>
              <a:ext cx="4130" cy="864"/>
              <a:chOff x="432" y="1296"/>
              <a:chExt cx="4464" cy="912"/>
            </a:xfrm>
          </p:grpSpPr>
          <p:sp>
            <p:nvSpPr>
              <p:cNvPr id="11" name="AutoShape 18"/>
              <p:cNvSpPr>
                <a:spLocks noChangeArrowheads="1"/>
              </p:cNvSpPr>
              <p:nvPr/>
            </p:nvSpPr>
            <p:spPr bwMode="auto">
              <a:xfrm>
                <a:off x="432" y="1296"/>
                <a:ext cx="1440" cy="912"/>
              </a:xfrm>
              <a:prstGeom prst="rightArrowCallout">
                <a:avLst>
                  <a:gd name="adj1" fmla="val 25000"/>
                  <a:gd name="adj2" fmla="val 25000"/>
                  <a:gd name="adj3" fmla="val 26316"/>
                  <a:gd name="adj4" fmla="val 66667"/>
                </a:avLst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>
                  <a:spcAft>
                    <a:spcPct val="20000"/>
                  </a:spcAft>
                </a:pPr>
                <a:r>
                  <a:rPr lang="zh-TW" altLang="en-US" sz="1400" b="1" u="sng"/>
                  <a:t>交易前</a:t>
                </a:r>
              </a:p>
              <a:p>
                <a:pPr algn="ctr"/>
                <a:r>
                  <a:rPr lang="zh-TW" altLang="en-US" sz="1200"/>
                  <a:t>搜尋成本</a:t>
                </a:r>
              </a:p>
              <a:p>
                <a:pPr algn="ctr"/>
                <a:r>
                  <a:rPr lang="zh-TW" altLang="en-US" sz="1200"/>
                  <a:t>議價成本</a:t>
                </a:r>
              </a:p>
              <a:p>
                <a:pPr algn="ctr"/>
                <a:r>
                  <a:rPr lang="zh-TW" altLang="en-US" sz="1200"/>
                  <a:t>溝通成本</a:t>
                </a:r>
              </a:p>
            </p:txBody>
          </p:sp>
          <p:sp>
            <p:nvSpPr>
              <p:cNvPr id="12" name="AutoShape 19"/>
              <p:cNvSpPr>
                <a:spLocks noChangeArrowheads="1"/>
              </p:cNvSpPr>
              <p:nvPr/>
            </p:nvSpPr>
            <p:spPr bwMode="auto">
              <a:xfrm>
                <a:off x="1944" y="1296"/>
                <a:ext cx="1440" cy="912"/>
              </a:xfrm>
              <a:prstGeom prst="rightArrowCallout">
                <a:avLst>
                  <a:gd name="adj1" fmla="val 25000"/>
                  <a:gd name="adj2" fmla="val 25000"/>
                  <a:gd name="adj3" fmla="val 26316"/>
                  <a:gd name="adj4" fmla="val 66667"/>
                </a:avLst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>
                  <a:spcAft>
                    <a:spcPct val="20000"/>
                  </a:spcAft>
                </a:pPr>
                <a:r>
                  <a:rPr lang="zh-TW" altLang="en-US" sz="1400" b="1" u="sng"/>
                  <a:t>交易中</a:t>
                </a:r>
              </a:p>
              <a:p>
                <a:pPr algn="ctr"/>
                <a:r>
                  <a:rPr lang="zh-TW" altLang="en-US" sz="1200"/>
                  <a:t>購買成本</a:t>
                </a:r>
              </a:p>
              <a:p>
                <a:pPr algn="ctr"/>
                <a:r>
                  <a:rPr lang="zh-TW" altLang="en-US" sz="1200"/>
                  <a:t>訂單成本</a:t>
                </a:r>
              </a:p>
              <a:p>
                <a:pPr algn="ctr"/>
                <a:r>
                  <a:rPr lang="zh-TW" altLang="en-US" sz="1200"/>
                  <a:t>簽約成本</a:t>
                </a:r>
              </a:p>
            </p:txBody>
          </p:sp>
          <p:sp>
            <p:nvSpPr>
              <p:cNvPr id="13" name="AutoShape 20"/>
              <p:cNvSpPr>
                <a:spLocks noChangeArrowheads="1"/>
              </p:cNvSpPr>
              <p:nvPr/>
            </p:nvSpPr>
            <p:spPr bwMode="auto">
              <a:xfrm>
                <a:off x="3456" y="1296"/>
                <a:ext cx="1440" cy="912"/>
              </a:xfrm>
              <a:prstGeom prst="rightArrowCallout">
                <a:avLst>
                  <a:gd name="adj1" fmla="val 25000"/>
                  <a:gd name="adj2" fmla="val 25000"/>
                  <a:gd name="adj3" fmla="val 26316"/>
                  <a:gd name="adj4" fmla="val 66667"/>
                </a:avLst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>
                  <a:spcAft>
                    <a:spcPct val="20000"/>
                  </a:spcAft>
                </a:pPr>
                <a:r>
                  <a:rPr lang="zh-TW" altLang="en-US" sz="1400" b="1" u="sng"/>
                  <a:t>交易後</a:t>
                </a:r>
              </a:p>
              <a:p>
                <a:pPr algn="ctr"/>
                <a:r>
                  <a:rPr lang="zh-TW" altLang="en-US" sz="1200"/>
                  <a:t>監督成本</a:t>
                </a:r>
              </a:p>
              <a:p>
                <a:pPr algn="ctr"/>
                <a:r>
                  <a:rPr lang="zh-TW" altLang="en-US" sz="1200"/>
                  <a:t>執行成本</a:t>
                </a:r>
              </a:p>
              <a:p>
                <a:pPr algn="ctr"/>
                <a:r>
                  <a:rPr lang="zh-TW" altLang="en-US" sz="1200"/>
                  <a:t>服務成本</a:t>
                </a:r>
              </a:p>
            </p:txBody>
          </p:sp>
        </p:grp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4485" y="912"/>
              <a:ext cx="1003" cy="58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zh-TW" altLang="en-US" sz="1400"/>
                <a:t>顧客喜歡與</a:t>
              </a:r>
            </a:p>
            <a:p>
              <a:pPr algn="ctr"/>
              <a:r>
                <a:rPr lang="zh-TW" altLang="en-US" sz="1400"/>
                <a:t>交易成本低</a:t>
              </a:r>
            </a:p>
            <a:p>
              <a:pPr algn="ctr"/>
              <a:r>
                <a:rPr lang="zh-TW" altLang="en-US" sz="1400"/>
                <a:t>的企業做生意。</a:t>
              </a:r>
            </a:p>
          </p:txBody>
        </p:sp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4485" y="1872"/>
              <a:ext cx="1003" cy="76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zh-TW" altLang="en-US" sz="1400"/>
                <a:t>交易成本低，</a:t>
              </a:r>
            </a:p>
            <a:p>
              <a:pPr algn="ctr"/>
              <a:r>
                <a:rPr lang="zh-TW" altLang="en-US" sz="1400"/>
                <a:t>使得組織規模</a:t>
              </a:r>
            </a:p>
            <a:p>
              <a:pPr algn="ctr"/>
              <a:r>
                <a:rPr lang="zh-TW" altLang="en-US" sz="1400"/>
                <a:t>縮小，虛擬</a:t>
              </a:r>
              <a:r>
                <a:rPr lang="en-US" altLang="zh-TW" sz="1400"/>
                <a:t>B2B</a:t>
              </a:r>
            </a:p>
            <a:p>
              <a:pPr algn="ctr"/>
              <a:r>
                <a:rPr lang="zh-TW" altLang="en-US" sz="1400"/>
                <a:t>企業開始增加。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第五節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代理問題與垂直整合</a:t>
            </a:r>
            <a:endParaRPr lang="zh-TW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一、代理理論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26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27</a:t>
            </a:fld>
            <a:endParaRPr lang="zh-TW" altLang="en-US"/>
          </a:p>
        </p:txBody>
      </p:sp>
      <p:grpSp>
        <p:nvGrpSpPr>
          <p:cNvPr id="12" name="群組 11"/>
          <p:cNvGrpSpPr/>
          <p:nvPr/>
        </p:nvGrpSpPr>
        <p:grpSpPr>
          <a:xfrm>
            <a:off x="539750" y="1500174"/>
            <a:ext cx="8032778" cy="4981291"/>
            <a:chOff x="539750" y="685800"/>
            <a:chExt cx="7156450" cy="5795665"/>
          </a:xfrm>
        </p:grpSpPr>
        <p:graphicFrame>
          <p:nvGraphicFramePr>
            <p:cNvPr id="5" name="Object 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371600" y="2743200"/>
            <a:ext cx="2362200" cy="1752600"/>
          </p:xfrm>
          <a:graphic>
            <a:graphicData uri="http://schemas.openxmlformats.org/presentationml/2006/ole">
              <p:oleObj spid="_x0000_s28674" name="Clip" r:id="rId3" imgW="7046640" imgH="4584600" progId="">
                <p:embed/>
              </p:oleObj>
            </a:graphicData>
          </a:graphic>
        </p:graphicFrame>
        <p:graphicFrame>
          <p:nvGraphicFramePr>
            <p:cNvPr id="6" name="Object 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715000" y="2667000"/>
            <a:ext cx="1905000" cy="1981200"/>
          </p:xfrm>
          <a:graphic>
            <a:graphicData uri="http://schemas.openxmlformats.org/presentationml/2006/ole">
              <p:oleObj spid="_x0000_s28675" name="Microsoft ClipArt Gallery" r:id="rId4" imgW="5279760" imgH="4660560" progId="">
                <p:embed/>
              </p:oleObj>
            </a:graphicData>
          </a:graphic>
        </p:graphicFrame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6019800" y="5029200"/>
              <a:ext cx="1098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/>
                <a:t>主理人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209800" y="4953000"/>
              <a:ext cx="1098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/>
                <a:t>代理人</a:t>
              </a: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4953000" y="838200"/>
              <a:ext cx="2743200" cy="1524000"/>
            </a:xfrm>
            <a:prstGeom prst="wedgeEllipseCallout">
              <a:avLst>
                <a:gd name="adj1" fmla="val 9898"/>
                <a:gd name="adj2" fmla="val 6791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zh-TW" altLang="en-US"/>
                <a:t>道德與文化</a:t>
              </a:r>
            </a:p>
            <a:p>
              <a:pPr algn="ctr"/>
              <a:r>
                <a:rPr lang="zh-TW" altLang="en-US"/>
                <a:t>管控與監督</a:t>
              </a:r>
            </a:p>
            <a:p>
              <a:pPr algn="ctr"/>
              <a:r>
                <a:rPr lang="zh-TW" altLang="en-US"/>
                <a:t>分股共同體</a:t>
              </a: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539750" y="685800"/>
              <a:ext cx="3311525" cy="1447800"/>
            </a:xfrm>
            <a:prstGeom prst="cloudCallout">
              <a:avLst>
                <a:gd name="adj1" fmla="val 21764"/>
                <a:gd name="adj2" fmla="val 8322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zh-TW" altLang="en-US"/>
                <a:t>為自己利益？</a:t>
              </a:r>
            </a:p>
            <a:p>
              <a:pPr algn="ctr"/>
              <a:r>
                <a:rPr lang="zh-TW" altLang="en-US"/>
                <a:t>為公司利益？</a:t>
              </a:r>
            </a:p>
            <a:p>
              <a:pPr algn="ctr"/>
              <a:endParaRPr lang="en-US" altLang="zh-TW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895600" y="6019800"/>
              <a:ext cx="23391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dirty="0" smtClean="0"/>
                <a:t>代理</a:t>
              </a:r>
              <a:r>
                <a:rPr lang="zh-TW" altLang="en-US" dirty="0"/>
                <a:t>問題與管理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二、垂直整合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81000" y="1609744"/>
            <a:ext cx="1371600" cy="685800"/>
          </a:xfrm>
          <a:prstGeom prst="chevron">
            <a:avLst>
              <a:gd name="adj" fmla="val 331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/>
            <a:r>
              <a:rPr lang="zh-TW" altLang="en-US" sz="2000">
                <a:solidFill>
                  <a:srgbClr val="000000"/>
                </a:solidFill>
              </a:rPr>
              <a:t>研發設計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752600" y="1609744"/>
            <a:ext cx="1371600" cy="685800"/>
          </a:xfrm>
          <a:prstGeom prst="chevron">
            <a:avLst>
              <a:gd name="adj" fmla="val 331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/>
            <a:r>
              <a:rPr lang="zh-TW" altLang="en-US" sz="2000">
                <a:solidFill>
                  <a:srgbClr val="000000"/>
                </a:solidFill>
              </a:rPr>
              <a:t>供應商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495800" y="1609744"/>
            <a:ext cx="1371600" cy="685800"/>
          </a:xfrm>
          <a:prstGeom prst="chevron">
            <a:avLst>
              <a:gd name="adj" fmla="val 331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/>
            <a:r>
              <a:rPr lang="zh-TW" altLang="en-US" sz="2000">
                <a:solidFill>
                  <a:srgbClr val="000000"/>
                </a:solidFill>
              </a:rPr>
              <a:t>經銷商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124200" y="1609744"/>
            <a:ext cx="1371600" cy="685800"/>
          </a:xfrm>
          <a:prstGeom prst="chevron">
            <a:avLst>
              <a:gd name="adj" fmla="val 331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/>
            <a:r>
              <a:rPr lang="zh-TW" altLang="en-US" sz="2000">
                <a:solidFill>
                  <a:srgbClr val="000000"/>
                </a:solidFill>
              </a:rPr>
              <a:t>製造商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5867400" y="1609744"/>
            <a:ext cx="1371600" cy="685800"/>
          </a:xfrm>
          <a:prstGeom prst="chevron">
            <a:avLst>
              <a:gd name="adj" fmla="val 331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/>
            <a:r>
              <a:rPr lang="zh-TW" altLang="en-US" sz="2000">
                <a:solidFill>
                  <a:srgbClr val="000000"/>
                </a:solidFill>
              </a:rPr>
              <a:t>物流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7239000" y="1609744"/>
            <a:ext cx="1371600" cy="685800"/>
          </a:xfrm>
          <a:prstGeom prst="chevron">
            <a:avLst>
              <a:gd name="adj" fmla="val 331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/>
            <a:r>
              <a:rPr lang="zh-TW" altLang="en-US" sz="2000">
                <a:solidFill>
                  <a:srgbClr val="000000"/>
                </a:solidFill>
              </a:rPr>
              <a:t>客戶服務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57200" y="2713056"/>
            <a:ext cx="551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向前整合（</a:t>
            </a:r>
            <a:r>
              <a:rPr lang="en-US" altLang="zh-TW"/>
              <a:t>Forward Vertical Integration</a:t>
            </a:r>
            <a:r>
              <a:rPr lang="zh-TW" altLang="en-US"/>
              <a:t>）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457200" y="3476644"/>
            <a:ext cx="1371600" cy="685800"/>
          </a:xfrm>
          <a:prstGeom prst="chevron">
            <a:avLst>
              <a:gd name="adj" fmla="val 331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/>
            <a:r>
              <a:rPr lang="zh-TW" altLang="en-US" sz="2000">
                <a:solidFill>
                  <a:srgbClr val="000000"/>
                </a:solidFill>
              </a:rPr>
              <a:t>研發設計</a:t>
            </a: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1828800" y="3476644"/>
            <a:ext cx="1371600" cy="685800"/>
          </a:xfrm>
          <a:prstGeom prst="chevron">
            <a:avLst>
              <a:gd name="adj" fmla="val 331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 sz="2000">
                <a:solidFill>
                  <a:srgbClr val="000000"/>
                </a:solidFill>
              </a:rPr>
              <a:t>供應商</a:t>
            </a: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4572000" y="3476644"/>
            <a:ext cx="1371600" cy="685800"/>
          </a:xfrm>
          <a:prstGeom prst="chevron">
            <a:avLst>
              <a:gd name="adj" fmla="val 33148"/>
            </a:avLst>
          </a:prstGeom>
          <a:solidFill>
            <a:srgbClr val="FF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r"/>
            <a:r>
              <a:rPr lang="en-US" altLang="zh-TW" sz="2000">
                <a:solidFill>
                  <a:srgbClr val="000000"/>
                </a:solidFill>
              </a:rPr>
              <a:t>Amazon</a:t>
            </a:r>
            <a:endParaRPr lang="en-US" altLang="zh-TW" sz="1800">
              <a:solidFill>
                <a:srgbClr val="000000"/>
              </a:solidFill>
            </a:endParaRPr>
          </a:p>
          <a:p>
            <a:pPr algn="r"/>
            <a:r>
              <a:rPr lang="en-US" altLang="zh-TW" sz="1800">
                <a:solidFill>
                  <a:srgbClr val="000000"/>
                </a:solidFill>
              </a:rPr>
              <a:t>HBO, 7/11</a:t>
            </a: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3200400" y="3476644"/>
            <a:ext cx="1371600" cy="685800"/>
          </a:xfrm>
          <a:prstGeom prst="chevron">
            <a:avLst>
              <a:gd name="adj" fmla="val 331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/>
            <a:r>
              <a:rPr lang="zh-TW" altLang="en-US" sz="2000">
                <a:solidFill>
                  <a:srgbClr val="000000"/>
                </a:solidFill>
              </a:rPr>
              <a:t>製造商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5943600" y="3476644"/>
            <a:ext cx="1371600" cy="685800"/>
          </a:xfrm>
          <a:prstGeom prst="chevron">
            <a:avLst>
              <a:gd name="adj" fmla="val 33148"/>
            </a:avLst>
          </a:prstGeom>
          <a:solidFill>
            <a:srgbClr val="FF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zh-TW" altLang="en-US" sz="2000">
                <a:solidFill>
                  <a:srgbClr val="000000"/>
                </a:solidFill>
              </a:rPr>
              <a:t>物流</a:t>
            </a: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7315200" y="3476644"/>
            <a:ext cx="1371600" cy="685800"/>
          </a:xfrm>
          <a:prstGeom prst="chevron">
            <a:avLst>
              <a:gd name="adj" fmla="val 331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/>
            <a:r>
              <a:rPr lang="zh-TW" altLang="en-US" sz="2000">
                <a:solidFill>
                  <a:srgbClr val="000000"/>
                </a:solidFill>
              </a:rPr>
              <a:t>客戶服務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57200" y="4694256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向後整合（</a:t>
            </a:r>
            <a:r>
              <a:rPr lang="en-US" altLang="zh-TW"/>
              <a:t>Backward Vertical Integration</a:t>
            </a:r>
            <a:r>
              <a:rPr lang="zh-TW" altLang="en-US"/>
              <a:t>）</a:t>
            </a: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457200" y="5457844"/>
            <a:ext cx="1371600" cy="685800"/>
          </a:xfrm>
          <a:prstGeom prst="chevron">
            <a:avLst>
              <a:gd name="adj" fmla="val 331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/>
            <a:r>
              <a:rPr lang="zh-TW" altLang="en-US" sz="2000">
                <a:solidFill>
                  <a:srgbClr val="000000"/>
                </a:solidFill>
              </a:rPr>
              <a:t>研發設計</a:t>
            </a:r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auto">
          <a:xfrm>
            <a:off x="1828800" y="5457844"/>
            <a:ext cx="1371600" cy="685800"/>
          </a:xfrm>
          <a:prstGeom prst="chevron">
            <a:avLst>
              <a:gd name="adj" fmla="val 331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 sz="2000">
                <a:solidFill>
                  <a:srgbClr val="000000"/>
                </a:solidFill>
              </a:rPr>
              <a:t>供應商</a:t>
            </a:r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4572000" y="5457844"/>
            <a:ext cx="1371600" cy="685800"/>
          </a:xfrm>
          <a:prstGeom prst="chevron">
            <a:avLst>
              <a:gd name="adj" fmla="val 33148"/>
            </a:avLst>
          </a:prstGeom>
          <a:solidFill>
            <a:srgbClr val="FF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r"/>
            <a:r>
              <a:rPr lang="en-US" altLang="zh-TW" sz="2000">
                <a:solidFill>
                  <a:srgbClr val="000000"/>
                </a:solidFill>
              </a:rPr>
              <a:t>Amazon</a:t>
            </a:r>
            <a:endParaRPr lang="en-US" altLang="zh-TW" sz="1800">
              <a:solidFill>
                <a:srgbClr val="000000"/>
              </a:solidFill>
            </a:endParaRPr>
          </a:p>
          <a:p>
            <a:pPr algn="r"/>
            <a:r>
              <a:rPr lang="en-US" altLang="zh-TW" sz="1800">
                <a:solidFill>
                  <a:srgbClr val="000000"/>
                </a:solidFill>
              </a:rPr>
              <a:t>HBO, 7/11</a:t>
            </a:r>
          </a:p>
        </p:txBody>
      </p:sp>
      <p:sp>
        <p:nvSpPr>
          <p:cNvPr id="24" name="AutoShape 24"/>
          <p:cNvSpPr>
            <a:spLocks noChangeArrowheads="1"/>
          </p:cNvSpPr>
          <p:nvPr/>
        </p:nvSpPr>
        <p:spPr bwMode="auto">
          <a:xfrm>
            <a:off x="3200400" y="5457844"/>
            <a:ext cx="1371600" cy="685800"/>
          </a:xfrm>
          <a:prstGeom prst="chevron">
            <a:avLst>
              <a:gd name="adj" fmla="val 33148"/>
            </a:avLst>
          </a:prstGeom>
          <a:solidFill>
            <a:srgbClr val="FF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r"/>
            <a:r>
              <a:rPr lang="zh-TW" altLang="en-US" sz="2000">
                <a:solidFill>
                  <a:srgbClr val="000000"/>
                </a:solidFill>
              </a:rPr>
              <a:t>製造商</a:t>
            </a:r>
          </a:p>
        </p:txBody>
      </p:sp>
      <p:sp>
        <p:nvSpPr>
          <p:cNvPr id="25" name="AutoShape 25"/>
          <p:cNvSpPr>
            <a:spLocks noChangeArrowheads="1"/>
          </p:cNvSpPr>
          <p:nvPr/>
        </p:nvSpPr>
        <p:spPr bwMode="auto">
          <a:xfrm>
            <a:off x="5943600" y="5457844"/>
            <a:ext cx="1371600" cy="685800"/>
          </a:xfrm>
          <a:prstGeom prst="chevron">
            <a:avLst>
              <a:gd name="adj" fmla="val 331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 sz="2000">
                <a:solidFill>
                  <a:srgbClr val="000000"/>
                </a:solidFill>
              </a:rPr>
              <a:t>物流</a:t>
            </a:r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7315200" y="5457844"/>
            <a:ext cx="1371600" cy="685800"/>
          </a:xfrm>
          <a:prstGeom prst="chevron">
            <a:avLst>
              <a:gd name="adj" fmla="val 331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/>
            <a:r>
              <a:rPr lang="zh-TW" altLang="en-US" sz="2000">
                <a:solidFill>
                  <a:srgbClr val="000000"/>
                </a:solidFill>
              </a:rPr>
              <a:t>客戶服務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b="1" dirty="0" smtClean="0"/>
              <a:t>專業分工</a:t>
            </a:r>
            <a:r>
              <a:rPr lang="zh-TW" altLang="zh-TW" dirty="0" smtClean="0"/>
              <a:t>的意思，是企業專做自己的核心專長，將非專長的部分，交由企業夥伴來做。</a:t>
            </a:r>
          </a:p>
          <a:p>
            <a:r>
              <a:rPr lang="zh-TW" altLang="zh-TW" dirty="0" smtClean="0"/>
              <a:t>過去台灣與華人的能力在於「低廉的製造」成本，因此在全球產業價值鏈中負責「代工」的部分。當產業要升級到自有品牌與研發設計，就需要培養其他的核心能力。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快樂競爭力</a:t>
            </a:r>
            <a:r>
              <a:rPr lang="en-US" altLang="zh-TW" b="1" dirty="0" smtClean="0"/>
              <a:t>: </a:t>
            </a:r>
            <a:r>
              <a:rPr lang="zh-TW" altLang="zh-TW" b="1" dirty="0" smtClean="0"/>
              <a:t>認清自我競爭優勢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u="sng" dirty="0" smtClean="0">
                <a:latin typeface="+mj-ea"/>
                <a:ea typeface="+mj-ea"/>
              </a:rPr>
              <a:t>問題與討論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甚麼是競爭優勢</a:t>
            </a:r>
            <a:r>
              <a:rPr lang="en-US" altLang="zh-TW" dirty="0" smtClean="0">
                <a:latin typeface="+mj-ea"/>
                <a:ea typeface="+mj-ea"/>
              </a:rPr>
              <a:t>? </a:t>
            </a:r>
            <a:r>
              <a:rPr lang="zh-TW" altLang="zh-TW" dirty="0" smtClean="0">
                <a:latin typeface="+mj-ea"/>
                <a:ea typeface="+mj-ea"/>
              </a:rPr>
              <a:t>你的競爭優勢是甚麼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在你的生活中，你覺得你缺少甚麼核心能力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如何藉由與人合作，取得你缺少的核心能力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 smtClean="0"/>
              <a:t> 傳統虛擬企業由企業主導，使一種企業網站化的思維。只是網際網路使得企業經理人的重心不再只是內部流程，也在於外部聯盟的機會。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zh-TW" dirty="0" smtClean="0"/>
              <a:t>當發現因為市場變化，必須建立新的核心能力時，企業變革有四種方式，包括自我學習的內部變革、購買關係的委外、契約關係的策略聯盟、以及股權關係的購併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30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第六節 企業網站化</a:t>
            </a:r>
            <a:r>
              <a:rPr lang="en-US" altLang="zh-TW" b="1" dirty="0" smtClean="0"/>
              <a:t>: </a:t>
            </a:r>
            <a:br>
              <a:rPr lang="en-US" altLang="zh-TW" b="1" dirty="0" smtClean="0"/>
            </a:br>
            <a:r>
              <a:rPr lang="zh-TW" altLang="zh-TW" b="1" dirty="0" smtClean="0"/>
              <a:t>虛擬企業的四個變革模式</a:t>
            </a:r>
            <a:endParaRPr lang="zh-TW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虛擬企業的四個模式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31</a:t>
            </a:fld>
            <a:endParaRPr lang="zh-TW" altLang="en-US"/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276600" y="2368874"/>
            <a:ext cx="3124200" cy="228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1676400" y="1606874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V="1">
            <a:off x="1676400" y="5493074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>
            <a:off x="2286000" y="4502474"/>
            <a:ext cx="1295400" cy="838200"/>
          </a:xfrm>
          <a:prstGeom prst="homePlate">
            <a:avLst>
              <a:gd name="adj" fmla="val 3863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/>
              <a:t>內部</a:t>
            </a:r>
          </a:p>
          <a:p>
            <a:pPr algn="ctr"/>
            <a:r>
              <a:rPr lang="zh-TW" altLang="en-US"/>
              <a:t>發展</a:t>
            </a: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3556000" y="3588074"/>
            <a:ext cx="1295400" cy="838200"/>
          </a:xfrm>
          <a:prstGeom prst="homePlate">
            <a:avLst>
              <a:gd name="adj" fmla="val 3863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/>
              <a:t>委外</a:t>
            </a:r>
          </a:p>
          <a:p>
            <a:pPr algn="ctr"/>
            <a:r>
              <a:rPr lang="zh-TW" altLang="en-US"/>
              <a:t>發展</a:t>
            </a: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4826000" y="2673674"/>
            <a:ext cx="1295400" cy="838200"/>
          </a:xfrm>
          <a:prstGeom prst="homePlate">
            <a:avLst>
              <a:gd name="adj" fmla="val 3863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/>
              <a:t>策略</a:t>
            </a:r>
          </a:p>
          <a:p>
            <a:pPr algn="ctr"/>
            <a:r>
              <a:rPr lang="zh-TW" altLang="en-US"/>
              <a:t>聯盟</a:t>
            </a: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6096000" y="1759274"/>
            <a:ext cx="1295400" cy="838200"/>
          </a:xfrm>
          <a:prstGeom prst="homePlate">
            <a:avLst>
              <a:gd name="adj" fmla="val 3863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zh-TW" altLang="en-US"/>
              <a:t>購併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2346325" y="5610549"/>
            <a:ext cx="475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學習         購買         契約         股權 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958850" y="1649737"/>
            <a:ext cx="4889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高</a:t>
            </a:r>
          </a:p>
          <a:p>
            <a:endParaRPr lang="zh-TW" altLang="en-US"/>
          </a:p>
          <a:p>
            <a:endParaRPr lang="zh-TW" altLang="en-US"/>
          </a:p>
          <a:p>
            <a:r>
              <a:rPr lang="zh-TW" altLang="en-US"/>
              <a:t>整</a:t>
            </a:r>
          </a:p>
          <a:p>
            <a:r>
              <a:rPr lang="zh-TW" altLang="en-US"/>
              <a:t>合</a:t>
            </a:r>
          </a:p>
          <a:p>
            <a:r>
              <a:rPr lang="zh-TW" altLang="en-US"/>
              <a:t>程</a:t>
            </a:r>
          </a:p>
          <a:p>
            <a:r>
              <a:rPr lang="zh-TW" altLang="en-US"/>
              <a:t>度</a:t>
            </a:r>
          </a:p>
          <a:p>
            <a:endParaRPr lang="zh-TW" altLang="en-US"/>
          </a:p>
          <a:p>
            <a:endParaRPr lang="zh-TW" altLang="en-US"/>
          </a:p>
          <a:p>
            <a:r>
              <a:rPr lang="zh-TW" altLang="en-US"/>
              <a:t>低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一、</a:t>
            </a:r>
            <a:r>
              <a:rPr lang="zh-TW" altLang="zh-TW" b="1" dirty="0" smtClean="0"/>
              <a:t>內部變革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主張以既有的資源與能力繼續發展。</a:t>
            </a:r>
            <a:endParaRPr lang="zh-TW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二、</a:t>
            </a:r>
            <a:r>
              <a:rPr lang="zh-TW" altLang="zh-TW" b="1" dirty="0" smtClean="0"/>
              <a:t>委外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主張在市場上購得所需要的資源與能力。當企業開始思考外部資源時，最直接的方式就是委外了。</a:t>
            </a:r>
            <a:r>
              <a:rPr lang="zh-TW" altLang="zh-TW" b="1" dirty="0" smtClean="0"/>
              <a:t>委外的先決條件在於在市場上能夠尋得更成熟的廠商，同時彼此的交易成本要夠低。</a:t>
            </a:r>
            <a:endParaRPr lang="zh-TW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三、</a:t>
            </a:r>
            <a:r>
              <a:rPr lang="zh-TW" altLang="zh-TW" b="1" dirty="0" smtClean="0"/>
              <a:t>結盟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34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四、購併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35</a:t>
            </a:fld>
            <a:endParaRPr lang="zh-TW" altLang="en-US"/>
          </a:p>
        </p:txBody>
      </p:sp>
      <p:grpSp>
        <p:nvGrpSpPr>
          <p:cNvPr id="55" name="群組 54"/>
          <p:cNvGrpSpPr/>
          <p:nvPr/>
        </p:nvGrpSpPr>
        <p:grpSpPr>
          <a:xfrm>
            <a:off x="517525" y="1571612"/>
            <a:ext cx="7983565" cy="4786346"/>
            <a:chOff x="517525" y="1252558"/>
            <a:chExt cx="7483475" cy="5105400"/>
          </a:xfrm>
        </p:grpSpPr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4114800" y="1252558"/>
              <a:ext cx="3048000" cy="914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" name="Rectangle 25"/>
            <p:cNvSpPr>
              <a:spLocks noChangeArrowheads="1"/>
            </p:cNvSpPr>
            <p:nvPr/>
          </p:nvSpPr>
          <p:spPr bwMode="auto">
            <a:xfrm>
              <a:off x="5105400" y="2395558"/>
              <a:ext cx="1219200" cy="1219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514600" y="1481158"/>
              <a:ext cx="838200" cy="457200"/>
            </a:xfrm>
            <a:prstGeom prst="chevron">
              <a:avLst>
                <a:gd name="adj" fmla="val 45833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5257800" y="1481158"/>
              <a:ext cx="838200" cy="457200"/>
            </a:xfrm>
            <a:prstGeom prst="chevron">
              <a:avLst>
                <a:gd name="adj" fmla="val 45833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6172200" y="1481158"/>
              <a:ext cx="838200" cy="457200"/>
            </a:xfrm>
            <a:prstGeom prst="chevron">
              <a:avLst>
                <a:gd name="adj" fmla="val 45833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3429000" y="1481158"/>
              <a:ext cx="838200" cy="457200"/>
            </a:xfrm>
            <a:prstGeom prst="chevron">
              <a:avLst>
                <a:gd name="adj" fmla="val 45833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4343400" y="1481158"/>
              <a:ext cx="838200" cy="457200"/>
            </a:xfrm>
            <a:prstGeom prst="chevron">
              <a:avLst>
                <a:gd name="adj" fmla="val 45833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7086600" y="1481158"/>
              <a:ext cx="838200" cy="457200"/>
            </a:xfrm>
            <a:prstGeom prst="chevron">
              <a:avLst>
                <a:gd name="adj" fmla="val 45833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3" name="Group 17"/>
            <p:cNvGrpSpPr>
              <a:grpSpLocks/>
            </p:cNvGrpSpPr>
            <p:nvPr/>
          </p:nvGrpSpPr>
          <p:grpSpPr bwMode="auto">
            <a:xfrm>
              <a:off x="2514600" y="2624158"/>
              <a:ext cx="5410200" cy="304800"/>
              <a:chOff x="1584" y="1200"/>
              <a:chExt cx="3408" cy="288"/>
            </a:xfrm>
          </p:grpSpPr>
          <p:sp>
            <p:nvSpPr>
              <p:cNvPr id="14" name="AutoShape 11"/>
              <p:cNvSpPr>
                <a:spLocks noChangeArrowheads="1"/>
              </p:cNvSpPr>
              <p:nvPr/>
            </p:nvSpPr>
            <p:spPr bwMode="auto">
              <a:xfrm>
                <a:off x="1584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" name="AutoShape 12"/>
              <p:cNvSpPr>
                <a:spLocks noChangeArrowheads="1"/>
              </p:cNvSpPr>
              <p:nvPr/>
            </p:nvSpPr>
            <p:spPr bwMode="auto">
              <a:xfrm>
                <a:off x="3312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" name="AutoShape 13"/>
              <p:cNvSpPr>
                <a:spLocks noChangeArrowheads="1"/>
              </p:cNvSpPr>
              <p:nvPr/>
            </p:nvSpPr>
            <p:spPr bwMode="auto">
              <a:xfrm>
                <a:off x="3888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" name="AutoShape 14"/>
              <p:cNvSpPr>
                <a:spLocks noChangeArrowheads="1"/>
              </p:cNvSpPr>
              <p:nvPr/>
            </p:nvSpPr>
            <p:spPr bwMode="auto">
              <a:xfrm>
                <a:off x="2160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" name="AutoShape 15"/>
              <p:cNvSpPr>
                <a:spLocks noChangeArrowheads="1"/>
              </p:cNvSpPr>
              <p:nvPr/>
            </p:nvSpPr>
            <p:spPr bwMode="auto">
              <a:xfrm>
                <a:off x="2736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9" name="AutoShape 16"/>
              <p:cNvSpPr>
                <a:spLocks noChangeArrowheads="1"/>
              </p:cNvSpPr>
              <p:nvPr/>
            </p:nvSpPr>
            <p:spPr bwMode="auto">
              <a:xfrm>
                <a:off x="4464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2514600" y="3081358"/>
              <a:ext cx="5410200" cy="304800"/>
              <a:chOff x="1584" y="1200"/>
              <a:chExt cx="3408" cy="288"/>
            </a:xfrm>
          </p:grpSpPr>
          <p:sp>
            <p:nvSpPr>
              <p:cNvPr id="21" name="AutoShape 19"/>
              <p:cNvSpPr>
                <a:spLocks noChangeArrowheads="1"/>
              </p:cNvSpPr>
              <p:nvPr/>
            </p:nvSpPr>
            <p:spPr bwMode="auto">
              <a:xfrm>
                <a:off x="1584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" name="AutoShape 20"/>
              <p:cNvSpPr>
                <a:spLocks noChangeArrowheads="1"/>
              </p:cNvSpPr>
              <p:nvPr/>
            </p:nvSpPr>
            <p:spPr bwMode="auto">
              <a:xfrm>
                <a:off x="3312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" name="AutoShape 21"/>
              <p:cNvSpPr>
                <a:spLocks noChangeArrowheads="1"/>
              </p:cNvSpPr>
              <p:nvPr/>
            </p:nvSpPr>
            <p:spPr bwMode="auto">
              <a:xfrm>
                <a:off x="3888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4" name="AutoShape 22"/>
              <p:cNvSpPr>
                <a:spLocks noChangeArrowheads="1"/>
              </p:cNvSpPr>
              <p:nvPr/>
            </p:nvSpPr>
            <p:spPr bwMode="auto">
              <a:xfrm>
                <a:off x="2160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" name="AutoShape 23"/>
              <p:cNvSpPr>
                <a:spLocks noChangeArrowheads="1"/>
              </p:cNvSpPr>
              <p:nvPr/>
            </p:nvSpPr>
            <p:spPr bwMode="auto">
              <a:xfrm>
                <a:off x="2736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" name="AutoShape 24"/>
              <p:cNvSpPr>
                <a:spLocks noChangeArrowheads="1"/>
              </p:cNvSpPr>
              <p:nvPr/>
            </p:nvSpPr>
            <p:spPr bwMode="auto">
              <a:xfrm>
                <a:off x="4464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7" name="Group 27"/>
            <p:cNvGrpSpPr>
              <a:grpSpLocks/>
            </p:cNvGrpSpPr>
            <p:nvPr/>
          </p:nvGrpSpPr>
          <p:grpSpPr bwMode="auto">
            <a:xfrm>
              <a:off x="2514600" y="4071958"/>
              <a:ext cx="3352800" cy="304800"/>
              <a:chOff x="1584" y="1200"/>
              <a:chExt cx="3408" cy="288"/>
            </a:xfrm>
          </p:grpSpPr>
          <p:sp>
            <p:nvSpPr>
              <p:cNvPr id="28" name="AutoShape 28"/>
              <p:cNvSpPr>
                <a:spLocks noChangeArrowheads="1"/>
              </p:cNvSpPr>
              <p:nvPr/>
            </p:nvSpPr>
            <p:spPr bwMode="auto">
              <a:xfrm>
                <a:off x="1584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9" name="AutoShape 29"/>
              <p:cNvSpPr>
                <a:spLocks noChangeArrowheads="1"/>
              </p:cNvSpPr>
              <p:nvPr/>
            </p:nvSpPr>
            <p:spPr bwMode="auto">
              <a:xfrm>
                <a:off x="3312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" name="AutoShape 30"/>
              <p:cNvSpPr>
                <a:spLocks noChangeArrowheads="1"/>
              </p:cNvSpPr>
              <p:nvPr/>
            </p:nvSpPr>
            <p:spPr bwMode="auto">
              <a:xfrm>
                <a:off x="3888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" name="AutoShape 31"/>
              <p:cNvSpPr>
                <a:spLocks noChangeArrowheads="1"/>
              </p:cNvSpPr>
              <p:nvPr/>
            </p:nvSpPr>
            <p:spPr bwMode="auto">
              <a:xfrm>
                <a:off x="2160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" name="AutoShape 32"/>
              <p:cNvSpPr>
                <a:spLocks noChangeArrowheads="1"/>
              </p:cNvSpPr>
              <p:nvPr/>
            </p:nvSpPr>
            <p:spPr bwMode="auto">
              <a:xfrm>
                <a:off x="2736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" name="AutoShape 33"/>
              <p:cNvSpPr>
                <a:spLocks noChangeArrowheads="1"/>
              </p:cNvSpPr>
              <p:nvPr/>
            </p:nvSpPr>
            <p:spPr bwMode="auto">
              <a:xfrm>
                <a:off x="4464" y="1200"/>
                <a:ext cx="528" cy="288"/>
              </a:xfrm>
              <a:prstGeom prst="chevron">
                <a:avLst>
                  <a:gd name="adj" fmla="val 45833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4" name="Group 41"/>
            <p:cNvGrpSpPr>
              <a:grpSpLocks/>
            </p:cNvGrpSpPr>
            <p:nvPr/>
          </p:nvGrpSpPr>
          <p:grpSpPr bwMode="auto">
            <a:xfrm>
              <a:off x="3843338" y="4681558"/>
              <a:ext cx="2219325" cy="304800"/>
              <a:chOff x="2421" y="2496"/>
              <a:chExt cx="1398" cy="192"/>
            </a:xfrm>
          </p:grpSpPr>
          <p:sp>
            <p:nvSpPr>
              <p:cNvPr id="35" name="AutoShape 36"/>
              <p:cNvSpPr>
                <a:spLocks noChangeArrowheads="1"/>
              </p:cNvSpPr>
              <p:nvPr/>
            </p:nvSpPr>
            <p:spPr bwMode="auto">
              <a:xfrm>
                <a:off x="3135" y="2496"/>
                <a:ext cx="327" cy="192"/>
              </a:xfrm>
              <a:prstGeom prst="chevron">
                <a:avLst>
                  <a:gd name="adj" fmla="val 4257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" name="AutoShape 37"/>
              <p:cNvSpPr>
                <a:spLocks noChangeArrowheads="1"/>
              </p:cNvSpPr>
              <p:nvPr/>
            </p:nvSpPr>
            <p:spPr bwMode="auto">
              <a:xfrm>
                <a:off x="3492" y="2496"/>
                <a:ext cx="327" cy="192"/>
              </a:xfrm>
              <a:prstGeom prst="chevron">
                <a:avLst>
                  <a:gd name="adj" fmla="val 4257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7" name="AutoShape 38"/>
              <p:cNvSpPr>
                <a:spLocks noChangeArrowheads="1"/>
              </p:cNvSpPr>
              <p:nvPr/>
            </p:nvSpPr>
            <p:spPr bwMode="auto">
              <a:xfrm>
                <a:off x="2421" y="2496"/>
                <a:ext cx="327" cy="192"/>
              </a:xfrm>
              <a:prstGeom prst="chevron">
                <a:avLst>
                  <a:gd name="adj" fmla="val 4257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" name="AutoShape 39"/>
              <p:cNvSpPr>
                <a:spLocks noChangeArrowheads="1"/>
              </p:cNvSpPr>
              <p:nvPr/>
            </p:nvSpPr>
            <p:spPr bwMode="auto">
              <a:xfrm>
                <a:off x="2778" y="2496"/>
                <a:ext cx="327" cy="192"/>
              </a:xfrm>
              <a:prstGeom prst="chevron">
                <a:avLst>
                  <a:gd name="adj" fmla="val 4257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9" name="Group 42"/>
            <p:cNvGrpSpPr>
              <a:grpSpLocks/>
            </p:cNvGrpSpPr>
            <p:nvPr/>
          </p:nvGrpSpPr>
          <p:grpSpPr bwMode="auto">
            <a:xfrm>
              <a:off x="2581275" y="5748358"/>
              <a:ext cx="2219325" cy="304800"/>
              <a:chOff x="2421" y="2496"/>
              <a:chExt cx="1398" cy="192"/>
            </a:xfrm>
          </p:grpSpPr>
          <p:sp>
            <p:nvSpPr>
              <p:cNvPr id="40" name="AutoShape 43"/>
              <p:cNvSpPr>
                <a:spLocks noChangeArrowheads="1"/>
              </p:cNvSpPr>
              <p:nvPr/>
            </p:nvSpPr>
            <p:spPr bwMode="auto">
              <a:xfrm>
                <a:off x="3135" y="2496"/>
                <a:ext cx="327" cy="192"/>
              </a:xfrm>
              <a:prstGeom prst="chevron">
                <a:avLst>
                  <a:gd name="adj" fmla="val 4257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" name="AutoShape 44"/>
              <p:cNvSpPr>
                <a:spLocks noChangeArrowheads="1"/>
              </p:cNvSpPr>
              <p:nvPr/>
            </p:nvSpPr>
            <p:spPr bwMode="auto">
              <a:xfrm>
                <a:off x="3492" y="2496"/>
                <a:ext cx="327" cy="192"/>
              </a:xfrm>
              <a:prstGeom prst="chevron">
                <a:avLst>
                  <a:gd name="adj" fmla="val 4257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2" name="AutoShape 45"/>
              <p:cNvSpPr>
                <a:spLocks noChangeArrowheads="1"/>
              </p:cNvSpPr>
              <p:nvPr/>
            </p:nvSpPr>
            <p:spPr bwMode="auto">
              <a:xfrm>
                <a:off x="2421" y="2496"/>
                <a:ext cx="327" cy="192"/>
              </a:xfrm>
              <a:prstGeom prst="chevron">
                <a:avLst>
                  <a:gd name="adj" fmla="val 4257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3" name="AutoShape 46"/>
              <p:cNvSpPr>
                <a:spLocks noChangeArrowheads="1"/>
              </p:cNvSpPr>
              <p:nvPr/>
            </p:nvSpPr>
            <p:spPr bwMode="auto">
              <a:xfrm>
                <a:off x="2778" y="2496"/>
                <a:ext cx="327" cy="192"/>
              </a:xfrm>
              <a:prstGeom prst="chevron">
                <a:avLst>
                  <a:gd name="adj" fmla="val 4257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44" name="Group 47"/>
            <p:cNvGrpSpPr>
              <a:grpSpLocks/>
            </p:cNvGrpSpPr>
            <p:nvPr/>
          </p:nvGrpSpPr>
          <p:grpSpPr bwMode="auto">
            <a:xfrm>
              <a:off x="5781675" y="5748358"/>
              <a:ext cx="2219325" cy="304800"/>
              <a:chOff x="2421" y="2496"/>
              <a:chExt cx="1398" cy="192"/>
            </a:xfrm>
          </p:grpSpPr>
          <p:sp>
            <p:nvSpPr>
              <p:cNvPr id="45" name="AutoShape 48"/>
              <p:cNvSpPr>
                <a:spLocks noChangeArrowheads="1"/>
              </p:cNvSpPr>
              <p:nvPr/>
            </p:nvSpPr>
            <p:spPr bwMode="auto">
              <a:xfrm>
                <a:off x="3135" y="2496"/>
                <a:ext cx="327" cy="192"/>
              </a:xfrm>
              <a:prstGeom prst="chevron">
                <a:avLst>
                  <a:gd name="adj" fmla="val 4257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6" name="AutoShape 49"/>
              <p:cNvSpPr>
                <a:spLocks noChangeArrowheads="1"/>
              </p:cNvSpPr>
              <p:nvPr/>
            </p:nvSpPr>
            <p:spPr bwMode="auto">
              <a:xfrm>
                <a:off x="3492" y="2496"/>
                <a:ext cx="327" cy="192"/>
              </a:xfrm>
              <a:prstGeom prst="chevron">
                <a:avLst>
                  <a:gd name="adj" fmla="val 4257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7" name="AutoShape 50"/>
              <p:cNvSpPr>
                <a:spLocks noChangeArrowheads="1"/>
              </p:cNvSpPr>
              <p:nvPr/>
            </p:nvSpPr>
            <p:spPr bwMode="auto">
              <a:xfrm>
                <a:off x="2421" y="2496"/>
                <a:ext cx="327" cy="192"/>
              </a:xfrm>
              <a:prstGeom prst="chevron">
                <a:avLst>
                  <a:gd name="adj" fmla="val 4257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" name="AutoShape 51"/>
              <p:cNvSpPr>
                <a:spLocks noChangeArrowheads="1"/>
              </p:cNvSpPr>
              <p:nvPr/>
            </p:nvSpPr>
            <p:spPr bwMode="auto">
              <a:xfrm>
                <a:off x="2778" y="2496"/>
                <a:ext cx="327" cy="192"/>
              </a:xfrm>
              <a:prstGeom prst="chevron">
                <a:avLst>
                  <a:gd name="adj" fmla="val 42578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9" name="AutoShape 52"/>
            <p:cNvSpPr>
              <a:spLocks noChangeArrowheads="1"/>
            </p:cNvSpPr>
            <p:nvPr/>
          </p:nvSpPr>
          <p:spPr bwMode="auto">
            <a:xfrm flipH="1">
              <a:off x="3962400" y="3995758"/>
              <a:ext cx="1066800" cy="609600"/>
            </a:xfrm>
            <a:prstGeom prst="parallelogram">
              <a:avLst>
                <a:gd name="adj" fmla="val 6429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" name="Rectangle 53"/>
            <p:cNvSpPr>
              <a:spLocks noChangeArrowheads="1"/>
            </p:cNvSpPr>
            <p:nvPr/>
          </p:nvSpPr>
          <p:spPr bwMode="auto">
            <a:xfrm>
              <a:off x="3429000" y="5595958"/>
              <a:ext cx="1066800" cy="685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" name="Rectangle 54"/>
            <p:cNvSpPr>
              <a:spLocks noChangeArrowheads="1"/>
            </p:cNvSpPr>
            <p:nvPr/>
          </p:nvSpPr>
          <p:spPr bwMode="auto">
            <a:xfrm>
              <a:off x="6553200" y="5595958"/>
              <a:ext cx="1066800" cy="685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4267200" y="5418158"/>
              <a:ext cx="2743200" cy="177800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336" y="16"/>
                </a:cxn>
                <a:cxn ang="0">
                  <a:pos x="1488" y="16"/>
                </a:cxn>
                <a:cxn ang="0">
                  <a:pos x="1728" y="112"/>
                </a:cxn>
              </a:cxnLst>
              <a:rect l="0" t="0" r="r" b="b"/>
              <a:pathLst>
                <a:path w="1728" h="112">
                  <a:moveTo>
                    <a:pt x="0" y="112"/>
                  </a:moveTo>
                  <a:cubicBezTo>
                    <a:pt x="44" y="72"/>
                    <a:pt x="88" y="32"/>
                    <a:pt x="336" y="16"/>
                  </a:cubicBezTo>
                  <a:cubicBezTo>
                    <a:pt x="584" y="0"/>
                    <a:pt x="1256" y="0"/>
                    <a:pt x="1488" y="16"/>
                  </a:cubicBezTo>
                  <a:cubicBezTo>
                    <a:pt x="1720" y="32"/>
                    <a:pt x="1688" y="96"/>
                    <a:pt x="1728" y="1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" name="AutoShape 57"/>
            <p:cNvSpPr>
              <a:spLocks noChangeArrowheads="1"/>
            </p:cNvSpPr>
            <p:nvPr/>
          </p:nvSpPr>
          <p:spPr bwMode="auto">
            <a:xfrm flipH="1">
              <a:off x="4648200" y="4529158"/>
              <a:ext cx="1066800" cy="609600"/>
            </a:xfrm>
            <a:prstGeom prst="parallelogram">
              <a:avLst>
                <a:gd name="adj" fmla="val 6429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" name="Text Box 58"/>
            <p:cNvSpPr txBox="1">
              <a:spLocks noChangeArrowheads="1"/>
            </p:cNvSpPr>
            <p:nvPr/>
          </p:nvSpPr>
          <p:spPr bwMode="auto">
            <a:xfrm>
              <a:off x="517525" y="1519258"/>
              <a:ext cx="1403350" cy="483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/>
                <a:t>垂直購併</a:t>
              </a:r>
            </a:p>
            <a:p>
              <a:pPr algn="ctr"/>
              <a:endParaRPr lang="zh-TW" altLang="en-US"/>
            </a:p>
            <a:p>
              <a:pPr algn="ctr"/>
              <a:endParaRPr lang="zh-TW" altLang="en-US"/>
            </a:p>
            <a:p>
              <a:pPr algn="ctr"/>
              <a:r>
                <a:rPr lang="zh-TW" altLang="en-US"/>
                <a:t>水平購併</a:t>
              </a:r>
            </a:p>
            <a:p>
              <a:pPr algn="ctr"/>
              <a:endParaRPr lang="zh-TW" altLang="en-US"/>
            </a:p>
            <a:p>
              <a:pPr algn="ctr"/>
              <a:endParaRPr lang="zh-TW" altLang="en-US"/>
            </a:p>
            <a:p>
              <a:pPr algn="ctr"/>
              <a:endParaRPr lang="zh-TW" altLang="en-US"/>
            </a:p>
            <a:p>
              <a:pPr algn="ctr"/>
              <a:r>
                <a:rPr lang="zh-TW" altLang="en-US"/>
                <a:t>產品擴充</a:t>
              </a:r>
            </a:p>
            <a:p>
              <a:pPr algn="ctr"/>
              <a:r>
                <a:rPr lang="zh-TW" altLang="en-US"/>
                <a:t>購併</a:t>
              </a:r>
            </a:p>
            <a:p>
              <a:pPr algn="ctr"/>
              <a:endParaRPr lang="zh-TW" altLang="en-US"/>
            </a:p>
            <a:p>
              <a:pPr algn="ctr"/>
              <a:endParaRPr lang="zh-TW" altLang="en-US"/>
            </a:p>
            <a:p>
              <a:pPr algn="ctr"/>
              <a:r>
                <a:rPr lang="zh-TW" altLang="en-US"/>
                <a:t>市場擴充</a:t>
              </a:r>
            </a:p>
            <a:p>
              <a:pPr algn="ctr"/>
              <a:r>
                <a:rPr lang="zh-TW" altLang="en-US"/>
                <a:t>購併</a:t>
              </a: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36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第七節</a:t>
            </a:r>
            <a:r>
              <a:rPr lang="en-US" altLang="zh-TW" b="1" dirty="0" smtClean="0"/>
              <a:t>  </a:t>
            </a:r>
            <a:r>
              <a:rPr lang="zh-TW" altLang="zh-TW" b="1" dirty="0" smtClean="0"/>
              <a:t>網站企業化</a:t>
            </a:r>
            <a:r>
              <a:rPr lang="en-US" altLang="zh-TW" b="1" dirty="0" smtClean="0"/>
              <a:t>: </a:t>
            </a:r>
            <a:br>
              <a:rPr lang="en-US" altLang="zh-TW" b="1" dirty="0" smtClean="0"/>
            </a:br>
            <a:r>
              <a:rPr lang="zh-TW" altLang="zh-TW" b="1" dirty="0" smtClean="0"/>
              <a:t>平台與產業群聚</a:t>
            </a:r>
            <a:endParaRPr lang="zh-TW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一、平台</a:t>
            </a:r>
            <a:r>
              <a:rPr lang="en-US" altLang="zh-TW" dirty="0" smtClean="0"/>
              <a:t>: </a:t>
            </a:r>
            <a:r>
              <a:rPr lang="zh-TW" altLang="zh-TW" dirty="0" smtClean="0"/>
              <a:t>緊密而鬆散的弱連結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37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b="1" dirty="0" smtClean="0"/>
              <a:t>企業生態的考量，過去重視「強連結」的供應鏈關係</a:t>
            </a:r>
            <a:r>
              <a:rPr lang="en-US" altLang="zh-TW" b="1" dirty="0" smtClean="0"/>
              <a:t>(</a:t>
            </a:r>
            <a:r>
              <a:rPr lang="zh-TW" altLang="zh-TW" b="1" dirty="0" smtClean="0"/>
              <a:t>重視信任</a:t>
            </a:r>
            <a:r>
              <a:rPr lang="en-US" altLang="zh-TW" b="1" dirty="0" smtClean="0"/>
              <a:t>)</a:t>
            </a:r>
            <a:r>
              <a:rPr lang="zh-TW" altLang="zh-TW" b="1" dirty="0" smtClean="0"/>
              <a:t>，但是社交網路所形成的「弱連結」社交關係</a:t>
            </a:r>
            <a:r>
              <a:rPr lang="en-US" altLang="zh-TW" b="1" dirty="0" smtClean="0"/>
              <a:t>(</a:t>
            </a:r>
            <a:r>
              <a:rPr lang="zh-TW" altLang="zh-TW" b="1" dirty="0" smtClean="0"/>
              <a:t>重視長尾利基市場</a:t>
            </a:r>
            <a:r>
              <a:rPr lang="en-US" altLang="zh-TW" b="1" dirty="0" smtClean="0"/>
              <a:t>)</a:t>
            </a:r>
            <a:r>
              <a:rPr lang="zh-TW" altLang="zh-TW" b="1" dirty="0" smtClean="0"/>
              <a:t>，較少討論。</a:t>
            </a:r>
            <a:endParaRPr lang="en-US" altLang="zh-TW" b="1" dirty="0" smtClean="0"/>
          </a:p>
          <a:p>
            <a:r>
              <a:rPr lang="en-US" altLang="zh-TW" b="1" dirty="0" err="1" smtClean="0"/>
              <a:t>iPhone</a:t>
            </a:r>
            <a:r>
              <a:rPr lang="en-US" altLang="zh-TW" b="1" dirty="0" smtClean="0"/>
              <a:t> </a:t>
            </a:r>
            <a:r>
              <a:rPr lang="zh-TW" altLang="en-US" b="1" dirty="0" smtClean="0"/>
              <a:t>的服務平台</a:t>
            </a:r>
            <a:endParaRPr lang="zh-TW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二</a:t>
            </a:r>
            <a:r>
              <a:rPr lang="zh-TW" altLang="zh-TW" b="1" dirty="0" smtClean="0"/>
              <a:t>、產業群聚（</a:t>
            </a:r>
            <a:r>
              <a:rPr lang="en-US" altLang="zh-TW" b="1" dirty="0" smtClean="0"/>
              <a:t>Cluster</a:t>
            </a:r>
            <a:r>
              <a:rPr lang="zh-TW" altLang="zh-TW" b="1" dirty="0" smtClean="0"/>
              <a:t>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38</a:t>
            </a:fld>
            <a:endParaRPr lang="zh-TW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052614" y="5997787"/>
            <a:ext cx="5634890" cy="38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zh-TW" altLang="en-US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產業</a:t>
            </a:r>
            <a:r>
              <a:rPr lang="zh-TW" altLang="en-US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群聚的好處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14414" y="1571612"/>
            <a:ext cx="7000924" cy="4533912"/>
            <a:chOff x="1056" y="384"/>
            <a:chExt cx="2880" cy="2880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728" y="1008"/>
              <a:ext cx="1872" cy="17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10" name="Object 8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688" y="1488"/>
            <a:ext cx="651" cy="521"/>
          </p:xfrm>
          <a:graphic>
            <a:graphicData uri="http://schemas.openxmlformats.org/presentationml/2006/ole">
              <p:oleObj spid="_x0000_s29698" name="Microsoft ClipArt Gallery" r:id="rId3" imgW="5568840" imgH="3435120" progId="">
                <p:embed/>
              </p:oleObj>
            </a:graphicData>
          </a:graphic>
        </p:graphicFrame>
        <p:graphicFrame>
          <p:nvGraphicFramePr>
            <p:cNvPr id="11" name="Object 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304" y="2064"/>
            <a:ext cx="651" cy="521"/>
          </p:xfrm>
          <a:graphic>
            <a:graphicData uri="http://schemas.openxmlformats.org/presentationml/2006/ole">
              <p:oleObj spid="_x0000_s29699" name="Microsoft ClipArt Gallery" r:id="rId4" imgW="5568840" imgH="3435120" progId="">
                <p:embed/>
              </p:oleObj>
            </a:graphicData>
          </a:graphic>
        </p:graphicFrame>
        <p:graphicFrame>
          <p:nvGraphicFramePr>
            <p:cNvPr id="12" name="Object 1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256" y="1152"/>
            <a:ext cx="651" cy="521"/>
          </p:xfrm>
          <a:graphic>
            <a:graphicData uri="http://schemas.openxmlformats.org/presentationml/2006/ole">
              <p:oleObj spid="_x0000_s29700" name="Microsoft ClipArt Gallery" r:id="rId5" imgW="5568840" imgH="3435120" progId="">
                <p:embed/>
              </p:oleObj>
            </a:graphicData>
          </a:graphic>
        </p:graphicFrame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1056" y="1104"/>
              <a:ext cx="960" cy="1104"/>
            </a:xfrm>
            <a:prstGeom prst="irregularSeal1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zh-TW" altLang="en-US" sz="1400">
                  <a:latin typeface="新細明體" charset="-120"/>
                </a:rPr>
                <a:t>增加群集內</a:t>
              </a:r>
            </a:p>
            <a:p>
              <a:pPr algn="ctr"/>
              <a:r>
                <a:rPr lang="zh-TW" altLang="en-US" sz="1400">
                  <a:latin typeface="新細明體" charset="-120"/>
                </a:rPr>
                <a:t>廠商的生產力</a:t>
              </a:r>
              <a:r>
                <a:rPr lang="zh-TW" altLang="en-US" sz="1000">
                  <a:latin typeface="Arial" charset="0"/>
                </a:rPr>
                <a:t> </a:t>
              </a:r>
            </a:p>
            <a:p>
              <a:pPr algn="ctr"/>
              <a:r>
                <a:rPr lang="en-US" altLang="zh-TW" sz="1800">
                  <a:latin typeface="Arial" charset="0"/>
                </a:rPr>
                <a:t>Scale</a:t>
              </a:r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2976" y="2160"/>
              <a:ext cx="960" cy="1104"/>
            </a:xfrm>
            <a:prstGeom prst="irregularSeal1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zh-TW" altLang="en-US" sz="1600">
                  <a:latin typeface="新細明體" charset="-120"/>
                </a:rPr>
                <a:t>增加區域內</a:t>
              </a:r>
            </a:p>
            <a:p>
              <a:pPr algn="ctr"/>
              <a:r>
                <a:rPr lang="zh-TW" altLang="en-US" sz="1600">
                  <a:latin typeface="新細明體" charset="-120"/>
                </a:rPr>
                <a:t>廠商的</a:t>
              </a:r>
            </a:p>
            <a:p>
              <a:pPr algn="ctr"/>
              <a:r>
                <a:rPr lang="zh-TW" altLang="en-US" sz="1600">
                  <a:latin typeface="新細明體" charset="-120"/>
                </a:rPr>
                <a:t>創新活動</a:t>
              </a: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2832" y="384"/>
              <a:ext cx="960" cy="1104"/>
            </a:xfrm>
            <a:prstGeom prst="irregularSeal1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zh-TW" altLang="en-US" sz="1600">
                  <a:latin typeface="新細明體" charset="-120"/>
                </a:rPr>
                <a:t>促成</a:t>
              </a:r>
            </a:p>
            <a:p>
              <a:pPr algn="ctr"/>
              <a:r>
                <a:rPr lang="zh-TW" altLang="en-US" sz="1600">
                  <a:latin typeface="新細明體" charset="-120"/>
                </a:rPr>
                <a:t>新企業的產生</a:t>
              </a:r>
            </a:p>
          </p:txBody>
        </p:sp>
        <p:graphicFrame>
          <p:nvGraphicFramePr>
            <p:cNvPr id="16" name="Object 1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968" y="1632"/>
            <a:ext cx="651" cy="521"/>
          </p:xfrm>
          <a:graphic>
            <a:graphicData uri="http://schemas.openxmlformats.org/presentationml/2006/ole">
              <p:oleObj spid="_x0000_s29701" name="Microsoft ClipArt Gallery" r:id="rId6" imgW="5568840" imgH="3435120" progId="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三、網路的群聚</a:t>
            </a:r>
            <a:r>
              <a:rPr lang="en-US" altLang="zh-TW" dirty="0" smtClean="0"/>
              <a:t>: </a:t>
            </a:r>
            <a:r>
              <a:rPr lang="zh-TW" altLang="zh-TW" dirty="0" smtClean="0"/>
              <a:t>平台</a:t>
            </a:r>
            <a:endParaRPr lang="zh-TW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問題與討論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572000"/>
          </a:xfrm>
        </p:spPr>
        <p:txBody>
          <a:bodyPr>
            <a:noAutofit/>
          </a:bodyPr>
          <a:lstStyle/>
          <a:p>
            <a:r>
              <a:rPr lang="en-US" altLang="zh-TW" sz="1600" dirty="0" smtClean="0"/>
              <a:t> </a:t>
            </a:r>
            <a:r>
              <a:rPr lang="zh-TW" altLang="zh-TW" sz="1600" dirty="0" smtClean="0"/>
              <a:t>請說明網站企業化與企業網站化間的差異。</a:t>
            </a:r>
          </a:p>
          <a:p>
            <a:pPr lvl="0"/>
            <a:r>
              <a:rPr lang="zh-TW" altLang="zh-TW" sz="1600" dirty="0" smtClean="0"/>
              <a:t>階層組織與網路組織間的差異。</a:t>
            </a:r>
          </a:p>
          <a:p>
            <a:pPr lvl="0"/>
            <a:r>
              <a:rPr lang="zh-TW" altLang="zh-TW" sz="1600" dirty="0" smtClean="0"/>
              <a:t>網路型組織有哪些挑戰？</a:t>
            </a:r>
          </a:p>
          <a:p>
            <a:pPr lvl="0"/>
            <a:r>
              <a:rPr lang="zh-TW" altLang="zh-TW" sz="1600" dirty="0" smtClean="0"/>
              <a:t>什麼是通路？</a:t>
            </a:r>
          </a:p>
          <a:p>
            <a:pPr lvl="0"/>
            <a:r>
              <a:rPr lang="zh-TW" altLang="zh-TW" sz="1600" dirty="0" smtClean="0"/>
              <a:t>試述</a:t>
            </a:r>
            <a:r>
              <a:rPr lang="en-US" altLang="zh-TW" sz="1600" dirty="0" smtClean="0"/>
              <a:t>e-</a:t>
            </a:r>
            <a:r>
              <a:rPr lang="zh-TW" altLang="zh-TW" sz="1600" dirty="0" smtClean="0"/>
              <a:t>通路的類別。</a:t>
            </a:r>
          </a:p>
          <a:p>
            <a:pPr lvl="0"/>
            <a:r>
              <a:rPr lang="zh-TW" altLang="zh-TW" sz="1600" dirty="0" smtClean="0"/>
              <a:t>通路間有哪幾種合作關係？</a:t>
            </a:r>
          </a:p>
          <a:p>
            <a:pPr lvl="0"/>
            <a:r>
              <a:rPr lang="zh-TW" altLang="zh-TW" sz="1600" dirty="0" smtClean="0"/>
              <a:t>依照通路的家數來分，通路又可以分作哪幾類？</a:t>
            </a:r>
          </a:p>
          <a:p>
            <a:pPr lvl="0"/>
            <a:r>
              <a:rPr lang="zh-TW" altLang="zh-TW" sz="1600" dirty="0" smtClean="0"/>
              <a:t>什麼是產業群聚？網際網路的產業群聚的形式又是如何？</a:t>
            </a:r>
          </a:p>
          <a:p>
            <a:pPr lvl="0"/>
            <a:r>
              <a:rPr lang="zh-TW" altLang="zh-TW" sz="1600" dirty="0" smtClean="0"/>
              <a:t>舉例說明多角化與專業分工的差別。</a:t>
            </a:r>
          </a:p>
          <a:p>
            <a:pPr lvl="0"/>
            <a:r>
              <a:rPr lang="zh-TW" altLang="zh-TW" sz="1600" dirty="0" smtClean="0"/>
              <a:t>請說明交易成本理論與組織規模間的關係。</a:t>
            </a:r>
          </a:p>
          <a:p>
            <a:pPr lvl="0"/>
            <a:r>
              <a:rPr lang="zh-TW" altLang="zh-TW" sz="1600" dirty="0" smtClean="0"/>
              <a:t>請說明交易成本與新產業間的關係。</a:t>
            </a:r>
          </a:p>
          <a:p>
            <a:pPr lvl="0"/>
            <a:r>
              <a:rPr lang="zh-TW" altLang="zh-TW" sz="1600" dirty="0" smtClean="0"/>
              <a:t>交易成本包括哪幾項？</a:t>
            </a:r>
          </a:p>
          <a:p>
            <a:pPr lvl="0"/>
            <a:r>
              <a:rPr lang="zh-TW" altLang="zh-TW" sz="1600" dirty="0" smtClean="0"/>
              <a:t>舉例說明垂直整合。</a:t>
            </a:r>
          </a:p>
          <a:p>
            <a:pPr lvl="0"/>
            <a:r>
              <a:rPr lang="zh-TW" altLang="zh-TW" sz="1600" dirty="0" smtClean="0"/>
              <a:t>舉例說明虛擬企業的代理問題。</a:t>
            </a:r>
          </a:p>
          <a:p>
            <a:pPr lvl="0"/>
            <a:r>
              <a:rPr lang="zh-TW" altLang="zh-TW" sz="1600" dirty="0" smtClean="0"/>
              <a:t>簡述虛擬企業的四項變革模式。</a:t>
            </a:r>
          </a:p>
          <a:p>
            <a:pPr lvl="0"/>
            <a:r>
              <a:rPr lang="zh-TW" altLang="zh-TW" sz="1600" dirty="0" smtClean="0"/>
              <a:t>簡述策略聯盟的對象、目的、合作方式、與管理方法。</a:t>
            </a:r>
          </a:p>
          <a:p>
            <a:pPr lvl="0"/>
            <a:r>
              <a:rPr lang="zh-TW" altLang="zh-TW" sz="1600" dirty="0" smtClean="0"/>
              <a:t>舉例說明購併的四種類別。</a:t>
            </a:r>
          </a:p>
          <a:p>
            <a:pPr lvl="0"/>
            <a:r>
              <a:rPr lang="zh-TW" altLang="zh-TW" sz="1600" dirty="0" smtClean="0"/>
              <a:t>說明產業群聚與</a:t>
            </a:r>
            <a:r>
              <a:rPr lang="en-US" altLang="zh-TW" sz="1600" dirty="0" smtClean="0"/>
              <a:t>Web 2.0</a:t>
            </a:r>
            <a:r>
              <a:rPr lang="zh-TW" altLang="zh-TW" sz="1600" dirty="0" smtClean="0"/>
              <a:t>平台的經營模式</a:t>
            </a:r>
          </a:p>
          <a:p>
            <a:endParaRPr lang="zh-TW" altLang="en-US" sz="16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40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第八節</a:t>
            </a:r>
            <a:r>
              <a:rPr lang="en-US" altLang="zh-TW" b="1" dirty="0" smtClean="0"/>
              <a:t>  </a:t>
            </a:r>
            <a:br>
              <a:rPr lang="en-US" altLang="zh-TW" b="1" dirty="0" smtClean="0"/>
            </a:br>
            <a:r>
              <a:rPr lang="zh-TW" altLang="zh-TW" b="1" dirty="0" smtClean="0"/>
              <a:t>行動計畫</a:t>
            </a:r>
            <a:r>
              <a:rPr lang="en-US" altLang="zh-TW" b="1" dirty="0" smtClean="0"/>
              <a:t>: </a:t>
            </a:r>
            <a:r>
              <a:rPr lang="zh-TW" altLang="zh-TW" b="1" dirty="0" smtClean="0"/>
              <a:t>知道、喜歡、交易。</a:t>
            </a:r>
            <a:endParaRPr lang="zh-TW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行動計畫</a:t>
            </a:r>
            <a:r>
              <a:rPr lang="en-US" altLang="zh-TW" b="1" dirty="0" smtClean="0"/>
              <a:t>: </a:t>
            </a:r>
            <a:r>
              <a:rPr lang="zh-TW" altLang="zh-TW" b="1" dirty="0" smtClean="0"/>
              <a:t>知道、喜歡、交易。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41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個案</a:t>
            </a:r>
            <a:r>
              <a:rPr lang="en-US" altLang="zh-TW" b="1" dirty="0" smtClean="0"/>
              <a:t>: iPod /iTunes </a:t>
            </a:r>
            <a:r>
              <a:rPr lang="en-US" altLang="zh-TW" b="1" dirty="0" err="1" smtClean="0"/>
              <a:t>iPhone</a:t>
            </a:r>
            <a:r>
              <a:rPr lang="en-US" altLang="zh-TW" b="1" dirty="0" smtClean="0"/>
              <a:t>/App Store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 </a:t>
            </a:r>
            <a:r>
              <a:rPr lang="zh-TW" altLang="zh-TW" dirty="0" smtClean="0"/>
              <a:t>你是否有使用</a:t>
            </a:r>
            <a:r>
              <a:rPr lang="en-US" altLang="zh-TW" dirty="0" smtClean="0"/>
              <a:t>MP3</a:t>
            </a:r>
            <a:r>
              <a:rPr lang="zh-TW" altLang="zh-TW" dirty="0" smtClean="0"/>
              <a:t>或手機下載軟體的經驗，分享你們的使用心得。</a:t>
            </a:r>
          </a:p>
          <a:p>
            <a:r>
              <a:rPr lang="en-US" altLang="zh-TW" dirty="0" smtClean="0"/>
              <a:t>2. </a:t>
            </a:r>
            <a:r>
              <a:rPr lang="zh-TW" altLang="zh-TW" dirty="0" smtClean="0"/>
              <a:t>消費者在使用</a:t>
            </a:r>
            <a:r>
              <a:rPr lang="en-US" altLang="zh-TW" dirty="0" smtClean="0"/>
              <a:t>iPod</a:t>
            </a:r>
            <a:r>
              <a:rPr lang="zh-TW" altLang="zh-TW" dirty="0" smtClean="0"/>
              <a:t>或</a:t>
            </a:r>
            <a:r>
              <a:rPr lang="en-US" altLang="zh-TW" dirty="0" err="1" smtClean="0"/>
              <a:t>iPhone</a:t>
            </a:r>
            <a:r>
              <a:rPr lang="zh-TW" altLang="zh-TW" dirty="0" smtClean="0"/>
              <a:t>時，有哪些交易成本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r>
              <a:rPr lang="en-US" altLang="zh-TW" dirty="0" smtClean="0"/>
              <a:t>3. </a:t>
            </a:r>
            <a:r>
              <a:rPr lang="zh-TW" altLang="zh-TW" dirty="0" smtClean="0"/>
              <a:t>你覺得</a:t>
            </a:r>
            <a:r>
              <a:rPr lang="en-US" altLang="zh-TW" dirty="0" smtClean="0"/>
              <a:t>iPod/</a:t>
            </a:r>
            <a:r>
              <a:rPr lang="en-US" altLang="zh-TW" dirty="0" err="1" smtClean="0"/>
              <a:t>iTune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iPhone</a:t>
            </a:r>
            <a:r>
              <a:rPr lang="en-US" altLang="zh-TW" dirty="0" smtClean="0"/>
              <a:t>/App Store</a:t>
            </a:r>
            <a:r>
              <a:rPr lang="zh-TW" altLang="zh-TW" dirty="0" smtClean="0"/>
              <a:t>的成功因素是甚麼</a:t>
            </a:r>
            <a:r>
              <a:rPr lang="en-US" altLang="zh-TW" dirty="0" smtClean="0"/>
              <a:t>? </a:t>
            </a:r>
            <a:endParaRPr lang="zh-TW" altLang="zh-TW" dirty="0" smtClean="0"/>
          </a:p>
          <a:p>
            <a:r>
              <a:rPr lang="en-US" altLang="zh-TW" dirty="0" smtClean="0"/>
              <a:t>4. </a:t>
            </a:r>
            <a:r>
              <a:rPr lang="zh-TW" altLang="zh-TW" dirty="0" smtClean="0"/>
              <a:t>台灣廠商是否能夠複製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r>
              <a:rPr lang="en-US" altLang="zh-TW" dirty="0" smtClean="0"/>
              <a:t>5. </a:t>
            </a:r>
            <a:r>
              <a:rPr lang="zh-TW" altLang="zh-TW" dirty="0" smtClean="0"/>
              <a:t>請討論台灣相關業者在建構類似平台時，應採取甚麼策略</a:t>
            </a:r>
            <a:r>
              <a:rPr lang="en-US" altLang="zh-TW" dirty="0" smtClean="0"/>
              <a:t>?</a:t>
            </a:r>
            <a:endParaRPr lang="zh-TW" altLang="zh-TW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企業網站化的特色是將實體商務移轉到虛擬世界來，依照現有的組織架構提供網路服務，是一種現有經營模式的</a:t>
            </a:r>
            <a:r>
              <a:rPr lang="en-US" altLang="zh-TW" dirty="0" smtClean="0"/>
              <a:t>e</a:t>
            </a:r>
            <a:r>
              <a:rPr lang="zh-TW" altLang="zh-TW" dirty="0" smtClean="0"/>
              <a:t>化。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zh-TW" dirty="0" smtClean="0"/>
              <a:t>網站企業化的特色在於先忘掉目前的組織架構，重新思考在網際網路時代中，所能滿足顧客需求的新經營模式。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第一節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企業網站化還是網站企業化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214282" y="1357298"/>
            <a:ext cx="8614455" cy="5124448"/>
            <a:chOff x="54" y="96"/>
            <a:chExt cx="6358" cy="4085"/>
          </a:xfrm>
        </p:grpSpPr>
        <p:grpSp>
          <p:nvGrpSpPr>
            <p:cNvPr id="8" name="Group 31"/>
            <p:cNvGrpSpPr>
              <a:grpSpLocks/>
            </p:cNvGrpSpPr>
            <p:nvPr/>
          </p:nvGrpSpPr>
          <p:grpSpPr bwMode="auto">
            <a:xfrm>
              <a:off x="1036" y="769"/>
              <a:ext cx="2592" cy="863"/>
              <a:chOff x="240" y="528"/>
              <a:chExt cx="2592" cy="1200"/>
            </a:xfrm>
          </p:grpSpPr>
          <p:sp>
            <p:nvSpPr>
              <p:cNvPr id="26" name="Line 32"/>
              <p:cNvSpPr>
                <a:spLocks noChangeShapeType="1"/>
              </p:cNvSpPr>
              <p:nvPr/>
            </p:nvSpPr>
            <p:spPr bwMode="auto">
              <a:xfrm flipV="1">
                <a:off x="624" y="1056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" name="Line 33"/>
              <p:cNvSpPr>
                <a:spLocks noChangeShapeType="1"/>
              </p:cNvSpPr>
              <p:nvPr/>
            </p:nvSpPr>
            <p:spPr bwMode="auto">
              <a:xfrm flipV="1">
                <a:off x="1536" y="816"/>
                <a:ext cx="0" cy="62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" name="Line 34"/>
              <p:cNvSpPr>
                <a:spLocks noChangeShapeType="1"/>
              </p:cNvSpPr>
              <p:nvPr/>
            </p:nvSpPr>
            <p:spPr bwMode="auto">
              <a:xfrm flipV="1">
                <a:off x="2448" y="1056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" name="Line 35"/>
              <p:cNvSpPr>
                <a:spLocks noChangeShapeType="1"/>
              </p:cNvSpPr>
              <p:nvPr/>
            </p:nvSpPr>
            <p:spPr bwMode="auto">
              <a:xfrm>
                <a:off x="624" y="1056"/>
                <a:ext cx="1824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" name="Rectangle 36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720" cy="336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" name="Rectangle 37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720" cy="336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1152" y="1392"/>
                <a:ext cx="720" cy="336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240" y="1392"/>
                <a:ext cx="720" cy="336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9" name="Oval 40"/>
            <p:cNvSpPr>
              <a:spLocks noChangeArrowheads="1"/>
            </p:cNvSpPr>
            <p:nvPr/>
          </p:nvSpPr>
          <p:spPr bwMode="auto">
            <a:xfrm>
              <a:off x="4799" y="836"/>
              <a:ext cx="1104" cy="67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TW" b="1">
                  <a:solidFill>
                    <a:schemeClr val="accent2"/>
                  </a:solidFill>
                  <a:ea typeface="標楷體" pitchFamily="65" charset="-120"/>
                </a:rPr>
                <a:t>WWW</a:t>
              </a:r>
            </a:p>
          </p:txBody>
        </p:sp>
        <p:sp>
          <p:nvSpPr>
            <p:cNvPr id="10" name="AutoShape 41"/>
            <p:cNvSpPr>
              <a:spLocks noChangeArrowheads="1"/>
            </p:cNvSpPr>
            <p:nvPr/>
          </p:nvSpPr>
          <p:spPr bwMode="auto">
            <a:xfrm>
              <a:off x="3850" y="950"/>
              <a:ext cx="576" cy="480"/>
            </a:xfrm>
            <a:prstGeom prst="rightArrow">
              <a:avLst>
                <a:gd name="adj1" fmla="val 50000"/>
                <a:gd name="adj2" fmla="val 30000"/>
              </a:avLst>
            </a:prstGeom>
            <a:solidFill>
              <a:schemeClr val="accent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" name="Text Box 42"/>
            <p:cNvSpPr txBox="1">
              <a:spLocks noChangeArrowheads="1"/>
            </p:cNvSpPr>
            <p:nvPr/>
          </p:nvSpPr>
          <p:spPr bwMode="auto">
            <a:xfrm>
              <a:off x="54" y="96"/>
              <a:ext cx="1706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kumimoji="0" lang="zh-TW" altLang="en-US" sz="2800" u="sng">
                  <a:solidFill>
                    <a:schemeClr val="accent2"/>
                  </a:solidFill>
                  <a:ea typeface="標楷體" pitchFamily="65" charset="-120"/>
                </a:rPr>
                <a:t>企業網站化</a:t>
              </a:r>
            </a:p>
            <a:p>
              <a:pPr algn="ctr" eaLnBrk="0" hangingPunct="0"/>
              <a:r>
                <a:rPr kumimoji="0" lang="zh-TW" altLang="en-US">
                  <a:solidFill>
                    <a:schemeClr val="accent2"/>
                  </a:solidFill>
                  <a:ea typeface="標楷體" pitchFamily="65" charset="-120"/>
                </a:rPr>
                <a:t>強調服務與功能</a:t>
              </a:r>
            </a:p>
          </p:txBody>
        </p:sp>
        <p:sp>
          <p:nvSpPr>
            <p:cNvPr id="12" name="Text Box 43"/>
            <p:cNvSpPr txBox="1">
              <a:spLocks noChangeArrowheads="1"/>
            </p:cNvSpPr>
            <p:nvPr/>
          </p:nvSpPr>
          <p:spPr bwMode="auto">
            <a:xfrm>
              <a:off x="118" y="2304"/>
              <a:ext cx="1481" cy="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kumimoji="0" lang="zh-TW" altLang="en-US" sz="2800" u="sng">
                  <a:solidFill>
                    <a:schemeClr val="accent2"/>
                  </a:solidFill>
                  <a:ea typeface="標楷體" pitchFamily="65" charset="-120"/>
                </a:rPr>
                <a:t>網站企業化</a:t>
              </a:r>
            </a:p>
            <a:p>
              <a:pPr algn="ctr" eaLnBrk="0" hangingPunct="0"/>
              <a:r>
                <a:rPr kumimoji="0" lang="zh-TW" altLang="en-US">
                  <a:solidFill>
                    <a:schemeClr val="accent2"/>
                  </a:solidFill>
                  <a:ea typeface="標楷體" pitchFamily="65" charset="-120"/>
                </a:rPr>
                <a:t>強調客戶經驗</a:t>
              </a:r>
            </a:p>
          </p:txBody>
        </p:sp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3820" y="2785"/>
              <a:ext cx="2592" cy="863"/>
              <a:chOff x="240" y="528"/>
              <a:chExt cx="2592" cy="1200"/>
            </a:xfrm>
          </p:grpSpPr>
          <p:sp>
            <p:nvSpPr>
              <p:cNvPr id="18" name="Line 45"/>
              <p:cNvSpPr>
                <a:spLocks noChangeShapeType="1"/>
              </p:cNvSpPr>
              <p:nvPr/>
            </p:nvSpPr>
            <p:spPr bwMode="auto">
              <a:xfrm flipV="1">
                <a:off x="624" y="1056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" name="Line 46"/>
              <p:cNvSpPr>
                <a:spLocks noChangeShapeType="1"/>
              </p:cNvSpPr>
              <p:nvPr/>
            </p:nvSpPr>
            <p:spPr bwMode="auto">
              <a:xfrm flipV="1">
                <a:off x="1536" y="816"/>
                <a:ext cx="0" cy="62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" name="Line 47"/>
              <p:cNvSpPr>
                <a:spLocks noChangeShapeType="1"/>
              </p:cNvSpPr>
              <p:nvPr/>
            </p:nvSpPr>
            <p:spPr bwMode="auto">
              <a:xfrm flipV="1">
                <a:off x="2448" y="1056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" name="Line 48"/>
              <p:cNvSpPr>
                <a:spLocks noChangeShapeType="1"/>
              </p:cNvSpPr>
              <p:nvPr/>
            </p:nvSpPr>
            <p:spPr bwMode="auto">
              <a:xfrm>
                <a:off x="624" y="1056"/>
                <a:ext cx="1824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1152" y="528"/>
                <a:ext cx="720" cy="336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720" cy="336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152" y="1392"/>
                <a:ext cx="720" cy="336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240" y="1392"/>
                <a:ext cx="720" cy="336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4" name="Oval 53"/>
            <p:cNvSpPr>
              <a:spLocks noChangeArrowheads="1"/>
            </p:cNvSpPr>
            <p:nvPr/>
          </p:nvSpPr>
          <p:spPr bwMode="auto">
            <a:xfrm>
              <a:off x="1488" y="2928"/>
              <a:ext cx="1104" cy="67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TW" b="1">
                  <a:solidFill>
                    <a:schemeClr val="accent2"/>
                  </a:solidFill>
                  <a:ea typeface="標楷體" pitchFamily="65" charset="-120"/>
                </a:rPr>
                <a:t>WWW</a:t>
              </a:r>
            </a:p>
          </p:txBody>
        </p:sp>
        <p:sp>
          <p:nvSpPr>
            <p:cNvPr id="15" name="AutoShape 54"/>
            <p:cNvSpPr>
              <a:spLocks noChangeArrowheads="1"/>
            </p:cNvSpPr>
            <p:nvPr/>
          </p:nvSpPr>
          <p:spPr bwMode="auto">
            <a:xfrm>
              <a:off x="2976" y="2976"/>
              <a:ext cx="576" cy="480"/>
            </a:xfrm>
            <a:prstGeom prst="rightArrow">
              <a:avLst>
                <a:gd name="adj1" fmla="val 50000"/>
                <a:gd name="adj2" fmla="val 30000"/>
              </a:avLst>
            </a:prstGeom>
            <a:solidFill>
              <a:schemeClr val="accent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" name="Text Box 55"/>
            <p:cNvSpPr txBox="1">
              <a:spLocks noChangeArrowheads="1"/>
            </p:cNvSpPr>
            <p:nvPr/>
          </p:nvSpPr>
          <p:spPr bwMode="auto">
            <a:xfrm>
              <a:off x="4490" y="1707"/>
              <a:ext cx="1839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TW" altLang="en-US" dirty="0"/>
                <a:t>網站依組織架構設計</a:t>
              </a:r>
            </a:p>
          </p:txBody>
        </p:sp>
        <p:sp>
          <p:nvSpPr>
            <p:cNvPr id="17" name="Text Box 56"/>
            <p:cNvSpPr txBox="1">
              <a:spLocks noChangeArrowheads="1"/>
            </p:cNvSpPr>
            <p:nvPr/>
          </p:nvSpPr>
          <p:spPr bwMode="auto">
            <a:xfrm>
              <a:off x="3409" y="3841"/>
              <a:ext cx="2603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zh-TW" altLang="en-US"/>
                <a:t>組織架構依網站功能設計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grpSp>
        <p:nvGrpSpPr>
          <p:cNvPr id="40" name="群組 39"/>
          <p:cNvGrpSpPr/>
          <p:nvPr/>
        </p:nvGrpSpPr>
        <p:grpSpPr>
          <a:xfrm>
            <a:off x="666752" y="1357298"/>
            <a:ext cx="7691462" cy="4905388"/>
            <a:chOff x="381000" y="457200"/>
            <a:chExt cx="8077200" cy="6019800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 rot="5400000" flipV="1">
              <a:off x="3924300" y="1790700"/>
              <a:ext cx="5486400" cy="3124200"/>
            </a:xfrm>
            <a:prstGeom prst="rightArrow">
              <a:avLst>
                <a:gd name="adj1" fmla="val 63213"/>
                <a:gd name="adj2" fmla="val 43602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 rot="16200000">
              <a:off x="-723900" y="1638300"/>
              <a:ext cx="5486400" cy="3124200"/>
            </a:xfrm>
            <a:prstGeom prst="rightArrow">
              <a:avLst>
                <a:gd name="adj1" fmla="val 63213"/>
                <a:gd name="adj2" fmla="val 43602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371600" y="5029200"/>
              <a:ext cx="1282700" cy="749300"/>
              <a:chOff x="484" y="796"/>
              <a:chExt cx="808" cy="472"/>
            </a:xfrm>
          </p:grpSpPr>
          <p:sp>
            <p:nvSpPr>
              <p:cNvPr id="8" name="Oval 7"/>
              <p:cNvSpPr>
                <a:spLocks noChangeArrowheads="1"/>
              </p:cNvSpPr>
              <p:nvPr/>
            </p:nvSpPr>
            <p:spPr bwMode="auto">
              <a:xfrm>
                <a:off x="484" y="796"/>
                <a:ext cx="808" cy="47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518" y="917"/>
                <a:ext cx="666" cy="26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0" lang="zh-TW" altLang="en-US" sz="1600" b="1" u="sng" dirty="0"/>
                  <a:t>核心能力</a:t>
                </a:r>
              </a:p>
            </p:txBody>
          </p:sp>
        </p:grp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1371600" y="3962400"/>
              <a:ext cx="1282700" cy="749300"/>
              <a:chOff x="1492" y="796"/>
              <a:chExt cx="808" cy="472"/>
            </a:xfrm>
          </p:grpSpPr>
          <p:sp>
            <p:nvSpPr>
              <p:cNvPr id="11" name="Oval 10"/>
              <p:cNvSpPr>
                <a:spLocks noChangeArrowheads="1"/>
              </p:cNvSpPr>
              <p:nvPr/>
            </p:nvSpPr>
            <p:spPr bwMode="auto">
              <a:xfrm>
                <a:off x="1492" y="796"/>
                <a:ext cx="808" cy="4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1526" y="917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0" lang="zh-TW" altLang="en-US" sz="2000"/>
                  <a:t>組織流程</a:t>
                </a:r>
              </a:p>
            </p:txBody>
          </p:sp>
        </p:grp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1371600" y="2895600"/>
              <a:ext cx="1282700" cy="749300"/>
              <a:chOff x="2500" y="796"/>
              <a:chExt cx="808" cy="472"/>
            </a:xfrm>
          </p:grpSpPr>
          <p:sp>
            <p:nvSpPr>
              <p:cNvPr id="14" name="Oval 13"/>
              <p:cNvSpPr>
                <a:spLocks noChangeArrowheads="1"/>
              </p:cNvSpPr>
              <p:nvPr/>
            </p:nvSpPr>
            <p:spPr bwMode="auto">
              <a:xfrm>
                <a:off x="2500" y="796"/>
                <a:ext cx="808" cy="4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2534" y="917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0" lang="zh-TW" altLang="en-US" sz="2000"/>
                  <a:t>產品服務</a:t>
                </a:r>
              </a:p>
            </p:txBody>
          </p:sp>
        </p:grp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1371600" y="1905000"/>
              <a:ext cx="1282700" cy="749300"/>
              <a:chOff x="3460" y="796"/>
              <a:chExt cx="808" cy="472"/>
            </a:xfrm>
          </p:grpSpPr>
          <p:sp>
            <p:nvSpPr>
              <p:cNvPr id="17" name="Oval 16"/>
              <p:cNvSpPr>
                <a:spLocks noChangeArrowheads="1"/>
              </p:cNvSpPr>
              <p:nvPr/>
            </p:nvSpPr>
            <p:spPr bwMode="auto">
              <a:xfrm>
                <a:off x="3460" y="796"/>
                <a:ext cx="808" cy="4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3494" y="917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0" lang="zh-TW" altLang="en-US" sz="2000"/>
                  <a:t>通路仲介</a:t>
                </a:r>
              </a:p>
            </p:txBody>
          </p:sp>
        </p:grp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1371600" y="990600"/>
              <a:ext cx="1282700" cy="7493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447800" y="1143000"/>
              <a:ext cx="1200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0" lang="zh-TW" altLang="en-US" sz="2000"/>
                <a:t>顧客需求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81000" y="6019800"/>
              <a:ext cx="3841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0" lang="zh-TW" altLang="en-US">
                  <a:solidFill>
                    <a:schemeClr val="accent2"/>
                  </a:solidFill>
                </a:rPr>
                <a:t>傳統價值鍊（企業網站化）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181600" y="6019800"/>
              <a:ext cx="3276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kumimoji="0" lang="zh-TW" altLang="en-US">
                  <a:solidFill>
                    <a:schemeClr val="accent2"/>
                  </a:solidFill>
                </a:rPr>
                <a:t>反向思考（網站企業化）</a:t>
              </a:r>
            </a:p>
          </p:txBody>
        </p:sp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5943600" y="4800600"/>
              <a:ext cx="1382713" cy="749300"/>
              <a:chOff x="532" y="844"/>
              <a:chExt cx="871" cy="472"/>
            </a:xfrm>
          </p:grpSpPr>
          <p:sp>
            <p:nvSpPr>
              <p:cNvPr id="24" name="Oval 23"/>
              <p:cNvSpPr>
                <a:spLocks noChangeArrowheads="1"/>
              </p:cNvSpPr>
              <p:nvPr/>
            </p:nvSpPr>
            <p:spPr bwMode="auto">
              <a:xfrm>
                <a:off x="532" y="844"/>
                <a:ext cx="808" cy="4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566" y="978"/>
                <a:ext cx="83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0" lang="zh-TW" altLang="en-US" sz="1800"/>
                  <a:t>聯盟與能力</a:t>
                </a:r>
              </a:p>
            </p:txBody>
          </p:sp>
        </p:grp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5994400" y="3790950"/>
              <a:ext cx="1282700" cy="749300"/>
              <a:chOff x="1540" y="844"/>
              <a:chExt cx="808" cy="472"/>
            </a:xfrm>
          </p:grpSpPr>
          <p:sp>
            <p:nvSpPr>
              <p:cNvPr id="27" name="Oval 26"/>
              <p:cNvSpPr>
                <a:spLocks noChangeArrowheads="1"/>
              </p:cNvSpPr>
              <p:nvPr/>
            </p:nvSpPr>
            <p:spPr bwMode="auto">
              <a:xfrm>
                <a:off x="1540" y="844"/>
                <a:ext cx="808" cy="4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1574" y="965"/>
                <a:ext cx="75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0" lang="zh-TW" altLang="en-US" sz="2000"/>
                  <a:t>彈性流程</a:t>
                </a:r>
              </a:p>
            </p:txBody>
          </p:sp>
        </p:grpSp>
        <p:grpSp>
          <p:nvGrpSpPr>
            <p:cNvPr id="29" name="Group 28"/>
            <p:cNvGrpSpPr>
              <a:grpSpLocks/>
            </p:cNvGrpSpPr>
            <p:nvPr/>
          </p:nvGrpSpPr>
          <p:grpSpPr bwMode="auto">
            <a:xfrm>
              <a:off x="5992813" y="2781300"/>
              <a:ext cx="1282700" cy="749300"/>
              <a:chOff x="2548" y="844"/>
              <a:chExt cx="808" cy="472"/>
            </a:xfrm>
          </p:grpSpPr>
          <p:sp>
            <p:nvSpPr>
              <p:cNvPr id="30" name="Oval 29"/>
              <p:cNvSpPr>
                <a:spLocks noChangeArrowheads="1"/>
              </p:cNvSpPr>
              <p:nvPr/>
            </p:nvSpPr>
            <p:spPr bwMode="auto">
              <a:xfrm>
                <a:off x="2548" y="844"/>
                <a:ext cx="808" cy="4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2582" y="965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0" lang="zh-TW" altLang="en-US" sz="2000"/>
                  <a:t>產品服務</a:t>
                </a:r>
              </a:p>
            </p:txBody>
          </p:sp>
        </p:grpSp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5992813" y="1771650"/>
              <a:ext cx="1282700" cy="749300"/>
              <a:chOff x="3508" y="844"/>
              <a:chExt cx="808" cy="472"/>
            </a:xfrm>
          </p:grpSpPr>
          <p:sp>
            <p:nvSpPr>
              <p:cNvPr id="33" name="Oval 32"/>
              <p:cNvSpPr>
                <a:spLocks noChangeArrowheads="1"/>
              </p:cNvSpPr>
              <p:nvPr/>
            </p:nvSpPr>
            <p:spPr bwMode="auto">
              <a:xfrm>
                <a:off x="3508" y="844"/>
                <a:ext cx="808" cy="4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3542" y="965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0" lang="zh-TW" altLang="en-US" sz="2000"/>
                  <a:t>整合通路</a:t>
                </a:r>
              </a:p>
            </p:txBody>
          </p:sp>
        </p:grpSp>
        <p:grpSp>
          <p:nvGrpSpPr>
            <p:cNvPr id="35" name="Group 34"/>
            <p:cNvGrpSpPr>
              <a:grpSpLocks/>
            </p:cNvGrpSpPr>
            <p:nvPr/>
          </p:nvGrpSpPr>
          <p:grpSpPr bwMode="auto">
            <a:xfrm>
              <a:off x="5992813" y="762000"/>
              <a:ext cx="1282700" cy="749300"/>
              <a:chOff x="4512" y="2712"/>
              <a:chExt cx="808" cy="472"/>
            </a:xfrm>
          </p:grpSpPr>
          <p:sp>
            <p:nvSpPr>
              <p:cNvPr id="36" name="Oval 35"/>
              <p:cNvSpPr>
                <a:spLocks noChangeArrowheads="1"/>
              </p:cNvSpPr>
              <p:nvPr/>
            </p:nvSpPr>
            <p:spPr bwMode="auto">
              <a:xfrm>
                <a:off x="4512" y="2712"/>
                <a:ext cx="808" cy="472"/>
              </a:xfrm>
              <a:prstGeom prst="ellipse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4546" y="2833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kumimoji="0" lang="zh-TW" altLang="en-US" sz="2000" b="1" u="sng"/>
                  <a:t>顧客需求</a:t>
                </a:r>
              </a:p>
            </p:txBody>
          </p:sp>
        </p:grpSp>
        <p:sp>
          <p:nvSpPr>
            <p:cNvPr id="38" name="AutoShape 37"/>
            <p:cNvSpPr>
              <a:spLocks noChangeArrowheads="1"/>
            </p:cNvSpPr>
            <p:nvPr/>
          </p:nvSpPr>
          <p:spPr bwMode="auto">
            <a:xfrm rot="6974187">
              <a:off x="3429000" y="3352800"/>
              <a:ext cx="3429000" cy="6858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9" name="AutoShape 38"/>
            <p:cNvSpPr>
              <a:spLocks noChangeArrowheads="1"/>
            </p:cNvSpPr>
            <p:nvPr/>
          </p:nvSpPr>
          <p:spPr bwMode="auto">
            <a:xfrm rot="14625813" flipH="1">
              <a:off x="6400800" y="3352800"/>
              <a:ext cx="3429000" cy="6858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本節將介紹網際網路對組織、通路的衝擊，以及</a:t>
            </a:r>
            <a:r>
              <a:rPr lang="en-US" altLang="zh-TW" dirty="0" smtClean="0"/>
              <a:t>e</a:t>
            </a:r>
            <a:r>
              <a:rPr lang="zh-TW" altLang="zh-TW" dirty="0" smtClean="0"/>
              <a:t>通路</a:t>
            </a:r>
            <a:r>
              <a:rPr lang="zh-TW" altLang="zh-TW" smtClean="0"/>
              <a:t>的類別，並討論通路的合作與衝擊。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第二節 </a:t>
            </a:r>
            <a:r>
              <a:rPr lang="en-US" altLang="zh-TW" b="1" dirty="0" smtClean="0"/>
              <a:t>e</a:t>
            </a:r>
            <a:r>
              <a:rPr lang="zh-TW" altLang="zh-TW" b="1" dirty="0" smtClean="0"/>
              <a:t>通路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2528</TotalTime>
  <Words>1888</Words>
  <Application>Microsoft Office PowerPoint</Application>
  <PresentationFormat>如螢幕大小 (4:3)</PresentationFormat>
  <Paragraphs>378</Paragraphs>
  <Slides>42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42</vt:i4>
      </vt:variant>
    </vt:vector>
  </HeadingPairs>
  <TitlesOfParts>
    <vt:vector size="45" baseType="lpstr">
      <vt:lpstr>市鎮</vt:lpstr>
      <vt:lpstr>Microsoft ClipArt Gallery</vt:lpstr>
      <vt:lpstr>Clip</vt:lpstr>
      <vt:lpstr>第九章 虛擬企業的策略</vt:lpstr>
      <vt:lpstr>快樂競爭力: 認清自我競爭優勢</vt:lpstr>
      <vt:lpstr>快樂競爭力: 認清自我競爭優勢</vt:lpstr>
      <vt:lpstr>問題與討論</vt:lpstr>
      <vt:lpstr>第一節  企業網站化還是網站企業化</vt:lpstr>
      <vt:lpstr>投影片 6</vt:lpstr>
      <vt:lpstr>投影片 7</vt:lpstr>
      <vt:lpstr>投影片 8</vt:lpstr>
      <vt:lpstr>第二節 e通路</vt:lpstr>
      <vt:lpstr>一、e組織 </vt:lpstr>
      <vt:lpstr>二、e組織的挑戰</vt:lpstr>
      <vt:lpstr>三、什麼是「通路」？</vt:lpstr>
      <vt:lpstr>四、「E-通路」的類別</vt:lpstr>
      <vt:lpstr>五、通路的合作</vt:lpstr>
      <vt:lpstr>六、通路的衝突</vt:lpstr>
      <vt:lpstr>七、 通路的數量</vt:lpstr>
      <vt:lpstr>第三節   多角化或分工</vt:lpstr>
      <vt:lpstr>一、多角化或專業分工</vt:lpstr>
      <vt:lpstr>二、專業分工的趨勢</vt:lpstr>
      <vt:lpstr>第四節  交易成本理論</vt:lpstr>
      <vt:lpstr>一、交易成本的影響</vt:lpstr>
      <vt:lpstr>二、交易成本與組織規模</vt:lpstr>
      <vt:lpstr>三、交易成本與新產業</vt:lpstr>
      <vt:lpstr>四、交易成本的範疇</vt:lpstr>
      <vt:lpstr>第五節  代理問題與垂直整合</vt:lpstr>
      <vt:lpstr>一、代理理論</vt:lpstr>
      <vt:lpstr>投影片 27</vt:lpstr>
      <vt:lpstr>二、垂直整合</vt:lpstr>
      <vt:lpstr>投影片 29</vt:lpstr>
      <vt:lpstr>第六節 企業網站化:  虛擬企業的四個變革模式</vt:lpstr>
      <vt:lpstr>虛擬企業的四個模式</vt:lpstr>
      <vt:lpstr>一、內部變革</vt:lpstr>
      <vt:lpstr>二、委外</vt:lpstr>
      <vt:lpstr>三、結盟</vt:lpstr>
      <vt:lpstr>四、購併</vt:lpstr>
      <vt:lpstr>第七節  網站企業化:  平台與產業群聚</vt:lpstr>
      <vt:lpstr>一、平台: 緊密而鬆散的弱連結</vt:lpstr>
      <vt:lpstr>二、產業群聚（Cluster）</vt:lpstr>
      <vt:lpstr>三、網路的群聚: 平台</vt:lpstr>
      <vt:lpstr>第八節   行動計畫: 知道、喜歡、交易。</vt:lpstr>
      <vt:lpstr>行動計畫: 知道、喜歡、交易。</vt:lpstr>
      <vt:lpstr>個案: iPod /iTunes iPhone/App Store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</dc:title>
  <dc:creator>Lu</dc:creator>
  <cp:lastModifiedBy>admin</cp:lastModifiedBy>
  <cp:revision>244</cp:revision>
  <dcterms:created xsi:type="dcterms:W3CDTF">2010-02-22T16:45:26Z</dcterms:created>
  <dcterms:modified xsi:type="dcterms:W3CDTF">2012-01-03T04:46:05Z</dcterms:modified>
</cp:coreProperties>
</file>