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2" r:id="rId2"/>
    <p:sldId id="263" r:id="rId3"/>
    <p:sldId id="270" r:id="rId4"/>
    <p:sldId id="281" r:id="rId5"/>
    <p:sldId id="282" r:id="rId6"/>
    <p:sldId id="271" r:id="rId7"/>
    <p:sldId id="272" r:id="rId8"/>
    <p:sldId id="290" r:id="rId9"/>
    <p:sldId id="275" r:id="rId10"/>
    <p:sldId id="279" r:id="rId11"/>
    <p:sldId id="276" r:id="rId12"/>
    <p:sldId id="277" r:id="rId13"/>
    <p:sldId id="284" r:id="rId14"/>
    <p:sldId id="283" r:id="rId15"/>
    <p:sldId id="285" r:id="rId16"/>
    <p:sldId id="286" r:id="rId17"/>
    <p:sldId id="287" r:id="rId18"/>
    <p:sldId id="288" r:id="rId19"/>
    <p:sldId id="278" r:id="rId20"/>
    <p:sldId id="280" r:id="rId21"/>
    <p:sldId id="289" r:id="rId22"/>
    <p:sldId id="291" r:id="rId23"/>
  </p:sldIdLst>
  <p:sldSz cx="9144000" cy="6858000" type="screen4x3"/>
  <p:notesSz cx="6858000" cy="9144000"/>
  <p:defaultTextStyle>
    <a:defPPr>
      <a:defRPr lang="fr-FR"/>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5pPr>
    <a:lvl6pPr marL="2286000" algn="l" defTabSz="914400" rtl="0" eaLnBrk="1" latinLnBrk="0" hangingPunct="1">
      <a:defRPr sz="1000" b="1" kern="1200">
        <a:solidFill>
          <a:schemeClr val="bg1"/>
        </a:solidFill>
        <a:latin typeface="Arial" panose="020B0604020202020204" pitchFamily="34" charset="0"/>
        <a:ea typeface="+mn-ea"/>
        <a:cs typeface="+mn-cs"/>
      </a:defRPr>
    </a:lvl6pPr>
    <a:lvl7pPr marL="2743200" algn="l" defTabSz="914400" rtl="0" eaLnBrk="1" latinLnBrk="0" hangingPunct="1">
      <a:defRPr sz="1000" b="1" kern="1200">
        <a:solidFill>
          <a:schemeClr val="bg1"/>
        </a:solidFill>
        <a:latin typeface="Arial" panose="020B0604020202020204" pitchFamily="34" charset="0"/>
        <a:ea typeface="+mn-ea"/>
        <a:cs typeface="+mn-cs"/>
      </a:defRPr>
    </a:lvl7pPr>
    <a:lvl8pPr marL="3200400" algn="l" defTabSz="914400" rtl="0" eaLnBrk="1" latinLnBrk="0" hangingPunct="1">
      <a:defRPr sz="1000" b="1" kern="1200">
        <a:solidFill>
          <a:schemeClr val="bg1"/>
        </a:solidFill>
        <a:latin typeface="Arial" panose="020B0604020202020204" pitchFamily="34" charset="0"/>
        <a:ea typeface="+mn-ea"/>
        <a:cs typeface="+mn-cs"/>
      </a:defRPr>
    </a:lvl8pPr>
    <a:lvl9pPr marL="3657600" algn="l" defTabSz="914400" rtl="0" eaLnBrk="1" latinLnBrk="0" hangingPunct="1">
      <a:defRPr sz="10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1680">
          <p15:clr>
            <a:srgbClr val="A4A3A4"/>
          </p15:clr>
        </p15:guide>
        <p15:guide id="2"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DD2F2"/>
    <a:srgbClr val="D4E3F7"/>
    <a:srgbClr val="DDDDDD"/>
    <a:srgbClr val="EAEAEA"/>
    <a:srgbClr val="96B8D6"/>
    <a:srgbClr val="B4CCE2"/>
    <a:srgbClr val="0067A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01" autoAdjust="0"/>
    <p:restoredTop sz="94660"/>
  </p:normalViewPr>
  <p:slideViewPr>
    <p:cSldViewPr snapToGrid="0">
      <p:cViewPr>
        <p:scale>
          <a:sx n="75" d="100"/>
          <a:sy n="75" d="100"/>
        </p:scale>
        <p:origin x="-672" y="-187"/>
      </p:cViewPr>
      <p:guideLst>
        <p:guide orient="horz" pos="1680"/>
        <p:guide pos="115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smtClean="0">
                <a:solidFill>
                  <a:schemeClr val="tx1"/>
                </a:solidFill>
              </a:defRPr>
            </a:lvl1pPr>
          </a:lstStyle>
          <a:p>
            <a:pPr>
              <a:defRPr/>
            </a:pPr>
            <a:endParaRPr lang="en-GB" alt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smtClean="0">
                <a:solidFill>
                  <a:schemeClr val="tx1"/>
                </a:solidFill>
              </a:defRPr>
            </a:lvl1pPr>
          </a:lstStyle>
          <a:p>
            <a:pPr>
              <a:defRPr/>
            </a:pPr>
            <a:endParaRPr lang="en-GB"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smtClean="0">
                <a:solidFill>
                  <a:schemeClr val="tx1"/>
                </a:solidFill>
              </a:defRPr>
            </a:lvl1pPr>
          </a:lstStyle>
          <a:p>
            <a:pPr>
              <a:defRPr/>
            </a:pPr>
            <a:endParaRPr lang="en-GB" alt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defRPr>
            </a:lvl1pPr>
          </a:lstStyle>
          <a:p>
            <a:pPr>
              <a:defRPr/>
            </a:pPr>
            <a:fld id="{8EEEF6CB-C50F-488A-99E7-79215D4B1CC0}" type="slidenum">
              <a:rPr lang="en-GB" altLang="en-US"/>
              <a:pPr>
                <a:defRPr/>
              </a:pPr>
              <a:t>‹#›</a:t>
            </a:fld>
            <a:endParaRPr lang="en-GB" altLang="en-US"/>
          </a:p>
        </p:txBody>
      </p:sp>
    </p:spTree>
    <p:extLst>
      <p:ext uri="{BB962C8B-B14F-4D97-AF65-F5344CB8AC3E}">
        <p14:creationId xmlns:p14="http://schemas.microsoft.com/office/powerpoint/2010/main" val="26289866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0A53C477-038F-4BB3-ABF6-9AC96926A5C7}" type="slidenum">
              <a:rPr lang="en-GB" altLang="en-US" sz="1200" b="0">
                <a:solidFill>
                  <a:schemeClr val="tx1"/>
                </a:solidFill>
              </a:rPr>
              <a:pPr/>
              <a:t>1</a:t>
            </a:fld>
            <a:endParaRPr lang="en-GB" altLang="en-US" sz="1200" b="0">
              <a:solidFill>
                <a:schemeClr val="tx1"/>
              </a:solidFill>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533328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10</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11</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12</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13</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14</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15</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16</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17</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18</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19</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dirty="0" smtClean="0"/>
          </a:p>
        </p:txBody>
      </p:sp>
    </p:spTree>
    <p:extLst>
      <p:ext uri="{BB962C8B-B14F-4D97-AF65-F5344CB8AC3E}">
        <p14:creationId xmlns:p14="http://schemas.microsoft.com/office/powerpoint/2010/main" val="234491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2</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20</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21</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22</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3</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4</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5</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6</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7</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8</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fld id="{4E9394A1-4157-47F3-BFB4-0FCBDB1AADDE}" type="slidenum">
              <a:rPr lang="en-GB" altLang="en-US" sz="1200" b="0">
                <a:solidFill>
                  <a:schemeClr val="tx1"/>
                </a:solidFill>
              </a:rPr>
              <a:pPr/>
              <a:t>9</a:t>
            </a:fld>
            <a:endParaRPr lang="en-GB" altLang="en-US" sz="1200" b="0">
              <a:solidFill>
                <a:schemeClr val="tx1"/>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44915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stuf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
          <p:cNvSpPr>
            <a:spLocks noChangeArrowheads="1"/>
          </p:cNvSpPr>
          <p:nvPr userDrawn="1"/>
        </p:nvSpPr>
        <p:spPr bwMode="auto">
          <a:xfrm>
            <a:off x="0" y="6613525"/>
            <a:ext cx="9144000" cy="244475"/>
          </a:xfrm>
          <a:prstGeom prst="rect">
            <a:avLst/>
          </a:prstGeom>
          <a:solidFill>
            <a:srgbClr val="0033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r>
              <a:rPr lang="en-US" altLang="en-US"/>
              <a:t>www.company.com</a:t>
            </a:r>
            <a:endParaRPr lang="fr-FR" altLang="en-US"/>
          </a:p>
        </p:txBody>
      </p:sp>
      <p:sp>
        <p:nvSpPr>
          <p:cNvPr id="8198" name="Rectangle 6"/>
          <p:cNvSpPr>
            <a:spLocks noGrp="1" noChangeArrowheads="1"/>
          </p:cNvSpPr>
          <p:nvPr>
            <p:ph type="subTitle" idx="1"/>
          </p:nvPr>
        </p:nvSpPr>
        <p:spPr>
          <a:xfrm>
            <a:off x="3429000" y="5029200"/>
            <a:ext cx="5715000" cy="609600"/>
          </a:xfrm>
          <a:extLst>
            <a:ext uri="{909E8E84-426E-40DD-AFC4-6F175D3DCCD1}">
              <a14:hiddenFill xmlns:a14="http://schemas.microsoft.com/office/drawing/2010/main">
                <a:solidFill>
                  <a:schemeClr val="accent1"/>
                </a:solidFill>
              </a14:hiddenFill>
            </a:ext>
          </a:extLst>
        </p:spPr>
        <p:txBody>
          <a:bodyPr/>
          <a:lstStyle>
            <a:lvl1pPr marL="0" indent="0" algn="ctr">
              <a:buFontTx/>
              <a:buNone/>
              <a:defRPr sz="2000">
                <a:solidFill>
                  <a:schemeClr val="bg1"/>
                </a:solidFill>
              </a:defRPr>
            </a:lvl1pPr>
          </a:lstStyle>
          <a:p>
            <a:pPr lvl="0"/>
            <a:r>
              <a:rPr lang="en-US" altLang="en-US" noProof="0" smtClean="0"/>
              <a:t>Click to edit Master subtitle style</a:t>
            </a:r>
          </a:p>
        </p:txBody>
      </p:sp>
      <p:sp>
        <p:nvSpPr>
          <p:cNvPr id="8197" name="Rectangle 5"/>
          <p:cNvSpPr>
            <a:spLocks noGrp="1" noChangeArrowheads="1"/>
          </p:cNvSpPr>
          <p:nvPr>
            <p:ph type="ctrTitle"/>
          </p:nvPr>
        </p:nvSpPr>
        <p:spPr>
          <a:xfrm>
            <a:off x="3429000" y="3581400"/>
            <a:ext cx="5715000" cy="1470025"/>
          </a:xfrm>
          <a:solidFill>
            <a:schemeClr val="bg1"/>
          </a:solidFill>
          <a:extLst>
            <a:ext uri="{91240B29-F687-4F45-9708-019B960494DF}">
              <a14:hiddenLine xmlns:a14="http://schemas.microsoft.com/office/drawing/2010/main" w="9525" algn="ctr">
                <a:solidFill>
                  <a:schemeClr val="tx1"/>
                </a:solidFill>
                <a:miter lim="800000"/>
                <a:headEnd/>
                <a:tailEnd/>
              </a14:hiddenLine>
            </a:ext>
          </a:extLst>
        </p:spPr>
        <p:txBody>
          <a:bodyPr lIns="91440" anchor="t"/>
          <a:lstStyle>
            <a:lvl1pPr algn="ctr">
              <a:spcBef>
                <a:spcPct val="20000"/>
              </a:spcBef>
              <a:defRPr sz="4000" b="1">
                <a:solidFill>
                  <a:srgbClr val="FCAB1A"/>
                </a:solidFill>
                <a:latin typeface="Verdana" panose="020B0604030504040204" pitchFamily="34" charset="0"/>
              </a:defRPr>
            </a:lvl1pPr>
          </a:lstStyle>
          <a:p>
            <a:pPr lvl="0"/>
            <a:r>
              <a:rPr lang="en-US" altLang="en-US" noProof="0" smtClean="0"/>
              <a:t>Click to edit Master title style</a:t>
            </a:r>
          </a:p>
        </p:txBody>
      </p:sp>
    </p:spTree>
    <p:extLst>
      <p:ext uri="{BB962C8B-B14F-4D97-AF65-F5344CB8AC3E}">
        <p14:creationId xmlns:p14="http://schemas.microsoft.com/office/powerpoint/2010/main" val="318511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8755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400175"/>
            <a:ext cx="1828800" cy="4772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28800" y="1400175"/>
            <a:ext cx="5334000" cy="477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9519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828800" y="2133600"/>
            <a:ext cx="7162800" cy="4038600"/>
          </a:xfrm>
        </p:spPr>
        <p:txBody>
          <a:bodyPr/>
          <a:lstStyle/>
          <a:p>
            <a:pPr lvl="0"/>
            <a:endParaRPr lang="en-GB" noProof="0" smtClean="0"/>
          </a:p>
        </p:txBody>
      </p:sp>
    </p:spTree>
    <p:extLst>
      <p:ext uri="{BB962C8B-B14F-4D97-AF65-F5344CB8AC3E}">
        <p14:creationId xmlns:p14="http://schemas.microsoft.com/office/powerpoint/2010/main" val="249493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8288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864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332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7837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262723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288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864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3105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9359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567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11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24120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62724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stuf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3"/>
          <p:cNvSpPr>
            <a:spLocks noChangeArrowheads="1"/>
          </p:cNvSpPr>
          <p:nvPr userDrawn="1"/>
        </p:nvSpPr>
        <p:spPr bwMode="auto">
          <a:xfrm>
            <a:off x="1295400" y="1752600"/>
            <a:ext cx="7848600" cy="35052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28" name="Rectangle 2"/>
          <p:cNvSpPr>
            <a:spLocks noGrp="1" noChangeArrowheads="1"/>
          </p:cNvSpPr>
          <p:nvPr>
            <p:ph type="title"/>
          </p:nvPr>
        </p:nvSpPr>
        <p:spPr bwMode="auto">
          <a:xfrm>
            <a:off x="1828800" y="1400175"/>
            <a:ext cx="7315200" cy="581025"/>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8000" tIns="45720" rIns="91440" bIns="45720" numCol="1" anchor="ctr" anchorCtr="0" compatLnSpc="1">
            <a:prstTxWarp prst="textNoShape">
              <a:avLst/>
            </a:prstTxWarp>
          </a:bodyPr>
          <a:lstStyle/>
          <a:p>
            <a:pPr lvl="0"/>
            <a:r>
              <a:rPr lang="fr-FR" altLang="en-US" smtClean="0"/>
              <a:t>Click to edit Master title style</a:t>
            </a:r>
          </a:p>
        </p:txBody>
      </p:sp>
      <p:sp>
        <p:nvSpPr>
          <p:cNvPr id="1029" name="Rectangle 3"/>
          <p:cNvSpPr>
            <a:spLocks noGrp="1" noChangeArrowheads="1"/>
          </p:cNvSpPr>
          <p:nvPr>
            <p:ph type="body" idx="1"/>
          </p:nvPr>
        </p:nvSpPr>
        <p:spPr bwMode="auto">
          <a:xfrm>
            <a:off x="1828800" y="2133600"/>
            <a:ext cx="7162800" cy="403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smtClean="0"/>
              <a:t>Click to edit Master text styles</a:t>
            </a:r>
          </a:p>
          <a:p>
            <a:pPr lvl="1"/>
            <a:r>
              <a:rPr lang="fr-FR" altLang="en-US" smtClean="0"/>
              <a:t>Second level</a:t>
            </a:r>
          </a:p>
          <a:p>
            <a:pPr lvl="2"/>
            <a:r>
              <a:rPr lang="fr-FR" altLang="en-US" smtClean="0"/>
              <a:t>Third level</a:t>
            </a:r>
          </a:p>
          <a:p>
            <a:pPr lvl="3"/>
            <a:r>
              <a:rPr lang="fr-FR" altLang="en-US" smtClean="0"/>
              <a:t>Fourth level</a:t>
            </a:r>
          </a:p>
          <a:p>
            <a:pPr lvl="4"/>
            <a:r>
              <a:rPr lang="fr-FR" altLang="en-US" smtClean="0"/>
              <a:t>Fifth level</a:t>
            </a:r>
          </a:p>
        </p:txBody>
      </p:sp>
      <p:sp>
        <p:nvSpPr>
          <p:cNvPr id="1030" name="Rectangle 19"/>
          <p:cNvSpPr>
            <a:spLocks noChangeArrowheads="1"/>
          </p:cNvSpPr>
          <p:nvPr userDrawn="1"/>
        </p:nvSpPr>
        <p:spPr bwMode="auto">
          <a:xfrm>
            <a:off x="0" y="6613525"/>
            <a:ext cx="9144000" cy="244475"/>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r>
              <a:rPr lang="en-US" altLang="en-US"/>
              <a:t>www.company.com</a:t>
            </a:r>
            <a:endParaRPr lang="fr-FR" altLang="en-US"/>
          </a:p>
        </p:txBody>
      </p:sp>
      <p:sp>
        <p:nvSpPr>
          <p:cNvPr id="1031" name="Oval 23"/>
          <p:cNvSpPr>
            <a:spLocks noChangeArrowheads="1"/>
          </p:cNvSpPr>
          <p:nvPr userDrawn="1"/>
        </p:nvSpPr>
        <p:spPr bwMode="auto">
          <a:xfrm>
            <a:off x="1433513" y="6159500"/>
            <a:ext cx="65087"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2" name="Oval 24"/>
          <p:cNvSpPr>
            <a:spLocks noChangeArrowheads="1"/>
          </p:cNvSpPr>
          <p:nvPr userDrawn="1"/>
        </p:nvSpPr>
        <p:spPr bwMode="auto">
          <a:xfrm>
            <a:off x="2193925" y="6159500"/>
            <a:ext cx="65088"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3" name="Oval 25"/>
          <p:cNvSpPr>
            <a:spLocks noChangeArrowheads="1"/>
          </p:cNvSpPr>
          <p:nvPr userDrawn="1"/>
        </p:nvSpPr>
        <p:spPr bwMode="auto">
          <a:xfrm>
            <a:off x="2954338" y="6159500"/>
            <a:ext cx="65087"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4" name="Oval 26"/>
          <p:cNvSpPr>
            <a:spLocks noChangeArrowheads="1"/>
          </p:cNvSpPr>
          <p:nvPr userDrawn="1"/>
        </p:nvSpPr>
        <p:spPr bwMode="auto">
          <a:xfrm>
            <a:off x="3714750" y="6159500"/>
            <a:ext cx="65088"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5" name="Oval 27"/>
          <p:cNvSpPr>
            <a:spLocks noChangeArrowheads="1"/>
          </p:cNvSpPr>
          <p:nvPr userDrawn="1"/>
        </p:nvSpPr>
        <p:spPr bwMode="auto">
          <a:xfrm>
            <a:off x="4475163" y="6159500"/>
            <a:ext cx="65087"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6" name="Oval 28"/>
          <p:cNvSpPr>
            <a:spLocks noChangeArrowheads="1"/>
          </p:cNvSpPr>
          <p:nvPr userDrawn="1"/>
        </p:nvSpPr>
        <p:spPr bwMode="auto">
          <a:xfrm>
            <a:off x="5237163" y="6159500"/>
            <a:ext cx="65087"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7" name="Oval 29"/>
          <p:cNvSpPr>
            <a:spLocks noChangeArrowheads="1"/>
          </p:cNvSpPr>
          <p:nvPr userDrawn="1"/>
        </p:nvSpPr>
        <p:spPr bwMode="auto">
          <a:xfrm>
            <a:off x="5997575" y="6159500"/>
            <a:ext cx="65088"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8" name="Oval 30"/>
          <p:cNvSpPr>
            <a:spLocks noChangeArrowheads="1"/>
          </p:cNvSpPr>
          <p:nvPr userDrawn="1"/>
        </p:nvSpPr>
        <p:spPr bwMode="auto">
          <a:xfrm>
            <a:off x="6757988" y="6159500"/>
            <a:ext cx="65087"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39" name="Oval 31"/>
          <p:cNvSpPr>
            <a:spLocks noChangeArrowheads="1"/>
          </p:cNvSpPr>
          <p:nvPr userDrawn="1"/>
        </p:nvSpPr>
        <p:spPr bwMode="auto">
          <a:xfrm>
            <a:off x="7518400" y="6159500"/>
            <a:ext cx="65088"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
        <p:nvSpPr>
          <p:cNvPr id="1040" name="Oval 32"/>
          <p:cNvSpPr>
            <a:spLocks noChangeArrowheads="1"/>
          </p:cNvSpPr>
          <p:nvPr userDrawn="1"/>
        </p:nvSpPr>
        <p:spPr bwMode="auto">
          <a:xfrm>
            <a:off x="8280400" y="6159500"/>
            <a:ext cx="65088" cy="65088"/>
          </a:xfrm>
          <a:prstGeom prst="ellipse">
            <a:avLst/>
          </a:prstGeom>
          <a:solidFill>
            <a:srgbClr val="BDD2F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1000" b="1">
                <a:solidFill>
                  <a:schemeClr val="bg1"/>
                </a:solidFill>
                <a:latin typeface="Arial" panose="020B0604020202020204" pitchFamily="34" charset="0"/>
              </a:defRPr>
            </a:lvl1pPr>
            <a:lvl2pPr marL="742950" indent="-285750" algn="r">
              <a:defRPr sz="1000" b="1">
                <a:solidFill>
                  <a:schemeClr val="bg1"/>
                </a:solidFill>
                <a:latin typeface="Arial" panose="020B0604020202020204" pitchFamily="34" charset="0"/>
              </a:defRPr>
            </a:lvl2pPr>
            <a:lvl3pPr marL="1143000" indent="-228600" algn="r">
              <a:defRPr sz="1000" b="1">
                <a:solidFill>
                  <a:schemeClr val="bg1"/>
                </a:solidFill>
                <a:latin typeface="Arial" panose="020B0604020202020204" pitchFamily="34" charset="0"/>
              </a:defRPr>
            </a:lvl3pPr>
            <a:lvl4pPr marL="1600200" indent="-228600" algn="r">
              <a:defRPr sz="1000" b="1">
                <a:solidFill>
                  <a:schemeClr val="bg1"/>
                </a:solidFill>
                <a:latin typeface="Arial" panose="020B0604020202020204" pitchFamily="34" charset="0"/>
              </a:defRPr>
            </a:lvl4pPr>
            <a:lvl5pPr marL="2057400" indent="-228600" algn="r">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eaLnBrk="1" hangingPunct="1"/>
            <a:endParaRPr lang="en-GB" alt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rtl="0" eaLnBrk="0" fontAlgn="base" hangingPunct="0">
        <a:spcBef>
          <a:spcPct val="0"/>
        </a:spcBef>
        <a:spcAft>
          <a:spcPct val="0"/>
        </a:spcAft>
        <a:defRPr sz="3600" kern="12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panose="020B0604020202020204" pitchFamily="34" charset="0"/>
        </a:defRPr>
      </a:lvl2pPr>
      <a:lvl3pPr algn="l" rtl="0" eaLnBrk="0" fontAlgn="base" hangingPunct="0">
        <a:spcBef>
          <a:spcPct val="0"/>
        </a:spcBef>
        <a:spcAft>
          <a:spcPct val="0"/>
        </a:spcAft>
        <a:defRPr sz="3600">
          <a:solidFill>
            <a:schemeClr val="bg1"/>
          </a:solidFill>
          <a:latin typeface="Arial" panose="020B0604020202020204" pitchFamily="34" charset="0"/>
        </a:defRPr>
      </a:lvl3pPr>
      <a:lvl4pPr algn="l" rtl="0" eaLnBrk="0" fontAlgn="base" hangingPunct="0">
        <a:spcBef>
          <a:spcPct val="0"/>
        </a:spcBef>
        <a:spcAft>
          <a:spcPct val="0"/>
        </a:spcAft>
        <a:defRPr sz="3600">
          <a:solidFill>
            <a:schemeClr val="bg1"/>
          </a:solidFill>
          <a:latin typeface="Arial" panose="020B0604020202020204" pitchFamily="34" charset="0"/>
        </a:defRPr>
      </a:lvl4pPr>
      <a:lvl5pPr algn="l" rtl="0" eaLnBrk="0" fontAlgn="base" hangingPunct="0">
        <a:spcBef>
          <a:spcPct val="0"/>
        </a:spcBef>
        <a:spcAft>
          <a:spcPct val="0"/>
        </a:spcAft>
        <a:defRPr sz="3600">
          <a:solidFill>
            <a:schemeClr val="bg1"/>
          </a:solidFill>
          <a:latin typeface="Arial" panose="020B0604020202020204" pitchFamily="34" charset="0"/>
        </a:defRPr>
      </a:lvl5pPr>
      <a:lvl6pPr marL="457200" algn="l" rtl="0" fontAlgn="base">
        <a:spcBef>
          <a:spcPct val="0"/>
        </a:spcBef>
        <a:spcAft>
          <a:spcPct val="0"/>
        </a:spcAft>
        <a:defRPr sz="3600">
          <a:solidFill>
            <a:schemeClr val="bg1"/>
          </a:solidFill>
          <a:latin typeface="Arial" panose="020B0604020202020204" pitchFamily="34" charset="0"/>
        </a:defRPr>
      </a:lvl6pPr>
      <a:lvl7pPr marL="914400" algn="l" rtl="0" fontAlgn="base">
        <a:spcBef>
          <a:spcPct val="0"/>
        </a:spcBef>
        <a:spcAft>
          <a:spcPct val="0"/>
        </a:spcAft>
        <a:defRPr sz="3600">
          <a:solidFill>
            <a:schemeClr val="bg1"/>
          </a:solidFill>
          <a:latin typeface="Arial" panose="020B0604020202020204" pitchFamily="34" charset="0"/>
        </a:defRPr>
      </a:lvl7pPr>
      <a:lvl8pPr marL="1371600" algn="l" rtl="0" fontAlgn="base">
        <a:spcBef>
          <a:spcPct val="0"/>
        </a:spcBef>
        <a:spcAft>
          <a:spcPct val="0"/>
        </a:spcAft>
        <a:defRPr sz="3600">
          <a:solidFill>
            <a:schemeClr val="bg1"/>
          </a:solidFill>
          <a:latin typeface="Arial" panose="020B0604020202020204" pitchFamily="34" charset="0"/>
        </a:defRPr>
      </a:lvl8pPr>
      <a:lvl9pPr marL="1828800" algn="l" rtl="0" fontAlgn="base">
        <a:spcBef>
          <a:spcPct val="0"/>
        </a:spcBef>
        <a:spcAft>
          <a:spcPct val="0"/>
        </a:spcAft>
        <a:defRPr sz="36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B4CCE2"/>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B4CCE2"/>
        </a:buClr>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B4CCE2"/>
        </a:buClr>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tockfeel.com.tw/%E9%A1%9B%E8%A6%86%E5%82%B3%E7%B5%B1%E7%9A%84%E9%9B%BB%E5%95%86%E6%A8%A1%E5%BC%8F/"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http://www.businesstoday.com.tw/article-content-92751-167546-%E9%9B%BB%E5%95%86%E6%96%B0%E9%9C%B8%E4%B8%BB%EF%BC%812%E5%B9%B4%E6%89%93%E8%B6%B4PChome%20%E8%9D%A6%E7%9A%AE%E5%88%B0%E5%BA%95%E5%9C%A8%E7%B4%85%E4%BB%80%E9%BA%BC%EF%BC%9F?page=2" TargetMode="External"/><Relationship Id="rId5" Type="http://schemas.openxmlformats.org/officeDocument/2006/relationships/hyperlink" Target="http://www.chinatimes.com/newspapers/20170509000057-260202" TargetMode="External"/><Relationship Id="rId4" Type="http://schemas.openxmlformats.org/officeDocument/2006/relationships/hyperlink" Target="http://wiki.mbalib.com/zh-tw/%E7%94%B5%E5%AD%90%E5%95%86%E5%8A%A1"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seagroup.com/media/33" TargetMode="External"/><Relationship Id="rId3" Type="http://schemas.openxmlformats.org/officeDocument/2006/relationships/hyperlink" Target="http://www.seagroup.com/home" TargetMode="External"/><Relationship Id="rId7" Type="http://schemas.openxmlformats.org/officeDocument/2006/relationships/hyperlink" Target="https://www.bnext.com.tw/article/46515/pchome-shopee-amazon-uiux"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www.wealth.com.tw/article_in.aspx?nid=8450" TargetMode="External"/><Relationship Id="rId5" Type="http://schemas.openxmlformats.org/officeDocument/2006/relationships/hyperlink" Target="https://www.bnext.com.tw/article/46311/sea-airpay-may-disturbed-taiwan-digital-payment-market" TargetMode="External"/><Relationship Id="rId4" Type="http://schemas.openxmlformats.org/officeDocument/2006/relationships/hyperlink" Target="https://aipei.tw/"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hs.edu.tw/works/essay/2017/03/2017032115454038.pdf"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www.chinatimes.com/newspapers/20170825000088-26020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5520" y="1664335"/>
            <a:ext cx="8036560" cy="581025"/>
          </a:xfrm>
          <a:noFill/>
        </p:spPr>
        <p:txBody>
          <a:bodyPr/>
          <a:lstStyle/>
          <a:p>
            <a:r>
              <a:rPr lang="zh-TW" altLang="en-US" sz="5500" b="1" dirty="0">
                <a:solidFill>
                  <a:schemeClr val="tx1">
                    <a:lumMod val="50000"/>
                  </a:schemeClr>
                </a:solidFill>
                <a:latin typeface="標楷體" panose="03000509000000000000" pitchFamily="65" charset="-120"/>
                <a:ea typeface="標楷體" panose="03000509000000000000" pitchFamily="65" charset="-120"/>
              </a:rPr>
              <a:t>電子商務</a:t>
            </a:r>
            <a:r>
              <a:rPr lang="en-US" altLang="zh-TW" sz="5500" b="1" dirty="0">
                <a:solidFill>
                  <a:schemeClr val="tx1">
                    <a:lumMod val="50000"/>
                  </a:schemeClr>
                </a:solidFill>
                <a:latin typeface="標楷體" panose="03000509000000000000" pitchFamily="65" charset="-120"/>
                <a:ea typeface="標楷體" panose="03000509000000000000" pitchFamily="65" charset="-120"/>
              </a:rPr>
              <a:t>-</a:t>
            </a:r>
            <a:r>
              <a:rPr lang="zh-TW" altLang="en-US" sz="5500" b="1" dirty="0">
                <a:solidFill>
                  <a:schemeClr val="tx1">
                    <a:lumMod val="50000"/>
                  </a:schemeClr>
                </a:solidFill>
                <a:latin typeface="標楷體" panose="03000509000000000000" pitchFamily="65" charset="-120"/>
                <a:ea typeface="標楷體" panose="03000509000000000000" pitchFamily="65" charset="-120"/>
              </a:rPr>
              <a:t>以</a:t>
            </a:r>
            <a:r>
              <a:rPr lang="en-US" altLang="zh-TW" sz="5500" b="1" dirty="0">
                <a:solidFill>
                  <a:schemeClr val="tx1">
                    <a:lumMod val="50000"/>
                  </a:schemeClr>
                </a:solidFill>
                <a:latin typeface="標楷體" panose="03000509000000000000" pitchFamily="65" charset="-120"/>
                <a:ea typeface="標楷體" panose="03000509000000000000" pitchFamily="65" charset="-120"/>
              </a:rPr>
              <a:t>sea</a:t>
            </a:r>
            <a:r>
              <a:rPr lang="zh-TW" altLang="en-US" sz="5500" b="1" dirty="0">
                <a:solidFill>
                  <a:schemeClr val="tx1">
                    <a:lumMod val="50000"/>
                  </a:schemeClr>
                </a:solidFill>
                <a:latin typeface="標楷體" panose="03000509000000000000" pitchFamily="65" charset="-120"/>
                <a:ea typeface="標楷體" panose="03000509000000000000" pitchFamily="65" charset="-120"/>
              </a:rPr>
              <a:t>集團為例</a:t>
            </a:r>
            <a:endParaRPr lang="zh-TW" altLang="en-US" sz="55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952240" y="3088640"/>
            <a:ext cx="4500880" cy="2367280"/>
          </a:xfrm>
        </p:spPr>
        <p:txBody>
          <a:bodyPr/>
          <a:lstStyle/>
          <a:p>
            <a:pPr marL="0" indent="0">
              <a:buNone/>
            </a:pPr>
            <a:r>
              <a:rPr lang="zh-TW" altLang="en-US" b="1" dirty="0" smtClean="0"/>
              <a:t>指導教授：陳怡君 老師</a:t>
            </a:r>
            <a:endParaRPr lang="en-US" altLang="zh-TW" b="1" dirty="0" smtClean="0"/>
          </a:p>
          <a:p>
            <a:pPr marL="0" indent="0">
              <a:buNone/>
            </a:pPr>
            <a:r>
              <a:rPr lang="zh-TW" altLang="en-US" b="1" dirty="0"/>
              <a:t>學　　</a:t>
            </a:r>
            <a:r>
              <a:rPr lang="zh-TW" altLang="en-US" b="1" dirty="0" smtClean="0"/>
              <a:t>生： </a:t>
            </a:r>
            <a:r>
              <a:rPr lang="en-US" altLang="zh-TW" b="1" dirty="0" smtClean="0"/>
              <a:t>BF103040</a:t>
            </a:r>
            <a:r>
              <a:rPr lang="zh-TW" altLang="en-US" b="1" dirty="0" smtClean="0"/>
              <a:t>周俐均</a:t>
            </a:r>
            <a:endParaRPr lang="en-US" altLang="zh-TW" b="1" dirty="0" smtClean="0"/>
          </a:p>
          <a:p>
            <a:pPr marL="0" indent="0">
              <a:buNone/>
            </a:pPr>
            <a:r>
              <a:rPr lang="zh-TW" altLang="en-US" b="1" dirty="0" smtClean="0"/>
              <a:t>　　　　　 </a:t>
            </a:r>
            <a:r>
              <a:rPr lang="en-US" altLang="zh-TW" b="1" dirty="0" smtClean="0"/>
              <a:t>BF103010</a:t>
            </a:r>
            <a:r>
              <a:rPr lang="zh-TW" altLang="en-US" b="1" dirty="0" smtClean="0"/>
              <a:t>莊喻雱</a:t>
            </a:r>
            <a:endParaRPr lang="en-US" altLang="zh-TW" b="1" dirty="0" smtClean="0"/>
          </a:p>
          <a:p>
            <a:pPr marL="0" indent="0">
              <a:buNone/>
            </a:pPr>
            <a:r>
              <a:rPr lang="zh-TW" altLang="en-US" b="1" dirty="0" smtClean="0"/>
              <a:t>　　　　　 </a:t>
            </a:r>
            <a:r>
              <a:rPr lang="en-US" altLang="zh-TW" b="1" dirty="0" smtClean="0"/>
              <a:t>BF102085</a:t>
            </a:r>
            <a:r>
              <a:rPr lang="zh-TW" altLang="en-US" b="1" dirty="0" smtClean="0"/>
              <a:t>陳立恆</a:t>
            </a:r>
            <a:endParaRPr lang="en-US" altLang="zh-TW" b="1" dirty="0" smtClean="0"/>
          </a:p>
          <a:p>
            <a:pPr marL="0" indent="0">
              <a:buNone/>
            </a:pPr>
            <a:r>
              <a:rPr lang="zh-TW" altLang="en-US" b="1" dirty="0" smtClean="0"/>
              <a:t>　　　　　 </a:t>
            </a:r>
            <a:r>
              <a:rPr lang="en-US" altLang="zh-TW" b="1" dirty="0" smtClean="0"/>
              <a:t>BF103058</a:t>
            </a:r>
            <a:r>
              <a:rPr lang="zh-TW" altLang="en-US" b="1" dirty="0" smtClean="0"/>
              <a:t>詹宇政</a:t>
            </a:r>
            <a:endParaRPr lang="zh-TW" alt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6080" y="597535"/>
            <a:ext cx="8219440" cy="581025"/>
          </a:xfrm>
          <a:noFill/>
        </p:spPr>
        <p:txBody>
          <a:bodyPr/>
          <a:lstStyle/>
          <a:p>
            <a:r>
              <a:rPr lang="zh-TW" altLang="en-US" sz="4400" b="1" dirty="0">
                <a:solidFill>
                  <a:schemeClr val="tx1">
                    <a:lumMod val="50000"/>
                  </a:schemeClr>
                </a:solidFill>
                <a:latin typeface="標楷體" panose="03000509000000000000" pitchFamily="65" charset="-120"/>
                <a:ea typeface="標楷體" panose="03000509000000000000" pitchFamily="65" charset="-120"/>
              </a:rPr>
              <a:t>系統和資訊</a:t>
            </a:r>
            <a:r>
              <a:rPr lang="zh-TW" altLang="en-US" sz="4400" b="1" dirty="0" smtClean="0">
                <a:solidFill>
                  <a:schemeClr val="tx1">
                    <a:lumMod val="50000"/>
                  </a:schemeClr>
                </a:solidFill>
                <a:latin typeface="標楷體" panose="03000509000000000000" pitchFamily="65" charset="-120"/>
                <a:ea typeface="標楷體" panose="03000509000000000000" pitchFamily="65" charset="-120"/>
              </a:rPr>
              <a:t>整合</a:t>
            </a:r>
            <a:r>
              <a:rPr lang="en-US" altLang="zh-TW" sz="4400" b="1" dirty="0" smtClean="0">
                <a:solidFill>
                  <a:schemeClr val="tx1">
                    <a:lumMod val="50000"/>
                  </a:schemeClr>
                </a:solidFill>
                <a:latin typeface="標楷體" panose="03000509000000000000" pitchFamily="65" charset="-120"/>
                <a:ea typeface="標楷體" panose="03000509000000000000" pitchFamily="65" charset="-120"/>
              </a:rPr>
              <a:t>-</a:t>
            </a:r>
            <a:r>
              <a:rPr lang="zh-TW" altLang="en-US" sz="4400" b="1" dirty="0" smtClean="0">
                <a:solidFill>
                  <a:schemeClr val="tx1">
                    <a:lumMod val="50000"/>
                  </a:schemeClr>
                </a:solidFill>
                <a:latin typeface="標楷體" panose="03000509000000000000" pitchFamily="65" charset="-120"/>
                <a:ea typeface="標楷體" panose="03000509000000000000" pitchFamily="65" charset="-120"/>
              </a:rPr>
              <a:t>以蝦皮為例</a:t>
            </a:r>
            <a:endParaRPr lang="en-US" altLang="zh-TW" sz="4400" b="1" dirty="0">
              <a:solidFill>
                <a:schemeClr val="tx1">
                  <a:lumMod val="50000"/>
                </a:schemeClr>
              </a:solidFill>
              <a:latin typeface="標楷體" panose="03000509000000000000" pitchFamily="65" charset="-120"/>
              <a:ea typeface="標楷體" panose="03000509000000000000" pitchFamily="65" charset="-120"/>
            </a:endParaRPr>
          </a:p>
        </p:txBody>
      </p:sp>
      <p:sp>
        <p:nvSpPr>
          <p:cNvPr id="3" name="矩形 2"/>
          <p:cNvSpPr/>
          <p:nvPr/>
        </p:nvSpPr>
        <p:spPr>
          <a:xfrm>
            <a:off x="457200" y="1516906"/>
            <a:ext cx="4744720" cy="5093702"/>
          </a:xfrm>
          <a:prstGeom prst="rect">
            <a:avLst/>
          </a:prstGeom>
        </p:spPr>
        <p:txBody>
          <a:bodyPr wrap="square">
            <a:spAutoFit/>
          </a:bodyPr>
          <a:lstStyle/>
          <a:p>
            <a:r>
              <a:rPr lang="zh-TW" altLang="en-US" sz="2500" dirty="0" smtClean="0">
                <a:solidFill>
                  <a:srgbClr val="000000"/>
                </a:solidFill>
                <a:latin typeface="Times New Roman" panose="02020603050405020304" pitchFamily="18" charset="0"/>
                <a:ea typeface="標楷體" panose="03000509000000000000" pitchFamily="65" charset="-120"/>
              </a:rPr>
              <a:t>蝦皮拍賣依照</a:t>
            </a:r>
            <a:r>
              <a:rPr lang="zh-TW" altLang="en-US" sz="2500" dirty="0">
                <a:solidFill>
                  <a:srgbClr val="000000"/>
                </a:solidFill>
                <a:latin typeface="Times New Roman" panose="02020603050405020304" pitchFamily="18" charset="0"/>
                <a:ea typeface="標楷體" panose="03000509000000000000" pitchFamily="65" charset="-120"/>
              </a:rPr>
              <a:t>台灣電</a:t>
            </a:r>
            <a:r>
              <a:rPr lang="zh-TW" altLang="en-US" sz="2500" dirty="0" smtClean="0">
                <a:solidFill>
                  <a:srgbClr val="000000"/>
                </a:solidFill>
                <a:latin typeface="Times New Roman" panose="02020603050405020304" pitchFamily="18" charset="0"/>
                <a:ea typeface="標楷體" panose="03000509000000000000" pitchFamily="65" charset="-120"/>
              </a:rPr>
              <a:t>商的商業</a:t>
            </a:r>
            <a:r>
              <a:rPr lang="zh-TW" altLang="en-US" sz="2500" dirty="0">
                <a:solidFill>
                  <a:srgbClr val="000000"/>
                </a:solidFill>
                <a:latin typeface="Times New Roman" panose="02020603050405020304" pitchFamily="18" charset="0"/>
                <a:ea typeface="標楷體" panose="03000509000000000000" pitchFamily="65" charset="-120"/>
              </a:rPr>
              <a:t>模式區分為</a:t>
            </a:r>
            <a:r>
              <a:rPr lang="zh-TW" altLang="en-US" sz="2500" dirty="0" smtClean="0">
                <a:solidFill>
                  <a:srgbClr val="000000"/>
                </a:solidFill>
                <a:latin typeface="Times New Roman" panose="02020603050405020304" pitchFamily="18" charset="0"/>
                <a:ea typeface="標楷體" panose="03000509000000000000" pitchFamily="65" charset="-120"/>
              </a:rPr>
              <a:t>購物中心</a:t>
            </a:r>
            <a:r>
              <a:rPr lang="en-US" altLang="zh-TW" sz="2500" dirty="0" smtClean="0">
                <a:solidFill>
                  <a:srgbClr val="000000"/>
                </a:solidFill>
                <a:latin typeface="Times New Roman" panose="02020603050405020304" pitchFamily="18" charset="0"/>
                <a:ea typeface="標楷體" panose="03000509000000000000" pitchFamily="65" charset="-120"/>
              </a:rPr>
              <a:t>(B2C)</a:t>
            </a:r>
            <a:r>
              <a:rPr lang="zh-TW" altLang="en-US" sz="2500" dirty="0" smtClean="0">
                <a:solidFill>
                  <a:srgbClr val="000000"/>
                </a:solidFill>
                <a:latin typeface="Times New Roman" panose="02020603050405020304" pitchFamily="18" charset="0"/>
                <a:ea typeface="標楷體" panose="03000509000000000000" pitchFamily="65" charset="-120"/>
              </a:rPr>
              <a:t>、</a:t>
            </a:r>
            <a:r>
              <a:rPr lang="zh-TW" altLang="en-US" sz="2500" dirty="0">
                <a:solidFill>
                  <a:srgbClr val="000000"/>
                </a:solidFill>
                <a:latin typeface="Times New Roman" panose="02020603050405020304" pitchFamily="18" charset="0"/>
                <a:ea typeface="標楷體" panose="03000509000000000000" pitchFamily="65" charset="-120"/>
              </a:rPr>
              <a:t>商</a:t>
            </a:r>
            <a:r>
              <a:rPr lang="zh-TW" altLang="en-US" sz="2500" dirty="0" smtClean="0">
                <a:solidFill>
                  <a:srgbClr val="000000"/>
                </a:solidFill>
                <a:latin typeface="Times New Roman" panose="02020603050405020304" pitchFamily="18" charset="0"/>
                <a:ea typeface="標楷體" panose="03000509000000000000" pitchFamily="65" charset="-120"/>
              </a:rPr>
              <a:t>城</a:t>
            </a:r>
            <a:r>
              <a:rPr lang="en-US" altLang="zh-TW" sz="2500" dirty="0" smtClean="0">
                <a:solidFill>
                  <a:srgbClr val="000000"/>
                </a:solidFill>
                <a:latin typeface="Times New Roman" panose="02020603050405020304" pitchFamily="18" charset="0"/>
                <a:ea typeface="標楷體" panose="03000509000000000000" pitchFamily="65" charset="-120"/>
              </a:rPr>
              <a:t>(B2B2C)</a:t>
            </a:r>
            <a:r>
              <a:rPr lang="zh-TW" altLang="en-US" sz="2500" dirty="0" smtClean="0">
                <a:solidFill>
                  <a:srgbClr val="000000"/>
                </a:solidFill>
                <a:latin typeface="Times New Roman" panose="02020603050405020304" pitchFamily="18" charset="0"/>
                <a:ea typeface="標楷體" panose="03000509000000000000" pitchFamily="65" charset="-120"/>
              </a:rPr>
              <a:t>以及</a:t>
            </a:r>
            <a:r>
              <a:rPr lang="zh-TW" altLang="en-US" sz="2500" dirty="0">
                <a:solidFill>
                  <a:srgbClr val="000000"/>
                </a:solidFill>
                <a:latin typeface="Times New Roman" panose="02020603050405020304" pitchFamily="18" charset="0"/>
                <a:ea typeface="標楷體" panose="03000509000000000000" pitchFamily="65" charset="-120"/>
              </a:rPr>
              <a:t>拍賣</a:t>
            </a:r>
            <a:r>
              <a:rPr lang="zh-TW" altLang="en-US" sz="2500" dirty="0" smtClean="0">
                <a:solidFill>
                  <a:srgbClr val="000000"/>
                </a:solidFill>
                <a:latin typeface="Times New Roman" panose="02020603050405020304" pitchFamily="18" charset="0"/>
                <a:ea typeface="標楷體" panose="03000509000000000000" pitchFamily="65" charset="-120"/>
              </a:rPr>
              <a:t>平台</a:t>
            </a:r>
            <a:r>
              <a:rPr lang="en-US" altLang="zh-TW" sz="2500" dirty="0" smtClean="0">
                <a:solidFill>
                  <a:srgbClr val="000000"/>
                </a:solidFill>
                <a:latin typeface="Times New Roman" panose="02020603050405020304" pitchFamily="18" charset="0"/>
                <a:ea typeface="標楷體" panose="03000509000000000000" pitchFamily="65" charset="-120"/>
              </a:rPr>
              <a:t>(C2C</a:t>
            </a:r>
            <a:r>
              <a:rPr lang="en-US" altLang="zh-TW" sz="2500" dirty="0">
                <a:solidFill>
                  <a:srgbClr val="000000"/>
                </a:solidFill>
                <a:latin typeface="Times New Roman" panose="02020603050405020304" pitchFamily="18" charset="0"/>
                <a:ea typeface="標楷體" panose="03000509000000000000" pitchFamily="65" charset="-120"/>
              </a:rPr>
              <a:t>)</a:t>
            </a:r>
            <a:r>
              <a:rPr lang="zh-TW" altLang="en-US" sz="2500" dirty="0" smtClean="0">
                <a:solidFill>
                  <a:srgbClr val="000000"/>
                </a:solidFill>
                <a:latin typeface="Times New Roman" panose="02020603050405020304" pitchFamily="18" charset="0"/>
                <a:ea typeface="標楷體" panose="03000509000000000000" pitchFamily="65" charset="-120"/>
              </a:rPr>
              <a:t>。</a:t>
            </a:r>
            <a:endParaRPr lang="en-US" altLang="zh-TW" sz="2500" dirty="0" smtClean="0">
              <a:solidFill>
                <a:srgbClr val="000000"/>
              </a:solidFill>
              <a:latin typeface="Times New Roman" panose="02020603050405020304" pitchFamily="18" charset="0"/>
              <a:ea typeface="標楷體" panose="03000509000000000000" pitchFamily="65" charset="-120"/>
            </a:endParaRPr>
          </a:p>
          <a:p>
            <a:r>
              <a:rPr lang="zh-TW" altLang="en-US" sz="2500" dirty="0" smtClean="0">
                <a:solidFill>
                  <a:srgbClr val="000000"/>
                </a:solidFill>
                <a:latin typeface="Times New Roman" panose="02020603050405020304" pitchFamily="18" charset="0"/>
                <a:ea typeface="標楷體" panose="03000509000000000000" pitchFamily="65" charset="-120"/>
              </a:rPr>
              <a:t>消費者</a:t>
            </a:r>
            <a:r>
              <a:rPr lang="zh-TW" altLang="en-US" sz="2500" dirty="0">
                <a:solidFill>
                  <a:srgbClr val="000000"/>
                </a:solidFill>
                <a:latin typeface="Times New Roman" panose="02020603050405020304" pitchFamily="18" charset="0"/>
                <a:ea typeface="標楷體" panose="03000509000000000000" pitchFamily="65" charset="-120"/>
              </a:rPr>
              <a:t>依照購物需求，零碎上網蒐集商品與價格資訊，再選擇不同平台購買</a:t>
            </a:r>
            <a:r>
              <a:rPr lang="zh-TW" altLang="en-US" sz="2500" dirty="0" smtClean="0">
                <a:solidFill>
                  <a:srgbClr val="000000"/>
                </a:solidFill>
                <a:latin typeface="Times New Roman" panose="02020603050405020304" pitchFamily="18" charset="0"/>
                <a:ea typeface="標楷體" panose="03000509000000000000" pitchFamily="65" charset="-120"/>
              </a:rPr>
              <a:t>，過程太麻煩。</a:t>
            </a:r>
            <a:endParaRPr lang="en-US" altLang="zh-TW" sz="2500" dirty="0" smtClean="0">
              <a:solidFill>
                <a:srgbClr val="000000"/>
              </a:solidFill>
              <a:latin typeface="Times New Roman" panose="02020603050405020304" pitchFamily="18" charset="0"/>
              <a:ea typeface="標楷體" panose="03000509000000000000" pitchFamily="65" charset="-120"/>
            </a:endParaRPr>
          </a:p>
          <a:p>
            <a:r>
              <a:rPr lang="zh-TW" altLang="en-US" sz="2500" dirty="0" smtClean="0">
                <a:solidFill>
                  <a:srgbClr val="000000"/>
                </a:solidFill>
                <a:latin typeface="Times New Roman" panose="02020603050405020304" pitchFamily="18" charset="0"/>
                <a:ea typeface="標楷體" panose="03000509000000000000" pitchFamily="65" charset="-120"/>
              </a:rPr>
              <a:t>這</a:t>
            </a:r>
            <a:r>
              <a:rPr lang="zh-TW" altLang="en-US" sz="2500" dirty="0">
                <a:solidFill>
                  <a:srgbClr val="000000"/>
                </a:solidFill>
                <a:latin typeface="Times New Roman" panose="02020603050405020304" pitchFamily="18" charset="0"/>
                <a:ea typeface="標楷體" panose="03000509000000000000" pitchFamily="65" charset="-120"/>
              </a:rPr>
              <a:t>種設計雖對商家與平台相當便利，但對消費者來說相當不方便</a:t>
            </a:r>
            <a:r>
              <a:rPr lang="zh-TW" altLang="en-US" sz="2500" dirty="0" smtClean="0">
                <a:solidFill>
                  <a:srgbClr val="000000"/>
                </a:solidFill>
                <a:latin typeface="Times New Roman" panose="02020603050405020304" pitchFamily="18" charset="0"/>
                <a:ea typeface="標楷體" panose="03000509000000000000" pitchFamily="65" charset="-120"/>
              </a:rPr>
              <a:t>。</a:t>
            </a:r>
            <a:endParaRPr lang="en-US" altLang="zh-TW" sz="2500" dirty="0" smtClean="0">
              <a:solidFill>
                <a:srgbClr val="000000"/>
              </a:solidFill>
              <a:latin typeface="Times New Roman" panose="02020603050405020304" pitchFamily="18" charset="0"/>
              <a:ea typeface="標楷體" panose="03000509000000000000" pitchFamily="65" charset="-120"/>
            </a:endParaRPr>
          </a:p>
          <a:p>
            <a:r>
              <a:rPr lang="zh-TW" altLang="en-US" sz="2500" dirty="0" smtClean="0">
                <a:solidFill>
                  <a:srgbClr val="000000"/>
                </a:solidFill>
                <a:latin typeface="Times New Roman" panose="02020603050405020304" pitchFamily="18" charset="0"/>
                <a:ea typeface="標楷體" panose="03000509000000000000" pitchFamily="65" charset="-120"/>
              </a:rPr>
              <a:t>因此</a:t>
            </a:r>
            <a:r>
              <a:rPr lang="zh-TW" altLang="en-US" sz="2500" dirty="0">
                <a:solidFill>
                  <a:srgbClr val="000000"/>
                </a:solidFill>
                <a:latin typeface="Times New Roman" panose="02020603050405020304" pitchFamily="18" charset="0"/>
                <a:ea typeface="標楷體" panose="03000509000000000000" pitchFamily="65" charset="-120"/>
              </a:rPr>
              <a:t>這次蝦皮購物打破傳統電商藩籬，結合電商與拍賣，讓用戶在一個平台上就能滿足各種購物需求。</a:t>
            </a: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466771"/>
            <a:ext cx="3746828" cy="4870876"/>
          </a:xfrm>
          <a:prstGeom prst="rect">
            <a:avLst/>
          </a:prstGeom>
        </p:spPr>
      </p:pic>
    </p:spTree>
    <p:extLst>
      <p:ext uri="{BB962C8B-B14F-4D97-AF65-F5344CB8AC3E}">
        <p14:creationId xmlns:p14="http://schemas.microsoft.com/office/powerpoint/2010/main" val="3444685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312" y="548640"/>
            <a:ext cx="4571568" cy="6051612"/>
          </a:xfrm>
          <a:prstGeom prst="rect">
            <a:avLst/>
          </a:prstGeom>
        </p:spPr>
      </p:pic>
      <p:sp>
        <p:nvSpPr>
          <p:cNvPr id="2" name="標題 1"/>
          <p:cNvSpPr>
            <a:spLocks noGrp="1"/>
          </p:cNvSpPr>
          <p:nvPr>
            <p:ph type="title"/>
          </p:nvPr>
        </p:nvSpPr>
        <p:spPr>
          <a:xfrm>
            <a:off x="233680" y="420687"/>
            <a:ext cx="5902960" cy="581025"/>
          </a:xfrm>
          <a:noFill/>
        </p:spPr>
        <p:txBody>
          <a:bodyPr/>
          <a:lstStyle/>
          <a:p>
            <a:r>
              <a:rPr lang="zh-TW" altLang="en-US" sz="6000" b="1" dirty="0">
                <a:solidFill>
                  <a:schemeClr val="tx1">
                    <a:lumMod val="50000"/>
                  </a:schemeClr>
                </a:solidFill>
                <a:latin typeface="標楷體" panose="03000509000000000000" pitchFamily="65" charset="-120"/>
                <a:ea typeface="標楷體" panose="03000509000000000000" pitchFamily="65" charset="-120"/>
              </a:rPr>
              <a:t>電子商務的做法</a:t>
            </a:r>
          </a:p>
        </p:txBody>
      </p:sp>
      <p:sp>
        <p:nvSpPr>
          <p:cNvPr id="4" name="矩形 3"/>
          <p:cNvSpPr/>
          <p:nvPr/>
        </p:nvSpPr>
        <p:spPr>
          <a:xfrm>
            <a:off x="1076960" y="1678801"/>
            <a:ext cx="3322320" cy="3554819"/>
          </a:xfrm>
          <a:prstGeom prst="rect">
            <a:avLst/>
          </a:prstGeom>
        </p:spPr>
        <p:txBody>
          <a:bodyPr wrap="square">
            <a:spAutoFit/>
          </a:bodyPr>
          <a:lstStyle/>
          <a:p>
            <a:r>
              <a:rPr lang="zh-TW" altLang="en-US" sz="2500" dirty="0">
                <a:solidFill>
                  <a:srgbClr val="000000"/>
                </a:solidFill>
                <a:latin typeface="Times New Roman" panose="02020603050405020304" pitchFamily="18" charset="0"/>
                <a:ea typeface="標楷體" panose="03000509000000000000" pitchFamily="65" charset="-120"/>
              </a:rPr>
              <a:t>推出特定物流免運費的活動來吸引顧客目光，</a:t>
            </a:r>
            <a:r>
              <a:rPr lang="zh-TW" altLang="en-US" sz="2500" dirty="0" smtClean="0">
                <a:solidFill>
                  <a:srgbClr val="000000"/>
                </a:solidFill>
                <a:latin typeface="Times New Roman" panose="02020603050405020304" pitchFamily="18" charset="0"/>
                <a:ea typeface="標楷體" panose="03000509000000000000" pitchFamily="65" charset="-120"/>
              </a:rPr>
              <a:t>蝦皮先後</a:t>
            </a:r>
            <a:r>
              <a:rPr lang="zh-TW" altLang="en-US" sz="2500" dirty="0">
                <a:solidFill>
                  <a:srgbClr val="000000"/>
                </a:solidFill>
                <a:latin typeface="Times New Roman" panose="02020603050405020304" pitchFamily="18" charset="0"/>
                <a:ea typeface="標楷體" panose="03000509000000000000" pitchFamily="65" charset="-120"/>
              </a:rPr>
              <a:t>與黑貓宅急</a:t>
            </a:r>
            <a:r>
              <a:rPr lang="zh-TW" altLang="en-US" sz="2500" dirty="0" smtClean="0">
                <a:solidFill>
                  <a:srgbClr val="000000"/>
                </a:solidFill>
                <a:latin typeface="Times New Roman" panose="02020603050405020304" pitchFamily="18" charset="0"/>
                <a:ea typeface="標楷體" panose="03000509000000000000" pitchFamily="65" charset="-120"/>
              </a:rPr>
              <a:t>便、超商</a:t>
            </a:r>
            <a:r>
              <a:rPr lang="zh-TW" altLang="en-US" sz="2500" dirty="0">
                <a:solidFill>
                  <a:srgbClr val="000000"/>
                </a:solidFill>
                <a:latin typeface="Times New Roman" panose="02020603050405020304" pitchFamily="18" charset="0"/>
                <a:ea typeface="標楷體" panose="03000509000000000000" pitchFamily="65" charset="-120"/>
              </a:rPr>
              <a:t>合作，提供賣家</a:t>
            </a:r>
            <a:r>
              <a:rPr lang="zh-TW" altLang="en-US" sz="2500" dirty="0" smtClean="0">
                <a:solidFill>
                  <a:srgbClr val="000000"/>
                </a:solidFill>
                <a:latin typeface="Times New Roman" panose="02020603050405020304" pitchFamily="18" charset="0"/>
                <a:ea typeface="標楷體" panose="03000509000000000000" pitchFamily="65" charset="-120"/>
              </a:rPr>
              <a:t>使用規定物</a:t>
            </a:r>
            <a:r>
              <a:rPr lang="zh-TW" altLang="en-US" sz="2500" dirty="0">
                <a:solidFill>
                  <a:srgbClr val="000000"/>
                </a:solidFill>
                <a:latin typeface="Times New Roman" panose="02020603050405020304" pitchFamily="18" charset="0"/>
                <a:ea typeface="標楷體" panose="03000509000000000000" pitchFamily="65" charset="-120"/>
              </a:rPr>
              <a:t>流皆可享有免運優惠</a:t>
            </a:r>
            <a:r>
              <a:rPr lang="zh-TW" altLang="en-US" sz="2500" dirty="0" smtClean="0">
                <a:solidFill>
                  <a:srgbClr val="000000"/>
                </a:solidFill>
                <a:latin typeface="Times New Roman" panose="02020603050405020304" pitchFamily="18" charset="0"/>
                <a:ea typeface="標楷體" panose="03000509000000000000" pitchFamily="65" charset="-120"/>
              </a:rPr>
              <a:t>，而商品</a:t>
            </a:r>
            <a:r>
              <a:rPr lang="zh-TW" altLang="en-US" sz="2500" dirty="0">
                <a:solidFill>
                  <a:srgbClr val="000000"/>
                </a:solidFill>
                <a:latin typeface="Times New Roman" panose="02020603050405020304" pitchFamily="18" charset="0"/>
                <a:ea typeface="標楷體" panose="03000509000000000000" pitchFamily="65" charset="-120"/>
              </a:rPr>
              <a:t>運輸的所有相關費用皆由蝦皮拍賣負擔。</a:t>
            </a:r>
          </a:p>
        </p:txBody>
      </p:sp>
    </p:spTree>
    <p:extLst>
      <p:ext uri="{BB962C8B-B14F-4D97-AF65-F5344CB8AC3E}">
        <p14:creationId xmlns:p14="http://schemas.microsoft.com/office/powerpoint/2010/main" val="3096454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0040" y="3181607"/>
            <a:ext cx="2966720" cy="2966720"/>
          </a:xfrm>
          <a:prstGeom prst="rect">
            <a:avLst/>
          </a:prstGeom>
        </p:spPr>
      </p:pic>
      <p:sp>
        <p:nvSpPr>
          <p:cNvPr id="2" name="標題 1"/>
          <p:cNvSpPr>
            <a:spLocks noGrp="1"/>
          </p:cNvSpPr>
          <p:nvPr>
            <p:ph type="title"/>
          </p:nvPr>
        </p:nvSpPr>
        <p:spPr>
          <a:xfrm>
            <a:off x="822960" y="617855"/>
            <a:ext cx="6248400" cy="581025"/>
          </a:xfrm>
          <a:noFill/>
        </p:spPr>
        <p:txBody>
          <a:bodyPr/>
          <a:lstStyle/>
          <a:p>
            <a:r>
              <a:rPr lang="zh-TW" altLang="en-US" sz="6000" b="1" dirty="0" smtClean="0">
                <a:solidFill>
                  <a:schemeClr val="tx1">
                    <a:lumMod val="50000"/>
                  </a:schemeClr>
                </a:solidFill>
                <a:latin typeface="標楷體" panose="03000509000000000000" pitchFamily="65" charset="-120"/>
                <a:ea typeface="標楷體" panose="03000509000000000000" pitchFamily="65" charset="-120"/>
              </a:rPr>
              <a:t>未來發展趨勢</a:t>
            </a:r>
            <a:endParaRPr lang="zh-TW" altLang="en-US" sz="6000" b="1" dirty="0">
              <a:solidFill>
                <a:schemeClr val="tx1">
                  <a:lumMod val="50000"/>
                </a:schemeClr>
              </a:solidFill>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0843" y="711199"/>
            <a:ext cx="3368357" cy="312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460" y="1884937"/>
            <a:ext cx="2593340" cy="2593340"/>
          </a:xfrm>
          <a:prstGeom prst="rect">
            <a:avLst/>
          </a:prstGeom>
        </p:spPr>
      </p:pic>
    </p:spTree>
    <p:extLst>
      <p:ext uri="{BB962C8B-B14F-4D97-AF65-F5344CB8AC3E}">
        <p14:creationId xmlns:p14="http://schemas.microsoft.com/office/powerpoint/2010/main" val="3528690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6248400" cy="581025"/>
          </a:xfrm>
          <a:noFill/>
        </p:spPr>
        <p:txBody>
          <a:bodyPr/>
          <a:lstStyle/>
          <a:p>
            <a:r>
              <a:rPr lang="en-US" altLang="zh-TW" sz="6000" b="1" dirty="0" err="1" smtClean="0">
                <a:solidFill>
                  <a:schemeClr val="tx1">
                    <a:lumMod val="50000"/>
                  </a:schemeClr>
                </a:solidFill>
                <a:latin typeface="標楷體" panose="03000509000000000000" pitchFamily="65" charset="-120"/>
                <a:ea typeface="標楷體" panose="03000509000000000000" pitchFamily="65" charset="-120"/>
              </a:rPr>
              <a:t>AirPay</a:t>
            </a:r>
            <a:r>
              <a:rPr lang="zh-TW" altLang="en-US" sz="6000" b="1" dirty="0" smtClean="0">
                <a:solidFill>
                  <a:schemeClr val="tx1">
                    <a:lumMod val="50000"/>
                  </a:schemeClr>
                </a:solidFill>
                <a:latin typeface="標楷體" panose="03000509000000000000" pitchFamily="65" charset="-120"/>
                <a:ea typeface="標楷體" panose="03000509000000000000" pitchFamily="65" charset="-120"/>
              </a:rPr>
              <a:t>介紹</a:t>
            </a:r>
            <a:endParaRPr lang="zh-TW" altLang="en-US" sz="6000" b="1" dirty="0">
              <a:solidFill>
                <a:schemeClr val="tx1">
                  <a:lumMod val="50000"/>
                </a:schemeClr>
              </a:solidFill>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83" y="1493520"/>
            <a:ext cx="5252943" cy="486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5582826" y="1699101"/>
            <a:ext cx="3398614" cy="3323987"/>
          </a:xfrm>
          <a:prstGeom prst="rect">
            <a:avLst/>
          </a:prstGeom>
          <a:noFill/>
        </p:spPr>
        <p:txBody>
          <a:bodyPr wrap="square" rtlCol="0">
            <a:spAutoFit/>
          </a:bodyPr>
          <a:lstStyle/>
          <a:p>
            <a:r>
              <a:rPr lang="en-US" altLang="zh-TW" sz="3000" dirty="0" err="1" smtClean="0">
                <a:solidFill>
                  <a:srgbClr val="000000"/>
                </a:solidFill>
                <a:latin typeface="Times New Roman" panose="02020603050405020304" pitchFamily="18" charset="0"/>
                <a:ea typeface="標楷體" panose="03000509000000000000" pitchFamily="65" charset="-120"/>
              </a:rPr>
              <a:t>AirPay</a:t>
            </a:r>
            <a:r>
              <a:rPr lang="en-US" altLang="zh-TW" sz="3000" dirty="0" smtClean="0">
                <a:solidFill>
                  <a:srgbClr val="000000"/>
                </a:solidFill>
                <a:latin typeface="Times New Roman" panose="02020603050405020304" pitchFamily="18" charset="0"/>
                <a:ea typeface="標楷體" panose="03000509000000000000" pitchFamily="65" charset="-120"/>
              </a:rPr>
              <a:t>(</a:t>
            </a:r>
            <a:r>
              <a:rPr lang="zh-TW" altLang="en-US" sz="3000" dirty="0" smtClean="0">
                <a:solidFill>
                  <a:srgbClr val="000000"/>
                </a:solidFill>
                <a:latin typeface="Times New Roman" panose="02020603050405020304" pitchFamily="18" charset="0"/>
                <a:ea typeface="標楷體" panose="03000509000000000000" pitchFamily="65" charset="-120"/>
              </a:rPr>
              <a:t>愛貝錢包</a:t>
            </a:r>
            <a:r>
              <a:rPr lang="en-US" altLang="zh-TW" sz="3000" dirty="0" smtClean="0">
                <a:solidFill>
                  <a:srgbClr val="000000"/>
                </a:solidFill>
                <a:latin typeface="Times New Roman" panose="02020603050405020304" pitchFamily="18" charset="0"/>
                <a:ea typeface="標楷體" panose="03000509000000000000" pitchFamily="65" charset="-120"/>
              </a:rPr>
              <a:t>)</a:t>
            </a:r>
          </a:p>
          <a:p>
            <a:endParaRPr lang="en-US" altLang="zh-TW" sz="3000" dirty="0" smtClean="0">
              <a:solidFill>
                <a:srgbClr val="000000"/>
              </a:solidFill>
              <a:latin typeface="Times New Roman" panose="02020603050405020304" pitchFamily="18" charset="0"/>
              <a:ea typeface="標楷體" panose="03000509000000000000" pitchFamily="65" charset="-120"/>
            </a:endParaRPr>
          </a:p>
          <a:p>
            <a:r>
              <a:rPr lang="zh-TW" altLang="en-US" sz="3000" dirty="0" smtClean="0">
                <a:solidFill>
                  <a:srgbClr val="000000"/>
                </a:solidFill>
                <a:latin typeface="Times New Roman" panose="02020603050405020304" pitchFamily="18" charset="0"/>
                <a:ea typeface="標楷體" panose="03000509000000000000" pitchFamily="65" charset="-120"/>
              </a:rPr>
              <a:t>創立</a:t>
            </a:r>
            <a:r>
              <a:rPr lang="zh-TW" altLang="en-US" sz="3000" dirty="0">
                <a:solidFill>
                  <a:srgbClr val="000000"/>
                </a:solidFill>
                <a:latin typeface="Times New Roman" panose="02020603050405020304" pitchFamily="18" charset="0"/>
                <a:ea typeface="標楷體" panose="03000509000000000000" pitchFamily="65" charset="-120"/>
              </a:rPr>
              <a:t>於</a:t>
            </a:r>
            <a:r>
              <a:rPr lang="en-US" altLang="zh-TW" sz="3000" dirty="0">
                <a:solidFill>
                  <a:srgbClr val="000000"/>
                </a:solidFill>
                <a:latin typeface="Times New Roman" panose="02020603050405020304" pitchFamily="18" charset="0"/>
                <a:ea typeface="標楷體" panose="03000509000000000000" pitchFamily="65" charset="-120"/>
              </a:rPr>
              <a:t>2014</a:t>
            </a:r>
            <a:r>
              <a:rPr lang="zh-TW" altLang="en-US" sz="3000" dirty="0">
                <a:solidFill>
                  <a:srgbClr val="000000"/>
                </a:solidFill>
                <a:latin typeface="Times New Roman" panose="02020603050405020304" pitchFamily="18" charset="0"/>
                <a:ea typeface="標楷體" panose="03000509000000000000" pitchFamily="65" charset="-120"/>
              </a:rPr>
              <a:t>年，</a:t>
            </a:r>
            <a:r>
              <a:rPr lang="en-US" altLang="zh-TW" sz="3000" dirty="0">
                <a:solidFill>
                  <a:srgbClr val="000000"/>
                </a:solidFill>
                <a:latin typeface="Times New Roman" panose="02020603050405020304" pitchFamily="18" charset="0"/>
                <a:ea typeface="標楷體" panose="03000509000000000000" pitchFamily="65" charset="-120"/>
              </a:rPr>
              <a:t>Sea</a:t>
            </a:r>
            <a:r>
              <a:rPr lang="zh-TW" altLang="en-US" sz="3000" dirty="0">
                <a:solidFill>
                  <a:srgbClr val="000000"/>
                </a:solidFill>
                <a:latin typeface="Times New Roman" panose="02020603050405020304" pitchFamily="18" charset="0"/>
                <a:ea typeface="標楷體" panose="03000509000000000000" pitchFamily="65" charset="-120"/>
              </a:rPr>
              <a:t>集團底下的數位金融服務，主要業務之一就是電子</a:t>
            </a:r>
            <a:r>
              <a:rPr lang="zh-TW" altLang="en-US" sz="3000" dirty="0" smtClean="0">
                <a:solidFill>
                  <a:srgbClr val="000000"/>
                </a:solidFill>
                <a:latin typeface="Times New Roman" panose="02020603050405020304" pitchFamily="18" charset="0"/>
                <a:ea typeface="標楷體" panose="03000509000000000000" pitchFamily="65" charset="-120"/>
              </a:rPr>
              <a:t>錢包。</a:t>
            </a:r>
            <a:endParaRPr lang="zh-TW" altLang="en-US" sz="3000" dirty="0">
              <a:solidFill>
                <a:srgbClr val="00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933423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4978400" cy="581025"/>
          </a:xfrm>
          <a:noFill/>
        </p:spPr>
        <p:txBody>
          <a:bodyPr/>
          <a:lstStyle/>
          <a:p>
            <a:r>
              <a:rPr lang="en-US" altLang="zh-TW" sz="6000" b="1" dirty="0" err="1" smtClean="0">
                <a:solidFill>
                  <a:schemeClr val="tx1">
                    <a:lumMod val="50000"/>
                  </a:schemeClr>
                </a:solidFill>
                <a:latin typeface="標楷體" panose="03000509000000000000" pitchFamily="65" charset="-120"/>
                <a:ea typeface="標楷體" panose="03000509000000000000" pitchFamily="65" charset="-120"/>
              </a:rPr>
              <a:t>AirPay</a:t>
            </a:r>
            <a:r>
              <a:rPr lang="zh-TW" altLang="en-US" sz="6000" b="1" dirty="0" smtClean="0">
                <a:solidFill>
                  <a:schemeClr val="tx1">
                    <a:lumMod val="50000"/>
                  </a:schemeClr>
                </a:solidFill>
                <a:latin typeface="標楷體" panose="03000509000000000000" pitchFamily="65" charset="-120"/>
                <a:ea typeface="標楷體" panose="03000509000000000000" pitchFamily="65" charset="-120"/>
              </a:rPr>
              <a:t>的應用</a:t>
            </a:r>
            <a:endParaRPr lang="zh-TW" altLang="en-US" sz="6000" b="1" dirty="0">
              <a:solidFill>
                <a:schemeClr val="tx1">
                  <a:lumMod val="50000"/>
                </a:schemeClr>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5965110" y="1643900"/>
            <a:ext cx="3077290" cy="3108543"/>
          </a:xfrm>
          <a:prstGeom prst="rect">
            <a:avLst/>
          </a:prstGeom>
          <a:noFill/>
        </p:spPr>
        <p:txBody>
          <a:bodyPr wrap="square" rtlCol="0">
            <a:spAutoFit/>
          </a:bodyPr>
          <a:lstStyle/>
          <a:p>
            <a:r>
              <a:rPr lang="en-US" altLang="zh-TW" sz="2800" dirty="0" err="1" smtClean="0">
                <a:solidFill>
                  <a:srgbClr val="000000"/>
                </a:solidFill>
                <a:latin typeface="Times New Roman" panose="02020603050405020304" pitchFamily="18" charset="0"/>
                <a:ea typeface="標楷體" panose="03000509000000000000" pitchFamily="65" charset="-120"/>
              </a:rPr>
              <a:t>AirPay</a:t>
            </a:r>
            <a:r>
              <a:rPr lang="zh-TW" altLang="en-US" sz="2800" dirty="0" smtClean="0">
                <a:solidFill>
                  <a:srgbClr val="000000"/>
                </a:solidFill>
                <a:latin typeface="Times New Roman" panose="02020603050405020304" pitchFamily="18" charset="0"/>
                <a:ea typeface="標楷體" panose="03000509000000000000" pitchFamily="65" charset="-120"/>
              </a:rPr>
              <a:t>透過</a:t>
            </a:r>
            <a:r>
              <a:rPr lang="en-US" altLang="zh-TW" sz="2800" dirty="0" smtClean="0">
                <a:solidFill>
                  <a:srgbClr val="000000"/>
                </a:solidFill>
                <a:latin typeface="Times New Roman" panose="02020603050405020304" pitchFamily="18" charset="0"/>
                <a:ea typeface="標楷體" panose="03000509000000000000" pitchFamily="65" charset="-120"/>
              </a:rPr>
              <a:t>APP</a:t>
            </a:r>
            <a:r>
              <a:rPr lang="zh-TW" altLang="en-US" sz="2800" dirty="0" smtClean="0">
                <a:solidFill>
                  <a:srgbClr val="000000"/>
                </a:solidFill>
                <a:latin typeface="Times New Roman" panose="02020603050405020304" pitchFamily="18" charset="0"/>
                <a:ea typeface="標楷體" panose="03000509000000000000" pitchFamily="65" charset="-120"/>
              </a:rPr>
              <a:t>為</a:t>
            </a:r>
            <a:r>
              <a:rPr lang="zh-TW" altLang="en-US" sz="2800" dirty="0">
                <a:solidFill>
                  <a:srgbClr val="000000"/>
                </a:solidFill>
                <a:latin typeface="Times New Roman" panose="02020603050405020304" pitchFamily="18" charset="0"/>
                <a:ea typeface="標楷體" panose="03000509000000000000" pitchFamily="65" charset="-120"/>
              </a:rPr>
              <a:t>消費者提供電子錢包</a:t>
            </a:r>
            <a:r>
              <a:rPr lang="zh-TW" altLang="en-US" sz="2800" dirty="0" smtClean="0">
                <a:solidFill>
                  <a:srgbClr val="000000"/>
                </a:solidFill>
                <a:latin typeface="Times New Roman" panose="02020603050405020304" pitchFamily="18" charset="0"/>
                <a:ea typeface="標楷體" panose="03000509000000000000" pitchFamily="65" charset="-120"/>
              </a:rPr>
              <a:t>服務。</a:t>
            </a:r>
            <a:endParaRPr lang="zh-TW" altLang="en-US" sz="2800" dirty="0">
              <a:solidFill>
                <a:srgbClr val="000000"/>
              </a:solidFill>
              <a:latin typeface="Times New Roman" panose="02020603050405020304" pitchFamily="18" charset="0"/>
              <a:ea typeface="標楷體" panose="03000509000000000000" pitchFamily="65" charset="-120"/>
            </a:endParaRPr>
          </a:p>
          <a:p>
            <a:r>
              <a:rPr lang="zh-TW" altLang="en-US" sz="2800" dirty="0">
                <a:solidFill>
                  <a:srgbClr val="000000"/>
                </a:solidFill>
                <a:latin typeface="Times New Roman" panose="02020603050405020304" pitchFamily="18" charset="0"/>
                <a:ea typeface="標楷體" panose="03000509000000000000" pitchFamily="65" charset="-120"/>
              </a:rPr>
              <a:t>消費者</a:t>
            </a:r>
            <a:r>
              <a:rPr lang="zh-TW" altLang="en-US" sz="2800" dirty="0" smtClean="0">
                <a:solidFill>
                  <a:srgbClr val="000000"/>
                </a:solidFill>
                <a:latin typeface="Times New Roman" panose="02020603050405020304" pitchFamily="18" charset="0"/>
                <a:ea typeface="標楷體" panose="03000509000000000000" pitchFamily="65" charset="-120"/>
              </a:rPr>
              <a:t>可以用來</a:t>
            </a:r>
            <a:r>
              <a:rPr lang="zh-TW" altLang="en-US" sz="2800" dirty="0">
                <a:solidFill>
                  <a:srgbClr val="000000"/>
                </a:solidFill>
                <a:latin typeface="Times New Roman" panose="02020603050405020304" pitchFamily="18" charset="0"/>
                <a:ea typeface="標楷體" panose="03000509000000000000" pitchFamily="65" charset="-120"/>
              </a:rPr>
              <a:t>支付</a:t>
            </a:r>
            <a:r>
              <a:rPr lang="zh-TW" altLang="en-US" sz="2800" dirty="0" smtClean="0">
                <a:solidFill>
                  <a:srgbClr val="000000"/>
                </a:solidFill>
                <a:latin typeface="Times New Roman" panose="02020603050405020304" pitchFamily="18" charset="0"/>
                <a:ea typeface="標楷體" panose="03000509000000000000" pitchFamily="65" charset="-120"/>
              </a:rPr>
              <a:t>日常</a:t>
            </a:r>
            <a:r>
              <a:rPr lang="zh-TW" altLang="en-US" sz="2800" dirty="0">
                <a:solidFill>
                  <a:srgbClr val="000000"/>
                </a:solidFill>
                <a:latin typeface="Times New Roman" panose="02020603050405020304" pitchFamily="18" charset="0"/>
                <a:ea typeface="標楷體" panose="03000509000000000000" pitchFamily="65" charset="-120"/>
              </a:rPr>
              <a:t>用</a:t>
            </a:r>
            <a:r>
              <a:rPr lang="zh-TW" altLang="en-US" sz="2800" dirty="0" smtClean="0">
                <a:solidFill>
                  <a:srgbClr val="000000"/>
                </a:solidFill>
                <a:latin typeface="Times New Roman" panose="02020603050405020304" pitchFamily="18" charset="0"/>
                <a:ea typeface="標楷體" panose="03000509000000000000" pitchFamily="65" charset="-120"/>
              </a:rPr>
              <a:t>品、美食、娛樂</a:t>
            </a:r>
            <a:r>
              <a:rPr lang="zh-TW" altLang="en-US" sz="2800" dirty="0">
                <a:solidFill>
                  <a:srgbClr val="000000"/>
                </a:solidFill>
                <a:latin typeface="Times New Roman" panose="02020603050405020304" pitchFamily="18" charset="0"/>
                <a:ea typeface="標楷體" panose="03000509000000000000" pitchFamily="65" charset="-120"/>
              </a:rPr>
              <a:t>、</a:t>
            </a:r>
            <a:r>
              <a:rPr lang="zh-TW" altLang="en-US" sz="2800" dirty="0" smtClean="0">
                <a:solidFill>
                  <a:srgbClr val="000000"/>
                </a:solidFill>
                <a:latin typeface="Times New Roman" panose="02020603050405020304" pitchFamily="18" charset="0"/>
                <a:ea typeface="標楷體" panose="03000509000000000000" pitchFamily="65" charset="-120"/>
              </a:rPr>
              <a:t>交通和帳單的支付</a:t>
            </a:r>
            <a:r>
              <a:rPr lang="zh-TW" altLang="en-US" sz="2800" dirty="0">
                <a:solidFill>
                  <a:srgbClr val="000000"/>
                </a:solidFill>
                <a:latin typeface="Times New Roman" panose="02020603050405020304" pitchFamily="18" charset="0"/>
                <a:ea typeface="標楷體" panose="03000509000000000000" pitchFamily="65" charset="-120"/>
              </a:rPr>
              <a:t>。</a:t>
            </a: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00" y="1719420"/>
            <a:ext cx="5646910" cy="3033023"/>
          </a:xfrm>
          <a:prstGeom prst="rect">
            <a:avLst/>
          </a:prstGeom>
        </p:spPr>
      </p:pic>
    </p:spTree>
    <p:extLst>
      <p:ext uri="{BB962C8B-B14F-4D97-AF65-F5344CB8AC3E}">
        <p14:creationId xmlns:p14="http://schemas.microsoft.com/office/powerpoint/2010/main" val="1678432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6248400" cy="581025"/>
          </a:xfrm>
          <a:noFill/>
        </p:spPr>
        <p:txBody>
          <a:bodyPr/>
          <a:lstStyle/>
          <a:p>
            <a:r>
              <a:rPr lang="zh-TW" altLang="en-US" sz="6000" b="1" dirty="0" smtClean="0">
                <a:solidFill>
                  <a:schemeClr val="tx1">
                    <a:lumMod val="50000"/>
                  </a:schemeClr>
                </a:solidFill>
                <a:latin typeface="標楷體" panose="03000509000000000000" pitchFamily="65" charset="-120"/>
                <a:ea typeface="標楷體" panose="03000509000000000000" pitchFamily="65" charset="-120"/>
              </a:rPr>
              <a:t>蝦皮拍賣介紹</a:t>
            </a:r>
            <a:endParaRPr lang="zh-TW" altLang="en-US" sz="6000" b="1" dirty="0">
              <a:solidFill>
                <a:schemeClr val="tx1">
                  <a:lumMod val="50000"/>
                </a:schemeClr>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5582826" y="1871821"/>
            <a:ext cx="3398614" cy="3785652"/>
          </a:xfrm>
          <a:prstGeom prst="rect">
            <a:avLst/>
          </a:prstGeom>
          <a:noFill/>
        </p:spPr>
        <p:txBody>
          <a:bodyPr wrap="square" rtlCol="0">
            <a:spAutoFit/>
          </a:bodyPr>
          <a:lstStyle/>
          <a:p>
            <a:r>
              <a:rPr lang="en-US" altLang="zh-TW" sz="3000" dirty="0" err="1" smtClean="0">
                <a:solidFill>
                  <a:srgbClr val="000000"/>
                </a:solidFill>
                <a:latin typeface="Times New Roman" panose="02020603050405020304" pitchFamily="18" charset="0"/>
                <a:ea typeface="標楷體" panose="03000509000000000000" pitchFamily="65" charset="-120"/>
              </a:rPr>
              <a:t>Shopee</a:t>
            </a:r>
            <a:r>
              <a:rPr lang="en-US" altLang="zh-TW" sz="3000" dirty="0" smtClean="0">
                <a:solidFill>
                  <a:srgbClr val="000000"/>
                </a:solidFill>
                <a:latin typeface="Times New Roman" panose="02020603050405020304" pitchFamily="18" charset="0"/>
                <a:ea typeface="標楷體" panose="03000509000000000000" pitchFamily="65" charset="-120"/>
              </a:rPr>
              <a:t>(</a:t>
            </a:r>
            <a:r>
              <a:rPr lang="zh-TW" altLang="en-US" sz="3000" dirty="0">
                <a:solidFill>
                  <a:srgbClr val="000000"/>
                </a:solidFill>
                <a:latin typeface="Times New Roman" panose="02020603050405020304" pitchFamily="18" charset="0"/>
                <a:ea typeface="標楷體" panose="03000509000000000000" pitchFamily="65" charset="-120"/>
              </a:rPr>
              <a:t>蝦皮拍賣</a:t>
            </a:r>
            <a:r>
              <a:rPr lang="en-US" altLang="zh-TW" sz="3000" dirty="0" smtClean="0">
                <a:solidFill>
                  <a:srgbClr val="000000"/>
                </a:solidFill>
                <a:latin typeface="Times New Roman" panose="02020603050405020304" pitchFamily="18" charset="0"/>
                <a:ea typeface="標楷體" panose="03000509000000000000" pitchFamily="65" charset="-120"/>
              </a:rPr>
              <a:t>)</a:t>
            </a:r>
          </a:p>
          <a:p>
            <a:endParaRPr lang="en-US" altLang="zh-TW" sz="3000" dirty="0" smtClean="0">
              <a:solidFill>
                <a:srgbClr val="000000"/>
              </a:solidFill>
              <a:latin typeface="Times New Roman" panose="02020603050405020304" pitchFamily="18" charset="0"/>
              <a:ea typeface="標楷體" panose="03000509000000000000" pitchFamily="65" charset="-120"/>
            </a:endParaRPr>
          </a:p>
          <a:p>
            <a:r>
              <a:rPr lang="zh-TW" altLang="en-US" sz="3000" dirty="0" smtClean="0">
                <a:solidFill>
                  <a:srgbClr val="000000"/>
                </a:solidFill>
                <a:latin typeface="Times New Roman" panose="02020603050405020304" pitchFamily="18" charset="0"/>
                <a:ea typeface="標楷體" panose="03000509000000000000" pitchFamily="65" charset="-120"/>
              </a:rPr>
              <a:t>是</a:t>
            </a:r>
            <a:r>
              <a:rPr lang="zh-TW" altLang="en-US" sz="3000" dirty="0">
                <a:solidFill>
                  <a:srgbClr val="000000"/>
                </a:solidFill>
                <a:latin typeface="Times New Roman" panose="02020603050405020304" pitchFamily="18" charset="0"/>
                <a:ea typeface="標楷體" panose="03000509000000000000" pitchFamily="65" charset="-120"/>
              </a:rPr>
              <a:t>大東南亞領先的電子商務平台</a:t>
            </a:r>
            <a:r>
              <a:rPr lang="zh-TW" altLang="en-US" sz="3000" dirty="0" smtClean="0">
                <a:solidFill>
                  <a:srgbClr val="000000"/>
                </a:solidFill>
                <a:latin typeface="Times New Roman" panose="02020603050405020304" pitchFamily="18" charset="0"/>
                <a:ea typeface="標楷體" panose="03000509000000000000" pitchFamily="65" charset="-120"/>
              </a:rPr>
              <a:t>。</a:t>
            </a:r>
            <a:endParaRPr lang="en-US" altLang="zh-TW" sz="3000" dirty="0" smtClean="0">
              <a:solidFill>
                <a:srgbClr val="000000"/>
              </a:solidFill>
              <a:latin typeface="Times New Roman" panose="02020603050405020304" pitchFamily="18" charset="0"/>
              <a:ea typeface="標楷體" panose="03000509000000000000" pitchFamily="65" charset="-120"/>
            </a:endParaRPr>
          </a:p>
          <a:p>
            <a:r>
              <a:rPr lang="zh-TW" altLang="en-US" sz="3000" dirty="0" smtClean="0">
                <a:solidFill>
                  <a:srgbClr val="000000"/>
                </a:solidFill>
                <a:latin typeface="Times New Roman" panose="02020603050405020304" pitchFamily="18" charset="0"/>
                <a:ea typeface="標楷體" panose="03000509000000000000" pitchFamily="65" charset="-120"/>
              </a:rPr>
              <a:t>為</a:t>
            </a:r>
            <a:r>
              <a:rPr lang="zh-TW" altLang="en-US" sz="3000" dirty="0">
                <a:solidFill>
                  <a:srgbClr val="000000"/>
                </a:solidFill>
                <a:latin typeface="Times New Roman" panose="02020603050405020304" pitchFamily="18" charset="0"/>
                <a:ea typeface="標楷體" panose="03000509000000000000" pitchFamily="65" charset="-120"/>
              </a:rPr>
              <a:t>買家和賣家提供簡單，安全和快速的在線購物體驗。</a:t>
            </a:r>
          </a:p>
          <a:p>
            <a:endParaRPr lang="zh-TW" altLang="en-US" sz="3000" dirty="0">
              <a:solidFill>
                <a:srgbClr val="000000"/>
              </a:solidFill>
              <a:latin typeface="Times New Roman" panose="02020603050405020304" pitchFamily="18" charset="0"/>
              <a:ea typeface="標楷體" panose="03000509000000000000" pitchFamily="65" charset="-120"/>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20" y="1574800"/>
            <a:ext cx="4388088" cy="4388088"/>
          </a:xfrm>
          <a:prstGeom prst="rect">
            <a:avLst/>
          </a:prstGeom>
        </p:spPr>
      </p:pic>
    </p:spTree>
    <p:extLst>
      <p:ext uri="{BB962C8B-B14F-4D97-AF65-F5344CB8AC3E}">
        <p14:creationId xmlns:p14="http://schemas.microsoft.com/office/powerpoint/2010/main" val="886918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4978400" cy="581025"/>
          </a:xfrm>
          <a:noFill/>
        </p:spPr>
        <p:txBody>
          <a:bodyPr/>
          <a:lstStyle/>
          <a:p>
            <a:r>
              <a:rPr lang="en-US" altLang="zh-TW" sz="6000" b="1" dirty="0" err="1" smtClean="0">
                <a:solidFill>
                  <a:schemeClr val="tx1">
                    <a:lumMod val="50000"/>
                  </a:schemeClr>
                </a:solidFill>
                <a:latin typeface="標楷體" panose="03000509000000000000" pitchFamily="65" charset="-120"/>
                <a:ea typeface="標楷體" panose="03000509000000000000" pitchFamily="65" charset="-120"/>
              </a:rPr>
              <a:t>Shopee</a:t>
            </a:r>
            <a:r>
              <a:rPr lang="zh-TW" altLang="en-US" sz="6000" b="1" dirty="0" smtClean="0">
                <a:solidFill>
                  <a:schemeClr val="tx1">
                    <a:lumMod val="50000"/>
                  </a:schemeClr>
                </a:solidFill>
                <a:latin typeface="標楷體" panose="03000509000000000000" pitchFamily="65" charset="-120"/>
                <a:ea typeface="標楷體" panose="03000509000000000000" pitchFamily="65" charset="-120"/>
              </a:rPr>
              <a:t>的應用</a:t>
            </a:r>
            <a:endParaRPr lang="zh-TW" altLang="en-US" sz="6000" b="1" dirty="0">
              <a:solidFill>
                <a:schemeClr val="tx1">
                  <a:lumMod val="50000"/>
                </a:schemeClr>
              </a:solidFill>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404" y="1538041"/>
            <a:ext cx="2160000" cy="3835101"/>
          </a:xfrm>
          <a:prstGeom prst="rect">
            <a:avLst/>
          </a:prstGeom>
          <a:ln w="25400">
            <a:solidFill>
              <a:schemeClr val="tx1"/>
            </a:solidFill>
          </a:ln>
        </p:spPr>
      </p:pic>
      <p:pic>
        <p:nvPicPr>
          <p:cNvPr id="6" name="圖片 5"/>
          <p:cNvPicPr>
            <a:picLocks/>
          </p:cNvPicPr>
          <p:nvPr/>
        </p:nvPicPr>
        <p:blipFill>
          <a:blip r:embed="rId4">
            <a:extLst>
              <a:ext uri="{28A0092B-C50C-407E-A947-70E740481C1C}">
                <a14:useLocalDpi xmlns:a14="http://schemas.microsoft.com/office/drawing/2010/main" val="0"/>
              </a:ext>
            </a:extLst>
          </a:blip>
          <a:stretch>
            <a:fillRect/>
          </a:stretch>
        </p:blipFill>
        <p:spPr>
          <a:xfrm>
            <a:off x="4637565" y="1543869"/>
            <a:ext cx="2160000" cy="3835102"/>
          </a:xfrm>
          <a:prstGeom prst="rect">
            <a:avLst/>
          </a:prstGeom>
          <a:ln w="25400">
            <a:solidFill>
              <a:schemeClr val="tx1"/>
            </a:solidFill>
          </a:ln>
        </p:spPr>
      </p:pic>
      <p:pic>
        <p:nvPicPr>
          <p:cNvPr id="7" name="圖片 6"/>
          <p:cNvPicPr>
            <a:picLocks/>
          </p:cNvPicPr>
          <p:nvPr/>
        </p:nvPicPr>
        <p:blipFill>
          <a:blip r:embed="rId5">
            <a:extLst>
              <a:ext uri="{28A0092B-C50C-407E-A947-70E740481C1C}">
                <a14:useLocalDpi xmlns:a14="http://schemas.microsoft.com/office/drawing/2010/main" val="0"/>
              </a:ext>
            </a:extLst>
          </a:blip>
          <a:stretch>
            <a:fillRect/>
          </a:stretch>
        </p:blipFill>
        <p:spPr>
          <a:xfrm>
            <a:off x="6902720" y="1543861"/>
            <a:ext cx="2160000" cy="3835110"/>
          </a:xfrm>
          <a:prstGeom prst="rect">
            <a:avLst/>
          </a:prstGeom>
          <a:ln w="25400">
            <a:solidFill>
              <a:schemeClr val="tx1"/>
            </a:solidFill>
          </a:ln>
        </p:spPr>
      </p:pic>
      <p:pic>
        <p:nvPicPr>
          <p:cNvPr id="8" name="圖片 7"/>
          <p:cNvPicPr>
            <a:picLocks/>
          </p:cNvPicPr>
          <p:nvPr/>
        </p:nvPicPr>
        <p:blipFill>
          <a:blip r:embed="rId6">
            <a:extLst>
              <a:ext uri="{28A0092B-C50C-407E-A947-70E740481C1C}">
                <a14:useLocalDpi xmlns:a14="http://schemas.microsoft.com/office/drawing/2010/main" val="0"/>
              </a:ext>
            </a:extLst>
          </a:blip>
          <a:stretch>
            <a:fillRect/>
          </a:stretch>
        </p:blipFill>
        <p:spPr>
          <a:xfrm>
            <a:off x="97647" y="1538040"/>
            <a:ext cx="2160000" cy="3835102"/>
          </a:xfrm>
          <a:prstGeom prst="rect">
            <a:avLst/>
          </a:prstGeom>
          <a:ln w="25400">
            <a:solidFill>
              <a:schemeClr val="tx1"/>
            </a:solidFill>
          </a:ln>
        </p:spPr>
      </p:pic>
      <p:sp>
        <p:nvSpPr>
          <p:cNvPr id="9" name="文字方塊 8"/>
          <p:cNvSpPr txBox="1"/>
          <p:nvPr/>
        </p:nvSpPr>
        <p:spPr>
          <a:xfrm>
            <a:off x="365760" y="5534561"/>
            <a:ext cx="8656320" cy="707886"/>
          </a:xfrm>
          <a:prstGeom prst="rect">
            <a:avLst/>
          </a:prstGeom>
          <a:noFill/>
        </p:spPr>
        <p:txBody>
          <a:bodyPr wrap="square" rtlCol="0">
            <a:spAutoFit/>
          </a:bodyPr>
          <a:lstStyle/>
          <a:p>
            <a:r>
              <a:rPr lang="zh-TW" altLang="en-US" sz="2000" dirty="0">
                <a:solidFill>
                  <a:srgbClr val="000000"/>
                </a:solidFill>
                <a:latin typeface="Times New Roman" panose="02020603050405020304" pitchFamily="18" charset="0"/>
                <a:ea typeface="標楷體" panose="03000509000000000000" pitchFamily="65" charset="-120"/>
              </a:rPr>
              <a:t>從消費電子產品到家居</a:t>
            </a:r>
            <a:r>
              <a:rPr lang="zh-TW" altLang="en-US" sz="2000" dirty="0" smtClean="0">
                <a:solidFill>
                  <a:srgbClr val="000000"/>
                </a:solidFill>
                <a:latin typeface="Times New Roman" panose="02020603050405020304" pitchFamily="18" charset="0"/>
                <a:ea typeface="標楷體" panose="03000509000000000000" pitchFamily="65" charset="-120"/>
              </a:rPr>
              <a:t>生活、健康美容</a:t>
            </a:r>
            <a:r>
              <a:rPr lang="zh-TW" altLang="en-US" sz="2000" dirty="0">
                <a:solidFill>
                  <a:srgbClr val="000000"/>
                </a:solidFill>
                <a:latin typeface="Times New Roman" panose="02020603050405020304" pitchFamily="18" charset="0"/>
                <a:ea typeface="標楷體" panose="03000509000000000000" pitchFamily="65" charset="-120"/>
              </a:rPr>
              <a:t>、</a:t>
            </a:r>
            <a:r>
              <a:rPr lang="zh-TW" altLang="en-US" sz="2000" dirty="0" smtClean="0">
                <a:solidFill>
                  <a:srgbClr val="000000"/>
                </a:solidFill>
                <a:latin typeface="Times New Roman" panose="02020603050405020304" pitchFamily="18" charset="0"/>
                <a:ea typeface="標楷體" panose="03000509000000000000" pitchFamily="65" charset="-120"/>
              </a:rPr>
              <a:t>嬰兒玩具等</a:t>
            </a:r>
            <a:r>
              <a:rPr lang="zh-TW" altLang="en-US" sz="2000" dirty="0">
                <a:solidFill>
                  <a:srgbClr val="000000"/>
                </a:solidFill>
                <a:latin typeface="Times New Roman" panose="02020603050405020304" pitchFamily="18" charset="0"/>
                <a:ea typeface="標楷體" panose="03000509000000000000" pitchFamily="65" charset="-120"/>
              </a:rPr>
              <a:t>多種產品</a:t>
            </a:r>
            <a:r>
              <a:rPr lang="zh-TW" altLang="en-US" sz="2000" dirty="0" smtClean="0">
                <a:solidFill>
                  <a:srgbClr val="000000"/>
                </a:solidFill>
                <a:latin typeface="Times New Roman" panose="02020603050405020304" pitchFamily="18" charset="0"/>
                <a:ea typeface="標楷體" panose="03000509000000000000" pitchFamily="65" charset="-120"/>
              </a:rPr>
              <a:t>類別。</a:t>
            </a:r>
            <a:endParaRPr lang="en-US" altLang="zh-TW" sz="2000" dirty="0" smtClean="0">
              <a:solidFill>
                <a:srgbClr val="000000"/>
              </a:solidFill>
              <a:latin typeface="Times New Roman" panose="02020603050405020304" pitchFamily="18" charset="0"/>
              <a:ea typeface="標楷體" panose="03000509000000000000" pitchFamily="65" charset="-120"/>
            </a:endParaRPr>
          </a:p>
          <a:p>
            <a:r>
              <a:rPr lang="en-US" altLang="zh-TW" sz="2000" dirty="0" err="1" smtClean="0">
                <a:solidFill>
                  <a:srgbClr val="000000"/>
                </a:solidFill>
                <a:latin typeface="Times New Roman" panose="02020603050405020304" pitchFamily="18" charset="0"/>
                <a:ea typeface="標楷體" panose="03000509000000000000" pitchFamily="65" charset="-120"/>
              </a:rPr>
              <a:t>Shopee</a:t>
            </a:r>
            <a:r>
              <a:rPr lang="zh-TW" altLang="en-US" sz="2000" dirty="0">
                <a:solidFill>
                  <a:srgbClr val="000000"/>
                </a:solidFill>
                <a:latin typeface="Times New Roman" panose="02020603050405020304" pitchFamily="18" charset="0"/>
                <a:ea typeface="標楷體" panose="03000509000000000000" pitchFamily="65" charset="-120"/>
              </a:rPr>
              <a:t>的目標是不斷提升自己的平台，成為該地區電子商務的首選目的地。</a:t>
            </a:r>
          </a:p>
        </p:txBody>
      </p:sp>
    </p:spTree>
    <p:extLst>
      <p:ext uri="{BB962C8B-B14F-4D97-AF65-F5344CB8AC3E}">
        <p14:creationId xmlns:p14="http://schemas.microsoft.com/office/powerpoint/2010/main" val="214558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546735"/>
            <a:ext cx="6248400" cy="581025"/>
          </a:xfrm>
          <a:noFill/>
        </p:spPr>
        <p:txBody>
          <a:bodyPr/>
          <a:lstStyle/>
          <a:p>
            <a:r>
              <a:rPr lang="en-US" altLang="zh-TW" sz="6000" b="1" dirty="0" err="1" smtClean="0">
                <a:solidFill>
                  <a:schemeClr val="tx1">
                    <a:lumMod val="50000"/>
                  </a:schemeClr>
                </a:solidFill>
                <a:latin typeface="標楷體" panose="03000509000000000000" pitchFamily="65" charset="-120"/>
                <a:ea typeface="標楷體" panose="03000509000000000000" pitchFamily="65" charset="-120"/>
              </a:rPr>
              <a:t>Garena</a:t>
            </a:r>
            <a:r>
              <a:rPr lang="zh-TW" altLang="en-US" sz="6000" b="1" dirty="0" smtClean="0">
                <a:solidFill>
                  <a:schemeClr val="tx1">
                    <a:lumMod val="50000"/>
                  </a:schemeClr>
                </a:solidFill>
                <a:latin typeface="標楷體" panose="03000509000000000000" pitchFamily="65" charset="-120"/>
                <a:ea typeface="標楷體" panose="03000509000000000000" pitchFamily="65" charset="-120"/>
              </a:rPr>
              <a:t>介紹</a:t>
            </a:r>
            <a:endParaRPr lang="zh-TW" altLang="en-US" sz="6000" b="1" dirty="0">
              <a:solidFill>
                <a:schemeClr val="tx1">
                  <a:lumMod val="50000"/>
                </a:schemeClr>
              </a:solidFill>
              <a:latin typeface="標楷體" panose="03000509000000000000" pitchFamily="65" charset="-120"/>
              <a:ea typeface="標楷體" panose="03000509000000000000" pitchFamily="65" charset="-120"/>
            </a:endParaRPr>
          </a:p>
        </p:txBody>
      </p:sp>
      <p:sp>
        <p:nvSpPr>
          <p:cNvPr id="4" name="文字方塊 3"/>
          <p:cNvSpPr txBox="1"/>
          <p:nvPr/>
        </p:nvSpPr>
        <p:spPr>
          <a:xfrm>
            <a:off x="4490720" y="1211421"/>
            <a:ext cx="4531360" cy="5478423"/>
          </a:xfrm>
          <a:prstGeom prst="rect">
            <a:avLst/>
          </a:prstGeom>
          <a:noFill/>
        </p:spPr>
        <p:txBody>
          <a:bodyPr wrap="square" rtlCol="0">
            <a:spAutoFit/>
          </a:bodyPr>
          <a:lstStyle/>
          <a:p>
            <a:r>
              <a:rPr lang="zh-TW" altLang="en-US" sz="2500" dirty="0" smtClean="0">
                <a:solidFill>
                  <a:srgbClr val="000000"/>
                </a:solidFill>
                <a:latin typeface="Times New Roman" panose="02020603050405020304" pitchFamily="18" charset="0"/>
                <a:ea typeface="標楷體" panose="03000509000000000000" pitchFamily="65" charset="-120"/>
              </a:rPr>
              <a:t>靈感來自</a:t>
            </a:r>
            <a:r>
              <a:rPr lang="en-US" altLang="zh-TW" sz="2500" dirty="0" smtClean="0">
                <a:solidFill>
                  <a:srgbClr val="000000"/>
                </a:solidFill>
                <a:latin typeface="Times New Roman" panose="02020603050405020304" pitchFamily="18" charset="0"/>
                <a:ea typeface="標楷體" panose="03000509000000000000" pitchFamily="65" charset="-120"/>
              </a:rPr>
              <a:t>“Global” </a:t>
            </a:r>
            <a:r>
              <a:rPr lang="zh-TW" altLang="en-US" sz="2500" dirty="0">
                <a:solidFill>
                  <a:srgbClr val="000000"/>
                </a:solidFill>
                <a:latin typeface="Times New Roman" panose="02020603050405020304" pitchFamily="18" charset="0"/>
                <a:ea typeface="標楷體" panose="03000509000000000000" pitchFamily="65" charset="-120"/>
              </a:rPr>
              <a:t>和</a:t>
            </a:r>
            <a:r>
              <a:rPr lang="en-US" altLang="zh-TW" sz="2500" dirty="0" smtClean="0">
                <a:solidFill>
                  <a:srgbClr val="000000"/>
                </a:solidFill>
                <a:latin typeface="Times New Roman" panose="02020603050405020304" pitchFamily="18" charset="0"/>
                <a:ea typeface="標楷體" panose="03000509000000000000" pitchFamily="65" charset="-120"/>
              </a:rPr>
              <a:t>"Arena</a:t>
            </a:r>
            <a:r>
              <a:rPr lang="en-US" altLang="zh-TW" sz="2500" dirty="0">
                <a:solidFill>
                  <a:srgbClr val="000000"/>
                </a:solidFill>
                <a:latin typeface="Times New Roman" panose="02020603050405020304" pitchFamily="18" charset="0"/>
                <a:ea typeface="標楷體" panose="03000509000000000000" pitchFamily="65" charset="-120"/>
              </a:rPr>
              <a:t>" </a:t>
            </a:r>
            <a:r>
              <a:rPr lang="zh-TW" altLang="en-US" sz="2500" dirty="0">
                <a:solidFill>
                  <a:srgbClr val="000000"/>
                </a:solidFill>
                <a:latin typeface="Times New Roman" panose="02020603050405020304" pitchFamily="18" charset="0"/>
                <a:ea typeface="標楷體" panose="03000509000000000000" pitchFamily="65" charset="-120"/>
              </a:rPr>
              <a:t>兩個英文字，傳遞出全球競技場的精神</a:t>
            </a:r>
            <a:r>
              <a:rPr lang="zh-TW" altLang="en-US" sz="2500" dirty="0" smtClean="0">
                <a:solidFill>
                  <a:srgbClr val="000000"/>
                </a:solidFill>
                <a:latin typeface="Times New Roman" panose="02020603050405020304" pitchFamily="18" charset="0"/>
                <a:ea typeface="標楷體" panose="03000509000000000000" pitchFamily="65" charset="-120"/>
              </a:rPr>
              <a:t>。</a:t>
            </a:r>
            <a:endParaRPr lang="en-US" altLang="zh-TW" sz="2500" dirty="0" smtClean="0">
              <a:solidFill>
                <a:srgbClr val="000000"/>
              </a:solidFill>
              <a:latin typeface="Times New Roman" panose="02020603050405020304" pitchFamily="18" charset="0"/>
              <a:ea typeface="標楷體" panose="03000509000000000000" pitchFamily="65" charset="-120"/>
            </a:endParaRPr>
          </a:p>
          <a:p>
            <a:r>
              <a:rPr lang="zh-TW" altLang="en-US" sz="2500" dirty="0" smtClean="0">
                <a:solidFill>
                  <a:srgbClr val="000000"/>
                </a:solidFill>
                <a:latin typeface="Times New Roman" panose="02020603050405020304" pitchFamily="18" charset="0"/>
                <a:ea typeface="標楷體" panose="03000509000000000000" pitchFamily="65" charset="-120"/>
              </a:rPr>
              <a:t> </a:t>
            </a:r>
            <a:endParaRPr lang="zh-TW" altLang="en-US" sz="2500" dirty="0">
              <a:solidFill>
                <a:srgbClr val="000000"/>
              </a:solidFill>
              <a:latin typeface="Times New Roman" panose="02020603050405020304" pitchFamily="18" charset="0"/>
              <a:ea typeface="標楷體" panose="03000509000000000000" pitchFamily="65" charset="-120"/>
            </a:endParaRPr>
          </a:p>
          <a:p>
            <a:r>
              <a:rPr lang="en-US" altLang="zh-TW" sz="2500" dirty="0" err="1" smtClean="0">
                <a:solidFill>
                  <a:srgbClr val="000000"/>
                </a:solidFill>
                <a:latin typeface="Times New Roman" panose="02020603050405020304" pitchFamily="18" charset="0"/>
                <a:ea typeface="標楷體" panose="03000509000000000000" pitchFamily="65" charset="-120"/>
              </a:rPr>
              <a:t>Garena</a:t>
            </a:r>
            <a:r>
              <a:rPr lang="zh-TW" altLang="en-US" sz="2500" dirty="0" smtClean="0">
                <a:solidFill>
                  <a:srgbClr val="000000"/>
                </a:solidFill>
                <a:latin typeface="Times New Roman" panose="02020603050405020304" pitchFamily="18" charset="0"/>
                <a:ea typeface="標楷體" panose="03000509000000000000" pitchFamily="65" charset="-120"/>
              </a:rPr>
              <a:t>致力</a:t>
            </a:r>
            <a:r>
              <a:rPr lang="zh-TW" altLang="en-US" sz="2500" dirty="0">
                <a:solidFill>
                  <a:srgbClr val="000000"/>
                </a:solidFill>
                <a:latin typeface="Times New Roman" panose="02020603050405020304" pitchFamily="18" charset="0"/>
                <a:ea typeface="標楷體" panose="03000509000000000000" pitchFamily="65" charset="-120"/>
              </a:rPr>
              <a:t>於優質、經典遊戲的代理，提供玩家最極致的遊戲體驗</a:t>
            </a:r>
            <a:r>
              <a:rPr lang="zh-TW" altLang="en-US" sz="2500" dirty="0" smtClean="0">
                <a:solidFill>
                  <a:srgbClr val="000000"/>
                </a:solidFill>
                <a:latin typeface="Times New Roman" panose="02020603050405020304" pitchFamily="18" charset="0"/>
                <a:ea typeface="標楷體" panose="03000509000000000000" pitchFamily="65" charset="-120"/>
              </a:rPr>
              <a:t>。</a:t>
            </a:r>
            <a:endParaRPr lang="en-US" altLang="zh-TW" sz="2500" dirty="0" smtClean="0">
              <a:solidFill>
                <a:srgbClr val="000000"/>
              </a:solidFill>
              <a:latin typeface="Times New Roman" panose="02020603050405020304" pitchFamily="18" charset="0"/>
              <a:ea typeface="標楷體" panose="03000509000000000000" pitchFamily="65" charset="-120"/>
            </a:endParaRPr>
          </a:p>
          <a:p>
            <a:r>
              <a:rPr lang="zh-TW" altLang="en-US" sz="2500" dirty="0" smtClean="0">
                <a:solidFill>
                  <a:srgbClr val="000000"/>
                </a:solidFill>
                <a:latin typeface="Times New Roman" panose="02020603050405020304" pitchFamily="18" charset="0"/>
                <a:ea typeface="標楷體" panose="03000509000000000000" pitchFamily="65" charset="-120"/>
              </a:rPr>
              <a:t>自</a:t>
            </a:r>
            <a:r>
              <a:rPr lang="zh-TW" altLang="en-US" sz="2500" dirty="0">
                <a:solidFill>
                  <a:srgbClr val="000000"/>
                </a:solidFill>
                <a:latin typeface="Times New Roman" panose="02020603050405020304" pitchFamily="18" charset="0"/>
                <a:ea typeface="標楷體" panose="03000509000000000000" pitchFamily="65" charset="-120"/>
              </a:rPr>
              <a:t>成立</a:t>
            </a:r>
            <a:r>
              <a:rPr lang="zh-TW" altLang="en-US" sz="2500" dirty="0" smtClean="0">
                <a:solidFill>
                  <a:srgbClr val="000000"/>
                </a:solidFill>
                <a:latin typeface="Times New Roman" panose="02020603050405020304" pitchFamily="18" charset="0"/>
                <a:ea typeface="標楷體" panose="03000509000000000000" pitchFamily="65" charset="-120"/>
              </a:rPr>
              <a:t>以來</a:t>
            </a:r>
            <a:r>
              <a:rPr lang="zh-TW" altLang="en-US" sz="2500" dirty="0">
                <a:solidFill>
                  <a:srgbClr val="000000"/>
                </a:solidFill>
                <a:latin typeface="Times New Roman" panose="02020603050405020304" pitchFamily="18" charset="0"/>
                <a:ea typeface="標楷體" panose="03000509000000000000" pitchFamily="65" charset="-120"/>
              </a:rPr>
              <a:t>，</a:t>
            </a:r>
            <a:r>
              <a:rPr lang="zh-TW" altLang="en-US" sz="2500" dirty="0" smtClean="0">
                <a:solidFill>
                  <a:srgbClr val="000000"/>
                </a:solidFill>
                <a:latin typeface="Times New Roman" panose="02020603050405020304" pitchFamily="18" charset="0"/>
                <a:ea typeface="標楷體" panose="03000509000000000000" pitchFamily="65" charset="-120"/>
              </a:rPr>
              <a:t>在</a:t>
            </a:r>
            <a:r>
              <a:rPr lang="zh-TW" altLang="en-US" sz="2500" dirty="0">
                <a:solidFill>
                  <a:srgbClr val="000000"/>
                </a:solidFill>
                <a:latin typeface="Times New Roman" panose="02020603050405020304" pitchFamily="18" charset="0"/>
                <a:ea typeface="標楷體" panose="03000509000000000000" pitchFamily="65" charset="-120"/>
              </a:rPr>
              <a:t>台、港、澳及東南亞地區快速</a:t>
            </a:r>
            <a:r>
              <a:rPr lang="zh-TW" altLang="en-US" sz="2500" dirty="0" smtClean="0">
                <a:solidFill>
                  <a:srgbClr val="000000"/>
                </a:solidFill>
                <a:latin typeface="Times New Roman" panose="02020603050405020304" pitchFamily="18" charset="0"/>
                <a:ea typeface="標楷體" panose="03000509000000000000" pitchFamily="65" charset="-120"/>
              </a:rPr>
              <a:t>成長。</a:t>
            </a:r>
            <a:endParaRPr lang="en-US" altLang="zh-TW" sz="2500" dirty="0" smtClean="0">
              <a:solidFill>
                <a:srgbClr val="000000"/>
              </a:solidFill>
              <a:latin typeface="Times New Roman" panose="02020603050405020304" pitchFamily="18" charset="0"/>
              <a:ea typeface="標楷體" panose="03000509000000000000" pitchFamily="65" charset="-120"/>
            </a:endParaRPr>
          </a:p>
          <a:p>
            <a:endParaRPr lang="zh-TW" altLang="en-US" sz="2500" dirty="0">
              <a:solidFill>
                <a:srgbClr val="000000"/>
              </a:solidFill>
              <a:latin typeface="Times New Roman" panose="02020603050405020304" pitchFamily="18" charset="0"/>
              <a:ea typeface="標楷體" panose="03000509000000000000" pitchFamily="65" charset="-120"/>
            </a:endParaRPr>
          </a:p>
          <a:p>
            <a:r>
              <a:rPr lang="en-US" altLang="zh-TW" sz="2500" dirty="0" err="1" smtClean="0">
                <a:solidFill>
                  <a:srgbClr val="000000"/>
                </a:solidFill>
                <a:latin typeface="Times New Roman" panose="02020603050405020304" pitchFamily="18" charset="0"/>
                <a:ea typeface="標楷體" panose="03000509000000000000" pitchFamily="65" charset="-120"/>
              </a:rPr>
              <a:t>Garena</a:t>
            </a:r>
            <a:r>
              <a:rPr lang="zh-TW" altLang="en-US" sz="2500" dirty="0" smtClean="0">
                <a:solidFill>
                  <a:srgbClr val="000000"/>
                </a:solidFill>
                <a:latin typeface="Times New Roman" panose="02020603050405020304" pitchFamily="18" charset="0"/>
                <a:ea typeface="標楷體" panose="03000509000000000000" pitchFamily="65" charset="-120"/>
              </a:rPr>
              <a:t>電</a:t>
            </a:r>
            <a:r>
              <a:rPr lang="zh-TW" altLang="en-US" sz="2500" dirty="0">
                <a:solidFill>
                  <a:srgbClr val="000000"/>
                </a:solidFill>
                <a:latin typeface="Times New Roman" panose="02020603050405020304" pitchFamily="18" charset="0"/>
                <a:ea typeface="標楷體" panose="03000509000000000000" pitchFamily="65" charset="-120"/>
              </a:rPr>
              <a:t>競</a:t>
            </a:r>
            <a:r>
              <a:rPr lang="zh-TW" altLang="en-US" sz="2500" dirty="0" smtClean="0">
                <a:solidFill>
                  <a:srgbClr val="000000"/>
                </a:solidFill>
                <a:latin typeface="Times New Roman" panose="02020603050405020304" pitchFamily="18" charset="0"/>
                <a:ea typeface="標楷體" panose="03000509000000000000" pitchFamily="65" charset="-120"/>
              </a:rPr>
              <a:t>館是</a:t>
            </a:r>
            <a:r>
              <a:rPr lang="zh-TW" altLang="en-US" sz="2500" dirty="0">
                <a:solidFill>
                  <a:srgbClr val="000000"/>
                </a:solidFill>
                <a:latin typeface="Times New Roman" panose="02020603050405020304" pitchFamily="18" charset="0"/>
                <a:ea typeface="標楷體" panose="03000509000000000000" pitchFamily="65" charset="-120"/>
              </a:rPr>
              <a:t>個專業的電競場地，為電競選手打造全球性的</a:t>
            </a:r>
            <a:r>
              <a:rPr lang="zh-TW" altLang="en-US" sz="2500" dirty="0" smtClean="0">
                <a:solidFill>
                  <a:srgbClr val="000000"/>
                </a:solidFill>
                <a:latin typeface="Times New Roman" panose="02020603050405020304" pitchFamily="18" charset="0"/>
                <a:ea typeface="標楷體" panose="03000509000000000000" pitchFamily="65" charset="-120"/>
              </a:rPr>
              <a:t>舞台，提供</a:t>
            </a:r>
            <a:r>
              <a:rPr lang="zh-TW" altLang="en-US" sz="2500" dirty="0">
                <a:solidFill>
                  <a:srgbClr val="000000"/>
                </a:solidFill>
                <a:latin typeface="Times New Roman" panose="02020603050405020304" pitchFamily="18" charset="0"/>
                <a:ea typeface="標楷體" panose="03000509000000000000" pitchFamily="65" charset="-120"/>
              </a:rPr>
              <a:t>激烈</a:t>
            </a:r>
            <a:r>
              <a:rPr lang="zh-TW" altLang="en-US" sz="2500" dirty="0" smtClean="0">
                <a:solidFill>
                  <a:srgbClr val="000000"/>
                </a:solidFill>
                <a:latin typeface="Times New Roman" panose="02020603050405020304" pitchFamily="18" charset="0"/>
                <a:ea typeface="標楷體" panose="03000509000000000000" pitchFamily="65" charset="-120"/>
              </a:rPr>
              <a:t>的賽事</a:t>
            </a:r>
            <a:r>
              <a:rPr lang="zh-TW" altLang="en-US" sz="2500" dirty="0">
                <a:solidFill>
                  <a:srgbClr val="000000"/>
                </a:solidFill>
                <a:latin typeface="Times New Roman" panose="02020603050405020304" pitchFamily="18" charset="0"/>
                <a:ea typeface="標楷體" panose="03000509000000000000" pitchFamily="65" charset="-120"/>
              </a:rPr>
              <a:t>精彩</a:t>
            </a:r>
            <a:r>
              <a:rPr lang="zh-TW" altLang="en-US" sz="2500" dirty="0" smtClean="0">
                <a:solidFill>
                  <a:srgbClr val="000000"/>
                </a:solidFill>
                <a:latin typeface="Times New Roman" panose="02020603050405020304" pitchFamily="18" charset="0"/>
                <a:ea typeface="標楷體" panose="03000509000000000000" pitchFamily="65" charset="-120"/>
              </a:rPr>
              <a:t>直播</a:t>
            </a:r>
            <a:r>
              <a:rPr lang="zh-TW" altLang="en-US" sz="2500" dirty="0">
                <a:solidFill>
                  <a:srgbClr val="000000"/>
                </a:solidFill>
                <a:latin typeface="Times New Roman" panose="02020603050405020304" pitchFamily="18" charset="0"/>
                <a:ea typeface="標楷體" panose="03000509000000000000" pitchFamily="65" charset="-120"/>
              </a:rPr>
              <a:t>。</a:t>
            </a:r>
            <a:endParaRPr lang="en-US" altLang="zh-TW" sz="2500" dirty="0" smtClean="0">
              <a:solidFill>
                <a:srgbClr val="000000"/>
              </a:solidFill>
              <a:latin typeface="Times New Roman" panose="02020603050405020304" pitchFamily="18" charset="0"/>
              <a:ea typeface="標楷體" panose="03000509000000000000" pitchFamily="65"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60" y="1808480"/>
            <a:ext cx="4043680" cy="4043680"/>
          </a:xfrm>
          <a:prstGeom prst="rect">
            <a:avLst/>
          </a:prstGeom>
        </p:spPr>
      </p:pic>
    </p:spTree>
    <p:extLst>
      <p:ext uri="{BB962C8B-B14F-4D97-AF65-F5344CB8AC3E}">
        <p14:creationId xmlns:p14="http://schemas.microsoft.com/office/powerpoint/2010/main" val="3317964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4978400" cy="581025"/>
          </a:xfrm>
          <a:noFill/>
        </p:spPr>
        <p:txBody>
          <a:bodyPr/>
          <a:lstStyle/>
          <a:p>
            <a:r>
              <a:rPr lang="en-US" altLang="zh-TW" sz="6000" dirty="0" err="1">
                <a:solidFill>
                  <a:srgbClr val="000000"/>
                </a:solidFill>
                <a:latin typeface="Times New Roman" panose="02020603050405020304" pitchFamily="18" charset="0"/>
                <a:ea typeface="標楷體" panose="03000509000000000000" pitchFamily="65" charset="-120"/>
              </a:rPr>
              <a:t>Garena</a:t>
            </a:r>
            <a:r>
              <a:rPr lang="zh-TW" altLang="en-US" sz="6000" b="1" dirty="0" smtClean="0">
                <a:solidFill>
                  <a:schemeClr val="tx1">
                    <a:lumMod val="50000"/>
                  </a:schemeClr>
                </a:solidFill>
                <a:latin typeface="標楷體" panose="03000509000000000000" pitchFamily="65" charset="-120"/>
                <a:ea typeface="標楷體" panose="03000509000000000000" pitchFamily="65" charset="-120"/>
              </a:rPr>
              <a:t>的應用</a:t>
            </a:r>
            <a:endParaRPr lang="zh-TW" altLang="en-US" sz="6000" b="1" dirty="0">
              <a:solidFill>
                <a:schemeClr val="tx1">
                  <a:lumMod val="50000"/>
                </a:schemeClr>
              </a:solidFill>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7355" y="3919079"/>
            <a:ext cx="5016645" cy="2698142"/>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19080"/>
            <a:ext cx="5030204" cy="2698142"/>
          </a:xfrm>
          <a:prstGeom prst="rect">
            <a:avLst/>
          </a:prstGeom>
        </p:spPr>
      </p:pic>
      <p:sp>
        <p:nvSpPr>
          <p:cNvPr id="7" name="文字方塊 6"/>
          <p:cNvSpPr txBox="1"/>
          <p:nvPr/>
        </p:nvSpPr>
        <p:spPr>
          <a:xfrm>
            <a:off x="365760" y="1513840"/>
            <a:ext cx="8615680" cy="1938992"/>
          </a:xfrm>
          <a:prstGeom prst="rect">
            <a:avLst/>
          </a:prstGeom>
          <a:noFill/>
        </p:spPr>
        <p:txBody>
          <a:bodyPr wrap="square" rtlCol="0">
            <a:spAutoFit/>
          </a:bodyPr>
          <a:lstStyle/>
          <a:p>
            <a:r>
              <a:rPr lang="zh-TW" altLang="en-US" sz="2400" dirty="0">
                <a:solidFill>
                  <a:srgbClr val="000000"/>
                </a:solidFill>
                <a:latin typeface="Times New Roman" panose="02020603050405020304" pitchFamily="18" charset="0"/>
                <a:ea typeface="標楷體" panose="03000509000000000000" pitchFamily="65" charset="-120"/>
              </a:rPr>
              <a:t>為</a:t>
            </a:r>
            <a:r>
              <a:rPr lang="zh-TW" altLang="en-US" sz="2400" dirty="0" smtClean="0">
                <a:solidFill>
                  <a:srgbClr val="000000"/>
                </a:solidFill>
                <a:latin typeface="Times New Roman" panose="02020603050405020304" pitchFamily="18" charset="0"/>
                <a:ea typeface="標楷體" panose="03000509000000000000" pitchFamily="65" charset="-120"/>
              </a:rPr>
              <a:t>大東南亞遊戲的獨家運營商，</a:t>
            </a:r>
            <a:r>
              <a:rPr lang="zh-TW" altLang="en-US" sz="2400" dirty="0">
                <a:solidFill>
                  <a:srgbClr val="000000"/>
                </a:solidFill>
                <a:latin typeface="Times New Roman" panose="02020603050405020304" pitchFamily="18" charset="0"/>
                <a:ea typeface="標楷體" panose="03000509000000000000" pitchFamily="65" charset="-120"/>
              </a:rPr>
              <a:t>也是大東南亞電子競技賽事的主要倡導者和</a:t>
            </a:r>
            <a:r>
              <a:rPr lang="zh-TW" altLang="en-US" sz="2400" dirty="0" smtClean="0">
                <a:solidFill>
                  <a:srgbClr val="000000"/>
                </a:solidFill>
                <a:latin typeface="Times New Roman" panose="02020603050405020304" pitchFamily="18" charset="0"/>
                <a:ea typeface="標楷體" panose="03000509000000000000" pitchFamily="65" charset="-120"/>
              </a:rPr>
              <a:t>組織者。</a:t>
            </a:r>
            <a:endParaRPr lang="en-US" altLang="zh-TW" sz="2400" dirty="0" smtClean="0">
              <a:solidFill>
                <a:srgbClr val="000000"/>
              </a:solidFill>
              <a:latin typeface="Times New Roman" panose="02020603050405020304" pitchFamily="18" charset="0"/>
              <a:ea typeface="標楷體" panose="03000509000000000000" pitchFamily="65" charset="-120"/>
            </a:endParaRPr>
          </a:p>
          <a:p>
            <a:endParaRPr lang="en-US" altLang="zh-TW" sz="2400" dirty="0" smtClean="0">
              <a:solidFill>
                <a:srgbClr val="000000"/>
              </a:solidFill>
              <a:latin typeface="Times New Roman" panose="02020603050405020304" pitchFamily="18" charset="0"/>
              <a:ea typeface="標楷體" panose="03000509000000000000" pitchFamily="65" charset="-120"/>
            </a:endParaRPr>
          </a:p>
          <a:p>
            <a:r>
              <a:rPr lang="zh-TW" altLang="en-US" sz="2400" dirty="0" smtClean="0">
                <a:solidFill>
                  <a:srgbClr val="000000"/>
                </a:solidFill>
                <a:latin typeface="Times New Roman" panose="02020603050405020304" pitchFamily="18" charset="0"/>
                <a:ea typeface="標楷體" panose="03000509000000000000" pitchFamily="65" charset="-120"/>
              </a:rPr>
              <a:t>最受歡迎的遊戲有英雄聯盟</a:t>
            </a:r>
            <a:r>
              <a:rPr lang="zh-TW" altLang="en-US" sz="2400" dirty="0">
                <a:solidFill>
                  <a:srgbClr val="000000"/>
                </a:solidFill>
                <a:latin typeface="Times New Roman" panose="02020603050405020304" pitchFamily="18" charset="0"/>
                <a:ea typeface="標楷體" panose="03000509000000000000" pitchFamily="65" charset="-120"/>
              </a:rPr>
              <a:t>、</a:t>
            </a:r>
            <a:r>
              <a:rPr lang="en-US" altLang="zh-TW" sz="2400" dirty="0" smtClean="0">
                <a:solidFill>
                  <a:srgbClr val="000000"/>
                </a:solidFill>
                <a:latin typeface="Times New Roman" panose="02020603050405020304" pitchFamily="18" charset="0"/>
                <a:ea typeface="標楷體" panose="03000509000000000000" pitchFamily="65" charset="-120"/>
              </a:rPr>
              <a:t>FIFA Online 3</a:t>
            </a:r>
            <a:r>
              <a:rPr lang="zh-TW" altLang="en-US" sz="2400" dirty="0">
                <a:solidFill>
                  <a:srgbClr val="000000"/>
                </a:solidFill>
                <a:latin typeface="Times New Roman" panose="02020603050405020304" pitchFamily="18" charset="0"/>
                <a:ea typeface="標楷體" panose="03000509000000000000" pitchFamily="65" charset="-120"/>
              </a:rPr>
              <a:t> 、 </a:t>
            </a:r>
            <a:r>
              <a:rPr lang="en-US" altLang="zh-TW" sz="2400" dirty="0" smtClean="0">
                <a:solidFill>
                  <a:srgbClr val="000000"/>
                </a:solidFill>
                <a:latin typeface="Times New Roman" panose="02020603050405020304" pitchFamily="18" charset="0"/>
                <a:ea typeface="標楷體" panose="03000509000000000000" pitchFamily="65" charset="-120"/>
              </a:rPr>
              <a:t>Point Blank</a:t>
            </a:r>
            <a:r>
              <a:rPr lang="zh-TW" altLang="en-US" sz="2400" dirty="0">
                <a:solidFill>
                  <a:srgbClr val="000000"/>
                </a:solidFill>
                <a:latin typeface="Times New Roman" panose="02020603050405020304" pitchFamily="18" charset="0"/>
                <a:ea typeface="標楷體" panose="03000509000000000000" pitchFamily="65" charset="-120"/>
              </a:rPr>
              <a:t> 、 </a:t>
            </a:r>
            <a:r>
              <a:rPr lang="en-US" altLang="zh-TW" sz="2400" dirty="0" smtClean="0">
                <a:solidFill>
                  <a:srgbClr val="000000"/>
                </a:solidFill>
                <a:latin typeface="Times New Roman" panose="02020603050405020304" pitchFamily="18" charset="0"/>
                <a:ea typeface="標楷體" panose="03000509000000000000" pitchFamily="65" charset="-120"/>
              </a:rPr>
              <a:t>Blade</a:t>
            </a:r>
            <a:r>
              <a:rPr lang="zh-TW" altLang="en-US" sz="2400" dirty="0" smtClean="0">
                <a:solidFill>
                  <a:srgbClr val="000000"/>
                </a:solidFill>
                <a:latin typeface="Times New Roman" panose="02020603050405020304" pitchFamily="18" charset="0"/>
                <a:ea typeface="標楷體" panose="03000509000000000000" pitchFamily="65" charset="-120"/>
              </a:rPr>
              <a:t>＆</a:t>
            </a:r>
            <a:r>
              <a:rPr lang="en-US" altLang="zh-TW" sz="2400" dirty="0" smtClean="0">
                <a:solidFill>
                  <a:srgbClr val="000000"/>
                </a:solidFill>
                <a:latin typeface="Times New Roman" panose="02020603050405020304" pitchFamily="18" charset="0"/>
                <a:ea typeface="標楷體" panose="03000509000000000000" pitchFamily="65" charset="-120"/>
              </a:rPr>
              <a:t>Soul</a:t>
            </a:r>
            <a:r>
              <a:rPr lang="zh-TW" altLang="en-US" sz="2400" dirty="0" smtClean="0">
                <a:solidFill>
                  <a:srgbClr val="000000"/>
                </a:solidFill>
                <a:latin typeface="Times New Roman" panose="02020603050405020304" pitchFamily="18" charset="0"/>
                <a:ea typeface="標楷體" panose="03000509000000000000" pitchFamily="65" charset="-120"/>
              </a:rPr>
              <a:t>和</a:t>
            </a:r>
            <a:r>
              <a:rPr lang="en-US" altLang="zh-TW" sz="2400" dirty="0" smtClean="0">
                <a:solidFill>
                  <a:srgbClr val="000000"/>
                </a:solidFill>
                <a:latin typeface="Times New Roman" panose="02020603050405020304" pitchFamily="18" charset="0"/>
                <a:ea typeface="標楷體" panose="03000509000000000000" pitchFamily="65" charset="-120"/>
              </a:rPr>
              <a:t>Valor</a:t>
            </a:r>
            <a:r>
              <a:rPr lang="zh-TW" altLang="en-US" sz="2400" dirty="0" smtClean="0">
                <a:solidFill>
                  <a:srgbClr val="000000"/>
                </a:solidFill>
                <a:latin typeface="Times New Roman" panose="02020603050405020304" pitchFamily="18" charset="0"/>
                <a:ea typeface="標楷體" panose="03000509000000000000" pitchFamily="65" charset="-120"/>
              </a:rPr>
              <a:t>競技場。</a:t>
            </a:r>
          </a:p>
        </p:txBody>
      </p:sp>
    </p:spTree>
    <p:extLst>
      <p:ext uri="{BB962C8B-B14F-4D97-AF65-F5344CB8AC3E}">
        <p14:creationId xmlns:p14="http://schemas.microsoft.com/office/powerpoint/2010/main" val="3922901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94335"/>
            <a:ext cx="4663440" cy="581025"/>
          </a:xfrm>
          <a:noFill/>
        </p:spPr>
        <p:txBody>
          <a:bodyPr/>
          <a:lstStyle/>
          <a:p>
            <a:r>
              <a:rPr lang="zh-TW" altLang="en-US" sz="6000" b="1" dirty="0" smtClean="0">
                <a:solidFill>
                  <a:schemeClr val="tx1">
                    <a:lumMod val="50000"/>
                  </a:schemeClr>
                </a:solidFill>
                <a:latin typeface="標楷體" panose="03000509000000000000" pitchFamily="65" charset="-120"/>
                <a:ea typeface="標楷體" panose="03000509000000000000" pitchFamily="65" charset="-120"/>
              </a:rPr>
              <a:t>結論</a:t>
            </a:r>
            <a:r>
              <a:rPr lang="zh-TW" altLang="en-US" sz="6000" b="1" dirty="0">
                <a:solidFill>
                  <a:schemeClr val="tx1">
                    <a:lumMod val="50000"/>
                  </a:schemeClr>
                </a:solidFill>
                <a:latin typeface="標楷體" panose="03000509000000000000" pitchFamily="65" charset="-120"/>
                <a:ea typeface="標楷體" panose="03000509000000000000" pitchFamily="65" charset="-120"/>
              </a:rPr>
              <a:t>建議</a:t>
            </a:r>
          </a:p>
        </p:txBody>
      </p:sp>
      <p:sp>
        <p:nvSpPr>
          <p:cNvPr id="3" name="文字方塊 2"/>
          <p:cNvSpPr txBox="1"/>
          <p:nvPr/>
        </p:nvSpPr>
        <p:spPr>
          <a:xfrm>
            <a:off x="0" y="5062673"/>
            <a:ext cx="9144000" cy="1508105"/>
          </a:xfrm>
          <a:prstGeom prst="rect">
            <a:avLst/>
          </a:prstGeom>
          <a:noFill/>
        </p:spPr>
        <p:txBody>
          <a:bodyPr wrap="square" rtlCol="0">
            <a:spAutoFit/>
          </a:bodyPr>
          <a:lstStyle/>
          <a:p>
            <a:r>
              <a:rPr lang="zh-TW" altLang="en-US" sz="2300" dirty="0">
                <a:solidFill>
                  <a:srgbClr val="000000"/>
                </a:solidFill>
                <a:latin typeface="Times New Roman" panose="02020603050405020304" pitchFamily="18" charset="0"/>
                <a:ea typeface="標楷體" panose="03000509000000000000" pitchFamily="65" charset="-120"/>
              </a:rPr>
              <a:t>目前</a:t>
            </a:r>
            <a:r>
              <a:rPr lang="en-US" altLang="zh-TW" sz="2300" dirty="0" err="1">
                <a:solidFill>
                  <a:srgbClr val="000000"/>
                </a:solidFill>
                <a:latin typeface="Times New Roman" panose="02020603050405020304" pitchFamily="18" charset="0"/>
                <a:ea typeface="標楷體" panose="03000509000000000000" pitchFamily="65" charset="-120"/>
              </a:rPr>
              <a:t>AirPay</a:t>
            </a:r>
            <a:r>
              <a:rPr lang="zh-TW" altLang="en-US" sz="2300" dirty="0">
                <a:solidFill>
                  <a:srgbClr val="000000"/>
                </a:solidFill>
                <a:latin typeface="Times New Roman" panose="02020603050405020304" pitchFamily="18" charset="0"/>
                <a:ea typeface="標楷體" panose="03000509000000000000" pitchFamily="65" charset="-120"/>
              </a:rPr>
              <a:t>功能和一般電子錢包大致相同，想要做得更好勢必推出活動和蝦皮在作結合產出</a:t>
            </a:r>
            <a:r>
              <a:rPr lang="zh-TW" altLang="en-US" sz="2300" dirty="0" smtClean="0">
                <a:solidFill>
                  <a:srgbClr val="000000"/>
                </a:solidFill>
                <a:latin typeface="Times New Roman" panose="02020603050405020304" pitchFamily="18" charset="0"/>
                <a:ea typeface="標楷體" panose="03000509000000000000" pitchFamily="65" charset="-120"/>
              </a:rPr>
              <a:t>優惠。</a:t>
            </a:r>
            <a:endParaRPr lang="en-US" altLang="zh-TW" sz="2300" dirty="0" smtClean="0">
              <a:solidFill>
                <a:srgbClr val="000000"/>
              </a:solidFill>
              <a:latin typeface="Times New Roman" panose="02020603050405020304" pitchFamily="18" charset="0"/>
              <a:ea typeface="標楷體" panose="03000509000000000000" pitchFamily="65" charset="-120"/>
            </a:endParaRPr>
          </a:p>
          <a:p>
            <a:r>
              <a:rPr lang="zh-TW" altLang="en-US" sz="2300" dirty="0" smtClean="0">
                <a:solidFill>
                  <a:srgbClr val="000000"/>
                </a:solidFill>
                <a:latin typeface="Times New Roman" panose="02020603050405020304" pitchFamily="18" charset="0"/>
                <a:ea typeface="標楷體" panose="03000509000000000000" pitchFamily="65" charset="-120"/>
              </a:rPr>
              <a:t>台灣區</a:t>
            </a:r>
            <a:r>
              <a:rPr lang="zh-TW" altLang="en-US" sz="2300" dirty="0">
                <a:solidFill>
                  <a:srgbClr val="000000"/>
                </a:solidFill>
                <a:latin typeface="Times New Roman" panose="02020603050405020304" pitchFamily="18" charset="0"/>
                <a:ea typeface="標楷體" panose="03000509000000000000" pitchFamily="65" charset="-120"/>
              </a:rPr>
              <a:t>和其他地區的功能目前稍有所不同，在來安全</a:t>
            </a:r>
            <a:r>
              <a:rPr lang="zh-TW" altLang="en-US" sz="2300" dirty="0" smtClean="0">
                <a:solidFill>
                  <a:srgbClr val="000000"/>
                </a:solidFill>
                <a:latin typeface="Times New Roman" panose="02020603050405020304" pitchFamily="18" charset="0"/>
                <a:ea typeface="標楷體" panose="03000509000000000000" pitchFamily="65" charset="-120"/>
              </a:rPr>
              <a:t>保障</a:t>
            </a:r>
            <a:r>
              <a:rPr lang="en-US" altLang="zh-TW" sz="2300" dirty="0">
                <a:solidFill>
                  <a:srgbClr val="000000"/>
                </a:solidFill>
                <a:latin typeface="Times New Roman" panose="02020603050405020304" pitchFamily="18" charset="0"/>
                <a:ea typeface="標楷體" panose="03000509000000000000" pitchFamily="65" charset="-120"/>
              </a:rPr>
              <a:t>(</a:t>
            </a:r>
            <a:r>
              <a:rPr lang="en-US" altLang="zh-TW" sz="2300" dirty="0" smtClean="0">
                <a:solidFill>
                  <a:srgbClr val="000000"/>
                </a:solidFill>
                <a:latin typeface="Times New Roman" panose="02020603050405020304" pitchFamily="18" charset="0"/>
                <a:ea typeface="標楷體" panose="03000509000000000000" pitchFamily="65" charset="-120"/>
              </a:rPr>
              <a:t>SSL</a:t>
            </a:r>
            <a:r>
              <a:rPr lang="zh-TW" altLang="en-US" sz="2300" dirty="0" smtClean="0">
                <a:solidFill>
                  <a:srgbClr val="000000"/>
                </a:solidFill>
                <a:latin typeface="Times New Roman" panose="02020603050405020304" pitchFamily="18" charset="0"/>
                <a:ea typeface="標楷體" panose="03000509000000000000" pitchFamily="65" charset="-120"/>
              </a:rPr>
              <a:t>加</a:t>
            </a:r>
            <a:r>
              <a:rPr lang="zh-TW" altLang="en-US" sz="2300" dirty="0">
                <a:solidFill>
                  <a:srgbClr val="000000"/>
                </a:solidFill>
                <a:latin typeface="Times New Roman" panose="02020603050405020304" pitchFamily="18" charset="0"/>
                <a:ea typeface="標楷體" panose="03000509000000000000" pitchFamily="65" charset="-120"/>
              </a:rPr>
              <a:t>密</a:t>
            </a:r>
            <a:r>
              <a:rPr lang="zh-TW" altLang="en-US" sz="2300" dirty="0" smtClean="0">
                <a:solidFill>
                  <a:srgbClr val="000000"/>
                </a:solidFill>
                <a:latin typeface="Times New Roman" panose="02020603050405020304" pitchFamily="18" charset="0"/>
                <a:ea typeface="標楷體" panose="03000509000000000000" pitchFamily="65" charset="-120"/>
              </a:rPr>
              <a:t>機制</a:t>
            </a:r>
            <a:r>
              <a:rPr lang="en-US" altLang="zh-TW" sz="2300" dirty="0" smtClean="0">
                <a:solidFill>
                  <a:srgbClr val="000000"/>
                </a:solidFill>
                <a:latin typeface="Times New Roman" panose="02020603050405020304" pitchFamily="18" charset="0"/>
                <a:ea typeface="標楷體" panose="03000509000000000000" pitchFamily="65" charset="-120"/>
              </a:rPr>
              <a:t>)</a:t>
            </a:r>
            <a:r>
              <a:rPr lang="zh-TW" altLang="en-US" sz="2300" dirty="0" smtClean="0">
                <a:solidFill>
                  <a:srgbClr val="000000"/>
                </a:solidFill>
                <a:latin typeface="Times New Roman" panose="02020603050405020304" pitchFamily="18" charset="0"/>
                <a:ea typeface="標楷體" panose="03000509000000000000" pitchFamily="65" charset="-120"/>
              </a:rPr>
              <a:t>想</a:t>
            </a:r>
            <a:r>
              <a:rPr lang="zh-TW" altLang="en-US" sz="2300" dirty="0">
                <a:solidFill>
                  <a:srgbClr val="000000"/>
                </a:solidFill>
                <a:latin typeface="Times New Roman" panose="02020603050405020304" pitchFamily="18" charset="0"/>
                <a:ea typeface="標楷體" panose="03000509000000000000" pitchFamily="65" charset="-120"/>
              </a:rPr>
              <a:t>更有保障就需要參考區塊鏈運作。</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68447"/>
            <a:ext cx="8239760" cy="392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099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2042160" cy="581025"/>
          </a:xfrm>
          <a:noFill/>
        </p:spPr>
        <p:txBody>
          <a:bodyPr/>
          <a:lstStyle/>
          <a:p>
            <a:r>
              <a:rPr lang="zh-TW" altLang="en-US" sz="6000" b="1" dirty="0">
                <a:solidFill>
                  <a:schemeClr val="tx1">
                    <a:lumMod val="50000"/>
                  </a:schemeClr>
                </a:solidFill>
                <a:latin typeface="標楷體" panose="03000509000000000000" pitchFamily="65" charset="-120"/>
                <a:ea typeface="標楷體" panose="03000509000000000000" pitchFamily="65" charset="-120"/>
              </a:rPr>
              <a:t>目錄</a:t>
            </a:r>
          </a:p>
        </p:txBody>
      </p:sp>
      <p:sp>
        <p:nvSpPr>
          <p:cNvPr id="4" name="文字方塊 3"/>
          <p:cNvSpPr txBox="1"/>
          <p:nvPr/>
        </p:nvSpPr>
        <p:spPr>
          <a:xfrm>
            <a:off x="1046480" y="1524000"/>
            <a:ext cx="7305040" cy="4247317"/>
          </a:xfrm>
          <a:prstGeom prst="rect">
            <a:avLst/>
          </a:prstGeom>
          <a:noFill/>
        </p:spPr>
        <p:txBody>
          <a:bodyPr wrap="square" rtlCol="0">
            <a:spAutoFit/>
          </a:bodyPr>
          <a:lstStyle/>
          <a:p>
            <a:r>
              <a:rPr lang="zh-TW" altLang="en-US" sz="3000" dirty="0" smtClean="0">
                <a:solidFill>
                  <a:schemeClr val="tx1">
                    <a:lumMod val="50000"/>
                  </a:schemeClr>
                </a:solidFill>
                <a:latin typeface="標楷體" panose="03000509000000000000" pitchFamily="65" charset="-120"/>
                <a:ea typeface="標楷體" panose="03000509000000000000" pitchFamily="65" charset="-120"/>
              </a:rPr>
              <a:t>一、公司介紹</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r>
              <a:rPr lang="zh-TW" altLang="en-US" sz="2000" dirty="0" smtClean="0">
                <a:solidFill>
                  <a:schemeClr val="tx1">
                    <a:lumMod val="50000"/>
                  </a:schemeClr>
                </a:solidFill>
                <a:latin typeface="標楷體" panose="03000509000000000000" pitchFamily="65" charset="-120"/>
                <a:ea typeface="標楷體" panose="03000509000000000000" pitchFamily="65" charset="-120"/>
              </a:rPr>
              <a:t>周俐均</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p>
          <a:p>
            <a:r>
              <a:rPr lang="zh-TW" altLang="en-US" sz="3000" dirty="0" smtClean="0">
                <a:solidFill>
                  <a:schemeClr val="tx1">
                    <a:lumMod val="50000"/>
                  </a:schemeClr>
                </a:solidFill>
                <a:latin typeface="標楷體" panose="03000509000000000000" pitchFamily="65" charset="-120"/>
                <a:ea typeface="標楷體" panose="03000509000000000000" pitchFamily="65" charset="-120"/>
              </a:rPr>
              <a:t>二、前言</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r>
              <a:rPr lang="zh-TW" altLang="en-US" sz="2000" dirty="0" smtClean="0">
                <a:solidFill>
                  <a:schemeClr val="tx1">
                    <a:lumMod val="50000"/>
                  </a:schemeClr>
                </a:solidFill>
                <a:latin typeface="標楷體" panose="03000509000000000000" pitchFamily="65" charset="-120"/>
                <a:ea typeface="標楷體" panose="03000509000000000000" pitchFamily="65" charset="-120"/>
              </a:rPr>
              <a:t>陳立恆</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p>
          <a:p>
            <a:r>
              <a:rPr lang="zh-TW" altLang="en-US" sz="3000" dirty="0" smtClean="0">
                <a:solidFill>
                  <a:schemeClr val="tx1">
                    <a:lumMod val="50000"/>
                  </a:schemeClr>
                </a:solidFill>
                <a:latin typeface="標楷體" panose="03000509000000000000" pitchFamily="65" charset="-120"/>
                <a:ea typeface="標楷體" panose="03000509000000000000" pitchFamily="65" charset="-120"/>
              </a:rPr>
              <a:t>三、經營狀況</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r>
              <a:rPr lang="zh-TW" altLang="en-US" sz="2000" dirty="0" smtClean="0">
                <a:solidFill>
                  <a:schemeClr val="tx1">
                    <a:lumMod val="50000"/>
                  </a:schemeClr>
                </a:solidFill>
                <a:latin typeface="標楷體" panose="03000509000000000000" pitchFamily="65" charset="-120"/>
                <a:ea typeface="標楷體" panose="03000509000000000000" pitchFamily="65" charset="-120"/>
              </a:rPr>
              <a:t>莊喻雱</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p>
          <a:p>
            <a:r>
              <a:rPr lang="zh-TW" altLang="en-US" sz="3000" dirty="0" smtClean="0">
                <a:solidFill>
                  <a:schemeClr val="tx1">
                    <a:lumMod val="50000"/>
                  </a:schemeClr>
                </a:solidFill>
                <a:latin typeface="標楷體" panose="03000509000000000000" pitchFamily="65" charset="-120"/>
                <a:ea typeface="標楷體" panose="03000509000000000000" pitchFamily="65" charset="-120"/>
              </a:rPr>
              <a:t>四、文獻探討</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r>
              <a:rPr lang="zh-TW" altLang="en-US" sz="2000" dirty="0" smtClean="0">
                <a:solidFill>
                  <a:schemeClr val="tx1">
                    <a:lumMod val="50000"/>
                  </a:schemeClr>
                </a:solidFill>
                <a:latin typeface="標楷體" panose="03000509000000000000" pitchFamily="65" charset="-120"/>
                <a:ea typeface="標楷體" panose="03000509000000000000" pitchFamily="65" charset="-120"/>
              </a:rPr>
              <a:t>周俐均</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p>
          <a:p>
            <a:r>
              <a:rPr lang="zh-TW" altLang="en-US" sz="3000" dirty="0" smtClean="0">
                <a:solidFill>
                  <a:schemeClr val="tx1">
                    <a:lumMod val="50000"/>
                  </a:schemeClr>
                </a:solidFill>
                <a:latin typeface="標楷體" panose="03000509000000000000" pitchFamily="65" charset="-120"/>
                <a:ea typeface="標楷體" panose="03000509000000000000" pitchFamily="65" charset="-120"/>
              </a:rPr>
              <a:t>五、經營策略、系統和資訊整合</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r>
              <a:rPr lang="zh-TW" altLang="en-US" sz="2000" dirty="0">
                <a:solidFill>
                  <a:schemeClr val="tx1">
                    <a:lumMod val="50000"/>
                  </a:schemeClr>
                </a:solidFill>
                <a:latin typeface="標楷體" panose="03000509000000000000" pitchFamily="65" charset="-120"/>
                <a:ea typeface="標楷體" panose="03000509000000000000" pitchFamily="65" charset="-120"/>
              </a:rPr>
              <a:t>莊喻雱</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p>
          <a:p>
            <a:r>
              <a:rPr lang="zh-TW" altLang="en-US" sz="3000" dirty="0" smtClean="0">
                <a:solidFill>
                  <a:schemeClr val="tx1">
                    <a:lumMod val="50000"/>
                  </a:schemeClr>
                </a:solidFill>
                <a:latin typeface="標楷體" panose="03000509000000000000" pitchFamily="65" charset="-120"/>
                <a:ea typeface="標楷體" panose="03000509000000000000" pitchFamily="65" charset="-120"/>
              </a:rPr>
              <a:t>六、電子商務的做法</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r>
              <a:rPr lang="zh-TW" altLang="en-US" sz="2000" dirty="0">
                <a:solidFill>
                  <a:schemeClr val="tx1">
                    <a:lumMod val="50000"/>
                  </a:schemeClr>
                </a:solidFill>
                <a:latin typeface="標楷體" panose="03000509000000000000" pitchFamily="65" charset="-120"/>
                <a:ea typeface="標楷體" panose="03000509000000000000" pitchFamily="65" charset="-120"/>
              </a:rPr>
              <a:t>陳立恆</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p>
          <a:p>
            <a:r>
              <a:rPr lang="zh-TW" altLang="en-US" sz="3000" dirty="0" smtClean="0">
                <a:solidFill>
                  <a:schemeClr val="tx1">
                    <a:lumMod val="50000"/>
                  </a:schemeClr>
                </a:solidFill>
                <a:latin typeface="標楷體" panose="03000509000000000000" pitchFamily="65" charset="-120"/>
                <a:ea typeface="標楷體" panose="03000509000000000000" pitchFamily="65" charset="-120"/>
              </a:rPr>
              <a:t>七、未來</a:t>
            </a:r>
            <a:r>
              <a:rPr lang="zh-TW" altLang="en-US" sz="3000" dirty="0">
                <a:solidFill>
                  <a:schemeClr val="tx1">
                    <a:lumMod val="50000"/>
                  </a:schemeClr>
                </a:solidFill>
                <a:latin typeface="標楷體" panose="03000509000000000000" pitchFamily="65" charset="-120"/>
                <a:ea typeface="標楷體" panose="03000509000000000000" pitchFamily="65" charset="-120"/>
              </a:rPr>
              <a:t>發展趨勢</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r>
              <a:rPr lang="zh-TW" altLang="en-US" sz="2000" dirty="0" smtClean="0">
                <a:solidFill>
                  <a:schemeClr val="tx1">
                    <a:lumMod val="50000"/>
                  </a:schemeClr>
                </a:solidFill>
                <a:latin typeface="標楷體" panose="03000509000000000000" pitchFamily="65" charset="-120"/>
                <a:ea typeface="標楷體" panose="03000509000000000000" pitchFamily="65" charset="-120"/>
              </a:rPr>
              <a:t>詹宇政</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p>
          <a:p>
            <a:r>
              <a:rPr lang="zh-TW" altLang="en-US" sz="3000" dirty="0" smtClean="0">
                <a:solidFill>
                  <a:schemeClr val="tx1">
                    <a:lumMod val="50000"/>
                  </a:schemeClr>
                </a:solidFill>
                <a:latin typeface="標楷體" panose="03000509000000000000" pitchFamily="65" charset="-120"/>
                <a:ea typeface="標楷體" panose="03000509000000000000" pitchFamily="65" charset="-120"/>
              </a:rPr>
              <a:t>八、結論與討論</a:t>
            </a:r>
            <a:r>
              <a:rPr lang="en-US" altLang="zh-TW" sz="2000" dirty="0">
                <a:solidFill>
                  <a:schemeClr val="tx1">
                    <a:lumMod val="50000"/>
                  </a:schemeClr>
                </a:solidFill>
                <a:latin typeface="標楷體" panose="03000509000000000000" pitchFamily="65" charset="-120"/>
                <a:ea typeface="標楷體" panose="03000509000000000000" pitchFamily="65" charset="-120"/>
              </a:rPr>
              <a:t>(</a:t>
            </a:r>
            <a:r>
              <a:rPr lang="zh-TW" altLang="en-US" sz="2000" dirty="0">
                <a:solidFill>
                  <a:schemeClr val="tx1">
                    <a:lumMod val="50000"/>
                  </a:schemeClr>
                </a:solidFill>
                <a:latin typeface="標楷體" panose="03000509000000000000" pitchFamily="65" charset="-120"/>
                <a:ea typeface="標楷體" panose="03000509000000000000" pitchFamily="65" charset="-120"/>
              </a:rPr>
              <a:t>詹宇政</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p>
          <a:p>
            <a:r>
              <a:rPr lang="zh-TW" altLang="en-US" sz="3000" dirty="0" smtClean="0">
                <a:solidFill>
                  <a:schemeClr val="tx1">
                    <a:lumMod val="50000"/>
                  </a:schemeClr>
                </a:solidFill>
                <a:latin typeface="標楷體" panose="03000509000000000000" pitchFamily="65" charset="-120"/>
                <a:ea typeface="標楷體" panose="03000509000000000000" pitchFamily="65" charset="-120"/>
              </a:rPr>
              <a:t>九、資料來源</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r>
              <a:rPr lang="zh-TW" altLang="en-US" sz="2000" dirty="0" smtClean="0">
                <a:solidFill>
                  <a:schemeClr val="tx1">
                    <a:lumMod val="50000"/>
                  </a:schemeClr>
                </a:solidFill>
                <a:latin typeface="標楷體" panose="03000509000000000000" pitchFamily="65" charset="-120"/>
                <a:ea typeface="標楷體" panose="03000509000000000000" pitchFamily="65" charset="-120"/>
              </a:rPr>
              <a:t>全組</a:t>
            </a:r>
            <a:r>
              <a:rPr lang="en-US" altLang="zh-TW" sz="2000" dirty="0" smtClean="0">
                <a:solidFill>
                  <a:schemeClr val="tx1">
                    <a:lumMod val="50000"/>
                  </a:schemeClr>
                </a:solidFill>
                <a:latin typeface="標楷體" panose="03000509000000000000" pitchFamily="65" charset="-120"/>
                <a:ea typeface="標楷體" panose="03000509000000000000" pitchFamily="65" charset="-120"/>
              </a:rPr>
              <a:t>)</a:t>
            </a:r>
            <a:endParaRPr lang="zh-TW" altLang="en-US" sz="2000" dirty="0">
              <a:solidFill>
                <a:schemeClr val="tx1">
                  <a:lumMod val="50000"/>
                </a:schemeClr>
              </a:solidFill>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4663440" cy="581025"/>
          </a:xfrm>
          <a:noFill/>
        </p:spPr>
        <p:txBody>
          <a:bodyPr/>
          <a:lstStyle/>
          <a:p>
            <a:r>
              <a:rPr lang="zh-TW" altLang="en-US" sz="6000" b="1" dirty="0">
                <a:solidFill>
                  <a:schemeClr val="tx1">
                    <a:lumMod val="50000"/>
                  </a:schemeClr>
                </a:solidFill>
                <a:latin typeface="標楷體" panose="03000509000000000000" pitchFamily="65" charset="-120"/>
                <a:ea typeface="標楷體" panose="03000509000000000000" pitchFamily="65" charset="-120"/>
              </a:rPr>
              <a:t>資料來源</a:t>
            </a:r>
          </a:p>
        </p:txBody>
      </p:sp>
      <p:sp>
        <p:nvSpPr>
          <p:cNvPr id="3" name="文字方塊 2"/>
          <p:cNvSpPr txBox="1"/>
          <p:nvPr/>
        </p:nvSpPr>
        <p:spPr>
          <a:xfrm>
            <a:off x="995680" y="1615439"/>
            <a:ext cx="7264400" cy="4801314"/>
          </a:xfrm>
          <a:prstGeom prst="rect">
            <a:avLst/>
          </a:prstGeom>
          <a:noFill/>
        </p:spPr>
        <p:txBody>
          <a:bodyPr wrap="square" rtlCol="0">
            <a:spAutoFit/>
          </a:bodyPr>
          <a:lstStyle/>
          <a:p>
            <a:r>
              <a:rPr lang="zh-TW" altLang="en-US" sz="1800" dirty="0">
                <a:solidFill>
                  <a:srgbClr val="FF0000"/>
                </a:solidFill>
                <a:ea typeface="標楷體" panose="03000509000000000000" pitchFamily="65" charset="-120"/>
              </a:rPr>
              <a:t>顛覆傳統的電商模式</a:t>
            </a:r>
            <a:endParaRPr lang="en-US" altLang="zh-TW" sz="1800" dirty="0" smtClean="0">
              <a:solidFill>
                <a:srgbClr val="FF0000"/>
              </a:solidFill>
              <a:ea typeface="標楷體" panose="03000509000000000000" pitchFamily="65" charset="-120"/>
            </a:endParaRPr>
          </a:p>
          <a:p>
            <a:r>
              <a:rPr lang="en-US" altLang="zh-TW" sz="1800" b="0" dirty="0" smtClean="0">
                <a:solidFill>
                  <a:srgbClr val="000000"/>
                </a:solidFill>
                <a:ea typeface="標楷體" panose="03000509000000000000" pitchFamily="65" charset="-120"/>
                <a:hlinkClick r:id="rId3"/>
              </a:rPr>
              <a:t>https</a:t>
            </a:r>
            <a:r>
              <a:rPr lang="en-US" altLang="zh-TW" sz="1800" b="0" dirty="0">
                <a:solidFill>
                  <a:srgbClr val="000000"/>
                </a:solidFill>
                <a:ea typeface="標楷體" panose="03000509000000000000" pitchFamily="65" charset="-120"/>
                <a:hlinkClick r:id="rId3"/>
              </a:rPr>
              <a:t>://www.stockfeel.com.tw/%E9%A1%9B%E8%A6%86%E5%82%B3%E7%B5%B1%E7%9A%84%E9%9B%BB%E5%95%86%E6%A8%A1%E5%BC%8F</a:t>
            </a:r>
            <a:r>
              <a:rPr lang="en-US" altLang="zh-TW" sz="1800" b="0" dirty="0" smtClean="0">
                <a:solidFill>
                  <a:srgbClr val="000000"/>
                </a:solidFill>
                <a:ea typeface="標楷體" panose="03000509000000000000" pitchFamily="65" charset="-120"/>
                <a:hlinkClick r:id="rId3"/>
              </a:rPr>
              <a:t>/</a:t>
            </a:r>
            <a:endParaRPr lang="en-US" altLang="zh-TW" sz="1800" b="0" dirty="0" smtClean="0">
              <a:solidFill>
                <a:srgbClr val="000000"/>
              </a:solidFill>
              <a:ea typeface="標楷體" panose="03000509000000000000" pitchFamily="65" charset="-120"/>
            </a:endParaRPr>
          </a:p>
          <a:p>
            <a:r>
              <a:rPr lang="en-US" altLang="zh-TW" sz="1800" dirty="0" smtClean="0">
                <a:solidFill>
                  <a:srgbClr val="FF0000"/>
                </a:solidFill>
                <a:ea typeface="標楷體" panose="03000509000000000000" pitchFamily="65" charset="-120"/>
              </a:rPr>
              <a:t>MBA</a:t>
            </a:r>
            <a:r>
              <a:rPr lang="zh-TW" altLang="en-US" sz="1800" dirty="0" smtClean="0">
                <a:solidFill>
                  <a:srgbClr val="FF0000"/>
                </a:solidFill>
                <a:ea typeface="標楷體" panose="03000509000000000000" pitchFamily="65" charset="-120"/>
              </a:rPr>
              <a:t>百科</a:t>
            </a:r>
            <a:r>
              <a:rPr lang="en-US" altLang="zh-TW" sz="1800" dirty="0" smtClean="0">
                <a:solidFill>
                  <a:srgbClr val="FF0000"/>
                </a:solidFill>
                <a:ea typeface="標楷體" panose="03000509000000000000" pitchFamily="65" charset="-120"/>
              </a:rPr>
              <a:t>-</a:t>
            </a:r>
            <a:r>
              <a:rPr lang="zh-TW" altLang="en-US" sz="1800" dirty="0" smtClean="0">
                <a:solidFill>
                  <a:srgbClr val="FF0000"/>
                </a:solidFill>
                <a:ea typeface="標楷體" panose="03000509000000000000" pitchFamily="65" charset="-120"/>
              </a:rPr>
              <a:t>電子商務</a:t>
            </a:r>
            <a:endParaRPr lang="en-US" altLang="zh-TW" sz="1800" dirty="0">
              <a:solidFill>
                <a:srgbClr val="FF0000"/>
              </a:solidFill>
              <a:ea typeface="標楷體" panose="03000509000000000000" pitchFamily="65" charset="-120"/>
            </a:endParaRPr>
          </a:p>
          <a:p>
            <a:r>
              <a:rPr lang="en-US" altLang="zh-TW" sz="1800" b="0" dirty="0">
                <a:solidFill>
                  <a:srgbClr val="000000"/>
                </a:solidFill>
                <a:ea typeface="標楷體" panose="03000509000000000000" pitchFamily="65" charset="-120"/>
                <a:hlinkClick r:id="rId4"/>
              </a:rPr>
              <a:t>http://wiki.mbalib.com/zh-tw/%</a:t>
            </a:r>
            <a:r>
              <a:rPr lang="en-US" altLang="zh-TW" sz="1800" b="0" dirty="0" smtClean="0">
                <a:solidFill>
                  <a:srgbClr val="000000"/>
                </a:solidFill>
                <a:ea typeface="標楷體" panose="03000509000000000000" pitchFamily="65" charset="-120"/>
                <a:hlinkClick r:id="rId4"/>
              </a:rPr>
              <a:t>E7%94%B5%E5%AD%90%E5%95%86%E5%8A%A1</a:t>
            </a:r>
            <a:endParaRPr lang="en-US" altLang="zh-TW" sz="1800" b="0" dirty="0" smtClean="0">
              <a:solidFill>
                <a:srgbClr val="000000"/>
              </a:solidFill>
              <a:ea typeface="標楷體" panose="03000509000000000000" pitchFamily="65" charset="-120"/>
            </a:endParaRPr>
          </a:p>
          <a:p>
            <a:r>
              <a:rPr lang="zh-TW" altLang="en-US" sz="1800" dirty="0">
                <a:solidFill>
                  <a:srgbClr val="FF0000"/>
                </a:solidFill>
                <a:ea typeface="標楷體" panose="03000509000000000000" pitchFamily="65" charset="-120"/>
              </a:rPr>
              <a:t>蝦皮母公司 </a:t>
            </a:r>
            <a:r>
              <a:rPr lang="en-US" altLang="zh-TW" sz="1800" dirty="0">
                <a:solidFill>
                  <a:srgbClr val="FF0000"/>
                </a:solidFill>
                <a:ea typeface="標楷體" panose="03000509000000000000" pitchFamily="65" charset="-120"/>
              </a:rPr>
              <a:t>Sea</a:t>
            </a:r>
            <a:r>
              <a:rPr lang="zh-TW" altLang="en-US" sz="1800" dirty="0">
                <a:solidFill>
                  <a:srgbClr val="FF0000"/>
                </a:solidFill>
                <a:ea typeface="標楷體" panose="03000509000000000000" pitchFamily="65" charset="-120"/>
              </a:rPr>
              <a:t>獲融資</a:t>
            </a:r>
            <a:r>
              <a:rPr lang="en-US" altLang="zh-TW" sz="1800" dirty="0">
                <a:solidFill>
                  <a:srgbClr val="FF0000"/>
                </a:solidFill>
                <a:ea typeface="標楷體" panose="03000509000000000000" pitchFamily="65" charset="-120"/>
              </a:rPr>
              <a:t>165</a:t>
            </a:r>
            <a:r>
              <a:rPr lang="zh-TW" altLang="en-US" sz="1800" dirty="0">
                <a:solidFill>
                  <a:srgbClr val="FF0000"/>
                </a:solidFill>
                <a:ea typeface="標楷體" panose="03000509000000000000" pitchFamily="65" charset="-120"/>
              </a:rPr>
              <a:t>億</a:t>
            </a:r>
            <a:r>
              <a:rPr lang="zh-TW" altLang="en-US" sz="1800" dirty="0" smtClean="0">
                <a:solidFill>
                  <a:srgbClr val="FF0000"/>
                </a:solidFill>
                <a:ea typeface="標楷體" panose="03000509000000000000" pitchFamily="65" charset="-120"/>
              </a:rPr>
              <a:t>元</a:t>
            </a:r>
            <a:endParaRPr lang="en-US" altLang="zh-TW" sz="1800" dirty="0" smtClean="0">
              <a:solidFill>
                <a:srgbClr val="FF0000"/>
              </a:solidFill>
              <a:ea typeface="標楷體" panose="03000509000000000000" pitchFamily="65" charset="-120"/>
            </a:endParaRPr>
          </a:p>
          <a:p>
            <a:r>
              <a:rPr lang="en-US" altLang="zh-TW" sz="1800" b="0" dirty="0">
                <a:solidFill>
                  <a:srgbClr val="000000"/>
                </a:solidFill>
                <a:ea typeface="標楷體" panose="03000509000000000000" pitchFamily="65" charset="-120"/>
                <a:hlinkClick r:id="rId5"/>
              </a:rPr>
              <a:t>http://www.chinatimes.com/newspapers/20170509000057-260202</a:t>
            </a:r>
            <a:endParaRPr lang="en-US" altLang="zh-TW" sz="1800" b="0" dirty="0">
              <a:solidFill>
                <a:srgbClr val="000000"/>
              </a:solidFill>
              <a:ea typeface="標楷體" panose="03000509000000000000" pitchFamily="65" charset="-120"/>
            </a:endParaRPr>
          </a:p>
          <a:p>
            <a:endParaRPr lang="en-US" altLang="zh-TW" sz="1800" dirty="0" smtClean="0">
              <a:solidFill>
                <a:srgbClr val="FF0000"/>
              </a:solidFill>
              <a:ea typeface="標楷體" panose="03000509000000000000" pitchFamily="65" charset="-120"/>
            </a:endParaRPr>
          </a:p>
          <a:p>
            <a:r>
              <a:rPr lang="zh-TW" altLang="en-US" sz="1800" dirty="0">
                <a:solidFill>
                  <a:srgbClr val="FF0000"/>
                </a:solidFill>
                <a:ea typeface="標楷體" panose="03000509000000000000" pitchFamily="65" charset="-120"/>
              </a:rPr>
              <a:t>電商新霸主！</a:t>
            </a:r>
            <a:r>
              <a:rPr lang="en-US" altLang="zh-TW" sz="1800" dirty="0">
                <a:solidFill>
                  <a:srgbClr val="FF0000"/>
                </a:solidFill>
                <a:ea typeface="標楷體" panose="03000509000000000000" pitchFamily="65" charset="-120"/>
              </a:rPr>
              <a:t>2</a:t>
            </a:r>
            <a:r>
              <a:rPr lang="zh-TW" altLang="en-US" sz="1800" dirty="0">
                <a:solidFill>
                  <a:srgbClr val="FF0000"/>
                </a:solidFill>
                <a:ea typeface="標楷體" panose="03000509000000000000" pitchFamily="65" charset="-120"/>
              </a:rPr>
              <a:t>年打趴</a:t>
            </a:r>
            <a:r>
              <a:rPr lang="en-US" altLang="zh-TW" sz="1800" dirty="0" err="1">
                <a:solidFill>
                  <a:srgbClr val="FF0000"/>
                </a:solidFill>
                <a:ea typeface="標楷體" panose="03000509000000000000" pitchFamily="65" charset="-120"/>
              </a:rPr>
              <a:t>PChome</a:t>
            </a:r>
            <a:r>
              <a:rPr lang="en-US" altLang="zh-TW" sz="1800" dirty="0">
                <a:solidFill>
                  <a:srgbClr val="FF0000"/>
                </a:solidFill>
                <a:ea typeface="標楷體" panose="03000509000000000000" pitchFamily="65" charset="-120"/>
              </a:rPr>
              <a:t> </a:t>
            </a:r>
            <a:r>
              <a:rPr lang="zh-TW" altLang="en-US" sz="1800" dirty="0">
                <a:solidFill>
                  <a:srgbClr val="FF0000"/>
                </a:solidFill>
                <a:ea typeface="標楷體" panose="03000509000000000000" pitchFamily="65" charset="-120"/>
              </a:rPr>
              <a:t>蝦皮到底在紅什麼？</a:t>
            </a:r>
            <a:endParaRPr lang="en-US" altLang="zh-TW" sz="1800" dirty="0">
              <a:solidFill>
                <a:srgbClr val="FF0000"/>
              </a:solidFill>
              <a:ea typeface="標楷體" panose="03000509000000000000" pitchFamily="65" charset="-120"/>
            </a:endParaRPr>
          </a:p>
          <a:p>
            <a:r>
              <a:rPr lang="en-US" altLang="zh-TW" sz="1800" b="0" dirty="0">
                <a:solidFill>
                  <a:srgbClr val="000000"/>
                </a:solidFill>
                <a:ea typeface="標楷體" panose="03000509000000000000" pitchFamily="65" charset="-120"/>
                <a:hlinkClick r:id="rId6"/>
              </a:rPr>
              <a:t>http://www.businesstoday.com.tw/article-content-92751-167546-%</a:t>
            </a:r>
            <a:r>
              <a:rPr lang="en-US" altLang="zh-TW" sz="1800" b="0" dirty="0" smtClean="0">
                <a:solidFill>
                  <a:srgbClr val="000000"/>
                </a:solidFill>
                <a:ea typeface="標楷體" panose="03000509000000000000" pitchFamily="65" charset="-120"/>
                <a:hlinkClick r:id="rId6"/>
              </a:rPr>
              <a:t>E9%9B%BB%E5%95%86%E6%96%B0%E9%9C%B8%E4%B8%BB%EF%BC%812%E5%B9%B4%E6%89%93%E8%B6%B4PChome%20%E8%9D%A6%E7%9A%AE%E5%88%B0%E5%BA%95%E5%9C%A8%E7%B4%85%E4%BB%80%E9%BA%BC%EF%BC%9F?page=2</a:t>
            </a:r>
            <a:endParaRPr lang="en-US" altLang="zh-TW" sz="1800" dirty="0" smtClean="0">
              <a:solidFill>
                <a:srgbClr val="FF0000"/>
              </a:solidFill>
              <a:ea typeface="標楷體" panose="03000509000000000000" pitchFamily="65" charset="-120"/>
            </a:endParaRPr>
          </a:p>
        </p:txBody>
      </p:sp>
    </p:spTree>
    <p:extLst>
      <p:ext uri="{BB962C8B-B14F-4D97-AF65-F5344CB8AC3E}">
        <p14:creationId xmlns:p14="http://schemas.microsoft.com/office/powerpoint/2010/main" val="3295580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4663440" cy="581025"/>
          </a:xfrm>
          <a:noFill/>
        </p:spPr>
        <p:txBody>
          <a:bodyPr/>
          <a:lstStyle/>
          <a:p>
            <a:r>
              <a:rPr lang="zh-TW" altLang="en-US" sz="6000" b="1" dirty="0">
                <a:solidFill>
                  <a:schemeClr val="tx1">
                    <a:lumMod val="50000"/>
                  </a:schemeClr>
                </a:solidFill>
                <a:latin typeface="標楷體" panose="03000509000000000000" pitchFamily="65" charset="-120"/>
                <a:ea typeface="標楷體" panose="03000509000000000000" pitchFamily="65" charset="-120"/>
              </a:rPr>
              <a:t>資料來源</a:t>
            </a:r>
          </a:p>
        </p:txBody>
      </p:sp>
      <p:sp>
        <p:nvSpPr>
          <p:cNvPr id="3" name="文字方塊 2"/>
          <p:cNvSpPr txBox="1"/>
          <p:nvPr/>
        </p:nvSpPr>
        <p:spPr>
          <a:xfrm>
            <a:off x="955040" y="1615440"/>
            <a:ext cx="7264400" cy="4801314"/>
          </a:xfrm>
          <a:prstGeom prst="rect">
            <a:avLst/>
          </a:prstGeom>
          <a:noFill/>
        </p:spPr>
        <p:txBody>
          <a:bodyPr wrap="square" rtlCol="0">
            <a:spAutoFit/>
          </a:bodyPr>
          <a:lstStyle/>
          <a:p>
            <a:r>
              <a:rPr lang="en-US" altLang="zh-TW" sz="1800" dirty="0" smtClean="0">
                <a:solidFill>
                  <a:srgbClr val="FF0000"/>
                </a:solidFill>
                <a:ea typeface="標楷體" panose="03000509000000000000" pitchFamily="65" charset="-120"/>
              </a:rPr>
              <a:t>Sea</a:t>
            </a:r>
            <a:r>
              <a:rPr lang="zh-TW" altLang="en-US" sz="1800" dirty="0" smtClean="0">
                <a:solidFill>
                  <a:srgbClr val="FF0000"/>
                </a:solidFill>
                <a:ea typeface="標楷體" panose="03000509000000000000" pitchFamily="65" charset="-120"/>
              </a:rPr>
              <a:t>集團</a:t>
            </a:r>
            <a:endParaRPr lang="en-US" altLang="zh-TW" sz="1800" dirty="0" smtClean="0">
              <a:solidFill>
                <a:srgbClr val="FF0000"/>
              </a:solidFill>
              <a:ea typeface="標楷體" panose="03000509000000000000" pitchFamily="65" charset="-120"/>
            </a:endParaRPr>
          </a:p>
          <a:p>
            <a:r>
              <a:rPr lang="en-US" altLang="zh-TW" sz="1800" b="0" dirty="0">
                <a:solidFill>
                  <a:srgbClr val="000000"/>
                </a:solidFill>
                <a:ea typeface="標楷體" panose="03000509000000000000" pitchFamily="65" charset="-120"/>
                <a:hlinkClick r:id="rId3"/>
              </a:rPr>
              <a:t>http://</a:t>
            </a:r>
            <a:r>
              <a:rPr lang="en-US" altLang="zh-TW" sz="1800" b="0" dirty="0" smtClean="0">
                <a:solidFill>
                  <a:srgbClr val="000000"/>
                </a:solidFill>
                <a:ea typeface="標楷體" panose="03000509000000000000" pitchFamily="65" charset="-120"/>
                <a:hlinkClick r:id="rId3"/>
              </a:rPr>
              <a:t>www.seagroup.com/home</a:t>
            </a:r>
            <a:endParaRPr lang="en-US" altLang="zh-TW" sz="1800" b="0" dirty="0" smtClean="0">
              <a:solidFill>
                <a:srgbClr val="000000"/>
              </a:solidFill>
              <a:ea typeface="標楷體" panose="03000509000000000000" pitchFamily="65" charset="-120"/>
            </a:endParaRPr>
          </a:p>
          <a:p>
            <a:endParaRPr lang="en-US" altLang="zh-TW" sz="1800" b="0" dirty="0" smtClean="0">
              <a:solidFill>
                <a:srgbClr val="000000"/>
              </a:solidFill>
              <a:ea typeface="標楷體" panose="03000509000000000000" pitchFamily="65" charset="-120"/>
            </a:endParaRPr>
          </a:p>
          <a:p>
            <a:r>
              <a:rPr lang="en-US" altLang="zh-TW" sz="1800" dirty="0" err="1">
                <a:solidFill>
                  <a:srgbClr val="FF0000"/>
                </a:solidFill>
                <a:ea typeface="標楷體" panose="03000509000000000000" pitchFamily="65" charset="-120"/>
              </a:rPr>
              <a:t>AirPay</a:t>
            </a:r>
            <a:r>
              <a:rPr lang="en-US" altLang="zh-TW" sz="1800" dirty="0">
                <a:solidFill>
                  <a:srgbClr val="FF0000"/>
                </a:solidFill>
                <a:ea typeface="標楷體" panose="03000509000000000000" pitchFamily="65" charset="-120"/>
              </a:rPr>
              <a:t> </a:t>
            </a:r>
            <a:r>
              <a:rPr lang="zh-TW" altLang="en-US" sz="1800" dirty="0">
                <a:solidFill>
                  <a:srgbClr val="FF0000"/>
                </a:solidFill>
                <a:ea typeface="標楷體" panose="03000509000000000000" pitchFamily="65" charset="-120"/>
              </a:rPr>
              <a:t>台灣</a:t>
            </a:r>
            <a:r>
              <a:rPr lang="en-US" altLang="zh-TW" sz="1800" dirty="0">
                <a:solidFill>
                  <a:srgbClr val="FF0000"/>
                </a:solidFill>
                <a:ea typeface="標楷體" panose="03000509000000000000" pitchFamily="65" charset="-120"/>
              </a:rPr>
              <a:t>(</a:t>
            </a:r>
            <a:r>
              <a:rPr lang="zh-TW" altLang="en-US" sz="1800" dirty="0">
                <a:solidFill>
                  <a:srgbClr val="FF0000"/>
                </a:solidFill>
                <a:ea typeface="標楷體" panose="03000509000000000000" pitchFamily="65" charset="-120"/>
              </a:rPr>
              <a:t>台北</a:t>
            </a:r>
            <a:r>
              <a:rPr lang="en-US" altLang="zh-TW" sz="1800" dirty="0">
                <a:solidFill>
                  <a:srgbClr val="FF0000"/>
                </a:solidFill>
                <a:ea typeface="標楷體" panose="03000509000000000000" pitchFamily="65" charset="-120"/>
              </a:rPr>
              <a:t>)</a:t>
            </a:r>
          </a:p>
          <a:p>
            <a:r>
              <a:rPr lang="en-US" altLang="zh-TW" sz="1800" dirty="0">
                <a:hlinkClick r:id="rId4"/>
              </a:rPr>
              <a:t>https://aipei.tw</a:t>
            </a:r>
            <a:r>
              <a:rPr lang="en-US" altLang="zh-TW" sz="1800" dirty="0" smtClean="0">
                <a:hlinkClick r:id="rId4"/>
              </a:rPr>
              <a:t>/</a:t>
            </a:r>
            <a:endParaRPr lang="en-US" altLang="zh-TW" sz="1800" dirty="0" smtClean="0"/>
          </a:p>
          <a:p>
            <a:r>
              <a:rPr lang="zh-TW" altLang="en-US" sz="1800" dirty="0">
                <a:solidFill>
                  <a:srgbClr val="FF0000"/>
                </a:solidFill>
                <a:ea typeface="標楷體" panose="03000509000000000000" pitchFamily="65" charset="-120"/>
              </a:rPr>
              <a:t>繼蝦皮顛覆電商版圖後，</a:t>
            </a:r>
            <a:r>
              <a:rPr lang="en-US" altLang="zh-TW" sz="1800" dirty="0">
                <a:solidFill>
                  <a:srgbClr val="FF0000"/>
                </a:solidFill>
                <a:ea typeface="標楷體" panose="03000509000000000000" pitchFamily="65" charset="-120"/>
              </a:rPr>
              <a:t>Sea</a:t>
            </a:r>
            <a:r>
              <a:rPr lang="zh-TW" altLang="en-US" sz="1800" dirty="0">
                <a:solidFill>
                  <a:srgbClr val="FF0000"/>
                </a:solidFill>
                <a:ea typeface="標楷體" panose="03000509000000000000" pitchFamily="65" charset="-120"/>
              </a:rPr>
              <a:t>旗下</a:t>
            </a:r>
            <a:r>
              <a:rPr lang="en-US" altLang="zh-TW" sz="1800" dirty="0" err="1">
                <a:solidFill>
                  <a:srgbClr val="FF0000"/>
                </a:solidFill>
                <a:ea typeface="標楷體" panose="03000509000000000000" pitchFamily="65" charset="-120"/>
              </a:rPr>
              <a:t>AirPay</a:t>
            </a:r>
            <a:r>
              <a:rPr lang="zh-TW" altLang="en-US" sz="1800" dirty="0">
                <a:solidFill>
                  <a:srgbClr val="FF0000"/>
                </a:solidFill>
                <a:ea typeface="標楷體" panose="03000509000000000000" pitchFamily="65" charset="-120"/>
              </a:rPr>
              <a:t>也可能在支付市場掀起巨浪</a:t>
            </a:r>
          </a:p>
          <a:p>
            <a:r>
              <a:rPr lang="en-US" altLang="zh-TW" sz="1800" b="0" dirty="0">
                <a:solidFill>
                  <a:srgbClr val="000000"/>
                </a:solidFill>
                <a:ea typeface="標楷體" panose="03000509000000000000" pitchFamily="65" charset="-120"/>
                <a:hlinkClick r:id="rId5"/>
              </a:rPr>
              <a:t>https://</a:t>
            </a:r>
            <a:r>
              <a:rPr lang="en-US" altLang="zh-TW" sz="1800" b="0" dirty="0" smtClean="0">
                <a:solidFill>
                  <a:srgbClr val="000000"/>
                </a:solidFill>
                <a:ea typeface="標楷體" panose="03000509000000000000" pitchFamily="65" charset="-120"/>
                <a:hlinkClick r:id="rId5"/>
              </a:rPr>
              <a:t>www.bnext.com.tw/article/46311/sea-airpay-may-disturbed-taiwan-digital-payment-market</a:t>
            </a:r>
            <a:endParaRPr lang="en-US" altLang="zh-TW" sz="1800" b="0" dirty="0" smtClean="0">
              <a:solidFill>
                <a:srgbClr val="000000"/>
              </a:solidFill>
              <a:ea typeface="標楷體" panose="03000509000000000000" pitchFamily="65" charset="-120"/>
            </a:endParaRPr>
          </a:p>
          <a:p>
            <a:r>
              <a:rPr lang="zh-TW" altLang="en-US" sz="1800" dirty="0">
                <a:solidFill>
                  <a:srgbClr val="FF0000"/>
                </a:solidFill>
                <a:latin typeface="標楷體" panose="03000509000000000000" pitchFamily="65" charset="-120"/>
                <a:ea typeface="標楷體" panose="03000509000000000000" pitchFamily="65" charset="-120"/>
              </a:rPr>
              <a:t>一次搞懂什麼是區塊鏈　第四次工業革命最大的驅動力</a:t>
            </a:r>
          </a:p>
          <a:p>
            <a:r>
              <a:rPr lang="en-US" altLang="zh-TW" sz="1800" dirty="0">
                <a:hlinkClick r:id="rId6"/>
              </a:rPr>
              <a:t>http://www.wealth.com.tw/article_in.aspx?nid=8450</a:t>
            </a:r>
            <a:r>
              <a:rPr lang="en-US" altLang="zh-TW" sz="1800" dirty="0"/>
              <a:t> </a:t>
            </a:r>
            <a:endParaRPr lang="en-US" altLang="zh-TW" sz="1800" dirty="0" smtClean="0"/>
          </a:p>
          <a:p>
            <a:endParaRPr lang="en-US" altLang="zh-TW" sz="1800" dirty="0" smtClean="0"/>
          </a:p>
          <a:p>
            <a:r>
              <a:rPr lang="zh-TW" altLang="en-US" sz="1800" dirty="0">
                <a:solidFill>
                  <a:srgbClr val="FF0000"/>
                </a:solidFill>
                <a:latin typeface="標楷體" panose="03000509000000000000" pitchFamily="65" charset="-120"/>
                <a:ea typeface="標楷體" panose="03000509000000000000" pitchFamily="65" charset="-120"/>
              </a:rPr>
              <a:t>加油吧</a:t>
            </a:r>
            <a:r>
              <a:rPr lang="en-US" altLang="zh-TW" sz="1800" dirty="0" err="1">
                <a:solidFill>
                  <a:srgbClr val="FF0000"/>
                </a:solidFill>
                <a:latin typeface="標楷體" panose="03000509000000000000" pitchFamily="65" charset="-120"/>
                <a:ea typeface="標楷體" panose="03000509000000000000" pitchFamily="65" charset="-120"/>
              </a:rPr>
              <a:t>PChome</a:t>
            </a:r>
            <a:r>
              <a:rPr lang="zh-TW" altLang="en-US" sz="1800" dirty="0">
                <a:solidFill>
                  <a:srgbClr val="FF0000"/>
                </a:solidFill>
                <a:latin typeface="標楷體" panose="03000509000000000000" pitchFamily="65" charset="-120"/>
                <a:ea typeface="標楷體" panose="03000509000000000000" pitchFamily="65" charset="-120"/>
              </a:rPr>
              <a:t>！從</a:t>
            </a:r>
            <a:r>
              <a:rPr lang="en-US" altLang="zh-TW" sz="1800" dirty="0">
                <a:solidFill>
                  <a:srgbClr val="FF0000"/>
                </a:solidFill>
                <a:latin typeface="標楷體" panose="03000509000000000000" pitchFamily="65" charset="-120"/>
                <a:ea typeface="標楷體" panose="03000509000000000000" pitchFamily="65" charset="-120"/>
              </a:rPr>
              <a:t>UIUX</a:t>
            </a:r>
            <a:r>
              <a:rPr lang="zh-TW" altLang="en-US" sz="1800" dirty="0">
                <a:solidFill>
                  <a:srgbClr val="FF0000"/>
                </a:solidFill>
                <a:latin typeface="標楷體" panose="03000509000000000000" pitchFamily="65" charset="-120"/>
                <a:ea typeface="標楷體" panose="03000509000000000000" pitchFamily="65" charset="-120"/>
              </a:rPr>
              <a:t>就能看出</a:t>
            </a:r>
            <a:r>
              <a:rPr lang="en-US" altLang="zh-TW" sz="1800" dirty="0" err="1">
                <a:solidFill>
                  <a:srgbClr val="FF0000"/>
                </a:solidFill>
                <a:latin typeface="標楷體" panose="03000509000000000000" pitchFamily="65" charset="-120"/>
                <a:ea typeface="標楷體" panose="03000509000000000000" pitchFamily="65" charset="-120"/>
              </a:rPr>
              <a:t>PChome</a:t>
            </a:r>
            <a:r>
              <a:rPr lang="zh-TW" altLang="en-US" sz="1800" dirty="0">
                <a:solidFill>
                  <a:srgbClr val="FF0000"/>
                </a:solidFill>
                <a:latin typeface="標楷體" panose="03000509000000000000" pitchFamily="65" charset="-120"/>
                <a:ea typeface="標楷體" panose="03000509000000000000" pitchFamily="65" charset="-120"/>
              </a:rPr>
              <a:t>遲滯不前</a:t>
            </a:r>
            <a:r>
              <a:rPr lang="zh-TW" altLang="en-US" sz="1800" dirty="0"/>
              <a:t>的競爭力</a:t>
            </a:r>
          </a:p>
          <a:p>
            <a:r>
              <a:rPr lang="en-US" altLang="zh-TW" sz="1800" b="0" dirty="0">
                <a:solidFill>
                  <a:srgbClr val="000000"/>
                </a:solidFill>
                <a:ea typeface="標楷體" panose="03000509000000000000" pitchFamily="65" charset="-120"/>
                <a:hlinkClick r:id="rId7"/>
              </a:rPr>
              <a:t>https://</a:t>
            </a:r>
            <a:r>
              <a:rPr lang="en-US" altLang="zh-TW" sz="1800" b="0" dirty="0" smtClean="0">
                <a:solidFill>
                  <a:srgbClr val="000000"/>
                </a:solidFill>
                <a:ea typeface="標楷體" panose="03000509000000000000" pitchFamily="65" charset="-120"/>
                <a:hlinkClick r:id="rId7"/>
              </a:rPr>
              <a:t>www.bnext.com.tw/article/46515/pchome-shopee-amazon-uiux</a:t>
            </a:r>
            <a:endParaRPr lang="en-US" altLang="zh-TW" sz="1800" b="0" dirty="0" smtClean="0">
              <a:solidFill>
                <a:srgbClr val="000000"/>
              </a:solidFill>
              <a:ea typeface="標楷體" panose="03000509000000000000" pitchFamily="65" charset="-120"/>
            </a:endParaRPr>
          </a:p>
          <a:p>
            <a:endParaRPr lang="en-US" altLang="zh-TW" sz="1800" b="0" dirty="0">
              <a:solidFill>
                <a:srgbClr val="000000"/>
              </a:solidFill>
              <a:ea typeface="標楷體" panose="03000509000000000000" pitchFamily="65" charset="-120"/>
            </a:endParaRPr>
          </a:p>
          <a:p>
            <a:r>
              <a:rPr lang="es-ES" altLang="zh-TW" sz="1800" dirty="0">
                <a:solidFill>
                  <a:srgbClr val="FF0000"/>
                </a:solidFill>
                <a:latin typeface="標楷體" panose="03000509000000000000" pitchFamily="65" charset="-120"/>
                <a:ea typeface="標楷體" panose="03000509000000000000" pitchFamily="65" charset="-120"/>
              </a:rPr>
              <a:t>Sea Limited</a:t>
            </a:r>
            <a:r>
              <a:rPr lang="zh-TW" altLang="es-ES" sz="1800" dirty="0">
                <a:solidFill>
                  <a:srgbClr val="FF0000"/>
                </a:solidFill>
                <a:latin typeface="標楷體" panose="03000509000000000000" pitchFamily="65" charset="-120"/>
                <a:ea typeface="標楷體" panose="03000509000000000000" pitchFamily="65" charset="-120"/>
              </a:rPr>
              <a:t>宣布首次公開招股的定價</a:t>
            </a:r>
          </a:p>
          <a:p>
            <a:r>
              <a:rPr lang="es-ES" altLang="zh-TW" sz="1800" b="0" dirty="0">
                <a:solidFill>
                  <a:srgbClr val="000000"/>
                </a:solidFill>
                <a:ea typeface="標楷體" panose="03000509000000000000" pitchFamily="65" charset="-120"/>
                <a:hlinkClick r:id="rId8"/>
              </a:rPr>
              <a:t>http://</a:t>
            </a:r>
            <a:r>
              <a:rPr lang="es-ES" altLang="zh-TW" sz="1800" b="0" dirty="0" smtClean="0">
                <a:solidFill>
                  <a:srgbClr val="000000"/>
                </a:solidFill>
                <a:ea typeface="標楷體" panose="03000509000000000000" pitchFamily="65" charset="-120"/>
                <a:hlinkClick r:id="rId8"/>
              </a:rPr>
              <a:t>www.seagroup.com/media/33</a:t>
            </a:r>
            <a:endParaRPr lang="es-ES" altLang="zh-TW" sz="1800" b="0" dirty="0" smtClean="0">
              <a:solidFill>
                <a:srgbClr val="000000"/>
              </a:solidFill>
              <a:ea typeface="標楷體" panose="03000509000000000000" pitchFamily="65" charset="-120"/>
            </a:endParaRPr>
          </a:p>
          <a:p>
            <a:endParaRPr lang="es-ES" altLang="zh-TW" sz="1800" b="0"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3409838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4663440" cy="581025"/>
          </a:xfrm>
          <a:noFill/>
        </p:spPr>
        <p:txBody>
          <a:bodyPr/>
          <a:lstStyle/>
          <a:p>
            <a:r>
              <a:rPr lang="zh-TW" altLang="en-US" sz="6000" b="1" dirty="0">
                <a:solidFill>
                  <a:schemeClr val="tx1">
                    <a:lumMod val="50000"/>
                  </a:schemeClr>
                </a:solidFill>
                <a:latin typeface="標楷體" panose="03000509000000000000" pitchFamily="65" charset="-120"/>
                <a:ea typeface="標楷體" panose="03000509000000000000" pitchFamily="65" charset="-120"/>
              </a:rPr>
              <a:t>資料來源</a:t>
            </a:r>
          </a:p>
        </p:txBody>
      </p:sp>
      <p:sp>
        <p:nvSpPr>
          <p:cNvPr id="3" name="文字方塊 2"/>
          <p:cNvSpPr txBox="1"/>
          <p:nvPr/>
        </p:nvSpPr>
        <p:spPr>
          <a:xfrm>
            <a:off x="955040" y="1615440"/>
            <a:ext cx="7264400" cy="1754326"/>
          </a:xfrm>
          <a:prstGeom prst="rect">
            <a:avLst/>
          </a:prstGeom>
          <a:noFill/>
        </p:spPr>
        <p:txBody>
          <a:bodyPr wrap="square" rtlCol="0">
            <a:spAutoFit/>
          </a:bodyPr>
          <a:lstStyle/>
          <a:p>
            <a:r>
              <a:rPr lang="zh-TW" altLang="en-US" sz="1800" dirty="0">
                <a:solidFill>
                  <a:srgbClr val="FF0000"/>
                </a:solidFill>
                <a:ea typeface="標楷體" panose="03000509000000000000" pitchFamily="65" charset="-120"/>
              </a:rPr>
              <a:t>「蝦」爆了！－蝦皮拍賣經營策略初</a:t>
            </a:r>
            <a:r>
              <a:rPr lang="zh-TW" altLang="en-US" sz="1800" dirty="0" smtClean="0">
                <a:solidFill>
                  <a:srgbClr val="FF0000"/>
                </a:solidFill>
                <a:ea typeface="標楷體" panose="03000509000000000000" pitchFamily="65" charset="-120"/>
              </a:rPr>
              <a:t>探</a:t>
            </a:r>
            <a:r>
              <a:rPr lang="en-US" altLang="zh-TW" sz="1800" b="0" dirty="0">
                <a:solidFill>
                  <a:srgbClr val="000000"/>
                </a:solidFill>
                <a:ea typeface="標楷體" panose="03000509000000000000" pitchFamily="65" charset="-120"/>
                <a:hlinkClick r:id="rId3"/>
              </a:rPr>
              <a:t>http://</a:t>
            </a:r>
            <a:r>
              <a:rPr lang="en-US" altLang="zh-TW" sz="1800" b="0" dirty="0" smtClean="0">
                <a:solidFill>
                  <a:srgbClr val="000000"/>
                </a:solidFill>
                <a:ea typeface="標楷體" panose="03000509000000000000" pitchFamily="65" charset="-120"/>
                <a:hlinkClick r:id="rId3"/>
              </a:rPr>
              <a:t>www.shs.edu.tw/works/essay/2017/03/2017032115454038.pdf</a:t>
            </a:r>
            <a:endParaRPr lang="en-US" altLang="zh-TW" sz="1800" b="0" dirty="0" smtClean="0">
              <a:solidFill>
                <a:srgbClr val="000000"/>
              </a:solidFill>
              <a:ea typeface="標楷體" panose="03000509000000000000" pitchFamily="65" charset="-120"/>
            </a:endParaRPr>
          </a:p>
          <a:p>
            <a:endParaRPr lang="en-US" altLang="zh-TW" sz="1800" b="0" dirty="0" smtClean="0">
              <a:solidFill>
                <a:srgbClr val="000000"/>
              </a:solidFill>
              <a:ea typeface="標楷體" panose="03000509000000000000" pitchFamily="65" charset="-120"/>
            </a:endParaRPr>
          </a:p>
          <a:p>
            <a:r>
              <a:rPr lang="zh-TW" altLang="en-US" sz="1800" dirty="0">
                <a:solidFill>
                  <a:srgbClr val="FF0000"/>
                </a:solidFill>
                <a:ea typeface="標楷體" panose="03000509000000000000" pitchFamily="65" charset="-120"/>
              </a:rPr>
              <a:t>蝦皮升級 搶當電商購物</a:t>
            </a:r>
            <a:r>
              <a:rPr lang="zh-TW" altLang="en-US" sz="1800" dirty="0" smtClean="0">
                <a:solidFill>
                  <a:srgbClr val="FF0000"/>
                </a:solidFill>
                <a:ea typeface="標楷體" panose="03000509000000000000" pitchFamily="65" charset="-120"/>
              </a:rPr>
              <a:t>霸主</a:t>
            </a:r>
          </a:p>
          <a:p>
            <a:r>
              <a:rPr lang="en-US" altLang="zh-TW" sz="1800" b="0" dirty="0">
                <a:solidFill>
                  <a:srgbClr val="000000"/>
                </a:solidFill>
                <a:hlinkClick r:id="rId4"/>
              </a:rPr>
              <a:t>http://</a:t>
            </a:r>
            <a:r>
              <a:rPr lang="en-US" altLang="zh-TW" sz="1800" b="0" dirty="0" smtClean="0">
                <a:solidFill>
                  <a:srgbClr val="000000"/>
                </a:solidFill>
                <a:hlinkClick r:id="rId4"/>
              </a:rPr>
              <a:t>www.chinatimes.com/newspapers/20170825000088-260202</a:t>
            </a:r>
            <a:endParaRPr lang="en-US" altLang="zh-TW" sz="1800" b="0" dirty="0" smtClean="0">
              <a:solidFill>
                <a:srgbClr val="000000"/>
              </a:solidFill>
            </a:endParaRPr>
          </a:p>
          <a:p>
            <a:endParaRPr lang="en-US" altLang="zh-TW" sz="1800" b="0" dirty="0" smtClean="0">
              <a:solidFill>
                <a:srgbClr val="000000"/>
              </a:solidFill>
            </a:endParaRPr>
          </a:p>
        </p:txBody>
      </p:sp>
    </p:spTree>
    <p:extLst>
      <p:ext uri="{BB962C8B-B14F-4D97-AF65-F5344CB8AC3E}">
        <p14:creationId xmlns:p14="http://schemas.microsoft.com/office/powerpoint/2010/main" val="3634702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3876040" cy="581025"/>
          </a:xfrm>
          <a:noFill/>
        </p:spPr>
        <p:txBody>
          <a:bodyPr/>
          <a:lstStyle/>
          <a:p>
            <a:r>
              <a:rPr lang="zh-TW" altLang="en-US" sz="6000" b="1" dirty="0">
                <a:solidFill>
                  <a:schemeClr val="tx1">
                    <a:lumMod val="50000"/>
                  </a:schemeClr>
                </a:solidFill>
                <a:latin typeface="標楷體" panose="03000509000000000000" pitchFamily="65" charset="-120"/>
                <a:ea typeface="標楷體" panose="03000509000000000000" pitchFamily="65" charset="-120"/>
              </a:rPr>
              <a:t>公司介紹</a:t>
            </a:r>
          </a:p>
        </p:txBody>
      </p:sp>
      <p:graphicFrame>
        <p:nvGraphicFramePr>
          <p:cNvPr id="3" name="表格 2"/>
          <p:cNvGraphicFramePr>
            <a:graphicFrameLocks noGrp="1"/>
          </p:cNvGraphicFramePr>
          <p:nvPr>
            <p:extLst>
              <p:ext uri="{D42A27DB-BD31-4B8C-83A1-F6EECF244321}">
                <p14:modId xmlns:p14="http://schemas.microsoft.com/office/powerpoint/2010/main" val="4267860022"/>
              </p:ext>
            </p:extLst>
          </p:nvPr>
        </p:nvGraphicFramePr>
        <p:xfrm>
          <a:off x="772160" y="1742440"/>
          <a:ext cx="7894320" cy="3807822"/>
        </p:xfrm>
        <a:graphic>
          <a:graphicData uri="http://schemas.openxmlformats.org/drawingml/2006/table">
            <a:tbl>
              <a:tblPr firstRow="1" bandRow="1">
                <a:tableStyleId>{ED083AE6-46FA-4A59-8FB0-9F97EB10719F}</a:tableStyleId>
              </a:tblPr>
              <a:tblGrid>
                <a:gridCol w="2130371"/>
                <a:gridCol w="5763949"/>
              </a:tblGrid>
              <a:tr h="629194">
                <a:tc>
                  <a:txBody>
                    <a:bodyPr/>
                    <a:lstStyle/>
                    <a:p>
                      <a:pPr algn="l"/>
                      <a:r>
                        <a:rPr lang="zh-TW" altLang="en-US" sz="3000" b="1" baseline="0" dirty="0" smtClean="0">
                          <a:solidFill>
                            <a:srgbClr val="000000"/>
                          </a:solidFill>
                          <a:latin typeface="Times New Roman" panose="02020603050405020304" pitchFamily="18" charset="0"/>
                          <a:ea typeface="標楷體" panose="03000509000000000000" pitchFamily="65" charset="-120"/>
                        </a:rPr>
                        <a:t>公司名稱</a:t>
                      </a:r>
                      <a:endParaRPr lang="zh-TW" altLang="en-US" sz="3000" b="1" baseline="0" dirty="0">
                        <a:solidFill>
                          <a:srgbClr val="000000"/>
                        </a:solidFill>
                        <a:latin typeface="Times New Roman" panose="02020603050405020304" pitchFamily="18" charset="0"/>
                        <a:ea typeface="標楷體" panose="03000509000000000000" pitchFamily="65" charset="-12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altLang="zh-TW" sz="3000" baseline="0" dirty="0" smtClean="0">
                          <a:solidFill>
                            <a:srgbClr val="000000"/>
                          </a:solidFill>
                          <a:latin typeface="Times New Roman" panose="02020603050405020304" pitchFamily="18" charset="0"/>
                          <a:ea typeface="標楷體" panose="03000509000000000000" pitchFamily="65" charset="-120"/>
                        </a:rPr>
                        <a:t>Sea</a:t>
                      </a:r>
                      <a:r>
                        <a:rPr lang="zh-TW" altLang="en-US" sz="3000" b="0" baseline="0" dirty="0" smtClean="0">
                          <a:solidFill>
                            <a:srgbClr val="000000"/>
                          </a:solidFill>
                          <a:latin typeface="Times New Roman" panose="02020603050405020304" pitchFamily="18" charset="0"/>
                          <a:ea typeface="標楷體" panose="03000509000000000000" pitchFamily="65" charset="-120"/>
                        </a:rPr>
                        <a:t>集團</a:t>
                      </a:r>
                      <a:endParaRPr lang="zh-TW" altLang="en-US" sz="3000" b="0" baseline="0" dirty="0">
                        <a:solidFill>
                          <a:srgbClr val="000000"/>
                        </a:solidFill>
                        <a:latin typeface="Times New Roman" panose="02020603050405020304" pitchFamily="18" charset="0"/>
                        <a:ea typeface="標楷體" panose="03000509000000000000" pitchFamily="65" charset="-12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29194">
                <a:tc>
                  <a:txBody>
                    <a:bodyPr/>
                    <a:lstStyle/>
                    <a:p>
                      <a:pPr algn="l"/>
                      <a:r>
                        <a:rPr lang="zh-TW" altLang="en-US" sz="3000" b="1" baseline="0" dirty="0" smtClean="0">
                          <a:solidFill>
                            <a:srgbClr val="000000"/>
                          </a:solidFill>
                          <a:latin typeface="Times New Roman" panose="02020603050405020304" pitchFamily="18" charset="0"/>
                          <a:ea typeface="標楷體" panose="03000509000000000000" pitchFamily="65" charset="-120"/>
                        </a:rPr>
                        <a:t>成立時間</a:t>
                      </a:r>
                      <a:endParaRPr lang="zh-TW" altLang="en-US" sz="3000" b="1" baseline="0" dirty="0">
                        <a:solidFill>
                          <a:srgbClr val="000000"/>
                        </a:solidFill>
                        <a:latin typeface="Times New Roman" panose="02020603050405020304" pitchFamily="18" charset="0"/>
                        <a:ea typeface="標楷體" panose="03000509000000000000" pitchFamily="65" charset="-12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altLang="zh-TW" sz="3000" b="1" baseline="0" dirty="0" smtClean="0">
                          <a:solidFill>
                            <a:srgbClr val="000000"/>
                          </a:solidFill>
                          <a:latin typeface="Times New Roman" panose="02020603050405020304" pitchFamily="18" charset="0"/>
                          <a:ea typeface="標楷體" panose="03000509000000000000" pitchFamily="65" charset="-120"/>
                        </a:rPr>
                        <a:t>2009</a:t>
                      </a:r>
                      <a:r>
                        <a:rPr lang="zh-TW" altLang="en-US" sz="3000" baseline="0" dirty="0" smtClean="0">
                          <a:solidFill>
                            <a:srgbClr val="000000"/>
                          </a:solidFill>
                          <a:latin typeface="Times New Roman" panose="02020603050405020304" pitchFamily="18" charset="0"/>
                          <a:ea typeface="標楷體" panose="03000509000000000000" pitchFamily="65" charset="-120"/>
                        </a:rPr>
                        <a:t>年</a:t>
                      </a:r>
                      <a:endParaRPr lang="zh-TW" altLang="en-US" sz="3000" baseline="0" dirty="0">
                        <a:solidFill>
                          <a:srgbClr val="000000"/>
                        </a:solidFill>
                        <a:latin typeface="Times New Roman" panose="02020603050405020304" pitchFamily="18" charset="0"/>
                        <a:ea typeface="標楷體" panose="03000509000000000000" pitchFamily="65" charset="-12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29194">
                <a:tc>
                  <a:txBody>
                    <a:bodyPr/>
                    <a:lstStyle/>
                    <a:p>
                      <a:pPr algn="l"/>
                      <a:r>
                        <a:rPr lang="zh-TW" altLang="en-US" sz="3000" b="1" baseline="0" dirty="0" smtClean="0">
                          <a:solidFill>
                            <a:srgbClr val="000000"/>
                          </a:solidFill>
                          <a:latin typeface="Times New Roman" panose="02020603050405020304" pitchFamily="18" charset="0"/>
                          <a:ea typeface="標楷體" panose="03000509000000000000" pitchFamily="65" charset="-120"/>
                        </a:rPr>
                        <a:t>主要子公司</a:t>
                      </a:r>
                      <a:endParaRPr lang="zh-TW" altLang="en-US" sz="3000" b="1" baseline="0" dirty="0">
                        <a:solidFill>
                          <a:srgbClr val="000000"/>
                        </a:solidFill>
                        <a:latin typeface="Times New Roman" panose="02020603050405020304" pitchFamily="18" charset="0"/>
                        <a:ea typeface="標楷體" panose="03000509000000000000" pitchFamily="65" charset="-12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altLang="zh-TW" sz="3000" baseline="0" dirty="0" err="1" smtClean="0">
                          <a:solidFill>
                            <a:srgbClr val="000000"/>
                          </a:solidFill>
                          <a:latin typeface="Times New Roman" panose="02020603050405020304" pitchFamily="18" charset="0"/>
                          <a:ea typeface="標楷體" panose="03000509000000000000" pitchFamily="65" charset="-120"/>
                        </a:rPr>
                        <a:t>Garena</a:t>
                      </a:r>
                      <a:r>
                        <a:rPr lang="zh-TW" altLang="en-US" sz="3000" baseline="0" dirty="0" smtClean="0">
                          <a:solidFill>
                            <a:srgbClr val="000000"/>
                          </a:solidFill>
                          <a:latin typeface="Times New Roman" panose="02020603050405020304" pitchFamily="18" charset="0"/>
                          <a:ea typeface="標楷體" panose="03000509000000000000" pitchFamily="65" charset="-120"/>
                        </a:rPr>
                        <a:t>、蝦皮拍賣</a:t>
                      </a:r>
                      <a:endParaRPr lang="zh-TW" altLang="en-US" sz="3000" baseline="0" dirty="0">
                        <a:solidFill>
                          <a:srgbClr val="000000"/>
                        </a:solidFill>
                        <a:latin typeface="Times New Roman" panose="02020603050405020304" pitchFamily="18" charset="0"/>
                        <a:ea typeface="標楷體" panose="03000509000000000000" pitchFamily="65" charset="-12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29194">
                <a:tc>
                  <a:txBody>
                    <a:bodyPr/>
                    <a:lstStyle/>
                    <a:p>
                      <a:pPr algn="l"/>
                      <a:r>
                        <a:rPr lang="zh-TW" altLang="en-US" sz="3000" b="1" baseline="0" dirty="0" smtClean="0">
                          <a:solidFill>
                            <a:srgbClr val="000000"/>
                          </a:solidFill>
                          <a:latin typeface="Times New Roman" panose="02020603050405020304" pitchFamily="18" charset="0"/>
                          <a:ea typeface="標楷體" panose="03000509000000000000" pitchFamily="65" charset="-120"/>
                        </a:rPr>
                        <a:t>近年投資者</a:t>
                      </a:r>
                      <a:endParaRPr lang="zh-TW" altLang="en-US" sz="3000" b="1" baseline="0" dirty="0">
                        <a:solidFill>
                          <a:srgbClr val="000000"/>
                        </a:solidFill>
                        <a:latin typeface="Times New Roman" panose="02020603050405020304" pitchFamily="18" charset="0"/>
                        <a:ea typeface="標楷體" panose="03000509000000000000" pitchFamily="65" charset="-12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zh-TW" altLang="en-US" sz="3000" baseline="0" dirty="0" smtClean="0">
                          <a:solidFill>
                            <a:srgbClr val="000000"/>
                          </a:solidFill>
                          <a:latin typeface="Times New Roman" panose="02020603050405020304" pitchFamily="18" charset="0"/>
                          <a:ea typeface="標楷體" panose="03000509000000000000" pitchFamily="65" charset="-120"/>
                        </a:rPr>
                        <a:t>新加坡主權基金淡馬錫子公司、馬來西亞主權基金 、加拿大安大略省教師退休基金 、美國大型私募基金等知名投資機構。</a:t>
                      </a:r>
                      <a:endParaRPr lang="zh-TW" altLang="en-US" sz="3000" baseline="0" dirty="0">
                        <a:solidFill>
                          <a:srgbClr val="000000"/>
                        </a:solidFill>
                        <a:latin typeface="Times New Roman" panose="02020603050405020304" pitchFamily="18" charset="0"/>
                        <a:ea typeface="標楷體" panose="03000509000000000000" pitchFamily="65" charset="-12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1203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3876040" cy="581025"/>
          </a:xfrm>
          <a:noFill/>
        </p:spPr>
        <p:txBody>
          <a:bodyPr/>
          <a:lstStyle/>
          <a:p>
            <a:r>
              <a:rPr lang="zh-TW" altLang="en-US" sz="6000" b="1" dirty="0" smtClean="0">
                <a:solidFill>
                  <a:schemeClr val="tx1">
                    <a:lumMod val="50000"/>
                  </a:schemeClr>
                </a:solidFill>
                <a:latin typeface="標楷體" panose="03000509000000000000" pitchFamily="65" charset="-120"/>
                <a:ea typeface="標楷體" panose="03000509000000000000" pitchFamily="65" charset="-120"/>
              </a:rPr>
              <a:t>前言</a:t>
            </a:r>
            <a:endParaRPr lang="zh-TW" altLang="en-US" sz="6000" b="1" dirty="0">
              <a:solidFill>
                <a:schemeClr val="tx1">
                  <a:lumMod val="50000"/>
                </a:schemeClr>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416560" y="2072640"/>
            <a:ext cx="8585200" cy="3016210"/>
          </a:xfrm>
          <a:prstGeom prst="rect">
            <a:avLst/>
          </a:prstGeom>
          <a:noFill/>
        </p:spPr>
        <p:txBody>
          <a:bodyPr wrap="square" rtlCol="0">
            <a:spAutoFit/>
          </a:bodyPr>
          <a:lstStyle/>
          <a:p>
            <a:r>
              <a:rPr lang="en-US" altLang="zh-TW" sz="3000" dirty="0">
                <a:solidFill>
                  <a:srgbClr val="000000"/>
                </a:solidFill>
                <a:latin typeface="Times New Roman" panose="02020603050405020304" pitchFamily="18" charset="0"/>
                <a:ea typeface="標楷體" panose="03000509000000000000" pitchFamily="65" charset="-120"/>
              </a:rPr>
              <a:t> </a:t>
            </a:r>
            <a:r>
              <a:rPr lang="zh-TW" altLang="zh-TW" sz="4000" dirty="0">
                <a:solidFill>
                  <a:srgbClr val="000000"/>
                </a:solidFill>
                <a:latin typeface="Times New Roman" panose="02020603050405020304" pitchFamily="18" charset="0"/>
                <a:ea typeface="標楷體" panose="03000509000000000000" pitchFamily="65" charset="-120"/>
              </a:rPr>
              <a:t>電子商務</a:t>
            </a:r>
            <a:r>
              <a:rPr lang="en-US" altLang="zh-TW" sz="4000" dirty="0">
                <a:solidFill>
                  <a:srgbClr val="000000"/>
                </a:solidFill>
                <a:latin typeface="Times New Roman" panose="02020603050405020304" pitchFamily="18" charset="0"/>
                <a:ea typeface="標楷體" panose="03000509000000000000" pitchFamily="65" charset="-120"/>
              </a:rPr>
              <a:t>(Electronic Commerce</a:t>
            </a:r>
            <a:r>
              <a:rPr lang="en-US" altLang="zh-TW" sz="4000" dirty="0" smtClean="0">
                <a:solidFill>
                  <a:srgbClr val="000000"/>
                </a:solidFill>
                <a:latin typeface="Times New Roman" panose="02020603050405020304" pitchFamily="18" charset="0"/>
                <a:ea typeface="標楷體" panose="03000509000000000000" pitchFamily="65" charset="-120"/>
              </a:rPr>
              <a:t>)</a:t>
            </a:r>
          </a:p>
          <a:p>
            <a:r>
              <a:rPr lang="zh-TW" altLang="zh-TW" sz="3000" b="0" dirty="0" smtClean="0">
                <a:solidFill>
                  <a:srgbClr val="000000"/>
                </a:solidFill>
                <a:latin typeface="Times New Roman" panose="02020603050405020304" pitchFamily="18" charset="0"/>
                <a:ea typeface="標楷體" panose="03000509000000000000" pitchFamily="65" charset="-120"/>
              </a:rPr>
              <a:t>是</a:t>
            </a:r>
            <a:r>
              <a:rPr lang="zh-TW" altLang="zh-TW" sz="3000" b="0" dirty="0">
                <a:solidFill>
                  <a:srgbClr val="000000"/>
                </a:solidFill>
                <a:latin typeface="Times New Roman" panose="02020603050405020304" pitchFamily="18" charset="0"/>
                <a:ea typeface="標楷體" panose="03000509000000000000" pitchFamily="65" charset="-120"/>
              </a:rPr>
              <a:t>指利用電腦技術、網路技術和遠程通信技術，實現</a:t>
            </a:r>
            <a:r>
              <a:rPr lang="zh-TW" altLang="zh-TW" sz="3000" b="0" dirty="0" smtClean="0">
                <a:solidFill>
                  <a:srgbClr val="000000"/>
                </a:solidFill>
                <a:latin typeface="Times New Roman" panose="02020603050405020304" pitchFamily="18" charset="0"/>
                <a:ea typeface="標楷體" panose="03000509000000000000" pitchFamily="65" charset="-120"/>
              </a:rPr>
              <a:t>整個</a:t>
            </a:r>
            <a:r>
              <a:rPr lang="zh-TW" altLang="en-US" sz="3000" dirty="0">
                <a:solidFill>
                  <a:srgbClr val="FF0000"/>
                </a:solidFill>
                <a:latin typeface="Times New Roman" panose="02020603050405020304" pitchFamily="18" charset="0"/>
                <a:ea typeface="標楷體" panose="03000509000000000000" pitchFamily="65" charset="-120"/>
              </a:rPr>
              <a:t>買賣</a:t>
            </a:r>
            <a:r>
              <a:rPr lang="zh-TW" altLang="zh-TW" sz="3000" dirty="0" smtClean="0">
                <a:solidFill>
                  <a:srgbClr val="FF0000"/>
                </a:solidFill>
                <a:latin typeface="Times New Roman" panose="02020603050405020304" pitchFamily="18" charset="0"/>
                <a:ea typeface="標楷體" panose="03000509000000000000" pitchFamily="65" charset="-120"/>
              </a:rPr>
              <a:t>過程</a:t>
            </a:r>
            <a:r>
              <a:rPr lang="zh-TW" altLang="zh-TW" sz="3000" dirty="0">
                <a:solidFill>
                  <a:srgbClr val="FF0000"/>
                </a:solidFill>
                <a:latin typeface="Times New Roman" panose="02020603050405020304" pitchFamily="18" charset="0"/>
                <a:ea typeface="標楷體" panose="03000509000000000000" pitchFamily="65" charset="-120"/>
              </a:rPr>
              <a:t>中的電子化、數字化和網路化</a:t>
            </a:r>
            <a:r>
              <a:rPr lang="zh-TW" altLang="zh-TW" sz="3000" b="0" dirty="0" smtClean="0">
                <a:solidFill>
                  <a:srgbClr val="000000"/>
                </a:solidFill>
                <a:latin typeface="Times New Roman" panose="02020603050405020304" pitchFamily="18" charset="0"/>
                <a:ea typeface="標楷體" panose="03000509000000000000" pitchFamily="65" charset="-120"/>
              </a:rPr>
              <a:t>。</a:t>
            </a:r>
            <a:endParaRPr lang="en-US" altLang="zh-TW" sz="3000" b="0" dirty="0" smtClean="0">
              <a:solidFill>
                <a:srgbClr val="000000"/>
              </a:solidFill>
              <a:latin typeface="Times New Roman" panose="02020603050405020304" pitchFamily="18" charset="0"/>
              <a:ea typeface="標楷體" panose="03000509000000000000" pitchFamily="65" charset="-120"/>
            </a:endParaRPr>
          </a:p>
          <a:p>
            <a:r>
              <a:rPr lang="zh-TW" altLang="en-US" sz="3000" b="0" dirty="0">
                <a:solidFill>
                  <a:srgbClr val="000000"/>
                </a:solidFill>
                <a:latin typeface="Times New Roman" panose="02020603050405020304" pitchFamily="18" charset="0"/>
                <a:ea typeface="標楷體" panose="03000509000000000000" pitchFamily="65" charset="-120"/>
              </a:rPr>
              <a:t>只要</a:t>
            </a:r>
            <a:r>
              <a:rPr lang="zh-TW" altLang="zh-TW" sz="3000" b="0" dirty="0" smtClean="0">
                <a:solidFill>
                  <a:srgbClr val="000000"/>
                </a:solidFill>
                <a:latin typeface="Times New Roman" panose="02020603050405020304" pitchFamily="18" charset="0"/>
                <a:ea typeface="標楷體" panose="03000509000000000000" pitchFamily="65" charset="-120"/>
              </a:rPr>
              <a:t>通過</a:t>
            </a:r>
            <a:r>
              <a:rPr lang="zh-TW" altLang="zh-TW" sz="3000" b="0" dirty="0">
                <a:solidFill>
                  <a:srgbClr val="000000"/>
                </a:solidFill>
                <a:latin typeface="Times New Roman" panose="02020603050405020304" pitchFamily="18" charset="0"/>
                <a:ea typeface="標楷體" panose="03000509000000000000" pitchFamily="65" charset="-120"/>
              </a:rPr>
              <a:t>網路，通過網上琳琅滿目的商品信息完善的物流配送系統和方便安全的資金結算系統進行</a:t>
            </a:r>
            <a:r>
              <a:rPr lang="zh-TW" altLang="zh-TW" sz="3000" b="0" dirty="0" smtClean="0">
                <a:solidFill>
                  <a:srgbClr val="000000"/>
                </a:solidFill>
                <a:latin typeface="Times New Roman" panose="02020603050405020304" pitchFamily="18" charset="0"/>
                <a:ea typeface="標楷體" panose="03000509000000000000" pitchFamily="65" charset="-120"/>
              </a:rPr>
              <a:t>交易。</a:t>
            </a:r>
            <a:endParaRPr lang="en-US" altLang="zh-TW" sz="3000" b="0" dirty="0" smtClean="0">
              <a:solidFill>
                <a:srgbClr val="00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4199282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5699760" cy="581025"/>
          </a:xfrm>
          <a:noFill/>
        </p:spPr>
        <p:txBody>
          <a:bodyPr/>
          <a:lstStyle/>
          <a:p>
            <a:r>
              <a:rPr lang="zh-TW" altLang="en-US" sz="6000" b="1" dirty="0" smtClean="0">
                <a:solidFill>
                  <a:schemeClr val="tx1">
                    <a:lumMod val="50000"/>
                  </a:schemeClr>
                </a:solidFill>
                <a:latin typeface="標楷體" panose="03000509000000000000" pitchFamily="65" charset="-120"/>
                <a:ea typeface="標楷體" panose="03000509000000000000" pitchFamily="65" charset="-120"/>
              </a:rPr>
              <a:t>電子商務的模式</a:t>
            </a:r>
            <a:endParaRPr lang="zh-TW" altLang="en-US" sz="6000" b="1" dirty="0">
              <a:solidFill>
                <a:schemeClr val="tx1">
                  <a:lumMod val="50000"/>
                </a:schemeClr>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673100" y="1518473"/>
            <a:ext cx="4404360" cy="553998"/>
          </a:xfrm>
          <a:prstGeom prst="rect">
            <a:avLst/>
          </a:prstGeom>
          <a:noFill/>
        </p:spPr>
        <p:txBody>
          <a:bodyPr wrap="square" rtlCol="0">
            <a:spAutoFit/>
          </a:bodyPr>
          <a:lstStyle/>
          <a:p>
            <a:r>
              <a:rPr lang="en-US" altLang="zh-TW" sz="3000" dirty="0">
                <a:solidFill>
                  <a:srgbClr val="000000"/>
                </a:solidFill>
                <a:latin typeface="Times New Roman" panose="02020603050405020304" pitchFamily="18" charset="0"/>
                <a:ea typeface="標楷體" panose="03000509000000000000" pitchFamily="65" charset="-120"/>
              </a:rPr>
              <a:t> </a:t>
            </a:r>
            <a:r>
              <a:rPr lang="zh-TW" altLang="en-US" sz="3000" dirty="0" smtClean="0">
                <a:solidFill>
                  <a:srgbClr val="000000"/>
                </a:solidFill>
                <a:latin typeface="Times New Roman" panose="02020603050405020304" pitchFamily="18" charset="0"/>
                <a:ea typeface="標楷體" panose="03000509000000000000" pitchFamily="65" charset="-120"/>
              </a:rPr>
              <a:t>以型態方式來分：</a:t>
            </a:r>
            <a:endParaRPr lang="en-US" altLang="zh-TW" sz="3000" b="0" dirty="0" smtClean="0">
              <a:solidFill>
                <a:srgbClr val="000000"/>
              </a:solidFill>
              <a:latin typeface="Times New Roman" panose="02020603050405020304" pitchFamily="18" charset="0"/>
              <a:ea typeface="標楷體" panose="03000509000000000000" pitchFamily="65"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400" y="2174071"/>
            <a:ext cx="6024880" cy="4366656"/>
          </a:xfrm>
          <a:prstGeom prst="rect">
            <a:avLst/>
          </a:prstGeom>
          <a:ln w="12700">
            <a:solidFill>
              <a:schemeClr val="tx1"/>
            </a:solidFill>
          </a:ln>
        </p:spPr>
      </p:pic>
    </p:spTree>
    <p:extLst>
      <p:ext uri="{BB962C8B-B14F-4D97-AF65-F5344CB8AC3E}">
        <p14:creationId xmlns:p14="http://schemas.microsoft.com/office/powerpoint/2010/main" val="3034658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5699760" cy="581025"/>
          </a:xfrm>
          <a:noFill/>
        </p:spPr>
        <p:txBody>
          <a:bodyPr/>
          <a:lstStyle/>
          <a:p>
            <a:r>
              <a:rPr lang="zh-TW" altLang="en-US" sz="6000" b="1" dirty="0" smtClean="0">
                <a:solidFill>
                  <a:schemeClr val="tx1">
                    <a:lumMod val="50000"/>
                  </a:schemeClr>
                </a:solidFill>
                <a:latin typeface="標楷體" panose="03000509000000000000" pitchFamily="65" charset="-120"/>
                <a:ea typeface="標楷體" panose="03000509000000000000" pitchFamily="65" charset="-120"/>
              </a:rPr>
              <a:t>電子商務的模式</a:t>
            </a:r>
            <a:endParaRPr lang="zh-TW" altLang="en-US" sz="6000" b="1" dirty="0">
              <a:solidFill>
                <a:schemeClr val="tx1">
                  <a:lumMod val="50000"/>
                </a:schemeClr>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782320" y="1483528"/>
            <a:ext cx="3921760" cy="1015663"/>
          </a:xfrm>
          <a:prstGeom prst="rect">
            <a:avLst/>
          </a:prstGeom>
          <a:noFill/>
        </p:spPr>
        <p:txBody>
          <a:bodyPr wrap="square" rtlCol="0">
            <a:spAutoFit/>
          </a:bodyPr>
          <a:lstStyle/>
          <a:p>
            <a:r>
              <a:rPr lang="zh-TW" altLang="en-US" sz="3000" dirty="0">
                <a:solidFill>
                  <a:srgbClr val="000000"/>
                </a:solidFill>
                <a:latin typeface="Times New Roman" panose="02020603050405020304" pitchFamily="18" charset="0"/>
                <a:ea typeface="標楷體" panose="03000509000000000000" pitchFamily="65" charset="-120"/>
              </a:rPr>
              <a:t>以交易對象來分</a:t>
            </a:r>
            <a:r>
              <a:rPr lang="zh-TW" altLang="en-US" sz="3000" dirty="0" smtClean="0">
                <a:solidFill>
                  <a:srgbClr val="000000"/>
                </a:solidFill>
                <a:latin typeface="Times New Roman" panose="02020603050405020304" pitchFamily="18" charset="0"/>
                <a:ea typeface="標楷體" panose="03000509000000000000" pitchFamily="65" charset="-120"/>
              </a:rPr>
              <a:t>：</a:t>
            </a:r>
            <a:endParaRPr lang="en-US" altLang="zh-TW" sz="3000" dirty="0" smtClean="0">
              <a:solidFill>
                <a:srgbClr val="000000"/>
              </a:solidFill>
              <a:latin typeface="Times New Roman" panose="02020603050405020304" pitchFamily="18" charset="0"/>
              <a:ea typeface="標楷體" panose="03000509000000000000" pitchFamily="65" charset="-120"/>
            </a:endParaRPr>
          </a:p>
          <a:p>
            <a:endParaRPr lang="en-US" altLang="zh-TW" sz="3000" b="0" dirty="0" smtClean="0">
              <a:solidFill>
                <a:srgbClr val="000000"/>
              </a:solidFill>
              <a:latin typeface="Times New Roman" panose="02020603050405020304" pitchFamily="18" charset="0"/>
              <a:ea typeface="標楷體" panose="03000509000000000000" pitchFamily="65"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2726" y="2082800"/>
            <a:ext cx="6399514" cy="4403336"/>
          </a:xfrm>
          <a:prstGeom prst="rect">
            <a:avLst/>
          </a:prstGeom>
          <a:ln w="12700">
            <a:solidFill>
              <a:schemeClr val="tx1"/>
            </a:solidFill>
          </a:ln>
        </p:spPr>
      </p:pic>
    </p:spTree>
    <p:extLst>
      <p:ext uri="{BB962C8B-B14F-4D97-AF65-F5344CB8AC3E}">
        <p14:creationId xmlns:p14="http://schemas.microsoft.com/office/powerpoint/2010/main" val="1356922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3688080" cy="581025"/>
          </a:xfrm>
          <a:noFill/>
        </p:spPr>
        <p:txBody>
          <a:bodyPr/>
          <a:lstStyle/>
          <a:p>
            <a:r>
              <a:rPr lang="zh-TW" altLang="en-US" sz="6000" b="1" dirty="0">
                <a:solidFill>
                  <a:schemeClr val="tx1">
                    <a:lumMod val="50000"/>
                  </a:schemeClr>
                </a:solidFill>
                <a:latin typeface="標楷體" panose="03000509000000000000" pitchFamily="65" charset="-120"/>
                <a:ea typeface="標楷體" panose="03000509000000000000" pitchFamily="65" charset="-120"/>
              </a:rPr>
              <a:t>文獻探討</a:t>
            </a:r>
          </a:p>
        </p:txBody>
      </p:sp>
      <p:sp>
        <p:nvSpPr>
          <p:cNvPr id="3" name="矩形 2"/>
          <p:cNvSpPr/>
          <p:nvPr/>
        </p:nvSpPr>
        <p:spPr>
          <a:xfrm>
            <a:off x="264160" y="1792050"/>
            <a:ext cx="8747760" cy="861774"/>
          </a:xfrm>
          <a:prstGeom prst="rect">
            <a:avLst/>
          </a:prstGeom>
        </p:spPr>
        <p:txBody>
          <a:bodyPr wrap="square">
            <a:spAutoFit/>
          </a:bodyPr>
          <a:lstStyle/>
          <a:p>
            <a:r>
              <a:rPr lang="zh-TW" altLang="en-US" sz="3000" dirty="0">
                <a:solidFill>
                  <a:srgbClr val="000000"/>
                </a:solidFill>
                <a:latin typeface="Times New Roman" panose="02020603050405020304" pitchFamily="18" charset="0"/>
                <a:ea typeface="標楷體" panose="03000509000000000000" pitchFamily="65" charset="-120"/>
              </a:rPr>
              <a:t>電商新霸主！</a:t>
            </a:r>
            <a:r>
              <a:rPr lang="en-US" altLang="zh-TW" sz="3000" dirty="0">
                <a:solidFill>
                  <a:srgbClr val="000000"/>
                </a:solidFill>
                <a:latin typeface="Times New Roman" panose="02020603050405020304" pitchFamily="18" charset="0"/>
                <a:ea typeface="標楷體" panose="03000509000000000000" pitchFamily="65" charset="-120"/>
              </a:rPr>
              <a:t>2</a:t>
            </a:r>
            <a:r>
              <a:rPr lang="zh-TW" altLang="en-US" sz="3000" dirty="0">
                <a:solidFill>
                  <a:srgbClr val="000000"/>
                </a:solidFill>
                <a:latin typeface="Times New Roman" panose="02020603050405020304" pitchFamily="18" charset="0"/>
                <a:ea typeface="標楷體" panose="03000509000000000000" pitchFamily="65" charset="-120"/>
              </a:rPr>
              <a:t>年打趴</a:t>
            </a:r>
            <a:r>
              <a:rPr lang="en-US" altLang="zh-TW" sz="3000" dirty="0" err="1">
                <a:solidFill>
                  <a:srgbClr val="000000"/>
                </a:solidFill>
                <a:latin typeface="Times New Roman" panose="02020603050405020304" pitchFamily="18" charset="0"/>
                <a:ea typeface="標楷體" panose="03000509000000000000" pitchFamily="65" charset="-120"/>
              </a:rPr>
              <a:t>PChome</a:t>
            </a:r>
            <a:r>
              <a:rPr lang="en-US" altLang="zh-TW" sz="3000" dirty="0">
                <a:solidFill>
                  <a:srgbClr val="000000"/>
                </a:solidFill>
                <a:latin typeface="Times New Roman" panose="02020603050405020304" pitchFamily="18" charset="0"/>
                <a:ea typeface="標楷體" panose="03000509000000000000" pitchFamily="65" charset="-120"/>
              </a:rPr>
              <a:t> </a:t>
            </a:r>
            <a:r>
              <a:rPr lang="zh-TW" altLang="en-US" sz="3000" dirty="0">
                <a:solidFill>
                  <a:srgbClr val="000000"/>
                </a:solidFill>
                <a:latin typeface="Times New Roman" panose="02020603050405020304" pitchFamily="18" charset="0"/>
                <a:ea typeface="標楷體" panose="03000509000000000000" pitchFamily="65" charset="-120"/>
              </a:rPr>
              <a:t>蝦皮到底在紅什麼</a:t>
            </a:r>
            <a:r>
              <a:rPr lang="zh-TW" altLang="en-US" sz="3000" dirty="0" smtClean="0">
                <a:solidFill>
                  <a:srgbClr val="000000"/>
                </a:solidFill>
                <a:latin typeface="Times New Roman" panose="02020603050405020304" pitchFamily="18" charset="0"/>
                <a:ea typeface="標楷體" panose="03000509000000000000" pitchFamily="65" charset="-120"/>
              </a:rPr>
              <a:t>？</a:t>
            </a:r>
            <a:endParaRPr lang="en-US" altLang="zh-TW" sz="3000" dirty="0" smtClean="0">
              <a:solidFill>
                <a:srgbClr val="000000"/>
              </a:solidFill>
              <a:latin typeface="Times New Roman" panose="02020603050405020304" pitchFamily="18" charset="0"/>
              <a:ea typeface="標楷體" panose="03000509000000000000" pitchFamily="65" charset="-120"/>
            </a:endParaRPr>
          </a:p>
          <a:p>
            <a:endParaRPr lang="en-US" altLang="zh-TW" sz="2000" dirty="0" smtClean="0">
              <a:solidFill>
                <a:srgbClr val="FF0000"/>
              </a:solidFill>
              <a:latin typeface="Times New Roman" panose="02020603050405020304" pitchFamily="18" charset="0"/>
              <a:ea typeface="標楷體" panose="03000509000000000000" pitchFamily="65" charset="-120"/>
            </a:endParaRPr>
          </a:p>
        </p:txBody>
      </p:sp>
      <p:sp>
        <p:nvSpPr>
          <p:cNvPr id="4" name="矩形 3"/>
          <p:cNvSpPr/>
          <p:nvPr/>
        </p:nvSpPr>
        <p:spPr>
          <a:xfrm>
            <a:off x="985520" y="2634417"/>
            <a:ext cx="7752080" cy="1938992"/>
          </a:xfrm>
          <a:prstGeom prst="rect">
            <a:avLst/>
          </a:prstGeom>
        </p:spPr>
        <p:txBody>
          <a:bodyPr wrap="square">
            <a:spAutoFit/>
          </a:bodyPr>
          <a:lstStyle/>
          <a:p>
            <a:r>
              <a:rPr lang="zh-TW" altLang="en-US" sz="2400" dirty="0">
                <a:solidFill>
                  <a:srgbClr val="FF0000"/>
                </a:solidFill>
                <a:latin typeface="Times New Roman" panose="02020603050405020304" pitchFamily="18" charset="0"/>
                <a:ea typeface="標楷體" panose="03000509000000000000" pitchFamily="65" charset="-120"/>
              </a:rPr>
              <a:t>麥肯錫悍將操刀 「免運費」打響名號</a:t>
            </a:r>
          </a:p>
          <a:p>
            <a:endParaRPr lang="zh-TW" altLang="en-US" sz="2400" dirty="0">
              <a:solidFill>
                <a:srgbClr val="FF0000"/>
              </a:solidFill>
              <a:latin typeface="Times New Roman" panose="02020603050405020304" pitchFamily="18" charset="0"/>
              <a:ea typeface="標楷體" panose="03000509000000000000" pitchFamily="65" charset="-120"/>
            </a:endParaRPr>
          </a:p>
          <a:p>
            <a:r>
              <a:rPr lang="zh-TW" altLang="en-US" sz="2400" dirty="0">
                <a:solidFill>
                  <a:srgbClr val="FF0000"/>
                </a:solidFill>
                <a:latin typeface="Times New Roman" panose="02020603050405020304" pitchFamily="18" charset="0"/>
                <a:ea typeface="標楷體" panose="03000509000000000000" pitchFamily="65" charset="-120"/>
              </a:rPr>
              <a:t> 把「梅雨季」變黃金檔</a:t>
            </a:r>
          </a:p>
          <a:p>
            <a:endParaRPr lang="zh-TW" altLang="en-US" sz="2400" dirty="0">
              <a:solidFill>
                <a:srgbClr val="FF0000"/>
              </a:solidFill>
              <a:latin typeface="Times New Roman" panose="02020603050405020304" pitchFamily="18" charset="0"/>
              <a:ea typeface="標楷體" panose="03000509000000000000" pitchFamily="65" charset="-120"/>
            </a:endParaRPr>
          </a:p>
          <a:p>
            <a:r>
              <a:rPr lang="en-US" altLang="zh-TW" sz="2400" dirty="0">
                <a:solidFill>
                  <a:srgbClr val="FF0000"/>
                </a:solidFill>
                <a:latin typeface="Times New Roman" panose="02020603050405020304" pitchFamily="18" charset="0"/>
                <a:ea typeface="標楷體" panose="03000509000000000000" pitchFamily="65" charset="-120"/>
              </a:rPr>
              <a:t>36</a:t>
            </a:r>
            <a:r>
              <a:rPr lang="zh-TW" altLang="en-US" sz="2400" dirty="0">
                <a:solidFill>
                  <a:srgbClr val="FF0000"/>
                </a:solidFill>
                <a:latin typeface="Times New Roman" panose="02020603050405020304" pitchFamily="18" charset="0"/>
                <a:ea typeface="標楷體" panose="03000509000000000000" pitchFamily="65" charset="-120"/>
              </a:rPr>
              <a:t>億補貼戰</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4492943"/>
            <a:ext cx="281940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944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9460" y="654129"/>
            <a:ext cx="7538720" cy="1015663"/>
          </a:xfrm>
          <a:prstGeom prst="rect">
            <a:avLst/>
          </a:prstGeom>
        </p:spPr>
        <p:txBody>
          <a:bodyPr wrap="square">
            <a:spAutoFit/>
          </a:bodyPr>
          <a:lstStyle/>
          <a:p>
            <a:r>
              <a:rPr lang="zh-TW" altLang="en-US" sz="3000" dirty="0">
                <a:solidFill>
                  <a:srgbClr val="000000"/>
                </a:solidFill>
                <a:latin typeface="Times New Roman" panose="02020603050405020304" pitchFamily="18" charset="0"/>
                <a:ea typeface="標楷體" panose="03000509000000000000" pitchFamily="65" charset="-120"/>
              </a:rPr>
              <a:t>加油吧</a:t>
            </a:r>
            <a:r>
              <a:rPr lang="en-US" altLang="zh-TW" sz="3000" dirty="0" err="1">
                <a:solidFill>
                  <a:srgbClr val="000000"/>
                </a:solidFill>
                <a:latin typeface="Times New Roman" panose="02020603050405020304" pitchFamily="18" charset="0"/>
                <a:ea typeface="標楷體" panose="03000509000000000000" pitchFamily="65" charset="-120"/>
              </a:rPr>
              <a:t>PChome</a:t>
            </a:r>
            <a:r>
              <a:rPr lang="zh-TW" altLang="en-US" sz="3000" dirty="0" smtClean="0">
                <a:solidFill>
                  <a:srgbClr val="000000"/>
                </a:solidFill>
                <a:latin typeface="Times New Roman" panose="02020603050405020304" pitchFamily="18" charset="0"/>
                <a:ea typeface="標楷體" panose="03000509000000000000" pitchFamily="65" charset="-120"/>
              </a:rPr>
              <a:t>！</a:t>
            </a:r>
            <a:endParaRPr lang="en-US" altLang="zh-TW" sz="3000" dirty="0" smtClean="0">
              <a:solidFill>
                <a:srgbClr val="000000"/>
              </a:solidFill>
              <a:latin typeface="Times New Roman" panose="02020603050405020304" pitchFamily="18" charset="0"/>
              <a:ea typeface="標楷體" panose="03000509000000000000" pitchFamily="65" charset="-120"/>
            </a:endParaRPr>
          </a:p>
          <a:p>
            <a:r>
              <a:rPr lang="zh-TW" altLang="en-US" sz="3000" dirty="0" smtClean="0">
                <a:solidFill>
                  <a:srgbClr val="000000"/>
                </a:solidFill>
                <a:latin typeface="Times New Roman" panose="02020603050405020304" pitchFamily="18" charset="0"/>
                <a:ea typeface="標楷體" panose="03000509000000000000" pitchFamily="65" charset="-120"/>
              </a:rPr>
              <a:t>從</a:t>
            </a:r>
            <a:r>
              <a:rPr lang="en-US" altLang="zh-TW" sz="3000" dirty="0">
                <a:solidFill>
                  <a:srgbClr val="000000"/>
                </a:solidFill>
                <a:latin typeface="Times New Roman" panose="02020603050405020304" pitchFamily="18" charset="0"/>
                <a:ea typeface="標楷體" panose="03000509000000000000" pitchFamily="65" charset="-120"/>
              </a:rPr>
              <a:t>UIUX</a:t>
            </a:r>
            <a:r>
              <a:rPr lang="zh-TW" altLang="en-US" sz="3000" dirty="0">
                <a:solidFill>
                  <a:srgbClr val="000000"/>
                </a:solidFill>
                <a:latin typeface="Times New Roman" panose="02020603050405020304" pitchFamily="18" charset="0"/>
                <a:ea typeface="標楷體" panose="03000509000000000000" pitchFamily="65" charset="-120"/>
              </a:rPr>
              <a:t>就能看出</a:t>
            </a:r>
            <a:r>
              <a:rPr lang="en-US" altLang="zh-TW" sz="3000" dirty="0" err="1">
                <a:solidFill>
                  <a:srgbClr val="000000"/>
                </a:solidFill>
                <a:latin typeface="Times New Roman" panose="02020603050405020304" pitchFamily="18" charset="0"/>
                <a:ea typeface="標楷體" panose="03000509000000000000" pitchFamily="65" charset="-120"/>
              </a:rPr>
              <a:t>PChome</a:t>
            </a:r>
            <a:r>
              <a:rPr lang="zh-TW" altLang="en-US" sz="3000" dirty="0">
                <a:solidFill>
                  <a:srgbClr val="000000"/>
                </a:solidFill>
                <a:latin typeface="Times New Roman" panose="02020603050405020304" pitchFamily="18" charset="0"/>
                <a:ea typeface="標楷體" panose="03000509000000000000" pitchFamily="65" charset="-120"/>
              </a:rPr>
              <a:t>遲滯不前的競爭力</a:t>
            </a:r>
            <a:endParaRPr lang="en-US" altLang="zh-TW" sz="2000" dirty="0" smtClean="0">
              <a:solidFill>
                <a:srgbClr val="FF0000"/>
              </a:solidFill>
              <a:latin typeface="Times New Roman" panose="02020603050405020304" pitchFamily="18" charset="0"/>
              <a:ea typeface="標楷體" panose="03000509000000000000" pitchFamily="65" charset="-120"/>
            </a:endParaRPr>
          </a:p>
        </p:txBody>
      </p:sp>
      <p:sp>
        <p:nvSpPr>
          <p:cNvPr id="4" name="矩形 3"/>
          <p:cNvSpPr/>
          <p:nvPr/>
        </p:nvSpPr>
        <p:spPr>
          <a:xfrm>
            <a:off x="1076960" y="1963857"/>
            <a:ext cx="5882640" cy="2677656"/>
          </a:xfrm>
          <a:prstGeom prst="rect">
            <a:avLst/>
          </a:prstGeom>
        </p:spPr>
        <p:txBody>
          <a:bodyPr wrap="square">
            <a:spAutoFit/>
          </a:bodyPr>
          <a:lstStyle/>
          <a:p>
            <a:r>
              <a:rPr lang="zh-TW" altLang="en-US" sz="2400" dirty="0">
                <a:solidFill>
                  <a:srgbClr val="FF0000"/>
                </a:solidFill>
                <a:latin typeface="Times New Roman" panose="02020603050405020304" pitchFamily="18" charset="0"/>
                <a:ea typeface="標楷體" panose="03000509000000000000" pitchFamily="65" charset="-120"/>
              </a:rPr>
              <a:t>電商龍頭偏安多年，終於遭遇國際化</a:t>
            </a:r>
            <a:r>
              <a:rPr lang="zh-TW" altLang="en-US" sz="2400" dirty="0" smtClean="0">
                <a:solidFill>
                  <a:srgbClr val="FF0000"/>
                </a:solidFill>
                <a:latin typeface="Times New Roman" panose="02020603050405020304" pitchFamily="18" charset="0"/>
                <a:ea typeface="標楷體" panose="03000509000000000000" pitchFamily="65" charset="-120"/>
              </a:rPr>
              <a:t>競爭</a:t>
            </a:r>
            <a:endParaRPr lang="en-US" altLang="zh-TW" sz="2400" dirty="0" smtClean="0">
              <a:solidFill>
                <a:srgbClr val="FF0000"/>
              </a:solidFill>
              <a:latin typeface="Times New Roman" panose="02020603050405020304" pitchFamily="18" charset="0"/>
              <a:ea typeface="標楷體" panose="03000509000000000000" pitchFamily="65" charset="-120"/>
            </a:endParaRPr>
          </a:p>
          <a:p>
            <a:endParaRPr lang="zh-TW" altLang="en-US" sz="2400" dirty="0">
              <a:solidFill>
                <a:srgbClr val="FF0000"/>
              </a:solidFill>
              <a:latin typeface="Times New Roman" panose="02020603050405020304" pitchFamily="18" charset="0"/>
              <a:ea typeface="標楷體" panose="03000509000000000000" pitchFamily="65" charset="-120"/>
            </a:endParaRPr>
          </a:p>
          <a:p>
            <a:r>
              <a:rPr lang="en-US" altLang="zh-TW" sz="2400" dirty="0" err="1">
                <a:solidFill>
                  <a:srgbClr val="FF0000"/>
                </a:solidFill>
                <a:latin typeface="Times New Roman" panose="02020603050405020304" pitchFamily="18" charset="0"/>
                <a:ea typeface="標楷體" panose="03000509000000000000" pitchFamily="65" charset="-120"/>
              </a:rPr>
              <a:t>PChome</a:t>
            </a:r>
            <a:r>
              <a:rPr lang="zh-TW" altLang="en-US" sz="2400" dirty="0">
                <a:solidFill>
                  <a:srgbClr val="FF0000"/>
                </a:solidFill>
                <a:latin typeface="Times New Roman" panose="02020603050405020304" pitchFamily="18" charset="0"/>
                <a:ea typeface="標楷體" panose="03000509000000000000" pitchFamily="65" charset="-120"/>
              </a:rPr>
              <a:t>的</a:t>
            </a:r>
            <a:r>
              <a:rPr lang="en-US" altLang="zh-TW" sz="2400" dirty="0">
                <a:solidFill>
                  <a:srgbClr val="FF0000"/>
                </a:solidFill>
                <a:latin typeface="Times New Roman" panose="02020603050405020304" pitchFamily="18" charset="0"/>
                <a:ea typeface="標楷體" panose="03000509000000000000" pitchFamily="65" charset="-120"/>
              </a:rPr>
              <a:t>UI</a:t>
            </a:r>
            <a:r>
              <a:rPr lang="zh-TW" altLang="en-US" sz="2400" dirty="0">
                <a:solidFill>
                  <a:srgbClr val="FF0000"/>
                </a:solidFill>
                <a:latin typeface="Times New Roman" panose="02020603050405020304" pitchFamily="18" charset="0"/>
                <a:ea typeface="標楷體" panose="03000509000000000000" pitchFamily="65" charset="-120"/>
              </a:rPr>
              <a:t>、</a:t>
            </a:r>
            <a:r>
              <a:rPr lang="en-US" altLang="zh-TW" sz="2400" dirty="0">
                <a:solidFill>
                  <a:srgbClr val="FF0000"/>
                </a:solidFill>
                <a:latin typeface="Times New Roman" panose="02020603050405020304" pitchFamily="18" charset="0"/>
                <a:ea typeface="標楷體" panose="03000509000000000000" pitchFamily="65" charset="-120"/>
              </a:rPr>
              <a:t>UX</a:t>
            </a:r>
            <a:r>
              <a:rPr lang="zh-TW" altLang="en-US" sz="2400" dirty="0">
                <a:solidFill>
                  <a:srgbClr val="FF0000"/>
                </a:solidFill>
                <a:latin typeface="Times New Roman" panose="02020603050405020304" pitchFamily="18" charset="0"/>
                <a:ea typeface="標楷體" panose="03000509000000000000" pitchFamily="65" charset="-120"/>
              </a:rPr>
              <a:t>被嫌超過兩年</a:t>
            </a:r>
            <a:r>
              <a:rPr lang="zh-TW" altLang="en-US" sz="2400" dirty="0" smtClean="0">
                <a:solidFill>
                  <a:srgbClr val="FF0000"/>
                </a:solidFill>
                <a:latin typeface="Times New Roman" panose="02020603050405020304" pitchFamily="18" charset="0"/>
                <a:ea typeface="標楷體" panose="03000509000000000000" pitchFamily="65" charset="-120"/>
              </a:rPr>
              <a:t>以上</a:t>
            </a:r>
            <a:endParaRPr lang="en-US" altLang="zh-TW" sz="2400" dirty="0" smtClean="0">
              <a:solidFill>
                <a:srgbClr val="FF0000"/>
              </a:solidFill>
              <a:latin typeface="Times New Roman" panose="02020603050405020304" pitchFamily="18" charset="0"/>
              <a:ea typeface="標楷體" panose="03000509000000000000" pitchFamily="65" charset="-120"/>
            </a:endParaRPr>
          </a:p>
          <a:p>
            <a:endParaRPr lang="zh-TW" altLang="en-US" sz="2400" dirty="0">
              <a:solidFill>
                <a:srgbClr val="FF0000"/>
              </a:solidFill>
              <a:latin typeface="Times New Roman" panose="02020603050405020304" pitchFamily="18" charset="0"/>
              <a:ea typeface="標楷體" panose="03000509000000000000" pitchFamily="65" charset="-120"/>
            </a:endParaRPr>
          </a:p>
          <a:p>
            <a:r>
              <a:rPr lang="en-US" altLang="zh-TW" sz="2400" dirty="0" err="1">
                <a:solidFill>
                  <a:srgbClr val="FF0000"/>
                </a:solidFill>
                <a:latin typeface="Times New Roman" panose="02020603050405020304" pitchFamily="18" charset="0"/>
                <a:ea typeface="標楷體" panose="03000509000000000000" pitchFamily="65" charset="-120"/>
              </a:rPr>
              <a:t>PChome</a:t>
            </a:r>
            <a:r>
              <a:rPr lang="zh-TW" altLang="en-US" sz="2400" dirty="0">
                <a:solidFill>
                  <a:srgbClr val="FF0000"/>
                </a:solidFill>
                <a:latin typeface="Times New Roman" panose="02020603050405020304" pitchFamily="18" charset="0"/>
                <a:ea typeface="標楷體" panose="03000509000000000000" pitchFamily="65" charset="-120"/>
              </a:rPr>
              <a:t>面臨存亡危機的</a:t>
            </a:r>
            <a:r>
              <a:rPr lang="zh-TW" altLang="en-US" sz="2400" dirty="0" smtClean="0">
                <a:solidFill>
                  <a:srgbClr val="FF0000"/>
                </a:solidFill>
                <a:latin typeface="Times New Roman" panose="02020603050405020304" pitchFamily="18" charset="0"/>
                <a:ea typeface="標楷體" panose="03000509000000000000" pitchFamily="65" charset="-120"/>
              </a:rPr>
              <a:t>根本</a:t>
            </a:r>
            <a:endParaRPr lang="en-US" altLang="zh-TW" sz="2400" dirty="0" smtClean="0">
              <a:solidFill>
                <a:srgbClr val="FF0000"/>
              </a:solidFill>
              <a:latin typeface="Times New Roman" panose="02020603050405020304" pitchFamily="18" charset="0"/>
              <a:ea typeface="標楷體" panose="03000509000000000000" pitchFamily="65" charset="-120"/>
            </a:endParaRPr>
          </a:p>
          <a:p>
            <a:endParaRPr lang="en-US" altLang="zh-TW" sz="2400" dirty="0" smtClean="0">
              <a:solidFill>
                <a:srgbClr val="FF0000"/>
              </a:solidFill>
              <a:latin typeface="Times New Roman" panose="02020603050405020304" pitchFamily="18" charset="0"/>
              <a:ea typeface="標楷體" panose="03000509000000000000" pitchFamily="65" charset="-120"/>
            </a:endParaRPr>
          </a:p>
          <a:p>
            <a:r>
              <a:rPr lang="zh-TW" altLang="en-US" sz="2400" dirty="0" smtClean="0">
                <a:solidFill>
                  <a:srgbClr val="FF0000"/>
                </a:solidFill>
                <a:latin typeface="Times New Roman" panose="02020603050405020304" pitchFamily="18" charset="0"/>
                <a:ea typeface="標楷體" panose="03000509000000000000" pitchFamily="65" charset="-120"/>
              </a:rPr>
              <a:t>行動</a:t>
            </a:r>
            <a:r>
              <a:rPr lang="zh-TW" altLang="en-US" sz="2400" dirty="0">
                <a:solidFill>
                  <a:srgbClr val="FF0000"/>
                </a:solidFill>
                <a:latin typeface="Times New Roman" panose="02020603050405020304" pitchFamily="18" charset="0"/>
                <a:ea typeface="標楷體" panose="03000509000000000000" pitchFamily="65" charset="-120"/>
              </a:rPr>
              <a:t>吧</a:t>
            </a:r>
            <a:r>
              <a:rPr lang="en-US" altLang="zh-TW" sz="2400" dirty="0" err="1">
                <a:solidFill>
                  <a:srgbClr val="FF0000"/>
                </a:solidFill>
                <a:latin typeface="Times New Roman" panose="02020603050405020304" pitchFamily="18" charset="0"/>
                <a:ea typeface="標楷體" panose="03000509000000000000" pitchFamily="65" charset="-120"/>
              </a:rPr>
              <a:t>PChome</a:t>
            </a:r>
            <a:r>
              <a:rPr lang="zh-TW" altLang="en-US" sz="2400" dirty="0" smtClean="0">
                <a:solidFill>
                  <a:srgbClr val="FF0000"/>
                </a:solidFill>
                <a:latin typeface="Times New Roman" panose="02020603050405020304" pitchFamily="18" charset="0"/>
                <a:ea typeface="標楷體" panose="03000509000000000000" pitchFamily="65" charset="-120"/>
              </a:rPr>
              <a:t>！</a:t>
            </a:r>
            <a:endParaRPr lang="en-US" altLang="zh-TW" sz="2400" dirty="0" smtClean="0">
              <a:solidFill>
                <a:srgbClr val="FF0000"/>
              </a:solidFill>
              <a:latin typeface="Times New Roman" panose="02020603050405020304" pitchFamily="18" charset="0"/>
              <a:ea typeface="標楷體" panose="03000509000000000000" pitchFamily="65" charset="-12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19" y="4453253"/>
            <a:ext cx="2960961" cy="1144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867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617855"/>
            <a:ext cx="3444240" cy="581025"/>
          </a:xfrm>
          <a:noFill/>
        </p:spPr>
        <p:txBody>
          <a:bodyPr/>
          <a:lstStyle/>
          <a:p>
            <a:r>
              <a:rPr lang="zh-TW" altLang="en-US" sz="6000" b="1" dirty="0">
                <a:solidFill>
                  <a:schemeClr val="tx1">
                    <a:lumMod val="50000"/>
                  </a:schemeClr>
                </a:solidFill>
                <a:latin typeface="標楷體" panose="03000509000000000000" pitchFamily="65" charset="-120"/>
                <a:ea typeface="標楷體" panose="03000509000000000000" pitchFamily="65" charset="-120"/>
              </a:rPr>
              <a:t>經營</a:t>
            </a:r>
            <a:r>
              <a:rPr lang="zh-TW" altLang="en-US" sz="6000" b="1" dirty="0" smtClean="0">
                <a:solidFill>
                  <a:schemeClr val="tx1">
                    <a:lumMod val="50000"/>
                  </a:schemeClr>
                </a:solidFill>
                <a:latin typeface="標楷體" panose="03000509000000000000" pitchFamily="65" charset="-120"/>
                <a:ea typeface="標楷體" panose="03000509000000000000" pitchFamily="65" charset="-120"/>
              </a:rPr>
              <a:t>策略</a:t>
            </a:r>
            <a:endParaRPr lang="en-US" altLang="zh-TW" sz="4400" b="1" dirty="0">
              <a:solidFill>
                <a:schemeClr val="tx1">
                  <a:lumMod val="50000"/>
                </a:schemeClr>
              </a:solidFill>
              <a:latin typeface="標楷體" panose="03000509000000000000" pitchFamily="65" charset="-120"/>
              <a:ea typeface="標楷體" panose="03000509000000000000" pitchFamily="65" charset="-120"/>
            </a:endParaRPr>
          </a:p>
        </p:txBody>
      </p:sp>
      <p:sp>
        <p:nvSpPr>
          <p:cNvPr id="4" name="矩形 3"/>
          <p:cNvSpPr/>
          <p:nvPr/>
        </p:nvSpPr>
        <p:spPr>
          <a:xfrm>
            <a:off x="944880" y="1601857"/>
            <a:ext cx="7853680" cy="4416594"/>
          </a:xfrm>
          <a:prstGeom prst="rect">
            <a:avLst/>
          </a:prstGeom>
        </p:spPr>
        <p:txBody>
          <a:bodyPr wrap="square">
            <a:spAutoFit/>
          </a:bodyPr>
          <a:lstStyle/>
          <a:p>
            <a:r>
              <a:rPr lang="zh-TW" altLang="en-US" sz="2500" b="0" dirty="0">
                <a:solidFill>
                  <a:srgbClr val="000000"/>
                </a:solidFill>
                <a:latin typeface="Times New Roman" panose="02020603050405020304" pitchFamily="18" charset="0"/>
                <a:ea typeface="標楷體" panose="03000509000000000000" pitchFamily="65" charset="-120"/>
              </a:rPr>
              <a:t>通過技術改善大東南亞的消費者和小企業的生活</a:t>
            </a:r>
            <a:r>
              <a:rPr lang="zh-TW" altLang="en-US" sz="2500" b="0" dirty="0" smtClean="0">
                <a:solidFill>
                  <a:srgbClr val="000000"/>
                </a:solidFill>
                <a:latin typeface="Times New Roman" panose="02020603050405020304" pitchFamily="18" charset="0"/>
                <a:ea typeface="標楷體" panose="03000509000000000000" pitchFamily="65" charset="-120"/>
              </a:rPr>
              <a:t>。</a:t>
            </a:r>
            <a:endParaRPr lang="en-US" altLang="zh-TW" sz="2500" b="0" dirty="0" smtClean="0">
              <a:solidFill>
                <a:srgbClr val="000000"/>
              </a:solidFill>
              <a:latin typeface="Times New Roman" panose="02020603050405020304" pitchFamily="18" charset="0"/>
              <a:ea typeface="標楷體" panose="03000509000000000000" pitchFamily="65" charset="-120"/>
            </a:endParaRPr>
          </a:p>
          <a:p>
            <a:endParaRPr lang="en-US" altLang="zh-TW" sz="2500" b="0" dirty="0">
              <a:solidFill>
                <a:srgbClr val="000000"/>
              </a:solidFill>
              <a:latin typeface="Times New Roman" panose="02020603050405020304" pitchFamily="18" charset="0"/>
              <a:ea typeface="標楷體" panose="03000509000000000000" pitchFamily="65" charset="-120"/>
            </a:endParaRPr>
          </a:p>
          <a:p>
            <a:r>
              <a:rPr lang="zh-TW" altLang="en-US" sz="2500" b="0" dirty="0" smtClean="0">
                <a:solidFill>
                  <a:srgbClr val="000000"/>
                </a:solidFill>
                <a:latin typeface="Times New Roman" panose="02020603050405020304" pitchFamily="18" charset="0"/>
                <a:ea typeface="標楷體" panose="03000509000000000000" pitchFamily="65" charset="-120"/>
              </a:rPr>
              <a:t>大</a:t>
            </a:r>
            <a:r>
              <a:rPr lang="zh-TW" altLang="en-US" sz="2500" b="0" dirty="0">
                <a:solidFill>
                  <a:srgbClr val="000000"/>
                </a:solidFill>
                <a:latin typeface="Times New Roman" panose="02020603050405020304" pitchFamily="18" charset="0"/>
                <a:ea typeface="標楷體" panose="03000509000000000000" pitchFamily="65" charset="-120"/>
              </a:rPr>
              <a:t>東南亞包括印度尼西亞，台灣，越南，泰國，菲律賓，馬來西亞和新加坡等主要</a:t>
            </a:r>
            <a:r>
              <a:rPr lang="zh-TW" altLang="en-US" sz="2500" b="0" dirty="0" smtClean="0">
                <a:solidFill>
                  <a:srgbClr val="000000"/>
                </a:solidFill>
                <a:latin typeface="Times New Roman" panose="02020603050405020304" pitchFamily="18" charset="0"/>
                <a:ea typeface="標楷體" panose="03000509000000000000" pitchFamily="65" charset="-120"/>
              </a:rPr>
              <a:t>市場。</a:t>
            </a:r>
            <a:endParaRPr lang="en-US" altLang="zh-TW" sz="2500" b="0" dirty="0" smtClean="0">
              <a:solidFill>
                <a:srgbClr val="000000"/>
              </a:solidFill>
              <a:latin typeface="Times New Roman" panose="02020603050405020304" pitchFamily="18" charset="0"/>
              <a:ea typeface="標楷體" panose="03000509000000000000" pitchFamily="65" charset="-120"/>
            </a:endParaRPr>
          </a:p>
          <a:p>
            <a:endParaRPr lang="en-US" altLang="zh-TW" sz="2500" b="0" dirty="0">
              <a:solidFill>
                <a:srgbClr val="000000"/>
              </a:solidFill>
              <a:latin typeface="Times New Roman" panose="02020603050405020304" pitchFamily="18" charset="0"/>
              <a:ea typeface="標楷體" panose="03000509000000000000" pitchFamily="65" charset="-120"/>
            </a:endParaRPr>
          </a:p>
          <a:p>
            <a:r>
              <a:rPr lang="en-US" altLang="zh-TW" sz="2500" b="0" dirty="0" smtClean="0">
                <a:solidFill>
                  <a:srgbClr val="000000"/>
                </a:solidFill>
                <a:latin typeface="Times New Roman" panose="02020603050405020304" pitchFamily="18" charset="0"/>
                <a:ea typeface="標楷體" panose="03000509000000000000" pitchFamily="65" charset="-120"/>
              </a:rPr>
              <a:t>2016</a:t>
            </a:r>
            <a:r>
              <a:rPr lang="zh-TW" altLang="en-US" sz="2500" b="0" dirty="0">
                <a:solidFill>
                  <a:srgbClr val="000000"/>
                </a:solidFill>
                <a:latin typeface="Times New Roman" panose="02020603050405020304" pitchFamily="18" charset="0"/>
                <a:ea typeface="標楷體" panose="03000509000000000000" pitchFamily="65" charset="-120"/>
              </a:rPr>
              <a:t>年共擁有</a:t>
            </a:r>
            <a:r>
              <a:rPr lang="en-US" altLang="zh-TW" sz="2500" b="0" dirty="0">
                <a:solidFill>
                  <a:srgbClr val="000000"/>
                </a:solidFill>
                <a:latin typeface="Times New Roman" panose="02020603050405020304" pitchFamily="18" charset="0"/>
                <a:ea typeface="標楷體" panose="03000509000000000000" pitchFamily="65" charset="-120"/>
              </a:rPr>
              <a:t>5.853</a:t>
            </a:r>
            <a:r>
              <a:rPr lang="zh-TW" altLang="en-US" sz="2500" b="0" dirty="0">
                <a:solidFill>
                  <a:srgbClr val="000000"/>
                </a:solidFill>
                <a:latin typeface="Times New Roman" panose="02020603050405020304" pitchFamily="18" charset="0"/>
                <a:ea typeface="標楷體" panose="03000509000000000000" pitchFamily="65" charset="-120"/>
              </a:rPr>
              <a:t>億人民幣和</a:t>
            </a:r>
            <a:r>
              <a:rPr lang="en-US" altLang="zh-TW" sz="2500" b="0" dirty="0">
                <a:solidFill>
                  <a:srgbClr val="000000"/>
                </a:solidFill>
                <a:latin typeface="Times New Roman" panose="02020603050405020304" pitchFamily="18" charset="0"/>
                <a:ea typeface="標楷體" panose="03000509000000000000" pitchFamily="65" charset="-120"/>
              </a:rPr>
              <a:t>3.0</a:t>
            </a:r>
            <a:r>
              <a:rPr lang="zh-TW" altLang="en-US" sz="2500" b="0" dirty="0">
                <a:solidFill>
                  <a:srgbClr val="000000"/>
                </a:solidFill>
                <a:latin typeface="Times New Roman" panose="02020603050405020304" pitchFamily="18" charset="0"/>
                <a:ea typeface="標楷體" panose="03000509000000000000" pitchFamily="65" charset="-120"/>
              </a:rPr>
              <a:t>萬億美元的</a:t>
            </a:r>
            <a:r>
              <a:rPr lang="en-US" altLang="zh-TW" sz="2500" b="0" dirty="0">
                <a:solidFill>
                  <a:srgbClr val="000000"/>
                </a:solidFill>
                <a:latin typeface="Times New Roman" panose="02020603050405020304" pitchFamily="18" charset="0"/>
                <a:ea typeface="標楷體" panose="03000509000000000000" pitchFamily="65" charset="-120"/>
              </a:rPr>
              <a:t>GDP</a:t>
            </a:r>
            <a:r>
              <a:rPr lang="zh-TW" altLang="en-US" sz="2500" b="0" dirty="0" smtClean="0">
                <a:solidFill>
                  <a:srgbClr val="000000"/>
                </a:solidFill>
                <a:latin typeface="Times New Roman" panose="02020603050405020304" pitchFamily="18" charset="0"/>
                <a:ea typeface="標楷體" panose="03000509000000000000" pitchFamily="65" charset="-120"/>
              </a:rPr>
              <a:t>。在</a:t>
            </a:r>
            <a:r>
              <a:rPr lang="zh-TW" altLang="en-US" sz="2500" b="0" dirty="0">
                <a:solidFill>
                  <a:srgbClr val="000000"/>
                </a:solidFill>
                <a:latin typeface="Times New Roman" panose="02020603050405020304" pitchFamily="18" charset="0"/>
                <a:ea typeface="標楷體" panose="03000509000000000000" pitchFamily="65" charset="-120"/>
              </a:rPr>
              <a:t>數字</a:t>
            </a:r>
            <a:r>
              <a:rPr lang="zh-TW" altLang="en-US" sz="2500" b="0" dirty="0" smtClean="0">
                <a:solidFill>
                  <a:srgbClr val="000000"/>
                </a:solidFill>
                <a:latin typeface="Times New Roman" panose="02020603050405020304" pitchFamily="18" charset="0"/>
                <a:ea typeface="標楷體" panose="03000509000000000000" pitchFamily="65" charset="-120"/>
              </a:rPr>
              <a:t>娛樂、電子商務和</a:t>
            </a:r>
            <a:r>
              <a:rPr lang="zh-TW" altLang="en-US" sz="2500" b="0" dirty="0">
                <a:solidFill>
                  <a:srgbClr val="000000"/>
                </a:solidFill>
                <a:latin typeface="Times New Roman" panose="02020603050405020304" pitchFamily="18" charset="0"/>
                <a:ea typeface="標楷體" panose="03000509000000000000" pitchFamily="65" charset="-120"/>
              </a:rPr>
              <a:t>數字金融服務，分別被稱為</a:t>
            </a:r>
            <a:r>
              <a:rPr lang="en-US" altLang="zh-TW" sz="2500" b="0" dirty="0" err="1">
                <a:solidFill>
                  <a:srgbClr val="000000"/>
                </a:solidFill>
                <a:latin typeface="Times New Roman" panose="02020603050405020304" pitchFamily="18" charset="0"/>
                <a:ea typeface="標楷體" panose="03000509000000000000" pitchFamily="65" charset="-120"/>
              </a:rPr>
              <a:t>Garena</a:t>
            </a:r>
            <a:r>
              <a:rPr lang="zh-TW" altLang="en-US" sz="2500" b="0" dirty="0">
                <a:solidFill>
                  <a:srgbClr val="000000"/>
                </a:solidFill>
                <a:latin typeface="Times New Roman" panose="02020603050405020304" pitchFamily="18" charset="0"/>
                <a:ea typeface="標楷體" panose="03000509000000000000" pitchFamily="65" charset="-120"/>
              </a:rPr>
              <a:t>，</a:t>
            </a:r>
            <a:r>
              <a:rPr lang="en-US" altLang="zh-TW" sz="2500" b="0" dirty="0" err="1">
                <a:solidFill>
                  <a:srgbClr val="000000"/>
                </a:solidFill>
                <a:latin typeface="Times New Roman" panose="02020603050405020304" pitchFamily="18" charset="0"/>
                <a:ea typeface="標楷體" panose="03000509000000000000" pitchFamily="65" charset="-120"/>
              </a:rPr>
              <a:t>Shopee</a:t>
            </a:r>
            <a:r>
              <a:rPr lang="zh-TW" altLang="en-US" sz="2500" b="0" dirty="0">
                <a:solidFill>
                  <a:srgbClr val="000000"/>
                </a:solidFill>
                <a:latin typeface="Times New Roman" panose="02020603050405020304" pitchFamily="18" charset="0"/>
                <a:ea typeface="標楷體" panose="03000509000000000000" pitchFamily="65" charset="-120"/>
              </a:rPr>
              <a:t>和</a:t>
            </a:r>
            <a:r>
              <a:rPr lang="en-US" altLang="zh-TW" sz="2500" b="0" dirty="0" err="1">
                <a:solidFill>
                  <a:srgbClr val="000000"/>
                </a:solidFill>
                <a:latin typeface="Times New Roman" panose="02020603050405020304" pitchFamily="18" charset="0"/>
                <a:ea typeface="標楷體" panose="03000509000000000000" pitchFamily="65" charset="-120"/>
              </a:rPr>
              <a:t>AirPay</a:t>
            </a:r>
            <a:r>
              <a:rPr lang="zh-TW" altLang="en-US" sz="2500" b="0" dirty="0" smtClean="0">
                <a:solidFill>
                  <a:srgbClr val="000000"/>
                </a:solidFill>
                <a:latin typeface="Times New Roman" panose="02020603050405020304" pitchFamily="18" charset="0"/>
                <a:ea typeface="標楷體" panose="03000509000000000000" pitchFamily="65" charset="-120"/>
              </a:rPr>
              <a:t>。</a:t>
            </a:r>
            <a:endParaRPr lang="en-US" altLang="zh-TW" sz="2500" b="0" dirty="0" smtClean="0">
              <a:solidFill>
                <a:srgbClr val="000000"/>
              </a:solidFill>
              <a:latin typeface="Times New Roman" panose="02020603050405020304" pitchFamily="18" charset="0"/>
              <a:ea typeface="標楷體" panose="03000509000000000000" pitchFamily="65" charset="-120"/>
            </a:endParaRPr>
          </a:p>
          <a:p>
            <a:endParaRPr lang="en-US" altLang="zh-TW" sz="2500" b="0" dirty="0">
              <a:solidFill>
                <a:srgbClr val="000000"/>
              </a:solidFill>
              <a:latin typeface="Times New Roman" panose="02020603050405020304" pitchFamily="18" charset="0"/>
              <a:ea typeface="標楷體" panose="03000509000000000000" pitchFamily="65" charset="-120"/>
            </a:endParaRPr>
          </a:p>
          <a:p>
            <a:r>
              <a:rPr lang="zh-TW" altLang="en-US" sz="2500" b="0" dirty="0" smtClean="0">
                <a:solidFill>
                  <a:srgbClr val="000000"/>
                </a:solidFill>
                <a:latin typeface="Times New Roman" panose="02020603050405020304" pitchFamily="18" charset="0"/>
                <a:ea typeface="標楷體" panose="03000509000000000000" pitchFamily="65" charset="-120"/>
              </a:rPr>
              <a:t>預計</a:t>
            </a:r>
            <a:r>
              <a:rPr lang="en-US" altLang="zh-TW" sz="2500" b="0" dirty="0" smtClean="0">
                <a:solidFill>
                  <a:srgbClr val="000000"/>
                </a:solidFill>
                <a:latin typeface="Times New Roman" panose="02020603050405020304" pitchFamily="18" charset="0"/>
                <a:ea typeface="標楷體" panose="03000509000000000000" pitchFamily="65" charset="-120"/>
              </a:rPr>
              <a:t>ADS(</a:t>
            </a:r>
            <a:r>
              <a:rPr lang="zh-TW" altLang="en-US" sz="2500" b="0" dirty="0">
                <a:solidFill>
                  <a:srgbClr val="000000"/>
                </a:solidFill>
                <a:latin typeface="Times New Roman" panose="02020603050405020304" pitchFamily="18" charset="0"/>
                <a:ea typeface="標楷體" panose="03000509000000000000" pitchFamily="65" charset="-120"/>
              </a:rPr>
              <a:t>美國存託股份</a:t>
            </a:r>
            <a:r>
              <a:rPr lang="en-US" altLang="zh-TW" sz="2500" b="0" dirty="0" smtClean="0">
                <a:solidFill>
                  <a:srgbClr val="000000"/>
                </a:solidFill>
                <a:latin typeface="Times New Roman" panose="02020603050405020304" pitchFamily="18" charset="0"/>
                <a:ea typeface="標楷體" panose="03000509000000000000" pitchFamily="65" charset="-120"/>
              </a:rPr>
              <a:t>)</a:t>
            </a:r>
            <a:r>
              <a:rPr lang="zh-TW" altLang="en-US" sz="2500" b="0" dirty="0" smtClean="0">
                <a:solidFill>
                  <a:srgbClr val="000000"/>
                </a:solidFill>
                <a:latin typeface="Times New Roman" panose="02020603050405020304" pitchFamily="18" charset="0"/>
                <a:ea typeface="標楷體" panose="03000509000000000000" pitchFamily="65" charset="-120"/>
              </a:rPr>
              <a:t>將</a:t>
            </a:r>
            <a:r>
              <a:rPr lang="zh-TW" altLang="en-US" sz="2500" b="0" dirty="0">
                <a:solidFill>
                  <a:srgbClr val="000000"/>
                </a:solidFill>
                <a:latin typeface="Times New Roman" panose="02020603050405020304" pitchFamily="18" charset="0"/>
                <a:ea typeface="標楷體" panose="03000509000000000000" pitchFamily="65" charset="-120"/>
              </a:rPr>
              <a:t>於</a:t>
            </a:r>
            <a:r>
              <a:rPr lang="en-US" altLang="zh-TW" sz="2500" b="0" dirty="0">
                <a:solidFill>
                  <a:srgbClr val="000000"/>
                </a:solidFill>
                <a:latin typeface="Times New Roman" panose="02020603050405020304" pitchFamily="18" charset="0"/>
                <a:ea typeface="標楷體" panose="03000509000000000000" pitchFamily="65" charset="-120"/>
              </a:rPr>
              <a:t>2017</a:t>
            </a:r>
            <a:r>
              <a:rPr lang="zh-TW" altLang="en-US" sz="2500" b="0" dirty="0">
                <a:solidFill>
                  <a:srgbClr val="000000"/>
                </a:solidFill>
                <a:latin typeface="Times New Roman" panose="02020603050405020304" pitchFamily="18" charset="0"/>
                <a:ea typeface="標楷體" panose="03000509000000000000" pitchFamily="65" charset="-120"/>
              </a:rPr>
              <a:t>年</a:t>
            </a:r>
            <a:r>
              <a:rPr lang="en-US" altLang="zh-TW" sz="2500" b="0" dirty="0">
                <a:solidFill>
                  <a:srgbClr val="000000"/>
                </a:solidFill>
                <a:latin typeface="Times New Roman" panose="02020603050405020304" pitchFamily="18" charset="0"/>
                <a:ea typeface="標楷體" panose="03000509000000000000" pitchFamily="65" charset="-120"/>
              </a:rPr>
              <a:t>10</a:t>
            </a:r>
            <a:r>
              <a:rPr lang="zh-TW" altLang="en-US" sz="2500" b="0" dirty="0">
                <a:solidFill>
                  <a:srgbClr val="000000"/>
                </a:solidFill>
                <a:latin typeface="Times New Roman" panose="02020603050405020304" pitchFamily="18" charset="0"/>
                <a:ea typeface="標楷體" panose="03000509000000000000" pitchFamily="65" charset="-120"/>
              </a:rPr>
              <a:t>月</a:t>
            </a:r>
            <a:r>
              <a:rPr lang="en-US" altLang="zh-TW" sz="2500" b="0" dirty="0">
                <a:solidFill>
                  <a:srgbClr val="000000"/>
                </a:solidFill>
                <a:latin typeface="Times New Roman" panose="02020603050405020304" pitchFamily="18" charset="0"/>
                <a:ea typeface="標楷體" panose="03000509000000000000" pitchFamily="65" charset="-120"/>
              </a:rPr>
              <a:t>20</a:t>
            </a:r>
            <a:r>
              <a:rPr lang="zh-TW" altLang="en-US" sz="2500" b="0" dirty="0">
                <a:solidFill>
                  <a:srgbClr val="000000"/>
                </a:solidFill>
                <a:latin typeface="Times New Roman" panose="02020603050405020304" pitchFamily="18" charset="0"/>
                <a:ea typeface="標楷體" panose="03000509000000000000" pitchFamily="65" charset="-120"/>
              </a:rPr>
              <a:t>日在紐約證券交易所開始交易，代碼為“</a:t>
            </a:r>
            <a:r>
              <a:rPr lang="en-US" altLang="zh-TW" sz="2500" b="0" dirty="0">
                <a:solidFill>
                  <a:srgbClr val="000000"/>
                </a:solidFill>
                <a:latin typeface="Times New Roman" panose="02020603050405020304" pitchFamily="18" charset="0"/>
                <a:ea typeface="標楷體" panose="03000509000000000000" pitchFamily="65" charset="-120"/>
              </a:rPr>
              <a:t>SE”</a:t>
            </a:r>
            <a:r>
              <a:rPr lang="zh-TW" altLang="en-US" sz="2500" b="0" dirty="0">
                <a:solidFill>
                  <a:srgbClr val="000000"/>
                </a:solidFill>
                <a:latin typeface="Times New Roman" panose="02020603050405020304" pitchFamily="18" charset="0"/>
                <a:ea typeface="標楷體" panose="03000509000000000000" pitchFamily="65" charset="-120"/>
              </a:rPr>
              <a:t>。</a:t>
            </a:r>
            <a:endParaRPr lang="zh-TW" altLang="en-US" sz="2500" b="0" dirty="0">
              <a:solidFill>
                <a:srgbClr val="00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841408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altLang="en-US" sz="1000" b="1"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1052</Words>
  <Application>Microsoft Office PowerPoint</Application>
  <PresentationFormat>如螢幕大小 (4:3)</PresentationFormat>
  <Paragraphs>147</Paragraphs>
  <Slides>22</Slides>
  <Notes>22</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Default Design</vt:lpstr>
      <vt:lpstr>電子商務-以sea集團為例</vt:lpstr>
      <vt:lpstr>目錄</vt:lpstr>
      <vt:lpstr>公司介紹</vt:lpstr>
      <vt:lpstr>前言</vt:lpstr>
      <vt:lpstr>電子商務的模式</vt:lpstr>
      <vt:lpstr>電子商務的模式</vt:lpstr>
      <vt:lpstr>文獻探討</vt:lpstr>
      <vt:lpstr>PowerPoint 簡報</vt:lpstr>
      <vt:lpstr>經營策略</vt:lpstr>
      <vt:lpstr>系統和資訊整合-以蝦皮為例</vt:lpstr>
      <vt:lpstr>電子商務的做法</vt:lpstr>
      <vt:lpstr>未來發展趨勢</vt:lpstr>
      <vt:lpstr>AirPay介紹</vt:lpstr>
      <vt:lpstr>AirPay的應用</vt:lpstr>
      <vt:lpstr>蝦皮拍賣介紹</vt:lpstr>
      <vt:lpstr>Shopee的應用</vt:lpstr>
      <vt:lpstr>Garena介紹</vt:lpstr>
      <vt:lpstr>Garena的應用</vt:lpstr>
      <vt:lpstr>結論建議</vt:lpstr>
      <vt:lpstr>資料來源</vt:lpstr>
      <vt:lpstr>資料來源</vt:lpstr>
      <vt:lpstr>資料來源</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2 Template</dc:title>
  <dc:creator>Presentation Magazine</dc:creator>
  <cp:lastModifiedBy>User</cp:lastModifiedBy>
  <cp:revision>54</cp:revision>
  <dcterms:created xsi:type="dcterms:W3CDTF">2005-02-28T14:06:28Z</dcterms:created>
  <dcterms:modified xsi:type="dcterms:W3CDTF">2017-11-10T18:18:07Z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Presentation Helper</vt:lpwstr>
  </property>
</Properties>
</file>