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70" r:id="rId2"/>
    <p:sldId id="257" r:id="rId3"/>
    <p:sldId id="258" r:id="rId4"/>
    <p:sldId id="259" r:id="rId5"/>
    <p:sldId id="268" r:id="rId6"/>
    <p:sldId id="269" r:id="rId7"/>
    <p:sldId id="275" r:id="rId8"/>
    <p:sldId id="276" r:id="rId9"/>
    <p:sldId id="273" r:id="rId10"/>
    <p:sldId id="261" r:id="rId11"/>
    <p:sldId id="262" r:id="rId12"/>
    <p:sldId id="263" r:id="rId13"/>
    <p:sldId id="264" r:id="rId14"/>
    <p:sldId id="277" r:id="rId15"/>
    <p:sldId id="265" r:id="rId16"/>
    <p:sldId id="266" r:id="rId17"/>
    <p:sldId id="278" r:id="rId18"/>
    <p:sldId id="279" r:id="rId19"/>
    <p:sldId id="280" r:id="rId20"/>
    <p:sldId id="267" r:id="rId21"/>
    <p:sldId id="281" r:id="rId22"/>
    <p:sldId id="274" r:id="rId23"/>
    <p:sldId id="271" r:id="rId24"/>
  </p:sldIdLst>
  <p:sldSz cx="9144000" cy="6858000" type="overhead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7AF"/>
    <a:srgbClr val="A7D4A9"/>
    <a:srgbClr val="00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0" autoAdjust="0"/>
    <p:restoredTop sz="92115" autoAdjust="0"/>
  </p:normalViewPr>
  <p:slideViewPr>
    <p:cSldViewPr snapToGrid="0">
      <p:cViewPr>
        <p:scale>
          <a:sx n="75" d="100"/>
          <a:sy n="75" d="100"/>
        </p:scale>
        <p:origin x="-15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EEB90-6F99-4F64-8174-728E8B2661E8}" type="datetimeFigureOut">
              <a:rPr lang="zh-TW" altLang="en-US" smtClean="0"/>
              <a:t>2013/10/4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EE1DE-9DF2-4A9D-A2D3-31CD64B9F4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40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88D641B-0DFA-48B6-9CF5-168E35480CEC}" type="datetimeFigureOut">
              <a:rPr lang="en-US"/>
              <a:pPr>
                <a:defRPr/>
              </a:pPr>
              <a:t>10/4/2013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F3CCD37-B70F-48E8-A656-A2DBCE597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30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0F231B-E70A-4B36-9672-992B7E7CFA1D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5400" y="573088"/>
            <a:ext cx="4322763" cy="3241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4289425"/>
            <a:ext cx="5988050" cy="41671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CD37-B70F-48E8-A656-A2DBCE5974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3657600" cy="38472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Speaker Name</a:t>
            </a: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ts val="6200"/>
              </a:lnSpc>
              <a:spcBef>
                <a:spcPct val="0"/>
              </a:spcBef>
              <a:buNone/>
              <a:defRPr lang="en-US" sz="5400" b="0" kern="12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2068" y="330200"/>
            <a:ext cx="2889136" cy="4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862154"/>
            <a:ext cx="3657600" cy="35548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6382" y="5231003"/>
            <a:ext cx="3657600" cy="297004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722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4984231" y="1416140"/>
            <a:ext cx="3759720" cy="459903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tx1">
                  <a:lumMod val="20000"/>
                  <a:lumOff val="80000"/>
                </a:schemeClr>
              </a:gs>
              <a:gs pos="47000">
                <a:schemeClr val="bg1"/>
              </a:gs>
              <a:gs pos="100000">
                <a:srgbClr val="EDDFF5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221224" y="1747683"/>
            <a:ext cx="3236976" cy="1900292"/>
          </a:xfrm>
        </p:spPr>
        <p:txBody>
          <a:bodyPr/>
          <a:lstStyle>
            <a:lvl1pPr marL="114300" indent="-114300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5310124" y="4876800"/>
            <a:ext cx="3044497" cy="326243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990141" y="1335313"/>
            <a:ext cx="1" cy="4760687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2407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217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406400" indent="0">
              <a:buClr>
                <a:schemeClr val="accent5"/>
              </a:buClr>
              <a:buFontTx/>
              <a:buNone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06400" indent="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18887" y="301752"/>
            <a:ext cx="3951308" cy="838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Two Column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Title Right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16000">
                    <a:schemeClr val="tx2"/>
                  </a:gs>
                  <a:gs pos="100000">
                    <a:srgbClr val="28A7DF"/>
                  </a:gs>
                </a:gsLst>
                <a:lin ang="1800000" scaled="0"/>
                <a:tileRect/>
              </a:gra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86587" y="777667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3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866900"/>
            <a:ext cx="2622550" cy="4391025"/>
          </a:xfr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defRPr lang="en-US" sz="20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defRPr lang="en-US" sz="16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2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200" kern="1200" dirty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866900"/>
            <a:ext cx="2593975" cy="4362450"/>
          </a:xfr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defRPr lang="en-US" sz="20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defRPr lang="en-US" sz="16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2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200" kern="1200" dirty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275388" y="1866900"/>
            <a:ext cx="2633662" cy="4333875"/>
          </a:xfr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defRPr lang="en-US" sz="20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defRPr lang="en-US" sz="16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2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200" kern="1200" dirty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319099"/>
            <a:ext cx="2670048" cy="1200329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0" normalizeH="0" baseline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319099"/>
            <a:ext cx="2670048" cy="1200329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0" normalizeH="0" baseline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47902" y="319099"/>
            <a:ext cx="2670048" cy="1200329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0" normalizeH="0" baseline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82817" y="869003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83084" y="869003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8624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rgbClr val="435153"/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6748889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99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47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5852160"/>
            <a:ext cx="8112126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493B93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6538" indent="-236538" algn="l" defTabSz="914400" rtl="0" eaLnBrk="1" latinLnBrk="0" hangingPunct="1">
              <a:lnSpc>
                <a:spcPts val="52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 kumimoji="0" lang="en-US" sz="54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“Format large quotes using this slide layout. Be sure to cite your source below.”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3255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Format large quotes using this slide layout. Be sure to cite your source below.”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48416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kumimoji="0" lang="en-US" sz="54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777667"/>
            <a:ext cx="3895344" cy="5287676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lang="en-US" sz="2000" kern="1200" dirty="0">
                <a:solidFill>
                  <a:srgbClr val="493B93"/>
                </a:solidFill>
                <a:latin typeface="+mj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435153"/>
              </a:buClr>
              <a:buFont typeface="Arial" pitchFamily="34" charset="0"/>
              <a:buNone/>
            </a:pPr>
            <a:r>
              <a:rPr lang="en-US" dirty="0" smtClean="0"/>
              <a:t>Tell your story here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86587" y="777667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3822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2" y="4464066"/>
            <a:ext cx="3657600" cy="384721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Speaker Name</a:t>
            </a: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ts val="6200"/>
              </a:lnSpc>
              <a:spcBef>
                <a:spcPct val="0"/>
              </a:spcBef>
              <a:buNone/>
              <a:defRPr lang="en-US" sz="5400" b="0" kern="12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2068" y="330200"/>
            <a:ext cx="2889136" cy="4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862154"/>
            <a:ext cx="3657600" cy="35548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6382" y="5231003"/>
            <a:ext cx="3657600" cy="297004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895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493B9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315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20804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34786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1793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3346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39924"/>
            <a:ext cx="8474869" cy="6054185"/>
          </a:xfrm>
          <a:ln>
            <a:solidFill>
              <a:srgbClr val="FFFFFF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983399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5" y="6380780"/>
            <a:ext cx="8477250" cy="160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474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91440"/>
            <a:ext cx="9326880" cy="704088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163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42616" y="777240"/>
            <a:ext cx="5897880" cy="4425696"/>
          </a:xfrm>
          <a:solidFill>
            <a:srgbClr val="000000"/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48" y="6042098"/>
            <a:ext cx="2889136" cy="4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055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-158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546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265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0728" cy="384175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493B93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 Goes Here</a:t>
            </a:r>
            <a:endParaRPr lang="en-US" dirty="0"/>
          </a:p>
        </p:txBody>
      </p:sp>
      <p:pic>
        <p:nvPicPr>
          <p:cNvPr id="51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53" y="325971"/>
            <a:ext cx="2920207" cy="48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2" y="4862154"/>
            <a:ext cx="8110728" cy="35548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>
                <a:solidFill>
                  <a:srgbClr val="493B93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6381" y="5231003"/>
            <a:ext cx="8110728" cy="297004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400">
                <a:solidFill>
                  <a:srgbClr val="493B93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546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983399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7504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-1587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98071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blu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-1587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746" y="3078070"/>
            <a:ext cx="3669899" cy="61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8532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61450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746" y="3078070"/>
            <a:ext cx="3669899" cy="61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7681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5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149573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9702" y="1079501"/>
            <a:ext cx="8577072" cy="52259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87957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14388">
              <a:defRPr/>
            </a:pPr>
            <a:r>
              <a:rPr lang="en-US" altLang="zh-TW" sz="1800" b="1" kern="0" dirty="0" smtClean="0">
                <a:solidFill>
                  <a:schemeClr val="bg1"/>
                </a:solidFill>
              </a:rPr>
              <a:t>Vijay </a:t>
            </a:r>
            <a:r>
              <a:rPr lang="en-US" altLang="zh-TW" sz="1800" b="1" kern="0" dirty="0" err="1" smtClean="0">
                <a:solidFill>
                  <a:schemeClr val="bg1"/>
                </a:solidFill>
              </a:rPr>
              <a:t>Bhuse</a:t>
            </a:r>
            <a:r>
              <a:rPr lang="en-US" altLang="zh-TW" sz="1800" b="1" kern="0" dirty="0" smtClean="0">
                <a:solidFill>
                  <a:schemeClr val="bg1"/>
                </a:solidFill>
              </a:rPr>
              <a:t>, Ph.D.</a:t>
            </a:r>
          </a:p>
          <a:p>
            <a:pPr defTabSz="814388">
              <a:defRPr/>
            </a:pPr>
            <a:r>
              <a:rPr lang="en-US" altLang="zh-TW" sz="1800" kern="0" dirty="0" smtClean="0">
                <a:solidFill>
                  <a:schemeClr val="bg1"/>
                </a:solidFill>
              </a:rPr>
              <a:t>Instructor</a:t>
            </a:r>
          </a:p>
          <a:p>
            <a:pPr defTabSz="814388">
              <a:defRPr/>
            </a:pPr>
            <a:r>
              <a:rPr lang="en-US" altLang="zh-TW" sz="1800" kern="0" dirty="0" smtClean="0">
                <a:solidFill>
                  <a:schemeClr val="bg1"/>
                </a:solidFill>
              </a:rPr>
              <a:t>ECPI University</a:t>
            </a:r>
            <a:endParaRPr lang="en-US" altLang="zh-TW" sz="18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9" y="152082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52082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05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6" y="4712451"/>
            <a:ext cx="8477250" cy="1828800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2"/>
            <a:ext cx="8548802" cy="4134758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Segue Title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© 2013 Cisco and/or its affiliates. All rights reserved.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24284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6" y="4696378"/>
            <a:ext cx="8477250" cy="1844873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2"/>
            <a:ext cx="8548802" cy="4134758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Segue Title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592251" cy="175257"/>
          </a:xfrm>
          <a:prstGeom prst="rect">
            <a:avLst/>
          </a:prstGeom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© 2013 Cisco and/or its affiliates. All rights reserved.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35834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Seg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2"/>
            <a:ext cx="8548802" cy="4134758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Segue Title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© 2013 Cisco and/or its affiliates. All rights reserved.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5" y="6380780"/>
            <a:ext cx="8477250" cy="160471"/>
          </a:xfrm>
          <a:prstGeom prst="rect">
            <a:avLst/>
          </a:prstGeom>
          <a:noFill/>
        </p:spPr>
      </p:pic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11556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344168"/>
            <a:ext cx="8577072" cy="496519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45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ts val="1480"/>
              </a:spcBef>
              <a:defRPr lang="en-US" sz="18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spcBef>
                <a:spcPts val="600"/>
              </a:spcBef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400" kern="1200" dirty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lv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9702" y="1339745"/>
            <a:ext cx="4122425" cy="49657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ts val="1480"/>
              </a:spcBef>
              <a:defRPr lang="en-US" sz="18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spcBef>
                <a:spcPts val="600"/>
              </a:spcBef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400" kern="1200" dirty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361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5" y="6380780"/>
            <a:ext cx="8477250" cy="160471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1528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lv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" y="1079501"/>
            <a:ext cx="8577072" cy="5225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83399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808080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Public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486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0" lang="en-US" sz="3600" b="1" i="0" u="none" strike="noStrike" kern="1200" cap="none" spc="0" normalizeH="0" baseline="0" dirty="0">
          <a:ln>
            <a:noFill/>
          </a:ln>
          <a:gradFill flip="none" rotWithShape="1">
            <a:gsLst>
              <a:gs pos="16000">
                <a:schemeClr val="tx2"/>
              </a:gs>
              <a:gs pos="100000">
                <a:srgbClr val="28A7DF"/>
              </a:gs>
            </a:gsLst>
            <a:lin ang="1800000" scaled="0"/>
            <a:tileRect/>
          </a:gradFill>
          <a:effectLst/>
          <a:uLnTx/>
          <a:uFillTx/>
          <a:latin typeface="微軟正黑體" pitchFamily="34" charset="-120"/>
          <a:ea typeface="微軟正黑體" pitchFamily="34" charset="-120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493B93"/>
        </a:buClr>
        <a:buSzPct val="90000"/>
        <a:buFont typeface="Arial" pitchFamily="34" charset="0"/>
        <a:buChar char="•"/>
        <a:tabLst/>
        <a:defRPr lang="en-US" sz="2200" kern="1200" dirty="0" smtClean="0">
          <a:solidFill>
            <a:srgbClr val="435153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435153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435153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435153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435153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proxy.ecpi.edu:2555/9780133363289/gloss0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860" y="0"/>
            <a:ext cx="916067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Box 16"/>
          <p:cNvSpPr txBox="1">
            <a:spLocks noChangeArrowheads="1"/>
          </p:cNvSpPr>
          <p:nvPr/>
        </p:nvSpPr>
        <p:spPr bwMode="auto">
          <a:xfrm>
            <a:off x="3181351" y="265113"/>
            <a:ext cx="579477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zh-TW" altLang="en-US" sz="4000" dirty="0" smtClean="0">
                <a:solidFill>
                  <a:srgbClr val="4DCAFF"/>
                </a:solidFill>
                <a:latin typeface="黑体" pitchFamily="2" charset="-122"/>
                <a:ea typeface="黑体" pitchFamily="2" charset="-122"/>
              </a:rPr>
              <a:t>整備今日的</a:t>
            </a:r>
            <a:r>
              <a:rPr lang="zh-TW" altLang="en-US" sz="4000" dirty="0" smtClean="0">
                <a:solidFill>
                  <a:srgbClr val="4DCAFF"/>
                </a:solidFill>
                <a:latin typeface="黑体" pitchFamily="2" charset="-122"/>
                <a:ea typeface="黑体" pitchFamily="2" charset="-122"/>
              </a:rPr>
              <a:t>教師</a:t>
            </a:r>
            <a:endParaRPr lang="zh-CN" altLang="en-US" sz="4000" dirty="0">
              <a:solidFill>
                <a:srgbClr val="4DCAFF"/>
              </a:solidFill>
              <a:latin typeface="黑体" pitchFamily="2" charset="-122"/>
              <a:ea typeface="黑体" pitchFamily="2" charset="-122"/>
            </a:endParaRPr>
          </a:p>
          <a:p>
            <a:pPr algn="r">
              <a:lnSpc>
                <a:spcPct val="90000"/>
              </a:lnSpc>
            </a:pPr>
            <a:r>
              <a:rPr lang="zh-TW" altLang="en-US" sz="4000" dirty="0" smtClean="0">
                <a:solidFill>
                  <a:srgbClr val="4DCAFF"/>
                </a:solidFill>
                <a:latin typeface="黑体" pitchFamily="2" charset="-122"/>
                <a:ea typeface="黑体" pitchFamily="2" charset="-122"/>
              </a:rPr>
              <a:t>幫助未來的學生</a:t>
            </a:r>
            <a:endParaRPr lang="zh-CN" altLang="en-US" sz="4000" dirty="0">
              <a:solidFill>
                <a:srgbClr val="4DCA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4264819" y="2279651"/>
            <a:ext cx="470177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2400" b="1">
                <a:solidFill>
                  <a:srgbClr val="FFFFFF"/>
                </a:solidFill>
                <a:latin typeface="CiscoSans ExtraLight"/>
              </a:rPr>
              <a:t>Cisco Networking Academy</a:t>
            </a:r>
          </a:p>
        </p:txBody>
      </p:sp>
      <p:sp>
        <p:nvSpPr>
          <p:cNvPr id="14" name="Rectangle 209"/>
          <p:cNvSpPr txBox="1">
            <a:spLocks noChangeArrowheads="1"/>
          </p:cNvSpPr>
          <p:nvPr/>
        </p:nvSpPr>
        <p:spPr bwMode="white">
          <a:xfrm>
            <a:off x="259556" y="2306639"/>
            <a:ext cx="8239125" cy="3760787"/>
          </a:xfrm>
          <a:prstGeom prst="rect">
            <a:avLst/>
          </a:prstGeom>
          <a:ln/>
        </p:spPr>
        <p:txBody>
          <a:bodyPr anchor="ctr"/>
          <a:lstStyle/>
          <a:p>
            <a:pPr defTabSz="812800"/>
            <a:endParaRPr lang="zh-CN" altLang="en-US" sz="1200" dirty="0">
              <a:solidFill>
                <a:schemeClr val="bg1"/>
              </a:solidFill>
              <a:latin typeface="CiscoSans ExtraLight"/>
            </a:endParaRPr>
          </a:p>
          <a:p>
            <a:pPr defTabSz="812800"/>
            <a:r>
              <a:rPr lang="en-US" altLang="zh-CN" sz="3600" dirty="0">
                <a:solidFill>
                  <a:srgbClr val="FFFFFF"/>
                </a:solidFill>
                <a:cs typeface="Arial" charset="0"/>
              </a:rPr>
              <a:t>Syslog</a:t>
            </a:r>
            <a:r>
              <a:rPr lang="zh-CN" altLang="en-US" sz="3600" dirty="0">
                <a:solidFill>
                  <a:srgbClr val="FFFFFF"/>
                </a:solidFill>
                <a:cs typeface="Arial" charset="0"/>
              </a:rPr>
              <a:t>、</a:t>
            </a:r>
            <a:r>
              <a:rPr lang="en-US" altLang="zh-CN" sz="3600" dirty="0">
                <a:solidFill>
                  <a:srgbClr val="FFFFFF"/>
                </a:solidFill>
                <a:cs typeface="Arial" charset="0"/>
              </a:rPr>
              <a:t>SNMP</a:t>
            </a:r>
            <a:endParaRPr lang="zh-CN" altLang="en-US" sz="3600" dirty="0">
              <a:solidFill>
                <a:schemeClr val="bg1"/>
              </a:solidFill>
              <a:cs typeface="Arial" charset="0"/>
            </a:endParaRPr>
          </a:p>
          <a:p>
            <a:pPr defTabSz="812800"/>
            <a:endParaRPr lang="zh-CN" altLang="en-US" sz="900" dirty="0">
              <a:solidFill>
                <a:schemeClr val="bg1"/>
              </a:solidFill>
              <a:latin typeface="CiscoSans ExtraLight"/>
            </a:endParaRPr>
          </a:p>
          <a:p>
            <a:pPr defTabSz="812800"/>
            <a:endParaRPr lang="zh-CN" altLang="en-US" dirty="0">
              <a:solidFill>
                <a:schemeClr val="bg1"/>
              </a:solidFill>
              <a:latin typeface="CiscoSans ExtraLight"/>
            </a:endParaRPr>
          </a:p>
          <a:p>
            <a:pPr defTabSz="814388">
              <a:defRPr/>
            </a:pPr>
            <a:r>
              <a:rPr lang="en-US" altLang="zh-TW" b="1" kern="0" dirty="0">
                <a:solidFill>
                  <a:schemeClr val="bg1"/>
                </a:solidFill>
              </a:rPr>
              <a:t>Vijay </a:t>
            </a:r>
            <a:r>
              <a:rPr lang="en-US" altLang="zh-TW" b="1" kern="0" dirty="0" err="1">
                <a:solidFill>
                  <a:schemeClr val="bg1"/>
                </a:solidFill>
              </a:rPr>
              <a:t>Bhuse</a:t>
            </a:r>
            <a:r>
              <a:rPr lang="en-US" altLang="zh-TW" b="1" kern="0" dirty="0">
                <a:solidFill>
                  <a:schemeClr val="bg1"/>
                </a:solidFill>
              </a:rPr>
              <a:t>, Ph.D.</a:t>
            </a:r>
          </a:p>
          <a:p>
            <a:pPr defTabSz="814388">
              <a:defRPr/>
            </a:pPr>
            <a:r>
              <a:rPr lang="en-US" altLang="zh-TW" kern="0" dirty="0">
                <a:solidFill>
                  <a:schemeClr val="bg1"/>
                </a:solidFill>
              </a:rPr>
              <a:t>Instructor</a:t>
            </a:r>
          </a:p>
          <a:p>
            <a:pPr defTabSz="814388">
              <a:defRPr/>
            </a:pPr>
            <a:r>
              <a:rPr lang="en-US" altLang="zh-TW" kern="0" dirty="0">
                <a:solidFill>
                  <a:schemeClr val="bg1"/>
                </a:solidFill>
              </a:rPr>
              <a:t>ECPI University</a:t>
            </a:r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366" y="260351"/>
            <a:ext cx="51792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19"/>
          <p:cNvSpPr txBox="1">
            <a:spLocks noChangeArrowheads="1"/>
          </p:cNvSpPr>
          <p:nvPr/>
        </p:nvSpPr>
        <p:spPr bwMode="auto">
          <a:xfrm>
            <a:off x="2730501" y="1544638"/>
            <a:ext cx="62408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zh-TW" sz="3200" b="1" dirty="0">
                <a:solidFill>
                  <a:srgbClr val="000058"/>
                </a:solidFill>
              </a:rPr>
              <a:t>Academy Conference 2013</a:t>
            </a:r>
            <a:endParaRPr lang="en-US" altLang="zh-TW" sz="3200" b="1" dirty="0">
              <a:solidFill>
                <a:srgbClr val="000058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配置</a:t>
            </a:r>
            <a:r>
              <a:rPr lang="zh-TW" altLang="en-US" dirty="0" smtClean="0"/>
              <a:t> </a:t>
            </a:r>
            <a:r>
              <a:rPr lang="zh-CN" dirty="0" smtClean="0"/>
              <a:t>SNMPv2</a:t>
            </a:r>
            <a:endParaRPr lang="zh-C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SNMP</a:t>
            </a:r>
            <a:r>
              <a:rPr lang="zh-TW" altLang="en-US" dirty="0" smtClean="0"/>
              <a:t> </a:t>
            </a:r>
            <a:r>
              <a:rPr lang="zh-CN" dirty="0" smtClean="0"/>
              <a:t>版本 </a:t>
            </a:r>
            <a:r>
              <a:rPr lang="en-US" altLang="zh-CN" dirty="0" smtClean="0"/>
              <a:t>2c</a:t>
            </a:r>
            <a:r>
              <a:rPr lang="zh-TW" altLang="en-US" dirty="0" smtClean="0"/>
              <a:t> 中有兩種社區字串：</a:t>
            </a:r>
            <a:endParaRPr lang="zh-CN" dirty="0" smtClean="0"/>
          </a:p>
          <a:p>
            <a:r>
              <a:rPr lang="zh-CN" altLang="en-US" b="1" dirty="0" smtClean="0">
                <a:solidFill>
                  <a:srgbClr val="0070C0"/>
                </a:solidFill>
              </a:rPr>
              <a:t>唯讀</a:t>
            </a:r>
            <a:r>
              <a:rPr lang="zh-CN" b="1" dirty="0" smtClean="0">
                <a:solidFill>
                  <a:srgbClr val="0070C0"/>
                </a:solidFill>
              </a:rPr>
              <a:t> </a:t>
            </a:r>
            <a:r>
              <a:rPr lang="zh-CN" altLang="zh-CN" b="1" dirty="0" smtClean="0">
                <a:solidFill>
                  <a:srgbClr val="0070C0"/>
                </a:solidFill>
              </a:rPr>
              <a:t>(RO)</a:t>
            </a:r>
            <a:r>
              <a:rPr lang="zh-CN" dirty="0" smtClean="0"/>
              <a:t>：</a:t>
            </a:r>
            <a:r>
              <a:rPr lang="zh-CN" altLang="en-US" dirty="0" smtClean="0"/>
              <a:t>提供對</a:t>
            </a:r>
            <a:r>
              <a:rPr lang="zh-TW" altLang="en-US" dirty="0" smtClean="0"/>
              <a:t> </a:t>
            </a:r>
            <a:r>
              <a:rPr lang="en-US" altLang="zh-CN" dirty="0" smtClean="0"/>
              <a:t>MIB</a:t>
            </a:r>
            <a:r>
              <a:rPr lang="zh-TW" altLang="en-US" dirty="0" smtClean="0"/>
              <a:t> 變數的存取，但不允許更改這些變數，只能讀取</a:t>
            </a:r>
            <a:r>
              <a:rPr lang="zh-CN" altLang="en-US" dirty="0" smtClean="0"/>
              <a:t>。由於版本</a:t>
            </a:r>
            <a:r>
              <a:rPr lang="zh-TW" altLang="en-US" dirty="0" smtClean="0"/>
              <a:t> </a:t>
            </a:r>
            <a:r>
              <a:rPr lang="en-US" altLang="zh-CN" dirty="0" smtClean="0"/>
              <a:t>2c</a:t>
            </a:r>
            <a:r>
              <a:rPr lang="zh-TW" altLang="en-US" dirty="0" smtClean="0"/>
              <a:t> 的安全性低，許多組織僅在唯讀模式使用</a:t>
            </a:r>
            <a:r>
              <a:rPr lang="zh-CN" altLang="zh-CN" dirty="0" smtClean="0"/>
              <a:t>SNMP</a:t>
            </a:r>
            <a:r>
              <a:rPr lang="zh-CN" dirty="0" smtClean="0"/>
              <a:t>。</a:t>
            </a:r>
          </a:p>
          <a:p>
            <a:r>
              <a:rPr lang="zh-CN" altLang="en-US" b="1" dirty="0" smtClean="0">
                <a:solidFill>
                  <a:srgbClr val="0070C0"/>
                </a:solidFill>
              </a:rPr>
              <a:t>讀</a:t>
            </a:r>
            <a:r>
              <a:rPr lang="zh-CN" altLang="zh-CN" b="1" dirty="0" smtClean="0">
                <a:solidFill>
                  <a:srgbClr val="0070C0"/>
                </a:solidFill>
              </a:rPr>
              <a:t>/</a:t>
            </a:r>
            <a:r>
              <a:rPr lang="zh-CN" altLang="en-US" b="1" dirty="0" smtClean="0">
                <a:solidFill>
                  <a:srgbClr val="0070C0"/>
                </a:solidFill>
              </a:rPr>
              <a:t>寫</a:t>
            </a:r>
            <a:r>
              <a:rPr lang="zh-CN" altLang="zh-CN" b="1" dirty="0" smtClean="0">
                <a:solidFill>
                  <a:srgbClr val="0070C0"/>
                </a:solidFill>
              </a:rPr>
              <a:t>(RW)</a:t>
            </a:r>
            <a:r>
              <a:rPr lang="zh-CN" altLang="en-US" dirty="0" smtClean="0"/>
              <a:t>：提供對</a:t>
            </a:r>
            <a:r>
              <a:rPr lang="zh-TW" altLang="en-US" dirty="0" smtClean="0"/>
              <a:t> </a:t>
            </a:r>
            <a:r>
              <a:rPr lang="en-US" altLang="zh-CN" dirty="0" smtClean="0"/>
              <a:t>MIB</a:t>
            </a:r>
            <a:r>
              <a:rPr lang="zh-TW" altLang="en-US" dirty="0" smtClean="0"/>
              <a:t> 中所有物件的讀寫存取權限。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配置</a:t>
            </a:r>
            <a:r>
              <a:rPr lang="zh-TW" altLang="en-US" dirty="0" smtClean="0"/>
              <a:t> </a:t>
            </a:r>
            <a:r>
              <a:rPr lang="en-US" altLang="zh-CN" dirty="0" smtClean="0"/>
              <a:t>SNMP</a:t>
            </a:r>
            <a:r>
              <a:rPr lang="zh-TW" altLang="en-US" dirty="0" smtClean="0"/>
              <a:t> </a:t>
            </a:r>
            <a:r>
              <a:rPr lang="zh-CN" dirty="0" smtClean="0"/>
              <a:t>版本</a:t>
            </a:r>
            <a:r>
              <a:rPr lang="zh-TW" altLang="en-US" dirty="0" smtClean="0"/>
              <a:t> </a:t>
            </a:r>
            <a:r>
              <a:rPr lang="en-US" altLang="zh-CN" dirty="0" smtClean="0"/>
              <a:t>2c</a:t>
            </a:r>
            <a:r>
              <a:rPr lang="zh-TW" altLang="en-US" dirty="0" smtClean="0"/>
              <a:t> </a:t>
            </a:r>
            <a:r>
              <a:rPr lang="zh-CN" altLang="en-US" dirty="0" smtClean="0"/>
              <a:t>唯讀存取</a:t>
            </a:r>
            <a:endParaRPr lang="zh-CN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)#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altLang="zh-CN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access-list standard </a:t>
            </a:r>
            <a:r>
              <a:rPr lang="en-US" altLang="zh-CN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ACL_PROTECTSNMP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config-std-nacl</a:t>
            </a: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)#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permit host </a:t>
            </a:r>
            <a:r>
              <a:rPr lang="en-US" altLang="zh-CN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10.10.10.101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config-std-nacl</a:t>
            </a: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en-US" altLang="zh-CN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)#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altLang="zh-CN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-server community </a:t>
            </a:r>
            <a:r>
              <a:rPr lang="en-US" altLang="zh-CN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V011eyB@11!!! </a:t>
            </a:r>
            <a:r>
              <a:rPr lang="en-US" altLang="zh-CN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 </a:t>
            </a:r>
            <a:r>
              <a:rPr lang="en-US" altLang="zh-CN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ACL_PROTECTSNMP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)#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altLang="zh-CN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-server location </a:t>
            </a:r>
            <a:r>
              <a:rPr lang="en-US" altLang="zh-CN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Tampa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)#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altLang="zh-CN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-server contact </a:t>
            </a:r>
            <a:r>
              <a:rPr lang="en-US" altLang="zh-CN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Anthony </a:t>
            </a:r>
            <a:r>
              <a:rPr lang="en-US" altLang="zh-CN" sz="20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Sequeira</a:t>
            </a:r>
            <a:endParaRPr lang="en-US" altLang="zh-CN" sz="2000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)#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R1#</a:t>
            </a:r>
            <a:endParaRPr lang="en-US" altLang="zh-CN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/>
              <a:t>配置</a:t>
            </a:r>
            <a:r>
              <a:rPr lang="en-US" altLang="zh-CN" smtClean="0"/>
              <a:t> SNMP</a:t>
            </a:r>
            <a:r>
              <a:rPr lang="zh-CN" smtClean="0"/>
              <a:t>版本</a:t>
            </a:r>
            <a:r>
              <a:rPr lang="en-US" altLang="zh-CN" smtClean="0"/>
              <a:t> 2c</a:t>
            </a:r>
            <a:r>
              <a:rPr lang="zh-CN" altLang="en-US" smtClean="0"/>
              <a:t>讀寫存取</a:t>
            </a:r>
            <a:endParaRPr lang="zh-CN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R2(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)#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altLang="zh-CN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access-list standard </a:t>
            </a:r>
            <a:r>
              <a:rPr lang="en-US" altLang="zh-CN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ACL_PROTECTSNMP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R2(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config-std-nacl</a:t>
            </a: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)#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permit host </a:t>
            </a:r>
            <a:r>
              <a:rPr lang="en-US" altLang="zh-CN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10.20.20.201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R2(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config-std-nacl</a:t>
            </a: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)#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R2(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)#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altLang="zh-CN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-server community </a:t>
            </a:r>
            <a:r>
              <a:rPr lang="en-US" altLang="zh-CN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T3nn1sB@ll</a:t>
            </a:r>
            <a:r>
              <a:rPr lang="en-US" altLang="zh-CN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RW </a:t>
            </a:r>
            <a:r>
              <a:rPr lang="en-US" altLang="zh-CN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ACL_PROTECTSNMP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R2(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)#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altLang="zh-CN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-server location </a:t>
            </a:r>
            <a:r>
              <a:rPr lang="en-US" altLang="zh-CN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York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R2(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)#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snmp</a:t>
            </a:r>
            <a:r>
              <a:rPr lang="en-US" altLang="zh-CN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-server contact </a:t>
            </a:r>
            <a:r>
              <a:rPr lang="en-US" altLang="zh-CN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John </a:t>
            </a:r>
            <a:r>
              <a:rPr lang="en-US" altLang="zh-CN" sz="20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Sequeira</a:t>
            </a:r>
            <a:endParaRPr lang="en-US" altLang="zh-CN" sz="2000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R2(</a:t>
            </a:r>
            <a:r>
              <a:rPr lang="en-US" altLang="zh-CN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)#</a:t>
            </a:r>
            <a:r>
              <a:rPr lang="zh-TW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R2#</a:t>
            </a:r>
            <a:endParaRPr lang="en-US" altLang="zh-CN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/>
              <a:t>SNMPv3</a:t>
            </a:r>
            <a:endParaRPr lang="zh-CN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訊息完整性</a:t>
            </a:r>
            <a:r>
              <a:rPr lang="zh-TW" altLang="en-US" dirty="0" smtClean="0"/>
              <a:t>：有助於確保資料封包在傳輸中未被篡改</a:t>
            </a:r>
            <a:endParaRPr lang="zh-CN" dirty="0" smtClean="0"/>
          </a:p>
          <a:p>
            <a:r>
              <a:rPr lang="zh-CN" altLang="en-US" b="1" dirty="0">
                <a:solidFill>
                  <a:srgbClr val="0070C0"/>
                </a:solidFill>
              </a:rPr>
              <a:t>驗證</a:t>
            </a:r>
            <a:r>
              <a:rPr lang="zh-CN" altLang="en-US" dirty="0" smtClean="0"/>
              <a:t>：</a:t>
            </a:r>
            <a:r>
              <a:rPr lang="zh-TW" altLang="en-US" dirty="0" smtClean="0"/>
              <a:t>有助於確保資料封包來自已知和可信的來源</a:t>
            </a:r>
            <a:endParaRPr lang="zh-CN" dirty="0" smtClean="0"/>
          </a:p>
          <a:p>
            <a:r>
              <a:rPr lang="zh-CN" b="1" dirty="0">
                <a:solidFill>
                  <a:srgbClr val="0070C0"/>
                </a:solidFill>
              </a:rPr>
              <a:t>加密</a:t>
            </a:r>
            <a:r>
              <a:rPr lang="zh-CN" dirty="0" smtClean="0"/>
              <a:t>：</a:t>
            </a:r>
            <a:r>
              <a:rPr lang="zh-TW" altLang="en-US" dirty="0" smtClean="0"/>
              <a:t>有助於確保資料在傳輸中被擷取後無法讀取資訊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SNMPv3 </a:t>
            </a:r>
            <a:r>
              <a:rPr lang="zh-TW" altLang="en-US" dirty="0" smtClean="0"/>
              <a:t>可能的安全模式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329401"/>
              </p:ext>
            </p:extLst>
          </p:nvPr>
        </p:nvGraphicFramePr>
        <p:xfrm>
          <a:off x="230188" y="1079500"/>
          <a:ext cx="857726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316"/>
                <a:gridCol w="2144316"/>
                <a:gridCol w="2144316"/>
                <a:gridCol w="21443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級別名稱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snmp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-server 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命令中的關鍵字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身份驗證方式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加密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>
                          <a:solidFill>
                            <a:schemeClr val="bg2"/>
                          </a:solidFill>
                        </a:rPr>
                        <a:t>noAuthNoPriv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err="1" smtClean="0">
                          <a:solidFill>
                            <a:schemeClr val="bg2"/>
                          </a:solidFill>
                        </a:rPr>
                        <a:t>noauth</a:t>
                      </a:r>
                      <a:endParaRPr lang="zh-TW" altLang="en-US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bg2"/>
                          </a:solidFill>
                        </a:rPr>
                        <a:t>用戶名稱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bg2"/>
                          </a:solidFill>
                        </a:rPr>
                        <a:t>無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>
                          <a:solidFill>
                            <a:schemeClr val="bg2"/>
                          </a:solidFill>
                        </a:rPr>
                        <a:t>authNoPriv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err="1" smtClean="0">
                          <a:solidFill>
                            <a:schemeClr val="bg2"/>
                          </a:solidFill>
                        </a:rPr>
                        <a:t>auth</a:t>
                      </a:r>
                      <a:endParaRPr lang="zh-TW" altLang="en-US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MD5 </a:t>
                      </a:r>
                      <a:r>
                        <a:rPr lang="zh-TW" altLang="en-US" dirty="0" smtClean="0">
                          <a:solidFill>
                            <a:schemeClr val="bg2"/>
                          </a:solidFill>
                        </a:rPr>
                        <a:t>或 </a:t>
                      </a: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SHA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bg2"/>
                          </a:solidFill>
                        </a:rPr>
                        <a:t>無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>
                          <a:solidFill>
                            <a:schemeClr val="bg2"/>
                          </a:solidFill>
                        </a:rPr>
                        <a:t>authPriv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err="1" smtClean="0">
                          <a:solidFill>
                            <a:schemeClr val="bg2"/>
                          </a:solidFill>
                        </a:rPr>
                        <a:t>priv</a:t>
                      </a:r>
                      <a:endParaRPr lang="zh-TW" altLang="en-US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MD5 </a:t>
                      </a:r>
                      <a:r>
                        <a:rPr lang="zh-TW" altLang="en-US" dirty="0" smtClean="0">
                          <a:solidFill>
                            <a:schemeClr val="bg2"/>
                          </a:solidFill>
                        </a:rPr>
                        <a:t>或 </a:t>
                      </a: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SHA</a:t>
                      </a:r>
                      <a:endParaRPr lang="zh-TW" alt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DES</a:t>
                      </a:r>
                      <a:r>
                        <a:rPr lang="zh-TW" altLang="en-US" dirty="0" smtClean="0">
                          <a:solidFill>
                            <a:schemeClr val="bg2"/>
                          </a:solidFill>
                        </a:rPr>
                        <a:t> 或 </a:t>
                      </a: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DES-56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/>
              <a:t>Syslog</a:t>
            </a:r>
            <a:endParaRPr lang="zh-CN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Syslog </a:t>
            </a:r>
            <a:r>
              <a:rPr lang="zh-TW" altLang="en-US" dirty="0" smtClean="0"/>
              <a:t>允許各種思科設備（以及其他非思科設備）透過網路向</a:t>
            </a:r>
            <a:r>
              <a:rPr lang="zh-CN" altLang="zh-CN" dirty="0" smtClean="0"/>
              <a:t>Syslog </a:t>
            </a:r>
            <a:r>
              <a:rPr lang="zh-TW" altLang="en-US" dirty="0" smtClean="0"/>
              <a:t>伺服器發送系統訊息</a:t>
            </a:r>
            <a:endParaRPr lang="zh-CN" dirty="0" smtClean="0"/>
          </a:p>
          <a:p>
            <a:r>
              <a:rPr lang="zh-TW" altLang="en-US" dirty="0" smtClean="0"/>
              <a:t>你甚至可以建立專用帶外</a:t>
            </a:r>
            <a:r>
              <a:rPr lang="zh-CN" dirty="0" smtClean="0"/>
              <a:t> </a:t>
            </a:r>
            <a:r>
              <a:rPr lang="en-US" altLang="zh-CN" dirty="0" smtClean="0"/>
              <a:t>(OOB) </a:t>
            </a:r>
            <a:r>
              <a:rPr lang="zh-CN" altLang="en-US" dirty="0" smtClean="0"/>
              <a:t>網路</a:t>
            </a:r>
            <a:endParaRPr lang="zh-CN" dirty="0" smtClean="0"/>
          </a:p>
          <a:p>
            <a:r>
              <a:rPr lang="en-US" altLang="zh-CN" dirty="0" smtClean="0"/>
              <a:t>Windows </a:t>
            </a:r>
            <a:r>
              <a:rPr lang="zh-CN" dirty="0" smtClean="0"/>
              <a:t>和 </a:t>
            </a:r>
            <a:r>
              <a:rPr lang="en-US" altLang="zh-CN" dirty="0" smtClean="0"/>
              <a:t>UNIX </a:t>
            </a:r>
            <a:r>
              <a:rPr lang="zh-TW" altLang="en-US" dirty="0" smtClean="0"/>
              <a:t>有許多不同的</a:t>
            </a:r>
            <a:r>
              <a:rPr lang="zh-CN" dirty="0" smtClean="0"/>
              <a:t> </a:t>
            </a:r>
            <a:r>
              <a:rPr lang="en-US" altLang="zh-CN" dirty="0" smtClean="0"/>
              <a:t>Syslog </a:t>
            </a:r>
            <a:r>
              <a:rPr lang="zh-TW" altLang="en-US" dirty="0" smtClean="0"/>
              <a:t>伺服器套裝軟體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Syslog</a:t>
            </a:r>
            <a:r>
              <a:rPr lang="zh-TW" altLang="en-US" dirty="0" smtClean="0"/>
              <a:t> 訊息的常用</a:t>
            </a:r>
            <a:r>
              <a:rPr lang="zh-TW" altLang="en-US" dirty="0" smtClean="0"/>
              <a:t>目</a:t>
            </a:r>
            <a:r>
              <a:rPr lang="zh-TW" altLang="en-US" dirty="0" smtClean="0"/>
              <a:t>的地</a:t>
            </a:r>
            <a:endParaRPr lang="zh-CN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日誌記錄緩衝區 </a:t>
            </a:r>
            <a:r>
              <a:rPr lang="en-US" altLang="zh-TW" dirty="0" smtClean="0"/>
              <a:t>(</a:t>
            </a:r>
            <a:r>
              <a:rPr lang="zh-TW" altLang="en-US" dirty="0" smtClean="0"/>
              <a:t>路由器或交換器內部的</a:t>
            </a:r>
            <a:r>
              <a:rPr lang="zh-CN" dirty="0" smtClean="0"/>
              <a:t> </a:t>
            </a:r>
            <a:r>
              <a:rPr lang="zh-CN" altLang="zh-CN" dirty="0" smtClean="0"/>
              <a:t>RAM</a:t>
            </a:r>
            <a:r>
              <a:rPr lang="en-US" altLang="zh-TW" dirty="0"/>
              <a:t>)</a:t>
            </a:r>
            <a:endParaRPr lang="zh-CN" dirty="0" smtClean="0"/>
          </a:p>
          <a:p>
            <a:r>
              <a:rPr lang="zh-CN" altLang="en-US" dirty="0" smtClean="0"/>
              <a:t>控制台線路</a:t>
            </a:r>
            <a:endParaRPr lang="zh-CN" dirty="0" smtClean="0"/>
          </a:p>
          <a:p>
            <a:r>
              <a:rPr lang="zh-CN" altLang="en-US" dirty="0" smtClean="0"/>
              <a:t>終端線路</a:t>
            </a:r>
            <a:endParaRPr lang="zh-CN" dirty="0" smtClean="0"/>
          </a:p>
          <a:p>
            <a:r>
              <a:rPr lang="en-US" altLang="zh-CN" dirty="0" smtClean="0"/>
              <a:t>Syslog</a:t>
            </a:r>
            <a:r>
              <a:rPr lang="zh-TW" altLang="en-US" dirty="0" smtClean="0"/>
              <a:t> </a:t>
            </a:r>
            <a:r>
              <a:rPr lang="zh-CN" altLang="en-US" dirty="0" smtClean="0"/>
              <a:t>伺服器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網路中的 </a:t>
            </a:r>
            <a:r>
              <a:rPr lang="en-US" altLang="zh-CN" smtClean="0"/>
              <a:t>Syslog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816" y="1020588"/>
            <a:ext cx="8448368" cy="4979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系統訊息格式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02" y="2728913"/>
            <a:ext cx="8577072" cy="3576531"/>
          </a:xfrm>
        </p:spPr>
        <p:txBody>
          <a:bodyPr/>
          <a:lstStyle/>
          <a:p>
            <a:r>
              <a:rPr lang="zh-CN" altLang="en-US" b="1" dirty="0" smtClean="0"/>
              <a:t>時間戳記</a:t>
            </a:r>
            <a:r>
              <a:rPr lang="zh-CN" altLang="en-US" dirty="0" smtClean="0"/>
              <a:t>：</a:t>
            </a:r>
            <a:r>
              <a:rPr 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zh-CN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Dec 18 17:10:15.079</a:t>
            </a:r>
          </a:p>
          <a:p>
            <a:r>
              <a:rPr lang="zh-TW" altLang="en-US" b="1" dirty="0" smtClean="0"/>
              <a:t>路由器上產生訊息的設施</a:t>
            </a:r>
            <a:r>
              <a:rPr lang="zh-TW" altLang="en-US" dirty="0" smtClean="0"/>
              <a:t>：</a:t>
            </a:r>
            <a:r>
              <a:rPr lang="zh-CN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%LINEPROTO</a:t>
            </a:r>
          </a:p>
          <a:p>
            <a:r>
              <a:rPr lang="zh-TW" altLang="en-US" b="1" dirty="0" smtClean="0"/>
              <a:t>嚴重性級別</a:t>
            </a:r>
            <a:r>
              <a:rPr lang="zh-TW" altLang="en-US" dirty="0" smtClean="0"/>
              <a:t>：</a:t>
            </a:r>
            <a:r>
              <a:rPr lang="zh-CN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r>
              <a:rPr lang="zh-TW" altLang="en-US" b="1" dirty="0" smtClean="0"/>
              <a:t>訊息的</a:t>
            </a:r>
            <a:r>
              <a:rPr lang="zh-TW" altLang="en-US" b="1" dirty="0"/>
              <a:t>易</a:t>
            </a:r>
            <a:r>
              <a:rPr lang="zh-TW" altLang="en-US" b="1" dirty="0" smtClean="0"/>
              <a:t>記碼</a:t>
            </a:r>
            <a:r>
              <a:rPr lang="zh-TW" altLang="en-US" dirty="0" smtClean="0"/>
              <a:t>：</a:t>
            </a:r>
            <a:r>
              <a:rPr lang="zh-CN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UPDOWN</a:t>
            </a:r>
          </a:p>
          <a:p>
            <a:r>
              <a:rPr lang="zh-CN" altLang="en-US" b="1" dirty="0" smtClean="0"/>
              <a:t>訊息說明</a:t>
            </a:r>
            <a:r>
              <a:rPr lang="zh-CN" altLang="en-US" dirty="0" smtClean="0"/>
              <a:t>：</a:t>
            </a:r>
            <a:r>
              <a:rPr lang="zh-CN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Line protocol on Interface FastEthernet0/0, changed state to down</a:t>
            </a:r>
            <a:endParaRPr lang="zh-CN" altLang="zh-CN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281" y="1365046"/>
            <a:ext cx="8068438" cy="94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修改系統訊息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444" y="1080832"/>
            <a:ext cx="8546113" cy="207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/>
              <a:t>SNMP</a:t>
            </a:r>
            <a:endParaRPr lang="zh-CN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SNMP</a:t>
            </a:r>
            <a:r>
              <a:rPr lang="zh-TW" altLang="en-US" dirty="0" smtClean="0"/>
              <a:t>是一種應用層協定，提供</a:t>
            </a:r>
            <a:r>
              <a:rPr lang="zh-CN" b="1" dirty="0" smtClean="0">
                <a:solidFill>
                  <a:srgbClr val="0070C0"/>
                </a:solidFill>
              </a:rPr>
              <a:t>管理器</a:t>
            </a:r>
            <a:r>
              <a:rPr lang="en-US" altLang="zh-CN" b="1" dirty="0" smtClean="0">
                <a:solidFill>
                  <a:srgbClr val="0070C0"/>
                </a:solidFill>
              </a:rPr>
              <a:t> (manager) </a:t>
            </a:r>
            <a:r>
              <a:rPr lang="zh-CN" dirty="0" smtClean="0"/>
              <a:t>和</a:t>
            </a:r>
            <a:r>
              <a:rPr lang="zh-CN" b="1" dirty="0" smtClean="0">
                <a:solidFill>
                  <a:srgbClr val="0070C0"/>
                </a:solidFill>
              </a:rPr>
              <a:t>代理</a:t>
            </a:r>
            <a:r>
              <a:rPr lang="en-US" altLang="zh-CN" b="1" dirty="0" smtClean="0">
                <a:solidFill>
                  <a:srgbClr val="0070C0"/>
                </a:solidFill>
              </a:rPr>
              <a:t> (agent) </a:t>
            </a:r>
            <a:r>
              <a:rPr lang="zh-TW" altLang="en-US" dirty="0" smtClean="0"/>
              <a:t>之間的通信訊息格式</a:t>
            </a:r>
            <a:endParaRPr lang="zh-CN" dirty="0" smtClean="0"/>
          </a:p>
          <a:p>
            <a:r>
              <a:rPr lang="zh-CN" dirty="0" smtClean="0"/>
              <a:t>其中包括：</a:t>
            </a:r>
          </a:p>
          <a:p>
            <a:pPr lvl="1"/>
            <a:r>
              <a:rPr lang="en-US" altLang="zh-CN" dirty="0" smtClean="0"/>
              <a:t>SNMP </a:t>
            </a:r>
            <a:r>
              <a:rPr lang="zh-CN" dirty="0" smtClean="0"/>
              <a:t>管理器</a:t>
            </a:r>
          </a:p>
          <a:p>
            <a:pPr lvl="1"/>
            <a:r>
              <a:rPr lang="en-US" altLang="zh-CN" dirty="0" smtClean="0"/>
              <a:t>SNMP </a:t>
            </a:r>
            <a:r>
              <a:rPr lang="zh-CN" dirty="0" smtClean="0"/>
              <a:t>代理</a:t>
            </a:r>
          </a:p>
          <a:p>
            <a:pPr lvl="1"/>
            <a:r>
              <a:rPr lang="zh-CN" altLang="en-US" dirty="0" smtClean="0"/>
              <a:t>管理資訊庫 </a:t>
            </a:r>
            <a:r>
              <a:rPr lang="en-US" altLang="zh-CN" dirty="0" smtClean="0"/>
              <a:t>(MIB – Management Information Base)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系統訊息嚴重性級別</a:t>
            </a:r>
            <a:endParaRPr lang="zh-CN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753768"/>
              </p:ext>
            </p:extLst>
          </p:nvPr>
        </p:nvGraphicFramePr>
        <p:xfrm>
          <a:off x="230188" y="1079500"/>
          <a:ext cx="857726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312"/>
                <a:gridCol w="1524000"/>
                <a:gridCol w="6330949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級別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級別名稱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zh-TW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Emergency</a:t>
                      </a:r>
                      <a:endParaRPr lang="zh-TW" altLang="en-US" sz="18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系統可能無法使用</a:t>
                      </a:r>
                      <a:endParaRPr lang="zh-TW" altLang="en-US" sz="1800" b="0" kern="12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zh-TW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Alert</a:t>
                      </a:r>
                      <a:endParaRPr lang="zh-TW" altLang="en-US" sz="18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需要立即處置行動</a:t>
                      </a:r>
                      <a:endParaRPr lang="zh-TW" altLang="en-US" sz="1800" b="0" kern="12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zh-TW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Critical</a:t>
                      </a:r>
                      <a:endParaRPr lang="zh-TW" altLang="en-US" sz="18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發生關鍵性事件</a:t>
                      </a:r>
                      <a:endParaRPr lang="zh-TW" altLang="en-US" sz="1800" b="0" kern="12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zh-TW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Error</a:t>
                      </a:r>
                      <a:endParaRPr lang="zh-TW" altLang="en-US" sz="18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設備發生錯誤</a:t>
                      </a:r>
                      <a:endParaRPr lang="zh-TW" altLang="en-US" sz="1800" b="0" kern="12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zh-TW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Warning</a:t>
                      </a:r>
                      <a:endParaRPr lang="zh-TW" altLang="en-US" sz="18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狀況可能需要注意</a:t>
                      </a:r>
                      <a:endParaRPr lang="zh-TW" altLang="en-US" sz="1800" b="0" kern="12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zh-TW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Notification</a:t>
                      </a:r>
                      <a:endParaRPr lang="zh-TW" altLang="en-US" sz="18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正常但重要的狀況</a:t>
                      </a:r>
                      <a:endParaRPr lang="zh-TW" altLang="en-US" sz="1800" b="0" kern="12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zh-TW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Informational</a:t>
                      </a:r>
                      <a:endParaRPr lang="zh-TW" altLang="en-US" sz="18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發生了正常事件</a:t>
                      </a:r>
                      <a:endParaRPr lang="zh-TW" altLang="en-US" sz="1800" b="0" kern="12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zh-TW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Debugging</a:t>
                      </a:r>
                      <a:endParaRPr lang="zh-TW" altLang="en-US" sz="18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輸出為 </a:t>
                      </a:r>
                      <a:r>
                        <a:rPr lang="en-US" altLang="zh-TW" sz="1800" b="1" kern="12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ea typeface="微軟正黑體" panose="020B0604030504040204" pitchFamily="34" charset="-120"/>
                          <a:cs typeface="Courier New" panose="02070309020205020404" pitchFamily="49" charset="0"/>
                        </a:rPr>
                        <a:t>debug</a:t>
                      </a:r>
                      <a:r>
                        <a:rPr lang="en-US" altLang="zh-TW" sz="1800" b="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en-US" sz="1800" b="0" kern="1200" dirty="0" smtClean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命令的結果</a:t>
                      </a:r>
                      <a:endParaRPr lang="zh-TW" altLang="en-US" sz="1800" b="0" kern="12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配置和檢驗 </a:t>
            </a:r>
            <a:r>
              <a:rPr lang="en-US" altLang="zh-CN" smtClean="0"/>
              <a:t>Syslog</a:t>
            </a:r>
            <a:endParaRPr lang="en-US"/>
          </a:p>
        </p:txBody>
      </p:sp>
      <p:sp>
        <p:nvSpPr>
          <p:cNvPr id="3174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R1(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)#</a:t>
            </a:r>
            <a:r>
              <a:rPr lang="zh-TW" altLang="en-US" dirty="0" smtClean="0"/>
              <a:t> 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logging </a:t>
            </a:r>
            <a:r>
              <a:rPr lang="en-US" altLang="zh-CN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192.168.1.101</a:t>
            </a:r>
          </a:p>
          <a:p>
            <a:r>
              <a:rPr lang="en-US" altLang="zh-CN" dirty="0" smtClean="0"/>
              <a:t>R1(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)#</a:t>
            </a:r>
            <a:r>
              <a:rPr lang="zh-TW" altLang="en-US" dirty="0" smtClean="0"/>
              <a:t> 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logging trap </a:t>
            </a:r>
            <a:r>
              <a:rPr lang="en-US" altLang="zh-CN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zh-CN" altLang="en-US" dirty="0" smtClean="0"/>
              <a:t>預設情況下，思科路由器和交換器會向控制台發送所有嚴重性級別的日誌訊息。在某些</a:t>
            </a:r>
            <a:r>
              <a:rPr lang="zh-TW" altLang="en-US" dirty="0" smtClean="0"/>
              <a:t> </a:t>
            </a:r>
            <a:r>
              <a:rPr lang="en-US" altLang="zh-CN" dirty="0" smtClean="0"/>
              <a:t>IOS</a:t>
            </a:r>
            <a:r>
              <a:rPr lang="zh-TW" altLang="en-US" dirty="0" smtClean="0"/>
              <a:t> </a:t>
            </a:r>
            <a:r>
              <a:rPr lang="zh-CN" altLang="en-US" dirty="0" smtClean="0"/>
              <a:t>版本中，預設情況下設備還會緩衝這些</a:t>
            </a:r>
            <a:r>
              <a:rPr lang="zh-TW" altLang="en-US" dirty="0" smtClean="0"/>
              <a:t> </a:t>
            </a:r>
            <a:r>
              <a:rPr lang="en-US" altLang="zh-CN" dirty="0" smtClean="0"/>
              <a:t>syslog</a:t>
            </a:r>
            <a:r>
              <a:rPr lang="zh-TW" altLang="en-US" dirty="0" smtClean="0"/>
              <a:t> </a:t>
            </a:r>
            <a:r>
              <a:rPr lang="zh-CN" altLang="en-US" dirty="0" smtClean="0"/>
              <a:t>訊息</a:t>
            </a:r>
          </a:p>
          <a:p>
            <a:pPr lvl="1"/>
            <a:r>
              <a:rPr lang="en-US" altLang="zh-CN" dirty="0" smtClean="0"/>
              <a:t>R1(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)#</a:t>
            </a:r>
            <a:r>
              <a:rPr lang="zh-TW" altLang="en-US" dirty="0" smtClean="0"/>
              <a:t> 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logging console</a:t>
            </a:r>
          </a:p>
          <a:p>
            <a:pPr lvl="1"/>
            <a:r>
              <a:rPr lang="en-US" altLang="zh-CN" dirty="0" smtClean="0"/>
              <a:t>R1(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)#</a:t>
            </a:r>
            <a:r>
              <a:rPr lang="zh-TW" altLang="en-US" dirty="0" smtClean="0"/>
              <a:t>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logging buffered</a:t>
            </a:r>
          </a:p>
          <a:p>
            <a:r>
              <a:rPr lang="en-US" altLang="zh-CN" dirty="0" smtClean="0"/>
              <a:t>R1#  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logging	</a:t>
            </a:r>
            <a:endParaRPr lang="en-US" altLang="zh-CN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參考資料</a:t>
            </a:r>
            <a:endParaRPr lang="zh-CN" altLang="en-US"/>
          </a:p>
        </p:txBody>
      </p:sp>
      <p:sp>
        <p:nvSpPr>
          <p:cNvPr id="3277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Wendell Odom, "Cisco CCNA Routing and Switching ICND2 200-101 Official Cert Guide", Cisco Press, May 14, 2013.</a:t>
            </a:r>
          </a:p>
        </p:txBody>
      </p:sp>
      <p:pic>
        <p:nvPicPr>
          <p:cNvPr id="1026" name="Picture 2" descr="larger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96" y="2171701"/>
            <a:ext cx="3016009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0831" y="2910379"/>
            <a:ext cx="8584247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dirty="0"/>
              <a:t>Thank you!</a:t>
            </a:r>
            <a:endParaRPr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SNMP</a:t>
            </a:r>
            <a:r>
              <a:rPr lang="zh-CN" altLang="en-US" smtClean="0"/>
              <a:t>訊息</a:t>
            </a:r>
            <a:endParaRPr lang="zh-CN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Get</a:t>
            </a:r>
          </a:p>
          <a:p>
            <a:r>
              <a:rPr lang="en-US" altLang="zh-CN" dirty="0" smtClean="0"/>
              <a:t>Set</a:t>
            </a:r>
            <a:endParaRPr lang="zh-CN" altLang="zh-CN" dirty="0" smtClean="0"/>
          </a:p>
          <a:p>
            <a:r>
              <a:rPr lang="en-US" altLang="zh-CN" dirty="0" smtClean="0"/>
              <a:t>Trap </a:t>
            </a:r>
            <a:r>
              <a:rPr lang="zh-CN" altLang="zh-CN" dirty="0" smtClean="0"/>
              <a:t>- </a:t>
            </a:r>
            <a:r>
              <a:rPr lang="zh-CN" dirty="0" smtClean="0"/>
              <a:t>不可靠</a:t>
            </a:r>
          </a:p>
          <a:p>
            <a:r>
              <a:rPr lang="zh-CN" altLang="zh-CN" dirty="0" smtClean="0"/>
              <a:t>Trap</a:t>
            </a:r>
            <a:r>
              <a:rPr lang="en-US" altLang="zh-CN" dirty="0" smtClean="0"/>
              <a:t> (SNMPv3 </a:t>
            </a:r>
            <a:r>
              <a:rPr lang="zh-CN" dirty="0" smtClean="0"/>
              <a:t>使用 </a:t>
            </a:r>
            <a:r>
              <a:rPr lang="zh-CN" altLang="zh-CN" dirty="0" smtClean="0"/>
              <a:t>ACK</a:t>
            </a:r>
            <a:r>
              <a:rPr lang="en-US" altLang="zh-CN" dirty="0" smtClean="0"/>
              <a:t>) - </a:t>
            </a:r>
            <a:r>
              <a:rPr lang="zh-CN" dirty="0" smtClean="0"/>
              <a:t>可靠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簡易網路管理協定的要素</a:t>
            </a:r>
            <a:endParaRPr lang="zh-CN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775" y="1990725"/>
            <a:ext cx="7918450" cy="2588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 </a:t>
            </a:r>
            <a:r>
              <a:rPr lang="en-US" altLang="zh-CN" dirty="0" smtClean="0"/>
              <a:t>SNMP </a:t>
            </a:r>
            <a:r>
              <a:rPr lang="zh-CN" altLang="en-US" dirty="0" smtClean="0"/>
              <a:t>監控網路</a:t>
            </a:r>
            <a:endParaRPr lang="zh-CN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315" y="1828800"/>
            <a:ext cx="8675370" cy="288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 </a:t>
            </a:r>
            <a:r>
              <a:rPr lang="en-US" altLang="zh-CN" dirty="0" smtClean="0"/>
              <a:t>SNMP </a:t>
            </a:r>
            <a:r>
              <a:rPr lang="zh-CN" altLang="en-US" dirty="0" smtClean="0"/>
              <a:t>監控網路</a:t>
            </a:r>
            <a:endParaRPr lang="zh-CN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211" y="1714500"/>
            <a:ext cx="8049578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管理資訊庫 </a:t>
            </a:r>
            <a:r>
              <a:rPr lang="en-US" altLang="zh-CN" smtClean="0"/>
              <a:t>(MIB)</a:t>
            </a:r>
            <a:endParaRPr lang="en-US"/>
          </a:p>
        </p:txBody>
      </p:sp>
      <p:sp>
        <p:nvSpPr>
          <p:cNvPr id="1741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MIB</a:t>
            </a:r>
            <a:r>
              <a:rPr lang="zh-TW" altLang="en-US" smtClean="0"/>
              <a:t> 將每個變數定義為物件</a:t>
            </a:r>
            <a:r>
              <a:rPr lang="zh-CN" smtClean="0"/>
              <a:t> </a:t>
            </a:r>
            <a:r>
              <a:rPr lang="zh-CN" altLang="zh-CN" smtClean="0"/>
              <a:t>ID (</a:t>
            </a:r>
            <a:r>
              <a:rPr lang="zh-CN" altLang="zh-CN" smtClean="0">
                <a:hlinkClick r:id="rId3"/>
              </a:rPr>
              <a:t>OID</a:t>
            </a:r>
            <a:r>
              <a:rPr lang="zh-CN" altLang="zh-CN" smtClean="0"/>
              <a:t>)</a:t>
            </a:r>
          </a:p>
          <a:p>
            <a:r>
              <a:rPr lang="zh-CN" altLang="en-US" smtClean="0"/>
              <a:t>組織為</a:t>
            </a:r>
            <a:r>
              <a:rPr lang="zh-CN" smtClean="0"/>
              <a:t> </a:t>
            </a:r>
            <a:r>
              <a:rPr lang="en-US" altLang="zh-CN" smtClean="0"/>
              <a:t>OID</a:t>
            </a:r>
            <a:r>
              <a:rPr lang="zh-TW" altLang="en-US" smtClean="0"/>
              <a:t> 的層次結構，通常顯示樹形結構</a:t>
            </a:r>
            <a:endParaRPr lang="zh-CN" smtClean="0"/>
          </a:p>
          <a:p>
            <a:r>
              <a:rPr lang="zh-CN" altLang="en-US" smtClean="0"/>
              <a:t>任何設備的</a:t>
            </a:r>
            <a:r>
              <a:rPr lang="zh-CN" smtClean="0"/>
              <a:t> </a:t>
            </a:r>
            <a:r>
              <a:rPr lang="en-US" altLang="zh-CN" smtClean="0"/>
              <a:t>MIB</a:t>
            </a:r>
            <a:r>
              <a:rPr lang="zh-TW" altLang="en-US" smtClean="0"/>
              <a:t> 都包括樹的某些分支，樹的變數對許多網路設備通用，分支的變數特定於該設備。</a:t>
            </a:r>
            <a:endParaRPr lang="zh-CN" smtClean="0"/>
          </a:p>
          <a:p>
            <a:r>
              <a:rPr lang="zh-TW" altLang="en-US" smtClean="0"/>
              <a:t>思科等網路設備供應商可以定義樹中各自的專用分支</a:t>
            </a:r>
            <a:endParaRPr 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MIB</a:t>
            </a:r>
            <a:r>
              <a:rPr lang="en-US" altLang="zh-TW" dirty="0" smtClean="0"/>
              <a:t> </a:t>
            </a:r>
            <a:r>
              <a:rPr lang="zh-TW" altLang="en-US" dirty="0" smtClean="0"/>
              <a:t>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746126"/>
            <a:ext cx="4271963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0050" y="5389563"/>
            <a:ext cx="3779044" cy="374650"/>
          </a:xfrm>
          <a:prstGeom prst="rect">
            <a:avLst/>
          </a:prstGeom>
          <a:solidFill>
            <a:srgbClr val="ADD7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7350" y="4751388"/>
            <a:ext cx="2266949" cy="374650"/>
          </a:xfrm>
          <a:prstGeom prst="rect">
            <a:avLst/>
          </a:prstGeom>
          <a:solidFill>
            <a:srgbClr val="ADD7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7668" y="4110039"/>
            <a:ext cx="2078831" cy="376237"/>
          </a:xfrm>
          <a:prstGeom prst="rect">
            <a:avLst/>
          </a:prstGeom>
          <a:solidFill>
            <a:srgbClr val="ADD7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478" y="3470275"/>
            <a:ext cx="822721" cy="374650"/>
          </a:xfrm>
          <a:prstGeom prst="rect">
            <a:avLst/>
          </a:prstGeom>
          <a:solidFill>
            <a:srgbClr val="ADD7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/>
              </a:rPr>
              <a:t>透過</a:t>
            </a:r>
            <a:r>
              <a:rPr lang="zh-TW" altLang="en-US" dirty="0" smtClean="0">
                <a:latin typeface="黑体" pitchFamily="49" charset="-122"/>
                <a:ea typeface="黑体" pitchFamily="49" charset="-122"/>
                <a:cs typeface="Arial"/>
              </a:rPr>
              <a:t> </a:t>
            </a:r>
            <a:r>
              <a:rPr lang="en-US" altLang="zh-CN" dirty="0" err="1" smtClean="0">
                <a:latin typeface="Arial"/>
                <a:cs typeface="Arial"/>
              </a:rPr>
              <a:t>snmpget</a:t>
            </a:r>
            <a:r>
              <a:rPr lang="zh-TW" altLang="en-US" dirty="0" smtClean="0">
                <a:latin typeface="Arial"/>
                <a:cs typeface="Arial"/>
              </a:rPr>
              <a:t>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Arial"/>
              </a:rPr>
              <a:t>獲取</a:t>
            </a:r>
            <a:r>
              <a:rPr lang="zh-TW" altLang="en-US" dirty="0" smtClean="0">
                <a:latin typeface="黑体" pitchFamily="49" charset="-122"/>
                <a:ea typeface="黑体" pitchFamily="49" charset="-122"/>
                <a:cs typeface="Arial"/>
              </a:rPr>
              <a:t> </a:t>
            </a:r>
            <a:r>
              <a:rPr lang="en-US" altLang="zh-CN" dirty="0" smtClean="0">
                <a:latin typeface="Arial"/>
                <a:cs typeface="Arial"/>
              </a:rPr>
              <a:t>MIB</a:t>
            </a:r>
            <a:r>
              <a:rPr lang="zh-TW" altLang="en-US" dirty="0" smtClean="0">
                <a:latin typeface="Arial"/>
                <a:cs typeface="Arial"/>
              </a:rPr>
              <a:t> </a:t>
            </a:r>
            <a:r>
              <a:rPr lang="zh-CN" dirty="0" smtClean="0">
                <a:latin typeface="黑体" pitchFamily="49" charset="-122"/>
                <a:ea typeface="黑体" pitchFamily="49" charset="-122"/>
                <a:cs typeface="Arial"/>
              </a:rPr>
              <a:t>值</a:t>
            </a:r>
            <a:endParaRPr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9459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443038"/>
            <a:ext cx="7100888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Content Placeholder 5"/>
          <p:cNvSpPr>
            <a:spLocks noGrp="1"/>
          </p:cNvSpPr>
          <p:nvPr>
            <p:ph idx="1"/>
          </p:nvPr>
        </p:nvSpPr>
        <p:spPr>
          <a:xfrm>
            <a:off x="393700" y="3419476"/>
            <a:ext cx="8387160" cy="28860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CN" altLang="zh-CN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-v2c</a:t>
            </a:r>
            <a:r>
              <a:rPr lang="zh-CN" altLang="zh-CN" sz="2400" b="1" dirty="0" smtClean="0">
                <a:latin typeface="Arial" charset="0"/>
                <a:ea typeface="宋体" charset="-122"/>
                <a:cs typeface="Courier New" pitchFamily="49" charset="0"/>
              </a:rPr>
              <a:t> </a:t>
            </a:r>
            <a:r>
              <a:rPr lang="en-US" altLang="zh-CN" sz="2400" dirty="0" smtClean="0">
                <a:latin typeface="Arial" charset="0"/>
                <a:ea typeface="宋体" charset="-122"/>
                <a:cs typeface="Courier New" pitchFamily="49" charset="0"/>
              </a:rPr>
              <a:t> SNMP</a:t>
            </a:r>
            <a:r>
              <a:rPr lang="zh-CN" sz="2400" dirty="0" smtClean="0">
                <a:latin typeface="黑体" pitchFamily="2" charset="-122"/>
                <a:ea typeface="黑体" pitchFamily="2" charset="-122"/>
                <a:cs typeface="Courier New" pitchFamily="49" charset="0"/>
              </a:rPr>
              <a:t>上使用的版本</a:t>
            </a:r>
          </a:p>
          <a:p>
            <a:pPr marL="0" indent="0">
              <a:buFont typeface="Arial" charset="0"/>
              <a:buNone/>
            </a:pPr>
            <a:r>
              <a:rPr lang="zh-CN" altLang="zh-CN" sz="800" dirty="0" smtClean="0">
                <a:latin typeface="Arial" charset="0"/>
                <a:ea typeface="宋体" charset="-122"/>
                <a:cs typeface="Courier New" pitchFamily="49" charset="0"/>
              </a:rPr>
              <a:t/>
            </a:r>
            <a:br>
              <a:rPr lang="zh-CN" altLang="zh-CN" sz="800" dirty="0" smtClean="0">
                <a:latin typeface="Arial" charset="0"/>
                <a:ea typeface="宋体" charset="-122"/>
                <a:cs typeface="Courier New" pitchFamily="49" charset="0"/>
              </a:rPr>
            </a:br>
            <a:r>
              <a:rPr lang="zh-CN" altLang="zh-CN" b="1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-c community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en-US" altLang="zh-CN" sz="2400" dirty="0" smtClean="0">
                <a:latin typeface="Arial" charset="0"/>
                <a:ea typeface="宋体" charset="-122"/>
                <a:cs typeface="Arial" charset="0"/>
              </a:rPr>
              <a:t>SNMP</a:t>
            </a:r>
            <a:r>
              <a:rPr lang="zh-TW" altLang="en-US" sz="2400" dirty="0" smtClean="0">
                <a:latin typeface="黑体" pitchFamily="2" charset="-122"/>
                <a:ea typeface="黑体" pitchFamily="2" charset="-122"/>
                <a:cs typeface="Arial" charset="0"/>
              </a:rPr>
              <a:t>密碼，稱為社群字串</a:t>
            </a:r>
            <a:endParaRPr lang="zh-CN" sz="240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zh-CN" altLang="zh-CN" sz="800" dirty="0" smtClean="0">
                <a:latin typeface="Arial" charset="0"/>
                <a:ea typeface="宋体" charset="-122"/>
                <a:cs typeface="Arial" charset="0"/>
              </a:rPr>
              <a:t/>
            </a:r>
            <a:br>
              <a:rPr lang="zh-CN" altLang="zh-CN" sz="800" dirty="0" smtClean="0">
                <a:latin typeface="Arial" charset="0"/>
                <a:ea typeface="宋体" charset="-122"/>
                <a:cs typeface="Arial" charset="0"/>
              </a:rPr>
            </a:br>
            <a:r>
              <a:rPr lang="zh-CN" altLang="zh-CN" b="1" dirty="0" smtClean="0">
                <a:latin typeface="Courier New" pitchFamily="49" charset="0"/>
                <a:ea typeface="宋体" charset="-122"/>
                <a:cs typeface="Arial" charset="0"/>
              </a:rPr>
              <a:t>10.250.250.14</a:t>
            </a:r>
            <a:r>
              <a:rPr lang="zh-CN" altLang="zh-CN" sz="2400" dirty="0" smtClean="0"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zh-TW" altLang="en-US" sz="2400" dirty="0" smtClean="0">
                <a:latin typeface="黑体" pitchFamily="2" charset="-122"/>
                <a:ea typeface="黑体" pitchFamily="2" charset="-122"/>
                <a:cs typeface="Arial" charset="0"/>
              </a:rPr>
              <a:t>被監控設備的</a:t>
            </a:r>
            <a:r>
              <a:rPr lang="zh-CN" sz="2400" dirty="0" smtClean="0"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en-US" altLang="zh-CN" sz="2400" dirty="0" smtClean="0">
                <a:latin typeface="Arial" charset="0"/>
                <a:ea typeface="宋体" charset="-122"/>
                <a:cs typeface="Arial" charset="0"/>
              </a:rPr>
              <a:t>IP</a:t>
            </a:r>
            <a:r>
              <a:rPr lang="zh-TW" altLang="en-US" sz="2400" dirty="0" smtClean="0"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  <a:cs typeface="Arial" charset="0"/>
              </a:rPr>
              <a:t>位址</a:t>
            </a:r>
            <a:endParaRPr lang="zh-CN" sz="2400" dirty="0" smtClean="0">
              <a:latin typeface="黑体" pitchFamily="2" charset="-122"/>
              <a:ea typeface="黑体" pitchFamily="2" charset="-122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zh-CN" altLang="zh-CN" sz="800" dirty="0" smtClean="0">
                <a:latin typeface="Arial" charset="0"/>
                <a:ea typeface="宋体" charset="-122"/>
                <a:cs typeface="Arial" charset="0"/>
              </a:rPr>
              <a:t/>
            </a:r>
            <a:br>
              <a:rPr lang="zh-CN" altLang="zh-CN" sz="800" dirty="0" smtClean="0">
                <a:latin typeface="Arial" charset="0"/>
                <a:ea typeface="宋体" charset="-122"/>
                <a:cs typeface="Arial" charset="0"/>
              </a:rPr>
            </a:br>
            <a:r>
              <a:rPr lang="zh-CN" altLang="zh-CN" b="1" dirty="0" smtClean="0">
                <a:latin typeface="Courier New" pitchFamily="49" charset="0"/>
                <a:ea typeface="宋体" charset="-122"/>
                <a:cs typeface="Arial" charset="0"/>
              </a:rPr>
              <a:t>1.3.6.1.4.1.9.2.1.58.0</a:t>
            </a:r>
            <a:r>
              <a:rPr lang="en-US" altLang="zh-CN" sz="2400" dirty="0" smtClean="0">
                <a:latin typeface="Arial" charset="0"/>
                <a:ea typeface="宋体" charset="-122"/>
                <a:cs typeface="Arial" charset="0"/>
              </a:rPr>
              <a:t> MIB</a:t>
            </a:r>
            <a:r>
              <a:rPr lang="zh-TW" altLang="en-US" sz="2400" dirty="0" smtClean="0"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zh-TW" altLang="en-US" sz="2400" dirty="0" smtClean="0">
                <a:latin typeface="黑体" pitchFamily="2" charset="-122"/>
                <a:ea typeface="黑体" pitchFamily="2" charset="-122"/>
                <a:cs typeface="Arial" charset="0"/>
              </a:rPr>
              <a:t>變數的數</a:t>
            </a:r>
            <a:r>
              <a:rPr lang="zh-TW" altLang="en-US" sz="2400" dirty="0">
                <a:latin typeface="黑体" pitchFamily="2" charset="-122"/>
                <a:ea typeface="黑体" pitchFamily="2" charset="-122"/>
                <a:cs typeface="Arial" charset="0"/>
              </a:rPr>
              <a:t>字</a:t>
            </a:r>
            <a:r>
              <a:rPr lang="zh-TW" altLang="en-US" sz="2400" dirty="0" smtClean="0">
                <a:latin typeface="黑体" pitchFamily="2" charset="-122"/>
                <a:ea typeface="黑体" pitchFamily="2" charset="-122"/>
                <a:cs typeface="Arial" charset="0"/>
              </a:rPr>
              <a:t>物件識別碼</a:t>
            </a:r>
            <a:r>
              <a:rPr lang="zh-CN" sz="2400" dirty="0" smtClean="0">
                <a:latin typeface="Arial" charset="0"/>
                <a:ea typeface="宋体" charset="-122"/>
                <a:cs typeface="Arial" charset="0"/>
              </a:rPr>
              <a:t> </a:t>
            </a:r>
            <a:r>
              <a:rPr lang="zh-CN" altLang="zh-CN" sz="2400" dirty="0" smtClean="0">
                <a:latin typeface="Arial" charset="0"/>
                <a:ea typeface="宋体" charset="-122"/>
                <a:cs typeface="Arial" charset="0"/>
              </a:rPr>
              <a:t>(OID</a:t>
            </a:r>
            <a:r>
              <a:rPr lang="zh-CN" altLang="zh-CN" dirty="0" smtClean="0">
                <a:latin typeface="Arial" charset="0"/>
                <a:ea typeface="宋体" charset="-122"/>
                <a:cs typeface="Arial" charset="0"/>
              </a:rPr>
              <a:t>)</a:t>
            </a:r>
            <a:endParaRPr lang="zh-CN" altLang="zh-CN" dirty="0">
              <a:latin typeface="Arial" charset="0"/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etAcad_White_PPT_Template 05Oct12">
  <a:themeElements>
    <a:clrScheme name="Cisco NetAcad">
      <a:dk1>
        <a:srgbClr val="2AA7DF"/>
      </a:dk1>
      <a:lt1>
        <a:srgbClr val="FFFFFF"/>
      </a:lt1>
      <a:dk2>
        <a:srgbClr val="6B308E"/>
      </a:dk2>
      <a:lt2>
        <a:srgbClr val="000000"/>
      </a:lt2>
      <a:accent1>
        <a:srgbClr val="00938E"/>
      </a:accent1>
      <a:accent2>
        <a:srgbClr val="3EB549"/>
      </a:accent2>
      <a:accent3>
        <a:srgbClr val="D81673"/>
      </a:accent3>
      <a:accent4>
        <a:srgbClr val="234493"/>
      </a:accent4>
      <a:accent5>
        <a:srgbClr val="ED2D28"/>
      </a:accent5>
      <a:accent6>
        <a:srgbClr val="F68B21"/>
      </a:accent6>
      <a:hlink>
        <a:srgbClr val="2AA7DF"/>
      </a:hlink>
      <a:folHlink>
        <a:srgbClr val="ACB2C2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2013-AcadConf-16x9-template</Template>
  <TotalTime>495</TotalTime>
  <Words>747</Words>
  <Application>Microsoft Office PowerPoint</Application>
  <PresentationFormat>投影片</PresentationFormat>
  <Paragraphs>157</Paragraphs>
  <Slides>23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2_NetAcad_White_PPT_Template 05Oct12</vt:lpstr>
      <vt:lpstr>PowerPoint 簡報</vt:lpstr>
      <vt:lpstr>SNMP</vt:lpstr>
      <vt:lpstr>SNMP訊息</vt:lpstr>
      <vt:lpstr>簡易網路管理協定的要素</vt:lpstr>
      <vt:lpstr>使用 SNMP 監控網路</vt:lpstr>
      <vt:lpstr>使用 SNMP 監控網路</vt:lpstr>
      <vt:lpstr>管理資訊庫 (MIB)</vt:lpstr>
      <vt:lpstr>MIB 樹</vt:lpstr>
      <vt:lpstr>透過 snmpget 獲取 MIB 值</vt:lpstr>
      <vt:lpstr>配置 SNMPv2</vt:lpstr>
      <vt:lpstr>配置 SNMP 版本 2c 唯讀存取</vt:lpstr>
      <vt:lpstr>配置 SNMP版本 2c讀寫存取</vt:lpstr>
      <vt:lpstr>SNMPv3</vt:lpstr>
      <vt:lpstr>SNMPv3 可能的安全模式</vt:lpstr>
      <vt:lpstr>Syslog</vt:lpstr>
      <vt:lpstr>Syslog 訊息的常用目的地</vt:lpstr>
      <vt:lpstr>網路中的 Syslog</vt:lpstr>
      <vt:lpstr>系統訊息格式</vt:lpstr>
      <vt:lpstr>修改系統訊息</vt:lpstr>
      <vt:lpstr>系統訊息嚴重性級別</vt:lpstr>
      <vt:lpstr>配置和檢驗 Syslog</vt:lpstr>
      <vt:lpstr>參考資料</vt:lpstr>
      <vt:lpstr>Thank you!</vt:lpstr>
    </vt:vector>
  </TitlesOfParts>
  <Company>ECPI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Bhuse, Vijay (Newport News)</dc:creator>
  <cp:lastModifiedBy>kobe</cp:lastModifiedBy>
  <cp:revision>47</cp:revision>
  <dcterms:created xsi:type="dcterms:W3CDTF">2013-06-18T01:16:57Z</dcterms:created>
  <dcterms:modified xsi:type="dcterms:W3CDTF">2013-10-04T14:57:30Z</dcterms:modified>
</cp:coreProperties>
</file>