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76" r:id="rId6"/>
    <p:sldId id="283" r:id="rId7"/>
    <p:sldId id="287" r:id="rId8"/>
    <p:sldId id="281" r:id="rId9"/>
    <p:sldId id="278" r:id="rId10"/>
    <p:sldId id="286" r:id="rId11"/>
    <p:sldId id="284" r:id="rId12"/>
    <p:sldId id="290" r:id="rId13"/>
    <p:sldId id="285" r:id="rId14"/>
    <p:sldId id="291" r:id="rId15"/>
    <p:sldId id="288" r:id="rId16"/>
    <p:sldId id="292" r:id="rId17"/>
    <p:sldId id="28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76" autoAdjust="0"/>
  </p:normalViewPr>
  <p:slideViewPr>
    <p:cSldViewPr>
      <p:cViewPr varScale="1">
        <p:scale>
          <a:sx n="102" d="100"/>
          <a:sy n="102" d="100"/>
        </p:scale>
        <p:origin x="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F861-F97A-42E9-8DEB-93F3A7D2905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EFEE-559E-4AFE-A0D6-8AEAB9A5AC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3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20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18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35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EFEE-559E-4AFE-A0D6-8AEAB9A5ACE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81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67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76F3-6525-4C7A-ACDC-5865B596AE8E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8FC1-9D46-4215-A6A9-0FFB147009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5720" y="28572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48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2269348"/>
            <a:ext cx="5680193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服務社區 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大里塗城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 服務班級 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工管三甲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           授課教師 </a:t>
            </a:r>
            <a:r>
              <a:rPr lang="en-US" altLang="zh-TW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王瑞麟博士</a:t>
            </a:r>
            <a:endParaRPr lang="en-US" altLang="zh-TW" sz="32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zh-TW" altLang="en-US" sz="32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　課程內容：行銷管理</a:t>
            </a:r>
            <a:endParaRPr lang="zh-TW" altLang="en-US" sz="3200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圖片 6" descr="1450507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8955" y="5254912"/>
            <a:ext cx="1793548" cy="1197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107504" y="332656"/>
            <a:ext cx="107291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行銷管理專業融入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在地社區</a:t>
            </a:r>
            <a:r>
              <a:rPr lang="zh-TW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ym typeface="Trebuchet MS"/>
              </a:rPr>
              <a:t>服務學習</a:t>
            </a:r>
            <a:r>
              <a:rPr lang="en-US" altLang="zh-TW" b="1" dirty="0" smtClean="0">
                <a:solidFill>
                  <a:schemeClr val="dk1"/>
                </a:solidFill>
                <a:sym typeface="Trebuchet MS"/>
              </a:rPr>
              <a:t/>
            </a:r>
            <a:br>
              <a:rPr lang="en-US" altLang="zh-TW" b="1" dirty="0" smtClean="0">
                <a:solidFill>
                  <a:schemeClr val="dk1"/>
                </a:solidFill>
                <a:sym typeface="Trebuchet MS"/>
              </a:rPr>
            </a:b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3568" y="1124744"/>
            <a:ext cx="834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(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透過</a:t>
            </a:r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FB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社團</a:t>
            </a:r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.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行銷修平</a:t>
            </a:r>
            <a:r>
              <a:rPr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社區</a:t>
            </a:r>
            <a:r>
              <a:rPr lang="zh-TW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服務</a:t>
            </a:r>
            <a:r>
              <a:rPr lang="zh-TW" altLang="en-US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成果</a:t>
            </a:r>
            <a:r>
              <a:rPr lang="en-US" altLang="zh-TW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)</a:t>
            </a:r>
            <a:endParaRPr lang="zh-TW" altLang="en-US" sz="4000" b="1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11" name="圖片 1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420" y="4293096"/>
            <a:ext cx="2202597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字方塊 11"/>
          <p:cNvSpPr txBox="1"/>
          <p:nvPr/>
        </p:nvSpPr>
        <p:spPr>
          <a:xfrm>
            <a:off x="669439" y="4689745"/>
            <a:ext cx="642942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組員：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BE104028-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朱柏諺</a:t>
            </a:r>
            <a:endParaRPr lang="en-US" altLang="zh-TW" sz="2800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BE104015-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胡涵媚</a:t>
            </a:r>
            <a:endParaRPr lang="en-US" altLang="zh-TW" sz="28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　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BE104016-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黃泓諭</a:t>
            </a:r>
            <a:endParaRPr lang="en-US" altLang="zh-TW" sz="28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　　</a:t>
            </a:r>
            <a:r>
              <a:rPr lang="en-US" altLang="zh-TW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BE104017-</a:t>
            </a:r>
            <a:r>
              <a:rPr lang="zh-TW" alt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劉旻廷</a:t>
            </a:r>
            <a:endParaRPr lang="en-US" altLang="zh-TW" sz="2800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整隊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前往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0" name="圖片 9" descr="23794772_1935532116462697_6941857359271002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6048672" cy="4401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059832" y="6093296"/>
            <a:ext cx="75009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檢測便利商店</a:t>
            </a:r>
            <a:r>
              <a:rPr lang="en-US" altLang="zh-TW" sz="24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WiFi</a:t>
            </a:r>
            <a:r>
              <a:rPr lang="en-US" altLang="zh-TW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620688"/>
            <a:ext cx="7500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服務現況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2" name="圖片 21" descr="23905546_1935531606462748_85706064093557285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635896" cy="2726922"/>
          </a:xfrm>
          <a:prstGeom prst="round2DiagRect">
            <a:avLst>
              <a:gd name="adj1" fmla="val 16667"/>
              <a:gd name="adj2" fmla="val 19297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 descr="23755015_1935531926462716_110964001979220451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70" y="1556792"/>
            <a:ext cx="3336370" cy="2502278"/>
          </a:xfrm>
          <a:prstGeom prst="round2DiagRect">
            <a:avLst>
              <a:gd name="adj1" fmla="val 16667"/>
              <a:gd name="adj2" fmla="val 11721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 descr="23755273_1935532066462702_68240408788955579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789040"/>
            <a:ext cx="3836842" cy="2877632"/>
          </a:xfrm>
          <a:prstGeom prst="round2DiagRect">
            <a:avLst>
              <a:gd name="adj1" fmla="val 16667"/>
              <a:gd name="adj2" fmla="val 24282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620688"/>
            <a:ext cx="75009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服務現況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9" name="圖片 18" descr="23794782_1935531319796110_631850750434921850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528392" cy="2646294"/>
          </a:xfrm>
          <a:prstGeom prst="round2DiagRect">
            <a:avLst>
              <a:gd name="adj1" fmla="val 16667"/>
              <a:gd name="adj2" fmla="val 14681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 descr="23843482_1935531569796085_241566984340399389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140" y="1566358"/>
            <a:ext cx="3537288" cy="2652966"/>
          </a:xfrm>
          <a:prstGeom prst="round2DiagRect">
            <a:avLst>
              <a:gd name="adj1" fmla="val 16667"/>
              <a:gd name="adj2" fmla="val 14307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 descr="IMAG0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8074" y="3804550"/>
            <a:ext cx="3627851" cy="2720888"/>
          </a:xfrm>
          <a:prstGeom prst="round2DiagRect">
            <a:avLst>
              <a:gd name="adj1" fmla="val 16667"/>
              <a:gd name="adj2" fmla="val 21876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26064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反思及回饋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照片分享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7" name="圖片 6" descr="IMAG0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163843" cy="1779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 descr="IMAG0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77004"/>
            <a:ext cx="3418347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 descr="IMAG01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628800"/>
            <a:ext cx="3600400" cy="2025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 descr="IMAG01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185" y="3984432"/>
            <a:ext cx="3227849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 descr="IMAG01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7146" y="2991869"/>
            <a:ext cx="307234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26064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反思及回饋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服務成果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1724865"/>
            <a:ext cx="6306535" cy="4311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✱增加學生的服務意識</a:t>
            </a: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>
              <a:lnSpc>
                <a:spcPts val="4700"/>
              </a:lnSpc>
            </a:pP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✱了解在地的歷史文化</a:t>
            </a:r>
            <a:r>
              <a:rPr lang="en-US" altLang="zh-TW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✱</a:t>
            </a:r>
            <a:r>
              <a:rPr lang="en-US" altLang="zh-TW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FB</a:t>
            </a: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社團註解服務歷史</a:t>
            </a:r>
            <a:endParaRPr lang="en-US" altLang="zh-TW" sz="36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700"/>
              </a:lnSpc>
            </a:pPr>
            <a:endParaRPr lang="en-US" altLang="zh-TW" sz="36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700"/>
              </a:lnSpc>
            </a:pPr>
            <a:r>
              <a:rPr lang="zh-TW" alt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✱增進居民網路使用效益</a:t>
            </a:r>
            <a:endParaRPr lang="zh-TW" altLang="en-US" sz="36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2255" y="4653136"/>
            <a:ext cx="2880320" cy="192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26064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反思及回饋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感想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心得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032448" cy="468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5510" y="1557655"/>
            <a:ext cx="4217670" cy="4638675"/>
          </a:xfrm>
          <a:prstGeom prst="rect">
            <a:avLst/>
          </a:prstGeom>
          <a:ln w="4445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0" y="73157"/>
            <a:ext cx="4694549" cy="1067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0">
              <a:buSzPct val="129000"/>
              <a:buNone/>
            </a:pPr>
            <a:r>
              <a:rPr lang="zh-TW" altLang="en-US" sz="5400" b="1" dirty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滿意度調查表</a:t>
            </a:r>
            <a:endParaRPr lang="zh-TW" sz="5400" b="1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  <a:sym typeface="Trebuchet M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4" y="999503"/>
            <a:ext cx="4404610" cy="57170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54" y="999503"/>
            <a:ext cx="4364610" cy="55969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62176" y="2276872"/>
            <a:ext cx="3005952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500" b="1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感謝聆聽</a:t>
            </a:r>
            <a:endParaRPr lang="zh-TW" altLang="en-US" sz="55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4005064"/>
            <a:ext cx="6378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dirty="0" smtClean="0">
                <a:ln w="1778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zh-TW" altLang="en-US" sz="4400" b="1" dirty="0" smtClean="0">
                <a:ln w="1778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服務他人、成就自我   </a:t>
            </a:r>
            <a:r>
              <a:rPr lang="en-US" altLang="zh-TW" sz="4400" b="1" dirty="0" smtClean="0">
                <a:ln w="1778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zh-TW" altLang="en-US" sz="4400" b="1" cap="none" spc="0" dirty="0">
              <a:ln w="17780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大綱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1484784"/>
            <a:ext cx="528641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✢緣起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✢課程目標</a:t>
            </a:r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>
              <a:lnSpc>
                <a:spcPts val="4600"/>
              </a:lnSpc>
            </a:pP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✢事前準備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   ✢內容介紹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        ✢反思與回饋 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                 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endParaRPr lang="zh-TW" altLang="en-US" sz="24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6" name="圖片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929066"/>
            <a:ext cx="2857488" cy="1647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 descr="600_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725144"/>
            <a:ext cx="2953996" cy="198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緣起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Shape 172"/>
          <p:cNvSpPr txBox="1"/>
          <p:nvPr/>
        </p:nvSpPr>
        <p:spPr>
          <a:xfrm>
            <a:off x="467544" y="1412776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lvl="0" indent="-190500">
              <a:lnSpc>
                <a:spcPts val="3400"/>
              </a:lnSpc>
            </a:pP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103年 第 1 屆 GIS 種子營</a:t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</a:b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103年 修平科技大學服務學習 (新庄里新福宮)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sym typeface="Trebuchet MS"/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sym typeface="Trebuchet MS"/>
              </a:rPr>
              <a:t>年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霧太達利在地塗城社區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行銷企劃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/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大里塗城社區立體鹿落成啟用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校長行銷企劃</a:t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霧太達利在地創業計畫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塗城社區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lvl="0" indent="-190500">
              <a:lnSpc>
                <a:spcPts val="3400"/>
              </a:lnSpc>
              <a:defRPr/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104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霧太達利在地塗城社區 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 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行銷企劃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lvl="0" indent="-190500">
              <a:lnSpc>
                <a:spcPts val="3400"/>
              </a:lnSpc>
            </a:pP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10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5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ym typeface="Trebuchet MS"/>
              </a:rPr>
              <a:t>年 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修</a:t>
            </a:r>
            <a:r>
              <a:rPr lang="zh-TW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平科技大學服務學習</a:t>
            </a:r>
            <a:endParaRPr lang="en-US" altLang="zh-TW" sz="24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 indent="-190500">
              <a:lnSpc>
                <a:spcPts val="3400"/>
              </a:lnSpc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 </a:t>
            </a:r>
            <a:r>
              <a:rPr lang="zh-TW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初 9 內新庄 6 里,初 8 東勢尾, 涼傘樹)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b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105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水鹿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洄游草地市集文化節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鹿上行舟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106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年 水鹿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洄游草地市集文化節</a:t>
            </a:r>
            <a:r>
              <a:rPr lang="en-US" altLang="zh-TW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-</a:t>
            </a:r>
            <a:r>
              <a:rPr lang="zh-TW" alt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鹿上行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舟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marL="0" marR="0" lvl="0" indent="-1905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zh-TW" altLang="en-US" sz="2400" b="1" dirty="0">
              <a:ln>
                <a:solidFill>
                  <a:schemeClr val="accent5">
                    <a:lumMod val="75000"/>
                  </a:schemeClr>
                </a:solidFill>
              </a:ln>
              <a:sym typeface="Trebuchet M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課程目標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1628800"/>
            <a:ext cx="78155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教導社區居民使用 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FB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臉書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註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✱使居民了解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-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修平社區服務成果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en-US" altLang="zh-TW" sz="32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Youtube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zh-TW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  <a:sym typeface="Arial"/>
            </a:endParaRPr>
          </a:p>
          <a:p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✱喚醒志工服學的認知，參與社會關懷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✱提升學生之網路能力，提高服務成效</a:t>
            </a:r>
            <a: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✱透過服務使服務雙方彼此受益</a:t>
            </a:r>
            <a:endParaRPr lang="zh-TW" altLang="en-US" sz="32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556792"/>
            <a:ext cx="750099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主題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透過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FB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社團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.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來整合行銷修平社區之數位服務成果－Facebook 與 Google Map GPS 等資訊網路的即時動態網路服務研究</a:t>
            </a:r>
            <a:r>
              <a:rPr lang="zh-TW" alt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。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對象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大里塗城社區 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服務時間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10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6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年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11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月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23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日(8:00-12:00)</a:t>
            </a:r>
            <a:endParaRPr lang="en-US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(</a:t>
            </a: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活動內容</a:t>
            </a: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)</a:t>
            </a: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活動分兩大主軸進行，先進行資訊網路的即時動態網路服務研究，後進行 現場導覽與展演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目標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行動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34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1663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71601" y="3735859"/>
            <a:ext cx="7200800" cy="1054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zh-TW" altLang="en-US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476672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課程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教學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71600" y="1268760"/>
          <a:ext cx="7262411" cy="528889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70459"/>
                <a:gridCol w="5191952"/>
              </a:tblGrid>
              <a:tr h="349383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09/18-09/24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課程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介紹與評分規定</a:t>
                      </a:r>
                    </a:p>
                  </a:txBody>
                  <a:tcPr marL="12353" marR="12353" marT="0" marB="0"/>
                </a:tc>
              </a:tr>
              <a:tr h="154673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09/25-10/01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管理理論與應用技術介紹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39069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10/02-10/08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行銷總體環境與個體環境</a:t>
                      </a: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介紹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10/09-10/15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行銷資料系統架構技術介紹</a:t>
                      </a:r>
                    </a:p>
                  </a:txBody>
                  <a:tcPr marL="12353" marR="12353" marT="0" marB="0" anchor="ctr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10/16-10/22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無形服務產品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(product)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10/23-10/29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無形服務定價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(price)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10/30-11/05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無形服務通路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(place)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11/06-11/12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行銷策略管理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無形服務促銷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(promotion)</a:t>
                      </a: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80750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11/13-11/19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4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期中考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校外服務學習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57809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11/20-11/26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社區行銷定位與市場區隔管理技術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en-US" sz="14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47262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11/27-12/03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社區行銷定位與市場區隔管理技術</a:t>
                      </a:r>
                      <a:r>
                        <a:rPr lang="en-US" sz="14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en-US" altLang="zh-TW" sz="1400" b="0" kern="12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12/04-12/10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12/11-12/17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12/18-12/24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-3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12/25-12/31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社區網路行銷與心靈健康長照推廣</a:t>
                      </a:r>
                      <a:r>
                        <a:rPr lang="en-US" sz="1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-4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77375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01/01-01/07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成果反思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38071">
                <a:tc>
                  <a:txBody>
                    <a:bodyPr/>
                    <a:lstStyle/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TW" sz="14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R="63500"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01/08-01/14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成果反思</a:t>
                      </a:r>
                      <a:r>
                        <a:rPr lang="en-US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endParaRPr lang="zh-TW" sz="1400" b="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/>
                </a:tc>
              </a:tr>
              <a:tr h="232751">
                <a:tc>
                  <a:txBody>
                    <a:bodyPr/>
                    <a:lstStyle/>
                    <a:p>
                      <a:pPr marR="63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TW" sz="14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R="63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01/15-01/22</a:t>
                      </a:r>
                      <a:endParaRPr lang="zh-TW" sz="14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353" marR="1235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成果反思分享與慶賀</a:t>
                      </a:r>
                    </a:p>
                  </a:txBody>
                  <a:tcPr marL="12353" marR="12353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教材之編著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7" name="Shape 249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95536" y="1412776"/>
            <a:ext cx="4104456" cy="237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hape 242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99592" y="4293096"/>
            <a:ext cx="3240360" cy="201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hape 263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4788024" y="4005064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4932045" y="1196975"/>
            <a:ext cx="3716020" cy="257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策略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精神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graphicFrame>
        <p:nvGraphicFramePr>
          <p:cNvPr id="9" name="Shape 204"/>
          <p:cNvGraphicFramePr/>
          <p:nvPr/>
        </p:nvGraphicFramePr>
        <p:xfrm>
          <a:off x="539552" y="2132856"/>
          <a:ext cx="8064896" cy="3600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64896"/>
              </a:tblGrid>
              <a:tr h="91779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3200" b="1" i="0" u="none" strike="noStrike" cap="none" dirty="0" smtClean="0"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透過</a:t>
                      </a:r>
                      <a:r>
                        <a:rPr lang="zh-TW" sz="3200" b="1" i="0" u="none" strike="noStrike" cap="none" dirty="0">
                          <a:solidFill>
                            <a:srgbClr val="FFFFFF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專業融入服務學習，實踐墨翟五大精神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6414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kern="1200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勇健精神：班上同學踴躍</a:t>
                      </a:r>
                      <a:r>
                        <a:rPr lang="zh-TW" sz="1800" b="0" i="0" u="none" strike="noStrike" kern="1200" cap="non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參與</a:t>
                      </a:r>
                      <a:r>
                        <a:rPr lang="zh-TW" altLang="en-US" sz="1800" b="0" i="0" u="none" strike="noStrike" kern="1200" cap="non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，全班</a:t>
                      </a:r>
                      <a:r>
                        <a:rPr lang="zh-TW" sz="1800" b="0" i="0" u="none" strike="noStrike" kern="1200" cap="non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全勤</a:t>
                      </a:r>
                      <a:endParaRPr lang="zh-TW" sz="1800" b="0" i="0" u="none" strike="noStrike" kern="1200" cap="non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rebuchet MS"/>
                        <a:sym typeface="Trebuchet MS"/>
                      </a:endParaRP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專業精神：磨練專業，教材編撰、教案撰寫、教學技巧以及對漢字本身的體認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33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團隊精神：全班分成四大組共同參與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4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利他精神：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協助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居民的 FB 使用，使能自行運用 FB來了解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旱溪媽祖遶境十八庄</a:t>
                      </a:r>
                      <a:r>
                        <a:rPr lang="zh-TW" sz="1800" b="1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。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41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創意精神：融和專業做出創意</a:t>
                      </a:r>
                      <a:r>
                        <a:rPr lang="zh-TW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F</a:t>
                      </a:r>
                      <a:r>
                        <a:rPr 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  <a:sym typeface="Arial"/>
                        </a:rPr>
                        <a:t>B使用</a:t>
                      </a:r>
                      <a:r>
                        <a:rPr lang="zh-TW" sz="1800" b="0" i="0" u="none" strike="noStrike" cap="non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rebuchet MS"/>
                          <a:sym typeface="Trebuchet MS"/>
                        </a:rPr>
                        <a:t>教材</a:t>
                      </a:r>
                    </a:p>
                  </a:txBody>
                  <a:tcPr marL="71125" marR="71125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背景圖片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20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內容介紹</a:t>
            </a:r>
            <a:endParaRPr lang="zh-TW" altLang="en-US" sz="5400" b="1" cap="none" spc="0" dirty="0">
              <a:ln w="1778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5856" y="620688"/>
            <a:ext cx="75009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前置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</a:t>
            </a:r>
            <a:r>
              <a:rPr lang="zh-TW" altLang="en-US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準備</a:t>
            </a:r>
            <a:r>
              <a:rPr lang="en-US" altLang="zh-TW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)</a:t>
            </a:r>
          </a:p>
          <a:p>
            <a:pPr algn="just"/>
            <a:endParaRPr lang="en-US" altLang="zh-TW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just"/>
            <a:endParaRPr lang="zh-TW" altLang="en-US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9552" y="1700808"/>
            <a:ext cx="51106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✱熟練場地之佈置</a:t>
            </a:r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/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pPr lvl="0"/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✱悉知塗城相關歷史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zh-TW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  <a:sym typeface="Arial"/>
            </a:endParaRPr>
          </a:p>
          <a:p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✱熟悉大里塗城社區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endParaRPr lang="en-US" altLang="zh-TW" sz="3200" b="1" dirty="0" smtClean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✱事先聯絡商談服務時間</a:t>
            </a: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/>
            </a:r>
            <a:br>
              <a:rPr lang="en-US" altLang="zh-TW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</a:br>
            <a:r>
              <a:rPr lang="zh-TW" altLang="en-US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✱帶動班級同學之服務意識</a:t>
            </a:r>
            <a:endParaRPr lang="zh-TW" altLang="en-US" sz="3200" b="1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如螢幕大小 (4:3)</PresentationFormat>
  <Paragraphs>124</Paragraphs>
  <Slides>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Trebuchet MS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滿意度調查表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Eurekapu</dc:creator>
  <cp:lastModifiedBy>user</cp:lastModifiedBy>
  <cp:revision>87</cp:revision>
  <dcterms:created xsi:type="dcterms:W3CDTF">2017-10-19T12:21:00Z</dcterms:created>
  <dcterms:modified xsi:type="dcterms:W3CDTF">2019-05-22T07:40:27Z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1028-10.1.0.5657</vt:lpwstr>
  </property>
</Properties>
</file>