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8"/>
  </p:handoutMasterIdLst>
  <p:sldIdLst>
    <p:sldId id="256" r:id="rId2"/>
    <p:sldId id="289" r:id="rId3"/>
    <p:sldId id="297" r:id="rId4"/>
    <p:sldId id="298" r:id="rId5"/>
    <p:sldId id="299" r:id="rId6"/>
    <p:sldId id="300" r:id="rId7"/>
    <p:sldId id="301" r:id="rId8"/>
    <p:sldId id="264" r:id="rId9"/>
    <p:sldId id="258" r:id="rId10"/>
    <p:sldId id="259" r:id="rId11"/>
    <p:sldId id="260" r:id="rId12"/>
    <p:sldId id="296" r:id="rId13"/>
    <p:sldId id="261" r:id="rId14"/>
    <p:sldId id="295" r:id="rId15"/>
    <p:sldId id="262" r:id="rId16"/>
    <p:sldId id="265" r:id="rId17"/>
    <p:sldId id="294" r:id="rId18"/>
    <p:sldId id="266" r:id="rId19"/>
    <p:sldId id="267" r:id="rId20"/>
    <p:sldId id="268" r:id="rId21"/>
    <p:sldId id="269" r:id="rId22"/>
    <p:sldId id="270" r:id="rId23"/>
    <p:sldId id="292" r:id="rId24"/>
    <p:sldId id="272" r:id="rId25"/>
    <p:sldId id="273" r:id="rId26"/>
    <p:sldId id="274" r:id="rId27"/>
    <p:sldId id="275" r:id="rId28"/>
    <p:sldId id="276" r:id="rId29"/>
    <p:sldId id="277" r:id="rId30"/>
    <p:sldId id="282" r:id="rId31"/>
    <p:sldId id="283" r:id="rId32"/>
    <p:sldId id="279" r:id="rId33"/>
    <p:sldId id="280" r:id="rId34"/>
    <p:sldId id="281" r:id="rId35"/>
    <p:sldId id="287" r:id="rId36"/>
    <p:sldId id="288" r:id="rId37"/>
  </p:sldIdLst>
  <p:sldSz cx="9144000" cy="6858000" type="screen4x3"/>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103" d="100"/>
          <a:sy n="103" d="100"/>
        </p:scale>
        <p:origin x="24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zh-TW" altLang="en-US"/>
          </a:p>
        </p:txBody>
      </p:sp>
      <p:sp>
        <p:nvSpPr>
          <p:cNvPr id="3" name="日期版面配置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BD16EA45-ACD0-4AD9-8875-5F155219901F}" type="datetimeFigureOut">
              <a:rPr lang="zh-TW" altLang="en-US" smtClean="0"/>
              <a:pPr/>
              <a:t>2018/3/16</a:t>
            </a:fld>
            <a:endParaRPr lang="zh-TW" altLang="en-US"/>
          </a:p>
        </p:txBody>
      </p:sp>
      <p:sp>
        <p:nvSpPr>
          <p:cNvPr id="4" name="頁尾版面配置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4F1AE863-306C-4724-A8BC-5E85C7D14117}" type="slidenum">
              <a:rPr lang="zh-TW" altLang="en-US" smtClean="0"/>
              <a:pPr/>
              <a:t>‹#›</a:t>
            </a:fld>
            <a:endParaRPr lang="zh-TW" altLang="en-US"/>
          </a:p>
        </p:txBody>
      </p:sp>
    </p:spTree>
    <p:extLst>
      <p:ext uri="{BB962C8B-B14F-4D97-AF65-F5344CB8AC3E}">
        <p14:creationId xmlns:p14="http://schemas.microsoft.com/office/powerpoint/2010/main" val="3178419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330018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51B66-C716-478B-B837-2F74BF2645F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tw/maps/@24.1148104,120.6810618,13.75z/data=!4m2!6m1!1s1vexIgKIHuDGQ2Eut0cTC1azETZE?hl=zh-TW"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user/eranewsupload/playlists" TargetMode="External"/><Relationship Id="rId2" Type="http://schemas.openxmlformats.org/officeDocument/2006/relationships/hyperlink" Target="https://www.youtube.com/user/ctitv/playlist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most.gov.tw/"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latin typeface="標楷體" pitchFamily="65" charset="-120"/>
                <a:ea typeface="標楷體" pitchFamily="65" charset="-120"/>
              </a:rPr>
              <a:t>組織理論</a:t>
            </a:r>
            <a:br>
              <a:rPr lang="zh-TW" altLang="en-US" dirty="0">
                <a:latin typeface="標楷體" pitchFamily="65" charset="-120"/>
                <a:ea typeface="標楷體" pitchFamily="65" charset="-120"/>
              </a:rPr>
            </a:br>
            <a:r>
              <a:rPr lang="zh-TW" altLang="en-US" dirty="0" smtClean="0">
                <a:latin typeface="標楷體" pitchFamily="65" charset="-120"/>
                <a:ea typeface="標楷體" pitchFamily="65" charset="-120"/>
              </a:rPr>
              <a:t>管理</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p:txBody>
          <a:bodyPr>
            <a:normAutofit/>
          </a:bodyPr>
          <a:lstStyle/>
          <a:p>
            <a:r>
              <a:rPr lang="zh-TW" altLang="en-US" sz="2000" dirty="0" smtClean="0">
                <a:latin typeface="標楷體" pitchFamily="65" charset="-120"/>
                <a:ea typeface="標楷體" pitchFamily="65" charset="-120"/>
              </a:rPr>
              <a:t>指導老師</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王瑞麟</a:t>
            </a:r>
            <a:endParaRPr lang="en-US" altLang="zh-TW" sz="2000" dirty="0" smtClean="0">
              <a:latin typeface="標楷體" pitchFamily="65" charset="-120"/>
              <a:ea typeface="標楷體" pitchFamily="65" charset="-120"/>
            </a:endParaRPr>
          </a:p>
          <a:p>
            <a:endParaRPr lang="en-US" altLang="zh-TW" sz="2000" dirty="0">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688632"/>
          </a:xfrm>
        </p:spPr>
        <p:txBody>
          <a:bodyPr>
            <a:normAutofit/>
          </a:bodyPr>
          <a:lstStyle/>
          <a:p>
            <a:r>
              <a:rPr lang="zh-TW" altLang="en-US" sz="1800" dirty="0" smtClean="0">
                <a:latin typeface="標楷體" pitchFamily="65" charset="-120"/>
                <a:ea typeface="標楷體" pitchFamily="65" charset="-120"/>
              </a:rPr>
              <a:t>測網路速度</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TBC</a:t>
            </a:r>
            <a:r>
              <a:rPr lang="zh-TW" altLang="en-US" sz="1800" dirty="0" smtClean="0">
                <a:latin typeface="標楷體" pitchFamily="65" charset="-120"/>
                <a:ea typeface="標楷體" pitchFamily="65" charset="-120"/>
              </a:rPr>
              <a:t>台灣寬頻</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線上測速。</a:t>
            </a:r>
            <a:endParaRPr lang="en-US" altLang="zh-TW" sz="1800" dirty="0" smtClean="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久鼎公司時測結果</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下載</a:t>
            </a:r>
            <a:r>
              <a:rPr lang="en-US" altLang="zh-TW" sz="1800" dirty="0" smtClean="0">
                <a:latin typeface="標楷體" pitchFamily="65" charset="-120"/>
                <a:ea typeface="標楷體" pitchFamily="65" charset="-120"/>
              </a:rPr>
              <a:t>10M</a:t>
            </a:r>
            <a:r>
              <a:rPr lang="zh-TW" altLang="en-US" sz="1800" dirty="0" smtClean="0">
                <a:latin typeface="標楷體" pitchFamily="65" charset="-120"/>
                <a:ea typeface="標楷體" pitchFamily="65" charset="-120"/>
              </a:rPr>
              <a:t>，上傳</a:t>
            </a:r>
            <a:r>
              <a:rPr lang="en-US" altLang="zh-TW" sz="1800" dirty="0" smtClean="0">
                <a:latin typeface="標楷體" pitchFamily="65" charset="-120"/>
                <a:ea typeface="標楷體" pitchFamily="65" charset="-120"/>
              </a:rPr>
              <a:t>2M</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WIFI</a:t>
            </a:r>
            <a:r>
              <a:rPr lang="zh-TW" altLang="en-US" sz="1800" dirty="0" smtClean="0">
                <a:latin typeface="標楷體" pitchFamily="65" charset="-120"/>
                <a:ea typeface="標楷體" pitchFamily="65" charset="-120"/>
              </a:rPr>
              <a:t>測速</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台大測速。</a:t>
            </a:r>
            <a:endParaRPr lang="en-US" altLang="zh-TW" sz="1800" dirty="0" smtClean="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T1</a:t>
            </a:r>
            <a:r>
              <a:rPr lang="zh-TW" altLang="en-US" sz="1800" dirty="0" smtClean="0">
                <a:latin typeface="標楷體" pitchFamily="65" charset="-120"/>
                <a:ea typeface="標楷體" pitchFamily="65" charset="-120"/>
              </a:rPr>
              <a:t>專線</a:t>
            </a:r>
            <a:r>
              <a:rPr lang="en-US" altLang="zh-TW" sz="1800" dirty="0" smtClean="0">
                <a:latin typeface="標楷體" pitchFamily="65" charset="-120"/>
                <a:ea typeface="標楷體" pitchFamily="65" charset="-120"/>
              </a:rPr>
              <a:t>:1.54M :</a:t>
            </a:r>
            <a:r>
              <a:rPr lang="zh-TW" altLang="en-US" sz="1800" dirty="0" smtClean="0">
                <a:latin typeface="標楷體" pitchFamily="65" charset="-120"/>
                <a:ea typeface="標楷體" pitchFamily="65" charset="-120"/>
              </a:rPr>
              <a:t>民國</a:t>
            </a:r>
            <a:r>
              <a:rPr lang="en-US" altLang="zh-TW" sz="1800" dirty="0" smtClean="0">
                <a:latin typeface="標楷體" pitchFamily="65" charset="-120"/>
                <a:ea typeface="標楷體" pitchFamily="65" charset="-120"/>
              </a:rPr>
              <a:t>86</a:t>
            </a:r>
            <a:r>
              <a:rPr lang="zh-TW" altLang="en-US" sz="1800" dirty="0" smtClean="0">
                <a:latin typeface="標楷體" pitchFamily="65" charset="-120"/>
                <a:ea typeface="標楷體" pitchFamily="65" charset="-120"/>
              </a:rPr>
              <a:t>年修平已接專線，月費</a:t>
            </a:r>
            <a:r>
              <a:rPr lang="en-US" altLang="zh-TW" sz="1800" dirty="0" smtClean="0">
                <a:latin typeface="標楷體" pitchFamily="65" charset="-120"/>
                <a:ea typeface="標楷體" pitchFamily="65" charset="-120"/>
              </a:rPr>
              <a:t>:10</a:t>
            </a:r>
            <a:r>
              <a:rPr lang="zh-TW" altLang="en-US" sz="1800" dirty="0" smtClean="0">
                <a:latin typeface="標楷體" pitchFamily="65" charset="-120"/>
                <a:ea typeface="標楷體" pitchFamily="65" charset="-120"/>
              </a:rPr>
              <a:t>萬</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月。</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ADSL: 88</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a:t>
            </a:r>
            <a:r>
              <a:rPr lang="zh-TW" altLang="en-US" sz="1800" dirty="0" smtClean="0">
                <a:latin typeface="標楷體" pitchFamily="65" charset="-120"/>
                <a:ea typeface="標楷體" pitchFamily="65" charset="-120"/>
              </a:rPr>
              <a:t>演進</a:t>
            </a:r>
            <a:r>
              <a:rPr lang="en-US" altLang="zh-TW" sz="1800" dirty="0" smtClean="0">
                <a:latin typeface="標楷體" pitchFamily="65" charset="-120"/>
                <a:ea typeface="標楷體" pitchFamily="65" charset="-120"/>
              </a:rPr>
              <a:t>:</a:t>
            </a: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solidFill>
                  <a:srgbClr val="0000FF"/>
                </a:solidFill>
                <a:latin typeface="標楷體" pitchFamily="65" charset="-120"/>
                <a:ea typeface="標楷體" pitchFamily="65" charset="-120"/>
              </a:rPr>
              <a:t>Wimax:97</a:t>
            </a:r>
            <a:r>
              <a:rPr lang="zh-TW" altLang="en-US" sz="1800" dirty="0" smtClean="0">
                <a:solidFill>
                  <a:srgbClr val="0000FF"/>
                </a:solidFill>
                <a:latin typeface="標楷體" pitchFamily="65" charset="-120"/>
                <a:ea typeface="標楷體" pitchFamily="65" charset="-120"/>
              </a:rPr>
              <a:t>年</a:t>
            </a:r>
            <a:endParaRPr lang="en-US" altLang="zh-TW" sz="1800" dirty="0" smtClean="0">
              <a:solidFill>
                <a:srgbClr val="0000FF"/>
              </a:solidFill>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4" name="文字方塊 3"/>
          <p:cNvSpPr txBox="1"/>
          <p:nvPr/>
        </p:nvSpPr>
        <p:spPr>
          <a:xfrm>
            <a:off x="1835696" y="447055"/>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3.3/16 5</a:t>
            </a: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G</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管理</a:t>
            </a:r>
            <a:r>
              <a:rPr lang="zh-TW" altLang="en-US" sz="2400" dirty="0" smtClean="0">
                <a:latin typeface="標楷體" pitchFamily="65" charset="-120"/>
                <a:ea typeface="標楷體" pitchFamily="65" charset="-120"/>
              </a:rPr>
              <a:t>網</a:t>
            </a:r>
            <a:r>
              <a:rPr lang="zh-TW" altLang="en-US" sz="2400" dirty="0">
                <a:latin typeface="標楷體" pitchFamily="65" charset="-120"/>
                <a:ea typeface="標楷體" pitchFamily="65" charset="-120"/>
              </a:rPr>
              <a:t>路</a:t>
            </a:r>
            <a:endParaRPr lang="zh-TW" altLang="en-US" sz="2400" b="1" dirty="0">
              <a:latin typeface="標楷體" pitchFamily="65" charset="-120"/>
              <a:ea typeface="標楷體" pitchFamily="65" charset="-120"/>
            </a:endParaRPr>
          </a:p>
        </p:txBody>
      </p:sp>
      <p:sp>
        <p:nvSpPr>
          <p:cNvPr id="5" name="文字方塊 4"/>
          <p:cNvSpPr txBox="1"/>
          <p:nvPr/>
        </p:nvSpPr>
        <p:spPr>
          <a:xfrm>
            <a:off x="2555776" y="2060848"/>
            <a:ext cx="1368152" cy="369332"/>
          </a:xfrm>
          <a:prstGeom prst="rect">
            <a:avLst/>
          </a:prstGeom>
          <a:noFill/>
          <a:ln w="19050">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日本</a:t>
            </a:r>
            <a:r>
              <a:rPr lang="en-US" altLang="zh-TW" dirty="0" smtClean="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1979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83568"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(1983)</a:t>
            </a:r>
          </a:p>
          <a:p>
            <a:pPr algn="ctr"/>
            <a:r>
              <a:rPr lang="zh-TW" altLang="en-US" dirty="0" smtClean="0">
                <a:latin typeface="標楷體" pitchFamily="65" charset="-120"/>
                <a:ea typeface="標楷體" pitchFamily="65" charset="-120"/>
              </a:rPr>
              <a:t>衛星</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港</a:t>
            </a:r>
            <a:r>
              <a:rPr lang="zh-TW" altLang="en-US" dirty="0" smtClean="0">
                <a:latin typeface="標楷體" pitchFamily="65" charset="-120"/>
                <a:ea typeface="標楷體" pitchFamily="65" charset="-120"/>
              </a:rPr>
              <a:t>劇</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日</a:t>
            </a:r>
            <a:r>
              <a:rPr lang="zh-TW" altLang="en-US" dirty="0">
                <a:latin typeface="標楷體" pitchFamily="65" charset="-120"/>
                <a:ea typeface="標楷體" pitchFamily="65" charset="-120"/>
              </a:rPr>
              <a:t>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a:t>
            </a:r>
            <a:r>
              <a:rPr lang="zh-TW" altLang="en-US" dirty="0" smtClean="0">
                <a:latin typeface="標楷體" pitchFamily="65" charset="-120"/>
                <a:ea typeface="標楷體" pitchFamily="65" charset="-120"/>
              </a:rPr>
              <a:t>信</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2195736" y="3717032"/>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(1989)</a:t>
            </a:r>
          </a:p>
          <a:p>
            <a:pPr algn="ctr"/>
            <a:r>
              <a:rPr lang="en-US" altLang="zh-TW" dirty="0" smtClean="0">
                <a:latin typeface="標楷體" pitchFamily="65" charset="-120"/>
                <a:ea typeface="標楷體" pitchFamily="65" charset="-120"/>
              </a:rPr>
              <a:t>1G</a:t>
            </a:r>
          </a:p>
        </p:txBody>
      </p:sp>
      <p:sp>
        <p:nvSpPr>
          <p:cNvPr id="11" name="文字方塊 10"/>
          <p:cNvSpPr txBox="1"/>
          <p:nvPr/>
        </p:nvSpPr>
        <p:spPr>
          <a:xfrm>
            <a:off x="3707904"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(1996)</a:t>
            </a:r>
          </a:p>
          <a:p>
            <a:pPr algn="ctr"/>
            <a:r>
              <a:rPr lang="en-US" altLang="zh-TW" dirty="0" smtClean="0">
                <a:latin typeface="標楷體" pitchFamily="65" charset="-120"/>
                <a:ea typeface="標楷體" pitchFamily="65" charset="-120"/>
              </a:rPr>
              <a:t>2G</a:t>
            </a:r>
          </a:p>
          <a:p>
            <a:pPr algn="ctr"/>
            <a:r>
              <a:rPr lang="en-US" altLang="zh-TW" dirty="0" smtClean="0">
                <a:latin typeface="標楷體" pitchFamily="65" charset="-120"/>
                <a:ea typeface="標楷體" pitchFamily="65" charset="-120"/>
              </a:rPr>
              <a:t>GSM(</a:t>
            </a:r>
            <a:r>
              <a:rPr lang="zh-TW" altLang="en-US" dirty="0" smtClean="0">
                <a:latin typeface="標楷體" pitchFamily="65" charset="-120"/>
                <a:ea typeface="標楷體" pitchFamily="65" charset="-120"/>
              </a:rPr>
              <a:t>數位</a:t>
            </a:r>
            <a:r>
              <a:rPr lang="en-US" altLang="zh-TW" dirty="0" smtClean="0">
                <a:latin typeface="標楷體" pitchFamily="65" charset="-120"/>
                <a:ea typeface="標楷體" pitchFamily="65" charset="-120"/>
              </a:rPr>
              <a:t>)</a:t>
            </a:r>
          </a:p>
          <a:p>
            <a:pPr algn="ct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大電信</a:t>
            </a:r>
            <a:r>
              <a:rPr lang="en-US" altLang="zh-TW" dirty="0" smtClean="0">
                <a:latin typeface="標楷體" pitchFamily="65" charset="-120"/>
                <a:ea typeface="標楷體" pitchFamily="65" charset="-120"/>
              </a:rPr>
              <a:t>:</a:t>
            </a:r>
          </a:p>
        </p:txBody>
      </p:sp>
      <p:sp>
        <p:nvSpPr>
          <p:cNvPr id="12" name="文字方塊 11"/>
          <p:cNvSpPr txBox="1"/>
          <p:nvPr/>
        </p:nvSpPr>
        <p:spPr>
          <a:xfrm>
            <a:off x="4860032" y="4869160"/>
            <a:ext cx="1440160" cy="923330"/>
          </a:xfrm>
          <a:prstGeom prst="rect">
            <a:avLst/>
          </a:prstGeom>
          <a:noFill/>
          <a:ln>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中華電信</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遠傳電信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5220072" y="3740839"/>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(2002)</a:t>
            </a:r>
          </a:p>
          <a:p>
            <a:pPr algn="ctr"/>
            <a:r>
              <a:rPr lang="en-US" altLang="zh-TW" dirty="0" smtClean="0">
                <a:latin typeface="標楷體" pitchFamily="65" charset="-120"/>
                <a:ea typeface="標楷體" pitchFamily="65" charset="-120"/>
              </a:rPr>
              <a:t>3G</a:t>
            </a:r>
          </a:p>
        </p:txBody>
      </p:sp>
      <p:sp>
        <p:nvSpPr>
          <p:cNvPr id="14" name="文字方塊 13"/>
          <p:cNvSpPr txBox="1"/>
          <p:nvPr/>
        </p:nvSpPr>
        <p:spPr>
          <a:xfrm>
            <a:off x="6732240" y="3740839"/>
            <a:ext cx="1296144" cy="1754326"/>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(2014)</a:t>
            </a:r>
          </a:p>
          <a:p>
            <a:pPr algn="ctr"/>
            <a:r>
              <a:rPr lang="en-US" altLang="zh-TW" dirty="0" smtClean="0">
                <a:latin typeface="標楷體" pitchFamily="65" charset="-120"/>
                <a:ea typeface="標楷體" pitchFamily="65" charset="-120"/>
              </a:rPr>
              <a:t>4G</a:t>
            </a:r>
          </a:p>
          <a:p>
            <a:pPr algn="ct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月初中華</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月初遠傳、台灣大</a:t>
            </a:r>
            <a:endParaRPr lang="en-US" altLang="zh-TW" dirty="0" smtClean="0">
              <a:latin typeface="標楷體" pitchFamily="65" charset="-120"/>
              <a:ea typeface="標楷體" pitchFamily="65" charset="-120"/>
            </a:endParaRPr>
          </a:p>
        </p:txBody>
      </p:sp>
      <p:sp>
        <p:nvSpPr>
          <p:cNvPr id="15" name="向右箭號 14"/>
          <p:cNvSpPr/>
          <p:nvPr/>
        </p:nvSpPr>
        <p:spPr>
          <a:xfrm>
            <a:off x="1907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3491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5004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6516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7"/>
            <a:ext cx="8229600" cy="2808312"/>
          </a:xfrm>
        </p:spPr>
        <p:txBody>
          <a:bodyPr>
            <a:normAutofit/>
          </a:bodyPr>
          <a:lstStyle/>
          <a:p>
            <a:r>
              <a:rPr lang="zh-TW" altLang="en-US" sz="1800" dirty="0" smtClean="0">
                <a:latin typeface="標楷體" pitchFamily="65" charset="-120"/>
                <a:ea typeface="標楷體" pitchFamily="65" charset="-120"/>
              </a:rPr>
              <a:t>歐洲最早發展行動電話</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北歐四國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瑞典、丹麥、芬蘭、挪威。聯合開發類比手機。</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美國最早發展行動電話</a:t>
            </a:r>
            <a:r>
              <a:rPr lang="en-US" altLang="zh-TW" sz="1800" dirty="0" smtClean="0">
                <a:latin typeface="標楷體" pitchFamily="65" charset="-120"/>
                <a:ea typeface="標楷體" pitchFamily="65" charset="-120"/>
              </a:rPr>
              <a:t>:72</a:t>
            </a:r>
            <a:r>
              <a:rPr lang="zh-TW" altLang="en-US" sz="1800" dirty="0" smtClean="0">
                <a:latin typeface="標楷體" pitchFamily="65" charset="-120"/>
                <a:ea typeface="標楷體" pitchFamily="65" charset="-120"/>
              </a:rPr>
              <a:t>年，搭配</a:t>
            </a:r>
            <a:r>
              <a:rPr lang="en-US" altLang="zh-TW" sz="1800" dirty="0" smtClean="0">
                <a:latin typeface="標楷體" pitchFamily="65" charset="-120"/>
                <a:ea typeface="標楷體" pitchFamily="65" charset="-120"/>
              </a:rPr>
              <a:t>GPS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a:t>
            </a:r>
            <a:r>
              <a:rPr lang="zh-TW" altLang="en-US" sz="1800" dirty="0" smtClean="0">
                <a:latin typeface="標楷體" pitchFamily="65" charset="-120"/>
                <a:ea typeface="標楷體" pitchFamily="65" charset="-120"/>
              </a:rPr>
              <a:t>技術</a:t>
            </a:r>
            <a:r>
              <a:rPr lang="en-US" altLang="zh-TW" sz="1800" dirty="0" smtClean="0">
                <a:latin typeface="標楷體" pitchFamily="65" charset="-120"/>
                <a:ea typeface="標楷體" pitchFamily="65" charset="-120"/>
              </a:rPr>
              <a:t>(1897</a:t>
            </a:r>
            <a:r>
              <a:rPr lang="zh-TW" altLang="en-US" sz="1800" dirty="0" smtClean="0">
                <a:latin typeface="標楷體" pitchFamily="65" charset="-120"/>
                <a:ea typeface="標楷體" pitchFamily="65" charset="-120"/>
              </a:rPr>
              <a:t>年</a:t>
            </a:r>
            <a:r>
              <a:rPr lang="en-US" altLang="zh-TW" sz="1800" dirty="0" smtClean="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a:t>
            </a:r>
            <a:r>
              <a:rPr lang="zh-TW" altLang="en-US" sz="1800" dirty="0" smtClean="0">
                <a:latin typeface="標楷體" pitchFamily="65" charset="-120"/>
                <a:ea typeface="標楷體" pitchFamily="65" charset="-120"/>
              </a:rPr>
              <a:t>古道。</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日本</a:t>
            </a:r>
            <a:r>
              <a:rPr lang="en-US" altLang="zh-TW" sz="1800" dirty="0" smtClean="0">
                <a:latin typeface="標楷體" pitchFamily="65" charset="-120"/>
                <a:ea typeface="標楷體" pitchFamily="65" charset="-120"/>
              </a:rPr>
              <a:t>1895</a:t>
            </a:r>
            <a:r>
              <a:rPr lang="zh-TW" altLang="en-US" sz="1800" dirty="0" smtClean="0">
                <a:latin typeface="標楷體" pitchFamily="65" charset="-120"/>
                <a:ea typeface="標楷體" pitchFamily="65" charset="-120"/>
              </a:rPr>
              <a:t>年接收台灣，架設無線電，作為無線電、通信、供電使用。</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八通關古</a:t>
            </a:r>
            <a:r>
              <a:rPr lang="zh-TW" altLang="en-US" sz="1800" dirty="0">
                <a:latin typeface="標楷體" pitchFamily="65" charset="-120"/>
                <a:ea typeface="標楷體" pitchFamily="65" charset="-120"/>
              </a:rPr>
              <a:t>道</a:t>
            </a:r>
            <a:r>
              <a:rPr lang="en-US" altLang="zh-TW" sz="1800" dirty="0">
                <a:latin typeface="標楷體" pitchFamily="65" charset="-120"/>
                <a:ea typeface="標楷體" pitchFamily="65" charset="-120"/>
              </a:rPr>
              <a:t>(</a:t>
            </a:r>
            <a:r>
              <a:rPr lang="zh-TW" altLang="en-US" sz="1800" dirty="0" smtClean="0">
                <a:latin typeface="標楷體" pitchFamily="65" charset="-120"/>
                <a:ea typeface="標楷體" pitchFamily="65" charset="-120"/>
              </a:rPr>
              <a:t>清朝建立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a:t>
            </a:r>
            <a:r>
              <a:rPr lang="zh-TW" altLang="en-US" sz="1800" dirty="0" smtClean="0">
                <a:latin typeface="標楷體" pitchFamily="65" charset="-120"/>
                <a:ea typeface="標楷體" pitchFamily="65" charset="-120"/>
              </a:rPr>
              <a:t>區分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4.10/10-5.10/17</a:t>
            </a:r>
            <a:endParaRPr lang="zh-TW" altLang="en-US" sz="2400" b="1" dirty="0">
              <a:latin typeface="標楷體" pitchFamily="65" charset="-120"/>
              <a:ea typeface="標楷體" pitchFamily="65" charset="-120"/>
            </a:endParaRPr>
          </a:p>
        </p:txBody>
      </p:sp>
      <p:sp>
        <p:nvSpPr>
          <p:cNvPr id="5" name="文字方塊 4"/>
          <p:cNvSpPr txBox="1"/>
          <p:nvPr/>
        </p:nvSpPr>
        <p:spPr>
          <a:xfrm>
            <a:off x="971600" y="3861048"/>
            <a:ext cx="864096"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700</a:t>
            </a:r>
          </a:p>
          <a:p>
            <a:pPr algn="ctr"/>
            <a:r>
              <a:rPr lang="zh-TW" altLang="en-US" dirty="0" smtClean="0">
                <a:latin typeface="標楷體" pitchFamily="65" charset="-120"/>
                <a:ea typeface="標楷體" pitchFamily="65" charset="-120"/>
              </a:rPr>
              <a:t>低頻</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郊區</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55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900</a:t>
            </a:r>
          </a:p>
          <a:p>
            <a:pPr algn="ct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7" name="文字方塊 6"/>
          <p:cNvSpPr txBox="1"/>
          <p:nvPr/>
        </p:nvSpPr>
        <p:spPr>
          <a:xfrm>
            <a:off x="3563888" y="3884855"/>
            <a:ext cx="2016224"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C</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  高速、都會            </a:t>
            </a:r>
            <a:endParaRPr lang="zh-TW" altLang="en-US" dirty="0">
              <a:latin typeface="標楷體" pitchFamily="65" charset="-120"/>
              <a:ea typeface="標楷體" pitchFamily="65" charset="-120"/>
            </a:endParaRPr>
          </a:p>
        </p:txBody>
      </p:sp>
      <p:cxnSp>
        <p:nvCxnSpPr>
          <p:cNvPr id="9" name="直線接點 8"/>
          <p:cNvCxnSpPr/>
          <p:nvPr/>
        </p:nvCxnSpPr>
        <p:spPr>
          <a:xfrm>
            <a:off x="1691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203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076056" y="3573016"/>
            <a:ext cx="3528392" cy="2031325"/>
          </a:xfrm>
          <a:prstGeom prst="rect">
            <a:avLst/>
          </a:prstGeom>
          <a:noFill/>
        </p:spPr>
        <p:txBody>
          <a:bodyPr wrap="square" rtlCol="0">
            <a:spAutoFit/>
          </a:bodyPr>
          <a:lstStyle/>
          <a:p>
            <a:pPr>
              <a:buFont typeface="Wingdings" pitchFamily="2" charset="2"/>
              <a:buChar char="l"/>
            </a:pP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家不能超過</a:t>
            </a:r>
            <a:r>
              <a:rPr lang="en-US" altLang="zh-TW" dirty="0" smtClean="0">
                <a:latin typeface="標楷體" pitchFamily="65" charset="-120"/>
                <a:ea typeface="標楷體" pitchFamily="65" charset="-120"/>
              </a:rPr>
              <a:t>35MHZ</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A1:</a:t>
            </a:r>
            <a:r>
              <a:rPr lang="zh-TW" altLang="en-US" dirty="0" smtClean="0">
                <a:solidFill>
                  <a:srgbClr val="FF0000"/>
                </a:solidFill>
                <a:latin typeface="標楷體" pitchFamily="65" charset="-120"/>
                <a:ea typeface="標楷體" pitchFamily="65" charset="-120"/>
              </a:rPr>
              <a:t>亞太</a:t>
            </a:r>
            <a:r>
              <a:rPr lang="zh-TW" altLang="en-US" dirty="0" smtClean="0">
                <a:latin typeface="標楷體" pitchFamily="65" charset="-120"/>
                <a:ea typeface="標楷體" pitchFamily="65" charset="-120"/>
              </a:rPr>
              <a:t>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A2:</a:t>
            </a:r>
            <a:r>
              <a:rPr lang="zh-TW" altLang="en-US" dirty="0" smtClean="0">
                <a:latin typeface="標楷體" pitchFamily="65" charset="-120"/>
                <a:ea typeface="標楷體" pitchFamily="65" charset="-120"/>
              </a:rPr>
              <a:t>國基</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鴻海</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A3:</a:t>
            </a:r>
            <a:r>
              <a:rPr lang="zh-TW" altLang="en-US" dirty="0" smtClean="0">
                <a:latin typeface="標楷體" pitchFamily="65" charset="-120"/>
                <a:ea typeface="標楷體" pitchFamily="65" charset="-120"/>
              </a:rPr>
              <a:t>遠傳</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A4:</a:t>
            </a:r>
            <a:r>
              <a:rPr lang="zh-TW" altLang="en-US" dirty="0" smtClean="0">
                <a:latin typeface="標楷體" pitchFamily="65" charset="-120"/>
                <a:ea typeface="標楷體" pitchFamily="65" charset="-120"/>
              </a:rPr>
              <a:t>台灣大</a:t>
            </a:r>
            <a:r>
              <a:rPr lang="en-US" altLang="zh-TW" dirty="0" smtClean="0">
                <a:latin typeface="標楷體" pitchFamily="65" charset="-120"/>
                <a:ea typeface="標楷體" pitchFamily="65" charset="-120"/>
              </a:rPr>
              <a:t>(A:15</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C:15)</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5076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a:t>
            </a:r>
            <a:r>
              <a:rPr lang="zh-TW" altLang="en-US" dirty="0" smtClean="0">
                <a:latin typeface="標楷體" pitchFamily="65" charset="-120"/>
                <a:ea typeface="標楷體" pitchFamily="65" charset="-120"/>
              </a:rPr>
              <a:t>新集團</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威寶、</a:t>
            </a:r>
            <a:r>
              <a:rPr lang="zh-TW" altLang="en-US" dirty="0" smtClean="0">
                <a:solidFill>
                  <a:srgbClr val="FF0000"/>
                </a:solidFill>
                <a:latin typeface="標楷體" pitchFamily="65" charset="-120"/>
                <a:ea typeface="標楷體" pitchFamily="65" charset="-120"/>
              </a:rPr>
              <a:t>中嘉</a:t>
            </a:r>
            <a:r>
              <a:rPr lang="en-US" altLang="zh-TW" dirty="0" smtClean="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467544" y="5157192"/>
            <a:ext cx="3168352" cy="1200329"/>
          </a:xfrm>
          <a:prstGeom prst="rect">
            <a:avLst/>
          </a:prstGeom>
          <a:noFill/>
        </p:spPr>
        <p:txBody>
          <a:bodyPr wrap="square" rtlCol="0">
            <a:spAutoFit/>
          </a:bodyPr>
          <a:lstStyle/>
          <a:p>
            <a:pPr>
              <a:buFont typeface="Wingdings" pitchFamily="2" charset="2"/>
              <a:buChar char="l"/>
            </a:pPr>
            <a:r>
              <a:rPr lang="en-US" altLang="zh-TW" dirty="0" smtClean="0">
                <a:solidFill>
                  <a:srgbClr val="0000FF"/>
                </a:solidFill>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台灣三固網</a:t>
            </a:r>
            <a:r>
              <a:rPr lang="en-US" altLang="zh-TW" dirty="0" smtClean="0">
                <a:solidFill>
                  <a:srgbClr val="0000FF"/>
                </a:solidFill>
                <a:latin typeface="標楷體" pitchFamily="65" charset="-120"/>
                <a:ea typeface="標楷體" pitchFamily="65" charset="-120"/>
              </a:rPr>
              <a:t>:</a:t>
            </a:r>
          </a:p>
          <a:p>
            <a:r>
              <a:rPr lang="zh-TW" altLang="en-US" dirty="0" smtClean="0">
                <a:solidFill>
                  <a:srgbClr val="0000FF"/>
                </a:solidFill>
                <a:latin typeface="標楷體" pitchFamily="65" charset="-120"/>
                <a:ea typeface="標楷體" pitchFamily="65" charset="-120"/>
              </a:rPr>
              <a:t>     遠傳速博</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台灣固網</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亞太固網</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99592" y="1270501"/>
            <a:ext cx="1368152"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出口民調</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(93-97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683568" y="2276872"/>
            <a:ext cx="2664296" cy="646331"/>
          </a:xfrm>
          <a:prstGeom prst="rect">
            <a:avLst/>
          </a:prstGeom>
          <a:noFill/>
        </p:spPr>
        <p:txBody>
          <a:bodyPr wrap="square" rtlCol="0">
            <a:spAutoFit/>
          </a:bodyPr>
          <a:lstStyle/>
          <a:p>
            <a:pPr marL="342900" indent="-342900">
              <a:buAutoNum type="arabicPeriod"/>
            </a:pPr>
            <a:r>
              <a:rPr lang="zh-TW" altLang="en-US" dirty="0" smtClean="0">
                <a:latin typeface="標楷體" pitchFamily="65" charset="-120"/>
                <a:ea typeface="標楷體" pitchFamily="65" charset="-120"/>
              </a:rPr>
              <a:t>是一種分層隨機抽樣</a:t>
            </a:r>
            <a:endParaRPr lang="en-US" altLang="zh-TW" dirty="0" smtClean="0">
              <a:latin typeface="標楷體" pitchFamily="65" charset="-120"/>
              <a:ea typeface="標楷體" pitchFamily="65" charset="-120"/>
            </a:endParaRPr>
          </a:p>
          <a:p>
            <a:pPr marL="342900" indent="-342900">
              <a:buAutoNum type="arabicPeriod"/>
            </a:pPr>
            <a:r>
              <a:rPr lang="zh-TW" altLang="en-US" dirty="0" smtClean="0">
                <a:latin typeface="標楷體" pitchFamily="65" charset="-120"/>
                <a:ea typeface="標楷體" pitchFamily="65" charset="-120"/>
              </a:rPr>
              <a:t>投票所←里←區←市</a:t>
            </a:r>
            <a:endParaRPr lang="zh-TW" altLang="en-US" dirty="0">
              <a:latin typeface="標楷體" pitchFamily="65" charset="-120"/>
              <a:ea typeface="標楷體" pitchFamily="65" charset="-120"/>
            </a:endParaRPr>
          </a:p>
        </p:txBody>
      </p:sp>
      <p:cxnSp>
        <p:nvCxnSpPr>
          <p:cNvPr id="8" name="直線接點 7"/>
          <p:cNvCxnSpPr>
            <a:stCxn id="5" idx="3"/>
          </p:cNvCxnSpPr>
          <p:nvPr/>
        </p:nvCxnSpPr>
        <p:spPr>
          <a:xfrm flipV="1">
            <a:off x="2267744"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635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635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283968" y="1340768"/>
            <a:ext cx="2016224"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提名民調</a:t>
            </a:r>
            <a:endParaRPr lang="zh-TW" altLang="en-US" dirty="0">
              <a:latin typeface="標楷體" pitchFamily="65" charset="-120"/>
              <a:ea typeface="標楷體" pitchFamily="65" charset="-120"/>
            </a:endParaRPr>
          </a:p>
        </p:txBody>
      </p:sp>
      <p:sp>
        <p:nvSpPr>
          <p:cNvPr id="17" name="文字方塊 16"/>
          <p:cNvSpPr txBox="1"/>
          <p:nvPr/>
        </p:nvSpPr>
        <p:spPr>
          <a:xfrm>
            <a:off x="4283968" y="2843644"/>
            <a:ext cx="367240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網路問卷模式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佈告欄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B2B</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聊天室 </a:t>
            </a:r>
            <a:r>
              <a:rPr lang="en-US" altLang="zh-TW" dirty="0" smtClean="0">
                <a:latin typeface="標楷體" pitchFamily="65" charset="-120"/>
                <a:ea typeface="標楷體" pitchFamily="65" charset="-120"/>
              </a:rPr>
              <a:t>: B2C</a:t>
            </a:r>
          </a:p>
          <a:p>
            <a:r>
              <a:rPr lang="en-US" altLang="zh-TW" dirty="0" smtClean="0">
                <a:latin typeface="標楷體" pitchFamily="65" charset="-120"/>
                <a:ea typeface="標楷體" pitchFamily="65" charset="-120"/>
              </a:rPr>
              <a:t>                         C2C</a:t>
            </a:r>
          </a:p>
          <a:p>
            <a:r>
              <a:rPr lang="en-US" altLang="zh-TW" dirty="0" smtClean="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755576" y="4150821"/>
            <a:ext cx="41764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公司進銷存</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4139952" y="3645024"/>
            <a:ext cx="180020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My-survey(</a:t>
            </a:r>
            <a:r>
              <a:rPr lang="zh-TW" altLang="en-US" dirty="0" smtClean="0">
                <a:latin typeface="標楷體" pitchFamily="65" charset="-120"/>
                <a:ea typeface="標楷體" pitchFamily="65" charset="-120"/>
              </a:rPr>
              <a:t>免費</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683568" y="4782051"/>
            <a:ext cx="8208912" cy="2031325"/>
          </a:xfrm>
          <a:prstGeom prst="rect">
            <a:avLst/>
          </a:prstGeom>
          <a:noFill/>
        </p:spPr>
        <p:txBody>
          <a:bodyPr wrap="square" rtlCol="0">
            <a:spAutoFit/>
          </a:bodyPr>
          <a:lstStyle/>
          <a:p>
            <a:r>
              <a:rPr lang="zh-TW" altLang="zh-TW" b="1" dirty="0" smtClean="0">
                <a:latin typeface="標楷體" pitchFamily="65" charset="-120"/>
                <a:ea typeface="標楷體" pitchFamily="65" charset="-120"/>
              </a:rPr>
              <a:t>票站調查</a:t>
            </a:r>
            <a:r>
              <a:rPr lang="zh-TW" altLang="zh-TW" dirty="0" smtClean="0">
                <a:latin typeface="標楷體" pitchFamily="65" charset="-120"/>
                <a:ea typeface="標楷體" pitchFamily="65" charset="-120"/>
              </a:rPr>
              <a:t>(英文:Exit Poll)，又常被稱做「</a:t>
            </a:r>
            <a:r>
              <a:rPr lang="zh-TW" altLang="zh-TW" b="1" dirty="0" smtClean="0">
                <a:latin typeface="標楷體" pitchFamily="65" charset="-120"/>
                <a:ea typeface="標楷體" pitchFamily="65" charset="-120"/>
              </a:rPr>
              <a:t>出口民調</a:t>
            </a:r>
            <a:r>
              <a:rPr lang="zh-TW" altLang="zh-TW" dirty="0" smtClean="0">
                <a:latin typeface="標楷體" pitchFamily="65" charset="-120"/>
                <a:ea typeface="標楷體" pitchFamily="65" charset="-120"/>
              </a:rPr>
              <a:t>」，是指在</a:t>
            </a:r>
            <a:r>
              <a:rPr lang="zh-TW" altLang="zh-TW" dirty="0" smtClean="0">
                <a:latin typeface="標楷體" pitchFamily="65" charset="-120"/>
                <a:ea typeface="標楷體" pitchFamily="65" charset="-120"/>
                <a:hlinkClick r:id="rId2" tooltip="選舉"/>
              </a:rPr>
              <a:t>選舉</a:t>
            </a:r>
            <a:r>
              <a:rPr lang="zh-TW" altLang="zh-TW" dirty="0" smtClean="0">
                <a:latin typeface="標楷體" pitchFamily="65" charset="-120"/>
                <a:ea typeface="標楷體" pitchFamily="65" charset="-120"/>
              </a:rPr>
              <a:t>進行期間，設於</a:t>
            </a:r>
            <a:r>
              <a:rPr lang="zh-TW" altLang="zh-TW" dirty="0" smtClean="0">
                <a:latin typeface="標楷體" pitchFamily="65" charset="-120"/>
                <a:ea typeface="標楷體" pitchFamily="65" charset="-120"/>
                <a:hlinkClick r:id="rId3" tooltip="票站"/>
              </a:rPr>
              <a:t>票站</a:t>
            </a:r>
            <a:r>
              <a:rPr lang="zh-TW" altLang="zh-TW" dirty="0" smtClean="0">
                <a:latin typeface="標楷體" pitchFamily="65" charset="-120"/>
                <a:ea typeface="標楷體" pitchFamily="65" charset="-120"/>
              </a:rPr>
              <a:t>出口，訪問剛</a:t>
            </a:r>
            <a:r>
              <a:rPr lang="zh-TW" altLang="zh-TW" dirty="0" smtClean="0">
                <a:latin typeface="標楷體" pitchFamily="65" charset="-120"/>
                <a:ea typeface="標楷體" pitchFamily="65" charset="-120"/>
                <a:hlinkClick r:id="rId4" tooltip="投票"/>
              </a:rPr>
              <a:t>投票</a:t>
            </a:r>
            <a:r>
              <a:rPr lang="zh-TW" altLang="zh-TW" dirty="0" smtClean="0">
                <a:latin typeface="標楷體" pitchFamily="65" charset="-120"/>
                <a:ea typeface="標楷體" pitchFamily="65" charset="-120"/>
              </a:rPr>
              <a:t>的人的投票意向的</a:t>
            </a:r>
            <a:r>
              <a:rPr lang="zh-TW" altLang="zh-TW" dirty="0" smtClean="0">
                <a:latin typeface="標楷體" pitchFamily="65" charset="-120"/>
                <a:ea typeface="標楷體" pitchFamily="65" charset="-120"/>
                <a:hlinkClick r:id="rId5" tooltip="民意調查"/>
              </a:rPr>
              <a:t>民意調查</a:t>
            </a:r>
            <a:r>
              <a:rPr lang="zh-TW" altLang="zh-TW" dirty="0" smtClean="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smtClean="0">
                <a:latin typeface="標楷體" pitchFamily="65" charset="-120"/>
                <a:ea typeface="標楷體" pitchFamily="65" charset="-120"/>
                <a:hlinkClick r:id="rId6"/>
              </a:rPr>
              <a:t>[1]</a:t>
            </a:r>
            <a:r>
              <a:rPr lang="zh-TW" altLang="zh-TW" dirty="0" smtClean="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smtClean="0">
                <a:latin typeface="標楷體" pitchFamily="65" charset="-120"/>
                <a:ea typeface="標楷體" pitchFamily="65" charset="-120"/>
                <a:hlinkClick r:id="rId7" tooltip="配票"/>
              </a:rPr>
              <a:t>配票</a:t>
            </a:r>
            <a:r>
              <a:rPr lang="zh-TW" altLang="zh-TW" dirty="0" smtClean="0">
                <a:latin typeface="標楷體" pitchFamily="65" charset="-120"/>
                <a:ea typeface="標楷體" pitchFamily="65" charset="-120"/>
              </a:rPr>
              <a:t>工具而被杯葛。</a:t>
            </a:r>
            <a:r>
              <a:rPr lang="zh-TW" altLang="zh-TW" baseline="30000" dirty="0" smtClean="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6251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467544" y="1700809"/>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 </a:t>
            </a:r>
            <a:r>
              <a:rPr lang="en-US" altLang="zh-TW" dirty="0" err="1" smtClean="0">
                <a:latin typeface="標楷體" pitchFamily="65" charset="-120"/>
                <a:ea typeface="標楷體" pitchFamily="65" charset="-120"/>
              </a:rPr>
              <a:t>Hinet</a:t>
            </a:r>
            <a:endParaRPr lang="en-US" altLang="zh-TW" dirty="0" smtClean="0">
              <a:latin typeface="標楷體" pitchFamily="65" charset="-120"/>
              <a:ea typeface="標楷體" pitchFamily="65" charset="-120"/>
            </a:endParaRPr>
          </a:p>
        </p:txBody>
      </p:sp>
      <p:cxnSp>
        <p:nvCxnSpPr>
          <p:cNvPr id="21" name="直線單箭頭接點 20"/>
          <p:cNvCxnSpPr>
            <a:stCxn id="19" idx="3"/>
          </p:cNvCxnSpPr>
          <p:nvPr/>
        </p:nvCxnSpPr>
        <p:spPr>
          <a:xfrm>
            <a:off x="2051720"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2699792" y="1700808"/>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 </a:t>
            </a:r>
            <a:r>
              <a:rPr lang="en-US" altLang="zh-TW" dirty="0" smtClean="0">
                <a:latin typeface="標楷體" pitchFamily="65" charset="-120"/>
                <a:ea typeface="標楷體" pitchFamily="65" charset="-120"/>
              </a:rPr>
              <a:t>ADSL</a:t>
            </a:r>
          </a:p>
        </p:txBody>
      </p:sp>
      <p:sp>
        <p:nvSpPr>
          <p:cNvPr id="23" name="文字方塊 22"/>
          <p:cNvSpPr txBox="1"/>
          <p:nvPr/>
        </p:nvSpPr>
        <p:spPr>
          <a:xfrm>
            <a:off x="467544" y="2204864"/>
            <a:ext cx="115212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PC-NB</a:t>
            </a:r>
            <a:endParaRPr lang="zh-TW" altLang="en-US" dirty="0">
              <a:latin typeface="標楷體" pitchFamily="65" charset="-120"/>
              <a:ea typeface="標楷體" pitchFamily="65" charset="-120"/>
            </a:endParaRPr>
          </a:p>
        </p:txBody>
      </p:sp>
      <p:cxnSp>
        <p:nvCxnSpPr>
          <p:cNvPr id="24" name="直線單箭頭接點 23"/>
          <p:cNvCxnSpPr/>
          <p:nvPr/>
        </p:nvCxnSpPr>
        <p:spPr>
          <a:xfrm>
            <a:off x="2051720"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2699792" y="2132856"/>
            <a:ext cx="237626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Mobile-Cell(Phone)</a:t>
            </a:r>
          </a:p>
        </p:txBody>
      </p:sp>
      <p:sp>
        <p:nvSpPr>
          <p:cNvPr id="26" name="文字方塊 25"/>
          <p:cNvSpPr txBox="1"/>
          <p:nvPr/>
        </p:nvSpPr>
        <p:spPr>
          <a:xfrm>
            <a:off x="539552" y="2996952"/>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1187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1619672" y="2708920"/>
            <a:ext cx="446449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產</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p:txBody>
      </p:sp>
      <p:sp>
        <p:nvSpPr>
          <p:cNvPr id="36" name="文字方塊 35"/>
          <p:cNvSpPr txBox="1"/>
          <p:nvPr/>
        </p:nvSpPr>
        <p:spPr>
          <a:xfrm>
            <a:off x="1619672" y="3212976"/>
            <a:ext cx="44644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RFID</a:t>
            </a: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Wal</a:t>
            </a:r>
            <a:r>
              <a:rPr lang="en-US" altLang="zh-TW" dirty="0" smtClean="0">
                <a:latin typeface="標楷體" pitchFamily="65" charset="-120"/>
                <a:ea typeface="標楷體" pitchFamily="65" charset="-120"/>
              </a:rPr>
              <a:t>-mart)</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華聯</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611560" y="4365104"/>
            <a:ext cx="1944216" cy="369332"/>
          </a:xfrm>
          <a:prstGeom prst="rect">
            <a:avLst/>
          </a:prstGeom>
          <a:noFill/>
        </p:spPr>
        <p:txBody>
          <a:bodyPr wrap="square" rtlCol="0">
            <a:spAutoFit/>
          </a:bodyPr>
          <a:lstStyle/>
          <a:p>
            <a:r>
              <a:rPr lang="zh-TW" altLang="en-US" dirty="0" smtClean="0">
                <a:sym typeface="Wingdings"/>
              </a:rPr>
              <a:t></a:t>
            </a:r>
            <a:r>
              <a:rPr lang="en-US" altLang="zh-TW" dirty="0" smtClean="0">
                <a:sym typeface="Wingdings"/>
              </a:rPr>
              <a:t>Vo-</a:t>
            </a:r>
            <a:r>
              <a:rPr lang="en-US" altLang="zh-TW" dirty="0" err="1" smtClean="0">
                <a:sym typeface="Wingdings"/>
              </a:rPr>
              <a:t>Da</a:t>
            </a:r>
            <a:r>
              <a:rPr lang="en-US" altLang="zh-TW" dirty="0" smtClean="0">
                <a:sym typeface="Wingdings"/>
              </a:rPr>
              <a:t>-</a:t>
            </a:r>
            <a:r>
              <a:rPr lang="en-US" altLang="zh-TW" dirty="0" err="1" smtClean="0">
                <a:sym typeface="Wingdings"/>
              </a:rPr>
              <a:t>Fone</a:t>
            </a:r>
            <a:r>
              <a:rPr lang="en-US" altLang="zh-TW" dirty="0" smtClean="0">
                <a:sym typeface="Wingdings"/>
              </a:rPr>
              <a:t>:</a:t>
            </a:r>
            <a:endParaRPr lang="zh-TW" altLang="en-US" dirty="0"/>
          </a:p>
        </p:txBody>
      </p:sp>
      <p:sp>
        <p:nvSpPr>
          <p:cNvPr id="38" name="文字方塊 37"/>
          <p:cNvSpPr txBox="1"/>
          <p:nvPr/>
        </p:nvSpPr>
        <p:spPr>
          <a:xfrm>
            <a:off x="2123728" y="4355812"/>
            <a:ext cx="504056" cy="369332"/>
          </a:xfrm>
          <a:prstGeom prst="rect">
            <a:avLst/>
          </a:prstGeom>
          <a:noFill/>
          <a:ln w="25400">
            <a:solidFill>
              <a:srgbClr val="FF0000"/>
            </a:solidFill>
            <a:prstDash val="sysDash"/>
          </a:ln>
        </p:spPr>
        <p:txBody>
          <a:bodyPr wrap="square" rtlCol="0">
            <a:spAutoFit/>
          </a:bodyPr>
          <a:lstStyle/>
          <a:p>
            <a:r>
              <a:rPr lang="en-US" altLang="zh-TW" dirty="0" smtClean="0"/>
              <a:t>3G                                                                       </a:t>
            </a:r>
            <a:endParaRPr lang="zh-TW" altLang="en-US" dirty="0"/>
          </a:p>
        </p:txBody>
      </p:sp>
      <p:sp>
        <p:nvSpPr>
          <p:cNvPr id="39" name="文字方塊 38"/>
          <p:cNvSpPr txBox="1"/>
          <p:nvPr/>
        </p:nvSpPr>
        <p:spPr>
          <a:xfrm>
            <a:off x="1115616" y="4797152"/>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德</a:t>
            </a:r>
            <a:endParaRPr lang="zh-TW" altLang="en-US" dirty="0">
              <a:latin typeface="標楷體" pitchFamily="65" charset="-120"/>
              <a:ea typeface="標楷體" pitchFamily="65" charset="-120"/>
            </a:endParaRPr>
          </a:p>
        </p:txBody>
      </p:sp>
      <p:sp>
        <p:nvSpPr>
          <p:cNvPr id="41" name="文字方塊 40"/>
          <p:cNvSpPr txBox="1"/>
          <p:nvPr/>
        </p:nvSpPr>
        <p:spPr>
          <a:xfrm>
            <a:off x="2123728" y="5013176"/>
            <a:ext cx="122413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899592" y="5661248"/>
            <a:ext cx="3096344" cy="923330"/>
          </a:xfrm>
          <a:prstGeom prst="rect">
            <a:avLst/>
          </a:prstGeom>
          <a:noFill/>
        </p:spPr>
        <p:txBody>
          <a:bodyPr wrap="square" rtlCol="0">
            <a:spAutoFit/>
          </a:bodyPr>
          <a:lstStyle/>
          <a:p>
            <a:r>
              <a:rPr lang="en-US" altLang="zh-TW" dirty="0" smtClean="0"/>
              <a:t>Voice-</a:t>
            </a:r>
          </a:p>
          <a:p>
            <a:r>
              <a:rPr lang="en-US" altLang="zh-TW" dirty="0" smtClean="0"/>
              <a:t>           Data-</a:t>
            </a:r>
          </a:p>
          <a:p>
            <a:r>
              <a:rPr lang="en-US" altLang="zh-TW" dirty="0" smtClean="0"/>
              <a:t>                     Phone</a:t>
            </a:r>
            <a:endParaRPr lang="zh-TW" altLang="en-US" dirty="0"/>
          </a:p>
        </p:txBody>
      </p:sp>
      <p:grpSp>
        <p:nvGrpSpPr>
          <p:cNvPr id="55" name="群組 54"/>
          <p:cNvGrpSpPr/>
          <p:nvPr/>
        </p:nvGrpSpPr>
        <p:grpSpPr>
          <a:xfrm>
            <a:off x="4716016" y="4365104"/>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行銷    </a:t>
              </a:r>
              <a:r>
                <a:rPr lang="en-US" altLang="zh-TW" dirty="0" smtClean="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Price</a:t>
              </a:r>
            </a:p>
            <a:p>
              <a:r>
                <a:rPr lang="en-US" altLang="zh-TW" dirty="0" smtClean="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Place</a:t>
              </a:r>
            </a:p>
            <a:p>
              <a:r>
                <a:rPr lang="en-US" altLang="zh-TW" dirty="0" smtClean="0">
                  <a:latin typeface="標楷體" pitchFamily="65" charset="-120"/>
                  <a:ea typeface="標楷體" pitchFamily="65" charset="-120"/>
                </a:rPr>
                <a:t>Prom(</a:t>
              </a:r>
              <a:r>
                <a:rPr lang="zh-TW" altLang="en-US" dirty="0" smtClean="0">
                  <a:latin typeface="標楷體" pitchFamily="65" charset="-120"/>
                  <a:ea typeface="標楷體" pitchFamily="65" charset="-120"/>
                </a:rPr>
                <a:t>推銷</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122" b="43368"/>
          <a:stretch/>
        </p:blipFill>
        <p:spPr bwMode="auto">
          <a:xfrm>
            <a:off x="179512" y="1628800"/>
            <a:ext cx="8668892"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3207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7.10/31</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
        <p:nvSpPr>
          <p:cNvPr id="5" name="文字方塊 4"/>
          <p:cNvSpPr txBox="1"/>
          <p:nvPr/>
        </p:nvSpPr>
        <p:spPr>
          <a:xfrm>
            <a:off x="539552" y="2636912"/>
            <a:ext cx="648072" cy="400110"/>
          </a:xfrm>
          <a:prstGeom prst="rect">
            <a:avLst/>
          </a:prstGeom>
          <a:noFill/>
        </p:spPr>
        <p:txBody>
          <a:bodyPr wrap="square" rtlCol="0">
            <a:spAutoFit/>
          </a:bodyPr>
          <a:lstStyle/>
          <a:p>
            <a:r>
              <a:rPr lang="en-US" altLang="zh-TW" sz="2000" dirty="0" smtClean="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971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4756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14756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1475656" y="2276872"/>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1475656" y="4067780"/>
            <a:ext cx="1368152" cy="369332"/>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1772072" y="3501008"/>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1763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2771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32758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32758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3923928" y="1628800"/>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3923928" y="1979548"/>
            <a:ext cx="129614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(Ali-</a:t>
            </a:r>
            <a:r>
              <a:rPr lang="en-US" altLang="zh-TW" dirty="0" err="1" smtClean="0">
                <a:latin typeface="標楷體" pitchFamily="65" charset="-120"/>
                <a:ea typeface="標楷體" pitchFamily="65" charset="-120"/>
              </a:rPr>
              <a:t>baba</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4067944" y="3212976"/>
            <a:ext cx="1800200" cy="369332"/>
          </a:xfrm>
          <a:prstGeom prst="rect">
            <a:avLst/>
          </a:prstGeom>
          <a:noFill/>
        </p:spPr>
        <p:txBody>
          <a:bodyPr wrap="square" rtlCol="0">
            <a:spAutoFit/>
          </a:bodyPr>
          <a:lstStyle/>
          <a:p>
            <a:r>
              <a:rPr lang="en-US" altLang="zh-TW" dirty="0" smtClean="0"/>
              <a:t>(e-bay)     FB</a:t>
            </a:r>
            <a:endParaRPr lang="zh-TW" altLang="en-US" dirty="0"/>
          </a:p>
        </p:txBody>
      </p:sp>
      <p:sp>
        <p:nvSpPr>
          <p:cNvPr id="29" name="文字方塊 28"/>
          <p:cNvSpPr txBox="1"/>
          <p:nvPr/>
        </p:nvSpPr>
        <p:spPr>
          <a:xfrm>
            <a:off x="3203848" y="3645024"/>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電影</a:t>
            </a:r>
            <a:endParaRPr lang="zh-TW" altLang="en-US" dirty="0">
              <a:latin typeface="標楷體" pitchFamily="65" charset="-120"/>
              <a:ea typeface="標楷體" pitchFamily="65" charset="-120"/>
            </a:endParaRPr>
          </a:p>
        </p:txBody>
      </p:sp>
      <p:sp>
        <p:nvSpPr>
          <p:cNvPr id="30" name="文字方塊 29"/>
          <p:cNvSpPr txBox="1"/>
          <p:nvPr/>
        </p:nvSpPr>
        <p:spPr>
          <a:xfrm>
            <a:off x="467544" y="2996952"/>
            <a:ext cx="864096" cy="646331"/>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電子商務</a:t>
            </a:r>
            <a:endParaRPr lang="zh-TW" altLang="en-US" dirty="0">
              <a:solidFill>
                <a:srgbClr val="FF0000"/>
              </a:solidFill>
              <a:latin typeface="標楷體" pitchFamily="65" charset="-120"/>
              <a:ea typeface="標楷體" pitchFamily="65" charset="-120"/>
            </a:endParaRPr>
          </a:p>
        </p:txBody>
      </p:sp>
      <p:grpSp>
        <p:nvGrpSpPr>
          <p:cNvPr id="31" name="群組 30"/>
          <p:cNvGrpSpPr/>
          <p:nvPr/>
        </p:nvGrpSpPr>
        <p:grpSpPr>
          <a:xfrm>
            <a:off x="5292079"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5796136" y="1979548"/>
            <a:ext cx="3456384"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M2M(Machine): WIFI-USB(</a:t>
            </a:r>
            <a:r>
              <a:rPr lang="zh-TW" altLang="en-US" dirty="0" smtClean="0">
                <a:latin typeface="標楷體" pitchFamily="65" charset="-120"/>
                <a:ea typeface="標楷體" pitchFamily="65" charset="-120"/>
              </a:rPr>
              <a:t>分享</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器</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7380312" y="1340768"/>
            <a:ext cx="1080120" cy="369332"/>
          </a:xfrm>
          <a:prstGeom prst="rect">
            <a:avLst/>
          </a:prstGeom>
          <a:noFill/>
        </p:spPr>
        <p:txBody>
          <a:bodyPr wrap="square" rtlCol="0">
            <a:spAutoFit/>
          </a:bodyPr>
          <a:lstStyle/>
          <a:p>
            <a:r>
              <a:rPr lang="en-US" altLang="zh-TW" dirty="0" smtClean="0"/>
              <a:t>HDMI</a:t>
            </a:r>
            <a:endParaRPr lang="zh-TW" altLang="en-US" dirty="0"/>
          </a:p>
        </p:txBody>
      </p:sp>
      <p:cxnSp>
        <p:nvCxnSpPr>
          <p:cNvPr id="38" name="直線接點 37"/>
          <p:cNvCxnSpPr/>
          <p:nvPr/>
        </p:nvCxnSpPr>
        <p:spPr>
          <a:xfrm flipH="1">
            <a:off x="7164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7164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5868144" y="3284984"/>
            <a:ext cx="2808312" cy="369332"/>
          </a:xfrm>
          <a:prstGeom prst="rect">
            <a:avLst/>
          </a:prstGeom>
          <a:noFill/>
        </p:spPr>
        <p:txBody>
          <a:bodyPr wrap="square" rtlCol="0">
            <a:spAutoFit/>
          </a:bodyPr>
          <a:lstStyle/>
          <a:p>
            <a:r>
              <a:rPr lang="en-US" altLang="zh-TW" dirty="0" smtClean="0"/>
              <a:t>O2O→Big</a:t>
            </a:r>
            <a:r>
              <a:rPr lang="zh-TW" altLang="en-US" dirty="0" smtClean="0"/>
              <a:t> </a:t>
            </a:r>
            <a:r>
              <a:rPr lang="en-US" altLang="zh-TW" dirty="0" smtClean="0"/>
              <a:t>Data(</a:t>
            </a:r>
            <a:r>
              <a:rPr lang="zh-TW" altLang="en-US" dirty="0" smtClean="0"/>
              <a:t>大數據</a:t>
            </a:r>
            <a:r>
              <a:rPr lang="en-US" altLang="zh-TW" dirty="0" smtClean="0"/>
              <a:t>)</a:t>
            </a:r>
            <a:endParaRPr lang="zh-TW" altLang="en-US" dirty="0"/>
          </a:p>
        </p:txBody>
      </p:sp>
      <p:sp>
        <p:nvSpPr>
          <p:cNvPr id="41" name="文字方塊 40"/>
          <p:cNvSpPr txBox="1"/>
          <p:nvPr/>
        </p:nvSpPr>
        <p:spPr>
          <a:xfrm>
            <a:off x="5508104" y="3861048"/>
            <a:ext cx="2520280"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Online:</a:t>
            </a:r>
            <a:r>
              <a:rPr lang="zh-TW" altLang="en-US" dirty="0" smtClean="0">
                <a:latin typeface="標楷體" pitchFamily="65" charset="-120"/>
                <a:ea typeface="標楷體" pitchFamily="65" charset="-120"/>
              </a:rPr>
              <a:t>線上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虛擬店</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線下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實體店</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539552" y="4509120"/>
            <a:ext cx="7128792" cy="2585323"/>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全世界網路行銷最佳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亞馬遜。</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中國唯一一家零售業。</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SM:</a:t>
            </a:r>
            <a:r>
              <a:rPr lang="zh-TW" altLang="en-US" dirty="0" smtClean="0">
                <a:latin typeface="標楷體" pitchFamily="65" charset="-120"/>
                <a:ea typeface="標楷體" pitchFamily="65" charset="-120"/>
              </a:rPr>
              <a:t>超市 </a:t>
            </a:r>
            <a:r>
              <a:rPr lang="en-US" altLang="zh-TW" dirty="0" smtClean="0">
                <a:latin typeface="標楷體" pitchFamily="65" charset="-120"/>
                <a:ea typeface="標楷體" pitchFamily="65" charset="-120"/>
              </a:rPr>
              <a:t>DP:</a:t>
            </a:r>
            <a:r>
              <a:rPr lang="zh-TW" altLang="en-US" dirty="0" smtClean="0">
                <a:latin typeface="標楷體" pitchFamily="65" charset="-120"/>
                <a:ea typeface="標楷體" pitchFamily="65" charset="-120"/>
              </a:rPr>
              <a:t>百貨。</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上海起家。</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昆山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長江三角洲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工業區。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solidFill>
                  <a:srgbClr val="0000FF"/>
                </a:solidFill>
                <a:latin typeface="標楷體" pitchFamily="65" charset="-120"/>
                <a:ea typeface="標楷體" pitchFamily="65" charset="-120"/>
              </a:rPr>
              <a:t>86</a:t>
            </a:r>
            <a:r>
              <a:rPr lang="zh-TW" altLang="en-US" dirty="0" smtClean="0">
                <a:solidFill>
                  <a:srgbClr val="0000FF"/>
                </a:solidFill>
                <a:latin typeface="標楷體" pitchFamily="65" charset="-120"/>
                <a:ea typeface="標楷體" pitchFamily="65" charset="-120"/>
              </a:rPr>
              <a:t>年台灣就有電子商務</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用在銀行。</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中國最大外資零售業之冠</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大潤發。</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中國外資</a:t>
            </a:r>
            <a:r>
              <a:rPr lang="en-US" altLang="zh-TW" dirty="0" smtClean="0">
                <a:solidFill>
                  <a:srgbClr val="0000FF"/>
                </a:solidFill>
                <a:latin typeface="標楷體" pitchFamily="65" charset="-120"/>
                <a:ea typeface="標楷體" pitchFamily="65" charset="-120"/>
              </a:rPr>
              <a:t>85</a:t>
            </a:r>
            <a:r>
              <a:rPr lang="zh-TW" altLang="en-US" dirty="0" smtClean="0">
                <a:solidFill>
                  <a:srgbClr val="0000FF"/>
                </a:solidFill>
                <a:latin typeface="標楷體" pitchFamily="65" charset="-120"/>
                <a:ea typeface="標楷體" pitchFamily="65" charset="-120"/>
              </a:rPr>
              <a:t>年。</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3635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3203848" y="2420888"/>
            <a:ext cx="1224136"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中小企業</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2014.09.29(3-1)</a:t>
            </a:r>
            <a:endParaRPr lang="zh-TW" altLang="en-US" sz="2400" b="1" dirty="0">
              <a:latin typeface="標楷體" pitchFamily="65" charset="-120"/>
              <a:ea typeface="標楷體" pitchFamily="65" charset="-120"/>
            </a:endParaRPr>
          </a:p>
        </p:txBody>
      </p:sp>
      <p:sp>
        <p:nvSpPr>
          <p:cNvPr id="5" name="文字方塊 4"/>
          <p:cNvSpPr txBox="1"/>
          <p:nvPr/>
        </p:nvSpPr>
        <p:spPr>
          <a:xfrm>
            <a:off x="4211960" y="1268760"/>
            <a:ext cx="720080" cy="369332"/>
          </a:xfrm>
          <a:prstGeom prst="rect">
            <a:avLst/>
          </a:prstGeom>
          <a:noFill/>
          <a:ln w="25400">
            <a:solidFill>
              <a:schemeClr val="tx1"/>
            </a:solidFill>
          </a:ln>
        </p:spPr>
        <p:txBody>
          <a:bodyPr wrap="square" rtlCol="0">
            <a:spAutoFit/>
          </a:bodyPr>
          <a:lstStyle/>
          <a:p>
            <a:r>
              <a:rPr lang="en-US" altLang="zh-TW" dirty="0" smtClean="0"/>
              <a:t>CRM</a:t>
            </a:r>
            <a:endParaRPr lang="zh-TW" altLang="en-US" dirty="0"/>
          </a:p>
        </p:txBody>
      </p:sp>
      <p:cxnSp>
        <p:nvCxnSpPr>
          <p:cNvPr id="7" name="直線接點 6"/>
          <p:cNvCxnSpPr/>
          <p:nvPr/>
        </p:nvCxnSpPr>
        <p:spPr>
          <a:xfrm>
            <a:off x="4572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4067944" y="1907540"/>
            <a:ext cx="1008112" cy="369332"/>
          </a:xfrm>
          <a:prstGeom prst="rect">
            <a:avLst/>
          </a:prstGeom>
          <a:noFill/>
          <a:ln w="25400">
            <a:solidFill>
              <a:schemeClr val="tx1"/>
            </a:solidFill>
          </a:ln>
        </p:spPr>
        <p:txBody>
          <a:bodyPr wrap="square" rtlCol="0">
            <a:spAutoFit/>
          </a:bodyPr>
          <a:lstStyle/>
          <a:p>
            <a:r>
              <a:rPr lang="zh-TW" altLang="en-US" dirty="0" smtClean="0"/>
              <a:t>戰情室</a:t>
            </a:r>
            <a:endParaRPr lang="zh-TW" altLang="en-US" dirty="0"/>
          </a:p>
        </p:txBody>
      </p:sp>
      <p:cxnSp>
        <p:nvCxnSpPr>
          <p:cNvPr id="9" name="直線接點 8"/>
          <p:cNvCxnSpPr/>
          <p:nvPr/>
        </p:nvCxnSpPr>
        <p:spPr>
          <a:xfrm>
            <a:off x="4572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779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779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364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3419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004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3203848" y="3284984"/>
            <a:ext cx="1368152" cy="369332"/>
          </a:xfrm>
          <a:prstGeom prst="rect">
            <a:avLst/>
          </a:prstGeom>
          <a:noFill/>
        </p:spPr>
        <p:txBody>
          <a:bodyPr wrap="square" rtlCol="0">
            <a:spAutoFit/>
          </a:bodyPr>
          <a:lstStyle/>
          <a:p>
            <a:pPr algn="ctr"/>
            <a:r>
              <a:rPr lang="en-US" altLang="zh-TW" dirty="0" err="1" smtClean="0"/>
              <a:t>DataBase</a:t>
            </a:r>
            <a:endParaRPr lang="zh-TW" altLang="en-US" dirty="0"/>
          </a:p>
        </p:txBody>
      </p:sp>
      <p:sp>
        <p:nvSpPr>
          <p:cNvPr id="17" name="文字方塊 16"/>
          <p:cNvSpPr txBox="1"/>
          <p:nvPr/>
        </p:nvSpPr>
        <p:spPr>
          <a:xfrm>
            <a:off x="683568" y="3717032"/>
            <a:ext cx="7344816" cy="203132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戰情室。</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阿里巴巴股權</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日本軟體銀行</a:t>
            </a:r>
            <a:r>
              <a:rPr lang="en-US" altLang="zh-TW" dirty="0" smtClean="0">
                <a:latin typeface="標楷體" pitchFamily="65" charset="-120"/>
                <a:ea typeface="標楷體" pitchFamily="65" charset="-120"/>
              </a:rPr>
              <a:t>:34.4%</a:t>
            </a:r>
          </a:p>
          <a:p>
            <a:r>
              <a:rPr lang="zh-TW" altLang="en-US" dirty="0" smtClean="0">
                <a:latin typeface="標楷體" pitchFamily="65" charset="-120"/>
                <a:ea typeface="標楷體" pitchFamily="65" charset="-120"/>
              </a:rPr>
              <a:t>    雅虎</a:t>
            </a:r>
            <a:r>
              <a:rPr lang="en-US" altLang="zh-TW" dirty="0" smtClean="0">
                <a:latin typeface="標楷體" pitchFamily="65" charset="-120"/>
                <a:ea typeface="標楷體" pitchFamily="65" charset="-120"/>
              </a:rPr>
              <a:t>:22.6%</a:t>
            </a:r>
          </a:p>
          <a:p>
            <a:r>
              <a:rPr lang="zh-TW" altLang="en-US" dirty="0" smtClean="0">
                <a:latin typeface="標楷體" pitchFamily="65" charset="-120"/>
                <a:ea typeface="標楷體" pitchFamily="65" charset="-120"/>
              </a:rPr>
              <a:t>    馬雲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團隊</a:t>
            </a:r>
            <a:r>
              <a:rPr lang="en-US" altLang="zh-TW" dirty="0" smtClean="0">
                <a:latin typeface="標楷體" pitchFamily="65" charset="-120"/>
                <a:ea typeface="標楷體" pitchFamily="65" charset="-120"/>
              </a:rPr>
              <a:t>:8.9%</a:t>
            </a:r>
          </a:p>
          <a:p>
            <a:r>
              <a:rPr lang="zh-TW" altLang="en-US" dirty="0" smtClean="0">
                <a:latin typeface="標楷體" pitchFamily="65" charset="-120"/>
                <a:ea typeface="標楷體" pitchFamily="65" charset="-120"/>
              </a:rPr>
              <a:t>    蔡崇信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3.6%</a:t>
            </a:r>
          </a:p>
          <a:p>
            <a:endParaRPr lang="en-US" altLang="zh-TW" dirty="0" smtClean="0">
              <a:latin typeface="標楷體" pitchFamily="65" charset="-120"/>
              <a:ea typeface="標楷體" pitchFamily="65" charset="-12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18" b="14899"/>
          <a:stretch/>
        </p:blipFill>
        <p:spPr bwMode="auto">
          <a:xfrm>
            <a:off x="1691680" y="1196752"/>
            <a:ext cx="6136399" cy="525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159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39552" y="1124744"/>
            <a:ext cx="4680520" cy="2031325"/>
          </a:xfrm>
          <a:prstGeom prst="rect">
            <a:avLst/>
          </a:prstGeom>
          <a:noFill/>
        </p:spPr>
        <p:txBody>
          <a:bodyPr wrap="square" rtlCol="0">
            <a:spAutoFit/>
          </a:bodyPr>
          <a:lstStyle/>
          <a:p>
            <a:r>
              <a:rPr lang="en-US" altLang="zh-TW" dirty="0" smtClean="0">
                <a:latin typeface="標楷體" pitchFamily="65" charset="-120"/>
                <a:ea typeface="標楷體" pitchFamily="65" charset="-120"/>
              </a:rPr>
              <a:t>XDSL(</a:t>
            </a:r>
            <a:r>
              <a:rPr lang="zh-TW" altLang="en-US" dirty="0" smtClean="0">
                <a:latin typeface="標楷體" pitchFamily="65" charset="-120"/>
                <a:ea typeface="標楷體" pitchFamily="65" charset="-120"/>
              </a:rPr>
              <a:t>光纖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有線電視</a:t>
            </a:r>
            <a:r>
              <a:rPr lang="en-US" altLang="zh-TW" dirty="0" smtClean="0">
                <a:latin typeface="標楷體" pitchFamily="65" charset="-120"/>
                <a:ea typeface="標楷體" pitchFamily="65" charset="-120"/>
              </a:rPr>
              <a:t>)</a:t>
            </a:r>
          </a:p>
          <a:p>
            <a:pPr>
              <a:buFont typeface="Wingdings" pitchFamily="2" charset="2"/>
              <a:buChar char="l"/>
            </a:pPr>
            <a:r>
              <a:rPr lang="zh-TW" altLang="en-US" dirty="0" smtClean="0">
                <a:latin typeface="標楷體" pitchFamily="65" charset="-120"/>
                <a:ea typeface="標楷體" pitchFamily="65" charset="-120"/>
              </a:rPr>
              <a:t>固網人口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寬頻</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120</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211.6</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304.1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375.1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460.2</a:t>
            </a:r>
            <a:r>
              <a:rPr lang="zh-TW" altLang="en-US" dirty="0" smtClean="0">
                <a:latin typeface="標楷體" pitchFamily="65" charset="-120"/>
                <a:ea typeface="標楷體" pitchFamily="65" charset="-120"/>
              </a:rPr>
              <a:t>萬   </a:t>
            </a:r>
            <a:endParaRPr lang="en-US" altLang="zh-TW" dirty="0" smtClean="0">
              <a:latin typeface="標楷體" pitchFamily="65" charset="-120"/>
              <a:ea typeface="標楷體" pitchFamily="65" charset="-120"/>
            </a:endParaRPr>
          </a:p>
        </p:txBody>
      </p:sp>
      <p:sp>
        <p:nvSpPr>
          <p:cNvPr id="7" name="文字方塊 6"/>
          <p:cNvSpPr txBox="1"/>
          <p:nvPr/>
        </p:nvSpPr>
        <p:spPr>
          <a:xfrm>
            <a:off x="3563888" y="2771636"/>
            <a:ext cx="5040560" cy="2031325"/>
          </a:xfrm>
          <a:prstGeom prst="rect">
            <a:avLst/>
          </a:prstGeom>
          <a:noFill/>
        </p:spPr>
        <p:txBody>
          <a:bodyPr wrap="square" rtlCol="0">
            <a:spAutoFit/>
          </a:bodyPr>
          <a:lstStyle/>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327</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:1,000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:1,421</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(i3s)</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0.3</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=63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預計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=220</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文字方塊 7"/>
          <p:cNvSpPr txBox="1"/>
          <p:nvPr/>
        </p:nvSpPr>
        <p:spPr>
          <a:xfrm>
            <a:off x="4211960"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中華</a:t>
            </a:r>
            <a:endParaRPr lang="zh-TW" altLang="en-US" dirty="0">
              <a:latin typeface="標楷體" pitchFamily="65" charset="-120"/>
              <a:ea typeface="標楷體" pitchFamily="65" charset="-120"/>
            </a:endParaRPr>
          </a:p>
        </p:txBody>
      </p:sp>
      <p:sp>
        <p:nvSpPr>
          <p:cNvPr id="9" name="文字方塊 8"/>
          <p:cNvSpPr txBox="1"/>
          <p:nvPr/>
        </p:nvSpPr>
        <p:spPr>
          <a:xfrm>
            <a:off x="5076056"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台灣</a:t>
            </a:r>
            <a:endParaRPr lang="zh-TW" altLang="en-US" dirty="0">
              <a:latin typeface="標楷體" pitchFamily="65" charset="-120"/>
              <a:ea typeface="標楷體" pitchFamily="65" charset="-120"/>
            </a:endParaRPr>
          </a:p>
        </p:txBody>
      </p:sp>
      <p:sp>
        <p:nvSpPr>
          <p:cNvPr id="10" name="文字方塊 9"/>
          <p:cNvSpPr txBox="1"/>
          <p:nvPr/>
        </p:nvSpPr>
        <p:spPr>
          <a:xfrm>
            <a:off x="5868144"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遠傳</a:t>
            </a:r>
            <a:endParaRPr lang="zh-TW" altLang="en-US" dirty="0">
              <a:latin typeface="標楷體" pitchFamily="65" charset="-120"/>
              <a:ea typeface="標楷體" pitchFamily="65" charset="-120"/>
            </a:endParaRPr>
          </a:p>
        </p:txBody>
      </p:sp>
      <p:cxnSp>
        <p:nvCxnSpPr>
          <p:cNvPr id="12" name="直線單箭頭接點 11"/>
          <p:cNvCxnSpPr/>
          <p:nvPr/>
        </p:nvCxnSpPr>
        <p:spPr>
          <a:xfrm>
            <a:off x="3779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4572000" y="1979548"/>
            <a:ext cx="864096" cy="369332"/>
          </a:xfrm>
          <a:prstGeom prst="rect">
            <a:avLst/>
          </a:prstGeom>
          <a:noFill/>
        </p:spPr>
        <p:txBody>
          <a:bodyPr wrap="square" rtlCol="0">
            <a:spAutoFit/>
          </a:bodyPr>
          <a:lstStyle/>
          <a:p>
            <a:r>
              <a:rPr lang="en-US" altLang="zh-TW" dirty="0" smtClean="0">
                <a:solidFill>
                  <a:srgbClr val="0000FF"/>
                </a:solidFill>
              </a:rPr>
              <a:t>3G</a:t>
            </a:r>
            <a:endParaRPr lang="zh-TW" altLang="en-US" dirty="0">
              <a:solidFill>
                <a:srgbClr val="0000FF"/>
              </a:solidFill>
            </a:endParaRPr>
          </a:p>
        </p:txBody>
      </p:sp>
      <p:cxnSp>
        <p:nvCxnSpPr>
          <p:cNvPr id="15" name="直線單箭頭接點 14"/>
          <p:cNvCxnSpPr/>
          <p:nvPr/>
        </p:nvCxnSpPr>
        <p:spPr>
          <a:xfrm>
            <a:off x="1547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115616" y="414908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sp>
        <p:nvSpPr>
          <p:cNvPr id="17" name="文字方塊 16"/>
          <p:cNvSpPr txBox="1"/>
          <p:nvPr/>
        </p:nvSpPr>
        <p:spPr>
          <a:xfrm>
            <a:off x="1331640" y="3356992"/>
            <a:ext cx="792088" cy="646331"/>
          </a:xfrm>
          <a:prstGeom prst="rect">
            <a:avLst/>
          </a:prstGeom>
          <a:noFill/>
        </p:spPr>
        <p:txBody>
          <a:bodyPr wrap="square" rtlCol="0">
            <a:spAutoFit/>
          </a:bodyPr>
          <a:lstStyle/>
          <a:p>
            <a:r>
              <a:rPr lang="en-US" altLang="zh-TW" dirty="0" err="1" smtClean="0"/>
              <a:t>Sina</a:t>
            </a:r>
            <a:endParaRPr lang="en-US" altLang="zh-TW" dirty="0" smtClean="0"/>
          </a:p>
          <a:p>
            <a:r>
              <a:rPr lang="en-US" altLang="zh-TW" dirty="0" smtClean="0"/>
              <a:t>B2B</a:t>
            </a:r>
            <a:endParaRPr lang="zh-TW" altLang="en-US" dirty="0"/>
          </a:p>
        </p:txBody>
      </p:sp>
      <p:sp>
        <p:nvSpPr>
          <p:cNvPr id="18" name="文字方塊 17"/>
          <p:cNvSpPr txBox="1"/>
          <p:nvPr/>
        </p:nvSpPr>
        <p:spPr>
          <a:xfrm>
            <a:off x="899592" y="3068960"/>
            <a:ext cx="1512168"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a:t>
            </a:r>
            <a:r>
              <a:rPr lang="zh-TW" altLang="en-US" sz="1600" dirty="0" smtClean="0">
                <a:solidFill>
                  <a:srgbClr val="0000FF"/>
                </a:solidFill>
                <a:latin typeface="標楷體" pitchFamily="65" charset="-120"/>
                <a:ea typeface="標楷體" pitchFamily="65" charset="-120"/>
              </a:rPr>
              <a:t>高鐵通車</a:t>
            </a:r>
            <a:endParaRPr lang="zh-TW" altLang="en-US" sz="1600" dirty="0">
              <a:solidFill>
                <a:srgbClr val="0000FF"/>
              </a:solidFill>
              <a:latin typeface="標楷體" pitchFamily="65" charset="-120"/>
              <a:ea typeface="標楷體" pitchFamily="65" charset="-120"/>
            </a:endParaRPr>
          </a:p>
        </p:txBody>
      </p:sp>
      <p:sp>
        <p:nvSpPr>
          <p:cNvPr id="19" name="文字方塊 18"/>
          <p:cNvSpPr txBox="1"/>
          <p:nvPr/>
        </p:nvSpPr>
        <p:spPr>
          <a:xfrm>
            <a:off x="3131840" y="3851756"/>
            <a:ext cx="504056" cy="369332"/>
          </a:xfrm>
          <a:prstGeom prst="rect">
            <a:avLst/>
          </a:prstGeom>
          <a:noFill/>
          <a:ln w="25400">
            <a:solidFill>
              <a:srgbClr val="0000FF"/>
            </a:solidFill>
            <a:prstDash val="sysDash"/>
          </a:ln>
        </p:spPr>
        <p:txBody>
          <a:bodyPr wrap="square" rtlCol="0">
            <a:spAutoFit/>
          </a:bodyPr>
          <a:lstStyle/>
          <a:p>
            <a:r>
              <a:rPr lang="en-US" altLang="zh-TW" dirty="0" smtClean="0">
                <a:solidFill>
                  <a:srgbClr val="0000FF"/>
                </a:solidFill>
              </a:rPr>
              <a:t>4G</a:t>
            </a:r>
            <a:endParaRPr lang="zh-TW" altLang="en-US" dirty="0">
              <a:solidFill>
                <a:srgbClr val="0000FF"/>
              </a:solidFill>
            </a:endParaRPr>
          </a:p>
        </p:txBody>
      </p:sp>
      <p:sp>
        <p:nvSpPr>
          <p:cNvPr id="20" name="文字方塊 19"/>
          <p:cNvSpPr txBox="1"/>
          <p:nvPr/>
        </p:nvSpPr>
        <p:spPr>
          <a:xfrm>
            <a:off x="1979712" y="562617"/>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8.11/7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043608" y="1124744"/>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MOD : 580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1043608" y="154750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凱擘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155</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7" name="文字方塊 6"/>
          <p:cNvSpPr txBox="1"/>
          <p:nvPr/>
        </p:nvSpPr>
        <p:spPr>
          <a:xfrm>
            <a:off x="1043608" y="198884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中嘉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左大括弧 7"/>
          <p:cNvSpPr/>
          <p:nvPr/>
        </p:nvSpPr>
        <p:spPr>
          <a:xfrm>
            <a:off x="827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683568" y="2564904"/>
            <a:ext cx="3528392" cy="1754326"/>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大三元軟體下載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凱基證卷</a:t>
            </a:r>
            <a:r>
              <a:rPr lang="en-US" altLang="zh-TW" dirty="0" smtClean="0">
                <a:latin typeface="標楷體" pitchFamily="65" charset="-120"/>
                <a:ea typeface="標楷體" pitchFamily="65" charset="-120"/>
              </a:rPr>
              <a:t>)</a:t>
            </a:r>
          </a:p>
          <a:p>
            <a:pPr>
              <a:buFont typeface="Wingdings" pitchFamily="2" charset="2"/>
              <a:buChar char="l"/>
            </a:pPr>
            <a:r>
              <a:rPr lang="en-US" altLang="zh-TW" dirty="0" smtClean="0">
                <a:latin typeface="標楷體" pitchFamily="65" charset="-120"/>
                <a:ea typeface="標楷體" pitchFamily="65" charset="-120"/>
              </a:rPr>
              <a:t>2009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風災</a:t>
            </a:r>
            <a:r>
              <a:rPr lang="en-US" altLang="zh-TW" dirty="0" smtClean="0">
                <a:latin typeface="標楷體" pitchFamily="65" charset="-120"/>
                <a:ea typeface="標楷體" pitchFamily="65" charset="-120"/>
              </a:rPr>
              <a:t>Google map</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早期</a:t>
            </a:r>
            <a:r>
              <a:rPr lang="en-US" altLang="zh-TW" dirty="0" smtClean="0">
                <a:latin typeface="標楷體" pitchFamily="65" charset="-120"/>
                <a:ea typeface="標楷體" pitchFamily="65" charset="-120"/>
              </a:rPr>
              <a:t>PDA</a:t>
            </a:r>
            <a:r>
              <a:rPr lang="zh-TW" altLang="en-US" dirty="0" smtClean="0">
                <a:latin typeface="標楷體" pitchFamily="65" charset="-120"/>
                <a:ea typeface="標楷體" pitchFamily="65" charset="-120"/>
              </a:rPr>
              <a:t>用最多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11/11</a:t>
            </a:r>
            <a:r>
              <a:rPr lang="zh-TW" altLang="en-US" dirty="0" smtClean="0">
                <a:latin typeface="標楷體" pitchFamily="65" charset="-120"/>
                <a:ea typeface="標楷體" pitchFamily="65" charset="-120"/>
              </a:rPr>
              <a:t>日光棍節。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訂閱頻道。</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0" name="文字方塊 9"/>
          <p:cNvSpPr txBox="1"/>
          <p:nvPr/>
        </p:nvSpPr>
        <p:spPr>
          <a:xfrm>
            <a:off x="1988096" y="7434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9.11/14</a:t>
            </a:r>
            <a:r>
              <a:rPr lang="zh-TW" altLang="en-US" sz="2400" b="1" dirty="0" smtClean="0">
                <a:latin typeface="標楷體" pitchFamily="65" charset="-120"/>
                <a:ea typeface="標楷體" pitchFamily="65" charset="-120"/>
              </a:rPr>
              <a:t> 期中考</a:t>
            </a:r>
            <a:endParaRPr lang="zh-TW" altLang="en-US" sz="2400" b="1" dirty="0">
              <a:latin typeface="標楷體" pitchFamily="65" charset="-120"/>
              <a:ea typeface="標楷體" pitchFamily="65"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7171194"/>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管理 </a:t>
            </a:r>
            <a:r>
              <a:rPr lang="en-US" altLang="zh-TW" sz="2400" dirty="0" smtClean="0">
                <a:latin typeface="標楷體" pitchFamily="65" charset="-120"/>
                <a:ea typeface="標楷體" pitchFamily="65" charset="-120"/>
              </a:rPr>
              <a:t>(M-IS)-5</a:t>
            </a:r>
            <a:r>
              <a:rPr lang="zh-TW" altLang="en-US" sz="2400" dirty="0" smtClean="0">
                <a:latin typeface="標楷體" pitchFamily="65" charset="-120"/>
                <a:ea typeface="標楷體" pitchFamily="65" charset="-120"/>
              </a:rPr>
              <a:t>管</a:t>
            </a:r>
            <a:r>
              <a:rPr lang="en-US" altLang="zh-TW" sz="2400" dirty="0" smtClean="0">
                <a:latin typeface="標楷體" pitchFamily="65" charset="-120"/>
                <a:ea typeface="標楷體" pitchFamily="65" charset="-120"/>
              </a:rPr>
              <a:t>?</a:t>
            </a:r>
          </a:p>
          <a:p>
            <a:pPr marL="342900" indent="-342900">
              <a:spcBef>
                <a:spcPct val="50000"/>
              </a:spcBef>
              <a:buFontTx/>
              <a:buAutoNum type="arabicPeriod"/>
            </a:pPr>
            <a:r>
              <a:rPr lang="zh-TW" altLang="en-US" sz="2400" dirty="0">
                <a:latin typeface="標楷體" pitchFamily="65" charset="-120"/>
                <a:ea typeface="標楷體" pitchFamily="65" charset="-120"/>
              </a:rPr>
              <a:t>什麼是 組織</a:t>
            </a: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anose="03000509000000000000" pitchFamily="65" charset="-120"/>
                <a:ea typeface="標楷體" panose="03000509000000000000" pitchFamily="65" charset="-120"/>
              </a:rPr>
              <a:t>是 組織</a:t>
            </a:r>
            <a:r>
              <a:rPr lang="zh-TW" altLang="en-US" sz="2400" dirty="0" smtClean="0">
                <a:solidFill>
                  <a:srgbClr val="FF0000"/>
                </a:solidFill>
                <a:latin typeface="標楷體" panose="03000509000000000000" pitchFamily="65" charset="-120"/>
                <a:ea typeface="標楷體" panose="03000509000000000000" pitchFamily="65" charset="-120"/>
              </a:rPr>
              <a:t>理論</a:t>
            </a:r>
            <a:r>
              <a:rPr lang="zh-TW" altLang="en-US" sz="2400" dirty="0">
                <a:latin typeface="標楷體" pitchFamily="65" charset="-120"/>
                <a:ea typeface="標楷體" pitchFamily="65" charset="-120"/>
              </a:rPr>
              <a:t>管理</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latin typeface="標楷體" panose="03000509000000000000" pitchFamily="65" charset="-120"/>
                <a:ea typeface="標楷體" panose="03000509000000000000" pitchFamily="65" charset="-120"/>
              </a:rPr>
              <a:t>組織</a:t>
            </a:r>
            <a:r>
              <a:rPr lang="zh-TW" altLang="en-US" sz="2400" dirty="0">
                <a:solidFill>
                  <a:srgbClr val="FF0000"/>
                </a:solidFill>
                <a:latin typeface="標楷體" panose="03000509000000000000" pitchFamily="65" charset="-120"/>
                <a:ea typeface="標楷體" panose="03000509000000000000" pitchFamily="65" charset="-120"/>
              </a:rPr>
              <a:t>理論</a:t>
            </a:r>
            <a:r>
              <a:rPr lang="zh-TW" altLang="en-US" sz="2400" dirty="0" smtClean="0">
                <a:latin typeface="標楷體" pitchFamily="65" charset="-120"/>
                <a:ea typeface="標楷體" pitchFamily="65" charset="-120"/>
              </a:rPr>
              <a:t>管理 是 何系的必修重點</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solidFill>
                  <a:srgbClr val="FF0000"/>
                </a:solidFill>
                <a:latin typeface="標楷體" panose="03000509000000000000" pitchFamily="65" charset="-120"/>
                <a:ea typeface="標楷體" panose="03000509000000000000" pitchFamily="65" charset="-120"/>
              </a:rPr>
              <a:t>組織理論</a:t>
            </a:r>
            <a:r>
              <a:rPr lang="zh-TW" altLang="en-US" sz="2400" dirty="0" smtClean="0">
                <a:latin typeface="標楷體" pitchFamily="65" charset="-120"/>
                <a:ea typeface="標楷體" pitchFamily="65" charset="-120"/>
              </a:rPr>
              <a:t>管理 有何應用範圍</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 </a:t>
            </a:r>
            <a:r>
              <a:rPr lang="zh-TW" altLang="en-US" sz="2400" dirty="0" smtClean="0"/>
              <a:t> </a:t>
            </a:r>
            <a:r>
              <a:rPr lang="en-US" altLang="zh-TW" sz="2400" dirty="0" smtClean="0"/>
              <a:t>(</a:t>
            </a:r>
            <a:r>
              <a:rPr lang="zh-TW" altLang="en-US" sz="2400" dirty="0" smtClean="0"/>
              <a:t>從 小到大</a:t>
            </a:r>
            <a:r>
              <a:rPr lang="en-US" altLang="zh-TW" sz="2400" dirty="0" smtClean="0"/>
              <a:t>)</a:t>
            </a:r>
            <a:endParaRPr lang="zh-TW" altLang="en-US" sz="2400" dirty="0"/>
          </a:p>
          <a:p>
            <a:pPr>
              <a:spcBef>
                <a:spcPct val="50000"/>
              </a:spcBef>
            </a:pPr>
            <a:r>
              <a:rPr lang="en-US" altLang="zh-TW" sz="2400" dirty="0" smtClean="0">
                <a:latin typeface="標楷體" pitchFamily="65" charset="-120"/>
                <a:ea typeface="標楷體" pitchFamily="65" charset="-120"/>
              </a:rPr>
              <a:t>5.</a:t>
            </a:r>
            <a:r>
              <a:rPr lang="zh-TW" altLang="en-US" sz="2000" dirty="0">
                <a:solidFill>
                  <a:srgbClr val="FF0000"/>
                </a:solidFill>
                <a:latin typeface="標楷體" panose="03000509000000000000" pitchFamily="65" charset="-120"/>
                <a:ea typeface="標楷體" panose="03000509000000000000" pitchFamily="65" charset="-120"/>
              </a:rPr>
              <a:t>組織理論</a:t>
            </a:r>
            <a:r>
              <a:rPr lang="zh-TW" altLang="en-US" sz="2000" dirty="0" smtClean="0">
                <a:latin typeface="標楷體" pitchFamily="65" charset="-120"/>
                <a:ea typeface="標楷體" pitchFamily="65" charset="-120"/>
              </a:rPr>
              <a:t>管理</a:t>
            </a:r>
            <a:r>
              <a:rPr lang="zh-TW" altLang="en-US" sz="2000" dirty="0" smtClean="0">
                <a:latin typeface="標楷體" pitchFamily="65" charset="-120"/>
                <a:ea typeface="標楷體" pitchFamily="65" charset="-120"/>
              </a:rPr>
              <a:t>個案</a:t>
            </a:r>
            <a:r>
              <a:rPr lang="zh-TW" altLang="en-US" sz="2000" dirty="0" smtClean="0">
                <a:latin typeface="標楷體" pitchFamily="65" charset="-120"/>
                <a:ea typeface="標楷體" pitchFamily="65" charset="-120"/>
              </a:rPr>
              <a:t>應用</a:t>
            </a:r>
            <a:r>
              <a:rPr lang="en-US" altLang="zh-TW" sz="2000" dirty="0" smtClean="0">
                <a:latin typeface="標楷體" pitchFamily="65" charset="-120"/>
                <a:ea typeface="標楷體" pitchFamily="65" charset="-120"/>
              </a:rPr>
              <a:t>-</a:t>
            </a:r>
            <a:endParaRPr lang="zh-TW" altLang="en-US" sz="2000" dirty="0">
              <a:ea typeface="標楷體" pitchFamily="65" charset="-120"/>
            </a:endParaRPr>
          </a:p>
          <a:p>
            <a:pPr>
              <a:spcBef>
                <a:spcPct val="50000"/>
              </a:spcBef>
            </a:pPr>
            <a:r>
              <a:rPr lang="en-US" altLang="zh-TW" sz="2400" dirty="0" smtClean="0">
                <a:latin typeface="標楷體" pitchFamily="65" charset="-120"/>
                <a:ea typeface="標楷體" pitchFamily="65" charset="-120"/>
              </a:rPr>
              <a:t>6.</a:t>
            </a:r>
            <a:r>
              <a:rPr lang="zh-TW" altLang="en-US" sz="2400" dirty="0" smtClean="0">
                <a:latin typeface="標楷體" pitchFamily="65" charset="-120"/>
                <a:ea typeface="標楷體" pitchFamily="65" charset="-120"/>
              </a:rPr>
              <a:t>個案</a:t>
            </a:r>
            <a:r>
              <a:rPr lang="zh-TW" altLang="en-US" sz="2400" dirty="0" smtClean="0">
                <a:latin typeface="標楷體" pitchFamily="65" charset="-120"/>
                <a:ea typeface="標楷體" pitchFamily="65" charset="-120"/>
              </a:rPr>
              <a:t>應用</a:t>
            </a:r>
            <a:r>
              <a:rPr lang="en-US" altLang="zh-TW" sz="2400" dirty="0" smtClean="0">
                <a:latin typeface="標楷體" pitchFamily="65" charset="-120"/>
                <a:ea typeface="標楷體" pitchFamily="65" charset="-120"/>
              </a:rPr>
              <a:t>:</a:t>
            </a:r>
            <a:r>
              <a:rPr lang="en-US" altLang="zh-TW" sz="2200" dirty="0" smtClean="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7.</a:t>
            </a:r>
            <a:r>
              <a:rPr lang="zh-TW" altLang="en-US" sz="2000" dirty="0" smtClean="0">
                <a:latin typeface="標楷體" pitchFamily="65" charset="-120"/>
                <a:ea typeface="標楷體" pitchFamily="65" charset="-120"/>
              </a:rPr>
              <a:t>管理</a:t>
            </a:r>
            <a:r>
              <a:rPr lang="zh-TW" altLang="en-US" sz="2000" dirty="0" smtClean="0">
                <a:latin typeface="標楷體" pitchFamily="65" charset="-120"/>
                <a:ea typeface="標楷體" pitchFamily="65" charset="-120"/>
              </a:rPr>
              <a:t>實務 </a:t>
            </a:r>
            <a:r>
              <a:rPr lang="en-US" altLang="zh-TW" sz="2000" dirty="0">
                <a:latin typeface="標楷體" pitchFamily="65" charset="-120"/>
                <a:ea typeface="標楷體" pitchFamily="65" charset="-120"/>
              </a:rPr>
              <a:t>: </a:t>
            </a:r>
            <a:r>
              <a:rPr lang="en-US" altLang="zh-TW" sz="2200" dirty="0" smtClean="0">
                <a:latin typeface="標楷體" pitchFamily="65" charset="-120"/>
                <a:ea typeface="標楷體" pitchFamily="65" charset="-120"/>
                <a:hlinkClick r:id="rId3"/>
              </a:rPr>
              <a:t>https</a:t>
            </a:r>
            <a:r>
              <a:rPr lang="en-US" altLang="zh-TW" sz="2200" dirty="0">
                <a:latin typeface="標楷體" pitchFamily="65" charset="-120"/>
                <a:ea typeface="標楷體" pitchFamily="65" charset="-120"/>
                <a:hlinkClick r:id="rId3"/>
              </a:rPr>
              <a:t>://www.google.com.tw/maps/@24.1148104,120.6810618,13.75z/data=!4m2!6m1!1s1vexIgKIHuDGQ2Eut0cTC1azETZE?hl=zh-TW</a:t>
            </a: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 期中考前 各組 要</a:t>
            </a:r>
            <a:r>
              <a:rPr lang="zh-TW" altLang="en-US" sz="2200" dirty="0">
                <a:latin typeface="標楷體" pitchFamily="65" charset="-120"/>
                <a:ea typeface="標楷體" pitchFamily="65" charset="-120"/>
              </a:rPr>
              <a:t>在</a:t>
            </a:r>
            <a:r>
              <a:rPr lang="en-US" altLang="zh-TW" sz="2200" dirty="0" err="1" smtClean="0">
                <a:latin typeface="標楷體" pitchFamily="65" charset="-120"/>
                <a:ea typeface="標楷體" pitchFamily="65" charset="-120"/>
              </a:rPr>
              <a:t>facebook</a:t>
            </a:r>
            <a:r>
              <a:rPr lang="zh-TW" altLang="en-US" sz="2200" dirty="0" smtClean="0">
                <a:latin typeface="標楷體" pitchFamily="65" charset="-120"/>
                <a:ea typeface="標楷體" pitchFamily="65" charset="-120"/>
              </a:rPr>
              <a:t> </a:t>
            </a:r>
            <a:r>
              <a:rPr lang="zh-TW" altLang="en-US" sz="2200" dirty="0">
                <a:latin typeface="標楷體" pitchFamily="65" charset="-120"/>
                <a:ea typeface="標楷體" pitchFamily="65" charset="-120"/>
              </a:rPr>
              <a:t>開</a:t>
            </a:r>
            <a:r>
              <a:rPr lang="zh-TW" altLang="en-US" sz="2200" dirty="0" smtClean="0">
                <a:latin typeface="標楷體" pitchFamily="65" charset="-120"/>
                <a:ea typeface="標楷體" pitchFamily="65" charset="-120"/>
              </a:rPr>
              <a:t>一個 粉絲</a:t>
            </a:r>
            <a:r>
              <a:rPr lang="zh-TW" altLang="en-US" sz="2200" dirty="0">
                <a:latin typeface="標楷體" pitchFamily="65" charset="-120"/>
                <a:ea typeface="標楷體" pitchFamily="65" charset="-120"/>
              </a:rPr>
              <a:t>專業帳號</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spcBef>
                <a:spcPct val="50000"/>
              </a:spcBef>
            </a:pPr>
            <a:r>
              <a:rPr lang="zh-TW" altLang="en-US" sz="2200" dirty="0" smtClean="0">
                <a:latin typeface="標楷體" pitchFamily="65" charset="-120"/>
                <a:ea typeface="標楷體" pitchFamily="65" charset="-120"/>
              </a:rPr>
              <a:t>* 期中報告 做 </a:t>
            </a:r>
            <a:r>
              <a:rPr lang="en-US" altLang="zh-TW" sz="2200" dirty="0" smtClean="0">
                <a:latin typeface="標楷體" pitchFamily="65" charset="-120"/>
                <a:ea typeface="標楷體" pitchFamily="65" charset="-120"/>
              </a:rPr>
              <a:t>FB</a:t>
            </a:r>
            <a:r>
              <a:rPr lang="zh-TW" altLang="en-US" sz="2200" dirty="0" smtClean="0">
                <a:latin typeface="標楷體" pitchFamily="65" charset="-120"/>
                <a:ea typeface="標楷體" pitchFamily="65" charset="-120"/>
              </a:rPr>
              <a:t>粉絲專業與相關連結 </a:t>
            </a:r>
            <a:endParaRPr lang="zh-TW" altLang="en-US" sz="2200" dirty="0">
              <a:latin typeface="標楷體" pitchFamily="65" charset="-120"/>
              <a:ea typeface="標楷體" pitchFamily="65" charset="-120"/>
            </a:endParaRP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t>組織</a:t>
            </a:r>
            <a:r>
              <a:rPr lang="zh-TW" altLang="en-US" sz="2400" dirty="0" smtClean="0"/>
              <a:t>理論</a:t>
            </a:r>
            <a:r>
              <a:rPr lang="zh-TW" altLang="en-US" sz="2400" dirty="0" smtClean="0"/>
              <a:t>管理 </a:t>
            </a:r>
            <a:r>
              <a:rPr lang="zh-TW" altLang="en-US" sz="2200" b="1" dirty="0" smtClean="0">
                <a:ea typeface="標楷體" pitchFamily="65" charset="-120"/>
              </a:rPr>
              <a:t>課程</a:t>
            </a:r>
            <a:r>
              <a:rPr lang="zh-TW" altLang="en-US" sz="2200" b="1" dirty="0" smtClean="0">
                <a:ea typeface="標楷體" pitchFamily="65" charset="-120"/>
              </a:rPr>
              <a:t>重點 </a:t>
            </a:r>
            <a:r>
              <a:rPr lang="en-US" altLang="zh-TW" sz="2200" b="1" dirty="0" smtClean="0">
                <a:ea typeface="標楷體" pitchFamily="65" charset="-120"/>
              </a:rPr>
              <a:t>1</a:t>
            </a:r>
            <a:endParaRPr lang="zh-TW" altLang="en-US" sz="2200" b="1" dirty="0">
              <a:ea typeface="標楷體" pitchFamily="65" charset="-120"/>
            </a:endParaRPr>
          </a:p>
        </p:txBody>
      </p:sp>
      <p:grpSp>
        <p:nvGrpSpPr>
          <p:cNvPr id="2053" name="Group 17"/>
          <p:cNvGrpSpPr>
            <a:grpSpLocks/>
          </p:cNvGrpSpPr>
          <p:nvPr/>
        </p:nvGrpSpPr>
        <p:grpSpPr bwMode="auto">
          <a:xfrm>
            <a:off x="5292080" y="1924945"/>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a:latin typeface="標楷體" pitchFamily="65" charset="-120"/>
                      <a:ea typeface="標楷體" pitchFamily="65" charset="-120"/>
                    </a:rPr>
                    <a:t>MK-IS(Marking)</a:t>
                  </a:r>
                  <a:r>
                    <a:rPr lang="zh-TW" altLang="en-US">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dirty="0" smtClean="0">
                  <a:ea typeface="標楷體" pitchFamily="65" charset="-120"/>
                </a:rPr>
                <a:t>     王</a:t>
              </a:r>
              <a:r>
                <a:rPr lang="zh-TW" altLang="en-US" sz="2200" b="1" dirty="0">
                  <a:ea typeface="標楷體" pitchFamily="65" charset="-120"/>
                </a:rPr>
                <a:t>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1805218370"/>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1.3/2</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5" name="文字方塊 4"/>
          <p:cNvSpPr txBox="1"/>
          <p:nvPr/>
        </p:nvSpPr>
        <p:spPr>
          <a:xfrm>
            <a:off x="755576" y="1268760"/>
            <a:ext cx="3816424"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電影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小時代</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支付寶、娛樂寶。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編劇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郭敬明。</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1043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郭敬明</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九把刀</a:t>
              </a:r>
              <a:r>
                <a:rPr lang="en-US" altLang="zh-TW"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柴智屏</a:t>
              </a:r>
              <a:endParaRPr lang="zh-TW" altLang="en-US" u="sng" dirty="0">
                <a:latin typeface="標楷體" pitchFamily="65" charset="-120"/>
                <a:ea typeface="標楷體" pitchFamily="65" charset="-120"/>
              </a:endParaRP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smtClean="0">
                    <a:latin typeface="標楷體" pitchFamily="65" charset="-120"/>
                    <a:ea typeface="標楷體" pitchFamily="65" charset="-120"/>
                  </a:rPr>
                  <a:t>作家</a:t>
                </a:r>
                <a:endParaRPr lang="zh-TW" altLang="en-US" dirty="0">
                  <a:latin typeface="標楷體" pitchFamily="65" charset="-120"/>
                  <a:ea typeface="標楷體" pitchFamily="65" charset="-120"/>
                </a:endParaRP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韓寒</a:t>
                </a:r>
                <a:r>
                  <a:rPr lang="en-US" altLang="zh-TW" dirty="0" smtClean="0">
                    <a:latin typeface="標楷體" pitchFamily="65" charset="-120"/>
                    <a:ea typeface="標楷體" pitchFamily="65" charset="-120"/>
                  </a:rPr>
                  <a:t>(80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編導</a:t>
              </a:r>
              <a:endParaRPr lang="zh-TW" altLang="en-US" dirty="0">
                <a:latin typeface="標楷體" pitchFamily="65" charset="-120"/>
                <a:ea typeface="標楷體" pitchFamily="65" charset="-120"/>
              </a:endParaRPr>
            </a:p>
          </p:txBody>
        </p:sp>
      </p:grpSp>
      <p:sp>
        <p:nvSpPr>
          <p:cNvPr id="17" name="文字方塊 16"/>
          <p:cNvSpPr txBox="1"/>
          <p:nvPr/>
        </p:nvSpPr>
        <p:spPr>
          <a:xfrm>
            <a:off x="5652120" y="1835532"/>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娛樂寶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眾酬</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2832652" y="2020198"/>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6012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6444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5580112" y="3068960"/>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演員</a:t>
            </a:r>
            <a:endParaRPr lang="zh-TW" altLang="en-US" dirty="0">
              <a:latin typeface="標楷體" pitchFamily="65" charset="-120"/>
              <a:ea typeface="標楷體" pitchFamily="65" charset="-120"/>
            </a:endParaRPr>
          </a:p>
        </p:txBody>
      </p:sp>
      <p:sp>
        <p:nvSpPr>
          <p:cNvPr id="31" name="文字方塊 30"/>
          <p:cNvSpPr txBox="1"/>
          <p:nvPr/>
        </p:nvSpPr>
        <p:spPr>
          <a:xfrm>
            <a:off x="6732240" y="306896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戲劇通路</a:t>
            </a:r>
            <a:endParaRPr lang="zh-TW" altLang="en-US" dirty="0">
              <a:latin typeface="標楷體" pitchFamily="65" charset="-120"/>
              <a:ea typeface="標楷體" pitchFamily="65" charset="-120"/>
            </a:endParaRPr>
          </a:p>
        </p:txBody>
      </p:sp>
      <p:sp>
        <p:nvSpPr>
          <p:cNvPr id="32" name="文字方塊 31"/>
          <p:cNvSpPr txBox="1"/>
          <p:nvPr/>
        </p:nvSpPr>
        <p:spPr>
          <a:xfrm>
            <a:off x="6732240" y="2132856"/>
            <a:ext cx="108012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股份制</a:t>
            </a:r>
            <a:endParaRPr lang="zh-TW" altLang="en-US" dirty="0">
              <a:latin typeface="標楷體" pitchFamily="65" charset="-120"/>
              <a:ea typeface="標楷體" pitchFamily="65" charset="-120"/>
            </a:endParaRPr>
          </a:p>
        </p:txBody>
      </p:sp>
      <p:sp>
        <p:nvSpPr>
          <p:cNvPr id="33" name="文字方塊 32"/>
          <p:cNvSpPr txBox="1"/>
          <p:nvPr/>
        </p:nvSpPr>
        <p:spPr>
          <a:xfrm>
            <a:off x="755576" y="4676943"/>
            <a:ext cx="7560840" cy="1477328"/>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新東方外語</a:t>
            </a:r>
            <a:r>
              <a:rPr lang="en-US" altLang="zh-TW" dirty="0" smtClean="0">
                <a:latin typeface="標楷體" pitchFamily="65" charset="-120"/>
                <a:ea typeface="標楷體" pitchFamily="65" charset="-120"/>
              </a:rPr>
              <a:t>(2006</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日新東方教育科技集團在美國紐約證券交易所成功上市，成為中國第一家海外上市的教育機構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23" name="文字方塊 22"/>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10.11/21</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848872" cy="2585323"/>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--ILMS</a:t>
            </a:r>
            <a:r>
              <a:rPr lang="zh-TW" altLang="en-US" dirty="0" smtClean="0">
                <a:latin typeface="標楷體" pitchFamily="65" charset="-120"/>
                <a:ea typeface="標楷體" pitchFamily="65" charset="-120"/>
              </a:rPr>
              <a:t>上傳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KTV</a:t>
            </a:r>
          </a:p>
          <a:p>
            <a:r>
              <a:rPr lang="en-US" altLang="zh-TW" dirty="0" smtClean="0">
                <a:latin typeface="標楷體" pitchFamily="65" charset="-120"/>
                <a:ea typeface="標楷體" pitchFamily="65" charset="-120"/>
              </a:rPr>
              <a:t>  2. 4G</a:t>
            </a:r>
          </a:p>
          <a:p>
            <a:r>
              <a:rPr lang="en-US" altLang="zh-TW" dirty="0" smtClean="0">
                <a:latin typeface="標楷體" pitchFamily="65" charset="-120"/>
                <a:ea typeface="標楷體" pitchFamily="65" charset="-120"/>
              </a:rPr>
              <a:t>  3. </a:t>
            </a:r>
            <a:r>
              <a:rPr lang="zh-TW" altLang="en-US" dirty="0" smtClean="0">
                <a:latin typeface="標楷體" pitchFamily="65" charset="-120"/>
                <a:ea typeface="標楷體" pitchFamily="65" charset="-120"/>
              </a:rPr>
              <a:t>頻寬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含詳細資料</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PPT:</a:t>
            </a:r>
            <a:r>
              <a:rPr lang="zh-TW" altLang="en-US" dirty="0" smtClean="0">
                <a:latin typeface="標楷體" pitchFamily="65" charset="-120"/>
                <a:ea typeface="標楷體" pitchFamily="65" charset="-120"/>
              </a:rPr>
              <a:t>上課教材下載到電腦再上傳。</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工管系電腦來源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教育部補助商業自動化</a:t>
            </a:r>
            <a:r>
              <a:rPr lang="en-US" altLang="zh-TW" dirty="0" smtClean="0">
                <a:latin typeface="標楷體" pitchFamily="65" charset="-120"/>
                <a:ea typeface="標楷體" pitchFamily="65" charset="-120"/>
              </a:rPr>
              <a:t>POS</a:t>
            </a:r>
            <a:r>
              <a:rPr lang="zh-TW" altLang="en-US" dirty="0" smtClean="0">
                <a:latin typeface="標楷體" pitchFamily="65" charset="-120"/>
                <a:ea typeface="標楷體" pitchFamily="65" charset="-120"/>
              </a:rPr>
              <a:t>需求。</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老師網址</a:t>
            </a:r>
            <a:r>
              <a:rPr lang="en-US" altLang="zh-TW" dirty="0" smtClean="0">
                <a:latin typeface="標楷體" pitchFamily="65" charset="-120"/>
                <a:ea typeface="標楷體" pitchFamily="65" charset="-120"/>
              </a:rPr>
              <a:t>:entry.hust.edu.tw/~</a:t>
            </a:r>
            <a:r>
              <a:rPr lang="en-US" altLang="zh-TW" dirty="0" err="1" smtClean="0">
                <a:latin typeface="標楷體" pitchFamily="65" charset="-120"/>
                <a:ea typeface="標楷體" pitchFamily="65" charset="-120"/>
              </a:rPr>
              <a:t>raylin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供應鏈管理→</a:t>
            </a: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1241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547664" y="342900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微信</a:t>
            </a:r>
            <a:endParaRPr lang="zh-TW" altLang="en-US" dirty="0">
              <a:latin typeface="標楷體" pitchFamily="65" charset="-120"/>
              <a:ea typeface="標楷體" pitchFamily="65" charset="-120"/>
            </a:endParaRPr>
          </a:p>
        </p:txBody>
      </p:sp>
      <p:sp>
        <p:nvSpPr>
          <p:cNvPr id="12" name="文字方塊 11"/>
          <p:cNvSpPr txBox="1"/>
          <p:nvPr/>
        </p:nvSpPr>
        <p:spPr>
          <a:xfrm>
            <a:off x="1547664" y="4859868"/>
            <a:ext cx="316835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Blog(</a:t>
            </a:r>
            <a:r>
              <a:rPr lang="zh-TW" altLang="en-US" dirty="0" smtClean="0">
                <a:latin typeface="標楷體" pitchFamily="65" charset="-120"/>
                <a:ea typeface="標楷體" pitchFamily="65" charset="-120"/>
              </a:rPr>
              <a:t>新浪</a:t>
            </a:r>
            <a:r>
              <a:rPr lang="en-US" altLang="zh-TW" dirty="0" smtClean="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2195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2699792" y="3140968"/>
            <a:ext cx="2376264" cy="923330"/>
          </a:xfrm>
          <a:prstGeom prst="rect">
            <a:avLst/>
          </a:prstGeom>
          <a:noFill/>
        </p:spPr>
        <p:txBody>
          <a:bodyPr wrap="square" rtlCol="0">
            <a:spAutoFit/>
          </a:bodyPr>
          <a:lstStyle/>
          <a:p>
            <a:r>
              <a:rPr lang="en-US" altLang="zh-TW" dirty="0" err="1" smtClean="0">
                <a:latin typeface="標楷體" pitchFamily="65" charset="-120"/>
                <a:ea typeface="標楷體" pitchFamily="65" charset="-120"/>
              </a:rPr>
              <a:t>Wats</a:t>
            </a:r>
            <a:r>
              <a:rPr lang="en-US" altLang="zh-TW" dirty="0" smtClean="0">
                <a:latin typeface="標楷體" pitchFamily="65" charset="-120"/>
                <a:ea typeface="標楷體" pitchFamily="65" charset="-120"/>
              </a:rPr>
              <a:t>-app(</a:t>
            </a:r>
            <a:r>
              <a:rPr lang="en-US" altLang="zh-TW" dirty="0" err="1" smtClean="0">
                <a:latin typeface="標楷體" pitchFamily="65" charset="-120"/>
                <a:ea typeface="標楷體" pitchFamily="65" charset="-120"/>
              </a:rPr>
              <a:t>Apple+FB</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Line</a:t>
            </a:r>
          </a:p>
          <a:p>
            <a:r>
              <a:rPr lang="en-US" altLang="zh-TW" dirty="0" smtClean="0">
                <a:latin typeface="標楷體" pitchFamily="65" charset="-120"/>
                <a:ea typeface="標楷體" pitchFamily="65" charset="-120"/>
              </a:rPr>
              <a:t>(We-chat):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zh-TW" altLang="en-US" dirty="0">
              <a:latin typeface="標楷體" pitchFamily="65" charset="-120"/>
              <a:ea typeface="標楷體" pitchFamily="65" charset="-120"/>
            </a:endParaRPr>
          </a:p>
        </p:txBody>
      </p:sp>
      <p:sp>
        <p:nvSpPr>
          <p:cNvPr id="15" name="文字方塊 14"/>
          <p:cNvSpPr txBox="1"/>
          <p:nvPr/>
        </p:nvSpPr>
        <p:spPr>
          <a:xfrm>
            <a:off x="899592" y="5229200"/>
            <a:ext cx="6048672"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Proxy(</a:t>
            </a:r>
            <a:r>
              <a:rPr lang="zh-TW" altLang="en-US" dirty="0" smtClean="0">
                <a:latin typeface="標楷體" pitchFamily="65" charset="-120"/>
                <a:ea typeface="標楷體" pitchFamily="65" charset="-120"/>
              </a:rPr>
              <a:t>代理伺服器</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ftp→Proxy</a:t>
            </a:r>
            <a:r>
              <a:rPr lang="en-US" altLang="zh-TW" dirty="0" smtClean="0">
                <a:latin typeface="標楷體" pitchFamily="65" charset="-120"/>
                <a:ea typeface="標楷體" pitchFamily="65" charset="-120"/>
              </a:rPr>
              <a:t>(Google)</a:t>
            </a:r>
          </a:p>
          <a:p>
            <a:pPr>
              <a:buFont typeface="Wingdings" pitchFamily="2" charset="2"/>
              <a:buChar char="l"/>
            </a:pPr>
            <a:r>
              <a:rPr lang="zh-TW" altLang="en-US" dirty="0" smtClean="0">
                <a:latin typeface="標楷體" pitchFamily="65" charset="-120"/>
                <a:ea typeface="標楷體" pitchFamily="65" charset="-120"/>
              </a:rPr>
              <a:t> 阿里巴巴市值全球第四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第一</a:t>
            </a:r>
            <a:r>
              <a:rPr lang="en-US" altLang="zh-TW" dirty="0" smtClean="0">
                <a:latin typeface="標楷體" pitchFamily="65" charset="-120"/>
                <a:ea typeface="標楷體" pitchFamily="65" charset="-120"/>
              </a:rPr>
              <a:t>:APPLE </a:t>
            </a:r>
            <a:r>
              <a:rPr lang="zh-TW" altLang="en-US" dirty="0" smtClean="0">
                <a:latin typeface="標楷體" pitchFamily="65" charset="-120"/>
                <a:ea typeface="標楷體" pitchFamily="65" charset="-120"/>
              </a:rPr>
              <a:t>第二</a:t>
            </a:r>
            <a:r>
              <a:rPr lang="en-US" altLang="zh-TW" dirty="0" smtClean="0">
                <a:latin typeface="標楷體" pitchFamily="65" charset="-120"/>
                <a:ea typeface="標楷體" pitchFamily="65" charset="-120"/>
              </a:rPr>
              <a:t>:MICROSOFT</a:t>
            </a:r>
            <a:r>
              <a:rPr lang="zh-TW" altLang="en-US" dirty="0" smtClean="0">
                <a:latin typeface="標楷體" pitchFamily="65" charset="-120"/>
                <a:ea typeface="標楷體" pitchFamily="65" charset="-120"/>
              </a:rPr>
              <a:t> 第三</a:t>
            </a:r>
            <a:r>
              <a:rPr lang="en-US" altLang="zh-TW" dirty="0" smtClean="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3416320"/>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土豆網</a:t>
            </a:r>
            <a:r>
              <a:rPr lang="en-US" altLang="zh-TW" b="1" dirty="0" smtClean="0">
                <a:solidFill>
                  <a:srgbClr val="0000FF"/>
                </a:solidFill>
                <a:latin typeface="標楷體" pitchFamily="65" charset="-120"/>
                <a:ea typeface="標楷體" pitchFamily="65" charset="-120"/>
              </a:rPr>
              <a:t>+</a:t>
            </a:r>
            <a:r>
              <a:rPr lang="en-US" altLang="zh-TW" b="1" dirty="0" err="1" smtClean="0">
                <a:solidFill>
                  <a:srgbClr val="0000FF"/>
                </a:solidFill>
                <a:latin typeface="標楷體" pitchFamily="65" charset="-120"/>
                <a:ea typeface="標楷體" pitchFamily="65" charset="-120"/>
              </a:rPr>
              <a:t>you.ku</a:t>
            </a:r>
            <a:r>
              <a:rPr lang="en-US"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 → 阿里巴巴  </a:t>
            </a:r>
            <a:r>
              <a:rPr lang="en-US" altLang="zh-TW" b="1" dirty="0" smtClean="0">
                <a:solidFill>
                  <a:srgbClr val="0000FF"/>
                </a:solidFill>
                <a:latin typeface="標楷體" pitchFamily="65" charset="-120"/>
                <a:ea typeface="標楷體" pitchFamily="65" charset="-120"/>
              </a:rPr>
              <a:t>PK. PPS+</a:t>
            </a:r>
            <a:r>
              <a:rPr lang="zh-TW" altLang="en-US" b="1" dirty="0" smtClean="0">
                <a:solidFill>
                  <a:srgbClr val="0000FF"/>
                </a:solidFill>
                <a:latin typeface="標楷體" pitchFamily="65" charset="-120"/>
                <a:ea typeface="標楷體" pitchFamily="65" charset="-120"/>
              </a:rPr>
              <a:t>愛奇藝。</a:t>
            </a:r>
            <a:endParaRPr lang="en-US" altLang="zh-TW" b="1" dirty="0" smtClean="0">
              <a:solidFill>
                <a:srgbClr val="0000FF"/>
              </a:solidFill>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打車</a:t>
            </a:r>
            <a:r>
              <a:rPr lang="en-US" altLang="zh-TW" dirty="0" smtClean="0">
                <a:latin typeface="標楷體" pitchFamily="65" charset="-120"/>
                <a:ea typeface="標楷體" pitchFamily="65" charset="-120"/>
              </a:rPr>
              <a:t>(TAXI): </a:t>
            </a:r>
            <a:r>
              <a:rPr lang="zh-TW" altLang="en-US" dirty="0" smtClean="0">
                <a:latin typeface="標楷體" pitchFamily="65" charset="-120"/>
                <a:ea typeface="標楷體" pitchFamily="65" charset="-120"/>
              </a:rPr>
              <a:t>中國最大打車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快的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網路費用分級</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i-Taiwn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中央行政機關室內公共區域免費無線上網</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郵局、火車站、文化中心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i="1" dirty="0" err="1" smtClean="0">
                <a:latin typeface="標楷體" pitchFamily="65" charset="-120"/>
                <a:ea typeface="標楷體" pitchFamily="65" charset="-120"/>
                <a:hlinkClick r:id="rId2"/>
              </a:rPr>
              <a:t>iTaichung</a:t>
            </a:r>
            <a:r>
              <a:rPr lang="zh-TW" altLang="en-US" b="1" dirty="0" smtClean="0">
                <a:latin typeface="標楷體" pitchFamily="65" charset="-120"/>
                <a:ea typeface="標楷體" pitchFamily="65" charset="-120"/>
                <a:hlinkClick r:id="rId2"/>
              </a:rPr>
              <a:t> 臺中市免費無線上網</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文化中心。</a:t>
            </a:r>
            <a:endParaRPr lang="en-US" altLang="zh-TW" b="1" dirty="0" smtClean="0">
              <a:latin typeface="標楷體" pitchFamily="65" charset="-120"/>
              <a:ea typeface="標楷體" pitchFamily="65" charset="-120"/>
            </a:endParaRPr>
          </a:p>
          <a:p>
            <a:endParaRPr lang="en-US" altLang="zh-TW" b="1" dirty="0" smtClean="0">
              <a:latin typeface="標楷體" pitchFamily="65" charset="-120"/>
              <a:ea typeface="標楷體" pitchFamily="65" charset="-120"/>
            </a:endParaRPr>
          </a:p>
          <a:p>
            <a:pPr>
              <a:buFont typeface="Wingdings" pitchFamily="2" charset="2"/>
              <a:buChar char="l"/>
            </a:pPr>
            <a:r>
              <a:rPr lang="zh-TW" altLang="en-US" b="1"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Youtube</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影音、媒體整合。</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483768" y="1772816"/>
            <a:ext cx="237626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A #900~1000</a:t>
            </a:r>
          </a:p>
          <a:p>
            <a:r>
              <a:rPr lang="en-US" altLang="zh-TW" dirty="0" smtClean="0">
                <a:latin typeface="標楷體" pitchFamily="65" charset="-120"/>
                <a:ea typeface="標楷體" pitchFamily="65" charset="-120"/>
              </a:rPr>
              <a:t>B #600~800</a:t>
            </a:r>
          </a:p>
          <a:p>
            <a:r>
              <a:rPr lang="en-US" altLang="zh-TW" dirty="0" smtClean="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
        <p:nvSpPr>
          <p:cNvPr id="7" name="文字方塊 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11.11/28</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 t="13437" r="-311" b="37788"/>
          <a:stretch/>
        </p:blipFill>
        <p:spPr bwMode="auto">
          <a:xfrm>
            <a:off x="1331640" y="1489249"/>
            <a:ext cx="6858000" cy="446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22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6463308"/>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行銷學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消費者行為→</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萬達集團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王健林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大連起家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連鎖百貨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零售</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、酒店</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出租商城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文化產業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影城</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旅遊投資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王健林與馬雲豪賭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王健林與馬雲的億元豪賭成為爆點：馬雲說到</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dirty="0" smtClean="0">
                <a:solidFill>
                  <a:srgbClr val="0000FF"/>
                </a:solidFill>
                <a:latin typeface="標楷體" pitchFamily="65" charset="-120"/>
                <a:ea typeface="標楷體" pitchFamily="65" charset="-120"/>
              </a:rPr>
              <a:t>2020</a:t>
            </a:r>
            <a:r>
              <a:rPr lang="zh-TW" altLang="en-US" b="1" dirty="0" smtClean="0">
                <a:solidFill>
                  <a:srgbClr val="0000FF"/>
                </a:solidFill>
                <a:latin typeface="標楷體" pitchFamily="65" charset="-120"/>
                <a:ea typeface="標楷體" pitchFamily="65" charset="-120"/>
              </a:rPr>
              <a:t>年</a:t>
            </a:r>
            <a:r>
              <a:rPr lang="zh-TW" altLang="en-US" dirty="0" smtClean="0">
                <a:latin typeface="標楷體" pitchFamily="65" charset="-120"/>
                <a:ea typeface="標楷體" pitchFamily="65" charset="-120"/>
              </a:rPr>
              <a:t>電商將取代實體零售佔市場</a:t>
            </a:r>
            <a:r>
              <a:rPr lang="en-US" altLang="zh-TW" dirty="0" smtClean="0">
                <a:latin typeface="標楷體" pitchFamily="65" charset="-120"/>
                <a:ea typeface="標楷體" pitchFamily="65" charset="-120"/>
              </a:rPr>
              <a:t>50%</a:t>
            </a:r>
            <a:r>
              <a:rPr lang="zh-TW" altLang="en-US" dirty="0" smtClean="0">
                <a:latin typeface="標楷體" pitchFamily="65" charset="-120"/>
                <a:ea typeface="標楷體" pitchFamily="65" charset="-120"/>
              </a:rPr>
              <a:t>，王健林認為不可能，賭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注一億元！</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CEO</a:t>
            </a:r>
            <a:r>
              <a:rPr lang="zh-TW" altLang="en-US" dirty="0" smtClean="0">
                <a:latin typeface="標楷體" pitchFamily="65" charset="-120"/>
                <a:ea typeface="標楷體" pitchFamily="65" charset="-120"/>
              </a:rPr>
              <a:t>陸兆禧 飯店旅遊連鎖。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大潤發前身</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房地產業。</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年，匯率</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元</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生鮮超市民國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年開放，</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年中國大陸開放。</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時代的衝擊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報紙、書籍、雜誌。</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多媒體整合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文字→ 作家</a:t>
            </a:r>
            <a:r>
              <a:rPr lang="zh-TW" altLang="en-US" u="sng" dirty="0" smtClean="0">
                <a:latin typeface="標楷體" pitchFamily="65" charset="-120"/>
                <a:ea typeface="標楷體" pitchFamily="65" charset="-120"/>
              </a:rPr>
              <a:t>韓寒</a:t>
            </a:r>
            <a:r>
              <a:rPr lang="zh-TW" altLang="en-US"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郭敬明</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圖片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音樂</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7" name="左大括弧 6"/>
          <p:cNvSpPr/>
          <p:nvPr/>
        </p:nvSpPr>
        <p:spPr>
          <a:xfrm>
            <a:off x="2339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96136" y="1628800"/>
            <a:ext cx="3347864"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萬科集團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12.12/5</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395536" y="2926685"/>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香港無線電台</a:t>
              </a:r>
              <a:endParaRPr lang="zh-TW" altLang="en-US" dirty="0">
                <a:latin typeface="標楷體" pitchFamily="65" charset="-120"/>
                <a:ea typeface="標楷體" pitchFamily="65" charset="-120"/>
              </a:endParaRP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亞洲電台</a:t>
              </a:r>
              <a:endParaRPr lang="en-US" altLang="zh-TW" dirty="0" smtClean="0">
                <a:latin typeface="標楷體" pitchFamily="65" charset="-120"/>
                <a:ea typeface="標楷體" pitchFamily="65" charset="-120"/>
                <a:sym typeface="Wingdings"/>
              </a:endParaRP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中天、鳳凰</a:t>
              </a:r>
              <a:r>
                <a:rPr lang="en-US" altLang="zh-TW" dirty="0" smtClean="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3707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283968" y="1412776"/>
            <a:ext cx="3240360"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香港電訊</a:t>
            </a:r>
            <a:r>
              <a:rPr lang="en-US" altLang="zh-TW" dirty="0" smtClean="0">
                <a:latin typeface="標楷體" pitchFamily="65" charset="-120"/>
                <a:ea typeface="標楷體" pitchFamily="65" charset="-120"/>
                <a:sym typeface="Wingdings"/>
              </a:rPr>
              <a:t>:CSL(</a:t>
            </a:r>
            <a:r>
              <a:rPr lang="zh-TW" altLang="en-US" dirty="0" smtClean="0">
                <a:latin typeface="標楷體" pitchFamily="65" charset="-120"/>
                <a:ea typeface="標楷體" pitchFamily="65" charset="-120"/>
                <a:sym typeface="Wingdings"/>
              </a:rPr>
              <a:t>電訊盈科</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(98/9/2:4G)</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&gt;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4283968" y="4293096"/>
            <a:ext cx="3888432"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和記電訊</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李嘉誠</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英→法</a:t>
            </a:r>
            <a:r>
              <a:rPr lang="en-US" altLang="zh-TW" dirty="0" smtClean="0">
                <a:latin typeface="標楷體" pitchFamily="65" charset="-120"/>
                <a:ea typeface="標楷體" pitchFamily="65" charset="-120"/>
                <a:sym typeface="Wingdings"/>
              </a:rPr>
              <a:t>:Orange)</a:t>
            </a:r>
          </a:p>
          <a:p>
            <a:r>
              <a:rPr lang="en-US" altLang="zh-TW" dirty="0" smtClean="0">
                <a:latin typeface="標楷體" pitchFamily="65" charset="-120"/>
                <a:ea typeface="標楷體" pitchFamily="65" charset="-120"/>
                <a:sym typeface="Wingdings"/>
              </a:rPr>
              <a:t>   CDMA2000(</a:t>
            </a:r>
            <a:r>
              <a:rPr lang="zh-TW" altLang="en-US" dirty="0" smtClean="0">
                <a:latin typeface="標楷體" pitchFamily="65" charset="-120"/>
                <a:ea typeface="標楷體" pitchFamily="65" charset="-120"/>
                <a:sym typeface="Wingdings"/>
              </a:rPr>
              <a:t>中國電信</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南美洲規格</a:t>
            </a:r>
            <a:endParaRPr lang="en-US" altLang="zh-TW" dirty="0" smtClean="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6516216" y="1052736"/>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6036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6876256" y="3174067"/>
            <a:ext cx="2304256" cy="830997"/>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日本軟體銀行</a:t>
            </a:r>
            <a:r>
              <a:rPr lang="en-US" altLang="zh-TW" sz="1600" dirty="0" smtClean="0">
                <a:latin typeface="標楷體" pitchFamily="65" charset="-120"/>
                <a:ea typeface="標楷體" pitchFamily="65" charset="-120"/>
              </a:rPr>
              <a:t>:2006</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中華電信</a:t>
            </a:r>
            <a:r>
              <a:rPr lang="en-US" altLang="zh-TW" sz="1600" dirty="0" smtClean="0">
                <a:latin typeface="標楷體" pitchFamily="65" charset="-120"/>
                <a:ea typeface="標楷體" pitchFamily="65" charset="-120"/>
              </a:rPr>
              <a:t>:2009</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:2010</a:t>
            </a:r>
            <a:r>
              <a:rPr lang="zh-TW" altLang="en-US" sz="1600" dirty="0" smtClean="0">
                <a:latin typeface="標楷體" pitchFamily="65" charset="-120"/>
                <a:ea typeface="標楷體" pitchFamily="65" charset="-120"/>
              </a:rPr>
              <a:t>年╳</a:t>
            </a:r>
            <a:endParaRPr lang="zh-TW" altLang="en-US" sz="1600" dirty="0">
              <a:latin typeface="標楷體" pitchFamily="65" charset="-120"/>
              <a:ea typeface="標楷體" pitchFamily="65" charset="-120"/>
            </a:endParaRPr>
          </a:p>
        </p:txBody>
      </p:sp>
      <p:sp>
        <p:nvSpPr>
          <p:cNvPr id="16" name="左大括弧 15"/>
          <p:cNvSpPr/>
          <p:nvPr/>
        </p:nvSpPr>
        <p:spPr>
          <a:xfrm>
            <a:off x="6804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683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smtClean="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TD-CDMA</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 </a:t>
              </a:r>
              <a:r>
                <a:rPr lang="en-US" altLang="zh-TW" sz="1600" dirty="0" smtClean="0">
                  <a:solidFill>
                    <a:srgbClr val="FF0000"/>
                  </a:solidFill>
                  <a:latin typeface="標楷體" pitchFamily="65" charset="-120"/>
                  <a:ea typeface="標楷體" pitchFamily="65" charset="-120"/>
                </a:rPr>
                <a:t>4G</a:t>
              </a:r>
            </a:p>
            <a:p>
              <a:pPr algn="ctr"/>
              <a:r>
                <a:rPr lang="en-US" altLang="zh-TW" sz="1200" dirty="0" smtClean="0">
                  <a:solidFill>
                    <a:srgbClr val="FF0000"/>
                  </a:solidFill>
                  <a:latin typeface="標楷體" pitchFamily="65" charset="-120"/>
                  <a:ea typeface="標楷體" pitchFamily="65" charset="-120"/>
                  <a:sym typeface="Wingdings"/>
                </a:rPr>
                <a:t></a:t>
              </a:r>
              <a:r>
                <a:rPr lang="zh-TW" altLang="en-US" sz="1200" dirty="0" smtClean="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smtClean="0">
                  <a:solidFill>
                    <a:srgbClr val="0000FF"/>
                  </a:solidFill>
                </a:rPr>
                <a:t>TD-LT</a:t>
              </a:r>
              <a:r>
                <a:rPr lang="en-US" altLang="zh-TW" sz="1600" dirty="0" smtClean="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4283968" y="5301208"/>
            <a:ext cx="3888432" cy="1200329"/>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數碼通</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新鴻基地產</a:t>
            </a:r>
            <a:endParaRPr lang="en-US" altLang="zh-TW" dirty="0" smtClean="0">
              <a:latin typeface="標楷體" pitchFamily="65" charset="-120"/>
              <a:ea typeface="標楷體" pitchFamily="65" charset="-120"/>
              <a:sym typeface="Wingdings"/>
            </a:endParaRPr>
          </a:p>
          <a:p>
            <a:r>
              <a:rPr lang="en-US" altLang="zh-TW" dirty="0" smtClean="0">
                <a:latin typeface="標楷體" pitchFamily="65" charset="-120"/>
                <a:ea typeface="標楷體" pitchFamily="65" charset="-120"/>
                <a:sym typeface="Wingdings"/>
              </a:rPr>
              <a:t>   Cyber</a:t>
            </a:r>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賽碼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通路；</a:t>
            </a:r>
            <a:r>
              <a:rPr lang="en-US" altLang="zh-TW" dirty="0" smtClean="0">
                <a:latin typeface="標楷體" pitchFamily="65" charset="-120"/>
                <a:ea typeface="標楷體" pitchFamily="65" charset="-120"/>
                <a:sym typeface="Wingdings"/>
              </a:rPr>
              <a:t>3C)</a:t>
            </a:r>
          </a:p>
          <a:p>
            <a:r>
              <a:rPr lang="zh-TW" altLang="en-US" dirty="0" smtClean="0">
                <a:latin typeface="標楷體" pitchFamily="65" charset="-120"/>
                <a:ea typeface="標楷體" pitchFamily="65" charset="-120"/>
                <a:sym typeface="Wingdings"/>
              </a:rPr>
              <a:t>            賽格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電子</a:t>
            </a:r>
            <a:r>
              <a:rPr lang="en-US" altLang="zh-TW" dirty="0" smtClean="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5508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7434470" y="2922104"/>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7668344" y="5106670"/>
            <a:ext cx="1224136"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2011</a:t>
            </a:r>
            <a:r>
              <a:rPr lang="zh-TW" altLang="en-US" sz="1600" dirty="0" smtClean="0">
                <a:solidFill>
                  <a:srgbClr val="0000FF"/>
                </a:solidFill>
                <a:latin typeface="標楷體" pitchFamily="65" charset="-120"/>
                <a:ea typeface="標楷體" pitchFamily="65" charset="-120"/>
              </a:rPr>
              <a:t>年放棄</a:t>
            </a:r>
            <a:endParaRPr lang="zh-TW" altLang="en-US" sz="1600" dirty="0">
              <a:solidFill>
                <a:srgbClr val="0000FF"/>
              </a:solidFill>
              <a:latin typeface="標楷體" pitchFamily="65" charset="-120"/>
              <a:ea typeface="標楷體" pitchFamily="65" charset="-120"/>
            </a:endParaRPr>
          </a:p>
        </p:txBody>
      </p:sp>
      <p:sp>
        <p:nvSpPr>
          <p:cNvPr id="27" name="文字方塊 26"/>
          <p:cNvSpPr txBox="1"/>
          <p:nvPr/>
        </p:nvSpPr>
        <p:spPr>
          <a:xfrm>
            <a:off x="979984" y="4869160"/>
            <a:ext cx="1503784" cy="584775"/>
          </a:xfrm>
          <a:prstGeom prst="rect">
            <a:avLst/>
          </a:prstGeom>
          <a:noFill/>
        </p:spPr>
        <p:txBody>
          <a:bodyPr wrap="square" rtlCol="0">
            <a:spAutoFit/>
          </a:bodyPr>
          <a:lstStyle/>
          <a:p>
            <a:r>
              <a:rPr lang="en-US" altLang="zh-TW" sz="1600" b="1" dirty="0" smtClean="0">
                <a:solidFill>
                  <a:srgbClr val="0000FF"/>
                </a:solidFill>
                <a:latin typeface="標楷體" pitchFamily="65" charset="-120"/>
                <a:ea typeface="標楷體" pitchFamily="65" charset="-120"/>
              </a:rPr>
              <a:t>LTE(</a:t>
            </a:r>
            <a:r>
              <a:rPr lang="zh-TW" altLang="en-US" sz="1600" b="1" dirty="0" smtClean="0">
                <a:solidFill>
                  <a:srgbClr val="0000FF"/>
                </a:solidFill>
                <a:latin typeface="標楷體" pitchFamily="65" charset="-120"/>
                <a:ea typeface="標楷體" pitchFamily="65" charset="-120"/>
              </a:rPr>
              <a:t>歐美</a:t>
            </a:r>
            <a:r>
              <a:rPr lang="en-US" altLang="zh-TW" sz="1600" b="1" dirty="0" smtClean="0">
                <a:solidFill>
                  <a:srgbClr val="0000FF"/>
                </a:solidFill>
                <a:latin typeface="標楷體" pitchFamily="65" charset="-120"/>
                <a:ea typeface="標楷體" pitchFamily="65" charset="-120"/>
              </a:rPr>
              <a:t>)</a:t>
            </a:r>
          </a:p>
          <a:p>
            <a:r>
              <a:rPr lang="en-US" altLang="zh-TW" sz="1600" b="1" dirty="0" smtClean="0">
                <a:solidFill>
                  <a:srgbClr val="0000FF"/>
                </a:solidFill>
                <a:latin typeface="標楷體" pitchFamily="65" charset="-120"/>
                <a:ea typeface="標楷體" pitchFamily="65" charset="-120"/>
              </a:rPr>
              <a:t>TD-LTE(</a:t>
            </a:r>
            <a:r>
              <a:rPr lang="zh-TW" altLang="en-US" sz="1600" b="1" dirty="0" smtClean="0">
                <a:solidFill>
                  <a:srgbClr val="0000FF"/>
                </a:solidFill>
                <a:latin typeface="標楷體" pitchFamily="65" charset="-120"/>
                <a:ea typeface="標楷體" pitchFamily="65" charset="-120"/>
              </a:rPr>
              <a:t>亞</a:t>
            </a:r>
            <a:r>
              <a:rPr lang="en-US" altLang="zh-TW" sz="1600" b="1" dirty="0" smtClean="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
        <p:nvSpPr>
          <p:cNvPr id="30" name="文字方塊 29"/>
          <p:cNvSpPr txBox="1"/>
          <p:nvPr/>
        </p:nvSpPr>
        <p:spPr>
          <a:xfrm>
            <a:off x="1907704"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1196752"/>
            <a:ext cx="7632848" cy="5355312"/>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10/20</a:t>
            </a:r>
            <a:r>
              <a:rPr lang="zh-TW" altLang="en-US" dirty="0" smtClean="0">
                <a:latin typeface="標楷體" pitchFamily="65" charset="-120"/>
                <a:ea typeface="標楷體" pitchFamily="65" charset="-120"/>
              </a:rPr>
              <a:t>小考；</a:t>
            </a:r>
            <a:r>
              <a:rPr lang="en-US" altLang="zh-TW" dirty="0" smtClean="0">
                <a:latin typeface="標楷體" pitchFamily="65" charset="-120"/>
                <a:ea typeface="標楷體" pitchFamily="65" charset="-120"/>
              </a:rPr>
              <a:t>11/18</a:t>
            </a:r>
            <a:r>
              <a:rPr lang="zh-TW" altLang="en-US" dirty="0" smtClean="0">
                <a:latin typeface="標楷體" pitchFamily="65" charset="-120"/>
                <a:ea typeface="標楷體" pitchFamily="65" charset="-120"/>
              </a:rPr>
              <a:t>期中考</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視點</a:t>
            </a:r>
            <a:r>
              <a:rPr lang="en-US" altLang="zh-TW" dirty="0" smtClean="0">
                <a:latin typeface="標楷體" pitchFamily="65" charset="-120"/>
                <a:ea typeface="標楷體" pitchFamily="65" charset="-120"/>
              </a:rPr>
              <a:t>31</a:t>
            </a:r>
          </a:p>
          <a:p>
            <a:pPr>
              <a:buFont typeface="Arial" pitchFamily="34" charset="0"/>
              <a:buChar char="•"/>
            </a:pPr>
            <a:r>
              <a:rPr lang="zh-TW" altLang="en-US" dirty="0" smtClean="0">
                <a:latin typeface="標楷體" pitchFamily="65" charset="-120"/>
                <a:ea typeface="標楷體" pitchFamily="65" charset="-120"/>
              </a:rPr>
              <a:t>海闊天空影片</a:t>
            </a:r>
            <a:endParaRPr lang="en-US" altLang="zh-TW" dirty="0" smtClean="0">
              <a:latin typeface="標楷體" pitchFamily="65" charset="-120"/>
              <a:ea typeface="標楷體" pitchFamily="65" charset="-120"/>
            </a:endParaRPr>
          </a:p>
          <a:p>
            <a:pPr>
              <a:buFont typeface="Arial" pitchFamily="34" charset="0"/>
              <a:buChar char="•"/>
            </a:pPr>
            <a:r>
              <a:rPr lang="zh-TW" altLang="en-US" b="1" dirty="0" smtClean="0">
                <a:solidFill>
                  <a:srgbClr val="0000FF"/>
                </a:solidFill>
                <a:latin typeface="標楷體" pitchFamily="65" charset="-120"/>
                <a:ea typeface="標楷體" pitchFamily="65" charset="-120"/>
              </a:rPr>
              <a:t>大麥客計畫 </a:t>
            </a:r>
            <a:r>
              <a:rPr lang="en-US" altLang="zh-TW" b="1" dirty="0" smtClean="0">
                <a:solidFill>
                  <a:srgbClr val="0000FF"/>
                </a:solidFill>
                <a:latin typeface="標楷體" pitchFamily="65" charset="-120"/>
                <a:ea typeface="標楷體" pitchFamily="65" charset="-120"/>
              </a:rPr>
              <a:t>T-mall</a:t>
            </a:r>
          </a:p>
          <a:p>
            <a:pPr>
              <a:buFont typeface="Arial" pitchFamily="34" charset="0"/>
              <a:buChar char="•"/>
            </a:pP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1.3</a:t>
            </a:r>
            <a:r>
              <a:rPr lang="zh-TW" altLang="en-US" dirty="0" smtClean="0">
                <a:latin typeface="標楷體" pitchFamily="65" charset="-120"/>
                <a:ea typeface="標楷體" pitchFamily="65" charset="-120"/>
              </a:rPr>
              <a:t>萬兒童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羅湖口岸</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羅湖口岸每日通關數</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萬人，等於一個移動城市</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作業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 Map (</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香港</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我的地圖→匯入</a:t>
            </a:r>
            <a:r>
              <a:rPr lang="en-US" altLang="zh-TW" dirty="0" smtClean="0">
                <a:latin typeface="標楷體" pitchFamily="65" charset="-120"/>
                <a:ea typeface="標楷體" pitchFamily="65" charset="-120"/>
              </a:rPr>
              <a:t>*.kml</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Warmart</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RT-mart</a:t>
            </a:r>
          </a:p>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香港首富</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大電信業</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051720" y="2276872"/>
            <a:ext cx="230425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1300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p:txBody>
      </p:sp>
      <p:cxnSp>
        <p:nvCxnSpPr>
          <p:cNvPr id="8" name="直線接點 7"/>
          <p:cNvCxnSpPr>
            <a:stCxn id="6" idx="1"/>
          </p:cNvCxnSpPr>
          <p:nvPr/>
        </p:nvCxnSpPr>
        <p:spPr>
          <a:xfrm flipV="1">
            <a:off x="2051720" y="2594113"/>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195736" y="4293096"/>
            <a:ext cx="172819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1034683" y="4509120"/>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2915816" y="4842076"/>
            <a:ext cx="5829604" cy="1323228"/>
          </a:xfrm>
          <a:prstGeom prst="rect">
            <a:avLst/>
          </a:prstGeom>
          <a:noFill/>
          <a:ln w="9525">
            <a:noFill/>
            <a:miter lim="800000"/>
            <a:headEnd/>
            <a:tailEnd/>
          </a:ln>
        </p:spPr>
      </p:pic>
      <p:grpSp>
        <p:nvGrpSpPr>
          <p:cNvPr id="9" name="群組 8"/>
          <p:cNvGrpSpPr/>
          <p:nvPr/>
        </p:nvGrpSpPr>
        <p:grpSpPr>
          <a:xfrm>
            <a:off x="4067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視點</a:t>
              </a:r>
              <a:r>
                <a:rPr lang="en-US" altLang="zh-TW" dirty="0" smtClean="0">
                  <a:latin typeface="標楷體" pitchFamily="65" charset="-120"/>
                  <a:ea typeface="標楷體" pitchFamily="65" charset="-120"/>
                </a:rPr>
                <a:t>31</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旗米拉</a:t>
              </a:r>
              <a:endParaRPr lang="zh-TW" altLang="en-US" dirty="0">
                <a:latin typeface="標楷體" pitchFamily="65" charset="-120"/>
                <a:ea typeface="標楷體" pitchFamily="65" charset="-120"/>
              </a:endParaRP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港</a:t>
              </a:r>
              <a:endParaRPr lang="zh-TW" altLang="en-US" dirty="0">
                <a:latin typeface="標楷體" pitchFamily="65" charset="-120"/>
                <a:ea typeface="標楷體" pitchFamily="65" charset="-120"/>
              </a:endParaRP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PPS</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愛奇藝</a:t>
              </a:r>
              <a:endParaRPr lang="zh-TW" altLang="en-US" dirty="0">
                <a:latin typeface="標楷體" pitchFamily="65" charset="-120"/>
                <a:ea typeface="標楷體" pitchFamily="65" charset="-120"/>
              </a:endParaRP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文字方塊 2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56792"/>
            <a:ext cx="8229600" cy="4781128"/>
          </a:xfrm>
        </p:spPr>
        <p:txBody>
          <a:bodyPr>
            <a:normAutofit/>
          </a:bodyPr>
          <a:lstStyle/>
          <a:p>
            <a:r>
              <a:rPr lang="en-US" altLang="zh-TW" sz="1800" dirty="0" smtClean="0">
                <a:latin typeface="標楷體" pitchFamily="65" charset="-120"/>
                <a:ea typeface="標楷體" pitchFamily="65" charset="-120"/>
              </a:rPr>
              <a:t>Netflix: </a:t>
            </a:r>
            <a:r>
              <a:rPr lang="zh-TW" altLang="en-US" sz="1800" dirty="0" smtClean="0">
                <a:latin typeface="標楷體" pitchFamily="65" charset="-120"/>
                <a:ea typeface="標楷體" pitchFamily="65" charset="-120"/>
              </a:rPr>
              <a:t>成立於</a:t>
            </a:r>
            <a:r>
              <a:rPr lang="en-US" altLang="zh-TW" sz="1800" dirty="0" smtClean="0">
                <a:latin typeface="標楷體" pitchFamily="65" charset="-120"/>
                <a:ea typeface="標楷體" pitchFamily="65" charset="-120"/>
              </a:rPr>
              <a:t>1997</a:t>
            </a:r>
            <a:r>
              <a:rPr lang="zh-TW" altLang="en-US" sz="1800" dirty="0" smtClean="0">
                <a:latin typeface="標楷體" pitchFamily="65" charset="-120"/>
                <a:ea typeface="標楷體" pitchFamily="65" charset="-120"/>
              </a:rPr>
              <a:t>年 ，</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美國本土用戶</a:t>
            </a:r>
            <a:r>
              <a:rPr lang="en-US" altLang="zh-TW" sz="1800" dirty="0" smtClean="0">
                <a:latin typeface="標楷體" pitchFamily="65" charset="-120"/>
                <a:ea typeface="標楷體" pitchFamily="65" charset="-120"/>
              </a:rPr>
              <a:t>:225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國外用戶</a:t>
            </a:r>
            <a:r>
              <a:rPr lang="en-US" altLang="zh-TW" sz="1800" dirty="0" smtClean="0">
                <a:latin typeface="標楷體" pitchFamily="65" charset="-120"/>
                <a:ea typeface="標楷體" pitchFamily="65" charset="-120"/>
              </a:rPr>
              <a:t>:175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全球用戶</a:t>
            </a:r>
            <a:r>
              <a:rPr lang="en-US" altLang="zh-TW" sz="1800" dirty="0" smtClean="0">
                <a:latin typeface="標楷體" pitchFamily="65" charset="-120"/>
                <a:ea typeface="標楷體" pitchFamily="65" charset="-120"/>
              </a:rPr>
              <a:t>:4840</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a:t>
            </a:r>
            <a:r>
              <a:rPr lang="en-US" altLang="zh-TW" sz="1800" dirty="0" smtClean="0">
                <a:latin typeface="標楷體" pitchFamily="65" charset="-120"/>
                <a:ea typeface="標楷體" pitchFamily="65" charset="-120"/>
              </a:rPr>
              <a:t>2014</a:t>
            </a:r>
            <a:r>
              <a:rPr lang="zh-TW" altLang="en-US" sz="1800" dirty="0" smtClean="0">
                <a:latin typeface="標楷體" pitchFamily="65" charset="-120"/>
                <a:ea typeface="標楷體" pitchFamily="65" charset="-120"/>
              </a:rPr>
              <a:t>年第一季</a:t>
            </a:r>
            <a:r>
              <a:rPr lang="zh-TW" altLang="en-US" sz="1800" u="sng" dirty="0" smtClean="0">
                <a:latin typeface="標楷體" pitchFamily="65" charset="-120"/>
                <a:ea typeface="標楷體" pitchFamily="65" charset="-120"/>
              </a:rPr>
              <a:t>      萬人</a:t>
            </a:r>
            <a:endParaRPr lang="en-US" altLang="zh-TW" sz="1800" u="sng"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國際</a:t>
            </a:r>
            <a:r>
              <a:rPr lang="en-US" altLang="zh-TW" sz="1800" dirty="0" smtClean="0">
                <a:latin typeface="標楷體" pitchFamily="65" charset="-120"/>
                <a:ea typeface="標楷體" pitchFamily="65" charset="-120"/>
              </a:rPr>
              <a:t>:1253</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COURSE-RA </a:t>
            </a:r>
            <a:r>
              <a:rPr lang="zh-TW" altLang="en-US" sz="1800" dirty="0" smtClean="0">
                <a:latin typeface="標楷體" pitchFamily="65" charset="-120"/>
                <a:ea typeface="標楷體" pitchFamily="65" charset="-120"/>
              </a:rPr>
              <a:t>上海交通大學。</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上海復旦大學。</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美國有</a:t>
            </a:r>
            <a:r>
              <a:rPr lang="en-US" altLang="zh-TW" sz="1800" dirty="0" smtClean="0">
                <a:latin typeface="標楷體" pitchFamily="65" charset="-120"/>
                <a:ea typeface="標楷體" pitchFamily="65" charset="-120"/>
              </a:rPr>
              <a:t>14%</a:t>
            </a:r>
            <a:r>
              <a:rPr lang="zh-TW" altLang="en-US" sz="1800" dirty="0" smtClean="0">
                <a:latin typeface="標楷體" pitchFamily="65" charset="-120"/>
                <a:ea typeface="標楷體" pitchFamily="65" charset="-120"/>
              </a:rPr>
              <a:t>收看</a:t>
            </a:r>
            <a:r>
              <a:rPr lang="en-US" altLang="zh-TW" sz="1800" dirty="0" smtClean="0">
                <a:latin typeface="標楷體" pitchFamily="65" charset="-120"/>
                <a:ea typeface="標楷體" pitchFamily="65" charset="-120"/>
              </a:rPr>
              <a:t>Netflix,2017</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公共電視</a:t>
            </a:r>
            <a:r>
              <a:rPr lang="en-US" altLang="zh-TW" sz="1800" dirty="0" smtClean="0">
                <a:latin typeface="標楷體" pitchFamily="65" charset="-120"/>
                <a:ea typeface="標楷體" pitchFamily="65" charset="-120"/>
              </a:rPr>
              <a:t>-HOUSE OF CARDS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p:txBody>
      </p:sp>
      <p:cxnSp>
        <p:nvCxnSpPr>
          <p:cNvPr id="6" name="直線接點 5"/>
          <p:cNvCxnSpPr/>
          <p:nvPr/>
        </p:nvCxnSpPr>
        <p:spPr>
          <a:xfrm>
            <a:off x="5004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004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4967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5893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652120" y="3429000"/>
            <a:ext cx="720080" cy="1200329"/>
          </a:xfrm>
          <a:prstGeom prst="rect">
            <a:avLst/>
          </a:prstGeom>
          <a:noFill/>
        </p:spPr>
        <p:txBody>
          <a:bodyPr wrap="square" rtlCol="0">
            <a:spAutoFit/>
          </a:bodyPr>
          <a:lstStyle/>
          <a:p>
            <a:r>
              <a:rPr lang="en-US" altLang="zh-TW" dirty="0" smtClean="0"/>
              <a:t>20%</a:t>
            </a:r>
          </a:p>
          <a:p>
            <a:endParaRPr lang="en-US" altLang="zh-TW" dirty="0" smtClean="0"/>
          </a:p>
          <a:p>
            <a:r>
              <a:rPr lang="en-US" altLang="zh-TW" dirty="0" smtClean="0"/>
              <a:t>10%</a:t>
            </a:r>
          </a:p>
          <a:p>
            <a:r>
              <a:rPr lang="zh-TW" altLang="en-US" dirty="0" smtClean="0"/>
              <a:t>   </a:t>
            </a:r>
            <a:endParaRPr lang="zh-TW" altLang="en-US" dirty="0"/>
          </a:p>
        </p:txBody>
      </p:sp>
      <p:sp>
        <p:nvSpPr>
          <p:cNvPr id="13" name="文字方塊 12"/>
          <p:cNvSpPr txBox="1"/>
          <p:nvPr/>
        </p:nvSpPr>
        <p:spPr>
          <a:xfrm rot="5400000">
            <a:off x="5548754" y="3846240"/>
            <a:ext cx="576064" cy="461665"/>
          </a:xfrm>
          <a:prstGeom prst="rect">
            <a:avLst/>
          </a:prstGeom>
          <a:noFill/>
        </p:spPr>
        <p:txBody>
          <a:bodyPr wrap="square" rtlCol="0">
            <a:spAutoFit/>
          </a:bodyPr>
          <a:lstStyle/>
          <a:p>
            <a:r>
              <a:rPr lang="en-US" altLang="zh-TW" sz="2400" dirty="0" smtClean="0"/>
              <a:t>~</a:t>
            </a:r>
            <a:endParaRPr lang="zh-TW" altLang="en-US" sz="2400" dirty="0"/>
          </a:p>
        </p:txBody>
      </p:sp>
      <p:sp>
        <p:nvSpPr>
          <p:cNvPr id="14" name="文字方塊 13"/>
          <p:cNvSpPr txBox="1"/>
          <p:nvPr/>
        </p:nvSpPr>
        <p:spPr>
          <a:xfrm>
            <a:off x="6516216" y="3059668"/>
            <a:ext cx="2304256" cy="646331"/>
          </a:xfrm>
          <a:prstGeom prst="rect">
            <a:avLst/>
          </a:prstGeom>
          <a:noFill/>
        </p:spPr>
        <p:txBody>
          <a:bodyPr wrap="square" rtlCol="0">
            <a:spAutoFit/>
          </a:bodyPr>
          <a:lstStyle/>
          <a:p>
            <a:r>
              <a:rPr lang="en-US" altLang="zh-TW" dirty="0" smtClean="0">
                <a:sym typeface="Wingdings"/>
              </a:rPr>
              <a:t></a:t>
            </a:r>
            <a:r>
              <a:rPr lang="en-US" altLang="zh-TW" dirty="0" smtClean="0"/>
              <a:t>70</a:t>
            </a:r>
            <a:r>
              <a:rPr lang="zh-TW" altLang="en-US" dirty="0" smtClean="0"/>
              <a:t>億</a:t>
            </a:r>
            <a:r>
              <a:rPr lang="en-US" altLang="zh-TW" dirty="0" smtClean="0"/>
              <a:t>:15%→10</a:t>
            </a:r>
            <a:r>
              <a:rPr lang="zh-TW" altLang="en-US" dirty="0" smtClean="0"/>
              <a:t>億</a:t>
            </a:r>
            <a:endParaRPr lang="en-US" altLang="zh-TW" dirty="0" smtClean="0"/>
          </a:p>
          <a:p>
            <a:r>
              <a:rPr lang="zh-TW" altLang="en-US" dirty="0" smtClean="0"/>
              <a:t>      </a:t>
            </a:r>
            <a:r>
              <a:rPr lang="en-US" altLang="zh-TW" dirty="0" smtClean="0"/>
              <a:t>3</a:t>
            </a:r>
            <a:r>
              <a:rPr lang="zh-TW" altLang="en-US" dirty="0" smtClean="0"/>
              <a:t>億*</a:t>
            </a:r>
            <a:r>
              <a:rPr lang="en-US" altLang="zh-TW" dirty="0" smtClean="0"/>
              <a:t>20%=6</a:t>
            </a:r>
            <a:r>
              <a:rPr lang="zh-TW" altLang="en-US" dirty="0" smtClean="0"/>
              <a:t>千萬</a:t>
            </a:r>
            <a:endParaRPr lang="zh-TW"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187624" y="1052736"/>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6372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1140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14.12/19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683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裕</a:t>
              </a:r>
              <a:endParaRPr lang="en-US" altLang="zh-TW" dirty="0" smtClean="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彤</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叔</a:t>
              </a:r>
              <a:endParaRPr lang="zh-TW" altLang="en-US" dirty="0">
                <a:solidFill>
                  <a:srgbClr val="FF0000"/>
                </a:solidFill>
                <a:latin typeface="標楷體" pitchFamily="65" charset="-120"/>
                <a:ea typeface="標楷體" pitchFamily="65" charset="-120"/>
              </a:endParaRP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smtClean="0">
                  <a:latin typeface="標楷體" pitchFamily="65" charset="-120"/>
                  <a:ea typeface="標楷體" pitchFamily="65" charset="-120"/>
                </a:rPr>
                <a:t>周大福珠寶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順德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碧桂園</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佛山</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新世界</a:t>
              </a:r>
              <a:r>
                <a:rPr lang="zh-TW" altLang="en-US" u="sng" dirty="0" smtClean="0">
                  <a:latin typeface="標楷體" pitchFamily="65" charset="-120"/>
                  <a:ea typeface="標楷體" pitchFamily="65" charset="-120"/>
                </a:rPr>
                <a:t>百貨</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u="sng" dirty="0" smtClean="0">
                  <a:latin typeface="標楷體" pitchFamily="65" charset="-120"/>
                  <a:ea typeface="標楷體" pitchFamily="65" charset="-120"/>
                </a:rPr>
                <a:t>地產</a:t>
              </a:r>
              <a:endParaRPr lang="en-US" altLang="zh-TW" u="sng"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#2020</a:t>
              </a:r>
              <a:r>
                <a:rPr lang="zh-TW" altLang="en-US" dirty="0" smtClean="0">
                  <a:latin typeface="標楷體" pitchFamily="65" charset="-120"/>
                  <a:ea typeface="標楷體" pitchFamily="65" charset="-120"/>
                </a:rPr>
                <a:t>年</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921</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50</a:t>
              </a:r>
              <a:r>
                <a:rPr lang="zh-TW" altLang="en-US" dirty="0" smtClean="0">
                  <a:solidFill>
                    <a:srgbClr val="FF0000"/>
                  </a:solidFill>
                  <a:latin typeface="標楷體" pitchFamily="65" charset="-120"/>
                  <a:ea typeface="標楷體" pitchFamily="65" charset="-120"/>
                </a:rPr>
                <a:t>歲</a:t>
              </a:r>
              <a:endParaRPr lang="zh-TW" altLang="en-US" dirty="0">
                <a:solidFill>
                  <a:srgbClr val="FF0000"/>
                </a:solidFill>
                <a:latin typeface="標楷體" pitchFamily="65" charset="-120"/>
                <a:ea typeface="標楷體" pitchFamily="65" charset="-120"/>
              </a:endParaRP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橘</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色</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市</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場</a:t>
              </a:r>
              <a:endParaRPr lang="zh-TW" altLang="en-US" dirty="0">
                <a:solidFill>
                  <a:srgbClr val="FF0000"/>
                </a:solidFill>
                <a:latin typeface="標楷體" pitchFamily="65" charset="-120"/>
                <a:ea typeface="標楷體" pitchFamily="65" charset="-120"/>
              </a:endParaRP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青</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澀</a:t>
              </a:r>
              <a:endParaRPr lang="zh-TW" altLang="en-US" dirty="0">
                <a:latin typeface="標楷體" pitchFamily="65" charset="-120"/>
                <a:ea typeface="標楷體" pitchFamily="65" charset="-120"/>
              </a:endParaRP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5508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724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660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7524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5396948" y="2317475"/>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6329198" y="2538773"/>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7193294" y="2754797"/>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5724128" y="198884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57</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8" name="文字方塊 27"/>
          <p:cNvSpPr txBox="1"/>
          <p:nvPr/>
        </p:nvSpPr>
        <p:spPr>
          <a:xfrm>
            <a:off x="6660232" y="226758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68</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9" name="文字方塊 28"/>
          <p:cNvSpPr txBox="1"/>
          <p:nvPr/>
        </p:nvSpPr>
        <p:spPr>
          <a:xfrm>
            <a:off x="7524328" y="2483604"/>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30" name="文字方塊 29"/>
          <p:cNvSpPr txBox="1"/>
          <p:nvPr/>
        </p:nvSpPr>
        <p:spPr>
          <a:xfrm>
            <a:off x="6228184" y="3501008"/>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戰後嬰兒潮</a:t>
            </a:r>
            <a:endParaRPr lang="zh-TW" altLang="en-US" dirty="0">
              <a:latin typeface="標楷體" pitchFamily="65" charset="-120"/>
              <a:ea typeface="標楷體" pitchFamily="65" charset="-120"/>
            </a:endParaRPr>
          </a:p>
        </p:txBody>
      </p:sp>
      <p:sp>
        <p:nvSpPr>
          <p:cNvPr id="47" name="文字方塊 46"/>
          <p:cNvSpPr txBox="1"/>
          <p:nvPr/>
        </p:nvSpPr>
        <p:spPr>
          <a:xfrm>
            <a:off x="5292080" y="4653136"/>
            <a:ext cx="2952328" cy="646331"/>
          </a:xfrm>
          <a:prstGeom prst="rect">
            <a:avLst/>
          </a:prstGeom>
          <a:noFill/>
        </p:spPr>
        <p:txBody>
          <a:bodyPr wrap="square" rtlCol="0">
            <a:spAutoFit/>
          </a:bodyPr>
          <a:lstStyle/>
          <a:p>
            <a:r>
              <a:rPr lang="en-US" altLang="zh-TW" dirty="0" smtClean="0"/>
              <a:t>SC:</a:t>
            </a:r>
            <a:r>
              <a:rPr lang="en-US" altLang="zh-TW" u="sng" dirty="0" smtClean="0"/>
              <a:t>                -</a:t>
            </a:r>
            <a:r>
              <a:rPr lang="en-US" altLang="zh-TW" dirty="0" smtClean="0"/>
              <a:t>Center</a:t>
            </a:r>
          </a:p>
          <a:p>
            <a:r>
              <a:rPr lang="en-US" altLang="zh-TW" dirty="0" smtClean="0"/>
              <a:t>     Shopping-mall</a:t>
            </a:r>
            <a:endParaRPr lang="zh-TW" altLang="en-US" dirty="0"/>
          </a:p>
        </p:txBody>
      </p:sp>
      <p:sp>
        <p:nvSpPr>
          <p:cNvPr id="48" name="文字方塊 47"/>
          <p:cNvSpPr txBox="1"/>
          <p:nvPr/>
        </p:nvSpPr>
        <p:spPr>
          <a:xfrm>
            <a:off x="395536" y="5589240"/>
            <a:ext cx="59766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  珠海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:15</a:t>
            </a:r>
            <a:r>
              <a:rPr lang="zh-TW" altLang="en-US" dirty="0" smtClean="0">
                <a:latin typeface="標楷體" pitchFamily="65" charset="-120"/>
                <a:ea typeface="標楷體" pitchFamily="65" charset="-120"/>
              </a:rPr>
              <a:t>萬家*</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長三角 昆山</a:t>
            </a:r>
            <a:endParaRPr lang="zh-TW" altLang="en-US" dirty="0">
              <a:latin typeface="標楷體" pitchFamily="65" charset="-120"/>
              <a:ea typeface="標楷體" pitchFamily="65"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9"/>
          <p:cNvSpPr>
            <a:spLocks noGrp="1" noChangeArrowheads="1"/>
          </p:cNvSpPr>
          <p:nvPr>
            <p:ph type="body" idx="1"/>
          </p:nvPr>
        </p:nvSpPr>
        <p:spPr>
          <a:xfrm>
            <a:off x="421196" y="1218083"/>
            <a:ext cx="8229600" cy="4875213"/>
          </a:xfrm>
        </p:spPr>
        <p:txBody>
          <a:bodyPr/>
          <a:lstStyle/>
          <a:p>
            <a:pPr eaLnBrk="1" hangingPunct="1">
              <a:lnSpc>
                <a:spcPct val="105000"/>
              </a:lnSpc>
            </a:pPr>
            <a:r>
              <a:rPr lang="zh-TW" altLang="en-US" dirty="0" smtClean="0"/>
              <a:t>什麼是組織</a:t>
            </a:r>
          </a:p>
          <a:p>
            <a:pPr lvl="1" eaLnBrk="1" hangingPunct="1">
              <a:lnSpc>
                <a:spcPct val="105000"/>
              </a:lnSpc>
            </a:pPr>
            <a:r>
              <a:rPr lang="zh-TW" altLang="en-US" dirty="0" smtClean="0">
                <a:solidFill>
                  <a:srgbClr val="357D83"/>
                </a:solidFill>
              </a:rPr>
              <a:t>組織的定義</a:t>
            </a:r>
          </a:p>
          <a:p>
            <a:pPr lvl="1" eaLnBrk="1" hangingPunct="1">
              <a:lnSpc>
                <a:spcPct val="105000"/>
              </a:lnSpc>
              <a:buFontTx/>
              <a:buNone/>
            </a:pPr>
            <a:r>
              <a:rPr lang="zh-TW" altLang="en-US" dirty="0" smtClean="0"/>
              <a:t>   是</a:t>
            </a:r>
            <a:r>
              <a:rPr lang="zh-TW" altLang="en-US" dirty="0" smtClean="0"/>
              <a:t>一個 </a:t>
            </a:r>
            <a:r>
              <a:rPr lang="zh-TW" altLang="en-US" dirty="0" smtClean="0">
                <a:solidFill>
                  <a:srgbClr val="FF0000"/>
                </a:solidFill>
              </a:rPr>
              <a:t>社會實體 </a:t>
            </a:r>
            <a:r>
              <a:rPr lang="en-US" altLang="zh-TW" dirty="0" smtClean="0">
                <a:solidFill>
                  <a:srgbClr val="FF0000"/>
                </a:solidFill>
              </a:rPr>
              <a:t>(</a:t>
            </a:r>
            <a:r>
              <a:rPr lang="zh-TW" altLang="en-US" dirty="0" smtClean="0">
                <a:solidFill>
                  <a:srgbClr val="FF0000"/>
                </a:solidFill>
              </a:rPr>
              <a:t>人</a:t>
            </a:r>
            <a:r>
              <a:rPr lang="en-US" altLang="zh-TW" dirty="0" smtClean="0">
                <a:solidFill>
                  <a:srgbClr val="FF0000"/>
                </a:solidFill>
              </a:rPr>
              <a:t>-&gt;</a:t>
            </a:r>
            <a:r>
              <a:rPr lang="zh-TW" altLang="en-US" dirty="0" smtClean="0">
                <a:solidFill>
                  <a:srgbClr val="FF0000"/>
                </a:solidFill>
              </a:rPr>
              <a:t>家</a:t>
            </a:r>
            <a:r>
              <a:rPr lang="en-US" altLang="zh-TW" dirty="0" smtClean="0">
                <a:solidFill>
                  <a:srgbClr val="FF0000"/>
                </a:solidFill>
              </a:rPr>
              <a:t>)</a:t>
            </a:r>
            <a:r>
              <a:rPr lang="zh-TW" altLang="en-US" dirty="0" smtClean="0"/>
              <a:t>，</a:t>
            </a:r>
            <a:r>
              <a:rPr lang="zh-TW" altLang="en-US" dirty="0" smtClean="0"/>
              <a:t>由兩個以上的</a:t>
            </a:r>
            <a:r>
              <a:rPr lang="zh-TW" altLang="en-US" dirty="0" smtClean="0">
                <a:solidFill>
                  <a:srgbClr val="FF0000"/>
                </a:solidFill>
              </a:rPr>
              <a:t>成員</a:t>
            </a:r>
            <a:r>
              <a:rPr lang="en-US" altLang="zh-TW" dirty="0" smtClean="0">
                <a:solidFill>
                  <a:srgbClr val="FF0000"/>
                </a:solidFill>
              </a:rPr>
              <a:t>(</a:t>
            </a:r>
            <a:r>
              <a:rPr lang="zh-TW" altLang="en-US" dirty="0" smtClean="0">
                <a:solidFill>
                  <a:srgbClr val="FF0000"/>
                </a:solidFill>
              </a:rPr>
              <a:t>社區</a:t>
            </a:r>
            <a:r>
              <a:rPr lang="en-US" altLang="zh-TW" dirty="0" smtClean="0">
                <a:solidFill>
                  <a:srgbClr val="FF0000"/>
                </a:solidFill>
              </a:rPr>
              <a:t>-</a:t>
            </a:r>
            <a:r>
              <a:rPr lang="zh-TW" altLang="en-US" dirty="0" smtClean="0">
                <a:solidFill>
                  <a:srgbClr val="FF0000"/>
                </a:solidFill>
              </a:rPr>
              <a:t>中都</a:t>
            </a:r>
            <a:r>
              <a:rPr lang="en-US" altLang="zh-TW" dirty="0" smtClean="0">
                <a:solidFill>
                  <a:srgbClr val="FF0000"/>
                </a:solidFill>
              </a:rPr>
              <a:t>-</a:t>
            </a:r>
            <a:r>
              <a:rPr lang="zh-TW" altLang="en-US" dirty="0" smtClean="0">
                <a:solidFill>
                  <a:srgbClr val="FF0000"/>
                </a:solidFill>
              </a:rPr>
              <a:t>國</a:t>
            </a:r>
            <a:r>
              <a:rPr lang="en-US" altLang="zh-TW" dirty="0" smtClean="0">
                <a:solidFill>
                  <a:srgbClr val="FF0000"/>
                </a:solidFill>
              </a:rPr>
              <a:t>)</a:t>
            </a:r>
            <a:r>
              <a:rPr lang="zh-TW" altLang="en-US" dirty="0" smtClean="0"/>
              <a:t>組成</a:t>
            </a:r>
            <a:r>
              <a:rPr lang="zh-TW" altLang="en-US" dirty="0" smtClean="0"/>
              <a:t>，經過密切的</a:t>
            </a:r>
            <a:r>
              <a:rPr lang="zh-TW" altLang="en-US" dirty="0" smtClean="0">
                <a:solidFill>
                  <a:srgbClr val="FF0000"/>
                </a:solidFill>
              </a:rPr>
              <a:t>協調與整合</a:t>
            </a:r>
            <a:r>
              <a:rPr lang="zh-TW" altLang="en-US" dirty="0" smtClean="0"/>
              <a:t>，以回應環境的需求，完成共同的目標。</a:t>
            </a:r>
          </a:p>
          <a:p>
            <a:pPr lvl="1" eaLnBrk="1" hangingPunct="1">
              <a:lnSpc>
                <a:spcPct val="105000"/>
              </a:lnSpc>
            </a:pPr>
            <a:r>
              <a:rPr lang="zh-TW" altLang="en-US" dirty="0" smtClean="0">
                <a:solidFill>
                  <a:srgbClr val="357D83"/>
                </a:solidFill>
              </a:rPr>
              <a:t>組織結構</a:t>
            </a:r>
          </a:p>
          <a:p>
            <a:pPr lvl="1" eaLnBrk="1" hangingPunct="1">
              <a:buFontTx/>
              <a:buNone/>
            </a:pPr>
            <a:r>
              <a:rPr lang="zh-TW" altLang="en-US" dirty="0" smtClean="0"/>
              <a:t>   是組織協調整合的機制之一，可將組織內部的</a:t>
            </a:r>
            <a:r>
              <a:rPr lang="zh-TW" altLang="en-US" dirty="0" smtClean="0">
                <a:solidFill>
                  <a:srgbClr val="FF0000"/>
                </a:solidFill>
              </a:rPr>
              <a:t>分工方式</a:t>
            </a:r>
            <a:r>
              <a:rPr lang="zh-TW" altLang="en-US" dirty="0" smtClean="0"/>
              <a:t>、</a:t>
            </a:r>
            <a:r>
              <a:rPr lang="zh-TW" altLang="en-US" dirty="0" smtClean="0">
                <a:solidFill>
                  <a:srgbClr val="FF0000"/>
                </a:solidFill>
              </a:rPr>
              <a:t>工作職務</a:t>
            </a:r>
            <a:r>
              <a:rPr lang="zh-TW" altLang="en-US" dirty="0" smtClean="0"/>
              <a:t>在組織中的位置、各職務間的報告關係及協調機制做適當的安排。</a:t>
            </a:r>
          </a:p>
        </p:txBody>
      </p:sp>
      <p:sp>
        <p:nvSpPr>
          <p:cNvPr id="9220" name="Rectangle 11"/>
          <p:cNvSpPr>
            <a:spLocks noChangeArrowheads="1"/>
          </p:cNvSpPr>
          <p:nvPr/>
        </p:nvSpPr>
        <p:spPr bwMode="auto">
          <a:xfrm>
            <a:off x="457200" y="274638"/>
            <a:ext cx="8229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000" b="1">
                <a:solidFill>
                  <a:schemeClr val="tx2"/>
                </a:solidFill>
                <a:latin typeface="Times New Roman" panose="02020603050405020304" pitchFamily="18" charset="0"/>
                <a:ea typeface="標楷體" panose="03000509000000000000" pitchFamily="65" charset="-120"/>
              </a:rPr>
              <a:t>組織的基本概念 </a:t>
            </a:r>
            <a:r>
              <a:rPr lang="en-US" altLang="zh-TW" sz="2000" b="1">
                <a:solidFill>
                  <a:srgbClr val="3399FF"/>
                </a:solidFill>
                <a:latin typeface="Times New Roman" panose="02020603050405020304" pitchFamily="18" charset="0"/>
                <a:ea typeface="標楷體" panose="03000509000000000000" pitchFamily="65" charset="-120"/>
              </a:rPr>
              <a:t>1/4</a:t>
            </a:r>
          </a:p>
        </p:txBody>
      </p:sp>
      <p:sp>
        <p:nvSpPr>
          <p:cNvPr id="9221" name="日期版面配置區 1"/>
          <p:cNvSpPr>
            <a:spLocks noGrp="1"/>
          </p:cNvSpPr>
          <p:nvPr>
            <p:ph type="dt" sz="quarter" idx="11"/>
          </p:nvPr>
        </p:nvSpPr>
        <p:spPr>
          <a:xfrm>
            <a:off x="539552" y="6093296"/>
            <a:ext cx="7848872" cy="628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b="1" dirty="0" smtClean="0">
                <a:solidFill>
                  <a:srgbClr val="0070C0"/>
                </a:solidFill>
              </a:rPr>
              <a:t>Case : </a:t>
            </a:r>
            <a:r>
              <a:rPr lang="zh-TW" altLang="zh-TW" sz="2400" b="1" dirty="0" smtClean="0">
                <a:solidFill>
                  <a:srgbClr val="0070C0"/>
                </a:solidFill>
              </a:rPr>
              <a:t>省政府</a:t>
            </a:r>
            <a:r>
              <a:rPr lang="zh-TW" altLang="zh-TW" sz="2400" b="1" dirty="0">
                <a:solidFill>
                  <a:srgbClr val="0070C0"/>
                </a:solidFill>
              </a:rPr>
              <a:t>運銷資訊化專案資訊</a:t>
            </a:r>
            <a:r>
              <a:rPr lang="zh-TW" altLang="zh-TW" sz="2400" b="1" dirty="0" smtClean="0">
                <a:solidFill>
                  <a:srgbClr val="0070C0"/>
                </a:solidFill>
              </a:rPr>
              <a:t>顧問</a:t>
            </a:r>
            <a:r>
              <a:rPr lang="en-US" altLang="zh-TW" sz="2400" b="1" dirty="0" smtClean="0">
                <a:solidFill>
                  <a:srgbClr val="0070C0"/>
                </a:solidFill>
              </a:rPr>
              <a:t>1996.10- 1997.9</a:t>
            </a:r>
            <a:endParaRPr lang="zh-TW" altLang="zh-TW" sz="2400" b="1" dirty="0">
              <a:solidFill>
                <a:srgbClr val="0070C0"/>
              </a:solidFill>
            </a:endParaRPr>
          </a:p>
          <a:p>
            <a:r>
              <a:rPr lang="en-US" altLang="zh-TW" sz="2400" b="1" dirty="0">
                <a:solidFill>
                  <a:srgbClr val="0070C0"/>
                </a:solidFill>
              </a:rPr>
              <a:t>(</a:t>
            </a:r>
            <a:r>
              <a:rPr lang="zh-TW" altLang="zh-TW" sz="2400" b="1" dirty="0">
                <a:solidFill>
                  <a:srgbClr val="0070C0"/>
                </a:solidFill>
              </a:rPr>
              <a:t>台中市果菜批發市場後台資訊</a:t>
            </a:r>
            <a:r>
              <a:rPr lang="zh-TW" altLang="zh-TW" sz="2400" b="1" dirty="0" smtClean="0">
                <a:solidFill>
                  <a:srgbClr val="0070C0"/>
                </a:solidFill>
              </a:rPr>
              <a:t>化</a:t>
            </a:r>
            <a:r>
              <a:rPr lang="en-US" altLang="zh-TW" sz="2400" b="1" dirty="0" smtClean="0">
                <a:solidFill>
                  <a:srgbClr val="0070C0"/>
                </a:solidFill>
              </a:rPr>
              <a:t> </a:t>
            </a:r>
            <a:r>
              <a:rPr lang="zh-TW" altLang="zh-TW" sz="2400" b="1" dirty="0" smtClean="0">
                <a:solidFill>
                  <a:srgbClr val="0070C0"/>
                </a:solidFill>
              </a:rPr>
              <a:t>與</a:t>
            </a:r>
            <a:r>
              <a:rPr lang="en-US" altLang="zh-TW" sz="2400" b="1" dirty="0" smtClean="0">
                <a:solidFill>
                  <a:srgbClr val="0070C0"/>
                </a:solidFill>
              </a:rPr>
              <a:t> </a:t>
            </a:r>
            <a:r>
              <a:rPr lang="zh-TW" altLang="zh-TW" sz="2400" b="1" dirty="0" smtClean="0">
                <a:solidFill>
                  <a:srgbClr val="0070C0"/>
                </a:solidFill>
              </a:rPr>
              <a:t>前台</a:t>
            </a:r>
            <a:r>
              <a:rPr lang="en-US" altLang="zh-TW" sz="2400" b="1" dirty="0" smtClean="0">
                <a:solidFill>
                  <a:srgbClr val="0070C0"/>
                </a:solidFill>
              </a:rPr>
              <a:t> </a:t>
            </a:r>
            <a:r>
              <a:rPr lang="zh-TW" altLang="zh-TW" sz="2400" b="1" dirty="0" smtClean="0">
                <a:solidFill>
                  <a:srgbClr val="0070C0"/>
                </a:solidFill>
              </a:rPr>
              <a:t>無線</a:t>
            </a:r>
            <a:r>
              <a:rPr lang="zh-TW" altLang="zh-TW" sz="2400" b="1" dirty="0">
                <a:solidFill>
                  <a:srgbClr val="0070C0"/>
                </a:solidFill>
              </a:rPr>
              <a:t>拍賣之網路與資料庫前置作業</a:t>
            </a:r>
            <a:r>
              <a:rPr lang="en-US" altLang="zh-TW" sz="2400" b="1" dirty="0">
                <a:solidFill>
                  <a:srgbClr val="0070C0"/>
                </a:solidFill>
              </a:rPr>
              <a:t>)</a:t>
            </a:r>
            <a:r>
              <a:rPr lang="en-US" altLang="zh-TW" sz="2400" b="1" dirty="0" smtClean="0">
                <a:solidFill>
                  <a:srgbClr val="0070C0"/>
                </a:solidFill>
              </a:rPr>
              <a:t> </a:t>
            </a:r>
            <a:endParaRPr lang="zh-TW" altLang="en-US" sz="2400" b="1" dirty="0" smtClean="0">
              <a:solidFill>
                <a:srgbClr val="0070C0"/>
              </a:solidFill>
            </a:endParaRPr>
          </a:p>
        </p:txBody>
      </p:sp>
    </p:spTree>
    <p:extLst>
      <p:ext uri="{BB962C8B-B14F-4D97-AF65-F5344CB8AC3E}">
        <p14:creationId xmlns:p14="http://schemas.microsoft.com/office/powerpoint/2010/main" val="3676259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3707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4211960" y="2924944"/>
            <a:ext cx="26642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平價服飾 </a:t>
            </a:r>
            <a:r>
              <a:rPr lang="en-US" altLang="zh-TW" dirty="0" smtClean="0">
                <a:latin typeface="標楷體" pitchFamily="65" charset="-120"/>
                <a:ea typeface="標楷體" pitchFamily="65" charset="-120"/>
              </a:rPr>
              <a:t>H&amp;M:</a:t>
            </a:r>
            <a:r>
              <a:rPr lang="zh-TW" altLang="en-US" dirty="0" smtClean="0">
                <a:latin typeface="標楷體" pitchFamily="65" charset="-120"/>
                <a:ea typeface="標楷體" pitchFamily="65" charset="-120"/>
              </a:rPr>
              <a:t>瑞典</a:t>
            </a:r>
            <a:endParaRPr lang="zh-TW" altLang="en-US" dirty="0">
              <a:latin typeface="標楷體" pitchFamily="65" charset="-120"/>
              <a:ea typeface="標楷體" pitchFamily="65" charset="-120"/>
            </a:endParaRPr>
          </a:p>
        </p:txBody>
      </p:sp>
      <p:sp>
        <p:nvSpPr>
          <p:cNvPr id="7" name="文字方塊 6"/>
          <p:cNvSpPr txBox="1"/>
          <p:nvPr/>
        </p:nvSpPr>
        <p:spPr>
          <a:xfrm>
            <a:off x="1871700" y="706996"/>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15.12/26</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1619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標楷體" pitchFamily="65" charset="-120"/>
                  <a:ea typeface="標楷體" pitchFamily="65" charset="-120"/>
                </a:rPr>
                <a:t>(</a:t>
              </a:r>
              <a:r>
                <a:rPr lang="en-US" altLang="zh-TW" dirty="0" smtClean="0">
                  <a:solidFill>
                    <a:schemeClr val="tx1"/>
                  </a:solidFill>
                  <a:latin typeface="標楷體" pitchFamily="65" charset="-120"/>
                  <a:ea typeface="標楷體" pitchFamily="65" charset="-120"/>
                </a:rPr>
                <a:t>(Local)</a:t>
              </a:r>
            </a:p>
            <a:p>
              <a:pPr algn="ctr"/>
              <a:r>
                <a:rPr lang="en-US" altLang="zh-TW" dirty="0" smtClean="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通訊</a:t>
              </a:r>
              <a:endParaRPr lang="zh-TW" altLang="en-US" dirty="0">
                <a:latin typeface="標楷體" pitchFamily="65" charset="-120"/>
                <a:ea typeface="標楷體" pitchFamily="65" charset="-120"/>
              </a:endParaRP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媒體</a:t>
              </a:r>
              <a:endParaRPr lang="zh-TW" altLang="en-US" dirty="0">
                <a:latin typeface="標楷體" pitchFamily="65" charset="-120"/>
                <a:ea typeface="標楷體" pitchFamily="65" charset="-120"/>
              </a:endParaRP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大數據</a:t>
              </a:r>
              <a:endParaRPr lang="zh-TW" altLang="en-US" dirty="0">
                <a:latin typeface="標楷體" pitchFamily="65" charset="-120"/>
                <a:ea typeface="標楷體" pitchFamily="65" charset="-120"/>
              </a:endParaRP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smtClean="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smtClean="0"/>
                <a:t>雲端→無所不在</a:t>
              </a:r>
              <a:r>
                <a:rPr lang="en-US" altLang="zh-TW" dirty="0" smtClean="0">
                  <a:solidFill>
                    <a:srgbClr val="FF0000"/>
                  </a:solidFill>
                </a:rPr>
                <a:t>(</a:t>
              </a:r>
              <a:r>
                <a:rPr lang="zh-TW" altLang="en-US" dirty="0" smtClean="0">
                  <a:solidFill>
                    <a:srgbClr val="FF0000"/>
                  </a:solidFill>
                </a:rPr>
                <a:t>系統</a:t>
              </a:r>
              <a:r>
                <a:rPr lang="en-US" altLang="zh-TW" dirty="0" smtClean="0">
                  <a:solidFill>
                    <a:srgbClr val="FF0000"/>
                  </a:solidFill>
                </a:rPr>
                <a:t>)</a:t>
              </a:r>
              <a:endParaRPr lang="zh-TW" altLang="en-US" dirty="0">
                <a:solidFill>
                  <a:srgbClr val="FF0000"/>
                </a:solidFill>
              </a:endParaRPr>
            </a:p>
          </p:txBody>
        </p:sp>
      </p:grpSp>
      <p:sp>
        <p:nvSpPr>
          <p:cNvPr id="29" name="文字方塊 28"/>
          <p:cNvSpPr txBox="1"/>
          <p:nvPr/>
        </p:nvSpPr>
        <p:spPr>
          <a:xfrm>
            <a:off x="2051720" y="4221088"/>
            <a:ext cx="79208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市場</a:t>
            </a:r>
            <a:endParaRPr lang="zh-TW" altLang="en-US" dirty="0">
              <a:latin typeface="標楷體" pitchFamily="65" charset="-120"/>
              <a:ea typeface="標楷體" pitchFamily="65" charset="-120"/>
            </a:endParaRPr>
          </a:p>
        </p:txBody>
      </p:sp>
      <p:grpSp>
        <p:nvGrpSpPr>
          <p:cNvPr id="40" name="群組 39"/>
          <p:cNvGrpSpPr/>
          <p:nvPr/>
        </p:nvGrpSpPr>
        <p:grpSpPr>
          <a:xfrm>
            <a:off x="1475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1115616" y="350100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1115616" y="422108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1115616" y="499343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1043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1043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83568" y="3841303"/>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683568" y="463339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2996208" y="3717032"/>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3203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3203848" y="4149080"/>
            <a:ext cx="504056" cy="369332"/>
          </a:xfrm>
          <a:prstGeom prst="rect">
            <a:avLst/>
          </a:prstGeom>
          <a:noFill/>
        </p:spPr>
        <p:txBody>
          <a:bodyPr wrap="square" rtlCol="0">
            <a:spAutoFit/>
          </a:bodyPr>
          <a:lstStyle/>
          <a:p>
            <a:r>
              <a:rPr lang="en-US" altLang="zh-TW" dirty="0" smtClean="0"/>
              <a:t>B</a:t>
            </a:r>
            <a:endParaRPr lang="zh-TW" altLang="en-US" dirty="0"/>
          </a:p>
        </p:txBody>
      </p:sp>
      <p:sp>
        <p:nvSpPr>
          <p:cNvPr id="56" name="文字方塊 55"/>
          <p:cNvSpPr txBox="1"/>
          <p:nvPr/>
        </p:nvSpPr>
        <p:spPr>
          <a:xfrm>
            <a:off x="3203848" y="4787860"/>
            <a:ext cx="504056" cy="369332"/>
          </a:xfrm>
          <a:prstGeom prst="rect">
            <a:avLst/>
          </a:prstGeom>
          <a:noFill/>
        </p:spPr>
        <p:txBody>
          <a:bodyPr wrap="square" rtlCol="0">
            <a:spAutoFit/>
          </a:bodyPr>
          <a:lstStyle/>
          <a:p>
            <a:r>
              <a:rPr lang="en-US" altLang="zh-TW" dirty="0" smtClean="0"/>
              <a:t>C</a:t>
            </a:r>
            <a:endParaRPr lang="zh-TW" altLang="en-US" dirty="0"/>
          </a:p>
        </p:txBody>
      </p:sp>
      <p:cxnSp>
        <p:nvCxnSpPr>
          <p:cNvPr id="58" name="直線單箭頭接點 57"/>
          <p:cNvCxnSpPr/>
          <p:nvPr/>
        </p:nvCxnSpPr>
        <p:spPr>
          <a:xfrm>
            <a:off x="2411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1691680" y="5301208"/>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區隔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策略</a:t>
            </a:r>
            <a:endParaRPr lang="zh-TW" altLang="en-US" dirty="0">
              <a:latin typeface="標楷體" pitchFamily="65" charset="-120"/>
              <a:ea typeface="標楷體" pitchFamily="65" charset="-120"/>
            </a:endParaRPr>
          </a:p>
        </p:txBody>
      </p:sp>
      <p:sp>
        <p:nvSpPr>
          <p:cNvPr id="60" name="文字方塊 59"/>
          <p:cNvSpPr txBox="1"/>
          <p:nvPr/>
        </p:nvSpPr>
        <p:spPr>
          <a:xfrm>
            <a:off x="3923928" y="3841303"/>
            <a:ext cx="972108"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搖擺區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決戰</a:t>
            </a:r>
            <a:r>
              <a:rPr lang="zh-TW" altLang="en-US" dirty="0" smtClean="0">
                <a:latin typeface="標楷體" pitchFamily="65" charset="-120"/>
                <a:ea typeface="標楷體" pitchFamily="65" charset="-120"/>
              </a:rPr>
              <a:t>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899592" y="6021288"/>
            <a:ext cx="2304256"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選情分析</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分析</a:t>
            </a:r>
            <a:r>
              <a:rPr lang="en-US" altLang="zh-TW" dirty="0" smtClean="0">
                <a:solidFill>
                  <a:srgbClr val="FF0000"/>
                </a:solidFill>
                <a:latin typeface="標楷體" pitchFamily="65" charset="-120"/>
                <a:ea typeface="標楷體" pitchFamily="65" charset="-120"/>
              </a:rPr>
              <a:t>ABC    </a:t>
            </a:r>
            <a:r>
              <a:rPr lang="zh-TW" altLang="en-US" dirty="0" smtClean="0">
                <a:latin typeface="標楷體" pitchFamily="65" charset="-120"/>
                <a:ea typeface="標楷體" pitchFamily="65" charset="-120"/>
              </a:rPr>
              <a:t>路口旗幟</a:t>
            </a:r>
            <a:endParaRPr lang="zh-TW" altLang="en-US" dirty="0">
              <a:latin typeface="標楷體" pitchFamily="65" charset="-120"/>
              <a:ea typeface="標楷體" pitchFamily="65" charset="-120"/>
            </a:endParaRPr>
          </a:p>
        </p:txBody>
      </p:sp>
      <p:grpSp>
        <p:nvGrpSpPr>
          <p:cNvPr id="68" name="群組 67"/>
          <p:cNvGrpSpPr/>
          <p:nvPr/>
        </p:nvGrpSpPr>
        <p:grpSpPr>
          <a:xfrm>
            <a:off x="3923928" y="5147319"/>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smtClean="0"/>
                <a:t>Plat </a:t>
              </a:r>
              <a:r>
                <a:rPr lang="en-US" altLang="zh-TW" dirty="0" err="1" smtClean="0"/>
                <a:t>form←Infrastructure←Software</a:t>
              </a:r>
              <a:r>
                <a:rPr lang="en-US" altLang="zh-TW" dirty="0" smtClean="0"/>
                <a:t>(</a:t>
              </a:r>
              <a:r>
                <a:rPr lang="en-US" altLang="zh-TW" dirty="0" err="1" smtClean="0"/>
                <a:t>SaaS</a:t>
              </a:r>
              <a:r>
                <a:rPr lang="en-US" altLang="zh-TW" dirty="0" smtClean="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smtClean="0"/>
                <a:t>S</a:t>
              </a:r>
            </a:p>
            <a:p>
              <a:r>
                <a:rPr lang="en-US" altLang="zh-TW" dirty="0" smtClean="0"/>
                <a:t>I</a:t>
              </a:r>
            </a:p>
            <a:p>
              <a:r>
                <a:rPr lang="en-US" altLang="zh-TW" dirty="0" smtClean="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as a </a:t>
              </a:r>
              <a:r>
                <a:rPr lang="en-US" altLang="zh-TW" sz="1600" dirty="0" smtClean="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1835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人</a:t>
            </a:r>
            <a:endParaRPr lang="zh-TW" altLang="en-US" dirty="0">
              <a:solidFill>
                <a:schemeClr val="tx1"/>
              </a:solidFill>
              <a:latin typeface="標楷體" pitchFamily="65" charset="-120"/>
              <a:ea typeface="標楷體" pitchFamily="65" charset="-120"/>
            </a:endParaRPr>
          </a:p>
        </p:txBody>
      </p:sp>
      <p:sp>
        <p:nvSpPr>
          <p:cNvPr id="6" name="橢圓 5"/>
          <p:cNvSpPr/>
          <p:nvPr/>
        </p:nvSpPr>
        <p:spPr>
          <a:xfrm>
            <a:off x="1835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市場</a:t>
            </a:r>
            <a:endParaRPr lang="zh-TW" altLang="en-US" dirty="0">
              <a:solidFill>
                <a:schemeClr val="tx1"/>
              </a:solidFill>
              <a:latin typeface="標楷體" pitchFamily="65" charset="-120"/>
              <a:ea typeface="標楷體" pitchFamily="65" charset="-120"/>
            </a:endParaRPr>
          </a:p>
        </p:txBody>
      </p:sp>
      <p:cxnSp>
        <p:nvCxnSpPr>
          <p:cNvPr id="8" name="直線單箭頭接點 7"/>
          <p:cNvCxnSpPr>
            <a:stCxn id="5" idx="4"/>
            <a:endCxn id="6" idx="0"/>
          </p:cNvCxnSpPr>
          <p:nvPr/>
        </p:nvCxnSpPr>
        <p:spPr>
          <a:xfrm>
            <a:off x="2339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1187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547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76064" y="1497558"/>
            <a:ext cx="827584"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感性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理性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道德</a:t>
            </a:r>
            <a:endParaRPr lang="en-US" altLang="zh-TW" dirty="0" smtClean="0">
              <a:latin typeface="標楷體" pitchFamily="65" charset="-120"/>
              <a:ea typeface="標楷體" pitchFamily="65" charset="-120"/>
            </a:endParaRPr>
          </a:p>
        </p:txBody>
      </p:sp>
      <p:cxnSp>
        <p:nvCxnSpPr>
          <p:cNvPr id="16" name="直線接點 15"/>
          <p:cNvCxnSpPr/>
          <p:nvPr/>
        </p:nvCxnSpPr>
        <p:spPr>
          <a:xfrm flipH="1">
            <a:off x="1187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1187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203848" y="1556792"/>
            <a:ext cx="194421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消費者行為</a:t>
            </a:r>
            <a:endParaRPr lang="zh-TW" altLang="en-US" dirty="0">
              <a:latin typeface="標楷體" pitchFamily="65" charset="-120"/>
              <a:ea typeface="標楷體" pitchFamily="65" charset="-120"/>
            </a:endParaRPr>
          </a:p>
        </p:txBody>
      </p:sp>
      <p:sp>
        <p:nvSpPr>
          <p:cNvPr id="14" name="文字方塊 13"/>
          <p:cNvSpPr txBox="1"/>
          <p:nvPr/>
        </p:nvSpPr>
        <p:spPr>
          <a:xfrm>
            <a:off x="3203848" y="3140968"/>
            <a:ext cx="1944216" cy="369332"/>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策略管理</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4788024" y="3140968"/>
            <a:ext cx="64807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戰略</a:t>
            </a:r>
            <a:endParaRPr lang="zh-TW" altLang="en-US" dirty="0">
              <a:latin typeface="標楷體" pitchFamily="65" charset="-120"/>
              <a:ea typeface="標楷體" pitchFamily="65" charset="-120"/>
            </a:endParaRPr>
          </a:p>
        </p:txBody>
      </p:sp>
      <p:cxnSp>
        <p:nvCxnSpPr>
          <p:cNvPr id="19" name="直線單箭頭接點 18"/>
          <p:cNvCxnSpPr>
            <a:stCxn id="15" idx="2"/>
          </p:cNvCxnSpPr>
          <p:nvPr/>
        </p:nvCxnSpPr>
        <p:spPr>
          <a:xfrm>
            <a:off x="5112060" y="3510300"/>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4788024" y="4067780"/>
            <a:ext cx="216024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戰術</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企劃、活動</a:t>
            </a:r>
            <a:r>
              <a:rPr lang="en-US" altLang="zh-TW" dirty="0" smtClean="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2915816" y="5229200"/>
            <a:ext cx="2448272" cy="1200329"/>
          </a:xfrm>
          <a:prstGeom prst="rect">
            <a:avLst/>
          </a:prstGeom>
          <a:noFill/>
        </p:spPr>
        <p:txBody>
          <a:bodyPr wrap="square" rtlCol="0">
            <a:spAutoFit/>
          </a:bodyPr>
          <a:lstStyle/>
          <a:p>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週←</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月</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票號</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競選總部</a:t>
            </a:r>
            <a:endParaRPr lang="zh-TW" altLang="en-US" dirty="0">
              <a:latin typeface="標楷體" pitchFamily="65" charset="-120"/>
              <a:ea typeface="標楷體" pitchFamily="65" charset="-120"/>
            </a:endParaRPr>
          </a:p>
        </p:txBody>
      </p:sp>
      <p:sp>
        <p:nvSpPr>
          <p:cNvPr id="18" name="文字方塊 1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27584" y="1196752"/>
            <a:ext cx="7992888" cy="5601533"/>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未來事件交易所</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中天、年代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eranewsuplod</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播放清單</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2"/>
              </a:rPr>
              <a:t>https://www.youtube.com/user/ctitv/playlists</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3"/>
              </a:rPr>
              <a:t>https://www.youtube.com/user/eranewsupload/playlists</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飢餓行銷</a:t>
            </a:r>
            <a:endParaRPr lang="en-US" altLang="zh-TW"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所謂「飢餓營銷」是指商品提供者有意調低產量，以期達到調控供求關係、製造供不應求「假象」、維持商品較高售價和利潤率的目的。</a:t>
            </a:r>
          </a:p>
          <a:p>
            <a:r>
              <a:rPr lang="zh-TW" altLang="en-US" sz="1600" dirty="0" smtClean="0">
                <a:latin typeface="標楷體" pitchFamily="65" charset="-120"/>
                <a:ea typeface="標楷體" pitchFamily="65" charset="-120"/>
              </a:rPr>
              <a:t>飢餓式營銷是在孟子「君子引而不發，越如也」的基礎上演變而來的，類似於囤積貨物、待價而沽。西方經濟學中的「效用理論」，是指消費者從對商品和服務的消費中所獲得的滿足感，它屬於一個心理概念，具有主觀性，這一常識在營銷學中被稱為「飢餓」營銷。</a:t>
            </a:r>
          </a:p>
          <a:p>
            <a:r>
              <a:rPr lang="zh-TW" altLang="en-US" sz="1600" dirty="0" smtClean="0">
                <a:latin typeface="標楷體" pitchFamily="65" charset="-120"/>
                <a:ea typeface="標楷體" pitchFamily="65" charset="-120"/>
              </a:rPr>
              <a:t>企業運用「飢餓」營銷的前提是企業產品品牌和產品質量擁有足夠的號召力，然後再運用飢餓營銷方式使其價值和號召力成倍地放大，為以後的持續熱銷打下基礎，並建立忠誠度更好的客戶群體。所以飢餓營銷不能簡單地理解為「定低價</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限供量</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加價賣」，強勢的品牌、良好的產品、出色的營銷才是關鍵，才是基礎。</a:t>
            </a:r>
          </a:p>
          <a:p>
            <a:endParaRPr lang="zh-TW" altLang="en-US" dirty="0">
              <a:latin typeface="標楷體" pitchFamily="65" charset="-120"/>
              <a:ea typeface="標楷體" pitchFamily="65" charset="-12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5868144" y="3513782"/>
            <a:ext cx="129614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HP</a:t>
            </a:r>
          </a:p>
          <a:p>
            <a:r>
              <a:rPr lang="en-US" altLang="zh-TW" dirty="0" smtClean="0">
                <a:latin typeface="標楷體" pitchFamily="65" charset="-120"/>
                <a:ea typeface="標楷體" pitchFamily="65" charset="-120"/>
              </a:rPr>
              <a:t>DELL</a:t>
            </a:r>
          </a:p>
          <a:p>
            <a:r>
              <a:rPr lang="en-US" altLang="zh-TW" dirty="0" smtClean="0">
                <a:latin typeface="標楷體" pitchFamily="65" charset="-120"/>
                <a:ea typeface="標楷體" pitchFamily="65" charset="-120"/>
              </a:rPr>
              <a:t>CONPAG</a:t>
            </a:r>
          </a:p>
        </p:txBody>
      </p:sp>
      <p:grpSp>
        <p:nvGrpSpPr>
          <p:cNvPr id="9" name="群組 8"/>
          <p:cNvGrpSpPr/>
          <p:nvPr/>
        </p:nvGrpSpPr>
        <p:grpSpPr>
          <a:xfrm>
            <a:off x="3059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3347864" y="2924944"/>
            <a:ext cx="761747"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3347864" y="3491716"/>
            <a:ext cx="1800493" cy="369332"/>
          </a:xfrm>
          <a:prstGeom prst="rect">
            <a:avLst/>
          </a:prstGeom>
          <a:noFill/>
        </p:spPr>
        <p:txBody>
          <a:bodyPr wrap="none" rtlCol="0">
            <a:spAutoFit/>
          </a:bodyPr>
          <a:lstStyle/>
          <a:p>
            <a:r>
              <a:rPr lang="en-US" altLang="zh-TW" dirty="0" err="1" smtClean="0">
                <a:latin typeface="標楷體" pitchFamily="65" charset="-120"/>
                <a:ea typeface="標楷體" pitchFamily="65" charset="-120"/>
              </a:rPr>
              <a:t>MS+Intel</a:t>
            </a:r>
            <a:r>
              <a:rPr lang="en-US" altLang="zh-TW" dirty="0" smtClean="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3059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4139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5364088" y="2564904"/>
            <a:ext cx="648072" cy="369332"/>
          </a:xfrm>
          <a:prstGeom prst="rect">
            <a:avLst/>
          </a:prstGeom>
          <a:noFill/>
        </p:spPr>
        <p:txBody>
          <a:bodyPr wrap="square" rtlCol="0">
            <a:spAutoFit/>
          </a:bodyPr>
          <a:lstStyle/>
          <a:p>
            <a:r>
              <a:rPr lang="en-US" altLang="zh-TW" dirty="0" smtClean="0"/>
              <a:t>Unix</a:t>
            </a:r>
            <a:endParaRPr lang="zh-TW" altLang="en-US" dirty="0"/>
          </a:p>
        </p:txBody>
      </p:sp>
      <p:sp>
        <p:nvSpPr>
          <p:cNvPr id="19" name="文字方塊 18"/>
          <p:cNvSpPr txBox="1"/>
          <p:nvPr/>
        </p:nvSpPr>
        <p:spPr>
          <a:xfrm>
            <a:off x="3347864" y="2708920"/>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20" name="手繪多邊形 19"/>
          <p:cNvSpPr/>
          <p:nvPr/>
        </p:nvSpPr>
        <p:spPr>
          <a:xfrm>
            <a:off x="2016461" y="2173830"/>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1547664" y="2564904"/>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a:t>
            </a:r>
            <a:r>
              <a:rPr lang="en-US" altLang="zh-TW" dirty="0" smtClean="0">
                <a:latin typeface="標楷體" pitchFamily="65" charset="-120"/>
                <a:ea typeface="標楷體" pitchFamily="65" charset="-120"/>
                <a:sym typeface="Wingdings"/>
              </a:rPr>
              <a:t>1984</a:t>
            </a:r>
            <a:r>
              <a:rPr lang="zh-TW" altLang="en-US" dirty="0" smtClean="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5113063"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6516216" y="3667495"/>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7308304" y="3501008"/>
            <a:ext cx="504056"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歐</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亞</a:t>
            </a:r>
            <a:endParaRPr lang="zh-TW" altLang="en-US" dirty="0">
              <a:latin typeface="標楷體" pitchFamily="65" charset="-120"/>
              <a:ea typeface="標楷體" pitchFamily="65" charset="-120"/>
            </a:endParaRPr>
          </a:p>
        </p:txBody>
      </p:sp>
      <p:sp>
        <p:nvSpPr>
          <p:cNvPr id="38" name="文字方塊 37"/>
          <p:cNvSpPr txBox="1"/>
          <p:nvPr/>
        </p:nvSpPr>
        <p:spPr>
          <a:xfrm>
            <a:off x="3347864" y="4653136"/>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39" name="文字方塊 38"/>
          <p:cNvSpPr txBox="1"/>
          <p:nvPr/>
        </p:nvSpPr>
        <p:spPr>
          <a:xfrm>
            <a:off x="3131840" y="5229200"/>
            <a:ext cx="1440160" cy="923330"/>
          </a:xfrm>
          <a:prstGeom prst="rect">
            <a:avLst/>
          </a:prstGeom>
          <a:noFill/>
        </p:spPr>
        <p:txBody>
          <a:bodyPr wrap="square" rtlCol="0">
            <a:spAutoFit/>
          </a:bodyPr>
          <a:lstStyle/>
          <a:p>
            <a:r>
              <a:rPr lang="en-US" altLang="zh-TW" dirty="0" smtClean="0"/>
              <a:t>Google</a:t>
            </a:r>
          </a:p>
          <a:p>
            <a:r>
              <a:rPr lang="en-US" altLang="zh-TW" dirty="0" smtClean="0"/>
              <a:t>FB</a:t>
            </a:r>
          </a:p>
          <a:p>
            <a:r>
              <a:rPr lang="en-US" altLang="zh-TW" dirty="0" err="1" smtClean="0"/>
              <a:t>Youtube</a:t>
            </a:r>
            <a:endParaRPr lang="zh-TW" altLang="en-US" dirty="0"/>
          </a:p>
        </p:txBody>
      </p:sp>
      <p:cxnSp>
        <p:nvCxnSpPr>
          <p:cNvPr id="41" name="直線接點 40"/>
          <p:cNvCxnSpPr/>
          <p:nvPr/>
        </p:nvCxnSpPr>
        <p:spPr>
          <a:xfrm>
            <a:off x="4139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139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4139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4572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4644008" y="5301208"/>
            <a:ext cx="936104" cy="923330"/>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+ARM</a:t>
            </a:r>
          </a:p>
          <a:p>
            <a:pPr algn="ctr"/>
            <a:r>
              <a:rPr lang="zh-TW" altLang="en-US" u="sng" dirty="0" smtClean="0">
                <a:latin typeface="標楷體" pitchFamily="65" charset="-120"/>
                <a:ea typeface="標楷體" pitchFamily="65" charset="-120"/>
              </a:rPr>
              <a:t>安謀</a:t>
            </a:r>
            <a:endParaRPr lang="en-US" altLang="zh-TW" u="sng"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英</a:t>
            </a:r>
            <a:endParaRPr lang="en-US" altLang="zh-TW" dirty="0" smtClean="0">
              <a:latin typeface="標楷體" pitchFamily="65" charset="-120"/>
              <a:ea typeface="標楷體" pitchFamily="65" charset="-120"/>
            </a:endParaRPr>
          </a:p>
        </p:txBody>
      </p:sp>
      <p:sp>
        <p:nvSpPr>
          <p:cNvPr id="47" name="文字方塊 46"/>
          <p:cNvSpPr txBox="1"/>
          <p:nvPr/>
        </p:nvSpPr>
        <p:spPr>
          <a:xfrm>
            <a:off x="5868144" y="5336048"/>
            <a:ext cx="1800200" cy="1477328"/>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Nokia+Erison</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三星</a:t>
            </a:r>
            <a:r>
              <a:rPr lang="en-US" altLang="zh-TW" dirty="0" smtClean="0">
                <a:latin typeface="標楷體" pitchFamily="65" charset="-120"/>
                <a:ea typeface="標楷體" pitchFamily="65" charset="-120"/>
              </a:rPr>
              <a:t>+HTC</a:t>
            </a:r>
          </a:p>
          <a:p>
            <a:r>
              <a:rPr lang="en-US" altLang="zh-TW" dirty="0" err="1" smtClean="0">
                <a:latin typeface="標楷體" pitchFamily="65" charset="-120"/>
                <a:ea typeface="標楷體" pitchFamily="65" charset="-120"/>
              </a:rPr>
              <a:t>Amazon+Google</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-pad)     (Asus)</a:t>
            </a:r>
          </a:p>
        </p:txBody>
      </p:sp>
      <p:cxnSp>
        <p:nvCxnSpPr>
          <p:cNvPr id="49" name="直線接點 48"/>
          <p:cNvCxnSpPr/>
          <p:nvPr/>
        </p:nvCxnSpPr>
        <p:spPr>
          <a:xfrm>
            <a:off x="5436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5652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5652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5652120" y="6596743"/>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2411760" y="3789040"/>
            <a:ext cx="1080120" cy="646331"/>
          </a:xfrm>
          <a:prstGeom prst="rect">
            <a:avLst/>
          </a:prstGeom>
          <a:noFill/>
        </p:spPr>
        <p:txBody>
          <a:bodyPr wrap="square" rtlCol="0">
            <a:spAutoFit/>
          </a:bodyPr>
          <a:lstStyle/>
          <a:p>
            <a:r>
              <a:rPr lang="en-US" altLang="zh-TW" dirty="0" smtClean="0"/>
              <a:t>*WOZ *DOS</a:t>
            </a:r>
            <a:endParaRPr lang="zh-TW" altLang="en-US" dirty="0"/>
          </a:p>
        </p:txBody>
      </p:sp>
      <p:cxnSp>
        <p:nvCxnSpPr>
          <p:cNvPr id="59" name="直線單箭頭接點 58"/>
          <p:cNvCxnSpPr>
            <a:stCxn id="19" idx="1"/>
          </p:cNvCxnSpPr>
          <p:nvPr/>
        </p:nvCxnSpPr>
        <p:spPr>
          <a:xfrm flipH="1">
            <a:off x="1763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899592" y="4283804"/>
            <a:ext cx="2160240" cy="369332"/>
          </a:xfrm>
          <a:prstGeom prst="rect">
            <a:avLst/>
          </a:prstGeom>
          <a:noFill/>
        </p:spPr>
        <p:txBody>
          <a:bodyPr wrap="square" rtlCol="0">
            <a:spAutoFit/>
          </a:bodyPr>
          <a:lstStyle/>
          <a:p>
            <a:r>
              <a:rPr lang="en-US" altLang="zh-TW" dirty="0" smtClean="0">
                <a:solidFill>
                  <a:srgbClr val="FF0000"/>
                </a:solidFill>
              </a:rPr>
              <a:t>Content: </a:t>
            </a:r>
            <a:r>
              <a:rPr lang="en-US" altLang="zh-TW" dirty="0" err="1" smtClean="0">
                <a:solidFill>
                  <a:srgbClr val="FF0000"/>
                </a:solidFill>
              </a:rPr>
              <a:t>i</a:t>
            </a:r>
            <a:r>
              <a:rPr lang="en-US" altLang="zh-TW" dirty="0" smtClean="0">
                <a:solidFill>
                  <a:srgbClr val="FF0000"/>
                </a:solidFill>
              </a:rPr>
              <a:t>-tune</a:t>
            </a:r>
            <a:endParaRPr lang="zh-TW" altLang="en-US" dirty="0">
              <a:solidFill>
                <a:srgbClr val="FF0000"/>
              </a:solidFill>
            </a:endParaRPr>
          </a:p>
        </p:txBody>
      </p:sp>
      <p:sp>
        <p:nvSpPr>
          <p:cNvPr id="62" name="文字方塊 61"/>
          <p:cNvSpPr txBox="1"/>
          <p:nvPr/>
        </p:nvSpPr>
        <p:spPr>
          <a:xfrm>
            <a:off x="971600" y="5157192"/>
            <a:ext cx="1728192" cy="646331"/>
          </a:xfrm>
          <a:prstGeom prst="rect">
            <a:avLst/>
          </a:prstGeom>
          <a:noFill/>
        </p:spPr>
        <p:txBody>
          <a:bodyPr wrap="square" rtlCol="0">
            <a:spAutoFit/>
          </a:bodyPr>
          <a:lstStyle/>
          <a:p>
            <a:r>
              <a:rPr lang="en-US" altLang="zh-TW" dirty="0" smtClean="0"/>
              <a:t>Mac-word</a:t>
            </a:r>
          </a:p>
          <a:p>
            <a:endParaRPr lang="zh-TW" altLang="en-US" dirty="0"/>
          </a:p>
        </p:txBody>
      </p:sp>
      <p:sp>
        <p:nvSpPr>
          <p:cNvPr id="63" name="文字方塊 62"/>
          <p:cNvSpPr txBox="1"/>
          <p:nvPr/>
        </p:nvSpPr>
        <p:spPr>
          <a:xfrm>
            <a:off x="899592" y="5733256"/>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64" name="手繪多邊形 63"/>
          <p:cNvSpPr/>
          <p:nvPr/>
        </p:nvSpPr>
        <p:spPr>
          <a:xfrm>
            <a:off x="873460" y="5483560"/>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3347864" y="1484784"/>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66" name="文字方塊 65"/>
          <p:cNvSpPr txBox="1"/>
          <p:nvPr/>
        </p:nvSpPr>
        <p:spPr>
          <a:xfrm>
            <a:off x="2699792" y="1124744"/>
            <a:ext cx="2592288" cy="369332"/>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NEC+Fuji</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物流</a:t>
            </a:r>
            <a:r>
              <a:rPr lang="en-US" altLang="zh-TW" dirty="0" smtClean="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
        <p:nvSpPr>
          <p:cNvPr id="48" name="文字方塊 4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17.1/9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r>
              <a:rPr lang="en-US" altLang="zh-TW" sz="2000" dirty="0" smtClean="0">
                <a:latin typeface="標楷體" pitchFamily="65" charset="-120"/>
                <a:ea typeface="標楷體" pitchFamily="65" charset="-120"/>
                <a:hlinkClick r:id="rId2"/>
              </a:rPr>
              <a:t>www.most.gov.tw</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科技部</a:t>
            </a:r>
            <a:endParaRPr lang="en-US" altLang="zh-TW" sz="2000" dirty="0" smtClean="0">
              <a:latin typeface="標楷體" pitchFamily="65" charset="-120"/>
              <a:ea typeface="標楷體" pitchFamily="65" charset="-120"/>
            </a:endParaRP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9003010</a:t>
            </a: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12345678</a:t>
            </a:r>
            <a:endParaRPr lang="zh-TW" altLang="en-US" sz="2000" dirty="0">
              <a:latin typeface="標楷體" pitchFamily="65" charset="-120"/>
              <a:ea typeface="標楷體" pitchFamily="65" charset="-120"/>
            </a:endParaRPr>
          </a:p>
        </p:txBody>
      </p:sp>
    </p:spTree>
    <p:extLst>
      <p:ext uri="{BB962C8B-B14F-4D97-AF65-F5344CB8AC3E}">
        <p14:creationId xmlns:p14="http://schemas.microsoft.com/office/powerpoint/2010/main" val="2518336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sz="2000" dirty="0" smtClean="0">
                <a:latin typeface="標楷體" pitchFamily="65" charset="-120"/>
                <a:ea typeface="標楷體" pitchFamily="65" charset="-120"/>
              </a:rPr>
              <a:t>小考</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POWER CAM</a:t>
            </a:r>
            <a:r>
              <a:rPr lang="zh-TW" altLang="en-US" sz="2000" dirty="0" smtClean="0">
                <a:latin typeface="標楷體" pitchFamily="65" charset="-120"/>
                <a:ea typeface="標楷體" pitchFamily="65" charset="-120"/>
              </a:rPr>
              <a:t>下載 </a:t>
            </a:r>
            <a:r>
              <a:rPr lang="en-US" altLang="zh-TW" sz="2000" dirty="0" smtClean="0">
                <a:latin typeface="標楷體" pitchFamily="65" charset="-120"/>
                <a:ea typeface="標楷體" pitchFamily="65" charset="-120"/>
              </a:rPr>
              <a:t>59914.exe</a:t>
            </a:r>
            <a:endParaRPr lang="zh-TW" altLang="en-US" sz="2000" dirty="0">
              <a:latin typeface="標楷體" pitchFamily="65" charset="-120"/>
              <a:ea typeface="標楷體" pitchFamily="65" charset="-120"/>
            </a:endParaRPr>
          </a:p>
        </p:txBody>
      </p:sp>
      <p:sp>
        <p:nvSpPr>
          <p:cNvPr id="2" name="矩形 1"/>
          <p:cNvSpPr/>
          <p:nvPr/>
        </p:nvSpPr>
        <p:spPr>
          <a:xfrm>
            <a:off x="2526161" y="620688"/>
            <a:ext cx="3762569"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18.1/16</a:t>
            </a:r>
            <a:r>
              <a:rPr lang="zh-TW" altLang="en-US" b="1" smtClean="0">
                <a:latin typeface="標楷體" pitchFamily="65" charset="-120"/>
                <a:ea typeface="標楷體" pitchFamily="65" charset="-120"/>
              </a:rPr>
              <a:t> </a:t>
            </a:r>
            <a:r>
              <a:rPr lang="zh-TW" altLang="en-US" dirty="0">
                <a:latin typeface="標楷體" pitchFamily="65" charset="-120"/>
                <a:ea typeface="標楷體" pitchFamily="65" charset="-120"/>
              </a:rPr>
              <a:t>供應鏈 </a:t>
            </a:r>
            <a:r>
              <a:rPr lang="zh-TW" altLang="en-US">
                <a:latin typeface="標楷體" pitchFamily="65" charset="-120"/>
                <a:ea typeface="標楷體" pitchFamily="65" charset="-120"/>
              </a:rPr>
              <a:t>個案 </a:t>
            </a:r>
            <a:r>
              <a:rPr lang="zh-TW" altLang="en-US" smtClean="0">
                <a:latin typeface="標楷體" pitchFamily="65" charset="-120"/>
                <a:ea typeface="標楷體" pitchFamily="65" charset="-120"/>
              </a:rPr>
              <a:t>管理 期末考</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89088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9"/>
          <p:cNvSpPr>
            <a:spLocks noGrp="1" noChangeArrowheads="1"/>
          </p:cNvSpPr>
          <p:nvPr>
            <p:ph type="body" idx="1"/>
          </p:nvPr>
        </p:nvSpPr>
        <p:spPr>
          <a:xfrm>
            <a:off x="447675" y="1099405"/>
            <a:ext cx="8229600" cy="4875213"/>
          </a:xfrm>
        </p:spPr>
        <p:txBody>
          <a:bodyPr>
            <a:normAutofit fontScale="85000" lnSpcReduction="20000"/>
          </a:bodyPr>
          <a:lstStyle/>
          <a:p>
            <a:pPr>
              <a:spcBef>
                <a:spcPct val="50000"/>
              </a:spcBef>
              <a:buFontTx/>
              <a:buAutoNum type="arabicPeriod"/>
            </a:pPr>
            <a:r>
              <a:rPr lang="zh-TW" altLang="en-US" dirty="0" smtClean="0"/>
              <a:t>什麼</a:t>
            </a:r>
            <a:r>
              <a:rPr lang="zh-TW" altLang="en-US" dirty="0" smtClean="0"/>
              <a:t>是 </a:t>
            </a:r>
            <a:r>
              <a:rPr lang="zh-TW" altLang="en-US" dirty="0" smtClean="0">
                <a:latin typeface="標楷體" pitchFamily="65" charset="-120"/>
                <a:ea typeface="標楷體" pitchFamily="65" charset="-120"/>
              </a:rPr>
              <a:t>管理 </a:t>
            </a:r>
            <a:r>
              <a:rPr lang="en-US" altLang="zh-TW" dirty="0">
                <a:latin typeface="標楷體" pitchFamily="65" charset="-120"/>
                <a:ea typeface="標楷體" pitchFamily="65" charset="-120"/>
              </a:rPr>
              <a:t>(M-IS)-5</a:t>
            </a:r>
            <a:r>
              <a:rPr lang="zh-TW" altLang="en-US" dirty="0">
                <a:latin typeface="標楷體" pitchFamily="65" charset="-120"/>
                <a:ea typeface="標楷體" pitchFamily="65" charset="-120"/>
              </a:rPr>
              <a:t>管</a:t>
            </a:r>
            <a:r>
              <a:rPr lang="en-US" altLang="zh-TW" dirty="0">
                <a:latin typeface="標楷體" pitchFamily="65" charset="-120"/>
                <a:ea typeface="標楷體" pitchFamily="65" charset="-120"/>
              </a:rPr>
              <a:t>?</a:t>
            </a:r>
          </a:p>
          <a:p>
            <a:pPr lvl="1">
              <a:lnSpc>
                <a:spcPct val="105000"/>
              </a:lnSpc>
            </a:pPr>
            <a:r>
              <a:rPr lang="en-US" altLang="zh-TW" dirty="0">
                <a:latin typeface="標楷體" pitchFamily="65" charset="-120"/>
                <a:ea typeface="標楷體" pitchFamily="65" charset="-120"/>
              </a:rPr>
              <a:t>5</a:t>
            </a:r>
            <a:r>
              <a:rPr lang="zh-TW" altLang="en-US" dirty="0" smtClean="0">
                <a:latin typeface="標楷體" pitchFamily="65" charset="-120"/>
                <a:ea typeface="標楷體" pitchFamily="65" charset="-120"/>
              </a:rPr>
              <a:t>管 </a:t>
            </a:r>
            <a:r>
              <a:rPr lang="zh-TW" altLang="en-US" dirty="0" smtClean="0">
                <a:solidFill>
                  <a:srgbClr val="357D83"/>
                </a:solidFill>
              </a:rPr>
              <a:t>的</a:t>
            </a:r>
            <a:r>
              <a:rPr lang="zh-TW" altLang="en-US" dirty="0" smtClean="0">
                <a:solidFill>
                  <a:srgbClr val="357D83"/>
                </a:solidFill>
              </a:rPr>
              <a:t>定義</a:t>
            </a:r>
          </a:p>
          <a:p>
            <a:pPr lvl="1" eaLnBrk="1" hangingPunct="1">
              <a:lnSpc>
                <a:spcPct val="105000"/>
              </a:lnSpc>
              <a:buFontTx/>
              <a:buNone/>
            </a:pPr>
            <a:r>
              <a:rPr lang="zh-TW" altLang="en-US" dirty="0" smtClean="0"/>
              <a:t>   </a:t>
            </a:r>
            <a:r>
              <a:rPr lang="en-US" altLang="zh-TW" dirty="0" smtClean="0"/>
              <a:t>2 </a:t>
            </a:r>
            <a:r>
              <a:rPr lang="zh-TW" altLang="en-US" dirty="0" smtClean="0"/>
              <a:t>大 企業</a:t>
            </a:r>
            <a:r>
              <a:rPr lang="zh-TW" altLang="en-US" dirty="0" smtClean="0">
                <a:solidFill>
                  <a:srgbClr val="FF0000"/>
                </a:solidFill>
              </a:rPr>
              <a:t>實體 </a:t>
            </a:r>
            <a:r>
              <a:rPr lang="en-US" altLang="zh-TW" dirty="0" smtClean="0">
                <a:solidFill>
                  <a:srgbClr val="FF0000"/>
                </a:solidFill>
              </a:rPr>
              <a:t>(</a:t>
            </a:r>
            <a:r>
              <a:rPr lang="zh-TW" altLang="en-US" dirty="0" smtClean="0">
                <a:solidFill>
                  <a:srgbClr val="FF0000"/>
                </a:solidFill>
              </a:rPr>
              <a:t>產</a:t>
            </a:r>
            <a:r>
              <a:rPr lang="en-US" altLang="zh-TW" dirty="0" smtClean="0">
                <a:solidFill>
                  <a:srgbClr val="FF0000"/>
                </a:solidFill>
              </a:rPr>
              <a:t>-&gt;</a:t>
            </a:r>
            <a:r>
              <a:rPr lang="zh-TW" altLang="en-US" dirty="0" smtClean="0">
                <a:solidFill>
                  <a:srgbClr val="FF0000"/>
                </a:solidFill>
              </a:rPr>
              <a:t>銷</a:t>
            </a:r>
            <a:r>
              <a:rPr lang="en-US" altLang="zh-TW" dirty="0" smtClean="0">
                <a:solidFill>
                  <a:srgbClr val="FF0000"/>
                </a:solidFill>
              </a:rPr>
              <a:t>)</a:t>
            </a:r>
            <a:r>
              <a:rPr lang="zh-TW" altLang="en-US" dirty="0" smtClean="0"/>
              <a:t>，經過</a:t>
            </a:r>
            <a:r>
              <a:rPr lang="zh-TW" altLang="en-US" dirty="0" smtClean="0"/>
              <a:t>密切</a:t>
            </a:r>
            <a:r>
              <a:rPr lang="zh-TW" altLang="en-US" dirty="0" smtClean="0"/>
              <a:t>的</a:t>
            </a:r>
            <a:endParaRPr lang="en-US" altLang="zh-TW" dirty="0" smtClean="0"/>
          </a:p>
          <a:p>
            <a:pPr lvl="1">
              <a:lnSpc>
                <a:spcPct val="105000"/>
              </a:lnSpc>
              <a:buNone/>
            </a:pPr>
            <a:r>
              <a:rPr lang="zh-TW" altLang="en-US" dirty="0">
                <a:solidFill>
                  <a:srgbClr val="FF0000"/>
                </a:solidFill>
              </a:rPr>
              <a:t> </a:t>
            </a:r>
            <a:r>
              <a:rPr lang="zh-TW" altLang="en-US" dirty="0" smtClean="0">
                <a:solidFill>
                  <a:srgbClr val="FF0000"/>
                </a:solidFill>
              </a:rPr>
              <a:t>  協調</a:t>
            </a:r>
            <a:r>
              <a:rPr lang="zh-TW" altLang="en-US" dirty="0" smtClean="0">
                <a:solidFill>
                  <a:srgbClr val="FF0000"/>
                </a:solidFill>
              </a:rPr>
              <a:t>與</a:t>
            </a:r>
            <a:r>
              <a:rPr lang="zh-TW" altLang="en-US" dirty="0" smtClean="0">
                <a:solidFill>
                  <a:srgbClr val="FF0000"/>
                </a:solidFill>
              </a:rPr>
              <a:t>整合 </a:t>
            </a:r>
            <a:r>
              <a:rPr lang="en-US" altLang="zh-TW" dirty="0" smtClean="0">
                <a:solidFill>
                  <a:srgbClr val="FF0000"/>
                </a:solidFill>
              </a:rPr>
              <a:t>(</a:t>
            </a:r>
            <a:r>
              <a:rPr lang="en-US" altLang="zh-TW" dirty="0" smtClean="0">
                <a:latin typeface="標楷體" pitchFamily="65" charset="-120"/>
                <a:ea typeface="標楷體" pitchFamily="65" charset="-120"/>
              </a:rPr>
              <a:t>5</a:t>
            </a:r>
            <a:r>
              <a:rPr lang="zh-TW" altLang="en-US" dirty="0" smtClean="0">
                <a:latin typeface="標楷體" pitchFamily="65" charset="-120"/>
                <a:ea typeface="標楷體" pitchFamily="65" charset="-120"/>
              </a:rPr>
              <a:t>流</a:t>
            </a:r>
            <a:r>
              <a:rPr lang="en-US" altLang="zh-TW" dirty="0" smtClean="0">
                <a:latin typeface="標楷體" pitchFamily="65" charset="-120"/>
                <a:ea typeface="標楷體" pitchFamily="65" charset="-120"/>
              </a:rPr>
              <a:t>)</a:t>
            </a:r>
            <a:r>
              <a:rPr lang="zh-TW" altLang="en-US" dirty="0" smtClean="0"/>
              <a:t>，</a:t>
            </a:r>
            <a:r>
              <a:rPr lang="zh-TW" altLang="en-US" dirty="0" smtClean="0"/>
              <a:t>以回應環境的需求，完成共同的目標</a:t>
            </a:r>
            <a:r>
              <a:rPr lang="zh-TW" altLang="en-US" dirty="0" smtClean="0"/>
              <a:t>。</a:t>
            </a:r>
            <a:r>
              <a:rPr lang="en-US" altLang="zh-TW" dirty="0">
                <a:latin typeface="標楷體" panose="03000509000000000000" pitchFamily="65" charset="-120"/>
                <a:ea typeface="標楷體" panose="03000509000000000000" pitchFamily="65" charset="-120"/>
              </a:rPr>
              <a:t>MIS(</a:t>
            </a:r>
            <a:r>
              <a:rPr lang="en-US" altLang="zh-TW" dirty="0" err="1">
                <a:latin typeface="標楷體" panose="03000509000000000000" pitchFamily="65" charset="-120"/>
                <a:ea typeface="標楷體" panose="03000509000000000000" pitchFamily="65" charset="-120"/>
              </a:rPr>
              <a:t>Managenent</a:t>
            </a:r>
            <a:r>
              <a:rPr lang="en-US" altLang="zh-TW" dirty="0">
                <a:latin typeface="標楷體" panose="03000509000000000000" pitchFamily="65" charset="-120"/>
                <a:ea typeface="標楷體" panose="03000509000000000000" pitchFamily="65" charset="-120"/>
              </a:rPr>
              <a:t> Information System </a:t>
            </a:r>
            <a:r>
              <a:rPr lang="zh-TW" altLang="en-US" dirty="0" smtClean="0">
                <a:latin typeface="標楷體" panose="03000509000000000000" pitchFamily="65" charset="-120"/>
                <a:ea typeface="標楷體" panose="03000509000000000000" pitchFamily="65" charset="-120"/>
              </a:rPr>
              <a:t>管理</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資訊系統</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產銷</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人發財</a:t>
            </a:r>
            <a:endParaRPr lang="en-US" altLang="zh-TW" dirty="0" smtClean="0">
              <a:latin typeface="標楷體" panose="03000509000000000000" pitchFamily="65" charset="-120"/>
              <a:ea typeface="標楷體" panose="03000509000000000000" pitchFamily="65" charset="-120"/>
            </a:endParaRPr>
          </a:p>
          <a:p>
            <a:pPr lvl="1">
              <a:lnSpc>
                <a:spcPct val="105000"/>
              </a:lnSpc>
              <a:buNone/>
            </a:pPr>
            <a:endParaRPr lang="zh-TW" altLang="en-US" dirty="0" smtClean="0"/>
          </a:p>
          <a:p>
            <a:pPr lvl="1" eaLnBrk="1" hangingPunct="1">
              <a:lnSpc>
                <a:spcPct val="105000"/>
              </a:lnSpc>
            </a:pPr>
            <a:r>
              <a:rPr lang="zh-TW" altLang="en-US" dirty="0" smtClean="0">
                <a:solidFill>
                  <a:srgbClr val="357D83"/>
                </a:solidFill>
              </a:rPr>
              <a:t>行銷 </a:t>
            </a:r>
            <a:r>
              <a:rPr lang="en-US" altLang="zh-TW" dirty="0" smtClean="0">
                <a:solidFill>
                  <a:srgbClr val="357D83"/>
                </a:solidFill>
              </a:rPr>
              <a:t>4P</a:t>
            </a:r>
            <a:r>
              <a:rPr lang="zh-TW" altLang="en-US" dirty="0" smtClean="0">
                <a:solidFill>
                  <a:srgbClr val="357D83"/>
                </a:solidFill>
              </a:rPr>
              <a:t> </a:t>
            </a:r>
            <a:r>
              <a:rPr lang="en-US" altLang="zh-TW" dirty="0" smtClean="0">
                <a:solidFill>
                  <a:srgbClr val="357D83"/>
                </a:solidFill>
              </a:rPr>
              <a:t>-&gt;</a:t>
            </a:r>
            <a:r>
              <a:rPr lang="zh-TW" altLang="en-US" dirty="0" smtClean="0">
                <a:solidFill>
                  <a:srgbClr val="357D83"/>
                </a:solidFill>
              </a:rPr>
              <a:t> </a:t>
            </a:r>
            <a:r>
              <a:rPr lang="en-US" altLang="zh-TW" dirty="0" smtClean="0">
                <a:solidFill>
                  <a:srgbClr val="357D83"/>
                </a:solidFill>
              </a:rPr>
              <a:t>MK-IS</a:t>
            </a:r>
            <a:endParaRPr lang="zh-TW" altLang="en-US" dirty="0" smtClean="0">
              <a:solidFill>
                <a:srgbClr val="357D83"/>
              </a:solidFill>
            </a:endParaRPr>
          </a:p>
          <a:p>
            <a:pPr lvl="1">
              <a:buNone/>
            </a:pPr>
            <a:r>
              <a:rPr lang="en-US" altLang="zh-TW" dirty="0"/>
              <a:t>4 </a:t>
            </a:r>
            <a:r>
              <a:rPr lang="zh-TW" altLang="en-US" dirty="0"/>
              <a:t>種策略功能</a:t>
            </a:r>
          </a:p>
          <a:p>
            <a:pPr lvl="1">
              <a:buNone/>
            </a:pPr>
            <a:r>
              <a:rPr lang="en-US" altLang="zh-TW" dirty="0"/>
              <a:t>Product </a:t>
            </a:r>
            <a:r>
              <a:rPr lang="zh-TW" altLang="en-US" dirty="0" smtClean="0"/>
              <a:t>產品</a:t>
            </a:r>
            <a:r>
              <a:rPr lang="zh-TW" altLang="en-US" dirty="0"/>
              <a:t>策略</a:t>
            </a:r>
            <a:endParaRPr lang="en-US" altLang="zh-TW" dirty="0"/>
          </a:p>
          <a:p>
            <a:pPr lvl="1">
              <a:buNone/>
            </a:pPr>
            <a:r>
              <a:rPr lang="en-US" altLang="zh-TW" dirty="0" smtClean="0"/>
              <a:t>Price</a:t>
            </a:r>
            <a:r>
              <a:rPr lang="zh-TW" altLang="en-US" dirty="0" smtClean="0"/>
              <a:t>      價格策略</a:t>
            </a:r>
            <a:endParaRPr lang="en-US" altLang="zh-TW" dirty="0"/>
          </a:p>
          <a:p>
            <a:pPr lvl="1">
              <a:buNone/>
            </a:pPr>
            <a:r>
              <a:rPr lang="en-US" altLang="zh-TW" dirty="0" smtClean="0"/>
              <a:t>Place</a:t>
            </a:r>
            <a:r>
              <a:rPr lang="zh-TW" altLang="en-US" dirty="0" smtClean="0"/>
              <a:t>     通路策略 </a:t>
            </a:r>
            <a:r>
              <a:rPr lang="en-US" altLang="zh-TW" dirty="0" smtClean="0"/>
              <a:t>-&gt;</a:t>
            </a:r>
            <a:r>
              <a:rPr lang="zh-TW" altLang="en-US" dirty="0" smtClean="0"/>
              <a:t> 通路 </a:t>
            </a:r>
            <a:r>
              <a:rPr lang="en-US" altLang="zh-TW" dirty="0" smtClean="0"/>
              <a:t>:</a:t>
            </a:r>
            <a:r>
              <a:rPr lang="zh-TW" altLang="en-US" dirty="0" smtClean="0"/>
              <a:t> 零售 </a:t>
            </a:r>
            <a:r>
              <a:rPr lang="en-US" altLang="zh-TW" dirty="0" smtClean="0"/>
              <a:t>Retail -&gt;</a:t>
            </a:r>
            <a:r>
              <a:rPr lang="zh-TW" altLang="en-US" dirty="0" smtClean="0"/>
              <a:t>配送 </a:t>
            </a:r>
            <a:r>
              <a:rPr lang="en-US" altLang="zh-TW" dirty="0" smtClean="0"/>
              <a:t>Distribution</a:t>
            </a:r>
            <a:endParaRPr lang="en-US" altLang="zh-TW" dirty="0"/>
          </a:p>
          <a:p>
            <a:pPr lvl="1">
              <a:buNone/>
            </a:pPr>
            <a:r>
              <a:rPr lang="en-US" altLang="zh-TW" dirty="0" smtClean="0"/>
              <a:t>Promotion </a:t>
            </a:r>
            <a:r>
              <a:rPr lang="zh-TW" altLang="en-US" dirty="0" smtClean="0"/>
              <a:t>促銷策略。</a:t>
            </a:r>
            <a:endParaRPr lang="zh-TW" altLang="en-US" dirty="0" smtClean="0"/>
          </a:p>
        </p:txBody>
      </p:sp>
      <p:sp>
        <p:nvSpPr>
          <p:cNvPr id="9220" name="Rectangle 11"/>
          <p:cNvSpPr>
            <a:spLocks noChangeArrowheads="1"/>
          </p:cNvSpPr>
          <p:nvPr/>
        </p:nvSpPr>
        <p:spPr bwMode="auto">
          <a:xfrm>
            <a:off x="457200" y="274638"/>
            <a:ext cx="8229600" cy="7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000" b="1" dirty="0">
                <a:solidFill>
                  <a:schemeClr val="tx2"/>
                </a:solidFill>
                <a:latin typeface="Times New Roman" panose="02020603050405020304" pitchFamily="18" charset="0"/>
                <a:ea typeface="標楷體" panose="03000509000000000000" pitchFamily="65" charset="-120"/>
              </a:rPr>
              <a:t>組織的基本概念 </a:t>
            </a:r>
            <a:r>
              <a:rPr lang="en-US" altLang="zh-TW" sz="2000" b="1" dirty="0">
                <a:solidFill>
                  <a:srgbClr val="3399FF"/>
                </a:solidFill>
                <a:latin typeface="Times New Roman" panose="02020603050405020304" pitchFamily="18" charset="0"/>
                <a:ea typeface="標楷體" panose="03000509000000000000" pitchFamily="65" charset="-120"/>
              </a:rPr>
              <a:t>1/4</a:t>
            </a:r>
          </a:p>
        </p:txBody>
      </p:sp>
      <p:sp>
        <p:nvSpPr>
          <p:cNvPr id="9221" name="日期版面配置區 1"/>
          <p:cNvSpPr>
            <a:spLocks noGrp="1"/>
          </p:cNvSpPr>
          <p:nvPr>
            <p:ph type="dt" sz="quarter" idx="11"/>
          </p:nvPr>
        </p:nvSpPr>
        <p:spPr>
          <a:xfrm>
            <a:off x="539552" y="6093296"/>
            <a:ext cx="7848872" cy="628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b="1" dirty="0" smtClean="0">
                <a:solidFill>
                  <a:srgbClr val="0070C0"/>
                </a:solidFill>
              </a:rPr>
              <a:t>Case : </a:t>
            </a:r>
            <a:r>
              <a:rPr lang="zh-TW" altLang="zh-TW" sz="2400" b="1" dirty="0" smtClean="0">
                <a:solidFill>
                  <a:srgbClr val="0070C0"/>
                </a:solidFill>
              </a:rPr>
              <a:t>省政府</a:t>
            </a:r>
            <a:r>
              <a:rPr lang="zh-TW" altLang="zh-TW" sz="2400" b="1" dirty="0">
                <a:solidFill>
                  <a:srgbClr val="0070C0"/>
                </a:solidFill>
              </a:rPr>
              <a:t>運銷資訊化專案資訊</a:t>
            </a:r>
            <a:r>
              <a:rPr lang="zh-TW" altLang="zh-TW" sz="2400" b="1" dirty="0" smtClean="0">
                <a:solidFill>
                  <a:srgbClr val="0070C0"/>
                </a:solidFill>
              </a:rPr>
              <a:t>顧問</a:t>
            </a:r>
            <a:r>
              <a:rPr lang="en-US" altLang="zh-TW" sz="2400" b="1" dirty="0" smtClean="0">
                <a:solidFill>
                  <a:srgbClr val="0070C0"/>
                </a:solidFill>
              </a:rPr>
              <a:t>1996.10- 1997.9</a:t>
            </a:r>
            <a:endParaRPr lang="zh-TW" altLang="zh-TW" sz="2400" b="1" dirty="0">
              <a:solidFill>
                <a:srgbClr val="0070C0"/>
              </a:solidFill>
            </a:endParaRPr>
          </a:p>
          <a:p>
            <a:r>
              <a:rPr lang="en-US" altLang="zh-TW" sz="2400" b="1" dirty="0">
                <a:solidFill>
                  <a:srgbClr val="0070C0"/>
                </a:solidFill>
              </a:rPr>
              <a:t>(</a:t>
            </a:r>
            <a:r>
              <a:rPr lang="zh-TW" altLang="zh-TW" sz="2400" b="1" dirty="0">
                <a:solidFill>
                  <a:srgbClr val="0070C0"/>
                </a:solidFill>
              </a:rPr>
              <a:t>台中市果菜批發市場後台資訊</a:t>
            </a:r>
            <a:r>
              <a:rPr lang="zh-TW" altLang="zh-TW" sz="2400" b="1" dirty="0" smtClean="0">
                <a:solidFill>
                  <a:srgbClr val="0070C0"/>
                </a:solidFill>
              </a:rPr>
              <a:t>化</a:t>
            </a:r>
            <a:r>
              <a:rPr lang="en-US" altLang="zh-TW" sz="2400" b="1" dirty="0" smtClean="0">
                <a:solidFill>
                  <a:srgbClr val="0070C0"/>
                </a:solidFill>
              </a:rPr>
              <a:t> </a:t>
            </a:r>
            <a:r>
              <a:rPr lang="zh-TW" altLang="zh-TW" sz="2400" b="1" dirty="0" smtClean="0">
                <a:solidFill>
                  <a:srgbClr val="0070C0"/>
                </a:solidFill>
              </a:rPr>
              <a:t>與</a:t>
            </a:r>
            <a:r>
              <a:rPr lang="en-US" altLang="zh-TW" sz="2400" b="1" dirty="0" smtClean="0">
                <a:solidFill>
                  <a:srgbClr val="0070C0"/>
                </a:solidFill>
              </a:rPr>
              <a:t> </a:t>
            </a:r>
            <a:r>
              <a:rPr lang="zh-TW" altLang="zh-TW" sz="2400" b="1" dirty="0" smtClean="0">
                <a:solidFill>
                  <a:srgbClr val="0070C0"/>
                </a:solidFill>
              </a:rPr>
              <a:t>前台</a:t>
            </a:r>
            <a:r>
              <a:rPr lang="en-US" altLang="zh-TW" sz="2400" b="1" dirty="0" smtClean="0">
                <a:solidFill>
                  <a:srgbClr val="0070C0"/>
                </a:solidFill>
              </a:rPr>
              <a:t> </a:t>
            </a:r>
            <a:r>
              <a:rPr lang="zh-TW" altLang="zh-TW" sz="2400" b="1" dirty="0" smtClean="0">
                <a:solidFill>
                  <a:srgbClr val="0070C0"/>
                </a:solidFill>
              </a:rPr>
              <a:t>無線</a:t>
            </a:r>
            <a:r>
              <a:rPr lang="zh-TW" altLang="zh-TW" sz="2400" b="1" dirty="0">
                <a:solidFill>
                  <a:srgbClr val="0070C0"/>
                </a:solidFill>
              </a:rPr>
              <a:t>拍賣之網路與資料庫前置作業</a:t>
            </a:r>
            <a:r>
              <a:rPr lang="en-US" altLang="zh-TW" sz="2400" b="1" dirty="0">
                <a:solidFill>
                  <a:srgbClr val="0070C0"/>
                </a:solidFill>
              </a:rPr>
              <a:t>)</a:t>
            </a:r>
            <a:r>
              <a:rPr lang="en-US" altLang="zh-TW" sz="2400" b="1" dirty="0" smtClean="0">
                <a:solidFill>
                  <a:srgbClr val="0070C0"/>
                </a:solidFill>
              </a:rPr>
              <a:t> </a:t>
            </a:r>
            <a:endParaRPr lang="zh-TW" altLang="en-US" sz="2400" b="1" dirty="0" smtClean="0">
              <a:solidFill>
                <a:srgbClr val="0070C0"/>
              </a:solidFill>
            </a:endParaRPr>
          </a:p>
        </p:txBody>
      </p:sp>
    </p:spTree>
    <p:extLst>
      <p:ext uri="{BB962C8B-B14F-4D97-AF65-F5344CB8AC3E}">
        <p14:creationId xmlns:p14="http://schemas.microsoft.com/office/powerpoint/2010/main" val="2518945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dirty="0" smtClean="0"/>
              <a:t>組織理論與管理：基礎與應用   </a:t>
            </a:r>
            <a:r>
              <a:rPr lang="en-US" altLang="zh-TW" sz="1400" dirty="0" smtClean="0"/>
              <a:t>Ch9  </a:t>
            </a:r>
            <a:r>
              <a:rPr lang="zh-TW" altLang="en-US" sz="1400" dirty="0" smtClean="0"/>
              <a:t>資訊系統與組織控制</a:t>
            </a:r>
          </a:p>
        </p:txBody>
      </p:sp>
      <p:sp>
        <p:nvSpPr>
          <p:cNvPr id="10243"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dirty="0"/>
              <a:t>9-</a:t>
            </a:r>
            <a:fld id="{C9E2EEE7-AE5B-42A2-BFFD-7F94CD56317F}" type="slidenum">
              <a:rPr lang="en-US" altLang="zh-TW" sz="1400"/>
              <a:pPr/>
              <a:t>5</a:t>
            </a:fld>
            <a:endParaRPr lang="en-US" altLang="zh-TW" sz="1400" dirty="0"/>
          </a:p>
        </p:txBody>
      </p:sp>
      <p:sp>
        <p:nvSpPr>
          <p:cNvPr id="10244" name="Rectangle 4"/>
          <p:cNvSpPr>
            <a:spLocks noGrp="1" noChangeArrowheads="1"/>
          </p:cNvSpPr>
          <p:nvPr>
            <p:ph type="title"/>
          </p:nvPr>
        </p:nvSpPr>
        <p:spPr/>
        <p:txBody>
          <a:bodyPr/>
          <a:lstStyle/>
          <a:p>
            <a:pPr eaLnBrk="1" hangingPunct="1"/>
            <a:r>
              <a:rPr lang="zh-TW" altLang="en-US" dirty="0" smtClean="0"/>
              <a:t>資訊</a:t>
            </a:r>
            <a:r>
              <a:rPr lang="zh-TW" altLang="en-US" dirty="0" smtClean="0"/>
              <a:t>與 大數據資訊管理</a:t>
            </a:r>
            <a:endParaRPr lang="en-US" altLang="zh-TW" sz="2000" dirty="0" smtClean="0">
              <a:solidFill>
                <a:srgbClr val="0099FF"/>
              </a:solidFill>
            </a:endParaRPr>
          </a:p>
        </p:txBody>
      </p:sp>
      <p:sp>
        <p:nvSpPr>
          <p:cNvPr id="11269" name="Rectangle 5"/>
          <p:cNvSpPr>
            <a:spLocks noGrp="1" noChangeArrowheads="1"/>
          </p:cNvSpPr>
          <p:nvPr>
            <p:ph type="body" idx="1"/>
          </p:nvPr>
        </p:nvSpPr>
        <p:spPr>
          <a:xfrm>
            <a:off x="317500" y="1600200"/>
            <a:ext cx="8618538" cy="4900613"/>
          </a:xfrm>
        </p:spPr>
        <p:txBody>
          <a:bodyPr/>
          <a:lstStyle/>
          <a:p>
            <a:pPr eaLnBrk="1" hangingPunct="1">
              <a:lnSpc>
                <a:spcPct val="100000"/>
              </a:lnSpc>
            </a:pPr>
            <a:r>
              <a:rPr lang="zh-TW" altLang="en-US" dirty="0" smtClean="0"/>
              <a:t>資訊</a:t>
            </a:r>
          </a:p>
          <a:p>
            <a:pPr lvl="1" eaLnBrk="1" hangingPunct="1">
              <a:lnSpc>
                <a:spcPct val="100000"/>
              </a:lnSpc>
            </a:pPr>
            <a:r>
              <a:rPr lang="zh-TW" altLang="en-US" dirty="0" smtClean="0"/>
              <a:t>資訊 </a:t>
            </a:r>
            <a:r>
              <a:rPr lang="en-US" altLang="zh-TW" dirty="0" smtClean="0"/>
              <a:t>(</a:t>
            </a:r>
            <a:r>
              <a:rPr lang="en-US" altLang="zh-TW" dirty="0" smtClean="0"/>
              <a:t>information)</a:t>
            </a:r>
          </a:p>
          <a:p>
            <a:pPr eaLnBrk="1" hangingPunct="1">
              <a:lnSpc>
                <a:spcPct val="100000"/>
              </a:lnSpc>
              <a:buFontTx/>
              <a:buNone/>
            </a:pPr>
            <a:r>
              <a:rPr lang="en-US" altLang="zh-TW" sz="2600" dirty="0" smtClean="0"/>
              <a:t>         </a:t>
            </a:r>
            <a:r>
              <a:rPr lang="zh-TW" altLang="en-US" sz="2600" b="0" dirty="0" smtClean="0"/>
              <a:t>指經過</a:t>
            </a:r>
            <a:r>
              <a:rPr lang="zh-TW" altLang="en-US" sz="2600" b="0" dirty="0" smtClean="0"/>
              <a:t>有 </a:t>
            </a:r>
            <a:r>
              <a:rPr lang="zh-TW" altLang="en-US" sz="2600" b="0" dirty="0" smtClean="0">
                <a:solidFill>
                  <a:srgbClr val="FF0000"/>
                </a:solidFill>
              </a:rPr>
              <a:t>系統 </a:t>
            </a:r>
            <a:r>
              <a:rPr lang="zh-TW" altLang="en-US" sz="2600" b="0" dirty="0" smtClean="0"/>
              <a:t>的</a:t>
            </a:r>
            <a:r>
              <a:rPr lang="zh-TW" altLang="en-US" sz="2600" b="0" dirty="0" smtClean="0"/>
              <a:t>整理、對</a:t>
            </a:r>
            <a:r>
              <a:rPr lang="zh-TW" altLang="en-US" sz="2600" b="0" dirty="0" smtClean="0">
                <a:solidFill>
                  <a:srgbClr val="FF0000"/>
                </a:solidFill>
              </a:rPr>
              <a:t>決策 </a:t>
            </a:r>
            <a:r>
              <a:rPr lang="zh-TW" altLang="en-US" sz="2600" b="0" dirty="0" smtClean="0"/>
              <a:t>有</a:t>
            </a:r>
            <a:r>
              <a:rPr lang="zh-TW" altLang="en-US" sz="2600" b="0" dirty="0" smtClean="0"/>
              <a:t>幫助的</a:t>
            </a:r>
            <a:r>
              <a:rPr lang="zh-TW" altLang="en-US" sz="2600" b="1" dirty="0" smtClean="0">
                <a:solidFill>
                  <a:srgbClr val="0070C0"/>
                </a:solidFill>
              </a:rPr>
              <a:t>資料</a:t>
            </a:r>
            <a:r>
              <a:rPr lang="zh-TW" altLang="en-US" sz="2600" b="0" dirty="0" smtClean="0"/>
              <a:t>與</a:t>
            </a:r>
            <a:r>
              <a:rPr lang="zh-TW" altLang="en-US" sz="2600" b="0" dirty="0" smtClean="0">
                <a:solidFill>
                  <a:srgbClr val="0070C0"/>
                </a:solidFill>
              </a:rPr>
              <a:t>訊息</a:t>
            </a:r>
            <a:r>
              <a:rPr lang="zh-TW" altLang="en-US" sz="2600" b="0" dirty="0" smtClean="0"/>
              <a:t>。</a:t>
            </a:r>
          </a:p>
          <a:p>
            <a:pPr lvl="1" eaLnBrk="1" hangingPunct="1">
              <a:lnSpc>
                <a:spcPct val="100000"/>
              </a:lnSpc>
            </a:pPr>
            <a:r>
              <a:rPr lang="zh-TW" altLang="en-US" dirty="0" smtClean="0"/>
              <a:t>廣義的資訊</a:t>
            </a:r>
          </a:p>
          <a:p>
            <a:pPr lvl="2" eaLnBrk="1" hangingPunct="1">
              <a:lnSpc>
                <a:spcPct val="100000"/>
              </a:lnSpc>
            </a:pPr>
            <a:r>
              <a:rPr lang="zh-TW" altLang="en-US" dirty="0" smtClean="0"/>
              <a:t>廣義資訊的內涵（參考圖</a:t>
            </a:r>
            <a:r>
              <a:rPr lang="en-US" altLang="zh-TW" dirty="0" smtClean="0"/>
              <a:t>9-1</a:t>
            </a:r>
            <a:r>
              <a:rPr lang="zh-TW" altLang="en-US" dirty="0" smtClean="0"/>
              <a:t>）</a:t>
            </a:r>
          </a:p>
          <a:p>
            <a:pPr lvl="3" eaLnBrk="1" hangingPunct="1">
              <a:lnSpc>
                <a:spcPct val="100000"/>
              </a:lnSpc>
            </a:pPr>
            <a:r>
              <a:rPr lang="zh-TW" altLang="en-US" dirty="0" smtClean="0">
                <a:solidFill>
                  <a:srgbClr val="0070C0"/>
                </a:solidFill>
              </a:rPr>
              <a:t>訊息</a:t>
            </a:r>
            <a:r>
              <a:rPr lang="en-US" altLang="zh-TW" dirty="0" smtClean="0">
                <a:solidFill>
                  <a:srgbClr val="0070C0"/>
                </a:solidFill>
              </a:rPr>
              <a:t>(message)</a:t>
            </a:r>
          </a:p>
          <a:p>
            <a:pPr lvl="3" eaLnBrk="1" hangingPunct="1">
              <a:lnSpc>
                <a:spcPct val="100000"/>
              </a:lnSpc>
            </a:pPr>
            <a:r>
              <a:rPr lang="zh-TW" altLang="en-US" dirty="0" smtClean="0">
                <a:solidFill>
                  <a:srgbClr val="0070C0"/>
                </a:solidFill>
              </a:rPr>
              <a:t>資料</a:t>
            </a:r>
            <a:r>
              <a:rPr lang="en-US" altLang="zh-TW" dirty="0" smtClean="0">
                <a:solidFill>
                  <a:srgbClr val="0070C0"/>
                </a:solidFill>
              </a:rPr>
              <a:t>(data)</a:t>
            </a:r>
          </a:p>
          <a:p>
            <a:pPr lvl="3" eaLnBrk="1" hangingPunct="1">
              <a:lnSpc>
                <a:spcPct val="100000"/>
              </a:lnSpc>
            </a:pPr>
            <a:r>
              <a:rPr lang="zh-TW" altLang="en-US" dirty="0" smtClean="0"/>
              <a:t>資訊</a:t>
            </a:r>
            <a:r>
              <a:rPr lang="en-US" altLang="zh-TW" dirty="0" smtClean="0"/>
              <a:t>(information)</a:t>
            </a:r>
          </a:p>
          <a:p>
            <a:pPr lvl="3" eaLnBrk="1" hangingPunct="1">
              <a:lnSpc>
                <a:spcPct val="100000"/>
              </a:lnSpc>
            </a:pPr>
            <a:r>
              <a:rPr lang="zh-TW" altLang="en-US" dirty="0" smtClean="0"/>
              <a:t>知識</a:t>
            </a:r>
            <a:r>
              <a:rPr lang="en-US" altLang="zh-TW" dirty="0" smtClean="0"/>
              <a:t>(knowledge)</a:t>
            </a:r>
          </a:p>
          <a:p>
            <a:pPr lvl="3" eaLnBrk="1" hangingPunct="1">
              <a:lnSpc>
                <a:spcPct val="100000"/>
              </a:lnSpc>
            </a:pPr>
            <a:r>
              <a:rPr lang="zh-TW" altLang="en-US" dirty="0" smtClean="0"/>
              <a:t>智慧</a:t>
            </a:r>
            <a:r>
              <a:rPr lang="en-US" altLang="zh-TW" dirty="0" smtClean="0"/>
              <a:t>(intelligence)</a:t>
            </a:r>
          </a:p>
        </p:txBody>
      </p:sp>
    </p:spTree>
    <p:extLst>
      <p:ext uri="{BB962C8B-B14F-4D97-AF65-F5344CB8AC3E}">
        <p14:creationId xmlns:p14="http://schemas.microsoft.com/office/powerpoint/2010/main" val="1046091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9">
                                            <p:txEl>
                                              <p:pRg st="5" end="5"/>
                                            </p:txEl>
                                          </p:spTgt>
                                        </p:tgtEl>
                                        <p:attrNameLst>
                                          <p:attrName>style.visibility</p:attrName>
                                        </p:attrNameLst>
                                      </p:cBhvr>
                                      <p:to>
                                        <p:strVal val="visible"/>
                                      </p:to>
                                    </p:set>
                                    <p:animEffect transition="in" filter="dissolve">
                                      <p:cBhvr>
                                        <p:cTn id="7" dur="500"/>
                                        <p:tgtEl>
                                          <p:spTgt spid="11269">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9">
                                            <p:txEl>
                                              <p:pRg st="6" end="6"/>
                                            </p:txEl>
                                          </p:spTgt>
                                        </p:tgtEl>
                                        <p:attrNameLst>
                                          <p:attrName>style.visibility</p:attrName>
                                        </p:attrNameLst>
                                      </p:cBhvr>
                                      <p:to>
                                        <p:strVal val="visible"/>
                                      </p:to>
                                    </p:set>
                                    <p:animEffect transition="in" filter="dissolve">
                                      <p:cBhvr>
                                        <p:cTn id="12" dur="500"/>
                                        <p:tgtEl>
                                          <p:spTgt spid="11269">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69">
                                            <p:txEl>
                                              <p:pRg st="7" end="7"/>
                                            </p:txEl>
                                          </p:spTgt>
                                        </p:tgtEl>
                                        <p:attrNameLst>
                                          <p:attrName>style.visibility</p:attrName>
                                        </p:attrNameLst>
                                      </p:cBhvr>
                                      <p:to>
                                        <p:strVal val="visible"/>
                                      </p:to>
                                    </p:set>
                                    <p:animEffect transition="in" filter="dissolve">
                                      <p:cBhvr>
                                        <p:cTn id="17" dur="500"/>
                                        <p:tgtEl>
                                          <p:spTgt spid="11269">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269">
                                            <p:txEl>
                                              <p:pRg st="8" end="8"/>
                                            </p:txEl>
                                          </p:spTgt>
                                        </p:tgtEl>
                                        <p:attrNameLst>
                                          <p:attrName>style.visibility</p:attrName>
                                        </p:attrNameLst>
                                      </p:cBhvr>
                                      <p:to>
                                        <p:strVal val="visible"/>
                                      </p:to>
                                    </p:set>
                                    <p:animEffect transition="in" filter="dissolve">
                                      <p:cBhvr>
                                        <p:cTn id="22" dur="500"/>
                                        <p:tgtEl>
                                          <p:spTgt spid="11269">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269">
                                            <p:txEl>
                                              <p:pRg st="9" end="9"/>
                                            </p:txEl>
                                          </p:spTgt>
                                        </p:tgtEl>
                                        <p:attrNameLst>
                                          <p:attrName>style.visibility</p:attrName>
                                        </p:attrNameLst>
                                      </p:cBhvr>
                                      <p:to>
                                        <p:strVal val="visible"/>
                                      </p:to>
                                    </p:set>
                                    <p:animEffect transition="in" filter="dissolve">
                                      <p:cBhvr>
                                        <p:cTn id="27" dur="500"/>
                                        <p:tgtEl>
                                          <p:spTgt spid="1126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9"/>
          <p:cNvSpPr>
            <a:spLocks noGrp="1" noChangeArrowheads="1"/>
          </p:cNvSpPr>
          <p:nvPr>
            <p:ph type="body" idx="1"/>
          </p:nvPr>
        </p:nvSpPr>
        <p:spPr>
          <a:xfrm>
            <a:off x="447674" y="1099405"/>
            <a:ext cx="8444805" cy="4875213"/>
          </a:xfrm>
        </p:spPr>
        <p:txBody>
          <a:bodyPr>
            <a:normAutofit/>
          </a:bodyPr>
          <a:lstStyle/>
          <a:p>
            <a:pPr>
              <a:spcBef>
                <a:spcPct val="50000"/>
              </a:spcBef>
              <a:buFontTx/>
              <a:buAutoNum type="arabicPeriod"/>
            </a:pPr>
            <a:r>
              <a:rPr lang="zh-TW" altLang="en-US" dirty="0" smtClean="0"/>
              <a:t>什麼</a:t>
            </a:r>
            <a:r>
              <a:rPr lang="zh-TW" altLang="en-US" dirty="0" smtClean="0"/>
              <a:t>是 </a:t>
            </a:r>
            <a:r>
              <a:rPr lang="zh-TW" altLang="en-US" b="1" dirty="0" smtClean="0">
                <a:solidFill>
                  <a:schemeClr val="tx2"/>
                </a:solidFill>
                <a:latin typeface="Times New Roman" panose="02020603050405020304" pitchFamily="18" charset="0"/>
                <a:ea typeface="標楷體" panose="03000509000000000000" pitchFamily="65" charset="-120"/>
              </a:rPr>
              <a:t>計算機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硬體 </a:t>
            </a:r>
            <a:r>
              <a:rPr lang="en-US" altLang="zh-TW" dirty="0" smtClean="0">
                <a:latin typeface="標楷體" pitchFamily="65" charset="-120"/>
                <a:ea typeface="標楷體" pitchFamily="65" charset="-120"/>
              </a:rPr>
              <a:t>vs </a:t>
            </a:r>
            <a:r>
              <a:rPr lang="zh-TW" altLang="en-US" dirty="0" smtClean="0">
                <a:latin typeface="標楷體" pitchFamily="65" charset="-120"/>
                <a:ea typeface="標楷體" pitchFamily="65" charset="-120"/>
              </a:rPr>
              <a:t>軟體 </a:t>
            </a:r>
            <a:r>
              <a:rPr lang="en-US" altLang="zh-TW" dirty="0" smtClean="0">
                <a:latin typeface="標楷體" pitchFamily="65" charset="-120"/>
                <a:ea typeface="標楷體" pitchFamily="65" charset="-120"/>
              </a:rPr>
              <a:t>(MIS)</a:t>
            </a:r>
            <a:endParaRPr lang="en-US" altLang="zh-TW" dirty="0">
              <a:latin typeface="標楷體" pitchFamily="65" charset="-120"/>
              <a:ea typeface="標楷體" pitchFamily="65" charset="-120"/>
            </a:endParaRPr>
          </a:p>
          <a:p>
            <a:pPr lvl="1">
              <a:lnSpc>
                <a:spcPct val="105000"/>
              </a:lnSpc>
            </a:pPr>
            <a:r>
              <a:rPr lang="zh-TW" altLang="en-US" dirty="0">
                <a:latin typeface="標楷體" pitchFamily="65" charset="-120"/>
                <a:ea typeface="標楷體" pitchFamily="65" charset="-120"/>
              </a:rPr>
              <a:t>硬體 </a:t>
            </a:r>
            <a:r>
              <a:rPr lang="zh-TW" altLang="en-US" dirty="0">
                <a:solidFill>
                  <a:srgbClr val="357D83"/>
                </a:solidFill>
              </a:rPr>
              <a:t>的定義</a:t>
            </a:r>
          </a:p>
          <a:p>
            <a:pPr marL="457200" lvl="1" indent="0">
              <a:lnSpc>
                <a:spcPct val="105000"/>
              </a:lnSpc>
              <a:buNone/>
            </a:pPr>
            <a:r>
              <a:rPr lang="zh-TW" altLang="en-US" dirty="0" smtClean="0"/>
              <a:t>     </a:t>
            </a:r>
            <a:r>
              <a:rPr lang="en-US" altLang="zh-TW" dirty="0" smtClean="0"/>
              <a:t>PC</a:t>
            </a:r>
            <a:r>
              <a:rPr lang="zh-TW" altLang="en-US" dirty="0" smtClean="0"/>
              <a:t> </a:t>
            </a:r>
            <a:r>
              <a:rPr lang="en-US" altLang="zh-TW" dirty="0"/>
              <a:t>-&gt;</a:t>
            </a:r>
            <a:r>
              <a:rPr lang="zh-TW" altLang="en-US" dirty="0"/>
              <a:t> </a:t>
            </a:r>
            <a:r>
              <a:rPr lang="en-US" altLang="zh-TW" dirty="0"/>
              <a:t>Note Book</a:t>
            </a:r>
            <a:r>
              <a:rPr lang="zh-TW" altLang="en-US" dirty="0"/>
              <a:t> </a:t>
            </a:r>
            <a:r>
              <a:rPr lang="en-US" altLang="zh-TW" dirty="0"/>
              <a:t>-&gt;</a:t>
            </a:r>
            <a:r>
              <a:rPr lang="zh-TW" altLang="en-US" dirty="0"/>
              <a:t> 手機</a:t>
            </a:r>
            <a:endParaRPr lang="en-US" altLang="zh-TW" dirty="0" smtClean="0">
              <a:latin typeface="標楷體" pitchFamily="65" charset="-120"/>
              <a:ea typeface="標楷體" pitchFamily="65" charset="-120"/>
            </a:endParaRPr>
          </a:p>
          <a:p>
            <a:pPr lvl="1">
              <a:lnSpc>
                <a:spcPct val="105000"/>
              </a:lnSpc>
            </a:pPr>
            <a:r>
              <a:rPr lang="zh-TW" altLang="en-US" dirty="0">
                <a:latin typeface="標楷體" pitchFamily="65" charset="-120"/>
                <a:ea typeface="標楷體" pitchFamily="65" charset="-120"/>
              </a:rPr>
              <a:t>軟體 </a:t>
            </a:r>
            <a:r>
              <a:rPr lang="en-US" altLang="zh-TW" dirty="0" smtClean="0">
                <a:latin typeface="標楷體" pitchFamily="65" charset="-120"/>
                <a:ea typeface="標楷體" pitchFamily="65" charset="-120"/>
              </a:rPr>
              <a:t>(IS)</a:t>
            </a:r>
            <a:r>
              <a:rPr lang="zh-TW" altLang="en-US" dirty="0" smtClean="0">
                <a:latin typeface="標楷體" pitchFamily="65" charset="-120"/>
                <a:ea typeface="標楷體" pitchFamily="65" charset="-120"/>
              </a:rPr>
              <a:t> </a:t>
            </a:r>
            <a:r>
              <a:rPr lang="zh-TW" altLang="en-US" dirty="0" smtClean="0">
                <a:solidFill>
                  <a:srgbClr val="357D83"/>
                </a:solidFill>
              </a:rPr>
              <a:t>的定義</a:t>
            </a:r>
            <a:endParaRPr lang="en-US" altLang="zh-TW" dirty="0" smtClean="0">
              <a:solidFill>
                <a:srgbClr val="357D83"/>
              </a:solidFill>
            </a:endParaRPr>
          </a:p>
          <a:p>
            <a:pPr marL="457200" lvl="1" indent="0">
              <a:lnSpc>
                <a:spcPct val="105000"/>
              </a:lnSpc>
              <a:buNone/>
            </a:pPr>
            <a:r>
              <a:rPr lang="zh-TW" altLang="en-US" dirty="0" smtClean="0">
                <a:solidFill>
                  <a:srgbClr val="357D83"/>
                </a:solidFill>
              </a:rPr>
              <a:t>     系統 </a:t>
            </a:r>
            <a:r>
              <a:rPr lang="en-US" altLang="zh-TW" dirty="0" smtClean="0">
                <a:solidFill>
                  <a:srgbClr val="357D83"/>
                </a:solidFill>
              </a:rPr>
              <a:t>-&gt;</a:t>
            </a:r>
            <a:r>
              <a:rPr lang="zh-TW" altLang="en-US" dirty="0" smtClean="0">
                <a:solidFill>
                  <a:srgbClr val="357D83"/>
                </a:solidFill>
              </a:rPr>
              <a:t> </a:t>
            </a:r>
            <a:r>
              <a:rPr lang="en-US" altLang="zh-TW" dirty="0">
                <a:solidFill>
                  <a:srgbClr val="357D83"/>
                </a:solidFill>
              </a:rPr>
              <a:t>AI </a:t>
            </a:r>
            <a:r>
              <a:rPr lang="zh-TW" altLang="en-US" dirty="0">
                <a:solidFill>
                  <a:srgbClr val="357D83"/>
                </a:solidFill>
              </a:rPr>
              <a:t>人工智慧 </a:t>
            </a:r>
            <a:r>
              <a:rPr lang="en-US" altLang="zh-TW" dirty="0">
                <a:solidFill>
                  <a:srgbClr val="357D83"/>
                </a:solidFill>
              </a:rPr>
              <a:t>and IOM </a:t>
            </a:r>
            <a:r>
              <a:rPr lang="zh-TW" altLang="en-US" dirty="0">
                <a:solidFill>
                  <a:srgbClr val="357D83"/>
                </a:solidFill>
              </a:rPr>
              <a:t>物聯</a:t>
            </a:r>
            <a:r>
              <a:rPr lang="zh-TW" altLang="en-US" dirty="0" smtClean="0">
                <a:solidFill>
                  <a:srgbClr val="357D83"/>
                </a:solidFill>
              </a:rPr>
              <a:t>網 </a:t>
            </a:r>
            <a:endParaRPr lang="en-US" altLang="zh-TW" dirty="0" smtClean="0">
              <a:solidFill>
                <a:srgbClr val="357D83"/>
              </a:solidFill>
            </a:endParaRPr>
          </a:p>
          <a:p>
            <a:pPr lvl="1">
              <a:lnSpc>
                <a:spcPct val="105000"/>
              </a:lnSpc>
            </a:pPr>
            <a:r>
              <a:rPr lang="zh-TW" altLang="en-US" dirty="0" smtClean="0">
                <a:latin typeface="標楷體" pitchFamily="65" charset="-120"/>
                <a:ea typeface="標楷體" pitchFamily="65" charset="-120"/>
              </a:rPr>
              <a:t>軟體應用 </a:t>
            </a:r>
            <a:r>
              <a:rPr lang="en-US" altLang="zh-TW" dirty="0">
                <a:latin typeface="標楷體" pitchFamily="65" charset="-120"/>
                <a:ea typeface="標楷體" pitchFamily="65" charset="-120"/>
              </a:rPr>
              <a:t>(MIS)</a:t>
            </a:r>
            <a:r>
              <a:rPr lang="zh-TW" altLang="en-US" dirty="0">
                <a:latin typeface="標楷體" pitchFamily="65" charset="-120"/>
                <a:ea typeface="標楷體" pitchFamily="65" charset="-120"/>
              </a:rPr>
              <a:t> </a:t>
            </a:r>
            <a:r>
              <a:rPr lang="zh-TW" altLang="en-US" dirty="0">
                <a:solidFill>
                  <a:srgbClr val="357D83"/>
                </a:solidFill>
              </a:rPr>
              <a:t>的</a:t>
            </a:r>
            <a:r>
              <a:rPr lang="zh-TW" altLang="en-US" dirty="0" smtClean="0">
                <a:solidFill>
                  <a:srgbClr val="357D83"/>
                </a:solidFill>
              </a:rPr>
              <a:t>定義</a:t>
            </a:r>
            <a:endParaRPr lang="zh-TW" altLang="en-US" dirty="0" smtClean="0">
              <a:solidFill>
                <a:srgbClr val="357D83"/>
              </a:solidFill>
            </a:endParaRPr>
          </a:p>
          <a:p>
            <a:pPr lvl="1">
              <a:lnSpc>
                <a:spcPct val="105000"/>
              </a:lnSpc>
              <a:buNone/>
            </a:pPr>
            <a:r>
              <a:rPr lang="en-US" altLang="zh-TW" dirty="0" smtClean="0">
                <a:latin typeface="標楷體" panose="03000509000000000000" pitchFamily="65" charset="-120"/>
                <a:ea typeface="標楷體" panose="03000509000000000000" pitchFamily="65" charset="-120"/>
              </a:rPr>
              <a:t>MIS(</a:t>
            </a:r>
            <a:r>
              <a:rPr lang="en-US" altLang="zh-TW" dirty="0" err="1" smtClean="0">
                <a:latin typeface="標楷體" panose="03000509000000000000" pitchFamily="65" charset="-120"/>
                <a:ea typeface="標楷體" panose="03000509000000000000" pitchFamily="65" charset="-120"/>
              </a:rPr>
              <a:t>Managenent</a:t>
            </a:r>
            <a:r>
              <a:rPr lang="en-US" altLang="zh-TW" dirty="0" smtClean="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Information System </a:t>
            </a:r>
            <a:r>
              <a:rPr lang="zh-TW" altLang="en-US" dirty="0" smtClean="0">
                <a:latin typeface="標楷體" panose="03000509000000000000" pitchFamily="65" charset="-120"/>
                <a:ea typeface="標楷體" panose="03000509000000000000" pitchFamily="65" charset="-120"/>
              </a:rPr>
              <a:t>管理</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資訊系統</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產銷</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人發財</a:t>
            </a:r>
            <a:endParaRPr lang="en-US" altLang="zh-TW" dirty="0" smtClean="0">
              <a:latin typeface="標楷體" panose="03000509000000000000" pitchFamily="65" charset="-120"/>
              <a:ea typeface="標楷體" panose="03000509000000000000" pitchFamily="65" charset="-120"/>
            </a:endParaRPr>
          </a:p>
          <a:p>
            <a:pPr lvl="1">
              <a:lnSpc>
                <a:spcPct val="105000"/>
              </a:lnSpc>
              <a:buNone/>
            </a:pPr>
            <a:endParaRPr lang="zh-TW" altLang="en-US" dirty="0" smtClean="0"/>
          </a:p>
        </p:txBody>
      </p:sp>
      <p:sp>
        <p:nvSpPr>
          <p:cNvPr id="9220" name="Rectangle 11"/>
          <p:cNvSpPr>
            <a:spLocks noChangeArrowheads="1"/>
          </p:cNvSpPr>
          <p:nvPr/>
        </p:nvSpPr>
        <p:spPr bwMode="auto">
          <a:xfrm>
            <a:off x="457200" y="274638"/>
            <a:ext cx="8229600" cy="7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000" b="1" dirty="0" smtClean="0">
                <a:solidFill>
                  <a:schemeClr val="tx2"/>
                </a:solidFill>
                <a:latin typeface="Times New Roman" panose="02020603050405020304" pitchFamily="18" charset="0"/>
                <a:ea typeface="標楷體" panose="03000509000000000000" pitchFamily="65" charset="-120"/>
              </a:rPr>
              <a:t>計算機 的</a:t>
            </a:r>
            <a:r>
              <a:rPr lang="zh-TW" altLang="en-US" sz="4000" b="1" dirty="0">
                <a:solidFill>
                  <a:schemeClr val="tx2"/>
                </a:solidFill>
                <a:latin typeface="Times New Roman" panose="02020603050405020304" pitchFamily="18" charset="0"/>
                <a:ea typeface="標楷體" panose="03000509000000000000" pitchFamily="65" charset="-120"/>
              </a:rPr>
              <a:t>基本概念 </a:t>
            </a:r>
            <a:endParaRPr lang="en-US" altLang="zh-TW" sz="2000" b="1" dirty="0">
              <a:solidFill>
                <a:srgbClr val="3399FF"/>
              </a:solidFill>
              <a:latin typeface="Times New Roman" panose="02020603050405020304" pitchFamily="18" charset="0"/>
              <a:ea typeface="標楷體" panose="03000509000000000000" pitchFamily="65" charset="-120"/>
            </a:endParaRPr>
          </a:p>
        </p:txBody>
      </p:sp>
      <p:sp>
        <p:nvSpPr>
          <p:cNvPr id="9221" name="日期版面配置區 1"/>
          <p:cNvSpPr>
            <a:spLocks noGrp="1"/>
          </p:cNvSpPr>
          <p:nvPr>
            <p:ph type="dt" sz="quarter" idx="11"/>
          </p:nvPr>
        </p:nvSpPr>
        <p:spPr>
          <a:xfrm>
            <a:off x="457200" y="5877272"/>
            <a:ext cx="7848872" cy="628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b="1" dirty="0" smtClean="0">
                <a:solidFill>
                  <a:srgbClr val="0070C0"/>
                </a:solidFill>
              </a:rPr>
              <a:t>Case : </a:t>
            </a:r>
            <a:r>
              <a:rPr lang="zh-TW" altLang="zh-TW" sz="2400" b="1" dirty="0" smtClean="0">
                <a:solidFill>
                  <a:srgbClr val="0070C0"/>
                </a:solidFill>
              </a:rPr>
              <a:t>省政府</a:t>
            </a:r>
            <a:r>
              <a:rPr lang="zh-TW" altLang="zh-TW" sz="2400" b="1" dirty="0">
                <a:solidFill>
                  <a:srgbClr val="0070C0"/>
                </a:solidFill>
              </a:rPr>
              <a:t>運銷資訊化專案資訊</a:t>
            </a:r>
            <a:r>
              <a:rPr lang="zh-TW" altLang="zh-TW" sz="2400" b="1" dirty="0" smtClean="0">
                <a:solidFill>
                  <a:srgbClr val="0070C0"/>
                </a:solidFill>
              </a:rPr>
              <a:t>顧問</a:t>
            </a:r>
            <a:r>
              <a:rPr lang="en-US" altLang="zh-TW" sz="2400" b="1" dirty="0" smtClean="0">
                <a:solidFill>
                  <a:srgbClr val="0070C0"/>
                </a:solidFill>
              </a:rPr>
              <a:t>1996.10- 1997.9</a:t>
            </a:r>
          </a:p>
          <a:p>
            <a:endParaRPr lang="zh-TW" altLang="zh-TW" sz="2400" b="1" dirty="0">
              <a:solidFill>
                <a:srgbClr val="0070C0"/>
              </a:solidFill>
            </a:endParaRPr>
          </a:p>
          <a:p>
            <a:r>
              <a:rPr lang="en-US" altLang="zh-TW" sz="2400" b="1" dirty="0">
                <a:solidFill>
                  <a:srgbClr val="0070C0"/>
                </a:solidFill>
              </a:rPr>
              <a:t>(</a:t>
            </a:r>
            <a:r>
              <a:rPr lang="zh-TW" altLang="zh-TW" sz="2400" b="1" dirty="0">
                <a:solidFill>
                  <a:srgbClr val="0070C0"/>
                </a:solidFill>
              </a:rPr>
              <a:t>台中市果菜批發市場後台資訊</a:t>
            </a:r>
            <a:r>
              <a:rPr lang="zh-TW" altLang="zh-TW" sz="2400" b="1" dirty="0" smtClean="0">
                <a:solidFill>
                  <a:srgbClr val="0070C0"/>
                </a:solidFill>
              </a:rPr>
              <a:t>化</a:t>
            </a:r>
            <a:r>
              <a:rPr lang="en-US" altLang="zh-TW" sz="2400" b="1" dirty="0" smtClean="0">
                <a:solidFill>
                  <a:srgbClr val="0070C0"/>
                </a:solidFill>
              </a:rPr>
              <a:t> </a:t>
            </a:r>
            <a:r>
              <a:rPr lang="zh-TW" altLang="zh-TW" sz="2400" b="1" dirty="0" smtClean="0">
                <a:solidFill>
                  <a:srgbClr val="0070C0"/>
                </a:solidFill>
              </a:rPr>
              <a:t>與</a:t>
            </a:r>
            <a:r>
              <a:rPr lang="en-US" altLang="zh-TW" sz="2400" b="1" dirty="0" smtClean="0">
                <a:solidFill>
                  <a:srgbClr val="0070C0"/>
                </a:solidFill>
              </a:rPr>
              <a:t> </a:t>
            </a:r>
            <a:r>
              <a:rPr lang="zh-TW" altLang="zh-TW" sz="2400" b="1" dirty="0" smtClean="0">
                <a:solidFill>
                  <a:srgbClr val="0070C0"/>
                </a:solidFill>
              </a:rPr>
              <a:t>前台</a:t>
            </a:r>
            <a:r>
              <a:rPr lang="en-US" altLang="zh-TW" sz="2400" b="1" dirty="0" smtClean="0">
                <a:solidFill>
                  <a:srgbClr val="0070C0"/>
                </a:solidFill>
              </a:rPr>
              <a:t> </a:t>
            </a:r>
            <a:r>
              <a:rPr lang="zh-TW" altLang="zh-TW" sz="2400" b="1" dirty="0" smtClean="0">
                <a:solidFill>
                  <a:srgbClr val="0070C0"/>
                </a:solidFill>
              </a:rPr>
              <a:t>無線</a:t>
            </a:r>
            <a:r>
              <a:rPr lang="zh-TW" altLang="zh-TW" sz="2400" b="1" dirty="0">
                <a:solidFill>
                  <a:srgbClr val="0070C0"/>
                </a:solidFill>
              </a:rPr>
              <a:t>拍賣之網路與資料庫前置作業</a:t>
            </a:r>
            <a:r>
              <a:rPr lang="en-US" altLang="zh-TW" sz="2400" b="1" dirty="0">
                <a:solidFill>
                  <a:srgbClr val="0070C0"/>
                </a:solidFill>
              </a:rPr>
              <a:t>)</a:t>
            </a:r>
            <a:r>
              <a:rPr lang="en-US" altLang="zh-TW" sz="2400" b="1" dirty="0" smtClean="0">
                <a:solidFill>
                  <a:srgbClr val="0070C0"/>
                </a:solidFill>
              </a:rPr>
              <a:t> </a:t>
            </a:r>
            <a:endParaRPr lang="zh-TW" altLang="en-US" sz="2400" b="1" dirty="0" smtClean="0">
              <a:solidFill>
                <a:srgbClr val="0070C0"/>
              </a:solidFill>
            </a:endParaRPr>
          </a:p>
        </p:txBody>
      </p:sp>
    </p:spTree>
    <p:extLst>
      <p:ext uri="{BB962C8B-B14F-4D97-AF65-F5344CB8AC3E}">
        <p14:creationId xmlns:p14="http://schemas.microsoft.com/office/powerpoint/2010/main" val="1945123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14339"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EC8B8366-F661-48EC-BA65-2D2C19B62665}" type="slidenum">
              <a:rPr lang="en-US" altLang="zh-TW" sz="1400"/>
              <a:pPr/>
              <a:t>7</a:t>
            </a:fld>
            <a:endParaRPr lang="en-US" altLang="zh-TW" sz="1400"/>
          </a:p>
        </p:txBody>
      </p:sp>
      <p:sp>
        <p:nvSpPr>
          <p:cNvPr id="14340" name="Rectangle 2"/>
          <p:cNvSpPr>
            <a:spLocks noGrp="1" noChangeArrowheads="1"/>
          </p:cNvSpPr>
          <p:nvPr>
            <p:ph type="title"/>
          </p:nvPr>
        </p:nvSpPr>
        <p:spPr/>
        <p:txBody>
          <a:bodyPr>
            <a:normAutofit fontScale="90000"/>
          </a:bodyPr>
          <a:lstStyle/>
          <a:p>
            <a:pPr eaLnBrk="1" hangingPunct="1"/>
            <a:r>
              <a:rPr lang="zh-TW" altLang="en-US" dirty="0" smtClean="0"/>
              <a:t>資訊系統應用</a:t>
            </a:r>
            <a:r>
              <a:rPr lang="zh-TW" altLang="en-US" dirty="0" smtClean="0"/>
              <a:t>範圍 </a:t>
            </a:r>
            <a:r>
              <a:rPr lang="en-US" altLang="zh-TW" dirty="0" smtClean="0"/>
              <a:t>SCM-CRM</a:t>
            </a:r>
            <a:r>
              <a:rPr lang="zh-TW" altLang="en-US" dirty="0" smtClean="0"/>
              <a:t> 的</a:t>
            </a:r>
            <a:r>
              <a:rPr lang="zh-TW" altLang="en-US" dirty="0" smtClean="0"/>
              <a:t>擴大</a:t>
            </a:r>
          </a:p>
        </p:txBody>
      </p:sp>
      <p:pic>
        <p:nvPicPr>
          <p:cNvPr id="500739" name="Picture 3" descr="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1890713"/>
            <a:ext cx="8739188"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8178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00739"/>
                                        </p:tgtEl>
                                        <p:attrNameLst>
                                          <p:attrName>style.visibility</p:attrName>
                                        </p:attrNameLst>
                                      </p:cBhvr>
                                      <p:to>
                                        <p:strVal val="visible"/>
                                      </p:to>
                                    </p:set>
                                    <p:animEffect transition="in" filter="wipe(left)">
                                      <p:cBhvr>
                                        <p:cTn id="7" dur="500"/>
                                        <p:tgtEl>
                                          <p:spTgt spid="500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143000"/>
          </a:xfrm>
        </p:spPr>
        <p:txBody>
          <a:bodyPr>
            <a:normAutofit fontScale="90000"/>
          </a:bodyPr>
          <a:lstStyle/>
          <a:p>
            <a:r>
              <a:rPr lang="en-US" altLang="zh-TW" dirty="0" smtClean="0">
                <a:latin typeface="標楷體" pitchFamily="65" charset="-120"/>
                <a:ea typeface="標楷體" pitchFamily="65" charset="-120"/>
              </a:rPr>
              <a:t>2.3/9</a:t>
            </a:r>
            <a:r>
              <a:rPr lang="zh-TW" altLang="en-US" dirty="0" smtClean="0">
                <a:latin typeface="標楷體" pitchFamily="65" charset="-120"/>
                <a:ea typeface="標楷體" pitchFamily="65" charset="-120"/>
              </a:rPr>
              <a:t> </a:t>
            </a:r>
            <a:r>
              <a:rPr lang="zh-TW" altLang="en-US" dirty="0" smtClean="0"/>
              <a:t>什麼</a:t>
            </a:r>
            <a:r>
              <a:rPr lang="zh-TW" altLang="en-US" dirty="0"/>
              <a:t>是 </a:t>
            </a:r>
            <a:r>
              <a:rPr lang="en-US" altLang="zh-TW" dirty="0" smtClean="0"/>
              <a:t>EC=B2B</a:t>
            </a:r>
            <a:r>
              <a:rPr lang="zh-TW" altLang="en-US" dirty="0" smtClean="0"/>
              <a:t> </a:t>
            </a:r>
            <a:r>
              <a:rPr lang="en-US" altLang="zh-TW" dirty="0" smtClean="0"/>
              <a:t>+B2C</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pic>
        <p:nvPicPr>
          <p:cNvPr id="1026" name="Picture 2"/>
          <p:cNvPicPr>
            <a:picLocks noChangeAspect="1" noChangeArrowheads="1"/>
          </p:cNvPicPr>
          <p:nvPr/>
        </p:nvPicPr>
        <p:blipFill>
          <a:blip r:embed="rId2" cstate="print"/>
          <a:srcRect l="66833" t="15144" r="3932" b="12820"/>
          <a:stretch>
            <a:fillRect/>
          </a:stretch>
        </p:blipFill>
        <p:spPr bwMode="auto">
          <a:xfrm>
            <a:off x="611560" y="1268760"/>
            <a:ext cx="2895419" cy="5439877"/>
          </a:xfrm>
          <a:prstGeom prst="rect">
            <a:avLst/>
          </a:prstGeom>
          <a:noFill/>
          <a:ln w="9525">
            <a:noFill/>
            <a:miter lim="800000"/>
            <a:headEnd/>
            <a:tailEnd/>
          </a:ln>
        </p:spPr>
      </p:pic>
      <p:sp>
        <p:nvSpPr>
          <p:cNvPr id="6" name="文字方塊 5"/>
          <p:cNvSpPr txBox="1"/>
          <p:nvPr/>
        </p:nvSpPr>
        <p:spPr>
          <a:xfrm>
            <a:off x="4139952" y="1988840"/>
            <a:ext cx="3456384" cy="452431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年設立。 </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商業自動化。</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86~87</a:t>
            </a:r>
            <a:r>
              <a:rPr lang="zh-TW" altLang="en-US" dirty="0" smtClean="0">
                <a:latin typeface="標楷體" pitchFamily="65" charset="-120"/>
                <a:ea typeface="標楷體" pitchFamily="65" charset="-120"/>
              </a:rPr>
              <a:t>年北京網頁設立。</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2000</a:t>
            </a:r>
            <a:r>
              <a:rPr lang="zh-TW" altLang="en-US" dirty="0" smtClean="0">
                <a:latin typeface="標楷體" pitchFamily="65" charset="-120"/>
                <a:ea typeface="標楷體" pitchFamily="65" charset="-120"/>
              </a:rPr>
              <a:t>年美國網路泡沫化。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中國大陸</a:t>
            </a:r>
            <a:r>
              <a:rPr lang="en-US" altLang="zh-TW" dirty="0" err="1" smtClean="0">
                <a:latin typeface="標楷體" pitchFamily="65" charset="-120"/>
                <a:ea typeface="標楷體" pitchFamily="65" charset="-120"/>
              </a:rPr>
              <a:t>Favebook</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人人網。</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err="1" smtClean="0">
                <a:latin typeface="標楷體" pitchFamily="65" charset="-120"/>
                <a:ea typeface="標楷體" pitchFamily="65" charset="-120"/>
              </a:rPr>
              <a:t>Sars</a:t>
            </a:r>
            <a:r>
              <a:rPr lang="zh-TW" altLang="en-US" dirty="0" smtClean="0">
                <a:latin typeface="標楷體" pitchFamily="65" charset="-120"/>
                <a:ea typeface="標楷體" pitchFamily="65" charset="-120"/>
              </a:rPr>
              <a:t> 掏寶網踢出</a:t>
            </a:r>
            <a:r>
              <a:rPr lang="en-US" altLang="zh-TW" dirty="0" smtClean="0">
                <a:latin typeface="標楷體" pitchFamily="65" charset="-120"/>
                <a:ea typeface="標楷體" pitchFamily="65" charset="-120"/>
              </a:rPr>
              <a:t>e-bay</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19</a:t>
            </a:r>
            <a:r>
              <a:rPr lang="zh-TW" altLang="en-US" dirty="0">
                <a:latin typeface="標楷體" pitchFamily="65" charset="-120"/>
                <a:ea typeface="標楷體" pitchFamily="65" charset="-120"/>
              </a:rPr>
              <a:t>號，阿里巴巴在紐約證交所完成</a:t>
            </a:r>
            <a:r>
              <a:rPr lang="en-US" altLang="zh-TW" dirty="0">
                <a:latin typeface="標楷體" pitchFamily="65" charset="-120"/>
                <a:ea typeface="標楷體" pitchFamily="65" charset="-120"/>
              </a:rPr>
              <a:t>IPO</a:t>
            </a:r>
            <a:r>
              <a:rPr lang="zh-TW" altLang="en-US" dirty="0">
                <a:latin typeface="標楷體" pitchFamily="65" charset="-120"/>
                <a:ea typeface="標楷體" pitchFamily="65" charset="-120"/>
              </a:rPr>
              <a:t>，身為阿里巴巴的大股東，雅虎（</a:t>
            </a:r>
            <a:r>
              <a:rPr lang="en-US" altLang="zh-TW" dirty="0">
                <a:latin typeface="標楷體" pitchFamily="65" charset="-120"/>
                <a:ea typeface="標楷體" pitchFamily="65" charset="-120"/>
              </a:rPr>
              <a:t>Yahoo</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曾經，雅虎開創了網路廣告這一業務模式，讓免費的網路走進了千家萬戶，而且至今，雅虎和</a:t>
            </a:r>
            <a:r>
              <a:rPr lang="en-US" altLang="zh-TW" dirty="0">
                <a:latin typeface="標楷體" pitchFamily="65" charset="-120"/>
                <a:ea typeface="標楷體" pitchFamily="65" charset="-120"/>
              </a:rPr>
              <a:t>Google</a:t>
            </a:r>
            <a:r>
              <a:rPr lang="zh-TW" altLang="en-US" dirty="0">
                <a:latin typeface="標楷體" pitchFamily="65" charset="-120"/>
                <a:ea typeface="標楷體" pitchFamily="65" charset="-120"/>
              </a:rPr>
              <a:t>還交替把持著全球訪問量最高網站的頭把交椅。</a:t>
            </a:r>
          </a:p>
          <a:p>
            <a:pPr>
              <a:buFont typeface="Wingdings" pitchFamily="2" charset="2"/>
              <a:buChar char="l"/>
            </a:pPr>
            <a:endParaRPr lang="zh-TW" altLang="en-US" dirty="0">
              <a:latin typeface="標楷體" pitchFamily="65" charset="-120"/>
              <a:ea typeface="標楷體" pitchFamily="65"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sz="1800" dirty="0">
                <a:latin typeface="標楷體" pitchFamily="65" charset="-120"/>
                <a:ea typeface="標楷體" pitchFamily="65" charset="-120"/>
              </a:rPr>
              <a:t>全球數據人口</a:t>
            </a:r>
            <a:r>
              <a:rPr lang="en-US" altLang="zh-TW" sz="1800" dirty="0">
                <a:latin typeface="標楷體" pitchFamily="65" charset="-120"/>
                <a:ea typeface="標楷體" pitchFamily="65" charset="-120"/>
              </a:rPr>
              <a:t>:</a:t>
            </a:r>
            <a:r>
              <a:rPr lang="en-US" altLang="zh-TW" sz="1800" dirty="0" smtClean="0">
                <a:latin typeface="標楷體" pitchFamily="65" charset="-120"/>
                <a:ea typeface="標楷體" pitchFamily="65" charset="-120"/>
              </a:rPr>
              <a:t>75</a:t>
            </a:r>
            <a:r>
              <a:rPr lang="zh-TW" altLang="en-US" sz="1800" dirty="0" smtClean="0">
                <a:latin typeface="標楷體" pitchFamily="65" charset="-120"/>
                <a:ea typeface="標楷體" pitchFamily="65" charset="-120"/>
              </a:rPr>
              <a:t>億</a:t>
            </a:r>
            <a:endParaRPr lang="en-US" altLang="zh-TW" sz="1800" dirty="0" smtClean="0">
              <a:latin typeface="標楷體" pitchFamily="65" charset="-120"/>
              <a:ea typeface="標楷體" pitchFamily="65" charset="-120"/>
            </a:endParaRPr>
          </a:p>
        </p:txBody>
      </p:sp>
      <p:sp>
        <p:nvSpPr>
          <p:cNvPr id="5" name="矩形 4"/>
          <p:cNvSpPr/>
          <p:nvPr/>
        </p:nvSpPr>
        <p:spPr>
          <a:xfrm>
            <a:off x="1691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smtClean="0">
                <a:latin typeface="標楷體" pitchFamily="65" charset="-120"/>
                <a:ea typeface="標楷體" pitchFamily="65" charset="-120"/>
              </a:rPr>
              <a:t>手機人口</a:t>
            </a:r>
            <a:r>
              <a:rPr lang="en-US" altLang="zh-TW" dirty="0" smtClean="0">
                <a:latin typeface="標楷體" pitchFamily="65" charset="-120"/>
                <a:ea typeface="標楷體" pitchFamily="65" charset="-120"/>
              </a:rPr>
              <a:t>:70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cxnSp>
        <p:nvCxnSpPr>
          <p:cNvPr id="7" name="直線單箭頭接點 6"/>
          <p:cNvCxnSpPr>
            <a:stCxn id="5" idx="2"/>
          </p:cNvCxnSpPr>
          <p:nvPr/>
        </p:nvCxnSpPr>
        <p:spPr>
          <a:xfrm>
            <a:off x="2807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91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a:t>
            </a:r>
            <a:r>
              <a:rPr lang="zh-TW" altLang="en-US" dirty="0" smtClean="0">
                <a:latin typeface="標楷體" pitchFamily="65" charset="-120"/>
                <a:ea typeface="標楷體" pitchFamily="65" charset="-120"/>
              </a:rPr>
              <a:t>人口</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sp>
        <p:nvSpPr>
          <p:cNvPr id="9" name="矩形 8"/>
          <p:cNvSpPr/>
          <p:nvPr/>
        </p:nvSpPr>
        <p:spPr>
          <a:xfrm>
            <a:off x="1691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FB:20</a:t>
            </a:r>
            <a:r>
              <a:rPr lang="zh-TW" altLang="en-US" dirty="0" smtClean="0">
                <a:latin typeface="標楷體" pitchFamily="65" charset="-120"/>
                <a:ea typeface="標楷體" pitchFamily="65" charset="-120"/>
              </a:rPr>
              <a:t>億</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2771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2771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691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人口</a:t>
            </a:r>
            <a:endParaRPr lang="zh-TW" altLang="en-US" dirty="0">
              <a:latin typeface="標楷體" pitchFamily="65" charset="-120"/>
              <a:ea typeface="標楷體" pitchFamily="65" charset="-120"/>
            </a:endParaRPr>
          </a:p>
        </p:txBody>
      </p:sp>
      <p:sp>
        <p:nvSpPr>
          <p:cNvPr id="13" name="文字方塊 12"/>
          <p:cNvSpPr txBox="1"/>
          <p:nvPr/>
        </p:nvSpPr>
        <p:spPr>
          <a:xfrm>
            <a:off x="4355976" y="2276872"/>
            <a:ext cx="1368152"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PC</a:t>
            </a:r>
          </a:p>
          <a:p>
            <a:r>
              <a:rPr lang="en-US" altLang="zh-TW" dirty="0" smtClean="0">
                <a:latin typeface="標楷體" pitchFamily="65" charset="-120"/>
                <a:ea typeface="標楷體" pitchFamily="65" charset="-120"/>
              </a:rPr>
              <a:t>Note Book</a:t>
            </a:r>
          </a:p>
          <a:p>
            <a:r>
              <a:rPr lang="zh-TW" altLang="en-US" dirty="0" smtClean="0">
                <a:latin typeface="標楷體" pitchFamily="65" charset="-120"/>
                <a:ea typeface="標楷體" pitchFamily="65" charset="-120"/>
              </a:rPr>
              <a:t>手機</a:t>
            </a:r>
            <a:endParaRPr lang="zh-TW" altLang="en-US" dirty="0">
              <a:latin typeface="標楷體" pitchFamily="65" charset="-120"/>
              <a:ea typeface="標楷體" pitchFamily="65" charset="-120"/>
            </a:endParaRPr>
          </a:p>
        </p:txBody>
      </p:sp>
      <p:sp>
        <p:nvSpPr>
          <p:cNvPr id="14" name="左大括弧 13"/>
          <p:cNvSpPr/>
          <p:nvPr/>
        </p:nvSpPr>
        <p:spPr>
          <a:xfrm>
            <a:off x="3995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971600" y="5661248"/>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有線</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200M~</a:t>
              </a:r>
            </a:p>
            <a:p>
              <a:r>
                <a:rPr lang="en-US" altLang="zh-TW" dirty="0" smtClean="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4283968" y="4726885"/>
            <a:ext cx="1512168" cy="1323439"/>
          </a:xfrm>
          <a:prstGeom prst="rect">
            <a:avLst/>
          </a:prstGeom>
          <a:noFill/>
        </p:spPr>
        <p:txBody>
          <a:bodyPr wrap="square" rtlCol="0">
            <a:spAutoFit/>
          </a:bodyPr>
          <a:lstStyle/>
          <a:p>
            <a:r>
              <a:rPr lang="en-US" altLang="zh-TW" sz="2000" dirty="0" smtClean="0">
                <a:solidFill>
                  <a:srgbClr val="FF0000"/>
                </a:solidFill>
                <a:latin typeface="標楷體" pitchFamily="65" charset="-120"/>
                <a:ea typeface="標楷體" pitchFamily="65" charset="-120"/>
              </a:rPr>
              <a:t>3G(10M)</a:t>
            </a:r>
          </a:p>
          <a:p>
            <a:r>
              <a:rPr lang="en-US" altLang="zh-TW" sz="2000" dirty="0" smtClean="0">
                <a:solidFill>
                  <a:srgbClr val="FF0000"/>
                </a:solidFill>
                <a:latin typeface="標楷體" pitchFamily="65" charset="-120"/>
                <a:ea typeface="標楷體" pitchFamily="65" charset="-120"/>
              </a:rPr>
              <a:t>4G(20M-70M)</a:t>
            </a:r>
          </a:p>
          <a:p>
            <a:r>
              <a:rPr lang="en-US" altLang="zh-TW" sz="2000" dirty="0" smtClean="0">
                <a:solidFill>
                  <a:srgbClr val="FF0000"/>
                </a:solidFill>
                <a:latin typeface="標楷體" pitchFamily="65" charset="-120"/>
                <a:ea typeface="標楷體" pitchFamily="65" charset="-120"/>
              </a:rPr>
              <a:t>5G(100M-2G)</a:t>
            </a:r>
            <a:endParaRPr lang="zh-TW" altLang="en-US" sz="2000" dirty="0">
              <a:solidFill>
                <a:srgbClr val="FF0000"/>
              </a:solidFill>
              <a:latin typeface="標楷體" pitchFamily="65" charset="-120"/>
              <a:ea typeface="標楷體" pitchFamily="65" charset="-120"/>
            </a:endParaRPr>
          </a:p>
          <a:p>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4427984" y="1556792"/>
            <a:ext cx="2520280" cy="400110"/>
          </a:xfrm>
          <a:prstGeom prst="rect">
            <a:avLst/>
          </a:prstGeom>
          <a:noFill/>
        </p:spPr>
        <p:txBody>
          <a:bodyPr wrap="square" rtlCol="0">
            <a:spAutoFit/>
          </a:bodyPr>
          <a:lstStyle/>
          <a:p>
            <a:r>
              <a:rPr lang="en-US" altLang="zh-TW" sz="2000" b="1" dirty="0" smtClean="0">
                <a:solidFill>
                  <a:srgbClr val="FF0000"/>
                </a:solidFill>
                <a:latin typeface="標楷體" pitchFamily="65" charset="-120"/>
                <a:ea typeface="標楷體" pitchFamily="65" charset="-120"/>
              </a:rPr>
              <a:t>3G-&gt;4G</a:t>
            </a:r>
            <a:r>
              <a:rPr lang="zh-TW" altLang="en-US" sz="2000" b="1" dirty="0" smtClean="0">
                <a:solidFill>
                  <a:srgbClr val="FF0000"/>
                </a:solidFill>
                <a:latin typeface="標楷體" pitchFamily="65" charset="-120"/>
                <a:ea typeface="標楷體" pitchFamily="65" charset="-120"/>
              </a:rPr>
              <a:t>人口</a:t>
            </a:r>
            <a:r>
              <a:rPr lang="en-US" altLang="zh-TW" sz="2000" b="1" dirty="0" smtClean="0">
                <a:solidFill>
                  <a:srgbClr val="FF0000"/>
                </a:solidFill>
                <a:latin typeface="標楷體" pitchFamily="65" charset="-120"/>
                <a:ea typeface="標楷體" pitchFamily="65" charset="-120"/>
              </a:rPr>
              <a:t>:10</a:t>
            </a:r>
            <a:r>
              <a:rPr lang="zh-TW" altLang="en-US" sz="2000" b="1" dirty="0" smtClean="0">
                <a:solidFill>
                  <a:srgbClr val="FF0000"/>
                </a:solidFill>
                <a:latin typeface="標楷體" pitchFamily="65" charset="-120"/>
                <a:ea typeface="標楷體" pitchFamily="65" charset="-120"/>
              </a:rPr>
              <a:t>億</a:t>
            </a:r>
            <a:endParaRPr lang="zh-TW" altLang="en-US" sz="2000" b="1" dirty="0">
              <a:solidFill>
                <a:srgbClr val="FF0000"/>
              </a:solidFill>
              <a:latin typeface="標楷體" pitchFamily="65" charset="-120"/>
              <a:ea typeface="標楷體" pitchFamily="65" charset="-120"/>
            </a:endParaRPr>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3081</Words>
  <Application>Microsoft Office PowerPoint</Application>
  <PresentationFormat>如螢幕大小 (4:3)</PresentationFormat>
  <Paragraphs>583</Paragraphs>
  <Slides>36</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36</vt:i4>
      </vt:variant>
    </vt:vector>
  </HeadingPairs>
  <TitlesOfParts>
    <vt:vector size="43" baseType="lpstr">
      <vt:lpstr>新細明體</vt:lpstr>
      <vt:lpstr>標楷體</vt:lpstr>
      <vt:lpstr>Arial</vt:lpstr>
      <vt:lpstr>Calibri</vt:lpstr>
      <vt:lpstr>Times New Roman</vt:lpstr>
      <vt:lpstr>Wingdings</vt:lpstr>
      <vt:lpstr>Office 佈景主題</vt:lpstr>
      <vt:lpstr>組織理論 管理</vt:lpstr>
      <vt:lpstr>PowerPoint 簡報</vt:lpstr>
      <vt:lpstr>PowerPoint 簡報</vt:lpstr>
      <vt:lpstr>PowerPoint 簡報</vt:lpstr>
      <vt:lpstr>資訊與 大數據資訊管理</vt:lpstr>
      <vt:lpstr>PowerPoint 簡報</vt:lpstr>
      <vt:lpstr>資訊系統應用範圍 SCM-CRM 的擴大</vt:lpstr>
      <vt:lpstr>2.3/9 什麼是 EC=B2B +B2C                 (SCM + CRM)    阿里巴巴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et3</dc:creator>
  <cp:lastModifiedBy>user</cp:lastModifiedBy>
  <cp:revision>80</cp:revision>
  <dcterms:created xsi:type="dcterms:W3CDTF">2014-09-23T05:01:35Z</dcterms:created>
  <dcterms:modified xsi:type="dcterms:W3CDTF">2018-03-16T01:53:42Z</dcterms:modified>
</cp:coreProperties>
</file>