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3"/>
  </p:notesMasterIdLst>
  <p:sldIdLst>
    <p:sldId id="256" r:id="rId2"/>
    <p:sldId id="257" r:id="rId3"/>
    <p:sldId id="286" r:id="rId4"/>
    <p:sldId id="258" r:id="rId5"/>
    <p:sldId id="259" r:id="rId6"/>
    <p:sldId id="288" r:id="rId7"/>
    <p:sldId id="260" r:id="rId8"/>
    <p:sldId id="261" r:id="rId9"/>
    <p:sldId id="262" r:id="rId10"/>
    <p:sldId id="263" r:id="rId11"/>
    <p:sldId id="264" r:id="rId12"/>
    <p:sldId id="287" r:id="rId13"/>
    <p:sldId id="266" r:id="rId14"/>
    <p:sldId id="267" r:id="rId15"/>
    <p:sldId id="293" r:id="rId16"/>
    <p:sldId id="269" r:id="rId17"/>
    <p:sldId id="289" r:id="rId18"/>
    <p:sldId id="292" r:id="rId19"/>
    <p:sldId id="291" r:id="rId20"/>
    <p:sldId id="272" r:id="rId21"/>
    <p:sldId id="290" r:id="rId22"/>
    <p:sldId id="274" r:id="rId23"/>
    <p:sldId id="275" r:id="rId24"/>
    <p:sldId id="278" r:id="rId25"/>
    <p:sldId id="279" r:id="rId26"/>
    <p:sldId id="294" r:id="rId27"/>
    <p:sldId id="298" r:id="rId28"/>
    <p:sldId id="295" r:id="rId29"/>
    <p:sldId id="296" r:id="rId30"/>
    <p:sldId id="297" r:id="rId31"/>
    <p:sldId id="299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E97145C-73C7-4C3C-B862-FF8FAF20B74A}">
          <p14:sldIdLst>
            <p14:sldId id="256"/>
            <p14:sldId id="257"/>
            <p14:sldId id="286"/>
            <p14:sldId id="258"/>
            <p14:sldId id="259"/>
            <p14:sldId id="288"/>
            <p14:sldId id="260"/>
            <p14:sldId id="261"/>
            <p14:sldId id="262"/>
            <p14:sldId id="263"/>
            <p14:sldId id="264"/>
            <p14:sldId id="287"/>
            <p14:sldId id="266"/>
            <p14:sldId id="267"/>
            <p14:sldId id="293"/>
            <p14:sldId id="269"/>
            <p14:sldId id="289"/>
            <p14:sldId id="292"/>
            <p14:sldId id="291"/>
            <p14:sldId id="272"/>
            <p14:sldId id="290"/>
            <p14:sldId id="274"/>
            <p14:sldId id="275"/>
            <p14:sldId id="278"/>
            <p14:sldId id="279"/>
            <p14:sldId id="294"/>
            <p14:sldId id="298"/>
            <p14:sldId id="295"/>
            <p14:sldId id="296"/>
            <p14:sldId id="297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5" autoAdjust="0"/>
  </p:normalViewPr>
  <p:slideViewPr>
    <p:cSldViewPr>
      <p:cViewPr varScale="1">
        <p:scale>
          <a:sx n="125" d="100"/>
          <a:sy n="125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DE61D-929E-427C-AE03-84180D80A2A3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8E61C-526F-4F71-A4A6-7F701BFF6D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63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8E61C-526F-4F71-A4A6-7F701BFF6DC8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05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0F45BD-A201-4414-8AA6-B25F8F6234C9}" type="datetimeFigureOut">
              <a:rPr lang="zh-TW" altLang="en-US" smtClean="0"/>
              <a:t>2018/4/25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EA1BA3-3FE2-4447-90DD-181EFBB096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7-11.com.tw/company/strength.asp" TargetMode="External"/><Relationship Id="rId2" Type="http://schemas.openxmlformats.org/officeDocument/2006/relationships/hyperlink" Target="http://www.7-11.com.tw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683404"/>
            <a:ext cx="6552728" cy="1161420"/>
          </a:xfrm>
        </p:spPr>
        <p:txBody>
          <a:bodyPr anchor="ctr">
            <a:noAutofit/>
          </a:bodyPr>
          <a:lstStyle/>
          <a:p>
            <a:pPr algn="ctr"/>
            <a:r>
              <a:rPr lang="zh-TW" altLang="en-US" sz="4000" b="0" cap="all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生活的便利屋－統一</a:t>
            </a:r>
            <a:r>
              <a:rPr lang="zh-TW" altLang="en-US" sz="4000" b="0" cap="all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超商</a:t>
            </a:r>
            <a:endParaRPr lang="zh-TW" altLang="en-US" sz="4000" b="0" cap="all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095836" y="2924944"/>
            <a:ext cx="2952328" cy="295232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zh-TW" altLang="en-US" sz="2400" spc="5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組員：</a:t>
            </a:r>
            <a:endParaRPr lang="en-US" altLang="zh-TW" sz="2400" spc="5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BF104061 </a:t>
            </a:r>
            <a:r>
              <a:rPr lang="zh-TW" altLang="en-US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戴愷杰</a:t>
            </a:r>
          </a:p>
          <a:p>
            <a:pPr algn="l"/>
            <a:r>
              <a:rPr lang="en-US" altLang="zh-TW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BF104067 </a:t>
            </a:r>
            <a:r>
              <a:rPr lang="zh-TW" altLang="en-US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林立偉</a:t>
            </a:r>
          </a:p>
          <a:p>
            <a:pPr algn="l"/>
            <a:r>
              <a:rPr lang="en-US" altLang="zh-TW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BF104086 </a:t>
            </a:r>
            <a:r>
              <a:rPr lang="zh-TW" altLang="en-US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陳建嘉</a:t>
            </a:r>
          </a:p>
          <a:p>
            <a:pPr algn="l"/>
            <a:r>
              <a:rPr lang="en-US" altLang="zh-TW" sz="2400" spc="50" baseline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BF104088 </a:t>
            </a:r>
            <a:r>
              <a:rPr lang="zh-TW" altLang="en-US" sz="2400" spc="5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廖明聖</a:t>
            </a:r>
            <a:endParaRPr lang="en-US" altLang="zh-TW" sz="2400" spc="5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2400" spc="5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BF104903</a:t>
            </a:r>
            <a:r>
              <a:rPr lang="zh-TW" altLang="en-US" sz="2400" spc="5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標楷體" panose="03000509000000000000" pitchFamily="65" charset="-120"/>
                <a:ea typeface="標楷體" panose="03000509000000000000" pitchFamily="65" charset="-120"/>
              </a:rPr>
              <a:t> 江家豪</a:t>
            </a:r>
            <a:endParaRPr lang="zh-TW" altLang="en-US" sz="2400" spc="50" baseline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744" y="432048"/>
            <a:ext cx="1707851" cy="17728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文字方塊 7"/>
          <p:cNvSpPr txBox="1"/>
          <p:nvPr/>
        </p:nvSpPr>
        <p:spPr>
          <a:xfrm>
            <a:off x="2915816" y="6206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26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商品研發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統一超商致力強化鮮食與顧客服務的商品力以突顯差異化，結合御便當、御飯糰、速食、甜點，以及代收業務、電子商務、預購、資訊產品、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ATM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City Cafe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 err="1">
                <a:latin typeface="Times New Roman" panose="02020603050405020304" pitchFamily="18" charset="0"/>
                <a:ea typeface="微軟正黑體" panose="020B0604030504040204" pitchFamily="34" charset="-120"/>
              </a:rPr>
              <a:t>WiFlY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 err="1">
                <a:latin typeface="Times New Roman" panose="02020603050405020304" pitchFamily="18" charset="0"/>
                <a:ea typeface="微軟正黑體" panose="020B0604030504040204" pitchFamily="34" charset="-120"/>
              </a:rPr>
              <a:t>ibon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經營等各項生活機能，建構消費者生活中心，引領新優質生活新型態。滿足消費者全方位需求的經營績效，更是反映在毛利率的成長上。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8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貼心服務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不僅是讓人純粹購物的商店。它內部還附有許多多元服務，因此會讓人覺得非常方便不必要去繳電話費又要在去映像館沖照片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。（以下列表）</a:t>
            </a:r>
            <a:endParaRPr lang="en-US" altLang="zh-TW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1.icash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儲值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2.CD 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預購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宅急便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4.DHL 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國際快遞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5.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沖印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便：提供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沖洗照片的服務，四十八小時以內交件。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影印傳真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便：提供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列印、彩色或黑白影印、市內，長途或國際傳真和接收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傳真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的服務。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686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7.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免費叫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車：提供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免費叫計程車的服務，好處是不怕在路邊招不到車或忘記計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程車公司電話號碼的情況發生，但這種服務只限於台北、台中和高雄地區。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8.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繳費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便：提供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代收停車費、瓦斯費、水電費、電信費、有線電視費、分期付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款、人壽險、交通違規罰鍰，信用卡費，強制汽機車責任險保費、學雜費及繳稅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的服務。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9.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食品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定購：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也很貼心的提供很多逢年過節應景食物的訂購。如中秋月餅、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端午節粽子、春節禮盒、情人節巧克力及當季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美食（帝王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蟹蛋糕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等）。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0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情報系統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為即時掌握消費者需求，強化行銷體系，統一超商於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2003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年結合轉投資公司「統一資訊」，及國際知名廠商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NRI</a:t>
            </a:r>
            <a:b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</a:b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（日本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野村總合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研究所）、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NEC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（恩益禧股份有限公司）合作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開發「第二代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POS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服務情報系統」。</a:t>
            </a:r>
            <a:b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</a:b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此套系統具有高效能的情報力，包括每小時為單位的進銷存情報、每日四次的天氣情報、以多媒體方式傳送集中</a:t>
            </a:r>
            <a:b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</a:b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化的商品情報等，能快速反應消費者需求，有效提昇經營水準。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95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經營優勢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強大的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品牌：統一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超商致力於正派穩健經營、服務與產品品質的提升及用心打動消費者的心，所建立起的品牌形象優勢，已與消費者建立強大的信賴感及忠誠度。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新生活型態的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先驅者：本公司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致力於產品與服務的創新，不斷推出高品質、高便利、滿足消費需求的新產品，亦帶領新的消費行為與生活型態。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差異化的展店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策略：積極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進駐每一個不方便的空間，縮短與消費者的距離，提供消費者每一分、每一秒的便利。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04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綿密的網路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架構：台灣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店數已超越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3500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家，遍及台灣地區與外島；亦是全台擁有最多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ATM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機器（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2,000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台）的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零售通路商；更結合實體與虛擬的銷售通路，全方位滿足消費者生活上的一切需求。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5.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高科技完善的資訊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系統：斥資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億打造二代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POS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服務情報系統，透過完整的系統架構與即時的消費資訊傳輸，充份發揮單店經營效益，滿足消費者的便利需求。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事業經營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能力：本公司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擁有完整的零售供應鏈，從商品設計、開發、生產、配送到銷售，由專業經營團隊緊密結合與嚴格控管。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豐富的集團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資源：集團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各企業垂直整合，以及水平零售事業的蓬勃發展，都將藉由集團的資源服務共享，來降低整體的營運成本，提高經營優勢。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7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展店能力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走在捷運站、百貨公司和火車站，轉角忽然出現的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招牌，讓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提供的便利服務，隨時為來往絡繹不絕的人潮充電加油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18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不僅在全國大街小巷擁有超過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4300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家的門市，成功建構全台灣最密集的零售網絡，引領台灣的消費趨勢，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也整合集團資源，發揮彈性展店實力，將門市觸角積極跨入不同空間領域，從學校、捷運站、火車站、醫院到購物中心，都能看到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的身影，滿足消費者最即時、多元的需求。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23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台灣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也是全球唯一擁有各種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門市經營型態的地區，而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彈性展店所創造的優異成果，更建立零售通路新模式，帶動整體產業的升級。 </a:t>
            </a:r>
          </a:p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創新堅持的精神不僅獲得消費者支持，展店策略也以提供消費者的便利滿足為核心，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從社區、街道出發，進駐醫院、學校、火車站、捷運及購物中心，未來將結合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Power Center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運作，擴大展店範圍，讓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的優勢透過千變萬化的門市面貌呈現在消費者面前，創造充滿無限可能的未來。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79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目前商場的經營單位係由統一超商旗下的商場事業部所負責，經營業務包含商場的開發、招商、行銷、及營運管理。</a:t>
            </a:r>
          </a:p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經營的商場包含：國道三號東山服務區、國道一號仁德服務區、清境旅客服務中心、屏東小灣（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New Port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）商場、清境小瑞士花園商場、成大商場、台大長興商場、高捷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R8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商場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...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等，共有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個商場，每年所服務的顧客數超過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2,950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萬人。</a:t>
            </a:r>
          </a:p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商場事業部成立至今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年多來，以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『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真誠、創新、共享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』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為使命，始終堅持商場服務要以滿足消費者需求為導向，應致力提供最舒適安全的商場環境、衛生，以及多元化的商品內容給消費者。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9283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統一超商除了大家耳熟能詳的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門市經營以外，統一超商還集合集團關係企業品牌（如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Starbucks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Mister Donut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Cold Stone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PLAZA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、康是美、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世紀、聖那多堡等）共同合作形成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『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大型綜合商場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』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！這是統一超商在本業經營以外，另外一個成功經營的事業體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。</a:t>
            </a:r>
            <a:endParaRPr lang="en-US" altLang="zh-TW" sz="180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4" name="Picture 6" descr="acq_p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45224"/>
            <a:ext cx="6624736" cy="97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7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04664"/>
            <a:ext cx="7467600" cy="724942"/>
          </a:xfrm>
        </p:spPr>
        <p:txBody>
          <a:bodyPr>
            <a:noAutofit/>
          </a:bodyPr>
          <a:lstStyle/>
          <a:p>
            <a:r>
              <a:rPr lang="zh-TW" altLang="en-US" sz="4800" b="1" baseline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目錄</a:t>
            </a:r>
            <a:endParaRPr lang="zh-TW" altLang="en-US" sz="4800" b="1" baseline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2880320" cy="4896544"/>
          </a:xfrm>
        </p:spPr>
        <p:txBody>
          <a:bodyPr anchor="ctr">
            <a:normAutofit fontScale="47500" lnSpcReduction="20000"/>
          </a:bodyPr>
          <a:lstStyle/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分配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工作表                                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目錄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前言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企業起源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經營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理念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經營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績效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商品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研發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貼心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服務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情報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系統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經營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優勢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展店能力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</a:t>
            </a: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流通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次集團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食品良好衛生管理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模式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結論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成員</a:t>
            </a:r>
            <a:r>
              <a:rPr lang="zh-TW" altLang="en-US" sz="34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心得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ClrTx/>
              <a:buFont typeface="+mj-ea"/>
              <a:buAutoNum type="ea1ChtPeriod"/>
            </a:pPr>
            <a:r>
              <a:rPr lang="zh-TW" altLang="en-US" sz="34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參考文獻</a:t>
            </a:r>
            <a:endParaRPr lang="en-US" altLang="zh-TW" sz="3400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Font typeface="+mj-ea"/>
              <a:buAutoNum type="ea1ChtPeriod"/>
            </a:pPr>
            <a:endParaRPr lang="en-US" altLang="zh-TW" baseline="0" dirty="0" smtClean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 marL="457200" indent="-457200">
              <a:buFont typeface="+mj-ea"/>
              <a:buAutoNum type="ea1ChtPeriod"/>
            </a:pPr>
            <a:endParaRPr lang="zh-TW" altLang="en-US" baseline="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712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統一流通次集團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統一超商股份有限公司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-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統一超商以經營便利商店為主體，目前台灣 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總店數佔全球第三位，僅次於日本與美國。未來將持續以多角化經營模式，將成功經驗拓展到其他領域，如轉投資捷盟行銷、樂清、統一型錄、統一生活事業、統一星巴克、台灣無印良品、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Mister Donut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、統一時尚、</a:t>
            </a:r>
            <a:r>
              <a:rPr lang="en-US" altLang="zh-TW" sz="1800" dirty="0" err="1">
                <a:latin typeface="Times New Roman" panose="02020603050405020304" pitchFamily="18" charset="0"/>
                <a:ea typeface="微軟正黑體" panose="020B0604030504040204" pitchFamily="34" charset="-120"/>
              </a:rPr>
              <a:t>ColdStone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等新事業，為消費者提供更多、更新、更好的服務。</a:t>
            </a:r>
          </a:p>
        </p:txBody>
      </p:sp>
    </p:spTree>
    <p:extLst>
      <p:ext uri="{BB962C8B-B14F-4D97-AF65-F5344CB8AC3E}">
        <p14:creationId xmlns:p14="http://schemas.microsoft.com/office/powerpoint/2010/main" val="35593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統一生活事業（康是美）股份有限公司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-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統一生活成立於 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1995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年，經營以藥品、化粧品、生活用品銷售為主之專業連鎖藥粧店，致力於滿足消費者健康、美麗及專業、安心的藥粧需求。因此，康是美的命名，即是以健康就是美的概念形成，期望帶給每個人更健康美麗的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人生。</a:t>
            </a: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4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1012974"/>
          </a:xfrm>
        </p:spPr>
        <p:txBody>
          <a:bodyPr>
            <a:normAutofit/>
          </a:bodyPr>
          <a:lstStyle/>
          <a:p>
            <a:r>
              <a:rPr lang="zh-TW" altLang="en-US" sz="4800" b="1" baseline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食品良好衛生管理模式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堅持層層把關的品質，讓顧客吃得安心，這是我們每天用心的承諾 </a:t>
            </a:r>
          </a:p>
          <a:p>
            <a:pPr>
              <a:lnSpc>
                <a:spcPct val="150000"/>
              </a:lnSpc>
            </a:pP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GHP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（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Good 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Hygienic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Practice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）：食品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良好衛生管理模式</a:t>
            </a:r>
          </a:p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提供給消費者飲食上的衛生與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安全：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『GHP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（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Good 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Hygienic 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Practice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）食品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良好衛生之管理模式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』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，是依據食品衛生管理法第二十條第一項之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『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食品業者製造、加工、調配、包裝、運送、貯存、販賣食品或食品添加物之作業場所、設施及品保制度之管理規定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』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，以確實掌握食品衛生管理。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07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10" y="1688495"/>
            <a:ext cx="6989981" cy="3481011"/>
          </a:xfrm>
        </p:spPr>
      </p:pic>
    </p:spTree>
    <p:extLst>
      <p:ext uri="{BB962C8B-B14F-4D97-AF65-F5344CB8AC3E}">
        <p14:creationId xmlns:p14="http://schemas.microsoft.com/office/powerpoint/2010/main" val="36744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深切體認其最大的競爭對手不是同業的其它公司或者是其它的店舖，而是大環境及顧客需求的瞬息萬變。在眾多便利商店中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 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能脫穎而出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,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除了要有國際觀和之外還能了解顧客需求，滿足顧客需求，是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之所以可以成功融入社區的策略之一，還要能夠因地制宜，因人而變通。直至今時今日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7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－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ELEVEN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　</a:t>
            </a:r>
            <a:r>
              <a:rPr lang="en-US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3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年前所發起的行銷策略，已成各大便利商店超商通路商複製反版的標的。如此的衍續性才是這一波「變相的單品行銷」活動的核心精髓，也是最具殺傷力的攻擊性武器。</a:t>
            </a:r>
          </a:p>
        </p:txBody>
      </p:sp>
    </p:spTree>
    <p:extLst>
      <p:ext uri="{BB962C8B-B14F-4D97-AF65-F5344CB8AC3E}">
        <p14:creationId xmlns:p14="http://schemas.microsoft.com/office/powerpoint/2010/main" val="23265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成員心得</a:t>
            </a:r>
            <a:endParaRPr lang="zh-TW" altLang="en-US" sz="4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建</a:t>
            </a:r>
            <a:r>
              <a:rPr lang="zh-TW" altLang="en-US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嘉：</a:t>
            </a:r>
            <a:r>
              <a:rPr lang="zh-TW" altLang="zh-TW" sz="180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做完</a:t>
            </a:r>
            <a:r>
              <a:rPr lang="zh-TW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報告讓我了解到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為什麼會這麼成功，成為台灣零售業的龍頭，一個便利商店可以涉及到許多服務的區塊，這是我沒有想到的地方，訂票、取貨、提款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…</a:t>
            </a:r>
            <a:r>
              <a:rPr lang="zh-TW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等，這麼多的服務提供，也難怪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能夠屹立不搖、這麼成功。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62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立偉：自從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1978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年成立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統一超商，改變了我們買東西的習慣，以前買東西都要去固定的店點，或者是路口的柑仔店，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帶給我們方便性，而且還是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24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小時全天候營業，半夜肚子餓也能買東西填飽肚子，生活民需用品也都有，還能買票、繳費什麼的，麻雀雖小五臟俱全，我覺得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就是有這樣的魅力，才使得全台灣到處都有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的蹤影。</a:t>
            </a:r>
          </a:p>
          <a:p>
            <a:pPr>
              <a:lnSpc>
                <a:spcPct val="150000"/>
              </a:lnSpc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148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家豪：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 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能 如此的成功，應該是因為他們完全從消費者的立場出發，並秉持一種理念「經營事業不 能只想到賺錢，必須思考它對社會有沒有貢獻」，現在能體會到有小七真好，因此獲得了消費者的信賴。</a:t>
            </a:r>
          </a:p>
          <a:p>
            <a:pPr>
              <a:lnSpc>
                <a:spcPct val="150000"/>
              </a:lnSpc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568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愷杰：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在現今天社會無所不在 不僅東西種類多 方便性也很夠 又是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24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小時營業的 隨時有需求都可以立即前往 幾個路口就有一家 也代表了他的重要性 東西無奇不有 也很多創新的事物 活動 可以說是生活中不可或缺的企業</a:t>
            </a:r>
          </a:p>
          <a:p>
            <a:pPr>
              <a:lnSpc>
                <a:spcPct val="150000"/>
              </a:lnSpc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555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明聖：統一於民國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67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創立了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，我小時候對他的映象並不深，以前總是在巷子口的雜貨店買飲料買餅；隨著時代在變雜貨店漸漸的沒落，但是便利商店卻一間一間的開。會對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映象深刻是與一個笑話有關，你帶著一隻羊進去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不會被打，因為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24H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不打烊，便利商店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24H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營業且商品多樣化飲料、零食、早午晚餐、日常用品、影印資料還能訂票及繳費，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已經融入了我們生活，成為我們生活中不可或缺的一份子了。</a:t>
            </a:r>
          </a:p>
          <a:p>
            <a:pPr>
              <a:lnSpc>
                <a:spcPct val="150000"/>
              </a:lnSpc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5521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</a:t>
            </a: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分配</a:t>
            </a: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endParaRPr lang="zh-TW" altLang="en-US" sz="4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7162001"/>
              </p:ext>
            </p:extLst>
          </p:nvPr>
        </p:nvGraphicFramePr>
        <p:xfrm>
          <a:off x="457200" y="1600200"/>
          <a:ext cx="7467600" cy="3956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姓名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負責工作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戴愷杰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書面收集、書面整理</a:t>
                      </a:r>
                      <a:endParaRPr lang="en-US" altLang="zh-TW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簡報製作、文獻收集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林立偉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美編設計、文獻彙整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陳建嘉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書面收集、簡報製作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蒐集圖片資料、文獻收集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廖明聖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書面收集、書面統整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文獻彙整、簡報製作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江家豪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簡報製作、蒐集圖片資料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參考文獻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７－１１官方網站：</a:t>
            </a: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http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：</a:t>
            </a: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//www.7-11.com.tw/</a:t>
            </a:r>
            <a:endParaRPr lang="en-US" altLang="zh-TW" sz="20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3"/>
              </a:rPr>
              <a:t>https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3"/>
              </a:rPr>
              <a:t>：</a:t>
            </a: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  <a:hlinkClick r:id="rId3"/>
              </a:rPr>
              <a:t>//www.7-11.com.tw/company/strength.asp</a:t>
            </a:r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397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4600" y="2802632"/>
            <a:ext cx="4114800" cy="12527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報告完畢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813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8689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b="1" baseline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隨著萊爾富、全家、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 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等多家便利商店的湧入，改變了我們的生活習慣，但概括來說台灣的便利商店，基本上差異性不大，在許多消費者的眼中便利商店之間的優劣與差異是不相上下的。離家最近與最便利的便利商店，都是消費者最常光臨的便利商店。在這競爭激烈的環境下，如何求新求變吸引消費者是一門值得探討的學問。</a:t>
            </a:r>
            <a:endParaRPr lang="en-US" altLang="zh-TW" sz="1800" baseline="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總是很耀眼，一般大多數人聽到便利商店都總是會想到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，因為它的燈光，比一般商家強上幾倍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?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還是它的廣告花的很多錢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? 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在這競爭激烈的環境下，如何求新求變吸引消費者是一門值得探討的學問。自從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首先推出消費滿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77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元</a:t>
            </a:r>
            <a:r>
              <a:rPr lang="zh-TW" altLang="en-US" sz="18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以上（每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家便利商店定的價格有些許的</a:t>
            </a:r>
            <a:r>
              <a:rPr lang="zh-TW" altLang="en-US" sz="1800" baseline="0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不同）就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可換取磁鐵等商品。在眾多便利商店中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卻是最成功的。為了瞭解其成功的因素我們從</a:t>
            </a:r>
            <a:r>
              <a:rPr lang="en-US" altLang="zh-TW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7-11 </a:t>
            </a:r>
            <a:r>
              <a:rPr lang="zh-TW" altLang="en-US" sz="1800" baseline="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的行銷方法上著手，再配合其市場分布的範圍作全面性的暸解</a:t>
            </a:r>
          </a:p>
        </p:txBody>
      </p:sp>
    </p:spTree>
    <p:extLst>
      <p:ext uri="{BB962C8B-B14F-4D97-AF65-F5344CB8AC3E}">
        <p14:creationId xmlns:p14="http://schemas.microsoft.com/office/powerpoint/2010/main" val="16360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580926"/>
          </a:xfrm>
        </p:spPr>
        <p:txBody>
          <a:bodyPr vert="horz" anchor="b"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企業起源</a:t>
            </a:r>
            <a:endParaRPr lang="zh-TW" altLang="en-US" sz="4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859216" cy="5133184"/>
          </a:xfrm>
        </p:spPr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從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1978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月由統一企業集資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億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9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千萬元，創辦「統一超級商店股份有限公司」，並於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1979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年引進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，同年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5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14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家「統一超級商店」在全省同時開幕。</a:t>
            </a:r>
          </a:p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即使面對連續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6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的虧損窘境的陰霾，在母公司統一企業的全力支持下，統一超商經歷了一段時間的努力與摸索，融合了中、西方經營的經驗和心得，逐漸在國內的通路競賽中嶄露頭角，最後終贏得台灣零售業第一的地位，也開啟了台灣便利商店的黃金時代！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36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2000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4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20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日在全國媒體的見證下，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 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總裁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Mr. Jim Keyes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也正式和高清愿總裁簽訂永久的授權契約，這項在國際間不尋常的簽約儀式，代表了美國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對統一超商完全的信賴，更認同統一超商的經營實力，也對</a:t>
            </a:r>
            <a:r>
              <a:rPr lang="en-US" altLang="zh-TW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7- ELEVEN</a:t>
            </a: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在台灣的永續經營多了一份保障。</a:t>
            </a:r>
          </a:p>
          <a:p>
            <a:pPr>
              <a:lnSpc>
                <a:spcPct val="150000"/>
              </a:lnSpc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5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經營理念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「商品豐富，品質優良，衛生保證，服務親切」是每位超商人的中心思想，在統一超商的企業文化中，每天早上所有後勤同仁都會聚集召開朝會，在這個統一超商特有的朝會上，同仁不但會進行生活感想的分享，更會朗誦公司的經營理念，更將夥伴的誓願並落實到對顧客的服務當中。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65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經營績效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800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「統一超商」在便利商店事業本體除了在店數上積極拓展外，更透過門市位移、店質改善及門市選品管理等致力提升單店經營效益。此外，除了捷運、學校、醫院等新通路的開發，我們更結合集團企業形成大型綜合商場，如南二高速公路東山服務區、清境旅客服務中心及台中榮總、萬芳醫院、實踐大學等綜合商場，讓服務貼近不同消費者需求。 </a:t>
            </a:r>
          </a:p>
          <a:p>
            <a:pPr>
              <a:lnSpc>
                <a:spcPct val="150000"/>
              </a:lnSpc>
            </a:pPr>
            <a:endParaRPr lang="zh-TW" altLang="en-US" sz="1800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23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3"/>
          <a:stretch/>
        </p:blipFill>
        <p:spPr>
          <a:xfrm>
            <a:off x="597812" y="854714"/>
            <a:ext cx="7948376" cy="5148572"/>
          </a:xfrm>
        </p:spPr>
      </p:pic>
    </p:spTree>
    <p:extLst>
      <p:ext uri="{BB962C8B-B14F-4D97-AF65-F5344CB8AC3E}">
        <p14:creationId xmlns:p14="http://schemas.microsoft.com/office/powerpoint/2010/main" val="1725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</TotalTime>
  <Words>2626</Words>
  <Application>Microsoft Office PowerPoint</Application>
  <PresentationFormat>如螢幕大小 (4:3)</PresentationFormat>
  <Paragraphs>108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壁窗</vt:lpstr>
      <vt:lpstr>生活的便利屋－統一超商</vt:lpstr>
      <vt:lpstr>目錄</vt:lpstr>
      <vt:lpstr>工作分配表</vt:lpstr>
      <vt:lpstr>前言</vt:lpstr>
      <vt:lpstr>企業起源</vt:lpstr>
      <vt:lpstr>PowerPoint 簡報</vt:lpstr>
      <vt:lpstr>經營理念</vt:lpstr>
      <vt:lpstr>經營績效</vt:lpstr>
      <vt:lpstr>PowerPoint 簡報</vt:lpstr>
      <vt:lpstr>商品研發</vt:lpstr>
      <vt:lpstr>貼心服務</vt:lpstr>
      <vt:lpstr>PowerPoint 簡報</vt:lpstr>
      <vt:lpstr>情報系統</vt:lpstr>
      <vt:lpstr>經營優勢</vt:lpstr>
      <vt:lpstr>PowerPoint 簡報</vt:lpstr>
      <vt:lpstr>展店能力</vt:lpstr>
      <vt:lpstr>PowerPoint 簡報</vt:lpstr>
      <vt:lpstr>PowerPoint 簡報</vt:lpstr>
      <vt:lpstr>PowerPoint 簡報</vt:lpstr>
      <vt:lpstr>統一流通次集團</vt:lpstr>
      <vt:lpstr>PowerPoint 簡報</vt:lpstr>
      <vt:lpstr>食品良好衛生管理模式</vt:lpstr>
      <vt:lpstr>PowerPoint 簡報</vt:lpstr>
      <vt:lpstr>結論</vt:lpstr>
      <vt:lpstr>成員心得</vt:lpstr>
      <vt:lpstr>PowerPoint 簡報</vt:lpstr>
      <vt:lpstr>PowerPoint 簡報</vt:lpstr>
      <vt:lpstr>PowerPoint 簡報</vt:lpstr>
      <vt:lpstr>PowerPoint 簡報</vt:lpstr>
      <vt:lpstr>參考文獻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生活的便利屋－統一超商 7-11</dc:title>
  <dc:creator>Windows 使用者</dc:creator>
  <cp:lastModifiedBy>Windows 使用者</cp:lastModifiedBy>
  <cp:revision>28</cp:revision>
  <dcterms:created xsi:type="dcterms:W3CDTF">2018-04-22T10:02:49Z</dcterms:created>
  <dcterms:modified xsi:type="dcterms:W3CDTF">2018-04-25T05:25:59Z</dcterms:modified>
</cp:coreProperties>
</file>