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40" r:id="rId2"/>
  </p:sldMasterIdLst>
  <p:notesMasterIdLst>
    <p:notesMasterId r:id="rId13"/>
  </p:notesMasterIdLst>
  <p:sldIdLst>
    <p:sldId id="266" r:id="rId3"/>
    <p:sldId id="270" r:id="rId4"/>
    <p:sldId id="268" r:id="rId5"/>
    <p:sldId id="269" r:id="rId6"/>
    <p:sldId id="256" r:id="rId7"/>
    <p:sldId id="261" r:id="rId8"/>
    <p:sldId id="262" r:id="rId9"/>
    <p:sldId id="264" r:id="rId10"/>
    <p:sldId id="267" r:id="rId11"/>
    <p:sldId id="265"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CCECFF"/>
    <a:srgbClr val="99CCFF"/>
    <a:srgbClr val="CCFFCC"/>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5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0DC31-44D9-4D0F-8184-6F5294F6298E}" type="datetimeFigureOut">
              <a:rPr lang="zh-TW" altLang="en-US" smtClean="0"/>
              <a:t>2019/1/2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B683EC-6DF7-4A29-B459-1B1B5BE186E6}"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1B683EC-6DF7-4A29-B459-1B1B5BE186E6}" type="slidenum">
              <a:rPr lang="zh-TW" altLang="en-US" smtClean="0"/>
              <a:t>4</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6037127B-3543-4C80-A32C-77E38DD08317}" type="datetimeFigureOut">
              <a:rPr lang="zh-TW" altLang="en-US" smtClean="0"/>
              <a:pPr/>
              <a:t>2019/1/2</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CF257BF5-A236-4D3E-9CAE-0801194959A2}"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6037127B-3543-4C80-A32C-77E38DD08317}" type="datetimeFigureOut">
              <a:rPr lang="zh-TW" altLang="en-US" smtClean="0"/>
              <a:pPr/>
              <a:t>2019/1/2</a:t>
            </a:fld>
            <a:endParaRPr lang="zh-TW" altLang="en-US"/>
          </a:p>
        </p:txBody>
      </p:sp>
      <p:sp>
        <p:nvSpPr>
          <p:cNvPr id="9" name="投影片編號版面配置區 8"/>
          <p:cNvSpPr>
            <a:spLocks noGrp="1"/>
          </p:cNvSpPr>
          <p:nvPr>
            <p:ph type="sldNum" sz="quarter" idx="15"/>
          </p:nvPr>
        </p:nvSpPr>
        <p:spPr/>
        <p:txBody>
          <a:bodyPr rtlCol="0"/>
          <a:lstStyle/>
          <a:p>
            <a:fld id="{CF257BF5-A236-4D3E-9CAE-0801194959A2}"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CF257BF5-A236-4D3E-9CAE-0801194959A2}"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F257BF5-A236-4D3E-9CAE-0801194959A2}"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F257BF5-A236-4D3E-9CAE-0801194959A2}"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6037127B-3543-4C80-A32C-77E38DD08317}" type="datetimeFigureOut">
              <a:rPr lang="zh-TW" altLang="en-US" smtClean="0"/>
              <a:pPr/>
              <a:t>2019/1/2</a:t>
            </a:fld>
            <a:endParaRPr lang="zh-TW" altLang="en-US"/>
          </a:p>
        </p:txBody>
      </p:sp>
      <p:sp>
        <p:nvSpPr>
          <p:cNvPr id="7" name="投影片編號版面配置區 6"/>
          <p:cNvSpPr>
            <a:spLocks noGrp="1"/>
          </p:cNvSpPr>
          <p:nvPr>
            <p:ph type="sldNum" sz="quarter" idx="11"/>
          </p:nvPr>
        </p:nvSpPr>
        <p:spPr/>
        <p:txBody>
          <a:bodyPr rtlCol="0"/>
          <a:lstStyle/>
          <a:p>
            <a:fld id="{CF257BF5-A236-4D3E-9CAE-0801194959A2}"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6037127B-3543-4C80-A32C-77E38DD08317}" type="datetimeFigureOut">
              <a:rPr lang="zh-TW" altLang="en-US" smtClean="0"/>
              <a:pPr/>
              <a:t>2019/1/2</a:t>
            </a:fld>
            <a:endParaRPr lang="zh-TW" altLang="en-US"/>
          </a:p>
        </p:txBody>
      </p:sp>
      <p:sp>
        <p:nvSpPr>
          <p:cNvPr id="22" name="投影片編號版面配置區 21"/>
          <p:cNvSpPr>
            <a:spLocks noGrp="1"/>
          </p:cNvSpPr>
          <p:nvPr>
            <p:ph type="sldNum" sz="quarter" idx="15"/>
          </p:nvPr>
        </p:nvSpPr>
        <p:spPr/>
        <p:txBody>
          <a:bodyPr rtlCol="0"/>
          <a:lstStyle/>
          <a:p>
            <a:fld id="{CF257BF5-A236-4D3E-9CAE-0801194959A2}"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6037127B-3543-4C80-A32C-77E38DD08317}" type="datetimeFigureOut">
              <a:rPr lang="zh-TW" altLang="en-US" smtClean="0"/>
              <a:pPr/>
              <a:t>2019/1/2</a:t>
            </a:fld>
            <a:endParaRPr lang="zh-TW" altLang="en-US"/>
          </a:p>
        </p:txBody>
      </p:sp>
      <p:sp>
        <p:nvSpPr>
          <p:cNvPr id="18" name="投影片編號版面配置區 17"/>
          <p:cNvSpPr>
            <a:spLocks noGrp="1"/>
          </p:cNvSpPr>
          <p:nvPr>
            <p:ph type="sldNum" sz="quarter" idx="11"/>
          </p:nvPr>
        </p:nvSpPr>
        <p:spPr/>
        <p:txBody>
          <a:bodyPr rtlCol="0"/>
          <a:lstStyle/>
          <a:p>
            <a:fld id="{CF257BF5-A236-4D3E-9CAE-0801194959A2}"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037127B-3543-4C80-A32C-77E38DD08317}" type="datetimeFigureOut">
              <a:rPr lang="zh-TW" altLang="en-US" smtClean="0"/>
              <a:pPr/>
              <a:t>2019/1/2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F257BF5-A236-4D3E-9CAE-0801194959A2}"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7127B-3543-4C80-A32C-77E38DD08317}" type="datetimeFigureOut">
              <a:rPr lang="zh-TW" altLang="en-US" smtClean="0"/>
              <a:pPr/>
              <a:t>2019/1/2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57BF5-A236-4D3E-9CAE-0801194959A2}"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037127B-3543-4C80-A32C-77E38DD08317}" type="datetimeFigureOut">
              <a:rPr lang="zh-TW" altLang="en-US" smtClean="0"/>
              <a:pPr/>
              <a:t>2019/1/2</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257BF5-A236-4D3E-9CAE-0801194959A2}"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620688"/>
            <a:ext cx="8229600" cy="1143000"/>
          </a:xfrm>
        </p:spPr>
        <p:txBody>
          <a:bodyPr>
            <a:normAutofit fontScale="90000"/>
          </a:bodyPr>
          <a:lstStyle/>
          <a:p>
            <a:pPr algn="ctr"/>
            <a:r>
              <a:rPr lang="zh-TW" altLang="en-US" sz="4900" dirty="0" smtClean="0">
                <a:latin typeface="標楷體" pitchFamily="65" charset="-120"/>
                <a:ea typeface="標楷體" pitchFamily="65" charset="-120"/>
              </a:rPr>
              <a:t>經濟學期末報告</a:t>
            </a:r>
            <a:r>
              <a:rPr lang="zh-TW" altLang="en-US" dirty="0" smtClean="0"/>
              <a:t/>
            </a:r>
            <a:br>
              <a:rPr lang="zh-TW" altLang="en-US" dirty="0" smtClean="0"/>
            </a:br>
            <a:endParaRPr lang="zh-TW" altLang="en-US" dirty="0"/>
          </a:p>
        </p:txBody>
      </p:sp>
      <p:sp>
        <p:nvSpPr>
          <p:cNvPr id="3" name="內容版面配置區 2"/>
          <p:cNvSpPr>
            <a:spLocks noGrp="1"/>
          </p:cNvSpPr>
          <p:nvPr>
            <p:ph sz="quarter" idx="1"/>
          </p:nvPr>
        </p:nvSpPr>
        <p:spPr/>
        <p:txBody>
          <a:bodyPr>
            <a:normAutofit/>
          </a:bodyPr>
          <a:lstStyle/>
          <a:p>
            <a:pPr>
              <a:buNone/>
            </a:pPr>
            <a:endParaRPr lang="en-US" altLang="zh-TW" dirty="0"/>
          </a:p>
          <a:p>
            <a:pPr>
              <a:buNone/>
            </a:pPr>
            <a:endParaRPr lang="en-US" altLang="zh-TW" dirty="0" smtClean="0"/>
          </a:p>
          <a:p>
            <a:pPr>
              <a:buNone/>
            </a:pPr>
            <a:endParaRPr lang="en-US" altLang="zh-TW" dirty="0"/>
          </a:p>
          <a:p>
            <a:pPr>
              <a:buNone/>
            </a:pPr>
            <a:endParaRPr lang="en-US" altLang="zh-TW" dirty="0" smtClean="0"/>
          </a:p>
          <a:p>
            <a:pPr>
              <a:buNone/>
            </a:pPr>
            <a:endParaRPr lang="en-US" altLang="zh-TW" dirty="0"/>
          </a:p>
          <a:p>
            <a:pPr algn="ctr">
              <a:buNone/>
            </a:pPr>
            <a:r>
              <a:rPr lang="zh-TW" altLang="en-US" dirty="0" smtClean="0">
                <a:latin typeface="標楷體" pitchFamily="65" charset="-120"/>
                <a:ea typeface="標楷體" pitchFamily="65" charset="-120"/>
              </a:rPr>
              <a:t>應</a:t>
            </a:r>
            <a:r>
              <a:rPr lang="zh-TW" altLang="en-US" dirty="0" smtClean="0">
                <a:latin typeface="標楷體" pitchFamily="65" charset="-120"/>
                <a:ea typeface="標楷體" pitchFamily="65" charset="-120"/>
              </a:rPr>
              <a:t>財系</a:t>
            </a:r>
            <a:endParaRPr lang="en-US" altLang="zh-TW" dirty="0" smtClean="0">
              <a:latin typeface="標楷體" pitchFamily="65" charset="-120"/>
              <a:ea typeface="標楷體" pitchFamily="65" charset="-120"/>
            </a:endParaRPr>
          </a:p>
          <a:p>
            <a:pPr algn="ctr">
              <a:buNone/>
            </a:pPr>
            <a:r>
              <a:rPr lang="en-US" altLang="zh-TW" dirty="0" smtClean="0">
                <a:latin typeface="標楷體" pitchFamily="65" charset="-120"/>
                <a:ea typeface="標楷體" pitchFamily="65" charset="-120"/>
              </a:rPr>
              <a:t>BL103510</a:t>
            </a:r>
          </a:p>
          <a:p>
            <a:pPr algn="ctr">
              <a:buNone/>
            </a:pPr>
            <a:r>
              <a:rPr lang="zh-TW" altLang="en-US" dirty="0">
                <a:latin typeface="標楷體" pitchFamily="65" charset="-120"/>
                <a:ea typeface="標楷體" pitchFamily="65" charset="-120"/>
              </a:rPr>
              <a:t>莊珮宜</a:t>
            </a:r>
            <a:endParaRPr lang="en-US" altLang="zh-TW"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algn="ctr">
              <a:buNone/>
            </a:pPr>
            <a:endParaRPr lang="en-US" altLang="zh-TW" sz="9600" dirty="0" smtClean="0">
              <a:latin typeface="KaiTi" pitchFamily="49" charset="-122"/>
              <a:ea typeface="KaiTi" pitchFamily="49" charset="-122"/>
            </a:endParaRPr>
          </a:p>
          <a:p>
            <a:pPr algn="ctr">
              <a:buNone/>
            </a:pPr>
            <a:r>
              <a:rPr lang="en-US" altLang="zh-TW" sz="9600" dirty="0" smtClean="0">
                <a:latin typeface="KaiTi" pitchFamily="49" charset="-122"/>
                <a:ea typeface="KaiTi" pitchFamily="49" charset="-122"/>
              </a:rPr>
              <a:t>The</a:t>
            </a:r>
            <a:r>
              <a:rPr lang="zh-TW" altLang="en-US" sz="9600" dirty="0" smtClean="0">
                <a:latin typeface="KaiTi" pitchFamily="49" charset="-122"/>
                <a:ea typeface="KaiTi" pitchFamily="49" charset="-122"/>
              </a:rPr>
              <a:t> </a:t>
            </a:r>
            <a:r>
              <a:rPr lang="en-US" altLang="zh-TW" sz="9600" dirty="0" smtClean="0">
                <a:latin typeface="KaiTi" pitchFamily="49" charset="-122"/>
                <a:ea typeface="KaiTi" pitchFamily="49" charset="-122"/>
              </a:rPr>
              <a:t>E</a:t>
            </a:r>
            <a:r>
              <a:rPr lang="en-US" altLang="zh-TW" sz="9600" dirty="0" smtClean="0">
                <a:latin typeface="KaiTi" pitchFamily="49" charset="-122"/>
                <a:ea typeface="KaiTi" pitchFamily="49" charset="-122"/>
              </a:rPr>
              <a:t>nd</a:t>
            </a:r>
            <a:endParaRPr lang="zh-TW" altLang="en-US" sz="9600" dirty="0">
              <a:latin typeface="KaiTi" pitchFamily="49" charset="-122"/>
              <a:ea typeface="KaiTi"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778098"/>
          </a:xfrm>
        </p:spPr>
        <p:txBody>
          <a:bodyPr>
            <a:normAutofit/>
          </a:bodyPr>
          <a:lstStyle/>
          <a:p>
            <a:pPr algn="ctr"/>
            <a:r>
              <a:rPr lang="zh-TW" altLang="en-US" sz="4000" dirty="0" smtClean="0">
                <a:solidFill>
                  <a:schemeClr val="tx1"/>
                </a:solidFill>
                <a:latin typeface="標楷體" pitchFamily="65" charset="-120"/>
                <a:ea typeface="標楷體" pitchFamily="65" charset="-120"/>
              </a:rPr>
              <a:t>經濟學的定義</a:t>
            </a:r>
            <a:endParaRPr lang="zh-TW" altLang="en-US" sz="40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395536" y="1412776"/>
            <a:ext cx="8147248" cy="4873752"/>
          </a:xfrm>
        </p:spPr>
        <p:txBody>
          <a:bodyPr/>
          <a:lstStyle/>
          <a:p>
            <a:pPr>
              <a:buNone/>
            </a:pPr>
            <a:r>
              <a:rPr lang="zh-TW" altLang="en-US" dirty="0" smtClean="0">
                <a:latin typeface="標楷體" pitchFamily="65" charset="-120"/>
                <a:ea typeface="標楷體" pitchFamily="65" charset="-120"/>
              </a:rPr>
              <a:t>經濟學注重的是研究經濟行為者在一個經濟體系下的</a:t>
            </a:r>
            <a:r>
              <a:rPr lang="zh-TW" altLang="en-US" dirty="0" smtClean="0">
                <a:latin typeface="標楷體" pitchFamily="65" charset="-120"/>
                <a:ea typeface="標楷體" pitchFamily="65" charset="-120"/>
              </a:rPr>
              <a:t>行為，</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以及</a:t>
            </a:r>
            <a:r>
              <a:rPr lang="zh-TW" altLang="en-US" dirty="0" smtClean="0">
                <a:latin typeface="標楷體" pitchFamily="65" charset="-120"/>
                <a:ea typeface="標楷體" pitchFamily="65" charset="-120"/>
              </a:rPr>
              <a:t>他們彼此之間的互動。在現代，經濟學的教材通常將</a:t>
            </a:r>
            <a:r>
              <a:rPr lang="zh-TW" altLang="en-US" dirty="0" smtClean="0">
                <a:latin typeface="標楷體" pitchFamily="65" charset="-120"/>
                <a:ea typeface="標楷體" pitchFamily="65" charset="-120"/>
              </a:rPr>
              <a:t>這</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門</a:t>
            </a:r>
            <a:r>
              <a:rPr lang="zh-TW" altLang="en-US" dirty="0" smtClean="0">
                <a:latin typeface="標楷體" pitchFamily="65" charset="-120"/>
                <a:ea typeface="標楷體" pitchFamily="65" charset="-120"/>
              </a:rPr>
              <a:t>領域的研究分為總體經濟學和個體經濟學。個體經濟學</a:t>
            </a:r>
            <a:r>
              <a:rPr lang="zh-TW" altLang="en-US" dirty="0" smtClean="0">
                <a:latin typeface="標楷體" pitchFamily="65" charset="-120"/>
                <a:ea typeface="標楷體" pitchFamily="65" charset="-120"/>
              </a:rPr>
              <a:t>檢</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視</a:t>
            </a:r>
            <a:r>
              <a:rPr lang="zh-TW" altLang="en-US" dirty="0" smtClean="0">
                <a:latin typeface="標楷體" pitchFamily="65" charset="-120"/>
                <a:ea typeface="標楷體" pitchFamily="65" charset="-120"/>
              </a:rPr>
              <a:t>一個社會裡基本層次的行為，包括個體的行為者（例如</a:t>
            </a:r>
            <a:r>
              <a:rPr lang="zh-TW" altLang="en-US" dirty="0" smtClean="0">
                <a:latin typeface="標楷體" pitchFamily="65" charset="-120"/>
                <a:ea typeface="標楷體" pitchFamily="65" charset="-120"/>
              </a:rPr>
              <a:t>個</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人</a:t>
            </a:r>
            <a:r>
              <a:rPr lang="zh-TW" altLang="en-US" dirty="0" smtClean="0">
                <a:latin typeface="標楷體" pitchFamily="65" charset="-120"/>
                <a:ea typeface="標楷體" pitchFamily="65" charset="-120"/>
              </a:rPr>
              <a:t>、公司、買家或賣家）以及與市場的互動。而總體</a:t>
            </a:r>
            <a:r>
              <a:rPr lang="zh-TW" altLang="en-US" dirty="0" smtClean="0">
                <a:latin typeface="標楷體" pitchFamily="65" charset="-120"/>
                <a:ea typeface="標楷體" pitchFamily="65" charset="-120"/>
              </a:rPr>
              <a:t>經濟學</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則</a:t>
            </a:r>
            <a:r>
              <a:rPr lang="zh-TW" altLang="en-US" dirty="0" smtClean="0">
                <a:latin typeface="標楷體" pitchFamily="65" charset="-120"/>
                <a:ea typeface="標楷體" pitchFamily="65" charset="-120"/>
              </a:rPr>
              <a:t>分析整個經濟體和其議題，包括失業、通貨膨脹、經濟</a:t>
            </a:r>
            <a:r>
              <a:rPr lang="zh-TW" altLang="en-US" dirty="0" smtClean="0">
                <a:latin typeface="標楷體" pitchFamily="65" charset="-120"/>
                <a:ea typeface="標楷體" pitchFamily="65" charset="-120"/>
              </a:rPr>
              <a:t>成</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長</a:t>
            </a:r>
            <a:r>
              <a:rPr lang="zh-TW" altLang="en-US" dirty="0" smtClean="0">
                <a:latin typeface="標楷體" pitchFamily="65" charset="-120"/>
                <a:ea typeface="標楷體" pitchFamily="65" charset="-120"/>
              </a:rPr>
              <a:t>、財政和貨幣政策等。</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922114"/>
          </a:xfrm>
        </p:spPr>
        <p:txBody>
          <a:bodyPr>
            <a:normAutofit/>
          </a:bodyPr>
          <a:lstStyle/>
          <a:p>
            <a:pPr algn="ctr"/>
            <a:r>
              <a:rPr lang="zh-TW" altLang="en-US" sz="4000" dirty="0" smtClean="0">
                <a:solidFill>
                  <a:schemeClr val="tx1"/>
                </a:solidFill>
                <a:latin typeface="標楷體" pitchFamily="65" charset="-120"/>
                <a:ea typeface="標楷體" pitchFamily="65" charset="-120"/>
              </a:rPr>
              <a:t>人們面臨取捨</a:t>
            </a:r>
            <a:endParaRPr lang="zh-TW" altLang="en-US" sz="40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395536" y="1412776"/>
            <a:ext cx="8208912" cy="4873752"/>
          </a:xfrm>
        </p:spPr>
        <p:txBody>
          <a:bodyPr/>
          <a:lstStyle/>
          <a:p>
            <a:pPr>
              <a:buNone/>
            </a:pPr>
            <a:r>
              <a:rPr lang="zh-TW" altLang="en-US" sz="1800" dirty="0" smtClean="0">
                <a:solidFill>
                  <a:srgbClr val="FF0000"/>
                </a:solidFill>
                <a:latin typeface="標楷體" pitchFamily="65" charset="-120"/>
                <a:ea typeface="標楷體" pitchFamily="65" charset="-120"/>
              </a:rPr>
              <a:t>天下沒有免費的午餐，要想得到一種東西都要以放棄另外</a:t>
            </a:r>
            <a:r>
              <a:rPr lang="zh-TW" altLang="en-US" sz="1800" dirty="0" smtClean="0">
                <a:solidFill>
                  <a:srgbClr val="FF0000"/>
                </a:solidFill>
                <a:latin typeface="標楷體" pitchFamily="65" charset="-120"/>
                <a:ea typeface="標楷體" pitchFamily="65" charset="-120"/>
              </a:rPr>
              <a:t>一種</a:t>
            </a:r>
            <a:r>
              <a:rPr lang="zh-TW" altLang="en-US" sz="1800" dirty="0" smtClean="0">
                <a:solidFill>
                  <a:srgbClr val="FF0000"/>
                </a:solidFill>
                <a:latin typeface="標楷體" pitchFamily="65" charset="-120"/>
                <a:ea typeface="標楷體" pitchFamily="65" charset="-120"/>
              </a:rPr>
              <a:t>的東西為代價。</a:t>
            </a:r>
            <a:endParaRPr lang="en-US" altLang="zh-TW" sz="1800" dirty="0" smtClean="0">
              <a:solidFill>
                <a:srgbClr val="FF0000"/>
              </a:solidFill>
              <a:latin typeface="標楷體" pitchFamily="65" charset="-120"/>
              <a:ea typeface="標楷體" pitchFamily="65" charset="-120"/>
            </a:endParaRPr>
          </a:p>
          <a:p>
            <a:pPr>
              <a:buNone/>
            </a:pPr>
            <a:endParaRPr lang="en-US" altLang="zh-TW" sz="1800" dirty="0" smtClean="0">
              <a:latin typeface="標楷體" pitchFamily="65" charset="-120"/>
              <a:ea typeface="標楷體" pitchFamily="65" charset="-120"/>
            </a:endParaRPr>
          </a:p>
          <a:p>
            <a:pPr>
              <a:buNone/>
            </a:pPr>
            <a:r>
              <a:rPr lang="en-US" altLang="zh-TW" sz="1800" dirty="0" smtClean="0">
                <a:solidFill>
                  <a:srgbClr val="7030A0"/>
                </a:solidFill>
                <a:latin typeface="標楷體" pitchFamily="65" charset="-120"/>
                <a:ea typeface="標楷體" pitchFamily="65" charset="-120"/>
              </a:rPr>
              <a:t>(</a:t>
            </a:r>
            <a:r>
              <a:rPr lang="zh-TW" altLang="en-US" sz="1800" dirty="0" smtClean="0">
                <a:solidFill>
                  <a:srgbClr val="7030A0"/>
                </a:solidFill>
                <a:latin typeface="標楷體" pitchFamily="65" charset="-120"/>
                <a:ea typeface="標楷體" pitchFamily="65" charset="-120"/>
              </a:rPr>
              <a:t>例</a:t>
            </a:r>
            <a:r>
              <a:rPr lang="en-US" altLang="zh-TW" sz="1800" dirty="0" smtClean="0">
                <a:solidFill>
                  <a:srgbClr val="7030A0"/>
                </a:solidFill>
                <a:latin typeface="標楷體" pitchFamily="65" charset="-120"/>
                <a:ea typeface="標楷體" pitchFamily="65" charset="-120"/>
              </a:rPr>
              <a:t>1)</a:t>
            </a:r>
            <a:r>
              <a:rPr lang="zh-TW" altLang="en-US" sz="1800" dirty="0" smtClean="0">
                <a:latin typeface="標楷體" pitchFamily="65" charset="-120"/>
                <a:ea typeface="標楷體" pitchFamily="65" charset="-120"/>
              </a:rPr>
              <a:t>女孩想在生日時買一個禮物送給自己</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可是她想要一隻小狗也想要一雙鞋又</a:t>
            </a:r>
            <a:endParaRPr lang="en-US" altLang="zh-TW" sz="1800" dirty="0" smtClean="0">
              <a:latin typeface="標楷體" pitchFamily="65" charset="-120"/>
              <a:ea typeface="標楷體" pitchFamily="65" charset="-120"/>
            </a:endParaRPr>
          </a:p>
          <a:p>
            <a:pPr>
              <a:buNone/>
            </a:pPr>
            <a:r>
              <a:rPr lang="zh-TW" altLang="en-US" sz="1800" dirty="0" smtClean="0">
                <a:latin typeface="標楷體" pitchFamily="65" charset="-120"/>
                <a:ea typeface="標楷體" pitchFamily="65" charset="-120"/>
              </a:rPr>
              <a:t>想要一件洋裝</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這麼多的慾望中只能選擇一樣</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在考慮的過程中就</a:t>
            </a:r>
            <a:r>
              <a:rPr lang="zh-TW" altLang="en-US" sz="1800" dirty="0" smtClean="0">
                <a:latin typeface="標楷體" pitchFamily="65" charset="-120"/>
                <a:ea typeface="標楷體" pitchFamily="65" charset="-120"/>
              </a:rPr>
              <a:t>面臨了</a:t>
            </a:r>
            <a:r>
              <a:rPr lang="zh-TW" altLang="en-US" sz="1800" dirty="0" smtClean="0">
                <a:solidFill>
                  <a:srgbClr val="FF0000"/>
                </a:solidFill>
                <a:latin typeface="標楷體" pitchFamily="65" charset="-120"/>
                <a:ea typeface="標楷體" pitchFamily="65" charset="-120"/>
              </a:rPr>
              <a:t>取捨</a:t>
            </a:r>
            <a:r>
              <a:rPr lang="zh-TW" altLang="en-US" sz="1800" dirty="0" smtClean="0">
                <a:latin typeface="標楷體" pitchFamily="65" charset="-120"/>
                <a:ea typeface="標楷體" pitchFamily="65" charset="-120"/>
              </a:rPr>
              <a:t>的</a:t>
            </a:r>
            <a:r>
              <a:rPr lang="zh-TW" altLang="en-US" sz="1800" dirty="0" smtClean="0">
                <a:latin typeface="標楷體" pitchFamily="65" charset="-120"/>
                <a:ea typeface="標楷體" pitchFamily="65" charset="-120"/>
              </a:rPr>
              <a:t>問</a:t>
            </a:r>
            <a:endParaRPr lang="en-US" altLang="zh-TW" sz="1800" dirty="0" smtClean="0">
              <a:latin typeface="標楷體" pitchFamily="65" charset="-120"/>
              <a:ea typeface="標楷體" pitchFamily="65" charset="-120"/>
            </a:endParaRPr>
          </a:p>
          <a:p>
            <a:pPr>
              <a:buNone/>
            </a:pPr>
            <a:r>
              <a:rPr lang="zh-TW" altLang="en-US" sz="1800" dirty="0" smtClean="0">
                <a:latin typeface="標楷體" pitchFamily="65" charset="-120"/>
                <a:ea typeface="標楷體" pitchFamily="65" charset="-120"/>
              </a:rPr>
              <a:t>題。</a:t>
            </a:r>
            <a:endParaRPr lang="en-US" altLang="zh-TW" sz="1800"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p:txBody>
      </p:sp>
      <p:pic>
        <p:nvPicPr>
          <p:cNvPr id="4" name="圖片 3" descr="tx6034.jpg"/>
          <p:cNvPicPr>
            <a:picLocks noChangeAspect="1"/>
          </p:cNvPicPr>
          <p:nvPr/>
        </p:nvPicPr>
        <p:blipFill>
          <a:blip r:embed="rId2" cstate="print"/>
          <a:stretch>
            <a:fillRect/>
          </a:stretch>
        </p:blipFill>
        <p:spPr>
          <a:xfrm>
            <a:off x="3347864" y="4797152"/>
            <a:ext cx="1944216" cy="1944216"/>
          </a:xfrm>
          <a:prstGeom prst="rect">
            <a:avLst/>
          </a:prstGeom>
        </p:spPr>
      </p:pic>
      <p:sp>
        <p:nvSpPr>
          <p:cNvPr id="6" name="圓角矩形圖說文字 5"/>
          <p:cNvSpPr/>
          <p:nvPr/>
        </p:nvSpPr>
        <p:spPr>
          <a:xfrm>
            <a:off x="467544" y="3933056"/>
            <a:ext cx="2088232" cy="1512168"/>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圓角矩形圖說文字 7"/>
          <p:cNvSpPr/>
          <p:nvPr/>
        </p:nvSpPr>
        <p:spPr>
          <a:xfrm>
            <a:off x="3203848" y="3068960"/>
            <a:ext cx="2088232" cy="1512168"/>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圓角矩形圖說文字 8"/>
          <p:cNvSpPr/>
          <p:nvPr/>
        </p:nvSpPr>
        <p:spPr>
          <a:xfrm>
            <a:off x="6084168" y="4149080"/>
            <a:ext cx="2088232" cy="1512168"/>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7410" name="Picture 2" descr="ãå¡ééå­ãçåçæå°çµæ"/>
          <p:cNvPicPr>
            <a:picLocks noChangeAspect="1" noChangeArrowheads="1"/>
          </p:cNvPicPr>
          <p:nvPr/>
        </p:nvPicPr>
        <p:blipFill>
          <a:blip r:embed="rId3" cstate="print"/>
          <a:srcRect r="9438"/>
          <a:stretch>
            <a:fillRect/>
          </a:stretch>
        </p:blipFill>
        <p:spPr bwMode="auto">
          <a:xfrm>
            <a:off x="3635896" y="3212976"/>
            <a:ext cx="1224136" cy="1260200"/>
          </a:xfrm>
          <a:prstGeom prst="rect">
            <a:avLst/>
          </a:prstGeom>
          <a:noFill/>
        </p:spPr>
      </p:pic>
      <p:sp>
        <p:nvSpPr>
          <p:cNvPr id="17412" name="AutoShape 4" descr="ç¸éåç"/>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17414" name="AutoShape 6" descr="ç¸éåç"/>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pic>
        <p:nvPicPr>
          <p:cNvPr id="13" name="圖片 12" descr="330850-1403230J30371.jpg"/>
          <p:cNvPicPr>
            <a:picLocks noChangeAspect="1"/>
          </p:cNvPicPr>
          <p:nvPr/>
        </p:nvPicPr>
        <p:blipFill>
          <a:blip r:embed="rId4" cstate="print"/>
          <a:stretch>
            <a:fillRect/>
          </a:stretch>
        </p:blipFill>
        <p:spPr>
          <a:xfrm>
            <a:off x="1187624" y="4005064"/>
            <a:ext cx="803120" cy="1340768"/>
          </a:xfrm>
          <a:prstGeom prst="rect">
            <a:avLst/>
          </a:prstGeom>
        </p:spPr>
      </p:pic>
      <p:pic>
        <p:nvPicPr>
          <p:cNvPr id="14" name="圖片 13" descr="1378965934-2233938391.png"/>
          <p:cNvPicPr>
            <a:picLocks noChangeAspect="1"/>
          </p:cNvPicPr>
          <p:nvPr/>
        </p:nvPicPr>
        <p:blipFill>
          <a:blip r:embed="rId5" cstate="print"/>
          <a:srcRect b="12813"/>
          <a:stretch>
            <a:fillRect/>
          </a:stretch>
        </p:blipFill>
        <p:spPr>
          <a:xfrm>
            <a:off x="6516216" y="4221088"/>
            <a:ext cx="1238689" cy="129614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260648"/>
            <a:ext cx="8136904" cy="4873752"/>
          </a:xfrm>
        </p:spPr>
        <p:txBody>
          <a:bodyPr/>
          <a:lstStyle/>
          <a:p>
            <a:pPr>
              <a:buNone/>
            </a:pPr>
            <a:endParaRPr lang="en-US" altLang="zh-TW" dirty="0" smtClean="0">
              <a:solidFill>
                <a:srgbClr val="FF0000"/>
              </a:solidFill>
              <a:latin typeface="標楷體" pitchFamily="65" charset="-120"/>
              <a:ea typeface="標楷體" pitchFamily="65" charset="-120"/>
            </a:endParaRPr>
          </a:p>
          <a:p>
            <a:pPr>
              <a:buNone/>
            </a:pPr>
            <a:r>
              <a:rPr lang="en-US" altLang="zh-TW" sz="2000" dirty="0" smtClean="0">
                <a:solidFill>
                  <a:srgbClr val="7030A0"/>
                </a:solidFill>
                <a:latin typeface="標楷體" pitchFamily="65" charset="-120"/>
                <a:ea typeface="標楷體" pitchFamily="65" charset="-120"/>
              </a:rPr>
              <a:t>(</a:t>
            </a:r>
            <a:r>
              <a:rPr lang="zh-TW" altLang="en-US" sz="2000" dirty="0" smtClean="0">
                <a:solidFill>
                  <a:srgbClr val="7030A0"/>
                </a:solidFill>
                <a:latin typeface="標楷體" pitchFamily="65" charset="-120"/>
                <a:ea typeface="標楷體" pitchFamily="65" charset="-120"/>
              </a:rPr>
              <a:t>例</a:t>
            </a:r>
            <a:r>
              <a:rPr lang="en-US" altLang="zh-TW" sz="2000" dirty="0" smtClean="0">
                <a:solidFill>
                  <a:srgbClr val="7030A0"/>
                </a:solidFill>
                <a:latin typeface="標楷體" pitchFamily="65" charset="-120"/>
                <a:ea typeface="標楷體" pitchFamily="65" charset="-120"/>
              </a:rPr>
              <a:t>2)</a:t>
            </a:r>
            <a:r>
              <a:rPr lang="zh-TW" altLang="en-US" sz="2000" dirty="0" smtClean="0">
                <a:latin typeface="標楷體" pitchFamily="65" charset="-120"/>
                <a:ea typeface="標楷體" pitchFamily="65" charset="-120"/>
              </a:rPr>
              <a:t>荷馬的公司突然公休一天所以他賺到一天的休假</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在一天的休假中</a:t>
            </a:r>
            <a:endParaRPr lang="en-US" altLang="zh-TW" sz="2000" dirty="0" smtClean="0">
              <a:latin typeface="標楷體" pitchFamily="65" charset="-120"/>
              <a:ea typeface="標楷體" pitchFamily="65" charset="-120"/>
            </a:endParaRPr>
          </a:p>
          <a:p>
            <a:pPr>
              <a:buNone/>
            </a:pPr>
            <a:r>
              <a:rPr lang="zh-TW" altLang="en-US" sz="2000" dirty="0" smtClean="0">
                <a:latin typeface="標楷體" pitchFamily="65" charset="-120"/>
                <a:ea typeface="標楷體" pitchFamily="65" charset="-120"/>
              </a:rPr>
              <a:t>他想帶著家人去看電影也想跟老婆約會</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而他的想法中也包含</a:t>
            </a:r>
            <a:r>
              <a:rPr lang="zh-TW" altLang="en-US" sz="2000" dirty="0" smtClean="0">
                <a:solidFill>
                  <a:srgbClr val="FF0000"/>
                </a:solidFill>
                <a:latin typeface="標楷體" pitchFamily="65" charset="-120"/>
                <a:ea typeface="標楷體" pitchFamily="65" charset="-120"/>
              </a:rPr>
              <a:t>取捨</a:t>
            </a:r>
            <a:r>
              <a:rPr lang="zh-TW" altLang="en-US" sz="2000" dirty="0" smtClean="0">
                <a:latin typeface="標楷體" pitchFamily="65" charset="-120"/>
                <a:ea typeface="標楷體" pitchFamily="65" charset="-120"/>
              </a:rPr>
              <a:t>的定</a:t>
            </a:r>
            <a:endParaRPr lang="en-US" altLang="zh-TW" sz="2000" dirty="0" smtClean="0">
              <a:latin typeface="標楷體" pitchFamily="65" charset="-120"/>
              <a:ea typeface="標楷體" pitchFamily="65" charset="-120"/>
            </a:endParaRPr>
          </a:p>
          <a:p>
            <a:pPr>
              <a:buNone/>
            </a:pPr>
            <a:r>
              <a:rPr lang="zh-TW" altLang="en-US" sz="2000" dirty="0" smtClean="0">
                <a:latin typeface="標楷體" pitchFamily="65" charset="-120"/>
                <a:ea typeface="標楷體" pitchFamily="65" charset="-120"/>
              </a:rPr>
              <a:t>義</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選擇其中一個另一個就要放棄。</a:t>
            </a:r>
            <a:endParaRPr lang="en-US" altLang="zh-TW" sz="2000"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zh-TW" altLang="en-US" dirty="0">
              <a:latin typeface="標楷體" pitchFamily="65" charset="-120"/>
              <a:ea typeface="標楷體" pitchFamily="65" charset="-120"/>
            </a:endParaRPr>
          </a:p>
        </p:txBody>
      </p:sp>
      <p:pic>
        <p:nvPicPr>
          <p:cNvPr id="4" name="圖片 3" descr="20161018114327-79aa698e773175c19cd7e0b628197caf-mobile.jpg"/>
          <p:cNvPicPr>
            <a:picLocks noChangeAspect="1"/>
          </p:cNvPicPr>
          <p:nvPr/>
        </p:nvPicPr>
        <p:blipFill>
          <a:blip r:embed="rId3" cstate="print"/>
          <a:stretch>
            <a:fillRect/>
          </a:stretch>
        </p:blipFill>
        <p:spPr>
          <a:xfrm>
            <a:off x="3563888" y="3429000"/>
            <a:ext cx="1944216" cy="3429000"/>
          </a:xfrm>
          <a:prstGeom prst="rect">
            <a:avLst/>
          </a:prstGeom>
        </p:spPr>
      </p:pic>
      <p:sp>
        <p:nvSpPr>
          <p:cNvPr id="7" name="橢圓形圖說文字 6"/>
          <p:cNvSpPr/>
          <p:nvPr/>
        </p:nvSpPr>
        <p:spPr>
          <a:xfrm>
            <a:off x="5436096" y="1700808"/>
            <a:ext cx="2952328" cy="208823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橢圓形圖說文字 5"/>
          <p:cNvSpPr/>
          <p:nvPr/>
        </p:nvSpPr>
        <p:spPr>
          <a:xfrm>
            <a:off x="395536" y="2132856"/>
            <a:ext cx="2952328" cy="208823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 name="圖片 4" descr="70815153216910.jpg"/>
          <p:cNvPicPr>
            <a:picLocks noChangeAspect="1"/>
          </p:cNvPicPr>
          <p:nvPr/>
        </p:nvPicPr>
        <p:blipFill>
          <a:blip r:embed="rId4" cstate="print"/>
          <a:stretch>
            <a:fillRect/>
          </a:stretch>
        </p:blipFill>
        <p:spPr>
          <a:xfrm>
            <a:off x="899592" y="2564904"/>
            <a:ext cx="1908749" cy="1278862"/>
          </a:xfrm>
          <a:prstGeom prst="rect">
            <a:avLst/>
          </a:prstGeom>
        </p:spPr>
      </p:pic>
      <p:pic>
        <p:nvPicPr>
          <p:cNvPr id="8" name="圖片 7" descr="2015061162824093.jpg"/>
          <p:cNvPicPr>
            <a:picLocks noChangeAspect="1"/>
          </p:cNvPicPr>
          <p:nvPr/>
        </p:nvPicPr>
        <p:blipFill>
          <a:blip r:embed="rId5" cstate="print"/>
          <a:stretch>
            <a:fillRect/>
          </a:stretch>
        </p:blipFill>
        <p:spPr>
          <a:xfrm>
            <a:off x="6300192" y="1988840"/>
            <a:ext cx="1275067" cy="144016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9552" y="1"/>
            <a:ext cx="7772400" cy="1124744"/>
          </a:xfrm>
        </p:spPr>
        <p:txBody>
          <a:bodyPr/>
          <a:lstStyle/>
          <a:p>
            <a:r>
              <a:rPr lang="zh-TW" altLang="en-US" dirty="0" smtClean="0">
                <a:latin typeface="KaiTi" pitchFamily="49" charset="-122"/>
                <a:ea typeface="KaiTi" pitchFamily="49" charset="-122"/>
              </a:rPr>
              <a:t>經濟學的分類</a:t>
            </a:r>
            <a:endParaRPr lang="zh-TW" altLang="en-US" dirty="0">
              <a:latin typeface="KaiTi" pitchFamily="49" charset="-122"/>
              <a:ea typeface="KaiTi" pitchFamily="49" charset="-122"/>
            </a:endParaRPr>
          </a:p>
        </p:txBody>
      </p:sp>
      <p:sp>
        <p:nvSpPr>
          <p:cNvPr id="3" name="副標題 2"/>
          <p:cNvSpPr>
            <a:spLocks noGrp="1"/>
          </p:cNvSpPr>
          <p:nvPr>
            <p:ph type="subTitle" idx="1"/>
          </p:nvPr>
        </p:nvSpPr>
        <p:spPr>
          <a:xfrm>
            <a:off x="251520" y="1340768"/>
            <a:ext cx="8784976" cy="5256584"/>
          </a:xfrm>
        </p:spPr>
        <p:txBody>
          <a:bodyPr>
            <a:noAutofit/>
          </a:bodyPr>
          <a:lstStyle/>
          <a:p>
            <a:pPr algn="l">
              <a:buFont typeface="Wingdings" pitchFamily="2" charset="2"/>
              <a:buChar char="l"/>
            </a:pPr>
            <a:r>
              <a:rPr lang="zh-TW" altLang="en-US" sz="2800" b="1" dirty="0" smtClean="0">
                <a:solidFill>
                  <a:srgbClr val="C00000"/>
                </a:solidFill>
                <a:latin typeface="標楷體" pitchFamily="65" charset="-120"/>
                <a:ea typeface="標楷體" pitchFamily="65" charset="-120"/>
              </a:rPr>
              <a:t>個體經濟學</a:t>
            </a:r>
            <a:endParaRPr lang="en-US" altLang="zh-TW" sz="2800" b="1" dirty="0" smtClean="0">
              <a:solidFill>
                <a:srgbClr val="C00000"/>
              </a:solidFill>
              <a:latin typeface="標楷體" pitchFamily="65" charset="-120"/>
              <a:ea typeface="標楷體" pitchFamily="65" charset="-120"/>
            </a:endParaRPr>
          </a:p>
          <a:p>
            <a:pPr algn="l"/>
            <a:r>
              <a:rPr lang="zh-TW" altLang="en-US" sz="2800" dirty="0">
                <a:solidFill>
                  <a:schemeClr val="tx1"/>
                </a:solidFill>
                <a:latin typeface="標楷體" pitchFamily="65" charset="-120"/>
                <a:ea typeface="標楷體" pitchFamily="65" charset="-120"/>
              </a:rPr>
              <a:t>是現代經濟學的一個分支，研究經濟體系中最基本單元（個體、企業）的經濟行爲。個體經濟學重視需求與供給，如何影響個人，達成交易，並形成巿場中的均衡價格</a:t>
            </a:r>
            <a:r>
              <a:rPr lang="zh-TW" altLang="en-US" sz="2800" dirty="0" smtClean="0">
                <a:solidFill>
                  <a:schemeClr val="tx1"/>
                </a:solidFill>
                <a:latin typeface="標楷體" pitchFamily="65" charset="-120"/>
                <a:ea typeface="標楷體" pitchFamily="65" charset="-120"/>
              </a:rPr>
              <a:t>。</a:t>
            </a:r>
            <a:endParaRPr lang="en-US" altLang="zh-TW" sz="2800" dirty="0" smtClean="0">
              <a:solidFill>
                <a:schemeClr val="tx1"/>
              </a:solidFill>
              <a:latin typeface="標楷體" pitchFamily="65" charset="-120"/>
              <a:ea typeface="標楷體" pitchFamily="65" charset="-120"/>
            </a:endParaRPr>
          </a:p>
          <a:p>
            <a:pPr algn="l"/>
            <a:endParaRPr lang="en-US" altLang="zh-TW" sz="2800" b="1" dirty="0">
              <a:solidFill>
                <a:schemeClr val="tx1"/>
              </a:solidFill>
              <a:latin typeface="標楷體" pitchFamily="65" charset="-120"/>
              <a:ea typeface="標楷體" pitchFamily="65" charset="-120"/>
            </a:endParaRPr>
          </a:p>
          <a:p>
            <a:pPr algn="l">
              <a:buFont typeface="Wingdings" pitchFamily="2" charset="2"/>
              <a:buChar char="l"/>
            </a:pPr>
            <a:r>
              <a:rPr lang="zh-TW" altLang="en-US" sz="2800" b="1" dirty="0" smtClean="0">
                <a:solidFill>
                  <a:srgbClr val="C00000"/>
                </a:solidFill>
                <a:latin typeface="標楷體" pitchFamily="65" charset="-120"/>
                <a:ea typeface="標楷體" pitchFamily="65" charset="-120"/>
              </a:rPr>
              <a:t>總體經濟學</a:t>
            </a:r>
            <a:endParaRPr lang="en-US" altLang="zh-TW" sz="2800" b="1" dirty="0" smtClean="0">
              <a:solidFill>
                <a:srgbClr val="C00000"/>
              </a:solidFill>
              <a:latin typeface="標楷體" pitchFamily="65" charset="-120"/>
              <a:ea typeface="標楷體" pitchFamily="65" charset="-120"/>
            </a:endParaRPr>
          </a:p>
          <a:p>
            <a:pPr algn="l"/>
            <a:r>
              <a:rPr lang="zh-TW" altLang="en-US" sz="2800" dirty="0">
                <a:solidFill>
                  <a:schemeClr val="tx1"/>
                </a:solidFill>
                <a:latin typeface="標楷體" pitchFamily="65" charset="-120"/>
                <a:ea typeface="標楷體" pitchFamily="65" charset="-120"/>
              </a:rPr>
              <a:t>是使用國民收入、經濟整體的投資和消費等總體性的統計概念來分析經濟運行規律的一個經濟學領域。總體經濟學是相對於古典的個體經濟學而言的。</a:t>
            </a:r>
            <a:endParaRPr lang="en-US" altLang="zh-TW" sz="2800" b="1" dirty="0" smtClean="0">
              <a:solidFill>
                <a:schemeClr val="tx1"/>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7772400" cy="1143000"/>
          </a:xfrm>
        </p:spPr>
        <p:txBody>
          <a:bodyPr/>
          <a:lstStyle/>
          <a:p>
            <a:pPr algn="ctr"/>
            <a:r>
              <a:rPr lang="zh-TW" altLang="en-US" dirty="0" smtClean="0">
                <a:solidFill>
                  <a:schemeClr val="tx1"/>
                </a:solidFill>
                <a:latin typeface="標楷體" pitchFamily="65" charset="-120"/>
                <a:ea typeface="標楷體" pitchFamily="65" charset="-120"/>
              </a:rPr>
              <a:t>需求曲線的移動</a:t>
            </a:r>
            <a:endParaRPr lang="zh-TW" altLang="en-US" dirty="0">
              <a:solidFill>
                <a:schemeClr val="tx1"/>
              </a:solidFill>
              <a:latin typeface="標楷體" pitchFamily="65" charset="-120"/>
              <a:ea typeface="標楷體" pitchFamily="65" charset="-120"/>
            </a:endParaRPr>
          </a:p>
        </p:txBody>
      </p:sp>
      <p:sp>
        <p:nvSpPr>
          <p:cNvPr id="4" name="矩形 3"/>
          <p:cNvSpPr/>
          <p:nvPr/>
        </p:nvSpPr>
        <p:spPr>
          <a:xfrm>
            <a:off x="251520" y="1556792"/>
            <a:ext cx="8640960" cy="5909310"/>
          </a:xfrm>
          <a:prstGeom prst="rect">
            <a:avLst/>
          </a:prstGeom>
        </p:spPr>
        <p:txBody>
          <a:bodyPr wrap="square">
            <a:spAutoFit/>
          </a:bodyPr>
          <a:lstStyle/>
          <a:p>
            <a:pPr>
              <a:buNone/>
            </a:pPr>
            <a:r>
              <a:rPr lang="zh-TW" altLang="en-US" dirty="0" smtClean="0">
                <a:latin typeface="標楷體" pitchFamily="65" charset="-120"/>
                <a:ea typeface="標楷體" pitchFamily="65" charset="-120"/>
              </a:rPr>
              <a:t>影響需求曲線移動的變數分為五個</a:t>
            </a:r>
            <a:r>
              <a:rPr lang="en-US" altLang="zh-TW" dirty="0" smtClean="0">
                <a:latin typeface="標楷體" pitchFamily="65" charset="-120"/>
                <a:ea typeface="標楷體" pitchFamily="65" charset="-120"/>
              </a:rPr>
              <a:t>:</a:t>
            </a:r>
          </a:p>
          <a:p>
            <a:pPr>
              <a:buNone/>
            </a:pPr>
            <a:endParaRPr lang="en-US" altLang="zh-TW" dirty="0" smtClean="0">
              <a:latin typeface="標楷體" pitchFamily="65" charset="-120"/>
              <a:ea typeface="標楷體" pitchFamily="65" charset="-120"/>
            </a:endParaRPr>
          </a:p>
          <a:p>
            <a:pPr>
              <a:buNone/>
            </a:pPr>
            <a:endParaRPr lang="en-US" altLang="zh-TW" dirty="0" smtClean="0">
              <a:solidFill>
                <a:srgbClr val="FF0000"/>
              </a:solidFill>
              <a:latin typeface="標楷體" pitchFamily="65" charset="-120"/>
              <a:ea typeface="標楷體" pitchFamily="65" charset="-120"/>
            </a:endParaRPr>
          </a:p>
          <a:p>
            <a:pPr>
              <a:buNone/>
            </a:pPr>
            <a:endParaRPr lang="en-US" altLang="zh-TW" dirty="0" smtClean="0">
              <a:solidFill>
                <a:srgbClr val="C00000"/>
              </a:solidFill>
              <a:latin typeface="標楷體" pitchFamily="65" charset="-120"/>
              <a:ea typeface="標楷體" pitchFamily="65" charset="-120"/>
            </a:endParaRPr>
          </a:p>
          <a:p>
            <a:pPr>
              <a:buNone/>
            </a:pPr>
            <a:r>
              <a:rPr lang="zh-TW" altLang="en-US" dirty="0" smtClean="0">
                <a:solidFill>
                  <a:srgbClr val="C00000"/>
                </a:solidFill>
                <a:latin typeface="標楷體" pitchFamily="65" charset="-120"/>
                <a:ea typeface="標楷體" pitchFamily="65" charset="-120"/>
              </a:rPr>
              <a:t>所得</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商品價格不變下</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商品需求隨著所得增加而增加</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此商品為公共財。商品需求隨</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所得上升而減少時</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此商品為劣等財</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en-US" altLang="zh-TW" dirty="0" smtClean="0">
              <a:solidFill>
                <a:srgbClr val="C00000"/>
              </a:solidFill>
              <a:latin typeface="標楷體" pitchFamily="65" charset="-120"/>
              <a:ea typeface="標楷體" pitchFamily="65" charset="-120"/>
            </a:endParaRPr>
          </a:p>
          <a:p>
            <a:pPr>
              <a:buNone/>
            </a:pPr>
            <a:r>
              <a:rPr lang="zh-TW" altLang="en-US" dirty="0" smtClean="0">
                <a:solidFill>
                  <a:srgbClr val="C00000"/>
                </a:solidFill>
                <a:latin typeface="標楷體" pitchFamily="65" charset="-120"/>
                <a:ea typeface="標楷體" pitchFamily="65" charset="-120"/>
              </a:rPr>
              <a:t>偏好</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決定需求最明顯的因素為偏好</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r>
              <a:rPr lang="zh-TW" altLang="en-US" dirty="0" smtClean="0">
                <a:solidFill>
                  <a:srgbClr val="C00000"/>
                </a:solidFill>
                <a:latin typeface="標楷體" pitchFamily="65" charset="-120"/>
                <a:ea typeface="標楷體" pitchFamily="65" charset="-120"/>
              </a:rPr>
              <a:t>相關商品價格</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研究商品價格的形成及其變化規律的經濟學分支學科</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r>
              <a:rPr lang="zh-TW" altLang="en-US" dirty="0" smtClean="0">
                <a:solidFill>
                  <a:srgbClr val="C00000"/>
                </a:solidFill>
                <a:latin typeface="標楷體" pitchFamily="65" charset="-120"/>
                <a:ea typeface="標楷體" pitchFamily="65" charset="-120"/>
              </a:rPr>
              <a:t>預期</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預期未來所得與物價的變動都會影響現在的需求</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r>
              <a:rPr lang="zh-TW" altLang="en-US" dirty="0" smtClean="0">
                <a:solidFill>
                  <a:srgbClr val="C00000"/>
                </a:solidFill>
                <a:latin typeface="標楷體" pitchFamily="65" charset="-120"/>
                <a:ea typeface="標楷體" pitchFamily="65" charset="-120"/>
              </a:rPr>
              <a:t>消費者人物</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市場需求是由個別消費者需求家總而得</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188640"/>
            <a:ext cx="7772400" cy="1143000"/>
          </a:xfrm>
        </p:spPr>
        <p:txBody>
          <a:bodyPr/>
          <a:lstStyle/>
          <a:p>
            <a:pPr algn="ctr"/>
            <a:r>
              <a:rPr lang="zh-TW" altLang="en-US" dirty="0" smtClean="0">
                <a:solidFill>
                  <a:schemeClr val="tx1"/>
                </a:solidFill>
                <a:latin typeface="標楷體" pitchFamily="65" charset="-120"/>
                <a:ea typeface="標楷體" pitchFamily="65" charset="-120"/>
              </a:rPr>
              <a:t>供給曲線的移動</a:t>
            </a:r>
            <a:endParaRPr lang="zh-TW" altLang="en-US"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251520" y="1484784"/>
            <a:ext cx="8892480" cy="5184576"/>
          </a:xfrm>
        </p:spPr>
        <p:txBody>
          <a:bodyPr/>
          <a:lstStyle/>
          <a:p>
            <a:pPr>
              <a:buNone/>
            </a:pPr>
            <a:r>
              <a:rPr lang="zh-TW" altLang="en-US" sz="1800" dirty="0" smtClean="0">
                <a:latin typeface="標楷體" pitchFamily="65" charset="-120"/>
                <a:ea typeface="標楷體" pitchFamily="65" charset="-120"/>
              </a:rPr>
              <a:t>影響供給曲線移動的因素有五個</a:t>
            </a:r>
            <a:r>
              <a:rPr lang="en-US" altLang="zh-TW" sz="1800" dirty="0" smtClean="0">
                <a:latin typeface="標楷體" pitchFamily="65" charset="-120"/>
                <a:ea typeface="標楷體" pitchFamily="65" charset="-120"/>
              </a:rPr>
              <a:t>:</a:t>
            </a:r>
          </a:p>
          <a:p>
            <a:pPr>
              <a:buNone/>
            </a:pPr>
            <a:endParaRPr lang="en-US" altLang="zh-TW" sz="1800" dirty="0" smtClean="0">
              <a:latin typeface="標楷體" pitchFamily="65" charset="-120"/>
              <a:ea typeface="標楷體" pitchFamily="65" charset="-120"/>
            </a:endParaRPr>
          </a:p>
          <a:p>
            <a:pPr>
              <a:buNone/>
            </a:pPr>
            <a:endParaRPr lang="en-US" altLang="zh-TW" sz="1800" dirty="0" smtClean="0">
              <a:latin typeface="標楷體" pitchFamily="65" charset="-120"/>
              <a:ea typeface="標楷體" pitchFamily="65" charset="-120"/>
            </a:endParaRPr>
          </a:p>
          <a:p>
            <a:pPr>
              <a:buNone/>
            </a:pPr>
            <a:r>
              <a:rPr lang="zh-TW" altLang="en-US" sz="1800" dirty="0" smtClean="0">
                <a:solidFill>
                  <a:srgbClr val="C00000"/>
                </a:solidFill>
                <a:latin typeface="標楷體" pitchFamily="65" charset="-120"/>
                <a:ea typeface="標楷體" pitchFamily="65" charset="-120"/>
              </a:rPr>
              <a:t>技術</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廠商在不同價格下願意提供的商品數量</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主要受生產成本的影響</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而</a:t>
            </a:r>
            <a:r>
              <a:rPr lang="zh-TW" altLang="en-US" sz="1800" dirty="0" smtClean="0">
                <a:latin typeface="標楷體" pitchFamily="65" charset="-120"/>
                <a:ea typeface="標楷體" pitchFamily="65" charset="-120"/>
              </a:rPr>
              <a:t>成本</a:t>
            </a:r>
            <a:r>
              <a:rPr lang="zh-TW" altLang="en-US" sz="1800" dirty="0" smtClean="0">
                <a:latin typeface="標楷體" pitchFamily="65" charset="-120"/>
                <a:ea typeface="標楷體" pitchFamily="65" charset="-120"/>
              </a:rPr>
              <a:t>與</a:t>
            </a:r>
            <a:r>
              <a:rPr lang="zh-TW" altLang="en-US" sz="1800" dirty="0" smtClean="0">
                <a:latin typeface="標楷體" pitchFamily="65" charset="-120"/>
                <a:ea typeface="標楷體" pitchFamily="65" charset="-120"/>
              </a:rPr>
              <a:t>技術   </a:t>
            </a:r>
            <a:endParaRPr lang="en-US" altLang="zh-TW" sz="1800" dirty="0" smtClean="0">
              <a:latin typeface="標楷體" pitchFamily="65" charset="-120"/>
              <a:ea typeface="標楷體" pitchFamily="65" charset="-120"/>
            </a:endParaRPr>
          </a:p>
          <a:p>
            <a:pPr>
              <a:buNone/>
            </a:pPr>
            <a:r>
              <a:rPr lang="zh-TW" altLang="en-US" sz="1800" dirty="0" smtClean="0">
                <a:latin typeface="標楷體" pitchFamily="65" charset="-120"/>
                <a:ea typeface="標楷體" pitchFamily="65" charset="-120"/>
              </a:rPr>
              <a:t> </a:t>
            </a:r>
            <a:r>
              <a:rPr lang="zh-TW" altLang="en-US" sz="1800" dirty="0" smtClean="0">
                <a:latin typeface="標楷體" pitchFamily="65" charset="-120"/>
                <a:ea typeface="標楷體" pitchFamily="65" charset="-120"/>
              </a:rPr>
              <a:t>    </a:t>
            </a:r>
            <a:r>
              <a:rPr lang="zh-TW" altLang="en-US" sz="1800" dirty="0" smtClean="0">
                <a:latin typeface="標楷體" pitchFamily="65" charset="-120"/>
                <a:ea typeface="標楷體" pitchFamily="65" charset="-120"/>
              </a:rPr>
              <a:t>關係</a:t>
            </a:r>
            <a:r>
              <a:rPr lang="zh-TW" altLang="en-US" sz="1800" dirty="0" smtClean="0">
                <a:latin typeface="標楷體" pitchFamily="65" charset="-120"/>
                <a:ea typeface="標楷體" pitchFamily="65" charset="-120"/>
              </a:rPr>
              <a:t>密不可分。</a:t>
            </a:r>
            <a:endParaRPr lang="en-US" altLang="zh-TW" sz="1800" dirty="0" smtClean="0">
              <a:latin typeface="標楷體" pitchFamily="65" charset="-120"/>
              <a:ea typeface="標楷體" pitchFamily="65" charset="-120"/>
            </a:endParaRPr>
          </a:p>
          <a:p>
            <a:pPr>
              <a:buNone/>
            </a:pPr>
            <a:endParaRPr lang="en-US" altLang="zh-TW" sz="1800" dirty="0" smtClean="0">
              <a:latin typeface="標楷體" pitchFamily="65" charset="-120"/>
              <a:ea typeface="標楷體" pitchFamily="65" charset="-120"/>
            </a:endParaRPr>
          </a:p>
          <a:p>
            <a:pPr>
              <a:buNone/>
            </a:pPr>
            <a:r>
              <a:rPr lang="zh-TW" altLang="en-US" sz="1800" dirty="0" smtClean="0">
                <a:solidFill>
                  <a:srgbClr val="C00000"/>
                </a:solidFill>
                <a:latin typeface="標楷體" pitchFamily="65" charset="-120"/>
                <a:ea typeface="標楷體" pitchFamily="65" charset="-120"/>
              </a:rPr>
              <a:t>生產因素價格</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生產因素價格上揚直接造成廠商的生產成本上升</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利潤下跌</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進而導致   </a:t>
            </a:r>
            <a:endParaRPr lang="en-US" altLang="zh-TW" sz="1800" dirty="0" smtClean="0">
              <a:latin typeface="標楷體" pitchFamily="65" charset="-120"/>
              <a:ea typeface="標楷體" pitchFamily="65" charset="-120"/>
            </a:endParaRPr>
          </a:p>
          <a:p>
            <a:pPr>
              <a:buNone/>
            </a:pPr>
            <a:r>
              <a:rPr lang="zh-TW" altLang="en-US" sz="1800" dirty="0" smtClean="0">
                <a:latin typeface="標楷體" pitchFamily="65" charset="-120"/>
                <a:ea typeface="標楷體" pitchFamily="65" charset="-120"/>
              </a:rPr>
              <a:t> </a:t>
            </a:r>
            <a:r>
              <a:rPr lang="zh-TW" altLang="en-US" sz="1800" dirty="0" smtClean="0">
                <a:latin typeface="標楷體" pitchFamily="65" charset="-120"/>
                <a:ea typeface="標楷體" pitchFamily="65" charset="-120"/>
              </a:rPr>
              <a:t>            商品</a:t>
            </a:r>
            <a:r>
              <a:rPr lang="zh-TW" altLang="en-US" sz="1800" dirty="0" smtClean="0">
                <a:latin typeface="標楷體" pitchFamily="65" charset="-120"/>
                <a:ea typeface="標楷體" pitchFamily="65" charset="-120"/>
              </a:rPr>
              <a:t>與服務供給曲線向左移動</a:t>
            </a:r>
            <a:r>
              <a:rPr lang="zh-TW" altLang="en-US" sz="1800" dirty="0" smtClean="0">
                <a:latin typeface="標楷體" pitchFamily="65" charset="-120"/>
                <a:ea typeface="標楷體" pitchFamily="65" charset="-120"/>
              </a:rPr>
              <a:t>。</a:t>
            </a:r>
            <a:endParaRPr lang="en-US" altLang="zh-TW" sz="1800" dirty="0" smtClean="0">
              <a:latin typeface="標楷體" pitchFamily="65" charset="-120"/>
              <a:ea typeface="標楷體" pitchFamily="65" charset="-120"/>
            </a:endParaRPr>
          </a:p>
          <a:p>
            <a:pPr>
              <a:buNone/>
            </a:pPr>
            <a:endParaRPr lang="en-US" altLang="zh-TW" sz="1800" dirty="0" smtClean="0">
              <a:latin typeface="標楷體" pitchFamily="65" charset="-120"/>
              <a:ea typeface="標楷體" pitchFamily="65" charset="-120"/>
            </a:endParaRPr>
          </a:p>
          <a:p>
            <a:pPr>
              <a:buNone/>
            </a:pPr>
            <a:r>
              <a:rPr lang="zh-TW" altLang="en-US" sz="1800" dirty="0" smtClean="0">
                <a:solidFill>
                  <a:srgbClr val="C00000"/>
                </a:solidFill>
                <a:latin typeface="標楷體" pitchFamily="65" charset="-120"/>
                <a:ea typeface="標楷體" pitchFamily="65" charset="-120"/>
              </a:rPr>
              <a:t>預期</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廠商今天供給的商品數量受其對未來預期的影響</a:t>
            </a:r>
            <a:r>
              <a:rPr lang="zh-TW" altLang="en-US" sz="1800" dirty="0" smtClean="0">
                <a:latin typeface="標楷體" pitchFamily="65" charset="-120"/>
                <a:ea typeface="標楷體" pitchFamily="65" charset="-120"/>
              </a:rPr>
              <a:t>。</a:t>
            </a:r>
            <a:endParaRPr lang="en-US" altLang="zh-TW" sz="1800" dirty="0" smtClean="0">
              <a:latin typeface="標楷體" pitchFamily="65" charset="-120"/>
              <a:ea typeface="標楷體" pitchFamily="65" charset="-120"/>
            </a:endParaRPr>
          </a:p>
          <a:p>
            <a:pPr>
              <a:buNone/>
            </a:pPr>
            <a:endParaRPr lang="en-US" altLang="zh-TW" sz="1800" dirty="0" smtClean="0">
              <a:latin typeface="標楷體" pitchFamily="65" charset="-120"/>
              <a:ea typeface="標楷體" pitchFamily="65" charset="-120"/>
            </a:endParaRPr>
          </a:p>
          <a:p>
            <a:pPr>
              <a:buNone/>
            </a:pPr>
            <a:r>
              <a:rPr lang="zh-TW" altLang="en-US" sz="1800" dirty="0" smtClean="0">
                <a:solidFill>
                  <a:srgbClr val="C00000"/>
                </a:solidFill>
                <a:latin typeface="標楷體" pitchFamily="65" charset="-120"/>
                <a:ea typeface="標楷體" pitchFamily="65" charset="-120"/>
              </a:rPr>
              <a:t>銷售者人數</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一商品的生產廠商越多</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商品的供給量將會上升</a:t>
            </a:r>
            <a:r>
              <a:rPr lang="zh-TW" altLang="en-US" sz="1800" dirty="0" smtClean="0">
                <a:latin typeface="標楷體" pitchFamily="65" charset="-120"/>
                <a:ea typeface="標楷體" pitchFamily="65" charset="-120"/>
              </a:rPr>
              <a:t>。</a:t>
            </a:r>
            <a:endParaRPr lang="en-US" altLang="zh-TW" sz="1800" dirty="0" smtClean="0">
              <a:latin typeface="標楷體" pitchFamily="65" charset="-120"/>
              <a:ea typeface="標楷體" pitchFamily="65" charset="-120"/>
            </a:endParaRPr>
          </a:p>
          <a:p>
            <a:pPr>
              <a:buNone/>
            </a:pPr>
            <a:endParaRPr lang="en-US" altLang="zh-TW" sz="1800" dirty="0" smtClean="0">
              <a:latin typeface="標楷體" pitchFamily="65" charset="-120"/>
              <a:ea typeface="標楷體" pitchFamily="65" charset="-120"/>
            </a:endParaRPr>
          </a:p>
          <a:p>
            <a:pPr>
              <a:buNone/>
            </a:pPr>
            <a:r>
              <a:rPr lang="zh-TW" altLang="en-US" sz="1800" dirty="0" smtClean="0">
                <a:solidFill>
                  <a:srgbClr val="C00000"/>
                </a:solidFill>
                <a:latin typeface="標楷體" pitchFamily="65" charset="-120"/>
                <a:ea typeface="標楷體" pitchFamily="65" charset="-120"/>
              </a:rPr>
              <a:t>天氣</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對某些農產品來說</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天氣扮演舉足輕重的角色</a:t>
            </a:r>
            <a:r>
              <a:rPr lang="zh-TW" altLang="en-US" sz="1800" dirty="0" smtClean="0">
                <a:latin typeface="標楷體" pitchFamily="65" charset="-120"/>
                <a:ea typeface="標楷體" pitchFamily="65" charset="-120"/>
              </a:rPr>
              <a:t>。</a:t>
            </a:r>
            <a:endParaRPr lang="en-US" altLang="zh-TW" sz="1800" dirty="0" smtClean="0">
              <a:latin typeface="標楷體" pitchFamily="65" charset="-120"/>
              <a:ea typeface="標楷體" pitchFamily="65" charset="-120"/>
            </a:endParaRPr>
          </a:p>
          <a:p>
            <a:pPr>
              <a:buNone/>
            </a:pPr>
            <a:endParaRPr lang="zh-TW" altLang="en-US" sz="1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7772400" cy="634082"/>
          </a:xfrm>
        </p:spPr>
        <p:txBody>
          <a:bodyPr>
            <a:normAutofit/>
          </a:bodyPr>
          <a:lstStyle/>
          <a:p>
            <a:pPr algn="ctr"/>
            <a:r>
              <a:rPr lang="zh-TW" altLang="en-US" dirty="0" smtClean="0">
                <a:solidFill>
                  <a:schemeClr val="tx1"/>
                </a:solidFill>
                <a:latin typeface="標楷體" pitchFamily="65" charset="-120"/>
                <a:ea typeface="標楷體" pitchFamily="65" charset="-120"/>
              </a:rPr>
              <a:t>市場結構</a:t>
            </a:r>
            <a:endParaRPr lang="zh-TW" altLang="en-US" dirty="0">
              <a:solidFill>
                <a:schemeClr val="tx1"/>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179512" y="980728"/>
          <a:ext cx="8712968" cy="5480098"/>
        </p:xfrm>
        <a:graphic>
          <a:graphicData uri="http://schemas.openxmlformats.org/drawingml/2006/table">
            <a:tbl>
              <a:tblPr firstRow="1" bandRow="1">
                <a:tableStyleId>{5C22544A-7EE6-4342-B048-85BDC9FD1C3A}</a:tableStyleId>
              </a:tblPr>
              <a:tblGrid>
                <a:gridCol w="2141323"/>
                <a:gridCol w="2141323"/>
                <a:gridCol w="2436678"/>
                <a:gridCol w="1993644"/>
              </a:tblGrid>
              <a:tr h="633778">
                <a:tc>
                  <a:txBody>
                    <a:bodyPr/>
                    <a:lstStyle/>
                    <a:p>
                      <a:pPr algn="ctr"/>
                      <a:r>
                        <a:rPr lang="zh-TW" altLang="en-US" sz="2800" b="0" dirty="0" smtClean="0">
                          <a:solidFill>
                            <a:schemeClr val="tx1"/>
                          </a:solidFill>
                          <a:latin typeface="標楷體" pitchFamily="65" charset="-120"/>
                          <a:ea typeface="標楷體" pitchFamily="65" charset="-120"/>
                        </a:rPr>
                        <a:t>獨占</a:t>
                      </a:r>
                      <a:endParaRPr lang="zh-TW" altLang="en-US" sz="2800" b="0" dirty="0">
                        <a:solidFill>
                          <a:schemeClr val="tx1"/>
                        </a:solidFill>
                      </a:endParaRPr>
                    </a:p>
                  </a:txBody>
                  <a:tcPr>
                    <a:solidFill>
                      <a:schemeClr val="accent6">
                        <a:lumMod val="20000"/>
                        <a:lumOff val="80000"/>
                      </a:schemeClr>
                    </a:solidFill>
                  </a:tcPr>
                </a:tc>
                <a:tc>
                  <a:txBody>
                    <a:bodyPr/>
                    <a:lstStyle/>
                    <a:p>
                      <a:pPr algn="ctr"/>
                      <a:r>
                        <a:rPr lang="zh-TW" altLang="en-US" sz="2800" b="0" dirty="0" smtClean="0">
                          <a:solidFill>
                            <a:schemeClr val="tx1"/>
                          </a:solidFill>
                          <a:latin typeface="標楷體" pitchFamily="65" charset="-120"/>
                          <a:ea typeface="標楷體" pitchFamily="65" charset="-120"/>
                        </a:rPr>
                        <a:t>寡占</a:t>
                      </a:r>
                      <a:endParaRPr lang="zh-TW" altLang="en-US" sz="2800" b="0" dirty="0">
                        <a:solidFill>
                          <a:schemeClr val="tx1"/>
                        </a:solidFill>
                      </a:endParaRPr>
                    </a:p>
                  </a:txBody>
                  <a:tcPr>
                    <a:solidFill>
                      <a:schemeClr val="accent6">
                        <a:lumMod val="20000"/>
                        <a:lumOff val="80000"/>
                      </a:schemeClr>
                    </a:solidFill>
                  </a:tcPr>
                </a:tc>
                <a:tc>
                  <a:txBody>
                    <a:bodyPr/>
                    <a:lstStyle/>
                    <a:p>
                      <a:pPr algn="ctr"/>
                      <a:r>
                        <a:rPr lang="zh-TW" altLang="en-US" sz="2800" b="0" dirty="0" smtClean="0">
                          <a:solidFill>
                            <a:schemeClr val="tx1"/>
                          </a:solidFill>
                          <a:latin typeface="標楷體" pitchFamily="65" charset="-120"/>
                          <a:ea typeface="標楷體" pitchFamily="65" charset="-120"/>
                        </a:rPr>
                        <a:t>壟斷性競爭</a:t>
                      </a:r>
                      <a:endParaRPr lang="zh-TW" altLang="en-US" sz="2800" b="0" dirty="0">
                        <a:solidFill>
                          <a:schemeClr val="tx1"/>
                        </a:solidFill>
                      </a:endParaRPr>
                    </a:p>
                  </a:txBody>
                  <a:tcPr>
                    <a:solidFill>
                      <a:schemeClr val="accent6">
                        <a:lumMod val="20000"/>
                        <a:lumOff val="80000"/>
                      </a:schemeClr>
                    </a:solidFill>
                  </a:tcPr>
                </a:tc>
                <a:tc>
                  <a:txBody>
                    <a:bodyPr/>
                    <a:lstStyle/>
                    <a:p>
                      <a:pPr algn="ctr"/>
                      <a:r>
                        <a:rPr lang="zh-TW" altLang="en-US" sz="2800" b="0" dirty="0" smtClean="0">
                          <a:solidFill>
                            <a:schemeClr val="tx1"/>
                          </a:solidFill>
                          <a:latin typeface="標楷體" pitchFamily="65" charset="-120"/>
                          <a:ea typeface="標楷體" pitchFamily="65" charset="-120"/>
                        </a:rPr>
                        <a:t>完全競爭</a:t>
                      </a:r>
                      <a:endParaRPr lang="zh-TW" altLang="en-US" sz="2800" b="0" dirty="0">
                        <a:solidFill>
                          <a:schemeClr val="tx1"/>
                        </a:solidFill>
                      </a:endParaRPr>
                    </a:p>
                  </a:txBody>
                  <a:tcPr>
                    <a:solidFill>
                      <a:schemeClr val="accent6">
                        <a:lumMod val="20000"/>
                        <a:lumOff val="80000"/>
                      </a:schemeClr>
                    </a:solidFill>
                  </a:tcPr>
                </a:tc>
              </a:tr>
              <a:tr h="1967313">
                <a:tc>
                  <a:txBody>
                    <a:bodyPr/>
                    <a:lstStyle/>
                    <a:p>
                      <a:pPr algn="ctr"/>
                      <a:endParaRPr lang="en-US" altLang="zh-TW" sz="1800" dirty="0" smtClean="0">
                        <a:latin typeface="標楷體" pitchFamily="65" charset="-120"/>
                        <a:ea typeface="標楷體" pitchFamily="65" charset="-120"/>
                      </a:endParaRPr>
                    </a:p>
                    <a:p>
                      <a:pPr algn="ctr"/>
                      <a:r>
                        <a:rPr lang="zh-TW" altLang="en-US" sz="1800" dirty="0" smtClean="0">
                          <a:latin typeface="標楷體" pitchFamily="65" charset="-120"/>
                          <a:ea typeface="標楷體" pitchFamily="65" charset="-120"/>
                        </a:rPr>
                        <a:t>沒有近似的替代品，一個廠商就是一個產業某些有進入障礙。</a:t>
                      </a:r>
                      <a:endParaRPr lang="zh-TW" altLang="en-US" dirty="0"/>
                    </a:p>
                  </a:txBody>
                  <a:tcPr/>
                </a:tc>
                <a:tc>
                  <a:txBody>
                    <a:bodyPr/>
                    <a:lstStyle/>
                    <a:p>
                      <a:pPr algn="ctr"/>
                      <a:endParaRPr lang="en-US" altLang="zh-TW" sz="1800" dirty="0" smtClean="0">
                        <a:latin typeface="標楷體" pitchFamily="65" charset="-120"/>
                        <a:ea typeface="標楷體" pitchFamily="65" charset="-120"/>
                      </a:endParaRPr>
                    </a:p>
                    <a:p>
                      <a:pPr algn="ctr"/>
                      <a:r>
                        <a:rPr lang="zh-TW" altLang="en-US" sz="1800" dirty="0" smtClean="0">
                          <a:latin typeface="標楷體" pitchFamily="65" charset="-120"/>
                          <a:ea typeface="標楷體" pitchFamily="65" charset="-120"/>
                        </a:rPr>
                        <a:t>廠商數目少，因此生產與訂價決策彼此牽制可能有進入障礙。</a:t>
                      </a:r>
                      <a:endParaRPr lang="zh-TW" altLang="en-US" dirty="0"/>
                    </a:p>
                  </a:txBody>
                  <a:tcPr/>
                </a:tc>
                <a:tc>
                  <a:txBody>
                    <a:bodyPr/>
                    <a:lstStyle/>
                    <a:p>
                      <a:pPr algn="ctr"/>
                      <a:endParaRPr kumimoji="0" lang="en-US" altLang="zh-TW" b="0" i="0" kern="1200" dirty="0" smtClean="0">
                        <a:solidFill>
                          <a:schemeClr val="dk1"/>
                        </a:solidFill>
                        <a:latin typeface="標楷體" pitchFamily="65" charset="-120"/>
                        <a:ea typeface="標楷體" pitchFamily="65" charset="-120"/>
                        <a:cs typeface="+mn-cs"/>
                      </a:endParaRPr>
                    </a:p>
                    <a:p>
                      <a:pPr algn="ctr"/>
                      <a:r>
                        <a:rPr kumimoji="0" lang="zh-TW" altLang="en-US" b="0" i="0" kern="1200" dirty="0" smtClean="0">
                          <a:solidFill>
                            <a:schemeClr val="dk1"/>
                          </a:solidFill>
                          <a:latin typeface="標楷體" pitchFamily="65" charset="-120"/>
                          <a:ea typeface="標楷體" pitchFamily="65" charset="-120"/>
                          <a:cs typeface="+mn-cs"/>
                        </a:rPr>
                        <a:t>廠商數也很多，但由於各家產品具異質性，</a:t>
                      </a:r>
                      <a:r>
                        <a:rPr lang="zh-TW" altLang="en-US" dirty="0" smtClean="0">
                          <a:latin typeface="標楷體" pitchFamily="65" charset="-120"/>
                          <a:ea typeface="標楷體" pitchFamily="65" charset="-120"/>
                        </a:rPr>
                        <a:t/>
                      </a:r>
                      <a:br>
                        <a:rPr lang="zh-TW" altLang="en-US" dirty="0" smtClean="0">
                          <a:latin typeface="標楷體" pitchFamily="65" charset="-120"/>
                          <a:ea typeface="標楷體" pitchFamily="65" charset="-120"/>
                        </a:rPr>
                      </a:br>
                      <a:r>
                        <a:rPr kumimoji="0" lang="zh-TW" altLang="en-US" b="0" i="0" kern="1200" dirty="0" smtClean="0">
                          <a:solidFill>
                            <a:schemeClr val="dk1"/>
                          </a:solidFill>
                          <a:latin typeface="標楷體" pitchFamily="65" charset="-120"/>
                          <a:ea typeface="標楷體" pitchFamily="65" charset="-120"/>
                          <a:cs typeface="+mn-cs"/>
                        </a:rPr>
                        <a:t>因此個別廠商仍有部分的價格決定力量。</a:t>
                      </a:r>
                      <a:endParaRPr lang="zh-TW" altLang="en-US" dirty="0">
                        <a:latin typeface="標楷體" pitchFamily="65" charset="-120"/>
                        <a:ea typeface="標楷體" pitchFamily="65" charset="-120"/>
                      </a:endParaRPr>
                    </a:p>
                  </a:txBody>
                  <a:tcPr/>
                </a:tc>
                <a:tc>
                  <a:txBody>
                    <a:bodyPr/>
                    <a:lstStyle/>
                    <a:p>
                      <a:pPr algn="ctr"/>
                      <a:endParaRPr kumimoji="0" lang="en-US" altLang="zh-TW" b="0" i="0" kern="1200" dirty="0" smtClean="0">
                        <a:solidFill>
                          <a:schemeClr val="dk1"/>
                        </a:solidFill>
                        <a:latin typeface="標楷體" pitchFamily="65" charset="-120"/>
                        <a:ea typeface="標楷體" pitchFamily="65" charset="-120"/>
                        <a:cs typeface="+mn-cs"/>
                      </a:endParaRPr>
                    </a:p>
                    <a:p>
                      <a:pPr algn="ctr"/>
                      <a:r>
                        <a:rPr kumimoji="0" lang="zh-TW" altLang="en-US" b="0" i="0" kern="1200" dirty="0" smtClean="0">
                          <a:solidFill>
                            <a:schemeClr val="dk1"/>
                          </a:solidFill>
                          <a:latin typeface="標楷體" pitchFamily="65" charset="-120"/>
                          <a:ea typeface="標楷體" pitchFamily="65" charset="-120"/>
                          <a:cs typeface="+mn-cs"/>
                        </a:rPr>
                        <a:t>廠商數很多，訊息充分，移動自由，產品同質、</a:t>
                      </a:r>
                      <a:r>
                        <a:rPr lang="zh-TW" altLang="en-US" dirty="0" smtClean="0">
                          <a:latin typeface="標楷體" pitchFamily="65" charset="-120"/>
                          <a:ea typeface="標楷體" pitchFamily="65" charset="-120"/>
                        </a:rPr>
                        <a:t/>
                      </a:r>
                      <a:br>
                        <a:rPr lang="zh-TW" altLang="en-US" dirty="0" smtClean="0">
                          <a:latin typeface="標楷體" pitchFamily="65" charset="-120"/>
                          <a:ea typeface="標楷體" pitchFamily="65" charset="-120"/>
                        </a:rPr>
                      </a:br>
                      <a:r>
                        <a:rPr kumimoji="0" lang="zh-TW" altLang="en-US" b="0" i="0" kern="1200" dirty="0" smtClean="0">
                          <a:solidFill>
                            <a:schemeClr val="dk1"/>
                          </a:solidFill>
                          <a:latin typeface="標楷體" pitchFamily="65" charset="-120"/>
                          <a:ea typeface="標楷體" pitchFamily="65" charset="-120"/>
                          <a:cs typeface="+mn-cs"/>
                        </a:rPr>
                        <a:t>沒有歧視、個別廠商無法改變產品價格。</a:t>
                      </a:r>
                      <a:endParaRPr lang="zh-TW" altLang="en-US" dirty="0">
                        <a:latin typeface="標楷體" pitchFamily="65" charset="-120"/>
                        <a:ea typeface="標楷體" pitchFamily="65" charset="-120"/>
                      </a:endParaRPr>
                    </a:p>
                  </a:txBody>
                  <a:tcPr/>
                </a:tc>
              </a:tr>
              <a:tr h="27721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標楷體" pitchFamily="65" charset="-120"/>
                          <a:ea typeface="標楷體" pitchFamily="65" charset="-120"/>
                        </a:rPr>
                        <a:t>郵政</a:t>
                      </a: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標楷體" pitchFamily="65" charset="-120"/>
                          <a:ea typeface="標楷體" pitchFamily="65" charset="-120"/>
                        </a:rPr>
                        <a:t>鑽石</a:t>
                      </a: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標楷體" pitchFamily="65" charset="-120"/>
                          <a:ea typeface="標楷體" pitchFamily="65" charset="-120"/>
                        </a:rPr>
                        <a:t>自來水</a:t>
                      </a: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標楷體" pitchFamily="65" charset="-120"/>
                          <a:ea typeface="標楷體" pitchFamily="65" charset="-120"/>
                        </a:rPr>
                        <a:t>電力公司</a:t>
                      </a: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sz="1800" dirty="0" smtClean="0">
                        <a:latin typeface="標楷體" pitchFamily="65" charset="-120"/>
                        <a:ea typeface="標楷體" pitchFamily="65" charset="-120"/>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標楷體" pitchFamily="65" charset="-120"/>
                          <a:ea typeface="標楷體" pitchFamily="65" charset="-120"/>
                        </a:rPr>
                        <a:t>菸酒公賣局</a:t>
                      </a:r>
                      <a:endParaRPr lang="en-US" altLang="zh-TW" sz="1800" dirty="0" smtClean="0">
                        <a:latin typeface="標楷體" pitchFamily="65" charset="-120"/>
                        <a:ea typeface="標楷體" pitchFamily="65" charset="-120"/>
                      </a:endParaRPr>
                    </a:p>
                    <a:p>
                      <a:pPr algn="ctr"/>
                      <a:endParaRPr lang="zh-TW" altLang="en-US" dirty="0"/>
                    </a:p>
                  </a:txBody>
                  <a:tcPr/>
                </a:tc>
                <a:tc>
                  <a:txBody>
                    <a:bodyPr/>
                    <a:lstStyle/>
                    <a:p>
                      <a:pPr algn="ctr"/>
                      <a:r>
                        <a:rPr lang="zh-TW" altLang="en-US" dirty="0" smtClean="0">
                          <a:latin typeface="標楷體" pitchFamily="65" charset="-120"/>
                          <a:ea typeface="標楷體" pitchFamily="65" charset="-120"/>
                        </a:rPr>
                        <a:t>汽車</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汽油</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香菸</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百貨</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電視台</a:t>
                      </a:r>
                      <a:endParaRPr lang="zh-TW" altLang="en-US" dirty="0">
                        <a:latin typeface="標楷體" pitchFamily="65" charset="-120"/>
                        <a:ea typeface="標楷體" pitchFamily="65" charset="-120"/>
                      </a:endParaRPr>
                    </a:p>
                  </a:txBody>
                  <a:tcPr/>
                </a:tc>
                <a:tc>
                  <a:txBody>
                    <a:bodyPr/>
                    <a:lstStyle/>
                    <a:p>
                      <a:pPr algn="ctr"/>
                      <a:r>
                        <a:rPr kumimoji="0" lang="zh-TW" altLang="en-US" b="0" i="0" kern="1200" dirty="0" smtClean="0">
                          <a:solidFill>
                            <a:schemeClr val="dk1"/>
                          </a:solidFill>
                          <a:latin typeface="標楷體" pitchFamily="65" charset="-120"/>
                          <a:ea typeface="標楷體" pitchFamily="65" charset="-120"/>
                          <a:cs typeface="+mn-cs"/>
                        </a:rPr>
                        <a:t>服飾 </a:t>
                      </a:r>
                      <a:endParaRPr kumimoji="0" lang="en-US" altLang="zh-TW" b="0" i="0" kern="1200" dirty="0" smtClean="0">
                        <a:solidFill>
                          <a:schemeClr val="dk1"/>
                        </a:solidFill>
                        <a:latin typeface="標楷體" pitchFamily="65" charset="-120"/>
                        <a:ea typeface="標楷體" pitchFamily="65" charset="-120"/>
                        <a:cs typeface="+mn-cs"/>
                      </a:endParaRPr>
                    </a:p>
                    <a:p>
                      <a:pPr algn="ctr"/>
                      <a:endParaRPr kumimoji="0" lang="en-US" altLang="zh-TW" b="0" i="0" kern="1200" dirty="0" smtClean="0">
                        <a:solidFill>
                          <a:schemeClr val="dk1"/>
                        </a:solidFill>
                        <a:latin typeface="標楷體" pitchFamily="65" charset="-120"/>
                        <a:ea typeface="標楷體" pitchFamily="65" charset="-120"/>
                        <a:cs typeface="+mn-cs"/>
                      </a:endParaRPr>
                    </a:p>
                    <a:p>
                      <a:pPr algn="ctr"/>
                      <a:r>
                        <a:rPr kumimoji="0" lang="zh-TW" altLang="en-US" b="0" i="0" kern="1200" dirty="0" smtClean="0">
                          <a:solidFill>
                            <a:schemeClr val="dk1"/>
                          </a:solidFill>
                          <a:latin typeface="標楷體" pitchFamily="65" charset="-120"/>
                          <a:ea typeface="標楷體" pitchFamily="65" charset="-120"/>
                          <a:cs typeface="+mn-cs"/>
                        </a:rPr>
                        <a:t>餐廳 </a:t>
                      </a:r>
                      <a:endParaRPr kumimoji="0" lang="en-US" altLang="zh-TW" b="0" i="0" kern="1200" dirty="0" smtClean="0">
                        <a:solidFill>
                          <a:schemeClr val="dk1"/>
                        </a:solidFill>
                        <a:latin typeface="標楷體" pitchFamily="65" charset="-120"/>
                        <a:ea typeface="標楷體" pitchFamily="65" charset="-120"/>
                        <a:cs typeface="+mn-cs"/>
                      </a:endParaRPr>
                    </a:p>
                    <a:p>
                      <a:pPr algn="ctr"/>
                      <a:endParaRPr kumimoji="0" lang="en-US" altLang="zh-TW" b="0" i="0" kern="1200" dirty="0" smtClean="0">
                        <a:solidFill>
                          <a:schemeClr val="dk1"/>
                        </a:solidFill>
                        <a:latin typeface="標楷體" pitchFamily="65" charset="-120"/>
                        <a:ea typeface="標楷體" pitchFamily="65" charset="-120"/>
                        <a:cs typeface="+mn-cs"/>
                      </a:endParaRPr>
                    </a:p>
                    <a:p>
                      <a:pPr algn="ctr"/>
                      <a:r>
                        <a:rPr kumimoji="0" lang="zh-TW" altLang="en-US" b="0" i="0" kern="1200" dirty="0" smtClean="0">
                          <a:solidFill>
                            <a:schemeClr val="dk1"/>
                          </a:solidFill>
                          <a:latin typeface="標楷體" pitchFamily="65" charset="-120"/>
                          <a:ea typeface="標楷體" pitchFamily="65" charset="-120"/>
                          <a:cs typeface="+mn-cs"/>
                        </a:rPr>
                        <a:t>理髮店</a:t>
                      </a:r>
                      <a:endParaRPr kumimoji="0" lang="en-US" altLang="zh-TW" b="0" i="0" kern="1200" dirty="0" smtClean="0">
                        <a:solidFill>
                          <a:schemeClr val="dk1"/>
                        </a:solidFill>
                        <a:latin typeface="標楷體" pitchFamily="65" charset="-120"/>
                        <a:ea typeface="標楷體" pitchFamily="65" charset="-120"/>
                        <a:cs typeface="+mn-cs"/>
                      </a:endParaRPr>
                    </a:p>
                    <a:p>
                      <a:pPr algn="ctr"/>
                      <a:endParaRPr kumimoji="0" lang="en-US" altLang="zh-TW" b="0" i="0" kern="1200" dirty="0" smtClean="0">
                        <a:solidFill>
                          <a:schemeClr val="dk1"/>
                        </a:solidFill>
                        <a:latin typeface="標楷體" pitchFamily="65" charset="-120"/>
                        <a:ea typeface="標楷體" pitchFamily="65" charset="-120"/>
                        <a:cs typeface="+mn-cs"/>
                      </a:endParaRPr>
                    </a:p>
                    <a:p>
                      <a:pPr algn="ct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稻米市場</a:t>
                      </a:r>
                      <a:endParaRPr lang="zh-TW" altLang="en-US" dirty="0">
                        <a:latin typeface="標楷體" pitchFamily="65" charset="-120"/>
                        <a:ea typeface="標楷體" pitchFamily="65" charset="-12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7772400" cy="706090"/>
          </a:xfrm>
        </p:spPr>
        <p:txBody>
          <a:bodyPr>
            <a:normAutofit/>
          </a:bodyPr>
          <a:lstStyle/>
          <a:p>
            <a:pPr algn="ctr"/>
            <a:r>
              <a:rPr lang="zh-TW" altLang="en-US" dirty="0" smtClean="0">
                <a:solidFill>
                  <a:schemeClr val="tx1"/>
                </a:solidFill>
                <a:latin typeface="標楷體" pitchFamily="65" charset="-120"/>
                <a:ea typeface="標楷體" pitchFamily="65" charset="-120"/>
              </a:rPr>
              <a:t>排它性 </a:t>
            </a:r>
            <a:r>
              <a:rPr lang="en-US" altLang="zh-TW" dirty="0" smtClean="0">
                <a:solidFill>
                  <a:schemeClr val="tx1"/>
                </a:solidFill>
                <a:latin typeface="KaiTi" pitchFamily="49" charset="-122"/>
                <a:ea typeface="KaiTi" pitchFamily="49" charset="-122"/>
              </a:rPr>
              <a:t>&amp;</a:t>
            </a:r>
            <a:r>
              <a:rPr lang="zh-TW" altLang="en-US" dirty="0" smtClean="0">
                <a:solidFill>
                  <a:schemeClr val="tx1"/>
                </a:solidFill>
                <a:latin typeface="KaiTi" pitchFamily="49" charset="-122"/>
                <a:ea typeface="KaiTi" pitchFamily="49" charset="-122"/>
              </a:rPr>
              <a:t> </a:t>
            </a:r>
            <a:r>
              <a:rPr lang="zh-TW" altLang="en-US" dirty="0" smtClean="0">
                <a:solidFill>
                  <a:schemeClr val="tx1"/>
                </a:solidFill>
                <a:latin typeface="標楷體" pitchFamily="65" charset="-120"/>
                <a:ea typeface="標楷體" pitchFamily="65" charset="-120"/>
              </a:rPr>
              <a:t>消費敵對性</a:t>
            </a:r>
            <a:endParaRPr lang="zh-TW" altLang="en-US" dirty="0">
              <a:solidFill>
                <a:schemeClr val="tx1"/>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179512" y="1268760"/>
          <a:ext cx="8640960" cy="5042885"/>
        </p:xfrm>
        <a:graphic>
          <a:graphicData uri="http://schemas.openxmlformats.org/drawingml/2006/table">
            <a:tbl>
              <a:tblPr firstRow="1" bandRow="1">
                <a:tableStyleId>{5C22544A-7EE6-4342-B048-85BDC9FD1C3A}</a:tableStyleId>
              </a:tblPr>
              <a:tblGrid>
                <a:gridCol w="2160240"/>
                <a:gridCol w="2160240"/>
                <a:gridCol w="2160240"/>
                <a:gridCol w="2160240"/>
              </a:tblGrid>
              <a:tr h="576064">
                <a:tc>
                  <a:txBody>
                    <a:bodyPr/>
                    <a:lstStyle/>
                    <a:p>
                      <a:pPr algn="ctr"/>
                      <a:r>
                        <a:rPr lang="zh-TW" altLang="en-US" sz="2800" b="0" dirty="0" smtClean="0">
                          <a:solidFill>
                            <a:schemeClr val="tx1"/>
                          </a:solidFill>
                          <a:latin typeface="標楷體" pitchFamily="65" charset="-120"/>
                          <a:ea typeface="標楷體" pitchFamily="65" charset="-120"/>
                        </a:rPr>
                        <a:t>私有財</a:t>
                      </a:r>
                      <a:endParaRPr lang="zh-TW" altLang="en-US" sz="2800" b="0" dirty="0">
                        <a:solidFill>
                          <a:schemeClr val="tx1"/>
                        </a:solidFill>
                        <a:latin typeface="標楷體" pitchFamily="65" charset="-120"/>
                        <a:ea typeface="標楷體" pitchFamily="65" charset="-120"/>
                      </a:endParaRPr>
                    </a:p>
                  </a:txBody>
                  <a:tcPr>
                    <a:solidFill>
                      <a:srgbClr val="CCECFF"/>
                    </a:solidFill>
                  </a:tcPr>
                </a:tc>
                <a:tc>
                  <a:txBody>
                    <a:bodyPr/>
                    <a:lstStyle/>
                    <a:p>
                      <a:pPr algn="ctr"/>
                      <a:r>
                        <a:rPr lang="zh-TW" altLang="en-US" sz="2800" b="0" dirty="0" smtClean="0">
                          <a:solidFill>
                            <a:schemeClr val="tx1"/>
                          </a:solidFill>
                          <a:latin typeface="標楷體" pitchFamily="65" charset="-120"/>
                          <a:ea typeface="標楷體" pitchFamily="65" charset="-120"/>
                        </a:rPr>
                        <a:t>公共財</a:t>
                      </a:r>
                      <a:endParaRPr lang="zh-TW" altLang="en-US" sz="2800" b="0" dirty="0">
                        <a:solidFill>
                          <a:schemeClr val="tx1"/>
                        </a:solidFill>
                        <a:latin typeface="標楷體" pitchFamily="65" charset="-120"/>
                        <a:ea typeface="標楷體" pitchFamily="65" charset="-120"/>
                      </a:endParaRPr>
                    </a:p>
                  </a:txBody>
                  <a:tcPr>
                    <a:solidFill>
                      <a:srgbClr val="CCECFF"/>
                    </a:solidFill>
                  </a:tcPr>
                </a:tc>
                <a:tc>
                  <a:txBody>
                    <a:bodyPr/>
                    <a:lstStyle/>
                    <a:p>
                      <a:pPr algn="ctr"/>
                      <a:r>
                        <a:rPr lang="zh-TW" altLang="en-US" sz="2800" b="0" dirty="0" smtClean="0">
                          <a:solidFill>
                            <a:schemeClr val="tx1"/>
                          </a:solidFill>
                          <a:latin typeface="標楷體" pitchFamily="65" charset="-120"/>
                          <a:ea typeface="標楷體" pitchFamily="65" charset="-120"/>
                        </a:rPr>
                        <a:t>共同資源</a:t>
                      </a:r>
                      <a:endParaRPr lang="zh-TW" altLang="en-US" sz="2800" b="0" dirty="0">
                        <a:solidFill>
                          <a:schemeClr val="tx1"/>
                        </a:solidFill>
                        <a:latin typeface="標楷體" pitchFamily="65" charset="-120"/>
                        <a:ea typeface="標楷體" pitchFamily="65" charset="-120"/>
                      </a:endParaRPr>
                    </a:p>
                  </a:txBody>
                  <a:tcPr>
                    <a:solidFill>
                      <a:srgbClr val="CCECFF"/>
                    </a:solidFill>
                  </a:tcPr>
                </a:tc>
                <a:tc>
                  <a:txBody>
                    <a:bodyPr/>
                    <a:lstStyle/>
                    <a:p>
                      <a:pPr algn="ctr"/>
                      <a:r>
                        <a:rPr lang="zh-TW" altLang="en-US" sz="2800" b="0" dirty="0" smtClean="0">
                          <a:solidFill>
                            <a:schemeClr val="tx1"/>
                          </a:solidFill>
                          <a:latin typeface="標楷體" pitchFamily="65" charset="-120"/>
                          <a:ea typeface="標楷體" pitchFamily="65" charset="-120"/>
                        </a:rPr>
                        <a:t>自然獨占</a:t>
                      </a:r>
                      <a:endParaRPr lang="zh-TW" altLang="en-US" sz="2800" b="0" dirty="0">
                        <a:solidFill>
                          <a:schemeClr val="tx1"/>
                        </a:solidFill>
                        <a:latin typeface="標楷體" pitchFamily="65" charset="-120"/>
                        <a:ea typeface="標楷體" pitchFamily="65" charset="-120"/>
                      </a:endParaRPr>
                    </a:p>
                  </a:txBody>
                  <a:tcPr>
                    <a:solidFill>
                      <a:srgbClr val="CCECFF"/>
                    </a:solidFill>
                  </a:tcPr>
                </a:tc>
              </a:tr>
              <a:tr h="1632181">
                <a:tc>
                  <a:txBody>
                    <a:bodyPr/>
                    <a:lstStyle/>
                    <a:p>
                      <a:pPr algn="ctr"/>
                      <a:r>
                        <a:rPr lang="zh-TW" altLang="en-US" dirty="0" smtClean="0">
                          <a:latin typeface="標楷體" pitchFamily="65" charset="-120"/>
                          <a:ea typeface="標楷體" pitchFamily="65" charset="-120"/>
                        </a:rPr>
                        <a:t>商品具排它性與消費敵對性即為私有財。</a:t>
                      </a:r>
                      <a:endParaRPr lang="zh-TW" altLang="en-US" dirty="0">
                        <a:latin typeface="標楷體" pitchFamily="65" charset="-120"/>
                        <a:ea typeface="標楷體" pitchFamily="65" charset="-120"/>
                      </a:endParaRPr>
                    </a:p>
                  </a:txBody>
                  <a:tcPr>
                    <a:solidFill>
                      <a:srgbClr val="99CCFF"/>
                    </a:solidFill>
                  </a:tcPr>
                </a:tc>
                <a:tc>
                  <a:txBody>
                    <a:bodyPr/>
                    <a:lstStyle/>
                    <a:p>
                      <a:pPr algn="ctr"/>
                      <a:r>
                        <a:rPr lang="zh-TW" altLang="en-US" dirty="0" smtClean="0">
                          <a:latin typeface="標楷體" pitchFamily="65" charset="-120"/>
                          <a:ea typeface="標楷體" pitchFamily="65" charset="-120"/>
                        </a:rPr>
                        <a:t>商品具非排它性與消費非敵對性即為公共財。</a:t>
                      </a:r>
                      <a:endParaRPr lang="zh-TW" altLang="en-US" dirty="0"/>
                    </a:p>
                  </a:txBody>
                  <a:tcPr>
                    <a:solidFill>
                      <a:srgbClr val="99CCFF"/>
                    </a:solidFill>
                  </a:tcPr>
                </a:tc>
                <a:tc>
                  <a:txBody>
                    <a:bodyPr/>
                    <a:lstStyle/>
                    <a:p>
                      <a:pPr algn="ctr"/>
                      <a:r>
                        <a:rPr lang="zh-TW" altLang="en-US" dirty="0" smtClean="0">
                          <a:latin typeface="KaiTi" pitchFamily="49" charset="-122"/>
                          <a:ea typeface="KaiTi" pitchFamily="49" charset="-122"/>
                        </a:rPr>
                        <a:t>商品具消費敵對性但有非排它性即為共同資源。</a:t>
                      </a:r>
                      <a:endParaRPr lang="zh-TW" altLang="en-US" dirty="0">
                        <a:latin typeface="KaiTi" pitchFamily="49" charset="-122"/>
                        <a:ea typeface="KaiTi" pitchFamily="49" charset="-122"/>
                      </a:endParaRPr>
                    </a:p>
                  </a:txBody>
                  <a:tcPr>
                    <a:solidFill>
                      <a:srgbClr val="99CCFF"/>
                    </a:solidFill>
                  </a:tcPr>
                </a:tc>
                <a:tc>
                  <a:txBody>
                    <a:bodyPr/>
                    <a:lstStyle/>
                    <a:p>
                      <a:pPr algn="ctr"/>
                      <a:r>
                        <a:rPr lang="zh-TW" altLang="en-US" dirty="0" smtClean="0">
                          <a:latin typeface="標楷體" pitchFamily="65" charset="-120"/>
                          <a:ea typeface="標楷體" pitchFamily="65" charset="-120"/>
                        </a:rPr>
                        <a:t>商品具排它性但沒有消費敵對性即為自然獨占所提供的商品。</a:t>
                      </a:r>
                      <a:endParaRPr lang="zh-TW" altLang="en-US" dirty="0">
                        <a:latin typeface="標楷體" pitchFamily="65" charset="-120"/>
                        <a:ea typeface="標楷體" pitchFamily="65" charset="-120"/>
                      </a:endParaRPr>
                    </a:p>
                  </a:txBody>
                  <a:tcPr>
                    <a:solidFill>
                      <a:srgbClr val="99CCFF"/>
                    </a:solidFill>
                  </a:tcPr>
                </a:tc>
              </a:tr>
              <a:tr h="1632181">
                <a:tc>
                  <a:txBody>
                    <a:bodyPr/>
                    <a:lstStyle/>
                    <a:p>
                      <a:pPr algn="ctr"/>
                      <a:r>
                        <a:rPr lang="zh-TW" altLang="en-US" dirty="0" smtClean="0">
                          <a:latin typeface="標楷體" pitchFamily="65" charset="-120"/>
                          <a:ea typeface="標楷體" pitchFamily="65" charset="-120"/>
                        </a:rPr>
                        <a:t>項鍊</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手機</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蛋糕</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公仔</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包包</a:t>
                      </a:r>
                      <a:endParaRPr lang="zh-TW" altLang="en-US" dirty="0">
                        <a:latin typeface="標楷體" pitchFamily="65" charset="-120"/>
                        <a:ea typeface="標楷體" pitchFamily="65" charset="-120"/>
                      </a:endParaRPr>
                    </a:p>
                  </a:txBody>
                  <a:tcPr>
                    <a:solidFill>
                      <a:srgbClr val="CCCCFF"/>
                    </a:solidFill>
                  </a:tcPr>
                </a:tc>
                <a:tc>
                  <a:txBody>
                    <a:bodyPr/>
                    <a:lstStyle/>
                    <a:p>
                      <a:pPr algn="ctr"/>
                      <a:r>
                        <a:rPr lang="zh-TW" altLang="en-US" dirty="0" smtClean="0">
                          <a:latin typeface="標楷體" pitchFamily="65" charset="-120"/>
                          <a:ea typeface="標楷體" pitchFamily="65" charset="-120"/>
                        </a:rPr>
                        <a:t>國防</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法院</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道路</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國民教育</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地下水道</a:t>
                      </a:r>
                      <a:endParaRPr lang="en-US" altLang="zh-TW" dirty="0" smtClean="0">
                        <a:latin typeface="標楷體" pitchFamily="65" charset="-120"/>
                        <a:ea typeface="標楷體" pitchFamily="65" charset="-120"/>
                      </a:endParaRPr>
                    </a:p>
                    <a:p>
                      <a:pPr algn="ctr"/>
                      <a:endParaRPr lang="zh-TW" altLang="en-US" dirty="0">
                        <a:latin typeface="標楷體" pitchFamily="65" charset="-120"/>
                        <a:ea typeface="標楷體" pitchFamily="65" charset="-120"/>
                      </a:endParaRPr>
                    </a:p>
                  </a:txBody>
                  <a:tcPr>
                    <a:solidFill>
                      <a:srgbClr val="CCCCFF"/>
                    </a:solidFill>
                  </a:tcPr>
                </a:tc>
                <a:tc>
                  <a:txBody>
                    <a:bodyPr/>
                    <a:lstStyle/>
                    <a:p>
                      <a:pPr algn="ctr"/>
                      <a:r>
                        <a:rPr lang="zh-TW" altLang="en-US" dirty="0" smtClean="0">
                          <a:latin typeface="標楷體" pitchFamily="65" charset="-120"/>
                          <a:ea typeface="標楷體" pitchFamily="65" charset="-120"/>
                        </a:rPr>
                        <a:t>空氣</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深海魚</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公共廁所</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公共停車場</a:t>
                      </a:r>
                      <a:endParaRPr lang="en-US" altLang="zh-TW" dirty="0" smtClean="0">
                        <a:latin typeface="標楷體" pitchFamily="65" charset="-120"/>
                        <a:ea typeface="標楷體" pitchFamily="65" charset="-120"/>
                      </a:endParaRPr>
                    </a:p>
                    <a:p>
                      <a:pPr algn="ctr"/>
                      <a:endParaRPr lang="zh-TW" altLang="en-US" dirty="0">
                        <a:latin typeface="標楷體" pitchFamily="65" charset="-120"/>
                        <a:ea typeface="標楷體" pitchFamily="65" charset="-120"/>
                      </a:endParaRPr>
                    </a:p>
                  </a:txBody>
                  <a:tcPr>
                    <a:solidFill>
                      <a:srgbClr val="CCCCFF"/>
                    </a:solidFill>
                  </a:tcPr>
                </a:tc>
                <a:tc>
                  <a:txBody>
                    <a:bodyPr/>
                    <a:lstStyle/>
                    <a:p>
                      <a:pPr algn="ctr"/>
                      <a:r>
                        <a:rPr lang="zh-TW" altLang="en-US" dirty="0" smtClean="0">
                          <a:latin typeface="標楷體" pitchFamily="65" charset="-120"/>
                          <a:ea typeface="標楷體" pitchFamily="65" charset="-120"/>
                        </a:rPr>
                        <a:t>游泳池</a:t>
                      </a:r>
                      <a:endParaRPr lang="en-US" altLang="zh-TW" dirty="0" smtClean="0">
                        <a:latin typeface="標楷體" pitchFamily="65" charset="-120"/>
                        <a:ea typeface="標楷體" pitchFamily="65" charset="-120"/>
                      </a:endParaRPr>
                    </a:p>
                    <a:p>
                      <a:pPr algn="ctr"/>
                      <a:endParaRPr lang="en-US" altLang="zh-TW" dirty="0" smtClean="0">
                        <a:latin typeface="標楷體" pitchFamily="65" charset="-120"/>
                        <a:ea typeface="標楷體" pitchFamily="65" charset="-120"/>
                      </a:endParaRPr>
                    </a:p>
                    <a:p>
                      <a:pPr algn="ctr"/>
                      <a:r>
                        <a:rPr lang="zh-TW" altLang="en-US" dirty="0" smtClean="0">
                          <a:latin typeface="標楷體" pitchFamily="65" charset="-120"/>
                          <a:ea typeface="標楷體" pitchFamily="65" charset="-120"/>
                        </a:rPr>
                        <a:t>有線電視台</a:t>
                      </a:r>
                      <a:endParaRPr lang="zh-TW" altLang="en-US" dirty="0">
                        <a:latin typeface="標楷體" pitchFamily="65" charset="-120"/>
                        <a:ea typeface="標楷體" pitchFamily="65" charset="-120"/>
                      </a:endParaRPr>
                    </a:p>
                  </a:txBody>
                  <a:tcPr>
                    <a:solidFill>
                      <a:srgbClr val="CCCCFF"/>
                    </a:solidFill>
                  </a:tcPr>
                </a:tc>
              </a:tr>
            </a:tbl>
          </a:graphicData>
        </a:graphic>
      </p:graphicFrame>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243</TotalTime>
  <Words>759</Words>
  <Application>Microsoft Office PowerPoint</Application>
  <PresentationFormat>如螢幕大小 (4:3)</PresentationFormat>
  <Paragraphs>145</Paragraphs>
  <Slides>10</Slides>
  <Notes>1</Notes>
  <HiddenSlides>0</HiddenSlides>
  <MMClips>0</MMClips>
  <ScaleCrop>false</ScaleCrop>
  <HeadingPairs>
    <vt:vector size="4" baseType="variant">
      <vt:variant>
        <vt:lpstr>佈景主題</vt:lpstr>
      </vt:variant>
      <vt:variant>
        <vt:i4>2</vt:i4>
      </vt:variant>
      <vt:variant>
        <vt:lpstr>投影片標題</vt:lpstr>
      </vt:variant>
      <vt:variant>
        <vt:i4>10</vt:i4>
      </vt:variant>
    </vt:vector>
  </HeadingPairs>
  <TitlesOfParts>
    <vt:vector size="12" baseType="lpstr">
      <vt:lpstr>Office 佈景主題</vt:lpstr>
      <vt:lpstr>壁窗</vt:lpstr>
      <vt:lpstr>經濟學期末報告 </vt:lpstr>
      <vt:lpstr>經濟學的定義</vt:lpstr>
      <vt:lpstr>人們面臨取捨</vt:lpstr>
      <vt:lpstr>投影片 4</vt:lpstr>
      <vt:lpstr>經濟學的分類</vt:lpstr>
      <vt:lpstr>需求曲線的移動</vt:lpstr>
      <vt:lpstr>供給曲線的移動</vt:lpstr>
      <vt:lpstr>市場結構</vt:lpstr>
      <vt:lpstr>排它性 &amp; 消費敵對性</vt:lpstr>
      <vt:lpstr>投影片 10</vt:lpstr>
    </vt:vector>
  </TitlesOfParts>
  <Company>Professional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經濟學期末報告 </dc:title>
  <dc:creator>acer</dc:creator>
  <cp:lastModifiedBy>acer</cp:lastModifiedBy>
  <cp:revision>37</cp:revision>
  <dcterms:created xsi:type="dcterms:W3CDTF">2018-12-17T18:18:03Z</dcterms:created>
  <dcterms:modified xsi:type="dcterms:W3CDTF">2019-01-02T13:43:40Z</dcterms:modified>
</cp:coreProperties>
</file>