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0" r:id="rId4"/>
    <p:sldId id="269" r:id="rId5"/>
    <p:sldId id="257" r:id="rId6"/>
    <p:sldId id="260" r:id="rId7"/>
    <p:sldId id="261" r:id="rId8"/>
    <p:sldId id="262" r:id="rId9"/>
    <p:sldId id="263" r:id="rId10"/>
    <p:sldId id="264" r:id="rId11"/>
    <p:sldId id="265" r:id="rId12"/>
    <p:sldId id="266" r:id="rId13"/>
    <p:sldId id="267"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5" r:id="rId38"/>
    <p:sldId id="297" r:id="rId39"/>
    <p:sldId id="296" r:id="rId40"/>
  </p:sldIdLst>
  <p:sldSz cx="12192000" cy="6858000"/>
  <p:notesSz cx="6888163" cy="100203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6" d="100"/>
          <a:sy n="116" d="100"/>
        </p:scale>
        <p:origin x="10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274284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275750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1140788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609600" y="274639"/>
            <a:ext cx="10972800" cy="585152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FF060E13-D513-487C-A361-600E98E00DDA}" type="slidenum">
              <a:rPr lang="en-US" altLang="zh-TW"/>
              <a:pPr>
                <a:defRPr/>
              </a:pPr>
              <a:t>‹#›</a:t>
            </a:fld>
            <a:endParaRPr lang="en-US" altLang="zh-TW"/>
          </a:p>
        </p:txBody>
      </p:sp>
    </p:spTree>
    <p:extLst>
      <p:ext uri="{BB962C8B-B14F-4D97-AF65-F5344CB8AC3E}">
        <p14:creationId xmlns:p14="http://schemas.microsoft.com/office/powerpoint/2010/main" val="127586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227077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2261272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202861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4169215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885634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3377854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22057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CB1B1B9-38E6-47CD-A6BD-9876028FE53F}" type="datetimeFigureOut">
              <a:rPr lang="zh-TW" altLang="en-US" smtClean="0"/>
              <a:t>2018/3/15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1722823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1B1B9-38E6-47CD-A6BD-9876028FE53F}" type="datetimeFigureOut">
              <a:rPr lang="zh-TW" altLang="en-US" smtClean="0"/>
              <a:t>2018/3/15</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67E0E-E2EF-44BC-B055-951F08D44DE4}" type="slidenum">
              <a:rPr lang="zh-TW" altLang="en-US" smtClean="0"/>
              <a:t>‹#›</a:t>
            </a:fld>
            <a:endParaRPr lang="zh-TW" altLang="en-US"/>
          </a:p>
        </p:txBody>
      </p:sp>
    </p:spTree>
    <p:extLst>
      <p:ext uri="{BB962C8B-B14F-4D97-AF65-F5344CB8AC3E}">
        <p14:creationId xmlns:p14="http://schemas.microsoft.com/office/powerpoint/2010/main" val="1444618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blogs.wsj.com/digits/2014/09/19/yahoos-core-business-value-cut-in-half-to-6-8-billion-after-alibaba-ip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zh.wikipedia.org/wiki/%E7%89%A9%E7%90%86%E5%B1%82" TargetMode="External"/><Relationship Id="rId13" Type="http://schemas.openxmlformats.org/officeDocument/2006/relationships/hyperlink" Target="http://zh.wikipedia.org/wiki/WiFi" TargetMode="External"/><Relationship Id="rId3" Type="http://schemas.openxmlformats.org/officeDocument/2006/relationships/hyperlink" Target="http://zh.wikipedia.org/wiki/%E9%83%BD%E6%9C%83%E7%B6%B2%E8%B7%AF" TargetMode="External"/><Relationship Id="rId7" Type="http://schemas.openxmlformats.org/officeDocument/2006/relationships/hyperlink" Target="http://zh.wikipedia.org/wiki/802.16" TargetMode="External"/><Relationship Id="rId12" Type="http://schemas.openxmlformats.org/officeDocument/2006/relationships/hyperlink" Target="http://zh.wikipedia.org/wiki/%E7%84%A1%E7%B7%9A%E6%8E%A5%E5%8F%96%E5%99%A8" TargetMode="External"/><Relationship Id="rId2" Type="http://schemas.openxmlformats.org/officeDocument/2006/relationships/hyperlink" Target="http://zh.wikipedia.org/wiki/%E8%8B%B1%E8%AF%AD" TargetMode="External"/><Relationship Id="rId1" Type="http://schemas.openxmlformats.org/officeDocument/2006/relationships/slideLayout" Target="../slideLayouts/slideLayout2.xml"/><Relationship Id="rId6" Type="http://schemas.openxmlformats.org/officeDocument/2006/relationships/hyperlink" Target="http://zh.wikipedia.org/wiki/IEEE_802.16" TargetMode="External"/><Relationship Id="rId11" Type="http://schemas.openxmlformats.org/officeDocument/2006/relationships/hyperlink" Target="http://zh.wikipedia.org/wiki/IEEE_802.11" TargetMode="External"/><Relationship Id="rId5" Type="http://schemas.openxmlformats.org/officeDocument/2006/relationships/hyperlink" Target="http://zh.wikipedia.org/wiki/DSL" TargetMode="External"/><Relationship Id="rId10" Type="http://schemas.openxmlformats.org/officeDocument/2006/relationships/hyperlink" Target="http://zh.wikipedia.org/wiki/ISP" TargetMode="External"/><Relationship Id="rId4" Type="http://schemas.openxmlformats.org/officeDocument/2006/relationships/hyperlink" Target="http://zh.wikipedia.org/w/index.php?title=WiMAX%E8%AB%96%E5%A3%87&amp;action=edit&amp;redlink=1" TargetMode="External"/><Relationship Id="rId9" Type="http://schemas.openxmlformats.org/officeDocument/2006/relationships/hyperlink" Target="http://zh.wikipedia.org/wiki/OFD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facebook.com/retail" TargetMode="External"/><Relationship Id="rId2" Type="http://schemas.openxmlformats.org/officeDocument/2006/relationships/hyperlink" Target="http://www.facebook.com/retail8" TargetMode="External"/><Relationship Id="rId1" Type="http://schemas.openxmlformats.org/officeDocument/2006/relationships/slideLayout" Target="../slideLayouts/slideLayout12.xml"/><Relationship Id="rId4" Type="http://schemas.openxmlformats.org/officeDocument/2006/relationships/hyperlink" Target="https://www.google.com.tw/maps/@24.0961161,120.7148544,15z?hl=zh-TW"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itaichung.taichung.gov.tw/"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forbes.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zh.wikipedia.org/wiki/%E7%A5%A8%E7%AB%99" TargetMode="External"/><Relationship Id="rId7" Type="http://schemas.openxmlformats.org/officeDocument/2006/relationships/hyperlink" Target="http://zh.wikipedia.org/wiki/%E9%85%8D%E7%A5%A8" TargetMode="External"/><Relationship Id="rId2" Type="http://schemas.openxmlformats.org/officeDocument/2006/relationships/hyperlink" Target="http://zh.wikipedia.org/wiki/%E9%81%B8%E8%88%89" TargetMode="External"/><Relationship Id="rId1" Type="http://schemas.openxmlformats.org/officeDocument/2006/relationships/slideLayout" Target="../slideLayouts/slideLayout2.xml"/><Relationship Id="rId6" Type="http://schemas.openxmlformats.org/officeDocument/2006/relationships/hyperlink" Target="http://zh.wikipedia.org/wiki/%E7%A5%A8%E7%AB%99%E8%AA%BF%E6%9F%A5" TargetMode="External"/><Relationship Id="rId5" Type="http://schemas.openxmlformats.org/officeDocument/2006/relationships/hyperlink" Target="http://zh.wikipedia.org/wiki/%E6%B0%91%E6%84%8F%E8%AA%BF%E6%9F%A5" TargetMode="External"/><Relationship Id="rId4" Type="http://schemas.openxmlformats.org/officeDocument/2006/relationships/hyperlink" Target="http://zh.wikipedia.org/wiki/%E6%8A%95%E7%A5%A8"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youtube.com/user/eranewsupload/playlists" TargetMode="External"/><Relationship Id="rId2" Type="http://schemas.openxmlformats.org/officeDocument/2006/relationships/hyperlink" Target="https://www.youtube.com/user/ctitv/playlists"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facebook.com/raylin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zh.wikipedia.org/wiki/%E8%B6%85%E7%B4%9A%E5%B8%82%E5%A0%B4" TargetMode="External"/><Relationship Id="rId3" Type="http://schemas.openxmlformats.org/officeDocument/2006/relationships/hyperlink" Target="https://zh.wikipedia.org/wiki/%E5%BD%B0%E5%8C%96%E7%B8%A3" TargetMode="External"/><Relationship Id="rId7" Type="http://schemas.openxmlformats.org/officeDocument/2006/relationships/hyperlink" Target="https://zh.wikipedia.org/wiki/%E9%80%A3%E9%8E%96" TargetMode="External"/><Relationship Id="rId2" Type="http://schemas.openxmlformats.org/officeDocument/2006/relationships/hyperlink" Target="https://zh.wikipedia.org/wiki/%E8%87%BA%E4%B8%AD%E5%B8%82" TargetMode="External"/><Relationship Id="rId1" Type="http://schemas.openxmlformats.org/officeDocument/2006/relationships/slideLayout" Target="../slideLayouts/slideLayout2.xml"/><Relationship Id="rId6" Type="http://schemas.openxmlformats.org/officeDocument/2006/relationships/hyperlink" Target="https://zh.wikipedia.org/wiki/%E8%87%BA%E7%81%A3%E4%B8%AD%E9%83%A8" TargetMode="External"/><Relationship Id="rId5" Type="http://schemas.openxmlformats.org/officeDocument/2006/relationships/hyperlink" Target="https://zh.wikipedia.org/wiki/%E6%96%B0%E7%AB%B9%E5%B8%82" TargetMode="External"/><Relationship Id="rId4" Type="http://schemas.openxmlformats.org/officeDocument/2006/relationships/hyperlink" Target="https://zh.wikipedia.org/wiki/%E5%8D%97%E6%8A%95%E7%B8%A3" TargetMode="External"/><Relationship Id="rId9" Type="http://schemas.openxmlformats.org/officeDocument/2006/relationships/hyperlink" Target="https://zh.wikipedia.org/wiki/%E8%88%88%E8%BE%B2%E9%9B%86%E5%9C%9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smtClean="0"/>
              <a:t>106-1 </a:t>
            </a:r>
            <a:r>
              <a:rPr lang="zh-TW" altLang="en-US" dirty="0"/>
              <a:t>行銷</a:t>
            </a:r>
            <a:r>
              <a:rPr lang="zh-TW" altLang="en-US" dirty="0" smtClean="0"/>
              <a:t>管理教材</a:t>
            </a:r>
            <a:r>
              <a:rPr lang="en-US" altLang="zh-TW" dirty="0" smtClean="0"/>
              <a:t/>
            </a:r>
            <a:br>
              <a:rPr lang="en-US" altLang="zh-TW" dirty="0" smtClean="0"/>
            </a:br>
            <a:r>
              <a:rPr lang="en-US" altLang="zh-TW" dirty="0" smtClean="0"/>
              <a:t>(</a:t>
            </a:r>
            <a:r>
              <a:rPr lang="zh-TW" altLang="en-US" dirty="0"/>
              <a:t>專業課程融入服務學習</a:t>
            </a:r>
            <a:r>
              <a:rPr lang="en-US" altLang="zh-TW" dirty="0"/>
              <a:t>- </a:t>
            </a:r>
            <a:r>
              <a:rPr lang="zh-TW" altLang="en-US" dirty="0"/>
              <a:t>社區網路行銷</a:t>
            </a:r>
            <a:r>
              <a:rPr lang="en-US" altLang="zh-TW" dirty="0" smtClean="0"/>
              <a:t>)</a:t>
            </a:r>
            <a:endParaRPr lang="zh-TW" altLang="en-US" dirty="0"/>
          </a:p>
        </p:txBody>
      </p:sp>
      <p:sp>
        <p:nvSpPr>
          <p:cNvPr id="3" name="副標題 2"/>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1467976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28816" y="1046162"/>
            <a:ext cx="10515600" cy="5811838"/>
          </a:xfrm>
        </p:spPr>
        <p:txBody>
          <a:bodyPr>
            <a:normAutofit fontScale="92500" lnSpcReduction="10000"/>
          </a:bodyPr>
          <a:lstStyle/>
          <a:p>
            <a:r>
              <a:rPr lang="en-US" altLang="zh-TW" sz="2400" dirty="0" smtClean="0">
                <a:latin typeface="標楷體" panose="03000509000000000000" pitchFamily="65" charset="-120"/>
                <a:ea typeface="標楷體" panose="03000509000000000000" pitchFamily="65" charset="-120"/>
              </a:rPr>
              <a:t>FORTUNE 500</a:t>
            </a:r>
            <a:r>
              <a:rPr lang="zh-TW" altLang="en-US" sz="2400" dirty="0" smtClean="0">
                <a:latin typeface="標楷體" panose="03000509000000000000" pitchFamily="65" charset="-120"/>
                <a:ea typeface="標楷體" panose="03000509000000000000" pitchFamily="65" charset="-120"/>
              </a:rPr>
              <a:t>大</a:t>
            </a:r>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Cookie </a:t>
            </a:r>
            <a:r>
              <a:rPr lang="zh-TW" altLang="en-US" sz="2400" dirty="0" smtClean="0">
                <a:latin typeface="標楷體" panose="03000509000000000000" pitchFamily="65" charset="-120"/>
                <a:ea typeface="標楷體" panose="03000509000000000000" pitchFamily="65" charset="-120"/>
              </a:rPr>
              <a:t>可以追蹤網路動向。</a:t>
            </a:r>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--Rs232→</a:t>
            </a:r>
            <a:r>
              <a:rPr lang="zh-TW" altLang="en-US" sz="2400" dirty="0" smtClean="0">
                <a:latin typeface="標楷體" panose="03000509000000000000" pitchFamily="65" charset="-120"/>
                <a:ea typeface="標楷體" panose="03000509000000000000" pitchFamily="65" charset="-120"/>
              </a:rPr>
              <a:t>傳統</a:t>
            </a:r>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--HDMI</a:t>
            </a:r>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高畫質</a:t>
            </a:r>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ERP—SCM(B2B)</a:t>
            </a:r>
          </a:p>
          <a:p>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  --CRM(B2C)</a:t>
            </a:r>
          </a:p>
          <a:p>
            <a:r>
              <a:rPr lang="zh-TW" altLang="en-US" sz="2400" dirty="0" smtClean="0">
                <a:latin typeface="標楷體" panose="03000509000000000000" pitchFamily="65" charset="-120"/>
                <a:ea typeface="標楷體" panose="03000509000000000000" pitchFamily="65" charset="-120"/>
              </a:rPr>
              <a:t>行銷</a:t>
            </a:r>
            <a:r>
              <a:rPr lang="en-US" altLang="zh-TW" sz="2400" dirty="0" smtClean="0">
                <a:latin typeface="標楷體" panose="03000509000000000000" pitchFamily="65" charset="-120"/>
                <a:ea typeface="標楷體" panose="03000509000000000000" pitchFamily="65" charset="-120"/>
              </a:rPr>
              <a:t>Marketing—Price</a:t>
            </a:r>
          </a:p>
          <a:p>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            --</a:t>
            </a:r>
            <a:r>
              <a:rPr lang="en-US" altLang="zh-TW" sz="2400" dirty="0" err="1" smtClean="0">
                <a:latin typeface="標楷體" panose="03000509000000000000" pitchFamily="65" charset="-120"/>
                <a:ea typeface="標楷體" panose="03000509000000000000" pitchFamily="65" charset="-120"/>
              </a:rPr>
              <a:t>Prohuct</a:t>
            </a:r>
            <a:endParaRPr lang="en-US" altLang="zh-TW" sz="2400" dirty="0" smtClean="0">
              <a:latin typeface="標楷體" panose="03000509000000000000" pitchFamily="65" charset="-120"/>
              <a:ea typeface="標楷體" panose="03000509000000000000" pitchFamily="65" charset="-120"/>
            </a:endParaRPr>
          </a:p>
          <a:p>
            <a:r>
              <a:rPr lang="en-US" altLang="zh-TW" sz="2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            --</a:t>
            </a:r>
            <a:r>
              <a:rPr lang="en-US" altLang="zh-TW" sz="2400" dirty="0" err="1" smtClean="0">
                <a:latin typeface="標楷體" panose="03000509000000000000" pitchFamily="65" charset="-120"/>
                <a:ea typeface="標楷體" panose="03000509000000000000" pitchFamily="65" charset="-120"/>
              </a:rPr>
              <a:t>Place→Retail</a:t>
            </a:r>
            <a:r>
              <a:rPr lang="en-US" altLang="zh-TW" sz="2400" dirty="0" smtClean="0">
                <a:latin typeface="標楷體" panose="03000509000000000000" pitchFamily="65" charset="-120"/>
                <a:ea typeface="標楷體" panose="03000509000000000000" pitchFamily="65" charset="-120"/>
              </a:rPr>
              <a:t>(4</a:t>
            </a:r>
            <a:r>
              <a:rPr lang="zh-TW" altLang="en-US" sz="2400" dirty="0" smtClean="0">
                <a:latin typeface="標楷體" panose="03000509000000000000" pitchFamily="65" charset="-120"/>
                <a:ea typeface="標楷體" panose="03000509000000000000" pitchFamily="65" charset="-120"/>
              </a:rPr>
              <a:t>大通路</a:t>
            </a:r>
            <a:r>
              <a:rPr lang="en-US" altLang="zh-TW" sz="2400" dirty="0" smtClean="0">
                <a:latin typeface="標楷體" panose="03000509000000000000" pitchFamily="65" charset="-120"/>
                <a:ea typeface="標楷體" panose="03000509000000000000" pitchFamily="65" charset="-120"/>
              </a:rPr>
              <a:t>)</a:t>
            </a: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--Prom(</a:t>
            </a:r>
            <a:r>
              <a:rPr lang="zh-TW" altLang="en-US" sz="2400" dirty="0" smtClean="0">
                <a:latin typeface="標楷體" panose="03000509000000000000" pitchFamily="65" charset="-120"/>
                <a:ea typeface="標楷體" panose="03000509000000000000" pitchFamily="65" charset="-120"/>
              </a:rPr>
              <a:t>行銷</a:t>
            </a:r>
            <a:r>
              <a:rPr lang="en-US" altLang="zh-TW" sz="2400" dirty="0" smtClean="0">
                <a:latin typeface="標楷體" panose="03000509000000000000" pitchFamily="65" charset="-120"/>
                <a:ea typeface="標楷體" panose="03000509000000000000" pitchFamily="65" charset="-120"/>
              </a:rPr>
              <a:t>)</a:t>
            </a:r>
          </a:p>
          <a:p>
            <a:r>
              <a:rPr lang="zh-TW" altLang="en-US" sz="2400" dirty="0" smtClean="0">
                <a:latin typeface="標楷體" panose="03000509000000000000" pitchFamily="65" charset="-120"/>
                <a:ea typeface="標楷體" panose="03000509000000000000" pitchFamily="65" charset="-120"/>
              </a:rPr>
              <a:t>零售→台北科大</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台灣科大</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高雄第一科大與</a:t>
            </a:r>
            <a:r>
              <a:rPr lang="en-US" altLang="zh-TW" sz="2400" dirty="0" smtClean="0">
                <a:latin typeface="標楷體" panose="03000509000000000000" pitchFamily="65" charset="-120"/>
                <a:ea typeface="標楷體" panose="03000509000000000000" pitchFamily="65" charset="-120"/>
              </a:rPr>
              <a:t>Dai-</a:t>
            </a:r>
            <a:r>
              <a:rPr lang="en-US" altLang="zh-TW" sz="2400" dirty="0" err="1" smtClean="0">
                <a:latin typeface="標楷體" panose="03000509000000000000" pitchFamily="65" charset="-120"/>
                <a:ea typeface="標楷體" panose="03000509000000000000" pitchFamily="65" charset="-120"/>
              </a:rPr>
              <a:t>ei</a:t>
            </a:r>
            <a:r>
              <a:rPr lang="zh-TW" altLang="en-US" sz="2400" dirty="0" smtClean="0">
                <a:latin typeface="標楷體" panose="03000509000000000000" pitchFamily="65" charset="-120"/>
                <a:ea typeface="標楷體" panose="03000509000000000000" pitchFamily="65" charset="-120"/>
              </a:rPr>
              <a:t>大榮超市</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日本神戶流通科大</a:t>
            </a:r>
            <a:endParaRPr lang="zh-TW" altLang="en-US" sz="2400" dirty="0">
              <a:latin typeface="標楷體" panose="03000509000000000000" pitchFamily="65" charset="-120"/>
              <a:ea typeface="標楷體" panose="03000509000000000000" pitchFamily="65" charset="-120"/>
            </a:endParaRPr>
          </a:p>
        </p:txBody>
      </p:sp>
      <p:sp>
        <p:nvSpPr>
          <p:cNvPr id="5" name="手繪多邊形 4"/>
          <p:cNvSpPr/>
          <p:nvPr/>
        </p:nvSpPr>
        <p:spPr>
          <a:xfrm>
            <a:off x="6801633" y="3707704"/>
            <a:ext cx="966355" cy="538619"/>
          </a:xfrm>
          <a:custGeom>
            <a:avLst/>
            <a:gdLst>
              <a:gd name="connsiteX0" fmla="*/ 0 w 966355"/>
              <a:gd name="connsiteY0" fmla="*/ 538619 h 538619"/>
              <a:gd name="connsiteX1" fmla="*/ 814192 w 966355"/>
              <a:gd name="connsiteY1" fmla="*/ 488515 h 538619"/>
              <a:gd name="connsiteX2" fmla="*/ 964504 w 966355"/>
              <a:gd name="connsiteY2" fmla="*/ 0 h 538619"/>
            </a:gdLst>
            <a:ahLst/>
            <a:cxnLst>
              <a:cxn ang="0">
                <a:pos x="connsiteX0" y="connsiteY0"/>
              </a:cxn>
              <a:cxn ang="0">
                <a:pos x="connsiteX1" y="connsiteY1"/>
              </a:cxn>
              <a:cxn ang="0">
                <a:pos x="connsiteX2" y="connsiteY2"/>
              </a:cxn>
            </a:cxnLst>
            <a:rect l="l" t="t" r="r" b="b"/>
            <a:pathLst>
              <a:path w="966355" h="538619">
                <a:moveTo>
                  <a:pt x="0" y="538619"/>
                </a:moveTo>
                <a:lnTo>
                  <a:pt x="814192" y="488515"/>
                </a:lnTo>
                <a:cubicBezTo>
                  <a:pt x="974943" y="398745"/>
                  <a:pt x="969723" y="199372"/>
                  <a:pt x="964504" y="0"/>
                </a:cubicBezTo>
              </a:path>
            </a:pathLst>
          </a:custGeom>
          <a:no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文字方塊 5"/>
          <p:cNvSpPr txBox="1"/>
          <p:nvPr/>
        </p:nvSpPr>
        <p:spPr>
          <a:xfrm>
            <a:off x="7767988" y="3227294"/>
            <a:ext cx="1107071" cy="461665"/>
          </a:xfrm>
          <a:prstGeom prst="rect">
            <a:avLst/>
          </a:prstGeom>
          <a:noFill/>
        </p:spPr>
        <p:txBody>
          <a:bodyPr wrap="square" rtlCol="0">
            <a:spAutoFit/>
          </a:bodyPr>
          <a:lstStyle/>
          <a:p>
            <a:r>
              <a:rPr lang="zh-TW" altLang="en-US" sz="2400" dirty="0" smtClean="0">
                <a:latin typeface="標楷體" panose="03000509000000000000" pitchFamily="65" charset="-120"/>
                <a:ea typeface="標楷體" panose="03000509000000000000" pitchFamily="65" charset="-120"/>
              </a:rPr>
              <a:t>物流</a:t>
            </a:r>
            <a:endParaRPr lang="zh-TW" altLang="en-US" sz="2400" dirty="0">
              <a:latin typeface="標楷體" panose="03000509000000000000" pitchFamily="65" charset="-120"/>
              <a:ea typeface="標楷體" panose="03000509000000000000" pitchFamily="65" charset="-120"/>
            </a:endParaRPr>
          </a:p>
        </p:txBody>
      </p:sp>
      <p:sp>
        <p:nvSpPr>
          <p:cNvPr id="7" name="文字方塊 6"/>
          <p:cNvSpPr txBox="1"/>
          <p:nvPr/>
        </p:nvSpPr>
        <p:spPr>
          <a:xfrm>
            <a:off x="2273643" y="188350"/>
            <a:ext cx="3764691" cy="369332"/>
          </a:xfrm>
          <a:prstGeom prst="rect">
            <a:avLst/>
          </a:prstGeom>
          <a:noFill/>
        </p:spPr>
        <p:txBody>
          <a:bodyPr wrap="square" rtlCol="0">
            <a:spAutoFit/>
          </a:bodyPr>
          <a:lstStyle/>
          <a:p>
            <a:r>
              <a:rPr lang="en-US" altLang="zh-TW" dirty="0" smtClean="0">
                <a:solidFill>
                  <a:srgbClr val="FF0000"/>
                </a:solidFill>
              </a:rPr>
              <a:t>6.</a:t>
            </a:r>
            <a:r>
              <a:rPr lang="zh-TW" altLang="en-US" dirty="0" smtClean="0">
                <a:solidFill>
                  <a:srgbClr val="FF0000"/>
                </a:solidFill>
              </a:rPr>
              <a:t>  </a:t>
            </a:r>
            <a:r>
              <a:rPr lang="en-US" altLang="zh-TW" dirty="0" smtClean="0">
                <a:solidFill>
                  <a:srgbClr val="FF0000"/>
                </a:solidFill>
              </a:rPr>
              <a:t>10/26</a:t>
            </a:r>
            <a:r>
              <a:rPr lang="zh-TW" altLang="en-US" dirty="0" smtClean="0">
                <a:solidFill>
                  <a:srgbClr val="FF0000"/>
                </a:solidFill>
              </a:rPr>
              <a:t> </a:t>
            </a:r>
            <a:r>
              <a:rPr lang="zh-TW" altLang="en-US" dirty="0">
                <a:solidFill>
                  <a:srgbClr val="FF0000"/>
                </a:solidFill>
              </a:rPr>
              <a:t>行銷管理</a:t>
            </a:r>
            <a:r>
              <a:rPr lang="zh-TW" altLang="en-US" dirty="0">
                <a:solidFill>
                  <a:srgbClr val="FF0000"/>
                </a:solidFill>
                <a:latin typeface="標楷體" pitchFamily="65" charset="-120"/>
                <a:ea typeface="標楷體" pitchFamily="65" charset="-120"/>
              </a:rPr>
              <a:t>個案應用</a:t>
            </a:r>
            <a:endParaRPr lang="zh-TW" altLang="en-US" dirty="0"/>
          </a:p>
        </p:txBody>
      </p:sp>
    </p:spTree>
    <p:extLst>
      <p:ext uri="{BB962C8B-B14F-4D97-AF65-F5344CB8AC3E}">
        <p14:creationId xmlns:p14="http://schemas.microsoft.com/office/powerpoint/2010/main" val="352978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365125"/>
            <a:ext cx="10515600" cy="5811838"/>
          </a:xfrm>
        </p:spPr>
        <p:txBody>
          <a:bodyPr>
            <a:normAutofit/>
          </a:bodyPr>
          <a:lstStyle/>
          <a:p>
            <a:r>
              <a:rPr lang="zh-TW" altLang="en-US" sz="2400" dirty="0" smtClean="0">
                <a:latin typeface="標楷體" panose="03000509000000000000" pitchFamily="65" charset="-120"/>
                <a:ea typeface="標楷體" panose="03000509000000000000" pitchFamily="65" charset="-120"/>
              </a:rPr>
              <a:t>行銷系</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中正大學</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中興大學</a:t>
            </a:r>
            <a:endParaRPr lang="en-US" altLang="zh-TW" sz="2400" dirty="0" smtClean="0">
              <a:latin typeface="標楷體" panose="03000509000000000000" pitchFamily="65" charset="-120"/>
              <a:ea typeface="標楷體" panose="03000509000000000000" pitchFamily="65" charset="-120"/>
            </a:endParaRPr>
          </a:p>
          <a:p>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24410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23087" y="282747"/>
            <a:ext cx="10515600" cy="1325563"/>
          </a:xfrm>
        </p:spPr>
        <p:txBody>
          <a:bodyPr/>
          <a:lstStyle/>
          <a:p>
            <a:r>
              <a:rPr lang="en-US" altLang="zh-TW" dirty="0" smtClean="0">
                <a:solidFill>
                  <a:srgbClr val="FF0000"/>
                </a:solidFill>
              </a:rPr>
              <a:t>7.</a:t>
            </a:r>
            <a:r>
              <a:rPr lang="zh-TW" altLang="en-US" dirty="0" smtClean="0">
                <a:solidFill>
                  <a:srgbClr val="FF0000"/>
                </a:solidFill>
              </a:rPr>
              <a:t>  </a:t>
            </a:r>
            <a:r>
              <a:rPr lang="en-US" altLang="zh-TW" dirty="0" smtClean="0">
                <a:solidFill>
                  <a:srgbClr val="FF0000"/>
                </a:solidFill>
              </a:rPr>
              <a:t>11/2</a:t>
            </a:r>
            <a:r>
              <a:rPr lang="zh-TW" altLang="en-US" dirty="0" smtClean="0">
                <a:solidFill>
                  <a:srgbClr val="FF0000"/>
                </a:solidFill>
              </a:rPr>
              <a:t> </a:t>
            </a:r>
            <a:r>
              <a:rPr lang="zh-TW" altLang="en-US" dirty="0">
                <a:solidFill>
                  <a:srgbClr val="FF0000"/>
                </a:solidFill>
              </a:rPr>
              <a:t>行銷管理</a:t>
            </a:r>
            <a:r>
              <a:rPr lang="zh-TW" altLang="en-US" dirty="0">
                <a:solidFill>
                  <a:srgbClr val="FF0000"/>
                </a:solidFill>
                <a:latin typeface="標楷體" pitchFamily="65" charset="-120"/>
                <a:ea typeface="標楷體" pitchFamily="65" charset="-120"/>
              </a:rPr>
              <a:t>個案應用</a:t>
            </a:r>
            <a:r>
              <a:rPr lang="zh-TW" altLang="en-US" dirty="0"/>
              <a:t/>
            </a:r>
            <a:br>
              <a:rPr lang="zh-TW" altLang="en-US" dirty="0"/>
            </a:br>
            <a:endParaRPr lang="zh-TW" altLang="en-US" b="1"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fontScale="92500" lnSpcReduction="10000"/>
          </a:bodyPr>
          <a:lstStyle/>
          <a:p>
            <a:r>
              <a:rPr lang="zh-TW" altLang="en-US" sz="2400" dirty="0" smtClean="0">
                <a:latin typeface="標楷體" panose="03000509000000000000" pitchFamily="65" charset="-120"/>
                <a:ea typeface="標楷體" panose="03000509000000000000" pitchFamily="65" charset="-120"/>
              </a:rPr>
              <a:t>營收高</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鴻海、和碩、廣達、台積電、中油、國泰、台塑、仁寶</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華碩代工</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和碩</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宏碁代工</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緯創</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供應鏈管理內涵</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策略管理</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smtClean="0">
                <a:latin typeface="標楷體" panose="03000509000000000000" pitchFamily="65" charset="-120"/>
                <a:ea typeface="標楷體" panose="03000509000000000000" pitchFamily="65" charset="-120"/>
              </a:rPr>
              <a:t>  孫子兵法  合縱</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連橫</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垂直  水平</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產銷一體</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產業</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農業</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製造業</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服務業</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金融</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零售</a:t>
            </a:r>
            <a:endParaRPr lang="en-US" altLang="zh-TW" sz="2400" dirty="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endParaRPr lang="en-US" altLang="zh-TW" sz="24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01584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70006" y="1254812"/>
            <a:ext cx="10515600" cy="5811838"/>
          </a:xfrm>
        </p:spPr>
        <p:txBody>
          <a:bodyPr>
            <a:normAutofit/>
          </a:bodyPr>
          <a:lstStyle/>
          <a:p>
            <a:pPr marL="0" indent="0">
              <a:buNone/>
            </a:pP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摩台指數</a:t>
            </a:r>
            <a:endParaRPr lang="en-US" altLang="zh-TW" sz="2400" dirty="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加權指數</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台指期</a:t>
            </a:r>
            <a:r>
              <a:rPr lang="en-US" altLang="zh-TW" sz="2400" dirty="0" smtClean="0">
                <a:latin typeface="標楷體" panose="03000509000000000000" pitchFamily="65" charset="-120"/>
                <a:ea typeface="標楷體" panose="03000509000000000000" pitchFamily="65" charset="-120"/>
              </a:rPr>
              <a:t>(ETF)—</a:t>
            </a:r>
            <a:r>
              <a:rPr lang="zh-TW" altLang="en-US" sz="2400" dirty="0" smtClean="0">
                <a:latin typeface="標楷體" panose="03000509000000000000" pitchFamily="65" charset="-120"/>
                <a:ea typeface="標楷體" panose="03000509000000000000" pitchFamily="65" charset="-120"/>
              </a:rPr>
              <a:t>匯率</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黃金</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石油</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王股</a:t>
            </a:r>
            <a:r>
              <a:rPr lang="en-US" altLang="zh-TW" sz="2400" dirty="0" smtClean="0">
                <a:latin typeface="標楷體" panose="03000509000000000000" pitchFamily="65" charset="-120"/>
                <a:ea typeface="標楷體" panose="03000509000000000000" pitchFamily="65" charset="-120"/>
              </a:rPr>
              <a:t>Want(</a:t>
            </a:r>
            <a:r>
              <a:rPr lang="zh-TW" altLang="en-US" sz="2400" dirty="0" smtClean="0">
                <a:latin typeface="標楷體" panose="03000509000000000000" pitchFamily="65" charset="-120"/>
                <a:ea typeface="標楷體" panose="03000509000000000000" pitchFamily="65" charset="-120"/>
              </a:rPr>
              <a:t>玩股網</a:t>
            </a:r>
            <a:r>
              <a:rPr lang="en-US" altLang="zh-TW" sz="2400" dirty="0" smtClean="0">
                <a:latin typeface="標楷體" panose="03000509000000000000" pitchFamily="65" charset="-120"/>
                <a:ea typeface="標楷體" panose="03000509000000000000" pitchFamily="65" charset="-120"/>
              </a:rPr>
              <a:t>)</a:t>
            </a:r>
          </a:p>
          <a:p>
            <a:r>
              <a:rPr lang="zh-TW" altLang="en-US" sz="2400" dirty="0" smtClean="0">
                <a:latin typeface="標楷體" panose="03000509000000000000" pitchFamily="65" charset="-120"/>
                <a:ea typeface="標楷體" panose="03000509000000000000" pitchFamily="65" charset="-120"/>
              </a:rPr>
              <a:t>台灣</a:t>
            </a:r>
            <a:r>
              <a:rPr lang="en-US" altLang="zh-TW" sz="2400" dirty="0" smtClean="0">
                <a:latin typeface="標楷體" panose="03000509000000000000" pitchFamily="65" charset="-120"/>
                <a:ea typeface="標楷體" panose="03000509000000000000" pitchFamily="65" charset="-120"/>
              </a:rPr>
              <a:t>50</a:t>
            </a:r>
          </a:p>
          <a:p>
            <a:r>
              <a:rPr lang="zh-TW" altLang="en-US" sz="2400" dirty="0" smtClean="0">
                <a:latin typeface="標楷體" panose="03000509000000000000" pitchFamily="65" charset="-120"/>
                <a:ea typeface="標楷體" panose="03000509000000000000" pitchFamily="65" charset="-120"/>
              </a:rPr>
              <a:t>道瓊指數</a:t>
            </a:r>
            <a:r>
              <a:rPr lang="en-US" altLang="zh-TW" sz="2400" dirty="0" smtClean="0">
                <a:latin typeface="標楷體" panose="03000509000000000000" pitchFamily="65" charset="-120"/>
                <a:ea typeface="標楷體" panose="03000509000000000000" pitchFamily="65" charset="-120"/>
              </a:rPr>
              <a:t>:20</a:t>
            </a:r>
            <a:r>
              <a:rPr lang="zh-TW" altLang="en-US" sz="2400" dirty="0" smtClean="0">
                <a:latin typeface="標楷體" panose="03000509000000000000" pitchFamily="65" charset="-120"/>
                <a:ea typeface="標楷體" panose="03000509000000000000" pitchFamily="65" charset="-120"/>
              </a:rPr>
              <a:t>檔</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股票</a:t>
            </a:r>
            <a:r>
              <a:rPr lang="zh-TW" altLang="en-US" sz="2400" dirty="0">
                <a:latin typeface="標楷體" panose="03000509000000000000" pitchFamily="65" charset="-120"/>
                <a:ea typeface="標楷體" panose="03000509000000000000" pitchFamily="65" charset="-120"/>
              </a:rPr>
              <a:t>跟</a:t>
            </a:r>
            <a:r>
              <a:rPr lang="zh-TW" altLang="en-US" sz="2400" dirty="0" smtClean="0">
                <a:latin typeface="標楷體" panose="03000509000000000000" pitchFamily="65" charset="-120"/>
                <a:ea typeface="標楷體" panose="03000509000000000000" pitchFamily="65" charset="-120"/>
              </a:rPr>
              <a:t>聯準會升息有關係。</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資料→資訊→知識→智慧。</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台中摩台期與台指期</a:t>
            </a:r>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endParaRPr lang="en-US" altLang="zh-TW" sz="2400" dirty="0" smtClean="0">
              <a:latin typeface="標楷體" panose="03000509000000000000" pitchFamily="65" charset="-120"/>
              <a:ea typeface="標楷體" panose="03000509000000000000" pitchFamily="65" charset="-120"/>
            </a:endParaRPr>
          </a:p>
          <a:p>
            <a:endParaRPr lang="zh-TW" altLang="en-US" sz="24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85632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1200" y="557808"/>
            <a:ext cx="8229600" cy="1143000"/>
          </a:xfrm>
        </p:spPr>
        <p:txBody>
          <a:bodyPr/>
          <a:lstStyle/>
          <a:p>
            <a:r>
              <a:rPr lang="zh-TW" altLang="en-US" dirty="0" smtClean="0">
                <a:latin typeface="標楷體" pitchFamily="65" charset="-120"/>
                <a:ea typeface="標楷體" pitchFamily="65" charset="-120"/>
              </a:rPr>
              <a:t>關於阿里巴巴的新聞</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25000" lnSpcReduction="20000"/>
          </a:bodyPr>
          <a:lstStyle/>
          <a:p>
            <a:r>
              <a:rPr lang="en-US" altLang="zh-TW" sz="5600" dirty="0">
                <a:latin typeface="標楷體" pitchFamily="65" charset="-120"/>
                <a:ea typeface="標楷體" pitchFamily="65" charset="-120"/>
              </a:rPr>
              <a:t>9</a:t>
            </a:r>
            <a:r>
              <a:rPr lang="zh-TW" altLang="en-US" sz="5600" dirty="0">
                <a:latin typeface="標楷體" pitchFamily="65" charset="-120"/>
                <a:ea typeface="標楷體" pitchFamily="65" charset="-120"/>
              </a:rPr>
              <a:t>月</a:t>
            </a:r>
            <a:r>
              <a:rPr lang="en-US" altLang="zh-TW" sz="5600" dirty="0">
                <a:latin typeface="標楷體" pitchFamily="65" charset="-120"/>
                <a:ea typeface="標楷體" pitchFamily="65" charset="-120"/>
              </a:rPr>
              <a:t>19</a:t>
            </a:r>
            <a:r>
              <a:rPr lang="zh-TW" altLang="en-US" sz="5600" dirty="0">
                <a:latin typeface="標楷體" pitchFamily="65" charset="-120"/>
                <a:ea typeface="標楷體" pitchFamily="65" charset="-120"/>
              </a:rPr>
              <a:t>號，阿里巴巴在紐約證交所完成</a:t>
            </a:r>
            <a:r>
              <a:rPr lang="en-US" altLang="zh-TW" sz="5600" dirty="0">
                <a:latin typeface="標楷體" pitchFamily="65" charset="-120"/>
                <a:ea typeface="標楷體" pitchFamily="65" charset="-120"/>
              </a:rPr>
              <a:t>IPO</a:t>
            </a:r>
            <a:r>
              <a:rPr lang="zh-TW" altLang="en-US" sz="5600" dirty="0">
                <a:latin typeface="標楷體" pitchFamily="65" charset="-120"/>
                <a:ea typeface="標楷體" pitchFamily="65" charset="-120"/>
              </a:rPr>
              <a:t>，開盤價為</a:t>
            </a:r>
            <a:r>
              <a:rPr lang="en-US" altLang="zh-TW" sz="5600" dirty="0">
                <a:latin typeface="標楷體" pitchFamily="65" charset="-120"/>
                <a:ea typeface="標楷體" pitchFamily="65" charset="-120"/>
              </a:rPr>
              <a:t>92.7</a:t>
            </a:r>
            <a:r>
              <a:rPr lang="zh-TW" altLang="en-US" sz="5600" dirty="0">
                <a:latin typeface="標楷體" pitchFamily="65" charset="-120"/>
                <a:ea typeface="標楷體" pitchFamily="65" charset="-120"/>
              </a:rPr>
              <a:t>美元，較發行價上漲了</a:t>
            </a:r>
            <a:r>
              <a:rPr lang="en-US" altLang="zh-TW" sz="5600" dirty="0">
                <a:latin typeface="標楷體" pitchFamily="65" charset="-120"/>
                <a:ea typeface="標楷體" pitchFamily="65" charset="-120"/>
              </a:rPr>
              <a:t>36%</a:t>
            </a:r>
            <a:r>
              <a:rPr lang="zh-TW" altLang="en-US" sz="5600" dirty="0">
                <a:latin typeface="標楷體" pitchFamily="65" charset="-120"/>
                <a:ea typeface="標楷體" pitchFamily="65" charset="-120"/>
              </a:rPr>
              <a:t>，而收盤價更是達到</a:t>
            </a:r>
            <a:r>
              <a:rPr lang="en-US" altLang="zh-TW" sz="5600" dirty="0">
                <a:latin typeface="標楷體" pitchFamily="65" charset="-120"/>
                <a:ea typeface="標楷體" pitchFamily="65" charset="-120"/>
              </a:rPr>
              <a:t>93.89</a:t>
            </a:r>
            <a:r>
              <a:rPr lang="zh-TW" altLang="en-US" sz="5600" dirty="0">
                <a:latin typeface="標楷體" pitchFamily="65" charset="-120"/>
                <a:ea typeface="標楷體" pitchFamily="65" charset="-120"/>
              </a:rPr>
              <a:t>美元，較發行價上漲</a:t>
            </a:r>
            <a:r>
              <a:rPr lang="en-US" altLang="zh-TW" sz="5600" dirty="0">
                <a:latin typeface="標楷體" pitchFamily="65" charset="-120"/>
                <a:ea typeface="標楷體" pitchFamily="65" charset="-120"/>
              </a:rPr>
              <a:t>38%</a:t>
            </a:r>
            <a:r>
              <a:rPr lang="zh-TW" altLang="en-US" sz="5600" dirty="0">
                <a:latin typeface="標楷體" pitchFamily="65" charset="-120"/>
                <a:ea typeface="標楷體" pitchFamily="65" charset="-120"/>
              </a:rPr>
              <a:t>。可是在阿里巴巴股票暴漲的同時，身為阿里巴巴的大股東，雅虎（</a:t>
            </a:r>
            <a:r>
              <a:rPr lang="en-US" altLang="zh-TW" sz="5600" dirty="0">
                <a:latin typeface="標楷體" pitchFamily="65" charset="-120"/>
                <a:ea typeface="標楷體" pitchFamily="65" charset="-120"/>
              </a:rPr>
              <a:t>Yahoo</a:t>
            </a:r>
            <a:r>
              <a:rPr lang="zh-TW" altLang="en-US" sz="5600" dirty="0">
                <a:latin typeface="標楷體" pitchFamily="65" charset="-120"/>
                <a:ea typeface="標楷體" pitchFamily="65" charset="-120"/>
              </a:rPr>
              <a:t>）卻顯得很慘淡，真可謂冰火兩重天。</a:t>
            </a:r>
          </a:p>
          <a:p>
            <a:r>
              <a:rPr lang="zh-TW" altLang="en-US" sz="5600" dirty="0">
                <a:latin typeface="標楷體" pitchFamily="65" charset="-120"/>
                <a:ea typeface="標楷體" pitchFamily="65" charset="-120"/>
              </a:rPr>
              <a:t>對於雅虎來說，阿里巴巴的上市本是喜事一樁。根據之前的協議，雅虎在此次上市中將拋售阿里巴巴</a:t>
            </a:r>
            <a:r>
              <a:rPr lang="en-US" altLang="zh-TW" sz="5600" dirty="0">
                <a:latin typeface="標楷體" pitchFamily="65" charset="-120"/>
                <a:ea typeface="標楷體" pitchFamily="65" charset="-120"/>
              </a:rPr>
              <a:t>4.9% </a:t>
            </a:r>
            <a:r>
              <a:rPr lang="zh-TW" altLang="en-US" sz="5600" dirty="0">
                <a:latin typeface="標楷體" pitchFamily="65" charset="-120"/>
                <a:ea typeface="標楷體" pitchFamily="65" charset="-120"/>
              </a:rPr>
              <a:t>的股票，將持股比例保持在</a:t>
            </a:r>
            <a:r>
              <a:rPr lang="en-US" altLang="zh-TW" sz="5600" dirty="0">
                <a:latin typeface="標楷體" pitchFamily="65" charset="-120"/>
                <a:ea typeface="標楷體" pitchFamily="65" charset="-120"/>
              </a:rPr>
              <a:t>16.3%</a:t>
            </a:r>
            <a:r>
              <a:rPr lang="zh-TW" altLang="en-US" sz="5600" dirty="0">
                <a:latin typeface="標楷體" pitchFamily="65" charset="-120"/>
                <a:ea typeface="標楷體" pitchFamily="65" charset="-120"/>
              </a:rPr>
              <a:t>。根據計算，雅虎通過拋售這部分股票獲得稅後收入約為</a:t>
            </a:r>
            <a:r>
              <a:rPr lang="en-US" altLang="zh-TW" sz="5600" dirty="0">
                <a:latin typeface="標楷體" pitchFamily="65" charset="-120"/>
                <a:ea typeface="標楷體" pitchFamily="65" charset="-120"/>
              </a:rPr>
              <a:t>51 </a:t>
            </a:r>
            <a:r>
              <a:rPr lang="zh-TW" altLang="en-US" sz="5600" dirty="0">
                <a:latin typeface="標楷體" pitchFamily="65" charset="-120"/>
                <a:ea typeface="標楷體" pitchFamily="65" charset="-120"/>
              </a:rPr>
              <a:t>億美元。如果按照</a:t>
            </a:r>
            <a:r>
              <a:rPr lang="en-US" altLang="zh-TW" sz="5600" dirty="0">
                <a:latin typeface="標楷體" pitchFamily="65" charset="-120"/>
                <a:ea typeface="標楷體" pitchFamily="65" charset="-120"/>
              </a:rPr>
              <a:t>38% </a:t>
            </a:r>
            <a:r>
              <a:rPr lang="zh-TW" altLang="en-US" sz="5600" dirty="0">
                <a:latin typeface="標楷體" pitchFamily="65" charset="-120"/>
                <a:ea typeface="標楷體" pitchFamily="65" charset="-120"/>
              </a:rPr>
              <a:t>的資本收益率徵稅，雅虎在阿里巴巴中所剩股權的價值約為</a:t>
            </a:r>
            <a:r>
              <a:rPr lang="en-US" altLang="zh-TW" sz="5600" dirty="0">
                <a:latin typeface="標楷體" pitchFamily="65" charset="-120"/>
                <a:ea typeface="標楷體" pitchFamily="65" charset="-120"/>
              </a:rPr>
              <a:t>234 </a:t>
            </a:r>
            <a:r>
              <a:rPr lang="zh-TW" altLang="en-US" sz="5600" dirty="0">
                <a:latin typeface="標楷體" pitchFamily="65" charset="-120"/>
                <a:ea typeface="標楷體" pitchFamily="65" charset="-120"/>
              </a:rPr>
              <a:t>億美元。</a:t>
            </a:r>
          </a:p>
          <a:p>
            <a:r>
              <a:rPr lang="zh-TW" altLang="en-US" sz="5600" dirty="0">
                <a:latin typeface="標楷體" pitchFamily="65" charset="-120"/>
                <a:ea typeface="標楷體" pitchFamily="65" charset="-120"/>
              </a:rPr>
              <a:t>但是，這帶來的結果就是：雅虎自身的核心業務價值進一步降低。一方面，阿里上市股票大漲後，來自阿里巴巴股票的價值在雅虎總價值中的比例進一步增加；另一方面，當日雅虎股票卻下跌了</a:t>
            </a:r>
            <a:r>
              <a:rPr lang="en-US" altLang="zh-TW" sz="5600" dirty="0">
                <a:latin typeface="標楷體" pitchFamily="65" charset="-120"/>
                <a:ea typeface="標楷體" pitchFamily="65" charset="-120"/>
              </a:rPr>
              <a:t>2.74%</a:t>
            </a:r>
            <a:r>
              <a:rPr lang="zh-TW" altLang="en-US" sz="5600" dirty="0">
                <a:latin typeface="標楷體" pitchFamily="65" charset="-120"/>
                <a:ea typeface="標楷體" pitchFamily="65" charset="-120"/>
              </a:rPr>
              <a:t>，收盤於</a:t>
            </a:r>
            <a:r>
              <a:rPr lang="en-US" altLang="zh-TW" sz="5600" dirty="0">
                <a:latin typeface="標楷體" pitchFamily="65" charset="-120"/>
                <a:ea typeface="標楷體" pitchFamily="65" charset="-120"/>
              </a:rPr>
              <a:t>40.93 </a:t>
            </a:r>
            <a:r>
              <a:rPr lang="zh-TW" altLang="en-US" sz="5600" dirty="0">
                <a:latin typeface="標楷體" pitchFamily="65" charset="-120"/>
                <a:ea typeface="標楷體" pitchFamily="65" charset="-120"/>
              </a:rPr>
              <a:t>美元。據分析師稱，許多雅虎的投資人希望通過雅虎股票享受到阿里巴巴的上市紅利，如今上市完成，他們自然會拋售雅虎股票。如此一來，以門戶、搜索、廣告、電子郵件和各種行動應用為代表的核心業務的價值在雅虎總價值中的比例進一步降低。</a:t>
            </a:r>
          </a:p>
          <a:p>
            <a:r>
              <a:rPr lang="zh-TW" altLang="en-US" sz="5600" dirty="0">
                <a:latin typeface="標楷體" pitchFamily="65" charset="-120"/>
                <a:ea typeface="標楷體" pitchFamily="65" charset="-120"/>
              </a:rPr>
              <a:t>據</a:t>
            </a:r>
            <a:r>
              <a:rPr lang="en-US" altLang="zh-TW" sz="5600" dirty="0">
                <a:latin typeface="標楷體" pitchFamily="65" charset="-120"/>
                <a:ea typeface="標楷體" pitchFamily="65" charset="-120"/>
                <a:hlinkClick r:id="rId2"/>
              </a:rPr>
              <a:t>WSJ</a:t>
            </a:r>
            <a:r>
              <a:rPr lang="zh-TW" altLang="en-US" sz="5600" dirty="0">
                <a:latin typeface="標楷體" pitchFamily="65" charset="-120"/>
                <a:ea typeface="標楷體" pitchFamily="65" charset="-120"/>
              </a:rPr>
              <a:t>報導，以阿里巴巴</a:t>
            </a:r>
            <a:r>
              <a:rPr lang="en-US" altLang="zh-TW" sz="5600" dirty="0">
                <a:latin typeface="標楷體" pitchFamily="65" charset="-120"/>
                <a:ea typeface="標楷體" pitchFamily="65" charset="-120"/>
              </a:rPr>
              <a:t>68</a:t>
            </a:r>
            <a:r>
              <a:rPr lang="zh-TW" altLang="en-US" sz="5600" dirty="0">
                <a:latin typeface="標楷體" pitchFamily="65" charset="-120"/>
                <a:ea typeface="標楷體" pitchFamily="65" charset="-120"/>
              </a:rPr>
              <a:t>美元的發行價計算，雅虎的核心業務價值還有</a:t>
            </a:r>
            <a:r>
              <a:rPr lang="en-US" altLang="zh-TW" sz="5600" dirty="0">
                <a:latin typeface="標楷體" pitchFamily="65" charset="-120"/>
                <a:ea typeface="標楷體" pitchFamily="65" charset="-120"/>
              </a:rPr>
              <a:t>130</a:t>
            </a:r>
            <a:r>
              <a:rPr lang="zh-TW" altLang="en-US" sz="5600" dirty="0">
                <a:latin typeface="標楷體" pitchFamily="65" charset="-120"/>
                <a:ea typeface="標楷體" pitchFamily="65" charset="-120"/>
              </a:rPr>
              <a:t>億美元以上，但是隨著阿里巴巴股價暴漲，雅虎股價下跌。後者的的核心業務價值已降至</a:t>
            </a:r>
            <a:r>
              <a:rPr lang="en-US" altLang="zh-TW" sz="5600" dirty="0">
                <a:latin typeface="標楷體" pitchFamily="65" charset="-120"/>
                <a:ea typeface="標楷體" pitchFamily="65" charset="-120"/>
              </a:rPr>
              <a:t>68</a:t>
            </a:r>
            <a:r>
              <a:rPr lang="zh-TW" altLang="en-US" sz="5600" dirty="0">
                <a:latin typeface="標楷體" pitchFamily="65" charset="-120"/>
                <a:ea typeface="標楷體" pitchFamily="65" charset="-120"/>
              </a:rPr>
              <a:t>億美元，再度減損了一半有餘。讓我們來看看雅虎的價值構成：</a:t>
            </a:r>
          </a:p>
          <a:p>
            <a:r>
              <a:rPr lang="zh-TW" altLang="en-US" sz="5600" dirty="0">
                <a:latin typeface="標楷體" pitchFamily="65" charset="-120"/>
                <a:ea typeface="標楷體" pitchFamily="65" charset="-120"/>
              </a:rPr>
              <a:t>第一部分，雅虎拋售阿里股份獲得的</a:t>
            </a:r>
            <a:r>
              <a:rPr lang="en-US" altLang="zh-TW" sz="5600" dirty="0">
                <a:latin typeface="標楷體" pitchFamily="65" charset="-120"/>
                <a:ea typeface="標楷體" pitchFamily="65" charset="-120"/>
              </a:rPr>
              <a:t>51</a:t>
            </a:r>
            <a:r>
              <a:rPr lang="zh-TW" altLang="en-US" sz="5600" dirty="0">
                <a:latin typeface="標楷體" pitchFamily="65" charset="-120"/>
                <a:ea typeface="標楷體" pitchFamily="65" charset="-120"/>
              </a:rPr>
              <a:t>億美元現金（稅後）；</a:t>
            </a:r>
            <a:br>
              <a:rPr lang="zh-TW" altLang="en-US" sz="5600" dirty="0">
                <a:latin typeface="標楷體" pitchFamily="65" charset="-120"/>
                <a:ea typeface="標楷體" pitchFamily="65" charset="-120"/>
              </a:rPr>
            </a:br>
            <a:r>
              <a:rPr lang="zh-TW" altLang="en-US" sz="5600" dirty="0">
                <a:latin typeface="標楷體" pitchFamily="65" charset="-120"/>
                <a:ea typeface="標楷體" pitchFamily="65" charset="-120"/>
              </a:rPr>
              <a:t>第二部分，雅虎目前持有的阿里股權約價值</a:t>
            </a:r>
            <a:r>
              <a:rPr lang="en-US" altLang="zh-TW" sz="5600" dirty="0">
                <a:latin typeface="標楷體" pitchFamily="65" charset="-120"/>
                <a:ea typeface="標楷體" pitchFamily="65" charset="-120"/>
              </a:rPr>
              <a:t>234</a:t>
            </a:r>
            <a:r>
              <a:rPr lang="zh-TW" altLang="en-US" sz="5600" dirty="0">
                <a:latin typeface="標楷體" pitchFamily="65" charset="-120"/>
                <a:ea typeface="標楷體" pitchFamily="65" charset="-120"/>
              </a:rPr>
              <a:t>億美元（稅後）；</a:t>
            </a:r>
            <a:br>
              <a:rPr lang="zh-TW" altLang="en-US" sz="5600" dirty="0">
                <a:latin typeface="標楷體" pitchFamily="65" charset="-120"/>
                <a:ea typeface="標楷體" pitchFamily="65" charset="-120"/>
              </a:rPr>
            </a:br>
            <a:r>
              <a:rPr lang="zh-TW" altLang="en-US" sz="5600" dirty="0">
                <a:latin typeface="標楷體" pitchFamily="65" charset="-120"/>
                <a:ea typeface="標楷體" pitchFamily="65" charset="-120"/>
              </a:rPr>
              <a:t>第三部分，雅虎在其日本公司中持有約</a:t>
            </a:r>
            <a:r>
              <a:rPr lang="en-US" altLang="zh-TW" sz="5600" dirty="0">
                <a:latin typeface="標楷體" pitchFamily="65" charset="-120"/>
                <a:ea typeface="標楷體" pitchFamily="65" charset="-120"/>
              </a:rPr>
              <a:t>50</a:t>
            </a:r>
            <a:r>
              <a:rPr lang="zh-TW" altLang="en-US" sz="5600" dirty="0">
                <a:latin typeface="標楷體" pitchFamily="65" charset="-120"/>
                <a:ea typeface="標楷體" pitchFamily="65" charset="-120"/>
              </a:rPr>
              <a:t>億美元的股票；</a:t>
            </a:r>
            <a:br>
              <a:rPr lang="zh-TW" altLang="en-US" sz="5600" dirty="0">
                <a:latin typeface="標楷體" pitchFamily="65" charset="-120"/>
                <a:ea typeface="標楷體" pitchFamily="65" charset="-120"/>
              </a:rPr>
            </a:br>
            <a:r>
              <a:rPr lang="zh-TW" altLang="en-US" sz="5600" dirty="0">
                <a:latin typeface="標楷體" pitchFamily="65" charset="-120"/>
                <a:ea typeface="標楷體" pitchFamily="65" charset="-120"/>
              </a:rPr>
              <a:t>第四部分，雅虎目前持有</a:t>
            </a:r>
            <a:r>
              <a:rPr lang="en-US" altLang="zh-TW" sz="5600" dirty="0">
                <a:latin typeface="標楷體" pitchFamily="65" charset="-120"/>
                <a:ea typeface="標楷體" pitchFamily="65" charset="-120"/>
              </a:rPr>
              <a:t>15.5</a:t>
            </a:r>
            <a:r>
              <a:rPr lang="zh-TW" altLang="en-US" sz="5600" dirty="0">
                <a:latin typeface="標楷體" pitchFamily="65" charset="-120"/>
                <a:ea typeface="標楷體" pitchFamily="65" charset="-120"/>
              </a:rPr>
              <a:t>億美元現金（不算剛剛兌現的阿里股票）；</a:t>
            </a:r>
            <a:br>
              <a:rPr lang="zh-TW" altLang="en-US" sz="5600" dirty="0">
                <a:latin typeface="標楷體" pitchFamily="65" charset="-120"/>
                <a:ea typeface="標楷體" pitchFamily="65" charset="-120"/>
              </a:rPr>
            </a:br>
            <a:r>
              <a:rPr lang="zh-TW" altLang="en-US" sz="5600" dirty="0">
                <a:latin typeface="標楷體" pitchFamily="65" charset="-120"/>
                <a:ea typeface="標楷體" pitchFamily="65" charset="-120"/>
              </a:rPr>
              <a:t>第五部分，雅虎的核心業務價值。</a:t>
            </a:r>
          </a:p>
          <a:p>
            <a:r>
              <a:rPr lang="zh-TW" altLang="en-US" sz="5600" dirty="0">
                <a:latin typeface="標楷體" pitchFamily="65" charset="-120"/>
                <a:ea typeface="標楷體" pitchFamily="65" charset="-120"/>
              </a:rPr>
              <a:t>然後來做個減法：目前雅虎的市值為</a:t>
            </a:r>
            <a:r>
              <a:rPr lang="en-US" altLang="zh-TW" sz="5600" dirty="0">
                <a:latin typeface="標楷體" pitchFamily="65" charset="-120"/>
                <a:ea typeface="標楷體" pitchFamily="65" charset="-120"/>
              </a:rPr>
              <a:t>418</a:t>
            </a:r>
            <a:r>
              <a:rPr lang="zh-TW" altLang="en-US" sz="5600" dirty="0">
                <a:latin typeface="標楷體" pitchFamily="65" charset="-120"/>
                <a:ea typeface="標楷體" pitchFamily="65" charset="-120"/>
              </a:rPr>
              <a:t>億美元（</a:t>
            </a:r>
            <a:r>
              <a:rPr lang="en-US" altLang="zh-TW" sz="5600" dirty="0">
                <a:latin typeface="標楷體" pitchFamily="65" charset="-120"/>
                <a:ea typeface="標楷體" pitchFamily="65" charset="-120"/>
              </a:rPr>
              <a:t>9</a:t>
            </a:r>
            <a:r>
              <a:rPr lang="zh-TW" altLang="en-US" sz="5600" dirty="0">
                <a:latin typeface="標楷體" pitchFamily="65" charset="-120"/>
                <a:ea typeface="標楷體" pitchFamily="65" charset="-120"/>
              </a:rPr>
              <a:t>月</a:t>
            </a:r>
            <a:r>
              <a:rPr lang="en-US" altLang="zh-TW" sz="5600" dirty="0">
                <a:latin typeface="標楷體" pitchFamily="65" charset="-120"/>
                <a:ea typeface="標楷體" pitchFamily="65" charset="-120"/>
              </a:rPr>
              <a:t>20</a:t>
            </a:r>
            <a:r>
              <a:rPr lang="zh-TW" altLang="en-US" sz="5600" dirty="0">
                <a:latin typeface="標楷體" pitchFamily="65" charset="-120"/>
                <a:ea typeface="標楷體" pitchFamily="65" charset="-120"/>
              </a:rPr>
              <a:t>日收盤時），減去前面四個部分的價值，剩下約</a:t>
            </a:r>
            <a:r>
              <a:rPr lang="en-US" altLang="zh-TW" sz="5600" dirty="0">
                <a:latin typeface="標楷體" pitchFamily="65" charset="-120"/>
                <a:ea typeface="標楷體" pitchFamily="65" charset="-120"/>
              </a:rPr>
              <a:t>68</a:t>
            </a:r>
            <a:r>
              <a:rPr lang="zh-TW" altLang="en-US" sz="5600" dirty="0">
                <a:latin typeface="標楷體" pitchFamily="65" charset="-120"/>
                <a:ea typeface="標楷體" pitchFamily="65" charset="-120"/>
              </a:rPr>
              <a:t>億美元就是雅虎核心業務的價值了。這個數字，已經低於雅虎在中國的學徒們了。目前新浪</a:t>
            </a:r>
            <a:r>
              <a:rPr lang="en-US" altLang="zh-TW" sz="5600" dirty="0">
                <a:latin typeface="標楷體" pitchFamily="65" charset="-120"/>
                <a:ea typeface="標楷體" pitchFamily="65" charset="-120"/>
              </a:rPr>
              <a:t>+ </a:t>
            </a:r>
            <a:r>
              <a:rPr lang="zh-TW" altLang="en-US" sz="5600" dirty="0">
                <a:latin typeface="標楷體" pitchFamily="65" charset="-120"/>
                <a:ea typeface="標楷體" pitchFamily="65" charset="-120"/>
              </a:rPr>
              <a:t>微博的市值超過</a:t>
            </a:r>
            <a:r>
              <a:rPr lang="en-US" altLang="zh-TW" sz="5600" dirty="0">
                <a:latin typeface="標楷體" pitchFamily="65" charset="-120"/>
                <a:ea typeface="標楷體" pitchFamily="65" charset="-120"/>
              </a:rPr>
              <a:t>70</a:t>
            </a:r>
            <a:r>
              <a:rPr lang="zh-TW" altLang="en-US" sz="5600" dirty="0">
                <a:latin typeface="標楷體" pitchFamily="65" charset="-120"/>
                <a:ea typeface="標楷體" pitchFamily="65" charset="-120"/>
              </a:rPr>
              <a:t>億美元，網易的市值為</a:t>
            </a:r>
            <a:r>
              <a:rPr lang="en-US" altLang="zh-TW" sz="5600" dirty="0">
                <a:latin typeface="標楷體" pitchFamily="65" charset="-120"/>
                <a:ea typeface="標楷體" pitchFamily="65" charset="-120"/>
              </a:rPr>
              <a:t>115</a:t>
            </a:r>
            <a:r>
              <a:rPr lang="zh-TW" altLang="en-US" sz="5600" dirty="0">
                <a:latin typeface="標楷體" pitchFamily="65" charset="-120"/>
                <a:ea typeface="標楷體" pitchFamily="65" charset="-120"/>
              </a:rPr>
              <a:t>億美元左右。</a:t>
            </a:r>
          </a:p>
          <a:p>
            <a:r>
              <a:rPr lang="zh-TW" altLang="en-US" sz="5600" dirty="0">
                <a:latin typeface="標楷體" pitchFamily="65" charset="-120"/>
                <a:ea typeface="標楷體" pitchFamily="65" charset="-120"/>
              </a:rPr>
              <a:t>看樣子，這夠雅虎執行長梅爾（</a:t>
            </a:r>
            <a:r>
              <a:rPr lang="en-US" altLang="zh-TW" sz="5600" dirty="0">
                <a:latin typeface="標楷體" pitchFamily="65" charset="-120"/>
                <a:ea typeface="標楷體" pitchFamily="65" charset="-120"/>
              </a:rPr>
              <a:t>Marissa</a:t>
            </a:r>
            <a:r>
              <a:rPr lang="zh-TW" altLang="en-US" sz="5600" dirty="0">
                <a:latin typeface="標楷體" pitchFamily="65" charset="-120"/>
                <a:ea typeface="標楷體" pitchFamily="65" charset="-120"/>
              </a:rPr>
              <a:t>　</a:t>
            </a:r>
            <a:r>
              <a:rPr lang="en-US" altLang="zh-TW" sz="5600" dirty="0">
                <a:latin typeface="標楷體" pitchFamily="65" charset="-120"/>
                <a:ea typeface="標楷體" pitchFamily="65" charset="-120"/>
              </a:rPr>
              <a:t>Mayer</a:t>
            </a:r>
            <a:r>
              <a:rPr lang="zh-TW" altLang="en-US" sz="5600" dirty="0">
                <a:latin typeface="標楷體" pitchFamily="65" charset="-120"/>
                <a:ea typeface="標楷體" pitchFamily="65" charset="-120"/>
              </a:rPr>
              <a:t>）頭疼一陣子的了。雖然梅爾酷愛購物，但她買回來的產品似乎沒有給雅虎帶來什麼實質性的收入和利潤。而其傳統的展示廣告收入也在繼續下滑中。已經有人開始預測，雅虎會不會是巨頭們的下一個收購目標？</a:t>
            </a:r>
          </a:p>
          <a:p>
            <a:r>
              <a:rPr lang="zh-TW" altLang="en-US" sz="5600" dirty="0">
                <a:latin typeface="標楷體" pitchFamily="65" charset="-120"/>
                <a:ea typeface="標楷體" pitchFamily="65" charset="-120"/>
              </a:rPr>
              <a:t>曾經，雅虎開創了網路廣告這一業務模式，讓免費的網路走進了千家萬戶，而且至今，雅虎和</a:t>
            </a:r>
            <a:r>
              <a:rPr lang="en-US" altLang="zh-TW" sz="5600" dirty="0">
                <a:latin typeface="標楷體" pitchFamily="65" charset="-120"/>
                <a:ea typeface="標楷體" pitchFamily="65" charset="-120"/>
              </a:rPr>
              <a:t>Google</a:t>
            </a:r>
            <a:r>
              <a:rPr lang="zh-TW" altLang="en-US" sz="5600" dirty="0">
                <a:latin typeface="標楷體" pitchFamily="65" charset="-120"/>
                <a:ea typeface="標楷體" pitchFamily="65" charset="-120"/>
              </a:rPr>
              <a:t>還交替把持著全球訪問量最高網站的頭把交椅。如今這樣被資本市場看空，實在是讓人不勝唏噓。</a:t>
            </a:r>
          </a:p>
          <a:p>
            <a:endParaRPr lang="zh-TW" altLang="en-US" dirty="0"/>
          </a:p>
        </p:txBody>
      </p:sp>
      <p:sp>
        <p:nvSpPr>
          <p:cNvPr id="4" name="文字方塊 3"/>
          <p:cNvSpPr txBox="1"/>
          <p:nvPr/>
        </p:nvSpPr>
        <p:spPr>
          <a:xfrm>
            <a:off x="3359696" y="116633"/>
            <a:ext cx="5400600" cy="461665"/>
          </a:xfrm>
          <a:prstGeom prst="rect">
            <a:avLst/>
          </a:prstGeom>
          <a:noFill/>
        </p:spPr>
        <p:txBody>
          <a:bodyPr wrap="square" rtlCol="0">
            <a:spAutoFit/>
          </a:bodyPr>
          <a:lstStyle/>
          <a:p>
            <a:r>
              <a:rPr lang="en-US" altLang="zh-TW" sz="2400" dirty="0">
                <a:solidFill>
                  <a:srgbClr val="FF0000"/>
                </a:solidFill>
              </a:rPr>
              <a:t>8.</a:t>
            </a:r>
            <a:r>
              <a:rPr lang="zh-TW" altLang="en-US" sz="2400" dirty="0">
                <a:solidFill>
                  <a:srgbClr val="FF0000"/>
                </a:solidFill>
              </a:rPr>
              <a:t>  </a:t>
            </a:r>
            <a:r>
              <a:rPr lang="en-US" altLang="zh-TW" sz="2400" dirty="0">
                <a:solidFill>
                  <a:srgbClr val="FF0000"/>
                </a:solidFill>
              </a:rPr>
              <a:t>11/9</a:t>
            </a:r>
            <a:r>
              <a:rPr lang="zh-TW" altLang="en-US" sz="2400" dirty="0">
                <a:solidFill>
                  <a:srgbClr val="FF0000"/>
                </a:solidFill>
              </a:rPr>
              <a:t> 行銷管理</a:t>
            </a:r>
            <a:r>
              <a:rPr lang="zh-TW" altLang="en-US" sz="2400" dirty="0">
                <a:solidFill>
                  <a:srgbClr val="FF0000"/>
                </a:solidFill>
                <a:latin typeface="標楷體" pitchFamily="65" charset="-120"/>
                <a:ea typeface="標楷體" pitchFamily="65" charset="-120"/>
              </a:rPr>
              <a:t>個案應用</a:t>
            </a:r>
            <a:endParaRPr lang="zh-TW" altLang="en-US" sz="2400" dirty="0"/>
          </a:p>
        </p:txBody>
      </p:sp>
    </p:spTree>
    <p:extLst>
      <p:ext uri="{BB962C8B-B14F-4D97-AF65-F5344CB8AC3E}">
        <p14:creationId xmlns:p14="http://schemas.microsoft.com/office/powerpoint/2010/main" val="288350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阿里巴巴</a:t>
            </a:r>
            <a:endParaRPr lang="zh-TW" altLang="en-US" dirty="0">
              <a:latin typeface="標楷體" pitchFamily="65" charset="-120"/>
              <a:ea typeface="標楷體" pitchFamily="65" charset="-120"/>
            </a:endParaRPr>
          </a:p>
        </p:txBody>
      </p:sp>
      <p:pic>
        <p:nvPicPr>
          <p:cNvPr id="1026" name="Picture 2"/>
          <p:cNvPicPr>
            <a:picLocks noChangeAspect="1" noChangeArrowheads="1"/>
          </p:cNvPicPr>
          <p:nvPr/>
        </p:nvPicPr>
        <p:blipFill>
          <a:blip r:embed="rId2" cstate="print"/>
          <a:srcRect l="66833" t="15144" r="3932" b="12820"/>
          <a:stretch>
            <a:fillRect/>
          </a:stretch>
        </p:blipFill>
        <p:spPr bwMode="auto">
          <a:xfrm>
            <a:off x="2135561" y="1268761"/>
            <a:ext cx="2895419" cy="5439877"/>
          </a:xfrm>
          <a:prstGeom prst="rect">
            <a:avLst/>
          </a:prstGeom>
          <a:noFill/>
          <a:ln w="9525">
            <a:noFill/>
            <a:miter lim="800000"/>
            <a:headEnd/>
            <a:tailEnd/>
          </a:ln>
        </p:spPr>
      </p:pic>
      <p:sp>
        <p:nvSpPr>
          <p:cNvPr id="6" name="文字方塊 5"/>
          <p:cNvSpPr txBox="1"/>
          <p:nvPr/>
        </p:nvSpPr>
        <p:spPr>
          <a:xfrm>
            <a:off x="5663952" y="1484784"/>
            <a:ext cx="3456384" cy="1754326"/>
          </a:xfrm>
          <a:prstGeom prst="rect">
            <a:avLst/>
          </a:prstGeom>
          <a:noFill/>
        </p:spPr>
        <p:txBody>
          <a:bodyPr wrap="square" rtlCol="0">
            <a:spAutoFit/>
          </a:bodyPr>
          <a:lstStyle/>
          <a:p>
            <a:pPr>
              <a:buFont typeface="Wingdings" pitchFamily="2" charset="2"/>
              <a:buChar char="l"/>
            </a:pPr>
            <a:r>
              <a:rPr lang="zh-TW" altLang="en-US" dirty="0">
                <a:latin typeface="標楷體" pitchFamily="65" charset="-120"/>
                <a:ea typeface="標楷體" pitchFamily="65" charset="-120"/>
              </a:rPr>
              <a:t> 阿里巴巴</a:t>
            </a:r>
            <a:r>
              <a:rPr lang="en-US" altLang="zh-TW" dirty="0">
                <a:latin typeface="標楷體" pitchFamily="65" charset="-120"/>
                <a:ea typeface="標楷體" pitchFamily="65" charset="-120"/>
              </a:rPr>
              <a:t>88</a:t>
            </a:r>
            <a:r>
              <a:rPr lang="zh-TW" altLang="en-US" dirty="0">
                <a:latin typeface="標楷體" pitchFamily="65" charset="-120"/>
                <a:ea typeface="標楷體" pitchFamily="65" charset="-120"/>
              </a:rPr>
              <a:t>年設立。 </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商業自動化。</a:t>
            </a:r>
            <a:endParaRPr lang="en-US" altLang="zh-TW" dirty="0">
              <a:latin typeface="標楷體" pitchFamily="65" charset="-120"/>
              <a:ea typeface="標楷體" pitchFamily="65" charset="-120"/>
            </a:endParaRPr>
          </a:p>
          <a:p>
            <a:pPr>
              <a:buFont typeface="Wingdings" pitchFamily="2" charset="2"/>
              <a:buChar char="l"/>
            </a:pPr>
            <a:r>
              <a:rPr lang="en-US" altLang="zh-TW" dirty="0">
                <a:latin typeface="標楷體" pitchFamily="65" charset="-120"/>
                <a:ea typeface="標楷體" pitchFamily="65" charset="-120"/>
              </a:rPr>
              <a:t>86~87</a:t>
            </a:r>
            <a:r>
              <a:rPr lang="zh-TW" altLang="en-US" dirty="0">
                <a:latin typeface="標楷體" pitchFamily="65" charset="-120"/>
                <a:ea typeface="標楷體" pitchFamily="65" charset="-120"/>
              </a:rPr>
              <a:t>年北京網頁設立。</a:t>
            </a:r>
            <a:endParaRPr lang="en-US" altLang="zh-TW" dirty="0">
              <a:latin typeface="標楷體" pitchFamily="65" charset="-120"/>
              <a:ea typeface="標楷體" pitchFamily="65" charset="-120"/>
            </a:endParaRPr>
          </a:p>
          <a:p>
            <a:pPr>
              <a:buFont typeface="Wingdings" pitchFamily="2" charset="2"/>
              <a:buChar char="l"/>
            </a:pPr>
            <a:r>
              <a:rPr lang="en-US" altLang="zh-TW" dirty="0">
                <a:latin typeface="標楷體" pitchFamily="65" charset="-120"/>
                <a:ea typeface="標楷體" pitchFamily="65" charset="-120"/>
              </a:rPr>
              <a:t>2000</a:t>
            </a:r>
            <a:r>
              <a:rPr lang="zh-TW" altLang="en-US" dirty="0">
                <a:latin typeface="標楷體" pitchFamily="65" charset="-120"/>
                <a:ea typeface="標楷體" pitchFamily="65" charset="-120"/>
              </a:rPr>
              <a:t>年美國網路泡沫化。</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中國大陸</a:t>
            </a:r>
            <a:r>
              <a:rPr lang="en-US" altLang="zh-TW" dirty="0" err="1">
                <a:latin typeface="標楷體" pitchFamily="65" charset="-120"/>
                <a:ea typeface="標楷體" pitchFamily="65" charset="-120"/>
              </a:rPr>
              <a:t>Favebook</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人人網。</a:t>
            </a:r>
            <a:endParaRPr lang="en-US" altLang="zh-TW" dirty="0">
              <a:latin typeface="標楷體" pitchFamily="65" charset="-120"/>
              <a:ea typeface="標楷體" pitchFamily="65" charset="-120"/>
            </a:endParaRPr>
          </a:p>
          <a:p>
            <a:pPr>
              <a:buFont typeface="Wingdings" pitchFamily="2" charset="2"/>
              <a:buChar char="l"/>
            </a:pPr>
            <a:r>
              <a:rPr lang="en-US" altLang="zh-TW" dirty="0">
                <a:latin typeface="標楷體" pitchFamily="65" charset="-120"/>
                <a:ea typeface="標楷體" pitchFamily="65" charset="-120"/>
              </a:rPr>
              <a:t>93</a:t>
            </a:r>
            <a:r>
              <a:rPr lang="zh-TW" altLang="en-US" dirty="0">
                <a:latin typeface="標楷體" pitchFamily="65" charset="-120"/>
                <a:ea typeface="標楷體" pitchFamily="65" charset="-120"/>
              </a:rPr>
              <a:t>年</a:t>
            </a:r>
            <a:r>
              <a:rPr lang="en-US" altLang="zh-TW" dirty="0" err="1">
                <a:latin typeface="標楷體" pitchFamily="65" charset="-120"/>
                <a:ea typeface="標楷體" pitchFamily="65" charset="-120"/>
              </a:rPr>
              <a:t>Sars</a:t>
            </a:r>
            <a:r>
              <a:rPr lang="zh-TW" altLang="en-US" dirty="0">
                <a:latin typeface="標楷體" pitchFamily="65" charset="-120"/>
                <a:ea typeface="標楷體" pitchFamily="65" charset="-120"/>
              </a:rPr>
              <a:t> 掏寶網踢出</a:t>
            </a:r>
            <a:r>
              <a:rPr lang="en-US" altLang="zh-TW" dirty="0">
                <a:latin typeface="標楷體" pitchFamily="65" charset="-120"/>
                <a:ea typeface="標楷體" pitchFamily="65" charset="-120"/>
              </a:rPr>
              <a:t>e-bay</a:t>
            </a:r>
            <a:r>
              <a:rPr lang="zh-TW" altLang="en-US"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4118100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981200" y="764705"/>
            <a:ext cx="8229600" cy="5361459"/>
          </a:xfrm>
        </p:spPr>
        <p:txBody>
          <a:bodyPr>
            <a:normAutofit/>
          </a:bodyPr>
          <a:lstStyle/>
          <a:p>
            <a:r>
              <a:rPr lang="zh-TW" altLang="en-US" sz="1800" dirty="0" smtClean="0">
                <a:latin typeface="標楷體" pitchFamily="65" charset="-120"/>
                <a:ea typeface="標楷體" pitchFamily="65" charset="-120"/>
              </a:rPr>
              <a:t>全球</a:t>
            </a:r>
            <a:r>
              <a:rPr lang="zh-TW" altLang="en-US" sz="1800" dirty="0">
                <a:latin typeface="標楷體" pitchFamily="65" charset="-120"/>
                <a:ea typeface="標楷體" pitchFamily="65" charset="-120"/>
              </a:rPr>
              <a:t>數據</a:t>
            </a:r>
            <a:r>
              <a:rPr lang="en-US" altLang="zh-TW" sz="1800" dirty="0">
                <a:latin typeface="標楷體" pitchFamily="65" charset="-120"/>
                <a:ea typeface="標楷體" pitchFamily="65" charset="-120"/>
              </a:rPr>
              <a:t>:</a:t>
            </a:r>
          </a:p>
        </p:txBody>
      </p:sp>
      <p:sp>
        <p:nvSpPr>
          <p:cNvPr id="4" name="文字方塊 3"/>
          <p:cNvSpPr txBox="1"/>
          <p:nvPr/>
        </p:nvSpPr>
        <p:spPr>
          <a:xfrm>
            <a:off x="3359696" y="303040"/>
            <a:ext cx="5400600" cy="830997"/>
          </a:xfrm>
          <a:prstGeom prst="rect">
            <a:avLst/>
          </a:prstGeom>
          <a:noFill/>
        </p:spPr>
        <p:txBody>
          <a:bodyPr wrap="square" rtlCol="0">
            <a:spAutoFit/>
          </a:bodyPr>
          <a:lstStyle/>
          <a:p>
            <a:pPr algn="ctr"/>
            <a:r>
              <a:rPr lang="en-US" altLang="zh-TW" sz="2400" b="1" dirty="0" smtClean="0">
                <a:latin typeface="標楷體" pitchFamily="65" charset="-120"/>
                <a:ea typeface="標楷體" pitchFamily="65" charset="-120"/>
              </a:rPr>
              <a:t>9.11/16</a:t>
            </a:r>
            <a:r>
              <a:rPr lang="zh-TW" altLang="en-US" sz="2400" b="1" dirty="0" smtClean="0">
                <a:latin typeface="標楷體" pitchFamily="65" charset="-120"/>
                <a:ea typeface="標楷體" pitchFamily="65" charset="-120"/>
              </a:rPr>
              <a:t> 期中考</a:t>
            </a:r>
            <a:endParaRPr lang="en-US" altLang="zh-TW" sz="2400" b="1" dirty="0" smtClean="0">
              <a:latin typeface="標楷體" pitchFamily="65" charset="-120"/>
              <a:ea typeface="標楷體" pitchFamily="65" charset="-120"/>
            </a:endParaRPr>
          </a:p>
          <a:p>
            <a:pPr algn="ctr"/>
            <a:r>
              <a:rPr lang="en-US" altLang="zh-TW" sz="2400" b="1" dirty="0" smtClean="0">
                <a:latin typeface="標楷體" pitchFamily="65" charset="-120"/>
                <a:ea typeface="標楷體" pitchFamily="65" charset="-120"/>
              </a:rPr>
              <a:t>10.11/23</a:t>
            </a:r>
            <a:r>
              <a:rPr lang="zh-TW" altLang="en-US" sz="2400" b="1" dirty="0" smtClean="0">
                <a:latin typeface="標楷體" pitchFamily="65" charset="-120"/>
                <a:ea typeface="標楷體" pitchFamily="65" charset="-120"/>
              </a:rPr>
              <a:t> </a:t>
            </a:r>
            <a:r>
              <a:rPr lang="zh-TW" altLang="en-US" sz="2400" dirty="0" smtClean="0">
                <a:solidFill>
                  <a:srgbClr val="FF0000"/>
                </a:solidFill>
              </a:rPr>
              <a:t>行銷</a:t>
            </a:r>
            <a:r>
              <a:rPr lang="zh-TW" altLang="en-US" sz="2400" dirty="0">
                <a:solidFill>
                  <a:srgbClr val="FF0000"/>
                </a:solidFill>
              </a:rPr>
              <a:t>管理</a:t>
            </a:r>
            <a:r>
              <a:rPr lang="zh-TW" altLang="en-US" sz="2400" dirty="0">
                <a:solidFill>
                  <a:srgbClr val="FF0000"/>
                </a:solidFill>
                <a:latin typeface="標楷體" pitchFamily="65" charset="-120"/>
                <a:ea typeface="標楷體" pitchFamily="65" charset="-120"/>
              </a:rPr>
              <a:t>個案應用</a:t>
            </a:r>
            <a:endParaRPr lang="zh-TW" altLang="en-US" sz="2400" b="1" dirty="0">
              <a:latin typeface="標楷體" pitchFamily="65" charset="-120"/>
              <a:ea typeface="標楷體" pitchFamily="65" charset="-120"/>
            </a:endParaRPr>
          </a:p>
        </p:txBody>
      </p:sp>
      <p:sp>
        <p:nvSpPr>
          <p:cNvPr id="5" name="矩形 4"/>
          <p:cNvSpPr/>
          <p:nvPr/>
        </p:nvSpPr>
        <p:spPr>
          <a:xfrm>
            <a:off x="3215680" y="1556792"/>
            <a:ext cx="2232248" cy="5040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dirty="0">
                <a:latin typeface="標楷體" pitchFamily="65" charset="-120"/>
                <a:ea typeface="標楷體" pitchFamily="65" charset="-120"/>
              </a:rPr>
              <a:t>手機人口</a:t>
            </a:r>
            <a:r>
              <a:rPr lang="en-US" altLang="zh-TW" dirty="0">
                <a:latin typeface="標楷體" pitchFamily="65" charset="-120"/>
                <a:ea typeface="標楷體" pitchFamily="65" charset="-120"/>
              </a:rPr>
              <a:t>:70</a:t>
            </a:r>
            <a:r>
              <a:rPr lang="zh-TW" altLang="en-US" dirty="0">
                <a:latin typeface="標楷體" pitchFamily="65" charset="-120"/>
                <a:ea typeface="標楷體" pitchFamily="65" charset="-120"/>
              </a:rPr>
              <a:t>億</a:t>
            </a:r>
            <a:endParaRPr lang="zh-TW" altLang="en-US" dirty="0">
              <a:latin typeface="標楷體" pitchFamily="65" charset="-120"/>
              <a:ea typeface="標楷體" pitchFamily="65" charset="-120"/>
            </a:endParaRPr>
          </a:p>
        </p:txBody>
      </p:sp>
      <p:cxnSp>
        <p:nvCxnSpPr>
          <p:cNvPr id="7" name="直線單箭頭接點 6"/>
          <p:cNvCxnSpPr>
            <a:stCxn id="5" idx="2"/>
          </p:cNvCxnSpPr>
          <p:nvPr/>
        </p:nvCxnSpPr>
        <p:spPr>
          <a:xfrm>
            <a:off x="4331804" y="2060848"/>
            <a:ext cx="4970" cy="364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215680" y="2492896"/>
            <a:ext cx="2232248" cy="5040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TW" altLang="en-US" dirty="0">
                <a:latin typeface="標楷體" pitchFamily="65" charset="-120"/>
                <a:ea typeface="標楷體" pitchFamily="65" charset="-120"/>
              </a:rPr>
              <a:t>網路</a:t>
            </a:r>
            <a:r>
              <a:rPr lang="zh-TW" altLang="en-US" dirty="0">
                <a:latin typeface="標楷體" pitchFamily="65" charset="-120"/>
                <a:ea typeface="標楷體" pitchFamily="65" charset="-120"/>
              </a:rPr>
              <a:t>人口</a:t>
            </a:r>
            <a:r>
              <a:rPr lang="en-US" altLang="zh-TW" dirty="0">
                <a:latin typeface="標楷體" pitchFamily="65" charset="-120"/>
                <a:ea typeface="標楷體" pitchFamily="65" charset="-120"/>
              </a:rPr>
              <a:t>:30</a:t>
            </a:r>
            <a:r>
              <a:rPr lang="zh-TW" altLang="en-US" dirty="0">
                <a:latin typeface="標楷體" pitchFamily="65" charset="-120"/>
                <a:ea typeface="標楷體" pitchFamily="65" charset="-120"/>
              </a:rPr>
              <a:t>億</a:t>
            </a:r>
            <a:endParaRPr lang="zh-TW" altLang="en-US" dirty="0">
              <a:latin typeface="標楷體" pitchFamily="65" charset="-120"/>
              <a:ea typeface="標楷體" pitchFamily="65" charset="-120"/>
            </a:endParaRPr>
          </a:p>
        </p:txBody>
      </p:sp>
      <p:sp>
        <p:nvSpPr>
          <p:cNvPr id="9" name="矩形 8"/>
          <p:cNvSpPr/>
          <p:nvPr/>
        </p:nvSpPr>
        <p:spPr>
          <a:xfrm>
            <a:off x="3215680" y="3429000"/>
            <a:ext cx="2232248" cy="93610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TW" dirty="0">
                <a:latin typeface="標楷體" pitchFamily="65" charset="-120"/>
                <a:ea typeface="標楷體" pitchFamily="65" charset="-120"/>
              </a:rPr>
              <a:t>FB</a:t>
            </a:r>
          </a:p>
          <a:p>
            <a:pPr algn="ctr"/>
            <a:r>
              <a:rPr lang="en-US" altLang="zh-TW" dirty="0">
                <a:latin typeface="標楷體" pitchFamily="65" charset="-120"/>
                <a:ea typeface="標楷體" pitchFamily="65" charset="-120"/>
              </a:rPr>
              <a:t>VS</a:t>
            </a:r>
          </a:p>
          <a:p>
            <a:pPr algn="ctr"/>
            <a:r>
              <a:rPr lang="zh-TW" altLang="en-US" dirty="0">
                <a:latin typeface="標楷體" pitchFamily="65" charset="-120"/>
                <a:ea typeface="標楷體" pitchFamily="65" charset="-120"/>
              </a:rPr>
              <a:t>寬頻人口</a:t>
            </a:r>
          </a:p>
        </p:txBody>
      </p:sp>
      <p:cxnSp>
        <p:nvCxnSpPr>
          <p:cNvPr id="10" name="直線單箭頭接點 9"/>
          <p:cNvCxnSpPr/>
          <p:nvPr/>
        </p:nvCxnSpPr>
        <p:spPr>
          <a:xfrm>
            <a:off x="4295800" y="2996952"/>
            <a:ext cx="4970" cy="364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a:off x="4295800" y="4360844"/>
            <a:ext cx="4970" cy="364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矩形 11"/>
          <p:cNvSpPr/>
          <p:nvPr/>
        </p:nvSpPr>
        <p:spPr>
          <a:xfrm>
            <a:off x="3215680" y="4797152"/>
            <a:ext cx="2232248" cy="5040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zh-TW" dirty="0">
                <a:latin typeface="標楷體" pitchFamily="65" charset="-120"/>
                <a:ea typeface="標楷體" pitchFamily="65" charset="-120"/>
              </a:rPr>
              <a:t>4G</a:t>
            </a:r>
            <a:r>
              <a:rPr lang="zh-TW" altLang="en-US" dirty="0">
                <a:latin typeface="標楷體" pitchFamily="65" charset="-120"/>
                <a:ea typeface="標楷體" pitchFamily="65" charset="-120"/>
              </a:rPr>
              <a:t>人口</a:t>
            </a:r>
            <a:endParaRPr lang="zh-TW" altLang="en-US" dirty="0">
              <a:latin typeface="標楷體" pitchFamily="65" charset="-120"/>
              <a:ea typeface="標楷體" pitchFamily="65" charset="-120"/>
            </a:endParaRPr>
          </a:p>
        </p:txBody>
      </p:sp>
      <p:sp>
        <p:nvSpPr>
          <p:cNvPr id="13" name="文字方塊 12"/>
          <p:cNvSpPr txBox="1"/>
          <p:nvPr/>
        </p:nvSpPr>
        <p:spPr>
          <a:xfrm>
            <a:off x="5879976" y="2276872"/>
            <a:ext cx="1368152" cy="923330"/>
          </a:xfrm>
          <a:prstGeom prst="rect">
            <a:avLst/>
          </a:prstGeom>
          <a:noFill/>
        </p:spPr>
        <p:txBody>
          <a:bodyPr wrap="square" rtlCol="0">
            <a:spAutoFit/>
          </a:bodyPr>
          <a:lstStyle/>
          <a:p>
            <a:r>
              <a:rPr lang="en-US" altLang="zh-TW" dirty="0">
                <a:latin typeface="標楷體" pitchFamily="65" charset="-120"/>
                <a:ea typeface="標楷體" pitchFamily="65" charset="-120"/>
              </a:rPr>
              <a:t>PC</a:t>
            </a:r>
          </a:p>
          <a:p>
            <a:r>
              <a:rPr lang="en-US" altLang="zh-TW" dirty="0">
                <a:latin typeface="標楷體" pitchFamily="65" charset="-120"/>
                <a:ea typeface="標楷體" pitchFamily="65" charset="-120"/>
              </a:rPr>
              <a:t>Note Book</a:t>
            </a:r>
          </a:p>
          <a:p>
            <a:r>
              <a:rPr lang="zh-TW" altLang="en-US" dirty="0">
                <a:latin typeface="標楷體" pitchFamily="65" charset="-120"/>
                <a:ea typeface="標楷體" pitchFamily="65" charset="-120"/>
              </a:rPr>
              <a:t>手機</a:t>
            </a:r>
            <a:endParaRPr lang="zh-TW" altLang="en-US" dirty="0">
              <a:latin typeface="標楷體" pitchFamily="65" charset="-120"/>
              <a:ea typeface="標楷體" pitchFamily="65" charset="-120"/>
            </a:endParaRPr>
          </a:p>
        </p:txBody>
      </p:sp>
      <p:sp>
        <p:nvSpPr>
          <p:cNvPr id="14" name="左大括弧 13"/>
          <p:cNvSpPr/>
          <p:nvPr/>
        </p:nvSpPr>
        <p:spPr>
          <a:xfrm>
            <a:off x="5519936" y="2420888"/>
            <a:ext cx="360040" cy="576064"/>
          </a:xfrm>
          <a:prstGeom prst="leftBrace">
            <a:avLst/>
          </a:prstGeom>
          <a:noFill/>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grpSp>
        <p:nvGrpSpPr>
          <p:cNvPr id="27" name="群組 26"/>
          <p:cNvGrpSpPr/>
          <p:nvPr/>
        </p:nvGrpSpPr>
        <p:grpSpPr>
          <a:xfrm>
            <a:off x="2495600" y="5661249"/>
            <a:ext cx="3168352" cy="646331"/>
            <a:chOff x="971600" y="5661248"/>
            <a:chExt cx="3168352" cy="646331"/>
          </a:xfrm>
        </p:grpSpPr>
        <p:sp>
          <p:nvSpPr>
            <p:cNvPr id="15" name="文字方塊 14"/>
            <p:cNvSpPr txBox="1"/>
            <p:nvPr/>
          </p:nvSpPr>
          <p:spPr>
            <a:xfrm>
              <a:off x="971600" y="5661248"/>
              <a:ext cx="1512168" cy="369332"/>
            </a:xfrm>
            <a:prstGeom prst="rect">
              <a:avLst/>
            </a:prstGeom>
            <a:noFill/>
          </p:spPr>
          <p:txBody>
            <a:bodyPr wrap="square" rtlCol="0">
              <a:spAutoFit/>
            </a:bodyPr>
            <a:lstStyle/>
            <a:p>
              <a:r>
                <a:rPr lang="en-US" altLang="zh-TW" dirty="0">
                  <a:latin typeface="標楷體" pitchFamily="65" charset="-120"/>
                  <a:ea typeface="標楷體" pitchFamily="65" charset="-120"/>
                </a:rPr>
                <a:t>ADSL</a:t>
              </a:r>
              <a:endParaRPr lang="zh-TW" altLang="en-US" dirty="0">
                <a:latin typeface="標楷體" pitchFamily="65" charset="-120"/>
                <a:ea typeface="標楷體" pitchFamily="65" charset="-120"/>
              </a:endParaRPr>
            </a:p>
          </p:txBody>
        </p:sp>
        <p:sp>
          <p:nvSpPr>
            <p:cNvPr id="16" name="文字方塊 15"/>
            <p:cNvSpPr txBox="1"/>
            <p:nvPr/>
          </p:nvSpPr>
          <p:spPr>
            <a:xfrm>
              <a:off x="2123728" y="5661248"/>
              <a:ext cx="2016224" cy="646331"/>
            </a:xfrm>
            <a:prstGeom prst="rect">
              <a:avLst/>
            </a:prstGeom>
            <a:noFill/>
          </p:spPr>
          <p:txBody>
            <a:bodyPr wrap="square" rtlCol="0">
              <a:spAutoFit/>
            </a:bodyPr>
            <a:lstStyle/>
            <a:p>
              <a:r>
                <a:rPr lang="zh-TW" altLang="en-US" dirty="0">
                  <a:latin typeface="標楷體" pitchFamily="65" charset="-120"/>
                  <a:ea typeface="標楷體" pitchFamily="65" charset="-120"/>
                </a:rPr>
                <a:t>有線</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無線</a:t>
              </a:r>
            </a:p>
          </p:txBody>
        </p:sp>
        <p:cxnSp>
          <p:nvCxnSpPr>
            <p:cNvPr id="18" name="直線接點 17"/>
            <p:cNvCxnSpPr/>
            <p:nvPr/>
          </p:nvCxnSpPr>
          <p:spPr>
            <a:xfrm>
              <a:off x="1619672" y="5877272"/>
              <a:ext cx="5040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接點 19"/>
            <p:cNvCxnSpPr/>
            <p:nvPr/>
          </p:nvCxnSpPr>
          <p:spPr>
            <a:xfrm>
              <a:off x="1835696" y="5877272"/>
              <a:ext cx="0"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接點 21"/>
            <p:cNvCxnSpPr/>
            <p:nvPr/>
          </p:nvCxnSpPr>
          <p:spPr>
            <a:xfrm>
              <a:off x="1835696" y="6165304"/>
              <a:ext cx="2160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接點 22"/>
            <p:cNvCxnSpPr/>
            <p:nvPr/>
          </p:nvCxnSpPr>
          <p:spPr>
            <a:xfrm>
              <a:off x="2627784" y="5877272"/>
              <a:ext cx="5040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p:nvCxnSpPr>
          <p:spPr>
            <a:xfrm>
              <a:off x="2915816" y="5877272"/>
              <a:ext cx="0"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接點 24"/>
            <p:cNvCxnSpPr/>
            <p:nvPr/>
          </p:nvCxnSpPr>
          <p:spPr>
            <a:xfrm>
              <a:off x="2915816" y="6165304"/>
              <a:ext cx="21602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文字方塊 25"/>
            <p:cNvSpPr txBox="1"/>
            <p:nvPr/>
          </p:nvSpPr>
          <p:spPr>
            <a:xfrm>
              <a:off x="3131840" y="5661248"/>
              <a:ext cx="864096" cy="646331"/>
            </a:xfrm>
            <a:prstGeom prst="rect">
              <a:avLst/>
            </a:prstGeom>
            <a:noFill/>
          </p:spPr>
          <p:txBody>
            <a:bodyPr wrap="square" rtlCol="0">
              <a:spAutoFit/>
            </a:bodyPr>
            <a:lstStyle/>
            <a:p>
              <a:r>
                <a:rPr lang="en-US" altLang="zh-TW" dirty="0">
                  <a:latin typeface="標楷體" pitchFamily="65" charset="-120"/>
                  <a:ea typeface="標楷體" pitchFamily="65" charset="-120"/>
                </a:rPr>
                <a:t>200M~</a:t>
              </a:r>
            </a:p>
            <a:p>
              <a:r>
                <a:rPr lang="en-US" altLang="zh-TW" dirty="0">
                  <a:latin typeface="標楷體" pitchFamily="65" charset="-120"/>
                  <a:ea typeface="標楷體" pitchFamily="65" charset="-120"/>
                </a:rPr>
                <a:t>~300M</a:t>
              </a:r>
              <a:endParaRPr lang="zh-TW" altLang="en-US" dirty="0">
                <a:latin typeface="標楷體" pitchFamily="65" charset="-120"/>
                <a:ea typeface="標楷體" pitchFamily="65" charset="-120"/>
              </a:endParaRPr>
            </a:p>
          </p:txBody>
        </p:sp>
      </p:grpSp>
      <p:sp>
        <p:nvSpPr>
          <p:cNvPr id="28" name="文字方塊 27"/>
          <p:cNvSpPr txBox="1"/>
          <p:nvPr/>
        </p:nvSpPr>
        <p:spPr>
          <a:xfrm>
            <a:off x="5807968" y="4726885"/>
            <a:ext cx="1512168" cy="707886"/>
          </a:xfrm>
          <a:prstGeom prst="rect">
            <a:avLst/>
          </a:prstGeom>
          <a:noFill/>
        </p:spPr>
        <p:txBody>
          <a:bodyPr wrap="square" rtlCol="0">
            <a:spAutoFit/>
          </a:bodyPr>
          <a:lstStyle/>
          <a:p>
            <a:r>
              <a:rPr lang="en-US" altLang="zh-TW" sz="2000" dirty="0">
                <a:solidFill>
                  <a:srgbClr val="FF0000"/>
                </a:solidFill>
                <a:latin typeface="標楷體" pitchFamily="65" charset="-120"/>
                <a:ea typeface="標楷體" pitchFamily="65" charset="-120"/>
              </a:rPr>
              <a:t>3G(10M)</a:t>
            </a:r>
          </a:p>
          <a:p>
            <a:r>
              <a:rPr lang="en-US" altLang="zh-TW" sz="2000" dirty="0">
                <a:solidFill>
                  <a:srgbClr val="FF0000"/>
                </a:solidFill>
                <a:latin typeface="標楷體" pitchFamily="65" charset="-120"/>
                <a:ea typeface="標楷體" pitchFamily="65" charset="-120"/>
              </a:rPr>
              <a:t>4G(20M)</a:t>
            </a:r>
            <a:endParaRPr lang="zh-TW" altLang="en-US" sz="2000" dirty="0">
              <a:solidFill>
                <a:srgbClr val="FF0000"/>
              </a:solidFill>
              <a:latin typeface="標楷體" pitchFamily="65" charset="-120"/>
              <a:ea typeface="標楷體" pitchFamily="65" charset="-120"/>
            </a:endParaRPr>
          </a:p>
        </p:txBody>
      </p:sp>
      <p:sp>
        <p:nvSpPr>
          <p:cNvPr id="29" name="文字方塊 28"/>
          <p:cNvSpPr txBox="1"/>
          <p:nvPr/>
        </p:nvSpPr>
        <p:spPr>
          <a:xfrm>
            <a:off x="5951984" y="1556792"/>
            <a:ext cx="2520280" cy="400110"/>
          </a:xfrm>
          <a:prstGeom prst="rect">
            <a:avLst/>
          </a:prstGeom>
          <a:noFill/>
        </p:spPr>
        <p:txBody>
          <a:bodyPr wrap="square" rtlCol="0">
            <a:spAutoFit/>
          </a:bodyPr>
          <a:lstStyle/>
          <a:p>
            <a:r>
              <a:rPr lang="en-US" altLang="zh-TW" sz="2000" b="1" dirty="0">
                <a:solidFill>
                  <a:srgbClr val="FF0000"/>
                </a:solidFill>
                <a:latin typeface="標楷體" pitchFamily="65" charset="-120"/>
                <a:ea typeface="標楷體" pitchFamily="65" charset="-120"/>
              </a:rPr>
              <a:t>3G</a:t>
            </a:r>
            <a:r>
              <a:rPr lang="zh-TW" altLang="en-US" sz="2000" b="1" dirty="0">
                <a:solidFill>
                  <a:srgbClr val="FF0000"/>
                </a:solidFill>
                <a:latin typeface="標楷體" pitchFamily="65" charset="-120"/>
                <a:ea typeface="標楷體" pitchFamily="65" charset="-120"/>
              </a:rPr>
              <a:t>人口</a:t>
            </a:r>
            <a:r>
              <a:rPr lang="en-US" altLang="zh-TW" sz="2000" b="1" dirty="0">
                <a:solidFill>
                  <a:srgbClr val="FF0000"/>
                </a:solidFill>
                <a:latin typeface="標楷體" pitchFamily="65" charset="-120"/>
                <a:ea typeface="標楷體" pitchFamily="65" charset="-120"/>
              </a:rPr>
              <a:t>:10</a:t>
            </a:r>
            <a:r>
              <a:rPr lang="zh-TW" altLang="en-US" sz="2000" b="1" dirty="0">
                <a:solidFill>
                  <a:srgbClr val="FF0000"/>
                </a:solidFill>
                <a:latin typeface="標楷體" pitchFamily="65" charset="-120"/>
                <a:ea typeface="標楷體" pitchFamily="65" charset="-120"/>
              </a:rPr>
              <a:t>億</a:t>
            </a:r>
            <a:endParaRPr lang="zh-TW" altLang="en-US" sz="2000" b="1" dirty="0">
              <a:solidFill>
                <a:srgbClr val="FF0000"/>
              </a:solidFill>
              <a:latin typeface="標楷體" pitchFamily="65" charset="-120"/>
              <a:ea typeface="標楷體" pitchFamily="65" charset="-120"/>
            </a:endParaRPr>
          </a:p>
        </p:txBody>
      </p:sp>
    </p:spTree>
    <p:extLst>
      <p:ext uri="{BB962C8B-B14F-4D97-AF65-F5344CB8AC3E}">
        <p14:creationId xmlns:p14="http://schemas.microsoft.com/office/powerpoint/2010/main" val="4030186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981200" y="908720"/>
            <a:ext cx="8229600" cy="5688632"/>
          </a:xfrm>
        </p:spPr>
        <p:txBody>
          <a:bodyPr>
            <a:normAutofit lnSpcReduction="10000"/>
          </a:bodyPr>
          <a:lstStyle/>
          <a:p>
            <a:r>
              <a:rPr lang="zh-TW" altLang="en-US" sz="1800" dirty="0">
                <a:latin typeface="標楷體" pitchFamily="65" charset="-120"/>
                <a:ea typeface="標楷體" pitchFamily="65" charset="-120"/>
              </a:rPr>
              <a:t>測網路速度</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 </a:t>
            </a:r>
            <a:r>
              <a:rPr lang="en-US" altLang="zh-TW" sz="1800" dirty="0">
                <a:latin typeface="標楷體" pitchFamily="65" charset="-120"/>
                <a:ea typeface="標楷體" pitchFamily="65" charset="-120"/>
              </a:rPr>
              <a:t>TBC</a:t>
            </a:r>
            <a:r>
              <a:rPr lang="zh-TW" altLang="en-US" sz="1800" dirty="0">
                <a:latin typeface="標楷體" pitchFamily="65" charset="-120"/>
                <a:ea typeface="標楷體" pitchFamily="65" charset="-120"/>
              </a:rPr>
              <a:t>台灣寬頻</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線上測速。</a:t>
            </a:r>
            <a:endParaRPr lang="en-US" altLang="zh-TW" sz="1800" dirty="0">
              <a:latin typeface="標楷體" pitchFamily="65" charset="-120"/>
              <a:ea typeface="標楷體" pitchFamily="65" charset="-120"/>
            </a:endParaRPr>
          </a:p>
          <a:p>
            <a:pPr>
              <a:buNone/>
            </a:pPr>
            <a:r>
              <a:rPr lang="zh-TW" altLang="en-US" sz="1800" dirty="0">
                <a:latin typeface="標楷體" pitchFamily="65" charset="-120"/>
                <a:ea typeface="標楷體" pitchFamily="65" charset="-120"/>
              </a:rPr>
              <a:t> </a:t>
            </a:r>
            <a:r>
              <a:rPr lang="zh-TW" altLang="en-US" sz="1800" dirty="0">
                <a:latin typeface="標楷體" pitchFamily="65" charset="-120"/>
                <a:ea typeface="標楷體" pitchFamily="65" charset="-120"/>
              </a:rPr>
              <a:t>  久鼎公司時測結果</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 下載</a:t>
            </a:r>
            <a:r>
              <a:rPr lang="en-US" altLang="zh-TW" sz="1800" dirty="0">
                <a:latin typeface="標楷體" pitchFamily="65" charset="-120"/>
                <a:ea typeface="標楷體" pitchFamily="65" charset="-120"/>
              </a:rPr>
              <a:t>10M</a:t>
            </a:r>
            <a:r>
              <a:rPr lang="zh-TW" altLang="en-US" sz="1800" dirty="0">
                <a:latin typeface="標楷體" pitchFamily="65" charset="-120"/>
                <a:ea typeface="標楷體" pitchFamily="65" charset="-120"/>
              </a:rPr>
              <a:t>，上傳</a:t>
            </a:r>
            <a:r>
              <a:rPr lang="en-US" altLang="zh-TW" sz="1800" dirty="0">
                <a:latin typeface="標楷體" pitchFamily="65" charset="-120"/>
                <a:ea typeface="標楷體" pitchFamily="65" charset="-120"/>
              </a:rPr>
              <a:t>2M</a:t>
            </a:r>
            <a:r>
              <a:rPr lang="zh-TW" altLang="en-US" sz="1800" dirty="0">
                <a:latin typeface="標楷體" pitchFamily="65" charset="-120"/>
                <a:ea typeface="標楷體" pitchFamily="65" charset="-120"/>
              </a:rPr>
              <a:t>。</a:t>
            </a:r>
            <a:endParaRPr lang="en-US" altLang="zh-TW" sz="1800" dirty="0">
              <a:latin typeface="標楷體" pitchFamily="65" charset="-120"/>
              <a:ea typeface="標楷體" pitchFamily="65" charset="-120"/>
            </a:endParaRPr>
          </a:p>
          <a:p>
            <a:pPr>
              <a:buNone/>
            </a:pPr>
            <a:r>
              <a:rPr lang="en-US" altLang="zh-TW" sz="1800" dirty="0">
                <a:latin typeface="標楷體" pitchFamily="65" charset="-120"/>
                <a:ea typeface="標楷體" pitchFamily="65" charset="-120"/>
              </a:rPr>
              <a:t> </a:t>
            </a:r>
            <a:r>
              <a:rPr lang="en-US" altLang="zh-TW" sz="1800" dirty="0">
                <a:latin typeface="標楷體" pitchFamily="65" charset="-120"/>
                <a:ea typeface="標楷體" pitchFamily="65" charset="-120"/>
              </a:rPr>
              <a:t>  WIFI</a:t>
            </a:r>
            <a:r>
              <a:rPr lang="zh-TW" altLang="en-US" sz="1800" dirty="0">
                <a:latin typeface="標楷體" pitchFamily="65" charset="-120"/>
                <a:ea typeface="標楷體" pitchFamily="65" charset="-120"/>
              </a:rPr>
              <a:t>測速</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台大測速。</a:t>
            </a:r>
            <a:endParaRPr lang="en-US" altLang="zh-TW" sz="1800" dirty="0">
              <a:latin typeface="標楷體" pitchFamily="65" charset="-120"/>
              <a:ea typeface="標楷體" pitchFamily="65" charset="-120"/>
            </a:endParaRPr>
          </a:p>
          <a:p>
            <a:pPr>
              <a:buNone/>
            </a:pPr>
            <a:endParaRPr lang="en-US" altLang="zh-TW" sz="1800" dirty="0">
              <a:latin typeface="標楷體" pitchFamily="65" charset="-120"/>
              <a:ea typeface="標楷體" pitchFamily="65" charset="-120"/>
            </a:endParaRPr>
          </a:p>
          <a:p>
            <a:pPr>
              <a:buNone/>
            </a:pPr>
            <a:endParaRPr lang="en-US" altLang="zh-TW" sz="1800" dirty="0">
              <a:latin typeface="標楷體" pitchFamily="65" charset="-120"/>
              <a:ea typeface="標楷體" pitchFamily="65" charset="-120"/>
            </a:endParaRPr>
          </a:p>
          <a:p>
            <a:pPr>
              <a:buFont typeface="Wingdings" pitchFamily="2" charset="2"/>
              <a:buChar char="l"/>
            </a:pPr>
            <a:r>
              <a:rPr lang="en-US" altLang="zh-TW" sz="1800" dirty="0">
                <a:latin typeface="標楷體" pitchFamily="65" charset="-120"/>
                <a:ea typeface="標楷體" pitchFamily="65" charset="-120"/>
              </a:rPr>
              <a:t>T1</a:t>
            </a:r>
            <a:r>
              <a:rPr lang="zh-TW" altLang="en-US" sz="1800" dirty="0">
                <a:latin typeface="標楷體" pitchFamily="65" charset="-120"/>
                <a:ea typeface="標楷體" pitchFamily="65" charset="-120"/>
              </a:rPr>
              <a:t>專線</a:t>
            </a:r>
            <a:r>
              <a:rPr lang="en-US" altLang="zh-TW" sz="1800" dirty="0">
                <a:latin typeface="標楷體" pitchFamily="65" charset="-120"/>
                <a:ea typeface="標楷體" pitchFamily="65" charset="-120"/>
              </a:rPr>
              <a:t>:1.54M :</a:t>
            </a:r>
            <a:r>
              <a:rPr lang="zh-TW" altLang="en-US" sz="1800" dirty="0">
                <a:latin typeface="標楷體" pitchFamily="65" charset="-120"/>
                <a:ea typeface="標楷體" pitchFamily="65" charset="-120"/>
              </a:rPr>
              <a:t>民國</a:t>
            </a:r>
            <a:r>
              <a:rPr lang="en-US" altLang="zh-TW" sz="1800" dirty="0">
                <a:latin typeface="標楷體" pitchFamily="65" charset="-120"/>
                <a:ea typeface="標楷體" pitchFamily="65" charset="-120"/>
              </a:rPr>
              <a:t>86</a:t>
            </a:r>
            <a:r>
              <a:rPr lang="zh-TW" altLang="en-US" sz="1800" dirty="0">
                <a:latin typeface="標楷體" pitchFamily="65" charset="-120"/>
                <a:ea typeface="標楷體" pitchFamily="65" charset="-120"/>
              </a:rPr>
              <a:t>年修平已接專線，月費</a:t>
            </a:r>
            <a:r>
              <a:rPr lang="en-US" altLang="zh-TW" sz="1800" dirty="0">
                <a:latin typeface="標楷體" pitchFamily="65" charset="-120"/>
                <a:ea typeface="標楷體" pitchFamily="65" charset="-120"/>
              </a:rPr>
              <a:t>:10</a:t>
            </a:r>
            <a:r>
              <a:rPr lang="zh-TW" altLang="en-US" sz="1800" dirty="0">
                <a:latin typeface="標楷體" pitchFamily="65" charset="-120"/>
                <a:ea typeface="標楷體" pitchFamily="65" charset="-120"/>
              </a:rPr>
              <a:t>萬</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月。</a:t>
            </a:r>
            <a:endParaRPr lang="en-US" altLang="zh-TW" sz="1800" dirty="0">
              <a:latin typeface="標楷體" pitchFamily="65" charset="-120"/>
              <a:ea typeface="標楷體" pitchFamily="65" charset="-120"/>
            </a:endParaRPr>
          </a:p>
          <a:p>
            <a:pPr>
              <a:buFont typeface="Wingdings" pitchFamily="2" charset="2"/>
              <a:buChar char="l"/>
            </a:pPr>
            <a:r>
              <a:rPr lang="en-US" altLang="zh-TW" sz="1800" dirty="0">
                <a:latin typeface="標楷體" pitchFamily="65" charset="-120"/>
                <a:ea typeface="標楷體" pitchFamily="65" charset="-120"/>
              </a:rPr>
              <a:t>ADSL: 88</a:t>
            </a:r>
            <a:r>
              <a:rPr lang="zh-TW" altLang="en-US" sz="1800" dirty="0">
                <a:latin typeface="標楷體" pitchFamily="65" charset="-120"/>
                <a:ea typeface="標楷體" pitchFamily="65" charset="-120"/>
              </a:rPr>
              <a:t>年。</a:t>
            </a:r>
            <a:endParaRPr lang="en-US" altLang="zh-TW" sz="1800" dirty="0">
              <a:latin typeface="標楷體" pitchFamily="65" charset="-120"/>
              <a:ea typeface="標楷體" pitchFamily="65" charset="-120"/>
            </a:endParaRPr>
          </a:p>
          <a:p>
            <a:pPr>
              <a:buFont typeface="Wingdings" pitchFamily="2" charset="2"/>
              <a:buChar char="l"/>
            </a:pPr>
            <a:r>
              <a:rPr lang="zh-TW" altLang="en-US" sz="1800" dirty="0">
                <a:latin typeface="標楷體" pitchFamily="65" charset="-120"/>
                <a:ea typeface="標楷體" pitchFamily="65" charset="-120"/>
              </a:rPr>
              <a:t>網路的</a:t>
            </a:r>
            <a:r>
              <a:rPr lang="zh-TW" altLang="en-US" sz="1800" dirty="0">
                <a:latin typeface="標楷體" pitchFamily="65" charset="-120"/>
                <a:ea typeface="標楷體" pitchFamily="65" charset="-120"/>
              </a:rPr>
              <a:t>演進</a:t>
            </a:r>
            <a:r>
              <a:rPr lang="en-US" altLang="zh-TW" sz="1800" dirty="0">
                <a:latin typeface="標楷體" pitchFamily="65" charset="-120"/>
                <a:ea typeface="標楷體" pitchFamily="65" charset="-120"/>
              </a:rPr>
              <a:t>:</a:t>
            </a:r>
          </a:p>
          <a:p>
            <a:pPr>
              <a:buFont typeface="Wingdings" pitchFamily="2" charset="2"/>
              <a:buChar char="l"/>
            </a:pPr>
            <a:endParaRPr lang="en-US" altLang="zh-TW" sz="1800" dirty="0">
              <a:latin typeface="標楷體" pitchFamily="65" charset="-120"/>
              <a:ea typeface="標楷體" pitchFamily="65" charset="-120"/>
            </a:endParaRPr>
          </a:p>
          <a:p>
            <a:pPr>
              <a:buFont typeface="Wingdings" pitchFamily="2" charset="2"/>
              <a:buChar char="l"/>
            </a:pPr>
            <a:endParaRPr lang="en-US" altLang="zh-TW" sz="1800" dirty="0">
              <a:latin typeface="標楷體" pitchFamily="65" charset="-120"/>
              <a:ea typeface="標楷體" pitchFamily="65" charset="-120"/>
            </a:endParaRPr>
          </a:p>
          <a:p>
            <a:pPr>
              <a:buFont typeface="Wingdings" pitchFamily="2" charset="2"/>
              <a:buChar char="l"/>
            </a:pPr>
            <a:endParaRPr lang="en-US" altLang="zh-TW" sz="1800" dirty="0">
              <a:latin typeface="標楷體" pitchFamily="65" charset="-120"/>
              <a:ea typeface="標楷體" pitchFamily="65" charset="-120"/>
            </a:endParaRPr>
          </a:p>
          <a:p>
            <a:pPr>
              <a:buFont typeface="Wingdings" pitchFamily="2" charset="2"/>
              <a:buChar char="l"/>
            </a:pPr>
            <a:endParaRPr lang="en-US" altLang="zh-TW" sz="1800" dirty="0">
              <a:latin typeface="標楷體" pitchFamily="65" charset="-120"/>
              <a:ea typeface="標楷體" pitchFamily="65" charset="-120"/>
            </a:endParaRPr>
          </a:p>
          <a:p>
            <a:pPr>
              <a:buFont typeface="Wingdings" pitchFamily="2" charset="2"/>
              <a:buChar char="l"/>
            </a:pPr>
            <a:endParaRPr lang="en-US" altLang="zh-TW" sz="1800" dirty="0">
              <a:latin typeface="標楷體" pitchFamily="65" charset="-120"/>
              <a:ea typeface="標楷體" pitchFamily="65" charset="-120"/>
            </a:endParaRPr>
          </a:p>
          <a:p>
            <a:pPr>
              <a:buFont typeface="Wingdings" pitchFamily="2" charset="2"/>
              <a:buChar char="l"/>
            </a:pPr>
            <a:endParaRPr lang="en-US" altLang="zh-TW" sz="1800" dirty="0">
              <a:latin typeface="標楷體" pitchFamily="65" charset="-120"/>
              <a:ea typeface="標楷體" pitchFamily="65" charset="-120"/>
            </a:endParaRPr>
          </a:p>
          <a:p>
            <a:pPr>
              <a:buFont typeface="Wingdings" pitchFamily="2" charset="2"/>
              <a:buChar char="l"/>
            </a:pPr>
            <a:endParaRPr lang="en-US" altLang="zh-TW" sz="1800" dirty="0">
              <a:latin typeface="標楷體" pitchFamily="65" charset="-120"/>
              <a:ea typeface="標楷體" pitchFamily="65" charset="-120"/>
            </a:endParaRPr>
          </a:p>
          <a:p>
            <a:pPr>
              <a:buFont typeface="Wingdings" pitchFamily="2" charset="2"/>
              <a:buChar char="l"/>
            </a:pPr>
            <a:r>
              <a:rPr lang="en-US" altLang="zh-TW" sz="1800" dirty="0">
                <a:solidFill>
                  <a:srgbClr val="0000FF"/>
                </a:solidFill>
                <a:latin typeface="標楷體" pitchFamily="65" charset="-120"/>
                <a:ea typeface="標楷體" pitchFamily="65" charset="-120"/>
              </a:rPr>
              <a:t>Wimax:97</a:t>
            </a:r>
            <a:r>
              <a:rPr lang="zh-TW" altLang="en-US" sz="1800" dirty="0">
                <a:solidFill>
                  <a:srgbClr val="0000FF"/>
                </a:solidFill>
                <a:latin typeface="標楷體" pitchFamily="65" charset="-120"/>
                <a:ea typeface="標楷體" pitchFamily="65" charset="-120"/>
              </a:rPr>
              <a:t>年</a:t>
            </a:r>
            <a:endParaRPr lang="en-US" altLang="zh-TW" sz="1800" dirty="0">
              <a:solidFill>
                <a:srgbClr val="0000FF"/>
              </a:solidFill>
              <a:latin typeface="標楷體" pitchFamily="65" charset="-120"/>
              <a:ea typeface="標楷體" pitchFamily="65" charset="-120"/>
            </a:endParaRPr>
          </a:p>
          <a:p>
            <a:pPr>
              <a:buNone/>
            </a:pPr>
            <a:endParaRPr lang="en-US" altLang="zh-TW" sz="1800" dirty="0">
              <a:latin typeface="標楷體" pitchFamily="65" charset="-120"/>
              <a:ea typeface="標楷體" pitchFamily="65" charset="-120"/>
            </a:endParaRPr>
          </a:p>
          <a:p>
            <a:pPr>
              <a:buFont typeface="Wingdings" pitchFamily="2" charset="2"/>
              <a:buChar char="l"/>
            </a:pPr>
            <a:endParaRPr lang="zh-TW" altLang="en-US" sz="1800" dirty="0">
              <a:latin typeface="標楷體" pitchFamily="65" charset="-120"/>
              <a:ea typeface="標楷體" pitchFamily="65" charset="-120"/>
            </a:endParaRPr>
          </a:p>
        </p:txBody>
      </p:sp>
      <p:sp>
        <p:nvSpPr>
          <p:cNvPr id="5" name="文字方塊 4"/>
          <p:cNvSpPr txBox="1"/>
          <p:nvPr/>
        </p:nvSpPr>
        <p:spPr>
          <a:xfrm>
            <a:off x="4079776" y="2060848"/>
            <a:ext cx="1368152" cy="369332"/>
          </a:xfrm>
          <a:prstGeom prst="rect">
            <a:avLst/>
          </a:prstGeom>
          <a:noFill/>
          <a:ln w="19050">
            <a:solidFill>
              <a:schemeClr val="tx1"/>
            </a:solidFill>
            <a:prstDash val="sysDash"/>
          </a:ln>
        </p:spPr>
        <p:txBody>
          <a:bodyPr wrap="square" rtlCol="0">
            <a:spAutoFit/>
          </a:bodyPr>
          <a:lstStyle/>
          <a:p>
            <a:r>
              <a:rPr lang="zh-TW" altLang="en-US" dirty="0">
                <a:latin typeface="標楷體" pitchFamily="65" charset="-120"/>
                <a:ea typeface="標楷體" pitchFamily="65" charset="-120"/>
              </a:rPr>
              <a:t>日本</a:t>
            </a:r>
            <a:r>
              <a:rPr lang="en-US" altLang="zh-TW" dirty="0">
                <a:latin typeface="標楷體" pitchFamily="65" charset="-120"/>
                <a:ea typeface="標楷體" pitchFamily="65" charset="-120"/>
              </a:rPr>
              <a:t>:ISDN</a:t>
            </a:r>
            <a:endParaRPr lang="zh-TW" altLang="en-US" dirty="0">
              <a:latin typeface="標楷體" pitchFamily="65" charset="-120"/>
              <a:ea typeface="標楷體" pitchFamily="65" charset="-120"/>
            </a:endParaRPr>
          </a:p>
        </p:txBody>
      </p:sp>
      <p:cxnSp>
        <p:nvCxnSpPr>
          <p:cNvPr id="7" name="直線單箭頭接點 6"/>
          <p:cNvCxnSpPr/>
          <p:nvPr/>
        </p:nvCxnSpPr>
        <p:spPr>
          <a:xfrm flipH="1">
            <a:off x="3503712" y="2276872"/>
            <a:ext cx="576064" cy="36004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 name="文字方塊 8"/>
          <p:cNvSpPr txBox="1"/>
          <p:nvPr/>
        </p:nvSpPr>
        <p:spPr>
          <a:xfrm>
            <a:off x="2207568" y="3717032"/>
            <a:ext cx="1296144" cy="1477328"/>
          </a:xfrm>
          <a:prstGeom prst="rect">
            <a:avLst/>
          </a:prstGeom>
          <a:noFill/>
          <a:ln>
            <a:solidFill>
              <a:schemeClr val="tx1"/>
            </a:solidFill>
            <a:prstDash val="sysDash"/>
          </a:ln>
        </p:spPr>
        <p:txBody>
          <a:bodyPr wrap="square" rtlCol="0">
            <a:spAutoFit/>
          </a:bodyPr>
          <a:lstStyle/>
          <a:p>
            <a:pPr algn="ctr"/>
            <a:r>
              <a:rPr lang="zh-TW" altLang="en-US" dirty="0">
                <a:latin typeface="標楷體" pitchFamily="65" charset="-120"/>
                <a:ea typeface="標楷體" pitchFamily="65" charset="-120"/>
              </a:rPr>
              <a:t>民國</a:t>
            </a:r>
            <a:r>
              <a:rPr lang="en-US" altLang="zh-TW" dirty="0">
                <a:latin typeface="標楷體" pitchFamily="65" charset="-120"/>
                <a:ea typeface="標楷體" pitchFamily="65" charset="-120"/>
              </a:rPr>
              <a:t>72</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(1983)</a:t>
            </a:r>
          </a:p>
          <a:p>
            <a:pPr algn="ctr"/>
            <a:r>
              <a:rPr lang="zh-TW" altLang="en-US" dirty="0">
                <a:latin typeface="標楷體" pitchFamily="65" charset="-120"/>
                <a:ea typeface="標楷體" pitchFamily="65" charset="-120"/>
              </a:rPr>
              <a:t>衛星</a:t>
            </a:r>
            <a:endParaRPr lang="en-US" altLang="zh-TW" dirty="0">
              <a:latin typeface="標楷體" pitchFamily="65" charset="-120"/>
              <a:ea typeface="標楷體" pitchFamily="65" charset="-120"/>
            </a:endParaRPr>
          </a:p>
          <a:p>
            <a:pPr algn="ctr"/>
            <a:r>
              <a:rPr lang="zh-TW" altLang="en-US" dirty="0">
                <a:latin typeface="標楷體" pitchFamily="65" charset="-120"/>
                <a:ea typeface="標楷體" pitchFamily="65" charset="-120"/>
              </a:rPr>
              <a:t>港</a:t>
            </a:r>
            <a:r>
              <a:rPr lang="zh-TW" altLang="en-US" dirty="0">
                <a:latin typeface="標楷體" pitchFamily="65" charset="-120"/>
                <a:ea typeface="標楷體" pitchFamily="65" charset="-120"/>
              </a:rPr>
              <a:t>劇</a:t>
            </a:r>
            <a:endParaRPr lang="en-US" altLang="zh-TW" dirty="0">
              <a:latin typeface="標楷體" pitchFamily="65" charset="-120"/>
              <a:ea typeface="標楷體" pitchFamily="65" charset="-120"/>
            </a:endParaRPr>
          </a:p>
          <a:p>
            <a:pPr algn="ctr"/>
            <a:r>
              <a:rPr lang="zh-TW" altLang="en-US" dirty="0">
                <a:latin typeface="標楷體" pitchFamily="65" charset="-120"/>
                <a:ea typeface="標楷體" pitchFamily="65" charset="-120"/>
              </a:rPr>
              <a:t>日</a:t>
            </a:r>
            <a:r>
              <a:rPr lang="zh-TW" altLang="en-US" dirty="0">
                <a:latin typeface="標楷體" pitchFamily="65" charset="-120"/>
                <a:ea typeface="標楷體" pitchFamily="65" charset="-120"/>
              </a:rPr>
              <a:t>劇</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阿</a:t>
            </a:r>
            <a:r>
              <a:rPr lang="zh-TW" altLang="en-US" dirty="0">
                <a:latin typeface="標楷體" pitchFamily="65" charset="-120"/>
                <a:ea typeface="標楷體" pitchFamily="65" charset="-120"/>
              </a:rPr>
              <a:t>信</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10" name="文字方塊 9"/>
          <p:cNvSpPr txBox="1"/>
          <p:nvPr/>
        </p:nvSpPr>
        <p:spPr>
          <a:xfrm>
            <a:off x="3719736" y="3717032"/>
            <a:ext cx="1296144" cy="923330"/>
          </a:xfrm>
          <a:prstGeom prst="rect">
            <a:avLst/>
          </a:prstGeom>
          <a:noFill/>
          <a:ln>
            <a:solidFill>
              <a:schemeClr val="tx1"/>
            </a:solidFill>
            <a:prstDash val="sysDash"/>
          </a:ln>
        </p:spPr>
        <p:txBody>
          <a:bodyPr wrap="square" rtlCol="0">
            <a:spAutoFit/>
          </a:bodyPr>
          <a:lstStyle/>
          <a:p>
            <a:pPr algn="ctr"/>
            <a:r>
              <a:rPr lang="zh-TW" altLang="en-US" dirty="0">
                <a:latin typeface="標楷體" pitchFamily="65" charset="-120"/>
                <a:ea typeface="標楷體" pitchFamily="65" charset="-120"/>
              </a:rPr>
              <a:t>民國</a:t>
            </a:r>
            <a:r>
              <a:rPr lang="en-US" altLang="zh-TW" dirty="0">
                <a:latin typeface="標楷體" pitchFamily="65" charset="-120"/>
                <a:ea typeface="標楷體" pitchFamily="65" charset="-120"/>
              </a:rPr>
              <a:t>78</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(1989)</a:t>
            </a:r>
          </a:p>
          <a:p>
            <a:pPr algn="ctr"/>
            <a:r>
              <a:rPr lang="en-US" altLang="zh-TW" dirty="0">
                <a:latin typeface="標楷體" pitchFamily="65" charset="-120"/>
                <a:ea typeface="標楷體" pitchFamily="65" charset="-120"/>
              </a:rPr>
              <a:t>1G</a:t>
            </a:r>
          </a:p>
        </p:txBody>
      </p:sp>
      <p:sp>
        <p:nvSpPr>
          <p:cNvPr id="11" name="文字方塊 10"/>
          <p:cNvSpPr txBox="1"/>
          <p:nvPr/>
        </p:nvSpPr>
        <p:spPr>
          <a:xfrm>
            <a:off x="5231904" y="3717032"/>
            <a:ext cx="1296144" cy="1477328"/>
          </a:xfrm>
          <a:prstGeom prst="rect">
            <a:avLst/>
          </a:prstGeom>
          <a:noFill/>
          <a:ln>
            <a:solidFill>
              <a:schemeClr val="tx1"/>
            </a:solidFill>
            <a:prstDash val="sysDash"/>
          </a:ln>
        </p:spPr>
        <p:txBody>
          <a:bodyPr wrap="square" rtlCol="0">
            <a:spAutoFit/>
          </a:bodyPr>
          <a:lstStyle/>
          <a:p>
            <a:pPr algn="ctr"/>
            <a:r>
              <a:rPr lang="zh-TW" altLang="en-US" dirty="0">
                <a:latin typeface="標楷體" pitchFamily="65" charset="-120"/>
                <a:ea typeface="標楷體" pitchFamily="65" charset="-120"/>
              </a:rPr>
              <a:t>民國</a:t>
            </a:r>
            <a:r>
              <a:rPr lang="en-US" altLang="zh-TW" dirty="0">
                <a:latin typeface="標楷體" pitchFamily="65" charset="-120"/>
                <a:ea typeface="標楷體" pitchFamily="65" charset="-120"/>
              </a:rPr>
              <a:t>85</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(1996)</a:t>
            </a:r>
          </a:p>
          <a:p>
            <a:pPr algn="ctr"/>
            <a:r>
              <a:rPr lang="en-US" altLang="zh-TW" dirty="0">
                <a:latin typeface="標楷體" pitchFamily="65" charset="-120"/>
                <a:ea typeface="標楷體" pitchFamily="65" charset="-120"/>
              </a:rPr>
              <a:t>2G</a:t>
            </a:r>
          </a:p>
          <a:p>
            <a:pPr algn="ctr"/>
            <a:r>
              <a:rPr lang="en-US" altLang="zh-TW" dirty="0">
                <a:latin typeface="標楷體" pitchFamily="65" charset="-120"/>
                <a:ea typeface="標楷體" pitchFamily="65" charset="-120"/>
              </a:rPr>
              <a:t>GSM(</a:t>
            </a:r>
            <a:r>
              <a:rPr lang="zh-TW" altLang="en-US" dirty="0">
                <a:latin typeface="標楷體" pitchFamily="65" charset="-120"/>
                <a:ea typeface="標楷體" pitchFamily="65" charset="-120"/>
              </a:rPr>
              <a:t>數位</a:t>
            </a:r>
            <a:r>
              <a:rPr lang="en-US" altLang="zh-TW" dirty="0">
                <a:latin typeface="標楷體" pitchFamily="65" charset="-120"/>
                <a:ea typeface="標楷體" pitchFamily="65" charset="-120"/>
              </a:rPr>
              <a:t>)</a:t>
            </a:r>
          </a:p>
          <a:p>
            <a:pPr algn="ct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大電信</a:t>
            </a:r>
            <a:r>
              <a:rPr lang="en-US" altLang="zh-TW" dirty="0">
                <a:latin typeface="標楷體" pitchFamily="65" charset="-120"/>
                <a:ea typeface="標楷體" pitchFamily="65" charset="-120"/>
              </a:rPr>
              <a:t>:</a:t>
            </a:r>
          </a:p>
        </p:txBody>
      </p:sp>
      <p:sp>
        <p:nvSpPr>
          <p:cNvPr id="12" name="文字方塊 11"/>
          <p:cNvSpPr txBox="1"/>
          <p:nvPr/>
        </p:nvSpPr>
        <p:spPr>
          <a:xfrm>
            <a:off x="6384032" y="4869160"/>
            <a:ext cx="1440160" cy="923330"/>
          </a:xfrm>
          <a:prstGeom prst="rect">
            <a:avLst/>
          </a:prstGeom>
          <a:noFill/>
          <a:ln>
            <a:solidFill>
              <a:schemeClr val="tx1"/>
            </a:solidFill>
            <a:prstDash val="sysDash"/>
          </a:ln>
        </p:spPr>
        <p:txBody>
          <a:bodyPr wrap="square" rtlCol="0">
            <a:spAutoFit/>
          </a:bodyPr>
          <a:lstStyle/>
          <a:p>
            <a:r>
              <a:rPr lang="zh-TW" altLang="en-US" dirty="0">
                <a:latin typeface="標楷體" pitchFamily="65" charset="-120"/>
                <a:ea typeface="標楷體" pitchFamily="65" charset="-120"/>
              </a:rPr>
              <a:t>中華電信</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遠傳電信</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台灣大哥大</a:t>
            </a:r>
          </a:p>
        </p:txBody>
      </p:sp>
      <p:sp>
        <p:nvSpPr>
          <p:cNvPr id="13" name="文字方塊 12"/>
          <p:cNvSpPr txBox="1"/>
          <p:nvPr/>
        </p:nvSpPr>
        <p:spPr>
          <a:xfrm>
            <a:off x="6744072" y="3740839"/>
            <a:ext cx="1296144" cy="923330"/>
          </a:xfrm>
          <a:prstGeom prst="rect">
            <a:avLst/>
          </a:prstGeom>
          <a:noFill/>
          <a:ln>
            <a:solidFill>
              <a:schemeClr val="tx1"/>
            </a:solidFill>
            <a:prstDash val="sysDash"/>
          </a:ln>
        </p:spPr>
        <p:txBody>
          <a:bodyPr wrap="square" rtlCol="0">
            <a:spAutoFit/>
          </a:bodyPr>
          <a:lstStyle/>
          <a:p>
            <a:pPr algn="ctr"/>
            <a:r>
              <a:rPr lang="zh-TW" altLang="en-US" dirty="0">
                <a:latin typeface="標楷體" pitchFamily="65" charset="-120"/>
                <a:ea typeface="標楷體" pitchFamily="65" charset="-120"/>
              </a:rPr>
              <a:t>民國</a:t>
            </a:r>
            <a:r>
              <a:rPr lang="en-US" altLang="zh-TW" dirty="0">
                <a:latin typeface="標楷體" pitchFamily="65" charset="-120"/>
                <a:ea typeface="標楷體" pitchFamily="65" charset="-120"/>
              </a:rPr>
              <a:t>91</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(2002)</a:t>
            </a:r>
          </a:p>
          <a:p>
            <a:pPr algn="ctr"/>
            <a:r>
              <a:rPr lang="en-US" altLang="zh-TW" dirty="0">
                <a:latin typeface="標楷體" pitchFamily="65" charset="-120"/>
                <a:ea typeface="標楷體" pitchFamily="65" charset="-120"/>
              </a:rPr>
              <a:t>3G</a:t>
            </a:r>
          </a:p>
        </p:txBody>
      </p:sp>
      <p:sp>
        <p:nvSpPr>
          <p:cNvPr id="14" name="文字方塊 13"/>
          <p:cNvSpPr txBox="1"/>
          <p:nvPr/>
        </p:nvSpPr>
        <p:spPr>
          <a:xfrm>
            <a:off x="8256240" y="3740839"/>
            <a:ext cx="1296144" cy="1754326"/>
          </a:xfrm>
          <a:prstGeom prst="rect">
            <a:avLst/>
          </a:prstGeom>
          <a:noFill/>
          <a:ln>
            <a:solidFill>
              <a:schemeClr val="tx1"/>
            </a:solidFill>
            <a:prstDash val="sysDash"/>
          </a:ln>
        </p:spPr>
        <p:txBody>
          <a:bodyPr wrap="square" rtlCol="0">
            <a:spAutoFit/>
          </a:bodyPr>
          <a:lstStyle/>
          <a:p>
            <a:pPr algn="ctr"/>
            <a:r>
              <a:rPr lang="zh-TW" altLang="en-US" dirty="0">
                <a:latin typeface="標楷體" pitchFamily="65" charset="-120"/>
                <a:ea typeface="標楷體" pitchFamily="65" charset="-120"/>
              </a:rPr>
              <a:t>民國</a:t>
            </a:r>
            <a:r>
              <a:rPr lang="en-US" altLang="zh-TW" dirty="0">
                <a:latin typeface="標楷體" pitchFamily="65" charset="-120"/>
                <a:ea typeface="標楷體" pitchFamily="65" charset="-120"/>
              </a:rPr>
              <a:t>103</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(2014)</a:t>
            </a:r>
          </a:p>
          <a:p>
            <a:pPr algn="ctr"/>
            <a:r>
              <a:rPr lang="en-US" altLang="zh-TW" dirty="0">
                <a:latin typeface="標楷體" pitchFamily="65" charset="-120"/>
                <a:ea typeface="標楷體" pitchFamily="65" charset="-120"/>
              </a:rPr>
              <a:t>4G</a:t>
            </a:r>
          </a:p>
          <a:p>
            <a:pPr algn="ctr"/>
            <a:r>
              <a:rPr lang="en-US" altLang="zh-TW" dirty="0">
                <a:latin typeface="標楷體" pitchFamily="65" charset="-120"/>
                <a:ea typeface="標楷體" pitchFamily="65" charset="-120"/>
              </a:rPr>
              <a:t>6</a:t>
            </a:r>
            <a:r>
              <a:rPr lang="zh-TW" altLang="en-US" dirty="0">
                <a:latin typeface="標楷體" pitchFamily="65" charset="-120"/>
                <a:ea typeface="標楷體" pitchFamily="65" charset="-120"/>
              </a:rPr>
              <a:t>月初中華</a:t>
            </a:r>
            <a:endParaRPr lang="en-US" altLang="zh-TW" dirty="0">
              <a:latin typeface="標楷體" pitchFamily="65" charset="-120"/>
              <a:ea typeface="標楷體" pitchFamily="65" charset="-120"/>
            </a:endParaRPr>
          </a:p>
          <a:p>
            <a:pPr algn="ctr"/>
            <a:r>
              <a:rPr lang="en-US" altLang="zh-TW" dirty="0">
                <a:latin typeface="標楷體" pitchFamily="65" charset="-120"/>
                <a:ea typeface="標楷體" pitchFamily="65" charset="-120"/>
              </a:rPr>
              <a:t>7</a:t>
            </a:r>
            <a:r>
              <a:rPr lang="zh-TW" altLang="en-US" dirty="0">
                <a:latin typeface="標楷體" pitchFamily="65" charset="-120"/>
                <a:ea typeface="標楷體" pitchFamily="65" charset="-120"/>
              </a:rPr>
              <a:t>月初遠傳、台灣大</a:t>
            </a:r>
            <a:endParaRPr lang="en-US" altLang="zh-TW" dirty="0">
              <a:latin typeface="標楷體" pitchFamily="65" charset="-120"/>
              <a:ea typeface="標楷體" pitchFamily="65" charset="-120"/>
            </a:endParaRPr>
          </a:p>
        </p:txBody>
      </p:sp>
      <p:sp>
        <p:nvSpPr>
          <p:cNvPr id="15" name="向右箭號 14"/>
          <p:cNvSpPr/>
          <p:nvPr/>
        </p:nvSpPr>
        <p:spPr>
          <a:xfrm>
            <a:off x="3431704" y="3717032"/>
            <a:ext cx="28803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向右箭號 15"/>
          <p:cNvSpPr/>
          <p:nvPr/>
        </p:nvSpPr>
        <p:spPr>
          <a:xfrm>
            <a:off x="5015880" y="3717032"/>
            <a:ext cx="28803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向右箭號 16"/>
          <p:cNvSpPr/>
          <p:nvPr/>
        </p:nvSpPr>
        <p:spPr>
          <a:xfrm>
            <a:off x="6528048" y="3717032"/>
            <a:ext cx="28803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向右箭號 17"/>
          <p:cNvSpPr/>
          <p:nvPr/>
        </p:nvSpPr>
        <p:spPr>
          <a:xfrm>
            <a:off x="8040216" y="3717032"/>
            <a:ext cx="28803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634151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b="1" dirty="0" smtClean="0">
                <a:latin typeface="標楷體" pitchFamily="65" charset="-120"/>
                <a:ea typeface="標楷體" pitchFamily="65" charset="-120"/>
              </a:rPr>
              <a:t>11.11/30</a:t>
            </a:r>
            <a:r>
              <a:rPr lang="zh-TW" altLang="en-US" b="1" dirty="0" smtClean="0">
                <a:latin typeface="標楷體" pitchFamily="65" charset="-120"/>
                <a:ea typeface="標楷體" pitchFamily="65" charset="-120"/>
              </a:rPr>
              <a:t> </a:t>
            </a:r>
            <a:r>
              <a:rPr lang="zh-TW" altLang="en-US" dirty="0">
                <a:solidFill>
                  <a:srgbClr val="FF0000"/>
                </a:solidFill>
              </a:rPr>
              <a:t>行銷管理</a:t>
            </a:r>
            <a:r>
              <a:rPr lang="zh-TW" altLang="en-US" dirty="0">
                <a:solidFill>
                  <a:srgbClr val="FF0000"/>
                </a:solidFill>
                <a:latin typeface="標楷體" pitchFamily="65" charset="-120"/>
                <a:ea typeface="標楷體" pitchFamily="65" charset="-120"/>
              </a:rPr>
              <a:t>個案應用</a:t>
            </a:r>
            <a:endParaRPr lang="zh-TW" altLang="en-US" b="1"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lnSpcReduction="20000"/>
          </a:bodyPr>
          <a:lstStyle/>
          <a:p>
            <a:r>
              <a:rPr lang="zh-TW" altLang="zh-TW" b="1" dirty="0" smtClean="0">
                <a:latin typeface="標楷體" pitchFamily="65" charset="-120"/>
                <a:ea typeface="標楷體" pitchFamily="65" charset="-120"/>
              </a:rPr>
              <a:t>全球互通微波存取</a:t>
            </a:r>
            <a:r>
              <a:rPr lang="zh-TW"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hlinkClick r:id="rId2" tooltip="英語"/>
              </a:rPr>
              <a:t>英語</a:t>
            </a:r>
            <a:r>
              <a:rPr lang="zh-TW" altLang="zh-TW"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Worldwide Interoperability for Microwave Access</a:t>
            </a:r>
            <a:r>
              <a:rPr lang="zh-TW" altLang="zh-TW" dirty="0" smtClean="0">
                <a:latin typeface="標楷體" pitchFamily="65" charset="-120"/>
                <a:ea typeface="標楷體" pitchFamily="65" charset="-120"/>
              </a:rPr>
              <a:t>，縮寫為</a:t>
            </a:r>
            <a:r>
              <a:rPr lang="zh-TW" altLang="zh-TW" b="1" dirty="0" smtClean="0">
                <a:latin typeface="標楷體" pitchFamily="65" charset="-120"/>
                <a:ea typeface="標楷體" pitchFamily="65" charset="-120"/>
              </a:rPr>
              <a:t>WiMAX</a:t>
            </a:r>
            <a:r>
              <a:rPr lang="zh-TW" altLang="zh-TW" dirty="0" smtClean="0">
                <a:latin typeface="標楷體" pitchFamily="65" charset="-120"/>
                <a:ea typeface="標楷體" pitchFamily="65" charset="-120"/>
              </a:rPr>
              <a:t>）是一項高速無線數據網路標準，主要用在</a:t>
            </a:r>
            <a:r>
              <a:rPr lang="zh-TW" altLang="zh-TW" dirty="0" smtClean="0">
                <a:latin typeface="標楷體" pitchFamily="65" charset="-120"/>
                <a:ea typeface="標楷體" pitchFamily="65" charset="-120"/>
                <a:hlinkClick r:id="rId3" tooltip="都會網路"/>
              </a:rPr>
              <a:t>都會網路</a:t>
            </a:r>
            <a:r>
              <a:rPr lang="zh-TW" altLang="zh-TW" dirty="0" smtClean="0">
                <a:latin typeface="標楷體" pitchFamily="65" charset="-120"/>
                <a:ea typeface="標楷體" pitchFamily="65" charset="-120"/>
              </a:rPr>
              <a:t>，由</a:t>
            </a:r>
            <a:r>
              <a:rPr lang="zh-TW" altLang="zh-TW" dirty="0" smtClean="0">
                <a:latin typeface="標楷體" pitchFamily="65" charset="-120"/>
                <a:ea typeface="標楷體" pitchFamily="65" charset="-120"/>
                <a:hlinkClick r:id="rId4" tooltip="WiMAX論壇 (頁面不存在)"/>
              </a:rPr>
              <a:t>WiMAX論壇</a:t>
            </a:r>
            <a:r>
              <a:rPr lang="zh-TW" altLang="zh-TW" dirty="0" smtClean="0">
                <a:latin typeface="標楷體" pitchFamily="65" charset="-120"/>
                <a:ea typeface="標楷體" pitchFamily="65" charset="-120"/>
              </a:rPr>
              <a:t>提出並於2001年6月成形。它可提供最後一哩無線寬頻接入，作為電纜和</a:t>
            </a:r>
            <a:r>
              <a:rPr lang="zh-TW" altLang="zh-TW" dirty="0" smtClean="0">
                <a:latin typeface="標楷體" pitchFamily="65" charset="-120"/>
                <a:ea typeface="標楷體" pitchFamily="65" charset="-120"/>
                <a:hlinkClick r:id="rId5" tooltip="DSL"/>
              </a:rPr>
              <a:t>DSL</a:t>
            </a:r>
            <a:r>
              <a:rPr lang="zh-TW" altLang="zh-TW" dirty="0" smtClean="0">
                <a:latin typeface="標楷體" pitchFamily="65" charset="-120"/>
                <a:ea typeface="標楷體" pitchFamily="65" charset="-120"/>
              </a:rPr>
              <a:t>之外的選擇。在</a:t>
            </a:r>
            <a:r>
              <a:rPr lang="zh-TW" altLang="zh-TW" dirty="0" smtClean="0">
                <a:latin typeface="標楷體" pitchFamily="65" charset="-120"/>
                <a:ea typeface="標楷體" pitchFamily="65" charset="-120"/>
                <a:hlinkClick r:id="rId6" tooltip="IEEE 802.16"/>
              </a:rPr>
              <a:t>IEEE 802.16</a:t>
            </a:r>
            <a:r>
              <a:rPr lang="zh-TW" altLang="zh-TW" dirty="0" smtClean="0">
                <a:latin typeface="標楷體" pitchFamily="65" charset="-120"/>
                <a:ea typeface="標楷體" pitchFamily="65" charset="-120"/>
              </a:rPr>
              <a:t>標準的多個版本和選項中做出唯一的選擇，以保證不同廠商產品的互操作性。在</a:t>
            </a:r>
            <a:r>
              <a:rPr lang="zh-TW" altLang="zh-TW" dirty="0" smtClean="0">
                <a:latin typeface="標楷體" pitchFamily="65" charset="-120"/>
                <a:ea typeface="標楷體" pitchFamily="65" charset="-120"/>
                <a:hlinkClick r:id="rId7" tooltip="802.16"/>
              </a:rPr>
              <a:t>802.16</a:t>
            </a:r>
            <a:r>
              <a:rPr lang="zh-TW" altLang="zh-TW" dirty="0" smtClean="0">
                <a:latin typeface="標楷體" pitchFamily="65" charset="-120"/>
                <a:ea typeface="標楷體" pitchFamily="65" charset="-120"/>
                <a:hlinkClick r:id="rId8" tooltip="物理層"/>
              </a:rPr>
              <a:t>物理層</a:t>
            </a:r>
            <a:r>
              <a:rPr lang="zh-TW" altLang="zh-TW" dirty="0" smtClean="0">
                <a:latin typeface="標楷體" pitchFamily="65" charset="-120"/>
                <a:ea typeface="標楷體" pitchFamily="65" charset="-120"/>
              </a:rPr>
              <a:t>的三個變體中，WiMAX選擇了802.16-2004版的256 carrier </a:t>
            </a:r>
            <a:r>
              <a:rPr lang="zh-TW" altLang="zh-TW" dirty="0" smtClean="0">
                <a:latin typeface="標楷體" pitchFamily="65" charset="-120"/>
                <a:ea typeface="標楷體" pitchFamily="65" charset="-120"/>
                <a:hlinkClick r:id="rId9" tooltip="OFDM"/>
              </a:rPr>
              <a:t>OFDM</a:t>
            </a:r>
            <a:r>
              <a:rPr lang="zh-TW" altLang="zh-TW" dirty="0" smtClean="0">
                <a:latin typeface="標楷體" pitchFamily="65" charset="-120"/>
                <a:ea typeface="標楷體" pitchFamily="65" charset="-120"/>
              </a:rPr>
              <a:t>，能夠藉由較寬的頻帶以及較遠的傳輸距離，協助電信業者與</a:t>
            </a:r>
            <a:r>
              <a:rPr lang="zh-TW" altLang="zh-TW" dirty="0" smtClean="0">
                <a:latin typeface="標楷體" pitchFamily="65" charset="-120"/>
                <a:ea typeface="標楷體" pitchFamily="65" charset="-120"/>
                <a:hlinkClick r:id="rId10" tooltip="ISP"/>
              </a:rPr>
              <a:t>網際網路服務提供商</a:t>
            </a:r>
            <a:r>
              <a:rPr lang="zh-TW" altLang="zh-TW" dirty="0" smtClean="0">
                <a:latin typeface="標楷體" pitchFamily="65" charset="-120"/>
                <a:ea typeface="標楷體" pitchFamily="65" charset="-120"/>
              </a:rPr>
              <a:t>業者建置無線網路的最後一哩，與主要以短距離區域傳輸為目的之</a:t>
            </a:r>
            <a:r>
              <a:rPr lang="zh-TW" altLang="zh-TW" dirty="0" smtClean="0">
                <a:latin typeface="標楷體" pitchFamily="65" charset="-120"/>
                <a:ea typeface="標楷體" pitchFamily="65" charset="-120"/>
                <a:hlinkClick r:id="rId11" tooltip="IEEE 802.11"/>
              </a:rPr>
              <a:t>IEEE 802.11</a:t>
            </a:r>
            <a:r>
              <a:rPr lang="zh-TW" altLang="zh-TW" dirty="0" smtClean="0">
                <a:latin typeface="標楷體" pitchFamily="65" charset="-120"/>
                <a:ea typeface="標楷體" pitchFamily="65" charset="-120"/>
              </a:rPr>
              <a:t>通訊協定有著相當大的不同。</a:t>
            </a:r>
          </a:p>
          <a:p>
            <a:r>
              <a:rPr lang="zh-TW" altLang="zh-TW" dirty="0" smtClean="0">
                <a:latin typeface="標楷體" pitchFamily="65" charset="-120"/>
                <a:ea typeface="標楷體" pitchFamily="65" charset="-120"/>
              </a:rPr>
              <a:t>WiMAX能提供許多種應用服務，包括最後一哩無線寬頻接入、</a:t>
            </a:r>
            <a:r>
              <a:rPr lang="zh-TW" altLang="zh-TW" dirty="0" smtClean="0">
                <a:latin typeface="標楷體" pitchFamily="65" charset="-120"/>
                <a:ea typeface="標楷體" pitchFamily="65" charset="-120"/>
                <a:hlinkClick r:id="rId12" tooltip="無線接取器"/>
              </a:rPr>
              <a:t>熱點</a:t>
            </a:r>
            <a:r>
              <a:rPr lang="zh-TW" altLang="zh-TW" dirty="0" smtClean="0">
                <a:latin typeface="標楷體" pitchFamily="65" charset="-120"/>
                <a:ea typeface="標楷體" pitchFamily="65" charset="-120"/>
              </a:rPr>
              <a:t>、 行動通訊回程線路以及作為商業用途在企業間的高速連線。通過WiMAX一致性測試的產品都能夠對彼此建立無線連接並傳送網際網路封包數據。在概念上類似</a:t>
            </a:r>
            <a:r>
              <a:rPr lang="zh-TW" altLang="zh-TW" dirty="0" smtClean="0">
                <a:latin typeface="標楷體" pitchFamily="65" charset="-120"/>
                <a:ea typeface="標楷體" pitchFamily="65" charset="-120"/>
                <a:hlinkClick r:id="rId13" tooltip="WiFi"/>
              </a:rPr>
              <a:t>WiFi</a:t>
            </a:r>
            <a:r>
              <a:rPr lang="zh-TW" altLang="zh-TW" dirty="0" smtClean="0">
                <a:latin typeface="標楷體" pitchFamily="65" charset="-120"/>
                <a:ea typeface="標楷體" pitchFamily="65" charset="-120"/>
              </a:rPr>
              <a:t>，WiMAX傳送速率更快，傳送範圍距離更大，簡單理解為一種「大WiFi」。</a:t>
            </a:r>
          </a:p>
          <a:p>
            <a:pPr>
              <a:buNone/>
            </a:pP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474995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981200" y="1052737"/>
            <a:ext cx="8229600" cy="2808312"/>
          </a:xfrm>
        </p:spPr>
        <p:txBody>
          <a:bodyPr>
            <a:normAutofit lnSpcReduction="10000"/>
          </a:bodyPr>
          <a:lstStyle/>
          <a:p>
            <a:r>
              <a:rPr lang="zh-TW" altLang="en-US" sz="1800" dirty="0">
                <a:latin typeface="標楷體" pitchFamily="65" charset="-120"/>
                <a:ea typeface="標楷體" pitchFamily="65" charset="-120"/>
              </a:rPr>
              <a:t>歐洲最早發展行動電話</a:t>
            </a:r>
            <a:r>
              <a:rPr lang="en-US" altLang="zh-TW" sz="1800" dirty="0">
                <a:latin typeface="標楷體" pitchFamily="65" charset="-120"/>
                <a:ea typeface="標楷體" pitchFamily="65" charset="-120"/>
              </a:rPr>
              <a:t>:70</a:t>
            </a:r>
            <a:r>
              <a:rPr lang="zh-TW" altLang="en-US" sz="1800" dirty="0">
                <a:latin typeface="標楷體" pitchFamily="65" charset="-120"/>
                <a:ea typeface="標楷體" pitchFamily="65" charset="-120"/>
              </a:rPr>
              <a:t>年。</a:t>
            </a:r>
            <a:endParaRPr lang="en-US" altLang="zh-TW" sz="1800" dirty="0">
              <a:latin typeface="標楷體" pitchFamily="65" charset="-120"/>
              <a:ea typeface="標楷體" pitchFamily="65" charset="-120"/>
            </a:endParaRPr>
          </a:p>
          <a:p>
            <a:pPr>
              <a:buNone/>
            </a:pPr>
            <a:r>
              <a:rPr lang="zh-TW" altLang="en-US" sz="1800" dirty="0">
                <a:latin typeface="標楷體" pitchFamily="65" charset="-120"/>
                <a:ea typeface="標楷體" pitchFamily="65" charset="-120"/>
              </a:rPr>
              <a:t>   北歐四國</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瑞典、丹麥、芬蘭、挪威。聯合開發類比手機。</a:t>
            </a:r>
            <a:endParaRPr lang="en-US" altLang="zh-TW" sz="1800" dirty="0">
              <a:latin typeface="標楷體" pitchFamily="65" charset="-120"/>
              <a:ea typeface="標楷體" pitchFamily="65" charset="-120"/>
            </a:endParaRPr>
          </a:p>
          <a:p>
            <a:pPr>
              <a:buFont typeface="Wingdings" pitchFamily="2" charset="2"/>
              <a:buChar char="l"/>
            </a:pPr>
            <a:r>
              <a:rPr lang="zh-TW" altLang="en-US" sz="1800" dirty="0">
                <a:latin typeface="標楷體" pitchFamily="65" charset="-120"/>
                <a:ea typeface="標楷體" pitchFamily="65" charset="-120"/>
              </a:rPr>
              <a:t>美國最早發展行動電話</a:t>
            </a:r>
            <a:r>
              <a:rPr lang="en-US" altLang="zh-TW" sz="1800" dirty="0">
                <a:latin typeface="標楷體" pitchFamily="65" charset="-120"/>
                <a:ea typeface="標楷體" pitchFamily="65" charset="-120"/>
              </a:rPr>
              <a:t>:72</a:t>
            </a:r>
            <a:r>
              <a:rPr lang="zh-TW" altLang="en-US" sz="1800" dirty="0">
                <a:latin typeface="標楷體" pitchFamily="65" charset="-120"/>
                <a:ea typeface="標楷體" pitchFamily="65" charset="-120"/>
              </a:rPr>
              <a:t>年，搭配</a:t>
            </a:r>
            <a:r>
              <a:rPr lang="en-US" altLang="zh-TW" sz="1800" dirty="0">
                <a:latin typeface="標楷體" pitchFamily="65" charset="-120"/>
                <a:ea typeface="標楷體" pitchFamily="65" charset="-120"/>
              </a:rPr>
              <a:t>GPS</a:t>
            </a:r>
            <a:r>
              <a:rPr lang="zh-TW" altLang="en-US" sz="1800" dirty="0">
                <a:latin typeface="標楷體" pitchFamily="65" charset="-120"/>
                <a:ea typeface="標楷體" pitchFamily="65" charset="-120"/>
              </a:rPr>
              <a:t>。</a:t>
            </a:r>
            <a:endParaRPr lang="en-US" altLang="zh-TW" sz="1800" dirty="0">
              <a:latin typeface="標楷體" pitchFamily="65" charset="-120"/>
              <a:ea typeface="標楷體" pitchFamily="65" charset="-120"/>
            </a:endParaRPr>
          </a:p>
          <a:p>
            <a:pPr>
              <a:buFont typeface="Wingdings" pitchFamily="2" charset="2"/>
              <a:buChar char="l"/>
            </a:pPr>
            <a:r>
              <a:rPr lang="zh-TW" altLang="en-US" sz="1800" dirty="0">
                <a:latin typeface="標楷體" pitchFamily="65" charset="-120"/>
                <a:ea typeface="標楷體" pitchFamily="65" charset="-120"/>
              </a:rPr>
              <a:t>最早的通信</a:t>
            </a:r>
            <a:r>
              <a:rPr lang="zh-TW" altLang="en-US" sz="1800" dirty="0">
                <a:latin typeface="標楷體" pitchFamily="65" charset="-120"/>
                <a:ea typeface="標楷體" pitchFamily="65" charset="-120"/>
              </a:rPr>
              <a:t>技術</a:t>
            </a:r>
            <a:r>
              <a:rPr lang="en-US" altLang="zh-TW" sz="1800" dirty="0">
                <a:latin typeface="標楷體" pitchFamily="65" charset="-120"/>
                <a:ea typeface="標楷體" pitchFamily="65" charset="-120"/>
              </a:rPr>
              <a:t>(1897</a:t>
            </a:r>
            <a:r>
              <a:rPr lang="zh-TW" altLang="en-US" sz="1800" dirty="0">
                <a:latin typeface="標楷體" pitchFamily="65" charset="-120"/>
                <a:ea typeface="標楷體" pitchFamily="65" charset="-120"/>
              </a:rPr>
              <a:t>年</a:t>
            </a:r>
            <a:r>
              <a:rPr lang="en-US" altLang="zh-TW" sz="1800" dirty="0">
                <a:latin typeface="標楷體" pitchFamily="65" charset="-120"/>
                <a:ea typeface="標楷體" pitchFamily="65" charset="-120"/>
              </a:rPr>
              <a:t>)</a:t>
            </a:r>
          </a:p>
          <a:p>
            <a:pPr>
              <a:buFont typeface="Wingdings" pitchFamily="2" charset="2"/>
              <a:buChar char="l"/>
            </a:pPr>
            <a:r>
              <a:rPr lang="zh-TW" altLang="en-US" sz="1800" dirty="0">
                <a:latin typeface="標楷體" pitchFamily="65" charset="-120"/>
                <a:ea typeface="標楷體" pitchFamily="65" charset="-120"/>
              </a:rPr>
              <a:t>能高越嶺</a:t>
            </a:r>
            <a:r>
              <a:rPr lang="zh-TW" altLang="en-US" sz="1800" dirty="0">
                <a:latin typeface="標楷體" pitchFamily="65" charset="-120"/>
                <a:ea typeface="標楷體" pitchFamily="65" charset="-120"/>
              </a:rPr>
              <a:t>古道。</a:t>
            </a:r>
            <a:endParaRPr lang="en-US" altLang="zh-TW" sz="1800" dirty="0">
              <a:latin typeface="標楷體" pitchFamily="65" charset="-120"/>
              <a:ea typeface="標楷體" pitchFamily="65" charset="-120"/>
            </a:endParaRPr>
          </a:p>
          <a:p>
            <a:pPr>
              <a:buNone/>
            </a:pPr>
            <a:r>
              <a:rPr lang="zh-TW" altLang="en-US" sz="1800" dirty="0">
                <a:latin typeface="標楷體" pitchFamily="65" charset="-120"/>
                <a:ea typeface="標楷體" pitchFamily="65" charset="-120"/>
              </a:rPr>
              <a:t>   日本</a:t>
            </a:r>
            <a:r>
              <a:rPr lang="en-US" altLang="zh-TW" sz="1800" dirty="0">
                <a:latin typeface="標楷體" pitchFamily="65" charset="-120"/>
                <a:ea typeface="標楷體" pitchFamily="65" charset="-120"/>
              </a:rPr>
              <a:t>1895</a:t>
            </a:r>
            <a:r>
              <a:rPr lang="zh-TW" altLang="en-US" sz="1800" dirty="0">
                <a:latin typeface="標楷體" pitchFamily="65" charset="-120"/>
                <a:ea typeface="標楷體" pitchFamily="65" charset="-120"/>
              </a:rPr>
              <a:t>年接收台灣，架設無線電，作為無線電、通信、供電使用。</a:t>
            </a:r>
            <a:endParaRPr lang="en-US" altLang="zh-TW" sz="1800" dirty="0">
              <a:latin typeface="標楷體" pitchFamily="65" charset="-120"/>
              <a:ea typeface="標楷體" pitchFamily="65" charset="-120"/>
            </a:endParaRPr>
          </a:p>
          <a:p>
            <a:pPr>
              <a:buFont typeface="Wingdings" pitchFamily="2" charset="2"/>
              <a:buChar char="l"/>
            </a:pPr>
            <a:r>
              <a:rPr lang="zh-TW" altLang="en-US" sz="1800" dirty="0">
                <a:latin typeface="標楷體" pitchFamily="65" charset="-120"/>
                <a:ea typeface="標楷體" pitchFamily="65" charset="-120"/>
              </a:rPr>
              <a:t>八通關古</a:t>
            </a:r>
            <a:r>
              <a:rPr lang="zh-TW" altLang="en-US" sz="1800" dirty="0">
                <a:latin typeface="標楷體" pitchFamily="65" charset="-120"/>
                <a:ea typeface="標楷體" pitchFamily="65" charset="-120"/>
              </a:rPr>
              <a:t>道</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清朝建立</a:t>
            </a: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a:t>
            </a:r>
            <a:endParaRPr lang="en-US" altLang="zh-TW" sz="1800" dirty="0">
              <a:latin typeface="標楷體" pitchFamily="65" charset="-120"/>
              <a:ea typeface="標楷體" pitchFamily="65" charset="-120"/>
            </a:endParaRPr>
          </a:p>
          <a:p>
            <a:pPr>
              <a:buFont typeface="Wingdings" pitchFamily="2" charset="2"/>
              <a:buChar char="l"/>
            </a:pPr>
            <a:r>
              <a:rPr lang="zh-TW" altLang="en-US" sz="1800" dirty="0">
                <a:latin typeface="標楷體" pitchFamily="65" charset="-120"/>
                <a:ea typeface="標楷體" pitchFamily="65" charset="-120"/>
              </a:rPr>
              <a:t>頻道的</a:t>
            </a:r>
            <a:r>
              <a:rPr lang="zh-TW" altLang="en-US" sz="1800" dirty="0">
                <a:latin typeface="標楷體" pitchFamily="65" charset="-120"/>
                <a:ea typeface="標楷體" pitchFamily="65" charset="-120"/>
              </a:rPr>
              <a:t>區分</a:t>
            </a:r>
            <a:r>
              <a:rPr lang="en-US" altLang="zh-TW" sz="1800" dirty="0">
                <a:latin typeface="標楷體" pitchFamily="65" charset="-120"/>
                <a:ea typeface="標楷體" pitchFamily="65" charset="-120"/>
              </a:rPr>
              <a:t>:</a:t>
            </a:r>
            <a:endParaRPr lang="zh-TW" altLang="en-US" sz="1800" dirty="0">
              <a:latin typeface="標楷體" pitchFamily="65" charset="-120"/>
              <a:ea typeface="標楷體" pitchFamily="65" charset="-120"/>
            </a:endParaRPr>
          </a:p>
        </p:txBody>
      </p:sp>
      <p:sp>
        <p:nvSpPr>
          <p:cNvPr id="5" name="文字方塊 4"/>
          <p:cNvSpPr txBox="1"/>
          <p:nvPr/>
        </p:nvSpPr>
        <p:spPr>
          <a:xfrm>
            <a:off x="2495600" y="3861049"/>
            <a:ext cx="864096" cy="1200329"/>
          </a:xfrm>
          <a:prstGeom prst="rect">
            <a:avLst/>
          </a:prstGeom>
          <a:noFill/>
        </p:spPr>
        <p:txBody>
          <a:bodyPr wrap="square" rtlCol="0">
            <a:spAutoFit/>
          </a:bodyPr>
          <a:lstStyle/>
          <a:p>
            <a:pPr algn="ctr"/>
            <a:r>
              <a:rPr lang="en-US" altLang="zh-TW" dirty="0">
                <a:latin typeface="標楷體" pitchFamily="65" charset="-120"/>
                <a:ea typeface="標楷體" pitchFamily="65" charset="-120"/>
              </a:rPr>
              <a:t>A</a:t>
            </a:r>
            <a:r>
              <a:rPr lang="zh-TW" altLang="en-US" dirty="0">
                <a:latin typeface="標楷體" pitchFamily="65" charset="-120"/>
                <a:ea typeface="標楷體" pitchFamily="65" charset="-120"/>
              </a:rPr>
              <a:t>頻</a:t>
            </a:r>
            <a:endParaRPr lang="en-US" altLang="zh-TW" dirty="0">
              <a:latin typeface="標楷體" pitchFamily="65" charset="-120"/>
              <a:ea typeface="標楷體" pitchFamily="65" charset="-120"/>
            </a:endParaRPr>
          </a:p>
          <a:p>
            <a:pPr algn="ctr"/>
            <a:r>
              <a:rPr lang="en-US" altLang="zh-TW" dirty="0">
                <a:latin typeface="標楷體" pitchFamily="65" charset="-120"/>
                <a:ea typeface="標楷體" pitchFamily="65" charset="-120"/>
              </a:rPr>
              <a:t>700</a:t>
            </a:r>
          </a:p>
          <a:p>
            <a:pPr algn="ctr"/>
            <a:r>
              <a:rPr lang="zh-TW" altLang="en-US" dirty="0">
                <a:latin typeface="標楷體" pitchFamily="65" charset="-120"/>
                <a:ea typeface="標楷體" pitchFamily="65" charset="-120"/>
              </a:rPr>
              <a:t>低頻</a:t>
            </a:r>
            <a:endParaRPr lang="en-US" altLang="zh-TW" dirty="0">
              <a:latin typeface="標楷體" pitchFamily="65" charset="-120"/>
              <a:ea typeface="標楷體" pitchFamily="65" charset="-120"/>
            </a:endParaRPr>
          </a:p>
          <a:p>
            <a:pPr algn="ctr"/>
            <a:r>
              <a:rPr lang="zh-TW" altLang="en-US" dirty="0">
                <a:latin typeface="標楷體" pitchFamily="65" charset="-120"/>
                <a:ea typeface="標楷體" pitchFamily="65" charset="-120"/>
              </a:rPr>
              <a:t>郊區</a:t>
            </a:r>
            <a:r>
              <a:rPr lang="zh-TW" altLang="en-US" dirty="0">
                <a:latin typeface="標楷體" pitchFamily="65" charset="-120"/>
                <a:ea typeface="標楷體" pitchFamily="65" charset="-120"/>
              </a:rPr>
              <a:t>              </a:t>
            </a:r>
            <a:endParaRPr lang="zh-TW" altLang="en-US" dirty="0">
              <a:latin typeface="標楷體" pitchFamily="65" charset="-120"/>
              <a:ea typeface="標楷體" pitchFamily="65" charset="-120"/>
            </a:endParaRPr>
          </a:p>
        </p:txBody>
      </p:sp>
      <p:sp>
        <p:nvSpPr>
          <p:cNvPr id="6" name="文字方塊 5"/>
          <p:cNvSpPr txBox="1"/>
          <p:nvPr/>
        </p:nvSpPr>
        <p:spPr>
          <a:xfrm>
            <a:off x="4079776" y="3861048"/>
            <a:ext cx="864096" cy="923330"/>
          </a:xfrm>
          <a:prstGeom prst="rect">
            <a:avLst/>
          </a:prstGeom>
          <a:noFill/>
        </p:spPr>
        <p:txBody>
          <a:bodyPr wrap="square" rtlCol="0">
            <a:spAutoFit/>
          </a:bodyPr>
          <a:lstStyle/>
          <a:p>
            <a:pPr algn="ctr"/>
            <a:r>
              <a:rPr lang="en-US" altLang="zh-TW" dirty="0">
                <a:latin typeface="標楷體" pitchFamily="65" charset="-120"/>
                <a:ea typeface="標楷體" pitchFamily="65" charset="-120"/>
              </a:rPr>
              <a:t>B</a:t>
            </a:r>
            <a:r>
              <a:rPr lang="zh-TW" altLang="en-US" dirty="0">
                <a:latin typeface="標楷體" pitchFamily="65" charset="-120"/>
                <a:ea typeface="標楷體" pitchFamily="65" charset="-120"/>
              </a:rPr>
              <a:t>頻</a:t>
            </a:r>
            <a:endParaRPr lang="en-US" altLang="zh-TW" dirty="0">
              <a:latin typeface="標楷體" pitchFamily="65" charset="-120"/>
              <a:ea typeface="標楷體" pitchFamily="65" charset="-120"/>
            </a:endParaRPr>
          </a:p>
          <a:p>
            <a:pPr algn="ctr"/>
            <a:r>
              <a:rPr lang="en-US" altLang="zh-TW" dirty="0">
                <a:latin typeface="標楷體" pitchFamily="65" charset="-120"/>
                <a:ea typeface="標楷體" pitchFamily="65" charset="-120"/>
              </a:rPr>
              <a:t>900</a:t>
            </a:r>
          </a:p>
          <a:p>
            <a:pPr algn="ctr"/>
            <a:r>
              <a:rPr lang="zh-TW" altLang="en-US" dirty="0">
                <a:latin typeface="標楷體" pitchFamily="65" charset="-120"/>
                <a:ea typeface="標楷體" pitchFamily="65" charset="-120"/>
              </a:rPr>
              <a:t>              </a:t>
            </a:r>
            <a:endParaRPr lang="zh-TW" altLang="en-US" dirty="0">
              <a:latin typeface="標楷體" pitchFamily="65" charset="-120"/>
              <a:ea typeface="標楷體" pitchFamily="65" charset="-120"/>
            </a:endParaRPr>
          </a:p>
        </p:txBody>
      </p:sp>
      <p:sp>
        <p:nvSpPr>
          <p:cNvPr id="7" name="文字方塊 6"/>
          <p:cNvSpPr txBox="1"/>
          <p:nvPr/>
        </p:nvSpPr>
        <p:spPr>
          <a:xfrm>
            <a:off x="5087888" y="3884856"/>
            <a:ext cx="2016224" cy="1200329"/>
          </a:xfrm>
          <a:prstGeom prst="rect">
            <a:avLst/>
          </a:prstGeom>
          <a:noFill/>
        </p:spPr>
        <p:txBody>
          <a:bodyPr wrap="square" rtlCol="0">
            <a:spAutoFit/>
          </a:bodyPr>
          <a:lstStyle/>
          <a:p>
            <a:pPr algn="ctr"/>
            <a:r>
              <a:rPr lang="en-US" altLang="zh-TW" dirty="0">
                <a:latin typeface="標楷體" pitchFamily="65" charset="-120"/>
                <a:ea typeface="標楷體" pitchFamily="65" charset="-120"/>
              </a:rPr>
              <a:t>C</a:t>
            </a:r>
            <a:r>
              <a:rPr lang="zh-TW" altLang="en-US" dirty="0">
                <a:latin typeface="標楷體" pitchFamily="65" charset="-120"/>
                <a:ea typeface="標楷體" pitchFamily="65" charset="-120"/>
              </a:rPr>
              <a:t>頻</a:t>
            </a:r>
            <a:endParaRPr lang="en-US" altLang="zh-TW" dirty="0">
              <a:latin typeface="標楷體" pitchFamily="65" charset="-120"/>
              <a:ea typeface="標楷體" pitchFamily="65" charset="-120"/>
            </a:endParaRPr>
          </a:p>
          <a:p>
            <a:pPr algn="ctr"/>
            <a:r>
              <a:rPr lang="en-US" altLang="zh-TW" dirty="0">
                <a:latin typeface="標楷體" pitchFamily="65" charset="-120"/>
                <a:ea typeface="標楷體" pitchFamily="65" charset="-120"/>
              </a:rPr>
              <a:t>1800</a:t>
            </a:r>
          </a:p>
          <a:p>
            <a:pPr algn="ctr"/>
            <a:r>
              <a:rPr lang="zh-TW" altLang="en-US" dirty="0">
                <a:latin typeface="標楷體" pitchFamily="65" charset="-120"/>
                <a:ea typeface="標楷體" pitchFamily="65" charset="-120"/>
              </a:rPr>
              <a:t>高頻</a:t>
            </a:r>
            <a:endParaRPr lang="en-US" altLang="zh-TW" dirty="0">
              <a:latin typeface="標楷體" pitchFamily="65" charset="-120"/>
              <a:ea typeface="標楷體" pitchFamily="65" charset="-120"/>
            </a:endParaRPr>
          </a:p>
          <a:p>
            <a:pPr algn="ctr"/>
            <a:r>
              <a:rPr lang="zh-TW" altLang="en-US" dirty="0">
                <a:latin typeface="標楷體" pitchFamily="65" charset="-120"/>
                <a:ea typeface="標楷體" pitchFamily="65" charset="-120"/>
              </a:rPr>
              <a:t>  高速、都會            </a:t>
            </a:r>
            <a:endParaRPr lang="zh-TW" altLang="en-US" dirty="0">
              <a:latin typeface="標楷體" pitchFamily="65" charset="-120"/>
              <a:ea typeface="標楷體" pitchFamily="65" charset="-120"/>
            </a:endParaRPr>
          </a:p>
        </p:txBody>
      </p:sp>
      <p:cxnSp>
        <p:nvCxnSpPr>
          <p:cNvPr id="9" name="直線接點 8"/>
          <p:cNvCxnSpPr/>
          <p:nvPr/>
        </p:nvCxnSpPr>
        <p:spPr>
          <a:xfrm>
            <a:off x="3215680" y="4077072"/>
            <a:ext cx="100811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接點 9"/>
          <p:cNvCxnSpPr/>
          <p:nvPr/>
        </p:nvCxnSpPr>
        <p:spPr>
          <a:xfrm>
            <a:off x="4727848" y="4077072"/>
            <a:ext cx="100811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文字方塊 10"/>
          <p:cNvSpPr txBox="1"/>
          <p:nvPr/>
        </p:nvSpPr>
        <p:spPr>
          <a:xfrm>
            <a:off x="6600056" y="3573017"/>
            <a:ext cx="3528392" cy="2031325"/>
          </a:xfrm>
          <a:prstGeom prst="rect">
            <a:avLst/>
          </a:prstGeom>
          <a:noFill/>
        </p:spPr>
        <p:txBody>
          <a:bodyPr wrap="square" rtlCol="0">
            <a:spAutoFit/>
          </a:bodyPr>
          <a:lstStyle/>
          <a:p>
            <a:pPr>
              <a:buFont typeface="Wingdings" pitchFamily="2" charset="2"/>
              <a:buChar char="l"/>
            </a:pP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家不能超過</a:t>
            </a:r>
            <a:r>
              <a:rPr lang="en-US" altLang="zh-TW" dirty="0">
                <a:latin typeface="標楷體" pitchFamily="65" charset="-120"/>
                <a:ea typeface="標楷體" pitchFamily="65" charset="-120"/>
              </a:rPr>
              <a:t>35MHZ</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a:buFont typeface="Wingdings" pitchFamily="2" charset="2"/>
              <a:buChar char="l"/>
            </a:pPr>
            <a:r>
              <a:rPr lang="en-US" altLang="zh-TW" dirty="0">
                <a:latin typeface="標楷體" pitchFamily="65" charset="-120"/>
                <a:ea typeface="標楷體" pitchFamily="65" charset="-120"/>
              </a:rPr>
              <a:t>A</a:t>
            </a:r>
            <a:r>
              <a:rPr lang="zh-TW" altLang="en-US" dirty="0">
                <a:latin typeface="標楷體" pitchFamily="65" charset="-120"/>
                <a:ea typeface="標楷體" pitchFamily="65" charset="-120"/>
              </a:rPr>
              <a:t>頻道</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A1:</a:t>
            </a:r>
            <a:r>
              <a:rPr lang="zh-TW" altLang="en-US" dirty="0">
                <a:solidFill>
                  <a:srgbClr val="FF0000"/>
                </a:solidFill>
                <a:latin typeface="標楷體" pitchFamily="65" charset="-120"/>
                <a:ea typeface="標楷體" pitchFamily="65" charset="-120"/>
              </a:rPr>
              <a:t>亞太</a:t>
            </a:r>
            <a:r>
              <a:rPr lang="zh-TW" altLang="en-US" dirty="0">
                <a:latin typeface="標楷體" pitchFamily="65" charset="-120"/>
                <a:ea typeface="標楷體" pitchFamily="65" charset="-120"/>
              </a:rPr>
              <a:t>電信</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 </a:t>
            </a:r>
            <a:r>
              <a:rPr lang="en-US" altLang="zh-TW" dirty="0">
                <a:latin typeface="標楷體" pitchFamily="65" charset="-120"/>
                <a:ea typeface="標楷體" pitchFamily="65" charset="-120"/>
              </a:rPr>
              <a:t>A2:</a:t>
            </a:r>
            <a:r>
              <a:rPr lang="zh-TW" altLang="en-US" dirty="0">
                <a:latin typeface="標楷體" pitchFamily="65" charset="-120"/>
                <a:ea typeface="標楷體" pitchFamily="65" charset="-120"/>
              </a:rPr>
              <a:t>國基</a:t>
            </a:r>
            <a:r>
              <a:rPr lang="en-US" altLang="zh-TW" dirty="0">
                <a:latin typeface="標楷體" pitchFamily="65" charset="-120"/>
                <a:ea typeface="標楷體" pitchFamily="65" charset="-120"/>
              </a:rPr>
              <a:t>(</a:t>
            </a:r>
            <a:r>
              <a:rPr lang="zh-TW" altLang="en-US" dirty="0">
                <a:solidFill>
                  <a:srgbClr val="FF0000"/>
                </a:solidFill>
                <a:latin typeface="標楷體" pitchFamily="65" charset="-120"/>
                <a:ea typeface="標楷體" pitchFamily="65" charset="-120"/>
              </a:rPr>
              <a:t>鴻海</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A3:</a:t>
            </a:r>
            <a:r>
              <a:rPr lang="zh-TW" altLang="en-US" dirty="0">
                <a:latin typeface="標楷體" pitchFamily="65" charset="-120"/>
                <a:ea typeface="標楷體" pitchFamily="65" charset="-120"/>
              </a:rPr>
              <a:t>遠傳</a:t>
            </a:r>
            <a:r>
              <a:rPr lang="en-US" altLang="zh-TW" dirty="0">
                <a:latin typeface="標楷體" pitchFamily="65" charset="-120"/>
                <a:ea typeface="標楷體" pitchFamily="65" charset="-120"/>
              </a:rPr>
              <a:t>(10</a:t>
            </a:r>
            <a:r>
              <a:rPr lang="zh-TW" altLang="en-US" dirty="0">
                <a:latin typeface="標楷體" pitchFamily="65" charset="-120"/>
                <a:ea typeface="標楷體" pitchFamily="65" charset="-120"/>
              </a:rPr>
              <a:t>、</a:t>
            </a:r>
            <a:r>
              <a:rPr lang="en-US" altLang="zh-TW" dirty="0">
                <a:latin typeface="標楷體" pitchFamily="65" charset="-120"/>
                <a:ea typeface="標楷體" pitchFamily="65" charset="-120"/>
              </a:rPr>
              <a:t>10</a:t>
            </a:r>
            <a:r>
              <a:rPr lang="zh-TW" altLang="en-US" dirty="0">
                <a:latin typeface="標楷體" pitchFamily="65" charset="-120"/>
                <a:ea typeface="標楷體" pitchFamily="65" charset="-120"/>
              </a:rPr>
              <a:t>、</a:t>
            </a:r>
            <a:r>
              <a:rPr lang="en-US" altLang="zh-TW" dirty="0">
                <a:latin typeface="標楷體" pitchFamily="65" charset="-120"/>
                <a:ea typeface="標楷體" pitchFamily="65" charset="-120"/>
              </a:rPr>
              <a:t>10)</a:t>
            </a:r>
          </a:p>
          <a:p>
            <a:r>
              <a:rPr lang="zh-TW" altLang="en-US" dirty="0">
                <a:latin typeface="標楷體" pitchFamily="65" charset="-120"/>
                <a:ea typeface="標楷體" pitchFamily="65" charset="-120"/>
              </a:rPr>
              <a:t> </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A4:</a:t>
            </a:r>
            <a:r>
              <a:rPr lang="zh-TW" altLang="en-US" dirty="0">
                <a:latin typeface="標楷體" pitchFamily="65" charset="-120"/>
                <a:ea typeface="標楷體" pitchFamily="65" charset="-120"/>
              </a:rPr>
              <a:t>台灣大</a:t>
            </a:r>
            <a:r>
              <a:rPr lang="en-US" altLang="zh-TW" dirty="0">
                <a:latin typeface="標楷體" pitchFamily="65" charset="-120"/>
                <a:ea typeface="標楷體" pitchFamily="65" charset="-120"/>
              </a:rPr>
              <a:t>(A:15</a:t>
            </a:r>
            <a:r>
              <a:rPr lang="zh-TW" altLang="en-US" dirty="0">
                <a:latin typeface="標楷體" pitchFamily="65" charset="-120"/>
                <a:ea typeface="標楷體" pitchFamily="65" charset="-120"/>
              </a:rPr>
              <a:t>、</a:t>
            </a:r>
            <a:r>
              <a:rPr lang="en-US" altLang="zh-TW" dirty="0">
                <a:latin typeface="標楷體" pitchFamily="65" charset="-120"/>
                <a:ea typeface="標楷體" pitchFamily="65" charset="-120"/>
              </a:rPr>
              <a:t>C:15)</a:t>
            </a:r>
          </a:p>
          <a:p>
            <a:r>
              <a:rPr lang="zh-TW" altLang="en-US" dirty="0">
                <a:latin typeface="標楷體" pitchFamily="65" charset="-120"/>
                <a:ea typeface="標楷體" pitchFamily="65" charset="-120"/>
              </a:rPr>
              <a:t> </a:t>
            </a:r>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sp>
        <p:nvSpPr>
          <p:cNvPr id="12" name="文字方塊 11"/>
          <p:cNvSpPr txBox="1"/>
          <p:nvPr/>
        </p:nvSpPr>
        <p:spPr>
          <a:xfrm>
            <a:off x="6600056" y="5157192"/>
            <a:ext cx="3168352" cy="923330"/>
          </a:xfrm>
          <a:prstGeom prst="rect">
            <a:avLst/>
          </a:prstGeom>
          <a:noFill/>
        </p:spPr>
        <p:txBody>
          <a:bodyPr wrap="square" rtlCol="0">
            <a:spAutoFit/>
          </a:bodyPr>
          <a:lstStyle/>
          <a:p>
            <a:pPr>
              <a:buFont typeface="Wingdings" pitchFamily="2" charset="2"/>
              <a:buChar char="l"/>
            </a:pPr>
            <a:r>
              <a:rPr lang="zh-TW" altLang="en-US" dirty="0">
                <a:latin typeface="標楷體" pitchFamily="65" charset="-120"/>
                <a:ea typeface="標楷體" pitchFamily="65" charset="-120"/>
              </a:rPr>
              <a:t>頂</a:t>
            </a:r>
            <a:r>
              <a:rPr lang="zh-TW" altLang="en-US" dirty="0">
                <a:latin typeface="標楷體" pitchFamily="65" charset="-120"/>
                <a:ea typeface="標楷體" pitchFamily="65" charset="-120"/>
              </a:rPr>
              <a:t>新集團</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a:t>
            </a:r>
            <a:r>
              <a:rPr lang="zh-TW" altLang="en-US" dirty="0">
                <a:latin typeface="標楷體" pitchFamily="65" charset="-120"/>
                <a:ea typeface="標楷體" pitchFamily="65" charset="-120"/>
              </a:rPr>
              <a:t>         威寶、</a:t>
            </a:r>
            <a:r>
              <a:rPr lang="zh-TW" altLang="en-US" dirty="0">
                <a:solidFill>
                  <a:srgbClr val="FF0000"/>
                </a:solidFill>
                <a:latin typeface="標楷體" pitchFamily="65" charset="-120"/>
                <a:ea typeface="標楷體" pitchFamily="65" charset="-120"/>
              </a:rPr>
              <a:t>中嘉</a:t>
            </a:r>
            <a:r>
              <a:rPr lang="en-US" altLang="zh-TW" dirty="0">
                <a:latin typeface="標楷體" pitchFamily="65" charset="-120"/>
                <a:ea typeface="標楷體" pitchFamily="65" charset="-120"/>
              </a:rPr>
              <a:t>(cable)</a:t>
            </a:r>
          </a:p>
          <a:p>
            <a:pPr>
              <a:buFont typeface="Wingdings" pitchFamily="2" charset="2"/>
              <a:buChar char="l"/>
            </a:pPr>
            <a:r>
              <a:rPr lang="zh-TW" altLang="en-US" dirty="0">
                <a:solidFill>
                  <a:srgbClr val="FF0000"/>
                </a:solidFill>
                <a:latin typeface="標楷體" pitchFamily="65" charset="-120"/>
                <a:ea typeface="標楷體" pitchFamily="65" charset="-120"/>
              </a:rPr>
              <a:t>凱擘</a:t>
            </a:r>
          </a:p>
        </p:txBody>
      </p:sp>
      <p:sp>
        <p:nvSpPr>
          <p:cNvPr id="13" name="文字方塊 12"/>
          <p:cNvSpPr txBox="1"/>
          <p:nvPr/>
        </p:nvSpPr>
        <p:spPr>
          <a:xfrm>
            <a:off x="1991544" y="5157193"/>
            <a:ext cx="3168352" cy="1200329"/>
          </a:xfrm>
          <a:prstGeom prst="rect">
            <a:avLst/>
          </a:prstGeom>
          <a:noFill/>
        </p:spPr>
        <p:txBody>
          <a:bodyPr wrap="square" rtlCol="0">
            <a:spAutoFit/>
          </a:bodyPr>
          <a:lstStyle/>
          <a:p>
            <a:pPr>
              <a:buFont typeface="Wingdings" pitchFamily="2" charset="2"/>
              <a:buChar char="l"/>
            </a:pPr>
            <a:r>
              <a:rPr lang="en-US" altLang="zh-TW" dirty="0">
                <a:solidFill>
                  <a:srgbClr val="0000FF"/>
                </a:solidFill>
                <a:latin typeface="標楷體" pitchFamily="65" charset="-120"/>
                <a:ea typeface="標楷體" pitchFamily="65" charset="-120"/>
              </a:rPr>
              <a:t>  </a:t>
            </a:r>
            <a:r>
              <a:rPr lang="zh-TW" altLang="en-US" dirty="0">
                <a:solidFill>
                  <a:srgbClr val="0000FF"/>
                </a:solidFill>
                <a:latin typeface="標楷體" pitchFamily="65" charset="-120"/>
                <a:ea typeface="標楷體" pitchFamily="65" charset="-120"/>
              </a:rPr>
              <a:t>台灣三固網</a:t>
            </a:r>
            <a:r>
              <a:rPr lang="en-US" altLang="zh-TW" dirty="0">
                <a:solidFill>
                  <a:srgbClr val="0000FF"/>
                </a:solidFill>
                <a:latin typeface="標楷體" pitchFamily="65" charset="-120"/>
                <a:ea typeface="標楷體" pitchFamily="65" charset="-120"/>
              </a:rPr>
              <a:t>:</a:t>
            </a:r>
          </a:p>
          <a:p>
            <a:r>
              <a:rPr lang="zh-TW" altLang="en-US" dirty="0">
                <a:solidFill>
                  <a:srgbClr val="0000FF"/>
                </a:solidFill>
                <a:latin typeface="標楷體" pitchFamily="65" charset="-120"/>
                <a:ea typeface="標楷體" pitchFamily="65" charset="-120"/>
              </a:rPr>
              <a:t>     遠傳速博</a:t>
            </a:r>
            <a:endParaRPr lang="en-US" altLang="zh-TW" dirty="0">
              <a:solidFill>
                <a:srgbClr val="0000FF"/>
              </a:solidFill>
              <a:latin typeface="標楷體" pitchFamily="65" charset="-120"/>
              <a:ea typeface="標楷體" pitchFamily="65" charset="-120"/>
            </a:endParaRPr>
          </a:p>
          <a:p>
            <a:r>
              <a:rPr lang="zh-TW" altLang="en-US" dirty="0">
                <a:solidFill>
                  <a:srgbClr val="0000FF"/>
                </a:solidFill>
                <a:latin typeface="標楷體" pitchFamily="65" charset="-120"/>
                <a:ea typeface="標楷體" pitchFamily="65" charset="-120"/>
              </a:rPr>
              <a:t>     台灣固網</a:t>
            </a:r>
            <a:endParaRPr lang="en-US" altLang="zh-TW" dirty="0">
              <a:solidFill>
                <a:srgbClr val="0000FF"/>
              </a:solidFill>
              <a:latin typeface="標楷體" pitchFamily="65" charset="-120"/>
              <a:ea typeface="標楷體" pitchFamily="65" charset="-120"/>
            </a:endParaRPr>
          </a:p>
          <a:p>
            <a:r>
              <a:rPr lang="zh-TW" altLang="en-US" dirty="0">
                <a:solidFill>
                  <a:srgbClr val="0000FF"/>
                </a:solidFill>
                <a:latin typeface="標楷體" pitchFamily="65" charset="-120"/>
                <a:ea typeface="標楷體" pitchFamily="65" charset="-120"/>
              </a:rPr>
              <a:t>     亞太固網</a:t>
            </a:r>
            <a:endParaRPr lang="zh-TW" altLang="en-US"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424395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1919537" y="1916833"/>
            <a:ext cx="8497887" cy="6355586"/>
          </a:xfrm>
          <a:prstGeom prst="rect">
            <a:avLst/>
          </a:prstGeom>
          <a:noFill/>
          <a:ln w="9525">
            <a:noFill/>
            <a:miter lim="800000"/>
            <a:headEnd/>
            <a:tailEnd/>
          </a:ln>
        </p:spPr>
        <p:txBody>
          <a:bodyPr>
            <a:spAutoFit/>
          </a:bodyPr>
          <a:lstStyle/>
          <a:p>
            <a:pPr marL="342900" indent="-342900">
              <a:spcBef>
                <a:spcPct val="50000"/>
              </a:spcBef>
              <a:buFontTx/>
              <a:buAutoNum type="arabicPeriod"/>
            </a:pPr>
            <a:r>
              <a:rPr lang="zh-TW" altLang="en-US" sz="2400" dirty="0"/>
              <a:t>行銷管理</a:t>
            </a:r>
            <a:r>
              <a:rPr lang="zh-TW" altLang="en-US" sz="2400" dirty="0" smtClean="0">
                <a:latin typeface="標楷體" pitchFamily="65" charset="-120"/>
                <a:ea typeface="標楷體" pitchFamily="65" charset="-120"/>
              </a:rPr>
              <a:t>理論</a:t>
            </a:r>
            <a:endParaRPr lang="zh-TW" altLang="en-US" sz="2200" dirty="0">
              <a:ea typeface="標楷體" pitchFamily="65" charset="-120"/>
            </a:endParaRPr>
          </a:p>
          <a:p>
            <a:pPr marL="342900" indent="-342900">
              <a:spcBef>
                <a:spcPct val="50000"/>
              </a:spcBef>
              <a:buFontTx/>
              <a:buAutoNum type="arabicPeriod"/>
            </a:pPr>
            <a:r>
              <a:rPr lang="zh-TW" altLang="en-US" sz="2000" dirty="0"/>
              <a:t>行銷管理</a:t>
            </a:r>
            <a:r>
              <a:rPr lang="zh-TW" altLang="en-US" sz="2000" dirty="0" smtClean="0">
                <a:latin typeface="標楷體" pitchFamily="65" charset="-120"/>
                <a:ea typeface="標楷體" pitchFamily="65" charset="-120"/>
              </a:rPr>
              <a:t>個案</a:t>
            </a:r>
            <a:r>
              <a:rPr lang="zh-TW" altLang="en-US" sz="2000" dirty="0">
                <a:latin typeface="標楷體" pitchFamily="65" charset="-120"/>
                <a:ea typeface="標楷體" pitchFamily="65" charset="-120"/>
              </a:rPr>
              <a:t>應用</a:t>
            </a:r>
            <a:endParaRPr lang="zh-TW" altLang="en-US" sz="2000" dirty="0">
              <a:ea typeface="標楷體" pitchFamily="65" charset="-120"/>
            </a:endParaRPr>
          </a:p>
          <a:p>
            <a:pPr marL="342900" indent="-342900">
              <a:spcBef>
                <a:spcPct val="50000"/>
              </a:spcBef>
              <a:buFontTx/>
              <a:buAutoNum type="arabicPeriod"/>
            </a:pPr>
            <a:r>
              <a:rPr lang="zh-TW" altLang="en-US" sz="2400" dirty="0"/>
              <a:t>行銷管理</a:t>
            </a:r>
            <a:r>
              <a:rPr lang="zh-TW" altLang="en-US" sz="2400" dirty="0" smtClean="0">
                <a:latin typeface="標楷體" pitchFamily="65" charset="-120"/>
                <a:ea typeface="標楷體" pitchFamily="65" charset="-120"/>
              </a:rPr>
              <a:t>實務</a:t>
            </a:r>
            <a:r>
              <a:rPr lang="en-US" altLang="zh-TW" sz="2400" dirty="0">
                <a:latin typeface="標楷體" pitchFamily="65" charset="-120"/>
                <a:ea typeface="標楷體" pitchFamily="65" charset="-120"/>
              </a:rPr>
              <a:t>-</a:t>
            </a:r>
            <a:r>
              <a:rPr lang="zh-TW" altLang="en-US" sz="2200" dirty="0">
                <a:ea typeface="標楷體" pitchFamily="65" charset="-120"/>
              </a:rPr>
              <a:t>網路</a:t>
            </a:r>
            <a:r>
              <a:rPr lang="zh-TW" altLang="en-US" sz="2200" dirty="0">
                <a:ea typeface="標楷體" pitchFamily="65" charset="-120"/>
              </a:rPr>
              <a:t>問卷</a:t>
            </a:r>
            <a:r>
              <a:rPr lang="zh-TW" altLang="en-US" sz="2200" dirty="0" smtClean="0">
                <a:ea typeface="標楷體" pitchFamily="65" charset="-120"/>
              </a:rPr>
              <a:t>、</a:t>
            </a:r>
            <a:endParaRPr lang="en-US" altLang="zh-TW" sz="2200" dirty="0" smtClean="0">
              <a:ea typeface="標楷體" pitchFamily="65" charset="-120"/>
            </a:endParaRPr>
          </a:p>
          <a:p>
            <a:pPr>
              <a:spcBef>
                <a:spcPct val="50000"/>
              </a:spcBef>
            </a:pPr>
            <a:r>
              <a:rPr lang="zh-TW" altLang="en-US" sz="2200" dirty="0">
                <a:ea typeface="標楷體" pitchFamily="65" charset="-120"/>
              </a:rPr>
              <a:t>專業課程融入服務學習</a:t>
            </a:r>
            <a:r>
              <a:rPr lang="en-US" altLang="zh-TW" sz="2200" dirty="0">
                <a:ea typeface="標楷體" pitchFamily="65" charset="-120"/>
              </a:rPr>
              <a:t>- </a:t>
            </a:r>
            <a:r>
              <a:rPr lang="zh-TW" altLang="en-US" sz="2200" dirty="0">
                <a:ea typeface="標楷體" pitchFamily="65" charset="-120"/>
              </a:rPr>
              <a:t>社區網路</a:t>
            </a:r>
            <a:r>
              <a:rPr lang="zh-TW" altLang="en-US" sz="2200" dirty="0" smtClean="0">
                <a:ea typeface="標楷體" pitchFamily="65" charset="-120"/>
              </a:rPr>
              <a:t>行銷</a:t>
            </a:r>
            <a:endParaRPr lang="en-US" altLang="zh-TW" sz="2200" dirty="0" smtClean="0">
              <a:ea typeface="標楷體" pitchFamily="65" charset="-120"/>
            </a:endParaRPr>
          </a:p>
          <a:p>
            <a:pPr>
              <a:spcBef>
                <a:spcPct val="50000"/>
              </a:spcBef>
            </a:pPr>
            <a:r>
              <a:rPr lang="en-US" altLang="zh-TW" sz="2200" dirty="0" smtClean="0">
                <a:latin typeface="標楷體" pitchFamily="65" charset="-120"/>
                <a:ea typeface="標楷體" pitchFamily="65" charset="-120"/>
              </a:rPr>
              <a:t>4.</a:t>
            </a:r>
            <a:r>
              <a:rPr lang="zh-TW" altLang="en-US" sz="2400" dirty="0" smtClean="0">
                <a:latin typeface="標楷體" pitchFamily="65" charset="-120"/>
                <a:ea typeface="標楷體" pitchFamily="65" charset="-120"/>
              </a:rPr>
              <a:t>個案</a:t>
            </a:r>
            <a:r>
              <a:rPr lang="zh-TW" altLang="en-US" sz="2400" dirty="0">
                <a:latin typeface="標楷體" pitchFamily="65" charset="-120"/>
                <a:ea typeface="標楷體" pitchFamily="65" charset="-120"/>
              </a:rPr>
              <a:t>應用</a:t>
            </a:r>
            <a:r>
              <a:rPr lang="en-US" altLang="zh-TW" sz="2400" dirty="0">
                <a:latin typeface="標楷體" pitchFamily="65" charset="-120"/>
                <a:ea typeface="標楷體" pitchFamily="65" charset="-120"/>
              </a:rPr>
              <a:t>:</a:t>
            </a:r>
            <a:r>
              <a:rPr lang="en-US" altLang="zh-TW" sz="2200" dirty="0">
                <a:latin typeface="標楷體" pitchFamily="65" charset="-120"/>
                <a:ea typeface="標楷體" pitchFamily="65" charset="-120"/>
                <a:hlinkClick r:id="rId2"/>
              </a:rPr>
              <a:t>www.facebook.com/retail8</a:t>
            </a:r>
            <a:endParaRPr lang="en-US" altLang="zh-TW" sz="2200" dirty="0">
              <a:latin typeface="標楷體" pitchFamily="65" charset="-120"/>
              <a:ea typeface="標楷體" pitchFamily="65" charset="-120"/>
            </a:endParaRPr>
          </a:p>
          <a:p>
            <a:pPr>
              <a:spcBef>
                <a:spcPct val="50000"/>
              </a:spcBef>
            </a:pPr>
            <a:r>
              <a:rPr lang="en-US" altLang="zh-TW" sz="2200" dirty="0">
                <a:latin typeface="標楷體" pitchFamily="65" charset="-120"/>
                <a:ea typeface="標楷體" pitchFamily="65" charset="-120"/>
                <a:hlinkClick r:id="rId3"/>
              </a:rPr>
              <a:t>5.</a:t>
            </a:r>
            <a:r>
              <a:rPr lang="zh-TW" altLang="en-US" sz="2000" dirty="0">
                <a:latin typeface="標楷體" pitchFamily="65" charset="-120"/>
                <a:ea typeface="標楷體" pitchFamily="65" charset="-120"/>
              </a:rPr>
              <a:t>管理實務 </a:t>
            </a:r>
            <a:r>
              <a:rPr lang="en-US" altLang="zh-TW" sz="2000" dirty="0">
                <a:latin typeface="標楷體" pitchFamily="65" charset="-120"/>
                <a:ea typeface="標楷體" pitchFamily="65" charset="-120"/>
              </a:rPr>
              <a:t>: </a:t>
            </a:r>
          </a:p>
          <a:p>
            <a:pPr>
              <a:spcBef>
                <a:spcPct val="50000"/>
              </a:spcBef>
            </a:pPr>
            <a:r>
              <a:rPr lang="en-US" altLang="zh-TW" sz="2000" dirty="0">
                <a:latin typeface="標楷體" pitchFamily="65" charset="-120"/>
                <a:ea typeface="標楷體" pitchFamily="65" charset="-120"/>
                <a:hlinkClick r:id="rId4"/>
              </a:rPr>
              <a:t>https://www.google.com.tw/maps/@24.0961161,120.7148544,15z?hl=zh-TW</a:t>
            </a:r>
            <a:endParaRPr lang="en-US" altLang="zh-TW" sz="2000" dirty="0">
              <a:latin typeface="標楷體" pitchFamily="65" charset="-120"/>
              <a:ea typeface="標楷體" pitchFamily="65" charset="-120"/>
            </a:endParaRPr>
          </a:p>
          <a:p>
            <a:pPr>
              <a:spcBef>
                <a:spcPct val="50000"/>
              </a:spcBef>
            </a:pPr>
            <a:endParaRPr lang="en-US" altLang="zh-TW" sz="2200" dirty="0">
              <a:latin typeface="標楷體" pitchFamily="65" charset="-120"/>
              <a:ea typeface="標楷體" pitchFamily="65" charset="-120"/>
            </a:endParaRPr>
          </a:p>
          <a:p>
            <a:pPr>
              <a:spcBef>
                <a:spcPct val="50000"/>
              </a:spcBef>
            </a:pPr>
            <a:r>
              <a:rPr lang="en-US" altLang="zh-TW" sz="2200" dirty="0">
                <a:latin typeface="標楷體" pitchFamily="65" charset="-120"/>
                <a:ea typeface="標楷體" pitchFamily="65" charset="-120"/>
              </a:rPr>
              <a:t>6.*</a:t>
            </a:r>
            <a:r>
              <a:rPr lang="zh-TW" altLang="en-US" sz="2200" dirty="0">
                <a:latin typeface="標楷體" pitchFamily="65" charset="-120"/>
                <a:ea typeface="標楷體" pitchFamily="65" charset="-120"/>
              </a:rPr>
              <a:t>期中考前要在</a:t>
            </a:r>
            <a:r>
              <a:rPr lang="en-US" altLang="zh-TW" sz="2200" dirty="0" err="1">
                <a:latin typeface="標楷體" pitchFamily="65" charset="-120"/>
                <a:ea typeface="標楷體" pitchFamily="65" charset="-120"/>
              </a:rPr>
              <a:t>facebook</a:t>
            </a:r>
            <a:r>
              <a:rPr lang="zh-TW" altLang="en-US" sz="2200" dirty="0">
                <a:latin typeface="標楷體" pitchFamily="65" charset="-120"/>
                <a:ea typeface="標楷體" pitchFamily="65" charset="-120"/>
              </a:rPr>
              <a:t>開一個帳號。</a:t>
            </a:r>
            <a:endParaRPr lang="en-US" altLang="zh-TW" sz="2200" dirty="0">
              <a:latin typeface="標楷體" pitchFamily="65" charset="-120"/>
              <a:ea typeface="標楷體" pitchFamily="65" charset="-120"/>
            </a:endParaRPr>
          </a:p>
          <a:p>
            <a:pPr>
              <a:spcBef>
                <a:spcPct val="50000"/>
              </a:spcBef>
            </a:pPr>
            <a:r>
              <a:rPr lang="en-US" altLang="zh-TW" sz="2200" dirty="0">
                <a:latin typeface="標楷體" pitchFamily="65" charset="-120"/>
                <a:ea typeface="標楷體" pitchFamily="65" charset="-120"/>
              </a:rPr>
              <a:t>7.</a:t>
            </a:r>
            <a:r>
              <a:rPr lang="zh-TW" altLang="en-US" sz="2200" dirty="0">
                <a:latin typeface="標楷體" pitchFamily="65" charset="-120"/>
                <a:ea typeface="標楷體" pitchFamily="65" charset="-120"/>
              </a:rPr>
              <a:t>*期中報告做粉絲專業</a:t>
            </a:r>
            <a:r>
              <a:rPr lang="en-US" altLang="zh-TW" sz="2200" dirty="0">
                <a:latin typeface="標楷體" pitchFamily="65" charset="-120"/>
                <a:ea typeface="標楷體" pitchFamily="65" charset="-120"/>
              </a:rPr>
              <a:t>(</a:t>
            </a:r>
            <a:r>
              <a:rPr lang="zh-TW" altLang="en-US" sz="2200" dirty="0">
                <a:latin typeface="標楷體" pitchFamily="65" charset="-120"/>
                <a:ea typeface="標楷體" pitchFamily="65" charset="-120"/>
              </a:rPr>
              <a:t>在最底下</a:t>
            </a:r>
            <a:r>
              <a:rPr lang="en-US" altLang="zh-TW" sz="2200" dirty="0">
                <a:latin typeface="標楷體" pitchFamily="65" charset="-120"/>
                <a:ea typeface="標楷體" pitchFamily="65" charset="-120"/>
              </a:rPr>
              <a:t>)</a:t>
            </a:r>
            <a:r>
              <a:rPr lang="zh-TW" altLang="en-US" sz="2200" dirty="0">
                <a:latin typeface="標楷體" pitchFamily="65" charset="-120"/>
                <a:ea typeface="標楷體" pitchFamily="65" charset="-120"/>
              </a:rPr>
              <a:t>。</a:t>
            </a:r>
          </a:p>
          <a:p>
            <a:pPr marL="342900" indent="-342900">
              <a:spcBef>
                <a:spcPct val="50000"/>
              </a:spcBef>
              <a:buFontTx/>
              <a:buAutoNum type="arabicPeriod"/>
            </a:pPr>
            <a:endParaRPr lang="zh-TW" altLang="en-US" sz="2200" dirty="0">
              <a:ea typeface="標楷體" pitchFamily="65" charset="-120"/>
            </a:endParaRPr>
          </a:p>
          <a:p>
            <a:pPr marL="342900" indent="-342900">
              <a:spcBef>
                <a:spcPct val="50000"/>
              </a:spcBef>
              <a:buFontTx/>
              <a:buAutoNum type="arabicPeriod"/>
            </a:pPr>
            <a:endParaRPr lang="en-US" altLang="zh-TW" sz="2200" dirty="0">
              <a:ea typeface="標楷體" pitchFamily="65" charset="-120"/>
            </a:endParaRPr>
          </a:p>
        </p:txBody>
      </p:sp>
      <p:sp>
        <p:nvSpPr>
          <p:cNvPr id="2052" name="Text Box 14"/>
          <p:cNvSpPr txBox="1">
            <a:spLocks noChangeArrowheads="1"/>
          </p:cNvSpPr>
          <p:nvPr/>
        </p:nvSpPr>
        <p:spPr bwMode="auto">
          <a:xfrm>
            <a:off x="2063553" y="1052737"/>
            <a:ext cx="3743647" cy="461665"/>
          </a:xfrm>
          <a:prstGeom prst="rect">
            <a:avLst/>
          </a:prstGeom>
          <a:noFill/>
          <a:ln w="9525">
            <a:noFill/>
            <a:miter lim="800000"/>
            <a:headEnd/>
            <a:tailEnd/>
          </a:ln>
        </p:spPr>
        <p:txBody>
          <a:bodyPr wrap="square">
            <a:spAutoFit/>
          </a:bodyPr>
          <a:lstStyle/>
          <a:p>
            <a:pPr>
              <a:spcBef>
                <a:spcPct val="50000"/>
              </a:spcBef>
            </a:pPr>
            <a:r>
              <a:rPr lang="zh-TW" altLang="en-US" sz="2400" dirty="0"/>
              <a:t>行銷管理</a:t>
            </a:r>
            <a:r>
              <a:rPr lang="zh-TW" altLang="en-US" sz="2400" dirty="0" smtClean="0"/>
              <a:t>期</a:t>
            </a:r>
            <a:r>
              <a:rPr lang="zh-TW" altLang="en-US" sz="2400" dirty="0"/>
              <a:t>初 </a:t>
            </a:r>
            <a:r>
              <a:rPr lang="zh-TW" altLang="en-US" sz="2200" b="1" dirty="0">
                <a:ea typeface="標楷體" pitchFamily="65" charset="-120"/>
              </a:rPr>
              <a:t>課程</a:t>
            </a:r>
            <a:r>
              <a:rPr lang="zh-TW" altLang="en-US" sz="2200" b="1" dirty="0">
                <a:ea typeface="標楷體" pitchFamily="65" charset="-120"/>
              </a:rPr>
              <a:t>重點</a:t>
            </a:r>
          </a:p>
        </p:txBody>
      </p:sp>
      <p:grpSp>
        <p:nvGrpSpPr>
          <p:cNvPr id="2053" name="Group 17"/>
          <p:cNvGrpSpPr>
            <a:grpSpLocks/>
          </p:cNvGrpSpPr>
          <p:nvPr/>
        </p:nvGrpSpPr>
        <p:grpSpPr bwMode="auto">
          <a:xfrm>
            <a:off x="6383338" y="1846263"/>
            <a:ext cx="4608512" cy="1511300"/>
            <a:chOff x="3061" y="346"/>
            <a:chExt cx="2903" cy="952"/>
          </a:xfrm>
        </p:grpSpPr>
        <p:grpSp>
          <p:nvGrpSpPr>
            <p:cNvPr id="2066" name="Group 15"/>
            <p:cNvGrpSpPr>
              <a:grpSpLocks/>
            </p:cNvGrpSpPr>
            <p:nvPr/>
          </p:nvGrpSpPr>
          <p:grpSpPr bwMode="auto">
            <a:xfrm>
              <a:off x="3061" y="614"/>
              <a:ext cx="2903" cy="684"/>
              <a:chOff x="3061" y="614"/>
              <a:chExt cx="2903" cy="684"/>
            </a:xfrm>
          </p:grpSpPr>
          <p:grpSp>
            <p:nvGrpSpPr>
              <p:cNvPr id="2068" name="Group 12"/>
              <p:cNvGrpSpPr>
                <a:grpSpLocks/>
              </p:cNvGrpSpPr>
              <p:nvPr/>
            </p:nvGrpSpPr>
            <p:grpSpPr bwMode="auto">
              <a:xfrm>
                <a:off x="3061" y="614"/>
                <a:ext cx="2903" cy="684"/>
                <a:chOff x="2336" y="119"/>
                <a:chExt cx="2903" cy="684"/>
              </a:xfrm>
            </p:grpSpPr>
            <p:sp>
              <p:nvSpPr>
                <p:cNvPr id="2070" name="Text Box 5"/>
                <p:cNvSpPr txBox="1">
                  <a:spLocks noChangeArrowheads="1"/>
                </p:cNvSpPr>
                <p:nvPr/>
              </p:nvSpPr>
              <p:spPr bwMode="auto">
                <a:xfrm>
                  <a:off x="2336" y="346"/>
                  <a:ext cx="272" cy="231"/>
                </a:xfrm>
                <a:prstGeom prst="rect">
                  <a:avLst/>
                </a:prstGeom>
                <a:noFill/>
                <a:ln w="9525">
                  <a:noFill/>
                  <a:miter lim="800000"/>
                  <a:headEnd/>
                  <a:tailEnd/>
                </a:ln>
              </p:spPr>
              <p:txBody>
                <a:bodyPr>
                  <a:spAutoFit/>
                </a:bodyPr>
                <a:lstStyle/>
                <a:p>
                  <a:pPr>
                    <a:spcBef>
                      <a:spcPct val="50000"/>
                    </a:spcBef>
                  </a:pPr>
                  <a:r>
                    <a:rPr lang="en-US" altLang="zh-TW">
                      <a:latin typeface="新細明體" pitchFamily="18" charset="-120"/>
                    </a:rPr>
                    <a:t>◎</a:t>
                  </a:r>
                </a:p>
              </p:txBody>
            </p:sp>
            <p:sp>
              <p:nvSpPr>
                <p:cNvPr id="2071" name="Text Box 6"/>
                <p:cNvSpPr txBox="1">
                  <a:spLocks noChangeArrowheads="1"/>
                </p:cNvSpPr>
                <p:nvPr/>
              </p:nvSpPr>
              <p:spPr bwMode="auto">
                <a:xfrm>
                  <a:off x="2744" y="119"/>
                  <a:ext cx="2495" cy="231"/>
                </a:xfrm>
                <a:prstGeom prst="rect">
                  <a:avLst/>
                </a:prstGeom>
                <a:noFill/>
                <a:ln w="9525">
                  <a:noFill/>
                  <a:miter lim="800000"/>
                  <a:headEnd/>
                  <a:tailEnd/>
                </a:ln>
              </p:spPr>
              <p:txBody>
                <a:bodyPr>
                  <a:spAutoFit/>
                </a:bodyPr>
                <a:lstStyle/>
                <a:p>
                  <a:pPr>
                    <a:spcBef>
                      <a:spcPct val="50000"/>
                    </a:spcBef>
                  </a:pPr>
                  <a:r>
                    <a:rPr lang="en-US" altLang="zh-TW">
                      <a:latin typeface="標楷體" pitchFamily="65" charset="-120"/>
                      <a:ea typeface="標楷體" pitchFamily="65" charset="-120"/>
                    </a:rPr>
                    <a:t>MK-IS(Marking)</a:t>
                  </a:r>
                  <a:r>
                    <a:rPr lang="zh-TW" altLang="en-US">
                      <a:latin typeface="標楷體" pitchFamily="65" charset="-120"/>
                      <a:ea typeface="標楷體" pitchFamily="65" charset="-120"/>
                    </a:rPr>
                    <a:t>行銷</a:t>
                  </a:r>
                </a:p>
              </p:txBody>
            </p:sp>
            <p:sp>
              <p:nvSpPr>
                <p:cNvPr id="2072" name="Text Box 8"/>
                <p:cNvSpPr txBox="1">
                  <a:spLocks noChangeArrowheads="1"/>
                </p:cNvSpPr>
                <p:nvPr/>
              </p:nvSpPr>
              <p:spPr bwMode="auto">
                <a:xfrm>
                  <a:off x="2744" y="572"/>
                  <a:ext cx="2495" cy="231"/>
                </a:xfrm>
                <a:prstGeom prst="rect">
                  <a:avLst/>
                </a:prstGeom>
                <a:noFill/>
                <a:ln w="9525">
                  <a:noFill/>
                  <a:miter lim="800000"/>
                  <a:headEnd/>
                  <a:tailEnd/>
                </a:ln>
              </p:spPr>
              <p:txBody>
                <a:bodyPr>
                  <a:spAutoFit/>
                </a:bodyPr>
                <a:lstStyle/>
                <a:p>
                  <a:pPr>
                    <a:spcBef>
                      <a:spcPct val="50000"/>
                    </a:spcBef>
                  </a:pPr>
                  <a:r>
                    <a:rPr lang="en-US" altLang="zh-TW" dirty="0">
                      <a:latin typeface="標楷體" pitchFamily="65" charset="-120"/>
                      <a:ea typeface="標楷體" pitchFamily="65" charset="-120"/>
                    </a:rPr>
                    <a:t>SCM-IS(</a:t>
                  </a:r>
                  <a:r>
                    <a:rPr lang="zh-TW" altLang="en-US" dirty="0">
                      <a:latin typeface="標楷體" pitchFamily="65" charset="-120"/>
                      <a:ea typeface="標楷體" pitchFamily="65" charset="-120"/>
                    </a:rPr>
                    <a:t>物流</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供應鏈</a:t>
                  </a:r>
                  <a:r>
                    <a:rPr lang="en-US" altLang="zh-TW" dirty="0">
                      <a:latin typeface="標楷體" pitchFamily="65" charset="-120"/>
                      <a:ea typeface="標楷體" pitchFamily="65" charset="-120"/>
                    </a:rPr>
                    <a:t>)</a:t>
                  </a:r>
                </a:p>
              </p:txBody>
            </p:sp>
            <p:sp>
              <p:nvSpPr>
                <p:cNvPr id="2073" name="Line 9"/>
                <p:cNvSpPr>
                  <a:spLocks noChangeShapeType="1"/>
                </p:cNvSpPr>
                <p:nvPr/>
              </p:nvSpPr>
              <p:spPr bwMode="auto">
                <a:xfrm>
                  <a:off x="2653" y="255"/>
                  <a:ext cx="91" cy="0"/>
                </a:xfrm>
                <a:prstGeom prst="line">
                  <a:avLst/>
                </a:prstGeom>
                <a:noFill/>
                <a:ln w="9525">
                  <a:solidFill>
                    <a:schemeClr val="tx1"/>
                  </a:solidFill>
                  <a:round/>
                  <a:headEnd/>
                  <a:tailEnd/>
                </a:ln>
              </p:spPr>
              <p:txBody>
                <a:bodyPr/>
                <a:lstStyle/>
                <a:p>
                  <a:endParaRPr lang="zh-TW" altLang="en-US"/>
                </a:p>
              </p:txBody>
            </p:sp>
            <p:sp>
              <p:nvSpPr>
                <p:cNvPr id="2074" name="Line 10"/>
                <p:cNvSpPr>
                  <a:spLocks noChangeShapeType="1"/>
                </p:cNvSpPr>
                <p:nvPr/>
              </p:nvSpPr>
              <p:spPr bwMode="auto">
                <a:xfrm>
                  <a:off x="2653" y="709"/>
                  <a:ext cx="91" cy="0"/>
                </a:xfrm>
                <a:prstGeom prst="line">
                  <a:avLst/>
                </a:prstGeom>
                <a:noFill/>
                <a:ln w="9525">
                  <a:solidFill>
                    <a:schemeClr val="tx1"/>
                  </a:solidFill>
                  <a:round/>
                  <a:headEnd/>
                  <a:tailEnd/>
                </a:ln>
              </p:spPr>
              <p:txBody>
                <a:bodyPr/>
                <a:lstStyle/>
                <a:p>
                  <a:endParaRPr lang="zh-TW" altLang="en-US"/>
                </a:p>
              </p:txBody>
            </p:sp>
            <p:sp>
              <p:nvSpPr>
                <p:cNvPr id="2075" name="Line 11"/>
                <p:cNvSpPr>
                  <a:spLocks noChangeShapeType="1"/>
                </p:cNvSpPr>
                <p:nvPr/>
              </p:nvSpPr>
              <p:spPr bwMode="auto">
                <a:xfrm>
                  <a:off x="2653" y="255"/>
                  <a:ext cx="0" cy="454"/>
                </a:xfrm>
                <a:prstGeom prst="line">
                  <a:avLst/>
                </a:prstGeom>
                <a:noFill/>
                <a:ln w="9525">
                  <a:solidFill>
                    <a:schemeClr val="tx1"/>
                  </a:solidFill>
                  <a:round/>
                  <a:headEnd/>
                  <a:tailEnd/>
                </a:ln>
              </p:spPr>
              <p:txBody>
                <a:bodyPr/>
                <a:lstStyle/>
                <a:p>
                  <a:endParaRPr lang="zh-TW" altLang="en-US"/>
                </a:p>
              </p:txBody>
            </p:sp>
          </p:grpSp>
          <p:sp>
            <p:nvSpPr>
              <p:cNvPr id="2069" name="Line 13"/>
              <p:cNvSpPr>
                <a:spLocks noChangeShapeType="1"/>
              </p:cNvSpPr>
              <p:nvPr/>
            </p:nvSpPr>
            <p:spPr bwMode="auto">
              <a:xfrm>
                <a:off x="3243" y="935"/>
                <a:ext cx="136" cy="0"/>
              </a:xfrm>
              <a:prstGeom prst="line">
                <a:avLst/>
              </a:prstGeom>
              <a:noFill/>
              <a:ln w="9525">
                <a:solidFill>
                  <a:schemeClr val="tx1"/>
                </a:solidFill>
                <a:round/>
                <a:headEnd/>
                <a:tailEnd/>
              </a:ln>
            </p:spPr>
            <p:txBody>
              <a:bodyPr/>
              <a:lstStyle/>
              <a:p>
                <a:endParaRPr lang="zh-TW" altLang="en-US"/>
              </a:p>
            </p:txBody>
          </p:sp>
        </p:grpSp>
        <p:sp>
          <p:nvSpPr>
            <p:cNvPr id="2067" name="Text Box 16"/>
            <p:cNvSpPr txBox="1">
              <a:spLocks noChangeArrowheads="1"/>
            </p:cNvSpPr>
            <p:nvPr/>
          </p:nvSpPr>
          <p:spPr bwMode="auto">
            <a:xfrm>
              <a:off x="3061" y="346"/>
              <a:ext cx="2223" cy="269"/>
            </a:xfrm>
            <a:prstGeom prst="rect">
              <a:avLst/>
            </a:prstGeom>
            <a:noFill/>
            <a:ln w="9525">
              <a:noFill/>
              <a:miter lim="800000"/>
              <a:headEnd/>
              <a:tailEnd/>
            </a:ln>
          </p:spPr>
          <p:txBody>
            <a:bodyPr>
              <a:spAutoFit/>
            </a:bodyPr>
            <a:lstStyle/>
            <a:p>
              <a:pPr>
                <a:spcBef>
                  <a:spcPct val="50000"/>
                </a:spcBef>
              </a:pPr>
              <a:r>
                <a:rPr lang="zh-TW" altLang="en-US" sz="2200" b="1">
                  <a:ea typeface="標楷體" pitchFamily="65" charset="-120"/>
                </a:rPr>
                <a:t>王老師的專長</a:t>
              </a:r>
            </a:p>
          </p:txBody>
        </p:sp>
      </p:grpSp>
      <p:graphicFrame>
        <p:nvGraphicFramePr>
          <p:cNvPr id="3121" name="Group 49"/>
          <p:cNvGraphicFramePr>
            <a:graphicFrameLocks noGrp="1"/>
          </p:cNvGraphicFramePr>
          <p:nvPr>
            <p:ph/>
            <p:extLst>
              <p:ext uri="{D42A27DB-BD31-4B8C-83A1-F6EECF244321}">
                <p14:modId xmlns:p14="http://schemas.microsoft.com/office/powerpoint/2010/main" val="3729409555"/>
              </p:ext>
            </p:extLst>
          </p:nvPr>
        </p:nvGraphicFramePr>
        <p:xfrm>
          <a:off x="1981200" y="274638"/>
          <a:ext cx="8229600" cy="426720"/>
        </p:xfrm>
        <a:graphic>
          <a:graphicData uri="http://schemas.openxmlformats.org/drawingml/2006/table">
            <a:tbl>
              <a:tblPr/>
              <a:tblGrid>
                <a:gridCol w="1627188"/>
                <a:gridCol w="1085850"/>
                <a:gridCol w="1357312"/>
                <a:gridCol w="4159250"/>
              </a:tblGrid>
              <a:tr h="417513">
                <a:tc>
                  <a:txBody>
                    <a:bodyPr/>
                    <a:lstStyle>
                      <a:lvl1pPr marL="342900" indent="-342900">
                        <a:spcBef>
                          <a:spcPct val="20000"/>
                        </a:spcBef>
                        <a:defRPr kumimoji="1" sz="2800">
                          <a:solidFill>
                            <a:schemeClr val="tx1"/>
                          </a:solidFill>
                          <a:latin typeface="Arial" charset="0"/>
                          <a:ea typeface="新細明體" pitchFamily="18" charset="-120"/>
                        </a:defRPr>
                      </a:lvl1pPr>
                      <a:lvl2pPr marL="742950" indent="-285750">
                        <a:spcBef>
                          <a:spcPct val="20000"/>
                        </a:spcBef>
                        <a:defRPr kumimoji="1" sz="2400">
                          <a:solidFill>
                            <a:schemeClr val="tx1"/>
                          </a:solidFill>
                          <a:latin typeface="Arial" charset="0"/>
                          <a:ea typeface="新細明體" pitchFamily="18" charset="-120"/>
                        </a:defRPr>
                      </a:lvl2pPr>
                      <a:lvl3pPr marL="1143000" indent="-228600">
                        <a:spcBef>
                          <a:spcPct val="20000"/>
                        </a:spcBef>
                        <a:defRPr kumimoji="1" sz="2000">
                          <a:solidFill>
                            <a:schemeClr val="tx1"/>
                          </a:solidFill>
                          <a:latin typeface="Arial" charset="0"/>
                          <a:ea typeface="新細明體" pitchFamily="18" charset="-120"/>
                        </a:defRPr>
                      </a:lvl3pPr>
                      <a:lvl4pPr marL="1600200" indent="-228600">
                        <a:spcBef>
                          <a:spcPct val="20000"/>
                        </a:spcBef>
                        <a:defRPr kumimoji="1">
                          <a:solidFill>
                            <a:schemeClr val="tx1"/>
                          </a:solidFill>
                          <a:latin typeface="Arial" charset="0"/>
                          <a:ea typeface="新細明體" pitchFamily="18" charset="-120"/>
                        </a:defRPr>
                      </a:lvl4pPr>
                      <a:lvl5pPr marL="2057400" indent="-228600">
                        <a:spcBef>
                          <a:spcPct val="20000"/>
                        </a:spcBef>
                        <a:defRPr kumimoji="1">
                          <a:solidFill>
                            <a:schemeClr val="tx1"/>
                          </a:solidFill>
                          <a:latin typeface="Arial" charset="0"/>
                          <a:ea typeface="新細明體" pitchFamily="18" charset="-120"/>
                        </a:defRPr>
                      </a:lvl5pPr>
                      <a:lvl6pPr marL="2514600" indent="-228600" fontAlgn="base">
                        <a:spcBef>
                          <a:spcPct val="20000"/>
                        </a:spcBef>
                        <a:spcAft>
                          <a:spcPct val="0"/>
                        </a:spcAft>
                        <a:defRPr kumimoji="1">
                          <a:solidFill>
                            <a:schemeClr val="tx1"/>
                          </a:solidFill>
                          <a:latin typeface="Arial" charset="0"/>
                          <a:ea typeface="新細明體" pitchFamily="18" charset="-120"/>
                        </a:defRPr>
                      </a:lvl6pPr>
                      <a:lvl7pPr marL="2971800" indent="-228600" fontAlgn="base">
                        <a:spcBef>
                          <a:spcPct val="20000"/>
                        </a:spcBef>
                        <a:spcAft>
                          <a:spcPct val="0"/>
                        </a:spcAft>
                        <a:defRPr kumimoji="1">
                          <a:solidFill>
                            <a:schemeClr val="tx1"/>
                          </a:solidFill>
                          <a:latin typeface="Arial" charset="0"/>
                          <a:ea typeface="新細明體" pitchFamily="18" charset="-120"/>
                        </a:defRPr>
                      </a:lvl7pPr>
                      <a:lvl8pPr marL="3429000" indent="-228600" fontAlgn="base">
                        <a:spcBef>
                          <a:spcPct val="20000"/>
                        </a:spcBef>
                        <a:spcAft>
                          <a:spcPct val="0"/>
                        </a:spcAft>
                        <a:defRPr kumimoji="1">
                          <a:solidFill>
                            <a:schemeClr val="tx1"/>
                          </a:solidFill>
                          <a:latin typeface="Arial" charset="0"/>
                          <a:ea typeface="新細明體" pitchFamily="18" charset="-120"/>
                        </a:defRPr>
                      </a:lvl8pPr>
                      <a:lvl9pPr marL="3886200" indent="-228600" fontAlgn="base">
                        <a:spcBef>
                          <a:spcPct val="20000"/>
                        </a:spcBef>
                        <a:spcAft>
                          <a:spcPct val="0"/>
                        </a:spcAft>
                        <a:defRPr kumimoji="1">
                          <a:solidFill>
                            <a:schemeClr val="tx1"/>
                          </a:solidFill>
                          <a:latin typeface="Arial" charset="0"/>
                          <a:ea typeface="新細明體" pitchFamily="18" charset="-12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en-US" altLang="zh-TW" sz="2200" b="1" i="0" u="none" strike="noStrike" cap="none" normalizeH="0" baseline="0" dirty="0" smtClean="0">
                          <a:ln>
                            <a:noFill/>
                          </a:ln>
                          <a:solidFill>
                            <a:schemeClr val="tx1"/>
                          </a:solidFill>
                          <a:effectLst/>
                          <a:latin typeface="標楷體" pitchFamily="65" charset="-120"/>
                          <a:ea typeface="標楷體" pitchFamily="65" charset="-120"/>
                        </a:rPr>
                        <a:t>1.9/21</a:t>
                      </a:r>
                      <a:endParaRPr kumimoji="1" lang="zh-TW" altLang="en-US" sz="2200" b="1" i="0" u="none" strike="noStrike" cap="none" normalizeH="0" baseline="0" dirty="0" smtClean="0">
                        <a:ln>
                          <a:noFill/>
                        </a:ln>
                        <a:solidFill>
                          <a:schemeClr val="tx1"/>
                        </a:solidFill>
                        <a:effectLst/>
                        <a:latin typeface="標楷體" pitchFamily="65" charset="-120"/>
                        <a:ea typeface="標楷體" pitchFamily="65" charset="-120"/>
                      </a:endParaRP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charset="0"/>
                          <a:ea typeface="新細明體" pitchFamily="18" charset="-120"/>
                        </a:defRPr>
                      </a:lvl1pPr>
                      <a:lvl2pPr marL="742950" indent="-285750">
                        <a:spcBef>
                          <a:spcPct val="20000"/>
                        </a:spcBef>
                        <a:defRPr kumimoji="1" sz="2400">
                          <a:solidFill>
                            <a:schemeClr val="tx1"/>
                          </a:solidFill>
                          <a:latin typeface="Arial" charset="0"/>
                          <a:ea typeface="新細明體" pitchFamily="18" charset="-120"/>
                        </a:defRPr>
                      </a:lvl2pPr>
                      <a:lvl3pPr marL="1143000" indent="-228600">
                        <a:spcBef>
                          <a:spcPct val="20000"/>
                        </a:spcBef>
                        <a:defRPr kumimoji="1" sz="2000">
                          <a:solidFill>
                            <a:schemeClr val="tx1"/>
                          </a:solidFill>
                          <a:latin typeface="Arial" charset="0"/>
                          <a:ea typeface="新細明體" pitchFamily="18" charset="-120"/>
                        </a:defRPr>
                      </a:lvl3pPr>
                      <a:lvl4pPr marL="1600200" indent="-228600">
                        <a:spcBef>
                          <a:spcPct val="20000"/>
                        </a:spcBef>
                        <a:defRPr kumimoji="1">
                          <a:solidFill>
                            <a:schemeClr val="tx1"/>
                          </a:solidFill>
                          <a:latin typeface="Arial" charset="0"/>
                          <a:ea typeface="新細明體" pitchFamily="18" charset="-120"/>
                        </a:defRPr>
                      </a:lvl4pPr>
                      <a:lvl5pPr marL="2057400" indent="-228600">
                        <a:spcBef>
                          <a:spcPct val="20000"/>
                        </a:spcBef>
                        <a:defRPr kumimoji="1">
                          <a:solidFill>
                            <a:schemeClr val="tx1"/>
                          </a:solidFill>
                          <a:latin typeface="Arial" charset="0"/>
                          <a:ea typeface="新細明體" pitchFamily="18" charset="-120"/>
                        </a:defRPr>
                      </a:lvl5pPr>
                      <a:lvl6pPr marL="2514600" indent="-228600" fontAlgn="base">
                        <a:spcBef>
                          <a:spcPct val="20000"/>
                        </a:spcBef>
                        <a:spcAft>
                          <a:spcPct val="0"/>
                        </a:spcAft>
                        <a:defRPr kumimoji="1">
                          <a:solidFill>
                            <a:schemeClr val="tx1"/>
                          </a:solidFill>
                          <a:latin typeface="Arial" charset="0"/>
                          <a:ea typeface="新細明體" pitchFamily="18" charset="-120"/>
                        </a:defRPr>
                      </a:lvl6pPr>
                      <a:lvl7pPr marL="2971800" indent="-228600" fontAlgn="base">
                        <a:spcBef>
                          <a:spcPct val="20000"/>
                        </a:spcBef>
                        <a:spcAft>
                          <a:spcPct val="0"/>
                        </a:spcAft>
                        <a:defRPr kumimoji="1">
                          <a:solidFill>
                            <a:schemeClr val="tx1"/>
                          </a:solidFill>
                          <a:latin typeface="Arial" charset="0"/>
                          <a:ea typeface="新細明體" pitchFamily="18" charset="-120"/>
                        </a:defRPr>
                      </a:lvl7pPr>
                      <a:lvl8pPr marL="3429000" indent="-228600" fontAlgn="base">
                        <a:spcBef>
                          <a:spcPct val="20000"/>
                        </a:spcBef>
                        <a:spcAft>
                          <a:spcPct val="0"/>
                        </a:spcAft>
                        <a:defRPr kumimoji="1">
                          <a:solidFill>
                            <a:schemeClr val="tx1"/>
                          </a:solidFill>
                          <a:latin typeface="Arial" charset="0"/>
                          <a:ea typeface="新細明體" pitchFamily="18" charset="-120"/>
                        </a:defRPr>
                      </a:lvl8pPr>
                      <a:lvl9pPr marL="3886200" indent="-228600" fontAlgn="base">
                        <a:spcBef>
                          <a:spcPct val="20000"/>
                        </a:spcBef>
                        <a:spcAft>
                          <a:spcPct val="0"/>
                        </a:spcAft>
                        <a:defRPr kumimoji="1">
                          <a:solidFill>
                            <a:schemeClr val="tx1"/>
                          </a:solidFill>
                          <a:latin typeface="Arial" charset="0"/>
                          <a:ea typeface="新細明體" pitchFamily="18" charset="-12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1" lang="en-US" altLang="zh-TW" sz="2200" b="1" i="0" u="none" strike="noStrike" cap="none" normalizeH="0" baseline="0" smtClean="0">
                        <a:ln>
                          <a:noFill/>
                        </a:ln>
                        <a:solidFill>
                          <a:schemeClr val="tx1"/>
                        </a:solidFill>
                        <a:effectLst/>
                        <a:latin typeface="標楷體" pitchFamily="65" charset="-120"/>
                        <a:ea typeface="標楷體" pitchFamily="65" charset="-120"/>
                      </a:endParaRP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charset="0"/>
                          <a:ea typeface="新細明體" pitchFamily="18" charset="-120"/>
                        </a:defRPr>
                      </a:lvl1pPr>
                      <a:lvl2pPr marL="742950" indent="-285750">
                        <a:spcBef>
                          <a:spcPct val="20000"/>
                        </a:spcBef>
                        <a:defRPr kumimoji="1" sz="2400">
                          <a:solidFill>
                            <a:schemeClr val="tx1"/>
                          </a:solidFill>
                          <a:latin typeface="Arial" charset="0"/>
                          <a:ea typeface="新細明體" pitchFamily="18" charset="-120"/>
                        </a:defRPr>
                      </a:lvl2pPr>
                      <a:lvl3pPr marL="1143000" indent="-228600">
                        <a:spcBef>
                          <a:spcPct val="20000"/>
                        </a:spcBef>
                        <a:defRPr kumimoji="1" sz="2000">
                          <a:solidFill>
                            <a:schemeClr val="tx1"/>
                          </a:solidFill>
                          <a:latin typeface="Arial" charset="0"/>
                          <a:ea typeface="新細明體" pitchFamily="18" charset="-120"/>
                        </a:defRPr>
                      </a:lvl3pPr>
                      <a:lvl4pPr marL="1600200" indent="-228600">
                        <a:spcBef>
                          <a:spcPct val="20000"/>
                        </a:spcBef>
                        <a:defRPr kumimoji="1">
                          <a:solidFill>
                            <a:schemeClr val="tx1"/>
                          </a:solidFill>
                          <a:latin typeface="Arial" charset="0"/>
                          <a:ea typeface="新細明體" pitchFamily="18" charset="-120"/>
                        </a:defRPr>
                      </a:lvl4pPr>
                      <a:lvl5pPr marL="2057400" indent="-228600">
                        <a:spcBef>
                          <a:spcPct val="20000"/>
                        </a:spcBef>
                        <a:defRPr kumimoji="1">
                          <a:solidFill>
                            <a:schemeClr val="tx1"/>
                          </a:solidFill>
                          <a:latin typeface="Arial" charset="0"/>
                          <a:ea typeface="新細明體" pitchFamily="18" charset="-120"/>
                        </a:defRPr>
                      </a:lvl5pPr>
                      <a:lvl6pPr marL="2514600" indent="-228600" fontAlgn="base">
                        <a:spcBef>
                          <a:spcPct val="20000"/>
                        </a:spcBef>
                        <a:spcAft>
                          <a:spcPct val="0"/>
                        </a:spcAft>
                        <a:defRPr kumimoji="1">
                          <a:solidFill>
                            <a:schemeClr val="tx1"/>
                          </a:solidFill>
                          <a:latin typeface="Arial" charset="0"/>
                          <a:ea typeface="新細明體" pitchFamily="18" charset="-120"/>
                        </a:defRPr>
                      </a:lvl6pPr>
                      <a:lvl7pPr marL="2971800" indent="-228600" fontAlgn="base">
                        <a:spcBef>
                          <a:spcPct val="20000"/>
                        </a:spcBef>
                        <a:spcAft>
                          <a:spcPct val="0"/>
                        </a:spcAft>
                        <a:defRPr kumimoji="1">
                          <a:solidFill>
                            <a:schemeClr val="tx1"/>
                          </a:solidFill>
                          <a:latin typeface="Arial" charset="0"/>
                          <a:ea typeface="新細明體" pitchFamily="18" charset="-120"/>
                        </a:defRPr>
                      </a:lvl7pPr>
                      <a:lvl8pPr marL="3429000" indent="-228600" fontAlgn="base">
                        <a:spcBef>
                          <a:spcPct val="20000"/>
                        </a:spcBef>
                        <a:spcAft>
                          <a:spcPct val="0"/>
                        </a:spcAft>
                        <a:defRPr kumimoji="1">
                          <a:solidFill>
                            <a:schemeClr val="tx1"/>
                          </a:solidFill>
                          <a:latin typeface="Arial" charset="0"/>
                          <a:ea typeface="新細明體" pitchFamily="18" charset="-120"/>
                        </a:defRPr>
                      </a:lvl8pPr>
                      <a:lvl9pPr marL="3886200" indent="-228600" fontAlgn="base">
                        <a:spcBef>
                          <a:spcPct val="20000"/>
                        </a:spcBef>
                        <a:spcAft>
                          <a:spcPct val="0"/>
                        </a:spcAft>
                        <a:defRPr kumimoji="1">
                          <a:solidFill>
                            <a:schemeClr val="tx1"/>
                          </a:solidFill>
                          <a:latin typeface="Arial" charset="0"/>
                          <a:ea typeface="新細明體" pitchFamily="18" charset="-12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1" lang="zh-TW" altLang="en-US" sz="2200" b="1" i="0" u="none" strike="noStrike" cap="none" normalizeH="0" baseline="0" smtClean="0">
                        <a:ln>
                          <a:noFill/>
                        </a:ln>
                        <a:solidFill>
                          <a:schemeClr val="tx1"/>
                        </a:solidFill>
                        <a:effectLst/>
                        <a:latin typeface="標楷體" pitchFamily="65" charset="-120"/>
                        <a:ea typeface="標楷體" pitchFamily="65" charset="-120"/>
                      </a:endParaRPr>
                    </a:p>
                  </a:txBody>
                  <a:tcPr anchor="ct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kumimoji="1" sz="2800">
                          <a:solidFill>
                            <a:schemeClr val="tx1"/>
                          </a:solidFill>
                          <a:latin typeface="Arial" charset="0"/>
                          <a:ea typeface="新細明體" pitchFamily="18" charset="-120"/>
                        </a:defRPr>
                      </a:lvl1pPr>
                      <a:lvl2pPr marL="742950" indent="-285750">
                        <a:spcBef>
                          <a:spcPct val="20000"/>
                        </a:spcBef>
                        <a:defRPr kumimoji="1" sz="2400">
                          <a:solidFill>
                            <a:schemeClr val="tx1"/>
                          </a:solidFill>
                          <a:latin typeface="Arial" charset="0"/>
                          <a:ea typeface="新細明體" pitchFamily="18" charset="-120"/>
                        </a:defRPr>
                      </a:lvl2pPr>
                      <a:lvl3pPr marL="1143000" indent="-228600">
                        <a:spcBef>
                          <a:spcPct val="20000"/>
                        </a:spcBef>
                        <a:defRPr kumimoji="1" sz="2000">
                          <a:solidFill>
                            <a:schemeClr val="tx1"/>
                          </a:solidFill>
                          <a:latin typeface="Arial" charset="0"/>
                          <a:ea typeface="新細明體" pitchFamily="18" charset="-120"/>
                        </a:defRPr>
                      </a:lvl3pPr>
                      <a:lvl4pPr marL="1600200" indent="-228600">
                        <a:spcBef>
                          <a:spcPct val="20000"/>
                        </a:spcBef>
                        <a:defRPr kumimoji="1">
                          <a:solidFill>
                            <a:schemeClr val="tx1"/>
                          </a:solidFill>
                          <a:latin typeface="Arial" charset="0"/>
                          <a:ea typeface="新細明體" pitchFamily="18" charset="-120"/>
                        </a:defRPr>
                      </a:lvl4pPr>
                      <a:lvl5pPr marL="2057400" indent="-228600">
                        <a:spcBef>
                          <a:spcPct val="20000"/>
                        </a:spcBef>
                        <a:defRPr kumimoji="1">
                          <a:solidFill>
                            <a:schemeClr val="tx1"/>
                          </a:solidFill>
                          <a:latin typeface="Arial" charset="0"/>
                          <a:ea typeface="新細明體" pitchFamily="18" charset="-120"/>
                        </a:defRPr>
                      </a:lvl5pPr>
                      <a:lvl6pPr marL="2514600" indent="-228600" fontAlgn="base">
                        <a:spcBef>
                          <a:spcPct val="20000"/>
                        </a:spcBef>
                        <a:spcAft>
                          <a:spcPct val="0"/>
                        </a:spcAft>
                        <a:defRPr kumimoji="1">
                          <a:solidFill>
                            <a:schemeClr val="tx1"/>
                          </a:solidFill>
                          <a:latin typeface="Arial" charset="0"/>
                          <a:ea typeface="新細明體" pitchFamily="18" charset="-120"/>
                        </a:defRPr>
                      </a:lvl6pPr>
                      <a:lvl7pPr marL="2971800" indent="-228600" fontAlgn="base">
                        <a:spcBef>
                          <a:spcPct val="20000"/>
                        </a:spcBef>
                        <a:spcAft>
                          <a:spcPct val="0"/>
                        </a:spcAft>
                        <a:defRPr kumimoji="1">
                          <a:solidFill>
                            <a:schemeClr val="tx1"/>
                          </a:solidFill>
                          <a:latin typeface="Arial" charset="0"/>
                          <a:ea typeface="新細明體" pitchFamily="18" charset="-120"/>
                        </a:defRPr>
                      </a:lvl7pPr>
                      <a:lvl8pPr marL="3429000" indent="-228600" fontAlgn="base">
                        <a:spcBef>
                          <a:spcPct val="20000"/>
                        </a:spcBef>
                        <a:spcAft>
                          <a:spcPct val="0"/>
                        </a:spcAft>
                        <a:defRPr kumimoji="1">
                          <a:solidFill>
                            <a:schemeClr val="tx1"/>
                          </a:solidFill>
                          <a:latin typeface="Arial" charset="0"/>
                          <a:ea typeface="新細明體" pitchFamily="18" charset="-120"/>
                        </a:defRPr>
                      </a:lvl8pPr>
                      <a:lvl9pPr marL="3886200" indent="-228600" fontAlgn="base">
                        <a:spcBef>
                          <a:spcPct val="20000"/>
                        </a:spcBef>
                        <a:spcAft>
                          <a:spcPct val="0"/>
                        </a:spcAft>
                        <a:defRPr kumimoji="1">
                          <a:solidFill>
                            <a:schemeClr val="tx1"/>
                          </a:solidFill>
                          <a:latin typeface="Arial" charset="0"/>
                          <a:ea typeface="新細明體" pitchFamily="18" charset="-120"/>
                        </a:defRPr>
                      </a:lvl9pPr>
                    </a:lstStyle>
                    <a:p>
                      <a:pPr marL="342900" marR="0" lvl="0" indent="-342900" algn="l" defTabSz="914400" rtl="0" eaLnBrk="1" fontAlgn="ctr" latinLnBrk="0" hangingPunct="1">
                        <a:lnSpc>
                          <a:spcPct val="100000"/>
                        </a:lnSpc>
                        <a:spcBef>
                          <a:spcPct val="0"/>
                        </a:spcBef>
                        <a:spcAft>
                          <a:spcPct val="0"/>
                        </a:spcAft>
                        <a:buClrTx/>
                        <a:buSzTx/>
                        <a:buFontTx/>
                        <a:buNone/>
                        <a:tabLst/>
                      </a:pPr>
                      <a:endParaRPr kumimoji="1" lang="en-US" altLang="zh-TW" sz="2200" b="1" i="0" u="none" strike="noStrike" cap="none" normalizeH="0" baseline="0" dirty="0" smtClean="0">
                        <a:ln>
                          <a:noFill/>
                        </a:ln>
                        <a:solidFill>
                          <a:schemeClr val="tx1"/>
                        </a:solidFill>
                        <a:effectLst/>
                        <a:latin typeface="標楷體" pitchFamily="65" charset="-120"/>
                        <a:ea typeface="標楷體" pitchFamily="65" charset="-120"/>
                      </a:endParaRPr>
                    </a:p>
                  </a:txBody>
                  <a:tcPr anchor="ctr" horzOverflow="overflow">
                    <a:lnL w="12700" cap="flat" cmpd="sng" algn="ctr">
                      <a:solidFill>
                        <a:srgbClr val="C0C0C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11769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字方塊 18"/>
          <p:cNvSpPr txBox="1"/>
          <p:nvPr/>
        </p:nvSpPr>
        <p:spPr>
          <a:xfrm>
            <a:off x="1991544" y="1700809"/>
            <a:ext cx="1584176" cy="369332"/>
          </a:xfrm>
          <a:prstGeom prst="rect">
            <a:avLst/>
          </a:prstGeom>
          <a:noFill/>
        </p:spPr>
        <p:txBody>
          <a:bodyPr wrap="square" rtlCol="0">
            <a:spAutoFit/>
          </a:bodyPr>
          <a:lstStyle/>
          <a:p>
            <a:r>
              <a:rPr lang="en-US" altLang="zh-TW" dirty="0">
                <a:latin typeface="標楷體" pitchFamily="65" charset="-120"/>
                <a:ea typeface="標楷體" pitchFamily="65" charset="-120"/>
              </a:rPr>
              <a:t>83</a:t>
            </a:r>
            <a:r>
              <a:rPr lang="zh-TW" altLang="en-US" dirty="0">
                <a:latin typeface="標楷體" pitchFamily="65" charset="-120"/>
                <a:ea typeface="標楷體" pitchFamily="65" charset="-120"/>
              </a:rPr>
              <a:t>年 </a:t>
            </a:r>
            <a:r>
              <a:rPr lang="en-US" altLang="zh-TW" dirty="0" err="1">
                <a:latin typeface="標楷體" pitchFamily="65" charset="-120"/>
                <a:ea typeface="標楷體" pitchFamily="65" charset="-120"/>
              </a:rPr>
              <a:t>Hinet</a:t>
            </a:r>
            <a:endParaRPr lang="en-US" altLang="zh-TW" dirty="0">
              <a:latin typeface="標楷體" pitchFamily="65" charset="-120"/>
              <a:ea typeface="標楷體" pitchFamily="65" charset="-120"/>
            </a:endParaRPr>
          </a:p>
        </p:txBody>
      </p:sp>
      <p:cxnSp>
        <p:nvCxnSpPr>
          <p:cNvPr id="21" name="直線單箭頭接點 20"/>
          <p:cNvCxnSpPr>
            <a:stCxn id="19" idx="3"/>
          </p:cNvCxnSpPr>
          <p:nvPr/>
        </p:nvCxnSpPr>
        <p:spPr>
          <a:xfrm>
            <a:off x="3575721" y="1885475"/>
            <a:ext cx="542393" cy="296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文字方塊 21"/>
          <p:cNvSpPr txBox="1"/>
          <p:nvPr/>
        </p:nvSpPr>
        <p:spPr>
          <a:xfrm>
            <a:off x="4223792" y="1700808"/>
            <a:ext cx="1584176" cy="369332"/>
          </a:xfrm>
          <a:prstGeom prst="rect">
            <a:avLst/>
          </a:prstGeom>
          <a:noFill/>
        </p:spPr>
        <p:txBody>
          <a:bodyPr wrap="square" rtlCol="0">
            <a:spAutoFit/>
          </a:bodyPr>
          <a:lstStyle/>
          <a:p>
            <a:r>
              <a:rPr lang="en-US" altLang="zh-TW" dirty="0">
                <a:latin typeface="標楷體" pitchFamily="65" charset="-120"/>
                <a:ea typeface="標楷體" pitchFamily="65" charset="-120"/>
              </a:rPr>
              <a:t>88</a:t>
            </a:r>
            <a:r>
              <a:rPr lang="zh-TW" altLang="en-US" dirty="0">
                <a:latin typeface="標楷體" pitchFamily="65" charset="-120"/>
                <a:ea typeface="標楷體" pitchFamily="65" charset="-120"/>
              </a:rPr>
              <a:t>年 </a:t>
            </a:r>
            <a:r>
              <a:rPr lang="en-US" altLang="zh-TW" dirty="0">
                <a:latin typeface="標楷體" pitchFamily="65" charset="-120"/>
                <a:ea typeface="標楷體" pitchFamily="65" charset="-120"/>
              </a:rPr>
              <a:t>ADSL</a:t>
            </a:r>
          </a:p>
        </p:txBody>
      </p:sp>
      <p:sp>
        <p:nvSpPr>
          <p:cNvPr id="23" name="文字方塊 22"/>
          <p:cNvSpPr txBox="1"/>
          <p:nvPr/>
        </p:nvSpPr>
        <p:spPr>
          <a:xfrm>
            <a:off x="1991544" y="2204864"/>
            <a:ext cx="1152128" cy="369332"/>
          </a:xfrm>
          <a:prstGeom prst="rect">
            <a:avLst/>
          </a:prstGeom>
          <a:noFill/>
        </p:spPr>
        <p:txBody>
          <a:bodyPr wrap="square" rtlCol="0">
            <a:spAutoFit/>
          </a:bodyPr>
          <a:lstStyle/>
          <a:p>
            <a:r>
              <a:rPr lang="en-US" altLang="zh-TW" dirty="0">
                <a:latin typeface="標楷體" pitchFamily="65" charset="-120"/>
                <a:ea typeface="標楷體" pitchFamily="65" charset="-120"/>
              </a:rPr>
              <a:t>PC-NB</a:t>
            </a:r>
            <a:endParaRPr lang="zh-TW" altLang="en-US" dirty="0">
              <a:latin typeface="標楷體" pitchFamily="65" charset="-120"/>
              <a:ea typeface="標楷體" pitchFamily="65" charset="-120"/>
            </a:endParaRPr>
          </a:p>
        </p:txBody>
      </p:sp>
      <p:cxnSp>
        <p:nvCxnSpPr>
          <p:cNvPr id="24" name="直線單箭頭接點 23"/>
          <p:cNvCxnSpPr/>
          <p:nvPr/>
        </p:nvCxnSpPr>
        <p:spPr>
          <a:xfrm>
            <a:off x="3575721" y="2345920"/>
            <a:ext cx="542393" cy="296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文字方塊 24"/>
          <p:cNvSpPr txBox="1"/>
          <p:nvPr/>
        </p:nvSpPr>
        <p:spPr>
          <a:xfrm>
            <a:off x="4223792" y="2132856"/>
            <a:ext cx="2376264" cy="369332"/>
          </a:xfrm>
          <a:prstGeom prst="rect">
            <a:avLst/>
          </a:prstGeom>
          <a:noFill/>
        </p:spPr>
        <p:txBody>
          <a:bodyPr wrap="square" rtlCol="0">
            <a:spAutoFit/>
          </a:bodyPr>
          <a:lstStyle/>
          <a:p>
            <a:r>
              <a:rPr lang="en-US" altLang="zh-TW" dirty="0">
                <a:latin typeface="標楷體" pitchFamily="65" charset="-120"/>
                <a:ea typeface="標楷體" pitchFamily="65" charset="-120"/>
              </a:rPr>
              <a:t>Mobile-Cell(Phone)</a:t>
            </a:r>
          </a:p>
        </p:txBody>
      </p:sp>
      <p:sp>
        <p:nvSpPr>
          <p:cNvPr id="26" name="文字方塊 25"/>
          <p:cNvSpPr txBox="1"/>
          <p:nvPr/>
        </p:nvSpPr>
        <p:spPr>
          <a:xfrm>
            <a:off x="2063552" y="2996952"/>
            <a:ext cx="648072" cy="369332"/>
          </a:xfrm>
          <a:prstGeom prst="rect">
            <a:avLst/>
          </a:prstGeom>
          <a:noFill/>
        </p:spPr>
        <p:txBody>
          <a:bodyPr wrap="square" rtlCol="0">
            <a:spAutoFit/>
          </a:bodyPr>
          <a:lstStyle/>
          <a:p>
            <a:r>
              <a:rPr lang="en-US" altLang="zh-TW" dirty="0">
                <a:latin typeface="標楷體" pitchFamily="65" charset="-120"/>
                <a:ea typeface="標楷體" pitchFamily="65" charset="-120"/>
              </a:rPr>
              <a:t>ERP</a:t>
            </a:r>
            <a:endParaRPr lang="zh-TW" altLang="en-US" dirty="0">
              <a:latin typeface="標楷體" pitchFamily="65" charset="-120"/>
              <a:ea typeface="標楷體" pitchFamily="65" charset="-120"/>
            </a:endParaRPr>
          </a:p>
        </p:txBody>
      </p:sp>
      <p:grpSp>
        <p:nvGrpSpPr>
          <p:cNvPr id="57" name="群組 56"/>
          <p:cNvGrpSpPr/>
          <p:nvPr/>
        </p:nvGrpSpPr>
        <p:grpSpPr>
          <a:xfrm>
            <a:off x="2711624" y="2924944"/>
            <a:ext cx="432048" cy="504056"/>
            <a:chOff x="1187624" y="2924944"/>
            <a:chExt cx="432048" cy="504056"/>
          </a:xfrm>
        </p:grpSpPr>
        <p:cxnSp>
          <p:nvCxnSpPr>
            <p:cNvPr id="28" name="直線接點 27"/>
            <p:cNvCxnSpPr>
              <a:stCxn id="26" idx="3"/>
            </p:cNvCxnSpPr>
            <p:nvPr/>
          </p:nvCxnSpPr>
          <p:spPr>
            <a:xfrm flipV="1">
              <a:off x="1187624" y="3180522"/>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接點 31"/>
            <p:cNvCxnSpPr/>
            <p:nvPr/>
          </p:nvCxnSpPr>
          <p:spPr>
            <a:xfrm>
              <a:off x="1403648" y="2924944"/>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V="1">
              <a:off x="1386000" y="2924944"/>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接點 33"/>
            <p:cNvCxnSpPr/>
            <p:nvPr/>
          </p:nvCxnSpPr>
          <p:spPr>
            <a:xfrm flipV="1">
              <a:off x="1386000" y="3427904"/>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 name="文字方塊 34"/>
          <p:cNvSpPr txBox="1"/>
          <p:nvPr/>
        </p:nvSpPr>
        <p:spPr>
          <a:xfrm>
            <a:off x="3143672" y="2708920"/>
            <a:ext cx="4464496" cy="369332"/>
          </a:xfrm>
          <a:prstGeom prst="rect">
            <a:avLst/>
          </a:prstGeom>
          <a:noFill/>
        </p:spPr>
        <p:txBody>
          <a:bodyPr wrap="square" rtlCol="0">
            <a:spAutoFit/>
          </a:bodyPr>
          <a:lstStyle/>
          <a:p>
            <a:r>
              <a:rPr lang="en-US" altLang="zh-TW" dirty="0">
                <a:latin typeface="標楷體" pitchFamily="65" charset="-120"/>
                <a:ea typeface="標楷體" pitchFamily="65" charset="-120"/>
              </a:rPr>
              <a:t>SCM(</a:t>
            </a:r>
            <a:r>
              <a:rPr lang="zh-TW" altLang="en-US" dirty="0">
                <a:latin typeface="標楷體" pitchFamily="65" charset="-120"/>
                <a:ea typeface="標楷體" pitchFamily="65" charset="-120"/>
              </a:rPr>
              <a:t>產</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(Customer-Relationship(FB)</a:t>
            </a:r>
            <a:endParaRPr lang="zh-TW" altLang="en-US" dirty="0">
              <a:latin typeface="標楷體" pitchFamily="65" charset="-120"/>
              <a:ea typeface="標楷體" pitchFamily="65" charset="-120"/>
            </a:endParaRPr>
          </a:p>
        </p:txBody>
      </p:sp>
      <p:sp>
        <p:nvSpPr>
          <p:cNvPr id="36" name="文字方塊 35"/>
          <p:cNvSpPr txBox="1"/>
          <p:nvPr/>
        </p:nvSpPr>
        <p:spPr>
          <a:xfrm>
            <a:off x="3143672" y="3212977"/>
            <a:ext cx="4464496" cy="646331"/>
          </a:xfrm>
          <a:prstGeom prst="rect">
            <a:avLst/>
          </a:prstGeom>
          <a:noFill/>
        </p:spPr>
        <p:txBody>
          <a:bodyPr wrap="square" rtlCol="0">
            <a:spAutoFit/>
          </a:bodyPr>
          <a:lstStyle/>
          <a:p>
            <a:r>
              <a:rPr lang="en-US" altLang="zh-TW" dirty="0">
                <a:latin typeface="標楷體" pitchFamily="65" charset="-120"/>
                <a:ea typeface="標楷體" pitchFamily="65" charset="-120"/>
              </a:rPr>
              <a:t>CRM(</a:t>
            </a:r>
            <a:r>
              <a:rPr lang="zh-TW" altLang="en-US" dirty="0">
                <a:latin typeface="標楷體" pitchFamily="65" charset="-120"/>
                <a:ea typeface="標楷體" pitchFamily="65" charset="-120"/>
              </a:rPr>
              <a:t>銷</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RFID</a:t>
            </a:r>
          </a:p>
          <a:p>
            <a:r>
              <a:rPr lang="en-US" altLang="zh-TW" dirty="0">
                <a:latin typeface="標楷體" pitchFamily="65" charset="-120"/>
                <a:ea typeface="標楷體" pitchFamily="65" charset="-120"/>
              </a:rPr>
              <a:t>(</a:t>
            </a:r>
            <a:r>
              <a:rPr lang="en-US" altLang="zh-TW" dirty="0" err="1">
                <a:latin typeface="標楷體" pitchFamily="65" charset="-120"/>
                <a:ea typeface="標楷體" pitchFamily="65" charset="-120"/>
              </a:rPr>
              <a:t>Wal</a:t>
            </a:r>
            <a:r>
              <a:rPr lang="en-US" altLang="zh-TW" dirty="0">
                <a:latin typeface="標楷體" pitchFamily="65" charset="-120"/>
                <a:ea typeface="標楷體" pitchFamily="65" charset="-120"/>
              </a:rPr>
              <a:t>-mart)</a:t>
            </a:r>
            <a:r>
              <a:rPr lang="zh-TW" altLang="en-US" dirty="0">
                <a:latin typeface="標楷體" pitchFamily="65" charset="-120"/>
                <a:ea typeface="標楷體" pitchFamily="65" charset="-120"/>
              </a:rPr>
              <a:t>百聯</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聯華</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華聯</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37" name="文字方塊 36"/>
          <p:cNvSpPr txBox="1"/>
          <p:nvPr/>
        </p:nvSpPr>
        <p:spPr>
          <a:xfrm>
            <a:off x="2135560" y="4365104"/>
            <a:ext cx="1944216" cy="369332"/>
          </a:xfrm>
          <a:prstGeom prst="rect">
            <a:avLst/>
          </a:prstGeom>
          <a:noFill/>
        </p:spPr>
        <p:txBody>
          <a:bodyPr wrap="square" rtlCol="0">
            <a:spAutoFit/>
          </a:bodyPr>
          <a:lstStyle/>
          <a:p>
            <a:r>
              <a:rPr lang="zh-TW" altLang="en-US" dirty="0">
                <a:sym typeface="Wingdings"/>
              </a:rPr>
              <a:t></a:t>
            </a:r>
            <a:r>
              <a:rPr lang="en-US" altLang="zh-TW" dirty="0">
                <a:sym typeface="Wingdings"/>
              </a:rPr>
              <a:t>Vo-</a:t>
            </a:r>
            <a:r>
              <a:rPr lang="en-US" altLang="zh-TW" dirty="0" err="1">
                <a:sym typeface="Wingdings"/>
              </a:rPr>
              <a:t>Da</a:t>
            </a:r>
            <a:r>
              <a:rPr lang="en-US" altLang="zh-TW" dirty="0">
                <a:sym typeface="Wingdings"/>
              </a:rPr>
              <a:t>-</a:t>
            </a:r>
            <a:r>
              <a:rPr lang="en-US" altLang="zh-TW" dirty="0" err="1">
                <a:sym typeface="Wingdings"/>
              </a:rPr>
              <a:t>Fone</a:t>
            </a:r>
            <a:r>
              <a:rPr lang="en-US" altLang="zh-TW" dirty="0">
                <a:sym typeface="Wingdings"/>
              </a:rPr>
              <a:t>:</a:t>
            </a:r>
            <a:endParaRPr lang="zh-TW" altLang="en-US" dirty="0"/>
          </a:p>
        </p:txBody>
      </p:sp>
      <p:sp>
        <p:nvSpPr>
          <p:cNvPr id="38" name="文字方塊 37"/>
          <p:cNvSpPr txBox="1"/>
          <p:nvPr/>
        </p:nvSpPr>
        <p:spPr>
          <a:xfrm>
            <a:off x="3647728" y="4355812"/>
            <a:ext cx="504056" cy="369332"/>
          </a:xfrm>
          <a:prstGeom prst="rect">
            <a:avLst/>
          </a:prstGeom>
          <a:noFill/>
          <a:ln w="25400">
            <a:solidFill>
              <a:srgbClr val="FF0000"/>
            </a:solidFill>
            <a:prstDash val="sysDash"/>
          </a:ln>
        </p:spPr>
        <p:txBody>
          <a:bodyPr wrap="square" rtlCol="0">
            <a:spAutoFit/>
          </a:bodyPr>
          <a:lstStyle/>
          <a:p>
            <a:r>
              <a:rPr lang="en-US" altLang="zh-TW" dirty="0"/>
              <a:t>3G                                                                       </a:t>
            </a:r>
            <a:endParaRPr lang="zh-TW" altLang="en-US" dirty="0"/>
          </a:p>
        </p:txBody>
      </p:sp>
      <p:sp>
        <p:nvSpPr>
          <p:cNvPr id="39" name="文字方塊 38"/>
          <p:cNvSpPr txBox="1"/>
          <p:nvPr/>
        </p:nvSpPr>
        <p:spPr>
          <a:xfrm>
            <a:off x="2639616" y="4797152"/>
            <a:ext cx="1152128" cy="369332"/>
          </a:xfrm>
          <a:prstGeom prst="rect">
            <a:avLst/>
          </a:prstGeom>
          <a:noFill/>
        </p:spPr>
        <p:txBody>
          <a:bodyPr wrap="square" rtlCol="0">
            <a:spAutoFit/>
          </a:bodyPr>
          <a:lstStyle/>
          <a:p>
            <a:r>
              <a:rPr lang="zh-TW" altLang="en-US" dirty="0">
                <a:latin typeface="標楷體" pitchFamily="65" charset="-120"/>
                <a:ea typeface="標楷體" pitchFamily="65" charset="-120"/>
              </a:rPr>
              <a:t>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英</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德</a:t>
            </a:r>
            <a:endParaRPr lang="zh-TW" altLang="en-US" dirty="0">
              <a:latin typeface="標楷體" pitchFamily="65" charset="-120"/>
              <a:ea typeface="標楷體" pitchFamily="65" charset="-120"/>
            </a:endParaRPr>
          </a:p>
        </p:txBody>
      </p:sp>
      <p:sp>
        <p:nvSpPr>
          <p:cNvPr id="41" name="文字方塊 40"/>
          <p:cNvSpPr txBox="1"/>
          <p:nvPr/>
        </p:nvSpPr>
        <p:spPr>
          <a:xfrm>
            <a:off x="3647728" y="5013176"/>
            <a:ext cx="1224136" cy="369332"/>
          </a:xfrm>
          <a:prstGeom prst="rect">
            <a:avLst/>
          </a:prstGeom>
          <a:noFill/>
        </p:spPr>
        <p:txBody>
          <a:bodyPr wrap="square" rtlCol="0">
            <a:spAutoFit/>
          </a:bodyPr>
          <a:lstStyle/>
          <a:p>
            <a:r>
              <a:rPr lang="en-US" altLang="zh-TW" dirty="0">
                <a:latin typeface="標楷體" pitchFamily="65" charset="-120"/>
                <a:ea typeface="標楷體" pitchFamily="65" charset="-120"/>
              </a:rPr>
              <a:t>W-CDMA</a:t>
            </a:r>
            <a:endParaRPr lang="zh-TW" altLang="en-US" dirty="0">
              <a:latin typeface="標楷體" pitchFamily="65" charset="-120"/>
              <a:ea typeface="標楷體" pitchFamily="65" charset="-120"/>
            </a:endParaRPr>
          </a:p>
        </p:txBody>
      </p:sp>
      <p:sp>
        <p:nvSpPr>
          <p:cNvPr id="42" name="文字方塊 41"/>
          <p:cNvSpPr txBox="1"/>
          <p:nvPr/>
        </p:nvSpPr>
        <p:spPr>
          <a:xfrm>
            <a:off x="2423592" y="5661248"/>
            <a:ext cx="3096344" cy="923330"/>
          </a:xfrm>
          <a:prstGeom prst="rect">
            <a:avLst/>
          </a:prstGeom>
          <a:noFill/>
        </p:spPr>
        <p:txBody>
          <a:bodyPr wrap="square" rtlCol="0">
            <a:spAutoFit/>
          </a:bodyPr>
          <a:lstStyle/>
          <a:p>
            <a:r>
              <a:rPr lang="en-US" altLang="zh-TW" dirty="0"/>
              <a:t>Voice-</a:t>
            </a:r>
          </a:p>
          <a:p>
            <a:r>
              <a:rPr lang="en-US" altLang="zh-TW" dirty="0"/>
              <a:t>           Data-</a:t>
            </a:r>
          </a:p>
          <a:p>
            <a:r>
              <a:rPr lang="en-US" altLang="zh-TW" dirty="0"/>
              <a:t>                     Phone</a:t>
            </a:r>
            <a:endParaRPr lang="zh-TW" altLang="en-US" dirty="0"/>
          </a:p>
        </p:txBody>
      </p:sp>
      <p:grpSp>
        <p:nvGrpSpPr>
          <p:cNvPr id="55" name="群組 54"/>
          <p:cNvGrpSpPr/>
          <p:nvPr/>
        </p:nvGrpSpPr>
        <p:grpSpPr>
          <a:xfrm>
            <a:off x="6240016" y="4365105"/>
            <a:ext cx="3312368" cy="1294403"/>
            <a:chOff x="4716016" y="4365104"/>
            <a:chExt cx="3312368" cy="1294403"/>
          </a:xfrm>
        </p:grpSpPr>
        <p:sp>
          <p:nvSpPr>
            <p:cNvPr id="43" name="文字方塊 42"/>
            <p:cNvSpPr txBox="1"/>
            <p:nvPr/>
          </p:nvSpPr>
          <p:spPr>
            <a:xfrm>
              <a:off x="4716016" y="4365104"/>
              <a:ext cx="1872208" cy="646331"/>
            </a:xfrm>
            <a:prstGeom prst="rect">
              <a:avLst/>
            </a:prstGeom>
            <a:noFill/>
          </p:spPr>
          <p:txBody>
            <a:bodyPr wrap="square" rtlCol="0">
              <a:spAutoFit/>
            </a:bodyPr>
            <a:lstStyle/>
            <a:p>
              <a:r>
                <a:rPr lang="zh-TW" altLang="en-US" dirty="0">
                  <a:latin typeface="標楷體" pitchFamily="65" charset="-120"/>
                  <a:ea typeface="標楷體" pitchFamily="65" charset="-120"/>
                </a:rPr>
                <a:t>行銷    </a:t>
              </a:r>
              <a:r>
                <a:rPr lang="en-US" altLang="zh-TW" dirty="0">
                  <a:latin typeface="標楷體" pitchFamily="65" charset="-120"/>
                  <a:ea typeface="標楷體" pitchFamily="65" charset="-120"/>
                </a:rPr>
                <a:t>Marketing</a:t>
              </a:r>
              <a:endParaRPr lang="zh-TW" altLang="en-US" dirty="0">
                <a:latin typeface="標楷體" pitchFamily="65" charset="-120"/>
                <a:ea typeface="標楷體" pitchFamily="65" charset="-120"/>
              </a:endParaRPr>
            </a:p>
          </p:txBody>
        </p:sp>
        <p:sp>
          <p:nvSpPr>
            <p:cNvPr id="44" name="文字方塊 43"/>
            <p:cNvSpPr txBox="1"/>
            <p:nvPr/>
          </p:nvSpPr>
          <p:spPr>
            <a:xfrm>
              <a:off x="5364088" y="5013176"/>
              <a:ext cx="1008112" cy="646331"/>
            </a:xfrm>
            <a:prstGeom prst="rect">
              <a:avLst/>
            </a:prstGeom>
            <a:noFill/>
          </p:spPr>
          <p:txBody>
            <a:bodyPr wrap="square" rtlCol="0">
              <a:spAutoFit/>
            </a:bodyPr>
            <a:lstStyle/>
            <a:p>
              <a:r>
                <a:rPr lang="en-US" altLang="zh-TW" dirty="0">
                  <a:latin typeface="標楷體" pitchFamily="65" charset="-120"/>
                  <a:ea typeface="標楷體" pitchFamily="65" charset="-120"/>
                </a:rPr>
                <a:t>Price</a:t>
              </a:r>
            </a:p>
            <a:p>
              <a:r>
                <a:rPr lang="en-US" altLang="zh-TW" dirty="0">
                  <a:latin typeface="標楷體" pitchFamily="65" charset="-120"/>
                  <a:ea typeface="標楷體" pitchFamily="65" charset="-120"/>
                </a:rPr>
                <a:t>Product</a:t>
              </a:r>
              <a:endParaRPr lang="zh-TW" altLang="en-US" dirty="0">
                <a:latin typeface="標楷體" pitchFamily="65" charset="-120"/>
                <a:ea typeface="標楷體" pitchFamily="65" charset="-120"/>
              </a:endParaRPr>
            </a:p>
          </p:txBody>
        </p:sp>
        <p:sp>
          <p:nvSpPr>
            <p:cNvPr id="45" name="文字方塊 44"/>
            <p:cNvSpPr txBox="1"/>
            <p:nvPr/>
          </p:nvSpPr>
          <p:spPr>
            <a:xfrm>
              <a:off x="6804248" y="5013176"/>
              <a:ext cx="1224136" cy="646331"/>
            </a:xfrm>
            <a:prstGeom prst="rect">
              <a:avLst/>
            </a:prstGeom>
            <a:noFill/>
          </p:spPr>
          <p:txBody>
            <a:bodyPr wrap="square" rtlCol="0">
              <a:spAutoFit/>
            </a:bodyPr>
            <a:lstStyle/>
            <a:p>
              <a:r>
                <a:rPr lang="en-US" altLang="zh-TW" dirty="0">
                  <a:latin typeface="標楷體" pitchFamily="65" charset="-120"/>
                  <a:ea typeface="標楷體" pitchFamily="65" charset="-120"/>
                </a:rPr>
                <a:t>Place</a:t>
              </a:r>
            </a:p>
            <a:p>
              <a:r>
                <a:rPr lang="en-US" altLang="zh-TW" dirty="0">
                  <a:latin typeface="標楷體" pitchFamily="65" charset="-120"/>
                  <a:ea typeface="標楷體" pitchFamily="65" charset="-120"/>
                </a:rPr>
                <a:t>Prom(</a:t>
              </a:r>
              <a:r>
                <a:rPr lang="zh-TW" altLang="en-US" dirty="0">
                  <a:latin typeface="標楷體" pitchFamily="65" charset="-120"/>
                  <a:ea typeface="標楷體" pitchFamily="65" charset="-120"/>
                </a:rPr>
                <a:t>推銷</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grpSp>
          <p:nvGrpSpPr>
            <p:cNvPr id="51" name="群組 50"/>
            <p:cNvGrpSpPr/>
            <p:nvPr/>
          </p:nvGrpSpPr>
          <p:grpSpPr>
            <a:xfrm>
              <a:off x="5148064" y="5157192"/>
              <a:ext cx="216024" cy="288032"/>
              <a:chOff x="5148064" y="5157192"/>
              <a:chExt cx="216024" cy="288032"/>
            </a:xfrm>
          </p:grpSpPr>
          <p:cxnSp>
            <p:nvCxnSpPr>
              <p:cNvPr id="47" name="直線接點 46"/>
              <p:cNvCxnSpPr/>
              <p:nvPr/>
            </p:nvCxnSpPr>
            <p:spPr>
              <a:xfrm flipH="1">
                <a:off x="5148064" y="5157192"/>
                <a:ext cx="216024"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接點 47"/>
              <p:cNvCxnSpPr/>
              <p:nvPr/>
            </p:nvCxnSpPr>
            <p:spPr>
              <a:xfrm flipH="1" flipV="1">
                <a:off x="5148064" y="5301208"/>
                <a:ext cx="216024"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 name="群組 51"/>
            <p:cNvGrpSpPr/>
            <p:nvPr/>
          </p:nvGrpSpPr>
          <p:grpSpPr>
            <a:xfrm>
              <a:off x="6588224" y="5157192"/>
              <a:ext cx="216024" cy="288032"/>
              <a:chOff x="5148064" y="5157192"/>
              <a:chExt cx="216024" cy="288032"/>
            </a:xfrm>
          </p:grpSpPr>
          <p:cxnSp>
            <p:nvCxnSpPr>
              <p:cNvPr id="53" name="直線接點 52"/>
              <p:cNvCxnSpPr/>
              <p:nvPr/>
            </p:nvCxnSpPr>
            <p:spPr>
              <a:xfrm flipH="1">
                <a:off x="5148064" y="5157192"/>
                <a:ext cx="216024"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接點 53"/>
              <p:cNvCxnSpPr/>
              <p:nvPr/>
            </p:nvCxnSpPr>
            <p:spPr>
              <a:xfrm flipH="1" flipV="1">
                <a:off x="5148064" y="5301208"/>
                <a:ext cx="216024"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25623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3395700" y="582396"/>
            <a:ext cx="5400600" cy="461665"/>
          </a:xfrm>
          <a:prstGeom prst="rect">
            <a:avLst/>
          </a:prstGeom>
          <a:noFill/>
        </p:spPr>
        <p:txBody>
          <a:bodyPr wrap="square" rtlCol="0">
            <a:spAutoFit/>
          </a:bodyPr>
          <a:lstStyle/>
          <a:p>
            <a:pPr algn="ctr"/>
            <a:r>
              <a:rPr lang="en-US" altLang="zh-TW" sz="2400" b="1" dirty="0" smtClean="0">
                <a:latin typeface="標楷體" pitchFamily="65" charset="-120"/>
                <a:ea typeface="標楷體" pitchFamily="65" charset="-120"/>
              </a:rPr>
              <a:t>12.12/7</a:t>
            </a:r>
            <a:r>
              <a:rPr lang="zh-TW" altLang="en-US" sz="2400" b="1" dirty="0" smtClean="0">
                <a:latin typeface="標楷體" pitchFamily="65" charset="-120"/>
                <a:ea typeface="標楷體" pitchFamily="65" charset="-120"/>
              </a:rPr>
              <a:t> </a:t>
            </a:r>
            <a:r>
              <a:rPr lang="zh-TW" altLang="en-US" sz="2400" dirty="0">
                <a:solidFill>
                  <a:srgbClr val="FF0000"/>
                </a:solidFill>
              </a:rPr>
              <a:t>行銷管理</a:t>
            </a:r>
            <a:r>
              <a:rPr lang="zh-TW" altLang="en-US" sz="2400" dirty="0">
                <a:solidFill>
                  <a:srgbClr val="FF0000"/>
                </a:solidFill>
                <a:latin typeface="標楷體" pitchFamily="65" charset="-120"/>
                <a:ea typeface="標楷體" pitchFamily="65" charset="-120"/>
              </a:rPr>
              <a:t>個案應用</a:t>
            </a:r>
            <a:endParaRPr lang="zh-TW" altLang="en-US" sz="2400" b="1" dirty="0">
              <a:latin typeface="標楷體" pitchFamily="65" charset="-120"/>
              <a:ea typeface="標楷體" pitchFamily="65" charset="-120"/>
            </a:endParaRPr>
          </a:p>
        </p:txBody>
      </p:sp>
      <p:sp>
        <p:nvSpPr>
          <p:cNvPr id="5" name="文字方塊 4"/>
          <p:cNvSpPr txBox="1"/>
          <p:nvPr/>
        </p:nvSpPr>
        <p:spPr>
          <a:xfrm>
            <a:off x="2063552" y="2636912"/>
            <a:ext cx="648072" cy="400110"/>
          </a:xfrm>
          <a:prstGeom prst="rect">
            <a:avLst/>
          </a:prstGeom>
          <a:noFill/>
        </p:spPr>
        <p:txBody>
          <a:bodyPr wrap="square" rtlCol="0">
            <a:spAutoFit/>
          </a:bodyPr>
          <a:lstStyle/>
          <a:p>
            <a:r>
              <a:rPr lang="en-US" altLang="zh-TW" sz="2000" dirty="0">
                <a:latin typeface="標楷體" pitchFamily="65" charset="-120"/>
                <a:ea typeface="標楷體" pitchFamily="65" charset="-120"/>
              </a:rPr>
              <a:t>EC</a:t>
            </a:r>
            <a:endParaRPr lang="zh-TW" altLang="en-US" sz="2000" dirty="0">
              <a:latin typeface="標楷體" pitchFamily="65" charset="-120"/>
              <a:ea typeface="標楷體" pitchFamily="65" charset="-120"/>
            </a:endParaRPr>
          </a:p>
        </p:txBody>
      </p:sp>
      <p:grpSp>
        <p:nvGrpSpPr>
          <p:cNvPr id="6" name="群組 5"/>
          <p:cNvGrpSpPr/>
          <p:nvPr/>
        </p:nvGrpSpPr>
        <p:grpSpPr>
          <a:xfrm>
            <a:off x="2495600" y="2132856"/>
            <a:ext cx="432048" cy="1368152"/>
            <a:chOff x="1187624" y="2924944"/>
            <a:chExt cx="432048" cy="504056"/>
          </a:xfrm>
        </p:grpSpPr>
        <p:cxnSp>
          <p:nvCxnSpPr>
            <p:cNvPr id="7" name="直線接點 6"/>
            <p:cNvCxnSpPr/>
            <p:nvPr/>
          </p:nvCxnSpPr>
          <p:spPr>
            <a:xfrm flipV="1">
              <a:off x="1187624" y="3180522"/>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接點 7"/>
            <p:cNvCxnSpPr/>
            <p:nvPr/>
          </p:nvCxnSpPr>
          <p:spPr>
            <a:xfrm>
              <a:off x="1403648" y="2924944"/>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flipV="1">
              <a:off x="1386000" y="2924944"/>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接點 9"/>
            <p:cNvCxnSpPr/>
            <p:nvPr/>
          </p:nvCxnSpPr>
          <p:spPr>
            <a:xfrm flipV="1">
              <a:off x="1386000" y="3427904"/>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文字方塊 10"/>
          <p:cNvSpPr txBox="1"/>
          <p:nvPr/>
        </p:nvSpPr>
        <p:spPr>
          <a:xfrm>
            <a:off x="2999656" y="1988840"/>
            <a:ext cx="936104" cy="369332"/>
          </a:xfrm>
          <a:prstGeom prst="rect">
            <a:avLst/>
          </a:prstGeom>
          <a:noFill/>
        </p:spPr>
        <p:txBody>
          <a:bodyPr wrap="square" rtlCol="0">
            <a:spAutoFit/>
          </a:bodyPr>
          <a:lstStyle/>
          <a:p>
            <a:r>
              <a:rPr lang="en-US" altLang="zh-TW" dirty="0">
                <a:latin typeface="標楷體" pitchFamily="65" charset="-120"/>
                <a:ea typeface="標楷體" pitchFamily="65" charset="-120"/>
              </a:rPr>
              <a:t>B2B</a:t>
            </a:r>
            <a:endParaRPr lang="zh-TW" altLang="en-US" dirty="0">
              <a:latin typeface="標楷體" pitchFamily="65" charset="-120"/>
              <a:ea typeface="標楷體" pitchFamily="65" charset="-120"/>
            </a:endParaRPr>
          </a:p>
        </p:txBody>
      </p:sp>
      <p:sp>
        <p:nvSpPr>
          <p:cNvPr id="12" name="文字方塊 11"/>
          <p:cNvSpPr txBox="1"/>
          <p:nvPr/>
        </p:nvSpPr>
        <p:spPr>
          <a:xfrm>
            <a:off x="2999656" y="3275692"/>
            <a:ext cx="936104" cy="369332"/>
          </a:xfrm>
          <a:prstGeom prst="rect">
            <a:avLst/>
          </a:prstGeom>
          <a:noFill/>
        </p:spPr>
        <p:txBody>
          <a:bodyPr wrap="square" rtlCol="0">
            <a:spAutoFit/>
          </a:bodyPr>
          <a:lstStyle/>
          <a:p>
            <a:r>
              <a:rPr lang="en-US" altLang="zh-TW" dirty="0">
                <a:latin typeface="標楷體" pitchFamily="65" charset="-120"/>
                <a:ea typeface="標楷體" pitchFamily="65" charset="-120"/>
              </a:rPr>
              <a:t>B2C</a:t>
            </a:r>
            <a:endParaRPr lang="zh-TW" altLang="en-US" dirty="0">
              <a:latin typeface="標楷體" pitchFamily="65" charset="-120"/>
              <a:ea typeface="標楷體" pitchFamily="65" charset="-120"/>
            </a:endParaRPr>
          </a:p>
        </p:txBody>
      </p:sp>
      <p:sp>
        <p:nvSpPr>
          <p:cNvPr id="13" name="文字方塊 12"/>
          <p:cNvSpPr txBox="1"/>
          <p:nvPr/>
        </p:nvSpPr>
        <p:spPr>
          <a:xfrm>
            <a:off x="2999656" y="2276872"/>
            <a:ext cx="1368152" cy="369332"/>
          </a:xfrm>
          <a:prstGeom prst="rect">
            <a:avLst/>
          </a:prstGeom>
          <a:noFill/>
        </p:spPr>
        <p:txBody>
          <a:bodyPr wrap="square" rtlCol="0">
            <a:spAutoFit/>
          </a:bodyPr>
          <a:lstStyle/>
          <a:p>
            <a:r>
              <a:rPr lang="en-US" altLang="zh-TW" dirty="0">
                <a:latin typeface="標楷體" pitchFamily="65" charset="-120"/>
                <a:ea typeface="標楷體" pitchFamily="65" charset="-120"/>
              </a:rPr>
              <a:t>(Business)</a:t>
            </a:r>
            <a:endParaRPr lang="zh-TW" altLang="en-US" dirty="0">
              <a:latin typeface="標楷體" pitchFamily="65" charset="-120"/>
              <a:ea typeface="標楷體" pitchFamily="65" charset="-120"/>
            </a:endParaRPr>
          </a:p>
        </p:txBody>
      </p:sp>
      <p:sp>
        <p:nvSpPr>
          <p:cNvPr id="14" name="文字方塊 13"/>
          <p:cNvSpPr txBox="1"/>
          <p:nvPr/>
        </p:nvSpPr>
        <p:spPr>
          <a:xfrm>
            <a:off x="2999656" y="4067780"/>
            <a:ext cx="1368152" cy="369332"/>
          </a:xfrm>
          <a:prstGeom prst="rect">
            <a:avLst/>
          </a:prstGeom>
          <a:noFill/>
        </p:spPr>
        <p:txBody>
          <a:bodyPr wrap="square" rtlCol="0">
            <a:spAutoFit/>
          </a:bodyPr>
          <a:lstStyle/>
          <a:p>
            <a:r>
              <a:rPr lang="en-US" altLang="zh-TW" dirty="0">
                <a:solidFill>
                  <a:srgbClr val="FF0000"/>
                </a:solidFill>
                <a:latin typeface="標楷體" pitchFamily="65" charset="-120"/>
                <a:ea typeface="標楷體" pitchFamily="65" charset="-120"/>
              </a:rPr>
              <a:t> Consumer</a:t>
            </a:r>
            <a:endParaRPr lang="zh-TW" altLang="en-US" dirty="0">
              <a:solidFill>
                <a:srgbClr val="FF0000"/>
              </a:solidFill>
              <a:latin typeface="標楷體" pitchFamily="65" charset="-120"/>
              <a:ea typeface="標楷體" pitchFamily="65" charset="-120"/>
            </a:endParaRPr>
          </a:p>
        </p:txBody>
      </p:sp>
      <p:sp>
        <p:nvSpPr>
          <p:cNvPr id="15" name="文字方塊 14"/>
          <p:cNvSpPr txBox="1"/>
          <p:nvPr/>
        </p:nvSpPr>
        <p:spPr>
          <a:xfrm>
            <a:off x="3296072" y="3501008"/>
            <a:ext cx="1368152" cy="369332"/>
          </a:xfrm>
          <a:prstGeom prst="rect">
            <a:avLst/>
          </a:prstGeom>
          <a:noFill/>
        </p:spPr>
        <p:txBody>
          <a:bodyPr wrap="square" rtlCol="0">
            <a:spAutoFit/>
          </a:bodyPr>
          <a:lstStyle/>
          <a:p>
            <a:r>
              <a:rPr lang="en-US" altLang="zh-TW" dirty="0">
                <a:latin typeface="標楷體" pitchFamily="65" charset="-120"/>
                <a:ea typeface="標楷體" pitchFamily="65" charset="-120"/>
              </a:rPr>
              <a:t>(Amazon)</a:t>
            </a:r>
            <a:endParaRPr lang="zh-TW" altLang="en-US" dirty="0">
              <a:latin typeface="標楷體" pitchFamily="65" charset="-120"/>
              <a:ea typeface="標楷體" pitchFamily="65" charset="-120"/>
            </a:endParaRPr>
          </a:p>
        </p:txBody>
      </p:sp>
      <p:cxnSp>
        <p:nvCxnSpPr>
          <p:cNvPr id="17" name="直線單箭頭接點 16"/>
          <p:cNvCxnSpPr/>
          <p:nvPr/>
        </p:nvCxnSpPr>
        <p:spPr>
          <a:xfrm flipH="1">
            <a:off x="3287688" y="3573016"/>
            <a:ext cx="72008" cy="504056"/>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9" name="群組 18"/>
          <p:cNvGrpSpPr/>
          <p:nvPr/>
        </p:nvGrpSpPr>
        <p:grpSpPr>
          <a:xfrm>
            <a:off x="4295800" y="2132856"/>
            <a:ext cx="432048" cy="1368152"/>
            <a:chOff x="1187624" y="2924944"/>
            <a:chExt cx="432048" cy="504056"/>
          </a:xfrm>
        </p:grpSpPr>
        <p:cxnSp>
          <p:nvCxnSpPr>
            <p:cNvPr id="20" name="直線接點 19"/>
            <p:cNvCxnSpPr/>
            <p:nvPr/>
          </p:nvCxnSpPr>
          <p:spPr>
            <a:xfrm flipV="1">
              <a:off x="1187624" y="3180522"/>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接點 20"/>
            <p:cNvCxnSpPr/>
            <p:nvPr/>
          </p:nvCxnSpPr>
          <p:spPr>
            <a:xfrm>
              <a:off x="1403648" y="2924944"/>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接點 21"/>
            <p:cNvCxnSpPr/>
            <p:nvPr/>
          </p:nvCxnSpPr>
          <p:spPr>
            <a:xfrm flipV="1">
              <a:off x="1386000" y="2924944"/>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接點 22"/>
            <p:cNvCxnSpPr/>
            <p:nvPr/>
          </p:nvCxnSpPr>
          <p:spPr>
            <a:xfrm flipV="1">
              <a:off x="1386000" y="3427904"/>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文字方塊 23"/>
          <p:cNvSpPr txBox="1"/>
          <p:nvPr/>
        </p:nvSpPr>
        <p:spPr>
          <a:xfrm>
            <a:off x="4799856" y="1988840"/>
            <a:ext cx="936104" cy="369332"/>
          </a:xfrm>
          <a:prstGeom prst="rect">
            <a:avLst/>
          </a:prstGeom>
          <a:noFill/>
        </p:spPr>
        <p:txBody>
          <a:bodyPr wrap="square" rtlCol="0">
            <a:spAutoFit/>
          </a:bodyPr>
          <a:lstStyle/>
          <a:p>
            <a:r>
              <a:rPr lang="en-US" altLang="zh-TW" dirty="0">
                <a:latin typeface="標楷體" pitchFamily="65" charset="-120"/>
                <a:ea typeface="標楷體" pitchFamily="65" charset="-120"/>
              </a:rPr>
              <a:t>C2B</a:t>
            </a:r>
            <a:endParaRPr lang="zh-TW" altLang="en-US" dirty="0">
              <a:latin typeface="標楷體" pitchFamily="65" charset="-120"/>
              <a:ea typeface="標楷體" pitchFamily="65" charset="-120"/>
            </a:endParaRPr>
          </a:p>
        </p:txBody>
      </p:sp>
      <p:sp>
        <p:nvSpPr>
          <p:cNvPr id="25" name="文字方塊 24"/>
          <p:cNvSpPr txBox="1"/>
          <p:nvPr/>
        </p:nvSpPr>
        <p:spPr>
          <a:xfrm>
            <a:off x="4799856" y="3275692"/>
            <a:ext cx="936104" cy="369332"/>
          </a:xfrm>
          <a:prstGeom prst="rect">
            <a:avLst/>
          </a:prstGeom>
          <a:noFill/>
        </p:spPr>
        <p:txBody>
          <a:bodyPr wrap="square" rtlCol="0">
            <a:spAutoFit/>
          </a:bodyPr>
          <a:lstStyle/>
          <a:p>
            <a:r>
              <a:rPr lang="en-US" altLang="zh-TW" dirty="0">
                <a:latin typeface="標楷體" pitchFamily="65" charset="-120"/>
                <a:ea typeface="標楷體" pitchFamily="65" charset="-120"/>
              </a:rPr>
              <a:t>C2C</a:t>
            </a:r>
            <a:endParaRPr lang="zh-TW" altLang="en-US" dirty="0">
              <a:latin typeface="標楷體" pitchFamily="65" charset="-120"/>
              <a:ea typeface="標楷體" pitchFamily="65" charset="-120"/>
            </a:endParaRPr>
          </a:p>
        </p:txBody>
      </p:sp>
      <p:sp>
        <p:nvSpPr>
          <p:cNvPr id="26" name="文字方塊 25"/>
          <p:cNvSpPr txBox="1"/>
          <p:nvPr/>
        </p:nvSpPr>
        <p:spPr>
          <a:xfrm>
            <a:off x="5447928" y="1628800"/>
            <a:ext cx="1584176" cy="369332"/>
          </a:xfrm>
          <a:prstGeom prst="rect">
            <a:avLst/>
          </a:prstGeom>
          <a:noFill/>
        </p:spPr>
        <p:txBody>
          <a:bodyPr wrap="square" rtlCol="0">
            <a:spAutoFit/>
          </a:bodyPr>
          <a:lstStyle/>
          <a:p>
            <a:r>
              <a:rPr lang="en-US" altLang="zh-TW" dirty="0">
                <a:latin typeface="標楷體" pitchFamily="65" charset="-120"/>
                <a:ea typeface="標楷體" pitchFamily="65" charset="-120"/>
              </a:rPr>
              <a:t>SM       DP</a:t>
            </a:r>
            <a:endParaRPr lang="zh-TW" altLang="en-US" dirty="0">
              <a:latin typeface="標楷體" pitchFamily="65" charset="-120"/>
              <a:ea typeface="標楷體" pitchFamily="65" charset="-120"/>
            </a:endParaRPr>
          </a:p>
        </p:txBody>
      </p:sp>
      <p:sp>
        <p:nvSpPr>
          <p:cNvPr id="27" name="文字方塊 26"/>
          <p:cNvSpPr txBox="1"/>
          <p:nvPr/>
        </p:nvSpPr>
        <p:spPr>
          <a:xfrm>
            <a:off x="5447928" y="1979548"/>
            <a:ext cx="1296144" cy="369332"/>
          </a:xfrm>
          <a:prstGeom prst="rect">
            <a:avLst/>
          </a:prstGeom>
          <a:noFill/>
        </p:spPr>
        <p:txBody>
          <a:bodyPr wrap="square" rtlCol="0">
            <a:spAutoFit/>
          </a:bodyPr>
          <a:lstStyle/>
          <a:p>
            <a:r>
              <a:rPr lang="en-US" altLang="zh-TW" dirty="0">
                <a:latin typeface="標楷體" pitchFamily="65" charset="-120"/>
                <a:ea typeface="標楷體" pitchFamily="65" charset="-120"/>
              </a:rPr>
              <a:t>(Ali-</a:t>
            </a:r>
            <a:r>
              <a:rPr lang="en-US" altLang="zh-TW" dirty="0" err="1">
                <a:latin typeface="標楷體" pitchFamily="65" charset="-120"/>
                <a:ea typeface="標楷體" pitchFamily="65" charset="-120"/>
              </a:rPr>
              <a:t>baba</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28" name="文字方塊 27"/>
          <p:cNvSpPr txBox="1"/>
          <p:nvPr/>
        </p:nvSpPr>
        <p:spPr>
          <a:xfrm>
            <a:off x="5591944" y="3212976"/>
            <a:ext cx="1800200" cy="369332"/>
          </a:xfrm>
          <a:prstGeom prst="rect">
            <a:avLst/>
          </a:prstGeom>
          <a:noFill/>
        </p:spPr>
        <p:txBody>
          <a:bodyPr wrap="square" rtlCol="0">
            <a:spAutoFit/>
          </a:bodyPr>
          <a:lstStyle/>
          <a:p>
            <a:r>
              <a:rPr lang="en-US" altLang="zh-TW" dirty="0"/>
              <a:t>(e-bay)     FB</a:t>
            </a:r>
            <a:endParaRPr lang="zh-TW" altLang="en-US" dirty="0"/>
          </a:p>
        </p:txBody>
      </p:sp>
      <p:sp>
        <p:nvSpPr>
          <p:cNvPr id="29" name="文字方塊 28"/>
          <p:cNvSpPr txBox="1"/>
          <p:nvPr/>
        </p:nvSpPr>
        <p:spPr>
          <a:xfrm>
            <a:off x="4727848" y="3645024"/>
            <a:ext cx="1224136" cy="369332"/>
          </a:xfrm>
          <a:prstGeom prst="rect">
            <a:avLst/>
          </a:prstGeom>
          <a:noFill/>
        </p:spPr>
        <p:txBody>
          <a:bodyPr wrap="square" rtlCol="0">
            <a:spAutoFit/>
          </a:bodyPr>
          <a:lstStyle/>
          <a:p>
            <a:r>
              <a:rPr lang="zh-TW" altLang="en-US" dirty="0">
                <a:latin typeface="標楷體" pitchFamily="65" charset="-120"/>
                <a:ea typeface="標楷體" pitchFamily="65" charset="-120"/>
              </a:rPr>
              <a:t>電影</a:t>
            </a:r>
            <a:endParaRPr lang="zh-TW" altLang="en-US" dirty="0">
              <a:latin typeface="標楷體" pitchFamily="65" charset="-120"/>
              <a:ea typeface="標楷體" pitchFamily="65" charset="-120"/>
            </a:endParaRPr>
          </a:p>
        </p:txBody>
      </p:sp>
      <p:sp>
        <p:nvSpPr>
          <p:cNvPr id="30" name="文字方塊 29"/>
          <p:cNvSpPr txBox="1"/>
          <p:nvPr/>
        </p:nvSpPr>
        <p:spPr>
          <a:xfrm>
            <a:off x="1991544" y="2996953"/>
            <a:ext cx="864096" cy="646331"/>
          </a:xfrm>
          <a:prstGeom prst="rect">
            <a:avLst/>
          </a:prstGeom>
          <a:noFill/>
        </p:spPr>
        <p:txBody>
          <a:bodyPr wrap="square" rtlCol="0">
            <a:spAutoFit/>
          </a:bodyPr>
          <a:lstStyle/>
          <a:p>
            <a:r>
              <a:rPr lang="zh-TW" altLang="en-US" dirty="0">
                <a:solidFill>
                  <a:srgbClr val="FF0000"/>
                </a:solidFill>
                <a:latin typeface="標楷體" pitchFamily="65" charset="-120"/>
                <a:ea typeface="標楷體" pitchFamily="65" charset="-120"/>
              </a:rPr>
              <a:t>電子商務</a:t>
            </a:r>
            <a:endParaRPr lang="zh-TW" altLang="en-US" dirty="0">
              <a:solidFill>
                <a:srgbClr val="FF0000"/>
              </a:solidFill>
              <a:latin typeface="標楷體" pitchFamily="65" charset="-120"/>
              <a:ea typeface="標楷體" pitchFamily="65" charset="-120"/>
            </a:endParaRPr>
          </a:p>
        </p:txBody>
      </p:sp>
      <p:grpSp>
        <p:nvGrpSpPr>
          <p:cNvPr id="31" name="群組 30"/>
          <p:cNvGrpSpPr/>
          <p:nvPr/>
        </p:nvGrpSpPr>
        <p:grpSpPr>
          <a:xfrm>
            <a:off x="6816080" y="2132856"/>
            <a:ext cx="466103" cy="1368152"/>
            <a:chOff x="1187624" y="2924944"/>
            <a:chExt cx="432048" cy="504056"/>
          </a:xfrm>
        </p:grpSpPr>
        <p:cxnSp>
          <p:nvCxnSpPr>
            <p:cNvPr id="32" name="直線接點 31"/>
            <p:cNvCxnSpPr/>
            <p:nvPr/>
          </p:nvCxnSpPr>
          <p:spPr>
            <a:xfrm flipV="1">
              <a:off x="1187624" y="3180522"/>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a:off x="1403648" y="2924944"/>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接點 33"/>
            <p:cNvCxnSpPr/>
            <p:nvPr/>
          </p:nvCxnSpPr>
          <p:spPr>
            <a:xfrm flipV="1">
              <a:off x="1386000" y="2924944"/>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接點 34"/>
            <p:cNvCxnSpPr/>
            <p:nvPr/>
          </p:nvCxnSpPr>
          <p:spPr>
            <a:xfrm flipV="1">
              <a:off x="1386000" y="3427904"/>
              <a:ext cx="233672" cy="10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6" name="文字方塊 35"/>
          <p:cNvSpPr txBox="1"/>
          <p:nvPr/>
        </p:nvSpPr>
        <p:spPr>
          <a:xfrm>
            <a:off x="7320136" y="1979549"/>
            <a:ext cx="3456384" cy="646331"/>
          </a:xfrm>
          <a:prstGeom prst="rect">
            <a:avLst/>
          </a:prstGeom>
          <a:noFill/>
        </p:spPr>
        <p:txBody>
          <a:bodyPr wrap="square" rtlCol="0">
            <a:spAutoFit/>
          </a:bodyPr>
          <a:lstStyle/>
          <a:p>
            <a:r>
              <a:rPr lang="en-US" altLang="zh-TW" dirty="0">
                <a:latin typeface="標楷體" pitchFamily="65" charset="-120"/>
                <a:ea typeface="標楷體" pitchFamily="65" charset="-120"/>
              </a:rPr>
              <a:t>M2M(Machine): WIFI-USB(</a:t>
            </a:r>
            <a:r>
              <a:rPr lang="zh-TW" altLang="en-US" dirty="0">
                <a:latin typeface="標楷體" pitchFamily="65" charset="-120"/>
                <a:ea typeface="標楷體" pitchFamily="65" charset="-120"/>
              </a:rPr>
              <a:t>分享</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器</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37" name="文字方塊 36"/>
          <p:cNvSpPr txBox="1"/>
          <p:nvPr/>
        </p:nvSpPr>
        <p:spPr>
          <a:xfrm>
            <a:off x="8904312" y="1340768"/>
            <a:ext cx="1080120" cy="369332"/>
          </a:xfrm>
          <a:prstGeom prst="rect">
            <a:avLst/>
          </a:prstGeom>
          <a:noFill/>
        </p:spPr>
        <p:txBody>
          <a:bodyPr wrap="square" rtlCol="0">
            <a:spAutoFit/>
          </a:bodyPr>
          <a:lstStyle/>
          <a:p>
            <a:r>
              <a:rPr lang="en-US" altLang="zh-TW" dirty="0"/>
              <a:t>HDMI</a:t>
            </a:r>
            <a:endParaRPr lang="zh-TW" altLang="en-US" dirty="0"/>
          </a:p>
        </p:txBody>
      </p:sp>
      <p:cxnSp>
        <p:nvCxnSpPr>
          <p:cNvPr id="38" name="直線接點 37"/>
          <p:cNvCxnSpPr/>
          <p:nvPr/>
        </p:nvCxnSpPr>
        <p:spPr>
          <a:xfrm flipH="1">
            <a:off x="8688288" y="1700808"/>
            <a:ext cx="216024"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接點 38"/>
          <p:cNvCxnSpPr/>
          <p:nvPr/>
        </p:nvCxnSpPr>
        <p:spPr>
          <a:xfrm flipH="1" flipV="1">
            <a:off x="8688288" y="1844824"/>
            <a:ext cx="216024" cy="14401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文字方塊 39"/>
          <p:cNvSpPr txBox="1"/>
          <p:nvPr/>
        </p:nvSpPr>
        <p:spPr>
          <a:xfrm>
            <a:off x="7392144" y="3284984"/>
            <a:ext cx="2808312" cy="369332"/>
          </a:xfrm>
          <a:prstGeom prst="rect">
            <a:avLst/>
          </a:prstGeom>
          <a:noFill/>
        </p:spPr>
        <p:txBody>
          <a:bodyPr wrap="square" rtlCol="0">
            <a:spAutoFit/>
          </a:bodyPr>
          <a:lstStyle/>
          <a:p>
            <a:r>
              <a:rPr lang="en-US" altLang="zh-TW" dirty="0"/>
              <a:t>O2O→Big</a:t>
            </a:r>
            <a:r>
              <a:rPr lang="zh-TW" altLang="en-US" dirty="0"/>
              <a:t> </a:t>
            </a:r>
            <a:r>
              <a:rPr lang="en-US" altLang="zh-TW" dirty="0"/>
              <a:t>Data(</a:t>
            </a:r>
            <a:r>
              <a:rPr lang="zh-TW" altLang="en-US" dirty="0"/>
              <a:t>大數據</a:t>
            </a:r>
            <a:r>
              <a:rPr lang="en-US" altLang="zh-TW" dirty="0"/>
              <a:t>)</a:t>
            </a:r>
            <a:endParaRPr lang="zh-TW" altLang="en-US" dirty="0"/>
          </a:p>
        </p:txBody>
      </p:sp>
      <p:sp>
        <p:nvSpPr>
          <p:cNvPr id="41" name="文字方塊 40"/>
          <p:cNvSpPr txBox="1"/>
          <p:nvPr/>
        </p:nvSpPr>
        <p:spPr>
          <a:xfrm>
            <a:off x="7032104" y="3861049"/>
            <a:ext cx="2520280" cy="646331"/>
          </a:xfrm>
          <a:prstGeom prst="rect">
            <a:avLst/>
          </a:prstGeom>
          <a:noFill/>
        </p:spPr>
        <p:txBody>
          <a:bodyPr wrap="square" rtlCol="0">
            <a:spAutoFit/>
          </a:bodyPr>
          <a:lstStyle/>
          <a:p>
            <a:r>
              <a:rPr lang="en-US" altLang="zh-TW" dirty="0">
                <a:latin typeface="標楷體" pitchFamily="65" charset="-120"/>
                <a:ea typeface="標楷體" pitchFamily="65" charset="-120"/>
              </a:rPr>
              <a:t>Online:</a:t>
            </a:r>
            <a:r>
              <a:rPr lang="zh-TW" altLang="en-US" dirty="0">
                <a:latin typeface="標楷體" pitchFamily="65" charset="-120"/>
                <a:ea typeface="標楷體" pitchFamily="65" charset="-120"/>
              </a:rPr>
              <a:t>線上</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虛擬店</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線下</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實體店</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42" name="文字方塊 41"/>
          <p:cNvSpPr txBox="1"/>
          <p:nvPr/>
        </p:nvSpPr>
        <p:spPr>
          <a:xfrm>
            <a:off x="2063552" y="4509121"/>
            <a:ext cx="7128792" cy="2585323"/>
          </a:xfrm>
          <a:prstGeom prst="rect">
            <a:avLst/>
          </a:prstGeom>
          <a:noFill/>
        </p:spPr>
        <p:txBody>
          <a:bodyPr wrap="square" rtlCol="0">
            <a:spAutoFit/>
          </a:bodyPr>
          <a:lstStyle/>
          <a:p>
            <a:pPr>
              <a:buFont typeface="Wingdings" pitchFamily="2" charset="2"/>
              <a:buChar char="l"/>
            </a:pPr>
            <a:r>
              <a:rPr lang="zh-TW" altLang="en-US" dirty="0">
                <a:latin typeface="標楷體" pitchFamily="65" charset="-120"/>
                <a:ea typeface="標楷體" pitchFamily="65" charset="-120"/>
              </a:rPr>
              <a:t> 全世界網路行銷最佳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亞馬遜。</a:t>
            </a:r>
            <a:endParaRPr lang="en-US" altLang="zh-TW" dirty="0">
              <a:latin typeface="標楷體" pitchFamily="65" charset="-120"/>
              <a:ea typeface="標楷體" pitchFamily="65" charset="-120"/>
            </a:endParaRPr>
          </a:p>
          <a:p>
            <a:pPr>
              <a:buFont typeface="Wingdings" pitchFamily="2" charset="2"/>
              <a:buChar char="l"/>
            </a:pP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百聯</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中國唯一一家零售業。</a:t>
            </a:r>
            <a:endParaRPr lang="en-US" altLang="zh-TW" dirty="0">
              <a:latin typeface="標楷體" pitchFamily="65" charset="-120"/>
              <a:ea typeface="標楷體" pitchFamily="65" charset="-120"/>
            </a:endParaRPr>
          </a:p>
          <a:p>
            <a:pPr>
              <a:buFont typeface="Wingdings" pitchFamily="2" charset="2"/>
              <a:buChar char="l"/>
            </a:pPr>
            <a:r>
              <a:rPr lang="en-US" altLang="zh-TW" dirty="0">
                <a:latin typeface="標楷體" pitchFamily="65" charset="-120"/>
                <a:ea typeface="標楷體" pitchFamily="65" charset="-120"/>
              </a:rPr>
              <a:t> SM:</a:t>
            </a:r>
            <a:r>
              <a:rPr lang="zh-TW" altLang="en-US" dirty="0">
                <a:latin typeface="標楷體" pitchFamily="65" charset="-120"/>
                <a:ea typeface="標楷體" pitchFamily="65" charset="-120"/>
              </a:rPr>
              <a:t>超市 </a:t>
            </a:r>
            <a:r>
              <a:rPr lang="en-US" altLang="zh-TW" dirty="0">
                <a:latin typeface="標楷體" pitchFamily="65" charset="-120"/>
                <a:ea typeface="標楷體" pitchFamily="65" charset="-120"/>
              </a:rPr>
              <a:t>DP:</a:t>
            </a:r>
            <a:r>
              <a:rPr lang="zh-TW" altLang="en-US" dirty="0">
                <a:latin typeface="標楷體" pitchFamily="65" charset="-120"/>
                <a:ea typeface="標楷體" pitchFamily="65" charset="-120"/>
              </a:rPr>
              <a:t>百貨。</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 聯華</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上海起家。</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 昆山</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長江三角洲</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工業區。</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 </a:t>
            </a:r>
            <a:r>
              <a:rPr lang="en-US" altLang="zh-TW" dirty="0">
                <a:solidFill>
                  <a:srgbClr val="0000FF"/>
                </a:solidFill>
                <a:latin typeface="標楷體" pitchFamily="65" charset="-120"/>
                <a:ea typeface="標楷體" pitchFamily="65" charset="-120"/>
              </a:rPr>
              <a:t>86</a:t>
            </a:r>
            <a:r>
              <a:rPr lang="zh-TW" altLang="en-US" dirty="0">
                <a:solidFill>
                  <a:srgbClr val="0000FF"/>
                </a:solidFill>
                <a:latin typeface="標楷體" pitchFamily="65" charset="-120"/>
                <a:ea typeface="標楷體" pitchFamily="65" charset="-120"/>
              </a:rPr>
              <a:t>年台灣就有電子商務</a:t>
            </a:r>
            <a:r>
              <a:rPr lang="en-US" altLang="zh-TW" dirty="0">
                <a:solidFill>
                  <a:srgbClr val="0000FF"/>
                </a:solidFill>
                <a:latin typeface="標楷體" pitchFamily="65" charset="-120"/>
                <a:ea typeface="標楷體" pitchFamily="65" charset="-120"/>
              </a:rPr>
              <a:t>:</a:t>
            </a:r>
            <a:r>
              <a:rPr lang="zh-TW" altLang="en-US" dirty="0">
                <a:solidFill>
                  <a:srgbClr val="0000FF"/>
                </a:solidFill>
                <a:latin typeface="標楷體" pitchFamily="65" charset="-120"/>
                <a:ea typeface="標楷體" pitchFamily="65" charset="-120"/>
              </a:rPr>
              <a:t>用在銀行。</a:t>
            </a:r>
            <a:endParaRPr lang="en-US" altLang="zh-TW" dirty="0">
              <a:solidFill>
                <a:srgbClr val="0000FF"/>
              </a:solidFill>
              <a:latin typeface="標楷體" pitchFamily="65" charset="-120"/>
              <a:ea typeface="標楷體" pitchFamily="65" charset="-120"/>
            </a:endParaRPr>
          </a:p>
          <a:p>
            <a:pPr>
              <a:buFont typeface="Wingdings" pitchFamily="2" charset="2"/>
              <a:buChar char="l"/>
            </a:pPr>
            <a:r>
              <a:rPr lang="zh-TW" altLang="en-US" dirty="0">
                <a:solidFill>
                  <a:srgbClr val="0000FF"/>
                </a:solidFill>
                <a:latin typeface="標楷體" pitchFamily="65" charset="-120"/>
                <a:ea typeface="標楷體" pitchFamily="65" charset="-120"/>
              </a:rPr>
              <a:t> 中國最大外資零售業之冠</a:t>
            </a:r>
            <a:r>
              <a:rPr lang="en-US" altLang="zh-TW" dirty="0">
                <a:solidFill>
                  <a:srgbClr val="0000FF"/>
                </a:solidFill>
                <a:latin typeface="標楷體" pitchFamily="65" charset="-120"/>
                <a:ea typeface="標楷體" pitchFamily="65" charset="-120"/>
              </a:rPr>
              <a:t>:</a:t>
            </a:r>
            <a:r>
              <a:rPr lang="zh-TW" altLang="en-US" dirty="0">
                <a:solidFill>
                  <a:srgbClr val="0000FF"/>
                </a:solidFill>
                <a:latin typeface="標楷體" pitchFamily="65" charset="-120"/>
                <a:ea typeface="標楷體" pitchFamily="65" charset="-120"/>
              </a:rPr>
              <a:t>大潤發。</a:t>
            </a:r>
            <a:endParaRPr lang="en-US" altLang="zh-TW" dirty="0">
              <a:solidFill>
                <a:srgbClr val="0000FF"/>
              </a:solidFill>
              <a:latin typeface="標楷體" pitchFamily="65" charset="-120"/>
              <a:ea typeface="標楷體" pitchFamily="65" charset="-120"/>
            </a:endParaRPr>
          </a:p>
          <a:p>
            <a:pPr>
              <a:buFont typeface="Wingdings" pitchFamily="2" charset="2"/>
              <a:buChar char="l"/>
            </a:pPr>
            <a:r>
              <a:rPr lang="zh-TW" altLang="en-US" dirty="0">
                <a:solidFill>
                  <a:srgbClr val="0000FF"/>
                </a:solidFill>
                <a:latin typeface="標楷體" pitchFamily="65" charset="-120"/>
                <a:ea typeface="標楷體" pitchFamily="65" charset="-120"/>
              </a:rPr>
              <a:t> 中國外資</a:t>
            </a:r>
            <a:r>
              <a:rPr lang="en-US" altLang="zh-TW" dirty="0">
                <a:solidFill>
                  <a:srgbClr val="0000FF"/>
                </a:solidFill>
                <a:latin typeface="標楷體" pitchFamily="65" charset="-120"/>
                <a:ea typeface="標楷體" pitchFamily="65" charset="-120"/>
              </a:rPr>
              <a:t>85</a:t>
            </a:r>
            <a:r>
              <a:rPr lang="zh-TW" altLang="en-US" dirty="0">
                <a:solidFill>
                  <a:srgbClr val="0000FF"/>
                </a:solidFill>
                <a:latin typeface="標楷體" pitchFamily="65" charset="-120"/>
                <a:ea typeface="標楷體" pitchFamily="65" charset="-120"/>
              </a:rPr>
              <a:t>年。</a:t>
            </a:r>
            <a:endParaRPr lang="en-US" altLang="zh-TW" dirty="0">
              <a:solidFill>
                <a:srgbClr val="0000FF"/>
              </a:solidFill>
              <a:latin typeface="標楷體" pitchFamily="65" charset="-120"/>
              <a:ea typeface="標楷體" pitchFamily="65" charset="-120"/>
            </a:endParaRPr>
          </a:p>
          <a:p>
            <a:pPr>
              <a:buFont typeface="Wingdings" pitchFamily="2" charset="2"/>
              <a:buChar char="l"/>
            </a:pPr>
            <a:endParaRPr lang="zh-TW" altLang="en-US" dirty="0">
              <a:latin typeface="標楷體" pitchFamily="65" charset="-120"/>
              <a:ea typeface="標楷體" pitchFamily="65" charset="-120"/>
            </a:endParaRPr>
          </a:p>
        </p:txBody>
      </p:sp>
      <p:cxnSp>
        <p:nvCxnSpPr>
          <p:cNvPr id="43" name="直線單箭頭接點 42"/>
          <p:cNvCxnSpPr/>
          <p:nvPr/>
        </p:nvCxnSpPr>
        <p:spPr>
          <a:xfrm>
            <a:off x="5159896" y="2276872"/>
            <a:ext cx="72008" cy="21602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5" name="文字方塊 44"/>
          <p:cNvSpPr txBox="1"/>
          <p:nvPr/>
        </p:nvSpPr>
        <p:spPr>
          <a:xfrm>
            <a:off x="4727848" y="2420888"/>
            <a:ext cx="1224136" cy="369332"/>
          </a:xfrm>
          <a:prstGeom prst="rect">
            <a:avLst/>
          </a:prstGeom>
          <a:noFill/>
        </p:spPr>
        <p:txBody>
          <a:bodyPr wrap="square" rtlCol="0">
            <a:spAutoFit/>
          </a:bodyPr>
          <a:lstStyle/>
          <a:p>
            <a:r>
              <a:rPr lang="zh-TW" altLang="en-US" dirty="0">
                <a:solidFill>
                  <a:srgbClr val="0000FF"/>
                </a:solidFill>
                <a:latin typeface="標楷體" pitchFamily="65" charset="-120"/>
                <a:ea typeface="標楷體" pitchFamily="65" charset="-120"/>
              </a:rPr>
              <a:t>中小企業</a:t>
            </a:r>
            <a:endParaRPr lang="zh-TW" altLang="en-US"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1712631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5735960" y="1268760"/>
            <a:ext cx="720080" cy="369332"/>
          </a:xfrm>
          <a:prstGeom prst="rect">
            <a:avLst/>
          </a:prstGeom>
          <a:noFill/>
          <a:ln w="25400">
            <a:solidFill>
              <a:schemeClr val="tx1"/>
            </a:solidFill>
          </a:ln>
        </p:spPr>
        <p:txBody>
          <a:bodyPr wrap="square" rtlCol="0">
            <a:spAutoFit/>
          </a:bodyPr>
          <a:lstStyle/>
          <a:p>
            <a:r>
              <a:rPr lang="en-US" altLang="zh-TW" dirty="0"/>
              <a:t>CRM</a:t>
            </a:r>
            <a:endParaRPr lang="zh-TW" altLang="en-US" dirty="0"/>
          </a:p>
        </p:txBody>
      </p:sp>
      <p:cxnSp>
        <p:nvCxnSpPr>
          <p:cNvPr id="7" name="直線接點 6"/>
          <p:cNvCxnSpPr/>
          <p:nvPr/>
        </p:nvCxnSpPr>
        <p:spPr>
          <a:xfrm>
            <a:off x="6096000" y="1628800"/>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文字方塊 7"/>
          <p:cNvSpPr txBox="1"/>
          <p:nvPr/>
        </p:nvSpPr>
        <p:spPr>
          <a:xfrm>
            <a:off x="5591944" y="1907540"/>
            <a:ext cx="1008112" cy="369332"/>
          </a:xfrm>
          <a:prstGeom prst="rect">
            <a:avLst/>
          </a:prstGeom>
          <a:noFill/>
          <a:ln w="25400">
            <a:solidFill>
              <a:schemeClr val="tx1"/>
            </a:solidFill>
          </a:ln>
        </p:spPr>
        <p:txBody>
          <a:bodyPr wrap="square" rtlCol="0">
            <a:spAutoFit/>
          </a:bodyPr>
          <a:lstStyle/>
          <a:p>
            <a:r>
              <a:rPr lang="zh-TW" altLang="en-US" dirty="0"/>
              <a:t>戰情室</a:t>
            </a:r>
            <a:endParaRPr lang="zh-TW" altLang="en-US" dirty="0"/>
          </a:p>
        </p:txBody>
      </p:sp>
      <p:cxnSp>
        <p:nvCxnSpPr>
          <p:cNvPr id="9" name="直線接點 8"/>
          <p:cNvCxnSpPr/>
          <p:nvPr/>
        </p:nvCxnSpPr>
        <p:spPr>
          <a:xfrm>
            <a:off x="6096000" y="2276872"/>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a:off x="5303912" y="2564904"/>
            <a:ext cx="158417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接點 11"/>
          <p:cNvCxnSpPr/>
          <p:nvPr/>
        </p:nvCxnSpPr>
        <p:spPr>
          <a:xfrm>
            <a:off x="5303912" y="2564904"/>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6888088" y="2564904"/>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橢圓 13"/>
          <p:cNvSpPr/>
          <p:nvPr/>
        </p:nvSpPr>
        <p:spPr>
          <a:xfrm>
            <a:off x="4943872" y="2852936"/>
            <a:ext cx="72008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橢圓 14"/>
          <p:cNvSpPr/>
          <p:nvPr/>
        </p:nvSpPr>
        <p:spPr>
          <a:xfrm>
            <a:off x="6528048" y="2852936"/>
            <a:ext cx="72008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文字方塊 15"/>
          <p:cNvSpPr txBox="1"/>
          <p:nvPr/>
        </p:nvSpPr>
        <p:spPr>
          <a:xfrm>
            <a:off x="4727848" y="3284984"/>
            <a:ext cx="1368152" cy="369332"/>
          </a:xfrm>
          <a:prstGeom prst="rect">
            <a:avLst/>
          </a:prstGeom>
          <a:noFill/>
        </p:spPr>
        <p:txBody>
          <a:bodyPr wrap="square" rtlCol="0">
            <a:spAutoFit/>
          </a:bodyPr>
          <a:lstStyle/>
          <a:p>
            <a:pPr algn="ctr"/>
            <a:r>
              <a:rPr lang="en-US" altLang="zh-TW" dirty="0" err="1"/>
              <a:t>DataBase</a:t>
            </a:r>
            <a:endParaRPr lang="zh-TW" altLang="en-US" dirty="0"/>
          </a:p>
        </p:txBody>
      </p:sp>
      <p:sp>
        <p:nvSpPr>
          <p:cNvPr id="17" name="文字方塊 16"/>
          <p:cNvSpPr txBox="1"/>
          <p:nvPr/>
        </p:nvSpPr>
        <p:spPr>
          <a:xfrm>
            <a:off x="2207568" y="3717033"/>
            <a:ext cx="7344816" cy="2031325"/>
          </a:xfrm>
          <a:prstGeom prst="rect">
            <a:avLst/>
          </a:prstGeom>
          <a:noFill/>
        </p:spPr>
        <p:txBody>
          <a:bodyPr wrap="square" rtlCol="0">
            <a:spAutoFit/>
          </a:bodyPr>
          <a:lstStyle/>
          <a:p>
            <a:pPr>
              <a:buFont typeface="Wingdings" pitchFamily="2" charset="2"/>
              <a:buChar char="l"/>
            </a:pPr>
            <a:r>
              <a:rPr lang="zh-TW" altLang="en-US" dirty="0">
                <a:latin typeface="標楷體" pitchFamily="65" charset="-120"/>
                <a:ea typeface="標楷體" pitchFamily="65" charset="-120"/>
              </a:rPr>
              <a:t> 戰情室。</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阿里巴巴股權</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日本軟體銀行</a:t>
            </a:r>
            <a:r>
              <a:rPr lang="en-US" altLang="zh-TW" dirty="0">
                <a:latin typeface="標楷體" pitchFamily="65" charset="-120"/>
                <a:ea typeface="標楷體" pitchFamily="65" charset="-120"/>
              </a:rPr>
              <a:t>:34.4%</a:t>
            </a:r>
          </a:p>
          <a:p>
            <a:r>
              <a:rPr lang="zh-TW" altLang="en-US" dirty="0">
                <a:latin typeface="標楷體" pitchFamily="65" charset="-120"/>
                <a:ea typeface="標楷體" pitchFamily="65" charset="-120"/>
              </a:rPr>
              <a:t>    雅虎</a:t>
            </a:r>
            <a:r>
              <a:rPr lang="en-US" altLang="zh-TW" dirty="0">
                <a:latin typeface="標楷體" pitchFamily="65" charset="-120"/>
                <a:ea typeface="標楷體" pitchFamily="65" charset="-120"/>
              </a:rPr>
              <a:t>:22.6%</a:t>
            </a:r>
          </a:p>
          <a:p>
            <a:r>
              <a:rPr lang="zh-TW" altLang="en-US" dirty="0">
                <a:latin typeface="標楷體" pitchFamily="65" charset="-120"/>
                <a:ea typeface="標楷體" pitchFamily="65" charset="-120"/>
              </a:rPr>
              <a:t>    馬雲</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團隊</a:t>
            </a:r>
            <a:r>
              <a:rPr lang="en-US" altLang="zh-TW" dirty="0">
                <a:latin typeface="標楷體" pitchFamily="65" charset="-120"/>
                <a:ea typeface="標楷體" pitchFamily="65" charset="-120"/>
              </a:rPr>
              <a:t>:8.9%</a:t>
            </a:r>
          </a:p>
          <a:p>
            <a:r>
              <a:rPr lang="zh-TW" altLang="en-US" dirty="0">
                <a:latin typeface="標楷體" pitchFamily="65" charset="-120"/>
                <a:ea typeface="標楷體" pitchFamily="65" charset="-120"/>
              </a:rPr>
              <a:t>    蔡崇信</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3.6%</a:t>
            </a:r>
          </a:p>
          <a:p>
            <a:endParaRPr lang="en-US" altLang="zh-TW" dirty="0">
              <a:latin typeface="標楷體" pitchFamily="65" charset="-120"/>
              <a:ea typeface="標楷體" pitchFamily="65" charset="-120"/>
            </a:endParaRPr>
          </a:p>
        </p:txBody>
      </p:sp>
    </p:spTree>
    <p:extLst>
      <p:ext uri="{BB962C8B-B14F-4D97-AF65-F5344CB8AC3E}">
        <p14:creationId xmlns:p14="http://schemas.microsoft.com/office/powerpoint/2010/main" val="3318527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2063552" y="1124745"/>
            <a:ext cx="4680520" cy="2031325"/>
          </a:xfrm>
          <a:prstGeom prst="rect">
            <a:avLst/>
          </a:prstGeom>
          <a:noFill/>
        </p:spPr>
        <p:txBody>
          <a:bodyPr wrap="square" rtlCol="0">
            <a:spAutoFit/>
          </a:bodyPr>
          <a:lstStyle/>
          <a:p>
            <a:r>
              <a:rPr lang="en-US" altLang="zh-TW" dirty="0">
                <a:latin typeface="標楷體" pitchFamily="65" charset="-120"/>
                <a:ea typeface="標楷體" pitchFamily="65" charset="-120"/>
              </a:rPr>
              <a:t>XDSL(</a:t>
            </a:r>
            <a:r>
              <a:rPr lang="zh-TW" altLang="en-US" dirty="0">
                <a:latin typeface="標楷體" pitchFamily="65" charset="-120"/>
                <a:ea typeface="標楷體" pitchFamily="65" charset="-120"/>
              </a:rPr>
              <a:t>光纖</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有線電視</a:t>
            </a:r>
            <a:r>
              <a:rPr lang="en-US" altLang="zh-TW" dirty="0">
                <a:latin typeface="標楷體" pitchFamily="65" charset="-120"/>
                <a:ea typeface="標楷體" pitchFamily="65" charset="-120"/>
              </a:rPr>
              <a:t>)</a:t>
            </a:r>
          </a:p>
          <a:p>
            <a:pPr>
              <a:buFont typeface="Wingdings" pitchFamily="2" charset="2"/>
              <a:buChar char="l"/>
            </a:pPr>
            <a:r>
              <a:rPr lang="zh-TW" altLang="en-US" dirty="0">
                <a:latin typeface="標楷體" pitchFamily="65" charset="-120"/>
                <a:ea typeface="標楷體" pitchFamily="65" charset="-120"/>
              </a:rPr>
              <a:t>固網人口</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寬頻</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90</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120</a:t>
            </a:r>
            <a:r>
              <a:rPr lang="zh-TW" altLang="en-US" dirty="0">
                <a:latin typeface="標楷體" pitchFamily="65" charset="-120"/>
                <a:ea typeface="標楷體" pitchFamily="65" charset="-120"/>
              </a:rPr>
              <a:t>萬</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91</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破</a:t>
            </a:r>
            <a:r>
              <a:rPr lang="en-US" altLang="zh-TW" dirty="0">
                <a:latin typeface="標楷體" pitchFamily="65" charset="-120"/>
                <a:ea typeface="標楷體" pitchFamily="65" charset="-120"/>
              </a:rPr>
              <a:t>200</a:t>
            </a:r>
            <a:r>
              <a:rPr lang="zh-TW" altLang="en-US" dirty="0">
                <a:latin typeface="標楷體" pitchFamily="65" charset="-120"/>
                <a:ea typeface="標楷體" pitchFamily="65" charset="-120"/>
              </a:rPr>
              <a:t>萬  </a:t>
            </a:r>
            <a:r>
              <a:rPr lang="en-US" altLang="zh-TW" dirty="0">
                <a:latin typeface="標楷體" pitchFamily="65" charset="-120"/>
                <a:ea typeface="標楷體" pitchFamily="65" charset="-120"/>
              </a:rPr>
              <a:t>211.6</a:t>
            </a:r>
            <a:r>
              <a:rPr lang="zh-TW" altLang="en-US" dirty="0">
                <a:latin typeface="標楷體" pitchFamily="65" charset="-120"/>
                <a:ea typeface="標楷體" pitchFamily="65" charset="-120"/>
              </a:rPr>
              <a:t>萬</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92</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破</a:t>
            </a:r>
            <a:r>
              <a:rPr lang="en-US" altLang="zh-TW" dirty="0">
                <a:latin typeface="標楷體" pitchFamily="65" charset="-120"/>
                <a:ea typeface="標楷體" pitchFamily="65" charset="-120"/>
              </a:rPr>
              <a:t>300</a:t>
            </a:r>
            <a:r>
              <a:rPr lang="zh-TW" altLang="en-US" dirty="0">
                <a:latin typeface="標楷體" pitchFamily="65" charset="-120"/>
                <a:ea typeface="標楷體" pitchFamily="65" charset="-120"/>
              </a:rPr>
              <a:t>萬  </a:t>
            </a:r>
            <a:r>
              <a:rPr lang="en-US" altLang="zh-TW" dirty="0">
                <a:latin typeface="標楷體" pitchFamily="65" charset="-120"/>
                <a:ea typeface="標楷體" pitchFamily="65" charset="-120"/>
              </a:rPr>
              <a:t>304.1</a:t>
            </a:r>
            <a:r>
              <a:rPr lang="zh-TW" altLang="en-US" dirty="0">
                <a:latin typeface="標楷體" pitchFamily="65" charset="-120"/>
                <a:ea typeface="標楷體" pitchFamily="65" charset="-120"/>
              </a:rPr>
              <a:t>萬</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93</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375.1</a:t>
            </a:r>
            <a:r>
              <a:rPr lang="zh-TW" altLang="en-US" dirty="0">
                <a:latin typeface="標楷體" pitchFamily="65" charset="-120"/>
                <a:ea typeface="標楷體" pitchFamily="65" charset="-120"/>
              </a:rPr>
              <a:t>萬</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94</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460.2</a:t>
            </a:r>
            <a:r>
              <a:rPr lang="zh-TW" altLang="en-US" dirty="0">
                <a:latin typeface="標楷體" pitchFamily="65" charset="-120"/>
                <a:ea typeface="標楷體" pitchFamily="65" charset="-120"/>
              </a:rPr>
              <a:t>萬   </a:t>
            </a:r>
            <a:endParaRPr lang="en-US" altLang="zh-TW" dirty="0">
              <a:latin typeface="標楷體" pitchFamily="65" charset="-120"/>
              <a:ea typeface="標楷體" pitchFamily="65" charset="-120"/>
            </a:endParaRPr>
          </a:p>
        </p:txBody>
      </p:sp>
      <p:sp>
        <p:nvSpPr>
          <p:cNvPr id="7" name="文字方塊 6"/>
          <p:cNvSpPr txBox="1"/>
          <p:nvPr/>
        </p:nvSpPr>
        <p:spPr>
          <a:xfrm>
            <a:off x="5087888" y="2771637"/>
            <a:ext cx="5040560" cy="2031325"/>
          </a:xfrm>
          <a:prstGeom prst="rect">
            <a:avLst/>
          </a:prstGeom>
          <a:noFill/>
        </p:spPr>
        <p:txBody>
          <a:bodyPr wrap="square" rtlCol="0">
            <a:spAutoFit/>
          </a:bodyPr>
          <a:lstStyle/>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94</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118</a:t>
            </a:r>
            <a:r>
              <a:rPr lang="zh-TW" altLang="en-US" dirty="0">
                <a:latin typeface="標楷體" pitchFamily="65" charset="-120"/>
                <a:ea typeface="標楷體" pitchFamily="65" charset="-120"/>
              </a:rPr>
              <a:t>萬</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95</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327</a:t>
            </a:r>
            <a:r>
              <a:rPr lang="zh-TW" altLang="en-US" dirty="0">
                <a:latin typeface="標楷體" pitchFamily="65" charset="-120"/>
                <a:ea typeface="標楷體" pitchFamily="65" charset="-120"/>
              </a:rPr>
              <a:t>萬</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97</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:1,000</a:t>
            </a:r>
            <a:r>
              <a:rPr lang="zh-TW" altLang="en-US" dirty="0">
                <a:latin typeface="標楷體" pitchFamily="65" charset="-120"/>
                <a:ea typeface="標楷體" pitchFamily="65" charset="-120"/>
              </a:rPr>
              <a:t>萬</a:t>
            </a:r>
            <a:r>
              <a:rPr lang="en-US" altLang="zh-TW" dirty="0">
                <a:latin typeface="標楷體" pitchFamily="65" charset="-120"/>
                <a:ea typeface="標楷體" pitchFamily="65" charset="-120"/>
              </a:rPr>
              <a:t>(i3)</a:t>
            </a:r>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98</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:1,421</a:t>
            </a:r>
            <a:r>
              <a:rPr lang="zh-TW" altLang="en-US" dirty="0">
                <a:latin typeface="標楷體" pitchFamily="65" charset="-120"/>
                <a:ea typeface="標楷體" pitchFamily="65" charset="-120"/>
              </a:rPr>
              <a:t>萬</a:t>
            </a:r>
            <a:r>
              <a:rPr lang="en-US" altLang="zh-TW" dirty="0">
                <a:latin typeface="標楷體" pitchFamily="65" charset="-120"/>
                <a:ea typeface="標楷體" pitchFamily="65" charset="-120"/>
              </a:rPr>
              <a:t>(i3s)</a:t>
            </a: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103</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20</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20</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20</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0.3</a:t>
            </a:r>
            <a:r>
              <a:rPr lang="zh-TW" altLang="en-US" dirty="0">
                <a:latin typeface="標楷體" pitchFamily="65" charset="-120"/>
                <a:ea typeface="標楷體" pitchFamily="65" charset="-120"/>
              </a:rPr>
              <a:t>萬</a:t>
            </a:r>
            <a:r>
              <a:rPr lang="en-US" altLang="zh-TW" dirty="0">
                <a:latin typeface="標楷體" pitchFamily="65" charset="-120"/>
                <a:ea typeface="標楷體" pitchFamily="65" charset="-120"/>
              </a:rPr>
              <a:t>=63</a:t>
            </a:r>
            <a:r>
              <a:rPr lang="zh-TW" altLang="en-US" dirty="0">
                <a:latin typeface="標楷體" pitchFamily="65" charset="-120"/>
                <a:ea typeface="標楷體" pitchFamily="65" charset="-120"/>
              </a:rPr>
              <a:t>萬</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預計</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85</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85</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60</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25</a:t>
            </a:r>
            <a:r>
              <a:rPr lang="zh-TW" altLang="en-US" dirty="0">
                <a:latin typeface="標楷體" pitchFamily="65" charset="-120"/>
                <a:ea typeface="標楷體" pitchFamily="65" charset="-120"/>
              </a:rPr>
              <a:t>萬</a:t>
            </a:r>
            <a:r>
              <a:rPr lang="en-US" altLang="zh-TW" dirty="0">
                <a:latin typeface="標楷體" pitchFamily="65" charset="-120"/>
                <a:ea typeface="標楷體" pitchFamily="65" charset="-120"/>
              </a:rPr>
              <a:t>=220</a:t>
            </a:r>
            <a:r>
              <a:rPr lang="zh-TW" altLang="en-US" dirty="0">
                <a:latin typeface="標楷體" pitchFamily="65" charset="-120"/>
                <a:ea typeface="標楷體" pitchFamily="65" charset="-120"/>
              </a:rPr>
              <a:t>萬 </a:t>
            </a:r>
            <a:endParaRPr lang="zh-TW" altLang="en-US" dirty="0">
              <a:latin typeface="標楷體" pitchFamily="65" charset="-120"/>
              <a:ea typeface="標楷體" pitchFamily="65" charset="-120"/>
            </a:endParaRPr>
          </a:p>
        </p:txBody>
      </p:sp>
      <p:sp>
        <p:nvSpPr>
          <p:cNvPr id="8" name="文字方塊 7"/>
          <p:cNvSpPr txBox="1"/>
          <p:nvPr/>
        </p:nvSpPr>
        <p:spPr>
          <a:xfrm>
            <a:off x="5735960" y="4149080"/>
            <a:ext cx="720080" cy="369332"/>
          </a:xfrm>
          <a:prstGeom prst="rect">
            <a:avLst/>
          </a:prstGeom>
          <a:noFill/>
        </p:spPr>
        <p:txBody>
          <a:bodyPr wrap="square" rtlCol="0">
            <a:spAutoFit/>
          </a:bodyPr>
          <a:lstStyle/>
          <a:p>
            <a:r>
              <a:rPr lang="zh-TW" altLang="en-US" dirty="0">
                <a:latin typeface="標楷體" pitchFamily="65" charset="-120"/>
                <a:ea typeface="標楷體" pitchFamily="65" charset="-120"/>
              </a:rPr>
              <a:t>中華</a:t>
            </a:r>
            <a:endParaRPr lang="zh-TW" altLang="en-US" dirty="0">
              <a:latin typeface="標楷體" pitchFamily="65" charset="-120"/>
              <a:ea typeface="標楷體" pitchFamily="65" charset="-120"/>
            </a:endParaRPr>
          </a:p>
        </p:txBody>
      </p:sp>
      <p:sp>
        <p:nvSpPr>
          <p:cNvPr id="9" name="文字方塊 8"/>
          <p:cNvSpPr txBox="1"/>
          <p:nvPr/>
        </p:nvSpPr>
        <p:spPr>
          <a:xfrm>
            <a:off x="6600056" y="4149080"/>
            <a:ext cx="720080" cy="369332"/>
          </a:xfrm>
          <a:prstGeom prst="rect">
            <a:avLst/>
          </a:prstGeom>
          <a:noFill/>
        </p:spPr>
        <p:txBody>
          <a:bodyPr wrap="square" rtlCol="0">
            <a:spAutoFit/>
          </a:bodyPr>
          <a:lstStyle/>
          <a:p>
            <a:r>
              <a:rPr lang="zh-TW" altLang="en-US" dirty="0">
                <a:latin typeface="標楷體" pitchFamily="65" charset="-120"/>
                <a:ea typeface="標楷體" pitchFamily="65" charset="-120"/>
              </a:rPr>
              <a:t>台灣</a:t>
            </a:r>
            <a:endParaRPr lang="zh-TW" altLang="en-US" dirty="0">
              <a:latin typeface="標楷體" pitchFamily="65" charset="-120"/>
              <a:ea typeface="標楷體" pitchFamily="65" charset="-120"/>
            </a:endParaRPr>
          </a:p>
        </p:txBody>
      </p:sp>
      <p:sp>
        <p:nvSpPr>
          <p:cNvPr id="10" name="文字方塊 9"/>
          <p:cNvSpPr txBox="1"/>
          <p:nvPr/>
        </p:nvSpPr>
        <p:spPr>
          <a:xfrm>
            <a:off x="7392144" y="4149080"/>
            <a:ext cx="720080" cy="369332"/>
          </a:xfrm>
          <a:prstGeom prst="rect">
            <a:avLst/>
          </a:prstGeom>
          <a:noFill/>
        </p:spPr>
        <p:txBody>
          <a:bodyPr wrap="square" rtlCol="0">
            <a:spAutoFit/>
          </a:bodyPr>
          <a:lstStyle/>
          <a:p>
            <a:r>
              <a:rPr lang="zh-TW" altLang="en-US" dirty="0">
                <a:latin typeface="標楷體" pitchFamily="65" charset="-120"/>
                <a:ea typeface="標楷體" pitchFamily="65" charset="-120"/>
              </a:rPr>
              <a:t>遠傳</a:t>
            </a:r>
            <a:endParaRPr lang="zh-TW" altLang="en-US" dirty="0">
              <a:latin typeface="標楷體" pitchFamily="65" charset="-120"/>
              <a:ea typeface="標楷體" pitchFamily="65" charset="-120"/>
            </a:endParaRPr>
          </a:p>
        </p:txBody>
      </p:sp>
      <p:cxnSp>
        <p:nvCxnSpPr>
          <p:cNvPr id="12" name="直線單箭頭接點 11"/>
          <p:cNvCxnSpPr/>
          <p:nvPr/>
        </p:nvCxnSpPr>
        <p:spPr>
          <a:xfrm>
            <a:off x="5303912" y="2132856"/>
            <a:ext cx="792088" cy="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3" name="文字方塊 12"/>
          <p:cNvSpPr txBox="1"/>
          <p:nvPr/>
        </p:nvSpPr>
        <p:spPr>
          <a:xfrm>
            <a:off x="6096000" y="1979548"/>
            <a:ext cx="864096" cy="369332"/>
          </a:xfrm>
          <a:prstGeom prst="rect">
            <a:avLst/>
          </a:prstGeom>
          <a:noFill/>
        </p:spPr>
        <p:txBody>
          <a:bodyPr wrap="square" rtlCol="0">
            <a:spAutoFit/>
          </a:bodyPr>
          <a:lstStyle/>
          <a:p>
            <a:r>
              <a:rPr lang="en-US" altLang="zh-TW" dirty="0">
                <a:solidFill>
                  <a:srgbClr val="0000FF"/>
                </a:solidFill>
              </a:rPr>
              <a:t>3G</a:t>
            </a:r>
            <a:endParaRPr lang="zh-TW" altLang="en-US" dirty="0">
              <a:solidFill>
                <a:srgbClr val="0000FF"/>
              </a:solidFill>
            </a:endParaRPr>
          </a:p>
        </p:txBody>
      </p:sp>
      <p:cxnSp>
        <p:nvCxnSpPr>
          <p:cNvPr id="15" name="直線單箭頭接點 14"/>
          <p:cNvCxnSpPr/>
          <p:nvPr/>
        </p:nvCxnSpPr>
        <p:spPr>
          <a:xfrm>
            <a:off x="3071664" y="2780928"/>
            <a:ext cx="144016"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2639616" y="4149080"/>
            <a:ext cx="1224136" cy="369332"/>
          </a:xfrm>
          <a:prstGeom prst="rect">
            <a:avLst/>
          </a:prstGeom>
          <a:noFill/>
        </p:spPr>
        <p:txBody>
          <a:bodyPr wrap="square" rtlCol="0">
            <a:spAutoFit/>
          </a:bodyPr>
          <a:lstStyle/>
          <a:p>
            <a:r>
              <a:rPr lang="zh-TW" altLang="en-US" dirty="0">
                <a:latin typeface="標楷體" pitchFamily="65" charset="-120"/>
                <a:ea typeface="標楷體" pitchFamily="65" charset="-120"/>
              </a:rPr>
              <a:t>阿里巴巴</a:t>
            </a:r>
            <a:endParaRPr lang="zh-TW" altLang="en-US" dirty="0">
              <a:latin typeface="標楷體" pitchFamily="65" charset="-120"/>
              <a:ea typeface="標楷體" pitchFamily="65" charset="-120"/>
            </a:endParaRPr>
          </a:p>
        </p:txBody>
      </p:sp>
      <p:sp>
        <p:nvSpPr>
          <p:cNvPr id="17" name="文字方塊 16"/>
          <p:cNvSpPr txBox="1"/>
          <p:nvPr/>
        </p:nvSpPr>
        <p:spPr>
          <a:xfrm>
            <a:off x="2855640" y="3356993"/>
            <a:ext cx="792088" cy="646331"/>
          </a:xfrm>
          <a:prstGeom prst="rect">
            <a:avLst/>
          </a:prstGeom>
          <a:noFill/>
        </p:spPr>
        <p:txBody>
          <a:bodyPr wrap="square" rtlCol="0">
            <a:spAutoFit/>
          </a:bodyPr>
          <a:lstStyle/>
          <a:p>
            <a:r>
              <a:rPr lang="en-US" altLang="zh-TW" dirty="0" err="1"/>
              <a:t>Sina</a:t>
            </a:r>
            <a:endParaRPr lang="en-US" altLang="zh-TW" dirty="0"/>
          </a:p>
          <a:p>
            <a:r>
              <a:rPr lang="en-US" altLang="zh-TW" dirty="0"/>
              <a:t>B2B</a:t>
            </a:r>
            <a:endParaRPr lang="zh-TW" altLang="en-US" dirty="0"/>
          </a:p>
        </p:txBody>
      </p:sp>
      <p:sp>
        <p:nvSpPr>
          <p:cNvPr id="18" name="文字方塊 17"/>
          <p:cNvSpPr txBox="1"/>
          <p:nvPr/>
        </p:nvSpPr>
        <p:spPr>
          <a:xfrm>
            <a:off x="2423592" y="3068960"/>
            <a:ext cx="1512168" cy="338554"/>
          </a:xfrm>
          <a:prstGeom prst="rect">
            <a:avLst/>
          </a:prstGeom>
          <a:noFill/>
        </p:spPr>
        <p:txBody>
          <a:bodyPr wrap="square" rtlCol="0">
            <a:spAutoFit/>
          </a:bodyPr>
          <a:lstStyle/>
          <a:p>
            <a:r>
              <a:rPr lang="en-US" altLang="zh-TW" sz="1600" dirty="0">
                <a:solidFill>
                  <a:srgbClr val="0000FF"/>
                </a:solidFill>
                <a:latin typeface="標楷體" pitchFamily="65" charset="-120"/>
                <a:ea typeface="標楷體" pitchFamily="65" charset="-120"/>
              </a:rPr>
              <a:t>#</a:t>
            </a:r>
            <a:r>
              <a:rPr lang="zh-TW" altLang="en-US" sz="1600" dirty="0">
                <a:solidFill>
                  <a:srgbClr val="0000FF"/>
                </a:solidFill>
                <a:latin typeface="標楷體" pitchFamily="65" charset="-120"/>
                <a:ea typeface="標楷體" pitchFamily="65" charset="-120"/>
              </a:rPr>
              <a:t>高鐵通車</a:t>
            </a:r>
            <a:endParaRPr lang="zh-TW" altLang="en-US" sz="1600" dirty="0">
              <a:solidFill>
                <a:srgbClr val="0000FF"/>
              </a:solidFill>
              <a:latin typeface="標楷體" pitchFamily="65" charset="-120"/>
              <a:ea typeface="標楷體" pitchFamily="65" charset="-120"/>
            </a:endParaRPr>
          </a:p>
        </p:txBody>
      </p:sp>
      <p:sp>
        <p:nvSpPr>
          <p:cNvPr id="19" name="文字方塊 18"/>
          <p:cNvSpPr txBox="1"/>
          <p:nvPr/>
        </p:nvSpPr>
        <p:spPr>
          <a:xfrm>
            <a:off x="4655840" y="3851756"/>
            <a:ext cx="504056" cy="369332"/>
          </a:xfrm>
          <a:prstGeom prst="rect">
            <a:avLst/>
          </a:prstGeom>
          <a:noFill/>
          <a:ln w="25400">
            <a:solidFill>
              <a:srgbClr val="0000FF"/>
            </a:solidFill>
            <a:prstDash val="sysDash"/>
          </a:ln>
        </p:spPr>
        <p:txBody>
          <a:bodyPr wrap="square" rtlCol="0">
            <a:spAutoFit/>
          </a:bodyPr>
          <a:lstStyle/>
          <a:p>
            <a:r>
              <a:rPr lang="en-US" altLang="zh-TW" dirty="0">
                <a:solidFill>
                  <a:srgbClr val="0000FF"/>
                </a:solidFill>
              </a:rPr>
              <a:t>4G</a:t>
            </a:r>
            <a:endParaRPr lang="zh-TW" altLang="en-US" dirty="0">
              <a:solidFill>
                <a:srgbClr val="0000FF"/>
              </a:solidFill>
            </a:endParaRPr>
          </a:p>
        </p:txBody>
      </p:sp>
    </p:spTree>
    <p:extLst>
      <p:ext uri="{BB962C8B-B14F-4D97-AF65-F5344CB8AC3E}">
        <p14:creationId xmlns:p14="http://schemas.microsoft.com/office/powerpoint/2010/main" val="4193579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2567608" y="1124744"/>
            <a:ext cx="1512168" cy="369332"/>
          </a:xfrm>
          <a:prstGeom prst="rect">
            <a:avLst/>
          </a:prstGeom>
          <a:noFill/>
        </p:spPr>
        <p:txBody>
          <a:bodyPr wrap="square" rtlCol="0">
            <a:spAutoFit/>
          </a:bodyPr>
          <a:lstStyle/>
          <a:p>
            <a:r>
              <a:rPr lang="en-US" altLang="zh-TW" dirty="0">
                <a:latin typeface="標楷體" pitchFamily="65" charset="-120"/>
                <a:ea typeface="標楷體" pitchFamily="65" charset="-120"/>
              </a:rPr>
              <a:t>MOD : 580</a:t>
            </a:r>
            <a:r>
              <a:rPr lang="zh-TW" altLang="en-US" dirty="0">
                <a:latin typeface="標楷體" pitchFamily="65" charset="-120"/>
                <a:ea typeface="標楷體" pitchFamily="65" charset="-120"/>
              </a:rPr>
              <a:t>萬</a:t>
            </a:r>
            <a:r>
              <a:rPr lang="en-US" altLang="zh-TW" dirty="0">
                <a:latin typeface="標楷體" pitchFamily="65" charset="-120"/>
                <a:ea typeface="標楷體" pitchFamily="65" charset="-120"/>
              </a:rPr>
              <a:t> </a:t>
            </a:r>
            <a:endParaRPr lang="zh-TW" altLang="en-US" dirty="0">
              <a:latin typeface="標楷體" pitchFamily="65" charset="-120"/>
              <a:ea typeface="標楷體" pitchFamily="65" charset="-120"/>
            </a:endParaRPr>
          </a:p>
        </p:txBody>
      </p:sp>
      <p:sp>
        <p:nvSpPr>
          <p:cNvPr id="6" name="文字方塊 5"/>
          <p:cNvSpPr txBox="1"/>
          <p:nvPr/>
        </p:nvSpPr>
        <p:spPr>
          <a:xfrm>
            <a:off x="2567608" y="1547500"/>
            <a:ext cx="1728192" cy="369332"/>
          </a:xfrm>
          <a:prstGeom prst="rect">
            <a:avLst/>
          </a:prstGeom>
          <a:noFill/>
        </p:spPr>
        <p:txBody>
          <a:bodyPr wrap="square" rtlCol="0">
            <a:spAutoFit/>
          </a:bodyPr>
          <a:lstStyle/>
          <a:p>
            <a:r>
              <a:rPr lang="zh-TW" altLang="en-US" dirty="0">
                <a:latin typeface="標楷體" pitchFamily="65" charset="-120"/>
                <a:ea typeface="標楷體" pitchFamily="65" charset="-120"/>
              </a:rPr>
              <a:t>凱擘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155</a:t>
            </a:r>
            <a:r>
              <a:rPr lang="zh-TW" altLang="en-US" dirty="0">
                <a:latin typeface="標楷體" pitchFamily="65" charset="-120"/>
                <a:ea typeface="標楷體" pitchFamily="65" charset="-120"/>
              </a:rPr>
              <a:t>萬 </a:t>
            </a:r>
            <a:endParaRPr lang="zh-TW" altLang="en-US" dirty="0">
              <a:latin typeface="標楷體" pitchFamily="65" charset="-120"/>
              <a:ea typeface="標楷體" pitchFamily="65" charset="-120"/>
            </a:endParaRPr>
          </a:p>
        </p:txBody>
      </p:sp>
      <p:sp>
        <p:nvSpPr>
          <p:cNvPr id="7" name="文字方塊 6"/>
          <p:cNvSpPr txBox="1"/>
          <p:nvPr/>
        </p:nvSpPr>
        <p:spPr>
          <a:xfrm>
            <a:off x="2567608" y="1988840"/>
            <a:ext cx="1728192" cy="369332"/>
          </a:xfrm>
          <a:prstGeom prst="rect">
            <a:avLst/>
          </a:prstGeom>
          <a:noFill/>
        </p:spPr>
        <p:txBody>
          <a:bodyPr wrap="square" rtlCol="0">
            <a:spAutoFit/>
          </a:bodyPr>
          <a:lstStyle/>
          <a:p>
            <a:r>
              <a:rPr lang="zh-TW" altLang="en-US" dirty="0">
                <a:latin typeface="標楷體" pitchFamily="65" charset="-120"/>
                <a:ea typeface="標楷體" pitchFamily="65" charset="-120"/>
              </a:rPr>
              <a:t>中嘉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118</a:t>
            </a:r>
            <a:r>
              <a:rPr lang="zh-TW" altLang="en-US" dirty="0">
                <a:latin typeface="標楷體" pitchFamily="65" charset="-120"/>
                <a:ea typeface="標楷體" pitchFamily="65" charset="-120"/>
              </a:rPr>
              <a:t>萬 </a:t>
            </a:r>
            <a:endParaRPr lang="zh-TW" altLang="en-US" dirty="0">
              <a:latin typeface="標楷體" pitchFamily="65" charset="-120"/>
              <a:ea typeface="標楷體" pitchFamily="65" charset="-120"/>
            </a:endParaRPr>
          </a:p>
        </p:txBody>
      </p:sp>
      <p:sp>
        <p:nvSpPr>
          <p:cNvPr id="8" name="左大括弧 7"/>
          <p:cNvSpPr/>
          <p:nvPr/>
        </p:nvSpPr>
        <p:spPr>
          <a:xfrm>
            <a:off x="2351584" y="1268760"/>
            <a:ext cx="216024" cy="1008112"/>
          </a:xfrm>
          <a:prstGeom prst="leftBrace">
            <a:avLst/>
          </a:prstGeom>
          <a:noFill/>
          <a:ln w="254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latin typeface="標楷體" pitchFamily="65" charset="-120"/>
              <a:ea typeface="標楷體" pitchFamily="65" charset="-120"/>
            </a:endParaRPr>
          </a:p>
        </p:txBody>
      </p:sp>
      <p:sp>
        <p:nvSpPr>
          <p:cNvPr id="9" name="文字方塊 8"/>
          <p:cNvSpPr txBox="1"/>
          <p:nvPr/>
        </p:nvSpPr>
        <p:spPr>
          <a:xfrm>
            <a:off x="2207568" y="2564904"/>
            <a:ext cx="3528392" cy="1754326"/>
          </a:xfrm>
          <a:prstGeom prst="rect">
            <a:avLst/>
          </a:prstGeom>
          <a:noFill/>
        </p:spPr>
        <p:txBody>
          <a:bodyPr wrap="square" rtlCol="0">
            <a:spAutoFit/>
          </a:bodyPr>
          <a:lstStyle/>
          <a:p>
            <a:pPr>
              <a:buFont typeface="Wingdings" pitchFamily="2" charset="2"/>
              <a:buChar char="l"/>
            </a:pPr>
            <a:r>
              <a:rPr lang="zh-TW" altLang="en-US" dirty="0">
                <a:latin typeface="標楷體" pitchFamily="65" charset="-120"/>
                <a:ea typeface="標楷體" pitchFamily="65" charset="-120"/>
              </a:rPr>
              <a:t>大三元軟體下載</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凱基證卷</a:t>
            </a:r>
            <a:r>
              <a:rPr lang="en-US" altLang="zh-TW" dirty="0">
                <a:latin typeface="標楷體" pitchFamily="65" charset="-120"/>
                <a:ea typeface="標楷體" pitchFamily="65" charset="-120"/>
              </a:rPr>
              <a:t>)</a:t>
            </a:r>
          </a:p>
          <a:p>
            <a:pPr>
              <a:buFont typeface="Wingdings" pitchFamily="2" charset="2"/>
              <a:buChar char="l"/>
            </a:pPr>
            <a:r>
              <a:rPr lang="en-US" altLang="zh-TW" dirty="0">
                <a:latin typeface="標楷體" pitchFamily="65" charset="-120"/>
                <a:ea typeface="標楷體" pitchFamily="65" charset="-120"/>
              </a:rPr>
              <a:t>2009</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88</a:t>
            </a:r>
            <a:r>
              <a:rPr lang="zh-TW" altLang="en-US" dirty="0">
                <a:latin typeface="標楷體" pitchFamily="65" charset="-120"/>
                <a:ea typeface="標楷體" pitchFamily="65" charset="-120"/>
              </a:rPr>
              <a:t>風災</a:t>
            </a:r>
            <a:r>
              <a:rPr lang="en-US" altLang="zh-TW" dirty="0">
                <a:latin typeface="標楷體" pitchFamily="65" charset="-120"/>
                <a:ea typeface="標楷體" pitchFamily="65" charset="-120"/>
              </a:rPr>
              <a:t>Google map</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早期</a:t>
            </a:r>
            <a:r>
              <a:rPr lang="en-US" altLang="zh-TW" dirty="0">
                <a:latin typeface="標楷體" pitchFamily="65" charset="-120"/>
                <a:ea typeface="標楷體" pitchFamily="65" charset="-120"/>
              </a:rPr>
              <a:t>PDA</a:t>
            </a:r>
            <a:r>
              <a:rPr lang="zh-TW" altLang="en-US" dirty="0">
                <a:latin typeface="標楷體" pitchFamily="65" charset="-120"/>
                <a:ea typeface="標楷體" pitchFamily="65" charset="-120"/>
              </a:rPr>
              <a:t>用最多</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GOOGLE</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a:buFont typeface="Wingdings" pitchFamily="2" charset="2"/>
              <a:buChar char="l"/>
            </a:pPr>
            <a:r>
              <a:rPr lang="en-US" altLang="zh-TW" dirty="0">
                <a:latin typeface="標楷體" pitchFamily="65" charset="-120"/>
                <a:ea typeface="標楷體" pitchFamily="65" charset="-120"/>
              </a:rPr>
              <a:t>11/11</a:t>
            </a:r>
            <a:r>
              <a:rPr lang="zh-TW" altLang="en-US" dirty="0">
                <a:latin typeface="標楷體" pitchFamily="65" charset="-120"/>
                <a:ea typeface="標楷體" pitchFamily="65" charset="-120"/>
              </a:rPr>
              <a:t>日光棍節。</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作業</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訂閱頻道。</a:t>
            </a:r>
            <a:endParaRPr lang="en-US" altLang="zh-TW" dirty="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2840904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3359696" y="591072"/>
            <a:ext cx="5400600" cy="461665"/>
          </a:xfrm>
          <a:prstGeom prst="rect">
            <a:avLst/>
          </a:prstGeom>
          <a:noFill/>
        </p:spPr>
        <p:txBody>
          <a:bodyPr wrap="square" rtlCol="0">
            <a:spAutoFit/>
          </a:bodyPr>
          <a:lstStyle/>
          <a:p>
            <a:pPr algn="ctr"/>
            <a:r>
              <a:rPr lang="en-US" altLang="zh-TW" sz="2400" b="1" dirty="0" smtClean="0">
                <a:latin typeface="標楷體" pitchFamily="65" charset="-120"/>
                <a:ea typeface="標楷體" pitchFamily="65" charset="-120"/>
              </a:rPr>
              <a:t>13.12/141</a:t>
            </a:r>
            <a:r>
              <a:rPr lang="zh-TW" altLang="en-US" sz="2400" b="1" dirty="0" smtClean="0">
                <a:latin typeface="標楷體" pitchFamily="65" charset="-120"/>
                <a:ea typeface="標楷體" pitchFamily="65" charset="-120"/>
              </a:rPr>
              <a:t> </a:t>
            </a:r>
            <a:r>
              <a:rPr lang="zh-TW" altLang="en-US" sz="2400" dirty="0">
                <a:solidFill>
                  <a:srgbClr val="FF0000"/>
                </a:solidFill>
              </a:rPr>
              <a:t>行銷管理</a:t>
            </a:r>
            <a:r>
              <a:rPr lang="zh-TW" altLang="en-US" sz="2400" dirty="0">
                <a:solidFill>
                  <a:srgbClr val="FF0000"/>
                </a:solidFill>
                <a:latin typeface="標楷體" pitchFamily="65" charset="-120"/>
                <a:ea typeface="標楷體" pitchFamily="65" charset="-120"/>
              </a:rPr>
              <a:t>個案應用</a:t>
            </a:r>
            <a:endParaRPr lang="zh-TW" altLang="en-US" sz="2400" b="1" dirty="0">
              <a:latin typeface="標楷體" pitchFamily="65" charset="-120"/>
              <a:ea typeface="標楷體" pitchFamily="65" charset="-120"/>
            </a:endParaRPr>
          </a:p>
        </p:txBody>
      </p:sp>
      <p:sp>
        <p:nvSpPr>
          <p:cNvPr id="5" name="文字方塊 4"/>
          <p:cNvSpPr txBox="1"/>
          <p:nvPr/>
        </p:nvSpPr>
        <p:spPr>
          <a:xfrm>
            <a:off x="2279576" y="1268761"/>
            <a:ext cx="3816424" cy="1200329"/>
          </a:xfrm>
          <a:prstGeom prst="rect">
            <a:avLst/>
          </a:prstGeom>
          <a:noFill/>
        </p:spPr>
        <p:txBody>
          <a:bodyPr wrap="square" rtlCol="0">
            <a:spAutoFit/>
          </a:bodyPr>
          <a:lstStyle/>
          <a:p>
            <a:pPr>
              <a:buFont typeface="Arial" pitchFamily="34" charset="0"/>
              <a:buChar char="•"/>
            </a:pP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電影</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小時代</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阿里巴巴</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支付寶、娛樂寶。</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編劇</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郭敬明。</a:t>
            </a:r>
            <a:endParaRPr lang="en-US" altLang="zh-TW" dirty="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grpSp>
        <p:nvGrpSpPr>
          <p:cNvPr id="28" name="群組 27"/>
          <p:cNvGrpSpPr/>
          <p:nvPr/>
        </p:nvGrpSpPr>
        <p:grpSpPr>
          <a:xfrm>
            <a:off x="2567608" y="2276872"/>
            <a:ext cx="3960440" cy="1881500"/>
            <a:chOff x="2411760" y="2276872"/>
            <a:chExt cx="3960440" cy="1881500"/>
          </a:xfrm>
        </p:grpSpPr>
        <p:sp>
          <p:nvSpPr>
            <p:cNvPr id="13" name="文字方塊 12"/>
            <p:cNvSpPr txBox="1"/>
            <p:nvPr/>
          </p:nvSpPr>
          <p:spPr>
            <a:xfrm>
              <a:off x="2699792" y="3212976"/>
              <a:ext cx="3672408" cy="369332"/>
            </a:xfrm>
            <a:prstGeom prst="rect">
              <a:avLst/>
            </a:prstGeom>
            <a:noFill/>
          </p:spPr>
          <p:txBody>
            <a:bodyPr wrap="square" rtlCol="0">
              <a:spAutoFit/>
            </a:bodyPr>
            <a:lstStyle/>
            <a:p>
              <a:r>
                <a:rPr lang="zh-TW" altLang="en-US" dirty="0">
                  <a:latin typeface="標楷體" pitchFamily="65" charset="-120"/>
                  <a:ea typeface="標楷體" pitchFamily="65" charset="-120"/>
                </a:rPr>
                <a:t>郭敬明</a:t>
              </a:r>
              <a:r>
                <a:rPr lang="en-US" altLang="zh-TW" dirty="0">
                  <a:latin typeface="標楷體" pitchFamily="65" charset="-120"/>
                  <a:ea typeface="標楷體" pitchFamily="65" charset="-120"/>
                </a:rPr>
                <a:t>(90</a:t>
              </a:r>
              <a:r>
                <a:rPr lang="zh-TW" altLang="en-US" dirty="0">
                  <a:latin typeface="標楷體" pitchFamily="65" charset="-120"/>
                  <a:ea typeface="標楷體" pitchFamily="65" charset="-120"/>
                </a:rPr>
                <a:t>年代</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九把刀</a:t>
              </a:r>
              <a:r>
                <a:rPr lang="en-US" altLang="zh-TW" dirty="0">
                  <a:latin typeface="標楷體" pitchFamily="65" charset="-120"/>
                  <a:ea typeface="標楷體" pitchFamily="65" charset="-120"/>
                </a:rPr>
                <a:t>+</a:t>
              </a:r>
              <a:r>
                <a:rPr lang="zh-TW" altLang="en-US" u="sng" dirty="0">
                  <a:latin typeface="標楷體" pitchFamily="65" charset="-120"/>
                  <a:ea typeface="標楷體" pitchFamily="65" charset="-120"/>
                </a:rPr>
                <a:t>柴智屏</a:t>
              </a:r>
              <a:endParaRPr lang="zh-TW" altLang="en-US" u="sng" dirty="0">
                <a:latin typeface="標楷體" pitchFamily="65" charset="-120"/>
                <a:ea typeface="標楷體" pitchFamily="65" charset="-120"/>
              </a:endParaRPr>
            </a:p>
          </p:txBody>
        </p:sp>
        <p:grpSp>
          <p:nvGrpSpPr>
            <p:cNvPr id="27" name="群組 26"/>
            <p:cNvGrpSpPr/>
            <p:nvPr/>
          </p:nvGrpSpPr>
          <p:grpSpPr>
            <a:xfrm>
              <a:off x="2411760" y="2276872"/>
              <a:ext cx="2808312" cy="1881500"/>
              <a:chOff x="2411760" y="2276872"/>
              <a:chExt cx="2808312" cy="1881500"/>
            </a:xfrm>
          </p:grpSpPr>
          <p:sp>
            <p:nvSpPr>
              <p:cNvPr id="6" name="文字方塊 5"/>
              <p:cNvSpPr txBox="1"/>
              <p:nvPr/>
            </p:nvSpPr>
            <p:spPr>
              <a:xfrm>
                <a:off x="3563888" y="2276872"/>
                <a:ext cx="1368152" cy="369332"/>
              </a:xfrm>
              <a:prstGeom prst="rect">
                <a:avLst/>
              </a:prstGeom>
              <a:noFill/>
            </p:spPr>
            <p:txBody>
              <a:bodyPr wrap="square" rtlCol="0">
                <a:spAutoFit/>
              </a:bodyPr>
              <a:lstStyle/>
              <a:p>
                <a:pPr algn="ctr"/>
                <a:r>
                  <a:rPr lang="zh-TW" altLang="en-US" dirty="0">
                    <a:latin typeface="標楷體" pitchFamily="65" charset="-120"/>
                    <a:ea typeface="標楷體" pitchFamily="65" charset="-120"/>
                  </a:rPr>
                  <a:t>作家</a:t>
                </a:r>
                <a:endParaRPr lang="zh-TW" altLang="en-US" dirty="0">
                  <a:latin typeface="標楷體" pitchFamily="65" charset="-120"/>
                  <a:ea typeface="標楷體" pitchFamily="65" charset="-120"/>
                </a:endParaRPr>
              </a:p>
            </p:txBody>
          </p:sp>
          <p:cxnSp>
            <p:nvCxnSpPr>
              <p:cNvPr id="8" name="直線接點 7"/>
              <p:cNvCxnSpPr>
                <a:stCxn id="6" idx="2"/>
              </p:cNvCxnSpPr>
              <p:nvPr/>
            </p:nvCxnSpPr>
            <p:spPr>
              <a:xfrm flipH="1">
                <a:off x="4244009" y="2646204"/>
                <a:ext cx="3955" cy="2460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接點 9"/>
              <p:cNvCxnSpPr/>
              <p:nvPr/>
            </p:nvCxnSpPr>
            <p:spPr>
              <a:xfrm>
                <a:off x="3343909" y="2882348"/>
                <a:ext cx="18722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flipH="1">
                <a:off x="3343909" y="2894885"/>
                <a:ext cx="3955" cy="2460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接點 11"/>
              <p:cNvCxnSpPr/>
              <p:nvPr/>
            </p:nvCxnSpPr>
            <p:spPr>
              <a:xfrm flipH="1">
                <a:off x="5216117" y="2852936"/>
                <a:ext cx="3955" cy="2460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文字方塊 13"/>
              <p:cNvSpPr txBox="1"/>
              <p:nvPr/>
            </p:nvSpPr>
            <p:spPr>
              <a:xfrm>
                <a:off x="2699792" y="3789040"/>
                <a:ext cx="2160240" cy="369332"/>
              </a:xfrm>
              <a:prstGeom prst="rect">
                <a:avLst/>
              </a:prstGeom>
              <a:noFill/>
            </p:spPr>
            <p:txBody>
              <a:bodyPr wrap="square" rtlCol="0">
                <a:spAutoFit/>
              </a:bodyPr>
              <a:lstStyle/>
              <a:p>
                <a:r>
                  <a:rPr lang="zh-TW" altLang="en-US" dirty="0">
                    <a:latin typeface="標楷體" pitchFamily="65" charset="-120"/>
                    <a:ea typeface="標楷體" pitchFamily="65" charset="-120"/>
                  </a:rPr>
                  <a:t>韓寒</a:t>
                </a:r>
                <a:r>
                  <a:rPr lang="en-US" altLang="zh-TW" dirty="0">
                    <a:latin typeface="標楷體" pitchFamily="65" charset="-120"/>
                    <a:ea typeface="標楷體" pitchFamily="65" charset="-120"/>
                  </a:rPr>
                  <a:t>(80</a:t>
                </a:r>
                <a:r>
                  <a:rPr lang="zh-TW" altLang="en-US" dirty="0">
                    <a:latin typeface="標楷體" pitchFamily="65" charset="-120"/>
                    <a:ea typeface="標楷體" pitchFamily="65" charset="-120"/>
                  </a:rPr>
                  <a:t>年代</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15" name="左大括弧 14"/>
              <p:cNvSpPr/>
              <p:nvPr/>
            </p:nvSpPr>
            <p:spPr>
              <a:xfrm>
                <a:off x="2411760" y="3429000"/>
                <a:ext cx="288032" cy="576064"/>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grpSp>
        <p:sp>
          <p:nvSpPr>
            <p:cNvPr id="16" name="文字方塊 15"/>
            <p:cNvSpPr txBox="1"/>
            <p:nvPr/>
          </p:nvSpPr>
          <p:spPr>
            <a:xfrm>
              <a:off x="5364088" y="3501008"/>
              <a:ext cx="864096" cy="369332"/>
            </a:xfrm>
            <a:prstGeom prst="rect">
              <a:avLst/>
            </a:prstGeom>
            <a:noFill/>
          </p:spPr>
          <p:txBody>
            <a:bodyPr wrap="square" rtlCol="0">
              <a:spAutoFit/>
            </a:bodyPr>
            <a:lstStyle/>
            <a:p>
              <a:r>
                <a:rPr lang="zh-TW" altLang="en-US" dirty="0">
                  <a:latin typeface="標楷體" pitchFamily="65" charset="-120"/>
                  <a:ea typeface="標楷體" pitchFamily="65" charset="-120"/>
                </a:rPr>
                <a:t>編導</a:t>
              </a:r>
              <a:endParaRPr lang="zh-TW" altLang="en-US" dirty="0">
                <a:latin typeface="標楷體" pitchFamily="65" charset="-120"/>
                <a:ea typeface="標楷體" pitchFamily="65" charset="-120"/>
              </a:endParaRPr>
            </a:p>
          </p:txBody>
        </p:sp>
      </p:grpSp>
      <p:sp>
        <p:nvSpPr>
          <p:cNvPr id="17" name="文字方塊 16"/>
          <p:cNvSpPr txBox="1"/>
          <p:nvPr/>
        </p:nvSpPr>
        <p:spPr>
          <a:xfrm>
            <a:off x="7176120" y="1835532"/>
            <a:ext cx="1728192" cy="369332"/>
          </a:xfrm>
          <a:prstGeom prst="rect">
            <a:avLst/>
          </a:prstGeom>
          <a:noFill/>
        </p:spPr>
        <p:txBody>
          <a:bodyPr wrap="square" rtlCol="0">
            <a:spAutoFit/>
          </a:bodyPr>
          <a:lstStyle/>
          <a:p>
            <a:r>
              <a:rPr lang="zh-TW" altLang="en-US" dirty="0">
                <a:latin typeface="標楷體" pitchFamily="65" charset="-120"/>
                <a:ea typeface="標楷體" pitchFamily="65" charset="-120"/>
              </a:rPr>
              <a:t>娛樂寶</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眾酬</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cxnSp>
        <p:nvCxnSpPr>
          <p:cNvPr id="19" name="直線單箭頭接點 18"/>
          <p:cNvCxnSpPr>
            <a:stCxn id="17" idx="1"/>
          </p:cNvCxnSpPr>
          <p:nvPr/>
        </p:nvCxnSpPr>
        <p:spPr>
          <a:xfrm flipH="1">
            <a:off x="4356652" y="2020199"/>
            <a:ext cx="2819468" cy="7385"/>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單箭頭接點 23"/>
          <p:cNvCxnSpPr/>
          <p:nvPr/>
        </p:nvCxnSpPr>
        <p:spPr>
          <a:xfrm flipH="1">
            <a:off x="7536160" y="2204864"/>
            <a:ext cx="144016" cy="792088"/>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單箭頭接點 24"/>
          <p:cNvCxnSpPr/>
          <p:nvPr/>
        </p:nvCxnSpPr>
        <p:spPr>
          <a:xfrm>
            <a:off x="7968208" y="2204864"/>
            <a:ext cx="792088" cy="720080"/>
          </a:xfrm>
          <a:prstGeom prst="straightConnector1">
            <a:avLst/>
          </a:prstGeom>
          <a:ln w="190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0" name="文字方塊 29"/>
          <p:cNvSpPr txBox="1"/>
          <p:nvPr/>
        </p:nvSpPr>
        <p:spPr>
          <a:xfrm>
            <a:off x="7104112" y="3068960"/>
            <a:ext cx="1008112" cy="369332"/>
          </a:xfrm>
          <a:prstGeom prst="rect">
            <a:avLst/>
          </a:prstGeom>
          <a:noFill/>
        </p:spPr>
        <p:txBody>
          <a:bodyPr wrap="square" rtlCol="0">
            <a:spAutoFit/>
          </a:bodyPr>
          <a:lstStyle/>
          <a:p>
            <a:r>
              <a:rPr lang="zh-TW" altLang="en-US" dirty="0">
                <a:latin typeface="標楷體" pitchFamily="65" charset="-120"/>
                <a:ea typeface="標楷體" pitchFamily="65" charset="-120"/>
              </a:rPr>
              <a:t>演員</a:t>
            </a:r>
            <a:endParaRPr lang="zh-TW" altLang="en-US" dirty="0">
              <a:latin typeface="標楷體" pitchFamily="65" charset="-120"/>
              <a:ea typeface="標楷體" pitchFamily="65" charset="-120"/>
            </a:endParaRPr>
          </a:p>
        </p:txBody>
      </p:sp>
      <p:sp>
        <p:nvSpPr>
          <p:cNvPr id="31" name="文字方塊 30"/>
          <p:cNvSpPr txBox="1"/>
          <p:nvPr/>
        </p:nvSpPr>
        <p:spPr>
          <a:xfrm>
            <a:off x="8256240" y="3068960"/>
            <a:ext cx="1224136" cy="369332"/>
          </a:xfrm>
          <a:prstGeom prst="rect">
            <a:avLst/>
          </a:prstGeom>
          <a:noFill/>
        </p:spPr>
        <p:txBody>
          <a:bodyPr wrap="square" rtlCol="0">
            <a:spAutoFit/>
          </a:bodyPr>
          <a:lstStyle/>
          <a:p>
            <a:r>
              <a:rPr lang="zh-TW" altLang="en-US" dirty="0">
                <a:latin typeface="標楷體" pitchFamily="65" charset="-120"/>
                <a:ea typeface="標楷體" pitchFamily="65" charset="-120"/>
              </a:rPr>
              <a:t>戲劇通路</a:t>
            </a:r>
            <a:endParaRPr lang="zh-TW" altLang="en-US" dirty="0">
              <a:latin typeface="標楷體" pitchFamily="65" charset="-120"/>
              <a:ea typeface="標楷體" pitchFamily="65" charset="-120"/>
            </a:endParaRPr>
          </a:p>
        </p:txBody>
      </p:sp>
      <p:sp>
        <p:nvSpPr>
          <p:cNvPr id="32" name="文字方塊 31"/>
          <p:cNvSpPr txBox="1"/>
          <p:nvPr/>
        </p:nvSpPr>
        <p:spPr>
          <a:xfrm>
            <a:off x="8256240" y="2132856"/>
            <a:ext cx="1080120" cy="369332"/>
          </a:xfrm>
          <a:prstGeom prst="rect">
            <a:avLst/>
          </a:prstGeom>
          <a:noFill/>
        </p:spPr>
        <p:txBody>
          <a:bodyPr wrap="square" rtlCol="0">
            <a:spAutoFit/>
          </a:bodyPr>
          <a:lstStyle/>
          <a:p>
            <a:r>
              <a:rPr lang="zh-TW" altLang="en-US" dirty="0">
                <a:latin typeface="標楷體" pitchFamily="65" charset="-120"/>
                <a:ea typeface="標楷體" pitchFamily="65" charset="-120"/>
              </a:rPr>
              <a:t>股份制</a:t>
            </a:r>
            <a:endParaRPr lang="zh-TW" altLang="en-US" dirty="0">
              <a:latin typeface="標楷體" pitchFamily="65" charset="-120"/>
              <a:ea typeface="標楷體" pitchFamily="65" charset="-120"/>
            </a:endParaRPr>
          </a:p>
        </p:txBody>
      </p:sp>
      <p:sp>
        <p:nvSpPr>
          <p:cNvPr id="33" name="文字方塊 32"/>
          <p:cNvSpPr txBox="1"/>
          <p:nvPr/>
        </p:nvSpPr>
        <p:spPr>
          <a:xfrm>
            <a:off x="2279576" y="4676943"/>
            <a:ext cx="7560840" cy="1477328"/>
          </a:xfrm>
          <a:prstGeom prst="rect">
            <a:avLst/>
          </a:prstGeom>
          <a:noFill/>
        </p:spPr>
        <p:txBody>
          <a:bodyPr wrap="square" rtlCol="0">
            <a:spAutoFit/>
          </a:bodyPr>
          <a:lstStyle/>
          <a:p>
            <a:pPr>
              <a:buFont typeface="Arial" pitchFamily="34" charset="0"/>
              <a:buChar char="•"/>
            </a:pP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新東方外語</a:t>
            </a:r>
            <a:r>
              <a:rPr lang="en-US" altLang="zh-TW" dirty="0">
                <a:latin typeface="標楷體" pitchFamily="65" charset="-120"/>
                <a:ea typeface="標楷體" pitchFamily="65" charset="-120"/>
              </a:rPr>
              <a:t>(2006</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9</a:t>
            </a:r>
            <a:r>
              <a:rPr lang="zh-TW" altLang="en-US" dirty="0">
                <a:latin typeface="標楷體" pitchFamily="65" charset="-120"/>
                <a:ea typeface="標楷體" pitchFamily="65" charset="-120"/>
              </a:rPr>
              <a:t>月</a:t>
            </a:r>
            <a:r>
              <a:rPr lang="en-US" altLang="zh-TW" dirty="0">
                <a:latin typeface="標楷體" pitchFamily="65" charset="-120"/>
                <a:ea typeface="標楷體" pitchFamily="65" charset="-120"/>
              </a:rPr>
              <a:t>7</a:t>
            </a:r>
            <a:r>
              <a:rPr lang="zh-TW" altLang="en-US" dirty="0">
                <a:latin typeface="標楷體" pitchFamily="65" charset="-120"/>
                <a:ea typeface="標楷體" pitchFamily="65" charset="-120"/>
              </a:rPr>
              <a:t>日新東方教育科技集團在美國紐約證券交易所成功上市，成為中國第一家海外上市的教育機構</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a:buFont typeface="Arial" pitchFamily="34" charset="0"/>
              <a:buChar char="•"/>
            </a:pPr>
            <a:endParaRPr lang="en-US" altLang="zh-TW" dirty="0">
              <a:latin typeface="標楷體" pitchFamily="65" charset="-120"/>
              <a:ea typeface="標楷體" pitchFamily="65" charset="-120"/>
            </a:endParaRPr>
          </a:p>
          <a:p>
            <a:pPr>
              <a:buFont typeface="Arial" pitchFamily="34" charset="0"/>
              <a:buChar char="•"/>
            </a:pPr>
            <a:endParaRPr lang="en-US" altLang="zh-TW" dirty="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2114876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2279576" y="1124745"/>
            <a:ext cx="7848872" cy="2585323"/>
          </a:xfrm>
          <a:prstGeom prst="rect">
            <a:avLst/>
          </a:prstGeom>
          <a:noFill/>
        </p:spPr>
        <p:txBody>
          <a:bodyPr wrap="square" rtlCol="0">
            <a:spAutoFit/>
          </a:bodyPr>
          <a:lstStyle/>
          <a:p>
            <a:pPr>
              <a:buFont typeface="Arial" pitchFamily="34" charset="0"/>
              <a:buChar char="•"/>
            </a:pP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作業</a:t>
            </a:r>
            <a:r>
              <a:rPr lang="en-US" altLang="zh-TW" dirty="0">
                <a:latin typeface="標楷體" pitchFamily="65" charset="-120"/>
                <a:ea typeface="標楷體" pitchFamily="65" charset="-120"/>
              </a:rPr>
              <a:t>--ILMS</a:t>
            </a:r>
            <a:r>
              <a:rPr lang="zh-TW" altLang="en-US" dirty="0">
                <a:latin typeface="標楷體" pitchFamily="65" charset="-120"/>
                <a:ea typeface="標楷體" pitchFamily="65" charset="-120"/>
              </a:rPr>
              <a:t>上傳</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KTV</a:t>
            </a:r>
          </a:p>
          <a:p>
            <a:r>
              <a:rPr lang="en-US" altLang="zh-TW" dirty="0">
                <a:latin typeface="標楷體" pitchFamily="65" charset="-120"/>
                <a:ea typeface="標楷體" pitchFamily="65" charset="-120"/>
              </a:rPr>
              <a:t>  2. 4G</a:t>
            </a:r>
          </a:p>
          <a:p>
            <a:r>
              <a:rPr lang="en-US" altLang="zh-TW" dirty="0">
                <a:latin typeface="標楷體" pitchFamily="65" charset="-120"/>
                <a:ea typeface="標楷體" pitchFamily="65" charset="-120"/>
              </a:rPr>
              <a:t>  3. </a:t>
            </a:r>
            <a:r>
              <a:rPr lang="zh-TW" altLang="en-US" dirty="0">
                <a:latin typeface="標楷體" pitchFamily="65" charset="-120"/>
                <a:ea typeface="標楷體" pitchFamily="65" charset="-120"/>
              </a:rPr>
              <a:t>頻寬</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含詳細資料</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4.</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PPT:</a:t>
            </a:r>
            <a:r>
              <a:rPr lang="zh-TW" altLang="en-US" dirty="0">
                <a:latin typeface="標楷體" pitchFamily="65" charset="-120"/>
                <a:ea typeface="標楷體" pitchFamily="65" charset="-120"/>
              </a:rPr>
              <a:t>上課教材下載到電腦再上傳。</a:t>
            </a:r>
            <a:endParaRPr lang="en-US" altLang="zh-TW" dirty="0">
              <a:latin typeface="標楷體" pitchFamily="65" charset="-120"/>
              <a:ea typeface="標楷體" pitchFamily="65" charset="-120"/>
            </a:endParaRPr>
          </a:p>
          <a:p>
            <a:pPr>
              <a:buFont typeface="Arial" pitchFamily="34" charset="0"/>
              <a:buChar char="•"/>
            </a:pPr>
            <a:r>
              <a:rPr lang="zh-TW" altLang="en-US" dirty="0">
                <a:latin typeface="標楷體" pitchFamily="65" charset="-120"/>
                <a:ea typeface="標楷體" pitchFamily="65" charset="-120"/>
              </a:rPr>
              <a:t> 工管系電腦來源</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教育部補助商業自動化</a:t>
            </a:r>
            <a:r>
              <a:rPr lang="en-US" altLang="zh-TW" dirty="0">
                <a:latin typeface="標楷體" pitchFamily="65" charset="-120"/>
                <a:ea typeface="標楷體" pitchFamily="65" charset="-120"/>
              </a:rPr>
              <a:t>POS</a:t>
            </a:r>
            <a:r>
              <a:rPr lang="zh-TW" altLang="en-US" dirty="0">
                <a:latin typeface="標楷體" pitchFamily="65" charset="-120"/>
                <a:ea typeface="標楷體" pitchFamily="65" charset="-120"/>
              </a:rPr>
              <a:t>需求。</a:t>
            </a:r>
            <a:endParaRPr lang="en-US" altLang="zh-TW" dirty="0">
              <a:latin typeface="標楷體" pitchFamily="65" charset="-120"/>
              <a:ea typeface="標楷體" pitchFamily="65" charset="-120"/>
            </a:endParaRPr>
          </a:p>
          <a:p>
            <a:pPr>
              <a:buFont typeface="Arial" pitchFamily="34" charset="0"/>
              <a:buChar char="•"/>
            </a:pPr>
            <a:r>
              <a:rPr lang="zh-TW" altLang="en-US" dirty="0">
                <a:latin typeface="標楷體" pitchFamily="65" charset="-120"/>
                <a:ea typeface="標楷體" pitchFamily="65" charset="-120"/>
              </a:rPr>
              <a:t> 老師網址</a:t>
            </a:r>
            <a:r>
              <a:rPr lang="en-US" altLang="zh-TW" dirty="0">
                <a:latin typeface="標楷體" pitchFamily="65" charset="-120"/>
                <a:ea typeface="標楷體" pitchFamily="65" charset="-120"/>
              </a:rPr>
              <a:t>:entry.hust.edu.tw/~</a:t>
            </a:r>
            <a:r>
              <a:rPr lang="en-US" altLang="zh-TW" dirty="0" err="1">
                <a:latin typeface="標楷體" pitchFamily="65" charset="-120"/>
                <a:ea typeface="標楷體" pitchFamily="65" charset="-120"/>
              </a:rPr>
              <a:t>raylin</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供應鏈管理→</a:t>
            </a:r>
            <a:r>
              <a:rPr lang="en-US" altLang="zh-TW" dirty="0" err="1">
                <a:latin typeface="標楷體" pitchFamily="65" charset="-120"/>
                <a:ea typeface="標楷體" pitchFamily="65" charset="-120"/>
              </a:rPr>
              <a:t>Fortube</a:t>
            </a:r>
            <a:r>
              <a:rPr lang="en-US" altLang="zh-TW" dirty="0">
                <a:latin typeface="標楷體" pitchFamily="65" charset="-120"/>
                <a:ea typeface="標楷體" pitchFamily="65" charset="-120"/>
              </a:rPr>
              <a:t> 500</a:t>
            </a:r>
            <a:r>
              <a:rPr lang="zh-TW" altLang="en-US" dirty="0">
                <a:latin typeface="標楷體" pitchFamily="65" charset="-120"/>
                <a:ea typeface="標楷體" pitchFamily="65" charset="-120"/>
              </a:rPr>
              <a:t>大。</a:t>
            </a:r>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grpSp>
        <p:nvGrpSpPr>
          <p:cNvPr id="16" name="群組 15"/>
          <p:cNvGrpSpPr/>
          <p:nvPr/>
        </p:nvGrpSpPr>
        <p:grpSpPr>
          <a:xfrm>
            <a:off x="2765984" y="3717032"/>
            <a:ext cx="233672" cy="1368152"/>
            <a:chOff x="1241984" y="3717032"/>
            <a:chExt cx="233672" cy="1368152"/>
          </a:xfrm>
        </p:grpSpPr>
        <p:cxnSp>
          <p:nvCxnSpPr>
            <p:cNvPr id="8" name="直線接點 7"/>
            <p:cNvCxnSpPr/>
            <p:nvPr/>
          </p:nvCxnSpPr>
          <p:spPr>
            <a:xfrm>
              <a:off x="1259632" y="3717032"/>
              <a:ext cx="0" cy="13681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flipV="1">
              <a:off x="1241984" y="3717032"/>
              <a:ext cx="233672" cy="2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接點 9"/>
            <p:cNvCxnSpPr/>
            <p:nvPr/>
          </p:nvCxnSpPr>
          <p:spPr>
            <a:xfrm flipV="1">
              <a:off x="1241984" y="5082209"/>
              <a:ext cx="233672" cy="2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文字方塊 10"/>
          <p:cNvSpPr txBox="1"/>
          <p:nvPr/>
        </p:nvSpPr>
        <p:spPr>
          <a:xfrm>
            <a:off x="3071664" y="3429000"/>
            <a:ext cx="720080" cy="369332"/>
          </a:xfrm>
          <a:prstGeom prst="rect">
            <a:avLst/>
          </a:prstGeom>
          <a:noFill/>
        </p:spPr>
        <p:txBody>
          <a:bodyPr wrap="square" rtlCol="0">
            <a:spAutoFit/>
          </a:bodyPr>
          <a:lstStyle/>
          <a:p>
            <a:r>
              <a:rPr lang="zh-TW" altLang="en-US" dirty="0">
                <a:latin typeface="標楷體" pitchFamily="65" charset="-120"/>
                <a:ea typeface="標楷體" pitchFamily="65" charset="-120"/>
              </a:rPr>
              <a:t>微信</a:t>
            </a:r>
            <a:endParaRPr lang="zh-TW" altLang="en-US" dirty="0">
              <a:latin typeface="標楷體" pitchFamily="65" charset="-120"/>
              <a:ea typeface="標楷體" pitchFamily="65" charset="-120"/>
            </a:endParaRPr>
          </a:p>
        </p:txBody>
      </p:sp>
      <p:sp>
        <p:nvSpPr>
          <p:cNvPr id="12" name="文字方塊 11"/>
          <p:cNvSpPr txBox="1"/>
          <p:nvPr/>
        </p:nvSpPr>
        <p:spPr>
          <a:xfrm>
            <a:off x="3071664" y="4859868"/>
            <a:ext cx="3168352" cy="369332"/>
          </a:xfrm>
          <a:prstGeom prst="rect">
            <a:avLst/>
          </a:prstGeom>
          <a:noFill/>
        </p:spPr>
        <p:txBody>
          <a:bodyPr wrap="square" rtlCol="0">
            <a:spAutoFit/>
          </a:bodyPr>
          <a:lstStyle/>
          <a:p>
            <a:r>
              <a:rPr lang="zh-TW" altLang="en-US" dirty="0">
                <a:latin typeface="標楷體" pitchFamily="65" charset="-120"/>
                <a:ea typeface="標楷體" pitchFamily="65" charset="-120"/>
              </a:rPr>
              <a:t>微博</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Blog(</a:t>
            </a:r>
            <a:r>
              <a:rPr lang="zh-TW" altLang="en-US" dirty="0">
                <a:latin typeface="標楷體" pitchFamily="65" charset="-120"/>
                <a:ea typeface="標楷體" pitchFamily="65" charset="-120"/>
              </a:rPr>
              <a:t>新浪</a:t>
            </a:r>
            <a:r>
              <a:rPr lang="en-US" altLang="zh-TW" dirty="0">
                <a:latin typeface="標楷體" pitchFamily="65" charset="-120"/>
                <a:ea typeface="標楷體" pitchFamily="65" charset="-120"/>
              </a:rPr>
              <a:t>:Sine)</a:t>
            </a:r>
            <a:endParaRPr lang="zh-TW" altLang="en-US" dirty="0">
              <a:latin typeface="標楷體" pitchFamily="65" charset="-120"/>
              <a:ea typeface="標楷體" pitchFamily="65" charset="-120"/>
            </a:endParaRPr>
          </a:p>
        </p:txBody>
      </p:sp>
      <p:sp>
        <p:nvSpPr>
          <p:cNvPr id="13" name="左大括弧 12"/>
          <p:cNvSpPr/>
          <p:nvPr/>
        </p:nvSpPr>
        <p:spPr>
          <a:xfrm>
            <a:off x="3719736" y="3284984"/>
            <a:ext cx="504056" cy="648072"/>
          </a:xfrm>
          <a:prstGeom prst="lef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14" name="文字方塊 13"/>
          <p:cNvSpPr txBox="1"/>
          <p:nvPr/>
        </p:nvSpPr>
        <p:spPr>
          <a:xfrm>
            <a:off x="4223792" y="3140968"/>
            <a:ext cx="2376264" cy="923330"/>
          </a:xfrm>
          <a:prstGeom prst="rect">
            <a:avLst/>
          </a:prstGeom>
          <a:noFill/>
        </p:spPr>
        <p:txBody>
          <a:bodyPr wrap="square" rtlCol="0">
            <a:spAutoFit/>
          </a:bodyPr>
          <a:lstStyle/>
          <a:p>
            <a:r>
              <a:rPr lang="en-US" altLang="zh-TW" dirty="0" err="1">
                <a:latin typeface="標楷體" pitchFamily="65" charset="-120"/>
                <a:ea typeface="標楷體" pitchFamily="65" charset="-120"/>
              </a:rPr>
              <a:t>Wats</a:t>
            </a:r>
            <a:r>
              <a:rPr lang="en-US" altLang="zh-TW" dirty="0">
                <a:latin typeface="標楷體" pitchFamily="65" charset="-120"/>
                <a:ea typeface="標楷體" pitchFamily="65" charset="-120"/>
              </a:rPr>
              <a:t>-app(</a:t>
            </a:r>
            <a:r>
              <a:rPr lang="en-US" altLang="zh-TW" dirty="0" err="1">
                <a:latin typeface="標楷體" pitchFamily="65" charset="-120"/>
                <a:ea typeface="標楷體" pitchFamily="65" charset="-120"/>
              </a:rPr>
              <a:t>Apple+FB</a:t>
            </a:r>
            <a:r>
              <a:rPr lang="en-US" altLang="zh-TW" dirty="0">
                <a:latin typeface="標楷體" pitchFamily="65" charset="-120"/>
                <a:ea typeface="標楷體" pitchFamily="65" charset="-120"/>
              </a:rPr>
              <a:t>)</a:t>
            </a:r>
          </a:p>
          <a:p>
            <a:r>
              <a:rPr lang="en-US" altLang="zh-TW" dirty="0">
                <a:latin typeface="標楷體" pitchFamily="65" charset="-120"/>
                <a:ea typeface="標楷體" pitchFamily="65" charset="-120"/>
              </a:rPr>
              <a:t>Line</a:t>
            </a:r>
          </a:p>
          <a:p>
            <a:r>
              <a:rPr lang="en-US" altLang="zh-TW" dirty="0">
                <a:latin typeface="標楷體" pitchFamily="65" charset="-120"/>
                <a:ea typeface="標楷體" pitchFamily="65" charset="-120"/>
              </a:rPr>
              <a:t>(We-chat):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QQ</a:t>
            </a:r>
            <a:r>
              <a:rPr lang="zh-TW" altLang="en-US" dirty="0">
                <a:latin typeface="標楷體" pitchFamily="65" charset="-120"/>
                <a:ea typeface="標楷體" pitchFamily="65" charset="-120"/>
              </a:rPr>
              <a:t>騰訊</a:t>
            </a:r>
            <a:endParaRPr lang="zh-TW" altLang="en-US" dirty="0">
              <a:latin typeface="標楷體" pitchFamily="65" charset="-120"/>
              <a:ea typeface="標楷體" pitchFamily="65" charset="-120"/>
            </a:endParaRPr>
          </a:p>
        </p:txBody>
      </p:sp>
      <p:sp>
        <p:nvSpPr>
          <p:cNvPr id="15" name="文字方塊 14"/>
          <p:cNvSpPr txBox="1"/>
          <p:nvPr/>
        </p:nvSpPr>
        <p:spPr>
          <a:xfrm>
            <a:off x="2423592" y="5229201"/>
            <a:ext cx="6048672" cy="1200329"/>
          </a:xfrm>
          <a:prstGeom prst="rect">
            <a:avLst/>
          </a:prstGeom>
          <a:noFill/>
        </p:spPr>
        <p:txBody>
          <a:bodyPr wrap="square" rtlCol="0">
            <a:spAutoFit/>
          </a:bodyPr>
          <a:lstStyle/>
          <a:p>
            <a:pPr>
              <a:buFont typeface="Arial" pitchFamily="34" charset="0"/>
              <a:buChar char="•"/>
            </a:pPr>
            <a:r>
              <a:rPr lang="en-US" altLang="zh-TW" dirty="0">
                <a:latin typeface="標楷體" pitchFamily="65" charset="-120"/>
                <a:ea typeface="標楷體" pitchFamily="65" charset="-120"/>
              </a:rPr>
              <a:t> Proxy(</a:t>
            </a:r>
            <a:r>
              <a:rPr lang="zh-TW" altLang="en-US" dirty="0">
                <a:latin typeface="標楷體" pitchFamily="65" charset="-120"/>
                <a:ea typeface="標楷體" pitchFamily="65" charset="-120"/>
              </a:rPr>
              <a:t>代理伺服器</a:t>
            </a:r>
            <a:r>
              <a:rPr lang="en-US" altLang="zh-TW" dirty="0">
                <a:latin typeface="標楷體" pitchFamily="65" charset="-120"/>
                <a:ea typeface="標楷體" pitchFamily="65" charset="-120"/>
              </a:rPr>
              <a:t>)</a:t>
            </a:r>
          </a:p>
          <a:p>
            <a:r>
              <a:rPr lang="en-US" altLang="zh-TW" dirty="0">
                <a:latin typeface="標楷體" pitchFamily="65" charset="-120"/>
                <a:ea typeface="標楷體" pitchFamily="65" charset="-120"/>
              </a:rPr>
              <a:t>   </a:t>
            </a:r>
            <a:r>
              <a:rPr lang="en-US" altLang="zh-TW" dirty="0" err="1">
                <a:latin typeface="標楷體" pitchFamily="65" charset="-120"/>
                <a:ea typeface="標楷體" pitchFamily="65" charset="-120"/>
              </a:rPr>
              <a:t>ftp→Proxy</a:t>
            </a:r>
            <a:r>
              <a:rPr lang="en-US" altLang="zh-TW" dirty="0">
                <a:latin typeface="標楷體" pitchFamily="65" charset="-120"/>
                <a:ea typeface="標楷體" pitchFamily="65" charset="-120"/>
              </a:rPr>
              <a:t>(Google)</a:t>
            </a:r>
          </a:p>
          <a:p>
            <a:pPr>
              <a:buFont typeface="Wingdings" pitchFamily="2" charset="2"/>
              <a:buChar char="l"/>
            </a:pPr>
            <a:r>
              <a:rPr lang="zh-TW" altLang="en-US" dirty="0">
                <a:latin typeface="標楷體" pitchFamily="65" charset="-120"/>
                <a:ea typeface="標楷體" pitchFamily="65" charset="-120"/>
              </a:rPr>
              <a:t> 阿里巴巴市值全球第四</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第一</a:t>
            </a:r>
            <a:r>
              <a:rPr lang="en-US" altLang="zh-TW" dirty="0">
                <a:latin typeface="標楷體" pitchFamily="65" charset="-120"/>
                <a:ea typeface="標楷體" pitchFamily="65" charset="-120"/>
              </a:rPr>
              <a:t>:APPLE </a:t>
            </a:r>
            <a:r>
              <a:rPr lang="zh-TW" altLang="en-US" dirty="0">
                <a:latin typeface="標楷體" pitchFamily="65" charset="-120"/>
                <a:ea typeface="標楷體" pitchFamily="65" charset="-120"/>
              </a:rPr>
              <a:t>第二</a:t>
            </a:r>
            <a:r>
              <a:rPr lang="en-US" altLang="zh-TW" dirty="0">
                <a:latin typeface="標楷體" pitchFamily="65" charset="-120"/>
                <a:ea typeface="標楷體" pitchFamily="65" charset="-120"/>
              </a:rPr>
              <a:t>:MICROSOFT</a:t>
            </a:r>
            <a:r>
              <a:rPr lang="zh-TW" altLang="en-US" dirty="0">
                <a:latin typeface="標楷體" pitchFamily="65" charset="-120"/>
                <a:ea typeface="標楷體" pitchFamily="65" charset="-120"/>
              </a:rPr>
              <a:t> 第三</a:t>
            </a:r>
            <a:r>
              <a:rPr lang="en-US" altLang="zh-TW" dirty="0">
                <a:latin typeface="標楷體" pitchFamily="65" charset="-120"/>
                <a:ea typeface="標楷體" pitchFamily="65" charset="-120"/>
              </a:rPr>
              <a:t>:Google</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316158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2279576" y="1124744"/>
            <a:ext cx="7200800" cy="3416320"/>
          </a:xfrm>
          <a:prstGeom prst="rect">
            <a:avLst/>
          </a:prstGeom>
          <a:noFill/>
        </p:spPr>
        <p:txBody>
          <a:bodyPr wrap="square" rtlCol="0">
            <a:spAutoFit/>
          </a:bodyPr>
          <a:lstStyle/>
          <a:p>
            <a:pPr>
              <a:buFont typeface="Arial" pitchFamily="34" charset="0"/>
              <a:buChar char="•"/>
            </a:pPr>
            <a:r>
              <a:rPr lang="en-US" altLang="zh-TW" dirty="0">
                <a:latin typeface="標楷體" pitchFamily="65" charset="-120"/>
                <a:ea typeface="標楷體" pitchFamily="65" charset="-120"/>
              </a:rPr>
              <a:t> </a:t>
            </a:r>
            <a:r>
              <a:rPr lang="zh-TW" altLang="en-US" b="1" dirty="0">
                <a:solidFill>
                  <a:srgbClr val="0000FF"/>
                </a:solidFill>
                <a:latin typeface="標楷體" pitchFamily="65" charset="-120"/>
                <a:ea typeface="標楷體" pitchFamily="65" charset="-120"/>
              </a:rPr>
              <a:t>土豆網</a:t>
            </a:r>
            <a:r>
              <a:rPr lang="en-US" altLang="zh-TW" b="1" dirty="0">
                <a:solidFill>
                  <a:srgbClr val="0000FF"/>
                </a:solidFill>
                <a:latin typeface="標楷體" pitchFamily="65" charset="-120"/>
                <a:ea typeface="標楷體" pitchFamily="65" charset="-120"/>
              </a:rPr>
              <a:t>+</a:t>
            </a:r>
            <a:r>
              <a:rPr lang="en-US" altLang="zh-TW" b="1" dirty="0" err="1">
                <a:solidFill>
                  <a:srgbClr val="0000FF"/>
                </a:solidFill>
                <a:latin typeface="標楷體" pitchFamily="65" charset="-120"/>
                <a:ea typeface="標楷體" pitchFamily="65" charset="-120"/>
              </a:rPr>
              <a:t>you.ku</a:t>
            </a:r>
            <a:r>
              <a:rPr lang="en-US" altLang="zh-TW" b="1" dirty="0">
                <a:solidFill>
                  <a:srgbClr val="0000FF"/>
                </a:solidFill>
                <a:latin typeface="標楷體" pitchFamily="65" charset="-120"/>
                <a:ea typeface="標楷體" pitchFamily="65" charset="-120"/>
              </a:rPr>
              <a:t>.</a:t>
            </a:r>
            <a:r>
              <a:rPr lang="zh-TW" altLang="en-US" b="1" dirty="0">
                <a:solidFill>
                  <a:srgbClr val="0000FF"/>
                </a:solidFill>
                <a:latin typeface="標楷體" pitchFamily="65" charset="-120"/>
                <a:ea typeface="標楷體" pitchFamily="65" charset="-120"/>
              </a:rPr>
              <a:t> → 阿里巴巴  </a:t>
            </a:r>
            <a:r>
              <a:rPr lang="en-US" altLang="zh-TW" b="1" dirty="0">
                <a:solidFill>
                  <a:srgbClr val="0000FF"/>
                </a:solidFill>
                <a:latin typeface="標楷體" pitchFamily="65" charset="-120"/>
                <a:ea typeface="標楷體" pitchFamily="65" charset="-120"/>
              </a:rPr>
              <a:t>PK. PPS+</a:t>
            </a:r>
            <a:r>
              <a:rPr lang="zh-TW" altLang="en-US" b="1" dirty="0">
                <a:solidFill>
                  <a:srgbClr val="0000FF"/>
                </a:solidFill>
                <a:latin typeface="標楷體" pitchFamily="65" charset="-120"/>
                <a:ea typeface="標楷體" pitchFamily="65" charset="-120"/>
              </a:rPr>
              <a:t>愛奇藝。</a:t>
            </a:r>
            <a:endParaRPr lang="en-US" altLang="zh-TW" b="1" dirty="0">
              <a:solidFill>
                <a:srgbClr val="0000FF"/>
              </a:solidFill>
              <a:latin typeface="標楷體" pitchFamily="65" charset="-120"/>
              <a:ea typeface="標楷體" pitchFamily="65" charset="-120"/>
            </a:endParaRPr>
          </a:p>
          <a:p>
            <a:pPr>
              <a:buFont typeface="Arial" pitchFamily="34" charset="0"/>
              <a:buChar char="•"/>
            </a:pPr>
            <a:r>
              <a:rPr lang="zh-TW" altLang="en-US" dirty="0">
                <a:latin typeface="標楷體" pitchFamily="65" charset="-120"/>
                <a:ea typeface="標楷體" pitchFamily="65" charset="-120"/>
              </a:rPr>
              <a:t>打車</a:t>
            </a:r>
            <a:r>
              <a:rPr lang="en-US" altLang="zh-TW" dirty="0">
                <a:latin typeface="標楷體" pitchFamily="65" charset="-120"/>
                <a:ea typeface="標楷體" pitchFamily="65" charset="-120"/>
              </a:rPr>
              <a:t>(TAXI): </a:t>
            </a:r>
            <a:r>
              <a:rPr lang="zh-TW" altLang="en-US" dirty="0">
                <a:latin typeface="標楷體" pitchFamily="65" charset="-120"/>
                <a:ea typeface="標楷體" pitchFamily="65" charset="-120"/>
              </a:rPr>
              <a:t>中國最大打車</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快的</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a:buFont typeface="Arial" pitchFamily="34" charset="0"/>
              <a:buChar char="•"/>
            </a:pPr>
            <a:r>
              <a:rPr lang="zh-TW" altLang="en-US" dirty="0">
                <a:latin typeface="標楷體" pitchFamily="65" charset="-120"/>
                <a:ea typeface="標楷體" pitchFamily="65" charset="-120"/>
              </a:rPr>
              <a:t>網路費用分級</a:t>
            </a:r>
            <a:r>
              <a:rPr lang="en-US" altLang="zh-TW" dirty="0">
                <a:latin typeface="標楷體" pitchFamily="65" charset="-120"/>
                <a:ea typeface="標楷體" pitchFamily="65" charset="-120"/>
              </a:rPr>
              <a:t>:</a:t>
            </a:r>
          </a:p>
          <a:p>
            <a:pPr>
              <a:buFont typeface="Arial" pitchFamily="34" charset="0"/>
              <a:buChar char="•"/>
            </a:pPr>
            <a:endParaRPr lang="en-US" altLang="zh-TW" dirty="0">
              <a:latin typeface="標楷體" pitchFamily="65" charset="-120"/>
              <a:ea typeface="標楷體" pitchFamily="65" charset="-120"/>
            </a:endParaRPr>
          </a:p>
          <a:p>
            <a:pPr>
              <a:buFont typeface="Arial" pitchFamily="34" charset="0"/>
              <a:buChar char="•"/>
            </a:pPr>
            <a:endParaRPr lang="en-US" altLang="zh-TW" dirty="0">
              <a:latin typeface="標楷體" pitchFamily="65" charset="-120"/>
              <a:ea typeface="標楷體" pitchFamily="65" charset="-120"/>
            </a:endParaRPr>
          </a:p>
          <a:p>
            <a:pPr>
              <a:buFont typeface="Arial" pitchFamily="34" charset="0"/>
              <a:buChar char="•"/>
            </a:pPr>
            <a:endParaRPr lang="en-US" altLang="zh-TW" dirty="0">
              <a:latin typeface="標楷體" pitchFamily="65" charset="-120"/>
              <a:ea typeface="標楷體" pitchFamily="65" charset="-120"/>
            </a:endParaRPr>
          </a:p>
          <a:p>
            <a:pPr>
              <a:buFont typeface="Arial" pitchFamily="34" charset="0"/>
              <a:buChar char="•"/>
            </a:pPr>
            <a:r>
              <a:rPr lang="en-US" altLang="zh-TW" dirty="0" err="1">
                <a:latin typeface="標楷體" pitchFamily="65" charset="-120"/>
                <a:ea typeface="標楷體" pitchFamily="65" charset="-120"/>
              </a:rPr>
              <a:t>i-Taiwn</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中央行政機關室內公共區域免費無線上網</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郵局、火車站、文化中心</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等。</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b="1" i="1" dirty="0" err="1">
                <a:latin typeface="標楷體" pitchFamily="65" charset="-120"/>
                <a:ea typeface="標楷體" pitchFamily="65" charset="-120"/>
                <a:hlinkClick r:id="rId2"/>
              </a:rPr>
              <a:t>iTaichung</a:t>
            </a:r>
            <a:r>
              <a:rPr lang="zh-TW" altLang="en-US" b="1" dirty="0">
                <a:latin typeface="標楷體" pitchFamily="65" charset="-120"/>
                <a:ea typeface="標楷體" pitchFamily="65" charset="-120"/>
                <a:hlinkClick r:id="rId2"/>
              </a:rPr>
              <a:t> 臺中市免費無線上網</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文化中心。</a:t>
            </a:r>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pPr>
              <a:buFont typeface="Wingdings" pitchFamily="2" charset="2"/>
              <a:buChar char="l"/>
            </a:pPr>
            <a:r>
              <a:rPr lang="zh-TW" altLang="en-US" b="1" dirty="0">
                <a:latin typeface="標楷體" pitchFamily="65" charset="-120"/>
                <a:ea typeface="標楷體" pitchFamily="65" charset="-120"/>
              </a:rPr>
              <a:t> </a:t>
            </a:r>
            <a:r>
              <a:rPr lang="en-US" altLang="zh-TW" dirty="0">
                <a:latin typeface="標楷體" pitchFamily="65" charset="-120"/>
                <a:ea typeface="標楷體" pitchFamily="65" charset="-120"/>
              </a:rPr>
              <a:t>4G</a:t>
            </a:r>
            <a:r>
              <a:rPr lang="zh-TW" altLang="en-US" dirty="0">
                <a:latin typeface="標楷體" pitchFamily="65" charset="-120"/>
                <a:ea typeface="標楷體" pitchFamily="65" charset="-120"/>
              </a:rPr>
              <a:t>時代</a:t>
            </a:r>
            <a:r>
              <a:rPr lang="en-US" altLang="zh-TW" dirty="0">
                <a:latin typeface="標楷體" pitchFamily="65" charset="-120"/>
                <a:ea typeface="標楷體" pitchFamily="65" charset="-120"/>
              </a:rPr>
              <a:t>:</a:t>
            </a:r>
            <a:r>
              <a:rPr lang="en-US" altLang="zh-TW" dirty="0" err="1">
                <a:latin typeface="標楷體" pitchFamily="65" charset="-120"/>
                <a:ea typeface="標楷體" pitchFamily="65" charset="-120"/>
              </a:rPr>
              <a:t>Youtube</a:t>
            </a: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影音、媒體整合。</a:t>
            </a:r>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p:txBody>
      </p:sp>
      <p:sp>
        <p:nvSpPr>
          <p:cNvPr id="6" name="文字方塊 5"/>
          <p:cNvSpPr txBox="1"/>
          <p:nvPr/>
        </p:nvSpPr>
        <p:spPr>
          <a:xfrm>
            <a:off x="4007768" y="1772816"/>
            <a:ext cx="2376264" cy="923330"/>
          </a:xfrm>
          <a:prstGeom prst="rect">
            <a:avLst/>
          </a:prstGeom>
          <a:noFill/>
        </p:spPr>
        <p:txBody>
          <a:bodyPr wrap="square" rtlCol="0">
            <a:spAutoFit/>
          </a:bodyPr>
          <a:lstStyle/>
          <a:p>
            <a:r>
              <a:rPr lang="en-US" altLang="zh-TW" dirty="0">
                <a:latin typeface="標楷體" pitchFamily="65" charset="-120"/>
                <a:ea typeface="標楷體" pitchFamily="65" charset="-120"/>
              </a:rPr>
              <a:t>A #900~1000</a:t>
            </a:r>
          </a:p>
          <a:p>
            <a:r>
              <a:rPr lang="en-US" altLang="zh-TW" dirty="0">
                <a:latin typeface="標楷體" pitchFamily="65" charset="-120"/>
                <a:ea typeface="標楷體" pitchFamily="65" charset="-120"/>
              </a:rPr>
              <a:t>B #600~800</a:t>
            </a:r>
          </a:p>
          <a:p>
            <a:r>
              <a:rPr lang="en-US" altLang="zh-TW" dirty="0">
                <a:latin typeface="標楷體" pitchFamily="65" charset="-120"/>
                <a:ea typeface="標楷體" pitchFamily="65" charset="-120"/>
              </a:rPr>
              <a:t>C #200~400</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1074656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2279576" y="1124744"/>
            <a:ext cx="7200800" cy="6463308"/>
          </a:xfrm>
          <a:prstGeom prst="rect">
            <a:avLst/>
          </a:prstGeom>
          <a:noFill/>
        </p:spPr>
        <p:txBody>
          <a:bodyPr wrap="square" rtlCol="0">
            <a:spAutoFit/>
          </a:bodyPr>
          <a:lstStyle/>
          <a:p>
            <a:pPr>
              <a:buFont typeface="Wingdings" pitchFamily="2" charset="2"/>
              <a:buChar char="l"/>
            </a:pPr>
            <a:r>
              <a:rPr lang="zh-TW" altLang="en-US" dirty="0">
                <a:latin typeface="標楷體" pitchFamily="65" charset="-120"/>
                <a:ea typeface="標楷體" pitchFamily="65" charset="-120"/>
              </a:rPr>
              <a:t> 行銷學</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消費者行為→</a:t>
            </a:r>
            <a:r>
              <a:rPr lang="en-US" altLang="zh-TW" dirty="0">
                <a:latin typeface="標楷體" pitchFamily="65" charset="-120"/>
                <a:ea typeface="標楷體" pitchFamily="65" charset="-120"/>
              </a:rPr>
              <a:t>CRM</a:t>
            </a:r>
            <a:r>
              <a:rPr lang="zh-TW" altLang="en-US" dirty="0">
                <a:latin typeface="標楷體" pitchFamily="65" charset="-120"/>
                <a:ea typeface="標楷體" pitchFamily="65" charset="-120"/>
              </a:rPr>
              <a:t>。</a:t>
            </a:r>
            <a:endParaRPr lang="en-US" altLang="zh-TW" dirty="0">
              <a:latin typeface="標楷體" pitchFamily="65" charset="-120"/>
              <a:ea typeface="標楷體" pitchFamily="65" charset="-120"/>
            </a:endParaRPr>
          </a:p>
          <a:p>
            <a:pPr>
              <a:buFont typeface="Wingdings" pitchFamily="2" charset="2"/>
              <a:buChar char="l"/>
            </a:pPr>
            <a:r>
              <a:rPr lang="en-US" altLang="zh-TW" dirty="0">
                <a:latin typeface="標楷體" pitchFamily="65" charset="-120"/>
                <a:ea typeface="標楷體" pitchFamily="65" charset="-120"/>
              </a:rPr>
              <a:t> </a:t>
            </a:r>
            <a:r>
              <a:rPr lang="zh-TW" altLang="en-US" dirty="0">
                <a:solidFill>
                  <a:srgbClr val="0000FF"/>
                </a:solidFill>
                <a:latin typeface="標楷體" pitchFamily="65" charset="-120"/>
                <a:ea typeface="標楷體" pitchFamily="65" charset="-120"/>
              </a:rPr>
              <a:t>萬達集團</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王健林</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大連起家</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創立於</a:t>
            </a:r>
            <a:r>
              <a:rPr lang="en-US" altLang="zh-TW" dirty="0">
                <a:latin typeface="標楷體" pitchFamily="65" charset="-120"/>
                <a:ea typeface="標楷體" pitchFamily="65" charset="-120"/>
              </a:rPr>
              <a:t>1988</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連鎖百貨</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零售</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、酒店</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出租商城</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文化產業</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影城</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旅遊投資</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王健林與馬雲豪賭</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王健林與馬雲的億元豪賭成為爆點：馬雲說到</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b="1" dirty="0">
                <a:solidFill>
                  <a:srgbClr val="0000FF"/>
                </a:solidFill>
                <a:latin typeface="標楷體" pitchFamily="65" charset="-120"/>
                <a:ea typeface="標楷體" pitchFamily="65" charset="-120"/>
              </a:rPr>
              <a:t>2020</a:t>
            </a:r>
            <a:r>
              <a:rPr lang="zh-TW" altLang="en-US" b="1" dirty="0">
                <a:solidFill>
                  <a:srgbClr val="0000FF"/>
                </a:solidFill>
                <a:latin typeface="標楷體" pitchFamily="65" charset="-120"/>
                <a:ea typeface="標楷體" pitchFamily="65" charset="-120"/>
              </a:rPr>
              <a:t>年</a:t>
            </a:r>
            <a:r>
              <a:rPr lang="zh-TW" altLang="en-US" dirty="0">
                <a:latin typeface="標楷體" pitchFamily="65" charset="-120"/>
                <a:ea typeface="標楷體" pitchFamily="65" charset="-120"/>
              </a:rPr>
              <a:t>電商將取代實體零售佔市場</a:t>
            </a:r>
            <a:r>
              <a:rPr lang="en-US" altLang="zh-TW" dirty="0">
                <a:latin typeface="標楷體" pitchFamily="65" charset="-120"/>
                <a:ea typeface="標楷體" pitchFamily="65" charset="-120"/>
              </a:rPr>
              <a:t>50%</a:t>
            </a:r>
            <a:r>
              <a:rPr lang="zh-TW" altLang="en-US" dirty="0">
                <a:latin typeface="標楷體" pitchFamily="65" charset="-120"/>
                <a:ea typeface="標楷體" pitchFamily="65" charset="-120"/>
              </a:rPr>
              <a:t>，王健林認為不可能，賭</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注一億元！</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 阿里巴巴</a:t>
            </a:r>
            <a:r>
              <a:rPr lang="en-US" altLang="zh-TW" dirty="0">
                <a:latin typeface="標楷體" pitchFamily="65" charset="-120"/>
                <a:ea typeface="標楷體" pitchFamily="65" charset="-120"/>
              </a:rPr>
              <a:t>CEO</a:t>
            </a:r>
            <a:r>
              <a:rPr lang="zh-TW" altLang="en-US" dirty="0">
                <a:latin typeface="標楷體" pitchFamily="65" charset="-120"/>
                <a:ea typeface="標楷體" pitchFamily="65" charset="-120"/>
              </a:rPr>
              <a:t>陸兆禧 飯店旅遊連鎖。</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 大潤發前身</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房地產業。</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 民國</a:t>
            </a:r>
            <a:r>
              <a:rPr lang="en-US" altLang="zh-TW" dirty="0">
                <a:latin typeface="標楷體" pitchFamily="65" charset="-120"/>
                <a:ea typeface="標楷體" pitchFamily="65" charset="-120"/>
              </a:rPr>
              <a:t>75</a:t>
            </a:r>
            <a:r>
              <a:rPr lang="zh-TW" altLang="en-US" dirty="0">
                <a:latin typeface="標楷體" pitchFamily="65" charset="-120"/>
                <a:ea typeface="標楷體" pitchFamily="65" charset="-120"/>
              </a:rPr>
              <a:t>年，匯率</a:t>
            </a:r>
            <a:r>
              <a:rPr lang="en-US" altLang="zh-TW" dirty="0">
                <a:latin typeface="標楷體" pitchFamily="65" charset="-120"/>
                <a:ea typeface="標楷體" pitchFamily="65" charset="-120"/>
              </a:rPr>
              <a:t>:40</a:t>
            </a:r>
            <a:r>
              <a:rPr lang="zh-TW" altLang="en-US" dirty="0">
                <a:latin typeface="標楷體" pitchFamily="65" charset="-120"/>
                <a:ea typeface="標楷體" pitchFamily="65" charset="-120"/>
              </a:rPr>
              <a:t>元</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生鮮超市民國</a:t>
            </a:r>
            <a:r>
              <a:rPr lang="en-US" altLang="zh-TW" dirty="0">
                <a:latin typeface="標楷體" pitchFamily="65" charset="-120"/>
                <a:ea typeface="標楷體" pitchFamily="65" charset="-120"/>
              </a:rPr>
              <a:t>75</a:t>
            </a:r>
            <a:r>
              <a:rPr lang="zh-TW" altLang="en-US" dirty="0">
                <a:latin typeface="標楷體" pitchFamily="65" charset="-120"/>
                <a:ea typeface="標楷體" pitchFamily="65" charset="-120"/>
              </a:rPr>
              <a:t>年開放，</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85</a:t>
            </a:r>
            <a:r>
              <a:rPr lang="zh-TW" altLang="en-US" dirty="0">
                <a:latin typeface="標楷體" pitchFamily="65" charset="-120"/>
                <a:ea typeface="標楷體" pitchFamily="65" charset="-120"/>
              </a:rPr>
              <a:t>年中國大陸開放。</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4G</a:t>
            </a:r>
            <a:r>
              <a:rPr lang="zh-TW" altLang="en-US" dirty="0">
                <a:latin typeface="標楷體" pitchFamily="65" charset="-120"/>
                <a:ea typeface="標楷體" pitchFamily="65" charset="-120"/>
              </a:rPr>
              <a:t>時代的衝擊</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報紙、書籍、雜誌。</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多媒體整合</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文字→ 作家</a:t>
            </a:r>
            <a:r>
              <a:rPr lang="zh-TW" altLang="en-US" u="sng" dirty="0">
                <a:latin typeface="標楷體" pitchFamily="65" charset="-120"/>
                <a:ea typeface="標楷體" pitchFamily="65" charset="-120"/>
              </a:rPr>
              <a:t>韓寒</a:t>
            </a:r>
            <a:r>
              <a:rPr lang="zh-TW" altLang="en-US" dirty="0">
                <a:latin typeface="標楷體" pitchFamily="65" charset="-120"/>
                <a:ea typeface="標楷體" pitchFamily="65" charset="-120"/>
              </a:rPr>
              <a:t>、</a:t>
            </a:r>
            <a:r>
              <a:rPr lang="zh-TW" altLang="en-US" u="sng" dirty="0">
                <a:latin typeface="標楷體" pitchFamily="65" charset="-120"/>
                <a:ea typeface="標楷體" pitchFamily="65" charset="-120"/>
              </a:rPr>
              <a:t>郭敬明</a:t>
            </a:r>
            <a:endParaRPr lang="en-US" altLang="zh-TW" u="sng" dirty="0">
              <a:latin typeface="標楷體" pitchFamily="65" charset="-120"/>
              <a:ea typeface="標楷體" pitchFamily="65" charset="-120"/>
            </a:endParaRPr>
          </a:p>
          <a:p>
            <a:r>
              <a:rPr lang="zh-TW" altLang="en-US" dirty="0">
                <a:latin typeface="標楷體" pitchFamily="65" charset="-120"/>
                <a:ea typeface="標楷體" pitchFamily="65" charset="-120"/>
              </a:rPr>
              <a:t>               圖片</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音樂</a:t>
            </a:r>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p:txBody>
      </p:sp>
      <p:sp>
        <p:nvSpPr>
          <p:cNvPr id="7" name="左大括弧 6"/>
          <p:cNvSpPr/>
          <p:nvPr/>
        </p:nvSpPr>
        <p:spPr>
          <a:xfrm>
            <a:off x="3863752" y="5733256"/>
            <a:ext cx="216024" cy="576064"/>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6" name="文字方塊 5"/>
          <p:cNvSpPr txBox="1"/>
          <p:nvPr/>
        </p:nvSpPr>
        <p:spPr>
          <a:xfrm>
            <a:off x="7320136" y="1628800"/>
            <a:ext cx="3347864" cy="369332"/>
          </a:xfrm>
          <a:prstGeom prst="rect">
            <a:avLst/>
          </a:prstGeom>
          <a:noFill/>
        </p:spPr>
        <p:txBody>
          <a:bodyPr wrap="square" rtlCol="0">
            <a:spAutoFit/>
          </a:bodyPr>
          <a:lstStyle/>
          <a:p>
            <a:r>
              <a:rPr lang="zh-TW" altLang="en-US" dirty="0">
                <a:solidFill>
                  <a:srgbClr val="0000FF"/>
                </a:solidFill>
                <a:latin typeface="標楷體" pitchFamily="65" charset="-120"/>
                <a:ea typeface="標楷體" pitchFamily="65" charset="-120"/>
              </a:rPr>
              <a:t>萬科集團</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王石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創立於</a:t>
            </a:r>
            <a:r>
              <a:rPr lang="en-US" altLang="zh-TW" dirty="0">
                <a:latin typeface="標楷體" pitchFamily="65" charset="-120"/>
                <a:ea typeface="標楷體" pitchFamily="65" charset="-120"/>
              </a:rPr>
              <a:t>1984</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2" name="矩形 1"/>
          <p:cNvSpPr/>
          <p:nvPr/>
        </p:nvSpPr>
        <p:spPr>
          <a:xfrm>
            <a:off x="3914056" y="394043"/>
            <a:ext cx="3185488" cy="369332"/>
          </a:xfrm>
          <a:prstGeom prst="rect">
            <a:avLst/>
          </a:prstGeom>
        </p:spPr>
        <p:txBody>
          <a:bodyPr wrap="none">
            <a:spAutoFit/>
          </a:bodyPr>
          <a:lstStyle/>
          <a:p>
            <a:pPr algn="ctr"/>
            <a:r>
              <a:rPr lang="en-US" altLang="zh-TW" b="1" dirty="0" smtClean="0">
                <a:latin typeface="標楷體" pitchFamily="65" charset="-120"/>
                <a:ea typeface="標楷體" pitchFamily="65" charset="-120"/>
              </a:rPr>
              <a:t>14.12/21</a:t>
            </a:r>
            <a:r>
              <a:rPr lang="zh-TW" altLang="en-US" b="1" dirty="0" smtClean="0">
                <a:latin typeface="標楷體" pitchFamily="65" charset="-120"/>
                <a:ea typeface="標楷體" pitchFamily="65" charset="-120"/>
              </a:rPr>
              <a:t> </a:t>
            </a:r>
            <a:r>
              <a:rPr lang="zh-TW" altLang="en-US" dirty="0">
                <a:solidFill>
                  <a:srgbClr val="FF0000"/>
                </a:solidFill>
              </a:rPr>
              <a:t>行銷管理</a:t>
            </a:r>
            <a:r>
              <a:rPr lang="zh-TW" altLang="en-US" dirty="0">
                <a:solidFill>
                  <a:srgbClr val="FF0000"/>
                </a:solidFill>
                <a:latin typeface="標楷體" pitchFamily="65" charset="-120"/>
                <a:ea typeface="標楷體" pitchFamily="65" charset="-120"/>
              </a:rPr>
              <a:t>個案應用</a:t>
            </a:r>
            <a:endParaRPr lang="zh-TW" altLang="en-US" b="1" dirty="0">
              <a:latin typeface="標楷體" pitchFamily="65" charset="-120"/>
              <a:ea typeface="標楷體" pitchFamily="65" charset="-120"/>
            </a:endParaRPr>
          </a:p>
        </p:txBody>
      </p:sp>
    </p:spTree>
    <p:extLst>
      <p:ext uri="{BB962C8B-B14F-4D97-AF65-F5344CB8AC3E}">
        <p14:creationId xmlns:p14="http://schemas.microsoft.com/office/powerpoint/2010/main" val="1614703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群組 8"/>
          <p:cNvGrpSpPr/>
          <p:nvPr/>
        </p:nvGrpSpPr>
        <p:grpSpPr>
          <a:xfrm>
            <a:off x="1919536" y="2926686"/>
            <a:ext cx="3456384" cy="1294403"/>
            <a:chOff x="683568" y="1556792"/>
            <a:chExt cx="3456384" cy="1294403"/>
          </a:xfrm>
        </p:grpSpPr>
        <p:sp>
          <p:nvSpPr>
            <p:cNvPr id="5" name="文字方塊 4"/>
            <p:cNvSpPr txBox="1"/>
            <p:nvPr/>
          </p:nvSpPr>
          <p:spPr>
            <a:xfrm>
              <a:off x="683568" y="1844824"/>
              <a:ext cx="3240360" cy="369332"/>
            </a:xfrm>
            <a:prstGeom prst="rect">
              <a:avLst/>
            </a:prstGeom>
            <a:noFill/>
          </p:spPr>
          <p:txBody>
            <a:bodyPr wrap="square" rtlCol="0">
              <a:spAutoFit/>
            </a:bodyPr>
            <a:lstStyle/>
            <a:p>
              <a:r>
                <a:rPr lang="zh-TW" altLang="en-US" dirty="0">
                  <a:latin typeface="標楷體" pitchFamily="65" charset="-120"/>
                  <a:ea typeface="標楷體" pitchFamily="65" charset="-120"/>
                </a:rPr>
                <a:t>香港無線電台</a:t>
              </a:r>
              <a:endParaRPr lang="zh-TW" altLang="en-US" dirty="0">
                <a:latin typeface="標楷體" pitchFamily="65" charset="-120"/>
                <a:ea typeface="標楷體" pitchFamily="65" charset="-120"/>
              </a:endParaRPr>
            </a:p>
          </p:txBody>
        </p:sp>
        <p:sp>
          <p:nvSpPr>
            <p:cNvPr id="6" name="文字方塊 5"/>
            <p:cNvSpPr txBox="1"/>
            <p:nvPr/>
          </p:nvSpPr>
          <p:spPr>
            <a:xfrm>
              <a:off x="2339752" y="1556792"/>
              <a:ext cx="1800200" cy="369332"/>
            </a:xfrm>
            <a:prstGeom prst="rect">
              <a:avLst/>
            </a:prstGeom>
            <a:noFill/>
          </p:spPr>
          <p:txBody>
            <a:bodyPr wrap="square" rtlCol="0">
              <a:spAutoFit/>
            </a:bodyPr>
            <a:lstStyle/>
            <a:p>
              <a:r>
                <a:rPr lang="zh-TW" altLang="en-US" dirty="0">
                  <a:latin typeface="標楷體" pitchFamily="65" charset="-120"/>
                  <a:ea typeface="標楷體" pitchFamily="65" charset="-120"/>
                  <a:sym typeface="Wingdings"/>
                </a:rPr>
                <a:t> 香港電台</a:t>
              </a:r>
              <a:endParaRPr lang="zh-TW" altLang="en-US" dirty="0">
                <a:latin typeface="標楷體" pitchFamily="65" charset="-120"/>
                <a:ea typeface="標楷體" pitchFamily="65" charset="-120"/>
              </a:endParaRPr>
            </a:p>
          </p:txBody>
        </p:sp>
        <p:sp>
          <p:nvSpPr>
            <p:cNvPr id="7" name="文字方塊 6"/>
            <p:cNvSpPr txBox="1"/>
            <p:nvPr/>
          </p:nvSpPr>
          <p:spPr>
            <a:xfrm>
              <a:off x="2339752" y="2204864"/>
              <a:ext cx="1800200" cy="646331"/>
            </a:xfrm>
            <a:prstGeom prst="rect">
              <a:avLst/>
            </a:prstGeom>
            <a:noFill/>
          </p:spPr>
          <p:txBody>
            <a:bodyPr wrap="square" rtlCol="0">
              <a:spAutoFit/>
            </a:bodyPr>
            <a:lstStyle/>
            <a:p>
              <a:pPr>
                <a:buFont typeface="Wingdings"/>
                <a:buChar char=""/>
              </a:pPr>
              <a:r>
                <a:rPr lang="zh-TW" altLang="en-US" dirty="0">
                  <a:latin typeface="標楷體" pitchFamily="65" charset="-120"/>
                  <a:ea typeface="標楷體" pitchFamily="65" charset="-120"/>
                  <a:sym typeface="Wingdings"/>
                </a:rPr>
                <a:t> 亞洲電台</a:t>
              </a:r>
              <a:endParaRPr lang="en-US" altLang="zh-TW" dirty="0">
                <a:latin typeface="標楷體" pitchFamily="65" charset="-120"/>
                <a:ea typeface="標楷體" pitchFamily="65" charset="-120"/>
                <a:sym typeface="Wingdings"/>
              </a:endParaRPr>
            </a:p>
            <a:p>
              <a:r>
                <a:rPr lang="zh-TW" altLang="en-US" dirty="0">
                  <a:latin typeface="標楷體" pitchFamily="65" charset="-120"/>
                  <a:ea typeface="標楷體" pitchFamily="65" charset="-120"/>
                  <a:sym typeface="Wingdings"/>
                </a:rPr>
                <a:t>   </a:t>
              </a:r>
              <a:r>
                <a:rPr lang="en-US" altLang="zh-TW" dirty="0">
                  <a:latin typeface="標楷體" pitchFamily="65" charset="-120"/>
                  <a:ea typeface="標楷體" pitchFamily="65" charset="-120"/>
                  <a:sym typeface="Wingdings"/>
                </a:rPr>
                <a:t>(</a:t>
              </a:r>
              <a:r>
                <a:rPr lang="zh-TW" altLang="en-US" dirty="0">
                  <a:latin typeface="標楷體" pitchFamily="65" charset="-120"/>
                  <a:ea typeface="標楷體" pitchFamily="65" charset="-120"/>
                  <a:sym typeface="Wingdings"/>
                </a:rPr>
                <a:t>中天、鳳凰</a:t>
              </a:r>
              <a:r>
                <a:rPr lang="en-US" altLang="zh-TW" dirty="0">
                  <a:latin typeface="標楷體" pitchFamily="65" charset="-120"/>
                  <a:ea typeface="標楷體" pitchFamily="65" charset="-120"/>
                  <a:sym typeface="Wingdings"/>
                </a:rPr>
                <a:t>)</a:t>
              </a:r>
              <a:endParaRPr lang="zh-TW" altLang="en-US" dirty="0">
                <a:latin typeface="標楷體" pitchFamily="65" charset="-120"/>
                <a:ea typeface="標楷體" pitchFamily="65" charset="-120"/>
              </a:endParaRPr>
            </a:p>
          </p:txBody>
        </p:sp>
        <p:sp>
          <p:nvSpPr>
            <p:cNvPr id="8" name="左大括弧 7"/>
            <p:cNvSpPr/>
            <p:nvPr/>
          </p:nvSpPr>
          <p:spPr>
            <a:xfrm>
              <a:off x="2195736" y="1700808"/>
              <a:ext cx="144016" cy="720080"/>
            </a:xfrm>
            <a:prstGeom prst="leftBrace">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grpSp>
      <p:sp>
        <p:nvSpPr>
          <p:cNvPr id="10" name="向右箭號 9"/>
          <p:cNvSpPr/>
          <p:nvPr/>
        </p:nvSpPr>
        <p:spPr>
          <a:xfrm>
            <a:off x="5231904" y="3212976"/>
            <a:ext cx="36004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文字方塊 10"/>
          <p:cNvSpPr txBox="1"/>
          <p:nvPr/>
        </p:nvSpPr>
        <p:spPr>
          <a:xfrm>
            <a:off x="5807968" y="1412777"/>
            <a:ext cx="3240360" cy="1200329"/>
          </a:xfrm>
          <a:prstGeom prst="rect">
            <a:avLst/>
          </a:prstGeom>
          <a:noFill/>
        </p:spPr>
        <p:txBody>
          <a:bodyPr wrap="square" rtlCol="0">
            <a:spAutoFit/>
          </a:bodyPr>
          <a:lstStyle/>
          <a:p>
            <a:pPr>
              <a:buFont typeface="Wingdings"/>
              <a:buChar char=""/>
            </a:pPr>
            <a:r>
              <a:rPr lang="zh-TW" altLang="en-US" dirty="0">
                <a:latin typeface="標楷體" pitchFamily="65" charset="-120"/>
                <a:ea typeface="標楷體" pitchFamily="65" charset="-120"/>
                <a:sym typeface="Wingdings"/>
              </a:rPr>
              <a:t> 香港電訊</a:t>
            </a:r>
            <a:r>
              <a:rPr lang="en-US" altLang="zh-TW" dirty="0">
                <a:latin typeface="標楷體" pitchFamily="65" charset="-120"/>
                <a:ea typeface="標楷體" pitchFamily="65" charset="-120"/>
                <a:sym typeface="Wingdings"/>
              </a:rPr>
              <a:t>:CSL(</a:t>
            </a:r>
            <a:r>
              <a:rPr lang="zh-TW" altLang="en-US" dirty="0">
                <a:latin typeface="標楷體" pitchFamily="65" charset="-120"/>
                <a:ea typeface="標楷體" pitchFamily="65" charset="-120"/>
                <a:sym typeface="Wingdings"/>
              </a:rPr>
              <a:t>電訊盈科</a:t>
            </a:r>
            <a:r>
              <a:rPr lang="en-US" altLang="zh-TW" dirty="0">
                <a:latin typeface="標楷體" pitchFamily="65" charset="-120"/>
                <a:ea typeface="標楷體" pitchFamily="65" charset="-120"/>
                <a:sym typeface="Wingdings"/>
              </a:rPr>
              <a:t>)</a:t>
            </a:r>
          </a:p>
          <a:p>
            <a:r>
              <a:rPr lang="zh-TW" altLang="en-US" dirty="0">
                <a:latin typeface="標楷體" pitchFamily="65" charset="-120"/>
                <a:ea typeface="標楷體" pitchFamily="65" charset="-120"/>
                <a:sym typeface="Wingdings"/>
              </a:rPr>
              <a:t>   </a:t>
            </a:r>
            <a:r>
              <a:rPr lang="en-US" altLang="zh-TW" dirty="0">
                <a:latin typeface="標楷體" pitchFamily="65" charset="-120"/>
                <a:ea typeface="標楷體" pitchFamily="65" charset="-120"/>
                <a:sym typeface="Wingdings"/>
              </a:rPr>
              <a:t>(98/9/2:4G)</a:t>
            </a:r>
          </a:p>
          <a:p>
            <a:r>
              <a:rPr lang="zh-TW" altLang="en-US" dirty="0">
                <a:latin typeface="標楷體" pitchFamily="65" charset="-120"/>
                <a:ea typeface="標楷體" pitchFamily="65" charset="-120"/>
                <a:sym typeface="Wingdings"/>
              </a:rPr>
              <a:t>         </a:t>
            </a:r>
            <a:r>
              <a:rPr lang="en-US" altLang="zh-TW" dirty="0">
                <a:latin typeface="標楷體" pitchFamily="65" charset="-120"/>
                <a:ea typeface="標楷體" pitchFamily="65" charset="-120"/>
                <a:sym typeface="Wingdings"/>
              </a:rPr>
              <a:t>&gt;</a:t>
            </a:r>
          </a:p>
          <a:p>
            <a:r>
              <a:rPr lang="zh-TW" altLang="en-US" dirty="0">
                <a:latin typeface="標楷體" pitchFamily="65" charset="-120"/>
                <a:ea typeface="標楷體" pitchFamily="65" charset="-120"/>
                <a:sym typeface="Wingdings"/>
              </a:rPr>
              <a:t>    </a:t>
            </a:r>
            <a:r>
              <a:rPr lang="en-US" altLang="zh-TW" dirty="0">
                <a:latin typeface="標楷體" pitchFamily="65" charset="-120"/>
                <a:ea typeface="標楷體" pitchFamily="65" charset="-120"/>
                <a:sym typeface="Wingdings"/>
              </a:rPr>
              <a:t>99/12/24</a:t>
            </a:r>
            <a:endParaRPr lang="zh-TW" altLang="en-US" dirty="0">
              <a:latin typeface="標楷體" pitchFamily="65" charset="-120"/>
              <a:ea typeface="標楷體" pitchFamily="65" charset="-120"/>
            </a:endParaRPr>
          </a:p>
        </p:txBody>
      </p:sp>
      <p:sp>
        <p:nvSpPr>
          <p:cNvPr id="12" name="文字方塊 11"/>
          <p:cNvSpPr txBox="1"/>
          <p:nvPr/>
        </p:nvSpPr>
        <p:spPr>
          <a:xfrm>
            <a:off x="5807968" y="4293097"/>
            <a:ext cx="3888432" cy="1200329"/>
          </a:xfrm>
          <a:prstGeom prst="rect">
            <a:avLst/>
          </a:prstGeom>
          <a:noFill/>
        </p:spPr>
        <p:txBody>
          <a:bodyPr wrap="square" rtlCol="0">
            <a:spAutoFit/>
          </a:bodyPr>
          <a:lstStyle/>
          <a:p>
            <a:pPr>
              <a:buFont typeface="Wingdings"/>
              <a:buChar char=""/>
            </a:pPr>
            <a:r>
              <a:rPr lang="zh-TW" altLang="en-US" dirty="0">
                <a:latin typeface="標楷體" pitchFamily="65" charset="-120"/>
                <a:ea typeface="標楷體" pitchFamily="65" charset="-120"/>
                <a:sym typeface="Wingdings"/>
              </a:rPr>
              <a:t> 和記電訊</a:t>
            </a:r>
            <a:r>
              <a:rPr lang="en-US" altLang="zh-TW" dirty="0">
                <a:latin typeface="標楷體" pitchFamily="65" charset="-120"/>
                <a:ea typeface="標楷體" pitchFamily="65" charset="-120"/>
                <a:sym typeface="Wingdings"/>
              </a:rPr>
              <a:t>:</a:t>
            </a:r>
            <a:r>
              <a:rPr lang="zh-TW" altLang="en-US" dirty="0">
                <a:latin typeface="標楷體" pitchFamily="65" charset="-120"/>
                <a:ea typeface="標楷體" pitchFamily="65" charset="-120"/>
                <a:sym typeface="Wingdings"/>
              </a:rPr>
              <a:t>李嘉誠</a:t>
            </a:r>
            <a:r>
              <a:rPr lang="en-US" altLang="zh-TW" dirty="0">
                <a:latin typeface="標楷體" pitchFamily="65" charset="-120"/>
                <a:ea typeface="標楷體" pitchFamily="65" charset="-120"/>
                <a:sym typeface="Wingdings"/>
              </a:rPr>
              <a:t>(</a:t>
            </a:r>
            <a:r>
              <a:rPr lang="zh-TW" altLang="en-US" dirty="0">
                <a:latin typeface="標楷體" pitchFamily="65" charset="-120"/>
                <a:ea typeface="標楷體" pitchFamily="65" charset="-120"/>
                <a:sym typeface="Wingdings"/>
              </a:rPr>
              <a:t>英→法</a:t>
            </a:r>
            <a:r>
              <a:rPr lang="en-US" altLang="zh-TW" dirty="0">
                <a:latin typeface="標楷體" pitchFamily="65" charset="-120"/>
                <a:ea typeface="標楷體" pitchFamily="65" charset="-120"/>
                <a:sym typeface="Wingdings"/>
              </a:rPr>
              <a:t>:Orange)</a:t>
            </a:r>
          </a:p>
          <a:p>
            <a:r>
              <a:rPr lang="en-US" altLang="zh-TW" dirty="0">
                <a:latin typeface="標楷體" pitchFamily="65" charset="-120"/>
                <a:ea typeface="標楷體" pitchFamily="65" charset="-120"/>
                <a:sym typeface="Wingdings"/>
              </a:rPr>
              <a:t>   CDMA2000(</a:t>
            </a:r>
            <a:r>
              <a:rPr lang="zh-TW" altLang="en-US" dirty="0">
                <a:latin typeface="標楷體" pitchFamily="65" charset="-120"/>
                <a:ea typeface="標楷體" pitchFamily="65" charset="-120"/>
                <a:sym typeface="Wingdings"/>
              </a:rPr>
              <a:t>中國電信</a:t>
            </a:r>
            <a:r>
              <a:rPr lang="en-US" altLang="zh-TW" dirty="0">
                <a:latin typeface="標楷體" pitchFamily="65" charset="-120"/>
                <a:ea typeface="標楷體" pitchFamily="65" charset="-120"/>
                <a:sym typeface="Wingdings"/>
              </a:rPr>
              <a:t>)</a:t>
            </a:r>
          </a:p>
          <a:p>
            <a:r>
              <a:rPr lang="zh-TW" altLang="en-US" dirty="0">
                <a:latin typeface="標楷體" pitchFamily="65" charset="-120"/>
                <a:ea typeface="標楷體" pitchFamily="65" charset="-120"/>
                <a:sym typeface="Wingdings"/>
              </a:rPr>
              <a:t>   南美洲規格</a:t>
            </a:r>
            <a:endParaRPr lang="en-US" altLang="zh-TW" dirty="0">
              <a:latin typeface="標楷體" pitchFamily="65" charset="-120"/>
              <a:ea typeface="標楷體" pitchFamily="65" charset="-120"/>
              <a:sym typeface="Wingdings"/>
            </a:endParaRPr>
          </a:p>
          <a:p>
            <a:endParaRPr lang="zh-TW" altLang="en-US" dirty="0">
              <a:latin typeface="標楷體" pitchFamily="65" charset="-120"/>
              <a:ea typeface="標楷體" pitchFamily="65" charset="-120"/>
            </a:endParaRPr>
          </a:p>
        </p:txBody>
      </p:sp>
      <p:sp>
        <p:nvSpPr>
          <p:cNvPr id="13" name="文字方塊 12"/>
          <p:cNvSpPr txBox="1"/>
          <p:nvPr/>
        </p:nvSpPr>
        <p:spPr>
          <a:xfrm>
            <a:off x="8040216" y="1052736"/>
            <a:ext cx="1152128" cy="369332"/>
          </a:xfrm>
          <a:prstGeom prst="rect">
            <a:avLst/>
          </a:prstGeom>
          <a:noFill/>
        </p:spPr>
        <p:txBody>
          <a:bodyPr wrap="square" rtlCol="0">
            <a:spAutoFit/>
          </a:bodyPr>
          <a:lstStyle/>
          <a:p>
            <a:r>
              <a:rPr lang="zh-TW" altLang="en-US" dirty="0">
                <a:latin typeface="標楷體" pitchFamily="65" charset="-120"/>
                <a:ea typeface="標楷體" pitchFamily="65" charset="-120"/>
                <a:sym typeface="Wingdings"/>
              </a:rPr>
              <a:t>李澤楷</a:t>
            </a:r>
            <a:endParaRPr lang="zh-TW" altLang="en-US" dirty="0">
              <a:latin typeface="標楷體" pitchFamily="65" charset="-120"/>
              <a:ea typeface="標楷體" pitchFamily="65" charset="-120"/>
            </a:endParaRPr>
          </a:p>
        </p:txBody>
      </p:sp>
      <p:graphicFrame>
        <p:nvGraphicFramePr>
          <p:cNvPr id="14" name="表格 13"/>
          <p:cNvGraphicFramePr>
            <a:graphicFrameLocks noGrp="1"/>
          </p:cNvGraphicFramePr>
          <p:nvPr/>
        </p:nvGraphicFramePr>
        <p:xfrm>
          <a:off x="7560840" y="1772816"/>
          <a:ext cx="2927648" cy="1529080"/>
        </p:xfrm>
        <a:graphic>
          <a:graphicData uri="http://schemas.openxmlformats.org/drawingml/2006/table">
            <a:tbl>
              <a:tblPr firstRow="1" bandRow="1">
                <a:tableStyleId>{5C22544A-7EE6-4342-B048-85BDC9FD1C3A}</a:tableStyleId>
              </a:tblPr>
              <a:tblGrid>
                <a:gridCol w="839416"/>
                <a:gridCol w="2088232"/>
              </a:tblGrid>
              <a:tr h="370840">
                <a:tc>
                  <a:txBody>
                    <a:bodyPr/>
                    <a:lstStyle/>
                    <a:p>
                      <a:pPr algn="ctr"/>
                      <a:r>
                        <a:rPr lang="zh-TW" altLang="en-US" sz="1600" dirty="0" smtClean="0">
                          <a:latin typeface="標楷體" pitchFamily="65" charset="-120"/>
                          <a:ea typeface="標楷體" pitchFamily="65" charset="-120"/>
                        </a:rPr>
                        <a:t>規格</a:t>
                      </a:r>
                      <a:endParaRPr lang="en-US" altLang="zh-TW" sz="1600" dirty="0" smtClean="0">
                        <a:latin typeface="標楷體" pitchFamily="65" charset="-120"/>
                        <a:ea typeface="標楷體" pitchFamily="65" charset="-120"/>
                      </a:endParaRPr>
                    </a:p>
                    <a:p>
                      <a:pPr algn="ctr"/>
                      <a:r>
                        <a:rPr lang="en-US" altLang="zh-TW" sz="1600" dirty="0" smtClean="0">
                          <a:latin typeface="標楷體" pitchFamily="65" charset="-120"/>
                          <a:ea typeface="標楷體" pitchFamily="65" charset="-120"/>
                        </a:rPr>
                        <a:t>(</a:t>
                      </a:r>
                      <a:r>
                        <a:rPr lang="zh-TW" altLang="en-US" sz="1600" dirty="0" smtClean="0">
                          <a:latin typeface="標楷體" pitchFamily="65" charset="-120"/>
                          <a:ea typeface="標楷體" pitchFamily="65" charset="-120"/>
                        </a:rPr>
                        <a:t>歐規</a:t>
                      </a:r>
                      <a:r>
                        <a:rPr lang="en-US" altLang="zh-TW" sz="1600" dirty="0" smtClean="0">
                          <a:latin typeface="標楷體" pitchFamily="65" charset="-120"/>
                          <a:ea typeface="標楷體" pitchFamily="65" charset="-120"/>
                        </a:rPr>
                        <a:t>)</a:t>
                      </a:r>
                      <a:endParaRPr lang="zh-TW" altLang="en-US" sz="1600" dirty="0">
                        <a:latin typeface="標楷體" pitchFamily="65" charset="-120"/>
                        <a:ea typeface="標楷體" pitchFamily="65" charset="-120"/>
                      </a:endParaRPr>
                    </a:p>
                  </a:txBody>
                  <a:tcPr/>
                </a:tc>
                <a:tc>
                  <a:txBody>
                    <a:bodyPr/>
                    <a:lstStyle/>
                    <a:p>
                      <a:pPr algn="ctr"/>
                      <a:r>
                        <a:rPr lang="en-US" altLang="zh-TW" sz="1600" dirty="0" smtClean="0">
                          <a:latin typeface="標楷體" pitchFamily="65" charset="-120"/>
                          <a:ea typeface="標楷體" pitchFamily="65" charset="-120"/>
                        </a:rPr>
                        <a:t>W-CDMA(</a:t>
                      </a:r>
                      <a:r>
                        <a:rPr lang="zh-TW" altLang="en-US" sz="1600" dirty="0" smtClean="0">
                          <a:latin typeface="標楷體" pitchFamily="65" charset="-120"/>
                          <a:ea typeface="標楷體" pitchFamily="65" charset="-120"/>
                        </a:rPr>
                        <a:t>中國網通</a:t>
                      </a:r>
                      <a:r>
                        <a:rPr lang="en-US" altLang="zh-TW" sz="1600" dirty="0" smtClean="0">
                          <a:latin typeface="標楷體" pitchFamily="65" charset="-120"/>
                          <a:ea typeface="標楷體" pitchFamily="65" charset="-120"/>
                        </a:rPr>
                        <a:t>)</a:t>
                      </a:r>
                    </a:p>
                    <a:p>
                      <a:pPr algn="ctr"/>
                      <a:r>
                        <a:rPr lang="en-US" altLang="zh-TW" sz="1600" dirty="0" smtClean="0">
                          <a:latin typeface="標楷體" pitchFamily="65" charset="-120"/>
                          <a:ea typeface="標楷體" pitchFamily="65" charset="-120"/>
                          <a:sym typeface="Wingdings"/>
                        </a:rPr>
                        <a:t></a:t>
                      </a:r>
                      <a:endParaRPr lang="zh-TW" altLang="en-US" sz="1600" dirty="0">
                        <a:latin typeface="標楷體" pitchFamily="65" charset="-120"/>
                        <a:ea typeface="標楷體" pitchFamily="65" charset="-120"/>
                      </a:endParaRPr>
                    </a:p>
                  </a:txBody>
                  <a:tcPr/>
                </a:tc>
              </a:tr>
              <a:tr h="370840">
                <a:tc>
                  <a:txBody>
                    <a:bodyPr/>
                    <a:lstStyle/>
                    <a:p>
                      <a:pPr algn="ctr"/>
                      <a:endParaRPr lang="zh-TW" altLang="en-US" sz="1600" dirty="0">
                        <a:latin typeface="標楷體" pitchFamily="65" charset="-120"/>
                        <a:ea typeface="標楷體" pitchFamily="65" charset="-120"/>
                      </a:endParaRPr>
                    </a:p>
                  </a:txBody>
                  <a:tcPr/>
                </a:tc>
                <a:tc>
                  <a:txBody>
                    <a:bodyPr/>
                    <a:lstStyle/>
                    <a:p>
                      <a:pPr algn="ctr"/>
                      <a:r>
                        <a:rPr lang="zh-TW" altLang="en-US" sz="1600" dirty="0" smtClean="0">
                          <a:latin typeface="標楷體" pitchFamily="65" charset="-120"/>
                          <a:ea typeface="標楷體" pitchFamily="65" charset="-120"/>
                        </a:rPr>
                        <a:t>江綿恆</a:t>
                      </a:r>
                      <a:endParaRPr lang="zh-TW" altLang="en-US" sz="1600" dirty="0">
                        <a:latin typeface="標楷體" pitchFamily="65" charset="-120"/>
                        <a:ea typeface="標楷體" pitchFamily="65" charset="-120"/>
                      </a:endParaRPr>
                    </a:p>
                  </a:txBody>
                  <a:tcPr/>
                </a:tc>
              </a:tr>
              <a:tr h="370840">
                <a:tc>
                  <a:txBody>
                    <a:bodyPr/>
                    <a:lstStyle/>
                    <a:p>
                      <a:pPr algn="ctr"/>
                      <a:r>
                        <a:rPr lang="zh-TW" altLang="en-US" sz="1600" dirty="0" smtClean="0">
                          <a:latin typeface="標楷體" pitchFamily="65" charset="-120"/>
                          <a:ea typeface="標楷體" pitchFamily="65" charset="-120"/>
                        </a:rPr>
                        <a:t>電信</a:t>
                      </a:r>
                      <a:endParaRPr lang="zh-TW" altLang="en-US" sz="1600" dirty="0">
                        <a:latin typeface="標楷體" pitchFamily="65" charset="-120"/>
                        <a:ea typeface="標楷體" pitchFamily="65" charset="-120"/>
                      </a:endParaRPr>
                    </a:p>
                  </a:txBody>
                  <a:tcPr/>
                </a:tc>
                <a:tc>
                  <a:txBody>
                    <a:bodyPr/>
                    <a:lstStyle/>
                    <a:p>
                      <a:pPr algn="ctr"/>
                      <a:r>
                        <a:rPr lang="en-US" altLang="zh-TW" sz="1600" dirty="0" smtClean="0">
                          <a:latin typeface="標楷體" pitchFamily="65" charset="-120"/>
                          <a:ea typeface="標楷體" pitchFamily="65" charset="-120"/>
                        </a:rPr>
                        <a:t>Vo-</a:t>
                      </a:r>
                      <a:r>
                        <a:rPr lang="en-US" altLang="zh-TW" sz="1600" dirty="0" err="1" smtClean="0">
                          <a:latin typeface="標楷體" pitchFamily="65" charset="-120"/>
                          <a:ea typeface="標楷體" pitchFamily="65" charset="-120"/>
                        </a:rPr>
                        <a:t>Da</a:t>
                      </a:r>
                      <a:r>
                        <a:rPr lang="en-US" altLang="zh-TW" sz="1600" dirty="0" smtClean="0">
                          <a:latin typeface="標楷體" pitchFamily="65" charset="-120"/>
                          <a:ea typeface="標楷體" pitchFamily="65" charset="-120"/>
                        </a:rPr>
                        <a:t>-</a:t>
                      </a:r>
                      <a:r>
                        <a:rPr lang="en-US" altLang="zh-TW" sz="1600" dirty="0" err="1" smtClean="0">
                          <a:latin typeface="標楷體" pitchFamily="65" charset="-120"/>
                          <a:ea typeface="標楷體" pitchFamily="65" charset="-120"/>
                        </a:rPr>
                        <a:t>Fone</a:t>
                      </a:r>
                      <a:r>
                        <a:rPr lang="en-US" altLang="zh-TW" sz="1600" dirty="0" smtClean="0">
                          <a:latin typeface="標楷體" pitchFamily="65" charset="-120"/>
                          <a:ea typeface="標楷體" pitchFamily="65" charset="-120"/>
                        </a:rPr>
                        <a:t>(</a:t>
                      </a:r>
                      <a:r>
                        <a:rPr lang="zh-TW" altLang="en-US" sz="1600" dirty="0" smtClean="0">
                          <a:latin typeface="標楷體" pitchFamily="65" charset="-120"/>
                          <a:ea typeface="標楷體" pitchFamily="65" charset="-120"/>
                        </a:rPr>
                        <a:t>英澳德</a:t>
                      </a:r>
                      <a:r>
                        <a:rPr lang="en-US" altLang="zh-TW" sz="1600" dirty="0" smtClean="0">
                          <a:latin typeface="標楷體" pitchFamily="65" charset="-120"/>
                          <a:ea typeface="標楷體" pitchFamily="65" charset="-120"/>
                        </a:rPr>
                        <a:t>)</a:t>
                      </a:r>
                    </a:p>
                    <a:p>
                      <a:pPr algn="ctr"/>
                      <a:r>
                        <a:rPr lang="en-US" altLang="zh-TW" sz="1600" dirty="0" smtClean="0">
                          <a:solidFill>
                            <a:srgbClr val="FF0000"/>
                          </a:solidFill>
                          <a:latin typeface="標楷體" pitchFamily="65" charset="-120"/>
                          <a:ea typeface="標楷體" pitchFamily="65" charset="-120"/>
                        </a:rPr>
                        <a:t>3G</a:t>
                      </a:r>
                      <a:endParaRPr lang="zh-TW" altLang="en-US" sz="1600" dirty="0">
                        <a:solidFill>
                          <a:srgbClr val="FF0000"/>
                        </a:solidFill>
                        <a:latin typeface="標楷體" pitchFamily="65" charset="-120"/>
                        <a:ea typeface="標楷體" pitchFamily="65" charset="-120"/>
                      </a:endParaRPr>
                    </a:p>
                  </a:txBody>
                  <a:tcPr/>
                </a:tc>
              </a:tr>
            </a:tbl>
          </a:graphicData>
        </a:graphic>
      </p:graphicFrame>
      <p:sp>
        <p:nvSpPr>
          <p:cNvPr id="15" name="文字方塊 14"/>
          <p:cNvSpPr txBox="1"/>
          <p:nvPr/>
        </p:nvSpPr>
        <p:spPr>
          <a:xfrm>
            <a:off x="8400256" y="3174068"/>
            <a:ext cx="2304256" cy="830997"/>
          </a:xfrm>
          <a:prstGeom prst="rect">
            <a:avLst/>
          </a:prstGeom>
          <a:noFill/>
        </p:spPr>
        <p:txBody>
          <a:bodyPr wrap="square" rtlCol="0">
            <a:spAutoFit/>
          </a:bodyPr>
          <a:lstStyle/>
          <a:p>
            <a:r>
              <a:rPr lang="zh-TW" altLang="en-US" sz="1600" dirty="0">
                <a:latin typeface="標楷體" pitchFamily="65" charset="-120"/>
                <a:ea typeface="標楷體" pitchFamily="65" charset="-120"/>
              </a:rPr>
              <a:t>日本軟體銀行</a:t>
            </a:r>
            <a:r>
              <a:rPr lang="en-US" altLang="zh-TW" sz="1600" dirty="0">
                <a:latin typeface="標楷體" pitchFamily="65" charset="-120"/>
                <a:ea typeface="標楷體" pitchFamily="65" charset="-120"/>
              </a:rPr>
              <a:t>:2006</a:t>
            </a:r>
            <a:r>
              <a:rPr lang="zh-TW" altLang="en-US" sz="1600" dirty="0">
                <a:latin typeface="標楷體" pitchFamily="65" charset="-120"/>
                <a:ea typeface="標楷體" pitchFamily="65" charset="-120"/>
              </a:rPr>
              <a:t>年</a:t>
            </a:r>
            <a:endParaRPr lang="en-US" altLang="zh-TW" sz="1600" dirty="0">
              <a:latin typeface="標楷體" pitchFamily="65" charset="-120"/>
              <a:ea typeface="標楷體" pitchFamily="65" charset="-120"/>
            </a:endParaRPr>
          </a:p>
          <a:p>
            <a:r>
              <a:rPr lang="zh-TW" altLang="en-US" sz="1600" dirty="0">
                <a:latin typeface="標楷體" pitchFamily="65" charset="-120"/>
                <a:ea typeface="標楷體" pitchFamily="65" charset="-120"/>
              </a:rPr>
              <a:t>中華電信</a:t>
            </a:r>
            <a:r>
              <a:rPr lang="en-US" altLang="zh-TW" sz="1600" dirty="0">
                <a:latin typeface="標楷體" pitchFamily="65" charset="-120"/>
                <a:ea typeface="標楷體" pitchFamily="65" charset="-120"/>
              </a:rPr>
              <a:t>:2009</a:t>
            </a:r>
            <a:r>
              <a:rPr lang="zh-TW" altLang="en-US" sz="1600" dirty="0">
                <a:latin typeface="標楷體" pitchFamily="65" charset="-120"/>
                <a:ea typeface="標楷體" pitchFamily="65" charset="-120"/>
              </a:rPr>
              <a:t>年</a:t>
            </a:r>
            <a:endParaRPr lang="en-US" altLang="zh-TW" sz="1600" dirty="0">
              <a:latin typeface="標楷體" pitchFamily="65" charset="-120"/>
              <a:ea typeface="標楷體" pitchFamily="65" charset="-120"/>
            </a:endParaRPr>
          </a:p>
          <a:p>
            <a:r>
              <a:rPr lang="zh-TW" altLang="en-US" sz="1600" dirty="0">
                <a:latin typeface="標楷體" pitchFamily="65" charset="-120"/>
                <a:ea typeface="標楷體" pitchFamily="65" charset="-120"/>
              </a:rPr>
              <a:t>中國移動</a:t>
            </a:r>
            <a:r>
              <a:rPr lang="en-US" altLang="zh-TW" sz="1600" dirty="0">
                <a:latin typeface="標楷體" pitchFamily="65" charset="-120"/>
                <a:ea typeface="標楷體" pitchFamily="65" charset="-120"/>
              </a:rPr>
              <a:t>:2010</a:t>
            </a:r>
            <a:r>
              <a:rPr lang="zh-TW" altLang="en-US" sz="1600" dirty="0">
                <a:latin typeface="標楷體" pitchFamily="65" charset="-120"/>
                <a:ea typeface="標楷體" pitchFamily="65" charset="-120"/>
              </a:rPr>
              <a:t>年╳</a:t>
            </a:r>
            <a:endParaRPr lang="zh-TW" altLang="en-US" sz="1600" dirty="0">
              <a:latin typeface="標楷體" pitchFamily="65" charset="-120"/>
              <a:ea typeface="標楷體" pitchFamily="65" charset="-120"/>
            </a:endParaRPr>
          </a:p>
        </p:txBody>
      </p:sp>
      <p:sp>
        <p:nvSpPr>
          <p:cNvPr id="16" name="左大括弧 15"/>
          <p:cNvSpPr/>
          <p:nvPr/>
        </p:nvSpPr>
        <p:spPr>
          <a:xfrm>
            <a:off x="8328248" y="3356992"/>
            <a:ext cx="144016" cy="576064"/>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grpSp>
        <p:nvGrpSpPr>
          <p:cNvPr id="24" name="群組 23"/>
          <p:cNvGrpSpPr/>
          <p:nvPr/>
        </p:nvGrpSpPr>
        <p:grpSpPr>
          <a:xfrm>
            <a:off x="2207568" y="890136"/>
            <a:ext cx="2736304" cy="1715998"/>
            <a:chOff x="755576" y="467380"/>
            <a:chExt cx="2736304" cy="1715998"/>
          </a:xfrm>
        </p:grpSpPr>
        <p:sp>
          <p:nvSpPr>
            <p:cNvPr id="17" name="文字方塊 16"/>
            <p:cNvSpPr txBox="1"/>
            <p:nvPr/>
          </p:nvSpPr>
          <p:spPr>
            <a:xfrm>
              <a:off x="899592" y="1844824"/>
              <a:ext cx="2592288" cy="338554"/>
            </a:xfrm>
            <a:prstGeom prst="rect">
              <a:avLst/>
            </a:prstGeom>
            <a:noFill/>
          </p:spPr>
          <p:txBody>
            <a:bodyPr wrap="square" rtlCol="0">
              <a:spAutoFit/>
            </a:bodyPr>
            <a:lstStyle/>
            <a:p>
              <a:r>
                <a:rPr lang="en-US" altLang="zh-TW" sz="1600" dirty="0">
                  <a:latin typeface="標楷體" pitchFamily="65" charset="-120"/>
                  <a:ea typeface="標楷體" pitchFamily="65" charset="-120"/>
                </a:rPr>
                <a:t>Vo-</a:t>
              </a:r>
              <a:r>
                <a:rPr lang="en-US" altLang="zh-TW" sz="1600" dirty="0" err="1">
                  <a:latin typeface="標楷體" pitchFamily="65" charset="-120"/>
                  <a:ea typeface="標楷體" pitchFamily="65" charset="-120"/>
                </a:rPr>
                <a:t>Da</a:t>
              </a:r>
              <a:r>
                <a:rPr lang="en-US" altLang="zh-TW" sz="1600" dirty="0">
                  <a:latin typeface="標楷體" pitchFamily="65" charset="-120"/>
                  <a:ea typeface="標楷體" pitchFamily="65" charset="-120"/>
                </a:rPr>
                <a:t>-</a:t>
              </a:r>
              <a:r>
                <a:rPr lang="en-US" altLang="zh-TW" sz="1600" dirty="0" err="1">
                  <a:latin typeface="標楷體" pitchFamily="65" charset="-120"/>
                  <a:ea typeface="標楷體" pitchFamily="65" charset="-120"/>
                </a:rPr>
                <a:t>Fone</a:t>
              </a:r>
              <a:r>
                <a:rPr lang="en-US" altLang="zh-TW" sz="1600" dirty="0">
                  <a:latin typeface="標楷體" pitchFamily="65" charset="-120"/>
                  <a:ea typeface="標楷體" pitchFamily="65" charset="-120"/>
                </a:rPr>
                <a:t>(</a:t>
              </a:r>
              <a:r>
                <a:rPr lang="zh-TW" altLang="en-US" sz="1600" dirty="0">
                  <a:latin typeface="標楷體" pitchFamily="65" charset="-120"/>
                  <a:ea typeface="標楷體" pitchFamily="65" charset="-120"/>
                </a:rPr>
                <a:t>英澳德</a:t>
              </a:r>
              <a:r>
                <a:rPr lang="en-US" altLang="zh-TW" sz="1600" dirty="0">
                  <a:latin typeface="標楷體" pitchFamily="65" charset="-120"/>
                  <a:ea typeface="標楷體" pitchFamily="65" charset="-120"/>
                </a:rPr>
                <a:t>)</a:t>
              </a:r>
              <a:endParaRPr lang="zh-TW" altLang="en-US" sz="1600" dirty="0">
                <a:latin typeface="標楷體" pitchFamily="65" charset="-120"/>
                <a:ea typeface="標楷體" pitchFamily="65" charset="-120"/>
              </a:endParaRPr>
            </a:p>
          </p:txBody>
        </p:sp>
        <p:sp>
          <p:nvSpPr>
            <p:cNvPr id="18" name="文字方塊 17"/>
            <p:cNvSpPr txBox="1"/>
            <p:nvPr/>
          </p:nvSpPr>
          <p:spPr>
            <a:xfrm>
              <a:off x="755576" y="1556792"/>
              <a:ext cx="2592288" cy="338554"/>
            </a:xfrm>
            <a:prstGeom prst="rect">
              <a:avLst/>
            </a:prstGeom>
            <a:noFill/>
          </p:spPr>
          <p:txBody>
            <a:bodyPr wrap="square" rtlCol="0">
              <a:spAutoFit/>
            </a:bodyPr>
            <a:lstStyle/>
            <a:p>
              <a:pPr algn="ctr"/>
              <a:r>
                <a:rPr lang="en-US" altLang="zh-TW" sz="1600" dirty="0">
                  <a:latin typeface="標楷體" pitchFamily="65" charset="-120"/>
                  <a:ea typeface="標楷體" pitchFamily="65" charset="-120"/>
                </a:rPr>
                <a:t>VS</a:t>
              </a:r>
              <a:endParaRPr lang="zh-TW" altLang="en-US" sz="1600" dirty="0">
                <a:latin typeface="標楷體" pitchFamily="65" charset="-120"/>
                <a:ea typeface="標楷體" pitchFamily="65" charset="-120"/>
              </a:endParaRPr>
            </a:p>
          </p:txBody>
        </p:sp>
        <p:sp>
          <p:nvSpPr>
            <p:cNvPr id="19" name="文字方塊 18"/>
            <p:cNvSpPr txBox="1"/>
            <p:nvPr/>
          </p:nvSpPr>
          <p:spPr>
            <a:xfrm>
              <a:off x="899592" y="971436"/>
              <a:ext cx="2592288" cy="523220"/>
            </a:xfrm>
            <a:prstGeom prst="rect">
              <a:avLst/>
            </a:prstGeom>
            <a:noFill/>
          </p:spPr>
          <p:txBody>
            <a:bodyPr wrap="square" rtlCol="0">
              <a:spAutoFit/>
            </a:bodyPr>
            <a:lstStyle/>
            <a:p>
              <a:r>
                <a:rPr lang="en-US" altLang="zh-TW" sz="1600" dirty="0">
                  <a:solidFill>
                    <a:srgbClr val="0000FF"/>
                  </a:solidFill>
                  <a:latin typeface="標楷體" pitchFamily="65" charset="-120"/>
                  <a:ea typeface="標楷體" pitchFamily="65" charset="-120"/>
                </a:rPr>
                <a:t>TD-CDMA</a:t>
              </a:r>
              <a:r>
                <a:rPr lang="en-US" altLang="zh-TW" sz="1600" dirty="0">
                  <a:latin typeface="標楷體" pitchFamily="65" charset="-120"/>
                  <a:ea typeface="標楷體" pitchFamily="65" charset="-120"/>
                </a:rPr>
                <a:t>(</a:t>
              </a:r>
              <a:r>
                <a:rPr lang="zh-TW" altLang="en-US" sz="1600" dirty="0">
                  <a:latin typeface="標楷體" pitchFamily="65" charset="-120"/>
                  <a:ea typeface="標楷體" pitchFamily="65" charset="-120"/>
                </a:rPr>
                <a:t>中國移動</a:t>
              </a:r>
              <a:r>
                <a:rPr lang="en-US" altLang="zh-TW" sz="1600" dirty="0">
                  <a:latin typeface="標楷體" pitchFamily="65" charset="-120"/>
                  <a:ea typeface="標楷體" pitchFamily="65" charset="-120"/>
                </a:rPr>
                <a:t>)</a:t>
              </a:r>
              <a:r>
                <a:rPr lang="zh-TW" altLang="en-US" sz="1600" dirty="0">
                  <a:latin typeface="標楷體" pitchFamily="65" charset="-120"/>
                  <a:ea typeface="標楷體" pitchFamily="65" charset="-120"/>
                </a:rPr>
                <a:t> </a:t>
              </a:r>
              <a:r>
                <a:rPr lang="en-US" altLang="zh-TW" sz="1600" dirty="0">
                  <a:solidFill>
                    <a:srgbClr val="FF0000"/>
                  </a:solidFill>
                  <a:latin typeface="標楷體" pitchFamily="65" charset="-120"/>
                  <a:ea typeface="標楷體" pitchFamily="65" charset="-120"/>
                </a:rPr>
                <a:t>4G</a:t>
              </a:r>
            </a:p>
            <a:p>
              <a:pPr algn="ctr"/>
              <a:r>
                <a:rPr lang="en-US" altLang="zh-TW" sz="1200" dirty="0">
                  <a:solidFill>
                    <a:srgbClr val="FF0000"/>
                  </a:solidFill>
                  <a:latin typeface="標楷體" pitchFamily="65" charset="-120"/>
                  <a:ea typeface="標楷體" pitchFamily="65" charset="-120"/>
                  <a:sym typeface="Wingdings"/>
                </a:rPr>
                <a:t></a:t>
              </a:r>
              <a:r>
                <a:rPr lang="zh-TW" altLang="en-US" sz="1200" dirty="0">
                  <a:solidFill>
                    <a:srgbClr val="FF0000"/>
                  </a:solidFill>
                  <a:latin typeface="標楷體" pitchFamily="65" charset="-120"/>
                  <a:ea typeface="標楷體" pitchFamily="65" charset="-120"/>
                  <a:sym typeface="Wingdings"/>
                </a:rPr>
                <a:t>中國規格</a:t>
              </a:r>
              <a:endParaRPr lang="zh-TW" altLang="en-US" sz="1200" dirty="0">
                <a:solidFill>
                  <a:srgbClr val="FF0000"/>
                </a:solidFill>
                <a:latin typeface="標楷體" pitchFamily="65" charset="-120"/>
                <a:ea typeface="標楷體" pitchFamily="65" charset="-120"/>
              </a:endParaRPr>
            </a:p>
          </p:txBody>
        </p:sp>
        <p:sp>
          <p:nvSpPr>
            <p:cNvPr id="20" name="文字方塊 19"/>
            <p:cNvSpPr txBox="1"/>
            <p:nvPr/>
          </p:nvSpPr>
          <p:spPr>
            <a:xfrm>
              <a:off x="899592" y="467380"/>
              <a:ext cx="1152128" cy="338554"/>
            </a:xfrm>
            <a:prstGeom prst="rect">
              <a:avLst/>
            </a:prstGeom>
            <a:noFill/>
          </p:spPr>
          <p:txBody>
            <a:bodyPr wrap="square" rtlCol="0">
              <a:spAutoFit/>
            </a:bodyPr>
            <a:lstStyle/>
            <a:p>
              <a:r>
                <a:rPr lang="en-US" altLang="zh-TW" sz="1600" dirty="0">
                  <a:solidFill>
                    <a:srgbClr val="0000FF"/>
                  </a:solidFill>
                </a:rPr>
                <a:t>TD-LT</a:t>
              </a:r>
              <a:r>
                <a:rPr lang="en-US" altLang="zh-TW" sz="1600" dirty="0"/>
                <a:t>E</a:t>
              </a:r>
              <a:endParaRPr lang="zh-TW" altLang="en-US" sz="1600" dirty="0"/>
            </a:p>
          </p:txBody>
        </p:sp>
        <p:cxnSp>
          <p:nvCxnSpPr>
            <p:cNvPr id="23" name="直線單箭頭接點 22"/>
            <p:cNvCxnSpPr/>
            <p:nvPr/>
          </p:nvCxnSpPr>
          <p:spPr>
            <a:xfrm flipV="1">
              <a:off x="1259632" y="764704"/>
              <a:ext cx="0" cy="21602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5" name="文字方塊 24"/>
          <p:cNvSpPr txBox="1"/>
          <p:nvPr/>
        </p:nvSpPr>
        <p:spPr>
          <a:xfrm>
            <a:off x="5807968" y="5301209"/>
            <a:ext cx="3888432" cy="1200329"/>
          </a:xfrm>
          <a:prstGeom prst="rect">
            <a:avLst/>
          </a:prstGeom>
          <a:noFill/>
        </p:spPr>
        <p:txBody>
          <a:bodyPr wrap="square" rtlCol="0">
            <a:spAutoFit/>
          </a:bodyPr>
          <a:lstStyle/>
          <a:p>
            <a:r>
              <a:rPr lang="zh-TW" altLang="en-US" dirty="0">
                <a:latin typeface="標楷體" pitchFamily="65" charset="-120"/>
                <a:ea typeface="標楷體" pitchFamily="65" charset="-120"/>
                <a:sym typeface="Wingdings"/>
              </a:rPr>
              <a:t> 數碼通</a:t>
            </a:r>
            <a:r>
              <a:rPr lang="en-US" altLang="zh-TW" dirty="0">
                <a:latin typeface="標楷體" pitchFamily="65" charset="-120"/>
                <a:ea typeface="標楷體" pitchFamily="65" charset="-120"/>
                <a:sym typeface="Wingdings"/>
              </a:rPr>
              <a:t>:</a:t>
            </a:r>
            <a:r>
              <a:rPr lang="zh-TW" altLang="en-US" dirty="0">
                <a:latin typeface="標楷體" pitchFamily="65" charset="-120"/>
                <a:ea typeface="標楷體" pitchFamily="65" charset="-120"/>
                <a:sym typeface="Wingdings"/>
              </a:rPr>
              <a:t> 新鴻基地產</a:t>
            </a:r>
            <a:endParaRPr lang="en-US" altLang="zh-TW" dirty="0">
              <a:latin typeface="標楷體" pitchFamily="65" charset="-120"/>
              <a:ea typeface="標楷體" pitchFamily="65" charset="-120"/>
              <a:sym typeface="Wingdings"/>
            </a:endParaRPr>
          </a:p>
          <a:p>
            <a:r>
              <a:rPr lang="en-US" altLang="zh-TW" dirty="0">
                <a:latin typeface="標楷體" pitchFamily="65" charset="-120"/>
                <a:ea typeface="標楷體" pitchFamily="65" charset="-120"/>
                <a:sym typeface="Wingdings"/>
              </a:rPr>
              <a:t>   Cyber</a:t>
            </a:r>
            <a:r>
              <a:rPr lang="zh-TW" altLang="en-US" dirty="0">
                <a:latin typeface="標楷體" pitchFamily="65" charset="-120"/>
                <a:ea typeface="標楷體" pitchFamily="65" charset="-120"/>
                <a:sym typeface="Wingdings"/>
              </a:rPr>
              <a:t> </a:t>
            </a:r>
            <a:r>
              <a:rPr lang="en-US" altLang="zh-TW" dirty="0">
                <a:latin typeface="標楷體" pitchFamily="65" charset="-120"/>
                <a:ea typeface="標楷體" pitchFamily="65" charset="-120"/>
                <a:sym typeface="Wingdings"/>
              </a:rPr>
              <a:t>:</a:t>
            </a:r>
            <a:r>
              <a:rPr lang="zh-TW" altLang="en-US" dirty="0">
                <a:latin typeface="標楷體" pitchFamily="65" charset="-120"/>
                <a:ea typeface="標楷體" pitchFamily="65" charset="-120"/>
                <a:sym typeface="Wingdings"/>
              </a:rPr>
              <a:t>  賽碼</a:t>
            </a:r>
            <a:r>
              <a:rPr lang="en-US" altLang="zh-TW" dirty="0">
                <a:latin typeface="標楷體" pitchFamily="65" charset="-120"/>
                <a:ea typeface="標楷體" pitchFamily="65" charset="-120"/>
                <a:sym typeface="Wingdings"/>
              </a:rPr>
              <a:t>(</a:t>
            </a:r>
            <a:r>
              <a:rPr lang="zh-TW" altLang="en-US" dirty="0">
                <a:latin typeface="標楷體" pitchFamily="65" charset="-120"/>
                <a:ea typeface="標楷體" pitchFamily="65" charset="-120"/>
                <a:sym typeface="Wingdings"/>
              </a:rPr>
              <a:t>通路；</a:t>
            </a:r>
            <a:r>
              <a:rPr lang="en-US" altLang="zh-TW" dirty="0">
                <a:latin typeface="標楷體" pitchFamily="65" charset="-120"/>
                <a:ea typeface="標楷體" pitchFamily="65" charset="-120"/>
                <a:sym typeface="Wingdings"/>
              </a:rPr>
              <a:t>3C)</a:t>
            </a:r>
          </a:p>
          <a:p>
            <a:r>
              <a:rPr lang="zh-TW" altLang="en-US" dirty="0">
                <a:latin typeface="標楷體" pitchFamily="65" charset="-120"/>
                <a:ea typeface="標楷體" pitchFamily="65" charset="-120"/>
                <a:sym typeface="Wingdings"/>
              </a:rPr>
              <a:t>            賽格</a:t>
            </a:r>
            <a:r>
              <a:rPr lang="en-US" altLang="zh-TW" dirty="0">
                <a:latin typeface="標楷體" pitchFamily="65" charset="-120"/>
                <a:ea typeface="標楷體" pitchFamily="65" charset="-120"/>
                <a:sym typeface="Wingdings"/>
              </a:rPr>
              <a:t>(</a:t>
            </a:r>
            <a:r>
              <a:rPr lang="zh-TW" altLang="en-US" dirty="0">
                <a:latin typeface="標楷體" pitchFamily="65" charset="-120"/>
                <a:ea typeface="標楷體" pitchFamily="65" charset="-120"/>
                <a:sym typeface="Wingdings"/>
              </a:rPr>
              <a:t>電子</a:t>
            </a:r>
            <a:r>
              <a:rPr lang="en-US" altLang="zh-TW" dirty="0">
                <a:latin typeface="標楷體" pitchFamily="65" charset="-120"/>
                <a:ea typeface="標楷體" pitchFamily="65" charset="-120"/>
                <a:sym typeface="Wingdings"/>
              </a:rPr>
              <a:t>)</a:t>
            </a:r>
          </a:p>
          <a:p>
            <a:endParaRPr lang="zh-TW" altLang="en-US" dirty="0">
              <a:latin typeface="標楷體" pitchFamily="65" charset="-120"/>
              <a:ea typeface="標楷體" pitchFamily="65" charset="-120"/>
            </a:endParaRPr>
          </a:p>
        </p:txBody>
      </p:sp>
      <p:sp>
        <p:nvSpPr>
          <p:cNvPr id="26" name="左大括弧 25"/>
          <p:cNvSpPr/>
          <p:nvPr/>
        </p:nvSpPr>
        <p:spPr>
          <a:xfrm>
            <a:off x="7032104" y="5733256"/>
            <a:ext cx="216024" cy="360040"/>
          </a:xfrm>
          <a:prstGeom prst="lef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28" name="手繪多邊形 27"/>
          <p:cNvSpPr/>
          <p:nvPr/>
        </p:nvSpPr>
        <p:spPr>
          <a:xfrm>
            <a:off x="8958470" y="2922105"/>
            <a:ext cx="1550504" cy="2753139"/>
          </a:xfrm>
          <a:custGeom>
            <a:avLst/>
            <a:gdLst>
              <a:gd name="connsiteX0" fmla="*/ 0 w 1550504"/>
              <a:gd name="connsiteY0" fmla="*/ 2753139 h 2753139"/>
              <a:gd name="connsiteX1" fmla="*/ 79513 w 1550504"/>
              <a:gd name="connsiteY1" fmla="*/ 2743200 h 2753139"/>
              <a:gd name="connsiteX2" fmla="*/ 159026 w 1550504"/>
              <a:gd name="connsiteY2" fmla="*/ 2703444 h 2753139"/>
              <a:gd name="connsiteX3" fmla="*/ 248478 w 1550504"/>
              <a:gd name="connsiteY3" fmla="*/ 2673626 h 2753139"/>
              <a:gd name="connsiteX4" fmla="*/ 298173 w 1550504"/>
              <a:gd name="connsiteY4" fmla="*/ 2653748 h 2753139"/>
              <a:gd name="connsiteX5" fmla="*/ 327991 w 1550504"/>
              <a:gd name="connsiteY5" fmla="*/ 2643809 h 2753139"/>
              <a:gd name="connsiteX6" fmla="*/ 397565 w 1550504"/>
              <a:gd name="connsiteY6" fmla="*/ 2604053 h 2753139"/>
              <a:gd name="connsiteX7" fmla="*/ 467139 w 1550504"/>
              <a:gd name="connsiteY7" fmla="*/ 2574235 h 2753139"/>
              <a:gd name="connsiteX8" fmla="*/ 536713 w 1550504"/>
              <a:gd name="connsiteY8" fmla="*/ 2514600 h 2753139"/>
              <a:gd name="connsiteX9" fmla="*/ 616226 w 1550504"/>
              <a:gd name="connsiteY9" fmla="*/ 2474844 h 2753139"/>
              <a:gd name="connsiteX10" fmla="*/ 715617 w 1550504"/>
              <a:gd name="connsiteY10" fmla="*/ 2415209 h 2753139"/>
              <a:gd name="connsiteX11" fmla="*/ 755373 w 1550504"/>
              <a:gd name="connsiteY11" fmla="*/ 2395331 h 2753139"/>
              <a:gd name="connsiteX12" fmla="*/ 795130 w 1550504"/>
              <a:gd name="connsiteY12" fmla="*/ 2355574 h 2753139"/>
              <a:gd name="connsiteX13" fmla="*/ 824947 w 1550504"/>
              <a:gd name="connsiteY13" fmla="*/ 2335696 h 2753139"/>
              <a:gd name="connsiteX14" fmla="*/ 864704 w 1550504"/>
              <a:gd name="connsiteY14" fmla="*/ 2286000 h 2753139"/>
              <a:gd name="connsiteX15" fmla="*/ 874643 w 1550504"/>
              <a:gd name="connsiteY15" fmla="*/ 2256183 h 2753139"/>
              <a:gd name="connsiteX16" fmla="*/ 954156 w 1550504"/>
              <a:gd name="connsiteY16" fmla="*/ 2176670 h 2753139"/>
              <a:gd name="connsiteX17" fmla="*/ 1013791 w 1550504"/>
              <a:gd name="connsiteY17" fmla="*/ 2087218 h 2753139"/>
              <a:gd name="connsiteX18" fmla="*/ 1043608 w 1550504"/>
              <a:gd name="connsiteY18" fmla="*/ 2037522 h 2753139"/>
              <a:gd name="connsiteX19" fmla="*/ 1063487 w 1550504"/>
              <a:gd name="connsiteY19" fmla="*/ 1997766 h 2753139"/>
              <a:gd name="connsiteX20" fmla="*/ 1083365 w 1550504"/>
              <a:gd name="connsiteY20" fmla="*/ 1977887 h 2753139"/>
              <a:gd name="connsiteX21" fmla="*/ 1103243 w 1550504"/>
              <a:gd name="connsiteY21" fmla="*/ 1928192 h 2753139"/>
              <a:gd name="connsiteX22" fmla="*/ 1123121 w 1550504"/>
              <a:gd name="connsiteY22" fmla="*/ 1908313 h 2753139"/>
              <a:gd name="connsiteX23" fmla="*/ 1143000 w 1550504"/>
              <a:gd name="connsiteY23" fmla="*/ 1838739 h 2753139"/>
              <a:gd name="connsiteX24" fmla="*/ 1172817 w 1550504"/>
              <a:gd name="connsiteY24" fmla="*/ 1798983 h 2753139"/>
              <a:gd name="connsiteX25" fmla="*/ 1182756 w 1550504"/>
              <a:gd name="connsiteY25" fmla="*/ 1769166 h 2753139"/>
              <a:gd name="connsiteX26" fmla="*/ 1192695 w 1550504"/>
              <a:gd name="connsiteY26" fmla="*/ 1719470 h 2753139"/>
              <a:gd name="connsiteX27" fmla="*/ 1212573 w 1550504"/>
              <a:gd name="connsiteY27" fmla="*/ 1689653 h 2753139"/>
              <a:gd name="connsiteX28" fmla="*/ 1252330 w 1550504"/>
              <a:gd name="connsiteY28" fmla="*/ 1560444 h 2753139"/>
              <a:gd name="connsiteX29" fmla="*/ 1292087 w 1550504"/>
              <a:gd name="connsiteY29" fmla="*/ 1441174 h 2753139"/>
              <a:gd name="connsiteX30" fmla="*/ 1341782 w 1550504"/>
              <a:gd name="connsiteY30" fmla="*/ 1341783 h 2753139"/>
              <a:gd name="connsiteX31" fmla="*/ 1371600 w 1550504"/>
              <a:gd name="connsiteY31" fmla="*/ 1292087 h 2753139"/>
              <a:gd name="connsiteX32" fmla="*/ 1411356 w 1550504"/>
              <a:gd name="connsiteY32" fmla="*/ 1212574 h 2753139"/>
              <a:gd name="connsiteX33" fmla="*/ 1451113 w 1550504"/>
              <a:gd name="connsiteY33" fmla="*/ 1123122 h 2753139"/>
              <a:gd name="connsiteX34" fmla="*/ 1470991 w 1550504"/>
              <a:gd name="connsiteY34" fmla="*/ 1033670 h 2753139"/>
              <a:gd name="connsiteX35" fmla="*/ 1480930 w 1550504"/>
              <a:gd name="connsiteY35" fmla="*/ 1003853 h 2753139"/>
              <a:gd name="connsiteX36" fmla="*/ 1500808 w 1550504"/>
              <a:gd name="connsiteY36" fmla="*/ 974035 h 2753139"/>
              <a:gd name="connsiteX37" fmla="*/ 1510747 w 1550504"/>
              <a:gd name="connsiteY37" fmla="*/ 924339 h 2753139"/>
              <a:gd name="connsiteX38" fmla="*/ 1520687 w 1550504"/>
              <a:gd name="connsiteY38" fmla="*/ 894522 h 2753139"/>
              <a:gd name="connsiteX39" fmla="*/ 1530626 w 1550504"/>
              <a:gd name="connsiteY39" fmla="*/ 854766 h 2753139"/>
              <a:gd name="connsiteX40" fmla="*/ 1550504 w 1550504"/>
              <a:gd name="connsiteY40" fmla="*/ 636105 h 2753139"/>
              <a:gd name="connsiteX41" fmla="*/ 1540565 w 1550504"/>
              <a:gd name="connsiteY41" fmla="*/ 288235 h 2753139"/>
              <a:gd name="connsiteX42" fmla="*/ 1530626 w 1550504"/>
              <a:gd name="connsiteY42" fmla="*/ 258418 h 2753139"/>
              <a:gd name="connsiteX43" fmla="*/ 1520687 w 1550504"/>
              <a:gd name="connsiteY43" fmla="*/ 218661 h 2753139"/>
              <a:gd name="connsiteX44" fmla="*/ 1510747 w 1550504"/>
              <a:gd name="connsiteY44" fmla="*/ 159026 h 2753139"/>
              <a:gd name="connsiteX45" fmla="*/ 1470991 w 1550504"/>
              <a:gd name="connsiteY45" fmla="*/ 59635 h 2753139"/>
              <a:gd name="connsiteX46" fmla="*/ 1451113 w 1550504"/>
              <a:gd name="connsiteY46" fmla="*/ 29818 h 2753139"/>
              <a:gd name="connsiteX47" fmla="*/ 1421295 w 1550504"/>
              <a:gd name="connsiteY47" fmla="*/ 0 h 2753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550504" h="2753139">
                <a:moveTo>
                  <a:pt x="0" y="2753139"/>
                </a:moveTo>
                <a:cubicBezTo>
                  <a:pt x="26504" y="2749826"/>
                  <a:pt x="54018" y="2751167"/>
                  <a:pt x="79513" y="2743200"/>
                </a:cubicBezTo>
                <a:cubicBezTo>
                  <a:pt x="107797" y="2734361"/>
                  <a:pt x="131625" y="2714727"/>
                  <a:pt x="159026" y="2703444"/>
                </a:cubicBezTo>
                <a:cubicBezTo>
                  <a:pt x="188089" y="2691477"/>
                  <a:pt x="218661" y="2683565"/>
                  <a:pt x="248478" y="2673626"/>
                </a:cubicBezTo>
                <a:cubicBezTo>
                  <a:pt x="265403" y="2667984"/>
                  <a:pt x="281468" y="2660012"/>
                  <a:pt x="298173" y="2653748"/>
                </a:cubicBezTo>
                <a:cubicBezTo>
                  <a:pt x="307983" y="2650069"/>
                  <a:pt x="318052" y="2647122"/>
                  <a:pt x="327991" y="2643809"/>
                </a:cubicBezTo>
                <a:cubicBezTo>
                  <a:pt x="357939" y="2623843"/>
                  <a:pt x="362252" y="2619187"/>
                  <a:pt x="397565" y="2604053"/>
                </a:cubicBezTo>
                <a:cubicBezTo>
                  <a:pt x="440597" y="2585610"/>
                  <a:pt x="419201" y="2604196"/>
                  <a:pt x="467139" y="2574235"/>
                </a:cubicBezTo>
                <a:cubicBezTo>
                  <a:pt x="565017" y="2513062"/>
                  <a:pt x="455404" y="2575582"/>
                  <a:pt x="536713" y="2514600"/>
                </a:cubicBezTo>
                <a:cubicBezTo>
                  <a:pt x="619369" y="2452608"/>
                  <a:pt x="555078" y="2505418"/>
                  <a:pt x="616226" y="2474844"/>
                </a:cubicBezTo>
                <a:cubicBezTo>
                  <a:pt x="771380" y="2397267"/>
                  <a:pt x="629942" y="2464166"/>
                  <a:pt x="715617" y="2415209"/>
                </a:cubicBezTo>
                <a:cubicBezTo>
                  <a:pt x="728481" y="2407858"/>
                  <a:pt x="743520" y="2404221"/>
                  <a:pt x="755373" y="2395331"/>
                </a:cubicBezTo>
                <a:cubicBezTo>
                  <a:pt x="770366" y="2384086"/>
                  <a:pt x="781878" y="2368826"/>
                  <a:pt x="795130" y="2355574"/>
                </a:cubicBezTo>
                <a:cubicBezTo>
                  <a:pt x="803577" y="2347127"/>
                  <a:pt x="815619" y="2343158"/>
                  <a:pt x="824947" y="2335696"/>
                </a:cubicBezTo>
                <a:cubicBezTo>
                  <a:pt x="840357" y="2323368"/>
                  <a:pt x="856092" y="2303223"/>
                  <a:pt x="864704" y="2286000"/>
                </a:cubicBezTo>
                <a:cubicBezTo>
                  <a:pt x="869389" y="2276629"/>
                  <a:pt x="868009" y="2264291"/>
                  <a:pt x="874643" y="2256183"/>
                </a:cubicBezTo>
                <a:cubicBezTo>
                  <a:pt x="898379" y="2227173"/>
                  <a:pt x="934872" y="2208811"/>
                  <a:pt x="954156" y="2176670"/>
                </a:cubicBezTo>
                <a:cubicBezTo>
                  <a:pt x="1040785" y="2032285"/>
                  <a:pt x="930974" y="2211443"/>
                  <a:pt x="1013791" y="2087218"/>
                </a:cubicBezTo>
                <a:cubicBezTo>
                  <a:pt x="1024507" y="2071144"/>
                  <a:pt x="1034226" y="2054409"/>
                  <a:pt x="1043608" y="2037522"/>
                </a:cubicBezTo>
                <a:cubicBezTo>
                  <a:pt x="1050803" y="2024570"/>
                  <a:pt x="1055268" y="2010094"/>
                  <a:pt x="1063487" y="1997766"/>
                </a:cubicBezTo>
                <a:cubicBezTo>
                  <a:pt x="1068685" y="1989969"/>
                  <a:pt x="1076739" y="1984513"/>
                  <a:pt x="1083365" y="1977887"/>
                </a:cubicBezTo>
                <a:cubicBezTo>
                  <a:pt x="1089991" y="1961322"/>
                  <a:pt x="1094391" y="1943682"/>
                  <a:pt x="1103243" y="1928192"/>
                </a:cubicBezTo>
                <a:cubicBezTo>
                  <a:pt x="1107892" y="1920056"/>
                  <a:pt x="1118930" y="1916695"/>
                  <a:pt x="1123121" y="1908313"/>
                </a:cubicBezTo>
                <a:cubicBezTo>
                  <a:pt x="1142493" y="1869569"/>
                  <a:pt x="1123454" y="1872944"/>
                  <a:pt x="1143000" y="1838739"/>
                </a:cubicBezTo>
                <a:cubicBezTo>
                  <a:pt x="1151219" y="1824357"/>
                  <a:pt x="1162878" y="1812235"/>
                  <a:pt x="1172817" y="1798983"/>
                </a:cubicBezTo>
                <a:cubicBezTo>
                  <a:pt x="1176130" y="1789044"/>
                  <a:pt x="1180215" y="1779330"/>
                  <a:pt x="1182756" y="1769166"/>
                </a:cubicBezTo>
                <a:cubicBezTo>
                  <a:pt x="1186853" y="1752777"/>
                  <a:pt x="1186763" y="1735288"/>
                  <a:pt x="1192695" y="1719470"/>
                </a:cubicBezTo>
                <a:cubicBezTo>
                  <a:pt x="1196889" y="1708285"/>
                  <a:pt x="1205947" y="1699592"/>
                  <a:pt x="1212573" y="1689653"/>
                </a:cubicBezTo>
                <a:cubicBezTo>
                  <a:pt x="1234795" y="1578548"/>
                  <a:pt x="1213710" y="1618373"/>
                  <a:pt x="1252330" y="1560444"/>
                </a:cubicBezTo>
                <a:cubicBezTo>
                  <a:pt x="1275802" y="1466557"/>
                  <a:pt x="1259990" y="1505367"/>
                  <a:pt x="1292087" y="1441174"/>
                </a:cubicBezTo>
                <a:cubicBezTo>
                  <a:pt x="1307820" y="1378241"/>
                  <a:pt x="1294449" y="1412784"/>
                  <a:pt x="1341782" y="1341783"/>
                </a:cubicBezTo>
                <a:cubicBezTo>
                  <a:pt x="1393389" y="1264371"/>
                  <a:pt x="1309693" y="1353994"/>
                  <a:pt x="1371600" y="1292087"/>
                </a:cubicBezTo>
                <a:cubicBezTo>
                  <a:pt x="1394441" y="1223563"/>
                  <a:pt x="1376662" y="1247270"/>
                  <a:pt x="1411356" y="1212574"/>
                </a:cubicBezTo>
                <a:cubicBezTo>
                  <a:pt x="1435011" y="1141607"/>
                  <a:pt x="1419611" y="1170373"/>
                  <a:pt x="1451113" y="1123122"/>
                </a:cubicBezTo>
                <a:cubicBezTo>
                  <a:pt x="1457945" y="1088962"/>
                  <a:pt x="1461633" y="1066422"/>
                  <a:pt x="1470991" y="1033670"/>
                </a:cubicBezTo>
                <a:cubicBezTo>
                  <a:pt x="1473869" y="1023596"/>
                  <a:pt x="1476245" y="1013224"/>
                  <a:pt x="1480930" y="1003853"/>
                </a:cubicBezTo>
                <a:cubicBezTo>
                  <a:pt x="1486272" y="993169"/>
                  <a:pt x="1494182" y="983974"/>
                  <a:pt x="1500808" y="974035"/>
                </a:cubicBezTo>
                <a:cubicBezTo>
                  <a:pt x="1504121" y="957470"/>
                  <a:pt x="1506650" y="940728"/>
                  <a:pt x="1510747" y="924339"/>
                </a:cubicBezTo>
                <a:cubicBezTo>
                  <a:pt x="1513288" y="914175"/>
                  <a:pt x="1517809" y="904596"/>
                  <a:pt x="1520687" y="894522"/>
                </a:cubicBezTo>
                <a:cubicBezTo>
                  <a:pt x="1524440" y="881388"/>
                  <a:pt x="1527313" y="868018"/>
                  <a:pt x="1530626" y="854766"/>
                </a:cubicBezTo>
                <a:cubicBezTo>
                  <a:pt x="1536834" y="798891"/>
                  <a:pt x="1550504" y="685064"/>
                  <a:pt x="1550504" y="636105"/>
                </a:cubicBezTo>
                <a:cubicBezTo>
                  <a:pt x="1550504" y="520101"/>
                  <a:pt x="1546662" y="404079"/>
                  <a:pt x="1540565" y="288235"/>
                </a:cubicBezTo>
                <a:cubicBezTo>
                  <a:pt x="1540014" y="277773"/>
                  <a:pt x="1533504" y="268492"/>
                  <a:pt x="1530626" y="258418"/>
                </a:cubicBezTo>
                <a:cubicBezTo>
                  <a:pt x="1526873" y="245283"/>
                  <a:pt x="1523366" y="232056"/>
                  <a:pt x="1520687" y="218661"/>
                </a:cubicBezTo>
                <a:cubicBezTo>
                  <a:pt x="1516735" y="198900"/>
                  <a:pt x="1515635" y="178577"/>
                  <a:pt x="1510747" y="159026"/>
                </a:cubicBezTo>
                <a:cubicBezTo>
                  <a:pt x="1501697" y="122826"/>
                  <a:pt x="1489270" y="91623"/>
                  <a:pt x="1470991" y="59635"/>
                </a:cubicBezTo>
                <a:cubicBezTo>
                  <a:pt x="1465065" y="49264"/>
                  <a:pt x="1458575" y="39146"/>
                  <a:pt x="1451113" y="29818"/>
                </a:cubicBezTo>
                <a:lnTo>
                  <a:pt x="1421295" y="0"/>
                </a:lnTo>
              </a:path>
            </a:pathLst>
          </a:cu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29" name="文字方塊 28"/>
          <p:cNvSpPr txBox="1"/>
          <p:nvPr/>
        </p:nvSpPr>
        <p:spPr>
          <a:xfrm>
            <a:off x="9192344" y="5106670"/>
            <a:ext cx="1224136" cy="338554"/>
          </a:xfrm>
          <a:prstGeom prst="rect">
            <a:avLst/>
          </a:prstGeom>
          <a:noFill/>
        </p:spPr>
        <p:txBody>
          <a:bodyPr wrap="square" rtlCol="0">
            <a:spAutoFit/>
          </a:bodyPr>
          <a:lstStyle/>
          <a:p>
            <a:r>
              <a:rPr lang="en-US" altLang="zh-TW" sz="1600" dirty="0">
                <a:solidFill>
                  <a:srgbClr val="0000FF"/>
                </a:solidFill>
                <a:latin typeface="標楷體" pitchFamily="65" charset="-120"/>
                <a:ea typeface="標楷體" pitchFamily="65" charset="-120"/>
              </a:rPr>
              <a:t>2011</a:t>
            </a:r>
            <a:r>
              <a:rPr lang="zh-TW" altLang="en-US" sz="1600" dirty="0">
                <a:solidFill>
                  <a:srgbClr val="0000FF"/>
                </a:solidFill>
                <a:latin typeface="標楷體" pitchFamily="65" charset="-120"/>
                <a:ea typeface="標楷體" pitchFamily="65" charset="-120"/>
              </a:rPr>
              <a:t>年放棄</a:t>
            </a:r>
            <a:endParaRPr lang="zh-TW" altLang="en-US" sz="1600" dirty="0">
              <a:solidFill>
                <a:srgbClr val="0000FF"/>
              </a:solidFill>
              <a:latin typeface="標楷體" pitchFamily="65" charset="-120"/>
              <a:ea typeface="標楷體" pitchFamily="65" charset="-120"/>
            </a:endParaRPr>
          </a:p>
        </p:txBody>
      </p:sp>
      <p:sp>
        <p:nvSpPr>
          <p:cNvPr id="27" name="文字方塊 26"/>
          <p:cNvSpPr txBox="1"/>
          <p:nvPr/>
        </p:nvSpPr>
        <p:spPr>
          <a:xfrm>
            <a:off x="2503984" y="4869161"/>
            <a:ext cx="1503784" cy="584775"/>
          </a:xfrm>
          <a:prstGeom prst="rect">
            <a:avLst/>
          </a:prstGeom>
          <a:noFill/>
        </p:spPr>
        <p:txBody>
          <a:bodyPr wrap="square" rtlCol="0">
            <a:spAutoFit/>
          </a:bodyPr>
          <a:lstStyle/>
          <a:p>
            <a:r>
              <a:rPr lang="en-US" altLang="zh-TW" sz="1600" b="1" dirty="0">
                <a:solidFill>
                  <a:srgbClr val="0000FF"/>
                </a:solidFill>
                <a:latin typeface="標楷體" pitchFamily="65" charset="-120"/>
                <a:ea typeface="標楷體" pitchFamily="65" charset="-120"/>
              </a:rPr>
              <a:t>LTE(</a:t>
            </a:r>
            <a:r>
              <a:rPr lang="zh-TW" altLang="en-US" sz="1600" b="1" dirty="0">
                <a:solidFill>
                  <a:srgbClr val="0000FF"/>
                </a:solidFill>
                <a:latin typeface="標楷體" pitchFamily="65" charset="-120"/>
                <a:ea typeface="標楷體" pitchFamily="65" charset="-120"/>
              </a:rPr>
              <a:t>歐美</a:t>
            </a:r>
            <a:r>
              <a:rPr lang="en-US" altLang="zh-TW" sz="1600" b="1" dirty="0">
                <a:solidFill>
                  <a:srgbClr val="0000FF"/>
                </a:solidFill>
                <a:latin typeface="標楷體" pitchFamily="65" charset="-120"/>
                <a:ea typeface="標楷體" pitchFamily="65" charset="-120"/>
              </a:rPr>
              <a:t>)</a:t>
            </a:r>
          </a:p>
          <a:p>
            <a:r>
              <a:rPr lang="en-US" altLang="zh-TW" sz="1600" b="1" dirty="0">
                <a:solidFill>
                  <a:srgbClr val="0000FF"/>
                </a:solidFill>
                <a:latin typeface="標楷體" pitchFamily="65" charset="-120"/>
                <a:ea typeface="標楷體" pitchFamily="65" charset="-120"/>
              </a:rPr>
              <a:t>TD-LTE(</a:t>
            </a:r>
            <a:r>
              <a:rPr lang="zh-TW" altLang="en-US" sz="1600" b="1" dirty="0">
                <a:solidFill>
                  <a:srgbClr val="0000FF"/>
                </a:solidFill>
                <a:latin typeface="標楷體" pitchFamily="65" charset="-120"/>
                <a:ea typeface="標楷體" pitchFamily="65" charset="-120"/>
              </a:rPr>
              <a:t>亞</a:t>
            </a:r>
            <a:r>
              <a:rPr lang="en-US" altLang="zh-TW" sz="1600" b="1" dirty="0">
                <a:solidFill>
                  <a:srgbClr val="0000FF"/>
                </a:solidFill>
                <a:latin typeface="標楷體" pitchFamily="65" charset="-120"/>
                <a:ea typeface="標楷體" pitchFamily="65" charset="-120"/>
              </a:rPr>
              <a:t>)</a:t>
            </a:r>
            <a:endParaRPr lang="zh-TW" altLang="en-US" sz="1600" b="1" dirty="0">
              <a:solidFill>
                <a:srgbClr val="0000FF"/>
              </a:solidFill>
              <a:latin typeface="標楷體" pitchFamily="65" charset="-120"/>
              <a:ea typeface="標楷體" pitchFamily="65" charset="-120"/>
            </a:endParaRPr>
          </a:p>
        </p:txBody>
      </p:sp>
    </p:spTree>
    <p:extLst>
      <p:ext uri="{BB962C8B-B14F-4D97-AF65-F5344CB8AC3E}">
        <p14:creationId xmlns:p14="http://schemas.microsoft.com/office/powerpoint/2010/main" val="26032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8"/>
          <p:cNvGrpSpPr>
            <a:grpSpLocks/>
          </p:cNvGrpSpPr>
          <p:nvPr/>
        </p:nvGrpSpPr>
        <p:grpSpPr bwMode="auto">
          <a:xfrm>
            <a:off x="830003" y="398463"/>
            <a:ext cx="6319838" cy="2970213"/>
            <a:chOff x="3330" y="457"/>
            <a:chExt cx="3981" cy="1871"/>
          </a:xfrm>
        </p:grpSpPr>
        <p:sp>
          <p:nvSpPr>
            <p:cNvPr id="5" name="Text Box 5"/>
            <p:cNvSpPr txBox="1">
              <a:spLocks noChangeArrowheads="1"/>
            </p:cNvSpPr>
            <p:nvPr/>
          </p:nvSpPr>
          <p:spPr bwMode="auto">
            <a:xfrm>
              <a:off x="3330" y="985"/>
              <a:ext cx="771" cy="586"/>
            </a:xfrm>
            <a:prstGeom prst="rect">
              <a:avLst/>
            </a:prstGeom>
            <a:noFill/>
            <a:ln w="9525">
              <a:noFill/>
              <a:miter lim="800000"/>
              <a:headEnd/>
              <a:tailEnd/>
            </a:ln>
          </p:spPr>
          <p:txBody>
            <a:bodyPr>
              <a:spAutoFit/>
            </a:bodyPr>
            <a:lstStyle/>
            <a:p>
              <a:pPr algn="ctr">
                <a:spcBef>
                  <a:spcPct val="50000"/>
                </a:spcBef>
              </a:pPr>
              <a:r>
                <a:rPr lang="en-US" altLang="zh-TW" sz="2200" dirty="0">
                  <a:latin typeface="標楷體" pitchFamily="65" charset="-120"/>
                  <a:ea typeface="標楷體" pitchFamily="65" charset="-120"/>
                </a:rPr>
                <a:t>SERVER</a:t>
              </a:r>
            </a:p>
            <a:p>
              <a:pPr algn="ctr">
                <a:spcBef>
                  <a:spcPct val="50000"/>
                </a:spcBef>
              </a:pPr>
              <a:r>
                <a:rPr lang="zh-TW" altLang="en-US" sz="2200" dirty="0">
                  <a:latin typeface="標楷體" pitchFamily="65" charset="-120"/>
                  <a:ea typeface="標楷體" pitchFamily="65" charset="-120"/>
                </a:rPr>
                <a:t>要有</a:t>
              </a:r>
              <a:r>
                <a:rPr lang="en-US" altLang="zh-TW" sz="2200" dirty="0">
                  <a:latin typeface="標楷體" pitchFamily="65" charset="-120"/>
                  <a:ea typeface="標楷體" pitchFamily="65" charset="-120"/>
                </a:rPr>
                <a:t>IP</a:t>
              </a:r>
            </a:p>
          </p:txBody>
        </p:sp>
        <p:sp>
          <p:nvSpPr>
            <p:cNvPr id="6" name="AutoShape 6"/>
            <p:cNvSpPr>
              <a:spLocks/>
            </p:cNvSpPr>
            <p:nvPr/>
          </p:nvSpPr>
          <p:spPr bwMode="auto">
            <a:xfrm>
              <a:off x="5760" y="573"/>
              <a:ext cx="91" cy="998"/>
            </a:xfrm>
            <a:prstGeom prst="leftBracket">
              <a:avLst>
                <a:gd name="adj" fmla="val 91392"/>
              </a:avLst>
            </a:prstGeom>
            <a:noFill/>
            <a:ln w="9525">
              <a:solidFill>
                <a:schemeClr val="tx1"/>
              </a:solidFill>
              <a:round/>
              <a:headEnd/>
              <a:tailEnd/>
            </a:ln>
          </p:spPr>
          <p:txBody>
            <a:bodyPr wrap="none" anchor="ctr"/>
            <a:lstStyle/>
            <a:p>
              <a:endParaRPr lang="zh-TW" altLang="en-US"/>
            </a:p>
          </p:txBody>
        </p:sp>
        <p:sp>
          <p:nvSpPr>
            <p:cNvPr id="7" name="Text Box 7"/>
            <p:cNvSpPr txBox="1">
              <a:spLocks noChangeArrowheads="1"/>
            </p:cNvSpPr>
            <p:nvPr/>
          </p:nvSpPr>
          <p:spPr bwMode="auto">
            <a:xfrm>
              <a:off x="5973" y="457"/>
              <a:ext cx="1338" cy="1871"/>
            </a:xfrm>
            <a:prstGeom prst="rect">
              <a:avLst/>
            </a:prstGeom>
            <a:noFill/>
            <a:ln w="9525">
              <a:noFill/>
              <a:miter lim="800000"/>
              <a:headEnd/>
              <a:tailEnd/>
            </a:ln>
          </p:spPr>
          <p:txBody>
            <a:bodyPr>
              <a:spAutoFit/>
            </a:bodyPr>
            <a:lstStyle/>
            <a:p>
              <a:pPr marL="342900" indent="-342900">
                <a:spcBef>
                  <a:spcPct val="50000"/>
                </a:spcBef>
              </a:pPr>
              <a:r>
                <a:rPr lang="en-US" altLang="zh-TW" sz="2200" dirty="0" smtClean="0">
                  <a:latin typeface="標楷體" pitchFamily="65" charset="-120"/>
                  <a:ea typeface="標楷體" pitchFamily="65" charset="-120"/>
                </a:rPr>
                <a:t>4</a:t>
              </a:r>
              <a:r>
                <a:rPr lang="zh-TW" altLang="en-US" sz="2200" dirty="0" smtClean="0">
                  <a:latin typeface="標楷體" pitchFamily="65" charset="-120"/>
                  <a:ea typeface="標楷體" pitchFamily="65" charset="-120"/>
                </a:rPr>
                <a:t> 種策略功能</a:t>
              </a:r>
              <a:endParaRPr lang="zh-TW" altLang="en-US" sz="2200" dirty="0">
                <a:latin typeface="標楷體" pitchFamily="65" charset="-120"/>
                <a:ea typeface="標楷體" pitchFamily="65" charset="-120"/>
              </a:endParaRPr>
            </a:p>
            <a:p>
              <a:pPr marL="342900" indent="-342900">
                <a:spcBef>
                  <a:spcPct val="50000"/>
                </a:spcBef>
                <a:buFontTx/>
                <a:buAutoNum type="arabicPeriod"/>
              </a:pPr>
              <a:r>
                <a:rPr lang="en-US" altLang="zh-TW" sz="2200" dirty="0" smtClean="0">
                  <a:latin typeface="標楷體" pitchFamily="65" charset="-120"/>
                  <a:ea typeface="標楷體" pitchFamily="65" charset="-120"/>
                </a:rPr>
                <a:t>Product </a:t>
              </a:r>
              <a:endParaRPr lang="en-US" altLang="zh-TW" sz="2200" dirty="0">
                <a:latin typeface="標楷體" pitchFamily="65" charset="-120"/>
                <a:ea typeface="標楷體" pitchFamily="65" charset="-120"/>
              </a:endParaRPr>
            </a:p>
            <a:p>
              <a:pPr marL="342900" indent="-342900">
                <a:spcBef>
                  <a:spcPct val="50000"/>
                </a:spcBef>
                <a:buFontTx/>
                <a:buAutoNum type="arabicPeriod"/>
              </a:pPr>
              <a:r>
                <a:rPr lang="en-US" altLang="zh-TW" sz="2200" dirty="0" smtClean="0">
                  <a:latin typeface="標楷體" pitchFamily="65" charset="-120"/>
                  <a:ea typeface="標楷體" pitchFamily="65" charset="-120"/>
                </a:rPr>
                <a:t>Price</a:t>
              </a:r>
            </a:p>
            <a:p>
              <a:pPr marL="342900" indent="-342900">
                <a:spcBef>
                  <a:spcPct val="50000"/>
                </a:spcBef>
                <a:buFontTx/>
                <a:buAutoNum type="arabicPeriod"/>
              </a:pPr>
              <a:r>
                <a:rPr lang="en-US" altLang="zh-TW" sz="2200" dirty="0" smtClean="0">
                  <a:latin typeface="標楷體" pitchFamily="65" charset="-120"/>
                  <a:ea typeface="標楷體" pitchFamily="65" charset="-120"/>
                </a:rPr>
                <a:t>Place</a:t>
              </a:r>
            </a:p>
            <a:p>
              <a:pPr marL="342900" indent="-342900">
                <a:spcBef>
                  <a:spcPct val="50000"/>
                </a:spcBef>
                <a:buFontTx/>
                <a:buAutoNum type="arabicPeriod"/>
              </a:pPr>
              <a:r>
                <a:rPr lang="en-US" altLang="zh-TW" sz="2200" dirty="0" smtClean="0">
                  <a:latin typeface="標楷體" pitchFamily="65" charset="-120"/>
                  <a:ea typeface="標楷體" pitchFamily="65" charset="-120"/>
                </a:rPr>
                <a:t>Promotion</a:t>
              </a:r>
              <a:endParaRPr lang="en-US" altLang="zh-TW" sz="2200" dirty="0">
                <a:latin typeface="標楷體" pitchFamily="65" charset="-120"/>
                <a:ea typeface="標楷體" pitchFamily="65" charset="-120"/>
              </a:endParaRPr>
            </a:p>
            <a:p>
              <a:pPr marL="342900" indent="-342900">
                <a:spcBef>
                  <a:spcPct val="50000"/>
                </a:spcBef>
                <a:buFontTx/>
                <a:buAutoNum type="arabicPeriod"/>
              </a:pPr>
              <a:endParaRPr lang="en-US" altLang="zh-TW" sz="2200" dirty="0">
                <a:latin typeface="標楷體" pitchFamily="65" charset="-120"/>
                <a:ea typeface="標楷體" pitchFamily="65" charset="-120"/>
              </a:endParaRPr>
            </a:p>
          </p:txBody>
        </p:sp>
      </p:grpSp>
      <p:sp>
        <p:nvSpPr>
          <p:cNvPr id="3" name="內容版面配置區 2"/>
          <p:cNvSpPr>
            <a:spLocks noGrp="1"/>
          </p:cNvSpPr>
          <p:nvPr>
            <p:ph idx="1"/>
          </p:nvPr>
        </p:nvSpPr>
        <p:spPr>
          <a:xfrm>
            <a:off x="829962" y="826443"/>
            <a:ext cx="10515600" cy="5811838"/>
          </a:xfrm>
        </p:spPr>
        <p:txBody>
          <a:bodyPr>
            <a:normAutofit/>
          </a:bodyPr>
          <a:lstStyle/>
          <a:p>
            <a:r>
              <a:rPr lang="zh-TW" altLang="en-US" dirty="0"/>
              <a:t>行銷管理</a:t>
            </a:r>
            <a:r>
              <a:rPr lang="zh-TW" altLang="en-US" dirty="0" smtClean="0">
                <a:latin typeface="標楷體" pitchFamily="65" charset="-120"/>
                <a:ea typeface="標楷體" pitchFamily="65" charset="-120"/>
              </a:rPr>
              <a:t>理論</a:t>
            </a:r>
            <a:endParaRPr lang="en-US" altLang="zh-TW" dirty="0" smtClean="0">
              <a:latin typeface="標楷體" pitchFamily="65" charset="-120"/>
              <a:ea typeface="標楷體" pitchFamily="65" charset="-120"/>
            </a:endParaRPr>
          </a:p>
          <a:p>
            <a:endParaRPr lang="en-US" altLang="zh-TW" dirty="0" smtClean="0"/>
          </a:p>
          <a:p>
            <a:endParaRPr lang="en-US" altLang="zh-TW" dirty="0"/>
          </a:p>
          <a:p>
            <a:endParaRPr lang="en-US" altLang="zh-TW" dirty="0" smtClean="0"/>
          </a:p>
          <a:p>
            <a:r>
              <a:rPr lang="zh-TW" altLang="en-US" dirty="0">
                <a:latin typeface="標楷體" panose="03000509000000000000" pitchFamily="65" charset="-120"/>
                <a:ea typeface="標楷體" panose="03000509000000000000" pitchFamily="65" charset="-120"/>
              </a:rPr>
              <a:t>新主軸 </a:t>
            </a:r>
            <a:r>
              <a:rPr lang="en-US" altLang="zh-TW" dirty="0">
                <a:latin typeface="標楷體" panose="03000509000000000000" pitchFamily="65" charset="-120"/>
                <a:ea typeface="標楷體" panose="03000509000000000000" pitchFamily="65" charset="-120"/>
              </a:rPr>
              <a:t>– </a:t>
            </a:r>
            <a:r>
              <a:rPr lang="en-US" altLang="zh-TW" dirty="0" smtClean="0"/>
              <a:t>Retail </a:t>
            </a:r>
            <a:r>
              <a:rPr lang="zh-TW" altLang="en-US" dirty="0" smtClean="0">
                <a:latin typeface="標楷體" panose="03000509000000000000" pitchFamily="65" charset="-120"/>
                <a:ea typeface="標楷體" panose="03000509000000000000" pitchFamily="65" charset="-120"/>
              </a:rPr>
              <a:t>零售</a:t>
            </a:r>
            <a:endParaRPr lang="en-US" altLang="zh-TW" dirty="0" smtClean="0">
              <a:latin typeface="標楷體" panose="03000509000000000000" pitchFamily="65" charset="-120"/>
              <a:ea typeface="標楷體" panose="03000509000000000000" pitchFamily="65" charset="-120"/>
            </a:endParaRPr>
          </a:p>
          <a:p>
            <a:pPr>
              <a:buFont typeface="Wingdings" panose="05000000000000000000" pitchFamily="2" charset="2"/>
              <a:buChar char="ü"/>
            </a:pPr>
            <a:r>
              <a:rPr lang="zh-TW" altLang="en-US" dirty="0" smtClean="0">
                <a:latin typeface="標楷體" panose="03000509000000000000" pitchFamily="65" charset="-120"/>
                <a:ea typeface="標楷體" panose="03000509000000000000" pitchFamily="65" charset="-120"/>
              </a:rPr>
              <a:t>作業</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fb(</a:t>
            </a:r>
            <a:r>
              <a:rPr lang="zh-TW" altLang="en-US" dirty="0" smtClean="0">
                <a:latin typeface="標楷體" panose="03000509000000000000" pitchFamily="65" charset="-120"/>
                <a:ea typeface="標楷體" panose="03000509000000000000" pitchFamily="65" charset="-120"/>
              </a:rPr>
              <a:t>社團、專頁、</a:t>
            </a:r>
            <a:r>
              <a:rPr lang="en-US" altLang="zh-TW" dirty="0" err="1" smtClean="0">
                <a:latin typeface="標楷體" panose="03000509000000000000" pitchFamily="65" charset="-120"/>
                <a:ea typeface="標楷體" panose="03000509000000000000" pitchFamily="65" charset="-120"/>
              </a:rPr>
              <a:t>youtube</a:t>
            </a:r>
            <a:r>
              <a:rPr lang="zh-TW" altLang="en-US" dirty="0" smtClean="0">
                <a:latin typeface="標楷體" panose="03000509000000000000" pitchFamily="65" charset="-120"/>
                <a:ea typeface="標楷體" panose="03000509000000000000" pitchFamily="65" charset="-120"/>
              </a:rPr>
              <a:t>、</a:t>
            </a:r>
            <a:r>
              <a:rPr lang="en-US" altLang="zh-TW" dirty="0" smtClean="0">
                <a:latin typeface="標楷體" panose="03000509000000000000" pitchFamily="65" charset="-120"/>
                <a:ea typeface="標楷體" panose="03000509000000000000" pitchFamily="65" charset="-120"/>
              </a:rPr>
              <a:t>google</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map)</a:t>
            </a:r>
          </a:p>
          <a:p>
            <a:r>
              <a:rPr lang="zh-TW" altLang="en-US" sz="2400" dirty="0">
                <a:latin typeface="標楷體" panose="03000509000000000000" pitchFamily="65" charset="-120"/>
                <a:ea typeface="標楷體" panose="03000509000000000000" pitchFamily="65" charset="-120"/>
              </a:rPr>
              <a:t>新</a:t>
            </a:r>
            <a:r>
              <a:rPr lang="zh-TW" altLang="en-US" sz="2400" dirty="0" smtClean="0">
                <a:latin typeface="標楷體" panose="03000509000000000000" pitchFamily="65" charset="-120"/>
                <a:ea typeface="標楷體" panose="03000509000000000000" pitchFamily="65" charset="-120"/>
              </a:rPr>
              <a:t>主軸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工業</a:t>
            </a:r>
            <a:r>
              <a:rPr lang="en-US" altLang="zh-TW" sz="2400" dirty="0" smtClean="0">
                <a:latin typeface="標楷體" panose="03000509000000000000" pitchFamily="65" charset="-120"/>
                <a:ea typeface="標楷體" panose="03000509000000000000" pitchFamily="65" charset="-120"/>
              </a:rPr>
              <a:t>4.0:</a:t>
            </a:r>
            <a:r>
              <a:rPr lang="zh-TW" altLang="en-US" sz="2400" dirty="0" smtClean="0">
                <a:latin typeface="標楷體" panose="03000509000000000000" pitchFamily="65" charset="-120"/>
                <a:ea typeface="標楷體" panose="03000509000000000000" pitchFamily="65" charset="-120"/>
              </a:rPr>
              <a:t>車用電子</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-GPS:GIS</a:t>
            </a:r>
          </a:p>
          <a:p>
            <a:pPr>
              <a:buFont typeface="Wingdings" panose="05000000000000000000" pitchFamily="2" charset="2"/>
              <a:buChar char="l"/>
            </a:pPr>
            <a:r>
              <a:rPr lang="en-US" altLang="zh-TW" sz="1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MIS(</a:t>
            </a:r>
            <a:r>
              <a:rPr lang="en-US" altLang="zh-TW" sz="2400" dirty="0" err="1" smtClean="0">
                <a:latin typeface="標楷體" panose="03000509000000000000" pitchFamily="65" charset="-120"/>
                <a:ea typeface="標楷體" panose="03000509000000000000" pitchFamily="65" charset="-120"/>
              </a:rPr>
              <a:t>Managenent</a:t>
            </a:r>
            <a:r>
              <a:rPr lang="en-US" altLang="zh-TW" sz="2400" dirty="0" smtClean="0">
                <a:latin typeface="標楷體" panose="03000509000000000000" pitchFamily="65" charset="-120"/>
                <a:ea typeface="標楷體" panose="03000509000000000000" pitchFamily="65" charset="-120"/>
              </a:rPr>
              <a:t> Information System </a:t>
            </a:r>
            <a:r>
              <a:rPr lang="zh-TW" altLang="en-US" sz="2400" dirty="0" smtClean="0">
                <a:latin typeface="標楷體" panose="03000509000000000000" pitchFamily="65" charset="-120"/>
                <a:ea typeface="標楷體" panose="03000509000000000000" pitchFamily="65" charset="-120"/>
              </a:rPr>
              <a:t>資訊管理系統</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產銷人發財</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ü"/>
            </a:pPr>
            <a:r>
              <a:rPr lang="en-US" altLang="zh-TW" sz="2400" dirty="0" err="1" smtClean="0">
                <a:latin typeface="標楷體" panose="03000509000000000000" pitchFamily="65" charset="-120"/>
                <a:ea typeface="標楷體" panose="03000509000000000000" pitchFamily="65" charset="-120"/>
              </a:rPr>
              <a:t>Youtube</a:t>
            </a:r>
            <a:r>
              <a:rPr lang="en-US" altLang="zh-TW" sz="2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歌曲</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要有字幕、介紹歌手等背景</a:t>
            </a:r>
            <a:r>
              <a:rPr lang="en-US" altLang="zh-TW" sz="2400" dirty="0" smtClean="0">
                <a:latin typeface="標楷體" panose="03000509000000000000" pitchFamily="65" charset="-120"/>
                <a:ea typeface="標楷體" panose="03000509000000000000" pitchFamily="65" charset="-120"/>
              </a:rPr>
              <a:t>(</a:t>
            </a:r>
            <a:r>
              <a:rPr lang="en-US" altLang="zh-TW" sz="2400" dirty="0" smtClean="0">
                <a:solidFill>
                  <a:srgbClr val="FF0000"/>
                </a:solidFill>
                <a:latin typeface="標楷體" panose="03000509000000000000" pitchFamily="65" charset="-120"/>
                <a:ea typeface="標楷體" panose="03000509000000000000" pitchFamily="65" charset="-120"/>
                <a:sym typeface="Wingdings" panose="05000000000000000000" pitchFamily="2" charset="2"/>
              </a:rPr>
              <a:t></a:t>
            </a:r>
            <a:r>
              <a:rPr lang="en-US" altLang="zh-TW" sz="2400" dirty="0" smtClean="0">
                <a:latin typeface="標楷體" panose="03000509000000000000" pitchFamily="65" charset="-120"/>
                <a:ea typeface="標楷體" panose="03000509000000000000" pitchFamily="65" charset="-120"/>
                <a:sym typeface="Wingdings" panose="05000000000000000000" pitchFamily="2" charset="2"/>
              </a:rPr>
              <a:t>)</a:t>
            </a:r>
          </a:p>
          <a:p>
            <a:pPr>
              <a:buFont typeface="Wingdings" panose="05000000000000000000" pitchFamily="2" charset="2"/>
              <a:buChar char="l"/>
            </a:pPr>
            <a:r>
              <a:rPr lang="zh-TW" altLang="en-US" sz="1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今年重點</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文化創意產業</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1400" dirty="0">
                <a:latin typeface="標楷體" panose="03000509000000000000" pitchFamily="65" charset="-120"/>
                <a:ea typeface="標楷體" panose="03000509000000000000" pitchFamily="65" charset="-120"/>
              </a:rPr>
              <a:t> </a:t>
            </a:r>
            <a:r>
              <a:rPr lang="zh-TW" altLang="en-US" sz="1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台中</a:t>
            </a:r>
            <a:r>
              <a:rPr lang="en-US" altLang="zh-TW" sz="2400" dirty="0" smtClean="0">
                <a:latin typeface="標楷體" panose="03000509000000000000" pitchFamily="65" charset="-120"/>
                <a:ea typeface="標楷體" panose="03000509000000000000" pitchFamily="65" charset="-120"/>
              </a:rPr>
              <a:t>18</a:t>
            </a:r>
            <a:r>
              <a:rPr lang="zh-TW" altLang="en-US" sz="2400" dirty="0" smtClean="0">
                <a:latin typeface="標楷體" panose="03000509000000000000" pitchFamily="65" charset="-120"/>
                <a:ea typeface="標楷體" panose="03000509000000000000" pitchFamily="65" charset="-120"/>
              </a:rPr>
              <a:t>庄教師聯誼會。</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ü"/>
            </a:pP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l"/>
            </a:pPr>
            <a:endParaRPr lang="en-US" altLang="zh-TW" sz="2400" dirty="0" smtClean="0">
              <a:latin typeface="標楷體" panose="03000509000000000000" pitchFamily="65" charset="-120"/>
              <a:ea typeface="標楷體" panose="03000509000000000000" pitchFamily="65" charset="-120"/>
            </a:endParaRPr>
          </a:p>
          <a:p>
            <a:pPr marL="0" indent="0">
              <a:buNone/>
            </a:pPr>
            <a:endParaRPr lang="en-US" altLang="zh-TW"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9469891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1991544" y="1196752"/>
            <a:ext cx="7632848" cy="5355312"/>
          </a:xfrm>
          <a:prstGeom prst="rect">
            <a:avLst/>
          </a:prstGeom>
          <a:noFill/>
        </p:spPr>
        <p:txBody>
          <a:bodyPr wrap="square" rtlCol="0">
            <a:spAutoFit/>
          </a:bodyPr>
          <a:lstStyle/>
          <a:p>
            <a:pPr>
              <a:buFont typeface="Arial" pitchFamily="34" charset="0"/>
              <a:buChar char="•"/>
            </a:pPr>
            <a:endParaRPr lang="en-US" altLang="zh-TW" dirty="0" smtClean="0">
              <a:latin typeface="標楷體" pitchFamily="65" charset="-120"/>
              <a:ea typeface="標楷體" pitchFamily="65" charset="-120"/>
            </a:endParaRPr>
          </a:p>
          <a:p>
            <a:pPr>
              <a:buFont typeface="Arial" pitchFamily="34" charset="0"/>
              <a:buChar char="•"/>
            </a:pPr>
            <a:r>
              <a:rPr lang="zh-TW" altLang="en-US" dirty="0" smtClean="0">
                <a:latin typeface="標楷體" pitchFamily="65" charset="-120"/>
                <a:ea typeface="標楷體" pitchFamily="65" charset="-120"/>
              </a:rPr>
              <a:t>視</a:t>
            </a:r>
            <a:r>
              <a:rPr lang="zh-TW" altLang="en-US" dirty="0">
                <a:latin typeface="標楷體" pitchFamily="65" charset="-120"/>
                <a:ea typeface="標楷體" pitchFamily="65" charset="-120"/>
              </a:rPr>
              <a:t>點</a:t>
            </a:r>
            <a:r>
              <a:rPr lang="en-US" altLang="zh-TW" dirty="0">
                <a:latin typeface="標楷體" pitchFamily="65" charset="-120"/>
                <a:ea typeface="標楷體" pitchFamily="65" charset="-120"/>
              </a:rPr>
              <a:t>31</a:t>
            </a:r>
          </a:p>
          <a:p>
            <a:pPr>
              <a:buFont typeface="Arial" pitchFamily="34" charset="0"/>
              <a:buChar char="•"/>
            </a:pPr>
            <a:r>
              <a:rPr lang="zh-TW" altLang="en-US" dirty="0">
                <a:latin typeface="標楷體" pitchFamily="65" charset="-120"/>
                <a:ea typeface="標楷體" pitchFamily="65" charset="-120"/>
              </a:rPr>
              <a:t>海闊天空影片</a:t>
            </a:r>
            <a:endParaRPr lang="en-US" altLang="zh-TW" dirty="0">
              <a:latin typeface="標楷體" pitchFamily="65" charset="-120"/>
              <a:ea typeface="標楷體" pitchFamily="65" charset="-120"/>
            </a:endParaRPr>
          </a:p>
          <a:p>
            <a:pPr>
              <a:buFont typeface="Arial" pitchFamily="34" charset="0"/>
              <a:buChar char="•"/>
            </a:pPr>
            <a:r>
              <a:rPr lang="zh-TW" altLang="en-US" b="1" dirty="0">
                <a:solidFill>
                  <a:srgbClr val="0000FF"/>
                </a:solidFill>
                <a:latin typeface="標楷體" pitchFamily="65" charset="-120"/>
                <a:ea typeface="標楷體" pitchFamily="65" charset="-120"/>
              </a:rPr>
              <a:t>大麥客計畫 </a:t>
            </a:r>
            <a:r>
              <a:rPr lang="en-US" altLang="zh-TW" b="1" dirty="0">
                <a:solidFill>
                  <a:srgbClr val="0000FF"/>
                </a:solidFill>
                <a:latin typeface="標楷體" pitchFamily="65" charset="-120"/>
                <a:ea typeface="標楷體" pitchFamily="65" charset="-120"/>
              </a:rPr>
              <a:t>T-mall</a:t>
            </a:r>
          </a:p>
          <a:p>
            <a:pPr>
              <a:buFont typeface="Arial" pitchFamily="34" charset="0"/>
              <a:buChar char="•"/>
            </a:pPr>
            <a:r>
              <a:rPr lang="zh-TW" altLang="en-US" dirty="0">
                <a:latin typeface="標楷體" pitchFamily="65" charset="-120"/>
                <a:ea typeface="標楷體" pitchFamily="65" charset="-120"/>
              </a:rPr>
              <a:t>東莞</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深圳</a:t>
            </a:r>
            <a:r>
              <a:rPr lang="en-US" altLang="zh-TW" dirty="0">
                <a:latin typeface="標楷體" pitchFamily="65" charset="-120"/>
                <a:ea typeface="標楷體" pitchFamily="65" charset="-120"/>
              </a:rPr>
              <a:t>:</a:t>
            </a:r>
          </a:p>
          <a:p>
            <a:pPr>
              <a:buFont typeface="Arial" pitchFamily="34" charset="0"/>
              <a:buChar char="•"/>
            </a:pP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1.3</a:t>
            </a:r>
            <a:r>
              <a:rPr lang="zh-TW" altLang="en-US" dirty="0">
                <a:latin typeface="標楷體" pitchFamily="65" charset="-120"/>
                <a:ea typeface="標楷體" pitchFamily="65" charset="-120"/>
              </a:rPr>
              <a:t>萬兒童</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日</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羅湖口岸</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羅湖口岸每日通關數</a:t>
            </a:r>
            <a:r>
              <a:rPr lang="en-US" altLang="zh-TW" dirty="0">
                <a:latin typeface="標楷體" pitchFamily="65" charset="-120"/>
                <a:ea typeface="標楷體" pitchFamily="65" charset="-120"/>
              </a:rPr>
              <a:t>:25</a:t>
            </a:r>
            <a:r>
              <a:rPr lang="zh-TW" altLang="en-US" dirty="0">
                <a:latin typeface="標楷體" pitchFamily="65" charset="-120"/>
                <a:ea typeface="標楷體" pitchFamily="65" charset="-120"/>
              </a:rPr>
              <a:t>萬人，等於一個移動城市</a:t>
            </a:r>
            <a:endParaRPr lang="en-US" altLang="zh-TW" dirty="0">
              <a:latin typeface="標楷體" pitchFamily="65" charset="-120"/>
              <a:ea typeface="標楷體" pitchFamily="65" charset="-120"/>
            </a:endParaRPr>
          </a:p>
          <a:p>
            <a:pPr>
              <a:buFont typeface="Wingdings" pitchFamily="2" charset="2"/>
              <a:buChar char="l"/>
            </a:pPr>
            <a:r>
              <a:rPr lang="zh-TW" altLang="en-US" dirty="0">
                <a:latin typeface="標楷體" pitchFamily="65" charset="-120"/>
                <a:ea typeface="標楷體" pitchFamily="65" charset="-120"/>
              </a:rPr>
              <a:t> 作業</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Google Map (</a:t>
            </a:r>
            <a:r>
              <a:rPr lang="zh-TW" altLang="en-US" dirty="0">
                <a:latin typeface="標楷體" pitchFamily="65" charset="-120"/>
                <a:ea typeface="標楷體" pitchFamily="65" charset="-120"/>
              </a:rPr>
              <a:t>深圳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香港</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我的地圖→匯入</a:t>
            </a:r>
            <a:r>
              <a:rPr lang="en-US" altLang="zh-TW" dirty="0">
                <a:latin typeface="標楷體" pitchFamily="65" charset="-120"/>
                <a:ea typeface="標楷體" pitchFamily="65" charset="-120"/>
              </a:rPr>
              <a:t>*.kml</a:t>
            </a:r>
          </a:p>
          <a:p>
            <a:r>
              <a:rPr lang="en-US" altLang="zh-TW" dirty="0">
                <a:latin typeface="標楷體" pitchFamily="65" charset="-120"/>
                <a:ea typeface="標楷體" pitchFamily="65" charset="-120"/>
              </a:rPr>
              <a:t>     </a:t>
            </a:r>
            <a:r>
              <a:rPr lang="en-US" altLang="zh-TW" dirty="0" err="1">
                <a:latin typeface="標楷體" pitchFamily="65" charset="-120"/>
                <a:ea typeface="標楷體" pitchFamily="65" charset="-120"/>
              </a:rPr>
              <a:t>Warmart</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     RT-mart</a:t>
            </a:r>
          </a:p>
          <a:p>
            <a:pPr>
              <a:buFont typeface="Arial" pitchFamily="34" charset="0"/>
              <a:buChar char="•"/>
            </a:pP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香港首富</a:t>
            </a:r>
            <a:r>
              <a:rPr lang="en-US" altLang="zh-TW" dirty="0">
                <a:latin typeface="標楷體" pitchFamily="65" charset="-120"/>
                <a:ea typeface="標楷體" pitchFamily="65" charset="-120"/>
              </a:rPr>
              <a:t>:</a:t>
            </a:r>
          </a:p>
          <a:p>
            <a:pPr>
              <a:buFont typeface="Arial" pitchFamily="34" charset="0"/>
              <a:buChar char="•"/>
            </a:pPr>
            <a:endParaRPr lang="en-US" altLang="zh-TW" dirty="0">
              <a:latin typeface="標楷體" pitchFamily="65" charset="-120"/>
              <a:ea typeface="標楷體" pitchFamily="65" charset="-120"/>
            </a:endParaRPr>
          </a:p>
          <a:p>
            <a:pPr>
              <a:buFont typeface="Arial" pitchFamily="34" charset="0"/>
              <a:buChar char="•"/>
            </a:pPr>
            <a:endParaRPr lang="en-US" altLang="zh-TW" dirty="0">
              <a:latin typeface="標楷體" pitchFamily="65" charset="-120"/>
              <a:ea typeface="標楷體" pitchFamily="65" charset="-120"/>
            </a:endParaRPr>
          </a:p>
          <a:p>
            <a:pPr>
              <a:buFont typeface="Arial" pitchFamily="34" charset="0"/>
              <a:buChar char="•"/>
            </a:pPr>
            <a:endParaRPr lang="en-US" altLang="zh-TW" dirty="0">
              <a:latin typeface="標楷體" pitchFamily="65" charset="-120"/>
              <a:ea typeface="標楷體" pitchFamily="65" charset="-120"/>
            </a:endParaRPr>
          </a:p>
          <a:p>
            <a:pPr>
              <a:buFont typeface="Arial" pitchFamily="34" charset="0"/>
              <a:buChar char="•"/>
            </a:pPr>
            <a:r>
              <a:rPr lang="en-US" altLang="zh-TW" dirty="0" err="1">
                <a:latin typeface="標楷體" pitchFamily="65" charset="-120"/>
                <a:ea typeface="標楷體" pitchFamily="65" charset="-120"/>
              </a:rPr>
              <a:t>Fortube</a:t>
            </a:r>
            <a:r>
              <a:rPr lang="en-US" altLang="zh-TW" dirty="0">
                <a:latin typeface="標楷體" pitchFamily="65" charset="-120"/>
                <a:ea typeface="標楷體" pitchFamily="65" charset="-120"/>
              </a:rPr>
              <a:t> 500</a:t>
            </a:r>
            <a:r>
              <a:rPr lang="zh-TW" altLang="en-US" dirty="0">
                <a:latin typeface="標楷體" pitchFamily="65" charset="-120"/>
                <a:ea typeface="標楷體" pitchFamily="65" charset="-120"/>
              </a:rPr>
              <a:t>大電信業</a:t>
            </a:r>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p:txBody>
      </p:sp>
      <p:sp>
        <p:nvSpPr>
          <p:cNvPr id="6" name="文字方塊 5"/>
          <p:cNvSpPr txBox="1"/>
          <p:nvPr/>
        </p:nvSpPr>
        <p:spPr>
          <a:xfrm>
            <a:off x="3575720" y="2276873"/>
            <a:ext cx="2304256" cy="646331"/>
          </a:xfrm>
          <a:prstGeom prst="rect">
            <a:avLst/>
          </a:prstGeom>
          <a:noFill/>
        </p:spPr>
        <p:txBody>
          <a:bodyPr wrap="square" rtlCol="0">
            <a:spAutoFit/>
          </a:bodyPr>
          <a:lstStyle/>
          <a:p>
            <a:r>
              <a:rPr lang="en-US" altLang="zh-TW" dirty="0">
                <a:latin typeface="標楷體" pitchFamily="65" charset="-120"/>
                <a:ea typeface="標楷體" pitchFamily="65" charset="-120"/>
              </a:rPr>
              <a:t>200</a:t>
            </a:r>
            <a:r>
              <a:rPr lang="zh-TW" altLang="en-US" dirty="0">
                <a:latin typeface="標楷體" pitchFamily="65" charset="-120"/>
                <a:ea typeface="標楷體" pitchFamily="65" charset="-120"/>
              </a:rPr>
              <a:t>萬人</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1300</a:t>
            </a:r>
            <a:r>
              <a:rPr lang="zh-TW" altLang="en-US" dirty="0">
                <a:latin typeface="標楷體" pitchFamily="65" charset="-120"/>
                <a:ea typeface="標楷體" pitchFamily="65" charset="-120"/>
              </a:rPr>
              <a:t>萬人</a:t>
            </a:r>
            <a:endParaRPr lang="en-US" altLang="zh-TW" dirty="0">
              <a:latin typeface="標楷體" pitchFamily="65" charset="-120"/>
              <a:ea typeface="標楷體" pitchFamily="65" charset="-120"/>
            </a:endParaRPr>
          </a:p>
        </p:txBody>
      </p:sp>
      <p:cxnSp>
        <p:nvCxnSpPr>
          <p:cNvPr id="8" name="直線接點 7"/>
          <p:cNvCxnSpPr>
            <a:stCxn id="6" idx="1"/>
          </p:cNvCxnSpPr>
          <p:nvPr/>
        </p:nvCxnSpPr>
        <p:spPr>
          <a:xfrm flipV="1">
            <a:off x="3575721" y="2594114"/>
            <a:ext cx="1089045" cy="5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文字方塊 10"/>
          <p:cNvSpPr txBox="1"/>
          <p:nvPr/>
        </p:nvSpPr>
        <p:spPr>
          <a:xfrm>
            <a:off x="3719736" y="4293096"/>
            <a:ext cx="1728192" cy="369332"/>
          </a:xfrm>
          <a:prstGeom prst="rect">
            <a:avLst/>
          </a:prstGeom>
          <a:noFill/>
        </p:spPr>
        <p:txBody>
          <a:bodyPr wrap="square" rtlCol="0">
            <a:spAutoFit/>
          </a:bodyPr>
          <a:lstStyle/>
          <a:p>
            <a:r>
              <a:rPr lang="en-US" altLang="zh-TW" dirty="0">
                <a:latin typeface="標楷體" pitchFamily="65" charset="-120"/>
                <a:ea typeface="標楷體" pitchFamily="65" charset="-120"/>
              </a:rPr>
              <a:t>Carrefour</a:t>
            </a:r>
            <a:endParaRPr lang="zh-TW" altLang="en-US" dirty="0">
              <a:latin typeface="標楷體" pitchFamily="65" charset="-120"/>
              <a:ea typeface="標楷體" pitchFamily="65" charset="-120"/>
            </a:endParaRPr>
          </a:p>
        </p:txBody>
      </p:sp>
      <p:cxnSp>
        <p:nvCxnSpPr>
          <p:cNvPr id="12" name="直線接點 11"/>
          <p:cNvCxnSpPr/>
          <p:nvPr/>
        </p:nvCxnSpPr>
        <p:spPr>
          <a:xfrm flipV="1">
            <a:off x="2558684" y="4509121"/>
            <a:ext cx="1089045" cy="5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srcRect l="19063" t="19429" r="3899" b="58713"/>
          <a:stretch>
            <a:fillRect/>
          </a:stretch>
        </p:blipFill>
        <p:spPr bwMode="auto">
          <a:xfrm>
            <a:off x="4439816" y="4842076"/>
            <a:ext cx="5829604" cy="1323228"/>
          </a:xfrm>
          <a:prstGeom prst="rect">
            <a:avLst/>
          </a:prstGeom>
          <a:noFill/>
          <a:ln w="9525">
            <a:noFill/>
            <a:miter lim="800000"/>
            <a:headEnd/>
            <a:tailEnd/>
          </a:ln>
        </p:spPr>
      </p:pic>
      <p:grpSp>
        <p:nvGrpSpPr>
          <p:cNvPr id="9" name="群組 8"/>
          <p:cNvGrpSpPr/>
          <p:nvPr/>
        </p:nvGrpSpPr>
        <p:grpSpPr>
          <a:xfrm>
            <a:off x="5591944" y="1425550"/>
            <a:ext cx="5040560" cy="1499394"/>
            <a:chOff x="539552" y="4077072"/>
            <a:chExt cx="5040560" cy="1499394"/>
          </a:xfrm>
        </p:grpSpPr>
        <p:sp>
          <p:nvSpPr>
            <p:cNvPr id="10" name="文字方塊 9"/>
            <p:cNvSpPr txBox="1"/>
            <p:nvPr/>
          </p:nvSpPr>
          <p:spPr>
            <a:xfrm>
              <a:off x="755576" y="4077072"/>
              <a:ext cx="1440160" cy="923330"/>
            </a:xfrm>
            <a:prstGeom prst="rect">
              <a:avLst/>
            </a:prstGeom>
            <a:noFill/>
          </p:spPr>
          <p:txBody>
            <a:bodyPr wrap="square" rtlCol="0">
              <a:spAutoFit/>
            </a:bodyPr>
            <a:lstStyle/>
            <a:p>
              <a:r>
                <a:rPr lang="zh-TW" altLang="en-US" dirty="0">
                  <a:latin typeface="標楷體" pitchFamily="65" charset="-120"/>
                  <a:ea typeface="標楷體" pitchFamily="65" charset="-120"/>
                </a:rPr>
                <a:t>視點</a:t>
              </a:r>
              <a:r>
                <a:rPr lang="en-US" altLang="zh-TW" dirty="0">
                  <a:latin typeface="標楷體" pitchFamily="65" charset="-120"/>
                  <a:ea typeface="標楷體" pitchFamily="65" charset="-120"/>
                </a:rPr>
                <a:t>31</a:t>
              </a:r>
            </a:p>
            <a:p>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旗米拉</a:t>
              </a:r>
              <a:endParaRPr lang="zh-TW" altLang="en-US" dirty="0">
                <a:latin typeface="標楷體" pitchFamily="65" charset="-120"/>
                <a:ea typeface="標楷體" pitchFamily="65" charset="-120"/>
              </a:endParaRPr>
            </a:p>
          </p:txBody>
        </p:sp>
        <p:sp>
          <p:nvSpPr>
            <p:cNvPr id="13" name="文字方塊 12"/>
            <p:cNvSpPr txBox="1"/>
            <p:nvPr/>
          </p:nvSpPr>
          <p:spPr>
            <a:xfrm>
              <a:off x="1907704" y="4653136"/>
              <a:ext cx="2520280" cy="923330"/>
            </a:xfrm>
            <a:prstGeom prst="rect">
              <a:avLst/>
            </a:prstGeom>
            <a:noFill/>
          </p:spPr>
          <p:txBody>
            <a:bodyPr wrap="square" rtlCol="0">
              <a:spAutoFit/>
            </a:bodyPr>
            <a:lstStyle/>
            <a:p>
              <a:r>
                <a:rPr lang="en-US" altLang="zh-TW" dirty="0">
                  <a:latin typeface="標楷體" pitchFamily="65" charset="-120"/>
                  <a:ea typeface="標楷體" pitchFamily="65" charset="-120"/>
                </a:rPr>
                <a:t>QQ</a:t>
              </a:r>
              <a:r>
                <a:rPr lang="zh-TW" altLang="en-US" dirty="0">
                  <a:latin typeface="標楷體" pitchFamily="65" charset="-120"/>
                  <a:ea typeface="標楷體" pitchFamily="65" charset="-120"/>
                </a:rPr>
                <a:t>騰訊</a:t>
              </a:r>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港</a:t>
              </a:r>
              <a:endParaRPr lang="zh-TW" altLang="en-US" dirty="0">
                <a:latin typeface="標楷體" pitchFamily="65" charset="-120"/>
                <a:ea typeface="標楷體" pitchFamily="65" charset="-120"/>
              </a:endParaRPr>
            </a:p>
          </p:txBody>
        </p:sp>
        <p:sp>
          <p:nvSpPr>
            <p:cNvPr id="14" name="文字方塊 13"/>
            <p:cNvSpPr txBox="1"/>
            <p:nvPr/>
          </p:nvSpPr>
          <p:spPr>
            <a:xfrm>
              <a:off x="3059832" y="4581128"/>
              <a:ext cx="2520280" cy="923330"/>
            </a:xfrm>
            <a:prstGeom prst="rect">
              <a:avLst/>
            </a:prstGeom>
            <a:noFill/>
          </p:spPr>
          <p:txBody>
            <a:bodyPr wrap="square" rtlCol="0">
              <a:spAutoFit/>
            </a:bodyPr>
            <a:lstStyle/>
            <a:p>
              <a:r>
                <a:rPr lang="en-US" altLang="zh-TW" dirty="0">
                  <a:latin typeface="標楷體" pitchFamily="65" charset="-120"/>
                  <a:ea typeface="標楷體" pitchFamily="65" charset="-120"/>
                </a:rPr>
                <a:t>PPS</a:t>
              </a:r>
            </a:p>
            <a:p>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愛奇藝</a:t>
              </a:r>
              <a:endParaRPr lang="zh-TW" altLang="en-US" dirty="0">
                <a:latin typeface="標楷體" pitchFamily="65" charset="-120"/>
                <a:ea typeface="標楷體" pitchFamily="65" charset="-120"/>
              </a:endParaRPr>
            </a:p>
          </p:txBody>
        </p:sp>
        <p:grpSp>
          <p:nvGrpSpPr>
            <p:cNvPr id="15" name="群組 34"/>
            <p:cNvGrpSpPr/>
            <p:nvPr/>
          </p:nvGrpSpPr>
          <p:grpSpPr>
            <a:xfrm>
              <a:off x="539552" y="4221088"/>
              <a:ext cx="216024" cy="648072"/>
              <a:chOff x="1241984" y="3717032"/>
              <a:chExt cx="233672" cy="1368152"/>
            </a:xfrm>
          </p:grpSpPr>
          <p:cxnSp>
            <p:nvCxnSpPr>
              <p:cNvPr id="24" name="直線接點 23"/>
              <p:cNvCxnSpPr/>
              <p:nvPr/>
            </p:nvCxnSpPr>
            <p:spPr>
              <a:xfrm>
                <a:off x="1259632" y="3717032"/>
                <a:ext cx="0" cy="13681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接點 24"/>
              <p:cNvCxnSpPr/>
              <p:nvPr/>
            </p:nvCxnSpPr>
            <p:spPr>
              <a:xfrm flipV="1">
                <a:off x="1241984" y="3717032"/>
                <a:ext cx="233672" cy="2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接點 25"/>
              <p:cNvCxnSpPr/>
              <p:nvPr/>
            </p:nvCxnSpPr>
            <p:spPr>
              <a:xfrm flipV="1">
                <a:off x="1241984" y="5082209"/>
                <a:ext cx="233672" cy="2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群組 38"/>
            <p:cNvGrpSpPr/>
            <p:nvPr/>
          </p:nvGrpSpPr>
          <p:grpSpPr>
            <a:xfrm>
              <a:off x="1691680" y="4797152"/>
              <a:ext cx="216024" cy="648072"/>
              <a:chOff x="1241984" y="3717032"/>
              <a:chExt cx="233672" cy="1368152"/>
            </a:xfrm>
          </p:grpSpPr>
          <p:cxnSp>
            <p:nvCxnSpPr>
              <p:cNvPr id="21" name="直線接點 20"/>
              <p:cNvCxnSpPr/>
              <p:nvPr/>
            </p:nvCxnSpPr>
            <p:spPr>
              <a:xfrm>
                <a:off x="1259632" y="3717032"/>
                <a:ext cx="0" cy="13681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接點 21"/>
              <p:cNvCxnSpPr/>
              <p:nvPr/>
            </p:nvCxnSpPr>
            <p:spPr>
              <a:xfrm flipV="1">
                <a:off x="1241984" y="3717032"/>
                <a:ext cx="233672" cy="2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接點 22"/>
              <p:cNvCxnSpPr/>
              <p:nvPr/>
            </p:nvCxnSpPr>
            <p:spPr>
              <a:xfrm flipV="1">
                <a:off x="1241984" y="5082209"/>
                <a:ext cx="233672" cy="2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 name="群組 42"/>
            <p:cNvGrpSpPr/>
            <p:nvPr/>
          </p:nvGrpSpPr>
          <p:grpSpPr>
            <a:xfrm>
              <a:off x="2771800" y="4797152"/>
              <a:ext cx="216024" cy="648072"/>
              <a:chOff x="1241984" y="3717032"/>
              <a:chExt cx="233672" cy="1368152"/>
            </a:xfrm>
          </p:grpSpPr>
          <p:cxnSp>
            <p:nvCxnSpPr>
              <p:cNvPr id="18" name="直線接點 17"/>
              <p:cNvCxnSpPr/>
              <p:nvPr/>
            </p:nvCxnSpPr>
            <p:spPr>
              <a:xfrm>
                <a:off x="1259632" y="3717032"/>
                <a:ext cx="0" cy="13681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接點 18"/>
              <p:cNvCxnSpPr/>
              <p:nvPr/>
            </p:nvCxnSpPr>
            <p:spPr>
              <a:xfrm flipV="1">
                <a:off x="1241984" y="3717032"/>
                <a:ext cx="233672" cy="2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接點 19"/>
              <p:cNvCxnSpPr/>
              <p:nvPr/>
            </p:nvCxnSpPr>
            <p:spPr>
              <a:xfrm flipV="1">
                <a:off x="1241984" y="5082209"/>
                <a:ext cx="233672" cy="29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263754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981200" y="1556792"/>
            <a:ext cx="8229600" cy="4781128"/>
          </a:xfrm>
        </p:spPr>
        <p:txBody>
          <a:bodyPr>
            <a:normAutofit/>
          </a:bodyPr>
          <a:lstStyle/>
          <a:p>
            <a:r>
              <a:rPr lang="en-US" altLang="zh-TW" sz="1800" dirty="0">
                <a:latin typeface="標楷體" pitchFamily="65" charset="-120"/>
                <a:ea typeface="標楷體" pitchFamily="65" charset="-120"/>
              </a:rPr>
              <a:t>Netflix: </a:t>
            </a:r>
            <a:r>
              <a:rPr lang="zh-TW" altLang="en-US" sz="1800" dirty="0">
                <a:latin typeface="標楷體" pitchFamily="65" charset="-120"/>
                <a:ea typeface="標楷體" pitchFamily="65" charset="-120"/>
              </a:rPr>
              <a:t>成立於</a:t>
            </a:r>
            <a:r>
              <a:rPr lang="en-US" altLang="zh-TW" sz="1800" dirty="0">
                <a:latin typeface="標楷體" pitchFamily="65" charset="-120"/>
                <a:ea typeface="標楷體" pitchFamily="65" charset="-120"/>
              </a:rPr>
              <a:t>1997</a:t>
            </a:r>
            <a:r>
              <a:rPr lang="zh-TW" altLang="en-US" sz="1800" dirty="0">
                <a:latin typeface="標楷體" pitchFamily="65" charset="-120"/>
                <a:ea typeface="標楷體" pitchFamily="65" charset="-120"/>
              </a:rPr>
              <a:t>年 ，</a:t>
            </a:r>
            <a:endParaRPr lang="en-US" altLang="zh-TW" sz="1800" dirty="0">
              <a:latin typeface="標楷體" pitchFamily="65" charset="-120"/>
              <a:ea typeface="標楷體" pitchFamily="65" charset="-120"/>
            </a:endParaRPr>
          </a:p>
          <a:p>
            <a:pPr>
              <a:buNone/>
            </a:pPr>
            <a:r>
              <a:rPr lang="zh-TW" altLang="en-US" sz="1800" dirty="0">
                <a:latin typeface="標楷體" pitchFamily="65" charset="-120"/>
                <a:ea typeface="標楷體" pitchFamily="65" charset="-120"/>
              </a:rPr>
              <a:t>   美國本土用戶</a:t>
            </a:r>
            <a:r>
              <a:rPr lang="en-US" altLang="zh-TW" sz="1800" dirty="0">
                <a:latin typeface="標楷體" pitchFamily="65" charset="-120"/>
                <a:ea typeface="標楷體" pitchFamily="65" charset="-120"/>
              </a:rPr>
              <a:t>:225</a:t>
            </a:r>
            <a:r>
              <a:rPr lang="zh-TW" altLang="en-US" sz="1800" dirty="0">
                <a:latin typeface="標楷體" pitchFamily="65" charset="-120"/>
                <a:ea typeface="標楷體" pitchFamily="65" charset="-120"/>
              </a:rPr>
              <a:t>萬人。</a:t>
            </a:r>
            <a:endParaRPr lang="en-US" altLang="zh-TW" sz="1800" dirty="0">
              <a:latin typeface="標楷體" pitchFamily="65" charset="-120"/>
              <a:ea typeface="標楷體" pitchFamily="65" charset="-120"/>
            </a:endParaRPr>
          </a:p>
          <a:p>
            <a:pPr>
              <a:buNone/>
            </a:pPr>
            <a:r>
              <a:rPr lang="zh-TW" altLang="en-US" sz="1800" dirty="0">
                <a:latin typeface="標楷體" pitchFamily="65" charset="-120"/>
                <a:ea typeface="標楷體" pitchFamily="65" charset="-120"/>
              </a:rPr>
              <a:t>   國外用戶</a:t>
            </a:r>
            <a:r>
              <a:rPr lang="en-US" altLang="zh-TW" sz="1800" dirty="0">
                <a:latin typeface="標楷體" pitchFamily="65" charset="-120"/>
                <a:ea typeface="標楷體" pitchFamily="65" charset="-120"/>
              </a:rPr>
              <a:t>:175</a:t>
            </a:r>
            <a:r>
              <a:rPr lang="zh-TW" altLang="en-US" sz="1800" dirty="0">
                <a:latin typeface="標楷體" pitchFamily="65" charset="-120"/>
                <a:ea typeface="標楷體" pitchFamily="65" charset="-120"/>
              </a:rPr>
              <a:t>萬人。</a:t>
            </a:r>
            <a:endParaRPr lang="en-US" altLang="zh-TW" sz="1800" dirty="0">
              <a:latin typeface="標楷體" pitchFamily="65" charset="-120"/>
              <a:ea typeface="標楷體" pitchFamily="65" charset="-120"/>
            </a:endParaRPr>
          </a:p>
          <a:p>
            <a:pPr>
              <a:buNone/>
            </a:pPr>
            <a:r>
              <a:rPr lang="zh-TW" altLang="en-US" sz="1800" dirty="0">
                <a:latin typeface="標楷體" pitchFamily="65" charset="-120"/>
                <a:ea typeface="標楷體" pitchFamily="65" charset="-120"/>
              </a:rPr>
              <a:t>   全球用戶</a:t>
            </a:r>
            <a:r>
              <a:rPr lang="en-US" altLang="zh-TW" sz="1800" dirty="0">
                <a:latin typeface="標楷體" pitchFamily="65" charset="-120"/>
                <a:ea typeface="標楷體" pitchFamily="65" charset="-120"/>
              </a:rPr>
              <a:t>:4840</a:t>
            </a:r>
            <a:r>
              <a:rPr lang="zh-TW" altLang="en-US" sz="1800" dirty="0">
                <a:latin typeface="標楷體" pitchFamily="65" charset="-120"/>
                <a:ea typeface="標楷體" pitchFamily="65" charset="-120"/>
              </a:rPr>
              <a:t>萬人。</a:t>
            </a:r>
            <a:endParaRPr lang="en-US" altLang="zh-TW" sz="1800" dirty="0">
              <a:latin typeface="標楷體" pitchFamily="65" charset="-120"/>
              <a:ea typeface="標楷體" pitchFamily="65" charset="-120"/>
            </a:endParaRPr>
          </a:p>
          <a:p>
            <a:pPr>
              <a:buNone/>
            </a:pPr>
            <a:r>
              <a:rPr lang="zh-TW" altLang="en-US" sz="1800" dirty="0">
                <a:latin typeface="標楷體" pitchFamily="65" charset="-120"/>
                <a:ea typeface="標楷體" pitchFamily="65" charset="-120"/>
              </a:rPr>
              <a:t>   美國</a:t>
            </a:r>
            <a:r>
              <a:rPr lang="en-US" altLang="zh-TW" sz="1800" dirty="0">
                <a:latin typeface="標楷體" pitchFamily="65" charset="-120"/>
                <a:ea typeface="標楷體" pitchFamily="65" charset="-120"/>
              </a:rPr>
              <a:t>2014</a:t>
            </a:r>
            <a:r>
              <a:rPr lang="zh-TW" altLang="en-US" sz="1800" dirty="0">
                <a:latin typeface="標楷體" pitchFamily="65" charset="-120"/>
                <a:ea typeface="標楷體" pitchFamily="65" charset="-120"/>
              </a:rPr>
              <a:t>年第一季</a:t>
            </a:r>
            <a:r>
              <a:rPr lang="zh-TW" altLang="en-US" sz="1800" u="sng" dirty="0">
                <a:latin typeface="標楷體" pitchFamily="65" charset="-120"/>
                <a:ea typeface="標楷體" pitchFamily="65" charset="-120"/>
              </a:rPr>
              <a:t>      萬人</a:t>
            </a:r>
            <a:endParaRPr lang="en-US" altLang="zh-TW" sz="1800" u="sng" dirty="0">
              <a:latin typeface="標楷體" pitchFamily="65" charset="-120"/>
              <a:ea typeface="標楷體" pitchFamily="65" charset="-120"/>
            </a:endParaRPr>
          </a:p>
          <a:p>
            <a:pPr>
              <a:buNone/>
            </a:pPr>
            <a:r>
              <a:rPr lang="zh-TW" altLang="en-US" sz="1800" dirty="0">
                <a:latin typeface="標楷體" pitchFamily="65" charset="-120"/>
                <a:ea typeface="標楷體" pitchFamily="65" charset="-120"/>
              </a:rPr>
              <a:t>             國際</a:t>
            </a:r>
            <a:r>
              <a:rPr lang="en-US" altLang="zh-TW" sz="1800" dirty="0">
                <a:latin typeface="標楷體" pitchFamily="65" charset="-120"/>
                <a:ea typeface="標楷體" pitchFamily="65" charset="-120"/>
              </a:rPr>
              <a:t>:1253</a:t>
            </a:r>
            <a:r>
              <a:rPr lang="zh-TW" altLang="en-US" sz="1800" dirty="0">
                <a:latin typeface="標楷體" pitchFamily="65" charset="-120"/>
                <a:ea typeface="標楷體" pitchFamily="65" charset="-120"/>
              </a:rPr>
              <a:t>萬人。</a:t>
            </a:r>
            <a:endParaRPr lang="en-US" altLang="zh-TW" sz="1800" dirty="0">
              <a:latin typeface="標楷體" pitchFamily="65" charset="-120"/>
              <a:ea typeface="標楷體" pitchFamily="65" charset="-120"/>
            </a:endParaRPr>
          </a:p>
          <a:p>
            <a:pPr>
              <a:buNone/>
            </a:pPr>
            <a:endParaRPr lang="en-US" altLang="zh-TW" sz="1800" dirty="0">
              <a:latin typeface="標楷體" pitchFamily="65" charset="-120"/>
              <a:ea typeface="標楷體" pitchFamily="65" charset="-120"/>
            </a:endParaRPr>
          </a:p>
          <a:p>
            <a:pPr>
              <a:buNone/>
            </a:pPr>
            <a:endParaRPr lang="en-US" altLang="zh-TW" sz="1800" dirty="0">
              <a:latin typeface="標楷體" pitchFamily="65" charset="-120"/>
              <a:ea typeface="標楷體" pitchFamily="65" charset="-120"/>
            </a:endParaRPr>
          </a:p>
          <a:p>
            <a:pPr>
              <a:buFont typeface="Wingdings" pitchFamily="2" charset="2"/>
              <a:buChar char="l"/>
            </a:pPr>
            <a:r>
              <a:rPr lang="en-US" altLang="zh-TW" sz="1800" dirty="0">
                <a:latin typeface="標楷體" pitchFamily="65" charset="-120"/>
                <a:ea typeface="標楷體" pitchFamily="65" charset="-120"/>
              </a:rPr>
              <a:t>COURSE-RA </a:t>
            </a:r>
            <a:r>
              <a:rPr lang="zh-TW" altLang="en-US" sz="1800" dirty="0">
                <a:latin typeface="標楷體" pitchFamily="65" charset="-120"/>
                <a:ea typeface="標楷體" pitchFamily="65" charset="-120"/>
              </a:rPr>
              <a:t>上海交通大學。</a:t>
            </a:r>
            <a:endParaRPr lang="en-US" altLang="zh-TW" sz="1800" dirty="0">
              <a:latin typeface="標楷體" pitchFamily="65" charset="-120"/>
              <a:ea typeface="標楷體" pitchFamily="65" charset="-120"/>
            </a:endParaRPr>
          </a:p>
          <a:p>
            <a:pPr>
              <a:buNone/>
            </a:pPr>
            <a:r>
              <a:rPr lang="zh-TW" altLang="en-US" sz="1800" dirty="0">
                <a:latin typeface="標楷體" pitchFamily="65" charset="-120"/>
                <a:ea typeface="標楷體" pitchFamily="65" charset="-120"/>
              </a:rPr>
              <a:t>             上海復旦大學。</a:t>
            </a:r>
            <a:endParaRPr lang="en-US" altLang="zh-TW" sz="1800" dirty="0">
              <a:latin typeface="標楷體" pitchFamily="65" charset="-120"/>
              <a:ea typeface="標楷體" pitchFamily="65" charset="-120"/>
            </a:endParaRPr>
          </a:p>
          <a:p>
            <a:pPr>
              <a:buFont typeface="Wingdings" pitchFamily="2" charset="2"/>
              <a:buChar char="l"/>
            </a:pPr>
            <a:r>
              <a:rPr lang="zh-TW" altLang="en-US" sz="1800" dirty="0">
                <a:latin typeface="標楷體" pitchFamily="65" charset="-120"/>
                <a:ea typeface="標楷體" pitchFamily="65" charset="-120"/>
              </a:rPr>
              <a:t>美國有</a:t>
            </a:r>
            <a:r>
              <a:rPr lang="en-US" altLang="zh-TW" sz="1800" dirty="0">
                <a:latin typeface="標楷體" pitchFamily="65" charset="-120"/>
                <a:ea typeface="標楷體" pitchFamily="65" charset="-120"/>
              </a:rPr>
              <a:t>14%</a:t>
            </a:r>
            <a:r>
              <a:rPr lang="zh-TW" altLang="en-US" sz="1800" dirty="0">
                <a:latin typeface="標楷體" pitchFamily="65" charset="-120"/>
                <a:ea typeface="標楷體" pitchFamily="65" charset="-120"/>
              </a:rPr>
              <a:t>收看</a:t>
            </a:r>
            <a:r>
              <a:rPr lang="en-US" altLang="zh-TW" sz="1800" dirty="0">
                <a:latin typeface="標楷體" pitchFamily="65" charset="-120"/>
                <a:ea typeface="標楷體" pitchFamily="65" charset="-120"/>
              </a:rPr>
              <a:t>Netflix,2017</a:t>
            </a:r>
            <a:r>
              <a:rPr lang="zh-TW" altLang="en-US" sz="1800" dirty="0">
                <a:latin typeface="標楷體" pitchFamily="65" charset="-120"/>
                <a:ea typeface="標楷體" pitchFamily="65" charset="-120"/>
              </a:rPr>
              <a:t>年</a:t>
            </a:r>
            <a:endParaRPr lang="en-US" altLang="zh-TW" sz="1800" dirty="0">
              <a:latin typeface="標楷體" pitchFamily="65" charset="-120"/>
              <a:ea typeface="標楷體" pitchFamily="65" charset="-120"/>
            </a:endParaRPr>
          </a:p>
          <a:p>
            <a:pPr>
              <a:buFont typeface="Wingdings" pitchFamily="2" charset="2"/>
              <a:buChar char="l"/>
            </a:pPr>
            <a:r>
              <a:rPr lang="en-US" altLang="zh-TW" sz="1800" dirty="0">
                <a:latin typeface="標楷體" pitchFamily="65" charset="-120"/>
                <a:ea typeface="標楷體" pitchFamily="65" charset="-120"/>
              </a:rPr>
              <a:t>YOUTUBE-</a:t>
            </a:r>
            <a:r>
              <a:rPr lang="zh-TW" altLang="en-US" sz="1800" dirty="0">
                <a:latin typeface="標楷體" pitchFamily="65" charset="-120"/>
                <a:ea typeface="標楷體" pitchFamily="65" charset="-120"/>
              </a:rPr>
              <a:t>公共電視</a:t>
            </a:r>
            <a:r>
              <a:rPr lang="en-US" altLang="zh-TW" sz="1800" dirty="0">
                <a:latin typeface="標楷體" pitchFamily="65" charset="-120"/>
                <a:ea typeface="標楷體" pitchFamily="65" charset="-120"/>
              </a:rPr>
              <a:t>-HOUSE OF CARDS</a:t>
            </a:r>
            <a:r>
              <a:rPr lang="zh-TW" altLang="en-US" sz="1800" dirty="0">
                <a:latin typeface="標楷體" pitchFamily="65" charset="-120"/>
                <a:ea typeface="標楷體" pitchFamily="65" charset="-120"/>
              </a:rPr>
              <a:t>。</a:t>
            </a:r>
            <a:endParaRPr lang="en-US" altLang="zh-TW" sz="1800" dirty="0">
              <a:latin typeface="標楷體" pitchFamily="65" charset="-120"/>
              <a:ea typeface="標楷體" pitchFamily="65" charset="-120"/>
            </a:endParaRPr>
          </a:p>
          <a:p>
            <a:pPr>
              <a:buNone/>
            </a:pPr>
            <a:endParaRPr lang="en-US" altLang="zh-TW" sz="1800" dirty="0">
              <a:latin typeface="標楷體" pitchFamily="65" charset="-120"/>
              <a:ea typeface="標楷體" pitchFamily="65" charset="-120"/>
            </a:endParaRPr>
          </a:p>
        </p:txBody>
      </p:sp>
      <p:cxnSp>
        <p:nvCxnSpPr>
          <p:cNvPr id="6" name="直線接點 5"/>
          <p:cNvCxnSpPr/>
          <p:nvPr/>
        </p:nvCxnSpPr>
        <p:spPr>
          <a:xfrm>
            <a:off x="6528048" y="1700808"/>
            <a:ext cx="0" cy="17281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接點 7"/>
          <p:cNvCxnSpPr/>
          <p:nvPr/>
        </p:nvCxnSpPr>
        <p:spPr>
          <a:xfrm>
            <a:off x="6528048" y="3429000"/>
            <a:ext cx="24482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手繪多邊形 8"/>
          <p:cNvSpPr/>
          <p:nvPr/>
        </p:nvSpPr>
        <p:spPr>
          <a:xfrm>
            <a:off x="6491909" y="1739348"/>
            <a:ext cx="2406926" cy="1689652"/>
          </a:xfrm>
          <a:custGeom>
            <a:avLst/>
            <a:gdLst>
              <a:gd name="connsiteX0" fmla="*/ 31474 w 2406926"/>
              <a:gd name="connsiteY0" fmla="*/ 1689652 h 1689652"/>
              <a:gd name="connsiteX1" fmla="*/ 81169 w 2406926"/>
              <a:gd name="connsiteY1" fmla="*/ 1600200 h 1689652"/>
              <a:gd name="connsiteX2" fmla="*/ 518491 w 2406926"/>
              <a:gd name="connsiteY2" fmla="*/ 1490869 h 1689652"/>
              <a:gd name="connsiteX3" fmla="*/ 925995 w 2406926"/>
              <a:gd name="connsiteY3" fmla="*/ 1182756 h 1689652"/>
              <a:gd name="connsiteX4" fmla="*/ 1094961 w 2406926"/>
              <a:gd name="connsiteY4" fmla="*/ 367748 h 1689652"/>
              <a:gd name="connsiteX5" fmla="*/ 2406926 w 2406926"/>
              <a:gd name="connsiteY5" fmla="*/ 0 h 1689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06926" h="1689652">
                <a:moveTo>
                  <a:pt x="31474" y="1689652"/>
                </a:moveTo>
                <a:cubicBezTo>
                  <a:pt x="15737" y="1661491"/>
                  <a:pt x="0" y="1633330"/>
                  <a:pt x="81169" y="1600200"/>
                </a:cubicBezTo>
                <a:cubicBezTo>
                  <a:pt x="162338" y="1567070"/>
                  <a:pt x="377687" y="1560443"/>
                  <a:pt x="518491" y="1490869"/>
                </a:cubicBezTo>
                <a:cubicBezTo>
                  <a:pt x="659295" y="1421295"/>
                  <a:pt x="829917" y="1369943"/>
                  <a:pt x="925995" y="1182756"/>
                </a:cubicBezTo>
                <a:cubicBezTo>
                  <a:pt x="1022073" y="995569"/>
                  <a:pt x="848139" y="564874"/>
                  <a:pt x="1094961" y="367748"/>
                </a:cubicBezTo>
                <a:cubicBezTo>
                  <a:pt x="1341783" y="170622"/>
                  <a:pt x="1874354" y="85311"/>
                  <a:pt x="2406926"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cxnSp>
        <p:nvCxnSpPr>
          <p:cNvPr id="11" name="直線單箭頭接點 10"/>
          <p:cNvCxnSpPr>
            <a:stCxn id="9" idx="3"/>
          </p:cNvCxnSpPr>
          <p:nvPr/>
        </p:nvCxnSpPr>
        <p:spPr>
          <a:xfrm>
            <a:off x="7417904" y="2922104"/>
            <a:ext cx="0" cy="50689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文字方塊 11"/>
          <p:cNvSpPr txBox="1"/>
          <p:nvPr/>
        </p:nvSpPr>
        <p:spPr>
          <a:xfrm>
            <a:off x="7176120" y="3429001"/>
            <a:ext cx="720080" cy="1200329"/>
          </a:xfrm>
          <a:prstGeom prst="rect">
            <a:avLst/>
          </a:prstGeom>
          <a:noFill/>
        </p:spPr>
        <p:txBody>
          <a:bodyPr wrap="square" rtlCol="0">
            <a:spAutoFit/>
          </a:bodyPr>
          <a:lstStyle/>
          <a:p>
            <a:r>
              <a:rPr lang="en-US" altLang="zh-TW" dirty="0"/>
              <a:t>20%</a:t>
            </a:r>
          </a:p>
          <a:p>
            <a:endParaRPr lang="en-US" altLang="zh-TW" dirty="0"/>
          </a:p>
          <a:p>
            <a:r>
              <a:rPr lang="en-US" altLang="zh-TW" dirty="0"/>
              <a:t>10%</a:t>
            </a:r>
          </a:p>
          <a:p>
            <a:r>
              <a:rPr lang="zh-TW" altLang="en-US" dirty="0"/>
              <a:t>   </a:t>
            </a:r>
            <a:endParaRPr lang="zh-TW" altLang="en-US" dirty="0"/>
          </a:p>
        </p:txBody>
      </p:sp>
      <p:sp>
        <p:nvSpPr>
          <p:cNvPr id="13" name="文字方塊 12"/>
          <p:cNvSpPr txBox="1"/>
          <p:nvPr/>
        </p:nvSpPr>
        <p:spPr>
          <a:xfrm rot="5400000">
            <a:off x="7072754" y="3846241"/>
            <a:ext cx="576064" cy="461665"/>
          </a:xfrm>
          <a:prstGeom prst="rect">
            <a:avLst/>
          </a:prstGeom>
          <a:noFill/>
        </p:spPr>
        <p:txBody>
          <a:bodyPr wrap="square" rtlCol="0">
            <a:spAutoFit/>
          </a:bodyPr>
          <a:lstStyle/>
          <a:p>
            <a:r>
              <a:rPr lang="en-US" altLang="zh-TW" sz="2400" dirty="0"/>
              <a:t>~</a:t>
            </a:r>
            <a:endParaRPr lang="zh-TW" altLang="en-US" sz="2400" dirty="0"/>
          </a:p>
        </p:txBody>
      </p:sp>
      <p:sp>
        <p:nvSpPr>
          <p:cNvPr id="14" name="文字方塊 13"/>
          <p:cNvSpPr txBox="1"/>
          <p:nvPr/>
        </p:nvSpPr>
        <p:spPr>
          <a:xfrm>
            <a:off x="8040216" y="3059669"/>
            <a:ext cx="2304256" cy="646331"/>
          </a:xfrm>
          <a:prstGeom prst="rect">
            <a:avLst/>
          </a:prstGeom>
          <a:noFill/>
        </p:spPr>
        <p:txBody>
          <a:bodyPr wrap="square" rtlCol="0">
            <a:spAutoFit/>
          </a:bodyPr>
          <a:lstStyle/>
          <a:p>
            <a:r>
              <a:rPr lang="en-US" altLang="zh-TW" dirty="0">
                <a:sym typeface="Wingdings"/>
              </a:rPr>
              <a:t></a:t>
            </a:r>
            <a:r>
              <a:rPr lang="en-US" altLang="zh-TW" dirty="0"/>
              <a:t>70</a:t>
            </a:r>
            <a:r>
              <a:rPr lang="zh-TW" altLang="en-US" dirty="0"/>
              <a:t>億</a:t>
            </a:r>
            <a:r>
              <a:rPr lang="en-US" altLang="zh-TW" dirty="0"/>
              <a:t>:15%→10</a:t>
            </a:r>
            <a:r>
              <a:rPr lang="zh-TW" altLang="en-US" dirty="0"/>
              <a:t>億</a:t>
            </a:r>
            <a:endParaRPr lang="en-US" altLang="zh-TW" dirty="0"/>
          </a:p>
          <a:p>
            <a:r>
              <a:rPr lang="zh-TW" altLang="en-US" dirty="0"/>
              <a:t>      </a:t>
            </a:r>
            <a:r>
              <a:rPr lang="en-US" altLang="zh-TW" dirty="0"/>
              <a:t>3</a:t>
            </a:r>
            <a:r>
              <a:rPr lang="zh-TW" altLang="en-US" dirty="0"/>
              <a:t>億*</a:t>
            </a:r>
            <a:r>
              <a:rPr lang="en-US" altLang="zh-TW" dirty="0"/>
              <a:t>20%=6</a:t>
            </a:r>
            <a:r>
              <a:rPr lang="zh-TW" altLang="en-US" dirty="0"/>
              <a:t>千萬</a:t>
            </a:r>
            <a:endParaRPr lang="zh-TW" altLang="en-US" dirty="0"/>
          </a:p>
        </p:txBody>
      </p:sp>
    </p:spTree>
    <p:extLst>
      <p:ext uri="{BB962C8B-B14F-4D97-AF65-F5344CB8AC3E}">
        <p14:creationId xmlns:p14="http://schemas.microsoft.com/office/powerpoint/2010/main" val="30379468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3354511" y="612451"/>
            <a:ext cx="5400600" cy="461665"/>
          </a:xfrm>
          <a:prstGeom prst="rect">
            <a:avLst/>
          </a:prstGeom>
          <a:noFill/>
        </p:spPr>
        <p:txBody>
          <a:bodyPr wrap="square" rtlCol="0">
            <a:spAutoFit/>
          </a:bodyPr>
          <a:lstStyle/>
          <a:p>
            <a:pPr algn="ctr"/>
            <a:r>
              <a:rPr lang="en-US" altLang="zh-TW" sz="2400" b="1" dirty="0" smtClean="0">
                <a:latin typeface="標楷體" pitchFamily="65" charset="-120"/>
                <a:ea typeface="標楷體" pitchFamily="65" charset="-120"/>
              </a:rPr>
              <a:t>15.12/28</a:t>
            </a:r>
            <a:r>
              <a:rPr lang="zh-TW" altLang="en-US" sz="2400" b="1" dirty="0" smtClean="0">
                <a:latin typeface="標楷體" pitchFamily="65" charset="-120"/>
                <a:ea typeface="標楷體" pitchFamily="65" charset="-120"/>
              </a:rPr>
              <a:t> </a:t>
            </a:r>
            <a:r>
              <a:rPr lang="zh-TW" altLang="en-US" sz="2400" dirty="0">
                <a:solidFill>
                  <a:srgbClr val="FF0000"/>
                </a:solidFill>
              </a:rPr>
              <a:t>行銷管理</a:t>
            </a:r>
            <a:r>
              <a:rPr lang="zh-TW" altLang="en-US" sz="2400" dirty="0">
                <a:solidFill>
                  <a:srgbClr val="FF0000"/>
                </a:solidFill>
                <a:latin typeface="標楷體" pitchFamily="65" charset="-120"/>
                <a:ea typeface="標楷體" pitchFamily="65" charset="-120"/>
              </a:rPr>
              <a:t>個案應用</a:t>
            </a:r>
            <a:endParaRPr lang="zh-TW" altLang="en-US" sz="2400" b="1" dirty="0">
              <a:latin typeface="標楷體" pitchFamily="65" charset="-120"/>
              <a:ea typeface="標楷體" pitchFamily="65" charset="-120"/>
            </a:endParaRPr>
          </a:p>
        </p:txBody>
      </p:sp>
      <p:graphicFrame>
        <p:nvGraphicFramePr>
          <p:cNvPr id="5" name="表格 4"/>
          <p:cNvGraphicFramePr>
            <a:graphicFrameLocks noGrp="1"/>
          </p:cNvGraphicFramePr>
          <p:nvPr/>
        </p:nvGraphicFramePr>
        <p:xfrm>
          <a:off x="2711624" y="1052737"/>
          <a:ext cx="6816080" cy="3147235"/>
        </p:xfrm>
        <a:graphic>
          <a:graphicData uri="http://schemas.openxmlformats.org/drawingml/2006/table">
            <a:tbl>
              <a:tblPr firstRow="1" bandRow="1">
                <a:tableStyleId>{69CF1AB2-1976-4502-BF36-3FF5EA218861}</a:tableStyleId>
              </a:tblPr>
              <a:tblGrid>
                <a:gridCol w="1704020"/>
                <a:gridCol w="1704020"/>
                <a:gridCol w="1704020"/>
                <a:gridCol w="1704020"/>
              </a:tblGrid>
              <a:tr h="449605">
                <a:tc>
                  <a:txBody>
                    <a:bodyPr/>
                    <a:lstStyle/>
                    <a:p>
                      <a:pPr algn="ctr"/>
                      <a:r>
                        <a:rPr lang="zh-TW" altLang="en-US" dirty="0" smtClean="0">
                          <a:latin typeface="標楷體" pitchFamily="65" charset="-120"/>
                          <a:ea typeface="標楷體" pitchFamily="65" charset="-120"/>
                        </a:rPr>
                        <a:t>電信公司</a:t>
                      </a: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3G</a:t>
                      </a:r>
                      <a:r>
                        <a:rPr lang="zh-TW" altLang="en-US" dirty="0" smtClean="0">
                          <a:latin typeface="標楷體" pitchFamily="65" charset="-120"/>
                          <a:ea typeface="標楷體" pitchFamily="65" charset="-120"/>
                        </a:rPr>
                        <a:t>使用支數</a:t>
                      </a:r>
                      <a:endParaRPr lang="zh-TW" altLang="en-US" dirty="0">
                        <a:latin typeface="標楷體" pitchFamily="65" charset="-120"/>
                        <a:ea typeface="標楷體" pitchFamily="65" charset="-120"/>
                      </a:endParaRPr>
                    </a:p>
                  </a:txBody>
                  <a:tcPr/>
                </a:tc>
                <a:tc>
                  <a:txBody>
                    <a:bodyPr/>
                    <a:lstStyle/>
                    <a:p>
                      <a:pPr algn="ct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4G</a:t>
                      </a:r>
                      <a:endParaRPr lang="zh-TW" altLang="en-US" dirty="0">
                        <a:latin typeface="標楷體" pitchFamily="65" charset="-120"/>
                        <a:ea typeface="標楷體" pitchFamily="65" charset="-120"/>
                      </a:endParaRPr>
                    </a:p>
                  </a:txBody>
                  <a:tcPr/>
                </a:tc>
              </a:tr>
              <a:tr h="449605">
                <a:tc>
                  <a:txBody>
                    <a:bodyPr/>
                    <a:lstStyle/>
                    <a:p>
                      <a:pPr algn="ctr"/>
                      <a:r>
                        <a:rPr lang="zh-TW" altLang="en-US" dirty="0" smtClean="0">
                          <a:latin typeface="標楷體" pitchFamily="65" charset="-120"/>
                          <a:ea typeface="標楷體" pitchFamily="65" charset="-120"/>
                        </a:rPr>
                        <a:t>中華電信</a:t>
                      </a: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1,100</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20/85</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r>
              <a:tr h="449605">
                <a:tc>
                  <a:txBody>
                    <a:bodyPr/>
                    <a:lstStyle/>
                    <a:p>
                      <a:pPr algn="ctr"/>
                      <a:r>
                        <a:rPr lang="zh-TW" altLang="en-US" dirty="0" smtClean="0">
                          <a:latin typeface="標楷體" pitchFamily="65" charset="-120"/>
                          <a:ea typeface="標楷體" pitchFamily="65" charset="-120"/>
                        </a:rPr>
                        <a:t>台灣大哥大</a:t>
                      </a: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733</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latin typeface="標楷體" pitchFamily="65" charset="-120"/>
                          <a:ea typeface="標楷體" pitchFamily="65" charset="-120"/>
                        </a:rPr>
                        <a:t>→</a:t>
                      </a:r>
                    </a:p>
                  </a:txBody>
                  <a:tcPr/>
                </a:tc>
                <a:tc>
                  <a:txBody>
                    <a:bodyPr/>
                    <a:lstStyle/>
                    <a:p>
                      <a:pPr algn="ctr"/>
                      <a:r>
                        <a:rPr lang="en-US" altLang="zh-TW" dirty="0" smtClean="0">
                          <a:latin typeface="標楷體" pitchFamily="65" charset="-120"/>
                          <a:ea typeface="標楷體" pitchFamily="65" charset="-120"/>
                        </a:rPr>
                        <a:t>20/50</a:t>
                      </a:r>
                      <a:r>
                        <a:rPr lang="zh-TW" altLang="en-US" dirty="0" smtClean="0">
                          <a:latin typeface="標楷體" pitchFamily="65" charset="-120"/>
                          <a:ea typeface="標楷體" pitchFamily="65" charset="-120"/>
                        </a:rPr>
                        <a:t>萬</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凱擘</a:t>
                      </a:r>
                      <a:endParaRPr lang="zh-TW" altLang="en-US" dirty="0">
                        <a:latin typeface="標楷體" pitchFamily="65" charset="-120"/>
                        <a:ea typeface="標楷體" pitchFamily="65" charset="-120"/>
                      </a:endParaRPr>
                    </a:p>
                  </a:txBody>
                  <a:tcPr/>
                </a:tc>
              </a:tr>
              <a:tr h="449605">
                <a:tc>
                  <a:txBody>
                    <a:bodyPr/>
                    <a:lstStyle/>
                    <a:p>
                      <a:pPr algn="ctr"/>
                      <a:r>
                        <a:rPr lang="zh-TW" altLang="en-US" dirty="0" smtClean="0">
                          <a:latin typeface="標楷體" pitchFamily="65" charset="-120"/>
                          <a:ea typeface="標楷體" pitchFamily="65" charset="-120"/>
                        </a:rPr>
                        <a:t>遠傳電信</a:t>
                      </a: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720</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c>
                  <a:txBody>
                    <a:bodyPr/>
                    <a:lstStyle/>
                    <a:p>
                      <a:pPr algn="ctr"/>
                      <a:r>
                        <a:rPr lang="zh-TW" altLang="en-US"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20/60</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r>
              <a:tr h="449605">
                <a:tc>
                  <a:txBody>
                    <a:bodyPr/>
                    <a:lstStyle/>
                    <a:p>
                      <a:pPr algn="ctr"/>
                      <a:r>
                        <a:rPr lang="zh-TW" altLang="en-US" dirty="0" smtClean="0">
                          <a:latin typeface="標楷體" pitchFamily="65" charset="-120"/>
                          <a:ea typeface="標楷體" pitchFamily="65" charset="-120"/>
                        </a:rPr>
                        <a:t>亞太</a:t>
                      </a: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199</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c>
                  <a:txBody>
                    <a:bodyPr/>
                    <a:lstStyle/>
                    <a:p>
                      <a:pPr algn="ctr"/>
                      <a:endParaRPr lang="zh-TW" altLang="en-US" dirty="0">
                        <a:latin typeface="標楷體" pitchFamily="65" charset="-120"/>
                        <a:ea typeface="標楷體" pitchFamily="65" charset="-120"/>
                      </a:endParaRPr>
                    </a:p>
                  </a:txBody>
                  <a:tcPr/>
                </a:tc>
                <a:tc>
                  <a:txBody>
                    <a:bodyPr/>
                    <a:lstStyle/>
                    <a:p>
                      <a:pPr algn="ctr"/>
                      <a:endParaRPr lang="zh-TW" altLang="en-US" dirty="0">
                        <a:latin typeface="標楷體" pitchFamily="65" charset="-120"/>
                        <a:ea typeface="標楷體" pitchFamily="65" charset="-120"/>
                      </a:endParaRPr>
                    </a:p>
                  </a:txBody>
                  <a:tcPr/>
                </a:tc>
              </a:tr>
              <a:tr h="449605">
                <a:tc>
                  <a:txBody>
                    <a:bodyPr/>
                    <a:lstStyle/>
                    <a:p>
                      <a:pPr algn="ctr"/>
                      <a:r>
                        <a:rPr lang="zh-TW" altLang="en-US" dirty="0" smtClean="0">
                          <a:latin typeface="標楷體" pitchFamily="65" charset="-120"/>
                          <a:ea typeface="標楷體" pitchFamily="65" charset="-120"/>
                        </a:rPr>
                        <a:t>頂新</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威寶</a:t>
                      </a:r>
                      <a:r>
                        <a:rPr lang="en-US" altLang="zh-TW"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163</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c>
                  <a:txBody>
                    <a:bodyPr/>
                    <a:lstStyle/>
                    <a:p>
                      <a:pPr algn="ct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0.3/25</a:t>
                      </a:r>
                      <a:r>
                        <a:rPr lang="zh-TW" altLang="en-US" dirty="0" smtClean="0">
                          <a:latin typeface="標楷體" pitchFamily="65" charset="-120"/>
                          <a:ea typeface="標楷體" pitchFamily="65" charset="-120"/>
                        </a:rPr>
                        <a:t>萬</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中嘉</a:t>
                      </a:r>
                      <a:endParaRPr lang="zh-TW" altLang="en-US" dirty="0">
                        <a:latin typeface="標楷體" pitchFamily="65" charset="-120"/>
                        <a:ea typeface="標楷體" pitchFamily="65" charset="-120"/>
                      </a:endParaRPr>
                    </a:p>
                  </a:txBody>
                  <a:tcPr/>
                </a:tc>
              </a:tr>
              <a:tr h="449605">
                <a:tc>
                  <a:txBody>
                    <a:bodyPr/>
                    <a:lstStyle/>
                    <a:p>
                      <a:pPr algn="ctr"/>
                      <a:endParaRPr lang="zh-TW" altLang="en-US" dirty="0">
                        <a:latin typeface="標楷體" pitchFamily="65" charset="-120"/>
                        <a:ea typeface="標楷體" pitchFamily="65" charset="-120"/>
                      </a:endParaRPr>
                    </a:p>
                  </a:txBody>
                  <a:tcPr/>
                </a:tc>
                <a:tc>
                  <a:txBody>
                    <a:bodyPr/>
                    <a:lstStyle/>
                    <a:p>
                      <a:pPr algn="ctr"/>
                      <a:endParaRPr lang="zh-TW" altLang="en-US" dirty="0">
                        <a:latin typeface="標楷體" pitchFamily="65" charset="-120"/>
                        <a:ea typeface="標楷體" pitchFamily="65" charset="-120"/>
                      </a:endParaRPr>
                    </a:p>
                  </a:txBody>
                  <a:tcPr/>
                </a:tc>
                <a:tc>
                  <a:txBody>
                    <a:bodyPr/>
                    <a:lstStyle/>
                    <a:p>
                      <a:pPr algn="ctr"/>
                      <a:endParaRPr lang="zh-TW" altLang="en-US" dirty="0">
                        <a:latin typeface="標楷體" pitchFamily="65" charset="-120"/>
                        <a:ea typeface="標楷體" pitchFamily="65" charset="-120"/>
                      </a:endParaRPr>
                    </a:p>
                  </a:txBody>
                  <a:tcPr/>
                </a:tc>
                <a:tc>
                  <a:txBody>
                    <a:bodyPr/>
                    <a:lstStyle/>
                    <a:p>
                      <a:pPr algn="ctr"/>
                      <a:r>
                        <a:rPr lang="en-US" altLang="zh-TW" dirty="0" smtClean="0">
                          <a:latin typeface="標楷體" pitchFamily="65" charset="-120"/>
                          <a:ea typeface="標楷體" pitchFamily="65" charset="-120"/>
                        </a:rPr>
                        <a:t>60</a:t>
                      </a:r>
                      <a:r>
                        <a:rPr lang="zh-TW" altLang="en-US" dirty="0" smtClean="0">
                          <a:latin typeface="標楷體" pitchFamily="65" charset="-120"/>
                          <a:ea typeface="標楷體" pitchFamily="65" charset="-120"/>
                        </a:rPr>
                        <a:t>萬</a:t>
                      </a:r>
                      <a:r>
                        <a:rPr lang="en-US" altLang="zh-TW" dirty="0" smtClean="0">
                          <a:latin typeface="標楷體" pitchFamily="65" charset="-120"/>
                          <a:ea typeface="標楷體" pitchFamily="65" charset="-120"/>
                        </a:rPr>
                        <a:t>/250</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r>
            </a:tbl>
          </a:graphicData>
        </a:graphic>
      </p:graphicFrame>
      <p:sp>
        <p:nvSpPr>
          <p:cNvPr id="6" name="向下箭號 5"/>
          <p:cNvSpPr/>
          <p:nvPr/>
        </p:nvSpPr>
        <p:spPr>
          <a:xfrm>
            <a:off x="7896200" y="3645024"/>
            <a:ext cx="216024" cy="21602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aphicFrame>
        <p:nvGraphicFramePr>
          <p:cNvPr id="7" name="表格 6"/>
          <p:cNvGraphicFramePr>
            <a:graphicFrameLocks noGrp="1"/>
          </p:cNvGraphicFramePr>
          <p:nvPr/>
        </p:nvGraphicFramePr>
        <p:xfrm>
          <a:off x="2664296" y="4372312"/>
          <a:ext cx="6096000" cy="2225040"/>
        </p:xfrm>
        <a:graphic>
          <a:graphicData uri="http://schemas.openxmlformats.org/drawingml/2006/table">
            <a:tbl>
              <a:tblPr firstRow="1" bandRow="1">
                <a:tableStyleId>{69CF1AB2-1976-4502-BF36-3FF5EA218861}</a:tableStyleId>
              </a:tblPr>
              <a:tblGrid>
                <a:gridCol w="3048000"/>
                <a:gridCol w="3048000"/>
              </a:tblGrid>
              <a:tr h="370840">
                <a:tc>
                  <a:txBody>
                    <a:bodyPr/>
                    <a:lstStyle/>
                    <a:p>
                      <a:r>
                        <a:rPr lang="zh-TW" altLang="en-US" dirty="0" smtClean="0">
                          <a:latin typeface="標楷體" pitchFamily="65" charset="-120"/>
                          <a:ea typeface="標楷體" pitchFamily="65" charset="-120"/>
                        </a:rPr>
                        <a:t>卡別</a:t>
                      </a:r>
                      <a:endParaRPr lang="zh-TW" altLang="en-US" dirty="0">
                        <a:latin typeface="標楷體" pitchFamily="65" charset="-120"/>
                        <a:ea typeface="標楷體" pitchFamily="65" charset="-120"/>
                      </a:endParaRPr>
                    </a:p>
                  </a:txBody>
                  <a:tcPr/>
                </a:tc>
                <a:tc>
                  <a:txBody>
                    <a:bodyPr/>
                    <a:lstStyle/>
                    <a:p>
                      <a:r>
                        <a:rPr lang="zh-TW" altLang="en-US" dirty="0" smtClean="0">
                          <a:latin typeface="標楷體" pitchFamily="65" charset="-120"/>
                          <a:ea typeface="標楷體" pitchFamily="65" charset="-120"/>
                        </a:rPr>
                        <a:t>用量</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張</a:t>
                      </a:r>
                      <a:r>
                        <a:rPr lang="en-US" altLang="zh-TW"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a:txBody>
                  <a:tcPr/>
                </a:tc>
              </a:tr>
              <a:tr h="370840">
                <a:tc>
                  <a:txBody>
                    <a:bodyPr/>
                    <a:lstStyle/>
                    <a:p>
                      <a:r>
                        <a:rPr lang="zh-TW" altLang="en-US" dirty="0" smtClean="0">
                          <a:latin typeface="標楷體" pitchFamily="65" charset="-120"/>
                          <a:ea typeface="標楷體" pitchFamily="65" charset="-120"/>
                        </a:rPr>
                        <a:t>悠遊卡</a:t>
                      </a:r>
                      <a:endParaRPr lang="zh-TW" altLang="en-US" dirty="0">
                        <a:latin typeface="標楷體" pitchFamily="65" charset="-120"/>
                        <a:ea typeface="標楷體" pitchFamily="65" charset="-120"/>
                      </a:endParaRPr>
                    </a:p>
                  </a:txBody>
                  <a:tcPr/>
                </a:tc>
                <a:tc>
                  <a:txBody>
                    <a:bodyPr/>
                    <a:lstStyle/>
                    <a:p>
                      <a:r>
                        <a:rPr lang="en-US" altLang="zh-TW" dirty="0" smtClean="0">
                          <a:latin typeface="標楷體" pitchFamily="65" charset="-120"/>
                          <a:ea typeface="標楷體" pitchFamily="65" charset="-120"/>
                        </a:rPr>
                        <a:t>4500</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r>
              <a:tr h="370840">
                <a:tc>
                  <a:txBody>
                    <a:bodyPr/>
                    <a:lstStyle/>
                    <a:p>
                      <a:r>
                        <a:rPr lang="en-US" altLang="zh-TW" dirty="0" err="1" smtClean="0">
                          <a:latin typeface="標楷體" pitchFamily="65" charset="-120"/>
                          <a:ea typeface="標楷體" pitchFamily="65" charset="-120"/>
                        </a:rPr>
                        <a:t>i</a:t>
                      </a:r>
                      <a:r>
                        <a:rPr lang="en-US" altLang="zh-TW" dirty="0" smtClean="0">
                          <a:latin typeface="標楷體" pitchFamily="65" charset="-120"/>
                          <a:ea typeface="標楷體" pitchFamily="65" charset="-120"/>
                        </a:rPr>
                        <a:t>-cash(7-11)</a:t>
                      </a:r>
                      <a:endParaRPr lang="zh-TW" altLang="en-US" dirty="0">
                        <a:latin typeface="標楷體" pitchFamily="65" charset="-120"/>
                        <a:ea typeface="標楷體" pitchFamily="65" charset="-120"/>
                      </a:endParaRPr>
                    </a:p>
                  </a:txBody>
                  <a:tcPr/>
                </a:tc>
                <a:tc>
                  <a:txBody>
                    <a:bodyPr/>
                    <a:lstStyle/>
                    <a:p>
                      <a:r>
                        <a:rPr lang="en-US" altLang="zh-TW" dirty="0" smtClean="0">
                          <a:latin typeface="標楷體" pitchFamily="65" charset="-120"/>
                          <a:ea typeface="標楷體" pitchFamily="65" charset="-120"/>
                        </a:rPr>
                        <a:t>1,180</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r>
              <a:tr h="370840">
                <a:tc>
                  <a:txBody>
                    <a:bodyPr/>
                    <a:lstStyle/>
                    <a:p>
                      <a:r>
                        <a:rPr lang="zh-TW" altLang="en-US" dirty="0" smtClean="0">
                          <a:latin typeface="標楷體" pitchFamily="65" charset="-120"/>
                          <a:ea typeface="標楷體" pitchFamily="65" charset="-120"/>
                        </a:rPr>
                        <a:t>玉山銀行</a:t>
                      </a:r>
                      <a:r>
                        <a:rPr lang="en-US" altLang="zh-TW" dirty="0" smtClean="0">
                          <a:latin typeface="標楷體" pitchFamily="65" charset="-120"/>
                          <a:ea typeface="標楷體" pitchFamily="65" charset="-120"/>
                        </a:rPr>
                        <a:t>(pay-pal)</a:t>
                      </a:r>
                      <a:endParaRPr lang="zh-TW" altLang="en-US" dirty="0">
                        <a:latin typeface="標楷體" pitchFamily="65" charset="-120"/>
                        <a:ea typeface="標楷體" pitchFamily="65" charset="-120"/>
                      </a:endParaRPr>
                    </a:p>
                  </a:txBody>
                  <a:tcPr/>
                </a:tc>
                <a:tc>
                  <a:txBody>
                    <a:bodyPr/>
                    <a:lstStyle/>
                    <a:p>
                      <a:r>
                        <a:rPr lang="en-US" altLang="zh-TW" dirty="0" smtClean="0">
                          <a:latin typeface="標楷體" pitchFamily="65" charset="-120"/>
                          <a:ea typeface="標楷體" pitchFamily="65" charset="-120"/>
                        </a:rPr>
                        <a:t>300</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r>
              <a:tr h="370840">
                <a:tc>
                  <a:txBody>
                    <a:bodyPr/>
                    <a:lstStyle/>
                    <a:p>
                      <a:r>
                        <a:rPr lang="zh-TW" altLang="en-US" dirty="0" smtClean="0">
                          <a:latin typeface="標楷體" pitchFamily="65" charset="-120"/>
                          <a:ea typeface="標楷體" pitchFamily="65" charset="-120"/>
                        </a:rPr>
                        <a:t>永豐卡</a:t>
                      </a:r>
                      <a:endParaRPr lang="zh-TW" altLang="en-US" dirty="0">
                        <a:latin typeface="標楷體" pitchFamily="65" charset="-120"/>
                        <a:ea typeface="標楷體" pitchFamily="65" charset="-120"/>
                      </a:endParaRPr>
                    </a:p>
                  </a:txBody>
                  <a:tcPr/>
                </a:tc>
                <a:tc>
                  <a:txBody>
                    <a:bodyPr/>
                    <a:lstStyle/>
                    <a:p>
                      <a:r>
                        <a:rPr lang="en-US" altLang="zh-TW" dirty="0" smtClean="0">
                          <a:latin typeface="標楷體" pitchFamily="65" charset="-120"/>
                          <a:ea typeface="標楷體" pitchFamily="65" charset="-120"/>
                        </a:rPr>
                        <a:t>0.9</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r>
              <a:tr h="370840">
                <a:tc>
                  <a:txBody>
                    <a:bodyPr/>
                    <a:lstStyle/>
                    <a:p>
                      <a:r>
                        <a:rPr lang="zh-TW" altLang="en-US" dirty="0" smtClean="0">
                          <a:latin typeface="標楷體" pitchFamily="65" charset="-120"/>
                          <a:ea typeface="標楷體" pitchFamily="65" charset="-120"/>
                        </a:rPr>
                        <a:t>中信卡</a:t>
                      </a:r>
                      <a:endParaRPr lang="zh-TW" altLang="en-US" dirty="0">
                        <a:latin typeface="標楷體" pitchFamily="65" charset="-120"/>
                        <a:ea typeface="標楷體" pitchFamily="65" charset="-120"/>
                      </a:endParaRPr>
                    </a:p>
                  </a:txBody>
                  <a:tcPr/>
                </a:tc>
                <a:tc>
                  <a:txBody>
                    <a:bodyPr/>
                    <a:lstStyle/>
                    <a:p>
                      <a:r>
                        <a:rPr lang="en-US" altLang="zh-TW" dirty="0" smtClean="0">
                          <a:latin typeface="標楷體" pitchFamily="65" charset="-120"/>
                          <a:ea typeface="標楷體" pitchFamily="65" charset="-120"/>
                        </a:rPr>
                        <a:t>0.2</a:t>
                      </a:r>
                      <a:r>
                        <a:rPr lang="zh-TW" altLang="en-US" dirty="0" smtClean="0">
                          <a:latin typeface="標楷體" pitchFamily="65" charset="-120"/>
                          <a:ea typeface="標楷體" pitchFamily="65" charset="-120"/>
                        </a:rPr>
                        <a:t>萬</a:t>
                      </a:r>
                      <a:endParaRPr lang="zh-TW" altLang="en-US" dirty="0">
                        <a:latin typeface="標楷體" pitchFamily="65" charset="-120"/>
                        <a:ea typeface="標楷體" pitchFamily="65" charset="-120"/>
                      </a:endParaRPr>
                    </a:p>
                  </a:txBody>
                  <a:tcPr/>
                </a:tc>
              </a:tr>
            </a:tbl>
          </a:graphicData>
        </a:graphic>
      </p:graphicFrame>
    </p:spTree>
    <p:extLst>
      <p:ext uri="{BB962C8B-B14F-4D97-AF65-F5344CB8AC3E}">
        <p14:creationId xmlns:p14="http://schemas.microsoft.com/office/powerpoint/2010/main" val="39785777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群組 16"/>
          <p:cNvGrpSpPr/>
          <p:nvPr/>
        </p:nvGrpSpPr>
        <p:grpSpPr>
          <a:xfrm>
            <a:off x="2207568" y="1268760"/>
            <a:ext cx="5256584" cy="2664296"/>
            <a:chOff x="611560" y="1484784"/>
            <a:chExt cx="5256584" cy="2664296"/>
          </a:xfrm>
        </p:grpSpPr>
        <p:sp>
          <p:nvSpPr>
            <p:cNvPr id="5" name="文字方塊 4"/>
            <p:cNvSpPr txBox="1"/>
            <p:nvPr/>
          </p:nvSpPr>
          <p:spPr>
            <a:xfrm>
              <a:off x="755576" y="1652607"/>
              <a:ext cx="1152128" cy="1200329"/>
            </a:xfrm>
            <a:prstGeom prst="rect">
              <a:avLst/>
            </a:prstGeom>
            <a:noFill/>
          </p:spPr>
          <p:txBody>
            <a:bodyPr wrap="square" rtlCol="0">
              <a:spAutoFit/>
            </a:bodyPr>
            <a:lstStyle/>
            <a:p>
              <a:r>
                <a:rPr lang="zh-TW" altLang="en-US" dirty="0">
                  <a:latin typeface="標楷體" pitchFamily="65" charset="-120"/>
                  <a:ea typeface="標楷體" pitchFamily="65" charset="-120"/>
                </a:rPr>
                <a:t>鄭</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裕</a:t>
              </a:r>
              <a:endParaRPr lang="en-US" altLang="zh-TW" dirty="0">
                <a:latin typeface="標楷體" pitchFamily="65" charset="-120"/>
                <a:ea typeface="標楷體" pitchFamily="65" charset="-120"/>
              </a:endParaRPr>
            </a:p>
            <a:p>
              <a:r>
                <a:rPr lang="zh-TW" altLang="en-US" dirty="0">
                  <a:solidFill>
                    <a:srgbClr val="FF0000"/>
                  </a:solidFill>
                  <a:latin typeface="標楷體" pitchFamily="65" charset="-120"/>
                  <a:ea typeface="標楷體" pitchFamily="65" charset="-120"/>
                </a:rPr>
                <a:t>彤</a:t>
              </a:r>
              <a:endParaRPr lang="en-US" altLang="zh-TW" dirty="0">
                <a:solidFill>
                  <a:srgbClr val="FF0000"/>
                </a:solidFill>
                <a:latin typeface="標楷體" pitchFamily="65" charset="-120"/>
                <a:ea typeface="標楷體" pitchFamily="65" charset="-120"/>
              </a:endParaRPr>
            </a:p>
            <a:p>
              <a:r>
                <a:rPr lang="zh-TW" altLang="en-US" dirty="0">
                  <a:solidFill>
                    <a:srgbClr val="FF0000"/>
                  </a:solidFill>
                  <a:latin typeface="標楷體" pitchFamily="65" charset="-120"/>
                  <a:ea typeface="標楷體" pitchFamily="65" charset="-120"/>
                </a:rPr>
                <a:t>叔</a:t>
              </a:r>
              <a:endParaRPr lang="zh-TW" altLang="en-US" dirty="0">
                <a:solidFill>
                  <a:srgbClr val="FF0000"/>
                </a:solidFill>
                <a:latin typeface="標楷體" pitchFamily="65" charset="-120"/>
                <a:ea typeface="標楷體" pitchFamily="65" charset="-120"/>
              </a:endParaRPr>
            </a:p>
          </p:txBody>
        </p:sp>
        <p:sp>
          <p:nvSpPr>
            <p:cNvPr id="6" name="左大括弧 5"/>
            <p:cNvSpPr/>
            <p:nvPr/>
          </p:nvSpPr>
          <p:spPr>
            <a:xfrm>
              <a:off x="611560" y="1724615"/>
              <a:ext cx="144016" cy="1008112"/>
            </a:xfrm>
            <a:prstGeom prst="leftBrace">
              <a:avLst/>
            </a:prstGeom>
            <a:noFill/>
            <a:ln w="127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7" name="向右箭號 6"/>
            <p:cNvSpPr/>
            <p:nvPr/>
          </p:nvSpPr>
          <p:spPr>
            <a:xfrm>
              <a:off x="1331640" y="1844824"/>
              <a:ext cx="216024" cy="28803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文字方塊 7"/>
            <p:cNvSpPr txBox="1"/>
            <p:nvPr/>
          </p:nvSpPr>
          <p:spPr>
            <a:xfrm>
              <a:off x="1835696" y="1484784"/>
              <a:ext cx="4032448" cy="1477328"/>
            </a:xfrm>
            <a:prstGeom prst="rect">
              <a:avLst/>
            </a:prstGeom>
            <a:noFill/>
          </p:spPr>
          <p:txBody>
            <a:bodyPr wrap="square" rtlCol="0">
              <a:spAutoFit/>
            </a:bodyPr>
            <a:lstStyle/>
            <a:p>
              <a:r>
                <a:rPr lang="zh-TW" altLang="en-US" dirty="0">
                  <a:latin typeface="標楷體" pitchFamily="65" charset="-120"/>
                  <a:ea typeface="標楷體" pitchFamily="65" charset="-120"/>
                </a:rPr>
                <a:t>周大福珠寶</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順德</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碧桂園</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女</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佛山</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新世界</a:t>
              </a:r>
              <a:r>
                <a:rPr lang="zh-TW" altLang="en-US" u="sng" dirty="0">
                  <a:latin typeface="標楷體" pitchFamily="65" charset="-120"/>
                  <a:ea typeface="標楷體" pitchFamily="65" charset="-120"/>
                </a:rPr>
                <a:t>百貨</a:t>
              </a:r>
              <a:endParaRPr lang="en-US" altLang="zh-TW" u="sng"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zh-TW" altLang="en-US" u="sng" dirty="0">
                  <a:latin typeface="標楷體" pitchFamily="65" charset="-120"/>
                  <a:ea typeface="標楷體" pitchFamily="65" charset="-120"/>
                </a:rPr>
                <a:t>地產</a:t>
              </a:r>
              <a:endParaRPr lang="en-US" altLang="zh-TW" u="sng" dirty="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sp>
          <p:nvSpPr>
            <p:cNvPr id="9" name="左大括弧 8"/>
            <p:cNvSpPr/>
            <p:nvPr/>
          </p:nvSpPr>
          <p:spPr>
            <a:xfrm>
              <a:off x="1691680" y="1700808"/>
              <a:ext cx="216024" cy="576064"/>
            </a:xfrm>
            <a:prstGeom prst="leftBrace">
              <a:avLst/>
            </a:prstGeom>
            <a:noFill/>
            <a:ln w="127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10" name="文字方塊 9"/>
            <p:cNvSpPr txBox="1"/>
            <p:nvPr/>
          </p:nvSpPr>
          <p:spPr>
            <a:xfrm>
              <a:off x="1403648" y="2924944"/>
              <a:ext cx="2016224" cy="923330"/>
            </a:xfrm>
            <a:prstGeom prst="rect">
              <a:avLst/>
            </a:prstGeom>
            <a:noFill/>
          </p:spPr>
          <p:txBody>
            <a:bodyPr wrap="square" rtlCol="0">
              <a:spAutoFit/>
            </a:bodyPr>
            <a:lstStyle/>
            <a:p>
              <a:r>
                <a:rPr lang="en-US" altLang="zh-TW" dirty="0">
                  <a:latin typeface="標楷體" pitchFamily="65" charset="-120"/>
                  <a:ea typeface="標楷體" pitchFamily="65" charset="-120"/>
                </a:rPr>
                <a:t>#2020</a:t>
              </a:r>
              <a:r>
                <a:rPr lang="zh-TW" altLang="en-US" dirty="0">
                  <a:latin typeface="標楷體" pitchFamily="65" charset="-120"/>
                  <a:ea typeface="標楷體" pitchFamily="65" charset="-120"/>
                </a:rPr>
                <a:t>年</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921</a:t>
              </a:r>
              <a:r>
                <a:rPr lang="zh-TW" altLang="en-US" dirty="0">
                  <a:latin typeface="標楷體" pitchFamily="65" charset="-120"/>
                  <a:ea typeface="標楷體" pitchFamily="65" charset="-120"/>
                </a:rPr>
                <a:t>萬人</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r>
                <a:rPr lang="zh-TW" altLang="en-US" dirty="0">
                  <a:solidFill>
                    <a:srgbClr val="FF0000"/>
                  </a:solidFill>
                  <a:latin typeface="標楷體" pitchFamily="65" charset="-120"/>
                  <a:ea typeface="標楷體" pitchFamily="65" charset="-120"/>
                </a:rPr>
                <a:t> </a:t>
              </a:r>
              <a:r>
                <a:rPr lang="en-US" altLang="zh-TW" dirty="0">
                  <a:solidFill>
                    <a:srgbClr val="FF0000"/>
                  </a:solidFill>
                  <a:latin typeface="標楷體" pitchFamily="65" charset="-120"/>
                  <a:ea typeface="標楷體" pitchFamily="65" charset="-120"/>
                </a:rPr>
                <a:t>1/2</a:t>
              </a:r>
              <a:endParaRPr lang="zh-TW" altLang="en-US" dirty="0">
                <a:solidFill>
                  <a:srgbClr val="FF0000"/>
                </a:solidFill>
                <a:latin typeface="標楷體" pitchFamily="65" charset="-120"/>
                <a:ea typeface="標楷體" pitchFamily="65" charset="-120"/>
              </a:endParaRPr>
            </a:p>
          </p:txBody>
        </p:sp>
        <p:sp>
          <p:nvSpPr>
            <p:cNvPr id="11" name="文字方塊 10"/>
            <p:cNvSpPr txBox="1"/>
            <p:nvPr/>
          </p:nvSpPr>
          <p:spPr>
            <a:xfrm>
              <a:off x="2987824" y="2998693"/>
              <a:ext cx="504056" cy="646331"/>
            </a:xfrm>
            <a:prstGeom prst="rect">
              <a:avLst/>
            </a:prstGeom>
            <a:noFill/>
          </p:spPr>
          <p:txBody>
            <a:bodyPr wrap="square" rtlCol="0">
              <a:spAutoFit/>
            </a:bodyPr>
            <a:lstStyle/>
            <a:p>
              <a:r>
                <a:rPr lang="en-US" altLang="zh-TW" dirty="0">
                  <a:solidFill>
                    <a:srgbClr val="FF0000"/>
                  </a:solidFill>
                  <a:latin typeface="標楷體" pitchFamily="65" charset="-120"/>
                  <a:ea typeface="標楷體" pitchFamily="65" charset="-120"/>
                </a:rPr>
                <a:t>50</a:t>
              </a:r>
              <a:r>
                <a:rPr lang="zh-TW" altLang="en-US" dirty="0">
                  <a:solidFill>
                    <a:srgbClr val="FF0000"/>
                  </a:solidFill>
                  <a:latin typeface="標楷體" pitchFamily="65" charset="-120"/>
                  <a:ea typeface="標楷體" pitchFamily="65" charset="-120"/>
                </a:rPr>
                <a:t>歲</a:t>
              </a:r>
              <a:endParaRPr lang="zh-TW" altLang="en-US" dirty="0">
                <a:solidFill>
                  <a:srgbClr val="FF0000"/>
                </a:solidFill>
                <a:latin typeface="標楷體" pitchFamily="65" charset="-120"/>
                <a:ea typeface="標楷體" pitchFamily="65" charset="-120"/>
              </a:endParaRPr>
            </a:p>
          </p:txBody>
        </p:sp>
        <p:sp>
          <p:nvSpPr>
            <p:cNvPr id="12" name="文字方塊 11"/>
            <p:cNvSpPr txBox="1"/>
            <p:nvPr/>
          </p:nvSpPr>
          <p:spPr>
            <a:xfrm>
              <a:off x="3995936" y="2948751"/>
              <a:ext cx="648072" cy="1200329"/>
            </a:xfrm>
            <a:prstGeom prst="rect">
              <a:avLst/>
            </a:prstGeom>
            <a:noFill/>
          </p:spPr>
          <p:txBody>
            <a:bodyPr wrap="square" rtlCol="0">
              <a:spAutoFit/>
            </a:bodyPr>
            <a:lstStyle/>
            <a:p>
              <a:r>
                <a:rPr lang="zh-TW" altLang="en-US" dirty="0">
                  <a:solidFill>
                    <a:srgbClr val="FF0000"/>
                  </a:solidFill>
                  <a:latin typeface="標楷體" pitchFamily="65" charset="-120"/>
                  <a:ea typeface="標楷體" pitchFamily="65" charset="-120"/>
                </a:rPr>
                <a:t>橘</a:t>
              </a:r>
              <a:endParaRPr lang="en-US" altLang="zh-TW" dirty="0">
                <a:solidFill>
                  <a:srgbClr val="FF0000"/>
                </a:solidFill>
                <a:latin typeface="標楷體" pitchFamily="65" charset="-120"/>
                <a:ea typeface="標楷體" pitchFamily="65" charset="-120"/>
              </a:endParaRPr>
            </a:p>
            <a:p>
              <a:r>
                <a:rPr lang="zh-TW" altLang="en-US" dirty="0">
                  <a:solidFill>
                    <a:srgbClr val="FF0000"/>
                  </a:solidFill>
                  <a:latin typeface="標楷體" pitchFamily="65" charset="-120"/>
                  <a:ea typeface="標楷體" pitchFamily="65" charset="-120"/>
                </a:rPr>
                <a:t>色</a:t>
              </a:r>
              <a:endParaRPr lang="en-US" altLang="zh-TW" dirty="0">
                <a:solidFill>
                  <a:srgbClr val="FF0000"/>
                </a:solidFill>
                <a:latin typeface="標楷體" pitchFamily="65" charset="-120"/>
                <a:ea typeface="標楷體" pitchFamily="65" charset="-120"/>
              </a:endParaRPr>
            </a:p>
            <a:p>
              <a:r>
                <a:rPr lang="zh-TW" altLang="en-US" dirty="0">
                  <a:solidFill>
                    <a:srgbClr val="FF0000"/>
                  </a:solidFill>
                  <a:latin typeface="標楷體" pitchFamily="65" charset="-120"/>
                  <a:ea typeface="標楷體" pitchFamily="65" charset="-120"/>
                </a:rPr>
                <a:t>市</a:t>
              </a:r>
              <a:endParaRPr lang="en-US" altLang="zh-TW" dirty="0">
                <a:solidFill>
                  <a:srgbClr val="FF0000"/>
                </a:solidFill>
                <a:latin typeface="標楷體" pitchFamily="65" charset="-120"/>
                <a:ea typeface="標楷體" pitchFamily="65" charset="-120"/>
              </a:endParaRPr>
            </a:p>
            <a:p>
              <a:r>
                <a:rPr lang="zh-TW" altLang="en-US" dirty="0">
                  <a:solidFill>
                    <a:srgbClr val="FF0000"/>
                  </a:solidFill>
                  <a:latin typeface="標楷體" pitchFamily="65" charset="-120"/>
                  <a:ea typeface="標楷體" pitchFamily="65" charset="-120"/>
                </a:rPr>
                <a:t>場</a:t>
              </a:r>
              <a:endParaRPr lang="zh-TW" altLang="en-US" dirty="0">
                <a:solidFill>
                  <a:srgbClr val="FF0000"/>
                </a:solidFill>
                <a:latin typeface="標楷體" pitchFamily="65" charset="-120"/>
                <a:ea typeface="標楷體" pitchFamily="65" charset="-120"/>
              </a:endParaRPr>
            </a:p>
          </p:txBody>
        </p:sp>
        <p:sp>
          <p:nvSpPr>
            <p:cNvPr id="13" name="文字方塊 12"/>
            <p:cNvSpPr txBox="1"/>
            <p:nvPr/>
          </p:nvSpPr>
          <p:spPr>
            <a:xfrm>
              <a:off x="4572000" y="2924944"/>
              <a:ext cx="720080" cy="646331"/>
            </a:xfrm>
            <a:prstGeom prst="rect">
              <a:avLst/>
            </a:prstGeom>
            <a:noFill/>
          </p:spPr>
          <p:txBody>
            <a:bodyPr wrap="square" rtlCol="0">
              <a:spAutoFit/>
            </a:bodyPr>
            <a:lstStyle/>
            <a:p>
              <a:r>
                <a:rPr lang="zh-TW" altLang="en-US" dirty="0">
                  <a:latin typeface="標楷體" pitchFamily="65" charset="-120"/>
                  <a:ea typeface="標楷體" pitchFamily="65" charset="-120"/>
                </a:rPr>
                <a:t>青</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澀</a:t>
              </a:r>
              <a:endParaRPr lang="zh-TW" altLang="en-US" dirty="0">
                <a:latin typeface="標楷體" pitchFamily="65" charset="-120"/>
                <a:ea typeface="標楷體" pitchFamily="65" charset="-120"/>
              </a:endParaRPr>
            </a:p>
          </p:txBody>
        </p:sp>
        <p:sp>
          <p:nvSpPr>
            <p:cNvPr id="14" name="手繪多邊形 13"/>
            <p:cNvSpPr/>
            <p:nvPr/>
          </p:nvSpPr>
          <p:spPr>
            <a:xfrm>
              <a:off x="4253948" y="2706757"/>
              <a:ext cx="536713" cy="245165"/>
            </a:xfrm>
            <a:custGeom>
              <a:avLst/>
              <a:gdLst>
                <a:gd name="connsiteX0" fmla="*/ 0 w 536713"/>
                <a:gd name="connsiteY0" fmla="*/ 245165 h 245165"/>
                <a:gd name="connsiteX1" fmla="*/ 258417 w 536713"/>
                <a:gd name="connsiteY1" fmla="*/ 6626 h 245165"/>
                <a:gd name="connsiteX2" fmla="*/ 536713 w 536713"/>
                <a:gd name="connsiteY2" fmla="*/ 205408 h 245165"/>
              </a:gdLst>
              <a:ahLst/>
              <a:cxnLst>
                <a:cxn ang="0">
                  <a:pos x="connsiteX0" y="connsiteY0"/>
                </a:cxn>
                <a:cxn ang="0">
                  <a:pos x="connsiteX1" y="connsiteY1"/>
                </a:cxn>
                <a:cxn ang="0">
                  <a:pos x="connsiteX2" y="connsiteY2"/>
                </a:cxn>
              </a:cxnLst>
              <a:rect l="l" t="t" r="r" b="b"/>
              <a:pathLst>
                <a:path w="536713" h="245165">
                  <a:moveTo>
                    <a:pt x="0" y="245165"/>
                  </a:moveTo>
                  <a:cubicBezTo>
                    <a:pt x="84482" y="129208"/>
                    <a:pt x="168965" y="13252"/>
                    <a:pt x="258417" y="6626"/>
                  </a:cubicBezTo>
                  <a:cubicBezTo>
                    <a:pt x="347869" y="0"/>
                    <a:pt x="442291" y="102704"/>
                    <a:pt x="536713" y="205408"/>
                  </a:cubicBezTo>
                </a:path>
              </a:pathLst>
            </a:custGeom>
            <a:ln w="19050">
              <a:solidFill>
                <a:srgbClr val="0000FF"/>
              </a:solidFill>
              <a:headEnd type="stealth"/>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15" name="手繪多邊形 14"/>
            <p:cNvSpPr/>
            <p:nvPr/>
          </p:nvSpPr>
          <p:spPr>
            <a:xfrm>
              <a:off x="1066800" y="2305878"/>
              <a:ext cx="811696" cy="1361661"/>
            </a:xfrm>
            <a:custGeom>
              <a:avLst/>
              <a:gdLst>
                <a:gd name="connsiteX0" fmla="*/ 56322 w 811696"/>
                <a:gd name="connsiteY0" fmla="*/ 0 h 1361661"/>
                <a:gd name="connsiteX1" fmla="*/ 56322 w 811696"/>
                <a:gd name="connsiteY1" fmla="*/ 477079 h 1361661"/>
                <a:gd name="connsiteX2" fmla="*/ 125896 w 811696"/>
                <a:gd name="connsiteY2" fmla="*/ 983974 h 1361661"/>
                <a:gd name="connsiteX3" fmla="*/ 811696 w 811696"/>
                <a:gd name="connsiteY3" fmla="*/ 1361661 h 1361661"/>
              </a:gdLst>
              <a:ahLst/>
              <a:cxnLst>
                <a:cxn ang="0">
                  <a:pos x="connsiteX0" y="connsiteY0"/>
                </a:cxn>
                <a:cxn ang="0">
                  <a:pos x="connsiteX1" y="connsiteY1"/>
                </a:cxn>
                <a:cxn ang="0">
                  <a:pos x="connsiteX2" y="connsiteY2"/>
                </a:cxn>
                <a:cxn ang="0">
                  <a:pos x="connsiteX3" y="connsiteY3"/>
                </a:cxn>
              </a:cxnLst>
              <a:rect l="l" t="t" r="r" b="b"/>
              <a:pathLst>
                <a:path w="811696" h="1361661">
                  <a:moveTo>
                    <a:pt x="56322" y="0"/>
                  </a:moveTo>
                  <a:cubicBezTo>
                    <a:pt x="50524" y="156541"/>
                    <a:pt x="44726" y="313083"/>
                    <a:pt x="56322" y="477079"/>
                  </a:cubicBezTo>
                  <a:cubicBezTo>
                    <a:pt x="67918" y="641075"/>
                    <a:pt x="0" y="836544"/>
                    <a:pt x="125896" y="983974"/>
                  </a:cubicBezTo>
                  <a:cubicBezTo>
                    <a:pt x="251792" y="1131404"/>
                    <a:pt x="531744" y="1246532"/>
                    <a:pt x="811696" y="1361661"/>
                  </a:cubicBez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16" name="手繪多邊形 15"/>
            <p:cNvSpPr/>
            <p:nvPr/>
          </p:nvSpPr>
          <p:spPr>
            <a:xfrm>
              <a:off x="2514600" y="3319670"/>
              <a:ext cx="596348" cy="344556"/>
            </a:xfrm>
            <a:custGeom>
              <a:avLst/>
              <a:gdLst>
                <a:gd name="connsiteX0" fmla="*/ 0 w 596348"/>
                <a:gd name="connsiteY0" fmla="*/ 337930 h 344556"/>
                <a:gd name="connsiteX1" fmla="*/ 347870 w 596348"/>
                <a:gd name="connsiteY1" fmla="*/ 288234 h 344556"/>
                <a:gd name="connsiteX2" fmla="*/ 596348 w 596348"/>
                <a:gd name="connsiteY2" fmla="*/ 0 h 344556"/>
              </a:gdLst>
              <a:ahLst/>
              <a:cxnLst>
                <a:cxn ang="0">
                  <a:pos x="connsiteX0" y="connsiteY0"/>
                </a:cxn>
                <a:cxn ang="0">
                  <a:pos x="connsiteX1" y="connsiteY1"/>
                </a:cxn>
                <a:cxn ang="0">
                  <a:pos x="connsiteX2" y="connsiteY2"/>
                </a:cxn>
              </a:cxnLst>
              <a:rect l="l" t="t" r="r" b="b"/>
              <a:pathLst>
                <a:path w="596348" h="344556">
                  <a:moveTo>
                    <a:pt x="0" y="337930"/>
                  </a:moveTo>
                  <a:cubicBezTo>
                    <a:pt x="124239" y="341243"/>
                    <a:pt x="248479" y="344556"/>
                    <a:pt x="347870" y="288234"/>
                  </a:cubicBezTo>
                  <a:cubicBezTo>
                    <a:pt x="447261" y="231912"/>
                    <a:pt x="521804" y="115956"/>
                    <a:pt x="596348" y="0"/>
                  </a:cubicBezTo>
                </a:path>
              </a:pathLst>
            </a:custGeom>
            <a:ln w="19050">
              <a:solidFill>
                <a:srgbClr val="FF0000"/>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grpSp>
      <p:cxnSp>
        <p:nvCxnSpPr>
          <p:cNvPr id="19" name="直線接點 18"/>
          <p:cNvCxnSpPr/>
          <p:nvPr/>
        </p:nvCxnSpPr>
        <p:spPr>
          <a:xfrm>
            <a:off x="7032104" y="3429000"/>
            <a:ext cx="26642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7248128" y="2564904"/>
            <a:ext cx="504056"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p:cNvSpPr/>
          <p:nvPr/>
        </p:nvSpPr>
        <p:spPr>
          <a:xfrm>
            <a:off x="8184232" y="2755800"/>
            <a:ext cx="504056" cy="673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矩形 21"/>
          <p:cNvSpPr/>
          <p:nvPr/>
        </p:nvSpPr>
        <p:spPr>
          <a:xfrm>
            <a:off x="9048328" y="2925000"/>
            <a:ext cx="504056" cy="50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手繪多邊形 23"/>
          <p:cNvSpPr/>
          <p:nvPr/>
        </p:nvSpPr>
        <p:spPr>
          <a:xfrm>
            <a:off x="6920948" y="2317476"/>
            <a:ext cx="1123122" cy="674203"/>
          </a:xfrm>
          <a:custGeom>
            <a:avLst/>
            <a:gdLst>
              <a:gd name="connsiteX0" fmla="*/ 0 w 1123122"/>
              <a:gd name="connsiteY0" fmla="*/ 674203 h 674203"/>
              <a:gd name="connsiteX1" fmla="*/ 606287 w 1123122"/>
              <a:gd name="connsiteY1" fmla="*/ 8282 h 674203"/>
              <a:gd name="connsiteX2" fmla="*/ 1123122 w 1123122"/>
              <a:gd name="connsiteY2" fmla="*/ 624508 h 674203"/>
              <a:gd name="connsiteX3" fmla="*/ 1123122 w 1123122"/>
              <a:gd name="connsiteY3" fmla="*/ 624508 h 674203"/>
            </a:gdLst>
            <a:ahLst/>
            <a:cxnLst>
              <a:cxn ang="0">
                <a:pos x="connsiteX0" y="connsiteY0"/>
              </a:cxn>
              <a:cxn ang="0">
                <a:pos x="connsiteX1" y="connsiteY1"/>
              </a:cxn>
              <a:cxn ang="0">
                <a:pos x="connsiteX2" y="connsiteY2"/>
              </a:cxn>
              <a:cxn ang="0">
                <a:pos x="connsiteX3" y="connsiteY3"/>
              </a:cxn>
            </a:cxnLst>
            <a:rect l="l" t="t" r="r" b="b"/>
            <a:pathLst>
              <a:path w="1123122" h="674203">
                <a:moveTo>
                  <a:pt x="0" y="674203"/>
                </a:moveTo>
                <a:cubicBezTo>
                  <a:pt x="209550" y="345384"/>
                  <a:pt x="419100" y="16565"/>
                  <a:pt x="606287" y="8282"/>
                </a:cubicBezTo>
                <a:cubicBezTo>
                  <a:pt x="793474" y="0"/>
                  <a:pt x="1123122" y="624508"/>
                  <a:pt x="1123122" y="624508"/>
                </a:cubicBezTo>
                <a:lnTo>
                  <a:pt x="1123122" y="624508"/>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25" name="手繪多邊形 24"/>
          <p:cNvSpPr/>
          <p:nvPr/>
        </p:nvSpPr>
        <p:spPr>
          <a:xfrm>
            <a:off x="7853198" y="2538774"/>
            <a:ext cx="1123122" cy="674203"/>
          </a:xfrm>
          <a:custGeom>
            <a:avLst/>
            <a:gdLst>
              <a:gd name="connsiteX0" fmla="*/ 0 w 1123122"/>
              <a:gd name="connsiteY0" fmla="*/ 674203 h 674203"/>
              <a:gd name="connsiteX1" fmla="*/ 606287 w 1123122"/>
              <a:gd name="connsiteY1" fmla="*/ 8282 h 674203"/>
              <a:gd name="connsiteX2" fmla="*/ 1123122 w 1123122"/>
              <a:gd name="connsiteY2" fmla="*/ 624508 h 674203"/>
              <a:gd name="connsiteX3" fmla="*/ 1123122 w 1123122"/>
              <a:gd name="connsiteY3" fmla="*/ 624508 h 674203"/>
            </a:gdLst>
            <a:ahLst/>
            <a:cxnLst>
              <a:cxn ang="0">
                <a:pos x="connsiteX0" y="connsiteY0"/>
              </a:cxn>
              <a:cxn ang="0">
                <a:pos x="connsiteX1" y="connsiteY1"/>
              </a:cxn>
              <a:cxn ang="0">
                <a:pos x="connsiteX2" y="connsiteY2"/>
              </a:cxn>
              <a:cxn ang="0">
                <a:pos x="connsiteX3" y="connsiteY3"/>
              </a:cxn>
            </a:cxnLst>
            <a:rect l="l" t="t" r="r" b="b"/>
            <a:pathLst>
              <a:path w="1123122" h="674203">
                <a:moveTo>
                  <a:pt x="0" y="674203"/>
                </a:moveTo>
                <a:cubicBezTo>
                  <a:pt x="209550" y="345384"/>
                  <a:pt x="419100" y="16565"/>
                  <a:pt x="606287" y="8282"/>
                </a:cubicBezTo>
                <a:cubicBezTo>
                  <a:pt x="793474" y="0"/>
                  <a:pt x="1123122" y="624508"/>
                  <a:pt x="1123122" y="624508"/>
                </a:cubicBezTo>
                <a:lnTo>
                  <a:pt x="1123122" y="624508"/>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26" name="手繪多邊形 25"/>
          <p:cNvSpPr/>
          <p:nvPr/>
        </p:nvSpPr>
        <p:spPr>
          <a:xfrm>
            <a:off x="8717294" y="2754798"/>
            <a:ext cx="1123122" cy="674203"/>
          </a:xfrm>
          <a:custGeom>
            <a:avLst/>
            <a:gdLst>
              <a:gd name="connsiteX0" fmla="*/ 0 w 1123122"/>
              <a:gd name="connsiteY0" fmla="*/ 674203 h 674203"/>
              <a:gd name="connsiteX1" fmla="*/ 606287 w 1123122"/>
              <a:gd name="connsiteY1" fmla="*/ 8282 h 674203"/>
              <a:gd name="connsiteX2" fmla="*/ 1123122 w 1123122"/>
              <a:gd name="connsiteY2" fmla="*/ 624508 h 674203"/>
              <a:gd name="connsiteX3" fmla="*/ 1123122 w 1123122"/>
              <a:gd name="connsiteY3" fmla="*/ 624508 h 674203"/>
            </a:gdLst>
            <a:ahLst/>
            <a:cxnLst>
              <a:cxn ang="0">
                <a:pos x="connsiteX0" y="connsiteY0"/>
              </a:cxn>
              <a:cxn ang="0">
                <a:pos x="connsiteX1" y="connsiteY1"/>
              </a:cxn>
              <a:cxn ang="0">
                <a:pos x="connsiteX2" y="connsiteY2"/>
              </a:cxn>
              <a:cxn ang="0">
                <a:pos x="connsiteX3" y="connsiteY3"/>
              </a:cxn>
            </a:cxnLst>
            <a:rect l="l" t="t" r="r" b="b"/>
            <a:pathLst>
              <a:path w="1123122" h="674203">
                <a:moveTo>
                  <a:pt x="0" y="674203"/>
                </a:moveTo>
                <a:cubicBezTo>
                  <a:pt x="209550" y="345384"/>
                  <a:pt x="419100" y="16565"/>
                  <a:pt x="606287" y="8282"/>
                </a:cubicBezTo>
                <a:cubicBezTo>
                  <a:pt x="793474" y="0"/>
                  <a:pt x="1123122" y="624508"/>
                  <a:pt x="1123122" y="624508"/>
                </a:cubicBezTo>
                <a:lnTo>
                  <a:pt x="1123122" y="624508"/>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27" name="文字方塊 26"/>
          <p:cNvSpPr txBox="1"/>
          <p:nvPr/>
        </p:nvSpPr>
        <p:spPr>
          <a:xfrm>
            <a:off x="7248128" y="1988840"/>
            <a:ext cx="648072" cy="369332"/>
          </a:xfrm>
          <a:prstGeom prst="rect">
            <a:avLst/>
          </a:prstGeom>
          <a:noFill/>
        </p:spPr>
        <p:txBody>
          <a:bodyPr wrap="square" rtlCol="0">
            <a:spAutoFit/>
          </a:bodyPr>
          <a:lstStyle/>
          <a:p>
            <a:r>
              <a:rPr lang="en-US" altLang="zh-TW" dirty="0">
                <a:latin typeface="標楷體" pitchFamily="65" charset="-120"/>
                <a:ea typeface="標楷體" pitchFamily="65" charset="-120"/>
              </a:rPr>
              <a:t>57</a:t>
            </a:r>
            <a:r>
              <a:rPr lang="zh-TW" altLang="en-US" dirty="0">
                <a:latin typeface="標楷體" pitchFamily="65" charset="-120"/>
                <a:ea typeface="標楷體" pitchFamily="65" charset="-120"/>
              </a:rPr>
              <a:t>年</a:t>
            </a:r>
            <a:endParaRPr lang="zh-TW" altLang="en-US" dirty="0">
              <a:latin typeface="標楷體" pitchFamily="65" charset="-120"/>
              <a:ea typeface="標楷體" pitchFamily="65" charset="-120"/>
            </a:endParaRPr>
          </a:p>
        </p:txBody>
      </p:sp>
      <p:sp>
        <p:nvSpPr>
          <p:cNvPr id="28" name="文字方塊 27"/>
          <p:cNvSpPr txBox="1"/>
          <p:nvPr/>
        </p:nvSpPr>
        <p:spPr>
          <a:xfrm>
            <a:off x="8184232" y="2267580"/>
            <a:ext cx="648072" cy="369332"/>
          </a:xfrm>
          <a:prstGeom prst="rect">
            <a:avLst/>
          </a:prstGeom>
          <a:noFill/>
        </p:spPr>
        <p:txBody>
          <a:bodyPr wrap="square" rtlCol="0">
            <a:spAutoFit/>
          </a:bodyPr>
          <a:lstStyle/>
          <a:p>
            <a:r>
              <a:rPr lang="en-US" altLang="zh-TW" dirty="0">
                <a:latin typeface="標楷體" pitchFamily="65" charset="-120"/>
                <a:ea typeface="標楷體" pitchFamily="65" charset="-120"/>
              </a:rPr>
              <a:t>68</a:t>
            </a:r>
            <a:r>
              <a:rPr lang="zh-TW" altLang="en-US" dirty="0">
                <a:latin typeface="標楷體" pitchFamily="65" charset="-120"/>
                <a:ea typeface="標楷體" pitchFamily="65" charset="-120"/>
              </a:rPr>
              <a:t>年</a:t>
            </a:r>
            <a:endParaRPr lang="zh-TW" altLang="en-US" dirty="0">
              <a:latin typeface="標楷體" pitchFamily="65" charset="-120"/>
              <a:ea typeface="標楷體" pitchFamily="65" charset="-120"/>
            </a:endParaRPr>
          </a:p>
        </p:txBody>
      </p:sp>
      <p:sp>
        <p:nvSpPr>
          <p:cNvPr id="29" name="文字方塊 28"/>
          <p:cNvSpPr txBox="1"/>
          <p:nvPr/>
        </p:nvSpPr>
        <p:spPr>
          <a:xfrm>
            <a:off x="9048328" y="2483604"/>
            <a:ext cx="648072" cy="369332"/>
          </a:xfrm>
          <a:prstGeom prst="rect">
            <a:avLst/>
          </a:prstGeom>
          <a:noFill/>
        </p:spPr>
        <p:txBody>
          <a:bodyPr wrap="square" rtlCol="0">
            <a:spAutoFit/>
          </a:bodyPr>
          <a:lstStyle/>
          <a:p>
            <a:r>
              <a:rPr lang="en-US" altLang="zh-TW" dirty="0">
                <a:latin typeface="標楷體" pitchFamily="65" charset="-120"/>
                <a:ea typeface="標楷體" pitchFamily="65" charset="-120"/>
              </a:rPr>
              <a:t>83</a:t>
            </a:r>
            <a:r>
              <a:rPr lang="zh-TW" altLang="en-US" dirty="0">
                <a:latin typeface="標楷體" pitchFamily="65" charset="-120"/>
                <a:ea typeface="標楷體" pitchFamily="65" charset="-120"/>
              </a:rPr>
              <a:t>年</a:t>
            </a:r>
            <a:endParaRPr lang="zh-TW" altLang="en-US" dirty="0">
              <a:latin typeface="標楷體" pitchFamily="65" charset="-120"/>
              <a:ea typeface="標楷體" pitchFamily="65" charset="-120"/>
            </a:endParaRPr>
          </a:p>
        </p:txBody>
      </p:sp>
      <p:sp>
        <p:nvSpPr>
          <p:cNvPr id="30" name="文字方塊 29"/>
          <p:cNvSpPr txBox="1"/>
          <p:nvPr/>
        </p:nvSpPr>
        <p:spPr>
          <a:xfrm>
            <a:off x="7752184" y="3501008"/>
            <a:ext cx="1800200" cy="369332"/>
          </a:xfrm>
          <a:prstGeom prst="rect">
            <a:avLst/>
          </a:prstGeom>
          <a:noFill/>
        </p:spPr>
        <p:txBody>
          <a:bodyPr wrap="square" rtlCol="0">
            <a:spAutoFit/>
          </a:bodyPr>
          <a:lstStyle/>
          <a:p>
            <a:r>
              <a:rPr lang="zh-TW" altLang="en-US" dirty="0">
                <a:latin typeface="標楷體" pitchFamily="65" charset="-120"/>
                <a:ea typeface="標楷體" pitchFamily="65" charset="-120"/>
              </a:rPr>
              <a:t>戰後嬰兒潮</a:t>
            </a:r>
            <a:endParaRPr lang="zh-TW" altLang="en-US" dirty="0">
              <a:latin typeface="標楷體" pitchFamily="65" charset="-120"/>
              <a:ea typeface="標楷體" pitchFamily="65" charset="-120"/>
            </a:endParaRPr>
          </a:p>
        </p:txBody>
      </p:sp>
      <p:sp>
        <p:nvSpPr>
          <p:cNvPr id="47" name="文字方塊 46"/>
          <p:cNvSpPr txBox="1"/>
          <p:nvPr/>
        </p:nvSpPr>
        <p:spPr>
          <a:xfrm>
            <a:off x="6816080" y="4653137"/>
            <a:ext cx="2952328" cy="646331"/>
          </a:xfrm>
          <a:prstGeom prst="rect">
            <a:avLst/>
          </a:prstGeom>
          <a:noFill/>
        </p:spPr>
        <p:txBody>
          <a:bodyPr wrap="square" rtlCol="0">
            <a:spAutoFit/>
          </a:bodyPr>
          <a:lstStyle/>
          <a:p>
            <a:r>
              <a:rPr lang="en-US" altLang="zh-TW" dirty="0"/>
              <a:t>SC:</a:t>
            </a:r>
            <a:r>
              <a:rPr lang="en-US" altLang="zh-TW" u="sng" dirty="0"/>
              <a:t>                -</a:t>
            </a:r>
            <a:r>
              <a:rPr lang="en-US" altLang="zh-TW" dirty="0"/>
              <a:t>Center</a:t>
            </a:r>
          </a:p>
          <a:p>
            <a:r>
              <a:rPr lang="en-US" altLang="zh-TW" dirty="0"/>
              <a:t>     Shopping-mall</a:t>
            </a:r>
            <a:endParaRPr lang="zh-TW" altLang="en-US" dirty="0"/>
          </a:p>
        </p:txBody>
      </p:sp>
      <p:sp>
        <p:nvSpPr>
          <p:cNvPr id="48" name="文字方塊 47"/>
          <p:cNvSpPr txBox="1"/>
          <p:nvPr/>
        </p:nvSpPr>
        <p:spPr>
          <a:xfrm>
            <a:off x="1919536" y="5589241"/>
            <a:ext cx="5976664" cy="646331"/>
          </a:xfrm>
          <a:prstGeom prst="rect">
            <a:avLst/>
          </a:prstGeom>
          <a:noFill/>
        </p:spPr>
        <p:txBody>
          <a:bodyPr wrap="square" rtlCol="0">
            <a:spAutoFit/>
          </a:bodyPr>
          <a:lstStyle/>
          <a:p>
            <a:r>
              <a:rPr lang="zh-TW" altLang="en-US" dirty="0">
                <a:latin typeface="標楷體" pitchFamily="65" charset="-120"/>
                <a:ea typeface="標楷體" pitchFamily="65" charset="-120"/>
              </a:rPr>
              <a:t>  珠海</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東莞</a:t>
            </a:r>
            <a:r>
              <a:rPr lang="en-US" altLang="zh-TW" dirty="0">
                <a:latin typeface="標楷體" pitchFamily="65" charset="-120"/>
                <a:ea typeface="標楷體" pitchFamily="65" charset="-120"/>
              </a:rPr>
              <a:t>:15</a:t>
            </a:r>
            <a:r>
              <a:rPr lang="zh-TW" altLang="en-US" dirty="0">
                <a:latin typeface="標楷體" pitchFamily="65" charset="-120"/>
                <a:ea typeface="標楷體" pitchFamily="65" charset="-120"/>
              </a:rPr>
              <a:t>萬家*</a:t>
            </a:r>
            <a:r>
              <a:rPr lang="en-US" altLang="zh-TW" dirty="0">
                <a:latin typeface="標楷體" pitchFamily="65" charset="-120"/>
                <a:ea typeface="標楷體" pitchFamily="65" charset="-120"/>
              </a:rPr>
              <a:t>20%:</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萬↓</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長三角 昆山</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19569579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en-US" altLang="zh-TW" dirty="0" err="1" smtClean="0">
                <a:latin typeface="標楷體" pitchFamily="65" charset="-120"/>
                <a:ea typeface="標楷體" pitchFamily="65" charset="-120"/>
              </a:rPr>
              <a:t>Forbes→Lists</a:t>
            </a:r>
            <a:r>
              <a:rPr lang="en-US" altLang="zh-TW" dirty="0" smtClean="0">
                <a:latin typeface="標楷體" pitchFamily="65" charset="-120"/>
                <a:ea typeface="標楷體" pitchFamily="65" charset="-120"/>
              </a:rPr>
              <a:t>     </a:t>
            </a:r>
            <a:r>
              <a:rPr lang="en-US" altLang="zh-TW" dirty="0" smtClean="0">
                <a:latin typeface="標楷體" pitchFamily="65" charset="-120"/>
                <a:ea typeface="標楷體" pitchFamily="65" charset="-120"/>
                <a:hlinkClick r:id="rId2"/>
              </a:rPr>
              <a:t>www.forbes.com</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Zara</a:t>
            </a:r>
          </a:p>
          <a:p>
            <a:pPr>
              <a:buNone/>
            </a:pPr>
            <a:r>
              <a:rPr lang="en-US" altLang="zh-TW" dirty="0" smtClean="0">
                <a:latin typeface="標楷體" pitchFamily="65" charset="-120"/>
                <a:ea typeface="標楷體" pitchFamily="65" charset="-120"/>
              </a:rPr>
              <a:t>    </a:t>
            </a:r>
            <a:r>
              <a:rPr lang="en-US" altLang="zh-TW" dirty="0" err="1" smtClean="0">
                <a:latin typeface="標楷體" pitchFamily="65" charset="-120"/>
                <a:ea typeface="標楷體" pitchFamily="65" charset="-120"/>
              </a:rPr>
              <a:t>H&amp;M←Target</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    </a:t>
            </a:r>
            <a:r>
              <a:rPr lang="en-US" altLang="zh-TW" dirty="0" err="1" smtClean="0">
                <a:latin typeface="標楷體" pitchFamily="65" charset="-120"/>
                <a:ea typeface="標楷體" pitchFamily="65" charset="-120"/>
              </a:rPr>
              <a:t>Uniqlo</a:t>
            </a:r>
            <a:r>
              <a:rPr lang="en-US" altLang="zh-TW" dirty="0" smtClean="0">
                <a:latin typeface="標楷體" pitchFamily="65" charset="-120"/>
                <a:ea typeface="標楷體" pitchFamily="65" charset="-120"/>
              </a:rPr>
              <a:t> </a:t>
            </a:r>
          </a:p>
          <a:p>
            <a:pPr>
              <a:buNone/>
            </a:pPr>
            <a:endParaRPr lang="zh-TW" altLang="en-US" dirty="0">
              <a:latin typeface="標楷體" pitchFamily="65" charset="-120"/>
              <a:ea typeface="標楷體" pitchFamily="65" charset="-120"/>
            </a:endParaRPr>
          </a:p>
        </p:txBody>
      </p:sp>
      <p:sp>
        <p:nvSpPr>
          <p:cNvPr id="5" name="右中括弧 4"/>
          <p:cNvSpPr/>
          <p:nvPr/>
        </p:nvSpPr>
        <p:spPr>
          <a:xfrm>
            <a:off x="5231904" y="2348880"/>
            <a:ext cx="288032" cy="1296144"/>
          </a:xfrm>
          <a:prstGeom prst="rightBracket">
            <a:avLst/>
          </a:pr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6" name="文字方塊 5"/>
          <p:cNvSpPr txBox="1"/>
          <p:nvPr/>
        </p:nvSpPr>
        <p:spPr>
          <a:xfrm>
            <a:off x="5735960" y="2924944"/>
            <a:ext cx="2664296" cy="369332"/>
          </a:xfrm>
          <a:prstGeom prst="rect">
            <a:avLst/>
          </a:prstGeom>
          <a:noFill/>
        </p:spPr>
        <p:txBody>
          <a:bodyPr wrap="square" rtlCol="0">
            <a:spAutoFit/>
          </a:bodyPr>
          <a:lstStyle/>
          <a:p>
            <a:r>
              <a:rPr lang="zh-TW" altLang="en-US" dirty="0">
                <a:latin typeface="標楷體" pitchFamily="65" charset="-120"/>
                <a:ea typeface="標楷體" pitchFamily="65" charset="-120"/>
              </a:rPr>
              <a:t>平價服飾 </a:t>
            </a:r>
            <a:r>
              <a:rPr lang="en-US" altLang="zh-TW" dirty="0">
                <a:latin typeface="標楷體" pitchFamily="65" charset="-120"/>
                <a:ea typeface="標楷體" pitchFamily="65" charset="-120"/>
              </a:rPr>
              <a:t>H&amp;M:</a:t>
            </a:r>
            <a:r>
              <a:rPr lang="zh-TW" altLang="en-US" dirty="0">
                <a:latin typeface="標楷體" pitchFamily="65" charset="-120"/>
                <a:ea typeface="標楷體" pitchFamily="65" charset="-120"/>
              </a:rPr>
              <a:t>瑞典</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3111273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群組 27"/>
          <p:cNvGrpSpPr/>
          <p:nvPr/>
        </p:nvGrpSpPr>
        <p:grpSpPr>
          <a:xfrm>
            <a:off x="3143716" y="1268760"/>
            <a:ext cx="6984732" cy="2232248"/>
            <a:chOff x="1619716" y="1268760"/>
            <a:chExt cx="6984732" cy="2232248"/>
          </a:xfrm>
        </p:grpSpPr>
        <p:sp>
          <p:nvSpPr>
            <p:cNvPr id="2" name="矩形 1"/>
            <p:cNvSpPr/>
            <p:nvPr/>
          </p:nvSpPr>
          <p:spPr>
            <a:xfrm>
              <a:off x="1943708" y="1268760"/>
              <a:ext cx="126014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dirty="0">
                  <a:latin typeface="標楷體" pitchFamily="65" charset="-120"/>
                  <a:ea typeface="標楷體" pitchFamily="65" charset="-120"/>
                </a:rPr>
                <a:t>(</a:t>
              </a:r>
              <a:r>
                <a:rPr lang="en-US" altLang="zh-TW" dirty="0">
                  <a:solidFill>
                    <a:schemeClr val="tx1"/>
                  </a:solidFill>
                  <a:latin typeface="標楷體" pitchFamily="65" charset="-120"/>
                  <a:ea typeface="標楷體" pitchFamily="65" charset="-120"/>
                </a:rPr>
                <a:t>(Local)</a:t>
              </a:r>
            </a:p>
            <a:p>
              <a:pPr algn="ctr"/>
              <a:r>
                <a:rPr lang="en-US" altLang="zh-TW" dirty="0">
                  <a:solidFill>
                    <a:schemeClr val="tx1"/>
                  </a:solidFill>
                  <a:latin typeface="標楷體" pitchFamily="65" charset="-120"/>
                  <a:ea typeface="標楷體" pitchFamily="65" charset="-120"/>
                </a:rPr>
                <a:t>LAN</a:t>
              </a:r>
              <a:endParaRPr lang="zh-TW" altLang="en-US" dirty="0">
                <a:latin typeface="標楷體" pitchFamily="65" charset="-120"/>
                <a:ea typeface="標楷體" pitchFamily="65" charset="-120"/>
              </a:endParaRPr>
            </a:p>
          </p:txBody>
        </p:sp>
        <p:sp>
          <p:nvSpPr>
            <p:cNvPr id="5" name="文字方塊 4"/>
            <p:cNvSpPr txBox="1"/>
            <p:nvPr/>
          </p:nvSpPr>
          <p:spPr>
            <a:xfrm>
              <a:off x="1943708" y="2060848"/>
              <a:ext cx="1440160" cy="369332"/>
            </a:xfrm>
            <a:prstGeom prst="rect">
              <a:avLst/>
            </a:prstGeom>
            <a:noFill/>
          </p:spPr>
          <p:txBody>
            <a:bodyPr wrap="square" rtlCol="0">
              <a:spAutoFit/>
            </a:bodyPr>
            <a:lstStyle/>
            <a:p>
              <a:r>
                <a:rPr lang="en-US" altLang="zh-TW" dirty="0">
                  <a:latin typeface="標楷體" pitchFamily="65" charset="-120"/>
                  <a:ea typeface="標楷體" pitchFamily="65" charset="-120"/>
                </a:rPr>
                <a:t>*(Novell)</a:t>
              </a:r>
              <a:endParaRPr lang="zh-TW" altLang="en-US" dirty="0">
                <a:latin typeface="標楷體" pitchFamily="65" charset="-120"/>
                <a:ea typeface="標楷體" pitchFamily="65" charset="-120"/>
              </a:endParaRPr>
            </a:p>
          </p:txBody>
        </p:sp>
        <p:sp>
          <p:nvSpPr>
            <p:cNvPr id="6" name="手繪多邊形 5"/>
            <p:cNvSpPr/>
            <p:nvPr/>
          </p:nvSpPr>
          <p:spPr>
            <a:xfrm>
              <a:off x="1619716" y="1547027"/>
              <a:ext cx="309591" cy="700231"/>
            </a:xfrm>
            <a:custGeom>
              <a:avLst/>
              <a:gdLst>
                <a:gd name="connsiteX0" fmla="*/ 234946 w 309591"/>
                <a:gd name="connsiteY0" fmla="*/ 435 h 700231"/>
                <a:gd name="connsiteX1" fmla="*/ 188293 w 309591"/>
                <a:gd name="connsiteY1" fmla="*/ 75080 h 700231"/>
                <a:gd name="connsiteX2" fmla="*/ 1681 w 309591"/>
                <a:gd name="connsiteY2" fmla="*/ 466965 h 700231"/>
                <a:gd name="connsiteX3" fmla="*/ 309591 w 309591"/>
                <a:gd name="connsiteY3" fmla="*/ 700231 h 700231"/>
              </a:gdLst>
              <a:ahLst/>
              <a:cxnLst>
                <a:cxn ang="0">
                  <a:pos x="connsiteX0" y="connsiteY0"/>
                </a:cxn>
                <a:cxn ang="0">
                  <a:pos x="connsiteX1" y="connsiteY1"/>
                </a:cxn>
                <a:cxn ang="0">
                  <a:pos x="connsiteX2" y="connsiteY2"/>
                </a:cxn>
                <a:cxn ang="0">
                  <a:pos x="connsiteX3" y="connsiteY3"/>
                </a:cxn>
              </a:cxnLst>
              <a:rect l="l" t="t" r="r" b="b"/>
              <a:pathLst>
                <a:path w="309591" h="700231">
                  <a:moveTo>
                    <a:pt x="234946" y="435"/>
                  </a:moveTo>
                  <a:cubicBezTo>
                    <a:pt x="231058" y="-1120"/>
                    <a:pt x="227170" y="-2675"/>
                    <a:pt x="188293" y="75080"/>
                  </a:cubicBezTo>
                  <a:cubicBezTo>
                    <a:pt x="149415" y="152835"/>
                    <a:pt x="-18535" y="362773"/>
                    <a:pt x="1681" y="466965"/>
                  </a:cubicBezTo>
                  <a:cubicBezTo>
                    <a:pt x="21897" y="571157"/>
                    <a:pt x="165744" y="635694"/>
                    <a:pt x="309591" y="700231"/>
                  </a:cubicBezTo>
                </a:path>
              </a:pathLst>
            </a:custGeom>
            <a:noFill/>
            <a:ln>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itchFamily="65" charset="-120"/>
                <a:ea typeface="標楷體" pitchFamily="65" charset="-120"/>
              </a:endParaRPr>
            </a:p>
          </p:txBody>
        </p:sp>
        <p:cxnSp>
          <p:nvCxnSpPr>
            <p:cNvPr id="8" name="直線單箭頭接點 7"/>
            <p:cNvCxnSpPr/>
            <p:nvPr/>
          </p:nvCxnSpPr>
          <p:spPr>
            <a:xfrm>
              <a:off x="3383868" y="1547027"/>
              <a:ext cx="360040" cy="0"/>
            </a:xfrm>
            <a:prstGeom prst="straightConnector1">
              <a:avLst/>
            </a:prstGeom>
            <a:ln w="19050">
              <a:tailEnd type="stealth"/>
            </a:ln>
          </p:spPr>
          <p:style>
            <a:lnRef idx="1">
              <a:schemeClr val="accent1"/>
            </a:lnRef>
            <a:fillRef idx="0">
              <a:schemeClr val="accent1"/>
            </a:fillRef>
            <a:effectRef idx="0">
              <a:schemeClr val="accent1"/>
            </a:effectRef>
            <a:fontRef idx="minor">
              <a:schemeClr val="tx1"/>
            </a:fontRef>
          </p:style>
        </p:cxnSp>
        <p:sp>
          <p:nvSpPr>
            <p:cNvPr id="9" name="文字方塊 8"/>
            <p:cNvSpPr txBox="1"/>
            <p:nvPr/>
          </p:nvSpPr>
          <p:spPr>
            <a:xfrm>
              <a:off x="3815916" y="1340768"/>
              <a:ext cx="1008112" cy="369332"/>
            </a:xfrm>
            <a:prstGeom prst="rect">
              <a:avLst/>
            </a:prstGeom>
            <a:noFill/>
          </p:spPr>
          <p:txBody>
            <a:bodyPr wrap="square" rtlCol="0">
              <a:spAutoFit/>
            </a:bodyPr>
            <a:lstStyle/>
            <a:p>
              <a:r>
                <a:rPr lang="en-US" altLang="zh-TW" dirty="0">
                  <a:latin typeface="標楷體" pitchFamily="65" charset="-120"/>
                  <a:ea typeface="標楷體" pitchFamily="65" charset="-120"/>
                </a:rPr>
                <a:t>WAN</a:t>
              </a:r>
              <a:endParaRPr lang="zh-TW" altLang="en-US" dirty="0">
                <a:latin typeface="標楷體" pitchFamily="65" charset="-120"/>
                <a:ea typeface="標楷體" pitchFamily="65" charset="-120"/>
              </a:endParaRPr>
            </a:p>
          </p:txBody>
        </p:sp>
        <p:sp>
          <p:nvSpPr>
            <p:cNvPr id="10" name="文字方塊 9"/>
            <p:cNvSpPr txBox="1"/>
            <p:nvPr/>
          </p:nvSpPr>
          <p:spPr>
            <a:xfrm>
              <a:off x="1774511" y="2502188"/>
              <a:ext cx="1789377" cy="369332"/>
            </a:xfrm>
            <a:prstGeom prst="rect">
              <a:avLst/>
            </a:prstGeom>
            <a:noFill/>
          </p:spPr>
          <p:txBody>
            <a:bodyPr wrap="square" rtlCol="0">
              <a:spAutoFit/>
            </a:bodyPr>
            <a:lstStyle/>
            <a:p>
              <a:r>
                <a:rPr lang="zh-TW" altLang="en-US" dirty="0">
                  <a:latin typeface="標楷體" pitchFamily="65" charset="-120"/>
                  <a:ea typeface="標楷體" pitchFamily="65" charset="-120"/>
                </a:rPr>
                <a:t>電訊</a:t>
              </a:r>
            </a:p>
          </p:txBody>
        </p:sp>
        <p:cxnSp>
          <p:nvCxnSpPr>
            <p:cNvPr id="11" name="直線單箭頭接點 10"/>
            <p:cNvCxnSpPr/>
            <p:nvPr/>
          </p:nvCxnSpPr>
          <p:spPr>
            <a:xfrm>
              <a:off x="3311860" y="2646204"/>
              <a:ext cx="360040" cy="0"/>
            </a:xfrm>
            <a:prstGeom prst="straightConnector1">
              <a:avLst/>
            </a:prstGeom>
            <a:ln w="19050">
              <a:tailEnd type="stealth"/>
            </a:ln>
          </p:spPr>
          <p:style>
            <a:lnRef idx="1">
              <a:schemeClr val="accent1"/>
            </a:lnRef>
            <a:fillRef idx="0">
              <a:schemeClr val="accent1"/>
            </a:fillRef>
            <a:effectRef idx="0">
              <a:schemeClr val="accent1"/>
            </a:effectRef>
            <a:fontRef idx="minor">
              <a:schemeClr val="tx1"/>
            </a:fontRef>
          </p:style>
        </p:cxnSp>
        <p:sp>
          <p:nvSpPr>
            <p:cNvPr id="12" name="文字方塊 11"/>
            <p:cNvSpPr txBox="1"/>
            <p:nvPr/>
          </p:nvSpPr>
          <p:spPr>
            <a:xfrm>
              <a:off x="3815916" y="2492896"/>
              <a:ext cx="1008112" cy="369332"/>
            </a:xfrm>
            <a:prstGeom prst="rect">
              <a:avLst/>
            </a:prstGeom>
            <a:noFill/>
          </p:spPr>
          <p:txBody>
            <a:bodyPr wrap="square" rtlCol="0">
              <a:spAutoFit/>
            </a:bodyPr>
            <a:lstStyle/>
            <a:p>
              <a:r>
                <a:rPr lang="zh-TW" altLang="en-US" dirty="0">
                  <a:latin typeface="標楷體" pitchFamily="65" charset="-120"/>
                  <a:ea typeface="標楷體" pitchFamily="65" charset="-120"/>
                </a:rPr>
                <a:t>通訊</a:t>
              </a:r>
              <a:endParaRPr lang="zh-TW" altLang="en-US" dirty="0">
                <a:latin typeface="標楷體" pitchFamily="65" charset="-120"/>
                <a:ea typeface="標楷體" pitchFamily="65" charset="-120"/>
              </a:endParaRPr>
            </a:p>
          </p:txBody>
        </p:sp>
        <p:sp>
          <p:nvSpPr>
            <p:cNvPr id="13" name="文字方塊 12"/>
            <p:cNvSpPr txBox="1"/>
            <p:nvPr/>
          </p:nvSpPr>
          <p:spPr>
            <a:xfrm>
              <a:off x="1774511" y="3131676"/>
              <a:ext cx="1789377" cy="369332"/>
            </a:xfrm>
            <a:prstGeom prst="rect">
              <a:avLst/>
            </a:prstGeom>
            <a:noFill/>
          </p:spPr>
          <p:txBody>
            <a:bodyPr wrap="square" rtlCol="0">
              <a:spAutoFit/>
            </a:bodyPr>
            <a:lstStyle/>
            <a:p>
              <a:r>
                <a:rPr lang="zh-TW" altLang="en-US" dirty="0">
                  <a:latin typeface="標楷體" pitchFamily="65" charset="-120"/>
                  <a:ea typeface="標楷體" pitchFamily="65" charset="-120"/>
                </a:rPr>
                <a:t>媒體</a:t>
              </a:r>
              <a:endParaRPr lang="zh-TW" altLang="en-US" dirty="0">
                <a:latin typeface="標楷體" pitchFamily="65" charset="-120"/>
                <a:ea typeface="標楷體" pitchFamily="65" charset="-120"/>
              </a:endParaRPr>
            </a:p>
          </p:txBody>
        </p:sp>
        <p:cxnSp>
          <p:nvCxnSpPr>
            <p:cNvPr id="14" name="直線單箭頭接點 13"/>
            <p:cNvCxnSpPr/>
            <p:nvPr/>
          </p:nvCxnSpPr>
          <p:spPr>
            <a:xfrm>
              <a:off x="3311860" y="3275692"/>
              <a:ext cx="360040" cy="0"/>
            </a:xfrm>
            <a:prstGeom prst="straightConnector1">
              <a:avLst/>
            </a:prstGeom>
            <a:ln w="19050">
              <a:tailEnd type="stealth"/>
            </a:ln>
          </p:spPr>
          <p:style>
            <a:lnRef idx="1">
              <a:schemeClr val="accent1"/>
            </a:lnRef>
            <a:fillRef idx="0">
              <a:schemeClr val="accent1"/>
            </a:fillRef>
            <a:effectRef idx="0">
              <a:schemeClr val="accent1"/>
            </a:effectRef>
            <a:fontRef idx="minor">
              <a:schemeClr val="tx1"/>
            </a:fontRef>
          </p:style>
        </p:cxnSp>
        <p:sp>
          <p:nvSpPr>
            <p:cNvPr id="15" name="文字方塊 14"/>
            <p:cNvSpPr txBox="1"/>
            <p:nvPr/>
          </p:nvSpPr>
          <p:spPr>
            <a:xfrm>
              <a:off x="3815916" y="3122384"/>
              <a:ext cx="1008112" cy="369332"/>
            </a:xfrm>
            <a:prstGeom prst="rect">
              <a:avLst/>
            </a:prstGeom>
            <a:noFill/>
          </p:spPr>
          <p:txBody>
            <a:bodyPr wrap="square" rtlCol="0">
              <a:spAutoFit/>
            </a:bodyPr>
            <a:lstStyle/>
            <a:p>
              <a:r>
                <a:rPr lang="zh-TW" altLang="en-US" dirty="0">
                  <a:latin typeface="標楷體" pitchFamily="65" charset="-120"/>
                  <a:ea typeface="標楷體" pitchFamily="65" charset="-120"/>
                </a:rPr>
                <a:t>大數據</a:t>
              </a:r>
              <a:endParaRPr lang="zh-TW" altLang="en-US" dirty="0">
                <a:latin typeface="標楷體" pitchFamily="65" charset="-120"/>
                <a:ea typeface="標楷體" pitchFamily="65" charset="-120"/>
              </a:endParaRPr>
            </a:p>
          </p:txBody>
        </p:sp>
        <p:grpSp>
          <p:nvGrpSpPr>
            <p:cNvPr id="18" name="群組 17"/>
            <p:cNvGrpSpPr/>
            <p:nvPr/>
          </p:nvGrpSpPr>
          <p:grpSpPr>
            <a:xfrm>
              <a:off x="4391980" y="2492896"/>
              <a:ext cx="504056" cy="378624"/>
              <a:chOff x="3059832" y="2915652"/>
              <a:chExt cx="504056" cy="378624"/>
            </a:xfrm>
          </p:grpSpPr>
          <p:sp>
            <p:nvSpPr>
              <p:cNvPr id="17" name="橢圓 16"/>
              <p:cNvSpPr/>
              <p:nvPr/>
            </p:nvSpPr>
            <p:spPr>
              <a:xfrm>
                <a:off x="3059832" y="2915652"/>
                <a:ext cx="504056" cy="3693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itchFamily="65" charset="-120"/>
                  <a:ea typeface="標楷體" pitchFamily="65" charset="-120"/>
                </a:endParaRPr>
              </a:p>
            </p:txBody>
          </p:sp>
          <p:sp>
            <p:nvSpPr>
              <p:cNvPr id="16" name="文字方塊 15"/>
              <p:cNvSpPr txBox="1"/>
              <p:nvPr/>
            </p:nvSpPr>
            <p:spPr>
              <a:xfrm>
                <a:off x="3059832" y="2915652"/>
                <a:ext cx="504056" cy="378624"/>
              </a:xfrm>
              <a:prstGeom prst="rect">
                <a:avLst/>
              </a:prstGeom>
              <a:noFill/>
            </p:spPr>
            <p:txBody>
              <a:bodyPr wrap="square" rtlCol="0">
                <a:spAutoFit/>
              </a:bodyPr>
              <a:lstStyle/>
              <a:p>
                <a:r>
                  <a:rPr lang="en-US" altLang="zh-TW" dirty="0">
                    <a:solidFill>
                      <a:srgbClr val="C00000"/>
                    </a:solidFill>
                    <a:latin typeface="標楷體" pitchFamily="65" charset="-120"/>
                    <a:ea typeface="標楷體" pitchFamily="65" charset="-120"/>
                  </a:rPr>
                  <a:t>4G</a:t>
                </a:r>
                <a:endParaRPr lang="zh-TW" altLang="en-US" dirty="0">
                  <a:solidFill>
                    <a:srgbClr val="C00000"/>
                  </a:solidFill>
                  <a:latin typeface="標楷體" pitchFamily="65" charset="-120"/>
                  <a:ea typeface="標楷體" pitchFamily="65" charset="-120"/>
                </a:endParaRPr>
              </a:p>
            </p:txBody>
          </p:sp>
        </p:grpSp>
        <p:cxnSp>
          <p:nvCxnSpPr>
            <p:cNvPr id="20" name="直線接點 19"/>
            <p:cNvCxnSpPr/>
            <p:nvPr/>
          </p:nvCxnSpPr>
          <p:spPr>
            <a:xfrm>
              <a:off x="4535996" y="1525434"/>
              <a:ext cx="115212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接點 21"/>
            <p:cNvCxnSpPr/>
            <p:nvPr/>
          </p:nvCxnSpPr>
          <p:spPr>
            <a:xfrm>
              <a:off x="5688124" y="1547027"/>
              <a:ext cx="0" cy="17693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a:stCxn id="15" idx="3"/>
            </p:cNvCxnSpPr>
            <p:nvPr/>
          </p:nvCxnSpPr>
          <p:spPr>
            <a:xfrm>
              <a:off x="4824028" y="3307050"/>
              <a:ext cx="864096" cy="92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接點 25"/>
            <p:cNvCxnSpPr/>
            <p:nvPr/>
          </p:nvCxnSpPr>
          <p:spPr>
            <a:xfrm>
              <a:off x="5040052" y="2646204"/>
              <a:ext cx="9361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文字方塊 26"/>
            <p:cNvSpPr txBox="1"/>
            <p:nvPr/>
          </p:nvSpPr>
          <p:spPr>
            <a:xfrm>
              <a:off x="6048164" y="2430180"/>
              <a:ext cx="2556284" cy="369332"/>
            </a:xfrm>
            <a:prstGeom prst="rect">
              <a:avLst/>
            </a:prstGeom>
            <a:noFill/>
          </p:spPr>
          <p:txBody>
            <a:bodyPr wrap="square" rtlCol="0">
              <a:spAutoFit/>
            </a:bodyPr>
            <a:lstStyle/>
            <a:p>
              <a:r>
                <a:rPr lang="zh-TW" altLang="en-US" dirty="0"/>
                <a:t>雲端→無所不在</a:t>
              </a:r>
              <a:r>
                <a:rPr lang="en-US" altLang="zh-TW" dirty="0">
                  <a:solidFill>
                    <a:srgbClr val="FF0000"/>
                  </a:solidFill>
                </a:rPr>
                <a:t>(</a:t>
              </a:r>
              <a:r>
                <a:rPr lang="zh-TW" altLang="en-US" dirty="0">
                  <a:solidFill>
                    <a:srgbClr val="FF0000"/>
                  </a:solidFill>
                </a:rPr>
                <a:t>系統</a:t>
              </a:r>
              <a:r>
                <a:rPr lang="en-US" altLang="zh-TW" dirty="0">
                  <a:solidFill>
                    <a:srgbClr val="FF0000"/>
                  </a:solidFill>
                </a:rPr>
                <a:t>)</a:t>
              </a:r>
              <a:endParaRPr lang="zh-TW" altLang="en-US" dirty="0">
                <a:solidFill>
                  <a:srgbClr val="FF0000"/>
                </a:solidFill>
              </a:endParaRPr>
            </a:p>
          </p:txBody>
        </p:sp>
      </p:grpSp>
      <p:sp>
        <p:nvSpPr>
          <p:cNvPr id="29" name="文字方塊 28"/>
          <p:cNvSpPr txBox="1"/>
          <p:nvPr/>
        </p:nvSpPr>
        <p:spPr>
          <a:xfrm>
            <a:off x="3575720" y="4221088"/>
            <a:ext cx="792088" cy="369332"/>
          </a:xfrm>
          <a:prstGeom prst="rect">
            <a:avLst/>
          </a:prstGeom>
          <a:noFill/>
        </p:spPr>
        <p:txBody>
          <a:bodyPr wrap="square" rtlCol="0">
            <a:spAutoFit/>
          </a:bodyPr>
          <a:lstStyle/>
          <a:p>
            <a:r>
              <a:rPr lang="zh-TW" altLang="en-US" dirty="0">
                <a:latin typeface="標楷體" pitchFamily="65" charset="-120"/>
                <a:ea typeface="標楷體" pitchFamily="65" charset="-120"/>
              </a:rPr>
              <a:t>市場</a:t>
            </a:r>
            <a:endParaRPr lang="zh-TW" altLang="en-US" dirty="0">
              <a:latin typeface="標楷體" pitchFamily="65" charset="-120"/>
              <a:ea typeface="標楷體" pitchFamily="65" charset="-120"/>
            </a:endParaRPr>
          </a:p>
        </p:txBody>
      </p:sp>
      <p:grpSp>
        <p:nvGrpSpPr>
          <p:cNvPr id="40" name="群組 39"/>
          <p:cNvGrpSpPr/>
          <p:nvPr/>
        </p:nvGrpSpPr>
        <p:grpSpPr>
          <a:xfrm>
            <a:off x="2999656" y="3645024"/>
            <a:ext cx="216024" cy="1512168"/>
            <a:chOff x="1259632" y="3717032"/>
            <a:chExt cx="432048" cy="1440160"/>
          </a:xfrm>
        </p:grpSpPr>
        <p:cxnSp>
          <p:nvCxnSpPr>
            <p:cNvPr id="31" name="直線接點 30"/>
            <p:cNvCxnSpPr/>
            <p:nvPr/>
          </p:nvCxnSpPr>
          <p:spPr>
            <a:xfrm>
              <a:off x="1259632" y="3717032"/>
              <a:ext cx="4320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直線接點 31"/>
            <p:cNvCxnSpPr/>
            <p:nvPr/>
          </p:nvCxnSpPr>
          <p:spPr>
            <a:xfrm>
              <a:off x="1259632" y="4437112"/>
              <a:ext cx="4320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a:off x="1259632" y="5157192"/>
              <a:ext cx="4320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直線接點 34"/>
            <p:cNvCxnSpPr/>
            <p:nvPr/>
          </p:nvCxnSpPr>
          <p:spPr>
            <a:xfrm>
              <a:off x="1691680" y="3717032"/>
              <a:ext cx="0" cy="1440160"/>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41" name="文字方塊 40"/>
          <p:cNvSpPr txBox="1"/>
          <p:nvPr/>
        </p:nvSpPr>
        <p:spPr>
          <a:xfrm>
            <a:off x="2639616" y="3501009"/>
            <a:ext cx="648072" cy="307777"/>
          </a:xfrm>
          <a:prstGeom prst="rect">
            <a:avLst/>
          </a:prstGeom>
          <a:noFill/>
        </p:spPr>
        <p:txBody>
          <a:bodyPr wrap="square" rtlCol="0">
            <a:spAutoFit/>
          </a:bodyPr>
          <a:lstStyle/>
          <a:p>
            <a:r>
              <a:rPr lang="en-US" altLang="zh-TW" sz="1400" dirty="0">
                <a:latin typeface="標楷體" pitchFamily="65" charset="-120"/>
                <a:ea typeface="標楷體" pitchFamily="65" charset="-120"/>
              </a:rPr>
              <a:t>30%</a:t>
            </a:r>
            <a:endParaRPr lang="zh-TW" altLang="en-US" sz="1400" dirty="0">
              <a:latin typeface="標楷體" pitchFamily="65" charset="-120"/>
              <a:ea typeface="標楷體" pitchFamily="65" charset="-120"/>
            </a:endParaRPr>
          </a:p>
        </p:txBody>
      </p:sp>
      <p:sp>
        <p:nvSpPr>
          <p:cNvPr id="42" name="文字方塊 41"/>
          <p:cNvSpPr txBox="1"/>
          <p:nvPr/>
        </p:nvSpPr>
        <p:spPr>
          <a:xfrm>
            <a:off x="2639616" y="4221089"/>
            <a:ext cx="648072" cy="307777"/>
          </a:xfrm>
          <a:prstGeom prst="rect">
            <a:avLst/>
          </a:prstGeom>
          <a:noFill/>
        </p:spPr>
        <p:txBody>
          <a:bodyPr wrap="square" rtlCol="0">
            <a:spAutoFit/>
          </a:bodyPr>
          <a:lstStyle/>
          <a:p>
            <a:r>
              <a:rPr lang="en-US" altLang="zh-TW" sz="1400" dirty="0">
                <a:latin typeface="標楷體" pitchFamily="65" charset="-120"/>
                <a:ea typeface="標楷體" pitchFamily="65" charset="-120"/>
              </a:rPr>
              <a:t>30%</a:t>
            </a:r>
            <a:endParaRPr lang="zh-TW" altLang="en-US" sz="1400" dirty="0">
              <a:latin typeface="標楷體" pitchFamily="65" charset="-120"/>
              <a:ea typeface="標楷體" pitchFamily="65" charset="-120"/>
            </a:endParaRPr>
          </a:p>
        </p:txBody>
      </p:sp>
      <p:sp>
        <p:nvSpPr>
          <p:cNvPr id="43" name="文字方塊 42"/>
          <p:cNvSpPr txBox="1"/>
          <p:nvPr/>
        </p:nvSpPr>
        <p:spPr>
          <a:xfrm>
            <a:off x="2639616" y="4993432"/>
            <a:ext cx="648072" cy="307777"/>
          </a:xfrm>
          <a:prstGeom prst="rect">
            <a:avLst/>
          </a:prstGeom>
          <a:noFill/>
        </p:spPr>
        <p:txBody>
          <a:bodyPr wrap="square" rtlCol="0">
            <a:spAutoFit/>
          </a:bodyPr>
          <a:lstStyle/>
          <a:p>
            <a:r>
              <a:rPr lang="en-US" altLang="zh-TW" sz="1400" dirty="0">
                <a:latin typeface="標楷體" pitchFamily="65" charset="-120"/>
                <a:ea typeface="標楷體" pitchFamily="65" charset="-120"/>
              </a:rPr>
              <a:t>30%</a:t>
            </a:r>
            <a:endParaRPr lang="zh-TW" altLang="en-US" sz="1400" dirty="0">
              <a:latin typeface="標楷體" pitchFamily="65" charset="-120"/>
              <a:ea typeface="標楷體" pitchFamily="65" charset="-120"/>
            </a:endParaRPr>
          </a:p>
        </p:txBody>
      </p:sp>
      <p:cxnSp>
        <p:nvCxnSpPr>
          <p:cNvPr id="45" name="直線接點 44"/>
          <p:cNvCxnSpPr/>
          <p:nvPr/>
        </p:nvCxnSpPr>
        <p:spPr>
          <a:xfrm flipH="1">
            <a:off x="2567608" y="4005064"/>
            <a:ext cx="648072"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6" name="直線接點 45"/>
          <p:cNvCxnSpPr/>
          <p:nvPr/>
        </p:nvCxnSpPr>
        <p:spPr>
          <a:xfrm flipH="1">
            <a:off x="2567608" y="4797152"/>
            <a:ext cx="648072"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文字方塊 46"/>
          <p:cNvSpPr txBox="1"/>
          <p:nvPr/>
        </p:nvSpPr>
        <p:spPr>
          <a:xfrm>
            <a:off x="2207568" y="3841304"/>
            <a:ext cx="648072" cy="307777"/>
          </a:xfrm>
          <a:prstGeom prst="rect">
            <a:avLst/>
          </a:prstGeom>
          <a:noFill/>
        </p:spPr>
        <p:txBody>
          <a:bodyPr wrap="square" rtlCol="0">
            <a:spAutoFit/>
          </a:bodyPr>
          <a:lstStyle/>
          <a:p>
            <a:r>
              <a:rPr lang="en-US" altLang="zh-TW" sz="1400" dirty="0">
                <a:latin typeface="標楷體" pitchFamily="65" charset="-120"/>
                <a:ea typeface="標楷體" pitchFamily="65" charset="-120"/>
              </a:rPr>
              <a:t>15%</a:t>
            </a:r>
            <a:endParaRPr lang="zh-TW" altLang="en-US" sz="1400" dirty="0">
              <a:latin typeface="標楷體" pitchFamily="65" charset="-120"/>
              <a:ea typeface="標楷體" pitchFamily="65" charset="-120"/>
            </a:endParaRPr>
          </a:p>
        </p:txBody>
      </p:sp>
      <p:sp>
        <p:nvSpPr>
          <p:cNvPr id="48" name="文字方塊 47"/>
          <p:cNvSpPr txBox="1"/>
          <p:nvPr/>
        </p:nvSpPr>
        <p:spPr>
          <a:xfrm>
            <a:off x="2207568" y="4633392"/>
            <a:ext cx="648072" cy="307777"/>
          </a:xfrm>
          <a:prstGeom prst="rect">
            <a:avLst/>
          </a:prstGeom>
          <a:noFill/>
        </p:spPr>
        <p:txBody>
          <a:bodyPr wrap="square" rtlCol="0">
            <a:spAutoFit/>
          </a:bodyPr>
          <a:lstStyle/>
          <a:p>
            <a:r>
              <a:rPr lang="en-US" altLang="zh-TW" sz="1400" dirty="0">
                <a:latin typeface="標楷體" pitchFamily="65" charset="-120"/>
                <a:ea typeface="標楷體" pitchFamily="65" charset="-120"/>
              </a:rPr>
              <a:t>15%</a:t>
            </a:r>
            <a:endParaRPr lang="zh-TW" altLang="en-US" sz="1400" dirty="0">
              <a:latin typeface="標楷體" pitchFamily="65" charset="-120"/>
              <a:ea typeface="標楷體" pitchFamily="65" charset="-120"/>
            </a:endParaRPr>
          </a:p>
        </p:txBody>
      </p:sp>
      <p:grpSp>
        <p:nvGrpSpPr>
          <p:cNvPr id="49" name="群組 48"/>
          <p:cNvGrpSpPr/>
          <p:nvPr/>
        </p:nvGrpSpPr>
        <p:grpSpPr>
          <a:xfrm flipH="1">
            <a:off x="4520208" y="3717033"/>
            <a:ext cx="207640" cy="1314401"/>
            <a:chOff x="1259632" y="3717032"/>
            <a:chExt cx="432048" cy="1440160"/>
          </a:xfrm>
        </p:grpSpPr>
        <p:cxnSp>
          <p:nvCxnSpPr>
            <p:cNvPr id="50" name="直線接點 49"/>
            <p:cNvCxnSpPr/>
            <p:nvPr/>
          </p:nvCxnSpPr>
          <p:spPr>
            <a:xfrm>
              <a:off x="1259632" y="3717032"/>
              <a:ext cx="4320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直線接點 50"/>
            <p:cNvCxnSpPr/>
            <p:nvPr/>
          </p:nvCxnSpPr>
          <p:spPr>
            <a:xfrm>
              <a:off x="1259632" y="4437112"/>
              <a:ext cx="4320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2" name="直線接點 51"/>
            <p:cNvCxnSpPr/>
            <p:nvPr/>
          </p:nvCxnSpPr>
          <p:spPr>
            <a:xfrm>
              <a:off x="1259632" y="5157192"/>
              <a:ext cx="43204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3" name="直線接點 52"/>
            <p:cNvCxnSpPr/>
            <p:nvPr/>
          </p:nvCxnSpPr>
          <p:spPr>
            <a:xfrm>
              <a:off x="1691680" y="3717032"/>
              <a:ext cx="0" cy="1440160"/>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54" name="文字方塊 53"/>
          <p:cNvSpPr txBox="1"/>
          <p:nvPr/>
        </p:nvSpPr>
        <p:spPr>
          <a:xfrm>
            <a:off x="4727848" y="3645024"/>
            <a:ext cx="504056" cy="369332"/>
          </a:xfrm>
          <a:prstGeom prst="rect">
            <a:avLst/>
          </a:prstGeom>
          <a:noFill/>
        </p:spPr>
        <p:txBody>
          <a:bodyPr wrap="square" rtlCol="0">
            <a:spAutoFit/>
          </a:bodyPr>
          <a:lstStyle/>
          <a:p>
            <a:r>
              <a:rPr lang="en-US" altLang="zh-TW" dirty="0"/>
              <a:t>A</a:t>
            </a:r>
            <a:endParaRPr lang="zh-TW" altLang="en-US" dirty="0"/>
          </a:p>
        </p:txBody>
      </p:sp>
      <p:sp>
        <p:nvSpPr>
          <p:cNvPr id="55" name="文字方塊 54"/>
          <p:cNvSpPr txBox="1"/>
          <p:nvPr/>
        </p:nvSpPr>
        <p:spPr>
          <a:xfrm>
            <a:off x="4727848" y="4149080"/>
            <a:ext cx="504056" cy="369332"/>
          </a:xfrm>
          <a:prstGeom prst="rect">
            <a:avLst/>
          </a:prstGeom>
          <a:noFill/>
        </p:spPr>
        <p:txBody>
          <a:bodyPr wrap="square" rtlCol="0">
            <a:spAutoFit/>
          </a:bodyPr>
          <a:lstStyle/>
          <a:p>
            <a:r>
              <a:rPr lang="en-US" altLang="zh-TW" dirty="0"/>
              <a:t>B</a:t>
            </a:r>
            <a:endParaRPr lang="zh-TW" altLang="en-US" dirty="0"/>
          </a:p>
        </p:txBody>
      </p:sp>
      <p:sp>
        <p:nvSpPr>
          <p:cNvPr id="56" name="文字方塊 55"/>
          <p:cNvSpPr txBox="1"/>
          <p:nvPr/>
        </p:nvSpPr>
        <p:spPr>
          <a:xfrm>
            <a:off x="4727848" y="4787860"/>
            <a:ext cx="504056" cy="369332"/>
          </a:xfrm>
          <a:prstGeom prst="rect">
            <a:avLst/>
          </a:prstGeom>
          <a:noFill/>
        </p:spPr>
        <p:txBody>
          <a:bodyPr wrap="square" rtlCol="0">
            <a:spAutoFit/>
          </a:bodyPr>
          <a:lstStyle/>
          <a:p>
            <a:r>
              <a:rPr lang="en-US" altLang="zh-TW" dirty="0"/>
              <a:t>C</a:t>
            </a:r>
            <a:endParaRPr lang="zh-TW" altLang="en-US" dirty="0"/>
          </a:p>
        </p:txBody>
      </p:sp>
      <p:cxnSp>
        <p:nvCxnSpPr>
          <p:cNvPr id="58" name="直線單箭頭接點 57"/>
          <p:cNvCxnSpPr/>
          <p:nvPr/>
        </p:nvCxnSpPr>
        <p:spPr>
          <a:xfrm>
            <a:off x="3935760" y="4653136"/>
            <a:ext cx="0" cy="57606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文字方塊 58"/>
          <p:cNvSpPr txBox="1"/>
          <p:nvPr/>
        </p:nvSpPr>
        <p:spPr>
          <a:xfrm>
            <a:off x="3215680" y="5301208"/>
            <a:ext cx="1512168" cy="369332"/>
          </a:xfrm>
          <a:prstGeom prst="rect">
            <a:avLst/>
          </a:prstGeom>
          <a:noFill/>
        </p:spPr>
        <p:txBody>
          <a:bodyPr wrap="square" rtlCol="0">
            <a:spAutoFit/>
          </a:bodyPr>
          <a:lstStyle/>
          <a:p>
            <a:r>
              <a:rPr lang="zh-TW" altLang="en-US" dirty="0">
                <a:latin typeface="標楷體" pitchFamily="65" charset="-120"/>
                <a:ea typeface="標楷體" pitchFamily="65" charset="-120"/>
              </a:rPr>
              <a:t>區隔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策略</a:t>
            </a:r>
            <a:endParaRPr lang="zh-TW" altLang="en-US" dirty="0">
              <a:latin typeface="標楷體" pitchFamily="65" charset="-120"/>
              <a:ea typeface="標楷體" pitchFamily="65" charset="-120"/>
            </a:endParaRPr>
          </a:p>
        </p:txBody>
      </p:sp>
      <p:sp>
        <p:nvSpPr>
          <p:cNvPr id="60" name="文字方塊 59"/>
          <p:cNvSpPr txBox="1"/>
          <p:nvPr/>
        </p:nvSpPr>
        <p:spPr>
          <a:xfrm>
            <a:off x="5447928" y="3841303"/>
            <a:ext cx="972108" cy="923330"/>
          </a:xfrm>
          <a:prstGeom prst="rect">
            <a:avLst/>
          </a:prstGeom>
          <a:noFill/>
        </p:spPr>
        <p:txBody>
          <a:bodyPr wrap="square" rtlCol="0">
            <a:spAutoFit/>
          </a:bodyPr>
          <a:lstStyle/>
          <a:p>
            <a:r>
              <a:rPr lang="zh-TW" altLang="en-US" dirty="0">
                <a:latin typeface="標楷體" pitchFamily="65" charset="-120"/>
                <a:ea typeface="標楷體" pitchFamily="65" charset="-120"/>
              </a:rPr>
              <a:t>搖擺區</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決戰</a:t>
            </a:r>
            <a:r>
              <a:rPr lang="zh-TW" altLang="en-US" dirty="0">
                <a:latin typeface="標楷體" pitchFamily="65" charset="-120"/>
                <a:ea typeface="標楷體" pitchFamily="65" charset="-120"/>
              </a:rPr>
              <a:t>區</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指標</a:t>
            </a:r>
          </a:p>
        </p:txBody>
      </p:sp>
      <p:sp>
        <p:nvSpPr>
          <p:cNvPr id="61" name="文字方塊 60"/>
          <p:cNvSpPr txBox="1"/>
          <p:nvPr/>
        </p:nvSpPr>
        <p:spPr>
          <a:xfrm>
            <a:off x="2423592" y="6021289"/>
            <a:ext cx="2304256" cy="646331"/>
          </a:xfrm>
          <a:prstGeom prst="rect">
            <a:avLst/>
          </a:prstGeom>
          <a:noFill/>
        </p:spPr>
        <p:txBody>
          <a:bodyPr wrap="square" rtlCol="0">
            <a:spAutoFit/>
          </a:bodyPr>
          <a:lstStyle/>
          <a:p>
            <a:r>
              <a:rPr lang="zh-TW" altLang="en-US" dirty="0">
                <a:latin typeface="標楷體" pitchFamily="65" charset="-120"/>
                <a:ea typeface="標楷體" pitchFamily="65" charset="-120"/>
              </a:rPr>
              <a:t>選情分析</a:t>
            </a:r>
            <a:r>
              <a:rPr lang="en-US" altLang="zh-TW" dirty="0">
                <a:latin typeface="標楷體" pitchFamily="65" charset="-120"/>
                <a:ea typeface="標楷體" pitchFamily="65" charset="-120"/>
              </a:rPr>
              <a:t>:</a:t>
            </a:r>
            <a:r>
              <a:rPr lang="zh-TW" altLang="en-US" dirty="0">
                <a:solidFill>
                  <a:srgbClr val="FF0000"/>
                </a:solidFill>
                <a:latin typeface="標楷體" pitchFamily="65" charset="-120"/>
                <a:ea typeface="標楷體" pitchFamily="65" charset="-120"/>
              </a:rPr>
              <a:t>分析</a:t>
            </a:r>
            <a:r>
              <a:rPr lang="en-US" altLang="zh-TW" dirty="0">
                <a:solidFill>
                  <a:srgbClr val="FF0000"/>
                </a:solidFill>
                <a:latin typeface="標楷體" pitchFamily="65" charset="-120"/>
                <a:ea typeface="標楷體" pitchFamily="65" charset="-120"/>
              </a:rPr>
              <a:t>ABC    </a:t>
            </a:r>
            <a:r>
              <a:rPr lang="zh-TW" altLang="en-US" dirty="0">
                <a:latin typeface="標楷體" pitchFamily="65" charset="-120"/>
                <a:ea typeface="標楷體" pitchFamily="65" charset="-120"/>
              </a:rPr>
              <a:t>路口旗幟</a:t>
            </a:r>
            <a:endParaRPr lang="zh-TW" altLang="en-US" dirty="0">
              <a:latin typeface="標楷體" pitchFamily="65" charset="-120"/>
              <a:ea typeface="標楷體" pitchFamily="65" charset="-120"/>
            </a:endParaRPr>
          </a:p>
        </p:txBody>
      </p:sp>
      <p:grpSp>
        <p:nvGrpSpPr>
          <p:cNvPr id="68" name="群組 67"/>
          <p:cNvGrpSpPr/>
          <p:nvPr/>
        </p:nvGrpSpPr>
        <p:grpSpPr>
          <a:xfrm>
            <a:off x="5447928" y="5147320"/>
            <a:ext cx="5256584" cy="1653283"/>
            <a:chOff x="3923928" y="5147319"/>
            <a:chExt cx="5256584" cy="1653283"/>
          </a:xfrm>
        </p:grpSpPr>
        <p:sp>
          <p:nvSpPr>
            <p:cNvPr id="62" name="文字方塊 61"/>
            <p:cNvSpPr txBox="1"/>
            <p:nvPr/>
          </p:nvSpPr>
          <p:spPr>
            <a:xfrm>
              <a:off x="3923928" y="5147319"/>
              <a:ext cx="4752528" cy="369332"/>
            </a:xfrm>
            <a:prstGeom prst="rect">
              <a:avLst/>
            </a:prstGeom>
            <a:noFill/>
          </p:spPr>
          <p:txBody>
            <a:bodyPr wrap="square" rtlCol="0">
              <a:spAutoFit/>
            </a:bodyPr>
            <a:lstStyle/>
            <a:p>
              <a:r>
                <a:rPr lang="en-US" altLang="zh-TW" dirty="0"/>
                <a:t>Plat </a:t>
              </a:r>
              <a:r>
                <a:rPr lang="en-US" altLang="zh-TW" dirty="0" err="1"/>
                <a:t>form←Infrastructure←Software</a:t>
              </a:r>
              <a:r>
                <a:rPr lang="en-US" altLang="zh-TW" dirty="0"/>
                <a:t>(</a:t>
              </a:r>
              <a:r>
                <a:rPr lang="en-US" altLang="zh-TW" dirty="0" err="1"/>
                <a:t>SaaS</a:t>
              </a:r>
              <a:r>
                <a:rPr lang="en-US" altLang="zh-TW" dirty="0"/>
                <a:t>)</a:t>
              </a:r>
              <a:endParaRPr lang="zh-TW" altLang="en-US" dirty="0"/>
            </a:p>
          </p:txBody>
        </p:sp>
        <p:cxnSp>
          <p:nvCxnSpPr>
            <p:cNvPr id="64" name="直線單箭頭接點 63"/>
            <p:cNvCxnSpPr/>
            <p:nvPr/>
          </p:nvCxnSpPr>
          <p:spPr>
            <a:xfrm>
              <a:off x="6732240" y="5516651"/>
              <a:ext cx="0" cy="28861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5" name="文字方塊 64"/>
            <p:cNvSpPr txBox="1"/>
            <p:nvPr/>
          </p:nvSpPr>
          <p:spPr>
            <a:xfrm>
              <a:off x="6516216" y="5877272"/>
              <a:ext cx="648072" cy="923330"/>
            </a:xfrm>
            <a:prstGeom prst="rect">
              <a:avLst/>
            </a:prstGeom>
            <a:noFill/>
            <a:ln>
              <a:noFill/>
            </a:ln>
          </p:spPr>
          <p:txBody>
            <a:bodyPr wrap="square" rtlCol="0">
              <a:spAutoFit/>
            </a:bodyPr>
            <a:lstStyle/>
            <a:p>
              <a:r>
                <a:rPr lang="en-US" altLang="zh-TW" dirty="0"/>
                <a:t>S</a:t>
              </a:r>
            </a:p>
            <a:p>
              <a:r>
                <a:rPr lang="en-US" altLang="zh-TW" dirty="0"/>
                <a:t>I</a:t>
              </a:r>
            </a:p>
            <a:p>
              <a:r>
                <a:rPr lang="en-US" altLang="zh-TW" dirty="0"/>
                <a:t>P</a:t>
              </a:r>
              <a:endParaRPr lang="zh-TW" altLang="en-US" dirty="0"/>
            </a:p>
          </p:txBody>
        </p:sp>
        <p:sp>
          <p:nvSpPr>
            <p:cNvPr id="66" name="右大括弧 65"/>
            <p:cNvSpPr/>
            <p:nvPr/>
          </p:nvSpPr>
          <p:spPr>
            <a:xfrm>
              <a:off x="6732240" y="6021288"/>
              <a:ext cx="288032" cy="57606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67" name="文字方塊 66"/>
            <p:cNvSpPr txBox="1"/>
            <p:nvPr/>
          </p:nvSpPr>
          <p:spPr>
            <a:xfrm>
              <a:off x="7164288" y="6093296"/>
              <a:ext cx="2016224" cy="369332"/>
            </a:xfrm>
            <a:prstGeom prst="rect">
              <a:avLst/>
            </a:prstGeom>
            <a:noFill/>
          </p:spPr>
          <p:txBody>
            <a:bodyPr wrap="square" rtlCol="0">
              <a:spAutoFit/>
            </a:bodyPr>
            <a:lstStyle/>
            <a:p>
              <a:r>
                <a:rPr lang="en-US" altLang="zh-TW" dirty="0">
                  <a:latin typeface="標楷體" pitchFamily="65" charset="-120"/>
                  <a:ea typeface="標楷體" pitchFamily="65" charset="-120"/>
                </a:rPr>
                <a:t>as a </a:t>
              </a:r>
              <a:r>
                <a:rPr lang="en-US" altLang="zh-TW" sz="1600" dirty="0">
                  <a:latin typeface="標楷體" pitchFamily="65" charset="-120"/>
                  <a:ea typeface="標楷體" pitchFamily="65" charset="-120"/>
                </a:rPr>
                <a:t>service</a:t>
              </a:r>
              <a:endParaRPr lang="zh-TW" altLang="en-US" sz="1600" dirty="0">
                <a:latin typeface="標楷體" pitchFamily="65" charset="-120"/>
                <a:ea typeface="標楷體" pitchFamily="65" charset="-120"/>
              </a:endParaRPr>
            </a:p>
          </p:txBody>
        </p:sp>
      </p:grpSp>
    </p:spTree>
    <p:extLst>
      <p:ext uri="{BB962C8B-B14F-4D97-AF65-F5344CB8AC3E}">
        <p14:creationId xmlns:p14="http://schemas.microsoft.com/office/powerpoint/2010/main" val="39210857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3395700" y="620689"/>
            <a:ext cx="5400600" cy="461665"/>
          </a:xfrm>
          <a:prstGeom prst="rect">
            <a:avLst/>
          </a:prstGeom>
          <a:noFill/>
        </p:spPr>
        <p:txBody>
          <a:bodyPr wrap="square" rtlCol="0">
            <a:spAutoFit/>
          </a:bodyPr>
          <a:lstStyle/>
          <a:p>
            <a:pPr algn="ctr"/>
            <a:r>
              <a:rPr lang="en-US" altLang="zh-TW" sz="2400" b="1" dirty="0" smtClean="0">
                <a:latin typeface="標楷體" pitchFamily="65" charset="-120"/>
                <a:ea typeface="標楷體" pitchFamily="65" charset="-120"/>
              </a:rPr>
              <a:t>16.1/4</a:t>
            </a:r>
            <a:r>
              <a:rPr lang="zh-TW" altLang="en-US" sz="2400" b="1" dirty="0" smtClean="0">
                <a:latin typeface="標楷體" pitchFamily="65" charset="-120"/>
                <a:ea typeface="標楷體" pitchFamily="65" charset="-120"/>
              </a:rPr>
              <a:t> </a:t>
            </a:r>
            <a:r>
              <a:rPr lang="zh-TW" altLang="en-US" sz="2400" dirty="0">
                <a:solidFill>
                  <a:srgbClr val="FF0000"/>
                </a:solidFill>
              </a:rPr>
              <a:t>行銷管理</a:t>
            </a:r>
            <a:r>
              <a:rPr lang="zh-TW" altLang="en-US" sz="2400" dirty="0">
                <a:solidFill>
                  <a:srgbClr val="FF0000"/>
                </a:solidFill>
                <a:latin typeface="標楷體" pitchFamily="65" charset="-120"/>
                <a:ea typeface="標楷體" pitchFamily="65" charset="-120"/>
              </a:rPr>
              <a:t>個案應用</a:t>
            </a:r>
            <a:endParaRPr lang="zh-TW" altLang="en-US" sz="2400" b="1" dirty="0">
              <a:latin typeface="標楷體" pitchFamily="65" charset="-120"/>
              <a:ea typeface="標楷體" pitchFamily="65" charset="-120"/>
            </a:endParaRPr>
          </a:p>
        </p:txBody>
      </p:sp>
      <p:sp>
        <p:nvSpPr>
          <p:cNvPr id="5" name="文字方塊 4"/>
          <p:cNvSpPr txBox="1"/>
          <p:nvPr/>
        </p:nvSpPr>
        <p:spPr>
          <a:xfrm>
            <a:off x="2423592" y="1270502"/>
            <a:ext cx="1368152" cy="646331"/>
          </a:xfrm>
          <a:prstGeom prst="rect">
            <a:avLst/>
          </a:prstGeom>
          <a:noFill/>
        </p:spPr>
        <p:txBody>
          <a:bodyPr wrap="square" rtlCol="0">
            <a:spAutoFit/>
          </a:bodyPr>
          <a:lstStyle/>
          <a:p>
            <a:r>
              <a:rPr lang="zh-TW" altLang="en-US" dirty="0">
                <a:latin typeface="標楷體" pitchFamily="65" charset="-120"/>
                <a:ea typeface="標楷體" pitchFamily="65" charset="-120"/>
              </a:rPr>
              <a:t>出口民調</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(93-97</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6" name="文字方塊 5"/>
          <p:cNvSpPr txBox="1"/>
          <p:nvPr/>
        </p:nvSpPr>
        <p:spPr>
          <a:xfrm>
            <a:off x="2207568" y="2276873"/>
            <a:ext cx="2664296" cy="646331"/>
          </a:xfrm>
          <a:prstGeom prst="rect">
            <a:avLst/>
          </a:prstGeom>
          <a:noFill/>
        </p:spPr>
        <p:txBody>
          <a:bodyPr wrap="square" rtlCol="0">
            <a:spAutoFit/>
          </a:bodyPr>
          <a:lstStyle/>
          <a:p>
            <a:pPr marL="342900" indent="-342900">
              <a:buAutoNum type="arabicPeriod"/>
            </a:pPr>
            <a:r>
              <a:rPr lang="zh-TW" altLang="en-US" dirty="0">
                <a:latin typeface="標楷體" pitchFamily="65" charset="-120"/>
                <a:ea typeface="標楷體" pitchFamily="65" charset="-120"/>
              </a:rPr>
              <a:t>是一種分層隨機抽樣</a:t>
            </a:r>
            <a:endParaRPr lang="en-US" altLang="zh-TW" dirty="0">
              <a:latin typeface="標楷體" pitchFamily="65" charset="-120"/>
              <a:ea typeface="標楷體" pitchFamily="65" charset="-120"/>
            </a:endParaRPr>
          </a:p>
          <a:p>
            <a:pPr marL="342900" indent="-342900">
              <a:buAutoNum type="arabicPeriod"/>
            </a:pPr>
            <a:r>
              <a:rPr lang="zh-TW" altLang="en-US" dirty="0">
                <a:latin typeface="標楷體" pitchFamily="65" charset="-120"/>
                <a:ea typeface="標楷體" pitchFamily="65" charset="-120"/>
              </a:rPr>
              <a:t>投票所←里←區←市</a:t>
            </a:r>
            <a:endParaRPr lang="zh-TW" altLang="en-US" dirty="0">
              <a:latin typeface="標楷體" pitchFamily="65" charset="-120"/>
              <a:ea typeface="標楷體" pitchFamily="65" charset="-120"/>
            </a:endParaRPr>
          </a:p>
        </p:txBody>
      </p:sp>
      <p:cxnSp>
        <p:nvCxnSpPr>
          <p:cNvPr id="8" name="直線接點 7"/>
          <p:cNvCxnSpPr>
            <a:stCxn id="5" idx="3"/>
          </p:cNvCxnSpPr>
          <p:nvPr/>
        </p:nvCxnSpPr>
        <p:spPr>
          <a:xfrm flipV="1">
            <a:off x="3791745" y="1590261"/>
            <a:ext cx="1996143" cy="34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5159896" y="1556792"/>
            <a:ext cx="0" cy="15121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5159896" y="3068960"/>
            <a:ext cx="5040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807968" y="1340768"/>
            <a:ext cx="2016224" cy="369332"/>
          </a:xfrm>
          <a:prstGeom prst="rect">
            <a:avLst/>
          </a:prstGeom>
          <a:noFill/>
        </p:spPr>
        <p:txBody>
          <a:bodyPr wrap="square" rtlCol="0">
            <a:spAutoFit/>
          </a:bodyPr>
          <a:lstStyle/>
          <a:p>
            <a:r>
              <a:rPr lang="zh-TW" altLang="en-US" dirty="0">
                <a:latin typeface="標楷體" pitchFamily="65" charset="-120"/>
                <a:ea typeface="標楷體" pitchFamily="65" charset="-120"/>
              </a:rPr>
              <a:t>提名民調</a:t>
            </a:r>
            <a:endParaRPr lang="zh-TW" altLang="en-US" dirty="0">
              <a:latin typeface="標楷體" pitchFamily="65" charset="-120"/>
              <a:ea typeface="標楷體" pitchFamily="65" charset="-120"/>
            </a:endParaRPr>
          </a:p>
        </p:txBody>
      </p:sp>
      <p:sp>
        <p:nvSpPr>
          <p:cNvPr id="17" name="文字方塊 16"/>
          <p:cNvSpPr txBox="1"/>
          <p:nvPr/>
        </p:nvSpPr>
        <p:spPr>
          <a:xfrm>
            <a:off x="5807968" y="2843645"/>
            <a:ext cx="3672408" cy="1200329"/>
          </a:xfrm>
          <a:prstGeom prst="rect">
            <a:avLst/>
          </a:prstGeom>
          <a:noFill/>
        </p:spPr>
        <p:txBody>
          <a:bodyPr wrap="square" rtlCol="0">
            <a:spAutoFit/>
          </a:bodyPr>
          <a:lstStyle/>
          <a:p>
            <a:r>
              <a:rPr lang="zh-TW" altLang="en-US" dirty="0">
                <a:latin typeface="標楷體" pitchFamily="65" charset="-120"/>
                <a:ea typeface="標楷體" pitchFamily="65" charset="-120"/>
              </a:rPr>
              <a:t>網路問卷模式</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佈告欄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B2B</a:t>
            </a: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聊天室 </a:t>
            </a:r>
            <a:r>
              <a:rPr lang="en-US" altLang="zh-TW" dirty="0">
                <a:latin typeface="標楷體" pitchFamily="65" charset="-120"/>
                <a:ea typeface="標楷體" pitchFamily="65" charset="-120"/>
              </a:rPr>
              <a:t>: B2C</a:t>
            </a:r>
          </a:p>
          <a:p>
            <a:r>
              <a:rPr lang="en-US" altLang="zh-TW" dirty="0">
                <a:latin typeface="標楷體" pitchFamily="65" charset="-120"/>
                <a:ea typeface="標楷體" pitchFamily="65" charset="-120"/>
              </a:rPr>
              <a:t>                         C2C</a:t>
            </a:r>
          </a:p>
          <a:p>
            <a:r>
              <a:rPr lang="en-US" altLang="zh-TW" dirty="0">
                <a:latin typeface="標楷體" pitchFamily="65" charset="-120"/>
                <a:ea typeface="標楷體" pitchFamily="65" charset="-120"/>
              </a:rPr>
              <a:t>                         C2B</a:t>
            </a:r>
            <a:endParaRPr lang="zh-TW" altLang="en-US" dirty="0">
              <a:latin typeface="標楷體" pitchFamily="65" charset="-120"/>
              <a:ea typeface="標楷體" pitchFamily="65" charset="-120"/>
            </a:endParaRPr>
          </a:p>
        </p:txBody>
      </p:sp>
      <p:sp>
        <p:nvSpPr>
          <p:cNvPr id="18" name="文字方塊 17"/>
          <p:cNvSpPr txBox="1"/>
          <p:nvPr/>
        </p:nvSpPr>
        <p:spPr>
          <a:xfrm>
            <a:off x="2279576" y="4150822"/>
            <a:ext cx="4176464" cy="646331"/>
          </a:xfrm>
          <a:prstGeom prst="rect">
            <a:avLst/>
          </a:prstGeom>
          <a:noFill/>
        </p:spPr>
        <p:txBody>
          <a:bodyPr wrap="square" rtlCol="0">
            <a:spAutoFit/>
          </a:bodyPr>
          <a:lstStyle/>
          <a:p>
            <a:r>
              <a:rPr lang="zh-TW" altLang="en-US" dirty="0">
                <a:latin typeface="標楷體" pitchFamily="65" charset="-120"/>
                <a:ea typeface="標楷體" pitchFamily="65" charset="-120"/>
              </a:rPr>
              <a:t>公司進銷存</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SCM-POS-EDI</a:t>
            </a:r>
            <a:endParaRPr lang="zh-TW" altLang="en-US" dirty="0">
              <a:latin typeface="標楷體" pitchFamily="65" charset="-120"/>
              <a:ea typeface="標楷體" pitchFamily="65" charset="-120"/>
            </a:endParaRPr>
          </a:p>
        </p:txBody>
      </p:sp>
      <p:sp>
        <p:nvSpPr>
          <p:cNvPr id="19" name="文字方塊 18"/>
          <p:cNvSpPr txBox="1"/>
          <p:nvPr/>
        </p:nvSpPr>
        <p:spPr>
          <a:xfrm>
            <a:off x="5663952" y="3645024"/>
            <a:ext cx="1800200" cy="369332"/>
          </a:xfrm>
          <a:prstGeom prst="rect">
            <a:avLst/>
          </a:prstGeom>
          <a:noFill/>
        </p:spPr>
        <p:txBody>
          <a:bodyPr wrap="square" rtlCol="0">
            <a:spAutoFit/>
          </a:bodyPr>
          <a:lstStyle/>
          <a:p>
            <a:r>
              <a:rPr lang="en-US" altLang="zh-TW" dirty="0">
                <a:latin typeface="標楷體" pitchFamily="65" charset="-120"/>
                <a:ea typeface="標楷體" pitchFamily="65" charset="-120"/>
              </a:rPr>
              <a:t>My-survey(</a:t>
            </a:r>
            <a:r>
              <a:rPr lang="zh-TW" altLang="en-US" dirty="0">
                <a:latin typeface="標楷體" pitchFamily="65" charset="-120"/>
                <a:ea typeface="標楷體" pitchFamily="65" charset="-120"/>
              </a:rPr>
              <a:t>免費</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20" name="文字方塊 19"/>
          <p:cNvSpPr txBox="1"/>
          <p:nvPr/>
        </p:nvSpPr>
        <p:spPr>
          <a:xfrm>
            <a:off x="2207568" y="4782052"/>
            <a:ext cx="8208912" cy="2031325"/>
          </a:xfrm>
          <a:prstGeom prst="rect">
            <a:avLst/>
          </a:prstGeom>
          <a:noFill/>
        </p:spPr>
        <p:txBody>
          <a:bodyPr wrap="square" rtlCol="0">
            <a:spAutoFit/>
          </a:bodyPr>
          <a:lstStyle/>
          <a:p>
            <a:r>
              <a:rPr lang="zh-TW" altLang="zh-TW" b="1" dirty="0">
                <a:latin typeface="標楷體" pitchFamily="65" charset="-120"/>
                <a:ea typeface="標楷體" pitchFamily="65" charset="-120"/>
              </a:rPr>
              <a:t>票站調查</a:t>
            </a:r>
            <a:r>
              <a:rPr lang="zh-TW" altLang="zh-TW" dirty="0">
                <a:latin typeface="標楷體" pitchFamily="65" charset="-120"/>
                <a:ea typeface="標楷體" pitchFamily="65" charset="-120"/>
              </a:rPr>
              <a:t>(英文:Exit Poll)，又常被稱做「</a:t>
            </a:r>
            <a:r>
              <a:rPr lang="zh-TW" altLang="zh-TW" b="1" dirty="0">
                <a:latin typeface="標楷體" pitchFamily="65" charset="-120"/>
                <a:ea typeface="標楷體" pitchFamily="65" charset="-120"/>
              </a:rPr>
              <a:t>出口民調</a:t>
            </a:r>
            <a:r>
              <a:rPr lang="zh-TW" altLang="zh-TW" dirty="0">
                <a:latin typeface="標楷體" pitchFamily="65" charset="-120"/>
                <a:ea typeface="標楷體" pitchFamily="65" charset="-120"/>
              </a:rPr>
              <a:t>」，是指在</a:t>
            </a:r>
            <a:r>
              <a:rPr lang="zh-TW" altLang="zh-TW" dirty="0">
                <a:latin typeface="標楷體" pitchFamily="65" charset="-120"/>
                <a:ea typeface="標楷體" pitchFamily="65" charset="-120"/>
                <a:hlinkClick r:id="rId2" tooltip="選舉"/>
              </a:rPr>
              <a:t>選舉</a:t>
            </a:r>
            <a:r>
              <a:rPr lang="zh-TW" altLang="zh-TW" dirty="0">
                <a:latin typeface="標楷體" pitchFamily="65" charset="-120"/>
                <a:ea typeface="標楷體" pitchFamily="65" charset="-120"/>
              </a:rPr>
              <a:t>進行期間，設於</a:t>
            </a:r>
            <a:r>
              <a:rPr lang="zh-TW" altLang="zh-TW" dirty="0">
                <a:latin typeface="標楷體" pitchFamily="65" charset="-120"/>
                <a:ea typeface="標楷體" pitchFamily="65" charset="-120"/>
                <a:hlinkClick r:id="rId3" tooltip="票站"/>
              </a:rPr>
              <a:t>票站</a:t>
            </a:r>
            <a:r>
              <a:rPr lang="zh-TW" altLang="zh-TW" dirty="0">
                <a:latin typeface="標楷體" pitchFamily="65" charset="-120"/>
                <a:ea typeface="標楷體" pitchFamily="65" charset="-120"/>
              </a:rPr>
              <a:t>出口，訪問剛</a:t>
            </a:r>
            <a:r>
              <a:rPr lang="zh-TW" altLang="zh-TW" dirty="0">
                <a:latin typeface="標楷體" pitchFamily="65" charset="-120"/>
                <a:ea typeface="標楷體" pitchFamily="65" charset="-120"/>
                <a:hlinkClick r:id="rId4" tooltip="投票"/>
              </a:rPr>
              <a:t>投票</a:t>
            </a:r>
            <a:r>
              <a:rPr lang="zh-TW" altLang="zh-TW" dirty="0">
                <a:latin typeface="標楷體" pitchFamily="65" charset="-120"/>
                <a:ea typeface="標楷體" pitchFamily="65" charset="-120"/>
              </a:rPr>
              <a:t>的人的投票意向的</a:t>
            </a:r>
            <a:r>
              <a:rPr lang="zh-TW" altLang="zh-TW" dirty="0">
                <a:latin typeface="標楷體" pitchFamily="65" charset="-120"/>
                <a:ea typeface="標楷體" pitchFamily="65" charset="-120"/>
                <a:hlinkClick r:id="rId5" tooltip="民意調查"/>
              </a:rPr>
              <a:t>民意調查</a:t>
            </a:r>
            <a:r>
              <a:rPr lang="zh-TW" altLang="zh-TW" dirty="0">
                <a:latin typeface="標楷體" pitchFamily="65" charset="-120"/>
                <a:ea typeface="標楷體" pitchFamily="65" charset="-120"/>
              </a:rPr>
              <a:t>。其主要目的是為了分析及解讀選民的投票行為，並即時知道選舉形勢。所以，很多國家和地區的學者也會與學術組織合作進行票站調查，並分析有關數據</a:t>
            </a:r>
            <a:r>
              <a:rPr lang="zh-TW" altLang="zh-TW" baseline="30000" dirty="0">
                <a:latin typeface="標楷體" pitchFamily="65" charset="-120"/>
                <a:ea typeface="標楷體" pitchFamily="65" charset="-120"/>
                <a:hlinkClick r:id="rId6"/>
              </a:rPr>
              <a:t>[1]</a:t>
            </a:r>
            <a:r>
              <a:rPr lang="zh-TW" altLang="zh-TW" dirty="0">
                <a:latin typeface="標楷體" pitchFamily="65" charset="-120"/>
                <a:ea typeface="標楷體" pitchFamily="65" charset="-120"/>
              </a:rPr>
              <a:t>。一般而言，票站調查的結果要在選舉結束後才可公佈，以免影響選民投票意向。而票站調查的結果亦可作為在官方點票結果公佈前對選舉結果的估計。不過票站調查也可以用作</a:t>
            </a:r>
            <a:r>
              <a:rPr lang="zh-TW" altLang="zh-TW" dirty="0">
                <a:latin typeface="標楷體" pitchFamily="65" charset="-120"/>
                <a:ea typeface="標楷體" pitchFamily="65" charset="-120"/>
                <a:hlinkClick r:id="rId7" tooltip="配票"/>
              </a:rPr>
              <a:t>配票</a:t>
            </a:r>
            <a:r>
              <a:rPr lang="zh-TW" altLang="zh-TW" dirty="0">
                <a:latin typeface="標楷體" pitchFamily="65" charset="-120"/>
                <a:ea typeface="標楷體" pitchFamily="65" charset="-120"/>
              </a:rPr>
              <a:t>工具而被杯葛。</a:t>
            </a:r>
            <a:r>
              <a:rPr lang="zh-TW" altLang="zh-TW" baseline="30000" dirty="0">
                <a:latin typeface="標楷體" pitchFamily="65" charset="-120"/>
                <a:ea typeface="標楷體" pitchFamily="65" charset="-120"/>
                <a:hlinkClick r:id="rId6"/>
              </a:rPr>
              <a:t>[2]</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2521682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2351584" y="1196753"/>
            <a:ext cx="7992888" cy="5601533"/>
          </a:xfrm>
          <a:prstGeom prst="rect">
            <a:avLst/>
          </a:prstGeom>
          <a:noFill/>
        </p:spPr>
        <p:txBody>
          <a:bodyPr wrap="square" rtlCol="0">
            <a:spAutoFit/>
          </a:bodyPr>
          <a:lstStyle/>
          <a:p>
            <a:pPr>
              <a:buFont typeface="Arial" pitchFamily="34" charset="0"/>
              <a:buChar char="•"/>
            </a:pPr>
            <a:r>
              <a:rPr lang="zh-TW" altLang="en-US" dirty="0">
                <a:latin typeface="標楷體" pitchFamily="65" charset="-120"/>
                <a:ea typeface="標楷體" pitchFamily="65" charset="-120"/>
              </a:rPr>
              <a:t>未來事件交易所</a:t>
            </a:r>
            <a:endParaRPr lang="en-US" altLang="zh-TW" dirty="0">
              <a:latin typeface="標楷體" pitchFamily="65" charset="-120"/>
              <a:ea typeface="標楷體" pitchFamily="65" charset="-120"/>
            </a:endParaRPr>
          </a:p>
          <a:p>
            <a:pPr>
              <a:buFont typeface="Arial" pitchFamily="34" charset="0"/>
              <a:buChar char="•"/>
            </a:pPr>
            <a:endParaRPr lang="en-US" altLang="zh-TW" dirty="0">
              <a:latin typeface="標楷體" pitchFamily="65" charset="-120"/>
              <a:ea typeface="標楷體" pitchFamily="65" charset="-120"/>
            </a:endParaRPr>
          </a:p>
          <a:p>
            <a:pPr>
              <a:buFont typeface="Arial" pitchFamily="34" charset="0"/>
              <a:buChar char="•"/>
            </a:pPr>
            <a:r>
              <a:rPr lang="zh-TW" altLang="en-US" dirty="0">
                <a:latin typeface="標楷體" pitchFamily="65" charset="-120"/>
                <a:ea typeface="標楷體" pitchFamily="65" charset="-120"/>
              </a:rPr>
              <a:t>中天、年代</a:t>
            </a:r>
            <a:r>
              <a:rPr lang="en-US" altLang="zh-TW" dirty="0">
                <a:latin typeface="標楷體" pitchFamily="65" charset="-120"/>
                <a:ea typeface="標楷體" pitchFamily="65" charset="-120"/>
              </a:rPr>
              <a:t>(</a:t>
            </a:r>
            <a:r>
              <a:rPr lang="en-US" altLang="zh-TW" dirty="0" err="1">
                <a:latin typeface="標楷體" pitchFamily="65" charset="-120"/>
                <a:ea typeface="標楷體" pitchFamily="65" charset="-120"/>
              </a:rPr>
              <a:t>eranewsuplod</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播放清單</a:t>
            </a:r>
            <a:endParaRPr lang="en-US" altLang="zh-TW" dirty="0">
              <a:latin typeface="標楷體" pitchFamily="65" charset="-120"/>
              <a:ea typeface="標楷體" pitchFamily="65" charset="-120"/>
            </a:endParaRPr>
          </a:p>
          <a:p>
            <a:pPr>
              <a:buFont typeface="Arial" pitchFamily="34" charset="0"/>
              <a:buChar char="•"/>
            </a:pP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hlinkClick r:id="rId2"/>
              </a:rPr>
              <a:t>https://www.youtube.com/user/ctitv/playlists</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hlinkClick r:id="rId3"/>
              </a:rPr>
              <a:t>https://www.youtube.com/user/eranewsupload/playlists</a:t>
            </a:r>
            <a:endParaRPr lang="en-US" altLang="zh-TW" dirty="0">
              <a:latin typeface="標楷體" pitchFamily="65" charset="-120"/>
              <a:ea typeface="標楷體" pitchFamily="65" charset="-120"/>
            </a:endParaRPr>
          </a:p>
          <a:p>
            <a:endParaRPr lang="en-US" altLang="zh-TW" dirty="0">
              <a:latin typeface="標楷體" pitchFamily="65" charset="-120"/>
              <a:ea typeface="標楷體" pitchFamily="65" charset="-120"/>
            </a:endParaRPr>
          </a:p>
          <a:p>
            <a:pPr>
              <a:buFont typeface="Arial" pitchFamily="34" charset="0"/>
              <a:buChar char="•"/>
            </a:pPr>
            <a:endParaRPr lang="en-US" altLang="zh-TW" dirty="0">
              <a:latin typeface="標楷體" pitchFamily="65" charset="-120"/>
              <a:ea typeface="標楷體" pitchFamily="65" charset="-120"/>
            </a:endParaRPr>
          </a:p>
          <a:p>
            <a:pPr>
              <a:buFont typeface="Arial" pitchFamily="34" charset="0"/>
              <a:buChar char="•"/>
            </a:pPr>
            <a:r>
              <a:rPr lang="zh-TW" altLang="en-US" dirty="0">
                <a:latin typeface="標楷體" pitchFamily="65" charset="-120"/>
                <a:ea typeface="標楷體" pitchFamily="65" charset="-120"/>
              </a:rPr>
              <a:t>飢餓行銷</a:t>
            </a:r>
            <a:endParaRPr lang="en-US" altLang="zh-TW" dirty="0">
              <a:latin typeface="標楷體" pitchFamily="65" charset="-120"/>
              <a:ea typeface="標楷體" pitchFamily="65" charset="-120"/>
            </a:endParaRPr>
          </a:p>
          <a:p>
            <a:r>
              <a:rPr lang="zh-TW" altLang="en-US" sz="1600" dirty="0">
                <a:latin typeface="標楷體" pitchFamily="65" charset="-120"/>
                <a:ea typeface="標楷體" pitchFamily="65" charset="-120"/>
              </a:rPr>
              <a:t>所謂「飢餓營銷」是指商品提供者有意調低產量，以期達到調控供求關係、製造供不應求「假象」、維持商品較高售價和利潤率的目的。</a:t>
            </a:r>
          </a:p>
          <a:p>
            <a:r>
              <a:rPr lang="zh-TW" altLang="en-US" sz="1600" dirty="0">
                <a:latin typeface="標楷體" pitchFamily="65" charset="-120"/>
                <a:ea typeface="標楷體" pitchFamily="65" charset="-120"/>
              </a:rPr>
              <a:t>飢餓式營銷是在孟子「君子引而不發，越如也」的基礎上演變而來的，類似於囤積貨物、待價而沽。西方經濟學中的「效用理論」，是指消費者從對商品和服務的消費中所獲得的滿足感，它屬於一個心理概念，具有主觀性，這一常識在營銷學中被稱為「飢餓」營銷。</a:t>
            </a:r>
          </a:p>
          <a:p>
            <a:r>
              <a:rPr lang="zh-TW" altLang="en-US" sz="1600" dirty="0">
                <a:latin typeface="標楷體" pitchFamily="65" charset="-120"/>
                <a:ea typeface="標楷體" pitchFamily="65" charset="-120"/>
              </a:rPr>
              <a:t>企業運用「飢餓」營銷的前提是企業產品品牌和產品質量擁有足夠的號召力，然後再運用飢餓營銷方式使其價值和號召力成倍地放大，為以後的持續熱銷打下基礎，並建立忠誠度更好的客戶群體。所以飢餓營銷不能簡單地理解為「定低價</a:t>
            </a:r>
            <a:r>
              <a:rPr lang="en-US" altLang="zh-TW" sz="1600" dirty="0">
                <a:latin typeface="標楷體" pitchFamily="65" charset="-120"/>
                <a:ea typeface="標楷體" pitchFamily="65" charset="-120"/>
              </a:rPr>
              <a:t>-</a:t>
            </a:r>
            <a:r>
              <a:rPr lang="zh-TW" altLang="en-US" sz="1600" dirty="0">
                <a:latin typeface="標楷體" pitchFamily="65" charset="-120"/>
                <a:ea typeface="標楷體" pitchFamily="65" charset="-120"/>
              </a:rPr>
              <a:t>限供量</a:t>
            </a:r>
            <a:r>
              <a:rPr lang="en-US" altLang="zh-TW" sz="1600" dirty="0">
                <a:latin typeface="標楷體" pitchFamily="65" charset="-120"/>
                <a:ea typeface="標楷體" pitchFamily="65" charset="-120"/>
              </a:rPr>
              <a:t>-</a:t>
            </a:r>
            <a:r>
              <a:rPr lang="zh-TW" altLang="en-US" sz="1600" dirty="0">
                <a:latin typeface="標楷體" pitchFamily="65" charset="-120"/>
                <a:ea typeface="標楷體" pitchFamily="65" charset="-120"/>
              </a:rPr>
              <a:t>加價賣」，強勢的品牌、良好的產品、出色的營銷才是關鍵，才是基礎。</a:t>
            </a:r>
          </a:p>
          <a:p>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29017979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橢圓 4"/>
          <p:cNvSpPr/>
          <p:nvPr/>
        </p:nvSpPr>
        <p:spPr>
          <a:xfrm>
            <a:off x="3359696" y="1340768"/>
            <a:ext cx="1008112" cy="7200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chemeClr val="tx1"/>
                </a:solidFill>
                <a:latin typeface="標楷體" pitchFamily="65" charset="-120"/>
                <a:ea typeface="標楷體" pitchFamily="65" charset="-120"/>
              </a:rPr>
              <a:t>人</a:t>
            </a:r>
            <a:endParaRPr lang="zh-TW" altLang="en-US" dirty="0">
              <a:solidFill>
                <a:schemeClr val="tx1"/>
              </a:solidFill>
              <a:latin typeface="標楷體" pitchFamily="65" charset="-120"/>
              <a:ea typeface="標楷體" pitchFamily="65" charset="-120"/>
            </a:endParaRPr>
          </a:p>
        </p:txBody>
      </p:sp>
      <p:sp>
        <p:nvSpPr>
          <p:cNvPr id="6" name="橢圓 5"/>
          <p:cNvSpPr/>
          <p:nvPr/>
        </p:nvSpPr>
        <p:spPr>
          <a:xfrm>
            <a:off x="3359696" y="2996952"/>
            <a:ext cx="1008112" cy="7200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chemeClr val="tx1"/>
                </a:solidFill>
                <a:latin typeface="標楷體" pitchFamily="65" charset="-120"/>
                <a:ea typeface="標楷體" pitchFamily="65" charset="-120"/>
              </a:rPr>
              <a:t>市場</a:t>
            </a:r>
            <a:endParaRPr lang="zh-TW" altLang="en-US" dirty="0">
              <a:solidFill>
                <a:schemeClr val="tx1"/>
              </a:solidFill>
              <a:latin typeface="標楷體" pitchFamily="65" charset="-120"/>
              <a:ea typeface="標楷體" pitchFamily="65" charset="-120"/>
            </a:endParaRPr>
          </a:p>
        </p:txBody>
      </p:sp>
      <p:cxnSp>
        <p:nvCxnSpPr>
          <p:cNvPr id="8" name="直線單箭頭接點 7"/>
          <p:cNvCxnSpPr>
            <a:stCxn id="5" idx="4"/>
            <a:endCxn id="6" idx="0"/>
          </p:cNvCxnSpPr>
          <p:nvPr/>
        </p:nvCxnSpPr>
        <p:spPr>
          <a:xfrm>
            <a:off x="3863752" y="2060848"/>
            <a:ext cx="0" cy="93610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接點 9"/>
          <p:cNvCxnSpPr>
            <a:stCxn id="5" idx="2"/>
          </p:cNvCxnSpPr>
          <p:nvPr/>
        </p:nvCxnSpPr>
        <p:spPr>
          <a:xfrm flipH="1">
            <a:off x="2711624" y="1700808"/>
            <a:ext cx="6480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接點 11"/>
          <p:cNvCxnSpPr/>
          <p:nvPr/>
        </p:nvCxnSpPr>
        <p:spPr>
          <a:xfrm>
            <a:off x="3071664" y="1700808"/>
            <a:ext cx="0" cy="5760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文字方塊 12"/>
          <p:cNvSpPr txBox="1"/>
          <p:nvPr/>
        </p:nvSpPr>
        <p:spPr>
          <a:xfrm>
            <a:off x="2100064" y="1497558"/>
            <a:ext cx="827584" cy="923330"/>
          </a:xfrm>
          <a:prstGeom prst="rect">
            <a:avLst/>
          </a:prstGeom>
          <a:noFill/>
        </p:spPr>
        <p:txBody>
          <a:bodyPr wrap="square" rtlCol="0">
            <a:spAutoFit/>
          </a:bodyPr>
          <a:lstStyle/>
          <a:p>
            <a:r>
              <a:rPr lang="zh-TW" altLang="en-US" dirty="0">
                <a:latin typeface="標楷體" pitchFamily="65" charset="-120"/>
                <a:ea typeface="標楷體" pitchFamily="65" charset="-120"/>
              </a:rPr>
              <a:t>感性</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理性</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道德</a:t>
            </a:r>
            <a:endParaRPr lang="en-US" altLang="zh-TW" dirty="0">
              <a:latin typeface="標楷體" pitchFamily="65" charset="-120"/>
              <a:ea typeface="標楷體" pitchFamily="65" charset="-120"/>
            </a:endParaRPr>
          </a:p>
        </p:txBody>
      </p:sp>
      <p:cxnSp>
        <p:nvCxnSpPr>
          <p:cNvPr id="16" name="直線接點 15"/>
          <p:cNvCxnSpPr/>
          <p:nvPr/>
        </p:nvCxnSpPr>
        <p:spPr>
          <a:xfrm flipH="1">
            <a:off x="2711624" y="1988840"/>
            <a:ext cx="3600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flipH="1">
            <a:off x="2711624" y="2276872"/>
            <a:ext cx="3600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文字方塊 10"/>
          <p:cNvSpPr txBox="1"/>
          <p:nvPr/>
        </p:nvSpPr>
        <p:spPr>
          <a:xfrm>
            <a:off x="4727848" y="1556792"/>
            <a:ext cx="1944216" cy="369332"/>
          </a:xfrm>
          <a:prstGeom prst="rect">
            <a:avLst/>
          </a:prstGeom>
          <a:noFill/>
        </p:spPr>
        <p:txBody>
          <a:bodyPr wrap="square" rtlCol="0">
            <a:spAutoFit/>
          </a:bodyPr>
          <a:lstStyle/>
          <a:p>
            <a:r>
              <a:rPr lang="zh-TW" altLang="en-US" dirty="0">
                <a:latin typeface="標楷體" pitchFamily="65" charset="-120"/>
                <a:ea typeface="標楷體" pitchFamily="65" charset="-120"/>
              </a:rPr>
              <a:t>消費者行為</a:t>
            </a:r>
            <a:endParaRPr lang="zh-TW" altLang="en-US" dirty="0">
              <a:latin typeface="標楷體" pitchFamily="65" charset="-120"/>
              <a:ea typeface="標楷體" pitchFamily="65" charset="-120"/>
            </a:endParaRPr>
          </a:p>
        </p:txBody>
      </p:sp>
      <p:sp>
        <p:nvSpPr>
          <p:cNvPr id="14" name="文字方塊 13"/>
          <p:cNvSpPr txBox="1"/>
          <p:nvPr/>
        </p:nvSpPr>
        <p:spPr>
          <a:xfrm>
            <a:off x="4676380" y="2940056"/>
            <a:ext cx="1944216" cy="369332"/>
          </a:xfrm>
          <a:prstGeom prst="rect">
            <a:avLst/>
          </a:prstGeom>
          <a:noFill/>
        </p:spPr>
        <p:txBody>
          <a:bodyPr wrap="square" rtlCol="0">
            <a:spAutoFit/>
          </a:bodyPr>
          <a:lstStyle/>
          <a:p>
            <a:r>
              <a:rPr lang="zh-TW" altLang="en-US" dirty="0">
                <a:solidFill>
                  <a:srgbClr val="FF0000"/>
                </a:solidFill>
                <a:latin typeface="標楷體" pitchFamily="65" charset="-120"/>
                <a:ea typeface="標楷體" pitchFamily="65" charset="-120"/>
              </a:rPr>
              <a:t>策略管理</a:t>
            </a:r>
            <a:endParaRPr lang="zh-TW" altLang="en-US" dirty="0">
              <a:solidFill>
                <a:srgbClr val="FF0000"/>
              </a:solidFill>
              <a:latin typeface="標楷體" pitchFamily="65" charset="-120"/>
              <a:ea typeface="標楷體" pitchFamily="65" charset="-120"/>
            </a:endParaRPr>
          </a:p>
        </p:txBody>
      </p:sp>
      <p:sp>
        <p:nvSpPr>
          <p:cNvPr id="15" name="文字方塊 14"/>
          <p:cNvSpPr txBox="1"/>
          <p:nvPr/>
        </p:nvSpPr>
        <p:spPr>
          <a:xfrm>
            <a:off x="6312024" y="3140968"/>
            <a:ext cx="648072" cy="369332"/>
          </a:xfrm>
          <a:prstGeom prst="rect">
            <a:avLst/>
          </a:prstGeom>
          <a:noFill/>
        </p:spPr>
        <p:txBody>
          <a:bodyPr wrap="square" rtlCol="0">
            <a:spAutoFit/>
          </a:bodyPr>
          <a:lstStyle/>
          <a:p>
            <a:r>
              <a:rPr lang="zh-TW" altLang="en-US" dirty="0">
                <a:latin typeface="標楷體" pitchFamily="65" charset="-120"/>
                <a:ea typeface="標楷體" pitchFamily="65" charset="-120"/>
              </a:rPr>
              <a:t>戰略</a:t>
            </a:r>
            <a:endParaRPr lang="zh-TW" altLang="en-US" dirty="0">
              <a:latin typeface="標楷體" pitchFamily="65" charset="-120"/>
              <a:ea typeface="標楷體" pitchFamily="65" charset="-120"/>
            </a:endParaRPr>
          </a:p>
        </p:txBody>
      </p:sp>
      <p:cxnSp>
        <p:nvCxnSpPr>
          <p:cNvPr id="19" name="直線單箭頭接點 18"/>
          <p:cNvCxnSpPr>
            <a:stCxn id="15" idx="2"/>
          </p:cNvCxnSpPr>
          <p:nvPr/>
        </p:nvCxnSpPr>
        <p:spPr>
          <a:xfrm>
            <a:off x="6636060" y="3510301"/>
            <a:ext cx="6592" cy="5249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文字方塊 19"/>
          <p:cNvSpPr txBox="1"/>
          <p:nvPr/>
        </p:nvSpPr>
        <p:spPr>
          <a:xfrm>
            <a:off x="6312024" y="4067781"/>
            <a:ext cx="2160240" cy="646331"/>
          </a:xfrm>
          <a:prstGeom prst="rect">
            <a:avLst/>
          </a:prstGeom>
          <a:noFill/>
        </p:spPr>
        <p:txBody>
          <a:bodyPr wrap="square" rtlCol="0">
            <a:spAutoFit/>
          </a:bodyPr>
          <a:lstStyle/>
          <a:p>
            <a:r>
              <a:rPr lang="zh-TW" altLang="en-US" dirty="0">
                <a:latin typeface="標楷體" pitchFamily="65" charset="-120"/>
                <a:ea typeface="標楷體" pitchFamily="65" charset="-120"/>
              </a:rPr>
              <a:t>戰術</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企劃、活動</a:t>
            </a:r>
            <a:r>
              <a:rPr lang="en-US" altLang="zh-TW" dirty="0">
                <a:latin typeface="標楷體" pitchFamily="65" charset="-120"/>
                <a:ea typeface="標楷體" pitchFamily="65" charset="-120"/>
              </a:rPr>
              <a:t>4p)</a:t>
            </a:r>
            <a:endParaRPr lang="zh-TW" altLang="en-US" dirty="0">
              <a:latin typeface="標楷體" pitchFamily="65" charset="-120"/>
              <a:ea typeface="標楷體" pitchFamily="65" charset="-120"/>
            </a:endParaRPr>
          </a:p>
        </p:txBody>
      </p:sp>
      <p:sp>
        <p:nvSpPr>
          <p:cNvPr id="21" name="文字方塊 20"/>
          <p:cNvSpPr txBox="1"/>
          <p:nvPr/>
        </p:nvSpPr>
        <p:spPr>
          <a:xfrm>
            <a:off x="4439816" y="5229201"/>
            <a:ext cx="2448272" cy="1200329"/>
          </a:xfrm>
          <a:prstGeom prst="rect">
            <a:avLst/>
          </a:prstGeom>
          <a:noFill/>
        </p:spPr>
        <p:txBody>
          <a:bodyPr wrap="square" rtlCol="0">
            <a:spAutoFit/>
          </a:bodyPr>
          <a:lstStyle/>
          <a:p>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週←</a:t>
            </a: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月←</a:t>
            </a: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月</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票號</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  </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競選總部</a:t>
            </a:r>
            <a:endParaRPr lang="zh-TW" altLang="en-US" dirty="0">
              <a:latin typeface="標楷體" pitchFamily="65" charset="-120"/>
              <a:ea typeface="標楷體" pitchFamily="65" charset="-120"/>
            </a:endParaRPr>
          </a:p>
        </p:txBody>
      </p:sp>
      <p:sp>
        <p:nvSpPr>
          <p:cNvPr id="2" name="矩形 1"/>
          <p:cNvSpPr/>
          <p:nvPr/>
        </p:nvSpPr>
        <p:spPr>
          <a:xfrm>
            <a:off x="3192812" y="262089"/>
            <a:ext cx="3070072" cy="369332"/>
          </a:xfrm>
          <a:prstGeom prst="rect">
            <a:avLst/>
          </a:prstGeom>
        </p:spPr>
        <p:txBody>
          <a:bodyPr wrap="none">
            <a:spAutoFit/>
          </a:bodyPr>
          <a:lstStyle/>
          <a:p>
            <a:pPr algn="ctr"/>
            <a:r>
              <a:rPr lang="en-US" altLang="zh-TW" b="1" dirty="0" smtClean="0">
                <a:latin typeface="標楷體" pitchFamily="65" charset="-120"/>
                <a:ea typeface="標楷體" pitchFamily="65" charset="-120"/>
              </a:rPr>
              <a:t>17.1/11</a:t>
            </a:r>
            <a:r>
              <a:rPr lang="zh-TW" altLang="en-US" b="1" dirty="0" smtClean="0">
                <a:latin typeface="標楷體" pitchFamily="65" charset="-120"/>
                <a:ea typeface="標楷體" pitchFamily="65" charset="-120"/>
              </a:rPr>
              <a:t> </a:t>
            </a:r>
            <a:r>
              <a:rPr lang="zh-TW" altLang="en-US" dirty="0">
                <a:solidFill>
                  <a:srgbClr val="FF0000"/>
                </a:solidFill>
              </a:rPr>
              <a:t>行銷管理</a:t>
            </a:r>
            <a:r>
              <a:rPr lang="zh-TW" altLang="en-US" dirty="0">
                <a:solidFill>
                  <a:srgbClr val="FF0000"/>
                </a:solidFill>
                <a:latin typeface="標楷體" pitchFamily="65" charset="-120"/>
                <a:ea typeface="標楷體" pitchFamily="65" charset="-120"/>
              </a:rPr>
              <a:t>個案應用</a:t>
            </a:r>
            <a:endParaRPr lang="zh-TW" altLang="en-US" b="1" dirty="0">
              <a:latin typeface="標楷體" pitchFamily="65" charset="-120"/>
              <a:ea typeface="標楷體" pitchFamily="65" charset="-120"/>
            </a:endParaRPr>
          </a:p>
        </p:txBody>
      </p:sp>
    </p:spTree>
    <p:extLst>
      <p:ext uri="{BB962C8B-B14F-4D97-AF65-F5344CB8AC3E}">
        <p14:creationId xmlns:p14="http://schemas.microsoft.com/office/powerpoint/2010/main" val="578139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字方塊 23"/>
          <p:cNvSpPr txBox="1"/>
          <p:nvPr/>
        </p:nvSpPr>
        <p:spPr>
          <a:xfrm>
            <a:off x="7392144" y="3513782"/>
            <a:ext cx="1296144" cy="923330"/>
          </a:xfrm>
          <a:prstGeom prst="rect">
            <a:avLst/>
          </a:prstGeom>
          <a:noFill/>
        </p:spPr>
        <p:txBody>
          <a:bodyPr wrap="square" rtlCol="0">
            <a:spAutoFit/>
          </a:bodyPr>
          <a:lstStyle/>
          <a:p>
            <a:r>
              <a:rPr lang="en-US" altLang="zh-TW" dirty="0">
                <a:latin typeface="標楷體" pitchFamily="65" charset="-120"/>
                <a:ea typeface="標楷體" pitchFamily="65" charset="-120"/>
              </a:rPr>
              <a:t>HP</a:t>
            </a:r>
          </a:p>
          <a:p>
            <a:r>
              <a:rPr lang="en-US" altLang="zh-TW" dirty="0">
                <a:latin typeface="標楷體" pitchFamily="65" charset="-120"/>
                <a:ea typeface="標楷體" pitchFamily="65" charset="-120"/>
              </a:rPr>
              <a:t>DELL</a:t>
            </a:r>
          </a:p>
          <a:p>
            <a:r>
              <a:rPr lang="en-US" altLang="zh-TW" dirty="0">
                <a:latin typeface="標楷體" pitchFamily="65" charset="-120"/>
                <a:ea typeface="標楷體" pitchFamily="65" charset="-120"/>
              </a:rPr>
              <a:t>CONPAG</a:t>
            </a:r>
          </a:p>
        </p:txBody>
      </p:sp>
      <p:sp>
        <p:nvSpPr>
          <p:cNvPr id="4" name="文字方塊 3"/>
          <p:cNvSpPr txBox="1"/>
          <p:nvPr/>
        </p:nvSpPr>
        <p:spPr>
          <a:xfrm>
            <a:off x="3395700" y="620689"/>
            <a:ext cx="5400600" cy="1200329"/>
          </a:xfrm>
          <a:prstGeom prst="rect">
            <a:avLst/>
          </a:prstGeom>
          <a:noFill/>
        </p:spPr>
        <p:txBody>
          <a:bodyPr wrap="square" rtlCol="0">
            <a:spAutoFit/>
          </a:bodyPr>
          <a:lstStyle/>
          <a:p>
            <a:pPr algn="ctr"/>
            <a:r>
              <a:rPr lang="en-US" altLang="zh-TW" sz="2400" b="1" dirty="0" smtClean="0">
                <a:latin typeface="標楷體" pitchFamily="65" charset="-120"/>
                <a:ea typeface="標楷體" pitchFamily="65" charset="-120"/>
              </a:rPr>
              <a:t>18.1/18</a:t>
            </a:r>
            <a:r>
              <a:rPr lang="zh-TW" altLang="en-US" sz="2400" b="1" dirty="0" smtClean="0">
                <a:latin typeface="標楷體" pitchFamily="65" charset="-120"/>
                <a:ea typeface="標楷體" pitchFamily="65" charset="-120"/>
              </a:rPr>
              <a:t> </a:t>
            </a:r>
            <a:r>
              <a:rPr lang="zh-TW" altLang="en-US" sz="2400" dirty="0">
                <a:solidFill>
                  <a:srgbClr val="FF0000"/>
                </a:solidFill>
              </a:rPr>
              <a:t>行銷</a:t>
            </a:r>
            <a:r>
              <a:rPr lang="zh-TW" altLang="en-US" sz="2400" dirty="0" smtClean="0">
                <a:solidFill>
                  <a:srgbClr val="FF0000"/>
                </a:solidFill>
              </a:rPr>
              <a:t>管理期末考</a:t>
            </a:r>
            <a:endParaRPr lang="en-US" altLang="zh-TW" sz="2400" dirty="0" smtClean="0">
              <a:solidFill>
                <a:srgbClr val="FF0000"/>
              </a:solidFill>
            </a:endParaRPr>
          </a:p>
          <a:p>
            <a:pPr algn="ctr"/>
            <a:endParaRPr lang="zh-TW" altLang="en-US" sz="2400" b="1" dirty="0">
              <a:latin typeface="標楷體" pitchFamily="65" charset="-120"/>
              <a:ea typeface="標楷體" pitchFamily="65" charset="-120"/>
            </a:endParaRPr>
          </a:p>
          <a:p>
            <a:pPr algn="ctr"/>
            <a:endParaRPr lang="zh-TW" altLang="en-US" sz="2400" b="1" dirty="0">
              <a:latin typeface="標楷體" pitchFamily="65" charset="-120"/>
              <a:ea typeface="標楷體" pitchFamily="65" charset="-120"/>
            </a:endParaRPr>
          </a:p>
        </p:txBody>
      </p:sp>
      <p:grpSp>
        <p:nvGrpSpPr>
          <p:cNvPr id="9" name="群組 8"/>
          <p:cNvGrpSpPr/>
          <p:nvPr/>
        </p:nvGrpSpPr>
        <p:grpSpPr>
          <a:xfrm>
            <a:off x="4583832" y="1772816"/>
            <a:ext cx="936104" cy="936104"/>
            <a:chOff x="2555776" y="1268760"/>
            <a:chExt cx="936104" cy="936104"/>
          </a:xfrm>
        </p:grpSpPr>
        <p:sp>
          <p:nvSpPr>
            <p:cNvPr id="5" name="文字方塊 4"/>
            <p:cNvSpPr txBox="1"/>
            <p:nvPr/>
          </p:nvSpPr>
          <p:spPr>
            <a:xfrm>
              <a:off x="2843808" y="1268760"/>
              <a:ext cx="530915" cy="369332"/>
            </a:xfrm>
            <a:prstGeom prst="rect">
              <a:avLst/>
            </a:prstGeom>
            <a:noFill/>
          </p:spPr>
          <p:txBody>
            <a:bodyPr wrap="none" rtlCol="0">
              <a:spAutoFit/>
            </a:bodyPr>
            <a:lstStyle/>
            <a:p>
              <a:r>
                <a:rPr lang="en-US" altLang="zh-TW" dirty="0">
                  <a:latin typeface="標楷體" pitchFamily="65" charset="-120"/>
                  <a:ea typeface="標楷體" pitchFamily="65" charset="-120"/>
                </a:rPr>
                <a:t>IBM</a:t>
              </a:r>
              <a:endParaRPr lang="zh-TW" altLang="en-US" dirty="0">
                <a:latin typeface="標楷體" pitchFamily="65" charset="-120"/>
                <a:ea typeface="標楷體" pitchFamily="65" charset="-120"/>
              </a:endParaRPr>
            </a:p>
          </p:txBody>
        </p:sp>
        <p:sp>
          <p:nvSpPr>
            <p:cNvPr id="6" name="文字方塊 5"/>
            <p:cNvSpPr txBox="1"/>
            <p:nvPr/>
          </p:nvSpPr>
          <p:spPr>
            <a:xfrm>
              <a:off x="2843808" y="1835532"/>
              <a:ext cx="415498" cy="369332"/>
            </a:xfrm>
            <a:prstGeom prst="rect">
              <a:avLst/>
            </a:prstGeom>
            <a:noFill/>
          </p:spPr>
          <p:txBody>
            <a:bodyPr wrap="none" rtlCol="0">
              <a:spAutoFit/>
            </a:bodyPr>
            <a:lstStyle/>
            <a:p>
              <a:r>
                <a:rPr lang="en-US" altLang="zh-TW" dirty="0">
                  <a:latin typeface="標楷體" pitchFamily="65" charset="-120"/>
                  <a:ea typeface="標楷體" pitchFamily="65" charset="-120"/>
                </a:rPr>
                <a:t>HP</a:t>
              </a:r>
              <a:endParaRPr lang="zh-TW" altLang="en-US" dirty="0">
                <a:latin typeface="標楷體" pitchFamily="65" charset="-120"/>
                <a:ea typeface="標楷體" pitchFamily="65" charset="-120"/>
              </a:endParaRPr>
            </a:p>
          </p:txBody>
        </p:sp>
        <p:sp>
          <p:nvSpPr>
            <p:cNvPr id="7" name="左大括弧 6"/>
            <p:cNvSpPr/>
            <p:nvPr/>
          </p:nvSpPr>
          <p:spPr>
            <a:xfrm>
              <a:off x="2555776" y="1412776"/>
              <a:ext cx="360040" cy="648072"/>
            </a:xfrm>
            <a:prstGeom prst="leftBrace">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8" name="右大括弧 7"/>
            <p:cNvSpPr/>
            <p:nvPr/>
          </p:nvSpPr>
          <p:spPr>
            <a:xfrm>
              <a:off x="3347864" y="1412776"/>
              <a:ext cx="144016" cy="64807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grpSp>
      <p:sp>
        <p:nvSpPr>
          <p:cNvPr id="11" name="文字方塊 10"/>
          <p:cNvSpPr txBox="1"/>
          <p:nvPr/>
        </p:nvSpPr>
        <p:spPr>
          <a:xfrm>
            <a:off x="4871865" y="2924944"/>
            <a:ext cx="761747" cy="369332"/>
          </a:xfrm>
          <a:prstGeom prst="rect">
            <a:avLst/>
          </a:prstGeom>
          <a:noFill/>
        </p:spPr>
        <p:txBody>
          <a:bodyPr wrap="none" rtlCol="0">
            <a:spAutoFit/>
          </a:bodyPr>
          <a:lstStyle/>
          <a:p>
            <a:r>
              <a:rPr lang="en-US" altLang="zh-TW" dirty="0">
                <a:latin typeface="標楷體" pitchFamily="65" charset="-120"/>
                <a:ea typeface="標楷體" pitchFamily="65" charset="-120"/>
              </a:rPr>
              <a:t>Apple</a:t>
            </a:r>
            <a:endParaRPr lang="zh-TW" altLang="en-US" dirty="0">
              <a:latin typeface="標楷體" pitchFamily="65" charset="-120"/>
              <a:ea typeface="標楷體" pitchFamily="65" charset="-120"/>
            </a:endParaRPr>
          </a:p>
        </p:txBody>
      </p:sp>
      <p:sp>
        <p:nvSpPr>
          <p:cNvPr id="12" name="文字方塊 11"/>
          <p:cNvSpPr txBox="1"/>
          <p:nvPr/>
        </p:nvSpPr>
        <p:spPr>
          <a:xfrm>
            <a:off x="4871865" y="3491716"/>
            <a:ext cx="1800493" cy="369332"/>
          </a:xfrm>
          <a:prstGeom prst="rect">
            <a:avLst/>
          </a:prstGeom>
          <a:noFill/>
        </p:spPr>
        <p:txBody>
          <a:bodyPr wrap="none" rtlCol="0">
            <a:spAutoFit/>
          </a:bodyPr>
          <a:lstStyle/>
          <a:p>
            <a:r>
              <a:rPr lang="en-US" altLang="zh-TW" dirty="0" err="1">
                <a:latin typeface="標楷體" pitchFamily="65" charset="-120"/>
                <a:ea typeface="標楷體" pitchFamily="65" charset="-120"/>
              </a:rPr>
              <a:t>MS+Intel</a:t>
            </a:r>
            <a:r>
              <a:rPr lang="en-US" altLang="zh-TW" dirty="0">
                <a:latin typeface="標楷體" pitchFamily="65" charset="-120"/>
                <a:ea typeface="標楷體" pitchFamily="65" charset="-120"/>
              </a:rPr>
              <a:t>(2006)</a:t>
            </a:r>
            <a:endParaRPr lang="zh-TW" altLang="en-US" dirty="0">
              <a:latin typeface="標楷體" pitchFamily="65" charset="-120"/>
              <a:ea typeface="標楷體" pitchFamily="65" charset="-120"/>
            </a:endParaRPr>
          </a:p>
        </p:txBody>
      </p:sp>
      <p:sp>
        <p:nvSpPr>
          <p:cNvPr id="13" name="左大括弧 12"/>
          <p:cNvSpPr/>
          <p:nvPr/>
        </p:nvSpPr>
        <p:spPr>
          <a:xfrm>
            <a:off x="4583832" y="3068960"/>
            <a:ext cx="360040" cy="648072"/>
          </a:xfrm>
          <a:prstGeom prst="leftBrace">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cxnSp>
        <p:nvCxnSpPr>
          <p:cNvPr id="17" name="直線單箭頭接點 16"/>
          <p:cNvCxnSpPr/>
          <p:nvPr/>
        </p:nvCxnSpPr>
        <p:spPr>
          <a:xfrm flipV="1">
            <a:off x="5663952" y="2852936"/>
            <a:ext cx="1080120" cy="216024"/>
          </a:xfrm>
          <a:prstGeom prst="straightConnector1">
            <a:avLst/>
          </a:prstGeom>
          <a:ln>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8" name="文字方塊 17"/>
          <p:cNvSpPr txBox="1"/>
          <p:nvPr/>
        </p:nvSpPr>
        <p:spPr>
          <a:xfrm>
            <a:off x="6888088" y="2564904"/>
            <a:ext cx="648072" cy="369332"/>
          </a:xfrm>
          <a:prstGeom prst="rect">
            <a:avLst/>
          </a:prstGeom>
          <a:noFill/>
        </p:spPr>
        <p:txBody>
          <a:bodyPr wrap="square" rtlCol="0">
            <a:spAutoFit/>
          </a:bodyPr>
          <a:lstStyle/>
          <a:p>
            <a:r>
              <a:rPr lang="en-US" altLang="zh-TW" dirty="0"/>
              <a:t>Unix</a:t>
            </a:r>
            <a:endParaRPr lang="zh-TW" altLang="en-US" dirty="0"/>
          </a:p>
        </p:txBody>
      </p:sp>
      <p:sp>
        <p:nvSpPr>
          <p:cNvPr id="19" name="文字方塊 18"/>
          <p:cNvSpPr txBox="1"/>
          <p:nvPr/>
        </p:nvSpPr>
        <p:spPr>
          <a:xfrm>
            <a:off x="4871864" y="2708920"/>
            <a:ext cx="648072" cy="369332"/>
          </a:xfrm>
          <a:prstGeom prst="rect">
            <a:avLst/>
          </a:prstGeom>
          <a:noFill/>
        </p:spPr>
        <p:txBody>
          <a:bodyPr wrap="square" rtlCol="0">
            <a:spAutoFit/>
          </a:bodyPr>
          <a:lstStyle/>
          <a:p>
            <a:r>
              <a:rPr lang="en-US" altLang="zh-TW" dirty="0">
                <a:solidFill>
                  <a:srgbClr val="0000FF"/>
                </a:solidFill>
              </a:rPr>
              <a:t>VS</a:t>
            </a:r>
            <a:endParaRPr lang="zh-TW" altLang="en-US" dirty="0">
              <a:solidFill>
                <a:srgbClr val="0000FF"/>
              </a:solidFill>
            </a:endParaRPr>
          </a:p>
        </p:txBody>
      </p:sp>
      <p:sp>
        <p:nvSpPr>
          <p:cNvPr id="20" name="手繪多邊形 19"/>
          <p:cNvSpPr/>
          <p:nvPr/>
        </p:nvSpPr>
        <p:spPr>
          <a:xfrm>
            <a:off x="3540462" y="2173831"/>
            <a:ext cx="1002195" cy="1272209"/>
          </a:xfrm>
          <a:custGeom>
            <a:avLst/>
            <a:gdLst>
              <a:gd name="connsiteX0" fmla="*/ 872986 w 1002195"/>
              <a:gd name="connsiteY0" fmla="*/ 1202635 h 1272209"/>
              <a:gd name="connsiteX1" fmla="*/ 823291 w 1002195"/>
              <a:gd name="connsiteY1" fmla="*/ 1212574 h 1272209"/>
              <a:gd name="connsiteX2" fmla="*/ 236882 w 1002195"/>
              <a:gd name="connsiteY2" fmla="*/ 844826 h 1272209"/>
              <a:gd name="connsiteX3" fmla="*/ 127552 w 1002195"/>
              <a:gd name="connsiteY3" fmla="*/ 347869 h 1272209"/>
              <a:gd name="connsiteX4" fmla="*/ 1002195 w 1002195"/>
              <a:gd name="connsiteY4" fmla="*/ 0 h 1272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195" h="1272209">
                <a:moveTo>
                  <a:pt x="872986" y="1202635"/>
                </a:moveTo>
                <a:cubicBezTo>
                  <a:pt x="901147" y="1237422"/>
                  <a:pt x="929308" y="1272209"/>
                  <a:pt x="823291" y="1212574"/>
                </a:cubicBezTo>
                <a:cubicBezTo>
                  <a:pt x="717274" y="1152939"/>
                  <a:pt x="352839" y="988944"/>
                  <a:pt x="236882" y="844826"/>
                </a:cubicBezTo>
                <a:cubicBezTo>
                  <a:pt x="120926" y="700709"/>
                  <a:pt x="0" y="488673"/>
                  <a:pt x="127552" y="347869"/>
                </a:cubicBezTo>
                <a:cubicBezTo>
                  <a:pt x="255104" y="207065"/>
                  <a:pt x="628649" y="103532"/>
                  <a:pt x="1002195" y="0"/>
                </a:cubicBezTo>
              </a:path>
            </a:pathLst>
          </a:custGeom>
          <a:ln>
            <a:solidFill>
              <a:srgbClr val="0000FF"/>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21" name="文字方塊 20"/>
          <p:cNvSpPr txBox="1"/>
          <p:nvPr/>
        </p:nvSpPr>
        <p:spPr>
          <a:xfrm>
            <a:off x="3071664" y="2564904"/>
            <a:ext cx="1512168" cy="369332"/>
          </a:xfrm>
          <a:prstGeom prst="rect">
            <a:avLst/>
          </a:prstGeom>
          <a:noFill/>
        </p:spPr>
        <p:txBody>
          <a:bodyPr wrap="square" rtlCol="0">
            <a:spAutoFit/>
          </a:bodyPr>
          <a:lstStyle/>
          <a:p>
            <a:r>
              <a:rPr lang="zh-TW" altLang="en-US" dirty="0">
                <a:latin typeface="標楷體" pitchFamily="65" charset="-120"/>
                <a:ea typeface="標楷體" pitchFamily="65" charset="-120"/>
                <a:sym typeface="Wingdings"/>
              </a:rPr>
              <a:t></a:t>
            </a:r>
            <a:r>
              <a:rPr lang="en-US" altLang="zh-TW" dirty="0">
                <a:latin typeface="標楷體" pitchFamily="65" charset="-120"/>
                <a:ea typeface="標楷體" pitchFamily="65" charset="-120"/>
                <a:sym typeface="Wingdings"/>
              </a:rPr>
              <a:t>1984</a:t>
            </a:r>
            <a:r>
              <a:rPr lang="zh-TW" altLang="en-US" dirty="0">
                <a:latin typeface="標楷體" pitchFamily="65" charset="-120"/>
                <a:ea typeface="標楷體" pitchFamily="65" charset="-120"/>
                <a:sym typeface="Wingdings"/>
              </a:rPr>
              <a:t>年</a:t>
            </a:r>
            <a:endParaRPr lang="zh-TW" altLang="en-US" dirty="0">
              <a:latin typeface="標楷體" pitchFamily="65" charset="-120"/>
              <a:ea typeface="標楷體" pitchFamily="65" charset="-120"/>
            </a:endParaRPr>
          </a:p>
        </p:txBody>
      </p:sp>
      <p:grpSp>
        <p:nvGrpSpPr>
          <p:cNvPr id="67" name="群組 66"/>
          <p:cNvGrpSpPr/>
          <p:nvPr/>
        </p:nvGrpSpPr>
        <p:grpSpPr>
          <a:xfrm>
            <a:off x="6637064" y="3709888"/>
            <a:ext cx="683073" cy="511200"/>
            <a:chOff x="4248967" y="4293096"/>
            <a:chExt cx="683073" cy="511200"/>
          </a:xfrm>
        </p:grpSpPr>
        <p:cxnSp>
          <p:nvCxnSpPr>
            <p:cNvPr id="23" name="直線接點 22"/>
            <p:cNvCxnSpPr/>
            <p:nvPr/>
          </p:nvCxnSpPr>
          <p:spPr>
            <a:xfrm flipV="1">
              <a:off x="4248967" y="4293096"/>
              <a:ext cx="683073" cy="1743"/>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6" name="直線接點 25"/>
            <p:cNvCxnSpPr/>
            <p:nvPr/>
          </p:nvCxnSpPr>
          <p:spPr>
            <a:xfrm>
              <a:off x="4572000" y="4293096"/>
              <a:ext cx="0" cy="51120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8" name="直線接點 27"/>
            <p:cNvCxnSpPr/>
            <p:nvPr/>
          </p:nvCxnSpPr>
          <p:spPr>
            <a:xfrm>
              <a:off x="4572000" y="4797152"/>
              <a:ext cx="360040" cy="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9" name="直線接點 28"/>
            <p:cNvCxnSpPr/>
            <p:nvPr/>
          </p:nvCxnSpPr>
          <p:spPr>
            <a:xfrm>
              <a:off x="4572000" y="4581128"/>
              <a:ext cx="360040" cy="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grpSp>
      <p:grpSp>
        <p:nvGrpSpPr>
          <p:cNvPr id="32" name="群組 31"/>
          <p:cNvGrpSpPr/>
          <p:nvPr/>
        </p:nvGrpSpPr>
        <p:grpSpPr>
          <a:xfrm>
            <a:off x="8040217" y="3667496"/>
            <a:ext cx="719787" cy="553593"/>
            <a:chOff x="4644301" y="3170583"/>
            <a:chExt cx="719787" cy="553593"/>
          </a:xfrm>
        </p:grpSpPr>
        <p:cxnSp>
          <p:nvCxnSpPr>
            <p:cNvPr id="33" name="直線接點 32"/>
            <p:cNvCxnSpPr/>
            <p:nvPr/>
          </p:nvCxnSpPr>
          <p:spPr>
            <a:xfrm flipV="1">
              <a:off x="4644301" y="3170583"/>
              <a:ext cx="683073" cy="1743"/>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4" name="直線接點 33"/>
            <p:cNvCxnSpPr/>
            <p:nvPr/>
          </p:nvCxnSpPr>
          <p:spPr>
            <a:xfrm>
              <a:off x="5004048" y="3212976"/>
              <a:ext cx="0" cy="51120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5" name="直線接點 34"/>
            <p:cNvCxnSpPr/>
            <p:nvPr/>
          </p:nvCxnSpPr>
          <p:spPr>
            <a:xfrm>
              <a:off x="5004048" y="3717032"/>
              <a:ext cx="360040" cy="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6" name="直線接點 35"/>
            <p:cNvCxnSpPr/>
            <p:nvPr/>
          </p:nvCxnSpPr>
          <p:spPr>
            <a:xfrm>
              <a:off x="5004048" y="3501008"/>
              <a:ext cx="360040" cy="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37" name="文字方塊 36"/>
          <p:cNvSpPr txBox="1"/>
          <p:nvPr/>
        </p:nvSpPr>
        <p:spPr>
          <a:xfrm>
            <a:off x="8832304" y="3501008"/>
            <a:ext cx="504056" cy="923330"/>
          </a:xfrm>
          <a:prstGeom prst="rect">
            <a:avLst/>
          </a:prstGeom>
          <a:noFill/>
        </p:spPr>
        <p:txBody>
          <a:bodyPr wrap="square" rtlCol="0">
            <a:spAutoFit/>
          </a:bodyPr>
          <a:lstStyle/>
          <a:p>
            <a:r>
              <a:rPr lang="zh-TW" altLang="en-US" dirty="0">
                <a:latin typeface="標楷體" pitchFamily="65" charset="-120"/>
                <a:ea typeface="標楷體" pitchFamily="65" charset="-120"/>
              </a:rPr>
              <a:t>歐</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美</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亞</a:t>
            </a:r>
            <a:endParaRPr lang="zh-TW" altLang="en-US" dirty="0">
              <a:latin typeface="標楷體" pitchFamily="65" charset="-120"/>
              <a:ea typeface="標楷體" pitchFamily="65" charset="-120"/>
            </a:endParaRPr>
          </a:p>
        </p:txBody>
      </p:sp>
      <p:sp>
        <p:nvSpPr>
          <p:cNvPr id="38" name="文字方塊 37"/>
          <p:cNvSpPr txBox="1"/>
          <p:nvPr/>
        </p:nvSpPr>
        <p:spPr>
          <a:xfrm>
            <a:off x="4871864" y="4653136"/>
            <a:ext cx="648072" cy="369332"/>
          </a:xfrm>
          <a:prstGeom prst="rect">
            <a:avLst/>
          </a:prstGeom>
          <a:noFill/>
        </p:spPr>
        <p:txBody>
          <a:bodyPr wrap="square" rtlCol="0">
            <a:spAutoFit/>
          </a:bodyPr>
          <a:lstStyle/>
          <a:p>
            <a:r>
              <a:rPr lang="en-US" altLang="zh-TW" dirty="0">
                <a:solidFill>
                  <a:srgbClr val="0000FF"/>
                </a:solidFill>
              </a:rPr>
              <a:t>VS</a:t>
            </a:r>
            <a:endParaRPr lang="zh-TW" altLang="en-US" dirty="0">
              <a:solidFill>
                <a:srgbClr val="0000FF"/>
              </a:solidFill>
            </a:endParaRPr>
          </a:p>
        </p:txBody>
      </p:sp>
      <p:sp>
        <p:nvSpPr>
          <p:cNvPr id="39" name="文字方塊 38"/>
          <p:cNvSpPr txBox="1"/>
          <p:nvPr/>
        </p:nvSpPr>
        <p:spPr>
          <a:xfrm>
            <a:off x="4655840" y="5229200"/>
            <a:ext cx="1440160" cy="923330"/>
          </a:xfrm>
          <a:prstGeom prst="rect">
            <a:avLst/>
          </a:prstGeom>
          <a:noFill/>
        </p:spPr>
        <p:txBody>
          <a:bodyPr wrap="square" rtlCol="0">
            <a:spAutoFit/>
          </a:bodyPr>
          <a:lstStyle/>
          <a:p>
            <a:r>
              <a:rPr lang="en-US" altLang="zh-TW" dirty="0"/>
              <a:t>Google</a:t>
            </a:r>
          </a:p>
          <a:p>
            <a:r>
              <a:rPr lang="en-US" altLang="zh-TW" dirty="0"/>
              <a:t>FB</a:t>
            </a:r>
          </a:p>
          <a:p>
            <a:r>
              <a:rPr lang="en-US" altLang="zh-TW" dirty="0" err="1"/>
              <a:t>Youtube</a:t>
            </a:r>
            <a:endParaRPr lang="zh-TW" altLang="en-US" dirty="0"/>
          </a:p>
        </p:txBody>
      </p:sp>
      <p:cxnSp>
        <p:nvCxnSpPr>
          <p:cNvPr id="41" name="直線接點 40"/>
          <p:cNvCxnSpPr/>
          <p:nvPr/>
        </p:nvCxnSpPr>
        <p:spPr>
          <a:xfrm>
            <a:off x="5663952" y="5445224"/>
            <a:ext cx="432048" cy="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2" name="直線接點 41"/>
          <p:cNvCxnSpPr/>
          <p:nvPr/>
        </p:nvCxnSpPr>
        <p:spPr>
          <a:xfrm>
            <a:off x="5663952" y="5733256"/>
            <a:ext cx="432048" cy="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3" name="直線接點 42"/>
          <p:cNvCxnSpPr/>
          <p:nvPr/>
        </p:nvCxnSpPr>
        <p:spPr>
          <a:xfrm>
            <a:off x="5663952" y="5949280"/>
            <a:ext cx="432048" cy="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5" name="直線接點 44"/>
          <p:cNvCxnSpPr/>
          <p:nvPr/>
        </p:nvCxnSpPr>
        <p:spPr>
          <a:xfrm>
            <a:off x="6096000" y="5445224"/>
            <a:ext cx="0" cy="504056"/>
          </a:xfrm>
          <a:prstGeom prst="line">
            <a:avLst/>
          </a:prstGeom>
        </p:spPr>
        <p:style>
          <a:lnRef idx="1">
            <a:schemeClr val="accent1"/>
          </a:lnRef>
          <a:fillRef idx="0">
            <a:schemeClr val="accent1"/>
          </a:fillRef>
          <a:effectRef idx="0">
            <a:schemeClr val="accent1"/>
          </a:effectRef>
          <a:fontRef idx="minor">
            <a:schemeClr val="tx1"/>
          </a:fontRef>
        </p:style>
      </p:cxnSp>
      <p:sp>
        <p:nvSpPr>
          <p:cNvPr id="46" name="文字方塊 45"/>
          <p:cNvSpPr txBox="1"/>
          <p:nvPr/>
        </p:nvSpPr>
        <p:spPr>
          <a:xfrm>
            <a:off x="6168008" y="5301208"/>
            <a:ext cx="936104" cy="923330"/>
          </a:xfrm>
          <a:prstGeom prst="rect">
            <a:avLst/>
          </a:prstGeom>
          <a:noFill/>
        </p:spPr>
        <p:txBody>
          <a:bodyPr wrap="square" rtlCol="0">
            <a:spAutoFit/>
          </a:bodyPr>
          <a:lstStyle/>
          <a:p>
            <a:pPr algn="ctr"/>
            <a:r>
              <a:rPr lang="en-US" altLang="zh-TW" dirty="0">
                <a:latin typeface="標楷體" pitchFamily="65" charset="-120"/>
                <a:ea typeface="標楷體" pitchFamily="65" charset="-120"/>
              </a:rPr>
              <a:t>+ARM</a:t>
            </a:r>
          </a:p>
          <a:p>
            <a:pPr algn="ctr"/>
            <a:r>
              <a:rPr lang="zh-TW" altLang="en-US" u="sng" dirty="0">
                <a:latin typeface="標楷體" pitchFamily="65" charset="-120"/>
                <a:ea typeface="標楷體" pitchFamily="65" charset="-120"/>
              </a:rPr>
              <a:t>安謀</a:t>
            </a:r>
            <a:endParaRPr lang="en-US" altLang="zh-TW" u="sng" dirty="0">
              <a:latin typeface="標楷體" pitchFamily="65" charset="-120"/>
              <a:ea typeface="標楷體" pitchFamily="65" charset="-120"/>
            </a:endParaRPr>
          </a:p>
          <a:p>
            <a:pPr algn="ctr"/>
            <a:r>
              <a:rPr lang="zh-TW" altLang="en-US" dirty="0">
                <a:latin typeface="標楷體" pitchFamily="65" charset="-120"/>
                <a:ea typeface="標楷體" pitchFamily="65" charset="-120"/>
              </a:rPr>
              <a:t>英</a:t>
            </a:r>
            <a:endParaRPr lang="en-US" altLang="zh-TW" dirty="0">
              <a:latin typeface="標楷體" pitchFamily="65" charset="-120"/>
              <a:ea typeface="標楷體" pitchFamily="65" charset="-120"/>
            </a:endParaRPr>
          </a:p>
        </p:txBody>
      </p:sp>
      <p:sp>
        <p:nvSpPr>
          <p:cNvPr id="47" name="文字方塊 46"/>
          <p:cNvSpPr txBox="1"/>
          <p:nvPr/>
        </p:nvSpPr>
        <p:spPr>
          <a:xfrm>
            <a:off x="7392144" y="5336048"/>
            <a:ext cx="1800200" cy="1477328"/>
          </a:xfrm>
          <a:prstGeom prst="rect">
            <a:avLst/>
          </a:prstGeom>
          <a:noFill/>
        </p:spPr>
        <p:txBody>
          <a:bodyPr wrap="square" rtlCol="0">
            <a:spAutoFit/>
          </a:bodyPr>
          <a:lstStyle/>
          <a:p>
            <a:r>
              <a:rPr lang="en-US" altLang="zh-TW" dirty="0" err="1">
                <a:latin typeface="標楷體" pitchFamily="65" charset="-120"/>
                <a:ea typeface="標楷體" pitchFamily="65" charset="-120"/>
              </a:rPr>
              <a:t>Nokia+Erison</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三星</a:t>
            </a:r>
            <a:r>
              <a:rPr lang="en-US" altLang="zh-TW" dirty="0">
                <a:latin typeface="標楷體" pitchFamily="65" charset="-120"/>
                <a:ea typeface="標楷體" pitchFamily="65" charset="-120"/>
              </a:rPr>
              <a:t>+HTC</a:t>
            </a:r>
          </a:p>
          <a:p>
            <a:r>
              <a:rPr lang="en-US" altLang="zh-TW" dirty="0" err="1">
                <a:latin typeface="標楷體" pitchFamily="65" charset="-120"/>
                <a:ea typeface="標楷體" pitchFamily="65" charset="-120"/>
              </a:rPr>
              <a:t>Amazon+Google</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a:t>
            </a:r>
            <a:r>
              <a:rPr lang="en-US" altLang="zh-TW" dirty="0" err="1">
                <a:latin typeface="標楷體" pitchFamily="65" charset="-120"/>
                <a:ea typeface="標楷體" pitchFamily="65" charset="-120"/>
              </a:rPr>
              <a:t>i</a:t>
            </a:r>
            <a:r>
              <a:rPr lang="en-US" altLang="zh-TW" dirty="0">
                <a:latin typeface="標楷體" pitchFamily="65" charset="-120"/>
                <a:ea typeface="標楷體" pitchFamily="65" charset="-120"/>
              </a:rPr>
              <a:t>-pad)     (Asus)</a:t>
            </a:r>
          </a:p>
        </p:txBody>
      </p:sp>
      <p:cxnSp>
        <p:nvCxnSpPr>
          <p:cNvPr id="49" name="直線接點 48"/>
          <p:cNvCxnSpPr/>
          <p:nvPr/>
        </p:nvCxnSpPr>
        <p:spPr>
          <a:xfrm>
            <a:off x="6960096" y="5517232"/>
            <a:ext cx="432048" cy="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1" name="直線接點 50"/>
          <p:cNvCxnSpPr/>
          <p:nvPr/>
        </p:nvCxnSpPr>
        <p:spPr>
          <a:xfrm>
            <a:off x="7176120" y="5517232"/>
            <a:ext cx="0" cy="108012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直線接點 52"/>
          <p:cNvCxnSpPr/>
          <p:nvPr/>
        </p:nvCxnSpPr>
        <p:spPr>
          <a:xfrm>
            <a:off x="7176120" y="6093296"/>
            <a:ext cx="219066" cy="6490"/>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4" name="直線接點 53"/>
          <p:cNvCxnSpPr/>
          <p:nvPr/>
        </p:nvCxnSpPr>
        <p:spPr>
          <a:xfrm flipV="1">
            <a:off x="7176121" y="6596744"/>
            <a:ext cx="258823" cy="609"/>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sp>
        <p:nvSpPr>
          <p:cNvPr id="57" name="文字方塊 56"/>
          <p:cNvSpPr txBox="1"/>
          <p:nvPr/>
        </p:nvSpPr>
        <p:spPr>
          <a:xfrm>
            <a:off x="3935760" y="3789041"/>
            <a:ext cx="1080120" cy="646331"/>
          </a:xfrm>
          <a:prstGeom prst="rect">
            <a:avLst/>
          </a:prstGeom>
          <a:noFill/>
        </p:spPr>
        <p:txBody>
          <a:bodyPr wrap="square" rtlCol="0">
            <a:spAutoFit/>
          </a:bodyPr>
          <a:lstStyle/>
          <a:p>
            <a:r>
              <a:rPr lang="en-US" altLang="zh-TW" dirty="0"/>
              <a:t>*WOZ *DOS</a:t>
            </a:r>
            <a:endParaRPr lang="zh-TW" altLang="en-US" dirty="0"/>
          </a:p>
        </p:txBody>
      </p:sp>
      <p:cxnSp>
        <p:nvCxnSpPr>
          <p:cNvPr id="59" name="直線單箭頭接點 58"/>
          <p:cNvCxnSpPr>
            <a:stCxn id="19" idx="1"/>
          </p:cNvCxnSpPr>
          <p:nvPr/>
        </p:nvCxnSpPr>
        <p:spPr>
          <a:xfrm flipH="1">
            <a:off x="3287688" y="2893586"/>
            <a:ext cx="1584176" cy="132750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文字方塊 59"/>
          <p:cNvSpPr txBox="1"/>
          <p:nvPr/>
        </p:nvSpPr>
        <p:spPr>
          <a:xfrm>
            <a:off x="2423592" y="4283804"/>
            <a:ext cx="2160240" cy="369332"/>
          </a:xfrm>
          <a:prstGeom prst="rect">
            <a:avLst/>
          </a:prstGeom>
          <a:noFill/>
        </p:spPr>
        <p:txBody>
          <a:bodyPr wrap="square" rtlCol="0">
            <a:spAutoFit/>
          </a:bodyPr>
          <a:lstStyle/>
          <a:p>
            <a:r>
              <a:rPr lang="en-US" altLang="zh-TW" dirty="0">
                <a:solidFill>
                  <a:srgbClr val="FF0000"/>
                </a:solidFill>
              </a:rPr>
              <a:t>Content: </a:t>
            </a:r>
            <a:r>
              <a:rPr lang="en-US" altLang="zh-TW" dirty="0" err="1">
                <a:solidFill>
                  <a:srgbClr val="FF0000"/>
                </a:solidFill>
              </a:rPr>
              <a:t>i</a:t>
            </a:r>
            <a:r>
              <a:rPr lang="en-US" altLang="zh-TW" dirty="0">
                <a:solidFill>
                  <a:srgbClr val="FF0000"/>
                </a:solidFill>
              </a:rPr>
              <a:t>-tune</a:t>
            </a:r>
            <a:endParaRPr lang="zh-TW" altLang="en-US" dirty="0">
              <a:solidFill>
                <a:srgbClr val="FF0000"/>
              </a:solidFill>
            </a:endParaRPr>
          </a:p>
        </p:txBody>
      </p:sp>
      <p:sp>
        <p:nvSpPr>
          <p:cNvPr id="62" name="文字方塊 61"/>
          <p:cNvSpPr txBox="1"/>
          <p:nvPr/>
        </p:nvSpPr>
        <p:spPr>
          <a:xfrm>
            <a:off x="2495600" y="5157193"/>
            <a:ext cx="1728192" cy="646331"/>
          </a:xfrm>
          <a:prstGeom prst="rect">
            <a:avLst/>
          </a:prstGeom>
          <a:noFill/>
        </p:spPr>
        <p:txBody>
          <a:bodyPr wrap="square" rtlCol="0">
            <a:spAutoFit/>
          </a:bodyPr>
          <a:lstStyle/>
          <a:p>
            <a:r>
              <a:rPr lang="en-US" altLang="zh-TW" dirty="0"/>
              <a:t>Mac-word</a:t>
            </a:r>
          </a:p>
          <a:p>
            <a:endParaRPr lang="zh-TW" altLang="en-US" dirty="0"/>
          </a:p>
        </p:txBody>
      </p:sp>
      <p:sp>
        <p:nvSpPr>
          <p:cNvPr id="63" name="文字方塊 62"/>
          <p:cNvSpPr txBox="1"/>
          <p:nvPr/>
        </p:nvSpPr>
        <p:spPr>
          <a:xfrm>
            <a:off x="2423592" y="5733256"/>
            <a:ext cx="936104" cy="369332"/>
          </a:xfrm>
          <a:prstGeom prst="rect">
            <a:avLst/>
          </a:prstGeom>
          <a:noFill/>
        </p:spPr>
        <p:txBody>
          <a:bodyPr wrap="square" rtlCol="0">
            <a:spAutoFit/>
          </a:bodyPr>
          <a:lstStyle/>
          <a:p>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次</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年</a:t>
            </a:r>
            <a:endParaRPr lang="zh-TW" altLang="en-US" dirty="0">
              <a:latin typeface="標楷體" pitchFamily="65" charset="-120"/>
              <a:ea typeface="標楷體" pitchFamily="65" charset="-120"/>
            </a:endParaRPr>
          </a:p>
        </p:txBody>
      </p:sp>
      <p:sp>
        <p:nvSpPr>
          <p:cNvPr id="64" name="手繪多邊形 63"/>
          <p:cNvSpPr/>
          <p:nvPr/>
        </p:nvSpPr>
        <p:spPr>
          <a:xfrm>
            <a:off x="2397460" y="5483561"/>
            <a:ext cx="207066" cy="467139"/>
          </a:xfrm>
          <a:custGeom>
            <a:avLst/>
            <a:gdLst>
              <a:gd name="connsiteX0" fmla="*/ 97735 w 207066"/>
              <a:gd name="connsiteY0" fmla="*/ 467139 h 467139"/>
              <a:gd name="connsiteX1" fmla="*/ 18222 w 207066"/>
              <a:gd name="connsiteY1" fmla="*/ 168966 h 467139"/>
              <a:gd name="connsiteX2" fmla="*/ 207066 w 207066"/>
              <a:gd name="connsiteY2" fmla="*/ 0 h 467139"/>
            </a:gdLst>
            <a:ahLst/>
            <a:cxnLst>
              <a:cxn ang="0">
                <a:pos x="connsiteX0" y="connsiteY0"/>
              </a:cxn>
              <a:cxn ang="0">
                <a:pos x="connsiteX1" y="connsiteY1"/>
              </a:cxn>
              <a:cxn ang="0">
                <a:pos x="connsiteX2" y="connsiteY2"/>
              </a:cxn>
            </a:cxnLst>
            <a:rect l="l" t="t" r="r" b="b"/>
            <a:pathLst>
              <a:path w="207066" h="467139">
                <a:moveTo>
                  <a:pt x="97735" y="467139"/>
                </a:moveTo>
                <a:cubicBezTo>
                  <a:pt x="48867" y="356980"/>
                  <a:pt x="0" y="246822"/>
                  <a:pt x="18222" y="168966"/>
                </a:cubicBezTo>
                <a:cubicBezTo>
                  <a:pt x="36444" y="91110"/>
                  <a:pt x="121755" y="45555"/>
                  <a:pt x="207066" y="0"/>
                </a:cubicBezTo>
              </a:path>
            </a:pathLst>
          </a:custGeom>
          <a:ln>
            <a:solidFill>
              <a:srgbClr val="0000FF"/>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TW" altLang="en-US"/>
          </a:p>
        </p:txBody>
      </p:sp>
      <p:sp>
        <p:nvSpPr>
          <p:cNvPr id="65" name="文字方塊 64"/>
          <p:cNvSpPr txBox="1"/>
          <p:nvPr/>
        </p:nvSpPr>
        <p:spPr>
          <a:xfrm>
            <a:off x="4871864" y="1484784"/>
            <a:ext cx="648072" cy="369332"/>
          </a:xfrm>
          <a:prstGeom prst="rect">
            <a:avLst/>
          </a:prstGeom>
          <a:noFill/>
        </p:spPr>
        <p:txBody>
          <a:bodyPr wrap="square" rtlCol="0">
            <a:spAutoFit/>
          </a:bodyPr>
          <a:lstStyle/>
          <a:p>
            <a:r>
              <a:rPr lang="en-US" altLang="zh-TW" dirty="0">
                <a:solidFill>
                  <a:srgbClr val="0000FF"/>
                </a:solidFill>
              </a:rPr>
              <a:t>VS</a:t>
            </a:r>
            <a:endParaRPr lang="zh-TW" altLang="en-US" dirty="0">
              <a:solidFill>
                <a:srgbClr val="0000FF"/>
              </a:solidFill>
            </a:endParaRPr>
          </a:p>
        </p:txBody>
      </p:sp>
      <p:sp>
        <p:nvSpPr>
          <p:cNvPr id="66" name="文字方塊 65"/>
          <p:cNvSpPr txBox="1"/>
          <p:nvPr/>
        </p:nvSpPr>
        <p:spPr>
          <a:xfrm>
            <a:off x="4223792" y="1124744"/>
            <a:ext cx="2592288" cy="369332"/>
          </a:xfrm>
          <a:prstGeom prst="rect">
            <a:avLst/>
          </a:prstGeom>
          <a:noFill/>
        </p:spPr>
        <p:txBody>
          <a:bodyPr wrap="square" rtlCol="0">
            <a:spAutoFit/>
          </a:bodyPr>
          <a:lstStyle/>
          <a:p>
            <a:r>
              <a:rPr lang="en-US" altLang="zh-TW" dirty="0" err="1">
                <a:latin typeface="標楷體" pitchFamily="65" charset="-120"/>
                <a:ea typeface="標楷體" pitchFamily="65" charset="-120"/>
              </a:rPr>
              <a:t>NEC+Fuji</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物流</a:t>
            </a:r>
            <a:r>
              <a:rPr lang="en-US" altLang="zh-TW" dirty="0">
                <a:latin typeface="標楷體" pitchFamily="65" charset="-120"/>
                <a:ea typeface="標楷體" pitchFamily="65" charset="-120"/>
              </a:rPr>
              <a:t>IS)</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3632220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70005" y="966487"/>
            <a:ext cx="10515600" cy="5811838"/>
          </a:xfrm>
        </p:spPr>
        <p:txBody>
          <a:bodyPr/>
          <a:lstStyle/>
          <a:p>
            <a:r>
              <a:rPr lang="en-US" altLang="zh-TW" dirty="0" smtClean="0">
                <a:latin typeface="標楷體" panose="03000509000000000000" pitchFamily="65" charset="-120"/>
                <a:ea typeface="標楷體" panose="03000509000000000000" pitchFamily="65" charset="-120"/>
              </a:rPr>
              <a:t>18</a:t>
            </a:r>
            <a:r>
              <a:rPr lang="zh-TW" altLang="en-US" dirty="0" smtClean="0">
                <a:latin typeface="標楷體" panose="03000509000000000000" pitchFamily="65" charset="-120"/>
                <a:ea typeface="標楷體" panose="03000509000000000000" pitchFamily="65" charset="-120"/>
              </a:rPr>
              <a:t>庄遶境天數</a:t>
            </a:r>
            <a:endParaRPr lang="en-US" altLang="zh-TW" dirty="0">
              <a:latin typeface="標楷體" panose="03000509000000000000" pitchFamily="65" charset="-120"/>
              <a:ea typeface="標楷體" panose="03000509000000000000" pitchFamily="65" charset="-120"/>
            </a:endParaRPr>
          </a:p>
          <a:p>
            <a:pPr marL="0" indent="0">
              <a:buNone/>
            </a:pPr>
            <a:r>
              <a:rPr lang="zh-TW" altLang="en-US" dirty="0" smtClean="0">
                <a:latin typeface="標楷體" panose="03000509000000000000" pitchFamily="65" charset="-120"/>
                <a:ea typeface="標楷體" panose="03000509000000000000" pitchFamily="65" charset="-120"/>
              </a:rPr>
              <a:t>  大里</a:t>
            </a:r>
            <a:r>
              <a:rPr lang="en-US" altLang="zh-TW" dirty="0" smtClean="0">
                <a:latin typeface="標楷體" panose="03000509000000000000" pitchFamily="65" charset="-120"/>
                <a:ea typeface="標楷體" panose="03000509000000000000" pitchFamily="65" charset="-120"/>
              </a:rPr>
              <a:t>(8</a:t>
            </a:r>
            <a:r>
              <a:rPr lang="zh-TW" altLang="en-US" dirty="0" smtClean="0">
                <a:latin typeface="標楷體" panose="03000509000000000000" pitchFamily="65" charset="-120"/>
                <a:ea typeface="標楷體" panose="03000509000000000000" pitchFamily="65" charset="-120"/>
              </a:rPr>
              <a:t>天</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 烏日</a:t>
            </a:r>
            <a:r>
              <a:rPr lang="en-US" altLang="zh-TW" dirty="0" smtClean="0">
                <a:latin typeface="標楷體" panose="03000509000000000000" pitchFamily="65" charset="-120"/>
                <a:ea typeface="標楷體" panose="03000509000000000000" pitchFamily="65" charset="-120"/>
              </a:rPr>
              <a:t>(5</a:t>
            </a:r>
            <a:r>
              <a:rPr lang="zh-TW" altLang="en-US" dirty="0" smtClean="0">
                <a:latin typeface="標楷體" panose="03000509000000000000" pitchFamily="65" charset="-120"/>
                <a:ea typeface="標楷體" panose="03000509000000000000" pitchFamily="65" charset="-120"/>
              </a:rPr>
              <a:t>天</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 太平</a:t>
            </a:r>
            <a:r>
              <a:rPr lang="en-US" altLang="zh-TW" dirty="0" smtClean="0">
                <a:latin typeface="標楷體" panose="03000509000000000000" pitchFamily="65" charset="-120"/>
                <a:ea typeface="標楷體" panose="03000509000000000000" pitchFamily="65" charset="-120"/>
              </a:rPr>
              <a:t>(4</a:t>
            </a:r>
            <a:r>
              <a:rPr lang="zh-TW" altLang="en-US" dirty="0" smtClean="0">
                <a:latin typeface="標楷體" panose="03000509000000000000" pitchFamily="65" charset="-120"/>
                <a:ea typeface="標楷體" panose="03000509000000000000" pitchFamily="65" charset="-120"/>
              </a:rPr>
              <a:t>天</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霧峰</a:t>
            </a:r>
            <a:r>
              <a:rPr lang="en-US" altLang="zh-TW" dirty="0" smtClean="0">
                <a:latin typeface="標楷體" panose="03000509000000000000" pitchFamily="65" charset="-120"/>
                <a:ea typeface="標楷體" panose="03000509000000000000" pitchFamily="65" charset="-120"/>
              </a:rPr>
              <a:t>(4</a:t>
            </a:r>
            <a:r>
              <a:rPr lang="zh-TW" altLang="en-US" dirty="0" smtClean="0">
                <a:latin typeface="標楷體" panose="03000509000000000000" pitchFamily="65" charset="-120"/>
                <a:ea typeface="標楷體" panose="03000509000000000000" pitchFamily="65" charset="-120"/>
              </a:rPr>
              <a:t>天</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 其它</a:t>
            </a:r>
            <a:r>
              <a:rPr lang="en-US" altLang="zh-TW" dirty="0" smtClean="0">
                <a:latin typeface="標楷體" panose="03000509000000000000" pitchFamily="65" charset="-120"/>
                <a:ea typeface="標楷體" panose="03000509000000000000" pitchFamily="65" charset="-120"/>
              </a:rPr>
              <a:t>(4</a:t>
            </a:r>
            <a:r>
              <a:rPr lang="zh-TW" altLang="en-US" dirty="0" smtClean="0">
                <a:latin typeface="標楷體" panose="03000509000000000000" pitchFamily="65" charset="-120"/>
                <a:ea typeface="標楷體" panose="03000509000000000000" pitchFamily="65" charset="-120"/>
              </a:rPr>
              <a:t>天</a:t>
            </a:r>
            <a:r>
              <a:rPr lang="en-US" altLang="zh-TW" dirty="0" smtClean="0">
                <a:latin typeface="標楷體" panose="03000509000000000000" pitchFamily="65" charset="-120"/>
                <a:ea typeface="標楷體" panose="03000509000000000000" pitchFamily="65" charset="-120"/>
              </a:rPr>
              <a:t>)</a:t>
            </a:r>
          </a:p>
          <a:p>
            <a:r>
              <a:rPr lang="zh-TW" altLang="en-US" dirty="0" smtClean="0">
                <a:latin typeface="標楷體" panose="03000509000000000000" pitchFamily="65" charset="-120"/>
                <a:ea typeface="標楷體" panose="03000509000000000000" pitchFamily="65" charset="-120"/>
              </a:rPr>
              <a:t>台中市人口最多大里區→太平區→豐原區</a:t>
            </a:r>
            <a:endParaRPr lang="en-US" altLang="zh-TW" dirty="0" smtClean="0">
              <a:latin typeface="標楷體" panose="03000509000000000000" pitchFamily="65" charset="-120"/>
              <a:ea typeface="標楷體" panose="03000509000000000000" pitchFamily="65" charset="-120"/>
            </a:endParaRPr>
          </a:p>
          <a:p>
            <a:pPr marL="0" indent="0">
              <a:buNone/>
            </a:pPr>
            <a:r>
              <a:rPr lang="zh-TW" altLang="en-US" dirty="0" smtClean="0">
                <a:latin typeface="標楷體" panose="03000509000000000000" pitchFamily="65" charset="-120"/>
                <a:ea typeface="標楷體" panose="03000509000000000000" pitchFamily="65" charset="-120"/>
              </a:rPr>
              <a:t>  北屯→西屯</a:t>
            </a:r>
            <a:endParaRPr lang="en-US" altLang="zh-TW" dirty="0" smtClean="0">
              <a:latin typeface="標楷體" panose="03000509000000000000" pitchFamily="65" charset="-120"/>
              <a:ea typeface="標楷體" panose="03000509000000000000" pitchFamily="65" charset="-120"/>
            </a:endParaRPr>
          </a:p>
          <a:p>
            <a:pPr marL="0" indent="0">
              <a:buNone/>
            </a:pPr>
            <a:r>
              <a:rPr lang="zh-TW" altLang="en-US" dirty="0" smtClean="0">
                <a:latin typeface="標楷體" panose="03000509000000000000" pitchFamily="65" charset="-120"/>
                <a:ea typeface="標楷體" panose="03000509000000000000" pitchFamily="65" charset="-120"/>
              </a:rPr>
              <a:t>  北區</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一中街</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以前人口密度高</a:t>
            </a:r>
            <a:endParaRPr lang="en-US" altLang="zh-TW" dirty="0" smtClean="0">
              <a:latin typeface="標楷體" panose="03000509000000000000" pitchFamily="65" charset="-120"/>
              <a:ea typeface="標楷體" panose="03000509000000000000" pitchFamily="65" charset="-120"/>
            </a:endParaRPr>
          </a:p>
          <a:p>
            <a:pPr marL="0" indent="0">
              <a:buNone/>
            </a:pPr>
            <a:r>
              <a:rPr lang="zh-TW" altLang="en-US" dirty="0" smtClean="0">
                <a:latin typeface="標楷體" panose="03000509000000000000" pitchFamily="65" charset="-120"/>
                <a:ea typeface="標楷體" panose="03000509000000000000" pitchFamily="65" charset="-120"/>
              </a:rPr>
              <a:t>  旱溪媽祖在東區  </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最新</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 大里區之友</a:t>
            </a:r>
            <a:endParaRPr lang="en-US" altLang="zh-TW" dirty="0" smtClean="0">
              <a:latin typeface="標楷體" panose="03000509000000000000" pitchFamily="65" charset="-120"/>
              <a:ea typeface="標楷體" panose="03000509000000000000" pitchFamily="65" charset="-120"/>
            </a:endParaRPr>
          </a:p>
          <a:p>
            <a:r>
              <a:rPr lang="zh-TW" altLang="en-US" dirty="0" smtClean="0">
                <a:latin typeface="標楷體" panose="03000509000000000000" pitchFamily="65" charset="-120"/>
                <a:ea typeface="標楷體" panose="03000509000000000000" pitchFamily="65" charset="-120"/>
              </a:rPr>
              <a:t>台中地圖整理</a:t>
            </a:r>
            <a:endParaRPr lang="en-US" altLang="zh-TW" dirty="0" smtClean="0">
              <a:latin typeface="標楷體" panose="03000509000000000000" pitchFamily="65" charset="-120"/>
              <a:ea typeface="標楷體" panose="03000509000000000000" pitchFamily="65" charset="-120"/>
            </a:endParaRPr>
          </a:p>
          <a:p>
            <a:r>
              <a:rPr lang="en-US" altLang="zh-TW" dirty="0" smtClean="0">
                <a:latin typeface="標楷體" panose="03000509000000000000" pitchFamily="65" charset="-120"/>
                <a:ea typeface="標楷體" panose="03000509000000000000" pitchFamily="65" charset="-120"/>
              </a:rPr>
              <a:t>Fortune </a:t>
            </a:r>
            <a:r>
              <a:rPr lang="zh-TW" altLang="en-US" dirty="0" smtClean="0">
                <a:latin typeface="標楷體" panose="03000509000000000000" pitchFamily="65" charset="-120"/>
                <a:ea typeface="標楷體" panose="03000509000000000000" pitchFamily="65" charset="-120"/>
              </a:rPr>
              <a:t>、 </a:t>
            </a:r>
            <a:r>
              <a:rPr lang="en-US" altLang="zh-TW" dirty="0" smtClean="0">
                <a:latin typeface="標楷體" panose="03000509000000000000" pitchFamily="65" charset="-120"/>
                <a:ea typeface="標楷體" panose="03000509000000000000" pitchFamily="65" charset="-120"/>
              </a:rPr>
              <a:t>fortune china</a:t>
            </a:r>
          </a:p>
          <a:p>
            <a:r>
              <a:rPr lang="zh-TW" altLang="en-US" dirty="0" smtClean="0">
                <a:latin typeface="標楷體" panose="03000509000000000000" pitchFamily="65" charset="-120"/>
                <a:ea typeface="標楷體" panose="03000509000000000000" pitchFamily="65" charset="-120"/>
              </a:rPr>
              <a:t>家樂福</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超市  沃爾瑪</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零售</a:t>
            </a:r>
            <a:endParaRPr lang="en-US" altLang="zh-TW" dirty="0" smtClean="0">
              <a:latin typeface="標楷體" panose="03000509000000000000" pitchFamily="65" charset="-120"/>
              <a:ea typeface="標楷體" panose="03000509000000000000" pitchFamily="65" charset="-120"/>
            </a:endParaRPr>
          </a:p>
          <a:p>
            <a:r>
              <a:rPr lang="en-US" altLang="zh-TW" dirty="0" smtClean="0">
                <a:latin typeface="標楷體" panose="03000509000000000000" pitchFamily="65" charset="-120"/>
                <a:ea typeface="標楷體" panose="03000509000000000000" pitchFamily="65" charset="-120"/>
              </a:rPr>
              <a:t>2008</a:t>
            </a:r>
            <a:r>
              <a:rPr lang="zh-TW" altLang="en-US" dirty="0" smtClean="0">
                <a:latin typeface="標楷體" panose="03000509000000000000" pitchFamily="65" charset="-120"/>
                <a:ea typeface="標楷體" panose="03000509000000000000" pitchFamily="65" charset="-120"/>
              </a:rPr>
              <a:t>年金融海嘯改變美國汽車業。</a:t>
            </a:r>
            <a:endParaRPr lang="en-US" altLang="zh-TW" dirty="0" smtClean="0">
              <a:latin typeface="標楷體" panose="03000509000000000000" pitchFamily="65" charset="-120"/>
              <a:ea typeface="標楷體" panose="03000509000000000000" pitchFamily="65" charset="-120"/>
            </a:endParaRPr>
          </a:p>
          <a:p>
            <a:endParaRPr lang="en-US" altLang="zh-TW" dirty="0">
              <a:latin typeface="標楷體" panose="03000509000000000000" pitchFamily="65" charset="-120"/>
              <a:ea typeface="標楷體" panose="03000509000000000000" pitchFamily="65" charset="-120"/>
            </a:endParaRPr>
          </a:p>
          <a:p>
            <a:pPr marL="0" indent="0">
              <a:buNone/>
            </a:pPr>
            <a:endParaRPr lang="en-US" altLang="zh-TW" dirty="0" smtClean="0">
              <a:latin typeface="標楷體" panose="03000509000000000000" pitchFamily="65" charset="-120"/>
              <a:ea typeface="標楷體" panose="03000509000000000000" pitchFamily="65" charset="-120"/>
            </a:endParaRPr>
          </a:p>
          <a:p>
            <a:endParaRPr lang="en-US" altLang="zh-TW" dirty="0" smtClean="0">
              <a:latin typeface="標楷體" panose="03000509000000000000" pitchFamily="65" charset="-120"/>
              <a:ea typeface="標楷體" panose="03000509000000000000" pitchFamily="65" charset="-120"/>
            </a:endParaRPr>
          </a:p>
          <a:p>
            <a:pPr marL="0" indent="0">
              <a:buNone/>
            </a:pPr>
            <a:endParaRPr lang="zh-TW" altLang="en-US" dirty="0"/>
          </a:p>
        </p:txBody>
      </p:sp>
      <p:sp>
        <p:nvSpPr>
          <p:cNvPr id="2" name="矩形 1"/>
          <p:cNvSpPr/>
          <p:nvPr/>
        </p:nvSpPr>
        <p:spPr>
          <a:xfrm>
            <a:off x="3551594" y="369329"/>
            <a:ext cx="6159058" cy="461665"/>
          </a:xfrm>
          <a:prstGeom prst="rect">
            <a:avLst/>
          </a:prstGeom>
        </p:spPr>
        <p:txBody>
          <a:bodyPr wrap="none">
            <a:spAutoFit/>
          </a:bodyPr>
          <a:lstStyle/>
          <a:p>
            <a:pPr>
              <a:spcBef>
                <a:spcPct val="50000"/>
              </a:spcBef>
            </a:pPr>
            <a:r>
              <a:rPr lang="en-US" altLang="zh-TW" sz="2400" dirty="0" smtClean="0">
                <a:ea typeface="標楷體" pitchFamily="65" charset="-120"/>
              </a:rPr>
              <a:t>2.</a:t>
            </a:r>
            <a:r>
              <a:rPr lang="zh-TW" altLang="en-US" sz="2400" dirty="0" smtClean="0">
                <a:ea typeface="標楷體" pitchFamily="65" charset="-120"/>
              </a:rPr>
              <a:t> </a:t>
            </a:r>
            <a:r>
              <a:rPr lang="en-US" altLang="zh-TW" sz="2400" dirty="0" smtClean="0">
                <a:ea typeface="標楷體" pitchFamily="65" charset="-120"/>
              </a:rPr>
              <a:t>9/28</a:t>
            </a:r>
            <a:r>
              <a:rPr lang="zh-TW" altLang="en-US" sz="2400" dirty="0" smtClean="0">
                <a:ea typeface="標楷體" pitchFamily="65" charset="-120"/>
              </a:rPr>
              <a:t>專業</a:t>
            </a:r>
            <a:r>
              <a:rPr lang="zh-TW" altLang="en-US" sz="2400" dirty="0">
                <a:ea typeface="標楷體" pitchFamily="65" charset="-120"/>
              </a:rPr>
              <a:t>課程融入服務學習</a:t>
            </a:r>
            <a:r>
              <a:rPr lang="en-US" altLang="zh-TW" sz="2400" dirty="0">
                <a:ea typeface="標楷體" pitchFamily="65" charset="-120"/>
              </a:rPr>
              <a:t>- </a:t>
            </a:r>
            <a:r>
              <a:rPr lang="zh-TW" altLang="en-US" sz="2400" dirty="0">
                <a:ea typeface="標楷體" pitchFamily="65" charset="-120"/>
              </a:rPr>
              <a:t>社區網路行銷</a:t>
            </a:r>
            <a:endParaRPr lang="en-US" altLang="zh-TW" sz="2400" dirty="0">
              <a:ea typeface="標楷體" pitchFamily="65" charset="-120"/>
            </a:endParaRPr>
          </a:p>
        </p:txBody>
      </p:sp>
    </p:spTree>
    <p:extLst>
      <p:ext uri="{BB962C8B-B14F-4D97-AF65-F5344CB8AC3E}">
        <p14:creationId xmlns:p14="http://schemas.microsoft.com/office/powerpoint/2010/main" val="2489425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438411"/>
            <a:ext cx="10515600" cy="5738552"/>
          </a:xfrm>
        </p:spPr>
        <p:txBody>
          <a:bodyPr/>
          <a:lstStyle/>
          <a:p>
            <a:r>
              <a:rPr lang="en-US" altLang="zh-TW" dirty="0" err="1" smtClean="0">
                <a:latin typeface="標楷體" pitchFamily="65" charset="-120"/>
                <a:ea typeface="標楷體" pitchFamily="65" charset="-120"/>
              </a:rPr>
              <a:t>Acess</a:t>
            </a:r>
            <a:r>
              <a:rPr lang="zh-TW" altLang="en-US" dirty="0" smtClean="0">
                <a:latin typeface="標楷體" pitchFamily="65" charset="-120"/>
                <a:ea typeface="標楷體" pitchFamily="65" charset="-120"/>
              </a:rPr>
              <a:t>在</a:t>
            </a:r>
            <a:r>
              <a:rPr lang="en-US" altLang="zh-TW" dirty="0" smtClean="0">
                <a:latin typeface="標楷體" pitchFamily="65" charset="-120"/>
                <a:ea typeface="標楷體" pitchFamily="65" charset="-120"/>
              </a:rPr>
              <a:t>office</a:t>
            </a:r>
            <a:r>
              <a:rPr lang="zh-TW" altLang="en-US" dirty="0" smtClean="0">
                <a:latin typeface="標楷體" pitchFamily="65" charset="-120"/>
                <a:ea typeface="標楷體" pitchFamily="65" charset="-120"/>
              </a:rPr>
              <a:t>系統底下，*</a:t>
            </a:r>
            <a:r>
              <a:rPr lang="en-US" altLang="zh-TW" dirty="0" smtClean="0">
                <a:latin typeface="標楷體" pitchFamily="65" charset="-120"/>
                <a:ea typeface="標楷體" pitchFamily="65" charset="-120"/>
              </a:rPr>
              <a:t>.</a:t>
            </a:r>
            <a:r>
              <a:rPr lang="en-US" altLang="zh-TW" dirty="0" err="1" smtClean="0">
                <a:latin typeface="標楷體" pitchFamily="65" charset="-120"/>
                <a:ea typeface="標楷體" pitchFamily="65" charset="-120"/>
              </a:rPr>
              <a:t>mdb</a:t>
            </a:r>
            <a:endParaRPr lang="en-US" altLang="zh-TW" dirty="0" smtClean="0">
              <a:latin typeface="標楷體" pitchFamily="65" charset="-120"/>
              <a:ea typeface="標楷體" pitchFamily="65" charset="-120"/>
            </a:endParaRPr>
          </a:p>
          <a:p>
            <a:pPr>
              <a:spcBef>
                <a:spcPct val="50000"/>
              </a:spcBef>
            </a:pPr>
            <a:r>
              <a:rPr lang="zh-TW" altLang="en-US" dirty="0" smtClean="0">
                <a:latin typeface="標楷體" pitchFamily="65" charset="-120"/>
                <a:ea typeface="標楷體" pitchFamily="65" charset="-120"/>
              </a:rPr>
              <a:t>老師的網址</a:t>
            </a:r>
            <a:endParaRPr lang="en-US" altLang="zh-TW" dirty="0">
              <a:latin typeface="標楷體" pitchFamily="65" charset="-120"/>
              <a:ea typeface="標楷體" pitchFamily="65" charset="-120"/>
              <a:hlinkClick r:id="rId2"/>
            </a:endParaRPr>
          </a:p>
          <a:p>
            <a:pPr marL="0" indent="0">
              <a:spcBef>
                <a:spcPct val="50000"/>
              </a:spcBef>
              <a:buNone/>
            </a:pPr>
            <a:r>
              <a:rPr lang="en-US" altLang="zh-TW" dirty="0">
                <a:latin typeface="標楷體" pitchFamily="65" charset="-120"/>
                <a:ea typeface="標楷體" pitchFamily="65" charset="-120"/>
              </a:rPr>
              <a:t> </a:t>
            </a:r>
            <a:r>
              <a:rPr lang="en-US" altLang="zh-TW" dirty="0" smtClean="0">
                <a:latin typeface="標楷體" pitchFamily="65" charset="-120"/>
                <a:ea typeface="標楷體" pitchFamily="65" charset="-120"/>
              </a:rPr>
              <a:t>  entry.hust.edu.tw/</a:t>
            </a:r>
            <a:r>
              <a:rPr lang="en-US" altLang="zh-TW" dirty="0" err="1" smtClean="0">
                <a:latin typeface="標楷體" pitchFamily="65" charset="-120"/>
                <a:ea typeface="標楷體" pitchFamily="65" charset="-120"/>
              </a:rPr>
              <a:t>raylin</a:t>
            </a:r>
            <a:endParaRPr lang="en-US" altLang="zh-TW" dirty="0" smtClean="0">
              <a:latin typeface="標楷體" pitchFamily="65" charset="-120"/>
              <a:ea typeface="標楷體" pitchFamily="65" charset="-120"/>
            </a:endParaRPr>
          </a:p>
          <a:p>
            <a:pPr marL="0" indent="0">
              <a:spcBef>
                <a:spcPct val="50000"/>
              </a:spcBef>
              <a:buNone/>
            </a:pPr>
            <a:r>
              <a:rPr lang="en-US" altLang="zh-TW" dirty="0" smtClean="0">
                <a:latin typeface="標楷體" pitchFamily="65" charset="-120"/>
                <a:ea typeface="標楷體" pitchFamily="65" charset="-120"/>
              </a:rPr>
              <a:t>   www.facebook.com/raylin8</a:t>
            </a:r>
          </a:p>
          <a:p>
            <a:pPr marL="0" indent="0">
              <a:spcBef>
                <a:spcPct val="50000"/>
              </a:spcBef>
              <a:buNone/>
            </a:pPr>
            <a:r>
              <a:rPr lang="en-US" altLang="zh-TW" dirty="0" smtClean="0">
                <a:latin typeface="標楷體" pitchFamily="65" charset="-120"/>
                <a:ea typeface="標楷體" pitchFamily="65" charset="-120"/>
              </a:rPr>
              <a:t>   www.facebook.com/retail</a:t>
            </a:r>
          </a:p>
          <a:p>
            <a:r>
              <a:rPr lang="en-US" altLang="zh-TW" dirty="0" smtClean="0">
                <a:latin typeface="標楷體" pitchFamily="65" charset="-120"/>
                <a:ea typeface="標楷體" pitchFamily="65" charset="-120"/>
              </a:rPr>
              <a:t>entry</a:t>
            </a:r>
            <a:r>
              <a:rPr lang="zh-TW" altLang="en-US" dirty="0" smtClean="0">
                <a:latin typeface="標楷體" pitchFamily="65" charset="-120"/>
                <a:ea typeface="標楷體" pitchFamily="65" charset="-120"/>
              </a:rPr>
              <a:t>用的是</a:t>
            </a:r>
            <a:r>
              <a:rPr lang="en-US" altLang="zh-TW" dirty="0" smtClean="0">
                <a:latin typeface="標楷體" pitchFamily="65" charset="-120"/>
                <a:ea typeface="標楷體" pitchFamily="65" charset="-120"/>
              </a:rPr>
              <a:t>Unix</a:t>
            </a:r>
            <a:r>
              <a:rPr lang="zh-TW" altLang="en-US" dirty="0" smtClean="0">
                <a:latin typeface="標楷體" pitchFamily="65" charset="-120"/>
                <a:ea typeface="標楷體" pitchFamily="65" charset="-120"/>
              </a:rPr>
              <a:t>作業系統</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.asp) </a:t>
            </a:r>
          </a:p>
          <a:p>
            <a:pPr marL="0" indent="0">
              <a:buNone/>
            </a:pPr>
            <a:r>
              <a:rPr lang="en-US" altLang="zh-TW" b="1" dirty="0" smtClean="0">
                <a:effectLst/>
              </a:rPr>
              <a:t>       </a:t>
            </a:r>
            <a:r>
              <a:rPr lang="zh-TW" altLang="zh-TW" sz="1800" b="1" dirty="0" smtClean="0">
                <a:effectLst/>
              </a:rPr>
              <a:t>動態伺服器網頁</a:t>
            </a:r>
            <a:r>
              <a:rPr lang="zh-TW" altLang="zh-TW" sz="1800" dirty="0" smtClean="0">
                <a:effectLst/>
              </a:rPr>
              <a:t>（英文：</a:t>
            </a:r>
            <a:r>
              <a:rPr lang="zh-TW" altLang="zh-TW" sz="1800" b="1" dirty="0" smtClean="0">
                <a:effectLst/>
              </a:rPr>
              <a:t>A</a:t>
            </a:r>
            <a:r>
              <a:rPr lang="zh-TW" altLang="zh-TW" sz="1800" dirty="0" smtClean="0">
                <a:effectLst/>
              </a:rPr>
              <a:t>ctive </a:t>
            </a:r>
            <a:r>
              <a:rPr lang="zh-TW" altLang="zh-TW" sz="1800" b="1" dirty="0" smtClean="0">
                <a:effectLst/>
              </a:rPr>
              <a:t>S</a:t>
            </a:r>
            <a:r>
              <a:rPr lang="zh-TW" altLang="zh-TW" sz="1800" dirty="0" smtClean="0">
                <a:effectLst/>
              </a:rPr>
              <a:t>erver </a:t>
            </a:r>
            <a:r>
              <a:rPr lang="zh-TW" altLang="zh-TW" sz="1800" b="1" dirty="0" smtClean="0">
                <a:effectLst/>
              </a:rPr>
              <a:t>P</a:t>
            </a:r>
            <a:r>
              <a:rPr lang="zh-TW" altLang="zh-TW" sz="1800" dirty="0" smtClean="0">
                <a:effectLst/>
              </a:rPr>
              <a:t>ages，簡稱</a:t>
            </a:r>
            <a:r>
              <a:rPr lang="zh-TW" altLang="zh-TW" sz="1800" b="1" dirty="0" smtClean="0">
                <a:effectLst/>
              </a:rPr>
              <a:t>ASP</a:t>
            </a:r>
            <a:r>
              <a:rPr lang="zh-TW" altLang="zh-TW" sz="1800" dirty="0" smtClean="0">
                <a:effectLst/>
              </a:rPr>
              <a:t>）</a:t>
            </a:r>
            <a:endParaRPr lang="en-US" altLang="zh-TW" dirty="0" smtClean="0"/>
          </a:p>
          <a:p>
            <a:pPr>
              <a:buFont typeface="Wingdings" panose="05000000000000000000" pitchFamily="2" charset="2"/>
              <a:buChar char="l"/>
            </a:pPr>
            <a:r>
              <a:rPr lang="en-US" altLang="zh-TW" sz="1800" dirty="0" smtClean="0">
                <a:latin typeface="標楷體" pitchFamily="65" charset="-120"/>
                <a:ea typeface="標楷體" pitchFamily="65" charset="-120"/>
              </a:rPr>
              <a:t>IP </a:t>
            </a:r>
            <a:r>
              <a:rPr lang="zh-TW" altLang="en-US" sz="1800" dirty="0" smtClean="0">
                <a:latin typeface="標楷體" pitchFamily="65" charset="-120"/>
                <a:ea typeface="標楷體" pitchFamily="65" charset="-120"/>
              </a:rPr>
              <a:t>是指主機</a:t>
            </a:r>
            <a:endParaRPr lang="en-US" altLang="zh-TW" sz="1800" dirty="0" smtClean="0">
              <a:latin typeface="標楷體" pitchFamily="65" charset="-120"/>
              <a:ea typeface="標楷體" pitchFamily="65" charset="-120"/>
            </a:endParaRPr>
          </a:p>
          <a:p>
            <a:pPr>
              <a:buFont typeface="Wingdings" panose="05000000000000000000" pitchFamily="2" charset="2"/>
              <a:buChar char="l"/>
            </a:pPr>
            <a:r>
              <a:rPr lang="zh-TW" altLang="en-US" sz="1800" dirty="0" smtClean="0">
                <a:latin typeface="標楷體" pitchFamily="65" charset="-120"/>
                <a:ea typeface="標楷體" pitchFamily="65" charset="-120"/>
              </a:rPr>
              <a:t>老師的網站特色</a:t>
            </a:r>
            <a:r>
              <a:rPr lang="en-US" altLang="zh-TW" sz="1800" dirty="0" smtClean="0">
                <a:latin typeface="標楷體" pitchFamily="65" charset="-120"/>
                <a:ea typeface="標楷體" pitchFamily="65" charset="-120"/>
              </a:rPr>
              <a:t>:</a:t>
            </a:r>
            <a:r>
              <a:rPr lang="zh-TW" altLang="en-US" sz="1800" dirty="0" smtClean="0">
                <a:latin typeface="標楷體" pitchFamily="65" charset="-120"/>
                <a:ea typeface="標楷體" pitchFamily="65" charset="-120"/>
              </a:rPr>
              <a:t> 聊天室、留言板、樣本與母體的比較</a:t>
            </a:r>
            <a:endParaRPr lang="en-US" altLang="zh-TW" sz="1800" dirty="0" smtClean="0">
              <a:latin typeface="標楷體" pitchFamily="65" charset="-120"/>
              <a:ea typeface="標楷體" pitchFamily="65" charset="-120"/>
            </a:endParaRPr>
          </a:p>
          <a:p>
            <a:pPr>
              <a:buFont typeface="Wingdings" panose="05000000000000000000" pitchFamily="2" charset="2"/>
              <a:buChar char="l"/>
            </a:pPr>
            <a:r>
              <a:rPr lang="zh-TW" altLang="en-US" sz="1800" dirty="0" smtClean="0">
                <a:latin typeface="標楷體" pitchFamily="65" charset="-120"/>
                <a:ea typeface="標楷體" pitchFamily="65" charset="-120"/>
              </a:rPr>
              <a:t>出口民</a:t>
            </a:r>
            <a:r>
              <a:rPr lang="zh-TW" altLang="en-US" sz="1800" dirty="0">
                <a:latin typeface="標楷體" pitchFamily="65" charset="-120"/>
                <a:ea typeface="標楷體" pitchFamily="65" charset="-120"/>
              </a:rPr>
              <a:t>調</a:t>
            </a:r>
            <a:endParaRPr lang="en-US" altLang="zh-TW" sz="1800"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pPr marL="0" indent="0">
              <a:buNone/>
            </a:pPr>
            <a:endParaRPr lang="en-US" altLang="zh-TW" dirty="0" smtClean="0"/>
          </a:p>
          <a:p>
            <a:endParaRPr lang="zh-TW" altLang="en-US" dirty="0"/>
          </a:p>
        </p:txBody>
      </p:sp>
    </p:spTree>
    <p:extLst>
      <p:ext uri="{BB962C8B-B14F-4D97-AF65-F5344CB8AC3E}">
        <p14:creationId xmlns:p14="http://schemas.microsoft.com/office/powerpoint/2010/main" val="3686823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2340" y="892346"/>
            <a:ext cx="10515600" cy="5811838"/>
          </a:xfrm>
        </p:spPr>
        <p:txBody>
          <a:bodyPr>
            <a:normAutofit lnSpcReduction="10000"/>
          </a:bodyPr>
          <a:lstStyle/>
          <a:p>
            <a:pPr>
              <a:buFont typeface="Wingdings" panose="05000000000000000000" pitchFamily="2" charset="2"/>
              <a:buChar char="l"/>
            </a:pPr>
            <a:r>
              <a:rPr lang="zh-TW" altLang="en-US" sz="1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台灣上市</a:t>
            </a:r>
            <a:r>
              <a:rPr lang="en-US" altLang="zh-TW" sz="2400" dirty="0" smtClean="0">
                <a:latin typeface="標楷體" panose="03000509000000000000" pitchFamily="65" charset="-120"/>
                <a:ea typeface="標楷體" panose="03000509000000000000" pitchFamily="65" charset="-120"/>
              </a:rPr>
              <a:t>50</a:t>
            </a:r>
          </a:p>
          <a:p>
            <a:pPr>
              <a:buFont typeface="Wingdings" panose="05000000000000000000" pitchFamily="2" charset="2"/>
              <a:buChar char="ü"/>
            </a:pPr>
            <a:r>
              <a:rPr lang="zh-TW" altLang="en-US" dirty="0" smtClean="0"/>
              <a:t> </a:t>
            </a:r>
            <a:r>
              <a:rPr lang="zh-TW" altLang="en-US" sz="2400" dirty="0" smtClean="0">
                <a:latin typeface="標楷體" panose="03000509000000000000" pitchFamily="65" charset="-120"/>
                <a:ea typeface="標楷體" panose="03000509000000000000" pitchFamily="65" charset="-120"/>
              </a:rPr>
              <a:t>汽車業別</a:t>
            </a:r>
            <a:r>
              <a:rPr lang="en-US" altLang="zh-TW" sz="2400" dirty="0" smtClean="0">
                <a:latin typeface="標楷體" panose="03000509000000000000" pitchFamily="65" charset="-120"/>
                <a:ea typeface="標楷體" panose="03000509000000000000" pitchFamily="65" charset="-120"/>
              </a:rPr>
              <a:t>copy</a:t>
            </a:r>
            <a:r>
              <a:rPr lang="zh-TW" altLang="en-US" sz="2400" dirty="0" smtClean="0">
                <a:latin typeface="標楷體" panose="03000509000000000000" pitchFamily="65" charset="-120"/>
                <a:ea typeface="標楷體" panose="03000509000000000000" pitchFamily="65" charset="-120"/>
              </a:rPr>
              <a:t>放在</a:t>
            </a:r>
            <a:r>
              <a:rPr lang="en-US" altLang="zh-TW" sz="2400" dirty="0" smtClean="0">
                <a:latin typeface="標楷體" panose="03000509000000000000" pitchFamily="65" charset="-120"/>
                <a:ea typeface="標楷體" panose="03000509000000000000" pitchFamily="65" charset="-120"/>
              </a:rPr>
              <a:t>excel</a:t>
            </a:r>
            <a:r>
              <a:rPr lang="zh-TW" altLang="en-US" sz="2400" dirty="0" smtClean="0">
                <a:latin typeface="標楷體" panose="03000509000000000000" pitchFamily="65" charset="-120"/>
                <a:ea typeface="標楷體" panose="03000509000000000000" pitchFamily="65" charset="-120"/>
              </a:rPr>
              <a:t>裡，存成網頁</a:t>
            </a:r>
            <a:r>
              <a:rPr lang="en-US" altLang="zh-TW" sz="2400" dirty="0" smtClean="0">
                <a:latin typeface="標楷體" panose="03000509000000000000" pitchFamily="65" charset="-120"/>
                <a:ea typeface="標楷體" panose="03000509000000000000" pitchFamily="65" charset="-120"/>
              </a:rPr>
              <a:t>OR</a:t>
            </a:r>
            <a:r>
              <a:rPr lang="zh-TW" altLang="en-US" sz="2400" dirty="0" smtClean="0">
                <a:latin typeface="標楷體" panose="03000509000000000000" pitchFamily="65" charset="-120"/>
                <a:ea typeface="標楷體" panose="03000509000000000000" pitchFamily="65" charset="-120"/>
              </a:rPr>
              <a:t>圖片。</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鴻海</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營收高  台積電</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市值高</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l"/>
            </a:pPr>
            <a:r>
              <a:rPr lang="zh-TW" altLang="en-US" sz="1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台灣入</a:t>
            </a:r>
            <a:r>
              <a:rPr lang="en-US" altLang="zh-TW" sz="2400" dirty="0" smtClean="0">
                <a:latin typeface="標楷體" panose="03000509000000000000" pitchFamily="65" charset="-120"/>
                <a:ea typeface="標楷體" panose="03000509000000000000" pitchFamily="65" charset="-120"/>
              </a:rPr>
              <a:t>500</a:t>
            </a:r>
            <a:r>
              <a:rPr lang="zh-TW" altLang="en-US" sz="2400" dirty="0" smtClean="0">
                <a:latin typeface="標楷體" panose="03000509000000000000" pitchFamily="65" charset="-120"/>
                <a:ea typeface="標楷體" panose="03000509000000000000" pitchFamily="65" charset="-120"/>
              </a:rPr>
              <a:t>大的有哪幾家</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看營收</a:t>
            </a:r>
            <a:r>
              <a:rPr lang="en-US" altLang="zh-TW" sz="2400" dirty="0" smtClean="0">
                <a:latin typeface="標楷體" panose="03000509000000000000" pitchFamily="65" charset="-120"/>
                <a:ea typeface="標楷體" panose="03000509000000000000" pitchFamily="65" charset="-120"/>
              </a:rPr>
              <a:t>)?</a:t>
            </a:r>
          </a:p>
          <a:p>
            <a:pPr marL="0" indent="0">
              <a:buNone/>
            </a:pPr>
            <a:r>
              <a:rPr lang="zh-TW" altLang="en-US" sz="2400" dirty="0" smtClean="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和</a:t>
            </a:r>
            <a:r>
              <a:rPr lang="zh-TW" altLang="en-US" sz="2400" dirty="0" smtClean="0">
                <a:latin typeface="標楷體" panose="03000509000000000000" pitchFamily="65" charset="-120"/>
                <a:ea typeface="標楷體" panose="03000509000000000000" pitchFamily="65" charset="-120"/>
              </a:rPr>
              <a:t>碩是華碩的代工</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l"/>
            </a:pPr>
            <a:r>
              <a:rPr lang="en-US" altLang="zh-TW" sz="1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ETF(</a:t>
            </a:r>
            <a:r>
              <a:rPr lang="zh-TW" altLang="zh-TW" sz="2400" dirty="0" smtClean="0">
                <a:effectLst/>
              </a:rPr>
              <a:t>Exchange Traded Funds</a:t>
            </a:r>
            <a:r>
              <a:rPr lang="en-US" altLang="zh-TW" sz="2400" dirty="0" smtClean="0">
                <a:effectLst/>
              </a:rPr>
              <a:t>)</a:t>
            </a:r>
            <a:r>
              <a:rPr lang="en-US" altLang="zh-TW" sz="2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證卷交易所</a:t>
            </a:r>
            <a:endParaRPr lang="en-US" altLang="zh-TW" sz="2400" dirty="0">
              <a:latin typeface="標楷體" panose="03000509000000000000" pitchFamily="65" charset="-120"/>
              <a:ea typeface="標楷體" panose="03000509000000000000" pitchFamily="65" charset="-120"/>
            </a:endParaRPr>
          </a:p>
          <a:p>
            <a:pPr>
              <a:buFont typeface="Wingdings" panose="05000000000000000000" pitchFamily="2" charset="2"/>
              <a:buChar char="l"/>
            </a:pPr>
            <a:r>
              <a:rPr lang="zh-TW" altLang="en-US" sz="1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摩台指</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ü"/>
            </a:pPr>
            <a:r>
              <a:rPr lang="en-US" altLang="zh-TW" sz="1400" dirty="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WIKI</a:t>
            </a:r>
            <a:r>
              <a:rPr lang="zh-TW" altLang="en-US" sz="2400" dirty="0" smtClean="0">
                <a:latin typeface="標楷體" panose="03000509000000000000" pitchFamily="65" charset="-120"/>
                <a:ea typeface="標楷體" panose="03000509000000000000" pitchFamily="65" charset="-120"/>
              </a:rPr>
              <a:t>道瓊指數 加權指數</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電子、金融</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台指期</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加權</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l"/>
            </a:pPr>
            <a:r>
              <a:rPr lang="zh-TW" altLang="en-US" sz="1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台灣有</a:t>
            </a:r>
            <a:r>
              <a:rPr lang="en-US" altLang="zh-TW" sz="2400" dirty="0" smtClean="0">
                <a:latin typeface="標楷體" panose="03000509000000000000" pitchFamily="65" charset="-120"/>
                <a:ea typeface="標楷體" panose="03000509000000000000" pitchFamily="65" charset="-120"/>
              </a:rPr>
              <a:t>800</a:t>
            </a:r>
            <a:r>
              <a:rPr lang="zh-TW" altLang="en-US" sz="2400" dirty="0" smtClean="0">
                <a:latin typeface="標楷體" panose="03000509000000000000" pitchFamily="65" charset="-120"/>
                <a:ea typeface="標楷體" panose="03000509000000000000" pitchFamily="65" charset="-120"/>
              </a:rPr>
              <a:t>萬股迷</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l"/>
            </a:pPr>
            <a:r>
              <a:rPr lang="zh-TW" altLang="en-US" sz="1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摩台指</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台灣</a:t>
            </a:r>
            <a:r>
              <a:rPr lang="en-US" altLang="zh-TW" sz="2400" dirty="0" smtClean="0">
                <a:latin typeface="標楷體" panose="03000509000000000000" pitchFamily="65" charset="-120"/>
                <a:ea typeface="標楷體" panose="03000509000000000000" pitchFamily="65" charset="-120"/>
              </a:rPr>
              <a:t>50</a:t>
            </a:r>
            <a:r>
              <a:rPr lang="zh-TW" altLang="en-US" sz="2400" dirty="0" smtClean="0">
                <a:latin typeface="標楷體" panose="03000509000000000000" pitchFamily="65" charset="-120"/>
                <a:ea typeface="標楷體" panose="03000509000000000000" pitchFamily="65" charset="-120"/>
              </a:rPr>
              <a:t>支股票</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由新加坡外支超盤。</a:t>
            </a:r>
            <a:endParaRPr lang="en-US" altLang="zh-TW" sz="2400" dirty="0">
              <a:latin typeface="標楷體" panose="03000509000000000000" pitchFamily="65" charset="-120"/>
              <a:ea typeface="標楷體" panose="03000509000000000000" pitchFamily="65" charset="-120"/>
            </a:endParaRPr>
          </a:p>
          <a:p>
            <a:pPr>
              <a:buFont typeface="Wingdings" panose="05000000000000000000" pitchFamily="2" charset="2"/>
              <a:buChar char="l"/>
            </a:pPr>
            <a:r>
              <a:rPr lang="zh-TW" altLang="en-US" sz="1400" dirty="0" smtClean="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指數功能</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資訊預測                    資料→資訊→智慧</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保險</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l"/>
            </a:pPr>
            <a:r>
              <a:rPr lang="zh-TW" altLang="en-US" sz="1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台指期每月第三週星期三結算，兩者皆箱等。</a:t>
            </a:r>
            <a:endParaRPr lang="en-US" altLang="zh-TW" sz="2400" dirty="0" smtClean="0">
              <a:latin typeface="標楷體" panose="03000509000000000000" pitchFamily="65" charset="-120"/>
              <a:ea typeface="標楷體" panose="03000509000000000000" pitchFamily="65" charset="-120"/>
            </a:endParaRPr>
          </a:p>
          <a:p>
            <a:pPr>
              <a:buFont typeface="Wingdings" panose="05000000000000000000" pitchFamily="2" charset="2"/>
              <a:buChar char="ü"/>
            </a:pPr>
            <a:endParaRPr lang="zh-TW" altLang="en-US" dirty="0"/>
          </a:p>
        </p:txBody>
      </p:sp>
      <p:sp>
        <p:nvSpPr>
          <p:cNvPr id="4" name="矩形 3"/>
          <p:cNvSpPr/>
          <p:nvPr/>
        </p:nvSpPr>
        <p:spPr>
          <a:xfrm>
            <a:off x="4025764" y="336378"/>
            <a:ext cx="3671198" cy="461665"/>
          </a:xfrm>
          <a:prstGeom prst="rect">
            <a:avLst/>
          </a:prstGeom>
        </p:spPr>
        <p:txBody>
          <a:bodyPr wrap="none">
            <a:spAutoFit/>
          </a:bodyPr>
          <a:lstStyle/>
          <a:p>
            <a:pPr>
              <a:spcBef>
                <a:spcPct val="50000"/>
              </a:spcBef>
            </a:pPr>
            <a:r>
              <a:rPr lang="en-US" altLang="zh-TW" sz="2400" dirty="0" smtClean="0">
                <a:solidFill>
                  <a:srgbClr val="FF0000"/>
                </a:solidFill>
              </a:rPr>
              <a:t>3.</a:t>
            </a:r>
            <a:r>
              <a:rPr lang="zh-TW" altLang="en-US" sz="2400" dirty="0" smtClean="0">
                <a:solidFill>
                  <a:srgbClr val="FF0000"/>
                </a:solidFill>
              </a:rPr>
              <a:t>  </a:t>
            </a:r>
            <a:r>
              <a:rPr lang="en-US" altLang="zh-TW" sz="2400" dirty="0" smtClean="0">
                <a:solidFill>
                  <a:srgbClr val="FF0000"/>
                </a:solidFill>
              </a:rPr>
              <a:t>10/5</a:t>
            </a:r>
            <a:r>
              <a:rPr lang="zh-TW" altLang="en-US" sz="2400" dirty="0" smtClean="0">
                <a:solidFill>
                  <a:srgbClr val="FF0000"/>
                </a:solidFill>
              </a:rPr>
              <a:t> 行銷</a:t>
            </a:r>
            <a:r>
              <a:rPr lang="zh-TW" altLang="en-US" sz="2400" dirty="0">
                <a:solidFill>
                  <a:srgbClr val="FF0000"/>
                </a:solidFill>
              </a:rPr>
              <a:t>管理</a:t>
            </a:r>
            <a:r>
              <a:rPr lang="zh-TW" altLang="en-US" sz="2400" dirty="0">
                <a:solidFill>
                  <a:srgbClr val="FF0000"/>
                </a:solidFill>
                <a:latin typeface="標楷體" pitchFamily="65" charset="-120"/>
                <a:ea typeface="標楷體" pitchFamily="65" charset="-120"/>
              </a:rPr>
              <a:t>個案應用</a:t>
            </a:r>
            <a:endParaRPr lang="zh-TW" altLang="en-US" sz="2400" dirty="0">
              <a:solidFill>
                <a:srgbClr val="FF0000"/>
              </a:solidFill>
              <a:ea typeface="標楷體" pitchFamily="65" charset="-120"/>
            </a:endParaRPr>
          </a:p>
        </p:txBody>
      </p:sp>
    </p:spTree>
    <p:extLst>
      <p:ext uri="{BB962C8B-B14F-4D97-AF65-F5344CB8AC3E}">
        <p14:creationId xmlns:p14="http://schemas.microsoft.com/office/powerpoint/2010/main" val="3036539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8200" y="365125"/>
            <a:ext cx="10515600" cy="5811838"/>
          </a:xfrm>
        </p:spPr>
        <p:txBody>
          <a:bodyPr>
            <a:normAutofit/>
          </a:bodyPr>
          <a:lstStyle/>
          <a:p>
            <a:r>
              <a:rPr lang="zh-TW" altLang="en-US" sz="2400" dirty="0" smtClean="0">
                <a:latin typeface="標楷體" panose="03000509000000000000" pitchFamily="65" charset="-120"/>
                <a:ea typeface="標楷體" panose="03000509000000000000" pitchFamily="65" charset="-120"/>
              </a:rPr>
              <a:t>中國</a:t>
            </a:r>
            <a:r>
              <a:rPr lang="en-US" altLang="zh-TW" sz="2400" dirty="0" smtClean="0">
                <a:latin typeface="標楷體" panose="03000509000000000000" pitchFamily="65" charset="-120"/>
                <a:ea typeface="標楷體" panose="03000509000000000000" pitchFamily="65" charset="-120"/>
              </a:rPr>
              <a:t>1996</a:t>
            </a:r>
            <a:r>
              <a:rPr lang="zh-TW" altLang="en-US" sz="2400" dirty="0" smtClean="0">
                <a:latin typeface="標楷體" panose="03000509000000000000" pitchFamily="65" charset="-120"/>
                <a:ea typeface="標楷體" panose="03000509000000000000" pitchFamily="65" charset="-120"/>
              </a:rPr>
              <a:t>年開放</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阿里巴巴 </a:t>
            </a:r>
            <a:r>
              <a:rPr lang="en-US" altLang="zh-TW" sz="2400" dirty="0" smtClean="0">
                <a:latin typeface="標楷體" panose="03000509000000000000" pitchFamily="65" charset="-120"/>
                <a:ea typeface="標楷體" panose="03000509000000000000" pitchFamily="65" charset="-120"/>
              </a:rPr>
              <a:t>B2B</a:t>
            </a:r>
            <a:r>
              <a:rPr lang="zh-TW" altLang="en-US" sz="2400" dirty="0" smtClean="0">
                <a:latin typeface="標楷體" panose="03000509000000000000" pitchFamily="65" charset="-120"/>
                <a:ea typeface="標楷體" panose="03000509000000000000" pitchFamily="65" charset="-120"/>
              </a:rPr>
              <a:t>賺錢</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產</a:t>
            </a: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銷</a:t>
            </a:r>
            <a:endParaRPr lang="en-US" altLang="zh-TW" sz="2400" dirty="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物流</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倉儲</a:t>
            </a:r>
            <a:endParaRPr lang="en-US" altLang="zh-TW" sz="2400" dirty="0">
              <a:latin typeface="標楷體" panose="03000509000000000000" pitchFamily="65" charset="-120"/>
              <a:ea typeface="標楷體" panose="03000509000000000000" pitchFamily="65" charset="-120"/>
            </a:endParaRPr>
          </a:p>
          <a:p>
            <a:pPr marL="0" indent="0">
              <a:buNone/>
            </a:pP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運輸</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台中最大運輸</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大榮</a:t>
            </a:r>
            <a:r>
              <a:rPr lang="en-US" altLang="zh-TW" sz="2400" dirty="0" smtClean="0">
                <a:latin typeface="標楷體" panose="03000509000000000000" pitchFamily="65" charset="-120"/>
                <a:ea typeface="標楷體" panose="03000509000000000000" pitchFamily="65" charset="-120"/>
              </a:rPr>
              <a:t>:IBM</a:t>
            </a:r>
            <a:r>
              <a:rPr lang="zh-TW" altLang="en-US" sz="2400" dirty="0" smtClean="0">
                <a:latin typeface="標楷體" panose="03000509000000000000" pitchFamily="65" charset="-120"/>
                <a:ea typeface="標楷體" panose="03000509000000000000" pitchFamily="65" charset="-120"/>
              </a:rPr>
              <a:t>系統</a:t>
            </a:r>
            <a:r>
              <a:rPr lang="en-US" altLang="zh-TW" sz="2400" dirty="0" smtClean="0">
                <a:latin typeface="標楷體" panose="03000509000000000000" pitchFamily="65" charset="-120"/>
                <a:ea typeface="標楷體" panose="03000509000000000000" pitchFamily="65" charset="-120"/>
              </a:rPr>
              <a:t>)</a:t>
            </a:r>
          </a:p>
          <a:p>
            <a:r>
              <a:rPr lang="zh-TW" altLang="en-US" sz="2400" dirty="0" smtClean="0">
                <a:latin typeface="標楷體" panose="03000509000000000000" pitchFamily="65" charset="-120"/>
                <a:ea typeface="標楷體" panose="03000509000000000000" pitchFamily="65" charset="-120"/>
              </a:rPr>
              <a:t>通路</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傳統</a:t>
            </a:r>
            <a:endParaRPr lang="en-US" altLang="zh-TW" sz="2400" dirty="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現在</a:t>
            </a:r>
            <a:endParaRPr lang="en-US" altLang="zh-TW" sz="2400" dirty="0" smtClean="0">
              <a:latin typeface="標楷體" panose="03000509000000000000" pitchFamily="65" charset="-120"/>
              <a:ea typeface="標楷體" panose="03000509000000000000" pitchFamily="65" charset="-120"/>
            </a:endParaRPr>
          </a:p>
          <a:p>
            <a:endParaRPr lang="en-US" altLang="zh-TW" dirty="0"/>
          </a:p>
          <a:p>
            <a:endParaRPr lang="en-US" altLang="zh-TW" dirty="0" smtClean="0"/>
          </a:p>
          <a:p>
            <a:endParaRPr lang="en-US" altLang="zh-TW" dirty="0"/>
          </a:p>
          <a:p>
            <a:pPr marL="0" indent="0">
              <a:buNone/>
            </a:pPr>
            <a:r>
              <a:rPr lang="zh-TW" altLang="en-US" dirty="0" smtClean="0"/>
              <a:t>                   </a:t>
            </a:r>
            <a:endParaRPr lang="en-US" altLang="zh-TW" dirty="0"/>
          </a:p>
          <a:p>
            <a:endParaRPr lang="zh-TW" altLang="en-US" dirty="0"/>
          </a:p>
        </p:txBody>
      </p:sp>
    </p:spTree>
    <p:extLst>
      <p:ext uri="{BB962C8B-B14F-4D97-AF65-F5344CB8AC3E}">
        <p14:creationId xmlns:p14="http://schemas.microsoft.com/office/powerpoint/2010/main" val="1060409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spcBef>
                <a:spcPct val="50000"/>
              </a:spcBef>
            </a:pPr>
            <a:r>
              <a:rPr lang="en-US" altLang="zh-TW" dirty="0" smtClean="0">
                <a:solidFill>
                  <a:srgbClr val="FF0000"/>
                </a:solidFill>
              </a:rPr>
              <a:t>4.</a:t>
            </a:r>
            <a:r>
              <a:rPr lang="zh-TW" altLang="en-US" dirty="0" smtClean="0">
                <a:solidFill>
                  <a:srgbClr val="FF0000"/>
                </a:solidFill>
              </a:rPr>
              <a:t>  </a:t>
            </a:r>
            <a:r>
              <a:rPr lang="en-US" altLang="zh-TW" dirty="0" smtClean="0">
                <a:solidFill>
                  <a:srgbClr val="FF0000"/>
                </a:solidFill>
              </a:rPr>
              <a:t>10/12</a:t>
            </a:r>
            <a:r>
              <a:rPr lang="zh-TW" altLang="en-US" dirty="0" smtClean="0">
                <a:solidFill>
                  <a:srgbClr val="FF0000"/>
                </a:solidFill>
              </a:rPr>
              <a:t> </a:t>
            </a:r>
            <a:r>
              <a:rPr lang="zh-TW" altLang="en-US" dirty="0">
                <a:solidFill>
                  <a:srgbClr val="FF0000"/>
                </a:solidFill>
              </a:rPr>
              <a:t>行銷管理</a:t>
            </a:r>
            <a:r>
              <a:rPr lang="zh-TW" altLang="en-US" dirty="0">
                <a:solidFill>
                  <a:srgbClr val="FF0000"/>
                </a:solidFill>
                <a:latin typeface="標楷體" pitchFamily="65" charset="-120"/>
                <a:ea typeface="標楷體" pitchFamily="65" charset="-120"/>
              </a:rPr>
              <a:t>個案應用</a:t>
            </a:r>
            <a:endParaRPr lang="zh-TW" altLang="en-US" dirty="0">
              <a:solidFill>
                <a:srgbClr val="FF0000"/>
              </a:solidFill>
              <a:ea typeface="標楷體" pitchFamily="65" charset="-120"/>
            </a:endParaRPr>
          </a:p>
        </p:txBody>
      </p:sp>
      <p:sp>
        <p:nvSpPr>
          <p:cNvPr id="3" name="內容版面配置區 2"/>
          <p:cNvSpPr>
            <a:spLocks noGrp="1"/>
          </p:cNvSpPr>
          <p:nvPr>
            <p:ph idx="1"/>
          </p:nvPr>
        </p:nvSpPr>
        <p:spPr/>
        <p:txBody>
          <a:bodyPr>
            <a:normAutofit fontScale="92500" lnSpcReduction="10000"/>
          </a:bodyPr>
          <a:lstStyle/>
          <a:p>
            <a:r>
              <a:rPr lang="en-US" altLang="zh-TW" sz="2400" dirty="0" smtClean="0">
                <a:latin typeface="標楷體" panose="03000509000000000000" pitchFamily="65" charset="-120"/>
                <a:ea typeface="標楷體" panose="03000509000000000000" pitchFamily="65" charset="-120"/>
              </a:rPr>
              <a:t>CRM(</a:t>
            </a:r>
            <a:r>
              <a:rPr lang="zh-TW" altLang="en-US" sz="2400" dirty="0" smtClean="0">
                <a:latin typeface="標楷體" panose="03000509000000000000" pitchFamily="65" charset="-120"/>
                <a:ea typeface="標楷體" panose="03000509000000000000" pitchFamily="65" charset="-120"/>
              </a:rPr>
              <a:t>顧客關係管理</a:t>
            </a:r>
            <a:r>
              <a:rPr lang="en-US" altLang="zh-TW" sz="2400" dirty="0" smtClean="0">
                <a:latin typeface="標楷體" panose="03000509000000000000" pitchFamily="65" charset="-120"/>
                <a:ea typeface="標楷體" panose="03000509000000000000" pitchFamily="65" charset="-120"/>
              </a:rPr>
              <a:t>)</a:t>
            </a:r>
          </a:p>
          <a:p>
            <a:r>
              <a:rPr lang="en-US" altLang="zh-TW" sz="2400" dirty="0" smtClean="0">
                <a:latin typeface="標楷體" panose="03000509000000000000" pitchFamily="65" charset="-120"/>
                <a:ea typeface="標楷體" panose="03000509000000000000" pitchFamily="65" charset="-120"/>
              </a:rPr>
              <a:t>Data—Warehouse(</a:t>
            </a:r>
            <a:r>
              <a:rPr lang="zh-TW" altLang="en-US" sz="2400" dirty="0" smtClean="0">
                <a:latin typeface="標楷體" panose="03000509000000000000" pitchFamily="65" charset="-120"/>
                <a:ea typeface="標楷體" panose="03000509000000000000" pitchFamily="65" charset="-120"/>
              </a:rPr>
              <a:t>倉儲</a:t>
            </a:r>
            <a:r>
              <a:rPr lang="en-US" altLang="zh-TW" sz="2400" dirty="0" smtClean="0">
                <a:latin typeface="標楷體" panose="03000509000000000000" pitchFamily="65" charset="-120"/>
                <a:ea typeface="標楷體" panose="03000509000000000000" pitchFamily="65" charset="-120"/>
              </a:rPr>
              <a:t>)</a:t>
            </a: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--Mining(</a:t>
            </a:r>
            <a:r>
              <a:rPr lang="zh-TW" altLang="en-US" sz="2400" dirty="0" smtClean="0">
                <a:latin typeface="標楷體" panose="03000509000000000000" pitchFamily="65" charset="-120"/>
                <a:ea typeface="標楷體" panose="03000509000000000000" pitchFamily="65" charset="-120"/>
              </a:rPr>
              <a:t>挖掘</a:t>
            </a:r>
            <a:r>
              <a:rPr lang="en-US" altLang="zh-TW" sz="2400" dirty="0" smtClean="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市場分三類</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理性</a:t>
            </a:r>
            <a:r>
              <a:rPr lang="en-US" altLang="zh-TW" sz="2400" dirty="0" smtClean="0">
                <a:latin typeface="標楷體" panose="03000509000000000000" pitchFamily="65" charset="-120"/>
                <a:ea typeface="標楷體" panose="03000509000000000000" pitchFamily="65" charset="-120"/>
              </a:rPr>
              <a:t>(B</a:t>
            </a:r>
            <a:r>
              <a:rPr lang="zh-TW" altLang="en-US" sz="2400" dirty="0" smtClean="0">
                <a:latin typeface="標楷體" panose="03000509000000000000" pitchFamily="65" charset="-120"/>
                <a:ea typeface="標楷體" panose="03000509000000000000" pitchFamily="65" charset="-120"/>
              </a:rPr>
              <a:t>型</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；選舉也是一種市場分析                          </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感性</a:t>
            </a:r>
            <a:endParaRPr lang="en-US" altLang="zh-TW" sz="2400" dirty="0" smtClean="0">
              <a:latin typeface="標楷體" panose="03000509000000000000" pitchFamily="65" charset="-120"/>
              <a:ea typeface="標楷體" panose="03000509000000000000" pitchFamily="65" charset="-120"/>
            </a:endParaRPr>
          </a:p>
          <a:p>
            <a:pPr marL="0" indent="0">
              <a:buNone/>
            </a:pP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道德</a:t>
            </a:r>
            <a:r>
              <a:rPr lang="en-US" altLang="zh-TW" sz="2400" dirty="0" smtClean="0">
                <a:latin typeface="標楷體" panose="03000509000000000000" pitchFamily="65" charset="-120"/>
                <a:ea typeface="標楷體" panose="03000509000000000000" pitchFamily="65" charset="-120"/>
              </a:rPr>
              <a:t>(0</a:t>
            </a:r>
            <a:r>
              <a:rPr lang="zh-TW" altLang="en-US" sz="2400" dirty="0" smtClean="0">
                <a:latin typeface="標楷體" panose="03000509000000000000" pitchFamily="65" charset="-120"/>
                <a:ea typeface="標楷體" panose="03000509000000000000" pitchFamily="65" charset="-120"/>
              </a:rPr>
              <a:t>型</a:t>
            </a:r>
            <a:r>
              <a:rPr lang="en-US" altLang="zh-TW" sz="2400" dirty="0" smtClean="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r>
              <a:rPr lang="en-US" altLang="zh-TW" sz="2400" dirty="0" err="1" smtClean="0">
                <a:latin typeface="標楷體" panose="03000509000000000000" pitchFamily="65" charset="-120"/>
                <a:ea typeface="標楷體" panose="03000509000000000000" pitchFamily="65" charset="-120"/>
              </a:rPr>
              <a:t>Xuite</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中華電信</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痞客幫</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海角七號行銷</a:t>
            </a:r>
            <a:endParaRPr lang="en-US" altLang="zh-TW" sz="2400" dirty="0" smtClean="0">
              <a:latin typeface="標楷體" panose="03000509000000000000" pitchFamily="65" charset="-120"/>
              <a:ea typeface="標楷體" panose="03000509000000000000" pitchFamily="65" charset="-120"/>
            </a:endParaRPr>
          </a:p>
          <a:p>
            <a:r>
              <a:rPr lang="en-US" altLang="zh-TW" sz="2400" dirty="0" smtClean="0">
                <a:latin typeface="標楷體" panose="03000509000000000000" pitchFamily="65" charset="-120"/>
                <a:ea typeface="標楷體" panose="03000509000000000000" pitchFamily="65" charset="-120"/>
              </a:rPr>
              <a:t>B2B</a:t>
            </a:r>
          </a:p>
          <a:p>
            <a:r>
              <a:rPr lang="en-US" altLang="zh-TW" sz="2400" dirty="0" smtClean="0">
                <a:latin typeface="標楷體" panose="03000509000000000000" pitchFamily="65" charset="-120"/>
                <a:ea typeface="標楷體" panose="03000509000000000000" pitchFamily="65" charset="-120"/>
              </a:rPr>
              <a:t>B2C—11.11</a:t>
            </a:r>
            <a:r>
              <a:rPr lang="zh-TW" altLang="en-US" sz="2400" dirty="0" smtClean="0">
                <a:latin typeface="標楷體" panose="03000509000000000000" pitchFamily="65" charset="-120"/>
                <a:ea typeface="標楷體" panose="03000509000000000000" pitchFamily="65" charset="-120"/>
              </a:rPr>
              <a:t>光棍節</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--12.25</a:t>
            </a:r>
            <a:r>
              <a:rPr lang="zh-TW" altLang="en-US" sz="2400" dirty="0" smtClean="0">
                <a:latin typeface="標楷體" panose="03000509000000000000" pitchFamily="65" charset="-120"/>
                <a:ea typeface="標楷體" panose="03000509000000000000" pitchFamily="65" charset="-120"/>
              </a:rPr>
              <a:t>聖誕節</a:t>
            </a:r>
            <a:endParaRPr lang="en-US" altLang="zh-TW" sz="2400" dirty="0" smtClean="0">
              <a:latin typeface="標楷體" panose="03000509000000000000" pitchFamily="65" charset="-120"/>
              <a:ea typeface="標楷體" panose="03000509000000000000" pitchFamily="65" charset="-120"/>
            </a:endParaRPr>
          </a:p>
          <a:p>
            <a:endParaRPr lang="en-US" altLang="zh-TW" dirty="0"/>
          </a:p>
          <a:p>
            <a:endParaRPr lang="zh-TW" altLang="en-US" dirty="0"/>
          </a:p>
        </p:txBody>
      </p:sp>
    </p:spTree>
    <p:extLst>
      <p:ext uri="{BB962C8B-B14F-4D97-AF65-F5344CB8AC3E}">
        <p14:creationId xmlns:p14="http://schemas.microsoft.com/office/powerpoint/2010/main" val="3170320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79390" y="834681"/>
            <a:ext cx="10515600" cy="5811838"/>
          </a:xfrm>
        </p:spPr>
        <p:txBody>
          <a:bodyPr/>
          <a:lstStyle/>
          <a:p>
            <a:r>
              <a:rPr lang="zh-TW" altLang="en-US" sz="2400" dirty="0" smtClean="0">
                <a:latin typeface="標楷體" panose="03000509000000000000" pitchFamily="65" charset="-120"/>
                <a:ea typeface="標楷體" panose="03000509000000000000" pitchFamily="65" charset="-120"/>
              </a:rPr>
              <a:t>現代通路</a:t>
            </a:r>
            <a:r>
              <a:rPr lang="en-US" altLang="zh-TW" sz="2400" dirty="0" smtClean="0">
                <a:latin typeface="標楷體" panose="03000509000000000000" pitchFamily="65" charset="-120"/>
                <a:ea typeface="標楷體" panose="03000509000000000000" pitchFamily="65" charset="-120"/>
              </a:rPr>
              <a:t>EDI—DP(</a:t>
            </a:r>
            <a:r>
              <a:rPr lang="zh-TW" altLang="en-US" sz="2400" dirty="0" smtClean="0">
                <a:latin typeface="標楷體" panose="03000509000000000000" pitchFamily="65" charset="-120"/>
                <a:ea typeface="標楷體" panose="03000509000000000000" pitchFamily="65" charset="-120"/>
              </a:rPr>
              <a:t>百貨</a:t>
            </a:r>
            <a:r>
              <a:rPr lang="en-US" altLang="zh-TW" sz="2400" dirty="0" smtClean="0">
                <a:latin typeface="標楷體" panose="03000509000000000000" pitchFamily="65" charset="-120"/>
                <a:ea typeface="標楷體" panose="03000509000000000000" pitchFamily="65" charset="-120"/>
              </a:rPr>
              <a:t>)</a:t>
            </a:r>
          </a:p>
          <a:p>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--SM(</a:t>
            </a:r>
            <a:r>
              <a:rPr lang="zh-TW" altLang="en-US" sz="2400" dirty="0" smtClean="0">
                <a:latin typeface="標楷體" panose="03000509000000000000" pitchFamily="65" charset="-120"/>
                <a:ea typeface="標楷體" panose="03000509000000000000" pitchFamily="65" charset="-120"/>
              </a:rPr>
              <a:t>生鮮超市</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a:t>
            </a:r>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民國</a:t>
            </a:r>
            <a:r>
              <a:rPr lang="en-US" altLang="zh-TW" sz="2400" dirty="0" smtClean="0">
                <a:latin typeface="標楷體" panose="03000509000000000000" pitchFamily="65" charset="-120"/>
                <a:ea typeface="標楷體" panose="03000509000000000000" pitchFamily="65" charset="-120"/>
              </a:rPr>
              <a:t>75</a:t>
            </a:r>
            <a:r>
              <a:rPr lang="zh-TW" altLang="en-US" sz="2400" dirty="0" smtClean="0">
                <a:latin typeface="標楷體" panose="03000509000000000000" pitchFamily="65" charset="-120"/>
                <a:ea typeface="標楷體" panose="03000509000000000000" pitchFamily="65" charset="-120"/>
              </a:rPr>
              <a:t>年</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農會經營</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台北農會運銷超市</a:t>
            </a:r>
            <a:r>
              <a:rPr lang="en-US" altLang="zh-TW" sz="2400" dirty="0" smtClean="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a:p>
            <a:r>
              <a:rPr lang="zh-TW" altLang="en-US" dirty="0" smtClean="0"/>
              <a:t>                     </a:t>
            </a:r>
            <a:r>
              <a:rPr lang="en-US" altLang="zh-TW" dirty="0" smtClean="0"/>
              <a:t>--</a:t>
            </a:r>
            <a:r>
              <a:rPr lang="en-US" altLang="zh-TW" sz="2400" dirty="0" smtClean="0">
                <a:latin typeface="標楷體" panose="03000509000000000000" pitchFamily="65" charset="-120"/>
                <a:ea typeface="標楷體" panose="03000509000000000000" pitchFamily="65" charset="-120"/>
              </a:rPr>
              <a:t>HM(</a:t>
            </a:r>
            <a:r>
              <a:rPr lang="zh-TW" altLang="en-US" sz="2400" dirty="0" smtClean="0">
                <a:latin typeface="標楷體" panose="03000509000000000000" pitchFamily="65" charset="-120"/>
                <a:ea typeface="標楷體" panose="03000509000000000000" pitchFamily="65" charset="-120"/>
              </a:rPr>
              <a:t>量販店</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民</a:t>
            </a:r>
            <a:r>
              <a:rPr lang="en-US" altLang="zh-TW" sz="2400" dirty="0" smtClean="0">
                <a:latin typeface="標楷體" panose="03000509000000000000" pitchFamily="65" charset="-120"/>
                <a:ea typeface="標楷體" panose="03000509000000000000" pitchFamily="65" charset="-120"/>
              </a:rPr>
              <a:t>78</a:t>
            </a:r>
            <a:r>
              <a:rPr lang="zh-TW" altLang="en-US" sz="2400" dirty="0" smtClean="0">
                <a:latin typeface="標楷體" panose="03000509000000000000" pitchFamily="65" charset="-120"/>
                <a:ea typeface="標楷體" panose="03000509000000000000" pitchFamily="65" charset="-120"/>
              </a:rPr>
              <a:t>年</a:t>
            </a:r>
            <a:endParaRPr lang="en-US" altLang="zh-TW" sz="2400" dirty="0" smtClean="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 </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--CVS(</a:t>
            </a:r>
            <a:r>
              <a:rPr lang="zh-TW" altLang="en-US" sz="2400" dirty="0" smtClean="0">
                <a:latin typeface="標楷體" panose="03000509000000000000" pitchFamily="65" charset="-120"/>
                <a:ea typeface="標楷體" panose="03000509000000000000" pitchFamily="65" charset="-120"/>
              </a:rPr>
              <a:t>便利商店</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民</a:t>
            </a:r>
            <a:r>
              <a:rPr lang="en-US" altLang="zh-TW" sz="2400" dirty="0" smtClean="0">
                <a:latin typeface="標楷體" panose="03000509000000000000" pitchFamily="65" charset="-120"/>
                <a:ea typeface="標楷體" panose="03000509000000000000" pitchFamily="65" charset="-120"/>
              </a:rPr>
              <a:t>69-75</a:t>
            </a:r>
            <a:r>
              <a:rPr lang="zh-TW" altLang="en-US" sz="2400" dirty="0" smtClean="0">
                <a:latin typeface="標楷體" panose="03000509000000000000" pitchFamily="65" charset="-120"/>
                <a:ea typeface="標楷體" panose="03000509000000000000" pitchFamily="65" charset="-120"/>
              </a:rPr>
              <a:t>年</a:t>
            </a:r>
            <a:endParaRPr lang="en-US" altLang="zh-TW" sz="2400" dirty="0" smtClean="0">
              <a:latin typeface="標楷體" panose="03000509000000000000" pitchFamily="65" charset="-120"/>
              <a:ea typeface="標楷體" panose="03000509000000000000" pitchFamily="65" charset="-120"/>
            </a:endParaRPr>
          </a:p>
          <a:p>
            <a:r>
              <a:rPr lang="zh-TW" altLang="zh-TW" sz="2400" b="1" dirty="0">
                <a:latin typeface="標楷體" panose="03000509000000000000" pitchFamily="65" charset="-120"/>
                <a:ea typeface="標楷體" panose="03000509000000000000" pitchFamily="65" charset="-120"/>
              </a:rPr>
              <a:t>臺灣楓康超市</a:t>
            </a:r>
            <a:r>
              <a:rPr lang="zh-TW" altLang="zh-TW" sz="2400" dirty="0">
                <a:latin typeface="標楷體" panose="03000509000000000000" pitchFamily="65" charset="-120"/>
                <a:ea typeface="標楷體" panose="03000509000000000000" pitchFamily="65" charset="-120"/>
              </a:rPr>
              <a:t>，原名</a:t>
            </a:r>
            <a:r>
              <a:rPr lang="zh-TW" altLang="zh-TW" sz="2400" b="1" dirty="0">
                <a:latin typeface="標楷體" panose="03000509000000000000" pitchFamily="65" charset="-120"/>
                <a:ea typeface="標楷體" panose="03000509000000000000" pitchFamily="65" charset="-120"/>
              </a:rPr>
              <a:t>興農生鮮超市</a:t>
            </a:r>
            <a:r>
              <a:rPr lang="zh-TW" altLang="zh-TW" sz="2400" dirty="0">
                <a:latin typeface="標楷體" panose="03000509000000000000" pitchFamily="65" charset="-120"/>
                <a:ea typeface="標楷體" panose="03000509000000000000" pitchFamily="65" charset="-120"/>
              </a:rPr>
              <a:t>（2008年10月1日更名為臺灣楓康超市），成立於1988年。目前在</a:t>
            </a:r>
            <a:r>
              <a:rPr lang="zh-TW" altLang="zh-TW" sz="2400" dirty="0">
                <a:latin typeface="標楷體" panose="03000509000000000000" pitchFamily="65" charset="-120"/>
                <a:ea typeface="標楷體" panose="03000509000000000000" pitchFamily="65" charset="-120"/>
                <a:hlinkClick r:id="rId2" tooltip="臺中市"/>
              </a:rPr>
              <a:t>臺中市</a:t>
            </a:r>
            <a:r>
              <a:rPr lang="zh-TW"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hlinkClick r:id="rId3" tooltip="彰化縣"/>
              </a:rPr>
              <a:t>彰化縣</a:t>
            </a:r>
            <a:r>
              <a:rPr lang="zh-TW"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hlinkClick r:id="rId4" tooltip="南投縣"/>
              </a:rPr>
              <a:t>南投縣</a:t>
            </a:r>
            <a:r>
              <a:rPr lang="zh-TW"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hlinkClick r:id="rId5" tooltip="新竹市"/>
              </a:rPr>
              <a:t>新竹市</a:t>
            </a:r>
            <a:r>
              <a:rPr lang="zh-TW" altLang="zh-TW" sz="2400" dirty="0">
                <a:latin typeface="標楷體" panose="03000509000000000000" pitchFamily="65" charset="-120"/>
                <a:ea typeface="標楷體" panose="03000509000000000000" pitchFamily="65" charset="-120"/>
              </a:rPr>
              <a:t>地區有48家直營超市，為</a:t>
            </a:r>
            <a:r>
              <a:rPr lang="zh-TW" altLang="zh-TW" sz="2400" dirty="0">
                <a:latin typeface="標楷體" panose="03000509000000000000" pitchFamily="65" charset="-120"/>
                <a:ea typeface="標楷體" panose="03000509000000000000" pitchFamily="65" charset="-120"/>
                <a:hlinkClick r:id="rId6" tooltip="臺灣中部"/>
              </a:rPr>
              <a:t>臺灣中部</a:t>
            </a:r>
            <a:r>
              <a:rPr lang="zh-TW" altLang="zh-TW" sz="2400" dirty="0">
                <a:latin typeface="標楷體" panose="03000509000000000000" pitchFamily="65" charset="-120"/>
                <a:ea typeface="標楷體" panose="03000509000000000000" pitchFamily="65" charset="-120"/>
              </a:rPr>
              <a:t>地區規模較大的</a:t>
            </a:r>
            <a:r>
              <a:rPr lang="zh-TW" altLang="zh-TW" sz="2400" dirty="0">
                <a:latin typeface="標楷體" panose="03000509000000000000" pitchFamily="65" charset="-120"/>
                <a:ea typeface="標楷體" panose="03000509000000000000" pitchFamily="65" charset="-120"/>
                <a:hlinkClick r:id="rId7" tooltip="連鎖"/>
              </a:rPr>
              <a:t>連鎖</a:t>
            </a:r>
            <a:r>
              <a:rPr lang="zh-TW" altLang="zh-TW" sz="2400" dirty="0">
                <a:latin typeface="標楷體" panose="03000509000000000000" pitchFamily="65" charset="-120"/>
                <a:ea typeface="標楷體" panose="03000509000000000000" pitchFamily="65" charset="-120"/>
                <a:hlinkClick r:id="rId8" tooltip="超級市場"/>
              </a:rPr>
              <a:t>生鮮超級市場</a:t>
            </a:r>
            <a:r>
              <a:rPr lang="zh-TW" altLang="zh-TW" sz="2400" dirty="0">
                <a:latin typeface="標楷體" panose="03000509000000000000" pitchFamily="65" charset="-120"/>
                <a:ea typeface="標楷體" panose="03000509000000000000" pitchFamily="65" charset="-120"/>
              </a:rPr>
              <a:t>，為</a:t>
            </a:r>
            <a:r>
              <a:rPr lang="zh-TW" altLang="zh-TW" sz="2400" dirty="0">
                <a:latin typeface="標楷體" panose="03000509000000000000" pitchFamily="65" charset="-120"/>
                <a:ea typeface="標楷體" panose="03000509000000000000" pitchFamily="65" charset="-120"/>
                <a:hlinkClick r:id="rId9" tooltip="興農集團"/>
              </a:rPr>
              <a:t>興農集團</a:t>
            </a:r>
            <a:r>
              <a:rPr lang="zh-TW" altLang="zh-TW" sz="2400" dirty="0">
                <a:latin typeface="標楷體" panose="03000509000000000000" pitchFamily="65" charset="-120"/>
                <a:ea typeface="標楷體" panose="03000509000000000000" pitchFamily="65" charset="-120"/>
              </a:rPr>
              <a:t>旗下子公司</a:t>
            </a:r>
            <a:r>
              <a:rPr lang="zh-TW" altLang="zh-TW" sz="2400" dirty="0"/>
              <a:t>。</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台灣三大量販店</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家樂福</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法國</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大潤發</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美國</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 愛買</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台灣遠東</a:t>
            </a:r>
            <a:r>
              <a:rPr lang="en-US" altLang="zh-TW" sz="2400" dirty="0" smtClean="0">
                <a:latin typeface="標楷體" panose="03000509000000000000" pitchFamily="65" charset="-120"/>
                <a:ea typeface="標楷體" panose="03000509000000000000" pitchFamily="65" charset="-120"/>
              </a:rPr>
              <a:t>)</a:t>
            </a:r>
          </a:p>
          <a:p>
            <a:r>
              <a:rPr lang="zh-TW" altLang="en-US" sz="2400" dirty="0" smtClean="0">
                <a:latin typeface="標楷體" panose="03000509000000000000" pitchFamily="65" charset="-120"/>
                <a:ea typeface="標楷體" panose="03000509000000000000" pitchFamily="65" charset="-120"/>
              </a:rPr>
              <a:t>富客隆</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荷蘭</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台灣量販鼻祖。</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生鮮超市</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松青→頂好</a:t>
            </a:r>
            <a:r>
              <a:rPr lang="en-US" altLang="zh-TW" sz="2400" dirty="0" smtClean="0">
                <a:latin typeface="標楷體" panose="03000509000000000000" pitchFamily="65" charset="-120"/>
                <a:ea typeface="標楷體" panose="03000509000000000000" pitchFamily="65" charset="-120"/>
              </a:rPr>
              <a:t>(NO EDI</a:t>
            </a:r>
            <a:r>
              <a:rPr lang="zh-TW" altLang="en-US" sz="2400" dirty="0" smtClean="0">
                <a:latin typeface="標楷體" panose="03000509000000000000" pitchFamily="65" charset="-120"/>
                <a:ea typeface="標楷體" panose="03000509000000000000" pitchFamily="65" charset="-120"/>
              </a:rPr>
              <a:t> </a:t>
            </a:r>
            <a:r>
              <a:rPr lang="en-US" altLang="zh-TW" sz="2400" dirty="0" smtClean="0">
                <a:latin typeface="標楷體" panose="03000509000000000000" pitchFamily="65" charset="-120"/>
                <a:ea typeface="標楷體" panose="03000509000000000000" pitchFamily="65" charset="-120"/>
              </a:rPr>
              <a:t>NO </a:t>
            </a:r>
            <a:r>
              <a:rPr lang="zh-TW" altLang="en-US" sz="2400" dirty="0" smtClean="0">
                <a:latin typeface="標楷體" panose="03000509000000000000" pitchFamily="65" charset="-120"/>
                <a:ea typeface="標楷體" panose="03000509000000000000" pitchFamily="65" charset="-120"/>
              </a:rPr>
              <a:t>訂單</a:t>
            </a:r>
            <a:r>
              <a:rPr lang="en-US" altLang="zh-TW" sz="2400" dirty="0" smtClean="0">
                <a:latin typeface="標楷體" panose="03000509000000000000" pitchFamily="65" charset="-120"/>
                <a:ea typeface="標楷體" panose="03000509000000000000" pitchFamily="65" charset="-120"/>
              </a:rPr>
              <a:t>)</a:t>
            </a:r>
          </a:p>
          <a:p>
            <a:r>
              <a:rPr lang="zh-TW" altLang="en-US" sz="2400" dirty="0" smtClean="0">
                <a:latin typeface="標楷體" panose="03000509000000000000" pitchFamily="65" charset="-120"/>
                <a:ea typeface="標楷體" panose="03000509000000000000" pitchFamily="65" charset="-120"/>
              </a:rPr>
              <a:t>孫正義</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日本軟銀</a:t>
            </a:r>
            <a:r>
              <a:rPr lang="en-US" altLang="zh-TW" sz="2400" dirty="0" smtClean="0">
                <a:latin typeface="標楷體" panose="03000509000000000000" pitchFamily="65" charset="-120"/>
                <a:ea typeface="標楷體" panose="03000509000000000000" pitchFamily="65" charset="-120"/>
              </a:rPr>
              <a:t>)--YAHOO</a:t>
            </a:r>
            <a:r>
              <a:rPr lang="zh-TW" altLang="en-US" sz="2400" dirty="0" smtClean="0">
                <a:latin typeface="標楷體" panose="03000509000000000000" pitchFamily="65" charset="-120"/>
                <a:ea typeface="標楷體" panose="03000509000000000000" pitchFamily="65" charset="-120"/>
              </a:rPr>
              <a:t>楊致遠</a:t>
            </a:r>
            <a:r>
              <a:rPr lang="en-US" altLang="zh-TW" sz="2400" dirty="0" smtClean="0">
                <a:latin typeface="標楷體" panose="03000509000000000000" pitchFamily="65" charset="-12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阿里巴巴。</a:t>
            </a:r>
            <a:endParaRPr lang="en-US" altLang="zh-TW" sz="2400" dirty="0" smtClean="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鴻海投資</a:t>
            </a:r>
            <a:r>
              <a:rPr lang="en-US" altLang="zh-TW" sz="2400" dirty="0" smtClean="0">
                <a:latin typeface="標楷體" panose="03000509000000000000" pitchFamily="65" charset="-120"/>
                <a:ea typeface="標楷體" panose="03000509000000000000" pitchFamily="65" charset="-120"/>
              </a:rPr>
              <a:t>Pepper</a:t>
            </a:r>
            <a:r>
              <a:rPr lang="zh-TW" altLang="en-US" sz="2400" dirty="0" smtClean="0">
                <a:latin typeface="標楷體" panose="03000509000000000000" pitchFamily="65" charset="-120"/>
                <a:ea typeface="標楷體" panose="03000509000000000000" pitchFamily="65" charset="-120"/>
              </a:rPr>
              <a:t>與軟銀合作</a:t>
            </a:r>
            <a:r>
              <a:rPr lang="en-US" altLang="zh-TW" sz="2400" dirty="0" smtClean="0">
                <a:latin typeface="標楷體" panose="03000509000000000000" pitchFamily="65" charset="-120"/>
                <a:ea typeface="標楷體" panose="03000509000000000000" pitchFamily="65" charset="-120"/>
              </a:rPr>
              <a:t>(8</a:t>
            </a:r>
            <a:r>
              <a:rPr lang="zh-TW" altLang="en-US" sz="2400" dirty="0" smtClean="0">
                <a:latin typeface="標楷體" panose="03000509000000000000" pitchFamily="65" charset="-120"/>
                <a:ea typeface="標楷體" panose="03000509000000000000" pitchFamily="65" charset="-120"/>
              </a:rPr>
              <a:t>萬降到</a:t>
            </a:r>
            <a:r>
              <a:rPr lang="en-US" altLang="zh-TW" sz="2400" dirty="0" smtClean="0">
                <a:latin typeface="標楷體" panose="03000509000000000000" pitchFamily="65" charset="-120"/>
                <a:ea typeface="標楷體" panose="03000509000000000000" pitchFamily="65" charset="-120"/>
              </a:rPr>
              <a:t>6</a:t>
            </a:r>
            <a:r>
              <a:rPr lang="zh-TW" altLang="en-US" sz="2400" dirty="0" smtClean="0">
                <a:latin typeface="標楷體" panose="03000509000000000000" pitchFamily="65" charset="-120"/>
                <a:ea typeface="標楷體" panose="03000509000000000000" pitchFamily="65" charset="-120"/>
              </a:rPr>
              <a:t>萬</a:t>
            </a:r>
            <a:r>
              <a:rPr lang="en-US" altLang="zh-TW" sz="2400" dirty="0" smtClean="0">
                <a:latin typeface="標楷體" panose="03000509000000000000" pitchFamily="65" charset="-120"/>
                <a:ea typeface="標楷體" panose="03000509000000000000" pitchFamily="65" charset="-120"/>
              </a:rPr>
              <a:t>)</a:t>
            </a:r>
          </a:p>
          <a:p>
            <a:r>
              <a:rPr lang="zh-TW" altLang="en-US" sz="2400" dirty="0" smtClean="0">
                <a:latin typeface="標楷體" panose="03000509000000000000" pitchFamily="65" charset="-120"/>
                <a:ea typeface="標楷體" panose="03000509000000000000" pitchFamily="65" charset="-120"/>
              </a:rPr>
              <a:t>氣象</a:t>
            </a:r>
            <a:r>
              <a:rPr lang="en-US" altLang="zh-TW" sz="2400" dirty="0" smtClean="0">
                <a:latin typeface="標楷體" panose="03000509000000000000" pitchFamily="65" charset="-120"/>
                <a:ea typeface="標楷體" panose="03000509000000000000" pitchFamily="65" charset="-120"/>
              </a:rPr>
              <a:t>fb:</a:t>
            </a:r>
            <a:r>
              <a:rPr lang="zh-TW" altLang="en-US" sz="2400" dirty="0" smtClean="0">
                <a:latin typeface="標楷體" panose="03000509000000000000" pitchFamily="65" charset="-120"/>
                <a:ea typeface="標楷體" panose="03000509000000000000" pitchFamily="65" charset="-120"/>
              </a:rPr>
              <a:t>鄭明典、彭啟明</a:t>
            </a:r>
            <a:endParaRPr lang="en-US" altLang="zh-TW" sz="2400" dirty="0">
              <a:latin typeface="標楷體" panose="03000509000000000000" pitchFamily="65" charset="-120"/>
              <a:ea typeface="標楷體" panose="03000509000000000000" pitchFamily="65" charset="-120"/>
            </a:endParaRPr>
          </a:p>
          <a:p>
            <a:endParaRPr lang="en-US" altLang="zh-TW" dirty="0" smtClean="0"/>
          </a:p>
          <a:p>
            <a:endParaRPr lang="en-US" altLang="zh-TW" dirty="0"/>
          </a:p>
          <a:p>
            <a:endParaRPr lang="en-US" altLang="zh-TW" dirty="0" smtClean="0"/>
          </a:p>
          <a:p>
            <a:endParaRPr lang="en-US" altLang="zh-TW" dirty="0"/>
          </a:p>
          <a:p>
            <a:endParaRPr lang="en-US" altLang="zh-TW" dirty="0" smtClean="0"/>
          </a:p>
          <a:p>
            <a:endParaRPr lang="en-US" altLang="zh-TW" dirty="0"/>
          </a:p>
          <a:p>
            <a:endParaRPr lang="en-US" altLang="zh-TW" dirty="0" smtClean="0"/>
          </a:p>
          <a:p>
            <a:endParaRPr lang="zh-TW" altLang="en-US" dirty="0"/>
          </a:p>
        </p:txBody>
      </p:sp>
      <p:sp>
        <p:nvSpPr>
          <p:cNvPr id="2" name="文字方塊 1"/>
          <p:cNvSpPr txBox="1"/>
          <p:nvPr/>
        </p:nvSpPr>
        <p:spPr>
          <a:xfrm>
            <a:off x="2273643" y="188350"/>
            <a:ext cx="3764691" cy="369332"/>
          </a:xfrm>
          <a:prstGeom prst="rect">
            <a:avLst/>
          </a:prstGeom>
          <a:noFill/>
        </p:spPr>
        <p:txBody>
          <a:bodyPr wrap="square" rtlCol="0">
            <a:spAutoFit/>
          </a:bodyPr>
          <a:lstStyle/>
          <a:p>
            <a:r>
              <a:rPr lang="en-US" altLang="zh-TW" dirty="0" smtClean="0">
                <a:solidFill>
                  <a:srgbClr val="FF0000"/>
                </a:solidFill>
              </a:rPr>
              <a:t>5.</a:t>
            </a:r>
            <a:r>
              <a:rPr lang="zh-TW" altLang="en-US" dirty="0" smtClean="0">
                <a:solidFill>
                  <a:srgbClr val="FF0000"/>
                </a:solidFill>
              </a:rPr>
              <a:t>  </a:t>
            </a:r>
            <a:r>
              <a:rPr lang="en-US" altLang="zh-TW" dirty="0" smtClean="0">
                <a:solidFill>
                  <a:srgbClr val="FF0000"/>
                </a:solidFill>
              </a:rPr>
              <a:t>10/19</a:t>
            </a:r>
            <a:r>
              <a:rPr lang="zh-TW" altLang="en-US" dirty="0" smtClean="0">
                <a:solidFill>
                  <a:srgbClr val="FF0000"/>
                </a:solidFill>
              </a:rPr>
              <a:t> </a:t>
            </a:r>
            <a:r>
              <a:rPr lang="zh-TW" altLang="en-US" dirty="0">
                <a:solidFill>
                  <a:srgbClr val="FF0000"/>
                </a:solidFill>
              </a:rPr>
              <a:t>行銷管理</a:t>
            </a:r>
            <a:r>
              <a:rPr lang="zh-TW" altLang="en-US" dirty="0">
                <a:solidFill>
                  <a:srgbClr val="FF0000"/>
                </a:solidFill>
                <a:latin typeface="標楷體" pitchFamily="65" charset="-120"/>
                <a:ea typeface="標楷體" pitchFamily="65" charset="-120"/>
              </a:rPr>
              <a:t>個案應用</a:t>
            </a:r>
            <a:endParaRPr lang="zh-TW" altLang="en-US" dirty="0"/>
          </a:p>
        </p:txBody>
      </p:sp>
    </p:spTree>
    <p:extLst>
      <p:ext uri="{BB962C8B-B14F-4D97-AF65-F5344CB8AC3E}">
        <p14:creationId xmlns:p14="http://schemas.microsoft.com/office/powerpoint/2010/main" val="960120440"/>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4118</Words>
  <Application>Microsoft Office PowerPoint</Application>
  <PresentationFormat>寬螢幕</PresentationFormat>
  <Paragraphs>680</Paragraphs>
  <Slides>39</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39</vt:i4>
      </vt:variant>
    </vt:vector>
  </HeadingPairs>
  <TitlesOfParts>
    <vt:vector size="46" baseType="lpstr">
      <vt:lpstr>新細明體</vt:lpstr>
      <vt:lpstr>標楷體</vt:lpstr>
      <vt:lpstr>Arial</vt:lpstr>
      <vt:lpstr>Calibri</vt:lpstr>
      <vt:lpstr>Calibri Light</vt:lpstr>
      <vt:lpstr>Wingdings</vt:lpstr>
      <vt:lpstr>Office 佈景主題</vt:lpstr>
      <vt:lpstr>106-1 行銷管理教材 (專業課程融入服務學習- 社區網路行銷)</vt:lpstr>
      <vt:lpstr>PowerPoint 簡報</vt:lpstr>
      <vt:lpstr>PowerPoint 簡報</vt:lpstr>
      <vt:lpstr>PowerPoint 簡報</vt:lpstr>
      <vt:lpstr>PowerPoint 簡報</vt:lpstr>
      <vt:lpstr>PowerPoint 簡報</vt:lpstr>
      <vt:lpstr>PowerPoint 簡報</vt:lpstr>
      <vt:lpstr>4.  10/12 行銷管理個案應用</vt:lpstr>
      <vt:lpstr>PowerPoint 簡報</vt:lpstr>
      <vt:lpstr>PowerPoint 簡報</vt:lpstr>
      <vt:lpstr>PowerPoint 簡報</vt:lpstr>
      <vt:lpstr>7.  11/2 行銷管理個案應用 </vt:lpstr>
      <vt:lpstr>PowerPoint 簡報</vt:lpstr>
      <vt:lpstr>關於阿里巴巴的新聞</vt:lpstr>
      <vt:lpstr>阿里巴巴</vt:lpstr>
      <vt:lpstr>PowerPoint 簡報</vt:lpstr>
      <vt:lpstr>PowerPoint 簡報</vt:lpstr>
      <vt:lpstr>11.11/30 行銷管理個案應用</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JD生產管制中心-游嘉榮ET3</dc:creator>
  <cp:lastModifiedBy>Win7_64</cp:lastModifiedBy>
  <cp:revision>21</cp:revision>
  <cp:lastPrinted>2016-09-26T09:19:31Z</cp:lastPrinted>
  <dcterms:created xsi:type="dcterms:W3CDTF">2016-09-19T06:07:58Z</dcterms:created>
  <dcterms:modified xsi:type="dcterms:W3CDTF">2018-03-15T09:54:41Z</dcterms:modified>
</cp:coreProperties>
</file>