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14" r:id="rId2"/>
    <p:sldId id="516" r:id="rId3"/>
    <p:sldId id="517" r:id="rId4"/>
    <p:sldId id="518" r:id="rId5"/>
    <p:sldId id="519" r:id="rId6"/>
    <p:sldId id="520" r:id="rId7"/>
    <p:sldId id="521" r:id="rId8"/>
    <p:sldId id="522"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541" r:id="rId28"/>
    <p:sldId id="542" r:id="rId29"/>
    <p:sldId id="543" r:id="rId30"/>
    <p:sldId id="544" r:id="rId31"/>
    <p:sldId id="545" r:id="rId32"/>
    <p:sldId id="546" r:id="rId33"/>
    <p:sldId id="547" r:id="rId34"/>
    <p:sldId id="548" r:id="rId35"/>
    <p:sldId id="549" r:id="rId36"/>
    <p:sldId id="550" r:id="rId37"/>
    <p:sldId id="551" r:id="rId38"/>
    <p:sldId id="552" r:id="rId39"/>
    <p:sldId id="553" r:id="rId40"/>
    <p:sldId id="554" r:id="rId41"/>
    <p:sldId id="555" r:id="rId42"/>
    <p:sldId id="556" r:id="rId43"/>
  </p:sldIdLst>
  <p:sldSz cx="7556500" cy="10699750"/>
  <p:notesSz cx="7556500" cy="106997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310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a:xfrm>
            <a:off x="3659632" y="9765904"/>
            <a:ext cx="243204" cy="153670"/>
          </a:xfrm>
          <a:prstGeom prst="rect">
            <a:avLst/>
          </a:prstGeom>
        </p:spPr>
        <p:txBody>
          <a:bodyPr wrap="square" lIns="0" tIns="0" rIns="0" bIns="0">
            <a:spAutoFit/>
          </a:bodyPr>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06827" y="3848607"/>
            <a:ext cx="2945765" cy="317500"/>
          </a:xfrm>
          <a:prstGeom prst="rect">
            <a:avLst/>
          </a:prstGeom>
        </p:spPr>
        <p:txBody>
          <a:bodyPr vert="horz" wrap="square" lIns="0" tIns="0" rIns="0" bIns="0" rtlCol="0">
            <a:spAutoFit/>
          </a:bodyPr>
          <a:lstStyle/>
          <a:p>
            <a:pPr marL="12700">
              <a:lnSpc>
                <a:spcPct val="100000"/>
              </a:lnSpc>
            </a:pPr>
            <a:r>
              <a:rPr sz="2000" spc="-5" dirty="0">
                <a:latin typeface="DFKai-SB"/>
                <a:cs typeface="DFKai-SB"/>
              </a:rPr>
              <a:t>第六節</a:t>
            </a:r>
            <a:r>
              <a:rPr sz="2000" spc="-70" dirty="0">
                <a:latin typeface="DFKai-SB"/>
                <a:cs typeface="DFKai-SB"/>
              </a:rPr>
              <a:t> </a:t>
            </a:r>
            <a:r>
              <a:rPr sz="2000" spc="-5" dirty="0">
                <a:latin typeface="DFKai-SB"/>
                <a:cs typeface="DFKai-SB"/>
              </a:rPr>
              <a:t>主題六：生涯籌劃</a:t>
            </a:r>
            <a:endParaRPr sz="2000">
              <a:latin typeface="DFKai-SB"/>
              <a:cs typeface="DFKai-S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265</a:t>
            </a:r>
          </a:p>
        </p:txBody>
      </p:sp>
      <p:sp>
        <p:nvSpPr>
          <p:cNvPr id="2" name="object 2"/>
          <p:cNvSpPr txBox="1"/>
          <p:nvPr/>
        </p:nvSpPr>
        <p:spPr>
          <a:xfrm>
            <a:off x="1130300" y="1017015"/>
            <a:ext cx="4597400" cy="1702435"/>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11</a:t>
            </a:r>
            <a:r>
              <a:rPr sz="1400" b="1" spc="-380" dirty="0">
                <a:latin typeface="DFKai-SB"/>
                <a:cs typeface="DFKai-SB"/>
              </a:rPr>
              <a:t> </a:t>
            </a:r>
            <a:r>
              <a:rPr sz="1400" b="1" spc="-5" dirty="0">
                <a:latin typeface="DFKai-SB"/>
                <a:cs typeface="DFKai-SB"/>
              </a:rPr>
              <a:t>剪輯理想職涯</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管貴貞(</a:t>
            </a:r>
            <a:r>
              <a:rPr sz="1200" dirty="0" err="1">
                <a:latin typeface="DFKai-SB"/>
                <a:cs typeface="DFKai-SB"/>
              </a:rPr>
              <a:t>文化大學心理輔導學系副教授兼學生諮商中心主任</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彭心怡</a:t>
            </a:r>
            <a:r>
              <a:rPr sz="1200" dirty="0">
                <a:latin typeface="DFKai-SB"/>
                <a:cs typeface="DFKai-SB"/>
              </a:rPr>
              <a:t>(</a:t>
            </a:r>
            <a:r>
              <a:rPr sz="1200" dirty="0" err="1">
                <a:latin typeface="DFKai-SB"/>
                <a:cs typeface="DFKai-SB"/>
              </a:rPr>
              <a:t>國防大學通識中心講師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鍾雅惠</a:t>
            </a:r>
            <a:r>
              <a:rPr sz="1200" dirty="0">
                <a:latin typeface="DFKai-SB"/>
                <a:cs typeface="DFKai-SB"/>
              </a:rPr>
              <a:t>(彰化師範大學輔導與諮商學系碩士班研究生)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1889777183"/>
              </p:ext>
            </p:extLst>
          </p:nvPr>
        </p:nvGraphicFramePr>
        <p:xfrm>
          <a:off x="1139952" y="2971787"/>
          <a:ext cx="5312662" cy="3736852"/>
        </p:xfrm>
        <a:graphic>
          <a:graphicData uri="http://schemas.openxmlformats.org/drawingml/2006/table">
            <a:tbl>
              <a:tblPr firstRow="1" bandRow="1">
                <a:tableStyleId>{2D5ABB26-0587-4C30-8999-92F81FD0307C}</a:tableStyleId>
              </a:tblPr>
              <a:tblGrid>
                <a:gridCol w="630935"/>
                <a:gridCol w="1310633"/>
                <a:gridCol w="457200"/>
                <a:gridCol w="2913894"/>
              </a:tblGrid>
              <a:tr h="216414">
                <a:tc rowSpan="7">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58115" marR="153670" algn="ctr">
                        <a:lnSpc>
                          <a:spcPct val="109200"/>
                        </a:lnSpc>
                        <a:spcBef>
                          <a:spcPts val="1065"/>
                        </a:spcBef>
                      </a:pPr>
                      <a:r>
                        <a:rPr sz="1200" dirty="0">
                          <a:latin typeface="DFKai-SB"/>
                          <a:cs typeface="DFKai-SB"/>
                        </a:rPr>
                        <a:t>主題  與  單元</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□丙</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職業視窗六宮格	□丙</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□丁</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多元經驗	□丁</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□戊</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角色脫離─進入	□戊</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dirty="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01191"/>
            <a:ext cx="1701800" cy="43116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11</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a:lnSpc>
                <a:spcPct val="100000"/>
              </a:lnSpc>
              <a:spcBef>
                <a:spcPts val="175"/>
              </a:spcBef>
            </a:pPr>
            <a:r>
              <a:rPr sz="1200" b="1" spc="-5" dirty="0">
                <a:latin typeface="DFKai-SB"/>
                <a:cs typeface="DFKai-SB"/>
              </a:rPr>
              <a:t>理想生涯微電影海報範例</a:t>
            </a:r>
            <a:endParaRPr sz="1200">
              <a:latin typeface="DFKai-SB"/>
              <a:cs typeface="DFKai-SB"/>
            </a:endParaRPr>
          </a:p>
        </p:txBody>
      </p:sp>
      <p:sp>
        <p:nvSpPr>
          <p:cNvPr id="3" name="object 3"/>
          <p:cNvSpPr/>
          <p:nvPr/>
        </p:nvSpPr>
        <p:spPr>
          <a:xfrm>
            <a:off x="2026920" y="1344294"/>
            <a:ext cx="3502774" cy="214857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3678935"/>
            <a:ext cx="5335270" cy="5944235"/>
          </a:xfrm>
          <a:prstGeom prst="rect">
            <a:avLst/>
          </a:prstGeom>
        </p:spPr>
        <p:txBody>
          <a:bodyPr vert="horz" wrap="square" lIns="0" tIns="0" rIns="0" bIns="0" rtlCol="0">
            <a:spAutoFit/>
          </a:bodyPr>
          <a:lstStyle/>
          <a:p>
            <a:pPr marL="12700">
              <a:lnSpc>
                <a:spcPct val="100000"/>
              </a:lnSpc>
            </a:pPr>
            <a:r>
              <a:rPr sz="1200" dirty="0">
                <a:latin typeface="DFKai-SB"/>
                <a:cs typeface="DFKai-SB"/>
              </a:rPr>
              <a:t>◎</a:t>
            </a:r>
            <a:r>
              <a:rPr sz="1200" spc="-100" dirty="0">
                <a:latin typeface="DFKai-SB"/>
                <a:cs typeface="DFKai-SB"/>
              </a:rPr>
              <a:t> </a:t>
            </a:r>
            <a:r>
              <a:rPr sz="1200" dirty="0">
                <a:latin typeface="DFKai-SB"/>
                <a:cs typeface="DFKai-SB"/>
              </a:rPr>
              <a:t>理想生涯微電影海報記者會</a:t>
            </a:r>
          </a:p>
          <a:p>
            <a:pPr marL="241300" marR="56515">
              <a:lnSpc>
                <a:spcPct val="108300"/>
              </a:lnSpc>
            </a:pPr>
            <a:r>
              <a:rPr sz="1200" dirty="0" err="1">
                <a:latin typeface="DFKai-SB"/>
                <a:cs typeface="DFKai-SB"/>
              </a:rPr>
              <a:t>Q：請你說一下你的電影簡介</a:t>
            </a:r>
            <a:r>
              <a:rPr sz="1200" dirty="0" err="1" smtClean="0">
                <a:latin typeface="DFKai-SB"/>
                <a:cs typeface="DFKai-SB"/>
              </a:rPr>
              <a:t>。A</a:t>
            </a:r>
            <a:r>
              <a:rPr sz="1200" dirty="0" err="1">
                <a:latin typeface="DFKai-SB"/>
                <a:cs typeface="DFKai-SB"/>
              </a:rPr>
              <a:t>：我希望未來能從事雜誌編輯的工作（知性類或心理類的雜誌</a:t>
            </a:r>
            <a:r>
              <a:rPr sz="1200" spc="-600" dirty="0">
                <a:latin typeface="DFKai-SB"/>
                <a:cs typeface="DFKai-SB"/>
              </a:rPr>
              <a:t>）</a:t>
            </a:r>
            <a:r>
              <a:rPr sz="1200" dirty="0">
                <a:latin typeface="DFKai-SB"/>
                <a:cs typeface="DFKai-SB"/>
              </a:rPr>
              <a:t>，能夠決定</a:t>
            </a:r>
          </a:p>
          <a:p>
            <a:pPr marL="460375" marR="5080" algn="just">
              <a:lnSpc>
                <a:spcPct val="108300"/>
              </a:lnSpc>
            </a:pPr>
            <a:r>
              <a:rPr sz="1200" spc="-15" dirty="0">
                <a:latin typeface="DFKai-SB"/>
                <a:cs typeface="DFKai-SB"/>
              </a:rPr>
              <a:t>採訪的主題，跑遍大街小巷，訪問不同類型的人、從不同的角度探訪、報  </a:t>
            </a:r>
            <a:r>
              <a:rPr sz="1200" spc="-75" dirty="0">
                <a:latin typeface="DFKai-SB"/>
                <a:cs typeface="DFKai-SB"/>
              </a:rPr>
              <a:t>導，</a:t>
            </a:r>
            <a:r>
              <a:rPr sz="1200" dirty="0">
                <a:latin typeface="DFKai-SB"/>
                <a:cs typeface="DFKai-SB"/>
              </a:rPr>
              <a:t>探究事實的不同層</a:t>
            </a:r>
            <a:r>
              <a:rPr sz="1200" spc="-75" dirty="0">
                <a:latin typeface="DFKai-SB"/>
                <a:cs typeface="DFKai-SB"/>
              </a:rPr>
              <a:t>面，</a:t>
            </a:r>
            <a:r>
              <a:rPr sz="1200" dirty="0">
                <a:latin typeface="DFKai-SB"/>
                <a:cs typeface="DFKai-SB"/>
              </a:rPr>
              <a:t>把自己想要讓大家看到的事</a:t>
            </a:r>
            <a:r>
              <a:rPr sz="1200" spc="20" dirty="0">
                <a:latin typeface="DFKai-SB"/>
                <a:cs typeface="DFKai-SB"/>
              </a:rPr>
              <a:t>情呈現在雜誌上</a:t>
            </a:r>
            <a:r>
              <a:rPr sz="1200" dirty="0">
                <a:latin typeface="DFKai-SB"/>
                <a:cs typeface="DFKai-SB"/>
              </a:rPr>
              <a:t>。  </a:t>
            </a:r>
            <a:r>
              <a:rPr sz="1200" spc="-15" dirty="0">
                <a:latin typeface="DFKai-SB"/>
                <a:cs typeface="DFKai-SB"/>
              </a:rPr>
              <a:t>可以住在都市裡，但希望離鬧區有點小距離，但騎車幾分鐘就可以到，讓  我下班之後依然享有寧靜的時光。房子要是自己的，用自己努力工作存的  </a:t>
            </a:r>
            <a:r>
              <a:rPr sz="1200" spc="-10" dirty="0">
                <a:latin typeface="DFKai-SB"/>
                <a:cs typeface="DFKai-SB"/>
              </a:rPr>
              <a:t>錢，付完頭期款買了一間不算豪華但舒適的小公寓，現在雖然還騎機車，  </a:t>
            </a:r>
            <a:r>
              <a:rPr sz="1200" dirty="0">
                <a:latin typeface="DFKai-SB"/>
                <a:cs typeface="DFKai-SB"/>
              </a:rPr>
              <a:t>但已經在存錢準備要買一輛車子了。</a:t>
            </a:r>
          </a:p>
          <a:p>
            <a:pPr marL="241300" marR="38100">
              <a:lnSpc>
                <a:spcPct val="108300"/>
              </a:lnSpc>
            </a:pPr>
            <a:r>
              <a:rPr sz="1200" dirty="0">
                <a:latin typeface="DFKai-SB"/>
                <a:cs typeface="DFKai-SB"/>
              </a:rPr>
              <a:t>Q：是什麼原因讓你想要過這樣子的生活？  </a:t>
            </a:r>
            <a:r>
              <a:rPr sz="1200" spc="-75" dirty="0">
                <a:latin typeface="DFKai-SB"/>
                <a:cs typeface="DFKai-SB"/>
              </a:rPr>
              <a:t>A：</a:t>
            </a:r>
            <a:r>
              <a:rPr sz="1200" dirty="0">
                <a:latin typeface="DFKai-SB"/>
                <a:cs typeface="DFKai-SB"/>
              </a:rPr>
              <a:t>我很喜歡寫文</a:t>
            </a:r>
            <a:r>
              <a:rPr sz="1200" spc="-75" dirty="0">
                <a:latin typeface="DFKai-SB"/>
                <a:cs typeface="DFKai-SB"/>
              </a:rPr>
              <a:t>章，</a:t>
            </a:r>
            <a:r>
              <a:rPr sz="1200" dirty="0">
                <a:latin typeface="DFKai-SB"/>
                <a:cs typeface="DFKai-SB"/>
              </a:rPr>
              <a:t>也很喜歡探究各種事物</a:t>
            </a:r>
            <a:r>
              <a:rPr sz="1200" spc="-25" dirty="0">
                <a:latin typeface="DFKai-SB"/>
                <a:cs typeface="DFKai-SB"/>
              </a:rPr>
              <a:t>與</a:t>
            </a:r>
            <a:r>
              <a:rPr sz="1200" dirty="0">
                <a:latin typeface="DFKai-SB"/>
                <a:cs typeface="DFKai-SB"/>
              </a:rPr>
              <a:t>真</a:t>
            </a:r>
            <a:r>
              <a:rPr sz="1200" spc="-75" dirty="0">
                <a:latin typeface="DFKai-SB"/>
                <a:cs typeface="DFKai-SB"/>
              </a:rPr>
              <a:t>相，</a:t>
            </a:r>
            <a:r>
              <a:rPr sz="1200" dirty="0">
                <a:latin typeface="DFKai-SB"/>
                <a:cs typeface="DFKai-SB"/>
              </a:rPr>
              <a:t>一直都很响往未來可以</a:t>
            </a:r>
          </a:p>
          <a:p>
            <a:pPr marL="460375" marR="41275" algn="just">
              <a:lnSpc>
                <a:spcPct val="108300"/>
              </a:lnSpc>
            </a:pPr>
            <a:r>
              <a:rPr sz="1200" dirty="0">
                <a:latin typeface="DFKai-SB"/>
                <a:cs typeface="DFKai-SB"/>
              </a:rPr>
              <a:t>成為作家或文字工作</a:t>
            </a:r>
            <a:r>
              <a:rPr sz="1200" spc="-100" dirty="0">
                <a:latin typeface="DFKai-SB"/>
                <a:cs typeface="DFKai-SB"/>
              </a:rPr>
              <a:t>者，</a:t>
            </a:r>
            <a:r>
              <a:rPr sz="1200" dirty="0">
                <a:latin typeface="DFKai-SB"/>
                <a:cs typeface="DFKai-SB"/>
              </a:rPr>
              <a:t>在之前做了職業相</a:t>
            </a:r>
            <a:r>
              <a:rPr sz="1200" spc="-25" dirty="0">
                <a:latin typeface="DFKai-SB"/>
                <a:cs typeface="DFKai-SB"/>
              </a:rPr>
              <a:t>關</a:t>
            </a:r>
            <a:r>
              <a:rPr sz="1200" dirty="0">
                <a:latin typeface="DFKai-SB"/>
                <a:cs typeface="DFKai-SB"/>
              </a:rPr>
              <a:t>的探索</a:t>
            </a:r>
            <a:r>
              <a:rPr sz="1200" spc="-100" dirty="0">
                <a:latin typeface="DFKai-SB"/>
                <a:cs typeface="DFKai-SB"/>
              </a:rPr>
              <a:t>後，</a:t>
            </a:r>
            <a:r>
              <a:rPr sz="1200" dirty="0" smtClean="0">
                <a:latin typeface="DFKai-SB"/>
                <a:cs typeface="DFKai-SB"/>
              </a:rPr>
              <a:t>發現雜誌社編輯這份工作蠻符合我的興趣和專長</a:t>
            </a:r>
            <a:r>
              <a:rPr sz="1200" spc="-100" dirty="0" smtClean="0">
                <a:latin typeface="DFKai-SB"/>
                <a:cs typeface="DFKai-SB"/>
              </a:rPr>
              <a:t>的</a:t>
            </a:r>
            <a:r>
              <a:rPr sz="1200" spc="-100" dirty="0">
                <a:latin typeface="DFKai-SB"/>
                <a:cs typeface="DFKai-SB"/>
              </a:rPr>
              <a:t>；</a:t>
            </a:r>
            <a:r>
              <a:rPr sz="1200" dirty="0">
                <a:latin typeface="DFKai-SB"/>
                <a:cs typeface="DFKai-SB"/>
              </a:rPr>
              <a:t>再來我</a:t>
            </a:r>
            <a:r>
              <a:rPr sz="1200" spc="-25" dirty="0">
                <a:latin typeface="DFKai-SB"/>
                <a:cs typeface="DFKai-SB"/>
              </a:rPr>
              <a:t>希</a:t>
            </a:r>
            <a:r>
              <a:rPr sz="1200" dirty="0">
                <a:latin typeface="DFKai-SB"/>
                <a:cs typeface="DFKai-SB"/>
              </a:rPr>
              <a:t>望生活便</a:t>
            </a:r>
            <a:r>
              <a:rPr sz="1200" spc="-100" dirty="0">
                <a:latin typeface="DFKai-SB"/>
                <a:cs typeface="DFKai-SB"/>
              </a:rPr>
              <a:t>利，</a:t>
            </a:r>
            <a:r>
              <a:rPr sz="1200" dirty="0" smtClean="0">
                <a:latin typeface="DFKai-SB"/>
                <a:cs typeface="DFKai-SB"/>
              </a:rPr>
              <a:t>但又不喜歡太熱鬧的地</a:t>
            </a:r>
            <a:r>
              <a:rPr sz="1200" spc="-100" dirty="0" smtClean="0">
                <a:latin typeface="DFKai-SB"/>
                <a:cs typeface="DFKai-SB"/>
              </a:rPr>
              <a:t>方</a:t>
            </a:r>
            <a:r>
              <a:rPr sz="1200" spc="-100" dirty="0">
                <a:latin typeface="DFKai-SB"/>
                <a:cs typeface="DFKai-SB"/>
              </a:rPr>
              <a:t>，</a:t>
            </a:r>
            <a:r>
              <a:rPr sz="1200" dirty="0">
                <a:latin typeface="DFKai-SB"/>
                <a:cs typeface="DFKai-SB"/>
              </a:rPr>
              <a:t>加上雜誌社的工作在都市的資</a:t>
            </a:r>
            <a:r>
              <a:rPr sz="1200" spc="-25" dirty="0">
                <a:latin typeface="DFKai-SB"/>
                <a:cs typeface="DFKai-SB"/>
              </a:rPr>
              <a:t>源</a:t>
            </a:r>
            <a:r>
              <a:rPr sz="1200" dirty="0">
                <a:latin typeface="DFKai-SB"/>
                <a:cs typeface="DFKai-SB"/>
              </a:rPr>
              <a:t>比較</a:t>
            </a:r>
            <a:r>
              <a:rPr sz="1200" spc="-100" dirty="0">
                <a:latin typeface="DFKai-SB"/>
                <a:cs typeface="DFKai-SB"/>
              </a:rPr>
              <a:t>多，</a:t>
            </a:r>
            <a:r>
              <a:rPr sz="1200" dirty="0" smtClean="0">
                <a:latin typeface="DFKai-SB"/>
                <a:cs typeface="DFKai-SB"/>
              </a:rPr>
              <a:t>所以會希望可以鬧中取靜</a:t>
            </a:r>
            <a:r>
              <a:rPr sz="1200" dirty="0">
                <a:latin typeface="DFKai-SB"/>
                <a:cs typeface="DFKai-SB"/>
              </a:rPr>
              <a:t>，住在都市稍遠的地方。</a:t>
            </a:r>
          </a:p>
          <a:p>
            <a:pPr marL="460375" marR="41275" indent="-219710" algn="just">
              <a:lnSpc>
                <a:spcPct val="108300"/>
              </a:lnSpc>
            </a:pPr>
            <a:r>
              <a:rPr sz="1200" spc="-240" dirty="0">
                <a:latin typeface="DFKai-SB"/>
                <a:cs typeface="DFKai-SB"/>
              </a:rPr>
              <a:t>Q：</a:t>
            </a:r>
            <a:r>
              <a:rPr sz="1200" dirty="0">
                <a:latin typeface="DFKai-SB"/>
                <a:cs typeface="DFKai-SB"/>
              </a:rPr>
              <a:t>你覺得這部電影的情節中有哪部分是你特別重視或是這整部電影的重點是  什麼?</a:t>
            </a:r>
          </a:p>
          <a:p>
            <a:pPr marL="241300">
              <a:lnSpc>
                <a:spcPct val="100000"/>
              </a:lnSpc>
              <a:spcBef>
                <a:spcPts val="120"/>
              </a:spcBef>
            </a:pPr>
            <a:r>
              <a:rPr sz="1200" dirty="0">
                <a:latin typeface="DFKai-SB"/>
                <a:cs typeface="DFKai-SB"/>
              </a:rPr>
              <a:t>A：應該是工作和生活吧，那個階段的我正努力為事業打拼，有自己很</a:t>
            </a:r>
            <a:r>
              <a:rPr sz="1200" spc="-415" dirty="0">
                <a:latin typeface="DFKai-SB"/>
                <a:cs typeface="DFKai-SB"/>
              </a:rPr>
              <a:t> </a:t>
            </a:r>
            <a:r>
              <a:rPr sz="1200" dirty="0">
                <a:latin typeface="DFKai-SB"/>
                <a:cs typeface="DFKai-SB"/>
              </a:rPr>
              <a:t>nice</a:t>
            </a:r>
          </a:p>
          <a:p>
            <a:pPr marL="460375" algn="just">
              <a:lnSpc>
                <a:spcPct val="100000"/>
              </a:lnSpc>
              <a:spcBef>
                <a:spcPts val="120"/>
              </a:spcBef>
            </a:pPr>
            <a:r>
              <a:rPr sz="1200" dirty="0">
                <a:latin typeface="DFKai-SB"/>
                <a:cs typeface="DFKai-SB"/>
              </a:rPr>
              <a:t>的工作團隊，但也希望可以保有自己的生活。</a:t>
            </a:r>
          </a:p>
          <a:p>
            <a:pPr marL="241300">
              <a:lnSpc>
                <a:spcPct val="100000"/>
              </a:lnSpc>
              <a:spcBef>
                <a:spcPts val="120"/>
              </a:spcBef>
            </a:pPr>
            <a:r>
              <a:rPr sz="1200" dirty="0">
                <a:latin typeface="DFKai-SB"/>
                <a:cs typeface="DFKai-SB"/>
              </a:rPr>
              <a:t>Q：這個理想生活和你對自己的了解或期待有什麼關係?</a:t>
            </a:r>
          </a:p>
          <a:p>
            <a:pPr marL="460375" marR="41275" indent="-219710" algn="just">
              <a:lnSpc>
                <a:spcPct val="108300"/>
              </a:lnSpc>
              <a:spcBef>
                <a:spcPts val="25"/>
              </a:spcBef>
            </a:pPr>
            <a:r>
              <a:rPr sz="1200" spc="-120" dirty="0">
                <a:latin typeface="DFKai-SB"/>
                <a:cs typeface="DFKai-SB"/>
              </a:rPr>
              <a:t>A：嗯，</a:t>
            </a:r>
            <a:r>
              <a:rPr sz="1200" dirty="0">
                <a:latin typeface="DFKai-SB"/>
                <a:cs typeface="DFKai-SB"/>
              </a:rPr>
              <a:t>應該是自己興趣和專長的發揮吧！我希望未來可以從事自己有興趣的  工</a:t>
            </a:r>
            <a:r>
              <a:rPr sz="1200" spc="-75" dirty="0">
                <a:latin typeface="DFKai-SB"/>
                <a:cs typeface="DFKai-SB"/>
              </a:rPr>
              <a:t>作，</a:t>
            </a:r>
            <a:r>
              <a:rPr sz="1200" dirty="0">
                <a:latin typeface="DFKai-SB"/>
                <a:cs typeface="DFKai-SB"/>
              </a:rPr>
              <a:t>而且我雖然喜歡寫</a:t>
            </a:r>
            <a:r>
              <a:rPr sz="1200" spc="-75" dirty="0">
                <a:latin typeface="DFKai-SB"/>
                <a:cs typeface="DFKai-SB"/>
              </a:rPr>
              <a:t>作，</a:t>
            </a:r>
            <a:r>
              <a:rPr sz="1200" dirty="0">
                <a:latin typeface="DFKai-SB"/>
                <a:cs typeface="DFKai-SB"/>
              </a:rPr>
              <a:t>但在性格上不太喜歡被束</a:t>
            </a:r>
            <a:r>
              <a:rPr sz="1200" spc="-75" dirty="0">
                <a:latin typeface="DFKai-SB"/>
                <a:cs typeface="DFKai-SB"/>
              </a:rPr>
              <a:t>缚，</a:t>
            </a:r>
            <a:r>
              <a:rPr sz="1200" dirty="0" smtClean="0">
                <a:latin typeface="DFKai-SB"/>
                <a:cs typeface="DFKai-SB"/>
              </a:rPr>
              <a:t>無法長時間坐在辨公</a:t>
            </a:r>
            <a:r>
              <a:rPr sz="1200" spc="-75" dirty="0" smtClean="0">
                <a:latin typeface="DFKai-SB"/>
                <a:cs typeface="DFKai-SB"/>
              </a:rPr>
              <a:t>室</a:t>
            </a:r>
            <a:r>
              <a:rPr sz="1200" spc="-75" dirty="0">
                <a:latin typeface="DFKai-SB"/>
                <a:cs typeface="DFKai-SB"/>
              </a:rPr>
              <a:t>，</a:t>
            </a:r>
            <a:r>
              <a:rPr sz="1200" dirty="0">
                <a:latin typeface="DFKai-SB"/>
                <a:cs typeface="DFKai-SB"/>
              </a:rPr>
              <a:t>會希望生活中有不同的小變</a:t>
            </a:r>
            <a:r>
              <a:rPr sz="1200" spc="-75" dirty="0">
                <a:latin typeface="DFKai-SB"/>
                <a:cs typeface="DFKai-SB"/>
              </a:rPr>
              <a:t>化。</a:t>
            </a:r>
            <a:r>
              <a:rPr sz="1200" dirty="0">
                <a:latin typeface="DFKai-SB"/>
                <a:cs typeface="DFKai-SB"/>
              </a:rPr>
              <a:t>然後可以一個人獨立生</a:t>
            </a:r>
            <a:r>
              <a:rPr sz="1200" spc="-75" dirty="0">
                <a:latin typeface="DFKai-SB"/>
                <a:cs typeface="DFKai-SB"/>
              </a:rPr>
              <a:t>活，</a:t>
            </a:r>
            <a:r>
              <a:rPr sz="1200" dirty="0" smtClean="0">
                <a:latin typeface="DFKai-SB"/>
                <a:cs typeface="DFKai-SB"/>
              </a:rPr>
              <a:t>自主作安排也是我很响往的</a:t>
            </a:r>
            <a:r>
              <a:rPr sz="1200" dirty="0">
                <a:latin typeface="DFKai-SB"/>
                <a:cs typeface="DFKai-SB"/>
              </a:rPr>
              <a:t>。</a:t>
            </a:r>
          </a:p>
          <a:p>
            <a:pPr marL="460375" marR="56515" indent="-219710" algn="just">
              <a:lnSpc>
                <a:spcPct val="108300"/>
              </a:lnSpc>
            </a:pPr>
            <a:r>
              <a:rPr sz="1200" dirty="0">
                <a:latin typeface="DFKai-SB"/>
                <a:cs typeface="DFKai-SB"/>
              </a:rPr>
              <a:t>Q：這個理想生活離現在的你有多遠?你會如何讓自己更接近、更達到這個理  想生活?</a:t>
            </a:r>
          </a:p>
          <a:p>
            <a:pPr marL="460375" marR="41275" indent="-219710" algn="just">
              <a:lnSpc>
                <a:spcPct val="108300"/>
              </a:lnSpc>
            </a:pPr>
            <a:r>
              <a:rPr sz="1200" dirty="0">
                <a:latin typeface="DFKai-SB"/>
                <a:cs typeface="DFKai-SB"/>
              </a:rPr>
              <a:t>A：以“年”來計算的話，大概還要努力個</a:t>
            </a:r>
            <a:r>
              <a:rPr sz="1200" spc="-355" dirty="0">
                <a:latin typeface="DFKai-SB"/>
                <a:cs typeface="DFKai-SB"/>
              </a:rPr>
              <a:t> </a:t>
            </a:r>
            <a:r>
              <a:rPr sz="1200" dirty="0">
                <a:latin typeface="DFKai-SB"/>
                <a:cs typeface="DFKai-SB"/>
              </a:rPr>
              <a:t>10</a:t>
            </a:r>
            <a:r>
              <a:rPr sz="1200" spc="-335" dirty="0">
                <a:latin typeface="DFKai-SB"/>
                <a:cs typeface="DFKai-SB"/>
              </a:rPr>
              <a:t> </a:t>
            </a:r>
            <a:r>
              <a:rPr sz="1200" dirty="0">
                <a:latin typeface="DFKai-SB"/>
                <a:cs typeface="DFKai-SB"/>
              </a:rPr>
              <a:t>年吧，唸完大學，累積相關的  知</a:t>
            </a:r>
            <a:r>
              <a:rPr sz="1200" spc="-75" dirty="0">
                <a:latin typeface="DFKai-SB"/>
                <a:cs typeface="DFKai-SB"/>
              </a:rPr>
              <a:t>識。</a:t>
            </a:r>
            <a:r>
              <a:rPr sz="1200" dirty="0">
                <a:latin typeface="DFKai-SB"/>
                <a:cs typeface="DFKai-SB"/>
              </a:rPr>
              <a:t>更接近的</a:t>
            </a:r>
            <a:r>
              <a:rPr sz="1200" spc="-75" dirty="0">
                <a:latin typeface="DFKai-SB"/>
                <a:cs typeface="DFKai-SB"/>
              </a:rPr>
              <a:t>話，</a:t>
            </a:r>
            <a:r>
              <a:rPr sz="1200" dirty="0">
                <a:latin typeface="DFKai-SB"/>
                <a:cs typeface="DFKai-SB"/>
              </a:rPr>
              <a:t>我想可以再增強自己的文字能</a:t>
            </a:r>
            <a:r>
              <a:rPr sz="1200" spc="-75" dirty="0">
                <a:latin typeface="DFKai-SB"/>
                <a:cs typeface="DFKai-SB"/>
              </a:rPr>
              <a:t>力，</a:t>
            </a:r>
            <a:r>
              <a:rPr sz="1200" dirty="0" smtClean="0">
                <a:latin typeface="DFKai-SB"/>
                <a:cs typeface="DFKai-SB"/>
              </a:rPr>
              <a:t>平時也可以多投稿作練</a:t>
            </a:r>
            <a:r>
              <a:rPr sz="1200" spc="-100" dirty="0" smtClean="0">
                <a:latin typeface="DFKai-SB"/>
                <a:cs typeface="DFKai-SB"/>
              </a:rPr>
              <a:t>習</a:t>
            </a:r>
            <a:r>
              <a:rPr sz="1200" spc="-100" dirty="0">
                <a:latin typeface="DFKai-SB"/>
                <a:cs typeface="DFKai-SB"/>
              </a:rPr>
              <a:t>；</a:t>
            </a:r>
            <a:r>
              <a:rPr sz="1200" dirty="0">
                <a:latin typeface="DFKai-SB"/>
                <a:cs typeface="DFKai-SB"/>
              </a:rPr>
              <a:t>暑假若有打工也盡量爭取去雜誌社</a:t>
            </a:r>
            <a:r>
              <a:rPr sz="1200" spc="-25" dirty="0">
                <a:latin typeface="DFKai-SB"/>
                <a:cs typeface="DFKai-SB"/>
              </a:rPr>
              <a:t>去</a:t>
            </a:r>
            <a:r>
              <a:rPr sz="1200" dirty="0">
                <a:latin typeface="DFKai-SB"/>
                <a:cs typeface="DFKai-SB"/>
              </a:rPr>
              <a:t>工</a:t>
            </a:r>
            <a:r>
              <a:rPr sz="1200" spc="-100" dirty="0">
                <a:latin typeface="DFKai-SB"/>
                <a:cs typeface="DFKai-SB"/>
              </a:rPr>
              <a:t>作，</a:t>
            </a:r>
            <a:r>
              <a:rPr sz="1200" dirty="0" smtClean="0">
                <a:latin typeface="DFKai-SB"/>
                <a:cs typeface="DFKai-SB"/>
              </a:rPr>
              <a:t>除了可以瞭解其運作之外</a:t>
            </a:r>
            <a:r>
              <a:rPr sz="1200" dirty="0">
                <a:latin typeface="DFKai-SB"/>
                <a:cs typeface="DFKai-SB"/>
              </a:rPr>
              <a:t>，也可以累積更多經驗。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713290"/>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12</a:t>
            </a:r>
            <a:r>
              <a:rPr sz="1400" b="1" spc="-380" dirty="0">
                <a:latin typeface="DFKai-SB"/>
                <a:cs typeface="DFKai-SB"/>
              </a:rPr>
              <a:t> </a:t>
            </a:r>
            <a:r>
              <a:rPr sz="1400" b="1" spc="-5" dirty="0">
                <a:latin typeface="DFKai-SB"/>
                <a:cs typeface="DFKai-SB"/>
              </a:rPr>
              <a:t>宣告生涯劇本</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洪瑞斌(</a:t>
            </a:r>
            <a:r>
              <a:rPr sz="1200" dirty="0" err="1">
                <a:latin typeface="DFKai-SB"/>
                <a:cs typeface="DFKai-SB"/>
              </a:rPr>
              <a:t>文化大學心理輔導學系副教授</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彭心怡</a:t>
            </a:r>
            <a:r>
              <a:rPr sz="1200" dirty="0">
                <a:latin typeface="DFKai-SB"/>
                <a:cs typeface="DFKai-SB"/>
              </a:rPr>
              <a:t>(</a:t>
            </a:r>
            <a:r>
              <a:rPr sz="1200" dirty="0" err="1">
                <a:latin typeface="DFKai-SB"/>
                <a:cs typeface="DFKai-SB"/>
              </a:rPr>
              <a:t>國防大學通識中心講師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鍾雅惠</a:t>
            </a:r>
            <a:r>
              <a:rPr sz="1200" dirty="0">
                <a:latin typeface="DFKai-SB"/>
                <a:cs typeface="DFKai-SB"/>
              </a:rPr>
              <a:t>(彰化師範大學輔導與諮商學系碩士班研究生)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1364482005"/>
              </p:ext>
            </p:extLst>
          </p:nvPr>
        </p:nvGraphicFramePr>
        <p:xfrm>
          <a:off x="1139952" y="2971787"/>
          <a:ext cx="5312662" cy="3736852"/>
        </p:xfrm>
        <a:graphic>
          <a:graphicData uri="http://schemas.openxmlformats.org/drawingml/2006/table">
            <a:tbl>
              <a:tblPr firstRow="1" bandRow="1">
                <a:tableStyleId>{2D5ABB26-0587-4C30-8999-92F81FD0307C}</a:tableStyleId>
              </a:tblPr>
              <a:tblGrid>
                <a:gridCol w="630935"/>
                <a:gridCol w="1310633"/>
                <a:gridCol w="457200"/>
                <a:gridCol w="2913894"/>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□丙</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職業視窗六宮格	□丙</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□丁</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多元經驗	□丁</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□戊</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角色脫離─進入	□戊</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95220" algn="l"/>
                        </a:tabLst>
                      </a:pPr>
                      <a:r>
                        <a:rPr sz="1200" dirty="0">
                          <a:latin typeface="DFKai-SB"/>
                          <a:cs typeface="DFKai-SB"/>
                        </a:rPr>
                        <a:t>□其他特殊場地: </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701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a:lnSpc>
                <a:spcPct val="100000"/>
              </a:lnSpc>
              <a:spcBef>
                <a:spcPts val="1185"/>
              </a:spcBef>
            </a:pPr>
            <a:r>
              <a:rPr sz="1200" b="1" spc="-5" dirty="0">
                <a:latin typeface="DFKai-SB"/>
                <a:cs typeface="DFKai-SB"/>
              </a:rPr>
              <a:t>今日生活微電影海報範例</a:t>
            </a:r>
            <a:endParaRPr sz="1200">
              <a:latin typeface="DFKai-SB"/>
              <a:cs typeface="DFKai-SB"/>
            </a:endParaRPr>
          </a:p>
        </p:txBody>
      </p:sp>
      <p:sp>
        <p:nvSpPr>
          <p:cNvPr id="3" name="object 3"/>
          <p:cNvSpPr/>
          <p:nvPr/>
        </p:nvSpPr>
        <p:spPr>
          <a:xfrm>
            <a:off x="1810385" y="1688464"/>
            <a:ext cx="3935095" cy="256984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4507991"/>
            <a:ext cx="5298440" cy="1442085"/>
          </a:xfrm>
          <a:prstGeom prst="rect">
            <a:avLst/>
          </a:prstGeom>
        </p:spPr>
        <p:txBody>
          <a:bodyPr vert="horz" wrap="square" lIns="0" tIns="0" rIns="0" bIns="0" rtlCol="0">
            <a:spAutoFit/>
          </a:bodyPr>
          <a:lstStyle/>
          <a:p>
            <a:pPr marL="12700">
              <a:lnSpc>
                <a:spcPct val="100000"/>
              </a:lnSpc>
            </a:pPr>
            <a:r>
              <a:rPr sz="1200" dirty="0">
                <a:latin typeface="DFKai-SB"/>
                <a:cs typeface="DFKai-SB"/>
              </a:rPr>
              <a:t>◎</a:t>
            </a:r>
            <a:r>
              <a:rPr sz="1200" spc="-100" dirty="0">
                <a:latin typeface="DFKai-SB"/>
                <a:cs typeface="DFKai-SB"/>
              </a:rPr>
              <a:t> </a:t>
            </a:r>
            <a:r>
              <a:rPr sz="1200" dirty="0">
                <a:latin typeface="DFKai-SB"/>
                <a:cs typeface="DFKai-SB"/>
              </a:rPr>
              <a:t>今日生活微電影海報說明：</a:t>
            </a:r>
            <a:endParaRPr sz="1200">
              <a:latin typeface="DFKai-SB"/>
              <a:cs typeface="DFKai-SB"/>
            </a:endParaRPr>
          </a:p>
          <a:p>
            <a:pPr>
              <a:lnSpc>
                <a:spcPct val="100000"/>
              </a:lnSpc>
              <a:spcBef>
                <a:spcPts val="25"/>
              </a:spcBef>
            </a:pPr>
            <a:endParaRPr sz="1250">
              <a:latin typeface="Times New Roman"/>
              <a:cs typeface="Times New Roman"/>
            </a:endParaRPr>
          </a:p>
          <a:p>
            <a:pPr marL="317500">
              <a:lnSpc>
                <a:spcPct val="100000"/>
              </a:lnSpc>
            </a:pPr>
            <a:r>
              <a:rPr sz="1200" dirty="0">
                <a:latin typeface="DFKai-SB"/>
                <a:cs typeface="DFKai-SB"/>
              </a:rPr>
              <a:t>現在做為一個學</a:t>
            </a:r>
            <a:r>
              <a:rPr sz="1200" spc="-120" dirty="0">
                <a:latin typeface="DFKai-SB"/>
                <a:cs typeface="DFKai-SB"/>
              </a:rPr>
              <a:t>生，</a:t>
            </a:r>
            <a:r>
              <a:rPr sz="1200" dirty="0">
                <a:latin typeface="DFKai-SB"/>
                <a:cs typeface="DFKai-SB"/>
              </a:rPr>
              <a:t>每天認真上</a:t>
            </a:r>
            <a:r>
              <a:rPr sz="1200" spc="-120" dirty="0">
                <a:latin typeface="DFKai-SB"/>
                <a:cs typeface="DFKai-SB"/>
              </a:rPr>
              <a:t>課，</a:t>
            </a:r>
            <a:r>
              <a:rPr sz="1200" dirty="0">
                <a:latin typeface="DFKai-SB"/>
                <a:cs typeface="DFKai-SB"/>
              </a:rPr>
              <a:t>並參加課外活動充實自己其他的知識技</a:t>
            </a:r>
            <a:endParaRPr sz="1200">
              <a:latin typeface="DFKai-SB"/>
              <a:cs typeface="DFKai-SB"/>
            </a:endParaRPr>
          </a:p>
          <a:p>
            <a:pPr marL="12700">
              <a:lnSpc>
                <a:spcPct val="100000"/>
              </a:lnSpc>
              <a:spcBef>
                <a:spcPts val="575"/>
              </a:spcBef>
            </a:pPr>
            <a:r>
              <a:rPr sz="1200" dirty="0">
                <a:latin typeface="DFKai-SB"/>
                <a:cs typeface="DFKai-SB"/>
              </a:rPr>
              <a:t>能。</a:t>
            </a:r>
            <a:endParaRPr sz="1200">
              <a:latin typeface="DFKai-SB"/>
              <a:cs typeface="DFKai-SB"/>
            </a:endParaRPr>
          </a:p>
          <a:p>
            <a:pPr marL="12700" marR="5080" indent="304800">
              <a:lnSpc>
                <a:spcPct val="140000"/>
              </a:lnSpc>
              <a:spcBef>
                <a:spcPts val="865"/>
              </a:spcBef>
            </a:pPr>
            <a:r>
              <a:rPr sz="1200" dirty="0">
                <a:latin typeface="DFKai-SB"/>
                <a:cs typeface="DFKai-SB"/>
              </a:rPr>
              <a:t>住在學校宿</a:t>
            </a:r>
            <a:r>
              <a:rPr sz="1200" spc="-120" dirty="0">
                <a:latin typeface="DFKai-SB"/>
                <a:cs typeface="DFKai-SB"/>
              </a:rPr>
              <a:t>舍，</a:t>
            </a:r>
            <a:r>
              <a:rPr sz="1200" dirty="0">
                <a:latin typeface="DFKai-SB"/>
                <a:cs typeface="DFKai-SB"/>
              </a:rPr>
              <a:t>要去其他地方不是走路就是搭公</a:t>
            </a:r>
            <a:r>
              <a:rPr sz="1200" spc="-120" dirty="0">
                <a:latin typeface="DFKai-SB"/>
                <a:cs typeface="DFKai-SB"/>
              </a:rPr>
              <a:t>車，</a:t>
            </a:r>
            <a:r>
              <a:rPr sz="1200" dirty="0">
                <a:latin typeface="DFKai-SB"/>
                <a:cs typeface="DFKai-SB"/>
              </a:rPr>
              <a:t>喜歡跟同學們一起到處  參加活動、一起上課、玩耍的日子，學校就像是我的另一個家。</a:t>
            </a:r>
            <a:endParaRPr sz="1200">
              <a:latin typeface="DFKai-SB"/>
              <a:cs typeface="DFKai-S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81800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附件二</a:t>
            </a:r>
            <a:endParaRPr sz="1400">
              <a:latin typeface="DFKai-SB"/>
              <a:cs typeface="DFKai-SB"/>
            </a:endParaRPr>
          </a:p>
          <a:p>
            <a:pPr marL="12700">
              <a:lnSpc>
                <a:spcPct val="100000"/>
              </a:lnSpc>
              <a:spcBef>
                <a:spcPts val="1185"/>
              </a:spcBef>
            </a:pPr>
            <a:r>
              <a:rPr sz="1200" b="1" spc="-5" dirty="0">
                <a:latin typeface="DFKai-SB"/>
                <a:cs typeface="DFKai-SB"/>
              </a:rPr>
              <a:t>中間時期(過程</a:t>
            </a:r>
            <a:r>
              <a:rPr sz="1200" b="1" spc="-345" dirty="0">
                <a:latin typeface="DFKai-SB"/>
                <a:cs typeface="DFKai-SB"/>
              </a:rPr>
              <a:t> </a:t>
            </a:r>
            <a:r>
              <a:rPr sz="1200" b="1" spc="-5" dirty="0">
                <a:latin typeface="DFKai-SB"/>
                <a:cs typeface="DFKai-SB"/>
              </a:rPr>
              <a:t>2)海報範例</a:t>
            </a:r>
            <a:endParaRPr sz="1200">
              <a:latin typeface="DFKai-SB"/>
              <a:cs typeface="DFKai-SB"/>
            </a:endParaRPr>
          </a:p>
        </p:txBody>
      </p:sp>
      <p:sp>
        <p:nvSpPr>
          <p:cNvPr id="3" name="object 3"/>
          <p:cNvSpPr/>
          <p:nvPr/>
        </p:nvSpPr>
        <p:spPr>
          <a:xfrm>
            <a:off x="2252345" y="1710054"/>
            <a:ext cx="3054350" cy="229806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4273295"/>
            <a:ext cx="5298440" cy="1442085"/>
          </a:xfrm>
          <a:prstGeom prst="rect">
            <a:avLst/>
          </a:prstGeom>
        </p:spPr>
        <p:txBody>
          <a:bodyPr vert="horz" wrap="square" lIns="0" tIns="0" rIns="0" bIns="0" rtlCol="0">
            <a:spAutoFit/>
          </a:bodyPr>
          <a:lstStyle/>
          <a:p>
            <a:pPr marL="12700">
              <a:lnSpc>
                <a:spcPct val="100000"/>
              </a:lnSpc>
            </a:pPr>
            <a:r>
              <a:rPr sz="1200" dirty="0">
                <a:latin typeface="DFKai-SB"/>
                <a:cs typeface="DFKai-SB"/>
              </a:rPr>
              <a:t>◎</a:t>
            </a:r>
            <a:r>
              <a:rPr sz="1200" spc="-100" dirty="0">
                <a:latin typeface="DFKai-SB"/>
                <a:cs typeface="DFKai-SB"/>
              </a:rPr>
              <a:t> </a:t>
            </a:r>
            <a:r>
              <a:rPr sz="1200" dirty="0">
                <a:latin typeface="DFKai-SB"/>
                <a:cs typeface="DFKai-SB"/>
              </a:rPr>
              <a:t>中間時期海報說明：</a:t>
            </a:r>
            <a:endParaRPr sz="1200">
              <a:latin typeface="DFKai-SB"/>
              <a:cs typeface="DFKai-SB"/>
            </a:endParaRPr>
          </a:p>
          <a:p>
            <a:pPr>
              <a:lnSpc>
                <a:spcPct val="100000"/>
              </a:lnSpc>
              <a:spcBef>
                <a:spcPts val="25"/>
              </a:spcBef>
            </a:pPr>
            <a:endParaRPr sz="1250">
              <a:latin typeface="Times New Roman"/>
              <a:cs typeface="Times New Roman"/>
            </a:endParaRPr>
          </a:p>
          <a:p>
            <a:pPr marL="317500">
              <a:lnSpc>
                <a:spcPct val="100000"/>
              </a:lnSpc>
            </a:pPr>
            <a:r>
              <a:rPr sz="1200" dirty="0">
                <a:latin typeface="DFKai-SB"/>
                <a:cs typeface="DFKai-SB"/>
              </a:rPr>
              <a:t>剛成為編</a:t>
            </a:r>
            <a:r>
              <a:rPr sz="1200" spc="-120" dirty="0">
                <a:latin typeface="DFKai-SB"/>
                <a:cs typeface="DFKai-SB"/>
              </a:rPr>
              <a:t>輯，</a:t>
            </a:r>
            <a:r>
              <a:rPr sz="1200" dirty="0">
                <a:latin typeface="DFKai-SB"/>
                <a:cs typeface="DFKai-SB"/>
              </a:rPr>
              <a:t>還無法做獨立的報</a:t>
            </a:r>
            <a:r>
              <a:rPr sz="1200" spc="-120" dirty="0">
                <a:latin typeface="DFKai-SB"/>
                <a:cs typeface="DFKai-SB"/>
              </a:rPr>
              <a:t>導，</a:t>
            </a:r>
            <a:r>
              <a:rPr sz="1200" dirty="0">
                <a:latin typeface="DFKai-SB"/>
                <a:cs typeface="DFKai-SB"/>
              </a:rPr>
              <a:t>跟在前輩身旁幫助做採訪工作或收集資</a:t>
            </a:r>
            <a:endParaRPr sz="1200">
              <a:latin typeface="DFKai-SB"/>
              <a:cs typeface="DFKai-SB"/>
            </a:endParaRPr>
          </a:p>
          <a:p>
            <a:pPr marL="12700">
              <a:lnSpc>
                <a:spcPct val="100000"/>
              </a:lnSpc>
              <a:spcBef>
                <a:spcPts val="575"/>
              </a:spcBef>
            </a:pPr>
            <a:r>
              <a:rPr sz="1200" dirty="0">
                <a:latin typeface="DFKai-SB"/>
                <a:cs typeface="DFKai-SB"/>
              </a:rPr>
              <a:t>料，</a:t>
            </a:r>
            <a:endParaRPr sz="1200">
              <a:latin typeface="DFKai-SB"/>
              <a:cs typeface="DFKai-SB"/>
            </a:endParaRPr>
          </a:p>
          <a:p>
            <a:pPr marL="12700" marR="20320" indent="228600">
              <a:lnSpc>
                <a:spcPct val="140000"/>
              </a:lnSpc>
              <a:spcBef>
                <a:spcPts val="860"/>
              </a:spcBef>
            </a:pPr>
            <a:r>
              <a:rPr sz="1200" dirty="0">
                <a:latin typeface="DFKai-SB"/>
                <a:cs typeface="DFKai-SB"/>
              </a:rPr>
              <a:t>偶爾做錯事會被罵得很慘，這種時候都會很難過，但是我知道我只要努力我  一定可以更好，正在努力成為一個有自信、有能力的編輯。</a:t>
            </a:r>
            <a:endParaRPr sz="1200">
              <a:latin typeface="DFKai-SB"/>
              <a:cs typeface="DFKai-S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97040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附件三</a:t>
            </a:r>
            <a:endParaRPr sz="1400">
              <a:latin typeface="DFKai-SB"/>
              <a:cs typeface="DFKai-SB"/>
            </a:endParaRPr>
          </a:p>
          <a:p>
            <a:pPr marL="12700">
              <a:lnSpc>
                <a:spcPct val="100000"/>
              </a:lnSpc>
              <a:spcBef>
                <a:spcPts val="1185"/>
              </a:spcBef>
            </a:pPr>
            <a:r>
              <a:rPr sz="1200" b="1" spc="-5" dirty="0">
                <a:latin typeface="DFKai-SB"/>
                <a:cs typeface="DFKai-SB"/>
              </a:rPr>
              <a:t>中間時期（過程</a:t>
            </a:r>
            <a:r>
              <a:rPr sz="1200" b="1" spc="-345" dirty="0">
                <a:latin typeface="DFKai-SB"/>
                <a:cs typeface="DFKai-SB"/>
              </a:rPr>
              <a:t> </a:t>
            </a:r>
            <a:r>
              <a:rPr sz="1200" b="1" spc="-5" dirty="0">
                <a:latin typeface="DFKai-SB"/>
                <a:cs typeface="DFKai-SB"/>
              </a:rPr>
              <a:t>1）海報範例</a:t>
            </a:r>
            <a:endParaRPr sz="1200">
              <a:latin typeface="DFKai-SB"/>
              <a:cs typeface="DFKai-SB"/>
            </a:endParaRPr>
          </a:p>
        </p:txBody>
      </p:sp>
      <p:sp>
        <p:nvSpPr>
          <p:cNvPr id="3" name="object 3"/>
          <p:cNvSpPr/>
          <p:nvPr/>
        </p:nvSpPr>
        <p:spPr>
          <a:xfrm>
            <a:off x="1987550" y="1700529"/>
            <a:ext cx="3581400" cy="231393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4279391"/>
            <a:ext cx="5332095" cy="1189355"/>
          </a:xfrm>
          <a:prstGeom prst="rect">
            <a:avLst/>
          </a:prstGeom>
        </p:spPr>
        <p:txBody>
          <a:bodyPr vert="horz" wrap="square" lIns="0" tIns="0" rIns="0" bIns="0" rtlCol="0">
            <a:spAutoFit/>
          </a:bodyPr>
          <a:lstStyle/>
          <a:p>
            <a:pPr marL="12700">
              <a:lnSpc>
                <a:spcPct val="100000"/>
              </a:lnSpc>
            </a:pPr>
            <a:r>
              <a:rPr sz="1200" dirty="0">
                <a:latin typeface="DFKai-SB"/>
                <a:cs typeface="DFKai-SB"/>
              </a:rPr>
              <a:t>◎ 中間時期（過程</a:t>
            </a:r>
            <a:r>
              <a:rPr sz="1200" spc="-415" dirty="0">
                <a:latin typeface="DFKai-SB"/>
                <a:cs typeface="DFKai-SB"/>
              </a:rPr>
              <a:t> </a:t>
            </a:r>
            <a:r>
              <a:rPr sz="1200" dirty="0">
                <a:latin typeface="DFKai-SB"/>
                <a:cs typeface="DFKai-SB"/>
              </a:rPr>
              <a:t>1）海報說明：</a:t>
            </a:r>
            <a:endParaRPr sz="1200">
              <a:latin typeface="DFKai-SB"/>
              <a:cs typeface="DFKai-SB"/>
            </a:endParaRPr>
          </a:p>
          <a:p>
            <a:pPr marL="241300" marR="5080" indent="76200">
              <a:lnSpc>
                <a:spcPct val="201700"/>
              </a:lnSpc>
            </a:pPr>
            <a:r>
              <a:rPr sz="1200" spc="-45" dirty="0">
                <a:latin typeface="DFKai-SB"/>
                <a:cs typeface="DFKai-SB"/>
              </a:rPr>
              <a:t>畢業後進入雜誌社當工讀生，幫編輯們跑腿打雜，通常是泡茶、打掃或影印，  </a:t>
            </a:r>
            <a:r>
              <a:rPr sz="1200" dirty="0">
                <a:latin typeface="DFKai-SB"/>
                <a:cs typeface="DFKai-SB"/>
              </a:rPr>
              <a:t>有時候被分配到幫忙校閱文字或排版就會很開心，努力學習成為一個編輯所</a:t>
            </a:r>
            <a:endParaRPr sz="1200">
              <a:latin typeface="DFKai-SB"/>
              <a:cs typeface="DFKai-SB"/>
            </a:endParaRPr>
          </a:p>
          <a:p>
            <a:pPr marL="12700">
              <a:lnSpc>
                <a:spcPct val="100000"/>
              </a:lnSpc>
              <a:spcBef>
                <a:spcPts val="575"/>
              </a:spcBef>
            </a:pPr>
            <a:r>
              <a:rPr sz="1200" dirty="0">
                <a:latin typeface="DFKai-SB"/>
                <a:cs typeface="DFKai-SB"/>
              </a:rPr>
              <a:t>需具備的能力，觀察前輩編輯們處世待人的方法。</a:t>
            </a:r>
            <a:endParaRPr sz="1200">
              <a:latin typeface="DFKai-SB"/>
              <a:cs typeface="DFKai-S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5494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附件五</a:t>
            </a:r>
            <a:endParaRPr sz="1400">
              <a:latin typeface="DFKai-SB"/>
              <a:cs typeface="DFKai-SB"/>
            </a:endParaRPr>
          </a:p>
          <a:p>
            <a:pPr marL="12700">
              <a:lnSpc>
                <a:spcPct val="100000"/>
              </a:lnSpc>
              <a:spcBef>
                <a:spcPts val="1185"/>
              </a:spcBef>
            </a:pPr>
            <a:r>
              <a:rPr sz="1200" b="1" spc="-5" dirty="0">
                <a:latin typeface="DFKai-SB"/>
                <a:cs typeface="DFKai-SB"/>
              </a:rPr>
              <a:t>理想生涯九宮格活動單</a:t>
            </a:r>
            <a:endParaRPr sz="1200">
              <a:latin typeface="DFKai-SB"/>
              <a:cs typeface="DFKai-SB"/>
            </a:endParaRPr>
          </a:p>
        </p:txBody>
      </p:sp>
      <p:sp>
        <p:nvSpPr>
          <p:cNvPr id="3" name="object 3"/>
          <p:cNvSpPr/>
          <p:nvPr/>
        </p:nvSpPr>
        <p:spPr>
          <a:xfrm>
            <a:off x="2926079" y="4454524"/>
            <a:ext cx="1699260" cy="2479675"/>
          </a:xfrm>
          <a:custGeom>
            <a:avLst/>
            <a:gdLst/>
            <a:ahLst/>
            <a:cxnLst/>
            <a:rect l="l" t="t" r="r" b="b"/>
            <a:pathLst>
              <a:path w="1699260" h="2479675">
                <a:moveTo>
                  <a:pt x="849630" y="0"/>
                </a:moveTo>
                <a:lnTo>
                  <a:pt x="810736" y="1275"/>
                </a:lnTo>
                <a:lnTo>
                  <a:pt x="772292" y="5066"/>
                </a:lnTo>
                <a:lnTo>
                  <a:pt x="734334" y="11317"/>
                </a:lnTo>
                <a:lnTo>
                  <a:pt x="696900" y="19974"/>
                </a:lnTo>
                <a:lnTo>
                  <a:pt x="660028" y="30981"/>
                </a:lnTo>
                <a:lnTo>
                  <a:pt x="623755" y="44285"/>
                </a:lnTo>
                <a:lnTo>
                  <a:pt x="588118" y="59830"/>
                </a:lnTo>
                <a:lnTo>
                  <a:pt x="553155" y="77562"/>
                </a:lnTo>
                <a:lnTo>
                  <a:pt x="518904" y="97426"/>
                </a:lnTo>
                <a:lnTo>
                  <a:pt x="485401" y="119368"/>
                </a:lnTo>
                <a:lnTo>
                  <a:pt x="452685" y="143332"/>
                </a:lnTo>
                <a:lnTo>
                  <a:pt x="420793" y="169265"/>
                </a:lnTo>
                <a:lnTo>
                  <a:pt x="389762" y="197110"/>
                </a:lnTo>
                <a:lnTo>
                  <a:pt x="359630" y="226815"/>
                </a:lnTo>
                <a:lnTo>
                  <a:pt x="330434" y="258323"/>
                </a:lnTo>
                <a:lnTo>
                  <a:pt x="302212" y="291580"/>
                </a:lnTo>
                <a:lnTo>
                  <a:pt x="275002" y="326532"/>
                </a:lnTo>
                <a:lnTo>
                  <a:pt x="248840" y="363124"/>
                </a:lnTo>
                <a:lnTo>
                  <a:pt x="223765" y="401301"/>
                </a:lnTo>
                <a:lnTo>
                  <a:pt x="199813" y="441009"/>
                </a:lnTo>
                <a:lnTo>
                  <a:pt x="177022" y="482192"/>
                </a:lnTo>
                <a:lnTo>
                  <a:pt x="155430" y="524796"/>
                </a:lnTo>
                <a:lnTo>
                  <a:pt x="135075" y="568767"/>
                </a:lnTo>
                <a:lnTo>
                  <a:pt x="115993" y="614049"/>
                </a:lnTo>
                <a:lnTo>
                  <a:pt x="98222" y="660588"/>
                </a:lnTo>
                <a:lnTo>
                  <a:pt x="81800" y="708330"/>
                </a:lnTo>
                <a:lnTo>
                  <a:pt x="66764" y="757219"/>
                </a:lnTo>
                <a:lnTo>
                  <a:pt x="53151" y="807201"/>
                </a:lnTo>
                <a:lnTo>
                  <a:pt x="41000" y="858221"/>
                </a:lnTo>
                <a:lnTo>
                  <a:pt x="30347" y="910225"/>
                </a:lnTo>
                <a:lnTo>
                  <a:pt x="21230" y="963157"/>
                </a:lnTo>
                <a:lnTo>
                  <a:pt x="13687" y="1016964"/>
                </a:lnTo>
                <a:lnTo>
                  <a:pt x="7755" y="1071590"/>
                </a:lnTo>
                <a:lnTo>
                  <a:pt x="3471" y="1126980"/>
                </a:lnTo>
                <a:lnTo>
                  <a:pt x="874" y="1183081"/>
                </a:lnTo>
                <a:lnTo>
                  <a:pt x="0" y="1239837"/>
                </a:lnTo>
                <a:lnTo>
                  <a:pt x="874" y="1296593"/>
                </a:lnTo>
                <a:lnTo>
                  <a:pt x="3471" y="1352694"/>
                </a:lnTo>
                <a:lnTo>
                  <a:pt x="7755" y="1408084"/>
                </a:lnTo>
                <a:lnTo>
                  <a:pt x="13687" y="1462710"/>
                </a:lnTo>
                <a:lnTo>
                  <a:pt x="21230" y="1516517"/>
                </a:lnTo>
                <a:lnTo>
                  <a:pt x="30347" y="1569449"/>
                </a:lnTo>
                <a:lnTo>
                  <a:pt x="41000" y="1621453"/>
                </a:lnTo>
                <a:lnTo>
                  <a:pt x="53151" y="1672473"/>
                </a:lnTo>
                <a:lnTo>
                  <a:pt x="66764" y="1722455"/>
                </a:lnTo>
                <a:lnTo>
                  <a:pt x="81800" y="1771344"/>
                </a:lnTo>
                <a:lnTo>
                  <a:pt x="98222" y="1819086"/>
                </a:lnTo>
                <a:lnTo>
                  <a:pt x="115993" y="1865625"/>
                </a:lnTo>
                <a:lnTo>
                  <a:pt x="135075" y="1910907"/>
                </a:lnTo>
                <a:lnTo>
                  <a:pt x="155430" y="1954878"/>
                </a:lnTo>
                <a:lnTo>
                  <a:pt x="177022" y="1997482"/>
                </a:lnTo>
                <a:lnTo>
                  <a:pt x="199813" y="2038665"/>
                </a:lnTo>
                <a:lnTo>
                  <a:pt x="223765" y="2078373"/>
                </a:lnTo>
                <a:lnTo>
                  <a:pt x="248840" y="2116550"/>
                </a:lnTo>
                <a:lnTo>
                  <a:pt x="275002" y="2153142"/>
                </a:lnTo>
                <a:lnTo>
                  <a:pt x="302212" y="2188094"/>
                </a:lnTo>
                <a:lnTo>
                  <a:pt x="330434" y="2221351"/>
                </a:lnTo>
                <a:lnTo>
                  <a:pt x="359630" y="2252859"/>
                </a:lnTo>
                <a:lnTo>
                  <a:pt x="389762" y="2282564"/>
                </a:lnTo>
                <a:lnTo>
                  <a:pt x="420793" y="2310409"/>
                </a:lnTo>
                <a:lnTo>
                  <a:pt x="452685" y="2336342"/>
                </a:lnTo>
                <a:lnTo>
                  <a:pt x="485401" y="2360306"/>
                </a:lnTo>
                <a:lnTo>
                  <a:pt x="518904" y="2382248"/>
                </a:lnTo>
                <a:lnTo>
                  <a:pt x="553155" y="2402112"/>
                </a:lnTo>
                <a:lnTo>
                  <a:pt x="588118" y="2419844"/>
                </a:lnTo>
                <a:lnTo>
                  <a:pt x="623755" y="2435389"/>
                </a:lnTo>
                <a:lnTo>
                  <a:pt x="660028" y="2448693"/>
                </a:lnTo>
                <a:lnTo>
                  <a:pt x="696900" y="2459700"/>
                </a:lnTo>
                <a:lnTo>
                  <a:pt x="734334" y="2468357"/>
                </a:lnTo>
                <a:lnTo>
                  <a:pt x="772292" y="2474608"/>
                </a:lnTo>
                <a:lnTo>
                  <a:pt x="810736" y="2478399"/>
                </a:lnTo>
                <a:lnTo>
                  <a:pt x="849630" y="2479675"/>
                </a:lnTo>
                <a:lnTo>
                  <a:pt x="888523" y="2478399"/>
                </a:lnTo>
                <a:lnTo>
                  <a:pt x="926967" y="2474608"/>
                </a:lnTo>
                <a:lnTo>
                  <a:pt x="964925" y="2468357"/>
                </a:lnTo>
                <a:lnTo>
                  <a:pt x="1002359" y="2459700"/>
                </a:lnTo>
                <a:lnTo>
                  <a:pt x="1039231" y="2448693"/>
                </a:lnTo>
                <a:lnTo>
                  <a:pt x="1075504" y="2435389"/>
                </a:lnTo>
                <a:lnTo>
                  <a:pt x="1111141" y="2419844"/>
                </a:lnTo>
                <a:lnTo>
                  <a:pt x="1146104" y="2402112"/>
                </a:lnTo>
                <a:lnTo>
                  <a:pt x="1180355" y="2382248"/>
                </a:lnTo>
                <a:lnTo>
                  <a:pt x="1213858" y="2360306"/>
                </a:lnTo>
                <a:lnTo>
                  <a:pt x="1246574" y="2336342"/>
                </a:lnTo>
                <a:lnTo>
                  <a:pt x="1278466" y="2310409"/>
                </a:lnTo>
                <a:lnTo>
                  <a:pt x="1309497" y="2282564"/>
                </a:lnTo>
                <a:lnTo>
                  <a:pt x="1339629" y="2252859"/>
                </a:lnTo>
                <a:lnTo>
                  <a:pt x="1368825" y="2221351"/>
                </a:lnTo>
                <a:lnTo>
                  <a:pt x="1397047" y="2188094"/>
                </a:lnTo>
                <a:lnTo>
                  <a:pt x="1424257" y="2153142"/>
                </a:lnTo>
                <a:lnTo>
                  <a:pt x="1450419" y="2116550"/>
                </a:lnTo>
                <a:lnTo>
                  <a:pt x="1475494" y="2078373"/>
                </a:lnTo>
                <a:lnTo>
                  <a:pt x="1499446" y="2038665"/>
                </a:lnTo>
                <a:lnTo>
                  <a:pt x="1522237" y="1997482"/>
                </a:lnTo>
                <a:lnTo>
                  <a:pt x="1543829" y="1954878"/>
                </a:lnTo>
                <a:lnTo>
                  <a:pt x="1564184" y="1910907"/>
                </a:lnTo>
                <a:lnTo>
                  <a:pt x="1583266" y="1865625"/>
                </a:lnTo>
                <a:lnTo>
                  <a:pt x="1601037" y="1819086"/>
                </a:lnTo>
                <a:lnTo>
                  <a:pt x="1617459" y="1771344"/>
                </a:lnTo>
                <a:lnTo>
                  <a:pt x="1632495" y="1722455"/>
                </a:lnTo>
                <a:lnTo>
                  <a:pt x="1646108" y="1672473"/>
                </a:lnTo>
                <a:lnTo>
                  <a:pt x="1658259" y="1621453"/>
                </a:lnTo>
                <a:lnTo>
                  <a:pt x="1668912" y="1569449"/>
                </a:lnTo>
                <a:lnTo>
                  <a:pt x="1678029" y="1516517"/>
                </a:lnTo>
                <a:lnTo>
                  <a:pt x="1685572" y="1462710"/>
                </a:lnTo>
                <a:lnTo>
                  <a:pt x="1691504" y="1408084"/>
                </a:lnTo>
                <a:lnTo>
                  <a:pt x="1695788" y="1352694"/>
                </a:lnTo>
                <a:lnTo>
                  <a:pt x="1698385" y="1296593"/>
                </a:lnTo>
                <a:lnTo>
                  <a:pt x="1699260" y="1239837"/>
                </a:lnTo>
                <a:lnTo>
                  <a:pt x="1698385" y="1183081"/>
                </a:lnTo>
                <a:lnTo>
                  <a:pt x="1695788" y="1126980"/>
                </a:lnTo>
                <a:lnTo>
                  <a:pt x="1691504" y="1071590"/>
                </a:lnTo>
                <a:lnTo>
                  <a:pt x="1685572" y="1016964"/>
                </a:lnTo>
                <a:lnTo>
                  <a:pt x="1678029" y="963157"/>
                </a:lnTo>
                <a:lnTo>
                  <a:pt x="1668912" y="910225"/>
                </a:lnTo>
                <a:lnTo>
                  <a:pt x="1658259" y="858221"/>
                </a:lnTo>
                <a:lnTo>
                  <a:pt x="1646108" y="807201"/>
                </a:lnTo>
                <a:lnTo>
                  <a:pt x="1632495" y="757219"/>
                </a:lnTo>
                <a:lnTo>
                  <a:pt x="1617459" y="708330"/>
                </a:lnTo>
                <a:lnTo>
                  <a:pt x="1601037" y="660588"/>
                </a:lnTo>
                <a:lnTo>
                  <a:pt x="1583266" y="614049"/>
                </a:lnTo>
                <a:lnTo>
                  <a:pt x="1564184" y="568767"/>
                </a:lnTo>
                <a:lnTo>
                  <a:pt x="1543829" y="524796"/>
                </a:lnTo>
                <a:lnTo>
                  <a:pt x="1522237" y="482192"/>
                </a:lnTo>
                <a:lnTo>
                  <a:pt x="1499446" y="441009"/>
                </a:lnTo>
                <a:lnTo>
                  <a:pt x="1475494" y="401301"/>
                </a:lnTo>
                <a:lnTo>
                  <a:pt x="1450419" y="363124"/>
                </a:lnTo>
                <a:lnTo>
                  <a:pt x="1424257" y="326532"/>
                </a:lnTo>
                <a:lnTo>
                  <a:pt x="1397047" y="291580"/>
                </a:lnTo>
                <a:lnTo>
                  <a:pt x="1368825" y="258323"/>
                </a:lnTo>
                <a:lnTo>
                  <a:pt x="1339629" y="226815"/>
                </a:lnTo>
                <a:lnTo>
                  <a:pt x="1309497" y="197110"/>
                </a:lnTo>
                <a:lnTo>
                  <a:pt x="1278466" y="169265"/>
                </a:lnTo>
                <a:lnTo>
                  <a:pt x="1246574" y="143332"/>
                </a:lnTo>
                <a:lnTo>
                  <a:pt x="1213858" y="119368"/>
                </a:lnTo>
                <a:lnTo>
                  <a:pt x="1180355" y="97426"/>
                </a:lnTo>
                <a:lnTo>
                  <a:pt x="1146104" y="77562"/>
                </a:lnTo>
                <a:lnTo>
                  <a:pt x="1111141" y="59830"/>
                </a:lnTo>
                <a:lnTo>
                  <a:pt x="1075504" y="44285"/>
                </a:lnTo>
                <a:lnTo>
                  <a:pt x="1039231" y="30981"/>
                </a:lnTo>
                <a:lnTo>
                  <a:pt x="1002359" y="19974"/>
                </a:lnTo>
                <a:lnTo>
                  <a:pt x="964925" y="11317"/>
                </a:lnTo>
                <a:lnTo>
                  <a:pt x="926967" y="5066"/>
                </a:lnTo>
                <a:lnTo>
                  <a:pt x="888523" y="1275"/>
                </a:lnTo>
                <a:lnTo>
                  <a:pt x="849630" y="0"/>
                </a:lnTo>
                <a:close/>
              </a:path>
            </a:pathLst>
          </a:custGeom>
          <a:ln w="50800">
            <a:solidFill>
              <a:srgbClr val="C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1072896" y="1828799"/>
          <a:ext cx="5413246" cy="7738871"/>
        </p:xfrm>
        <a:graphic>
          <a:graphicData uri="http://schemas.openxmlformats.org/drawingml/2006/table">
            <a:tbl>
              <a:tblPr firstRow="1" bandRow="1">
                <a:tableStyleId>{2D5ABB26-0587-4C30-8999-92F81FD0307C}</a:tableStyleId>
              </a:tblPr>
              <a:tblGrid>
                <a:gridCol w="1804415"/>
                <a:gridCol w="1804415"/>
                <a:gridCol w="1804416"/>
              </a:tblGrid>
              <a:tr h="2569463">
                <a:tc>
                  <a:txBody>
                    <a:bodyPr/>
                    <a:lstStyle/>
                    <a:p>
                      <a:pPr marL="33020" algn="ctr">
                        <a:lnSpc>
                          <a:spcPts val="1575"/>
                        </a:lnSpc>
                      </a:pPr>
                      <a:r>
                        <a:rPr sz="1400" b="1" u="heavy" spc="10" dirty="0">
                          <a:latin typeface="DFKai-SB"/>
                          <a:cs typeface="DFKai-SB"/>
                        </a:rPr>
                        <a:t>信念</a:t>
                      </a:r>
                      <a:endParaRPr sz="1400">
                        <a:latin typeface="DFKai-SB"/>
                        <a:cs typeface="DFKai-SB"/>
                      </a:endParaRPr>
                    </a:p>
                    <a:p>
                      <a:pPr marL="69850" marR="43815">
                        <a:lnSpc>
                          <a:spcPct val="108000"/>
                        </a:lnSpc>
                        <a:spcBef>
                          <a:spcPts val="110"/>
                        </a:spcBef>
                      </a:pPr>
                      <a:r>
                        <a:rPr sz="1000" dirty="0">
                          <a:latin typeface="DFKai-SB"/>
                          <a:cs typeface="DFKai-SB"/>
                        </a:rPr>
                        <a:t>給自己</a:t>
                      </a:r>
                      <a:r>
                        <a:rPr sz="1000" spc="-25" dirty="0">
                          <a:latin typeface="DFKai-SB"/>
                          <a:cs typeface="DFKai-SB"/>
                        </a:rPr>
                        <a:t>一</a:t>
                      </a:r>
                      <a:r>
                        <a:rPr sz="1000" dirty="0">
                          <a:latin typeface="DFKai-SB"/>
                          <a:cs typeface="DFKai-SB"/>
                        </a:rPr>
                        <a:t>些話</a:t>
                      </a:r>
                      <a:r>
                        <a:rPr sz="1000" spc="-25" dirty="0">
                          <a:latin typeface="DFKai-SB"/>
                          <a:cs typeface="DFKai-SB"/>
                        </a:rPr>
                        <a:t>，</a:t>
                      </a:r>
                      <a:r>
                        <a:rPr sz="1000" dirty="0">
                          <a:latin typeface="DFKai-SB"/>
                          <a:cs typeface="DFKai-SB"/>
                        </a:rPr>
                        <a:t>勉勵</a:t>
                      </a:r>
                      <a:r>
                        <a:rPr sz="1000" spc="-25" dirty="0">
                          <a:latin typeface="DFKai-SB"/>
                          <a:cs typeface="DFKai-SB"/>
                        </a:rPr>
                        <a:t>自</a:t>
                      </a:r>
                      <a:r>
                        <a:rPr sz="1000" dirty="0">
                          <a:latin typeface="DFKai-SB"/>
                          <a:cs typeface="DFKai-SB"/>
                        </a:rPr>
                        <a:t>我持續  邁向這個理想</a:t>
                      </a:r>
                      <a:endParaRPr sz="1000">
                        <a:latin typeface="DFKai-SB"/>
                        <a:cs typeface="DFKai-SB"/>
                      </a:endParaRPr>
                    </a:p>
                  </a:txBody>
                  <a:tcPr marL="0" marR="0" marT="0" marB="0">
                    <a:lnR w="54863">
                      <a:solidFill>
                        <a:srgbClr val="000000"/>
                      </a:solidFill>
                      <a:prstDash val="solid"/>
                    </a:lnR>
                    <a:lnB w="54863">
                      <a:solidFill>
                        <a:srgbClr val="000000"/>
                      </a:solidFill>
                      <a:prstDash val="solid"/>
                    </a:lnB>
                  </a:tcPr>
                </a:tc>
                <a:tc>
                  <a:txBody>
                    <a:bodyPr/>
                    <a:lstStyle/>
                    <a:p>
                      <a:pPr marL="5715" algn="ctr">
                        <a:lnSpc>
                          <a:spcPts val="1575"/>
                        </a:lnSpc>
                      </a:pPr>
                      <a:r>
                        <a:rPr sz="1400" b="1" u="heavy" spc="10" dirty="0">
                          <a:latin typeface="DFKai-SB"/>
                          <a:cs typeface="DFKai-SB"/>
                        </a:rPr>
                        <a:t>步驟</a:t>
                      </a:r>
                      <a:endParaRPr sz="1400">
                        <a:latin typeface="DFKai-SB"/>
                        <a:cs typeface="DFKai-SB"/>
                      </a:endParaRPr>
                    </a:p>
                    <a:p>
                      <a:pPr marL="42545" marR="43815">
                        <a:lnSpc>
                          <a:spcPct val="108000"/>
                        </a:lnSpc>
                        <a:spcBef>
                          <a:spcPts val="110"/>
                        </a:spcBef>
                      </a:pPr>
                      <a:r>
                        <a:rPr sz="1000" dirty="0">
                          <a:latin typeface="DFKai-SB"/>
                          <a:cs typeface="DFKai-SB"/>
                        </a:rPr>
                        <a:t>我需要</a:t>
                      </a:r>
                      <a:r>
                        <a:rPr sz="1000" spc="-25" dirty="0">
                          <a:latin typeface="DFKai-SB"/>
                          <a:cs typeface="DFKai-SB"/>
                        </a:rPr>
                        <a:t>經</a:t>
                      </a:r>
                      <a:r>
                        <a:rPr sz="1000" dirty="0">
                          <a:latin typeface="DFKai-SB"/>
                          <a:cs typeface="DFKai-SB"/>
                        </a:rPr>
                        <a:t>過哪</a:t>
                      </a:r>
                      <a:r>
                        <a:rPr sz="1000" spc="-25" dirty="0">
                          <a:latin typeface="DFKai-SB"/>
                          <a:cs typeface="DFKai-SB"/>
                        </a:rPr>
                        <a:t>些</a:t>
                      </a:r>
                      <a:r>
                        <a:rPr sz="1000" dirty="0">
                          <a:latin typeface="DFKai-SB"/>
                          <a:cs typeface="DFKai-SB"/>
                        </a:rPr>
                        <a:t>準備</a:t>
                      </a:r>
                      <a:r>
                        <a:rPr sz="1000" spc="-25" dirty="0">
                          <a:latin typeface="DFKai-SB"/>
                          <a:cs typeface="DFKai-SB"/>
                        </a:rPr>
                        <a:t>的</a:t>
                      </a:r>
                      <a:r>
                        <a:rPr sz="1000" dirty="0">
                          <a:latin typeface="DFKai-SB"/>
                          <a:cs typeface="DFKai-SB"/>
                        </a:rPr>
                        <a:t>過程與  </a:t>
                      </a:r>
                      <a:r>
                        <a:rPr sz="1000" spc="5" dirty="0">
                          <a:latin typeface="DFKai-SB"/>
                          <a:cs typeface="DFKai-SB"/>
                        </a:rPr>
                        <a:t>步驟</a:t>
                      </a:r>
                      <a:endParaRPr sz="1000">
                        <a:latin typeface="DFKai-SB"/>
                        <a:cs typeface="DFKai-SB"/>
                      </a:endParaRPr>
                    </a:p>
                  </a:txBody>
                  <a:tcPr marL="0" marR="0" marT="0" marB="0">
                    <a:lnL w="54863">
                      <a:solidFill>
                        <a:srgbClr val="000000"/>
                      </a:solidFill>
                      <a:prstDash val="solid"/>
                    </a:lnL>
                    <a:lnR w="54863">
                      <a:solidFill>
                        <a:srgbClr val="000000"/>
                      </a:solidFill>
                      <a:prstDash val="solid"/>
                    </a:lnR>
                    <a:lnB w="54863">
                      <a:solidFill>
                        <a:srgbClr val="000000"/>
                      </a:solidFill>
                      <a:prstDash val="solid"/>
                    </a:lnB>
                  </a:tcPr>
                </a:tc>
                <a:tc>
                  <a:txBody>
                    <a:bodyPr/>
                    <a:lstStyle/>
                    <a:p>
                      <a:pPr marR="13335" algn="ctr">
                        <a:lnSpc>
                          <a:spcPts val="1575"/>
                        </a:lnSpc>
                      </a:pPr>
                      <a:r>
                        <a:rPr sz="1400" b="1" u="heavy" spc="10" dirty="0">
                          <a:latin typeface="DFKai-SB"/>
                          <a:cs typeface="DFKai-SB"/>
                        </a:rPr>
                        <a:t>劣勢</a:t>
                      </a:r>
                      <a:endParaRPr sz="1400">
                        <a:latin typeface="DFKai-SB"/>
                        <a:cs typeface="DFKai-SB"/>
                      </a:endParaRPr>
                    </a:p>
                    <a:p>
                      <a:pPr marL="42545" marR="71120">
                        <a:lnSpc>
                          <a:spcPct val="108000"/>
                        </a:lnSpc>
                        <a:spcBef>
                          <a:spcPts val="110"/>
                        </a:spcBef>
                      </a:pPr>
                      <a:r>
                        <a:rPr sz="1000" dirty="0">
                          <a:latin typeface="DFKai-SB"/>
                          <a:cs typeface="DFKai-SB"/>
                        </a:rPr>
                        <a:t>有哪些</a:t>
                      </a:r>
                      <a:r>
                        <a:rPr sz="1000" spc="-25" dirty="0">
                          <a:latin typeface="DFKai-SB"/>
                          <a:cs typeface="DFKai-SB"/>
                        </a:rPr>
                        <a:t>自</a:t>
                      </a:r>
                      <a:r>
                        <a:rPr sz="1000" dirty="0">
                          <a:latin typeface="DFKai-SB"/>
                          <a:cs typeface="DFKai-SB"/>
                        </a:rPr>
                        <a:t>我劣</a:t>
                      </a:r>
                      <a:r>
                        <a:rPr sz="1000" spc="-25" dirty="0">
                          <a:latin typeface="DFKai-SB"/>
                          <a:cs typeface="DFKai-SB"/>
                        </a:rPr>
                        <a:t>勢</a:t>
                      </a:r>
                      <a:r>
                        <a:rPr sz="1000" dirty="0">
                          <a:latin typeface="DFKai-SB"/>
                          <a:cs typeface="DFKai-SB"/>
                        </a:rPr>
                        <a:t>會影</a:t>
                      </a:r>
                      <a:r>
                        <a:rPr sz="1000" spc="-25" dirty="0">
                          <a:latin typeface="DFKai-SB"/>
                          <a:cs typeface="DFKai-SB"/>
                        </a:rPr>
                        <a:t>響</a:t>
                      </a:r>
                      <a:r>
                        <a:rPr sz="1000" dirty="0">
                          <a:latin typeface="DFKai-SB"/>
                          <a:cs typeface="DFKai-SB"/>
                        </a:rPr>
                        <a:t>我達到  </a:t>
                      </a:r>
                      <a:r>
                        <a:rPr sz="1000" spc="5" dirty="0">
                          <a:latin typeface="DFKai-SB"/>
                          <a:cs typeface="DFKai-SB"/>
                        </a:rPr>
                        <a:t>理想</a:t>
                      </a:r>
                      <a:endParaRPr sz="1000">
                        <a:latin typeface="DFKai-SB"/>
                        <a:cs typeface="DFKai-SB"/>
                      </a:endParaRPr>
                    </a:p>
                  </a:txBody>
                  <a:tcPr marL="0" marR="0" marT="0" marB="0">
                    <a:lnL w="54863">
                      <a:solidFill>
                        <a:srgbClr val="000000"/>
                      </a:solidFill>
                      <a:prstDash val="solid"/>
                    </a:lnL>
                    <a:lnB w="54863">
                      <a:solidFill>
                        <a:srgbClr val="000000"/>
                      </a:solidFill>
                      <a:prstDash val="solid"/>
                    </a:lnB>
                  </a:tcPr>
                </a:tc>
              </a:tr>
              <a:tr h="2596896">
                <a:tc>
                  <a:txBody>
                    <a:bodyPr/>
                    <a:lstStyle/>
                    <a:p>
                      <a:pPr marL="33020" algn="ctr">
                        <a:lnSpc>
                          <a:spcPts val="1600"/>
                        </a:lnSpc>
                      </a:pPr>
                      <a:r>
                        <a:rPr sz="1400" b="1" u="heavy" spc="10" dirty="0">
                          <a:latin typeface="DFKai-SB"/>
                          <a:cs typeface="DFKai-SB"/>
                        </a:rPr>
                        <a:t>資源</a:t>
                      </a:r>
                      <a:endParaRPr sz="1400">
                        <a:latin typeface="DFKai-SB"/>
                        <a:cs typeface="DFKai-SB"/>
                      </a:endParaRPr>
                    </a:p>
                    <a:p>
                      <a:pPr marL="69850" marR="43815">
                        <a:lnSpc>
                          <a:spcPct val="110000"/>
                        </a:lnSpc>
                        <a:spcBef>
                          <a:spcPts val="60"/>
                        </a:spcBef>
                      </a:pPr>
                      <a:r>
                        <a:rPr sz="1000" dirty="0">
                          <a:latin typeface="DFKai-SB"/>
                          <a:cs typeface="DFKai-SB"/>
                        </a:rPr>
                        <a:t>有哪些</a:t>
                      </a:r>
                      <a:r>
                        <a:rPr sz="1000" spc="-25" dirty="0">
                          <a:latin typeface="DFKai-SB"/>
                          <a:cs typeface="DFKai-SB"/>
                        </a:rPr>
                        <a:t>外</a:t>
                      </a:r>
                      <a:r>
                        <a:rPr sz="1000" dirty="0">
                          <a:latin typeface="DFKai-SB"/>
                          <a:cs typeface="DFKai-SB"/>
                        </a:rPr>
                        <a:t>在資</a:t>
                      </a:r>
                      <a:r>
                        <a:rPr sz="1000" spc="-25" dirty="0">
                          <a:latin typeface="DFKai-SB"/>
                          <a:cs typeface="DFKai-SB"/>
                        </a:rPr>
                        <a:t>源</a:t>
                      </a:r>
                      <a:r>
                        <a:rPr sz="1000" dirty="0">
                          <a:latin typeface="DFKai-SB"/>
                          <a:cs typeface="DFKai-SB"/>
                        </a:rPr>
                        <a:t>可以</a:t>
                      </a:r>
                      <a:r>
                        <a:rPr sz="1000" spc="-25" dirty="0">
                          <a:latin typeface="DFKai-SB"/>
                          <a:cs typeface="DFKai-SB"/>
                        </a:rPr>
                        <a:t>幫</a:t>
                      </a:r>
                      <a:r>
                        <a:rPr sz="1000" dirty="0">
                          <a:latin typeface="DFKai-SB"/>
                          <a:cs typeface="DFKai-SB"/>
                        </a:rPr>
                        <a:t>助我，  如何找資源</a:t>
                      </a:r>
                      <a:endParaRPr sz="1000">
                        <a:latin typeface="DFKai-SB"/>
                        <a:cs typeface="DFKai-SB"/>
                      </a:endParaRPr>
                    </a:p>
                  </a:txBody>
                  <a:tcPr marL="0" marR="0" marT="0" marB="0">
                    <a:lnR w="54863">
                      <a:solidFill>
                        <a:srgbClr val="000000"/>
                      </a:solidFill>
                      <a:prstDash val="solid"/>
                    </a:lnR>
                    <a:lnT w="54863">
                      <a:solidFill>
                        <a:srgbClr val="000000"/>
                      </a:solidFill>
                      <a:prstDash val="solid"/>
                    </a:lnT>
                    <a:lnB w="54863">
                      <a:solidFill>
                        <a:srgbClr val="000000"/>
                      </a:solidFill>
                      <a:prstDash val="solid"/>
                    </a:lnB>
                  </a:tcPr>
                </a:tc>
                <a:tc>
                  <a:txBody>
                    <a:bodyPr/>
                    <a:lstStyle/>
                    <a:p>
                      <a:pPr marL="249554">
                        <a:lnSpc>
                          <a:spcPct val="100000"/>
                        </a:lnSpc>
                        <a:spcBef>
                          <a:spcPts val="800"/>
                        </a:spcBef>
                      </a:pPr>
                      <a:r>
                        <a:rPr sz="1600" b="1" u="heavy" dirty="0">
                          <a:solidFill>
                            <a:srgbClr val="7030A0"/>
                          </a:solidFill>
                          <a:latin typeface="DFKai-SB"/>
                          <a:cs typeface="DFKai-SB"/>
                        </a:rPr>
                        <a:t>理想生涯目標</a:t>
                      </a:r>
                      <a:endParaRPr sz="1600">
                        <a:latin typeface="DFKai-SB"/>
                        <a:cs typeface="DFKai-SB"/>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lnB w="54863">
                      <a:solidFill>
                        <a:srgbClr val="000000"/>
                      </a:solidFill>
                      <a:prstDash val="solid"/>
                    </a:lnB>
                  </a:tcPr>
                </a:tc>
                <a:tc>
                  <a:txBody>
                    <a:bodyPr/>
                    <a:lstStyle/>
                    <a:p>
                      <a:pPr marR="13335" algn="ctr">
                        <a:lnSpc>
                          <a:spcPts val="1600"/>
                        </a:lnSpc>
                      </a:pPr>
                      <a:r>
                        <a:rPr sz="1400" b="1" u="heavy" spc="10" dirty="0">
                          <a:latin typeface="DFKai-SB"/>
                          <a:cs typeface="DFKai-SB"/>
                        </a:rPr>
                        <a:t>阻礙</a:t>
                      </a:r>
                      <a:endParaRPr sz="1400">
                        <a:latin typeface="DFKai-SB"/>
                        <a:cs typeface="DFKai-SB"/>
                      </a:endParaRPr>
                    </a:p>
                    <a:p>
                      <a:pPr marL="42545" marR="71120">
                        <a:lnSpc>
                          <a:spcPct val="110000"/>
                        </a:lnSpc>
                        <a:spcBef>
                          <a:spcPts val="60"/>
                        </a:spcBef>
                      </a:pPr>
                      <a:r>
                        <a:rPr sz="1000" dirty="0">
                          <a:latin typeface="DFKai-SB"/>
                          <a:cs typeface="DFKai-SB"/>
                        </a:rPr>
                        <a:t>要達到</a:t>
                      </a:r>
                      <a:r>
                        <a:rPr sz="1000" spc="-25" dirty="0">
                          <a:latin typeface="DFKai-SB"/>
                          <a:cs typeface="DFKai-SB"/>
                        </a:rPr>
                        <a:t>理</a:t>
                      </a:r>
                      <a:r>
                        <a:rPr sz="1000" dirty="0">
                          <a:latin typeface="DFKai-SB"/>
                          <a:cs typeface="DFKai-SB"/>
                        </a:rPr>
                        <a:t>想目</a:t>
                      </a:r>
                      <a:r>
                        <a:rPr sz="1000" spc="-25" dirty="0">
                          <a:latin typeface="DFKai-SB"/>
                          <a:cs typeface="DFKai-SB"/>
                        </a:rPr>
                        <a:t>標</a:t>
                      </a:r>
                      <a:r>
                        <a:rPr sz="1000" dirty="0">
                          <a:latin typeface="DFKai-SB"/>
                          <a:cs typeface="DFKai-SB"/>
                        </a:rPr>
                        <a:t>會有</a:t>
                      </a:r>
                      <a:r>
                        <a:rPr sz="1000" spc="-25" dirty="0">
                          <a:latin typeface="DFKai-SB"/>
                          <a:cs typeface="DFKai-SB"/>
                        </a:rPr>
                        <a:t>哪</a:t>
                      </a:r>
                      <a:r>
                        <a:rPr sz="1000" dirty="0">
                          <a:latin typeface="DFKai-SB"/>
                          <a:cs typeface="DFKai-SB"/>
                        </a:rPr>
                        <a:t>些外在  </a:t>
                      </a:r>
                      <a:r>
                        <a:rPr sz="1000" spc="5" dirty="0">
                          <a:latin typeface="DFKai-SB"/>
                          <a:cs typeface="DFKai-SB"/>
                        </a:rPr>
                        <a:t>阻礙</a:t>
                      </a:r>
                      <a:endParaRPr sz="1000">
                        <a:latin typeface="DFKai-SB"/>
                        <a:cs typeface="DFKai-SB"/>
                      </a:endParaRPr>
                    </a:p>
                  </a:txBody>
                  <a:tcPr marL="0" marR="0" marT="0" marB="0">
                    <a:lnL w="54863">
                      <a:solidFill>
                        <a:srgbClr val="000000"/>
                      </a:solidFill>
                      <a:prstDash val="solid"/>
                    </a:lnL>
                    <a:lnT w="54863">
                      <a:solidFill>
                        <a:srgbClr val="000000"/>
                      </a:solidFill>
                      <a:prstDash val="solid"/>
                    </a:lnT>
                    <a:lnB w="54863">
                      <a:solidFill>
                        <a:srgbClr val="000000"/>
                      </a:solidFill>
                      <a:prstDash val="solid"/>
                    </a:lnB>
                  </a:tcPr>
                </a:tc>
              </a:tr>
              <a:tr h="2572512">
                <a:tc>
                  <a:txBody>
                    <a:bodyPr/>
                    <a:lstStyle/>
                    <a:p>
                      <a:pPr marL="33020" algn="ctr">
                        <a:lnSpc>
                          <a:spcPts val="1600"/>
                        </a:lnSpc>
                      </a:pPr>
                      <a:r>
                        <a:rPr sz="1400" b="1" u="heavy" spc="10" dirty="0">
                          <a:latin typeface="DFKai-SB"/>
                          <a:cs typeface="DFKai-SB"/>
                        </a:rPr>
                        <a:t>優勢</a:t>
                      </a:r>
                      <a:endParaRPr sz="1400">
                        <a:latin typeface="DFKai-SB"/>
                        <a:cs typeface="DFKai-SB"/>
                      </a:endParaRPr>
                    </a:p>
                    <a:p>
                      <a:pPr marL="69850" marR="43815">
                        <a:lnSpc>
                          <a:spcPct val="108000"/>
                        </a:lnSpc>
                        <a:spcBef>
                          <a:spcPts val="110"/>
                        </a:spcBef>
                      </a:pPr>
                      <a:r>
                        <a:rPr sz="1000" dirty="0">
                          <a:latin typeface="DFKai-SB"/>
                          <a:cs typeface="DFKai-SB"/>
                        </a:rPr>
                        <a:t>我已具</a:t>
                      </a:r>
                      <a:r>
                        <a:rPr sz="1000" spc="-25" dirty="0">
                          <a:latin typeface="DFKai-SB"/>
                          <a:cs typeface="DFKai-SB"/>
                        </a:rPr>
                        <a:t>備</a:t>
                      </a:r>
                      <a:r>
                        <a:rPr sz="1000" dirty="0">
                          <a:latin typeface="DFKai-SB"/>
                          <a:cs typeface="DFKai-SB"/>
                        </a:rPr>
                        <a:t>哪些</a:t>
                      </a:r>
                      <a:r>
                        <a:rPr sz="1000" spc="-25" dirty="0">
                          <a:latin typeface="DFKai-SB"/>
                          <a:cs typeface="DFKai-SB"/>
                        </a:rPr>
                        <a:t>自</a:t>
                      </a:r>
                      <a:r>
                        <a:rPr sz="1000" dirty="0">
                          <a:latin typeface="DFKai-SB"/>
                          <a:cs typeface="DFKai-SB"/>
                        </a:rPr>
                        <a:t>我優</a:t>
                      </a:r>
                      <a:r>
                        <a:rPr sz="1000" spc="-25" dirty="0">
                          <a:latin typeface="DFKai-SB"/>
                          <a:cs typeface="DFKai-SB"/>
                        </a:rPr>
                        <a:t>勢</a:t>
                      </a:r>
                      <a:r>
                        <a:rPr sz="1000" dirty="0">
                          <a:latin typeface="DFKai-SB"/>
                          <a:cs typeface="DFKai-SB"/>
                        </a:rPr>
                        <a:t>會幫助  我達到理想</a:t>
                      </a:r>
                      <a:endParaRPr sz="1000">
                        <a:latin typeface="DFKai-SB"/>
                        <a:cs typeface="DFKai-SB"/>
                      </a:endParaRPr>
                    </a:p>
                  </a:txBody>
                  <a:tcPr marL="0" marR="0" marT="0" marB="0">
                    <a:lnR w="54863">
                      <a:solidFill>
                        <a:srgbClr val="000000"/>
                      </a:solidFill>
                      <a:prstDash val="solid"/>
                    </a:lnR>
                    <a:lnT w="54863">
                      <a:solidFill>
                        <a:srgbClr val="000000"/>
                      </a:solidFill>
                      <a:prstDash val="solid"/>
                    </a:lnT>
                  </a:tcPr>
                </a:tc>
                <a:tc>
                  <a:txBody>
                    <a:bodyPr/>
                    <a:lstStyle/>
                    <a:p>
                      <a:pPr marL="5715" algn="ctr">
                        <a:lnSpc>
                          <a:spcPts val="1600"/>
                        </a:lnSpc>
                      </a:pPr>
                      <a:r>
                        <a:rPr sz="1400" b="1" u="heavy" spc="10" dirty="0">
                          <a:latin typeface="DFKai-SB"/>
                          <a:cs typeface="DFKai-SB"/>
                        </a:rPr>
                        <a:t>行動</a:t>
                      </a:r>
                      <a:endParaRPr sz="1400">
                        <a:latin typeface="DFKai-SB"/>
                        <a:cs typeface="DFKai-SB"/>
                      </a:endParaRPr>
                    </a:p>
                    <a:p>
                      <a:pPr marL="42545" marR="43815">
                        <a:lnSpc>
                          <a:spcPct val="108000"/>
                        </a:lnSpc>
                        <a:spcBef>
                          <a:spcPts val="110"/>
                        </a:spcBef>
                      </a:pPr>
                      <a:r>
                        <a:rPr sz="1000" dirty="0">
                          <a:latin typeface="DFKai-SB"/>
                          <a:cs typeface="DFKai-SB"/>
                        </a:rPr>
                        <a:t>最近我</a:t>
                      </a:r>
                      <a:r>
                        <a:rPr sz="1000" spc="-25" dirty="0">
                          <a:latin typeface="DFKai-SB"/>
                          <a:cs typeface="DFKai-SB"/>
                        </a:rPr>
                        <a:t>就</a:t>
                      </a:r>
                      <a:r>
                        <a:rPr sz="1000" dirty="0">
                          <a:latin typeface="DFKai-SB"/>
                          <a:cs typeface="DFKai-SB"/>
                        </a:rPr>
                        <a:t>可以</a:t>
                      </a:r>
                      <a:r>
                        <a:rPr sz="1000" spc="-25" dirty="0">
                          <a:latin typeface="DFKai-SB"/>
                          <a:cs typeface="DFKai-SB"/>
                        </a:rPr>
                        <a:t>做</a:t>
                      </a:r>
                      <a:r>
                        <a:rPr sz="1000" dirty="0">
                          <a:latin typeface="DFKai-SB"/>
                          <a:cs typeface="DFKai-SB"/>
                        </a:rPr>
                        <a:t>什麼</a:t>
                      </a:r>
                      <a:r>
                        <a:rPr sz="1000" spc="-25" dirty="0">
                          <a:latin typeface="DFKai-SB"/>
                          <a:cs typeface="DFKai-SB"/>
                        </a:rPr>
                        <a:t>，</a:t>
                      </a:r>
                      <a:r>
                        <a:rPr sz="1000" dirty="0">
                          <a:latin typeface="DFKai-SB"/>
                          <a:cs typeface="DFKai-SB"/>
                        </a:rPr>
                        <a:t>讓我更  接近理想生涯</a:t>
                      </a:r>
                      <a:endParaRPr sz="1000">
                        <a:latin typeface="DFKai-SB"/>
                        <a:cs typeface="DFKai-SB"/>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tcPr>
                </a:tc>
                <a:tc>
                  <a:txBody>
                    <a:bodyPr/>
                    <a:lstStyle/>
                    <a:p>
                      <a:pPr marR="13335" algn="ctr">
                        <a:lnSpc>
                          <a:spcPts val="1600"/>
                        </a:lnSpc>
                      </a:pPr>
                      <a:r>
                        <a:rPr sz="1400" b="1" u="heavy" spc="10" dirty="0">
                          <a:latin typeface="DFKai-SB"/>
                          <a:cs typeface="DFKai-SB"/>
                        </a:rPr>
                        <a:t>見證</a:t>
                      </a:r>
                      <a:endParaRPr sz="1400">
                        <a:latin typeface="DFKai-SB"/>
                        <a:cs typeface="DFKai-SB"/>
                      </a:endParaRPr>
                    </a:p>
                    <a:p>
                      <a:pPr marL="42545">
                        <a:lnSpc>
                          <a:spcPct val="100000"/>
                        </a:lnSpc>
                        <a:spcBef>
                          <a:spcPts val="204"/>
                        </a:spcBef>
                      </a:pPr>
                      <a:r>
                        <a:rPr sz="1000" dirty="0">
                          <a:latin typeface="DFKai-SB"/>
                          <a:cs typeface="DFKai-SB"/>
                        </a:rPr>
                        <a:t>朋友的見證與祝福</a:t>
                      </a:r>
                      <a:endParaRPr sz="1000">
                        <a:latin typeface="DFKai-SB"/>
                        <a:cs typeface="DFKai-SB"/>
                      </a:endParaRPr>
                    </a:p>
                  </a:txBody>
                  <a:tcPr marL="0" marR="0" marT="0" marB="0">
                    <a:lnL w="54863">
                      <a:solidFill>
                        <a:srgbClr val="000000"/>
                      </a:solidFill>
                      <a:prstDash val="solid"/>
                    </a:lnL>
                    <a:lnT w="54863">
                      <a:solidFill>
                        <a:srgbClr val="000000"/>
                      </a:solidFill>
                      <a:prstDash val="solid"/>
                    </a:lnT>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6570" y="5676899"/>
            <a:ext cx="1527797" cy="13944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1017015"/>
            <a:ext cx="18542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附件五</a:t>
            </a:r>
            <a:endParaRPr sz="1400">
              <a:latin typeface="DFKai-SB"/>
              <a:cs typeface="DFKai-SB"/>
            </a:endParaRPr>
          </a:p>
          <a:p>
            <a:pPr marL="12700">
              <a:lnSpc>
                <a:spcPct val="100000"/>
              </a:lnSpc>
              <a:spcBef>
                <a:spcPts val="1185"/>
              </a:spcBef>
            </a:pPr>
            <a:r>
              <a:rPr sz="1200" b="1" spc="-5" dirty="0">
                <a:latin typeface="DFKai-SB"/>
                <a:cs typeface="DFKai-SB"/>
              </a:rPr>
              <a:t>理想生涯九宮格活動單範例</a:t>
            </a:r>
            <a:endParaRPr sz="1200">
              <a:latin typeface="DFKai-SB"/>
              <a:cs typeface="DFKai-SB"/>
            </a:endParaRPr>
          </a:p>
        </p:txBody>
      </p:sp>
      <p:sp>
        <p:nvSpPr>
          <p:cNvPr id="4" name="object 4"/>
          <p:cNvSpPr/>
          <p:nvPr/>
        </p:nvSpPr>
        <p:spPr>
          <a:xfrm>
            <a:off x="2926079" y="4419599"/>
            <a:ext cx="1699260" cy="2366010"/>
          </a:xfrm>
          <a:custGeom>
            <a:avLst/>
            <a:gdLst/>
            <a:ahLst/>
            <a:cxnLst/>
            <a:rect l="l" t="t" r="r" b="b"/>
            <a:pathLst>
              <a:path w="1699260" h="2366009">
                <a:moveTo>
                  <a:pt x="849630" y="0"/>
                </a:moveTo>
                <a:lnTo>
                  <a:pt x="809631" y="1287"/>
                </a:lnTo>
                <a:lnTo>
                  <a:pt x="770109" y="5112"/>
                </a:lnTo>
                <a:lnTo>
                  <a:pt x="731104" y="11417"/>
                </a:lnTo>
                <a:lnTo>
                  <a:pt x="692657" y="20146"/>
                </a:lnTo>
                <a:lnTo>
                  <a:pt x="654809" y="31242"/>
                </a:lnTo>
                <a:lnTo>
                  <a:pt x="617599" y="44648"/>
                </a:lnTo>
                <a:lnTo>
                  <a:pt x="581070" y="60307"/>
                </a:lnTo>
                <a:lnTo>
                  <a:pt x="545262" y="78162"/>
                </a:lnTo>
                <a:lnTo>
                  <a:pt x="510216" y="98157"/>
                </a:lnTo>
                <a:lnTo>
                  <a:pt x="475972" y="120236"/>
                </a:lnTo>
                <a:lnTo>
                  <a:pt x="442571" y="144340"/>
                </a:lnTo>
                <a:lnTo>
                  <a:pt x="410055" y="170413"/>
                </a:lnTo>
                <a:lnTo>
                  <a:pt x="378463" y="198399"/>
                </a:lnTo>
                <a:lnTo>
                  <a:pt x="347837" y="228241"/>
                </a:lnTo>
                <a:lnTo>
                  <a:pt x="318218" y="259882"/>
                </a:lnTo>
                <a:lnTo>
                  <a:pt x="289646" y="293264"/>
                </a:lnTo>
                <a:lnTo>
                  <a:pt x="262161" y="328333"/>
                </a:lnTo>
                <a:lnTo>
                  <a:pt x="235806" y="365029"/>
                </a:lnTo>
                <a:lnTo>
                  <a:pt x="210620" y="403298"/>
                </a:lnTo>
                <a:lnTo>
                  <a:pt x="186645" y="443081"/>
                </a:lnTo>
                <a:lnTo>
                  <a:pt x="163921" y="484322"/>
                </a:lnTo>
                <a:lnTo>
                  <a:pt x="142489" y="526965"/>
                </a:lnTo>
                <a:lnTo>
                  <a:pt x="122389" y="570953"/>
                </a:lnTo>
                <a:lnTo>
                  <a:pt x="103664" y="616228"/>
                </a:lnTo>
                <a:lnTo>
                  <a:pt x="86352" y="662734"/>
                </a:lnTo>
                <a:lnTo>
                  <a:pt x="70496" y="710414"/>
                </a:lnTo>
                <a:lnTo>
                  <a:pt x="56135" y="759212"/>
                </a:lnTo>
                <a:lnTo>
                  <a:pt x="43312" y="809070"/>
                </a:lnTo>
                <a:lnTo>
                  <a:pt x="32065" y="859932"/>
                </a:lnTo>
                <a:lnTo>
                  <a:pt x="22437" y="911742"/>
                </a:lnTo>
                <a:lnTo>
                  <a:pt x="14469" y="964441"/>
                </a:lnTo>
                <a:lnTo>
                  <a:pt x="8200" y="1017974"/>
                </a:lnTo>
                <a:lnTo>
                  <a:pt x="3671" y="1072283"/>
                </a:lnTo>
                <a:lnTo>
                  <a:pt x="924" y="1127312"/>
                </a:lnTo>
                <a:lnTo>
                  <a:pt x="0" y="1183005"/>
                </a:lnTo>
                <a:lnTo>
                  <a:pt x="924" y="1238697"/>
                </a:lnTo>
                <a:lnTo>
                  <a:pt x="3671" y="1293726"/>
                </a:lnTo>
                <a:lnTo>
                  <a:pt x="8200" y="1348035"/>
                </a:lnTo>
                <a:lnTo>
                  <a:pt x="14469" y="1401568"/>
                </a:lnTo>
                <a:lnTo>
                  <a:pt x="22437" y="1454267"/>
                </a:lnTo>
                <a:lnTo>
                  <a:pt x="32065" y="1506077"/>
                </a:lnTo>
                <a:lnTo>
                  <a:pt x="43312" y="1556939"/>
                </a:lnTo>
                <a:lnTo>
                  <a:pt x="56135" y="1606797"/>
                </a:lnTo>
                <a:lnTo>
                  <a:pt x="70496" y="1655595"/>
                </a:lnTo>
                <a:lnTo>
                  <a:pt x="86352" y="1703275"/>
                </a:lnTo>
                <a:lnTo>
                  <a:pt x="103664" y="1749781"/>
                </a:lnTo>
                <a:lnTo>
                  <a:pt x="122389" y="1795056"/>
                </a:lnTo>
                <a:lnTo>
                  <a:pt x="142489" y="1839044"/>
                </a:lnTo>
                <a:lnTo>
                  <a:pt x="163921" y="1881687"/>
                </a:lnTo>
                <a:lnTo>
                  <a:pt x="186645" y="1922928"/>
                </a:lnTo>
                <a:lnTo>
                  <a:pt x="210620" y="1962711"/>
                </a:lnTo>
                <a:lnTo>
                  <a:pt x="235806" y="2000980"/>
                </a:lnTo>
                <a:lnTo>
                  <a:pt x="262161" y="2037676"/>
                </a:lnTo>
                <a:lnTo>
                  <a:pt x="289646" y="2072745"/>
                </a:lnTo>
                <a:lnTo>
                  <a:pt x="318218" y="2106127"/>
                </a:lnTo>
                <a:lnTo>
                  <a:pt x="347837" y="2137768"/>
                </a:lnTo>
                <a:lnTo>
                  <a:pt x="378463" y="2167610"/>
                </a:lnTo>
                <a:lnTo>
                  <a:pt x="410055" y="2195596"/>
                </a:lnTo>
                <a:lnTo>
                  <a:pt x="442571" y="2221669"/>
                </a:lnTo>
                <a:lnTo>
                  <a:pt x="475972" y="2245773"/>
                </a:lnTo>
                <a:lnTo>
                  <a:pt x="510216" y="2267852"/>
                </a:lnTo>
                <a:lnTo>
                  <a:pt x="545262" y="2287847"/>
                </a:lnTo>
                <a:lnTo>
                  <a:pt x="581070" y="2305702"/>
                </a:lnTo>
                <a:lnTo>
                  <a:pt x="617599" y="2321361"/>
                </a:lnTo>
                <a:lnTo>
                  <a:pt x="654809" y="2334767"/>
                </a:lnTo>
                <a:lnTo>
                  <a:pt x="692657" y="2345863"/>
                </a:lnTo>
                <a:lnTo>
                  <a:pt x="731104" y="2354592"/>
                </a:lnTo>
                <a:lnTo>
                  <a:pt x="770109" y="2360897"/>
                </a:lnTo>
                <a:lnTo>
                  <a:pt x="809631" y="2364722"/>
                </a:lnTo>
                <a:lnTo>
                  <a:pt x="849630" y="2366010"/>
                </a:lnTo>
                <a:lnTo>
                  <a:pt x="889628" y="2364722"/>
                </a:lnTo>
                <a:lnTo>
                  <a:pt x="929150" y="2360897"/>
                </a:lnTo>
                <a:lnTo>
                  <a:pt x="968155" y="2354592"/>
                </a:lnTo>
                <a:lnTo>
                  <a:pt x="1006602" y="2345863"/>
                </a:lnTo>
                <a:lnTo>
                  <a:pt x="1044450" y="2334767"/>
                </a:lnTo>
                <a:lnTo>
                  <a:pt x="1081660" y="2321361"/>
                </a:lnTo>
                <a:lnTo>
                  <a:pt x="1118189" y="2305702"/>
                </a:lnTo>
                <a:lnTo>
                  <a:pt x="1153997" y="2287847"/>
                </a:lnTo>
                <a:lnTo>
                  <a:pt x="1189043" y="2267852"/>
                </a:lnTo>
                <a:lnTo>
                  <a:pt x="1223287" y="2245773"/>
                </a:lnTo>
                <a:lnTo>
                  <a:pt x="1256688" y="2221669"/>
                </a:lnTo>
                <a:lnTo>
                  <a:pt x="1289204" y="2195596"/>
                </a:lnTo>
                <a:lnTo>
                  <a:pt x="1320796" y="2167610"/>
                </a:lnTo>
                <a:lnTo>
                  <a:pt x="1351422" y="2137768"/>
                </a:lnTo>
                <a:lnTo>
                  <a:pt x="1381041" y="2106127"/>
                </a:lnTo>
                <a:lnTo>
                  <a:pt x="1409613" y="2072745"/>
                </a:lnTo>
                <a:lnTo>
                  <a:pt x="1437098" y="2037676"/>
                </a:lnTo>
                <a:lnTo>
                  <a:pt x="1463453" y="2000980"/>
                </a:lnTo>
                <a:lnTo>
                  <a:pt x="1488639" y="1962711"/>
                </a:lnTo>
                <a:lnTo>
                  <a:pt x="1512614" y="1922928"/>
                </a:lnTo>
                <a:lnTo>
                  <a:pt x="1535338" y="1881687"/>
                </a:lnTo>
                <a:lnTo>
                  <a:pt x="1556770" y="1839044"/>
                </a:lnTo>
                <a:lnTo>
                  <a:pt x="1576870" y="1795056"/>
                </a:lnTo>
                <a:lnTo>
                  <a:pt x="1595595" y="1749781"/>
                </a:lnTo>
                <a:lnTo>
                  <a:pt x="1612907" y="1703275"/>
                </a:lnTo>
                <a:lnTo>
                  <a:pt x="1628763" y="1655595"/>
                </a:lnTo>
                <a:lnTo>
                  <a:pt x="1643124" y="1606797"/>
                </a:lnTo>
                <a:lnTo>
                  <a:pt x="1655947" y="1556939"/>
                </a:lnTo>
                <a:lnTo>
                  <a:pt x="1667194" y="1506077"/>
                </a:lnTo>
                <a:lnTo>
                  <a:pt x="1676822" y="1454267"/>
                </a:lnTo>
                <a:lnTo>
                  <a:pt x="1684790" y="1401568"/>
                </a:lnTo>
                <a:lnTo>
                  <a:pt x="1691059" y="1348035"/>
                </a:lnTo>
                <a:lnTo>
                  <a:pt x="1695588" y="1293726"/>
                </a:lnTo>
                <a:lnTo>
                  <a:pt x="1698335" y="1238697"/>
                </a:lnTo>
                <a:lnTo>
                  <a:pt x="1699260" y="1183005"/>
                </a:lnTo>
                <a:lnTo>
                  <a:pt x="1698335" y="1127312"/>
                </a:lnTo>
                <a:lnTo>
                  <a:pt x="1695588" y="1072283"/>
                </a:lnTo>
                <a:lnTo>
                  <a:pt x="1691059" y="1017974"/>
                </a:lnTo>
                <a:lnTo>
                  <a:pt x="1684790" y="964441"/>
                </a:lnTo>
                <a:lnTo>
                  <a:pt x="1676822" y="911742"/>
                </a:lnTo>
                <a:lnTo>
                  <a:pt x="1667194" y="859932"/>
                </a:lnTo>
                <a:lnTo>
                  <a:pt x="1655947" y="809070"/>
                </a:lnTo>
                <a:lnTo>
                  <a:pt x="1643124" y="759212"/>
                </a:lnTo>
                <a:lnTo>
                  <a:pt x="1628763" y="710414"/>
                </a:lnTo>
                <a:lnTo>
                  <a:pt x="1612907" y="662734"/>
                </a:lnTo>
                <a:lnTo>
                  <a:pt x="1595595" y="616228"/>
                </a:lnTo>
                <a:lnTo>
                  <a:pt x="1576870" y="570953"/>
                </a:lnTo>
                <a:lnTo>
                  <a:pt x="1556770" y="526965"/>
                </a:lnTo>
                <a:lnTo>
                  <a:pt x="1535338" y="484322"/>
                </a:lnTo>
                <a:lnTo>
                  <a:pt x="1512614" y="443081"/>
                </a:lnTo>
                <a:lnTo>
                  <a:pt x="1488639" y="403298"/>
                </a:lnTo>
                <a:lnTo>
                  <a:pt x="1463453" y="365029"/>
                </a:lnTo>
                <a:lnTo>
                  <a:pt x="1437098" y="328333"/>
                </a:lnTo>
                <a:lnTo>
                  <a:pt x="1409613" y="293264"/>
                </a:lnTo>
                <a:lnTo>
                  <a:pt x="1381041" y="259882"/>
                </a:lnTo>
                <a:lnTo>
                  <a:pt x="1351422" y="228241"/>
                </a:lnTo>
                <a:lnTo>
                  <a:pt x="1320796" y="198399"/>
                </a:lnTo>
                <a:lnTo>
                  <a:pt x="1289204" y="170413"/>
                </a:lnTo>
                <a:lnTo>
                  <a:pt x="1256688" y="144340"/>
                </a:lnTo>
                <a:lnTo>
                  <a:pt x="1223287" y="120236"/>
                </a:lnTo>
                <a:lnTo>
                  <a:pt x="1189043" y="98157"/>
                </a:lnTo>
                <a:lnTo>
                  <a:pt x="1153997" y="78162"/>
                </a:lnTo>
                <a:lnTo>
                  <a:pt x="1118189" y="60307"/>
                </a:lnTo>
                <a:lnTo>
                  <a:pt x="1081660" y="44648"/>
                </a:lnTo>
                <a:lnTo>
                  <a:pt x="1044450" y="31242"/>
                </a:lnTo>
                <a:lnTo>
                  <a:pt x="1006602" y="20146"/>
                </a:lnTo>
                <a:lnTo>
                  <a:pt x="968155" y="11417"/>
                </a:lnTo>
                <a:lnTo>
                  <a:pt x="929150" y="5112"/>
                </a:lnTo>
                <a:lnTo>
                  <a:pt x="889628" y="1287"/>
                </a:lnTo>
                <a:lnTo>
                  <a:pt x="849630" y="0"/>
                </a:lnTo>
                <a:close/>
              </a:path>
            </a:pathLst>
          </a:custGeom>
          <a:ln w="50800">
            <a:solidFill>
              <a:srgbClr val="C00000"/>
            </a:solidFill>
          </a:ln>
        </p:spPr>
        <p:txBody>
          <a:bodyPr wrap="square" lIns="0" tIns="0" rIns="0" bIns="0" rtlCol="0"/>
          <a:lstStyle/>
          <a:p>
            <a:endParaRPr/>
          </a:p>
        </p:txBody>
      </p:sp>
      <p:sp>
        <p:nvSpPr>
          <p:cNvPr id="5" name="object 5"/>
          <p:cNvSpPr/>
          <p:nvPr/>
        </p:nvSpPr>
        <p:spPr>
          <a:xfrm>
            <a:off x="4777740" y="8731250"/>
            <a:ext cx="358140" cy="278130"/>
          </a:xfrm>
          <a:custGeom>
            <a:avLst/>
            <a:gdLst/>
            <a:ahLst/>
            <a:cxnLst/>
            <a:rect l="l" t="t" r="r" b="b"/>
            <a:pathLst>
              <a:path w="358139" h="278129">
                <a:moveTo>
                  <a:pt x="179070" y="0"/>
                </a:moveTo>
                <a:lnTo>
                  <a:pt x="122466" y="7089"/>
                </a:lnTo>
                <a:lnTo>
                  <a:pt x="73309" y="26829"/>
                </a:lnTo>
                <a:lnTo>
                  <a:pt x="34547" y="56932"/>
                </a:lnTo>
                <a:lnTo>
                  <a:pt x="9128" y="95107"/>
                </a:lnTo>
                <a:lnTo>
                  <a:pt x="0" y="139064"/>
                </a:lnTo>
                <a:lnTo>
                  <a:pt x="9128" y="183022"/>
                </a:lnTo>
                <a:lnTo>
                  <a:pt x="34547" y="221197"/>
                </a:lnTo>
                <a:lnTo>
                  <a:pt x="73309" y="251300"/>
                </a:lnTo>
                <a:lnTo>
                  <a:pt x="122466" y="271040"/>
                </a:lnTo>
                <a:lnTo>
                  <a:pt x="179070" y="278129"/>
                </a:lnTo>
                <a:lnTo>
                  <a:pt x="235673" y="271040"/>
                </a:lnTo>
                <a:lnTo>
                  <a:pt x="284830" y="251300"/>
                </a:lnTo>
                <a:lnTo>
                  <a:pt x="323592" y="221197"/>
                </a:lnTo>
                <a:lnTo>
                  <a:pt x="349011" y="183022"/>
                </a:lnTo>
                <a:lnTo>
                  <a:pt x="358140" y="139064"/>
                </a:lnTo>
                <a:lnTo>
                  <a:pt x="349011" y="95107"/>
                </a:lnTo>
                <a:lnTo>
                  <a:pt x="323592" y="56932"/>
                </a:lnTo>
                <a:lnTo>
                  <a:pt x="284830" y="26829"/>
                </a:lnTo>
                <a:lnTo>
                  <a:pt x="235673" y="7089"/>
                </a:lnTo>
                <a:lnTo>
                  <a:pt x="179070" y="0"/>
                </a:lnTo>
                <a:close/>
              </a:path>
            </a:pathLst>
          </a:custGeom>
          <a:solidFill>
            <a:srgbClr val="FFC000"/>
          </a:solidFill>
        </p:spPr>
        <p:txBody>
          <a:bodyPr wrap="square" lIns="0" tIns="0" rIns="0" bIns="0" rtlCol="0"/>
          <a:lstStyle/>
          <a:p>
            <a:endParaRPr/>
          </a:p>
        </p:txBody>
      </p:sp>
      <p:sp>
        <p:nvSpPr>
          <p:cNvPr id="6" name="object 6"/>
          <p:cNvSpPr/>
          <p:nvPr/>
        </p:nvSpPr>
        <p:spPr>
          <a:xfrm>
            <a:off x="4777740" y="8731250"/>
            <a:ext cx="358140" cy="278130"/>
          </a:xfrm>
          <a:custGeom>
            <a:avLst/>
            <a:gdLst/>
            <a:ahLst/>
            <a:cxnLst/>
            <a:rect l="l" t="t" r="r" b="b"/>
            <a:pathLst>
              <a:path w="358139" h="278129">
                <a:moveTo>
                  <a:pt x="179070" y="0"/>
                </a:moveTo>
                <a:lnTo>
                  <a:pt x="122466" y="7089"/>
                </a:lnTo>
                <a:lnTo>
                  <a:pt x="73309" y="26829"/>
                </a:lnTo>
                <a:lnTo>
                  <a:pt x="34547" y="56932"/>
                </a:lnTo>
                <a:lnTo>
                  <a:pt x="9128" y="95107"/>
                </a:lnTo>
                <a:lnTo>
                  <a:pt x="0" y="139064"/>
                </a:lnTo>
                <a:lnTo>
                  <a:pt x="9128" y="183022"/>
                </a:lnTo>
                <a:lnTo>
                  <a:pt x="34547" y="221197"/>
                </a:lnTo>
                <a:lnTo>
                  <a:pt x="73309" y="251300"/>
                </a:lnTo>
                <a:lnTo>
                  <a:pt x="122466" y="271040"/>
                </a:lnTo>
                <a:lnTo>
                  <a:pt x="179070" y="278129"/>
                </a:lnTo>
                <a:lnTo>
                  <a:pt x="235673" y="271040"/>
                </a:lnTo>
                <a:lnTo>
                  <a:pt x="284830" y="251300"/>
                </a:lnTo>
                <a:lnTo>
                  <a:pt x="323592" y="221197"/>
                </a:lnTo>
                <a:lnTo>
                  <a:pt x="349011" y="183022"/>
                </a:lnTo>
                <a:lnTo>
                  <a:pt x="358140" y="139064"/>
                </a:lnTo>
                <a:lnTo>
                  <a:pt x="349011" y="95107"/>
                </a:lnTo>
                <a:lnTo>
                  <a:pt x="323592" y="56932"/>
                </a:lnTo>
                <a:lnTo>
                  <a:pt x="284830" y="26829"/>
                </a:lnTo>
                <a:lnTo>
                  <a:pt x="235673" y="7089"/>
                </a:lnTo>
                <a:lnTo>
                  <a:pt x="179070" y="0"/>
                </a:lnTo>
                <a:close/>
              </a:path>
            </a:pathLst>
          </a:custGeom>
          <a:ln w="25399">
            <a:solidFill>
              <a:srgbClr val="243F60"/>
            </a:solidFill>
          </a:ln>
        </p:spPr>
        <p:txBody>
          <a:bodyPr wrap="square" lIns="0" tIns="0" rIns="0" bIns="0" rtlCol="0"/>
          <a:lstStyle/>
          <a:p>
            <a:endParaRPr/>
          </a:p>
        </p:txBody>
      </p:sp>
      <p:sp>
        <p:nvSpPr>
          <p:cNvPr id="7" name="object 7"/>
          <p:cNvSpPr/>
          <p:nvPr/>
        </p:nvSpPr>
        <p:spPr>
          <a:xfrm>
            <a:off x="4859972" y="8930957"/>
            <a:ext cx="193675" cy="26034"/>
          </a:xfrm>
          <a:custGeom>
            <a:avLst/>
            <a:gdLst/>
            <a:ahLst/>
            <a:cxnLst/>
            <a:rect l="l" t="t" r="r" b="b"/>
            <a:pathLst>
              <a:path w="193675" h="26034">
                <a:moveTo>
                  <a:pt x="0" y="0"/>
                </a:moveTo>
                <a:lnTo>
                  <a:pt x="48415" y="19409"/>
                </a:lnTo>
                <a:lnTo>
                  <a:pt x="96831" y="25879"/>
                </a:lnTo>
                <a:lnTo>
                  <a:pt x="145246" y="19409"/>
                </a:lnTo>
                <a:lnTo>
                  <a:pt x="193662" y="0"/>
                </a:lnTo>
              </a:path>
            </a:pathLst>
          </a:custGeom>
          <a:ln w="25400">
            <a:solidFill>
              <a:srgbClr val="243F60"/>
            </a:solidFill>
          </a:ln>
        </p:spPr>
        <p:txBody>
          <a:bodyPr wrap="square" lIns="0" tIns="0" rIns="0" bIns="0" rtlCol="0"/>
          <a:lstStyle/>
          <a:p>
            <a:endParaRPr/>
          </a:p>
        </p:txBody>
      </p:sp>
      <p:sp>
        <p:nvSpPr>
          <p:cNvPr id="8" name="object 8"/>
          <p:cNvSpPr/>
          <p:nvPr/>
        </p:nvSpPr>
        <p:spPr>
          <a:xfrm>
            <a:off x="4880787" y="8814231"/>
            <a:ext cx="37465" cy="29209"/>
          </a:xfrm>
          <a:custGeom>
            <a:avLst/>
            <a:gdLst/>
            <a:ahLst/>
            <a:cxnLst/>
            <a:rect l="l" t="t" r="r" b="b"/>
            <a:pathLst>
              <a:path w="37464" h="29209">
                <a:moveTo>
                  <a:pt x="28955" y="0"/>
                </a:moveTo>
                <a:lnTo>
                  <a:pt x="8356" y="0"/>
                </a:lnTo>
                <a:lnTo>
                  <a:pt x="0" y="6489"/>
                </a:lnTo>
                <a:lnTo>
                  <a:pt x="0" y="22478"/>
                </a:lnTo>
                <a:lnTo>
                  <a:pt x="8356" y="28968"/>
                </a:lnTo>
                <a:lnTo>
                  <a:pt x="28955" y="28968"/>
                </a:lnTo>
                <a:lnTo>
                  <a:pt x="37312" y="22478"/>
                </a:lnTo>
                <a:lnTo>
                  <a:pt x="37312" y="6489"/>
                </a:lnTo>
                <a:lnTo>
                  <a:pt x="28955" y="0"/>
                </a:lnTo>
                <a:close/>
              </a:path>
            </a:pathLst>
          </a:custGeom>
          <a:solidFill>
            <a:srgbClr val="CD9A00"/>
          </a:solidFill>
        </p:spPr>
        <p:txBody>
          <a:bodyPr wrap="square" lIns="0" tIns="0" rIns="0" bIns="0" rtlCol="0"/>
          <a:lstStyle/>
          <a:p>
            <a:endParaRPr/>
          </a:p>
        </p:txBody>
      </p:sp>
      <p:sp>
        <p:nvSpPr>
          <p:cNvPr id="9" name="object 9"/>
          <p:cNvSpPr/>
          <p:nvPr/>
        </p:nvSpPr>
        <p:spPr>
          <a:xfrm>
            <a:off x="4995519" y="8814231"/>
            <a:ext cx="37465" cy="29209"/>
          </a:xfrm>
          <a:custGeom>
            <a:avLst/>
            <a:gdLst/>
            <a:ahLst/>
            <a:cxnLst/>
            <a:rect l="l" t="t" r="r" b="b"/>
            <a:pathLst>
              <a:path w="37464" h="29209">
                <a:moveTo>
                  <a:pt x="28955" y="0"/>
                </a:moveTo>
                <a:lnTo>
                  <a:pt x="8356" y="0"/>
                </a:lnTo>
                <a:lnTo>
                  <a:pt x="0" y="6489"/>
                </a:lnTo>
                <a:lnTo>
                  <a:pt x="0" y="22478"/>
                </a:lnTo>
                <a:lnTo>
                  <a:pt x="8356" y="28968"/>
                </a:lnTo>
                <a:lnTo>
                  <a:pt x="28955" y="28968"/>
                </a:lnTo>
                <a:lnTo>
                  <a:pt x="37312" y="22478"/>
                </a:lnTo>
                <a:lnTo>
                  <a:pt x="37312" y="6489"/>
                </a:lnTo>
                <a:lnTo>
                  <a:pt x="28955" y="0"/>
                </a:lnTo>
                <a:close/>
              </a:path>
            </a:pathLst>
          </a:custGeom>
          <a:solidFill>
            <a:srgbClr val="CD9A00"/>
          </a:solidFill>
        </p:spPr>
        <p:txBody>
          <a:bodyPr wrap="square" lIns="0" tIns="0" rIns="0" bIns="0" rtlCol="0"/>
          <a:lstStyle/>
          <a:p>
            <a:endParaRPr/>
          </a:p>
        </p:txBody>
      </p:sp>
      <p:sp>
        <p:nvSpPr>
          <p:cNvPr id="10" name="object 10"/>
          <p:cNvSpPr/>
          <p:nvPr/>
        </p:nvSpPr>
        <p:spPr>
          <a:xfrm>
            <a:off x="4880787" y="8814231"/>
            <a:ext cx="37465" cy="29209"/>
          </a:xfrm>
          <a:custGeom>
            <a:avLst/>
            <a:gdLst/>
            <a:ahLst/>
            <a:cxnLst/>
            <a:rect l="l" t="t" r="r" b="b"/>
            <a:pathLst>
              <a:path w="37464" h="29209">
                <a:moveTo>
                  <a:pt x="18656" y="0"/>
                </a:moveTo>
                <a:lnTo>
                  <a:pt x="8356" y="0"/>
                </a:lnTo>
                <a:lnTo>
                  <a:pt x="0" y="6489"/>
                </a:lnTo>
                <a:lnTo>
                  <a:pt x="0" y="14490"/>
                </a:lnTo>
                <a:lnTo>
                  <a:pt x="0" y="22478"/>
                </a:lnTo>
                <a:lnTo>
                  <a:pt x="8356" y="28968"/>
                </a:lnTo>
                <a:lnTo>
                  <a:pt x="18656" y="28968"/>
                </a:lnTo>
                <a:lnTo>
                  <a:pt x="28955" y="28968"/>
                </a:lnTo>
                <a:lnTo>
                  <a:pt x="37312" y="22478"/>
                </a:lnTo>
                <a:lnTo>
                  <a:pt x="37312" y="14490"/>
                </a:lnTo>
                <a:lnTo>
                  <a:pt x="37312" y="6489"/>
                </a:lnTo>
                <a:lnTo>
                  <a:pt x="28955" y="0"/>
                </a:lnTo>
                <a:lnTo>
                  <a:pt x="18656" y="0"/>
                </a:lnTo>
                <a:close/>
              </a:path>
            </a:pathLst>
          </a:custGeom>
          <a:ln w="25400">
            <a:solidFill>
              <a:srgbClr val="243F60"/>
            </a:solidFill>
          </a:ln>
        </p:spPr>
        <p:txBody>
          <a:bodyPr wrap="square" lIns="0" tIns="0" rIns="0" bIns="0" rtlCol="0"/>
          <a:lstStyle/>
          <a:p>
            <a:endParaRPr/>
          </a:p>
        </p:txBody>
      </p:sp>
      <p:sp>
        <p:nvSpPr>
          <p:cNvPr id="11" name="object 11"/>
          <p:cNvSpPr/>
          <p:nvPr/>
        </p:nvSpPr>
        <p:spPr>
          <a:xfrm>
            <a:off x="4995519" y="8814231"/>
            <a:ext cx="37465" cy="29209"/>
          </a:xfrm>
          <a:custGeom>
            <a:avLst/>
            <a:gdLst/>
            <a:ahLst/>
            <a:cxnLst/>
            <a:rect l="l" t="t" r="r" b="b"/>
            <a:pathLst>
              <a:path w="37464" h="29209">
                <a:moveTo>
                  <a:pt x="18656" y="0"/>
                </a:moveTo>
                <a:lnTo>
                  <a:pt x="8356" y="0"/>
                </a:lnTo>
                <a:lnTo>
                  <a:pt x="0" y="6489"/>
                </a:lnTo>
                <a:lnTo>
                  <a:pt x="0" y="14490"/>
                </a:lnTo>
                <a:lnTo>
                  <a:pt x="0" y="22478"/>
                </a:lnTo>
                <a:lnTo>
                  <a:pt x="8356" y="28968"/>
                </a:lnTo>
                <a:lnTo>
                  <a:pt x="18656" y="28968"/>
                </a:lnTo>
                <a:lnTo>
                  <a:pt x="28955" y="28968"/>
                </a:lnTo>
                <a:lnTo>
                  <a:pt x="37312" y="22478"/>
                </a:lnTo>
                <a:lnTo>
                  <a:pt x="37312" y="14490"/>
                </a:lnTo>
                <a:lnTo>
                  <a:pt x="37312" y="6489"/>
                </a:lnTo>
                <a:lnTo>
                  <a:pt x="28955" y="0"/>
                </a:lnTo>
                <a:lnTo>
                  <a:pt x="18656" y="0"/>
                </a:lnTo>
                <a:close/>
              </a:path>
            </a:pathLst>
          </a:custGeom>
          <a:ln w="25400">
            <a:solidFill>
              <a:srgbClr val="243F60"/>
            </a:solidFill>
          </a:ln>
        </p:spPr>
        <p:txBody>
          <a:bodyPr wrap="square" lIns="0" tIns="0" rIns="0" bIns="0" rtlCol="0"/>
          <a:lstStyle/>
          <a:p>
            <a:endParaRPr/>
          </a:p>
        </p:txBody>
      </p:sp>
      <p:graphicFrame>
        <p:nvGraphicFramePr>
          <p:cNvPr id="12" name="object 12"/>
          <p:cNvGraphicFramePr>
            <a:graphicFrameLocks noGrp="1"/>
          </p:cNvGraphicFramePr>
          <p:nvPr/>
        </p:nvGraphicFramePr>
        <p:xfrm>
          <a:off x="1072896" y="1828799"/>
          <a:ext cx="5413246" cy="7808974"/>
        </p:xfrm>
        <a:graphic>
          <a:graphicData uri="http://schemas.openxmlformats.org/drawingml/2006/table">
            <a:tbl>
              <a:tblPr firstRow="1" bandRow="1">
                <a:tableStyleId>{2D5ABB26-0587-4C30-8999-92F81FD0307C}</a:tableStyleId>
              </a:tblPr>
              <a:tblGrid>
                <a:gridCol w="1804415"/>
                <a:gridCol w="1804415"/>
                <a:gridCol w="1804416"/>
              </a:tblGrid>
              <a:tr h="2532887">
                <a:tc>
                  <a:txBody>
                    <a:bodyPr/>
                    <a:lstStyle/>
                    <a:p>
                      <a:pPr marL="33020" algn="ctr">
                        <a:lnSpc>
                          <a:spcPts val="1575"/>
                        </a:lnSpc>
                      </a:pPr>
                      <a:r>
                        <a:rPr sz="1400" b="1" u="heavy" spc="10" dirty="0">
                          <a:latin typeface="DFKai-SB"/>
                          <a:cs typeface="DFKai-SB"/>
                        </a:rPr>
                        <a:t>信念</a:t>
                      </a:r>
                      <a:endParaRPr sz="1400">
                        <a:latin typeface="DFKai-SB"/>
                        <a:cs typeface="DFKai-SB"/>
                      </a:endParaRPr>
                    </a:p>
                    <a:p>
                      <a:pPr marL="69850" marR="43815" algn="just">
                        <a:lnSpc>
                          <a:spcPct val="108000"/>
                        </a:lnSpc>
                        <a:spcBef>
                          <a:spcPts val="110"/>
                        </a:spcBef>
                      </a:pPr>
                      <a:r>
                        <a:rPr sz="1000" dirty="0">
                          <a:latin typeface="DFKai-SB"/>
                          <a:cs typeface="DFKai-SB"/>
                        </a:rPr>
                        <a:t>給自己</a:t>
                      </a:r>
                      <a:r>
                        <a:rPr sz="1000" spc="-25" dirty="0">
                          <a:latin typeface="DFKai-SB"/>
                          <a:cs typeface="DFKai-SB"/>
                        </a:rPr>
                        <a:t>一</a:t>
                      </a:r>
                      <a:r>
                        <a:rPr sz="1000" dirty="0">
                          <a:latin typeface="DFKai-SB"/>
                          <a:cs typeface="DFKai-SB"/>
                        </a:rPr>
                        <a:t>些話</a:t>
                      </a:r>
                      <a:r>
                        <a:rPr sz="1000" spc="-25" dirty="0">
                          <a:latin typeface="DFKai-SB"/>
                          <a:cs typeface="DFKai-SB"/>
                        </a:rPr>
                        <a:t>，</a:t>
                      </a:r>
                      <a:r>
                        <a:rPr sz="1000" dirty="0">
                          <a:latin typeface="DFKai-SB"/>
                          <a:cs typeface="DFKai-SB"/>
                        </a:rPr>
                        <a:t>勉勵</a:t>
                      </a:r>
                      <a:r>
                        <a:rPr sz="1000" spc="-25" dirty="0">
                          <a:latin typeface="DFKai-SB"/>
                          <a:cs typeface="DFKai-SB"/>
                        </a:rPr>
                        <a:t>自</a:t>
                      </a:r>
                      <a:r>
                        <a:rPr sz="1000" dirty="0">
                          <a:latin typeface="DFKai-SB"/>
                          <a:cs typeface="DFKai-SB"/>
                        </a:rPr>
                        <a:t>我持續  邁向這個理想</a:t>
                      </a:r>
                      <a:endParaRPr sz="1000">
                        <a:latin typeface="DFKai-SB"/>
                        <a:cs typeface="DFKai-SB"/>
                      </a:endParaRPr>
                    </a:p>
                    <a:p>
                      <a:pPr marL="69850" algn="just">
                        <a:lnSpc>
                          <a:spcPct val="100000"/>
                        </a:lnSpc>
                        <a:spcBef>
                          <a:spcPts val="30"/>
                        </a:spcBef>
                      </a:pPr>
                      <a:r>
                        <a:rPr sz="1400" spc="-20" dirty="0">
                          <a:latin typeface="DFKai-SB"/>
                          <a:cs typeface="DFKai-SB"/>
                        </a:rPr>
                        <a:t>*不去嘗試，永遠不知</a:t>
                      </a:r>
                      <a:endParaRPr sz="1400">
                        <a:latin typeface="DFKai-SB"/>
                        <a:cs typeface="DFKai-SB"/>
                      </a:endParaRPr>
                    </a:p>
                    <a:p>
                      <a:pPr marL="69850" marR="101600" algn="just">
                        <a:lnSpc>
                          <a:spcPct val="108500"/>
                        </a:lnSpc>
                      </a:pPr>
                      <a:r>
                        <a:rPr sz="1400" dirty="0">
                          <a:latin typeface="DFKai-SB"/>
                          <a:cs typeface="DFKai-SB"/>
                        </a:rPr>
                        <a:t>道自己</a:t>
                      </a:r>
                      <a:r>
                        <a:rPr sz="1400" spc="20" dirty="0">
                          <a:latin typeface="DFKai-SB"/>
                          <a:cs typeface="DFKai-SB"/>
                        </a:rPr>
                        <a:t>行</a:t>
                      </a:r>
                      <a:r>
                        <a:rPr sz="1400" dirty="0">
                          <a:latin typeface="DFKai-SB"/>
                          <a:cs typeface="DFKai-SB"/>
                        </a:rPr>
                        <a:t>不行</a:t>
                      </a:r>
                      <a:r>
                        <a:rPr sz="1400" spc="20" dirty="0">
                          <a:latin typeface="DFKai-SB"/>
                          <a:cs typeface="DFKai-SB"/>
                        </a:rPr>
                        <a:t>，</a:t>
                      </a:r>
                      <a:r>
                        <a:rPr sz="1400" dirty="0">
                          <a:latin typeface="DFKai-SB"/>
                          <a:cs typeface="DFKai-SB"/>
                        </a:rPr>
                        <a:t>去試  看看，</a:t>
                      </a:r>
                      <a:r>
                        <a:rPr sz="1400" spc="20" dirty="0">
                          <a:latin typeface="DFKai-SB"/>
                          <a:cs typeface="DFKai-SB"/>
                        </a:rPr>
                        <a:t>至</a:t>
                      </a:r>
                      <a:r>
                        <a:rPr sz="1400" dirty="0">
                          <a:latin typeface="DFKai-SB"/>
                          <a:cs typeface="DFKai-SB"/>
                        </a:rPr>
                        <a:t>少自</a:t>
                      </a:r>
                      <a:r>
                        <a:rPr sz="1400" spc="20" dirty="0">
                          <a:latin typeface="DFKai-SB"/>
                          <a:cs typeface="DFKai-SB"/>
                        </a:rPr>
                        <a:t>己</a:t>
                      </a:r>
                      <a:r>
                        <a:rPr sz="1400" dirty="0">
                          <a:latin typeface="DFKai-SB"/>
                          <a:cs typeface="DFKai-SB"/>
                        </a:rPr>
                        <a:t>將來  </a:t>
                      </a:r>
                      <a:r>
                        <a:rPr sz="1400" spc="-5" dirty="0">
                          <a:latin typeface="DFKai-SB"/>
                          <a:cs typeface="DFKai-SB"/>
                        </a:rPr>
                        <a:t>才不會後悔。</a:t>
                      </a:r>
                      <a:endParaRPr sz="1400">
                        <a:latin typeface="DFKai-SB"/>
                        <a:cs typeface="DFKai-SB"/>
                      </a:endParaRPr>
                    </a:p>
                  </a:txBody>
                  <a:tcPr marL="0" marR="0" marT="0" marB="0">
                    <a:lnR w="54863">
                      <a:solidFill>
                        <a:srgbClr val="000000"/>
                      </a:solidFill>
                      <a:prstDash val="solid"/>
                    </a:lnR>
                    <a:lnB w="54863">
                      <a:solidFill>
                        <a:srgbClr val="000000"/>
                      </a:solidFill>
                      <a:prstDash val="solid"/>
                    </a:lnB>
                  </a:tcPr>
                </a:tc>
                <a:tc>
                  <a:txBody>
                    <a:bodyPr/>
                    <a:lstStyle/>
                    <a:p>
                      <a:pPr marL="5715" algn="ctr">
                        <a:lnSpc>
                          <a:spcPts val="1575"/>
                        </a:lnSpc>
                      </a:pPr>
                      <a:r>
                        <a:rPr sz="1400" b="1" u="heavy" spc="10" dirty="0">
                          <a:latin typeface="DFKai-SB"/>
                          <a:cs typeface="DFKai-SB"/>
                        </a:rPr>
                        <a:t>步驟</a:t>
                      </a:r>
                      <a:endParaRPr sz="1400">
                        <a:latin typeface="DFKai-SB"/>
                        <a:cs typeface="DFKai-SB"/>
                      </a:endParaRPr>
                    </a:p>
                    <a:p>
                      <a:pPr marL="42545" marR="43815">
                        <a:lnSpc>
                          <a:spcPct val="108000"/>
                        </a:lnSpc>
                        <a:spcBef>
                          <a:spcPts val="110"/>
                        </a:spcBef>
                      </a:pPr>
                      <a:r>
                        <a:rPr sz="1000" dirty="0">
                          <a:latin typeface="DFKai-SB"/>
                          <a:cs typeface="DFKai-SB"/>
                        </a:rPr>
                        <a:t>我需要</a:t>
                      </a:r>
                      <a:r>
                        <a:rPr sz="1000" spc="-25" dirty="0">
                          <a:latin typeface="DFKai-SB"/>
                          <a:cs typeface="DFKai-SB"/>
                        </a:rPr>
                        <a:t>經</a:t>
                      </a:r>
                      <a:r>
                        <a:rPr sz="1000" dirty="0">
                          <a:latin typeface="DFKai-SB"/>
                          <a:cs typeface="DFKai-SB"/>
                        </a:rPr>
                        <a:t>過哪</a:t>
                      </a:r>
                      <a:r>
                        <a:rPr sz="1000" spc="-25" dirty="0">
                          <a:latin typeface="DFKai-SB"/>
                          <a:cs typeface="DFKai-SB"/>
                        </a:rPr>
                        <a:t>些</a:t>
                      </a:r>
                      <a:r>
                        <a:rPr sz="1000" dirty="0">
                          <a:latin typeface="DFKai-SB"/>
                          <a:cs typeface="DFKai-SB"/>
                        </a:rPr>
                        <a:t>準備</a:t>
                      </a:r>
                      <a:r>
                        <a:rPr sz="1000" spc="-25" dirty="0">
                          <a:latin typeface="DFKai-SB"/>
                          <a:cs typeface="DFKai-SB"/>
                        </a:rPr>
                        <a:t>的</a:t>
                      </a:r>
                      <a:r>
                        <a:rPr sz="1000" dirty="0">
                          <a:latin typeface="DFKai-SB"/>
                          <a:cs typeface="DFKai-SB"/>
                        </a:rPr>
                        <a:t>過程與  </a:t>
                      </a:r>
                      <a:r>
                        <a:rPr sz="1000" spc="5" dirty="0">
                          <a:latin typeface="DFKai-SB"/>
                          <a:cs typeface="DFKai-SB"/>
                        </a:rPr>
                        <a:t>步驟</a:t>
                      </a:r>
                      <a:endParaRPr sz="1000">
                        <a:latin typeface="DFKai-SB"/>
                        <a:cs typeface="DFKai-SB"/>
                      </a:endParaRPr>
                    </a:p>
                    <a:p>
                      <a:pPr marL="42545">
                        <a:lnSpc>
                          <a:spcPct val="100000"/>
                        </a:lnSpc>
                        <a:spcBef>
                          <a:spcPts val="380"/>
                        </a:spcBef>
                      </a:pPr>
                      <a:r>
                        <a:rPr sz="1100" dirty="0">
                          <a:latin typeface="DFKai-SB"/>
                          <a:cs typeface="DFKai-SB"/>
                        </a:rPr>
                        <a:t>*學習餐飲相關配置能力</a:t>
                      </a:r>
                      <a:endParaRPr sz="1100">
                        <a:latin typeface="DFKai-SB"/>
                        <a:cs typeface="DFKai-SB"/>
                      </a:endParaRPr>
                    </a:p>
                    <a:p>
                      <a:pPr marL="41910">
                        <a:lnSpc>
                          <a:spcPct val="100000"/>
                        </a:lnSpc>
                        <a:spcBef>
                          <a:spcPts val="380"/>
                        </a:spcBef>
                      </a:pPr>
                      <a:r>
                        <a:rPr sz="1100" dirty="0">
                          <a:latin typeface="DFKai-SB"/>
                          <a:cs typeface="DFKai-SB"/>
                        </a:rPr>
                        <a:t>*學習財會管理知識</a:t>
                      </a:r>
                      <a:endParaRPr sz="1100">
                        <a:latin typeface="DFKai-SB"/>
                        <a:cs typeface="DFKai-SB"/>
                      </a:endParaRPr>
                    </a:p>
                    <a:p>
                      <a:pPr marL="41910">
                        <a:lnSpc>
                          <a:spcPct val="100000"/>
                        </a:lnSpc>
                        <a:spcBef>
                          <a:spcPts val="380"/>
                        </a:spcBef>
                      </a:pPr>
                      <a:r>
                        <a:rPr sz="1100" dirty="0">
                          <a:latin typeface="DFKai-SB"/>
                          <a:cs typeface="DFKai-SB"/>
                        </a:rPr>
                        <a:t>*儲存或籌措創業資金</a:t>
                      </a:r>
                      <a:endParaRPr sz="1100">
                        <a:latin typeface="DFKai-SB"/>
                        <a:cs typeface="DFKai-SB"/>
                      </a:endParaRPr>
                    </a:p>
                    <a:p>
                      <a:pPr marL="41910">
                        <a:lnSpc>
                          <a:spcPct val="100000"/>
                        </a:lnSpc>
                        <a:spcBef>
                          <a:spcPts val="380"/>
                        </a:spcBef>
                      </a:pPr>
                      <a:r>
                        <a:rPr sz="1100" dirty="0">
                          <a:latin typeface="DFKai-SB"/>
                          <a:cs typeface="DFKai-SB"/>
                        </a:rPr>
                        <a:t>*收集或受創業相關訓練</a:t>
                      </a:r>
                      <a:endParaRPr sz="1100">
                        <a:latin typeface="DFKai-SB"/>
                        <a:cs typeface="DFKai-SB"/>
                      </a:endParaRPr>
                    </a:p>
                    <a:p>
                      <a:pPr marL="41910">
                        <a:lnSpc>
                          <a:spcPct val="100000"/>
                        </a:lnSpc>
                        <a:spcBef>
                          <a:spcPts val="380"/>
                        </a:spcBef>
                      </a:pPr>
                      <a:r>
                        <a:rPr sz="1100" dirty="0">
                          <a:latin typeface="DFKai-SB"/>
                          <a:cs typeface="DFKai-SB"/>
                        </a:rPr>
                        <a:t>*形成創業企劃書</a:t>
                      </a:r>
                      <a:endParaRPr sz="1100">
                        <a:latin typeface="DFKai-SB"/>
                        <a:cs typeface="DFKai-SB"/>
                      </a:endParaRPr>
                    </a:p>
                    <a:p>
                      <a:pPr marL="41910">
                        <a:lnSpc>
                          <a:spcPct val="100000"/>
                        </a:lnSpc>
                        <a:spcBef>
                          <a:spcPts val="360"/>
                        </a:spcBef>
                      </a:pPr>
                      <a:r>
                        <a:rPr sz="1100" dirty="0">
                          <a:latin typeface="DFKai-SB"/>
                          <a:cs typeface="DFKai-SB"/>
                        </a:rPr>
                        <a:t>*找志同道合創業夥伴</a:t>
                      </a:r>
                      <a:endParaRPr sz="1100">
                        <a:latin typeface="DFKai-SB"/>
                        <a:cs typeface="DFKai-SB"/>
                      </a:endParaRPr>
                    </a:p>
                    <a:p>
                      <a:pPr marL="41910">
                        <a:lnSpc>
                          <a:spcPct val="100000"/>
                        </a:lnSpc>
                        <a:spcBef>
                          <a:spcPts val="380"/>
                        </a:spcBef>
                      </a:pPr>
                      <a:r>
                        <a:rPr sz="1100" dirty="0">
                          <a:latin typeface="DFKai-SB"/>
                          <a:cs typeface="DFKai-SB"/>
                        </a:rPr>
                        <a:t>*尋找及簽定開店地點</a:t>
                      </a:r>
                      <a:endParaRPr sz="1100">
                        <a:latin typeface="DFKai-SB"/>
                        <a:cs typeface="DFKai-SB"/>
                      </a:endParaRPr>
                    </a:p>
                    <a:p>
                      <a:pPr marL="41910" marR="89535">
                        <a:lnSpc>
                          <a:spcPct val="129099"/>
                        </a:lnSpc>
                      </a:pPr>
                      <a:r>
                        <a:rPr sz="1100" dirty="0">
                          <a:latin typeface="DFKai-SB"/>
                          <a:cs typeface="DFKai-SB"/>
                        </a:rPr>
                        <a:t>*店面裝潢、找供</a:t>
                      </a:r>
                      <a:r>
                        <a:rPr sz="1100" spc="-25" dirty="0">
                          <a:latin typeface="DFKai-SB"/>
                          <a:cs typeface="DFKai-SB"/>
                        </a:rPr>
                        <a:t>料</a:t>
                      </a:r>
                      <a:r>
                        <a:rPr sz="1100" dirty="0">
                          <a:latin typeface="DFKai-SB"/>
                          <a:cs typeface="DFKai-SB"/>
                        </a:rPr>
                        <a:t>廠商等  開店籌備階段*正式營運</a:t>
                      </a:r>
                      <a:endParaRPr sz="1100">
                        <a:latin typeface="DFKai-SB"/>
                        <a:cs typeface="DFKai-SB"/>
                      </a:endParaRPr>
                    </a:p>
                  </a:txBody>
                  <a:tcPr marL="0" marR="0" marT="0" marB="0">
                    <a:lnL w="54863">
                      <a:solidFill>
                        <a:srgbClr val="000000"/>
                      </a:solidFill>
                      <a:prstDash val="solid"/>
                    </a:lnL>
                    <a:lnR w="54863">
                      <a:solidFill>
                        <a:srgbClr val="000000"/>
                      </a:solidFill>
                      <a:prstDash val="solid"/>
                    </a:lnR>
                    <a:lnB w="54863">
                      <a:solidFill>
                        <a:srgbClr val="000000"/>
                      </a:solidFill>
                      <a:prstDash val="solid"/>
                    </a:lnB>
                  </a:tcPr>
                </a:tc>
                <a:tc>
                  <a:txBody>
                    <a:bodyPr/>
                    <a:lstStyle/>
                    <a:p>
                      <a:pPr marR="13335" algn="ctr">
                        <a:lnSpc>
                          <a:spcPts val="1575"/>
                        </a:lnSpc>
                      </a:pPr>
                      <a:r>
                        <a:rPr sz="1400" b="1" u="heavy" spc="10" dirty="0">
                          <a:latin typeface="DFKai-SB"/>
                          <a:cs typeface="DFKai-SB"/>
                        </a:rPr>
                        <a:t>劣勢</a:t>
                      </a:r>
                      <a:endParaRPr sz="1400">
                        <a:latin typeface="DFKai-SB"/>
                        <a:cs typeface="DFKai-SB"/>
                      </a:endParaRPr>
                    </a:p>
                    <a:p>
                      <a:pPr marL="42545" marR="71120">
                        <a:lnSpc>
                          <a:spcPct val="108000"/>
                        </a:lnSpc>
                        <a:spcBef>
                          <a:spcPts val="110"/>
                        </a:spcBef>
                      </a:pPr>
                      <a:r>
                        <a:rPr sz="1000" dirty="0">
                          <a:latin typeface="DFKai-SB"/>
                          <a:cs typeface="DFKai-SB"/>
                        </a:rPr>
                        <a:t>有哪些</a:t>
                      </a:r>
                      <a:r>
                        <a:rPr sz="1000" spc="-25" dirty="0">
                          <a:latin typeface="DFKai-SB"/>
                          <a:cs typeface="DFKai-SB"/>
                        </a:rPr>
                        <a:t>自</a:t>
                      </a:r>
                      <a:r>
                        <a:rPr sz="1000" dirty="0">
                          <a:latin typeface="DFKai-SB"/>
                          <a:cs typeface="DFKai-SB"/>
                        </a:rPr>
                        <a:t>我劣</a:t>
                      </a:r>
                      <a:r>
                        <a:rPr sz="1000" spc="-25" dirty="0">
                          <a:latin typeface="DFKai-SB"/>
                          <a:cs typeface="DFKai-SB"/>
                        </a:rPr>
                        <a:t>勢</a:t>
                      </a:r>
                      <a:r>
                        <a:rPr sz="1000" dirty="0">
                          <a:latin typeface="DFKai-SB"/>
                          <a:cs typeface="DFKai-SB"/>
                        </a:rPr>
                        <a:t>會影</a:t>
                      </a:r>
                      <a:r>
                        <a:rPr sz="1000" spc="-25" dirty="0">
                          <a:latin typeface="DFKai-SB"/>
                          <a:cs typeface="DFKai-SB"/>
                        </a:rPr>
                        <a:t>響</a:t>
                      </a:r>
                      <a:r>
                        <a:rPr sz="1000" dirty="0">
                          <a:latin typeface="DFKai-SB"/>
                          <a:cs typeface="DFKai-SB"/>
                        </a:rPr>
                        <a:t>我達到  </a:t>
                      </a:r>
                      <a:r>
                        <a:rPr sz="1000" spc="5" dirty="0">
                          <a:latin typeface="DFKai-SB"/>
                          <a:cs typeface="DFKai-SB"/>
                        </a:rPr>
                        <a:t>理想</a:t>
                      </a:r>
                      <a:endParaRPr sz="1000">
                        <a:latin typeface="DFKai-SB"/>
                        <a:cs typeface="DFKai-SB"/>
                      </a:endParaRPr>
                    </a:p>
                    <a:p>
                      <a:pPr marL="42545">
                        <a:lnSpc>
                          <a:spcPct val="100000"/>
                        </a:lnSpc>
                        <a:spcBef>
                          <a:spcPts val="484"/>
                        </a:spcBef>
                      </a:pPr>
                      <a:r>
                        <a:rPr sz="1400" spc="-5" dirty="0">
                          <a:latin typeface="DFKai-SB"/>
                          <a:cs typeface="DFKai-SB"/>
                        </a:rPr>
                        <a:t>*沒有商業頭腦</a:t>
                      </a:r>
                      <a:endParaRPr sz="1400">
                        <a:latin typeface="DFKai-SB"/>
                        <a:cs typeface="DFKai-SB"/>
                      </a:endParaRPr>
                    </a:p>
                    <a:p>
                      <a:pPr marL="42545">
                        <a:lnSpc>
                          <a:spcPct val="100000"/>
                        </a:lnSpc>
                        <a:spcBef>
                          <a:spcPts val="525"/>
                        </a:spcBef>
                      </a:pPr>
                      <a:r>
                        <a:rPr sz="1400" spc="-5" dirty="0">
                          <a:latin typeface="DFKai-SB"/>
                          <a:cs typeface="DFKai-SB"/>
                        </a:rPr>
                        <a:t>*缺乏財務會計知識</a:t>
                      </a:r>
                      <a:endParaRPr sz="1400">
                        <a:latin typeface="DFKai-SB"/>
                        <a:cs typeface="DFKai-SB"/>
                      </a:endParaRPr>
                    </a:p>
                    <a:p>
                      <a:pPr marL="41910">
                        <a:lnSpc>
                          <a:spcPct val="100000"/>
                        </a:lnSpc>
                        <a:spcBef>
                          <a:spcPts val="525"/>
                        </a:spcBef>
                      </a:pPr>
                      <a:r>
                        <a:rPr sz="1400" spc="-5" dirty="0">
                          <a:latin typeface="DFKai-SB"/>
                          <a:cs typeface="DFKai-SB"/>
                        </a:rPr>
                        <a:t>*缺乏促銷的創意</a:t>
                      </a:r>
                      <a:endParaRPr sz="1400">
                        <a:latin typeface="DFKai-SB"/>
                        <a:cs typeface="DFKai-SB"/>
                      </a:endParaRPr>
                    </a:p>
                    <a:p>
                      <a:pPr marL="41910">
                        <a:lnSpc>
                          <a:spcPct val="100000"/>
                        </a:lnSpc>
                        <a:spcBef>
                          <a:spcPts val="505"/>
                        </a:spcBef>
                      </a:pPr>
                      <a:r>
                        <a:rPr sz="1400" spc="-5" dirty="0">
                          <a:latin typeface="DFKai-SB"/>
                          <a:cs typeface="DFKai-SB"/>
                        </a:rPr>
                        <a:t>*缺乏個人資金</a:t>
                      </a:r>
                      <a:endParaRPr sz="1400">
                        <a:latin typeface="DFKai-SB"/>
                        <a:cs typeface="DFKai-SB"/>
                      </a:endParaRPr>
                    </a:p>
                  </a:txBody>
                  <a:tcPr marL="0" marR="0" marT="0" marB="0">
                    <a:lnL w="54863">
                      <a:solidFill>
                        <a:srgbClr val="000000"/>
                      </a:solidFill>
                      <a:prstDash val="solid"/>
                    </a:lnL>
                    <a:lnB w="54863">
                      <a:solidFill>
                        <a:srgbClr val="000000"/>
                      </a:solidFill>
                      <a:prstDash val="solid"/>
                    </a:lnB>
                  </a:tcPr>
                </a:tc>
              </a:tr>
              <a:tr h="2782824">
                <a:tc>
                  <a:txBody>
                    <a:bodyPr/>
                    <a:lstStyle/>
                    <a:p>
                      <a:pPr marL="33020" algn="ctr">
                        <a:lnSpc>
                          <a:spcPts val="1600"/>
                        </a:lnSpc>
                      </a:pPr>
                      <a:r>
                        <a:rPr sz="1400" b="1" u="heavy" spc="10" dirty="0">
                          <a:latin typeface="DFKai-SB"/>
                          <a:cs typeface="DFKai-SB"/>
                        </a:rPr>
                        <a:t>資源</a:t>
                      </a:r>
                      <a:endParaRPr sz="1400">
                        <a:latin typeface="DFKai-SB"/>
                        <a:cs typeface="DFKai-SB"/>
                      </a:endParaRPr>
                    </a:p>
                    <a:p>
                      <a:pPr marL="69850" marR="43815">
                        <a:lnSpc>
                          <a:spcPct val="108000"/>
                        </a:lnSpc>
                        <a:spcBef>
                          <a:spcPts val="110"/>
                        </a:spcBef>
                      </a:pPr>
                      <a:r>
                        <a:rPr sz="1000" dirty="0">
                          <a:latin typeface="DFKai-SB"/>
                          <a:cs typeface="DFKai-SB"/>
                        </a:rPr>
                        <a:t>有哪些</a:t>
                      </a:r>
                      <a:r>
                        <a:rPr sz="1000" spc="-25" dirty="0">
                          <a:latin typeface="DFKai-SB"/>
                          <a:cs typeface="DFKai-SB"/>
                        </a:rPr>
                        <a:t>外</a:t>
                      </a:r>
                      <a:r>
                        <a:rPr sz="1000" dirty="0">
                          <a:latin typeface="DFKai-SB"/>
                          <a:cs typeface="DFKai-SB"/>
                        </a:rPr>
                        <a:t>在資</a:t>
                      </a:r>
                      <a:r>
                        <a:rPr sz="1000" spc="-25" dirty="0">
                          <a:latin typeface="DFKai-SB"/>
                          <a:cs typeface="DFKai-SB"/>
                        </a:rPr>
                        <a:t>源</a:t>
                      </a:r>
                      <a:r>
                        <a:rPr sz="1000" dirty="0">
                          <a:latin typeface="DFKai-SB"/>
                          <a:cs typeface="DFKai-SB"/>
                        </a:rPr>
                        <a:t>可以</a:t>
                      </a:r>
                      <a:r>
                        <a:rPr sz="1000" spc="-25" dirty="0">
                          <a:latin typeface="DFKai-SB"/>
                          <a:cs typeface="DFKai-SB"/>
                        </a:rPr>
                        <a:t>幫</a:t>
                      </a:r>
                      <a:r>
                        <a:rPr sz="1000" dirty="0">
                          <a:latin typeface="DFKai-SB"/>
                          <a:cs typeface="DFKai-SB"/>
                        </a:rPr>
                        <a:t>助我，  如何找資源</a:t>
                      </a:r>
                      <a:endParaRPr sz="1000">
                        <a:latin typeface="DFKai-SB"/>
                        <a:cs typeface="DFKai-SB"/>
                      </a:endParaRPr>
                    </a:p>
                    <a:p>
                      <a:pPr>
                        <a:lnSpc>
                          <a:spcPct val="100000"/>
                        </a:lnSpc>
                      </a:pPr>
                      <a:endParaRPr sz="1000">
                        <a:latin typeface="Times New Roman"/>
                        <a:cs typeface="Times New Roman"/>
                      </a:endParaRPr>
                    </a:p>
                    <a:p>
                      <a:pPr marL="69850">
                        <a:lnSpc>
                          <a:spcPct val="100000"/>
                        </a:lnSpc>
                        <a:spcBef>
                          <a:spcPts val="655"/>
                        </a:spcBef>
                      </a:pPr>
                      <a:r>
                        <a:rPr sz="1400" spc="-5" dirty="0">
                          <a:latin typeface="DFKai-SB"/>
                          <a:cs typeface="DFKai-SB"/>
                        </a:rPr>
                        <a:t>*家人借貸創業資金</a:t>
                      </a:r>
                      <a:endParaRPr sz="1400">
                        <a:latin typeface="DFKai-SB"/>
                        <a:cs typeface="DFKai-SB"/>
                      </a:endParaRPr>
                    </a:p>
                    <a:p>
                      <a:pPr marL="69850">
                        <a:lnSpc>
                          <a:spcPct val="100000"/>
                        </a:lnSpc>
                        <a:spcBef>
                          <a:spcPts val="505"/>
                        </a:spcBef>
                      </a:pPr>
                      <a:r>
                        <a:rPr sz="1400" spc="-5" dirty="0">
                          <a:latin typeface="DFKai-SB"/>
                          <a:cs typeface="DFKai-SB"/>
                        </a:rPr>
                        <a:t>*家人的精神支持</a:t>
                      </a:r>
                      <a:endParaRPr sz="1400">
                        <a:latin typeface="DFKai-SB"/>
                        <a:cs typeface="DFKai-SB"/>
                      </a:endParaRPr>
                    </a:p>
                    <a:p>
                      <a:pPr marL="69850">
                        <a:lnSpc>
                          <a:spcPct val="100000"/>
                        </a:lnSpc>
                        <a:spcBef>
                          <a:spcPts val="525"/>
                        </a:spcBef>
                      </a:pPr>
                      <a:r>
                        <a:rPr sz="1400" spc="-5" dirty="0">
                          <a:latin typeface="DFKai-SB"/>
                          <a:cs typeface="DFKai-SB"/>
                        </a:rPr>
                        <a:t>*青年創業貸款</a:t>
                      </a:r>
                      <a:endParaRPr sz="1400">
                        <a:latin typeface="DFKai-SB"/>
                        <a:cs typeface="DFKai-SB"/>
                      </a:endParaRPr>
                    </a:p>
                    <a:p>
                      <a:pPr marL="69850" marR="190500">
                        <a:lnSpc>
                          <a:spcPts val="1800"/>
                        </a:lnSpc>
                        <a:spcBef>
                          <a:spcPts val="30"/>
                        </a:spcBef>
                      </a:pPr>
                      <a:r>
                        <a:rPr sz="1400" dirty="0">
                          <a:latin typeface="DFKai-SB"/>
                          <a:cs typeface="DFKai-SB"/>
                        </a:rPr>
                        <a:t>*政府相</a:t>
                      </a:r>
                      <a:r>
                        <a:rPr sz="1400" spc="20" dirty="0">
                          <a:latin typeface="DFKai-SB"/>
                          <a:cs typeface="DFKai-SB"/>
                        </a:rPr>
                        <a:t>關</a:t>
                      </a:r>
                      <a:r>
                        <a:rPr sz="1400" dirty="0">
                          <a:latin typeface="DFKai-SB"/>
                          <a:cs typeface="DFKai-SB"/>
                        </a:rPr>
                        <a:t>單位</a:t>
                      </a:r>
                      <a:r>
                        <a:rPr sz="1400" spc="20" dirty="0">
                          <a:latin typeface="DFKai-SB"/>
                          <a:cs typeface="DFKai-SB"/>
                        </a:rPr>
                        <a:t>提</a:t>
                      </a:r>
                      <a:r>
                        <a:rPr sz="1400" dirty="0">
                          <a:latin typeface="DFKai-SB"/>
                          <a:cs typeface="DFKai-SB"/>
                        </a:rPr>
                        <a:t>供  </a:t>
                      </a:r>
                      <a:r>
                        <a:rPr sz="1400" spc="-5" dirty="0">
                          <a:latin typeface="DFKai-SB"/>
                          <a:cs typeface="DFKai-SB"/>
                        </a:rPr>
                        <a:t>之訓練及資訊</a:t>
                      </a:r>
                      <a:endParaRPr sz="1400">
                        <a:latin typeface="DFKai-SB"/>
                        <a:cs typeface="DFKai-SB"/>
                      </a:endParaRPr>
                    </a:p>
                  </a:txBody>
                  <a:tcPr marL="0" marR="0" marT="0" marB="0">
                    <a:lnR w="54863">
                      <a:solidFill>
                        <a:srgbClr val="000000"/>
                      </a:solidFill>
                      <a:prstDash val="solid"/>
                    </a:lnR>
                    <a:lnT w="54863">
                      <a:solidFill>
                        <a:srgbClr val="000000"/>
                      </a:solidFill>
                      <a:prstDash val="solid"/>
                    </a:lnT>
                    <a:lnB w="54863">
                      <a:solidFill>
                        <a:srgbClr val="000000"/>
                      </a:solidFill>
                      <a:prstDash val="solid"/>
                    </a:lnB>
                  </a:tcPr>
                </a:tc>
                <a:tc>
                  <a:txBody>
                    <a:bodyPr/>
                    <a:lstStyle/>
                    <a:p>
                      <a:pPr marL="249554">
                        <a:lnSpc>
                          <a:spcPct val="100000"/>
                        </a:lnSpc>
                        <a:spcBef>
                          <a:spcPts val="844"/>
                        </a:spcBef>
                      </a:pPr>
                      <a:r>
                        <a:rPr sz="1600" b="1" u="heavy" dirty="0">
                          <a:solidFill>
                            <a:srgbClr val="7030A0"/>
                          </a:solidFill>
                          <a:latin typeface="DFKai-SB"/>
                          <a:cs typeface="DFKai-SB"/>
                        </a:rPr>
                        <a:t>理想生涯目標</a:t>
                      </a:r>
                      <a:endParaRPr sz="1600">
                        <a:latin typeface="DFKai-SB"/>
                        <a:cs typeface="DFKai-SB"/>
                      </a:endParaRPr>
                    </a:p>
                    <a:p>
                      <a:pPr>
                        <a:lnSpc>
                          <a:spcPct val="100000"/>
                        </a:lnSpc>
                      </a:pPr>
                      <a:endParaRPr sz="1800">
                        <a:latin typeface="Times New Roman"/>
                        <a:cs typeface="Times New Roman"/>
                      </a:endParaRPr>
                    </a:p>
                    <a:p>
                      <a:pPr marL="249554" marR="251460">
                        <a:lnSpc>
                          <a:spcPct val="112900"/>
                        </a:lnSpc>
                      </a:pPr>
                      <a:r>
                        <a:rPr sz="1400" dirty="0">
                          <a:latin typeface="PMingLiU"/>
                          <a:cs typeface="PMingLiU"/>
                        </a:rPr>
                        <a:t>開一家</a:t>
                      </a:r>
                      <a:r>
                        <a:rPr sz="1400" spc="20" dirty="0">
                          <a:latin typeface="PMingLiU"/>
                          <a:cs typeface="PMingLiU"/>
                        </a:rPr>
                        <a:t>有</a:t>
                      </a:r>
                      <a:r>
                        <a:rPr sz="1400" dirty="0">
                          <a:latin typeface="PMingLiU"/>
                          <a:cs typeface="PMingLiU"/>
                        </a:rPr>
                        <a:t>特色的  </a:t>
                      </a:r>
                      <a:r>
                        <a:rPr sz="1400" spc="-5" dirty="0">
                          <a:latin typeface="PMingLiU"/>
                          <a:cs typeface="PMingLiU"/>
                        </a:rPr>
                        <a:t>咖啡簡餐店</a:t>
                      </a:r>
                      <a:endParaRPr sz="1400">
                        <a:latin typeface="PMingLiU"/>
                        <a:cs typeface="PMingLiU"/>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lnB w="54863">
                      <a:solidFill>
                        <a:srgbClr val="000000"/>
                      </a:solidFill>
                      <a:prstDash val="solid"/>
                    </a:lnB>
                  </a:tcPr>
                </a:tc>
                <a:tc>
                  <a:txBody>
                    <a:bodyPr/>
                    <a:lstStyle/>
                    <a:p>
                      <a:pPr marR="13335" algn="ctr">
                        <a:lnSpc>
                          <a:spcPts val="1600"/>
                        </a:lnSpc>
                      </a:pPr>
                      <a:r>
                        <a:rPr sz="1400" b="1" u="heavy" spc="10" dirty="0">
                          <a:latin typeface="DFKai-SB"/>
                          <a:cs typeface="DFKai-SB"/>
                        </a:rPr>
                        <a:t>阻礙</a:t>
                      </a:r>
                      <a:endParaRPr sz="1400">
                        <a:latin typeface="DFKai-SB"/>
                        <a:cs typeface="DFKai-SB"/>
                      </a:endParaRPr>
                    </a:p>
                    <a:p>
                      <a:pPr marL="42545" marR="71120">
                        <a:lnSpc>
                          <a:spcPct val="108000"/>
                        </a:lnSpc>
                        <a:spcBef>
                          <a:spcPts val="110"/>
                        </a:spcBef>
                      </a:pPr>
                      <a:r>
                        <a:rPr sz="1000" dirty="0">
                          <a:latin typeface="DFKai-SB"/>
                          <a:cs typeface="DFKai-SB"/>
                        </a:rPr>
                        <a:t>要達到</a:t>
                      </a:r>
                      <a:r>
                        <a:rPr sz="1000" spc="-25" dirty="0">
                          <a:latin typeface="DFKai-SB"/>
                          <a:cs typeface="DFKai-SB"/>
                        </a:rPr>
                        <a:t>理</a:t>
                      </a:r>
                      <a:r>
                        <a:rPr sz="1000" dirty="0">
                          <a:latin typeface="DFKai-SB"/>
                          <a:cs typeface="DFKai-SB"/>
                        </a:rPr>
                        <a:t>想目</a:t>
                      </a:r>
                      <a:r>
                        <a:rPr sz="1000" spc="-25" dirty="0">
                          <a:latin typeface="DFKai-SB"/>
                          <a:cs typeface="DFKai-SB"/>
                        </a:rPr>
                        <a:t>標</a:t>
                      </a:r>
                      <a:r>
                        <a:rPr sz="1000" dirty="0">
                          <a:latin typeface="DFKai-SB"/>
                          <a:cs typeface="DFKai-SB"/>
                        </a:rPr>
                        <a:t>會有</a:t>
                      </a:r>
                      <a:r>
                        <a:rPr sz="1000" spc="-25" dirty="0">
                          <a:latin typeface="DFKai-SB"/>
                          <a:cs typeface="DFKai-SB"/>
                        </a:rPr>
                        <a:t>哪</a:t>
                      </a:r>
                      <a:r>
                        <a:rPr sz="1000" dirty="0">
                          <a:latin typeface="DFKai-SB"/>
                          <a:cs typeface="DFKai-SB"/>
                        </a:rPr>
                        <a:t>些外在  </a:t>
                      </a:r>
                      <a:r>
                        <a:rPr sz="1000" spc="5" dirty="0">
                          <a:latin typeface="DFKai-SB"/>
                          <a:cs typeface="DFKai-SB"/>
                        </a:rPr>
                        <a:t>阻礙</a:t>
                      </a:r>
                      <a:endParaRPr sz="1000">
                        <a:latin typeface="DFKai-SB"/>
                        <a:cs typeface="DFKai-SB"/>
                      </a:endParaRPr>
                    </a:p>
                    <a:p>
                      <a:pPr>
                        <a:lnSpc>
                          <a:spcPct val="100000"/>
                        </a:lnSpc>
                      </a:pPr>
                      <a:endParaRPr sz="1000">
                        <a:latin typeface="Times New Roman"/>
                        <a:cs typeface="Times New Roman"/>
                      </a:endParaRPr>
                    </a:p>
                    <a:p>
                      <a:pPr marL="42545">
                        <a:lnSpc>
                          <a:spcPct val="100000"/>
                        </a:lnSpc>
                        <a:spcBef>
                          <a:spcPts val="655"/>
                        </a:spcBef>
                      </a:pPr>
                      <a:r>
                        <a:rPr sz="1400" spc="-5" dirty="0">
                          <a:latin typeface="DFKai-SB"/>
                          <a:cs typeface="DFKai-SB"/>
                        </a:rPr>
                        <a:t>*景氣不好，消費少</a:t>
                      </a:r>
                      <a:endParaRPr sz="1400">
                        <a:latin typeface="DFKai-SB"/>
                        <a:cs typeface="DFKai-SB"/>
                      </a:endParaRPr>
                    </a:p>
                    <a:p>
                      <a:pPr marL="41910">
                        <a:lnSpc>
                          <a:spcPct val="100000"/>
                        </a:lnSpc>
                        <a:spcBef>
                          <a:spcPts val="505"/>
                        </a:spcBef>
                      </a:pPr>
                      <a:r>
                        <a:rPr sz="1400" spc="-5" dirty="0">
                          <a:latin typeface="DFKai-SB"/>
                          <a:cs typeface="DFKai-SB"/>
                        </a:rPr>
                        <a:t>*開店多，競爭激烈</a:t>
                      </a:r>
                      <a:endParaRPr sz="1400">
                        <a:latin typeface="DFKai-SB"/>
                        <a:cs typeface="DFKai-SB"/>
                      </a:endParaRPr>
                    </a:p>
                    <a:p>
                      <a:pPr marL="41910">
                        <a:lnSpc>
                          <a:spcPct val="100000"/>
                        </a:lnSpc>
                        <a:spcBef>
                          <a:spcPts val="70"/>
                        </a:spcBef>
                      </a:pPr>
                      <a:r>
                        <a:rPr sz="1400" spc="-5" dirty="0">
                          <a:latin typeface="DFKai-SB"/>
                          <a:cs typeface="DFKai-SB"/>
                        </a:rPr>
                        <a:t>*店租普遍昂貴</a:t>
                      </a:r>
                      <a:endParaRPr sz="1400">
                        <a:latin typeface="DFKai-SB"/>
                        <a:cs typeface="DFKai-SB"/>
                      </a:endParaRPr>
                    </a:p>
                  </a:txBody>
                  <a:tcPr marL="0" marR="0" marT="0" marB="0">
                    <a:lnL w="54863">
                      <a:solidFill>
                        <a:srgbClr val="000000"/>
                      </a:solidFill>
                      <a:prstDash val="solid"/>
                    </a:lnL>
                    <a:lnT w="54863">
                      <a:solidFill>
                        <a:srgbClr val="000000"/>
                      </a:solidFill>
                      <a:prstDash val="solid"/>
                    </a:lnT>
                    <a:lnB w="54863">
                      <a:solidFill>
                        <a:srgbClr val="000000"/>
                      </a:solidFill>
                      <a:prstDash val="solid"/>
                    </a:lnB>
                  </a:tcPr>
                </a:tc>
              </a:tr>
              <a:tr h="2493263">
                <a:tc>
                  <a:txBody>
                    <a:bodyPr/>
                    <a:lstStyle/>
                    <a:p>
                      <a:pPr marL="33020" algn="ctr">
                        <a:lnSpc>
                          <a:spcPts val="1600"/>
                        </a:lnSpc>
                      </a:pPr>
                      <a:r>
                        <a:rPr sz="1400" b="1" u="heavy" spc="10" dirty="0">
                          <a:latin typeface="DFKai-SB"/>
                          <a:cs typeface="DFKai-SB"/>
                        </a:rPr>
                        <a:t>優勢</a:t>
                      </a:r>
                      <a:endParaRPr sz="1400">
                        <a:latin typeface="DFKai-SB"/>
                        <a:cs typeface="DFKai-SB"/>
                      </a:endParaRPr>
                    </a:p>
                    <a:p>
                      <a:pPr marL="69850" marR="43815">
                        <a:lnSpc>
                          <a:spcPct val="108000"/>
                        </a:lnSpc>
                        <a:spcBef>
                          <a:spcPts val="110"/>
                        </a:spcBef>
                      </a:pPr>
                      <a:r>
                        <a:rPr sz="1000" dirty="0">
                          <a:latin typeface="DFKai-SB"/>
                          <a:cs typeface="DFKai-SB"/>
                        </a:rPr>
                        <a:t>我已具</a:t>
                      </a:r>
                      <a:r>
                        <a:rPr sz="1000" spc="-25" dirty="0">
                          <a:latin typeface="DFKai-SB"/>
                          <a:cs typeface="DFKai-SB"/>
                        </a:rPr>
                        <a:t>備</a:t>
                      </a:r>
                      <a:r>
                        <a:rPr sz="1000" dirty="0">
                          <a:latin typeface="DFKai-SB"/>
                          <a:cs typeface="DFKai-SB"/>
                        </a:rPr>
                        <a:t>哪些</a:t>
                      </a:r>
                      <a:r>
                        <a:rPr sz="1000" spc="-25" dirty="0">
                          <a:latin typeface="DFKai-SB"/>
                          <a:cs typeface="DFKai-SB"/>
                        </a:rPr>
                        <a:t>自</a:t>
                      </a:r>
                      <a:r>
                        <a:rPr sz="1000" dirty="0">
                          <a:latin typeface="DFKai-SB"/>
                          <a:cs typeface="DFKai-SB"/>
                        </a:rPr>
                        <a:t>我優</a:t>
                      </a:r>
                      <a:r>
                        <a:rPr sz="1000" spc="-25" dirty="0">
                          <a:latin typeface="DFKai-SB"/>
                          <a:cs typeface="DFKai-SB"/>
                        </a:rPr>
                        <a:t>勢</a:t>
                      </a:r>
                      <a:r>
                        <a:rPr sz="1000" dirty="0">
                          <a:latin typeface="DFKai-SB"/>
                          <a:cs typeface="DFKai-SB"/>
                        </a:rPr>
                        <a:t>會幫助  我達到理想</a:t>
                      </a:r>
                      <a:endParaRPr sz="1000">
                        <a:latin typeface="DFKai-SB"/>
                        <a:cs typeface="DFKai-SB"/>
                      </a:endParaRPr>
                    </a:p>
                    <a:p>
                      <a:pPr>
                        <a:lnSpc>
                          <a:spcPct val="100000"/>
                        </a:lnSpc>
                      </a:pPr>
                      <a:endParaRPr sz="1000">
                        <a:latin typeface="Times New Roman"/>
                        <a:cs typeface="Times New Roman"/>
                      </a:endParaRPr>
                    </a:p>
                    <a:p>
                      <a:pPr>
                        <a:lnSpc>
                          <a:spcPct val="100000"/>
                        </a:lnSpc>
                        <a:spcBef>
                          <a:spcPts val="55"/>
                        </a:spcBef>
                      </a:pPr>
                      <a:endParaRPr sz="850">
                        <a:latin typeface="Times New Roman"/>
                        <a:cs typeface="Times New Roman"/>
                      </a:endParaRPr>
                    </a:p>
                    <a:p>
                      <a:pPr marL="69850">
                        <a:lnSpc>
                          <a:spcPct val="100000"/>
                        </a:lnSpc>
                      </a:pPr>
                      <a:r>
                        <a:rPr sz="1000" dirty="0">
                          <a:latin typeface="DFKai-SB"/>
                          <a:cs typeface="DFKai-SB"/>
                        </a:rPr>
                        <a:t>*有咖啡的品味及知識</a:t>
                      </a:r>
                      <a:endParaRPr sz="1000">
                        <a:latin typeface="DFKai-SB"/>
                        <a:cs typeface="DFKai-SB"/>
                      </a:endParaRPr>
                    </a:p>
                    <a:p>
                      <a:pPr>
                        <a:lnSpc>
                          <a:spcPct val="100000"/>
                        </a:lnSpc>
                        <a:spcBef>
                          <a:spcPts val="30"/>
                        </a:spcBef>
                      </a:pPr>
                      <a:endParaRPr sz="850">
                        <a:latin typeface="Times New Roman"/>
                        <a:cs typeface="Times New Roman"/>
                      </a:endParaRPr>
                    </a:p>
                    <a:p>
                      <a:pPr marL="69850">
                        <a:lnSpc>
                          <a:spcPct val="100000"/>
                        </a:lnSpc>
                      </a:pPr>
                      <a:r>
                        <a:rPr sz="1000" spc="-5" dirty="0">
                          <a:latin typeface="DFKai-SB"/>
                          <a:cs typeface="DFKai-SB"/>
                        </a:rPr>
                        <a:t>*喜歡交朋友交談</a:t>
                      </a:r>
                      <a:endParaRPr sz="1000">
                        <a:latin typeface="DFKai-SB"/>
                        <a:cs typeface="DFKai-SB"/>
                      </a:endParaRPr>
                    </a:p>
                    <a:p>
                      <a:pPr>
                        <a:lnSpc>
                          <a:spcPct val="100000"/>
                        </a:lnSpc>
                        <a:spcBef>
                          <a:spcPts val="30"/>
                        </a:spcBef>
                      </a:pPr>
                      <a:endParaRPr sz="850">
                        <a:latin typeface="Times New Roman"/>
                        <a:cs typeface="Times New Roman"/>
                      </a:endParaRPr>
                    </a:p>
                    <a:p>
                      <a:pPr marL="69850">
                        <a:lnSpc>
                          <a:spcPct val="100000"/>
                        </a:lnSpc>
                      </a:pPr>
                      <a:r>
                        <a:rPr sz="1000" dirty="0">
                          <a:latin typeface="DFKai-SB"/>
                          <a:cs typeface="DFKai-SB"/>
                        </a:rPr>
                        <a:t>*對居家環境布置有心得</a:t>
                      </a:r>
                      <a:endParaRPr sz="1000">
                        <a:latin typeface="DFKai-SB"/>
                        <a:cs typeface="DFKai-SB"/>
                      </a:endParaRPr>
                    </a:p>
                    <a:p>
                      <a:pPr marL="69850">
                        <a:lnSpc>
                          <a:spcPct val="100000"/>
                        </a:lnSpc>
                        <a:spcBef>
                          <a:spcPts val="190"/>
                        </a:spcBef>
                      </a:pPr>
                      <a:r>
                        <a:rPr sz="1000" dirty="0">
                          <a:latin typeface="DFKai-SB"/>
                          <a:cs typeface="DFKai-SB"/>
                        </a:rPr>
                        <a:t>*具有速食店打工經驗</a:t>
                      </a:r>
                      <a:endParaRPr sz="1000">
                        <a:latin typeface="DFKai-SB"/>
                        <a:cs typeface="DFKai-SB"/>
                      </a:endParaRPr>
                    </a:p>
                  </a:txBody>
                  <a:tcPr marL="0" marR="0" marT="0" marB="0">
                    <a:lnR w="54863">
                      <a:solidFill>
                        <a:srgbClr val="000000"/>
                      </a:solidFill>
                      <a:prstDash val="solid"/>
                    </a:lnR>
                    <a:lnT w="54863">
                      <a:solidFill>
                        <a:srgbClr val="000000"/>
                      </a:solidFill>
                      <a:prstDash val="solid"/>
                    </a:lnT>
                  </a:tcPr>
                </a:tc>
                <a:tc>
                  <a:txBody>
                    <a:bodyPr/>
                    <a:lstStyle/>
                    <a:p>
                      <a:pPr marL="5715" algn="ctr">
                        <a:lnSpc>
                          <a:spcPts val="1600"/>
                        </a:lnSpc>
                      </a:pPr>
                      <a:r>
                        <a:rPr sz="1400" b="1" u="heavy" spc="10" dirty="0">
                          <a:latin typeface="DFKai-SB"/>
                          <a:cs typeface="DFKai-SB"/>
                        </a:rPr>
                        <a:t>行動</a:t>
                      </a:r>
                      <a:endParaRPr sz="1400">
                        <a:latin typeface="DFKai-SB"/>
                        <a:cs typeface="DFKai-SB"/>
                      </a:endParaRPr>
                    </a:p>
                    <a:p>
                      <a:pPr marL="42545" marR="43815">
                        <a:lnSpc>
                          <a:spcPct val="108000"/>
                        </a:lnSpc>
                        <a:spcBef>
                          <a:spcPts val="110"/>
                        </a:spcBef>
                      </a:pPr>
                      <a:r>
                        <a:rPr sz="1000" dirty="0">
                          <a:latin typeface="DFKai-SB"/>
                          <a:cs typeface="DFKai-SB"/>
                        </a:rPr>
                        <a:t>最近我</a:t>
                      </a:r>
                      <a:r>
                        <a:rPr sz="1000" spc="-25" dirty="0">
                          <a:latin typeface="DFKai-SB"/>
                          <a:cs typeface="DFKai-SB"/>
                        </a:rPr>
                        <a:t>就</a:t>
                      </a:r>
                      <a:r>
                        <a:rPr sz="1000" dirty="0">
                          <a:latin typeface="DFKai-SB"/>
                          <a:cs typeface="DFKai-SB"/>
                        </a:rPr>
                        <a:t>可以</a:t>
                      </a:r>
                      <a:r>
                        <a:rPr sz="1000" spc="-25" dirty="0">
                          <a:latin typeface="DFKai-SB"/>
                          <a:cs typeface="DFKai-SB"/>
                        </a:rPr>
                        <a:t>做</a:t>
                      </a:r>
                      <a:r>
                        <a:rPr sz="1000" dirty="0">
                          <a:latin typeface="DFKai-SB"/>
                          <a:cs typeface="DFKai-SB"/>
                        </a:rPr>
                        <a:t>什麼</a:t>
                      </a:r>
                      <a:r>
                        <a:rPr sz="1000" spc="-25" dirty="0">
                          <a:latin typeface="DFKai-SB"/>
                          <a:cs typeface="DFKai-SB"/>
                        </a:rPr>
                        <a:t>，</a:t>
                      </a:r>
                      <a:r>
                        <a:rPr sz="1000" dirty="0">
                          <a:latin typeface="DFKai-SB"/>
                          <a:cs typeface="DFKai-SB"/>
                        </a:rPr>
                        <a:t>讓我更  接近理想生涯</a:t>
                      </a:r>
                      <a:endParaRPr sz="1000">
                        <a:latin typeface="DFKai-SB"/>
                        <a:cs typeface="DFKai-SB"/>
                      </a:endParaRPr>
                    </a:p>
                    <a:p>
                      <a:pPr>
                        <a:lnSpc>
                          <a:spcPct val="100000"/>
                        </a:lnSpc>
                      </a:pPr>
                      <a:endParaRPr sz="1000">
                        <a:latin typeface="Times New Roman"/>
                        <a:cs typeface="Times New Roman"/>
                      </a:endParaRPr>
                    </a:p>
                    <a:p>
                      <a:pPr>
                        <a:lnSpc>
                          <a:spcPct val="100000"/>
                        </a:lnSpc>
                        <a:spcBef>
                          <a:spcPts val="55"/>
                        </a:spcBef>
                      </a:pPr>
                      <a:endParaRPr sz="850">
                        <a:latin typeface="Times New Roman"/>
                        <a:cs typeface="Times New Roman"/>
                      </a:endParaRPr>
                    </a:p>
                    <a:p>
                      <a:pPr marL="42545">
                        <a:lnSpc>
                          <a:spcPct val="100000"/>
                        </a:lnSpc>
                      </a:pPr>
                      <a:r>
                        <a:rPr sz="1000" spc="-5" dirty="0">
                          <a:latin typeface="DFKai-SB"/>
                          <a:cs typeface="DFKai-SB"/>
                        </a:rPr>
                        <a:t>*報名餐飲的訓練</a:t>
                      </a:r>
                      <a:endParaRPr sz="1000">
                        <a:latin typeface="DFKai-SB"/>
                        <a:cs typeface="DFKai-SB"/>
                      </a:endParaRPr>
                    </a:p>
                    <a:p>
                      <a:pPr marL="41910" marR="107950">
                        <a:lnSpc>
                          <a:spcPct val="184000"/>
                        </a:lnSpc>
                      </a:pPr>
                      <a:r>
                        <a:rPr sz="1000" dirty="0">
                          <a:latin typeface="DFKai-SB"/>
                          <a:cs typeface="DFKai-SB"/>
                        </a:rPr>
                        <a:t>*搜尋</a:t>
                      </a:r>
                      <a:r>
                        <a:rPr sz="1000" spc="-25" dirty="0">
                          <a:latin typeface="DFKai-SB"/>
                          <a:cs typeface="DFKai-SB"/>
                        </a:rPr>
                        <a:t>校</a:t>
                      </a:r>
                      <a:r>
                        <a:rPr sz="1000" dirty="0">
                          <a:latin typeface="DFKai-SB"/>
                          <a:cs typeface="DFKai-SB"/>
                        </a:rPr>
                        <a:t>內相</a:t>
                      </a:r>
                      <a:r>
                        <a:rPr sz="1000" spc="-25" dirty="0">
                          <a:latin typeface="DFKai-SB"/>
                          <a:cs typeface="DFKai-SB"/>
                        </a:rPr>
                        <a:t>關</a:t>
                      </a:r>
                      <a:r>
                        <a:rPr sz="1000" dirty="0">
                          <a:latin typeface="DFKai-SB"/>
                          <a:cs typeface="DFKai-SB"/>
                        </a:rPr>
                        <a:t>商管</a:t>
                      </a:r>
                      <a:r>
                        <a:rPr sz="1000" spc="-25" dirty="0">
                          <a:latin typeface="DFKai-SB"/>
                          <a:cs typeface="DFKai-SB"/>
                        </a:rPr>
                        <a:t>課</a:t>
                      </a:r>
                      <a:r>
                        <a:rPr sz="1000" dirty="0">
                          <a:latin typeface="DFKai-SB"/>
                          <a:cs typeface="DFKai-SB"/>
                        </a:rPr>
                        <a:t>程以便  修習或旁聽</a:t>
                      </a:r>
                      <a:endParaRPr sz="1000">
                        <a:latin typeface="DFKai-SB"/>
                        <a:cs typeface="DFKai-SB"/>
                      </a:endParaRPr>
                    </a:p>
                    <a:p>
                      <a:pPr marL="41910" marR="107950">
                        <a:lnSpc>
                          <a:spcPts val="2210"/>
                        </a:lnSpc>
                        <a:spcBef>
                          <a:spcPts val="215"/>
                        </a:spcBef>
                      </a:pPr>
                      <a:r>
                        <a:rPr sz="1000" dirty="0">
                          <a:latin typeface="DFKai-SB"/>
                          <a:cs typeface="DFKai-SB"/>
                        </a:rPr>
                        <a:t>*找有</a:t>
                      </a:r>
                      <a:r>
                        <a:rPr sz="1000" spc="-25" dirty="0">
                          <a:latin typeface="DFKai-SB"/>
                          <a:cs typeface="DFKai-SB"/>
                        </a:rPr>
                        <a:t>經</a:t>
                      </a:r>
                      <a:r>
                        <a:rPr sz="1000" dirty="0">
                          <a:latin typeface="DFKai-SB"/>
                          <a:cs typeface="DFKai-SB"/>
                        </a:rPr>
                        <a:t>驗的</a:t>
                      </a:r>
                      <a:r>
                        <a:rPr sz="1000" spc="-25" dirty="0">
                          <a:latin typeface="DFKai-SB"/>
                          <a:cs typeface="DFKai-SB"/>
                        </a:rPr>
                        <a:t>人</a:t>
                      </a:r>
                      <a:r>
                        <a:rPr sz="1000" dirty="0">
                          <a:latin typeface="DFKai-SB"/>
                          <a:cs typeface="DFKai-SB"/>
                        </a:rPr>
                        <a:t>多聊</a:t>
                      </a:r>
                      <a:r>
                        <a:rPr sz="1000" spc="-25" dirty="0">
                          <a:latin typeface="DFKai-SB"/>
                          <a:cs typeface="DFKai-SB"/>
                        </a:rPr>
                        <a:t>聊</a:t>
                      </a:r>
                      <a:r>
                        <a:rPr sz="1000" dirty="0">
                          <a:latin typeface="DFKai-SB"/>
                          <a:cs typeface="DFKai-SB"/>
                        </a:rPr>
                        <a:t>創業的  經驗及點子</a:t>
                      </a:r>
                      <a:endParaRPr sz="1000">
                        <a:latin typeface="DFKai-SB"/>
                        <a:cs typeface="DFKai-SB"/>
                      </a:endParaRPr>
                    </a:p>
                    <a:p>
                      <a:pPr marL="41910">
                        <a:lnSpc>
                          <a:spcPts val="1175"/>
                        </a:lnSpc>
                      </a:pPr>
                      <a:r>
                        <a:rPr sz="1000" dirty="0">
                          <a:latin typeface="DFKai-SB"/>
                          <a:cs typeface="DFKai-SB"/>
                        </a:rPr>
                        <a:t>*尋找相似的咖啡簡餐店打工</a:t>
                      </a:r>
                      <a:endParaRPr sz="1000">
                        <a:latin typeface="DFKai-SB"/>
                        <a:cs typeface="DFKai-SB"/>
                      </a:endParaRPr>
                    </a:p>
                    <a:p>
                      <a:pPr marL="41910">
                        <a:lnSpc>
                          <a:spcPct val="100000"/>
                        </a:lnSpc>
                        <a:spcBef>
                          <a:spcPts val="95"/>
                        </a:spcBef>
                      </a:pPr>
                      <a:r>
                        <a:rPr sz="1000" dirty="0">
                          <a:latin typeface="DFKai-SB"/>
                          <a:cs typeface="DFKai-SB"/>
                        </a:rPr>
                        <a:t>機會，轉換打工</a:t>
                      </a:r>
                      <a:endParaRPr sz="1000">
                        <a:latin typeface="DFKai-SB"/>
                        <a:cs typeface="DFKai-SB"/>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tcPr>
                </a:tc>
                <a:tc>
                  <a:txBody>
                    <a:bodyPr/>
                    <a:lstStyle/>
                    <a:p>
                      <a:pPr marR="13335" algn="ctr">
                        <a:lnSpc>
                          <a:spcPts val="1600"/>
                        </a:lnSpc>
                      </a:pPr>
                      <a:r>
                        <a:rPr sz="1400" b="1" u="heavy" spc="10" dirty="0">
                          <a:latin typeface="DFKai-SB"/>
                          <a:cs typeface="DFKai-SB"/>
                        </a:rPr>
                        <a:t>見證</a:t>
                      </a:r>
                      <a:endParaRPr sz="1400">
                        <a:latin typeface="DFKai-SB"/>
                        <a:cs typeface="DFKai-SB"/>
                      </a:endParaRPr>
                    </a:p>
                    <a:p>
                      <a:pPr marL="42545">
                        <a:lnSpc>
                          <a:spcPct val="100000"/>
                        </a:lnSpc>
                        <a:spcBef>
                          <a:spcPts val="204"/>
                        </a:spcBef>
                      </a:pPr>
                      <a:r>
                        <a:rPr sz="1000" dirty="0">
                          <a:latin typeface="DFKai-SB"/>
                          <a:cs typeface="DFKai-SB"/>
                        </a:rPr>
                        <a:t>朋友的見證與祝福</a:t>
                      </a:r>
                      <a:endParaRPr sz="1000">
                        <a:latin typeface="DFKai-SB"/>
                        <a:cs typeface="DFKai-SB"/>
                      </a:endParaRPr>
                    </a:p>
                    <a:p>
                      <a:pPr>
                        <a:lnSpc>
                          <a:spcPct val="100000"/>
                        </a:lnSpc>
                        <a:spcBef>
                          <a:spcPts val="45"/>
                        </a:spcBef>
                      </a:pPr>
                      <a:endParaRPr sz="1050">
                        <a:latin typeface="Times New Roman"/>
                        <a:cs typeface="Times New Roman"/>
                      </a:endParaRPr>
                    </a:p>
                    <a:p>
                      <a:pPr marL="42545" marR="129539">
                        <a:lnSpc>
                          <a:spcPct val="131400"/>
                        </a:lnSpc>
                        <a:spcBef>
                          <a:spcPts val="5"/>
                        </a:spcBef>
                      </a:pPr>
                      <a:r>
                        <a:rPr sz="1400" dirty="0">
                          <a:latin typeface="DFKai-SB"/>
                          <a:cs typeface="DFKai-SB"/>
                        </a:rPr>
                        <a:t>相信你</a:t>
                      </a:r>
                      <a:r>
                        <a:rPr sz="1400" spc="20" dirty="0">
                          <a:latin typeface="DFKai-SB"/>
                          <a:cs typeface="DFKai-SB"/>
                        </a:rPr>
                        <a:t>一</a:t>
                      </a:r>
                      <a:r>
                        <a:rPr sz="1400" dirty="0">
                          <a:latin typeface="DFKai-SB"/>
                          <a:cs typeface="DFKai-SB"/>
                        </a:rPr>
                        <a:t>定能</a:t>
                      </a:r>
                      <a:r>
                        <a:rPr sz="1400" spc="20" dirty="0">
                          <a:latin typeface="DFKai-SB"/>
                          <a:cs typeface="DFKai-SB"/>
                        </a:rPr>
                        <a:t>做</a:t>
                      </a:r>
                      <a:r>
                        <a:rPr sz="1400" dirty="0">
                          <a:latin typeface="DFKai-SB"/>
                          <a:cs typeface="DFKai-SB"/>
                        </a:rPr>
                        <a:t>到！  </a:t>
                      </a:r>
                      <a:r>
                        <a:rPr sz="1400" spc="-10" dirty="0">
                          <a:latin typeface="DFKai-SB"/>
                          <a:cs typeface="DFKai-SB"/>
                        </a:rPr>
                        <a:t>陳小芬</a:t>
                      </a:r>
                      <a:r>
                        <a:rPr sz="1400" spc="-409" dirty="0">
                          <a:latin typeface="DFKai-SB"/>
                          <a:cs typeface="DFKai-SB"/>
                        </a:rPr>
                        <a:t> </a:t>
                      </a:r>
                      <a:r>
                        <a:rPr sz="1400" spc="-5" dirty="0">
                          <a:latin typeface="DFKai-SB"/>
                          <a:cs typeface="DFKai-SB"/>
                        </a:rPr>
                        <a:t>103/10/30</a:t>
                      </a:r>
                      <a:endParaRPr sz="1400">
                        <a:latin typeface="DFKai-SB"/>
                        <a:cs typeface="DFKai-SB"/>
                      </a:endParaRPr>
                    </a:p>
                    <a:p>
                      <a:pPr>
                        <a:lnSpc>
                          <a:spcPct val="100000"/>
                        </a:lnSpc>
                        <a:spcBef>
                          <a:spcPts val="35"/>
                        </a:spcBef>
                      </a:pPr>
                      <a:endParaRPr sz="1900">
                        <a:latin typeface="Times New Roman"/>
                        <a:cs typeface="Times New Roman"/>
                      </a:endParaRPr>
                    </a:p>
                    <a:p>
                      <a:pPr marL="42545">
                        <a:lnSpc>
                          <a:spcPct val="100000"/>
                        </a:lnSpc>
                        <a:spcBef>
                          <a:spcPts val="5"/>
                        </a:spcBef>
                      </a:pPr>
                      <a:r>
                        <a:rPr sz="1000" spc="5" dirty="0">
                          <a:latin typeface="DFKai-SB"/>
                          <a:cs typeface="DFKai-SB"/>
                        </a:rPr>
                        <a:t>祝福你</a:t>
                      </a:r>
                      <a:r>
                        <a:rPr sz="1000" spc="400" dirty="0">
                          <a:latin typeface="DFKai-SB"/>
                          <a:cs typeface="DFKai-SB"/>
                        </a:rPr>
                        <a:t> </a:t>
                      </a:r>
                      <a:r>
                        <a:rPr sz="1000" dirty="0">
                          <a:latin typeface="DFKai-SB"/>
                          <a:cs typeface="DFKai-SB"/>
                        </a:rPr>
                        <a:t>美夢成真！</a:t>
                      </a:r>
                      <a:endParaRPr sz="1000">
                        <a:latin typeface="DFKai-SB"/>
                        <a:cs typeface="DFKai-SB"/>
                      </a:endParaRPr>
                    </a:p>
                    <a:p>
                      <a:pPr marL="60325" algn="ctr">
                        <a:lnSpc>
                          <a:spcPct val="100000"/>
                        </a:lnSpc>
                        <a:spcBef>
                          <a:spcPts val="190"/>
                        </a:spcBef>
                      </a:pPr>
                      <a:r>
                        <a:rPr sz="1000" spc="-5" dirty="0">
                          <a:latin typeface="DFKai-SB"/>
                          <a:cs typeface="DFKai-SB"/>
                        </a:rPr>
                        <a:t>王小明</a:t>
                      </a:r>
                      <a:r>
                        <a:rPr sz="1000" spc="-340" dirty="0">
                          <a:latin typeface="DFKai-SB"/>
                          <a:cs typeface="DFKai-SB"/>
                        </a:rPr>
                        <a:t> </a:t>
                      </a:r>
                      <a:r>
                        <a:rPr sz="1000" dirty="0">
                          <a:latin typeface="DFKai-SB"/>
                          <a:cs typeface="DFKai-SB"/>
                        </a:rPr>
                        <a:t>103.10.30</a:t>
                      </a:r>
                      <a:endParaRPr sz="1000">
                        <a:latin typeface="DFKai-SB"/>
                        <a:cs typeface="DFKai-SB"/>
                      </a:endParaRPr>
                    </a:p>
                  </a:txBody>
                  <a:tcPr marL="0" marR="0" marT="0" marB="0">
                    <a:lnL w="54863">
                      <a:solidFill>
                        <a:srgbClr val="000000"/>
                      </a:solidFill>
                      <a:prstDash val="solid"/>
                    </a:lnL>
                    <a:lnT w="54863">
                      <a:solidFill>
                        <a:srgbClr val="000000"/>
                      </a:solidFill>
                      <a:prstDash val="solid"/>
                    </a:lnT>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8542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12</a:t>
            </a:r>
            <a:r>
              <a:rPr sz="1400" b="1" spc="-390" dirty="0">
                <a:latin typeface="DFKai-SB"/>
                <a:cs typeface="DFKai-SB"/>
              </a:rPr>
              <a:t> </a:t>
            </a:r>
            <a:r>
              <a:rPr sz="1400" b="1" spc="-5" dirty="0">
                <a:latin typeface="DFKai-SB"/>
                <a:cs typeface="DFKai-SB"/>
              </a:rPr>
              <a:t>附件六</a:t>
            </a:r>
            <a:endParaRPr sz="1400">
              <a:latin typeface="DFKai-SB"/>
              <a:cs typeface="DFKai-SB"/>
            </a:endParaRPr>
          </a:p>
          <a:p>
            <a:pPr marL="12700">
              <a:lnSpc>
                <a:spcPct val="100000"/>
              </a:lnSpc>
              <a:spcBef>
                <a:spcPts val="1185"/>
              </a:spcBef>
            </a:pPr>
            <a:r>
              <a:rPr sz="1200" b="1" spc="-5" dirty="0">
                <a:latin typeface="DFKai-SB"/>
                <a:cs typeface="DFKai-SB"/>
              </a:rPr>
              <a:t>理想生涯九宮格活動單範例</a:t>
            </a:r>
            <a:endParaRPr sz="1200">
              <a:latin typeface="DFKai-SB"/>
              <a:cs typeface="DFKai-SB"/>
            </a:endParaRPr>
          </a:p>
        </p:txBody>
      </p:sp>
      <p:graphicFrame>
        <p:nvGraphicFramePr>
          <p:cNvPr id="3" name="object 3"/>
          <p:cNvGraphicFramePr>
            <a:graphicFrameLocks noGrp="1"/>
          </p:cNvGraphicFramePr>
          <p:nvPr/>
        </p:nvGraphicFramePr>
        <p:xfrm>
          <a:off x="1069847" y="1828787"/>
          <a:ext cx="5413246" cy="7805934"/>
        </p:xfrm>
        <a:graphic>
          <a:graphicData uri="http://schemas.openxmlformats.org/drawingml/2006/table">
            <a:tbl>
              <a:tblPr firstRow="1" bandRow="1">
                <a:tableStyleId>{2D5ABB26-0587-4C30-8999-92F81FD0307C}</a:tableStyleId>
              </a:tblPr>
              <a:tblGrid>
                <a:gridCol w="1795271"/>
                <a:gridCol w="1795278"/>
                <a:gridCol w="1822697"/>
              </a:tblGrid>
              <a:tr h="2916936">
                <a:tc>
                  <a:txBody>
                    <a:bodyPr/>
                    <a:lstStyle/>
                    <a:p>
                      <a:pPr marL="716280">
                        <a:lnSpc>
                          <a:spcPct val="100000"/>
                        </a:lnSpc>
                        <a:spcBef>
                          <a:spcPts val="805"/>
                        </a:spcBef>
                      </a:pPr>
                      <a:r>
                        <a:rPr sz="1400" b="1" u="heavy" spc="10" dirty="0">
                          <a:latin typeface="DFKai-SB"/>
                          <a:cs typeface="DFKai-SB"/>
                        </a:rPr>
                        <a:t>信念</a:t>
                      </a:r>
                      <a:endParaRPr sz="1400">
                        <a:latin typeface="DFKai-SB"/>
                        <a:cs typeface="DFKai-SB"/>
                      </a:endParaRPr>
                    </a:p>
                    <a:p>
                      <a:pPr marL="66675" marR="59055">
                        <a:lnSpc>
                          <a:spcPct val="108300"/>
                        </a:lnSpc>
                        <a:spcBef>
                          <a:spcPts val="919"/>
                        </a:spcBef>
                      </a:pPr>
                      <a:r>
                        <a:rPr sz="1200" b="1" dirty="0">
                          <a:latin typeface="DFKai-SB"/>
                          <a:cs typeface="DFKai-SB"/>
                        </a:rPr>
                        <a:t>給自己一些</a:t>
                      </a:r>
                      <a:r>
                        <a:rPr sz="1200" b="1" spc="-75" dirty="0">
                          <a:latin typeface="DFKai-SB"/>
                          <a:cs typeface="DFKai-SB"/>
                        </a:rPr>
                        <a:t>話</a:t>
                      </a:r>
                      <a:r>
                        <a:rPr sz="1200" b="1" spc="-100" dirty="0">
                          <a:latin typeface="DFKai-SB"/>
                          <a:cs typeface="DFKai-SB"/>
                        </a:rPr>
                        <a:t>，</a:t>
                      </a:r>
                      <a:r>
                        <a:rPr sz="1200" b="1" dirty="0">
                          <a:latin typeface="DFKai-SB"/>
                          <a:cs typeface="DFKai-SB"/>
                        </a:rPr>
                        <a:t>勉勵自我  </a:t>
                      </a:r>
                      <a:r>
                        <a:rPr sz="1200" b="1" spc="-5" dirty="0">
                          <a:latin typeface="DFKai-SB"/>
                          <a:cs typeface="DFKai-SB"/>
                        </a:rPr>
                        <a:t>持續邁向這個理想</a:t>
                      </a:r>
                      <a:endParaRPr sz="1200">
                        <a:latin typeface="DFKai-SB"/>
                        <a:cs typeface="DFKai-SB"/>
                      </a:endParaRPr>
                    </a:p>
                    <a:p>
                      <a:pPr>
                        <a:lnSpc>
                          <a:spcPct val="100000"/>
                        </a:lnSpc>
                      </a:pPr>
                      <a:endParaRPr sz="1400">
                        <a:latin typeface="Times New Roman"/>
                        <a:cs typeface="Times New Roman"/>
                      </a:endParaRPr>
                    </a:p>
                    <a:p>
                      <a:pPr marL="66675" marR="101600">
                        <a:lnSpc>
                          <a:spcPct val="129099"/>
                        </a:lnSpc>
                      </a:pPr>
                      <a:r>
                        <a:rPr sz="1100" b="1" u="sng" dirty="0">
                          <a:latin typeface="DFKai-SB"/>
                          <a:cs typeface="DFKai-SB"/>
                        </a:rPr>
                        <a:t>*不要懷疑自己的能力，我 </a:t>
                      </a:r>
                      <a:r>
                        <a:rPr sz="1100" b="1" dirty="0">
                          <a:latin typeface="DFKai-SB"/>
                          <a:cs typeface="DFKai-SB"/>
                        </a:rPr>
                        <a:t> </a:t>
                      </a:r>
                      <a:r>
                        <a:rPr sz="1100" b="1" u="sng" dirty="0">
                          <a:latin typeface="DFKai-SB"/>
                          <a:cs typeface="DFKai-SB"/>
                        </a:rPr>
                        <a:t>相信自己有能力成為一個  成功的編輯！</a:t>
                      </a:r>
                      <a:endParaRPr sz="1100">
                        <a:latin typeface="DFKai-SB"/>
                        <a:cs typeface="DFKai-SB"/>
                      </a:endParaRPr>
                    </a:p>
                  </a:txBody>
                  <a:tcPr marL="0" marR="0" marT="0" marB="0">
                    <a:lnL w="6096">
                      <a:solidFill>
                        <a:srgbClr val="C0C0C0"/>
                      </a:solidFill>
                      <a:prstDash val="solid"/>
                    </a:lnL>
                    <a:lnR w="6096">
                      <a:solidFill>
                        <a:srgbClr val="000000"/>
                      </a:solidFill>
                      <a:prstDash val="solid"/>
                    </a:lnR>
                    <a:lnT w="6108">
                      <a:solidFill>
                        <a:srgbClr val="C0C0C0"/>
                      </a:solidFill>
                      <a:prstDash val="solid"/>
                    </a:lnT>
                    <a:lnB w="6108">
                      <a:solidFill>
                        <a:srgbClr val="000000"/>
                      </a:solidFill>
                      <a:prstDash val="solid"/>
                    </a:lnB>
                  </a:tcPr>
                </a:tc>
                <a:tc>
                  <a:txBody>
                    <a:bodyPr/>
                    <a:lstStyle/>
                    <a:p>
                      <a:pPr marL="713105">
                        <a:lnSpc>
                          <a:spcPct val="100000"/>
                        </a:lnSpc>
                        <a:spcBef>
                          <a:spcPts val="805"/>
                        </a:spcBef>
                      </a:pPr>
                      <a:r>
                        <a:rPr sz="1400" b="1" u="heavy" spc="10" dirty="0">
                          <a:latin typeface="DFKai-SB"/>
                          <a:cs typeface="DFKai-SB"/>
                        </a:rPr>
                        <a:t>步驟</a:t>
                      </a:r>
                      <a:endParaRPr sz="1400">
                        <a:latin typeface="DFKai-SB"/>
                        <a:cs typeface="DFKai-SB"/>
                      </a:endParaRPr>
                    </a:p>
                    <a:p>
                      <a:pPr marL="63500" marR="193040">
                        <a:lnSpc>
                          <a:spcPct val="108300"/>
                        </a:lnSpc>
                        <a:spcBef>
                          <a:spcPts val="919"/>
                        </a:spcBef>
                      </a:pPr>
                      <a:r>
                        <a:rPr sz="1200" b="1" dirty="0">
                          <a:latin typeface="DFKai-SB"/>
                          <a:cs typeface="DFKai-SB"/>
                        </a:rPr>
                        <a:t>我需要經過哪些準備的  </a:t>
                      </a:r>
                      <a:r>
                        <a:rPr sz="1200" b="1" spc="-5" dirty="0">
                          <a:latin typeface="DFKai-SB"/>
                          <a:cs typeface="DFKai-SB"/>
                        </a:rPr>
                        <a:t>過程與步驟</a:t>
                      </a:r>
                      <a:endParaRPr sz="1200">
                        <a:latin typeface="DFKai-SB"/>
                        <a:cs typeface="DFKai-SB"/>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63500" marR="104775">
                        <a:lnSpc>
                          <a:spcPct val="136400"/>
                        </a:lnSpc>
                        <a:spcBef>
                          <a:spcPts val="700"/>
                        </a:spcBef>
                      </a:pPr>
                      <a:r>
                        <a:rPr sz="1100" b="1" u="sng" dirty="0">
                          <a:latin typeface="DFKai-SB"/>
                          <a:cs typeface="DFKai-SB"/>
                        </a:rPr>
                        <a:t>*學習成為編輯必備的文字 </a:t>
                      </a:r>
                      <a:r>
                        <a:rPr sz="1100" b="1" dirty="0">
                          <a:latin typeface="DFKai-SB"/>
                          <a:cs typeface="DFKai-SB"/>
                        </a:rPr>
                        <a:t> </a:t>
                      </a:r>
                      <a:r>
                        <a:rPr sz="1100" b="1" u="sng" dirty="0">
                          <a:latin typeface="DFKai-SB"/>
                          <a:cs typeface="DFKai-SB"/>
                        </a:rPr>
                        <a:t>能力</a:t>
                      </a:r>
                      <a:endParaRPr sz="1100">
                        <a:latin typeface="DFKai-SB"/>
                        <a:cs typeface="DFKai-SB"/>
                      </a:endParaRPr>
                    </a:p>
                    <a:p>
                      <a:pPr marL="63500">
                        <a:lnSpc>
                          <a:spcPct val="100000"/>
                        </a:lnSpc>
                        <a:spcBef>
                          <a:spcPts val="480"/>
                        </a:spcBef>
                      </a:pPr>
                      <a:r>
                        <a:rPr sz="1100" b="1" u="sng" dirty="0">
                          <a:latin typeface="DFKai-SB"/>
                          <a:cs typeface="DFKai-SB"/>
                        </a:rPr>
                        <a:t>*進入雜誌社</a:t>
                      </a:r>
                      <a:endParaRPr sz="1100">
                        <a:latin typeface="DFKai-SB"/>
                        <a:cs typeface="DFKai-SB"/>
                      </a:endParaRPr>
                    </a:p>
                    <a:p>
                      <a:pPr marL="63500" marR="104775">
                        <a:lnSpc>
                          <a:spcPct val="136400"/>
                        </a:lnSpc>
                      </a:pPr>
                      <a:r>
                        <a:rPr sz="1100" b="1" u="sng" dirty="0">
                          <a:latin typeface="DFKai-SB"/>
                          <a:cs typeface="DFKai-SB"/>
                        </a:rPr>
                        <a:t>*了解採訪應該注意的事項 </a:t>
                      </a:r>
                      <a:r>
                        <a:rPr sz="1100" b="1" dirty="0">
                          <a:latin typeface="DFKai-SB"/>
                          <a:cs typeface="DFKai-SB"/>
                        </a:rPr>
                        <a:t> </a:t>
                      </a:r>
                      <a:r>
                        <a:rPr sz="1100" b="1" u="sng" dirty="0">
                          <a:latin typeface="DFKai-SB"/>
                          <a:cs typeface="DFKai-SB"/>
                        </a:rPr>
                        <a:t>及口條邏輯能力</a:t>
                      </a:r>
                      <a:endParaRPr sz="11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C0C0C0"/>
                      </a:solidFill>
                      <a:prstDash val="solid"/>
                    </a:lnT>
                    <a:lnB w="6108">
                      <a:solidFill>
                        <a:srgbClr val="000000"/>
                      </a:solidFill>
                      <a:prstDash val="solid"/>
                    </a:lnB>
                  </a:tcPr>
                </a:tc>
                <a:tc>
                  <a:txBody>
                    <a:bodyPr/>
                    <a:lstStyle/>
                    <a:p>
                      <a:pPr marL="728345">
                        <a:lnSpc>
                          <a:spcPct val="100000"/>
                        </a:lnSpc>
                        <a:spcBef>
                          <a:spcPts val="805"/>
                        </a:spcBef>
                      </a:pPr>
                      <a:r>
                        <a:rPr sz="1400" b="1" u="heavy" dirty="0">
                          <a:latin typeface="DFKai-SB"/>
                          <a:cs typeface="DFKai-SB"/>
                        </a:rPr>
                        <a:t>劣勢</a:t>
                      </a:r>
                      <a:endParaRPr sz="1400">
                        <a:latin typeface="DFKai-SB"/>
                        <a:cs typeface="DFKai-SB"/>
                      </a:endParaRPr>
                    </a:p>
                    <a:p>
                      <a:pPr marL="63500" marR="69215">
                        <a:lnSpc>
                          <a:spcPct val="108300"/>
                        </a:lnSpc>
                        <a:spcBef>
                          <a:spcPts val="919"/>
                        </a:spcBef>
                      </a:pPr>
                      <a:r>
                        <a:rPr sz="1200" b="1" dirty="0">
                          <a:latin typeface="DFKai-SB"/>
                          <a:cs typeface="DFKai-SB"/>
                        </a:rPr>
                        <a:t>有哪些自我劣勢會影響我  </a:t>
                      </a:r>
                      <a:r>
                        <a:rPr sz="1200" b="1" spc="-5" dirty="0">
                          <a:latin typeface="DFKai-SB"/>
                          <a:cs typeface="DFKai-SB"/>
                        </a:rPr>
                        <a:t>達到理想</a:t>
                      </a:r>
                      <a:endParaRPr sz="1200">
                        <a:latin typeface="DFKai-SB"/>
                        <a:cs typeface="DFKai-SB"/>
                      </a:endParaRPr>
                    </a:p>
                    <a:p>
                      <a:pPr>
                        <a:lnSpc>
                          <a:spcPct val="100000"/>
                        </a:lnSpc>
                      </a:pPr>
                      <a:endParaRPr sz="1650">
                        <a:latin typeface="Times New Roman"/>
                        <a:cs typeface="Times New Roman"/>
                      </a:endParaRPr>
                    </a:p>
                    <a:p>
                      <a:pPr marL="63500">
                        <a:lnSpc>
                          <a:spcPct val="100000"/>
                        </a:lnSpc>
                      </a:pPr>
                      <a:r>
                        <a:rPr sz="1100" b="1" u="sng" dirty="0">
                          <a:latin typeface="DFKai-SB"/>
                          <a:cs typeface="DFKai-SB"/>
                        </a:rPr>
                        <a:t>*執行能力不夠</a:t>
                      </a:r>
                      <a:endParaRPr sz="1100">
                        <a:latin typeface="DFKai-SB"/>
                        <a:cs typeface="DFKai-SB"/>
                      </a:endParaRPr>
                    </a:p>
                    <a:p>
                      <a:pPr marL="63500">
                        <a:lnSpc>
                          <a:spcPct val="100000"/>
                        </a:lnSpc>
                        <a:spcBef>
                          <a:spcPts val="480"/>
                        </a:spcBef>
                      </a:pPr>
                      <a:r>
                        <a:rPr sz="1100" b="1" u="sng" dirty="0">
                          <a:latin typeface="DFKai-SB"/>
                          <a:cs typeface="DFKai-SB"/>
                        </a:rPr>
                        <a:t>*沒有堅定的意志力</a:t>
                      </a:r>
                      <a:endParaRPr sz="1100">
                        <a:latin typeface="DFKai-SB"/>
                        <a:cs typeface="DFKai-SB"/>
                      </a:endParaRPr>
                    </a:p>
                  </a:txBody>
                  <a:tcPr marL="0" marR="0" marT="0" marB="0">
                    <a:lnL w="6108">
                      <a:solidFill>
                        <a:srgbClr val="000000"/>
                      </a:solidFill>
                      <a:prstDash val="solid"/>
                    </a:lnL>
                    <a:lnR w="6096">
                      <a:solidFill>
                        <a:srgbClr val="C0C0C0"/>
                      </a:solidFill>
                      <a:prstDash val="solid"/>
                    </a:lnR>
                    <a:lnT w="6108">
                      <a:solidFill>
                        <a:srgbClr val="C0C0C0"/>
                      </a:solidFill>
                      <a:prstDash val="solid"/>
                    </a:lnT>
                    <a:lnB w="6108">
                      <a:solidFill>
                        <a:srgbClr val="000000"/>
                      </a:solidFill>
                      <a:prstDash val="solid"/>
                    </a:lnB>
                  </a:tcPr>
                </a:tc>
              </a:tr>
              <a:tr h="2444502">
                <a:tc>
                  <a:txBody>
                    <a:bodyPr/>
                    <a:lstStyle/>
                    <a:p>
                      <a:pPr marL="716280">
                        <a:lnSpc>
                          <a:spcPct val="100000"/>
                        </a:lnSpc>
                        <a:spcBef>
                          <a:spcPts val="805"/>
                        </a:spcBef>
                      </a:pPr>
                      <a:r>
                        <a:rPr sz="1400" b="1" u="heavy" spc="10" dirty="0">
                          <a:latin typeface="DFKai-SB"/>
                          <a:cs typeface="DFKai-SB"/>
                        </a:rPr>
                        <a:t>資源</a:t>
                      </a:r>
                      <a:endParaRPr sz="1400">
                        <a:latin typeface="DFKai-SB"/>
                        <a:cs typeface="DFKai-SB"/>
                      </a:endParaRPr>
                    </a:p>
                    <a:p>
                      <a:pPr marL="66675" marR="158115">
                        <a:lnSpc>
                          <a:spcPct val="108300"/>
                        </a:lnSpc>
                        <a:spcBef>
                          <a:spcPts val="919"/>
                        </a:spcBef>
                      </a:pPr>
                      <a:r>
                        <a:rPr sz="1200" b="1" dirty="0">
                          <a:latin typeface="DFKai-SB"/>
                          <a:cs typeface="DFKai-SB"/>
                        </a:rPr>
                        <a:t>有哪些外在資源可以幫  </a:t>
                      </a:r>
                      <a:r>
                        <a:rPr sz="1200" b="1" spc="-5" dirty="0">
                          <a:latin typeface="DFKai-SB"/>
                          <a:cs typeface="DFKai-SB"/>
                        </a:rPr>
                        <a:t>助我，如何找資源</a:t>
                      </a:r>
                      <a:endParaRPr sz="1200">
                        <a:latin typeface="DFKai-SB"/>
                        <a:cs typeface="DFKai-SB"/>
                      </a:endParaRPr>
                    </a:p>
                    <a:p>
                      <a:pPr>
                        <a:lnSpc>
                          <a:spcPct val="100000"/>
                        </a:lnSpc>
                        <a:spcBef>
                          <a:spcPts val="35"/>
                        </a:spcBef>
                      </a:pPr>
                      <a:endParaRPr sz="1200">
                        <a:latin typeface="Times New Roman"/>
                        <a:cs typeface="Times New Roman"/>
                      </a:endParaRPr>
                    </a:p>
                    <a:p>
                      <a:pPr marL="66675" marR="210185">
                        <a:lnSpc>
                          <a:spcPct val="136400"/>
                        </a:lnSpc>
                        <a:spcBef>
                          <a:spcPts val="5"/>
                        </a:spcBef>
                      </a:pPr>
                      <a:r>
                        <a:rPr sz="1100" b="1" u="sng" dirty="0">
                          <a:latin typeface="DFKai-SB"/>
                          <a:cs typeface="DFKai-SB"/>
                        </a:rPr>
                        <a:t>*找尋做類似行業的學長 </a:t>
                      </a:r>
                      <a:r>
                        <a:rPr sz="1100" b="1" dirty="0">
                          <a:latin typeface="DFKai-SB"/>
                          <a:cs typeface="DFKai-SB"/>
                        </a:rPr>
                        <a:t> </a:t>
                      </a:r>
                      <a:r>
                        <a:rPr sz="1100" b="1" u="sng" dirty="0">
                          <a:latin typeface="DFKai-SB"/>
                          <a:cs typeface="DFKai-SB"/>
                        </a:rPr>
                        <a:t>姐，詢問相關經驗</a:t>
                      </a:r>
                      <a:endParaRPr sz="1100">
                        <a:latin typeface="DFKai-SB"/>
                        <a:cs typeface="DFKai-SB"/>
                      </a:endParaRPr>
                    </a:p>
                    <a:p>
                      <a:pPr marL="66675">
                        <a:lnSpc>
                          <a:spcPct val="100000"/>
                        </a:lnSpc>
                        <a:spcBef>
                          <a:spcPts val="480"/>
                        </a:spcBef>
                      </a:pPr>
                      <a:r>
                        <a:rPr sz="1100" b="1" u="sng" dirty="0">
                          <a:latin typeface="DFKai-SB"/>
                          <a:cs typeface="DFKai-SB"/>
                        </a:rPr>
                        <a:t>*多參加相關活動</a:t>
                      </a:r>
                      <a:endParaRPr sz="1100">
                        <a:latin typeface="DFKai-SB"/>
                        <a:cs typeface="DFKai-SB"/>
                      </a:endParaRPr>
                    </a:p>
                  </a:txBody>
                  <a:tcPr marL="0" marR="0" marT="0" marB="0">
                    <a:lnL w="6096">
                      <a:solidFill>
                        <a:srgbClr val="C0C0C0"/>
                      </a:solidFill>
                      <a:prstDash val="solid"/>
                    </a:lnL>
                    <a:lnR w="70104">
                      <a:solidFill>
                        <a:srgbClr val="DDD9C3"/>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805"/>
                        </a:spcBef>
                      </a:pPr>
                      <a:r>
                        <a:rPr sz="1400" b="1" u="heavy" spc="-5" dirty="0">
                          <a:latin typeface="DFKai-SB"/>
                          <a:cs typeface="DFKai-SB"/>
                        </a:rPr>
                        <a:t>理想生涯目標</a:t>
                      </a:r>
                      <a:endParaRPr sz="1400">
                        <a:latin typeface="DFKai-SB"/>
                        <a:cs typeface="DFKai-SB"/>
                      </a:endParaRPr>
                    </a:p>
                    <a:p>
                      <a:pPr marL="66675" marR="62230" algn="ctr">
                        <a:lnSpc>
                          <a:spcPct val="115399"/>
                        </a:lnSpc>
                        <a:spcBef>
                          <a:spcPts val="600"/>
                        </a:spcBef>
                      </a:pPr>
                      <a:r>
                        <a:rPr sz="2600" b="1" spc="20" dirty="0">
                          <a:latin typeface="DFKai-SB"/>
                          <a:cs typeface="DFKai-SB"/>
                        </a:rPr>
                        <a:t>成</a:t>
                      </a:r>
                      <a:r>
                        <a:rPr sz="2600" b="1" dirty="0">
                          <a:latin typeface="DFKai-SB"/>
                          <a:cs typeface="DFKai-SB"/>
                        </a:rPr>
                        <a:t>為</a:t>
                      </a:r>
                      <a:r>
                        <a:rPr sz="2600" b="1" spc="20" dirty="0">
                          <a:latin typeface="DFKai-SB"/>
                          <a:cs typeface="DFKai-SB"/>
                        </a:rPr>
                        <a:t>雜</a:t>
                      </a:r>
                      <a:r>
                        <a:rPr sz="2600" b="1" dirty="0">
                          <a:latin typeface="DFKai-SB"/>
                          <a:cs typeface="DFKai-SB"/>
                        </a:rPr>
                        <a:t>誌社  </a:t>
                      </a:r>
                      <a:r>
                        <a:rPr sz="2600" b="1" spc="5" dirty="0">
                          <a:latin typeface="DFKai-SB"/>
                          <a:cs typeface="DFKai-SB"/>
                        </a:rPr>
                        <a:t>編輯</a:t>
                      </a:r>
                      <a:endParaRPr sz="2600">
                        <a:latin typeface="DFKai-SB"/>
                        <a:cs typeface="DFKai-SB"/>
                      </a:endParaRPr>
                    </a:p>
                  </a:txBody>
                  <a:tcPr marL="0" marR="0" marT="0" marB="0">
                    <a:lnL w="70104" cap="flat" cmpd="sng" algn="ctr">
                      <a:solidFill>
                        <a:srgbClr val="DDD9C3"/>
                      </a:solidFill>
                      <a:prstDash val="solid"/>
                      <a:round/>
                      <a:headEnd type="none" w="med" len="med"/>
                      <a:tailEnd type="none" w="med" len="med"/>
                    </a:lnL>
                    <a:lnR w="6108">
                      <a:solidFill>
                        <a:srgbClr val="000000"/>
                      </a:solidFill>
                      <a:prstDash val="solid"/>
                    </a:lnR>
                    <a:lnT w="6108">
                      <a:solidFill>
                        <a:srgbClr val="000000"/>
                      </a:solidFill>
                      <a:prstDash val="solid"/>
                    </a:lnT>
                    <a:lnB w="6096">
                      <a:solidFill>
                        <a:srgbClr val="000000"/>
                      </a:solidFill>
                      <a:prstDash val="solid"/>
                    </a:lnB>
                    <a:solidFill>
                      <a:srgbClr val="DDD9C3"/>
                    </a:solidFill>
                  </a:tcPr>
                </a:tc>
                <a:tc>
                  <a:txBody>
                    <a:bodyPr/>
                    <a:lstStyle/>
                    <a:p>
                      <a:pPr marL="699135">
                        <a:lnSpc>
                          <a:spcPct val="100000"/>
                        </a:lnSpc>
                        <a:spcBef>
                          <a:spcPts val="805"/>
                        </a:spcBef>
                      </a:pPr>
                      <a:r>
                        <a:rPr sz="1400" b="1" u="heavy" spc="10" dirty="0">
                          <a:latin typeface="DFKai-SB"/>
                          <a:cs typeface="DFKai-SB"/>
                        </a:rPr>
                        <a:t>阻礙</a:t>
                      </a:r>
                      <a:endParaRPr sz="1400">
                        <a:latin typeface="DFKai-SB"/>
                        <a:cs typeface="DFKai-SB"/>
                      </a:endParaRPr>
                    </a:p>
                    <a:p>
                      <a:pPr marL="34925" marR="69215">
                        <a:lnSpc>
                          <a:spcPct val="108300"/>
                        </a:lnSpc>
                        <a:spcBef>
                          <a:spcPts val="919"/>
                        </a:spcBef>
                      </a:pPr>
                      <a:r>
                        <a:rPr sz="1200" dirty="0">
                          <a:latin typeface="DFKai-SB"/>
                          <a:cs typeface="DFKai-SB"/>
                        </a:rPr>
                        <a:t>要達到理想目標會有哪些  外在阻礙</a:t>
                      </a:r>
                      <a:endParaRPr sz="1200">
                        <a:latin typeface="DFKai-SB"/>
                        <a:cs typeface="DFKai-SB"/>
                      </a:endParaRPr>
                    </a:p>
                    <a:p>
                      <a:pPr>
                        <a:lnSpc>
                          <a:spcPct val="100000"/>
                        </a:lnSpc>
                        <a:spcBef>
                          <a:spcPts val="10"/>
                        </a:spcBef>
                      </a:pPr>
                      <a:endParaRPr sz="1350">
                        <a:latin typeface="Times New Roman"/>
                        <a:cs typeface="Times New Roman"/>
                      </a:endParaRPr>
                    </a:p>
                    <a:p>
                      <a:pPr marL="34925" marR="135255">
                        <a:lnSpc>
                          <a:spcPct val="109100"/>
                        </a:lnSpc>
                      </a:pPr>
                      <a:r>
                        <a:rPr sz="1100" u="sng" dirty="0">
                          <a:latin typeface="DFKai-SB"/>
                          <a:cs typeface="DFKai-SB"/>
                        </a:rPr>
                        <a:t>*找不到好的機會</a:t>
                      </a:r>
                      <a:r>
                        <a:rPr sz="1100" u="sng" spc="-25" dirty="0">
                          <a:latin typeface="DFKai-SB"/>
                          <a:cs typeface="DFKai-SB"/>
                        </a:rPr>
                        <a:t>讓</a:t>
                      </a:r>
                      <a:r>
                        <a:rPr sz="1100" u="sng" dirty="0">
                          <a:latin typeface="DFKai-SB"/>
                          <a:cs typeface="DFKai-SB"/>
                        </a:rPr>
                        <a:t>我的能 </a:t>
                      </a:r>
                      <a:r>
                        <a:rPr sz="1100" dirty="0">
                          <a:latin typeface="DFKai-SB"/>
                          <a:cs typeface="DFKai-SB"/>
                        </a:rPr>
                        <a:t> </a:t>
                      </a:r>
                      <a:r>
                        <a:rPr sz="1100" u="sng" dirty="0">
                          <a:latin typeface="DFKai-SB"/>
                          <a:cs typeface="DFKai-SB"/>
                        </a:rPr>
                        <a:t>力被看見</a:t>
                      </a:r>
                      <a:endParaRPr sz="1100">
                        <a:latin typeface="DFKai-SB"/>
                        <a:cs typeface="DFKai-SB"/>
                      </a:endParaRPr>
                    </a:p>
                    <a:p>
                      <a:pPr marL="34925">
                        <a:lnSpc>
                          <a:spcPct val="100000"/>
                        </a:lnSpc>
                        <a:spcBef>
                          <a:spcPts val="335"/>
                        </a:spcBef>
                      </a:pPr>
                      <a:r>
                        <a:rPr sz="1100" u="sng" dirty="0">
                          <a:latin typeface="DFKai-SB"/>
                          <a:cs typeface="DFKai-SB"/>
                        </a:rPr>
                        <a:t>*主編想要的東西跟我想呈</a:t>
                      </a:r>
                      <a:endParaRPr sz="1100">
                        <a:latin typeface="DFKai-SB"/>
                        <a:cs typeface="DFKai-SB"/>
                      </a:endParaRPr>
                    </a:p>
                    <a:p>
                      <a:pPr marL="34925">
                        <a:lnSpc>
                          <a:spcPct val="100000"/>
                        </a:lnSpc>
                        <a:spcBef>
                          <a:spcPts val="480"/>
                        </a:spcBef>
                      </a:pPr>
                      <a:r>
                        <a:rPr sz="1100" u="sng" dirty="0">
                          <a:latin typeface="DFKai-SB"/>
                          <a:cs typeface="DFKai-SB"/>
                        </a:rPr>
                        <a:t>現的不同</a:t>
                      </a:r>
                      <a:endParaRPr sz="1100">
                        <a:latin typeface="DFKai-SB"/>
                        <a:cs typeface="DFKai-SB"/>
                      </a:endParaRPr>
                    </a:p>
                  </a:txBody>
                  <a:tcPr marL="0" marR="0" marT="0" marB="0">
                    <a:lnL w="6108" cap="flat" cmpd="sng" algn="ctr">
                      <a:solidFill>
                        <a:srgbClr val="000000"/>
                      </a:solidFill>
                      <a:prstDash val="solid"/>
                      <a:round/>
                      <a:headEnd type="none" w="med" len="med"/>
                      <a:tailEnd type="none" w="med" len="med"/>
                    </a:lnL>
                    <a:lnR w="6096">
                      <a:solidFill>
                        <a:srgbClr val="C0C0C0"/>
                      </a:solidFill>
                      <a:prstDash val="solid"/>
                    </a:lnR>
                    <a:lnT w="6108">
                      <a:solidFill>
                        <a:srgbClr val="000000"/>
                      </a:solidFill>
                      <a:prstDash val="solid"/>
                    </a:lnT>
                    <a:lnB w="6096">
                      <a:solidFill>
                        <a:srgbClr val="000000"/>
                      </a:solidFill>
                      <a:prstDash val="solid"/>
                    </a:lnB>
                  </a:tcPr>
                </a:tc>
              </a:tr>
              <a:tr h="2444496">
                <a:tc>
                  <a:txBody>
                    <a:bodyPr/>
                    <a:lstStyle/>
                    <a:p>
                      <a:pPr marL="716280">
                        <a:lnSpc>
                          <a:spcPct val="100000"/>
                        </a:lnSpc>
                        <a:spcBef>
                          <a:spcPts val="805"/>
                        </a:spcBef>
                      </a:pPr>
                      <a:r>
                        <a:rPr sz="1400" b="1" u="heavy" spc="10" dirty="0">
                          <a:latin typeface="DFKai-SB"/>
                          <a:cs typeface="DFKai-SB"/>
                        </a:rPr>
                        <a:t>優勢</a:t>
                      </a:r>
                      <a:endParaRPr sz="1400">
                        <a:latin typeface="DFKai-SB"/>
                        <a:cs typeface="DFKai-SB"/>
                      </a:endParaRPr>
                    </a:p>
                    <a:p>
                      <a:pPr marL="66675" marR="191135">
                        <a:lnSpc>
                          <a:spcPct val="108300"/>
                        </a:lnSpc>
                        <a:spcBef>
                          <a:spcPts val="919"/>
                        </a:spcBef>
                      </a:pPr>
                      <a:r>
                        <a:rPr sz="1200" b="1" dirty="0">
                          <a:latin typeface="DFKai-SB"/>
                          <a:cs typeface="DFKai-SB"/>
                        </a:rPr>
                        <a:t>我已具備哪些自我優勢  </a:t>
                      </a:r>
                      <a:r>
                        <a:rPr sz="1200" b="1" spc="-5" dirty="0">
                          <a:latin typeface="DFKai-SB"/>
                          <a:cs typeface="DFKai-SB"/>
                        </a:rPr>
                        <a:t>會幫助我達到理想</a:t>
                      </a:r>
                      <a:endParaRPr sz="1200">
                        <a:latin typeface="DFKai-SB"/>
                        <a:cs typeface="DFKai-SB"/>
                      </a:endParaRPr>
                    </a:p>
                    <a:p>
                      <a:pPr>
                        <a:lnSpc>
                          <a:spcPct val="100000"/>
                        </a:lnSpc>
                        <a:spcBef>
                          <a:spcPts val="35"/>
                        </a:spcBef>
                      </a:pPr>
                      <a:endParaRPr sz="1200">
                        <a:latin typeface="Times New Roman"/>
                        <a:cs typeface="Times New Roman"/>
                      </a:endParaRPr>
                    </a:p>
                    <a:p>
                      <a:pPr marL="66675" marR="101600">
                        <a:lnSpc>
                          <a:spcPct val="136400"/>
                        </a:lnSpc>
                        <a:spcBef>
                          <a:spcPts val="5"/>
                        </a:spcBef>
                      </a:pPr>
                      <a:r>
                        <a:rPr sz="1100" b="1" u="sng" dirty="0">
                          <a:latin typeface="DFKai-SB"/>
                          <a:cs typeface="DFKai-SB"/>
                        </a:rPr>
                        <a:t>*有自己搜尋相關資訊，知 </a:t>
                      </a:r>
                      <a:r>
                        <a:rPr sz="1100" b="1" dirty="0">
                          <a:latin typeface="DFKai-SB"/>
                          <a:cs typeface="DFKai-SB"/>
                        </a:rPr>
                        <a:t> </a:t>
                      </a:r>
                      <a:r>
                        <a:rPr sz="1100" b="1" u="sng" dirty="0">
                          <a:latin typeface="DFKai-SB"/>
                          <a:cs typeface="DFKai-SB"/>
                        </a:rPr>
                        <a:t>道工作內容及自己可能會  遇到的挑戰</a:t>
                      </a:r>
                      <a:endParaRPr sz="1100">
                        <a:latin typeface="DFKai-SB"/>
                        <a:cs typeface="DFKai-SB"/>
                      </a:endParaRPr>
                    </a:p>
                    <a:p>
                      <a:pPr marL="66675">
                        <a:lnSpc>
                          <a:spcPct val="100000"/>
                        </a:lnSpc>
                        <a:spcBef>
                          <a:spcPts val="480"/>
                        </a:spcBef>
                      </a:pPr>
                      <a:r>
                        <a:rPr sz="1100" b="1" u="sng" dirty="0">
                          <a:latin typeface="DFKai-SB"/>
                          <a:cs typeface="DFKai-SB"/>
                        </a:rPr>
                        <a:t>*對自己的眼光有信心</a:t>
                      </a:r>
                      <a:endParaRPr sz="1100">
                        <a:latin typeface="DFKai-SB"/>
                        <a:cs typeface="DFKai-SB"/>
                      </a:endParaRPr>
                    </a:p>
                  </a:txBody>
                  <a:tcPr marL="0" marR="0" marT="0" marB="0">
                    <a:lnL w="6096">
                      <a:solidFill>
                        <a:srgbClr val="C0C0C0"/>
                      </a:solidFill>
                      <a:prstDash val="solid"/>
                    </a:lnL>
                    <a:lnR w="6096">
                      <a:solidFill>
                        <a:srgbClr val="000000"/>
                      </a:solidFill>
                      <a:prstDash val="solid"/>
                    </a:lnR>
                    <a:lnT w="6096">
                      <a:solidFill>
                        <a:srgbClr val="000000"/>
                      </a:solidFill>
                      <a:prstDash val="solid"/>
                    </a:lnT>
                    <a:lnB w="6096">
                      <a:solidFill>
                        <a:srgbClr val="C0C0C0"/>
                      </a:solidFill>
                      <a:prstDash val="solid"/>
                    </a:lnB>
                  </a:tcPr>
                </a:tc>
                <a:tc>
                  <a:txBody>
                    <a:bodyPr/>
                    <a:lstStyle/>
                    <a:p>
                      <a:pPr marL="713105">
                        <a:lnSpc>
                          <a:spcPct val="100000"/>
                        </a:lnSpc>
                        <a:spcBef>
                          <a:spcPts val="805"/>
                        </a:spcBef>
                      </a:pPr>
                      <a:r>
                        <a:rPr sz="1400" b="1" u="heavy" spc="10" dirty="0">
                          <a:latin typeface="DFKai-SB"/>
                          <a:cs typeface="DFKai-SB"/>
                        </a:rPr>
                        <a:t>行動</a:t>
                      </a:r>
                      <a:endParaRPr sz="1400">
                        <a:latin typeface="DFKai-SB"/>
                        <a:cs typeface="DFKai-SB"/>
                      </a:endParaRPr>
                    </a:p>
                    <a:p>
                      <a:pPr marL="63500" marR="59055">
                        <a:lnSpc>
                          <a:spcPct val="108300"/>
                        </a:lnSpc>
                        <a:spcBef>
                          <a:spcPts val="919"/>
                        </a:spcBef>
                      </a:pPr>
                      <a:r>
                        <a:rPr sz="1200" dirty="0">
                          <a:latin typeface="DFKai-SB"/>
                          <a:cs typeface="DFKai-SB"/>
                        </a:rPr>
                        <a:t>最近我就可以做什</a:t>
                      </a:r>
                      <a:r>
                        <a:rPr sz="1200" spc="-75" dirty="0">
                          <a:latin typeface="DFKai-SB"/>
                          <a:cs typeface="DFKai-SB"/>
                        </a:rPr>
                        <a:t>麼，</a:t>
                      </a:r>
                      <a:r>
                        <a:rPr sz="1200" dirty="0">
                          <a:latin typeface="DFKai-SB"/>
                          <a:cs typeface="DFKai-SB"/>
                        </a:rPr>
                        <a:t>讓  我更接近理想生涯</a:t>
                      </a:r>
                      <a:endParaRPr sz="1200">
                        <a:latin typeface="DFKai-SB"/>
                        <a:cs typeface="DFKai-SB"/>
                      </a:endParaRPr>
                    </a:p>
                    <a:p>
                      <a:pPr>
                        <a:lnSpc>
                          <a:spcPct val="100000"/>
                        </a:lnSpc>
                        <a:spcBef>
                          <a:spcPts val="35"/>
                        </a:spcBef>
                      </a:pPr>
                      <a:endParaRPr sz="1200">
                        <a:latin typeface="Times New Roman"/>
                        <a:cs typeface="Times New Roman"/>
                      </a:endParaRPr>
                    </a:p>
                    <a:p>
                      <a:pPr marL="63500" marR="104775">
                        <a:lnSpc>
                          <a:spcPct val="136400"/>
                        </a:lnSpc>
                        <a:spcBef>
                          <a:spcPts val="5"/>
                        </a:spcBef>
                      </a:pPr>
                      <a:r>
                        <a:rPr sz="1100" b="1" u="sng" dirty="0">
                          <a:latin typeface="DFKai-SB"/>
                          <a:cs typeface="DFKai-SB"/>
                        </a:rPr>
                        <a:t>*開始尋找可以當工讀生的 </a:t>
                      </a:r>
                      <a:r>
                        <a:rPr sz="1100" b="1" dirty="0">
                          <a:latin typeface="DFKai-SB"/>
                          <a:cs typeface="DFKai-SB"/>
                        </a:rPr>
                        <a:t> </a:t>
                      </a:r>
                      <a:r>
                        <a:rPr sz="1100" b="1" u="sng" dirty="0">
                          <a:latin typeface="DFKai-SB"/>
                          <a:cs typeface="DFKai-SB"/>
                        </a:rPr>
                        <a:t>雜誌社，也可免費去幫忙</a:t>
                      </a:r>
                      <a:endParaRPr sz="1100">
                        <a:latin typeface="DFKai-SB"/>
                        <a:cs typeface="DFKai-SB"/>
                      </a:endParaRPr>
                    </a:p>
                    <a:p>
                      <a:pPr marL="63500" marR="59055">
                        <a:lnSpc>
                          <a:spcPct val="125000"/>
                        </a:lnSpc>
                        <a:spcBef>
                          <a:spcPts val="45"/>
                        </a:spcBef>
                      </a:pPr>
                      <a:r>
                        <a:rPr sz="1200" b="1" u="sng" spc="-5" dirty="0">
                          <a:latin typeface="DFKai-SB"/>
                          <a:cs typeface="DFKai-SB"/>
                        </a:rPr>
                        <a:t>*多詢問身旁是否有相關  </a:t>
                      </a:r>
                      <a:r>
                        <a:rPr sz="1200" b="1" u="sng" dirty="0">
                          <a:latin typeface="DFKai-SB"/>
                          <a:cs typeface="DFKai-SB"/>
                        </a:rPr>
                        <a:t>經驗的</a:t>
                      </a:r>
                      <a:r>
                        <a:rPr sz="1200" b="1" u="sng" spc="-75" dirty="0">
                          <a:latin typeface="DFKai-SB"/>
                          <a:cs typeface="DFKai-SB"/>
                        </a:rPr>
                        <a:t>人，</a:t>
                      </a:r>
                      <a:r>
                        <a:rPr sz="1200" b="1" u="sng" dirty="0">
                          <a:latin typeface="DFKai-SB"/>
                          <a:cs typeface="DFKai-SB"/>
                        </a:rPr>
                        <a:t>訪談他們的生 </a:t>
                      </a:r>
                      <a:r>
                        <a:rPr sz="1200" b="1" dirty="0">
                          <a:latin typeface="DFKai-SB"/>
                          <a:cs typeface="DFKai-SB"/>
                        </a:rPr>
                        <a:t> </a:t>
                      </a:r>
                      <a:r>
                        <a:rPr sz="1200" b="1" u="sng" spc="-5" dirty="0">
                          <a:latin typeface="DFKai-SB"/>
                          <a:cs typeface="DFKai-SB"/>
                        </a:rPr>
                        <a:t>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C0C0C0"/>
                      </a:solidFill>
                      <a:prstDash val="solid"/>
                    </a:lnB>
                  </a:tcPr>
                </a:tc>
                <a:tc>
                  <a:txBody>
                    <a:bodyPr/>
                    <a:lstStyle/>
                    <a:p>
                      <a:pPr algn="ctr">
                        <a:lnSpc>
                          <a:spcPct val="100000"/>
                        </a:lnSpc>
                        <a:spcBef>
                          <a:spcPts val="805"/>
                        </a:spcBef>
                      </a:pPr>
                      <a:r>
                        <a:rPr sz="1400" b="1" u="heavy" spc="10" dirty="0">
                          <a:latin typeface="DFKai-SB"/>
                          <a:cs typeface="DFKai-SB"/>
                        </a:rPr>
                        <a:t>見證</a:t>
                      </a:r>
                      <a:endParaRPr sz="1400">
                        <a:latin typeface="DFKai-SB"/>
                        <a:cs typeface="DFKai-SB"/>
                      </a:endParaRPr>
                    </a:p>
                    <a:p>
                      <a:pPr algn="ctr">
                        <a:lnSpc>
                          <a:spcPct val="100000"/>
                        </a:lnSpc>
                        <a:spcBef>
                          <a:spcPts val="1040"/>
                        </a:spcBef>
                      </a:pPr>
                      <a:r>
                        <a:rPr sz="1200" dirty="0">
                          <a:latin typeface="DFKai-SB"/>
                          <a:cs typeface="DFKai-SB"/>
                        </a:rPr>
                        <a:t>朋友的見證與祝福</a:t>
                      </a:r>
                      <a:endParaRPr sz="1200">
                        <a:latin typeface="DFKai-SB"/>
                        <a:cs typeface="DFKai-SB"/>
                      </a:endParaRPr>
                    </a:p>
                    <a:p>
                      <a:pPr>
                        <a:lnSpc>
                          <a:spcPct val="100000"/>
                        </a:lnSpc>
                        <a:spcBef>
                          <a:spcPts val="40"/>
                        </a:spcBef>
                      </a:pPr>
                      <a:endParaRPr sz="1200">
                        <a:latin typeface="Times New Roman"/>
                        <a:cs typeface="Times New Roman"/>
                      </a:endParaRPr>
                    </a:p>
                    <a:p>
                      <a:pPr marL="136525" marR="132080" algn="ctr">
                        <a:lnSpc>
                          <a:spcPct val="136300"/>
                        </a:lnSpc>
                      </a:pPr>
                      <a:r>
                        <a:rPr sz="1100" u="sng" dirty="0">
                          <a:latin typeface="DFKai-SB"/>
                          <a:cs typeface="DFKai-SB"/>
                        </a:rPr>
                        <a:t>我知道你可以，加油！  許美美</a:t>
                      </a:r>
                      <a:r>
                        <a:rPr sz="1100" u="sng" spc="-360" dirty="0">
                          <a:latin typeface="DFKai-SB"/>
                          <a:cs typeface="DFKai-SB"/>
                        </a:rPr>
                        <a:t> </a:t>
                      </a:r>
                      <a:r>
                        <a:rPr sz="1100" u="sng" dirty="0">
                          <a:latin typeface="DFKai-SB"/>
                          <a:cs typeface="DFKai-SB"/>
                        </a:rPr>
                        <a:t>103/11/28</a:t>
                      </a:r>
                      <a:endParaRPr sz="1100">
                        <a:latin typeface="DFKai-SB"/>
                        <a:cs typeface="DFKai-SB"/>
                      </a:endParaRPr>
                    </a:p>
                    <a:p>
                      <a:pPr>
                        <a:lnSpc>
                          <a:spcPct val="100000"/>
                        </a:lnSpc>
                        <a:spcBef>
                          <a:spcPts val="15"/>
                        </a:spcBef>
                      </a:pPr>
                      <a:endParaRPr sz="1550">
                        <a:latin typeface="Times New Roman"/>
                        <a:cs typeface="Times New Roman"/>
                      </a:endParaRPr>
                    </a:p>
                    <a:p>
                      <a:pPr marL="136525" marR="132080" algn="ctr">
                        <a:lnSpc>
                          <a:spcPct val="136400"/>
                        </a:lnSpc>
                        <a:tabLst>
                          <a:tab pos="697865" algn="l"/>
                        </a:tabLst>
                      </a:pPr>
                      <a:r>
                        <a:rPr sz="1100" u="sng" dirty="0">
                          <a:latin typeface="DFKai-SB"/>
                          <a:cs typeface="DFKai-SB"/>
                        </a:rPr>
                        <a:t>希望過十年後你</a:t>
                      </a:r>
                      <a:r>
                        <a:rPr sz="1100" u="sng" spc="-25" dirty="0">
                          <a:latin typeface="DFKai-SB"/>
                          <a:cs typeface="DFKai-SB"/>
                        </a:rPr>
                        <a:t>會</a:t>
                      </a:r>
                      <a:r>
                        <a:rPr sz="1100" u="sng" dirty="0">
                          <a:latin typeface="DFKai-SB"/>
                          <a:cs typeface="DFKai-SB"/>
                        </a:rPr>
                        <a:t>成為主 </a:t>
                      </a:r>
                      <a:r>
                        <a:rPr sz="1100" dirty="0">
                          <a:latin typeface="DFKai-SB"/>
                          <a:cs typeface="DFKai-SB"/>
                        </a:rPr>
                        <a:t> </a:t>
                      </a:r>
                      <a:r>
                        <a:rPr sz="1100" u="sng" dirty="0">
                          <a:latin typeface="DFKai-SB"/>
                          <a:cs typeface="DFKai-SB"/>
                        </a:rPr>
                        <a:t>編，完成你的夢想～  陳阿呆	103/11/28</a:t>
                      </a:r>
                      <a:endParaRPr sz="1100">
                        <a:latin typeface="DFKai-SB"/>
                        <a:cs typeface="DFKai-SB"/>
                      </a:endParaRPr>
                    </a:p>
                  </a:txBody>
                  <a:tcPr marL="0" marR="0" marT="0" marB="0">
                    <a:lnL w="6108">
                      <a:solidFill>
                        <a:srgbClr val="000000"/>
                      </a:solidFill>
                      <a:prstDash val="solid"/>
                    </a:lnL>
                    <a:lnR w="6096">
                      <a:solidFill>
                        <a:srgbClr val="C0C0C0"/>
                      </a:solidFill>
                      <a:prstDash val="solid"/>
                    </a:lnR>
                    <a:lnT w="6096">
                      <a:solidFill>
                        <a:srgbClr val="000000"/>
                      </a:solidFill>
                      <a:prstDash val="solid"/>
                    </a:lnT>
                    <a:lnB w="6096">
                      <a:solidFill>
                        <a:srgbClr val="C0C0C0"/>
                      </a:solidFill>
                      <a:prstDash val="soli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245235"/>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13</a:t>
            </a:r>
            <a:r>
              <a:rPr sz="1400" b="1" spc="-380" dirty="0">
                <a:latin typeface="DFKai-SB"/>
                <a:cs typeface="DFKai-SB"/>
              </a:rPr>
              <a:t> </a:t>
            </a:r>
            <a:r>
              <a:rPr sz="1400" b="1" spc="-5" dirty="0">
                <a:latin typeface="DFKai-SB"/>
                <a:cs typeface="DFKai-SB"/>
              </a:rPr>
              <a:t>享受生涯變動</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鍾雅惠(彰化師範大學輔導與諮商學系碩士班研究生)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1912202986"/>
              </p:ext>
            </p:extLst>
          </p:nvPr>
        </p:nvGraphicFramePr>
        <p:xfrm>
          <a:off x="1139952" y="2514587"/>
          <a:ext cx="5312662" cy="3736851"/>
        </p:xfrm>
        <a:graphic>
          <a:graphicData uri="http://schemas.openxmlformats.org/drawingml/2006/table">
            <a:tbl>
              <a:tblPr firstRow="1" bandRow="1">
                <a:tableStyleId>{2D5ABB26-0587-4C30-8999-92F81FD0307C}</a:tableStyleId>
              </a:tblPr>
              <a:tblGrid>
                <a:gridCol w="630935"/>
                <a:gridCol w="1310633"/>
                <a:gridCol w="457200"/>
                <a:gridCol w="2913894"/>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□丙</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職業視窗六宮格	□丙</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□丁</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多元經驗	□丁</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□戊</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角色脫離─進入	□戊</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04790" cy="9039141"/>
          </a:xfrm>
          <a:prstGeom prst="rect">
            <a:avLst/>
          </a:prstGeom>
        </p:spPr>
        <p:txBody>
          <a:bodyPr vert="horz" wrap="square" lIns="0" tIns="0" rIns="0" bIns="0" rtlCol="0">
            <a:spAutoFit/>
          </a:bodyPr>
          <a:lstStyle/>
          <a:p>
            <a:pPr marL="1670685">
              <a:lnSpc>
                <a:spcPct val="100000"/>
              </a:lnSpc>
            </a:pPr>
            <a:r>
              <a:rPr sz="1400" b="1" spc="-5" dirty="0">
                <a:latin typeface="DFKai-SB"/>
                <a:cs typeface="DFKai-SB"/>
              </a:rPr>
              <a:t>「生涯籌劃」大單元簡介</a:t>
            </a:r>
            <a:endParaRPr sz="1400" dirty="0">
              <a:latin typeface="DFKai-SB"/>
              <a:cs typeface="DFKai-SB"/>
            </a:endParaRPr>
          </a:p>
          <a:p>
            <a:pPr>
              <a:lnSpc>
                <a:spcPct val="100000"/>
              </a:lnSpc>
            </a:pPr>
            <a:endParaRPr sz="1400" dirty="0">
              <a:latin typeface="Times New Roman"/>
              <a:cs typeface="Times New Roman"/>
            </a:endParaRPr>
          </a:p>
          <a:p>
            <a:pPr marL="12700" marR="711835">
              <a:lnSpc>
                <a:spcPct val="125000"/>
              </a:lnSpc>
              <a:spcBef>
                <a:spcPts val="1015"/>
              </a:spcBef>
              <a:tabLst>
                <a:tab pos="621665" algn="l"/>
              </a:tabLst>
            </a:pPr>
            <a:r>
              <a:rPr sz="1200" dirty="0">
                <a:latin typeface="DFKai-SB"/>
                <a:cs typeface="DFKai-SB"/>
              </a:rPr>
              <a:t>劉淑慧	彰化師範大學輔導與諮商學系教授兼華人生涯研究中心主任  管貴貞	文化大學心理輔導學系副教授兼學生諮商中心主任</a:t>
            </a:r>
          </a:p>
          <a:p>
            <a:pPr marL="12700" marR="2693035">
              <a:lnSpc>
                <a:spcPct val="125000"/>
              </a:lnSpc>
              <a:tabLst>
                <a:tab pos="621665" algn="l"/>
              </a:tabLst>
            </a:pPr>
            <a:r>
              <a:rPr sz="1200" dirty="0">
                <a:latin typeface="DFKai-SB"/>
                <a:cs typeface="DFKai-SB"/>
              </a:rPr>
              <a:t>洪瑞斌	文化大學心理輔導學系副教授  彭心怡	國防大學通識中心講師</a:t>
            </a:r>
          </a:p>
          <a:p>
            <a:pPr marL="12700" marR="1778635">
              <a:lnSpc>
                <a:spcPct val="125000"/>
              </a:lnSpc>
              <a:tabLst>
                <a:tab pos="621665" algn="l"/>
              </a:tabLst>
            </a:pPr>
            <a:r>
              <a:rPr sz="1200" dirty="0">
                <a:latin typeface="DFKai-SB"/>
                <a:cs typeface="DFKai-SB"/>
              </a:rPr>
              <a:t>鍾雅惠	彰化師範大學輔導與諮商學系碩士班研究生  蔡羽柔	彰化師範大學輔導與諮商學系碩士班研究生</a:t>
            </a:r>
          </a:p>
          <a:p>
            <a:pPr>
              <a:lnSpc>
                <a:spcPct val="100000"/>
              </a:lnSpc>
              <a:spcBef>
                <a:spcPts val="20"/>
              </a:spcBef>
            </a:pPr>
            <a:endParaRPr sz="1650" dirty="0">
              <a:latin typeface="Times New Roman"/>
              <a:cs typeface="Times New Roman"/>
            </a:endParaRPr>
          </a:p>
          <a:p>
            <a:pPr marL="317500" marR="7620" indent="-304800">
              <a:lnSpc>
                <a:spcPct val="201700"/>
              </a:lnSpc>
            </a:pPr>
            <a:r>
              <a:rPr sz="1200" b="1" spc="-5" dirty="0">
                <a:latin typeface="DFKai-SB"/>
                <a:cs typeface="DFKai-SB"/>
              </a:rPr>
              <a:t>一、生涯發展任務  </a:t>
            </a:r>
            <a:r>
              <a:rPr sz="1200" dirty="0">
                <a:latin typeface="DFKai-SB"/>
                <a:cs typeface="DFKai-SB"/>
              </a:rPr>
              <a:t>自我探索主題的核心目標在協助學生提升掌控</a:t>
            </a:r>
            <a:r>
              <a:rPr sz="1200" spc="-75" dirty="0">
                <a:latin typeface="DFKai-SB"/>
                <a:cs typeface="DFKai-SB"/>
              </a:rPr>
              <a:t>力、</a:t>
            </a:r>
            <a:r>
              <a:rPr sz="1200" dirty="0">
                <a:latin typeface="DFKai-SB"/>
                <a:cs typeface="DFKai-SB"/>
              </a:rPr>
              <a:t>執行</a:t>
            </a:r>
            <a:r>
              <a:rPr sz="1200" spc="-75" dirty="0">
                <a:latin typeface="DFKai-SB"/>
                <a:cs typeface="DFKai-SB"/>
              </a:rPr>
              <a:t>力、</a:t>
            </a:r>
            <a:r>
              <a:rPr sz="1200" dirty="0">
                <a:latin typeface="DFKai-SB"/>
                <a:cs typeface="DFKai-SB"/>
              </a:rPr>
              <a:t>建構</a:t>
            </a:r>
            <a:r>
              <a:rPr sz="1200" spc="-100" dirty="0">
                <a:latin typeface="DFKai-SB"/>
                <a:cs typeface="DFKai-SB"/>
              </a:rPr>
              <a:t>力</a:t>
            </a:r>
            <a:r>
              <a:rPr sz="1200" spc="-75" dirty="0">
                <a:latin typeface="DFKai-SB"/>
                <a:cs typeface="DFKai-SB"/>
              </a:rPr>
              <a:t>、</a:t>
            </a:r>
            <a:r>
              <a:rPr sz="1200" dirty="0">
                <a:latin typeface="DFKai-SB"/>
                <a:cs typeface="DFKai-SB"/>
              </a:rPr>
              <a:t>開放力</a:t>
            </a:r>
          </a:p>
          <a:p>
            <a:pPr marL="12700">
              <a:lnSpc>
                <a:spcPct val="100000"/>
              </a:lnSpc>
              <a:spcBef>
                <a:spcPts val="575"/>
              </a:spcBef>
            </a:pPr>
            <a:r>
              <a:rPr sz="1200" dirty="0">
                <a:latin typeface="DFKai-SB"/>
                <a:cs typeface="DFKai-SB"/>
              </a:rPr>
              <a:t>和生命力等生涯素養（career</a:t>
            </a:r>
            <a:r>
              <a:rPr sz="1200" spc="-100" dirty="0">
                <a:latin typeface="DFKai-SB"/>
                <a:cs typeface="DFKai-SB"/>
              </a:rPr>
              <a:t> </a:t>
            </a:r>
            <a:r>
              <a:rPr sz="1200" dirty="0">
                <a:latin typeface="DFKai-SB"/>
                <a:cs typeface="DFKai-SB"/>
              </a:rPr>
              <a:t>literacy）達成下列生涯發展任務：</a:t>
            </a:r>
          </a:p>
          <a:p>
            <a:pPr marL="643255" marR="7620" indent="-271780" algn="just">
              <a:lnSpc>
                <a:spcPct val="140000"/>
              </a:lnSpc>
              <a:spcBef>
                <a:spcPts val="865"/>
              </a:spcBef>
            </a:pPr>
            <a:r>
              <a:rPr sz="1200" dirty="0">
                <a:latin typeface="DFKai-SB"/>
                <a:cs typeface="DFKai-SB"/>
              </a:rPr>
              <a:t>1. </a:t>
            </a:r>
            <a:r>
              <a:rPr sz="1200" spc="20" dirty="0">
                <a:latin typeface="DFKai-SB"/>
                <a:cs typeface="DFKai-SB"/>
              </a:rPr>
              <a:t>勾勒生涯願景：在教育或職業環境脈絡中，勾勒出呼應個人志趣熱情  </a:t>
            </a:r>
            <a:r>
              <a:rPr sz="1200" dirty="0">
                <a:latin typeface="DFKai-SB"/>
                <a:cs typeface="DFKai-SB"/>
              </a:rPr>
              <a:t>與才幹資產以及照顧群體需求與福祉的生涯願景。</a:t>
            </a:r>
          </a:p>
          <a:p>
            <a:pPr marL="643255" marR="5080" indent="-271780" algn="just">
              <a:lnSpc>
                <a:spcPct val="139200"/>
              </a:lnSpc>
              <a:spcBef>
                <a:spcPts val="875"/>
              </a:spcBef>
            </a:pPr>
            <a:r>
              <a:rPr sz="1200" dirty="0">
                <a:latin typeface="DFKai-SB"/>
                <a:cs typeface="DFKai-SB"/>
              </a:rPr>
              <a:t>2. </a:t>
            </a:r>
            <a:r>
              <a:rPr sz="1200" spc="20" dirty="0">
                <a:latin typeface="DFKai-SB"/>
                <a:cs typeface="DFKai-SB"/>
              </a:rPr>
              <a:t>實踐理想生活：針對個人生涯願景，盤點個人才幹資產、資源網絡，  </a:t>
            </a:r>
            <a:r>
              <a:rPr sz="1200" spc="15" dirty="0">
                <a:latin typeface="DFKai-SB"/>
                <a:cs typeface="DFKai-SB"/>
              </a:rPr>
              <a:t>應用個人生涯籌劃與管理方法，勾勒出實際可行的實踐歷程，在大學  </a:t>
            </a:r>
            <a:r>
              <a:rPr sz="1200" dirty="0">
                <a:latin typeface="DFKai-SB"/>
                <a:cs typeface="DFKai-SB"/>
              </a:rPr>
              <a:t>校園中實際活出理想生活。</a:t>
            </a:r>
          </a:p>
          <a:p>
            <a:pPr marL="643255" marR="7620" indent="-271780" algn="just">
              <a:lnSpc>
                <a:spcPct val="140000"/>
              </a:lnSpc>
              <a:spcBef>
                <a:spcPts val="885"/>
              </a:spcBef>
            </a:pPr>
            <a:r>
              <a:rPr sz="1200" dirty="0">
                <a:latin typeface="DFKai-SB"/>
                <a:cs typeface="DFKai-SB"/>
              </a:rPr>
              <a:t>3. </a:t>
            </a:r>
            <a:r>
              <a:rPr sz="1200" spc="20" dirty="0">
                <a:latin typeface="DFKai-SB"/>
                <a:cs typeface="DFKai-SB"/>
              </a:rPr>
              <a:t>展現行銷自我：針對爭取學習、工作或生活相關機會的需要，儲備梳  </a:t>
            </a:r>
            <a:r>
              <a:rPr sz="1200" dirty="0">
                <a:latin typeface="DFKai-SB"/>
                <a:cs typeface="DFKai-SB"/>
              </a:rPr>
              <a:t>理個人經歷、展現個人特色優勢、爭取未來發展機會。</a:t>
            </a:r>
          </a:p>
          <a:p>
            <a:pPr marL="643255" marR="5080" indent="-271780" algn="just">
              <a:lnSpc>
                <a:spcPct val="138900"/>
              </a:lnSpc>
              <a:spcBef>
                <a:spcPts val="880"/>
              </a:spcBef>
            </a:pPr>
            <a:r>
              <a:rPr sz="1200" dirty="0">
                <a:latin typeface="DFKai-SB"/>
                <a:cs typeface="DFKai-SB"/>
              </a:rPr>
              <a:t>4. </a:t>
            </a:r>
            <a:r>
              <a:rPr sz="1200" spc="20" dirty="0">
                <a:latin typeface="DFKai-SB"/>
                <a:cs typeface="DFKai-SB"/>
              </a:rPr>
              <a:t>準備適應職場：針對未來適應職場的需要，了解與適應職場運作、職  </a:t>
            </a:r>
            <a:r>
              <a:rPr sz="1200" spc="15" dirty="0">
                <a:latin typeface="DFKai-SB"/>
                <a:cs typeface="DFKai-SB"/>
              </a:rPr>
              <a:t>場潛規則以及工作角色扮演，需要了解與適應的範圍包括執行工作任  務所需才幹、職業道德與職場倫理、工作相關法律規範與安全守則以  </a:t>
            </a:r>
            <a:r>
              <a:rPr sz="1200" dirty="0">
                <a:latin typeface="DFKai-SB"/>
                <a:cs typeface="DFKai-SB"/>
              </a:rPr>
              <a:t>及其他職場相關文化與規則。</a:t>
            </a:r>
          </a:p>
          <a:p>
            <a:pPr marL="643255" marR="5080" indent="-271780" algn="just">
              <a:lnSpc>
                <a:spcPct val="138900"/>
              </a:lnSpc>
              <a:spcBef>
                <a:spcPts val="900"/>
              </a:spcBef>
            </a:pPr>
            <a:r>
              <a:rPr sz="1200" dirty="0">
                <a:latin typeface="DFKai-SB"/>
                <a:cs typeface="DFKai-SB"/>
              </a:rPr>
              <a:t>5. </a:t>
            </a:r>
            <a:r>
              <a:rPr sz="1200" spc="20" dirty="0">
                <a:latin typeface="DFKai-SB"/>
                <a:cs typeface="DFKai-SB"/>
              </a:rPr>
              <a:t>持續建構調整：持續關注自己的生涯發展，應用個人生涯籌劃策略與  </a:t>
            </a:r>
            <a:r>
              <a:rPr sz="1200" spc="15" dirty="0">
                <a:latin typeface="DFKai-SB"/>
                <a:cs typeface="DFKai-SB"/>
              </a:rPr>
              <a:t>管理方法來探索與實踐自己的生涯願景，在此歷程中欣賞與享受各種  預期和非預期的經驗，並時時反思與調整生涯願景或生涯管理與實踐  </a:t>
            </a:r>
            <a:r>
              <a:rPr sz="1200" dirty="0">
                <a:latin typeface="DFKai-SB"/>
                <a:cs typeface="DFKai-SB"/>
              </a:rPr>
              <a:t>方法。</a:t>
            </a:r>
          </a:p>
          <a:p>
            <a:pPr marL="12700" marR="7620" indent="304800" algn="just">
              <a:lnSpc>
                <a:spcPct val="138900"/>
              </a:lnSpc>
              <a:spcBef>
                <a:spcPts val="900"/>
              </a:spcBef>
            </a:pPr>
            <a:r>
              <a:rPr sz="1200" dirty="0">
                <a:latin typeface="DFKai-SB"/>
                <a:cs typeface="DFKai-SB"/>
              </a:rPr>
              <a:t>整個主題教材設計的理論基礎以存在現象</a:t>
            </a:r>
            <a:r>
              <a:rPr sz="1200" spc="-120" dirty="0">
                <a:latin typeface="DFKai-SB"/>
                <a:cs typeface="DFKai-SB"/>
              </a:rPr>
              <a:t>學</a:t>
            </a:r>
            <a:r>
              <a:rPr sz="1200" dirty="0">
                <a:latin typeface="DFKai-SB"/>
                <a:cs typeface="DFKai-SB"/>
              </a:rPr>
              <a:t>（劉淑</a:t>
            </a:r>
            <a:r>
              <a:rPr sz="1200" spc="-50" dirty="0">
                <a:latin typeface="DFKai-SB"/>
                <a:cs typeface="DFKai-SB"/>
              </a:rPr>
              <a:t>慧、</a:t>
            </a:r>
            <a:r>
              <a:rPr sz="1200" dirty="0">
                <a:latin typeface="DFKai-SB"/>
                <a:cs typeface="DFKai-SB"/>
              </a:rPr>
              <a:t>陳弈</a:t>
            </a:r>
            <a:r>
              <a:rPr sz="1200" spc="-75" dirty="0">
                <a:latin typeface="DFKai-SB"/>
                <a:cs typeface="DFKai-SB"/>
              </a:rPr>
              <a:t>靜</a:t>
            </a:r>
            <a:r>
              <a:rPr sz="1200" spc="-50" dirty="0">
                <a:latin typeface="DFKai-SB"/>
                <a:cs typeface="DFKai-SB"/>
              </a:rPr>
              <a:t>、</a:t>
            </a:r>
            <a:r>
              <a:rPr sz="1200" dirty="0">
                <a:latin typeface="DFKai-SB"/>
                <a:cs typeface="DFKai-SB"/>
              </a:rPr>
              <a:t>盧麗</a:t>
            </a:r>
            <a:r>
              <a:rPr sz="1200" spc="-75" dirty="0">
                <a:latin typeface="DFKai-SB"/>
                <a:cs typeface="DFKai-SB"/>
              </a:rPr>
              <a:t>瓊</a:t>
            </a:r>
            <a:r>
              <a:rPr sz="1200" spc="-50" dirty="0">
                <a:latin typeface="DFKai-SB"/>
                <a:cs typeface="DFKai-SB"/>
              </a:rPr>
              <a:t>、</a:t>
            </a:r>
            <a:r>
              <a:rPr sz="1200" dirty="0">
                <a:latin typeface="DFKai-SB"/>
                <a:cs typeface="DFKai-SB"/>
              </a:rPr>
              <a:t>盧  </a:t>
            </a:r>
            <a:r>
              <a:rPr sz="1200" spc="-15" dirty="0">
                <a:latin typeface="DFKai-SB"/>
                <a:cs typeface="DFKai-SB"/>
              </a:rPr>
              <a:t>怡任、敬世龍，2014；劉淑慧、盧怡任、洪瑞斌、楊育儀、彭心怡，2013）</a:t>
            </a:r>
            <a:r>
              <a:rPr sz="1200" spc="-15" dirty="0" smtClean="0">
                <a:latin typeface="DFKai-SB"/>
                <a:cs typeface="DFKai-SB"/>
              </a:rPr>
              <a:t>和易</a:t>
            </a:r>
            <a:r>
              <a:rPr sz="1200" spc="-125" dirty="0" smtClean="0">
                <a:latin typeface="DFKai-SB"/>
                <a:cs typeface="DFKai-SB"/>
              </a:rPr>
              <a:t>經生涯模式</a:t>
            </a:r>
            <a:r>
              <a:rPr sz="1200" spc="-125" dirty="0">
                <a:latin typeface="DFKai-SB"/>
                <a:cs typeface="DFKai-SB"/>
              </a:rPr>
              <a:t>（劉淑慧、王智弘，2014）為主，</a:t>
            </a:r>
            <a:r>
              <a:rPr sz="1200" spc="-125" dirty="0" smtClean="0">
                <a:latin typeface="DFKai-SB"/>
                <a:cs typeface="DFKai-SB"/>
              </a:rPr>
              <a:t>搭配</a:t>
            </a:r>
            <a:r>
              <a:rPr sz="1200" dirty="0" smtClean="0">
                <a:latin typeface="DFKai-SB"/>
                <a:cs typeface="DFKai-SB"/>
              </a:rPr>
              <a:t>Cochran</a:t>
            </a:r>
            <a:r>
              <a:rPr sz="1200" spc="-40" dirty="0" smtClean="0">
                <a:latin typeface="DFKai-SB"/>
                <a:cs typeface="DFKai-SB"/>
              </a:rPr>
              <a:t>生涯敘事理論、Krumboltz</a:t>
            </a:r>
            <a:r>
              <a:rPr sz="1200" dirty="0" smtClean="0">
                <a:latin typeface="DFKai-SB"/>
                <a:cs typeface="DFKai-SB"/>
              </a:rPr>
              <a:t>計畫性巧合理論</a:t>
            </a:r>
            <a:r>
              <a:rPr sz="1200" dirty="0">
                <a:latin typeface="DFKai-SB"/>
                <a:cs typeface="DFKai-SB"/>
              </a:rPr>
              <a:t>、</a:t>
            </a:r>
            <a:r>
              <a:rPr sz="1200" dirty="0" smtClean="0">
                <a:latin typeface="DFKai-SB"/>
                <a:cs typeface="DFKai-SB"/>
              </a:rPr>
              <a:t>Savickas的生涯建構論</a:t>
            </a:r>
            <a:r>
              <a:rPr sz="1200" dirty="0">
                <a:latin typeface="DFKai-SB"/>
                <a:cs typeface="DFKai-SB"/>
              </a:rPr>
              <a:t>。整體課程鼓勵學生承擔抉擇自由與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80922"/>
            <a:ext cx="1320800" cy="649605"/>
          </a:xfrm>
          <a:prstGeom prst="rect">
            <a:avLst/>
          </a:prstGeom>
        </p:spPr>
        <p:txBody>
          <a:bodyPr vert="horz" wrap="square" lIns="0" tIns="0" rIns="0" bIns="0" rtlCol="0">
            <a:spAutoFit/>
          </a:bodyPr>
          <a:lstStyle/>
          <a:p>
            <a:pPr marL="12700" marR="5080">
              <a:lnSpc>
                <a:spcPct val="109500"/>
              </a:lnSpc>
            </a:pPr>
            <a:r>
              <a:rPr sz="1400" b="1" spc="-10" dirty="0">
                <a:latin typeface="DFKai-SB"/>
                <a:cs typeface="DFKai-SB"/>
              </a:rPr>
              <a:t>己 13 </a:t>
            </a:r>
            <a:r>
              <a:rPr sz="1400" b="1" spc="-5" dirty="0">
                <a:latin typeface="DFKai-SB"/>
                <a:cs typeface="DFKai-SB"/>
              </a:rPr>
              <a:t>附件一  </a:t>
            </a:r>
            <a:r>
              <a:rPr sz="1200" b="1" spc="-5" dirty="0">
                <a:latin typeface="DFKai-SB"/>
                <a:cs typeface="DFKai-SB"/>
              </a:rPr>
              <a:t>各階段活動的案例  </a:t>
            </a:r>
            <a:r>
              <a:rPr sz="1200" dirty="0">
                <a:latin typeface="DFKai-SB"/>
                <a:cs typeface="DFKai-SB"/>
              </a:rPr>
              <a:t>1.</a:t>
            </a:r>
            <a:r>
              <a:rPr sz="1200" spc="-100" dirty="0">
                <a:latin typeface="DFKai-SB"/>
                <a:cs typeface="DFKai-SB"/>
              </a:rPr>
              <a:t> </a:t>
            </a:r>
            <a:r>
              <a:rPr sz="1200" dirty="0">
                <a:latin typeface="DFKai-SB"/>
                <a:cs typeface="DFKai-SB"/>
              </a:rPr>
              <a:t>創作接龍－送禮</a:t>
            </a:r>
            <a:endParaRPr sz="1200">
              <a:latin typeface="DFKai-SB"/>
              <a:cs typeface="DFKai-SB"/>
            </a:endParaRPr>
          </a:p>
        </p:txBody>
      </p:sp>
      <p:sp>
        <p:nvSpPr>
          <p:cNvPr id="3" name="object 3"/>
          <p:cNvSpPr/>
          <p:nvPr/>
        </p:nvSpPr>
        <p:spPr>
          <a:xfrm>
            <a:off x="1868170" y="1542427"/>
            <a:ext cx="3816019" cy="254506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82700" y="4063045"/>
            <a:ext cx="3796029" cy="607060"/>
          </a:xfrm>
          <a:prstGeom prst="rect">
            <a:avLst/>
          </a:prstGeom>
        </p:spPr>
        <p:txBody>
          <a:bodyPr vert="horz" wrap="square" lIns="0" tIns="0" rIns="0" bIns="0" rtlCol="0">
            <a:spAutoFit/>
          </a:bodyPr>
          <a:lstStyle/>
          <a:p>
            <a:pPr marL="12700" marR="462280">
              <a:lnSpc>
                <a:spcPct val="108300"/>
              </a:lnSpc>
            </a:pPr>
            <a:r>
              <a:rPr sz="1200" dirty="0">
                <a:latin typeface="DFKai-SB"/>
                <a:cs typeface="DFKai-SB"/>
              </a:rPr>
              <a:t>天使</a:t>
            </a:r>
            <a:r>
              <a:rPr sz="1200" spc="-409" dirty="0">
                <a:latin typeface="DFKai-SB"/>
                <a:cs typeface="DFKai-SB"/>
              </a:rPr>
              <a:t> </a:t>
            </a:r>
            <a:r>
              <a:rPr sz="1200" dirty="0">
                <a:latin typeface="DFKai-SB"/>
                <a:cs typeface="DFKai-SB"/>
              </a:rPr>
              <a:t>1：畫上一台汽車，代表存到錢買了一台汽車  天使</a:t>
            </a:r>
            <a:r>
              <a:rPr sz="1200" spc="-415" dirty="0">
                <a:latin typeface="DFKai-SB"/>
                <a:cs typeface="DFKai-SB"/>
              </a:rPr>
              <a:t> </a:t>
            </a:r>
            <a:r>
              <a:rPr sz="1200" dirty="0">
                <a:latin typeface="DFKai-SB"/>
                <a:cs typeface="DFKai-SB"/>
              </a:rPr>
              <a:t>2：畫上一個讚，代表獲得賞識得到升官機會</a:t>
            </a:r>
            <a:endParaRPr sz="1200">
              <a:latin typeface="DFKai-SB"/>
              <a:cs typeface="DFKai-SB"/>
            </a:endParaRPr>
          </a:p>
          <a:p>
            <a:pPr marL="12700">
              <a:lnSpc>
                <a:spcPct val="100000"/>
              </a:lnSpc>
              <a:spcBef>
                <a:spcPts val="120"/>
              </a:spcBef>
            </a:pPr>
            <a:r>
              <a:rPr sz="1200" dirty="0">
                <a:latin typeface="DFKai-SB"/>
                <a:cs typeface="DFKai-SB"/>
              </a:rPr>
              <a:t>天使</a:t>
            </a:r>
            <a:r>
              <a:rPr sz="1200" spc="-415" dirty="0">
                <a:latin typeface="DFKai-SB"/>
                <a:cs typeface="DFKai-SB"/>
              </a:rPr>
              <a:t> </a:t>
            </a:r>
            <a:r>
              <a:rPr sz="1200" dirty="0">
                <a:latin typeface="DFKai-SB"/>
                <a:cs typeface="DFKai-SB"/>
              </a:rPr>
              <a:t>3：在房子的地方畫上一個上升箭頭，代表房價上升</a:t>
            </a:r>
            <a:endParaRPr sz="1200">
              <a:latin typeface="DFKai-SB"/>
              <a:cs typeface="DFKai-SB"/>
            </a:endParaRPr>
          </a:p>
        </p:txBody>
      </p:sp>
      <p:sp>
        <p:nvSpPr>
          <p:cNvPr id="5" name="object 5"/>
          <p:cNvSpPr/>
          <p:nvPr/>
        </p:nvSpPr>
        <p:spPr>
          <a:xfrm>
            <a:off x="1883410" y="4879974"/>
            <a:ext cx="3784980" cy="25146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282700" y="7370124"/>
            <a:ext cx="5186045" cy="1021715"/>
          </a:xfrm>
          <a:prstGeom prst="rect">
            <a:avLst/>
          </a:prstGeom>
        </p:spPr>
        <p:txBody>
          <a:bodyPr vert="horz" wrap="square" lIns="0" tIns="0" rIns="0" bIns="0" rtlCol="0">
            <a:spAutoFit/>
          </a:bodyPr>
          <a:lstStyle/>
          <a:p>
            <a:pPr marL="546100" marR="5080" indent="-533400">
              <a:lnSpc>
                <a:spcPct val="108300"/>
              </a:lnSpc>
            </a:pPr>
            <a:r>
              <a:rPr sz="1200" dirty="0">
                <a:latin typeface="DFKai-SB"/>
                <a:cs typeface="DFKai-SB"/>
              </a:rPr>
              <a:t>惡魔</a:t>
            </a:r>
            <a:r>
              <a:rPr sz="1200" spc="-330" dirty="0">
                <a:latin typeface="DFKai-SB"/>
                <a:cs typeface="DFKai-SB"/>
              </a:rPr>
              <a:t> </a:t>
            </a:r>
            <a:r>
              <a:rPr sz="1200" spc="-35" dirty="0">
                <a:latin typeface="DFKai-SB"/>
                <a:cs typeface="DFKai-SB"/>
              </a:rPr>
              <a:t>1：把編輯圖案畫叉叉，代表工作上遇到挫折，可能賞識主角的人被貶官，  </a:t>
            </a:r>
            <a:r>
              <a:rPr sz="1200" dirty="0">
                <a:latin typeface="DFKai-SB"/>
                <a:cs typeface="DFKai-SB"/>
              </a:rPr>
              <a:t>主角受到波及</a:t>
            </a:r>
            <a:endParaRPr sz="1200">
              <a:latin typeface="DFKai-SB"/>
              <a:cs typeface="DFKai-SB"/>
            </a:endParaRPr>
          </a:p>
          <a:p>
            <a:pPr marL="546100" marR="41275" indent="-533400">
              <a:lnSpc>
                <a:spcPct val="108300"/>
              </a:lnSpc>
            </a:pPr>
            <a:r>
              <a:rPr sz="1200" dirty="0">
                <a:latin typeface="DFKai-SB"/>
                <a:cs typeface="DFKai-SB"/>
              </a:rPr>
              <a:t>惡魔</a:t>
            </a:r>
            <a:r>
              <a:rPr sz="1200" spc="-400" dirty="0">
                <a:latin typeface="DFKai-SB"/>
                <a:cs typeface="DFKai-SB"/>
              </a:rPr>
              <a:t> </a:t>
            </a:r>
            <a:r>
              <a:rPr sz="1200" spc="-5" dirty="0">
                <a:latin typeface="DFKai-SB"/>
                <a:cs typeface="DFKai-SB"/>
              </a:rPr>
              <a:t>2：再主角身上畫上一個破掉的愛心，代表主角跟愛人分手，感情狀況出  </a:t>
            </a:r>
            <a:r>
              <a:rPr sz="1200" dirty="0">
                <a:latin typeface="DFKai-SB"/>
                <a:cs typeface="DFKai-SB"/>
              </a:rPr>
              <a:t>問題</a:t>
            </a:r>
            <a:endParaRPr sz="1200">
              <a:latin typeface="DFKai-SB"/>
              <a:cs typeface="DFKai-SB"/>
            </a:endParaRPr>
          </a:p>
          <a:p>
            <a:pPr marL="12700">
              <a:lnSpc>
                <a:spcPct val="100000"/>
              </a:lnSpc>
              <a:spcBef>
                <a:spcPts val="265"/>
              </a:spcBef>
            </a:pPr>
            <a:r>
              <a:rPr sz="1200" dirty="0">
                <a:latin typeface="DFKai-SB"/>
                <a:cs typeface="DFKai-SB"/>
              </a:rPr>
              <a:t>惡魔</a:t>
            </a:r>
            <a:r>
              <a:rPr sz="1200" spc="-415" dirty="0">
                <a:latin typeface="DFKai-SB"/>
                <a:cs typeface="DFKai-SB"/>
              </a:rPr>
              <a:t> </a:t>
            </a:r>
            <a:r>
              <a:rPr sz="1200" dirty="0">
                <a:latin typeface="DFKai-SB"/>
                <a:cs typeface="DFKai-SB"/>
              </a:rPr>
              <a:t>3：在房子的部分塗上水藍，表示房子淹水，房間裡許多東西都損壞</a:t>
            </a:r>
            <a:endParaRPr sz="1200">
              <a:latin typeface="DFKai-SB"/>
              <a:cs typeface="DFKai-S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6735" y="914399"/>
            <a:ext cx="3924769" cy="262762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3517452"/>
            <a:ext cx="5338445" cy="5783443"/>
          </a:xfrm>
          <a:prstGeom prst="rect">
            <a:avLst/>
          </a:prstGeom>
        </p:spPr>
        <p:txBody>
          <a:bodyPr vert="horz" wrap="square" lIns="0" tIns="0" rIns="0" bIns="0" rtlCol="0">
            <a:spAutoFit/>
          </a:bodyPr>
          <a:lstStyle/>
          <a:p>
            <a:pPr marL="165100" marR="784860">
              <a:lnSpc>
                <a:spcPct val="108300"/>
              </a:lnSpc>
            </a:pPr>
            <a:r>
              <a:rPr sz="1200" dirty="0">
                <a:latin typeface="DFKai-SB"/>
                <a:cs typeface="DFKai-SB"/>
              </a:rPr>
              <a:t>魔法師 1：畫上小人代表自己的貴人，幫自己度過職場上的困境  魔法師</a:t>
            </a:r>
            <a:r>
              <a:rPr sz="1200" spc="-415" dirty="0">
                <a:latin typeface="DFKai-SB"/>
                <a:cs typeface="DFKai-SB"/>
              </a:rPr>
              <a:t> </a:t>
            </a:r>
            <a:r>
              <a:rPr sz="1200" dirty="0">
                <a:latin typeface="DFKai-SB"/>
                <a:cs typeface="DFKai-SB"/>
              </a:rPr>
              <a:t>2：畫上一朵桃花，代表主角遇到新的對象，開始新的戀情</a:t>
            </a:r>
          </a:p>
          <a:p>
            <a:pPr marL="165100">
              <a:lnSpc>
                <a:spcPct val="100000"/>
              </a:lnSpc>
              <a:spcBef>
                <a:spcPts val="120"/>
              </a:spcBef>
            </a:pPr>
            <a:r>
              <a:rPr sz="1200" dirty="0">
                <a:latin typeface="DFKai-SB"/>
                <a:cs typeface="DFKai-SB"/>
              </a:rPr>
              <a:t>魔法師</a:t>
            </a:r>
            <a:r>
              <a:rPr sz="1200" spc="-415" dirty="0">
                <a:latin typeface="DFKai-SB"/>
                <a:cs typeface="DFKai-SB"/>
              </a:rPr>
              <a:t> </a:t>
            </a:r>
            <a:r>
              <a:rPr sz="1200" dirty="0">
                <a:latin typeface="DFKai-SB"/>
                <a:cs typeface="DFKai-SB"/>
              </a:rPr>
              <a:t>3：房子畫上金錢符號，表示淹水是受到人為災害，主角得到補償</a:t>
            </a:r>
          </a:p>
          <a:p>
            <a:pPr>
              <a:lnSpc>
                <a:spcPct val="100000"/>
              </a:lnSpc>
              <a:spcBef>
                <a:spcPts val="5"/>
              </a:spcBef>
            </a:pPr>
            <a:endParaRPr sz="1350" dirty="0">
              <a:latin typeface="Times New Roman"/>
              <a:cs typeface="Times New Roman"/>
            </a:endParaRPr>
          </a:p>
          <a:p>
            <a:pPr marL="165100" marR="3717290" indent="-152400">
              <a:lnSpc>
                <a:spcPct val="108300"/>
              </a:lnSpc>
            </a:pPr>
            <a:r>
              <a:rPr sz="1200" dirty="0">
                <a:latin typeface="DFKai-SB"/>
                <a:cs typeface="DFKai-SB"/>
              </a:rPr>
              <a:t>2.創作接龍－</a:t>
            </a:r>
            <a:r>
              <a:rPr sz="1200" dirty="0" smtClean="0">
                <a:latin typeface="DFKai-SB"/>
                <a:cs typeface="DFKai-SB"/>
              </a:rPr>
              <a:t>收禮</a:t>
            </a:r>
            <a:r>
              <a:rPr lang="en-US" sz="1200" dirty="0" smtClean="0">
                <a:latin typeface="DFKai-SB"/>
                <a:cs typeface="DFKai-SB"/>
              </a:rPr>
              <a:t/>
            </a:r>
            <a:br>
              <a:rPr lang="en-US" sz="1200" dirty="0" smtClean="0">
                <a:latin typeface="DFKai-SB"/>
                <a:cs typeface="DFKai-SB"/>
              </a:rPr>
            </a:br>
            <a:r>
              <a:rPr sz="1200" dirty="0" smtClean="0">
                <a:latin typeface="DFKai-SB"/>
                <a:cs typeface="DFKai-SB"/>
              </a:rPr>
              <a:t>(</a:t>
            </a:r>
            <a:r>
              <a:rPr sz="1200" dirty="0">
                <a:latin typeface="DFKai-SB"/>
                <a:cs typeface="DFKai-SB"/>
              </a:rPr>
              <a:t>1)此時此刻的心情？</a:t>
            </a:r>
          </a:p>
          <a:p>
            <a:pPr marL="393700" algn="just">
              <a:lnSpc>
                <a:spcPct val="100000"/>
              </a:lnSpc>
              <a:spcBef>
                <a:spcPts val="120"/>
              </a:spcBef>
            </a:pPr>
            <a:r>
              <a:rPr sz="1200" dirty="0">
                <a:latin typeface="DFKai-SB"/>
                <a:cs typeface="DFKai-SB"/>
              </a:rPr>
              <a:t>看到自己經歷了這麼精彩的人生覺得很有趣，因為雖然小惡魔讓我的人生</a:t>
            </a:r>
          </a:p>
          <a:p>
            <a:pPr marL="393700" marR="59690" algn="just">
              <a:lnSpc>
                <a:spcPct val="108300"/>
              </a:lnSpc>
              <a:spcBef>
                <a:spcPts val="25"/>
              </a:spcBef>
            </a:pPr>
            <a:r>
              <a:rPr sz="1200" dirty="0">
                <a:latin typeface="DFKai-SB"/>
                <a:cs typeface="DFKai-SB"/>
              </a:rPr>
              <a:t>中遇到很多挫折很多難關，但是往後的人生不會一直這麼糟糕，就像魔法  師一樣，在災難過後可能會有不同的機遇出現，只等我抓住它再努力奮鬥  就可以達成我的夢想！</a:t>
            </a:r>
          </a:p>
          <a:p>
            <a:pPr marL="393700" marR="5080" indent="-228600">
              <a:lnSpc>
                <a:spcPct val="108300"/>
              </a:lnSpc>
            </a:pPr>
            <a:r>
              <a:rPr sz="1200" dirty="0">
                <a:latin typeface="DFKai-SB"/>
                <a:cs typeface="DFKai-SB"/>
              </a:rPr>
              <a:t>(2)挑選一個這個最難接受的禮物，說說收到這份禮物的感覺如何？  淹</a:t>
            </a:r>
            <a:r>
              <a:rPr sz="1200" spc="-170" dirty="0">
                <a:latin typeface="DFKai-SB"/>
                <a:cs typeface="DFKai-SB"/>
              </a:rPr>
              <a:t>水。</a:t>
            </a:r>
            <a:r>
              <a:rPr sz="1200" dirty="0">
                <a:latin typeface="DFKai-SB"/>
                <a:cs typeface="DFKai-SB"/>
              </a:rPr>
              <a:t>感覺會有一段時間可能要住朋友</a:t>
            </a:r>
            <a:r>
              <a:rPr sz="1200" spc="-195" dirty="0">
                <a:latin typeface="DFKai-SB"/>
                <a:cs typeface="DFKai-SB"/>
              </a:rPr>
              <a:t>家，</a:t>
            </a:r>
            <a:r>
              <a:rPr sz="1200" dirty="0">
                <a:latin typeface="DFKai-SB"/>
                <a:cs typeface="DFKai-SB"/>
              </a:rPr>
              <a:t>很辛苦也沒有自己單獨的空</a:t>
            </a:r>
            <a:r>
              <a:rPr sz="1200" spc="-50" dirty="0">
                <a:latin typeface="DFKai-SB"/>
                <a:cs typeface="DFKai-SB"/>
              </a:rPr>
              <a:t>間</a:t>
            </a:r>
            <a:r>
              <a:rPr sz="1200" dirty="0">
                <a:latin typeface="DFKai-SB"/>
                <a:cs typeface="DFKai-SB"/>
              </a:rPr>
              <a:t>，  還要拜託朋友怕會被朋友討厭。</a:t>
            </a:r>
          </a:p>
          <a:p>
            <a:pPr marL="393700" marR="59690" indent="-228600">
              <a:lnSpc>
                <a:spcPct val="108300"/>
              </a:lnSpc>
            </a:pPr>
            <a:r>
              <a:rPr sz="1200" dirty="0">
                <a:latin typeface="DFKai-SB"/>
                <a:cs typeface="DFKai-SB"/>
              </a:rPr>
              <a:t>(3)</a:t>
            </a:r>
            <a:r>
              <a:rPr sz="1200" dirty="0" err="1">
                <a:latin typeface="DFKai-SB"/>
                <a:cs typeface="DFKai-SB"/>
              </a:rPr>
              <a:t>何以這個禮物讓你覺得最難接受</a:t>
            </a:r>
            <a:r>
              <a:rPr sz="1200" dirty="0" smtClean="0">
                <a:latin typeface="DFKai-SB"/>
                <a:cs typeface="DFKai-SB"/>
              </a:rPr>
              <a:t>? </a:t>
            </a:r>
            <a:r>
              <a:rPr sz="1200" dirty="0" err="1">
                <a:latin typeface="DFKai-SB"/>
                <a:cs typeface="DFKai-SB"/>
              </a:rPr>
              <a:t>這平常比較不會發生吧，要過多久才能住回去也完全不知道，</a:t>
            </a:r>
            <a:r>
              <a:rPr sz="1200" dirty="0" err="1" smtClean="0">
                <a:latin typeface="DFKai-SB"/>
                <a:cs typeface="DFKai-SB"/>
              </a:rPr>
              <a:t>如果朋友都不方便我可能要住到旅館去</a:t>
            </a:r>
            <a:r>
              <a:rPr sz="1200" dirty="0" err="1">
                <a:latin typeface="DFKai-SB"/>
                <a:cs typeface="DFKai-SB"/>
              </a:rPr>
              <a:t>，這樣開銷也很大</a:t>
            </a:r>
            <a:r>
              <a:rPr sz="1200" dirty="0">
                <a:latin typeface="DFKai-SB"/>
                <a:cs typeface="DFKai-SB"/>
              </a:rPr>
              <a:t>！</a:t>
            </a:r>
          </a:p>
          <a:p>
            <a:pPr>
              <a:lnSpc>
                <a:spcPct val="100000"/>
              </a:lnSpc>
              <a:spcBef>
                <a:spcPts val="10"/>
              </a:spcBef>
            </a:pPr>
            <a:endParaRPr sz="1450" dirty="0">
              <a:latin typeface="Times New Roman"/>
              <a:cs typeface="Times New Roman"/>
            </a:endParaRPr>
          </a:p>
          <a:p>
            <a:pPr marL="12700">
              <a:lnSpc>
                <a:spcPct val="100000"/>
              </a:lnSpc>
            </a:pPr>
            <a:r>
              <a:rPr sz="1200" dirty="0">
                <a:latin typeface="DFKai-SB"/>
                <a:cs typeface="DFKai-SB"/>
              </a:rPr>
              <a:t>3.危機百科</a:t>
            </a:r>
          </a:p>
          <a:p>
            <a:pPr marL="1384300" marR="44450" indent="-1219200">
              <a:lnSpc>
                <a:spcPct val="108300"/>
              </a:lnSpc>
            </a:pPr>
            <a:r>
              <a:rPr sz="1200" dirty="0">
                <a:latin typeface="DFKai-SB"/>
                <a:cs typeface="DFKai-SB"/>
              </a:rPr>
              <a:t>組員 </a:t>
            </a:r>
            <a:r>
              <a:rPr sz="1200" spc="-20" dirty="0">
                <a:latin typeface="DFKai-SB"/>
                <a:cs typeface="DFKai-SB"/>
              </a:rPr>
              <a:t>1（掌控力）：努力清掃完房內積水後，再檢查目前還可用的傢具。運用  </a:t>
            </a:r>
            <a:r>
              <a:rPr sz="1200" dirty="0">
                <a:latin typeface="DFKai-SB"/>
                <a:cs typeface="DFKai-SB"/>
              </a:rPr>
              <a:t>對週遭環</a:t>
            </a:r>
            <a:r>
              <a:rPr sz="1200" spc="-120" dirty="0">
                <a:latin typeface="DFKai-SB"/>
                <a:cs typeface="DFKai-SB"/>
              </a:rPr>
              <a:t>境、</a:t>
            </a:r>
            <a:r>
              <a:rPr sz="1200" dirty="0">
                <a:latin typeface="DFKai-SB"/>
                <a:cs typeface="DFKai-SB"/>
              </a:rPr>
              <a:t>網路資源和朋友的介</a:t>
            </a:r>
            <a:r>
              <a:rPr sz="1200" spc="-120" dirty="0">
                <a:latin typeface="DFKai-SB"/>
                <a:cs typeface="DFKai-SB"/>
              </a:rPr>
              <a:t>紹，</a:t>
            </a:r>
            <a:r>
              <a:rPr sz="1200" dirty="0">
                <a:latin typeface="DFKai-SB"/>
                <a:cs typeface="DFKai-SB"/>
              </a:rPr>
              <a:t>買些二手傢具或自己  利用回收資源自己組裝。</a:t>
            </a:r>
          </a:p>
          <a:p>
            <a:pPr marL="1384300" marR="7620" indent="-1219200" algn="just">
              <a:lnSpc>
                <a:spcPct val="108300"/>
              </a:lnSpc>
            </a:pPr>
            <a:r>
              <a:rPr sz="1200" dirty="0">
                <a:latin typeface="DFKai-SB"/>
                <a:cs typeface="DFKai-SB"/>
              </a:rPr>
              <a:t>組員</a:t>
            </a:r>
            <a:r>
              <a:rPr sz="1200" spc="-370" dirty="0">
                <a:latin typeface="DFKai-SB"/>
                <a:cs typeface="DFKai-SB"/>
              </a:rPr>
              <a:t> </a:t>
            </a:r>
            <a:r>
              <a:rPr sz="1200" spc="-35" dirty="0">
                <a:latin typeface="DFKai-SB"/>
                <a:cs typeface="DFKai-SB"/>
              </a:rPr>
              <a:t>2（開放心）：可以趁機和朋友好好聚聚，出社會工作後都自己一個人住，  </a:t>
            </a:r>
            <a:r>
              <a:rPr sz="1200" spc="-20" dirty="0">
                <a:latin typeface="DFKai-SB"/>
                <a:cs typeface="DFKai-SB"/>
              </a:rPr>
              <a:t>有個機會和朋友共同生活，分享點滴，體驗每天回家都會有  </a:t>
            </a:r>
            <a:r>
              <a:rPr sz="1200" dirty="0">
                <a:latin typeface="DFKai-SB"/>
                <a:cs typeface="DFKai-SB"/>
              </a:rPr>
              <a:t>人在家的感覺也挺不錯的。</a:t>
            </a:r>
          </a:p>
          <a:p>
            <a:pPr marL="1536700" marR="44450" indent="-1371600">
              <a:lnSpc>
                <a:spcPct val="108300"/>
              </a:lnSpc>
            </a:pPr>
            <a:r>
              <a:rPr sz="1200" dirty="0">
                <a:latin typeface="DFKai-SB"/>
                <a:cs typeface="DFKai-SB"/>
              </a:rPr>
              <a:t>組員 </a:t>
            </a:r>
            <a:r>
              <a:rPr sz="1200" spc="-20" dirty="0">
                <a:latin typeface="DFKai-SB"/>
                <a:cs typeface="DFKai-SB"/>
              </a:rPr>
              <a:t>3（自由發揮）：雖然會辛苦一陣子，但舊的不去新的不來，剛好又有拿  </a:t>
            </a:r>
            <a:r>
              <a:rPr sz="1200" dirty="0">
                <a:latin typeface="DFKai-SB"/>
                <a:cs typeface="DFKai-SB"/>
              </a:rPr>
              <a:t>到補償金，房子暫時不能住，可以考慮換個新環境，去  採買／佈置房子也挺開心</a:t>
            </a:r>
            <a:r>
              <a:rPr sz="1200" spc="-240" dirty="0">
                <a:latin typeface="DFKai-SB"/>
                <a:cs typeface="DFKai-SB"/>
              </a:rPr>
              <a:t>的。</a:t>
            </a:r>
            <a:r>
              <a:rPr sz="1200" dirty="0">
                <a:latin typeface="DFKai-SB"/>
                <a:cs typeface="DFKai-SB"/>
              </a:rPr>
              <a:t>或者可以乘這陣空檔出去旅  行流浪一陣子，去不同的地方看看。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05255"/>
            <a:ext cx="939800" cy="195580"/>
          </a:xfrm>
          <a:prstGeom prst="rect">
            <a:avLst/>
          </a:prstGeom>
        </p:spPr>
        <p:txBody>
          <a:bodyPr vert="horz" wrap="square" lIns="0" tIns="0" rIns="0" bIns="0" rtlCol="0">
            <a:spAutoFit/>
          </a:bodyPr>
          <a:lstStyle/>
          <a:p>
            <a:pPr marL="12700">
              <a:lnSpc>
                <a:spcPct val="100000"/>
              </a:lnSpc>
            </a:pPr>
            <a:r>
              <a:rPr sz="1200" dirty="0">
                <a:latin typeface="DFKai-SB"/>
                <a:cs typeface="DFKai-SB"/>
              </a:rPr>
              <a:t>4.突破創作：</a:t>
            </a:r>
            <a:endParaRPr sz="1200">
              <a:latin typeface="DFKai-SB"/>
              <a:cs typeface="DFKai-SB"/>
            </a:endParaRPr>
          </a:p>
        </p:txBody>
      </p:sp>
      <p:sp>
        <p:nvSpPr>
          <p:cNvPr id="3" name="object 3"/>
          <p:cNvSpPr/>
          <p:nvPr/>
        </p:nvSpPr>
        <p:spPr>
          <a:xfrm>
            <a:off x="1816735" y="1112519"/>
            <a:ext cx="3922395" cy="262762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3715024"/>
            <a:ext cx="5335270" cy="4177029"/>
          </a:xfrm>
          <a:prstGeom prst="rect">
            <a:avLst/>
          </a:prstGeom>
        </p:spPr>
        <p:txBody>
          <a:bodyPr vert="horz" wrap="square" lIns="0" tIns="0" rIns="0" bIns="0" rtlCol="0">
            <a:spAutoFit/>
          </a:bodyPr>
          <a:lstStyle/>
          <a:p>
            <a:pPr marL="927100" marR="5080" indent="-609600" algn="just">
              <a:lnSpc>
                <a:spcPct val="108600"/>
              </a:lnSpc>
            </a:pPr>
            <a:r>
              <a:rPr sz="1200" spc="-15" dirty="0">
                <a:latin typeface="DFKai-SB"/>
                <a:cs typeface="DFKai-SB"/>
              </a:rPr>
              <a:t>再創作：雖然遇到許多不順遂的事，但生活還是要努力過下去，所以我收拾  </a:t>
            </a:r>
            <a:r>
              <a:rPr sz="1200" spc="-10" dirty="0">
                <a:latin typeface="DFKai-SB"/>
                <a:cs typeface="DFKai-SB"/>
              </a:rPr>
              <a:t>了自己的心情後，評估一下房子的受損狀況及再居住的可能性後，  </a:t>
            </a:r>
            <a:r>
              <a:rPr sz="1200" spc="-20" dirty="0">
                <a:latin typeface="DFKai-SB"/>
                <a:cs typeface="DFKai-SB"/>
              </a:rPr>
              <a:t>發現雖然傢具大多損壞，但房子整理一下還是可以恢復原樣。在房  子整理期間到朋友家小住幾天，有空就去和朋友去逛逛商場，一起  </a:t>
            </a:r>
            <a:r>
              <a:rPr sz="1200" spc="-10" dirty="0">
                <a:latin typeface="DFKai-SB"/>
                <a:cs typeface="DFKai-SB"/>
              </a:rPr>
              <a:t>規劃／添置新家的傢具和佈置，體驗好久不見的有人陪伴的生活。  </a:t>
            </a:r>
            <a:r>
              <a:rPr sz="1200" spc="-20" dirty="0">
                <a:latin typeface="DFKai-SB"/>
                <a:cs typeface="DFKai-SB"/>
              </a:rPr>
              <a:t>然後也讓自己趁機放個幾天假，到外地去流浪個幾天，好好放鬆心  </a:t>
            </a:r>
            <a:r>
              <a:rPr sz="1200" dirty="0">
                <a:latin typeface="DFKai-SB"/>
                <a:cs typeface="DFKai-SB"/>
              </a:rPr>
              <a:t>情，體驗下不同的生活，回來再出發。</a:t>
            </a:r>
            <a:endParaRPr sz="1200">
              <a:latin typeface="DFKai-SB"/>
              <a:cs typeface="DFKai-SB"/>
            </a:endParaRPr>
          </a:p>
          <a:p>
            <a:pPr>
              <a:lnSpc>
                <a:spcPct val="100000"/>
              </a:lnSpc>
              <a:spcBef>
                <a:spcPts val="5"/>
              </a:spcBef>
            </a:pPr>
            <a:endParaRPr sz="1350">
              <a:latin typeface="Times New Roman"/>
              <a:cs typeface="Times New Roman"/>
            </a:endParaRPr>
          </a:p>
          <a:p>
            <a:pPr marL="165100" marR="3485515" indent="-152400">
              <a:lnSpc>
                <a:spcPct val="108300"/>
              </a:lnSpc>
            </a:pPr>
            <a:r>
              <a:rPr sz="1200" dirty="0">
                <a:latin typeface="DFKai-SB"/>
                <a:cs typeface="DFKai-SB"/>
              </a:rPr>
              <a:t>5.小組或大課程分享心得：  (1)本次體驗心得：</a:t>
            </a:r>
            <a:endParaRPr sz="1200">
              <a:latin typeface="DFKai-SB"/>
              <a:cs typeface="DFKai-SB"/>
            </a:endParaRPr>
          </a:p>
          <a:p>
            <a:pPr marL="12700" marR="38100" indent="304800" algn="just">
              <a:lnSpc>
                <a:spcPct val="108300"/>
              </a:lnSpc>
            </a:pPr>
            <a:r>
              <a:rPr sz="1200" dirty="0">
                <a:latin typeface="DFKai-SB"/>
                <a:cs typeface="DFKai-SB"/>
              </a:rPr>
              <a:t>以前從未想過在生活上會遇到怎樣的事件，當被畫出來時，真的心情很不  </a:t>
            </a:r>
            <a:r>
              <a:rPr sz="1200" spc="-20" dirty="0">
                <a:latin typeface="DFKai-SB"/>
                <a:cs typeface="DFKai-SB"/>
              </a:rPr>
              <a:t>好，也不知道自己要怎麼去應對，想說 </a:t>
            </a:r>
            <a:r>
              <a:rPr sz="1200" spc="40" dirty="0">
                <a:latin typeface="DFKai-SB"/>
                <a:cs typeface="DFKai-SB"/>
              </a:rPr>
              <a:t> </a:t>
            </a:r>
            <a:r>
              <a:rPr sz="1200" spc="-15" dirty="0">
                <a:latin typeface="DFKai-SB"/>
                <a:cs typeface="DFKai-SB"/>
              </a:rPr>
              <a:t>丫這樣是要怎麼演下去啊～～”。幸好</a:t>
            </a:r>
            <a:endParaRPr sz="1200">
              <a:latin typeface="DFKai-SB"/>
              <a:cs typeface="DFKai-SB"/>
            </a:endParaRPr>
          </a:p>
          <a:p>
            <a:pPr marL="12700" marR="38100" algn="just">
              <a:lnSpc>
                <a:spcPct val="108300"/>
              </a:lnSpc>
            </a:pPr>
            <a:r>
              <a:rPr sz="1200" spc="-20" dirty="0">
                <a:latin typeface="DFKai-SB"/>
                <a:cs typeface="DFKai-SB"/>
              </a:rPr>
              <a:t>「人多力量大」，透過組員輪流給建議，發現大家都好聰明，可以很快地就想到  </a:t>
            </a:r>
            <a:r>
              <a:rPr sz="1200" dirty="0">
                <a:latin typeface="DFKai-SB"/>
                <a:cs typeface="DFKai-SB"/>
              </a:rPr>
              <a:t>辨</a:t>
            </a:r>
            <a:r>
              <a:rPr sz="1200" spc="-75" dirty="0">
                <a:latin typeface="DFKai-SB"/>
                <a:cs typeface="DFKai-SB"/>
              </a:rPr>
              <a:t>法，</a:t>
            </a:r>
            <a:r>
              <a:rPr sz="1200" dirty="0">
                <a:latin typeface="DFKai-SB"/>
                <a:cs typeface="DFKai-SB"/>
              </a:rPr>
              <a:t>聽了大家的意見再綜</a:t>
            </a:r>
            <a:r>
              <a:rPr sz="1200" spc="-75" dirty="0">
                <a:latin typeface="DFKai-SB"/>
                <a:cs typeface="DFKai-SB"/>
              </a:rPr>
              <a:t>合，</a:t>
            </a:r>
            <a:r>
              <a:rPr sz="1200" dirty="0">
                <a:latin typeface="DFKai-SB"/>
                <a:cs typeface="DFKai-SB"/>
              </a:rPr>
              <a:t>發現我好像</a:t>
            </a:r>
            <a:r>
              <a:rPr sz="1200" spc="-25" dirty="0">
                <a:latin typeface="DFKai-SB"/>
                <a:cs typeface="DFKai-SB"/>
              </a:rPr>
              <a:t>還</a:t>
            </a:r>
            <a:r>
              <a:rPr sz="1200" dirty="0">
                <a:latin typeface="DFKai-SB"/>
                <a:cs typeface="DFKai-SB"/>
              </a:rPr>
              <a:t>有很多選</a:t>
            </a:r>
            <a:r>
              <a:rPr sz="1200" spc="-75" dirty="0">
                <a:latin typeface="DFKai-SB"/>
                <a:cs typeface="DFKai-SB"/>
              </a:rPr>
              <a:t>擇，</a:t>
            </a:r>
            <a:r>
              <a:rPr sz="1200" dirty="0">
                <a:latin typeface="DFKai-SB"/>
                <a:cs typeface="DFKai-SB"/>
              </a:rPr>
              <a:t>可以從不同的角度去  面對和思考。</a:t>
            </a:r>
            <a:endParaRPr sz="1200">
              <a:latin typeface="DFKai-SB"/>
              <a:cs typeface="DFKai-SB"/>
            </a:endParaRPr>
          </a:p>
          <a:p>
            <a:pPr marL="12700" marR="56515" indent="152400">
              <a:lnSpc>
                <a:spcPct val="108300"/>
              </a:lnSpc>
            </a:pPr>
            <a:r>
              <a:rPr sz="1200" dirty="0">
                <a:latin typeface="DFKai-SB"/>
                <a:cs typeface="DFKai-SB"/>
              </a:rPr>
              <a:t>(2)面對生涯困境你的風格是如何？(偏開放心還是掌控力?你會如何命名自己  的風格？它的特色是？)</a:t>
            </a:r>
            <a:endParaRPr sz="1200">
              <a:latin typeface="DFKai-SB"/>
              <a:cs typeface="DFKai-SB"/>
            </a:endParaRPr>
          </a:p>
          <a:p>
            <a:pPr marL="12700" marR="38100" indent="304800" algn="just">
              <a:lnSpc>
                <a:spcPct val="108300"/>
              </a:lnSpc>
            </a:pPr>
            <a:r>
              <a:rPr sz="1200" dirty="0">
                <a:latin typeface="DFKai-SB"/>
                <a:cs typeface="DFKai-SB"/>
              </a:rPr>
              <a:t>我覺得其實都有</a:t>
            </a:r>
            <a:r>
              <a:rPr sz="1200" spc="-75" dirty="0">
                <a:latin typeface="DFKai-SB"/>
                <a:cs typeface="DFKai-SB"/>
              </a:rPr>
              <a:t>耶，</a:t>
            </a:r>
            <a:r>
              <a:rPr sz="1200" dirty="0">
                <a:latin typeface="DFKai-SB"/>
                <a:cs typeface="DFKai-SB"/>
              </a:rPr>
              <a:t>硬要選邊的</a:t>
            </a:r>
            <a:r>
              <a:rPr sz="1200" spc="-75" dirty="0">
                <a:latin typeface="DFKai-SB"/>
                <a:cs typeface="DFKai-SB"/>
              </a:rPr>
              <a:t>話，</a:t>
            </a:r>
            <a:r>
              <a:rPr sz="1200" dirty="0">
                <a:latin typeface="DFKai-SB"/>
                <a:cs typeface="DFKai-SB"/>
              </a:rPr>
              <a:t>我</a:t>
            </a:r>
            <a:r>
              <a:rPr sz="1200" spc="-25" dirty="0">
                <a:latin typeface="DFKai-SB"/>
                <a:cs typeface="DFKai-SB"/>
              </a:rPr>
              <a:t>想</a:t>
            </a:r>
            <a:r>
              <a:rPr sz="1200" dirty="0">
                <a:latin typeface="DFKai-SB"/>
                <a:cs typeface="DFKai-SB"/>
              </a:rPr>
              <a:t>應該比較是掌控力</a:t>
            </a:r>
            <a:r>
              <a:rPr sz="1200" spc="-75" dirty="0">
                <a:latin typeface="DFKai-SB"/>
                <a:cs typeface="DFKai-SB"/>
              </a:rPr>
              <a:t>吧，</a:t>
            </a:r>
            <a:r>
              <a:rPr sz="1200" dirty="0">
                <a:latin typeface="DFKai-SB"/>
                <a:cs typeface="DFKai-SB"/>
              </a:rPr>
              <a:t>我在難過之  後第一個會想到的都是可以如何再運用現有的資</a:t>
            </a:r>
            <a:r>
              <a:rPr sz="1200" spc="-120" dirty="0">
                <a:latin typeface="DFKai-SB"/>
                <a:cs typeface="DFKai-SB"/>
              </a:rPr>
              <a:t>源，</a:t>
            </a:r>
            <a:r>
              <a:rPr sz="1200" dirty="0">
                <a:latin typeface="DFKai-SB"/>
                <a:cs typeface="DFKai-SB"/>
              </a:rPr>
              <a:t>才會再去考慮其他東</a:t>
            </a:r>
            <a:r>
              <a:rPr sz="1200" spc="-120" dirty="0">
                <a:latin typeface="DFKai-SB"/>
                <a:cs typeface="DFKai-SB"/>
              </a:rPr>
              <a:t>西。</a:t>
            </a:r>
            <a:r>
              <a:rPr sz="1200" dirty="0">
                <a:latin typeface="DFKai-SB"/>
                <a:cs typeface="DFKai-SB"/>
              </a:rPr>
              <a:t>不  過我也挺嚮往開放風格</a:t>
            </a:r>
            <a:r>
              <a:rPr sz="1200" spc="-50" dirty="0">
                <a:latin typeface="DFKai-SB"/>
                <a:cs typeface="DFKai-SB"/>
              </a:rPr>
              <a:t>的。</a:t>
            </a:r>
            <a:r>
              <a:rPr sz="1200" dirty="0">
                <a:latin typeface="DFKai-SB"/>
                <a:cs typeface="DFKai-SB"/>
              </a:rPr>
              <a:t>所以如果要命名</a:t>
            </a:r>
            <a:r>
              <a:rPr sz="1200" spc="-25" dirty="0">
                <a:latin typeface="DFKai-SB"/>
                <a:cs typeface="DFKai-SB"/>
              </a:rPr>
              <a:t>的</a:t>
            </a:r>
            <a:r>
              <a:rPr sz="1200" spc="-50" dirty="0">
                <a:latin typeface="DFKai-SB"/>
                <a:cs typeface="DFKai-SB"/>
              </a:rPr>
              <a:t>話，</a:t>
            </a:r>
            <a:r>
              <a:rPr sz="1200" dirty="0">
                <a:latin typeface="DFKai-SB"/>
                <a:cs typeface="DFKai-SB"/>
              </a:rPr>
              <a:t>名字就叫</a:t>
            </a:r>
            <a:r>
              <a:rPr sz="1200" spc="-120" dirty="0">
                <a:latin typeface="DFKai-SB"/>
                <a:cs typeface="DFKai-SB"/>
              </a:rPr>
              <a:t>做</a:t>
            </a:r>
            <a:r>
              <a:rPr sz="1200" dirty="0">
                <a:latin typeface="DFKai-SB"/>
                <a:cs typeface="DFKai-SB"/>
              </a:rPr>
              <a:t>「屹立不</a:t>
            </a:r>
            <a:r>
              <a:rPr sz="1200" spc="-75" dirty="0">
                <a:latin typeface="DFKai-SB"/>
                <a:cs typeface="DFKai-SB"/>
              </a:rPr>
              <a:t>倒</a:t>
            </a:r>
            <a:r>
              <a:rPr sz="1200" spc="-50" dirty="0">
                <a:latin typeface="DFKai-SB"/>
                <a:cs typeface="DFKai-SB"/>
              </a:rPr>
              <a:t>，</a:t>
            </a:r>
            <a:r>
              <a:rPr sz="1200" dirty="0">
                <a:latin typeface="DFKai-SB"/>
                <a:cs typeface="DFKai-SB"/>
              </a:rPr>
              <a:t>掌控  開放通吃風」吧！^_^</a:t>
            </a:r>
            <a:endParaRPr sz="1200">
              <a:latin typeface="DFKai-SB"/>
              <a:cs typeface="DFKai-S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713290"/>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21</a:t>
            </a:r>
            <a:r>
              <a:rPr sz="1400" b="1" spc="-380" dirty="0">
                <a:latin typeface="DFKai-SB"/>
                <a:cs typeface="DFKai-SB"/>
              </a:rPr>
              <a:t> </a:t>
            </a:r>
            <a:r>
              <a:rPr sz="1400" b="1" spc="-5" dirty="0">
                <a:latin typeface="DFKai-SB"/>
                <a:cs typeface="DFKai-SB"/>
              </a:rPr>
              <a:t>勾畫圓夢計畫</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b="1" spc="-5" dirty="0" err="1" smtClean="0">
                <a:latin typeface="DFKai-SB"/>
                <a:cs typeface="DFKai-SB"/>
              </a:rPr>
              <a:t>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彭心怡(</a:t>
            </a:r>
            <a:r>
              <a:rPr sz="1200" dirty="0" err="1">
                <a:latin typeface="DFKai-SB"/>
                <a:cs typeface="DFKai-SB"/>
              </a:rPr>
              <a:t>國防大學通識中心講師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鍾雅惠</a:t>
            </a:r>
            <a:r>
              <a:rPr sz="1200" dirty="0">
                <a:latin typeface="DFKai-SB"/>
                <a:cs typeface="DFKai-SB"/>
              </a:rPr>
              <a:t>(彰化師範大學輔導與諮商學系碩士班研究生)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3845000997"/>
              </p:ext>
            </p:extLst>
          </p:nvPr>
        </p:nvGraphicFramePr>
        <p:xfrm>
          <a:off x="1139952" y="2971787"/>
          <a:ext cx="5401047" cy="3736852"/>
        </p:xfrm>
        <a:graphic>
          <a:graphicData uri="http://schemas.openxmlformats.org/drawingml/2006/table">
            <a:tbl>
              <a:tblPr firstRow="1" bandRow="1">
                <a:tableStyleId>{2D5ABB26-0587-4C30-8999-92F81FD0307C}</a:tableStyleId>
              </a:tblPr>
              <a:tblGrid>
                <a:gridCol w="630935"/>
                <a:gridCol w="1350257"/>
                <a:gridCol w="676656"/>
                <a:gridCol w="2743199"/>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1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ts val="1370"/>
                        </a:lnSpc>
                        <a:tabLst>
                          <a:tab pos="1812925"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3500">
                        <a:lnSpc>
                          <a:spcPct val="100000"/>
                        </a:lnSpc>
                        <a:spcBef>
                          <a:spcPts val="120"/>
                        </a:spcBef>
                        <a:tabLst>
                          <a:tab pos="1812925"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3500">
                        <a:lnSpc>
                          <a:spcPct val="100000"/>
                        </a:lnSpc>
                        <a:spcBef>
                          <a:spcPts val="120"/>
                        </a:spcBef>
                        <a:tabLst>
                          <a:tab pos="1812925"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ts val="1370"/>
                        </a:lnSpc>
                        <a:tabLst>
                          <a:tab pos="1812925"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3500">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ts val="1370"/>
                        </a:lnSpc>
                        <a:tabLst>
                          <a:tab pos="1812925"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3500">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ts val="1370"/>
                        </a:lnSpc>
                        <a:tabLst>
                          <a:tab pos="1812925"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3500">
                        <a:lnSpc>
                          <a:spcPct val="100000"/>
                        </a:lnSpc>
                        <a:spcBef>
                          <a:spcPts val="120"/>
                        </a:spcBef>
                        <a:tabLst>
                          <a:tab pos="1812925"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ts val="1370"/>
                        </a:lnSpc>
                        <a:tabLst>
                          <a:tab pos="1812925"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3500">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3500">
                        <a:lnSpc>
                          <a:spcPct val="100000"/>
                        </a:lnSpc>
                        <a:spcBef>
                          <a:spcPts val="120"/>
                        </a:spcBef>
                        <a:tabLst>
                          <a:tab pos="1812925"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3500">
                        <a:lnSpc>
                          <a:spcPct val="100000"/>
                        </a:lnSpc>
                        <a:spcBef>
                          <a:spcPts val="120"/>
                        </a:spcBef>
                        <a:tabLst>
                          <a:tab pos="1812925"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6045">
                        <a:lnSpc>
                          <a:spcPts val="1370"/>
                        </a:lnSpc>
                        <a:tabLst>
                          <a:tab pos="1401445" algn="l"/>
                        </a:tabLst>
                      </a:pPr>
                      <a:r>
                        <a:rPr sz="1200" dirty="0">
                          <a:latin typeface="DFKai-SB"/>
                          <a:cs typeface="DFKai-SB"/>
                        </a:rPr>
                        <a:t>■一般教室	□電腦教室</a:t>
                      </a:r>
                      <a:endParaRPr sz="1200">
                        <a:latin typeface="DFKai-SB"/>
                        <a:cs typeface="DFKai-SB"/>
                      </a:endParaRPr>
                    </a:p>
                    <a:p>
                      <a:pPr marL="106045">
                        <a:lnSpc>
                          <a:spcPct val="100000"/>
                        </a:lnSpc>
                        <a:spcBef>
                          <a:spcPts val="120"/>
                        </a:spcBef>
                        <a:tabLst>
                          <a:tab pos="2315845"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35270" cy="5688965"/>
          </a:xfrm>
          <a:prstGeom prst="rect">
            <a:avLst/>
          </a:prstGeom>
        </p:spPr>
        <p:txBody>
          <a:bodyPr vert="horz" wrap="square" lIns="0" tIns="0" rIns="0" bIns="0" rtlCol="0">
            <a:spAutoFit/>
          </a:bodyPr>
          <a:lstStyle/>
          <a:p>
            <a:pPr marL="12700" algn="just">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21</a:t>
            </a:r>
            <a:r>
              <a:rPr sz="1400" b="1" spc="-390" dirty="0">
                <a:latin typeface="DFKai-SB"/>
                <a:cs typeface="DFKai-SB"/>
              </a:rPr>
              <a:t> </a:t>
            </a:r>
            <a:r>
              <a:rPr sz="1400" b="1" spc="-5" dirty="0">
                <a:latin typeface="DFKai-SB"/>
                <a:cs typeface="DFKai-SB"/>
              </a:rPr>
              <a:t>附件一</a:t>
            </a:r>
            <a:endParaRPr sz="1400" dirty="0">
              <a:latin typeface="DFKai-SB"/>
              <a:cs typeface="DFKai-SB"/>
            </a:endParaRPr>
          </a:p>
          <a:p>
            <a:pPr marL="12700" algn="just">
              <a:lnSpc>
                <a:spcPct val="100000"/>
              </a:lnSpc>
              <a:spcBef>
                <a:spcPts val="1185"/>
              </a:spcBef>
            </a:pPr>
            <a:r>
              <a:rPr sz="1200" b="1" spc="-5" dirty="0">
                <a:latin typeface="DFKai-SB"/>
                <a:cs typeface="DFKai-SB"/>
              </a:rPr>
              <a:t>「夢騎士」影片介紹</a:t>
            </a:r>
            <a:endParaRPr sz="1200" dirty="0">
              <a:latin typeface="DFKai-SB"/>
              <a:cs typeface="DFKai-SB"/>
            </a:endParaRPr>
          </a:p>
          <a:p>
            <a:pPr>
              <a:lnSpc>
                <a:spcPct val="100000"/>
              </a:lnSpc>
            </a:pPr>
            <a:endParaRPr sz="1200" dirty="0">
              <a:latin typeface="Times New Roman"/>
              <a:cs typeface="Times New Roman"/>
            </a:endParaRPr>
          </a:p>
          <a:p>
            <a:pPr>
              <a:lnSpc>
                <a:spcPct val="100000"/>
              </a:lnSpc>
              <a:spcBef>
                <a:spcPts val="45"/>
              </a:spcBef>
            </a:pPr>
            <a:endParaRPr sz="1700" dirty="0">
              <a:latin typeface="Times New Roman"/>
              <a:cs typeface="Times New Roman"/>
            </a:endParaRPr>
          </a:p>
          <a:p>
            <a:pPr marL="317500">
              <a:lnSpc>
                <a:spcPct val="100000"/>
              </a:lnSpc>
              <a:spcBef>
                <a:spcPts val="5"/>
              </a:spcBef>
            </a:pPr>
            <a:r>
              <a:rPr sz="1200" dirty="0">
                <a:latin typeface="DFKai-SB"/>
                <a:cs typeface="DFKai-SB"/>
              </a:rPr>
              <a:t>2007</a:t>
            </a:r>
            <a:r>
              <a:rPr sz="1200" spc="-325" dirty="0">
                <a:latin typeface="DFKai-SB"/>
                <a:cs typeface="DFKai-SB"/>
              </a:rPr>
              <a:t> </a:t>
            </a:r>
            <a:r>
              <a:rPr sz="1200" dirty="0">
                <a:latin typeface="DFKai-SB"/>
                <a:cs typeface="DFKai-SB"/>
              </a:rPr>
              <a:t>年</a:t>
            </a:r>
            <a:r>
              <a:rPr sz="1200" spc="-325" dirty="0">
                <a:latin typeface="DFKai-SB"/>
                <a:cs typeface="DFKai-SB"/>
              </a:rPr>
              <a:t> </a:t>
            </a:r>
            <a:r>
              <a:rPr sz="1200" dirty="0">
                <a:latin typeface="DFKai-SB"/>
                <a:cs typeface="DFKai-SB"/>
              </a:rPr>
              <a:t>11</a:t>
            </a:r>
            <a:r>
              <a:rPr sz="1200" spc="-300" dirty="0">
                <a:latin typeface="DFKai-SB"/>
                <a:cs typeface="DFKai-SB"/>
              </a:rPr>
              <a:t> </a:t>
            </a:r>
            <a:r>
              <a:rPr sz="1200" dirty="0">
                <a:latin typeface="DFKai-SB"/>
                <a:cs typeface="DFKai-SB"/>
              </a:rPr>
              <a:t>月</a:t>
            </a:r>
            <a:r>
              <a:rPr sz="1200" spc="-325" dirty="0">
                <a:latin typeface="DFKai-SB"/>
                <a:cs typeface="DFKai-SB"/>
              </a:rPr>
              <a:t> </a:t>
            </a:r>
            <a:r>
              <a:rPr sz="1200" dirty="0">
                <a:latin typeface="DFKai-SB"/>
                <a:cs typeface="DFKai-SB"/>
              </a:rPr>
              <a:t>13</a:t>
            </a:r>
            <a:r>
              <a:rPr sz="1200" spc="-325" dirty="0">
                <a:latin typeface="DFKai-SB"/>
                <a:cs typeface="DFKai-SB"/>
              </a:rPr>
              <a:t> </a:t>
            </a:r>
            <a:r>
              <a:rPr sz="1200" spc="-25" dirty="0">
                <a:latin typeface="DFKai-SB"/>
                <a:cs typeface="DFKai-SB"/>
              </a:rPr>
              <a:t>日，在弘道老人福利基金會的推動下，17</a:t>
            </a:r>
            <a:r>
              <a:rPr sz="1200" spc="-325" dirty="0">
                <a:latin typeface="DFKai-SB"/>
                <a:cs typeface="DFKai-SB"/>
              </a:rPr>
              <a:t> </a:t>
            </a:r>
            <a:r>
              <a:rPr sz="1200" dirty="0">
                <a:latin typeface="DFKai-SB"/>
                <a:cs typeface="DFKai-SB"/>
              </a:rPr>
              <a:t>位平均</a:t>
            </a:r>
            <a:r>
              <a:rPr sz="1200" spc="-325" dirty="0">
                <a:latin typeface="DFKai-SB"/>
                <a:cs typeface="DFKai-SB"/>
              </a:rPr>
              <a:t> </a:t>
            </a:r>
            <a:r>
              <a:rPr sz="1200" spc="10" dirty="0">
                <a:latin typeface="DFKai-SB"/>
                <a:cs typeface="DFKai-SB"/>
              </a:rPr>
              <a:t>81</a:t>
            </a:r>
            <a:r>
              <a:rPr sz="1200" spc="-325" dirty="0">
                <a:latin typeface="DFKai-SB"/>
                <a:cs typeface="DFKai-SB"/>
              </a:rPr>
              <a:t> </a:t>
            </a:r>
            <a:r>
              <a:rPr sz="1200" dirty="0">
                <a:latin typeface="DFKai-SB"/>
                <a:cs typeface="DFKai-SB"/>
              </a:rPr>
              <a:t>歲的長</a:t>
            </a:r>
          </a:p>
          <a:p>
            <a:pPr marL="12700" marR="20320" algn="just">
              <a:lnSpc>
                <a:spcPct val="138700"/>
              </a:lnSpc>
              <a:spcBef>
                <a:spcPts val="15"/>
              </a:spcBef>
            </a:pPr>
            <a:r>
              <a:rPr sz="1200" dirty="0">
                <a:latin typeface="DFKai-SB"/>
                <a:cs typeface="DFKai-SB"/>
              </a:rPr>
              <a:t>者，開始了為期</a:t>
            </a:r>
            <a:r>
              <a:rPr sz="1200" spc="-280" dirty="0">
                <a:latin typeface="DFKai-SB"/>
                <a:cs typeface="DFKai-SB"/>
              </a:rPr>
              <a:t> </a:t>
            </a:r>
            <a:r>
              <a:rPr sz="1200" dirty="0">
                <a:latin typeface="DFKai-SB"/>
                <a:cs typeface="DFKai-SB"/>
              </a:rPr>
              <a:t>13</a:t>
            </a:r>
            <a:r>
              <a:rPr sz="1200" spc="-280" dirty="0">
                <a:latin typeface="DFKai-SB"/>
                <a:cs typeface="DFKai-SB"/>
              </a:rPr>
              <a:t> </a:t>
            </a:r>
            <a:r>
              <a:rPr sz="1200" dirty="0">
                <a:latin typeface="DFKai-SB"/>
                <a:cs typeface="DFKai-SB"/>
              </a:rPr>
              <a:t>天的騎摩托車環島壯舉，他們從台中出發，總路程繞了整個  台灣一圈長達</a:t>
            </a:r>
            <a:r>
              <a:rPr sz="1200" spc="-345" dirty="0">
                <a:latin typeface="DFKai-SB"/>
                <a:cs typeface="DFKai-SB"/>
              </a:rPr>
              <a:t> </a:t>
            </a:r>
            <a:r>
              <a:rPr sz="1200" dirty="0">
                <a:latin typeface="DFKai-SB"/>
                <a:cs typeface="DFKai-SB"/>
              </a:rPr>
              <a:t>1178</a:t>
            </a:r>
            <a:r>
              <a:rPr sz="1200" spc="-345" dirty="0">
                <a:latin typeface="DFKai-SB"/>
                <a:cs typeface="DFKai-SB"/>
              </a:rPr>
              <a:t> </a:t>
            </a:r>
            <a:r>
              <a:rPr sz="1200" dirty="0">
                <a:latin typeface="DFKai-SB"/>
                <a:cs typeface="DFKai-SB"/>
              </a:rPr>
              <a:t>公里！17</a:t>
            </a:r>
            <a:r>
              <a:rPr sz="1200" spc="-345" dirty="0">
                <a:latin typeface="DFKai-SB"/>
                <a:cs typeface="DFKai-SB"/>
              </a:rPr>
              <a:t> </a:t>
            </a:r>
            <a:r>
              <a:rPr sz="1200" dirty="0">
                <a:latin typeface="DFKai-SB"/>
                <a:cs typeface="DFKai-SB"/>
              </a:rPr>
              <a:t>位長者中，有兩位曾罹患癌症，四位需帶助聽器，  </a:t>
            </a:r>
            <a:r>
              <a:rPr sz="1200" spc="-15" dirty="0">
                <a:latin typeface="DFKai-SB"/>
                <a:cs typeface="DFKai-SB"/>
              </a:rPr>
              <a:t>五位患有高血壓，途中歷經險峻的蘇花公路，那怕是身體有任何問題，隨時可能  會要進到醫院，但他們一一克服困難，用無懼的心、熱血的行動，完成了「不可  </a:t>
            </a:r>
            <a:r>
              <a:rPr sz="1200" spc="-25" dirty="0">
                <a:latin typeface="DFKai-SB"/>
                <a:cs typeface="DFKai-SB"/>
              </a:rPr>
              <a:t>能的夢想」，這都是許多年輕有活力的青少年無法做到的。</a:t>
            </a:r>
            <a:endParaRPr sz="1200" dirty="0">
              <a:latin typeface="DFKai-SB"/>
              <a:cs typeface="DFKai-SB"/>
            </a:endParaRPr>
          </a:p>
          <a:p>
            <a:pPr>
              <a:lnSpc>
                <a:spcPct val="100000"/>
              </a:lnSpc>
            </a:pPr>
            <a:endParaRPr sz="1200" dirty="0">
              <a:latin typeface="Times New Roman"/>
              <a:cs typeface="Times New Roman"/>
            </a:endParaRPr>
          </a:p>
          <a:p>
            <a:pPr>
              <a:lnSpc>
                <a:spcPct val="100000"/>
              </a:lnSpc>
              <a:spcBef>
                <a:spcPts val="15"/>
              </a:spcBef>
            </a:pPr>
            <a:endParaRPr sz="1300" dirty="0">
              <a:latin typeface="Times New Roman"/>
              <a:cs typeface="Times New Roman"/>
            </a:endParaRPr>
          </a:p>
          <a:p>
            <a:pPr marL="12700" marR="38100" indent="304800" algn="just">
              <a:lnSpc>
                <a:spcPct val="139000"/>
              </a:lnSpc>
              <a:spcBef>
                <a:spcPts val="5"/>
              </a:spcBef>
            </a:pPr>
            <a:r>
              <a:rPr sz="1200" dirty="0">
                <a:latin typeface="DFKai-SB"/>
                <a:cs typeface="DFKai-SB"/>
              </a:rPr>
              <a:t>17 位長者的生命歷程各不相同，他們有的來自本土台灣、有的隨國民黨軍  </a:t>
            </a:r>
            <a:r>
              <a:rPr sz="1200" spc="-20" dirty="0">
                <a:latin typeface="DFKai-SB"/>
                <a:cs typeface="DFKai-SB"/>
              </a:rPr>
              <a:t>隊來台，職業有警察、退伍軍人、牧師、書法老師、理髮師等，來自於各個職業  </a:t>
            </a:r>
            <a:r>
              <a:rPr sz="1200" dirty="0">
                <a:latin typeface="DFKai-SB"/>
                <a:cs typeface="DFKai-SB"/>
              </a:rPr>
              <a:t>的長</a:t>
            </a:r>
            <a:r>
              <a:rPr sz="1200" spc="-75" dirty="0">
                <a:latin typeface="DFKai-SB"/>
                <a:cs typeface="DFKai-SB"/>
              </a:rPr>
              <a:t>者，</a:t>
            </a:r>
            <a:r>
              <a:rPr sz="1200" dirty="0">
                <a:latin typeface="DFKai-SB"/>
                <a:cs typeface="DFKai-SB"/>
              </a:rPr>
              <a:t>有的外省爺爺不會講台</a:t>
            </a:r>
            <a:r>
              <a:rPr sz="1200" spc="-75" dirty="0">
                <a:latin typeface="DFKai-SB"/>
                <a:cs typeface="DFKai-SB"/>
              </a:rPr>
              <a:t>語，</a:t>
            </a:r>
            <a:r>
              <a:rPr sz="1200" dirty="0">
                <a:latin typeface="DFKai-SB"/>
                <a:cs typeface="DFKai-SB"/>
              </a:rPr>
              <a:t>但為了</a:t>
            </a:r>
            <a:r>
              <a:rPr sz="1200" spc="-25" dirty="0">
                <a:latin typeface="DFKai-SB"/>
                <a:cs typeface="DFKai-SB"/>
              </a:rPr>
              <a:t>要</a:t>
            </a:r>
            <a:r>
              <a:rPr sz="1200" dirty="0">
                <a:latin typeface="DFKai-SB"/>
                <a:cs typeface="DFKai-SB"/>
              </a:rPr>
              <a:t>跟本省同伴溝</a:t>
            </a:r>
            <a:r>
              <a:rPr sz="1200" spc="-75" dirty="0">
                <a:latin typeface="DFKai-SB"/>
                <a:cs typeface="DFKai-SB"/>
              </a:rPr>
              <a:t>通，</a:t>
            </a:r>
            <a:r>
              <a:rPr sz="1200" dirty="0">
                <a:latin typeface="DFKai-SB"/>
                <a:cs typeface="DFKai-SB"/>
              </a:rPr>
              <a:t>互相以很重的口  音講著對方的語言。這幾天的環島旅程下來，16</a:t>
            </a:r>
            <a:r>
              <a:rPr sz="1200" spc="-204" dirty="0">
                <a:latin typeface="DFKai-SB"/>
                <a:cs typeface="DFKai-SB"/>
              </a:rPr>
              <a:t> </a:t>
            </a:r>
            <a:r>
              <a:rPr sz="1200" dirty="0">
                <a:latin typeface="DFKai-SB"/>
                <a:cs typeface="DFKai-SB"/>
              </a:rPr>
              <a:t>位爺爺和</a:t>
            </a:r>
            <a:r>
              <a:rPr sz="1200" spc="-204" dirty="0">
                <a:latin typeface="DFKai-SB"/>
                <a:cs typeface="DFKai-SB"/>
              </a:rPr>
              <a:t> </a:t>
            </a:r>
            <a:r>
              <a:rPr sz="1200" dirty="0">
                <a:latin typeface="DFKai-SB"/>
                <a:cs typeface="DFKai-SB"/>
              </a:rPr>
              <a:t>1</a:t>
            </a:r>
            <a:r>
              <a:rPr sz="1200" spc="-204" dirty="0">
                <a:latin typeface="DFKai-SB"/>
                <a:cs typeface="DFKai-SB"/>
              </a:rPr>
              <a:t> </a:t>
            </a:r>
            <a:r>
              <a:rPr sz="1200" dirty="0" err="1" smtClean="0">
                <a:latin typeface="DFKai-SB"/>
                <a:cs typeface="DFKai-SB"/>
              </a:rPr>
              <a:t>位奶奶從不相識到發展出有如家人般的感</a:t>
            </a:r>
            <a:r>
              <a:rPr sz="1200" spc="-75" dirty="0" err="1" smtClean="0">
                <a:latin typeface="DFKai-SB"/>
                <a:cs typeface="DFKai-SB"/>
              </a:rPr>
              <a:t>情</a:t>
            </a:r>
            <a:r>
              <a:rPr sz="1200" spc="-75" dirty="0" err="1">
                <a:latin typeface="DFKai-SB"/>
                <a:cs typeface="DFKai-SB"/>
              </a:rPr>
              <a:t>，</a:t>
            </a:r>
            <a:r>
              <a:rPr sz="1200" dirty="0" err="1">
                <a:latin typeface="DFKai-SB"/>
                <a:cs typeface="DFKai-SB"/>
              </a:rPr>
              <a:t>更不約而同表示</a:t>
            </a:r>
            <a:r>
              <a:rPr sz="1200" spc="-25" dirty="0" err="1">
                <a:latin typeface="DFKai-SB"/>
                <a:cs typeface="DFKai-SB"/>
              </a:rPr>
              <a:t>自</a:t>
            </a:r>
            <a:r>
              <a:rPr sz="1200" dirty="0" err="1">
                <a:latin typeface="DFKai-SB"/>
                <a:cs typeface="DFKai-SB"/>
              </a:rPr>
              <a:t>己變得更年</a:t>
            </a:r>
            <a:r>
              <a:rPr sz="1200" spc="-75" dirty="0" err="1">
                <a:latin typeface="DFKai-SB"/>
                <a:cs typeface="DFKai-SB"/>
              </a:rPr>
              <a:t>輕、</a:t>
            </a:r>
            <a:r>
              <a:rPr sz="1200" dirty="0" err="1">
                <a:latin typeface="DFKai-SB"/>
                <a:cs typeface="DFKai-SB"/>
              </a:rPr>
              <a:t>更有活</a:t>
            </a:r>
            <a:r>
              <a:rPr sz="1200" spc="-75" dirty="0" err="1">
                <a:latin typeface="DFKai-SB"/>
                <a:cs typeface="DFKai-SB"/>
              </a:rPr>
              <a:t>力，</a:t>
            </a:r>
            <a:r>
              <a:rPr sz="1200" dirty="0" err="1">
                <a:latin typeface="DFKai-SB"/>
                <a:cs typeface="DFKai-SB"/>
              </a:rPr>
              <a:t>因為夢</a:t>
            </a:r>
            <a:r>
              <a:rPr sz="1200" dirty="0">
                <a:latin typeface="DFKai-SB"/>
                <a:cs typeface="DFKai-SB"/>
              </a:rPr>
              <a:t>  想他們完成了！</a:t>
            </a:r>
          </a:p>
          <a:p>
            <a:pPr>
              <a:lnSpc>
                <a:spcPct val="100000"/>
              </a:lnSpc>
              <a:spcBef>
                <a:spcPts val="45"/>
              </a:spcBef>
            </a:pPr>
            <a:endParaRPr sz="1400" dirty="0">
              <a:latin typeface="Times New Roman"/>
              <a:cs typeface="Times New Roman"/>
            </a:endParaRPr>
          </a:p>
          <a:p>
            <a:pPr marL="12700" marR="5080" indent="304800" algn="just">
              <a:lnSpc>
                <a:spcPct val="125000"/>
              </a:lnSpc>
            </a:pPr>
            <a:r>
              <a:rPr sz="1200" spc="-15" dirty="0">
                <a:latin typeface="DFKai-SB"/>
                <a:cs typeface="DFKai-SB"/>
              </a:rPr>
              <a:t>你的夢想有多大，你就會有多大的天空。敢夢敢做的五月天，站在全世界的  舞台；不放小時候的夢想的林書豪，現在仍在美國職籃打拼；吳寶春對於食物的  </a:t>
            </a:r>
            <a:r>
              <a:rPr sz="1200" spc="-10" dirty="0">
                <a:latin typeface="DFKai-SB"/>
                <a:cs typeface="DFKai-SB"/>
              </a:rPr>
              <a:t>熱情，讓他打動許多人的眼淚。我們都應該努力去成為那個小時後憧憬的自己，  </a:t>
            </a:r>
            <a:r>
              <a:rPr sz="1200" spc="-15" dirty="0">
                <a:latin typeface="DFKai-SB"/>
                <a:cs typeface="DFKai-SB"/>
              </a:rPr>
              <a:t>多久的時候忘記自己曾經傻傻地說：想要成為一位太空人，多久的時候發現已經  </a:t>
            </a:r>
            <a:r>
              <a:rPr sz="1200" dirty="0">
                <a:latin typeface="DFKai-SB"/>
                <a:cs typeface="DFKai-SB"/>
              </a:rPr>
              <a:t>累得沒有力氣去尋夢，17</a:t>
            </a:r>
            <a:r>
              <a:rPr sz="1200" spc="-415" dirty="0">
                <a:latin typeface="DFKai-SB"/>
                <a:cs typeface="DFKai-SB"/>
              </a:rPr>
              <a:t> </a:t>
            </a:r>
            <a:r>
              <a:rPr sz="1200" dirty="0">
                <a:latin typeface="DFKai-SB"/>
                <a:cs typeface="DFKai-SB"/>
              </a:rPr>
              <a:t>位的不老騎士，是他們勇敢找到自己得夢想。</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35270" cy="569531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21</a:t>
            </a:r>
            <a:r>
              <a:rPr sz="1400" b="1" spc="-390" dirty="0">
                <a:latin typeface="DFKai-SB"/>
                <a:cs typeface="DFKai-SB"/>
              </a:rPr>
              <a:t> </a:t>
            </a:r>
            <a:r>
              <a:rPr sz="1400" b="1" spc="-5" dirty="0">
                <a:latin typeface="DFKai-SB"/>
                <a:cs typeface="DFKai-SB"/>
              </a:rPr>
              <a:t>附件二</a:t>
            </a:r>
            <a:endParaRPr sz="1400">
              <a:latin typeface="DFKai-SB"/>
              <a:cs typeface="DFKai-SB"/>
            </a:endParaRPr>
          </a:p>
          <a:p>
            <a:pPr marL="12700">
              <a:lnSpc>
                <a:spcPct val="100000"/>
              </a:lnSpc>
              <a:spcBef>
                <a:spcPts val="1185"/>
              </a:spcBef>
            </a:pPr>
            <a:r>
              <a:rPr sz="1200" b="1" spc="-5" dirty="0">
                <a:latin typeface="DFKai-SB"/>
                <a:cs typeface="DFKai-SB"/>
              </a:rPr>
              <a:t>書籍─不去會死介紹</a:t>
            </a:r>
            <a:endParaRPr sz="1200">
              <a:latin typeface="DFKai-SB"/>
              <a:cs typeface="DFKai-SB"/>
            </a:endParaRPr>
          </a:p>
          <a:p>
            <a:pPr>
              <a:lnSpc>
                <a:spcPct val="100000"/>
              </a:lnSpc>
            </a:pPr>
            <a:endParaRPr sz="1200">
              <a:latin typeface="Times New Roman"/>
              <a:cs typeface="Times New Roman"/>
            </a:endParaRPr>
          </a:p>
          <a:p>
            <a:pPr>
              <a:lnSpc>
                <a:spcPct val="100000"/>
              </a:lnSpc>
            </a:pPr>
            <a:endParaRPr sz="1250">
              <a:latin typeface="Times New Roman"/>
              <a:cs typeface="Times New Roman"/>
            </a:endParaRPr>
          </a:p>
          <a:p>
            <a:pPr marL="12700" marR="35560" indent="304800" algn="just">
              <a:lnSpc>
                <a:spcPct val="139200"/>
              </a:lnSpc>
            </a:pPr>
            <a:r>
              <a:rPr sz="1200" spc="20" dirty="0">
                <a:latin typeface="DFKai-SB"/>
                <a:cs typeface="DFKai-SB"/>
              </a:rPr>
              <a:t>為什麼一定要環遊世界？為什麼要自我折磨騎自行車一步步踏過五大洲？  </a:t>
            </a:r>
            <a:r>
              <a:rPr sz="1200" dirty="0">
                <a:latin typeface="DFKai-SB"/>
                <a:cs typeface="DFKai-SB"/>
              </a:rPr>
              <a:t>人生一定得這麼極端嗎？但─</a:t>
            </a:r>
            <a:r>
              <a:rPr sz="1200" spc="-170" dirty="0">
                <a:latin typeface="DFKai-SB"/>
                <a:cs typeface="DFKai-SB"/>
              </a:rPr>
              <a:t>─</a:t>
            </a:r>
            <a:r>
              <a:rPr sz="1200" dirty="0">
                <a:latin typeface="DFKai-SB"/>
                <a:cs typeface="DFKai-SB"/>
              </a:rPr>
              <a:t>「既然降生到這世界</a:t>
            </a:r>
            <a:r>
              <a:rPr sz="1200" spc="-75" dirty="0">
                <a:latin typeface="DFKai-SB"/>
                <a:cs typeface="DFKai-SB"/>
              </a:rPr>
              <a:t>上，</a:t>
            </a:r>
            <a:r>
              <a:rPr sz="1200" dirty="0">
                <a:latin typeface="DFKai-SB"/>
                <a:cs typeface="DFKai-SB"/>
              </a:rPr>
              <a:t>就要好自己的雙</a:t>
            </a:r>
            <a:r>
              <a:rPr sz="1200" spc="-75" dirty="0">
                <a:latin typeface="DFKai-SB"/>
                <a:cs typeface="DFKai-SB"/>
              </a:rPr>
              <a:t>眼，</a:t>
            </a:r>
            <a:r>
              <a:rPr sz="1200" dirty="0">
                <a:latin typeface="DFKai-SB"/>
                <a:cs typeface="DFKai-SB"/>
              </a:rPr>
              <a:t>看  遍這世界，尋找自己最珍貴的寶物。」作者如是說。</a:t>
            </a:r>
            <a:endParaRPr sz="1200">
              <a:latin typeface="DFKai-SB"/>
              <a:cs typeface="DFKai-SB"/>
            </a:endParaRPr>
          </a:p>
          <a:p>
            <a:pPr marL="12700" marR="5080" indent="304800" algn="just">
              <a:lnSpc>
                <a:spcPct val="139200"/>
              </a:lnSpc>
              <a:spcBef>
                <a:spcPts val="900"/>
              </a:spcBef>
            </a:pPr>
            <a:r>
              <a:rPr sz="1200" spc="-10" dirty="0">
                <a:latin typeface="DFKai-SB"/>
                <a:cs typeface="DFKai-SB"/>
              </a:rPr>
              <a:t>小時候我們總是夢想著想要成為消防員、想要成為太空人，要環遊全世界，  </a:t>
            </a:r>
            <a:r>
              <a:rPr sz="1200" spc="-15" dirty="0">
                <a:latin typeface="DFKai-SB"/>
                <a:cs typeface="DFKai-SB"/>
              </a:rPr>
              <a:t>想要做的事情總是很多，但是現在的我們已經不知道什麼時候沒有這些力氣去夢  </a:t>
            </a:r>
            <a:r>
              <a:rPr sz="1200" dirty="0">
                <a:latin typeface="DFKai-SB"/>
                <a:cs typeface="DFKai-SB"/>
              </a:rPr>
              <a:t>想了，這本書卻提供一個追夢的勇氣。</a:t>
            </a:r>
            <a:endParaRPr sz="1200">
              <a:latin typeface="DFKai-SB"/>
              <a:cs typeface="DFKai-SB"/>
            </a:endParaRPr>
          </a:p>
          <a:p>
            <a:pPr marL="12700" marR="5080" indent="304800" algn="just">
              <a:lnSpc>
                <a:spcPct val="139200"/>
              </a:lnSpc>
              <a:spcBef>
                <a:spcPts val="875"/>
              </a:spcBef>
            </a:pPr>
            <a:r>
              <a:rPr sz="1200" spc="-15" dirty="0">
                <a:latin typeface="DFKai-SB"/>
                <a:cs typeface="DFKai-SB"/>
              </a:rPr>
              <a:t>環遊世界，我們敢嗎？『既然生到這世界上，不就要盡量發揮嗎？』與其平  淡的生活，還不如鼓起用力找到自己屬於的那片天空。節錄自書本內容：「好幾  </a:t>
            </a:r>
            <a:r>
              <a:rPr sz="1200" spc="-10" dirty="0">
                <a:latin typeface="DFKai-SB"/>
                <a:cs typeface="DFKai-SB"/>
              </a:rPr>
              <a:t>次幻想在異國廣闊的土地上騎車，內心激動不已。可是這計畫的規模太過龐大，  </a:t>
            </a:r>
            <a:r>
              <a:rPr sz="1200" spc="-15" dirty="0">
                <a:latin typeface="DFKai-SB"/>
                <a:cs typeface="DFKai-SB"/>
              </a:rPr>
              <a:t>很不真實，我這種懦弱的膽小鬼根本做不到。可是 就這樣，我抱著難以釋懷  </a:t>
            </a:r>
            <a:r>
              <a:rPr sz="1200" dirty="0">
                <a:latin typeface="DFKai-SB"/>
                <a:cs typeface="DFKai-SB"/>
              </a:rPr>
              <a:t>的心情，迎接日本一周之旅的最後一天。</a:t>
            </a:r>
            <a:endParaRPr sz="1200">
              <a:latin typeface="DFKai-SB"/>
              <a:cs typeface="DFKai-SB"/>
            </a:endParaRPr>
          </a:p>
          <a:p>
            <a:pPr marL="12700" marR="7620" indent="304800" algn="just">
              <a:lnSpc>
                <a:spcPct val="139400"/>
              </a:lnSpc>
              <a:spcBef>
                <a:spcPts val="869"/>
              </a:spcBef>
            </a:pPr>
            <a:r>
              <a:rPr sz="1200" spc="-15" dirty="0">
                <a:latin typeface="DFKai-SB"/>
                <a:cs typeface="DFKai-SB"/>
              </a:rPr>
              <a:t>有種心動是戀人給的，會讓人臉紅心跳的感覺；有種心動是夢想給的，會讓  </a:t>
            </a:r>
            <a:r>
              <a:rPr sz="1200" dirty="0">
                <a:latin typeface="DFKai-SB"/>
                <a:cs typeface="DFKai-SB"/>
              </a:rPr>
              <a:t>人此不生須此行的感覺，而就如同書本所說的：「 感受到我生命中的「活著」  </a:t>
            </a:r>
            <a:r>
              <a:rPr sz="1200" spc="-10" dirty="0">
                <a:latin typeface="DFKai-SB"/>
                <a:cs typeface="DFKai-SB"/>
              </a:rPr>
              <a:t>與「可能性」緊緊聯繫，就像陽光終於照進來，廣大的視野在眼前展開 </a:t>
            </a:r>
            <a:r>
              <a:rPr sz="1200" spc="-25" dirty="0">
                <a:latin typeface="DFKai-SB"/>
                <a:cs typeface="DFKai-SB"/>
              </a:rPr>
              <a:t>」．  </a:t>
            </a:r>
            <a:r>
              <a:rPr sz="1200" dirty="0">
                <a:latin typeface="DFKai-SB"/>
                <a:cs typeface="DFKai-SB"/>
              </a:rPr>
              <a:t>對你而言，這樣的心動，絕對值得您去緊握並永遠放在心中的</a:t>
            </a:r>
            <a:endParaRPr sz="1200">
              <a:latin typeface="DFKai-SB"/>
              <a:cs typeface="DFKai-SB"/>
            </a:endParaRPr>
          </a:p>
          <a:p>
            <a:pPr marL="12700" marR="38100" indent="304800" algn="just">
              <a:lnSpc>
                <a:spcPct val="140000"/>
              </a:lnSpc>
              <a:spcBef>
                <a:spcPts val="865"/>
              </a:spcBef>
            </a:pPr>
            <a:r>
              <a:rPr sz="1200" dirty="0">
                <a:latin typeface="DFKai-SB"/>
                <a:cs typeface="DFKai-SB"/>
              </a:rPr>
              <a:t>我見證到自己還活</a:t>
            </a:r>
            <a:r>
              <a:rPr sz="1200" spc="-75" dirty="0">
                <a:latin typeface="DFKai-SB"/>
                <a:cs typeface="DFKai-SB"/>
              </a:rPr>
              <a:t>著，</a:t>
            </a:r>
            <a:r>
              <a:rPr sz="1200" dirty="0">
                <a:latin typeface="DFKai-SB"/>
                <a:cs typeface="DFKai-SB"/>
              </a:rPr>
              <a:t>而能見證到自己</a:t>
            </a:r>
            <a:r>
              <a:rPr sz="1200" spc="-25" dirty="0">
                <a:latin typeface="DFKai-SB"/>
                <a:cs typeface="DFKai-SB"/>
              </a:rPr>
              <a:t>還</a:t>
            </a:r>
            <a:r>
              <a:rPr sz="1200" dirty="0">
                <a:latin typeface="DFKai-SB"/>
                <a:cs typeface="DFKai-SB"/>
              </a:rPr>
              <a:t>活</a:t>
            </a:r>
            <a:r>
              <a:rPr sz="1200" spc="-75" dirty="0">
                <a:latin typeface="DFKai-SB"/>
                <a:cs typeface="DFKai-SB"/>
              </a:rPr>
              <a:t>著，</a:t>
            </a:r>
            <a:r>
              <a:rPr sz="1200" dirty="0">
                <a:latin typeface="DFKai-SB"/>
                <a:cs typeface="DFKai-SB"/>
              </a:rPr>
              <a:t>就像一個奇</a:t>
            </a:r>
            <a:r>
              <a:rPr sz="1200" spc="-75" dirty="0">
                <a:latin typeface="DFKai-SB"/>
                <a:cs typeface="DFKai-SB"/>
              </a:rPr>
              <a:t>蹟。</a:t>
            </a:r>
            <a:r>
              <a:rPr sz="1200" dirty="0">
                <a:latin typeface="DFKai-SB"/>
                <a:cs typeface="DFKai-SB"/>
              </a:rPr>
              <a:t>凝視著自己  的存在，在這瞬間，我以未曾有過的謙遜，感謝我還活著。</a:t>
            </a:r>
            <a:endParaRPr sz="1200">
              <a:latin typeface="DFKai-SB"/>
              <a:cs typeface="DFKai-S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53591"/>
            <a:ext cx="1244600" cy="58991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21</a:t>
            </a:r>
            <a:r>
              <a:rPr sz="1400" b="1" spc="-390" dirty="0">
                <a:latin typeface="DFKai-SB"/>
                <a:cs typeface="DFKai-SB"/>
              </a:rPr>
              <a:t> </a:t>
            </a:r>
            <a:r>
              <a:rPr sz="1400" b="1" spc="-5" dirty="0">
                <a:latin typeface="DFKai-SB"/>
                <a:cs typeface="DFKai-SB"/>
              </a:rPr>
              <a:t>附件三</a:t>
            </a:r>
            <a:endParaRPr sz="1400">
              <a:latin typeface="DFKai-SB"/>
              <a:cs typeface="DFKai-SB"/>
            </a:endParaRPr>
          </a:p>
          <a:p>
            <a:pPr>
              <a:lnSpc>
                <a:spcPct val="100000"/>
              </a:lnSpc>
              <a:spcBef>
                <a:spcPts val="40"/>
              </a:spcBef>
            </a:pPr>
            <a:endParaRPr sz="1200">
              <a:latin typeface="Times New Roman"/>
              <a:cs typeface="Times New Roman"/>
            </a:endParaRPr>
          </a:p>
          <a:p>
            <a:pPr marL="12700">
              <a:lnSpc>
                <a:spcPct val="100000"/>
              </a:lnSpc>
              <a:spcBef>
                <a:spcPts val="5"/>
              </a:spcBef>
            </a:pPr>
            <a:r>
              <a:rPr sz="1200" b="1" spc="-5" dirty="0">
                <a:latin typeface="DFKai-SB"/>
                <a:cs typeface="DFKai-SB"/>
              </a:rPr>
              <a:t>草擬圓夢行動例子</a:t>
            </a:r>
            <a:endParaRPr sz="1200">
              <a:latin typeface="DFKai-SB"/>
              <a:cs typeface="DFKai-SB"/>
            </a:endParaRPr>
          </a:p>
        </p:txBody>
      </p:sp>
      <p:sp>
        <p:nvSpPr>
          <p:cNvPr id="3" name="object 3"/>
          <p:cNvSpPr txBox="1"/>
          <p:nvPr/>
        </p:nvSpPr>
        <p:spPr>
          <a:xfrm>
            <a:off x="1146047" y="1819655"/>
            <a:ext cx="1390650" cy="198120"/>
          </a:xfrm>
          <a:prstGeom prst="rect">
            <a:avLst/>
          </a:prstGeom>
          <a:ln w="6108">
            <a:solidFill>
              <a:srgbClr val="000000"/>
            </a:solidFill>
          </a:ln>
        </p:spPr>
        <p:txBody>
          <a:bodyPr vert="horz" wrap="square" lIns="0" tIns="0" rIns="0" bIns="0" rtlCol="0">
            <a:spAutoFit/>
          </a:bodyPr>
          <a:lstStyle/>
          <a:p>
            <a:pPr>
              <a:lnSpc>
                <a:spcPts val="1390"/>
              </a:lnSpc>
            </a:pPr>
            <a:r>
              <a:rPr sz="1200" dirty="0">
                <a:latin typeface="DFKai-SB"/>
                <a:cs typeface="DFKai-SB"/>
              </a:rPr>
              <a:t>個人生活面向的夢想</a:t>
            </a:r>
            <a:endParaRPr sz="1200">
              <a:latin typeface="DFKai-SB"/>
              <a:cs typeface="DFKai-SB"/>
            </a:endParaRPr>
          </a:p>
        </p:txBody>
      </p:sp>
      <p:sp>
        <p:nvSpPr>
          <p:cNvPr id="4" name="object 4"/>
          <p:cNvSpPr txBox="1"/>
          <p:nvPr/>
        </p:nvSpPr>
        <p:spPr>
          <a:xfrm>
            <a:off x="1130300" y="2114275"/>
            <a:ext cx="5313680" cy="6515100"/>
          </a:xfrm>
          <a:prstGeom prst="rect">
            <a:avLst/>
          </a:prstGeom>
        </p:spPr>
        <p:txBody>
          <a:bodyPr vert="horz" wrap="square" lIns="0" tIns="635" rIns="0" bIns="0" rtlCol="0">
            <a:spAutoFit/>
          </a:bodyPr>
          <a:lstStyle/>
          <a:p>
            <a:pPr marL="12700" marR="13970" algn="just">
              <a:lnSpc>
                <a:spcPct val="138300"/>
              </a:lnSpc>
              <a:spcBef>
                <a:spcPts val="5"/>
              </a:spcBef>
            </a:pPr>
            <a:r>
              <a:rPr sz="1200" dirty="0">
                <a:latin typeface="Wingdings"/>
                <a:cs typeface="Wingdings"/>
              </a:rPr>
              <a:t></a:t>
            </a:r>
            <a:r>
              <a:rPr sz="1200" dirty="0">
                <a:latin typeface="Times New Roman"/>
                <a:cs typeface="Times New Roman"/>
              </a:rPr>
              <a:t> </a:t>
            </a:r>
            <a:r>
              <a:rPr sz="1200" spc="15" dirty="0">
                <a:latin typeface="DFKai-SB"/>
                <a:cs typeface="DFKai-SB"/>
              </a:rPr>
              <a:t>在大一暑假的時候，因緣際會下到屏東旭海村當課輔志工。旭海是一個原  住民部落，裡面的居民都非常的熱情活潑，但因為地理位置偏僻，因此那裏對</a:t>
            </a:r>
            <a:endParaRPr sz="1200">
              <a:latin typeface="DFKai-SB"/>
              <a:cs typeface="DFKai-SB"/>
            </a:endParaRPr>
          </a:p>
          <a:p>
            <a:pPr marL="12700" marR="5080" algn="just">
              <a:lnSpc>
                <a:spcPct val="138700"/>
              </a:lnSpc>
              <a:spcBef>
                <a:spcPts val="15"/>
              </a:spcBef>
            </a:pPr>
            <a:r>
              <a:rPr sz="1200" spc="15" dirty="0">
                <a:latin typeface="DFKai-SB"/>
                <a:cs typeface="DFKai-SB"/>
              </a:rPr>
              <a:t>孩子的教育沒辦法很完全，即使收到了台灣各地捐贈來的物資(像書本)，卻因  為不會使用而被浪費了。所以，看到這樣的景象，讓我激起了一股衝動，我想  </a:t>
            </a:r>
            <a:r>
              <a:rPr sz="1200" spc="55" dirty="0">
                <a:latin typeface="DFKai-SB"/>
                <a:cs typeface="DFKai-SB"/>
              </a:rPr>
              <a:t>和與我有志一同的夥伴一起籌辦一個育樂營給當地的小朋友，希望藉由育樂  </a:t>
            </a:r>
            <a:r>
              <a:rPr sz="1200" spc="15" dirty="0">
                <a:latin typeface="DFKai-SB"/>
                <a:cs typeface="DFKai-SB"/>
              </a:rPr>
              <a:t>營，小朋友可以學會運用民眾捐贈的資源學習，並也激發小朋友的學習動機，  </a:t>
            </a:r>
            <a:r>
              <a:rPr sz="1200" dirty="0">
                <a:latin typeface="DFKai-SB"/>
                <a:cs typeface="DFKai-SB"/>
              </a:rPr>
              <a:t>期望旭海的小朋友不要因為缺乏大人的督導而輕易荒廢了學習。</a:t>
            </a:r>
            <a:endParaRPr sz="1200">
              <a:latin typeface="DFKai-SB"/>
              <a:cs typeface="DFKai-SB"/>
            </a:endParaRPr>
          </a:p>
          <a:p>
            <a:pPr>
              <a:lnSpc>
                <a:spcPct val="100000"/>
              </a:lnSpc>
            </a:pPr>
            <a:endParaRPr sz="1250">
              <a:latin typeface="Times New Roman"/>
              <a:cs typeface="Times New Roman"/>
            </a:endParaRPr>
          </a:p>
          <a:p>
            <a:pPr marL="12700" algn="just">
              <a:lnSpc>
                <a:spcPct val="100000"/>
              </a:lnSpc>
            </a:pPr>
            <a:r>
              <a:rPr sz="1200" dirty="0">
                <a:latin typeface="Wingdings"/>
                <a:cs typeface="Wingdings"/>
              </a:rPr>
              <a:t></a:t>
            </a:r>
            <a:r>
              <a:rPr sz="1200" dirty="0">
                <a:latin typeface="Times New Roman"/>
                <a:cs typeface="Times New Roman"/>
              </a:rPr>
              <a:t>   </a:t>
            </a:r>
            <a:r>
              <a:rPr sz="1200" spc="220" dirty="0">
                <a:latin typeface="Times New Roman"/>
                <a:cs typeface="Times New Roman"/>
              </a:rPr>
              <a:t> </a:t>
            </a:r>
            <a:r>
              <a:rPr sz="1200" b="1" spc="-5" dirty="0">
                <a:latin typeface="DFKai-SB"/>
                <a:cs typeface="DFKai-SB"/>
              </a:rPr>
              <a:t>出國打工度假</a:t>
            </a:r>
            <a:endParaRPr sz="1200">
              <a:latin typeface="DFKai-SB"/>
              <a:cs typeface="DFKai-SB"/>
            </a:endParaRPr>
          </a:p>
          <a:p>
            <a:pPr marL="12700" marR="112395" algn="just">
              <a:lnSpc>
                <a:spcPct val="139400"/>
              </a:lnSpc>
              <a:spcBef>
                <a:spcPts val="894"/>
              </a:spcBef>
            </a:pPr>
            <a:r>
              <a:rPr sz="1200" dirty="0">
                <a:latin typeface="DFKai-SB"/>
                <a:cs typeface="DFKai-SB"/>
              </a:rPr>
              <a:t>從高中就很想要出國打工度假，在高三的時候有得知一個到美國打工的機會，  但因為英文檢定能力沒有到達他的標準，那時候又在準備指考，所以最後錯失  良機，加上父母可能會擔心自己還太小，到那邊人生地不熟的會有危險，因此  到現在也沒有成行。</a:t>
            </a:r>
            <a:endParaRPr sz="1200">
              <a:latin typeface="DFKai-SB"/>
              <a:cs typeface="DFKai-SB"/>
            </a:endParaRPr>
          </a:p>
          <a:p>
            <a:pPr>
              <a:lnSpc>
                <a:spcPct val="100000"/>
              </a:lnSpc>
            </a:pPr>
            <a:endParaRPr sz="1250">
              <a:latin typeface="Times New Roman"/>
              <a:cs typeface="Times New Roman"/>
            </a:endParaRPr>
          </a:p>
          <a:p>
            <a:pPr marL="12700" algn="just">
              <a:lnSpc>
                <a:spcPct val="100000"/>
              </a:lnSpc>
            </a:pPr>
            <a:r>
              <a:rPr sz="1200" dirty="0">
                <a:latin typeface="DFKai-SB"/>
                <a:cs typeface="DFKai-SB"/>
              </a:rPr>
              <a:t>Step</a:t>
            </a:r>
            <a:r>
              <a:rPr sz="1200" spc="-100" dirty="0">
                <a:latin typeface="DFKai-SB"/>
                <a:cs typeface="DFKai-SB"/>
              </a:rPr>
              <a:t> </a:t>
            </a:r>
            <a:r>
              <a:rPr sz="1200" dirty="0">
                <a:latin typeface="DFKai-SB"/>
                <a:cs typeface="DFKai-SB"/>
              </a:rPr>
              <a:t>1.提升自己的英文能力</a:t>
            </a:r>
            <a:endParaRPr sz="1200">
              <a:latin typeface="DFKai-SB"/>
              <a:cs typeface="DFKai-SB"/>
            </a:endParaRPr>
          </a:p>
          <a:p>
            <a:pPr marL="12700" marR="2321560">
              <a:lnSpc>
                <a:spcPct val="201700"/>
              </a:lnSpc>
            </a:pPr>
            <a:r>
              <a:rPr sz="1200" dirty="0">
                <a:latin typeface="DFKai-SB"/>
                <a:cs typeface="DFKai-SB"/>
              </a:rPr>
              <a:t>Step</a:t>
            </a:r>
            <a:r>
              <a:rPr sz="1200" spc="-100" dirty="0">
                <a:latin typeface="DFKai-SB"/>
                <a:cs typeface="DFKai-SB"/>
              </a:rPr>
              <a:t> </a:t>
            </a:r>
            <a:r>
              <a:rPr sz="1200" dirty="0">
                <a:latin typeface="DFKai-SB"/>
                <a:cs typeface="DFKai-SB"/>
              </a:rPr>
              <a:t>2.多搜尋出國打工度假的網站尋找機會  Step</a:t>
            </a:r>
            <a:r>
              <a:rPr sz="1200" spc="-100" dirty="0">
                <a:latin typeface="DFKai-SB"/>
                <a:cs typeface="DFKai-SB"/>
              </a:rPr>
              <a:t> </a:t>
            </a:r>
            <a:r>
              <a:rPr sz="1200" dirty="0">
                <a:latin typeface="DFKai-SB"/>
                <a:cs typeface="DFKai-SB"/>
              </a:rPr>
              <a:t>3.設定目標國家和預計出國的時間</a:t>
            </a:r>
            <a:endParaRPr sz="1200">
              <a:latin typeface="DFKai-SB"/>
              <a:cs typeface="DFKai-SB"/>
            </a:endParaRPr>
          </a:p>
          <a:p>
            <a:pPr marL="12700" marR="797560">
              <a:lnSpc>
                <a:spcPct val="200000"/>
              </a:lnSpc>
              <a:spcBef>
                <a:spcPts val="25"/>
              </a:spcBef>
            </a:pPr>
            <a:r>
              <a:rPr sz="1200" dirty="0">
                <a:latin typeface="DFKai-SB"/>
                <a:cs typeface="DFKai-SB"/>
              </a:rPr>
              <a:t>Step</a:t>
            </a:r>
            <a:r>
              <a:rPr sz="1200" spc="-100" dirty="0">
                <a:latin typeface="DFKai-SB"/>
                <a:cs typeface="DFKai-SB"/>
              </a:rPr>
              <a:t> </a:t>
            </a:r>
            <a:r>
              <a:rPr sz="1200" dirty="0">
                <a:latin typeface="DFKai-SB"/>
                <a:cs typeface="DFKai-SB"/>
              </a:rPr>
              <a:t>4.多看看別人出國打工度假的經驗，為自己的行程多一些準備  Step</a:t>
            </a:r>
            <a:r>
              <a:rPr sz="1200" spc="-100" dirty="0">
                <a:latin typeface="DFKai-SB"/>
                <a:cs typeface="DFKai-SB"/>
              </a:rPr>
              <a:t> </a:t>
            </a:r>
            <a:r>
              <a:rPr sz="1200" dirty="0">
                <a:latin typeface="DFKai-SB"/>
                <a:cs typeface="DFKai-SB"/>
              </a:rPr>
              <a:t>5.存錢買機票，並且注意機票的資訊</a:t>
            </a:r>
            <a:endParaRPr sz="1200">
              <a:latin typeface="DFKai-SB"/>
              <a:cs typeface="DFKai-SB"/>
            </a:endParaRPr>
          </a:p>
          <a:p>
            <a:pPr marL="12700" marR="13970" algn="just">
              <a:lnSpc>
                <a:spcPct val="139200"/>
              </a:lnSpc>
              <a:spcBef>
                <a:spcPts val="900"/>
              </a:spcBef>
            </a:pPr>
            <a:r>
              <a:rPr sz="1200" dirty="0">
                <a:latin typeface="Wingdings"/>
                <a:cs typeface="Wingdings"/>
              </a:rPr>
              <a:t></a:t>
            </a:r>
            <a:r>
              <a:rPr sz="1200" dirty="0">
                <a:latin typeface="Times New Roman"/>
                <a:cs typeface="Times New Roman"/>
              </a:rPr>
              <a:t> </a:t>
            </a:r>
            <a:r>
              <a:rPr sz="1200" spc="15" dirty="0">
                <a:latin typeface="DFKai-SB"/>
                <a:cs typeface="DFKai-SB"/>
              </a:rPr>
              <a:t>我從小就喜愛動物，曾經有一度想要成為一位獸醫。但後來受限於我的理  科實在是太差了，所以夢想宣告幻滅。雖然不能成為專業的獸醫，但是我在大  學時期仍投身於動保活動。也因此接觸到許多動保團體，我希望我能夠在未來  除了我自己的工作外，也能夠繼續參加動保活動。我現在可以的準備有：積極  </a:t>
            </a:r>
            <a:r>
              <a:rPr sz="1200" dirty="0">
                <a:latin typeface="DFKai-SB"/>
                <a:cs typeface="DFKai-SB"/>
              </a:rPr>
              <a:t>參與動保協會舉辦的活動，累積經驗和人脈、參考其他社團如何做行銷等</a:t>
            </a:r>
            <a:endParaRPr sz="1200">
              <a:latin typeface="DFKai-SB"/>
              <a:cs typeface="DFKai-S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6047" y="1082033"/>
            <a:ext cx="1085850" cy="198120"/>
          </a:xfrm>
          <a:prstGeom prst="rect">
            <a:avLst/>
          </a:prstGeom>
          <a:ln w="6096">
            <a:solidFill>
              <a:srgbClr val="000000"/>
            </a:solidFill>
          </a:ln>
        </p:spPr>
        <p:txBody>
          <a:bodyPr vert="horz" wrap="square" lIns="0" tIns="0" rIns="0" bIns="0" rtlCol="0">
            <a:spAutoFit/>
          </a:bodyPr>
          <a:lstStyle/>
          <a:p>
            <a:pPr>
              <a:lnSpc>
                <a:spcPts val="1390"/>
              </a:lnSpc>
            </a:pPr>
            <a:r>
              <a:rPr sz="1200" dirty="0">
                <a:latin typeface="DFKai-SB"/>
                <a:cs typeface="DFKai-SB"/>
              </a:rPr>
              <a:t>專業相關的夢想</a:t>
            </a:r>
            <a:endParaRPr sz="1200">
              <a:latin typeface="DFKai-SB"/>
              <a:cs typeface="DFKai-SB"/>
            </a:endParaRPr>
          </a:p>
        </p:txBody>
      </p:sp>
      <p:sp>
        <p:nvSpPr>
          <p:cNvPr id="3" name="object 3"/>
          <p:cNvSpPr txBox="1"/>
          <p:nvPr/>
        </p:nvSpPr>
        <p:spPr>
          <a:xfrm>
            <a:off x="1130300" y="1376659"/>
            <a:ext cx="5335270" cy="5428987"/>
          </a:xfrm>
          <a:prstGeom prst="rect">
            <a:avLst/>
          </a:prstGeom>
        </p:spPr>
        <p:txBody>
          <a:bodyPr vert="horz" wrap="square" lIns="0" tIns="71120" rIns="0" bIns="0" rtlCol="0">
            <a:spAutoFit/>
          </a:bodyPr>
          <a:lstStyle/>
          <a:p>
            <a:pPr marL="12700" algn="just">
              <a:lnSpc>
                <a:spcPct val="100000"/>
              </a:lnSpc>
              <a:spcBef>
                <a:spcPts val="560"/>
              </a:spcBef>
            </a:pPr>
            <a:r>
              <a:rPr sz="1200" dirty="0">
                <a:latin typeface="Wingdings"/>
                <a:cs typeface="Wingdings"/>
              </a:rPr>
              <a:t></a:t>
            </a:r>
            <a:r>
              <a:rPr sz="1200" dirty="0">
                <a:latin typeface="Times New Roman"/>
                <a:cs typeface="Times New Roman"/>
              </a:rPr>
              <a:t>    </a:t>
            </a:r>
            <a:r>
              <a:rPr sz="1200" spc="35" dirty="0">
                <a:latin typeface="Times New Roman"/>
                <a:cs typeface="Times New Roman"/>
              </a:rPr>
              <a:t> </a:t>
            </a:r>
            <a:r>
              <a:rPr sz="1200" spc="15" dirty="0">
                <a:latin typeface="DFKai-SB"/>
                <a:cs typeface="DFKai-SB"/>
              </a:rPr>
              <a:t>大學來到輔諮系之後，對未來仍然是迷惘的，因為聽到很多人說，自己大</a:t>
            </a:r>
            <a:endParaRPr sz="1200" dirty="0">
              <a:latin typeface="DFKai-SB"/>
              <a:cs typeface="DFKai-SB"/>
            </a:endParaRPr>
          </a:p>
          <a:p>
            <a:pPr marL="12700" marR="35560" algn="just">
              <a:lnSpc>
                <a:spcPct val="138700"/>
              </a:lnSpc>
              <a:spcBef>
                <a:spcPts val="15"/>
              </a:spcBef>
            </a:pPr>
            <a:r>
              <a:rPr sz="1200" spc="15" dirty="0">
                <a:latin typeface="DFKai-SB"/>
                <a:cs typeface="DFKai-SB"/>
              </a:rPr>
              <a:t>學的學系和未來真正的工作完全不相干。國中時，我的夢想是當一位小說家，  想像自己長大之後忙碌卻充實美好的創作光景。然而，夢只是夢，在忙於課業  之下以及父母的反對中，我放棄了自己的夢想，並依循爸媽的指示認命讀書，  一路爬到現在的輔諮系。來到輔諮系的自己一直沒忘國中的夢想，所以我為自  </a:t>
            </a:r>
            <a:r>
              <a:rPr sz="1200" dirty="0">
                <a:latin typeface="DFKai-SB"/>
                <a:cs typeface="DFKai-SB"/>
              </a:rPr>
              <a:t>己許了一個夢:是不是可以找到一個方法，結合輔諮系與夢想(寫作)，讓當初的  夢可以被實現，讓自己的人生可以更圓滿。</a:t>
            </a:r>
          </a:p>
          <a:p>
            <a:pPr marL="12700" marR="285115">
              <a:lnSpc>
                <a:spcPct val="200800"/>
              </a:lnSpc>
              <a:spcBef>
                <a:spcPts val="10"/>
              </a:spcBef>
              <a:tabLst>
                <a:tab pos="316865" algn="l"/>
              </a:tabLst>
            </a:pPr>
            <a:r>
              <a:rPr sz="1200" dirty="0">
                <a:latin typeface="Wingdings"/>
                <a:cs typeface="Wingdings"/>
              </a:rPr>
              <a:t></a:t>
            </a:r>
            <a:r>
              <a:rPr sz="1200" dirty="0">
                <a:latin typeface="Times New Roman"/>
                <a:cs typeface="Times New Roman"/>
              </a:rPr>
              <a:t>	</a:t>
            </a:r>
            <a:r>
              <a:rPr sz="1200" b="1" spc="-5" dirty="0" err="1" smtClean="0">
                <a:latin typeface="DFKai-SB"/>
                <a:cs typeface="DFKai-SB"/>
              </a:rPr>
              <a:t>成為心理諮商師</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在上了輔導諮商學系之後</a:t>
            </a:r>
            <a:r>
              <a:rPr sz="1200" dirty="0" err="1">
                <a:latin typeface="DFKai-SB"/>
                <a:cs typeface="DFKai-SB"/>
              </a:rPr>
              <a:t>，我就立志想要成為一名持有證照的心理諮商師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smtClean="0">
                <a:latin typeface="DFKai-SB"/>
                <a:cs typeface="DFKai-SB"/>
              </a:rPr>
              <a:t>  </a:t>
            </a:r>
            <a:r>
              <a:rPr sz="1200" dirty="0">
                <a:latin typeface="DFKai-SB"/>
                <a:cs typeface="DFKai-SB"/>
              </a:rPr>
              <a:t>Step</a:t>
            </a:r>
            <a:r>
              <a:rPr sz="1200" spc="-100" dirty="0">
                <a:latin typeface="DFKai-SB"/>
                <a:cs typeface="DFKai-SB"/>
              </a:rPr>
              <a:t> </a:t>
            </a:r>
            <a:r>
              <a:rPr sz="1200" dirty="0">
                <a:latin typeface="DFKai-SB"/>
                <a:cs typeface="DFKai-SB"/>
              </a:rPr>
              <a:t>1.考上研究所（考心理諮商師需研究所學歷）</a:t>
            </a:r>
          </a:p>
          <a:p>
            <a:pPr marL="12700" marR="1732914">
              <a:lnSpc>
                <a:spcPct val="201700"/>
              </a:lnSpc>
            </a:pPr>
            <a:r>
              <a:rPr sz="1200" dirty="0">
                <a:latin typeface="DFKai-SB"/>
                <a:cs typeface="DFKai-SB"/>
              </a:rPr>
              <a:t>Step</a:t>
            </a:r>
            <a:r>
              <a:rPr sz="1200" spc="-100" dirty="0">
                <a:latin typeface="DFKai-SB"/>
                <a:cs typeface="DFKai-SB"/>
              </a:rPr>
              <a:t> </a:t>
            </a:r>
            <a:r>
              <a:rPr sz="1200" dirty="0">
                <a:latin typeface="DFKai-SB"/>
                <a:cs typeface="DFKai-SB"/>
              </a:rPr>
              <a:t>2.積極參與各類心理相關活動（為未來做練習）  Step</a:t>
            </a:r>
            <a:r>
              <a:rPr sz="1200" spc="-100" dirty="0">
                <a:latin typeface="DFKai-SB"/>
                <a:cs typeface="DFKai-SB"/>
              </a:rPr>
              <a:t> </a:t>
            </a:r>
            <a:r>
              <a:rPr sz="1200" dirty="0">
                <a:latin typeface="DFKai-SB"/>
                <a:cs typeface="DFKai-SB"/>
              </a:rPr>
              <a:t>3.找實習機會進行實習（一年)</a:t>
            </a:r>
          </a:p>
          <a:p>
            <a:pPr marL="317500" marR="5080" indent="-304800">
              <a:lnSpc>
                <a:spcPct val="201700"/>
              </a:lnSpc>
            </a:pPr>
            <a:r>
              <a:rPr sz="1200" dirty="0">
                <a:latin typeface="DFKai-SB"/>
                <a:cs typeface="DFKai-SB"/>
              </a:rPr>
              <a:t>Step 4.準備心理諮商師考試  </a:t>
            </a:r>
            <a:r>
              <a:rPr sz="1200" spc="-10" dirty="0">
                <a:latin typeface="DFKai-SB"/>
                <a:cs typeface="DFKai-SB"/>
              </a:rPr>
              <a:t>雖然現在社會的風氣逐漸在轉變，但是大多數人對於輔導諮商的刻板印象，</a:t>
            </a:r>
            <a:endParaRPr sz="1200" dirty="0">
              <a:latin typeface="DFKai-SB"/>
              <a:cs typeface="DFKai-SB"/>
            </a:endParaRPr>
          </a:p>
          <a:p>
            <a:pPr marL="12700" marR="38100" algn="just">
              <a:lnSpc>
                <a:spcPct val="138900"/>
              </a:lnSpc>
              <a:spcBef>
                <a:spcPts val="15"/>
              </a:spcBef>
            </a:pPr>
            <a:r>
              <a:rPr sz="1200" dirty="0">
                <a:latin typeface="DFKai-SB"/>
                <a:cs typeface="DFKai-SB"/>
              </a:rPr>
              <a:t>仍然處</a:t>
            </a:r>
            <a:r>
              <a:rPr sz="1200" spc="-75" dirty="0">
                <a:latin typeface="DFKai-SB"/>
                <a:cs typeface="DFKai-SB"/>
              </a:rPr>
              <a:t>在</a:t>
            </a:r>
            <a:r>
              <a:rPr sz="1200" dirty="0">
                <a:latin typeface="DFKai-SB"/>
                <a:cs typeface="DFKai-SB"/>
              </a:rPr>
              <a:t>「有問題</a:t>
            </a:r>
            <a:r>
              <a:rPr sz="1200" spc="-100" dirty="0">
                <a:latin typeface="DFKai-SB"/>
                <a:cs typeface="DFKai-SB"/>
              </a:rPr>
              <a:t>」、</a:t>
            </a:r>
            <a:r>
              <a:rPr sz="1200" dirty="0">
                <a:latin typeface="DFKai-SB"/>
                <a:cs typeface="DFKai-SB"/>
              </a:rPr>
              <a:t>「不正常</a:t>
            </a:r>
            <a:r>
              <a:rPr sz="1200" spc="-75" dirty="0">
                <a:latin typeface="DFKai-SB"/>
                <a:cs typeface="DFKai-SB"/>
              </a:rPr>
              <a:t>」</a:t>
            </a:r>
            <a:r>
              <a:rPr sz="1200" dirty="0">
                <a:latin typeface="DFKai-SB"/>
                <a:cs typeface="DFKai-SB"/>
              </a:rPr>
              <a:t>的人才需要進行輔</a:t>
            </a:r>
            <a:r>
              <a:rPr sz="1200" spc="-25" dirty="0">
                <a:latin typeface="DFKai-SB"/>
                <a:cs typeface="DFKai-SB"/>
              </a:rPr>
              <a:t>導。</a:t>
            </a:r>
            <a:r>
              <a:rPr sz="1200" dirty="0">
                <a:latin typeface="DFKai-SB"/>
                <a:cs typeface="DFKai-SB"/>
              </a:rPr>
              <a:t>所以我希</a:t>
            </a:r>
            <a:r>
              <a:rPr sz="1200" spc="-50" dirty="0">
                <a:latin typeface="DFKai-SB"/>
                <a:cs typeface="DFKai-SB"/>
              </a:rPr>
              <a:t>望</a:t>
            </a:r>
            <a:r>
              <a:rPr sz="1200" spc="-25" dirty="0">
                <a:latin typeface="DFKai-SB"/>
                <a:cs typeface="DFKai-SB"/>
              </a:rPr>
              <a:t>，</a:t>
            </a:r>
            <a:r>
              <a:rPr sz="1200" dirty="0">
                <a:latin typeface="DFKai-SB"/>
                <a:cs typeface="DFKai-SB"/>
              </a:rPr>
              <a:t>我以後能  夠成為一</a:t>
            </a:r>
            <a:r>
              <a:rPr sz="1200" spc="-75" dirty="0">
                <a:latin typeface="DFKai-SB"/>
                <a:cs typeface="DFKai-SB"/>
              </a:rPr>
              <a:t>個，</a:t>
            </a:r>
            <a:r>
              <a:rPr sz="1200" dirty="0">
                <a:latin typeface="DFKai-SB"/>
                <a:cs typeface="DFKai-SB"/>
              </a:rPr>
              <a:t>可以觀照到大部分學生的輔導</a:t>
            </a:r>
            <a:r>
              <a:rPr sz="1200" spc="-25" dirty="0">
                <a:latin typeface="DFKai-SB"/>
                <a:cs typeface="DFKai-SB"/>
              </a:rPr>
              <a:t>老</a:t>
            </a:r>
            <a:r>
              <a:rPr sz="1200" spc="-75" dirty="0">
                <a:latin typeface="DFKai-SB"/>
                <a:cs typeface="DFKai-SB"/>
              </a:rPr>
              <a:t>師，</a:t>
            </a:r>
            <a:r>
              <a:rPr sz="1200" dirty="0">
                <a:latin typeface="DFKai-SB"/>
                <a:cs typeface="DFKai-SB"/>
              </a:rPr>
              <a:t>並且推廣心理衛生活</a:t>
            </a:r>
            <a:r>
              <a:rPr sz="1200" spc="-75" dirty="0">
                <a:latin typeface="DFKai-SB"/>
                <a:cs typeface="DFKai-SB"/>
              </a:rPr>
              <a:t>動。</a:t>
            </a:r>
            <a:r>
              <a:rPr sz="1200" dirty="0" smtClean="0">
                <a:latin typeface="DFKai-SB"/>
                <a:cs typeface="DFKai-SB"/>
              </a:rPr>
              <a:t>我可能需要的準備</a:t>
            </a:r>
            <a:r>
              <a:rPr sz="1200" spc="-120" dirty="0" smtClean="0">
                <a:latin typeface="DFKai-SB"/>
                <a:cs typeface="DFKai-SB"/>
              </a:rPr>
              <a:t>有</a:t>
            </a:r>
            <a:r>
              <a:rPr sz="1200" spc="-120" dirty="0">
                <a:latin typeface="DFKai-SB"/>
                <a:cs typeface="DFKai-SB"/>
              </a:rPr>
              <a:t>：</a:t>
            </a:r>
            <a:r>
              <a:rPr sz="1200" dirty="0">
                <a:latin typeface="DFKai-SB"/>
                <a:cs typeface="DFKai-SB"/>
              </a:rPr>
              <a:t>去多接觸些行銷課</a:t>
            </a:r>
            <a:r>
              <a:rPr sz="1200" spc="-120" dirty="0">
                <a:latin typeface="DFKai-SB"/>
                <a:cs typeface="DFKai-SB"/>
              </a:rPr>
              <a:t>程、</a:t>
            </a:r>
            <a:r>
              <a:rPr sz="1200" dirty="0" smtClean="0">
                <a:latin typeface="DFKai-SB"/>
                <a:cs typeface="DFKai-SB"/>
              </a:rPr>
              <a:t>多參加別人舉辦的心理衛生活動並記取優缺點</a:t>
            </a:r>
            <a:r>
              <a:rPr sz="1200" dirty="0">
                <a:latin typeface="DFKai-SB"/>
                <a:cs typeface="DFKai-SB"/>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0393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21</a:t>
            </a:r>
            <a:r>
              <a:rPr sz="1400" b="1" spc="-390" dirty="0">
                <a:latin typeface="DFKai-SB"/>
                <a:cs typeface="DFKai-SB"/>
              </a:rPr>
              <a:t> </a:t>
            </a:r>
            <a:r>
              <a:rPr sz="1400" b="1" spc="-5" dirty="0">
                <a:latin typeface="DFKai-SB"/>
                <a:cs typeface="DFKai-SB"/>
              </a:rPr>
              <a:t>附件四</a:t>
            </a:r>
            <a:endParaRPr sz="1400">
              <a:latin typeface="DFKai-SB"/>
              <a:cs typeface="DFKai-SB"/>
            </a:endParaRPr>
          </a:p>
          <a:p>
            <a:pPr marL="12700">
              <a:lnSpc>
                <a:spcPct val="100000"/>
              </a:lnSpc>
              <a:spcBef>
                <a:spcPts val="1185"/>
              </a:spcBef>
            </a:pPr>
            <a:r>
              <a:rPr sz="1200" b="1" spc="-5" dirty="0">
                <a:latin typeface="DFKai-SB"/>
                <a:cs typeface="DFKai-SB"/>
              </a:rPr>
              <a:t>圓夢九宮格</a:t>
            </a:r>
            <a:endParaRPr sz="1200">
              <a:latin typeface="DFKai-SB"/>
              <a:cs typeface="DFKai-SB"/>
            </a:endParaRPr>
          </a:p>
        </p:txBody>
      </p:sp>
      <p:graphicFrame>
        <p:nvGraphicFramePr>
          <p:cNvPr id="3" name="object 3"/>
          <p:cNvGraphicFramePr>
            <a:graphicFrameLocks noGrp="1"/>
          </p:cNvGraphicFramePr>
          <p:nvPr/>
        </p:nvGraphicFramePr>
        <p:xfrm>
          <a:off x="1072896" y="1828799"/>
          <a:ext cx="5413246" cy="7738871"/>
        </p:xfrm>
        <a:graphic>
          <a:graphicData uri="http://schemas.openxmlformats.org/drawingml/2006/table">
            <a:tbl>
              <a:tblPr firstRow="1" bandRow="1">
                <a:tableStyleId>{2D5ABB26-0587-4C30-8999-92F81FD0307C}</a:tableStyleId>
              </a:tblPr>
              <a:tblGrid>
                <a:gridCol w="1804415"/>
                <a:gridCol w="1804415"/>
                <a:gridCol w="1804416"/>
              </a:tblGrid>
              <a:tr h="2569463">
                <a:tc>
                  <a:txBody>
                    <a:bodyPr/>
                    <a:lstStyle/>
                    <a:p>
                      <a:pPr marL="725170">
                        <a:lnSpc>
                          <a:spcPts val="1575"/>
                        </a:lnSpc>
                      </a:pPr>
                      <a:r>
                        <a:rPr sz="1400" b="1" u="heavy" spc="10" dirty="0">
                          <a:latin typeface="DFKai-SB"/>
                          <a:cs typeface="DFKai-SB"/>
                        </a:rPr>
                        <a:t>健康</a:t>
                      </a:r>
                      <a:endParaRPr sz="1400">
                        <a:latin typeface="DFKai-SB"/>
                        <a:cs typeface="DFKai-SB"/>
                      </a:endParaRPr>
                    </a:p>
                  </a:txBody>
                  <a:tcPr marL="0" marR="0" marT="0" marB="0">
                    <a:lnR w="54863">
                      <a:solidFill>
                        <a:srgbClr val="000000"/>
                      </a:solidFill>
                      <a:prstDash val="solid"/>
                    </a:lnR>
                    <a:lnB w="54863">
                      <a:solidFill>
                        <a:srgbClr val="000000"/>
                      </a:solidFill>
                      <a:prstDash val="solid"/>
                    </a:lnB>
                  </a:tcPr>
                </a:tc>
                <a:tc>
                  <a:txBody>
                    <a:bodyPr/>
                    <a:lstStyle/>
                    <a:p>
                      <a:pPr marL="5715" algn="ctr">
                        <a:lnSpc>
                          <a:spcPts val="1575"/>
                        </a:lnSpc>
                      </a:pPr>
                      <a:r>
                        <a:rPr sz="1400" b="1" u="heavy" spc="10" dirty="0">
                          <a:latin typeface="DFKai-SB"/>
                          <a:cs typeface="DFKai-SB"/>
                        </a:rPr>
                        <a:t>休閒</a:t>
                      </a:r>
                      <a:endParaRPr sz="1400">
                        <a:latin typeface="DFKai-SB"/>
                        <a:cs typeface="DFKai-SB"/>
                      </a:endParaRPr>
                    </a:p>
                  </a:txBody>
                  <a:tcPr marL="0" marR="0" marT="0" marB="0">
                    <a:lnL w="54863">
                      <a:solidFill>
                        <a:srgbClr val="000000"/>
                      </a:solidFill>
                      <a:prstDash val="solid"/>
                    </a:lnL>
                    <a:lnR w="54863">
                      <a:solidFill>
                        <a:srgbClr val="000000"/>
                      </a:solidFill>
                      <a:prstDash val="solid"/>
                    </a:lnR>
                    <a:lnB w="54863">
                      <a:solidFill>
                        <a:srgbClr val="000000"/>
                      </a:solidFill>
                      <a:prstDash val="solid"/>
                    </a:lnB>
                  </a:tcPr>
                </a:tc>
                <a:tc>
                  <a:txBody>
                    <a:bodyPr/>
                    <a:lstStyle/>
                    <a:p>
                      <a:pPr marR="13335" algn="ctr">
                        <a:lnSpc>
                          <a:spcPts val="1575"/>
                        </a:lnSpc>
                      </a:pPr>
                      <a:r>
                        <a:rPr sz="1400" b="1" u="heavy" spc="10" dirty="0">
                          <a:latin typeface="DFKai-SB"/>
                          <a:cs typeface="DFKai-SB"/>
                        </a:rPr>
                        <a:t>學業</a:t>
                      </a:r>
                      <a:endParaRPr sz="1400">
                        <a:latin typeface="DFKai-SB"/>
                        <a:cs typeface="DFKai-SB"/>
                      </a:endParaRPr>
                    </a:p>
                  </a:txBody>
                  <a:tcPr marL="0" marR="0" marT="0" marB="0">
                    <a:lnL w="54863">
                      <a:solidFill>
                        <a:srgbClr val="000000"/>
                      </a:solidFill>
                      <a:prstDash val="solid"/>
                    </a:lnL>
                    <a:lnB w="54863">
                      <a:solidFill>
                        <a:srgbClr val="000000"/>
                      </a:solidFill>
                      <a:prstDash val="solid"/>
                    </a:lnB>
                  </a:tcPr>
                </a:tc>
              </a:tr>
              <a:tr h="2596896">
                <a:tc>
                  <a:txBody>
                    <a:bodyPr/>
                    <a:lstStyle/>
                    <a:p>
                      <a:pPr marL="725170">
                        <a:lnSpc>
                          <a:spcPts val="1600"/>
                        </a:lnSpc>
                      </a:pPr>
                      <a:r>
                        <a:rPr sz="1400" b="1" u="heavy" spc="10" dirty="0">
                          <a:latin typeface="DFKai-SB"/>
                          <a:cs typeface="DFKai-SB"/>
                        </a:rPr>
                        <a:t>興趣</a:t>
                      </a:r>
                      <a:endParaRPr sz="1400">
                        <a:latin typeface="DFKai-SB"/>
                        <a:cs typeface="DFKai-SB"/>
                      </a:endParaRPr>
                    </a:p>
                  </a:txBody>
                  <a:tcPr marL="0" marR="0" marT="0" marB="0">
                    <a:lnR w="54863">
                      <a:solidFill>
                        <a:srgbClr val="000000"/>
                      </a:solidFill>
                      <a:prstDash val="solid"/>
                    </a:lnR>
                    <a:lnT w="54863">
                      <a:solidFill>
                        <a:srgbClr val="000000"/>
                      </a:solidFill>
                      <a:prstDash val="solid"/>
                    </a:lnT>
                    <a:lnB w="54863">
                      <a:solidFill>
                        <a:srgbClr val="000000"/>
                      </a:solidFill>
                      <a:prstDash val="solid"/>
                    </a:lnB>
                  </a:tcPr>
                </a:tc>
                <a:tc>
                  <a:txBody>
                    <a:bodyPr/>
                    <a:lstStyle/>
                    <a:p>
                      <a:endParaRPr sz="1400">
                        <a:latin typeface="DFKai-SB"/>
                        <a:cs typeface="DFKai-SB"/>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lnB w="54863">
                      <a:solidFill>
                        <a:srgbClr val="000000"/>
                      </a:solidFill>
                      <a:prstDash val="solid"/>
                    </a:lnB>
                  </a:tcPr>
                </a:tc>
                <a:tc>
                  <a:txBody>
                    <a:bodyPr/>
                    <a:lstStyle/>
                    <a:p>
                      <a:pPr marR="13335" algn="ctr">
                        <a:lnSpc>
                          <a:spcPts val="1600"/>
                        </a:lnSpc>
                      </a:pPr>
                      <a:r>
                        <a:rPr sz="1400" b="1" u="heavy" spc="10" dirty="0">
                          <a:latin typeface="DFKai-SB"/>
                          <a:cs typeface="DFKai-SB"/>
                        </a:rPr>
                        <a:t>進修</a:t>
                      </a:r>
                      <a:endParaRPr sz="1400">
                        <a:latin typeface="DFKai-SB"/>
                        <a:cs typeface="DFKai-SB"/>
                      </a:endParaRPr>
                    </a:p>
                  </a:txBody>
                  <a:tcPr marL="0" marR="0" marT="0" marB="0">
                    <a:lnL w="54863">
                      <a:solidFill>
                        <a:srgbClr val="000000"/>
                      </a:solidFill>
                      <a:prstDash val="solid"/>
                    </a:lnL>
                    <a:lnT w="54863">
                      <a:solidFill>
                        <a:srgbClr val="000000"/>
                      </a:solidFill>
                      <a:prstDash val="solid"/>
                    </a:lnT>
                    <a:lnB w="54863">
                      <a:solidFill>
                        <a:srgbClr val="000000"/>
                      </a:solidFill>
                      <a:prstDash val="solid"/>
                    </a:lnB>
                  </a:tcPr>
                </a:tc>
              </a:tr>
              <a:tr h="2572512">
                <a:tc>
                  <a:txBody>
                    <a:bodyPr/>
                    <a:lstStyle/>
                    <a:p>
                      <a:pPr marL="725170">
                        <a:lnSpc>
                          <a:spcPts val="1600"/>
                        </a:lnSpc>
                      </a:pPr>
                      <a:r>
                        <a:rPr sz="1400" b="1" u="heavy" spc="10" dirty="0">
                          <a:latin typeface="DFKai-SB"/>
                          <a:cs typeface="DFKai-SB"/>
                        </a:rPr>
                        <a:t>家人</a:t>
                      </a:r>
                      <a:endParaRPr sz="1400">
                        <a:latin typeface="DFKai-SB"/>
                        <a:cs typeface="DFKai-SB"/>
                      </a:endParaRPr>
                    </a:p>
                  </a:txBody>
                  <a:tcPr marL="0" marR="0" marT="0" marB="0">
                    <a:lnR w="54863">
                      <a:solidFill>
                        <a:srgbClr val="000000"/>
                      </a:solidFill>
                      <a:prstDash val="solid"/>
                    </a:lnR>
                    <a:lnT w="54863">
                      <a:solidFill>
                        <a:srgbClr val="000000"/>
                      </a:solidFill>
                      <a:prstDash val="solid"/>
                    </a:lnT>
                  </a:tcPr>
                </a:tc>
                <a:tc>
                  <a:txBody>
                    <a:bodyPr/>
                    <a:lstStyle/>
                    <a:p>
                      <a:pPr marL="5715" algn="ctr">
                        <a:lnSpc>
                          <a:spcPts val="1600"/>
                        </a:lnSpc>
                      </a:pPr>
                      <a:r>
                        <a:rPr sz="1400" b="1" u="heavy" spc="10" dirty="0">
                          <a:latin typeface="DFKai-SB"/>
                          <a:cs typeface="DFKai-SB"/>
                        </a:rPr>
                        <a:t>財務</a:t>
                      </a:r>
                      <a:endParaRPr sz="1400">
                        <a:latin typeface="DFKai-SB"/>
                        <a:cs typeface="DFKai-SB"/>
                      </a:endParaRPr>
                    </a:p>
                  </a:txBody>
                  <a:tcPr marL="0" marR="0" marT="0" marB="0">
                    <a:lnL w="54863">
                      <a:solidFill>
                        <a:srgbClr val="000000"/>
                      </a:solidFill>
                      <a:prstDash val="solid"/>
                    </a:lnL>
                    <a:lnR w="54863">
                      <a:solidFill>
                        <a:srgbClr val="000000"/>
                      </a:solidFill>
                      <a:prstDash val="solid"/>
                    </a:lnR>
                    <a:lnT w="54863">
                      <a:solidFill>
                        <a:srgbClr val="000000"/>
                      </a:solidFill>
                      <a:prstDash val="solid"/>
                    </a:lnT>
                  </a:tcPr>
                </a:tc>
                <a:tc>
                  <a:txBody>
                    <a:bodyPr/>
                    <a:lstStyle/>
                    <a:p>
                      <a:pPr marR="13335" algn="ctr">
                        <a:lnSpc>
                          <a:spcPts val="1600"/>
                        </a:lnSpc>
                      </a:pPr>
                      <a:r>
                        <a:rPr sz="1400" b="1" u="heavy" spc="10" dirty="0">
                          <a:latin typeface="DFKai-SB"/>
                          <a:cs typeface="DFKai-SB"/>
                        </a:rPr>
                        <a:t>工作</a:t>
                      </a:r>
                      <a:endParaRPr sz="1400">
                        <a:latin typeface="DFKai-SB"/>
                        <a:cs typeface="DFKai-SB"/>
                      </a:endParaRPr>
                    </a:p>
                  </a:txBody>
                  <a:tcPr marL="0" marR="0" marT="0" marB="0">
                    <a:lnL w="54863">
                      <a:solidFill>
                        <a:srgbClr val="000000"/>
                      </a:solidFill>
                      <a:prstDash val="solid"/>
                    </a:lnL>
                    <a:lnT w="54863">
                      <a:solidFill>
                        <a:srgbClr val="000000"/>
                      </a:solidFill>
                      <a:prstDash val="solid"/>
                    </a:lnT>
                  </a:tcPr>
                </a:tc>
              </a:tr>
            </a:tbl>
          </a:graphicData>
        </a:graphic>
      </p:graphicFrame>
      <p:sp>
        <p:nvSpPr>
          <p:cNvPr id="4" name="object 4"/>
          <p:cNvSpPr/>
          <p:nvPr/>
        </p:nvSpPr>
        <p:spPr>
          <a:xfrm>
            <a:off x="2926079" y="4454524"/>
            <a:ext cx="1699260" cy="2456815"/>
          </a:xfrm>
          <a:custGeom>
            <a:avLst/>
            <a:gdLst/>
            <a:ahLst/>
            <a:cxnLst/>
            <a:rect l="l" t="t" r="r" b="b"/>
            <a:pathLst>
              <a:path w="1699260" h="2456815">
                <a:moveTo>
                  <a:pt x="849630" y="0"/>
                </a:moveTo>
                <a:lnTo>
                  <a:pt x="810736" y="1263"/>
                </a:lnTo>
                <a:lnTo>
                  <a:pt x="772292" y="5019"/>
                </a:lnTo>
                <a:lnTo>
                  <a:pt x="734334" y="11213"/>
                </a:lnTo>
                <a:lnTo>
                  <a:pt x="696900" y="19789"/>
                </a:lnTo>
                <a:lnTo>
                  <a:pt x="660028" y="30695"/>
                </a:lnTo>
                <a:lnTo>
                  <a:pt x="623755" y="43877"/>
                </a:lnTo>
                <a:lnTo>
                  <a:pt x="588118" y="59278"/>
                </a:lnTo>
                <a:lnTo>
                  <a:pt x="553155" y="76847"/>
                </a:lnTo>
                <a:lnTo>
                  <a:pt x="518904" y="96528"/>
                </a:lnTo>
                <a:lnTo>
                  <a:pt x="485401" y="118267"/>
                </a:lnTo>
                <a:lnTo>
                  <a:pt x="452685" y="142011"/>
                </a:lnTo>
                <a:lnTo>
                  <a:pt x="420793" y="167704"/>
                </a:lnTo>
                <a:lnTo>
                  <a:pt x="389762" y="195293"/>
                </a:lnTo>
                <a:lnTo>
                  <a:pt x="359630" y="224723"/>
                </a:lnTo>
                <a:lnTo>
                  <a:pt x="330434" y="255941"/>
                </a:lnTo>
                <a:lnTo>
                  <a:pt x="302212" y="288892"/>
                </a:lnTo>
                <a:lnTo>
                  <a:pt x="275002" y="323522"/>
                </a:lnTo>
                <a:lnTo>
                  <a:pt x="248840" y="359776"/>
                </a:lnTo>
                <a:lnTo>
                  <a:pt x="223765" y="397601"/>
                </a:lnTo>
                <a:lnTo>
                  <a:pt x="199813" y="436943"/>
                </a:lnTo>
                <a:lnTo>
                  <a:pt x="177022" y="477746"/>
                </a:lnTo>
                <a:lnTo>
                  <a:pt x="155430" y="519958"/>
                </a:lnTo>
                <a:lnTo>
                  <a:pt x="135075" y="563523"/>
                </a:lnTo>
                <a:lnTo>
                  <a:pt x="115993" y="608388"/>
                </a:lnTo>
                <a:lnTo>
                  <a:pt x="98222" y="654498"/>
                </a:lnTo>
                <a:lnTo>
                  <a:pt x="81800" y="701799"/>
                </a:lnTo>
                <a:lnTo>
                  <a:pt x="66764" y="750238"/>
                </a:lnTo>
                <a:lnTo>
                  <a:pt x="53151" y="799759"/>
                </a:lnTo>
                <a:lnTo>
                  <a:pt x="41000" y="850309"/>
                </a:lnTo>
                <a:lnTo>
                  <a:pt x="30347" y="901833"/>
                </a:lnTo>
                <a:lnTo>
                  <a:pt x="21230" y="954278"/>
                </a:lnTo>
                <a:lnTo>
                  <a:pt x="13687" y="1007588"/>
                </a:lnTo>
                <a:lnTo>
                  <a:pt x="7755" y="1061711"/>
                </a:lnTo>
                <a:lnTo>
                  <a:pt x="3471" y="1116591"/>
                </a:lnTo>
                <a:lnTo>
                  <a:pt x="874" y="1172174"/>
                </a:lnTo>
                <a:lnTo>
                  <a:pt x="0" y="1228407"/>
                </a:lnTo>
                <a:lnTo>
                  <a:pt x="874" y="1284640"/>
                </a:lnTo>
                <a:lnTo>
                  <a:pt x="3471" y="1340223"/>
                </a:lnTo>
                <a:lnTo>
                  <a:pt x="7755" y="1395103"/>
                </a:lnTo>
                <a:lnTo>
                  <a:pt x="13687" y="1449226"/>
                </a:lnTo>
                <a:lnTo>
                  <a:pt x="21230" y="1502536"/>
                </a:lnTo>
                <a:lnTo>
                  <a:pt x="30347" y="1554981"/>
                </a:lnTo>
                <a:lnTo>
                  <a:pt x="41000" y="1606505"/>
                </a:lnTo>
                <a:lnTo>
                  <a:pt x="53151" y="1657055"/>
                </a:lnTo>
                <a:lnTo>
                  <a:pt x="66764" y="1706576"/>
                </a:lnTo>
                <a:lnTo>
                  <a:pt x="81800" y="1755015"/>
                </a:lnTo>
                <a:lnTo>
                  <a:pt x="98222" y="1802316"/>
                </a:lnTo>
                <a:lnTo>
                  <a:pt x="115993" y="1848426"/>
                </a:lnTo>
                <a:lnTo>
                  <a:pt x="135075" y="1893291"/>
                </a:lnTo>
                <a:lnTo>
                  <a:pt x="155430" y="1936856"/>
                </a:lnTo>
                <a:lnTo>
                  <a:pt x="177022" y="1979068"/>
                </a:lnTo>
                <a:lnTo>
                  <a:pt x="199813" y="2019871"/>
                </a:lnTo>
                <a:lnTo>
                  <a:pt x="223765" y="2059213"/>
                </a:lnTo>
                <a:lnTo>
                  <a:pt x="248840" y="2097038"/>
                </a:lnTo>
                <a:lnTo>
                  <a:pt x="275002" y="2133292"/>
                </a:lnTo>
                <a:lnTo>
                  <a:pt x="302212" y="2167922"/>
                </a:lnTo>
                <a:lnTo>
                  <a:pt x="330434" y="2200873"/>
                </a:lnTo>
                <a:lnTo>
                  <a:pt x="359630" y="2232091"/>
                </a:lnTo>
                <a:lnTo>
                  <a:pt x="389762" y="2261521"/>
                </a:lnTo>
                <a:lnTo>
                  <a:pt x="420793" y="2289110"/>
                </a:lnTo>
                <a:lnTo>
                  <a:pt x="452685" y="2314803"/>
                </a:lnTo>
                <a:lnTo>
                  <a:pt x="485401" y="2338547"/>
                </a:lnTo>
                <a:lnTo>
                  <a:pt x="518904" y="2360286"/>
                </a:lnTo>
                <a:lnTo>
                  <a:pt x="553155" y="2379967"/>
                </a:lnTo>
                <a:lnTo>
                  <a:pt x="588118" y="2397536"/>
                </a:lnTo>
                <a:lnTo>
                  <a:pt x="623755" y="2412937"/>
                </a:lnTo>
                <a:lnTo>
                  <a:pt x="660028" y="2426119"/>
                </a:lnTo>
                <a:lnTo>
                  <a:pt x="696900" y="2437025"/>
                </a:lnTo>
                <a:lnTo>
                  <a:pt x="734334" y="2445601"/>
                </a:lnTo>
                <a:lnTo>
                  <a:pt x="772292" y="2451795"/>
                </a:lnTo>
                <a:lnTo>
                  <a:pt x="810736" y="2455551"/>
                </a:lnTo>
                <a:lnTo>
                  <a:pt x="849630" y="2456815"/>
                </a:lnTo>
                <a:lnTo>
                  <a:pt x="888523" y="2455551"/>
                </a:lnTo>
                <a:lnTo>
                  <a:pt x="926967" y="2451795"/>
                </a:lnTo>
                <a:lnTo>
                  <a:pt x="964925" y="2445601"/>
                </a:lnTo>
                <a:lnTo>
                  <a:pt x="1002359" y="2437025"/>
                </a:lnTo>
                <a:lnTo>
                  <a:pt x="1039231" y="2426119"/>
                </a:lnTo>
                <a:lnTo>
                  <a:pt x="1075504" y="2412937"/>
                </a:lnTo>
                <a:lnTo>
                  <a:pt x="1111141" y="2397536"/>
                </a:lnTo>
                <a:lnTo>
                  <a:pt x="1146104" y="2379967"/>
                </a:lnTo>
                <a:lnTo>
                  <a:pt x="1180355" y="2360286"/>
                </a:lnTo>
                <a:lnTo>
                  <a:pt x="1213858" y="2338547"/>
                </a:lnTo>
                <a:lnTo>
                  <a:pt x="1246574" y="2314803"/>
                </a:lnTo>
                <a:lnTo>
                  <a:pt x="1278466" y="2289110"/>
                </a:lnTo>
                <a:lnTo>
                  <a:pt x="1309497" y="2261521"/>
                </a:lnTo>
                <a:lnTo>
                  <a:pt x="1339629" y="2232091"/>
                </a:lnTo>
                <a:lnTo>
                  <a:pt x="1368825" y="2200873"/>
                </a:lnTo>
                <a:lnTo>
                  <a:pt x="1397047" y="2167922"/>
                </a:lnTo>
                <a:lnTo>
                  <a:pt x="1424257" y="2133292"/>
                </a:lnTo>
                <a:lnTo>
                  <a:pt x="1450419" y="2097038"/>
                </a:lnTo>
                <a:lnTo>
                  <a:pt x="1475494" y="2059213"/>
                </a:lnTo>
                <a:lnTo>
                  <a:pt x="1499446" y="2019871"/>
                </a:lnTo>
                <a:lnTo>
                  <a:pt x="1522237" y="1979068"/>
                </a:lnTo>
                <a:lnTo>
                  <a:pt x="1543829" y="1936856"/>
                </a:lnTo>
                <a:lnTo>
                  <a:pt x="1564184" y="1893291"/>
                </a:lnTo>
                <a:lnTo>
                  <a:pt x="1583266" y="1848426"/>
                </a:lnTo>
                <a:lnTo>
                  <a:pt x="1601037" y="1802316"/>
                </a:lnTo>
                <a:lnTo>
                  <a:pt x="1617459" y="1755015"/>
                </a:lnTo>
                <a:lnTo>
                  <a:pt x="1632495" y="1706576"/>
                </a:lnTo>
                <a:lnTo>
                  <a:pt x="1646108" y="1657055"/>
                </a:lnTo>
                <a:lnTo>
                  <a:pt x="1658259" y="1606505"/>
                </a:lnTo>
                <a:lnTo>
                  <a:pt x="1668912" y="1554981"/>
                </a:lnTo>
                <a:lnTo>
                  <a:pt x="1678029" y="1502536"/>
                </a:lnTo>
                <a:lnTo>
                  <a:pt x="1685572" y="1449226"/>
                </a:lnTo>
                <a:lnTo>
                  <a:pt x="1691504" y="1395103"/>
                </a:lnTo>
                <a:lnTo>
                  <a:pt x="1695788" y="1340223"/>
                </a:lnTo>
                <a:lnTo>
                  <a:pt x="1698385" y="1284640"/>
                </a:lnTo>
                <a:lnTo>
                  <a:pt x="1699260" y="1228407"/>
                </a:lnTo>
                <a:lnTo>
                  <a:pt x="1698385" y="1172174"/>
                </a:lnTo>
                <a:lnTo>
                  <a:pt x="1695788" y="1116591"/>
                </a:lnTo>
                <a:lnTo>
                  <a:pt x="1691504" y="1061711"/>
                </a:lnTo>
                <a:lnTo>
                  <a:pt x="1685572" y="1007588"/>
                </a:lnTo>
                <a:lnTo>
                  <a:pt x="1678029" y="954278"/>
                </a:lnTo>
                <a:lnTo>
                  <a:pt x="1668912" y="901833"/>
                </a:lnTo>
                <a:lnTo>
                  <a:pt x="1658259" y="850309"/>
                </a:lnTo>
                <a:lnTo>
                  <a:pt x="1646108" y="799759"/>
                </a:lnTo>
                <a:lnTo>
                  <a:pt x="1632495" y="750238"/>
                </a:lnTo>
                <a:lnTo>
                  <a:pt x="1617459" y="701799"/>
                </a:lnTo>
                <a:lnTo>
                  <a:pt x="1601037" y="654498"/>
                </a:lnTo>
                <a:lnTo>
                  <a:pt x="1583266" y="608388"/>
                </a:lnTo>
                <a:lnTo>
                  <a:pt x="1564184" y="563523"/>
                </a:lnTo>
                <a:lnTo>
                  <a:pt x="1543829" y="519958"/>
                </a:lnTo>
                <a:lnTo>
                  <a:pt x="1522237" y="477746"/>
                </a:lnTo>
                <a:lnTo>
                  <a:pt x="1499446" y="436943"/>
                </a:lnTo>
                <a:lnTo>
                  <a:pt x="1475494" y="397601"/>
                </a:lnTo>
                <a:lnTo>
                  <a:pt x="1450419" y="359776"/>
                </a:lnTo>
                <a:lnTo>
                  <a:pt x="1424257" y="323522"/>
                </a:lnTo>
                <a:lnTo>
                  <a:pt x="1397047" y="288892"/>
                </a:lnTo>
                <a:lnTo>
                  <a:pt x="1368825" y="255941"/>
                </a:lnTo>
                <a:lnTo>
                  <a:pt x="1339629" y="224723"/>
                </a:lnTo>
                <a:lnTo>
                  <a:pt x="1309497" y="195293"/>
                </a:lnTo>
                <a:lnTo>
                  <a:pt x="1278466" y="167704"/>
                </a:lnTo>
                <a:lnTo>
                  <a:pt x="1246574" y="142011"/>
                </a:lnTo>
                <a:lnTo>
                  <a:pt x="1213858" y="118267"/>
                </a:lnTo>
                <a:lnTo>
                  <a:pt x="1180355" y="96528"/>
                </a:lnTo>
                <a:lnTo>
                  <a:pt x="1146104" y="76847"/>
                </a:lnTo>
                <a:lnTo>
                  <a:pt x="1111141" y="59278"/>
                </a:lnTo>
                <a:lnTo>
                  <a:pt x="1075504" y="43877"/>
                </a:lnTo>
                <a:lnTo>
                  <a:pt x="1039231" y="30695"/>
                </a:lnTo>
                <a:lnTo>
                  <a:pt x="1002359" y="19789"/>
                </a:lnTo>
                <a:lnTo>
                  <a:pt x="964925" y="11213"/>
                </a:lnTo>
                <a:lnTo>
                  <a:pt x="926967" y="5019"/>
                </a:lnTo>
                <a:lnTo>
                  <a:pt x="888523" y="1263"/>
                </a:lnTo>
                <a:lnTo>
                  <a:pt x="849630" y="0"/>
                </a:lnTo>
                <a:close/>
              </a:path>
            </a:pathLst>
          </a:custGeom>
          <a:ln w="50800">
            <a:solidFill>
              <a:srgbClr val="C00000"/>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713290"/>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22</a:t>
            </a:r>
            <a:r>
              <a:rPr sz="1400" b="1" spc="-380" dirty="0">
                <a:latin typeface="DFKai-SB"/>
                <a:cs typeface="DFKai-SB"/>
              </a:rPr>
              <a:t> </a:t>
            </a:r>
            <a:r>
              <a:rPr sz="1400" b="1" spc="-5" dirty="0">
                <a:latin typeface="DFKai-SB"/>
                <a:cs typeface="DFKai-SB"/>
              </a:rPr>
              <a:t>清點生涯資產</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b="1" spc="-5" dirty="0" err="1" smtClean="0">
                <a:latin typeface="DFKai-SB"/>
                <a:cs typeface="DFKai-SB"/>
              </a:rPr>
              <a:t>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彭心怡(</a:t>
            </a:r>
            <a:r>
              <a:rPr sz="1200" dirty="0" err="1">
                <a:latin typeface="DFKai-SB"/>
                <a:cs typeface="DFKai-SB"/>
              </a:rPr>
              <a:t>國防大學通識中心講師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鍾雅惠</a:t>
            </a:r>
            <a:r>
              <a:rPr sz="1200" dirty="0">
                <a:latin typeface="DFKai-SB"/>
                <a:cs typeface="DFKai-SB"/>
              </a:rPr>
              <a:t>(彰化師範大學輔導與諮商學系碩士班研究生)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1498322120"/>
              </p:ext>
            </p:extLst>
          </p:nvPr>
        </p:nvGraphicFramePr>
        <p:xfrm>
          <a:off x="1069847" y="2971787"/>
          <a:ext cx="5382773" cy="3636267"/>
        </p:xfrm>
        <a:graphic>
          <a:graphicData uri="http://schemas.openxmlformats.org/drawingml/2006/table">
            <a:tbl>
              <a:tblPr firstRow="1" bandRow="1">
                <a:tableStyleId>{2D5ABB26-0587-4C30-8999-92F81FD0307C}</a:tableStyleId>
              </a:tblPr>
              <a:tblGrid>
                <a:gridCol w="609606"/>
                <a:gridCol w="1402073"/>
                <a:gridCol w="457200"/>
                <a:gridCol w="2913894"/>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49225" marR="141605" algn="ctr">
                        <a:lnSpc>
                          <a:spcPct val="109200"/>
                        </a:lnSpc>
                        <a:spcBef>
                          <a:spcPts val="1065"/>
                        </a:spcBef>
                      </a:pPr>
                      <a:r>
                        <a:rPr sz="1200" dirty="0">
                          <a:latin typeface="DFKai-SB"/>
                          <a:cs typeface="DFKai-SB"/>
                        </a:rPr>
                        <a:t>主題  與  單元</a:t>
                      </a: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□丙</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職業視窗六宮格	□丙</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□丁</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多元經驗	□丁</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□戊</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角色脫離─進入	□戊</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71475">
                        <a:lnSpc>
                          <a:spcPct val="100000"/>
                        </a:lnSpc>
                        <a:spcBef>
                          <a:spcPts val="695"/>
                        </a:spcBef>
                        <a:tabLst>
                          <a:tab pos="600075"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15">
                <a:tc>
                  <a:txBody>
                    <a:bodyPr/>
                    <a:lstStyle/>
                    <a:p>
                      <a:pPr marL="149225">
                        <a:lnSpc>
                          <a:spcPts val="1370"/>
                        </a:lnSpc>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6215"/>
            <a:ext cx="2616200" cy="195580"/>
          </a:xfrm>
          <a:prstGeom prst="rect">
            <a:avLst/>
          </a:prstGeom>
        </p:spPr>
        <p:txBody>
          <a:bodyPr vert="horz" wrap="square" lIns="0" tIns="0" rIns="0" bIns="0" rtlCol="0">
            <a:spAutoFit/>
          </a:bodyPr>
          <a:lstStyle/>
          <a:p>
            <a:pPr marL="12700">
              <a:lnSpc>
                <a:spcPct val="100000"/>
              </a:lnSpc>
            </a:pPr>
            <a:r>
              <a:rPr sz="1200" dirty="0">
                <a:latin typeface="DFKai-SB"/>
                <a:cs typeface="DFKai-SB"/>
              </a:rPr>
              <a:t>責任，創造與實踐未來生涯發展願景。</a:t>
            </a:r>
            <a:endParaRPr sz="1200">
              <a:latin typeface="DFKai-SB"/>
              <a:cs typeface="DFKai-SB"/>
            </a:endParaRPr>
          </a:p>
        </p:txBody>
      </p:sp>
      <p:sp>
        <p:nvSpPr>
          <p:cNvPr id="3" name="object 3"/>
          <p:cNvSpPr txBox="1"/>
          <p:nvPr/>
        </p:nvSpPr>
        <p:spPr>
          <a:xfrm>
            <a:off x="1130300" y="1700783"/>
            <a:ext cx="5335270" cy="7346315"/>
          </a:xfrm>
          <a:prstGeom prst="rect">
            <a:avLst/>
          </a:prstGeom>
        </p:spPr>
        <p:txBody>
          <a:bodyPr vert="horz" wrap="square" lIns="0" tIns="0" rIns="0" bIns="0" rtlCol="0">
            <a:spAutoFit/>
          </a:bodyPr>
          <a:lstStyle/>
          <a:p>
            <a:pPr marL="12700" algn="just">
              <a:lnSpc>
                <a:spcPct val="100000"/>
              </a:lnSpc>
            </a:pPr>
            <a:r>
              <a:rPr sz="1200" b="1" dirty="0">
                <a:latin typeface="DFKai-SB"/>
                <a:cs typeface="DFKai-SB"/>
              </a:rPr>
              <a:t>二、發展生涯發展所需的素養</a:t>
            </a:r>
            <a:endParaRPr sz="1200">
              <a:latin typeface="DFKai-SB"/>
              <a:cs typeface="DFKai-SB"/>
            </a:endParaRPr>
          </a:p>
          <a:p>
            <a:pPr marL="12700" marR="38100" indent="304800" algn="just">
              <a:lnSpc>
                <a:spcPct val="139200"/>
              </a:lnSpc>
              <a:spcBef>
                <a:spcPts val="900"/>
              </a:spcBef>
            </a:pPr>
            <a:r>
              <a:rPr sz="1200" dirty="0">
                <a:latin typeface="DFKai-SB"/>
                <a:cs typeface="DFKai-SB"/>
              </a:rPr>
              <a:t>不同生涯理論對</a:t>
            </a:r>
            <a:r>
              <a:rPr sz="1200" spc="-120" dirty="0">
                <a:latin typeface="DFKai-SB"/>
                <a:cs typeface="DFKai-SB"/>
              </a:rPr>
              <a:t>於</a:t>
            </a:r>
            <a:r>
              <a:rPr sz="1200" dirty="0">
                <a:latin typeface="DFKai-SB"/>
                <a:cs typeface="DFKai-SB"/>
              </a:rPr>
              <a:t>「何謂好的生涯發展</a:t>
            </a:r>
            <a:r>
              <a:rPr sz="1200" spc="-120" dirty="0">
                <a:latin typeface="DFKai-SB"/>
                <a:cs typeface="DFKai-SB"/>
              </a:rPr>
              <a:t>」</a:t>
            </a:r>
            <a:r>
              <a:rPr sz="1200" dirty="0">
                <a:latin typeface="DFKai-SB"/>
                <a:cs typeface="DFKai-SB"/>
              </a:rPr>
              <a:t>以</a:t>
            </a:r>
            <a:r>
              <a:rPr sz="1200" spc="-120" dirty="0">
                <a:latin typeface="DFKai-SB"/>
                <a:cs typeface="DFKai-SB"/>
              </a:rPr>
              <a:t>及</a:t>
            </a:r>
            <a:r>
              <a:rPr sz="1200" dirty="0">
                <a:latin typeface="DFKai-SB"/>
                <a:cs typeface="DFKai-SB"/>
              </a:rPr>
              <a:t>「如何籌劃與實現理想</a:t>
            </a:r>
            <a:r>
              <a:rPr sz="1200" spc="-120" dirty="0">
                <a:latin typeface="DFKai-SB"/>
                <a:cs typeface="DFKai-SB"/>
              </a:rPr>
              <a:t>」</a:t>
            </a:r>
            <a:r>
              <a:rPr sz="1200" dirty="0">
                <a:latin typeface="DFKai-SB"/>
                <a:cs typeface="DFKai-SB"/>
              </a:rPr>
              <a:t>提出  各式論點，亦即，</a:t>
            </a:r>
            <a:r>
              <a:rPr sz="1200" spc="20" dirty="0">
                <a:latin typeface="DFKai-SB"/>
                <a:cs typeface="DFKai-SB"/>
              </a:rPr>
              <a:t>各</a:t>
            </a:r>
            <a:r>
              <a:rPr sz="1200" dirty="0">
                <a:latin typeface="DFKai-SB"/>
                <a:cs typeface="DFKai-SB"/>
              </a:rPr>
              <a:t>個生涯理論自</a:t>
            </a:r>
            <a:r>
              <a:rPr sz="1200" spc="20" dirty="0">
                <a:latin typeface="DFKai-SB"/>
                <a:cs typeface="DFKai-SB"/>
              </a:rPr>
              <a:t>有</a:t>
            </a:r>
            <a:r>
              <a:rPr sz="1200" dirty="0">
                <a:latin typeface="DFKai-SB"/>
                <a:cs typeface="DFKai-SB"/>
              </a:rPr>
              <a:t>一套「</a:t>
            </a:r>
            <a:r>
              <a:rPr sz="1200" spc="20" dirty="0">
                <a:latin typeface="DFKai-SB"/>
                <a:cs typeface="DFKai-SB"/>
              </a:rPr>
              <a:t>生</a:t>
            </a:r>
            <a:r>
              <a:rPr sz="1200" dirty="0">
                <a:latin typeface="DFKai-SB"/>
                <a:cs typeface="DFKai-SB"/>
              </a:rPr>
              <a:t>涯觀</a:t>
            </a:r>
            <a:r>
              <a:rPr sz="1200" spc="-600" dirty="0">
                <a:latin typeface="DFKai-SB"/>
                <a:cs typeface="DFKai-SB"/>
              </a:rPr>
              <a:t>」</a:t>
            </a:r>
            <a:r>
              <a:rPr sz="1200" dirty="0">
                <a:latin typeface="DFKai-SB"/>
                <a:cs typeface="DFKai-SB"/>
              </a:rPr>
              <a:t>，用以說明</a:t>
            </a:r>
            <a:r>
              <a:rPr sz="1200" spc="20" dirty="0">
                <a:latin typeface="DFKai-SB"/>
                <a:cs typeface="DFKai-SB"/>
              </a:rPr>
              <a:t>生</a:t>
            </a:r>
            <a:r>
              <a:rPr sz="1200" dirty="0">
                <a:latin typeface="DFKai-SB"/>
                <a:cs typeface="DFKai-SB"/>
              </a:rPr>
              <a:t>涯發展圓滿的  人「要在生涯中追</a:t>
            </a:r>
            <a:r>
              <a:rPr sz="1200" spc="20" dirty="0">
                <a:latin typeface="DFKai-SB"/>
                <a:cs typeface="DFKai-SB"/>
              </a:rPr>
              <a:t>求</a:t>
            </a:r>
            <a:r>
              <a:rPr sz="1200" dirty="0">
                <a:latin typeface="DFKai-SB"/>
                <a:cs typeface="DFKai-SB"/>
              </a:rPr>
              <a:t>什麼（生涯願</a:t>
            </a:r>
            <a:r>
              <a:rPr sz="1200" spc="20" dirty="0">
                <a:latin typeface="DFKai-SB"/>
                <a:cs typeface="DFKai-SB"/>
              </a:rPr>
              <a:t>景</a:t>
            </a:r>
            <a:r>
              <a:rPr sz="1200" spc="-600" dirty="0">
                <a:latin typeface="DFKai-SB"/>
                <a:cs typeface="DFKai-SB"/>
              </a:rPr>
              <a:t>）</a:t>
            </a:r>
            <a:r>
              <a:rPr sz="1200" dirty="0">
                <a:latin typeface="DFKai-SB"/>
                <a:cs typeface="DFKai-SB"/>
              </a:rPr>
              <a:t>」以</a:t>
            </a:r>
            <a:r>
              <a:rPr sz="1200" spc="20" dirty="0">
                <a:latin typeface="DFKai-SB"/>
                <a:cs typeface="DFKai-SB"/>
              </a:rPr>
              <a:t>及</a:t>
            </a:r>
            <a:r>
              <a:rPr sz="1200" dirty="0">
                <a:latin typeface="DFKai-SB"/>
                <a:cs typeface="DFKai-SB"/>
              </a:rPr>
              <a:t>「要如何在生涯中</a:t>
            </a:r>
            <a:r>
              <a:rPr sz="1200" spc="20" dirty="0">
                <a:latin typeface="DFKai-SB"/>
                <a:cs typeface="DFKai-SB"/>
              </a:rPr>
              <a:t>追</a:t>
            </a:r>
            <a:r>
              <a:rPr sz="1200" dirty="0">
                <a:latin typeface="DFKai-SB"/>
                <a:cs typeface="DFKai-SB"/>
              </a:rPr>
              <a:t>求願景或欣賞  </a:t>
            </a:r>
            <a:r>
              <a:rPr sz="1200" spc="-60" dirty="0">
                <a:latin typeface="DFKai-SB"/>
                <a:cs typeface="DFKai-SB"/>
              </a:rPr>
              <a:t>所有（籌劃策略）」。劉淑慧、陳斐娟、吳淑禎</a:t>
            </a:r>
            <a:r>
              <a:rPr sz="1200" spc="-200" dirty="0">
                <a:latin typeface="DFKai-SB"/>
                <a:cs typeface="DFKai-SB"/>
              </a:rPr>
              <a:t> </a:t>
            </a:r>
            <a:r>
              <a:rPr sz="900" baseline="55555" dirty="0">
                <a:latin typeface="DFKai-SB"/>
                <a:cs typeface="DFKai-SB"/>
                <a:hlinkClick r:id="rId2" action="ppaction://hlinksldjump"/>
              </a:rPr>
              <a:t>5</a:t>
            </a:r>
            <a:r>
              <a:rPr sz="1200" dirty="0">
                <a:latin typeface="DFKai-SB"/>
                <a:cs typeface="DFKai-SB"/>
              </a:rPr>
              <a:t>在綜合、剖析各家生涯發展相關  理論所彰顯的籌劃策略</a:t>
            </a:r>
            <a:r>
              <a:rPr sz="1200" spc="-75" dirty="0">
                <a:latin typeface="DFKai-SB"/>
                <a:cs typeface="DFKai-SB"/>
              </a:rPr>
              <a:t>後，</a:t>
            </a:r>
            <a:r>
              <a:rPr sz="1200" dirty="0">
                <a:latin typeface="DFKai-SB"/>
                <a:cs typeface="DFKai-SB"/>
              </a:rPr>
              <a:t>提出在現今社會</a:t>
            </a:r>
            <a:r>
              <a:rPr sz="1200" spc="-25" dirty="0">
                <a:latin typeface="DFKai-SB"/>
                <a:cs typeface="DFKai-SB"/>
              </a:rPr>
              <a:t>文</a:t>
            </a:r>
            <a:r>
              <a:rPr sz="1200" dirty="0">
                <a:latin typeface="DFKai-SB"/>
                <a:cs typeface="DFKai-SB"/>
              </a:rPr>
              <a:t>化脈絡</a:t>
            </a:r>
            <a:r>
              <a:rPr sz="1200" spc="-75" dirty="0">
                <a:latin typeface="DFKai-SB"/>
                <a:cs typeface="DFKai-SB"/>
              </a:rPr>
              <a:t>中，</a:t>
            </a:r>
            <a:r>
              <a:rPr sz="1200" dirty="0">
                <a:latin typeface="DFKai-SB"/>
                <a:cs typeface="DFKai-SB"/>
              </a:rPr>
              <a:t>對任何族群而</a:t>
            </a:r>
            <a:r>
              <a:rPr sz="1200" spc="-75" dirty="0">
                <a:latin typeface="DFKai-SB"/>
                <a:cs typeface="DFKai-SB"/>
              </a:rPr>
              <a:t>言，</a:t>
            </a:r>
            <a:r>
              <a:rPr sz="1200" dirty="0">
                <a:latin typeface="DFKai-SB"/>
                <a:cs typeface="DFKai-SB"/>
              </a:rPr>
              <a:t>需要  具備的生涯養（career literacy）均包含掌控力、執行力、建構力、開放力和  生命力。分述如下。</a:t>
            </a:r>
            <a:endParaRPr sz="1200">
              <a:latin typeface="DFKai-SB"/>
              <a:cs typeface="DFKai-SB"/>
            </a:endParaRPr>
          </a:p>
          <a:p>
            <a:pPr marL="640080" marR="41275" indent="-268605">
              <a:lnSpc>
                <a:spcPct val="139200"/>
              </a:lnSpc>
              <a:spcBef>
                <a:spcPts val="875"/>
              </a:spcBef>
            </a:pPr>
            <a:r>
              <a:rPr sz="1200" dirty="0">
                <a:latin typeface="DFKai-SB"/>
                <a:cs typeface="DFKai-SB"/>
              </a:rPr>
              <a:t>1. </a:t>
            </a:r>
            <a:r>
              <a:rPr sz="1200" spc="-20" dirty="0">
                <a:latin typeface="DFKai-SB"/>
                <a:cs typeface="DFKai-SB"/>
              </a:rPr>
              <a:t>掌控力：在生涯發展歷程中選擇目標與規劃行動的能力。其具體行動包  </a:t>
            </a:r>
            <a:r>
              <a:rPr sz="1200" dirty="0">
                <a:latin typeface="DFKai-SB"/>
                <a:cs typeface="DFKai-SB"/>
              </a:rPr>
              <a:t>括運用邏輯理性蒐集與分析客觀資料，據以做出符合個人最佳利益的  抉擇，並針對目標實現規劃出步步為營的流程與行動策略。</a:t>
            </a:r>
            <a:endParaRPr sz="1200">
              <a:latin typeface="DFKai-SB"/>
              <a:cs typeface="DFKai-SB"/>
            </a:endParaRPr>
          </a:p>
          <a:p>
            <a:pPr marL="640080" marR="38100" indent="-268605">
              <a:lnSpc>
                <a:spcPct val="139400"/>
              </a:lnSpc>
              <a:spcBef>
                <a:spcPts val="869"/>
              </a:spcBef>
            </a:pPr>
            <a:r>
              <a:rPr sz="1200" dirty="0">
                <a:latin typeface="DFKai-SB"/>
                <a:cs typeface="DFKai-SB"/>
              </a:rPr>
              <a:t>2. </a:t>
            </a:r>
            <a:r>
              <a:rPr sz="1200" spc="-20" dirty="0">
                <a:latin typeface="DFKai-SB"/>
                <a:cs typeface="DFKai-SB"/>
              </a:rPr>
              <a:t>執行力：在生涯發展歷程中付諸行動、承擔壓力以完成所願的能力。其  </a:t>
            </a:r>
            <a:r>
              <a:rPr sz="1200" dirty="0">
                <a:latin typeface="DFKai-SB"/>
                <a:cs typeface="DFKai-SB"/>
              </a:rPr>
              <a:t>具體行動包括面對、排除或轉化來自困難、挫折或不確定性的諸種壓  力或問題，以及在此歷程中的各種自我監控、時間管理、行為調節、  情緒調適等等。</a:t>
            </a:r>
            <a:endParaRPr sz="1200">
              <a:latin typeface="DFKai-SB"/>
              <a:cs typeface="DFKai-SB"/>
            </a:endParaRPr>
          </a:p>
          <a:p>
            <a:pPr marL="640080" marR="38100" indent="-268605">
              <a:lnSpc>
                <a:spcPct val="139200"/>
              </a:lnSpc>
              <a:spcBef>
                <a:spcPts val="875"/>
              </a:spcBef>
            </a:pPr>
            <a:r>
              <a:rPr sz="1200" dirty="0">
                <a:latin typeface="DFKai-SB"/>
                <a:cs typeface="DFKai-SB"/>
              </a:rPr>
              <a:t>3. </a:t>
            </a:r>
            <a:r>
              <a:rPr sz="1200" spc="-20" dirty="0">
                <a:latin typeface="DFKai-SB"/>
                <a:cs typeface="DFKai-SB"/>
              </a:rPr>
              <a:t>建構力：針對生涯經驗形成相互呼應、和諧統整的個人故事的能力。其  </a:t>
            </a:r>
            <a:r>
              <a:rPr sz="1200" dirty="0">
                <a:latin typeface="DFKai-SB"/>
                <a:cs typeface="DFKai-SB"/>
              </a:rPr>
              <a:t>具體行動在於揀選多元面向的生活經驗並加以組織串連，以及藉由反  思探究個人意義建構歷程與影響因素。</a:t>
            </a:r>
            <a:endParaRPr sz="1200">
              <a:latin typeface="DFKai-SB"/>
              <a:cs typeface="DFKai-SB"/>
            </a:endParaRPr>
          </a:p>
          <a:p>
            <a:pPr marL="640080" marR="7620" indent="-268605">
              <a:lnSpc>
                <a:spcPct val="138900"/>
              </a:lnSpc>
              <a:spcBef>
                <a:spcPts val="900"/>
              </a:spcBef>
            </a:pPr>
            <a:r>
              <a:rPr sz="1200" dirty="0">
                <a:latin typeface="DFKai-SB"/>
                <a:cs typeface="DFKai-SB"/>
              </a:rPr>
              <a:t>4. </a:t>
            </a:r>
            <a:r>
              <a:rPr sz="1200" spc="-45" dirty="0">
                <a:latin typeface="DFKai-SB"/>
                <a:cs typeface="DFKai-SB"/>
              </a:rPr>
              <a:t>開放力：在生涯發展歷程中抱持好奇、冒險、堅持、樂觀、彈性等態度，  </a:t>
            </a:r>
            <a:r>
              <a:rPr sz="1200" dirty="0">
                <a:latin typeface="DFKai-SB"/>
                <a:cs typeface="DFKai-SB"/>
              </a:rPr>
              <a:t>透過欣賞與嘗試週身人事物，開啟新的可能性。應用前述態度的時機  包含抉擇之前與之後以及整個實踐歷程中，也就是任何時候；應用的  場域或對象則包括任何資訊或人事物。</a:t>
            </a:r>
            <a:endParaRPr sz="1200">
              <a:latin typeface="DFKai-SB"/>
              <a:cs typeface="DFKai-SB"/>
            </a:endParaRPr>
          </a:p>
          <a:p>
            <a:pPr marL="12700" marR="5080" algn="just">
              <a:lnSpc>
                <a:spcPct val="139200"/>
              </a:lnSpc>
              <a:spcBef>
                <a:spcPts val="900"/>
              </a:spcBef>
            </a:pPr>
            <a:r>
              <a:rPr sz="1200" spc="-15" dirty="0">
                <a:latin typeface="DFKai-SB"/>
                <a:cs typeface="DFKai-SB"/>
              </a:rPr>
              <a:t>生命力：在生涯發展歷程中承擔抉擇責任並活出個人生命意義的決心。其決心展  </a:t>
            </a:r>
            <a:r>
              <a:rPr sz="1200" spc="-10" dirty="0">
                <a:latin typeface="DFKai-SB"/>
                <a:cs typeface="DFKai-SB"/>
              </a:rPr>
              <a:t>現在覺察抉擇的責任、面對現實的限制、承擔抉擇的後果，以及覺察生命有限、  </a:t>
            </a:r>
            <a:r>
              <a:rPr sz="1200" dirty="0">
                <a:latin typeface="DFKai-SB"/>
                <a:cs typeface="DFKai-SB"/>
              </a:rPr>
              <a:t>創造生命意義。</a:t>
            </a:r>
            <a:endParaRPr sz="1200">
              <a:latin typeface="DFKai-SB"/>
              <a:cs typeface="DFKai-SB"/>
            </a:endParaRPr>
          </a:p>
          <a:p>
            <a:pPr>
              <a:lnSpc>
                <a:spcPct val="100000"/>
              </a:lnSpc>
            </a:pPr>
            <a:endParaRPr sz="1250">
              <a:latin typeface="Times New Roman"/>
              <a:cs typeface="Times New Roman"/>
            </a:endParaRPr>
          </a:p>
          <a:p>
            <a:pPr marL="12700" algn="just">
              <a:lnSpc>
                <a:spcPct val="100000"/>
              </a:lnSpc>
            </a:pPr>
            <a:r>
              <a:rPr sz="1200" b="1" spc="-5" dirty="0">
                <a:latin typeface="DFKai-SB"/>
                <a:cs typeface="DFKai-SB"/>
              </a:rPr>
              <a:t>三、生涯籌劃策略理論</a:t>
            </a:r>
            <a:endParaRPr sz="1200">
              <a:latin typeface="DFKai-SB"/>
              <a:cs typeface="DFKai-SB"/>
            </a:endParaRPr>
          </a:p>
        </p:txBody>
      </p:sp>
      <p:sp>
        <p:nvSpPr>
          <p:cNvPr id="4" name="object 4"/>
          <p:cNvSpPr/>
          <p:nvPr/>
        </p:nvSpPr>
        <p:spPr>
          <a:xfrm>
            <a:off x="1143000" y="9529571"/>
            <a:ext cx="1828800" cy="0"/>
          </a:xfrm>
          <a:custGeom>
            <a:avLst/>
            <a:gdLst/>
            <a:ahLst/>
            <a:cxnLst/>
            <a:rect l="l" t="t" r="r" b="b"/>
            <a:pathLst>
              <a:path w="1828800">
                <a:moveTo>
                  <a:pt x="0" y="0"/>
                </a:moveTo>
                <a:lnTo>
                  <a:pt x="1828800" y="0"/>
                </a:lnTo>
              </a:path>
            </a:pathLst>
          </a:custGeom>
          <a:ln w="9143">
            <a:solidFill>
              <a:srgbClr val="000000"/>
            </a:solidFill>
          </a:ln>
        </p:spPr>
        <p:txBody>
          <a:bodyPr wrap="square" lIns="0" tIns="0" rIns="0" bIns="0" rtlCol="0"/>
          <a:lstStyle/>
          <a:p>
            <a:endParaRPr/>
          </a:p>
        </p:txBody>
      </p:sp>
      <p:sp>
        <p:nvSpPr>
          <p:cNvPr id="5" name="object 5"/>
          <p:cNvSpPr txBox="1"/>
          <p:nvPr/>
        </p:nvSpPr>
        <p:spPr>
          <a:xfrm>
            <a:off x="1130300" y="9599167"/>
            <a:ext cx="5215890" cy="165735"/>
          </a:xfrm>
          <a:prstGeom prst="rect">
            <a:avLst/>
          </a:prstGeom>
        </p:spPr>
        <p:txBody>
          <a:bodyPr vert="horz" wrap="square" lIns="0" tIns="0" rIns="0" bIns="0" rtlCol="0">
            <a:spAutoFit/>
          </a:bodyPr>
          <a:lstStyle/>
          <a:p>
            <a:pPr marL="12700">
              <a:lnSpc>
                <a:spcPct val="100000"/>
              </a:lnSpc>
            </a:pPr>
            <a:r>
              <a:rPr sz="975" spc="-22" baseline="38461" dirty="0">
                <a:latin typeface="Times New Roman"/>
                <a:cs typeface="Times New Roman"/>
              </a:rPr>
              <a:t>5</a:t>
            </a:r>
            <a:r>
              <a:rPr sz="1000" spc="-15" dirty="0">
                <a:latin typeface="DFKai-SB"/>
                <a:cs typeface="DFKai-SB"/>
              </a:rPr>
              <a:t>劉淑慧、陳斐娟、吳淑禎（送審中）。知識經濟時代的大專學生之學習目標與生涯發展任務。</a:t>
            </a:r>
            <a:endParaRPr sz="1000">
              <a:latin typeface="DFKai-SB"/>
              <a:cs typeface="DFKai-S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43700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22</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a:lnSpc>
                <a:spcPct val="100000"/>
              </a:lnSpc>
              <a:spcBef>
                <a:spcPts val="1185"/>
              </a:spcBef>
            </a:pPr>
            <a:r>
              <a:rPr sz="1200" b="1" spc="-5" dirty="0">
                <a:latin typeface="DFKai-SB"/>
                <a:cs typeface="DFKai-SB"/>
              </a:rPr>
              <a:t>22</a:t>
            </a:r>
            <a:r>
              <a:rPr sz="1200" b="1" spc="-355" dirty="0">
                <a:latin typeface="DFKai-SB"/>
                <a:cs typeface="DFKai-SB"/>
              </a:rPr>
              <a:t> </a:t>
            </a:r>
            <a:r>
              <a:rPr sz="1200" b="1" spc="-5" dirty="0">
                <a:latin typeface="DFKai-SB"/>
                <a:cs typeface="DFKai-SB"/>
              </a:rPr>
              <a:t>項生涯開展力清單</a:t>
            </a:r>
            <a:endParaRPr sz="1200">
              <a:latin typeface="DFKai-SB"/>
              <a:cs typeface="DFKai-SB"/>
            </a:endParaRPr>
          </a:p>
        </p:txBody>
      </p:sp>
      <p:graphicFrame>
        <p:nvGraphicFramePr>
          <p:cNvPr id="3" name="object 3"/>
          <p:cNvGraphicFramePr>
            <a:graphicFrameLocks noGrp="1"/>
          </p:cNvGraphicFramePr>
          <p:nvPr/>
        </p:nvGraphicFramePr>
        <p:xfrm>
          <a:off x="1069847" y="1600187"/>
          <a:ext cx="5413247" cy="5239504"/>
        </p:xfrm>
        <a:graphic>
          <a:graphicData uri="http://schemas.openxmlformats.org/drawingml/2006/table">
            <a:tbl>
              <a:tblPr firstRow="1" bandRow="1">
                <a:tableStyleId>{2D5ABB26-0587-4C30-8999-92F81FD0307C}</a:tableStyleId>
              </a:tblPr>
              <a:tblGrid>
                <a:gridCol w="801630"/>
                <a:gridCol w="4611617"/>
              </a:tblGrid>
              <a:tr h="252990">
                <a:tc rowSpan="7">
                  <a:txBody>
                    <a:bodyPr/>
                    <a:lstStyle/>
                    <a:p>
                      <a:pPr marL="66675">
                        <a:lnSpc>
                          <a:spcPct val="100000"/>
                        </a:lnSpc>
                        <a:spcBef>
                          <a:spcPts val="70"/>
                        </a:spcBef>
                      </a:pPr>
                      <a:r>
                        <a:rPr sz="1200" dirty="0">
                          <a:latin typeface="DFKai-SB"/>
                          <a:cs typeface="DFKai-SB"/>
                        </a:rPr>
                        <a:t>A.</a:t>
                      </a:r>
                      <a:endParaRPr sz="1200">
                        <a:latin typeface="DFKai-SB"/>
                        <a:cs typeface="DFKai-SB"/>
                      </a:endParaRPr>
                    </a:p>
                    <a:p>
                      <a:pPr marL="66675">
                        <a:lnSpc>
                          <a:spcPct val="100000"/>
                        </a:lnSpc>
                        <a:spcBef>
                          <a:spcPts val="360"/>
                        </a:spcBef>
                      </a:pPr>
                      <a:r>
                        <a:rPr sz="1200" dirty="0">
                          <a:latin typeface="DFKai-SB"/>
                          <a:cs typeface="DFKai-SB"/>
                        </a:rPr>
                        <a:t>解析力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A1</a:t>
                      </a:r>
                      <a:r>
                        <a:rPr sz="1200" spc="-415" dirty="0">
                          <a:latin typeface="DFKai-SB"/>
                          <a:cs typeface="DFKai-SB"/>
                        </a:rPr>
                        <a:t> </a:t>
                      </a:r>
                      <a:r>
                        <a:rPr sz="1200" dirty="0">
                          <a:latin typeface="DFKai-SB"/>
                          <a:cs typeface="DFKai-SB"/>
                        </a:rPr>
                        <a:t>關切生涯：能夠主動關心自己的未來生涯發展。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A2</a:t>
                      </a:r>
                      <a:r>
                        <a:rPr sz="1200" spc="-415" dirty="0">
                          <a:latin typeface="DFKai-SB"/>
                          <a:cs typeface="DFKai-SB"/>
                        </a:rPr>
                        <a:t> </a:t>
                      </a:r>
                      <a:r>
                        <a:rPr sz="1200" dirty="0">
                          <a:latin typeface="DFKai-SB"/>
                          <a:cs typeface="DFKai-SB"/>
                        </a:rPr>
                        <a:t>瞭解自己：能夠探索與瞭解自己的特質與夢想。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A3</a:t>
                      </a:r>
                      <a:r>
                        <a:rPr sz="1200" spc="-415" dirty="0">
                          <a:latin typeface="DFKai-SB"/>
                          <a:cs typeface="DFKai-SB"/>
                        </a:rPr>
                        <a:t> </a:t>
                      </a:r>
                      <a:r>
                        <a:rPr sz="1200" dirty="0">
                          <a:latin typeface="DFKai-SB"/>
                          <a:cs typeface="DFKai-SB"/>
                        </a:rPr>
                        <a:t>瞭解環境：能夠探索與瞭解科系或職業的實際學習狀況。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A4</a:t>
                      </a:r>
                      <a:r>
                        <a:rPr sz="1200" spc="-415" dirty="0">
                          <a:latin typeface="DFKai-SB"/>
                          <a:cs typeface="DFKai-SB"/>
                        </a:rPr>
                        <a:t> </a:t>
                      </a:r>
                      <a:r>
                        <a:rPr sz="1200" dirty="0">
                          <a:latin typeface="DFKai-SB"/>
                          <a:cs typeface="DFKai-SB"/>
                        </a:rPr>
                        <a:t>整合人境：能夠統整資料以發掘出適合自己的科系或職業</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A5</a:t>
                      </a:r>
                      <a:r>
                        <a:rPr sz="1200" spc="-415" dirty="0">
                          <a:latin typeface="DFKai-SB"/>
                          <a:cs typeface="DFKai-SB"/>
                        </a:rPr>
                        <a:t> </a:t>
                      </a:r>
                      <a:r>
                        <a:rPr sz="1200" dirty="0">
                          <a:latin typeface="DFKai-SB"/>
                          <a:cs typeface="DFKai-SB"/>
                        </a:rPr>
                        <a:t>抉擇方向：能夠挑選出自己想要的生涯目標或願景。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A6</a:t>
                      </a:r>
                      <a:r>
                        <a:rPr sz="1200" spc="-415" dirty="0">
                          <a:latin typeface="DFKai-SB"/>
                          <a:cs typeface="DFKai-SB"/>
                        </a:rPr>
                        <a:t> </a:t>
                      </a:r>
                      <a:r>
                        <a:rPr sz="1200" dirty="0">
                          <a:latin typeface="DFKai-SB"/>
                          <a:cs typeface="DFKai-SB"/>
                        </a:rPr>
                        <a:t>勾劃路徑：能夠規劃出實現生涯目標或願景的計劃。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A7</a:t>
                      </a:r>
                      <a:r>
                        <a:rPr sz="1200" spc="-415" dirty="0">
                          <a:latin typeface="DFKai-SB"/>
                          <a:cs typeface="DFKai-SB"/>
                        </a:rPr>
                        <a:t> </a:t>
                      </a:r>
                      <a:r>
                        <a:rPr sz="1200" dirty="0">
                          <a:latin typeface="DFKai-SB"/>
                          <a:cs typeface="DFKai-SB"/>
                        </a:rPr>
                        <a:t>付諸行動：能夠採取行動以實際完成與生涯相關的想法。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B.</a:t>
                      </a:r>
                      <a:endParaRPr sz="1200">
                        <a:latin typeface="DFKai-SB"/>
                        <a:cs typeface="DFKai-SB"/>
                      </a:endParaRPr>
                    </a:p>
                    <a:p>
                      <a:pPr marL="66675">
                        <a:lnSpc>
                          <a:spcPct val="100000"/>
                        </a:lnSpc>
                        <a:spcBef>
                          <a:spcPts val="360"/>
                        </a:spcBef>
                      </a:pPr>
                      <a:r>
                        <a:rPr sz="1200" dirty="0">
                          <a:latin typeface="DFKai-SB"/>
                          <a:cs typeface="DFKai-SB"/>
                        </a:rPr>
                        <a:t>堅韌力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B1</a:t>
                      </a:r>
                      <a:r>
                        <a:rPr sz="1200" spc="-415" dirty="0">
                          <a:latin typeface="DFKai-SB"/>
                          <a:cs typeface="DFKai-SB"/>
                        </a:rPr>
                        <a:t> </a:t>
                      </a:r>
                      <a:r>
                        <a:rPr sz="1200" dirty="0">
                          <a:latin typeface="DFKai-SB"/>
                          <a:cs typeface="DFKai-SB"/>
                        </a:rPr>
                        <a:t>因應困難：能夠化解生涯中的困難。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9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B2</a:t>
                      </a:r>
                      <a:r>
                        <a:rPr sz="1200" spc="-415" dirty="0">
                          <a:latin typeface="DFKai-SB"/>
                          <a:cs typeface="DFKai-SB"/>
                        </a:rPr>
                        <a:t> </a:t>
                      </a:r>
                      <a:r>
                        <a:rPr sz="1200" dirty="0">
                          <a:latin typeface="DFKai-SB"/>
                          <a:cs typeface="DFKai-SB"/>
                        </a:rPr>
                        <a:t>承擔壓力：能夠承受與處理學習中的壓力。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B3</a:t>
                      </a:r>
                      <a:r>
                        <a:rPr sz="1200" spc="-415" dirty="0">
                          <a:latin typeface="DFKai-SB"/>
                          <a:cs typeface="DFKai-SB"/>
                        </a:rPr>
                        <a:t> </a:t>
                      </a:r>
                      <a:r>
                        <a:rPr sz="1200" dirty="0">
                          <a:latin typeface="DFKai-SB"/>
                          <a:cs typeface="DFKai-SB"/>
                        </a:rPr>
                        <a:t>安處變動：能夠安然面對生涯中的變動與不確定。</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B4</a:t>
                      </a:r>
                      <a:r>
                        <a:rPr sz="1200" spc="-415" dirty="0">
                          <a:latin typeface="DFKai-SB"/>
                          <a:cs typeface="DFKai-SB"/>
                        </a:rPr>
                        <a:t> </a:t>
                      </a:r>
                      <a:r>
                        <a:rPr sz="1200" dirty="0">
                          <a:latin typeface="DFKai-SB"/>
                          <a:cs typeface="DFKai-SB"/>
                        </a:rPr>
                        <a:t>堅持努力：能夠在嘗試失敗時依然持續努力不放棄。</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B5</a:t>
                      </a:r>
                      <a:r>
                        <a:rPr sz="1200" spc="-415" dirty="0">
                          <a:latin typeface="DFKai-SB"/>
                          <a:cs typeface="DFKai-SB"/>
                        </a:rPr>
                        <a:t> </a:t>
                      </a:r>
                      <a:r>
                        <a:rPr sz="1200" dirty="0">
                          <a:latin typeface="DFKai-SB"/>
                          <a:cs typeface="DFKai-SB"/>
                        </a:rPr>
                        <a:t>敢於冒險：能夠在遭遇風險時冒險開發新希望。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rowSpan="5">
                  <a:txBody>
                    <a:bodyPr/>
                    <a:lstStyle/>
                    <a:p>
                      <a:pPr marL="66675">
                        <a:lnSpc>
                          <a:spcPct val="100000"/>
                        </a:lnSpc>
                        <a:spcBef>
                          <a:spcPts val="70"/>
                        </a:spcBef>
                      </a:pPr>
                      <a:r>
                        <a:rPr sz="1200" dirty="0">
                          <a:latin typeface="DFKai-SB"/>
                          <a:cs typeface="DFKai-SB"/>
                        </a:rPr>
                        <a:t>C.</a:t>
                      </a:r>
                      <a:endParaRPr sz="1200">
                        <a:latin typeface="DFKai-SB"/>
                        <a:cs typeface="DFKai-SB"/>
                      </a:endParaRPr>
                    </a:p>
                    <a:p>
                      <a:pPr marL="66675">
                        <a:lnSpc>
                          <a:spcPct val="100000"/>
                        </a:lnSpc>
                        <a:spcBef>
                          <a:spcPts val="360"/>
                        </a:spcBef>
                      </a:pPr>
                      <a:r>
                        <a:rPr sz="1200" dirty="0">
                          <a:latin typeface="DFKai-SB"/>
                          <a:cs typeface="DFKai-SB"/>
                        </a:rPr>
                        <a:t>調和力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C1</a:t>
                      </a:r>
                      <a:r>
                        <a:rPr sz="1200" spc="-415" dirty="0">
                          <a:latin typeface="DFKai-SB"/>
                          <a:cs typeface="DFKai-SB"/>
                        </a:rPr>
                        <a:t> </a:t>
                      </a:r>
                      <a:r>
                        <a:rPr sz="1200" dirty="0">
                          <a:latin typeface="DFKai-SB"/>
                          <a:cs typeface="DFKai-SB"/>
                        </a:rPr>
                        <a:t>好奇探索：能夠好奇地探索並發掘隱藏在生活周遭的新機緣。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C2</a:t>
                      </a:r>
                      <a:r>
                        <a:rPr sz="1200" spc="-415" dirty="0">
                          <a:latin typeface="DFKai-SB"/>
                          <a:cs typeface="DFKai-SB"/>
                        </a:rPr>
                        <a:t> </a:t>
                      </a:r>
                      <a:r>
                        <a:rPr sz="1200" dirty="0">
                          <a:latin typeface="DFKai-SB"/>
                          <a:cs typeface="DFKai-SB"/>
                        </a:rPr>
                        <a:t>彈性調整：能夠適時發掘出各種生涯調整方法。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C3</a:t>
                      </a:r>
                      <a:r>
                        <a:rPr sz="1200" spc="-415" dirty="0">
                          <a:latin typeface="DFKai-SB"/>
                          <a:cs typeface="DFKai-SB"/>
                        </a:rPr>
                        <a:t> </a:t>
                      </a:r>
                      <a:r>
                        <a:rPr sz="1200" dirty="0">
                          <a:latin typeface="DFKai-SB"/>
                          <a:cs typeface="DFKai-SB"/>
                        </a:rPr>
                        <a:t>調和生活：能夠平衡自己的學習以及其他各方面的生活。</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C4</a:t>
                      </a:r>
                      <a:r>
                        <a:rPr sz="1200" spc="-415" dirty="0">
                          <a:latin typeface="DFKai-SB"/>
                          <a:cs typeface="DFKai-SB"/>
                        </a:rPr>
                        <a:t> </a:t>
                      </a:r>
                      <a:r>
                        <a:rPr sz="1200" dirty="0">
                          <a:latin typeface="DFKai-SB"/>
                          <a:cs typeface="DFKai-SB"/>
                        </a:rPr>
                        <a:t>管理自己：能夠要求自己完成被交付的學習任務。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C5</a:t>
                      </a:r>
                      <a:r>
                        <a:rPr sz="1200" spc="-415" dirty="0">
                          <a:latin typeface="DFKai-SB"/>
                          <a:cs typeface="DFKai-SB"/>
                        </a:rPr>
                        <a:t> </a:t>
                      </a:r>
                      <a:r>
                        <a:rPr sz="1200" dirty="0">
                          <a:latin typeface="DFKai-SB"/>
                          <a:cs typeface="DFKai-SB"/>
                        </a:rPr>
                        <a:t>和諧相處：能夠與自己學習環境中的人事物和諧相處。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D.</a:t>
                      </a:r>
                      <a:endParaRPr sz="1200">
                        <a:latin typeface="DFKai-SB"/>
                        <a:cs typeface="DFKai-SB"/>
                      </a:endParaRPr>
                    </a:p>
                    <a:p>
                      <a:pPr marL="66675">
                        <a:lnSpc>
                          <a:spcPct val="100000"/>
                        </a:lnSpc>
                        <a:spcBef>
                          <a:spcPts val="360"/>
                        </a:spcBef>
                      </a:pPr>
                      <a:r>
                        <a:rPr sz="1200" dirty="0">
                          <a:latin typeface="DFKai-SB"/>
                          <a:cs typeface="DFKai-SB"/>
                        </a:rPr>
                        <a:t>夢想力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D1</a:t>
                      </a:r>
                      <a:r>
                        <a:rPr sz="1200" spc="-415" dirty="0">
                          <a:latin typeface="DFKai-SB"/>
                          <a:cs typeface="DFKai-SB"/>
                        </a:rPr>
                        <a:t> </a:t>
                      </a:r>
                      <a:r>
                        <a:rPr sz="1200" dirty="0">
                          <a:latin typeface="DFKai-SB"/>
                          <a:cs typeface="DFKai-SB"/>
                        </a:rPr>
                        <a:t>樂觀嘗新：能夠以正向的態度嘗試與享受未知的新事物。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D2</a:t>
                      </a:r>
                      <a:r>
                        <a:rPr sz="1200" spc="-415" dirty="0">
                          <a:latin typeface="DFKai-SB"/>
                          <a:cs typeface="DFKai-SB"/>
                        </a:rPr>
                        <a:t> </a:t>
                      </a:r>
                      <a:r>
                        <a:rPr sz="1200" dirty="0">
                          <a:latin typeface="DFKai-SB"/>
                          <a:cs typeface="DFKai-SB"/>
                        </a:rPr>
                        <a:t>懷抱信心：相信自己能夠活出自己滿意的生涯。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D3</a:t>
                      </a:r>
                      <a:r>
                        <a:rPr sz="1200" spc="-415" dirty="0">
                          <a:latin typeface="DFKai-SB"/>
                          <a:cs typeface="DFKai-SB"/>
                        </a:rPr>
                        <a:t> </a:t>
                      </a:r>
                      <a:r>
                        <a:rPr sz="1200" dirty="0">
                          <a:latin typeface="DFKai-SB"/>
                          <a:cs typeface="DFKai-SB"/>
                        </a:rPr>
                        <a:t>懷抱希望：能夠對自己的未來懷抱好的期望。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D4</a:t>
                      </a:r>
                      <a:r>
                        <a:rPr sz="1200" spc="-415" dirty="0">
                          <a:latin typeface="DFKai-SB"/>
                          <a:cs typeface="DFKai-SB"/>
                        </a:rPr>
                        <a:t> </a:t>
                      </a:r>
                      <a:r>
                        <a:rPr sz="1200" dirty="0">
                          <a:latin typeface="DFKai-SB"/>
                          <a:cs typeface="DFKai-SB"/>
                        </a:rPr>
                        <a:t>熱情逐夢：能夠熱情追求自己的生涯夢想。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95"/>
                        </a:spcBef>
                      </a:pPr>
                      <a:r>
                        <a:rPr sz="1200" dirty="0">
                          <a:latin typeface="DFKai-SB"/>
                          <a:cs typeface="DFKai-SB"/>
                        </a:rPr>
                        <a:t>D5</a:t>
                      </a:r>
                      <a:r>
                        <a:rPr sz="1200" spc="-415" dirty="0">
                          <a:latin typeface="DFKai-SB"/>
                          <a:cs typeface="DFKai-SB"/>
                        </a:rPr>
                        <a:t> </a:t>
                      </a:r>
                      <a:r>
                        <a:rPr sz="1200" dirty="0">
                          <a:latin typeface="DFKai-SB"/>
                          <a:cs typeface="DFKai-SB"/>
                        </a:rPr>
                        <a:t>追求意義：能夠實際投入自己認為有意義的事物。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854200" cy="265374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22</a:t>
            </a:r>
            <a:r>
              <a:rPr sz="1400" b="1" spc="-390" dirty="0">
                <a:latin typeface="DFKai-SB"/>
                <a:cs typeface="DFKai-SB"/>
              </a:rPr>
              <a:t> </a:t>
            </a:r>
            <a:r>
              <a:rPr sz="1400" b="1" spc="-5" dirty="0">
                <a:latin typeface="DFKai-SB"/>
                <a:cs typeface="DFKai-SB"/>
              </a:rPr>
              <a:t>附件二</a:t>
            </a:r>
            <a:endParaRPr sz="1400" dirty="0">
              <a:latin typeface="DFKai-SB"/>
              <a:cs typeface="DFKai-SB"/>
            </a:endParaRPr>
          </a:p>
          <a:p>
            <a:pPr marL="317500" marR="5080" indent="-304800">
              <a:lnSpc>
                <a:spcPct val="139000"/>
              </a:lnSpc>
              <a:spcBef>
                <a:spcPts val="955"/>
              </a:spcBef>
            </a:pPr>
            <a:r>
              <a:rPr sz="1200" b="1" spc="-5" dirty="0" err="1" smtClean="0">
                <a:latin typeface="DFKai-SB"/>
                <a:cs typeface="DFKai-SB"/>
              </a:rPr>
              <a:t>八個生涯管理習慣</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習慣一</a:t>
            </a:r>
            <a:r>
              <a:rPr sz="1200" dirty="0" err="1">
                <a:latin typeface="DFKai-SB"/>
                <a:cs typeface="DFKai-SB"/>
              </a:rPr>
              <a:t>：</a:t>
            </a:r>
            <a:r>
              <a:rPr sz="1200" dirty="0" err="1" smtClean="0">
                <a:latin typeface="DFKai-SB"/>
                <a:cs typeface="DFKai-SB"/>
              </a:rPr>
              <a:t>主動積極</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習慣二</a:t>
            </a:r>
            <a:r>
              <a:rPr sz="1200" dirty="0" err="1">
                <a:latin typeface="DFKai-SB"/>
                <a:cs typeface="DFKai-SB"/>
              </a:rPr>
              <a:t>：</a:t>
            </a:r>
            <a:r>
              <a:rPr sz="1200" dirty="0" err="1" smtClean="0">
                <a:latin typeface="DFKai-SB"/>
                <a:cs typeface="DFKai-SB"/>
              </a:rPr>
              <a:t>以終為始</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習慣三</a:t>
            </a:r>
            <a:r>
              <a:rPr sz="1200" dirty="0" err="1">
                <a:latin typeface="DFKai-SB"/>
                <a:cs typeface="DFKai-SB"/>
              </a:rPr>
              <a:t>：</a:t>
            </a:r>
            <a:r>
              <a:rPr sz="1200" dirty="0" err="1" smtClean="0">
                <a:latin typeface="DFKai-SB"/>
                <a:cs typeface="DFKai-SB"/>
              </a:rPr>
              <a:t>要事第一</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習慣四</a:t>
            </a:r>
            <a:r>
              <a:rPr sz="1200" dirty="0" err="1">
                <a:latin typeface="DFKai-SB"/>
                <a:cs typeface="DFKai-SB"/>
              </a:rPr>
              <a:t>：</a:t>
            </a:r>
            <a:r>
              <a:rPr sz="1200" dirty="0" err="1" smtClean="0">
                <a:latin typeface="DFKai-SB"/>
                <a:cs typeface="DFKai-SB"/>
              </a:rPr>
              <a:t>雙贏思維</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習慣五</a:t>
            </a:r>
            <a:r>
              <a:rPr sz="1200" dirty="0" err="1">
                <a:latin typeface="DFKai-SB"/>
                <a:cs typeface="DFKai-SB"/>
              </a:rPr>
              <a:t>：</a:t>
            </a:r>
            <a:r>
              <a:rPr sz="1200" dirty="0" err="1" smtClean="0">
                <a:latin typeface="DFKai-SB"/>
                <a:cs typeface="DFKai-SB"/>
              </a:rPr>
              <a:t>知彼解己</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習慣六</a:t>
            </a:r>
            <a:r>
              <a:rPr sz="1200" dirty="0" err="1">
                <a:latin typeface="DFKai-SB"/>
                <a:cs typeface="DFKai-SB"/>
              </a:rPr>
              <a:t>：</a:t>
            </a:r>
            <a:r>
              <a:rPr sz="1200" dirty="0" err="1" smtClean="0">
                <a:latin typeface="DFKai-SB"/>
                <a:cs typeface="DFKai-SB"/>
              </a:rPr>
              <a:t>統合綜效</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習慣七</a:t>
            </a:r>
            <a:r>
              <a:rPr sz="1200" dirty="0" err="1">
                <a:latin typeface="DFKai-SB"/>
                <a:cs typeface="DFKai-SB"/>
              </a:rPr>
              <a:t>：</a:t>
            </a:r>
            <a:r>
              <a:rPr sz="1200" dirty="0" err="1" smtClean="0">
                <a:latin typeface="DFKai-SB"/>
                <a:cs typeface="DFKai-SB"/>
              </a:rPr>
              <a:t>不斷更新</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習慣八</a:t>
            </a:r>
            <a:r>
              <a:rPr sz="1200" dirty="0" err="1">
                <a:latin typeface="DFKai-SB"/>
                <a:cs typeface="DFKai-SB"/>
              </a:rPr>
              <a:t>：發現內在聲音</a:t>
            </a:r>
            <a:endParaRPr sz="1200" dirty="0">
              <a:latin typeface="DFKai-SB"/>
              <a:cs typeface="DFKai-SB"/>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35270" cy="6369050"/>
          </a:xfrm>
          <a:prstGeom prst="rect">
            <a:avLst/>
          </a:prstGeom>
        </p:spPr>
        <p:txBody>
          <a:bodyPr vert="horz" wrap="square" lIns="0" tIns="0" rIns="0" bIns="0" rtlCol="0">
            <a:spAutoFit/>
          </a:bodyPr>
          <a:lstStyle/>
          <a:p>
            <a:pPr marL="12700" algn="just">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22</a:t>
            </a:r>
            <a:r>
              <a:rPr sz="1400" b="1" spc="-390" dirty="0">
                <a:latin typeface="DFKai-SB"/>
                <a:cs typeface="DFKai-SB"/>
              </a:rPr>
              <a:t> </a:t>
            </a:r>
            <a:r>
              <a:rPr sz="1400" b="1" spc="-5" dirty="0">
                <a:latin typeface="DFKai-SB"/>
                <a:cs typeface="DFKai-SB"/>
              </a:rPr>
              <a:t>附件三</a:t>
            </a:r>
            <a:endParaRPr sz="1400">
              <a:latin typeface="DFKai-SB"/>
              <a:cs typeface="DFKai-SB"/>
            </a:endParaRPr>
          </a:p>
          <a:p>
            <a:pPr marL="12700" algn="just">
              <a:lnSpc>
                <a:spcPct val="100000"/>
              </a:lnSpc>
              <a:spcBef>
                <a:spcPts val="1185"/>
              </a:spcBef>
            </a:pPr>
            <a:r>
              <a:rPr sz="1200" b="1" spc="-5" dirty="0">
                <a:latin typeface="DFKai-SB"/>
                <a:cs typeface="DFKai-SB"/>
              </a:rPr>
              <a:t>生涯資產-</a:t>
            </a:r>
            <a:r>
              <a:rPr sz="1200" b="1" spc="-80" dirty="0">
                <a:latin typeface="DFKai-SB"/>
                <a:cs typeface="DFKai-SB"/>
              </a:rPr>
              <a:t> </a:t>
            </a:r>
            <a:r>
              <a:rPr sz="1200" b="1" dirty="0">
                <a:latin typeface="DFKai-SB"/>
                <a:cs typeface="DFKai-SB"/>
              </a:rPr>
              <a:t>【重大挑戰】舉例</a:t>
            </a:r>
            <a:endParaRPr sz="1200">
              <a:latin typeface="DFKai-SB"/>
              <a:cs typeface="DFKai-SB"/>
            </a:endParaRPr>
          </a:p>
          <a:p>
            <a:pPr>
              <a:lnSpc>
                <a:spcPct val="100000"/>
              </a:lnSpc>
              <a:spcBef>
                <a:spcPts val="30"/>
              </a:spcBef>
            </a:pPr>
            <a:endParaRPr sz="1350">
              <a:latin typeface="Times New Roman"/>
              <a:cs typeface="Times New Roman"/>
            </a:endParaRPr>
          </a:p>
          <a:p>
            <a:pPr marL="12700" algn="just">
              <a:lnSpc>
                <a:spcPct val="100000"/>
              </a:lnSpc>
            </a:pPr>
            <a:r>
              <a:rPr sz="1200" dirty="0">
                <a:latin typeface="DFKai-SB"/>
                <a:cs typeface="DFKai-SB"/>
              </a:rPr>
              <a:t>例一：</a:t>
            </a:r>
            <a:endParaRPr sz="1200">
              <a:latin typeface="DFKai-SB"/>
              <a:cs typeface="DFKai-SB"/>
            </a:endParaRPr>
          </a:p>
          <a:p>
            <a:pPr marL="12700" marR="35560" indent="304800" algn="just">
              <a:lnSpc>
                <a:spcPct val="139000"/>
              </a:lnSpc>
              <a:spcBef>
                <a:spcPts val="900"/>
              </a:spcBef>
            </a:pPr>
            <a:r>
              <a:rPr sz="1200" spc="20" dirty="0">
                <a:latin typeface="DFKai-SB"/>
                <a:cs typeface="DFKai-SB"/>
              </a:rPr>
              <a:t>在我的生命中，我曾經有位很要好的朋友，但是我們因故吵架，她就再也  </a:t>
            </a:r>
            <a:r>
              <a:rPr sz="1200" spc="15" dirty="0">
                <a:latin typeface="DFKai-SB"/>
                <a:cs typeface="DFKai-SB"/>
              </a:rPr>
              <a:t>不和我說話了。這時的我，身邊最重要的支持力消失了，卻又要兼顧即將面臨  </a:t>
            </a:r>
            <a:r>
              <a:rPr sz="1200" dirty="0">
                <a:latin typeface="DFKai-SB"/>
                <a:cs typeface="DFKai-SB"/>
              </a:rPr>
              <a:t>的指</a:t>
            </a:r>
            <a:r>
              <a:rPr sz="1200" spc="-240" dirty="0">
                <a:latin typeface="DFKai-SB"/>
                <a:cs typeface="DFKai-SB"/>
              </a:rPr>
              <a:t>考</a:t>
            </a:r>
            <a:r>
              <a:rPr sz="1200" dirty="0">
                <a:latin typeface="DFKai-SB"/>
                <a:cs typeface="DFKai-SB"/>
              </a:rPr>
              <a:t>（重要挑戰</a:t>
            </a:r>
            <a:r>
              <a:rPr sz="1200" spc="-240" dirty="0">
                <a:latin typeface="DFKai-SB"/>
                <a:cs typeface="DFKai-SB"/>
              </a:rPr>
              <a:t>）</a:t>
            </a:r>
            <a:r>
              <a:rPr sz="1200" dirty="0">
                <a:latin typeface="DFKai-SB"/>
                <a:cs typeface="DFKai-SB"/>
              </a:rPr>
              <a:t>。我覺得那是我目前為止遇過最大的挑戰。雖然我失去了我  </a:t>
            </a:r>
            <a:r>
              <a:rPr sz="1200" spc="15" dirty="0">
                <a:latin typeface="DFKai-SB"/>
                <a:cs typeface="DFKai-SB"/>
              </a:rPr>
              <a:t>最好的朋友，可是那段時間，只要專心讀書，累了就和家人說說話和家裡的狗  狗玩，我才知道，原來我還擁有堅持努力的能力以及我內在不服輸的力量。走  過了那一回，我覺得這件事對我的幫助是我發現自己的支持力以及除了朋友之  外，我還有我的家人和狗狗可以成為我強大的後盾。它對我的幫助是，我可以  </a:t>
            </a:r>
            <a:r>
              <a:rPr sz="1200" dirty="0">
                <a:latin typeface="DFKai-SB"/>
                <a:cs typeface="DFKai-SB"/>
              </a:rPr>
              <a:t>更珍惜我周遭的人事物，更把握和家人、狗狗相處的時間。</a:t>
            </a:r>
            <a:endParaRPr sz="1200">
              <a:latin typeface="DFKai-SB"/>
              <a:cs typeface="DFKai-SB"/>
            </a:endParaRPr>
          </a:p>
          <a:p>
            <a:pPr>
              <a:lnSpc>
                <a:spcPct val="100000"/>
              </a:lnSpc>
            </a:pPr>
            <a:endParaRPr sz="1250">
              <a:latin typeface="Times New Roman"/>
              <a:cs typeface="Times New Roman"/>
            </a:endParaRPr>
          </a:p>
          <a:p>
            <a:pPr marL="12700" algn="just">
              <a:lnSpc>
                <a:spcPct val="100000"/>
              </a:lnSpc>
            </a:pPr>
            <a:r>
              <a:rPr sz="1200" dirty="0">
                <a:latin typeface="DFKai-SB"/>
                <a:cs typeface="DFKai-SB"/>
              </a:rPr>
              <a:t>例二：</a:t>
            </a:r>
            <a:endParaRPr sz="1200">
              <a:latin typeface="DFKai-SB"/>
              <a:cs typeface="DFKai-SB"/>
            </a:endParaRPr>
          </a:p>
          <a:p>
            <a:pPr marL="12700" marR="35560" indent="304800" algn="just">
              <a:lnSpc>
                <a:spcPct val="138700"/>
              </a:lnSpc>
              <a:spcBef>
                <a:spcPts val="15"/>
              </a:spcBef>
            </a:pPr>
            <a:r>
              <a:rPr sz="1200" spc="20" dirty="0">
                <a:latin typeface="DFKai-SB"/>
                <a:cs typeface="DFKai-SB"/>
              </a:rPr>
              <a:t>高中時期，當糾察隊的過程，在體力、心力上是很有挑戰的。時常會被同  </a:t>
            </a:r>
            <a:r>
              <a:rPr sz="1200" spc="15" dirty="0">
                <a:latin typeface="DFKai-SB"/>
                <a:cs typeface="DFKai-SB"/>
              </a:rPr>
              <a:t>學誤會、謾罵。自己有時候也不知道為甚麼要這麼疲累。可是那段時間，我有  一大群同樣是糾察隊的夥伴，我覺得這個挑戰對我的幫助是，發現自己有一大  群可以一起吃苦的好夥伴，並且在那時候學會自己激勵自己，當我現在撐不下  </a:t>
            </a:r>
            <a:r>
              <a:rPr sz="1200" dirty="0">
                <a:latin typeface="DFKai-SB"/>
                <a:cs typeface="DFKai-SB"/>
              </a:rPr>
              <a:t>去時，我就會想起「撐下去就是你的」這句時常被當時的我們掛在嘴邊的話。</a:t>
            </a:r>
            <a:endParaRPr sz="1200">
              <a:latin typeface="DFKai-SB"/>
              <a:cs typeface="DFKai-SB"/>
            </a:endParaRPr>
          </a:p>
          <a:p>
            <a:pPr>
              <a:lnSpc>
                <a:spcPct val="100000"/>
              </a:lnSpc>
              <a:spcBef>
                <a:spcPts val="25"/>
              </a:spcBef>
            </a:pPr>
            <a:endParaRPr sz="1250">
              <a:latin typeface="Times New Roman"/>
              <a:cs typeface="Times New Roman"/>
            </a:endParaRPr>
          </a:p>
          <a:p>
            <a:pPr marL="12700" algn="just">
              <a:lnSpc>
                <a:spcPct val="100000"/>
              </a:lnSpc>
            </a:pPr>
            <a:r>
              <a:rPr sz="1200" dirty="0">
                <a:latin typeface="DFKai-SB"/>
                <a:cs typeface="DFKai-SB"/>
              </a:rPr>
              <a:t>例三：</a:t>
            </a:r>
            <a:endParaRPr sz="1200">
              <a:latin typeface="DFKai-SB"/>
              <a:cs typeface="DFKai-SB"/>
            </a:endParaRPr>
          </a:p>
          <a:p>
            <a:pPr marL="12700" indent="304800" algn="just">
              <a:lnSpc>
                <a:spcPct val="100000"/>
              </a:lnSpc>
              <a:spcBef>
                <a:spcPts val="550"/>
              </a:spcBef>
            </a:pPr>
            <a:r>
              <a:rPr sz="1200" spc="-15" dirty="0">
                <a:latin typeface="DFKai-SB"/>
                <a:cs typeface="DFKai-SB"/>
              </a:rPr>
              <a:t>國中時，因為轉班，莫名被好朋友不諒解，因為轉班在新班級又有沒認識的</a:t>
            </a:r>
            <a:endParaRPr sz="1200">
              <a:latin typeface="DFKai-SB"/>
              <a:cs typeface="DFKai-SB"/>
            </a:endParaRPr>
          </a:p>
          <a:p>
            <a:pPr marL="12700" marR="5080" algn="just">
              <a:lnSpc>
                <a:spcPct val="138900"/>
              </a:lnSpc>
              <a:spcBef>
                <a:spcPts val="15"/>
              </a:spcBef>
            </a:pPr>
            <a:r>
              <a:rPr sz="1200" spc="-15" dirty="0">
                <a:latin typeface="DFKai-SB"/>
                <a:cs typeface="DFKai-SB"/>
              </a:rPr>
              <a:t>人，但在舊班級被不諒解、排擠。走過了那一回，我學習到不是別人覺得我怎樣  我就真的是別人眼中的那個自己。我會自己去思考自己的行為是否和他們的想法  一致。知道自己可以不用因為這樣而自卑會覺得被討厭是應該的。不會因為遇到  </a:t>
            </a:r>
            <a:r>
              <a:rPr sz="1200" dirty="0">
                <a:latin typeface="DFKai-SB"/>
                <a:cs typeface="DFKai-SB"/>
              </a:rPr>
              <a:t>挫折就認為自己是不好</a:t>
            </a:r>
            <a:r>
              <a:rPr sz="1200" spc="-290" dirty="0">
                <a:latin typeface="DFKai-SB"/>
                <a:cs typeface="DFKai-SB"/>
              </a:rPr>
              <a:t>的。</a:t>
            </a:r>
            <a:r>
              <a:rPr sz="1200" dirty="0">
                <a:latin typeface="DFKai-SB"/>
                <a:cs typeface="DFKai-SB"/>
              </a:rPr>
              <a:t>我發現自己有不</a:t>
            </a:r>
            <a:r>
              <a:rPr sz="1200" spc="20" dirty="0">
                <a:latin typeface="DFKai-SB"/>
                <a:cs typeface="DFKai-SB"/>
              </a:rPr>
              <a:t>隨</a:t>
            </a:r>
            <a:r>
              <a:rPr sz="1200" dirty="0">
                <a:latin typeface="DFKai-SB"/>
                <a:cs typeface="DFKai-SB"/>
              </a:rPr>
              <a:t>波逐</a:t>
            </a:r>
            <a:r>
              <a:rPr sz="1200" spc="-290" dirty="0">
                <a:latin typeface="DFKai-SB"/>
                <a:cs typeface="DFKai-SB"/>
              </a:rPr>
              <a:t>流、</a:t>
            </a:r>
            <a:r>
              <a:rPr sz="1200" dirty="0">
                <a:latin typeface="DFKai-SB"/>
                <a:cs typeface="DFKai-SB"/>
              </a:rPr>
              <a:t>堅持對的事情的生涯資</a:t>
            </a:r>
            <a:r>
              <a:rPr sz="1200" spc="-265" dirty="0">
                <a:latin typeface="DFKai-SB"/>
                <a:cs typeface="DFKai-SB"/>
              </a:rPr>
              <a:t>產</a:t>
            </a:r>
            <a:r>
              <a:rPr sz="1200" dirty="0">
                <a:latin typeface="DFKai-SB"/>
                <a:cs typeface="DFKai-SB"/>
              </a:rPr>
              <a:t>。</a:t>
            </a:r>
            <a:endParaRPr sz="1200">
              <a:latin typeface="DFKai-SB"/>
              <a:cs typeface="DFKai-SB"/>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0393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22</a:t>
            </a:r>
            <a:r>
              <a:rPr sz="1400" b="1" spc="-390" dirty="0">
                <a:latin typeface="DFKai-SB"/>
                <a:cs typeface="DFKai-SB"/>
              </a:rPr>
              <a:t> </a:t>
            </a:r>
            <a:r>
              <a:rPr sz="1400" b="1" spc="-5" dirty="0">
                <a:latin typeface="DFKai-SB"/>
                <a:cs typeface="DFKai-SB"/>
              </a:rPr>
              <a:t>附件四</a:t>
            </a:r>
            <a:endParaRPr sz="1400">
              <a:latin typeface="DFKai-SB"/>
              <a:cs typeface="DFKai-SB"/>
            </a:endParaRPr>
          </a:p>
          <a:p>
            <a:pPr marL="12700">
              <a:lnSpc>
                <a:spcPct val="100000"/>
              </a:lnSpc>
              <a:spcBef>
                <a:spcPts val="1185"/>
              </a:spcBef>
            </a:pPr>
            <a:r>
              <a:rPr sz="1200" b="1" spc="-5" dirty="0">
                <a:latin typeface="DFKai-SB"/>
                <a:cs typeface="DFKai-SB"/>
              </a:rPr>
              <a:t>生涯資產範例</a:t>
            </a:r>
            <a:endParaRPr sz="1200">
              <a:latin typeface="DFKai-SB"/>
              <a:cs typeface="DFKai-SB"/>
            </a:endParaRPr>
          </a:p>
        </p:txBody>
      </p:sp>
      <p:sp>
        <p:nvSpPr>
          <p:cNvPr id="3" name="object 3"/>
          <p:cNvSpPr/>
          <p:nvPr/>
        </p:nvSpPr>
        <p:spPr>
          <a:xfrm>
            <a:off x="1143000" y="1652269"/>
            <a:ext cx="5132705" cy="49250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948054"/>
            <a:ext cx="5403850" cy="40474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3000" y="5108574"/>
            <a:ext cx="5403850" cy="30448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944122"/>
          </a:xfrm>
          <a:prstGeom prst="rect">
            <a:avLst/>
          </a:prstGeom>
        </p:spPr>
        <p:txBody>
          <a:bodyPr vert="horz" wrap="square" lIns="0" tIns="0" rIns="0" bIns="0" rtlCol="0">
            <a:spAutoFit/>
          </a:bodyPr>
          <a:lstStyle/>
          <a:p>
            <a:pPr marL="911860">
              <a:lnSpc>
                <a:spcPct val="100000"/>
              </a:lnSpc>
            </a:pPr>
            <a:r>
              <a:rPr sz="1400" b="1" spc="-5" dirty="0">
                <a:latin typeface="DFKai-SB"/>
                <a:cs typeface="DFKai-SB"/>
              </a:rPr>
              <a:t>單元名稱：己</a:t>
            </a:r>
            <a:r>
              <a:rPr sz="1400" b="1" spc="-360" dirty="0">
                <a:latin typeface="DFKai-SB"/>
                <a:cs typeface="DFKai-SB"/>
              </a:rPr>
              <a:t> </a:t>
            </a:r>
            <a:r>
              <a:rPr sz="1400" b="1" spc="-10" dirty="0">
                <a:latin typeface="DFKai-SB"/>
                <a:cs typeface="DFKai-SB"/>
              </a:rPr>
              <a:t>23</a:t>
            </a:r>
            <a:r>
              <a:rPr sz="1400" b="1" spc="-360" dirty="0">
                <a:latin typeface="DFKai-SB"/>
                <a:cs typeface="DFKai-SB"/>
              </a:rPr>
              <a:t> </a:t>
            </a:r>
            <a:r>
              <a:rPr sz="1400" b="1" spc="-5" dirty="0">
                <a:latin typeface="DFKai-SB"/>
                <a:cs typeface="DFKai-SB"/>
              </a:rPr>
              <a:t>落實實踐之道（同心圓版）</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b="1" spc="-5" dirty="0" err="1" smtClean="0">
                <a:latin typeface="DFKai-SB"/>
                <a:cs typeface="DFKai-SB"/>
              </a:rPr>
              <a:t>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洪瑞斌(</a:t>
            </a:r>
            <a:r>
              <a:rPr sz="1200" dirty="0" err="1">
                <a:latin typeface="DFKai-SB"/>
                <a:cs typeface="DFKai-SB"/>
              </a:rPr>
              <a:t>文化大學心理輔導學系副教授</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彭心怡</a:t>
            </a:r>
            <a:r>
              <a:rPr sz="1200" dirty="0">
                <a:latin typeface="DFKai-SB"/>
                <a:cs typeface="DFKai-SB"/>
              </a:rPr>
              <a:t>(</a:t>
            </a:r>
            <a:r>
              <a:rPr sz="1200" dirty="0" err="1">
                <a:latin typeface="DFKai-SB"/>
                <a:cs typeface="DFKai-SB"/>
              </a:rPr>
              <a:t>國防大學通識中心講師</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蔡羽柔</a:t>
            </a:r>
            <a:r>
              <a:rPr sz="1200" dirty="0">
                <a:latin typeface="DFKai-SB"/>
                <a:cs typeface="DFKai-SB"/>
              </a:rPr>
              <a:t>(彰化師範大學輔導與諮商學系碩士班研究生)</a:t>
            </a:r>
          </a:p>
        </p:txBody>
      </p:sp>
      <p:graphicFrame>
        <p:nvGraphicFramePr>
          <p:cNvPr id="3" name="object 3"/>
          <p:cNvGraphicFramePr>
            <a:graphicFrameLocks noGrp="1"/>
          </p:cNvGraphicFramePr>
          <p:nvPr>
            <p:extLst>
              <p:ext uri="{D42A27DB-BD31-4B8C-83A1-F6EECF244321}">
                <p14:modId xmlns:p14="http://schemas.microsoft.com/office/powerpoint/2010/main" val="1398895093"/>
              </p:ext>
            </p:extLst>
          </p:nvPr>
        </p:nvGraphicFramePr>
        <p:xfrm>
          <a:off x="1139952" y="3200387"/>
          <a:ext cx="5401047" cy="3736852"/>
        </p:xfrm>
        <a:graphic>
          <a:graphicData uri="http://schemas.openxmlformats.org/drawingml/2006/table">
            <a:tbl>
              <a:tblPr firstRow="1" bandRow="1">
                <a:tableStyleId>{2D5ABB26-0587-4C30-8999-92F81FD0307C}</a:tableStyleId>
              </a:tblPr>
              <a:tblGrid>
                <a:gridCol w="630935"/>
                <a:gridCol w="1310633"/>
                <a:gridCol w="457200"/>
                <a:gridCol w="3002279"/>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6637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剪輯理想生涯	□己</a:t>
                      </a:r>
                      <a:r>
                        <a:rPr sz="1200" spc="-365" dirty="0">
                          <a:latin typeface="DFKai-SB"/>
                          <a:cs typeface="DFKai-SB"/>
                        </a:rPr>
                        <a:t> </a:t>
                      </a:r>
                      <a:r>
                        <a:rPr sz="1200" spc="10" dirty="0">
                          <a:latin typeface="DFKai-SB"/>
                          <a:cs typeface="DFKai-SB"/>
                        </a:rPr>
                        <a:t>12</a:t>
                      </a:r>
                      <a:r>
                        <a:rPr sz="1200" spc="-36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pPr>
                      <a:r>
                        <a:rPr sz="1200" dirty="0">
                          <a:latin typeface="DFKai-SB"/>
                          <a:cs typeface="DFKai-SB"/>
                        </a:rPr>
                        <a:t>□己</a:t>
                      </a:r>
                      <a:r>
                        <a:rPr sz="1200" spc="-340" dirty="0">
                          <a:latin typeface="DFKai-SB"/>
                          <a:cs typeface="DFKai-SB"/>
                        </a:rPr>
                        <a:t> </a:t>
                      </a:r>
                      <a:r>
                        <a:rPr sz="1200" dirty="0">
                          <a:latin typeface="DFKai-SB"/>
                          <a:cs typeface="DFKai-SB"/>
                        </a:rPr>
                        <a:t>21</a:t>
                      </a:r>
                      <a:r>
                        <a:rPr sz="1200" spc="-340" dirty="0">
                          <a:latin typeface="DFKai-SB"/>
                          <a:cs typeface="DFKai-SB"/>
                        </a:rPr>
                        <a:t> </a:t>
                      </a:r>
                      <a:r>
                        <a:rPr sz="1200" dirty="0">
                          <a:latin typeface="DFKai-SB"/>
                          <a:cs typeface="DFKai-SB"/>
                        </a:rPr>
                        <a:t>勾畫圓夢計畫□己</a:t>
                      </a:r>
                      <a:r>
                        <a:rPr sz="1200" spc="-340" dirty="0">
                          <a:latin typeface="DFKai-SB"/>
                          <a:cs typeface="DFKai-SB"/>
                        </a:rPr>
                        <a:t> </a:t>
                      </a:r>
                      <a:r>
                        <a:rPr sz="1200" spc="10" dirty="0">
                          <a:latin typeface="DFKai-SB"/>
                          <a:cs typeface="DFKai-SB"/>
                        </a:rPr>
                        <a:t>22</a:t>
                      </a:r>
                      <a:r>
                        <a:rPr sz="1200" spc="-340"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6637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65" dirty="0">
                          <a:latin typeface="DFKai-SB"/>
                          <a:cs typeface="DFKai-SB"/>
                        </a:rPr>
                        <a:t> </a:t>
                      </a:r>
                      <a:r>
                        <a:rPr sz="1200" spc="10" dirty="0">
                          <a:latin typeface="DFKai-SB"/>
                          <a:cs typeface="DFKai-SB"/>
                        </a:rPr>
                        <a:t>24</a:t>
                      </a:r>
                      <a:r>
                        <a:rPr sz="1200" spc="-365" dirty="0">
                          <a:latin typeface="DFKai-SB"/>
                          <a:cs typeface="DFKai-SB"/>
                        </a:rPr>
                        <a:t> </a:t>
                      </a:r>
                      <a:r>
                        <a:rPr sz="1200" dirty="0">
                          <a:latin typeface="DFKai-SB"/>
                          <a:cs typeface="DFKai-SB"/>
                        </a:rPr>
                        <a:t>分享實踐經驗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43700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23</a:t>
            </a:r>
            <a:r>
              <a:rPr sz="1400" b="1" spc="-390" dirty="0">
                <a:latin typeface="DFKai-SB"/>
                <a:cs typeface="DFKai-SB"/>
              </a:rPr>
              <a:t> </a:t>
            </a:r>
            <a:r>
              <a:rPr sz="1400" b="1" spc="-5" dirty="0">
                <a:latin typeface="DFKai-SB"/>
                <a:cs typeface="DFKai-SB"/>
              </a:rPr>
              <a:t>附件一</a:t>
            </a:r>
            <a:endParaRPr sz="1400" dirty="0">
              <a:latin typeface="DFKai-SB"/>
              <a:cs typeface="DFKai-SB"/>
            </a:endParaRPr>
          </a:p>
          <a:p>
            <a:pPr marL="12700">
              <a:lnSpc>
                <a:spcPct val="100000"/>
              </a:lnSpc>
              <a:spcBef>
                <a:spcPts val="1185"/>
              </a:spcBef>
            </a:pPr>
            <a:r>
              <a:rPr sz="1200" b="1" spc="-5" dirty="0">
                <a:latin typeface="DFKai-SB"/>
                <a:cs typeface="DFKai-SB"/>
              </a:rPr>
              <a:t>22</a:t>
            </a:r>
            <a:r>
              <a:rPr sz="1200" b="1" spc="-355" dirty="0">
                <a:latin typeface="DFKai-SB"/>
                <a:cs typeface="DFKai-SB"/>
              </a:rPr>
              <a:t> </a:t>
            </a:r>
            <a:r>
              <a:rPr sz="1200" b="1" spc="-5" dirty="0">
                <a:latin typeface="DFKai-SB"/>
                <a:cs typeface="DFKai-SB"/>
              </a:rPr>
              <a:t>項生涯開展力清單</a:t>
            </a:r>
            <a:endParaRPr sz="1200" dirty="0">
              <a:latin typeface="DFKai-SB"/>
              <a:cs typeface="DFKai-SB"/>
            </a:endParaRPr>
          </a:p>
        </p:txBody>
      </p:sp>
      <p:graphicFrame>
        <p:nvGraphicFramePr>
          <p:cNvPr id="3" name="object 3"/>
          <p:cNvGraphicFramePr>
            <a:graphicFrameLocks noGrp="1"/>
          </p:cNvGraphicFramePr>
          <p:nvPr/>
        </p:nvGraphicFramePr>
        <p:xfrm>
          <a:off x="1069847" y="1600187"/>
          <a:ext cx="5413247" cy="5239504"/>
        </p:xfrm>
        <a:graphic>
          <a:graphicData uri="http://schemas.openxmlformats.org/drawingml/2006/table">
            <a:tbl>
              <a:tblPr firstRow="1" bandRow="1">
                <a:tableStyleId>{2D5ABB26-0587-4C30-8999-92F81FD0307C}</a:tableStyleId>
              </a:tblPr>
              <a:tblGrid>
                <a:gridCol w="838206"/>
                <a:gridCol w="4575041"/>
              </a:tblGrid>
              <a:tr h="252990">
                <a:tc rowSpan="7">
                  <a:txBody>
                    <a:bodyPr/>
                    <a:lstStyle/>
                    <a:p>
                      <a:pPr marL="66675">
                        <a:lnSpc>
                          <a:spcPct val="100000"/>
                        </a:lnSpc>
                        <a:spcBef>
                          <a:spcPts val="70"/>
                        </a:spcBef>
                      </a:pPr>
                      <a:r>
                        <a:rPr sz="1200" dirty="0">
                          <a:latin typeface="DFKai-SB"/>
                          <a:cs typeface="DFKai-SB"/>
                        </a:rPr>
                        <a:t>A.</a:t>
                      </a:r>
                      <a:endParaRPr sz="1200">
                        <a:latin typeface="DFKai-SB"/>
                        <a:cs typeface="DFKai-SB"/>
                      </a:endParaRPr>
                    </a:p>
                    <a:p>
                      <a:pPr marL="66675">
                        <a:lnSpc>
                          <a:spcPct val="100000"/>
                        </a:lnSpc>
                        <a:spcBef>
                          <a:spcPts val="360"/>
                        </a:spcBef>
                      </a:pPr>
                      <a:r>
                        <a:rPr sz="1200" dirty="0">
                          <a:latin typeface="DFKai-SB"/>
                          <a:cs typeface="DFKai-SB"/>
                        </a:rPr>
                        <a:t>解析力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A1</a:t>
                      </a:r>
                      <a:r>
                        <a:rPr sz="1200" spc="-415" dirty="0">
                          <a:latin typeface="DFKai-SB"/>
                          <a:cs typeface="DFKai-SB"/>
                        </a:rPr>
                        <a:t> </a:t>
                      </a:r>
                      <a:r>
                        <a:rPr sz="1200" dirty="0">
                          <a:latin typeface="DFKai-SB"/>
                          <a:cs typeface="DFKai-SB"/>
                        </a:rPr>
                        <a:t>關切生涯：能夠主動關心自己的未來生涯發展。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A2</a:t>
                      </a:r>
                      <a:r>
                        <a:rPr sz="1200" spc="-415" dirty="0">
                          <a:latin typeface="DFKai-SB"/>
                          <a:cs typeface="DFKai-SB"/>
                        </a:rPr>
                        <a:t> </a:t>
                      </a:r>
                      <a:r>
                        <a:rPr sz="1200" dirty="0">
                          <a:latin typeface="DFKai-SB"/>
                          <a:cs typeface="DFKai-SB"/>
                        </a:rPr>
                        <a:t>瞭解自己：能夠探索與瞭解自己的特質與夢想。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A3</a:t>
                      </a:r>
                      <a:r>
                        <a:rPr sz="1200" spc="-415" dirty="0">
                          <a:latin typeface="DFKai-SB"/>
                          <a:cs typeface="DFKai-SB"/>
                        </a:rPr>
                        <a:t> </a:t>
                      </a:r>
                      <a:r>
                        <a:rPr sz="1200" dirty="0">
                          <a:latin typeface="DFKai-SB"/>
                          <a:cs typeface="DFKai-SB"/>
                        </a:rPr>
                        <a:t>瞭解環境：能夠探索與瞭解科系或職業的實際學習狀況。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A4</a:t>
                      </a:r>
                      <a:r>
                        <a:rPr sz="1200" spc="-415" dirty="0">
                          <a:latin typeface="DFKai-SB"/>
                          <a:cs typeface="DFKai-SB"/>
                        </a:rPr>
                        <a:t> </a:t>
                      </a:r>
                      <a:r>
                        <a:rPr sz="1200" dirty="0">
                          <a:latin typeface="DFKai-SB"/>
                          <a:cs typeface="DFKai-SB"/>
                        </a:rPr>
                        <a:t>整合人境：能夠統整資料以發掘出適合自己的科系或職業</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A5</a:t>
                      </a:r>
                      <a:r>
                        <a:rPr sz="1200" spc="-415" dirty="0">
                          <a:latin typeface="DFKai-SB"/>
                          <a:cs typeface="DFKai-SB"/>
                        </a:rPr>
                        <a:t> </a:t>
                      </a:r>
                      <a:r>
                        <a:rPr sz="1200" dirty="0">
                          <a:latin typeface="DFKai-SB"/>
                          <a:cs typeface="DFKai-SB"/>
                        </a:rPr>
                        <a:t>抉擇方向：能夠挑選出自己想要的生涯目標或願景。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A6</a:t>
                      </a:r>
                      <a:r>
                        <a:rPr sz="1200" spc="-415" dirty="0">
                          <a:latin typeface="DFKai-SB"/>
                          <a:cs typeface="DFKai-SB"/>
                        </a:rPr>
                        <a:t> </a:t>
                      </a:r>
                      <a:r>
                        <a:rPr sz="1200" dirty="0">
                          <a:latin typeface="DFKai-SB"/>
                          <a:cs typeface="DFKai-SB"/>
                        </a:rPr>
                        <a:t>勾劃路徑：能夠規劃出實現生涯目標或願景的計劃。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A7</a:t>
                      </a:r>
                      <a:r>
                        <a:rPr sz="1200" spc="-415" dirty="0">
                          <a:latin typeface="DFKai-SB"/>
                          <a:cs typeface="DFKai-SB"/>
                        </a:rPr>
                        <a:t> </a:t>
                      </a:r>
                      <a:r>
                        <a:rPr sz="1200" dirty="0">
                          <a:latin typeface="DFKai-SB"/>
                          <a:cs typeface="DFKai-SB"/>
                        </a:rPr>
                        <a:t>付諸行動：能夠採取行動以實際完成與生涯相關的想法。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B.</a:t>
                      </a:r>
                      <a:endParaRPr sz="1200">
                        <a:latin typeface="DFKai-SB"/>
                        <a:cs typeface="DFKai-SB"/>
                      </a:endParaRPr>
                    </a:p>
                    <a:p>
                      <a:pPr marL="66675">
                        <a:lnSpc>
                          <a:spcPct val="100000"/>
                        </a:lnSpc>
                        <a:spcBef>
                          <a:spcPts val="360"/>
                        </a:spcBef>
                      </a:pPr>
                      <a:r>
                        <a:rPr sz="1200" dirty="0">
                          <a:latin typeface="DFKai-SB"/>
                          <a:cs typeface="DFKai-SB"/>
                        </a:rPr>
                        <a:t>堅韌力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B1</a:t>
                      </a:r>
                      <a:r>
                        <a:rPr sz="1200" spc="-415" dirty="0">
                          <a:latin typeface="DFKai-SB"/>
                          <a:cs typeface="DFKai-SB"/>
                        </a:rPr>
                        <a:t> </a:t>
                      </a:r>
                      <a:r>
                        <a:rPr sz="1200" dirty="0">
                          <a:latin typeface="DFKai-SB"/>
                          <a:cs typeface="DFKai-SB"/>
                        </a:rPr>
                        <a:t>因應困難：能夠化解生涯中的困難。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9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B2</a:t>
                      </a:r>
                      <a:r>
                        <a:rPr sz="1200" spc="-415" dirty="0">
                          <a:latin typeface="DFKai-SB"/>
                          <a:cs typeface="DFKai-SB"/>
                        </a:rPr>
                        <a:t> </a:t>
                      </a:r>
                      <a:r>
                        <a:rPr sz="1200" dirty="0">
                          <a:latin typeface="DFKai-SB"/>
                          <a:cs typeface="DFKai-SB"/>
                        </a:rPr>
                        <a:t>承擔壓力：能夠承受與處理學習中的壓力。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B3</a:t>
                      </a:r>
                      <a:r>
                        <a:rPr sz="1200" spc="-415" dirty="0">
                          <a:latin typeface="DFKai-SB"/>
                          <a:cs typeface="DFKai-SB"/>
                        </a:rPr>
                        <a:t> </a:t>
                      </a:r>
                      <a:r>
                        <a:rPr sz="1200" dirty="0">
                          <a:latin typeface="DFKai-SB"/>
                          <a:cs typeface="DFKai-SB"/>
                        </a:rPr>
                        <a:t>安處變動：能夠安然面對生涯中的變動與不確定。</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B4</a:t>
                      </a:r>
                      <a:r>
                        <a:rPr sz="1200" spc="-415" dirty="0">
                          <a:latin typeface="DFKai-SB"/>
                          <a:cs typeface="DFKai-SB"/>
                        </a:rPr>
                        <a:t> </a:t>
                      </a:r>
                      <a:r>
                        <a:rPr sz="1200" dirty="0">
                          <a:latin typeface="DFKai-SB"/>
                          <a:cs typeface="DFKai-SB"/>
                        </a:rPr>
                        <a:t>堅持努力：能夠在嘗試失敗時依然持續努力不放棄。</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B5</a:t>
                      </a:r>
                      <a:r>
                        <a:rPr sz="1200" spc="-415" dirty="0">
                          <a:latin typeface="DFKai-SB"/>
                          <a:cs typeface="DFKai-SB"/>
                        </a:rPr>
                        <a:t> </a:t>
                      </a:r>
                      <a:r>
                        <a:rPr sz="1200" dirty="0">
                          <a:latin typeface="DFKai-SB"/>
                          <a:cs typeface="DFKai-SB"/>
                        </a:rPr>
                        <a:t>敢於冒險：能夠在遭遇風險時冒險開發新希望。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rowSpan="5">
                  <a:txBody>
                    <a:bodyPr/>
                    <a:lstStyle/>
                    <a:p>
                      <a:pPr marL="66675">
                        <a:lnSpc>
                          <a:spcPct val="100000"/>
                        </a:lnSpc>
                        <a:spcBef>
                          <a:spcPts val="70"/>
                        </a:spcBef>
                      </a:pPr>
                      <a:r>
                        <a:rPr sz="1200" dirty="0">
                          <a:latin typeface="DFKai-SB"/>
                          <a:cs typeface="DFKai-SB"/>
                        </a:rPr>
                        <a:t>C.</a:t>
                      </a:r>
                      <a:endParaRPr sz="1200">
                        <a:latin typeface="DFKai-SB"/>
                        <a:cs typeface="DFKai-SB"/>
                      </a:endParaRPr>
                    </a:p>
                    <a:p>
                      <a:pPr marL="66675">
                        <a:lnSpc>
                          <a:spcPct val="100000"/>
                        </a:lnSpc>
                        <a:spcBef>
                          <a:spcPts val="360"/>
                        </a:spcBef>
                      </a:pPr>
                      <a:r>
                        <a:rPr sz="1200" dirty="0">
                          <a:latin typeface="DFKai-SB"/>
                          <a:cs typeface="DFKai-SB"/>
                        </a:rPr>
                        <a:t>調和力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C1</a:t>
                      </a:r>
                      <a:r>
                        <a:rPr sz="1200" spc="-415" dirty="0">
                          <a:latin typeface="DFKai-SB"/>
                          <a:cs typeface="DFKai-SB"/>
                        </a:rPr>
                        <a:t> </a:t>
                      </a:r>
                      <a:r>
                        <a:rPr sz="1200" dirty="0">
                          <a:latin typeface="DFKai-SB"/>
                          <a:cs typeface="DFKai-SB"/>
                        </a:rPr>
                        <a:t>好奇探索：能夠好奇地探索並發掘隱藏在生活周遭的新機緣。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C2</a:t>
                      </a:r>
                      <a:r>
                        <a:rPr sz="1200" spc="-415" dirty="0">
                          <a:latin typeface="DFKai-SB"/>
                          <a:cs typeface="DFKai-SB"/>
                        </a:rPr>
                        <a:t> </a:t>
                      </a:r>
                      <a:r>
                        <a:rPr sz="1200" dirty="0">
                          <a:latin typeface="DFKai-SB"/>
                          <a:cs typeface="DFKai-SB"/>
                        </a:rPr>
                        <a:t>彈性調整：能夠適時發掘出各種生涯調整方法。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C3</a:t>
                      </a:r>
                      <a:r>
                        <a:rPr sz="1200" spc="-415" dirty="0">
                          <a:latin typeface="DFKai-SB"/>
                          <a:cs typeface="DFKai-SB"/>
                        </a:rPr>
                        <a:t> </a:t>
                      </a:r>
                      <a:r>
                        <a:rPr sz="1200" dirty="0">
                          <a:latin typeface="DFKai-SB"/>
                          <a:cs typeface="DFKai-SB"/>
                        </a:rPr>
                        <a:t>調和生活：能夠平衡自己的學習以及其他各方面的生活。</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C4</a:t>
                      </a:r>
                      <a:r>
                        <a:rPr sz="1200" spc="-415" dirty="0">
                          <a:latin typeface="DFKai-SB"/>
                          <a:cs typeface="DFKai-SB"/>
                        </a:rPr>
                        <a:t> </a:t>
                      </a:r>
                      <a:r>
                        <a:rPr sz="1200" dirty="0">
                          <a:latin typeface="DFKai-SB"/>
                          <a:cs typeface="DFKai-SB"/>
                        </a:rPr>
                        <a:t>管理自己：能夠要求自己完成被交付的學習任務。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C5</a:t>
                      </a:r>
                      <a:r>
                        <a:rPr sz="1200" spc="-415" dirty="0">
                          <a:latin typeface="DFKai-SB"/>
                          <a:cs typeface="DFKai-SB"/>
                        </a:rPr>
                        <a:t> </a:t>
                      </a:r>
                      <a:r>
                        <a:rPr sz="1200" dirty="0">
                          <a:latin typeface="DFKai-SB"/>
                          <a:cs typeface="DFKai-SB"/>
                        </a:rPr>
                        <a:t>和諧相處：能夠與自己學習環境中的人事物和諧相處。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D.</a:t>
                      </a:r>
                      <a:endParaRPr sz="1200">
                        <a:latin typeface="DFKai-SB"/>
                        <a:cs typeface="DFKai-SB"/>
                      </a:endParaRPr>
                    </a:p>
                    <a:p>
                      <a:pPr marL="66675">
                        <a:lnSpc>
                          <a:spcPct val="100000"/>
                        </a:lnSpc>
                        <a:spcBef>
                          <a:spcPts val="360"/>
                        </a:spcBef>
                      </a:pPr>
                      <a:r>
                        <a:rPr sz="1200" dirty="0">
                          <a:latin typeface="DFKai-SB"/>
                          <a:cs typeface="DFKai-SB"/>
                        </a:rPr>
                        <a:t>夢想力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D1</a:t>
                      </a:r>
                      <a:r>
                        <a:rPr sz="1200" spc="-415" dirty="0">
                          <a:latin typeface="DFKai-SB"/>
                          <a:cs typeface="DFKai-SB"/>
                        </a:rPr>
                        <a:t> </a:t>
                      </a:r>
                      <a:r>
                        <a:rPr sz="1200" dirty="0">
                          <a:latin typeface="DFKai-SB"/>
                          <a:cs typeface="DFKai-SB"/>
                        </a:rPr>
                        <a:t>樂觀嘗新：能夠以正向的態度嘗試與享受未知的新事物。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D2</a:t>
                      </a:r>
                      <a:r>
                        <a:rPr sz="1200" spc="-415" dirty="0">
                          <a:latin typeface="DFKai-SB"/>
                          <a:cs typeface="DFKai-SB"/>
                        </a:rPr>
                        <a:t> </a:t>
                      </a:r>
                      <a:r>
                        <a:rPr sz="1200" dirty="0">
                          <a:latin typeface="DFKai-SB"/>
                          <a:cs typeface="DFKai-SB"/>
                        </a:rPr>
                        <a:t>懷抱信心：相信自己能夠活出自己滿意的生涯。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D3</a:t>
                      </a:r>
                      <a:r>
                        <a:rPr sz="1200" spc="-415" dirty="0">
                          <a:latin typeface="DFKai-SB"/>
                          <a:cs typeface="DFKai-SB"/>
                        </a:rPr>
                        <a:t> </a:t>
                      </a:r>
                      <a:r>
                        <a:rPr sz="1200" dirty="0">
                          <a:latin typeface="DFKai-SB"/>
                          <a:cs typeface="DFKai-SB"/>
                        </a:rPr>
                        <a:t>懷抱希望：能夠對自己的未來懷抱好的期望。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D4</a:t>
                      </a:r>
                      <a:r>
                        <a:rPr sz="1200" spc="-415" dirty="0">
                          <a:latin typeface="DFKai-SB"/>
                          <a:cs typeface="DFKai-SB"/>
                        </a:rPr>
                        <a:t> </a:t>
                      </a:r>
                      <a:r>
                        <a:rPr sz="1200" dirty="0">
                          <a:latin typeface="DFKai-SB"/>
                          <a:cs typeface="DFKai-SB"/>
                        </a:rPr>
                        <a:t>熱情逐夢：能夠熱情追求自己的生涯夢想。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95"/>
                        </a:spcBef>
                      </a:pPr>
                      <a:r>
                        <a:rPr sz="1200" dirty="0">
                          <a:latin typeface="DFKai-SB"/>
                          <a:cs typeface="DFKai-SB"/>
                        </a:rPr>
                        <a:t>D5</a:t>
                      </a:r>
                      <a:r>
                        <a:rPr sz="1200" spc="-415" dirty="0">
                          <a:latin typeface="DFKai-SB"/>
                          <a:cs typeface="DFKai-SB"/>
                        </a:rPr>
                        <a:t> </a:t>
                      </a:r>
                      <a:r>
                        <a:rPr sz="1200" dirty="0">
                          <a:latin typeface="DFKai-SB"/>
                          <a:cs typeface="DFKai-SB"/>
                        </a:rPr>
                        <a:t>追求意義：能夠實際投入自己認為有意義的事物。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40815"/>
            <a:ext cx="1854200" cy="2517612"/>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23</a:t>
            </a:r>
            <a:r>
              <a:rPr sz="1400" b="1" spc="-390" dirty="0">
                <a:latin typeface="DFKai-SB"/>
                <a:cs typeface="DFKai-SB"/>
              </a:rPr>
              <a:t> </a:t>
            </a:r>
            <a:r>
              <a:rPr sz="1400" b="1" spc="-5" dirty="0">
                <a:latin typeface="DFKai-SB"/>
                <a:cs typeface="DFKai-SB"/>
              </a:rPr>
              <a:t>附件二</a:t>
            </a:r>
            <a:endParaRPr sz="1400" dirty="0">
              <a:latin typeface="DFKai-SB"/>
              <a:cs typeface="DFKai-SB"/>
            </a:endParaRPr>
          </a:p>
          <a:p>
            <a:pPr marL="12700">
              <a:lnSpc>
                <a:spcPct val="100000"/>
              </a:lnSpc>
              <a:spcBef>
                <a:spcPts val="509"/>
              </a:spcBef>
            </a:pPr>
            <a:r>
              <a:rPr sz="1200" b="1" spc="-5" dirty="0">
                <a:latin typeface="DFKai-SB"/>
                <a:cs typeface="DFKai-SB"/>
              </a:rPr>
              <a:t>八個生涯管理習慣</a:t>
            </a:r>
            <a:endParaRPr sz="1200" dirty="0">
              <a:latin typeface="DFKai-SB"/>
              <a:cs typeface="DFKai-SB"/>
            </a:endParaRPr>
          </a:p>
          <a:p>
            <a:pPr marL="317500" marR="5080">
              <a:lnSpc>
                <a:spcPct val="138800"/>
              </a:lnSpc>
              <a:spcBef>
                <a:spcPts val="15"/>
              </a:spcBef>
            </a:pPr>
            <a:r>
              <a:rPr sz="1200" dirty="0" err="1">
                <a:latin typeface="DFKai-SB"/>
                <a:cs typeface="DFKai-SB"/>
              </a:rPr>
              <a:t>習慣一：</a:t>
            </a:r>
            <a:r>
              <a:rPr sz="1200" dirty="0" err="1" smtClean="0">
                <a:latin typeface="DFKai-SB"/>
                <a:cs typeface="DFKai-SB"/>
              </a:rPr>
              <a:t>主動積極</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習慣二</a:t>
            </a:r>
            <a:r>
              <a:rPr sz="1200" dirty="0" err="1">
                <a:latin typeface="DFKai-SB"/>
                <a:cs typeface="DFKai-SB"/>
              </a:rPr>
              <a:t>：</a:t>
            </a:r>
            <a:r>
              <a:rPr sz="1200" dirty="0" err="1" smtClean="0">
                <a:latin typeface="DFKai-SB"/>
                <a:cs typeface="DFKai-SB"/>
              </a:rPr>
              <a:t>以終為始</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習慣三</a:t>
            </a:r>
            <a:r>
              <a:rPr sz="1200" dirty="0" err="1">
                <a:latin typeface="DFKai-SB"/>
                <a:cs typeface="DFKai-SB"/>
              </a:rPr>
              <a:t>：</a:t>
            </a:r>
            <a:r>
              <a:rPr sz="1200" dirty="0" err="1" smtClean="0">
                <a:latin typeface="DFKai-SB"/>
                <a:cs typeface="DFKai-SB"/>
              </a:rPr>
              <a:t>要事第一</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習慣四</a:t>
            </a:r>
            <a:r>
              <a:rPr sz="1200" dirty="0" err="1">
                <a:latin typeface="DFKai-SB"/>
                <a:cs typeface="DFKai-SB"/>
              </a:rPr>
              <a:t>：</a:t>
            </a:r>
            <a:r>
              <a:rPr sz="1200" dirty="0" err="1" smtClean="0">
                <a:latin typeface="DFKai-SB"/>
                <a:cs typeface="DFKai-SB"/>
              </a:rPr>
              <a:t>雙贏思維</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習慣五</a:t>
            </a:r>
            <a:r>
              <a:rPr sz="1200" dirty="0" err="1">
                <a:latin typeface="DFKai-SB"/>
                <a:cs typeface="DFKai-SB"/>
              </a:rPr>
              <a:t>：</a:t>
            </a:r>
            <a:r>
              <a:rPr sz="1200" dirty="0" err="1" smtClean="0">
                <a:latin typeface="DFKai-SB"/>
                <a:cs typeface="DFKai-SB"/>
              </a:rPr>
              <a:t>知彼解己</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習慣六</a:t>
            </a:r>
            <a:r>
              <a:rPr sz="1200" dirty="0" err="1">
                <a:latin typeface="DFKai-SB"/>
                <a:cs typeface="DFKai-SB"/>
              </a:rPr>
              <a:t>：</a:t>
            </a:r>
            <a:r>
              <a:rPr sz="1200" dirty="0" err="1" smtClean="0">
                <a:latin typeface="DFKai-SB"/>
                <a:cs typeface="DFKai-SB"/>
              </a:rPr>
              <a:t>統合綜效</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習慣七</a:t>
            </a:r>
            <a:r>
              <a:rPr sz="1200" dirty="0" err="1">
                <a:latin typeface="DFKai-SB"/>
                <a:cs typeface="DFKai-SB"/>
              </a:rPr>
              <a:t>：</a:t>
            </a:r>
            <a:r>
              <a:rPr sz="1200" dirty="0" err="1" smtClean="0">
                <a:latin typeface="DFKai-SB"/>
                <a:cs typeface="DFKai-SB"/>
              </a:rPr>
              <a:t>不斷更新</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習慣八</a:t>
            </a:r>
            <a:r>
              <a:rPr sz="1200" dirty="0" err="1">
                <a:latin typeface="DFKai-SB"/>
                <a:cs typeface="DFKai-SB"/>
              </a:rPr>
              <a:t>：發現內在聲音</a:t>
            </a:r>
            <a:endParaRPr sz="1200" dirty="0">
              <a:latin typeface="DFKai-SB"/>
              <a:cs typeface="DFKai-SB"/>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482457"/>
          </a:xfrm>
          <a:prstGeom prst="rect">
            <a:avLst/>
          </a:prstGeom>
        </p:spPr>
        <p:txBody>
          <a:bodyPr vert="horz" wrap="square" lIns="0" tIns="0" rIns="0" bIns="0" rtlCol="0">
            <a:spAutoFit/>
          </a:bodyPr>
          <a:lstStyle/>
          <a:p>
            <a:pPr marL="1003300">
              <a:lnSpc>
                <a:spcPct val="100000"/>
              </a:lnSpc>
            </a:pPr>
            <a:r>
              <a:rPr sz="1400" b="1" spc="-5" dirty="0">
                <a:latin typeface="DFKai-SB"/>
                <a:cs typeface="DFKai-SB"/>
              </a:rPr>
              <a:t>單元名稱：己</a:t>
            </a:r>
            <a:r>
              <a:rPr sz="1400" b="1" spc="-370" dirty="0">
                <a:latin typeface="DFKai-SB"/>
                <a:cs typeface="DFKai-SB"/>
              </a:rPr>
              <a:t> </a:t>
            </a:r>
            <a:r>
              <a:rPr sz="1400" b="1" spc="-10" dirty="0">
                <a:latin typeface="DFKai-SB"/>
                <a:cs typeface="DFKai-SB"/>
              </a:rPr>
              <a:t>23</a:t>
            </a:r>
            <a:r>
              <a:rPr sz="1400" b="1" spc="-370" dirty="0">
                <a:latin typeface="DFKai-SB"/>
                <a:cs typeface="DFKai-SB"/>
              </a:rPr>
              <a:t> </a:t>
            </a:r>
            <a:r>
              <a:rPr sz="1400" b="1" spc="-5" dirty="0">
                <a:latin typeface="DFKai-SB"/>
                <a:cs typeface="DFKai-SB"/>
              </a:rPr>
              <a:t>落實實踐之道（對話版）</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b="1" spc="-5" dirty="0" err="1" smtClean="0">
                <a:latin typeface="DFKai-SB"/>
                <a:cs typeface="DFKai-SB"/>
              </a:rPr>
              <a:t>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彭心怡(國防大學通識中心講師)</a:t>
            </a:r>
          </a:p>
        </p:txBody>
      </p:sp>
      <p:graphicFrame>
        <p:nvGraphicFramePr>
          <p:cNvPr id="3" name="object 3"/>
          <p:cNvGraphicFramePr>
            <a:graphicFrameLocks noGrp="1"/>
          </p:cNvGraphicFramePr>
          <p:nvPr>
            <p:extLst>
              <p:ext uri="{D42A27DB-BD31-4B8C-83A1-F6EECF244321}">
                <p14:modId xmlns:p14="http://schemas.microsoft.com/office/powerpoint/2010/main" val="2499940856"/>
              </p:ext>
            </p:extLst>
          </p:nvPr>
        </p:nvGraphicFramePr>
        <p:xfrm>
          <a:off x="1139952" y="2743187"/>
          <a:ext cx="5401047" cy="3736851"/>
        </p:xfrm>
        <a:graphic>
          <a:graphicData uri="http://schemas.openxmlformats.org/drawingml/2006/table">
            <a:tbl>
              <a:tblPr firstRow="1" bandRow="1">
                <a:tableStyleId>{2D5ABB26-0587-4C30-8999-92F81FD0307C}</a:tableStyleId>
              </a:tblPr>
              <a:tblGrid>
                <a:gridCol w="630935"/>
                <a:gridCol w="1310633"/>
                <a:gridCol w="457200"/>
                <a:gridCol w="3002279"/>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ts val="1370"/>
                        </a:lnSpc>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437005"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23</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a:lnSpc>
                <a:spcPct val="100000"/>
              </a:lnSpc>
              <a:spcBef>
                <a:spcPts val="1185"/>
              </a:spcBef>
            </a:pPr>
            <a:r>
              <a:rPr sz="1200" b="1" spc="-5" dirty="0">
                <a:latin typeface="DFKai-SB"/>
                <a:cs typeface="DFKai-SB"/>
              </a:rPr>
              <a:t>22</a:t>
            </a:r>
            <a:r>
              <a:rPr sz="1200" b="1" spc="-355" dirty="0">
                <a:latin typeface="DFKai-SB"/>
                <a:cs typeface="DFKai-SB"/>
              </a:rPr>
              <a:t> </a:t>
            </a:r>
            <a:r>
              <a:rPr sz="1200" b="1" spc="-5" dirty="0">
                <a:latin typeface="DFKai-SB"/>
                <a:cs typeface="DFKai-SB"/>
              </a:rPr>
              <a:t>項生涯開展力清單</a:t>
            </a:r>
            <a:endParaRPr sz="1200">
              <a:latin typeface="DFKai-SB"/>
              <a:cs typeface="DFKai-SB"/>
            </a:endParaRPr>
          </a:p>
        </p:txBody>
      </p:sp>
      <p:graphicFrame>
        <p:nvGraphicFramePr>
          <p:cNvPr id="3" name="object 3"/>
          <p:cNvGraphicFramePr>
            <a:graphicFrameLocks noGrp="1"/>
          </p:cNvGraphicFramePr>
          <p:nvPr/>
        </p:nvGraphicFramePr>
        <p:xfrm>
          <a:off x="1069847" y="1600187"/>
          <a:ext cx="5413247" cy="5239504"/>
        </p:xfrm>
        <a:graphic>
          <a:graphicData uri="http://schemas.openxmlformats.org/drawingml/2006/table">
            <a:tbl>
              <a:tblPr firstRow="1" bandRow="1">
                <a:tableStyleId>{2D5ABB26-0587-4C30-8999-92F81FD0307C}</a:tableStyleId>
              </a:tblPr>
              <a:tblGrid>
                <a:gridCol w="838206"/>
                <a:gridCol w="4575041"/>
              </a:tblGrid>
              <a:tr h="252990">
                <a:tc rowSpan="7">
                  <a:txBody>
                    <a:bodyPr/>
                    <a:lstStyle/>
                    <a:p>
                      <a:pPr marL="66675">
                        <a:lnSpc>
                          <a:spcPct val="100000"/>
                        </a:lnSpc>
                        <a:spcBef>
                          <a:spcPts val="70"/>
                        </a:spcBef>
                      </a:pPr>
                      <a:r>
                        <a:rPr sz="1200" dirty="0">
                          <a:latin typeface="DFKai-SB"/>
                          <a:cs typeface="DFKai-SB"/>
                        </a:rPr>
                        <a:t>A.</a:t>
                      </a:r>
                      <a:endParaRPr sz="1200">
                        <a:latin typeface="DFKai-SB"/>
                        <a:cs typeface="DFKai-SB"/>
                      </a:endParaRPr>
                    </a:p>
                    <a:p>
                      <a:pPr marL="66675">
                        <a:lnSpc>
                          <a:spcPct val="100000"/>
                        </a:lnSpc>
                        <a:spcBef>
                          <a:spcPts val="360"/>
                        </a:spcBef>
                      </a:pPr>
                      <a:r>
                        <a:rPr sz="1200" dirty="0">
                          <a:latin typeface="DFKai-SB"/>
                          <a:cs typeface="DFKai-SB"/>
                        </a:rPr>
                        <a:t>解析力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A1</a:t>
                      </a:r>
                      <a:r>
                        <a:rPr sz="1200" spc="-415" dirty="0">
                          <a:latin typeface="DFKai-SB"/>
                          <a:cs typeface="DFKai-SB"/>
                        </a:rPr>
                        <a:t> </a:t>
                      </a:r>
                      <a:r>
                        <a:rPr sz="1200" dirty="0">
                          <a:latin typeface="DFKai-SB"/>
                          <a:cs typeface="DFKai-SB"/>
                        </a:rPr>
                        <a:t>關切生涯：能夠主動關心自己的未來生涯發展。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A2</a:t>
                      </a:r>
                      <a:r>
                        <a:rPr sz="1200" spc="-415" dirty="0">
                          <a:latin typeface="DFKai-SB"/>
                          <a:cs typeface="DFKai-SB"/>
                        </a:rPr>
                        <a:t> </a:t>
                      </a:r>
                      <a:r>
                        <a:rPr sz="1200" dirty="0">
                          <a:latin typeface="DFKai-SB"/>
                          <a:cs typeface="DFKai-SB"/>
                        </a:rPr>
                        <a:t>瞭解自己：能夠探索與瞭解自己的特質與夢想。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A3</a:t>
                      </a:r>
                      <a:r>
                        <a:rPr sz="1200" spc="-415" dirty="0">
                          <a:latin typeface="DFKai-SB"/>
                          <a:cs typeface="DFKai-SB"/>
                        </a:rPr>
                        <a:t> </a:t>
                      </a:r>
                      <a:r>
                        <a:rPr sz="1200" dirty="0">
                          <a:latin typeface="DFKai-SB"/>
                          <a:cs typeface="DFKai-SB"/>
                        </a:rPr>
                        <a:t>瞭解環境：能夠探索與瞭解科系或職業的實際學習狀況。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A4</a:t>
                      </a:r>
                      <a:r>
                        <a:rPr sz="1200" spc="-415" dirty="0">
                          <a:latin typeface="DFKai-SB"/>
                          <a:cs typeface="DFKai-SB"/>
                        </a:rPr>
                        <a:t> </a:t>
                      </a:r>
                      <a:r>
                        <a:rPr sz="1200" dirty="0">
                          <a:latin typeface="DFKai-SB"/>
                          <a:cs typeface="DFKai-SB"/>
                        </a:rPr>
                        <a:t>整合人境：能夠統整資料以發掘出適合自己的科系或職業</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A5</a:t>
                      </a:r>
                      <a:r>
                        <a:rPr sz="1200" spc="-415" dirty="0">
                          <a:latin typeface="DFKai-SB"/>
                          <a:cs typeface="DFKai-SB"/>
                        </a:rPr>
                        <a:t> </a:t>
                      </a:r>
                      <a:r>
                        <a:rPr sz="1200" dirty="0">
                          <a:latin typeface="DFKai-SB"/>
                          <a:cs typeface="DFKai-SB"/>
                        </a:rPr>
                        <a:t>抉擇方向：能夠挑選出自己想要的生涯目標或願景。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A6</a:t>
                      </a:r>
                      <a:r>
                        <a:rPr sz="1200" spc="-415" dirty="0">
                          <a:latin typeface="DFKai-SB"/>
                          <a:cs typeface="DFKai-SB"/>
                        </a:rPr>
                        <a:t> </a:t>
                      </a:r>
                      <a:r>
                        <a:rPr sz="1200" dirty="0">
                          <a:latin typeface="DFKai-SB"/>
                          <a:cs typeface="DFKai-SB"/>
                        </a:rPr>
                        <a:t>勾劃路徑：能夠規劃出實現生涯目標或願景的計劃。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A7</a:t>
                      </a:r>
                      <a:r>
                        <a:rPr sz="1200" spc="-415" dirty="0">
                          <a:latin typeface="DFKai-SB"/>
                          <a:cs typeface="DFKai-SB"/>
                        </a:rPr>
                        <a:t> </a:t>
                      </a:r>
                      <a:r>
                        <a:rPr sz="1200" dirty="0">
                          <a:latin typeface="DFKai-SB"/>
                          <a:cs typeface="DFKai-SB"/>
                        </a:rPr>
                        <a:t>付諸行動：能夠採取行動以實際完成與生涯相關的想法。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B.</a:t>
                      </a:r>
                      <a:endParaRPr sz="1200">
                        <a:latin typeface="DFKai-SB"/>
                        <a:cs typeface="DFKai-SB"/>
                      </a:endParaRPr>
                    </a:p>
                    <a:p>
                      <a:pPr marL="66675">
                        <a:lnSpc>
                          <a:spcPct val="100000"/>
                        </a:lnSpc>
                        <a:spcBef>
                          <a:spcPts val="360"/>
                        </a:spcBef>
                      </a:pPr>
                      <a:r>
                        <a:rPr sz="1200" dirty="0">
                          <a:latin typeface="DFKai-SB"/>
                          <a:cs typeface="DFKai-SB"/>
                        </a:rPr>
                        <a:t>堅韌力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B1</a:t>
                      </a:r>
                      <a:r>
                        <a:rPr sz="1200" spc="-415" dirty="0">
                          <a:latin typeface="DFKai-SB"/>
                          <a:cs typeface="DFKai-SB"/>
                        </a:rPr>
                        <a:t> </a:t>
                      </a:r>
                      <a:r>
                        <a:rPr sz="1200" dirty="0">
                          <a:latin typeface="DFKai-SB"/>
                          <a:cs typeface="DFKai-SB"/>
                        </a:rPr>
                        <a:t>因應困難：能夠化解生涯中的困難。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9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B2</a:t>
                      </a:r>
                      <a:r>
                        <a:rPr sz="1200" spc="-415" dirty="0">
                          <a:latin typeface="DFKai-SB"/>
                          <a:cs typeface="DFKai-SB"/>
                        </a:rPr>
                        <a:t> </a:t>
                      </a:r>
                      <a:r>
                        <a:rPr sz="1200" dirty="0">
                          <a:latin typeface="DFKai-SB"/>
                          <a:cs typeface="DFKai-SB"/>
                        </a:rPr>
                        <a:t>承擔壓力：能夠承受與處理學習中的壓力。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B3</a:t>
                      </a:r>
                      <a:r>
                        <a:rPr sz="1200" spc="-415" dirty="0">
                          <a:latin typeface="DFKai-SB"/>
                          <a:cs typeface="DFKai-SB"/>
                        </a:rPr>
                        <a:t> </a:t>
                      </a:r>
                      <a:r>
                        <a:rPr sz="1200" dirty="0">
                          <a:latin typeface="DFKai-SB"/>
                          <a:cs typeface="DFKai-SB"/>
                        </a:rPr>
                        <a:t>安處變動：能夠安然面對生涯中的變動與不確定。</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B4</a:t>
                      </a:r>
                      <a:r>
                        <a:rPr sz="1200" spc="-415" dirty="0">
                          <a:latin typeface="DFKai-SB"/>
                          <a:cs typeface="DFKai-SB"/>
                        </a:rPr>
                        <a:t> </a:t>
                      </a:r>
                      <a:r>
                        <a:rPr sz="1200" dirty="0">
                          <a:latin typeface="DFKai-SB"/>
                          <a:cs typeface="DFKai-SB"/>
                        </a:rPr>
                        <a:t>堅持努力：能夠在嘗試失敗時依然持續努力不放棄。</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B5</a:t>
                      </a:r>
                      <a:r>
                        <a:rPr sz="1200" spc="-415" dirty="0">
                          <a:latin typeface="DFKai-SB"/>
                          <a:cs typeface="DFKai-SB"/>
                        </a:rPr>
                        <a:t> </a:t>
                      </a:r>
                      <a:r>
                        <a:rPr sz="1200" dirty="0">
                          <a:latin typeface="DFKai-SB"/>
                          <a:cs typeface="DFKai-SB"/>
                        </a:rPr>
                        <a:t>敢於冒險：能夠在遭遇風險時冒險開發新希望。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rowSpan="5">
                  <a:txBody>
                    <a:bodyPr/>
                    <a:lstStyle/>
                    <a:p>
                      <a:pPr marL="66675">
                        <a:lnSpc>
                          <a:spcPct val="100000"/>
                        </a:lnSpc>
                        <a:spcBef>
                          <a:spcPts val="70"/>
                        </a:spcBef>
                      </a:pPr>
                      <a:r>
                        <a:rPr sz="1200" dirty="0">
                          <a:latin typeface="DFKai-SB"/>
                          <a:cs typeface="DFKai-SB"/>
                        </a:rPr>
                        <a:t>C.</a:t>
                      </a:r>
                      <a:endParaRPr sz="1200">
                        <a:latin typeface="DFKai-SB"/>
                        <a:cs typeface="DFKai-SB"/>
                      </a:endParaRPr>
                    </a:p>
                    <a:p>
                      <a:pPr marL="66675">
                        <a:lnSpc>
                          <a:spcPct val="100000"/>
                        </a:lnSpc>
                        <a:spcBef>
                          <a:spcPts val="360"/>
                        </a:spcBef>
                      </a:pPr>
                      <a:r>
                        <a:rPr sz="1200" dirty="0">
                          <a:latin typeface="DFKai-SB"/>
                          <a:cs typeface="DFKai-SB"/>
                        </a:rPr>
                        <a:t>調和力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C1</a:t>
                      </a:r>
                      <a:r>
                        <a:rPr sz="1200" spc="-415" dirty="0">
                          <a:latin typeface="DFKai-SB"/>
                          <a:cs typeface="DFKai-SB"/>
                        </a:rPr>
                        <a:t> </a:t>
                      </a:r>
                      <a:r>
                        <a:rPr sz="1200" dirty="0">
                          <a:latin typeface="DFKai-SB"/>
                          <a:cs typeface="DFKai-SB"/>
                        </a:rPr>
                        <a:t>好奇探索：能夠好奇地探索並發掘隱藏在生活周遭的新機緣。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C2</a:t>
                      </a:r>
                      <a:r>
                        <a:rPr sz="1200" spc="-415" dirty="0">
                          <a:latin typeface="DFKai-SB"/>
                          <a:cs typeface="DFKai-SB"/>
                        </a:rPr>
                        <a:t> </a:t>
                      </a:r>
                      <a:r>
                        <a:rPr sz="1200" dirty="0">
                          <a:latin typeface="DFKai-SB"/>
                          <a:cs typeface="DFKai-SB"/>
                        </a:rPr>
                        <a:t>彈性調整：能夠適時發掘出各種生涯調整方法。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C3</a:t>
                      </a:r>
                      <a:r>
                        <a:rPr sz="1200" spc="-415" dirty="0">
                          <a:latin typeface="DFKai-SB"/>
                          <a:cs typeface="DFKai-SB"/>
                        </a:rPr>
                        <a:t> </a:t>
                      </a:r>
                      <a:r>
                        <a:rPr sz="1200" dirty="0">
                          <a:latin typeface="DFKai-SB"/>
                          <a:cs typeface="DFKai-SB"/>
                        </a:rPr>
                        <a:t>調和生活：能夠平衡自己的學習以及其他各方面的生活。</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C4</a:t>
                      </a:r>
                      <a:r>
                        <a:rPr sz="1200" spc="-415" dirty="0">
                          <a:latin typeface="DFKai-SB"/>
                          <a:cs typeface="DFKai-SB"/>
                        </a:rPr>
                        <a:t> </a:t>
                      </a:r>
                      <a:r>
                        <a:rPr sz="1200" dirty="0">
                          <a:latin typeface="DFKai-SB"/>
                          <a:cs typeface="DFKai-SB"/>
                        </a:rPr>
                        <a:t>管理自己：能夠要求自己完成被交付的學習任務。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C5</a:t>
                      </a:r>
                      <a:r>
                        <a:rPr sz="1200" spc="-415" dirty="0">
                          <a:latin typeface="DFKai-SB"/>
                          <a:cs typeface="DFKai-SB"/>
                        </a:rPr>
                        <a:t> </a:t>
                      </a:r>
                      <a:r>
                        <a:rPr sz="1200" dirty="0">
                          <a:latin typeface="DFKai-SB"/>
                          <a:cs typeface="DFKai-SB"/>
                        </a:rPr>
                        <a:t>和諧相處：能夠與自己學習環境中的人事物和諧相處。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rowSpan="5">
                  <a:txBody>
                    <a:bodyPr/>
                    <a:lstStyle/>
                    <a:p>
                      <a:pPr marL="66675">
                        <a:lnSpc>
                          <a:spcPct val="100000"/>
                        </a:lnSpc>
                        <a:spcBef>
                          <a:spcPts val="70"/>
                        </a:spcBef>
                      </a:pPr>
                      <a:r>
                        <a:rPr sz="1200" dirty="0">
                          <a:latin typeface="DFKai-SB"/>
                          <a:cs typeface="DFKai-SB"/>
                        </a:rPr>
                        <a:t>D.</a:t>
                      </a:r>
                      <a:endParaRPr sz="1200">
                        <a:latin typeface="DFKai-SB"/>
                        <a:cs typeface="DFKai-SB"/>
                      </a:endParaRPr>
                    </a:p>
                    <a:p>
                      <a:pPr marL="66675">
                        <a:lnSpc>
                          <a:spcPct val="100000"/>
                        </a:lnSpc>
                        <a:spcBef>
                          <a:spcPts val="360"/>
                        </a:spcBef>
                      </a:pPr>
                      <a:r>
                        <a:rPr sz="1200" dirty="0">
                          <a:latin typeface="DFKai-SB"/>
                          <a:cs typeface="DFKai-SB"/>
                        </a:rPr>
                        <a:t>夢想力</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D1</a:t>
                      </a:r>
                      <a:r>
                        <a:rPr sz="1200" spc="-415" dirty="0">
                          <a:latin typeface="DFKai-SB"/>
                          <a:cs typeface="DFKai-SB"/>
                        </a:rPr>
                        <a:t> </a:t>
                      </a:r>
                      <a:r>
                        <a:rPr sz="1200" dirty="0">
                          <a:latin typeface="DFKai-SB"/>
                          <a:cs typeface="DFKai-SB"/>
                        </a:rPr>
                        <a:t>樂觀嘗新：能夠以正向的態度嘗試與享受未知的新事物。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3">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D2</a:t>
                      </a:r>
                      <a:r>
                        <a:rPr sz="1200" spc="-415" dirty="0">
                          <a:latin typeface="DFKai-SB"/>
                          <a:cs typeface="DFKai-SB"/>
                        </a:rPr>
                        <a:t> </a:t>
                      </a:r>
                      <a:r>
                        <a:rPr sz="1200" dirty="0">
                          <a:latin typeface="DFKai-SB"/>
                          <a:cs typeface="DFKai-SB"/>
                        </a:rPr>
                        <a:t>懷抱信心：相信自己能夠活出自己滿意的生涯。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D3</a:t>
                      </a:r>
                      <a:r>
                        <a:rPr sz="1200" spc="-415" dirty="0">
                          <a:latin typeface="DFKai-SB"/>
                          <a:cs typeface="DFKai-SB"/>
                        </a:rPr>
                        <a:t> </a:t>
                      </a:r>
                      <a:r>
                        <a:rPr sz="1200" dirty="0">
                          <a:latin typeface="DFKai-SB"/>
                          <a:cs typeface="DFKai-SB"/>
                        </a:rPr>
                        <a:t>懷抱希望：能夠對自己的未來懷抱好的期望。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D4</a:t>
                      </a:r>
                      <a:r>
                        <a:rPr sz="1200" spc="-415" dirty="0">
                          <a:latin typeface="DFKai-SB"/>
                          <a:cs typeface="DFKai-SB"/>
                        </a:rPr>
                        <a:t> </a:t>
                      </a:r>
                      <a:r>
                        <a:rPr sz="1200" dirty="0">
                          <a:latin typeface="DFKai-SB"/>
                          <a:cs typeface="DFKai-SB"/>
                        </a:rPr>
                        <a:t>熱情逐夢：能夠熱情追求自己的生涯夢想。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2377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95"/>
                        </a:spcBef>
                      </a:pPr>
                      <a:r>
                        <a:rPr sz="1200" dirty="0">
                          <a:latin typeface="DFKai-SB"/>
                          <a:cs typeface="DFKai-SB"/>
                        </a:rPr>
                        <a:t>D5</a:t>
                      </a:r>
                      <a:r>
                        <a:rPr sz="1200" spc="-415" dirty="0">
                          <a:latin typeface="DFKai-SB"/>
                          <a:cs typeface="DFKai-SB"/>
                        </a:rPr>
                        <a:t> </a:t>
                      </a:r>
                      <a:r>
                        <a:rPr sz="1200" dirty="0">
                          <a:latin typeface="DFKai-SB"/>
                          <a:cs typeface="DFKai-SB"/>
                        </a:rPr>
                        <a:t>追求意義：能夠實際投入自己認為有意義的事物。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95075"/>
            <a:ext cx="5304790" cy="7499361"/>
          </a:xfrm>
          <a:prstGeom prst="rect">
            <a:avLst/>
          </a:prstGeom>
        </p:spPr>
        <p:txBody>
          <a:bodyPr vert="horz" wrap="square" lIns="0" tIns="635" rIns="0" bIns="0" rtlCol="0">
            <a:spAutoFit/>
          </a:bodyPr>
          <a:lstStyle/>
          <a:p>
            <a:pPr marL="12700" marR="7620" indent="304800" algn="just">
              <a:lnSpc>
                <a:spcPct val="138300"/>
              </a:lnSpc>
              <a:spcBef>
                <a:spcPts val="5"/>
              </a:spcBef>
            </a:pPr>
            <a:r>
              <a:rPr sz="1200" dirty="0">
                <a:latin typeface="DFKai-SB"/>
                <a:cs typeface="DFKai-SB"/>
              </a:rPr>
              <a:t>整個主題教材設計的理論基礎以存在現象</a:t>
            </a:r>
            <a:r>
              <a:rPr sz="1200" spc="-120" dirty="0">
                <a:latin typeface="DFKai-SB"/>
                <a:cs typeface="DFKai-SB"/>
              </a:rPr>
              <a:t>學</a:t>
            </a:r>
            <a:r>
              <a:rPr sz="1200" dirty="0">
                <a:latin typeface="DFKai-SB"/>
                <a:cs typeface="DFKai-SB"/>
              </a:rPr>
              <a:t>（劉淑</a:t>
            </a:r>
            <a:r>
              <a:rPr sz="1200" spc="-50" dirty="0">
                <a:latin typeface="DFKai-SB"/>
                <a:cs typeface="DFKai-SB"/>
              </a:rPr>
              <a:t>慧、</a:t>
            </a:r>
            <a:r>
              <a:rPr sz="1200" dirty="0">
                <a:latin typeface="DFKai-SB"/>
                <a:cs typeface="DFKai-SB"/>
              </a:rPr>
              <a:t>陳弈</a:t>
            </a:r>
            <a:r>
              <a:rPr sz="1200" spc="-75" dirty="0">
                <a:latin typeface="DFKai-SB"/>
                <a:cs typeface="DFKai-SB"/>
              </a:rPr>
              <a:t>靜</a:t>
            </a:r>
            <a:r>
              <a:rPr sz="1200" spc="-50" dirty="0">
                <a:latin typeface="DFKai-SB"/>
                <a:cs typeface="DFKai-SB"/>
              </a:rPr>
              <a:t>、</a:t>
            </a:r>
            <a:r>
              <a:rPr sz="1200" dirty="0">
                <a:latin typeface="DFKai-SB"/>
                <a:cs typeface="DFKai-SB"/>
              </a:rPr>
              <a:t>盧麗</a:t>
            </a:r>
            <a:r>
              <a:rPr sz="1200" spc="-75" dirty="0">
                <a:latin typeface="DFKai-SB"/>
                <a:cs typeface="DFKai-SB"/>
              </a:rPr>
              <a:t>瓊</a:t>
            </a:r>
            <a:r>
              <a:rPr sz="1200" spc="-50" dirty="0">
                <a:latin typeface="DFKai-SB"/>
                <a:cs typeface="DFKai-SB"/>
              </a:rPr>
              <a:t>、</a:t>
            </a:r>
            <a:r>
              <a:rPr sz="1200" dirty="0">
                <a:latin typeface="DFKai-SB"/>
                <a:cs typeface="DFKai-SB"/>
              </a:rPr>
              <a:t>盧  </a:t>
            </a:r>
            <a:r>
              <a:rPr sz="1200" spc="-15" dirty="0">
                <a:latin typeface="DFKai-SB"/>
                <a:cs typeface="DFKai-SB"/>
              </a:rPr>
              <a:t>怡任、敬世龍，2014；劉淑慧、盧怡任、洪瑞斌、楊育儀、彭心怡，2013）</a:t>
            </a:r>
            <a:r>
              <a:rPr sz="1200" spc="-15" dirty="0" smtClean="0">
                <a:latin typeface="DFKai-SB"/>
                <a:cs typeface="DFKai-SB"/>
              </a:rPr>
              <a:t>和易</a:t>
            </a:r>
            <a:r>
              <a:rPr sz="1200" dirty="0" smtClean="0">
                <a:latin typeface="DFKai-SB"/>
                <a:cs typeface="DFKai-SB"/>
              </a:rPr>
              <a:t>經生涯模式</a:t>
            </a:r>
            <a:r>
              <a:rPr sz="1200" dirty="0">
                <a:latin typeface="DFKai-SB"/>
                <a:cs typeface="DFKai-SB"/>
              </a:rPr>
              <a:t>（劉淑慧、王智弘，2014）為主，搭配</a:t>
            </a:r>
            <a:r>
              <a:rPr sz="1200" spc="-290" dirty="0">
                <a:latin typeface="DFKai-SB"/>
                <a:cs typeface="DFKai-SB"/>
              </a:rPr>
              <a:t> </a:t>
            </a:r>
            <a:r>
              <a:rPr sz="1200" dirty="0" err="1">
                <a:latin typeface="DFKai-SB"/>
                <a:cs typeface="DFKai-SB"/>
              </a:rPr>
              <a:t>Savickas</a:t>
            </a:r>
            <a:r>
              <a:rPr sz="1200" spc="-290" dirty="0">
                <a:latin typeface="DFKai-SB"/>
                <a:cs typeface="DFKai-SB"/>
              </a:rPr>
              <a:t> </a:t>
            </a:r>
            <a:r>
              <a:rPr sz="1200" dirty="0" err="1" smtClean="0">
                <a:latin typeface="DFKai-SB"/>
                <a:cs typeface="DFKai-SB"/>
              </a:rPr>
              <a:t>生涯建構論的生涯調適能力</a:t>
            </a:r>
            <a:r>
              <a:rPr sz="1200" dirty="0" err="1">
                <a:latin typeface="DFKai-SB"/>
                <a:cs typeface="DFKai-SB"/>
              </a:rPr>
              <a:t>、Krumboltz</a:t>
            </a:r>
            <a:r>
              <a:rPr sz="1200" spc="-290" dirty="0">
                <a:latin typeface="DFKai-SB"/>
                <a:cs typeface="DFKai-SB"/>
              </a:rPr>
              <a:t> </a:t>
            </a:r>
            <a:r>
              <a:rPr sz="1200" dirty="0" err="1">
                <a:latin typeface="DFKai-SB"/>
                <a:cs typeface="DFKai-SB"/>
              </a:rPr>
              <a:t>計畫性巧合理論的善用機緣力、Savickas、Cochran</a:t>
            </a:r>
            <a:r>
              <a:rPr sz="1200" spc="-290" dirty="0">
                <a:latin typeface="DFKai-SB"/>
                <a:cs typeface="DFKai-SB"/>
              </a:rPr>
              <a:t> </a:t>
            </a:r>
            <a:r>
              <a:rPr sz="1200" dirty="0" smtClean="0">
                <a:latin typeface="DFKai-SB"/>
                <a:cs typeface="DFKai-SB"/>
              </a:rPr>
              <a:t>分別提出的生涯敘說能力</a:t>
            </a:r>
            <a:r>
              <a:rPr sz="1200" spc="-120" dirty="0" smtClean="0">
                <a:latin typeface="DFKai-SB"/>
                <a:cs typeface="DFKai-SB"/>
              </a:rPr>
              <a:t>等</a:t>
            </a:r>
            <a:r>
              <a:rPr sz="1200" spc="-120" dirty="0">
                <a:latin typeface="DFKai-SB"/>
                <a:cs typeface="DFKai-SB"/>
              </a:rPr>
              <a:t>。</a:t>
            </a:r>
            <a:r>
              <a:rPr sz="1200" dirty="0">
                <a:latin typeface="DFKai-SB"/>
                <a:cs typeface="DFKai-SB"/>
              </a:rPr>
              <a:t>整體課程鼓勵學生承擔抉擇自由與責</a:t>
            </a:r>
            <a:r>
              <a:rPr sz="1200" spc="-120" dirty="0">
                <a:latin typeface="DFKai-SB"/>
                <a:cs typeface="DFKai-SB"/>
              </a:rPr>
              <a:t>任，</a:t>
            </a:r>
            <a:r>
              <a:rPr sz="1200" dirty="0" smtClean="0">
                <a:latin typeface="DFKai-SB"/>
                <a:cs typeface="DFKai-SB"/>
              </a:rPr>
              <a:t>發展多元生涯籌劃方</a:t>
            </a:r>
            <a:r>
              <a:rPr sz="1200" spc="-50" dirty="0" smtClean="0">
                <a:latin typeface="DFKai-SB"/>
                <a:cs typeface="DFKai-SB"/>
              </a:rPr>
              <a:t>法</a:t>
            </a:r>
            <a:r>
              <a:rPr sz="1200" spc="-50" dirty="0">
                <a:latin typeface="DFKai-SB"/>
                <a:cs typeface="DFKai-SB"/>
              </a:rPr>
              <a:t>、</a:t>
            </a:r>
            <a:r>
              <a:rPr sz="1200" dirty="0">
                <a:latin typeface="DFKai-SB"/>
                <a:cs typeface="DFKai-SB"/>
              </a:rPr>
              <a:t>建立豐富生涯資</a:t>
            </a:r>
            <a:r>
              <a:rPr sz="1200" spc="-50" dirty="0">
                <a:latin typeface="DFKai-SB"/>
                <a:cs typeface="DFKai-SB"/>
              </a:rPr>
              <a:t>產，</a:t>
            </a:r>
            <a:r>
              <a:rPr sz="1200" dirty="0">
                <a:latin typeface="DFKai-SB"/>
                <a:cs typeface="DFKai-SB"/>
              </a:rPr>
              <a:t>並透過實際創</a:t>
            </a:r>
            <a:r>
              <a:rPr sz="1200" spc="-50" dirty="0">
                <a:latin typeface="DFKai-SB"/>
                <a:cs typeface="DFKai-SB"/>
              </a:rPr>
              <a:t>造、</a:t>
            </a:r>
            <a:r>
              <a:rPr sz="1200" dirty="0">
                <a:latin typeface="DFKai-SB"/>
                <a:cs typeface="DFKai-SB"/>
              </a:rPr>
              <a:t>實</a:t>
            </a:r>
            <a:r>
              <a:rPr sz="1200" spc="-50" dirty="0">
                <a:latin typeface="DFKai-SB"/>
                <a:cs typeface="DFKai-SB"/>
              </a:rPr>
              <a:t>踐、</a:t>
            </a:r>
            <a:r>
              <a:rPr sz="1200" dirty="0">
                <a:latin typeface="DFKai-SB"/>
                <a:cs typeface="DFKai-SB"/>
              </a:rPr>
              <a:t>反</a:t>
            </a:r>
            <a:r>
              <a:rPr sz="1200" spc="-50" dirty="0">
                <a:latin typeface="DFKai-SB"/>
                <a:cs typeface="DFKai-SB"/>
              </a:rPr>
              <a:t>思、</a:t>
            </a:r>
            <a:r>
              <a:rPr sz="1200" dirty="0" smtClean="0">
                <a:latin typeface="DFKai-SB"/>
                <a:cs typeface="DFKai-SB"/>
              </a:rPr>
              <a:t>調整未來生涯發 </a:t>
            </a:r>
            <a:r>
              <a:rPr sz="1200" dirty="0">
                <a:latin typeface="DFKai-SB"/>
                <a:cs typeface="DFKai-SB"/>
              </a:rPr>
              <a:t>展願景而體驗生涯籌劃在實際生涯發展歷程中的開展。</a:t>
            </a:r>
          </a:p>
          <a:p>
            <a:pPr>
              <a:lnSpc>
                <a:spcPct val="100000"/>
              </a:lnSpc>
            </a:pPr>
            <a:endParaRPr sz="1250" dirty="0">
              <a:latin typeface="Times New Roman"/>
              <a:cs typeface="Times New Roman"/>
            </a:endParaRPr>
          </a:p>
          <a:p>
            <a:pPr marL="12700" algn="just">
              <a:lnSpc>
                <a:spcPct val="100000"/>
              </a:lnSpc>
            </a:pPr>
            <a:r>
              <a:rPr sz="1200" b="1" spc="-5" dirty="0">
                <a:latin typeface="DFKai-SB"/>
                <a:cs typeface="DFKai-SB"/>
              </a:rPr>
              <a:t>1.</a:t>
            </a:r>
            <a:r>
              <a:rPr sz="1200" b="1" spc="-95" dirty="0">
                <a:latin typeface="DFKai-SB"/>
                <a:cs typeface="DFKai-SB"/>
              </a:rPr>
              <a:t> </a:t>
            </a:r>
            <a:r>
              <a:rPr sz="1200" b="1" dirty="0">
                <a:latin typeface="DFKai-SB"/>
                <a:cs typeface="DFKai-SB"/>
              </a:rPr>
              <a:t>生涯發展具有不確定性的本質</a:t>
            </a:r>
            <a:endParaRPr sz="1200" dirty="0">
              <a:latin typeface="DFKai-SB"/>
              <a:cs typeface="DFKai-SB"/>
            </a:endParaRPr>
          </a:p>
          <a:p>
            <a:pPr>
              <a:lnSpc>
                <a:spcPct val="100000"/>
              </a:lnSpc>
              <a:spcBef>
                <a:spcPts val="25"/>
              </a:spcBef>
            </a:pPr>
            <a:endParaRPr sz="1250" dirty="0">
              <a:latin typeface="Times New Roman"/>
              <a:cs typeface="Times New Roman"/>
            </a:endParaRPr>
          </a:p>
          <a:p>
            <a:pPr marL="317500">
              <a:lnSpc>
                <a:spcPct val="100000"/>
              </a:lnSpc>
            </a:pPr>
            <a:r>
              <a:rPr sz="1200" spc="45" dirty="0">
                <a:latin typeface="DFKai-SB"/>
                <a:cs typeface="DFKai-SB"/>
              </a:rPr>
              <a:t>Trevor-Roberts（2006）回顧近一世紀的生涯發展時，主張「不確定性</a:t>
            </a:r>
            <a:endParaRPr sz="1200" dirty="0">
              <a:latin typeface="DFKai-SB"/>
              <a:cs typeface="DFKai-SB"/>
            </a:endParaRPr>
          </a:p>
          <a:p>
            <a:pPr marL="12700" marR="13970" algn="just">
              <a:lnSpc>
                <a:spcPct val="138300"/>
              </a:lnSpc>
              <a:spcBef>
                <a:spcPts val="25"/>
              </a:spcBef>
            </a:pPr>
            <a:r>
              <a:rPr sz="1200" dirty="0">
                <a:latin typeface="DFKai-SB"/>
                <a:cs typeface="DFKai-SB"/>
              </a:rPr>
              <a:t>（uncertainty）乃是生涯</a:t>
            </a:r>
            <a:r>
              <a:rPr sz="1200" spc="20" dirty="0">
                <a:latin typeface="DFKai-SB"/>
                <a:cs typeface="DFKai-SB"/>
              </a:rPr>
              <a:t>發</a:t>
            </a:r>
            <a:r>
              <a:rPr sz="1200" dirty="0">
                <a:latin typeface="DFKai-SB"/>
                <a:cs typeface="DFKai-SB"/>
              </a:rPr>
              <a:t>展的核心</a:t>
            </a:r>
            <a:r>
              <a:rPr sz="1200" spc="20" dirty="0">
                <a:latin typeface="DFKai-SB"/>
                <a:cs typeface="DFKai-SB"/>
              </a:rPr>
              <a:t>本</a:t>
            </a:r>
            <a:r>
              <a:rPr sz="1200" dirty="0">
                <a:latin typeface="DFKai-SB"/>
                <a:cs typeface="DFKai-SB"/>
              </a:rPr>
              <a:t>質</a:t>
            </a:r>
            <a:r>
              <a:rPr sz="1200" spc="20" dirty="0">
                <a:latin typeface="DFKai-SB"/>
                <a:cs typeface="DFKai-SB"/>
              </a:rPr>
              <a:t>，</a:t>
            </a:r>
            <a:r>
              <a:rPr sz="1200" dirty="0">
                <a:latin typeface="DFKai-SB"/>
                <a:cs typeface="DFKai-SB"/>
              </a:rPr>
              <a:t>劉淑慧（1999）彙</a:t>
            </a:r>
            <a:r>
              <a:rPr sz="1200" spc="20" dirty="0">
                <a:latin typeface="DFKai-SB"/>
                <a:cs typeface="DFKai-SB"/>
              </a:rPr>
              <a:t>整</a:t>
            </a:r>
            <a:r>
              <a:rPr sz="1200" dirty="0">
                <a:latin typeface="DFKai-SB"/>
                <a:cs typeface="DFKai-SB"/>
              </a:rPr>
              <a:t>各生涯理論，  亦提到「不確定性」乃生涯決策過程中不可避免的議題。</a:t>
            </a:r>
          </a:p>
          <a:p>
            <a:pPr marL="317500" marR="10795" indent="-304800">
              <a:lnSpc>
                <a:spcPct val="201700"/>
              </a:lnSpc>
            </a:pPr>
            <a:r>
              <a:rPr sz="1200" b="1" spc="-5" dirty="0">
                <a:latin typeface="DFKai-SB"/>
                <a:cs typeface="DFKai-SB"/>
              </a:rPr>
              <a:t>2. </a:t>
            </a:r>
            <a:r>
              <a:rPr sz="1200" b="1" dirty="0">
                <a:latin typeface="DFKai-SB"/>
                <a:cs typeface="DFKai-SB"/>
              </a:rPr>
              <a:t>生涯建構與生涯敘事觀點：  </a:t>
            </a:r>
            <a:r>
              <a:rPr sz="1200" spc="-20" dirty="0">
                <a:latin typeface="DFKai-SB"/>
                <a:cs typeface="DFKai-SB"/>
              </a:rPr>
              <a:t>生涯籌劃是生涯觀的落實。生涯觀包含「生涯願景」和「存在策略」兩個部</a:t>
            </a:r>
            <a:endParaRPr sz="1200" dirty="0">
              <a:latin typeface="DFKai-SB"/>
              <a:cs typeface="DFKai-SB"/>
            </a:endParaRPr>
          </a:p>
          <a:p>
            <a:pPr marL="12700" algn="just">
              <a:lnSpc>
                <a:spcPct val="100000"/>
              </a:lnSpc>
              <a:spcBef>
                <a:spcPts val="550"/>
              </a:spcBef>
            </a:pPr>
            <a:r>
              <a:rPr sz="1200" spc="-50" dirty="0">
                <a:latin typeface="DFKai-SB"/>
                <a:cs typeface="DFKai-SB"/>
              </a:rPr>
              <a:t>分。「生涯願景」旨在探討個人在生涯中「要什麼」，中「要什麼」，需要個人將</a:t>
            </a:r>
            <a:endParaRPr sz="1200" dirty="0">
              <a:latin typeface="DFKai-SB"/>
              <a:cs typeface="DFKai-SB"/>
            </a:endParaRPr>
          </a:p>
          <a:p>
            <a:pPr marL="12700" marR="10795" algn="just">
              <a:lnSpc>
                <a:spcPct val="138900"/>
              </a:lnSpc>
              <a:spcBef>
                <a:spcPts val="15"/>
              </a:spcBef>
            </a:pPr>
            <a:r>
              <a:rPr sz="1200" dirty="0">
                <a:latin typeface="DFKai-SB"/>
                <a:cs typeface="DFKai-SB"/>
              </a:rPr>
              <a:t>自我認同置入現實</a:t>
            </a:r>
            <a:r>
              <a:rPr sz="1200" spc="20" dirty="0">
                <a:latin typeface="DFKai-SB"/>
                <a:cs typeface="DFKai-SB"/>
              </a:rPr>
              <a:t>的</a:t>
            </a:r>
            <a:r>
              <a:rPr sz="1200" dirty="0">
                <a:latin typeface="DFKai-SB"/>
                <a:cs typeface="DFKai-SB"/>
              </a:rPr>
              <a:t>生存脈絡，從</a:t>
            </a:r>
            <a:r>
              <a:rPr sz="1200" spc="20" dirty="0">
                <a:latin typeface="DFKai-SB"/>
                <a:cs typeface="DFKai-SB"/>
              </a:rPr>
              <a:t>而</a:t>
            </a:r>
            <a:r>
              <a:rPr sz="1200" dirty="0">
                <a:latin typeface="DFKai-SB"/>
                <a:cs typeface="DFKai-SB"/>
              </a:rPr>
              <a:t>勾勒出</a:t>
            </a:r>
            <a:r>
              <a:rPr sz="1200" spc="20" dirty="0">
                <a:latin typeface="DFKai-SB"/>
                <a:cs typeface="DFKai-SB"/>
              </a:rPr>
              <a:t>自</a:t>
            </a:r>
            <a:r>
              <a:rPr sz="1200" dirty="0">
                <a:latin typeface="DFKai-SB"/>
                <a:cs typeface="DFKai-SB"/>
              </a:rPr>
              <a:t>己期望的生涯圓滿</a:t>
            </a:r>
            <a:r>
              <a:rPr sz="1200" spc="20" dirty="0">
                <a:latin typeface="DFKai-SB"/>
                <a:cs typeface="DFKai-SB"/>
              </a:rPr>
              <a:t>圖</a:t>
            </a:r>
            <a:r>
              <a:rPr sz="1200" dirty="0">
                <a:latin typeface="DFKai-SB"/>
                <a:cs typeface="DFKai-SB"/>
              </a:rPr>
              <a:t>像</a:t>
            </a:r>
            <a:r>
              <a:rPr sz="1200" spc="-600" dirty="0">
                <a:latin typeface="DFKai-SB"/>
                <a:cs typeface="DFKai-SB"/>
              </a:rPr>
              <a:t>；</a:t>
            </a:r>
            <a:r>
              <a:rPr sz="1200" dirty="0">
                <a:latin typeface="DFKai-SB"/>
                <a:cs typeface="DFKai-SB"/>
              </a:rPr>
              <a:t>「存在策  略」則致力於個人</a:t>
            </a:r>
            <a:r>
              <a:rPr sz="1200" spc="20" dirty="0">
                <a:latin typeface="DFKai-SB"/>
                <a:cs typeface="DFKai-SB"/>
              </a:rPr>
              <a:t>在</a:t>
            </a:r>
            <a:r>
              <a:rPr sz="1200" dirty="0">
                <a:latin typeface="DFKai-SB"/>
                <a:cs typeface="DFKai-SB"/>
              </a:rPr>
              <a:t>生涯中「如何</a:t>
            </a:r>
            <a:r>
              <a:rPr sz="1200" spc="20" dirty="0">
                <a:latin typeface="DFKai-SB"/>
                <a:cs typeface="DFKai-SB"/>
              </a:rPr>
              <a:t>要</a:t>
            </a:r>
            <a:r>
              <a:rPr sz="1200" spc="-600" dirty="0">
                <a:latin typeface="DFKai-SB"/>
                <a:cs typeface="DFKai-SB"/>
              </a:rPr>
              <a:t>」</a:t>
            </a:r>
            <a:r>
              <a:rPr sz="1200" dirty="0">
                <a:latin typeface="DFKai-SB"/>
                <a:cs typeface="DFKai-SB"/>
              </a:rPr>
              <a:t>，需</a:t>
            </a:r>
            <a:r>
              <a:rPr sz="1200" spc="20" dirty="0">
                <a:latin typeface="DFKai-SB"/>
                <a:cs typeface="DFKai-SB"/>
              </a:rPr>
              <a:t>要</a:t>
            </a:r>
            <a:r>
              <a:rPr sz="1200" dirty="0">
                <a:latin typeface="DFKai-SB"/>
                <a:cs typeface="DFKai-SB"/>
              </a:rPr>
              <a:t>個人應用自己偏好</a:t>
            </a:r>
            <a:r>
              <a:rPr sz="1200" spc="20" dirty="0">
                <a:latin typeface="DFKai-SB"/>
                <a:cs typeface="DFKai-SB"/>
              </a:rPr>
              <a:t>或</a:t>
            </a:r>
            <a:r>
              <a:rPr sz="1200" dirty="0">
                <a:latin typeface="DFKai-SB"/>
                <a:cs typeface="DFKai-SB"/>
              </a:rPr>
              <a:t>習慣的互動策  略與真實生存脈絡中的人事物打交</a:t>
            </a:r>
            <a:r>
              <a:rPr sz="1200" spc="-240" dirty="0">
                <a:latin typeface="DFKai-SB"/>
                <a:cs typeface="DFKai-SB"/>
              </a:rPr>
              <a:t>道，</a:t>
            </a:r>
            <a:r>
              <a:rPr sz="1200" dirty="0">
                <a:latin typeface="DFKai-SB"/>
                <a:cs typeface="DFKai-SB"/>
              </a:rPr>
              <a:t>藉由具體行動將個人生涯願景轉化為實際  </a:t>
            </a:r>
            <a:r>
              <a:rPr sz="1200" spc="-80" dirty="0">
                <a:latin typeface="DFKai-SB"/>
                <a:cs typeface="DFKai-SB"/>
              </a:rPr>
              <a:t>生涯經驗（劉淑慧，2005）。</a:t>
            </a:r>
            <a:endParaRPr sz="1200" dirty="0">
              <a:latin typeface="DFKai-SB"/>
              <a:cs typeface="DFKai-SB"/>
            </a:endParaRPr>
          </a:p>
          <a:p>
            <a:pPr>
              <a:lnSpc>
                <a:spcPct val="100000"/>
              </a:lnSpc>
            </a:pPr>
            <a:endParaRPr sz="1250" dirty="0">
              <a:latin typeface="Times New Roman"/>
              <a:cs typeface="Times New Roman"/>
            </a:endParaRPr>
          </a:p>
          <a:p>
            <a:pPr marL="12700" algn="just">
              <a:lnSpc>
                <a:spcPct val="100000"/>
              </a:lnSpc>
            </a:pPr>
            <a:r>
              <a:rPr sz="1200" b="1" spc="-5" dirty="0">
                <a:latin typeface="DFKai-SB"/>
                <a:cs typeface="DFKai-SB"/>
              </a:rPr>
              <a:t>3.</a:t>
            </a:r>
            <a:r>
              <a:rPr sz="1200" b="1" spc="-70" dirty="0">
                <a:latin typeface="DFKai-SB"/>
                <a:cs typeface="DFKai-SB"/>
              </a:rPr>
              <a:t> </a:t>
            </a:r>
            <a:r>
              <a:rPr sz="1200" b="1" spc="-5" dirty="0">
                <a:latin typeface="DFKai-SB"/>
                <a:cs typeface="DFKai-SB"/>
              </a:rPr>
              <a:t>存在現象學觀點：</a:t>
            </a:r>
            <a:endParaRPr sz="1200" dirty="0">
              <a:latin typeface="DFKai-SB"/>
              <a:cs typeface="DFKai-SB"/>
            </a:endParaRPr>
          </a:p>
          <a:p>
            <a:pPr marL="12700" marR="10795" indent="304800" algn="just">
              <a:lnSpc>
                <a:spcPct val="139200"/>
              </a:lnSpc>
              <a:spcBef>
                <a:spcPts val="900"/>
              </a:spcBef>
            </a:pPr>
            <a:r>
              <a:rPr sz="1200" spc="-20" dirty="0">
                <a:latin typeface="DFKai-SB"/>
                <a:cs typeface="DFKai-SB"/>
              </a:rPr>
              <a:t>「存在總是往前超出它自己，一旦停止超出自己，存在也就終止了」（項退  </a:t>
            </a:r>
            <a:r>
              <a:rPr sz="1200" spc="-15" dirty="0">
                <a:latin typeface="DFKai-SB"/>
                <a:cs typeface="DFKai-SB"/>
              </a:rPr>
              <a:t>結，2006；陳榮華；2006）。存在現象學取向生涯觀主張生涯發展即是「在世間  </a:t>
            </a:r>
            <a:r>
              <a:rPr sz="1200" dirty="0">
                <a:latin typeface="DFKai-SB"/>
                <a:cs typeface="DFKai-SB"/>
              </a:rPr>
              <a:t>持續活出個人意義之整體經驗與故</a:t>
            </a:r>
            <a:r>
              <a:rPr sz="1200" spc="-100" dirty="0">
                <a:latin typeface="DFKai-SB"/>
                <a:cs typeface="DFKai-SB"/>
              </a:rPr>
              <a:t>事</a:t>
            </a:r>
            <a:r>
              <a:rPr sz="1200" dirty="0">
                <a:latin typeface="DFKai-SB"/>
                <a:cs typeface="DFKai-SB"/>
              </a:rPr>
              <a:t>（劉淑</a:t>
            </a:r>
            <a:r>
              <a:rPr sz="1200" spc="-50" dirty="0">
                <a:latin typeface="DFKai-SB"/>
                <a:cs typeface="DFKai-SB"/>
              </a:rPr>
              <a:t>慧、</a:t>
            </a:r>
            <a:r>
              <a:rPr sz="1200" dirty="0">
                <a:latin typeface="DFKai-SB"/>
                <a:cs typeface="DFKai-SB"/>
              </a:rPr>
              <a:t>陳弈</a:t>
            </a:r>
            <a:r>
              <a:rPr sz="1200" spc="-50" dirty="0">
                <a:latin typeface="DFKai-SB"/>
                <a:cs typeface="DFKai-SB"/>
              </a:rPr>
              <a:t>靜、</a:t>
            </a:r>
            <a:r>
              <a:rPr sz="1200" dirty="0">
                <a:latin typeface="DFKai-SB"/>
                <a:cs typeface="DFKai-SB"/>
              </a:rPr>
              <a:t>盧麗</a:t>
            </a:r>
            <a:r>
              <a:rPr sz="1200" spc="-50" dirty="0">
                <a:latin typeface="DFKai-SB"/>
                <a:cs typeface="DFKai-SB"/>
              </a:rPr>
              <a:t>瓊、</a:t>
            </a:r>
            <a:r>
              <a:rPr sz="1200" dirty="0">
                <a:latin typeface="DFKai-SB"/>
                <a:cs typeface="DFKai-SB"/>
              </a:rPr>
              <a:t>盧怡</a:t>
            </a:r>
            <a:r>
              <a:rPr sz="1200" spc="-50" dirty="0">
                <a:latin typeface="DFKai-SB"/>
                <a:cs typeface="DFKai-SB"/>
              </a:rPr>
              <a:t>任、</a:t>
            </a:r>
            <a:r>
              <a:rPr sz="1200" dirty="0">
                <a:latin typeface="DFKai-SB"/>
                <a:cs typeface="DFKai-SB"/>
              </a:rPr>
              <a:t>敬世  </a:t>
            </a:r>
            <a:r>
              <a:rPr sz="1200" spc="-50" dirty="0">
                <a:latin typeface="DFKai-SB"/>
                <a:cs typeface="DFKai-SB"/>
              </a:rPr>
              <a:t>龍，</a:t>
            </a:r>
            <a:r>
              <a:rPr sz="1200" dirty="0">
                <a:latin typeface="DFKai-SB"/>
                <a:cs typeface="DFKai-SB"/>
              </a:rPr>
              <a:t>2014</a:t>
            </a:r>
            <a:r>
              <a:rPr sz="1200" spc="-600" dirty="0">
                <a:latin typeface="DFKai-SB"/>
                <a:cs typeface="DFKai-SB"/>
              </a:rPr>
              <a:t>）</a:t>
            </a:r>
            <a:r>
              <a:rPr sz="1200" spc="-650" dirty="0">
                <a:latin typeface="DFKai-SB"/>
                <a:cs typeface="DFKai-SB"/>
              </a:rPr>
              <a:t>」</a:t>
            </a:r>
            <a:r>
              <a:rPr sz="1200" spc="-50" dirty="0">
                <a:latin typeface="DFKai-SB"/>
                <a:cs typeface="DFKai-SB"/>
              </a:rPr>
              <a:t>。</a:t>
            </a:r>
            <a:r>
              <a:rPr sz="1200" dirty="0">
                <a:latin typeface="DFKai-SB"/>
                <a:cs typeface="DFKai-SB"/>
              </a:rPr>
              <a:t>是在真實體</a:t>
            </a:r>
            <a:r>
              <a:rPr sz="1200" spc="-50" dirty="0">
                <a:latin typeface="DFKai-SB"/>
                <a:cs typeface="DFKai-SB"/>
              </a:rPr>
              <a:t>驗、</a:t>
            </a:r>
            <a:r>
              <a:rPr sz="1200" dirty="0">
                <a:latin typeface="DFKai-SB"/>
                <a:cs typeface="DFKai-SB"/>
              </a:rPr>
              <a:t>領會籌</a:t>
            </a:r>
            <a:r>
              <a:rPr sz="1200" spc="-50" dirty="0">
                <a:latin typeface="DFKai-SB"/>
                <a:cs typeface="DFKai-SB"/>
              </a:rPr>
              <a:t>劃、</a:t>
            </a:r>
            <a:r>
              <a:rPr sz="1200" dirty="0">
                <a:latin typeface="DFKai-SB"/>
                <a:cs typeface="DFKai-SB"/>
              </a:rPr>
              <a:t>決心抉</a:t>
            </a:r>
            <a:r>
              <a:rPr sz="1200" spc="-50" dirty="0">
                <a:latin typeface="DFKai-SB"/>
                <a:cs typeface="DFKai-SB"/>
              </a:rPr>
              <a:t>擇、</a:t>
            </a:r>
            <a:r>
              <a:rPr sz="1200" dirty="0">
                <a:latin typeface="DFKai-SB"/>
                <a:cs typeface="DFKai-SB"/>
              </a:rPr>
              <a:t>實際行動的持續循環之中逐  </a:t>
            </a:r>
            <a:r>
              <a:rPr sz="1200" spc="-40" dirty="0">
                <a:latin typeface="DFKai-SB"/>
                <a:cs typeface="DFKai-SB"/>
              </a:rPr>
              <a:t>漸開展形成個人的獨特生涯（項退結，2006；陳榮華；2006）。</a:t>
            </a:r>
            <a:endParaRPr sz="1200" dirty="0">
              <a:latin typeface="DFKai-SB"/>
              <a:cs typeface="DFKai-SB"/>
            </a:endParaRPr>
          </a:p>
          <a:p>
            <a:pPr>
              <a:lnSpc>
                <a:spcPct val="100000"/>
              </a:lnSpc>
            </a:pPr>
            <a:endParaRPr sz="1250" dirty="0">
              <a:latin typeface="Times New Roman"/>
              <a:cs typeface="Times New Roman"/>
            </a:endParaRPr>
          </a:p>
          <a:p>
            <a:pPr marL="12700" algn="just">
              <a:lnSpc>
                <a:spcPct val="100000"/>
              </a:lnSpc>
            </a:pPr>
            <a:r>
              <a:rPr sz="1200" b="1" spc="-5" dirty="0">
                <a:latin typeface="DFKai-SB"/>
                <a:cs typeface="DFKai-SB"/>
              </a:rPr>
              <a:t>4.</a:t>
            </a:r>
            <a:r>
              <a:rPr sz="1200" b="1" spc="-65" dirty="0">
                <a:latin typeface="DFKai-SB"/>
                <a:cs typeface="DFKai-SB"/>
              </a:rPr>
              <a:t> </a:t>
            </a:r>
            <a:r>
              <a:rPr sz="1200" b="1" spc="-5" dirty="0">
                <a:latin typeface="DFKai-SB"/>
                <a:cs typeface="DFKai-SB"/>
              </a:rPr>
              <a:t>易經生涯模式觀點：</a:t>
            </a:r>
            <a:endParaRPr sz="1200" dirty="0">
              <a:latin typeface="DFKai-SB"/>
              <a:cs typeface="DFKai-SB"/>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854200" cy="265374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23</a:t>
            </a:r>
            <a:r>
              <a:rPr sz="1400" b="1" spc="-390" dirty="0">
                <a:latin typeface="DFKai-SB"/>
                <a:cs typeface="DFKai-SB"/>
              </a:rPr>
              <a:t> </a:t>
            </a:r>
            <a:r>
              <a:rPr sz="1400" b="1" spc="-5" dirty="0">
                <a:latin typeface="DFKai-SB"/>
                <a:cs typeface="DFKai-SB"/>
              </a:rPr>
              <a:t>附件二</a:t>
            </a:r>
            <a:endParaRPr sz="1400" dirty="0">
              <a:latin typeface="DFKai-SB"/>
              <a:cs typeface="DFKai-SB"/>
            </a:endParaRPr>
          </a:p>
          <a:p>
            <a:pPr marL="317500" marR="5080" indent="-304800">
              <a:lnSpc>
                <a:spcPct val="139000"/>
              </a:lnSpc>
              <a:spcBef>
                <a:spcPts val="955"/>
              </a:spcBef>
            </a:pPr>
            <a:r>
              <a:rPr sz="1200" b="1" spc="-5" dirty="0" err="1" smtClean="0">
                <a:latin typeface="DFKai-SB"/>
                <a:cs typeface="DFKai-SB"/>
              </a:rPr>
              <a:t>八個生涯管理習慣</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習慣一</a:t>
            </a:r>
            <a:r>
              <a:rPr sz="1200" dirty="0" err="1">
                <a:latin typeface="DFKai-SB"/>
                <a:cs typeface="DFKai-SB"/>
              </a:rPr>
              <a:t>：</a:t>
            </a:r>
            <a:r>
              <a:rPr sz="1200" dirty="0" err="1" smtClean="0">
                <a:latin typeface="DFKai-SB"/>
                <a:cs typeface="DFKai-SB"/>
              </a:rPr>
              <a:t>主動積極</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習慣二</a:t>
            </a:r>
            <a:r>
              <a:rPr sz="1200" dirty="0" err="1">
                <a:latin typeface="DFKai-SB"/>
                <a:cs typeface="DFKai-SB"/>
              </a:rPr>
              <a:t>：</a:t>
            </a:r>
            <a:r>
              <a:rPr sz="1200" dirty="0" err="1" smtClean="0">
                <a:latin typeface="DFKai-SB"/>
                <a:cs typeface="DFKai-SB"/>
              </a:rPr>
              <a:t>以終為始</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習慣三</a:t>
            </a:r>
            <a:r>
              <a:rPr sz="1200" dirty="0" err="1">
                <a:latin typeface="DFKai-SB"/>
                <a:cs typeface="DFKai-SB"/>
              </a:rPr>
              <a:t>：</a:t>
            </a:r>
            <a:r>
              <a:rPr sz="1200" dirty="0" err="1" smtClean="0">
                <a:latin typeface="DFKai-SB"/>
                <a:cs typeface="DFKai-SB"/>
              </a:rPr>
              <a:t>要事第一</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習慣四</a:t>
            </a:r>
            <a:r>
              <a:rPr sz="1200" dirty="0" err="1">
                <a:latin typeface="DFKai-SB"/>
                <a:cs typeface="DFKai-SB"/>
              </a:rPr>
              <a:t>：雙贏思維</a:t>
            </a:r>
            <a:r>
              <a:rPr sz="1200" dirty="0">
                <a:latin typeface="DFKai-SB"/>
                <a:cs typeface="DFKai-SB"/>
              </a:rPr>
              <a:t> </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習慣五</a:t>
            </a:r>
            <a:r>
              <a:rPr sz="1200" dirty="0" err="1">
                <a:latin typeface="DFKai-SB"/>
                <a:cs typeface="DFKai-SB"/>
              </a:rPr>
              <a:t>：</a:t>
            </a:r>
            <a:r>
              <a:rPr sz="1200" dirty="0" err="1" smtClean="0">
                <a:latin typeface="DFKai-SB"/>
                <a:cs typeface="DFKai-SB"/>
              </a:rPr>
              <a:t>知彼解己</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習慣六</a:t>
            </a:r>
            <a:r>
              <a:rPr sz="1200" dirty="0" err="1">
                <a:latin typeface="DFKai-SB"/>
                <a:cs typeface="DFKai-SB"/>
              </a:rPr>
              <a:t>：</a:t>
            </a:r>
            <a:r>
              <a:rPr sz="1200" dirty="0" err="1" smtClean="0">
                <a:latin typeface="DFKai-SB"/>
                <a:cs typeface="DFKai-SB"/>
              </a:rPr>
              <a:t>統合綜效</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習慣七</a:t>
            </a:r>
            <a:r>
              <a:rPr sz="1200" dirty="0" err="1">
                <a:latin typeface="DFKai-SB"/>
                <a:cs typeface="DFKai-SB"/>
              </a:rPr>
              <a:t>：</a:t>
            </a:r>
            <a:r>
              <a:rPr sz="1200" dirty="0" err="1" smtClean="0">
                <a:latin typeface="DFKai-SB"/>
                <a:cs typeface="DFKai-SB"/>
              </a:rPr>
              <a:t>不斷更新</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習慣八</a:t>
            </a:r>
            <a:r>
              <a:rPr sz="1200" dirty="0" err="1">
                <a:latin typeface="DFKai-SB"/>
                <a:cs typeface="DFKai-SB"/>
              </a:rPr>
              <a:t>：發現內在聲音</a:t>
            </a:r>
            <a:endParaRPr sz="1200" dirty="0">
              <a:latin typeface="DFKai-SB"/>
              <a:cs typeface="DFKai-SB"/>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97400" cy="1482457"/>
          </a:xfrm>
          <a:prstGeom prst="rect">
            <a:avLst/>
          </a:prstGeom>
        </p:spPr>
        <p:txBody>
          <a:bodyPr vert="horz" wrap="square" lIns="0" tIns="0" rIns="0" bIns="0" rtlCol="0">
            <a:spAutoFit/>
          </a:bodyPr>
          <a:lstStyle/>
          <a:p>
            <a:pPr marL="1447800">
              <a:lnSpc>
                <a:spcPct val="100000"/>
              </a:lnSpc>
            </a:pPr>
            <a:r>
              <a:rPr sz="1400" b="1" spc="-5" dirty="0">
                <a:latin typeface="DFKai-SB"/>
                <a:cs typeface="DFKai-SB"/>
              </a:rPr>
              <a:t>單元名稱：己</a:t>
            </a:r>
            <a:r>
              <a:rPr sz="1400" b="1" spc="-380" dirty="0">
                <a:latin typeface="DFKai-SB"/>
                <a:cs typeface="DFKai-SB"/>
              </a:rPr>
              <a:t> </a:t>
            </a:r>
            <a:r>
              <a:rPr sz="1400" b="1" spc="-10" dirty="0">
                <a:latin typeface="DFKai-SB"/>
                <a:cs typeface="DFKai-SB"/>
              </a:rPr>
              <a:t>24</a:t>
            </a:r>
            <a:r>
              <a:rPr sz="1400" b="1" spc="-380" dirty="0">
                <a:latin typeface="DFKai-SB"/>
                <a:cs typeface="DFKai-SB"/>
              </a:rPr>
              <a:t> </a:t>
            </a:r>
            <a:r>
              <a:rPr sz="1400" b="1" spc="-5" dirty="0">
                <a:latin typeface="DFKai-SB"/>
                <a:cs typeface="DFKai-SB"/>
              </a:rPr>
              <a:t>分享實踐經驗</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b="1" spc="-5" dirty="0" err="1" smtClean="0">
                <a:latin typeface="DFKai-SB"/>
                <a:cs typeface="DFKai-SB"/>
              </a:rPr>
              <a:t>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(彰化師範大學輔導與諮商學系教授兼華人生涯研究中心主任)  彭心怡(國防大學通識中心講師)</a:t>
            </a:r>
          </a:p>
        </p:txBody>
      </p:sp>
      <p:graphicFrame>
        <p:nvGraphicFramePr>
          <p:cNvPr id="3" name="object 3"/>
          <p:cNvGraphicFramePr>
            <a:graphicFrameLocks noGrp="1"/>
          </p:cNvGraphicFramePr>
          <p:nvPr>
            <p:extLst>
              <p:ext uri="{D42A27DB-BD31-4B8C-83A1-F6EECF244321}">
                <p14:modId xmlns:p14="http://schemas.microsoft.com/office/powerpoint/2010/main" val="921637366"/>
              </p:ext>
            </p:extLst>
          </p:nvPr>
        </p:nvGraphicFramePr>
        <p:xfrm>
          <a:off x="1139952" y="2743187"/>
          <a:ext cx="5312662" cy="3736851"/>
        </p:xfrm>
        <a:graphic>
          <a:graphicData uri="http://schemas.openxmlformats.org/drawingml/2006/table">
            <a:tbl>
              <a:tblPr firstRow="1" bandRow="1">
                <a:tableStyleId>{2D5ABB26-0587-4C30-8999-92F81FD0307C}</a:tableStyleId>
              </a:tblPr>
              <a:tblGrid>
                <a:gridCol w="630935"/>
                <a:gridCol w="1310633"/>
                <a:gridCol w="457200"/>
                <a:gridCol w="2913894"/>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□丙</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職業視窗六宮格	□丙</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□丁</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多元經驗	□丁</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797685" algn="l"/>
                        </a:tabLst>
                      </a:pPr>
                      <a:r>
                        <a:rPr sz="1200" dirty="0">
                          <a:latin typeface="DFKai-SB"/>
                          <a:cs typeface="DFKai-SB"/>
                        </a:rPr>
                        <a:t>□戊</a:t>
                      </a:r>
                      <a:r>
                        <a:rPr sz="1200" spc="-385" dirty="0">
                          <a:latin typeface="DFKai-SB"/>
                          <a:cs typeface="DFKai-SB"/>
                        </a:rPr>
                        <a:t> </a:t>
                      </a:r>
                      <a:r>
                        <a:rPr sz="1200" dirty="0">
                          <a:latin typeface="DFKai-SB"/>
                          <a:cs typeface="DFKai-SB"/>
                        </a:rPr>
                        <a:t>1</a:t>
                      </a:r>
                      <a:r>
                        <a:rPr sz="1200" spc="-385" dirty="0">
                          <a:latin typeface="DFKai-SB"/>
                          <a:cs typeface="DFKai-SB"/>
                        </a:rPr>
                        <a:t> </a:t>
                      </a:r>
                      <a:r>
                        <a:rPr sz="1200" dirty="0">
                          <a:latin typeface="DFKai-SB"/>
                          <a:cs typeface="DFKai-SB"/>
                        </a:rPr>
                        <a:t>角色脫離─進入	□戊</a:t>
                      </a:r>
                      <a:r>
                        <a:rPr sz="1200" spc="-430" dirty="0">
                          <a:latin typeface="DFKai-SB"/>
                          <a:cs typeface="DFKai-SB"/>
                        </a:rPr>
                        <a:t> </a:t>
                      </a:r>
                      <a:r>
                        <a:rPr sz="1200" dirty="0">
                          <a:latin typeface="DFKai-SB"/>
                          <a:cs typeface="DFKai-SB"/>
                        </a:rPr>
                        <a:t>2</a:t>
                      </a:r>
                      <a:r>
                        <a:rPr sz="1200" spc="-430" dirty="0">
                          <a:latin typeface="DFKai-SB"/>
                          <a:cs typeface="DFKai-SB"/>
                        </a:rPr>
                        <a:t> </a:t>
                      </a:r>
                      <a:r>
                        <a:rPr sz="1200" spc="-5"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pPr>
                      <a:r>
                        <a:rPr sz="1200" dirty="0">
                          <a:latin typeface="DFKai-SB"/>
                          <a:cs typeface="DFKai-SB"/>
                        </a:rPr>
                        <a:t>■其他特殊場地:</a:t>
                      </a:r>
                      <a:r>
                        <a:rPr sz="1200" u="sng" dirty="0">
                          <a:latin typeface="DFKai-SB"/>
                          <a:cs typeface="DFKai-SB"/>
                        </a:rPr>
                        <a:t>較大場地教室</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844" y="42544"/>
            <a:ext cx="7487284" cy="10600690"/>
          </a:xfrm>
          <a:prstGeom prst="rect">
            <a:avLst/>
          </a:prstGeom>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4604" algn="ctr">
              <a:lnSpc>
                <a:spcPct val="100000"/>
              </a:lnSpc>
              <a:spcBef>
                <a:spcPts val="580"/>
              </a:spcBef>
            </a:pPr>
            <a:r>
              <a:rPr sz="1000" dirty="0">
                <a:latin typeface="Times New Roman"/>
                <a:cs typeface="Times New Roman"/>
              </a:rPr>
              <a:t>297</a:t>
            </a:r>
            <a:endParaRPr sz="1000">
              <a:latin typeface="Times New Roman"/>
              <a:cs typeface="Times New Roman"/>
            </a:endParaRPr>
          </a:p>
        </p:txBody>
      </p:sp>
      <p:sp>
        <p:nvSpPr>
          <p:cNvPr id="3" name="object 3"/>
          <p:cNvSpPr/>
          <p:nvPr/>
        </p:nvSpPr>
        <p:spPr>
          <a:xfrm>
            <a:off x="29844" y="42544"/>
            <a:ext cx="7487284" cy="1060069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1017015"/>
            <a:ext cx="3281045" cy="70104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己</a:t>
            </a:r>
            <a:r>
              <a:rPr sz="1400" b="1" spc="-390" dirty="0">
                <a:latin typeface="DFKai-SB"/>
                <a:cs typeface="DFKai-SB"/>
              </a:rPr>
              <a:t> </a:t>
            </a:r>
            <a:r>
              <a:rPr sz="1400" b="1" spc="-10" dirty="0">
                <a:latin typeface="DFKai-SB"/>
                <a:cs typeface="DFKai-SB"/>
              </a:rPr>
              <a:t>24</a:t>
            </a:r>
            <a:r>
              <a:rPr sz="1400" b="1" spc="-390" dirty="0">
                <a:latin typeface="DFKai-SB"/>
                <a:cs typeface="DFKai-SB"/>
              </a:rPr>
              <a:t> </a:t>
            </a:r>
            <a:r>
              <a:rPr sz="1400" b="1" spc="-5" dirty="0">
                <a:latin typeface="DFKai-SB"/>
                <a:cs typeface="DFKai-SB"/>
              </a:rPr>
              <a:t>附件一</a:t>
            </a:r>
            <a:endParaRPr sz="1400">
              <a:latin typeface="DFKai-SB"/>
              <a:cs typeface="DFKai-SB"/>
            </a:endParaRPr>
          </a:p>
          <a:p>
            <a:pPr>
              <a:lnSpc>
                <a:spcPct val="100000"/>
              </a:lnSpc>
              <a:spcBef>
                <a:spcPts val="30"/>
              </a:spcBef>
            </a:pPr>
            <a:endParaRPr sz="1550">
              <a:latin typeface="Times New Roman"/>
              <a:cs typeface="Times New Roman"/>
            </a:endParaRPr>
          </a:p>
          <a:p>
            <a:pPr marL="12700">
              <a:lnSpc>
                <a:spcPct val="100000"/>
              </a:lnSpc>
            </a:pPr>
            <a:r>
              <a:rPr sz="1600" b="1" spc="5" dirty="0">
                <a:latin typeface="DFKai-SB"/>
                <a:cs typeface="DFKai-SB"/>
              </a:rPr>
              <a:t>我是，請</a:t>
            </a:r>
            <a:r>
              <a:rPr sz="1600" b="1" spc="-20" dirty="0">
                <a:latin typeface="DFKai-SB"/>
                <a:cs typeface="DFKai-SB"/>
              </a:rPr>
              <a:t>不</a:t>
            </a:r>
            <a:r>
              <a:rPr sz="1600" b="1" spc="5" dirty="0">
                <a:latin typeface="DFKai-SB"/>
                <a:cs typeface="DFKai-SB"/>
              </a:rPr>
              <a:t>要客</a:t>
            </a:r>
            <a:r>
              <a:rPr sz="1600" b="1" spc="-20" dirty="0">
                <a:latin typeface="DFKai-SB"/>
                <a:cs typeface="DFKai-SB"/>
              </a:rPr>
              <a:t>氣</a:t>
            </a:r>
            <a:r>
              <a:rPr sz="1600" b="1" spc="5" dirty="0">
                <a:latin typeface="DFKai-SB"/>
                <a:cs typeface="DFKai-SB"/>
              </a:rPr>
              <a:t>寫下對</a:t>
            </a:r>
            <a:r>
              <a:rPr sz="1600" b="1" spc="-20" dirty="0">
                <a:latin typeface="DFKai-SB"/>
                <a:cs typeface="DFKai-SB"/>
              </a:rPr>
              <a:t>我</a:t>
            </a:r>
            <a:r>
              <a:rPr sz="1600" b="1" spc="5" dirty="0">
                <a:latin typeface="DFKai-SB"/>
                <a:cs typeface="DFKai-SB"/>
              </a:rPr>
              <a:t>的鼓</a:t>
            </a:r>
            <a:r>
              <a:rPr sz="1600" b="1" spc="-20" dirty="0">
                <a:latin typeface="DFKai-SB"/>
                <a:cs typeface="DFKai-SB"/>
              </a:rPr>
              <a:t>勵</a:t>
            </a:r>
            <a:r>
              <a:rPr sz="1600" b="1" spc="5" dirty="0">
                <a:latin typeface="DFKai-SB"/>
                <a:cs typeface="DFKai-SB"/>
              </a:rPr>
              <a:t>！</a:t>
            </a:r>
            <a:endParaRPr sz="1600">
              <a:latin typeface="DFKai-SB"/>
              <a:cs typeface="DFKai-S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3519" y="914399"/>
            <a:ext cx="4572000" cy="30022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4238731"/>
            <a:ext cx="5332095" cy="5320665"/>
          </a:xfrm>
          <a:prstGeom prst="rect">
            <a:avLst/>
          </a:prstGeom>
        </p:spPr>
        <p:txBody>
          <a:bodyPr vert="horz" wrap="square" lIns="0" tIns="635" rIns="0" bIns="0" rtlCol="0">
            <a:spAutoFit/>
          </a:bodyPr>
          <a:lstStyle/>
          <a:p>
            <a:pPr marL="12700" marR="20320" indent="304800">
              <a:lnSpc>
                <a:spcPct val="138300"/>
              </a:lnSpc>
              <a:spcBef>
                <a:spcPts val="5"/>
              </a:spcBef>
            </a:pPr>
            <a:r>
              <a:rPr sz="1200" spc="-15" dirty="0">
                <a:latin typeface="DFKai-SB"/>
                <a:cs typeface="DFKai-SB"/>
              </a:rPr>
              <a:t>不論是否遭逢特殊或重大的生涯挑戰，生涯經驗開展的本質就是在具有時間  </a:t>
            </a:r>
            <a:r>
              <a:rPr sz="1200" spc="135" dirty="0">
                <a:latin typeface="DFKai-SB"/>
                <a:cs typeface="DFKai-SB"/>
              </a:rPr>
              <a:t>性與空間性的置身處境之中不斷往前開展，透過當下的真實體驗與意向</a:t>
            </a:r>
            <a:r>
              <a:rPr sz="1200" spc="-459" dirty="0">
                <a:latin typeface="DFKai-SB"/>
                <a:cs typeface="DFKai-SB"/>
              </a:rPr>
              <a:t> </a:t>
            </a:r>
            <a:endParaRPr sz="1200" dirty="0">
              <a:latin typeface="DFKai-SB"/>
              <a:cs typeface="DFKai-SB"/>
            </a:endParaRPr>
          </a:p>
          <a:p>
            <a:pPr marL="12700" marR="5080" algn="just">
              <a:lnSpc>
                <a:spcPct val="138800"/>
              </a:lnSpc>
              <a:spcBef>
                <a:spcPts val="15"/>
              </a:spcBef>
            </a:pPr>
            <a:r>
              <a:rPr sz="1200" dirty="0">
                <a:latin typeface="DFKai-SB"/>
                <a:cs typeface="DFKai-SB"/>
              </a:rPr>
              <a:t>(intention)，帶出對過去的理解與對未來的籌畫，進而在決心的引領中作出多  </a:t>
            </a:r>
            <a:r>
              <a:rPr sz="1200" spc="15" dirty="0">
                <a:latin typeface="DFKai-SB"/>
                <a:cs typeface="DFKai-SB"/>
              </a:rPr>
              <a:t>元可能性之中的抉擇，以帶出超越當下處境的行動，接著在行動經驗中真實體  </a:t>
            </a:r>
            <a:r>
              <a:rPr sz="1200" spc="-120" dirty="0">
                <a:latin typeface="DFKai-SB"/>
                <a:cs typeface="DFKai-SB"/>
              </a:rPr>
              <a:t>驗、</a:t>
            </a:r>
            <a:r>
              <a:rPr sz="1200" dirty="0">
                <a:latin typeface="DFKai-SB"/>
                <a:cs typeface="DFKai-SB"/>
              </a:rPr>
              <a:t>領會籌</a:t>
            </a:r>
            <a:r>
              <a:rPr sz="1200" spc="-120" dirty="0">
                <a:latin typeface="DFKai-SB"/>
                <a:cs typeface="DFKai-SB"/>
              </a:rPr>
              <a:t>劃、</a:t>
            </a:r>
            <a:r>
              <a:rPr sz="1200" dirty="0">
                <a:latin typeface="DFKai-SB"/>
                <a:cs typeface="DFKai-SB"/>
              </a:rPr>
              <a:t>決心抉</a:t>
            </a:r>
            <a:r>
              <a:rPr sz="1200" spc="-120" dirty="0">
                <a:latin typeface="DFKai-SB"/>
                <a:cs typeface="DFKai-SB"/>
              </a:rPr>
              <a:t>擇、</a:t>
            </a:r>
            <a:r>
              <a:rPr sz="1200" dirty="0">
                <a:latin typeface="DFKai-SB"/>
                <a:cs typeface="DFKai-SB"/>
              </a:rPr>
              <a:t>實際行</a:t>
            </a:r>
            <a:r>
              <a:rPr sz="1200" spc="-120" dirty="0">
                <a:latin typeface="DFKai-SB"/>
                <a:cs typeface="DFKai-SB"/>
              </a:rPr>
              <a:t>動，</a:t>
            </a:r>
            <a:r>
              <a:rPr sz="1200" dirty="0">
                <a:latin typeface="DFKai-SB"/>
                <a:cs typeface="DFKai-SB"/>
              </a:rPr>
              <a:t>周而復</a:t>
            </a:r>
            <a:r>
              <a:rPr sz="1200" spc="-120" dirty="0">
                <a:latin typeface="DFKai-SB"/>
                <a:cs typeface="DFKai-SB"/>
              </a:rPr>
              <a:t>始、</a:t>
            </a:r>
            <a:r>
              <a:rPr sz="1200" dirty="0">
                <a:latin typeface="DFKai-SB"/>
                <a:cs typeface="DFKai-SB"/>
              </a:rPr>
              <a:t>持續循</a:t>
            </a:r>
            <a:r>
              <a:rPr sz="1200" spc="-120" dirty="0">
                <a:latin typeface="DFKai-SB"/>
                <a:cs typeface="DFKai-SB"/>
              </a:rPr>
              <a:t>環。</a:t>
            </a:r>
            <a:r>
              <a:rPr sz="1200" dirty="0">
                <a:latin typeface="DFKai-SB"/>
                <a:cs typeface="DFKai-SB"/>
              </a:rPr>
              <a:t>以易經太極圖為</a:t>
            </a:r>
            <a:r>
              <a:rPr sz="1200" spc="20" dirty="0">
                <a:latin typeface="DFKai-SB"/>
                <a:cs typeface="DFKai-SB"/>
              </a:rPr>
              <a:t>例</a:t>
            </a:r>
            <a:r>
              <a:rPr sz="1200" dirty="0" smtClean="0">
                <a:latin typeface="DFKai-SB"/>
                <a:cs typeface="DFKai-SB"/>
              </a:rPr>
              <a:t>，</a:t>
            </a:r>
            <a:r>
              <a:rPr sz="1200" spc="-15" dirty="0" smtClean="0">
                <a:latin typeface="DFKai-SB"/>
                <a:cs typeface="DFKai-SB"/>
              </a:rPr>
              <a:t>其圓心包含黑</a:t>
            </a:r>
            <a:r>
              <a:rPr sz="1200" spc="-15" dirty="0">
                <a:latin typeface="DFKai-SB"/>
                <a:cs typeface="DFKai-SB"/>
              </a:rPr>
              <a:t>、白兩個元素，白者為陽，黑者為陰，</a:t>
            </a:r>
            <a:r>
              <a:rPr sz="1200" spc="-15" dirty="0" smtClean="0">
                <a:latin typeface="DFKai-SB"/>
                <a:cs typeface="DFKai-SB"/>
              </a:rPr>
              <a:t>兩者相互循環卻又包含另一者的元素在內</a:t>
            </a:r>
            <a:r>
              <a:rPr sz="1200" spc="-15" dirty="0">
                <a:latin typeface="DFKai-SB"/>
                <a:cs typeface="DFKai-SB"/>
              </a:rPr>
              <a:t>，如同個人生涯觀所包含「生涯願景」和「存在策略」，</a:t>
            </a:r>
            <a:r>
              <a:rPr sz="1200" spc="-15" dirty="0" err="1" smtClean="0">
                <a:latin typeface="DFKai-SB"/>
                <a:cs typeface="DFKai-SB"/>
              </a:rPr>
              <a:t>白者頂天立地</a:t>
            </a:r>
            <a:r>
              <a:rPr sz="1200" spc="-15" dirty="0" err="1">
                <a:latin typeface="DFKai-SB"/>
                <a:cs typeface="DFKai-SB"/>
              </a:rPr>
              <a:t>，享變創新，以求在天地之間尋得生命之意義，活出天道，</a:t>
            </a:r>
            <a:r>
              <a:rPr sz="1200" spc="-15" dirty="0" err="1" smtClean="0">
                <a:latin typeface="DFKai-SB"/>
                <a:cs typeface="DFKai-SB"/>
              </a:rPr>
              <a:t>然而面對生涯之</a:t>
            </a:r>
            <a:r>
              <a:rPr sz="1200" spc="-35" dirty="0" err="1" smtClean="0">
                <a:latin typeface="DFKai-SB"/>
                <a:cs typeface="DFKai-SB"/>
              </a:rPr>
              <a:t>多變與不確定性</a:t>
            </a:r>
            <a:r>
              <a:rPr sz="1200" spc="-35" dirty="0" err="1">
                <a:latin typeface="DFKai-SB"/>
                <a:cs typeface="DFKai-SB"/>
              </a:rPr>
              <a:t>，又須佐以「悅納變通</a:t>
            </a:r>
            <a:r>
              <a:rPr sz="1200" spc="-35" dirty="0">
                <a:latin typeface="DFKai-SB"/>
                <a:cs typeface="DFKai-SB"/>
              </a:rPr>
              <a:t>」（開放力）</a:t>
            </a:r>
            <a:r>
              <a:rPr sz="1200" spc="-35" dirty="0" smtClean="0">
                <a:latin typeface="DFKai-SB"/>
                <a:cs typeface="DFKai-SB"/>
              </a:rPr>
              <a:t>來提升生涯圓滿程度</a:t>
            </a:r>
            <a:r>
              <a:rPr sz="1200" dirty="0" smtClean="0">
                <a:latin typeface="DFKai-SB"/>
                <a:cs typeface="DFKai-SB"/>
              </a:rPr>
              <a:t>（洪瑞</a:t>
            </a:r>
            <a:r>
              <a:rPr sz="1200" spc="-40" dirty="0" smtClean="0">
                <a:latin typeface="DFKai-SB"/>
                <a:cs typeface="DFKai-SB"/>
              </a:rPr>
              <a:t>斌</a:t>
            </a:r>
            <a:r>
              <a:rPr sz="1200" spc="-40" dirty="0">
                <a:latin typeface="DFKai-SB"/>
                <a:cs typeface="DFKai-SB"/>
              </a:rPr>
              <a:t>，2012；陳建丞，2008；遊潔謙，2011；盧怡任、劉淑慧，付印中）。「</a:t>
            </a:r>
            <a:r>
              <a:rPr sz="1200" spc="-40" dirty="0" err="1" smtClean="0">
                <a:latin typeface="DFKai-SB"/>
                <a:cs typeface="DFKai-SB"/>
              </a:rPr>
              <a:t>存在策</a:t>
            </a:r>
            <a:r>
              <a:rPr sz="1200" spc="-15" dirty="0" err="1" smtClean="0">
                <a:latin typeface="DFKai-SB"/>
                <a:cs typeface="DFKai-SB"/>
              </a:rPr>
              <a:t>略</a:t>
            </a:r>
            <a:r>
              <a:rPr sz="1200" spc="-15" dirty="0" err="1">
                <a:latin typeface="DFKai-SB"/>
                <a:cs typeface="DFKai-SB"/>
              </a:rPr>
              <a:t>」則為安穩守舊，依循當下之生活經驗，</a:t>
            </a:r>
            <a:r>
              <a:rPr sz="1200" spc="-15" dirty="0" err="1" smtClean="0">
                <a:latin typeface="DFKai-SB"/>
                <a:cs typeface="DFKai-SB"/>
              </a:rPr>
              <a:t>結合自身能力及對週遭環境的覺知與精挑掌控</a:t>
            </a:r>
            <a:r>
              <a:rPr sz="1200" spc="-15" dirty="0" err="1">
                <a:latin typeface="DFKai-SB"/>
                <a:cs typeface="DFKai-SB"/>
              </a:rPr>
              <a:t>（掌控力</a:t>
            </a:r>
            <a:r>
              <a:rPr sz="1200" spc="-15" dirty="0">
                <a:latin typeface="DFKai-SB"/>
                <a:cs typeface="DFKai-SB"/>
              </a:rPr>
              <a:t>），為自身謀求、規劃一套穩定的道路。精挑掌控、</a:t>
            </a:r>
            <a:r>
              <a:rPr sz="1200" spc="-15" dirty="0" smtClean="0">
                <a:latin typeface="DFKai-SB"/>
                <a:cs typeface="DFKai-SB"/>
              </a:rPr>
              <a:t>悅納變通兩種籌劃策略彼此之間具有緊密關連</a:t>
            </a:r>
            <a:r>
              <a:rPr sz="1200" spc="-15" dirty="0">
                <a:latin typeface="DFKai-SB"/>
                <a:cs typeface="DFKai-SB"/>
              </a:rPr>
              <a:t>，既對立消長，也有相互轉化與支援（</a:t>
            </a:r>
            <a:r>
              <a:rPr sz="1200" spc="-15" dirty="0" smtClean="0">
                <a:latin typeface="DFKai-SB"/>
                <a:cs typeface="DFKai-SB"/>
              </a:rPr>
              <a:t>李玉婷</a:t>
            </a:r>
            <a:r>
              <a:rPr sz="1200" spc="-15" dirty="0">
                <a:latin typeface="DFKai-SB"/>
                <a:cs typeface="DFKai-SB"/>
              </a:rPr>
              <a:t>，2010；蕭景方，2006）之特色，是為陰陽調和。故在生涯發展中，</a:t>
            </a:r>
            <a:r>
              <a:rPr sz="1200" spc="-15" dirty="0" smtClean="0">
                <a:latin typeface="DFKai-SB"/>
                <a:cs typeface="DFKai-SB"/>
              </a:rPr>
              <a:t>兩種籌劃</a:t>
            </a:r>
            <a:r>
              <a:rPr sz="1200" dirty="0" smtClean="0">
                <a:latin typeface="DFKai-SB"/>
                <a:cs typeface="DFKai-SB"/>
              </a:rPr>
              <a:t>策略兼備最能提升生涯圓滿程度 </a:t>
            </a:r>
            <a:r>
              <a:rPr sz="1200" dirty="0">
                <a:latin typeface="DFKai-SB"/>
                <a:cs typeface="DFKai-SB"/>
              </a:rPr>
              <a:t>（李玉婷，2010；高先瑩，2005；高先瑩、</a:t>
            </a:r>
            <a:r>
              <a:rPr sz="1200" dirty="0" smtClean="0">
                <a:latin typeface="DFKai-SB"/>
                <a:cs typeface="DFKai-SB"/>
              </a:rPr>
              <a:t>劉</a:t>
            </a:r>
            <a:r>
              <a:rPr sz="1200" spc="-15" dirty="0" smtClean="0">
                <a:latin typeface="DFKai-SB"/>
                <a:cs typeface="DFKai-SB"/>
              </a:rPr>
              <a:t>淑慧</a:t>
            </a:r>
            <a:r>
              <a:rPr sz="1200" spc="-15" dirty="0">
                <a:latin typeface="DFKai-SB"/>
                <a:cs typeface="DFKai-SB"/>
              </a:rPr>
              <a:t>，2012；劉淑慧、王智弘、陳弈靜、鄧志平、楊育儀、林妙穗、蘇芳儀、</a:t>
            </a:r>
            <a:r>
              <a:rPr sz="1200" spc="-15" dirty="0" smtClean="0">
                <a:latin typeface="DFKai-SB"/>
                <a:cs typeface="DFKai-SB"/>
              </a:rPr>
              <a:t>盧</a:t>
            </a:r>
            <a:r>
              <a:rPr sz="1200" dirty="0" smtClean="0">
                <a:latin typeface="DFKai-SB"/>
                <a:cs typeface="DFKai-SB"/>
              </a:rPr>
              <a:t>怡任</a:t>
            </a:r>
            <a:r>
              <a:rPr sz="1200" dirty="0">
                <a:latin typeface="DFKai-SB"/>
                <a:cs typeface="DFKai-SB"/>
              </a:rPr>
              <a:t>，2013；蕭景方，2006）</a:t>
            </a:r>
          </a:p>
          <a:p>
            <a:pPr marL="317500" marR="41275" indent="-304800">
              <a:lnSpc>
                <a:spcPct val="201700"/>
              </a:lnSpc>
            </a:pPr>
            <a:r>
              <a:rPr sz="1200" b="1" spc="-5" dirty="0">
                <a:latin typeface="DFKai-SB"/>
                <a:cs typeface="DFKai-SB"/>
              </a:rPr>
              <a:t>5. </a:t>
            </a:r>
            <a:r>
              <a:rPr sz="1200" b="1" dirty="0">
                <a:latin typeface="DFKai-SB"/>
                <a:cs typeface="DFKai-SB"/>
              </a:rPr>
              <a:t>生涯籌劃策略發展說明圖  </a:t>
            </a:r>
            <a:r>
              <a:rPr sz="1200" spc="-20" dirty="0">
                <a:latin typeface="DFKai-SB"/>
                <a:cs typeface="DFKai-SB"/>
              </a:rPr>
              <a:t>針對個人如何在生涯發展中增加對自身各方面的認識（要什麼）、如何運用</a:t>
            </a:r>
            <a:endParaRPr sz="1200" dirty="0">
              <a:latin typeface="DFKai-SB"/>
              <a:cs typeface="DFKai-SB"/>
            </a:endParaRPr>
          </a:p>
          <a:p>
            <a:pPr marL="12700" algn="just">
              <a:lnSpc>
                <a:spcPct val="100000"/>
              </a:lnSpc>
              <a:spcBef>
                <a:spcPts val="550"/>
              </a:spcBef>
            </a:pPr>
            <a:r>
              <a:rPr sz="1200" spc="-15" dirty="0">
                <a:latin typeface="DFKai-SB"/>
                <a:cs typeface="DFKai-SB"/>
              </a:rPr>
              <a:t>自身條件結合外在資源（如何要）及如何在生涯開展循環中活出具個人意義的整</a:t>
            </a:r>
            <a:endParaRPr sz="1200" dirty="0">
              <a:latin typeface="DFKai-SB"/>
              <a:cs typeface="DFKai-SB"/>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94526"/>
            <a:ext cx="5304790" cy="776605"/>
          </a:xfrm>
          <a:prstGeom prst="rect">
            <a:avLst/>
          </a:prstGeom>
        </p:spPr>
        <p:txBody>
          <a:bodyPr vert="horz" wrap="square" lIns="0" tIns="0" rIns="0" bIns="0" rtlCol="0">
            <a:spAutoFit/>
          </a:bodyPr>
          <a:lstStyle/>
          <a:p>
            <a:pPr marL="12700" marR="5080" algn="just">
              <a:lnSpc>
                <a:spcPct val="139200"/>
              </a:lnSpc>
            </a:pPr>
            <a:r>
              <a:rPr sz="1200" spc="15" dirty="0">
                <a:latin typeface="DFKai-SB"/>
                <a:cs typeface="DFKai-SB"/>
              </a:rPr>
              <a:t>體經驗與故事，本教材開發小組結合上述各家所長，提出出「兩種生涯開展風  </a:t>
            </a:r>
            <a:r>
              <a:rPr sz="1200" spc="-80" dirty="0">
                <a:latin typeface="DFKai-SB"/>
                <a:cs typeface="DFKai-SB"/>
              </a:rPr>
              <a:t>格」、「四種生涯開展力」、「八種生涯管理策略」用以具體說明生涯籌劃策略，並  </a:t>
            </a:r>
            <a:r>
              <a:rPr sz="1200" dirty="0">
                <a:latin typeface="DFKai-SB"/>
                <a:cs typeface="DFKai-SB"/>
              </a:rPr>
              <a:t>繪製成說明圖，其內容概念分述如下。</a:t>
            </a:r>
            <a:endParaRPr sz="1200">
              <a:latin typeface="DFKai-SB"/>
              <a:cs typeface="DFKai-SB"/>
            </a:endParaRPr>
          </a:p>
        </p:txBody>
      </p:sp>
      <p:sp>
        <p:nvSpPr>
          <p:cNvPr id="3" name="object 3"/>
          <p:cNvSpPr/>
          <p:nvPr/>
        </p:nvSpPr>
        <p:spPr>
          <a:xfrm>
            <a:off x="1511935" y="1685289"/>
            <a:ext cx="4836782" cy="318598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4969702"/>
            <a:ext cx="5335270" cy="5196487"/>
          </a:xfrm>
          <a:prstGeom prst="rect">
            <a:avLst/>
          </a:prstGeom>
        </p:spPr>
        <p:txBody>
          <a:bodyPr vert="horz" wrap="square" lIns="0" tIns="0" rIns="0" bIns="0" rtlCol="0">
            <a:spAutoFit/>
          </a:bodyPr>
          <a:lstStyle/>
          <a:p>
            <a:pPr marL="12700" marR="5080" indent="304800" algn="just">
              <a:lnSpc>
                <a:spcPct val="139200"/>
              </a:lnSpc>
            </a:pPr>
            <a:r>
              <a:rPr sz="1200" spc="-20" dirty="0">
                <a:latin typeface="DFKai-SB"/>
                <a:cs typeface="DFKai-SB"/>
              </a:rPr>
              <a:t>生涯開展風格：有「聚焦有為」「開放體驗」兩種原型，大部分人都以個人  </a:t>
            </a:r>
            <a:r>
              <a:rPr sz="1200" dirty="0">
                <a:latin typeface="DFKai-SB"/>
                <a:cs typeface="DFKai-SB"/>
              </a:rPr>
              <a:t>獨特的方式綜合應用這兩種風</a:t>
            </a:r>
            <a:r>
              <a:rPr sz="1200" spc="-100" dirty="0">
                <a:latin typeface="DFKai-SB"/>
                <a:cs typeface="DFKai-SB"/>
              </a:rPr>
              <a:t>格</a:t>
            </a:r>
            <a:r>
              <a:rPr sz="1200" spc="-700" dirty="0">
                <a:latin typeface="DFKai-SB"/>
                <a:cs typeface="DFKai-SB"/>
              </a:rPr>
              <a:t>。</a:t>
            </a:r>
            <a:r>
              <a:rPr sz="1200" dirty="0">
                <a:latin typeface="DFKai-SB"/>
                <a:cs typeface="DFKai-SB"/>
              </a:rPr>
              <a:t>（相關概念</a:t>
            </a:r>
            <a:r>
              <a:rPr sz="1200" spc="-25" dirty="0">
                <a:latin typeface="DFKai-SB"/>
                <a:cs typeface="DFKai-SB"/>
              </a:rPr>
              <a:t>請</a:t>
            </a:r>
            <a:r>
              <a:rPr sz="1200" dirty="0">
                <a:latin typeface="DFKai-SB"/>
                <a:cs typeface="DFKai-SB"/>
              </a:rPr>
              <a:t>參</a:t>
            </a:r>
            <a:r>
              <a:rPr sz="1200" spc="-100" dirty="0">
                <a:latin typeface="DFKai-SB"/>
                <a:cs typeface="DFKai-SB"/>
              </a:rPr>
              <a:t>考：</a:t>
            </a:r>
            <a:r>
              <a:rPr sz="1200" dirty="0">
                <a:latin typeface="DFKai-SB"/>
                <a:cs typeface="DFKai-SB"/>
              </a:rPr>
              <a:t>劉淑</a:t>
            </a:r>
            <a:r>
              <a:rPr sz="1200" spc="-120" dirty="0">
                <a:latin typeface="DFKai-SB"/>
                <a:cs typeface="DFKai-SB"/>
              </a:rPr>
              <a:t>慧</a:t>
            </a:r>
            <a:r>
              <a:rPr sz="1200" spc="-100" dirty="0">
                <a:latin typeface="DFKai-SB"/>
                <a:cs typeface="DFKai-SB"/>
              </a:rPr>
              <a:t>、</a:t>
            </a:r>
            <a:r>
              <a:rPr sz="1200" dirty="0">
                <a:latin typeface="DFKai-SB"/>
                <a:cs typeface="DFKai-SB"/>
              </a:rPr>
              <a:t>陳弈</a:t>
            </a:r>
            <a:r>
              <a:rPr sz="1200" spc="-120" dirty="0">
                <a:latin typeface="DFKai-SB"/>
                <a:cs typeface="DFKai-SB"/>
              </a:rPr>
              <a:t>靜</a:t>
            </a:r>
            <a:r>
              <a:rPr sz="1200" spc="-100" dirty="0">
                <a:latin typeface="DFKai-SB"/>
                <a:cs typeface="DFKai-SB"/>
              </a:rPr>
              <a:t>、</a:t>
            </a:r>
            <a:r>
              <a:rPr sz="1200" dirty="0">
                <a:latin typeface="DFKai-SB"/>
                <a:cs typeface="DFKai-SB"/>
              </a:rPr>
              <a:t>鄧</a:t>
            </a:r>
            <a:r>
              <a:rPr sz="1200" spc="20" dirty="0">
                <a:latin typeface="DFKai-SB"/>
                <a:cs typeface="DFKai-SB"/>
              </a:rPr>
              <a:t>志平</a:t>
            </a:r>
            <a:r>
              <a:rPr sz="1200" dirty="0">
                <a:latin typeface="DFKai-SB"/>
                <a:cs typeface="DFKai-SB"/>
              </a:rPr>
              <a:t>、  </a:t>
            </a:r>
            <a:r>
              <a:rPr sz="1200" spc="-35" dirty="0">
                <a:latin typeface="DFKai-SB"/>
                <a:cs typeface="DFKai-SB"/>
              </a:rPr>
              <a:t>楊育儀、王智弘（2013）。CCN</a:t>
            </a:r>
            <a:r>
              <a:rPr sz="1200" spc="-30" dirty="0">
                <a:latin typeface="DFKai-SB"/>
                <a:cs typeface="DFKai-SB"/>
              </a:rPr>
              <a:t> </a:t>
            </a:r>
            <a:r>
              <a:rPr sz="1200" dirty="0">
                <a:latin typeface="DFKai-SB"/>
                <a:cs typeface="DFKai-SB"/>
              </a:rPr>
              <a:t>生涯開展風格量表大專版初版之編製歷程與信效</a:t>
            </a:r>
          </a:p>
          <a:p>
            <a:pPr marL="12700" marR="38100" algn="just">
              <a:lnSpc>
                <a:spcPct val="138900"/>
              </a:lnSpc>
              <a:spcBef>
                <a:spcPts val="15"/>
              </a:spcBef>
            </a:pPr>
            <a:r>
              <a:rPr sz="1200" dirty="0">
                <a:latin typeface="DFKai-SB"/>
                <a:cs typeface="DFKai-SB"/>
              </a:rPr>
              <a:t>度分析結</a:t>
            </a:r>
            <a:r>
              <a:rPr sz="1200" spc="-50" dirty="0">
                <a:latin typeface="DFKai-SB"/>
                <a:cs typeface="DFKai-SB"/>
              </a:rPr>
              <a:t>果。</a:t>
            </a:r>
            <a:r>
              <a:rPr sz="1200" dirty="0">
                <a:latin typeface="DFKai-SB"/>
                <a:cs typeface="DFKai-SB"/>
              </a:rPr>
              <a:t>彰化</a:t>
            </a:r>
            <a:r>
              <a:rPr sz="1200" spc="-50" dirty="0">
                <a:latin typeface="DFKai-SB"/>
                <a:cs typeface="DFKai-SB"/>
              </a:rPr>
              <a:t>市：</a:t>
            </a:r>
            <a:r>
              <a:rPr sz="1200" dirty="0">
                <a:latin typeface="DFKai-SB"/>
                <a:cs typeface="DFKai-SB"/>
              </a:rPr>
              <a:t>彰化師範大學華人生涯研究中</a:t>
            </a:r>
            <a:r>
              <a:rPr sz="1200" spc="-50" dirty="0">
                <a:latin typeface="DFKai-SB"/>
                <a:cs typeface="DFKai-SB"/>
              </a:rPr>
              <a:t>心。</a:t>
            </a:r>
            <a:r>
              <a:rPr sz="1200" spc="-100" dirty="0">
                <a:latin typeface="DFKai-SB"/>
                <a:cs typeface="DFKai-SB"/>
              </a:rPr>
              <a:t>）</a:t>
            </a:r>
            <a:r>
              <a:rPr sz="1200" dirty="0">
                <a:latin typeface="DFKai-SB"/>
                <a:cs typeface="DFKai-SB"/>
              </a:rPr>
              <a:t>以此原型發展</a:t>
            </a:r>
            <a:r>
              <a:rPr sz="1200" spc="-100" dirty="0">
                <a:latin typeface="DFKai-SB"/>
                <a:cs typeface="DFKai-SB"/>
              </a:rPr>
              <a:t>出</a:t>
            </a:r>
            <a:r>
              <a:rPr sz="1200" dirty="0">
                <a:latin typeface="DFKai-SB"/>
                <a:cs typeface="DFKai-SB"/>
              </a:rPr>
              <a:t>「</a:t>
            </a:r>
            <a:r>
              <a:rPr sz="1200" dirty="0" smtClean="0">
                <a:latin typeface="DFKai-SB"/>
                <a:cs typeface="DFKai-SB"/>
              </a:rPr>
              <a:t>掌控力</a:t>
            </a:r>
            <a:r>
              <a:rPr sz="1200" spc="-120" dirty="0">
                <a:latin typeface="DFKai-SB"/>
                <a:cs typeface="DFKai-SB"/>
              </a:rPr>
              <a:t>」與</a:t>
            </a:r>
            <a:r>
              <a:rPr sz="1200" dirty="0">
                <a:latin typeface="DFKai-SB"/>
                <a:cs typeface="DFKai-SB"/>
              </a:rPr>
              <a:t>「開放心</a:t>
            </a:r>
            <a:r>
              <a:rPr sz="1200" spc="-120" dirty="0">
                <a:latin typeface="DFKai-SB"/>
                <a:cs typeface="DFKai-SB"/>
              </a:rPr>
              <a:t>」</a:t>
            </a:r>
            <a:r>
              <a:rPr sz="1200" dirty="0">
                <a:latin typeface="DFKai-SB"/>
                <a:cs typeface="DFKai-SB"/>
              </a:rPr>
              <a:t>兩種開展風格反映出面對生涯探</a:t>
            </a:r>
            <a:r>
              <a:rPr sz="1200" spc="-50" dirty="0">
                <a:latin typeface="DFKai-SB"/>
                <a:cs typeface="DFKai-SB"/>
              </a:rPr>
              <a:t>索、</a:t>
            </a:r>
            <a:r>
              <a:rPr sz="1200" dirty="0" smtClean="0">
                <a:latin typeface="DFKai-SB"/>
                <a:cs typeface="DFKai-SB"/>
              </a:rPr>
              <a:t>抉擇與實現任務的生涯旅程中不同的進展方</a:t>
            </a:r>
            <a:r>
              <a:rPr sz="1200" spc="-50" dirty="0" smtClean="0">
                <a:latin typeface="DFKai-SB"/>
                <a:cs typeface="DFKai-SB"/>
              </a:rPr>
              <a:t>式</a:t>
            </a:r>
            <a:r>
              <a:rPr sz="1200" spc="-50" dirty="0">
                <a:latin typeface="DFKai-SB"/>
                <a:cs typeface="DFKai-SB"/>
              </a:rPr>
              <a:t>。</a:t>
            </a:r>
            <a:r>
              <a:rPr sz="1200" dirty="0">
                <a:latin typeface="DFKai-SB"/>
                <a:cs typeface="DFKai-SB"/>
              </a:rPr>
              <a:t>兩種風格呈現</a:t>
            </a:r>
            <a:r>
              <a:rPr sz="1200" spc="-100" dirty="0">
                <a:latin typeface="DFKai-SB"/>
                <a:cs typeface="DFKai-SB"/>
              </a:rPr>
              <a:t>出</a:t>
            </a:r>
            <a:r>
              <a:rPr sz="1200" dirty="0">
                <a:latin typeface="DFKai-SB"/>
                <a:cs typeface="DFKai-SB"/>
              </a:rPr>
              <a:t>「安穩</a:t>
            </a:r>
            <a:r>
              <a:rPr sz="1200" spc="-100" dirty="0">
                <a:latin typeface="DFKai-SB"/>
                <a:cs typeface="DFKai-SB"/>
              </a:rPr>
              <a:t>」與</a:t>
            </a:r>
            <a:r>
              <a:rPr sz="1200" dirty="0">
                <a:latin typeface="DFKai-SB"/>
                <a:cs typeface="DFKai-SB"/>
              </a:rPr>
              <a:t>「享變</a:t>
            </a:r>
            <a:r>
              <a:rPr sz="1200" spc="-100" dirty="0">
                <a:latin typeface="DFKai-SB"/>
                <a:cs typeface="DFKai-SB"/>
              </a:rPr>
              <a:t>」</a:t>
            </a:r>
            <a:r>
              <a:rPr sz="1200" dirty="0" smtClean="0">
                <a:latin typeface="DFKai-SB"/>
                <a:cs typeface="DFKai-SB"/>
              </a:rPr>
              <a:t>兩種生涯籌劃的核心工具性價值</a:t>
            </a:r>
            <a:r>
              <a:rPr sz="1200" dirty="0">
                <a:latin typeface="DFKai-SB"/>
                <a:cs typeface="DFKai-SB"/>
              </a:rPr>
              <a:t>。</a:t>
            </a:r>
          </a:p>
          <a:p>
            <a:pPr marL="12700" marR="38100" indent="304800" algn="just">
              <a:lnSpc>
                <a:spcPct val="140000"/>
              </a:lnSpc>
              <a:spcBef>
                <a:spcPts val="860"/>
              </a:spcBef>
            </a:pPr>
            <a:r>
              <a:rPr sz="1200" dirty="0" err="1">
                <a:latin typeface="DFKai-SB"/>
                <a:cs typeface="DFKai-SB"/>
              </a:rPr>
              <a:t>生涯開展能</a:t>
            </a:r>
            <a:r>
              <a:rPr sz="1200" spc="-75" dirty="0" err="1">
                <a:latin typeface="DFKai-SB"/>
                <a:cs typeface="DFKai-SB"/>
              </a:rPr>
              <a:t>力：</a:t>
            </a:r>
            <a:r>
              <a:rPr sz="1200" dirty="0" err="1">
                <a:latin typeface="DFKai-SB"/>
                <a:cs typeface="DFKai-SB"/>
              </a:rPr>
              <a:t>反映出承擔生涯探</a:t>
            </a:r>
            <a:r>
              <a:rPr sz="1200" spc="-75" dirty="0" err="1">
                <a:latin typeface="DFKai-SB"/>
                <a:cs typeface="DFKai-SB"/>
              </a:rPr>
              <a:t>索、</a:t>
            </a:r>
            <a:r>
              <a:rPr sz="1200" dirty="0" err="1">
                <a:latin typeface="DFKai-SB"/>
                <a:cs typeface="DFKai-SB"/>
              </a:rPr>
              <a:t>抉擇</a:t>
            </a:r>
            <a:r>
              <a:rPr sz="1200" spc="-25" dirty="0" err="1">
                <a:latin typeface="DFKai-SB"/>
                <a:cs typeface="DFKai-SB"/>
              </a:rPr>
              <a:t>與</a:t>
            </a:r>
            <a:r>
              <a:rPr sz="1200" dirty="0" err="1">
                <a:latin typeface="DFKai-SB"/>
                <a:cs typeface="DFKai-SB"/>
              </a:rPr>
              <a:t>實現任務的能</a:t>
            </a:r>
            <a:r>
              <a:rPr sz="1200" spc="-75" dirty="0" err="1">
                <a:latin typeface="DFKai-SB"/>
                <a:cs typeface="DFKai-SB"/>
              </a:rPr>
              <a:t>力，</a:t>
            </a:r>
            <a:r>
              <a:rPr sz="1200" dirty="0" err="1" smtClean="0">
                <a:latin typeface="DFKai-SB"/>
                <a:cs typeface="DFKai-SB"/>
              </a:rPr>
              <a:t>是在生涯旅程中前進的資產</a:t>
            </a:r>
            <a:r>
              <a:rPr sz="1200" dirty="0" err="1">
                <a:latin typeface="DFKai-SB"/>
                <a:cs typeface="DFKai-SB"/>
              </a:rPr>
              <a:t>。包含</a:t>
            </a:r>
            <a:r>
              <a:rPr sz="1200" dirty="0">
                <a:latin typeface="DFKai-SB"/>
                <a:cs typeface="DFKai-SB"/>
              </a:rPr>
              <a:t>：</a:t>
            </a:r>
          </a:p>
          <a:p>
            <a:pPr marL="551815" marR="81280" indent="-180340">
              <a:lnSpc>
                <a:spcPct val="140000"/>
              </a:lnSpc>
              <a:spcBef>
                <a:spcPts val="865"/>
              </a:spcBef>
            </a:pPr>
            <a:r>
              <a:rPr sz="1200" dirty="0">
                <a:latin typeface="Wingdings"/>
                <a:cs typeface="Wingdings"/>
              </a:rPr>
              <a:t></a:t>
            </a:r>
            <a:r>
              <a:rPr sz="1200" dirty="0">
                <a:latin typeface="DFKai-SB"/>
                <a:cs typeface="DFKai-SB"/>
              </a:rPr>
              <a:t>解析力→有助解析自己與環境，據以抉擇、勾畫與落實未來生涯發展路  徑；</a:t>
            </a:r>
          </a:p>
          <a:p>
            <a:pPr>
              <a:lnSpc>
                <a:spcPct val="100000"/>
              </a:lnSpc>
            </a:pPr>
            <a:endParaRPr sz="1250" dirty="0">
              <a:latin typeface="Times New Roman"/>
              <a:cs typeface="Times New Roman"/>
            </a:endParaRPr>
          </a:p>
          <a:p>
            <a:pPr marL="372110">
              <a:lnSpc>
                <a:spcPct val="100000"/>
              </a:lnSpc>
            </a:pPr>
            <a:r>
              <a:rPr sz="1200" dirty="0">
                <a:latin typeface="Wingdings"/>
                <a:cs typeface="Wingdings"/>
              </a:rPr>
              <a:t></a:t>
            </a:r>
            <a:r>
              <a:rPr sz="1200" dirty="0">
                <a:latin typeface="DFKai-SB"/>
                <a:cs typeface="DFKai-SB"/>
              </a:rPr>
              <a:t>夢想力→有助懷抱希望、信心去追求意義與夢想；</a:t>
            </a:r>
          </a:p>
          <a:p>
            <a:pPr>
              <a:lnSpc>
                <a:spcPct val="100000"/>
              </a:lnSpc>
              <a:spcBef>
                <a:spcPts val="25"/>
              </a:spcBef>
            </a:pPr>
            <a:endParaRPr sz="1250" dirty="0">
              <a:latin typeface="Times New Roman"/>
              <a:cs typeface="Times New Roman"/>
            </a:endParaRPr>
          </a:p>
          <a:p>
            <a:pPr marL="372110">
              <a:lnSpc>
                <a:spcPct val="100000"/>
              </a:lnSpc>
            </a:pPr>
            <a:r>
              <a:rPr sz="1200" dirty="0">
                <a:latin typeface="Wingdings"/>
                <a:cs typeface="Wingdings"/>
              </a:rPr>
              <a:t></a:t>
            </a:r>
            <a:r>
              <a:rPr sz="1200" dirty="0">
                <a:latin typeface="DFKai-SB"/>
                <a:cs typeface="DFKai-SB"/>
              </a:rPr>
              <a:t>堅韌力→有助於在壓力、困難、變動中保持安然、努力與冒險動力；</a:t>
            </a:r>
          </a:p>
          <a:p>
            <a:pPr marL="317500" marR="41275" indent="54610">
              <a:lnSpc>
                <a:spcPct val="201700"/>
              </a:lnSpc>
            </a:pPr>
            <a:r>
              <a:rPr sz="1200" dirty="0">
                <a:latin typeface="Wingdings"/>
                <a:cs typeface="Wingdings"/>
              </a:rPr>
              <a:t></a:t>
            </a:r>
            <a:r>
              <a:rPr sz="1200" dirty="0">
                <a:latin typeface="DFKai-SB"/>
                <a:cs typeface="DFKai-SB"/>
              </a:rPr>
              <a:t>調和力→有助管理自己、和諧處境、調和生活並發掘新機緣新方法。  生涯管理策</a:t>
            </a:r>
            <a:r>
              <a:rPr sz="1200" spc="-120" dirty="0">
                <a:latin typeface="DFKai-SB"/>
                <a:cs typeface="DFKai-SB"/>
              </a:rPr>
              <a:t>略：</a:t>
            </a:r>
            <a:r>
              <a:rPr sz="1200" dirty="0">
                <a:latin typeface="DFKai-SB"/>
                <a:cs typeface="DFKai-SB"/>
              </a:rPr>
              <a:t>以生涯開展風格與開展能力為主</a:t>
            </a:r>
            <a:r>
              <a:rPr sz="1200" spc="-120" dirty="0">
                <a:latin typeface="DFKai-SB"/>
                <a:cs typeface="DFKai-SB"/>
              </a:rPr>
              <a:t>軸，</a:t>
            </a:r>
            <a:r>
              <a:rPr sz="1200" dirty="0">
                <a:latin typeface="DFKai-SB"/>
                <a:cs typeface="DFKai-SB"/>
              </a:rPr>
              <a:t>發展出個人邁向理想生</a:t>
            </a:r>
          </a:p>
          <a:p>
            <a:pPr marL="12700" algn="just">
              <a:lnSpc>
                <a:spcPct val="100000"/>
              </a:lnSpc>
              <a:spcBef>
                <a:spcPts val="575"/>
              </a:spcBef>
            </a:pPr>
            <a:r>
              <a:rPr sz="1200" dirty="0">
                <a:latin typeface="DFKai-SB"/>
                <a:cs typeface="DFKai-SB"/>
              </a:rPr>
              <a:t>涯所需要建立之八種生涯管理習慣，分別為主動積極、以終為始、內在聲音。</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262</a:t>
            </a:r>
          </a:p>
        </p:txBody>
      </p:sp>
      <p:sp>
        <p:nvSpPr>
          <p:cNvPr id="2" name="object 2"/>
          <p:cNvSpPr txBox="1"/>
          <p:nvPr/>
        </p:nvSpPr>
        <p:spPr>
          <a:xfrm>
            <a:off x="1130300" y="896172"/>
            <a:ext cx="5301615" cy="5700395"/>
          </a:xfrm>
          <a:prstGeom prst="rect">
            <a:avLst/>
          </a:prstGeom>
        </p:spPr>
        <p:txBody>
          <a:bodyPr vert="horz" wrap="square" lIns="0" tIns="0" rIns="0" bIns="0" rtlCol="0">
            <a:spAutoFit/>
          </a:bodyPr>
          <a:lstStyle/>
          <a:p>
            <a:pPr marL="12700" marR="7620" indent="304800">
              <a:lnSpc>
                <a:spcPct val="138300"/>
              </a:lnSpc>
            </a:pPr>
            <a:r>
              <a:rPr sz="1200" dirty="0">
                <a:latin typeface="DFKai-SB"/>
                <a:cs typeface="DFKai-SB"/>
              </a:rPr>
              <a:t>Krumboltz</a:t>
            </a:r>
            <a:r>
              <a:rPr sz="1200" spc="-315" dirty="0">
                <a:latin typeface="DFKai-SB"/>
                <a:cs typeface="DFKai-SB"/>
              </a:rPr>
              <a:t> </a:t>
            </a:r>
            <a:r>
              <a:rPr sz="1200" spc="-10" dirty="0">
                <a:latin typeface="DFKai-SB"/>
                <a:cs typeface="DFKai-SB"/>
              </a:rPr>
              <a:t>提出善用機緣力：善用好奇、冒險、堅持、樂觀、彈性五種態度  </a:t>
            </a:r>
            <a:r>
              <a:rPr sz="1200" dirty="0">
                <a:latin typeface="DFKai-SB"/>
                <a:cs typeface="DFKai-SB"/>
              </a:rPr>
              <a:t>正向看待、迎接偶發事件，從而將偶發機緣變成正向生涯發展契機。</a:t>
            </a:r>
            <a:endParaRPr sz="1200">
              <a:latin typeface="DFKai-SB"/>
              <a:cs typeface="DFKai-SB"/>
            </a:endParaRPr>
          </a:p>
          <a:p>
            <a:pPr>
              <a:lnSpc>
                <a:spcPct val="100000"/>
              </a:lnSpc>
              <a:spcBef>
                <a:spcPts val="15"/>
              </a:spcBef>
            </a:pPr>
            <a:endParaRPr sz="1550">
              <a:latin typeface="Times New Roman"/>
              <a:cs typeface="Times New Roman"/>
            </a:endParaRPr>
          </a:p>
          <a:p>
            <a:pPr marL="317500" marR="5080" indent="-304800">
              <a:lnSpc>
                <a:spcPct val="201700"/>
              </a:lnSpc>
            </a:pPr>
            <a:r>
              <a:rPr sz="1200" b="1" dirty="0">
                <a:latin typeface="DFKai-SB"/>
                <a:cs typeface="DFKai-SB"/>
              </a:rPr>
              <a:t>四、基本設計理念與具體學習目標  </a:t>
            </a:r>
            <a:r>
              <a:rPr sz="1200" dirty="0">
                <a:latin typeface="DFKai-SB"/>
                <a:cs typeface="DFKai-SB"/>
              </a:rPr>
              <a:t>同步提升聚焦與開放生涯開展風</a:t>
            </a:r>
            <a:r>
              <a:rPr sz="1200" spc="-75" dirty="0">
                <a:latin typeface="DFKai-SB"/>
                <a:cs typeface="DFKai-SB"/>
              </a:rPr>
              <a:t>格：</a:t>
            </a:r>
            <a:r>
              <a:rPr sz="1200" dirty="0">
                <a:latin typeface="DFKai-SB"/>
                <a:cs typeface="DFKai-SB"/>
              </a:rPr>
              <a:t>運用體</a:t>
            </a:r>
            <a:r>
              <a:rPr sz="1200" spc="-25" dirty="0">
                <a:latin typeface="DFKai-SB"/>
                <a:cs typeface="DFKai-SB"/>
              </a:rPr>
              <a:t>驗</a:t>
            </a:r>
            <a:r>
              <a:rPr sz="1200" dirty="0">
                <a:latin typeface="DFKai-SB"/>
                <a:cs typeface="DFKai-SB"/>
              </a:rPr>
              <a:t>性活</a:t>
            </a:r>
            <a:r>
              <a:rPr sz="1200" spc="-75" dirty="0">
                <a:latin typeface="DFKai-SB"/>
                <a:cs typeface="DFKai-SB"/>
              </a:rPr>
              <a:t>動、</a:t>
            </a:r>
            <a:r>
              <a:rPr sz="1200" dirty="0">
                <a:latin typeface="DFKai-SB"/>
                <a:cs typeface="DFKai-SB"/>
              </a:rPr>
              <a:t>模擬情境演</a:t>
            </a:r>
            <a:r>
              <a:rPr sz="1200" spc="-75" dirty="0">
                <a:latin typeface="DFKai-SB"/>
                <a:cs typeface="DFKai-SB"/>
              </a:rPr>
              <a:t>練、</a:t>
            </a:r>
            <a:r>
              <a:rPr sz="1200" dirty="0">
                <a:latin typeface="DFKai-SB"/>
                <a:cs typeface="DFKai-SB"/>
              </a:rPr>
              <a:t>團體</a:t>
            </a:r>
            <a:endParaRPr sz="1200">
              <a:latin typeface="DFKai-SB"/>
              <a:cs typeface="DFKai-SB"/>
            </a:endParaRPr>
          </a:p>
          <a:p>
            <a:pPr marL="12700" marR="7620">
              <a:lnSpc>
                <a:spcPts val="2020"/>
              </a:lnSpc>
              <a:spcBef>
                <a:spcPts val="135"/>
              </a:spcBef>
            </a:pPr>
            <a:r>
              <a:rPr sz="1200" dirty="0">
                <a:latin typeface="DFKai-SB"/>
                <a:cs typeface="DFKai-SB"/>
              </a:rPr>
              <a:t>參與等方法讓學習者交錯經驗聚焦有</a:t>
            </a:r>
            <a:r>
              <a:rPr sz="1200" spc="-120" dirty="0">
                <a:latin typeface="DFKai-SB"/>
                <a:cs typeface="DFKai-SB"/>
              </a:rPr>
              <a:t>為、</a:t>
            </a:r>
            <a:r>
              <a:rPr sz="1200" dirty="0">
                <a:latin typeface="DFKai-SB"/>
                <a:cs typeface="DFKai-SB"/>
              </a:rPr>
              <a:t>開放體驗兩種生涯開展風</a:t>
            </a:r>
            <a:r>
              <a:rPr sz="1200" spc="-120" dirty="0">
                <a:latin typeface="DFKai-SB"/>
                <a:cs typeface="DFKai-SB"/>
              </a:rPr>
              <a:t>格，</a:t>
            </a:r>
            <a:r>
              <a:rPr sz="1200" dirty="0">
                <a:latin typeface="DFKai-SB"/>
                <a:cs typeface="DFKai-SB"/>
              </a:rPr>
              <a:t>包括在凝  聚出方向或計畫之後給予意外變動，以及在開放創造之後鼓勵回歸核心。</a:t>
            </a:r>
            <a:endParaRPr sz="1200">
              <a:latin typeface="DFKai-SB"/>
              <a:cs typeface="DFKai-SB"/>
            </a:endParaRPr>
          </a:p>
          <a:p>
            <a:pPr>
              <a:lnSpc>
                <a:spcPct val="100000"/>
              </a:lnSpc>
              <a:spcBef>
                <a:spcPts val="10"/>
              </a:spcBef>
            </a:pPr>
            <a:endParaRPr sz="1100">
              <a:latin typeface="Times New Roman"/>
              <a:cs typeface="Times New Roman"/>
            </a:endParaRPr>
          </a:p>
          <a:p>
            <a:pPr marL="317500">
              <a:lnSpc>
                <a:spcPct val="100000"/>
              </a:lnSpc>
            </a:pPr>
            <a:r>
              <a:rPr sz="1200" dirty="0">
                <a:latin typeface="DFKai-SB"/>
                <a:cs typeface="DFKai-SB"/>
              </a:rPr>
              <a:t>整體學習目標：</a:t>
            </a:r>
            <a:endParaRPr sz="1200">
              <a:latin typeface="DFKai-SB"/>
              <a:cs typeface="DFKai-SB"/>
            </a:endParaRPr>
          </a:p>
          <a:p>
            <a:pPr marL="551815" marR="7620" indent="-268605">
              <a:lnSpc>
                <a:spcPct val="140000"/>
              </a:lnSpc>
              <a:spcBef>
                <a:spcPts val="885"/>
              </a:spcBef>
            </a:pPr>
            <a:r>
              <a:rPr sz="1200" spc="-5" dirty="0">
                <a:latin typeface="Wingdings"/>
                <a:cs typeface="Wingdings"/>
              </a:rPr>
              <a:t></a:t>
            </a:r>
            <a:r>
              <a:rPr sz="1200" spc="-5" dirty="0">
                <a:latin typeface="Times New Roman"/>
                <a:cs typeface="Times New Roman"/>
              </a:rPr>
              <a:t> </a:t>
            </a:r>
            <a:r>
              <a:rPr sz="1200" spc="-5" dirty="0">
                <a:latin typeface="DFKai-SB"/>
                <a:cs typeface="DFKai-SB"/>
              </a:rPr>
              <a:t>生涯素養（career</a:t>
            </a:r>
            <a:r>
              <a:rPr sz="1200" spc="-270" dirty="0">
                <a:latin typeface="DFKai-SB"/>
                <a:cs typeface="DFKai-SB"/>
              </a:rPr>
              <a:t> </a:t>
            </a:r>
            <a:r>
              <a:rPr sz="1200" spc="-10" dirty="0">
                <a:latin typeface="DFKai-SB"/>
                <a:cs typeface="DFKai-SB"/>
              </a:rPr>
              <a:t>literacy）均包含掌控力、執行力、建構力、開放力  </a:t>
            </a:r>
            <a:r>
              <a:rPr sz="1200" dirty="0">
                <a:latin typeface="DFKai-SB"/>
                <a:cs typeface="DFKai-SB"/>
              </a:rPr>
              <a:t>和生命力</a:t>
            </a:r>
            <a:endParaRPr sz="1200">
              <a:latin typeface="DFKai-SB"/>
              <a:cs typeface="DFKai-SB"/>
            </a:endParaRPr>
          </a:p>
          <a:p>
            <a:pPr marL="551815" marR="17145" indent="-268605">
              <a:lnSpc>
                <a:spcPct val="140000"/>
              </a:lnSpc>
              <a:spcBef>
                <a:spcPts val="865"/>
              </a:spcBef>
            </a:pPr>
            <a:r>
              <a:rPr sz="1200" spc="-5" dirty="0">
                <a:latin typeface="Wingdings"/>
                <a:cs typeface="Wingdings"/>
              </a:rPr>
              <a:t></a:t>
            </a:r>
            <a:r>
              <a:rPr sz="1200" spc="-5" dirty="0">
                <a:latin typeface="Times New Roman"/>
                <a:cs typeface="Times New Roman"/>
              </a:rPr>
              <a:t> </a:t>
            </a:r>
            <a:r>
              <a:rPr sz="1200" dirty="0">
                <a:latin typeface="DFKai-SB"/>
                <a:cs typeface="DFKai-SB"/>
              </a:rPr>
              <a:t>綜合運用掌控力與開放心兩種生涯開展風格，以同時提升精挑掌控與悅  納變通的能力；</a:t>
            </a:r>
            <a:endParaRPr sz="1200">
              <a:latin typeface="DFKai-SB"/>
              <a:cs typeface="DFKai-SB"/>
            </a:endParaRPr>
          </a:p>
          <a:p>
            <a:pPr>
              <a:lnSpc>
                <a:spcPct val="100000"/>
              </a:lnSpc>
            </a:pPr>
            <a:endParaRPr sz="1250">
              <a:latin typeface="Times New Roman"/>
              <a:cs typeface="Times New Roman"/>
            </a:endParaRPr>
          </a:p>
          <a:p>
            <a:pPr marL="283845">
              <a:lnSpc>
                <a:spcPct val="100000"/>
              </a:lnSpc>
            </a:pPr>
            <a:r>
              <a:rPr sz="1200" spc="-5" dirty="0">
                <a:latin typeface="Wingdings"/>
                <a:cs typeface="Wingdings"/>
              </a:rPr>
              <a:t></a:t>
            </a:r>
            <a:r>
              <a:rPr sz="1200" spc="-5" dirty="0">
                <a:latin typeface="Times New Roman"/>
                <a:cs typeface="Times New Roman"/>
              </a:rPr>
              <a:t> </a:t>
            </a:r>
            <a:r>
              <a:rPr sz="1200" spc="229" dirty="0">
                <a:latin typeface="Times New Roman"/>
                <a:cs typeface="Times New Roman"/>
              </a:rPr>
              <a:t> </a:t>
            </a:r>
            <a:r>
              <a:rPr sz="1200" dirty="0">
                <a:latin typeface="DFKai-SB"/>
                <a:cs typeface="DFKai-SB"/>
              </a:rPr>
              <a:t>拓展生涯開展能力之解析力、夢想力、堅韌力、調和力</a:t>
            </a:r>
            <a:endParaRPr sz="1200">
              <a:latin typeface="DFKai-SB"/>
              <a:cs typeface="DFKai-SB"/>
            </a:endParaRPr>
          </a:p>
          <a:p>
            <a:pPr marL="551815" marR="17145" indent="-268605">
              <a:lnSpc>
                <a:spcPct val="140000"/>
              </a:lnSpc>
              <a:spcBef>
                <a:spcPts val="885"/>
              </a:spcBef>
            </a:pPr>
            <a:r>
              <a:rPr sz="1200" spc="-5" dirty="0">
                <a:latin typeface="Wingdings"/>
                <a:cs typeface="Wingdings"/>
              </a:rPr>
              <a:t></a:t>
            </a:r>
            <a:r>
              <a:rPr sz="1200" spc="-5" dirty="0">
                <a:latin typeface="Times New Roman"/>
                <a:cs typeface="Times New Roman"/>
              </a:rPr>
              <a:t> </a:t>
            </a:r>
            <a:r>
              <a:rPr sz="1200" dirty="0">
                <a:latin typeface="DFKai-SB"/>
                <a:cs typeface="DFKai-SB"/>
              </a:rPr>
              <a:t>培養八種生涯管理策略，分別為主動積極、以終為始、要事第一、不斷  更新、雙贏思維、知彼解己、統合綜效、發現內在聲音。</a:t>
            </a:r>
            <a:endParaRPr sz="1200">
              <a:latin typeface="DFKai-SB"/>
              <a:cs typeface="DFKai-SB"/>
            </a:endParaRPr>
          </a:p>
          <a:p>
            <a:pPr>
              <a:lnSpc>
                <a:spcPct val="100000"/>
              </a:lnSpc>
            </a:pPr>
            <a:endParaRPr sz="1250">
              <a:latin typeface="Times New Roman"/>
              <a:cs typeface="Times New Roman"/>
            </a:endParaRPr>
          </a:p>
          <a:p>
            <a:pPr marL="283845">
              <a:lnSpc>
                <a:spcPct val="100000"/>
              </a:lnSpc>
            </a:pPr>
            <a:r>
              <a:rPr sz="1200" spc="-5" dirty="0">
                <a:latin typeface="Wingdings"/>
                <a:cs typeface="Wingdings"/>
              </a:rPr>
              <a:t></a:t>
            </a:r>
            <a:r>
              <a:rPr sz="1200" spc="-5" dirty="0">
                <a:latin typeface="Times New Roman"/>
                <a:cs typeface="Times New Roman"/>
              </a:rPr>
              <a:t> </a:t>
            </a:r>
            <a:r>
              <a:rPr sz="1200" spc="229" dirty="0">
                <a:latin typeface="Times New Roman"/>
                <a:cs typeface="Times New Roman"/>
              </a:rPr>
              <a:t> </a:t>
            </a:r>
            <a:r>
              <a:rPr sz="1200" dirty="0">
                <a:latin typeface="DFKai-SB"/>
                <a:cs typeface="DFKai-SB"/>
              </a:rPr>
              <a:t>學習好奇、冒險、堅持、樂觀、彈性等創用機緣力；</a:t>
            </a:r>
            <a:endParaRPr sz="1200">
              <a:latin typeface="DFKai-SB"/>
              <a:cs typeface="DFKai-SB"/>
            </a:endParaRPr>
          </a:p>
          <a:p>
            <a:pPr>
              <a:lnSpc>
                <a:spcPct val="100000"/>
              </a:lnSpc>
              <a:spcBef>
                <a:spcPts val="25"/>
              </a:spcBef>
            </a:pPr>
            <a:endParaRPr sz="1250">
              <a:latin typeface="Times New Roman"/>
              <a:cs typeface="Times New Roman"/>
            </a:endParaRPr>
          </a:p>
          <a:p>
            <a:pPr marL="283845">
              <a:lnSpc>
                <a:spcPct val="100000"/>
              </a:lnSpc>
            </a:pPr>
            <a:r>
              <a:rPr sz="1200" spc="-5" dirty="0">
                <a:latin typeface="Wingdings"/>
                <a:cs typeface="Wingdings"/>
              </a:rPr>
              <a:t></a:t>
            </a:r>
            <a:r>
              <a:rPr sz="1200" spc="-5" dirty="0">
                <a:latin typeface="Times New Roman"/>
                <a:cs typeface="Times New Roman"/>
              </a:rPr>
              <a:t> </a:t>
            </a:r>
            <a:r>
              <a:rPr sz="1200" spc="229" dirty="0">
                <a:latin typeface="Times New Roman"/>
                <a:cs typeface="Times New Roman"/>
              </a:rPr>
              <a:t> </a:t>
            </a:r>
            <a:r>
              <a:rPr sz="1200" dirty="0">
                <a:latin typeface="DFKai-SB"/>
                <a:cs typeface="DFKai-SB"/>
              </a:rPr>
              <a:t>在無法掌控的變動與不確定性之中覺察並承擔生涯抉擇自由；</a:t>
            </a:r>
            <a:endParaRPr sz="1200">
              <a:latin typeface="DFKai-SB"/>
              <a:cs typeface="DFKai-SB"/>
            </a:endParaRPr>
          </a:p>
          <a:p>
            <a:pPr>
              <a:lnSpc>
                <a:spcPct val="100000"/>
              </a:lnSpc>
              <a:spcBef>
                <a:spcPts val="25"/>
              </a:spcBef>
            </a:pPr>
            <a:endParaRPr sz="1250">
              <a:latin typeface="Times New Roman"/>
              <a:cs typeface="Times New Roman"/>
            </a:endParaRPr>
          </a:p>
          <a:p>
            <a:pPr marL="283845">
              <a:lnSpc>
                <a:spcPct val="100000"/>
              </a:lnSpc>
            </a:pPr>
            <a:r>
              <a:rPr sz="1200" spc="-5" dirty="0">
                <a:latin typeface="Wingdings"/>
                <a:cs typeface="Wingdings"/>
              </a:rPr>
              <a:t></a:t>
            </a:r>
            <a:r>
              <a:rPr sz="1200" spc="-5" dirty="0">
                <a:latin typeface="Times New Roman"/>
                <a:cs typeface="Times New Roman"/>
              </a:rPr>
              <a:t> </a:t>
            </a:r>
            <a:r>
              <a:rPr sz="1200" spc="229" dirty="0">
                <a:latin typeface="Times New Roman"/>
                <a:cs typeface="Times New Roman"/>
              </a:rPr>
              <a:t> </a:t>
            </a:r>
            <a:r>
              <a:rPr sz="1200" dirty="0">
                <a:latin typeface="DFKai-SB"/>
                <a:cs typeface="DFKai-SB"/>
              </a:rPr>
              <a:t>強化投入生涯開展之決心。</a:t>
            </a:r>
            <a:endParaRPr sz="1200">
              <a:latin typeface="DFKai-SB"/>
              <a:cs typeface="DFKai-SB"/>
            </a:endParaRPr>
          </a:p>
        </p:txBody>
      </p:sp>
      <p:sp>
        <p:nvSpPr>
          <p:cNvPr id="3" name="object 3"/>
          <p:cNvSpPr txBox="1"/>
          <p:nvPr/>
        </p:nvSpPr>
        <p:spPr>
          <a:xfrm>
            <a:off x="1130300" y="7138415"/>
            <a:ext cx="5301615" cy="817244"/>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五、生涯籌劃步驟：</a:t>
            </a:r>
            <a:endParaRPr sz="1200">
              <a:latin typeface="DFKai-SB"/>
              <a:cs typeface="DFKai-SB"/>
            </a:endParaRPr>
          </a:p>
          <a:p>
            <a:pPr marL="12700" marR="5080" indent="304800">
              <a:lnSpc>
                <a:spcPct val="140000"/>
              </a:lnSpc>
              <a:spcBef>
                <a:spcPts val="865"/>
              </a:spcBef>
            </a:pPr>
            <a:r>
              <a:rPr sz="1200" dirty="0">
                <a:latin typeface="DFKai-SB"/>
                <a:cs typeface="DFKai-SB"/>
              </a:rPr>
              <a:t>總共有籌劃變動以及實踐夢想兩個系</a:t>
            </a:r>
            <a:r>
              <a:rPr sz="1200" spc="-75" dirty="0">
                <a:latin typeface="DFKai-SB"/>
                <a:cs typeface="DFKai-SB"/>
              </a:rPr>
              <a:t>列，</a:t>
            </a:r>
            <a:r>
              <a:rPr sz="1200" dirty="0">
                <a:latin typeface="DFKai-SB"/>
                <a:cs typeface="DFKai-SB"/>
              </a:rPr>
              <a:t>分</a:t>
            </a:r>
            <a:r>
              <a:rPr sz="1200" spc="-25" dirty="0">
                <a:latin typeface="DFKai-SB"/>
                <a:cs typeface="DFKai-SB"/>
              </a:rPr>
              <a:t>別</a:t>
            </a:r>
            <a:r>
              <a:rPr sz="1200" dirty="0">
                <a:latin typeface="DFKai-SB"/>
                <a:cs typeface="DFKai-SB"/>
              </a:rPr>
              <a:t>落實籌劃願</a:t>
            </a:r>
            <a:r>
              <a:rPr sz="1200" spc="-75" dirty="0">
                <a:latin typeface="DFKai-SB"/>
                <a:cs typeface="DFKai-SB"/>
              </a:rPr>
              <a:t>景、</a:t>
            </a:r>
            <a:r>
              <a:rPr sz="1200" dirty="0">
                <a:latin typeface="DFKai-SB"/>
                <a:cs typeface="DFKai-SB"/>
              </a:rPr>
              <a:t>展開籌</a:t>
            </a:r>
            <a:r>
              <a:rPr sz="1200" spc="-75" dirty="0">
                <a:latin typeface="DFKai-SB"/>
                <a:cs typeface="DFKai-SB"/>
              </a:rPr>
              <a:t>劃、</a:t>
            </a:r>
            <a:r>
              <a:rPr sz="1200" dirty="0">
                <a:latin typeface="DFKai-SB"/>
                <a:cs typeface="DFKai-SB"/>
              </a:rPr>
              <a:t>建  立資產、付諸實踐、靈活應變、延伸經驗六個步驟。</a:t>
            </a:r>
            <a:endParaRPr sz="1200">
              <a:latin typeface="DFKai-SB"/>
              <a:cs typeface="DFKai-S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3519" y="951229"/>
            <a:ext cx="4572000" cy="289848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4201606"/>
            <a:ext cx="5301615" cy="5384800"/>
          </a:xfrm>
          <a:prstGeom prst="rect">
            <a:avLst/>
          </a:prstGeom>
        </p:spPr>
        <p:txBody>
          <a:bodyPr vert="horz" wrap="square" lIns="0" tIns="0" rIns="0" bIns="0" rtlCol="0">
            <a:spAutoFit/>
          </a:bodyPr>
          <a:lstStyle/>
          <a:p>
            <a:pPr marL="12700" marR="5080" algn="just">
              <a:lnSpc>
                <a:spcPct val="139200"/>
              </a:lnSpc>
            </a:pPr>
            <a:r>
              <a:rPr sz="1200" b="1" spc="-5" dirty="0">
                <a:latin typeface="DFKai-SB"/>
                <a:cs typeface="DFKai-SB"/>
              </a:rPr>
              <a:t>1.</a:t>
            </a:r>
            <a:r>
              <a:rPr sz="1200" b="1" spc="10" dirty="0">
                <a:latin typeface="DFKai-SB"/>
                <a:cs typeface="DFKai-SB"/>
              </a:rPr>
              <a:t> </a:t>
            </a:r>
            <a:r>
              <a:rPr sz="1200" b="1" spc="-5" dirty="0">
                <a:latin typeface="DFKai-SB"/>
                <a:cs typeface="DFKai-SB"/>
              </a:rPr>
              <a:t>己</a:t>
            </a:r>
            <a:r>
              <a:rPr sz="1200" b="1" spc="-285" dirty="0">
                <a:latin typeface="DFKai-SB"/>
                <a:cs typeface="DFKai-SB"/>
              </a:rPr>
              <a:t> </a:t>
            </a:r>
            <a:r>
              <a:rPr sz="1200" b="1" spc="-5" dirty="0">
                <a:latin typeface="DFKai-SB"/>
                <a:cs typeface="DFKai-SB"/>
              </a:rPr>
              <a:t>1</a:t>
            </a:r>
            <a:r>
              <a:rPr sz="1200" b="1" spc="-285" dirty="0">
                <a:latin typeface="DFKai-SB"/>
                <a:cs typeface="DFKai-SB"/>
              </a:rPr>
              <a:t> </a:t>
            </a:r>
            <a:r>
              <a:rPr sz="1200" b="1" spc="-5" dirty="0">
                <a:latin typeface="DFKai-SB"/>
                <a:cs typeface="DFKai-SB"/>
              </a:rPr>
              <a:t>籌劃變動系列</a:t>
            </a:r>
            <a:r>
              <a:rPr sz="1200" spc="-5" dirty="0">
                <a:latin typeface="DFKai-SB"/>
                <a:cs typeface="DFKai-SB"/>
              </a:rPr>
              <a:t>：以提升生涯敘說能力、覺察生涯的變動與不確定性並探  </a:t>
            </a:r>
            <a:r>
              <a:rPr sz="1200" spc="-50" dirty="0">
                <a:latin typeface="DFKai-SB"/>
                <a:cs typeface="DFKai-SB"/>
              </a:rPr>
              <a:t>索自身面對不確定性的態度與能力為主。彙整得自「自我探索」「工作與我」「學  </a:t>
            </a:r>
            <a:r>
              <a:rPr sz="1200" dirty="0">
                <a:latin typeface="DFKai-SB"/>
                <a:cs typeface="DFKai-SB"/>
              </a:rPr>
              <a:t>涯發展</a:t>
            </a:r>
            <a:r>
              <a:rPr sz="1200" spc="-240" dirty="0">
                <a:latin typeface="DFKai-SB"/>
                <a:cs typeface="DFKai-SB"/>
              </a:rPr>
              <a:t>」</a:t>
            </a:r>
            <a:r>
              <a:rPr sz="1200" dirty="0">
                <a:latin typeface="DFKai-SB"/>
                <a:cs typeface="DFKai-SB"/>
              </a:rPr>
              <a:t>「學職轉換</a:t>
            </a:r>
            <a:r>
              <a:rPr sz="1200" spc="-120" dirty="0">
                <a:latin typeface="DFKai-SB"/>
                <a:cs typeface="DFKai-SB"/>
              </a:rPr>
              <a:t>」</a:t>
            </a:r>
            <a:r>
              <a:rPr sz="1200" dirty="0">
                <a:latin typeface="DFKai-SB"/>
                <a:cs typeface="DFKai-SB"/>
              </a:rPr>
              <a:t>等主題單元之學</a:t>
            </a:r>
            <a:r>
              <a:rPr sz="1200" spc="-50" dirty="0">
                <a:latin typeface="DFKai-SB"/>
                <a:cs typeface="DFKai-SB"/>
              </a:rPr>
              <a:t>習，</a:t>
            </a:r>
            <a:r>
              <a:rPr sz="1200" spc="-25" dirty="0">
                <a:latin typeface="DFKai-SB"/>
                <a:cs typeface="DFKai-SB"/>
              </a:rPr>
              <a:t>以</a:t>
            </a:r>
            <a:r>
              <a:rPr sz="1200" dirty="0">
                <a:latin typeface="DFKai-SB"/>
                <a:cs typeface="DFKai-SB"/>
              </a:rPr>
              <a:t>直覺藝術繪圖與生涯幻遊勾勒理想</a:t>
            </a:r>
          </a:p>
          <a:p>
            <a:pPr marL="12700" marR="5080" algn="just">
              <a:lnSpc>
                <a:spcPct val="138900"/>
              </a:lnSpc>
              <a:spcBef>
                <a:spcPts val="15"/>
              </a:spcBef>
            </a:pPr>
            <a:r>
              <a:rPr sz="1200" dirty="0">
                <a:latin typeface="DFKai-SB"/>
                <a:cs typeface="DFKai-SB"/>
              </a:rPr>
              <a:t>生涯的樣</a:t>
            </a:r>
            <a:r>
              <a:rPr sz="1200" spc="-75" dirty="0">
                <a:latin typeface="DFKai-SB"/>
                <a:cs typeface="DFKai-SB"/>
              </a:rPr>
              <a:t>貌，</a:t>
            </a:r>
            <a:r>
              <a:rPr sz="1200" dirty="0">
                <a:latin typeface="DFKai-SB"/>
                <a:cs typeface="DFKai-SB"/>
              </a:rPr>
              <a:t>編撰生涯微電影劇本及海報創</a:t>
            </a:r>
            <a:r>
              <a:rPr sz="1200" spc="-100" dirty="0">
                <a:latin typeface="DFKai-SB"/>
                <a:cs typeface="DFKai-SB"/>
              </a:rPr>
              <a:t>作</a:t>
            </a:r>
            <a:r>
              <a:rPr sz="1200" spc="-75" dirty="0">
                <a:latin typeface="DFKai-SB"/>
                <a:cs typeface="DFKai-SB"/>
              </a:rPr>
              <a:t>。</a:t>
            </a:r>
            <a:r>
              <a:rPr sz="1200" dirty="0">
                <a:latin typeface="DFKai-SB"/>
                <a:cs typeface="DFKai-SB"/>
              </a:rPr>
              <a:t>藉由小組相互敍</a:t>
            </a:r>
            <a:r>
              <a:rPr sz="1200" spc="-75" dirty="0">
                <a:latin typeface="DFKai-SB"/>
                <a:cs typeface="DFKai-SB"/>
              </a:rPr>
              <a:t>說、</a:t>
            </a:r>
            <a:r>
              <a:rPr sz="1200" dirty="0" smtClean="0">
                <a:latin typeface="DFKai-SB"/>
                <a:cs typeface="DFKai-SB"/>
              </a:rPr>
              <a:t>討論與回饋反思及完善生涯微電影劇</a:t>
            </a:r>
            <a:r>
              <a:rPr sz="1200" spc="-120" dirty="0" smtClean="0">
                <a:latin typeface="DFKai-SB"/>
                <a:cs typeface="DFKai-SB"/>
              </a:rPr>
              <a:t>本</a:t>
            </a:r>
            <a:r>
              <a:rPr sz="1200" spc="-120" dirty="0">
                <a:latin typeface="DFKai-SB"/>
                <a:cs typeface="DFKai-SB"/>
              </a:rPr>
              <a:t>，</a:t>
            </a:r>
            <a:r>
              <a:rPr sz="1200" dirty="0">
                <a:latin typeface="DFKai-SB"/>
                <a:cs typeface="DFKai-SB"/>
              </a:rPr>
              <a:t>提升個人生涯敘說能</a:t>
            </a:r>
            <a:r>
              <a:rPr sz="1200" spc="-120" dirty="0">
                <a:latin typeface="DFKai-SB"/>
                <a:cs typeface="DFKai-SB"/>
              </a:rPr>
              <a:t>力。</a:t>
            </a:r>
            <a:r>
              <a:rPr sz="1200" dirty="0" smtClean="0">
                <a:latin typeface="DFKai-SB"/>
                <a:cs typeface="DFKai-SB"/>
              </a:rPr>
              <a:t>再以集體創作和小組激蘯思考的方</a:t>
            </a:r>
            <a:r>
              <a:rPr sz="1200" spc="-120" dirty="0" smtClean="0">
                <a:latin typeface="DFKai-SB"/>
                <a:cs typeface="DFKai-SB"/>
              </a:rPr>
              <a:t>式</a:t>
            </a:r>
            <a:r>
              <a:rPr sz="1200" spc="-120" dirty="0">
                <a:latin typeface="DFKai-SB"/>
                <a:cs typeface="DFKai-SB"/>
              </a:rPr>
              <a:t>，</a:t>
            </a:r>
            <a:r>
              <a:rPr sz="1200" dirty="0">
                <a:latin typeface="DFKai-SB"/>
                <a:cs typeface="DFKai-SB"/>
              </a:rPr>
              <a:t>引導覺察生涯的變動與不確定性和探索面對不確定性的態</a:t>
            </a:r>
            <a:r>
              <a:rPr sz="1200" spc="-120" dirty="0">
                <a:latin typeface="DFKai-SB"/>
                <a:cs typeface="DFKai-SB"/>
              </a:rPr>
              <a:t>度、</a:t>
            </a:r>
            <a:r>
              <a:rPr sz="1200" dirty="0" smtClean="0">
                <a:latin typeface="DFKai-SB"/>
                <a:cs typeface="DFKai-SB"/>
              </a:rPr>
              <a:t>能力並承擔生涯抉擇自由</a:t>
            </a:r>
            <a:r>
              <a:rPr sz="1200" dirty="0">
                <a:latin typeface="DFKai-SB"/>
                <a:cs typeface="DFKai-SB"/>
              </a:rPr>
              <a:t>，強化投入生涯開展之決心。</a:t>
            </a:r>
          </a:p>
          <a:p>
            <a:pPr marL="317500" marR="7620" indent="-304800">
              <a:lnSpc>
                <a:spcPts val="2900"/>
              </a:lnSpc>
              <a:spcBef>
                <a:spcPts val="320"/>
              </a:spcBef>
              <a:tabLst>
                <a:tab pos="316865" algn="l"/>
              </a:tabLst>
            </a:pPr>
            <a:r>
              <a:rPr sz="1200" dirty="0">
                <a:latin typeface="Wingdings"/>
                <a:cs typeface="Wingdings"/>
              </a:rPr>
              <a:t></a:t>
            </a:r>
            <a:r>
              <a:rPr sz="1200" dirty="0">
                <a:latin typeface="Times New Roman"/>
                <a:cs typeface="Times New Roman"/>
              </a:rPr>
              <a:t>	</a:t>
            </a: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生涯理念風格  透過未完成語句的練習結合小組討論引出對生涯及生涯規劃的思</a:t>
            </a:r>
            <a:r>
              <a:rPr sz="1200" spc="-240" dirty="0">
                <a:latin typeface="DFKai-SB"/>
                <a:cs typeface="DFKai-SB"/>
              </a:rPr>
              <a:t>考，</a:t>
            </a:r>
            <a:r>
              <a:rPr sz="1200" dirty="0">
                <a:latin typeface="DFKai-SB"/>
                <a:cs typeface="DFKai-SB"/>
              </a:rPr>
              <a:t>釐清生</a:t>
            </a:r>
          </a:p>
          <a:p>
            <a:pPr marL="12700" algn="just">
              <a:lnSpc>
                <a:spcPct val="100000"/>
              </a:lnSpc>
              <a:spcBef>
                <a:spcPts val="235"/>
              </a:spcBef>
            </a:pPr>
            <a:r>
              <a:rPr sz="1200" dirty="0">
                <a:latin typeface="DFKai-SB"/>
                <a:cs typeface="DFKai-SB"/>
              </a:rPr>
              <a:t>涯概念，並利用</a:t>
            </a:r>
            <a:r>
              <a:rPr sz="1200" spc="-355" dirty="0">
                <a:latin typeface="DFKai-SB"/>
                <a:cs typeface="DFKai-SB"/>
              </a:rPr>
              <a:t> </a:t>
            </a:r>
            <a:r>
              <a:rPr sz="1200" dirty="0">
                <a:latin typeface="DFKai-SB"/>
                <a:cs typeface="DFKai-SB"/>
              </a:rPr>
              <a:t>10</a:t>
            </a:r>
            <a:r>
              <a:rPr sz="1200" spc="-355" dirty="0">
                <a:latin typeface="DFKai-SB"/>
                <a:cs typeface="DFKai-SB"/>
              </a:rPr>
              <a:t> </a:t>
            </a:r>
            <a:r>
              <a:rPr sz="1200" dirty="0">
                <a:latin typeface="DFKai-SB"/>
                <a:cs typeface="DFKai-SB"/>
              </a:rPr>
              <a:t>年後的名片設計活動，初步勾勒出自己理想的生涯目標。</a:t>
            </a:r>
          </a:p>
          <a:p>
            <a:pPr marL="317500" marR="7620" indent="-304800">
              <a:lnSpc>
                <a:spcPts val="2900"/>
              </a:lnSpc>
              <a:spcBef>
                <a:spcPts val="320"/>
              </a:spcBef>
              <a:tabLst>
                <a:tab pos="316865" algn="l"/>
              </a:tabLst>
            </a:pPr>
            <a:r>
              <a:rPr sz="1200" dirty="0">
                <a:latin typeface="Wingdings"/>
                <a:cs typeface="Wingdings"/>
              </a:rPr>
              <a:t></a:t>
            </a:r>
            <a:r>
              <a:rPr sz="1200" dirty="0">
                <a:latin typeface="Times New Roman"/>
                <a:cs typeface="Times New Roman"/>
              </a:rPr>
              <a:t>	</a:t>
            </a:r>
            <a:r>
              <a:rPr sz="1200" dirty="0">
                <a:latin typeface="DFKai-SB"/>
                <a:cs typeface="DFKai-SB"/>
              </a:rPr>
              <a:t>己</a:t>
            </a:r>
            <a:r>
              <a:rPr sz="1200" spc="-365" dirty="0">
                <a:latin typeface="DFKai-SB"/>
                <a:cs typeface="DFKai-SB"/>
              </a:rPr>
              <a:t> </a:t>
            </a:r>
            <a:r>
              <a:rPr sz="1200" dirty="0">
                <a:latin typeface="DFKai-SB"/>
                <a:cs typeface="DFKai-SB"/>
              </a:rPr>
              <a:t>11</a:t>
            </a:r>
            <a:r>
              <a:rPr sz="1200" spc="-365" dirty="0">
                <a:latin typeface="DFKai-SB"/>
                <a:cs typeface="DFKai-SB"/>
              </a:rPr>
              <a:t> </a:t>
            </a:r>
            <a:r>
              <a:rPr sz="1200" dirty="0">
                <a:latin typeface="DFKai-SB"/>
                <a:cs typeface="DFKai-SB"/>
              </a:rPr>
              <a:t>剪輯理想生涯  透過幻遊活動讓學生勾勒出未來的理想生</a:t>
            </a:r>
            <a:r>
              <a:rPr sz="1200" spc="-240" dirty="0">
                <a:latin typeface="DFKai-SB"/>
                <a:cs typeface="DFKai-SB"/>
              </a:rPr>
              <a:t>涯，</a:t>
            </a:r>
            <a:r>
              <a:rPr sz="1200" dirty="0">
                <a:latin typeface="DFKai-SB"/>
                <a:cs typeface="DFKai-SB"/>
              </a:rPr>
              <a:t>再以海報創作和記者會訪問活</a:t>
            </a:r>
          </a:p>
          <a:p>
            <a:pPr marL="12700" algn="just">
              <a:lnSpc>
                <a:spcPct val="100000"/>
              </a:lnSpc>
              <a:spcBef>
                <a:spcPts val="235"/>
              </a:spcBef>
            </a:pPr>
            <a:r>
              <a:rPr sz="1200" dirty="0">
                <a:latin typeface="DFKai-SB"/>
                <a:cs typeface="DFKai-SB"/>
              </a:rPr>
              <a:t>動聚焦個人未來理想生涯面貌。</a:t>
            </a:r>
          </a:p>
          <a:p>
            <a:pPr marL="317500" marR="7620" indent="-304800">
              <a:lnSpc>
                <a:spcPts val="2900"/>
              </a:lnSpc>
              <a:spcBef>
                <a:spcPts val="320"/>
              </a:spcBef>
              <a:tabLst>
                <a:tab pos="316865" algn="l"/>
              </a:tabLst>
            </a:pPr>
            <a:r>
              <a:rPr sz="1200" dirty="0">
                <a:latin typeface="Wingdings"/>
                <a:cs typeface="Wingdings"/>
              </a:rPr>
              <a:t></a:t>
            </a:r>
            <a:r>
              <a:rPr sz="1200" dirty="0">
                <a:latin typeface="Times New Roman"/>
                <a:cs typeface="Times New Roman"/>
              </a:rPr>
              <a:t>	</a:t>
            </a:r>
            <a:r>
              <a:rPr sz="1200" dirty="0">
                <a:latin typeface="DFKai-SB"/>
                <a:cs typeface="DFKai-SB"/>
              </a:rPr>
              <a:t>己</a:t>
            </a:r>
            <a:r>
              <a:rPr sz="1200" spc="-365" dirty="0">
                <a:latin typeface="DFKai-SB"/>
                <a:cs typeface="DFKai-SB"/>
              </a:rPr>
              <a:t> </a:t>
            </a:r>
            <a:r>
              <a:rPr sz="1200" dirty="0">
                <a:latin typeface="DFKai-SB"/>
                <a:cs typeface="DFKai-SB"/>
              </a:rPr>
              <a:t>12</a:t>
            </a:r>
            <a:r>
              <a:rPr sz="1200" spc="-365" dirty="0">
                <a:latin typeface="DFKai-SB"/>
                <a:cs typeface="DFKai-SB"/>
              </a:rPr>
              <a:t> </a:t>
            </a:r>
            <a:r>
              <a:rPr sz="1200" dirty="0">
                <a:latin typeface="DFKai-SB"/>
                <a:cs typeface="DFKai-SB"/>
              </a:rPr>
              <a:t>宣告生涯劇本  以生涯典範推薦激發動</a:t>
            </a:r>
            <a:r>
              <a:rPr sz="1200" spc="-240" dirty="0">
                <a:latin typeface="DFKai-SB"/>
                <a:cs typeface="DFKai-SB"/>
              </a:rPr>
              <a:t>力，</a:t>
            </a:r>
            <a:r>
              <a:rPr sz="1200" dirty="0">
                <a:latin typeface="DFKai-SB"/>
                <a:cs typeface="DFKai-SB"/>
              </a:rPr>
              <a:t>以目前生涯及未來理想生涯為起點和終點進行連</a:t>
            </a:r>
          </a:p>
          <a:p>
            <a:pPr marL="12700" algn="just">
              <a:lnSpc>
                <a:spcPct val="100000"/>
              </a:lnSpc>
              <a:spcBef>
                <a:spcPts val="235"/>
              </a:spcBef>
            </a:pPr>
            <a:r>
              <a:rPr sz="1200" spc="-15" dirty="0">
                <a:latin typeface="DFKai-SB"/>
                <a:cs typeface="DFKai-SB"/>
              </a:rPr>
              <a:t>續畫創作，勾勒出實踐理想生涯的過程，並透過夢想九宮格規劃個人理想生涯的</a:t>
            </a:r>
            <a:endParaRPr sz="1200" dirty="0">
              <a:latin typeface="DFKai-SB"/>
              <a:cs typeface="DFKai-SB"/>
            </a:endParaRPr>
          </a:p>
          <a:p>
            <a:pPr marL="12700" algn="just">
              <a:lnSpc>
                <a:spcPct val="100000"/>
              </a:lnSpc>
              <a:spcBef>
                <a:spcPts val="550"/>
              </a:spcBef>
            </a:pPr>
            <a:r>
              <a:rPr sz="1200" dirty="0">
                <a:latin typeface="DFKai-SB"/>
                <a:cs typeface="DFKai-SB"/>
              </a:rPr>
              <a:t>實踐行動。</a:t>
            </a:r>
          </a:p>
          <a:p>
            <a:pPr>
              <a:lnSpc>
                <a:spcPct val="100000"/>
              </a:lnSpc>
            </a:pPr>
            <a:endParaRPr sz="1250" dirty="0">
              <a:latin typeface="Times New Roman"/>
              <a:cs typeface="Times New Roman"/>
            </a:endParaRPr>
          </a:p>
          <a:p>
            <a:pPr marL="12700" algn="just">
              <a:lnSpc>
                <a:spcPct val="100000"/>
              </a:lnSpc>
            </a:pPr>
            <a:r>
              <a:rPr sz="1200" dirty="0">
                <a:latin typeface="Wingdings"/>
                <a:cs typeface="Wingdings"/>
              </a:rPr>
              <a:t></a:t>
            </a:r>
            <a:r>
              <a:rPr sz="1200" dirty="0">
                <a:latin typeface="Times New Roman"/>
                <a:cs typeface="Times New Roman"/>
              </a:rPr>
              <a:t>    </a:t>
            </a:r>
            <a:r>
              <a:rPr sz="1200" dirty="0">
                <a:latin typeface="DFKai-SB"/>
                <a:cs typeface="DFKai-SB"/>
              </a:rPr>
              <a:t>己 13</a:t>
            </a:r>
            <a:r>
              <a:rPr sz="1200" spc="-430" dirty="0">
                <a:latin typeface="DFKai-SB"/>
                <a:cs typeface="DFKai-SB"/>
              </a:rPr>
              <a:t> </a:t>
            </a:r>
            <a:r>
              <a:rPr sz="1200" dirty="0">
                <a:latin typeface="DFKai-SB"/>
                <a:cs typeface="DFKai-SB"/>
              </a:rPr>
              <a:t>享受生涯變動</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110"/>
              </a:lnSpc>
            </a:pPr>
            <a:r>
              <a:rPr dirty="0"/>
              <a:t>264</a:t>
            </a:r>
          </a:p>
        </p:txBody>
      </p:sp>
      <p:sp>
        <p:nvSpPr>
          <p:cNvPr id="2" name="object 2"/>
          <p:cNvSpPr txBox="1"/>
          <p:nvPr/>
        </p:nvSpPr>
        <p:spPr>
          <a:xfrm>
            <a:off x="1130300" y="890076"/>
            <a:ext cx="5298440" cy="5612130"/>
          </a:xfrm>
          <a:prstGeom prst="rect">
            <a:avLst/>
          </a:prstGeom>
        </p:spPr>
        <p:txBody>
          <a:bodyPr vert="horz" wrap="square" lIns="0" tIns="0" rIns="0" bIns="0" rtlCol="0">
            <a:spAutoFit/>
          </a:bodyPr>
          <a:lstStyle/>
          <a:p>
            <a:pPr marL="12700" marR="5080" indent="304800">
              <a:lnSpc>
                <a:spcPct val="138300"/>
              </a:lnSpc>
            </a:pPr>
            <a:r>
              <a:rPr sz="1200" dirty="0">
                <a:latin typeface="DFKai-SB"/>
                <a:cs typeface="DFKai-SB"/>
              </a:rPr>
              <a:t>在體驗性活動中學習悅納生涯中的不確定</a:t>
            </a:r>
            <a:r>
              <a:rPr sz="1200" spc="-240" dirty="0">
                <a:latin typeface="DFKai-SB"/>
                <a:cs typeface="DFKai-SB"/>
              </a:rPr>
              <a:t>性，</a:t>
            </a:r>
            <a:r>
              <a:rPr sz="1200" dirty="0">
                <a:latin typeface="DFKai-SB"/>
                <a:cs typeface="DFKai-SB"/>
              </a:rPr>
              <a:t>並分別練習應用掌控或開放風  格來面對與突破生涯挑戰。</a:t>
            </a:r>
            <a:endParaRPr sz="1200">
              <a:latin typeface="DFKai-SB"/>
              <a:cs typeface="DFKai-SB"/>
            </a:endParaRPr>
          </a:p>
          <a:p>
            <a:pPr marL="12700" marR="5080" algn="just">
              <a:lnSpc>
                <a:spcPct val="139200"/>
              </a:lnSpc>
              <a:spcBef>
                <a:spcPts val="900"/>
              </a:spcBef>
            </a:pPr>
            <a:r>
              <a:rPr sz="1200" b="1" spc="-5" dirty="0">
                <a:latin typeface="DFKai-SB"/>
                <a:cs typeface="DFKai-SB"/>
              </a:rPr>
              <a:t>2.</a:t>
            </a:r>
            <a:r>
              <a:rPr sz="1200" b="1" spc="10" dirty="0">
                <a:latin typeface="DFKai-SB"/>
                <a:cs typeface="DFKai-SB"/>
              </a:rPr>
              <a:t> </a:t>
            </a:r>
            <a:r>
              <a:rPr sz="1200" b="1" spc="-5" dirty="0">
                <a:latin typeface="DFKai-SB"/>
                <a:cs typeface="DFKai-SB"/>
              </a:rPr>
              <a:t>己</a:t>
            </a:r>
            <a:r>
              <a:rPr sz="1200" b="1" spc="-285" dirty="0">
                <a:latin typeface="DFKai-SB"/>
                <a:cs typeface="DFKai-SB"/>
              </a:rPr>
              <a:t> </a:t>
            </a:r>
            <a:r>
              <a:rPr sz="1200" b="1" spc="-5" dirty="0">
                <a:latin typeface="DFKai-SB"/>
                <a:cs typeface="DFKai-SB"/>
              </a:rPr>
              <a:t>2</a:t>
            </a:r>
            <a:r>
              <a:rPr sz="1200" b="1" spc="-285" dirty="0">
                <a:latin typeface="DFKai-SB"/>
                <a:cs typeface="DFKai-SB"/>
              </a:rPr>
              <a:t> </a:t>
            </a:r>
            <a:r>
              <a:rPr sz="1200" b="1" spc="-5" dirty="0">
                <a:latin typeface="DFKai-SB"/>
                <a:cs typeface="DFKai-SB"/>
              </a:rPr>
              <a:t>實踐夢想系列</a:t>
            </a:r>
            <a:r>
              <a:rPr sz="1200" spc="-5" dirty="0">
                <a:latin typeface="DFKai-SB"/>
                <a:cs typeface="DFKai-SB"/>
              </a:rPr>
              <a:t>：強調個人未來理想生涯實踐的具體化。以對夢想的領會  </a:t>
            </a:r>
            <a:r>
              <a:rPr sz="1200" spc="-50" dirty="0">
                <a:latin typeface="DFKai-SB"/>
                <a:cs typeface="DFKai-SB"/>
              </a:rPr>
              <a:t>籌畫、積極行動、真實體驗為主軸，引導學生彙整「生涯理念」「自我發展」「職  </a:t>
            </a:r>
            <a:r>
              <a:rPr sz="1200" dirty="0">
                <a:latin typeface="DFKai-SB"/>
                <a:cs typeface="DFKai-SB"/>
              </a:rPr>
              <a:t>涯探索</a:t>
            </a:r>
            <a:r>
              <a:rPr sz="1200" spc="-145" dirty="0">
                <a:latin typeface="DFKai-SB"/>
                <a:cs typeface="DFKai-SB"/>
              </a:rPr>
              <a:t>」</a:t>
            </a:r>
            <a:r>
              <a:rPr sz="1200" dirty="0">
                <a:latin typeface="DFKai-SB"/>
                <a:cs typeface="DFKai-SB"/>
              </a:rPr>
              <a:t>「學涯發展</a:t>
            </a:r>
            <a:r>
              <a:rPr sz="1200" spc="-145" dirty="0">
                <a:latin typeface="DFKai-SB"/>
                <a:cs typeface="DFKai-SB"/>
              </a:rPr>
              <a:t>」</a:t>
            </a:r>
            <a:r>
              <a:rPr sz="1200" dirty="0">
                <a:latin typeface="DFKai-SB"/>
                <a:cs typeface="DFKai-SB"/>
              </a:rPr>
              <a:t>「學職轉換</a:t>
            </a:r>
            <a:r>
              <a:rPr sz="1200" spc="-75" dirty="0">
                <a:latin typeface="DFKai-SB"/>
                <a:cs typeface="DFKai-SB"/>
              </a:rPr>
              <a:t>」</a:t>
            </a:r>
            <a:r>
              <a:rPr sz="1200" dirty="0">
                <a:latin typeface="DFKai-SB"/>
                <a:cs typeface="DFKai-SB"/>
              </a:rPr>
              <a:t>等主題</a:t>
            </a:r>
            <a:r>
              <a:rPr sz="1200" spc="-25" dirty="0">
                <a:latin typeface="DFKai-SB"/>
                <a:cs typeface="DFKai-SB"/>
              </a:rPr>
              <a:t>單</a:t>
            </a:r>
            <a:r>
              <a:rPr sz="1200" dirty="0">
                <a:latin typeface="DFKai-SB"/>
                <a:cs typeface="DFKai-SB"/>
              </a:rPr>
              <a:t>元之學</a:t>
            </a:r>
            <a:r>
              <a:rPr sz="1200" spc="-50" dirty="0">
                <a:latin typeface="DFKai-SB"/>
                <a:cs typeface="DFKai-SB"/>
              </a:rPr>
              <a:t>習。</a:t>
            </a:r>
            <a:r>
              <a:rPr sz="1200" dirty="0">
                <a:latin typeface="DFKai-SB"/>
                <a:cs typeface="DFKai-SB"/>
              </a:rPr>
              <a:t>透過圓夢計劃制定和個  人現有生涯資產的統整來檢視自己與夢想的距</a:t>
            </a:r>
            <a:r>
              <a:rPr sz="1200" spc="-240" dirty="0">
                <a:latin typeface="DFKai-SB"/>
                <a:cs typeface="DFKai-SB"/>
              </a:rPr>
              <a:t>離，</a:t>
            </a:r>
            <a:r>
              <a:rPr sz="1200" dirty="0">
                <a:latin typeface="DFKai-SB"/>
                <a:cs typeface="DFKai-SB"/>
              </a:rPr>
              <a:t>結合情境模擬活動覺察圓夢過  程的阻礙，藉此學習運用生涯資產突破障礙，進一步規劃落實實踐之道。</a:t>
            </a:r>
            <a:endParaRPr sz="1200">
              <a:latin typeface="DFKai-SB"/>
              <a:cs typeface="DFKai-SB"/>
            </a:endParaRPr>
          </a:p>
          <a:p>
            <a:pPr marL="317500" marR="96520" indent="-304800">
              <a:lnSpc>
                <a:spcPts val="2900"/>
              </a:lnSpc>
              <a:spcBef>
                <a:spcPts val="320"/>
              </a:spcBef>
              <a:tabLst>
                <a:tab pos="316865" algn="l"/>
              </a:tabLst>
            </a:pPr>
            <a:r>
              <a:rPr sz="1200" spc="-5" dirty="0">
                <a:latin typeface="Wingdings"/>
                <a:cs typeface="Wingdings"/>
              </a:rPr>
              <a:t></a:t>
            </a:r>
            <a:r>
              <a:rPr sz="1200" spc="-5" dirty="0">
                <a:latin typeface="Times New Roman"/>
                <a:cs typeface="Times New Roman"/>
              </a:rPr>
              <a:t>	</a:t>
            </a:r>
            <a:r>
              <a:rPr sz="1200" dirty="0">
                <a:latin typeface="DFKai-SB"/>
                <a:cs typeface="DFKai-SB"/>
              </a:rPr>
              <a:t>己</a:t>
            </a:r>
            <a:r>
              <a:rPr sz="1200" spc="-350" dirty="0">
                <a:latin typeface="DFKai-SB"/>
                <a:cs typeface="DFKai-SB"/>
              </a:rPr>
              <a:t> </a:t>
            </a:r>
            <a:r>
              <a:rPr sz="1200" dirty="0">
                <a:latin typeface="DFKai-SB"/>
                <a:cs typeface="DFKai-SB"/>
              </a:rPr>
              <a:t>21</a:t>
            </a:r>
            <a:r>
              <a:rPr sz="1200" spc="-70" dirty="0">
                <a:latin typeface="DFKai-SB"/>
                <a:cs typeface="DFKai-SB"/>
              </a:rPr>
              <a:t> </a:t>
            </a:r>
            <a:r>
              <a:rPr sz="1200" dirty="0">
                <a:latin typeface="DFKai-SB"/>
                <a:cs typeface="DFKai-SB"/>
              </a:rPr>
              <a:t>勾畫圓夢計畫  應用夢想九宮格來勾勒圓夢行動，並透過分享回饋來調整圓夢行動、增強</a:t>
            </a:r>
            <a:endParaRPr sz="1200">
              <a:latin typeface="DFKai-SB"/>
              <a:cs typeface="DFKai-SB"/>
            </a:endParaRPr>
          </a:p>
          <a:p>
            <a:pPr marL="12700">
              <a:lnSpc>
                <a:spcPct val="100000"/>
              </a:lnSpc>
              <a:spcBef>
                <a:spcPts val="235"/>
              </a:spcBef>
            </a:pPr>
            <a:r>
              <a:rPr sz="1200" dirty="0">
                <a:latin typeface="DFKai-SB"/>
                <a:cs typeface="DFKai-SB"/>
              </a:rPr>
              <a:t>圓夢決心。</a:t>
            </a:r>
            <a:endParaRPr sz="1200">
              <a:latin typeface="DFKai-SB"/>
              <a:cs typeface="DFKai-SB"/>
            </a:endParaRPr>
          </a:p>
          <a:p>
            <a:pPr marL="317500" marR="96520" indent="-304800">
              <a:lnSpc>
                <a:spcPts val="2900"/>
              </a:lnSpc>
              <a:spcBef>
                <a:spcPts val="320"/>
              </a:spcBef>
              <a:tabLst>
                <a:tab pos="316865" algn="l"/>
              </a:tabLst>
            </a:pPr>
            <a:r>
              <a:rPr sz="1200" spc="-5" dirty="0">
                <a:latin typeface="Wingdings"/>
                <a:cs typeface="Wingdings"/>
              </a:rPr>
              <a:t></a:t>
            </a:r>
            <a:r>
              <a:rPr sz="1200" spc="-5" dirty="0">
                <a:latin typeface="Times New Roman"/>
                <a:cs typeface="Times New Roman"/>
              </a:rPr>
              <a:t>	</a:t>
            </a:r>
            <a:r>
              <a:rPr sz="1200" dirty="0">
                <a:latin typeface="DFKai-SB"/>
                <a:cs typeface="DFKai-SB"/>
              </a:rPr>
              <a:t>己</a:t>
            </a:r>
            <a:r>
              <a:rPr sz="1200" spc="-350" dirty="0">
                <a:latin typeface="DFKai-SB"/>
                <a:cs typeface="DFKai-SB"/>
              </a:rPr>
              <a:t> </a:t>
            </a:r>
            <a:r>
              <a:rPr sz="1200" dirty="0">
                <a:latin typeface="DFKai-SB"/>
                <a:cs typeface="DFKai-SB"/>
              </a:rPr>
              <a:t>22</a:t>
            </a:r>
            <a:r>
              <a:rPr sz="1200" spc="-70" dirty="0">
                <a:latin typeface="DFKai-SB"/>
                <a:cs typeface="DFKai-SB"/>
              </a:rPr>
              <a:t> </a:t>
            </a:r>
            <a:r>
              <a:rPr sz="1200" dirty="0">
                <a:latin typeface="DFKai-SB"/>
                <a:cs typeface="DFKai-SB"/>
              </a:rPr>
              <a:t>清點生涯資產  回顧自己過去的重大挑戰，以小組進行團體生涯資產的歸納分類，並製作</a:t>
            </a:r>
            <a:endParaRPr sz="1200">
              <a:latin typeface="DFKai-SB"/>
              <a:cs typeface="DFKai-SB"/>
            </a:endParaRPr>
          </a:p>
          <a:p>
            <a:pPr marL="12700">
              <a:lnSpc>
                <a:spcPct val="100000"/>
              </a:lnSpc>
              <a:spcBef>
                <a:spcPts val="235"/>
              </a:spcBef>
            </a:pPr>
            <a:r>
              <a:rPr sz="1200" dirty="0">
                <a:latin typeface="DFKai-SB"/>
                <a:cs typeface="DFKai-SB"/>
              </a:rPr>
              <a:t>個人的生涯資產圖。</a:t>
            </a:r>
            <a:endParaRPr sz="1200">
              <a:latin typeface="DFKai-SB"/>
              <a:cs typeface="DFKai-SB"/>
            </a:endParaRPr>
          </a:p>
          <a:p>
            <a:pPr marL="317500" marR="96520" indent="-304800">
              <a:lnSpc>
                <a:spcPts val="2900"/>
              </a:lnSpc>
              <a:spcBef>
                <a:spcPts val="320"/>
              </a:spcBef>
              <a:tabLst>
                <a:tab pos="316865" algn="l"/>
              </a:tabLst>
            </a:pPr>
            <a:r>
              <a:rPr sz="1200" spc="-5" dirty="0">
                <a:latin typeface="Wingdings"/>
                <a:cs typeface="Wingdings"/>
              </a:rPr>
              <a:t></a:t>
            </a:r>
            <a:r>
              <a:rPr sz="1200" spc="-5" dirty="0">
                <a:latin typeface="Times New Roman"/>
                <a:cs typeface="Times New Roman"/>
              </a:rPr>
              <a:t>	</a:t>
            </a:r>
            <a:r>
              <a:rPr sz="1200" dirty="0">
                <a:latin typeface="DFKai-SB"/>
                <a:cs typeface="DFKai-SB"/>
              </a:rPr>
              <a:t>己</a:t>
            </a:r>
            <a:r>
              <a:rPr sz="1200" spc="-350" dirty="0">
                <a:latin typeface="DFKai-SB"/>
                <a:cs typeface="DFKai-SB"/>
              </a:rPr>
              <a:t> </a:t>
            </a:r>
            <a:r>
              <a:rPr sz="1200" dirty="0">
                <a:latin typeface="DFKai-SB"/>
                <a:cs typeface="DFKai-SB"/>
              </a:rPr>
              <a:t>23</a:t>
            </a:r>
            <a:r>
              <a:rPr sz="1200" spc="-70" dirty="0">
                <a:latin typeface="DFKai-SB"/>
                <a:cs typeface="DFKai-SB"/>
              </a:rPr>
              <a:t> </a:t>
            </a:r>
            <a:r>
              <a:rPr sz="1200" dirty="0">
                <a:latin typeface="DFKai-SB"/>
                <a:cs typeface="DFKai-SB"/>
              </a:rPr>
              <a:t>落實實踐之道  回顧自己過去的重大挑戰，以小組進行團體生涯資產的歸納分類，並製作</a:t>
            </a:r>
            <a:endParaRPr sz="1200">
              <a:latin typeface="DFKai-SB"/>
              <a:cs typeface="DFKai-SB"/>
            </a:endParaRPr>
          </a:p>
          <a:p>
            <a:pPr marL="12700">
              <a:lnSpc>
                <a:spcPct val="100000"/>
              </a:lnSpc>
              <a:spcBef>
                <a:spcPts val="235"/>
              </a:spcBef>
            </a:pPr>
            <a:r>
              <a:rPr sz="1200" dirty="0">
                <a:latin typeface="DFKai-SB"/>
                <a:cs typeface="DFKai-SB"/>
              </a:rPr>
              <a:t>個人的生涯資產圖。</a:t>
            </a:r>
            <a:endParaRPr sz="1200">
              <a:latin typeface="DFKai-SB"/>
              <a:cs typeface="DFKai-SB"/>
            </a:endParaRPr>
          </a:p>
          <a:p>
            <a:pPr marL="317500" marR="401320" indent="-304800">
              <a:lnSpc>
                <a:spcPts val="2900"/>
              </a:lnSpc>
              <a:spcBef>
                <a:spcPts val="320"/>
              </a:spcBef>
              <a:tabLst>
                <a:tab pos="316865" algn="l"/>
              </a:tabLst>
            </a:pPr>
            <a:r>
              <a:rPr sz="1200" spc="-5" dirty="0">
                <a:latin typeface="Wingdings"/>
                <a:cs typeface="Wingdings"/>
              </a:rPr>
              <a:t></a:t>
            </a:r>
            <a:r>
              <a:rPr sz="1200" spc="-5" dirty="0">
                <a:latin typeface="Times New Roman"/>
                <a:cs typeface="Times New Roman"/>
              </a:rPr>
              <a:t>	</a:t>
            </a:r>
            <a:r>
              <a:rPr sz="1200" dirty="0">
                <a:latin typeface="DFKai-SB"/>
                <a:cs typeface="DFKai-SB"/>
              </a:rPr>
              <a:t>己</a:t>
            </a:r>
            <a:r>
              <a:rPr sz="1200" spc="-350" dirty="0">
                <a:latin typeface="DFKai-SB"/>
                <a:cs typeface="DFKai-SB"/>
              </a:rPr>
              <a:t> </a:t>
            </a:r>
            <a:r>
              <a:rPr sz="1200" dirty="0">
                <a:latin typeface="DFKai-SB"/>
                <a:cs typeface="DFKai-SB"/>
              </a:rPr>
              <a:t>24</a:t>
            </a:r>
            <a:r>
              <a:rPr sz="1200" spc="-70" dirty="0">
                <a:latin typeface="DFKai-SB"/>
                <a:cs typeface="DFKai-SB"/>
              </a:rPr>
              <a:t> </a:t>
            </a:r>
            <a:r>
              <a:rPr sz="1200" dirty="0">
                <a:latin typeface="DFKai-SB"/>
                <a:cs typeface="DFKai-SB"/>
              </a:rPr>
              <a:t>延伸實踐經驗  彼此回饋與見證夢想實踐經驗，並彙整個人學習以及課後應用之道。</a:t>
            </a:r>
            <a:endParaRPr sz="1200">
              <a:latin typeface="DFKai-SB"/>
              <a:cs typeface="DFKai-SB"/>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3175</Words>
  <Application>Microsoft Office PowerPoint</Application>
  <PresentationFormat>自訂</PresentationFormat>
  <Paragraphs>856</Paragraphs>
  <Slides>42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42</vt:i4>
      </vt:variant>
    </vt:vector>
  </HeadingPairs>
  <TitlesOfParts>
    <vt:vector size="48" baseType="lpstr">
      <vt:lpstr>PMingLiU</vt:lpstr>
      <vt:lpstr>DFKai-SB</vt:lpstr>
      <vt:lpstr>Calibri</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Valued Acer Customer</dc:creator>
  <cp:lastModifiedBy>windows</cp:lastModifiedBy>
  <cp:revision>1</cp:revision>
  <dcterms:created xsi:type="dcterms:W3CDTF">2016-02-18T07:14:21Z</dcterms:created>
  <dcterms:modified xsi:type="dcterms:W3CDTF">2016-02-18T07:33:30Z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2015-01-23T00:00:00Z</vt:filetime>
  </property>
  <property fmtid="{D5CDD505-2E9C-101B-9397-08002B2CF9AE}" pid="3" name="Creator">
    <vt:lpwstr>Acrobat PDFMaker 10.1 Word 版</vt:lpwstr>
  </property>
  <property fmtid="{D5CDD505-2E9C-101B-9397-08002B2CF9AE}" pid="4" name="LastSaved">
    <vt:filetime>2016-02-18T00:00:00Z</vt:filetime>
  </property>
</Properties>
</file>