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2" r:id="rId1"/>
  </p:sldMasterIdLst>
  <p:sldIdLst>
    <p:sldId id="265" r:id="rId2"/>
    <p:sldId id="256" r:id="rId3"/>
    <p:sldId id="257" r:id="rId4"/>
    <p:sldId id="258" r:id="rId5"/>
    <p:sldId id="259" r:id="rId6"/>
    <p:sldId id="260" r:id="rId7"/>
    <p:sldId id="261" r:id="rId8"/>
    <p:sldId id="262" r:id="rId9"/>
    <p:sldId id="263" r:id="rId10"/>
    <p:sldId id="264" r:id="rId11"/>
    <p:sldId id="266" r:id="rId1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8DB3"/>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2" autoAdjust="0"/>
    <p:restoredTop sz="94660"/>
  </p:normalViewPr>
  <p:slideViewPr>
    <p:cSldViewPr>
      <p:cViewPr varScale="1">
        <p:scale>
          <a:sx n="70" d="100"/>
          <a:sy n="70" d="100"/>
        </p:scale>
        <p:origin x="139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981200"/>
            <a:ext cx="7772400" cy="1876428"/>
          </a:xfrm>
        </p:spPr>
        <p:txBody>
          <a:bodyPr anchor="b">
            <a:sp3d contourW="8890">
              <a:contourClr>
                <a:schemeClr val="accent3">
                  <a:shade val="55000"/>
                </a:schemeClr>
              </a:contourClr>
            </a:sp3d>
          </a:bodyPr>
          <a:lstStyle>
            <a:lvl1pPr algn="ctr">
              <a:defRPr sz="4400"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zh-TW" altLang="en-US" smtClean="0"/>
              <a:t>按一下以編輯母片標題樣式</a:t>
            </a:r>
            <a:endParaRPr kumimoji="0" lang="en-US"/>
          </a:p>
        </p:txBody>
      </p:sp>
      <p:sp>
        <p:nvSpPr>
          <p:cNvPr id="3" name="副標題 2"/>
          <p:cNvSpPr>
            <a:spLocks noGrp="1"/>
          </p:cNvSpPr>
          <p:nvPr>
            <p:ph type="subTitle" idx="1"/>
          </p:nvPr>
        </p:nvSpPr>
        <p:spPr>
          <a:xfrm>
            <a:off x="1371600" y="3857628"/>
            <a:ext cx="6400800" cy="1753200"/>
          </a:xfrm>
        </p:spPr>
        <p:txBody>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TW" altLang="en-US" smtClean="0"/>
              <a:t>按一下以編輯母片副標題樣式</a:t>
            </a:r>
            <a:endParaRPr kumimoji="0" lang="en-US"/>
          </a:p>
        </p:txBody>
      </p:sp>
      <p:sp>
        <p:nvSpPr>
          <p:cNvPr id="4" name="日期版面配置區 3"/>
          <p:cNvSpPr>
            <a:spLocks noGrp="1"/>
          </p:cNvSpPr>
          <p:nvPr>
            <p:ph type="dt" sz="half" idx="10"/>
          </p:nvPr>
        </p:nvSpPr>
        <p:spPr/>
        <p:txBody>
          <a:bodyPr/>
          <a:lstStyle/>
          <a:p>
            <a:fld id="{ACC2EB01-3547-403C-8034-96B759BC9AE0}" type="datetimeFigureOut">
              <a:rPr lang="zh-TW" altLang="en-US" smtClean="0"/>
              <a:pPr/>
              <a:t>2013/12/24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EB0F97E-5A61-4A74-A4C2-B2B5D9A2BA91}"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CC2EB01-3547-403C-8034-96B759BC9AE0}" type="datetimeFigureOut">
              <a:rPr lang="zh-TW" altLang="en-US" smtClean="0"/>
              <a:pPr/>
              <a:t>2013/12/24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EB0F97E-5A61-4A74-A4C2-B2B5D9A2BA9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286644" y="274640"/>
            <a:ext cx="1400156" cy="5851525"/>
          </a:xfrm>
        </p:spPr>
        <p:txBody>
          <a:bodyPr vert="eaVert"/>
          <a:lstStyle>
            <a:lvl1pPr>
              <a:defRPr lang="zh-CN" altLang="en-US"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0"/>
            <a:ext cx="6829444"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CC2EB01-3547-403C-8034-96B759BC9AE0}" type="datetimeFigureOut">
              <a:rPr lang="zh-TW" altLang="en-US" smtClean="0"/>
              <a:pPr/>
              <a:t>2013/12/24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EB0F97E-5A61-4A74-A4C2-B2B5D9A2BA91}"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CC2EB01-3547-403C-8034-96B759BC9AE0}" type="datetimeFigureOut">
              <a:rPr lang="zh-TW" altLang="en-US" smtClean="0"/>
              <a:pPr/>
              <a:t>2013/12/24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EB0F97E-5A61-4A74-A4C2-B2B5D9A2BA91}"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3">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685800" y="3854150"/>
            <a:ext cx="7772400" cy="1860850"/>
          </a:xfrm>
        </p:spPr>
        <p:txBody>
          <a:bodyPr anchor="t"/>
          <a:lstStyle>
            <a:lvl1pPr algn="l">
              <a:defRPr sz="4400" b="1" cap="all"/>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2356428"/>
            <a:ext cx="7772400" cy="1501200"/>
          </a:xfrm>
        </p:spPr>
        <p:txBody>
          <a:bodyPr anchor="b"/>
          <a:lstStyle>
            <a:lvl1pPr marL="0" indent="0" algn="l">
              <a:buNone/>
              <a:defRPr sz="2000">
                <a:solidFill>
                  <a:schemeClr val="tx2"/>
                </a:solidFill>
              </a:defRPr>
            </a:lvl1pPr>
            <a:lvl2pPr marL="457200" indent="0" algn="l">
              <a:buNone/>
              <a:defRPr sz="1800">
                <a:solidFill>
                  <a:schemeClr val="tx2"/>
                </a:solidFill>
              </a:defRPr>
            </a:lvl2pPr>
            <a:lvl3pPr marL="914400" indent="0" algn="l">
              <a:buNone/>
              <a:defRPr sz="1600">
                <a:solidFill>
                  <a:schemeClr val="tx2"/>
                </a:solidFill>
              </a:defRPr>
            </a:lvl3pPr>
            <a:lvl4pPr marL="1371600" indent="0" algn="l">
              <a:buNone/>
              <a:defRPr sz="1400">
                <a:solidFill>
                  <a:schemeClr val="tx2"/>
                </a:solidFill>
              </a:defRPr>
            </a:lvl4pPr>
            <a:lvl5pPr marL="1828800" indent="0" algn="l">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CC2EB01-3547-403C-8034-96B759BC9AE0}" type="datetimeFigureOut">
              <a:rPr lang="zh-TW" altLang="en-US" smtClean="0"/>
              <a:pPr/>
              <a:t>2013/12/24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EB0F97E-5A61-4A74-A4C2-B2B5D9A2BA91}"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ACC2EB01-3547-403C-8034-96B759BC9AE0}" type="datetimeFigureOut">
              <a:rPr lang="zh-TW" altLang="en-US" smtClean="0"/>
              <a:pPr/>
              <a:t>2013/12/24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EB0F97E-5A61-4A74-A4C2-B2B5D9A2BA91}"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ACC2EB01-3547-403C-8034-96B759BC9AE0}" type="datetimeFigureOut">
              <a:rPr lang="zh-TW" altLang="en-US" smtClean="0"/>
              <a:pPr/>
              <a:t>2013/12/24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EB0F97E-5A61-4A74-A4C2-B2B5D9A2BA91}" type="slidenum">
              <a:rPr lang="zh-TW" altLang="en-US" smtClean="0"/>
              <a:pPr/>
              <a:t>‹#›</a:t>
            </a:fld>
            <a:endParaRPr lang="zh-TW" altLang="en-US"/>
          </a:p>
        </p:txBody>
      </p:sp>
      <p:sp>
        <p:nvSpPr>
          <p:cNvPr id="2" name="標題 1"/>
          <p:cNvSpPr>
            <a:spLocks noGrp="1"/>
          </p:cNvSpPr>
          <p:nvPr>
            <p:ph type="title"/>
          </p:nvPr>
        </p:nvSpPr>
        <p:spPr/>
        <p:txBody>
          <a:bodyPr/>
          <a:lstStyle>
            <a:lvl1pPr>
              <a:defRPr/>
            </a:lvl1pPr>
          </a:lstStyle>
          <a:p>
            <a:r>
              <a:rPr kumimoji="0" lang="zh-TW" altLang="en-US" smtClean="0"/>
              <a:t>按一下以編輯母片標題樣式</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ACC2EB01-3547-403C-8034-96B759BC9AE0}" type="datetimeFigureOut">
              <a:rPr lang="zh-TW" altLang="en-US" smtClean="0"/>
              <a:pPr/>
              <a:t>2013/12/24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CEB0F97E-5A61-4A74-A4C2-B2B5D9A2BA91}"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ACC2EB01-3547-403C-8034-96B759BC9AE0}" type="datetimeFigureOut">
              <a:rPr lang="zh-TW" altLang="en-US" smtClean="0"/>
              <a:pPr/>
              <a:t>2013/12/24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EB0F97E-5A61-4A74-A4C2-B2B5D9A2BA91}"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326258" y="381000"/>
            <a:ext cx="2667000" cy="1833554"/>
          </a:xfrm>
        </p:spPr>
        <p:txBody>
          <a:bodyPr anchor="ctr">
            <a:scene3d>
              <a:camera prst="orthographicFront"/>
              <a:lightRig rig="soft" dir="tl">
                <a:rot lat="0" lon="0" rev="0"/>
              </a:lightRig>
            </a:scene3d>
            <a:sp3d contourW="8890">
              <a:contourClr>
                <a:schemeClr val="accent3">
                  <a:shade val="55000"/>
                </a:schemeClr>
              </a:contourClr>
            </a:sp3d>
          </a:bodyPr>
          <a:lstStyle>
            <a:lvl1pPr algn="l">
              <a:defRPr sz="3200" b="1" kern="1200" cap="all" spc="50">
                <a:ln w="15875">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內容版面配置區 2"/>
          <p:cNvSpPr>
            <a:spLocks noGrp="1"/>
          </p:cNvSpPr>
          <p:nvPr>
            <p:ph idx="1"/>
          </p:nvPr>
        </p:nvSpPr>
        <p:spPr>
          <a:xfrm>
            <a:off x="3352800" y="380999"/>
            <a:ext cx="5410200" cy="57451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文字版面配置區 3"/>
          <p:cNvSpPr>
            <a:spLocks noGrp="1"/>
          </p:cNvSpPr>
          <p:nvPr>
            <p:ph type="body" sz="half" idx="2"/>
          </p:nvPr>
        </p:nvSpPr>
        <p:spPr>
          <a:xfrm>
            <a:off x="326258" y="2214554"/>
            <a:ext cx="2667000" cy="39121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ACC2EB01-3547-403C-8034-96B759BC9AE0}" type="datetimeFigureOut">
              <a:rPr lang="zh-TW" altLang="en-US" smtClean="0"/>
              <a:pPr/>
              <a:t>2013/12/24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EB0F97E-5A61-4A74-A4C2-B2B5D9A2BA91}"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grpSp>
        <p:nvGrpSpPr>
          <p:cNvPr id="8" name="群組 7"/>
          <p:cNvGrpSpPr/>
          <p:nvPr/>
        </p:nvGrpSpPr>
        <p:grpSpPr>
          <a:xfrm>
            <a:off x="1580474" y="553734"/>
            <a:ext cx="7349244" cy="4741531"/>
            <a:chOff x="428596" y="553734"/>
            <a:chExt cx="7349244" cy="4741531"/>
          </a:xfrm>
        </p:grpSpPr>
        <p:sp>
          <p:nvSpPr>
            <p:cNvPr id="16" name="矩形 15"/>
            <p:cNvSpPr/>
            <p:nvPr userDrawn="1"/>
          </p:nvSpPr>
          <p:spPr>
            <a:xfrm rot="21480000">
              <a:off x="428596" y="580356"/>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7" name="矩形 16"/>
            <p:cNvSpPr/>
            <p:nvPr userDrawn="1"/>
          </p:nvSpPr>
          <p:spPr>
            <a:xfrm rot="21540000">
              <a:off x="437473" y="571479"/>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8" name="矩形 17"/>
            <p:cNvSpPr/>
            <p:nvPr userDrawn="1"/>
          </p:nvSpPr>
          <p:spPr>
            <a:xfrm>
              <a:off x="437481" y="553734"/>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grpSp>
      <p:sp>
        <p:nvSpPr>
          <p:cNvPr id="3" name="圖片版面配置區 2"/>
          <p:cNvSpPr>
            <a:spLocks noGrp="1"/>
          </p:cNvSpPr>
          <p:nvPr>
            <p:ph type="pic" idx="1"/>
          </p:nvPr>
        </p:nvSpPr>
        <p:spPr>
          <a:xfrm>
            <a:off x="1651912" y="612776"/>
            <a:ext cx="7215238" cy="4602175"/>
          </a:xfrm>
          <a:solidFill>
            <a:schemeClr val="bg2">
              <a:tint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TW" altLang="en-US" smtClean="0"/>
              <a:t>按一下圖示以新增圖片</a:t>
            </a:r>
            <a:endParaRPr kumimoji="0" lang="en-US"/>
          </a:p>
        </p:txBody>
      </p:sp>
      <p:sp useBgFill="1">
        <p:nvSpPr>
          <p:cNvPr id="2" name="標題 1"/>
          <p:cNvSpPr>
            <a:spLocks noGrp="1"/>
          </p:cNvSpPr>
          <p:nvPr>
            <p:ph type="title"/>
          </p:nvPr>
        </p:nvSpPr>
        <p:spPr>
          <a:xfrm>
            <a:off x="0" y="595295"/>
            <a:ext cx="1357290" cy="5691227"/>
          </a:xfrm>
          <a:noFill/>
        </p:spPr>
        <p:txBody>
          <a:bodyPr vert="eaVert" anchor="ctr">
            <a:noAutofit/>
          </a:bodyPr>
          <a:lstStyle>
            <a:lvl1pPr algn="l">
              <a:defRPr lang="zh-CN" altLang="en-US" sz="320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1714480" y="5481658"/>
            <a:ext cx="7215238"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ACC2EB01-3547-403C-8034-96B759BC9AE0}" type="datetimeFigureOut">
              <a:rPr lang="zh-TW" altLang="en-US" smtClean="0"/>
              <a:pPr/>
              <a:t>2013/12/24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EB0F97E-5A61-4A74-A4C2-B2B5D9A2BA91}"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rtlCol="0" anchor="ctr">
            <a:noAutofit/>
            <a:scene3d>
              <a:camera prst="orthographicFront"/>
              <a:lightRig rig="soft" dir="tl">
                <a:rot lat="0" lon="0" rev="0"/>
              </a:lightRig>
            </a:scene3d>
            <a:sp3d contourW="8890">
              <a:contourClr>
                <a:schemeClr val="accent3">
                  <a:shade val="55000"/>
                </a:schemeClr>
              </a:contourClr>
            </a:sp3d>
          </a:body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600200"/>
            <a:ext cx="8229600" cy="4724400"/>
          </a:xfrm>
          <a:prstGeom prst="rect">
            <a:avLst/>
          </a:prstGeom>
        </p:spPr>
        <p:txBody>
          <a:bodyPr vert="horz" rtlCol="0">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4" name="日期版面配置區 3"/>
          <p:cNvSpPr>
            <a:spLocks noGrp="1"/>
          </p:cNvSpPr>
          <p:nvPr>
            <p:ph type="dt" sz="half" idx="2"/>
          </p:nvPr>
        </p:nvSpPr>
        <p:spPr>
          <a:xfrm>
            <a:off x="8878" y="6483997"/>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ACC2EB01-3547-403C-8034-96B759BC9AE0}" type="datetimeFigureOut">
              <a:rPr lang="zh-TW" altLang="en-US" smtClean="0"/>
              <a:pPr/>
              <a:t>2013/12/24</a:t>
            </a:fld>
            <a:endParaRPr lang="zh-TW" altLang="en-US"/>
          </a:p>
        </p:txBody>
      </p:sp>
      <p:sp>
        <p:nvSpPr>
          <p:cNvPr id="5" name="頁尾版面配置區 4"/>
          <p:cNvSpPr>
            <a:spLocks noGrp="1"/>
          </p:cNvSpPr>
          <p:nvPr>
            <p:ph type="ftr" sz="quarter" idx="3"/>
          </p:nvPr>
        </p:nvSpPr>
        <p:spPr>
          <a:xfrm>
            <a:off x="3124200" y="6483997"/>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992644" y="6483997"/>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CEB0F97E-5A61-4A74-A4C2-B2B5D9A2BA91}"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xStyles>
    <p:titleStyle>
      <a:lvl1pPr algn="ctr" rtl="0" eaLnBrk="1" latinLnBrk="0" hangingPunct="1">
        <a:spcBef>
          <a:spcPct val="0"/>
        </a:spcBef>
        <a:buNone/>
        <a:defRPr kumimoji="0" sz="40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90000"/>
        <a:buFont typeface="Cambria"/>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100000"/>
        <a:buFont typeface="Cambria"/>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Ï"/>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90000"/>
        <a:buFont typeface="Calibri"/>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100000"/>
        <a:buFont typeface="Cambria"/>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27584" y="1916832"/>
            <a:ext cx="7143800" cy="1582549"/>
          </a:xfrm>
          <a:prstGeom prst="rect">
            <a:avLst/>
          </a:prstGeom>
        </p:spPr>
        <p:txBody>
          <a:bodyPr wrap="square">
            <a:spAutoFit/>
          </a:bodyPr>
          <a:lstStyle/>
          <a:p>
            <a:pPr algn="ctr">
              <a:lnSpc>
                <a:spcPct val="150000"/>
              </a:lnSpc>
            </a:pPr>
            <a:r>
              <a:rPr lang="en-US" sz="7200" b="1" dirty="0" smtClean="0">
                <a:solidFill>
                  <a:srgbClr val="0070C0"/>
                </a:solidFill>
              </a:rPr>
              <a:t>BEER  IS   LIFE</a:t>
            </a:r>
            <a:endParaRPr lang="en-US" sz="7200" b="1"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143240" y="428604"/>
            <a:ext cx="3643338" cy="1015663"/>
          </a:xfrm>
          <a:prstGeom prst="rect">
            <a:avLst/>
          </a:prstGeom>
        </p:spPr>
        <p:txBody>
          <a:bodyPr wrap="square">
            <a:spAutoFit/>
          </a:bodyPr>
          <a:lstStyle/>
          <a:p>
            <a:r>
              <a:rPr lang="en-US" altLang="zh-TW" sz="6000" b="1" dirty="0">
                <a:solidFill>
                  <a:srgbClr val="0070C0"/>
                </a:solidFill>
              </a:rPr>
              <a:t>H</a:t>
            </a:r>
            <a:r>
              <a:rPr lang="en-US" altLang="zh-TW" sz="6000" b="1" dirty="0" smtClean="0">
                <a:solidFill>
                  <a:srgbClr val="0070C0"/>
                </a:solidFill>
              </a:rPr>
              <a:t>ite</a:t>
            </a:r>
            <a:endParaRPr lang="zh-TW" altLang="en-US" sz="6000" b="1" dirty="0"/>
          </a:p>
        </p:txBody>
      </p:sp>
      <p:pic>
        <p:nvPicPr>
          <p:cNvPr id="3" name="圖片 2" descr="53060000007G_intr_b_10_13062914343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14282" y="1643050"/>
            <a:ext cx="4015915" cy="4143404"/>
          </a:xfrm>
          <a:prstGeom prst="rect">
            <a:avLst/>
          </a:prstGeom>
        </p:spPr>
      </p:pic>
      <p:sp>
        <p:nvSpPr>
          <p:cNvPr id="4" name="矩形 3"/>
          <p:cNvSpPr/>
          <p:nvPr/>
        </p:nvSpPr>
        <p:spPr>
          <a:xfrm>
            <a:off x="4214810" y="1643050"/>
            <a:ext cx="3929090" cy="4339650"/>
          </a:xfrm>
          <a:prstGeom prst="rect">
            <a:avLst/>
          </a:prstGeom>
        </p:spPr>
        <p:txBody>
          <a:bodyPr wrap="square">
            <a:spAutoFit/>
          </a:bodyPr>
          <a:lstStyle/>
          <a:p>
            <a:pPr>
              <a:lnSpc>
                <a:spcPct val="150000"/>
              </a:lnSpc>
            </a:pPr>
            <a:r>
              <a:rPr lang="zh-TW" altLang="en-US" sz="2800" b="1" dirty="0" smtClean="0"/>
              <a:t>◆</a:t>
            </a:r>
            <a:r>
              <a:rPr lang="en-US" sz="2800" b="1" dirty="0"/>
              <a:t> The highest market share in South Korea's best-known beer brands</a:t>
            </a:r>
            <a:r>
              <a:rPr lang="en-US" sz="2800" b="1" dirty="0" smtClean="0"/>
              <a:t>.</a:t>
            </a:r>
          </a:p>
          <a:p>
            <a:pPr>
              <a:lnSpc>
                <a:spcPct val="150000"/>
              </a:lnSpc>
            </a:pPr>
            <a:r>
              <a:rPr lang="zh-TW" altLang="en-US" sz="2800" b="1" dirty="0" smtClean="0"/>
              <a:t>◆</a:t>
            </a:r>
            <a:r>
              <a:rPr lang="en-US" sz="2800" b="1" dirty="0"/>
              <a:t> Origin: South </a:t>
            </a:r>
            <a:r>
              <a:rPr lang="en-US" sz="2800" b="1" dirty="0" smtClean="0"/>
              <a:t>Korea</a:t>
            </a:r>
          </a:p>
          <a:p>
            <a:pPr>
              <a:lnSpc>
                <a:spcPct val="150000"/>
              </a:lnSpc>
            </a:pPr>
            <a:r>
              <a:rPr lang="zh-TW" altLang="en-US" sz="2800" b="1" dirty="0" smtClean="0"/>
              <a:t>◆</a:t>
            </a:r>
            <a:r>
              <a:rPr lang="en-US" sz="2800" b="1" dirty="0"/>
              <a:t> Alcohol: 4.5 degrees</a:t>
            </a:r>
          </a:p>
          <a:p>
            <a:endParaRPr lang="en-US" sz="2400" dirty="0"/>
          </a:p>
          <a:p>
            <a:endParaRPr lang="en-US" sz="2400" dirty="0"/>
          </a:p>
          <a:p>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928662" y="857232"/>
            <a:ext cx="7143800" cy="5170646"/>
          </a:xfrm>
          <a:prstGeom prst="rect">
            <a:avLst/>
          </a:prstGeom>
          <a:noFill/>
        </p:spPr>
        <p:txBody>
          <a:bodyPr wrap="square" rtlCol="0">
            <a:spAutoFit/>
          </a:bodyPr>
          <a:lstStyle/>
          <a:p>
            <a:pPr algn="ctr"/>
            <a:r>
              <a:rPr lang="en-US" altLang="zh-TW" sz="6600" b="1" dirty="0" smtClean="0"/>
              <a:t>Group member</a:t>
            </a:r>
          </a:p>
          <a:p>
            <a:pPr algn="ctr"/>
            <a:r>
              <a:rPr lang="en-US" altLang="zh-TW" sz="6600" b="1" dirty="0" smtClean="0"/>
              <a:t>Eva</a:t>
            </a:r>
          </a:p>
          <a:p>
            <a:pPr algn="ctr"/>
            <a:r>
              <a:rPr lang="en-US" altLang="zh-TW" sz="6600" b="1" dirty="0" smtClean="0"/>
              <a:t>Julie</a:t>
            </a:r>
          </a:p>
          <a:p>
            <a:pPr algn="ctr"/>
            <a:r>
              <a:rPr lang="en-US" altLang="zh-TW" sz="6600" b="1" dirty="0" smtClean="0"/>
              <a:t>Irene</a:t>
            </a:r>
          </a:p>
          <a:p>
            <a:pPr algn="ctr"/>
            <a:endParaRPr lang="zh-TW" altLang="en-US" sz="6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th2.jpg"/>
          <p:cNvPicPr>
            <a:picLocks noChangeAspect="1"/>
          </p:cNvPicPr>
          <p:nvPr/>
        </p:nvPicPr>
        <p:blipFill>
          <a:blip r:embed="rId2" cstate="print"/>
          <a:stretch>
            <a:fillRect/>
          </a:stretch>
        </p:blipFill>
        <p:spPr>
          <a:xfrm>
            <a:off x="3357554" y="3571876"/>
            <a:ext cx="5428346" cy="3071834"/>
          </a:xfrm>
          <a:prstGeom prst="rect">
            <a:avLst/>
          </a:prstGeom>
        </p:spPr>
      </p:pic>
      <p:sp>
        <p:nvSpPr>
          <p:cNvPr id="5" name="矩形 4"/>
          <p:cNvSpPr/>
          <p:nvPr/>
        </p:nvSpPr>
        <p:spPr>
          <a:xfrm>
            <a:off x="1214414" y="785794"/>
            <a:ext cx="6786610" cy="3483261"/>
          </a:xfrm>
          <a:prstGeom prst="rect">
            <a:avLst/>
          </a:prstGeom>
        </p:spPr>
        <p:txBody>
          <a:bodyPr wrap="square">
            <a:spAutoFit/>
          </a:bodyPr>
          <a:lstStyle/>
          <a:p>
            <a:pPr>
              <a:lnSpc>
                <a:spcPct val="150000"/>
              </a:lnSpc>
            </a:pPr>
            <a:r>
              <a:rPr lang="en-US" sz="3000" b="1" dirty="0" smtClean="0">
                <a:solidFill>
                  <a:srgbClr val="007A37"/>
                </a:solidFill>
              </a:rPr>
              <a:t>Beer , also known as ale, liquid bread, is one of the world's oldest and most widely spread range of alcoholic beverages, beer is the world's oldest beverages.</a:t>
            </a:r>
            <a:endParaRPr lang="en-US" sz="3000" b="1" dirty="0">
              <a:solidFill>
                <a:srgbClr val="007A37"/>
              </a:solidFill>
            </a:endParaRPr>
          </a:p>
        </p:txBody>
      </p:sp>
      <p:sp>
        <p:nvSpPr>
          <p:cNvPr id="6" name="文字方塊 5"/>
          <p:cNvSpPr txBox="1"/>
          <p:nvPr/>
        </p:nvSpPr>
        <p:spPr>
          <a:xfrm>
            <a:off x="2643174" y="0"/>
            <a:ext cx="3786214" cy="769441"/>
          </a:xfrm>
          <a:prstGeom prst="rect">
            <a:avLst/>
          </a:prstGeom>
          <a:noFill/>
        </p:spPr>
        <p:txBody>
          <a:bodyPr wrap="square" rtlCol="0">
            <a:spAutoFit/>
          </a:bodyPr>
          <a:lstStyle/>
          <a:p>
            <a:r>
              <a:rPr lang="en-US" sz="4400" b="1" dirty="0"/>
              <a:t>History of beer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th1.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929058" y="3539400"/>
            <a:ext cx="5214942" cy="3318599"/>
          </a:xfrm>
          <a:prstGeom prst="rect">
            <a:avLst/>
          </a:prstGeom>
        </p:spPr>
      </p:pic>
      <p:sp>
        <p:nvSpPr>
          <p:cNvPr id="3" name="矩形 2"/>
          <p:cNvSpPr/>
          <p:nvPr/>
        </p:nvSpPr>
        <p:spPr>
          <a:xfrm>
            <a:off x="1428728" y="642918"/>
            <a:ext cx="6572296" cy="3709349"/>
          </a:xfrm>
          <a:prstGeom prst="rect">
            <a:avLst/>
          </a:prstGeom>
        </p:spPr>
        <p:txBody>
          <a:bodyPr wrap="square">
            <a:spAutoFit/>
          </a:bodyPr>
          <a:lstStyle/>
          <a:p>
            <a:pPr>
              <a:lnSpc>
                <a:spcPct val="150000"/>
              </a:lnSpc>
            </a:pPr>
            <a:r>
              <a:rPr lang="en-US" sz="3200" b="1" dirty="0">
                <a:solidFill>
                  <a:srgbClr val="007A37"/>
                </a:solidFill>
              </a:rPr>
              <a:t>History of beer is said to date back to 4000-8000 years BC. Dating back about 5,000 years ago in Mesopotamia Sumerian has begun manufacturing.</a:t>
            </a:r>
          </a:p>
        </p:txBody>
      </p:sp>
      <p:sp>
        <p:nvSpPr>
          <p:cNvPr id="4" name="矩形 3"/>
          <p:cNvSpPr/>
          <p:nvPr/>
        </p:nvSpPr>
        <p:spPr>
          <a:xfrm>
            <a:off x="2500298" y="1"/>
            <a:ext cx="4929222" cy="1323439"/>
          </a:xfrm>
          <a:prstGeom prst="rect">
            <a:avLst/>
          </a:prstGeom>
        </p:spPr>
        <p:txBody>
          <a:bodyPr wrap="square">
            <a:spAutoFit/>
          </a:bodyPr>
          <a:lstStyle/>
          <a:p>
            <a:pPr algn="ctr"/>
            <a:r>
              <a:rPr lang="en-US" sz="4000" b="1" dirty="0" smtClean="0"/>
              <a:t>The origin of beer</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90">
                                          <p:stCondLst>
                                            <p:cond delay="0"/>
                                          </p:stCondLst>
                                        </p:cTn>
                                        <p:tgtEl>
                                          <p:spTgt spid="2"/>
                                        </p:tgtEl>
                                      </p:cBhvr>
                                    </p:animEffect>
                                    <p:anim calcmode="lin" valueType="num">
                                      <p:cBhvr>
                                        <p:cTn id="8" dur="91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
                                        </p:tgtEl>
                                        <p:attrNameLst>
                                          <p:attrName>ppt_y</p:attrName>
                                        </p:attrNameLst>
                                      </p:cBhvr>
                                      <p:tavLst>
                                        <p:tav tm="0" fmla="#ppt_y-sin(pi*$)/81">
                                          <p:val>
                                            <p:fltVal val="0"/>
                                          </p:val>
                                        </p:tav>
                                        <p:tav tm="100000">
                                          <p:val>
                                            <p:fltVal val="1"/>
                                          </p:val>
                                        </p:tav>
                                      </p:tavLst>
                                    </p:anim>
                                    <p:animScale>
                                      <p:cBhvr>
                                        <p:cTn id="13" dur="13">
                                          <p:stCondLst>
                                            <p:cond delay="325"/>
                                          </p:stCondLst>
                                        </p:cTn>
                                        <p:tgtEl>
                                          <p:spTgt spid="2"/>
                                        </p:tgtEl>
                                      </p:cBhvr>
                                      <p:to x="100000" y="60000"/>
                                    </p:animScale>
                                    <p:animScale>
                                      <p:cBhvr>
                                        <p:cTn id="14" dur="83" decel="50000">
                                          <p:stCondLst>
                                            <p:cond delay="338"/>
                                          </p:stCondLst>
                                        </p:cTn>
                                        <p:tgtEl>
                                          <p:spTgt spid="2"/>
                                        </p:tgtEl>
                                      </p:cBhvr>
                                      <p:to x="100000" y="100000"/>
                                    </p:animScale>
                                    <p:animScale>
                                      <p:cBhvr>
                                        <p:cTn id="15" dur="13">
                                          <p:stCondLst>
                                            <p:cond delay="656"/>
                                          </p:stCondLst>
                                        </p:cTn>
                                        <p:tgtEl>
                                          <p:spTgt spid="2"/>
                                        </p:tgtEl>
                                      </p:cBhvr>
                                      <p:to x="100000" y="80000"/>
                                    </p:animScale>
                                    <p:animScale>
                                      <p:cBhvr>
                                        <p:cTn id="16" dur="83" decel="50000">
                                          <p:stCondLst>
                                            <p:cond delay="669"/>
                                          </p:stCondLst>
                                        </p:cTn>
                                        <p:tgtEl>
                                          <p:spTgt spid="2"/>
                                        </p:tgtEl>
                                      </p:cBhvr>
                                      <p:to x="100000" y="100000"/>
                                    </p:animScale>
                                    <p:animScale>
                                      <p:cBhvr>
                                        <p:cTn id="17" dur="13">
                                          <p:stCondLst>
                                            <p:cond delay="821"/>
                                          </p:stCondLst>
                                        </p:cTn>
                                        <p:tgtEl>
                                          <p:spTgt spid="2"/>
                                        </p:tgtEl>
                                      </p:cBhvr>
                                      <p:to x="100000" y="90000"/>
                                    </p:animScale>
                                    <p:animScale>
                                      <p:cBhvr>
                                        <p:cTn id="18" dur="83" decel="50000">
                                          <p:stCondLst>
                                            <p:cond delay="834"/>
                                          </p:stCondLst>
                                        </p:cTn>
                                        <p:tgtEl>
                                          <p:spTgt spid="2"/>
                                        </p:tgtEl>
                                      </p:cBhvr>
                                      <p:to x="100000" y="100000"/>
                                    </p:animScale>
                                    <p:animScale>
                                      <p:cBhvr>
                                        <p:cTn id="19" dur="13">
                                          <p:stCondLst>
                                            <p:cond delay="904"/>
                                          </p:stCondLst>
                                        </p:cTn>
                                        <p:tgtEl>
                                          <p:spTgt spid="2"/>
                                        </p:tgtEl>
                                      </p:cBhvr>
                                      <p:to x="100000" y="95000"/>
                                    </p:animScale>
                                    <p:animScale>
                                      <p:cBhvr>
                                        <p:cTn id="20" dur="83" decel="50000">
                                          <p:stCondLst>
                                            <p:cond delay="917"/>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28794" y="0"/>
            <a:ext cx="5500726" cy="707886"/>
          </a:xfrm>
          <a:prstGeom prst="rect">
            <a:avLst/>
          </a:prstGeom>
        </p:spPr>
        <p:txBody>
          <a:bodyPr wrap="square">
            <a:spAutoFit/>
          </a:bodyPr>
          <a:lstStyle/>
          <a:p>
            <a:r>
              <a:rPr lang="en-US" sz="4000" b="1" dirty="0">
                <a:solidFill>
                  <a:srgbClr val="007A37"/>
                </a:solidFill>
              </a:rPr>
              <a:t>Manufacturing methods</a:t>
            </a:r>
          </a:p>
        </p:txBody>
      </p:sp>
      <p:sp>
        <p:nvSpPr>
          <p:cNvPr id="3" name="矩形 2"/>
          <p:cNvSpPr/>
          <p:nvPr/>
        </p:nvSpPr>
        <p:spPr>
          <a:xfrm>
            <a:off x="1214414" y="1428736"/>
            <a:ext cx="7215238" cy="2246769"/>
          </a:xfrm>
          <a:prstGeom prst="rect">
            <a:avLst/>
          </a:prstGeom>
        </p:spPr>
        <p:txBody>
          <a:bodyPr wrap="square">
            <a:spAutoFit/>
          </a:bodyPr>
          <a:lstStyle/>
          <a:p>
            <a:r>
              <a:rPr lang="en-US" sz="2800" b="1" dirty="0">
                <a:solidFill>
                  <a:srgbClr val="007A37"/>
                </a:solidFill>
              </a:rPr>
              <a:t>Sumerian cuneiform inscribed on clay depicting the beer making process at that time. The beer was prepared by dry after the wheat ground into flour, then add water to make bread and then smash through natural fermentation.</a:t>
            </a:r>
          </a:p>
        </p:txBody>
      </p:sp>
      <p:pic>
        <p:nvPicPr>
          <p:cNvPr id="4" name="圖片 3" descr="00142246e9800e7b9eca11.jpg"/>
          <p:cNvPicPr>
            <a:picLocks noChangeAspect="1"/>
          </p:cNvPicPr>
          <p:nvPr/>
        </p:nvPicPr>
        <p:blipFill>
          <a:blip r:embed="rId2" cstate="print"/>
          <a:stretch>
            <a:fillRect/>
          </a:stretch>
        </p:blipFill>
        <p:spPr>
          <a:xfrm>
            <a:off x="1928794" y="3697640"/>
            <a:ext cx="5286412" cy="316036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290">
                                          <p:stCondLst>
                                            <p:cond delay="0"/>
                                          </p:stCondLst>
                                        </p:cTn>
                                        <p:tgtEl>
                                          <p:spTgt spid="4"/>
                                        </p:tgtEl>
                                      </p:cBhvr>
                                    </p:animEffect>
                                    <p:anim calcmode="lin" valueType="num">
                                      <p:cBhvr>
                                        <p:cTn id="8" dur="911"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4"/>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4"/>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4"/>
                                        </p:tgtEl>
                                        <p:attrNameLst>
                                          <p:attrName>ppt_y</p:attrName>
                                        </p:attrNameLst>
                                      </p:cBhvr>
                                      <p:tavLst>
                                        <p:tav tm="0" fmla="#ppt_y-sin(pi*$)/81">
                                          <p:val>
                                            <p:fltVal val="0"/>
                                          </p:val>
                                        </p:tav>
                                        <p:tav tm="100000">
                                          <p:val>
                                            <p:fltVal val="1"/>
                                          </p:val>
                                        </p:tav>
                                      </p:tavLst>
                                    </p:anim>
                                    <p:animScale>
                                      <p:cBhvr>
                                        <p:cTn id="13" dur="13">
                                          <p:stCondLst>
                                            <p:cond delay="325"/>
                                          </p:stCondLst>
                                        </p:cTn>
                                        <p:tgtEl>
                                          <p:spTgt spid="4"/>
                                        </p:tgtEl>
                                      </p:cBhvr>
                                      <p:to x="100000" y="60000"/>
                                    </p:animScale>
                                    <p:animScale>
                                      <p:cBhvr>
                                        <p:cTn id="14" dur="83" decel="50000">
                                          <p:stCondLst>
                                            <p:cond delay="338"/>
                                          </p:stCondLst>
                                        </p:cTn>
                                        <p:tgtEl>
                                          <p:spTgt spid="4"/>
                                        </p:tgtEl>
                                      </p:cBhvr>
                                      <p:to x="100000" y="100000"/>
                                    </p:animScale>
                                    <p:animScale>
                                      <p:cBhvr>
                                        <p:cTn id="15" dur="13">
                                          <p:stCondLst>
                                            <p:cond delay="656"/>
                                          </p:stCondLst>
                                        </p:cTn>
                                        <p:tgtEl>
                                          <p:spTgt spid="4"/>
                                        </p:tgtEl>
                                      </p:cBhvr>
                                      <p:to x="100000" y="80000"/>
                                    </p:animScale>
                                    <p:animScale>
                                      <p:cBhvr>
                                        <p:cTn id="16" dur="83" decel="50000">
                                          <p:stCondLst>
                                            <p:cond delay="669"/>
                                          </p:stCondLst>
                                        </p:cTn>
                                        <p:tgtEl>
                                          <p:spTgt spid="4"/>
                                        </p:tgtEl>
                                      </p:cBhvr>
                                      <p:to x="100000" y="100000"/>
                                    </p:animScale>
                                    <p:animScale>
                                      <p:cBhvr>
                                        <p:cTn id="17" dur="13">
                                          <p:stCondLst>
                                            <p:cond delay="821"/>
                                          </p:stCondLst>
                                        </p:cTn>
                                        <p:tgtEl>
                                          <p:spTgt spid="4"/>
                                        </p:tgtEl>
                                      </p:cBhvr>
                                      <p:to x="100000" y="90000"/>
                                    </p:animScale>
                                    <p:animScale>
                                      <p:cBhvr>
                                        <p:cTn id="18" dur="83" decel="50000">
                                          <p:stCondLst>
                                            <p:cond delay="834"/>
                                          </p:stCondLst>
                                        </p:cTn>
                                        <p:tgtEl>
                                          <p:spTgt spid="4"/>
                                        </p:tgtEl>
                                      </p:cBhvr>
                                      <p:to x="100000" y="100000"/>
                                    </p:animScale>
                                    <p:animScale>
                                      <p:cBhvr>
                                        <p:cTn id="19" dur="13">
                                          <p:stCondLst>
                                            <p:cond delay="904"/>
                                          </p:stCondLst>
                                        </p:cTn>
                                        <p:tgtEl>
                                          <p:spTgt spid="4"/>
                                        </p:tgtEl>
                                      </p:cBhvr>
                                      <p:to x="100000" y="95000"/>
                                    </p:animScale>
                                    <p:animScale>
                                      <p:cBhvr>
                                        <p:cTn id="20" dur="83" decel="50000">
                                          <p:stCondLst>
                                            <p:cond delay="917"/>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500166" y="0"/>
            <a:ext cx="7000924" cy="1843582"/>
          </a:xfrm>
          <a:prstGeom prst="rect">
            <a:avLst/>
          </a:prstGeom>
        </p:spPr>
        <p:txBody>
          <a:bodyPr wrap="square">
            <a:spAutoFit/>
          </a:bodyPr>
          <a:lstStyle/>
          <a:p>
            <a:pPr>
              <a:lnSpc>
                <a:spcPct val="150000"/>
              </a:lnSpc>
            </a:pPr>
            <a:r>
              <a:rPr lang="en-US" sz="4000" b="1" dirty="0">
                <a:solidFill>
                  <a:srgbClr val="007A37"/>
                </a:solidFill>
              </a:rPr>
              <a:t>Germany has more than five thousand kinds of </a:t>
            </a:r>
            <a:r>
              <a:rPr lang="en-US" sz="4000" b="1" dirty="0" smtClean="0">
                <a:solidFill>
                  <a:srgbClr val="007A37"/>
                </a:solidFill>
              </a:rPr>
              <a:t>wine.</a:t>
            </a:r>
            <a:endParaRPr lang="en-US" sz="4000" b="1" dirty="0">
              <a:solidFill>
                <a:srgbClr val="007A37"/>
              </a:solidFill>
            </a:endParaRPr>
          </a:p>
        </p:txBody>
      </p:sp>
      <p:pic>
        <p:nvPicPr>
          <p:cNvPr id="3" name="圖片 2" descr="1201250453551778.jpg"/>
          <p:cNvPicPr>
            <a:picLocks noChangeAspect="1"/>
          </p:cNvPicPr>
          <p:nvPr/>
        </p:nvPicPr>
        <p:blipFill>
          <a:blip r:embed="rId2" cstate="print"/>
          <a:stretch>
            <a:fillRect/>
          </a:stretch>
        </p:blipFill>
        <p:spPr>
          <a:xfrm>
            <a:off x="1357290" y="1857364"/>
            <a:ext cx="7022894" cy="450343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290">
                                          <p:stCondLst>
                                            <p:cond delay="0"/>
                                          </p:stCondLst>
                                        </p:cTn>
                                        <p:tgtEl>
                                          <p:spTgt spid="3"/>
                                        </p:tgtEl>
                                      </p:cBhvr>
                                    </p:animEffect>
                                    <p:anim calcmode="lin" valueType="num">
                                      <p:cBhvr>
                                        <p:cTn id="8" dur="9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
                                        </p:tgtEl>
                                        <p:attrNameLst>
                                          <p:attrName>ppt_y</p:attrName>
                                        </p:attrNameLst>
                                      </p:cBhvr>
                                      <p:tavLst>
                                        <p:tav tm="0" fmla="#ppt_y-sin(pi*$)/81">
                                          <p:val>
                                            <p:fltVal val="0"/>
                                          </p:val>
                                        </p:tav>
                                        <p:tav tm="100000">
                                          <p:val>
                                            <p:fltVal val="1"/>
                                          </p:val>
                                        </p:tav>
                                      </p:tavLst>
                                    </p:anim>
                                    <p:animScale>
                                      <p:cBhvr>
                                        <p:cTn id="13" dur="13">
                                          <p:stCondLst>
                                            <p:cond delay="325"/>
                                          </p:stCondLst>
                                        </p:cTn>
                                        <p:tgtEl>
                                          <p:spTgt spid="3"/>
                                        </p:tgtEl>
                                      </p:cBhvr>
                                      <p:to x="100000" y="60000"/>
                                    </p:animScale>
                                    <p:animScale>
                                      <p:cBhvr>
                                        <p:cTn id="14" dur="83" decel="50000">
                                          <p:stCondLst>
                                            <p:cond delay="338"/>
                                          </p:stCondLst>
                                        </p:cTn>
                                        <p:tgtEl>
                                          <p:spTgt spid="3"/>
                                        </p:tgtEl>
                                      </p:cBhvr>
                                      <p:to x="100000" y="100000"/>
                                    </p:animScale>
                                    <p:animScale>
                                      <p:cBhvr>
                                        <p:cTn id="15" dur="13">
                                          <p:stCondLst>
                                            <p:cond delay="656"/>
                                          </p:stCondLst>
                                        </p:cTn>
                                        <p:tgtEl>
                                          <p:spTgt spid="3"/>
                                        </p:tgtEl>
                                      </p:cBhvr>
                                      <p:to x="100000" y="80000"/>
                                    </p:animScale>
                                    <p:animScale>
                                      <p:cBhvr>
                                        <p:cTn id="16" dur="83" decel="50000">
                                          <p:stCondLst>
                                            <p:cond delay="669"/>
                                          </p:stCondLst>
                                        </p:cTn>
                                        <p:tgtEl>
                                          <p:spTgt spid="3"/>
                                        </p:tgtEl>
                                      </p:cBhvr>
                                      <p:to x="100000" y="100000"/>
                                    </p:animScale>
                                    <p:animScale>
                                      <p:cBhvr>
                                        <p:cTn id="17" dur="13">
                                          <p:stCondLst>
                                            <p:cond delay="821"/>
                                          </p:stCondLst>
                                        </p:cTn>
                                        <p:tgtEl>
                                          <p:spTgt spid="3"/>
                                        </p:tgtEl>
                                      </p:cBhvr>
                                      <p:to x="100000" y="90000"/>
                                    </p:animScale>
                                    <p:animScale>
                                      <p:cBhvr>
                                        <p:cTn id="18" dur="83" decel="50000">
                                          <p:stCondLst>
                                            <p:cond delay="834"/>
                                          </p:stCondLst>
                                        </p:cTn>
                                        <p:tgtEl>
                                          <p:spTgt spid="3"/>
                                        </p:tgtEl>
                                      </p:cBhvr>
                                      <p:to x="100000" y="100000"/>
                                    </p:animScale>
                                    <p:animScale>
                                      <p:cBhvr>
                                        <p:cTn id="19" dur="13">
                                          <p:stCondLst>
                                            <p:cond delay="904"/>
                                          </p:stCondLst>
                                        </p:cTn>
                                        <p:tgtEl>
                                          <p:spTgt spid="3"/>
                                        </p:tgtEl>
                                      </p:cBhvr>
                                      <p:to x="100000" y="95000"/>
                                    </p:animScale>
                                    <p:animScale>
                                      <p:cBhvr>
                                        <p:cTn id="20" dur="83" decel="50000">
                                          <p:stCondLst>
                                            <p:cond delay="917"/>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28728" y="214290"/>
            <a:ext cx="6572296" cy="1046440"/>
          </a:xfrm>
          <a:prstGeom prst="rect">
            <a:avLst/>
          </a:prstGeom>
        </p:spPr>
        <p:txBody>
          <a:bodyPr wrap="square">
            <a:spAutoFit/>
          </a:bodyPr>
          <a:lstStyle/>
          <a:p>
            <a:r>
              <a:rPr lang="en-US" sz="4400" b="1" dirty="0" smtClean="0">
                <a:solidFill>
                  <a:schemeClr val="tx2">
                    <a:lumMod val="60000"/>
                    <a:lumOff val="40000"/>
                  </a:schemeClr>
                </a:solidFill>
              </a:rPr>
              <a:t>Samson</a:t>
            </a:r>
            <a:r>
              <a:rPr lang="en-US" sz="4400" dirty="0">
                <a:solidFill>
                  <a:schemeClr val="tx2">
                    <a:lumMod val="60000"/>
                    <a:lumOff val="40000"/>
                  </a:schemeClr>
                </a:solidFill>
              </a:rPr>
              <a:t> </a:t>
            </a:r>
            <a:r>
              <a:rPr lang="en-US" sz="4400" b="1" dirty="0">
                <a:solidFill>
                  <a:schemeClr val="tx2">
                    <a:lumMod val="60000"/>
                    <a:lumOff val="40000"/>
                  </a:schemeClr>
                </a:solidFill>
              </a:rPr>
              <a:t>Fruit Beer - Lemon</a:t>
            </a:r>
          </a:p>
          <a:p>
            <a:endParaRPr lang="zh-TW" altLang="en-US" dirty="0"/>
          </a:p>
        </p:txBody>
      </p:sp>
      <p:pic>
        <p:nvPicPr>
          <p:cNvPr id="3" name="圖片 2" descr="53060000090G_intr_b_10_130708113919.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14282" y="1857364"/>
            <a:ext cx="3357586" cy="3357586"/>
          </a:xfrm>
          <a:prstGeom prst="rect">
            <a:avLst/>
          </a:prstGeom>
        </p:spPr>
      </p:pic>
      <p:sp>
        <p:nvSpPr>
          <p:cNvPr id="4" name="矩形 3"/>
          <p:cNvSpPr/>
          <p:nvPr/>
        </p:nvSpPr>
        <p:spPr>
          <a:xfrm>
            <a:off x="3357554" y="1357298"/>
            <a:ext cx="5429288" cy="5216813"/>
          </a:xfrm>
          <a:prstGeom prst="rect">
            <a:avLst/>
          </a:prstGeom>
        </p:spPr>
        <p:txBody>
          <a:bodyPr wrap="square">
            <a:spAutoFit/>
          </a:bodyPr>
          <a:lstStyle/>
          <a:p>
            <a:pPr>
              <a:lnSpc>
                <a:spcPct val="150000"/>
              </a:lnSpc>
            </a:pPr>
            <a:r>
              <a:rPr lang="zh-TW" altLang="en-US" sz="2800" b="1" dirty="0" smtClean="0"/>
              <a:t>◆</a:t>
            </a:r>
            <a:r>
              <a:rPr lang="en-US" sz="2800" b="1" dirty="0"/>
              <a:t> Two centuries of </a:t>
            </a:r>
            <a:r>
              <a:rPr lang="en-US" sz="2800" b="1" dirty="0" smtClean="0"/>
              <a:t>winemaking heritage craft.</a:t>
            </a:r>
          </a:p>
          <a:p>
            <a:pPr>
              <a:lnSpc>
                <a:spcPct val="150000"/>
              </a:lnSpc>
            </a:pPr>
            <a:r>
              <a:rPr lang="zh-TW" altLang="en-US" sz="2800" b="1" dirty="0" smtClean="0"/>
              <a:t>◆</a:t>
            </a:r>
            <a:r>
              <a:rPr lang="en-US" sz="2800" b="1" dirty="0"/>
              <a:t>From the birthplace of Czech </a:t>
            </a:r>
            <a:r>
              <a:rPr lang="en-US" sz="2800" b="1" dirty="0" smtClean="0"/>
              <a:t>beer.</a:t>
            </a:r>
          </a:p>
          <a:p>
            <a:pPr>
              <a:lnSpc>
                <a:spcPct val="150000"/>
              </a:lnSpc>
            </a:pPr>
            <a:r>
              <a:rPr lang="zh-TW" altLang="en-US" sz="2800" b="1" dirty="0" smtClean="0"/>
              <a:t>◆</a:t>
            </a:r>
            <a:r>
              <a:rPr lang="en-US" sz="2800" b="1" dirty="0"/>
              <a:t> Origin: </a:t>
            </a:r>
            <a:r>
              <a:rPr lang="en-US" sz="2800" b="1" dirty="0" smtClean="0"/>
              <a:t>Austria</a:t>
            </a:r>
          </a:p>
          <a:p>
            <a:pPr>
              <a:lnSpc>
                <a:spcPct val="150000"/>
              </a:lnSpc>
            </a:pPr>
            <a:r>
              <a:rPr lang="zh-TW" altLang="en-US" sz="2800" b="1" dirty="0" smtClean="0"/>
              <a:t>◆</a:t>
            </a:r>
            <a:r>
              <a:rPr lang="en-US" sz="2800" b="1" dirty="0"/>
              <a:t>Alcohol: </a:t>
            </a:r>
            <a:r>
              <a:rPr lang="en-US" sz="2800" b="1" dirty="0" smtClean="0"/>
              <a:t>2.2</a:t>
            </a:r>
            <a:r>
              <a:rPr lang="en-US" sz="2800" dirty="0" smtClean="0"/>
              <a:t> </a:t>
            </a:r>
            <a:r>
              <a:rPr lang="en-US" sz="2800" b="1" dirty="0" smtClean="0"/>
              <a:t>degrees</a:t>
            </a:r>
            <a:endParaRPr lang="en-US" sz="2800" b="1" dirty="0"/>
          </a:p>
          <a:p>
            <a:pPr>
              <a:lnSpc>
                <a:spcPct val="150000"/>
              </a:lnSpc>
            </a:pPr>
            <a:endParaRPr lang="en-US" dirty="0"/>
          </a:p>
          <a:p>
            <a:endParaRPr lang="en-US" dirty="0"/>
          </a:p>
          <a:p>
            <a:endParaRPr lang="en-US" dirty="0"/>
          </a:p>
          <a:p>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643174" y="642918"/>
            <a:ext cx="5572164" cy="923330"/>
          </a:xfrm>
          <a:prstGeom prst="rect">
            <a:avLst/>
          </a:prstGeom>
        </p:spPr>
        <p:txBody>
          <a:bodyPr wrap="square">
            <a:spAutoFit/>
          </a:bodyPr>
          <a:lstStyle/>
          <a:p>
            <a:r>
              <a:rPr lang="en-US" sz="5400" b="1" dirty="0" smtClean="0">
                <a:solidFill>
                  <a:srgbClr val="0070C0"/>
                </a:solidFill>
              </a:rPr>
              <a:t>Budweiser</a:t>
            </a:r>
            <a:endParaRPr lang="zh-TW" altLang="en-US" sz="5400" dirty="0"/>
          </a:p>
        </p:txBody>
      </p:sp>
      <p:pic>
        <p:nvPicPr>
          <p:cNvPr id="3" name="圖片 2" descr="53060000095G_intr_b_10_130715180023.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57158" y="1714488"/>
            <a:ext cx="3593695" cy="4000528"/>
          </a:xfrm>
          <a:prstGeom prst="rect">
            <a:avLst/>
          </a:prstGeom>
        </p:spPr>
      </p:pic>
      <p:sp>
        <p:nvSpPr>
          <p:cNvPr id="4" name="矩形 3"/>
          <p:cNvSpPr/>
          <p:nvPr/>
        </p:nvSpPr>
        <p:spPr>
          <a:xfrm>
            <a:off x="3929058" y="1928802"/>
            <a:ext cx="4143404" cy="5447645"/>
          </a:xfrm>
          <a:prstGeom prst="rect">
            <a:avLst/>
          </a:prstGeom>
        </p:spPr>
        <p:txBody>
          <a:bodyPr wrap="square">
            <a:spAutoFit/>
          </a:bodyPr>
          <a:lstStyle/>
          <a:p>
            <a:pPr>
              <a:lnSpc>
                <a:spcPct val="150000"/>
              </a:lnSpc>
            </a:pPr>
            <a:r>
              <a:rPr lang="zh-TW" altLang="en-US" sz="2800" b="1" dirty="0" smtClean="0"/>
              <a:t>◆</a:t>
            </a:r>
            <a:r>
              <a:rPr lang="en-US" sz="2800" b="1" dirty="0"/>
              <a:t> Budweiser selected Canadian wheat and malt processing through the malting plant</a:t>
            </a:r>
            <a:r>
              <a:rPr lang="en-US" sz="2800" b="1" dirty="0" smtClean="0"/>
              <a:t>.</a:t>
            </a:r>
          </a:p>
          <a:p>
            <a:pPr>
              <a:lnSpc>
                <a:spcPct val="150000"/>
              </a:lnSpc>
            </a:pPr>
            <a:r>
              <a:rPr lang="zh-TW" altLang="en-US" sz="2800" b="1" dirty="0" smtClean="0"/>
              <a:t>◆</a:t>
            </a:r>
            <a:r>
              <a:rPr lang="en-US" sz="2800" b="1" dirty="0"/>
              <a:t> Origin: United </a:t>
            </a:r>
            <a:r>
              <a:rPr lang="en-US" sz="2800" b="1" dirty="0" smtClean="0"/>
              <a:t>States</a:t>
            </a:r>
          </a:p>
          <a:p>
            <a:pPr>
              <a:lnSpc>
                <a:spcPct val="150000"/>
              </a:lnSpc>
            </a:pPr>
            <a:r>
              <a:rPr lang="zh-TW" altLang="en-US" sz="2800" b="1" dirty="0" smtClean="0"/>
              <a:t>◆</a:t>
            </a:r>
            <a:r>
              <a:rPr lang="en-US" sz="2800" b="1" dirty="0"/>
              <a:t> Alcohol </a:t>
            </a:r>
            <a:r>
              <a:rPr lang="en-US" sz="2800" b="1" dirty="0" smtClean="0"/>
              <a:t>: 4</a:t>
            </a:r>
            <a:r>
              <a:rPr lang="en-US" sz="2800" dirty="0" smtClean="0"/>
              <a:t> </a:t>
            </a:r>
            <a:r>
              <a:rPr lang="en-US" sz="2800" b="1" dirty="0" smtClean="0"/>
              <a:t>degrees</a:t>
            </a:r>
            <a:endParaRPr lang="en-US" sz="2800" b="1" dirty="0"/>
          </a:p>
          <a:p>
            <a:pPr>
              <a:lnSpc>
                <a:spcPct val="150000"/>
              </a:lnSpc>
            </a:pPr>
            <a:endParaRPr lang="en-US" sz="2800" dirty="0" smtClean="0"/>
          </a:p>
          <a:p>
            <a:endParaRPr lang="en-US" dirty="0"/>
          </a:p>
          <a:p>
            <a:endParaRPr lang="en-US" dirty="0"/>
          </a:p>
          <a:p>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071802" y="428604"/>
            <a:ext cx="4714908" cy="830997"/>
          </a:xfrm>
          <a:prstGeom prst="rect">
            <a:avLst/>
          </a:prstGeom>
        </p:spPr>
        <p:txBody>
          <a:bodyPr wrap="square">
            <a:spAutoFit/>
          </a:bodyPr>
          <a:lstStyle/>
          <a:p>
            <a:r>
              <a:rPr lang="en-US" sz="4800" b="1" dirty="0" smtClean="0">
                <a:solidFill>
                  <a:srgbClr val="0070C0"/>
                </a:solidFill>
              </a:rPr>
              <a:t>Bear Beer</a:t>
            </a:r>
            <a:endParaRPr lang="zh-TW" altLang="en-US" sz="4800" dirty="0"/>
          </a:p>
        </p:txBody>
      </p:sp>
      <p:pic>
        <p:nvPicPr>
          <p:cNvPr id="3" name="圖片 2" descr="53070000012G_intr_b_10_130708113924.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14282" y="1571612"/>
            <a:ext cx="3857652" cy="3857652"/>
          </a:xfrm>
          <a:prstGeom prst="rect">
            <a:avLst/>
          </a:prstGeom>
        </p:spPr>
      </p:pic>
      <p:sp>
        <p:nvSpPr>
          <p:cNvPr id="4" name="矩形 3"/>
          <p:cNvSpPr/>
          <p:nvPr/>
        </p:nvSpPr>
        <p:spPr>
          <a:xfrm>
            <a:off x="4071934" y="1428736"/>
            <a:ext cx="4429156" cy="6093976"/>
          </a:xfrm>
          <a:prstGeom prst="rect">
            <a:avLst/>
          </a:prstGeom>
        </p:spPr>
        <p:txBody>
          <a:bodyPr wrap="square">
            <a:spAutoFit/>
          </a:bodyPr>
          <a:lstStyle/>
          <a:p>
            <a:pPr>
              <a:lnSpc>
                <a:spcPct val="150000"/>
              </a:lnSpc>
            </a:pPr>
            <a:r>
              <a:rPr lang="zh-TW" altLang="en-US" sz="2800" b="1" dirty="0" smtClean="0"/>
              <a:t>◆</a:t>
            </a:r>
            <a:r>
              <a:rPr lang="en-US" sz="2800" b="1" dirty="0"/>
              <a:t> Configure the brand logo and the Arctic polar bear totem, while presenting a combination of traditional German culture and new technology</a:t>
            </a:r>
            <a:r>
              <a:rPr lang="en-US" sz="2800" b="1" dirty="0" smtClean="0"/>
              <a:t>.</a:t>
            </a:r>
          </a:p>
          <a:p>
            <a:pPr>
              <a:lnSpc>
                <a:spcPct val="150000"/>
              </a:lnSpc>
            </a:pPr>
            <a:r>
              <a:rPr lang="zh-TW" altLang="en-US" sz="2800" b="1" dirty="0" smtClean="0"/>
              <a:t>◆</a:t>
            </a:r>
            <a:r>
              <a:rPr lang="en-US" sz="2800" b="1" dirty="0"/>
              <a:t> Origin: </a:t>
            </a:r>
            <a:r>
              <a:rPr lang="en-US" sz="2800" b="1" dirty="0" smtClean="0"/>
              <a:t>Germany</a:t>
            </a:r>
          </a:p>
          <a:p>
            <a:pPr>
              <a:lnSpc>
                <a:spcPct val="150000"/>
              </a:lnSpc>
            </a:pPr>
            <a:r>
              <a:rPr lang="zh-TW" altLang="en-US" sz="2800" b="1" dirty="0" smtClean="0"/>
              <a:t>◆</a:t>
            </a:r>
            <a:r>
              <a:rPr lang="en-US" sz="2800" b="1" dirty="0"/>
              <a:t> Alcohol: </a:t>
            </a:r>
            <a:r>
              <a:rPr lang="en-US" sz="2800" b="1" dirty="0" smtClean="0"/>
              <a:t>8</a:t>
            </a:r>
            <a:r>
              <a:rPr lang="en-US" sz="2800" dirty="0" smtClean="0"/>
              <a:t> </a:t>
            </a:r>
            <a:r>
              <a:rPr lang="en-US" sz="2800" b="1" dirty="0" smtClean="0"/>
              <a:t>degrees</a:t>
            </a:r>
            <a:endParaRPr lang="en-US" sz="2800" b="1" dirty="0"/>
          </a:p>
          <a:p>
            <a:endParaRPr lang="en-US" dirty="0"/>
          </a:p>
          <a:p>
            <a:endParaRPr lang="en-US" dirty="0"/>
          </a:p>
          <a:p>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28860" y="500042"/>
            <a:ext cx="4429156" cy="923330"/>
          </a:xfrm>
          <a:prstGeom prst="rect">
            <a:avLst/>
          </a:prstGeom>
        </p:spPr>
        <p:txBody>
          <a:bodyPr wrap="square">
            <a:spAutoFit/>
          </a:bodyPr>
          <a:lstStyle/>
          <a:p>
            <a:r>
              <a:rPr lang="en-US" sz="5400" b="1" dirty="0">
                <a:solidFill>
                  <a:schemeClr val="tx2">
                    <a:lumMod val="60000"/>
                    <a:lumOff val="40000"/>
                  </a:schemeClr>
                </a:solidFill>
              </a:rPr>
              <a:t>Carlsberg Beer</a:t>
            </a:r>
          </a:p>
        </p:txBody>
      </p:sp>
      <p:pic>
        <p:nvPicPr>
          <p:cNvPr id="3" name="圖片 2" descr="53060000014G_intr_b_10_13062914345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42844" y="1714488"/>
            <a:ext cx="3857652" cy="3857652"/>
          </a:xfrm>
          <a:prstGeom prst="rect">
            <a:avLst/>
          </a:prstGeom>
        </p:spPr>
      </p:pic>
      <p:sp>
        <p:nvSpPr>
          <p:cNvPr id="4" name="矩形 3"/>
          <p:cNvSpPr/>
          <p:nvPr/>
        </p:nvSpPr>
        <p:spPr>
          <a:xfrm>
            <a:off x="4071934" y="1428736"/>
            <a:ext cx="4357718" cy="5539978"/>
          </a:xfrm>
          <a:prstGeom prst="rect">
            <a:avLst/>
          </a:prstGeom>
        </p:spPr>
        <p:txBody>
          <a:bodyPr wrap="square">
            <a:spAutoFit/>
          </a:bodyPr>
          <a:lstStyle/>
          <a:p>
            <a:pPr>
              <a:lnSpc>
                <a:spcPct val="150000"/>
              </a:lnSpc>
            </a:pPr>
            <a:r>
              <a:rPr lang="zh-TW" altLang="en-US" sz="2400" b="1" dirty="0" smtClean="0"/>
              <a:t>◆</a:t>
            </a:r>
            <a:r>
              <a:rPr lang="en-US" sz="2400" b="1" dirty="0"/>
              <a:t> Certainly by the Danish royal family, are still designated a state banquet Danish beer. World-renowned 150 countries, is the world's fourth largest winery</a:t>
            </a:r>
            <a:r>
              <a:rPr lang="en-US" sz="2400" b="1" dirty="0" smtClean="0"/>
              <a:t>.</a:t>
            </a:r>
          </a:p>
          <a:p>
            <a:pPr>
              <a:lnSpc>
                <a:spcPct val="150000"/>
              </a:lnSpc>
            </a:pPr>
            <a:r>
              <a:rPr lang="zh-TW" altLang="en-US" sz="2400" b="1" dirty="0" smtClean="0"/>
              <a:t>◆</a:t>
            </a:r>
            <a:r>
              <a:rPr lang="en-US" sz="2400" b="1" dirty="0"/>
              <a:t> Origin: </a:t>
            </a:r>
            <a:r>
              <a:rPr lang="en-US" sz="2400" b="1" dirty="0" smtClean="0"/>
              <a:t>Denmark</a:t>
            </a:r>
          </a:p>
          <a:p>
            <a:pPr>
              <a:lnSpc>
                <a:spcPct val="150000"/>
              </a:lnSpc>
            </a:pPr>
            <a:r>
              <a:rPr lang="zh-TW" altLang="en-US" sz="2400" b="1" dirty="0" smtClean="0"/>
              <a:t>◆</a:t>
            </a:r>
            <a:r>
              <a:rPr lang="en-US" sz="2400" b="1" dirty="0"/>
              <a:t> Alcohol: </a:t>
            </a:r>
            <a:r>
              <a:rPr lang="en-US" sz="2400" b="1" dirty="0" smtClean="0"/>
              <a:t>5</a:t>
            </a:r>
            <a:r>
              <a:rPr lang="en-US" sz="2400" dirty="0" smtClean="0"/>
              <a:t> </a:t>
            </a:r>
            <a:r>
              <a:rPr lang="en-US" sz="2400" b="1" dirty="0" smtClean="0"/>
              <a:t>degrees</a:t>
            </a:r>
            <a:endParaRPr lang="en-US" sz="2400" b="1" dirty="0"/>
          </a:p>
          <a:p>
            <a:endParaRPr lang="en-US" sz="2400" dirty="0"/>
          </a:p>
          <a:p>
            <a:endParaRPr lang="en-US" sz="2400" b="1" dirty="0" smtClean="0"/>
          </a:p>
          <a:p>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290">
                                          <p:stCondLst>
                                            <p:cond delay="0"/>
                                          </p:stCondLst>
                                        </p:cTn>
                                        <p:tgtEl>
                                          <p:spTgt spid="3"/>
                                        </p:tgtEl>
                                      </p:cBhvr>
                                    </p:animEffect>
                                    <p:anim calcmode="lin" valueType="num">
                                      <p:cBhvr>
                                        <p:cTn id="8" dur="9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
                                        </p:tgtEl>
                                        <p:attrNameLst>
                                          <p:attrName>ppt_y</p:attrName>
                                        </p:attrNameLst>
                                      </p:cBhvr>
                                      <p:tavLst>
                                        <p:tav tm="0" fmla="#ppt_y-sin(pi*$)/81">
                                          <p:val>
                                            <p:fltVal val="0"/>
                                          </p:val>
                                        </p:tav>
                                        <p:tav tm="100000">
                                          <p:val>
                                            <p:fltVal val="1"/>
                                          </p:val>
                                        </p:tav>
                                      </p:tavLst>
                                    </p:anim>
                                    <p:animScale>
                                      <p:cBhvr>
                                        <p:cTn id="13" dur="13">
                                          <p:stCondLst>
                                            <p:cond delay="325"/>
                                          </p:stCondLst>
                                        </p:cTn>
                                        <p:tgtEl>
                                          <p:spTgt spid="3"/>
                                        </p:tgtEl>
                                      </p:cBhvr>
                                      <p:to x="100000" y="60000"/>
                                    </p:animScale>
                                    <p:animScale>
                                      <p:cBhvr>
                                        <p:cTn id="14" dur="83" decel="50000">
                                          <p:stCondLst>
                                            <p:cond delay="338"/>
                                          </p:stCondLst>
                                        </p:cTn>
                                        <p:tgtEl>
                                          <p:spTgt spid="3"/>
                                        </p:tgtEl>
                                      </p:cBhvr>
                                      <p:to x="100000" y="100000"/>
                                    </p:animScale>
                                    <p:animScale>
                                      <p:cBhvr>
                                        <p:cTn id="15" dur="13">
                                          <p:stCondLst>
                                            <p:cond delay="656"/>
                                          </p:stCondLst>
                                        </p:cTn>
                                        <p:tgtEl>
                                          <p:spTgt spid="3"/>
                                        </p:tgtEl>
                                      </p:cBhvr>
                                      <p:to x="100000" y="80000"/>
                                    </p:animScale>
                                    <p:animScale>
                                      <p:cBhvr>
                                        <p:cTn id="16" dur="83" decel="50000">
                                          <p:stCondLst>
                                            <p:cond delay="669"/>
                                          </p:stCondLst>
                                        </p:cTn>
                                        <p:tgtEl>
                                          <p:spTgt spid="3"/>
                                        </p:tgtEl>
                                      </p:cBhvr>
                                      <p:to x="100000" y="100000"/>
                                    </p:animScale>
                                    <p:animScale>
                                      <p:cBhvr>
                                        <p:cTn id="17" dur="13">
                                          <p:stCondLst>
                                            <p:cond delay="821"/>
                                          </p:stCondLst>
                                        </p:cTn>
                                        <p:tgtEl>
                                          <p:spTgt spid="3"/>
                                        </p:tgtEl>
                                      </p:cBhvr>
                                      <p:to x="100000" y="90000"/>
                                    </p:animScale>
                                    <p:animScale>
                                      <p:cBhvr>
                                        <p:cTn id="18" dur="83" decel="50000">
                                          <p:stCondLst>
                                            <p:cond delay="834"/>
                                          </p:stCondLst>
                                        </p:cTn>
                                        <p:tgtEl>
                                          <p:spTgt spid="3"/>
                                        </p:tgtEl>
                                      </p:cBhvr>
                                      <p:to x="100000" y="100000"/>
                                    </p:animScale>
                                    <p:animScale>
                                      <p:cBhvr>
                                        <p:cTn id="19" dur="13">
                                          <p:stCondLst>
                                            <p:cond delay="904"/>
                                          </p:stCondLst>
                                        </p:cTn>
                                        <p:tgtEl>
                                          <p:spTgt spid="3"/>
                                        </p:tgtEl>
                                      </p:cBhvr>
                                      <p:to x="100000" y="95000"/>
                                    </p:animScale>
                                    <p:animScale>
                                      <p:cBhvr>
                                        <p:cTn id="20" dur="83" decel="50000">
                                          <p:stCondLst>
                                            <p:cond delay="917"/>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行雲流水">
  <a:themeElements>
    <a:clrScheme name="行雲流水">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行雲流水">
      <a:majorFont>
        <a:latin typeface="Cambria"/>
        <a:ea typeface=""/>
        <a:cs typeface=""/>
        <a:font script="Jpan" typeface="ＭＳ Ｐゴシック"/>
        <a:font script="Hang" typeface="맑은 고딕"/>
        <a:font script="Hans" typeface="华文行楷"/>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libri"/>
        <a:ea typeface=""/>
        <a:cs typeface=""/>
        <a:font script="Jpan" typeface="ＭＳ Ｐ明朝"/>
        <a:font script="Hang" typeface="HY견명조"/>
        <a:font script="Hans" typeface="华文行楷"/>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行雲流水">
      <a:fillStyleLst>
        <a:solidFill>
          <a:schemeClr val="phClr"/>
        </a:solidFill>
        <a:gradFill rotWithShape="1">
          <a:gsLst>
            <a:gs pos="0">
              <a:schemeClr val="phClr">
                <a:tint val="90000"/>
                <a:satMod val="130000"/>
              </a:schemeClr>
            </a:gs>
            <a:gs pos="50000">
              <a:schemeClr val="phClr">
                <a:tint val="45000"/>
                <a:satMod val="220000"/>
              </a:schemeClr>
            </a:gs>
            <a:gs pos="100000">
              <a:schemeClr val="phClr">
                <a:tint val="90000"/>
                <a:satMod val="130000"/>
              </a:schemeClr>
            </a:gs>
          </a:gsLst>
          <a:lin ang="5400000" scaled="1"/>
        </a:gradFill>
        <a:gradFill rotWithShape="1">
          <a:gsLst>
            <a:gs pos="0">
              <a:schemeClr val="phClr">
                <a:tint val="100000"/>
                <a:shade val="90000"/>
                <a:hueMod val="100000"/>
                <a:satMod val="200000"/>
              </a:schemeClr>
            </a:gs>
            <a:gs pos="50000">
              <a:schemeClr val="phClr">
                <a:tint val="100000"/>
                <a:shade val="60000"/>
                <a:hueMod val="100000"/>
                <a:satMod val="180000"/>
              </a:schemeClr>
            </a:gs>
            <a:gs pos="100000">
              <a:schemeClr val="phClr">
                <a:tint val="100000"/>
                <a:shade val="90000"/>
                <a:hueMod val="100000"/>
                <a:satMod val="2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50600">
              <a:schemeClr val="phClr">
                <a:alpha val="40000"/>
              </a:schemeClr>
            </a:glow>
          </a:effectLst>
        </a:effectStyle>
        <a:effectStyle>
          <a:effectLst>
            <a:glow rad="101600">
              <a:schemeClr val="phClr">
                <a:alpha val="60000"/>
              </a:schemeClr>
            </a:glow>
          </a:effectLst>
          <a:scene3d>
            <a:camera prst="isometricLeftDown" fov="0">
              <a:rot lat="0" lon="0" rev="0"/>
            </a:camera>
            <a:lightRig rig="harsh" dir="tl">
              <a:rot lat="0" lon="0" rev="14280000"/>
            </a:lightRig>
          </a:scene3d>
          <a:sp3d prstMaterial="flat">
            <a:bevelT w="38100" h="50800" prst="softRound"/>
          </a:sp3d>
        </a:effectStyle>
        <a:effectStyle>
          <a:effectLst>
            <a:glow>
              <a:schemeClr val="phClr"/>
            </a:glow>
          </a:effectLst>
          <a:scene3d>
            <a:camera prst="isometricLeftDown">
              <a:rot lat="0" lon="0" rev="0"/>
            </a:camera>
            <a:lightRig rig="harsh" dir="tl">
              <a:rot lat="0" lon="0" rev="1428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80000"/>
                <a:hueMod val="100000"/>
                <a:satMod val="300000"/>
              </a:schemeClr>
            </a:gs>
            <a:gs pos="72000">
              <a:schemeClr val="phClr">
                <a:tint val="100000"/>
                <a:shade val="100000"/>
                <a:hueMod val="100000"/>
                <a:satMod val="100000"/>
              </a:schemeClr>
            </a:gs>
            <a:gs pos="81000">
              <a:schemeClr val="phClr">
                <a:tint val="98000"/>
                <a:shade val="100000"/>
                <a:hueMod val="100000"/>
                <a:satMod val="150000"/>
              </a:schemeClr>
            </a:gs>
            <a:gs pos="100000">
              <a:schemeClr val="phClr">
                <a:tint val="100000"/>
                <a:shade val="100000"/>
                <a:hueMod val="100000"/>
                <a:satMod val="200000"/>
              </a:schemeClr>
            </a:gs>
          </a:gsLst>
          <a:lin ang="16200000" scaled="1"/>
        </a:gradFill>
        <a:blipFill>
          <a:blip xmlns:r="http://schemas.openxmlformats.org/officeDocument/2006/relationships" r:embed="rId1">
            <a:duotone>
              <a:schemeClr val="phClr">
                <a:tint val="100000"/>
                <a:shade val="39000"/>
                <a:hueMod val="100000"/>
                <a:satMod val="150000"/>
              </a:schemeClr>
              <a:schemeClr val="phClr">
                <a:tint val="90000"/>
                <a:shade val="100000"/>
                <a:hueMod val="100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Calligraphy</Template>
  <TotalTime>128</TotalTime>
  <Words>276</Words>
  <Application>Microsoft Office PowerPoint</Application>
  <PresentationFormat>如螢幕大小 (4:3)</PresentationFormat>
  <Paragraphs>40</Paragraphs>
  <Slides>11</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11</vt:i4>
      </vt:variant>
    </vt:vector>
  </HeadingPairs>
  <TitlesOfParts>
    <vt:vector size="19" baseType="lpstr">
      <vt:lpstr>华文行楷</vt:lpstr>
      <vt:lpstr>微軟正黑體</vt:lpstr>
      <vt:lpstr>新細明體</vt:lpstr>
      <vt:lpstr>Arial</vt:lpstr>
      <vt:lpstr>Calibri</vt:lpstr>
      <vt:lpstr>Cambria</vt:lpstr>
      <vt:lpstr>Wingdings 2</vt:lpstr>
      <vt:lpstr>行雲流水</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StudentMode</dc:creator>
  <cp:lastModifiedBy>asus</cp:lastModifiedBy>
  <cp:revision>15</cp:revision>
  <dcterms:created xsi:type="dcterms:W3CDTF">2013-12-20T05:32:47Z</dcterms:created>
  <dcterms:modified xsi:type="dcterms:W3CDTF">2013-12-24T12:45:48Z</dcterms:modified>
</cp:coreProperties>
</file>