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7" r:id="rId2"/>
    <p:sldMasterId id="2147483690" r:id="rId3"/>
  </p:sldMasterIdLst>
  <p:notesMasterIdLst>
    <p:notesMasterId r:id="rId68"/>
  </p:notesMasterIdLst>
  <p:handoutMasterIdLst>
    <p:handoutMasterId r:id="rId69"/>
  </p:handoutMasterIdLst>
  <p:sldIdLst>
    <p:sldId id="354" r:id="rId4"/>
    <p:sldId id="359" r:id="rId5"/>
    <p:sldId id="414" r:id="rId6"/>
    <p:sldId id="415" r:id="rId7"/>
    <p:sldId id="416" r:id="rId8"/>
    <p:sldId id="418" r:id="rId9"/>
    <p:sldId id="420" r:id="rId10"/>
    <p:sldId id="422" r:id="rId11"/>
    <p:sldId id="427" r:id="rId12"/>
    <p:sldId id="428" r:id="rId13"/>
    <p:sldId id="429" r:id="rId14"/>
    <p:sldId id="434" r:id="rId15"/>
    <p:sldId id="435" r:id="rId16"/>
    <p:sldId id="438" r:id="rId17"/>
    <p:sldId id="439" r:id="rId18"/>
    <p:sldId id="441" r:id="rId19"/>
    <p:sldId id="445" r:id="rId20"/>
    <p:sldId id="446" r:id="rId21"/>
    <p:sldId id="447" r:id="rId22"/>
    <p:sldId id="448" r:id="rId23"/>
    <p:sldId id="449" r:id="rId24"/>
    <p:sldId id="450" r:id="rId25"/>
    <p:sldId id="451" r:id="rId26"/>
    <p:sldId id="453" r:id="rId27"/>
    <p:sldId id="454" r:id="rId28"/>
    <p:sldId id="455" r:id="rId29"/>
    <p:sldId id="456" r:id="rId30"/>
    <p:sldId id="457" r:id="rId31"/>
    <p:sldId id="458" r:id="rId32"/>
    <p:sldId id="460" r:id="rId33"/>
    <p:sldId id="461" r:id="rId34"/>
    <p:sldId id="465" r:id="rId35"/>
    <p:sldId id="466" r:id="rId36"/>
    <p:sldId id="469" r:id="rId37"/>
    <p:sldId id="470" r:id="rId38"/>
    <p:sldId id="471" r:id="rId39"/>
    <p:sldId id="475" r:id="rId40"/>
    <p:sldId id="476" r:id="rId41"/>
    <p:sldId id="478" r:id="rId42"/>
    <p:sldId id="479" r:id="rId43"/>
    <p:sldId id="480" r:id="rId44"/>
    <p:sldId id="481" r:id="rId45"/>
    <p:sldId id="482" r:id="rId46"/>
    <p:sldId id="484" r:id="rId47"/>
    <p:sldId id="488" r:id="rId48"/>
    <p:sldId id="489" r:id="rId49"/>
    <p:sldId id="492" r:id="rId50"/>
    <p:sldId id="494" r:id="rId51"/>
    <p:sldId id="496" r:id="rId52"/>
    <p:sldId id="497" r:id="rId53"/>
    <p:sldId id="498" r:id="rId54"/>
    <p:sldId id="499" r:id="rId55"/>
    <p:sldId id="500" r:id="rId56"/>
    <p:sldId id="501" r:id="rId57"/>
    <p:sldId id="502" r:id="rId58"/>
    <p:sldId id="503" r:id="rId59"/>
    <p:sldId id="505" r:id="rId60"/>
    <p:sldId id="507" r:id="rId61"/>
    <p:sldId id="508" r:id="rId62"/>
    <p:sldId id="509" r:id="rId63"/>
    <p:sldId id="511" r:id="rId64"/>
    <p:sldId id="512" r:id="rId65"/>
    <p:sldId id="513" r:id="rId66"/>
    <p:sldId id="514" r:id="rId67"/>
  </p:sldIdLst>
  <p:sldSz cx="9144000" cy="6858000" type="screen4x3"/>
  <p:notesSz cx="6858000" cy="9144000"/>
  <p:defaultTex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600"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B531"/>
    <a:srgbClr val="7CBE34"/>
    <a:srgbClr val="7ABB33"/>
    <a:srgbClr val="82C836"/>
    <a:srgbClr val="87CB3D"/>
    <a:srgbClr val="66FF33"/>
    <a:srgbClr val="00FF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7" d="100"/>
          <a:sy n="57" d="100"/>
        </p:scale>
        <p:origin x="-1662" y="-222"/>
      </p:cViewPr>
      <p:guideLst>
        <p:guide orient="horz" pos="256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8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702D0-2B8E-408E-861E-C26CDECC863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zh-TW" altLang="en-US"/>
        </a:p>
      </dgm:t>
    </dgm:pt>
    <dgm:pt modelId="{43C30319-3E75-46E3-8DC6-8B5B67EC9E07}">
      <dgm:prSet phldrT="[文字]" custT="1"/>
      <dgm:spPr>
        <a:solidFill>
          <a:srgbClr val="FF0000"/>
        </a:solidFill>
      </dgm:spPr>
      <dgm:t>
        <a:bodyPr/>
        <a:lstStyle/>
        <a:p>
          <a:pPr algn="l"/>
          <a:r>
            <a:rPr lang="en-US" altLang="zh-TW" sz="2400" dirty="0" smtClean="0">
              <a:latin typeface="標楷體" panose="03000509000000000000" pitchFamily="65" charset="-120"/>
              <a:ea typeface="標楷體" panose="03000509000000000000" pitchFamily="65" charset="-120"/>
            </a:rPr>
            <a:t>1. </a:t>
          </a:r>
          <a:r>
            <a:rPr lang="zh-TW" altLang="en-US" sz="2400" dirty="0" smtClean="0">
              <a:latin typeface="標楷體" panose="03000509000000000000" pitchFamily="65" charset="-120"/>
              <a:ea typeface="標楷體" panose="03000509000000000000" pitchFamily="65" charset="-120"/>
            </a:rPr>
            <a:t>屬性</a:t>
          </a:r>
          <a:r>
            <a:rPr lang="en-US" altLang="zh-TW" sz="2400" dirty="0" smtClean="0">
              <a:latin typeface="標楷體" panose="03000509000000000000" pitchFamily="65" charset="-120"/>
              <a:ea typeface="標楷體" panose="03000509000000000000" pitchFamily="65" charset="-120"/>
            </a:rPr>
            <a:t>(</a:t>
          </a:r>
          <a:r>
            <a:rPr lang="en-US" altLang="zh-TW" sz="2400" b="1" dirty="0" smtClean="0">
              <a:solidFill>
                <a:schemeClr val="bg1"/>
              </a:solidFill>
              <a:latin typeface="標楷體" panose="03000509000000000000" pitchFamily="65" charset="-120"/>
              <a:ea typeface="標楷體" panose="03000509000000000000" pitchFamily="65" charset="-120"/>
            </a:rPr>
            <a:t>A</a:t>
          </a:r>
          <a:r>
            <a:rPr lang="en-US" altLang="zh-TW" sz="2400" dirty="0" smtClean="0">
              <a:solidFill>
                <a:schemeClr val="bg1"/>
              </a:solidFill>
              <a:latin typeface="標楷體" panose="03000509000000000000" pitchFamily="65" charset="-120"/>
              <a:ea typeface="標楷體" panose="03000509000000000000" pitchFamily="65" charset="-120"/>
            </a:rPr>
            <a:t>ttributes</a:t>
          </a:r>
          <a:r>
            <a:rPr lang="en-US" altLang="zh-TW" sz="2400" dirty="0" smtClean="0">
              <a:latin typeface="標楷體" panose="03000509000000000000" pitchFamily="65" charset="-120"/>
              <a:ea typeface="標楷體" panose="03000509000000000000" pitchFamily="65" charset="-120"/>
            </a:rPr>
            <a:t>) </a:t>
          </a:r>
          <a:endParaRPr lang="zh-TW" altLang="en-US" sz="2400" dirty="0">
            <a:latin typeface="標楷體" panose="03000509000000000000" pitchFamily="65" charset="-120"/>
            <a:ea typeface="標楷體" panose="03000509000000000000" pitchFamily="65" charset="-120"/>
          </a:endParaRPr>
        </a:p>
      </dgm:t>
    </dgm:pt>
    <dgm:pt modelId="{EA8D043A-6EA3-413C-BCBC-C6DF39356EFF}" type="parTrans" cxnId="{30E07998-501D-40D0-A654-84AAF61B56B2}">
      <dgm:prSet/>
      <dgm:spPr/>
      <dgm:t>
        <a:bodyPr/>
        <a:lstStyle/>
        <a:p>
          <a:endParaRPr lang="zh-TW" altLang="en-US"/>
        </a:p>
      </dgm:t>
    </dgm:pt>
    <dgm:pt modelId="{C2CBCAF4-524D-4063-A24E-853818BC2BEE}" type="sibTrans" cxnId="{30E07998-501D-40D0-A654-84AAF61B56B2}">
      <dgm:prSet/>
      <dgm:spPr/>
      <dgm:t>
        <a:bodyPr/>
        <a:lstStyle/>
        <a:p>
          <a:endParaRPr lang="zh-TW" altLang="en-US"/>
        </a:p>
      </dgm:t>
    </dgm:pt>
    <dgm:pt modelId="{3C44E364-765A-4A1A-B519-A8A347B4E8EE}">
      <dgm:prSet phldrT="[文字]" custT="1"/>
      <dgm:spPr>
        <a:solidFill>
          <a:srgbClr val="00B050"/>
        </a:solidFill>
      </dgm:spPr>
      <dgm:t>
        <a:bodyPr/>
        <a:lstStyle/>
        <a:p>
          <a:pPr algn="l"/>
          <a:r>
            <a:rPr lang="en-US" altLang="zh-TW" sz="2400" dirty="0" smtClean="0">
              <a:latin typeface="標楷體" panose="03000509000000000000" pitchFamily="65" charset="-120"/>
              <a:ea typeface="標楷體" panose="03000509000000000000" pitchFamily="65" charset="-120"/>
            </a:rPr>
            <a:t>2. </a:t>
          </a:r>
          <a:r>
            <a:rPr lang="zh-TW" altLang="en-US" sz="2400" dirty="0" smtClean="0">
              <a:latin typeface="標楷體" panose="03000509000000000000" pitchFamily="65" charset="-120"/>
              <a:ea typeface="標楷體" panose="03000509000000000000" pitchFamily="65" charset="-120"/>
            </a:rPr>
            <a:t>功能</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rPr>
            <a:t>F</a:t>
          </a:r>
          <a:r>
            <a:rPr lang="en-US" altLang="zh-TW" sz="2400" dirty="0" smtClean="0">
              <a:latin typeface="標楷體" panose="03000509000000000000" pitchFamily="65" charset="-120"/>
              <a:ea typeface="標楷體" panose="03000509000000000000" pitchFamily="65" charset="-120"/>
            </a:rPr>
            <a:t>unctions)</a:t>
          </a:r>
          <a:endParaRPr lang="zh-TW" altLang="en-US" sz="2400" dirty="0">
            <a:latin typeface="標楷體" panose="03000509000000000000" pitchFamily="65" charset="-120"/>
            <a:ea typeface="標楷體" panose="03000509000000000000" pitchFamily="65" charset="-120"/>
          </a:endParaRPr>
        </a:p>
      </dgm:t>
    </dgm:pt>
    <dgm:pt modelId="{6D8437CE-F69D-4133-A958-1E698080836E}" type="parTrans" cxnId="{C7498B20-FFA5-4AA8-93F2-FD1924F3BF9E}">
      <dgm:prSet/>
      <dgm:spPr/>
      <dgm:t>
        <a:bodyPr/>
        <a:lstStyle/>
        <a:p>
          <a:endParaRPr lang="zh-TW" altLang="en-US"/>
        </a:p>
      </dgm:t>
    </dgm:pt>
    <dgm:pt modelId="{C7197EFC-EBAA-45C4-BF95-E0818700595C}" type="sibTrans" cxnId="{C7498B20-FFA5-4AA8-93F2-FD1924F3BF9E}">
      <dgm:prSet/>
      <dgm:spPr/>
      <dgm:t>
        <a:bodyPr/>
        <a:lstStyle/>
        <a:p>
          <a:endParaRPr lang="zh-TW" altLang="en-US"/>
        </a:p>
      </dgm:t>
    </dgm:pt>
    <dgm:pt modelId="{D400679B-EE1B-4D2E-9604-0F5345832E8E}">
      <dgm:prSet phldrT="[文字]" custT="1"/>
      <dgm:spPr>
        <a:solidFill>
          <a:srgbClr val="00B0F0"/>
        </a:solidFill>
      </dgm:spPr>
      <dgm:t>
        <a:bodyPr/>
        <a:lstStyle/>
        <a:p>
          <a:pPr algn="l"/>
          <a:r>
            <a:rPr lang="en-US" altLang="zh-TW" sz="2400" dirty="0" smtClean="0">
              <a:latin typeface="標楷體" panose="03000509000000000000" pitchFamily="65" charset="-120"/>
              <a:ea typeface="標楷體" panose="03000509000000000000" pitchFamily="65" charset="-120"/>
            </a:rPr>
            <a:t>3. </a:t>
          </a:r>
          <a:r>
            <a:rPr lang="zh-TW" altLang="en-US" sz="2400" dirty="0" smtClean="0">
              <a:latin typeface="標楷體" panose="03000509000000000000" pitchFamily="65" charset="-120"/>
              <a:ea typeface="標楷體" panose="03000509000000000000" pitchFamily="65" charset="-120"/>
            </a:rPr>
            <a:t>利益</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rPr>
            <a:t>B</a:t>
          </a:r>
          <a:r>
            <a:rPr lang="en-US" altLang="zh-TW" sz="2400" dirty="0" smtClean="0">
              <a:latin typeface="標楷體" panose="03000509000000000000" pitchFamily="65" charset="-120"/>
              <a:ea typeface="標楷體" panose="03000509000000000000" pitchFamily="65" charset="-120"/>
            </a:rPr>
            <a:t>enefits)</a:t>
          </a:r>
          <a:endParaRPr lang="zh-TW" altLang="en-US" sz="2400" dirty="0">
            <a:latin typeface="標楷體" panose="03000509000000000000" pitchFamily="65" charset="-120"/>
            <a:ea typeface="標楷體" panose="03000509000000000000" pitchFamily="65" charset="-120"/>
          </a:endParaRPr>
        </a:p>
      </dgm:t>
    </dgm:pt>
    <dgm:pt modelId="{306307D5-15E3-460D-81B8-DDE47360BBD9}" type="parTrans" cxnId="{0ABC11C5-BF1E-416E-9D62-1DEFAD698EE4}">
      <dgm:prSet/>
      <dgm:spPr/>
      <dgm:t>
        <a:bodyPr/>
        <a:lstStyle/>
        <a:p>
          <a:endParaRPr lang="zh-TW" altLang="en-US"/>
        </a:p>
      </dgm:t>
    </dgm:pt>
    <dgm:pt modelId="{8324E9AD-82E3-4CEE-A47E-874ACA78442D}" type="sibTrans" cxnId="{0ABC11C5-BF1E-416E-9D62-1DEFAD698EE4}">
      <dgm:prSet/>
      <dgm:spPr/>
      <dgm:t>
        <a:bodyPr/>
        <a:lstStyle/>
        <a:p>
          <a:endParaRPr lang="zh-TW" altLang="en-US"/>
        </a:p>
      </dgm:t>
    </dgm:pt>
    <dgm:pt modelId="{34E0AD0E-411A-4EA0-B17D-3A398BF87D81}">
      <dgm:prSet phldrT="[文字]" custT="1"/>
      <dgm:spPr>
        <a:solidFill>
          <a:schemeClr val="accent6">
            <a:lumMod val="50000"/>
          </a:schemeClr>
        </a:solidFill>
      </dgm:spPr>
      <dgm:t>
        <a:bodyPr/>
        <a:lstStyle/>
        <a:p>
          <a:pPr algn="l"/>
          <a:r>
            <a:rPr lang="en-US" altLang="zh-TW" sz="2400" dirty="0" smtClean="0">
              <a:latin typeface="標楷體" panose="03000509000000000000" pitchFamily="65" charset="-120"/>
              <a:ea typeface="標楷體" panose="03000509000000000000" pitchFamily="65" charset="-120"/>
            </a:rPr>
            <a:t>4. </a:t>
          </a:r>
          <a:r>
            <a:rPr lang="zh-TW" altLang="en-US" sz="2400" dirty="0" smtClean="0">
              <a:latin typeface="標楷體" panose="03000509000000000000" pitchFamily="65" charset="-120"/>
              <a:ea typeface="標楷體" panose="03000509000000000000" pitchFamily="65" charset="-120"/>
            </a:rPr>
            <a:t>個性</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rPr>
            <a:t>P</a:t>
          </a:r>
          <a:r>
            <a:rPr lang="en-US" altLang="zh-TW" sz="2400" dirty="0" smtClean="0">
              <a:latin typeface="標楷體" panose="03000509000000000000" pitchFamily="65" charset="-120"/>
              <a:ea typeface="標楷體" panose="03000509000000000000" pitchFamily="65" charset="-120"/>
            </a:rPr>
            <a:t>ersonalities) </a:t>
          </a:r>
          <a:endParaRPr lang="zh-TW" altLang="en-US" sz="2400" dirty="0">
            <a:latin typeface="標楷體" panose="03000509000000000000" pitchFamily="65" charset="-120"/>
            <a:ea typeface="標楷體" panose="03000509000000000000" pitchFamily="65" charset="-120"/>
          </a:endParaRPr>
        </a:p>
      </dgm:t>
    </dgm:pt>
    <dgm:pt modelId="{5FB51FA6-8B53-4B22-BD23-5F2FFD68BB5A}" type="parTrans" cxnId="{AF5C4EF2-81E9-4CAE-89B0-E5D26E6A53B3}">
      <dgm:prSet/>
      <dgm:spPr/>
      <dgm:t>
        <a:bodyPr/>
        <a:lstStyle/>
        <a:p>
          <a:endParaRPr lang="zh-TW" altLang="en-US"/>
        </a:p>
      </dgm:t>
    </dgm:pt>
    <dgm:pt modelId="{E8954E9B-BCF7-4CA4-A702-8D970505E368}" type="sibTrans" cxnId="{AF5C4EF2-81E9-4CAE-89B0-E5D26E6A53B3}">
      <dgm:prSet/>
      <dgm:spPr/>
      <dgm:t>
        <a:bodyPr/>
        <a:lstStyle/>
        <a:p>
          <a:endParaRPr lang="zh-TW" altLang="en-US"/>
        </a:p>
      </dgm:t>
    </dgm:pt>
    <dgm:pt modelId="{CC19590A-45E9-4A99-8159-FC34C333BE91}">
      <dgm:prSet phldrT="[文字]" custT="1"/>
      <dgm:spPr>
        <a:solidFill>
          <a:srgbClr val="C00000"/>
        </a:solidFill>
      </dgm:spPr>
      <dgm:t>
        <a:bodyPr/>
        <a:lstStyle/>
        <a:p>
          <a:pPr algn="l"/>
          <a:r>
            <a:rPr lang="en-US" altLang="zh-TW" sz="2400" dirty="0" smtClean="0">
              <a:latin typeface="標楷體" panose="03000509000000000000" pitchFamily="65" charset="-120"/>
              <a:ea typeface="標楷體" panose="03000509000000000000" pitchFamily="65" charset="-120"/>
            </a:rPr>
            <a:t>5. </a:t>
          </a:r>
          <a:r>
            <a:rPr lang="zh-TW" altLang="en-US" sz="2400" dirty="0" smtClean="0">
              <a:latin typeface="標楷體" panose="03000509000000000000" pitchFamily="65" charset="-120"/>
              <a:ea typeface="標楷體" panose="03000509000000000000" pitchFamily="65" charset="-120"/>
            </a:rPr>
            <a:t>使用者</a:t>
          </a:r>
          <a:endParaRPr lang="zh-TW" altLang="en-US" sz="2400" dirty="0">
            <a:latin typeface="標楷體" panose="03000509000000000000" pitchFamily="65" charset="-120"/>
            <a:ea typeface="標楷體" panose="03000509000000000000" pitchFamily="65" charset="-120"/>
          </a:endParaRPr>
        </a:p>
      </dgm:t>
    </dgm:pt>
    <dgm:pt modelId="{88EA8CA9-347F-496F-A835-14AB626B16A4}" type="parTrans" cxnId="{0B3554CD-CEDB-4B7A-854A-D07F5E618C58}">
      <dgm:prSet/>
      <dgm:spPr/>
      <dgm:t>
        <a:bodyPr/>
        <a:lstStyle/>
        <a:p>
          <a:endParaRPr lang="zh-TW" altLang="en-US"/>
        </a:p>
      </dgm:t>
    </dgm:pt>
    <dgm:pt modelId="{7F567987-7E88-4448-A53B-9EFF7F5333A1}" type="sibTrans" cxnId="{0B3554CD-CEDB-4B7A-854A-D07F5E618C58}">
      <dgm:prSet/>
      <dgm:spPr/>
      <dgm:t>
        <a:bodyPr/>
        <a:lstStyle/>
        <a:p>
          <a:endParaRPr lang="zh-TW" altLang="en-US"/>
        </a:p>
      </dgm:t>
    </dgm:pt>
    <dgm:pt modelId="{C5C4C0FD-3880-473F-9BD1-CC8952E64217}">
      <dgm:prSet phldrT="[文字]" custT="1"/>
      <dgm:spPr>
        <a:solidFill>
          <a:schemeClr val="bg1">
            <a:lumMod val="50000"/>
          </a:schemeClr>
        </a:solidFill>
      </dgm:spPr>
      <dgm:t>
        <a:bodyPr/>
        <a:lstStyle/>
        <a:p>
          <a:pPr algn="l"/>
          <a:r>
            <a:rPr lang="en-US" altLang="zh-TW" sz="2400" dirty="0" smtClean="0">
              <a:latin typeface="標楷體" panose="03000509000000000000" pitchFamily="65" charset="-120"/>
              <a:ea typeface="標楷體" panose="03000509000000000000" pitchFamily="65" charset="-120"/>
            </a:rPr>
            <a:t>6. </a:t>
          </a:r>
          <a:r>
            <a:rPr lang="zh-TW" altLang="en-US" sz="2400" dirty="0" smtClean="0">
              <a:latin typeface="標楷體" panose="03000509000000000000" pitchFamily="65" charset="-120"/>
              <a:ea typeface="標楷體" panose="03000509000000000000" pitchFamily="65" charset="-120"/>
            </a:rPr>
            <a:t>競爭者 </a:t>
          </a:r>
          <a:endParaRPr lang="zh-TW" altLang="en-US" sz="2400" dirty="0">
            <a:latin typeface="標楷體" panose="03000509000000000000" pitchFamily="65" charset="-120"/>
            <a:ea typeface="標楷體" panose="03000509000000000000" pitchFamily="65" charset="-120"/>
          </a:endParaRPr>
        </a:p>
      </dgm:t>
    </dgm:pt>
    <dgm:pt modelId="{2DB1747A-DB78-46C0-861D-A05B5C7CA46C}" type="parTrans" cxnId="{10CE215B-EDD7-4045-9253-A2DE8A7A4DDE}">
      <dgm:prSet/>
      <dgm:spPr/>
      <dgm:t>
        <a:bodyPr/>
        <a:lstStyle/>
        <a:p>
          <a:endParaRPr lang="zh-TW" altLang="en-US"/>
        </a:p>
      </dgm:t>
    </dgm:pt>
    <dgm:pt modelId="{BF42F083-3195-4772-A1B7-5F8E18F708BA}" type="sibTrans" cxnId="{10CE215B-EDD7-4045-9253-A2DE8A7A4DDE}">
      <dgm:prSet/>
      <dgm:spPr/>
      <dgm:t>
        <a:bodyPr/>
        <a:lstStyle/>
        <a:p>
          <a:endParaRPr lang="zh-TW" altLang="en-US"/>
        </a:p>
      </dgm:t>
    </dgm:pt>
    <dgm:pt modelId="{2AC28139-CC52-4AE0-9839-CD40890E9C20}" type="pres">
      <dgm:prSet presAssocID="{336702D0-2B8E-408E-861E-C26CDECC863A}" presName="Name0" presStyleCnt="0">
        <dgm:presLayoutVars>
          <dgm:chMax val="7"/>
          <dgm:chPref val="7"/>
          <dgm:dir/>
        </dgm:presLayoutVars>
      </dgm:prSet>
      <dgm:spPr/>
      <dgm:t>
        <a:bodyPr/>
        <a:lstStyle/>
        <a:p>
          <a:endParaRPr lang="zh-TW" altLang="en-US"/>
        </a:p>
      </dgm:t>
    </dgm:pt>
    <dgm:pt modelId="{6780886C-0485-4CB0-892D-6DF7680E0171}" type="pres">
      <dgm:prSet presAssocID="{336702D0-2B8E-408E-861E-C26CDECC863A}" presName="dot1" presStyleLbl="alignNode1" presStyleIdx="0" presStyleCnt="17"/>
      <dgm:spPr/>
    </dgm:pt>
    <dgm:pt modelId="{FAAF887B-1D03-4E9B-9648-A42173A6A9C4}" type="pres">
      <dgm:prSet presAssocID="{336702D0-2B8E-408E-861E-C26CDECC863A}" presName="dot2" presStyleLbl="alignNode1" presStyleIdx="1" presStyleCnt="17"/>
      <dgm:spPr/>
    </dgm:pt>
    <dgm:pt modelId="{FAC41A46-6AED-41E1-96E4-58088163FC87}" type="pres">
      <dgm:prSet presAssocID="{336702D0-2B8E-408E-861E-C26CDECC863A}" presName="dot3" presStyleLbl="alignNode1" presStyleIdx="2" presStyleCnt="17"/>
      <dgm:spPr/>
    </dgm:pt>
    <dgm:pt modelId="{D200B645-8B37-497C-A3A8-984949C0B2EC}" type="pres">
      <dgm:prSet presAssocID="{336702D0-2B8E-408E-861E-C26CDECC863A}" presName="dot4" presStyleLbl="alignNode1" presStyleIdx="3" presStyleCnt="17"/>
      <dgm:spPr/>
    </dgm:pt>
    <dgm:pt modelId="{3ADA68E2-57D3-460D-B540-8B5CEDC59C5C}" type="pres">
      <dgm:prSet presAssocID="{336702D0-2B8E-408E-861E-C26CDECC863A}" presName="dot5" presStyleLbl="alignNode1" presStyleIdx="4" presStyleCnt="17"/>
      <dgm:spPr/>
    </dgm:pt>
    <dgm:pt modelId="{58D7EDC7-9448-41E3-AF58-0E7B5091A04B}" type="pres">
      <dgm:prSet presAssocID="{336702D0-2B8E-408E-861E-C26CDECC863A}" presName="dot6" presStyleLbl="alignNode1" presStyleIdx="5" presStyleCnt="17"/>
      <dgm:spPr/>
    </dgm:pt>
    <dgm:pt modelId="{59E6CD7A-F653-4FCE-B5FD-15E8BD0FE213}" type="pres">
      <dgm:prSet presAssocID="{336702D0-2B8E-408E-861E-C26CDECC863A}" presName="dot7" presStyleLbl="alignNode1" presStyleIdx="6" presStyleCnt="17"/>
      <dgm:spPr/>
    </dgm:pt>
    <dgm:pt modelId="{D1F5D47E-0314-46D7-90A6-A1D774E472D6}" type="pres">
      <dgm:prSet presAssocID="{336702D0-2B8E-408E-861E-C26CDECC863A}" presName="dot8" presStyleLbl="alignNode1" presStyleIdx="7" presStyleCnt="17"/>
      <dgm:spPr/>
    </dgm:pt>
    <dgm:pt modelId="{F693AA2D-20F7-4D48-9ED3-B8346310723B}" type="pres">
      <dgm:prSet presAssocID="{336702D0-2B8E-408E-861E-C26CDECC863A}" presName="dot9" presStyleLbl="alignNode1" presStyleIdx="8" presStyleCnt="17"/>
      <dgm:spPr/>
    </dgm:pt>
    <dgm:pt modelId="{6FDD5D36-A09E-463A-80D8-474DFD210F1F}" type="pres">
      <dgm:prSet presAssocID="{336702D0-2B8E-408E-861E-C26CDECC863A}" presName="dot10" presStyleLbl="alignNode1" presStyleIdx="9" presStyleCnt="17"/>
      <dgm:spPr/>
    </dgm:pt>
    <dgm:pt modelId="{BEBD64F3-9D6F-4133-BE70-87138BD8AE51}" type="pres">
      <dgm:prSet presAssocID="{336702D0-2B8E-408E-861E-C26CDECC863A}" presName="dotArrow1" presStyleLbl="alignNode1" presStyleIdx="10" presStyleCnt="17"/>
      <dgm:spPr/>
    </dgm:pt>
    <dgm:pt modelId="{EE79DE2C-A164-4B35-9C2A-F7F23059B8FE}" type="pres">
      <dgm:prSet presAssocID="{336702D0-2B8E-408E-861E-C26CDECC863A}" presName="dotArrow2" presStyleLbl="alignNode1" presStyleIdx="11" presStyleCnt="17"/>
      <dgm:spPr/>
    </dgm:pt>
    <dgm:pt modelId="{B8D2A5B9-C340-46F3-94E6-F42547C1D034}" type="pres">
      <dgm:prSet presAssocID="{336702D0-2B8E-408E-861E-C26CDECC863A}" presName="dotArrow3" presStyleLbl="alignNode1" presStyleIdx="12" presStyleCnt="17"/>
      <dgm:spPr/>
    </dgm:pt>
    <dgm:pt modelId="{327CB21A-24BD-4F1E-8ABD-9400C455A5A6}" type="pres">
      <dgm:prSet presAssocID="{336702D0-2B8E-408E-861E-C26CDECC863A}" presName="dotArrow4" presStyleLbl="alignNode1" presStyleIdx="13" presStyleCnt="17"/>
      <dgm:spPr/>
    </dgm:pt>
    <dgm:pt modelId="{DDDB4331-04CF-47E7-BFEB-8A99873EA44F}" type="pres">
      <dgm:prSet presAssocID="{336702D0-2B8E-408E-861E-C26CDECC863A}" presName="dotArrow5" presStyleLbl="alignNode1" presStyleIdx="14" presStyleCnt="17"/>
      <dgm:spPr/>
    </dgm:pt>
    <dgm:pt modelId="{62DFEDB2-169F-4107-81E6-ED313558C9B1}" type="pres">
      <dgm:prSet presAssocID="{336702D0-2B8E-408E-861E-C26CDECC863A}" presName="dotArrow6" presStyleLbl="alignNode1" presStyleIdx="15" presStyleCnt="17"/>
      <dgm:spPr/>
    </dgm:pt>
    <dgm:pt modelId="{E71B16CD-D857-4C0A-A597-04D98F9D3664}" type="pres">
      <dgm:prSet presAssocID="{336702D0-2B8E-408E-861E-C26CDECC863A}" presName="dotArrow7" presStyleLbl="alignNode1" presStyleIdx="16" presStyleCnt="17"/>
      <dgm:spPr/>
    </dgm:pt>
    <dgm:pt modelId="{FD800D99-1CED-4BA6-966B-1F4C6A694AFC}" type="pres">
      <dgm:prSet presAssocID="{43C30319-3E75-46E3-8DC6-8B5B67EC9E07}" presName="parTx1" presStyleLbl="node1" presStyleIdx="0" presStyleCnt="6" custScaleX="218572" custScaleY="130378" custLinFactNeighborX="76095" custLinFactNeighborY="-20549"/>
      <dgm:spPr/>
      <dgm:t>
        <a:bodyPr/>
        <a:lstStyle/>
        <a:p>
          <a:endParaRPr lang="zh-TW" altLang="en-US"/>
        </a:p>
      </dgm:t>
    </dgm:pt>
    <dgm:pt modelId="{855A6344-FAD8-4E9D-9DFC-A1BA6F61DCAB}" type="pres">
      <dgm:prSet presAssocID="{C2CBCAF4-524D-4063-A24E-853818BC2BEE}" presName="picture1" presStyleCnt="0"/>
      <dgm:spPr/>
    </dgm:pt>
    <dgm:pt modelId="{4800C7E0-C5D9-4352-880A-C76856104CE9}" type="pres">
      <dgm:prSet presAssocID="{C2CBCAF4-524D-4063-A24E-853818BC2BEE}" presName="imageRepeatNode" presStyleLbl="fgImgPlace1" presStyleIdx="0" presStyleCnt="6" custLinFactNeighborX="42210" custLinFactNeighborY="17661"/>
      <dgm:spPr/>
      <dgm:t>
        <a:bodyPr/>
        <a:lstStyle/>
        <a:p>
          <a:endParaRPr lang="zh-TW" altLang="en-US"/>
        </a:p>
      </dgm:t>
    </dgm:pt>
    <dgm:pt modelId="{D331F836-8D60-4836-B1DE-EB62B86D55C7}" type="pres">
      <dgm:prSet presAssocID="{3C44E364-765A-4A1A-B519-A8A347B4E8EE}" presName="parTx2" presStyleLbl="node1" presStyleIdx="1" presStyleCnt="6" custScaleX="191712" custScaleY="118180" custLinFactNeighborX="53059" custLinFactNeighborY="-47572"/>
      <dgm:spPr/>
      <dgm:t>
        <a:bodyPr/>
        <a:lstStyle/>
        <a:p>
          <a:endParaRPr lang="zh-TW" altLang="en-US"/>
        </a:p>
      </dgm:t>
    </dgm:pt>
    <dgm:pt modelId="{C5F0B742-1522-4809-A64F-86A62FF2B422}" type="pres">
      <dgm:prSet presAssocID="{C7197EFC-EBAA-45C4-BF95-E0818700595C}" presName="picture2" presStyleCnt="0"/>
      <dgm:spPr/>
    </dgm:pt>
    <dgm:pt modelId="{D1ED2041-73C0-43B5-B99D-F527155B6BFB}" type="pres">
      <dgm:prSet presAssocID="{C7197EFC-EBAA-45C4-BF95-E0818700595C}" presName="imageRepeatNode" presStyleLbl="fgImgPlace1" presStyleIdx="1" presStyleCnt="6"/>
      <dgm:spPr/>
      <dgm:t>
        <a:bodyPr/>
        <a:lstStyle/>
        <a:p>
          <a:endParaRPr lang="zh-TW" altLang="en-US"/>
        </a:p>
      </dgm:t>
    </dgm:pt>
    <dgm:pt modelId="{B5FA1C8E-3038-44F0-938C-A4D66E706EAF}" type="pres">
      <dgm:prSet presAssocID="{D400679B-EE1B-4D2E-9604-0F5345832E8E}" presName="parTx3" presStyleLbl="node1" presStyleIdx="2" presStyleCnt="6" custScaleX="176521" custScaleY="123393" custLinFactNeighborX="43242" custLinFactNeighborY="-53778"/>
      <dgm:spPr/>
      <dgm:t>
        <a:bodyPr/>
        <a:lstStyle/>
        <a:p>
          <a:endParaRPr lang="zh-TW" altLang="en-US"/>
        </a:p>
      </dgm:t>
    </dgm:pt>
    <dgm:pt modelId="{D7A6BE2A-C3BB-4B91-9044-81C04595AE1E}" type="pres">
      <dgm:prSet presAssocID="{8324E9AD-82E3-4CEE-A47E-874ACA78442D}" presName="picture3" presStyleCnt="0"/>
      <dgm:spPr/>
    </dgm:pt>
    <dgm:pt modelId="{864EB056-0F2D-4903-AFCD-C3983DA84C97}" type="pres">
      <dgm:prSet presAssocID="{8324E9AD-82E3-4CEE-A47E-874ACA78442D}" presName="imageRepeatNode" presStyleLbl="fgImgPlace1" presStyleIdx="2" presStyleCnt="6"/>
      <dgm:spPr/>
      <dgm:t>
        <a:bodyPr/>
        <a:lstStyle/>
        <a:p>
          <a:endParaRPr lang="zh-TW" altLang="en-US"/>
        </a:p>
      </dgm:t>
    </dgm:pt>
    <dgm:pt modelId="{4E51D09E-77FB-473D-897F-2F67A48C30FD}" type="pres">
      <dgm:prSet presAssocID="{34E0AD0E-411A-4EA0-B17D-3A398BF87D81}" presName="parTx4" presStyleLbl="node1" presStyleIdx="3" presStyleCnt="6" custScaleX="212651" custScaleY="168246" custLinFactNeighborX="55894" custLinFactNeighborY="-49936"/>
      <dgm:spPr/>
      <dgm:t>
        <a:bodyPr/>
        <a:lstStyle/>
        <a:p>
          <a:endParaRPr lang="zh-TW" altLang="en-US"/>
        </a:p>
      </dgm:t>
    </dgm:pt>
    <dgm:pt modelId="{F2FAC134-3B8C-4964-9F3B-8B1EFF2557B6}" type="pres">
      <dgm:prSet presAssocID="{E8954E9B-BCF7-4CA4-A702-8D970505E368}" presName="picture4" presStyleCnt="0"/>
      <dgm:spPr/>
    </dgm:pt>
    <dgm:pt modelId="{B17921EB-119A-4714-9484-84966217C799}" type="pres">
      <dgm:prSet presAssocID="{E8954E9B-BCF7-4CA4-A702-8D970505E368}" presName="imageRepeatNode" presStyleLbl="fgImgPlace1" presStyleIdx="3" presStyleCnt="6"/>
      <dgm:spPr/>
      <dgm:t>
        <a:bodyPr/>
        <a:lstStyle/>
        <a:p>
          <a:endParaRPr lang="zh-TW" altLang="en-US"/>
        </a:p>
      </dgm:t>
    </dgm:pt>
    <dgm:pt modelId="{9789FA5B-DACE-45BA-9374-30B5312D2826}" type="pres">
      <dgm:prSet presAssocID="{CC19590A-45E9-4A99-8159-FC34C333BE91}" presName="parTx5" presStyleLbl="node1" presStyleIdx="4" presStyleCnt="6" custScaleX="178442" custScaleY="123385" custLinFactNeighborX="45303" custLinFactNeighborY="-57619"/>
      <dgm:spPr/>
      <dgm:t>
        <a:bodyPr/>
        <a:lstStyle/>
        <a:p>
          <a:endParaRPr lang="zh-TW" altLang="en-US"/>
        </a:p>
      </dgm:t>
    </dgm:pt>
    <dgm:pt modelId="{17FDB847-8E82-409B-8602-B2B55C190A0F}" type="pres">
      <dgm:prSet presAssocID="{7F567987-7E88-4448-A53B-9EFF7F5333A1}" presName="picture5" presStyleCnt="0"/>
      <dgm:spPr/>
    </dgm:pt>
    <dgm:pt modelId="{FB49C648-CF29-46F7-BC39-E1CAA8856079}" type="pres">
      <dgm:prSet presAssocID="{7F567987-7E88-4448-A53B-9EFF7F5333A1}" presName="imageRepeatNode" presStyleLbl="fgImgPlace1" presStyleIdx="4" presStyleCnt="6"/>
      <dgm:spPr/>
      <dgm:t>
        <a:bodyPr/>
        <a:lstStyle/>
        <a:p>
          <a:endParaRPr lang="zh-TW" altLang="en-US"/>
        </a:p>
      </dgm:t>
    </dgm:pt>
    <dgm:pt modelId="{364E3F15-9FFD-4196-861E-F225D6623D4C}" type="pres">
      <dgm:prSet presAssocID="{C5C4C0FD-3880-473F-9BD1-CC8952E64217}" presName="parTx6" presStyleLbl="node1" presStyleIdx="5" presStyleCnt="6" custScaleX="156214" custScaleY="121846" custLinFactNeighborX="38095" custLinFactNeighborY="-53778"/>
      <dgm:spPr/>
      <dgm:t>
        <a:bodyPr/>
        <a:lstStyle/>
        <a:p>
          <a:endParaRPr lang="zh-TW" altLang="en-US"/>
        </a:p>
      </dgm:t>
    </dgm:pt>
    <dgm:pt modelId="{28A588CD-6F39-4D3A-A068-D20EFF51EF85}" type="pres">
      <dgm:prSet presAssocID="{BF42F083-3195-4772-A1B7-5F8E18F708BA}" presName="picture6" presStyleCnt="0"/>
      <dgm:spPr/>
    </dgm:pt>
    <dgm:pt modelId="{7C3AA0F7-5C1B-475B-AF8F-93C0667F9F91}" type="pres">
      <dgm:prSet presAssocID="{BF42F083-3195-4772-A1B7-5F8E18F708BA}" presName="imageRepeatNode" presStyleLbl="fgImgPlace1" presStyleIdx="5" presStyleCnt="6"/>
      <dgm:spPr/>
      <dgm:t>
        <a:bodyPr/>
        <a:lstStyle/>
        <a:p>
          <a:endParaRPr lang="zh-TW" altLang="en-US"/>
        </a:p>
      </dgm:t>
    </dgm:pt>
  </dgm:ptLst>
  <dgm:cxnLst>
    <dgm:cxn modelId="{10CE215B-EDD7-4045-9253-A2DE8A7A4DDE}" srcId="{336702D0-2B8E-408E-861E-C26CDECC863A}" destId="{C5C4C0FD-3880-473F-9BD1-CC8952E64217}" srcOrd="5" destOrd="0" parTransId="{2DB1747A-DB78-46C0-861D-A05B5C7CA46C}" sibTransId="{BF42F083-3195-4772-A1B7-5F8E18F708BA}"/>
    <dgm:cxn modelId="{7202BBB8-9A6B-4FDC-AF62-39A06EF6998B}" type="presOf" srcId="{336702D0-2B8E-408E-861E-C26CDECC863A}" destId="{2AC28139-CC52-4AE0-9839-CD40890E9C20}" srcOrd="0" destOrd="0" presId="urn:microsoft.com/office/officeart/2008/layout/AscendingPictureAccentProcess"/>
    <dgm:cxn modelId="{30E07998-501D-40D0-A654-84AAF61B56B2}" srcId="{336702D0-2B8E-408E-861E-C26CDECC863A}" destId="{43C30319-3E75-46E3-8DC6-8B5B67EC9E07}" srcOrd="0" destOrd="0" parTransId="{EA8D043A-6EA3-413C-BCBC-C6DF39356EFF}" sibTransId="{C2CBCAF4-524D-4063-A24E-853818BC2BEE}"/>
    <dgm:cxn modelId="{0B3DDE98-7DEA-4A77-9676-EA954682A424}" type="presOf" srcId="{34E0AD0E-411A-4EA0-B17D-3A398BF87D81}" destId="{4E51D09E-77FB-473D-897F-2F67A48C30FD}" srcOrd="0" destOrd="0" presId="urn:microsoft.com/office/officeart/2008/layout/AscendingPictureAccentProcess"/>
    <dgm:cxn modelId="{F64078CA-329C-48BC-B3EE-2CAE63C310FA}" type="presOf" srcId="{C5C4C0FD-3880-473F-9BD1-CC8952E64217}" destId="{364E3F15-9FFD-4196-861E-F225D6623D4C}" srcOrd="0" destOrd="0" presId="urn:microsoft.com/office/officeart/2008/layout/AscendingPictureAccentProcess"/>
    <dgm:cxn modelId="{0ABC11C5-BF1E-416E-9D62-1DEFAD698EE4}" srcId="{336702D0-2B8E-408E-861E-C26CDECC863A}" destId="{D400679B-EE1B-4D2E-9604-0F5345832E8E}" srcOrd="2" destOrd="0" parTransId="{306307D5-15E3-460D-81B8-DDE47360BBD9}" sibTransId="{8324E9AD-82E3-4CEE-A47E-874ACA78442D}"/>
    <dgm:cxn modelId="{26E406D1-92E0-443F-9EAE-F141A7DF5726}" type="presOf" srcId="{7F567987-7E88-4448-A53B-9EFF7F5333A1}" destId="{FB49C648-CF29-46F7-BC39-E1CAA8856079}" srcOrd="0" destOrd="0" presId="urn:microsoft.com/office/officeart/2008/layout/AscendingPictureAccentProcess"/>
    <dgm:cxn modelId="{C7498B20-FFA5-4AA8-93F2-FD1924F3BF9E}" srcId="{336702D0-2B8E-408E-861E-C26CDECC863A}" destId="{3C44E364-765A-4A1A-B519-A8A347B4E8EE}" srcOrd="1" destOrd="0" parTransId="{6D8437CE-F69D-4133-A958-1E698080836E}" sibTransId="{C7197EFC-EBAA-45C4-BF95-E0818700595C}"/>
    <dgm:cxn modelId="{215E3675-556F-469A-A47A-2024849D5220}" type="presOf" srcId="{D400679B-EE1B-4D2E-9604-0F5345832E8E}" destId="{B5FA1C8E-3038-44F0-938C-A4D66E706EAF}" srcOrd="0" destOrd="0" presId="urn:microsoft.com/office/officeart/2008/layout/AscendingPictureAccentProcess"/>
    <dgm:cxn modelId="{4EDB1A72-741E-4354-98A3-29EB2AAEDF4A}" type="presOf" srcId="{E8954E9B-BCF7-4CA4-A702-8D970505E368}" destId="{B17921EB-119A-4714-9484-84966217C799}" srcOrd="0" destOrd="0" presId="urn:microsoft.com/office/officeart/2008/layout/AscendingPictureAccentProcess"/>
    <dgm:cxn modelId="{623287AB-273E-4A5D-81AD-75492A7C0A71}" type="presOf" srcId="{43C30319-3E75-46E3-8DC6-8B5B67EC9E07}" destId="{FD800D99-1CED-4BA6-966B-1F4C6A694AFC}" srcOrd="0" destOrd="0" presId="urn:microsoft.com/office/officeart/2008/layout/AscendingPictureAccentProcess"/>
    <dgm:cxn modelId="{AA80E0F2-7411-40D2-B2B9-059428D2C0A6}" type="presOf" srcId="{3C44E364-765A-4A1A-B519-A8A347B4E8EE}" destId="{D331F836-8D60-4836-B1DE-EB62B86D55C7}" srcOrd="0" destOrd="0" presId="urn:microsoft.com/office/officeart/2008/layout/AscendingPictureAccentProcess"/>
    <dgm:cxn modelId="{E86A9700-0256-49E7-B834-7F52A7AF0E1C}" type="presOf" srcId="{C7197EFC-EBAA-45C4-BF95-E0818700595C}" destId="{D1ED2041-73C0-43B5-B99D-F527155B6BFB}" srcOrd="0" destOrd="0" presId="urn:microsoft.com/office/officeart/2008/layout/AscendingPictureAccentProcess"/>
    <dgm:cxn modelId="{AF5C4EF2-81E9-4CAE-89B0-E5D26E6A53B3}" srcId="{336702D0-2B8E-408E-861E-C26CDECC863A}" destId="{34E0AD0E-411A-4EA0-B17D-3A398BF87D81}" srcOrd="3" destOrd="0" parTransId="{5FB51FA6-8B53-4B22-BD23-5F2FFD68BB5A}" sibTransId="{E8954E9B-BCF7-4CA4-A702-8D970505E368}"/>
    <dgm:cxn modelId="{8FE2A1C4-D69C-40B9-86EC-65EB49B99663}" type="presOf" srcId="{BF42F083-3195-4772-A1B7-5F8E18F708BA}" destId="{7C3AA0F7-5C1B-475B-AF8F-93C0667F9F91}" srcOrd="0" destOrd="0" presId="urn:microsoft.com/office/officeart/2008/layout/AscendingPictureAccentProcess"/>
    <dgm:cxn modelId="{8126EBAE-EA9B-44A7-9DA9-3066EDFB7F1D}" type="presOf" srcId="{8324E9AD-82E3-4CEE-A47E-874ACA78442D}" destId="{864EB056-0F2D-4903-AFCD-C3983DA84C97}" srcOrd="0" destOrd="0" presId="urn:microsoft.com/office/officeart/2008/layout/AscendingPictureAccentProcess"/>
    <dgm:cxn modelId="{DEBF80CA-A79B-400A-A6C7-B93BCE896605}" type="presOf" srcId="{C2CBCAF4-524D-4063-A24E-853818BC2BEE}" destId="{4800C7E0-C5D9-4352-880A-C76856104CE9}" srcOrd="0" destOrd="0" presId="urn:microsoft.com/office/officeart/2008/layout/AscendingPictureAccentProcess"/>
    <dgm:cxn modelId="{18E8C439-1844-49D0-AFE5-0DE523913A6A}" type="presOf" srcId="{CC19590A-45E9-4A99-8159-FC34C333BE91}" destId="{9789FA5B-DACE-45BA-9374-30B5312D2826}" srcOrd="0" destOrd="0" presId="urn:microsoft.com/office/officeart/2008/layout/AscendingPictureAccentProcess"/>
    <dgm:cxn modelId="{0B3554CD-CEDB-4B7A-854A-D07F5E618C58}" srcId="{336702D0-2B8E-408E-861E-C26CDECC863A}" destId="{CC19590A-45E9-4A99-8159-FC34C333BE91}" srcOrd="4" destOrd="0" parTransId="{88EA8CA9-347F-496F-A835-14AB626B16A4}" sibTransId="{7F567987-7E88-4448-A53B-9EFF7F5333A1}"/>
    <dgm:cxn modelId="{00115D6B-1346-422C-827E-752B7E3BD856}" type="presParOf" srcId="{2AC28139-CC52-4AE0-9839-CD40890E9C20}" destId="{6780886C-0485-4CB0-892D-6DF7680E0171}" srcOrd="0" destOrd="0" presId="urn:microsoft.com/office/officeart/2008/layout/AscendingPictureAccentProcess"/>
    <dgm:cxn modelId="{73FE0D9D-7DB0-474E-B43B-6457D011C1E8}" type="presParOf" srcId="{2AC28139-CC52-4AE0-9839-CD40890E9C20}" destId="{FAAF887B-1D03-4E9B-9648-A42173A6A9C4}" srcOrd="1" destOrd="0" presId="urn:microsoft.com/office/officeart/2008/layout/AscendingPictureAccentProcess"/>
    <dgm:cxn modelId="{5A344A84-FBAE-4B12-BB15-C41B21617D03}" type="presParOf" srcId="{2AC28139-CC52-4AE0-9839-CD40890E9C20}" destId="{FAC41A46-6AED-41E1-96E4-58088163FC87}" srcOrd="2" destOrd="0" presId="urn:microsoft.com/office/officeart/2008/layout/AscendingPictureAccentProcess"/>
    <dgm:cxn modelId="{0DFC3B8F-5DA5-4C4F-AC60-814300E26450}" type="presParOf" srcId="{2AC28139-CC52-4AE0-9839-CD40890E9C20}" destId="{D200B645-8B37-497C-A3A8-984949C0B2EC}" srcOrd="3" destOrd="0" presId="urn:microsoft.com/office/officeart/2008/layout/AscendingPictureAccentProcess"/>
    <dgm:cxn modelId="{3C6249D9-E5AC-41DF-BE6D-D7B4843F3BFF}" type="presParOf" srcId="{2AC28139-CC52-4AE0-9839-CD40890E9C20}" destId="{3ADA68E2-57D3-460D-B540-8B5CEDC59C5C}" srcOrd="4" destOrd="0" presId="urn:microsoft.com/office/officeart/2008/layout/AscendingPictureAccentProcess"/>
    <dgm:cxn modelId="{C53425A2-9E1D-4D03-A0D7-691CAA65CBF4}" type="presParOf" srcId="{2AC28139-CC52-4AE0-9839-CD40890E9C20}" destId="{58D7EDC7-9448-41E3-AF58-0E7B5091A04B}" srcOrd="5" destOrd="0" presId="urn:microsoft.com/office/officeart/2008/layout/AscendingPictureAccentProcess"/>
    <dgm:cxn modelId="{5B387FCC-B61C-4FDD-A946-2FAFBC301CE2}" type="presParOf" srcId="{2AC28139-CC52-4AE0-9839-CD40890E9C20}" destId="{59E6CD7A-F653-4FCE-B5FD-15E8BD0FE213}" srcOrd="6" destOrd="0" presId="urn:microsoft.com/office/officeart/2008/layout/AscendingPictureAccentProcess"/>
    <dgm:cxn modelId="{528D7914-69A9-4BCD-8417-DFADC76BFB93}" type="presParOf" srcId="{2AC28139-CC52-4AE0-9839-CD40890E9C20}" destId="{D1F5D47E-0314-46D7-90A6-A1D774E472D6}" srcOrd="7" destOrd="0" presId="urn:microsoft.com/office/officeart/2008/layout/AscendingPictureAccentProcess"/>
    <dgm:cxn modelId="{308E28F7-60F2-4CB4-A6C9-7CCD6F0F2475}" type="presParOf" srcId="{2AC28139-CC52-4AE0-9839-CD40890E9C20}" destId="{F693AA2D-20F7-4D48-9ED3-B8346310723B}" srcOrd="8" destOrd="0" presId="urn:microsoft.com/office/officeart/2008/layout/AscendingPictureAccentProcess"/>
    <dgm:cxn modelId="{DEA699EA-CAB2-41C2-BCBA-AC37C5D3B474}" type="presParOf" srcId="{2AC28139-CC52-4AE0-9839-CD40890E9C20}" destId="{6FDD5D36-A09E-463A-80D8-474DFD210F1F}" srcOrd="9" destOrd="0" presId="urn:microsoft.com/office/officeart/2008/layout/AscendingPictureAccentProcess"/>
    <dgm:cxn modelId="{1735BFF3-146A-4C4A-82A4-3833F222B964}" type="presParOf" srcId="{2AC28139-CC52-4AE0-9839-CD40890E9C20}" destId="{BEBD64F3-9D6F-4133-BE70-87138BD8AE51}" srcOrd="10" destOrd="0" presId="urn:microsoft.com/office/officeart/2008/layout/AscendingPictureAccentProcess"/>
    <dgm:cxn modelId="{CC88D35A-D30F-4EF2-BC3F-F7E6125AE5A9}" type="presParOf" srcId="{2AC28139-CC52-4AE0-9839-CD40890E9C20}" destId="{EE79DE2C-A164-4B35-9C2A-F7F23059B8FE}" srcOrd="11" destOrd="0" presId="urn:microsoft.com/office/officeart/2008/layout/AscendingPictureAccentProcess"/>
    <dgm:cxn modelId="{59C52D80-FA92-4457-8E43-6B99DFF58CE6}" type="presParOf" srcId="{2AC28139-CC52-4AE0-9839-CD40890E9C20}" destId="{B8D2A5B9-C340-46F3-94E6-F42547C1D034}" srcOrd="12" destOrd="0" presId="urn:microsoft.com/office/officeart/2008/layout/AscendingPictureAccentProcess"/>
    <dgm:cxn modelId="{00758EC7-366E-442D-A836-9A7BBEA70453}" type="presParOf" srcId="{2AC28139-CC52-4AE0-9839-CD40890E9C20}" destId="{327CB21A-24BD-4F1E-8ABD-9400C455A5A6}" srcOrd="13" destOrd="0" presId="urn:microsoft.com/office/officeart/2008/layout/AscendingPictureAccentProcess"/>
    <dgm:cxn modelId="{F7DE7A7D-CA26-4CA4-A496-9CA1C2B04010}" type="presParOf" srcId="{2AC28139-CC52-4AE0-9839-CD40890E9C20}" destId="{DDDB4331-04CF-47E7-BFEB-8A99873EA44F}" srcOrd="14" destOrd="0" presId="urn:microsoft.com/office/officeart/2008/layout/AscendingPictureAccentProcess"/>
    <dgm:cxn modelId="{75C873C7-62B5-490F-BC71-7760B9589EB1}" type="presParOf" srcId="{2AC28139-CC52-4AE0-9839-CD40890E9C20}" destId="{62DFEDB2-169F-4107-81E6-ED313558C9B1}" srcOrd="15" destOrd="0" presId="urn:microsoft.com/office/officeart/2008/layout/AscendingPictureAccentProcess"/>
    <dgm:cxn modelId="{BD3F0B7E-8FC0-4749-A4F7-17E311C9DF62}" type="presParOf" srcId="{2AC28139-CC52-4AE0-9839-CD40890E9C20}" destId="{E71B16CD-D857-4C0A-A597-04D98F9D3664}" srcOrd="16" destOrd="0" presId="urn:microsoft.com/office/officeart/2008/layout/AscendingPictureAccentProcess"/>
    <dgm:cxn modelId="{9652A9AB-F5AD-4051-B82B-0B5A9B9E8A73}" type="presParOf" srcId="{2AC28139-CC52-4AE0-9839-CD40890E9C20}" destId="{FD800D99-1CED-4BA6-966B-1F4C6A694AFC}" srcOrd="17" destOrd="0" presId="urn:microsoft.com/office/officeart/2008/layout/AscendingPictureAccentProcess"/>
    <dgm:cxn modelId="{FC28F412-6301-4D98-A371-71CE4689C5D9}" type="presParOf" srcId="{2AC28139-CC52-4AE0-9839-CD40890E9C20}" destId="{855A6344-FAD8-4E9D-9DFC-A1BA6F61DCAB}" srcOrd="18" destOrd="0" presId="urn:microsoft.com/office/officeart/2008/layout/AscendingPictureAccentProcess"/>
    <dgm:cxn modelId="{17ADB7BC-95BB-4396-99E0-94192B5D46B4}" type="presParOf" srcId="{855A6344-FAD8-4E9D-9DFC-A1BA6F61DCAB}" destId="{4800C7E0-C5D9-4352-880A-C76856104CE9}" srcOrd="0" destOrd="0" presId="urn:microsoft.com/office/officeart/2008/layout/AscendingPictureAccentProcess"/>
    <dgm:cxn modelId="{7865FB7A-A041-404F-9ED7-76F87DDAA393}" type="presParOf" srcId="{2AC28139-CC52-4AE0-9839-CD40890E9C20}" destId="{D331F836-8D60-4836-B1DE-EB62B86D55C7}" srcOrd="19" destOrd="0" presId="urn:microsoft.com/office/officeart/2008/layout/AscendingPictureAccentProcess"/>
    <dgm:cxn modelId="{A27302DA-C8B1-4568-8C30-DF3FABA4D552}" type="presParOf" srcId="{2AC28139-CC52-4AE0-9839-CD40890E9C20}" destId="{C5F0B742-1522-4809-A64F-86A62FF2B422}" srcOrd="20" destOrd="0" presId="urn:microsoft.com/office/officeart/2008/layout/AscendingPictureAccentProcess"/>
    <dgm:cxn modelId="{AA72FFC5-93F5-4251-8A76-BFC5EAD866C1}" type="presParOf" srcId="{C5F0B742-1522-4809-A64F-86A62FF2B422}" destId="{D1ED2041-73C0-43B5-B99D-F527155B6BFB}" srcOrd="0" destOrd="0" presId="urn:microsoft.com/office/officeart/2008/layout/AscendingPictureAccentProcess"/>
    <dgm:cxn modelId="{B5A72C9E-C09A-4365-8713-1F16ADA862F3}" type="presParOf" srcId="{2AC28139-CC52-4AE0-9839-CD40890E9C20}" destId="{B5FA1C8E-3038-44F0-938C-A4D66E706EAF}" srcOrd="21" destOrd="0" presId="urn:microsoft.com/office/officeart/2008/layout/AscendingPictureAccentProcess"/>
    <dgm:cxn modelId="{F0B20821-37C8-4D11-B86A-06158E00B6F4}" type="presParOf" srcId="{2AC28139-CC52-4AE0-9839-CD40890E9C20}" destId="{D7A6BE2A-C3BB-4B91-9044-81C04595AE1E}" srcOrd="22" destOrd="0" presId="urn:microsoft.com/office/officeart/2008/layout/AscendingPictureAccentProcess"/>
    <dgm:cxn modelId="{154C02B2-FC37-49B0-B21B-BF0024846DBD}" type="presParOf" srcId="{D7A6BE2A-C3BB-4B91-9044-81C04595AE1E}" destId="{864EB056-0F2D-4903-AFCD-C3983DA84C97}" srcOrd="0" destOrd="0" presId="urn:microsoft.com/office/officeart/2008/layout/AscendingPictureAccentProcess"/>
    <dgm:cxn modelId="{B9B841F6-662E-456F-85CE-9980D68A625C}" type="presParOf" srcId="{2AC28139-CC52-4AE0-9839-CD40890E9C20}" destId="{4E51D09E-77FB-473D-897F-2F67A48C30FD}" srcOrd="23" destOrd="0" presId="urn:microsoft.com/office/officeart/2008/layout/AscendingPictureAccentProcess"/>
    <dgm:cxn modelId="{F553B00D-A67D-4E88-B399-6D1523846C90}" type="presParOf" srcId="{2AC28139-CC52-4AE0-9839-CD40890E9C20}" destId="{F2FAC134-3B8C-4964-9F3B-8B1EFF2557B6}" srcOrd="24" destOrd="0" presId="urn:microsoft.com/office/officeart/2008/layout/AscendingPictureAccentProcess"/>
    <dgm:cxn modelId="{DA46C61C-9246-4375-94F3-2A1C2FC85BF3}" type="presParOf" srcId="{F2FAC134-3B8C-4964-9F3B-8B1EFF2557B6}" destId="{B17921EB-119A-4714-9484-84966217C799}" srcOrd="0" destOrd="0" presId="urn:microsoft.com/office/officeart/2008/layout/AscendingPictureAccentProcess"/>
    <dgm:cxn modelId="{29ADD9F1-8898-4098-A073-361D5B09B29B}" type="presParOf" srcId="{2AC28139-CC52-4AE0-9839-CD40890E9C20}" destId="{9789FA5B-DACE-45BA-9374-30B5312D2826}" srcOrd="25" destOrd="0" presId="urn:microsoft.com/office/officeart/2008/layout/AscendingPictureAccentProcess"/>
    <dgm:cxn modelId="{71A0E9F9-17BA-49C0-9061-1486A632FB19}" type="presParOf" srcId="{2AC28139-CC52-4AE0-9839-CD40890E9C20}" destId="{17FDB847-8E82-409B-8602-B2B55C190A0F}" srcOrd="26" destOrd="0" presId="urn:microsoft.com/office/officeart/2008/layout/AscendingPictureAccentProcess"/>
    <dgm:cxn modelId="{035F4757-6AE6-4409-B08A-8BA0B3468C7A}" type="presParOf" srcId="{17FDB847-8E82-409B-8602-B2B55C190A0F}" destId="{FB49C648-CF29-46F7-BC39-E1CAA8856079}" srcOrd="0" destOrd="0" presId="urn:microsoft.com/office/officeart/2008/layout/AscendingPictureAccentProcess"/>
    <dgm:cxn modelId="{C783A603-946F-4A50-8432-57725112ABFB}" type="presParOf" srcId="{2AC28139-CC52-4AE0-9839-CD40890E9C20}" destId="{364E3F15-9FFD-4196-861E-F225D6623D4C}" srcOrd="27" destOrd="0" presId="urn:microsoft.com/office/officeart/2008/layout/AscendingPictureAccentProcess"/>
    <dgm:cxn modelId="{676B3C54-816D-4302-87F0-FB330BBA218B}" type="presParOf" srcId="{2AC28139-CC52-4AE0-9839-CD40890E9C20}" destId="{28A588CD-6F39-4D3A-A068-D20EFF51EF85}" srcOrd="28" destOrd="0" presId="urn:microsoft.com/office/officeart/2008/layout/AscendingPictureAccentProcess"/>
    <dgm:cxn modelId="{46ED1126-F52A-46E7-A882-F5DAA53BF122}" type="presParOf" srcId="{28A588CD-6F39-4D3A-A068-D20EFF51EF85}" destId="{7C3AA0F7-5C1B-475B-AF8F-93C0667F9F9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0886C-0485-4CB0-892D-6DF7680E0171}">
      <dsp:nvSpPr>
        <dsp:cNvPr id="0" name=""/>
        <dsp:cNvSpPr/>
      </dsp:nvSpPr>
      <dsp:spPr>
        <a:xfrm>
          <a:off x="3558198" y="4703353"/>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F887B-1D03-4E9B-9648-A42173A6A9C4}">
      <dsp:nvSpPr>
        <dsp:cNvPr id="0" name=""/>
        <dsp:cNvSpPr/>
      </dsp:nvSpPr>
      <dsp:spPr>
        <a:xfrm>
          <a:off x="3391477" y="4774837"/>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41A46-6AED-41E1-96E4-58088163FC87}">
      <dsp:nvSpPr>
        <dsp:cNvPr id="0" name=""/>
        <dsp:cNvSpPr/>
      </dsp:nvSpPr>
      <dsp:spPr>
        <a:xfrm>
          <a:off x="3221621" y="4835710"/>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0B645-8B37-497C-A3A8-984949C0B2EC}">
      <dsp:nvSpPr>
        <dsp:cNvPr id="0" name=""/>
        <dsp:cNvSpPr/>
      </dsp:nvSpPr>
      <dsp:spPr>
        <a:xfrm>
          <a:off x="3049259" y="4885414"/>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A68E2-57D3-460D-B540-8B5CEDC59C5C}">
      <dsp:nvSpPr>
        <dsp:cNvPr id="0" name=""/>
        <dsp:cNvSpPr/>
      </dsp:nvSpPr>
      <dsp:spPr>
        <a:xfrm>
          <a:off x="2875016" y="4923949"/>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7EDC7-9448-41E3-AF58-0E7B5091A04B}">
      <dsp:nvSpPr>
        <dsp:cNvPr id="0" name=""/>
        <dsp:cNvSpPr/>
      </dsp:nvSpPr>
      <dsp:spPr>
        <a:xfrm>
          <a:off x="4504624" y="4033746"/>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6CD7A-F653-4FCE-B5FD-15E8BD0FE213}">
      <dsp:nvSpPr>
        <dsp:cNvPr id="0" name=""/>
        <dsp:cNvSpPr/>
      </dsp:nvSpPr>
      <dsp:spPr>
        <a:xfrm>
          <a:off x="4365481" y="4166662"/>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5D47E-0314-46D7-90A6-A1D774E472D6}">
      <dsp:nvSpPr>
        <dsp:cNvPr id="0" name=""/>
        <dsp:cNvSpPr/>
      </dsp:nvSpPr>
      <dsp:spPr>
        <a:xfrm>
          <a:off x="5108833" y="3244626"/>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3AA2D-20F7-4D48-9ED3-B8346310723B}">
      <dsp:nvSpPr>
        <dsp:cNvPr id="0" name=""/>
        <dsp:cNvSpPr/>
      </dsp:nvSpPr>
      <dsp:spPr>
        <a:xfrm>
          <a:off x="5518115" y="2311421"/>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D5D36-A09E-463A-80D8-474DFD210F1F}">
      <dsp:nvSpPr>
        <dsp:cNvPr id="0" name=""/>
        <dsp:cNvSpPr/>
      </dsp:nvSpPr>
      <dsp:spPr>
        <a:xfrm>
          <a:off x="5713041" y="1339681"/>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D64F3-9D6F-4133-BE70-87138BD8AE51}">
      <dsp:nvSpPr>
        <dsp:cNvPr id="0" name=""/>
        <dsp:cNvSpPr/>
      </dsp:nvSpPr>
      <dsp:spPr>
        <a:xfrm>
          <a:off x="5543186" y="184762"/>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9DE2C-A164-4B35-9C2A-F7F23059B8FE}">
      <dsp:nvSpPr>
        <dsp:cNvPr id="0" name=""/>
        <dsp:cNvSpPr/>
      </dsp:nvSpPr>
      <dsp:spPr>
        <a:xfrm>
          <a:off x="5659139" y="91498"/>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2A5B9-C340-46F3-94E6-F42547C1D034}">
      <dsp:nvSpPr>
        <dsp:cNvPr id="0" name=""/>
        <dsp:cNvSpPr/>
      </dsp:nvSpPr>
      <dsp:spPr>
        <a:xfrm>
          <a:off x="5775718" y="-1766"/>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CB21A-24BD-4F1E-8ABD-9400C455A5A6}">
      <dsp:nvSpPr>
        <dsp:cNvPr id="0" name=""/>
        <dsp:cNvSpPr/>
      </dsp:nvSpPr>
      <dsp:spPr>
        <a:xfrm>
          <a:off x="5891671" y="91498"/>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B4331-04CF-47E7-BFEB-8A99873EA44F}">
      <dsp:nvSpPr>
        <dsp:cNvPr id="0" name=""/>
        <dsp:cNvSpPr/>
      </dsp:nvSpPr>
      <dsp:spPr>
        <a:xfrm>
          <a:off x="6007624" y="184762"/>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FEDB2-169F-4107-81E6-ED313558C9B1}">
      <dsp:nvSpPr>
        <dsp:cNvPr id="0" name=""/>
        <dsp:cNvSpPr/>
      </dsp:nvSpPr>
      <dsp:spPr>
        <a:xfrm>
          <a:off x="5775718" y="194815"/>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1B16CD-D857-4C0A-A597-04D98F9D3664}">
      <dsp:nvSpPr>
        <dsp:cNvPr id="0" name=""/>
        <dsp:cNvSpPr/>
      </dsp:nvSpPr>
      <dsp:spPr>
        <a:xfrm>
          <a:off x="5775718" y="391397"/>
          <a:ext cx="78346" cy="783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00D99-1CED-4BA6-966B-1F4C6A694AFC}">
      <dsp:nvSpPr>
        <dsp:cNvPr id="0" name=""/>
        <dsp:cNvSpPr/>
      </dsp:nvSpPr>
      <dsp:spPr>
        <a:xfrm>
          <a:off x="2755096" y="4902899"/>
          <a:ext cx="3693381" cy="59050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1. </a:t>
          </a:r>
          <a:r>
            <a:rPr lang="zh-TW" altLang="en-US" sz="2400" kern="1200" dirty="0" smtClean="0">
              <a:latin typeface="標楷體" panose="03000509000000000000" pitchFamily="65" charset="-120"/>
              <a:ea typeface="標楷體" panose="03000509000000000000" pitchFamily="65" charset="-120"/>
            </a:rPr>
            <a:t>屬性</a:t>
          </a:r>
          <a:r>
            <a:rPr lang="en-US" altLang="zh-TW" sz="2400" kern="1200" dirty="0" smtClean="0">
              <a:latin typeface="標楷體" panose="03000509000000000000" pitchFamily="65" charset="-120"/>
              <a:ea typeface="標楷體" panose="03000509000000000000" pitchFamily="65" charset="-120"/>
            </a:rPr>
            <a:t>(</a:t>
          </a:r>
          <a:r>
            <a:rPr lang="en-US" altLang="zh-TW" sz="2400" b="1" kern="1200" dirty="0" smtClean="0">
              <a:solidFill>
                <a:schemeClr val="bg1"/>
              </a:solidFill>
              <a:latin typeface="標楷體" panose="03000509000000000000" pitchFamily="65" charset="-120"/>
              <a:ea typeface="標楷體" panose="03000509000000000000" pitchFamily="65" charset="-120"/>
            </a:rPr>
            <a:t>A</a:t>
          </a:r>
          <a:r>
            <a:rPr lang="en-US" altLang="zh-TW" sz="2400" kern="1200" dirty="0" smtClean="0">
              <a:solidFill>
                <a:schemeClr val="bg1"/>
              </a:solidFill>
              <a:latin typeface="標楷體" panose="03000509000000000000" pitchFamily="65" charset="-120"/>
              <a:ea typeface="標楷體" panose="03000509000000000000" pitchFamily="65" charset="-120"/>
            </a:rPr>
            <a:t>ttributes</a:t>
          </a:r>
          <a:r>
            <a:rPr lang="en-US" altLang="zh-TW" sz="2400" kern="1200" dirty="0" smtClean="0">
              <a:latin typeface="標楷體" panose="03000509000000000000" pitchFamily="65" charset="-120"/>
              <a:ea typeface="標楷體" panose="03000509000000000000" pitchFamily="65" charset="-120"/>
            </a:rPr>
            <a:t>) </a:t>
          </a:r>
          <a:endParaRPr lang="zh-TW" altLang="en-US" sz="2400" kern="1200" dirty="0">
            <a:latin typeface="標楷體" panose="03000509000000000000" pitchFamily="65" charset="-120"/>
            <a:ea typeface="標楷體" panose="03000509000000000000" pitchFamily="65" charset="-120"/>
          </a:endParaRPr>
        </a:p>
      </dsp:txBody>
      <dsp:txXfrm>
        <a:off x="2783922" y="4931725"/>
        <a:ext cx="3635729" cy="532856"/>
      </dsp:txXfrm>
    </dsp:sp>
    <dsp:sp modelId="{4800C7E0-C5D9-4352-880A-C76856104CE9}">
      <dsp:nvSpPr>
        <dsp:cNvPr id="0" name=""/>
        <dsp:cNvSpPr/>
      </dsp:nvSpPr>
      <dsp:spPr>
        <a:xfrm>
          <a:off x="2332937" y="4758880"/>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31F836-8D60-4836-B1DE-EB62B86D55C7}">
      <dsp:nvSpPr>
        <dsp:cNvPr id="0" name=""/>
        <dsp:cNvSpPr/>
      </dsp:nvSpPr>
      <dsp:spPr>
        <a:xfrm>
          <a:off x="4212983" y="4269206"/>
          <a:ext cx="3239507" cy="53526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2. </a:t>
          </a:r>
          <a:r>
            <a:rPr lang="zh-TW" altLang="en-US" sz="2400" kern="1200" dirty="0" smtClean="0">
              <a:latin typeface="標楷體" panose="03000509000000000000" pitchFamily="65" charset="-120"/>
              <a:ea typeface="標楷體" panose="03000509000000000000" pitchFamily="65" charset="-120"/>
            </a:rPr>
            <a:t>功能</a:t>
          </a:r>
          <a:r>
            <a:rPr lang="en-US" altLang="zh-TW" sz="2400" kern="1200" dirty="0" smtClean="0">
              <a:latin typeface="標楷體" panose="03000509000000000000" pitchFamily="65" charset="-120"/>
              <a:ea typeface="標楷體" panose="03000509000000000000" pitchFamily="65" charset="-120"/>
            </a:rPr>
            <a:t>(</a:t>
          </a:r>
          <a:r>
            <a:rPr lang="en-US" altLang="zh-TW" sz="2400" kern="1200" dirty="0" smtClean="0">
              <a:solidFill>
                <a:srgbClr val="FF0000"/>
              </a:solidFill>
              <a:latin typeface="標楷體" panose="03000509000000000000" pitchFamily="65" charset="-120"/>
              <a:ea typeface="標楷體" panose="03000509000000000000" pitchFamily="65" charset="-120"/>
            </a:rPr>
            <a:t>F</a:t>
          </a:r>
          <a:r>
            <a:rPr lang="en-US" altLang="zh-TW" sz="2400" kern="1200" dirty="0" smtClean="0">
              <a:latin typeface="標楷體" panose="03000509000000000000" pitchFamily="65" charset="-120"/>
              <a:ea typeface="標楷體" panose="03000509000000000000" pitchFamily="65" charset="-120"/>
            </a:rPr>
            <a:t>unctions)</a:t>
          </a:r>
          <a:endParaRPr lang="zh-TW" altLang="en-US" sz="2400" kern="1200" dirty="0">
            <a:latin typeface="標楷體" panose="03000509000000000000" pitchFamily="65" charset="-120"/>
            <a:ea typeface="標楷體" panose="03000509000000000000" pitchFamily="65" charset="-120"/>
          </a:endParaRPr>
        </a:p>
      </dsp:txBody>
      <dsp:txXfrm>
        <a:off x="4239112" y="4295335"/>
        <a:ext cx="3187249" cy="483003"/>
      </dsp:txXfrm>
    </dsp:sp>
    <dsp:sp modelId="{D1ED2041-73C0-43B5-B99D-F527155B6BFB}">
      <dsp:nvSpPr>
        <dsp:cNvPr id="0" name=""/>
        <dsp:cNvSpPr/>
      </dsp:nvSpPr>
      <dsp:spPr>
        <a:xfrm>
          <a:off x="3622442" y="4081575"/>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A1C8E-3038-44F0-938C-A4D66E706EAF}">
      <dsp:nvSpPr>
        <dsp:cNvPr id="0" name=""/>
        <dsp:cNvSpPr/>
      </dsp:nvSpPr>
      <dsp:spPr>
        <a:xfrm>
          <a:off x="4974579" y="3422301"/>
          <a:ext cx="2982812" cy="55887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3. </a:t>
          </a:r>
          <a:r>
            <a:rPr lang="zh-TW" altLang="en-US" sz="2400" kern="1200" dirty="0" smtClean="0">
              <a:latin typeface="標楷體" panose="03000509000000000000" pitchFamily="65" charset="-120"/>
              <a:ea typeface="標楷體" panose="03000509000000000000" pitchFamily="65" charset="-120"/>
            </a:rPr>
            <a:t>利益</a:t>
          </a:r>
          <a:r>
            <a:rPr lang="en-US" altLang="zh-TW" sz="2400" kern="1200" dirty="0" smtClean="0">
              <a:latin typeface="標楷體" panose="03000509000000000000" pitchFamily="65" charset="-120"/>
              <a:ea typeface="標楷體" panose="03000509000000000000" pitchFamily="65" charset="-120"/>
            </a:rPr>
            <a:t>(</a:t>
          </a:r>
          <a:r>
            <a:rPr lang="en-US" altLang="zh-TW" sz="2400" kern="1200" dirty="0" smtClean="0">
              <a:solidFill>
                <a:srgbClr val="FF0000"/>
              </a:solidFill>
              <a:latin typeface="標楷體" panose="03000509000000000000" pitchFamily="65" charset="-120"/>
              <a:ea typeface="標楷體" panose="03000509000000000000" pitchFamily="65" charset="-120"/>
            </a:rPr>
            <a:t>B</a:t>
          </a:r>
          <a:r>
            <a:rPr lang="en-US" altLang="zh-TW" sz="2400" kern="1200" dirty="0" smtClean="0">
              <a:latin typeface="標楷體" panose="03000509000000000000" pitchFamily="65" charset="-120"/>
              <a:ea typeface="標楷體" panose="03000509000000000000" pitchFamily="65" charset="-120"/>
            </a:rPr>
            <a:t>enefits)</a:t>
          </a:r>
          <a:endParaRPr lang="zh-TW" altLang="en-US" sz="2400" kern="1200" dirty="0">
            <a:latin typeface="標楷體" panose="03000509000000000000" pitchFamily="65" charset="-120"/>
            <a:ea typeface="標楷體" panose="03000509000000000000" pitchFamily="65" charset="-120"/>
          </a:endParaRPr>
        </a:p>
      </dsp:txBody>
      <dsp:txXfrm>
        <a:off x="5001861" y="3449583"/>
        <a:ext cx="2928248" cy="504307"/>
      </dsp:txXfrm>
    </dsp:sp>
    <dsp:sp modelId="{864EB056-0F2D-4903-AFCD-C3983DA84C97}">
      <dsp:nvSpPr>
        <dsp:cNvPr id="0" name=""/>
        <dsp:cNvSpPr/>
      </dsp:nvSpPr>
      <dsp:spPr>
        <a:xfrm>
          <a:off x="4421577" y="3274584"/>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1D09E-77FB-473D-897F-2F67A48C30FD}">
      <dsp:nvSpPr>
        <dsp:cNvPr id="0" name=""/>
        <dsp:cNvSpPr/>
      </dsp:nvSpPr>
      <dsp:spPr>
        <a:xfrm>
          <a:off x="5365099" y="2454627"/>
          <a:ext cx="3593329" cy="762020"/>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4. </a:t>
          </a:r>
          <a:r>
            <a:rPr lang="zh-TW" altLang="en-US" sz="2400" kern="1200" dirty="0" smtClean="0">
              <a:latin typeface="標楷體" panose="03000509000000000000" pitchFamily="65" charset="-120"/>
              <a:ea typeface="標楷體" panose="03000509000000000000" pitchFamily="65" charset="-120"/>
            </a:rPr>
            <a:t>個性</a:t>
          </a:r>
          <a:r>
            <a:rPr lang="en-US" altLang="zh-TW" sz="2400" kern="1200" dirty="0" smtClean="0">
              <a:latin typeface="標楷體" panose="03000509000000000000" pitchFamily="65" charset="-120"/>
              <a:ea typeface="標楷體" panose="03000509000000000000" pitchFamily="65" charset="-120"/>
            </a:rPr>
            <a:t>(</a:t>
          </a:r>
          <a:r>
            <a:rPr lang="en-US" altLang="zh-TW" sz="2400" kern="1200" dirty="0" smtClean="0">
              <a:solidFill>
                <a:srgbClr val="FF0000"/>
              </a:solidFill>
              <a:latin typeface="標楷體" panose="03000509000000000000" pitchFamily="65" charset="-120"/>
              <a:ea typeface="標楷體" panose="03000509000000000000" pitchFamily="65" charset="-120"/>
            </a:rPr>
            <a:t>P</a:t>
          </a:r>
          <a:r>
            <a:rPr lang="en-US" altLang="zh-TW" sz="2400" kern="1200" dirty="0" smtClean="0">
              <a:latin typeface="標楷體" panose="03000509000000000000" pitchFamily="65" charset="-120"/>
              <a:ea typeface="標楷體" panose="03000509000000000000" pitchFamily="65" charset="-120"/>
            </a:rPr>
            <a:t>ersonalities) </a:t>
          </a:r>
          <a:endParaRPr lang="zh-TW" altLang="en-US" sz="2400" kern="1200" dirty="0">
            <a:latin typeface="標楷體" panose="03000509000000000000" pitchFamily="65" charset="-120"/>
            <a:ea typeface="標楷體" panose="03000509000000000000" pitchFamily="65" charset="-120"/>
          </a:endParaRPr>
        </a:p>
      </dsp:txBody>
      <dsp:txXfrm>
        <a:off x="5402298" y="2491826"/>
        <a:ext cx="3518931" cy="687622"/>
      </dsp:txXfrm>
    </dsp:sp>
    <dsp:sp modelId="{B17921EB-119A-4714-9484-84966217C799}">
      <dsp:nvSpPr>
        <dsp:cNvPr id="0" name=""/>
        <dsp:cNvSpPr/>
      </dsp:nvSpPr>
      <dsp:spPr>
        <a:xfrm>
          <a:off x="4903565" y="2391083"/>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9FA5B-DACE-45BA-9374-30B5312D2826}">
      <dsp:nvSpPr>
        <dsp:cNvPr id="0" name=""/>
        <dsp:cNvSpPr/>
      </dsp:nvSpPr>
      <dsp:spPr>
        <a:xfrm>
          <a:off x="5786042" y="1569786"/>
          <a:ext cx="3015273" cy="5588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5. </a:t>
          </a:r>
          <a:r>
            <a:rPr lang="zh-TW" altLang="en-US" sz="2400" kern="1200" dirty="0" smtClean="0">
              <a:latin typeface="標楷體" panose="03000509000000000000" pitchFamily="65" charset="-120"/>
              <a:ea typeface="標楷體" panose="03000509000000000000" pitchFamily="65" charset="-120"/>
            </a:rPr>
            <a:t>使用者</a:t>
          </a:r>
          <a:endParaRPr lang="zh-TW" altLang="en-US" sz="2400" kern="1200" dirty="0">
            <a:latin typeface="標楷體" panose="03000509000000000000" pitchFamily="65" charset="-120"/>
            <a:ea typeface="標楷體" panose="03000509000000000000" pitchFamily="65" charset="-120"/>
          </a:endParaRPr>
        </a:p>
      </dsp:txBody>
      <dsp:txXfrm>
        <a:off x="5813322" y="1597066"/>
        <a:ext cx="2960713" cy="504275"/>
      </dsp:txXfrm>
    </dsp:sp>
    <dsp:sp modelId="{FB49C648-CF29-46F7-BC39-E1CAA8856079}">
      <dsp:nvSpPr>
        <dsp:cNvPr id="0" name=""/>
        <dsp:cNvSpPr/>
      </dsp:nvSpPr>
      <dsp:spPr>
        <a:xfrm>
          <a:off x="5214444" y="1439448"/>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4E3F15-9FFD-4196-861E-F225D6623D4C}">
      <dsp:nvSpPr>
        <dsp:cNvPr id="0" name=""/>
        <dsp:cNvSpPr/>
      </dsp:nvSpPr>
      <dsp:spPr>
        <a:xfrm>
          <a:off x="6021273" y="654670"/>
          <a:ext cx="2639669" cy="551865"/>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67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標楷體" panose="03000509000000000000" pitchFamily="65" charset="-120"/>
              <a:ea typeface="標楷體" panose="03000509000000000000" pitchFamily="65" charset="-120"/>
            </a:rPr>
            <a:t>6. </a:t>
          </a:r>
          <a:r>
            <a:rPr lang="zh-TW" altLang="en-US" sz="2400" kern="1200" dirty="0" smtClean="0">
              <a:latin typeface="標楷體" panose="03000509000000000000" pitchFamily="65" charset="-120"/>
              <a:ea typeface="標楷體" panose="03000509000000000000" pitchFamily="65" charset="-120"/>
            </a:rPr>
            <a:t>競爭者 </a:t>
          </a:r>
          <a:endParaRPr lang="zh-TW" altLang="en-US" sz="2400" kern="1200" dirty="0">
            <a:latin typeface="標楷體" panose="03000509000000000000" pitchFamily="65" charset="-120"/>
            <a:ea typeface="標楷體" panose="03000509000000000000" pitchFamily="65" charset="-120"/>
          </a:endParaRPr>
        </a:p>
      </dsp:txBody>
      <dsp:txXfrm>
        <a:off x="6048213" y="681610"/>
        <a:ext cx="2585789" cy="497985"/>
      </dsp:txXfrm>
    </dsp:sp>
    <dsp:sp modelId="{7C3AA0F7-5C1B-475B-AF8F-93C0667F9F91}">
      <dsp:nvSpPr>
        <dsp:cNvPr id="0" name=""/>
        <dsp:cNvSpPr/>
      </dsp:nvSpPr>
      <dsp:spPr>
        <a:xfrm>
          <a:off x="5383672" y="503450"/>
          <a:ext cx="783465" cy="78353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13F29C6-F77A-4C3A-B296-FC9B3E4C2E49}" type="datetimeFigureOut">
              <a:rPr lang="zh-TW" altLang="en-US"/>
              <a:pPr>
                <a:defRPr/>
              </a:pPr>
              <a:t>2015/4/10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5074FF1-83F2-4A8D-B724-CA7D03B2E058}" type="slidenum">
              <a:rPr lang="zh-TW" altLang="en-US"/>
              <a:pPr>
                <a:defRPr/>
              </a:pPr>
              <a:t>‹#›</a:t>
            </a:fld>
            <a:endParaRPr lang="zh-TW" altLang="en-US"/>
          </a:p>
        </p:txBody>
      </p:sp>
    </p:spTree>
    <p:extLst>
      <p:ext uri="{BB962C8B-B14F-4D97-AF65-F5344CB8AC3E}">
        <p14:creationId xmlns:p14="http://schemas.microsoft.com/office/powerpoint/2010/main" val="62058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ea typeface="新細明體" pitchFamily="18" charset="-120"/>
              </a:defRPr>
            </a:lvl1pPr>
          </a:lstStyle>
          <a:p>
            <a:pPr>
              <a:defRPr/>
            </a:pPr>
            <a:endParaRPr lang="en-US" altLang="zh-TW"/>
          </a:p>
        </p:txBody>
      </p:sp>
      <p:sp>
        <p:nvSpPr>
          <p:cNvPr id="849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新細明體" pitchFamily="18" charset="-120"/>
              </a:defRPr>
            </a:lvl1pPr>
          </a:lstStyle>
          <a:p>
            <a:pPr>
              <a:defRPr/>
            </a:pPr>
            <a:endParaRPr lang="en-US" altLang="zh-TW"/>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ea typeface="新細明體" pitchFamily="18" charset="-120"/>
              </a:defRPr>
            </a:lvl1pPr>
          </a:lstStyle>
          <a:p>
            <a:pPr>
              <a:defRPr/>
            </a:pPr>
            <a:endParaRPr lang="en-US" altLang="zh-TW"/>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ea typeface="新細明體" pitchFamily="18" charset="-120"/>
              </a:defRPr>
            </a:lvl1pPr>
          </a:lstStyle>
          <a:p>
            <a:pPr>
              <a:defRPr/>
            </a:pPr>
            <a:fld id="{63F1CA87-3D53-4D58-A3B8-55F1C3FC1B07}" type="slidenum">
              <a:rPr lang="en-US" altLang="zh-TW"/>
              <a:pPr>
                <a:defRPr/>
              </a:pPr>
              <a:t>‹#›</a:t>
            </a:fld>
            <a:endParaRPr lang="en-US" altLang="zh-TW"/>
          </a:p>
        </p:txBody>
      </p:sp>
    </p:spTree>
    <p:extLst>
      <p:ext uri="{BB962C8B-B14F-4D97-AF65-F5344CB8AC3E}">
        <p14:creationId xmlns:p14="http://schemas.microsoft.com/office/powerpoint/2010/main" val="1090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53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5AEC20-FA9C-43B4-AD3B-DF7CA1147A3A}" type="slidenum">
              <a:rPr lang="zh-TW" altLang="en-US">
                <a:solidFill>
                  <a:prstClr val="black"/>
                </a:solidFill>
              </a:rPr>
              <a:pPr/>
              <a:t>1</a:t>
            </a:fld>
            <a:endParaRPr lang="en-US" altLang="zh-TW">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a:ln/>
        </p:spPr>
      </p:sp>
      <p:sp>
        <p:nvSpPr>
          <p:cNvPr id="1443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Arial" pitchFamily="34" charset="0"/>
            </a:endParaRPr>
          </a:p>
        </p:txBody>
      </p:sp>
      <p:sp>
        <p:nvSpPr>
          <p:cNvPr id="1443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FC5BC710-B6ED-48B0-9B1D-FE33F0FDADA7}" type="slidenum">
              <a:rPr lang="zh-TW" altLang="en-US">
                <a:solidFill>
                  <a:srgbClr val="000000"/>
                </a:solidFill>
              </a:rPr>
              <a:pPr eaLnBrk="1" hangingPunct="1">
                <a:spcBef>
                  <a:spcPct val="0"/>
                </a:spcBef>
              </a:pPr>
              <a:t>29</a:t>
            </a:fld>
            <a:endParaRPr lang="zh-TW"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video" Target="NULL"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3851920" y="1340768"/>
            <a:ext cx="5041280" cy="1470025"/>
          </a:xfrm>
        </p:spPr>
        <p:txBody>
          <a:bodyPr/>
          <a:lstStyle>
            <a:lvl1pPr>
              <a:defRPr sz="4000">
                <a:solidFill>
                  <a:schemeClr val="tx1"/>
                </a:solidFill>
              </a:defRPr>
            </a:lvl1pPr>
          </a:lstStyle>
          <a:p>
            <a:pPr lvl="0"/>
            <a:r>
              <a:rPr lang="zh-TW" altLang="en-US" noProof="0" dirty="0" smtClean="0"/>
              <a:t>按一下以編輯</a:t>
            </a:r>
          </a:p>
        </p:txBody>
      </p:sp>
      <p:sp>
        <p:nvSpPr>
          <p:cNvPr id="32771" name="Rectangle 3"/>
          <p:cNvSpPr>
            <a:spLocks noGrp="1" noChangeArrowheads="1"/>
          </p:cNvSpPr>
          <p:nvPr>
            <p:ph type="subTitle" idx="1"/>
          </p:nvPr>
        </p:nvSpPr>
        <p:spPr>
          <a:xfrm>
            <a:off x="4755902" y="5157192"/>
            <a:ext cx="3992562" cy="791717"/>
          </a:xfrm>
        </p:spPr>
        <p:txBody>
          <a:bodyPr/>
          <a:lstStyle>
            <a:lvl1pPr marL="0" indent="0" algn="ctr">
              <a:buFont typeface="Wingdings" pitchFamily="2" charset="2"/>
              <a:buNone/>
              <a:defRPr>
                <a:solidFill>
                  <a:schemeClr val="tx1"/>
                </a:solidFill>
              </a:defRPr>
            </a:lvl1pPr>
          </a:lstStyle>
          <a:p>
            <a:pPr lvl="0"/>
            <a:r>
              <a:rPr lang="zh-TW" altLang="en-US" noProof="0" dirty="0" smtClean="0"/>
              <a:t>按一下以編輯母片</a:t>
            </a:r>
          </a:p>
        </p:txBody>
      </p:sp>
    </p:spTree>
    <p:extLst>
      <p:ext uri="{BB962C8B-B14F-4D97-AF65-F5344CB8AC3E}">
        <p14:creationId xmlns:p14="http://schemas.microsoft.com/office/powerpoint/2010/main" val="70042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400"/>
            <a:ext cx="7239000" cy="1053432"/>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28600" y="1551785"/>
            <a:ext cx="4268788" cy="639763"/>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28600" y="2191546"/>
            <a:ext cx="4268788" cy="41838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6" y="1551785"/>
            <a:ext cx="4270374" cy="639763"/>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91546"/>
            <a:ext cx="4270374" cy="41838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a:defRPr/>
            </a:lvl1pPr>
          </a:lstStyle>
          <a:p>
            <a:pPr>
              <a:defRPr/>
            </a:pPr>
            <a:fld id="{14FEEDC9-0A9C-4543-B9F8-56F0D423EEB2}" type="datetimeFigureOut">
              <a:rPr lang="en-US">
                <a:solidFill>
                  <a:srgbClr val="000000">
                    <a:tint val="75000"/>
                  </a:srgbClr>
                </a:solidFill>
              </a:rPr>
              <a:pPr>
                <a:defRPr/>
              </a:pPr>
              <a:t>4/10/2015</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335ADC4-1AEC-441B-ACC5-E937A2EE9AB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54066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7F88A223-EE1D-44C1-A42A-F1BD119802D6}" type="datetimeFigureOut">
              <a:rPr lang="en-US">
                <a:solidFill>
                  <a:srgbClr val="000000">
                    <a:tint val="75000"/>
                  </a:srgbClr>
                </a:solidFill>
              </a:rPr>
              <a:pPr>
                <a:defRPr/>
              </a:pPr>
              <a:t>4/10/2015</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2273BDB1-D9DC-4E6F-827B-C7C2AB08546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5434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05B37-ED9C-486B-807D-48BA3D994C0A}" type="datetimeFigureOut">
              <a:rPr lang="en-US">
                <a:solidFill>
                  <a:srgbClr val="000000">
                    <a:tint val="75000"/>
                  </a:srgbClr>
                </a:solidFill>
              </a:rPr>
              <a:pPr>
                <a:defRPr/>
              </a:pPr>
              <a:t>4/10/2015</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BDF19D1F-0BA7-47B8-88E4-A204B5C498F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6425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28602" y="1600200"/>
            <a:ext cx="2971799" cy="958851"/>
          </a:xfrm>
        </p:spPr>
        <p:txBody>
          <a:bodyPr anchor="b"/>
          <a:lstStyle>
            <a:lvl1pPr algn="l">
              <a:defRPr sz="2000" b="1">
                <a:solidFill>
                  <a:schemeClr val="accent6"/>
                </a:solidFill>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276600" y="1193800"/>
            <a:ext cx="5638800" cy="5181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28602" y="2559053"/>
            <a:ext cx="2971799" cy="38163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C5EE7440-DDCE-4104-9CF0-7E4A0A3BA8AC}" type="datetimeFigureOut">
              <a:rPr lang="en-US">
                <a:solidFill>
                  <a:srgbClr val="000000">
                    <a:tint val="75000"/>
                  </a:srgbClr>
                </a:solidFill>
              </a:rPr>
              <a:pPr>
                <a:defRPr/>
              </a:pPr>
              <a:t>4/10/2015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2737508-5ADA-42E5-B81D-C76418F24E53}"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7694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209800" y="4800600"/>
            <a:ext cx="5486400" cy="566739"/>
          </a:xfrm>
        </p:spPr>
        <p:txBody>
          <a:bodyPr anchor="b"/>
          <a:lstStyle>
            <a:lvl1pPr algn="l">
              <a:defRPr sz="2000" b="1">
                <a:solidFill>
                  <a:schemeClr val="accent6"/>
                </a:solidFill>
              </a:defRPr>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22098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Text Placeholder 3"/>
          <p:cNvSpPr>
            <a:spLocks noGrp="1"/>
          </p:cNvSpPr>
          <p:nvPr>
            <p:ph type="body" sz="half" idx="2"/>
          </p:nvPr>
        </p:nvSpPr>
        <p:spPr>
          <a:xfrm>
            <a:off x="2209800"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AB3CAA21-8AB1-4244-8048-ABFD4349E224}" type="datetimeFigureOut">
              <a:rPr lang="en-US">
                <a:solidFill>
                  <a:srgbClr val="000000">
                    <a:tint val="75000"/>
                  </a:srgbClr>
                </a:solidFill>
              </a:rPr>
              <a:pPr>
                <a:defRPr/>
              </a:pPr>
              <a:t>4/10/2015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0A22E2E-8F03-4B87-B6E6-666785DC57A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652329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2A271F71-07CC-4C18-BCED-916FD5D0DD88}" type="datetimeFigureOut">
              <a:rPr lang="en-US">
                <a:solidFill>
                  <a:srgbClr val="000000">
                    <a:tint val="75000"/>
                  </a:srgbClr>
                </a:solidFill>
              </a:rPr>
              <a:pPr>
                <a:defRPr/>
              </a:pPr>
              <a:t>4/10/2015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3017670-E76F-4873-ABDB-DE009B2907B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5861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356560"/>
            <a:ext cx="1600200" cy="5018840"/>
          </a:xfrm>
        </p:spPr>
        <p:txBody>
          <a:bodyPr vert="eaVert"/>
          <a:lstStyle>
            <a:lvl1pPr algn="l">
              <a:defRPr>
                <a:solidFill>
                  <a:schemeClr val="tx1"/>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28600" y="1356560"/>
            <a:ext cx="7010400" cy="501884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34C5A5F9-3D9F-47B7-A8AC-1E52CE82E364}" type="datetimeFigureOut">
              <a:rPr lang="en-US">
                <a:solidFill>
                  <a:srgbClr val="000000">
                    <a:tint val="75000"/>
                  </a:srgbClr>
                </a:solidFill>
              </a:rPr>
              <a:pPr>
                <a:defRPr/>
              </a:pPr>
              <a:t>4/10/2015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05EB42F-7B39-4A6F-9C86-4D00E1B90EA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356133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11188" y="376238"/>
            <a:ext cx="7964487" cy="1036637"/>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566738" y="1752600"/>
            <a:ext cx="3870325"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89463" y="1752600"/>
            <a:ext cx="3870325"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66738" y="3962400"/>
            <a:ext cx="3870325"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589463" y="3962400"/>
            <a:ext cx="3870325"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a:xfrm>
            <a:off x="8316913" y="6569075"/>
            <a:ext cx="755650" cy="388938"/>
          </a:xfrm>
        </p:spPr>
        <p:txBody>
          <a:bodyPr/>
          <a:lstStyle>
            <a:lvl1pPr>
              <a:defRPr/>
            </a:lvl1pPr>
          </a:lstStyle>
          <a:p>
            <a:pPr>
              <a:defRPr/>
            </a:pPr>
            <a:fld id="{ECFCE6EC-266F-445C-8DCE-CD873EFFC340}" type="slidenum">
              <a:rPr lang="en-US" altLang="zh-TW"/>
              <a:pPr>
                <a:defRPr/>
              </a:pPr>
              <a:t>‹#›</a:t>
            </a:fld>
            <a:r>
              <a:rPr lang="en-US" altLang="zh-CN"/>
              <a:t>/</a:t>
            </a:r>
            <a:r>
              <a:rPr lang="en-US" altLang="zh-TW"/>
              <a:t>54</a:t>
            </a:r>
          </a:p>
        </p:txBody>
      </p:sp>
    </p:spTree>
    <p:extLst>
      <p:ext uri="{BB962C8B-B14F-4D97-AF65-F5344CB8AC3E}">
        <p14:creationId xmlns:p14="http://schemas.microsoft.com/office/powerpoint/2010/main" val="109116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zh-TW" altLang="en-US"/>
              <a:t>按一下以編輯母片副標題樣式</a:t>
            </a:r>
          </a:p>
        </p:txBody>
      </p:sp>
      <p:sp>
        <p:nvSpPr>
          <p:cNvPr id="512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zh-TW" altLang="en-US"/>
              <a:t>按一下以編輯母片標題樣式</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ltLang="zh-TW"/>
          </a:p>
        </p:txBody>
      </p:sp>
      <p:sp>
        <p:nvSpPr>
          <p:cNvPr id="6" name="Rectangle 4"/>
          <p:cNvSpPr>
            <a:spLocks noGrp="1" noChangeArrowheads="1"/>
          </p:cNvSpPr>
          <p:nvPr>
            <p:ph type="ftr" sz="quarter" idx="11"/>
          </p:nvPr>
        </p:nvSpPr>
        <p:spPr/>
        <p:txBody>
          <a:bodyPr/>
          <a:lstStyle>
            <a:lvl1pPr>
              <a:defRPr/>
            </a:lvl1pPr>
          </a:lstStyle>
          <a:p>
            <a:pPr>
              <a:defRPr/>
            </a:pPr>
            <a:endParaRPr lang="en-US" altLang="zh-TW"/>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B3D28B3B-898A-4989-B3B3-439053F30E8E}" type="slidenum">
              <a:rPr lang="en-US" altLang="zh-TW"/>
              <a:pPr>
                <a:defRPr/>
              </a:pPr>
              <a:t>‹#›</a:t>
            </a:fld>
            <a:endParaRPr lang="en-US" altLang="zh-TW"/>
          </a:p>
        </p:txBody>
      </p:sp>
    </p:spTree>
    <p:extLst>
      <p:ext uri="{BB962C8B-B14F-4D97-AF65-F5344CB8AC3E}">
        <p14:creationId xmlns:p14="http://schemas.microsoft.com/office/powerpoint/2010/main" val="107576102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DE7C1412-470A-46E0-ABE6-3B604C9664C5}" type="slidenum">
              <a:rPr lang="en-US" altLang="zh-TW"/>
              <a:pPr>
                <a:defRPr/>
              </a:pPr>
              <a:t>‹#›</a:t>
            </a:fld>
            <a:endParaRPr lang="en-US" altLang="zh-TW"/>
          </a:p>
        </p:txBody>
      </p:sp>
    </p:spTree>
    <p:extLst>
      <p:ext uri="{BB962C8B-B14F-4D97-AF65-F5344CB8AC3E}">
        <p14:creationId xmlns:p14="http://schemas.microsoft.com/office/powerpoint/2010/main" val="308122807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457200" indent="-457200">
              <a:buFont typeface="Wingdings" pitchFamily="2" charset="2"/>
              <a:buChar char="n"/>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投影片編號版面配置區 3"/>
          <p:cNvSpPr>
            <a:spLocks noGrp="1"/>
          </p:cNvSpPr>
          <p:nvPr>
            <p:ph type="sldNum" sz="quarter" idx="10"/>
          </p:nvPr>
        </p:nvSpPr>
        <p:spPr/>
        <p:txBody>
          <a:bodyPr/>
          <a:lstStyle>
            <a:lvl1pPr>
              <a:defRPr smtClean="0">
                <a:solidFill>
                  <a:schemeClr val="bg1"/>
                </a:solidFill>
              </a:defRPr>
            </a:lvl1pPr>
          </a:lstStyle>
          <a:p>
            <a:pPr>
              <a:defRPr/>
            </a:pPr>
            <a:fld id="{8D137E35-C698-4F17-AD4C-E20FC36D0507}" type="slidenum">
              <a:rPr lang="en-US" altLang="zh-TW" smtClean="0"/>
              <a:pPr>
                <a:defRPr/>
              </a:pPr>
              <a:t>‹#›</a:t>
            </a:fld>
            <a:r>
              <a:rPr lang="en-US" altLang="zh-TW" smtClean="0"/>
              <a:t>/37</a:t>
            </a:r>
            <a:endParaRPr lang="en-US" altLang="zh-TW"/>
          </a:p>
        </p:txBody>
      </p:sp>
    </p:spTree>
    <p:extLst>
      <p:ext uri="{BB962C8B-B14F-4D97-AF65-F5344CB8AC3E}">
        <p14:creationId xmlns:p14="http://schemas.microsoft.com/office/powerpoint/2010/main" val="429113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959C606E-7DF7-47D8-B8C7-80E575EFF9D9}" type="slidenum">
              <a:rPr lang="en-US" altLang="zh-TW"/>
              <a:pPr>
                <a:defRPr/>
              </a:pPr>
              <a:t>‹#›</a:t>
            </a:fld>
            <a:endParaRPr lang="en-US" altLang="zh-TW"/>
          </a:p>
        </p:txBody>
      </p:sp>
    </p:spTree>
    <p:extLst>
      <p:ext uri="{BB962C8B-B14F-4D97-AF65-F5344CB8AC3E}">
        <p14:creationId xmlns:p14="http://schemas.microsoft.com/office/powerpoint/2010/main" val="274931908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fld id="{530EF2A1-5A37-4722-B919-8DEBF7D4C225}" type="slidenum">
              <a:rPr lang="en-US" altLang="zh-TW"/>
              <a:pPr>
                <a:defRPr/>
              </a:pPr>
              <a:t>‹#›</a:t>
            </a:fld>
            <a:endParaRPr lang="en-US" altLang="zh-TW"/>
          </a:p>
        </p:txBody>
      </p:sp>
    </p:spTree>
    <p:extLst>
      <p:ext uri="{BB962C8B-B14F-4D97-AF65-F5344CB8AC3E}">
        <p14:creationId xmlns:p14="http://schemas.microsoft.com/office/powerpoint/2010/main" val="212417343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85E099A4-3A9C-4F92-B6EC-788D7FF752F4}" type="slidenum">
              <a:rPr lang="en-US" altLang="zh-TW"/>
              <a:pPr>
                <a:defRPr/>
              </a:pPr>
              <a:t>‹#›</a:t>
            </a:fld>
            <a:endParaRPr lang="en-US" altLang="zh-TW"/>
          </a:p>
        </p:txBody>
      </p:sp>
    </p:spTree>
    <p:extLst>
      <p:ext uri="{BB962C8B-B14F-4D97-AF65-F5344CB8AC3E}">
        <p14:creationId xmlns:p14="http://schemas.microsoft.com/office/powerpoint/2010/main" val="331737172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122CA2DE-6C2F-4CC0-AA8D-416171B89412}" type="slidenum">
              <a:rPr lang="en-US" altLang="zh-TW"/>
              <a:pPr>
                <a:defRPr/>
              </a:pPr>
              <a:t>‹#›</a:t>
            </a:fld>
            <a:endParaRPr lang="en-US" altLang="zh-TW"/>
          </a:p>
        </p:txBody>
      </p:sp>
    </p:spTree>
    <p:extLst>
      <p:ext uri="{BB962C8B-B14F-4D97-AF65-F5344CB8AC3E}">
        <p14:creationId xmlns:p14="http://schemas.microsoft.com/office/powerpoint/2010/main" val="147208493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5356FBF2-1ADA-482F-83C7-7E5627AA6332}" type="slidenum">
              <a:rPr lang="en-US" altLang="zh-TW"/>
              <a:pPr>
                <a:defRPr/>
              </a:pPr>
              <a:t>‹#›</a:t>
            </a:fld>
            <a:endParaRPr lang="en-US" altLang="zh-TW"/>
          </a:p>
        </p:txBody>
      </p:sp>
    </p:spTree>
    <p:extLst>
      <p:ext uri="{BB962C8B-B14F-4D97-AF65-F5344CB8AC3E}">
        <p14:creationId xmlns:p14="http://schemas.microsoft.com/office/powerpoint/2010/main" val="22959949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39000" y="228600"/>
            <a:ext cx="16002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438400" y="228600"/>
            <a:ext cx="46482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A86BAD04-868D-4186-A19D-A5EF340DC52E}" type="slidenum">
              <a:rPr lang="en-US" altLang="zh-TW"/>
              <a:pPr>
                <a:defRPr/>
              </a:pPr>
              <a:t>‹#›</a:t>
            </a:fld>
            <a:endParaRPr lang="en-US" altLang="zh-TW"/>
          </a:p>
        </p:txBody>
      </p:sp>
    </p:spTree>
    <p:extLst>
      <p:ext uri="{BB962C8B-B14F-4D97-AF65-F5344CB8AC3E}">
        <p14:creationId xmlns:p14="http://schemas.microsoft.com/office/powerpoint/2010/main" val="154016520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719336" y="274638"/>
            <a:ext cx="7885112"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63575" y="1600200"/>
            <a:ext cx="4038600" cy="452596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quarter" idx="2"/>
          </p:nvPr>
        </p:nvSpPr>
        <p:spPr>
          <a:xfrm>
            <a:off x="4854575"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854575"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0"/>
          </p:nvPr>
        </p:nvSpPr>
        <p:spPr/>
        <p:txBody>
          <a:bodyPr/>
          <a:lstStyle>
            <a:lvl1pPr>
              <a:defRPr smtClean="0">
                <a:solidFill>
                  <a:schemeClr val="bg1"/>
                </a:solidFill>
              </a:defRPr>
            </a:lvl1pPr>
          </a:lstStyle>
          <a:p>
            <a:pPr>
              <a:defRPr/>
            </a:pPr>
            <a:fld id="{582DEC75-CA42-405E-B850-4AA2B5464E00}" type="slidenum">
              <a:rPr lang="en-US" altLang="zh-TW" smtClean="0"/>
              <a:pPr>
                <a:defRPr/>
              </a:pPr>
              <a:t>‹#›</a:t>
            </a:fld>
            <a:r>
              <a:rPr lang="en-US" altLang="zh-TW" smtClean="0"/>
              <a:t>/37</a:t>
            </a:r>
            <a:endParaRPr lang="en-US" altLang="zh-TW"/>
          </a:p>
        </p:txBody>
      </p:sp>
    </p:spTree>
    <p:extLst>
      <p:ext uri="{BB962C8B-B14F-4D97-AF65-F5344CB8AC3E}">
        <p14:creationId xmlns:p14="http://schemas.microsoft.com/office/powerpoint/2010/main" val="345270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19336" y="274638"/>
            <a:ext cx="7885112"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63575"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54575"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p:txBody>
          <a:bodyPr/>
          <a:lstStyle>
            <a:lvl1pPr>
              <a:defRPr smtClean="0">
                <a:solidFill>
                  <a:schemeClr val="bg1"/>
                </a:solidFill>
              </a:defRPr>
            </a:lvl1pPr>
          </a:lstStyle>
          <a:p>
            <a:pPr>
              <a:defRPr/>
            </a:pPr>
            <a:fld id="{B253062A-C9FC-4977-9DC3-56E4E6A5B0ED}" type="slidenum">
              <a:rPr lang="en-US" altLang="zh-TW" smtClean="0"/>
              <a:pPr>
                <a:defRPr/>
              </a:pPr>
              <a:t>‹#›</a:t>
            </a:fld>
            <a:r>
              <a:rPr lang="en-US" altLang="zh-TW" smtClean="0"/>
              <a:t>/37</a:t>
            </a:r>
            <a:endParaRPr lang="en-US" altLang="zh-TW"/>
          </a:p>
        </p:txBody>
      </p:sp>
    </p:spTree>
    <p:extLst>
      <p:ext uri="{BB962C8B-B14F-4D97-AF65-F5344CB8AC3E}">
        <p14:creationId xmlns:p14="http://schemas.microsoft.com/office/powerpoint/2010/main" val="214604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719336" y="274638"/>
            <a:ext cx="7885112"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63575"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854575"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854575"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0"/>
          </p:nvPr>
        </p:nvSpPr>
        <p:spPr/>
        <p:txBody>
          <a:bodyPr/>
          <a:lstStyle>
            <a:lvl1pPr>
              <a:defRPr smtClean="0">
                <a:solidFill>
                  <a:schemeClr val="bg1"/>
                </a:solidFill>
              </a:defRPr>
            </a:lvl1pPr>
          </a:lstStyle>
          <a:p>
            <a:pPr>
              <a:defRPr/>
            </a:pPr>
            <a:fld id="{643387DE-098C-49B8-BA03-1834477AA0A1}" type="slidenum">
              <a:rPr lang="en-US" altLang="zh-TW" smtClean="0"/>
              <a:pPr>
                <a:defRPr/>
              </a:pPr>
              <a:t>‹#›</a:t>
            </a:fld>
            <a:r>
              <a:rPr lang="en-US" altLang="zh-TW" smtClean="0"/>
              <a:t>/37</a:t>
            </a:r>
            <a:endParaRPr lang="en-US" altLang="zh-TW"/>
          </a:p>
        </p:txBody>
      </p:sp>
    </p:spTree>
    <p:extLst>
      <p:ext uri="{BB962C8B-B14F-4D97-AF65-F5344CB8AC3E}">
        <p14:creationId xmlns:p14="http://schemas.microsoft.com/office/powerpoint/2010/main" val="339186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8"/>
          <p:cNvSpPr/>
          <p:nvPr userDrawn="1"/>
        </p:nvSpPr>
        <p:spPr>
          <a:xfrm>
            <a:off x="0" y="3440113"/>
            <a:ext cx="9144000" cy="3417887"/>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solidFill>
                <a:srgbClr val="FFFFFF"/>
              </a:solidFill>
            </a:endParaRPr>
          </a:p>
        </p:txBody>
      </p:sp>
      <p:pic>
        <p:nvPicPr>
          <p:cNvPr id="5" name="01.wmv">
            <a:hlinkClick r:id="" action="ppaction://media"/>
          </p:cNvPr>
          <p:cNvPicPr>
            <a:picLocks noChangeAspect="1"/>
          </p:cNvPicPr>
          <p:nvPr>
            <a:videoFile r:link="rId1"/>
          </p:nvPr>
        </p:nvPicPr>
        <p:blipFill>
          <a:blip r:embed="rId3" cstate="print"/>
          <a:stretch>
            <a:fillRect/>
          </a:stretch>
        </p:blipFill>
        <p:spPr>
          <a:xfrm>
            <a:off x="432487" y="1040714"/>
            <a:ext cx="4539049" cy="3404287"/>
          </a:xfrm>
          <a:prstGeom prst="rect">
            <a:avLst/>
          </a:prstGeom>
          <a:ln>
            <a:noFill/>
          </a:ln>
          <a:effectLst>
            <a:outerShdw blurRad="508000" dist="127000" sy="23000" kx="1200000" algn="br" rotWithShape="0">
              <a:prstClr val="black">
                <a:alpha val="20000"/>
              </a:prstClr>
            </a:outerShdw>
            <a:reflection blurRad="12700" stA="15000" endPos="75000" dist="127000" dir="5400000" sy="-100000" algn="bl" rotWithShape="0"/>
          </a:effectLst>
          <a:scene3d>
            <a:camera prst="perspectiveHeroicExtremeRightFacing" fov="4500000">
              <a:rot lat="500813" lon="19255942" rev="136092"/>
            </a:camera>
            <a:lightRig rig="threePt" dir="t"/>
          </a:scene3d>
          <a:sp3d z="63500" extrusionH="63500" prstMaterial="powder">
            <a:bevelT w="63500" h="50800" prst="coolSlant"/>
          </a:sp3d>
        </p:spPr>
      </p:pic>
      <p:sp>
        <p:nvSpPr>
          <p:cNvPr id="2" name="Title 1"/>
          <p:cNvSpPr>
            <a:spLocks noGrp="1"/>
          </p:cNvSpPr>
          <p:nvPr>
            <p:ph type="ctrTitle"/>
          </p:nvPr>
        </p:nvSpPr>
        <p:spPr>
          <a:xfrm>
            <a:off x="4572000" y="1193800"/>
            <a:ext cx="4351638" cy="2111632"/>
          </a:xfrm>
        </p:spPr>
        <p:txBody>
          <a:bodyPr/>
          <a:lstStyle>
            <a:lvl1pPr algn="r">
              <a:defRPr b="0">
                <a:solidFill>
                  <a:schemeClr val="bg1"/>
                </a:solidFill>
                <a:effectLst>
                  <a:outerShdw blurRad="38100" dist="38100" dir="2700000" algn="tl">
                    <a:srgbClr val="000000">
                      <a:alpha val="43137"/>
                    </a:srgbClr>
                  </a:outerShdw>
                </a:effectLst>
              </a:defRPr>
            </a:lvl1pPr>
          </a:lstStyle>
          <a:p>
            <a:r>
              <a:rPr lang="zh-TW" altLang="en-US" smtClean="0"/>
              <a:t>按一下以編輯母片標題樣式</a:t>
            </a:r>
            <a:endParaRPr lang="en-US"/>
          </a:p>
        </p:txBody>
      </p:sp>
      <p:sp>
        <p:nvSpPr>
          <p:cNvPr id="3" name="Subtitle 2"/>
          <p:cNvSpPr>
            <a:spLocks noGrp="1"/>
          </p:cNvSpPr>
          <p:nvPr>
            <p:ph type="subTitle" idx="1"/>
          </p:nvPr>
        </p:nvSpPr>
        <p:spPr>
          <a:xfrm>
            <a:off x="4572000" y="3541584"/>
            <a:ext cx="4343400" cy="1702488"/>
          </a:xfrm>
        </p:spPr>
        <p:txBody>
          <a:bodyPr/>
          <a:lstStyle>
            <a:lvl1pPr marL="0" indent="0" algn="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6" name="Date Placeholder 3"/>
          <p:cNvSpPr>
            <a:spLocks noGrp="1"/>
          </p:cNvSpPr>
          <p:nvPr>
            <p:ph type="dt" sz="half" idx="10"/>
          </p:nvPr>
        </p:nvSpPr>
        <p:spPr/>
        <p:txBody>
          <a:bodyPr/>
          <a:lstStyle>
            <a:lvl1pPr>
              <a:defRPr/>
            </a:lvl1pPr>
          </a:lstStyle>
          <a:p>
            <a:pPr>
              <a:defRPr/>
            </a:pPr>
            <a:fld id="{AA1BA69C-F4BB-4B31-8167-E5B913DD443D}" type="datetimeFigureOut">
              <a:rPr lang="en-US">
                <a:solidFill>
                  <a:srgbClr val="000000">
                    <a:tint val="75000"/>
                  </a:srgbClr>
                </a:solidFill>
              </a:rPr>
              <a:pPr>
                <a:defRPr/>
              </a:pPr>
              <a:t>4/10/2015</a:t>
            </a:fld>
            <a:endParaRPr lang="en-US">
              <a:solidFill>
                <a:srgbClr val="000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F892CDB1-AF5C-49CD-B9C7-0560F45E90B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5319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50B6DC55-7B23-46CE-9029-8C25468D4BFB}" type="datetimeFigureOut">
              <a:rPr lang="en-US">
                <a:solidFill>
                  <a:srgbClr val="000000">
                    <a:tint val="75000"/>
                  </a:srgbClr>
                </a:solidFill>
              </a:rPr>
              <a:pPr>
                <a:defRPr/>
              </a:pPr>
              <a:t>4/10/2015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DD2B6F2-DB53-4A2B-96A7-89918AD32E3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025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228600" y="3608388"/>
            <a:ext cx="8686800" cy="1362075"/>
          </a:xfrm>
        </p:spPr>
        <p:txBody>
          <a:bodyPr anchor="t"/>
          <a:lstStyle>
            <a:lvl1pPr algn="l">
              <a:defRPr sz="4000" b="1" cap="all">
                <a:solidFill>
                  <a:schemeClr val="tx1"/>
                </a:solidFill>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28600" y="2108200"/>
            <a:ext cx="8686800" cy="1500187"/>
          </a:xfrm>
        </p:spPr>
        <p:txBody>
          <a:bodyPr anchor="b"/>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AC51BFE9-7F08-4814-B7B5-697245B3C6D1}" type="datetimeFigureOut">
              <a:rPr lang="en-US">
                <a:solidFill>
                  <a:srgbClr val="000000">
                    <a:tint val="75000"/>
                  </a:srgbClr>
                </a:solidFill>
              </a:rPr>
              <a:pPr>
                <a:defRPr/>
              </a:pPr>
              <a:t>4/10/2015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DA52C07-D83E-4C1F-8C7D-50E3D02CE27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6171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228600" y="1498600"/>
            <a:ext cx="4267200" cy="4876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98600"/>
            <a:ext cx="4267200" cy="4876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91386E3-4ED2-4477-98A5-366D634A0903}" type="datetimeFigureOut">
              <a:rPr lang="en-US">
                <a:solidFill>
                  <a:srgbClr val="000000">
                    <a:tint val="75000"/>
                  </a:srgbClr>
                </a:solidFill>
              </a:rPr>
              <a:pPr>
                <a:defRPr/>
              </a:pPr>
              <a:t>4/10/2015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EBA9821-C33F-498D-AEA9-4D3B4DB015C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90963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video" Target="NULL"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2"/>
          <p:cNvSpPr>
            <a:spLocks noGrp="1" noChangeArrowheads="1"/>
          </p:cNvSpPr>
          <p:nvPr>
            <p:ph type="title"/>
          </p:nvPr>
        </p:nvSpPr>
        <p:spPr bwMode="auto">
          <a:xfrm>
            <a:off x="611560" y="274638"/>
            <a:ext cx="78851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9" name="Rectangle 3"/>
          <p:cNvSpPr>
            <a:spLocks noGrp="1" noChangeArrowheads="1"/>
          </p:cNvSpPr>
          <p:nvPr>
            <p:ph type="body" idx="1"/>
          </p:nvPr>
        </p:nvSpPr>
        <p:spPr bwMode="auto">
          <a:xfrm>
            <a:off x="467544"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750" name="Rectangle 6"/>
          <p:cNvSpPr>
            <a:spLocks noGrp="1" noChangeArrowheads="1"/>
          </p:cNvSpPr>
          <p:nvPr>
            <p:ph type="sldNum" sz="quarter" idx="4"/>
          </p:nvPr>
        </p:nvSpPr>
        <p:spPr bwMode="auto">
          <a:xfrm>
            <a:off x="8388350" y="6524625"/>
            <a:ext cx="7207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FF0000"/>
                </a:solidFill>
              </a:defRPr>
            </a:lvl1pPr>
          </a:lstStyle>
          <a:p>
            <a:pPr>
              <a:defRPr/>
            </a:pPr>
            <a:fld id="{63374EEA-C616-4999-84D0-3F70F8ED6F3E}" type="slidenum">
              <a:rPr lang="en-US" altLang="zh-TW" smtClean="0"/>
              <a:pPr>
                <a:defRPr/>
              </a:pPr>
              <a:t>‹#›</a:t>
            </a:fld>
            <a:r>
              <a:rPr lang="en-US" altLang="zh-TW" smtClean="0"/>
              <a:t>/37</a:t>
            </a:r>
            <a:endParaRPr lang="en-US" altLang="zh-TW"/>
          </a:p>
        </p:txBody>
      </p:sp>
      <p:sp>
        <p:nvSpPr>
          <p:cNvPr id="9" name="矩形 8"/>
          <p:cNvSpPr/>
          <p:nvPr userDrawn="1"/>
        </p:nvSpPr>
        <p:spPr>
          <a:xfrm>
            <a:off x="8532440" y="6525344"/>
            <a:ext cx="576064"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hd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bg1"/>
          </a:solidFill>
          <a:latin typeface="Times New Roman" pitchFamily="18" charset="0"/>
          <a:ea typeface="標楷體" pitchFamily="65" charset="-120"/>
        </a:defRPr>
      </a:lvl2pPr>
      <a:lvl3pPr algn="l" rtl="0" eaLnBrk="0" fontAlgn="base" hangingPunct="0">
        <a:spcBef>
          <a:spcPct val="0"/>
        </a:spcBef>
        <a:spcAft>
          <a:spcPct val="0"/>
        </a:spcAft>
        <a:defRPr kumimoji="1" sz="4400">
          <a:solidFill>
            <a:schemeClr val="bg1"/>
          </a:solidFill>
          <a:latin typeface="Times New Roman" pitchFamily="18" charset="0"/>
          <a:ea typeface="標楷體" pitchFamily="65" charset="-120"/>
        </a:defRPr>
      </a:lvl3pPr>
      <a:lvl4pPr algn="l" rtl="0" eaLnBrk="0" fontAlgn="base" hangingPunct="0">
        <a:spcBef>
          <a:spcPct val="0"/>
        </a:spcBef>
        <a:spcAft>
          <a:spcPct val="0"/>
        </a:spcAft>
        <a:defRPr kumimoji="1" sz="4400">
          <a:solidFill>
            <a:schemeClr val="bg1"/>
          </a:solidFill>
          <a:latin typeface="Times New Roman" pitchFamily="18" charset="0"/>
          <a:ea typeface="標楷體" pitchFamily="65" charset="-120"/>
        </a:defRPr>
      </a:lvl4pPr>
      <a:lvl5pPr algn="l" rtl="0" eaLnBrk="0" fontAlgn="base" hangingPunct="0">
        <a:spcBef>
          <a:spcPct val="0"/>
        </a:spcBef>
        <a:spcAft>
          <a:spcPct val="0"/>
        </a:spcAft>
        <a:defRPr kumimoji="1" sz="4400">
          <a:solidFill>
            <a:schemeClr val="bg1"/>
          </a:solidFill>
          <a:latin typeface="Times New Roman" pitchFamily="18" charset="0"/>
          <a:ea typeface="標楷體" pitchFamily="65" charset="-120"/>
        </a:defRPr>
      </a:lvl5pPr>
      <a:lvl6pPr marL="457200" algn="l" rtl="0" fontAlgn="base">
        <a:spcBef>
          <a:spcPct val="0"/>
        </a:spcBef>
        <a:spcAft>
          <a:spcPct val="0"/>
        </a:spcAft>
        <a:defRPr kumimoji="1" sz="4400">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4400">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4400">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4400">
          <a:solidFill>
            <a:schemeClr val="tx2"/>
          </a:solidFill>
          <a:latin typeface="Times New Roman" pitchFamily="18" charset="0"/>
          <a:ea typeface="標楷體" pitchFamily="65" charset="-120"/>
        </a:defRPr>
      </a:lvl9pPr>
    </p:titleStyle>
    <p:bodyStyle>
      <a:lvl1pPr marL="457200" indent="-457200" algn="l" rtl="0" eaLnBrk="0" fontAlgn="base" hangingPunct="0">
        <a:spcBef>
          <a:spcPct val="20000"/>
        </a:spcBef>
        <a:spcAft>
          <a:spcPct val="0"/>
        </a:spcAft>
        <a:buClr>
          <a:srgbClr val="C00000"/>
        </a:buClr>
        <a:buSzPct val="10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SzPct val="90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C00000"/>
        </a:buClr>
        <a:buSzPct val="8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7" name="Rectangle 6"/>
          <p:cNvSpPr/>
          <p:nvPr/>
        </p:nvSpPr>
        <p:spPr>
          <a:xfrm>
            <a:off x="0" y="1189038"/>
            <a:ext cx="9144000" cy="5537200"/>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solidFill>
                <a:srgbClr val="FFFFFF"/>
              </a:solidFill>
            </a:endParaRPr>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EDCC9A14-A8A4-40AA-A061-B4249E15A818}" type="datetimeFigureOut">
              <a:rPr lang="en-US">
                <a:solidFill>
                  <a:srgbClr val="000000">
                    <a:tint val="75000"/>
                  </a:srgbClr>
                </a:solidFill>
              </a:rPr>
              <a:pPr>
                <a:defRPr/>
              </a:pPr>
              <a:t>4/10/2015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1A3CD462-45E9-4ED6-A0CC-07AA39BA478E}" type="slidenum">
              <a:rPr lang="en-US">
                <a:solidFill>
                  <a:srgbClr val="000000">
                    <a:tint val="75000"/>
                  </a:srgbClr>
                </a:solidFill>
              </a:rPr>
              <a:pPr>
                <a:defRPr/>
              </a:pPr>
              <a:t>‹#›</a:t>
            </a:fld>
            <a:endParaRPr lang="en-US">
              <a:solidFill>
                <a:srgbClr val="000000">
                  <a:tint val="75000"/>
                </a:srgbClr>
              </a:solidFill>
            </a:endParaRPr>
          </a:p>
        </p:txBody>
      </p:sp>
      <p:pic>
        <p:nvPicPr>
          <p:cNvPr id="8" name="01.wmv">
            <a:hlinkClick r:id="" action="ppaction://media"/>
          </p:cNvPr>
          <p:cNvPicPr>
            <a:picLocks noChangeAspect="1"/>
          </p:cNvPicPr>
          <p:nvPr>
            <a:videoFile r:link="rId14"/>
          </p:nvPr>
        </p:nvPicPr>
        <p:blipFill>
          <a:blip r:embed="rId15" cstate="print"/>
          <a:stretch>
            <a:fillRect/>
          </a:stretch>
        </p:blipFill>
        <p:spPr>
          <a:xfrm>
            <a:off x="1" y="210752"/>
            <a:ext cx="1752601" cy="1314451"/>
          </a:xfrm>
          <a:prstGeom prst="rect">
            <a:avLst/>
          </a:prstGeom>
          <a:ln>
            <a:noFill/>
          </a:ln>
          <a:effectLst>
            <a:outerShdw blurRad="508000" dist="127000" sy="23000" kx="1200000" algn="br" rotWithShape="0">
              <a:prstClr val="black">
                <a:alpha val="20000"/>
              </a:prstClr>
            </a:outerShdw>
            <a:reflection blurRad="12700" stA="15000" endPos="75000" dist="63500" dir="5400000" sy="-100000" algn="bl" rotWithShape="0"/>
          </a:effectLst>
          <a:scene3d>
            <a:camera prst="perspectiveHeroicExtremeRightFacing" fov="4500000">
              <a:rot lat="500813" lon="19255942" rev="136092"/>
            </a:camera>
            <a:lightRig rig="threePt" dir="t"/>
          </a:scene3d>
          <a:sp3d z="63500" extrusionH="38100" prstMaterial="softEdge">
            <a:bevelT w="38100" h="25400" prst="coolSlant"/>
          </a:sp3d>
        </p:spPr>
      </p:pic>
      <p:sp>
        <p:nvSpPr>
          <p:cNvPr id="1031" name="Title Placeholder 1"/>
          <p:cNvSpPr>
            <a:spLocks noGrp="1"/>
          </p:cNvSpPr>
          <p:nvPr>
            <p:ph type="title"/>
          </p:nvPr>
        </p:nvSpPr>
        <p:spPr bwMode="auto">
          <a:xfrm>
            <a:off x="1676400" y="109538"/>
            <a:ext cx="7239000" cy="1057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2" name="Text Placeholder 2"/>
          <p:cNvSpPr>
            <a:spLocks noGrp="1"/>
          </p:cNvSpPr>
          <p:nvPr>
            <p:ph type="body" idx="1"/>
          </p:nvPr>
        </p:nvSpPr>
        <p:spPr bwMode="auto">
          <a:xfrm>
            <a:off x="990600" y="1397000"/>
            <a:ext cx="7924800" cy="497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Tree>
    <p:extLst>
      <p:ext uri="{BB962C8B-B14F-4D97-AF65-F5344CB8AC3E}">
        <p14:creationId xmlns:p14="http://schemas.microsoft.com/office/powerpoint/2010/main" val="31620345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txStyles>
    <p:titleStyle>
      <a:lvl1pPr algn="l" rtl="0" fontAlgn="base">
        <a:spcBef>
          <a:spcPct val="0"/>
        </a:spcBef>
        <a:spcAft>
          <a:spcPct val="0"/>
        </a:spcAft>
        <a:defRPr sz="4000" kern="1200">
          <a:solidFill>
            <a:schemeClr val="bg1"/>
          </a:solidFill>
          <a:latin typeface="標楷體" panose="03000509000000000000" pitchFamily="65" charset="-120"/>
          <a:ea typeface="標楷體" panose="03000509000000000000" pitchFamily="65" charset="-120"/>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ts val="1200"/>
        </a:spcBef>
        <a:spcAft>
          <a:spcPct val="0"/>
        </a:spcAft>
        <a:buFont typeface="Wingdings" panose="05000000000000000000" pitchFamily="2" charset="2"/>
        <a:buChar char="u"/>
        <a:defRPr sz="28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fontAlgn="base">
        <a:spcBef>
          <a:spcPts val="1200"/>
        </a:spcBef>
        <a:spcAft>
          <a:spcPct val="0"/>
        </a:spcAft>
        <a:buFont typeface="Wingdings" panose="05000000000000000000" pitchFamily="2" charset="2"/>
        <a:buChar char="Ø"/>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fontAlgn="base">
        <a:spcBef>
          <a:spcPts val="1200"/>
        </a:spcBef>
        <a:spcAft>
          <a:spcPct val="0"/>
        </a:spcAft>
        <a:buFont typeface="Arial" charset="0"/>
        <a:buChar char="•"/>
        <a:defRPr sz="28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fontAlgn="base">
        <a:spcBef>
          <a:spcPts val="1200"/>
        </a:spcBef>
        <a:spcAft>
          <a:spcPct val="0"/>
        </a:spcAft>
        <a:buFont typeface="Arial" charset="0"/>
        <a:buChar char="–"/>
        <a:defRPr sz="28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fontAlgn="base">
        <a:spcBef>
          <a:spcPts val="1200"/>
        </a:spcBef>
        <a:spcAft>
          <a:spcPct val="0"/>
        </a:spcAft>
        <a:buFont typeface="Arial" charset="0"/>
        <a:buChar char="»"/>
        <a:defRPr sz="2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187450" cy="2565400"/>
            <a:chOff x="0" y="0"/>
            <a:chExt cx="1680" cy="4320"/>
          </a:xfrm>
        </p:grpSpPr>
        <p:sp>
          <p:nvSpPr>
            <p:cNvPr id="4099" name="Rectangle 3"/>
            <p:cNvSpPr>
              <a:spLocks noChangeArrowheads="1"/>
            </p:cNvSpPr>
            <p:nvPr/>
          </p:nvSpPr>
          <p:spPr bwMode="hidden">
            <a:xfrm>
              <a:off x="1249" y="0"/>
              <a:ext cx="431"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kumimoji="0" lang="zh-TW" altLang="zh-TW" sz="1800">
                <a:solidFill>
                  <a:srgbClr val="000000"/>
                </a:solidFill>
                <a:latin typeface="Arial" charset="0"/>
                <a:ea typeface="新細明體" pitchFamily="18" charset="-120"/>
              </a:endParaRPr>
            </a:p>
          </p:txBody>
        </p:sp>
        <p:pic>
          <p:nvPicPr>
            <p:cNvPr id="3081" name="Picture 4" descr="slidemaster_med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5"/>
          <p:cNvSpPr>
            <a:spLocks noGrp="1" noChangeArrowheads="1"/>
          </p:cNvSpPr>
          <p:nvPr>
            <p:ph type="title"/>
          </p:nvPr>
        </p:nvSpPr>
        <p:spPr bwMode="auto">
          <a:xfrm>
            <a:off x="1331913" y="0"/>
            <a:ext cx="7337425" cy="1282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02" name="Rectangle 6"/>
          <p:cNvSpPr>
            <a:spLocks noGrp="1" noChangeArrowheads="1"/>
          </p:cNvSpPr>
          <p:nvPr>
            <p:ph type="body" idx="1"/>
          </p:nvPr>
        </p:nvSpPr>
        <p:spPr bwMode="auto">
          <a:xfrm>
            <a:off x="1331913" y="1484313"/>
            <a:ext cx="7488237" cy="4681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4103"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rgbClr val="000000"/>
                </a:solidFill>
                <a:effectLst>
                  <a:outerShdw blurRad="38100" dist="38100" dir="2700000" algn="tl">
                    <a:srgbClr val="C0C0C0"/>
                  </a:outerShdw>
                </a:effectLst>
                <a:latin typeface="Arial" charset="0"/>
              </a:defRPr>
            </a:lvl1pPr>
          </a:lstStyle>
          <a:p>
            <a:pPr>
              <a:defRPr/>
            </a:pPr>
            <a:endParaRPr lang="en-US" altLang="zh-TW">
              <a:ea typeface="新細明體" pitchFamily="18" charset="-120"/>
            </a:endParaRPr>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solidFill>
                  <a:srgbClr val="000000"/>
                </a:solidFill>
                <a:effectLst>
                  <a:outerShdw blurRad="38100" dist="38100" dir="2700000" algn="tl">
                    <a:srgbClr val="C0C0C0"/>
                  </a:outerShdw>
                </a:effectLst>
                <a:latin typeface="Arial" charset="0"/>
              </a:defRPr>
            </a:lvl1pPr>
          </a:lstStyle>
          <a:p>
            <a:pPr>
              <a:defRPr/>
            </a:pPr>
            <a:endParaRPr lang="en-US" altLang="zh-TW">
              <a:ea typeface="新細明體" pitchFamily="18" charset="-120"/>
            </a:endParaRPr>
          </a:p>
        </p:txBody>
      </p:sp>
      <p:sp>
        <p:nvSpPr>
          <p:cNvPr id="4105"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solidFill>
                  <a:srgbClr val="000000"/>
                </a:solidFill>
                <a:effectLst>
                  <a:outerShdw blurRad="38100" dist="38100" dir="2700000" algn="tl">
                    <a:srgbClr val="C0C0C0"/>
                  </a:outerShdw>
                </a:effectLst>
                <a:latin typeface="Arial" charset="0"/>
              </a:defRPr>
            </a:lvl1pPr>
          </a:lstStyle>
          <a:p>
            <a:pPr>
              <a:defRPr/>
            </a:pPr>
            <a:fld id="{F8F52E8A-3732-4C80-AAEA-36CE387B7E41}" type="slidenum">
              <a:rPr lang="en-US" altLang="zh-TW">
                <a:ea typeface="新細明體" pitchFamily="18" charset="-120"/>
              </a:rPr>
              <a:pPr>
                <a:defRPr/>
              </a:pPr>
              <a:t>‹#›</a:t>
            </a:fld>
            <a:endParaRPr lang="en-US" altLang="zh-TW">
              <a:ea typeface="新細明體" pitchFamily="18" charset="-120"/>
            </a:endParaRPr>
          </a:p>
        </p:txBody>
      </p:sp>
    </p:spTree>
    <p:extLst>
      <p:ext uri="{BB962C8B-B14F-4D97-AF65-F5344CB8AC3E}">
        <p14:creationId xmlns:p14="http://schemas.microsoft.com/office/powerpoint/2010/main" val="41377088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ransition spd="slow"/>
  <p:hf sldNum="0" hdr="0" ftr="0" dt="0"/>
  <p:txStyles>
    <p:titleStyle>
      <a:lvl1pPr algn="l" rtl="0" eaLnBrk="0" fontAlgn="base" hangingPunct="0">
        <a:spcBef>
          <a:spcPct val="0"/>
        </a:spcBef>
        <a:spcAft>
          <a:spcPct val="0"/>
        </a:spcAft>
        <a:defRPr kumimoji="1" sz="3600" u="sng">
          <a:solidFill>
            <a:schemeClr val="tx2"/>
          </a:solidFill>
          <a:effectLst>
            <a:outerShdw blurRad="38100" dist="38100" dir="2700000" algn="tl">
              <a:srgbClr val="C0C0C0"/>
            </a:outerShdw>
          </a:effectLst>
          <a:latin typeface="標楷體" pitchFamily="65" charset="-120"/>
          <a:ea typeface="標楷體" pitchFamily="65" charset="-120"/>
          <a:cs typeface="+mj-cs"/>
        </a:defRPr>
      </a:lvl1pPr>
      <a:lvl2pPr algn="l" rtl="0" eaLnBrk="0" fontAlgn="base" hangingPunct="0">
        <a:spcBef>
          <a:spcPct val="0"/>
        </a:spcBef>
        <a:spcAft>
          <a:spcPct val="0"/>
        </a:spcAft>
        <a:defRPr kumimoji="1" sz="3600" u="sng">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kumimoji="1" sz="3600" u="sng">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kumimoji="1" sz="3600" u="sng">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kumimoji="1" sz="3600" u="sng">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kumimoji="1" sz="3600">
          <a:solidFill>
            <a:schemeClr val="tx2"/>
          </a:solidFill>
          <a:effectLst>
            <a:outerShdw blurRad="38100" dist="38100" dir="2700000" algn="tl">
              <a:srgbClr val="C0C0C0"/>
            </a:outerShdw>
          </a:effectLst>
          <a:latin typeface="Arial" charset="0"/>
          <a:ea typeface="新細明體" pitchFamily="18" charset="-120"/>
        </a:defRPr>
      </a:lvl6pPr>
      <a:lvl7pPr marL="914400" algn="l" rtl="0" fontAlgn="base">
        <a:spcBef>
          <a:spcPct val="0"/>
        </a:spcBef>
        <a:spcAft>
          <a:spcPct val="0"/>
        </a:spcAft>
        <a:defRPr kumimoji="1" sz="3600">
          <a:solidFill>
            <a:schemeClr val="tx2"/>
          </a:solidFill>
          <a:effectLst>
            <a:outerShdw blurRad="38100" dist="38100" dir="2700000" algn="tl">
              <a:srgbClr val="C0C0C0"/>
            </a:outerShdw>
          </a:effectLst>
          <a:latin typeface="Arial" charset="0"/>
          <a:ea typeface="新細明體" pitchFamily="18" charset="-120"/>
        </a:defRPr>
      </a:lvl7pPr>
      <a:lvl8pPr marL="1371600" algn="l" rtl="0" fontAlgn="base">
        <a:spcBef>
          <a:spcPct val="0"/>
        </a:spcBef>
        <a:spcAft>
          <a:spcPct val="0"/>
        </a:spcAft>
        <a:defRPr kumimoji="1" sz="3600">
          <a:solidFill>
            <a:schemeClr val="tx2"/>
          </a:solidFill>
          <a:effectLst>
            <a:outerShdw blurRad="38100" dist="38100" dir="2700000" algn="tl">
              <a:srgbClr val="C0C0C0"/>
            </a:outerShdw>
          </a:effectLst>
          <a:latin typeface="Arial" charset="0"/>
          <a:ea typeface="新細明體" pitchFamily="18" charset="-120"/>
        </a:defRPr>
      </a:lvl8pPr>
      <a:lvl9pPr marL="1828800" algn="l" rtl="0" fontAlgn="base">
        <a:spcBef>
          <a:spcPct val="0"/>
        </a:spcBef>
        <a:spcAft>
          <a:spcPct val="0"/>
        </a:spcAft>
        <a:defRPr kumimoji="1" sz="3600">
          <a:solidFill>
            <a:schemeClr val="tx2"/>
          </a:solidFill>
          <a:effectLst>
            <a:outerShdw blurRad="38100" dist="38100" dir="2700000" algn="tl">
              <a:srgbClr val="C0C0C0"/>
            </a:outerShdw>
          </a:effectLst>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kumimoji="1" sz="2800">
          <a:solidFill>
            <a:schemeClr val="tx1"/>
          </a:solidFill>
          <a:effectLst>
            <a:outerShdw blurRad="38100" dist="38100" dir="2700000" algn="tl">
              <a:srgbClr val="C0C0C0"/>
            </a:outerShdw>
          </a:effectLst>
          <a:latin typeface="標楷體" pitchFamily="65" charset="-120"/>
          <a:ea typeface="標楷體" pitchFamily="65" charset="-12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kumimoji="1" sz="2800">
          <a:solidFill>
            <a:schemeClr val="tx1"/>
          </a:solidFill>
          <a:effectLst>
            <a:outerShdw blurRad="38100" dist="38100" dir="2700000" algn="tl">
              <a:srgbClr val="C0C0C0"/>
            </a:outerShdw>
          </a:effectLst>
          <a:latin typeface="標楷體" pitchFamily="65" charset="-120"/>
          <a:ea typeface="標楷體" pitchFamily="65" charset="-12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iki.mbalib.com/zh-tw/Image:%E5%8F%B0%E6%B9%BE%E5%B7%A8%E5%A4%A7%E9%9B%86%E5%9B%A2.jpg"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19.xml"/><Relationship Id="rId5" Type="http://schemas.openxmlformats.org/officeDocument/2006/relationships/image" Target="../media/image43.wmf"/><Relationship Id="rId4" Type="http://schemas.openxmlformats.org/officeDocument/2006/relationships/image" Target="../media/image42.gif"/></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7.wmf"/><Relationship Id="rId2" Type="http://schemas.openxmlformats.org/officeDocument/2006/relationships/image" Target="../media/image40.gif"/><Relationship Id="rId1" Type="http://schemas.openxmlformats.org/officeDocument/2006/relationships/slideLayout" Target="../slideLayouts/slideLayout19.xml"/><Relationship Id="rId6" Type="http://schemas.openxmlformats.org/officeDocument/2006/relationships/image" Target="../media/image46.gif"/><Relationship Id="rId5" Type="http://schemas.openxmlformats.org/officeDocument/2006/relationships/image" Target="../media/image45.wmf"/><Relationship Id="rId4" Type="http://schemas.openxmlformats.org/officeDocument/2006/relationships/image" Target="../media/image41.gi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19.xml"/><Relationship Id="rId4" Type="http://schemas.openxmlformats.org/officeDocument/2006/relationships/image" Target="../media/image50.wmf"/></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9.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9.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9.xml"/><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pages.ebay.com/" TargetMode="External"/><Relationship Id="rId1" Type="http://schemas.openxmlformats.org/officeDocument/2006/relationships/slideLayout" Target="../slideLayouts/slideLayout19.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76.jpeg"/><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sz="1800">
              <a:solidFill>
                <a:srgbClr val="000000"/>
              </a:solidFill>
              <a:latin typeface="Calibri" pitchFamily="34" charset="0"/>
              <a:ea typeface="新細明體" charset="-120"/>
            </a:endParaRPr>
          </a:p>
        </p:txBody>
      </p:sp>
      <p:sp>
        <p:nvSpPr>
          <p:cNvPr id="14340" name="Rectangle 7"/>
          <p:cNvSpPr>
            <a:spLocks noChangeArrowheads="1"/>
          </p:cNvSpPr>
          <p:nvPr/>
        </p:nvSpPr>
        <p:spPr bwMode="auto">
          <a:xfrm>
            <a:off x="3554413" y="477838"/>
            <a:ext cx="0" cy="0"/>
          </a:xfrm>
          <a:prstGeom prst="rect">
            <a:avLst/>
          </a:prstGeom>
          <a:solidFill>
            <a:schemeClr val="accent1"/>
          </a:solidFill>
          <a:ln w="9525">
            <a:solidFill>
              <a:schemeClr val="tx1"/>
            </a:solidFill>
            <a:miter lim="800000"/>
            <a:headEnd/>
            <a:tailEnd/>
          </a:ln>
        </p:spPr>
        <p:txBody>
          <a:bodyPr/>
          <a:lstStyle/>
          <a:p>
            <a:endParaRPr kumimoji="0" lang="zh-TW" altLang="en-US" sz="1800">
              <a:solidFill>
                <a:srgbClr val="000000"/>
              </a:solidFill>
              <a:latin typeface="Calibri" pitchFamily="34" charset="0"/>
              <a:ea typeface="新細明體" charset="-120"/>
            </a:endParaRPr>
          </a:p>
        </p:txBody>
      </p:sp>
      <p:sp>
        <p:nvSpPr>
          <p:cNvPr id="14341" name="Rectangle 9"/>
          <p:cNvSpPr>
            <a:spLocks noChangeArrowheads="1"/>
          </p:cNvSpPr>
          <p:nvPr/>
        </p:nvSpPr>
        <p:spPr bwMode="auto">
          <a:xfrm>
            <a:off x="3554413" y="811213"/>
            <a:ext cx="0" cy="0"/>
          </a:xfrm>
          <a:prstGeom prst="rect">
            <a:avLst/>
          </a:prstGeom>
          <a:solidFill>
            <a:schemeClr val="accent1"/>
          </a:solidFill>
          <a:ln w="9525">
            <a:solidFill>
              <a:schemeClr val="tx1"/>
            </a:solidFill>
            <a:miter lim="800000"/>
            <a:headEnd/>
            <a:tailEnd/>
          </a:ln>
        </p:spPr>
        <p:txBody>
          <a:bodyPr/>
          <a:lstStyle/>
          <a:p>
            <a:endParaRPr kumimoji="0" lang="zh-TW" altLang="en-US" sz="1800">
              <a:solidFill>
                <a:srgbClr val="000000"/>
              </a:solidFill>
              <a:latin typeface="Calibri" pitchFamily="34" charset="0"/>
              <a:ea typeface="新細明體" charset="-120"/>
            </a:endParaRPr>
          </a:p>
        </p:txBody>
      </p:sp>
      <p:sp>
        <p:nvSpPr>
          <p:cNvPr id="13" name="Rectangle 2"/>
          <p:cNvSpPr txBox="1">
            <a:spLocks noChangeArrowheads="1"/>
          </p:cNvSpPr>
          <p:nvPr/>
        </p:nvSpPr>
        <p:spPr bwMode="auto">
          <a:xfrm>
            <a:off x="1331640" y="4869160"/>
            <a:ext cx="7129462"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0" kern="1200">
                <a:solidFill>
                  <a:schemeClr val="bg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3600">
                <a:solidFill>
                  <a:schemeClr val="bg1"/>
                </a:solidFill>
                <a:latin typeface="Calibri" pitchFamily="34" charset="0"/>
              </a:defRPr>
            </a:lvl2pPr>
            <a:lvl3pPr algn="l" rtl="0" fontAlgn="base">
              <a:spcBef>
                <a:spcPct val="0"/>
              </a:spcBef>
              <a:spcAft>
                <a:spcPct val="0"/>
              </a:spcAft>
              <a:defRPr sz="3600">
                <a:solidFill>
                  <a:schemeClr val="bg1"/>
                </a:solidFill>
                <a:latin typeface="Calibri" pitchFamily="34" charset="0"/>
              </a:defRPr>
            </a:lvl3pPr>
            <a:lvl4pPr algn="l" rtl="0" fontAlgn="base">
              <a:spcBef>
                <a:spcPct val="0"/>
              </a:spcBef>
              <a:spcAft>
                <a:spcPct val="0"/>
              </a:spcAft>
              <a:defRPr sz="3600">
                <a:solidFill>
                  <a:schemeClr val="bg1"/>
                </a:solidFill>
                <a:latin typeface="Calibri" pitchFamily="34" charset="0"/>
              </a:defRPr>
            </a:lvl4pPr>
            <a:lvl5pPr algn="l" rtl="0" fontAlgn="base">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a:lstStyle>
          <a:p>
            <a:pPr algn="l"/>
            <a:r>
              <a:rPr kumimoji="0" lang="en-US" altLang="zh-TW" dirty="0" smtClean="0">
                <a:solidFill>
                  <a:srgbClr val="000000"/>
                </a:solidFill>
                <a:latin typeface="標楷體" panose="03000509000000000000" pitchFamily="65" charset="-120"/>
                <a:ea typeface="標楷體" panose="03000509000000000000" pitchFamily="65" charset="-120"/>
              </a:rPr>
              <a:t>Ch5 </a:t>
            </a:r>
            <a:r>
              <a:rPr kumimoji="0" lang="zh-TW" altLang="en-US" dirty="0" smtClean="0">
                <a:solidFill>
                  <a:srgbClr val="000000"/>
                </a:solidFill>
                <a:latin typeface="標楷體" panose="03000509000000000000" pitchFamily="65" charset="-120"/>
                <a:ea typeface="標楷體" panose="03000509000000000000" pitchFamily="65" charset="-120"/>
              </a:rPr>
              <a:t>市場</a:t>
            </a:r>
            <a:r>
              <a:rPr kumimoji="0" lang="zh-TW" altLang="en-US" dirty="0">
                <a:solidFill>
                  <a:srgbClr val="000000"/>
                </a:solidFill>
                <a:latin typeface="標楷體" panose="03000509000000000000" pitchFamily="65" charset="-120"/>
                <a:ea typeface="標楷體" panose="03000509000000000000" pitchFamily="65" charset="-120"/>
              </a:rPr>
              <a:t>區隔、目標市場與</a:t>
            </a:r>
            <a:r>
              <a:rPr kumimoji="0" lang="zh-TW" altLang="en-US" dirty="0" smtClean="0">
                <a:solidFill>
                  <a:srgbClr val="000000"/>
                </a:solidFill>
                <a:latin typeface="標楷體" panose="03000509000000000000" pitchFamily="65" charset="-120"/>
                <a:ea typeface="標楷體" panose="03000509000000000000" pitchFamily="65" charset="-120"/>
              </a:rPr>
              <a:t>定位</a:t>
            </a:r>
            <a:r>
              <a:rPr kumimoji="0" lang="en-US" altLang="zh-TW" dirty="0" smtClean="0">
                <a:solidFill>
                  <a:srgbClr val="000000"/>
                </a:solidFill>
                <a:latin typeface="標楷體" panose="03000509000000000000" pitchFamily="65" charset="-120"/>
                <a:ea typeface="標楷體" panose="03000509000000000000" pitchFamily="65" charset="-120"/>
              </a:rPr>
              <a:t>-1</a:t>
            </a:r>
            <a:endParaRPr kumimoji="0" lang="zh-CN" altLang="en-US"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2745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5437188" y="3573463"/>
            <a:ext cx="2879725" cy="885825"/>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CCFF"/>
            </a:extrusionClr>
          </a:sp3d>
        </p:spPr>
        <p:txBody>
          <a:bodyPr>
            <a:spAutoFit/>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0"/>
              </a:spcBef>
              <a:buFontTx/>
              <a:buNone/>
            </a:pPr>
            <a:r>
              <a:rPr lang="en-US" altLang="zh-TW" sz="2600" b="1">
                <a:solidFill>
                  <a:srgbClr val="FF0000"/>
                </a:solidFill>
                <a:latin typeface="Times New Roman" pitchFamily="18" charset="0"/>
                <a:ea typeface="新細明體" pitchFamily="18" charset="-120"/>
              </a:rPr>
              <a:t>P</a:t>
            </a:r>
            <a:r>
              <a:rPr lang="en-US" altLang="zh-TW" sz="2600" b="1">
                <a:latin typeface="Times New Roman" pitchFamily="18" charset="0"/>
                <a:ea typeface="新細明體" pitchFamily="18" charset="-120"/>
              </a:rPr>
              <a:t>ositioning</a:t>
            </a:r>
          </a:p>
          <a:p>
            <a:pPr algn="ctr" eaLnBrk="1" fontAlgn="b" hangingPunct="1">
              <a:spcBef>
                <a:spcPct val="0"/>
              </a:spcBef>
              <a:buFontTx/>
              <a:buNone/>
            </a:pPr>
            <a:r>
              <a:rPr lang="zh-TW" altLang="en-US" sz="2600" b="1">
                <a:latin typeface="Times New Roman" pitchFamily="18" charset="0"/>
                <a:ea typeface="新細明體" pitchFamily="18" charset="-120"/>
              </a:rPr>
              <a:t>確立定位</a:t>
            </a:r>
            <a:endParaRPr lang="zh-TW" altLang="en-US" sz="2000" b="1">
              <a:latin typeface="Times New Roman" pitchFamily="18" charset="0"/>
              <a:ea typeface="新細明體" pitchFamily="18" charset="-120"/>
            </a:endParaRPr>
          </a:p>
        </p:txBody>
      </p:sp>
      <p:sp>
        <p:nvSpPr>
          <p:cNvPr id="39946" name="Rectangle 3"/>
          <p:cNvSpPr>
            <a:spLocks noChangeArrowheads="1"/>
          </p:cNvSpPr>
          <p:nvPr/>
        </p:nvSpPr>
        <p:spPr bwMode="auto">
          <a:xfrm>
            <a:off x="827088" y="2476500"/>
            <a:ext cx="3313112" cy="3744913"/>
          </a:xfrm>
          <a:prstGeom prst="rect">
            <a:avLst/>
          </a:prstGeom>
          <a:solidFill>
            <a:srgbClr val="CCFFFF">
              <a:alpha val="50980"/>
            </a:srgbClr>
          </a:solidFill>
          <a:ln w="9525">
            <a:solidFill>
              <a:schemeClr val="tx1"/>
            </a:solidFill>
            <a:prstDash val="dash"/>
            <a:miter lim="800000"/>
            <a:headEnd/>
            <a:tailEnd/>
          </a:ln>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39947" name="Rectangle 4"/>
          <p:cNvSpPr>
            <a:spLocks noChangeArrowheads="1"/>
          </p:cNvSpPr>
          <p:nvPr/>
        </p:nvSpPr>
        <p:spPr bwMode="auto">
          <a:xfrm>
            <a:off x="1117600" y="4637088"/>
            <a:ext cx="2879725" cy="1190625"/>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CCFF"/>
            </a:extrusionClr>
          </a:sp3d>
        </p:spPr>
        <p:txBody>
          <a:bodyPr>
            <a:spAutoFit/>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0"/>
              </a:spcBef>
              <a:buFontTx/>
              <a:buNone/>
            </a:pPr>
            <a:r>
              <a:rPr lang="en-US" altLang="zh-TW" sz="2600" b="1">
                <a:solidFill>
                  <a:srgbClr val="FF0000"/>
                </a:solidFill>
                <a:latin typeface="Times New Roman" pitchFamily="18" charset="0"/>
                <a:ea typeface="新細明體" pitchFamily="18" charset="-120"/>
              </a:rPr>
              <a:t>T</a:t>
            </a:r>
            <a:r>
              <a:rPr lang="en-US" altLang="zh-TW" sz="2600" b="1">
                <a:latin typeface="Times New Roman" pitchFamily="18" charset="0"/>
                <a:ea typeface="新細明體" pitchFamily="18" charset="-120"/>
              </a:rPr>
              <a:t>argeting</a:t>
            </a:r>
          </a:p>
          <a:p>
            <a:pPr algn="ctr" eaLnBrk="1" fontAlgn="b" hangingPunct="1">
              <a:spcBef>
                <a:spcPct val="0"/>
              </a:spcBef>
              <a:buFontTx/>
              <a:buNone/>
            </a:pPr>
            <a:r>
              <a:rPr lang="zh-TW" altLang="en-US" sz="2600" b="1">
                <a:latin typeface="Times New Roman" pitchFamily="18" charset="0"/>
                <a:ea typeface="新細明體" pitchFamily="18" charset="-120"/>
              </a:rPr>
              <a:t>選擇目標市場</a:t>
            </a:r>
          </a:p>
          <a:p>
            <a:pPr algn="ctr" eaLnBrk="1" fontAlgn="b" hangingPunct="1">
              <a:spcBef>
                <a:spcPct val="0"/>
              </a:spcBef>
              <a:buFontTx/>
              <a:buNone/>
            </a:pPr>
            <a:endParaRPr lang="en-US" altLang="zh-TW" sz="2000" b="1">
              <a:latin typeface="Times New Roman" pitchFamily="18" charset="0"/>
              <a:ea typeface="新細明體" pitchFamily="18" charset="-120"/>
            </a:endParaRPr>
          </a:p>
        </p:txBody>
      </p:sp>
      <p:sp>
        <p:nvSpPr>
          <p:cNvPr id="39948" name="Rectangle 5"/>
          <p:cNvSpPr>
            <a:spLocks noChangeArrowheads="1"/>
          </p:cNvSpPr>
          <p:nvPr/>
        </p:nvSpPr>
        <p:spPr bwMode="auto">
          <a:xfrm>
            <a:off x="1116013" y="2692400"/>
            <a:ext cx="2881312" cy="1068388"/>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CCFF"/>
            </a:extrusionClr>
          </a:sp3d>
        </p:spPr>
        <p:txBody>
          <a:bodyPr>
            <a:spAutoFit/>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0"/>
              </a:spcBef>
              <a:buFontTx/>
              <a:buNone/>
            </a:pPr>
            <a:r>
              <a:rPr lang="en-US" altLang="zh-TW" sz="2600" b="1">
                <a:solidFill>
                  <a:srgbClr val="FF0000"/>
                </a:solidFill>
                <a:latin typeface="Times New Roman" pitchFamily="18" charset="0"/>
                <a:ea typeface="新細明體" pitchFamily="18" charset="-120"/>
              </a:rPr>
              <a:t>S</a:t>
            </a:r>
            <a:r>
              <a:rPr lang="en-US" altLang="zh-TW" sz="2600" b="1">
                <a:latin typeface="Times New Roman" pitchFamily="18" charset="0"/>
                <a:ea typeface="新細明體" pitchFamily="18" charset="-120"/>
              </a:rPr>
              <a:t>egmentation</a:t>
            </a:r>
          </a:p>
          <a:p>
            <a:pPr algn="ctr" eaLnBrk="1" fontAlgn="b" hangingPunct="1">
              <a:spcBef>
                <a:spcPct val="0"/>
              </a:spcBef>
              <a:buFontTx/>
              <a:buNone/>
            </a:pPr>
            <a:r>
              <a:rPr lang="zh-TW" altLang="en-US" sz="2600" b="1">
                <a:latin typeface="Times New Roman" pitchFamily="18" charset="0"/>
                <a:ea typeface="新細明體" pitchFamily="18" charset="-120"/>
              </a:rPr>
              <a:t>劃分市場區隔</a:t>
            </a:r>
          </a:p>
          <a:p>
            <a:pPr algn="ctr" eaLnBrk="1" fontAlgn="b" hangingPunct="1">
              <a:spcBef>
                <a:spcPct val="0"/>
              </a:spcBef>
              <a:buFontTx/>
              <a:buNone/>
            </a:pPr>
            <a:endParaRPr lang="en-US" altLang="zh-TW" sz="1200" b="1">
              <a:latin typeface="Times New Roman" pitchFamily="18" charset="0"/>
              <a:ea typeface="新細明體" pitchFamily="18" charset="-120"/>
            </a:endParaRPr>
          </a:p>
        </p:txBody>
      </p:sp>
      <p:sp>
        <p:nvSpPr>
          <p:cNvPr id="39949" name="AutoShape 7"/>
          <p:cNvSpPr>
            <a:spLocks noChangeArrowheads="1"/>
          </p:cNvSpPr>
          <p:nvPr/>
        </p:nvSpPr>
        <p:spPr bwMode="auto">
          <a:xfrm>
            <a:off x="2090738" y="4110038"/>
            <a:ext cx="609600" cy="455612"/>
          </a:xfrm>
          <a:prstGeom prst="downArrow">
            <a:avLst>
              <a:gd name="adj1" fmla="val 50000"/>
              <a:gd name="adj2" fmla="val 25000"/>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39940" name="AutoShape 8"/>
          <p:cNvSpPr>
            <a:spLocks noChangeArrowheads="1"/>
          </p:cNvSpPr>
          <p:nvPr/>
        </p:nvSpPr>
        <p:spPr bwMode="auto">
          <a:xfrm>
            <a:off x="4429125" y="3860800"/>
            <a:ext cx="647700" cy="576263"/>
          </a:xfrm>
          <a:prstGeom prst="leftRightArrow">
            <a:avLst>
              <a:gd name="adj1" fmla="val 50000"/>
              <a:gd name="adj2" fmla="val 22479"/>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7112" name="Rectangle 9"/>
          <p:cNvSpPr>
            <a:spLocks noChangeArrowheads="1"/>
          </p:cNvSpPr>
          <p:nvPr/>
        </p:nvSpPr>
        <p:spPr bwMode="auto">
          <a:xfrm>
            <a:off x="5003800" y="1268413"/>
            <a:ext cx="28813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17420" name="Rectangle 41"/>
          <p:cNvSpPr>
            <a:spLocks noGrp="1" noChangeArrowheads="1"/>
          </p:cNvSpPr>
          <p:nvPr>
            <p:ph type="body" idx="1"/>
          </p:nvPr>
        </p:nvSpPr>
        <p:spPr>
          <a:xfrm>
            <a:off x="539750" y="1557338"/>
            <a:ext cx="8062913" cy="719137"/>
          </a:xfrm>
        </p:spPr>
        <p:txBody>
          <a:bodyPr/>
          <a:lstStyle/>
          <a:p>
            <a:pPr eaLnBrk="1" hangingPunct="1">
              <a:defRPr/>
            </a:pPr>
            <a:r>
              <a:rPr lang="zh-TW" altLang="en-US" dirty="0" smtClean="0"/>
              <a:t>目標市場行銷的作法：</a:t>
            </a:r>
            <a:r>
              <a:rPr lang="en-US" altLang="zh-TW" dirty="0" smtClean="0"/>
              <a:t>STP</a:t>
            </a:r>
          </a:p>
        </p:txBody>
      </p:sp>
      <p:sp>
        <p:nvSpPr>
          <p:cNvPr id="562218" name="Rectangle 42"/>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47115" name="矩形 4"/>
          <p:cNvSpPr>
            <a:spLocks noChangeArrowheads="1"/>
          </p:cNvSpPr>
          <p:nvPr/>
        </p:nvSpPr>
        <p:spPr bwMode="auto">
          <a:xfrm rot="1115931">
            <a:off x="7485063" y="2246313"/>
            <a:ext cx="80010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hangingPunct="1">
              <a:spcBef>
                <a:spcPct val="0"/>
              </a:spcBef>
              <a:buFontTx/>
              <a:buNone/>
            </a:pPr>
            <a:r>
              <a:rPr kumimoji="0" lang="zh-TW" altLang="en-US" sz="2400">
                <a:latin typeface="Arial" pitchFamily="34" charset="0"/>
                <a:ea typeface="新細明體" pitchFamily="18" charset="-120"/>
              </a:rPr>
              <a:t>重要</a:t>
            </a:r>
          </a:p>
        </p:txBody>
      </p:sp>
    </p:spTree>
    <p:extLst>
      <p:ext uri="{BB962C8B-B14F-4D97-AF65-F5344CB8AC3E}">
        <p14:creationId xmlns:p14="http://schemas.microsoft.com/office/powerpoint/2010/main" val="16843446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48"/>
                                        </p:tgtEl>
                                        <p:attrNameLst>
                                          <p:attrName>style.visibility</p:attrName>
                                        </p:attrNameLst>
                                      </p:cBhvr>
                                      <p:to>
                                        <p:strVal val="visible"/>
                                      </p:to>
                                    </p:set>
                                    <p:animEffect transition="in" filter="barn(inVertical)">
                                      <p:cBhvr>
                                        <p:cTn id="7" dur="500"/>
                                        <p:tgtEl>
                                          <p:spTgt spid="39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49"/>
                                        </p:tgtEl>
                                        <p:attrNameLst>
                                          <p:attrName>style.visibility</p:attrName>
                                        </p:attrNameLst>
                                      </p:cBhvr>
                                      <p:to>
                                        <p:strVal val="visible"/>
                                      </p:to>
                                    </p:set>
                                    <p:animEffect transition="in" filter="barn(inVertical)">
                                      <p:cBhvr>
                                        <p:cTn id="12" dur="500"/>
                                        <p:tgtEl>
                                          <p:spTgt spid="39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47"/>
                                        </p:tgtEl>
                                        <p:attrNameLst>
                                          <p:attrName>style.visibility</p:attrName>
                                        </p:attrNameLst>
                                      </p:cBhvr>
                                      <p:to>
                                        <p:strVal val="visible"/>
                                      </p:to>
                                    </p:set>
                                    <p:animEffect transition="in" filter="barn(inVertical)">
                                      <p:cBhvr>
                                        <p:cTn id="17" dur="500"/>
                                        <p:tgtEl>
                                          <p:spTgt spid="399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946"/>
                                        </p:tgtEl>
                                        <p:attrNameLst>
                                          <p:attrName>style.visibility</p:attrName>
                                        </p:attrNameLst>
                                      </p:cBhvr>
                                      <p:to>
                                        <p:strVal val="visible"/>
                                      </p:to>
                                    </p:set>
                                    <p:animEffect transition="in" filter="barn(inVertical)">
                                      <p:cBhvr>
                                        <p:cTn id="22" dur="500"/>
                                        <p:tgtEl>
                                          <p:spTgt spid="39946"/>
                                        </p:tgtEl>
                                      </p:cBhvr>
                                    </p:animEffect>
                                  </p:childTnLst>
                                </p:cTn>
                              </p:par>
                            </p:childTnLst>
                          </p:cTn>
                        </p:par>
                        <p:par>
                          <p:cTn id="23" fill="hold" nodeType="afterGroup">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9940"/>
                                        </p:tgtEl>
                                        <p:attrNameLst>
                                          <p:attrName>style.visibility</p:attrName>
                                        </p:attrNameLst>
                                      </p:cBhvr>
                                      <p:to>
                                        <p:strVal val="visible"/>
                                      </p:to>
                                    </p:set>
                                    <p:animEffect transition="in" filter="barn(inVertical)">
                                      <p:cBhvr>
                                        <p:cTn id="26" dur="500"/>
                                        <p:tgtEl>
                                          <p:spTgt spid="39940"/>
                                        </p:tgtEl>
                                      </p:cBhvr>
                                    </p:animEffect>
                                  </p:childTnLst>
                                </p:cTn>
                              </p:par>
                            </p:childTnLst>
                          </p:cTn>
                        </p:par>
                        <p:par>
                          <p:cTn id="27" fill="hold" nodeType="afterGroup">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9938"/>
                                        </p:tgtEl>
                                        <p:attrNameLst>
                                          <p:attrName>style.visibility</p:attrName>
                                        </p:attrNameLst>
                                      </p:cBhvr>
                                      <p:to>
                                        <p:strVal val="visible"/>
                                      </p:to>
                                    </p:set>
                                    <p:animEffect transition="in" filter="barn(inVertical)">
                                      <p:cBhvr>
                                        <p:cTn id="30"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6" grpId="0" animBg="1"/>
      <p:bldP spid="39947" grpId="0" animBg="1"/>
      <p:bldP spid="39948" grpId="0" animBg="1"/>
      <p:bldP spid="39949" grpId="0" animBg="1"/>
      <p:bldP spid="399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1087438" y="2476500"/>
            <a:ext cx="3313112" cy="3744913"/>
          </a:xfrm>
          <a:prstGeom prst="rect">
            <a:avLst/>
          </a:prstGeom>
          <a:solidFill>
            <a:srgbClr val="CCFFFF">
              <a:alpha val="50980"/>
            </a:srgbClr>
          </a:solidFill>
          <a:ln w="9525">
            <a:solidFill>
              <a:schemeClr val="tx1"/>
            </a:solidFill>
            <a:prstDash val="dash"/>
            <a:miter lim="800000"/>
            <a:headEnd/>
            <a:tailEnd/>
          </a:ln>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19463" name="AutoShape 8"/>
          <p:cNvSpPr>
            <a:spLocks noChangeArrowheads="1"/>
          </p:cNvSpPr>
          <p:nvPr/>
        </p:nvSpPr>
        <p:spPr bwMode="auto">
          <a:xfrm>
            <a:off x="4429125" y="3860800"/>
            <a:ext cx="647700" cy="576263"/>
          </a:xfrm>
          <a:prstGeom prst="leftRightArrow">
            <a:avLst>
              <a:gd name="adj1" fmla="val 50000"/>
              <a:gd name="adj2" fmla="val 22479"/>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8132" name="Rectangle 9"/>
          <p:cNvSpPr>
            <a:spLocks noChangeArrowheads="1"/>
          </p:cNvSpPr>
          <p:nvPr/>
        </p:nvSpPr>
        <p:spPr bwMode="auto">
          <a:xfrm>
            <a:off x="5003800" y="1268413"/>
            <a:ext cx="28813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grpSp>
        <p:nvGrpSpPr>
          <p:cNvPr id="2" name="Group 11"/>
          <p:cNvGrpSpPr>
            <a:grpSpLocks/>
          </p:cNvGrpSpPr>
          <p:nvPr/>
        </p:nvGrpSpPr>
        <p:grpSpPr bwMode="auto">
          <a:xfrm>
            <a:off x="1319213" y="2546350"/>
            <a:ext cx="7056437" cy="3024188"/>
            <a:chOff x="1020" y="1616"/>
            <a:chExt cx="4445" cy="1905"/>
          </a:xfrm>
        </p:grpSpPr>
        <p:grpSp>
          <p:nvGrpSpPr>
            <p:cNvPr id="48138" name="Group 12"/>
            <p:cNvGrpSpPr>
              <a:grpSpLocks/>
            </p:cNvGrpSpPr>
            <p:nvPr/>
          </p:nvGrpSpPr>
          <p:grpSpPr bwMode="auto">
            <a:xfrm>
              <a:off x="1020" y="1616"/>
              <a:ext cx="1815" cy="681"/>
              <a:chOff x="3198" y="1207"/>
              <a:chExt cx="1815" cy="681"/>
            </a:xfrm>
          </p:grpSpPr>
          <p:sp>
            <p:nvSpPr>
              <p:cNvPr id="48145" name="Rectangle 13"/>
              <p:cNvSpPr>
                <a:spLocks noChangeArrowheads="1"/>
              </p:cNvSpPr>
              <p:nvPr/>
            </p:nvSpPr>
            <p:spPr bwMode="auto">
              <a:xfrm>
                <a:off x="3198" y="1207"/>
                <a:ext cx="1815" cy="681"/>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wrap="none" anchor="ctr">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8146" name="Text Box 14"/>
              <p:cNvSpPr txBox="1">
                <a:spLocks noChangeArrowheads="1"/>
              </p:cNvSpPr>
              <p:nvPr/>
            </p:nvSpPr>
            <p:spPr bwMode="auto">
              <a:xfrm>
                <a:off x="3198" y="1298"/>
                <a:ext cx="181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根據購買者特性，</a:t>
                </a:r>
              </a:p>
              <a:p>
                <a:pPr algn="ctr" eaLnBrk="1" fontAlgn="b" hangingPunct="1">
                  <a:spcBef>
                    <a:spcPct val="20000"/>
                  </a:spcBef>
                  <a:buClr>
                    <a:srgbClr val="0000CC"/>
                  </a:buClr>
                  <a:buFont typeface="Wingdings" pitchFamily="2" charset="2"/>
                  <a:buNone/>
                </a:pPr>
                <a:r>
                  <a:rPr lang="zh-TW" altLang="en-US" sz="2400">
                    <a:latin typeface="Times New Roman" pitchFamily="18" charset="0"/>
                  </a:rPr>
                  <a:t>區隔市場</a:t>
                </a:r>
              </a:p>
            </p:txBody>
          </p:sp>
        </p:grpSp>
        <p:grpSp>
          <p:nvGrpSpPr>
            <p:cNvPr id="48139" name="Group 15"/>
            <p:cNvGrpSpPr>
              <a:grpSpLocks/>
            </p:cNvGrpSpPr>
            <p:nvPr/>
          </p:nvGrpSpPr>
          <p:grpSpPr bwMode="auto">
            <a:xfrm>
              <a:off x="1020" y="2840"/>
              <a:ext cx="1815" cy="681"/>
              <a:chOff x="3334" y="3384"/>
              <a:chExt cx="1815" cy="681"/>
            </a:xfrm>
          </p:grpSpPr>
          <p:sp>
            <p:nvSpPr>
              <p:cNvPr id="48143" name="Rectangle 16"/>
              <p:cNvSpPr>
                <a:spLocks noChangeArrowheads="1"/>
              </p:cNvSpPr>
              <p:nvPr/>
            </p:nvSpPr>
            <p:spPr bwMode="auto">
              <a:xfrm>
                <a:off x="3334" y="3384"/>
                <a:ext cx="1815" cy="681"/>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wrap="none" anchor="ctr">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8144" name="Text Box 17"/>
              <p:cNvSpPr txBox="1">
                <a:spLocks noChangeArrowheads="1"/>
              </p:cNvSpPr>
              <p:nvPr/>
            </p:nvSpPr>
            <p:spPr bwMode="auto">
              <a:xfrm>
                <a:off x="3451" y="3475"/>
                <a:ext cx="165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0"/>
                  </a:spcBef>
                  <a:buFontTx/>
                  <a:buNone/>
                </a:pPr>
                <a:r>
                  <a:rPr lang="zh-TW" altLang="en-US" sz="2400">
                    <a:latin typeface="Times New Roman" pitchFamily="18" charset="0"/>
                  </a:rPr>
                  <a:t>評估不同的區塊，</a:t>
                </a:r>
              </a:p>
              <a:p>
                <a:pPr algn="ctr" eaLnBrk="1" fontAlgn="b" hangingPunct="1">
                  <a:spcBef>
                    <a:spcPct val="0"/>
                  </a:spcBef>
                  <a:buFontTx/>
                  <a:buNone/>
                </a:pPr>
                <a:r>
                  <a:rPr lang="zh-TW" altLang="en-US" sz="2400">
                    <a:latin typeface="Times New Roman" pitchFamily="18" charset="0"/>
                  </a:rPr>
                  <a:t>選擇進入</a:t>
                </a:r>
                <a:endParaRPr lang="zh-TW" altLang="en-US" sz="2400">
                  <a:solidFill>
                    <a:srgbClr val="000099"/>
                  </a:solidFill>
                  <a:latin typeface="Times New Roman" pitchFamily="18" charset="0"/>
                </a:endParaRPr>
              </a:p>
            </p:txBody>
          </p:sp>
        </p:grpSp>
        <p:grpSp>
          <p:nvGrpSpPr>
            <p:cNvPr id="48140" name="Group 18"/>
            <p:cNvGrpSpPr>
              <a:grpSpLocks/>
            </p:cNvGrpSpPr>
            <p:nvPr/>
          </p:nvGrpSpPr>
          <p:grpSpPr bwMode="auto">
            <a:xfrm>
              <a:off x="3651" y="2160"/>
              <a:ext cx="1814" cy="590"/>
              <a:chOff x="3515" y="3022"/>
              <a:chExt cx="1814" cy="590"/>
            </a:xfrm>
          </p:grpSpPr>
          <p:sp>
            <p:nvSpPr>
              <p:cNvPr id="48141" name="Rectangle 19"/>
              <p:cNvSpPr>
                <a:spLocks noChangeArrowheads="1"/>
              </p:cNvSpPr>
              <p:nvPr/>
            </p:nvSpPr>
            <p:spPr bwMode="auto">
              <a:xfrm>
                <a:off x="3515" y="3022"/>
                <a:ext cx="1814" cy="590"/>
              </a:xfrm>
              <a:prstGeom prst="rect">
                <a:avLst/>
              </a:prstGeom>
              <a:gradFill rotWithShape="1">
                <a:gsLst>
                  <a:gs pos="0">
                    <a:srgbClr val="FFFFFF"/>
                  </a:gs>
                  <a:gs pos="100000">
                    <a:srgbClr val="FFCCFF"/>
                  </a:gs>
                </a:gsLst>
                <a:path path="shape">
                  <a:fillToRect l="50000" t="50000" r="50000" b="5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wrap="none" anchor="ctr">
                <a:flatTx/>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8142" name="Text Box 20"/>
              <p:cNvSpPr txBox="1">
                <a:spLocks noChangeArrowheads="1"/>
              </p:cNvSpPr>
              <p:nvPr/>
            </p:nvSpPr>
            <p:spPr bwMode="auto">
              <a:xfrm>
                <a:off x="3845" y="3036"/>
                <a:ext cx="107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塑造有競爭</a:t>
                </a:r>
              </a:p>
              <a:p>
                <a:pPr algn="ctr" eaLnBrk="1" fontAlgn="b" hangingPunct="1">
                  <a:spcBef>
                    <a:spcPct val="20000"/>
                  </a:spcBef>
                  <a:buClr>
                    <a:srgbClr val="0000CC"/>
                  </a:buClr>
                  <a:buFont typeface="Wingdings" pitchFamily="2" charset="2"/>
                  <a:buNone/>
                </a:pPr>
                <a:r>
                  <a:rPr lang="zh-TW" altLang="en-US" sz="2400">
                    <a:latin typeface="Times New Roman" pitchFamily="18" charset="0"/>
                  </a:rPr>
                  <a:t>優勢的形象</a:t>
                </a:r>
                <a:endParaRPr lang="zh-TW" altLang="en-US" sz="2400">
                  <a:solidFill>
                    <a:srgbClr val="000099"/>
                  </a:solidFill>
                  <a:latin typeface="Times New Roman" pitchFamily="18" charset="0"/>
                </a:endParaRPr>
              </a:p>
            </p:txBody>
          </p:sp>
        </p:grpSp>
      </p:grpSp>
      <p:sp>
        <p:nvSpPr>
          <p:cNvPr id="17420" name="Rectangle 41"/>
          <p:cNvSpPr>
            <a:spLocks noGrp="1" noChangeArrowheads="1"/>
          </p:cNvSpPr>
          <p:nvPr>
            <p:ph type="body" idx="1"/>
          </p:nvPr>
        </p:nvSpPr>
        <p:spPr>
          <a:xfrm>
            <a:off x="539750" y="1557338"/>
            <a:ext cx="8062913" cy="719137"/>
          </a:xfrm>
        </p:spPr>
        <p:txBody>
          <a:bodyPr/>
          <a:lstStyle/>
          <a:p>
            <a:pPr eaLnBrk="1" hangingPunct="1">
              <a:defRPr/>
            </a:pPr>
            <a:r>
              <a:rPr lang="zh-TW" altLang="en-US" smtClean="0"/>
              <a:t>目標市場行銷的作法：</a:t>
            </a:r>
            <a:r>
              <a:rPr lang="en-US" altLang="zh-TW" smtClean="0"/>
              <a:t>STP</a:t>
            </a:r>
          </a:p>
        </p:txBody>
      </p:sp>
      <p:sp>
        <p:nvSpPr>
          <p:cNvPr id="562218" name="Rectangle 42"/>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17" name="矩形 4"/>
          <p:cNvSpPr>
            <a:spLocks noChangeArrowheads="1"/>
          </p:cNvSpPr>
          <p:nvPr/>
        </p:nvSpPr>
        <p:spPr bwMode="auto">
          <a:xfrm rot="1115931">
            <a:off x="7485063" y="2246313"/>
            <a:ext cx="80010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hangingPunct="1">
              <a:spcBef>
                <a:spcPct val="0"/>
              </a:spcBef>
              <a:buFontTx/>
              <a:buNone/>
            </a:pPr>
            <a:r>
              <a:rPr kumimoji="0" lang="zh-TW" altLang="en-US" sz="2400">
                <a:latin typeface="Arial" pitchFamily="34" charset="0"/>
                <a:ea typeface="新細明體" pitchFamily="18" charset="-120"/>
              </a:rPr>
              <a:t>重要</a:t>
            </a:r>
          </a:p>
        </p:txBody>
      </p:sp>
      <p:sp>
        <p:nvSpPr>
          <p:cNvPr id="19" name="AutoShape 7"/>
          <p:cNvSpPr>
            <a:spLocks noChangeArrowheads="1"/>
          </p:cNvSpPr>
          <p:nvPr/>
        </p:nvSpPr>
        <p:spPr bwMode="auto">
          <a:xfrm>
            <a:off x="2395538" y="3890963"/>
            <a:ext cx="609600" cy="455612"/>
          </a:xfrm>
          <a:prstGeom prst="downArrow">
            <a:avLst>
              <a:gd name="adj1" fmla="val 50000"/>
              <a:gd name="adj2" fmla="val 25000"/>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Tree>
    <p:extLst>
      <p:ext uri="{BB962C8B-B14F-4D97-AF65-F5344CB8AC3E}">
        <p14:creationId xmlns:p14="http://schemas.microsoft.com/office/powerpoint/2010/main" val="626821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19463"/>
                                        </p:tgtEl>
                                        <p:attrNameLst>
                                          <p:attrName>style.visibility</p:attrName>
                                        </p:attrNameLst>
                                      </p:cBhvr>
                                      <p:to>
                                        <p:strVal val="visible"/>
                                      </p:to>
                                    </p:set>
                                    <p:animEffect transition="in" filter="barn(inVertical)">
                                      <p:cBhvr>
                                        <p:cTn id="9" dur="500"/>
                                        <p:tgtEl>
                                          <p:spTgt spid="19463"/>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463"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body" idx="1"/>
          </p:nvPr>
        </p:nvSpPr>
        <p:spPr>
          <a:xfrm>
            <a:off x="539750" y="1484313"/>
            <a:ext cx="7893050" cy="3979862"/>
          </a:xfrm>
        </p:spPr>
        <p:txBody>
          <a:bodyPr/>
          <a:lstStyle/>
          <a:p>
            <a:pPr eaLnBrk="1" hangingPunct="1">
              <a:lnSpc>
                <a:spcPct val="115000"/>
              </a:lnSpc>
              <a:spcBef>
                <a:spcPct val="10000"/>
              </a:spcBef>
              <a:defRPr/>
            </a:pPr>
            <a:r>
              <a:rPr lang="zh-TW" altLang="en-US" dirty="0" smtClean="0">
                <a:solidFill>
                  <a:srgbClr val="FF0000"/>
                </a:solidFill>
              </a:rPr>
              <a:t>區隔變數 </a:t>
            </a:r>
            <a:r>
              <a:rPr lang="en-US" altLang="zh-TW" dirty="0" smtClean="0"/>
              <a:t>(segmentation variable)  p.195</a:t>
            </a:r>
            <a:endParaRPr lang="zh-TW" altLang="zh-CN" dirty="0" smtClean="0"/>
          </a:p>
          <a:p>
            <a:pPr lvl="1" eaLnBrk="1" hangingPunct="1">
              <a:lnSpc>
                <a:spcPct val="115000"/>
              </a:lnSpc>
              <a:spcBef>
                <a:spcPct val="10000"/>
              </a:spcBef>
              <a:defRPr/>
            </a:pPr>
            <a:r>
              <a:rPr lang="zh-TW" altLang="en-US" dirty="0" smtClean="0"/>
              <a:t>劃分市場所使用的判別標準</a:t>
            </a:r>
            <a:endParaRPr lang="zh-TW" altLang="zh-CN" dirty="0" smtClean="0"/>
          </a:p>
        </p:txBody>
      </p:sp>
      <p:sp>
        <p:nvSpPr>
          <p:cNvPr id="565275" name="Rectangle 27"/>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4" name="手繪多邊形 3"/>
          <p:cNvSpPr/>
          <p:nvPr/>
        </p:nvSpPr>
        <p:spPr>
          <a:xfrm>
            <a:off x="1123950" y="2852738"/>
            <a:ext cx="2219325" cy="2335212"/>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61030" tIns="297976" rIns="361030" bIns="297976" spcCol="1270" anchor="ctr"/>
          <a:lstStyle/>
          <a:p>
            <a:pPr algn="ctr" defTabSz="1244600">
              <a:lnSpc>
                <a:spcPct val="90000"/>
              </a:lnSpc>
              <a:spcAft>
                <a:spcPct val="35000"/>
              </a:spcAft>
              <a:defRPr/>
            </a:pPr>
            <a:r>
              <a:rPr lang="zh-TW" altLang="en-US" sz="2800" dirty="0">
                <a:solidFill>
                  <a:schemeClr val="bg1"/>
                </a:solidFill>
                <a:latin typeface="標楷體" panose="03000509000000000000" pitchFamily="65" charset="-120"/>
                <a:ea typeface="標楷體" panose="03000509000000000000" pitchFamily="65" charset="-120"/>
              </a:rPr>
              <a:t>地理變數</a:t>
            </a:r>
          </a:p>
        </p:txBody>
      </p:sp>
      <p:sp>
        <p:nvSpPr>
          <p:cNvPr id="5" name="手繪多邊形 4"/>
          <p:cNvSpPr/>
          <p:nvPr/>
        </p:nvSpPr>
        <p:spPr>
          <a:xfrm>
            <a:off x="2900363" y="2852738"/>
            <a:ext cx="2219325" cy="2335212"/>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adFill>
            <a:gsLst>
              <a:gs pos="0">
                <a:srgbClr val="03D4A8"/>
              </a:gs>
              <a:gs pos="25000">
                <a:srgbClr val="21D6E0"/>
              </a:gs>
              <a:gs pos="75000">
                <a:srgbClr val="0087E6"/>
              </a:gs>
              <a:gs pos="100000">
                <a:srgbClr val="005CBF"/>
              </a:gs>
            </a:gsLst>
            <a:lin ang="5400000" scaled="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61030" tIns="297976" rIns="361030" bIns="297976" spcCol="1270" anchor="ctr"/>
          <a:lstStyle/>
          <a:p>
            <a:pPr algn="ctr" defTabSz="1244600">
              <a:lnSpc>
                <a:spcPct val="90000"/>
              </a:lnSpc>
              <a:spcAft>
                <a:spcPct val="35000"/>
              </a:spcAft>
              <a:defRPr/>
            </a:pPr>
            <a:r>
              <a:rPr lang="zh-TW" altLang="en-US" sz="2800" dirty="0">
                <a:solidFill>
                  <a:schemeClr val="bg1"/>
                </a:solidFill>
                <a:latin typeface="標楷體" panose="03000509000000000000" pitchFamily="65" charset="-120"/>
                <a:ea typeface="標楷體" panose="03000509000000000000" pitchFamily="65" charset="-120"/>
              </a:rPr>
              <a:t>人口統計變數</a:t>
            </a:r>
          </a:p>
        </p:txBody>
      </p:sp>
      <p:sp>
        <p:nvSpPr>
          <p:cNvPr id="6" name="手繪多邊形 5"/>
          <p:cNvSpPr/>
          <p:nvPr/>
        </p:nvSpPr>
        <p:spPr>
          <a:xfrm>
            <a:off x="4675188" y="2852738"/>
            <a:ext cx="2219325" cy="2335212"/>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adFill>
            <a:gsLst>
              <a:gs pos="0">
                <a:srgbClr val="FFF200"/>
              </a:gs>
              <a:gs pos="45000">
                <a:srgbClr val="FF7A00"/>
              </a:gs>
              <a:gs pos="70000">
                <a:srgbClr val="FF0300"/>
              </a:gs>
              <a:gs pos="100000">
                <a:srgbClr val="4D0808"/>
              </a:gs>
            </a:gsLst>
            <a:lin ang="5400000" scaled="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61030" tIns="297976" rIns="361030" bIns="297976" spcCol="1270" anchor="ctr"/>
          <a:lstStyle/>
          <a:p>
            <a:pPr algn="ctr" defTabSz="1244600">
              <a:lnSpc>
                <a:spcPct val="90000"/>
              </a:lnSpc>
              <a:spcAft>
                <a:spcPct val="35000"/>
              </a:spcAft>
              <a:defRPr/>
            </a:pPr>
            <a:r>
              <a:rPr lang="zh-TW" altLang="en-US" sz="2800" dirty="0">
                <a:solidFill>
                  <a:schemeClr val="bg1"/>
                </a:solidFill>
                <a:latin typeface="標楷體" panose="03000509000000000000" pitchFamily="65" charset="-120"/>
                <a:ea typeface="標楷體" panose="03000509000000000000" pitchFamily="65" charset="-120"/>
              </a:rPr>
              <a:t>心理統計變數</a:t>
            </a:r>
          </a:p>
        </p:txBody>
      </p:sp>
      <p:sp>
        <p:nvSpPr>
          <p:cNvPr id="7" name="手繪多邊形 6"/>
          <p:cNvSpPr/>
          <p:nvPr/>
        </p:nvSpPr>
        <p:spPr>
          <a:xfrm>
            <a:off x="6451600" y="2852738"/>
            <a:ext cx="2219325" cy="2335212"/>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blipFill>
            <a:blip r:embed="rId2"/>
            <a:tile tx="0" ty="0" sx="100000" sy="100000" flip="none" algn="tl"/>
          </a:bli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61030" tIns="297976" rIns="361030" bIns="297976" spcCol="1270" anchor="ctr"/>
          <a:lstStyle/>
          <a:p>
            <a:pPr algn="ctr" defTabSz="1244600">
              <a:lnSpc>
                <a:spcPct val="90000"/>
              </a:lnSpc>
              <a:spcAft>
                <a:spcPct val="35000"/>
              </a:spcAft>
              <a:defRPr/>
            </a:pPr>
            <a:r>
              <a:rPr lang="zh-TW" altLang="en-US" sz="2800" dirty="0">
                <a:latin typeface="標楷體" panose="03000509000000000000" pitchFamily="65" charset="-120"/>
                <a:ea typeface="標楷體" panose="03000509000000000000" pitchFamily="65" charset="-120"/>
              </a:rPr>
              <a:t>行為變數</a:t>
            </a:r>
          </a:p>
        </p:txBody>
      </p:sp>
    </p:spTree>
    <p:extLst>
      <p:ext uri="{BB962C8B-B14F-4D97-AF65-F5344CB8AC3E}">
        <p14:creationId xmlns:p14="http://schemas.microsoft.com/office/powerpoint/2010/main" val="31242406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body" idx="1"/>
          </p:nvPr>
        </p:nvSpPr>
        <p:spPr>
          <a:xfrm>
            <a:off x="566738" y="1341438"/>
            <a:ext cx="7893050" cy="3979862"/>
          </a:xfrm>
        </p:spPr>
        <p:txBody>
          <a:bodyPr/>
          <a:lstStyle/>
          <a:p>
            <a:pPr lvl="1" eaLnBrk="1" hangingPunct="1">
              <a:lnSpc>
                <a:spcPct val="115000"/>
              </a:lnSpc>
              <a:spcBef>
                <a:spcPct val="10000"/>
              </a:spcBef>
              <a:defRPr/>
            </a:pPr>
            <a:r>
              <a:rPr lang="zh-TW" altLang="en-US" b="1" dirty="0" smtClean="0">
                <a:solidFill>
                  <a:srgbClr val="FF0000"/>
                </a:solidFill>
              </a:rPr>
              <a:t>地理區隔變數</a:t>
            </a:r>
            <a:r>
              <a:rPr lang="en-US" altLang="zh-TW" b="1" dirty="0" smtClean="0">
                <a:solidFill>
                  <a:srgbClr val="FF0000"/>
                </a:solidFill>
              </a:rPr>
              <a:t>(</a:t>
            </a:r>
            <a:r>
              <a:rPr lang="en-US" altLang="zh-TW" b="1" dirty="0" smtClean="0"/>
              <a:t>geographic variables)</a:t>
            </a:r>
          </a:p>
          <a:p>
            <a:pPr lvl="2" eaLnBrk="1" hangingPunct="1">
              <a:lnSpc>
                <a:spcPct val="115000"/>
              </a:lnSpc>
              <a:spcBef>
                <a:spcPct val="10000"/>
              </a:spcBef>
              <a:defRPr/>
            </a:pPr>
            <a:r>
              <a:rPr lang="zh-TW" altLang="en-US" dirty="0" smtClean="0"/>
              <a:t>氣候</a:t>
            </a:r>
            <a:endParaRPr lang="en-US" altLang="zh-TW" dirty="0" smtClean="0"/>
          </a:p>
          <a:p>
            <a:pPr lvl="2" eaLnBrk="1" hangingPunct="1">
              <a:lnSpc>
                <a:spcPct val="115000"/>
              </a:lnSpc>
              <a:spcBef>
                <a:spcPct val="10000"/>
              </a:spcBef>
              <a:defRPr/>
            </a:pPr>
            <a:r>
              <a:rPr lang="zh-TW" altLang="en-US" dirty="0" smtClean="0"/>
              <a:t>城鎮規模與人口密度</a:t>
            </a:r>
            <a:r>
              <a:rPr lang="en-US" altLang="zh-TW" dirty="0" smtClean="0"/>
              <a:t> </a:t>
            </a:r>
          </a:p>
          <a:p>
            <a:pPr lvl="2" eaLnBrk="1" hangingPunct="1">
              <a:lnSpc>
                <a:spcPct val="115000"/>
              </a:lnSpc>
              <a:spcBef>
                <a:spcPct val="10000"/>
              </a:spcBef>
              <a:defRPr/>
            </a:pPr>
            <a:r>
              <a:rPr lang="zh-TW" altLang="en-US" dirty="0" smtClean="0"/>
              <a:t>區域</a:t>
            </a:r>
            <a:endParaRPr lang="en-US" altLang="zh-TW" dirty="0" smtClean="0"/>
          </a:p>
        </p:txBody>
      </p:sp>
      <p:sp>
        <p:nvSpPr>
          <p:cNvPr id="565275" name="Rectangle 27"/>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7" name="矩形 26"/>
          <p:cNvSpPr/>
          <p:nvPr/>
        </p:nvSpPr>
        <p:spPr>
          <a:xfrm>
            <a:off x="2339975" y="4221163"/>
            <a:ext cx="5183188" cy="1692275"/>
          </a:xfrm>
          <a:prstGeom prst="rect">
            <a:avLst/>
          </a:prstGeom>
          <a:solidFill>
            <a:srgbClr val="FFCCFF"/>
          </a:solidFill>
        </p:spPr>
        <p:txBody>
          <a:bodyPr>
            <a:spAutoFit/>
          </a:bodyPr>
          <a:lstStyle/>
          <a:p>
            <a:pPr fontAlgn="b">
              <a:defRPr/>
            </a:pPr>
            <a:r>
              <a:rPr lang="zh-TW" altLang="en-US" sz="2600" dirty="0">
                <a:latin typeface="+mn-ea"/>
                <a:ea typeface="+mn-ea"/>
              </a:rPr>
              <a:t>採用這些變數的主因是它們隱含的人文環境（如經濟、文化、交通）</a:t>
            </a:r>
            <a:endParaRPr lang="en-US" altLang="zh-TW" sz="2600" dirty="0">
              <a:latin typeface="+mn-ea"/>
              <a:ea typeface="+mn-ea"/>
            </a:endParaRPr>
          </a:p>
          <a:p>
            <a:pPr fontAlgn="b">
              <a:defRPr/>
            </a:pPr>
            <a:r>
              <a:rPr lang="zh-TW" altLang="en-US" sz="2600" dirty="0">
                <a:latin typeface="+mn-ea"/>
                <a:ea typeface="+mn-ea"/>
              </a:rPr>
              <a:t>與自然環境（如四季變化、溫度）</a:t>
            </a:r>
            <a:endParaRPr lang="en-US" altLang="zh-TW" sz="2600" dirty="0">
              <a:latin typeface="+mn-ea"/>
              <a:ea typeface="+mn-ea"/>
            </a:endParaRPr>
          </a:p>
          <a:p>
            <a:pPr fontAlgn="b">
              <a:defRPr/>
            </a:pPr>
            <a:r>
              <a:rPr lang="zh-TW" altLang="en-US" sz="2600" dirty="0">
                <a:latin typeface="+mn-ea"/>
                <a:ea typeface="+mn-ea"/>
              </a:rPr>
              <a:t>造成商品需求上的差異。</a:t>
            </a:r>
          </a:p>
        </p:txBody>
      </p:sp>
    </p:spTree>
    <p:extLst>
      <p:ext uri="{BB962C8B-B14F-4D97-AF65-F5344CB8AC3E}">
        <p14:creationId xmlns:p14="http://schemas.microsoft.com/office/powerpoint/2010/main" val="31531459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5250">
                                            <p:txEl>
                                              <p:pRg st="1" end="1"/>
                                            </p:txEl>
                                          </p:spTgt>
                                        </p:tgtEl>
                                        <p:attrNameLst>
                                          <p:attrName>style.visibility</p:attrName>
                                        </p:attrNameLst>
                                      </p:cBhvr>
                                      <p:to>
                                        <p:strVal val="visible"/>
                                      </p:to>
                                    </p:set>
                                    <p:animEffect transition="in" filter="barn(inVertical)">
                                      <p:cBhvr>
                                        <p:cTn id="7" dur="500"/>
                                        <p:tgtEl>
                                          <p:spTgt spid="5652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5250">
                                            <p:txEl>
                                              <p:pRg st="2" end="2"/>
                                            </p:txEl>
                                          </p:spTgt>
                                        </p:tgtEl>
                                        <p:attrNameLst>
                                          <p:attrName>style.visibility</p:attrName>
                                        </p:attrNameLst>
                                      </p:cBhvr>
                                      <p:to>
                                        <p:strVal val="visible"/>
                                      </p:to>
                                    </p:set>
                                    <p:animEffect transition="in" filter="barn(inVertical)">
                                      <p:cBhvr>
                                        <p:cTn id="12" dur="500"/>
                                        <p:tgtEl>
                                          <p:spTgt spid="5652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5250">
                                            <p:txEl>
                                              <p:pRg st="3" end="3"/>
                                            </p:txEl>
                                          </p:spTgt>
                                        </p:tgtEl>
                                        <p:attrNameLst>
                                          <p:attrName>style.visibility</p:attrName>
                                        </p:attrNameLst>
                                      </p:cBhvr>
                                      <p:to>
                                        <p:strVal val="visible"/>
                                      </p:to>
                                    </p:set>
                                    <p:animEffect transition="in" filter="barn(inVertical)">
                                      <p:cBhvr>
                                        <p:cTn id="17" dur="500"/>
                                        <p:tgtEl>
                                          <p:spTgt spid="5652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build="p"/>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25" name="Rectangle 29"/>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9" name="矩形 28"/>
          <p:cNvSpPr/>
          <p:nvPr/>
        </p:nvSpPr>
        <p:spPr>
          <a:xfrm>
            <a:off x="611188" y="1471613"/>
            <a:ext cx="2954337" cy="517525"/>
          </a:xfrm>
          <a:prstGeom prst="rect">
            <a:avLst/>
          </a:prstGeom>
          <a:solidFill>
            <a:srgbClr val="FFFF00"/>
          </a:solidFill>
        </p:spPr>
        <p:txBody>
          <a:bodyPr wrap="none">
            <a:spAutoFit/>
          </a:bodyPr>
          <a:lstStyle/>
          <a:p>
            <a:pPr marL="0" lvl="2" fontAlgn="b">
              <a:lnSpc>
                <a:spcPct val="115000"/>
              </a:lnSpc>
              <a:spcBef>
                <a:spcPct val="10000"/>
              </a:spcBef>
              <a:defRPr/>
            </a:pPr>
            <a:r>
              <a:rPr lang="zh-TW" altLang="en-US" u="sng" dirty="0">
                <a:latin typeface="+mn-ea"/>
                <a:ea typeface="+mn-ea"/>
              </a:rPr>
              <a:t>城鎮規模與人口密度</a:t>
            </a:r>
            <a:endParaRPr lang="en-US" altLang="zh-TW" u="sng" dirty="0">
              <a:latin typeface="+mn-ea"/>
              <a:ea typeface="+mn-ea"/>
            </a:endParaRPr>
          </a:p>
        </p:txBody>
      </p:sp>
      <p:sp>
        <p:nvSpPr>
          <p:cNvPr id="30" name="矩形 29"/>
          <p:cNvSpPr/>
          <p:nvPr/>
        </p:nvSpPr>
        <p:spPr>
          <a:xfrm>
            <a:off x="742950" y="2751138"/>
            <a:ext cx="3613150" cy="2678112"/>
          </a:xfrm>
          <a:prstGeom prst="rect">
            <a:avLst/>
          </a:prstGeom>
        </p:spPr>
        <p:txBody>
          <a:bodyPr>
            <a:spAutoFit/>
          </a:bodyPr>
          <a:lstStyle/>
          <a:p>
            <a:pPr marL="342900" indent="-342900" fontAlgn="b">
              <a:buFont typeface="Wingdings" panose="05000000000000000000" pitchFamily="2" charset="2"/>
              <a:buChar char="u"/>
              <a:defRPr/>
            </a:pPr>
            <a:r>
              <a:rPr lang="zh-TW" altLang="en-US" dirty="0">
                <a:latin typeface="+mn-ea"/>
                <a:ea typeface="+mn-ea"/>
              </a:rPr>
              <a:t>不同城鎮有不同的人口數數與密度，因此成為重要的區隔變數。</a:t>
            </a:r>
            <a:endParaRPr lang="en-US" altLang="zh-TW" dirty="0">
              <a:latin typeface="+mn-ea"/>
              <a:ea typeface="+mn-ea"/>
            </a:endParaRPr>
          </a:p>
          <a:p>
            <a:pPr marL="342900" indent="-342900" fontAlgn="b">
              <a:buFont typeface="Wingdings" panose="05000000000000000000" pitchFamily="2" charset="2"/>
              <a:buChar char="u"/>
              <a:defRPr/>
            </a:pPr>
            <a:endParaRPr lang="en-US" altLang="zh-TW" dirty="0">
              <a:latin typeface="+mn-ea"/>
              <a:ea typeface="+mn-ea"/>
            </a:endParaRPr>
          </a:p>
          <a:p>
            <a:pPr marL="342900" indent="-342900" fontAlgn="b">
              <a:buFont typeface="Wingdings" panose="05000000000000000000" pitchFamily="2" charset="2"/>
              <a:buChar char="u"/>
              <a:defRPr/>
            </a:pPr>
            <a:r>
              <a:rPr lang="zh-TW" altLang="en-US" dirty="0">
                <a:latin typeface="+mn-ea"/>
                <a:ea typeface="+mn-ea"/>
              </a:rPr>
              <a:t>規模愈大</a:t>
            </a:r>
            <a:r>
              <a:rPr lang="en-US" altLang="zh-TW" dirty="0">
                <a:latin typeface="+mn-ea"/>
                <a:ea typeface="+mn-ea"/>
              </a:rPr>
              <a:t>(</a:t>
            </a:r>
            <a:r>
              <a:rPr lang="zh-TW" altLang="en-US" dirty="0">
                <a:latin typeface="+mn-ea"/>
                <a:ea typeface="+mn-ea"/>
              </a:rPr>
              <a:t>人口也愈多</a:t>
            </a:r>
            <a:r>
              <a:rPr lang="en-US" altLang="zh-TW" dirty="0">
                <a:latin typeface="+mn-ea"/>
                <a:ea typeface="+mn-ea"/>
              </a:rPr>
              <a:t>)</a:t>
            </a:r>
            <a:r>
              <a:rPr lang="zh-TW" altLang="en-US" dirty="0">
                <a:latin typeface="+mn-ea"/>
                <a:ea typeface="+mn-ea"/>
              </a:rPr>
              <a:t>、密度愈高，越有可能帶來</a:t>
            </a:r>
            <a:r>
              <a:rPr lang="zh-TW" altLang="en-US" dirty="0">
                <a:latin typeface="標楷體"/>
                <a:ea typeface="標楷體"/>
              </a:rPr>
              <a:t>「</a:t>
            </a:r>
            <a:r>
              <a:rPr lang="zh-TW" altLang="en-US" dirty="0">
                <a:latin typeface="+mn-ea"/>
              </a:rPr>
              <a:t>規模經濟</a:t>
            </a:r>
            <a:r>
              <a:rPr lang="zh-TW" altLang="en-US" dirty="0">
                <a:latin typeface="標楷體"/>
                <a:ea typeface="標楷體"/>
              </a:rPr>
              <a:t>」</a:t>
            </a:r>
            <a:r>
              <a:rPr lang="zh-TW" altLang="en-US" dirty="0">
                <a:latin typeface="+mn-ea"/>
                <a:ea typeface="+mn-ea"/>
              </a:rPr>
              <a:t>。</a:t>
            </a:r>
            <a:endParaRPr lang="en-US" altLang="zh-TW" dirty="0">
              <a:latin typeface="+mn-ea"/>
              <a:ea typeface="+mn-ea"/>
            </a:endParaRPr>
          </a:p>
        </p:txBody>
      </p:sp>
      <p:pic>
        <p:nvPicPr>
          <p:cNvPr id="57349" name="Picture 4" descr="台灣地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701800"/>
            <a:ext cx="4105275" cy="4535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6490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25" name="Rectangle 29"/>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9" name="矩形 28"/>
          <p:cNvSpPr/>
          <p:nvPr/>
        </p:nvSpPr>
        <p:spPr>
          <a:xfrm>
            <a:off x="611188" y="1471613"/>
            <a:ext cx="800100" cy="447675"/>
          </a:xfrm>
          <a:prstGeom prst="rect">
            <a:avLst/>
          </a:prstGeom>
          <a:solidFill>
            <a:srgbClr val="FFFF00"/>
          </a:solidFill>
        </p:spPr>
        <p:txBody>
          <a:bodyPr wrap="none">
            <a:spAutoFit/>
          </a:bodyPr>
          <a:lstStyle/>
          <a:p>
            <a:pPr marL="0" lvl="2" fontAlgn="b">
              <a:lnSpc>
                <a:spcPct val="115000"/>
              </a:lnSpc>
              <a:spcBef>
                <a:spcPct val="10000"/>
              </a:spcBef>
              <a:defRPr/>
            </a:pPr>
            <a:r>
              <a:rPr lang="zh-TW" altLang="en-US" u="sng" dirty="0">
                <a:latin typeface="+mn-ea"/>
                <a:ea typeface="+mn-ea"/>
              </a:rPr>
              <a:t>區域</a:t>
            </a:r>
            <a:endParaRPr lang="en-US" altLang="zh-TW" u="sng" dirty="0">
              <a:latin typeface="+mn-ea"/>
              <a:ea typeface="+mn-ea"/>
            </a:endParaRPr>
          </a:p>
        </p:txBody>
      </p:sp>
      <p:sp>
        <p:nvSpPr>
          <p:cNvPr id="6" name="矩形 5"/>
          <p:cNvSpPr>
            <a:spLocks noChangeArrowheads="1"/>
          </p:cNvSpPr>
          <p:nvPr/>
        </p:nvSpPr>
        <p:spPr bwMode="auto">
          <a:xfrm>
            <a:off x="742950" y="2420938"/>
            <a:ext cx="53419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pPr>
            <a:r>
              <a:rPr lang="zh-TW" altLang="en-US">
                <a:solidFill>
                  <a:srgbClr val="FF0000"/>
                </a:solidFill>
              </a:rPr>
              <a:t>耐久財：</a:t>
            </a:r>
            <a:r>
              <a:rPr lang="zh-TW" altLang="en-US"/>
              <a:t>少樣多量</a:t>
            </a:r>
            <a:r>
              <a:rPr lang="en-US" altLang="zh-TW"/>
              <a:t>(</a:t>
            </a:r>
            <a:r>
              <a:rPr lang="zh-TW" altLang="en-US"/>
              <a:t>如捷安特在中國販賣自行車</a:t>
            </a:r>
            <a:r>
              <a:rPr lang="en-US" altLang="zh-TW"/>
              <a:t>)</a:t>
            </a:r>
          </a:p>
        </p:txBody>
      </p:sp>
      <p:sp>
        <p:nvSpPr>
          <p:cNvPr id="7" name="矩形 6"/>
          <p:cNvSpPr>
            <a:spLocks noChangeArrowheads="1"/>
          </p:cNvSpPr>
          <p:nvPr/>
        </p:nvSpPr>
        <p:spPr bwMode="auto">
          <a:xfrm>
            <a:off x="742950" y="4005263"/>
            <a:ext cx="53419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pPr>
            <a:r>
              <a:rPr lang="zh-TW" altLang="en-US">
                <a:solidFill>
                  <a:srgbClr val="FF0000"/>
                </a:solidFill>
              </a:rPr>
              <a:t>消費財：</a:t>
            </a:r>
            <a:r>
              <a:rPr lang="zh-TW" altLang="en-US"/>
              <a:t>小量多樣 </a:t>
            </a:r>
            <a:r>
              <a:rPr lang="en-US" altLang="zh-TW"/>
              <a:t>(</a:t>
            </a:r>
            <a:r>
              <a:rPr lang="zh-TW" altLang="en-US"/>
              <a:t>歐美運動休閒品</a:t>
            </a:r>
            <a:r>
              <a:rPr lang="en-US" altLang="zh-TW"/>
              <a:t>)</a:t>
            </a:r>
          </a:p>
        </p:txBody>
      </p:sp>
      <p:pic>
        <p:nvPicPr>
          <p:cNvPr id="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343150"/>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台湾巨大集团（Giant Global Group）">
            <a:hlinkClick r:id="rId3" tooltip="台湾巨大集团（Giant Global Grou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638" y="1373188"/>
            <a:ext cx="18319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2" name="Picture 2" descr="http://ts3.mm.bing.net/th?id=HN.608004100609278618&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721225"/>
            <a:ext cx="1962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室外健身器材"/>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4600575"/>
            <a:ext cx="2160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5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nodeType="afterGroup">
                            <p:stCondLst>
                              <p:cond delay="500"/>
                            </p:stCondLst>
                            <p:childTnLst>
                              <p:par>
                                <p:cTn id="22" presetID="16" presetClass="entr" presetSubtype="21" fill="hold" nodeType="afterEffect">
                                  <p:stCondLst>
                                    <p:cond delay="0"/>
                                  </p:stCondLst>
                                  <p:childTnLst>
                                    <p:set>
                                      <p:cBhvr>
                                        <p:cTn id="23" dur="1" fill="hold">
                                          <p:stCondLst>
                                            <p:cond delay="0"/>
                                          </p:stCondLst>
                                        </p:cTn>
                                        <p:tgtEl>
                                          <p:spTgt spid="153604"/>
                                        </p:tgtEl>
                                        <p:attrNameLst>
                                          <p:attrName>style.visibility</p:attrName>
                                        </p:attrNameLst>
                                      </p:cBhvr>
                                      <p:to>
                                        <p:strVal val="visible"/>
                                      </p:to>
                                    </p:set>
                                    <p:animEffect transition="in" filter="barn(inVertical)">
                                      <p:cBhvr>
                                        <p:cTn id="24" dur="500"/>
                                        <p:tgtEl>
                                          <p:spTgt spid="153604"/>
                                        </p:tgtEl>
                                      </p:cBhvr>
                                    </p:animEffect>
                                  </p:childTnLst>
                                </p:cTn>
                              </p:par>
                            </p:childTnLst>
                          </p:cTn>
                        </p:par>
                        <p:par>
                          <p:cTn id="25" fill="hold" nodeType="afterGroup">
                            <p:stCondLst>
                              <p:cond delay="1000"/>
                            </p:stCondLst>
                            <p:childTnLst>
                              <p:par>
                                <p:cTn id="26" presetID="16" presetClass="entr" presetSubtype="21" fill="hold" nodeType="afterEffect">
                                  <p:stCondLst>
                                    <p:cond delay="0"/>
                                  </p:stCondLst>
                                  <p:childTnLst>
                                    <p:set>
                                      <p:cBhvr>
                                        <p:cTn id="27" dur="1" fill="hold">
                                          <p:stCondLst>
                                            <p:cond delay="0"/>
                                          </p:stCondLst>
                                        </p:cTn>
                                        <p:tgtEl>
                                          <p:spTgt spid="153602"/>
                                        </p:tgtEl>
                                        <p:attrNameLst>
                                          <p:attrName>style.visibility</p:attrName>
                                        </p:attrNameLst>
                                      </p:cBhvr>
                                      <p:to>
                                        <p:strVal val="visible"/>
                                      </p:to>
                                    </p:set>
                                    <p:animEffect transition="in" filter="barn(inVertical)">
                                      <p:cBhvr>
                                        <p:cTn id="28"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body" idx="1"/>
          </p:nvPr>
        </p:nvSpPr>
        <p:spPr>
          <a:xfrm>
            <a:off x="539750" y="1222375"/>
            <a:ext cx="7893050" cy="4413250"/>
          </a:xfrm>
        </p:spPr>
        <p:txBody>
          <a:bodyPr/>
          <a:lstStyle/>
          <a:p>
            <a:pPr lvl="1" eaLnBrk="1" hangingPunct="1">
              <a:lnSpc>
                <a:spcPct val="130000"/>
              </a:lnSpc>
              <a:spcBef>
                <a:spcPct val="30000"/>
              </a:spcBef>
              <a:defRPr/>
            </a:pPr>
            <a:r>
              <a:rPr lang="zh-TW" altLang="en-US" dirty="0" smtClean="0">
                <a:solidFill>
                  <a:srgbClr val="FF0000"/>
                </a:solidFill>
              </a:rPr>
              <a:t>人口統計變數 </a:t>
            </a:r>
            <a:r>
              <a:rPr lang="en-US" altLang="zh-TW" dirty="0" smtClean="0"/>
              <a:t>(demographic variables)</a:t>
            </a:r>
            <a:r>
              <a:rPr lang="zh-TW" altLang="en-US" dirty="0" smtClean="0"/>
              <a:t> </a:t>
            </a:r>
            <a:endParaRPr lang="en-US" altLang="zh-TW" dirty="0" smtClean="0"/>
          </a:p>
          <a:p>
            <a:pPr lvl="2" eaLnBrk="1" hangingPunct="1">
              <a:defRPr/>
            </a:pPr>
            <a:r>
              <a:rPr lang="zh-TW" altLang="en-US" dirty="0" smtClean="0"/>
              <a:t>性別</a:t>
            </a:r>
            <a:endParaRPr lang="en-US" altLang="zh-TW" dirty="0" smtClean="0"/>
          </a:p>
          <a:p>
            <a:pPr lvl="2" eaLnBrk="1" hangingPunct="1">
              <a:defRPr/>
            </a:pPr>
            <a:r>
              <a:rPr lang="zh-TW" altLang="en-US" dirty="0" smtClean="0"/>
              <a:t>年齡</a:t>
            </a:r>
            <a:endParaRPr lang="en-US" altLang="zh-TW" dirty="0" smtClean="0"/>
          </a:p>
          <a:p>
            <a:pPr lvl="2" eaLnBrk="1" hangingPunct="1">
              <a:defRPr/>
            </a:pPr>
            <a:r>
              <a:rPr lang="zh-TW" altLang="en-US" dirty="0" smtClean="0"/>
              <a:t>所得</a:t>
            </a:r>
            <a:endParaRPr lang="en-US" altLang="zh-TW" dirty="0" smtClean="0"/>
          </a:p>
          <a:p>
            <a:pPr lvl="2" eaLnBrk="1" hangingPunct="1">
              <a:defRPr/>
            </a:pPr>
            <a:r>
              <a:rPr lang="zh-TW" altLang="en-US" dirty="0" smtClean="0"/>
              <a:t>職業</a:t>
            </a:r>
            <a:endParaRPr lang="en-US" altLang="zh-TW" dirty="0" smtClean="0"/>
          </a:p>
          <a:p>
            <a:pPr lvl="2" eaLnBrk="1" hangingPunct="1">
              <a:defRPr/>
            </a:pPr>
            <a:r>
              <a:rPr lang="zh-TW" altLang="en-US" dirty="0" smtClean="0"/>
              <a:t>教育</a:t>
            </a:r>
            <a:endParaRPr lang="en-US" altLang="zh-TW" dirty="0" smtClean="0"/>
          </a:p>
          <a:p>
            <a:pPr lvl="2" eaLnBrk="1" hangingPunct="1">
              <a:defRPr/>
            </a:pPr>
            <a:r>
              <a:rPr lang="zh-TW" altLang="en-US" dirty="0" smtClean="0"/>
              <a:t>家庭生命週期</a:t>
            </a:r>
            <a:endParaRPr lang="en-US" altLang="zh-TW" dirty="0" smtClean="0"/>
          </a:p>
        </p:txBody>
      </p:sp>
      <p:sp>
        <p:nvSpPr>
          <p:cNvPr id="569373" name="Rectangle 29"/>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8" name="矩形 27"/>
          <p:cNvSpPr/>
          <p:nvPr/>
        </p:nvSpPr>
        <p:spPr>
          <a:xfrm>
            <a:off x="4032250" y="2636838"/>
            <a:ext cx="4860230" cy="2092881"/>
          </a:xfrm>
          <a:prstGeom prst="rect">
            <a:avLst/>
          </a:prstGeom>
          <a:solidFill>
            <a:srgbClr val="FFFF00"/>
          </a:solidFill>
        </p:spPr>
        <p:txBody>
          <a:bodyPr wrap="square">
            <a:spAutoFit/>
          </a:bodyPr>
          <a:lstStyle/>
          <a:p>
            <a:pPr algn="ctr" fontAlgn="b">
              <a:defRPr/>
            </a:pPr>
            <a:r>
              <a:rPr lang="zh-TW" altLang="zh-TW" dirty="0">
                <a:latin typeface="+mn-ea"/>
                <a:ea typeface="+mn-ea"/>
              </a:rPr>
              <a:t>一個人的人口統計背景相當明確，</a:t>
            </a:r>
            <a:endParaRPr lang="en-US" altLang="zh-TW" dirty="0">
              <a:latin typeface="+mn-ea"/>
              <a:ea typeface="+mn-ea"/>
            </a:endParaRPr>
          </a:p>
          <a:p>
            <a:pPr algn="ctr" fontAlgn="b">
              <a:defRPr/>
            </a:pPr>
            <a:r>
              <a:rPr lang="zh-TW" altLang="zh-TW" dirty="0">
                <a:latin typeface="+mn-ea"/>
                <a:ea typeface="+mn-ea"/>
              </a:rPr>
              <a:t>行銷人員很容易辨認、</a:t>
            </a:r>
            <a:endParaRPr lang="en-US" altLang="zh-TW" dirty="0">
              <a:latin typeface="+mn-ea"/>
              <a:ea typeface="+mn-ea"/>
            </a:endParaRPr>
          </a:p>
          <a:p>
            <a:pPr algn="ctr" fontAlgn="b">
              <a:defRPr/>
            </a:pPr>
            <a:r>
              <a:rPr lang="zh-TW" altLang="zh-TW" dirty="0">
                <a:latin typeface="+mn-ea"/>
                <a:ea typeface="+mn-ea"/>
              </a:rPr>
              <a:t>猜測或經由詢問得知，</a:t>
            </a:r>
            <a:endParaRPr lang="en-US" altLang="zh-TW" dirty="0">
              <a:latin typeface="+mn-ea"/>
              <a:ea typeface="+mn-ea"/>
            </a:endParaRPr>
          </a:p>
          <a:p>
            <a:pPr algn="ctr" fontAlgn="b">
              <a:defRPr/>
            </a:pPr>
            <a:r>
              <a:rPr lang="zh-TW" altLang="zh-TW" dirty="0">
                <a:latin typeface="+mn-ea"/>
                <a:ea typeface="+mn-ea"/>
              </a:rPr>
              <a:t>加上它們與商品需求密切相關，</a:t>
            </a:r>
            <a:endParaRPr lang="en-US" altLang="zh-TW" dirty="0">
              <a:latin typeface="+mn-ea"/>
              <a:ea typeface="+mn-ea"/>
            </a:endParaRPr>
          </a:p>
          <a:p>
            <a:pPr algn="ctr" fontAlgn="b">
              <a:defRPr/>
            </a:pPr>
            <a:r>
              <a:rPr lang="zh-TW" altLang="en-US" u="sng" dirty="0">
                <a:latin typeface="+mn-ea"/>
                <a:ea typeface="+mn-ea"/>
              </a:rPr>
              <a:t>這</a:t>
            </a:r>
            <a:r>
              <a:rPr lang="zh-TW" altLang="zh-TW" u="sng" dirty="0">
                <a:latin typeface="+mn-ea"/>
                <a:ea typeface="+mn-ea"/>
              </a:rPr>
              <a:t>是非常普遍的區隔變數</a:t>
            </a:r>
            <a:r>
              <a:rPr lang="zh-TW" altLang="zh-TW" dirty="0">
                <a:latin typeface="+mn-ea"/>
                <a:ea typeface="+mn-ea"/>
              </a:rPr>
              <a:t>。</a:t>
            </a:r>
            <a:endParaRPr lang="zh-TW" altLang="en-US" dirty="0">
              <a:latin typeface="+mn-ea"/>
              <a:ea typeface="+mn-ea"/>
            </a:endParaRPr>
          </a:p>
        </p:txBody>
      </p:sp>
    </p:spTree>
    <p:extLst>
      <p:ext uri="{BB962C8B-B14F-4D97-AF65-F5344CB8AC3E}">
        <p14:creationId xmlns:p14="http://schemas.microsoft.com/office/powerpoint/2010/main" val="18545490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4450"/>
            <a:ext cx="63150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5387975"/>
            <a:ext cx="2903537"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421313"/>
            <a:ext cx="30003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矩形 22"/>
          <p:cNvSpPr>
            <a:spLocks noChangeArrowheads="1"/>
          </p:cNvSpPr>
          <p:nvPr/>
        </p:nvSpPr>
        <p:spPr bwMode="auto">
          <a:xfrm rot="-1018074">
            <a:off x="808038" y="1916113"/>
            <a:ext cx="8001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marL="0" lvl="2" eaLnBrk="1" fontAlgn="b" hangingPunct="1">
              <a:spcBef>
                <a:spcPct val="30000"/>
              </a:spcBef>
              <a:buFontTx/>
              <a:buNone/>
            </a:pPr>
            <a:r>
              <a:rPr lang="zh-TW" altLang="en-US" sz="2400" u="sng">
                <a:solidFill>
                  <a:srgbClr val="000000"/>
                </a:solidFill>
              </a:rPr>
              <a:t>職業</a:t>
            </a:r>
            <a:endParaRPr lang="en-US" altLang="zh-TW" sz="2400" u="sng">
              <a:solidFill>
                <a:srgbClr val="000000"/>
              </a:solidFill>
            </a:endParaRPr>
          </a:p>
        </p:txBody>
      </p:sp>
    </p:spTree>
    <p:extLst>
      <p:ext uri="{BB962C8B-B14F-4D97-AF65-F5344CB8AC3E}">
        <p14:creationId xmlns:p14="http://schemas.microsoft.com/office/powerpoint/2010/main" val="13126123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a:xfrm>
            <a:off x="539750" y="1484313"/>
            <a:ext cx="7893050" cy="3908425"/>
          </a:xfrm>
        </p:spPr>
        <p:txBody>
          <a:bodyPr/>
          <a:lstStyle/>
          <a:p>
            <a:pPr eaLnBrk="1" hangingPunct="1">
              <a:lnSpc>
                <a:spcPct val="130000"/>
              </a:lnSpc>
              <a:spcBef>
                <a:spcPct val="30000"/>
              </a:spcBef>
              <a:defRPr/>
            </a:pPr>
            <a:r>
              <a:rPr lang="zh-TW" altLang="en-US" dirty="0" smtClean="0"/>
              <a:t>消費者市場區隔變數 </a:t>
            </a:r>
          </a:p>
          <a:p>
            <a:pPr lvl="1" eaLnBrk="1" hangingPunct="1">
              <a:lnSpc>
                <a:spcPct val="130000"/>
              </a:lnSpc>
              <a:spcBef>
                <a:spcPct val="30000"/>
              </a:spcBef>
              <a:defRPr/>
            </a:pPr>
            <a:r>
              <a:rPr lang="zh-TW" altLang="en-US" dirty="0" smtClean="0">
                <a:solidFill>
                  <a:srgbClr val="FF0000"/>
                </a:solidFill>
              </a:rPr>
              <a:t>心理統計變數 </a:t>
            </a:r>
            <a:r>
              <a:rPr lang="en-US" altLang="zh-TW" dirty="0" smtClean="0"/>
              <a:t>(psychographic variables) </a:t>
            </a:r>
          </a:p>
          <a:p>
            <a:pPr lvl="2" eaLnBrk="1" hangingPunct="1">
              <a:spcBef>
                <a:spcPct val="30000"/>
              </a:spcBef>
              <a:defRPr/>
            </a:pPr>
            <a:r>
              <a:rPr lang="zh-TW" altLang="en-US" dirty="0" smtClean="0"/>
              <a:t>人格特質</a:t>
            </a:r>
            <a:endParaRPr lang="en-US" altLang="zh-TW" dirty="0" smtClean="0"/>
          </a:p>
          <a:p>
            <a:pPr lvl="2" eaLnBrk="1" hangingPunct="1">
              <a:spcBef>
                <a:spcPct val="30000"/>
              </a:spcBef>
              <a:defRPr/>
            </a:pPr>
            <a:r>
              <a:rPr lang="zh-TW" altLang="en-US" dirty="0" smtClean="0"/>
              <a:t>生活型態</a:t>
            </a:r>
            <a:endParaRPr lang="en-US" altLang="zh-TW" dirty="0" smtClean="0"/>
          </a:p>
          <a:p>
            <a:pPr lvl="2" eaLnBrk="1" hangingPunct="1">
              <a:spcBef>
                <a:spcPct val="30000"/>
              </a:spcBef>
              <a:defRPr/>
            </a:pPr>
            <a:r>
              <a:rPr lang="zh-TW" altLang="en-US" dirty="0" smtClean="0"/>
              <a:t>價值觀</a:t>
            </a:r>
            <a:endParaRPr lang="en-US" altLang="zh-TW" dirty="0" smtClean="0"/>
          </a:p>
          <a:p>
            <a:pPr lvl="2" eaLnBrk="1" hangingPunct="1">
              <a:lnSpc>
                <a:spcPct val="130000"/>
              </a:lnSpc>
              <a:spcBef>
                <a:spcPct val="30000"/>
              </a:spcBef>
              <a:defRPr/>
            </a:pPr>
            <a:r>
              <a:rPr lang="zh-TW" altLang="en-US" dirty="0" smtClean="0"/>
              <a:t>動機</a:t>
            </a:r>
            <a:endParaRPr lang="en-US" altLang="zh-TW" dirty="0" smtClean="0"/>
          </a:p>
        </p:txBody>
      </p:sp>
      <p:sp>
        <p:nvSpPr>
          <p:cNvPr id="571419" name="Rectangle 27"/>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6" name="矩形 25"/>
          <p:cNvSpPr/>
          <p:nvPr/>
        </p:nvSpPr>
        <p:spPr>
          <a:xfrm>
            <a:off x="3851275" y="5013325"/>
            <a:ext cx="5267325" cy="1570038"/>
          </a:xfrm>
          <a:prstGeom prst="rect">
            <a:avLst/>
          </a:prstGeom>
          <a:solidFill>
            <a:srgbClr val="FFFF00"/>
          </a:solidFill>
        </p:spPr>
        <p:txBody>
          <a:bodyPr>
            <a:spAutoFit/>
          </a:bodyPr>
          <a:lstStyle/>
          <a:p>
            <a:pPr algn="ctr" fontAlgn="b">
              <a:defRPr/>
            </a:pPr>
            <a:r>
              <a:rPr lang="zh-TW" altLang="en-US" dirty="0">
                <a:latin typeface="+mn-ea"/>
                <a:ea typeface="+mn-ea"/>
              </a:rPr>
              <a:t>具有相同人口統計變數的消費者</a:t>
            </a:r>
            <a:endParaRPr lang="en-US" altLang="zh-TW" dirty="0">
              <a:latin typeface="+mn-ea"/>
              <a:ea typeface="+mn-ea"/>
            </a:endParaRPr>
          </a:p>
          <a:p>
            <a:pPr algn="ctr" fontAlgn="b">
              <a:defRPr/>
            </a:pPr>
            <a:r>
              <a:rPr lang="zh-TW" altLang="en-US" dirty="0">
                <a:latin typeface="+mn-ea"/>
                <a:ea typeface="+mn-ea"/>
              </a:rPr>
              <a:t>經常會出現截然不同的消費行為；</a:t>
            </a:r>
            <a:endParaRPr lang="en-US" altLang="zh-TW" dirty="0">
              <a:latin typeface="+mn-ea"/>
              <a:ea typeface="+mn-ea"/>
            </a:endParaRPr>
          </a:p>
          <a:p>
            <a:pPr algn="ctr" fontAlgn="b">
              <a:defRPr/>
            </a:pPr>
            <a:r>
              <a:rPr lang="zh-TW" altLang="en-US" dirty="0">
                <a:latin typeface="+mn-ea"/>
                <a:ea typeface="+mn-ea"/>
              </a:rPr>
              <a:t>他們的差異，和人格特質、</a:t>
            </a:r>
            <a:endParaRPr lang="en-US" altLang="zh-TW" dirty="0">
              <a:latin typeface="+mn-ea"/>
              <a:ea typeface="+mn-ea"/>
            </a:endParaRPr>
          </a:p>
          <a:p>
            <a:pPr algn="ctr" fontAlgn="b">
              <a:defRPr/>
            </a:pPr>
            <a:r>
              <a:rPr lang="zh-TW" altLang="en-US" dirty="0">
                <a:latin typeface="+mn-ea"/>
                <a:ea typeface="+mn-ea"/>
              </a:rPr>
              <a:t>生活型態、價值觀等有關。</a:t>
            </a:r>
          </a:p>
        </p:txBody>
      </p:sp>
    </p:spTree>
    <p:extLst>
      <p:ext uri="{BB962C8B-B14F-4D97-AF65-F5344CB8AC3E}">
        <p14:creationId xmlns:p14="http://schemas.microsoft.com/office/powerpoint/2010/main" val="10099842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42"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5" name="Text Box 3"/>
          <p:cNvSpPr txBox="1">
            <a:spLocks noChangeArrowheads="1"/>
          </p:cNvSpPr>
          <p:nvPr/>
        </p:nvSpPr>
        <p:spPr bwMode="auto">
          <a:xfrm>
            <a:off x="1503363" y="2349500"/>
            <a:ext cx="6911975" cy="904875"/>
          </a:xfrm>
          <a:prstGeom prst="rect">
            <a:avLst/>
          </a:prstGeom>
          <a:solidFill>
            <a:srgbClr val="663300"/>
          </a:solidFill>
          <a:ln>
            <a:noFill/>
          </a:ln>
          <a:effectLst/>
          <a:extLst/>
        </p:spPr>
        <p:txBody>
          <a:bodyPr>
            <a:spAutoFit/>
          </a:bodyPr>
          <a:lstStyle>
            <a:lvl1pPr defTabSz="1042988">
              <a:defRPr kumimoji="1">
                <a:solidFill>
                  <a:schemeClr val="tx1"/>
                </a:solidFill>
                <a:latin typeface="Arial" charset="0"/>
                <a:ea typeface="新細明體" charset="-120"/>
              </a:defRPr>
            </a:lvl1pPr>
            <a:lvl2pPr defTabSz="1042988">
              <a:defRPr kumimoji="1">
                <a:solidFill>
                  <a:schemeClr val="tx1"/>
                </a:solidFill>
                <a:latin typeface="Arial" charset="0"/>
                <a:ea typeface="新細明體" charset="-120"/>
              </a:defRPr>
            </a:lvl2pPr>
            <a:lvl3pPr defTabSz="1042988">
              <a:defRPr kumimoji="1">
                <a:solidFill>
                  <a:schemeClr val="tx1"/>
                </a:solidFill>
                <a:latin typeface="Arial" charset="0"/>
                <a:ea typeface="新細明體" charset="-120"/>
              </a:defRPr>
            </a:lvl3pPr>
            <a:lvl4pPr defTabSz="1042988">
              <a:defRPr kumimoji="1">
                <a:solidFill>
                  <a:schemeClr val="tx1"/>
                </a:solidFill>
                <a:latin typeface="Arial" charset="0"/>
                <a:ea typeface="新細明體" charset="-120"/>
              </a:defRPr>
            </a:lvl4pPr>
            <a:lvl5pPr defTabSz="1042988">
              <a:defRPr kumimoji="1">
                <a:solidFill>
                  <a:schemeClr val="tx1"/>
                </a:solidFill>
                <a:latin typeface="Arial" charset="0"/>
                <a:ea typeface="新細明體" charset="-120"/>
              </a:defRPr>
            </a:lvl5pPr>
            <a:lvl6pPr defTabSz="1042988" fontAlgn="base">
              <a:spcBef>
                <a:spcPct val="0"/>
              </a:spcBef>
              <a:spcAft>
                <a:spcPct val="0"/>
              </a:spcAft>
              <a:defRPr kumimoji="1">
                <a:solidFill>
                  <a:schemeClr val="tx1"/>
                </a:solidFill>
                <a:latin typeface="Arial" charset="0"/>
                <a:ea typeface="新細明體" charset="-120"/>
              </a:defRPr>
            </a:lvl6pPr>
            <a:lvl7pPr defTabSz="1042988" fontAlgn="base">
              <a:spcBef>
                <a:spcPct val="0"/>
              </a:spcBef>
              <a:spcAft>
                <a:spcPct val="0"/>
              </a:spcAft>
              <a:defRPr kumimoji="1">
                <a:solidFill>
                  <a:schemeClr val="tx1"/>
                </a:solidFill>
                <a:latin typeface="Arial" charset="0"/>
                <a:ea typeface="新細明體" charset="-120"/>
              </a:defRPr>
            </a:lvl7pPr>
            <a:lvl8pPr defTabSz="1042988" fontAlgn="base">
              <a:spcBef>
                <a:spcPct val="0"/>
              </a:spcBef>
              <a:spcAft>
                <a:spcPct val="0"/>
              </a:spcAft>
              <a:defRPr kumimoji="1">
                <a:solidFill>
                  <a:schemeClr val="tx1"/>
                </a:solidFill>
                <a:latin typeface="Arial" charset="0"/>
                <a:ea typeface="新細明體" charset="-120"/>
              </a:defRPr>
            </a:lvl8pPr>
            <a:lvl9pPr defTabSz="1042988" fontAlgn="base">
              <a:spcBef>
                <a:spcPct val="0"/>
              </a:spcBef>
              <a:spcAft>
                <a:spcPct val="0"/>
              </a:spcAft>
              <a:defRPr kumimoji="1">
                <a:solidFill>
                  <a:schemeClr val="tx1"/>
                </a:solidFill>
                <a:latin typeface="Arial" charset="0"/>
                <a:ea typeface="新細明體" charset="-120"/>
              </a:defRPr>
            </a:lvl9pPr>
          </a:lstStyle>
          <a:p>
            <a:pPr algn="ctr" fontAlgn="b">
              <a:spcBef>
                <a:spcPct val="20000"/>
              </a:spcBef>
              <a:buClr>
                <a:srgbClr val="0000CC"/>
              </a:buClr>
              <a:buFont typeface="Wingdings" pitchFamily="2" charset="2"/>
              <a:buNone/>
              <a:defRPr/>
            </a:pPr>
            <a:r>
              <a:rPr lang="zh-TW" altLang="en-US" dirty="0">
                <a:solidFill>
                  <a:schemeClr val="bg1"/>
                </a:solidFill>
                <a:latin typeface="+mn-ea"/>
                <a:ea typeface="+mn-ea"/>
              </a:rPr>
              <a:t>人格特質經常用來附著在品牌的形象上，</a:t>
            </a:r>
          </a:p>
          <a:p>
            <a:pPr algn="ctr" fontAlgn="b">
              <a:spcBef>
                <a:spcPct val="20000"/>
              </a:spcBef>
              <a:buClr>
                <a:srgbClr val="0000CC"/>
              </a:buClr>
              <a:buFont typeface="Wingdings" pitchFamily="2" charset="2"/>
              <a:buNone/>
              <a:defRPr/>
            </a:pPr>
            <a:r>
              <a:rPr lang="zh-TW" altLang="en-US" dirty="0">
                <a:solidFill>
                  <a:schemeClr val="bg1"/>
                </a:solidFill>
                <a:latin typeface="+mn-ea"/>
                <a:ea typeface="+mn-ea"/>
              </a:rPr>
              <a:t>以創造個性化商品來吸引有類似人格特質的消費者 </a:t>
            </a:r>
          </a:p>
        </p:txBody>
      </p:sp>
      <p:sp>
        <p:nvSpPr>
          <p:cNvPr id="30" name="矩形 29"/>
          <p:cNvSpPr/>
          <p:nvPr/>
        </p:nvSpPr>
        <p:spPr>
          <a:xfrm>
            <a:off x="652463" y="1249363"/>
            <a:ext cx="1511300" cy="461962"/>
          </a:xfrm>
          <a:prstGeom prst="rect">
            <a:avLst/>
          </a:prstGeom>
          <a:solidFill>
            <a:srgbClr val="FFFF00"/>
          </a:solidFill>
        </p:spPr>
        <p:txBody>
          <a:bodyPr wrap="none">
            <a:spAutoFit/>
          </a:bodyPr>
          <a:lstStyle/>
          <a:p>
            <a:pPr marL="95250" lvl="2" fontAlgn="b">
              <a:spcBef>
                <a:spcPct val="30000"/>
              </a:spcBef>
              <a:defRPr/>
            </a:pPr>
            <a:r>
              <a:rPr lang="zh-TW" altLang="en-US" u="sng" dirty="0">
                <a:latin typeface="+mn-ea"/>
                <a:ea typeface="+mn-ea"/>
              </a:rPr>
              <a:t>人格特質</a:t>
            </a:r>
            <a:endParaRPr lang="en-US" altLang="zh-TW" u="sng" dirty="0">
              <a:latin typeface="+mn-ea"/>
              <a:ea typeface="+mn-ea"/>
            </a:endParaRPr>
          </a:p>
        </p:txBody>
      </p:sp>
      <p:pic>
        <p:nvPicPr>
          <p:cNvPr id="57354" name="Picture 10" descr="http://ts4.mm.bing.net/th?id=HN.60800574557330070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822825"/>
            <a:ext cx="2857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承襲過往世代優異的空間機能，新世代Fit能否於掀背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3922713"/>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5571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57356"/>
                                        </p:tgtEl>
                                        <p:attrNameLst>
                                          <p:attrName>style.visibility</p:attrName>
                                        </p:attrNameLst>
                                      </p:cBhvr>
                                      <p:to>
                                        <p:strVal val="visible"/>
                                      </p:to>
                                    </p:set>
                                    <p:animEffect transition="in" filter="barn(inVertical)">
                                      <p:cBhvr>
                                        <p:cTn id="11" dur="500"/>
                                        <p:tgtEl>
                                          <p:spTgt spid="57356"/>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7354"/>
                                        </p:tgtEl>
                                        <p:attrNameLst>
                                          <p:attrName>style.visibility</p:attrName>
                                        </p:attrNameLst>
                                      </p:cBhvr>
                                      <p:to>
                                        <p:strVal val="visible"/>
                                      </p:to>
                                    </p:set>
                                    <p:animEffect transition="in" filter="barn(inVertical)">
                                      <p:cBhvr>
                                        <p:cTn id="15"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719138" y="274638"/>
            <a:ext cx="7885112" cy="1143000"/>
          </a:xfrm>
        </p:spPr>
        <p:txBody>
          <a:bodyPr/>
          <a:lstStyle/>
          <a:p>
            <a:r>
              <a:rPr lang="zh-TW" altLang="en-US"/>
              <a:t>大綱</a:t>
            </a:r>
          </a:p>
        </p:txBody>
      </p:sp>
      <p:sp>
        <p:nvSpPr>
          <p:cNvPr id="548867" name="Rectangle 3"/>
          <p:cNvSpPr>
            <a:spLocks noGrp="1" noChangeArrowheads="1"/>
          </p:cNvSpPr>
          <p:nvPr>
            <p:ph type="body" idx="1"/>
          </p:nvPr>
        </p:nvSpPr>
        <p:spPr>
          <a:xfrm>
            <a:off x="1858963" y="1981200"/>
            <a:ext cx="5160962" cy="2671763"/>
          </a:xfrm>
        </p:spPr>
        <p:txBody>
          <a:bodyPr/>
          <a:lstStyle/>
          <a:p>
            <a:r>
              <a:rPr lang="zh-TW" altLang="en-US"/>
              <a:t>目標市場行銷</a:t>
            </a:r>
          </a:p>
          <a:p>
            <a:r>
              <a:rPr lang="zh-TW" altLang="en-US"/>
              <a:t>市場區隔</a:t>
            </a:r>
          </a:p>
          <a:p>
            <a:r>
              <a:rPr lang="zh-CN" altLang="en-US"/>
              <a:t>目標市場</a:t>
            </a:r>
          </a:p>
          <a:p>
            <a:r>
              <a:rPr lang="zh-CN" altLang="en-US"/>
              <a:t>定位</a:t>
            </a:r>
          </a:p>
        </p:txBody>
      </p:sp>
      <p:sp>
        <p:nvSpPr>
          <p:cNvPr id="3" name="投影片編號版面配置區 2"/>
          <p:cNvSpPr>
            <a:spLocks noGrp="1"/>
          </p:cNvSpPr>
          <p:nvPr>
            <p:ph type="sldNum" sz="quarter" idx="10"/>
          </p:nvPr>
        </p:nvSpPr>
        <p:spPr/>
        <p:txBody>
          <a:bodyPr/>
          <a:lstStyle/>
          <a:p>
            <a:pPr>
              <a:defRPr/>
            </a:pPr>
            <a:fld id="{75F66F88-8495-489B-A5FE-AE985064A4F9}" type="slidenum">
              <a:rPr lang="en-US" altLang="zh-TW" smtClean="0"/>
              <a:pPr>
                <a:defRPr/>
              </a:pPr>
              <a:t>2</a:t>
            </a:fld>
            <a:r>
              <a:rPr lang="en-US" altLang="zh-TW" dirty="0" smtClean="0"/>
              <a:t>/57</a:t>
            </a:r>
            <a:endParaRPr lang="en-US" altLang="zh-TW" dirty="0"/>
          </a:p>
        </p:txBody>
      </p:sp>
    </p:spTree>
    <p:extLst>
      <p:ext uri="{BB962C8B-B14F-4D97-AF65-F5344CB8AC3E}">
        <p14:creationId xmlns:p14="http://schemas.microsoft.com/office/powerpoint/2010/main" val="61346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42"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5" name="Text Box 3"/>
          <p:cNvSpPr txBox="1">
            <a:spLocks noChangeArrowheads="1"/>
          </p:cNvSpPr>
          <p:nvPr/>
        </p:nvSpPr>
        <p:spPr bwMode="auto">
          <a:xfrm>
            <a:off x="1435100" y="2151063"/>
            <a:ext cx="69119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20000"/>
              </a:spcBef>
              <a:buClr>
                <a:srgbClr val="0000CC"/>
              </a:buClr>
            </a:pPr>
            <a:r>
              <a:rPr lang="zh-TW" altLang="en-US" sz="2400"/>
              <a:t>活動、興趣、意見</a:t>
            </a:r>
            <a:r>
              <a:rPr lang="en-US" altLang="zh-TW" sz="2400"/>
              <a:t>(AIO)</a:t>
            </a:r>
            <a:r>
              <a:rPr lang="zh-TW" altLang="en-US" sz="2400"/>
              <a:t>綜合表現</a:t>
            </a:r>
            <a:endParaRPr lang="en-US" altLang="zh-TW" sz="2400"/>
          </a:p>
          <a:p>
            <a:pPr eaLnBrk="1" fontAlgn="b" hangingPunct="1">
              <a:spcBef>
                <a:spcPct val="20000"/>
              </a:spcBef>
              <a:buClr>
                <a:srgbClr val="0000CC"/>
              </a:buClr>
            </a:pPr>
            <a:r>
              <a:rPr lang="zh-TW" altLang="en-US" sz="2400"/>
              <a:t>如旅遊觀：日本泡湯、香港採購團、探險之旅</a:t>
            </a:r>
            <a:r>
              <a:rPr lang="en-US" altLang="zh-TW" sz="2400"/>
              <a:t>..</a:t>
            </a:r>
            <a:endParaRPr lang="zh-TW" altLang="en-US" sz="2400"/>
          </a:p>
        </p:txBody>
      </p:sp>
      <p:sp>
        <p:nvSpPr>
          <p:cNvPr id="30" name="矩形 29"/>
          <p:cNvSpPr/>
          <p:nvPr/>
        </p:nvSpPr>
        <p:spPr>
          <a:xfrm>
            <a:off x="652463" y="1249363"/>
            <a:ext cx="1511300" cy="461962"/>
          </a:xfrm>
          <a:prstGeom prst="rect">
            <a:avLst/>
          </a:prstGeom>
          <a:solidFill>
            <a:srgbClr val="FFFF00"/>
          </a:solidFill>
        </p:spPr>
        <p:txBody>
          <a:bodyPr wrap="none">
            <a:spAutoFit/>
          </a:bodyPr>
          <a:lstStyle/>
          <a:p>
            <a:pPr marL="95250" lvl="2" fontAlgn="b">
              <a:spcBef>
                <a:spcPct val="30000"/>
              </a:spcBef>
              <a:defRPr/>
            </a:pPr>
            <a:r>
              <a:rPr lang="zh-TW" altLang="en-US" u="sng" dirty="0">
                <a:latin typeface="+mn-ea"/>
                <a:ea typeface="+mn-ea"/>
              </a:rPr>
              <a:t>生活型態</a:t>
            </a:r>
            <a:endParaRPr lang="en-US" altLang="zh-TW" u="sng" dirty="0">
              <a:latin typeface="+mn-ea"/>
              <a:ea typeface="+mn-ea"/>
            </a:endParaRPr>
          </a:p>
        </p:txBody>
      </p:sp>
      <p:pic>
        <p:nvPicPr>
          <p:cNvPr id="176130" name="Picture 2" descr="http://ts1.mm.bing.net/th?id=HN.60800169972675602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611563"/>
            <a:ext cx="2857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4" descr="http://ts2.mm.bing.net/th?id=HN.60803953838870019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4581525"/>
            <a:ext cx="334327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1625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76130"/>
                                        </p:tgtEl>
                                        <p:attrNameLst>
                                          <p:attrName>style.visibility</p:attrName>
                                        </p:attrNameLst>
                                      </p:cBhvr>
                                      <p:to>
                                        <p:strVal val="visible"/>
                                      </p:to>
                                    </p:set>
                                    <p:animEffect transition="in" filter="barn(inVertical)">
                                      <p:cBhvr>
                                        <p:cTn id="11" dur="500"/>
                                        <p:tgtEl>
                                          <p:spTgt spid="176130"/>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76132"/>
                                        </p:tgtEl>
                                        <p:attrNameLst>
                                          <p:attrName>style.visibility</p:attrName>
                                        </p:attrNameLst>
                                      </p:cBhvr>
                                      <p:to>
                                        <p:strVal val="visible"/>
                                      </p:to>
                                    </p:set>
                                    <p:animEffect transition="in" filter="barn(inVertical)">
                                      <p:cBhvr>
                                        <p:cTn id="15"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86" name="Rectangle 22"/>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1" name="矩形 20"/>
          <p:cNvSpPr/>
          <p:nvPr/>
        </p:nvSpPr>
        <p:spPr>
          <a:xfrm>
            <a:off x="819150" y="1300163"/>
            <a:ext cx="1108075" cy="514350"/>
          </a:xfrm>
          <a:prstGeom prst="rect">
            <a:avLst/>
          </a:prstGeom>
          <a:solidFill>
            <a:srgbClr val="FFFF00"/>
          </a:solidFill>
        </p:spPr>
        <p:txBody>
          <a:bodyPr wrap="none">
            <a:spAutoFit/>
          </a:bodyPr>
          <a:lstStyle/>
          <a:p>
            <a:pPr marL="0" lvl="2" fontAlgn="b">
              <a:lnSpc>
                <a:spcPct val="115000"/>
              </a:lnSpc>
              <a:spcBef>
                <a:spcPct val="10000"/>
              </a:spcBef>
              <a:defRPr/>
            </a:pPr>
            <a:r>
              <a:rPr lang="zh-TW" altLang="en-US" u="sng" dirty="0">
                <a:latin typeface="+mn-ea"/>
                <a:ea typeface="+mn-ea"/>
              </a:rPr>
              <a:t>價值觀</a:t>
            </a:r>
            <a:endParaRPr lang="en-US" altLang="zh-TW" u="sng" dirty="0">
              <a:latin typeface="+mn-ea"/>
              <a:ea typeface="+mn-ea"/>
            </a:endParaRPr>
          </a:p>
        </p:txBody>
      </p:sp>
      <p:sp>
        <p:nvSpPr>
          <p:cNvPr id="22" name="矩形 21"/>
          <p:cNvSpPr/>
          <p:nvPr/>
        </p:nvSpPr>
        <p:spPr>
          <a:xfrm>
            <a:off x="1187624" y="5871470"/>
            <a:ext cx="6985000" cy="492443"/>
          </a:xfrm>
          <a:prstGeom prst="rect">
            <a:avLst/>
          </a:prstGeom>
          <a:solidFill>
            <a:srgbClr val="92D050"/>
          </a:solidFill>
        </p:spPr>
        <p:txBody>
          <a:bodyPr wrap="square">
            <a:spAutoFit/>
          </a:bodyPr>
          <a:lstStyle/>
          <a:p>
            <a:pPr algn="ctr" fontAlgn="b">
              <a:defRPr/>
            </a:pPr>
            <a:r>
              <a:rPr lang="en-US" altLang="zh-TW" dirty="0">
                <a:solidFill>
                  <a:srgbClr val="FF0000"/>
                </a:solidFill>
                <a:latin typeface="+mn-ea"/>
                <a:ea typeface="+mn-ea"/>
              </a:rPr>
              <a:t>Q</a:t>
            </a:r>
            <a:r>
              <a:rPr lang="zh-TW" altLang="en-US" dirty="0">
                <a:solidFill>
                  <a:srgbClr val="FF0000"/>
                </a:solidFill>
                <a:latin typeface="+mn-ea"/>
                <a:ea typeface="+mn-ea"/>
              </a:rPr>
              <a:t>：以上兩種價值觀，在理財上有何不同？</a:t>
            </a:r>
          </a:p>
        </p:txBody>
      </p:sp>
      <p:sp>
        <p:nvSpPr>
          <p:cNvPr id="23" name="矩形 22"/>
          <p:cNvSpPr/>
          <p:nvPr/>
        </p:nvSpPr>
        <p:spPr>
          <a:xfrm>
            <a:off x="2771775" y="4953000"/>
            <a:ext cx="3262313" cy="461963"/>
          </a:xfrm>
          <a:prstGeom prst="rect">
            <a:avLst/>
          </a:prstGeom>
        </p:spPr>
        <p:txBody>
          <a:bodyPr wrap="none">
            <a:spAutoFit/>
          </a:bodyPr>
          <a:lstStyle/>
          <a:p>
            <a:pPr fontAlgn="b">
              <a:defRPr/>
            </a:pPr>
            <a:r>
              <a:rPr lang="zh-TW" altLang="en-US" dirty="0">
                <a:latin typeface="+mn-ea"/>
                <a:ea typeface="+mn-ea"/>
              </a:rPr>
              <a:t>錢，該盡量賺盡量花！</a:t>
            </a:r>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267075"/>
            <a:ext cx="28082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4"/>
          <p:cNvGrpSpPr>
            <a:grpSpLocks/>
          </p:cNvGrpSpPr>
          <p:nvPr/>
        </p:nvGrpSpPr>
        <p:grpSpPr bwMode="auto">
          <a:xfrm>
            <a:off x="793750" y="2205038"/>
            <a:ext cx="2554288" cy="2479675"/>
            <a:chOff x="3090863" y="1843088"/>
            <a:chExt cx="2962275" cy="3171825"/>
          </a:xfrm>
        </p:grpSpPr>
        <p:pic>
          <p:nvPicPr>
            <p:cNvPr id="686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1843088"/>
              <a:ext cx="29622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931929" y="4724534"/>
              <a:ext cx="1121209" cy="290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defRPr/>
              </a:pPr>
              <a:endParaRPr lang="zh-TW" altLang="en-US">
                <a:latin typeface="+mn-ea"/>
              </a:endParaRPr>
            </a:p>
          </p:txBody>
        </p:sp>
      </p:grpSp>
      <p:sp>
        <p:nvSpPr>
          <p:cNvPr id="28" name="矩形 27"/>
          <p:cNvSpPr/>
          <p:nvPr/>
        </p:nvSpPr>
        <p:spPr>
          <a:xfrm>
            <a:off x="2727325" y="2133600"/>
            <a:ext cx="3590925" cy="830263"/>
          </a:xfrm>
          <a:prstGeom prst="rect">
            <a:avLst/>
          </a:prstGeom>
        </p:spPr>
        <p:txBody>
          <a:bodyPr>
            <a:spAutoFit/>
          </a:bodyPr>
          <a:lstStyle/>
          <a:p>
            <a:pPr fontAlgn="b">
              <a:defRPr/>
            </a:pPr>
            <a:r>
              <a:rPr lang="zh-TW" altLang="en-US" dirty="0">
                <a:latin typeface="+mn-ea"/>
                <a:ea typeface="+mn-ea"/>
              </a:rPr>
              <a:t>錢無需太多，</a:t>
            </a:r>
            <a:endParaRPr lang="en-US" altLang="zh-TW" dirty="0">
              <a:latin typeface="+mn-ea"/>
              <a:ea typeface="+mn-ea"/>
            </a:endParaRPr>
          </a:p>
          <a:p>
            <a:pPr fontAlgn="b">
              <a:defRPr/>
            </a:pPr>
            <a:r>
              <a:rPr lang="zh-TW" altLang="en-US" dirty="0">
                <a:latin typeface="+mn-ea"/>
                <a:ea typeface="+mn-ea"/>
              </a:rPr>
              <a:t>能安定居家生活就行！</a:t>
            </a:r>
          </a:p>
        </p:txBody>
      </p:sp>
    </p:spTree>
    <p:extLst>
      <p:ext uri="{BB962C8B-B14F-4D97-AF65-F5344CB8AC3E}">
        <p14:creationId xmlns:p14="http://schemas.microsoft.com/office/powerpoint/2010/main" val="376856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body" idx="1"/>
          </p:nvPr>
        </p:nvSpPr>
        <p:spPr>
          <a:xfrm>
            <a:off x="539750" y="1363663"/>
            <a:ext cx="7893050" cy="3621087"/>
          </a:xfrm>
        </p:spPr>
        <p:txBody>
          <a:bodyPr/>
          <a:lstStyle/>
          <a:p>
            <a:pPr lvl="1" eaLnBrk="1" hangingPunct="1">
              <a:lnSpc>
                <a:spcPct val="130000"/>
              </a:lnSpc>
              <a:spcBef>
                <a:spcPct val="30000"/>
              </a:spcBef>
              <a:defRPr/>
            </a:pPr>
            <a:r>
              <a:rPr lang="zh-TW" altLang="en-US" dirty="0" smtClean="0">
                <a:solidFill>
                  <a:srgbClr val="FF0000"/>
                </a:solidFill>
                <a:effectLst>
                  <a:outerShdw blurRad="38100" dist="38100" dir="2700000" algn="tl">
                    <a:srgbClr val="000000">
                      <a:alpha val="43137"/>
                    </a:srgbClr>
                  </a:outerShdw>
                </a:effectLst>
              </a:rPr>
              <a:t>行為變數</a:t>
            </a:r>
            <a:r>
              <a:rPr lang="en-US" altLang="zh-TW" dirty="0" smtClean="0">
                <a:solidFill>
                  <a:srgbClr val="FF0000"/>
                </a:solidFill>
                <a:effectLst>
                  <a:outerShdw blurRad="38100" dist="38100" dir="2700000" algn="tl">
                    <a:srgbClr val="000000">
                      <a:alpha val="43137"/>
                    </a:srgbClr>
                  </a:outerShdw>
                </a:effectLst>
              </a:rPr>
              <a:t>(behavioral variables)</a:t>
            </a:r>
          </a:p>
          <a:p>
            <a:pPr lvl="2" eaLnBrk="1" hangingPunct="1">
              <a:spcBef>
                <a:spcPct val="30000"/>
              </a:spcBef>
              <a:defRPr/>
            </a:pPr>
            <a:r>
              <a:rPr lang="zh-TW" altLang="en-US" dirty="0" smtClean="0"/>
              <a:t>追求的利益</a:t>
            </a:r>
            <a:endParaRPr lang="en-US" altLang="zh-TW" dirty="0" smtClean="0"/>
          </a:p>
          <a:p>
            <a:pPr lvl="2" eaLnBrk="1" hangingPunct="1">
              <a:spcBef>
                <a:spcPct val="30000"/>
              </a:spcBef>
              <a:defRPr/>
            </a:pPr>
            <a:r>
              <a:rPr lang="zh-TW" altLang="en-US" dirty="0" smtClean="0"/>
              <a:t>時機</a:t>
            </a:r>
            <a:endParaRPr lang="en-US" altLang="zh-TW" dirty="0" smtClean="0"/>
          </a:p>
          <a:p>
            <a:pPr lvl="2" eaLnBrk="1" hangingPunct="1">
              <a:spcBef>
                <a:spcPct val="30000"/>
              </a:spcBef>
              <a:defRPr/>
            </a:pPr>
            <a:r>
              <a:rPr lang="zh-TW" altLang="en-US" dirty="0" smtClean="0"/>
              <a:t>使用率</a:t>
            </a:r>
            <a:endParaRPr lang="en-US" altLang="zh-TW" dirty="0" smtClean="0"/>
          </a:p>
          <a:p>
            <a:pPr lvl="2" eaLnBrk="1" hangingPunct="1">
              <a:spcBef>
                <a:spcPct val="30000"/>
              </a:spcBef>
              <a:defRPr/>
            </a:pPr>
            <a:r>
              <a:rPr lang="zh-TW" altLang="en-US" dirty="0" smtClean="0"/>
              <a:t>反應層級</a:t>
            </a:r>
            <a:r>
              <a:rPr lang="en-US" altLang="zh-TW" dirty="0" smtClean="0"/>
              <a:t>  </a:t>
            </a:r>
          </a:p>
        </p:txBody>
      </p:sp>
      <p:sp>
        <p:nvSpPr>
          <p:cNvPr id="575517" name="Rectangle 29"/>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7" name="矩形 26"/>
          <p:cNvSpPr/>
          <p:nvPr/>
        </p:nvSpPr>
        <p:spPr>
          <a:xfrm>
            <a:off x="539552" y="5157192"/>
            <a:ext cx="5021461" cy="892552"/>
          </a:xfrm>
          <a:prstGeom prst="rect">
            <a:avLst/>
          </a:prstGeom>
          <a:solidFill>
            <a:srgbClr val="FFFF00"/>
          </a:solidFill>
        </p:spPr>
        <p:txBody>
          <a:bodyPr wrap="square">
            <a:spAutoFit/>
          </a:bodyPr>
          <a:lstStyle/>
          <a:p>
            <a:pPr algn="ctr" fontAlgn="b">
              <a:defRPr/>
            </a:pPr>
            <a:r>
              <a:rPr lang="zh-TW" altLang="en-US" dirty="0">
                <a:latin typeface="+mn-ea"/>
                <a:ea typeface="+mn-ea"/>
              </a:rPr>
              <a:t>相對於心理統計變數，</a:t>
            </a:r>
            <a:endParaRPr lang="en-US" altLang="zh-TW" dirty="0">
              <a:latin typeface="+mn-ea"/>
              <a:ea typeface="+mn-ea"/>
            </a:endParaRPr>
          </a:p>
          <a:p>
            <a:pPr algn="ctr" fontAlgn="b">
              <a:defRPr/>
            </a:pPr>
            <a:r>
              <a:rPr lang="zh-TW" altLang="en-US" dirty="0">
                <a:latin typeface="+mn-ea"/>
                <a:ea typeface="+mn-ea"/>
              </a:rPr>
              <a:t>行為變數比較外顯、容易觀察。</a:t>
            </a:r>
          </a:p>
        </p:txBody>
      </p:sp>
      <p:pic>
        <p:nvPicPr>
          <p:cNvPr id="60421" name="Picture 6" descr="ex. 貴婦總是喜歡到精品店選購名牌的衣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3" y="4076700"/>
            <a:ext cx="35956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0364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barn(inVertical)">
                                      <p:cBhvr>
                                        <p:cTn id="10" dur="500"/>
                                        <p:tgtEl>
                                          <p:spTgt spid="3072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barn(inVertical)">
                                      <p:cBhvr>
                                        <p:cTn id="13" dur="500"/>
                                        <p:tgtEl>
                                          <p:spTgt spid="3072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0723">
                                            <p:txEl>
                                              <p:pRg st="4" end="4"/>
                                            </p:txEl>
                                          </p:spTgt>
                                        </p:tgtEl>
                                        <p:attrNameLst>
                                          <p:attrName>style.visibility</p:attrName>
                                        </p:attrNameLst>
                                      </p:cBhvr>
                                      <p:to>
                                        <p:strVal val="visible"/>
                                      </p:to>
                                    </p:set>
                                    <p:animEffect transition="in" filter="barn(inVertical)">
                                      <p:cBhvr>
                                        <p:cTn id="16" dur="500"/>
                                        <p:tgtEl>
                                          <p:spTgt spid="30723">
                                            <p:txEl>
                                              <p:pRg st="4" end="4"/>
                                            </p:txEl>
                                          </p:spTgt>
                                        </p:tgtEl>
                                      </p:cBhvr>
                                    </p:animEffect>
                                  </p:childTnLst>
                                </p:cTn>
                              </p:par>
                            </p:childTnLst>
                          </p:cTn>
                        </p:par>
                        <p:par>
                          <p:cTn id="17" fill="hold" nodeType="afterGroup">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par>
                          <p:cTn id="21" fill="hold" nodeType="afterGroup">
                            <p:stCondLst>
                              <p:cond delay="1000"/>
                            </p:stCondLst>
                            <p:childTnLst>
                              <p:par>
                                <p:cTn id="22" presetID="16" presetClass="entr" presetSubtype="21" fill="hold" nodeType="afterEffect">
                                  <p:stCondLst>
                                    <p:cond delay="0"/>
                                  </p:stCondLst>
                                  <p:childTnLst>
                                    <p:set>
                                      <p:cBhvr>
                                        <p:cTn id="23" dur="1" fill="hold">
                                          <p:stCondLst>
                                            <p:cond delay="0"/>
                                          </p:stCondLst>
                                        </p:cTn>
                                        <p:tgtEl>
                                          <p:spTgt spid="60421"/>
                                        </p:tgtEl>
                                        <p:attrNameLst>
                                          <p:attrName>style.visibility</p:attrName>
                                        </p:attrNameLst>
                                      </p:cBhvr>
                                      <p:to>
                                        <p:strVal val="visible"/>
                                      </p:to>
                                    </p:set>
                                    <p:animEffect transition="in" filter="barn(inVertical)">
                                      <p:cBhvr>
                                        <p:cTn id="24"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38"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30" name="Rectangle 32"/>
          <p:cNvSpPr>
            <a:spLocks noChangeArrowheads="1"/>
          </p:cNvSpPr>
          <p:nvPr/>
        </p:nvSpPr>
        <p:spPr bwMode="auto">
          <a:xfrm>
            <a:off x="804863" y="1397000"/>
            <a:ext cx="1878012" cy="461963"/>
          </a:xfrm>
          <a:prstGeom prst="rect">
            <a:avLst/>
          </a:prstGeom>
          <a:solidFill>
            <a:srgbClr val="FFFF00"/>
          </a:solidFill>
          <a:ln>
            <a:noFill/>
          </a:ln>
          <a:effectLst/>
          <a:extLst/>
        </p:spPr>
        <p:txBody>
          <a:bodyPr wrap="none">
            <a:spAutoFit/>
          </a:bodyPr>
          <a:lstStyle/>
          <a:p>
            <a:pPr algn="ctr" fontAlgn="b">
              <a:spcBef>
                <a:spcPct val="20000"/>
              </a:spcBef>
              <a:buClr>
                <a:schemeClr val="tx1"/>
              </a:buClr>
              <a:defRPr/>
            </a:pPr>
            <a:r>
              <a:rPr lang="zh-TW" altLang="en-US" u="sng" dirty="0">
                <a:latin typeface="+mn-ea"/>
                <a:ea typeface="+mn-ea"/>
              </a:rPr>
              <a:t>追求的利益 </a:t>
            </a:r>
          </a:p>
        </p:txBody>
      </p:sp>
      <p:pic>
        <p:nvPicPr>
          <p:cNvPr id="70660" name="Picture 2" descr="http://www.lowinterestcreditcards.net/wp-content/themes/thesis_18/custom/rotator/credit-card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797425"/>
            <a:ext cx="30559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a:spLocks noChangeArrowheads="1"/>
          </p:cNvSpPr>
          <p:nvPr/>
        </p:nvSpPr>
        <p:spPr bwMode="auto">
          <a:xfrm>
            <a:off x="827088" y="2205038"/>
            <a:ext cx="79216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buFont typeface="Wingdings" pitchFamily="2" charset="2"/>
              <a:buChar char="Ø"/>
            </a:pPr>
            <a:r>
              <a:rPr lang="zh-TW" altLang="en-US">
                <a:solidFill>
                  <a:srgbClr val="000000"/>
                </a:solidFill>
              </a:rPr>
              <a:t>消費者使用產品之後，得到什麼好處</a:t>
            </a:r>
            <a:r>
              <a:rPr lang="en-US" altLang="zh-TW">
                <a:solidFill>
                  <a:srgbClr val="000000"/>
                </a:solidFill>
              </a:rPr>
              <a:t>?</a:t>
            </a:r>
            <a:r>
              <a:rPr lang="zh-TW" altLang="en-US">
                <a:solidFill>
                  <a:srgbClr val="000000"/>
                </a:solidFill>
              </a:rPr>
              <a:t>增進什麼效益</a:t>
            </a:r>
            <a:r>
              <a:rPr lang="en-US" altLang="zh-TW">
                <a:solidFill>
                  <a:srgbClr val="000000"/>
                </a:solidFill>
              </a:rPr>
              <a:t>?</a:t>
            </a:r>
          </a:p>
          <a:p>
            <a:pPr eaLnBrk="1" fontAlgn="b" hangingPunct="1">
              <a:buFont typeface="Wingdings" pitchFamily="2" charset="2"/>
              <a:buChar char="Ø"/>
            </a:pPr>
            <a:r>
              <a:rPr lang="zh-TW" altLang="en-US">
                <a:solidFill>
                  <a:srgbClr val="000000"/>
                </a:solidFill>
              </a:rPr>
              <a:t>如：遺失信用卡零風險、賺到</a:t>
            </a:r>
            <a:r>
              <a:rPr lang="en-US" altLang="zh-TW">
                <a:solidFill>
                  <a:srgbClr val="000000"/>
                </a:solidFill>
              </a:rPr>
              <a:t>1%</a:t>
            </a:r>
            <a:r>
              <a:rPr lang="zh-TW" altLang="en-US">
                <a:solidFill>
                  <a:srgbClr val="000000"/>
                </a:solidFill>
              </a:rPr>
              <a:t>回饋金、加油免簽名。</a:t>
            </a:r>
            <a:endParaRPr lang="en-US" altLang="zh-TW">
              <a:solidFill>
                <a:srgbClr val="000000"/>
              </a:solidFill>
            </a:endParaRPr>
          </a:p>
          <a:p>
            <a:pPr eaLnBrk="1" fontAlgn="b" hangingPunct="1">
              <a:buFont typeface="Wingdings" pitchFamily="2" charset="2"/>
              <a:buChar char="Ø"/>
            </a:pPr>
            <a:r>
              <a:rPr lang="zh-TW" altLang="en-US">
                <a:solidFill>
                  <a:srgbClr val="000000"/>
                </a:solidFill>
              </a:rPr>
              <a:t>自行車夯：省油錢、停車費</a:t>
            </a:r>
            <a:r>
              <a:rPr lang="en-US" altLang="zh-TW">
                <a:solidFill>
                  <a:srgbClr val="000000"/>
                </a:solidFill>
              </a:rPr>
              <a:t>…</a:t>
            </a:r>
            <a:endParaRPr lang="zh-TW" altLang="en-US"/>
          </a:p>
        </p:txBody>
      </p:sp>
    </p:spTree>
    <p:extLst>
      <p:ext uri="{BB962C8B-B14F-4D97-AF65-F5344CB8AC3E}">
        <p14:creationId xmlns:p14="http://schemas.microsoft.com/office/powerpoint/2010/main" val="40741166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38"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2" name="Rectangle 32"/>
          <p:cNvSpPr>
            <a:spLocks noChangeArrowheads="1"/>
          </p:cNvSpPr>
          <p:nvPr/>
        </p:nvSpPr>
        <p:spPr bwMode="auto">
          <a:xfrm>
            <a:off x="839788" y="1397000"/>
            <a:ext cx="901700" cy="523875"/>
          </a:xfrm>
          <a:prstGeom prst="rect">
            <a:avLst/>
          </a:prstGeom>
          <a:solidFill>
            <a:srgbClr val="FFFF00"/>
          </a:solidFill>
          <a:ln>
            <a:noFill/>
          </a:ln>
          <a:effectLst/>
          <a:extLst/>
        </p:spPr>
        <p:txBody>
          <a:bodyPr wrap="none">
            <a:spAutoFit/>
          </a:bodyPr>
          <a:lstStyle/>
          <a:p>
            <a:pPr algn="ctr" fontAlgn="b">
              <a:spcBef>
                <a:spcPct val="20000"/>
              </a:spcBef>
              <a:buClr>
                <a:schemeClr val="tx1"/>
              </a:buClr>
              <a:defRPr/>
            </a:pPr>
            <a:r>
              <a:rPr lang="zh-TW" altLang="en-US" sz="2800" u="sng" dirty="0">
                <a:latin typeface="+mn-ea"/>
                <a:ea typeface="+mn-ea"/>
              </a:rPr>
              <a:t>時機</a:t>
            </a:r>
          </a:p>
        </p:txBody>
      </p:sp>
      <p:sp>
        <p:nvSpPr>
          <p:cNvPr id="23" name="矩形 22"/>
          <p:cNvSpPr>
            <a:spLocks noChangeArrowheads="1"/>
          </p:cNvSpPr>
          <p:nvPr/>
        </p:nvSpPr>
        <p:spPr bwMode="auto">
          <a:xfrm>
            <a:off x="1476375" y="2205038"/>
            <a:ext cx="6983413"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r>
              <a:rPr lang="zh-TW" altLang="en-US"/>
              <a:t>消費者購買或使用產品的時刻、節慶、情境、某種生理或心理狀態。</a:t>
            </a:r>
            <a:endParaRPr lang="en-US" altLang="zh-TW"/>
          </a:p>
          <a:p>
            <a:pPr eaLnBrk="1" fontAlgn="b" hangingPunct="1"/>
            <a:r>
              <a:rPr lang="zh-TW" altLang="en-US"/>
              <a:t>如：電影院早午場、情人節、母親節</a:t>
            </a:r>
            <a:r>
              <a:rPr lang="en-US" altLang="zh-TW"/>
              <a:t>…</a:t>
            </a:r>
          </a:p>
          <a:p>
            <a:pPr eaLnBrk="1" fontAlgn="b" hangingPunct="1"/>
            <a:r>
              <a:rPr lang="zh-TW" altLang="en-US"/>
              <a:t>就學貸款、紓困貸款、新婚貸款</a:t>
            </a: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343400"/>
            <a:ext cx="2381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396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t="2751" b="10069"/>
          <a:stretch>
            <a:fillRect/>
          </a:stretch>
        </p:blipFill>
        <p:spPr bwMode="auto">
          <a:xfrm>
            <a:off x="5540375" y="3754438"/>
            <a:ext cx="35718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538"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2" name="Rectangle 32"/>
          <p:cNvSpPr>
            <a:spLocks noChangeArrowheads="1"/>
          </p:cNvSpPr>
          <p:nvPr/>
        </p:nvSpPr>
        <p:spPr bwMode="auto">
          <a:xfrm>
            <a:off x="717550" y="1628775"/>
            <a:ext cx="1260475" cy="523875"/>
          </a:xfrm>
          <a:prstGeom prst="rect">
            <a:avLst/>
          </a:prstGeom>
          <a:solidFill>
            <a:srgbClr val="FFFF00"/>
          </a:solidFill>
          <a:ln>
            <a:noFill/>
          </a:ln>
          <a:effectLst/>
          <a:extLst/>
        </p:spPr>
        <p:txBody>
          <a:bodyPr wrap="none">
            <a:spAutoFit/>
          </a:bodyPr>
          <a:lstStyle/>
          <a:p>
            <a:pPr algn="ctr" fontAlgn="b">
              <a:spcBef>
                <a:spcPct val="20000"/>
              </a:spcBef>
              <a:buClr>
                <a:schemeClr val="tx1"/>
              </a:buClr>
              <a:defRPr/>
            </a:pPr>
            <a:r>
              <a:rPr lang="zh-TW" altLang="en-US" sz="2800" u="sng" dirty="0">
                <a:latin typeface="+mn-ea"/>
                <a:ea typeface="+mn-ea"/>
              </a:rPr>
              <a:t>使用率</a:t>
            </a:r>
          </a:p>
        </p:txBody>
      </p:sp>
      <p:sp>
        <p:nvSpPr>
          <p:cNvPr id="23" name="矩形 22"/>
          <p:cNvSpPr/>
          <p:nvPr/>
        </p:nvSpPr>
        <p:spPr>
          <a:xfrm>
            <a:off x="1327150" y="2349500"/>
            <a:ext cx="6985000" cy="2246313"/>
          </a:xfrm>
          <a:prstGeom prst="rect">
            <a:avLst/>
          </a:prstGeom>
        </p:spPr>
        <p:txBody>
          <a:bodyPr>
            <a:spAutoFit/>
          </a:bodyPr>
          <a:lstStyle/>
          <a:p>
            <a:pPr marL="457200" indent="-457200" fontAlgn="b">
              <a:buFont typeface="Wingdings" panose="05000000000000000000" pitchFamily="2" charset="2"/>
              <a:buChar char="u"/>
              <a:defRPr/>
            </a:pPr>
            <a:r>
              <a:rPr lang="zh-TW" altLang="zh-TW" sz="2800" dirty="0">
                <a:latin typeface="標楷體" panose="03000509000000000000" pitchFamily="65" charset="-120"/>
                <a:ea typeface="標楷體" panose="03000509000000000000" pitchFamily="65" charset="-120"/>
              </a:rPr>
              <a:t>根據購買頻率與數量，可將消費者區隔成潛在、首次、輕度、中度與重度使用者等，並擬定有效的因應策略。</a:t>
            </a:r>
            <a:endParaRPr lang="en-US" altLang="zh-TW" sz="2800" dirty="0">
              <a:latin typeface="標楷體" panose="03000509000000000000" pitchFamily="65" charset="-120"/>
              <a:ea typeface="標楷體" panose="03000509000000000000" pitchFamily="65" charset="-120"/>
            </a:endParaRPr>
          </a:p>
          <a:p>
            <a:pPr fontAlgn="b">
              <a:defRPr/>
            </a:pPr>
            <a:endParaRPr lang="en-US" altLang="zh-TW" sz="2800" dirty="0">
              <a:latin typeface="標楷體" panose="03000509000000000000" pitchFamily="65" charset="-120"/>
              <a:ea typeface="標楷體" panose="03000509000000000000" pitchFamily="65" charset="-120"/>
            </a:endParaRPr>
          </a:p>
          <a:p>
            <a:pPr fontAlgn="b">
              <a:defRPr/>
            </a:pPr>
            <a:r>
              <a:rPr lang="zh-TW" altLang="en-US" sz="2800" dirty="0">
                <a:latin typeface="標楷體" panose="03000509000000000000" pitchFamily="65" charset="-120"/>
                <a:ea typeface="標楷體" panose="03000509000000000000" pitchFamily="65" charset="-120"/>
              </a:rPr>
              <a:t>例：信用卡推出積點送飛行里程</a:t>
            </a:r>
          </a:p>
        </p:txBody>
      </p:sp>
    </p:spTree>
    <p:extLst>
      <p:ext uri="{BB962C8B-B14F-4D97-AF65-F5344CB8AC3E}">
        <p14:creationId xmlns:p14="http://schemas.microsoft.com/office/powerpoint/2010/main" val="15188817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38"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2" name="Rectangle 32"/>
          <p:cNvSpPr>
            <a:spLocks noChangeArrowheads="1"/>
          </p:cNvSpPr>
          <p:nvPr/>
        </p:nvSpPr>
        <p:spPr bwMode="auto">
          <a:xfrm>
            <a:off x="536575" y="1628775"/>
            <a:ext cx="1622425" cy="523875"/>
          </a:xfrm>
          <a:prstGeom prst="rect">
            <a:avLst/>
          </a:prstGeom>
          <a:solidFill>
            <a:srgbClr val="FFFF00"/>
          </a:solidFill>
          <a:ln>
            <a:noFill/>
          </a:ln>
          <a:effectLst/>
          <a:extLst/>
        </p:spPr>
        <p:txBody>
          <a:bodyPr wrap="none">
            <a:spAutoFit/>
          </a:bodyPr>
          <a:lstStyle/>
          <a:p>
            <a:pPr algn="ctr" fontAlgn="b">
              <a:spcBef>
                <a:spcPct val="20000"/>
              </a:spcBef>
              <a:buClr>
                <a:schemeClr val="tx1"/>
              </a:buClr>
              <a:defRPr/>
            </a:pPr>
            <a:r>
              <a:rPr lang="zh-TW" altLang="en-US" sz="2800" u="sng" dirty="0">
                <a:latin typeface="+mn-ea"/>
                <a:ea typeface="+mn-ea"/>
              </a:rPr>
              <a:t>反應層級</a:t>
            </a:r>
          </a:p>
        </p:txBody>
      </p:sp>
      <p:sp>
        <p:nvSpPr>
          <p:cNvPr id="23" name="矩形 22"/>
          <p:cNvSpPr/>
          <p:nvPr/>
        </p:nvSpPr>
        <p:spPr>
          <a:xfrm>
            <a:off x="1350963" y="2182813"/>
            <a:ext cx="6985000" cy="2508250"/>
          </a:xfrm>
          <a:prstGeom prst="rect">
            <a:avLst/>
          </a:prstGeom>
        </p:spPr>
        <p:txBody>
          <a:bodyPr>
            <a:spAutoFit/>
          </a:bodyPr>
          <a:lstStyle/>
          <a:p>
            <a:pPr marL="457200" indent="-457200" fontAlgn="b">
              <a:spcBef>
                <a:spcPts val="1800"/>
              </a:spcBef>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消費群分：反應層級或準備層級</a:t>
            </a:r>
            <a:endParaRPr lang="en-US" altLang="zh-TW" sz="2800" dirty="0">
              <a:latin typeface="標楷體" panose="03000509000000000000" pitchFamily="65" charset="-120"/>
              <a:ea typeface="標楷體" panose="03000509000000000000" pitchFamily="65" charset="-120"/>
            </a:endParaRPr>
          </a:p>
          <a:p>
            <a:pPr marL="457200" indent="-457200" fontAlgn="b">
              <a:spcBef>
                <a:spcPts val="1800"/>
              </a:spcBef>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不同消費反應有不同行銷手法</a:t>
            </a:r>
            <a:endParaRPr lang="en-US" altLang="zh-TW" sz="2800" dirty="0">
              <a:latin typeface="標楷體" panose="03000509000000000000" pitchFamily="65" charset="-120"/>
              <a:ea typeface="標楷體" panose="03000509000000000000" pitchFamily="65" charset="-120"/>
            </a:endParaRPr>
          </a:p>
          <a:p>
            <a:pPr marL="457200" indent="-457200" fontAlgn="b">
              <a:spcBef>
                <a:spcPts val="1800"/>
              </a:spcBef>
              <a:buFont typeface="Wingdings" panose="05000000000000000000" pitchFamily="2" charset="2"/>
              <a:buChar char="u"/>
              <a:defRPr/>
            </a:pPr>
            <a:r>
              <a:rPr lang="zh-TW" altLang="en-US" sz="2800" dirty="0">
                <a:latin typeface="標楷體" panose="03000509000000000000" pitchFamily="65" charset="-120"/>
                <a:ea typeface="標楷體" panose="03000509000000000000" pitchFamily="65" charset="-120"/>
              </a:rPr>
              <a:t>如：不了解產品的消費者採用折扣促銷</a:t>
            </a:r>
            <a:endParaRPr lang="en-US" altLang="zh-TW" sz="2800" dirty="0">
              <a:latin typeface="標楷體" panose="03000509000000000000" pitchFamily="65" charset="-120"/>
              <a:ea typeface="標楷體" panose="03000509000000000000" pitchFamily="65" charset="-120"/>
            </a:endParaRPr>
          </a:p>
          <a:p>
            <a:pPr fontAlgn="b">
              <a:spcBef>
                <a:spcPts val="1800"/>
              </a:spcBef>
              <a:defRPr/>
            </a:pPr>
            <a:endParaRPr lang="zh-TW" altLang="en-US" sz="2800" dirty="0">
              <a:latin typeface="標楷體" panose="03000509000000000000" pitchFamily="65" charset="-120"/>
              <a:ea typeface="標楷體" panose="03000509000000000000" pitchFamily="65" charset="-120"/>
            </a:endParaRPr>
          </a:p>
        </p:txBody>
      </p:sp>
      <p:pic>
        <p:nvPicPr>
          <p:cNvPr id="165890" name="Picture 2" descr="http://ts4.mm.bing.net/th?id=HN.607986418228988863&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138" y="40005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7" descr="http://ts4.mm.bing.net/th?id=HN.608033306390037519&amp;pid=15.1&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51230">
            <a:off x="974725" y="41116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8441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65890"/>
                                        </p:tgtEl>
                                        <p:attrNameLst>
                                          <p:attrName>style.visibility</p:attrName>
                                        </p:attrNameLst>
                                      </p:cBhvr>
                                      <p:to>
                                        <p:strVal val="visible"/>
                                      </p:to>
                                    </p:set>
                                    <p:animEffect transition="in" filter="barn(inVertical)">
                                      <p:cBhvr>
                                        <p:cTn id="11" dur="500"/>
                                        <p:tgtEl>
                                          <p:spTgt spid="16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body" idx="1"/>
          </p:nvPr>
        </p:nvSpPr>
        <p:spPr>
          <a:xfrm>
            <a:off x="539750" y="1412875"/>
            <a:ext cx="7893050" cy="2039938"/>
          </a:xfrm>
        </p:spPr>
        <p:txBody>
          <a:bodyPr/>
          <a:lstStyle/>
          <a:p>
            <a:pPr eaLnBrk="1" hangingPunct="1">
              <a:lnSpc>
                <a:spcPct val="130000"/>
              </a:lnSpc>
              <a:spcBef>
                <a:spcPct val="30000"/>
              </a:spcBef>
              <a:defRPr/>
            </a:pPr>
            <a:r>
              <a:rPr lang="zh-TW" altLang="en-US" dirty="0">
                <a:solidFill>
                  <a:srgbClr val="FF0000"/>
                </a:solidFill>
              </a:rPr>
              <a:t>組織市場的區隔變數</a:t>
            </a:r>
            <a:r>
              <a:rPr lang="zh-CN" altLang="en-US" dirty="0">
                <a:solidFill>
                  <a:srgbClr val="FF0000"/>
                </a:solidFill>
              </a:rPr>
              <a:t>有</a:t>
            </a:r>
            <a:r>
              <a:rPr lang="zh-TW" altLang="en-US" dirty="0">
                <a:solidFill>
                  <a:srgbClr val="FF0000"/>
                </a:solidFill>
              </a:rPr>
              <a:t>兩</a:t>
            </a:r>
            <a:r>
              <a:rPr lang="zh-CN" altLang="en-US" dirty="0">
                <a:solidFill>
                  <a:srgbClr val="FF0000"/>
                </a:solidFill>
              </a:rPr>
              <a:t>大</a:t>
            </a:r>
            <a:r>
              <a:rPr lang="zh-TW" altLang="en-US" dirty="0">
                <a:solidFill>
                  <a:srgbClr val="FF0000"/>
                </a:solidFill>
              </a:rPr>
              <a:t>類：</a:t>
            </a:r>
          </a:p>
          <a:p>
            <a:pPr lvl="1" eaLnBrk="1" hangingPunct="1">
              <a:lnSpc>
                <a:spcPct val="130000"/>
              </a:lnSpc>
              <a:spcBef>
                <a:spcPct val="30000"/>
              </a:spcBef>
              <a:defRPr/>
            </a:pPr>
            <a:r>
              <a:rPr lang="zh-TW" altLang="en-US" dirty="0">
                <a:solidFill>
                  <a:srgbClr val="FF0000"/>
                </a:solidFill>
              </a:rPr>
              <a:t>購買者基本</a:t>
            </a:r>
            <a:r>
              <a:rPr lang="zh-TW" altLang="en-US" dirty="0" smtClean="0">
                <a:solidFill>
                  <a:srgbClr val="FF0000"/>
                </a:solidFill>
              </a:rPr>
              <a:t>背景</a:t>
            </a:r>
            <a:endParaRPr lang="en-US" altLang="zh-TW" dirty="0" smtClean="0">
              <a:solidFill>
                <a:srgbClr val="FF0000"/>
              </a:solidFill>
            </a:endParaRPr>
          </a:p>
          <a:p>
            <a:pPr lvl="2" eaLnBrk="1" hangingPunct="1">
              <a:lnSpc>
                <a:spcPct val="130000"/>
              </a:lnSpc>
              <a:spcBef>
                <a:spcPct val="30000"/>
              </a:spcBef>
              <a:defRPr/>
            </a:pPr>
            <a:r>
              <a:rPr lang="zh-TW" altLang="en-US" dirty="0"/>
              <a:t>地理位置</a:t>
            </a:r>
            <a:endParaRPr lang="en-US" altLang="zh-TW" dirty="0"/>
          </a:p>
          <a:p>
            <a:pPr lvl="2" eaLnBrk="1" hangingPunct="1">
              <a:lnSpc>
                <a:spcPct val="130000"/>
              </a:lnSpc>
              <a:spcBef>
                <a:spcPct val="30000"/>
              </a:spcBef>
              <a:defRPr/>
            </a:pPr>
            <a:r>
              <a:rPr lang="zh-TW" altLang="en-US" dirty="0"/>
              <a:t>產業或行業別</a:t>
            </a:r>
            <a:endParaRPr lang="en-US" altLang="zh-TW" dirty="0"/>
          </a:p>
          <a:p>
            <a:pPr lvl="2" eaLnBrk="1" hangingPunct="1">
              <a:lnSpc>
                <a:spcPct val="130000"/>
              </a:lnSpc>
              <a:spcBef>
                <a:spcPct val="30000"/>
              </a:spcBef>
              <a:defRPr/>
            </a:pPr>
            <a:r>
              <a:rPr lang="zh-TW" altLang="en-US" dirty="0"/>
              <a:t>規模</a:t>
            </a:r>
          </a:p>
          <a:p>
            <a:pPr marL="1079500" lvl="2" indent="0" eaLnBrk="1" hangingPunct="1">
              <a:lnSpc>
                <a:spcPct val="130000"/>
              </a:lnSpc>
              <a:spcBef>
                <a:spcPct val="30000"/>
              </a:spcBef>
              <a:buFontTx/>
              <a:buNone/>
              <a:defRPr/>
            </a:pPr>
            <a:endParaRPr lang="zh-TW" altLang="en-US" dirty="0"/>
          </a:p>
        </p:txBody>
      </p:sp>
      <p:sp>
        <p:nvSpPr>
          <p:cNvPr id="577562" name="Rectangle 26"/>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5" name="Text Box 27"/>
          <p:cNvSpPr txBox="1">
            <a:spLocks noChangeArrowheads="1"/>
          </p:cNvSpPr>
          <p:nvPr/>
        </p:nvSpPr>
        <p:spPr bwMode="auto">
          <a:xfrm>
            <a:off x="3825875" y="5300663"/>
            <a:ext cx="5183188" cy="904875"/>
          </a:xfrm>
          <a:prstGeom prst="rect">
            <a:avLst/>
          </a:prstGeom>
          <a:solidFill>
            <a:srgbClr val="CCFFFF"/>
          </a:solidFill>
          <a:ln w="9525">
            <a:solidFill>
              <a:schemeClr val="tx1"/>
            </a:solidFill>
            <a:miter lim="800000"/>
            <a:headEnd/>
            <a:tailEnd/>
          </a:ln>
        </p:spPr>
        <p:txBody>
          <a:bodyPr>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lnSpc>
                <a:spcPct val="110000"/>
              </a:lnSpc>
              <a:spcBef>
                <a:spcPct val="20000"/>
              </a:spcBef>
              <a:buClr>
                <a:srgbClr val="0000CC"/>
              </a:buClr>
              <a:buFont typeface="Wingdings" pitchFamily="2" charset="2"/>
              <a:buNone/>
            </a:pPr>
            <a:r>
              <a:rPr lang="zh-CN" altLang="en-US" sz="2400">
                <a:latin typeface="Times New Roman" pitchFamily="18" charset="0"/>
              </a:rPr>
              <a:t>如：</a:t>
            </a:r>
            <a:r>
              <a:rPr lang="zh-TW" altLang="en-US" sz="2400">
                <a:latin typeface="Times New Roman" pitchFamily="18" charset="0"/>
              </a:rPr>
              <a:t>衛浴設備的買主</a:t>
            </a:r>
            <a:r>
              <a:rPr lang="zh-CN" altLang="en-US" sz="2400">
                <a:latin typeface="Times New Roman" pitchFamily="18" charset="0"/>
              </a:rPr>
              <a:t>有旅館、住宅、餐廳。各有不同的需求。</a:t>
            </a:r>
            <a:endParaRPr lang="zh-TW" altLang="en-US" sz="2400">
              <a:latin typeface="Times New Roman" pitchFamily="18" charset="0"/>
            </a:endParaRPr>
          </a:p>
        </p:txBody>
      </p:sp>
      <p:sp>
        <p:nvSpPr>
          <p:cNvPr id="26" name="Line 32"/>
          <p:cNvSpPr>
            <a:spLocks noChangeShapeType="1"/>
          </p:cNvSpPr>
          <p:nvPr/>
        </p:nvSpPr>
        <p:spPr bwMode="auto">
          <a:xfrm flipH="1" flipV="1">
            <a:off x="4083050" y="3989388"/>
            <a:ext cx="1501775" cy="447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213100"/>
            <a:ext cx="26479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descr="http://ts2.mm.bing.net/th?id=HN.60799508116825993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1835150"/>
            <a:ext cx="2641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2"/>
          <p:cNvSpPr>
            <a:spLocks noChangeShapeType="1"/>
          </p:cNvSpPr>
          <p:nvPr/>
        </p:nvSpPr>
        <p:spPr bwMode="auto">
          <a:xfrm flipH="1">
            <a:off x="3921125" y="2659063"/>
            <a:ext cx="1654175" cy="3603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Line 32"/>
          <p:cNvSpPr>
            <a:spLocks noChangeShapeType="1"/>
          </p:cNvSpPr>
          <p:nvPr/>
        </p:nvSpPr>
        <p:spPr bwMode="auto">
          <a:xfrm flipH="1" flipV="1">
            <a:off x="2581275" y="4498975"/>
            <a:ext cx="1501775" cy="447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66570" name="Picture 10" descr="http://ts1.mm.bing.net/th?id=HN.608019377805198024&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550" y="4008438"/>
            <a:ext cx="28575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3168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66568"/>
                                        </p:tgtEl>
                                        <p:attrNameLst>
                                          <p:attrName>style.visibility</p:attrName>
                                        </p:attrNameLst>
                                      </p:cBhvr>
                                      <p:to>
                                        <p:strVal val="visible"/>
                                      </p:to>
                                    </p:set>
                                    <p:animEffect transition="in" filter="barn(inVertical)">
                                      <p:cBhvr>
                                        <p:cTn id="11" dur="500"/>
                                        <p:tgtEl>
                                          <p:spTgt spid="665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in)">
                                      <p:cBhvr>
                                        <p:cTn id="19" dur="500"/>
                                        <p:tgtEl>
                                          <p:spTgt spid="26"/>
                                        </p:tgtEl>
                                      </p:cBhvr>
                                    </p:animEffect>
                                  </p:childTnLst>
                                </p:cTn>
                              </p:par>
                              <p:par>
                                <p:cTn id="20" presetID="1" presetClass="entr" presetSubtype="0" fill="hold" nodeType="withEffect">
                                  <p:stCondLst>
                                    <p:cond delay="0"/>
                                  </p:stCondLst>
                                  <p:childTnLst>
                                    <p:set>
                                      <p:cBhvr>
                                        <p:cTn id="21" dur="1" fill="hold">
                                          <p:stCondLst>
                                            <p:cond delay="499"/>
                                          </p:stCondLst>
                                        </p:cTn>
                                        <p:tgtEl>
                                          <p:spTgt spid="27"/>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656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par>
                                <p:cTn id="37" presetID="16" presetClass="entr" presetSubtype="21" fill="hold" nodeType="withEffect">
                                  <p:stCondLst>
                                    <p:cond delay="0"/>
                                  </p:stCondLst>
                                  <p:childTnLst>
                                    <p:set>
                                      <p:cBhvr>
                                        <p:cTn id="38" dur="1" fill="hold">
                                          <p:stCondLst>
                                            <p:cond delay="0"/>
                                          </p:stCondLst>
                                        </p:cTn>
                                        <p:tgtEl>
                                          <p:spTgt spid="66570"/>
                                        </p:tgtEl>
                                        <p:attrNameLst>
                                          <p:attrName>style.visibility</p:attrName>
                                        </p:attrNameLst>
                                      </p:cBhvr>
                                      <p:to>
                                        <p:strVal val="visible"/>
                                      </p:to>
                                    </p:set>
                                    <p:animEffect transition="in" filter="barn(inVertical)">
                                      <p:cBhvr>
                                        <p:cTn id="39"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5" grpId="1" animBg="1"/>
      <p:bldP spid="26" grpId="0" animBg="1"/>
      <p:bldP spid="26" grpId="1" animBg="1"/>
      <p:bldP spid="8" grpId="0" animBg="1"/>
      <p:bldP spid="8"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body" idx="1"/>
          </p:nvPr>
        </p:nvSpPr>
        <p:spPr>
          <a:xfrm>
            <a:off x="696913" y="1341438"/>
            <a:ext cx="7893050" cy="3908425"/>
          </a:xfrm>
        </p:spPr>
        <p:txBody>
          <a:bodyPr/>
          <a:lstStyle/>
          <a:p>
            <a:pPr eaLnBrk="1" hangingPunct="1">
              <a:lnSpc>
                <a:spcPct val="130000"/>
              </a:lnSpc>
              <a:spcBef>
                <a:spcPct val="30000"/>
              </a:spcBef>
              <a:defRPr/>
            </a:pPr>
            <a:r>
              <a:rPr lang="zh-TW" altLang="en-US" dirty="0" smtClean="0"/>
              <a:t>組織市場的區隔變數</a:t>
            </a:r>
          </a:p>
          <a:p>
            <a:pPr lvl="1" eaLnBrk="1" hangingPunct="1">
              <a:lnSpc>
                <a:spcPct val="130000"/>
              </a:lnSpc>
              <a:spcBef>
                <a:spcPts val="0"/>
              </a:spcBef>
              <a:defRPr/>
            </a:pPr>
            <a:r>
              <a:rPr lang="zh-TW" altLang="en-US" dirty="0" smtClean="0">
                <a:solidFill>
                  <a:srgbClr val="FF0000"/>
                </a:solidFill>
              </a:rPr>
              <a:t>採購及採購單位特性</a:t>
            </a:r>
            <a:endParaRPr lang="en-US" altLang="zh-TW" dirty="0" smtClean="0">
              <a:solidFill>
                <a:srgbClr val="FF0000"/>
              </a:solidFill>
            </a:endParaRPr>
          </a:p>
          <a:p>
            <a:pPr marL="1428750" lvl="2" indent="-514350" eaLnBrk="1" hangingPunct="1">
              <a:lnSpc>
                <a:spcPct val="130000"/>
              </a:lnSpc>
              <a:spcBef>
                <a:spcPts val="0"/>
              </a:spcBef>
              <a:buFont typeface="+mj-lt"/>
              <a:buAutoNum type="arabicPeriod"/>
              <a:defRPr/>
            </a:pPr>
            <a:r>
              <a:rPr lang="zh-TW" altLang="en-US" dirty="0" smtClean="0"/>
              <a:t>採購條件：價格、產品、服務品質</a:t>
            </a:r>
            <a:endParaRPr lang="en-US" altLang="zh-TW" dirty="0" smtClean="0"/>
          </a:p>
          <a:p>
            <a:pPr marL="1428750" lvl="2" indent="-514350" eaLnBrk="1" hangingPunct="1">
              <a:lnSpc>
                <a:spcPct val="130000"/>
              </a:lnSpc>
              <a:spcBef>
                <a:spcPts val="0"/>
              </a:spcBef>
              <a:buFont typeface="+mj-lt"/>
              <a:buAutoNum type="arabicPeriod"/>
              <a:defRPr/>
            </a:pPr>
            <a:r>
              <a:rPr lang="zh-TW" altLang="en-US" dirty="0" smtClean="0"/>
              <a:t>採購的用途：分五星級、三星級</a:t>
            </a:r>
            <a:r>
              <a:rPr lang="en-US" altLang="zh-TW" dirty="0" smtClean="0"/>
              <a:t>….</a:t>
            </a:r>
          </a:p>
          <a:p>
            <a:pPr marL="1428750" lvl="2" indent="-514350" eaLnBrk="1" hangingPunct="1">
              <a:lnSpc>
                <a:spcPct val="130000"/>
              </a:lnSpc>
              <a:spcBef>
                <a:spcPts val="0"/>
              </a:spcBef>
              <a:buFont typeface="+mj-lt"/>
              <a:buAutoNum type="arabicPeriod"/>
              <a:defRPr/>
            </a:pPr>
            <a:r>
              <a:rPr lang="zh-TW" altLang="en-US" dirty="0"/>
              <a:t>顧客</a:t>
            </a:r>
            <a:r>
              <a:rPr lang="zh-TW" altLang="en-US" dirty="0" smtClean="0"/>
              <a:t>關係：老客戶、新顧客</a:t>
            </a:r>
            <a:endParaRPr lang="en-US" altLang="zh-TW" dirty="0"/>
          </a:p>
          <a:p>
            <a:pPr marL="1428750" lvl="2" indent="-514350" eaLnBrk="1" hangingPunct="1">
              <a:lnSpc>
                <a:spcPct val="130000"/>
              </a:lnSpc>
              <a:spcBef>
                <a:spcPts val="0"/>
              </a:spcBef>
              <a:buFont typeface="+mj-lt"/>
              <a:buAutoNum type="arabicPeriod"/>
              <a:defRPr/>
            </a:pPr>
            <a:r>
              <a:rPr lang="zh-TW" altLang="en-US" dirty="0" smtClean="0"/>
              <a:t>採購人員的特質</a:t>
            </a:r>
            <a:endParaRPr lang="en-US" altLang="zh-TW" dirty="0" smtClean="0"/>
          </a:p>
          <a:p>
            <a:pPr lvl="2" eaLnBrk="1" hangingPunct="1">
              <a:lnSpc>
                <a:spcPct val="130000"/>
              </a:lnSpc>
              <a:spcBef>
                <a:spcPts val="600"/>
              </a:spcBef>
              <a:defRPr/>
            </a:pPr>
            <a:endParaRPr lang="zh-TW" altLang="en-US" dirty="0" smtClean="0"/>
          </a:p>
        </p:txBody>
      </p:sp>
      <p:sp>
        <p:nvSpPr>
          <p:cNvPr id="579611" name="Rectangle 27"/>
          <p:cNvSpPr>
            <a:spLocks noGrp="1" noChangeArrowheads="1"/>
          </p:cNvSpPr>
          <p:nvPr>
            <p:ph type="title"/>
          </p:nvPr>
        </p:nvSpPr>
        <p:spPr/>
        <p:txBody>
          <a:bodyPr/>
          <a:lstStyle/>
          <a:p>
            <a:pPr eaLnBrk="1" hangingPunct="1">
              <a:defRPr/>
            </a:pPr>
            <a:r>
              <a:rPr lang="en-US" altLang="zh-TW" dirty="0" smtClean="0"/>
              <a:t>7-2 </a:t>
            </a:r>
            <a:r>
              <a:rPr lang="zh-TW" altLang="en-US" dirty="0" smtClean="0"/>
              <a:t>市場</a:t>
            </a:r>
            <a:r>
              <a:rPr lang="zh-TW" altLang="en-US" dirty="0"/>
              <a:t>區隔</a:t>
            </a:r>
            <a:r>
              <a:rPr lang="zh-CN" altLang="en-US" dirty="0" smtClean="0"/>
              <a:t>變數</a:t>
            </a:r>
            <a:endParaRPr lang="en-US" altLang="zh-TW" sz="2000" dirty="0">
              <a:solidFill>
                <a:srgbClr val="FF9900"/>
              </a:solidFill>
            </a:endParaRPr>
          </a:p>
        </p:txBody>
      </p:sp>
      <p:sp>
        <p:nvSpPr>
          <p:cNvPr id="26" name="Text Box 28"/>
          <p:cNvSpPr txBox="1">
            <a:spLocks noChangeArrowheads="1"/>
          </p:cNvSpPr>
          <p:nvPr/>
        </p:nvSpPr>
        <p:spPr bwMode="auto">
          <a:xfrm>
            <a:off x="887413" y="5006975"/>
            <a:ext cx="5365750" cy="1680460"/>
          </a:xfrm>
          <a:prstGeom prst="rect">
            <a:avLst/>
          </a:prstGeom>
          <a:solidFill>
            <a:srgbClr val="FFC000"/>
          </a:solidFill>
          <a:ln>
            <a:noFill/>
          </a:ln>
          <a:extLst/>
        </p:spPr>
        <p:txBody>
          <a:bodyPr>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10000"/>
              </a:spcBef>
              <a:buClr>
                <a:srgbClr val="0000CC"/>
              </a:buClr>
              <a:buFont typeface="Wingdings" pitchFamily="2" charset="2"/>
              <a:buNone/>
            </a:pPr>
            <a:r>
              <a:rPr lang="zh-TW" altLang="en-US" sz="2400" b="1" dirty="0">
                <a:latin typeface="Times New Roman" pitchFamily="18" charset="0"/>
              </a:rPr>
              <a:t>電話的功用</a:t>
            </a:r>
            <a:endParaRPr lang="zh-TW" altLang="zh-CN" sz="2400" b="1" dirty="0">
              <a:latin typeface="Times New Roman" pitchFamily="18" charset="0"/>
            </a:endParaRPr>
          </a:p>
          <a:p>
            <a:pPr eaLnBrk="1" fontAlgn="b" hangingPunct="1">
              <a:spcBef>
                <a:spcPct val="10000"/>
              </a:spcBef>
              <a:buClr>
                <a:srgbClr val="0000CC"/>
              </a:buClr>
              <a:buFont typeface="Wingdings" pitchFamily="2" charset="2"/>
              <a:buNone/>
            </a:pPr>
            <a:r>
              <a:rPr lang="zh-TW" altLang="en-US" sz="2400" dirty="0">
                <a:latin typeface="Verdana" pitchFamily="34" charset="0"/>
              </a:rPr>
              <a:t>辦公：有傳真、多線轉接等功能</a:t>
            </a:r>
            <a:endParaRPr lang="zh-TW" altLang="zh-CN" sz="2400" dirty="0">
              <a:latin typeface="Verdana" pitchFamily="34" charset="0"/>
            </a:endParaRPr>
          </a:p>
          <a:p>
            <a:pPr eaLnBrk="1" fontAlgn="b" hangingPunct="1">
              <a:spcBef>
                <a:spcPct val="10000"/>
              </a:spcBef>
              <a:buClr>
                <a:srgbClr val="0000CC"/>
              </a:buClr>
              <a:buFont typeface="Wingdings" pitchFamily="2" charset="2"/>
              <a:buNone/>
            </a:pPr>
            <a:r>
              <a:rPr lang="zh-CN" altLang="en-US" sz="2400" dirty="0">
                <a:latin typeface="Verdana" pitchFamily="34" charset="0"/>
              </a:rPr>
              <a:t>飯店</a:t>
            </a:r>
            <a:r>
              <a:rPr lang="zh-TW" altLang="en-US" sz="2400" dirty="0">
                <a:latin typeface="Verdana" pitchFamily="34" charset="0"/>
              </a:rPr>
              <a:t>：注重設計風格、較不重多樣功能</a:t>
            </a:r>
          </a:p>
          <a:p>
            <a:pPr eaLnBrk="1" fontAlgn="b" hangingPunct="1">
              <a:spcBef>
                <a:spcPct val="10000"/>
              </a:spcBef>
              <a:buClr>
                <a:srgbClr val="0000CC"/>
              </a:buClr>
              <a:buFont typeface="Wingdings" pitchFamily="2" charset="2"/>
              <a:buNone/>
            </a:pPr>
            <a:r>
              <a:rPr lang="zh-TW" altLang="en-US" sz="2400" dirty="0">
                <a:latin typeface="Verdana" pitchFamily="34" charset="0"/>
              </a:rPr>
              <a:t>公共電話：可插卡或投幣</a:t>
            </a:r>
            <a:r>
              <a:rPr lang="zh-CN" altLang="en-US" sz="2400" dirty="0">
                <a:latin typeface="Verdana" pitchFamily="34" charset="0"/>
              </a:rPr>
              <a:t>，要耐用</a:t>
            </a:r>
            <a:endParaRPr lang="zh-TW" altLang="en-US" sz="2400" dirty="0">
              <a:latin typeface="Verdana" pitchFamily="34" charset="0"/>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0" y="4941888"/>
            <a:ext cx="178593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線接點 27"/>
          <p:cNvCxnSpPr/>
          <p:nvPr/>
        </p:nvCxnSpPr>
        <p:spPr>
          <a:xfrm>
            <a:off x="3492500" y="4652963"/>
            <a:ext cx="1150938"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163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barn(inVertical)">
                                      <p:cBhvr>
                                        <p:cTn id="7" dur="500"/>
                                        <p:tgtEl>
                                          <p:spTgt spid="358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5843">
                                            <p:txEl>
                                              <p:pRg st="3" end="3"/>
                                            </p:txEl>
                                          </p:spTgt>
                                        </p:tgtEl>
                                        <p:attrNameLst>
                                          <p:attrName>style.visibility</p:attrName>
                                        </p:attrNameLst>
                                      </p:cBhvr>
                                      <p:to>
                                        <p:strVal val="visible"/>
                                      </p:to>
                                    </p:set>
                                    <p:animEffect transition="in" filter="barn(inVertical)">
                                      <p:cBhvr>
                                        <p:cTn id="12" dur="500"/>
                                        <p:tgtEl>
                                          <p:spTgt spid="358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barn(inVertical)">
                                      <p:cBhvr>
                                        <p:cTn id="17" dur="500"/>
                                        <p:tgtEl>
                                          <p:spTgt spid="358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5843">
                                            <p:txEl>
                                              <p:pRg st="5" end="5"/>
                                            </p:txEl>
                                          </p:spTgt>
                                        </p:tgtEl>
                                        <p:attrNameLst>
                                          <p:attrName>style.visibility</p:attrName>
                                        </p:attrNameLst>
                                      </p:cBhvr>
                                      <p:to>
                                        <p:strVal val="visible"/>
                                      </p:to>
                                    </p:set>
                                    <p:animEffect transition="in" filter="barn(inVertical)">
                                      <p:cBhvr>
                                        <p:cTn id="22" dur="500"/>
                                        <p:tgtEl>
                                          <p:spTgt spid="35843">
                                            <p:txEl>
                                              <p:pRg st="5" end="5"/>
                                            </p:txEl>
                                          </p:spTgt>
                                        </p:tgtEl>
                                      </p:cBhvr>
                                    </p:animEffect>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ox(in)">
                                      <p:cBhvr>
                                        <p:cTn id="26" dur="500"/>
                                        <p:tgtEl>
                                          <p:spTgt spid="26"/>
                                        </p:tgtEl>
                                      </p:cBhvr>
                                    </p:animEffec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0" y="28575"/>
            <a:ext cx="4968875" cy="1800225"/>
          </a:xfrm>
        </p:spPr>
        <p:txBody>
          <a:bodyPr>
            <a:noAutofit/>
          </a:bodyPr>
          <a:lstStyle/>
          <a:p>
            <a:pPr eaLnBrk="1" hangingPunct="1">
              <a:defRPr/>
            </a:pPr>
            <a:r>
              <a:rPr lang="en-US" altLang="zh-TW" sz="4000" b="1" dirty="0">
                <a:solidFill>
                  <a:srgbClr val="0000CC"/>
                </a:solidFill>
              </a:rPr>
              <a:t>Ch5 </a:t>
            </a:r>
            <a:r>
              <a:rPr lang="zh-TW" altLang="en-US" sz="4000" b="1" dirty="0">
                <a:solidFill>
                  <a:srgbClr val="0000CC"/>
                </a:solidFill>
              </a:rPr>
              <a:t>市場區隔、目標市場與</a:t>
            </a:r>
            <a:r>
              <a:rPr lang="zh-TW" altLang="en-US" sz="4000" b="1" dirty="0" smtClean="0">
                <a:solidFill>
                  <a:srgbClr val="0000CC"/>
                </a:solidFill>
              </a:rPr>
              <a:t>定位</a:t>
            </a:r>
            <a:r>
              <a:rPr lang="en-US" altLang="zh-TW" sz="4000" b="1" dirty="0" smtClean="0">
                <a:solidFill>
                  <a:srgbClr val="0000CC"/>
                </a:solidFill>
              </a:rPr>
              <a:t>-2</a:t>
            </a:r>
            <a:endParaRPr lang="zh-TW" altLang="en-US" sz="4000" b="1" dirty="0">
              <a:solidFill>
                <a:srgbClr val="0000CC"/>
              </a:solidFill>
            </a:endParaRPr>
          </a:p>
        </p:txBody>
      </p:sp>
      <p:sp>
        <p:nvSpPr>
          <p:cNvPr id="77827" name="Rectangle 2"/>
          <p:cNvSpPr>
            <a:spLocks noChangeArrowheads="1"/>
          </p:cNvSpPr>
          <p:nvPr/>
        </p:nvSpPr>
        <p:spPr bwMode="auto">
          <a:xfrm>
            <a:off x="250825" y="549275"/>
            <a:ext cx="89296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hangingPunct="1">
              <a:spcBef>
                <a:spcPct val="0"/>
              </a:spcBef>
              <a:buClrTx/>
              <a:buSzTx/>
              <a:buFontTx/>
              <a:buNone/>
            </a:pPr>
            <a:endParaRPr lang="zh-TW" altLang="en-US" sz="4000" b="1" smtClean="0">
              <a:solidFill>
                <a:srgbClr val="0000CC"/>
              </a:solidFill>
            </a:endParaRPr>
          </a:p>
        </p:txBody>
      </p:sp>
    </p:spTree>
    <p:extLst>
      <p:ext uri="{BB962C8B-B14F-4D97-AF65-F5344CB8AC3E}">
        <p14:creationId xmlns:p14="http://schemas.microsoft.com/office/powerpoint/2010/main" val="3791145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6"/>
          <p:cNvSpPr>
            <a:spLocks noGrp="1" noChangeArrowheads="1"/>
          </p:cNvSpPr>
          <p:nvPr>
            <p:ph type="title" sz="quarter"/>
          </p:nvPr>
        </p:nvSpPr>
        <p:spPr/>
        <p:txBody>
          <a:bodyPr/>
          <a:lstStyle/>
          <a:p>
            <a:pPr algn="ctr" eaLnBrk="1" hangingPunct="1"/>
            <a:r>
              <a:rPr lang="zh-TW" altLang="en-US" dirty="0" smtClean="0"/>
              <a:t>目標市場行銷</a:t>
            </a:r>
            <a:endParaRPr lang="en-US" altLang="zh-TW" sz="2000" dirty="0" smtClean="0">
              <a:solidFill>
                <a:srgbClr val="FF9900"/>
              </a:solidFill>
            </a:endParaRPr>
          </a:p>
        </p:txBody>
      </p:sp>
      <p:sp>
        <p:nvSpPr>
          <p:cNvPr id="34" name="AutoShape 27"/>
          <p:cNvSpPr>
            <a:spLocks noChangeArrowheads="1"/>
          </p:cNvSpPr>
          <p:nvPr/>
        </p:nvSpPr>
        <p:spPr bwMode="auto">
          <a:xfrm>
            <a:off x="539750" y="2060575"/>
            <a:ext cx="2087563" cy="1368425"/>
          </a:xfrm>
          <a:prstGeom prst="chevron">
            <a:avLst>
              <a:gd name="adj" fmla="val 38138"/>
            </a:avLst>
          </a:prstGeom>
          <a:solidFill>
            <a:srgbClr val="7030A0"/>
          </a:solidFill>
          <a:ln>
            <a:noFill/>
          </a:ln>
          <a:effectLst/>
          <a:extLst/>
        </p:spPr>
        <p:txBody>
          <a:bodyPr wrap="none" anchor="ctr"/>
          <a:lstStyle/>
          <a:p>
            <a:pPr algn="ctr" defTabSz="1042988" fontAlgn="b">
              <a:spcBef>
                <a:spcPct val="20000"/>
              </a:spcBef>
              <a:buClr>
                <a:srgbClr val="0000CC"/>
              </a:buClr>
              <a:buFont typeface="Wingdings" pitchFamily="2" charset="2"/>
              <a:buNone/>
              <a:defRPr/>
            </a:pPr>
            <a:r>
              <a:rPr lang="en-US" altLang="zh-CN" b="1">
                <a:solidFill>
                  <a:schemeClr val="bg1"/>
                </a:solidFill>
                <a:latin typeface="+mn-ea"/>
                <a:ea typeface="+mn-ea"/>
              </a:rPr>
              <a:t>    </a:t>
            </a:r>
            <a:r>
              <a:rPr lang="en-US" altLang="zh-TW" b="1">
                <a:solidFill>
                  <a:schemeClr val="bg1"/>
                </a:solidFill>
                <a:latin typeface="+mn-ea"/>
                <a:ea typeface="+mn-ea"/>
              </a:rPr>
              <a:t>?</a:t>
            </a:r>
          </a:p>
        </p:txBody>
      </p:sp>
      <p:grpSp>
        <p:nvGrpSpPr>
          <p:cNvPr id="21508" name="Group 28"/>
          <p:cNvGrpSpPr>
            <a:grpSpLocks/>
          </p:cNvGrpSpPr>
          <p:nvPr/>
        </p:nvGrpSpPr>
        <p:grpSpPr bwMode="auto">
          <a:xfrm>
            <a:off x="4713288" y="2060575"/>
            <a:ext cx="2089150" cy="1368425"/>
            <a:chOff x="2879" y="1842"/>
            <a:chExt cx="1316" cy="862"/>
          </a:xfrm>
          <a:solidFill>
            <a:srgbClr val="7030A0"/>
          </a:solidFill>
        </p:grpSpPr>
        <p:sp>
          <p:nvSpPr>
            <p:cNvPr id="36" name="AutoShape 29"/>
            <p:cNvSpPr>
              <a:spLocks noChangeArrowheads="1"/>
            </p:cNvSpPr>
            <p:nvPr/>
          </p:nvSpPr>
          <p:spPr bwMode="auto">
            <a:xfrm>
              <a:off x="2879" y="1842"/>
              <a:ext cx="1316" cy="862"/>
            </a:xfrm>
            <a:prstGeom prst="chevron">
              <a:avLst>
                <a:gd name="adj" fmla="val 38167"/>
              </a:avLst>
            </a:prstGeom>
            <a:grpFill/>
            <a:ln>
              <a:noFill/>
            </a:ln>
            <a:effectLst/>
            <a:extLst/>
          </p:spPr>
          <p:txBody>
            <a:bodyPr wrap="none" anchor="ctr"/>
            <a:lstStyle/>
            <a:p>
              <a:pPr algn="ctr" defTabSz="1042988" fontAlgn="b">
                <a:spcBef>
                  <a:spcPct val="20000"/>
                </a:spcBef>
                <a:buClr>
                  <a:srgbClr val="0000CC"/>
                </a:buClr>
                <a:buFont typeface="Wingdings" pitchFamily="2" charset="2"/>
                <a:buNone/>
                <a:defRPr/>
              </a:pPr>
              <a:endParaRPr lang="zh-TW" altLang="zh-TW">
                <a:solidFill>
                  <a:schemeClr val="bg1"/>
                </a:solidFill>
                <a:latin typeface="+mn-ea"/>
                <a:ea typeface="+mn-ea"/>
              </a:endParaRPr>
            </a:p>
          </p:txBody>
        </p:sp>
        <p:sp>
          <p:nvSpPr>
            <p:cNvPr id="37" name="Text Box 30"/>
            <p:cNvSpPr txBox="1">
              <a:spLocks noChangeArrowheads="1"/>
            </p:cNvSpPr>
            <p:nvPr/>
          </p:nvSpPr>
          <p:spPr bwMode="auto">
            <a:xfrm>
              <a:off x="3107" y="1933"/>
              <a:ext cx="892" cy="570"/>
            </a:xfrm>
            <a:prstGeom prst="rect">
              <a:avLst/>
            </a:prstGeom>
            <a:noFill/>
            <a:ln>
              <a:noFill/>
            </a:ln>
            <a:effectLst/>
            <a:extLst/>
          </p:spPr>
          <p:txBody>
            <a:bodyPr wrap="none">
              <a:spAutoFit/>
            </a:bodyPr>
            <a:lstStyle>
              <a:lvl1pPr defTabSz="1042988">
                <a:defRPr kumimoji="1">
                  <a:solidFill>
                    <a:schemeClr val="tx1"/>
                  </a:solidFill>
                  <a:latin typeface="Arial" charset="0"/>
                  <a:ea typeface="新細明體" charset="-120"/>
                </a:defRPr>
              </a:lvl1pPr>
              <a:lvl2pPr defTabSz="1042988">
                <a:defRPr kumimoji="1">
                  <a:solidFill>
                    <a:schemeClr val="tx1"/>
                  </a:solidFill>
                  <a:latin typeface="Arial" charset="0"/>
                  <a:ea typeface="新細明體" charset="-120"/>
                </a:defRPr>
              </a:lvl2pPr>
              <a:lvl3pPr defTabSz="1042988">
                <a:defRPr kumimoji="1">
                  <a:solidFill>
                    <a:schemeClr val="tx1"/>
                  </a:solidFill>
                  <a:latin typeface="Arial" charset="0"/>
                  <a:ea typeface="新細明體" charset="-120"/>
                </a:defRPr>
              </a:lvl3pPr>
              <a:lvl4pPr defTabSz="1042988">
                <a:defRPr kumimoji="1">
                  <a:solidFill>
                    <a:schemeClr val="tx1"/>
                  </a:solidFill>
                  <a:latin typeface="Arial" charset="0"/>
                  <a:ea typeface="新細明體" charset="-120"/>
                </a:defRPr>
              </a:lvl4pPr>
              <a:lvl5pPr defTabSz="1042988">
                <a:defRPr kumimoji="1">
                  <a:solidFill>
                    <a:schemeClr val="tx1"/>
                  </a:solidFill>
                  <a:latin typeface="Arial" charset="0"/>
                  <a:ea typeface="新細明體" charset="-120"/>
                </a:defRPr>
              </a:lvl5pPr>
              <a:lvl6pPr defTabSz="1042988" fontAlgn="base">
                <a:spcBef>
                  <a:spcPct val="0"/>
                </a:spcBef>
                <a:spcAft>
                  <a:spcPct val="0"/>
                </a:spcAft>
                <a:defRPr kumimoji="1">
                  <a:solidFill>
                    <a:schemeClr val="tx1"/>
                  </a:solidFill>
                  <a:latin typeface="Arial" charset="0"/>
                  <a:ea typeface="新細明體" charset="-120"/>
                </a:defRPr>
              </a:lvl6pPr>
              <a:lvl7pPr defTabSz="1042988" fontAlgn="base">
                <a:spcBef>
                  <a:spcPct val="0"/>
                </a:spcBef>
                <a:spcAft>
                  <a:spcPct val="0"/>
                </a:spcAft>
                <a:defRPr kumimoji="1">
                  <a:solidFill>
                    <a:schemeClr val="tx1"/>
                  </a:solidFill>
                  <a:latin typeface="Arial" charset="0"/>
                  <a:ea typeface="新細明體" charset="-120"/>
                </a:defRPr>
              </a:lvl7pPr>
              <a:lvl8pPr defTabSz="1042988" fontAlgn="base">
                <a:spcBef>
                  <a:spcPct val="0"/>
                </a:spcBef>
                <a:spcAft>
                  <a:spcPct val="0"/>
                </a:spcAft>
                <a:defRPr kumimoji="1">
                  <a:solidFill>
                    <a:schemeClr val="tx1"/>
                  </a:solidFill>
                  <a:latin typeface="Arial" charset="0"/>
                  <a:ea typeface="新細明體" charset="-120"/>
                </a:defRPr>
              </a:lvl8pPr>
              <a:lvl9pPr defTabSz="1042988" fontAlgn="base">
                <a:spcBef>
                  <a:spcPct val="0"/>
                </a:spcBef>
                <a:spcAft>
                  <a:spcPct val="0"/>
                </a:spcAft>
                <a:defRPr kumimoji="1">
                  <a:solidFill>
                    <a:schemeClr val="tx1"/>
                  </a:solidFill>
                  <a:latin typeface="Arial" charset="0"/>
                  <a:ea typeface="新細明體" charset="-120"/>
                </a:defRPr>
              </a:lvl9pPr>
            </a:lstStyle>
            <a:p>
              <a:pPr algn="ctr" fontAlgn="b">
                <a:spcBef>
                  <a:spcPct val="20000"/>
                </a:spcBef>
                <a:buClr>
                  <a:srgbClr val="0000CC"/>
                </a:buClr>
                <a:buFont typeface="Wingdings" pitchFamily="2" charset="2"/>
                <a:buNone/>
                <a:defRPr/>
              </a:pPr>
              <a:r>
                <a:rPr lang="zh-TW" altLang="en-US" dirty="0">
                  <a:solidFill>
                    <a:schemeClr val="bg1"/>
                  </a:solidFill>
                  <a:latin typeface="+mn-ea"/>
                  <a:ea typeface="+mn-ea"/>
                </a:rPr>
                <a:t>目標市場</a:t>
              </a:r>
            </a:p>
            <a:p>
              <a:pPr algn="ctr" fontAlgn="b">
                <a:spcBef>
                  <a:spcPct val="20000"/>
                </a:spcBef>
                <a:buClr>
                  <a:srgbClr val="0000CC"/>
                </a:buClr>
                <a:buFont typeface="Wingdings" pitchFamily="2" charset="2"/>
                <a:buNone/>
                <a:defRPr/>
              </a:pPr>
              <a:r>
                <a:rPr lang="zh-TW" altLang="en-US" dirty="0">
                  <a:solidFill>
                    <a:schemeClr val="bg1"/>
                  </a:solidFill>
                  <a:latin typeface="+mn-ea"/>
                  <a:ea typeface="+mn-ea"/>
                </a:rPr>
                <a:t>行銷</a:t>
              </a:r>
            </a:p>
          </p:txBody>
        </p:sp>
      </p:grpSp>
      <p:grpSp>
        <p:nvGrpSpPr>
          <p:cNvPr id="21509" name="Group 31"/>
          <p:cNvGrpSpPr>
            <a:grpSpLocks/>
          </p:cNvGrpSpPr>
          <p:nvPr/>
        </p:nvGrpSpPr>
        <p:grpSpPr bwMode="auto">
          <a:xfrm>
            <a:off x="2697163" y="2060575"/>
            <a:ext cx="2089150" cy="1368425"/>
            <a:chOff x="1609" y="1842"/>
            <a:chExt cx="1316" cy="862"/>
          </a:xfrm>
          <a:solidFill>
            <a:srgbClr val="7030A0"/>
          </a:solidFill>
        </p:grpSpPr>
        <p:sp>
          <p:nvSpPr>
            <p:cNvPr id="39" name="AutoShape 32"/>
            <p:cNvSpPr>
              <a:spLocks noChangeArrowheads="1"/>
            </p:cNvSpPr>
            <p:nvPr/>
          </p:nvSpPr>
          <p:spPr bwMode="auto">
            <a:xfrm>
              <a:off x="1609" y="1842"/>
              <a:ext cx="1316" cy="862"/>
            </a:xfrm>
            <a:prstGeom prst="chevron">
              <a:avLst>
                <a:gd name="adj" fmla="val 38167"/>
              </a:avLst>
            </a:prstGeom>
            <a:grpFill/>
            <a:ln>
              <a:noFill/>
            </a:ln>
            <a:effectLst/>
            <a:extLst/>
          </p:spPr>
          <p:txBody>
            <a:bodyPr wrap="none" anchor="ctr"/>
            <a:lstStyle/>
            <a:p>
              <a:pPr algn="ctr" defTabSz="1042988" fontAlgn="b">
                <a:spcBef>
                  <a:spcPct val="20000"/>
                </a:spcBef>
                <a:buClr>
                  <a:srgbClr val="0000CC"/>
                </a:buClr>
                <a:buFont typeface="Wingdings" pitchFamily="2" charset="2"/>
                <a:buNone/>
                <a:defRPr/>
              </a:pPr>
              <a:endParaRPr lang="zh-TW" altLang="zh-TW">
                <a:solidFill>
                  <a:schemeClr val="bg1"/>
                </a:solidFill>
                <a:latin typeface="+mn-ea"/>
                <a:ea typeface="+mn-ea"/>
              </a:endParaRPr>
            </a:p>
          </p:txBody>
        </p:sp>
        <p:sp>
          <p:nvSpPr>
            <p:cNvPr id="40" name="Text Box 33"/>
            <p:cNvSpPr txBox="1">
              <a:spLocks noChangeArrowheads="1"/>
            </p:cNvSpPr>
            <p:nvPr/>
          </p:nvSpPr>
          <p:spPr bwMode="auto">
            <a:xfrm>
              <a:off x="1931" y="1933"/>
              <a:ext cx="698" cy="570"/>
            </a:xfrm>
            <a:prstGeom prst="rect">
              <a:avLst/>
            </a:prstGeom>
            <a:grpFill/>
            <a:ln>
              <a:noFill/>
            </a:ln>
            <a:effectLst/>
            <a:extLst/>
          </p:spPr>
          <p:txBody>
            <a:bodyPr wrap="none">
              <a:spAutoFit/>
            </a:bodyPr>
            <a:lstStyle>
              <a:lvl1pPr defTabSz="1042988">
                <a:defRPr kumimoji="1">
                  <a:solidFill>
                    <a:schemeClr val="tx1"/>
                  </a:solidFill>
                  <a:latin typeface="Arial" charset="0"/>
                  <a:ea typeface="新細明體" charset="-120"/>
                </a:defRPr>
              </a:lvl1pPr>
              <a:lvl2pPr defTabSz="1042988">
                <a:defRPr kumimoji="1">
                  <a:solidFill>
                    <a:schemeClr val="tx1"/>
                  </a:solidFill>
                  <a:latin typeface="Arial" charset="0"/>
                  <a:ea typeface="新細明體" charset="-120"/>
                </a:defRPr>
              </a:lvl2pPr>
              <a:lvl3pPr defTabSz="1042988">
                <a:defRPr kumimoji="1">
                  <a:solidFill>
                    <a:schemeClr val="tx1"/>
                  </a:solidFill>
                  <a:latin typeface="Arial" charset="0"/>
                  <a:ea typeface="新細明體" charset="-120"/>
                </a:defRPr>
              </a:lvl3pPr>
              <a:lvl4pPr defTabSz="1042988">
                <a:defRPr kumimoji="1">
                  <a:solidFill>
                    <a:schemeClr val="tx1"/>
                  </a:solidFill>
                  <a:latin typeface="Arial" charset="0"/>
                  <a:ea typeface="新細明體" charset="-120"/>
                </a:defRPr>
              </a:lvl4pPr>
              <a:lvl5pPr defTabSz="1042988">
                <a:defRPr kumimoji="1">
                  <a:solidFill>
                    <a:schemeClr val="tx1"/>
                  </a:solidFill>
                  <a:latin typeface="Arial" charset="0"/>
                  <a:ea typeface="新細明體" charset="-120"/>
                </a:defRPr>
              </a:lvl5pPr>
              <a:lvl6pPr defTabSz="1042988" fontAlgn="base">
                <a:spcBef>
                  <a:spcPct val="0"/>
                </a:spcBef>
                <a:spcAft>
                  <a:spcPct val="0"/>
                </a:spcAft>
                <a:defRPr kumimoji="1">
                  <a:solidFill>
                    <a:schemeClr val="tx1"/>
                  </a:solidFill>
                  <a:latin typeface="Arial" charset="0"/>
                  <a:ea typeface="新細明體" charset="-120"/>
                </a:defRPr>
              </a:lvl6pPr>
              <a:lvl7pPr defTabSz="1042988" fontAlgn="base">
                <a:spcBef>
                  <a:spcPct val="0"/>
                </a:spcBef>
                <a:spcAft>
                  <a:spcPct val="0"/>
                </a:spcAft>
                <a:defRPr kumimoji="1">
                  <a:solidFill>
                    <a:schemeClr val="tx1"/>
                  </a:solidFill>
                  <a:latin typeface="Arial" charset="0"/>
                  <a:ea typeface="新細明體" charset="-120"/>
                </a:defRPr>
              </a:lvl7pPr>
              <a:lvl8pPr defTabSz="1042988" fontAlgn="base">
                <a:spcBef>
                  <a:spcPct val="0"/>
                </a:spcBef>
                <a:spcAft>
                  <a:spcPct val="0"/>
                </a:spcAft>
                <a:defRPr kumimoji="1">
                  <a:solidFill>
                    <a:schemeClr val="tx1"/>
                  </a:solidFill>
                  <a:latin typeface="Arial" charset="0"/>
                  <a:ea typeface="新細明體" charset="-120"/>
                </a:defRPr>
              </a:lvl8pPr>
              <a:lvl9pPr defTabSz="1042988" fontAlgn="base">
                <a:spcBef>
                  <a:spcPct val="0"/>
                </a:spcBef>
                <a:spcAft>
                  <a:spcPct val="0"/>
                </a:spcAft>
                <a:defRPr kumimoji="1">
                  <a:solidFill>
                    <a:schemeClr val="tx1"/>
                  </a:solidFill>
                  <a:latin typeface="Arial" charset="0"/>
                  <a:ea typeface="新細明體" charset="-120"/>
                </a:defRPr>
              </a:lvl9pPr>
            </a:lstStyle>
            <a:p>
              <a:pPr algn="ctr" fontAlgn="b">
                <a:spcBef>
                  <a:spcPct val="20000"/>
                </a:spcBef>
                <a:buClr>
                  <a:srgbClr val="0000CC"/>
                </a:buClr>
                <a:buFont typeface="Wingdings" pitchFamily="2" charset="2"/>
                <a:buNone/>
                <a:defRPr/>
              </a:pPr>
              <a:r>
                <a:rPr lang="zh-TW" altLang="en-US">
                  <a:solidFill>
                    <a:schemeClr val="bg1"/>
                  </a:solidFill>
                  <a:latin typeface="+mn-ea"/>
                  <a:ea typeface="+mn-ea"/>
                </a:rPr>
                <a:t>市場</a:t>
              </a:r>
            </a:p>
            <a:p>
              <a:pPr algn="ctr" fontAlgn="b">
                <a:spcBef>
                  <a:spcPct val="20000"/>
                </a:spcBef>
                <a:buClr>
                  <a:srgbClr val="0000CC"/>
                </a:buClr>
                <a:buFont typeface="Wingdings" pitchFamily="2" charset="2"/>
                <a:buNone/>
                <a:defRPr/>
              </a:pPr>
              <a:r>
                <a:rPr lang="zh-TW" altLang="en-US">
                  <a:solidFill>
                    <a:schemeClr val="bg1"/>
                  </a:solidFill>
                  <a:latin typeface="+mn-ea"/>
                  <a:ea typeface="+mn-ea"/>
                </a:rPr>
                <a:t>異質</a:t>
              </a:r>
              <a:r>
                <a:rPr lang="zh-CN" altLang="en-US">
                  <a:solidFill>
                    <a:schemeClr val="bg1"/>
                  </a:solidFill>
                  <a:latin typeface="+mn-ea"/>
                  <a:ea typeface="+mn-ea"/>
                </a:rPr>
                <a:t>性</a:t>
              </a:r>
              <a:endParaRPr lang="zh-TW" altLang="en-US">
                <a:solidFill>
                  <a:schemeClr val="bg1"/>
                </a:solidFill>
                <a:latin typeface="+mn-ea"/>
                <a:ea typeface="+mn-ea"/>
              </a:endParaRPr>
            </a:p>
          </p:txBody>
        </p:sp>
      </p:grpSp>
      <p:grpSp>
        <p:nvGrpSpPr>
          <p:cNvPr id="21510" name="Group 34"/>
          <p:cNvGrpSpPr>
            <a:grpSpLocks/>
          </p:cNvGrpSpPr>
          <p:nvPr/>
        </p:nvGrpSpPr>
        <p:grpSpPr bwMode="auto">
          <a:xfrm>
            <a:off x="7091363" y="2060575"/>
            <a:ext cx="1584325" cy="1368425"/>
            <a:chOff x="4377" y="1842"/>
            <a:chExt cx="998" cy="862"/>
          </a:xfrm>
          <a:solidFill>
            <a:srgbClr val="FF0000"/>
          </a:solidFill>
        </p:grpSpPr>
        <p:sp>
          <p:nvSpPr>
            <p:cNvPr id="42" name="AutoShape 35"/>
            <p:cNvSpPr>
              <a:spLocks noChangeArrowheads="1"/>
            </p:cNvSpPr>
            <p:nvPr/>
          </p:nvSpPr>
          <p:spPr bwMode="auto">
            <a:xfrm>
              <a:off x="4377" y="1842"/>
              <a:ext cx="998" cy="862"/>
            </a:xfrm>
            <a:prstGeom prst="roundRect">
              <a:avLst>
                <a:gd name="adj" fmla="val 16667"/>
              </a:avLst>
            </a:prstGeom>
            <a:grpFill/>
            <a:ln>
              <a:noFill/>
            </a:ln>
            <a:effectLst/>
            <a:extLst/>
          </p:spPr>
          <p:txBody>
            <a:bodyPr wrap="none" anchor="ctr"/>
            <a:lstStyle/>
            <a:p>
              <a:pPr fontAlgn="auto">
                <a:spcBef>
                  <a:spcPts val="0"/>
                </a:spcBef>
                <a:spcAft>
                  <a:spcPts val="0"/>
                </a:spcAft>
                <a:defRPr/>
              </a:pPr>
              <a:endParaRPr kumimoji="0" lang="zh-TW" altLang="en-US" kern="0">
                <a:solidFill>
                  <a:schemeClr val="bg1"/>
                </a:solidFill>
                <a:latin typeface="+mn-ea"/>
                <a:ea typeface="+mn-ea"/>
              </a:endParaRPr>
            </a:p>
          </p:txBody>
        </p:sp>
        <p:sp>
          <p:nvSpPr>
            <p:cNvPr id="43" name="Text Box 36"/>
            <p:cNvSpPr txBox="1">
              <a:spLocks noChangeArrowheads="1"/>
            </p:cNvSpPr>
            <p:nvPr/>
          </p:nvSpPr>
          <p:spPr bwMode="auto">
            <a:xfrm>
              <a:off x="4423" y="2129"/>
              <a:ext cx="892" cy="291"/>
            </a:xfrm>
            <a:prstGeom prst="rect">
              <a:avLst/>
            </a:prstGeom>
            <a:grpFill/>
            <a:ln>
              <a:noFill/>
            </a:ln>
            <a:effectLst/>
            <a:extLst/>
          </p:spPr>
          <p:txBody>
            <a:bodyPr wrap="none">
              <a:spAutoFit/>
            </a:bodyPr>
            <a:lstStyle>
              <a:lvl1pPr defTabSz="1042988">
                <a:defRPr kumimoji="1">
                  <a:solidFill>
                    <a:schemeClr val="tx1"/>
                  </a:solidFill>
                  <a:latin typeface="Arial" charset="0"/>
                  <a:ea typeface="新細明體" charset="-120"/>
                </a:defRPr>
              </a:lvl1pPr>
              <a:lvl2pPr defTabSz="1042988">
                <a:defRPr kumimoji="1">
                  <a:solidFill>
                    <a:schemeClr val="tx1"/>
                  </a:solidFill>
                  <a:latin typeface="Arial" charset="0"/>
                  <a:ea typeface="新細明體" charset="-120"/>
                </a:defRPr>
              </a:lvl2pPr>
              <a:lvl3pPr defTabSz="1042988">
                <a:defRPr kumimoji="1">
                  <a:solidFill>
                    <a:schemeClr val="tx1"/>
                  </a:solidFill>
                  <a:latin typeface="Arial" charset="0"/>
                  <a:ea typeface="新細明體" charset="-120"/>
                </a:defRPr>
              </a:lvl3pPr>
              <a:lvl4pPr defTabSz="1042988">
                <a:defRPr kumimoji="1">
                  <a:solidFill>
                    <a:schemeClr val="tx1"/>
                  </a:solidFill>
                  <a:latin typeface="Arial" charset="0"/>
                  <a:ea typeface="新細明體" charset="-120"/>
                </a:defRPr>
              </a:lvl4pPr>
              <a:lvl5pPr defTabSz="1042988">
                <a:defRPr kumimoji="1">
                  <a:solidFill>
                    <a:schemeClr val="tx1"/>
                  </a:solidFill>
                  <a:latin typeface="Arial" charset="0"/>
                  <a:ea typeface="新細明體" charset="-120"/>
                </a:defRPr>
              </a:lvl5pPr>
              <a:lvl6pPr defTabSz="1042988" fontAlgn="base">
                <a:spcBef>
                  <a:spcPct val="0"/>
                </a:spcBef>
                <a:spcAft>
                  <a:spcPct val="0"/>
                </a:spcAft>
                <a:defRPr kumimoji="1">
                  <a:solidFill>
                    <a:schemeClr val="tx1"/>
                  </a:solidFill>
                  <a:latin typeface="Arial" charset="0"/>
                  <a:ea typeface="新細明體" charset="-120"/>
                </a:defRPr>
              </a:lvl6pPr>
              <a:lvl7pPr defTabSz="1042988" fontAlgn="base">
                <a:spcBef>
                  <a:spcPct val="0"/>
                </a:spcBef>
                <a:spcAft>
                  <a:spcPct val="0"/>
                </a:spcAft>
                <a:defRPr kumimoji="1">
                  <a:solidFill>
                    <a:schemeClr val="tx1"/>
                  </a:solidFill>
                  <a:latin typeface="Arial" charset="0"/>
                  <a:ea typeface="新細明體" charset="-120"/>
                </a:defRPr>
              </a:lvl7pPr>
              <a:lvl8pPr defTabSz="1042988" fontAlgn="base">
                <a:spcBef>
                  <a:spcPct val="0"/>
                </a:spcBef>
                <a:spcAft>
                  <a:spcPct val="0"/>
                </a:spcAft>
                <a:defRPr kumimoji="1">
                  <a:solidFill>
                    <a:schemeClr val="tx1"/>
                  </a:solidFill>
                  <a:latin typeface="Arial" charset="0"/>
                  <a:ea typeface="新細明體" charset="-120"/>
                </a:defRPr>
              </a:lvl8pPr>
              <a:lvl9pPr defTabSz="1042988" fontAlgn="base">
                <a:spcBef>
                  <a:spcPct val="0"/>
                </a:spcBef>
                <a:spcAft>
                  <a:spcPct val="0"/>
                </a:spcAft>
                <a:defRPr kumimoji="1">
                  <a:solidFill>
                    <a:schemeClr val="tx1"/>
                  </a:solidFill>
                  <a:latin typeface="Arial" charset="0"/>
                  <a:ea typeface="新細明體" charset="-120"/>
                </a:defRPr>
              </a:lvl9pPr>
            </a:lstStyle>
            <a:p>
              <a:pPr algn="ctr" fontAlgn="auto">
                <a:spcBef>
                  <a:spcPct val="20000"/>
                </a:spcBef>
                <a:spcAft>
                  <a:spcPts val="0"/>
                </a:spcAft>
                <a:buClr>
                  <a:srgbClr val="0000CC"/>
                </a:buClr>
                <a:buFont typeface="Wingdings" pitchFamily="2" charset="2"/>
                <a:buNone/>
                <a:defRPr/>
              </a:pPr>
              <a:r>
                <a:rPr lang="zh-TW" altLang="en-US" kern="0">
                  <a:solidFill>
                    <a:schemeClr val="bg1"/>
                  </a:solidFill>
                  <a:latin typeface="+mn-ea"/>
                  <a:ea typeface="+mn-ea"/>
                </a:rPr>
                <a:t>多元市場</a:t>
              </a:r>
            </a:p>
          </p:txBody>
        </p:sp>
      </p:grpSp>
      <p:sp>
        <p:nvSpPr>
          <p:cNvPr id="44" name="Rectangle 37"/>
          <p:cNvSpPr>
            <a:spLocks noChangeArrowheads="1"/>
          </p:cNvSpPr>
          <p:nvPr/>
        </p:nvSpPr>
        <p:spPr bwMode="auto">
          <a:xfrm>
            <a:off x="2970213" y="5646738"/>
            <a:ext cx="5724525" cy="523875"/>
          </a:xfrm>
          <a:prstGeom prst="rect">
            <a:avLst/>
          </a:prstGeom>
          <a:solidFill>
            <a:schemeClr val="bg1"/>
          </a:solidFill>
          <a:ln>
            <a:noFill/>
          </a:ln>
          <a:effectLst/>
          <a:extLst/>
        </p:spPr>
        <p:txBody>
          <a:bodyPr wrap="none">
            <a:spAutoFit/>
          </a:bodyPr>
          <a:lstStyle/>
          <a:p>
            <a:pPr fontAlgn="auto">
              <a:spcBef>
                <a:spcPts val="0"/>
              </a:spcBef>
              <a:spcAft>
                <a:spcPts val="0"/>
              </a:spcAft>
              <a:defRPr/>
            </a:pPr>
            <a:r>
              <a:rPr kumimoji="0" lang="zh-CN" altLang="en-US" kern="0" dirty="0">
                <a:solidFill>
                  <a:sysClr val="windowText" lastClr="000000"/>
                </a:solidFill>
                <a:latin typeface="+mn-ea"/>
                <a:ea typeface="+mn-ea"/>
              </a:rPr>
              <a:t>多元市場來自眾多企業的</a:t>
            </a:r>
            <a:r>
              <a:rPr kumimoji="0" lang="zh-CN" altLang="en-US" sz="2800" u="sng" kern="0" dirty="0">
                <a:solidFill>
                  <a:srgbClr val="FF0000"/>
                </a:solidFill>
                <a:latin typeface="+mn-ea"/>
                <a:ea typeface="+mn-ea"/>
              </a:rPr>
              <a:t>目標市場行銷</a:t>
            </a:r>
          </a:p>
        </p:txBody>
      </p:sp>
      <p:sp>
        <p:nvSpPr>
          <p:cNvPr id="45" name="Line 38"/>
          <p:cNvSpPr>
            <a:spLocks noChangeShapeType="1"/>
          </p:cNvSpPr>
          <p:nvPr/>
        </p:nvSpPr>
        <p:spPr bwMode="auto">
          <a:xfrm flipH="1" flipV="1">
            <a:off x="5938838" y="3573463"/>
            <a:ext cx="1657350" cy="2160587"/>
          </a:xfrm>
          <a:prstGeom prst="line">
            <a:avLst/>
          </a:prstGeom>
          <a:noFill/>
          <a:ln w="28575">
            <a:solidFill>
              <a:srgbClr val="0000CC"/>
            </a:solidFill>
            <a:round/>
            <a:headEnd/>
            <a:tailEnd type="triangle" w="med" len="med"/>
          </a:ln>
          <a:effectLst/>
          <a:extLst/>
        </p:spPr>
        <p:txBody>
          <a:bodyPr/>
          <a:lstStyle/>
          <a:p>
            <a:pPr fontAlgn="auto">
              <a:spcBef>
                <a:spcPts val="0"/>
              </a:spcBef>
              <a:spcAft>
                <a:spcPts val="0"/>
              </a:spcAft>
              <a:defRPr/>
            </a:pPr>
            <a:endParaRPr kumimoji="0" lang="zh-TW" altLang="en-US" kern="0">
              <a:solidFill>
                <a:sysClr val="windowText" lastClr="000000"/>
              </a:solidFill>
              <a:latin typeface="+mn-ea"/>
              <a:ea typeface="+mn-ea"/>
            </a:endParaRPr>
          </a:p>
        </p:txBody>
      </p:sp>
      <p:sp>
        <p:nvSpPr>
          <p:cNvPr id="46" name="Rectangle 39"/>
          <p:cNvSpPr>
            <a:spLocks noChangeArrowheads="1"/>
          </p:cNvSpPr>
          <p:nvPr/>
        </p:nvSpPr>
        <p:spPr bwMode="auto">
          <a:xfrm>
            <a:off x="468313" y="4854575"/>
            <a:ext cx="5981700" cy="523875"/>
          </a:xfrm>
          <a:prstGeom prst="rect">
            <a:avLst/>
          </a:prstGeom>
          <a:noFill/>
          <a:ln>
            <a:noFill/>
          </a:ln>
          <a:effectLst/>
          <a:extLst/>
        </p:spPr>
        <p:txBody>
          <a:bodyPr wrap="none">
            <a:spAutoFit/>
          </a:bodyPr>
          <a:lstStyle/>
          <a:p>
            <a:pPr fontAlgn="auto">
              <a:spcBef>
                <a:spcPts val="0"/>
              </a:spcBef>
              <a:spcAft>
                <a:spcPts val="0"/>
              </a:spcAft>
              <a:defRPr/>
            </a:pPr>
            <a:r>
              <a:rPr kumimoji="0" lang="zh-CN" altLang="en-US" kern="0" dirty="0">
                <a:solidFill>
                  <a:sysClr val="windowText" lastClr="000000"/>
                </a:solidFill>
                <a:latin typeface="+mn-ea"/>
                <a:ea typeface="+mn-ea"/>
              </a:rPr>
              <a:t>眾多企業的目標市場行銷來自</a:t>
            </a:r>
            <a:r>
              <a:rPr kumimoji="0" lang="zh-CN" altLang="en-US" sz="2800" u="sng" kern="0" dirty="0">
                <a:solidFill>
                  <a:srgbClr val="FF0000"/>
                </a:solidFill>
                <a:latin typeface="+mn-ea"/>
                <a:ea typeface="+mn-ea"/>
              </a:rPr>
              <a:t>市場異質性</a:t>
            </a:r>
            <a:endParaRPr kumimoji="0" lang="zh-CN" altLang="en-US" sz="2800" kern="0" dirty="0">
              <a:solidFill>
                <a:srgbClr val="FF0000"/>
              </a:solidFill>
              <a:latin typeface="+mn-ea"/>
              <a:ea typeface="+mn-ea"/>
            </a:endParaRPr>
          </a:p>
        </p:txBody>
      </p:sp>
      <p:sp>
        <p:nvSpPr>
          <p:cNvPr id="47" name="Line 40"/>
          <p:cNvSpPr>
            <a:spLocks noChangeShapeType="1"/>
          </p:cNvSpPr>
          <p:nvPr/>
        </p:nvSpPr>
        <p:spPr bwMode="auto">
          <a:xfrm flipH="1" flipV="1">
            <a:off x="4067175" y="3573463"/>
            <a:ext cx="1012825" cy="1331912"/>
          </a:xfrm>
          <a:prstGeom prst="line">
            <a:avLst/>
          </a:prstGeom>
          <a:noFill/>
          <a:ln w="28575">
            <a:solidFill>
              <a:srgbClr val="0000CC"/>
            </a:solidFill>
            <a:round/>
            <a:headEnd/>
            <a:tailEnd type="triangle" w="med" len="med"/>
          </a:ln>
          <a:effectLst/>
          <a:extLst/>
        </p:spPr>
        <p:txBody>
          <a:bodyPr/>
          <a:lstStyle/>
          <a:p>
            <a:pPr fontAlgn="auto">
              <a:spcBef>
                <a:spcPts val="0"/>
              </a:spcBef>
              <a:spcAft>
                <a:spcPts val="0"/>
              </a:spcAft>
              <a:defRPr/>
            </a:pPr>
            <a:endParaRPr kumimoji="0" lang="zh-TW" altLang="en-US" kern="0">
              <a:solidFill>
                <a:sysClr val="windowText" lastClr="000000"/>
              </a:solidFill>
              <a:latin typeface="+mn-ea"/>
              <a:ea typeface="+mn-ea"/>
            </a:endParaRPr>
          </a:p>
        </p:txBody>
      </p:sp>
      <p:sp>
        <p:nvSpPr>
          <p:cNvPr id="48" name="Rectangle 41"/>
          <p:cNvSpPr>
            <a:spLocks noChangeArrowheads="1"/>
          </p:cNvSpPr>
          <p:nvPr/>
        </p:nvSpPr>
        <p:spPr bwMode="auto">
          <a:xfrm>
            <a:off x="550863" y="4062413"/>
            <a:ext cx="3878262" cy="461962"/>
          </a:xfrm>
          <a:prstGeom prst="rect">
            <a:avLst/>
          </a:prstGeom>
          <a:noFill/>
          <a:ln>
            <a:noFill/>
          </a:ln>
          <a:effectLst/>
          <a:extLst/>
        </p:spPr>
        <p:txBody>
          <a:bodyPr wrap="none">
            <a:spAutoFit/>
          </a:bodyPr>
          <a:lstStyle/>
          <a:p>
            <a:pPr fontAlgn="auto">
              <a:spcBef>
                <a:spcPts val="0"/>
              </a:spcBef>
              <a:spcAft>
                <a:spcPts val="0"/>
              </a:spcAft>
              <a:defRPr/>
            </a:pPr>
            <a:r>
              <a:rPr kumimoji="0" lang="zh-CN" altLang="en-US" kern="0" dirty="0">
                <a:solidFill>
                  <a:sysClr val="windowText" lastClr="000000"/>
                </a:solidFill>
                <a:latin typeface="+mn-ea"/>
                <a:ea typeface="+mn-ea"/>
              </a:rPr>
              <a:t>市場異質性又來自什麽呢？</a:t>
            </a:r>
          </a:p>
        </p:txBody>
      </p:sp>
      <p:sp>
        <p:nvSpPr>
          <p:cNvPr id="49" name="Line 42"/>
          <p:cNvSpPr>
            <a:spLocks noChangeShapeType="1"/>
          </p:cNvSpPr>
          <p:nvPr/>
        </p:nvSpPr>
        <p:spPr bwMode="auto">
          <a:xfrm flipH="1" flipV="1">
            <a:off x="2124075" y="3500438"/>
            <a:ext cx="352425" cy="504825"/>
          </a:xfrm>
          <a:prstGeom prst="line">
            <a:avLst/>
          </a:prstGeom>
          <a:noFill/>
          <a:ln w="28575">
            <a:solidFill>
              <a:srgbClr val="0000CC"/>
            </a:solidFill>
            <a:round/>
            <a:headEnd/>
            <a:tailEnd type="triangle" w="med" len="med"/>
          </a:ln>
          <a:effectLst/>
          <a:extLst/>
        </p:spPr>
        <p:txBody>
          <a:bodyPr/>
          <a:lstStyle/>
          <a:p>
            <a:pPr fontAlgn="auto">
              <a:spcBef>
                <a:spcPts val="0"/>
              </a:spcBef>
              <a:spcAft>
                <a:spcPts val="0"/>
              </a:spcAft>
              <a:defRPr/>
            </a:pPr>
            <a:endParaRPr kumimoji="0" lang="zh-TW" altLang="en-US" kern="0">
              <a:solidFill>
                <a:sysClr val="windowText" lastClr="000000"/>
              </a:solidFill>
              <a:latin typeface="+mn-ea"/>
              <a:ea typeface="+mn-ea"/>
            </a:endParaRPr>
          </a:p>
        </p:txBody>
      </p:sp>
      <p:sp>
        <p:nvSpPr>
          <p:cNvPr id="2" name="圓角矩形 1"/>
          <p:cNvSpPr/>
          <p:nvPr/>
        </p:nvSpPr>
        <p:spPr>
          <a:xfrm>
            <a:off x="107950" y="1484313"/>
            <a:ext cx="8856663" cy="2268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6309540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barn(inVertical)">
                                      <p:cBhvr>
                                        <p:cTn id="11" dur="500"/>
                                        <p:tgtEl>
                                          <p:spTgt spid="21509"/>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barn(inVertical)">
                                      <p:cBhvr>
                                        <p:cTn id="15" dur="500"/>
                                        <p:tgtEl>
                                          <p:spTgt spid="21508"/>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barn(inVertical)">
                                      <p:cBhvr>
                                        <p:cTn id="19" dur="500"/>
                                        <p:tgtEl>
                                          <p:spTgt spid="215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par>
                          <p:cTn id="25" fill="hold" nodeType="afterGroup">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ox(in)">
                                      <p:cBhvr>
                                        <p:cTn id="36" dur="500"/>
                                        <p:tgtEl>
                                          <p:spTgt spid="46"/>
                                        </p:tgtEl>
                                      </p:cBhvr>
                                    </p:animEffect>
                                  </p:childTnLst>
                                </p:cTn>
                              </p:par>
                              <p:par>
                                <p:cTn id="37" presetID="4" presetClass="entr" presetSubtype="16"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ox(in)">
                                      <p:cBhvr>
                                        <p:cTn id="39" dur="500"/>
                                        <p:tgtEl>
                                          <p:spTgt spid="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box(in)">
                                      <p:cBhvr>
                                        <p:cTn id="44" dur="500"/>
                                        <p:tgtEl>
                                          <p:spTgt spid="48"/>
                                        </p:tgtEl>
                                      </p:cBhvr>
                                    </p:animEffect>
                                  </p:childTnLst>
                                </p:cTn>
                              </p:par>
                              <p:par>
                                <p:cTn id="45" presetID="4" presetClass="entr" presetSubtype="16"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ox(in)">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animBg="1"/>
      <p:bldP spid="46" grpId="0"/>
      <p:bldP spid="48"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body" idx="1"/>
          </p:nvPr>
        </p:nvSpPr>
        <p:spPr>
          <a:xfrm>
            <a:off x="468313" y="1322388"/>
            <a:ext cx="8351837" cy="5111750"/>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1.</a:t>
            </a:r>
            <a:r>
              <a:rPr lang="zh-TW" altLang="en-US" dirty="0" smtClean="0">
                <a:solidFill>
                  <a:srgbClr val="FF0000"/>
                </a:solidFill>
              </a:rPr>
              <a:t>區</a:t>
            </a:r>
            <a:r>
              <a:rPr lang="zh-TW" altLang="en-US" dirty="0">
                <a:solidFill>
                  <a:srgbClr val="FF0000"/>
                </a:solidFill>
              </a:rPr>
              <a:t>塊間的異質性</a:t>
            </a:r>
            <a:r>
              <a:rPr lang="en-US" altLang="zh-TW" sz="2000" dirty="0"/>
              <a:t>(between-segment heterogeneity</a:t>
            </a:r>
            <a:r>
              <a:rPr lang="en-US" altLang="zh-TW" sz="2000" dirty="0" smtClean="0"/>
              <a:t>)</a:t>
            </a:r>
            <a:r>
              <a:rPr lang="en-US" altLang="zh-TW" sz="2000" dirty="0"/>
              <a:t> (p.207)</a:t>
            </a:r>
            <a:endParaRPr lang="zh-TW" altLang="en-US" sz="2000" dirty="0"/>
          </a:p>
          <a:p>
            <a:pPr lvl="2" eaLnBrk="1" hangingPunct="1">
              <a:lnSpc>
                <a:spcPct val="130000"/>
              </a:lnSpc>
              <a:spcBef>
                <a:spcPts val="600"/>
              </a:spcBef>
              <a:defRPr/>
            </a:pPr>
            <a:r>
              <a:rPr lang="zh-TW" altLang="en-US" dirty="0" smtClean="0"/>
              <a:t>不同</a:t>
            </a:r>
            <a:r>
              <a:rPr lang="zh-TW" altLang="en-US" dirty="0"/>
              <a:t>的區</a:t>
            </a:r>
            <a:r>
              <a:rPr lang="zh-TW" altLang="en-US" dirty="0" smtClean="0"/>
              <a:t>塊有</a:t>
            </a:r>
            <a:r>
              <a:rPr lang="zh-TW" altLang="en-US" dirty="0"/>
              <a:t>不同的需求構</a:t>
            </a:r>
            <a:r>
              <a:rPr lang="zh-TW" altLang="en-US" dirty="0" smtClean="0"/>
              <a:t>面：</a:t>
            </a:r>
            <a:endParaRPr lang="zh-TW" altLang="en-US" dirty="0"/>
          </a:p>
          <a:p>
            <a:pPr marL="1371600" lvl="3" indent="0" eaLnBrk="1" hangingPunct="1">
              <a:lnSpc>
                <a:spcPct val="130000"/>
              </a:lnSpc>
              <a:spcBef>
                <a:spcPts val="600"/>
              </a:spcBef>
              <a:buClr>
                <a:schemeClr val="tx1"/>
              </a:buClr>
              <a:buFont typeface="Wingdings" pitchFamily="2" charset="2"/>
              <a:buNone/>
              <a:defRPr/>
            </a:pPr>
            <a:r>
              <a:rPr lang="en-US" altLang="zh-TW" dirty="0" smtClean="0">
                <a:solidFill>
                  <a:srgbClr val="FF0000"/>
                </a:solidFill>
              </a:rPr>
              <a:t>a. </a:t>
            </a:r>
            <a:r>
              <a:rPr lang="zh-TW" altLang="en-US" dirty="0" smtClean="0">
                <a:solidFill>
                  <a:srgbClr val="FF0000"/>
                </a:solidFill>
              </a:rPr>
              <a:t>產品相關：</a:t>
            </a:r>
            <a:r>
              <a:rPr lang="zh-TW" altLang="en-US" dirty="0" smtClean="0"/>
              <a:t>如功能、屬性、價格</a:t>
            </a:r>
            <a:endParaRPr lang="en-US" altLang="zh-TW" dirty="0" smtClean="0"/>
          </a:p>
        </p:txBody>
      </p:sp>
      <p:sp>
        <p:nvSpPr>
          <p:cNvPr id="581652" name="Rectangle 20"/>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pic>
        <p:nvPicPr>
          <p:cNvPr id="73737" name="Picture 9" descr="Film Protection HTC &gt; HTC Wildfire - Film Protection d'écran SP P38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575050"/>
            <a:ext cx="307498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http://ts3.mm.bing.net/th?id=HN.60800437979093789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86188"/>
            <a:ext cx="38163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965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1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16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81634">
                                            <p:txEl>
                                              <p:pRg st="2" end="2"/>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73737"/>
                                        </p:tgtEl>
                                        <p:attrNameLst>
                                          <p:attrName>style.visibility</p:attrName>
                                        </p:attrNameLst>
                                      </p:cBhvr>
                                      <p:to>
                                        <p:strVal val="visible"/>
                                      </p:to>
                                    </p:set>
                                    <p:animEffect transition="in" filter="barn(inVertical)">
                                      <p:cBhvr>
                                        <p:cTn id="16" dur="500"/>
                                        <p:tgtEl>
                                          <p:spTgt spid="73737"/>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3739"/>
                                        </p:tgtEl>
                                        <p:attrNameLst>
                                          <p:attrName>style.visibility</p:attrName>
                                        </p:attrNameLst>
                                      </p:cBhvr>
                                      <p:to>
                                        <p:strVal val="visible"/>
                                      </p:to>
                                    </p:set>
                                    <p:animEffect transition="in" filter="barn(inVertical)">
                                      <p:cBhvr>
                                        <p:cTn id="20" dur="500"/>
                                        <p:tgtEl>
                                          <p:spTgt spid="73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body" idx="1"/>
          </p:nvPr>
        </p:nvSpPr>
        <p:spPr>
          <a:xfrm>
            <a:off x="611188" y="1341438"/>
            <a:ext cx="8137525" cy="5111750"/>
          </a:xfrm>
        </p:spPr>
        <p:txBody>
          <a:bodyPr/>
          <a:lstStyle/>
          <a:p>
            <a:pPr lvl="2" eaLnBrk="1" hangingPunct="1">
              <a:lnSpc>
                <a:spcPct val="130000"/>
              </a:lnSpc>
              <a:spcBef>
                <a:spcPts val="600"/>
              </a:spcBef>
              <a:defRPr/>
            </a:pPr>
            <a:r>
              <a:rPr lang="zh-TW" altLang="en-US" dirty="0" smtClean="0"/>
              <a:t>不同</a:t>
            </a:r>
            <a:r>
              <a:rPr lang="zh-TW" altLang="en-US" dirty="0"/>
              <a:t>的區</a:t>
            </a:r>
            <a:r>
              <a:rPr lang="zh-TW" altLang="en-US" dirty="0" smtClean="0"/>
              <a:t>塊有</a:t>
            </a:r>
            <a:r>
              <a:rPr lang="zh-TW" altLang="en-US" dirty="0"/>
              <a:t>不同的需求構</a:t>
            </a:r>
            <a:r>
              <a:rPr lang="zh-TW" altLang="en-US" dirty="0" smtClean="0"/>
              <a:t>面：</a:t>
            </a:r>
            <a:endParaRPr lang="zh-TW" altLang="en-US" dirty="0"/>
          </a:p>
          <a:p>
            <a:pPr marL="1371600" lvl="3" indent="0" eaLnBrk="1" hangingPunct="1">
              <a:lnSpc>
                <a:spcPct val="130000"/>
              </a:lnSpc>
              <a:spcBef>
                <a:spcPts val="600"/>
              </a:spcBef>
              <a:buClr>
                <a:schemeClr val="tx1"/>
              </a:buClr>
              <a:buFont typeface="Wingdings" pitchFamily="2" charset="2"/>
              <a:buNone/>
              <a:defRPr/>
            </a:pPr>
            <a:r>
              <a:rPr lang="en-US" altLang="zh-TW" dirty="0" smtClean="0">
                <a:solidFill>
                  <a:srgbClr val="FF0000"/>
                </a:solidFill>
              </a:rPr>
              <a:t>b. </a:t>
            </a:r>
            <a:r>
              <a:rPr lang="zh-TW" altLang="en-US" dirty="0" smtClean="0">
                <a:solidFill>
                  <a:srgbClr val="FF0000"/>
                </a:solidFill>
              </a:rPr>
              <a:t>購買者：</a:t>
            </a:r>
            <a:r>
              <a:rPr lang="zh-TW" altLang="en-US" dirty="0" smtClean="0"/>
              <a:t>如襪子分男</a:t>
            </a:r>
            <a:r>
              <a:rPr lang="en-US" altLang="zh-TW" dirty="0" smtClean="0"/>
              <a:t>(</a:t>
            </a:r>
            <a:r>
              <a:rPr lang="zh-TW" altLang="en-US" dirty="0" smtClean="0"/>
              <a:t>悶熱、運動</a:t>
            </a:r>
            <a:r>
              <a:rPr lang="en-US" altLang="zh-TW" dirty="0" smtClean="0"/>
              <a:t>)</a:t>
            </a:r>
            <a:r>
              <a:rPr lang="zh-TW" altLang="en-US" dirty="0" smtClean="0"/>
              <a:t>、女</a:t>
            </a:r>
            <a:r>
              <a:rPr lang="en-US" altLang="zh-TW" dirty="0" smtClean="0"/>
              <a:t>(</a:t>
            </a:r>
            <a:r>
              <a:rPr lang="zh-TW" altLang="en-US" dirty="0" smtClean="0"/>
              <a:t>悶熱、寒冷</a:t>
            </a:r>
            <a:r>
              <a:rPr lang="en-US" altLang="zh-TW" dirty="0" smtClean="0"/>
              <a:t>)</a:t>
            </a:r>
            <a:endParaRPr lang="zh-TW" altLang="en-US" dirty="0"/>
          </a:p>
        </p:txBody>
      </p:sp>
      <p:sp>
        <p:nvSpPr>
          <p:cNvPr id="581652" name="Rectangle 20"/>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pic>
        <p:nvPicPr>
          <p:cNvPr id="80900" name="Picture 5" descr="http://ts3.mm.bing.net/th?id=HN.608011324756983986&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76700"/>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7" descr="樂天市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57563"/>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2730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705" name="Rectangle 49"/>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sp>
        <p:nvSpPr>
          <p:cNvPr id="84995" name="Rectangle 50"/>
          <p:cNvSpPr>
            <a:spLocks noChangeArrowheads="1"/>
          </p:cNvSpPr>
          <p:nvPr/>
        </p:nvSpPr>
        <p:spPr bwMode="auto">
          <a:xfrm>
            <a:off x="3563938" y="3286125"/>
            <a:ext cx="1582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grpSp>
        <p:nvGrpSpPr>
          <p:cNvPr id="84996" name="Group 51"/>
          <p:cNvGrpSpPr>
            <a:grpSpLocks/>
          </p:cNvGrpSpPr>
          <p:nvPr/>
        </p:nvGrpSpPr>
        <p:grpSpPr bwMode="auto">
          <a:xfrm>
            <a:off x="2268538" y="3070225"/>
            <a:ext cx="3095625" cy="3168650"/>
            <a:chOff x="1429" y="1525"/>
            <a:chExt cx="1995" cy="2041"/>
          </a:xfrm>
        </p:grpSpPr>
        <p:sp>
          <p:nvSpPr>
            <p:cNvPr id="85023" name="Rectangle 52"/>
            <p:cNvSpPr>
              <a:spLocks noChangeArrowheads="1"/>
            </p:cNvSpPr>
            <p:nvPr/>
          </p:nvSpPr>
          <p:spPr bwMode="auto">
            <a:xfrm>
              <a:off x="1429" y="1525"/>
              <a:ext cx="1995" cy="20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24" name="Text Box 53"/>
            <p:cNvSpPr txBox="1">
              <a:spLocks noChangeArrowheads="1"/>
            </p:cNvSpPr>
            <p:nvPr/>
          </p:nvSpPr>
          <p:spPr bwMode="auto">
            <a:xfrm>
              <a:off x="1607" y="2387"/>
              <a:ext cx="169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未區隔的旅遊市場</a:t>
              </a:r>
            </a:p>
          </p:txBody>
        </p:sp>
      </p:grpSp>
      <p:grpSp>
        <p:nvGrpSpPr>
          <p:cNvPr id="3" name="Group 54"/>
          <p:cNvGrpSpPr>
            <a:grpSpLocks/>
          </p:cNvGrpSpPr>
          <p:nvPr/>
        </p:nvGrpSpPr>
        <p:grpSpPr bwMode="auto">
          <a:xfrm>
            <a:off x="1927225" y="1771650"/>
            <a:ext cx="3841750" cy="4897438"/>
            <a:chOff x="1214" y="1071"/>
            <a:chExt cx="2420" cy="3085"/>
          </a:xfrm>
        </p:grpSpPr>
        <p:sp>
          <p:nvSpPr>
            <p:cNvPr id="85016" name="Text Box 55"/>
            <p:cNvSpPr txBox="1">
              <a:spLocks noChangeArrowheads="1"/>
            </p:cNvSpPr>
            <p:nvPr/>
          </p:nvSpPr>
          <p:spPr bwMode="auto">
            <a:xfrm>
              <a:off x="1434" y="1389"/>
              <a:ext cx="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親近自然</a:t>
              </a:r>
            </a:p>
          </p:txBody>
        </p:sp>
        <p:sp>
          <p:nvSpPr>
            <p:cNvPr id="85017" name="Text Box 56"/>
            <p:cNvSpPr txBox="1">
              <a:spLocks noChangeArrowheads="1"/>
            </p:cNvSpPr>
            <p:nvPr/>
          </p:nvSpPr>
          <p:spPr bwMode="auto">
            <a:xfrm>
              <a:off x="2522" y="1389"/>
              <a:ext cx="9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400" smtClean="0">
                  <a:solidFill>
                    <a:srgbClr val="000000"/>
                  </a:solidFill>
                  <a:latin typeface="Times New Roman" pitchFamily="18" charset="0"/>
                </a:rPr>
                <a:t> </a:t>
              </a:r>
              <a:r>
                <a:rPr lang="zh-TW" altLang="en-US" sz="2400" smtClean="0">
                  <a:solidFill>
                    <a:srgbClr val="000000"/>
                  </a:solidFill>
                  <a:latin typeface="Times New Roman" pitchFamily="18" charset="0"/>
                </a:rPr>
                <a:t>時尚購物</a:t>
              </a:r>
            </a:p>
          </p:txBody>
        </p:sp>
        <p:sp>
          <p:nvSpPr>
            <p:cNvPr id="85018" name="Text Box 57"/>
            <p:cNvSpPr txBox="1">
              <a:spLocks noChangeArrowheads="1"/>
            </p:cNvSpPr>
            <p:nvPr/>
          </p:nvSpPr>
          <p:spPr bwMode="auto">
            <a:xfrm>
              <a:off x="1214" y="1071"/>
              <a:ext cx="24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CN" altLang="en-US" sz="2400" b="1" smtClean="0">
                  <a:solidFill>
                    <a:srgbClr val="000000"/>
                  </a:solidFill>
                  <a:latin typeface="Times New Roman" pitchFamily="18" charset="0"/>
                </a:rPr>
                <a:t>產品構面：追求旅遊的利益</a:t>
              </a:r>
            </a:p>
          </p:txBody>
        </p:sp>
        <p:grpSp>
          <p:nvGrpSpPr>
            <p:cNvPr id="85019" name="Group 58"/>
            <p:cNvGrpSpPr>
              <a:grpSpLocks/>
            </p:cNvGrpSpPr>
            <p:nvPr/>
          </p:nvGrpSpPr>
          <p:grpSpPr bwMode="auto">
            <a:xfrm>
              <a:off x="1429" y="1752"/>
              <a:ext cx="1996" cy="2041"/>
              <a:chOff x="1428" y="1752"/>
              <a:chExt cx="1996" cy="2041"/>
            </a:xfrm>
          </p:grpSpPr>
          <p:sp>
            <p:nvSpPr>
              <p:cNvPr id="85021" name="Rectangle 59"/>
              <p:cNvSpPr>
                <a:spLocks noChangeArrowheads="1"/>
              </p:cNvSpPr>
              <p:nvPr/>
            </p:nvSpPr>
            <p:spPr bwMode="auto">
              <a:xfrm>
                <a:off x="2426" y="1752"/>
                <a:ext cx="998" cy="2041"/>
              </a:xfrm>
              <a:prstGeom prst="rect">
                <a:avLst/>
              </a:prstGeom>
              <a:gradFill rotWithShape="1">
                <a:gsLst>
                  <a:gs pos="0">
                    <a:srgbClr val="FFFF99"/>
                  </a:gs>
                  <a:gs pos="100000">
                    <a:srgbClr val="FFFFE5"/>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99"/>
                </a:extrusionClr>
              </a:sp3d>
            </p:spPr>
            <p:txBody>
              <a:bodyPr wrap="none" anchor="ctr">
                <a:flatTx/>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22" name="Rectangle 60"/>
              <p:cNvSpPr>
                <a:spLocks noChangeArrowheads="1"/>
              </p:cNvSpPr>
              <p:nvPr/>
            </p:nvSpPr>
            <p:spPr bwMode="auto">
              <a:xfrm>
                <a:off x="1428" y="1752"/>
                <a:ext cx="998" cy="2041"/>
              </a:xfrm>
              <a:prstGeom prst="rect">
                <a:avLst/>
              </a:prstGeom>
              <a:gradFill rotWithShape="1">
                <a:gsLst>
                  <a:gs pos="0">
                    <a:srgbClr val="99CCFF"/>
                  </a:gs>
                  <a:gs pos="100000">
                    <a:srgbClr val="DFE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99CCFF"/>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3200" smtClean="0">
                  <a:solidFill>
                    <a:srgbClr val="000099"/>
                  </a:solidFill>
                  <a:latin typeface="Times New Roman" pitchFamily="18" charset="0"/>
                  <a:ea typeface="新細明體" pitchFamily="18" charset="-120"/>
                </a:endParaRPr>
              </a:p>
            </p:txBody>
          </p:sp>
        </p:grpSp>
        <p:sp>
          <p:nvSpPr>
            <p:cNvPr id="85020" name="Line 61"/>
            <p:cNvSpPr>
              <a:spLocks noChangeShapeType="1"/>
            </p:cNvSpPr>
            <p:nvPr/>
          </p:nvSpPr>
          <p:spPr bwMode="auto">
            <a:xfrm>
              <a:off x="2426" y="1434"/>
              <a:ext cx="0" cy="272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grpSp>
      <p:grpSp>
        <p:nvGrpSpPr>
          <p:cNvPr id="5" name="Group 62"/>
          <p:cNvGrpSpPr>
            <a:grpSpLocks/>
          </p:cNvGrpSpPr>
          <p:nvPr/>
        </p:nvGrpSpPr>
        <p:grpSpPr bwMode="auto">
          <a:xfrm>
            <a:off x="2268538" y="2854325"/>
            <a:ext cx="1584325" cy="1655763"/>
            <a:chOff x="295" y="2840"/>
            <a:chExt cx="998" cy="1043"/>
          </a:xfrm>
        </p:grpSpPr>
        <p:sp>
          <p:nvSpPr>
            <p:cNvPr id="85014" name="Rectangle 63"/>
            <p:cNvSpPr>
              <a:spLocks noChangeArrowheads="1"/>
            </p:cNvSpPr>
            <p:nvPr/>
          </p:nvSpPr>
          <p:spPr bwMode="auto">
            <a:xfrm>
              <a:off x="295" y="2840"/>
              <a:ext cx="998" cy="1043"/>
            </a:xfrm>
            <a:prstGeom prst="rect">
              <a:avLst/>
            </a:prstGeom>
            <a:gradFill rotWithShape="1">
              <a:gsLst>
                <a:gs pos="0">
                  <a:srgbClr val="FF9966"/>
                </a:gs>
                <a:gs pos="100000">
                  <a:srgbClr val="FF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9966"/>
              </a:extrusionClr>
            </a:sp3d>
          </p:spPr>
          <p:txBody>
            <a:bodyPr wrap="none" anchor="ctr">
              <a:flatTx/>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15" name="Text Box 64"/>
            <p:cNvSpPr txBox="1">
              <a:spLocks noChangeArrowheads="1"/>
            </p:cNvSpPr>
            <p:nvPr/>
          </p:nvSpPr>
          <p:spPr bwMode="auto">
            <a:xfrm>
              <a:off x="374" y="3218"/>
              <a:ext cx="8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200" smtClean="0">
                  <a:solidFill>
                    <a:srgbClr val="000099"/>
                  </a:solidFill>
                  <a:latin typeface="Times New Roman" pitchFamily="18" charset="0"/>
                </a:rPr>
                <a:t>瑞士</a:t>
              </a:r>
              <a:r>
                <a:rPr lang="en-US" altLang="zh-TW" sz="2200" smtClean="0">
                  <a:solidFill>
                    <a:srgbClr val="000099"/>
                  </a:solidFill>
                  <a:latin typeface="Times New Roman" pitchFamily="18" charset="0"/>
                </a:rPr>
                <a:t>/</a:t>
              </a:r>
              <a:r>
                <a:rPr lang="zh-TW" altLang="en-US" sz="2200" smtClean="0">
                  <a:solidFill>
                    <a:srgbClr val="000099"/>
                  </a:solidFill>
                  <a:latin typeface="Times New Roman" pitchFamily="18" charset="0"/>
                </a:rPr>
                <a:t>高價</a:t>
              </a:r>
            </a:p>
          </p:txBody>
        </p:sp>
      </p:grpSp>
      <p:grpSp>
        <p:nvGrpSpPr>
          <p:cNvPr id="6" name="Group 65"/>
          <p:cNvGrpSpPr>
            <a:grpSpLocks/>
          </p:cNvGrpSpPr>
          <p:nvPr/>
        </p:nvGrpSpPr>
        <p:grpSpPr bwMode="auto">
          <a:xfrm>
            <a:off x="3857625" y="2854325"/>
            <a:ext cx="1647825" cy="1657350"/>
            <a:chOff x="2427" y="1752"/>
            <a:chExt cx="998" cy="997"/>
          </a:xfrm>
        </p:grpSpPr>
        <p:sp>
          <p:nvSpPr>
            <p:cNvPr id="85012" name="Rectangle 66"/>
            <p:cNvSpPr>
              <a:spLocks noChangeArrowheads="1"/>
            </p:cNvSpPr>
            <p:nvPr/>
          </p:nvSpPr>
          <p:spPr bwMode="auto">
            <a:xfrm>
              <a:off x="2427" y="1752"/>
              <a:ext cx="998" cy="997"/>
            </a:xfrm>
            <a:prstGeom prst="rect">
              <a:avLst/>
            </a:prstGeom>
            <a:gradFill rotWithShape="1">
              <a:gsLst>
                <a:gs pos="0">
                  <a:srgbClr val="FFFF99"/>
                </a:gs>
                <a:gs pos="100000">
                  <a:srgbClr val="FFFFD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13" name="Text Box 67"/>
            <p:cNvSpPr txBox="1">
              <a:spLocks noChangeArrowheads="1"/>
            </p:cNvSpPr>
            <p:nvPr/>
          </p:nvSpPr>
          <p:spPr bwMode="auto">
            <a:xfrm>
              <a:off x="2527" y="2113"/>
              <a:ext cx="83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200" smtClean="0">
                  <a:solidFill>
                    <a:srgbClr val="000099"/>
                  </a:solidFill>
                  <a:latin typeface="Times New Roman" pitchFamily="18" charset="0"/>
                </a:rPr>
                <a:t>巴黎</a:t>
              </a:r>
              <a:r>
                <a:rPr lang="en-US" altLang="zh-TW" sz="2200" smtClean="0">
                  <a:solidFill>
                    <a:srgbClr val="000099"/>
                  </a:solidFill>
                  <a:latin typeface="Times New Roman" pitchFamily="18" charset="0"/>
                </a:rPr>
                <a:t>/</a:t>
              </a:r>
              <a:r>
                <a:rPr lang="zh-TW" altLang="en-US" sz="2200" smtClean="0">
                  <a:solidFill>
                    <a:srgbClr val="000099"/>
                  </a:solidFill>
                  <a:latin typeface="Times New Roman" pitchFamily="18" charset="0"/>
                </a:rPr>
                <a:t>高價</a:t>
              </a:r>
            </a:p>
          </p:txBody>
        </p:sp>
      </p:grpSp>
      <p:grpSp>
        <p:nvGrpSpPr>
          <p:cNvPr id="7" name="Group 68"/>
          <p:cNvGrpSpPr>
            <a:grpSpLocks/>
          </p:cNvGrpSpPr>
          <p:nvPr/>
        </p:nvGrpSpPr>
        <p:grpSpPr bwMode="auto">
          <a:xfrm>
            <a:off x="3856038" y="4510088"/>
            <a:ext cx="1654175" cy="1655762"/>
            <a:chOff x="4195" y="3067"/>
            <a:chExt cx="998" cy="1043"/>
          </a:xfrm>
        </p:grpSpPr>
        <p:sp>
          <p:nvSpPr>
            <p:cNvPr id="85010" name="Rectangle 69"/>
            <p:cNvSpPr>
              <a:spLocks noChangeArrowheads="1"/>
            </p:cNvSpPr>
            <p:nvPr/>
          </p:nvSpPr>
          <p:spPr bwMode="auto">
            <a:xfrm>
              <a:off x="4195" y="3067"/>
              <a:ext cx="998" cy="1043"/>
            </a:xfrm>
            <a:prstGeom prst="rect">
              <a:avLst/>
            </a:prstGeom>
            <a:gradFill rotWithShape="1">
              <a:gsLst>
                <a:gs pos="0">
                  <a:srgbClr val="FFF2FF"/>
                </a:gs>
                <a:gs pos="100000">
                  <a:srgbClr val="FFCC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wrap="none" anchor="ctr">
              <a:flatTx/>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11" name="Text Box 70"/>
            <p:cNvSpPr txBox="1">
              <a:spLocks noChangeArrowheads="1"/>
            </p:cNvSpPr>
            <p:nvPr/>
          </p:nvSpPr>
          <p:spPr bwMode="auto">
            <a:xfrm>
              <a:off x="4298" y="3445"/>
              <a:ext cx="83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200" smtClean="0">
                  <a:solidFill>
                    <a:srgbClr val="000099"/>
                  </a:solidFill>
                  <a:latin typeface="Times New Roman" pitchFamily="18" charset="0"/>
                </a:rPr>
                <a:t>泰國</a:t>
              </a:r>
              <a:r>
                <a:rPr lang="en-US" altLang="zh-TW" sz="2200" smtClean="0">
                  <a:solidFill>
                    <a:srgbClr val="000099"/>
                  </a:solidFill>
                  <a:latin typeface="Times New Roman" pitchFamily="18" charset="0"/>
                </a:rPr>
                <a:t>/</a:t>
              </a:r>
              <a:r>
                <a:rPr lang="zh-TW" altLang="en-US" sz="2200" smtClean="0">
                  <a:solidFill>
                    <a:srgbClr val="000099"/>
                  </a:solidFill>
                  <a:latin typeface="Times New Roman" pitchFamily="18" charset="0"/>
                </a:rPr>
                <a:t>中價</a:t>
              </a:r>
            </a:p>
          </p:txBody>
        </p:sp>
      </p:grpSp>
      <p:grpSp>
        <p:nvGrpSpPr>
          <p:cNvPr id="8" name="Group 71"/>
          <p:cNvGrpSpPr>
            <a:grpSpLocks/>
          </p:cNvGrpSpPr>
          <p:nvPr/>
        </p:nvGrpSpPr>
        <p:grpSpPr bwMode="auto">
          <a:xfrm>
            <a:off x="2181225" y="4510088"/>
            <a:ext cx="1670050" cy="1655762"/>
            <a:chOff x="1247" y="2750"/>
            <a:chExt cx="1052" cy="1043"/>
          </a:xfrm>
        </p:grpSpPr>
        <p:sp>
          <p:nvSpPr>
            <p:cNvPr id="85008" name="Rectangle 72"/>
            <p:cNvSpPr>
              <a:spLocks noChangeArrowheads="1"/>
            </p:cNvSpPr>
            <p:nvPr/>
          </p:nvSpPr>
          <p:spPr bwMode="auto">
            <a:xfrm>
              <a:off x="1301" y="2750"/>
              <a:ext cx="998" cy="1043"/>
            </a:xfrm>
            <a:prstGeom prst="rect">
              <a:avLst/>
            </a:prstGeom>
            <a:gradFill rotWithShape="1">
              <a:gsLst>
                <a:gs pos="0">
                  <a:srgbClr val="CCECFF"/>
                </a:gs>
                <a:gs pos="100000">
                  <a:srgbClr val="F0FA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CCECFF"/>
              </a:extrusionClr>
            </a:sp3d>
          </p:spPr>
          <p:txBody>
            <a:bodyPr wrap="none" anchor="ctr">
              <a:flatTx/>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85009" name="Text Box 73"/>
            <p:cNvSpPr txBox="1">
              <a:spLocks noChangeArrowheads="1"/>
            </p:cNvSpPr>
            <p:nvPr/>
          </p:nvSpPr>
          <p:spPr bwMode="auto">
            <a:xfrm>
              <a:off x="1247" y="3128"/>
              <a:ext cx="104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200" smtClean="0">
                  <a:solidFill>
                    <a:srgbClr val="000099"/>
                  </a:solidFill>
                  <a:latin typeface="Times New Roman" pitchFamily="18" charset="0"/>
                </a:rPr>
                <a:t>巴里島</a:t>
              </a:r>
              <a:r>
                <a:rPr lang="en-US" altLang="zh-TW" sz="2200" smtClean="0">
                  <a:solidFill>
                    <a:srgbClr val="000099"/>
                  </a:solidFill>
                  <a:latin typeface="Times New Roman" pitchFamily="18" charset="0"/>
                </a:rPr>
                <a:t>/</a:t>
              </a:r>
              <a:r>
                <a:rPr lang="zh-TW" altLang="en-US" sz="2200" smtClean="0">
                  <a:solidFill>
                    <a:srgbClr val="000099"/>
                  </a:solidFill>
                  <a:latin typeface="Times New Roman" pitchFamily="18" charset="0"/>
                </a:rPr>
                <a:t>中價</a:t>
              </a:r>
            </a:p>
          </p:txBody>
        </p:sp>
      </p:grpSp>
      <p:grpSp>
        <p:nvGrpSpPr>
          <p:cNvPr id="9" name="Group 74"/>
          <p:cNvGrpSpPr>
            <a:grpSpLocks/>
          </p:cNvGrpSpPr>
          <p:nvPr/>
        </p:nvGrpSpPr>
        <p:grpSpPr bwMode="auto">
          <a:xfrm>
            <a:off x="1116013" y="2205038"/>
            <a:ext cx="7632700" cy="4321175"/>
            <a:chOff x="703" y="1207"/>
            <a:chExt cx="4808" cy="2722"/>
          </a:xfrm>
        </p:grpSpPr>
        <p:sp>
          <p:nvSpPr>
            <p:cNvPr id="85003" name="Text Box 75"/>
            <p:cNvSpPr txBox="1">
              <a:spLocks noChangeArrowheads="1"/>
            </p:cNvSpPr>
            <p:nvPr/>
          </p:nvSpPr>
          <p:spPr bwMode="auto">
            <a:xfrm>
              <a:off x="4387" y="2462"/>
              <a:ext cx="11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b="1" smtClean="0">
                  <a:solidFill>
                    <a:srgbClr val="000000"/>
                  </a:solidFill>
                  <a:latin typeface="Times New Roman" pitchFamily="18" charset="0"/>
                </a:rPr>
                <a:t>消費者構面</a:t>
              </a:r>
              <a:r>
                <a:rPr lang="zh-TW" altLang="en-US" sz="2400" smtClean="0">
                  <a:solidFill>
                    <a:srgbClr val="000000"/>
                  </a:solidFill>
                  <a:latin typeface="Times New Roman" pitchFamily="18" charset="0"/>
                </a:rPr>
                <a:t> </a:t>
              </a:r>
            </a:p>
          </p:txBody>
        </p:sp>
        <p:sp>
          <p:nvSpPr>
            <p:cNvPr id="85004" name="Text Box 76"/>
            <p:cNvSpPr txBox="1">
              <a:spLocks noChangeArrowheads="1"/>
            </p:cNvSpPr>
            <p:nvPr/>
          </p:nvSpPr>
          <p:spPr bwMode="auto">
            <a:xfrm>
              <a:off x="3742" y="1797"/>
              <a:ext cx="346"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收入</a:t>
              </a:r>
              <a:r>
                <a:rPr lang="zh-CN" altLang="en-US" sz="2400" smtClean="0">
                  <a:solidFill>
                    <a:srgbClr val="000000"/>
                  </a:solidFill>
                  <a:latin typeface="Times New Roman" pitchFamily="18" charset="0"/>
                </a:rPr>
                <a:t>高</a:t>
              </a:r>
            </a:p>
          </p:txBody>
        </p:sp>
        <p:sp>
          <p:nvSpPr>
            <p:cNvPr id="85005" name="Text Box 77"/>
            <p:cNvSpPr txBox="1">
              <a:spLocks noChangeArrowheads="1"/>
            </p:cNvSpPr>
            <p:nvPr/>
          </p:nvSpPr>
          <p:spPr bwMode="auto">
            <a:xfrm>
              <a:off x="3759" y="2786"/>
              <a:ext cx="34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收入中等</a:t>
              </a:r>
            </a:p>
          </p:txBody>
        </p:sp>
        <p:sp>
          <p:nvSpPr>
            <p:cNvPr id="85006" name="Line 78"/>
            <p:cNvSpPr>
              <a:spLocks noChangeShapeType="1"/>
            </p:cNvSpPr>
            <p:nvPr/>
          </p:nvSpPr>
          <p:spPr bwMode="auto">
            <a:xfrm>
              <a:off x="703" y="2659"/>
              <a:ext cx="3311"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sp>
          <p:nvSpPr>
            <p:cNvPr id="85007" name="Line 79"/>
            <p:cNvSpPr>
              <a:spLocks noChangeShapeType="1"/>
            </p:cNvSpPr>
            <p:nvPr/>
          </p:nvSpPr>
          <p:spPr bwMode="auto">
            <a:xfrm>
              <a:off x="2427" y="1207"/>
              <a:ext cx="0" cy="272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grpSp>
    </p:spTree>
    <p:extLst>
      <p:ext uri="{BB962C8B-B14F-4D97-AF65-F5344CB8AC3E}">
        <p14:creationId xmlns:p14="http://schemas.microsoft.com/office/powerpoint/2010/main" val="13794179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body" idx="1"/>
          </p:nvPr>
        </p:nvSpPr>
        <p:spPr>
          <a:xfrm>
            <a:off x="755650" y="1484313"/>
            <a:ext cx="7632700" cy="3097212"/>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2. </a:t>
            </a:r>
            <a:r>
              <a:rPr lang="zh-TW" altLang="en-US" dirty="0" smtClean="0">
                <a:solidFill>
                  <a:srgbClr val="FF0000"/>
                </a:solidFill>
              </a:rPr>
              <a:t>可衡量性 </a:t>
            </a:r>
            <a:r>
              <a:rPr lang="en-US" altLang="zh-TW" dirty="0" smtClean="0"/>
              <a:t>(measurability)</a:t>
            </a:r>
          </a:p>
          <a:p>
            <a:pPr lvl="2" eaLnBrk="1" hangingPunct="1">
              <a:lnSpc>
                <a:spcPct val="130000"/>
              </a:lnSpc>
              <a:spcBef>
                <a:spcPct val="30000"/>
              </a:spcBef>
              <a:defRPr/>
            </a:pPr>
            <a:r>
              <a:rPr lang="zh-TW" altLang="en-US" dirty="0" smtClean="0"/>
              <a:t>能夠辨認區塊內的消費者，並衡量該市場區塊的規模與購買力等</a:t>
            </a:r>
            <a:endParaRPr lang="en-US" altLang="zh-TW" dirty="0" smtClean="0"/>
          </a:p>
          <a:p>
            <a:pPr lvl="2" eaLnBrk="1" hangingPunct="1">
              <a:lnSpc>
                <a:spcPct val="130000"/>
              </a:lnSpc>
              <a:spcBef>
                <a:spcPct val="30000"/>
              </a:spcBef>
              <a:defRPr/>
            </a:pPr>
            <a:r>
              <a:rPr lang="zh-TW" altLang="en-US" dirty="0" smtClean="0"/>
              <a:t>如：聽心靈音樂會落淚→缺乏衡量性</a:t>
            </a:r>
            <a:endParaRPr lang="en-US" altLang="zh-TW" dirty="0" smtClean="0"/>
          </a:p>
          <a:p>
            <a:pPr lvl="2" eaLnBrk="1" hangingPunct="1">
              <a:lnSpc>
                <a:spcPct val="130000"/>
              </a:lnSpc>
              <a:spcBef>
                <a:spcPct val="30000"/>
              </a:spcBef>
              <a:defRPr/>
            </a:pPr>
            <a:r>
              <a:rPr lang="zh-TW" altLang="en-US" dirty="0" smtClean="0"/>
              <a:t>如：上網時數，容易衡量。</a:t>
            </a:r>
          </a:p>
        </p:txBody>
      </p:sp>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6213996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682">
                                            <p:txEl>
                                              <p:pRg st="1" end="1"/>
                                            </p:txEl>
                                          </p:spTgt>
                                        </p:tgtEl>
                                        <p:attrNameLst>
                                          <p:attrName>style.visibility</p:attrName>
                                        </p:attrNameLst>
                                      </p:cBhvr>
                                      <p:to>
                                        <p:strVal val="visible"/>
                                      </p:to>
                                    </p:set>
                                    <p:anim calcmode="lin" valueType="num">
                                      <p:cBhvr>
                                        <p:cTn id="7" dur="1000" fill="hold"/>
                                        <p:tgtEl>
                                          <p:spTgt spid="58368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583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8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83682">
                                            <p:txEl>
                                              <p:pRg st="2" end="2"/>
                                            </p:txEl>
                                          </p:spTgt>
                                        </p:tgtEl>
                                        <p:attrNameLst>
                                          <p:attrName>style.visibility</p:attrName>
                                        </p:attrNameLst>
                                      </p:cBhvr>
                                      <p:to>
                                        <p:strVal val="visible"/>
                                      </p:to>
                                    </p:set>
                                    <p:anim calcmode="lin" valueType="num">
                                      <p:cBhvr>
                                        <p:cTn id="14" dur="1000" fill="hold"/>
                                        <p:tgtEl>
                                          <p:spTgt spid="58368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8368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83682">
                                            <p:txEl>
                                              <p:pRg st="2" end="2"/>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83682">
                                            <p:txEl>
                                              <p:pRg st="3" end="3"/>
                                            </p:txEl>
                                          </p:spTgt>
                                        </p:tgtEl>
                                        <p:attrNameLst>
                                          <p:attrName>style.visibility</p:attrName>
                                        </p:attrNameLst>
                                      </p:cBhvr>
                                      <p:to>
                                        <p:strVal val="visible"/>
                                      </p:to>
                                    </p:set>
                                    <p:anim calcmode="lin" valueType="num">
                                      <p:cBhvr>
                                        <p:cTn id="19" dur="1000" fill="hold"/>
                                        <p:tgtEl>
                                          <p:spTgt spid="583682">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58368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83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body" idx="1"/>
          </p:nvPr>
        </p:nvSpPr>
        <p:spPr>
          <a:xfrm>
            <a:off x="755650" y="1484313"/>
            <a:ext cx="7170738" cy="4413250"/>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3.</a:t>
            </a:r>
            <a:r>
              <a:rPr lang="zh-TW" altLang="en-US" dirty="0" smtClean="0">
                <a:solidFill>
                  <a:srgbClr val="FF0000"/>
                </a:solidFill>
              </a:rPr>
              <a:t>足量性</a:t>
            </a:r>
            <a:r>
              <a:rPr lang="en-US" altLang="zh-TW" dirty="0" smtClean="0"/>
              <a:t>(substantiality)</a:t>
            </a:r>
          </a:p>
          <a:p>
            <a:pPr lvl="2" eaLnBrk="1" hangingPunct="1">
              <a:lnSpc>
                <a:spcPct val="130000"/>
              </a:lnSpc>
              <a:spcBef>
                <a:spcPct val="30000"/>
              </a:spcBef>
              <a:defRPr/>
            </a:pPr>
            <a:r>
              <a:rPr lang="zh-TW" altLang="en-US" dirty="0" smtClean="0"/>
              <a:t>市場區隔的規模、銷售潛力足以支持廠商生存發展</a:t>
            </a:r>
            <a:endParaRPr lang="en-US" altLang="zh-TW" dirty="0" smtClean="0"/>
          </a:p>
          <a:p>
            <a:pPr lvl="2" eaLnBrk="1" hangingPunct="1">
              <a:lnSpc>
                <a:spcPct val="130000"/>
              </a:lnSpc>
              <a:spcBef>
                <a:spcPct val="30000"/>
              </a:spcBef>
              <a:defRPr/>
            </a:pPr>
            <a:r>
              <a:rPr lang="zh-TW" altLang="en-US" dirty="0" smtClean="0"/>
              <a:t>如：市場太小，企業無法生存</a:t>
            </a:r>
          </a:p>
        </p:txBody>
      </p:sp>
      <p:sp>
        <p:nvSpPr>
          <p:cNvPr id="583701" name="Rectangle 21"/>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sp>
        <p:nvSpPr>
          <p:cNvPr id="2" name="矩形 1"/>
          <p:cNvSpPr/>
          <p:nvPr/>
        </p:nvSpPr>
        <p:spPr>
          <a:xfrm>
            <a:off x="2268538" y="5373688"/>
            <a:ext cx="5416550" cy="461962"/>
          </a:xfrm>
          <a:prstGeom prst="rect">
            <a:avLst/>
          </a:prstGeom>
          <a:solidFill>
            <a:schemeClr val="bg2">
              <a:lumMod val="20000"/>
              <a:lumOff val="80000"/>
            </a:schemeClr>
          </a:solidFill>
        </p:spPr>
        <p:txBody>
          <a:bodyPr wrap="none">
            <a:spAutoFit/>
          </a:bodyPr>
          <a:lstStyle/>
          <a:p>
            <a:pPr>
              <a:defRPr/>
            </a:pPr>
            <a:r>
              <a:rPr lang="zh-TW" altLang="en-US" sz="2400" dirty="0">
                <a:solidFill>
                  <a:srgbClr val="000000"/>
                </a:solidFill>
                <a:ea typeface="新細明體" pitchFamily="18" charset="-120"/>
              </a:rPr>
              <a:t>企業就是要有利潤，虧錢生意沒人做。</a:t>
            </a:r>
          </a:p>
        </p:txBody>
      </p:sp>
    </p:spTree>
    <p:extLst>
      <p:ext uri="{BB962C8B-B14F-4D97-AF65-F5344CB8AC3E}">
        <p14:creationId xmlns:p14="http://schemas.microsoft.com/office/powerpoint/2010/main" val="32165399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682">
                                            <p:txEl>
                                              <p:pRg st="1" end="1"/>
                                            </p:txEl>
                                          </p:spTgt>
                                        </p:tgtEl>
                                        <p:attrNameLst>
                                          <p:attrName>style.visibility</p:attrName>
                                        </p:attrNameLst>
                                      </p:cBhvr>
                                      <p:to>
                                        <p:strVal val="visible"/>
                                      </p:to>
                                    </p:set>
                                    <p:anim calcmode="lin" valueType="num">
                                      <p:cBhvr>
                                        <p:cTn id="7" dur="1000" fill="hold"/>
                                        <p:tgtEl>
                                          <p:spTgt spid="58368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5836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8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83682">
                                            <p:txEl>
                                              <p:pRg st="2" end="2"/>
                                            </p:txEl>
                                          </p:spTgt>
                                        </p:tgtEl>
                                        <p:attrNameLst>
                                          <p:attrName>style.visibility</p:attrName>
                                        </p:attrNameLst>
                                      </p:cBhvr>
                                      <p:to>
                                        <p:strVal val="visible"/>
                                      </p:to>
                                    </p:set>
                                    <p:anim calcmode="lin" valueType="num">
                                      <p:cBhvr>
                                        <p:cTn id="14" dur="1000" fill="hold"/>
                                        <p:tgtEl>
                                          <p:spTgt spid="58368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8368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83682">
                                            <p:txEl>
                                              <p:pRg st="2" end="2"/>
                                            </p:txEl>
                                          </p:spTgt>
                                        </p:tgtEl>
                                      </p:cBhvr>
                                    </p:animEffect>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build="p" bldLvl="3"/>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685800" y="1341438"/>
            <a:ext cx="8062913" cy="4632325"/>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4. </a:t>
            </a:r>
            <a:r>
              <a:rPr lang="zh-TW" altLang="en-US" dirty="0" smtClean="0">
                <a:solidFill>
                  <a:srgbClr val="FF0000"/>
                </a:solidFill>
              </a:rPr>
              <a:t>可</a:t>
            </a:r>
            <a:r>
              <a:rPr lang="zh-TW" altLang="en-US" dirty="0">
                <a:solidFill>
                  <a:srgbClr val="FF0000"/>
                </a:solidFill>
              </a:rPr>
              <a:t>接近性 </a:t>
            </a:r>
            <a:r>
              <a:rPr lang="en-US" altLang="zh-TW" dirty="0"/>
              <a:t>(accessibility)</a:t>
            </a:r>
          </a:p>
          <a:p>
            <a:pPr lvl="2" eaLnBrk="1" hangingPunct="1">
              <a:lnSpc>
                <a:spcPct val="130000"/>
              </a:lnSpc>
              <a:spcBef>
                <a:spcPct val="30000"/>
              </a:spcBef>
              <a:defRPr/>
            </a:pPr>
            <a:r>
              <a:rPr lang="zh-TW" altLang="en-US" dirty="0">
                <a:effectLst/>
              </a:rPr>
              <a:t>能否透過媒體、地點或管道，接觸消費者，以便和其溝通，促使交易發生 </a:t>
            </a:r>
          </a:p>
          <a:p>
            <a:pPr lvl="2" eaLnBrk="1" hangingPunct="1">
              <a:lnSpc>
                <a:spcPct val="130000"/>
              </a:lnSpc>
              <a:spcBef>
                <a:spcPct val="30000"/>
              </a:spcBef>
              <a:defRPr/>
            </a:pPr>
            <a:r>
              <a:rPr lang="zh-TW" altLang="en-US" u="sng" dirty="0">
                <a:effectLst/>
              </a:rPr>
              <a:t>市場難以接近的</a:t>
            </a:r>
            <a:r>
              <a:rPr lang="zh-TW" altLang="en-US" u="sng" dirty="0" smtClean="0">
                <a:effectLst/>
              </a:rPr>
              <a:t>原因：</a:t>
            </a:r>
            <a:endParaRPr lang="zh-TW" altLang="en-US" u="sng" dirty="0">
              <a:effectLst/>
            </a:endParaRPr>
          </a:p>
          <a:p>
            <a:pPr lvl="3" eaLnBrk="1" hangingPunct="1">
              <a:lnSpc>
                <a:spcPct val="130000"/>
              </a:lnSpc>
              <a:spcBef>
                <a:spcPts val="0"/>
              </a:spcBef>
              <a:buClr>
                <a:schemeClr val="tx1"/>
              </a:buClr>
              <a:defRPr/>
            </a:pPr>
            <a:r>
              <a:rPr lang="zh-TW" altLang="en-US" dirty="0">
                <a:effectLst/>
              </a:rPr>
              <a:t>潛在購買者過於分散或遙遠 </a:t>
            </a:r>
          </a:p>
          <a:p>
            <a:pPr lvl="3" eaLnBrk="1" hangingPunct="1">
              <a:lnSpc>
                <a:spcPct val="130000"/>
              </a:lnSpc>
              <a:spcBef>
                <a:spcPts val="0"/>
              </a:spcBef>
              <a:buClr>
                <a:schemeClr val="tx1"/>
              </a:buClr>
              <a:defRPr/>
            </a:pPr>
            <a:r>
              <a:rPr lang="zh-TW" altLang="en-US" dirty="0">
                <a:effectLst/>
              </a:rPr>
              <a:t>潛在購買者刻意隱藏身份或拒絕</a:t>
            </a:r>
            <a:r>
              <a:rPr lang="zh-TW" altLang="en-US" dirty="0" smtClean="0">
                <a:effectLst/>
              </a:rPr>
              <a:t>回應</a:t>
            </a:r>
            <a:r>
              <a:rPr lang="en-US" altLang="zh-TW" dirty="0" smtClean="0">
                <a:effectLst/>
              </a:rPr>
              <a:t>(</a:t>
            </a:r>
            <a:r>
              <a:rPr lang="zh-TW" altLang="en-US" dirty="0" smtClean="0">
                <a:effectLst/>
              </a:rPr>
              <a:t>如偷渡客、高級住宅區</a:t>
            </a:r>
            <a:r>
              <a:rPr lang="en-US" altLang="zh-TW" dirty="0" smtClean="0">
                <a:effectLst/>
              </a:rPr>
              <a:t>)</a:t>
            </a:r>
            <a:endParaRPr lang="zh-TW" altLang="en-US" dirty="0">
              <a:effectLst/>
            </a:endParaRPr>
          </a:p>
          <a:p>
            <a:pPr lvl="3" eaLnBrk="1" hangingPunct="1">
              <a:lnSpc>
                <a:spcPct val="130000"/>
              </a:lnSpc>
              <a:spcBef>
                <a:spcPts val="0"/>
              </a:spcBef>
              <a:buClr>
                <a:schemeClr val="tx1"/>
              </a:buClr>
              <a:defRPr/>
            </a:pPr>
            <a:r>
              <a:rPr lang="zh-TW" altLang="en-US" dirty="0">
                <a:effectLst/>
              </a:rPr>
              <a:t>法令或社會規範的</a:t>
            </a:r>
            <a:r>
              <a:rPr lang="zh-TW" altLang="en-US" dirty="0" smtClean="0">
                <a:effectLst/>
              </a:rPr>
              <a:t>阻撓 </a:t>
            </a:r>
            <a:r>
              <a:rPr lang="en-US" altLang="zh-TW" dirty="0" smtClean="0">
                <a:effectLst/>
              </a:rPr>
              <a:t>(</a:t>
            </a:r>
            <a:r>
              <a:rPr lang="zh-TW" altLang="en-US" dirty="0" smtClean="0">
                <a:effectLst/>
              </a:rPr>
              <a:t>如上課學生、犯人</a:t>
            </a:r>
            <a:r>
              <a:rPr lang="en-US" altLang="zh-TW" dirty="0" smtClean="0">
                <a:effectLst/>
              </a:rPr>
              <a:t>)</a:t>
            </a:r>
            <a:endParaRPr lang="zh-TW" altLang="en-US" dirty="0">
              <a:effectLst/>
            </a:endParaRPr>
          </a:p>
        </p:txBody>
      </p:sp>
      <p:sp>
        <p:nvSpPr>
          <p:cNvPr id="584725" name="Rectangle 21"/>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spTree>
    <p:extLst>
      <p:ext uri="{BB962C8B-B14F-4D97-AF65-F5344CB8AC3E}">
        <p14:creationId xmlns:p14="http://schemas.microsoft.com/office/powerpoint/2010/main" val="38774095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4706">
                                            <p:txEl>
                                              <p:pRg st="1" end="1"/>
                                            </p:txEl>
                                          </p:spTgt>
                                        </p:tgtEl>
                                        <p:attrNameLst>
                                          <p:attrName>style.visibility</p:attrName>
                                        </p:attrNameLst>
                                      </p:cBhvr>
                                      <p:to>
                                        <p:strVal val="visible"/>
                                      </p:to>
                                    </p:set>
                                    <p:animEffect transition="in" filter="barn(inVertical)">
                                      <p:cBhvr>
                                        <p:cTn id="7" dur="500"/>
                                        <p:tgtEl>
                                          <p:spTgt spid="5847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4706">
                                            <p:txEl>
                                              <p:pRg st="2" end="2"/>
                                            </p:txEl>
                                          </p:spTgt>
                                        </p:tgtEl>
                                        <p:attrNameLst>
                                          <p:attrName>style.visibility</p:attrName>
                                        </p:attrNameLst>
                                      </p:cBhvr>
                                      <p:to>
                                        <p:strVal val="visible"/>
                                      </p:to>
                                    </p:set>
                                    <p:animEffect transition="in" filter="barn(inVertical)">
                                      <p:cBhvr>
                                        <p:cTn id="12" dur="500"/>
                                        <p:tgtEl>
                                          <p:spTgt spid="5847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84706">
                                            <p:txEl>
                                              <p:pRg st="3" end="3"/>
                                            </p:txEl>
                                          </p:spTgt>
                                        </p:tgtEl>
                                        <p:attrNameLst>
                                          <p:attrName>style.visibility</p:attrName>
                                        </p:attrNameLst>
                                      </p:cBhvr>
                                      <p:to>
                                        <p:strVal val="visible"/>
                                      </p:to>
                                    </p:set>
                                    <p:animEffect transition="in" filter="barn(inVertical)">
                                      <p:cBhvr>
                                        <p:cTn id="17" dur="500"/>
                                        <p:tgtEl>
                                          <p:spTgt spid="58470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84706">
                                            <p:txEl>
                                              <p:pRg st="4" end="4"/>
                                            </p:txEl>
                                          </p:spTgt>
                                        </p:tgtEl>
                                        <p:attrNameLst>
                                          <p:attrName>style.visibility</p:attrName>
                                        </p:attrNameLst>
                                      </p:cBhvr>
                                      <p:to>
                                        <p:strVal val="visible"/>
                                      </p:to>
                                    </p:set>
                                    <p:animEffect transition="in" filter="barn(inVertical)">
                                      <p:cBhvr>
                                        <p:cTn id="22" dur="500"/>
                                        <p:tgtEl>
                                          <p:spTgt spid="58470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84706">
                                            <p:txEl>
                                              <p:pRg st="5" end="5"/>
                                            </p:txEl>
                                          </p:spTgt>
                                        </p:tgtEl>
                                        <p:attrNameLst>
                                          <p:attrName>style.visibility</p:attrName>
                                        </p:attrNameLst>
                                      </p:cBhvr>
                                      <p:to>
                                        <p:strVal val="visible"/>
                                      </p:to>
                                    </p:set>
                                    <p:animEffect transition="in" filter="barn(inVertical)">
                                      <p:cBhvr>
                                        <p:cTn id="27" dur="500"/>
                                        <p:tgtEl>
                                          <p:spTgt spid="5847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body" idx="1"/>
          </p:nvPr>
        </p:nvSpPr>
        <p:spPr>
          <a:xfrm>
            <a:off x="468313" y="1474788"/>
            <a:ext cx="8496300" cy="4273550"/>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5.</a:t>
            </a:r>
            <a:r>
              <a:rPr lang="zh-TW" altLang="en-US" dirty="0" smtClean="0">
                <a:solidFill>
                  <a:srgbClr val="FF0000"/>
                </a:solidFill>
              </a:rPr>
              <a:t>可實踐性</a:t>
            </a:r>
            <a:r>
              <a:rPr lang="en-US" altLang="zh-TW" dirty="0" smtClean="0"/>
              <a:t>(</a:t>
            </a:r>
            <a:r>
              <a:rPr lang="en-US" altLang="zh-TW" dirty="0" err="1" smtClean="0"/>
              <a:t>actionability</a:t>
            </a:r>
            <a:r>
              <a:rPr lang="en-US" altLang="zh-TW" dirty="0" smtClean="0"/>
              <a:t>)</a:t>
            </a:r>
          </a:p>
          <a:p>
            <a:pPr lvl="2" eaLnBrk="1" hangingPunct="1">
              <a:lnSpc>
                <a:spcPct val="130000"/>
              </a:lnSpc>
              <a:spcBef>
                <a:spcPct val="30000"/>
              </a:spcBef>
              <a:defRPr/>
            </a:pPr>
            <a:r>
              <a:rPr lang="zh-TW" altLang="en-US" dirty="0" smtClean="0"/>
              <a:t>該市場能夠發展有效的策略來影響潛在消費者</a:t>
            </a:r>
          </a:p>
          <a:p>
            <a:pPr lvl="2" eaLnBrk="1" hangingPunct="1">
              <a:lnSpc>
                <a:spcPct val="130000"/>
              </a:lnSpc>
              <a:spcBef>
                <a:spcPct val="30000"/>
              </a:spcBef>
              <a:defRPr/>
            </a:pPr>
            <a:r>
              <a:rPr lang="zh-TW" altLang="en-US" dirty="0" smtClean="0"/>
              <a:t>受廠商的能力與資源影響 </a:t>
            </a:r>
            <a:endParaRPr lang="en-US" altLang="zh-TW" dirty="0" smtClean="0"/>
          </a:p>
          <a:p>
            <a:pPr lvl="2" eaLnBrk="1" hangingPunct="1">
              <a:lnSpc>
                <a:spcPct val="130000"/>
              </a:lnSpc>
              <a:spcBef>
                <a:spcPct val="30000"/>
              </a:spcBef>
              <a:defRPr/>
            </a:pPr>
            <a:r>
              <a:rPr lang="zh-TW" altLang="en-US" dirty="0" smtClean="0"/>
              <a:t>如企業因著語言和文化，打入國際上場有難度。</a:t>
            </a:r>
          </a:p>
        </p:txBody>
      </p:sp>
      <p:sp>
        <p:nvSpPr>
          <p:cNvPr id="585749" name="Rectangle 21"/>
          <p:cNvSpPr>
            <a:spLocks noGrp="1" noChangeArrowheads="1"/>
          </p:cNvSpPr>
          <p:nvPr>
            <p:ph type="title"/>
          </p:nvPr>
        </p:nvSpPr>
        <p:spPr/>
        <p:txBody>
          <a:bodyPr/>
          <a:lstStyle/>
          <a:p>
            <a:pPr eaLnBrk="1" hangingPunct="1">
              <a:defRPr/>
            </a:pPr>
            <a:r>
              <a:rPr lang="zh-TW" altLang="en-US" dirty="0" smtClean="0"/>
              <a:t>市場</a:t>
            </a:r>
            <a:r>
              <a:rPr lang="zh-TW" altLang="en-US" dirty="0"/>
              <a:t>區隔</a:t>
            </a:r>
            <a:r>
              <a:rPr lang="zh-CN" altLang="en-US" dirty="0"/>
              <a:t>的</a:t>
            </a:r>
            <a:r>
              <a:rPr lang="zh-CN" altLang="en-US" dirty="0" smtClean="0"/>
              <a:t>評估</a:t>
            </a:r>
            <a:endParaRPr lang="en-US" altLang="zh-TW" sz="2000" dirty="0">
              <a:solidFill>
                <a:srgbClr val="FF9900"/>
              </a:solidFill>
            </a:endParaRPr>
          </a:p>
        </p:txBody>
      </p:sp>
      <p:pic>
        <p:nvPicPr>
          <p:cNvPr id="19" name="Picture 2" descr="https://encrypted-tbn2.google.com/images?q=tbn:ANd9GcRBmr-vKngznhTv_md77IPFHusprwy_mh0Dovkd-ZxJpcCCgHqnH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4105275"/>
            <a:ext cx="15478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a:spLocks noChangeArrowheads="1"/>
          </p:cNvSpPr>
          <p:nvPr/>
        </p:nvSpPr>
        <p:spPr bwMode="auto">
          <a:xfrm>
            <a:off x="1331913" y="5540375"/>
            <a:ext cx="5545137" cy="12001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b" hangingPunct="1"/>
            <a:r>
              <a:rPr lang="zh-TW" altLang="en-US" b="1" smtClean="0">
                <a:solidFill>
                  <a:srgbClr val="FF0000"/>
                </a:solidFill>
                <a:latin typeface="標楷體" pitchFamily="65" charset="-120"/>
                <a:ea typeface="標楷體" pitchFamily="65" charset="-120"/>
              </a:rPr>
              <a:t>例：</a:t>
            </a:r>
            <a:endParaRPr lang="en-US" altLang="zh-TW" b="1" smtClean="0">
              <a:solidFill>
                <a:srgbClr val="FF0000"/>
              </a:solidFill>
              <a:latin typeface="標楷體" pitchFamily="65" charset="-120"/>
              <a:ea typeface="標楷體" pitchFamily="65" charset="-120"/>
            </a:endParaRPr>
          </a:p>
          <a:p>
            <a:pPr eaLnBrk="1" fontAlgn="b" hangingPunct="1"/>
            <a:r>
              <a:rPr lang="zh-TW" altLang="en-US" b="1" smtClean="0">
                <a:solidFill>
                  <a:srgbClr val="FF0000"/>
                </a:solidFill>
                <a:latin typeface="標楷體" pitchFamily="65" charset="-120"/>
                <a:ea typeface="標楷體" pitchFamily="65" charset="-120"/>
              </a:rPr>
              <a:t>有些企業不瞭解也不知如何接觸到貴婦，</a:t>
            </a:r>
            <a:endParaRPr lang="en-US" altLang="zh-TW" b="1" smtClean="0">
              <a:solidFill>
                <a:srgbClr val="FF0000"/>
              </a:solidFill>
              <a:latin typeface="標楷體" pitchFamily="65" charset="-120"/>
              <a:ea typeface="標楷體" pitchFamily="65" charset="-120"/>
            </a:endParaRPr>
          </a:p>
          <a:p>
            <a:pPr eaLnBrk="1" fontAlgn="b" hangingPunct="1"/>
            <a:r>
              <a:rPr lang="zh-TW" altLang="en-US" b="1" smtClean="0">
                <a:solidFill>
                  <a:srgbClr val="FF0000"/>
                </a:solidFill>
                <a:latin typeface="標楷體" pitchFamily="65" charset="-120"/>
                <a:ea typeface="標楷體" pitchFamily="65" charset="-120"/>
              </a:rPr>
              <a:t>貴婦市場的可實踐性就相當低。</a:t>
            </a:r>
          </a:p>
        </p:txBody>
      </p:sp>
    </p:spTree>
    <p:extLst>
      <p:ext uri="{BB962C8B-B14F-4D97-AF65-F5344CB8AC3E}">
        <p14:creationId xmlns:p14="http://schemas.microsoft.com/office/powerpoint/2010/main" val="3470125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arn(inVertical)">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arn(inVertical)">
                                      <p:cBhvr>
                                        <p:cTn id="12" dur="500"/>
                                        <p:tgtEl>
                                          <p:spTgt spid="40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barn(inVertical)">
                                      <p:cBhvr>
                                        <p:cTn id="17" dur="500"/>
                                        <p:tgtEl>
                                          <p:spTgt spid="40963">
                                            <p:txEl>
                                              <p:pRg st="3" end="3"/>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1044575" y="1484313"/>
            <a:ext cx="7815263" cy="2039937"/>
          </a:xfrm>
        </p:spPr>
        <p:txBody>
          <a:bodyPr/>
          <a:lstStyle/>
          <a:p>
            <a:pPr eaLnBrk="1" hangingPunct="1">
              <a:lnSpc>
                <a:spcPct val="130000"/>
              </a:lnSpc>
              <a:spcBef>
                <a:spcPct val="30000"/>
              </a:spcBef>
            </a:pPr>
            <a:r>
              <a:rPr lang="zh-TW" altLang="en-US" dirty="0" smtClean="0">
                <a:effectLst/>
              </a:rPr>
              <a:t>目標市場</a:t>
            </a:r>
            <a:r>
              <a:rPr lang="en-US" altLang="zh-TW" dirty="0" smtClean="0">
                <a:effectLst/>
              </a:rPr>
              <a:t>(target market) </a:t>
            </a:r>
          </a:p>
          <a:p>
            <a:pPr eaLnBrk="1" hangingPunct="1">
              <a:lnSpc>
                <a:spcPct val="130000"/>
              </a:lnSpc>
              <a:spcBef>
                <a:spcPct val="30000"/>
              </a:spcBef>
              <a:buFont typeface="Wingdings" panose="05000000000000000000" pitchFamily="2" charset="2"/>
              <a:buChar char="Ø"/>
            </a:pPr>
            <a:r>
              <a:rPr lang="zh-TW" altLang="en-US" dirty="0" smtClean="0">
                <a:effectLst/>
              </a:rPr>
              <a:t>選擇進入</a:t>
            </a:r>
            <a:r>
              <a:rPr lang="zh-CN" altLang="en-US" dirty="0" smtClean="0">
                <a:effectLst/>
              </a:rPr>
              <a:t>某個或某些</a:t>
            </a:r>
            <a:r>
              <a:rPr lang="zh-TW" altLang="en-US" dirty="0" smtClean="0">
                <a:effectLst/>
              </a:rPr>
              <a:t>已經區隔好的市場區塊</a:t>
            </a:r>
          </a:p>
        </p:txBody>
      </p:sp>
      <p:grpSp>
        <p:nvGrpSpPr>
          <p:cNvPr id="2" name="Group 4"/>
          <p:cNvGrpSpPr>
            <a:grpSpLocks/>
          </p:cNvGrpSpPr>
          <p:nvPr/>
        </p:nvGrpSpPr>
        <p:grpSpPr bwMode="auto">
          <a:xfrm>
            <a:off x="1044575" y="3644900"/>
            <a:ext cx="4968875" cy="2663825"/>
            <a:chOff x="340" y="2342"/>
            <a:chExt cx="3130" cy="1678"/>
          </a:xfrm>
        </p:grpSpPr>
        <p:sp>
          <p:nvSpPr>
            <p:cNvPr id="83987" name="AutoShape 5"/>
            <p:cNvSpPr>
              <a:spLocks noChangeArrowheads="1"/>
            </p:cNvSpPr>
            <p:nvPr/>
          </p:nvSpPr>
          <p:spPr bwMode="auto">
            <a:xfrm>
              <a:off x="340" y="2342"/>
              <a:ext cx="3130" cy="1678"/>
            </a:xfrm>
            <a:prstGeom prst="rightArrowCallout">
              <a:avLst>
                <a:gd name="adj1" fmla="val 25000"/>
                <a:gd name="adj2" fmla="val 25000"/>
                <a:gd name="adj3" fmla="val 31089"/>
                <a:gd name="adj4" fmla="val 43898"/>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defRPr/>
              </a:pPr>
              <a:endParaRPr lang="zh-TW" altLang="zh-TW" sz="3200" smtClean="0">
                <a:solidFill>
                  <a:srgbClr val="000099"/>
                </a:solidFill>
                <a:latin typeface="Times New Roman" pitchFamily="18" charset="0"/>
                <a:ea typeface="新細明體" pitchFamily="18" charset="-120"/>
              </a:endParaRPr>
            </a:p>
          </p:txBody>
        </p:sp>
        <p:sp>
          <p:nvSpPr>
            <p:cNvPr id="95252" name="Text Box 6"/>
            <p:cNvSpPr txBox="1">
              <a:spLocks noChangeArrowheads="1"/>
            </p:cNvSpPr>
            <p:nvPr/>
          </p:nvSpPr>
          <p:spPr bwMode="auto">
            <a:xfrm>
              <a:off x="507" y="2424"/>
              <a:ext cx="1012" cy="32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FF0000"/>
                  </a:solidFill>
                  <a:latin typeface="Times New Roman" pitchFamily="18" charset="0"/>
                </a:rPr>
                <a:t>考慮因素</a:t>
              </a:r>
            </a:p>
          </p:txBody>
        </p:sp>
        <p:sp>
          <p:nvSpPr>
            <p:cNvPr id="95253" name="Text Box 7"/>
            <p:cNvSpPr txBox="1">
              <a:spLocks noChangeArrowheads="1"/>
            </p:cNvSpPr>
            <p:nvPr/>
          </p:nvSpPr>
          <p:spPr bwMode="auto">
            <a:xfrm>
              <a:off x="514" y="2841"/>
              <a:ext cx="1037" cy="84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400" smtClean="0">
                  <a:solidFill>
                    <a:srgbClr val="000000"/>
                  </a:solidFill>
                  <a:latin typeface="Times New Roman" pitchFamily="18" charset="0"/>
                </a:rPr>
                <a:t>1.</a:t>
              </a:r>
              <a:r>
                <a:rPr lang="zh-TW" altLang="en-US" sz="2400" smtClean="0">
                  <a:solidFill>
                    <a:srgbClr val="000000"/>
                  </a:solidFill>
                  <a:latin typeface="Times New Roman" pitchFamily="18" charset="0"/>
                </a:rPr>
                <a:t>市場</a:t>
              </a:r>
            </a:p>
            <a:p>
              <a:pPr algn="ctr" eaLnBrk="1" fontAlgn="b" hangingPunct="1">
                <a:buClr>
                  <a:srgbClr val="0000CC"/>
                </a:buClr>
                <a:buSzTx/>
                <a:buFont typeface="Wingdings" pitchFamily="2" charset="2"/>
                <a:buNone/>
              </a:pPr>
              <a:r>
                <a:rPr lang="en-US" altLang="zh-TW" sz="2400" smtClean="0">
                  <a:solidFill>
                    <a:srgbClr val="000000"/>
                  </a:solidFill>
                  <a:latin typeface="Times New Roman" pitchFamily="18" charset="0"/>
                </a:rPr>
                <a:t>2.</a:t>
              </a:r>
              <a:r>
                <a:rPr lang="zh-TW" altLang="en-US" sz="2400" smtClean="0">
                  <a:solidFill>
                    <a:srgbClr val="000000"/>
                  </a:solidFill>
                  <a:latin typeface="Times New Roman" pitchFamily="18" charset="0"/>
                </a:rPr>
                <a:t>競爭者</a:t>
              </a:r>
            </a:p>
            <a:p>
              <a:pPr algn="ctr" eaLnBrk="1" fontAlgn="b" hangingPunct="1">
                <a:buClr>
                  <a:srgbClr val="0000CC"/>
                </a:buClr>
                <a:buSzTx/>
                <a:buFont typeface="Wingdings" pitchFamily="2" charset="2"/>
                <a:buNone/>
              </a:pPr>
              <a:r>
                <a:rPr lang="en-US" altLang="zh-TW" sz="2400" smtClean="0">
                  <a:solidFill>
                    <a:srgbClr val="000000"/>
                  </a:solidFill>
                  <a:latin typeface="Times New Roman" pitchFamily="18" charset="0"/>
                </a:rPr>
                <a:t>3.</a:t>
              </a:r>
              <a:r>
                <a:rPr lang="zh-TW" altLang="en-US" sz="2400" smtClean="0">
                  <a:solidFill>
                    <a:srgbClr val="000000"/>
                  </a:solidFill>
                  <a:latin typeface="Times New Roman" pitchFamily="18" charset="0"/>
                </a:rPr>
                <a:t>廠商本身</a:t>
              </a:r>
            </a:p>
          </p:txBody>
        </p:sp>
        <p:sp>
          <p:nvSpPr>
            <p:cNvPr id="95254" name="Text Box 8"/>
            <p:cNvSpPr txBox="1">
              <a:spLocks noChangeArrowheads="1"/>
            </p:cNvSpPr>
            <p:nvPr/>
          </p:nvSpPr>
          <p:spPr bwMode="auto">
            <a:xfrm>
              <a:off x="1669" y="3035"/>
              <a:ext cx="1619" cy="2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400" smtClean="0">
                  <a:solidFill>
                    <a:srgbClr val="000099"/>
                  </a:solidFill>
                  <a:latin typeface="Times New Roman" pitchFamily="18" charset="0"/>
                </a:rPr>
                <a:t>Choose which one?</a:t>
              </a:r>
            </a:p>
          </p:txBody>
        </p:sp>
      </p:grpSp>
      <p:grpSp>
        <p:nvGrpSpPr>
          <p:cNvPr id="3" name="Group 9"/>
          <p:cNvGrpSpPr>
            <a:grpSpLocks/>
          </p:cNvGrpSpPr>
          <p:nvPr/>
        </p:nvGrpSpPr>
        <p:grpSpPr bwMode="auto">
          <a:xfrm>
            <a:off x="6084888" y="4005263"/>
            <a:ext cx="2447925" cy="2089150"/>
            <a:chOff x="3515" y="2523"/>
            <a:chExt cx="1542" cy="1316"/>
          </a:xfrm>
        </p:grpSpPr>
        <p:grpSp>
          <p:nvGrpSpPr>
            <p:cNvPr id="95241" name="Group 10"/>
            <p:cNvGrpSpPr>
              <a:grpSpLocks/>
            </p:cNvGrpSpPr>
            <p:nvPr/>
          </p:nvGrpSpPr>
          <p:grpSpPr bwMode="auto">
            <a:xfrm>
              <a:off x="3515" y="2523"/>
              <a:ext cx="1542" cy="1316"/>
              <a:chOff x="1973" y="1797"/>
              <a:chExt cx="1769" cy="1661"/>
            </a:xfrm>
          </p:grpSpPr>
          <p:sp>
            <p:nvSpPr>
              <p:cNvPr id="95246" name="PubPieSlice"/>
              <p:cNvSpPr>
                <a:spLocks noEditPoints="1" noChangeArrowheads="1"/>
              </p:cNvSpPr>
              <p:nvPr/>
            </p:nvSpPr>
            <p:spPr bwMode="auto">
              <a:xfrm>
                <a:off x="1973" y="1797"/>
                <a:ext cx="1769" cy="16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2 w 21600"/>
                  <a:gd name="T10" fmla="*/ 3160 h 21600"/>
                  <a:gd name="T11" fmla="*/ 18438 w 21600"/>
                  <a:gd name="T12" fmla="*/ 18440 h 21600"/>
                </a:gdLst>
                <a:ahLst/>
                <a:cxnLst>
                  <a:cxn ang="T6">
                    <a:pos x="T0" y="T1"/>
                  </a:cxn>
                  <a:cxn ang="T7">
                    <a:pos x="T2" y="T3"/>
                  </a:cxn>
                  <a:cxn ang="T8">
                    <a:pos x="T4" y="T5"/>
                  </a:cxn>
                </a:cxnLst>
                <a:rect l="T9" t="T10" r="T11" b="T12"/>
                <a:pathLst>
                  <a:path w="21600" h="21600">
                    <a:moveTo>
                      <a:pt x="21600" y="10800"/>
                    </a:moveTo>
                    <a:cubicBezTo>
                      <a:pt x="21600" y="4835"/>
                      <a:pt x="16764" y="0"/>
                      <a:pt x="10800" y="0"/>
                    </a:cubicBezTo>
                    <a:cubicBezTo>
                      <a:pt x="4835" y="0"/>
                      <a:pt x="0" y="4835"/>
                      <a:pt x="0" y="10800"/>
                    </a:cubicBezTo>
                    <a:cubicBezTo>
                      <a:pt x="0" y="16764"/>
                      <a:pt x="4835" y="21600"/>
                      <a:pt x="10800" y="21600"/>
                    </a:cubicBezTo>
                    <a:cubicBezTo>
                      <a:pt x="16764" y="21600"/>
                      <a:pt x="21599" y="16764"/>
                      <a:pt x="21600" y="10800"/>
                    </a:cubicBezTo>
                    <a:lnTo>
                      <a:pt x="10800" y="10800"/>
                    </a:lnTo>
                    <a:lnTo>
                      <a:pt x="21600" y="10800"/>
                    </a:lnTo>
                    <a:close/>
                  </a:path>
                </a:pathLst>
              </a:cu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a:lstStyle/>
              <a:p>
                <a:endParaRPr lang="zh-TW" altLang="en-US" sz="2400" smtClean="0">
                  <a:solidFill>
                    <a:srgbClr val="000000"/>
                  </a:solidFill>
                  <a:ea typeface="新細明體" pitchFamily="18" charset="-120"/>
                </a:endParaRPr>
              </a:p>
            </p:txBody>
          </p:sp>
          <p:sp>
            <p:nvSpPr>
              <p:cNvPr id="95247" name="PubPieSlice"/>
              <p:cNvSpPr>
                <a:spLocks noEditPoints="1" noChangeArrowheads="1"/>
              </p:cNvSpPr>
              <p:nvPr/>
            </p:nvSpPr>
            <p:spPr bwMode="auto">
              <a:xfrm>
                <a:off x="1973" y="1797"/>
                <a:ext cx="1769" cy="16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2 w 21600"/>
                  <a:gd name="T10" fmla="*/ 3160 h 21600"/>
                  <a:gd name="T11" fmla="*/ 18438 w 21600"/>
                  <a:gd name="T12" fmla="*/ 18440 h 21600"/>
                </a:gdLst>
                <a:ahLst/>
                <a:cxnLst>
                  <a:cxn ang="T6">
                    <a:pos x="T0" y="T1"/>
                  </a:cxn>
                  <a:cxn ang="T7">
                    <a:pos x="T2" y="T3"/>
                  </a:cxn>
                  <a:cxn ang="T8">
                    <a:pos x="T4" y="T5"/>
                  </a:cxn>
                </a:cxnLst>
                <a:rect l="T9" t="T10" r="T11" b="T12"/>
                <a:pathLst>
                  <a:path w="21600" h="21600">
                    <a:moveTo>
                      <a:pt x="10635" y="21598"/>
                    </a:moveTo>
                    <a:cubicBezTo>
                      <a:pt x="10690" y="21599"/>
                      <a:pt x="10745" y="21600"/>
                      <a:pt x="10800" y="21600"/>
                    </a:cubicBezTo>
                    <a:cubicBezTo>
                      <a:pt x="16764" y="21599"/>
                      <a:pt x="21600" y="16764"/>
                      <a:pt x="21600" y="10800"/>
                    </a:cubicBezTo>
                    <a:lnTo>
                      <a:pt x="10800" y="10800"/>
                    </a:lnTo>
                    <a:lnTo>
                      <a:pt x="10635" y="21598"/>
                    </a:lnTo>
                    <a:close/>
                  </a:path>
                </a:pathLst>
              </a:custGeom>
              <a:solidFill>
                <a:srgbClr val="FFCCFF"/>
              </a:solidFill>
              <a:ln w="9525">
                <a:solidFill>
                  <a:srgbClr val="000000"/>
                </a:solidFill>
                <a:miter lim="800000"/>
                <a:headEnd/>
                <a:tailEnd/>
              </a:ln>
              <a:effectLst>
                <a:outerShdw dist="107763" dir="2700000" algn="ctr" rotWithShape="0">
                  <a:srgbClr val="808080">
                    <a:alpha val="50000"/>
                  </a:srgbClr>
                </a:outerShdw>
              </a:effectLst>
            </p:spPr>
            <p:txBody>
              <a:bodyPr/>
              <a:lstStyle/>
              <a:p>
                <a:endParaRPr lang="zh-TW" altLang="en-US" sz="2400" smtClean="0">
                  <a:solidFill>
                    <a:srgbClr val="000000"/>
                  </a:solidFill>
                  <a:ea typeface="新細明體" pitchFamily="18" charset="-120"/>
                </a:endParaRPr>
              </a:p>
            </p:txBody>
          </p:sp>
          <p:sp>
            <p:nvSpPr>
              <p:cNvPr id="95248" name="PubPieSlice"/>
              <p:cNvSpPr>
                <a:spLocks noEditPoints="1" noChangeArrowheads="1"/>
              </p:cNvSpPr>
              <p:nvPr/>
            </p:nvSpPr>
            <p:spPr bwMode="auto">
              <a:xfrm rot="5400000">
                <a:off x="2027" y="1743"/>
                <a:ext cx="1661" cy="17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0 w 21600"/>
                  <a:gd name="T10" fmla="*/ 3162 h 21600"/>
                  <a:gd name="T11" fmla="*/ 18440 w 21600"/>
                  <a:gd name="T12" fmla="*/ 18438 h 21600"/>
                </a:gdLst>
                <a:ahLst/>
                <a:cxnLst>
                  <a:cxn ang="T6">
                    <a:pos x="T0" y="T1"/>
                  </a:cxn>
                  <a:cxn ang="T7">
                    <a:pos x="T2" y="T3"/>
                  </a:cxn>
                  <a:cxn ang="T8">
                    <a:pos x="T4" y="T5"/>
                  </a:cxn>
                </a:cxnLst>
                <a:rect l="T9" t="T10" r="T11" b="T12"/>
                <a:pathLst>
                  <a:path w="21600" h="21600">
                    <a:moveTo>
                      <a:pt x="10635" y="21598"/>
                    </a:moveTo>
                    <a:cubicBezTo>
                      <a:pt x="10690" y="21599"/>
                      <a:pt x="10745" y="21600"/>
                      <a:pt x="10800" y="21600"/>
                    </a:cubicBezTo>
                    <a:cubicBezTo>
                      <a:pt x="16764" y="21599"/>
                      <a:pt x="21600" y="16764"/>
                      <a:pt x="21600" y="10800"/>
                    </a:cubicBezTo>
                    <a:lnTo>
                      <a:pt x="10800" y="10800"/>
                    </a:lnTo>
                    <a:lnTo>
                      <a:pt x="10635" y="21598"/>
                    </a:lnTo>
                    <a:close/>
                  </a:path>
                </a:pathLst>
              </a:custGeom>
              <a:solidFill>
                <a:srgbClr val="CCFFFF"/>
              </a:solidFill>
              <a:ln w="9525">
                <a:solidFill>
                  <a:srgbClr val="000000"/>
                </a:solidFill>
                <a:miter lim="800000"/>
                <a:headEnd/>
                <a:tailEnd/>
              </a:ln>
            </p:spPr>
            <p:txBody>
              <a:bodyPr/>
              <a:lstStyle/>
              <a:p>
                <a:endParaRPr lang="zh-TW" altLang="en-US" sz="2400" smtClean="0">
                  <a:solidFill>
                    <a:srgbClr val="000000"/>
                  </a:solidFill>
                  <a:ea typeface="新細明體" pitchFamily="18" charset="-120"/>
                </a:endParaRPr>
              </a:p>
            </p:txBody>
          </p:sp>
          <p:sp>
            <p:nvSpPr>
              <p:cNvPr id="95249" name="PubPieSlice"/>
              <p:cNvSpPr>
                <a:spLocks noEditPoints="1" noChangeArrowheads="1"/>
              </p:cNvSpPr>
              <p:nvPr/>
            </p:nvSpPr>
            <p:spPr bwMode="auto">
              <a:xfrm rot="10800000">
                <a:off x="1973" y="1797"/>
                <a:ext cx="1769" cy="16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2 w 21600"/>
                  <a:gd name="T10" fmla="*/ 3160 h 21600"/>
                  <a:gd name="T11" fmla="*/ 18438 w 21600"/>
                  <a:gd name="T12" fmla="*/ 18440 h 21600"/>
                </a:gdLst>
                <a:ahLst/>
                <a:cxnLst>
                  <a:cxn ang="T6">
                    <a:pos x="T0" y="T1"/>
                  </a:cxn>
                  <a:cxn ang="T7">
                    <a:pos x="T2" y="T3"/>
                  </a:cxn>
                  <a:cxn ang="T8">
                    <a:pos x="T4" y="T5"/>
                  </a:cxn>
                </a:cxnLst>
                <a:rect l="T9" t="T10" r="T11" b="T12"/>
                <a:pathLst>
                  <a:path w="21600" h="21600">
                    <a:moveTo>
                      <a:pt x="10800" y="21600"/>
                    </a:moveTo>
                    <a:cubicBezTo>
                      <a:pt x="16764" y="21599"/>
                      <a:pt x="21600" y="16764"/>
                      <a:pt x="21600" y="10800"/>
                    </a:cubicBezTo>
                    <a:lnTo>
                      <a:pt x="10800" y="10800"/>
                    </a:lnTo>
                    <a:lnTo>
                      <a:pt x="10800" y="21600"/>
                    </a:lnTo>
                    <a:close/>
                  </a:path>
                </a:pathLst>
              </a:custGeom>
              <a:solidFill>
                <a:srgbClr val="CCFF99"/>
              </a:solidFill>
              <a:ln w="9525">
                <a:solidFill>
                  <a:srgbClr val="000000"/>
                </a:solidFill>
                <a:miter lim="800000"/>
                <a:headEnd/>
                <a:tailEnd/>
              </a:ln>
            </p:spPr>
            <p:txBody>
              <a:bodyPr/>
              <a:lstStyle/>
              <a:p>
                <a:endParaRPr lang="zh-TW" altLang="en-US" sz="2400" smtClean="0">
                  <a:solidFill>
                    <a:srgbClr val="000000"/>
                  </a:solidFill>
                  <a:ea typeface="新細明體" pitchFamily="18" charset="-120"/>
                </a:endParaRPr>
              </a:p>
            </p:txBody>
          </p:sp>
          <p:sp>
            <p:nvSpPr>
              <p:cNvPr id="95250" name="PubPieSlice"/>
              <p:cNvSpPr>
                <a:spLocks noEditPoints="1" noChangeArrowheads="1"/>
              </p:cNvSpPr>
              <p:nvPr/>
            </p:nvSpPr>
            <p:spPr bwMode="auto">
              <a:xfrm rot="-5400000">
                <a:off x="2027" y="1743"/>
                <a:ext cx="1661" cy="17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0 w 21600"/>
                  <a:gd name="T10" fmla="*/ 3162 h 21600"/>
                  <a:gd name="T11" fmla="*/ 18440 w 21600"/>
                  <a:gd name="T12" fmla="*/ 18438 h 21600"/>
                </a:gdLst>
                <a:ahLst/>
                <a:cxnLst>
                  <a:cxn ang="T6">
                    <a:pos x="T0" y="T1"/>
                  </a:cxn>
                  <a:cxn ang="T7">
                    <a:pos x="T2" y="T3"/>
                  </a:cxn>
                  <a:cxn ang="T8">
                    <a:pos x="T4" y="T5"/>
                  </a:cxn>
                </a:cxnLst>
                <a:rect l="T9" t="T10" r="T11" b="T12"/>
                <a:pathLst>
                  <a:path w="21600" h="21600">
                    <a:moveTo>
                      <a:pt x="10635" y="21598"/>
                    </a:moveTo>
                    <a:cubicBezTo>
                      <a:pt x="10690" y="21599"/>
                      <a:pt x="10745" y="21600"/>
                      <a:pt x="10800" y="21600"/>
                    </a:cubicBezTo>
                    <a:cubicBezTo>
                      <a:pt x="16764" y="21599"/>
                      <a:pt x="21600" y="16764"/>
                      <a:pt x="21600" y="10800"/>
                    </a:cubicBezTo>
                    <a:lnTo>
                      <a:pt x="10800" y="10800"/>
                    </a:lnTo>
                    <a:lnTo>
                      <a:pt x="10635" y="21598"/>
                    </a:lnTo>
                    <a:close/>
                  </a:path>
                </a:pathLst>
              </a:custGeom>
              <a:solidFill>
                <a:srgbClr val="FFFFCC"/>
              </a:solidFill>
              <a:ln w="9525">
                <a:solidFill>
                  <a:srgbClr val="000000"/>
                </a:solidFill>
                <a:miter lim="800000"/>
                <a:headEnd/>
                <a:tailEnd/>
              </a:ln>
            </p:spPr>
            <p:txBody>
              <a:bodyPr/>
              <a:lstStyle/>
              <a:p>
                <a:endParaRPr lang="zh-TW" altLang="en-US" sz="2400" smtClean="0">
                  <a:solidFill>
                    <a:srgbClr val="000000"/>
                  </a:solidFill>
                  <a:ea typeface="新細明體" pitchFamily="18" charset="-120"/>
                </a:endParaRPr>
              </a:p>
            </p:txBody>
          </p:sp>
        </p:grpSp>
        <p:sp>
          <p:nvSpPr>
            <p:cNvPr id="95242" name="Text Box 16"/>
            <p:cNvSpPr txBox="1">
              <a:spLocks noChangeArrowheads="1"/>
            </p:cNvSpPr>
            <p:nvPr/>
          </p:nvSpPr>
          <p:spPr bwMode="auto">
            <a:xfrm>
              <a:off x="3696" y="2795"/>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000" smtClean="0">
                  <a:solidFill>
                    <a:srgbClr val="000000"/>
                  </a:solidFill>
                  <a:latin typeface="Times New Roman" pitchFamily="18" charset="0"/>
                </a:rPr>
                <a:t>區隔</a:t>
              </a:r>
              <a:r>
                <a:rPr lang="en-US" altLang="zh-TW" sz="2000" smtClean="0">
                  <a:solidFill>
                    <a:srgbClr val="000000"/>
                  </a:solidFill>
                  <a:latin typeface="Times New Roman" pitchFamily="18" charset="0"/>
                </a:rPr>
                <a:t>1</a:t>
              </a:r>
            </a:p>
          </p:txBody>
        </p:sp>
        <p:sp>
          <p:nvSpPr>
            <p:cNvPr id="95243" name="Text Box 17"/>
            <p:cNvSpPr txBox="1">
              <a:spLocks noChangeArrowheads="1"/>
            </p:cNvSpPr>
            <p:nvPr/>
          </p:nvSpPr>
          <p:spPr bwMode="auto">
            <a:xfrm>
              <a:off x="3696" y="3294"/>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000" smtClean="0">
                  <a:solidFill>
                    <a:srgbClr val="000000"/>
                  </a:solidFill>
                  <a:latin typeface="Times New Roman" pitchFamily="18" charset="0"/>
                </a:rPr>
                <a:t>區隔</a:t>
              </a:r>
              <a:r>
                <a:rPr lang="en-US" altLang="zh-TW" sz="2000" smtClean="0">
                  <a:solidFill>
                    <a:srgbClr val="000000"/>
                  </a:solidFill>
                  <a:latin typeface="Times New Roman" pitchFamily="18" charset="0"/>
                </a:rPr>
                <a:t>3</a:t>
              </a:r>
            </a:p>
          </p:txBody>
        </p:sp>
        <p:sp>
          <p:nvSpPr>
            <p:cNvPr id="95244" name="Text Box 18"/>
            <p:cNvSpPr txBox="1">
              <a:spLocks noChangeArrowheads="1"/>
            </p:cNvSpPr>
            <p:nvPr/>
          </p:nvSpPr>
          <p:spPr bwMode="auto">
            <a:xfrm>
              <a:off x="4377" y="2817"/>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000" smtClean="0">
                  <a:solidFill>
                    <a:srgbClr val="000000"/>
                  </a:solidFill>
                  <a:latin typeface="Times New Roman" pitchFamily="18" charset="0"/>
                </a:rPr>
                <a:t>區隔</a:t>
              </a:r>
              <a:r>
                <a:rPr lang="en-US" altLang="zh-TW" sz="2000" smtClean="0">
                  <a:solidFill>
                    <a:srgbClr val="000000"/>
                  </a:solidFill>
                  <a:latin typeface="Times New Roman" pitchFamily="18" charset="0"/>
                </a:rPr>
                <a:t>2</a:t>
              </a:r>
            </a:p>
          </p:txBody>
        </p:sp>
        <p:sp>
          <p:nvSpPr>
            <p:cNvPr id="95245" name="Text Box 19"/>
            <p:cNvSpPr txBox="1">
              <a:spLocks noChangeArrowheads="1"/>
            </p:cNvSpPr>
            <p:nvPr/>
          </p:nvSpPr>
          <p:spPr bwMode="auto">
            <a:xfrm>
              <a:off x="4377" y="3316"/>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000" smtClean="0">
                  <a:solidFill>
                    <a:srgbClr val="000000"/>
                  </a:solidFill>
                  <a:latin typeface="Times New Roman" pitchFamily="18" charset="0"/>
                </a:rPr>
                <a:t>區隔</a:t>
              </a:r>
              <a:r>
                <a:rPr lang="en-US" altLang="zh-TW" sz="2000" smtClean="0">
                  <a:solidFill>
                    <a:srgbClr val="000000"/>
                  </a:solidFill>
                  <a:latin typeface="Times New Roman" pitchFamily="18" charset="0"/>
                </a:rPr>
                <a:t>4</a:t>
              </a:r>
            </a:p>
          </p:txBody>
        </p:sp>
      </p:grpSp>
      <p:sp>
        <p:nvSpPr>
          <p:cNvPr id="95237" name="Line 20"/>
          <p:cNvSpPr>
            <a:spLocks noChangeShapeType="1"/>
          </p:cNvSpPr>
          <p:nvPr/>
        </p:nvSpPr>
        <p:spPr bwMode="auto">
          <a:xfrm flipH="1" flipV="1">
            <a:off x="5292725" y="2349500"/>
            <a:ext cx="1008063" cy="201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z="2400" smtClean="0">
              <a:solidFill>
                <a:srgbClr val="000000"/>
              </a:solidFill>
              <a:ea typeface="新細明體" pitchFamily="18" charset="-120"/>
            </a:endParaRPr>
          </a:p>
        </p:txBody>
      </p:sp>
      <p:sp>
        <p:nvSpPr>
          <p:cNvPr id="95238" name="Line 21"/>
          <p:cNvSpPr>
            <a:spLocks noChangeShapeType="1"/>
          </p:cNvSpPr>
          <p:nvPr/>
        </p:nvSpPr>
        <p:spPr bwMode="auto">
          <a:xfrm flipH="1">
            <a:off x="5292725" y="2276475"/>
            <a:ext cx="358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z="2400" smtClean="0">
              <a:solidFill>
                <a:srgbClr val="000000"/>
              </a:solidFill>
              <a:ea typeface="新細明體" pitchFamily="18" charset="-120"/>
            </a:endParaRPr>
          </a:p>
        </p:txBody>
      </p:sp>
      <p:sp>
        <p:nvSpPr>
          <p:cNvPr id="586774" name="Rectangle 22"/>
          <p:cNvSpPr>
            <a:spLocks noChangeArrowheads="1"/>
          </p:cNvSpPr>
          <p:nvPr/>
        </p:nvSpPr>
        <p:spPr bwMode="auto">
          <a:xfrm>
            <a:off x="6372225" y="4149725"/>
            <a:ext cx="615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000" i="1" smtClean="0">
                <a:solidFill>
                  <a:srgbClr val="FF0000"/>
                </a:solidFill>
                <a:latin typeface="Times New Roman" pitchFamily="18" charset="0"/>
                <a:ea typeface="新細明體" pitchFamily="18" charset="-120"/>
                <a:sym typeface="Symbol" pitchFamily="18" charset="2"/>
              </a:rPr>
              <a:t></a:t>
            </a:r>
            <a:endParaRPr lang="en-US" altLang="zh-TW" sz="2000" i="1" smtClean="0">
              <a:solidFill>
                <a:srgbClr val="FF0000"/>
              </a:solidFill>
              <a:latin typeface="Times New Roman" pitchFamily="18" charset="0"/>
              <a:ea typeface="新細明體" pitchFamily="18" charset="-120"/>
            </a:endParaRPr>
          </a:p>
        </p:txBody>
      </p:sp>
      <p:sp>
        <p:nvSpPr>
          <p:cNvPr id="586791" name="Rectangle 39"/>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00"/>
              </a:solidFill>
            </a:endParaRPr>
          </a:p>
        </p:txBody>
      </p:sp>
    </p:spTree>
    <p:extLst>
      <p:ext uri="{BB962C8B-B14F-4D97-AF65-F5344CB8AC3E}">
        <p14:creationId xmlns:p14="http://schemas.microsoft.com/office/powerpoint/2010/main" val="34444784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out)">
                                      <p:cBhvr>
                                        <p:cTn id="13" dur="500"/>
                                        <p:tgtEl>
                                          <p:spTgt spid="3"/>
                                        </p:tgtEl>
                                      </p:cBhvr>
                                    </p:animEffect>
                                  </p:childTnLst>
                                </p:cTn>
                              </p:par>
                            </p:childTnLst>
                          </p:cTn>
                        </p:par>
                        <p:par>
                          <p:cTn id="14" fill="hold" nodeType="afterGroup">
                            <p:stCondLst>
                              <p:cond delay="500"/>
                            </p:stCondLst>
                            <p:childTnLst>
                              <p:par>
                                <p:cTn id="15" presetID="32" presetClass="emph" presetSubtype="0" fill="hold" nodeType="afterEffect">
                                  <p:stCondLst>
                                    <p:cond delay="0"/>
                                  </p:stCondLst>
                                  <p:childTnLst>
                                    <p:animClr clrSpc="rgb" dir="cw">
                                      <p:cBhvr override="childStyle">
                                        <p:cTn id="16" dur="100" fill="hold"/>
                                        <p:tgtEl>
                                          <p:spTgt spid="3"/>
                                        </p:tgtEl>
                                        <p:attrNameLst>
                                          <p:attrName>style.color</p:attrName>
                                        </p:attrNameLst>
                                      </p:cBhvr>
                                      <p:to>
                                        <a:schemeClr val="accent2"/>
                                      </p:to>
                                    </p:animClr>
                                    <p:animClr clrSpc="rgb" dir="cw">
                                      <p:cBhvr>
                                        <p:cTn id="17" dur="100" fill="hold"/>
                                        <p:tgtEl>
                                          <p:spTgt spid="3"/>
                                        </p:tgtEl>
                                        <p:attrNameLst>
                                          <p:attrName>fillcolor</p:attrName>
                                        </p:attrNameLst>
                                      </p:cBhvr>
                                      <p:to>
                                        <a:schemeClr val="accent2"/>
                                      </p:to>
                                    </p:animClr>
                                    <p:set>
                                      <p:cBhvr>
                                        <p:cTn id="18" dur="100" fill="hold"/>
                                        <p:tgtEl>
                                          <p:spTgt spid="3"/>
                                        </p:tgtEl>
                                        <p:attrNameLst>
                                          <p:attrName>fill.type</p:attrName>
                                        </p:attrNameLst>
                                      </p:cBhvr>
                                      <p:to>
                                        <p:strVal val="solid"/>
                                      </p:to>
                                    </p:set>
                                    <p:set>
                                      <p:cBhvr>
                                        <p:cTn id="19" dur="100" fill="hold"/>
                                        <p:tgtEl>
                                          <p:spTgt spid="3"/>
                                        </p:tgtEl>
                                        <p:attrNameLst>
                                          <p:attrName>fill.on</p:attrName>
                                        </p:attrNameLst>
                                      </p:cBhvr>
                                      <p:to>
                                        <p:strVal val="true"/>
                                      </p:to>
                                    </p:se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6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body" idx="1"/>
          </p:nvPr>
        </p:nvSpPr>
        <p:spPr>
          <a:xfrm>
            <a:off x="611188" y="1358900"/>
            <a:ext cx="8062912" cy="1608138"/>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1. </a:t>
            </a:r>
            <a:r>
              <a:rPr lang="zh-TW" altLang="en-US" dirty="0" smtClean="0">
                <a:solidFill>
                  <a:srgbClr val="FF0000"/>
                </a:solidFill>
              </a:rPr>
              <a:t>集中行銷</a:t>
            </a:r>
            <a:r>
              <a:rPr lang="en-US" altLang="zh-TW" dirty="0" smtClean="0">
                <a:solidFill>
                  <a:srgbClr val="FF0000"/>
                </a:solidFill>
              </a:rPr>
              <a:t>(</a:t>
            </a:r>
            <a:r>
              <a:rPr lang="en-US" altLang="zh-TW" dirty="0" smtClean="0"/>
              <a:t>concentrated marketing) </a:t>
            </a:r>
          </a:p>
        </p:txBody>
      </p:sp>
      <p:sp>
        <p:nvSpPr>
          <p:cNvPr id="96259" name="Rectangle 3"/>
          <p:cNvSpPr>
            <a:spLocks noChangeArrowheads="1"/>
          </p:cNvSpPr>
          <p:nvPr/>
        </p:nvSpPr>
        <p:spPr bwMode="auto">
          <a:xfrm>
            <a:off x="5435600" y="5348288"/>
            <a:ext cx="2879725" cy="1079500"/>
          </a:xfrm>
          <a:prstGeom prst="rect">
            <a:avLst/>
          </a:prstGeom>
          <a:gradFill rotWithShape="1">
            <a:gsLst>
              <a:gs pos="0">
                <a:srgbClr val="FFFFB1"/>
              </a:gs>
              <a:gs pos="100000">
                <a:srgbClr val="FFFF66"/>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66"/>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6260" name="Picture 4" descr="j01781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419725"/>
            <a:ext cx="8001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p:cNvSpPr txBox="1">
            <a:spLocks noChangeArrowheads="1"/>
          </p:cNvSpPr>
          <p:nvPr/>
        </p:nvSpPr>
        <p:spPr bwMode="auto">
          <a:xfrm>
            <a:off x="5507038" y="5491163"/>
            <a:ext cx="1708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女性上班族</a:t>
            </a:r>
          </a:p>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市場</a:t>
            </a:r>
          </a:p>
        </p:txBody>
      </p:sp>
      <p:sp>
        <p:nvSpPr>
          <p:cNvPr id="96262" name="Rectangle 6"/>
          <p:cNvSpPr>
            <a:spLocks noChangeArrowheads="1"/>
          </p:cNvSpPr>
          <p:nvPr/>
        </p:nvSpPr>
        <p:spPr bwMode="auto">
          <a:xfrm>
            <a:off x="5435600" y="4340225"/>
            <a:ext cx="2879725" cy="936625"/>
          </a:xfrm>
          <a:prstGeom prst="rect">
            <a:avLst/>
          </a:prstGeom>
          <a:gradFill rotWithShape="1">
            <a:gsLst>
              <a:gs pos="0">
                <a:srgbClr val="FFE8FF"/>
              </a:gs>
              <a:gs pos="100000">
                <a:srgbClr val="FFCC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CCFF"/>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6263" name="Picture 7" descr="j030346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4422775"/>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 Box 8"/>
          <p:cNvSpPr txBox="1">
            <a:spLocks noChangeArrowheads="1"/>
          </p:cNvSpPr>
          <p:nvPr/>
        </p:nvSpPr>
        <p:spPr bwMode="auto">
          <a:xfrm>
            <a:off x="5472113" y="455612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舞者市場</a:t>
            </a:r>
          </a:p>
        </p:txBody>
      </p:sp>
      <p:sp>
        <p:nvSpPr>
          <p:cNvPr id="96265" name="Rectangle 9"/>
          <p:cNvSpPr>
            <a:spLocks noChangeArrowheads="1"/>
          </p:cNvSpPr>
          <p:nvPr/>
        </p:nvSpPr>
        <p:spPr bwMode="auto">
          <a:xfrm>
            <a:off x="5435600" y="3187700"/>
            <a:ext cx="2879725" cy="1008063"/>
          </a:xfrm>
          <a:prstGeom prst="rect">
            <a:avLst/>
          </a:prstGeom>
          <a:gradFill rotWithShape="1">
            <a:gsLst>
              <a:gs pos="0">
                <a:srgbClr val="CCFFCC"/>
              </a:gs>
              <a:gs pos="50000">
                <a:srgbClr val="E8FFE8"/>
              </a:gs>
              <a:gs pos="100000">
                <a:srgbClr val="CCFFC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CCFFCC"/>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6266" name="Picture 10" descr="j020539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3203575"/>
            <a:ext cx="10763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Text Box 11"/>
          <p:cNvSpPr txBox="1">
            <a:spLocks noChangeArrowheads="1"/>
          </p:cNvSpPr>
          <p:nvPr/>
        </p:nvSpPr>
        <p:spPr bwMode="auto">
          <a:xfrm>
            <a:off x="5435600" y="3475038"/>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足球選手市場</a:t>
            </a:r>
          </a:p>
        </p:txBody>
      </p:sp>
      <p:grpSp>
        <p:nvGrpSpPr>
          <p:cNvPr id="2" name="Group 12"/>
          <p:cNvGrpSpPr>
            <a:grpSpLocks/>
          </p:cNvGrpSpPr>
          <p:nvPr/>
        </p:nvGrpSpPr>
        <p:grpSpPr bwMode="auto">
          <a:xfrm>
            <a:off x="395288" y="3043238"/>
            <a:ext cx="5040312" cy="1800225"/>
            <a:chOff x="249" y="1888"/>
            <a:chExt cx="3175" cy="1134"/>
          </a:xfrm>
        </p:grpSpPr>
        <p:pic>
          <p:nvPicPr>
            <p:cNvPr id="96273" name="Picture 13" descr="BD0514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9" y="2115"/>
              <a:ext cx="63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4" name="AutoShape 14"/>
            <p:cNvSpPr>
              <a:spLocks noChangeArrowheads="1"/>
            </p:cNvSpPr>
            <p:nvPr/>
          </p:nvSpPr>
          <p:spPr bwMode="auto">
            <a:xfrm>
              <a:off x="1066" y="1888"/>
              <a:ext cx="2358" cy="1134"/>
            </a:xfrm>
            <a:prstGeom prst="rightArrow">
              <a:avLst>
                <a:gd name="adj1" fmla="val 44028"/>
                <a:gd name="adj2" fmla="val 34926"/>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96275" name="Text Box 15"/>
            <p:cNvSpPr txBox="1">
              <a:spLocks noChangeArrowheads="1"/>
            </p:cNvSpPr>
            <p:nvPr/>
          </p:nvSpPr>
          <p:spPr bwMode="auto">
            <a:xfrm>
              <a:off x="1202" y="2160"/>
              <a:ext cx="208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廠商資源有限</a:t>
              </a:r>
            </a:p>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集中全力經營次要市場 </a:t>
              </a:r>
            </a:p>
          </p:txBody>
        </p:sp>
      </p:grpSp>
      <p:sp>
        <p:nvSpPr>
          <p:cNvPr id="589840" name="Text Box 16"/>
          <p:cNvSpPr txBox="1">
            <a:spLocks noChangeArrowheads="1"/>
          </p:cNvSpPr>
          <p:nvPr/>
        </p:nvSpPr>
        <p:spPr bwMode="auto">
          <a:xfrm>
            <a:off x="611188" y="4843463"/>
            <a:ext cx="3289300" cy="895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該市場稱為</a:t>
            </a:r>
          </a:p>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利基市場</a:t>
            </a:r>
            <a:r>
              <a:rPr lang="en-US" altLang="zh-TW" sz="2400" smtClean="0">
                <a:solidFill>
                  <a:srgbClr val="000000"/>
                </a:solidFill>
                <a:latin typeface="Times New Roman" pitchFamily="18" charset="0"/>
              </a:rPr>
              <a:t>(niche market)</a:t>
            </a:r>
          </a:p>
        </p:txBody>
      </p:sp>
      <p:sp>
        <p:nvSpPr>
          <p:cNvPr id="589858" name="Rectangle 34"/>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00"/>
              </a:solidFill>
            </a:endParaRPr>
          </a:p>
        </p:txBody>
      </p:sp>
      <p:sp>
        <p:nvSpPr>
          <p:cNvPr id="589867" name="Line 43"/>
          <p:cNvSpPr>
            <a:spLocks noChangeShapeType="1"/>
          </p:cNvSpPr>
          <p:nvPr/>
        </p:nvSpPr>
        <p:spPr bwMode="auto">
          <a:xfrm flipV="1">
            <a:off x="3706813" y="4124325"/>
            <a:ext cx="1728787"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sp>
        <p:nvSpPr>
          <p:cNvPr id="589868" name="Rectangle 44"/>
          <p:cNvSpPr>
            <a:spLocks noChangeArrowheads="1"/>
          </p:cNvSpPr>
          <p:nvPr/>
        </p:nvSpPr>
        <p:spPr bwMode="auto">
          <a:xfrm>
            <a:off x="611188" y="4843463"/>
            <a:ext cx="3276600" cy="1196975"/>
          </a:xfrm>
          <a:prstGeom prst="rect">
            <a:avLst/>
          </a:prstGeom>
          <a:solidFill>
            <a:srgbClr val="FFFF00"/>
          </a:solidFill>
          <a:ln w="9525">
            <a:solidFill>
              <a:schemeClr val="tx2"/>
            </a:solidFill>
            <a:miter lim="800000"/>
            <a:headEnd/>
            <a:tailEnd/>
          </a:ln>
          <a:effectLst/>
          <a:extLst/>
        </p:spPr>
        <p:txBody>
          <a:bodyPr>
            <a:spAutoFit/>
          </a:bodyPr>
          <a:lstStyle/>
          <a:p>
            <a:pPr fontAlgn="b">
              <a:defRPr/>
            </a:pPr>
            <a:r>
              <a:rPr lang="zh-TW" altLang="en-US" sz="2400" b="1" dirty="0">
                <a:solidFill>
                  <a:srgbClr val="000000"/>
                </a:solidFill>
                <a:latin typeface="新細明體"/>
                <a:ea typeface="新細明體"/>
              </a:rPr>
              <a:t>利基市場</a:t>
            </a:r>
            <a:r>
              <a:rPr lang="zh-CN" altLang="en-US" sz="2400" dirty="0">
                <a:solidFill>
                  <a:srgbClr val="000000"/>
                </a:solidFill>
                <a:latin typeface="新細明體"/>
                <a:ea typeface="新細明體"/>
              </a:rPr>
              <a:t>小到不太引起強大競爭者的注意，但大到讓廠商生存獲利。</a:t>
            </a:r>
            <a:endParaRPr lang="zh-TW" altLang="en-US" sz="2400" dirty="0">
              <a:solidFill>
                <a:srgbClr val="000000"/>
              </a:solidFill>
              <a:latin typeface="新細明體"/>
              <a:ea typeface="新細明體"/>
            </a:endParaRPr>
          </a:p>
        </p:txBody>
      </p:sp>
    </p:spTree>
    <p:extLst>
      <p:ext uri="{BB962C8B-B14F-4D97-AF65-F5344CB8AC3E}">
        <p14:creationId xmlns:p14="http://schemas.microsoft.com/office/powerpoint/2010/main" val="2777232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89840"/>
                                        </p:tgtEl>
                                        <p:attrNameLst>
                                          <p:attrName>style.visibility</p:attrName>
                                        </p:attrNameLst>
                                      </p:cBhvr>
                                      <p:to>
                                        <p:strVal val="visible"/>
                                      </p:to>
                                    </p:set>
                                    <p:animEffect transition="in" filter="box(in)">
                                      <p:cBhvr>
                                        <p:cTn id="13" dur="500"/>
                                        <p:tgtEl>
                                          <p:spTgt spid="58984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89867"/>
                                        </p:tgtEl>
                                        <p:attrNameLst>
                                          <p:attrName>style.visibility</p:attrName>
                                        </p:attrNameLst>
                                      </p:cBhvr>
                                      <p:to>
                                        <p:strVal val="visible"/>
                                      </p:to>
                                    </p:set>
                                    <p:animEffect transition="in" filter="box(in)">
                                      <p:cBhvr>
                                        <p:cTn id="16" dur="500"/>
                                        <p:tgtEl>
                                          <p:spTgt spid="5898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89868"/>
                                        </p:tgtEl>
                                        <p:attrNameLst>
                                          <p:attrName>style.visibility</p:attrName>
                                        </p:attrNameLst>
                                      </p:cBhvr>
                                      <p:to>
                                        <p:strVal val="visible"/>
                                      </p:to>
                                    </p:set>
                                    <p:animEffect transition="in" filter="blinds(horizontal)">
                                      <p:cBhvr>
                                        <p:cTn id="21" dur="500"/>
                                        <p:tgtEl>
                                          <p:spTgt spid="589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0" grpId="0" animBg="1"/>
      <p:bldP spid="589867" grpId="0" animBg="1"/>
      <p:bldP spid="5898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363" y="1341438"/>
            <a:ext cx="8061325" cy="1536700"/>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2.</a:t>
            </a:r>
            <a:r>
              <a:rPr lang="zh-TW" altLang="en-US" dirty="0" smtClean="0">
                <a:solidFill>
                  <a:srgbClr val="FF0000"/>
                </a:solidFill>
              </a:rPr>
              <a:t>差異行銷</a:t>
            </a:r>
            <a:r>
              <a:rPr lang="en-US" altLang="zh-TW" dirty="0" smtClean="0"/>
              <a:t>(differentiated marketing)p.212</a:t>
            </a:r>
          </a:p>
          <a:p>
            <a:pPr marL="803275" lvl="1" indent="0" eaLnBrk="1" hangingPunct="1">
              <a:lnSpc>
                <a:spcPct val="130000"/>
              </a:lnSpc>
              <a:spcBef>
                <a:spcPts val="0"/>
              </a:spcBef>
              <a:buFont typeface="Wingdings" pitchFamily="2" charset="2"/>
              <a:buNone/>
              <a:defRPr/>
            </a:pPr>
            <a:r>
              <a:rPr lang="zh-TW" altLang="en-US" dirty="0" smtClean="0"/>
              <a:t>廠商設計不同產品或行銷組合進入兩個或以上市場。</a:t>
            </a:r>
            <a:endParaRPr lang="en-US" altLang="zh-TW" dirty="0" smtClean="0"/>
          </a:p>
        </p:txBody>
      </p:sp>
      <p:sp>
        <p:nvSpPr>
          <p:cNvPr id="98307" name="Rectangle 3"/>
          <p:cNvSpPr>
            <a:spLocks noChangeArrowheads="1"/>
          </p:cNvSpPr>
          <p:nvPr/>
        </p:nvSpPr>
        <p:spPr bwMode="auto">
          <a:xfrm>
            <a:off x="5457825" y="3179763"/>
            <a:ext cx="2879725" cy="1008062"/>
          </a:xfrm>
          <a:prstGeom prst="rect">
            <a:avLst/>
          </a:prstGeom>
          <a:gradFill rotWithShape="1">
            <a:gsLst>
              <a:gs pos="0">
                <a:srgbClr val="FFFFB1"/>
              </a:gs>
              <a:gs pos="100000">
                <a:srgbClr val="FFFF66"/>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66"/>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8308" name="Picture 4" descr="j01781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3179763"/>
            <a:ext cx="8366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136650" y="3252788"/>
            <a:ext cx="4321175" cy="936625"/>
            <a:chOff x="747" y="2115"/>
            <a:chExt cx="2722" cy="590"/>
          </a:xfrm>
        </p:grpSpPr>
        <p:pic>
          <p:nvPicPr>
            <p:cNvPr id="98326" name="Picture 6" descr="j0237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 y="2115"/>
              <a:ext cx="68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7" name="AutoShape 7"/>
            <p:cNvSpPr>
              <a:spLocks noChangeArrowheads="1"/>
            </p:cNvSpPr>
            <p:nvPr/>
          </p:nvSpPr>
          <p:spPr bwMode="auto">
            <a:xfrm>
              <a:off x="1564" y="2115"/>
              <a:ext cx="1905" cy="590"/>
            </a:xfrm>
            <a:prstGeom prst="rightArrow">
              <a:avLst>
                <a:gd name="adj1" fmla="val 44028"/>
                <a:gd name="adj2" fmla="val 54232"/>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98328" name="Text Box 8"/>
            <p:cNvSpPr txBox="1">
              <a:spLocks noChangeArrowheads="1"/>
            </p:cNvSpPr>
            <p:nvPr/>
          </p:nvSpPr>
          <p:spPr bwMode="auto">
            <a:xfrm>
              <a:off x="1881" y="2251"/>
              <a:ext cx="10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美麗的需求</a:t>
              </a:r>
            </a:p>
          </p:txBody>
        </p:sp>
      </p:grpSp>
      <p:sp>
        <p:nvSpPr>
          <p:cNvPr id="98310" name="Text Box 9"/>
          <p:cNvSpPr txBox="1">
            <a:spLocks noChangeArrowheads="1"/>
          </p:cNvSpPr>
          <p:nvPr/>
        </p:nvSpPr>
        <p:spPr bwMode="auto">
          <a:xfrm>
            <a:off x="5529263" y="3252788"/>
            <a:ext cx="1708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女性上班族</a:t>
            </a:r>
          </a:p>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市場</a:t>
            </a:r>
          </a:p>
        </p:txBody>
      </p:sp>
      <p:sp>
        <p:nvSpPr>
          <p:cNvPr id="98311" name="Rectangle 10"/>
          <p:cNvSpPr>
            <a:spLocks noChangeArrowheads="1"/>
          </p:cNvSpPr>
          <p:nvPr/>
        </p:nvSpPr>
        <p:spPr bwMode="auto">
          <a:xfrm>
            <a:off x="5457825" y="4405313"/>
            <a:ext cx="2879725" cy="1079500"/>
          </a:xfrm>
          <a:prstGeom prst="rect">
            <a:avLst/>
          </a:prstGeom>
          <a:gradFill rotWithShape="1">
            <a:gsLst>
              <a:gs pos="0">
                <a:srgbClr val="FFE8FF"/>
              </a:gs>
              <a:gs pos="100000">
                <a:srgbClr val="FFCC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CCFF"/>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8312" name="Picture 11" descr="j03034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97688" y="4476750"/>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2"/>
          <p:cNvGrpSpPr>
            <a:grpSpLocks/>
          </p:cNvGrpSpPr>
          <p:nvPr/>
        </p:nvGrpSpPr>
        <p:grpSpPr bwMode="auto">
          <a:xfrm>
            <a:off x="1352550" y="4405313"/>
            <a:ext cx="4176713" cy="1003300"/>
            <a:chOff x="838" y="2799"/>
            <a:chExt cx="2631" cy="632"/>
          </a:xfrm>
        </p:grpSpPr>
        <p:pic>
          <p:nvPicPr>
            <p:cNvPr id="98323" name="Picture 13" descr="SL0039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 y="2799"/>
              <a:ext cx="63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4" name="AutoShape 14"/>
            <p:cNvSpPr>
              <a:spLocks noChangeArrowheads="1"/>
            </p:cNvSpPr>
            <p:nvPr/>
          </p:nvSpPr>
          <p:spPr bwMode="auto">
            <a:xfrm>
              <a:off x="1564" y="2841"/>
              <a:ext cx="1905" cy="590"/>
            </a:xfrm>
            <a:prstGeom prst="rightArrow">
              <a:avLst>
                <a:gd name="adj1" fmla="val 44028"/>
                <a:gd name="adj2" fmla="val 54232"/>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98325" name="Text Box 15"/>
            <p:cNvSpPr txBox="1">
              <a:spLocks noChangeArrowheads="1"/>
            </p:cNvSpPr>
            <p:nvPr/>
          </p:nvSpPr>
          <p:spPr bwMode="auto">
            <a:xfrm>
              <a:off x="1742" y="2977"/>
              <a:ext cx="1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跳芭蕾舞的需求</a:t>
              </a:r>
            </a:p>
          </p:txBody>
        </p:sp>
      </p:grpSp>
      <p:sp>
        <p:nvSpPr>
          <p:cNvPr id="98314" name="Text Box 16"/>
          <p:cNvSpPr txBox="1">
            <a:spLocks noChangeArrowheads="1"/>
          </p:cNvSpPr>
          <p:nvPr/>
        </p:nvSpPr>
        <p:spPr bwMode="auto">
          <a:xfrm>
            <a:off x="5457825" y="469265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舞者市場</a:t>
            </a:r>
          </a:p>
        </p:txBody>
      </p:sp>
      <p:sp>
        <p:nvSpPr>
          <p:cNvPr id="98315" name="Rectangle 17"/>
          <p:cNvSpPr>
            <a:spLocks noChangeArrowheads="1"/>
          </p:cNvSpPr>
          <p:nvPr/>
        </p:nvSpPr>
        <p:spPr bwMode="auto">
          <a:xfrm>
            <a:off x="5457825" y="5629275"/>
            <a:ext cx="2879725" cy="1008063"/>
          </a:xfrm>
          <a:prstGeom prst="rect">
            <a:avLst/>
          </a:prstGeom>
          <a:gradFill rotWithShape="1">
            <a:gsLst>
              <a:gs pos="0">
                <a:srgbClr val="CCFFCC"/>
              </a:gs>
              <a:gs pos="50000">
                <a:srgbClr val="E8FFE8"/>
              </a:gs>
              <a:gs pos="100000">
                <a:srgbClr val="CCFFC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CCFFCC"/>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pic>
        <p:nvPicPr>
          <p:cNvPr id="98316" name="Picture 18" descr="j021911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3588" y="5700713"/>
            <a:ext cx="12239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a:grpSpLocks/>
          </p:cNvGrpSpPr>
          <p:nvPr/>
        </p:nvGrpSpPr>
        <p:grpSpPr bwMode="auto">
          <a:xfrm>
            <a:off x="1281113" y="5700713"/>
            <a:ext cx="4176712" cy="936625"/>
            <a:chOff x="838" y="3521"/>
            <a:chExt cx="2631" cy="590"/>
          </a:xfrm>
        </p:grpSpPr>
        <p:pic>
          <p:nvPicPr>
            <p:cNvPr id="98320" name="Picture 20" descr="SL00356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 y="3529"/>
              <a:ext cx="667"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1" name="AutoShape 21"/>
            <p:cNvSpPr>
              <a:spLocks noChangeArrowheads="1"/>
            </p:cNvSpPr>
            <p:nvPr/>
          </p:nvSpPr>
          <p:spPr bwMode="auto">
            <a:xfrm>
              <a:off x="1564" y="3521"/>
              <a:ext cx="1905" cy="590"/>
            </a:xfrm>
            <a:prstGeom prst="rightArrow">
              <a:avLst>
                <a:gd name="adj1" fmla="val 44028"/>
                <a:gd name="adj2" fmla="val 54232"/>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98322" name="Text Box 22"/>
            <p:cNvSpPr txBox="1">
              <a:spLocks noChangeArrowheads="1"/>
            </p:cNvSpPr>
            <p:nvPr/>
          </p:nvSpPr>
          <p:spPr bwMode="auto">
            <a:xfrm>
              <a:off x="1842" y="3658"/>
              <a:ext cx="10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跑步的需求</a:t>
              </a:r>
            </a:p>
          </p:txBody>
        </p:sp>
      </p:grpSp>
      <p:sp>
        <p:nvSpPr>
          <p:cNvPr id="98318" name="Text Box 23"/>
          <p:cNvSpPr txBox="1">
            <a:spLocks noChangeArrowheads="1"/>
          </p:cNvSpPr>
          <p:nvPr/>
        </p:nvSpPr>
        <p:spPr bwMode="auto">
          <a:xfrm>
            <a:off x="5457825" y="584517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運動選手市場</a:t>
            </a:r>
          </a:p>
        </p:txBody>
      </p:sp>
      <p:sp>
        <p:nvSpPr>
          <p:cNvPr id="588841" name="Rectangle 41"/>
          <p:cNvSpPr>
            <a:spLocks noGrp="1" noChangeArrowheads="1"/>
          </p:cNvSpPr>
          <p:nvPr>
            <p:ph type="title"/>
          </p:nvPr>
        </p:nvSpPr>
        <p:spPr/>
        <p:txBody>
          <a:bodyPr/>
          <a:lstStyle/>
          <a:p>
            <a:pPr eaLnBrk="1" hangingPunct="1">
              <a:defRPr/>
            </a:pPr>
            <a:r>
              <a:rPr lang="en-US" altLang="zh-CN" dirty="0" smtClean="0"/>
              <a:t>7-4 </a:t>
            </a:r>
            <a:r>
              <a:rPr lang="zh-CN" altLang="en-US" dirty="0" smtClean="0"/>
              <a:t>選擇</a:t>
            </a:r>
            <a:r>
              <a:rPr lang="zh-TW" altLang="en-US" dirty="0"/>
              <a:t>目標</a:t>
            </a:r>
            <a:r>
              <a:rPr lang="zh-TW" altLang="en-US" dirty="0" smtClean="0"/>
              <a:t>市場</a:t>
            </a:r>
            <a:endParaRPr lang="en-US" altLang="zh-TW" sz="2000" dirty="0">
              <a:solidFill>
                <a:srgbClr val="FF9900"/>
              </a:solidFill>
            </a:endParaRPr>
          </a:p>
        </p:txBody>
      </p:sp>
    </p:spTree>
    <p:extLst>
      <p:ext uri="{BB962C8B-B14F-4D97-AF65-F5344CB8AC3E}">
        <p14:creationId xmlns:p14="http://schemas.microsoft.com/office/powerpoint/2010/main" val="19704409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39" name="Rectangle 31"/>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555041" name="Rectangle 33"/>
          <p:cNvSpPr>
            <a:spLocks noGrp="1" noChangeArrowheads="1"/>
          </p:cNvSpPr>
          <p:nvPr>
            <p:ph type="body" idx="1"/>
          </p:nvPr>
        </p:nvSpPr>
        <p:spPr>
          <a:xfrm>
            <a:off x="755650" y="1374775"/>
            <a:ext cx="7924800" cy="4267200"/>
          </a:xfrm>
        </p:spPr>
        <p:txBody>
          <a:bodyPr/>
          <a:lstStyle/>
          <a:p>
            <a:pPr eaLnBrk="1" hangingPunct="1">
              <a:defRPr/>
            </a:pPr>
            <a:r>
              <a:rPr lang="zh-TW" altLang="en-US" dirty="0" smtClean="0">
                <a:solidFill>
                  <a:srgbClr val="FF0000"/>
                </a:solidFill>
              </a:rPr>
              <a:t>市場異質性</a:t>
            </a:r>
            <a:r>
              <a:rPr lang="en-US" altLang="zh-TW" dirty="0" smtClean="0">
                <a:solidFill>
                  <a:srgbClr val="FF0000"/>
                </a:solidFill>
              </a:rPr>
              <a:t>(market heterogeneity)</a:t>
            </a:r>
            <a:r>
              <a:rPr lang="zh-TW" altLang="en-US" dirty="0" smtClean="0">
                <a:solidFill>
                  <a:srgbClr val="FF0000"/>
                </a:solidFill>
              </a:rPr>
              <a:t> </a:t>
            </a:r>
            <a:r>
              <a:rPr lang="en-US" altLang="zh-TW" dirty="0" smtClean="0">
                <a:solidFill>
                  <a:srgbClr val="FF0000"/>
                </a:solidFill>
              </a:rPr>
              <a:t>(p.193)</a:t>
            </a:r>
          </a:p>
          <a:p>
            <a:pPr lvl="1" eaLnBrk="1" hangingPunct="1">
              <a:defRPr/>
            </a:pPr>
            <a:r>
              <a:rPr lang="zh-CN" altLang="en-US" dirty="0" smtClean="0"/>
              <a:t>市</a:t>
            </a:r>
            <a:r>
              <a:rPr lang="zh-TW" altLang="en-US" dirty="0" smtClean="0"/>
              <a:t>場上的購買者具有多樣化的需求</a:t>
            </a:r>
          </a:p>
          <a:p>
            <a:pPr lvl="1" eaLnBrk="1" hangingPunct="1">
              <a:defRPr/>
            </a:pPr>
            <a:r>
              <a:rPr lang="zh-TW" altLang="en-US" dirty="0" smtClean="0"/>
              <a:t>以吃為例：</a:t>
            </a:r>
          </a:p>
          <a:p>
            <a:pPr lvl="2" eaLnBrk="1" hangingPunct="1">
              <a:spcBef>
                <a:spcPts val="600"/>
              </a:spcBef>
              <a:defRPr/>
            </a:pPr>
            <a:r>
              <a:rPr lang="zh-CN" altLang="en-US" dirty="0" smtClean="0"/>
              <a:t>控制體重</a:t>
            </a:r>
            <a:r>
              <a:rPr lang="zh-TW" altLang="en-US" dirty="0" smtClean="0"/>
              <a:t>：水果、青菜</a:t>
            </a:r>
          </a:p>
          <a:p>
            <a:pPr lvl="2" eaLnBrk="1" hangingPunct="1">
              <a:spcBef>
                <a:spcPts val="600"/>
              </a:spcBef>
              <a:defRPr/>
            </a:pPr>
            <a:r>
              <a:rPr lang="zh-TW" altLang="en-US" dirty="0" smtClean="0"/>
              <a:t>看電影時：爆米花、可樂、滷味</a:t>
            </a:r>
          </a:p>
          <a:p>
            <a:pPr lvl="2" eaLnBrk="1" hangingPunct="1">
              <a:spcBef>
                <a:spcPts val="600"/>
              </a:spcBef>
              <a:defRPr/>
            </a:pPr>
            <a:r>
              <a:rPr lang="zh-TW" altLang="en-US" dirty="0" smtClean="0"/>
              <a:t>上課遲到：茶葉蛋、麵包</a:t>
            </a:r>
          </a:p>
          <a:p>
            <a:pPr lvl="2" eaLnBrk="1" hangingPunct="1">
              <a:spcBef>
                <a:spcPts val="600"/>
              </a:spcBef>
              <a:defRPr/>
            </a:pPr>
            <a:r>
              <a:rPr lang="zh-TW" altLang="en-US" dirty="0" smtClean="0"/>
              <a:t>老闆請客：高級法式餐廳</a:t>
            </a:r>
          </a:p>
          <a:p>
            <a:pPr lvl="2" eaLnBrk="1" hangingPunct="1">
              <a:spcBef>
                <a:spcPts val="600"/>
              </a:spcBef>
              <a:defRPr/>
            </a:pPr>
            <a:r>
              <a:rPr lang="zh-TW" altLang="en-US" dirty="0" smtClean="0"/>
              <a:t>薪水透支：泡麵、吐司</a:t>
            </a:r>
          </a:p>
          <a:p>
            <a:pPr lvl="2" eaLnBrk="1" hangingPunct="1">
              <a:spcBef>
                <a:spcPts val="600"/>
              </a:spcBef>
              <a:defRPr/>
            </a:pPr>
            <a:r>
              <a:rPr lang="zh-TW" altLang="en-US" dirty="0" smtClean="0"/>
              <a:t>半夜讀書：餅乾、巧克力</a:t>
            </a:r>
          </a:p>
        </p:txBody>
      </p:sp>
      <p:pic>
        <p:nvPicPr>
          <p:cNvPr id="22532" name="Picture 41" descr="FD016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813" y="5326063"/>
            <a:ext cx="1782762" cy="1531937"/>
          </a:xfrm>
          <a:prstGeom prst="rect">
            <a:avLst/>
          </a:prstGeom>
          <a:solidFill>
            <a:schemeClr val="bg1"/>
          </a:solidFill>
          <a:ln w="9525">
            <a:solidFill>
              <a:srgbClr val="FFFF00"/>
            </a:solidFill>
            <a:miter lim="800000"/>
            <a:headEnd/>
            <a:tailEnd/>
          </a:ln>
        </p:spPr>
      </p:pic>
      <p:pic>
        <p:nvPicPr>
          <p:cNvPr id="22533" name="Picture 42" descr="PE034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2349500"/>
            <a:ext cx="156051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0153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55041">
                                            <p:txEl>
                                              <p:pRg st="2" end="2"/>
                                            </p:txEl>
                                          </p:spTgt>
                                        </p:tgtEl>
                                        <p:attrNameLst>
                                          <p:attrName>style.visibility</p:attrName>
                                        </p:attrNameLst>
                                      </p:cBhvr>
                                      <p:to>
                                        <p:strVal val="visible"/>
                                      </p:to>
                                    </p:set>
                                    <p:animEffect transition="in" filter="barn(inVertical)">
                                      <p:cBhvr>
                                        <p:cTn id="7" dur="500"/>
                                        <p:tgtEl>
                                          <p:spTgt spid="55504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5041">
                                            <p:txEl>
                                              <p:pRg st="3" end="3"/>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55041">
                                            <p:txEl>
                                              <p:pRg st="4" end="4"/>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5041">
                                            <p:txEl>
                                              <p:pRg st="5" end="5"/>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55041">
                                            <p:txEl>
                                              <p:pRg st="6" end="6"/>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55041">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55041">
                                            <p:txEl>
                                              <p:pRg st="8" end="8"/>
                                            </p:txEl>
                                          </p:spTgt>
                                        </p:tgtEl>
                                        <p:attrNameLst>
                                          <p:attrName>style.visibility</p:attrName>
                                        </p:attrNameLst>
                                      </p:cBhvr>
                                      <p:to>
                                        <p:strVal val="visible"/>
                                      </p:to>
                                    </p:set>
                                  </p:childTnLst>
                                </p:cTn>
                              </p:par>
                            </p:childTnLst>
                          </p:cTn>
                        </p:par>
                        <p:par>
                          <p:cTn id="32" fill="hold" nodeType="afterGroup">
                            <p:stCondLst>
                              <p:cond delay="0"/>
                            </p:stCondLst>
                            <p:childTnLst>
                              <p:par>
                                <p:cTn id="33" presetID="16" presetClass="entr" presetSubtype="21" fill="hold" nodeType="afterEffect">
                                  <p:stCondLst>
                                    <p:cond delay="0"/>
                                  </p:stCondLst>
                                  <p:childTnLst>
                                    <p:set>
                                      <p:cBhvr>
                                        <p:cTn id="34" dur="1" fill="hold">
                                          <p:stCondLst>
                                            <p:cond delay="0"/>
                                          </p:stCondLst>
                                        </p:cTn>
                                        <p:tgtEl>
                                          <p:spTgt spid="22533"/>
                                        </p:tgtEl>
                                        <p:attrNameLst>
                                          <p:attrName>style.visibility</p:attrName>
                                        </p:attrNameLst>
                                      </p:cBhvr>
                                      <p:to>
                                        <p:strVal val="visible"/>
                                      </p:to>
                                    </p:set>
                                    <p:animEffect transition="in" filter="barn(inVertical)">
                                      <p:cBhvr>
                                        <p:cTn id="35" dur="500"/>
                                        <p:tgtEl>
                                          <p:spTgt spid="22533"/>
                                        </p:tgtEl>
                                      </p:cBhvr>
                                    </p:animEffect>
                                  </p:childTnLst>
                                </p:cTn>
                              </p:par>
                            </p:childTnLst>
                          </p:cTn>
                        </p:par>
                        <p:par>
                          <p:cTn id="36" fill="hold" nodeType="afterGroup">
                            <p:stCondLst>
                              <p:cond delay="500"/>
                            </p:stCondLst>
                            <p:childTnLst>
                              <p:par>
                                <p:cTn id="37" presetID="16" presetClass="entr" presetSubtype="21" fill="hold" nodeType="afterEffect">
                                  <p:stCondLst>
                                    <p:cond delay="0"/>
                                  </p:stCondLst>
                                  <p:childTnLst>
                                    <p:set>
                                      <p:cBhvr>
                                        <p:cTn id="38" dur="1" fill="hold">
                                          <p:stCondLst>
                                            <p:cond delay="0"/>
                                          </p:stCondLst>
                                        </p:cTn>
                                        <p:tgtEl>
                                          <p:spTgt spid="22532"/>
                                        </p:tgtEl>
                                        <p:attrNameLst>
                                          <p:attrName>style.visibility</p:attrName>
                                        </p:attrNameLst>
                                      </p:cBhvr>
                                      <p:to>
                                        <p:strVal val="visible"/>
                                      </p:to>
                                    </p:set>
                                    <p:animEffect transition="in" filter="barn(inVertical)">
                                      <p:cBhvr>
                                        <p:cTn id="39"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41"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4"/>
          <p:cNvSpPr>
            <a:spLocks noGrp="1" noChangeArrowheads="1"/>
          </p:cNvSpPr>
          <p:nvPr>
            <p:ph type="body" idx="1"/>
          </p:nvPr>
        </p:nvSpPr>
        <p:spPr>
          <a:xfrm>
            <a:off x="1296988" y="1316038"/>
            <a:ext cx="7235825" cy="1176337"/>
          </a:xfrm>
        </p:spPr>
        <p:txBody>
          <a:bodyPr/>
          <a:lstStyle/>
          <a:p>
            <a:pPr marL="188912" lvl="1" indent="0" eaLnBrk="1" hangingPunct="1">
              <a:buFont typeface="Wingdings" pitchFamily="2" charset="2"/>
              <a:buNone/>
              <a:defRPr/>
            </a:pPr>
            <a:r>
              <a:rPr lang="en-US" altLang="zh-TW" dirty="0" smtClean="0">
                <a:solidFill>
                  <a:srgbClr val="FF0000"/>
                </a:solidFill>
              </a:rPr>
              <a:t>3.</a:t>
            </a:r>
            <a:r>
              <a:rPr lang="zh-TW" altLang="en-US" dirty="0" smtClean="0">
                <a:solidFill>
                  <a:srgbClr val="FF0000"/>
                </a:solidFill>
              </a:rPr>
              <a:t>產品專業化 </a:t>
            </a:r>
            <a:r>
              <a:rPr lang="en-US" altLang="zh-TW" dirty="0" smtClean="0"/>
              <a:t>(product specialization)</a:t>
            </a:r>
          </a:p>
          <a:p>
            <a:pPr marL="1069975" lvl="1" indent="-457200" eaLnBrk="1" hangingPunct="1">
              <a:buFont typeface="Wingdings" pitchFamily="2" charset="2"/>
              <a:buChar char="Ø"/>
              <a:defRPr/>
            </a:pPr>
            <a:r>
              <a:rPr lang="zh-TW" altLang="en-US" dirty="0" smtClean="0"/>
              <a:t>只提供一種產品給部分市場區塊</a:t>
            </a:r>
            <a:endParaRPr lang="en-US" altLang="zh-TW" dirty="0" smtClean="0"/>
          </a:p>
        </p:txBody>
      </p:sp>
      <p:sp>
        <p:nvSpPr>
          <p:cNvPr id="47107" name="Rectangle 5"/>
          <p:cNvSpPr>
            <a:spLocks noChangeArrowheads="1"/>
          </p:cNvSpPr>
          <p:nvPr/>
        </p:nvSpPr>
        <p:spPr bwMode="auto">
          <a:xfrm>
            <a:off x="5508625" y="5302250"/>
            <a:ext cx="2879725" cy="1079500"/>
          </a:xfrm>
          <a:prstGeom prst="rect">
            <a:avLst/>
          </a:prstGeom>
          <a:gradFill rotWithShape="1">
            <a:gsLst>
              <a:gs pos="0">
                <a:srgbClr val="FFFFB1"/>
              </a:gs>
              <a:gs pos="100000">
                <a:srgbClr val="FFFF66"/>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66"/>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7108" name="Text Box 6"/>
          <p:cNvSpPr txBox="1">
            <a:spLocks noChangeArrowheads="1"/>
          </p:cNvSpPr>
          <p:nvPr/>
        </p:nvSpPr>
        <p:spPr bwMode="auto">
          <a:xfrm>
            <a:off x="5795963" y="5661025"/>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家庭</a:t>
            </a:r>
          </a:p>
        </p:txBody>
      </p:sp>
      <p:sp>
        <p:nvSpPr>
          <p:cNvPr id="47109" name="Rectangle 7"/>
          <p:cNvSpPr>
            <a:spLocks noChangeArrowheads="1"/>
          </p:cNvSpPr>
          <p:nvPr/>
        </p:nvSpPr>
        <p:spPr bwMode="auto">
          <a:xfrm>
            <a:off x="5508625" y="4294188"/>
            <a:ext cx="2879725" cy="936625"/>
          </a:xfrm>
          <a:prstGeom prst="rect">
            <a:avLst/>
          </a:prstGeom>
          <a:gradFill rotWithShape="1">
            <a:gsLst>
              <a:gs pos="0">
                <a:srgbClr val="FFE8FF"/>
              </a:gs>
              <a:gs pos="100000">
                <a:srgbClr val="FFCC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CCFF"/>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7110" name="Rectangle 9"/>
          <p:cNvSpPr>
            <a:spLocks noChangeArrowheads="1"/>
          </p:cNvSpPr>
          <p:nvPr/>
        </p:nvSpPr>
        <p:spPr bwMode="auto">
          <a:xfrm>
            <a:off x="5508625" y="3213100"/>
            <a:ext cx="2879725" cy="1008063"/>
          </a:xfrm>
          <a:prstGeom prst="rect">
            <a:avLst/>
          </a:prstGeom>
          <a:gradFill rotWithShape="1">
            <a:gsLst>
              <a:gs pos="0">
                <a:srgbClr val="CCFFCC"/>
              </a:gs>
              <a:gs pos="50000">
                <a:srgbClr val="E8FFE8"/>
              </a:gs>
              <a:gs pos="100000">
                <a:srgbClr val="CCFFC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CCFFCC"/>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7111" name="Text Box 12"/>
          <p:cNvSpPr txBox="1">
            <a:spLocks noChangeArrowheads="1"/>
          </p:cNvSpPr>
          <p:nvPr/>
        </p:nvSpPr>
        <p:spPr bwMode="auto">
          <a:xfrm>
            <a:off x="5795963" y="34290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50000"/>
              </a:spcBef>
              <a:buClrTx/>
              <a:buSzTx/>
              <a:buFontTx/>
              <a:buNone/>
            </a:pPr>
            <a:r>
              <a:rPr lang="zh-TW" altLang="en-US" sz="2400" smtClean="0">
                <a:solidFill>
                  <a:srgbClr val="000000"/>
                </a:solidFill>
                <a:latin typeface="Verdana" pitchFamily="34" charset="0"/>
                <a:ea typeface="新細明體" pitchFamily="18" charset="-120"/>
              </a:rPr>
              <a:t>醫院</a:t>
            </a:r>
          </a:p>
        </p:txBody>
      </p:sp>
      <p:sp>
        <p:nvSpPr>
          <p:cNvPr id="47112" name="Text Box 13"/>
          <p:cNvSpPr txBox="1">
            <a:spLocks noChangeArrowheads="1"/>
          </p:cNvSpPr>
          <p:nvPr/>
        </p:nvSpPr>
        <p:spPr bwMode="auto">
          <a:xfrm rot="10800000" flipV="1">
            <a:off x="5649913" y="4508500"/>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50000"/>
              </a:spcBef>
              <a:buClrTx/>
              <a:buSzTx/>
              <a:buFontTx/>
              <a:buNone/>
            </a:pPr>
            <a:r>
              <a:rPr lang="en-US" altLang="zh-TW" sz="2400" smtClean="0">
                <a:solidFill>
                  <a:srgbClr val="000000"/>
                </a:solidFill>
                <a:ea typeface="新細明體" pitchFamily="18" charset="-120"/>
              </a:rPr>
              <a:t> </a:t>
            </a:r>
            <a:r>
              <a:rPr lang="zh-TW" altLang="en-US" sz="2400" smtClean="0">
                <a:solidFill>
                  <a:srgbClr val="000000"/>
                </a:solidFill>
                <a:ea typeface="新細明體" pitchFamily="18" charset="-120"/>
              </a:rPr>
              <a:t>飯店</a:t>
            </a:r>
          </a:p>
        </p:txBody>
      </p:sp>
      <p:sp>
        <p:nvSpPr>
          <p:cNvPr id="607248" name="AutoShape 16"/>
          <p:cNvSpPr>
            <a:spLocks noChangeArrowheads="1"/>
          </p:cNvSpPr>
          <p:nvPr/>
        </p:nvSpPr>
        <p:spPr bwMode="auto">
          <a:xfrm>
            <a:off x="1044575" y="3789363"/>
            <a:ext cx="3743325" cy="1800225"/>
          </a:xfrm>
          <a:prstGeom prst="rightArrow">
            <a:avLst>
              <a:gd name="adj1" fmla="val 45676"/>
              <a:gd name="adj2" fmla="val 34127"/>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607249" name="Text Box 17"/>
          <p:cNvSpPr txBox="1">
            <a:spLocks noChangeArrowheads="1"/>
          </p:cNvSpPr>
          <p:nvPr/>
        </p:nvSpPr>
        <p:spPr bwMode="auto">
          <a:xfrm>
            <a:off x="1404938" y="4292600"/>
            <a:ext cx="3240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提供一種產品給部分 </a:t>
            </a:r>
            <a:r>
              <a:rPr lang="zh-CN" altLang="en-US" sz="2400" smtClean="0">
                <a:solidFill>
                  <a:srgbClr val="000000"/>
                </a:solidFill>
                <a:latin typeface="Times New Roman" pitchFamily="18" charset="0"/>
              </a:rPr>
              <a:t>或所有</a:t>
            </a:r>
            <a:r>
              <a:rPr lang="zh-TW" altLang="en-US" sz="2400" smtClean="0">
                <a:solidFill>
                  <a:srgbClr val="000000"/>
                </a:solidFill>
                <a:latin typeface="Times New Roman" pitchFamily="18" charset="0"/>
              </a:rPr>
              <a:t>市場區塊 </a:t>
            </a:r>
          </a:p>
        </p:txBody>
      </p:sp>
      <p:pic>
        <p:nvPicPr>
          <p:cNvPr id="47115" name="Picture 19" descr="j02297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3213100"/>
            <a:ext cx="9128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20" descr="j03437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4294188"/>
            <a:ext cx="11525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1" descr="j037972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5373688"/>
            <a:ext cx="9001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54" name="Text Box 22"/>
          <p:cNvSpPr txBox="1">
            <a:spLocks noChangeArrowheads="1"/>
          </p:cNvSpPr>
          <p:nvPr/>
        </p:nvSpPr>
        <p:spPr bwMode="auto">
          <a:xfrm>
            <a:off x="468313" y="3860800"/>
            <a:ext cx="1657350" cy="466725"/>
          </a:xfrm>
          <a:prstGeom prst="rect">
            <a:avLst/>
          </a:prstGeom>
          <a:solidFill>
            <a:srgbClr val="33CCCC"/>
          </a:solidFill>
          <a:ln w="9525">
            <a:solidFill>
              <a:srgbClr val="33CCCC"/>
            </a:solidFill>
            <a:miter lim="800000"/>
            <a:headEnd/>
            <a:tailEnd/>
          </a:ln>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50000"/>
              </a:spcBef>
              <a:buClrTx/>
              <a:buSzTx/>
              <a:buFontTx/>
              <a:buNone/>
            </a:pPr>
            <a:r>
              <a:rPr lang="zh-TW" altLang="en-US" sz="2400" smtClean="0">
                <a:solidFill>
                  <a:srgbClr val="000000"/>
                </a:solidFill>
                <a:latin typeface="Verdana" pitchFamily="34" charset="0"/>
                <a:ea typeface="新細明體" pitchFamily="18" charset="-120"/>
              </a:rPr>
              <a:t>棉被市場</a:t>
            </a:r>
          </a:p>
        </p:txBody>
      </p:sp>
      <p:sp>
        <p:nvSpPr>
          <p:cNvPr id="607255" name="Rectangle 23"/>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33"/>
              </a:solidFill>
            </a:endParaRPr>
          </a:p>
        </p:txBody>
      </p:sp>
      <p:sp>
        <p:nvSpPr>
          <p:cNvPr id="47120" name="AutoShape 40"/>
          <p:cNvSpPr>
            <a:spLocks/>
          </p:cNvSpPr>
          <p:nvPr/>
        </p:nvSpPr>
        <p:spPr bwMode="auto">
          <a:xfrm>
            <a:off x="5076825" y="3644900"/>
            <a:ext cx="215900" cy="2160588"/>
          </a:xfrm>
          <a:prstGeom prst="leftBrace">
            <a:avLst>
              <a:gd name="adj1" fmla="val 8339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Tree>
    <p:extLst>
      <p:ext uri="{BB962C8B-B14F-4D97-AF65-F5344CB8AC3E}">
        <p14:creationId xmlns:p14="http://schemas.microsoft.com/office/powerpoint/2010/main" val="4193717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54"/>
                                        </p:tgtEl>
                                        <p:attrNameLst>
                                          <p:attrName>style.visibility</p:attrName>
                                        </p:attrNameLst>
                                      </p:cBhvr>
                                      <p:to>
                                        <p:strVal val="visible"/>
                                      </p:to>
                                    </p:set>
                                    <p:animEffect transition="in" filter="wipe(left)">
                                      <p:cBhvr>
                                        <p:cTn id="7" dur="500"/>
                                        <p:tgtEl>
                                          <p:spTgt spid="60725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7248"/>
                                        </p:tgtEl>
                                        <p:attrNameLst>
                                          <p:attrName>style.visibility</p:attrName>
                                        </p:attrNameLst>
                                      </p:cBhvr>
                                      <p:to>
                                        <p:strVal val="visible"/>
                                      </p:to>
                                    </p:set>
                                    <p:animEffect transition="in" filter="wipe(left)">
                                      <p:cBhvr>
                                        <p:cTn id="11" dur="500"/>
                                        <p:tgtEl>
                                          <p:spTgt spid="60724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07249">
                                            <p:txEl>
                                              <p:pRg st="0" end="0"/>
                                            </p:txEl>
                                          </p:spTgt>
                                        </p:tgtEl>
                                        <p:attrNameLst>
                                          <p:attrName>style.visibility</p:attrName>
                                        </p:attrNameLst>
                                      </p:cBhvr>
                                      <p:to>
                                        <p:strVal val="visible"/>
                                      </p:to>
                                    </p:set>
                                    <p:animEffect transition="in" filter="wipe(left)">
                                      <p:cBhvr>
                                        <p:cTn id="15" dur="500"/>
                                        <p:tgtEl>
                                          <p:spTgt spid="607249">
                                            <p:txEl>
                                              <p:pRg st="0" end="0"/>
                                            </p:txEl>
                                          </p:spTgt>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7107"/>
                                        </p:tgtEl>
                                        <p:attrNameLst>
                                          <p:attrName>style.visibility</p:attrName>
                                        </p:attrNameLst>
                                      </p:cBhvr>
                                      <p:to>
                                        <p:strVal val="visible"/>
                                      </p:to>
                                    </p:set>
                                    <p:animEffect transition="in" filter="barn(inVertical)">
                                      <p:cBhvr>
                                        <p:cTn id="19" dur="500"/>
                                        <p:tgtEl>
                                          <p:spTgt spid="4710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barn(inVertical)">
                                      <p:cBhvr>
                                        <p:cTn id="22" dur="500"/>
                                        <p:tgtEl>
                                          <p:spTgt spid="4710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barn(inVertical)">
                                      <p:cBhvr>
                                        <p:cTn id="25" dur="500"/>
                                        <p:tgtEl>
                                          <p:spTgt spid="4710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7110"/>
                                        </p:tgtEl>
                                        <p:attrNameLst>
                                          <p:attrName>style.visibility</p:attrName>
                                        </p:attrNameLst>
                                      </p:cBhvr>
                                      <p:to>
                                        <p:strVal val="visible"/>
                                      </p:to>
                                    </p:set>
                                    <p:animEffect transition="in" filter="barn(inVertical)">
                                      <p:cBhvr>
                                        <p:cTn id="28" dur="500"/>
                                        <p:tgtEl>
                                          <p:spTgt spid="471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7111"/>
                                        </p:tgtEl>
                                        <p:attrNameLst>
                                          <p:attrName>style.visibility</p:attrName>
                                        </p:attrNameLst>
                                      </p:cBhvr>
                                      <p:to>
                                        <p:strVal val="visible"/>
                                      </p:to>
                                    </p:set>
                                    <p:animEffect transition="in" filter="barn(inVertical)">
                                      <p:cBhvr>
                                        <p:cTn id="31" dur="500"/>
                                        <p:tgtEl>
                                          <p:spTgt spid="471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7112"/>
                                        </p:tgtEl>
                                        <p:attrNameLst>
                                          <p:attrName>style.visibility</p:attrName>
                                        </p:attrNameLst>
                                      </p:cBhvr>
                                      <p:to>
                                        <p:strVal val="visible"/>
                                      </p:to>
                                    </p:set>
                                    <p:animEffect transition="in" filter="barn(inVertical)">
                                      <p:cBhvr>
                                        <p:cTn id="34" dur="500"/>
                                        <p:tgtEl>
                                          <p:spTgt spid="47112"/>
                                        </p:tgtEl>
                                      </p:cBhvr>
                                    </p:animEffect>
                                  </p:childTnLst>
                                </p:cTn>
                              </p:par>
                              <p:par>
                                <p:cTn id="35" presetID="16" presetClass="entr" presetSubtype="21" fill="hold" nodeType="withEffect">
                                  <p:stCondLst>
                                    <p:cond delay="0"/>
                                  </p:stCondLst>
                                  <p:childTnLst>
                                    <p:set>
                                      <p:cBhvr>
                                        <p:cTn id="36" dur="1" fill="hold">
                                          <p:stCondLst>
                                            <p:cond delay="0"/>
                                          </p:stCondLst>
                                        </p:cTn>
                                        <p:tgtEl>
                                          <p:spTgt spid="47115"/>
                                        </p:tgtEl>
                                        <p:attrNameLst>
                                          <p:attrName>style.visibility</p:attrName>
                                        </p:attrNameLst>
                                      </p:cBhvr>
                                      <p:to>
                                        <p:strVal val="visible"/>
                                      </p:to>
                                    </p:set>
                                    <p:animEffect transition="in" filter="barn(inVertical)">
                                      <p:cBhvr>
                                        <p:cTn id="37" dur="500"/>
                                        <p:tgtEl>
                                          <p:spTgt spid="47115"/>
                                        </p:tgtEl>
                                      </p:cBhvr>
                                    </p:animEffect>
                                  </p:childTnLst>
                                </p:cTn>
                              </p:par>
                              <p:par>
                                <p:cTn id="38" presetID="16" presetClass="entr" presetSubtype="21" fill="hold" nodeType="withEffect">
                                  <p:stCondLst>
                                    <p:cond delay="0"/>
                                  </p:stCondLst>
                                  <p:childTnLst>
                                    <p:set>
                                      <p:cBhvr>
                                        <p:cTn id="39" dur="1" fill="hold">
                                          <p:stCondLst>
                                            <p:cond delay="0"/>
                                          </p:stCondLst>
                                        </p:cTn>
                                        <p:tgtEl>
                                          <p:spTgt spid="47116"/>
                                        </p:tgtEl>
                                        <p:attrNameLst>
                                          <p:attrName>style.visibility</p:attrName>
                                        </p:attrNameLst>
                                      </p:cBhvr>
                                      <p:to>
                                        <p:strVal val="visible"/>
                                      </p:to>
                                    </p:set>
                                    <p:animEffect transition="in" filter="barn(inVertical)">
                                      <p:cBhvr>
                                        <p:cTn id="40" dur="500"/>
                                        <p:tgtEl>
                                          <p:spTgt spid="47116"/>
                                        </p:tgtEl>
                                      </p:cBhvr>
                                    </p:animEffect>
                                  </p:childTnLst>
                                </p:cTn>
                              </p:par>
                              <p:par>
                                <p:cTn id="41" presetID="16" presetClass="entr" presetSubtype="21" fill="hold" nodeType="withEffect">
                                  <p:stCondLst>
                                    <p:cond delay="0"/>
                                  </p:stCondLst>
                                  <p:childTnLst>
                                    <p:set>
                                      <p:cBhvr>
                                        <p:cTn id="42" dur="1" fill="hold">
                                          <p:stCondLst>
                                            <p:cond delay="0"/>
                                          </p:stCondLst>
                                        </p:cTn>
                                        <p:tgtEl>
                                          <p:spTgt spid="47117"/>
                                        </p:tgtEl>
                                        <p:attrNameLst>
                                          <p:attrName>style.visibility</p:attrName>
                                        </p:attrNameLst>
                                      </p:cBhvr>
                                      <p:to>
                                        <p:strVal val="visible"/>
                                      </p:to>
                                    </p:set>
                                    <p:animEffect transition="in" filter="barn(inVertical)">
                                      <p:cBhvr>
                                        <p:cTn id="43" dur="500"/>
                                        <p:tgtEl>
                                          <p:spTgt spid="471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7120"/>
                                        </p:tgtEl>
                                        <p:attrNameLst>
                                          <p:attrName>style.visibility</p:attrName>
                                        </p:attrNameLst>
                                      </p:cBhvr>
                                      <p:to>
                                        <p:strVal val="visible"/>
                                      </p:to>
                                    </p:set>
                                    <p:animEffect transition="in" filter="barn(inVertical)">
                                      <p:cBhvr>
                                        <p:cTn id="46"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p:bldP spid="47109" grpId="0" animBg="1"/>
      <p:bldP spid="47110" grpId="0" animBg="1"/>
      <p:bldP spid="47111" grpId="0"/>
      <p:bldP spid="47112" grpId="0"/>
      <p:bldP spid="607248" grpId="0" animBg="1"/>
      <p:bldP spid="607254" grpId="0" animBg="1"/>
      <p:bldP spid="471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body" idx="1"/>
          </p:nvPr>
        </p:nvSpPr>
        <p:spPr>
          <a:xfrm>
            <a:off x="1114425" y="1484313"/>
            <a:ext cx="7416800" cy="1152525"/>
          </a:xfrm>
        </p:spPr>
        <p:txBody>
          <a:bodyPr/>
          <a:lstStyle/>
          <a:p>
            <a:pPr marL="95250" lvl="1" indent="0" eaLnBrk="1" hangingPunct="1">
              <a:buFont typeface="Wingdings" pitchFamily="2" charset="2"/>
              <a:buNone/>
              <a:defRPr/>
            </a:pPr>
            <a:r>
              <a:rPr lang="en-US" altLang="zh-TW" dirty="0" smtClean="0">
                <a:solidFill>
                  <a:srgbClr val="FF0000"/>
                </a:solidFill>
              </a:rPr>
              <a:t>4.</a:t>
            </a:r>
            <a:r>
              <a:rPr lang="zh-TW" altLang="en-US" dirty="0" smtClean="0">
                <a:solidFill>
                  <a:srgbClr val="FF0000"/>
                </a:solidFill>
              </a:rPr>
              <a:t>市場專業化 </a:t>
            </a:r>
            <a:r>
              <a:rPr lang="en-US" altLang="zh-TW" dirty="0" smtClean="0"/>
              <a:t>(marketing specialization)</a:t>
            </a:r>
          </a:p>
          <a:p>
            <a:pPr marL="898525" lvl="1" indent="-457200" eaLnBrk="1" hangingPunct="1">
              <a:buFont typeface="Wingdings" pitchFamily="2" charset="2"/>
              <a:buChar char="Ø"/>
              <a:defRPr/>
            </a:pPr>
            <a:r>
              <a:rPr lang="zh-TW" altLang="en-US" dirty="0" smtClean="0"/>
              <a:t>提供多種產品給單一市場區塊</a:t>
            </a:r>
            <a:r>
              <a:rPr lang="en-US" altLang="zh-TW" dirty="0" smtClean="0"/>
              <a:t> </a:t>
            </a:r>
          </a:p>
        </p:txBody>
      </p:sp>
      <p:sp>
        <p:nvSpPr>
          <p:cNvPr id="608271" name="Rectangle 15"/>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33"/>
              </a:solidFill>
            </a:endParaRPr>
          </a:p>
        </p:txBody>
      </p:sp>
      <p:sp>
        <p:nvSpPr>
          <p:cNvPr id="48132" name="Rectangle 32"/>
          <p:cNvSpPr>
            <a:spLocks noChangeArrowheads="1"/>
          </p:cNvSpPr>
          <p:nvPr/>
        </p:nvSpPr>
        <p:spPr bwMode="auto">
          <a:xfrm>
            <a:off x="5364163" y="5302250"/>
            <a:ext cx="2879725" cy="1079500"/>
          </a:xfrm>
          <a:prstGeom prst="rect">
            <a:avLst/>
          </a:prstGeom>
          <a:gradFill rotWithShape="1">
            <a:gsLst>
              <a:gs pos="0">
                <a:srgbClr val="FFFFB1"/>
              </a:gs>
              <a:gs pos="100000">
                <a:srgbClr val="FFFF66"/>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FF66"/>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8133" name="Text Box 33"/>
          <p:cNvSpPr txBox="1">
            <a:spLocks noChangeArrowheads="1"/>
          </p:cNvSpPr>
          <p:nvPr/>
        </p:nvSpPr>
        <p:spPr bwMode="auto">
          <a:xfrm>
            <a:off x="5540375" y="5426075"/>
            <a:ext cx="1512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維修或教學</a:t>
            </a:r>
          </a:p>
        </p:txBody>
      </p:sp>
      <p:sp>
        <p:nvSpPr>
          <p:cNvPr id="48134" name="Rectangle 34"/>
          <p:cNvSpPr>
            <a:spLocks noChangeArrowheads="1"/>
          </p:cNvSpPr>
          <p:nvPr/>
        </p:nvSpPr>
        <p:spPr bwMode="auto">
          <a:xfrm>
            <a:off x="5364163" y="4294188"/>
            <a:ext cx="2879725" cy="936625"/>
          </a:xfrm>
          <a:prstGeom prst="rect">
            <a:avLst/>
          </a:prstGeom>
          <a:gradFill rotWithShape="1">
            <a:gsLst>
              <a:gs pos="0">
                <a:srgbClr val="FFE8FF"/>
              </a:gs>
              <a:gs pos="100000">
                <a:srgbClr val="FFCC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FFCCFF"/>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8135" name="Rectangle 35"/>
          <p:cNvSpPr>
            <a:spLocks noChangeArrowheads="1"/>
          </p:cNvSpPr>
          <p:nvPr/>
        </p:nvSpPr>
        <p:spPr bwMode="auto">
          <a:xfrm>
            <a:off x="5364163" y="3213100"/>
            <a:ext cx="2879725" cy="1008063"/>
          </a:xfrm>
          <a:prstGeom prst="rect">
            <a:avLst/>
          </a:prstGeom>
          <a:gradFill rotWithShape="1">
            <a:gsLst>
              <a:gs pos="0">
                <a:srgbClr val="CCFFCC"/>
              </a:gs>
              <a:gs pos="50000">
                <a:srgbClr val="E8FFE8"/>
              </a:gs>
              <a:gs pos="100000">
                <a:srgbClr val="CCFFCC"/>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CCFFCC"/>
            </a:extrusionClr>
          </a:sp3d>
        </p:spPr>
        <p:txBody>
          <a:bodyPr wrap="none" anchor="ctr">
            <a:flatTx/>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2400" smtClean="0">
              <a:solidFill>
                <a:srgbClr val="000099"/>
              </a:solidFill>
              <a:latin typeface="Times New Roman" pitchFamily="18" charset="0"/>
              <a:ea typeface="新細明體" pitchFamily="18" charset="-120"/>
            </a:endParaRPr>
          </a:p>
        </p:txBody>
      </p:sp>
      <p:sp>
        <p:nvSpPr>
          <p:cNvPr id="48136" name="Text Box 36"/>
          <p:cNvSpPr txBox="1">
            <a:spLocks noChangeArrowheads="1"/>
          </p:cNvSpPr>
          <p:nvPr/>
        </p:nvSpPr>
        <p:spPr bwMode="auto">
          <a:xfrm>
            <a:off x="5651500" y="3429000"/>
            <a:ext cx="93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50000"/>
              </a:spcBef>
              <a:buClrTx/>
              <a:buSzTx/>
              <a:buFontTx/>
              <a:buNone/>
            </a:pPr>
            <a:r>
              <a:rPr lang="zh-TW" altLang="en-US" sz="2400" smtClean="0">
                <a:solidFill>
                  <a:srgbClr val="000000"/>
                </a:solidFill>
                <a:latin typeface="Verdana" pitchFamily="34" charset="0"/>
                <a:ea typeface="新細明體" pitchFamily="18" charset="-120"/>
              </a:rPr>
              <a:t>電腦設備</a:t>
            </a:r>
          </a:p>
        </p:txBody>
      </p:sp>
      <p:sp>
        <p:nvSpPr>
          <p:cNvPr id="48137" name="Text Box 37"/>
          <p:cNvSpPr txBox="1">
            <a:spLocks noChangeArrowheads="1"/>
          </p:cNvSpPr>
          <p:nvPr/>
        </p:nvSpPr>
        <p:spPr bwMode="auto">
          <a:xfrm rot="10800000" flipV="1">
            <a:off x="5505450" y="4508500"/>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50000"/>
              </a:spcBef>
              <a:buClrTx/>
              <a:buSzTx/>
              <a:buFontTx/>
              <a:buNone/>
            </a:pPr>
            <a:r>
              <a:rPr lang="en-US" altLang="zh-TW" sz="2400" smtClean="0">
                <a:solidFill>
                  <a:srgbClr val="000000"/>
                </a:solidFill>
                <a:ea typeface="新細明體" pitchFamily="18" charset="-120"/>
              </a:rPr>
              <a:t> </a:t>
            </a:r>
            <a:r>
              <a:rPr lang="zh-TW" altLang="en-US" sz="2400" smtClean="0">
                <a:solidFill>
                  <a:srgbClr val="000000"/>
                </a:solidFill>
                <a:ea typeface="新細明體" pitchFamily="18" charset="-120"/>
              </a:rPr>
              <a:t>軟體</a:t>
            </a:r>
          </a:p>
        </p:txBody>
      </p:sp>
      <p:sp>
        <p:nvSpPr>
          <p:cNvPr id="608294" name="AutoShape 38"/>
          <p:cNvSpPr>
            <a:spLocks noChangeArrowheads="1"/>
          </p:cNvSpPr>
          <p:nvPr/>
        </p:nvSpPr>
        <p:spPr bwMode="auto">
          <a:xfrm>
            <a:off x="684213" y="3244850"/>
            <a:ext cx="3743325" cy="2736850"/>
          </a:xfrm>
          <a:prstGeom prst="rightArrow">
            <a:avLst>
              <a:gd name="adj1" fmla="val 45704"/>
              <a:gd name="adj2" fmla="val 28773"/>
            </a:avLst>
          </a:prstGeom>
          <a:solidFill>
            <a:schemeClr val="bg2">
              <a:lumMod val="20000"/>
              <a:lumOff val="80000"/>
            </a:schemeClr>
          </a:solidFill>
          <a:ln>
            <a:noFill/>
          </a:ln>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defRPr/>
            </a:pPr>
            <a:endParaRPr lang="zh-TW" altLang="en-US" sz="2400" smtClean="0">
              <a:solidFill>
                <a:srgbClr val="000000"/>
              </a:solidFill>
              <a:latin typeface="Verdana" pitchFamily="34" charset="0"/>
              <a:ea typeface="新細明體" pitchFamily="18" charset="-120"/>
            </a:endParaRPr>
          </a:p>
        </p:txBody>
      </p:sp>
      <p:sp>
        <p:nvSpPr>
          <p:cNvPr id="608295" name="Text Box 39"/>
          <p:cNvSpPr txBox="1">
            <a:spLocks noChangeArrowheads="1"/>
          </p:cNvSpPr>
          <p:nvPr/>
        </p:nvSpPr>
        <p:spPr bwMode="auto">
          <a:xfrm>
            <a:off x="1114425" y="3975100"/>
            <a:ext cx="252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en-US" altLang="zh-TW" sz="2400" smtClean="0">
                <a:solidFill>
                  <a:srgbClr val="000000"/>
                </a:solidFill>
                <a:latin typeface="Times New Roman" pitchFamily="18" charset="0"/>
              </a:rPr>
              <a:t>3C </a:t>
            </a:r>
            <a:r>
              <a:rPr lang="zh-TW" altLang="en-US" sz="2400" smtClean="0">
                <a:solidFill>
                  <a:srgbClr val="000000"/>
                </a:solidFill>
                <a:latin typeface="Times New Roman" pitchFamily="18" charset="0"/>
              </a:rPr>
              <a:t>產品</a:t>
            </a:r>
            <a:r>
              <a:rPr lang="en-US" altLang="zh-TW" sz="2400" smtClean="0">
                <a:solidFill>
                  <a:srgbClr val="000000"/>
                </a:solidFill>
                <a:latin typeface="Times New Roman" pitchFamily="18" charset="0"/>
              </a:rPr>
              <a:t>(</a:t>
            </a:r>
            <a:r>
              <a:rPr lang="zh-TW" altLang="en-US" sz="2400" smtClean="0">
                <a:solidFill>
                  <a:srgbClr val="000000"/>
                </a:solidFill>
                <a:latin typeface="Times New Roman" pitchFamily="18" charset="0"/>
              </a:rPr>
              <a:t>電腦、通訊、消費電子產品</a:t>
            </a:r>
            <a:r>
              <a:rPr lang="en-US" altLang="zh-TW" sz="2400" smtClean="0">
                <a:solidFill>
                  <a:srgbClr val="000000"/>
                </a:solidFill>
                <a:latin typeface="Times New Roman" pitchFamily="18" charset="0"/>
              </a:rPr>
              <a:t>)</a:t>
            </a:r>
            <a:endParaRPr lang="zh-TW" altLang="en-US" sz="2400" smtClean="0">
              <a:solidFill>
                <a:srgbClr val="000000"/>
              </a:solidFill>
              <a:latin typeface="Times New Roman" pitchFamily="18" charset="0"/>
            </a:endParaRPr>
          </a:p>
        </p:txBody>
      </p:sp>
      <p:sp>
        <p:nvSpPr>
          <p:cNvPr id="15" name="AutoShape 40"/>
          <p:cNvSpPr>
            <a:spLocks/>
          </p:cNvSpPr>
          <p:nvPr/>
        </p:nvSpPr>
        <p:spPr bwMode="auto">
          <a:xfrm>
            <a:off x="5076825" y="3644900"/>
            <a:ext cx="215900" cy="2160588"/>
          </a:xfrm>
          <a:prstGeom prst="leftBrace">
            <a:avLst>
              <a:gd name="adj1" fmla="val 8339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6" name="Text Box 22"/>
          <p:cNvSpPr txBox="1">
            <a:spLocks noChangeArrowheads="1"/>
          </p:cNvSpPr>
          <p:nvPr/>
        </p:nvSpPr>
        <p:spPr bwMode="auto">
          <a:xfrm>
            <a:off x="3797300" y="2746375"/>
            <a:ext cx="919163" cy="466725"/>
          </a:xfrm>
          <a:prstGeom prst="rect">
            <a:avLst/>
          </a:prstGeom>
          <a:solidFill>
            <a:srgbClr val="33CCCC"/>
          </a:solidFill>
          <a:ln w="9525">
            <a:solidFill>
              <a:srgbClr val="33CCCC"/>
            </a:solidFill>
            <a:miter lim="800000"/>
            <a:headEnd/>
            <a:tailEnd/>
          </a:ln>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大學</a:t>
            </a:r>
          </a:p>
        </p:txBody>
      </p:sp>
      <p:pic>
        <p:nvPicPr>
          <p:cNvPr id="89105" name="Picture 17" descr="http://ts2.mm.bing.net/th?id=HN.607989033872591317&amp;pid=15.1&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63" y="3384550"/>
            <a:ext cx="11890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7" name="Picture 19" descr="http://ts1.mm.bing.net/th?id=HN.608053797687987392&amp;pid=15.1&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4294188"/>
            <a:ext cx="939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9" name="Picture 21" descr="北市南湖國小新叡電腦教學輔助光碟"/>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575" y="5400675"/>
            <a:ext cx="7731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2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8294"/>
                                        </p:tgtEl>
                                        <p:attrNameLst>
                                          <p:attrName>style.visibility</p:attrName>
                                        </p:attrNameLst>
                                      </p:cBhvr>
                                      <p:to>
                                        <p:strVal val="visible"/>
                                      </p:to>
                                    </p:set>
                                    <p:animEffect transition="in" filter="wipe(left)">
                                      <p:cBhvr>
                                        <p:cTn id="7" dur="500"/>
                                        <p:tgtEl>
                                          <p:spTgt spid="6082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8295"/>
                                        </p:tgtEl>
                                        <p:attrNameLst>
                                          <p:attrName>style.visibility</p:attrName>
                                        </p:attrNameLst>
                                      </p:cBhvr>
                                      <p:to>
                                        <p:strVal val="visible"/>
                                      </p:to>
                                    </p:set>
                                    <p:animEffect transition="in" filter="wipe(left)">
                                      <p:cBhvr>
                                        <p:cTn id="11" dur="500"/>
                                        <p:tgtEl>
                                          <p:spTgt spid="6082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nodeType="afterGroup">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8132"/>
                                        </p:tgtEl>
                                        <p:attrNameLst>
                                          <p:attrName>style.visibility</p:attrName>
                                        </p:attrNameLst>
                                      </p:cBhvr>
                                      <p:to>
                                        <p:strVal val="visible"/>
                                      </p:to>
                                    </p:set>
                                    <p:animEffect transition="in" filter="barn(inVertical)">
                                      <p:cBhvr>
                                        <p:cTn id="20" dur="500"/>
                                        <p:tgtEl>
                                          <p:spTgt spid="4813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8133"/>
                                        </p:tgtEl>
                                        <p:attrNameLst>
                                          <p:attrName>style.visibility</p:attrName>
                                        </p:attrNameLst>
                                      </p:cBhvr>
                                      <p:to>
                                        <p:strVal val="visible"/>
                                      </p:to>
                                    </p:set>
                                    <p:animEffect transition="in" filter="barn(inVertical)">
                                      <p:cBhvr>
                                        <p:cTn id="23" dur="500"/>
                                        <p:tgtEl>
                                          <p:spTgt spid="4813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8134"/>
                                        </p:tgtEl>
                                        <p:attrNameLst>
                                          <p:attrName>style.visibility</p:attrName>
                                        </p:attrNameLst>
                                      </p:cBhvr>
                                      <p:to>
                                        <p:strVal val="visible"/>
                                      </p:to>
                                    </p:set>
                                    <p:animEffect transition="in" filter="barn(inVertical)">
                                      <p:cBhvr>
                                        <p:cTn id="26" dur="500"/>
                                        <p:tgtEl>
                                          <p:spTgt spid="481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8135"/>
                                        </p:tgtEl>
                                        <p:attrNameLst>
                                          <p:attrName>style.visibility</p:attrName>
                                        </p:attrNameLst>
                                      </p:cBhvr>
                                      <p:to>
                                        <p:strVal val="visible"/>
                                      </p:to>
                                    </p:set>
                                    <p:animEffect transition="in" filter="barn(inVertical)">
                                      <p:cBhvr>
                                        <p:cTn id="29" dur="500"/>
                                        <p:tgtEl>
                                          <p:spTgt spid="4813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8136"/>
                                        </p:tgtEl>
                                        <p:attrNameLst>
                                          <p:attrName>style.visibility</p:attrName>
                                        </p:attrNameLst>
                                      </p:cBhvr>
                                      <p:to>
                                        <p:strVal val="visible"/>
                                      </p:to>
                                    </p:set>
                                    <p:animEffect transition="in" filter="barn(inVertical)">
                                      <p:cBhvr>
                                        <p:cTn id="32" dur="500"/>
                                        <p:tgtEl>
                                          <p:spTgt spid="4813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animEffect transition="in" filter="barn(inVertical)">
                                      <p:cBhvr>
                                        <p:cTn id="35" dur="500"/>
                                        <p:tgtEl>
                                          <p:spTgt spid="4813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89105"/>
                                        </p:tgtEl>
                                        <p:attrNameLst>
                                          <p:attrName>style.visibility</p:attrName>
                                        </p:attrNameLst>
                                      </p:cBhvr>
                                      <p:to>
                                        <p:strVal val="visible"/>
                                      </p:to>
                                    </p:set>
                                    <p:animEffect transition="in" filter="barn(inVertical)">
                                      <p:cBhvr>
                                        <p:cTn id="41" dur="500"/>
                                        <p:tgtEl>
                                          <p:spTgt spid="89105"/>
                                        </p:tgtEl>
                                      </p:cBhvr>
                                    </p:animEffect>
                                  </p:childTnLst>
                                </p:cTn>
                              </p:par>
                              <p:par>
                                <p:cTn id="42" presetID="16" presetClass="entr" presetSubtype="21" fill="hold" nodeType="withEffect">
                                  <p:stCondLst>
                                    <p:cond delay="0"/>
                                  </p:stCondLst>
                                  <p:childTnLst>
                                    <p:set>
                                      <p:cBhvr>
                                        <p:cTn id="43" dur="1" fill="hold">
                                          <p:stCondLst>
                                            <p:cond delay="0"/>
                                          </p:stCondLst>
                                        </p:cTn>
                                        <p:tgtEl>
                                          <p:spTgt spid="89107"/>
                                        </p:tgtEl>
                                        <p:attrNameLst>
                                          <p:attrName>style.visibility</p:attrName>
                                        </p:attrNameLst>
                                      </p:cBhvr>
                                      <p:to>
                                        <p:strVal val="visible"/>
                                      </p:to>
                                    </p:set>
                                    <p:animEffect transition="in" filter="barn(inVertical)">
                                      <p:cBhvr>
                                        <p:cTn id="44" dur="500"/>
                                        <p:tgtEl>
                                          <p:spTgt spid="89107"/>
                                        </p:tgtEl>
                                      </p:cBhvr>
                                    </p:animEffect>
                                  </p:childTnLst>
                                </p:cTn>
                              </p:par>
                              <p:par>
                                <p:cTn id="45" presetID="16" presetClass="entr" presetSubtype="21" fill="hold" nodeType="withEffect">
                                  <p:stCondLst>
                                    <p:cond delay="0"/>
                                  </p:stCondLst>
                                  <p:childTnLst>
                                    <p:set>
                                      <p:cBhvr>
                                        <p:cTn id="46" dur="1" fill="hold">
                                          <p:stCondLst>
                                            <p:cond delay="0"/>
                                          </p:stCondLst>
                                        </p:cTn>
                                        <p:tgtEl>
                                          <p:spTgt spid="89109"/>
                                        </p:tgtEl>
                                        <p:attrNameLst>
                                          <p:attrName>style.visibility</p:attrName>
                                        </p:attrNameLst>
                                      </p:cBhvr>
                                      <p:to>
                                        <p:strVal val="visible"/>
                                      </p:to>
                                    </p:set>
                                    <p:animEffect transition="in" filter="barn(inVertical)">
                                      <p:cBhvr>
                                        <p:cTn id="47" dur="500"/>
                                        <p:tgtEl>
                                          <p:spTgt spid="89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p:bldP spid="48134" grpId="0" animBg="1"/>
      <p:bldP spid="48135" grpId="0" animBg="1"/>
      <p:bldP spid="48136" grpId="0"/>
      <p:bldP spid="48137" grpId="0"/>
      <p:bldP spid="608294" grpId="0" animBg="1" autoUpdateAnimBg="0"/>
      <p:bldP spid="608295" grpId="0" autoUpdateAnimBg="0"/>
      <p:bldP spid="15" grpId="0" animBg="1"/>
      <p:bldP spid="1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685800" y="1676400"/>
            <a:ext cx="8062913" cy="1608138"/>
          </a:xfrm>
        </p:spPr>
        <p:txBody>
          <a:bodyPr/>
          <a:lstStyle/>
          <a:p>
            <a:pPr marL="457200" lvl="1" indent="0" eaLnBrk="1" hangingPunct="1">
              <a:lnSpc>
                <a:spcPct val="130000"/>
              </a:lnSpc>
              <a:spcBef>
                <a:spcPct val="30000"/>
              </a:spcBef>
              <a:buFont typeface="Wingdings" pitchFamily="2" charset="2"/>
              <a:buNone/>
              <a:defRPr/>
            </a:pPr>
            <a:r>
              <a:rPr lang="en-US" altLang="zh-TW" dirty="0" smtClean="0">
                <a:solidFill>
                  <a:srgbClr val="FF0000"/>
                </a:solidFill>
              </a:rPr>
              <a:t>5.</a:t>
            </a:r>
            <a:r>
              <a:rPr lang="zh-TW" altLang="en-US" dirty="0" smtClean="0">
                <a:solidFill>
                  <a:srgbClr val="FF0000"/>
                </a:solidFill>
              </a:rPr>
              <a:t>無差異行銷 </a:t>
            </a:r>
            <a:r>
              <a:rPr lang="en-US" altLang="zh-TW" dirty="0" smtClean="0"/>
              <a:t>(undifferentiated marketing)</a:t>
            </a:r>
          </a:p>
          <a:p>
            <a:pPr marL="1071563" lvl="1" indent="-361950" eaLnBrk="1" hangingPunct="1">
              <a:lnSpc>
                <a:spcPct val="130000"/>
              </a:lnSpc>
              <a:spcBef>
                <a:spcPct val="30000"/>
              </a:spcBef>
              <a:buFont typeface="Wingdings" pitchFamily="2" charset="2"/>
              <a:buChar char="Ø"/>
              <a:defRPr/>
            </a:pPr>
            <a:r>
              <a:rPr lang="zh-TW" altLang="en-US" dirty="0" smtClean="0"/>
              <a:t>只提供一種產品給所有的消費者，強調共同性，而不是差異性。</a:t>
            </a:r>
            <a:endParaRPr lang="en-US" altLang="zh-TW" dirty="0" smtClean="0"/>
          </a:p>
        </p:txBody>
      </p:sp>
      <p:sp>
        <p:nvSpPr>
          <p:cNvPr id="587814" name="Rectangle 38"/>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33"/>
              </a:solidFill>
            </a:endParaRPr>
          </a:p>
        </p:txBody>
      </p:sp>
      <p:pic>
        <p:nvPicPr>
          <p:cNvPr id="101380" name="Picture 14" descr="http://ts4.mm.bing.net/th?id=HN.608008889507121179&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652963"/>
            <a:ext cx="26654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6" descr="一碗魚酥飯，一碗湯，奢侈一點，加顆滷蛋、一盤滷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3514725"/>
            <a:ext cx="2857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8" descr="http://ts4.mm.bing.net/th?id=HN.608010955379049003&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45085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8359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685800" y="1676400"/>
            <a:ext cx="8062913" cy="2832100"/>
          </a:xfrm>
        </p:spPr>
        <p:txBody>
          <a:bodyPr/>
          <a:lstStyle/>
          <a:p>
            <a:pPr marL="457200" lvl="1" indent="0" eaLnBrk="1" hangingPunct="1">
              <a:lnSpc>
                <a:spcPct val="130000"/>
              </a:lnSpc>
              <a:spcBef>
                <a:spcPct val="30000"/>
              </a:spcBef>
              <a:buFont typeface="Wingdings" pitchFamily="2" charset="2"/>
              <a:buNone/>
            </a:pPr>
            <a:r>
              <a:rPr lang="en-US" altLang="zh-TW" smtClean="0">
                <a:solidFill>
                  <a:srgbClr val="FF0000"/>
                </a:solidFill>
                <a:effectLst/>
              </a:rPr>
              <a:t>6.</a:t>
            </a:r>
            <a:r>
              <a:rPr lang="zh-TW" altLang="en-US" smtClean="0">
                <a:solidFill>
                  <a:srgbClr val="FF0000"/>
                </a:solidFill>
                <a:effectLst/>
              </a:rPr>
              <a:t>個人化行銷</a:t>
            </a:r>
            <a:r>
              <a:rPr lang="en-US" altLang="zh-TW" smtClean="0">
                <a:effectLst/>
              </a:rPr>
              <a:t>(individual marketing) </a:t>
            </a:r>
            <a:endParaRPr lang="en-US" altLang="zh-CN" smtClean="0">
              <a:effectLst/>
            </a:endParaRPr>
          </a:p>
          <a:p>
            <a:pPr lvl="2" eaLnBrk="1" hangingPunct="1">
              <a:lnSpc>
                <a:spcPct val="130000"/>
              </a:lnSpc>
              <a:spcBef>
                <a:spcPct val="0"/>
              </a:spcBef>
            </a:pPr>
            <a:r>
              <a:rPr lang="zh-CN" altLang="en-US" smtClean="0">
                <a:effectLst/>
              </a:rPr>
              <a:t>為個別消費者提供客製化產品</a:t>
            </a:r>
            <a:r>
              <a:rPr lang="zh-TW" altLang="en-US" smtClean="0">
                <a:effectLst/>
              </a:rPr>
              <a:t>，又稱一對一行銷</a:t>
            </a:r>
            <a:endParaRPr lang="zh-CN" altLang="en-US" smtClean="0">
              <a:effectLst/>
            </a:endParaRPr>
          </a:p>
        </p:txBody>
      </p:sp>
      <p:sp>
        <p:nvSpPr>
          <p:cNvPr id="590891" name="Rectangle 43"/>
          <p:cNvSpPr>
            <a:spLocks noGrp="1" noChangeArrowheads="1"/>
          </p:cNvSpPr>
          <p:nvPr>
            <p:ph type="title"/>
          </p:nvPr>
        </p:nvSpPr>
        <p:spPr/>
        <p:txBody>
          <a:bodyPr/>
          <a:lstStyle/>
          <a:p>
            <a:pPr eaLnBrk="1" hangingPunct="1">
              <a:defRPr/>
            </a:pPr>
            <a:r>
              <a:rPr lang="zh-CN" altLang="en-US" dirty="0" smtClean="0"/>
              <a:t>選擇</a:t>
            </a:r>
            <a:r>
              <a:rPr lang="zh-TW" altLang="en-US" dirty="0"/>
              <a:t>目標市場 </a:t>
            </a:r>
            <a:endParaRPr lang="en-US" altLang="zh-TW" sz="2000" dirty="0">
              <a:solidFill>
                <a:srgbClr val="FF9900"/>
              </a:solidFill>
            </a:endParaRPr>
          </a:p>
        </p:txBody>
      </p:sp>
      <p:pic>
        <p:nvPicPr>
          <p:cNvPr id="91141" name="Picture 5" descr="网络家教未来前景怎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73463"/>
            <a:ext cx="28575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量身定做大图 点击还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813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http://ts2.mm.bing.net/th?id=HN.60802870218935614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5421313"/>
            <a:ext cx="22812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532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randombar(horizontal)">
                                      <p:cBhvr>
                                        <p:cTn id="7" dur="500"/>
                                        <p:tgtEl>
                                          <p:spTgt spid="91141"/>
                                        </p:tgtEl>
                                      </p:cBhvr>
                                    </p:animEffect>
                                  </p:childTnLst>
                                </p:cTn>
                              </p:par>
                              <p:par>
                                <p:cTn id="8" presetID="14" presetClass="entr" presetSubtype="10" fill="hold" nodeType="withEffect">
                                  <p:stCondLst>
                                    <p:cond delay="0"/>
                                  </p:stCondLst>
                                  <p:childTnLst>
                                    <p:set>
                                      <p:cBhvr>
                                        <p:cTn id="9" dur="1" fill="hold">
                                          <p:stCondLst>
                                            <p:cond delay="0"/>
                                          </p:stCondLst>
                                        </p:cTn>
                                        <p:tgtEl>
                                          <p:spTgt spid="91143"/>
                                        </p:tgtEl>
                                        <p:attrNameLst>
                                          <p:attrName>style.visibility</p:attrName>
                                        </p:attrNameLst>
                                      </p:cBhvr>
                                      <p:to>
                                        <p:strVal val="visible"/>
                                      </p:to>
                                    </p:set>
                                    <p:animEffect transition="in" filter="randombar(horizontal)">
                                      <p:cBhvr>
                                        <p:cTn id="10" dur="500"/>
                                        <p:tgtEl>
                                          <p:spTgt spid="91143"/>
                                        </p:tgtEl>
                                      </p:cBhvr>
                                    </p:animEffect>
                                  </p:childTnLst>
                                </p:cTn>
                              </p:par>
                              <p:par>
                                <p:cTn id="11" presetID="14" presetClass="entr" presetSubtype="10" fill="hold" nodeType="withEffect">
                                  <p:stCondLst>
                                    <p:cond delay="0"/>
                                  </p:stCondLst>
                                  <p:childTnLst>
                                    <p:set>
                                      <p:cBhvr>
                                        <p:cTn id="12" dur="1" fill="hold">
                                          <p:stCondLst>
                                            <p:cond delay="0"/>
                                          </p:stCondLst>
                                        </p:cTn>
                                        <p:tgtEl>
                                          <p:spTgt spid="91145"/>
                                        </p:tgtEl>
                                        <p:attrNameLst>
                                          <p:attrName>style.visibility</p:attrName>
                                        </p:attrNameLst>
                                      </p:cBhvr>
                                      <p:to>
                                        <p:strVal val="visible"/>
                                      </p:to>
                                    </p:set>
                                    <p:animEffect transition="in" filter="randombar(horizontal)">
                                      <p:cBhvr>
                                        <p:cTn id="13"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900113" y="1557338"/>
            <a:ext cx="7559675" cy="719137"/>
          </a:xfrm>
        </p:spPr>
        <p:txBody>
          <a:bodyPr/>
          <a:lstStyle/>
          <a:p>
            <a:pPr lvl="1" eaLnBrk="1" hangingPunct="1">
              <a:lnSpc>
                <a:spcPct val="130000"/>
              </a:lnSpc>
              <a:spcBef>
                <a:spcPct val="30000"/>
              </a:spcBef>
              <a:defRPr/>
            </a:pPr>
            <a:r>
              <a:rPr lang="zh-CN" altLang="en-US" dirty="0" smtClean="0">
                <a:solidFill>
                  <a:srgbClr val="FF0000"/>
                </a:solidFill>
              </a:rPr>
              <a:t>個人化行銷</a:t>
            </a:r>
            <a:r>
              <a:rPr lang="zh-TW" altLang="en-US" dirty="0" smtClean="0">
                <a:solidFill>
                  <a:srgbClr val="FF0000"/>
                </a:solidFill>
              </a:rPr>
              <a:t>：</a:t>
            </a:r>
            <a:r>
              <a:rPr lang="zh-TW" altLang="en-US" dirty="0" smtClean="0"/>
              <a:t>現代科技帶來大量客製化</a:t>
            </a:r>
            <a:endParaRPr lang="en-US" altLang="zh-TW" dirty="0" smtClean="0"/>
          </a:p>
        </p:txBody>
      </p:sp>
      <p:sp>
        <p:nvSpPr>
          <p:cNvPr id="591900" name="Rectangle 28"/>
          <p:cNvSpPr>
            <a:spLocks noGrp="1" noChangeArrowheads="1"/>
          </p:cNvSpPr>
          <p:nvPr>
            <p:ph type="title"/>
          </p:nvPr>
        </p:nvSpPr>
        <p:spPr/>
        <p:txBody>
          <a:bodyPr/>
          <a:lstStyle/>
          <a:p>
            <a:pPr eaLnBrk="1" hangingPunct="1">
              <a:defRPr/>
            </a:pPr>
            <a:r>
              <a:rPr lang="zh-CN" altLang="en-US" dirty="0" smtClean="0"/>
              <a:t>選擇</a:t>
            </a:r>
            <a:r>
              <a:rPr lang="zh-TW" altLang="en-US" dirty="0"/>
              <a:t>目標</a:t>
            </a:r>
            <a:r>
              <a:rPr lang="zh-TW" altLang="en-US" dirty="0" smtClean="0"/>
              <a:t>市場</a:t>
            </a:r>
            <a:endParaRPr lang="en-US" altLang="zh-TW" sz="2000" dirty="0">
              <a:solidFill>
                <a:srgbClr val="FF9900"/>
              </a:solidFill>
            </a:endParaRPr>
          </a:p>
        </p:txBody>
      </p:sp>
      <p:sp>
        <p:nvSpPr>
          <p:cNvPr id="591909" name="Rectangle 37"/>
          <p:cNvSpPr>
            <a:spLocks noChangeArrowheads="1"/>
          </p:cNvSpPr>
          <p:nvPr/>
        </p:nvSpPr>
        <p:spPr bwMode="auto">
          <a:xfrm>
            <a:off x="1547813" y="2924175"/>
            <a:ext cx="6480175" cy="1644650"/>
          </a:xfrm>
          <a:prstGeom prst="rect">
            <a:avLst/>
          </a:prstGeom>
          <a:solidFill>
            <a:srgbClr val="CCFFFF"/>
          </a:solidFill>
          <a:ln>
            <a:noFill/>
          </a:ln>
          <a:effectLst>
            <a:outerShdw dist="107763" dir="8100000" algn="ctr" rotWithShape="0">
              <a:schemeClr val="tx1">
                <a:alpha val="50000"/>
              </a:schemeClr>
            </a:outerShdw>
          </a:effectLst>
          <a:extLst/>
        </p:spPr>
        <p:txBody>
          <a:bodyPr>
            <a:spAutoFit/>
          </a:bodyPr>
          <a:lstStyle/>
          <a:p>
            <a:pPr marL="0" lvl="1" fontAlgn="b">
              <a:lnSpc>
                <a:spcPct val="120000"/>
              </a:lnSpc>
              <a:defRPr/>
            </a:pPr>
            <a:r>
              <a:rPr lang="zh-TW" altLang="en-US" sz="2800" dirty="0">
                <a:solidFill>
                  <a:srgbClr val="000000"/>
                </a:solidFill>
                <a:latin typeface="Arial"/>
                <a:ea typeface="新細明體"/>
              </a:rPr>
              <a:t>科技的進步讓廠商有能力在同時間為眾多消費者提供個別設計的產品</a:t>
            </a:r>
            <a:r>
              <a:rPr lang="zh-CN" altLang="en-US" sz="2800" dirty="0">
                <a:solidFill>
                  <a:srgbClr val="000000"/>
                </a:solidFill>
                <a:latin typeface="Arial"/>
                <a:ea typeface="新細明體"/>
              </a:rPr>
              <a:t>，即</a:t>
            </a:r>
            <a:r>
              <a:rPr lang="zh-TW" altLang="en-US" sz="2800" dirty="0">
                <a:solidFill>
                  <a:srgbClr val="9966FF"/>
                </a:solidFill>
                <a:latin typeface="Arial"/>
                <a:ea typeface="新細明體"/>
              </a:rPr>
              <a:t>大量客製</a:t>
            </a:r>
            <a:r>
              <a:rPr lang="zh-TW" altLang="en-US" sz="2400" dirty="0">
                <a:solidFill>
                  <a:srgbClr val="9966FF"/>
                </a:solidFill>
                <a:latin typeface="Arial"/>
                <a:ea typeface="新細明體"/>
              </a:rPr>
              <a:t>化</a:t>
            </a:r>
            <a:r>
              <a:rPr lang="en-US" altLang="zh-TW" sz="2400" dirty="0">
                <a:solidFill>
                  <a:srgbClr val="9966FF"/>
                </a:solidFill>
                <a:latin typeface="Arial"/>
                <a:ea typeface="新細明體"/>
              </a:rPr>
              <a:t>(mass customization)</a:t>
            </a:r>
            <a:r>
              <a:rPr lang="en-US" altLang="zh-TW" sz="2400" dirty="0">
                <a:solidFill>
                  <a:srgbClr val="000000"/>
                </a:solidFill>
                <a:latin typeface="Arial"/>
                <a:ea typeface="新細明體"/>
              </a:rPr>
              <a:t> </a:t>
            </a:r>
            <a:r>
              <a:rPr lang="zh-CN" altLang="en-US" sz="2400" dirty="0">
                <a:solidFill>
                  <a:srgbClr val="000000"/>
                </a:solidFill>
                <a:latin typeface="Arial"/>
                <a:ea typeface="新細明體"/>
              </a:rPr>
              <a:t>。</a:t>
            </a:r>
            <a:endParaRPr lang="zh-TW" altLang="en-US" sz="2400" dirty="0">
              <a:solidFill>
                <a:srgbClr val="000000"/>
              </a:solidFill>
              <a:latin typeface="Arial"/>
              <a:ea typeface="新細明體"/>
            </a:endParaRPr>
          </a:p>
        </p:txBody>
      </p:sp>
      <p:sp>
        <p:nvSpPr>
          <p:cNvPr id="104453" name="Rectangle 38"/>
          <p:cNvSpPr>
            <a:spLocks noChangeArrowheads="1"/>
          </p:cNvSpPr>
          <p:nvPr/>
        </p:nvSpPr>
        <p:spPr bwMode="auto">
          <a:xfrm>
            <a:off x="1547813" y="4891088"/>
            <a:ext cx="261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CN" altLang="en-US" sz="2400" smtClean="0">
                <a:solidFill>
                  <a:srgbClr val="000000"/>
                </a:solidFill>
                <a:latin typeface="Times New Roman" pitchFamily="18" charset="0"/>
                <a:ea typeface="新細明體" pitchFamily="18" charset="-120"/>
              </a:rPr>
              <a:t>例：</a:t>
            </a:r>
            <a:r>
              <a:rPr lang="en-US" altLang="zh-CN" sz="2400" smtClean="0">
                <a:solidFill>
                  <a:srgbClr val="000000"/>
                </a:solidFill>
                <a:latin typeface="Times New Roman" pitchFamily="18" charset="0"/>
                <a:ea typeface="新細明體" pitchFamily="18" charset="-120"/>
              </a:rPr>
              <a:t>Dell </a:t>
            </a:r>
            <a:r>
              <a:rPr lang="zh-TW" altLang="en-US" sz="2400" smtClean="0">
                <a:solidFill>
                  <a:srgbClr val="000000"/>
                </a:solidFill>
                <a:latin typeface="Times New Roman" pitchFamily="18" charset="0"/>
                <a:ea typeface="新細明體" pitchFamily="18" charset="-120"/>
              </a:rPr>
              <a:t>戴爾電腦</a:t>
            </a:r>
          </a:p>
        </p:txBody>
      </p:sp>
    </p:spTree>
    <p:extLst>
      <p:ext uri="{BB962C8B-B14F-4D97-AF65-F5344CB8AC3E}">
        <p14:creationId xmlns:p14="http://schemas.microsoft.com/office/powerpoint/2010/main" val="14062069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AutoShape 2"/>
          <p:cNvSpPr>
            <a:spLocks noChangeArrowheads="1"/>
          </p:cNvSpPr>
          <p:nvPr/>
        </p:nvSpPr>
        <p:spPr bwMode="auto">
          <a:xfrm>
            <a:off x="6516688" y="4292600"/>
            <a:ext cx="2303462" cy="1368425"/>
          </a:xfrm>
          <a:prstGeom prst="cloudCallout">
            <a:avLst>
              <a:gd name="adj1" fmla="val -60958"/>
              <a:gd name="adj2" fmla="val 53250"/>
            </a:avLst>
          </a:prstGeom>
          <a:solidFill>
            <a:srgbClr val="FFC000"/>
          </a:solidFill>
          <a:ln w="9525">
            <a:solidFill>
              <a:schemeClr val="tx1"/>
            </a:solidFill>
            <a:round/>
            <a:headEnd/>
            <a:tailEnd/>
          </a:ln>
        </p:spPr>
        <p:txBody>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spcBef>
                <a:spcPct val="0"/>
              </a:spcBef>
              <a:buClrTx/>
              <a:buSzTx/>
              <a:buFontTx/>
              <a:buNone/>
            </a:pPr>
            <a:endParaRPr lang="zh-TW" altLang="zh-TW" sz="2400" smtClean="0">
              <a:solidFill>
                <a:srgbClr val="000000"/>
              </a:solidFill>
              <a:latin typeface="Verdana" pitchFamily="34" charset="0"/>
              <a:ea typeface="新細明體" pitchFamily="18" charset="-120"/>
            </a:endParaRPr>
          </a:p>
        </p:txBody>
      </p:sp>
      <p:sp>
        <p:nvSpPr>
          <p:cNvPr id="619523" name="Rectangle 3"/>
          <p:cNvSpPr>
            <a:spLocks noGrp="1" noChangeArrowheads="1"/>
          </p:cNvSpPr>
          <p:nvPr>
            <p:ph type="title"/>
          </p:nvPr>
        </p:nvSpPr>
        <p:spPr/>
        <p:txBody>
          <a:bodyPr/>
          <a:lstStyle/>
          <a:p>
            <a:pPr eaLnBrk="1" hangingPunct="1">
              <a:defRPr/>
            </a:pPr>
            <a:r>
              <a:rPr lang="zh-TW" altLang="en-US" dirty="0" smtClean="0"/>
              <a:t>定位</a:t>
            </a:r>
            <a:r>
              <a:rPr lang="zh-TW" altLang="en-US" dirty="0"/>
              <a:t>的意義與</a:t>
            </a:r>
            <a:r>
              <a:rPr lang="zh-TW" altLang="en-US" dirty="0" smtClean="0"/>
              <a:t>重要性</a:t>
            </a:r>
            <a:endParaRPr lang="en-US" altLang="zh-TW" dirty="0"/>
          </a:p>
        </p:txBody>
      </p:sp>
      <p:sp>
        <p:nvSpPr>
          <p:cNvPr id="51205" name="Rectangle 4"/>
          <p:cNvSpPr>
            <a:spLocks noGrp="1" noChangeArrowheads="1"/>
          </p:cNvSpPr>
          <p:nvPr>
            <p:ph type="body" idx="1"/>
          </p:nvPr>
        </p:nvSpPr>
        <p:spPr>
          <a:xfrm>
            <a:off x="746125" y="1536700"/>
            <a:ext cx="7893050" cy="884238"/>
          </a:xfrm>
        </p:spPr>
        <p:txBody>
          <a:bodyPr/>
          <a:lstStyle/>
          <a:p>
            <a:pPr eaLnBrk="1" hangingPunct="1">
              <a:defRPr/>
            </a:pPr>
            <a:r>
              <a:rPr lang="zh-CN" altLang="en-US" dirty="0" smtClean="0"/>
              <a:t>定位的意義</a:t>
            </a:r>
          </a:p>
        </p:txBody>
      </p:sp>
      <p:sp>
        <p:nvSpPr>
          <p:cNvPr id="619525" name="Rectangle 5"/>
          <p:cNvSpPr>
            <a:spLocks noChangeArrowheads="1"/>
          </p:cNvSpPr>
          <p:nvPr/>
        </p:nvSpPr>
        <p:spPr bwMode="auto">
          <a:xfrm>
            <a:off x="2124075" y="2762250"/>
            <a:ext cx="4679950" cy="831850"/>
          </a:xfrm>
          <a:prstGeom prst="rect">
            <a:avLst/>
          </a:prstGeom>
          <a:noFill/>
          <a:ln>
            <a:noFill/>
          </a:ln>
          <a:effectLst/>
          <a:extLst/>
        </p:spPr>
        <p:txBody>
          <a:bodyPr anchor="ctr">
            <a:spAutoFit/>
          </a:bodyPr>
          <a:lstStyle/>
          <a:p>
            <a:pPr fontAlgn="b">
              <a:defRPr/>
            </a:pPr>
            <a:r>
              <a:rPr lang="zh-TW" altLang="en-US" sz="2400" b="1" dirty="0">
                <a:solidFill>
                  <a:srgbClr val="FF0000"/>
                </a:solidFill>
                <a:latin typeface="新細明體"/>
                <a:ea typeface="新細明體"/>
              </a:rPr>
              <a:t>在消費者腦海中為某個品牌建立有別於競爭者的形象 </a:t>
            </a:r>
          </a:p>
        </p:txBody>
      </p:sp>
      <p:pic>
        <p:nvPicPr>
          <p:cNvPr id="619526" name="Picture 6" descr="From collectibles to cars, buy and sell all kinds of items on eB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573463"/>
            <a:ext cx="1428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7" name="Text Box 7"/>
          <p:cNvSpPr txBox="1">
            <a:spLocks noChangeArrowheads="1"/>
          </p:cNvSpPr>
          <p:nvPr/>
        </p:nvSpPr>
        <p:spPr bwMode="auto">
          <a:xfrm>
            <a:off x="6877050" y="4494213"/>
            <a:ext cx="17081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spcBef>
                <a:spcPct val="5000"/>
              </a:spcBef>
              <a:buClr>
                <a:srgbClr val="0000CC"/>
              </a:buClr>
              <a:buSzTx/>
              <a:buFont typeface="Wingdings" pitchFamily="2" charset="2"/>
              <a:buNone/>
            </a:pPr>
            <a:r>
              <a:rPr lang="zh-TW" altLang="en-US" sz="2400" smtClean="0">
                <a:solidFill>
                  <a:srgbClr val="9966FF"/>
                </a:solidFill>
                <a:latin typeface="Times New Roman" pitchFamily="18" charset="0"/>
              </a:rPr>
              <a:t>全球最大的</a:t>
            </a:r>
          </a:p>
          <a:p>
            <a:pPr algn="ctr" eaLnBrk="1" fontAlgn="b" hangingPunct="1">
              <a:spcBef>
                <a:spcPct val="5000"/>
              </a:spcBef>
              <a:buClr>
                <a:srgbClr val="0000CC"/>
              </a:buClr>
              <a:buSzTx/>
              <a:buFont typeface="Wingdings" pitchFamily="2" charset="2"/>
              <a:buNone/>
            </a:pPr>
            <a:r>
              <a:rPr lang="zh-TW" altLang="en-US" sz="2400" smtClean="0">
                <a:solidFill>
                  <a:srgbClr val="9966FF"/>
                </a:solidFill>
                <a:latin typeface="Times New Roman" pitchFamily="18" charset="0"/>
              </a:rPr>
              <a:t>拍賣網站 </a:t>
            </a:r>
          </a:p>
        </p:txBody>
      </p:sp>
      <p:grpSp>
        <p:nvGrpSpPr>
          <p:cNvPr id="2" name="Group 8"/>
          <p:cNvGrpSpPr>
            <a:grpSpLocks/>
          </p:cNvGrpSpPr>
          <p:nvPr/>
        </p:nvGrpSpPr>
        <p:grpSpPr bwMode="auto">
          <a:xfrm>
            <a:off x="2627313" y="5157788"/>
            <a:ext cx="3889375" cy="952500"/>
            <a:chOff x="1202" y="3249"/>
            <a:chExt cx="2721" cy="698"/>
          </a:xfrm>
        </p:grpSpPr>
        <p:sp>
          <p:nvSpPr>
            <p:cNvPr id="108558" name="AutoShape 9"/>
            <p:cNvSpPr>
              <a:spLocks/>
            </p:cNvSpPr>
            <p:nvPr/>
          </p:nvSpPr>
          <p:spPr bwMode="auto">
            <a:xfrm rot="5400000">
              <a:off x="2404" y="2047"/>
              <a:ext cx="317" cy="2721"/>
            </a:xfrm>
            <a:prstGeom prst="rightBrace">
              <a:avLst>
                <a:gd name="adj1" fmla="val 71530"/>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3200" smtClean="0">
                <a:solidFill>
                  <a:srgbClr val="000099"/>
                </a:solidFill>
                <a:latin typeface="Times New Roman" pitchFamily="18" charset="0"/>
                <a:ea typeface="新細明體" pitchFamily="18" charset="-120"/>
              </a:endParaRPr>
            </a:p>
          </p:txBody>
        </p:sp>
        <p:sp>
          <p:nvSpPr>
            <p:cNvPr id="108559" name="Text Box 10"/>
            <p:cNvSpPr txBox="1">
              <a:spLocks noChangeArrowheads="1"/>
            </p:cNvSpPr>
            <p:nvPr/>
          </p:nvSpPr>
          <p:spPr bwMode="auto">
            <a:xfrm>
              <a:off x="1525" y="3612"/>
              <a:ext cx="204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CN" altLang="en-US" sz="2400" smtClean="0">
                  <a:solidFill>
                    <a:srgbClr val="000099"/>
                  </a:solidFill>
                  <a:latin typeface="Times New Roman" pitchFamily="18" charset="0"/>
                </a:rPr>
                <a:t>建立定位 </a:t>
              </a:r>
              <a:r>
                <a:rPr lang="en-US" altLang="zh-TW" sz="2400" smtClean="0">
                  <a:solidFill>
                    <a:srgbClr val="000099"/>
                  </a:solidFill>
                  <a:latin typeface="Times New Roman" pitchFamily="18" charset="0"/>
                </a:rPr>
                <a:t>positioning </a:t>
              </a:r>
            </a:p>
          </p:txBody>
        </p:sp>
      </p:grpSp>
      <p:grpSp>
        <p:nvGrpSpPr>
          <p:cNvPr id="3" name="Group 11"/>
          <p:cNvGrpSpPr>
            <a:grpSpLocks/>
          </p:cNvGrpSpPr>
          <p:nvPr/>
        </p:nvGrpSpPr>
        <p:grpSpPr bwMode="auto">
          <a:xfrm>
            <a:off x="6821488" y="5589588"/>
            <a:ext cx="1927225" cy="817562"/>
            <a:chOff x="4388" y="3459"/>
            <a:chExt cx="1214" cy="515"/>
          </a:xfrm>
        </p:grpSpPr>
        <p:sp>
          <p:nvSpPr>
            <p:cNvPr id="108556" name="AutoShape 12"/>
            <p:cNvSpPr>
              <a:spLocks/>
            </p:cNvSpPr>
            <p:nvPr/>
          </p:nvSpPr>
          <p:spPr bwMode="auto">
            <a:xfrm rot="5400000">
              <a:off x="4876" y="3096"/>
              <a:ext cx="227" cy="953"/>
            </a:xfrm>
            <a:prstGeom prst="rightBrace">
              <a:avLst>
                <a:gd name="adj1" fmla="val 34985"/>
                <a:gd name="adj2" fmla="val 4847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08557" name="Text Box 13"/>
            <p:cNvSpPr txBox="1">
              <a:spLocks noChangeArrowheads="1"/>
            </p:cNvSpPr>
            <p:nvPr/>
          </p:nvSpPr>
          <p:spPr bwMode="auto">
            <a:xfrm>
              <a:off x="4388" y="3686"/>
              <a:ext cx="1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CN" altLang="en-US" sz="2400" smtClean="0">
                  <a:solidFill>
                    <a:srgbClr val="000099"/>
                  </a:solidFill>
                  <a:latin typeface="Times New Roman" pitchFamily="18" charset="0"/>
                </a:rPr>
                <a:t>定位 </a:t>
              </a:r>
              <a:r>
                <a:rPr lang="en-US" altLang="zh-TW" sz="2400" smtClean="0">
                  <a:solidFill>
                    <a:srgbClr val="000099"/>
                  </a:solidFill>
                  <a:latin typeface="Times New Roman" pitchFamily="18" charset="0"/>
                </a:rPr>
                <a:t>position </a:t>
              </a:r>
            </a:p>
          </p:txBody>
        </p:sp>
      </p:grpSp>
      <p:pic>
        <p:nvPicPr>
          <p:cNvPr id="78858" name="Picture 14" descr="girl_Shoppr145_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3538538"/>
            <a:ext cx="18732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35" name="AutoShape 15"/>
          <p:cNvSpPr>
            <a:spLocks noChangeArrowheads="1"/>
          </p:cNvSpPr>
          <p:nvPr/>
        </p:nvSpPr>
        <p:spPr bwMode="auto">
          <a:xfrm>
            <a:off x="323850" y="2420938"/>
            <a:ext cx="8569325" cy="1079500"/>
          </a:xfrm>
          <a:prstGeom prst="curvedDownArrow">
            <a:avLst>
              <a:gd name="adj1" fmla="val 65380"/>
              <a:gd name="adj2" fmla="val 218632"/>
              <a:gd name="adj3" fmla="val 22648"/>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Tree>
    <p:extLst>
      <p:ext uri="{BB962C8B-B14F-4D97-AF65-F5344CB8AC3E}">
        <p14:creationId xmlns:p14="http://schemas.microsoft.com/office/powerpoint/2010/main" val="21937426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9526"/>
                                        </p:tgtEl>
                                        <p:attrNameLst>
                                          <p:attrName>style.visibility</p:attrName>
                                        </p:attrNameLst>
                                      </p:cBhvr>
                                      <p:to>
                                        <p:strVal val="visible"/>
                                      </p:to>
                                    </p:set>
                                    <p:animEffect transition="in" filter="barn(inVertical)">
                                      <p:cBhvr>
                                        <p:cTn id="7" dur="500"/>
                                        <p:tgtEl>
                                          <p:spTgt spid="6195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9535"/>
                                        </p:tgtEl>
                                        <p:attrNameLst>
                                          <p:attrName>style.visibility</p:attrName>
                                        </p:attrNameLst>
                                      </p:cBhvr>
                                      <p:to>
                                        <p:strVal val="visible"/>
                                      </p:to>
                                    </p:set>
                                    <p:animEffect transition="in" filter="barn(inVertical)">
                                      <p:cBhvr>
                                        <p:cTn id="10" dur="500"/>
                                        <p:tgtEl>
                                          <p:spTgt spid="6195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9525"/>
                                        </p:tgtEl>
                                        <p:attrNameLst>
                                          <p:attrName>style.visibility</p:attrName>
                                        </p:attrNameLst>
                                      </p:cBhvr>
                                      <p:to>
                                        <p:strVal val="visible"/>
                                      </p:to>
                                    </p:set>
                                    <p:animEffect transition="in" filter="barn(inVertical)">
                                      <p:cBhvr>
                                        <p:cTn id="13" dur="500"/>
                                        <p:tgtEl>
                                          <p:spTgt spid="6195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19527"/>
                                        </p:tgtEl>
                                        <p:attrNameLst>
                                          <p:attrName>style.visibility</p:attrName>
                                        </p:attrNameLst>
                                      </p:cBhvr>
                                      <p:to>
                                        <p:strVal val="visible"/>
                                      </p:to>
                                    </p:set>
                                    <p:animEffect transition="in" filter="barn(inVertical)">
                                      <p:cBhvr>
                                        <p:cTn id="16" dur="500"/>
                                        <p:tgtEl>
                                          <p:spTgt spid="6195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19522"/>
                                        </p:tgtEl>
                                        <p:attrNameLst>
                                          <p:attrName>style.visibility</p:attrName>
                                        </p:attrNameLst>
                                      </p:cBhvr>
                                      <p:to>
                                        <p:strVal val="visible"/>
                                      </p:to>
                                    </p:set>
                                    <p:animEffect transition="in" filter="barn(inVertical)">
                                      <p:cBhvr>
                                        <p:cTn id="19" dur="500"/>
                                        <p:tgtEl>
                                          <p:spTgt spid="619522"/>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0"/>
                                  </p:stCondLst>
                                  <p:childTnLst>
                                    <p:set>
                                      <p:cBhvr>
                                        <p:cTn id="27" dur="1" fill="hold">
                                          <p:stCondLst>
                                            <p:cond delay="0"/>
                                          </p:stCondLst>
                                        </p:cTn>
                                        <p:tgtEl>
                                          <p:spTgt spid="78858"/>
                                        </p:tgtEl>
                                        <p:attrNameLst>
                                          <p:attrName>style.visibility</p:attrName>
                                        </p:attrNameLst>
                                      </p:cBhvr>
                                      <p:to>
                                        <p:strVal val="visible"/>
                                      </p:to>
                                    </p:set>
                                    <p:animEffect transition="in" filter="barn(inVertical)">
                                      <p:cBhvr>
                                        <p:cTn id="28" dur="5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nimBg="1"/>
      <p:bldP spid="619525" grpId="0"/>
      <p:bldP spid="619527" grpId="0"/>
      <p:bldP spid="6195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title"/>
          </p:nvPr>
        </p:nvSpPr>
        <p:spPr/>
        <p:txBody>
          <a:bodyPr/>
          <a:lstStyle/>
          <a:p>
            <a:pPr eaLnBrk="1" hangingPunct="1">
              <a:defRPr/>
            </a:pPr>
            <a:r>
              <a:rPr lang="zh-TW" altLang="en-US" dirty="0" smtClean="0"/>
              <a:t>定位</a:t>
            </a:r>
            <a:r>
              <a:rPr lang="zh-TW" altLang="en-US" dirty="0"/>
              <a:t>的意義與</a:t>
            </a:r>
            <a:r>
              <a:rPr lang="zh-TW" altLang="en-US" dirty="0" smtClean="0"/>
              <a:t>重要性</a:t>
            </a:r>
            <a:endParaRPr lang="en-US" altLang="zh-TW" dirty="0"/>
          </a:p>
        </p:txBody>
      </p:sp>
      <p:sp>
        <p:nvSpPr>
          <p:cNvPr id="51205" name="Rectangle 4"/>
          <p:cNvSpPr>
            <a:spLocks noGrp="1" noChangeArrowheads="1"/>
          </p:cNvSpPr>
          <p:nvPr>
            <p:ph type="body" idx="1"/>
          </p:nvPr>
        </p:nvSpPr>
        <p:spPr>
          <a:xfrm>
            <a:off x="1081088" y="1524000"/>
            <a:ext cx="7893050" cy="884238"/>
          </a:xfrm>
        </p:spPr>
        <p:txBody>
          <a:bodyPr/>
          <a:lstStyle/>
          <a:p>
            <a:pPr eaLnBrk="1" hangingPunct="1">
              <a:defRPr/>
            </a:pPr>
            <a:r>
              <a:rPr lang="zh-CN" altLang="en-US" dirty="0" smtClean="0"/>
              <a:t>定位的意義</a:t>
            </a:r>
          </a:p>
        </p:txBody>
      </p:sp>
      <p:sp>
        <p:nvSpPr>
          <p:cNvPr id="619525" name="Rectangle 5"/>
          <p:cNvSpPr>
            <a:spLocks noChangeArrowheads="1"/>
          </p:cNvSpPr>
          <p:nvPr/>
        </p:nvSpPr>
        <p:spPr bwMode="auto">
          <a:xfrm>
            <a:off x="2124075" y="2762250"/>
            <a:ext cx="4679950" cy="831850"/>
          </a:xfrm>
          <a:prstGeom prst="rect">
            <a:avLst/>
          </a:prstGeom>
          <a:noFill/>
          <a:ln>
            <a:noFill/>
          </a:ln>
          <a:effectLst/>
          <a:extLst/>
        </p:spPr>
        <p:txBody>
          <a:bodyPr anchor="ctr">
            <a:spAutoFit/>
          </a:bodyPr>
          <a:lstStyle/>
          <a:p>
            <a:pPr fontAlgn="b">
              <a:defRPr/>
            </a:pPr>
            <a:r>
              <a:rPr lang="zh-TW" altLang="en-US" sz="2400" b="1" dirty="0">
                <a:solidFill>
                  <a:srgbClr val="FF0000"/>
                </a:solidFill>
                <a:latin typeface="新細明體"/>
                <a:ea typeface="新細明體"/>
              </a:rPr>
              <a:t>在消費者腦海中為某個品牌建立有別於競爭者的形象 </a:t>
            </a:r>
          </a:p>
        </p:txBody>
      </p:sp>
      <p:grpSp>
        <p:nvGrpSpPr>
          <p:cNvPr id="2" name="Group 8"/>
          <p:cNvGrpSpPr>
            <a:grpSpLocks/>
          </p:cNvGrpSpPr>
          <p:nvPr/>
        </p:nvGrpSpPr>
        <p:grpSpPr bwMode="auto">
          <a:xfrm>
            <a:off x="2627313" y="5157788"/>
            <a:ext cx="3889375" cy="952500"/>
            <a:chOff x="1202" y="3249"/>
            <a:chExt cx="2721" cy="698"/>
          </a:xfrm>
        </p:grpSpPr>
        <p:sp>
          <p:nvSpPr>
            <p:cNvPr id="109583" name="AutoShape 9"/>
            <p:cNvSpPr>
              <a:spLocks/>
            </p:cNvSpPr>
            <p:nvPr/>
          </p:nvSpPr>
          <p:spPr bwMode="auto">
            <a:xfrm rot="5400000">
              <a:off x="2404" y="2047"/>
              <a:ext cx="317" cy="2721"/>
            </a:xfrm>
            <a:prstGeom prst="rightBrace">
              <a:avLst>
                <a:gd name="adj1" fmla="val 71530"/>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3200" smtClean="0">
                <a:solidFill>
                  <a:srgbClr val="000099"/>
                </a:solidFill>
                <a:latin typeface="Times New Roman" pitchFamily="18" charset="0"/>
                <a:ea typeface="新細明體" pitchFamily="18" charset="-120"/>
              </a:endParaRPr>
            </a:p>
          </p:txBody>
        </p:sp>
        <p:sp>
          <p:nvSpPr>
            <p:cNvPr id="109584" name="Text Box 10"/>
            <p:cNvSpPr txBox="1">
              <a:spLocks noChangeArrowheads="1"/>
            </p:cNvSpPr>
            <p:nvPr/>
          </p:nvSpPr>
          <p:spPr bwMode="auto">
            <a:xfrm>
              <a:off x="1525" y="3612"/>
              <a:ext cx="204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CN" altLang="en-US" sz="2400" smtClean="0">
                  <a:solidFill>
                    <a:srgbClr val="000099"/>
                  </a:solidFill>
                  <a:latin typeface="Times New Roman" pitchFamily="18" charset="0"/>
                </a:rPr>
                <a:t>建立定位 </a:t>
              </a:r>
              <a:r>
                <a:rPr lang="en-US" altLang="zh-TW" sz="2400" smtClean="0">
                  <a:solidFill>
                    <a:srgbClr val="000099"/>
                  </a:solidFill>
                  <a:latin typeface="Times New Roman" pitchFamily="18" charset="0"/>
                </a:rPr>
                <a:t>positioning </a:t>
              </a:r>
            </a:p>
          </p:txBody>
        </p:sp>
      </p:grpSp>
      <p:grpSp>
        <p:nvGrpSpPr>
          <p:cNvPr id="3" name="Group 11"/>
          <p:cNvGrpSpPr>
            <a:grpSpLocks/>
          </p:cNvGrpSpPr>
          <p:nvPr/>
        </p:nvGrpSpPr>
        <p:grpSpPr bwMode="auto">
          <a:xfrm>
            <a:off x="6907213" y="5360988"/>
            <a:ext cx="1927225" cy="817562"/>
            <a:chOff x="4388" y="3459"/>
            <a:chExt cx="1214" cy="515"/>
          </a:xfrm>
        </p:grpSpPr>
        <p:sp>
          <p:nvSpPr>
            <p:cNvPr id="109581" name="AutoShape 12"/>
            <p:cNvSpPr>
              <a:spLocks/>
            </p:cNvSpPr>
            <p:nvPr/>
          </p:nvSpPr>
          <p:spPr bwMode="auto">
            <a:xfrm rot="5400000">
              <a:off x="4876" y="3096"/>
              <a:ext cx="227" cy="953"/>
            </a:xfrm>
            <a:prstGeom prst="rightBrace">
              <a:avLst>
                <a:gd name="adj1" fmla="val 34985"/>
                <a:gd name="adj2" fmla="val 4847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09582" name="Text Box 13"/>
            <p:cNvSpPr txBox="1">
              <a:spLocks noChangeArrowheads="1"/>
            </p:cNvSpPr>
            <p:nvPr/>
          </p:nvSpPr>
          <p:spPr bwMode="auto">
            <a:xfrm>
              <a:off x="4388" y="3686"/>
              <a:ext cx="1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CN" altLang="en-US" sz="2400" smtClean="0">
                  <a:solidFill>
                    <a:srgbClr val="000099"/>
                  </a:solidFill>
                  <a:latin typeface="Times New Roman" pitchFamily="18" charset="0"/>
                </a:rPr>
                <a:t>定位 </a:t>
              </a:r>
              <a:r>
                <a:rPr lang="en-US" altLang="zh-TW" sz="2400" smtClean="0">
                  <a:solidFill>
                    <a:srgbClr val="000099"/>
                  </a:solidFill>
                  <a:latin typeface="Times New Roman" pitchFamily="18" charset="0"/>
                </a:rPr>
                <a:t>position </a:t>
              </a:r>
            </a:p>
          </p:txBody>
        </p:sp>
      </p:grpSp>
      <p:sp>
        <p:nvSpPr>
          <p:cNvPr id="619535" name="AutoShape 15"/>
          <p:cNvSpPr>
            <a:spLocks noChangeArrowheads="1"/>
          </p:cNvSpPr>
          <p:nvPr/>
        </p:nvSpPr>
        <p:spPr bwMode="auto">
          <a:xfrm>
            <a:off x="323850" y="2420938"/>
            <a:ext cx="8569325" cy="1079500"/>
          </a:xfrm>
          <a:prstGeom prst="curvedDownArrow">
            <a:avLst>
              <a:gd name="adj1" fmla="val 65380"/>
              <a:gd name="adj2" fmla="val 218632"/>
              <a:gd name="adj3" fmla="val 22648"/>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pic>
        <p:nvPicPr>
          <p:cNvPr id="619536" name="Picture 16" descr="1194228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3749675"/>
            <a:ext cx="24114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37" name="Picture 17" descr="8975586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3594100"/>
            <a:ext cx="1947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8"/>
          <p:cNvGrpSpPr>
            <a:grpSpLocks/>
          </p:cNvGrpSpPr>
          <p:nvPr/>
        </p:nvGrpSpPr>
        <p:grpSpPr bwMode="auto">
          <a:xfrm>
            <a:off x="6300788" y="1052513"/>
            <a:ext cx="2447925" cy="1368425"/>
            <a:chOff x="5375" y="2704"/>
            <a:chExt cx="1451" cy="862"/>
          </a:xfrm>
        </p:grpSpPr>
        <p:sp>
          <p:nvSpPr>
            <p:cNvPr id="98316" name="AutoShape 19"/>
            <p:cNvSpPr>
              <a:spLocks noChangeArrowheads="1"/>
            </p:cNvSpPr>
            <p:nvPr/>
          </p:nvSpPr>
          <p:spPr bwMode="auto">
            <a:xfrm>
              <a:off x="5375" y="2704"/>
              <a:ext cx="1451" cy="862"/>
            </a:xfrm>
            <a:prstGeom prst="cloudCallout">
              <a:avLst>
                <a:gd name="adj1" fmla="val -60958"/>
                <a:gd name="adj2" fmla="val 53250"/>
              </a:avLst>
            </a:prstGeom>
            <a:solidFill>
              <a:schemeClr val="bg2">
                <a:lumMod val="20000"/>
                <a:lumOff val="80000"/>
              </a:schemeClr>
            </a:solidFill>
            <a:ln w="9525">
              <a:solidFill>
                <a:schemeClr val="tx1"/>
              </a:solidFill>
              <a:round/>
              <a:headEnd/>
              <a:tailEnd/>
            </a:ln>
          </p:spPr>
          <p:txBody>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spcBef>
                  <a:spcPct val="0"/>
                </a:spcBef>
                <a:buClrTx/>
                <a:buSzTx/>
                <a:buFontTx/>
                <a:buNone/>
                <a:defRPr/>
              </a:pPr>
              <a:endParaRPr lang="zh-TW" altLang="zh-TW" sz="2400" smtClean="0">
                <a:solidFill>
                  <a:srgbClr val="000000"/>
                </a:solidFill>
                <a:latin typeface="Verdana" pitchFamily="34" charset="0"/>
                <a:ea typeface="新細明體" pitchFamily="18" charset="-120"/>
              </a:endParaRPr>
            </a:p>
          </p:txBody>
        </p:sp>
        <p:sp>
          <p:nvSpPr>
            <p:cNvPr id="109580" name="Text Box 20"/>
            <p:cNvSpPr txBox="1">
              <a:spLocks noChangeArrowheads="1"/>
            </p:cNvSpPr>
            <p:nvPr/>
          </p:nvSpPr>
          <p:spPr bwMode="auto">
            <a:xfrm>
              <a:off x="5475" y="2809"/>
              <a:ext cx="1238"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spcBef>
                  <a:spcPct val="5000"/>
                </a:spcBef>
                <a:buClr>
                  <a:srgbClr val="0000CC"/>
                </a:buClr>
                <a:buSzTx/>
                <a:buFont typeface="Wingdings" pitchFamily="2" charset="2"/>
                <a:buNone/>
              </a:pPr>
              <a:r>
                <a:rPr lang="zh-CN" altLang="en-US" sz="2400" b="1" smtClean="0">
                  <a:solidFill>
                    <a:srgbClr val="000000"/>
                  </a:solidFill>
                  <a:latin typeface="Times New Roman" pitchFamily="18" charset="0"/>
                </a:rPr>
                <a:t>伍佰</a:t>
              </a:r>
            </a:p>
            <a:p>
              <a:pPr algn="ctr" eaLnBrk="1" fontAlgn="b" hangingPunct="1">
                <a:spcBef>
                  <a:spcPct val="5000"/>
                </a:spcBef>
                <a:buClr>
                  <a:srgbClr val="0000CC"/>
                </a:buClr>
                <a:buSzTx/>
                <a:buFont typeface="Wingdings" pitchFamily="2" charset="2"/>
                <a:buNone/>
              </a:pPr>
              <a:r>
                <a:rPr lang="zh-CN" altLang="en-US" sz="2400" b="1" smtClean="0">
                  <a:solidFill>
                    <a:srgbClr val="000000"/>
                  </a:solidFill>
                  <a:latin typeface="Times New Roman" pitchFamily="18" charset="0"/>
                </a:rPr>
                <a:t>台灣搖滾之王</a:t>
              </a:r>
              <a:r>
                <a:rPr lang="zh-TW" altLang="en-US" sz="2400" b="1" smtClean="0">
                  <a:solidFill>
                    <a:srgbClr val="000000"/>
                  </a:solidFill>
                  <a:latin typeface="Times New Roman" pitchFamily="18" charset="0"/>
                </a:rPr>
                <a:t> </a:t>
              </a:r>
            </a:p>
          </p:txBody>
        </p:sp>
      </p:grpSp>
    </p:spTree>
    <p:extLst>
      <p:ext uri="{BB962C8B-B14F-4D97-AF65-F5344CB8AC3E}">
        <p14:creationId xmlns:p14="http://schemas.microsoft.com/office/powerpoint/2010/main" val="25684657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9535"/>
                                        </p:tgtEl>
                                        <p:attrNameLst>
                                          <p:attrName>style.visibility</p:attrName>
                                        </p:attrNameLst>
                                      </p:cBhvr>
                                      <p:to>
                                        <p:strVal val="visible"/>
                                      </p:to>
                                    </p:set>
                                    <p:animEffect transition="in" filter="barn(inVertical)">
                                      <p:cBhvr>
                                        <p:cTn id="7" dur="500"/>
                                        <p:tgtEl>
                                          <p:spTgt spid="6195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9525"/>
                                        </p:tgtEl>
                                        <p:attrNameLst>
                                          <p:attrName>style.visibility</p:attrName>
                                        </p:attrNameLst>
                                      </p:cBhvr>
                                      <p:to>
                                        <p:strVal val="visible"/>
                                      </p:to>
                                    </p:set>
                                    <p:animEffect transition="in" filter="barn(inVertical)">
                                      <p:cBhvr>
                                        <p:cTn id="10" dur="500"/>
                                        <p:tgtEl>
                                          <p:spTgt spid="61952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619536"/>
                                        </p:tgtEl>
                                        <p:attrNameLst>
                                          <p:attrName>style.visibility</p:attrName>
                                        </p:attrNameLst>
                                      </p:cBhvr>
                                      <p:to>
                                        <p:strVal val="visible"/>
                                      </p:to>
                                    </p:set>
                                    <p:animEffect transition="in" filter="barn(inVertical)">
                                      <p:cBhvr>
                                        <p:cTn id="22" dur="500"/>
                                        <p:tgtEl>
                                          <p:spTgt spid="619536"/>
                                        </p:tgtEl>
                                      </p:cBhvr>
                                    </p:animEffect>
                                  </p:childTnLst>
                                </p:cTn>
                              </p:par>
                              <p:par>
                                <p:cTn id="23" presetID="16" presetClass="entr" presetSubtype="21" fill="hold" nodeType="withEffect">
                                  <p:stCondLst>
                                    <p:cond delay="0"/>
                                  </p:stCondLst>
                                  <p:childTnLst>
                                    <p:set>
                                      <p:cBhvr>
                                        <p:cTn id="24" dur="1" fill="hold">
                                          <p:stCondLst>
                                            <p:cond delay="0"/>
                                          </p:stCondLst>
                                        </p:cTn>
                                        <p:tgtEl>
                                          <p:spTgt spid="619537"/>
                                        </p:tgtEl>
                                        <p:attrNameLst>
                                          <p:attrName>style.visibility</p:attrName>
                                        </p:attrNameLst>
                                      </p:cBhvr>
                                      <p:to>
                                        <p:strVal val="visible"/>
                                      </p:to>
                                    </p:set>
                                    <p:animEffect transition="in" filter="barn(inVertical)">
                                      <p:cBhvr>
                                        <p:cTn id="25" dur="500"/>
                                        <p:tgtEl>
                                          <p:spTgt spid="61953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1205">
                                            <p:txEl>
                                              <p:pRg st="0" end="0"/>
                                            </p:txEl>
                                          </p:spTgt>
                                        </p:tgtEl>
                                        <p:attrNameLst>
                                          <p:attrName>style.visibility</p:attrName>
                                        </p:attrNameLst>
                                      </p:cBhvr>
                                      <p:to>
                                        <p:strVal val="visible"/>
                                      </p:to>
                                    </p:set>
                                    <p:animEffect transition="in" filter="barn(inVertical)">
                                      <p:cBhvr>
                                        <p:cTn id="28" dur="500"/>
                                        <p:tgtEl>
                                          <p:spTgt spid="51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P spid="619525" grpId="0"/>
      <p:bldP spid="6195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的意義與</a:t>
            </a:r>
            <a:r>
              <a:rPr lang="zh-TW" altLang="en-US" dirty="0" smtClean="0"/>
              <a:t>重要性</a:t>
            </a:r>
            <a:endParaRPr lang="en-US" altLang="zh-TW" dirty="0"/>
          </a:p>
        </p:txBody>
      </p:sp>
      <p:sp>
        <p:nvSpPr>
          <p:cNvPr id="620547" name="Rectangle 3"/>
          <p:cNvSpPr>
            <a:spLocks noGrp="1" noChangeArrowheads="1"/>
          </p:cNvSpPr>
          <p:nvPr>
            <p:ph type="body" idx="1"/>
          </p:nvPr>
        </p:nvSpPr>
        <p:spPr>
          <a:xfrm>
            <a:off x="785813" y="1824038"/>
            <a:ext cx="7594600" cy="4164012"/>
          </a:xfrm>
        </p:spPr>
        <p:txBody>
          <a:bodyPr/>
          <a:lstStyle/>
          <a:p>
            <a:pPr eaLnBrk="1" hangingPunct="1">
              <a:spcBef>
                <a:spcPct val="50000"/>
              </a:spcBef>
              <a:defRPr/>
            </a:pPr>
            <a:r>
              <a:rPr lang="zh-TW" altLang="en-US" dirty="0" smtClean="0"/>
              <a:t>定位的意義 </a:t>
            </a:r>
          </a:p>
          <a:p>
            <a:pPr lvl="1" eaLnBrk="1" hangingPunct="1">
              <a:spcBef>
                <a:spcPct val="50000"/>
              </a:spcBef>
              <a:defRPr/>
            </a:pPr>
            <a:r>
              <a:rPr lang="zh-TW" altLang="en-US" dirty="0" smtClean="0"/>
              <a:t>定位最重要的前提 ：</a:t>
            </a:r>
            <a:endParaRPr lang="en-US" altLang="zh-CN" dirty="0" smtClean="0"/>
          </a:p>
        </p:txBody>
      </p:sp>
      <p:sp>
        <p:nvSpPr>
          <p:cNvPr id="620548" name="Rectangle 4"/>
          <p:cNvSpPr>
            <a:spLocks noChangeArrowheads="1"/>
          </p:cNvSpPr>
          <p:nvPr/>
        </p:nvSpPr>
        <p:spPr bwMode="auto">
          <a:xfrm>
            <a:off x="4760913" y="2478088"/>
            <a:ext cx="431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mtClean="0">
                <a:solidFill>
                  <a:srgbClr val="FF0000"/>
                </a:solidFill>
              </a:rPr>
              <a:t>差異化</a:t>
            </a:r>
            <a:r>
              <a:rPr lang="en-US" altLang="zh-TW" smtClean="0">
                <a:solidFill>
                  <a:srgbClr val="FF0000"/>
                </a:solidFill>
              </a:rPr>
              <a:t>(differentiation)</a:t>
            </a:r>
          </a:p>
        </p:txBody>
      </p:sp>
      <p:sp>
        <p:nvSpPr>
          <p:cNvPr id="620549" name="Rectangle 5"/>
          <p:cNvSpPr>
            <a:spLocks noChangeArrowheads="1"/>
          </p:cNvSpPr>
          <p:nvPr/>
        </p:nvSpPr>
        <p:spPr bwMode="auto">
          <a:xfrm>
            <a:off x="611188" y="3213100"/>
            <a:ext cx="8007350" cy="519113"/>
          </a:xfrm>
          <a:prstGeom prst="rect">
            <a:avLst/>
          </a:prstGeom>
          <a:solidFill>
            <a:srgbClr val="FFC000"/>
          </a:solidFill>
          <a:ln>
            <a:noFill/>
          </a:ln>
          <a:effectLst/>
          <a:extLst/>
        </p:spPr>
        <p:txBody>
          <a:bodyPr wrap="none">
            <a:spAutoFit/>
          </a:bodyPr>
          <a:lstStyle/>
          <a:p>
            <a:pPr fontAlgn="b">
              <a:defRPr/>
            </a:pPr>
            <a:r>
              <a:rPr lang="zh-CN" altLang="en-US" sz="2800" dirty="0">
                <a:solidFill>
                  <a:srgbClr val="000000"/>
                </a:solidFill>
                <a:latin typeface="新細明體"/>
                <a:ea typeface="新細明體"/>
              </a:rPr>
              <a:t>也就是，要讓目標市場感覺到我們真的跟別人不同</a:t>
            </a:r>
          </a:p>
        </p:txBody>
      </p:sp>
      <p:sp>
        <p:nvSpPr>
          <p:cNvPr id="3" name="矩形 2"/>
          <p:cNvSpPr/>
          <p:nvPr/>
        </p:nvSpPr>
        <p:spPr>
          <a:xfrm>
            <a:off x="1046163" y="4292600"/>
            <a:ext cx="7431087" cy="1662113"/>
          </a:xfrm>
          <a:prstGeom prst="rect">
            <a:avLst/>
          </a:prstGeom>
        </p:spPr>
        <p:txBody>
          <a:bodyPr>
            <a:spAutoFit/>
          </a:bodyPr>
          <a:lstStyle/>
          <a:p>
            <a:pPr marL="742950" lvl="1" indent="-285750">
              <a:spcBef>
                <a:spcPct val="50000"/>
              </a:spcBef>
              <a:buClr>
                <a:srgbClr val="C36C03"/>
              </a:buClr>
              <a:buSzPct val="70000"/>
              <a:buFont typeface="Wingdings" pitchFamily="2" charset="2"/>
              <a:buChar char="l"/>
              <a:defRPr/>
            </a:pPr>
            <a:r>
              <a:rPr lang="zh-TW" altLang="en-US" sz="2800" kern="0" dirty="0">
                <a:solidFill>
                  <a:srgbClr val="000000"/>
                </a:solidFill>
                <a:effectLst>
                  <a:outerShdw blurRad="38100" dist="38100" dir="2700000" algn="tl">
                    <a:srgbClr val="C0C0C0"/>
                  </a:outerShdw>
                </a:effectLst>
                <a:latin typeface="標楷體" pitchFamily="65" charset="-120"/>
              </a:rPr>
              <a:t>定位的結果是以消費者的主觀認知來判斷</a:t>
            </a:r>
          </a:p>
          <a:p>
            <a:pPr marL="742950" lvl="1" indent="-285750">
              <a:spcBef>
                <a:spcPct val="50000"/>
              </a:spcBef>
              <a:buClr>
                <a:srgbClr val="C36C03"/>
              </a:buClr>
              <a:buSzPct val="70000"/>
              <a:buFont typeface="Wingdings" pitchFamily="2" charset="2"/>
              <a:buChar char="l"/>
              <a:defRPr/>
            </a:pPr>
            <a:r>
              <a:rPr lang="zh-TW" altLang="en-US" sz="2800" kern="0" dirty="0">
                <a:solidFill>
                  <a:srgbClr val="000000"/>
                </a:solidFill>
                <a:effectLst>
                  <a:outerShdw blurRad="38100" dist="38100" dir="2700000" algn="tl">
                    <a:srgbClr val="C0C0C0"/>
                  </a:outerShdw>
                </a:effectLst>
                <a:latin typeface="標楷體" pitchFamily="65" charset="-120"/>
              </a:rPr>
              <a:t>定位並非一成不變。當環境改變，品牌可能需要重定位</a:t>
            </a:r>
            <a:r>
              <a:rPr lang="en-US" altLang="zh-TW" sz="2800" kern="0" dirty="0">
                <a:solidFill>
                  <a:srgbClr val="000000"/>
                </a:solidFill>
                <a:effectLst>
                  <a:outerShdw blurRad="38100" dist="38100" dir="2700000" algn="tl">
                    <a:srgbClr val="C0C0C0"/>
                  </a:outerShdw>
                </a:effectLst>
                <a:latin typeface="標楷體" pitchFamily="65" charset="-120"/>
              </a:rPr>
              <a:t>(repositioning)</a:t>
            </a:r>
            <a:r>
              <a:rPr lang="en-US" altLang="zh-TW" sz="3200" kern="0" dirty="0">
                <a:solidFill>
                  <a:srgbClr val="000000"/>
                </a:solidFill>
                <a:effectLst>
                  <a:outerShdw blurRad="38100" dist="38100" dir="2700000" algn="tl">
                    <a:srgbClr val="C0C0C0"/>
                  </a:outerShdw>
                </a:effectLst>
                <a:latin typeface="標楷體" pitchFamily="65" charset="-120"/>
              </a:rPr>
              <a:t> </a:t>
            </a:r>
          </a:p>
        </p:txBody>
      </p:sp>
    </p:spTree>
    <p:extLst>
      <p:ext uri="{BB962C8B-B14F-4D97-AF65-F5344CB8AC3E}">
        <p14:creationId xmlns:p14="http://schemas.microsoft.com/office/powerpoint/2010/main" val="42750784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Effect transition="in" filter="box(in)">
                                      <p:cBhvr>
                                        <p:cTn id="7" dur="500"/>
                                        <p:tgtEl>
                                          <p:spTgt spid="620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0549"/>
                                        </p:tgtEl>
                                        <p:attrNameLst>
                                          <p:attrName>style.visibility</p:attrName>
                                        </p:attrNameLst>
                                      </p:cBhvr>
                                      <p:to>
                                        <p:strVal val="visible"/>
                                      </p:to>
                                    </p:set>
                                    <p:animEffect transition="in" filter="box(in)">
                                      <p:cBhvr>
                                        <p:cTn id="12" dur="500"/>
                                        <p:tgtEl>
                                          <p:spTgt spid="620549"/>
                                        </p:tgtEl>
                                      </p:cBhvr>
                                    </p:animEffect>
                                  </p:childTnLst>
                                  <p:subTnLst>
                                    <p:set>
                                      <p:cBhvr override="childStyle">
                                        <p:cTn dur="1" fill="hold" display="0" masterRel="nextClick" afterEffect="1"/>
                                        <p:tgtEl>
                                          <p:spTgt spid="62054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p:bldP spid="620549"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的意義與</a:t>
            </a:r>
            <a:r>
              <a:rPr lang="zh-TW" altLang="en-US" dirty="0" smtClean="0"/>
              <a:t>重要性</a:t>
            </a:r>
            <a:endParaRPr lang="en-US" altLang="zh-TW" dirty="0"/>
          </a:p>
        </p:txBody>
      </p:sp>
      <p:sp>
        <p:nvSpPr>
          <p:cNvPr id="621571" name="Rectangle 3"/>
          <p:cNvSpPr>
            <a:spLocks noGrp="1" noChangeArrowheads="1"/>
          </p:cNvSpPr>
          <p:nvPr>
            <p:ph type="body" idx="1"/>
          </p:nvPr>
        </p:nvSpPr>
        <p:spPr>
          <a:xfrm>
            <a:off x="971550" y="1341438"/>
            <a:ext cx="7893050" cy="4968875"/>
          </a:xfrm>
        </p:spPr>
        <p:txBody>
          <a:bodyPr/>
          <a:lstStyle/>
          <a:p>
            <a:pPr eaLnBrk="1" hangingPunct="1">
              <a:lnSpc>
                <a:spcPct val="110000"/>
              </a:lnSpc>
              <a:spcBef>
                <a:spcPct val="30000"/>
              </a:spcBef>
              <a:defRPr/>
            </a:pPr>
            <a:r>
              <a:rPr lang="zh-TW" altLang="en-US" dirty="0" smtClean="0"/>
              <a:t>定位的重要性 </a:t>
            </a:r>
          </a:p>
          <a:p>
            <a:pPr marL="457200" lvl="1" indent="0" eaLnBrk="1" hangingPunct="1">
              <a:lnSpc>
                <a:spcPct val="110000"/>
              </a:lnSpc>
              <a:spcBef>
                <a:spcPct val="30000"/>
              </a:spcBef>
              <a:buFont typeface="Wingdings" pitchFamily="2" charset="2"/>
              <a:buNone/>
              <a:defRPr/>
            </a:pPr>
            <a:r>
              <a:rPr lang="en-US" altLang="zh-TW" dirty="0" smtClean="0"/>
              <a:t>1.</a:t>
            </a:r>
            <a:r>
              <a:rPr lang="zh-TW" altLang="en-US" dirty="0" smtClean="0"/>
              <a:t>佔據目標顧客的腦海版圖</a:t>
            </a:r>
          </a:p>
          <a:p>
            <a:pPr marL="457200" lvl="1" indent="0" eaLnBrk="1" hangingPunct="1">
              <a:lnSpc>
                <a:spcPct val="110000"/>
              </a:lnSpc>
              <a:spcBef>
                <a:spcPct val="30000"/>
              </a:spcBef>
              <a:buFont typeface="Wingdings" pitchFamily="2" charset="2"/>
              <a:buNone/>
              <a:defRPr/>
            </a:pPr>
            <a:r>
              <a:rPr lang="en-US" altLang="zh-TW" dirty="0" smtClean="0"/>
              <a:t>2.</a:t>
            </a:r>
            <a:r>
              <a:rPr lang="zh-TW" altLang="en-US" dirty="0" smtClean="0"/>
              <a:t>協助口碑流傳，擴大市場基礎</a:t>
            </a:r>
          </a:p>
          <a:p>
            <a:pPr lvl="2" eaLnBrk="1" hangingPunct="1">
              <a:lnSpc>
                <a:spcPct val="110000"/>
              </a:lnSpc>
              <a:spcBef>
                <a:spcPts val="0"/>
              </a:spcBef>
              <a:buFont typeface="Wingdings" pitchFamily="2" charset="2"/>
              <a:buChar char="Ø"/>
              <a:defRPr/>
            </a:pPr>
            <a:r>
              <a:rPr lang="zh-TW" altLang="en-US" dirty="0" smtClean="0"/>
              <a:t>半夜肚餓想到</a:t>
            </a:r>
            <a:r>
              <a:rPr lang="en-US" altLang="zh-TW" dirty="0" smtClean="0"/>
              <a:t>7-11</a:t>
            </a:r>
            <a:r>
              <a:rPr lang="zh-TW" altLang="en-US" dirty="0" smtClean="0"/>
              <a:t>，因為</a:t>
            </a:r>
            <a:r>
              <a:rPr lang="zh-CN" altLang="en-US" dirty="0" smtClean="0"/>
              <a:t>它</a:t>
            </a:r>
            <a:r>
              <a:rPr lang="zh-TW" altLang="en-US" dirty="0" smtClean="0"/>
              <a:t>是「方便的好鄰居」</a:t>
            </a:r>
            <a:endParaRPr lang="zh-TW" altLang="zh-CN" dirty="0" smtClean="0"/>
          </a:p>
          <a:p>
            <a:pPr marL="457200" lvl="1" indent="0" eaLnBrk="1" hangingPunct="1">
              <a:lnSpc>
                <a:spcPct val="110000"/>
              </a:lnSpc>
              <a:spcBef>
                <a:spcPct val="30000"/>
              </a:spcBef>
              <a:buFont typeface="Wingdings" pitchFamily="2" charset="2"/>
              <a:buNone/>
              <a:defRPr/>
            </a:pPr>
            <a:r>
              <a:rPr lang="en-US" altLang="zh-TW" dirty="0" smtClean="0"/>
              <a:t>3.</a:t>
            </a:r>
            <a:r>
              <a:rPr lang="zh-TW" altLang="en-US" dirty="0" smtClean="0"/>
              <a:t>作為行銷策略規劃的基礎</a:t>
            </a:r>
          </a:p>
          <a:p>
            <a:pPr lvl="2" eaLnBrk="1" hangingPunct="1">
              <a:lnSpc>
                <a:spcPct val="110000"/>
              </a:lnSpc>
              <a:spcBef>
                <a:spcPts val="0"/>
              </a:spcBef>
              <a:buFont typeface="Wingdings" pitchFamily="2" charset="2"/>
              <a:buChar char="Ø"/>
              <a:defRPr/>
            </a:pPr>
            <a:r>
              <a:rPr lang="zh-TW" altLang="en-US" dirty="0" smtClean="0"/>
              <a:t>產品的包裝、廣告、價位或銷售等行銷組合決策，都須配合定位才能凸出產品的整體形象</a:t>
            </a:r>
          </a:p>
        </p:txBody>
      </p:sp>
      <p:pic>
        <p:nvPicPr>
          <p:cNvPr id="114692" name="Picture 5" descr="如何开弹棉花店、如何进行产品定位、如何销售？"/>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6338" y="2603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63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Effect transition="in" filter="box(in)">
                                      <p:cBhvr>
                                        <p:cTn id="7" dur="500"/>
                                        <p:tgtEl>
                                          <p:spTgt spid="621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1571">
                                            <p:txEl>
                                              <p:pRg st="1" end="1"/>
                                            </p:txEl>
                                          </p:spTgt>
                                        </p:tgtEl>
                                        <p:attrNameLst>
                                          <p:attrName>style.visibility</p:attrName>
                                        </p:attrNameLst>
                                      </p:cBhvr>
                                      <p:to>
                                        <p:strVal val="visible"/>
                                      </p:to>
                                    </p:set>
                                    <p:animEffect transition="in" filter="box(in)">
                                      <p:cBhvr>
                                        <p:cTn id="12" dur="500"/>
                                        <p:tgtEl>
                                          <p:spTgt spid="621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1571">
                                            <p:txEl>
                                              <p:pRg st="2" end="2"/>
                                            </p:txEl>
                                          </p:spTgt>
                                        </p:tgtEl>
                                        <p:attrNameLst>
                                          <p:attrName>style.visibility</p:attrName>
                                        </p:attrNameLst>
                                      </p:cBhvr>
                                      <p:to>
                                        <p:strVal val="visible"/>
                                      </p:to>
                                    </p:set>
                                    <p:animEffect transition="in" filter="box(in)">
                                      <p:cBhvr>
                                        <p:cTn id="17" dur="500"/>
                                        <p:tgtEl>
                                          <p:spTgt spid="621571">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21571">
                                            <p:txEl>
                                              <p:pRg st="3" end="3"/>
                                            </p:txEl>
                                          </p:spTgt>
                                        </p:tgtEl>
                                        <p:attrNameLst>
                                          <p:attrName>style.visibility</p:attrName>
                                        </p:attrNameLst>
                                      </p:cBhvr>
                                      <p:to>
                                        <p:strVal val="visible"/>
                                      </p:to>
                                    </p:set>
                                    <p:animEffect transition="in" filter="box(in)">
                                      <p:cBhvr>
                                        <p:cTn id="20" dur="500"/>
                                        <p:tgtEl>
                                          <p:spTgt spid="62157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21571">
                                            <p:txEl>
                                              <p:pRg st="4" end="4"/>
                                            </p:txEl>
                                          </p:spTgt>
                                        </p:tgtEl>
                                        <p:attrNameLst>
                                          <p:attrName>style.visibility</p:attrName>
                                        </p:attrNameLst>
                                      </p:cBhvr>
                                      <p:to>
                                        <p:strVal val="visible"/>
                                      </p:to>
                                    </p:set>
                                    <p:animEffect transition="in" filter="box(in)">
                                      <p:cBhvr>
                                        <p:cTn id="25" dur="500"/>
                                        <p:tgtEl>
                                          <p:spTgt spid="621571">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21571">
                                            <p:txEl>
                                              <p:pRg st="5" end="5"/>
                                            </p:txEl>
                                          </p:spTgt>
                                        </p:tgtEl>
                                        <p:attrNameLst>
                                          <p:attrName>style.visibility</p:attrName>
                                        </p:attrNameLst>
                                      </p:cBhvr>
                                      <p:to>
                                        <p:strVal val="visible"/>
                                      </p:to>
                                    </p:set>
                                    <p:animEffect transition="in" filter="box(in)">
                                      <p:cBhvr>
                                        <p:cTn id="28" dur="500"/>
                                        <p:tgtEl>
                                          <p:spTgt spid="621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965200" y="188913"/>
            <a:ext cx="7772400" cy="620712"/>
          </a:xfrm>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622595" name="Rectangle 3"/>
          <p:cNvSpPr>
            <a:spLocks noChangeArrowheads="1"/>
          </p:cNvSpPr>
          <p:nvPr/>
        </p:nvSpPr>
        <p:spPr bwMode="auto">
          <a:xfrm>
            <a:off x="1330325" y="1339850"/>
            <a:ext cx="3817938" cy="576263"/>
          </a:xfrm>
          <a:prstGeom prst="rect">
            <a:avLst/>
          </a:prstGeom>
          <a:noFill/>
          <a:ln>
            <a:noFill/>
          </a:ln>
          <a:effectLst/>
          <a:extLst/>
        </p:spPr>
        <p:txBody>
          <a:bodyPr/>
          <a:lstStyle/>
          <a:p>
            <a:pPr marL="469900" indent="-469900" fontAlgn="b">
              <a:lnSpc>
                <a:spcPct val="130000"/>
              </a:lnSpc>
              <a:spcBef>
                <a:spcPct val="30000"/>
              </a:spcBef>
              <a:buClr>
                <a:srgbClr val="C00000"/>
              </a:buClr>
              <a:buFont typeface="Wingdings 2" pitchFamily="18" charset="2"/>
              <a:buChar char="Ó"/>
              <a:defRPr/>
            </a:pPr>
            <a:r>
              <a:rPr lang="zh-TW" altLang="en-US" sz="3200" dirty="0">
                <a:solidFill>
                  <a:srgbClr val="000000"/>
                </a:solidFill>
                <a:latin typeface="新細明體"/>
                <a:ea typeface="新細明體"/>
              </a:rPr>
              <a:t>定位</a:t>
            </a:r>
            <a:r>
              <a:rPr lang="zh-CN" altLang="en-US" sz="3200" dirty="0">
                <a:solidFill>
                  <a:srgbClr val="000000"/>
                </a:solidFill>
                <a:latin typeface="新細明體"/>
                <a:ea typeface="新細明體"/>
              </a:rPr>
              <a:t>的</a:t>
            </a:r>
            <a:r>
              <a:rPr lang="zh-TW" altLang="en-US" sz="3200" dirty="0">
                <a:solidFill>
                  <a:srgbClr val="000000"/>
                </a:solidFill>
                <a:latin typeface="新細明體"/>
                <a:ea typeface="新細明體"/>
              </a:rPr>
              <a:t>基礎</a:t>
            </a:r>
          </a:p>
        </p:txBody>
      </p:sp>
      <p:grpSp>
        <p:nvGrpSpPr>
          <p:cNvPr id="2" name="Group 4"/>
          <p:cNvGrpSpPr>
            <a:grpSpLocks/>
          </p:cNvGrpSpPr>
          <p:nvPr/>
        </p:nvGrpSpPr>
        <p:grpSpPr bwMode="auto">
          <a:xfrm rot="-7798570">
            <a:off x="2609851" y="2781300"/>
            <a:ext cx="717550" cy="3146425"/>
            <a:chOff x="3016" y="1706"/>
            <a:chExt cx="757" cy="1361"/>
          </a:xfrm>
        </p:grpSpPr>
        <p:sp>
          <p:nvSpPr>
            <p:cNvPr id="116743" name="AutoShape 5"/>
            <p:cNvSpPr>
              <a:spLocks/>
            </p:cNvSpPr>
            <p:nvPr/>
          </p:nvSpPr>
          <p:spPr bwMode="auto">
            <a:xfrm>
              <a:off x="3016" y="1706"/>
              <a:ext cx="182" cy="1361"/>
            </a:xfrm>
            <a:prstGeom prst="rightBrace">
              <a:avLst>
                <a:gd name="adj1" fmla="val 62317"/>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16744" name="Text Box 6"/>
            <p:cNvSpPr txBox="1">
              <a:spLocks noChangeArrowheads="1"/>
            </p:cNvSpPr>
            <p:nvPr/>
          </p:nvSpPr>
          <p:spPr bwMode="auto">
            <a:xfrm rot="7155231">
              <a:off x="3213" y="2160"/>
              <a:ext cx="75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3200" smtClean="0">
                  <a:solidFill>
                    <a:srgbClr val="FF0000"/>
                  </a:solidFill>
                  <a:latin typeface="Times New Roman" pitchFamily="18" charset="0"/>
                </a:rPr>
                <a:t>AFBP</a:t>
              </a:r>
            </a:p>
          </p:txBody>
        </p:sp>
      </p:grpSp>
      <p:sp>
        <p:nvSpPr>
          <p:cNvPr id="116741" name="文字方塊 6"/>
          <p:cNvSpPr txBox="1">
            <a:spLocks noChangeArrowheads="1"/>
          </p:cNvSpPr>
          <p:nvPr/>
        </p:nvSpPr>
        <p:spPr bwMode="auto">
          <a:xfrm rot="-975705">
            <a:off x="565150" y="2667000"/>
            <a:ext cx="8001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hangingPunct="1">
              <a:spcBef>
                <a:spcPct val="0"/>
              </a:spcBef>
              <a:buClrTx/>
              <a:buSzTx/>
              <a:buFontTx/>
              <a:buNone/>
            </a:pPr>
            <a:r>
              <a:rPr lang="zh-TW" altLang="en-US" sz="2400" smtClean="0">
                <a:solidFill>
                  <a:srgbClr val="000000"/>
                </a:solidFill>
              </a:rPr>
              <a:t>筆記</a:t>
            </a:r>
          </a:p>
        </p:txBody>
      </p:sp>
      <p:graphicFrame>
        <p:nvGraphicFramePr>
          <p:cNvPr id="8" name="資料庫圖表 7"/>
          <p:cNvGraphicFramePr/>
          <p:nvPr/>
        </p:nvGraphicFramePr>
        <p:xfrm>
          <a:off x="-361056" y="1152343"/>
          <a:ext cx="9505056" cy="5584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0730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a:xfrm>
            <a:off x="452438" y="1557338"/>
            <a:ext cx="7893050" cy="1314450"/>
          </a:xfrm>
        </p:spPr>
        <p:txBody>
          <a:bodyPr/>
          <a:lstStyle/>
          <a:p>
            <a:pPr eaLnBrk="1" hangingPunct="1">
              <a:defRPr/>
            </a:pPr>
            <a:r>
              <a:rPr lang="zh-TW" altLang="en-US" dirty="0" smtClean="0">
                <a:solidFill>
                  <a:srgbClr val="FF0000"/>
                </a:solidFill>
              </a:rPr>
              <a:t>市場異質性</a:t>
            </a:r>
            <a:endParaRPr lang="en-US" altLang="zh-TW" dirty="0" smtClean="0">
              <a:solidFill>
                <a:srgbClr val="FF0000"/>
              </a:solidFill>
            </a:endParaRPr>
          </a:p>
          <a:p>
            <a:pPr marL="808038" eaLnBrk="1" hangingPunct="1">
              <a:buFont typeface="Wingdings" pitchFamily="2" charset="2"/>
              <a:buChar char="Ø"/>
              <a:defRPr/>
            </a:pPr>
            <a:r>
              <a:rPr lang="zh-CN" altLang="en-US" b="1" dirty="0" smtClean="0"/>
              <a:t>原因</a:t>
            </a:r>
            <a:r>
              <a:rPr lang="en-US" altLang="zh-CN" b="1" dirty="0" smtClean="0"/>
              <a:t>1</a:t>
            </a:r>
            <a:r>
              <a:rPr lang="zh-CN" altLang="en-US" b="1" dirty="0" smtClean="0"/>
              <a:t>：</a:t>
            </a:r>
            <a:r>
              <a:rPr lang="zh-TW" altLang="en-US" b="1" dirty="0" smtClean="0"/>
              <a:t>每個人的消費習性不同</a:t>
            </a:r>
          </a:p>
        </p:txBody>
      </p:sp>
      <p:sp>
        <p:nvSpPr>
          <p:cNvPr id="558110" name="Rectangle 30"/>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558114" name="Rectangle 34"/>
          <p:cNvSpPr>
            <a:spLocks noChangeArrowheads="1"/>
          </p:cNvSpPr>
          <p:nvPr/>
        </p:nvSpPr>
        <p:spPr bwMode="auto">
          <a:xfrm>
            <a:off x="755575" y="3068638"/>
            <a:ext cx="8074099" cy="492443"/>
          </a:xfrm>
          <a:prstGeom prst="rect">
            <a:avLst/>
          </a:prstGeom>
          <a:solidFill>
            <a:srgbClr val="FFFF00"/>
          </a:solidFill>
          <a:ln>
            <a:noFill/>
          </a:ln>
          <a:effectLst/>
          <a:extLst/>
        </p:spPr>
        <p:txBody>
          <a:bodyPr wrap="square">
            <a:spAutoFit/>
          </a:bodyPr>
          <a:lstStyle/>
          <a:p>
            <a:pPr fontAlgn="b">
              <a:defRPr/>
            </a:pPr>
            <a:r>
              <a:rPr lang="zh-CN" altLang="en-US" dirty="0">
                <a:latin typeface="+mn-lt"/>
                <a:ea typeface="新細明體" charset="-120"/>
              </a:rPr>
              <a:t>例如：每個人的電影偏好不同（</a:t>
            </a:r>
            <a:r>
              <a:rPr lang="zh-TW" altLang="en-US" dirty="0">
                <a:latin typeface="+mn-lt"/>
                <a:ea typeface="新細明體" charset="-120"/>
              </a:rPr>
              <a:t>科幻、動作、愛情</a:t>
            </a:r>
            <a:r>
              <a:rPr lang="zh-CN" altLang="en-US" dirty="0">
                <a:latin typeface="+mn-lt"/>
                <a:ea typeface="新細明體" charset="-120"/>
              </a:rPr>
              <a:t>等）</a:t>
            </a:r>
            <a:endParaRPr lang="zh-TW" altLang="en-US" dirty="0">
              <a:latin typeface="+mn-lt"/>
              <a:ea typeface="新細明體" charset="-120"/>
            </a:endParaRPr>
          </a:p>
        </p:txBody>
      </p:sp>
      <p:sp>
        <p:nvSpPr>
          <p:cNvPr id="7" name="Rectangle 34"/>
          <p:cNvSpPr>
            <a:spLocks noChangeArrowheads="1"/>
          </p:cNvSpPr>
          <p:nvPr/>
        </p:nvSpPr>
        <p:spPr bwMode="auto">
          <a:xfrm>
            <a:off x="611560" y="4076700"/>
            <a:ext cx="8218115" cy="892552"/>
          </a:xfrm>
          <a:prstGeom prst="rect">
            <a:avLst/>
          </a:prstGeom>
          <a:solidFill>
            <a:srgbClr val="FFFF00"/>
          </a:solidFill>
          <a:ln>
            <a:noFill/>
          </a:ln>
          <a:effectLst/>
          <a:extLst/>
        </p:spPr>
        <p:txBody>
          <a:bodyPr wrap="square">
            <a:spAutoFit/>
          </a:bodyPr>
          <a:lstStyle/>
          <a:p>
            <a:pPr fontAlgn="b">
              <a:defRPr/>
            </a:pPr>
            <a:r>
              <a:rPr lang="zh-CN" altLang="en-US" dirty="0">
                <a:latin typeface="+mn-lt"/>
                <a:ea typeface="新細明體" charset="-120"/>
              </a:rPr>
              <a:t>例如：</a:t>
            </a:r>
            <a:r>
              <a:rPr lang="zh-TW" altLang="en-US" dirty="0">
                <a:latin typeface="+mn-lt"/>
                <a:ea typeface="新細明體" charset="-120"/>
              </a:rPr>
              <a:t>有些人偏愛日本品牌、有人指定歐洲品牌不可、</a:t>
            </a:r>
            <a:endParaRPr lang="en-US" altLang="zh-TW" dirty="0">
              <a:latin typeface="+mn-lt"/>
              <a:ea typeface="新細明體" charset="-120"/>
            </a:endParaRPr>
          </a:p>
          <a:p>
            <a:pPr fontAlgn="b">
              <a:defRPr/>
            </a:pPr>
            <a:r>
              <a:rPr lang="zh-TW" altLang="en-US" dirty="0">
                <a:latin typeface="+mn-lt"/>
                <a:ea typeface="新細明體" charset="-120"/>
              </a:rPr>
              <a:t>            有些人不要 </a:t>
            </a:r>
            <a:r>
              <a:rPr lang="en-US" altLang="zh-TW" dirty="0">
                <a:latin typeface="+mn-lt"/>
                <a:ea typeface="新細明體" charset="-120"/>
              </a:rPr>
              <a:t>Made in China </a:t>
            </a:r>
            <a:r>
              <a:rPr lang="zh-TW" altLang="en-US" dirty="0">
                <a:latin typeface="+mn-lt"/>
                <a:ea typeface="新細明體" charset="-120"/>
              </a:rPr>
              <a:t>就好。</a:t>
            </a:r>
          </a:p>
        </p:txBody>
      </p:sp>
    </p:spTree>
    <p:extLst>
      <p:ext uri="{BB962C8B-B14F-4D97-AF65-F5344CB8AC3E}">
        <p14:creationId xmlns:p14="http://schemas.microsoft.com/office/powerpoint/2010/main" val="943401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barn(inVertical)">
                                      <p:cBhvr>
                                        <p:cTn id="10" dur="500"/>
                                        <p:tgtEl>
                                          <p:spTgt spid="13315">
                                            <p:txEl>
                                              <p:pRg st="1" end="1"/>
                                            </p:txEl>
                                          </p:spTgt>
                                        </p:tgtEl>
                                      </p:cBhvr>
                                    </p:animEffect>
                                  </p:childTnLst>
                                </p:cTn>
                              </p:par>
                            </p:childTnLst>
                          </p:cTn>
                        </p:par>
                        <p:par>
                          <p:cTn id="11" fill="hold" nodeType="afterGroup">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58114"/>
                                        </p:tgtEl>
                                        <p:attrNameLst>
                                          <p:attrName>style.visibility</p:attrName>
                                        </p:attrNameLst>
                                      </p:cBhvr>
                                      <p:to>
                                        <p:strVal val="visible"/>
                                      </p:to>
                                    </p:set>
                                    <p:animEffect transition="in" filter="barn(inVertical)">
                                      <p:cBhvr>
                                        <p:cTn id="14" dur="500"/>
                                        <p:tgtEl>
                                          <p:spTgt spid="558114"/>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558114"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623619" name="Rectangle 3"/>
          <p:cNvSpPr>
            <a:spLocks noGrp="1" noChangeArrowheads="1"/>
          </p:cNvSpPr>
          <p:nvPr>
            <p:ph type="body" idx="1"/>
          </p:nvPr>
        </p:nvSpPr>
        <p:spPr>
          <a:xfrm>
            <a:off x="827088" y="1125538"/>
            <a:ext cx="8066087" cy="3455987"/>
          </a:xfrm>
        </p:spPr>
        <p:txBody>
          <a:bodyPr/>
          <a:lstStyle/>
          <a:p>
            <a:pPr eaLnBrk="1" hangingPunct="1">
              <a:lnSpc>
                <a:spcPct val="120000"/>
              </a:lnSpc>
              <a:defRPr/>
            </a:pPr>
            <a:r>
              <a:rPr lang="zh-TW" altLang="en-US" dirty="0" smtClean="0"/>
              <a:t>定位</a:t>
            </a:r>
            <a:r>
              <a:rPr lang="zh-CN" altLang="en-US" dirty="0" smtClean="0"/>
              <a:t>的</a:t>
            </a:r>
            <a:r>
              <a:rPr lang="zh-TW" altLang="en-US" dirty="0" smtClean="0"/>
              <a:t>基礎</a:t>
            </a:r>
          </a:p>
          <a:p>
            <a:pPr marL="457200" lvl="1" indent="0" eaLnBrk="1" hangingPunct="1">
              <a:lnSpc>
                <a:spcPct val="120000"/>
              </a:lnSpc>
              <a:buFont typeface="Wingdings" pitchFamily="2" charset="2"/>
              <a:buNone/>
              <a:defRPr/>
            </a:pPr>
            <a:r>
              <a:rPr lang="en-US" altLang="zh-TW" dirty="0" smtClean="0">
                <a:solidFill>
                  <a:srgbClr val="FF0000"/>
                </a:solidFill>
              </a:rPr>
              <a:t>1.</a:t>
            </a:r>
            <a:r>
              <a:rPr lang="zh-TW" altLang="en-US" dirty="0" smtClean="0">
                <a:solidFill>
                  <a:srgbClr val="FF0000"/>
                </a:solidFill>
              </a:rPr>
              <a:t>屬性與功能 </a:t>
            </a:r>
          </a:p>
          <a:p>
            <a:pPr lvl="2" eaLnBrk="1" hangingPunct="1">
              <a:lnSpc>
                <a:spcPct val="120000"/>
              </a:lnSpc>
              <a:spcBef>
                <a:spcPts val="600"/>
              </a:spcBef>
              <a:defRPr/>
            </a:pPr>
            <a:r>
              <a:rPr lang="zh-TW" altLang="en-US" dirty="0" smtClean="0"/>
              <a:t>屬性有的較具體 </a:t>
            </a:r>
            <a:r>
              <a:rPr lang="en-US" altLang="zh-TW" dirty="0" smtClean="0"/>
              <a:t>(</a:t>
            </a:r>
            <a:r>
              <a:rPr lang="zh-TW" altLang="en-US" dirty="0" smtClean="0"/>
              <a:t>如材料、體積、顏色、價格</a:t>
            </a:r>
            <a:r>
              <a:rPr lang="en-US" altLang="zh-TW" dirty="0" smtClean="0"/>
              <a:t>)</a:t>
            </a:r>
            <a:r>
              <a:rPr lang="zh-TW" altLang="en-US" dirty="0" smtClean="0"/>
              <a:t>，有的較無形</a:t>
            </a:r>
            <a:r>
              <a:rPr lang="en-US" altLang="zh-TW" dirty="0" smtClean="0"/>
              <a:t>(</a:t>
            </a:r>
            <a:r>
              <a:rPr lang="zh-TW" altLang="en-US" dirty="0" smtClean="0"/>
              <a:t>如：美感、保證、服務速度</a:t>
            </a:r>
            <a:r>
              <a:rPr lang="en-US" altLang="zh-TW" dirty="0" smtClean="0"/>
              <a:t>)</a:t>
            </a:r>
          </a:p>
          <a:p>
            <a:pPr lvl="2" eaLnBrk="1" hangingPunct="1">
              <a:lnSpc>
                <a:spcPct val="120000"/>
              </a:lnSpc>
              <a:spcBef>
                <a:spcPts val="600"/>
              </a:spcBef>
              <a:defRPr/>
            </a:pPr>
            <a:r>
              <a:rPr lang="zh-TW" altLang="en-US" dirty="0" smtClean="0"/>
              <a:t>屬性常和功能結合用來定位品牌  </a:t>
            </a:r>
            <a:endParaRPr lang="zh-TW" altLang="en-US" sz="3200" dirty="0" smtClean="0"/>
          </a:p>
        </p:txBody>
      </p:sp>
      <p:sp>
        <p:nvSpPr>
          <p:cNvPr id="623620" name="Rectangle 4"/>
          <p:cNvSpPr>
            <a:spLocks noChangeArrowheads="1"/>
          </p:cNvSpPr>
          <p:nvPr/>
        </p:nvSpPr>
        <p:spPr bwMode="auto">
          <a:xfrm>
            <a:off x="1816100" y="5337175"/>
            <a:ext cx="4468813" cy="968375"/>
          </a:xfrm>
          <a:prstGeom prst="rect">
            <a:avLst/>
          </a:prstGeom>
          <a:solidFill>
            <a:srgbClr val="FFC000"/>
          </a:solidFill>
          <a:ln>
            <a:noFill/>
          </a:ln>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lnSpc>
                <a:spcPct val="120000"/>
              </a:lnSpc>
              <a:spcBef>
                <a:spcPct val="0"/>
              </a:spcBef>
              <a:buClrTx/>
              <a:buSzTx/>
              <a:buFontTx/>
              <a:buNone/>
            </a:pPr>
            <a:r>
              <a:rPr lang="zh-TW" altLang="en-US" sz="2400" dirty="0" smtClean="0">
                <a:solidFill>
                  <a:srgbClr val="000000"/>
                </a:solidFill>
                <a:latin typeface="Verdana" pitchFamily="34" charset="0"/>
                <a:ea typeface="新細明體" pitchFamily="18" charset="-120"/>
              </a:rPr>
              <a:t>例：聯強國際強調「兩年保固、</a:t>
            </a:r>
            <a:r>
              <a:rPr lang="en-US" altLang="zh-TW" sz="2400" dirty="0" smtClean="0">
                <a:solidFill>
                  <a:srgbClr val="000000"/>
                </a:solidFill>
                <a:latin typeface="Verdana" pitchFamily="34" charset="0"/>
                <a:ea typeface="新細明體" pitchFamily="18" charset="-120"/>
              </a:rPr>
              <a:t>30</a:t>
            </a:r>
            <a:r>
              <a:rPr lang="zh-TW" altLang="en-US" sz="2400" dirty="0" smtClean="0">
                <a:solidFill>
                  <a:srgbClr val="000000"/>
                </a:solidFill>
                <a:latin typeface="Verdana" pitchFamily="34" charset="0"/>
                <a:ea typeface="新細明體" pitchFamily="18" charset="-120"/>
              </a:rPr>
              <a:t>分鐘完修」的服務</a:t>
            </a:r>
          </a:p>
        </p:txBody>
      </p:sp>
      <p:pic>
        <p:nvPicPr>
          <p:cNvPr id="623621" name="Picture 5" descr="05122316126372"/>
          <p:cNvPicPr>
            <a:picLocks noChangeAspect="1" noChangeArrowheads="1"/>
          </p:cNvPicPr>
          <p:nvPr/>
        </p:nvPicPr>
        <p:blipFill>
          <a:blip r:embed="rId2">
            <a:extLst>
              <a:ext uri="{28A0092B-C50C-407E-A947-70E740481C1C}">
                <a14:useLocalDpi xmlns:a14="http://schemas.microsoft.com/office/drawing/2010/main" val="0"/>
              </a:ext>
            </a:extLst>
          </a:blip>
          <a:srcRect l="11084" t="3755" r="8328" b="3673"/>
          <a:stretch>
            <a:fillRect/>
          </a:stretch>
        </p:blipFill>
        <p:spPr bwMode="auto">
          <a:xfrm>
            <a:off x="6516688" y="4437063"/>
            <a:ext cx="2089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2876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3" end="3"/>
                                            </p:txEl>
                                          </p:spTgt>
                                        </p:tgtEl>
                                        <p:attrNameLst>
                                          <p:attrName>style.visibility</p:attrName>
                                        </p:attrNameLst>
                                      </p:cBhvr>
                                      <p:to>
                                        <p:strVal val="visible"/>
                                      </p:to>
                                    </p:set>
                                  </p:childTnLst>
                                </p:cTn>
                              </p:par>
                            </p:childTnLst>
                          </p:cTn>
                        </p:par>
                        <p:par>
                          <p:cTn id="11" fill="hold" nodeType="afterGroup">
                            <p:stCondLst>
                              <p:cond delay="0"/>
                            </p:stCondLst>
                            <p:childTnLst>
                              <p:par>
                                <p:cTn id="12" presetID="4" presetClass="entr" presetSubtype="16" fill="hold" grpId="0" nodeType="afterEffect">
                                  <p:stCondLst>
                                    <p:cond delay="0"/>
                                  </p:stCondLst>
                                  <p:childTnLst>
                                    <p:set>
                                      <p:cBhvr>
                                        <p:cTn id="13" dur="1" fill="hold">
                                          <p:stCondLst>
                                            <p:cond delay="0"/>
                                          </p:stCondLst>
                                        </p:cTn>
                                        <p:tgtEl>
                                          <p:spTgt spid="623620"/>
                                        </p:tgtEl>
                                        <p:attrNameLst>
                                          <p:attrName>style.visibility</p:attrName>
                                        </p:attrNameLst>
                                      </p:cBhvr>
                                      <p:to>
                                        <p:strVal val="visible"/>
                                      </p:to>
                                    </p:set>
                                    <p:animEffect transition="in" filter="box(in)">
                                      <p:cBhvr>
                                        <p:cTn id="14" dur="500"/>
                                        <p:tgtEl>
                                          <p:spTgt spid="623620"/>
                                        </p:tgtEl>
                                      </p:cBhvr>
                                    </p:animEffect>
                                  </p:childTnLst>
                                </p:cTn>
                              </p:par>
                            </p:childTnLst>
                          </p:cTn>
                        </p:par>
                        <p:par>
                          <p:cTn id="15" fill="hold" nodeType="afterGroup">
                            <p:stCondLst>
                              <p:cond delay="500"/>
                            </p:stCondLst>
                            <p:childTnLst>
                              <p:par>
                                <p:cTn id="16" presetID="4" presetClass="entr" presetSubtype="16" fill="hold" nodeType="afterEffect">
                                  <p:stCondLst>
                                    <p:cond delay="0"/>
                                  </p:stCondLst>
                                  <p:childTnLst>
                                    <p:set>
                                      <p:cBhvr>
                                        <p:cTn id="17" dur="1" fill="hold">
                                          <p:stCondLst>
                                            <p:cond delay="0"/>
                                          </p:stCondLst>
                                        </p:cTn>
                                        <p:tgtEl>
                                          <p:spTgt spid="623621"/>
                                        </p:tgtEl>
                                        <p:attrNameLst>
                                          <p:attrName>style.visibility</p:attrName>
                                        </p:attrNameLst>
                                      </p:cBhvr>
                                      <p:to>
                                        <p:strVal val="visible"/>
                                      </p:to>
                                    </p:set>
                                    <p:animEffect transition="in" filter="box(in)">
                                      <p:cBhvr>
                                        <p:cTn id="18" dur="500"/>
                                        <p:tgtEl>
                                          <p:spTgt spid="623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bldLvl="3"/>
      <p:bldP spid="6236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623619" name="Rectangle 3"/>
          <p:cNvSpPr>
            <a:spLocks noGrp="1" noChangeArrowheads="1"/>
          </p:cNvSpPr>
          <p:nvPr>
            <p:ph type="body" idx="1"/>
          </p:nvPr>
        </p:nvSpPr>
        <p:spPr>
          <a:xfrm>
            <a:off x="827088" y="1125538"/>
            <a:ext cx="8066087" cy="3455987"/>
          </a:xfrm>
        </p:spPr>
        <p:txBody>
          <a:bodyPr/>
          <a:lstStyle/>
          <a:p>
            <a:pPr eaLnBrk="1" hangingPunct="1">
              <a:lnSpc>
                <a:spcPct val="120000"/>
              </a:lnSpc>
              <a:defRPr/>
            </a:pPr>
            <a:r>
              <a:rPr lang="zh-TW" altLang="en-US" dirty="0" smtClean="0"/>
              <a:t>定位</a:t>
            </a:r>
            <a:r>
              <a:rPr lang="zh-CN" altLang="en-US" dirty="0" smtClean="0"/>
              <a:t>的</a:t>
            </a:r>
            <a:r>
              <a:rPr lang="zh-TW" altLang="en-US" dirty="0" smtClean="0"/>
              <a:t>基礎</a:t>
            </a:r>
          </a:p>
          <a:p>
            <a:pPr marL="457200" lvl="1" indent="0" eaLnBrk="1" hangingPunct="1">
              <a:lnSpc>
                <a:spcPct val="120000"/>
              </a:lnSpc>
              <a:buFont typeface="Wingdings" pitchFamily="2" charset="2"/>
              <a:buNone/>
              <a:defRPr/>
            </a:pPr>
            <a:r>
              <a:rPr lang="en-US" altLang="zh-TW" dirty="0" smtClean="0">
                <a:solidFill>
                  <a:srgbClr val="FF0000"/>
                </a:solidFill>
              </a:rPr>
              <a:t>1.</a:t>
            </a:r>
            <a:r>
              <a:rPr lang="zh-TW" altLang="en-US" dirty="0" smtClean="0">
                <a:solidFill>
                  <a:srgbClr val="FF0000"/>
                </a:solidFill>
              </a:rPr>
              <a:t>屬性與功能</a:t>
            </a:r>
            <a:endParaRPr lang="en-US" altLang="zh-TW" dirty="0" smtClean="0">
              <a:solidFill>
                <a:srgbClr val="FF0000"/>
              </a:solidFill>
            </a:endParaRPr>
          </a:p>
        </p:txBody>
      </p:sp>
      <p:pic>
        <p:nvPicPr>
          <p:cNvPr id="118788" name="Picture 2" descr="... 舒跑A、維他露P、黑馬 ( 維他露食品股份有限公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13100"/>
            <a:ext cx="2476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矩形 1"/>
          <p:cNvSpPr>
            <a:spLocks noChangeArrowheads="1"/>
          </p:cNvSpPr>
          <p:nvPr/>
        </p:nvSpPr>
        <p:spPr bwMode="auto">
          <a:xfrm>
            <a:off x="1331913" y="537368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hangingPunct="1">
              <a:spcBef>
                <a:spcPct val="0"/>
              </a:spcBef>
              <a:buClrTx/>
              <a:buSzTx/>
              <a:buFontTx/>
              <a:buNone/>
            </a:pPr>
            <a:r>
              <a:rPr lang="zh-TW" altLang="en-US" sz="2400" smtClean="0">
                <a:solidFill>
                  <a:srgbClr val="000000"/>
                </a:solidFill>
                <a:latin typeface="Times New Roman" pitchFamily="18" charset="0"/>
                <a:ea typeface="新細明體" pitchFamily="18" charset="-120"/>
              </a:rPr>
              <a:t>維他露</a:t>
            </a:r>
          </a:p>
        </p:txBody>
      </p:sp>
      <p:sp>
        <p:nvSpPr>
          <p:cNvPr id="9" name="矩形 8"/>
          <p:cNvSpPr/>
          <p:nvPr/>
        </p:nvSpPr>
        <p:spPr>
          <a:xfrm>
            <a:off x="5724525" y="4198938"/>
            <a:ext cx="2232025" cy="522287"/>
          </a:xfrm>
          <a:prstGeom prst="rect">
            <a:avLst/>
          </a:prstGeom>
          <a:solidFill>
            <a:srgbClr val="FFFF00"/>
          </a:solidFill>
        </p:spPr>
        <p:txBody>
          <a:bodyPr>
            <a:spAutoFit/>
          </a:bodyPr>
          <a:lstStyle/>
          <a:p>
            <a:pPr marL="61912" lvl="1">
              <a:spcBef>
                <a:spcPts val="1800"/>
              </a:spcBef>
              <a:defRPr/>
            </a:pPr>
            <a:r>
              <a:rPr lang="zh-TW" altLang="en-US" sz="2800" kern="0" dirty="0">
                <a:solidFill>
                  <a:srgbClr val="000000"/>
                </a:solidFill>
                <a:latin typeface="標楷體" pitchFamily="65" charset="-120"/>
                <a:cs typeface="Times New Roman" pitchFamily="18" charset="0"/>
              </a:rPr>
              <a:t>健康、低納</a:t>
            </a:r>
            <a:endParaRPr lang="en-US" altLang="zh-TW" sz="2800" kern="0" dirty="0">
              <a:solidFill>
                <a:srgbClr val="000000"/>
              </a:solidFill>
              <a:latin typeface="標楷體" pitchFamily="65" charset="-120"/>
              <a:cs typeface="Times New Roman" pitchFamily="18" charset="0"/>
            </a:endParaRPr>
          </a:p>
        </p:txBody>
      </p:sp>
      <p:sp>
        <p:nvSpPr>
          <p:cNvPr id="10" name="弧形箭號 (下彎) 9"/>
          <p:cNvSpPr/>
          <p:nvPr/>
        </p:nvSpPr>
        <p:spPr>
          <a:xfrm rot="304231">
            <a:off x="3240088" y="2744788"/>
            <a:ext cx="3600450" cy="9350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400">
              <a:solidFill>
                <a:srgbClr val="000000"/>
              </a:solidFill>
            </a:endParaRPr>
          </a:p>
        </p:txBody>
      </p:sp>
    </p:spTree>
    <p:extLst>
      <p:ext uri="{BB962C8B-B14F-4D97-AF65-F5344CB8AC3E}">
        <p14:creationId xmlns:p14="http://schemas.microsoft.com/office/powerpoint/2010/main" val="33495139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623619" name="Rectangle 3"/>
          <p:cNvSpPr>
            <a:spLocks noGrp="1" noChangeArrowheads="1"/>
          </p:cNvSpPr>
          <p:nvPr>
            <p:ph type="body" idx="1"/>
          </p:nvPr>
        </p:nvSpPr>
        <p:spPr>
          <a:xfrm>
            <a:off x="827088" y="1125538"/>
            <a:ext cx="8066087" cy="3455987"/>
          </a:xfrm>
        </p:spPr>
        <p:txBody>
          <a:bodyPr/>
          <a:lstStyle/>
          <a:p>
            <a:pPr eaLnBrk="1" hangingPunct="1">
              <a:lnSpc>
                <a:spcPct val="120000"/>
              </a:lnSpc>
              <a:defRPr/>
            </a:pPr>
            <a:r>
              <a:rPr lang="zh-TW" altLang="en-US" dirty="0" smtClean="0"/>
              <a:t>定位</a:t>
            </a:r>
            <a:r>
              <a:rPr lang="zh-CN" altLang="en-US" dirty="0" smtClean="0"/>
              <a:t>的</a:t>
            </a:r>
            <a:r>
              <a:rPr lang="zh-TW" altLang="en-US" dirty="0" smtClean="0"/>
              <a:t>基礎</a:t>
            </a:r>
          </a:p>
          <a:p>
            <a:pPr marL="457200" lvl="1" indent="0" eaLnBrk="1" hangingPunct="1">
              <a:lnSpc>
                <a:spcPct val="120000"/>
              </a:lnSpc>
              <a:buFont typeface="Wingdings" pitchFamily="2" charset="2"/>
              <a:buNone/>
              <a:defRPr/>
            </a:pPr>
            <a:r>
              <a:rPr lang="en-US" altLang="zh-TW" dirty="0" smtClean="0">
                <a:solidFill>
                  <a:srgbClr val="FF0000"/>
                </a:solidFill>
              </a:rPr>
              <a:t>1.</a:t>
            </a:r>
            <a:r>
              <a:rPr lang="zh-TW" altLang="en-US" dirty="0" smtClean="0">
                <a:solidFill>
                  <a:srgbClr val="FF0000"/>
                </a:solidFill>
              </a:rPr>
              <a:t>屬性與功能</a:t>
            </a:r>
            <a:endParaRPr lang="en-US" altLang="zh-TW" dirty="0" smtClean="0">
              <a:solidFill>
                <a:srgbClr val="FF0000"/>
              </a:solidFill>
            </a:endParaRPr>
          </a:p>
        </p:txBody>
      </p:sp>
      <p:sp>
        <p:nvSpPr>
          <p:cNvPr id="119812" name="矩形 1"/>
          <p:cNvSpPr>
            <a:spLocks noChangeArrowheads="1"/>
          </p:cNvSpPr>
          <p:nvPr/>
        </p:nvSpPr>
        <p:spPr bwMode="auto">
          <a:xfrm>
            <a:off x="1331913" y="5373688"/>
            <a:ext cx="1782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hangingPunct="1">
              <a:spcBef>
                <a:spcPct val="0"/>
              </a:spcBef>
              <a:buClrTx/>
              <a:buSzTx/>
              <a:buFontTx/>
              <a:buNone/>
            </a:pPr>
            <a:r>
              <a:rPr lang="en-US" altLang="zh-TW" sz="2400" smtClean="0">
                <a:solidFill>
                  <a:srgbClr val="000000"/>
                </a:solidFill>
                <a:latin typeface="Times New Roman" pitchFamily="18" charset="0"/>
                <a:ea typeface="新細明體" pitchFamily="18" charset="-120"/>
              </a:rPr>
              <a:t>Swatch </a:t>
            </a:r>
            <a:r>
              <a:rPr lang="zh-TW" altLang="en-US" sz="2400" smtClean="0">
                <a:solidFill>
                  <a:srgbClr val="000000"/>
                </a:solidFill>
                <a:latin typeface="Times New Roman" pitchFamily="18" charset="0"/>
                <a:ea typeface="新細明體" pitchFamily="18" charset="-120"/>
              </a:rPr>
              <a:t>手錶</a:t>
            </a:r>
          </a:p>
        </p:txBody>
      </p:sp>
      <p:sp>
        <p:nvSpPr>
          <p:cNvPr id="9" name="矩形 8"/>
          <p:cNvSpPr/>
          <p:nvPr/>
        </p:nvSpPr>
        <p:spPr>
          <a:xfrm>
            <a:off x="5364163" y="4198938"/>
            <a:ext cx="2952750" cy="522287"/>
          </a:xfrm>
          <a:prstGeom prst="rect">
            <a:avLst/>
          </a:prstGeom>
          <a:solidFill>
            <a:srgbClr val="FFFF00"/>
          </a:solidFill>
        </p:spPr>
        <p:txBody>
          <a:bodyPr>
            <a:spAutoFit/>
          </a:bodyPr>
          <a:lstStyle/>
          <a:p>
            <a:pPr marL="61912" lvl="1">
              <a:spcBef>
                <a:spcPts val="1800"/>
              </a:spcBef>
              <a:defRPr/>
            </a:pPr>
            <a:r>
              <a:rPr lang="zh-TW" altLang="en-US" sz="2800" kern="0" dirty="0">
                <a:solidFill>
                  <a:srgbClr val="000000"/>
                </a:solidFill>
                <a:latin typeface="標楷體" pitchFamily="65" charset="-120"/>
                <a:cs typeface="Times New Roman" pitchFamily="18" charset="0"/>
              </a:rPr>
              <a:t>色彩豐富塑膠錶</a:t>
            </a:r>
            <a:endParaRPr lang="en-US" altLang="zh-TW" sz="2800" kern="0" dirty="0">
              <a:solidFill>
                <a:srgbClr val="000000"/>
              </a:solidFill>
              <a:latin typeface="標楷體" pitchFamily="65" charset="-120"/>
              <a:cs typeface="Times New Roman" pitchFamily="18" charset="0"/>
            </a:endParaRPr>
          </a:p>
        </p:txBody>
      </p:sp>
      <p:sp>
        <p:nvSpPr>
          <p:cNvPr id="10" name="弧形箭號 (下彎) 9"/>
          <p:cNvSpPr/>
          <p:nvPr/>
        </p:nvSpPr>
        <p:spPr>
          <a:xfrm rot="304231">
            <a:off x="3240088" y="2744788"/>
            <a:ext cx="3600450" cy="9350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400">
              <a:solidFill>
                <a:srgbClr val="000000"/>
              </a:solidFill>
            </a:endParaRPr>
          </a:p>
        </p:txBody>
      </p:sp>
      <p:pic>
        <p:nvPicPr>
          <p:cNvPr id="119815" name="Picture 2" descr="Swatch Touch - die coole Uhr aus dem Hause Swatch"/>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3246438"/>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5151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624643" name="Rectangle 3"/>
          <p:cNvSpPr>
            <a:spLocks noGrp="1" noChangeArrowheads="1"/>
          </p:cNvSpPr>
          <p:nvPr>
            <p:ph type="body" idx="1"/>
          </p:nvPr>
        </p:nvSpPr>
        <p:spPr>
          <a:xfrm>
            <a:off x="1258888" y="1341438"/>
            <a:ext cx="7235825" cy="4762500"/>
          </a:xfrm>
        </p:spPr>
        <p:txBody>
          <a:bodyPr/>
          <a:lstStyle/>
          <a:p>
            <a:pPr marL="457200" lvl="1" indent="0" eaLnBrk="1" hangingPunct="1">
              <a:buFont typeface="Wingdings" pitchFamily="2" charset="2"/>
              <a:buNone/>
              <a:defRPr/>
            </a:pPr>
            <a:r>
              <a:rPr lang="en-US" altLang="zh-TW" dirty="0" smtClean="0">
                <a:solidFill>
                  <a:srgbClr val="FF0000"/>
                </a:solidFill>
              </a:rPr>
              <a:t>2.</a:t>
            </a:r>
            <a:r>
              <a:rPr lang="zh-TW" altLang="en-US" dirty="0" smtClean="0">
                <a:solidFill>
                  <a:srgbClr val="FF0000"/>
                </a:solidFill>
              </a:rPr>
              <a:t>利益與用途 </a:t>
            </a:r>
          </a:p>
          <a:p>
            <a:pPr lvl="2" eaLnBrk="1" hangingPunct="1">
              <a:defRPr/>
            </a:pPr>
            <a:r>
              <a:rPr lang="zh-TW" altLang="en-US" dirty="0" smtClean="0"/>
              <a:t>傳達產品可以解決什麼問題，或帶來什麼功用</a:t>
            </a:r>
          </a:p>
          <a:p>
            <a:pPr lvl="2" eaLnBrk="1" hangingPunct="1">
              <a:defRPr/>
            </a:pPr>
            <a:endParaRPr lang="zh-TW" altLang="en-US" dirty="0" smtClean="0"/>
          </a:p>
        </p:txBody>
      </p:sp>
      <p:pic>
        <p:nvPicPr>
          <p:cNvPr id="624644" name="Picture 4" descr="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49650"/>
            <a:ext cx="1800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45" name="Rectangle 5"/>
          <p:cNvSpPr>
            <a:spLocks noChangeArrowheads="1"/>
          </p:cNvSpPr>
          <p:nvPr/>
        </p:nvSpPr>
        <p:spPr bwMode="auto">
          <a:xfrm>
            <a:off x="3419475" y="3860800"/>
            <a:ext cx="3024188" cy="530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lnSpc>
                <a:spcPct val="120000"/>
              </a:lnSpc>
              <a:spcBef>
                <a:spcPct val="0"/>
              </a:spcBef>
              <a:buClrTx/>
              <a:buSzTx/>
              <a:buFontTx/>
              <a:buNone/>
            </a:pPr>
            <a:r>
              <a:rPr lang="zh-TW" altLang="en-US" sz="2400" smtClean="0">
                <a:solidFill>
                  <a:srgbClr val="000000"/>
                </a:solidFill>
                <a:latin typeface="Verdana" pitchFamily="34" charset="0"/>
                <a:ea typeface="新細明體" pitchFamily="18" charset="-120"/>
              </a:rPr>
              <a:t>例：</a:t>
            </a:r>
            <a:r>
              <a:rPr lang="zh-CN" altLang="en-US" sz="2400" smtClean="0">
                <a:solidFill>
                  <a:srgbClr val="000000"/>
                </a:solidFill>
                <a:latin typeface="Verdana" pitchFamily="34" charset="0"/>
                <a:ea typeface="新細明體" pitchFamily="18" charset="-120"/>
              </a:rPr>
              <a:t>快速全面的搜尋</a:t>
            </a:r>
          </a:p>
        </p:txBody>
      </p:sp>
      <p:pic>
        <p:nvPicPr>
          <p:cNvPr id="107527" name="Picture 7" descr="http://ts4.mm.bing.net/th?id=HN.60800010630614318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4833938"/>
            <a:ext cx="20621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5292725" y="5803900"/>
            <a:ext cx="3024188" cy="5349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lnSpc>
                <a:spcPct val="120000"/>
              </a:lnSpc>
              <a:spcBef>
                <a:spcPct val="0"/>
              </a:spcBef>
              <a:buClrTx/>
              <a:buSzTx/>
              <a:buFontTx/>
              <a:buNone/>
            </a:pPr>
            <a:r>
              <a:rPr lang="zh-TW" altLang="en-US" sz="2400" smtClean="0">
                <a:solidFill>
                  <a:srgbClr val="000000"/>
                </a:solidFill>
                <a:latin typeface="Verdana" pitchFamily="34" charset="0"/>
                <a:ea typeface="新細明體" pitchFamily="18" charset="-120"/>
              </a:rPr>
              <a:t>例：止嘴乾、不礙胃</a:t>
            </a:r>
            <a:endParaRPr lang="zh-CN" altLang="en-US" sz="2400" smtClean="0">
              <a:solidFill>
                <a:srgbClr val="000000"/>
              </a:solidFill>
              <a:latin typeface="Verdana" pitchFamily="34" charset="0"/>
              <a:ea typeface="新細明體" pitchFamily="18" charset="-120"/>
            </a:endParaRPr>
          </a:p>
        </p:txBody>
      </p:sp>
    </p:spTree>
    <p:extLst>
      <p:ext uri="{BB962C8B-B14F-4D97-AF65-F5344CB8AC3E}">
        <p14:creationId xmlns:p14="http://schemas.microsoft.com/office/powerpoint/2010/main" val="4066191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4643">
                                            <p:txEl>
                                              <p:pRg st="1" end="1"/>
                                            </p:txEl>
                                          </p:spTgt>
                                        </p:tgtEl>
                                        <p:attrNameLst>
                                          <p:attrName>style.visibility</p:attrName>
                                        </p:attrNameLst>
                                      </p:cBhvr>
                                      <p:to>
                                        <p:strVal val="visible"/>
                                      </p:to>
                                    </p:set>
                                  </p:childTnLst>
                                </p:cTn>
                              </p:par>
                            </p:childTnLst>
                          </p:cTn>
                        </p:par>
                        <p:par>
                          <p:cTn id="9" fill="hold" nodeType="afterGroup">
                            <p:stCondLst>
                              <p:cond delay="500"/>
                            </p:stCondLst>
                            <p:childTnLst>
                              <p:par>
                                <p:cTn id="10" presetID="3" presetClass="entr" presetSubtype="10" fill="hold" nodeType="afterEffect">
                                  <p:stCondLst>
                                    <p:cond delay="0"/>
                                  </p:stCondLst>
                                  <p:childTnLst>
                                    <p:set>
                                      <p:cBhvr>
                                        <p:cTn id="11" dur="1" fill="hold">
                                          <p:stCondLst>
                                            <p:cond delay="0"/>
                                          </p:stCondLst>
                                        </p:cTn>
                                        <p:tgtEl>
                                          <p:spTgt spid="624644"/>
                                        </p:tgtEl>
                                        <p:attrNameLst>
                                          <p:attrName>style.visibility</p:attrName>
                                        </p:attrNameLst>
                                      </p:cBhvr>
                                      <p:to>
                                        <p:strVal val="visible"/>
                                      </p:to>
                                    </p:set>
                                    <p:animEffect transition="in" filter="blinds(horizontal)">
                                      <p:cBhvr>
                                        <p:cTn id="12" dur="500"/>
                                        <p:tgtEl>
                                          <p:spTgt spid="624644"/>
                                        </p:tgtEl>
                                      </p:cBhvr>
                                    </p:animEffect>
                                  </p:childTnLst>
                                </p:cTn>
                              </p:par>
                            </p:childTnLst>
                          </p:cTn>
                        </p:par>
                        <p:par>
                          <p:cTn id="13" fill="hold" nodeType="afterGroup">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624645"/>
                                        </p:tgtEl>
                                        <p:attrNameLst>
                                          <p:attrName>style.visibility</p:attrName>
                                        </p:attrNameLst>
                                      </p:cBhvr>
                                      <p:to>
                                        <p:strVal val="visible"/>
                                      </p:to>
                                    </p:set>
                                    <p:animEffect transition="in" filter="box(in)">
                                      <p:cBhvr>
                                        <p:cTn id="16" dur="500"/>
                                        <p:tgtEl>
                                          <p:spTgt spid="6246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par>
                          <p:cTn id="22" fill="hold" nodeType="afterGroup">
                            <p:stCondLst>
                              <p:cond delay="500"/>
                            </p:stCondLst>
                            <p:childTnLst>
                              <p:par>
                                <p:cTn id="23" presetID="16" presetClass="entr" presetSubtype="21" fill="hold" nodeType="afterEffect">
                                  <p:stCondLst>
                                    <p:cond delay="0"/>
                                  </p:stCondLst>
                                  <p:childTnLst>
                                    <p:set>
                                      <p:cBhvr>
                                        <p:cTn id="24" dur="1" fill="hold">
                                          <p:stCondLst>
                                            <p:cond delay="0"/>
                                          </p:stCondLst>
                                        </p:cTn>
                                        <p:tgtEl>
                                          <p:spTgt spid="107527"/>
                                        </p:tgtEl>
                                        <p:attrNameLst>
                                          <p:attrName>style.visibility</p:attrName>
                                        </p:attrNameLst>
                                      </p:cBhvr>
                                      <p:to>
                                        <p:strVal val="visible"/>
                                      </p:to>
                                    </p:set>
                                    <p:animEffect transition="in" filter="barn(inVertical)">
                                      <p:cBhvr>
                                        <p:cTn id="25"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bldLvl="2" autoUpdateAnimBg="0"/>
      <p:bldP spid="624645" grpId="0" animBg="1" autoUpdateAnimBg="0"/>
      <p:bldP spid="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121859" name="Rectangle 3"/>
          <p:cNvSpPr>
            <a:spLocks noGrp="1" noChangeArrowheads="1"/>
          </p:cNvSpPr>
          <p:nvPr>
            <p:ph type="body" idx="1"/>
          </p:nvPr>
        </p:nvSpPr>
        <p:spPr>
          <a:xfrm>
            <a:off x="1116013" y="1176338"/>
            <a:ext cx="7378700" cy="4691062"/>
          </a:xfrm>
        </p:spPr>
        <p:txBody>
          <a:bodyPr/>
          <a:lstStyle/>
          <a:p>
            <a:pPr marL="457200" lvl="1" indent="0" eaLnBrk="1" hangingPunct="1">
              <a:buFont typeface="Wingdings" pitchFamily="2" charset="2"/>
              <a:buNone/>
            </a:pPr>
            <a:r>
              <a:rPr lang="en-US" altLang="zh-TW" smtClean="0">
                <a:solidFill>
                  <a:srgbClr val="FF0000"/>
                </a:solidFill>
                <a:effectLst/>
              </a:rPr>
              <a:t>3. </a:t>
            </a:r>
            <a:r>
              <a:rPr lang="zh-TW" altLang="en-US" smtClean="0">
                <a:solidFill>
                  <a:srgbClr val="FF0000"/>
                </a:solidFill>
                <a:effectLst/>
              </a:rPr>
              <a:t>品牌個性 </a:t>
            </a:r>
          </a:p>
          <a:p>
            <a:pPr lvl="2" eaLnBrk="1" hangingPunct="1"/>
            <a:r>
              <a:rPr lang="zh-TW" altLang="en-US" smtClean="0">
                <a:effectLst/>
              </a:rPr>
              <a:t>適合較昂貴、涉入程度較高或可以用來彰顯個人品味或地位的產品</a:t>
            </a:r>
          </a:p>
        </p:txBody>
      </p:sp>
      <p:pic>
        <p:nvPicPr>
          <p:cNvPr id="109574" name="Picture 6" descr="KNOCK OFF NEWS] Coach Wins $257 Million In Internet Counterfeit Ca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3119438"/>
            <a:ext cx="2173288"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543175" y="3500438"/>
            <a:ext cx="3024188" cy="979487"/>
          </a:xfrm>
          <a:prstGeom prst="rect">
            <a:avLst/>
          </a:prstGeom>
          <a:solidFill>
            <a:schemeClr val="bg2">
              <a:lumMod val="20000"/>
              <a:lumOff val="80000"/>
            </a:schemeClr>
          </a:solidFill>
          <a:ln>
            <a:noFill/>
          </a:ln>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lnSpc>
                <a:spcPct val="120000"/>
              </a:lnSpc>
              <a:spcBef>
                <a:spcPct val="0"/>
              </a:spcBef>
              <a:buClrTx/>
              <a:buSzTx/>
              <a:buFontTx/>
              <a:buNone/>
              <a:defRPr/>
            </a:pPr>
            <a:r>
              <a:rPr lang="zh-TW" altLang="en-US" sz="2400" dirty="0" smtClean="0">
                <a:solidFill>
                  <a:srgbClr val="000000"/>
                </a:solidFill>
                <a:latin typeface="Verdana" pitchFamily="34" charset="0"/>
                <a:ea typeface="新細明體" pitchFamily="18" charset="-120"/>
              </a:rPr>
              <a:t>例：充滿手工藝、傳統氣息</a:t>
            </a:r>
            <a:endParaRPr lang="zh-CN" altLang="en-US" sz="2400" dirty="0" smtClean="0">
              <a:solidFill>
                <a:srgbClr val="000000"/>
              </a:solidFill>
              <a:latin typeface="Verdana" pitchFamily="34" charset="0"/>
              <a:ea typeface="新細明體" pitchFamily="18" charset="-120"/>
            </a:endParaRPr>
          </a:p>
        </p:txBody>
      </p:sp>
      <p:pic>
        <p:nvPicPr>
          <p:cNvPr id="109576" name="Picture 8" descr="http://ts4.mm.bing.net/th?id=HN.60805414128549913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93712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5940425" y="5530850"/>
            <a:ext cx="3024188" cy="979488"/>
          </a:xfrm>
          <a:prstGeom prst="rect">
            <a:avLst/>
          </a:prstGeom>
          <a:solidFill>
            <a:schemeClr val="bg2">
              <a:lumMod val="20000"/>
              <a:lumOff val="80000"/>
            </a:schemeClr>
          </a:solidFill>
          <a:ln>
            <a:noFill/>
          </a:ln>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lnSpc>
                <a:spcPct val="120000"/>
              </a:lnSpc>
              <a:spcBef>
                <a:spcPct val="0"/>
              </a:spcBef>
              <a:buClrTx/>
              <a:buSzTx/>
              <a:buFontTx/>
              <a:buNone/>
              <a:defRPr/>
            </a:pPr>
            <a:r>
              <a:rPr lang="zh-TW" altLang="en-US" sz="2400" dirty="0" smtClean="0">
                <a:solidFill>
                  <a:srgbClr val="000000"/>
                </a:solidFill>
                <a:latin typeface="Verdana" pitchFamily="34" charset="0"/>
                <a:ea typeface="新細明體" pitchFamily="18" charset="-120"/>
              </a:rPr>
              <a:t>例：浪琴錶強調優雅態度、真我個性</a:t>
            </a:r>
            <a:endParaRPr lang="zh-CN" altLang="en-US" sz="2400" dirty="0" smtClean="0">
              <a:solidFill>
                <a:srgbClr val="000000"/>
              </a:solidFill>
              <a:latin typeface="Verdana" pitchFamily="34" charset="0"/>
              <a:ea typeface="新細明體" pitchFamily="18" charset="-120"/>
            </a:endParaRPr>
          </a:p>
        </p:txBody>
      </p:sp>
    </p:spTree>
    <p:extLst>
      <p:ext uri="{BB962C8B-B14F-4D97-AF65-F5344CB8AC3E}">
        <p14:creationId xmlns:p14="http://schemas.microsoft.com/office/powerpoint/2010/main" val="7587300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9574"/>
                                        </p:tgtEl>
                                        <p:attrNameLst>
                                          <p:attrName>style.visibility</p:attrName>
                                        </p:attrNameLst>
                                      </p:cBhvr>
                                      <p:to>
                                        <p:strVal val="visible"/>
                                      </p:to>
                                    </p:set>
                                    <p:animEffect transition="in" filter="barn(inVertical)">
                                      <p:cBhvr>
                                        <p:cTn id="10" dur="500"/>
                                        <p:tgtEl>
                                          <p:spTgt spid="1095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09576"/>
                                        </p:tgtEl>
                                        <p:attrNameLst>
                                          <p:attrName>style.visibility</p:attrName>
                                        </p:attrNameLst>
                                      </p:cBhvr>
                                      <p:to>
                                        <p:strVal val="visible"/>
                                      </p:to>
                                    </p:set>
                                    <p:animEffect transition="in" filter="barn(inVertical)">
                                      <p:cBhvr>
                                        <p:cTn id="15" dur="500"/>
                                        <p:tgtEl>
                                          <p:spTgt spid="10957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122883" name="Rectangle 3"/>
          <p:cNvSpPr>
            <a:spLocks noGrp="1" noChangeArrowheads="1"/>
          </p:cNvSpPr>
          <p:nvPr>
            <p:ph type="body" idx="1"/>
          </p:nvPr>
        </p:nvSpPr>
        <p:spPr>
          <a:xfrm>
            <a:off x="1042988" y="1355725"/>
            <a:ext cx="7561262" cy="3816350"/>
          </a:xfrm>
        </p:spPr>
        <p:txBody>
          <a:bodyPr/>
          <a:lstStyle/>
          <a:p>
            <a:pPr marL="173038" lvl="1" indent="0" eaLnBrk="1" hangingPunct="1">
              <a:lnSpc>
                <a:spcPct val="115000"/>
              </a:lnSpc>
              <a:spcBef>
                <a:spcPct val="25000"/>
              </a:spcBef>
              <a:buFont typeface="Wingdings" pitchFamily="2" charset="2"/>
              <a:buNone/>
            </a:pPr>
            <a:r>
              <a:rPr lang="en-US" altLang="zh-TW" smtClean="0">
                <a:solidFill>
                  <a:srgbClr val="FF0000"/>
                </a:solidFill>
                <a:effectLst/>
              </a:rPr>
              <a:t>4.</a:t>
            </a:r>
            <a:r>
              <a:rPr lang="zh-TW" altLang="en-US" smtClean="0">
                <a:solidFill>
                  <a:srgbClr val="FF0000"/>
                </a:solidFill>
                <a:effectLst/>
              </a:rPr>
              <a:t>使用者</a:t>
            </a:r>
          </a:p>
          <a:p>
            <a:pPr lvl="2" eaLnBrk="1" hangingPunct="1">
              <a:lnSpc>
                <a:spcPct val="115000"/>
              </a:lnSpc>
              <a:spcBef>
                <a:spcPts val="600"/>
              </a:spcBef>
            </a:pPr>
            <a:r>
              <a:rPr lang="zh-TW" altLang="en-US" smtClean="0">
                <a:effectLst/>
              </a:rPr>
              <a:t>強調哪一類型的人最適合或最應該使用某個品牌</a:t>
            </a:r>
          </a:p>
          <a:p>
            <a:pPr lvl="2" eaLnBrk="1" hangingPunct="1">
              <a:lnSpc>
                <a:spcPct val="115000"/>
              </a:lnSpc>
              <a:spcBef>
                <a:spcPts val="600"/>
              </a:spcBef>
            </a:pPr>
            <a:r>
              <a:rPr lang="zh-TW" altLang="en-US" smtClean="0">
                <a:effectLst/>
              </a:rPr>
              <a:t>和品牌個性定位幾乎同步，品牌個性的定位暗示「想表現某某個性的人，最適合用這個品牌」</a:t>
            </a:r>
            <a:endParaRPr lang="zh-TW" altLang="en-US" sz="3200" smtClean="0">
              <a:effectLst/>
            </a:endParaRPr>
          </a:p>
        </p:txBody>
      </p:sp>
      <p:sp>
        <p:nvSpPr>
          <p:cNvPr id="90116" name="Rectangle 6"/>
          <p:cNvSpPr>
            <a:spLocks noChangeArrowheads="1"/>
          </p:cNvSpPr>
          <p:nvPr/>
        </p:nvSpPr>
        <p:spPr bwMode="auto">
          <a:xfrm>
            <a:off x="3040063" y="6242050"/>
            <a:ext cx="5724525" cy="461963"/>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z="2400" smtClean="0">
                <a:solidFill>
                  <a:srgbClr val="FFFFFF"/>
                </a:solidFill>
                <a:latin typeface="Verdana" pitchFamily="34" charset="0"/>
                <a:ea typeface="新細明體" pitchFamily="18" charset="-120"/>
              </a:rPr>
              <a:t>例：玫瑰卡最適合認真生活與工作的女性</a:t>
            </a:r>
          </a:p>
        </p:txBody>
      </p:sp>
      <p:pic>
        <p:nvPicPr>
          <p:cNvPr id="901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4670425"/>
            <a:ext cx="23034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1638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arn(inVertical)">
                                      <p:cBhvr>
                                        <p:cTn id="7" dur="500"/>
                                        <p:tgtEl>
                                          <p:spTgt spid="90116"/>
                                        </p:tgtEl>
                                      </p:cBhvr>
                                    </p:animEffect>
                                  </p:childTnLst>
                                </p:cTn>
                              </p:par>
                              <p:par>
                                <p:cTn id="8" presetID="16" presetClass="entr" presetSubtype="21" fill="hold" nodeType="withEffect">
                                  <p:stCondLst>
                                    <p:cond delay="0"/>
                                  </p:stCondLst>
                                  <p:childTnLst>
                                    <p:set>
                                      <p:cBhvr>
                                        <p:cTn id="9" dur="1" fill="hold">
                                          <p:stCondLst>
                                            <p:cond delay="0"/>
                                          </p:stCondLst>
                                        </p:cTn>
                                        <p:tgtEl>
                                          <p:spTgt spid="90117"/>
                                        </p:tgtEl>
                                        <p:attrNameLst>
                                          <p:attrName>style.visibility</p:attrName>
                                        </p:attrNameLst>
                                      </p:cBhvr>
                                      <p:to>
                                        <p:strVal val="visible"/>
                                      </p:to>
                                    </p:set>
                                    <p:animEffect transition="in" filter="barn(inVertical)">
                                      <p:cBhvr>
                                        <p:cTn id="10"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dirty="0"/>
          </a:p>
        </p:txBody>
      </p:sp>
      <p:sp>
        <p:nvSpPr>
          <p:cNvPr id="123907" name="Rectangle 3"/>
          <p:cNvSpPr>
            <a:spLocks noGrp="1" noChangeArrowheads="1"/>
          </p:cNvSpPr>
          <p:nvPr>
            <p:ph type="body" idx="1"/>
          </p:nvPr>
        </p:nvSpPr>
        <p:spPr>
          <a:xfrm>
            <a:off x="1042988" y="1355725"/>
            <a:ext cx="7561262" cy="3816350"/>
          </a:xfrm>
        </p:spPr>
        <p:txBody>
          <a:bodyPr/>
          <a:lstStyle/>
          <a:p>
            <a:pPr marL="173038" lvl="1" indent="0" eaLnBrk="1" hangingPunct="1">
              <a:lnSpc>
                <a:spcPct val="115000"/>
              </a:lnSpc>
              <a:spcBef>
                <a:spcPct val="25000"/>
              </a:spcBef>
              <a:buFont typeface="Wingdings" pitchFamily="2" charset="2"/>
              <a:buNone/>
            </a:pPr>
            <a:r>
              <a:rPr lang="en-US" altLang="zh-TW" smtClean="0">
                <a:solidFill>
                  <a:srgbClr val="FF0000"/>
                </a:solidFill>
                <a:effectLst/>
              </a:rPr>
              <a:t>4.</a:t>
            </a:r>
            <a:r>
              <a:rPr lang="zh-TW" altLang="en-US" smtClean="0">
                <a:solidFill>
                  <a:srgbClr val="FF0000"/>
                </a:solidFill>
                <a:effectLst/>
              </a:rPr>
              <a:t>使用者</a:t>
            </a:r>
          </a:p>
        </p:txBody>
      </p:sp>
      <p:sp>
        <p:nvSpPr>
          <p:cNvPr id="6" name="內容版面配置區 2"/>
          <p:cNvSpPr txBox="1">
            <a:spLocks/>
          </p:cNvSpPr>
          <p:nvPr/>
        </p:nvSpPr>
        <p:spPr bwMode="auto">
          <a:xfrm>
            <a:off x="900113" y="1968500"/>
            <a:ext cx="8064500" cy="138906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kumimoji="1" sz="2800">
                <a:solidFill>
                  <a:schemeClr val="tx1"/>
                </a:solidFill>
                <a:effectLst>
                  <a:outerShdw blurRad="38100" dist="38100" dir="2700000" algn="tl">
                    <a:srgbClr val="C0C0C0"/>
                  </a:outerShdw>
                </a:effectLst>
                <a:latin typeface="標楷體" pitchFamily="65" charset="-120"/>
                <a:ea typeface="標楷體" pitchFamily="65" charset="-12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kumimoji="1" sz="2800">
                <a:solidFill>
                  <a:schemeClr val="tx1"/>
                </a:solidFill>
                <a:effectLst>
                  <a:outerShdw blurRad="38100" dist="38100" dir="2700000" algn="tl">
                    <a:srgbClr val="C0C0C0"/>
                  </a:outerShdw>
                </a:effectLst>
                <a:latin typeface="標楷體" pitchFamily="65" charset="-120"/>
                <a:ea typeface="標楷體" pitchFamily="65" charset="-12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effectLst>
                  <a:outerShdw blurRad="38100" dist="38100" dir="2700000" algn="tl">
                    <a:srgbClr val="C0C0C0"/>
                  </a:outerShdw>
                </a:effectLst>
                <a:latin typeface="標楷體" pitchFamily="65" charset="-120"/>
                <a:ea typeface="標楷體" pitchFamily="65" charset="-120"/>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C0C0C0"/>
                  </a:outerShdw>
                </a:effectLst>
                <a:latin typeface="+mn-lt"/>
                <a:ea typeface="+mn-ea"/>
              </a:defRPr>
            </a:lvl9pPr>
          </a:lstStyle>
          <a:p>
            <a:pPr>
              <a:buClr>
                <a:srgbClr val="E4005C"/>
              </a:buClr>
              <a:defRPr/>
            </a:pPr>
            <a:r>
              <a:rPr lang="en-US" altLang="zh-TW" dirty="0" smtClean="0">
                <a:solidFill>
                  <a:srgbClr val="000000"/>
                </a:solidFill>
              </a:rPr>
              <a:t>Marlboro </a:t>
            </a:r>
            <a:r>
              <a:rPr lang="zh-TW" altLang="en-US" dirty="0" smtClean="0">
                <a:solidFill>
                  <a:srgbClr val="000000"/>
                </a:solidFill>
              </a:rPr>
              <a:t>萬寶路：</a:t>
            </a:r>
            <a:r>
              <a:rPr lang="zh-TW" altLang="en-US" kern="0" dirty="0" smtClean="0">
                <a:solidFill>
                  <a:srgbClr val="000000"/>
                </a:solidFill>
              </a:rPr>
              <a:t>全世界銷售產品都相同</a:t>
            </a:r>
            <a:endParaRPr lang="en-US" altLang="zh-TW" kern="0" dirty="0" smtClean="0">
              <a:solidFill>
                <a:srgbClr val="000000"/>
              </a:solidFill>
            </a:endParaRPr>
          </a:p>
          <a:p>
            <a:pPr>
              <a:buClr>
                <a:srgbClr val="E4005C"/>
              </a:buClr>
              <a:defRPr/>
            </a:pPr>
            <a:r>
              <a:rPr lang="zh-TW" altLang="en-US" kern="0" dirty="0" smtClean="0">
                <a:solidFill>
                  <a:srgbClr val="000000"/>
                </a:solidFill>
              </a:rPr>
              <a:t>廣告訴求：以美國西部牛仔形象為主</a:t>
            </a:r>
          </a:p>
        </p:txBody>
      </p:sp>
      <p:pic>
        <p:nvPicPr>
          <p:cNvPr id="123909" name="Picture 2" descr="http://ts1.mm.bing.net/th?id=HN.608022135161360120&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4183063"/>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4" descr="http://ts4.mm.bing.net/th?id=HN.60803163992123095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551238"/>
            <a:ext cx="43211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2"/>
          <p:cNvSpPr>
            <a:spLocks noGrp="1"/>
          </p:cNvSpPr>
          <p:nvPr>
            <p:ph type="sldNum" sz="quarter" idx="12"/>
          </p:nvPr>
        </p:nvSpPr>
        <p:spPr>
          <a:xfrm>
            <a:off x="6938963" y="6948488"/>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hangingPunct="1">
              <a:spcBef>
                <a:spcPct val="0"/>
              </a:spcBef>
              <a:buFontTx/>
              <a:buNone/>
              <a:defRPr/>
            </a:pPr>
            <a:fld id="{F789FA4A-5CCC-442C-BD17-9A1A82AE4F0C}" type="slidenum">
              <a:rPr lang="en-US" altLang="zh-TW" sz="1600" smtClean="0">
                <a:solidFill>
                  <a:srgbClr val="000000"/>
                </a:solidFill>
                <a:latin typeface="Times New Roman" pitchFamily="18" charset="0"/>
                <a:ea typeface="新細明體" pitchFamily="18" charset="-120"/>
              </a:rPr>
              <a:pPr eaLnBrk="1" hangingPunct="1">
                <a:spcBef>
                  <a:spcPct val="0"/>
                </a:spcBef>
                <a:buFontTx/>
                <a:buNone/>
                <a:defRPr/>
              </a:pPr>
              <a:t>56</a:t>
            </a:fld>
            <a:endParaRPr lang="en-US" altLang="zh-TW" sz="1600" smtClean="0">
              <a:solidFill>
                <a:srgbClr val="000000"/>
              </a:solidFill>
              <a:latin typeface="Times New Roman" pitchFamily="18" charset="0"/>
              <a:ea typeface="新細明體" pitchFamily="18" charset="-120"/>
            </a:endParaRPr>
          </a:p>
        </p:txBody>
      </p:sp>
    </p:spTree>
    <p:extLst>
      <p:ext uri="{BB962C8B-B14F-4D97-AF65-F5344CB8AC3E}">
        <p14:creationId xmlns:p14="http://schemas.microsoft.com/office/powerpoint/2010/main" val="204830231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4"/>
          <p:cNvSpPr>
            <a:spLocks noChangeArrowheads="1"/>
          </p:cNvSpPr>
          <p:nvPr/>
        </p:nvSpPr>
        <p:spPr bwMode="auto">
          <a:xfrm>
            <a:off x="673100" y="4830763"/>
            <a:ext cx="4537075" cy="1223962"/>
          </a:xfrm>
          <a:prstGeom prst="wedgeEllipseCallout">
            <a:avLst>
              <a:gd name="adj1" fmla="val -35829"/>
              <a:gd name="adj2" fmla="val 81778"/>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endParaRPr lang="zh-TW" altLang="zh-TW" sz="3200" smtClean="0">
              <a:solidFill>
                <a:srgbClr val="000099"/>
              </a:solidFill>
              <a:latin typeface="Times New Roman" pitchFamily="18" charset="0"/>
              <a:ea typeface="新細明體" pitchFamily="18" charset="-120"/>
            </a:endParaRPr>
          </a:p>
        </p:txBody>
      </p:sp>
      <p:sp>
        <p:nvSpPr>
          <p:cNvPr id="125955" name="Rectangle 2"/>
          <p:cNvSpPr>
            <a:spLocks noGrp="1" noChangeArrowheads="1"/>
          </p:cNvSpPr>
          <p:nvPr>
            <p:ph type="body" idx="1"/>
          </p:nvPr>
        </p:nvSpPr>
        <p:spPr>
          <a:xfrm>
            <a:off x="971550" y="1268413"/>
            <a:ext cx="7764463" cy="2616200"/>
          </a:xfrm>
        </p:spPr>
        <p:txBody>
          <a:bodyPr/>
          <a:lstStyle/>
          <a:p>
            <a:pPr marL="173038" lvl="1" indent="0" eaLnBrk="1" hangingPunct="1">
              <a:lnSpc>
                <a:spcPct val="115000"/>
              </a:lnSpc>
              <a:buFont typeface="Wingdings" pitchFamily="2" charset="2"/>
              <a:buNone/>
            </a:pPr>
            <a:r>
              <a:rPr lang="en-US" altLang="zh-TW" smtClean="0">
                <a:solidFill>
                  <a:srgbClr val="FF0000"/>
                </a:solidFill>
                <a:effectLst/>
              </a:rPr>
              <a:t>5.</a:t>
            </a:r>
            <a:r>
              <a:rPr lang="zh-TW" altLang="en-US" smtClean="0">
                <a:solidFill>
                  <a:srgbClr val="FF0000"/>
                </a:solidFill>
                <a:effectLst/>
              </a:rPr>
              <a:t>競爭者</a:t>
            </a:r>
          </a:p>
          <a:p>
            <a:pPr lvl="2" eaLnBrk="1" hangingPunct="1">
              <a:lnSpc>
                <a:spcPct val="115000"/>
              </a:lnSpc>
            </a:pPr>
            <a:r>
              <a:rPr lang="zh-TW" altLang="en-US" smtClean="0">
                <a:effectLst/>
              </a:rPr>
              <a:t>以與競爭者針鋒相對作為定位的方式</a:t>
            </a:r>
          </a:p>
          <a:p>
            <a:pPr lvl="2" eaLnBrk="1" hangingPunct="1">
              <a:lnSpc>
                <a:spcPct val="115000"/>
              </a:lnSpc>
            </a:pPr>
            <a:r>
              <a:rPr lang="zh-TW" altLang="en-US" smtClean="0">
                <a:effectLst/>
              </a:rPr>
              <a:t>常以暗示性質或指名道姓的比較性廣告為手段</a:t>
            </a:r>
          </a:p>
        </p:txBody>
      </p:sp>
      <p:graphicFrame>
        <p:nvGraphicFramePr>
          <p:cNvPr id="626691" name="Object 7"/>
          <p:cNvGraphicFramePr>
            <a:graphicFrameLocks noChangeAspect="1"/>
          </p:cNvGraphicFramePr>
          <p:nvPr/>
        </p:nvGraphicFramePr>
        <p:xfrm>
          <a:off x="1908175" y="5026025"/>
          <a:ext cx="2447925" cy="833438"/>
        </p:xfrm>
        <a:graphic>
          <a:graphicData uri="http://schemas.openxmlformats.org/presentationml/2006/ole">
            <mc:AlternateContent xmlns:mc="http://schemas.openxmlformats.org/markup-compatibility/2006">
              <mc:Choice xmlns:v="urn:schemas-microsoft-com:vml" Requires="v">
                <p:oleObj spid="_x0000_s36868" name="Photo Editor 影像 " r:id="rId3" imgW="1762371" imgH="600159" progId="">
                  <p:embed/>
                </p:oleObj>
              </mc:Choice>
              <mc:Fallback>
                <p:oleObj name="Photo Editor 影像 " r:id="rId3" imgW="1762371" imgH="6001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026025"/>
                        <a:ext cx="244792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693" name="Rectangle 5"/>
          <p:cNvSpPr>
            <a:spLocks noGrp="1" noChangeArrowheads="1"/>
          </p:cNvSpPr>
          <p:nvPr>
            <p:ph type="title"/>
          </p:nvPr>
        </p:nvSpPr>
        <p:spPr/>
        <p:txBody>
          <a:bodyPr/>
          <a:lstStyle/>
          <a:p>
            <a:pPr eaLnBrk="1" hangingPunct="1">
              <a:defRPr/>
            </a:pPr>
            <a:r>
              <a:rPr lang="zh-TW" altLang="en-US" dirty="0" smtClean="0"/>
              <a:t>定位</a:t>
            </a:r>
            <a:r>
              <a:rPr lang="zh-TW" altLang="en-US" dirty="0"/>
              <a:t>的</a:t>
            </a:r>
            <a:r>
              <a:rPr lang="zh-TW" altLang="en-US" dirty="0" smtClean="0"/>
              <a:t>基礎</a:t>
            </a:r>
            <a:endParaRPr lang="en-US" altLang="zh-TW" sz="2000" dirty="0">
              <a:solidFill>
                <a:srgbClr val="FF9900"/>
              </a:solidFill>
            </a:endParaRPr>
          </a:p>
        </p:txBody>
      </p:sp>
      <p:sp>
        <p:nvSpPr>
          <p:cNvPr id="626694" name="Rectangle 6"/>
          <p:cNvSpPr>
            <a:spLocks noChangeArrowheads="1"/>
          </p:cNvSpPr>
          <p:nvPr/>
        </p:nvSpPr>
        <p:spPr bwMode="auto">
          <a:xfrm>
            <a:off x="3652838" y="5934075"/>
            <a:ext cx="51101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buClr>
                <a:srgbClr val="0000CC"/>
              </a:buClr>
              <a:buSzTx/>
              <a:buFont typeface="Wingdings" pitchFamily="2" charset="2"/>
              <a:buNone/>
            </a:pPr>
            <a:r>
              <a:rPr lang="zh-TW" altLang="en-US" sz="2400" b="1" smtClean="0">
                <a:solidFill>
                  <a:srgbClr val="000099"/>
                </a:solidFill>
                <a:latin typeface="Times New Roman" pitchFamily="18" charset="0"/>
                <a:ea typeface="新細明體" pitchFamily="18" charset="-120"/>
              </a:rPr>
              <a:t>租車公司：我們第二名，我們更努力</a:t>
            </a:r>
            <a:endParaRPr lang="en-US" altLang="zh-TW" sz="2400" b="1" smtClean="0">
              <a:solidFill>
                <a:srgbClr val="000099"/>
              </a:solidFill>
              <a:latin typeface="Times New Roman" pitchFamily="18" charset="0"/>
              <a:ea typeface="新細明體" pitchFamily="18" charset="-120"/>
            </a:endParaRPr>
          </a:p>
          <a:p>
            <a:pPr eaLnBrk="1" fontAlgn="b" hangingPunct="1">
              <a:buClr>
                <a:srgbClr val="0000CC"/>
              </a:buClr>
              <a:buSzTx/>
              <a:buFont typeface="Wingdings" pitchFamily="2" charset="2"/>
              <a:buNone/>
            </a:pPr>
            <a:r>
              <a:rPr lang="en-US" altLang="zh-TW" sz="2400" b="1" smtClean="0">
                <a:solidFill>
                  <a:srgbClr val="000099"/>
                </a:solidFill>
                <a:latin typeface="Times New Roman" pitchFamily="18" charset="0"/>
                <a:ea typeface="新細明體" pitchFamily="18" charset="-120"/>
              </a:rPr>
              <a:t>We're no. 2. We try harder</a:t>
            </a:r>
            <a:r>
              <a:rPr lang="en-US" altLang="zh-TW" sz="2400" smtClean="0">
                <a:solidFill>
                  <a:srgbClr val="000000"/>
                </a:solidFill>
                <a:latin typeface="Times New Roman" pitchFamily="18" charset="0"/>
                <a:ea typeface="新細明體" pitchFamily="18" charset="-120"/>
              </a:rPr>
              <a:t> </a:t>
            </a:r>
          </a:p>
        </p:txBody>
      </p:sp>
      <p:pic>
        <p:nvPicPr>
          <p:cNvPr id="111624" name="Picture 8" descr="AVIS租車公司是屬於汽車租賃的跨國企業，母公司為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38538"/>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985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barn(inVertical)">
                                      <p:cBhvr>
                                        <p:cTn id="7" dur="500"/>
                                        <p:tgtEl>
                                          <p:spTgt spid="111618"/>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626691"/>
                                        </p:tgtEl>
                                        <p:attrNameLst>
                                          <p:attrName>style.visibility</p:attrName>
                                        </p:attrNameLst>
                                      </p:cBhvr>
                                      <p:to>
                                        <p:strVal val="visible"/>
                                      </p:to>
                                    </p:set>
                                    <p:animEffect transition="in" filter="blinds(horizontal)">
                                      <p:cBhvr>
                                        <p:cTn id="11" dur="500"/>
                                        <p:tgtEl>
                                          <p:spTgt spid="62669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26694"/>
                                        </p:tgtEl>
                                        <p:attrNameLst>
                                          <p:attrName>style.visibility</p:attrName>
                                        </p:attrNameLst>
                                      </p:cBhvr>
                                      <p:to>
                                        <p:strVal val="visible"/>
                                      </p:to>
                                    </p:set>
                                    <p:animEffect transition="in" filter="blinds(horizontal)">
                                      <p:cBhvr>
                                        <p:cTn id="15" dur="500"/>
                                        <p:tgtEl>
                                          <p:spTgt spid="626694"/>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1624"/>
                                        </p:tgtEl>
                                        <p:attrNameLst>
                                          <p:attrName>style.visibility</p:attrName>
                                        </p:attrNameLst>
                                      </p:cBhvr>
                                      <p:to>
                                        <p:strVal val="visible"/>
                                      </p:to>
                                    </p:set>
                                    <p:animEffect transition="in" filter="barn(inVertical)">
                                      <p:cBhvr>
                                        <p:cTn id="19"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autoUpdateAnimBg="0"/>
      <p:bldP spid="62669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的選擇與</a:t>
            </a:r>
            <a:r>
              <a:rPr lang="zh-TW" altLang="en-US" dirty="0" smtClean="0"/>
              <a:t>評估</a:t>
            </a:r>
            <a:endParaRPr lang="en-US" altLang="zh-TW" dirty="0"/>
          </a:p>
        </p:txBody>
      </p:sp>
      <p:sp>
        <p:nvSpPr>
          <p:cNvPr id="58372" name="Rectangle 3"/>
          <p:cNvSpPr>
            <a:spLocks noGrp="1" noChangeArrowheads="1"/>
          </p:cNvSpPr>
          <p:nvPr>
            <p:ph type="body" idx="1"/>
          </p:nvPr>
        </p:nvSpPr>
        <p:spPr>
          <a:xfrm>
            <a:off x="685800" y="1557338"/>
            <a:ext cx="7631113" cy="2039937"/>
          </a:xfrm>
        </p:spPr>
        <p:txBody>
          <a:bodyPr/>
          <a:lstStyle/>
          <a:p>
            <a:pPr eaLnBrk="1" hangingPunct="1">
              <a:defRPr/>
            </a:pPr>
            <a:r>
              <a:rPr lang="zh-TW" altLang="en-US" dirty="0" smtClean="0">
                <a:solidFill>
                  <a:srgbClr val="FF0000"/>
                </a:solidFill>
              </a:rPr>
              <a:t>定位的選擇</a:t>
            </a:r>
          </a:p>
          <a:p>
            <a:pPr lvl="1" eaLnBrk="1" hangingPunct="1">
              <a:defRPr/>
            </a:pPr>
            <a:r>
              <a:rPr lang="zh-TW" altLang="en-US" dirty="0" smtClean="0"/>
              <a:t>選擇定位時，</a:t>
            </a:r>
            <a:r>
              <a:rPr lang="zh-CN" altLang="en-US" dirty="0" smtClean="0"/>
              <a:t>需</a:t>
            </a:r>
            <a:r>
              <a:rPr lang="zh-TW" altLang="en-US" dirty="0" smtClean="0"/>
              <a:t>分析競爭者在目標市場中的定位</a:t>
            </a:r>
          </a:p>
        </p:txBody>
      </p:sp>
      <p:sp>
        <p:nvSpPr>
          <p:cNvPr id="627716" name="Text Box 4"/>
          <p:cNvSpPr txBox="1">
            <a:spLocks noChangeArrowheads="1"/>
          </p:cNvSpPr>
          <p:nvPr/>
        </p:nvSpPr>
        <p:spPr bwMode="auto">
          <a:xfrm>
            <a:off x="1331913" y="3500438"/>
            <a:ext cx="6337300" cy="830262"/>
          </a:xfrm>
          <a:prstGeom prst="rect">
            <a:avLst/>
          </a:prstGeom>
          <a:solidFill>
            <a:srgbClr val="CCECFF"/>
          </a:solidFill>
          <a:ln>
            <a:noFill/>
          </a:ln>
          <a:effectLst/>
          <a:extLst/>
        </p:spPr>
        <p:txBody>
          <a:bodyPr>
            <a:spAutoFit/>
          </a:bodyPr>
          <a:lstStyle>
            <a:lvl1pPr defTabSz="1042988">
              <a:defRPr kumimoji="1">
                <a:solidFill>
                  <a:schemeClr val="tx1"/>
                </a:solidFill>
                <a:latin typeface="Arial" charset="0"/>
                <a:ea typeface="新細明體" charset="-120"/>
              </a:defRPr>
            </a:lvl1pPr>
            <a:lvl2pPr defTabSz="1042988">
              <a:defRPr kumimoji="1">
                <a:solidFill>
                  <a:schemeClr val="tx1"/>
                </a:solidFill>
                <a:latin typeface="Arial" charset="0"/>
                <a:ea typeface="新細明體" charset="-120"/>
              </a:defRPr>
            </a:lvl2pPr>
            <a:lvl3pPr defTabSz="1042988">
              <a:defRPr kumimoji="1">
                <a:solidFill>
                  <a:schemeClr val="tx1"/>
                </a:solidFill>
                <a:latin typeface="Arial" charset="0"/>
                <a:ea typeface="新細明體" charset="-120"/>
              </a:defRPr>
            </a:lvl3pPr>
            <a:lvl4pPr defTabSz="1042988">
              <a:defRPr kumimoji="1">
                <a:solidFill>
                  <a:schemeClr val="tx1"/>
                </a:solidFill>
                <a:latin typeface="Arial" charset="0"/>
                <a:ea typeface="新細明體" charset="-120"/>
              </a:defRPr>
            </a:lvl4pPr>
            <a:lvl5pPr defTabSz="1042988">
              <a:defRPr kumimoji="1">
                <a:solidFill>
                  <a:schemeClr val="tx1"/>
                </a:solidFill>
                <a:latin typeface="Arial" charset="0"/>
                <a:ea typeface="新細明體" charset="-120"/>
              </a:defRPr>
            </a:lvl5pPr>
            <a:lvl6pPr defTabSz="1042988" fontAlgn="base">
              <a:spcBef>
                <a:spcPct val="0"/>
              </a:spcBef>
              <a:spcAft>
                <a:spcPct val="0"/>
              </a:spcAft>
              <a:defRPr kumimoji="1">
                <a:solidFill>
                  <a:schemeClr val="tx1"/>
                </a:solidFill>
                <a:latin typeface="Arial" charset="0"/>
                <a:ea typeface="新細明體" charset="-120"/>
              </a:defRPr>
            </a:lvl6pPr>
            <a:lvl7pPr defTabSz="1042988" fontAlgn="base">
              <a:spcBef>
                <a:spcPct val="0"/>
              </a:spcBef>
              <a:spcAft>
                <a:spcPct val="0"/>
              </a:spcAft>
              <a:defRPr kumimoji="1">
                <a:solidFill>
                  <a:schemeClr val="tx1"/>
                </a:solidFill>
                <a:latin typeface="Arial" charset="0"/>
                <a:ea typeface="新細明體" charset="-120"/>
              </a:defRPr>
            </a:lvl7pPr>
            <a:lvl8pPr defTabSz="1042988" fontAlgn="base">
              <a:spcBef>
                <a:spcPct val="0"/>
              </a:spcBef>
              <a:spcAft>
                <a:spcPct val="0"/>
              </a:spcAft>
              <a:defRPr kumimoji="1">
                <a:solidFill>
                  <a:schemeClr val="tx1"/>
                </a:solidFill>
                <a:latin typeface="Arial" charset="0"/>
                <a:ea typeface="新細明體" charset="-120"/>
              </a:defRPr>
            </a:lvl8pPr>
            <a:lvl9pPr defTabSz="1042988" fontAlgn="base">
              <a:spcBef>
                <a:spcPct val="0"/>
              </a:spcBef>
              <a:spcAft>
                <a:spcPct val="0"/>
              </a:spcAft>
              <a:defRPr kumimoji="1">
                <a:solidFill>
                  <a:schemeClr val="tx1"/>
                </a:solidFill>
                <a:latin typeface="Arial" charset="0"/>
                <a:ea typeface="新細明體" charset="-120"/>
              </a:defRPr>
            </a:lvl9pPr>
          </a:lstStyle>
          <a:p>
            <a:pPr fontAlgn="b">
              <a:spcBef>
                <a:spcPct val="20000"/>
              </a:spcBef>
              <a:buClr>
                <a:srgbClr val="0000CC"/>
              </a:buClr>
              <a:buFont typeface="Wingdings" pitchFamily="2" charset="2"/>
              <a:buNone/>
              <a:defRPr/>
            </a:pPr>
            <a:r>
              <a:rPr lang="zh-TW" altLang="en-US" sz="2400" dirty="0">
                <a:solidFill>
                  <a:srgbClr val="000000"/>
                </a:solidFill>
                <a:latin typeface="Arial"/>
                <a:ea typeface="新細明體"/>
              </a:rPr>
              <a:t>了解競爭品牌在消費者的</a:t>
            </a:r>
            <a:r>
              <a:rPr lang="zh-TW" altLang="en-US" sz="2400" b="1" dirty="0">
                <a:solidFill>
                  <a:srgbClr val="FF0000"/>
                </a:solidFill>
                <a:latin typeface="Arial"/>
                <a:ea typeface="新細明體"/>
              </a:rPr>
              <a:t>產品知覺圖</a:t>
            </a:r>
            <a:r>
              <a:rPr lang="en-US" altLang="zh-TW" sz="2400" b="1" dirty="0">
                <a:solidFill>
                  <a:srgbClr val="FF0000"/>
                </a:solidFill>
                <a:latin typeface="Arial"/>
                <a:ea typeface="新細明體"/>
              </a:rPr>
              <a:t>(product perceptual map)</a:t>
            </a:r>
            <a:r>
              <a:rPr lang="zh-TW" altLang="en-US" sz="2400" dirty="0">
                <a:solidFill>
                  <a:srgbClr val="000000"/>
                </a:solidFill>
                <a:latin typeface="Arial"/>
                <a:ea typeface="新細明體"/>
              </a:rPr>
              <a:t>中所佔據的位置</a:t>
            </a:r>
          </a:p>
        </p:txBody>
      </p:sp>
      <p:pic>
        <p:nvPicPr>
          <p:cNvPr id="627717" name="Picture 5"/>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00275" y="4494213"/>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8" name="Oval 6"/>
          <p:cNvSpPr>
            <a:spLocks noChangeArrowheads="1"/>
          </p:cNvSpPr>
          <p:nvPr/>
        </p:nvSpPr>
        <p:spPr bwMode="auto">
          <a:xfrm>
            <a:off x="1758950" y="5213350"/>
            <a:ext cx="530225" cy="576263"/>
          </a:xfrm>
          <a:prstGeom prst="ellipse">
            <a:avLst/>
          </a:prstGeom>
          <a:solidFill>
            <a:schemeClr val="accent2"/>
          </a:solidFill>
          <a:ln w="9525">
            <a:solidFill>
              <a:schemeClr val="accent2"/>
            </a:solidFill>
            <a:round/>
            <a:headEnd/>
            <a:tailEnd/>
          </a:ln>
          <a:effectLst/>
          <a:extLst/>
        </p:spPr>
        <p:txBody>
          <a:bodyPr wrap="none" anchor="ctr"/>
          <a:lstStyle/>
          <a:p>
            <a:pPr fontAlgn="b">
              <a:defRPr/>
            </a:pPr>
            <a:endParaRPr lang="zh-TW" altLang="en-US" sz="2400">
              <a:solidFill>
                <a:srgbClr val="000000"/>
              </a:solidFill>
              <a:latin typeface="Arial"/>
              <a:ea typeface="新細明體"/>
            </a:endParaRPr>
          </a:p>
        </p:txBody>
      </p:sp>
      <p:sp>
        <p:nvSpPr>
          <p:cNvPr id="627719" name="Rectangle 7"/>
          <p:cNvSpPr>
            <a:spLocks noChangeArrowheads="1"/>
          </p:cNvSpPr>
          <p:nvPr/>
        </p:nvSpPr>
        <p:spPr bwMode="auto">
          <a:xfrm rot="-3100615">
            <a:off x="3098800" y="4800600"/>
            <a:ext cx="492125" cy="460375"/>
          </a:xfrm>
          <a:prstGeom prst="rect">
            <a:avLst/>
          </a:prstGeom>
          <a:noFill/>
          <a:ln>
            <a:noFill/>
          </a:ln>
          <a:effectLst/>
          <a:extLst/>
        </p:spPr>
        <p:txBody>
          <a:bodyPr wrap="none">
            <a:spAutoFit/>
          </a:bodyPr>
          <a:lstStyle/>
          <a:p>
            <a:pPr fontAlgn="b">
              <a:defRPr/>
            </a:pPr>
            <a:r>
              <a:rPr lang="zh-CN" altLang="en-US" sz="2400" dirty="0">
                <a:solidFill>
                  <a:srgbClr val="FFFFFF"/>
                </a:solidFill>
                <a:latin typeface="Arial"/>
                <a:ea typeface="新細明體"/>
              </a:rPr>
              <a:t>？</a:t>
            </a:r>
          </a:p>
        </p:txBody>
      </p:sp>
      <p:sp>
        <p:nvSpPr>
          <p:cNvPr id="8" name="直線圖說文字 2 (加上框線和強調線) 7"/>
          <p:cNvSpPr>
            <a:spLocks/>
          </p:cNvSpPr>
          <p:nvPr/>
        </p:nvSpPr>
        <p:spPr bwMode="auto">
          <a:xfrm>
            <a:off x="5580063" y="5041900"/>
            <a:ext cx="3240087" cy="1339850"/>
          </a:xfrm>
          <a:prstGeom prst="accentBorderCallout2">
            <a:avLst>
              <a:gd name="adj1" fmla="val 18750"/>
              <a:gd name="adj2" fmla="val -8333"/>
              <a:gd name="adj3" fmla="val 18750"/>
              <a:gd name="adj4" fmla="val -16667"/>
              <a:gd name="adj5" fmla="val -47102"/>
              <a:gd name="adj6" fmla="val 3282"/>
            </a:avLst>
          </a:prstGeom>
          <a:solidFill>
            <a:srgbClr val="FFFF00"/>
          </a:solidFill>
          <a:ln w="9525" algn="ctr">
            <a:solidFill>
              <a:schemeClr val="tx1"/>
            </a:solidFill>
            <a:round/>
            <a:headEnd/>
            <a:tailEnd/>
          </a:ln>
        </p:spPr>
        <p:txBody>
          <a:bodyPr/>
          <a:lstStyle>
            <a:lvl1pPr marL="285750" indent="-28575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hangingPunct="1">
              <a:spcBef>
                <a:spcPct val="0"/>
              </a:spcBef>
              <a:buClrTx/>
              <a:buSzTx/>
              <a:buFont typeface="Wingdings" pitchFamily="2" charset="2"/>
              <a:buChar char="u"/>
            </a:pPr>
            <a:r>
              <a:rPr lang="zh-TW" altLang="en-US" sz="2400" smtClean="0">
                <a:solidFill>
                  <a:srgbClr val="000000"/>
                </a:solidFill>
              </a:rPr>
              <a:t>存在消費者腦海中，用來表示對各品牌不同形象。</a:t>
            </a:r>
          </a:p>
        </p:txBody>
      </p:sp>
    </p:spTree>
    <p:extLst>
      <p:ext uri="{BB962C8B-B14F-4D97-AF65-F5344CB8AC3E}">
        <p14:creationId xmlns:p14="http://schemas.microsoft.com/office/powerpoint/2010/main" val="20398312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6">
                                            <p:txEl>
                                              <p:charRg st="4294967295" end="4294967295"/>
                                            </p:txEl>
                                          </p:spTgt>
                                        </p:tgtEl>
                                        <p:attrNameLst>
                                          <p:attrName>style.visibility</p:attrName>
                                        </p:attrNameLst>
                                      </p:cBhvr>
                                      <p:to>
                                        <p:strVal val="visible"/>
                                      </p:to>
                                    </p:set>
                                  </p:childTnLst>
                                </p:cTn>
                              </p:par>
                            </p:childTnLst>
                          </p:cTn>
                        </p:par>
                        <p:par>
                          <p:cTn id="7" fill="hold" nodeType="afterGroup">
                            <p:stCondLst>
                              <p:cond delay="0"/>
                            </p:stCondLst>
                            <p:childTnLst>
                              <p:par>
                                <p:cTn id="8" presetID="4" presetClass="entr" presetSubtype="16" fill="hold" nodeType="afterEffect">
                                  <p:stCondLst>
                                    <p:cond delay="0"/>
                                  </p:stCondLst>
                                  <p:childTnLst>
                                    <p:set>
                                      <p:cBhvr>
                                        <p:cTn id="9" dur="1" fill="hold">
                                          <p:stCondLst>
                                            <p:cond delay="0"/>
                                          </p:stCondLst>
                                        </p:cTn>
                                        <p:tgtEl>
                                          <p:spTgt spid="627717"/>
                                        </p:tgtEl>
                                        <p:attrNameLst>
                                          <p:attrName>style.visibility</p:attrName>
                                        </p:attrNameLst>
                                      </p:cBhvr>
                                      <p:to>
                                        <p:strVal val="visible"/>
                                      </p:to>
                                    </p:set>
                                    <p:animEffect transition="in" filter="box(in)">
                                      <p:cBhvr>
                                        <p:cTn id="10" dur="500"/>
                                        <p:tgtEl>
                                          <p:spTgt spid="627717"/>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27718"/>
                                        </p:tgtEl>
                                        <p:attrNameLst>
                                          <p:attrName>style.visibility</p:attrName>
                                        </p:attrNameLst>
                                      </p:cBhvr>
                                      <p:to>
                                        <p:strVal val="visible"/>
                                      </p:to>
                                    </p:set>
                                    <p:animEffect transition="in" filter="box(in)">
                                      <p:cBhvr>
                                        <p:cTn id="14" dur="500"/>
                                        <p:tgtEl>
                                          <p:spTgt spid="627718"/>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627719"/>
                                        </p:tgtEl>
                                        <p:attrNameLst>
                                          <p:attrName>style.visibility</p:attrName>
                                        </p:attrNameLst>
                                      </p:cBhvr>
                                      <p:to>
                                        <p:strVal val="visible"/>
                                      </p:to>
                                    </p:set>
                                    <p:animEffect transition="in" filter="box(in)">
                                      <p:cBhvr>
                                        <p:cTn id="18" dur="500"/>
                                        <p:tgtEl>
                                          <p:spTgt spid="6277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8" grpId="0" animBg="1"/>
      <p:bldP spid="627719"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eaLnBrk="1" hangingPunct="1">
              <a:defRPr/>
            </a:pPr>
            <a:r>
              <a:rPr lang="zh-TW" altLang="en-US" dirty="0" smtClean="0"/>
              <a:t>如：產品知覺圖有兩個方案</a:t>
            </a:r>
            <a:endParaRPr lang="en-US" altLang="zh-TW" dirty="0"/>
          </a:p>
        </p:txBody>
      </p:sp>
      <p:sp>
        <p:nvSpPr>
          <p:cNvPr id="129027" name="Rectangle 3"/>
          <p:cNvSpPr>
            <a:spLocks noChangeArrowheads="1"/>
          </p:cNvSpPr>
          <p:nvPr/>
        </p:nvSpPr>
        <p:spPr bwMode="auto">
          <a:xfrm>
            <a:off x="3708400" y="5949950"/>
            <a:ext cx="2012950" cy="457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z="2400" smtClean="0">
                <a:solidFill>
                  <a:srgbClr val="000000"/>
                </a:solidFill>
                <a:latin typeface="Times New Roman" pitchFamily="18" charset="0"/>
                <a:ea typeface="新細明體" pitchFamily="18" charset="-120"/>
              </a:rPr>
              <a:t>咖啡口味普通</a:t>
            </a:r>
          </a:p>
        </p:txBody>
      </p:sp>
      <p:sp>
        <p:nvSpPr>
          <p:cNvPr id="129028" name="Rectangle 4"/>
          <p:cNvSpPr>
            <a:spLocks noChangeArrowheads="1"/>
          </p:cNvSpPr>
          <p:nvPr/>
        </p:nvSpPr>
        <p:spPr bwMode="auto">
          <a:xfrm>
            <a:off x="398463" y="3751263"/>
            <a:ext cx="2012950" cy="457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z="2400" smtClean="0">
                <a:solidFill>
                  <a:srgbClr val="000000"/>
                </a:solidFill>
                <a:latin typeface="Times New Roman" pitchFamily="18" charset="0"/>
                <a:ea typeface="新細明體" pitchFamily="18" charset="-120"/>
              </a:rPr>
              <a:t>氣氛樸實簡約</a:t>
            </a:r>
          </a:p>
        </p:txBody>
      </p:sp>
      <p:sp>
        <p:nvSpPr>
          <p:cNvPr id="129029" name="Line 5"/>
          <p:cNvSpPr>
            <a:spLocks noChangeShapeType="1"/>
          </p:cNvSpPr>
          <p:nvPr/>
        </p:nvSpPr>
        <p:spPr bwMode="auto">
          <a:xfrm flipH="1">
            <a:off x="4714875" y="1976438"/>
            <a:ext cx="1588" cy="4106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sz="2400" smtClean="0">
              <a:solidFill>
                <a:srgbClr val="000000"/>
              </a:solidFill>
              <a:ea typeface="新細明體" pitchFamily="18" charset="-120"/>
            </a:endParaRPr>
          </a:p>
        </p:txBody>
      </p:sp>
      <p:sp>
        <p:nvSpPr>
          <p:cNvPr id="129030" name="Rectangle 6"/>
          <p:cNvSpPr>
            <a:spLocks noChangeArrowheads="1"/>
          </p:cNvSpPr>
          <p:nvPr/>
        </p:nvSpPr>
        <p:spPr bwMode="auto">
          <a:xfrm>
            <a:off x="3708400" y="1471613"/>
            <a:ext cx="2012950" cy="457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z="2400" smtClean="0">
                <a:solidFill>
                  <a:srgbClr val="000000"/>
                </a:solidFill>
                <a:latin typeface="Times New Roman" pitchFamily="18" charset="0"/>
                <a:ea typeface="新細明體" pitchFamily="18" charset="-120"/>
              </a:rPr>
              <a:t>咖啡口味純正</a:t>
            </a:r>
          </a:p>
        </p:txBody>
      </p:sp>
      <p:sp>
        <p:nvSpPr>
          <p:cNvPr id="129031" name="Rectangle 7"/>
          <p:cNvSpPr>
            <a:spLocks noChangeArrowheads="1"/>
          </p:cNvSpPr>
          <p:nvPr/>
        </p:nvSpPr>
        <p:spPr bwMode="auto">
          <a:xfrm>
            <a:off x="6951663" y="3703638"/>
            <a:ext cx="2012950" cy="4572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zh-TW" altLang="en-US" sz="2400" smtClean="0">
                <a:solidFill>
                  <a:srgbClr val="000000"/>
                </a:solidFill>
                <a:latin typeface="Times New Roman" pitchFamily="18" charset="0"/>
                <a:ea typeface="新細明體" pitchFamily="18" charset="-120"/>
              </a:rPr>
              <a:t>氣氛華麗浪漫</a:t>
            </a:r>
          </a:p>
        </p:txBody>
      </p:sp>
      <p:sp>
        <p:nvSpPr>
          <p:cNvPr id="129032" name="Rectangle 8"/>
          <p:cNvSpPr>
            <a:spLocks noChangeArrowheads="1"/>
          </p:cNvSpPr>
          <p:nvPr/>
        </p:nvSpPr>
        <p:spPr bwMode="auto">
          <a:xfrm>
            <a:off x="2987675" y="2479675"/>
            <a:ext cx="333375" cy="3365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A</a:t>
            </a:r>
          </a:p>
        </p:txBody>
      </p:sp>
      <p:sp>
        <p:nvSpPr>
          <p:cNvPr id="129033" name="Rectangle 9"/>
          <p:cNvSpPr>
            <a:spLocks noChangeArrowheads="1"/>
          </p:cNvSpPr>
          <p:nvPr/>
        </p:nvSpPr>
        <p:spPr bwMode="auto">
          <a:xfrm>
            <a:off x="3532188" y="2984500"/>
            <a:ext cx="319087"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B</a:t>
            </a:r>
          </a:p>
        </p:txBody>
      </p:sp>
      <p:sp>
        <p:nvSpPr>
          <p:cNvPr id="129034" name="Rectangle 10"/>
          <p:cNvSpPr>
            <a:spLocks noChangeArrowheads="1"/>
          </p:cNvSpPr>
          <p:nvPr/>
        </p:nvSpPr>
        <p:spPr bwMode="auto">
          <a:xfrm>
            <a:off x="3348038" y="4208463"/>
            <a:ext cx="319087" cy="33655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C</a:t>
            </a:r>
          </a:p>
        </p:txBody>
      </p:sp>
      <p:sp>
        <p:nvSpPr>
          <p:cNvPr id="129035" name="Rectangle 11"/>
          <p:cNvSpPr>
            <a:spLocks noChangeArrowheads="1"/>
          </p:cNvSpPr>
          <p:nvPr/>
        </p:nvSpPr>
        <p:spPr bwMode="auto">
          <a:xfrm>
            <a:off x="2411413" y="5145088"/>
            <a:ext cx="319087" cy="3365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E</a:t>
            </a:r>
          </a:p>
        </p:txBody>
      </p:sp>
      <p:sp>
        <p:nvSpPr>
          <p:cNvPr id="129036" name="Rectangle 12"/>
          <p:cNvSpPr>
            <a:spLocks noChangeArrowheads="1"/>
          </p:cNvSpPr>
          <p:nvPr/>
        </p:nvSpPr>
        <p:spPr bwMode="auto">
          <a:xfrm>
            <a:off x="5076825" y="2119313"/>
            <a:ext cx="319088" cy="3365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F</a:t>
            </a:r>
          </a:p>
        </p:txBody>
      </p:sp>
      <p:sp>
        <p:nvSpPr>
          <p:cNvPr id="129037" name="Rectangle 13"/>
          <p:cNvSpPr>
            <a:spLocks noChangeArrowheads="1"/>
          </p:cNvSpPr>
          <p:nvPr/>
        </p:nvSpPr>
        <p:spPr bwMode="auto">
          <a:xfrm>
            <a:off x="6048375" y="4352925"/>
            <a:ext cx="319088" cy="33655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G</a:t>
            </a:r>
          </a:p>
        </p:txBody>
      </p:sp>
      <p:sp>
        <p:nvSpPr>
          <p:cNvPr id="129038" name="Rectangle 14"/>
          <p:cNvSpPr>
            <a:spLocks noChangeArrowheads="1"/>
          </p:cNvSpPr>
          <p:nvPr/>
        </p:nvSpPr>
        <p:spPr bwMode="auto">
          <a:xfrm>
            <a:off x="6124575" y="4733925"/>
            <a:ext cx="319088" cy="3365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r>
              <a:rPr lang="en-US" altLang="zh-TW" sz="1600" smtClean="0">
                <a:solidFill>
                  <a:srgbClr val="000000"/>
                </a:solidFill>
                <a:latin typeface="Times New Roman" pitchFamily="18" charset="0"/>
                <a:ea typeface="新細明體" pitchFamily="18" charset="-120"/>
              </a:rPr>
              <a:t>H</a:t>
            </a:r>
          </a:p>
        </p:txBody>
      </p:sp>
      <p:sp>
        <p:nvSpPr>
          <p:cNvPr id="129039" name="Line 15"/>
          <p:cNvSpPr>
            <a:spLocks noChangeShapeType="1"/>
          </p:cNvSpPr>
          <p:nvPr/>
        </p:nvSpPr>
        <p:spPr bwMode="auto">
          <a:xfrm>
            <a:off x="2484438" y="3992563"/>
            <a:ext cx="43926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grpSp>
        <p:nvGrpSpPr>
          <p:cNvPr id="2" name="Group 16"/>
          <p:cNvGrpSpPr>
            <a:grpSpLocks/>
          </p:cNvGrpSpPr>
          <p:nvPr/>
        </p:nvGrpSpPr>
        <p:grpSpPr bwMode="auto">
          <a:xfrm>
            <a:off x="5846763" y="1760538"/>
            <a:ext cx="3032125" cy="1398587"/>
            <a:chOff x="3683" y="981"/>
            <a:chExt cx="1910" cy="881"/>
          </a:xfrm>
        </p:grpSpPr>
        <p:grpSp>
          <p:nvGrpSpPr>
            <p:cNvPr id="129048" name="Group 17"/>
            <p:cNvGrpSpPr>
              <a:grpSpLocks/>
            </p:cNvGrpSpPr>
            <p:nvPr/>
          </p:nvGrpSpPr>
          <p:grpSpPr bwMode="auto">
            <a:xfrm>
              <a:off x="3683" y="981"/>
              <a:ext cx="1910" cy="881"/>
              <a:chOff x="3683" y="981"/>
              <a:chExt cx="1910" cy="881"/>
            </a:xfrm>
          </p:grpSpPr>
          <p:sp>
            <p:nvSpPr>
              <p:cNvPr id="129050" name="Oval 18"/>
              <p:cNvSpPr>
                <a:spLocks noChangeArrowheads="1"/>
              </p:cNvSpPr>
              <p:nvPr/>
            </p:nvSpPr>
            <p:spPr bwMode="auto">
              <a:xfrm>
                <a:off x="3833" y="981"/>
                <a:ext cx="681" cy="54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29051" name="Line 19"/>
              <p:cNvSpPr>
                <a:spLocks noChangeShapeType="1"/>
              </p:cNvSpPr>
              <p:nvPr/>
            </p:nvSpPr>
            <p:spPr bwMode="auto">
              <a:xfrm>
                <a:off x="4377" y="1481"/>
                <a:ext cx="91" cy="9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sp>
            <p:nvSpPr>
              <p:cNvPr id="129052" name="Text Box 20"/>
              <p:cNvSpPr txBox="1">
                <a:spLocks noChangeArrowheads="1"/>
              </p:cNvSpPr>
              <p:nvPr/>
            </p:nvSpPr>
            <p:spPr bwMode="auto">
              <a:xfrm>
                <a:off x="3683" y="1571"/>
                <a:ext cx="1910" cy="2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400" smtClean="0">
                    <a:solidFill>
                      <a:srgbClr val="FFFFFF"/>
                    </a:solidFill>
                    <a:latin typeface="Times New Roman" pitchFamily="18" charset="0"/>
                  </a:rPr>
                  <a:t>2. </a:t>
                </a:r>
                <a:r>
                  <a:rPr lang="zh-TW" altLang="en-US" sz="2400" smtClean="0">
                    <a:solidFill>
                      <a:srgbClr val="FFFFFF"/>
                    </a:solidFill>
                    <a:latin typeface="Times New Roman" pitchFamily="18" charset="0"/>
                  </a:rPr>
                  <a:t>尋求空檔避開競爭 </a:t>
                </a:r>
              </a:p>
            </p:txBody>
          </p:sp>
        </p:grpSp>
        <p:sp>
          <p:nvSpPr>
            <p:cNvPr id="129049" name="Rectangle 21"/>
            <p:cNvSpPr>
              <a:spLocks noChangeArrowheads="1"/>
            </p:cNvSpPr>
            <p:nvPr/>
          </p:nvSpPr>
          <p:spPr bwMode="auto">
            <a:xfrm>
              <a:off x="4014" y="1207"/>
              <a:ext cx="182" cy="18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grpSp>
      <p:grpSp>
        <p:nvGrpSpPr>
          <p:cNvPr id="4" name="Group 22"/>
          <p:cNvGrpSpPr>
            <a:grpSpLocks/>
          </p:cNvGrpSpPr>
          <p:nvPr/>
        </p:nvGrpSpPr>
        <p:grpSpPr bwMode="auto">
          <a:xfrm>
            <a:off x="233363" y="2047875"/>
            <a:ext cx="3906837" cy="1536700"/>
            <a:chOff x="147" y="1207"/>
            <a:chExt cx="2461" cy="968"/>
          </a:xfrm>
        </p:grpSpPr>
        <p:grpSp>
          <p:nvGrpSpPr>
            <p:cNvPr id="129043" name="Group 23"/>
            <p:cNvGrpSpPr>
              <a:grpSpLocks/>
            </p:cNvGrpSpPr>
            <p:nvPr/>
          </p:nvGrpSpPr>
          <p:grpSpPr bwMode="auto">
            <a:xfrm>
              <a:off x="147" y="1207"/>
              <a:ext cx="2461" cy="968"/>
              <a:chOff x="147" y="1192"/>
              <a:chExt cx="2461" cy="968"/>
            </a:xfrm>
          </p:grpSpPr>
          <p:sp>
            <p:nvSpPr>
              <p:cNvPr id="129045" name="Oval 24"/>
              <p:cNvSpPr>
                <a:spLocks noChangeArrowheads="1"/>
              </p:cNvSpPr>
              <p:nvPr/>
            </p:nvSpPr>
            <p:spPr bwMode="auto">
              <a:xfrm>
                <a:off x="1656" y="1252"/>
                <a:ext cx="952" cy="90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sp>
            <p:nvSpPr>
              <p:cNvPr id="129046" name="Line 25"/>
              <p:cNvSpPr>
                <a:spLocks noChangeShapeType="1"/>
              </p:cNvSpPr>
              <p:nvPr/>
            </p:nvSpPr>
            <p:spPr bwMode="auto">
              <a:xfrm rot="427400" flipH="1" flipV="1">
                <a:off x="1428" y="1479"/>
                <a:ext cx="273" cy="9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zh-TW" altLang="en-US" sz="2400" smtClean="0">
                  <a:solidFill>
                    <a:srgbClr val="000000"/>
                  </a:solidFill>
                  <a:ea typeface="新細明體" pitchFamily="18" charset="-120"/>
                </a:endParaRPr>
              </a:p>
            </p:txBody>
          </p:sp>
          <p:sp>
            <p:nvSpPr>
              <p:cNvPr id="129047" name="Text Box 26"/>
              <p:cNvSpPr txBox="1">
                <a:spLocks noChangeArrowheads="1"/>
              </p:cNvSpPr>
              <p:nvPr/>
            </p:nvSpPr>
            <p:spPr bwMode="auto">
              <a:xfrm>
                <a:off x="147" y="1192"/>
                <a:ext cx="1522" cy="2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en-US" altLang="zh-TW" sz="2400" smtClean="0">
                    <a:solidFill>
                      <a:srgbClr val="FFFFFF"/>
                    </a:solidFill>
                    <a:latin typeface="Times New Roman" pitchFamily="18" charset="0"/>
                  </a:rPr>
                  <a:t>1. </a:t>
                </a:r>
                <a:r>
                  <a:rPr lang="zh-TW" altLang="en-US" sz="2400" smtClean="0">
                    <a:solidFill>
                      <a:srgbClr val="FFFFFF"/>
                    </a:solidFill>
                    <a:latin typeface="Times New Roman" pitchFamily="18" charset="0"/>
                  </a:rPr>
                  <a:t>直接面對競爭 </a:t>
                </a:r>
              </a:p>
            </p:txBody>
          </p:sp>
        </p:grpSp>
        <p:sp>
          <p:nvSpPr>
            <p:cNvPr id="129044" name="Rectangle 27"/>
            <p:cNvSpPr>
              <a:spLocks noChangeArrowheads="1"/>
            </p:cNvSpPr>
            <p:nvPr/>
          </p:nvSpPr>
          <p:spPr bwMode="auto">
            <a:xfrm>
              <a:off x="1927" y="1812"/>
              <a:ext cx="182" cy="18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eaLnBrk="1" fontAlgn="b" hangingPunct="1">
                <a:spcBef>
                  <a:spcPct val="0"/>
                </a:spcBef>
                <a:buClrTx/>
                <a:buSzTx/>
                <a:buFontTx/>
                <a:buNone/>
              </a:pPr>
              <a:endParaRPr lang="zh-TW" altLang="en-US" sz="2400" smtClean="0">
                <a:solidFill>
                  <a:srgbClr val="000000"/>
                </a:solidFill>
                <a:latin typeface="Verdana" pitchFamily="34" charset="0"/>
                <a:ea typeface="新細明體" pitchFamily="18" charset="-120"/>
              </a:endParaRPr>
            </a:p>
          </p:txBody>
        </p:sp>
      </p:grpSp>
      <p:sp>
        <p:nvSpPr>
          <p:cNvPr id="628764" name="Text Box 28"/>
          <p:cNvSpPr txBox="1">
            <a:spLocks noChangeArrowheads="1"/>
          </p:cNvSpPr>
          <p:nvPr/>
        </p:nvSpPr>
        <p:spPr bwMode="auto">
          <a:xfrm>
            <a:off x="6443663" y="5300663"/>
            <a:ext cx="2266950" cy="83026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1pPr>
            <a:lvl2pPr marL="742950" indent="-28575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2pPr>
            <a:lvl3pPr marL="11430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3pPr>
            <a:lvl4pPr marL="1600200" indent="-228600" defTabSz="1042988" eaLnBrk="0" hangingPunct="0">
              <a:spcBef>
                <a:spcPct val="20000"/>
              </a:spcBef>
              <a:buClr>
                <a:schemeClr val="folHlink"/>
              </a:buClr>
              <a:buSzPct val="70000"/>
              <a:buFont typeface="Wingdings" pitchFamily="2" charset="2"/>
              <a:buChar char="l"/>
              <a:defRPr kumimoji="1" sz="2800">
                <a:solidFill>
                  <a:schemeClr val="tx1"/>
                </a:solidFill>
                <a:latin typeface="標楷體" pitchFamily="65" charset="-120"/>
                <a:ea typeface="標楷體" pitchFamily="65" charset="-120"/>
              </a:defRPr>
            </a:lvl4pPr>
            <a:lvl5pPr marL="2057400" indent="-228600" defTabSz="1042988" eaLnBrk="0" hangingPunct="0">
              <a:spcBef>
                <a:spcPct val="20000"/>
              </a:spcBef>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5pPr>
            <a:lvl6pPr marL="25146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6pPr>
            <a:lvl7pPr marL="29718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7pPr>
            <a:lvl8pPr marL="34290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8pPr>
            <a:lvl9pPr marL="3886200" indent="-228600" defTabSz="1042988" eaLnBrk="0" fontAlgn="base" hangingPunct="0">
              <a:spcBef>
                <a:spcPct val="20000"/>
              </a:spcBef>
              <a:spcAft>
                <a:spcPct val="0"/>
              </a:spcAft>
              <a:buClr>
                <a:schemeClr val="hlink"/>
              </a:buClr>
              <a:buSzPct val="70000"/>
              <a:buFont typeface="Wingdings" pitchFamily="2" charset="2"/>
              <a:buChar char="n"/>
              <a:defRPr kumimoji="1" sz="2800">
                <a:solidFill>
                  <a:schemeClr val="tx1"/>
                </a:solidFill>
                <a:latin typeface="標楷體" pitchFamily="65" charset="-120"/>
                <a:ea typeface="標楷體" pitchFamily="65" charset="-120"/>
              </a:defRPr>
            </a:lvl9pPr>
          </a:lstStyle>
          <a:p>
            <a:pPr algn="ctr" eaLnBrk="1" fontAlgn="b" hangingPunct="1">
              <a:buClr>
                <a:srgbClr val="0000CC"/>
              </a:buClr>
              <a:buSzTx/>
              <a:buFont typeface="Wingdings" pitchFamily="2" charset="2"/>
              <a:buNone/>
            </a:pPr>
            <a:r>
              <a:rPr lang="zh-TW" altLang="en-US" sz="2400" smtClean="0">
                <a:solidFill>
                  <a:srgbClr val="000000"/>
                </a:solidFill>
                <a:latin typeface="Times New Roman" pitchFamily="18" charset="0"/>
              </a:rPr>
              <a:t>產品知覺圖的限制在哪？ </a:t>
            </a:r>
          </a:p>
        </p:txBody>
      </p:sp>
    </p:spTree>
    <p:extLst>
      <p:ext uri="{BB962C8B-B14F-4D97-AF65-F5344CB8AC3E}">
        <p14:creationId xmlns:p14="http://schemas.microsoft.com/office/powerpoint/2010/main" val="18671570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28764"/>
                                        </p:tgtEl>
                                        <p:attrNameLst>
                                          <p:attrName>style.visibility</p:attrName>
                                        </p:attrNameLst>
                                      </p:cBhvr>
                                      <p:to>
                                        <p:strVal val="visible"/>
                                      </p:to>
                                    </p:set>
                                    <p:animEffect transition="in" filter="box(in)">
                                      <p:cBhvr>
                                        <p:cTn id="15" dur="500"/>
                                        <p:tgtEl>
                                          <p:spTgt spid="628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1"/>
          </p:nvPr>
        </p:nvSpPr>
        <p:spPr>
          <a:xfrm>
            <a:off x="452438" y="1557338"/>
            <a:ext cx="7893050" cy="1314450"/>
          </a:xfrm>
        </p:spPr>
        <p:txBody>
          <a:bodyPr/>
          <a:lstStyle/>
          <a:p>
            <a:pPr eaLnBrk="1" hangingPunct="1">
              <a:defRPr/>
            </a:pPr>
            <a:r>
              <a:rPr lang="zh-TW" altLang="en-US" dirty="0" smtClean="0">
                <a:solidFill>
                  <a:srgbClr val="FF0000"/>
                </a:solidFill>
              </a:rPr>
              <a:t>市場異質性</a:t>
            </a:r>
            <a:endParaRPr lang="en-US" altLang="zh-TW" dirty="0" smtClean="0">
              <a:solidFill>
                <a:srgbClr val="FF0000"/>
              </a:solidFill>
            </a:endParaRPr>
          </a:p>
        </p:txBody>
      </p:sp>
      <p:sp>
        <p:nvSpPr>
          <p:cNvPr id="558110" name="Rectangle 30"/>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558113" name="Rectangle 33"/>
          <p:cNvSpPr>
            <a:spLocks noChangeArrowheads="1"/>
          </p:cNvSpPr>
          <p:nvPr/>
        </p:nvSpPr>
        <p:spPr bwMode="auto">
          <a:xfrm>
            <a:off x="319088" y="2360613"/>
            <a:ext cx="8424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11200" indent="-24130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lvl="1" eaLnBrk="1" fontAlgn="b" hangingPunct="1">
              <a:spcBef>
                <a:spcPct val="20000"/>
              </a:spcBef>
            </a:pPr>
            <a:r>
              <a:rPr lang="zh-CN" altLang="en-US" b="1" dirty="0"/>
              <a:t>原因</a:t>
            </a:r>
            <a:r>
              <a:rPr lang="en-US" altLang="zh-CN" b="1" dirty="0"/>
              <a:t>2</a:t>
            </a:r>
            <a:r>
              <a:rPr lang="zh-CN" altLang="en-US" b="1" dirty="0"/>
              <a:t>：每</a:t>
            </a:r>
            <a:r>
              <a:rPr lang="zh-TW" altLang="en-US" b="1" dirty="0"/>
              <a:t>個人偶</a:t>
            </a:r>
            <a:r>
              <a:rPr lang="zh-CN" altLang="en-US" b="1" dirty="0"/>
              <a:t>爾有</a:t>
            </a:r>
            <a:r>
              <a:rPr lang="zh-TW" altLang="en-US" b="1" dirty="0"/>
              <a:t>消費習性之外的消費行為</a:t>
            </a:r>
          </a:p>
        </p:txBody>
      </p:sp>
      <p:sp>
        <p:nvSpPr>
          <p:cNvPr id="558115" name="Rectangle 35"/>
          <p:cNvSpPr>
            <a:spLocks noChangeArrowheads="1"/>
          </p:cNvSpPr>
          <p:nvPr/>
        </p:nvSpPr>
        <p:spPr bwMode="auto">
          <a:xfrm>
            <a:off x="1116012" y="3635375"/>
            <a:ext cx="7056387" cy="492443"/>
          </a:xfrm>
          <a:prstGeom prst="rect">
            <a:avLst/>
          </a:prstGeom>
          <a:solidFill>
            <a:srgbClr val="FFC000"/>
          </a:solidFill>
          <a:ln>
            <a:noFill/>
          </a:ln>
          <a:effectLst/>
          <a:extLst/>
        </p:spPr>
        <p:txBody>
          <a:bodyPr wrap="square">
            <a:spAutoFit/>
          </a:bodyPr>
          <a:lstStyle/>
          <a:p>
            <a:pPr fontAlgn="b">
              <a:defRPr/>
            </a:pPr>
            <a:r>
              <a:rPr lang="zh-CN" altLang="en-US" dirty="0">
                <a:latin typeface="+mn-lt"/>
                <a:ea typeface="新細明體" charset="-120"/>
              </a:rPr>
              <a:t>例如：最近看太多</a:t>
            </a:r>
            <a:r>
              <a:rPr lang="zh-TW" altLang="en-US" dirty="0">
                <a:latin typeface="+mn-lt"/>
                <a:ea typeface="新細明體" charset="-120"/>
              </a:rPr>
              <a:t>科幻</a:t>
            </a:r>
            <a:r>
              <a:rPr lang="zh-CN" altLang="en-US" dirty="0">
                <a:latin typeface="+mn-lt"/>
                <a:ea typeface="新細明體" charset="-120"/>
              </a:rPr>
              <a:t>片，換個口味看愛情片</a:t>
            </a:r>
            <a:endParaRPr lang="zh-TW" altLang="en-US" dirty="0">
              <a:latin typeface="+mn-lt"/>
              <a:ea typeface="新細明體" charset="-120"/>
            </a:endParaRPr>
          </a:p>
        </p:txBody>
      </p:sp>
      <p:sp>
        <p:nvSpPr>
          <p:cNvPr id="7" name="Rectangle 35"/>
          <p:cNvSpPr>
            <a:spLocks noChangeArrowheads="1"/>
          </p:cNvSpPr>
          <p:nvPr/>
        </p:nvSpPr>
        <p:spPr bwMode="auto">
          <a:xfrm>
            <a:off x="319088" y="4725144"/>
            <a:ext cx="8027987" cy="892552"/>
          </a:xfrm>
          <a:prstGeom prst="rect">
            <a:avLst/>
          </a:prstGeom>
          <a:solidFill>
            <a:srgbClr val="FFC000"/>
          </a:solidFill>
          <a:ln>
            <a:noFill/>
          </a:ln>
          <a:effectLst/>
          <a:extLst/>
        </p:spPr>
        <p:txBody>
          <a:bodyPr wrap="square">
            <a:spAutoFit/>
          </a:bodyPr>
          <a:lstStyle/>
          <a:p>
            <a:pPr fontAlgn="b">
              <a:defRPr/>
            </a:pPr>
            <a:r>
              <a:rPr lang="zh-CN" altLang="en-US" dirty="0">
                <a:latin typeface="+mn-lt"/>
                <a:ea typeface="新細明體" charset="-120"/>
              </a:rPr>
              <a:t>例如：</a:t>
            </a:r>
            <a:r>
              <a:rPr lang="zh-TW" altLang="en-US" dirty="0">
                <a:latin typeface="+mn-lt"/>
                <a:ea typeface="新細明體" charset="-120"/>
              </a:rPr>
              <a:t>台中到台北以往搭國光號，最近高速公路塞車，</a:t>
            </a:r>
            <a:endParaRPr lang="en-US" altLang="zh-TW" dirty="0">
              <a:latin typeface="+mn-lt"/>
              <a:ea typeface="新細明體" charset="-120"/>
            </a:endParaRPr>
          </a:p>
          <a:p>
            <a:pPr fontAlgn="b">
              <a:defRPr/>
            </a:pPr>
            <a:r>
              <a:rPr lang="zh-TW" altLang="en-US" dirty="0">
                <a:latin typeface="+mn-lt"/>
                <a:ea typeface="新細明體" charset="-120"/>
              </a:rPr>
              <a:t>            改搭高鐵。</a:t>
            </a:r>
          </a:p>
        </p:txBody>
      </p:sp>
    </p:spTree>
    <p:extLst>
      <p:ext uri="{BB962C8B-B14F-4D97-AF65-F5344CB8AC3E}">
        <p14:creationId xmlns:p14="http://schemas.microsoft.com/office/powerpoint/2010/main" val="928344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8113"/>
                                        </p:tgtEl>
                                        <p:attrNameLst>
                                          <p:attrName>style.visibility</p:attrName>
                                        </p:attrNameLst>
                                      </p:cBhvr>
                                      <p:to>
                                        <p:strVal val="visible"/>
                                      </p:to>
                                    </p:set>
                                    <p:animEffect transition="in" filter="box(in)">
                                      <p:cBhvr>
                                        <p:cTn id="12" dur="500"/>
                                        <p:tgtEl>
                                          <p:spTgt spid="558113"/>
                                        </p:tgtEl>
                                      </p:cBhvr>
                                    </p:animEffect>
                                  </p:child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58115"/>
                                        </p:tgtEl>
                                        <p:attrNameLst>
                                          <p:attrName>style.visibility</p:attrName>
                                        </p:attrNameLst>
                                      </p:cBhvr>
                                      <p:to>
                                        <p:strVal val="visible"/>
                                      </p:to>
                                    </p:set>
                                    <p:animEffect transition="in" filter="box(in)">
                                      <p:cBhvr>
                                        <p:cTn id="16" dur="500"/>
                                        <p:tgtEl>
                                          <p:spTgt spid="558115"/>
                                        </p:tgtEl>
                                      </p:cBhvr>
                                    </p:animEffect>
                                  </p:childTnLst>
                                </p:cTn>
                              </p:par>
                            </p:childTnLst>
                          </p:cTn>
                        </p:par>
                        <p:par>
                          <p:cTn id="17" fill="hold" nodeType="afterGroup">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558113" grpId="0"/>
      <p:bldP spid="55811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zh-TW" altLang="en-US" dirty="0" smtClean="0">
                <a:effectLst/>
              </a:rPr>
              <a:t>定位的選擇與評估</a:t>
            </a:r>
            <a:endParaRPr lang="en-US" altLang="zh-TW" dirty="0" smtClean="0">
              <a:effectLst/>
            </a:endParaRPr>
          </a:p>
        </p:txBody>
      </p:sp>
      <p:sp>
        <p:nvSpPr>
          <p:cNvPr id="629763" name="Rectangle 3"/>
          <p:cNvSpPr>
            <a:spLocks noGrp="1" noChangeArrowheads="1"/>
          </p:cNvSpPr>
          <p:nvPr>
            <p:ph type="body" idx="1"/>
          </p:nvPr>
        </p:nvSpPr>
        <p:spPr>
          <a:xfrm>
            <a:off x="1187450" y="1557338"/>
            <a:ext cx="7272338" cy="2519362"/>
          </a:xfrm>
        </p:spPr>
        <p:txBody>
          <a:bodyPr/>
          <a:lstStyle/>
          <a:p>
            <a:pPr eaLnBrk="1" hangingPunct="1">
              <a:defRPr/>
            </a:pPr>
            <a:r>
              <a:rPr lang="zh-TW" altLang="en-US" dirty="0" smtClean="0">
                <a:effectLst/>
              </a:rPr>
              <a:t>產品知覺圖的限制 </a:t>
            </a:r>
            <a:r>
              <a:rPr lang="en-US" altLang="zh-TW" dirty="0" smtClean="0">
                <a:effectLst/>
              </a:rPr>
              <a:t>(</a:t>
            </a:r>
            <a:r>
              <a:rPr lang="zh-TW" altLang="en-US" dirty="0" smtClean="0">
                <a:effectLst/>
              </a:rPr>
              <a:t>缺點</a:t>
            </a:r>
            <a:r>
              <a:rPr lang="en-US" altLang="zh-TW" dirty="0" smtClean="0">
                <a:effectLst/>
              </a:rPr>
              <a:t>)</a:t>
            </a:r>
            <a:endParaRPr lang="zh-TW" altLang="en-US" dirty="0" smtClean="0">
              <a:effectLst/>
            </a:endParaRPr>
          </a:p>
          <a:p>
            <a:pPr marL="971550" lvl="1" indent="-514350" eaLnBrk="1" hangingPunct="1">
              <a:spcBef>
                <a:spcPts val="1200"/>
              </a:spcBef>
              <a:buClrTx/>
              <a:buSzPct val="100000"/>
              <a:buFont typeface="+mj-lt"/>
              <a:buAutoNum type="arabicPeriod"/>
              <a:defRPr/>
            </a:pPr>
            <a:r>
              <a:rPr lang="zh-TW" altLang="en-US" dirty="0" smtClean="0">
                <a:effectLst/>
              </a:rPr>
              <a:t>忽略消費者或其</a:t>
            </a:r>
            <a:r>
              <a:rPr lang="zh-CN" altLang="en-US" dirty="0" smtClean="0">
                <a:effectLst/>
              </a:rPr>
              <a:t>他</a:t>
            </a:r>
            <a:r>
              <a:rPr lang="zh-TW" altLang="en-US" dirty="0" smtClean="0">
                <a:effectLst/>
              </a:rPr>
              <a:t>廠商未曾注意但卻重要的定位基礎</a:t>
            </a:r>
            <a:endParaRPr lang="zh-TW" altLang="zh-CN" dirty="0" smtClean="0">
              <a:effectLst/>
            </a:endParaRPr>
          </a:p>
          <a:p>
            <a:pPr marL="971550" lvl="1" indent="-514350" eaLnBrk="1" hangingPunct="1">
              <a:spcBef>
                <a:spcPts val="1200"/>
              </a:spcBef>
              <a:buClrTx/>
              <a:buSzPct val="100000"/>
              <a:buFont typeface="+mj-lt"/>
              <a:buAutoNum type="arabicPeriod"/>
              <a:defRPr/>
            </a:pPr>
            <a:r>
              <a:rPr lang="zh-CN" altLang="en-US" dirty="0" smtClean="0">
                <a:effectLst/>
              </a:rPr>
              <a:t>過度依賴產品知覺圖可能妨礙主動性與創意</a:t>
            </a:r>
          </a:p>
          <a:p>
            <a:pPr lvl="1" eaLnBrk="1" hangingPunct="1">
              <a:defRPr/>
            </a:pPr>
            <a:endParaRPr lang="en-US" altLang="zh-TW" sz="3600" dirty="0" smtClean="0">
              <a:effectLst/>
            </a:endParaRPr>
          </a:p>
        </p:txBody>
      </p:sp>
    </p:spTree>
    <p:extLst>
      <p:ext uri="{BB962C8B-B14F-4D97-AF65-F5344CB8AC3E}">
        <p14:creationId xmlns:p14="http://schemas.microsoft.com/office/powerpoint/2010/main" val="35901249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9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zh-TW" altLang="en-US" dirty="0" smtClean="0"/>
              <a:t>選擇多少定位基礎</a:t>
            </a:r>
            <a:endParaRPr lang="en-US" altLang="zh-TW" dirty="0"/>
          </a:p>
        </p:txBody>
      </p:sp>
      <p:sp>
        <p:nvSpPr>
          <p:cNvPr id="116739" name="Rectangle 3"/>
          <p:cNvSpPr>
            <a:spLocks noGrp="1" noChangeArrowheads="1"/>
          </p:cNvSpPr>
          <p:nvPr>
            <p:ph type="body" idx="1"/>
          </p:nvPr>
        </p:nvSpPr>
        <p:spPr>
          <a:xfrm>
            <a:off x="1038225" y="1557338"/>
            <a:ext cx="7559675" cy="3455987"/>
          </a:xfrm>
        </p:spPr>
        <p:txBody>
          <a:bodyPr/>
          <a:lstStyle/>
          <a:p>
            <a:pPr eaLnBrk="1" hangingPunct="1">
              <a:defRPr/>
            </a:pPr>
            <a:r>
              <a:rPr lang="zh-TW" altLang="en-US" dirty="0" smtClean="0">
                <a:effectLst/>
              </a:rPr>
              <a:t>建議：在一定期間內，只使用一項強有力的定位基礎</a:t>
            </a:r>
            <a:endParaRPr lang="en-US" altLang="zh-TW" dirty="0">
              <a:effectLst/>
            </a:endParaRPr>
          </a:p>
          <a:p>
            <a:pPr eaLnBrk="1" hangingPunct="1">
              <a:spcBef>
                <a:spcPts val="1800"/>
              </a:spcBef>
              <a:defRPr/>
            </a:pPr>
            <a:r>
              <a:rPr lang="zh-TW" altLang="en-US" dirty="0" smtClean="0">
                <a:effectLst/>
              </a:rPr>
              <a:t>業界常犯的錯誤</a:t>
            </a:r>
            <a:endParaRPr lang="en-US" altLang="zh-TW" dirty="0" smtClean="0">
              <a:effectLst/>
            </a:endParaRPr>
          </a:p>
          <a:p>
            <a:pPr marL="987425" indent="-514350" eaLnBrk="1" hangingPunct="1">
              <a:spcBef>
                <a:spcPts val="1800"/>
              </a:spcBef>
              <a:buFont typeface="+mj-lt"/>
              <a:buAutoNum type="arabicPeriod"/>
              <a:defRPr/>
            </a:pPr>
            <a:r>
              <a:rPr lang="zh-TW" altLang="en-US" dirty="0" smtClean="0">
                <a:solidFill>
                  <a:srgbClr val="FF0000"/>
                </a:solidFill>
                <a:effectLst/>
              </a:rPr>
              <a:t>貪心：</a:t>
            </a:r>
            <a:r>
              <a:rPr lang="zh-TW" altLang="en-US" dirty="0" smtClean="0">
                <a:effectLst/>
              </a:rPr>
              <a:t>想表達太多品牌優點</a:t>
            </a:r>
            <a:r>
              <a:rPr lang="en-US" altLang="zh-TW" dirty="0" smtClean="0">
                <a:effectLst/>
              </a:rPr>
              <a:t>(</a:t>
            </a:r>
            <a:r>
              <a:rPr lang="zh-TW" altLang="en-US" dirty="0" smtClean="0">
                <a:effectLst/>
              </a:rPr>
              <a:t>講太多、沒焦點、等於沒講</a:t>
            </a:r>
            <a:r>
              <a:rPr lang="en-US" altLang="zh-TW" dirty="0" smtClean="0">
                <a:effectLst/>
              </a:rPr>
              <a:t>)</a:t>
            </a:r>
          </a:p>
          <a:p>
            <a:pPr marL="987425" indent="-514350" eaLnBrk="1" hangingPunct="1">
              <a:spcBef>
                <a:spcPts val="1800"/>
              </a:spcBef>
              <a:buFont typeface="+mj-lt"/>
              <a:buAutoNum type="arabicPeriod"/>
              <a:defRPr/>
            </a:pPr>
            <a:r>
              <a:rPr lang="zh-TW" altLang="en-US" dirty="0" smtClean="0">
                <a:solidFill>
                  <a:srgbClr val="FF0000"/>
                </a:solidFill>
                <a:effectLst/>
              </a:rPr>
              <a:t>誇張：</a:t>
            </a:r>
            <a:r>
              <a:rPr lang="zh-TW" altLang="en-US" dirty="0" smtClean="0">
                <a:effectLst/>
              </a:rPr>
              <a:t>無限放大優點，如台灣唯一、世界第一、獨霸全球</a:t>
            </a:r>
          </a:p>
        </p:txBody>
      </p:sp>
    </p:spTree>
    <p:extLst>
      <p:ext uri="{BB962C8B-B14F-4D97-AF65-F5344CB8AC3E}">
        <p14:creationId xmlns:p14="http://schemas.microsoft.com/office/powerpoint/2010/main" val="26081595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Effect transition="in" filter="barn(inVertical)">
                                      <p:cBhvr>
                                        <p:cTn id="7" dur="500"/>
                                        <p:tgtEl>
                                          <p:spTgt spid="11673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6739">
                                            <p:txEl>
                                              <p:pRg st="2" end="2"/>
                                            </p:txEl>
                                          </p:spTgt>
                                        </p:tgtEl>
                                        <p:attrNameLst>
                                          <p:attrName>style.visibility</p:attrName>
                                        </p:attrNameLst>
                                      </p:cBhvr>
                                      <p:to>
                                        <p:strVal val="visible"/>
                                      </p:to>
                                    </p:set>
                                    <p:animEffect transition="in" filter="barn(inVertical)">
                                      <p:cBhvr>
                                        <p:cTn id="10" dur="500"/>
                                        <p:tgtEl>
                                          <p:spTgt spid="11673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6739">
                                            <p:txEl>
                                              <p:pRg st="3" end="3"/>
                                            </p:txEl>
                                          </p:spTgt>
                                        </p:tgtEl>
                                        <p:attrNameLst>
                                          <p:attrName>style.visibility</p:attrName>
                                        </p:attrNameLst>
                                      </p:cBhvr>
                                      <p:to>
                                        <p:strVal val="visible"/>
                                      </p:to>
                                    </p:set>
                                    <p:animEffect transition="in" filter="barn(inVertical)">
                                      <p:cBhvr>
                                        <p:cTn id="13" dur="500"/>
                                        <p:tgtEl>
                                          <p:spTgt spid="116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zh-TW" altLang="en-US" dirty="0" smtClean="0"/>
              <a:t>定位的評估</a:t>
            </a:r>
            <a:endParaRPr lang="en-US" altLang="zh-TW" dirty="0"/>
          </a:p>
        </p:txBody>
      </p:sp>
      <p:sp>
        <p:nvSpPr>
          <p:cNvPr id="133123" name="Rectangle 3"/>
          <p:cNvSpPr>
            <a:spLocks noGrp="1" noChangeArrowheads="1"/>
          </p:cNvSpPr>
          <p:nvPr>
            <p:ph type="body" idx="1"/>
          </p:nvPr>
        </p:nvSpPr>
        <p:spPr>
          <a:xfrm>
            <a:off x="1038225" y="1557338"/>
            <a:ext cx="7559675" cy="1944687"/>
          </a:xfrm>
        </p:spPr>
        <p:txBody>
          <a:bodyPr/>
          <a:lstStyle/>
          <a:p>
            <a:pPr eaLnBrk="1" hangingPunct="1"/>
            <a:r>
              <a:rPr lang="zh-TW" altLang="en-US" dirty="0" smtClean="0">
                <a:solidFill>
                  <a:srgbClr val="FF0000"/>
                </a:solidFill>
                <a:effectLst/>
              </a:rPr>
              <a:t>定位選擇</a:t>
            </a:r>
          </a:p>
          <a:p>
            <a:pPr marL="457200" lvl="1" indent="0" eaLnBrk="1" hangingPunct="1">
              <a:buFont typeface="Wingdings" pitchFamily="2" charset="2"/>
              <a:buNone/>
            </a:pPr>
            <a:r>
              <a:rPr lang="en-US" altLang="zh-TW" dirty="0" smtClean="0">
                <a:solidFill>
                  <a:srgbClr val="FF0000"/>
                </a:solidFill>
                <a:effectLst/>
              </a:rPr>
              <a:t>1.</a:t>
            </a:r>
            <a:r>
              <a:rPr lang="zh-TW" altLang="en-US" dirty="0" smtClean="0">
                <a:solidFill>
                  <a:srgbClr val="FF0000"/>
                </a:solidFill>
                <a:effectLst/>
              </a:rPr>
              <a:t>競爭差異性</a:t>
            </a:r>
          </a:p>
          <a:p>
            <a:pPr lvl="2" eaLnBrk="1" hangingPunct="1">
              <a:spcBef>
                <a:spcPts val="1800"/>
              </a:spcBef>
            </a:pPr>
            <a:r>
              <a:rPr lang="zh-TW" altLang="en-US" dirty="0" smtClean="0">
                <a:effectLst/>
              </a:rPr>
              <a:t>差異性越大越能吸引目標市場的注意 </a:t>
            </a:r>
          </a:p>
        </p:txBody>
      </p:sp>
      <p:sp>
        <p:nvSpPr>
          <p:cNvPr id="3" name="矩形 2"/>
          <p:cNvSpPr/>
          <p:nvPr/>
        </p:nvSpPr>
        <p:spPr>
          <a:xfrm>
            <a:off x="1042988" y="4149725"/>
            <a:ext cx="7129462" cy="522288"/>
          </a:xfrm>
          <a:prstGeom prst="rect">
            <a:avLst/>
          </a:prstGeom>
          <a:solidFill>
            <a:srgbClr val="FFCCFF"/>
          </a:solidFill>
        </p:spPr>
        <p:txBody>
          <a:bodyPr>
            <a:spAutoFit/>
          </a:bodyPr>
          <a:lstStyle/>
          <a:p>
            <a:pPr marL="260350" lvl="2" indent="-228600">
              <a:spcBef>
                <a:spcPts val="1800"/>
              </a:spcBef>
              <a:buClr>
                <a:srgbClr val="E4005C"/>
              </a:buClr>
              <a:buSzPct val="70000"/>
              <a:buFont typeface="Wingdings" pitchFamily="2" charset="2"/>
              <a:buChar char="n"/>
              <a:defRPr/>
            </a:pPr>
            <a:r>
              <a:rPr lang="zh-TW" altLang="en-US" sz="2800" kern="0" dirty="0">
                <a:solidFill>
                  <a:srgbClr val="000000"/>
                </a:solidFill>
                <a:latin typeface="標楷體" pitchFamily="65" charset="-120"/>
              </a:rPr>
              <a:t>銀行以「良好的服務態度」為定位？</a:t>
            </a:r>
          </a:p>
        </p:txBody>
      </p:sp>
      <p:pic>
        <p:nvPicPr>
          <p:cNvPr id="5" name="Picture 2" descr="http://ts3.mm.bing.net/th?id=HN.608029453702464874&amp;pid=15.1&amp;P=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85" t="8733" r="8453" b="10593"/>
          <a:stretch>
            <a:fillRect/>
          </a:stretch>
        </p:blipFill>
        <p:spPr bwMode="auto">
          <a:xfrm>
            <a:off x="3630613" y="3500438"/>
            <a:ext cx="2344737"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圖說文字 5"/>
          <p:cNvSpPr/>
          <p:nvPr/>
        </p:nvSpPr>
        <p:spPr>
          <a:xfrm>
            <a:off x="271463" y="5502275"/>
            <a:ext cx="3436937" cy="863600"/>
          </a:xfrm>
          <a:prstGeom prst="wedgeRectCallout">
            <a:avLst>
              <a:gd name="adj1" fmla="val 43754"/>
              <a:gd name="adj2" fmla="val -1297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000000"/>
                </a:solidFill>
                <a:latin typeface="標楷體" panose="03000509000000000000" pitchFamily="65" charset="-120"/>
                <a:ea typeface="標楷體" panose="03000509000000000000" pitchFamily="65" charset="-120"/>
              </a:rPr>
              <a:t>不是很理想的銀行定位</a:t>
            </a:r>
          </a:p>
        </p:txBody>
      </p:sp>
    </p:spTree>
    <p:extLst>
      <p:ext uri="{BB962C8B-B14F-4D97-AF65-F5344CB8AC3E}">
        <p14:creationId xmlns:p14="http://schemas.microsoft.com/office/powerpoint/2010/main" val="28353465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ts3.mm.bing.net/th?id=HN.608029453702464874&amp;pid=15.1&amp;P=0"/>
          <p:cNvPicPr>
            <a:picLocks noChangeAspect="1" noChangeArrowheads="1"/>
          </p:cNvPicPr>
          <p:nvPr/>
        </p:nvPicPr>
        <p:blipFill>
          <a:blip r:embed="rId2">
            <a:extLst>
              <a:ext uri="{28A0092B-C50C-407E-A947-70E740481C1C}">
                <a14:useLocalDpi xmlns:a14="http://schemas.microsoft.com/office/drawing/2010/main" val="0"/>
              </a:ext>
            </a:extLst>
          </a:blip>
          <a:srcRect l="17616" t="12279" r="11761" b="12057"/>
          <a:stretch>
            <a:fillRect/>
          </a:stretch>
        </p:blipFill>
        <p:spPr bwMode="auto">
          <a:xfrm>
            <a:off x="3778250" y="3429000"/>
            <a:ext cx="20193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86"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的選擇與</a:t>
            </a:r>
            <a:r>
              <a:rPr lang="zh-TW" altLang="en-US" dirty="0" smtClean="0"/>
              <a:t>評估</a:t>
            </a:r>
            <a:endParaRPr lang="en-US" altLang="zh-TW" dirty="0"/>
          </a:p>
        </p:txBody>
      </p:sp>
      <p:sp>
        <p:nvSpPr>
          <p:cNvPr id="134148" name="Rectangle 3"/>
          <p:cNvSpPr>
            <a:spLocks noGrp="1" noChangeArrowheads="1"/>
          </p:cNvSpPr>
          <p:nvPr>
            <p:ph type="body" idx="1"/>
          </p:nvPr>
        </p:nvSpPr>
        <p:spPr>
          <a:xfrm>
            <a:off x="1116013" y="1628775"/>
            <a:ext cx="7486650" cy="2087563"/>
          </a:xfrm>
        </p:spPr>
        <p:txBody>
          <a:bodyPr/>
          <a:lstStyle/>
          <a:p>
            <a:pPr marL="457200" lvl="1" indent="0" eaLnBrk="1" hangingPunct="1">
              <a:buFont typeface="Wingdings" pitchFamily="2" charset="2"/>
              <a:buNone/>
            </a:pPr>
            <a:r>
              <a:rPr lang="en-US" altLang="zh-TW" smtClean="0">
                <a:solidFill>
                  <a:srgbClr val="FF0000"/>
                </a:solidFill>
                <a:effectLst/>
              </a:rPr>
              <a:t>2.</a:t>
            </a:r>
            <a:r>
              <a:rPr lang="zh-TW" altLang="en-US" smtClean="0">
                <a:solidFill>
                  <a:srgbClr val="FF0000"/>
                </a:solidFill>
                <a:effectLst/>
              </a:rPr>
              <a:t>市場接受度</a:t>
            </a:r>
          </a:p>
          <a:p>
            <a:pPr lvl="2" eaLnBrk="1" hangingPunct="1"/>
            <a:r>
              <a:rPr lang="zh-TW" altLang="en-US" smtClean="0">
                <a:effectLst/>
              </a:rPr>
              <a:t>是否被目標市場認可，或認為有必要或重要的 </a:t>
            </a:r>
          </a:p>
        </p:txBody>
      </p:sp>
      <p:sp>
        <p:nvSpPr>
          <p:cNvPr id="3" name="矩形 2"/>
          <p:cNvSpPr/>
          <p:nvPr/>
        </p:nvSpPr>
        <p:spPr>
          <a:xfrm>
            <a:off x="1547813" y="4076700"/>
            <a:ext cx="6480175" cy="523875"/>
          </a:xfrm>
          <a:prstGeom prst="rect">
            <a:avLst/>
          </a:prstGeom>
        </p:spPr>
        <p:txBody>
          <a:bodyPr>
            <a:spAutoFit/>
          </a:bodyPr>
          <a:lstStyle/>
          <a:p>
            <a:pPr marL="1143000" lvl="2" indent="-228600">
              <a:spcBef>
                <a:spcPct val="20000"/>
              </a:spcBef>
              <a:buClr>
                <a:srgbClr val="E4005C"/>
              </a:buClr>
              <a:buSzPct val="70000"/>
              <a:buFont typeface="Wingdings" pitchFamily="2" charset="2"/>
              <a:buChar char="n"/>
              <a:defRPr/>
            </a:pPr>
            <a:r>
              <a:rPr lang="zh-TW" altLang="en-US" sz="2800" kern="0" dirty="0">
                <a:solidFill>
                  <a:srgbClr val="000000"/>
                </a:solidFill>
                <a:latin typeface="標楷體" pitchFamily="65" charset="-120"/>
              </a:rPr>
              <a:t>總經理是碩士的銀行</a:t>
            </a:r>
          </a:p>
        </p:txBody>
      </p:sp>
    </p:spTree>
    <p:extLst>
      <p:ext uri="{BB962C8B-B14F-4D97-AF65-F5344CB8AC3E}">
        <p14:creationId xmlns:p14="http://schemas.microsoft.com/office/powerpoint/2010/main" val="4853850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14690"/>
                                        </p:tgtEl>
                                        <p:attrNameLst>
                                          <p:attrName>style.visibility</p:attrName>
                                        </p:attrNameLst>
                                      </p:cBhvr>
                                      <p:to>
                                        <p:strVal val="visible"/>
                                      </p:to>
                                    </p:set>
                                    <p:animEffect transition="in" filter="barn(inVertical)">
                                      <p:cBhvr>
                                        <p:cTn id="11"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pPr eaLnBrk="1" hangingPunct="1">
              <a:defRPr/>
            </a:pPr>
            <a:r>
              <a:rPr lang="zh-TW" altLang="en-US" dirty="0" smtClean="0"/>
              <a:t>定位</a:t>
            </a:r>
            <a:r>
              <a:rPr lang="zh-TW" altLang="en-US" dirty="0"/>
              <a:t>的選擇與</a:t>
            </a:r>
            <a:r>
              <a:rPr lang="zh-TW" altLang="en-US" dirty="0" smtClean="0"/>
              <a:t>評估</a:t>
            </a:r>
            <a:endParaRPr lang="en-US" altLang="zh-TW" dirty="0"/>
          </a:p>
        </p:txBody>
      </p:sp>
      <p:sp>
        <p:nvSpPr>
          <p:cNvPr id="630787" name="Rectangle 3"/>
          <p:cNvSpPr>
            <a:spLocks noGrp="1" noChangeArrowheads="1"/>
          </p:cNvSpPr>
          <p:nvPr>
            <p:ph type="body" idx="1"/>
          </p:nvPr>
        </p:nvSpPr>
        <p:spPr>
          <a:xfrm>
            <a:off x="1116013" y="1412875"/>
            <a:ext cx="7486650" cy="4560888"/>
          </a:xfrm>
        </p:spPr>
        <p:txBody>
          <a:bodyPr/>
          <a:lstStyle/>
          <a:p>
            <a:pPr marL="457200" lvl="1" indent="0" eaLnBrk="1" hangingPunct="1">
              <a:buFont typeface="Wingdings" pitchFamily="2" charset="2"/>
              <a:buNone/>
              <a:defRPr/>
            </a:pPr>
            <a:r>
              <a:rPr lang="en-US" altLang="zh-TW" dirty="0" smtClean="0">
                <a:effectLst/>
              </a:rPr>
              <a:t>3.</a:t>
            </a:r>
            <a:r>
              <a:rPr lang="zh-TW" altLang="en-US" dirty="0" smtClean="0">
                <a:effectLst/>
              </a:rPr>
              <a:t>企業本身的條件</a:t>
            </a:r>
            <a:endParaRPr lang="en-US" altLang="zh-TW" dirty="0" smtClean="0">
              <a:effectLst/>
            </a:endParaRPr>
          </a:p>
          <a:p>
            <a:pPr marL="1335088" lvl="1" indent="-457200" eaLnBrk="1" hangingPunct="1">
              <a:buFont typeface="Wingdings" pitchFamily="2" charset="2"/>
              <a:buChar char="Ø"/>
              <a:defRPr/>
            </a:pPr>
            <a:r>
              <a:rPr lang="zh-TW" altLang="en-US" dirty="0" smtClean="0">
                <a:effectLst/>
              </a:rPr>
              <a:t>須符合企業目標與策略，擁有恰當與足夠的資源配合，並能帶來獲利，才是理想的定位。</a:t>
            </a:r>
          </a:p>
        </p:txBody>
      </p:sp>
      <p:pic>
        <p:nvPicPr>
          <p:cNvPr id="135172" name="Picture 5" descr="那么如何让优秀的员工更长久地留在公司里？其实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860800"/>
            <a:ext cx="36004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638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7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755650" y="1557338"/>
            <a:ext cx="8207375" cy="1603375"/>
          </a:xfrm>
        </p:spPr>
        <p:txBody>
          <a:bodyPr/>
          <a:lstStyle/>
          <a:p>
            <a:pPr eaLnBrk="1" hangingPunct="1">
              <a:lnSpc>
                <a:spcPct val="120000"/>
              </a:lnSpc>
              <a:defRPr/>
            </a:pPr>
            <a:r>
              <a:rPr lang="zh-TW" altLang="en-US" dirty="0" smtClean="0">
                <a:solidFill>
                  <a:srgbClr val="FF0000"/>
                </a:solidFill>
              </a:rPr>
              <a:t>市場異質性</a:t>
            </a:r>
            <a:endParaRPr lang="en-US" altLang="zh-TW" dirty="0" smtClean="0">
              <a:solidFill>
                <a:srgbClr val="FF0000"/>
              </a:solidFill>
            </a:endParaRPr>
          </a:p>
          <a:p>
            <a:pPr lvl="1" eaLnBrk="1" hangingPunct="1">
              <a:lnSpc>
                <a:spcPct val="120000"/>
              </a:lnSpc>
              <a:defRPr/>
            </a:pPr>
            <a:r>
              <a:rPr lang="zh-CN" altLang="en-US" b="1" dirty="0" smtClean="0"/>
              <a:t>原因</a:t>
            </a:r>
            <a:r>
              <a:rPr lang="en-US" altLang="zh-CN" b="1" dirty="0" smtClean="0"/>
              <a:t>3</a:t>
            </a:r>
            <a:r>
              <a:rPr lang="zh-CN" altLang="en-US" b="1" dirty="0" smtClean="0"/>
              <a:t>：</a:t>
            </a:r>
            <a:r>
              <a:rPr lang="zh-TW" altLang="en-US" b="1" dirty="0" smtClean="0"/>
              <a:t>有些人對於某些產品</a:t>
            </a:r>
            <a:r>
              <a:rPr lang="zh-TW" altLang="en-US" sz="3200" b="1" dirty="0" smtClean="0">
                <a:solidFill>
                  <a:srgbClr val="FF0000"/>
                </a:solidFill>
              </a:rPr>
              <a:t>缺乏</a:t>
            </a:r>
            <a:r>
              <a:rPr lang="zh-TW" altLang="en-US" b="1" dirty="0" smtClean="0"/>
              <a:t>品牌忠誠度</a:t>
            </a:r>
          </a:p>
        </p:txBody>
      </p:sp>
      <p:sp>
        <p:nvSpPr>
          <p:cNvPr id="560158" name="Rectangle 30"/>
          <p:cNvSpPr>
            <a:spLocks noGrp="1" noChangeArrowheads="1"/>
          </p:cNvSpPr>
          <p:nvPr>
            <p:ph type="title"/>
          </p:nvPr>
        </p:nvSpPr>
        <p:spPr/>
        <p:txBody>
          <a:bodyPr/>
          <a:lstStyle/>
          <a:p>
            <a:pPr eaLnBrk="1" hangingPunct="1">
              <a:defRPr/>
            </a:pPr>
            <a:r>
              <a:rPr lang="en-US" altLang="zh-TW" dirty="0" smtClean="0"/>
              <a:t>7-1 </a:t>
            </a:r>
            <a:r>
              <a:rPr lang="zh-TW" altLang="en-US" dirty="0" smtClean="0"/>
              <a:t>目標市場行銷</a:t>
            </a:r>
            <a:endParaRPr lang="en-US" altLang="zh-TW" sz="2000" dirty="0">
              <a:solidFill>
                <a:srgbClr val="FF9900"/>
              </a:solidFill>
            </a:endParaRPr>
          </a:p>
        </p:txBody>
      </p:sp>
      <p:sp>
        <p:nvSpPr>
          <p:cNvPr id="560160" name="Rectangle 32"/>
          <p:cNvSpPr>
            <a:spLocks noChangeArrowheads="1"/>
          </p:cNvSpPr>
          <p:nvPr/>
        </p:nvSpPr>
        <p:spPr bwMode="auto">
          <a:xfrm>
            <a:off x="1476375" y="3357563"/>
            <a:ext cx="5422900" cy="1573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lnSpc>
                <a:spcPct val="135000"/>
              </a:lnSpc>
              <a:spcBef>
                <a:spcPct val="0"/>
              </a:spcBef>
              <a:buFontTx/>
              <a:buNone/>
            </a:pPr>
            <a:r>
              <a:rPr lang="zh-CN" altLang="en-US" sz="2400">
                <a:latin typeface="Times New Roman" pitchFamily="18" charset="0"/>
                <a:ea typeface="新細明體" pitchFamily="18" charset="-120"/>
              </a:rPr>
              <a:t>例如： </a:t>
            </a:r>
            <a:r>
              <a:rPr lang="zh-TW" altLang="en-US" sz="2400">
                <a:latin typeface="Verdana" pitchFamily="34" charset="0"/>
                <a:ea typeface="新細明體" pitchFamily="18" charset="-120"/>
              </a:rPr>
              <a:t>只挑賣場中最便宜的面紙</a:t>
            </a:r>
            <a:r>
              <a:rPr lang="zh-CN" altLang="en-US" sz="2400">
                <a:latin typeface="Verdana" pitchFamily="34" charset="0"/>
                <a:ea typeface="新細明體" pitchFamily="18" charset="-120"/>
              </a:rPr>
              <a:t>、</a:t>
            </a:r>
          </a:p>
          <a:p>
            <a:pPr eaLnBrk="1" fontAlgn="b" hangingPunct="1">
              <a:lnSpc>
                <a:spcPct val="135000"/>
              </a:lnSpc>
              <a:spcBef>
                <a:spcPct val="0"/>
              </a:spcBef>
              <a:buFontTx/>
              <a:buNone/>
            </a:pPr>
            <a:r>
              <a:rPr lang="zh-CN" altLang="en-US" sz="2400">
                <a:latin typeface="Verdana" pitchFamily="34" charset="0"/>
                <a:ea typeface="新細明體" pitchFamily="18" charset="-120"/>
              </a:rPr>
              <a:t>         </a:t>
            </a:r>
            <a:r>
              <a:rPr lang="zh-TW" altLang="en-US" sz="2400">
                <a:latin typeface="Verdana" pitchFamily="34" charset="0"/>
                <a:ea typeface="新細明體" pitchFamily="18" charset="-120"/>
              </a:rPr>
              <a:t>經常刻意購買沒</a:t>
            </a:r>
            <a:r>
              <a:rPr lang="zh-CN" altLang="en-US" sz="2400">
                <a:latin typeface="Verdana" pitchFamily="34" charset="0"/>
                <a:ea typeface="新細明體" pitchFamily="18" charset="-120"/>
              </a:rPr>
              <a:t>喝</a:t>
            </a:r>
            <a:r>
              <a:rPr lang="zh-TW" altLang="en-US" sz="2400">
                <a:latin typeface="Verdana" pitchFamily="34" charset="0"/>
                <a:ea typeface="新細明體" pitchFamily="18" charset="-120"/>
              </a:rPr>
              <a:t>過的飲料</a:t>
            </a:r>
            <a:r>
              <a:rPr lang="zh-CN" altLang="en-US" sz="2400">
                <a:latin typeface="Verdana" pitchFamily="34" charset="0"/>
                <a:ea typeface="新細明體" pitchFamily="18" charset="-120"/>
              </a:rPr>
              <a:t>、</a:t>
            </a:r>
          </a:p>
          <a:p>
            <a:pPr eaLnBrk="1" fontAlgn="b" hangingPunct="1">
              <a:lnSpc>
                <a:spcPct val="135000"/>
              </a:lnSpc>
              <a:spcBef>
                <a:spcPct val="0"/>
              </a:spcBef>
              <a:buFontTx/>
              <a:buNone/>
            </a:pPr>
            <a:r>
              <a:rPr lang="zh-TW" altLang="zh-CN" sz="2400">
                <a:latin typeface="Verdana" pitchFamily="34" charset="0"/>
                <a:ea typeface="新細明體" pitchFamily="18" charset="-120"/>
              </a:rPr>
              <a:t> </a:t>
            </a:r>
            <a:r>
              <a:rPr lang="zh-TW" altLang="en-US" sz="2400">
                <a:latin typeface="Verdana" pitchFamily="34" charset="0"/>
                <a:ea typeface="新細明體" pitchFamily="18" charset="-120"/>
              </a:rPr>
              <a:t> </a:t>
            </a:r>
            <a:r>
              <a:rPr lang="zh-TW" altLang="zh-CN" sz="2400">
                <a:latin typeface="Verdana" pitchFamily="34" charset="0"/>
                <a:ea typeface="新細明體" pitchFamily="18" charset="-120"/>
              </a:rPr>
              <a:t> </a:t>
            </a:r>
            <a:r>
              <a:rPr lang="zh-TW" altLang="en-US" sz="2400">
                <a:latin typeface="Verdana" pitchFamily="34" charset="0"/>
                <a:ea typeface="新細明體" pitchFamily="18" charset="-120"/>
              </a:rPr>
              <a:t> </a:t>
            </a:r>
            <a:r>
              <a:rPr lang="zh-TW" altLang="zh-CN" sz="2400">
                <a:latin typeface="Verdana" pitchFamily="34" charset="0"/>
                <a:ea typeface="新細明體" pitchFamily="18" charset="-120"/>
              </a:rPr>
              <a:t> </a:t>
            </a:r>
            <a:r>
              <a:rPr lang="zh-TW" altLang="en-US" sz="2400">
                <a:latin typeface="Verdana" pitchFamily="34" charset="0"/>
                <a:ea typeface="新細明體" pitchFamily="18" charset="-120"/>
              </a:rPr>
              <a:t> </a:t>
            </a:r>
            <a:r>
              <a:rPr lang="zh-TW" altLang="zh-CN" sz="2400">
                <a:latin typeface="Verdana" pitchFamily="34" charset="0"/>
                <a:ea typeface="新細明體" pitchFamily="18" charset="-120"/>
              </a:rPr>
              <a:t> </a:t>
            </a:r>
            <a:r>
              <a:rPr lang="zh-TW" altLang="en-US" sz="2400">
                <a:latin typeface="Verdana" pitchFamily="34" charset="0"/>
                <a:ea typeface="新細明體" pitchFamily="18" charset="-120"/>
              </a:rPr>
              <a:t> </a:t>
            </a:r>
            <a:r>
              <a:rPr lang="zh-TW" altLang="zh-CN" sz="2400">
                <a:latin typeface="Verdana" pitchFamily="34" charset="0"/>
                <a:ea typeface="新細明體" pitchFamily="18" charset="-120"/>
              </a:rPr>
              <a:t> </a:t>
            </a:r>
            <a:r>
              <a:rPr lang="zh-TW" altLang="en-US" sz="2400">
                <a:latin typeface="Verdana" pitchFamily="34" charset="0"/>
                <a:ea typeface="新細明體" pitchFamily="18" charset="-120"/>
              </a:rPr>
              <a:t>喜歡選用市面上新推出的沐浴乳</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4229100"/>
            <a:ext cx="210026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3166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barn(inVertical)">
                                      <p:cBhvr>
                                        <p:cTn id="11" dur="500"/>
                                        <p:tgtEl>
                                          <p:spTgt spid="14339">
                                            <p:txEl>
                                              <p:pRg st="1" end="1"/>
                                            </p:txEl>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560160"/>
                                        </p:tgtEl>
                                        <p:attrNameLst>
                                          <p:attrName>style.visibility</p:attrName>
                                        </p:attrNameLst>
                                      </p:cBhvr>
                                      <p:to>
                                        <p:strVal val="visible"/>
                                      </p:to>
                                    </p:set>
                                    <p:animEffect transition="in" filter="box(in)">
                                      <p:cBhvr>
                                        <p:cTn id="14" dur="500"/>
                                        <p:tgtEl>
                                          <p:spTgt spid="560160"/>
                                        </p:tgtEl>
                                      </p:cBhvr>
                                    </p:animEffec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5601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005" name="Rectangle 21"/>
          <p:cNvSpPr>
            <a:spLocks noGrp="1" noChangeArrowheads="1"/>
          </p:cNvSpPr>
          <p:nvPr>
            <p:ph type="title"/>
          </p:nvPr>
        </p:nvSpPr>
        <p:spPr/>
        <p:txBody>
          <a:bodyPr/>
          <a:lstStyle/>
          <a:p>
            <a:pPr eaLnBrk="1" hangingPunct="1">
              <a:defRPr/>
            </a:pPr>
            <a:r>
              <a:rPr lang="zh-TW" altLang="en-US" dirty="0" smtClean="0"/>
              <a:t>目標市場行銷</a:t>
            </a:r>
            <a:endParaRPr lang="en-US" altLang="zh-TW" sz="2000" dirty="0">
              <a:solidFill>
                <a:srgbClr val="FF9900"/>
              </a:solidFill>
            </a:endParaRPr>
          </a:p>
        </p:txBody>
      </p:sp>
      <p:sp>
        <p:nvSpPr>
          <p:cNvPr id="15364" name="Rectangle 23"/>
          <p:cNvSpPr>
            <a:spLocks noGrp="1" noChangeArrowheads="1"/>
          </p:cNvSpPr>
          <p:nvPr>
            <p:ph type="body" idx="1"/>
          </p:nvPr>
        </p:nvSpPr>
        <p:spPr>
          <a:xfrm>
            <a:off x="531813" y="1268413"/>
            <a:ext cx="7893050" cy="2139950"/>
          </a:xfrm>
        </p:spPr>
        <p:txBody>
          <a:bodyPr/>
          <a:lstStyle/>
          <a:p>
            <a:pPr eaLnBrk="1" hangingPunct="1">
              <a:lnSpc>
                <a:spcPct val="115000"/>
              </a:lnSpc>
              <a:defRPr/>
            </a:pPr>
            <a:r>
              <a:rPr lang="zh-TW" altLang="en-US" dirty="0" smtClean="0">
                <a:solidFill>
                  <a:srgbClr val="FF0000"/>
                </a:solidFill>
              </a:rPr>
              <a:t>目標市場行銷</a:t>
            </a:r>
            <a:endParaRPr lang="en-US" altLang="zh-TW" dirty="0" smtClean="0">
              <a:solidFill>
                <a:srgbClr val="FF0000"/>
              </a:solidFill>
            </a:endParaRPr>
          </a:p>
          <a:p>
            <a:pPr lvl="1" eaLnBrk="1" hangingPunct="1">
              <a:lnSpc>
                <a:spcPct val="115000"/>
              </a:lnSpc>
              <a:defRPr/>
            </a:pPr>
            <a:r>
              <a:rPr lang="zh-TW" altLang="en-US" dirty="0" smtClean="0"/>
              <a:t>廠商根據某些購買者特性</a:t>
            </a:r>
            <a:r>
              <a:rPr lang="zh-TW" altLang="en-US" dirty="0" smtClean="0">
                <a:solidFill>
                  <a:schemeClr val="accent2"/>
                </a:solidFill>
              </a:rPr>
              <a:t>分類</a:t>
            </a:r>
            <a:r>
              <a:rPr lang="zh-TW" altLang="en-US" dirty="0" smtClean="0"/>
              <a:t>廣大的市場，</a:t>
            </a:r>
            <a:r>
              <a:rPr lang="zh-CN" altLang="en-US" dirty="0" smtClean="0"/>
              <a:t>然後為</a:t>
            </a:r>
            <a:r>
              <a:rPr lang="zh-TW" altLang="en-US" dirty="0" smtClean="0"/>
              <a:t>某群購買者提供產品利益</a:t>
            </a:r>
          </a:p>
        </p:txBody>
      </p:sp>
      <p:sp>
        <p:nvSpPr>
          <p:cNvPr id="554033" name="Rectangle 49"/>
          <p:cNvSpPr>
            <a:spLocks noChangeArrowheads="1"/>
          </p:cNvSpPr>
          <p:nvPr/>
        </p:nvSpPr>
        <p:spPr bwMode="auto">
          <a:xfrm>
            <a:off x="487363" y="39084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r>
              <a:rPr lang="zh-CN" altLang="en-US" sz="2400">
                <a:solidFill>
                  <a:srgbClr val="FF0000"/>
                </a:solidFill>
                <a:latin typeface="Verdana" pitchFamily="34" charset="0"/>
                <a:ea typeface="新細明體" pitchFamily="18" charset="-120"/>
              </a:rPr>
              <a:t>不同廠商選擇進入不同的市場</a:t>
            </a:r>
          </a:p>
        </p:txBody>
      </p:sp>
      <p:sp>
        <p:nvSpPr>
          <p:cNvPr id="554035" name="Freeform 51"/>
          <p:cNvSpPr>
            <a:spLocks/>
          </p:cNvSpPr>
          <p:nvPr/>
        </p:nvSpPr>
        <p:spPr bwMode="auto">
          <a:xfrm>
            <a:off x="1279525" y="4700588"/>
            <a:ext cx="1103313" cy="684212"/>
          </a:xfrm>
          <a:custGeom>
            <a:avLst/>
            <a:gdLst>
              <a:gd name="T0" fmla="*/ 2147483647 w 695"/>
              <a:gd name="T1" fmla="*/ 0 h 431"/>
              <a:gd name="T2" fmla="*/ 2147483647 w 695"/>
              <a:gd name="T3" fmla="*/ 2147483647 h 431"/>
              <a:gd name="T4" fmla="*/ 2147483647 w 695"/>
              <a:gd name="T5" fmla="*/ 2147483647 h 431"/>
              <a:gd name="T6" fmla="*/ 0 60000 65536"/>
              <a:gd name="T7" fmla="*/ 0 60000 65536"/>
              <a:gd name="T8" fmla="*/ 0 60000 65536"/>
              <a:gd name="T9" fmla="*/ 0 w 695"/>
              <a:gd name="T10" fmla="*/ 0 h 431"/>
              <a:gd name="T11" fmla="*/ 695 w 695"/>
              <a:gd name="T12" fmla="*/ 431 h 431"/>
            </a:gdLst>
            <a:ahLst/>
            <a:cxnLst>
              <a:cxn ang="T6">
                <a:pos x="T0" y="T1"/>
              </a:cxn>
              <a:cxn ang="T7">
                <a:pos x="T2" y="T3"/>
              </a:cxn>
              <a:cxn ang="T8">
                <a:pos x="T4" y="T5"/>
              </a:cxn>
            </a:cxnLst>
            <a:rect l="T9" t="T10" r="T11" b="T12"/>
            <a:pathLst>
              <a:path w="695" h="431">
                <a:moveTo>
                  <a:pt x="60" y="0"/>
                </a:moveTo>
                <a:cubicBezTo>
                  <a:pt x="30" y="147"/>
                  <a:pt x="0" y="295"/>
                  <a:pt x="106" y="363"/>
                </a:cubicBezTo>
                <a:cubicBezTo>
                  <a:pt x="212" y="431"/>
                  <a:pt x="453" y="419"/>
                  <a:pt x="695" y="408"/>
                </a:cubicBez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3" name="群組 1"/>
          <p:cNvGrpSpPr>
            <a:grpSpLocks/>
          </p:cNvGrpSpPr>
          <p:nvPr/>
        </p:nvGrpSpPr>
        <p:grpSpPr bwMode="auto">
          <a:xfrm>
            <a:off x="2792413" y="3603625"/>
            <a:ext cx="5867400" cy="2735263"/>
            <a:chOff x="2700338" y="3933428"/>
            <a:chExt cx="5867400" cy="2735932"/>
          </a:xfrm>
        </p:grpSpPr>
        <p:sp>
          <p:nvSpPr>
            <p:cNvPr id="40967" name="Rectangle 47"/>
            <p:cNvSpPr>
              <a:spLocks noChangeArrowheads="1"/>
            </p:cNvSpPr>
            <p:nvPr/>
          </p:nvSpPr>
          <p:spPr bwMode="auto">
            <a:xfrm>
              <a:off x="2914650" y="3933428"/>
              <a:ext cx="5400675" cy="647700"/>
            </a:xfrm>
            <a:prstGeom prst="rect">
              <a:avLst/>
            </a:prstGeom>
            <a:solidFill>
              <a:schemeClr val="bg2"/>
            </a:solidFill>
            <a:ln w="9525">
              <a:solidFill>
                <a:schemeClr val="tx1"/>
              </a:solidFill>
              <a:miter lim="800000"/>
              <a:headEnd/>
              <a:tailEnd/>
            </a:ln>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grpSp>
          <p:nvGrpSpPr>
            <p:cNvPr id="40968" name="Group 26"/>
            <p:cNvGrpSpPr>
              <a:grpSpLocks/>
            </p:cNvGrpSpPr>
            <p:nvPr/>
          </p:nvGrpSpPr>
          <p:grpSpPr bwMode="auto">
            <a:xfrm>
              <a:off x="4356100" y="4519885"/>
              <a:ext cx="2592388" cy="2149475"/>
              <a:chOff x="1824" y="633"/>
              <a:chExt cx="2834" cy="2849"/>
            </a:xfrm>
          </p:grpSpPr>
          <p:sp>
            <p:nvSpPr>
              <p:cNvPr id="40982"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zh-TW" altLang="en-US"/>
              </a:p>
            </p:txBody>
          </p:sp>
          <p:sp>
            <p:nvSpPr>
              <p:cNvPr id="40983"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zh-TW" altLang="en-US"/>
              </a:p>
            </p:txBody>
          </p:sp>
          <p:sp>
            <p:nvSpPr>
              <p:cNvPr id="40984"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zh-TW" altLang="en-US"/>
              </a:p>
            </p:txBody>
          </p:sp>
          <p:sp>
            <p:nvSpPr>
              <p:cNvPr id="40985"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zh-TW" altLang="en-US"/>
              </a:p>
            </p:txBody>
          </p:sp>
        </p:grpSp>
        <p:sp>
          <p:nvSpPr>
            <p:cNvPr id="40969" name="Line 32"/>
            <p:cNvSpPr>
              <a:spLocks noChangeShapeType="1"/>
            </p:cNvSpPr>
            <p:nvPr/>
          </p:nvSpPr>
          <p:spPr bwMode="auto">
            <a:xfrm>
              <a:off x="3924300" y="5031060"/>
              <a:ext cx="1008063"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0" name="Text Box 33"/>
            <p:cNvSpPr txBox="1">
              <a:spLocks noChangeArrowheads="1"/>
            </p:cNvSpPr>
            <p:nvPr/>
          </p:nvSpPr>
          <p:spPr bwMode="auto">
            <a:xfrm>
              <a:off x="2700338" y="4815160"/>
              <a:ext cx="14033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有頭皮屑</a:t>
              </a:r>
            </a:p>
          </p:txBody>
        </p:sp>
        <p:sp>
          <p:nvSpPr>
            <p:cNvPr id="40971" name="Line 34"/>
            <p:cNvSpPr>
              <a:spLocks noChangeShapeType="1"/>
            </p:cNvSpPr>
            <p:nvPr/>
          </p:nvSpPr>
          <p:spPr bwMode="auto">
            <a:xfrm>
              <a:off x="3995738" y="6255023"/>
              <a:ext cx="12255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2" name="Text Box 35"/>
            <p:cNvSpPr txBox="1">
              <a:spLocks noChangeArrowheads="1"/>
            </p:cNvSpPr>
            <p:nvPr/>
          </p:nvSpPr>
          <p:spPr bwMode="auto">
            <a:xfrm>
              <a:off x="2843213" y="5967685"/>
              <a:ext cx="14033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乾燥分叉</a:t>
              </a:r>
            </a:p>
          </p:txBody>
        </p:sp>
        <p:sp>
          <p:nvSpPr>
            <p:cNvPr id="40973" name="Line 36"/>
            <p:cNvSpPr>
              <a:spLocks noChangeShapeType="1"/>
            </p:cNvSpPr>
            <p:nvPr/>
          </p:nvSpPr>
          <p:spPr bwMode="auto">
            <a:xfrm>
              <a:off x="6084888" y="5031060"/>
              <a:ext cx="129698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4" name="Text Box 37"/>
            <p:cNvSpPr txBox="1">
              <a:spLocks noChangeArrowheads="1"/>
            </p:cNvSpPr>
            <p:nvPr/>
          </p:nvSpPr>
          <p:spPr bwMode="auto">
            <a:xfrm>
              <a:off x="7164388" y="4742135"/>
              <a:ext cx="14033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時常燙髮</a:t>
              </a:r>
            </a:p>
          </p:txBody>
        </p:sp>
        <p:sp>
          <p:nvSpPr>
            <p:cNvPr id="40975" name="Line 39"/>
            <p:cNvSpPr>
              <a:spLocks noChangeShapeType="1"/>
            </p:cNvSpPr>
            <p:nvPr/>
          </p:nvSpPr>
          <p:spPr bwMode="auto">
            <a:xfrm>
              <a:off x="6372225" y="5894660"/>
              <a:ext cx="936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6" name="Rectangle 43"/>
            <p:cNvSpPr>
              <a:spLocks noChangeArrowheads="1"/>
            </p:cNvSpPr>
            <p:nvPr/>
          </p:nvSpPr>
          <p:spPr bwMode="auto">
            <a:xfrm>
              <a:off x="7345363" y="5823223"/>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grpSp>
          <p:nvGrpSpPr>
            <p:cNvPr id="40977" name="Group 48"/>
            <p:cNvGrpSpPr>
              <a:grpSpLocks/>
            </p:cNvGrpSpPr>
            <p:nvPr/>
          </p:nvGrpSpPr>
          <p:grpSpPr bwMode="auto">
            <a:xfrm>
              <a:off x="3041650" y="4050332"/>
              <a:ext cx="5129213" cy="458788"/>
              <a:chOff x="1055" y="2296"/>
              <a:chExt cx="3231" cy="289"/>
            </a:xfrm>
          </p:grpSpPr>
          <p:sp>
            <p:nvSpPr>
              <p:cNvPr id="40979" name="AutoShape 44"/>
              <p:cNvSpPr>
                <a:spLocks noChangeArrowheads="1"/>
              </p:cNvSpPr>
              <p:nvPr/>
            </p:nvSpPr>
            <p:spPr bwMode="auto">
              <a:xfrm>
                <a:off x="2870" y="2357"/>
                <a:ext cx="384" cy="144"/>
              </a:xfrm>
              <a:prstGeom prst="rightArrow">
                <a:avLst>
                  <a:gd name="adj1" fmla="val 50000"/>
                  <a:gd name="adj2" fmla="val 66667"/>
                </a:avLst>
              </a:prstGeom>
              <a:solidFill>
                <a:schemeClr val="hlink"/>
              </a:solidFill>
              <a:ln w="9525">
                <a:solidFill>
                  <a:schemeClr val="folHlink"/>
                </a:solidFill>
                <a:miter lim="800000"/>
                <a:headEnd/>
                <a:tailEnd/>
              </a:ln>
            </p:spPr>
            <p:txBody>
              <a:bodyPr wrap="none" anchor="ct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endParaRPr lang="zh-TW" altLang="en-US" sz="2400">
                  <a:latin typeface="Verdana" pitchFamily="34" charset="0"/>
                  <a:ea typeface="新細明體" pitchFamily="18" charset="-120"/>
                </a:endParaRPr>
              </a:p>
            </p:txBody>
          </p:sp>
          <p:sp>
            <p:nvSpPr>
              <p:cNvPr id="40980" name="Rectangle 45"/>
              <p:cNvSpPr>
                <a:spLocks noChangeArrowheads="1"/>
              </p:cNvSpPr>
              <p:nvPr/>
            </p:nvSpPr>
            <p:spPr bwMode="auto">
              <a:xfrm>
                <a:off x="1055" y="2297"/>
                <a:ext cx="1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fontAlgn="b" hangingPunct="1">
                  <a:spcBef>
                    <a:spcPct val="0"/>
                  </a:spcBef>
                  <a:buFontTx/>
                  <a:buNone/>
                </a:pPr>
                <a:r>
                  <a:rPr lang="zh-TW" altLang="en-US" sz="2400">
                    <a:latin typeface="Verdana" pitchFamily="34" charset="0"/>
                    <a:ea typeface="新細明體" pitchFamily="18" charset="-120"/>
                  </a:rPr>
                  <a:t>例：消費者頭髮特</a:t>
                </a:r>
                <a:r>
                  <a:rPr lang="zh-CN" altLang="en-US" sz="2400">
                    <a:latin typeface="Verdana" pitchFamily="34" charset="0"/>
                    <a:ea typeface="新細明體" pitchFamily="18" charset="-120"/>
                  </a:rPr>
                  <a:t>色</a:t>
                </a:r>
              </a:p>
            </p:txBody>
          </p:sp>
          <p:sp>
            <p:nvSpPr>
              <p:cNvPr id="40981" name="Rectangle 46"/>
              <p:cNvSpPr>
                <a:spLocks noChangeArrowheads="1"/>
              </p:cNvSpPr>
              <p:nvPr/>
            </p:nvSpPr>
            <p:spPr bwMode="auto">
              <a:xfrm>
                <a:off x="3097" y="2296"/>
                <a:ext cx="11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1793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lvl="1" eaLnBrk="1" fontAlgn="b" hangingPunct="1">
                  <a:spcBef>
                    <a:spcPct val="20000"/>
                  </a:spcBef>
                  <a:buClr>
                    <a:schemeClr val="hlink"/>
                  </a:buClr>
                  <a:buSzPct val="70000"/>
                  <a:buFont typeface="Wingdings" pitchFamily="2" charset="2"/>
                  <a:buNone/>
                </a:pPr>
                <a:r>
                  <a:rPr lang="zh-TW" altLang="en-US" sz="2400">
                    <a:latin typeface="Verdana" pitchFamily="34" charset="0"/>
                    <a:ea typeface="新細明體" pitchFamily="18" charset="-120"/>
                  </a:rPr>
                  <a:t>不同的市場</a:t>
                </a:r>
              </a:p>
            </p:txBody>
          </p:sp>
        </p:grpSp>
        <p:sp>
          <p:nvSpPr>
            <p:cNvPr id="40978" name="Text Box 38"/>
            <p:cNvSpPr txBox="1">
              <a:spLocks noChangeArrowheads="1"/>
            </p:cNvSpPr>
            <p:nvPr/>
          </p:nvSpPr>
          <p:spPr bwMode="auto">
            <a:xfrm>
              <a:off x="7164388" y="5678760"/>
              <a:ext cx="10985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defTabSz="1042988"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defTabSz="1042988"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defTabSz="1042988"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defTabSz="1042988"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defTabSz="1042988"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20000"/>
                </a:spcBef>
                <a:buClr>
                  <a:srgbClr val="0000CC"/>
                </a:buClr>
                <a:buFont typeface="Wingdings" pitchFamily="2" charset="2"/>
                <a:buNone/>
              </a:pPr>
              <a:r>
                <a:rPr lang="zh-TW" altLang="en-US" sz="2400">
                  <a:latin typeface="Times New Roman" pitchFamily="18" charset="0"/>
                </a:rPr>
                <a:t>有染髮</a:t>
              </a:r>
            </a:p>
          </p:txBody>
        </p:sp>
      </p:grpSp>
    </p:spTree>
    <p:extLst>
      <p:ext uri="{BB962C8B-B14F-4D97-AF65-F5344CB8AC3E}">
        <p14:creationId xmlns:p14="http://schemas.microsoft.com/office/powerpoint/2010/main" val="1441587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4033"/>
                                        </p:tgtEl>
                                        <p:attrNameLst>
                                          <p:attrName>style.visibility</p:attrName>
                                        </p:attrNameLst>
                                      </p:cBhvr>
                                      <p:to>
                                        <p:strVal val="visible"/>
                                      </p:to>
                                    </p:set>
                                    <p:animEffect transition="in" filter="box(in)">
                                      <p:cBhvr>
                                        <p:cTn id="12" dur="500"/>
                                        <p:tgtEl>
                                          <p:spTgt spid="55403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54035"/>
                                        </p:tgtEl>
                                        <p:attrNameLst>
                                          <p:attrName>style.visibility</p:attrName>
                                        </p:attrNameLst>
                                      </p:cBhvr>
                                      <p:to>
                                        <p:strVal val="visible"/>
                                      </p:to>
                                    </p:set>
                                    <p:animEffect transition="in" filter="box(in)">
                                      <p:cBhvr>
                                        <p:cTn id="15" dur="500"/>
                                        <p:tgtEl>
                                          <p:spTgt spid="55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33" grpId="0"/>
      <p:bldP spid="5540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63575" y="1700213"/>
            <a:ext cx="8062913" cy="4465637"/>
          </a:xfrm>
        </p:spPr>
        <p:txBody>
          <a:bodyPr/>
          <a:lstStyle/>
          <a:p>
            <a:pPr eaLnBrk="1" hangingPunct="1">
              <a:lnSpc>
                <a:spcPct val="120000"/>
              </a:lnSpc>
              <a:defRPr/>
            </a:pPr>
            <a:r>
              <a:rPr lang="zh-TW" altLang="en-US" smtClean="0"/>
              <a:t>廠商本身資源有限</a:t>
            </a:r>
            <a:endParaRPr lang="en-US" altLang="zh-TW" smtClean="0"/>
          </a:p>
          <a:p>
            <a:pPr eaLnBrk="1" hangingPunct="1">
              <a:lnSpc>
                <a:spcPct val="120000"/>
              </a:lnSpc>
              <a:defRPr/>
            </a:pPr>
            <a:r>
              <a:rPr lang="zh-TW" altLang="en-US" smtClean="0"/>
              <a:t>大環境的改變</a:t>
            </a:r>
            <a:endParaRPr lang="en-US" altLang="zh-TW" smtClean="0"/>
          </a:p>
          <a:p>
            <a:pPr lvl="1" eaLnBrk="1" hangingPunct="1">
              <a:lnSpc>
                <a:spcPct val="120000"/>
              </a:lnSpc>
              <a:defRPr/>
            </a:pPr>
            <a:r>
              <a:rPr lang="zh-TW" altLang="en-US" smtClean="0"/>
              <a:t>原料與材料不斷突破</a:t>
            </a:r>
            <a:endParaRPr lang="en-US" altLang="zh-TW" smtClean="0"/>
          </a:p>
          <a:p>
            <a:pPr lvl="1" eaLnBrk="1" hangingPunct="1">
              <a:lnSpc>
                <a:spcPct val="120000"/>
              </a:lnSpc>
              <a:defRPr/>
            </a:pPr>
            <a:r>
              <a:rPr lang="zh-TW" altLang="en-US" smtClean="0"/>
              <a:t>製造技術日益翻新</a:t>
            </a:r>
            <a:endParaRPr lang="en-US" altLang="zh-TW" smtClean="0"/>
          </a:p>
          <a:p>
            <a:pPr lvl="1" eaLnBrk="1" hangingPunct="1">
              <a:lnSpc>
                <a:spcPct val="120000"/>
              </a:lnSpc>
              <a:defRPr/>
            </a:pPr>
            <a:r>
              <a:rPr lang="zh-TW" altLang="en-US" smtClean="0"/>
              <a:t>傳播媒體迅速發展</a:t>
            </a:r>
            <a:endParaRPr lang="en-US" altLang="zh-TW" smtClean="0"/>
          </a:p>
          <a:p>
            <a:pPr lvl="1" eaLnBrk="1" hangingPunct="1">
              <a:lnSpc>
                <a:spcPct val="120000"/>
              </a:lnSpc>
              <a:defRPr/>
            </a:pPr>
            <a:r>
              <a:rPr lang="zh-TW" altLang="en-US" smtClean="0"/>
              <a:t>消費者的可支配所得增加</a:t>
            </a:r>
            <a:endParaRPr lang="zh-TW" altLang="en-US" smtClean="0">
              <a:solidFill>
                <a:srgbClr val="000099"/>
              </a:solidFill>
            </a:endParaRPr>
          </a:p>
          <a:p>
            <a:pPr lvl="1" eaLnBrk="1" hangingPunct="1">
              <a:lnSpc>
                <a:spcPct val="120000"/>
              </a:lnSpc>
              <a:defRPr/>
            </a:pPr>
            <a:endParaRPr lang="zh-TW" altLang="en-US" smtClean="0"/>
          </a:p>
        </p:txBody>
      </p:sp>
      <p:sp>
        <p:nvSpPr>
          <p:cNvPr id="561182" name="Rectangle 30"/>
          <p:cNvSpPr>
            <a:spLocks noGrp="1" noChangeArrowheads="1"/>
          </p:cNvSpPr>
          <p:nvPr>
            <p:ph type="title"/>
          </p:nvPr>
        </p:nvSpPr>
        <p:spPr/>
        <p:txBody>
          <a:bodyPr/>
          <a:lstStyle/>
          <a:p>
            <a:pPr eaLnBrk="1" hangingPunct="1">
              <a:defRPr/>
            </a:pPr>
            <a:r>
              <a:rPr lang="zh-TW" altLang="en-US" dirty="0" smtClean="0"/>
              <a:t>目標市場行銷</a:t>
            </a:r>
            <a:endParaRPr lang="en-US" altLang="zh-TW" sz="2800" dirty="0">
              <a:solidFill>
                <a:srgbClr val="FF9900"/>
              </a:solidFill>
            </a:endParaRPr>
          </a:p>
        </p:txBody>
      </p:sp>
      <p:sp>
        <p:nvSpPr>
          <p:cNvPr id="28" name="右中括弧 27"/>
          <p:cNvSpPr/>
          <p:nvPr/>
        </p:nvSpPr>
        <p:spPr>
          <a:xfrm>
            <a:off x="5426075" y="1998663"/>
            <a:ext cx="347663" cy="3697287"/>
          </a:xfrm>
          <a:prstGeom prst="righ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b">
              <a:defRPr/>
            </a:pPr>
            <a:endParaRPr lang="zh-TW" altLang="en-US"/>
          </a:p>
        </p:txBody>
      </p:sp>
      <p:cxnSp>
        <p:nvCxnSpPr>
          <p:cNvPr id="29" name="直線單箭頭接點 28"/>
          <p:cNvCxnSpPr>
            <a:stCxn id="28" idx="2"/>
          </p:cNvCxnSpPr>
          <p:nvPr/>
        </p:nvCxnSpPr>
        <p:spPr>
          <a:xfrm flipV="1">
            <a:off x="5773738" y="3582988"/>
            <a:ext cx="468312" cy="26352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8439" name="矩形 29"/>
          <p:cNvSpPr>
            <a:spLocks noChangeArrowheads="1"/>
          </p:cNvSpPr>
          <p:nvPr/>
        </p:nvSpPr>
        <p:spPr bwMode="auto">
          <a:xfrm>
            <a:off x="5910263" y="3327400"/>
            <a:ext cx="3032125" cy="83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algn="ctr" eaLnBrk="1" fontAlgn="b" hangingPunct="1">
              <a:spcBef>
                <a:spcPct val="0"/>
              </a:spcBef>
              <a:buFontTx/>
              <a:buNone/>
            </a:pPr>
            <a:r>
              <a:rPr lang="zh-TW" altLang="en-US" sz="2400">
                <a:latin typeface="Verdana" pitchFamily="34" charset="0"/>
                <a:ea typeface="新細明體" pitchFamily="18" charset="-120"/>
              </a:rPr>
              <a:t>目標市場行銷</a:t>
            </a:r>
            <a:endParaRPr lang="en-US" altLang="zh-TW" sz="2400">
              <a:latin typeface="Verdana" pitchFamily="34" charset="0"/>
              <a:ea typeface="新細明體" pitchFamily="18" charset="-120"/>
            </a:endParaRPr>
          </a:p>
          <a:p>
            <a:pPr algn="ctr" eaLnBrk="1" fontAlgn="b" hangingPunct="1">
              <a:spcBef>
                <a:spcPct val="0"/>
              </a:spcBef>
              <a:buFontTx/>
              <a:buNone/>
            </a:pPr>
            <a:r>
              <a:rPr lang="zh-TW" altLang="en-US" sz="2400">
                <a:latin typeface="Verdana" pitchFamily="34" charset="0"/>
                <a:ea typeface="新細明體" pitchFamily="18" charset="-120"/>
              </a:rPr>
              <a:t>有其合理性與必要性 </a:t>
            </a:r>
          </a:p>
        </p:txBody>
      </p:sp>
      <p:sp>
        <p:nvSpPr>
          <p:cNvPr id="7" name="矩形 4"/>
          <p:cNvSpPr>
            <a:spLocks noChangeArrowheads="1"/>
          </p:cNvSpPr>
          <p:nvPr/>
        </p:nvSpPr>
        <p:spPr bwMode="auto">
          <a:xfrm rot="1115931">
            <a:off x="5667375" y="1752600"/>
            <a:ext cx="3517900"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Font typeface="Wingdings" pitchFamily="2" charset="2"/>
              <a:buChar char="u"/>
              <a:defRPr kumimoji="1" sz="2800">
                <a:solidFill>
                  <a:schemeClr val="tx1"/>
                </a:solidFill>
                <a:latin typeface="標楷體" pitchFamily="65" charset="-120"/>
                <a:ea typeface="標楷體" pitchFamily="65" charset="-120"/>
              </a:defRPr>
            </a:lvl1pPr>
            <a:lvl2pPr marL="742950" indent="-285750" eaLnBrk="0" hangingPunct="0">
              <a:spcBef>
                <a:spcPts val="1800"/>
              </a:spcBef>
              <a:buFont typeface="Wingdings" pitchFamily="2" charset="2"/>
              <a:buChar char="Ø"/>
              <a:defRPr kumimoji="1" sz="2800">
                <a:solidFill>
                  <a:schemeClr val="tx1"/>
                </a:solidFill>
                <a:latin typeface="標楷體" pitchFamily="65" charset="-120"/>
                <a:ea typeface="標楷體" pitchFamily="65" charset="-120"/>
              </a:defRPr>
            </a:lvl2pPr>
            <a:lvl3pPr marL="1143000" indent="-228600" eaLnBrk="0" hangingPunct="0">
              <a:spcBef>
                <a:spcPts val="1800"/>
              </a:spcBef>
              <a:buChar char="•"/>
              <a:defRPr kumimoji="1" sz="2800">
                <a:solidFill>
                  <a:schemeClr val="tx1"/>
                </a:solidFill>
                <a:latin typeface="標楷體" pitchFamily="65" charset="-120"/>
                <a:ea typeface="標楷體" pitchFamily="65" charset="-120"/>
              </a:defRPr>
            </a:lvl3pPr>
            <a:lvl4pPr marL="1600200" indent="-228600" eaLnBrk="0" hangingPunct="0">
              <a:spcBef>
                <a:spcPts val="1800"/>
              </a:spcBef>
              <a:buChar char="–"/>
              <a:defRPr kumimoji="1" sz="2800">
                <a:solidFill>
                  <a:schemeClr val="tx1"/>
                </a:solidFill>
                <a:latin typeface="標楷體" pitchFamily="65" charset="-120"/>
                <a:ea typeface="標楷體" pitchFamily="65" charset="-120"/>
              </a:defRPr>
            </a:lvl4pPr>
            <a:lvl5pPr marL="2057400" indent="-228600" eaLnBrk="0" hangingPunct="0">
              <a:spcBef>
                <a:spcPts val="1800"/>
              </a:spcBef>
              <a:buChar char="»"/>
              <a:defRPr kumimoji="1" sz="2800">
                <a:solidFill>
                  <a:schemeClr val="tx1"/>
                </a:solidFill>
                <a:latin typeface="標楷體" pitchFamily="65" charset="-120"/>
                <a:ea typeface="標楷體" pitchFamily="65" charset="-120"/>
              </a:defRPr>
            </a:lvl5pPr>
            <a:lvl6pPr marL="25146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6pPr>
            <a:lvl7pPr marL="29718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7pPr>
            <a:lvl8pPr marL="34290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8pPr>
            <a:lvl9pPr marL="3886200" indent="-228600" eaLnBrk="0" fontAlgn="base" hangingPunct="0">
              <a:spcBef>
                <a:spcPts val="1800"/>
              </a:spcBef>
              <a:spcAft>
                <a:spcPct val="0"/>
              </a:spcAft>
              <a:buChar char="»"/>
              <a:defRPr kumimoji="1" sz="2800">
                <a:solidFill>
                  <a:schemeClr val="tx1"/>
                </a:solidFill>
                <a:latin typeface="標楷體" pitchFamily="65" charset="-120"/>
                <a:ea typeface="標楷體" pitchFamily="65" charset="-120"/>
              </a:defRPr>
            </a:lvl9pPr>
          </a:lstStyle>
          <a:p>
            <a:pPr eaLnBrk="1" hangingPunct="1">
              <a:spcBef>
                <a:spcPct val="0"/>
              </a:spcBef>
              <a:buFontTx/>
              <a:buNone/>
            </a:pPr>
            <a:r>
              <a:rPr kumimoji="0" lang="zh-TW" altLang="en-US" sz="2600" b="1">
                <a:solidFill>
                  <a:srgbClr val="FF0000"/>
                </a:solidFill>
                <a:ea typeface="新細明體" pitchFamily="18" charset="-120"/>
              </a:rPr>
              <a:t>市場太大無法大小通吃</a:t>
            </a:r>
            <a:endParaRPr kumimoji="0" lang="zh-TW" altLang="en-US" sz="1600">
              <a:latin typeface="Arial" pitchFamily="34" charset="0"/>
              <a:ea typeface="新細明體" pitchFamily="18" charset="-120"/>
            </a:endParaRPr>
          </a:p>
        </p:txBody>
      </p:sp>
    </p:spTree>
    <p:extLst>
      <p:ext uri="{BB962C8B-B14F-4D97-AF65-F5344CB8AC3E}">
        <p14:creationId xmlns:p14="http://schemas.microsoft.com/office/powerpoint/2010/main" val="32242330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barn(inVertical)">
                                      <p:cBhvr>
                                        <p:cTn id="18"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439" grpId="0" animBg="1"/>
      <p:bldP spid="7" grpId="0" animBg="1"/>
    </p:bldLst>
  </p:timing>
</p:sld>
</file>

<file path=ppt/theme/theme1.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行銷報告">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1473</TotalTime>
  <Words>2659</Words>
  <Application>Microsoft Office PowerPoint</Application>
  <PresentationFormat>如螢幕大小 (4:3)</PresentationFormat>
  <Paragraphs>421</Paragraphs>
  <Slides>64</Slides>
  <Notes>2</Notes>
  <HiddenSlides>0</HiddenSlides>
  <MMClips>0</MMClips>
  <ScaleCrop>false</ScaleCrop>
  <HeadingPairs>
    <vt:vector size="6" baseType="variant">
      <vt:variant>
        <vt:lpstr>佈景主題</vt:lpstr>
      </vt:variant>
      <vt:variant>
        <vt:i4>3</vt:i4>
      </vt:variant>
      <vt:variant>
        <vt:lpstr>內嵌 OLE 伺服程式</vt:lpstr>
      </vt:variant>
      <vt:variant>
        <vt:i4>1</vt:i4>
      </vt:variant>
      <vt:variant>
        <vt:lpstr>投影片標題</vt:lpstr>
      </vt:variant>
      <vt:variant>
        <vt:i4>64</vt:i4>
      </vt:variant>
    </vt:vector>
  </HeadingPairs>
  <TitlesOfParts>
    <vt:vector size="68" baseType="lpstr">
      <vt:lpstr>1_自訂設計</vt:lpstr>
      <vt:lpstr>行銷報告</vt:lpstr>
      <vt:lpstr>Proposal</vt:lpstr>
      <vt:lpstr>Photo Editor 影像 </vt:lpstr>
      <vt:lpstr>PowerPoint 簡報</vt:lpstr>
      <vt:lpstr>大綱</vt:lpstr>
      <vt:lpstr>目標市場行銷</vt:lpstr>
      <vt:lpstr>目標市場行銷</vt:lpstr>
      <vt:lpstr>目標市場行銷</vt:lpstr>
      <vt:lpstr>目標市場行銷</vt:lpstr>
      <vt:lpstr>7-1 目標市場行銷</vt:lpstr>
      <vt:lpstr>目標市場行銷</vt:lpstr>
      <vt:lpstr>目標市場行銷</vt:lpstr>
      <vt:lpstr>目標市場行銷</vt:lpstr>
      <vt:lpstr>目標市場行銷</vt:lpstr>
      <vt:lpstr>市場區隔變數</vt:lpstr>
      <vt:lpstr>市場區隔變數</vt:lpstr>
      <vt:lpstr>市場區隔變數</vt:lpstr>
      <vt:lpstr>市場區隔變數</vt:lpstr>
      <vt:lpstr>市場區隔變數</vt:lpstr>
      <vt:lpstr>PowerPoint 簡報</vt:lpstr>
      <vt:lpstr>市場區隔變數</vt:lpstr>
      <vt:lpstr>市場區隔變數</vt:lpstr>
      <vt:lpstr>市場區隔變數</vt:lpstr>
      <vt:lpstr>市場區隔變數</vt:lpstr>
      <vt:lpstr>市場區隔變數</vt:lpstr>
      <vt:lpstr>市場區隔變數</vt:lpstr>
      <vt:lpstr>市場區隔變數</vt:lpstr>
      <vt:lpstr>市場區隔變數</vt:lpstr>
      <vt:lpstr>市場區隔變數</vt:lpstr>
      <vt:lpstr>市場區隔變數</vt:lpstr>
      <vt:lpstr>7-2 市場區隔變數</vt:lpstr>
      <vt:lpstr>Ch5 市場區隔、目標市場與定位-2</vt:lpstr>
      <vt:lpstr>市場區隔的評估</vt:lpstr>
      <vt:lpstr>市場區隔的評估</vt:lpstr>
      <vt:lpstr>市場區隔的評估</vt:lpstr>
      <vt:lpstr>PowerPoint 簡報</vt:lpstr>
      <vt:lpstr>市場區隔的評估</vt:lpstr>
      <vt:lpstr>市場區隔的評估</vt:lpstr>
      <vt:lpstr>市場區隔的評估</vt:lpstr>
      <vt:lpstr>選擇目標市場</vt:lpstr>
      <vt:lpstr>選擇目標市場</vt:lpstr>
      <vt:lpstr>7-4 選擇目標市場</vt:lpstr>
      <vt:lpstr>選擇目標市場</vt:lpstr>
      <vt:lpstr>選擇目標市場</vt:lpstr>
      <vt:lpstr>選擇目標市場</vt:lpstr>
      <vt:lpstr>選擇目標市場 </vt:lpstr>
      <vt:lpstr>選擇目標市場</vt:lpstr>
      <vt:lpstr>定位的意義與重要性</vt:lpstr>
      <vt:lpstr>定位的意義與重要性</vt:lpstr>
      <vt:lpstr>定位的意義與重要性</vt:lpstr>
      <vt:lpstr>定位的意義與重要性</vt:lpstr>
      <vt:lpstr>定位的基礎</vt:lpstr>
      <vt:lpstr>定位的基礎</vt:lpstr>
      <vt:lpstr>定位的基礎</vt:lpstr>
      <vt:lpstr>定位的基礎</vt:lpstr>
      <vt:lpstr>定位的基礎</vt:lpstr>
      <vt:lpstr>定位的基礎</vt:lpstr>
      <vt:lpstr>定位的基礎</vt:lpstr>
      <vt:lpstr>定位的基礎</vt:lpstr>
      <vt:lpstr>定位的基礎</vt:lpstr>
      <vt:lpstr>定位的選擇與評估</vt:lpstr>
      <vt:lpstr>如：產品知覺圖有兩個方案</vt:lpstr>
      <vt:lpstr>定位的選擇與評估</vt:lpstr>
      <vt:lpstr>選擇多少定位基礎</vt:lpstr>
      <vt:lpstr>定位的評估</vt:lpstr>
      <vt:lpstr>定位的選擇與評估</vt:lpstr>
      <vt:lpstr>定位的選擇與評估</vt:lpstr>
    </vt:vector>
  </TitlesOfParts>
  <Company>CCU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CH2 行銷環境</dc:title>
  <dc:creator>CCU</dc:creator>
  <cp:lastModifiedBy>Sally</cp:lastModifiedBy>
  <cp:revision>57</cp:revision>
  <dcterms:created xsi:type="dcterms:W3CDTF">2008-08-17T14:05:13Z</dcterms:created>
  <dcterms:modified xsi:type="dcterms:W3CDTF">2015-04-10T01:59:32Z</dcterms:modified>
</cp:coreProperties>
</file>