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3"/>
  </p:handoutMasterIdLst>
  <p:sldIdLst>
    <p:sldId id="256" r:id="rId2"/>
    <p:sldId id="289" r:id="rId3"/>
    <p:sldId id="297" r:id="rId4"/>
    <p:sldId id="298" r:id="rId5"/>
    <p:sldId id="264" r:id="rId6"/>
    <p:sldId id="299" r:id="rId7"/>
    <p:sldId id="303" r:id="rId8"/>
    <p:sldId id="305" r:id="rId9"/>
    <p:sldId id="306" r:id="rId10"/>
    <p:sldId id="304" r:id="rId11"/>
    <p:sldId id="301" r:id="rId12"/>
    <p:sldId id="302" r:id="rId13"/>
    <p:sldId id="258" r:id="rId14"/>
    <p:sldId id="259" r:id="rId15"/>
    <p:sldId id="263" r:id="rId16"/>
    <p:sldId id="307" r:id="rId17"/>
    <p:sldId id="260" r:id="rId18"/>
    <p:sldId id="261" r:id="rId19"/>
    <p:sldId id="295" r:id="rId20"/>
    <p:sldId id="262" r:id="rId21"/>
    <p:sldId id="265" r:id="rId22"/>
    <p:sldId id="294" r:id="rId23"/>
    <p:sldId id="266" r:id="rId24"/>
    <p:sldId id="267" r:id="rId25"/>
    <p:sldId id="268" r:id="rId26"/>
    <p:sldId id="269" r:id="rId27"/>
    <p:sldId id="270" r:id="rId28"/>
    <p:sldId id="292" r:id="rId29"/>
    <p:sldId id="272" r:id="rId30"/>
    <p:sldId id="273" r:id="rId31"/>
    <p:sldId id="274" r:id="rId32"/>
    <p:sldId id="275" r:id="rId33"/>
    <p:sldId id="276" r:id="rId34"/>
    <p:sldId id="277" r:id="rId35"/>
    <p:sldId id="282" r:id="rId36"/>
    <p:sldId id="283" r:id="rId37"/>
    <p:sldId id="279" r:id="rId38"/>
    <p:sldId id="280" r:id="rId39"/>
    <p:sldId id="281" r:id="rId40"/>
    <p:sldId id="287" r:id="rId41"/>
    <p:sldId id="288" r:id="rId42"/>
  </p:sldIdLst>
  <p:sldSz cx="9144000" cy="6858000" type="screen4x3"/>
  <p:notesSz cx="6888163" cy="100203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p:scale>
          <a:sx n="107" d="100"/>
          <a:sy n="107" d="100"/>
        </p:scale>
        <p:origin x="-9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zh-TW" altLang="en-US"/>
          </a:p>
        </p:txBody>
      </p:sp>
      <p:sp>
        <p:nvSpPr>
          <p:cNvPr id="3" name="日期版面配置區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BD16EA45-ACD0-4AD9-8875-5F155219901F}" type="datetimeFigureOut">
              <a:rPr lang="zh-TW" altLang="en-US" smtClean="0"/>
              <a:pPr/>
              <a:t>2018/4/1</a:t>
            </a:fld>
            <a:endParaRPr lang="zh-TW" altLang="en-US"/>
          </a:p>
        </p:txBody>
      </p:sp>
      <p:sp>
        <p:nvSpPr>
          <p:cNvPr id="4" name="頁尾版面配置區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4F1AE863-306C-4724-A8BC-5E85C7D14117}" type="slidenum">
              <a:rPr lang="zh-TW" altLang="en-US" smtClean="0"/>
              <a:pPr/>
              <a:t>‹#›</a:t>
            </a:fld>
            <a:endParaRPr lang="zh-TW" altLang="en-US"/>
          </a:p>
        </p:txBody>
      </p:sp>
    </p:spTree>
    <p:extLst>
      <p:ext uri="{BB962C8B-B14F-4D97-AF65-F5344CB8AC3E}">
        <p14:creationId xmlns:p14="http://schemas.microsoft.com/office/powerpoint/2010/main" val="31784193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2018/4/1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2018/4/1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2018/4/1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FF060E13-D513-487C-A361-600E98E00DDA}" type="slidenum">
              <a:rPr lang="en-US" altLang="zh-TW"/>
              <a:pPr>
                <a:defRPr/>
              </a:pPr>
              <a:t>‹#›</a:t>
            </a:fld>
            <a:endParaRPr lang="en-US" altLang="zh-TW"/>
          </a:p>
        </p:txBody>
      </p:sp>
    </p:spTree>
    <p:extLst>
      <p:ext uri="{BB962C8B-B14F-4D97-AF65-F5344CB8AC3E}">
        <p14:creationId xmlns:p14="http://schemas.microsoft.com/office/powerpoint/2010/main" val="330018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2018/4/1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2018/4/1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2018/4/1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98D0479-F6AA-476E-8F3B-04725B74ACE1}" type="datetimeFigureOut">
              <a:rPr lang="zh-TW" altLang="en-US" smtClean="0"/>
              <a:pPr/>
              <a:t>2018/4/1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98D0479-F6AA-476E-8F3B-04725B74ACE1}" type="datetimeFigureOut">
              <a:rPr lang="zh-TW" altLang="en-US" smtClean="0"/>
              <a:pPr/>
              <a:t>2018/4/1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98D0479-F6AA-476E-8F3B-04725B74ACE1}" type="datetimeFigureOut">
              <a:rPr lang="zh-TW" altLang="en-US" smtClean="0"/>
              <a:pPr/>
              <a:t>2018/4/1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2018/4/1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2018/4/1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D0479-F6AA-476E-8F3B-04725B74ACE1}" type="datetimeFigureOut">
              <a:rPr lang="zh-TW" altLang="en-US" smtClean="0"/>
              <a:pPr/>
              <a:t>2018/4/1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51B66-C716-478B-B837-2F74BF2645F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acebook.com/retail8" TargetMode="External"/><Relationship Id="rId2" Type="http://schemas.openxmlformats.org/officeDocument/2006/relationships/hyperlink" Target="https://www.facebook.com/groups/2068150623415087" TargetMode="External"/><Relationship Id="rId1" Type="http://schemas.openxmlformats.org/officeDocument/2006/relationships/slideLayout" Target="../slideLayouts/slideLayout1.xml"/><Relationship Id="rId6" Type="http://schemas.openxmlformats.org/officeDocument/2006/relationships/hyperlink" Target="https://www.youtube.com/playlist?list=PL-EvATvybZJeBYtxMytGnlYFYtI6AbyRU" TargetMode="External"/><Relationship Id="rId5" Type="http://schemas.openxmlformats.org/officeDocument/2006/relationships/hyperlink" Target="https://www.google.com.tw/maps/@24.1148104,120.6810618,13.75z/data=!4m2!6m1!1s1vexIgKIHuDGQ2Eut0cTC1azETZE?hl=zh-TW" TargetMode="External"/><Relationship Id="rId4" Type="http://schemas.openxmlformats.org/officeDocument/2006/relationships/hyperlink" Target="https://www.facebook.com/groups/1931025107152094/?source_id=28146464853612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cebook.com/retail" TargetMode="External"/><Relationship Id="rId2" Type="http://schemas.openxmlformats.org/officeDocument/2006/relationships/hyperlink" Target="http://www.facebook.com/retail8" TargetMode="External"/><Relationship Id="rId1" Type="http://schemas.openxmlformats.org/officeDocument/2006/relationships/slideLayout" Target="../slideLayouts/slideLayout12.xml"/><Relationship Id="rId4" Type="http://schemas.openxmlformats.org/officeDocument/2006/relationships/hyperlink" Target="https://www.google.com.tw/maps/@24.0961161,120.7148544,15z?hl=zh-TW"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itaichung.taichung.gov.tw/"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google.com.tw/maps/@24.1148104,120.6810618,13.75z/data=!4m2!6m1!1s1vexIgKIHuDGQ2Eut0cTC1azETZE?hl=zh-TW"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forbes.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user/eranewsupload/playlists" TargetMode="External"/><Relationship Id="rId2" Type="http://schemas.openxmlformats.org/officeDocument/2006/relationships/hyperlink" Target="https://www.youtube.com/user/ctitv/playlist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zh.wikipedia.org/wiki/%E7%A5%A8%E7%AB%99" TargetMode="External"/><Relationship Id="rId7" Type="http://schemas.openxmlformats.org/officeDocument/2006/relationships/hyperlink" Target="http://zh.wikipedia.org/wiki/%E9%85%8D%E7%A5%A8" TargetMode="External"/><Relationship Id="rId2" Type="http://schemas.openxmlformats.org/officeDocument/2006/relationships/hyperlink" Target="http://zh.wikipedia.org/wiki/%E9%81%B8%E8%88%89" TargetMode="External"/><Relationship Id="rId1" Type="http://schemas.openxmlformats.org/officeDocument/2006/relationships/slideLayout" Target="../slideLayouts/slideLayout2.xml"/><Relationship Id="rId6" Type="http://schemas.openxmlformats.org/officeDocument/2006/relationships/hyperlink" Target="http://zh.wikipedia.org/wiki/%E7%A5%A8%E7%AB%99%E8%AA%BF%E6%9F%A5" TargetMode="External"/><Relationship Id="rId5" Type="http://schemas.openxmlformats.org/officeDocument/2006/relationships/hyperlink" Target="http://zh.wikipedia.org/wiki/%E6%B0%91%E6%84%8F%E8%AA%BF%E6%9F%A5" TargetMode="External"/><Relationship Id="rId4" Type="http://schemas.openxmlformats.org/officeDocument/2006/relationships/hyperlink" Target="http://zh.wikipedia.org/wiki/%E6%8A%95%E7%A5%A8"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www.most.gov.tw/"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692696"/>
            <a:ext cx="7772400" cy="1470025"/>
          </a:xfrm>
        </p:spPr>
        <p:txBody>
          <a:bodyPr/>
          <a:lstStyle/>
          <a:p>
            <a:r>
              <a:rPr lang="zh-TW" altLang="en-US" dirty="0">
                <a:latin typeface="標楷體" pitchFamily="65" charset="-120"/>
                <a:ea typeface="標楷體" pitchFamily="65" charset="-120"/>
              </a:rPr>
              <a:t>物流與供應鏈管理 </a:t>
            </a:r>
          </a:p>
        </p:txBody>
      </p:sp>
      <p:sp>
        <p:nvSpPr>
          <p:cNvPr id="3" name="副標題 2"/>
          <p:cNvSpPr>
            <a:spLocks noGrp="1"/>
          </p:cNvSpPr>
          <p:nvPr>
            <p:ph type="subTitle" idx="1"/>
          </p:nvPr>
        </p:nvSpPr>
        <p:spPr>
          <a:xfrm>
            <a:off x="107504" y="1988840"/>
            <a:ext cx="8856984" cy="4608512"/>
          </a:xfrm>
        </p:spPr>
        <p:txBody>
          <a:bodyPr>
            <a:normAutofit/>
          </a:bodyPr>
          <a:lstStyle/>
          <a:p>
            <a:pPr algn="l">
              <a:spcBef>
                <a:spcPct val="50000"/>
              </a:spcBef>
            </a:pP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數位補充教材 </a:t>
            </a:r>
            <a:r>
              <a:rPr lang="en-US" altLang="zh-TW" sz="2000" dirty="0">
                <a:latin typeface="標楷體" pitchFamily="65" charset="-120"/>
                <a:ea typeface="標楷體" pitchFamily="65" charset="-120"/>
              </a:rPr>
              <a:t>:</a:t>
            </a:r>
          </a:p>
          <a:p>
            <a:pPr algn="l">
              <a:spcBef>
                <a:spcPct val="50000"/>
              </a:spcBef>
            </a:pPr>
            <a:endParaRPr lang="en-US" altLang="zh-TW" sz="2000" dirty="0">
              <a:latin typeface="標楷體" pitchFamily="65" charset="-120"/>
              <a:ea typeface="標楷體" pitchFamily="65" charset="-120"/>
            </a:endParaRPr>
          </a:p>
          <a:p>
            <a:pPr algn="l">
              <a:spcBef>
                <a:spcPct val="50000"/>
              </a:spcBef>
            </a:pPr>
            <a:r>
              <a:rPr lang="en-US" altLang="zh-TW" sz="2000" dirty="0" smtClean="0">
                <a:latin typeface="標楷體" pitchFamily="65" charset="-120"/>
                <a:ea typeface="標楷體" pitchFamily="65" charset="-120"/>
              </a:rPr>
              <a:t>1.FB </a:t>
            </a:r>
            <a:r>
              <a:rPr lang="zh-TW" altLang="en-US" sz="2000" dirty="0" smtClean="0">
                <a:latin typeface="標楷體" pitchFamily="65" charset="-120"/>
                <a:ea typeface="標楷體" pitchFamily="65" charset="-120"/>
              </a:rPr>
              <a:t>分組社團</a:t>
            </a:r>
            <a:r>
              <a:rPr lang="en-US" altLang="zh-TW" sz="2000" dirty="0" smtClean="0">
                <a:latin typeface="標楷體" pitchFamily="65" charset="-120"/>
                <a:ea typeface="標楷體" pitchFamily="65" charset="-120"/>
              </a:rPr>
              <a:t>:</a:t>
            </a:r>
            <a:r>
              <a:rPr lang="en-US" altLang="zh-TW" sz="1800" dirty="0" smtClean="0">
                <a:latin typeface="標楷體" pitchFamily="65" charset="-120"/>
                <a:ea typeface="標楷體" pitchFamily="65" charset="-120"/>
                <a:hlinkClick r:id="rId2"/>
              </a:rPr>
              <a:t>https://www.facebook.com/groups/2068150623415087</a:t>
            </a:r>
            <a:r>
              <a:rPr lang="en-US" altLang="zh-TW" sz="1800" dirty="0" smtClean="0">
                <a:latin typeface="標楷體" pitchFamily="65" charset="-120"/>
                <a:ea typeface="標楷體" pitchFamily="65" charset="-120"/>
              </a:rPr>
              <a:t>/</a:t>
            </a:r>
          </a:p>
          <a:p>
            <a:pPr algn="l">
              <a:spcBef>
                <a:spcPct val="50000"/>
              </a:spcBef>
            </a:pPr>
            <a:r>
              <a:rPr lang="en-US" altLang="zh-TW" sz="2000" dirty="0" smtClean="0">
                <a:latin typeface="標楷體" pitchFamily="65" charset="-120"/>
                <a:ea typeface="標楷體" pitchFamily="65" charset="-120"/>
              </a:rPr>
              <a:t>2.FB </a:t>
            </a:r>
            <a:r>
              <a:rPr lang="zh-TW" altLang="en-US" sz="2000" dirty="0">
                <a:latin typeface="標楷體" pitchFamily="65" charset="-120"/>
                <a:ea typeface="標楷體" pitchFamily="65" charset="-120"/>
              </a:rPr>
              <a:t>教學專頁</a:t>
            </a:r>
            <a:r>
              <a:rPr lang="en-US" altLang="zh-TW" sz="2000" dirty="0">
                <a:latin typeface="標楷體" pitchFamily="65" charset="-120"/>
                <a:ea typeface="標楷體" pitchFamily="65" charset="-120"/>
              </a:rPr>
              <a:t>:http://</a:t>
            </a:r>
            <a:r>
              <a:rPr lang="en-US" altLang="zh-TW" sz="2000" dirty="0">
                <a:latin typeface="標楷體" pitchFamily="65" charset="-120"/>
                <a:ea typeface="標楷體" pitchFamily="65" charset="-120"/>
                <a:hlinkClick r:id="rId3"/>
              </a:rPr>
              <a:t>www.facebook.com/retail8</a:t>
            </a:r>
            <a:r>
              <a:rPr lang="zh-TW" altLang="en-US" sz="2000" dirty="0">
                <a:latin typeface="標楷體" pitchFamily="65" charset="-120"/>
                <a:ea typeface="標楷體" pitchFamily="65" charset="-120"/>
              </a:rPr>
              <a:t> </a:t>
            </a:r>
            <a:r>
              <a:rPr lang="en-US" altLang="zh-TW" sz="2000" dirty="0">
                <a:latin typeface="標楷體" pitchFamily="65" charset="-120"/>
                <a:ea typeface="標楷體" pitchFamily="65" charset="-120"/>
              </a:rPr>
              <a:t>(99</a:t>
            </a:r>
            <a:r>
              <a:rPr lang="zh-TW" altLang="en-US" sz="2000" dirty="0">
                <a:latin typeface="標楷體" pitchFamily="65" charset="-120"/>
                <a:ea typeface="標楷體" pitchFamily="65" charset="-120"/>
              </a:rPr>
              <a:t>年</a:t>
            </a:r>
            <a:r>
              <a:rPr lang="en-US" altLang="zh-TW" sz="2000" dirty="0">
                <a:latin typeface="標楷體" pitchFamily="65" charset="-120"/>
                <a:ea typeface="標楷體" pitchFamily="65" charset="-120"/>
              </a:rPr>
              <a:t>)</a:t>
            </a:r>
          </a:p>
          <a:p>
            <a:pPr algn="l">
              <a:spcBef>
                <a:spcPct val="50000"/>
              </a:spcBef>
            </a:pPr>
            <a:r>
              <a:rPr lang="en-US" altLang="zh-TW" sz="2000" dirty="0" smtClean="0">
                <a:latin typeface="標楷體" pitchFamily="65" charset="-120"/>
                <a:ea typeface="標楷體" pitchFamily="65" charset="-120"/>
              </a:rPr>
              <a:t>3.</a:t>
            </a:r>
            <a:r>
              <a:rPr lang="en-US" altLang="zh-TW" sz="1800" dirty="0" smtClean="0">
                <a:latin typeface="標楷體" pitchFamily="65" charset="-120"/>
                <a:ea typeface="標楷體" pitchFamily="65" charset="-120"/>
              </a:rPr>
              <a:t>FB </a:t>
            </a:r>
            <a:r>
              <a:rPr lang="zh-TW" altLang="en-US" sz="1800" dirty="0">
                <a:latin typeface="標楷體" pitchFamily="65" charset="-120"/>
                <a:ea typeface="標楷體" pitchFamily="65" charset="-120"/>
              </a:rPr>
              <a:t>教學社團</a:t>
            </a:r>
            <a:r>
              <a:rPr lang="en-US" altLang="zh-TW" sz="1800" dirty="0">
                <a:latin typeface="標楷體" pitchFamily="65" charset="-120"/>
                <a:ea typeface="標楷體" pitchFamily="65" charset="-120"/>
              </a:rPr>
              <a:t>:</a:t>
            </a:r>
            <a:r>
              <a:rPr lang="zh-TW" altLang="en-US" sz="1800" dirty="0">
                <a:ea typeface="標楷體" pitchFamily="65" charset="-120"/>
              </a:rPr>
              <a:t>台中大里太平區物聯網 </a:t>
            </a:r>
            <a:r>
              <a:rPr lang="en-US" altLang="zh-TW" sz="1800" dirty="0">
                <a:ea typeface="標楷體" pitchFamily="65" charset="-120"/>
              </a:rPr>
              <a:t>IoM</a:t>
            </a:r>
            <a:r>
              <a:rPr lang="zh-TW" altLang="en-US" sz="1800" dirty="0">
                <a:ea typeface="標楷體" pitchFamily="65" charset="-120"/>
              </a:rPr>
              <a:t> 與 大數據 </a:t>
            </a:r>
            <a:r>
              <a:rPr lang="en-US" altLang="zh-TW" sz="1800" dirty="0">
                <a:ea typeface="標楷體" pitchFamily="65" charset="-120"/>
              </a:rPr>
              <a:t>Big Data </a:t>
            </a:r>
            <a:r>
              <a:rPr lang="zh-TW" altLang="en-US" sz="1800" dirty="0">
                <a:ea typeface="標楷體" pitchFamily="65" charset="-120"/>
              </a:rPr>
              <a:t>研究 </a:t>
            </a:r>
            <a:r>
              <a:rPr lang="en-US" altLang="zh-TW" sz="1800" dirty="0">
                <a:latin typeface="標楷體" pitchFamily="65" charset="-120"/>
                <a:ea typeface="標楷體" pitchFamily="65" charset="-120"/>
              </a:rPr>
              <a:t>(106</a:t>
            </a:r>
            <a:r>
              <a:rPr lang="zh-TW" altLang="en-US" sz="1800" dirty="0">
                <a:latin typeface="標楷體" pitchFamily="65" charset="-120"/>
                <a:ea typeface="標楷體" pitchFamily="65" charset="-120"/>
              </a:rPr>
              <a:t>年</a:t>
            </a:r>
            <a:r>
              <a:rPr lang="en-US" altLang="zh-TW" sz="1800" dirty="0">
                <a:latin typeface="標楷體" pitchFamily="65" charset="-120"/>
                <a:ea typeface="標楷體" pitchFamily="65" charset="-120"/>
              </a:rPr>
              <a:t>)</a:t>
            </a:r>
          </a:p>
          <a:p>
            <a:pPr algn="l">
              <a:spcBef>
                <a:spcPct val="50000"/>
              </a:spcBef>
            </a:pPr>
            <a:r>
              <a:rPr lang="en-US" altLang="zh-TW" sz="1800" dirty="0">
                <a:ea typeface="標楷體" pitchFamily="65" charset="-120"/>
                <a:hlinkClick r:id="rId4"/>
              </a:rPr>
              <a:t>https://www.facebook.com/groups/1931025107152094/?source_id=281464648536127</a:t>
            </a:r>
            <a:endParaRPr lang="zh-TW" altLang="en-US" sz="1800" dirty="0">
              <a:ea typeface="標楷體" pitchFamily="65" charset="-120"/>
            </a:endParaRPr>
          </a:p>
          <a:p>
            <a:pPr algn="l">
              <a:spcBef>
                <a:spcPct val="50000"/>
              </a:spcBef>
            </a:pPr>
            <a:r>
              <a:rPr lang="en-US" altLang="zh-TW" sz="1800" dirty="0" smtClean="0">
                <a:latin typeface="標楷體" pitchFamily="65" charset="-120"/>
                <a:ea typeface="標楷體" pitchFamily="65" charset="-120"/>
              </a:rPr>
              <a:t>4.GIS </a:t>
            </a:r>
            <a:r>
              <a:rPr lang="en-US" altLang="zh-TW" sz="1800" dirty="0">
                <a:latin typeface="標楷體" pitchFamily="65" charset="-120"/>
                <a:ea typeface="標楷體" pitchFamily="65" charset="-120"/>
              </a:rPr>
              <a:t>Map:</a:t>
            </a:r>
            <a:r>
              <a:rPr lang="zh-TW" altLang="en-US" sz="1800" dirty="0">
                <a:latin typeface="標楷體" pitchFamily="65" charset="-120"/>
                <a:ea typeface="標楷體" pitchFamily="65" charset="-120"/>
              </a:rPr>
              <a:t>台中旱溪媽祖</a:t>
            </a:r>
            <a:r>
              <a:rPr lang="en-US" altLang="zh-TW" sz="1800" dirty="0">
                <a:latin typeface="標楷體" pitchFamily="65" charset="-120"/>
                <a:ea typeface="標楷體" pitchFamily="65" charset="-120"/>
              </a:rPr>
              <a:t>18</a:t>
            </a:r>
            <a:r>
              <a:rPr lang="zh-TW" altLang="en-US" sz="1800" dirty="0">
                <a:latin typeface="標楷體" pitchFamily="65" charset="-120"/>
                <a:ea typeface="標楷體" pitchFamily="65" charset="-120"/>
              </a:rPr>
              <a:t>庄遶境</a:t>
            </a:r>
            <a:r>
              <a:rPr lang="en-US" altLang="zh-TW" sz="1800" dirty="0">
                <a:latin typeface="標楷體" pitchFamily="65" charset="-120"/>
                <a:ea typeface="標楷體" pitchFamily="65" charset="-120"/>
              </a:rPr>
              <a:t>23</a:t>
            </a:r>
            <a:r>
              <a:rPr lang="zh-TW" altLang="en-US" sz="1800" dirty="0">
                <a:latin typeface="標楷體" pitchFamily="65" charset="-120"/>
                <a:ea typeface="標楷體" pitchFamily="65" charset="-120"/>
              </a:rPr>
              <a:t>天數 </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專業課程融入服務學習</a:t>
            </a:r>
            <a:r>
              <a:rPr lang="en-US" altLang="zh-TW" sz="1800" dirty="0">
                <a:latin typeface="標楷體" pitchFamily="65" charset="-120"/>
                <a:ea typeface="標楷體" pitchFamily="65" charset="-120"/>
              </a:rPr>
              <a:t>) (103-105-105</a:t>
            </a:r>
            <a:r>
              <a:rPr lang="zh-TW" altLang="en-US" sz="1800" dirty="0">
                <a:latin typeface="標楷體" pitchFamily="65" charset="-120"/>
                <a:ea typeface="標楷體" pitchFamily="65" charset="-120"/>
              </a:rPr>
              <a:t>年</a:t>
            </a:r>
            <a:r>
              <a:rPr lang="en-US" altLang="zh-TW" sz="1800" dirty="0">
                <a:latin typeface="標楷體" pitchFamily="65" charset="-120"/>
                <a:ea typeface="標楷體" pitchFamily="65" charset="-120"/>
              </a:rPr>
              <a:t>)</a:t>
            </a:r>
          </a:p>
          <a:p>
            <a:pPr algn="l">
              <a:spcBef>
                <a:spcPct val="50000"/>
              </a:spcBef>
            </a:pPr>
            <a:r>
              <a:rPr lang="en-US" altLang="zh-TW" sz="1100" dirty="0" smtClean="0">
                <a:latin typeface="標楷體" pitchFamily="65" charset="-120"/>
                <a:ea typeface="標楷體" pitchFamily="65" charset="-120"/>
                <a:hlinkClick r:id="rId5"/>
              </a:rPr>
              <a:t>https</a:t>
            </a:r>
            <a:r>
              <a:rPr lang="en-US" altLang="zh-TW" sz="1100" dirty="0">
                <a:latin typeface="標楷體" pitchFamily="65" charset="-120"/>
                <a:ea typeface="標楷體" pitchFamily="65" charset="-120"/>
                <a:hlinkClick r:id="rId5"/>
              </a:rPr>
              <a:t>://www.google.com.tw/maps/@24.1148104,120.6810618,13.75z/data=!</a:t>
            </a:r>
            <a:r>
              <a:rPr lang="en-US" altLang="zh-TW" sz="1100" dirty="0" smtClean="0">
                <a:latin typeface="標楷體" pitchFamily="65" charset="-120"/>
                <a:ea typeface="標楷體" pitchFamily="65" charset="-120"/>
                <a:hlinkClick r:id="rId5"/>
              </a:rPr>
              <a:t>4m2!6m1!1s1vexIgKIHuDGQ2Eut0cTC1azETZE?hl=zh-TW</a:t>
            </a:r>
            <a:endParaRPr lang="en-US" altLang="zh-TW" sz="1100" dirty="0" smtClean="0">
              <a:latin typeface="標楷體" pitchFamily="65" charset="-120"/>
              <a:ea typeface="標楷體" pitchFamily="65" charset="-120"/>
            </a:endParaRPr>
          </a:p>
          <a:p>
            <a:pPr algn="l">
              <a:spcBef>
                <a:spcPct val="50000"/>
              </a:spcBef>
            </a:pPr>
            <a:r>
              <a:rPr lang="en-US" altLang="zh-TW" sz="2000" dirty="0" smtClean="0">
                <a:latin typeface="標楷體" pitchFamily="65" charset="-120"/>
                <a:ea typeface="標楷體" pitchFamily="65" charset="-120"/>
              </a:rPr>
              <a:t>5.You-tube</a:t>
            </a:r>
            <a:r>
              <a:rPr lang="en-US" altLang="zh-TW" sz="1800" dirty="0" smtClean="0">
                <a:latin typeface="標楷體" pitchFamily="65" charset="-120"/>
                <a:ea typeface="標楷體" pitchFamily="65" charset="-120"/>
              </a:rPr>
              <a:t> </a:t>
            </a:r>
            <a:r>
              <a:rPr lang="zh-TW" altLang="en-US" sz="1800" dirty="0" smtClean="0">
                <a:latin typeface="標楷體" pitchFamily="65" charset="-120"/>
                <a:ea typeface="標楷體" pitchFamily="65" charset="-120"/>
              </a:rPr>
              <a:t>教學資料夾</a:t>
            </a:r>
            <a:r>
              <a:rPr lang="en-US" altLang="zh-TW" sz="1800" dirty="0" smtClean="0">
                <a:latin typeface="標楷體" pitchFamily="65" charset="-120"/>
                <a:ea typeface="標楷體" pitchFamily="65" charset="-120"/>
              </a:rPr>
              <a:t>:</a:t>
            </a:r>
            <a:r>
              <a:rPr lang="en-US" altLang="zh-TW" sz="1800" dirty="0">
                <a:ea typeface="標楷體" pitchFamily="65" charset="-120"/>
              </a:rPr>
              <a:t>5G+AI+IOT+</a:t>
            </a:r>
            <a:r>
              <a:rPr lang="zh-TW" altLang="en-US" sz="1800" dirty="0">
                <a:ea typeface="標楷體" pitchFamily="65" charset="-120"/>
              </a:rPr>
              <a:t>氫燃料電池</a:t>
            </a:r>
            <a:r>
              <a:rPr lang="en-US" altLang="zh-TW" sz="1800" dirty="0" smtClean="0">
                <a:latin typeface="標楷體" pitchFamily="65" charset="-120"/>
                <a:ea typeface="標楷體" pitchFamily="65" charset="-120"/>
              </a:rPr>
              <a:t>(</a:t>
            </a:r>
            <a:r>
              <a:rPr lang="en-US" altLang="zh-TW" sz="1800" dirty="0">
                <a:latin typeface="標楷體" pitchFamily="65" charset="-120"/>
                <a:ea typeface="標楷體" pitchFamily="65" charset="-120"/>
              </a:rPr>
              <a:t>106</a:t>
            </a:r>
            <a:r>
              <a:rPr lang="zh-TW" altLang="en-US" sz="1800" dirty="0">
                <a:latin typeface="標楷體" pitchFamily="65" charset="-120"/>
                <a:ea typeface="標楷體" pitchFamily="65" charset="-120"/>
              </a:rPr>
              <a:t>年</a:t>
            </a:r>
            <a:r>
              <a:rPr lang="en-US" altLang="zh-TW" sz="1800" dirty="0" smtClean="0">
                <a:latin typeface="標楷體" pitchFamily="65" charset="-120"/>
                <a:ea typeface="標楷體" pitchFamily="65" charset="-120"/>
              </a:rPr>
              <a:t>)(You-tube</a:t>
            </a:r>
            <a:r>
              <a:rPr lang="zh-TW" altLang="en-US" sz="1800" dirty="0" smtClean="0">
                <a:latin typeface="標楷體" pitchFamily="65" charset="-120"/>
                <a:ea typeface="標楷體" pitchFamily="65" charset="-120"/>
              </a:rPr>
              <a:t>頻道帳號</a:t>
            </a:r>
            <a:r>
              <a:rPr lang="en-US" altLang="zh-TW" sz="1800" dirty="0" smtClean="0">
                <a:latin typeface="標楷體" pitchFamily="65" charset="-120"/>
                <a:ea typeface="標楷體" pitchFamily="65" charset="-120"/>
              </a:rPr>
              <a:t>:raylin8)</a:t>
            </a:r>
            <a:endParaRPr lang="en-US" altLang="zh-TW" sz="1800" dirty="0" smtClean="0">
              <a:latin typeface="標楷體" pitchFamily="65" charset="-120"/>
              <a:ea typeface="標楷體" pitchFamily="65" charset="-120"/>
              <a:hlinkClick r:id="rId6"/>
            </a:endParaRPr>
          </a:p>
          <a:p>
            <a:pPr algn="l">
              <a:spcBef>
                <a:spcPct val="50000"/>
              </a:spcBef>
            </a:pPr>
            <a:r>
              <a:rPr lang="en-US" altLang="zh-TW" sz="1800" dirty="0" smtClean="0">
                <a:latin typeface="標楷體" pitchFamily="65" charset="-120"/>
                <a:ea typeface="標楷體" pitchFamily="65" charset="-120"/>
                <a:hlinkClick r:id="rId6"/>
              </a:rPr>
              <a:t>https</a:t>
            </a:r>
            <a:r>
              <a:rPr lang="en-US" altLang="zh-TW" sz="1800" dirty="0">
                <a:latin typeface="標楷體" pitchFamily="65" charset="-120"/>
                <a:ea typeface="標楷體" pitchFamily="65" charset="-120"/>
                <a:hlinkClick r:id="rId6"/>
              </a:rPr>
              <a:t>://www.youtube.com/playlist?list=PL-EvATvybZJeBYtxMytGnlYFYtI6AbyRU</a:t>
            </a:r>
            <a:endParaRPr lang="en-US" altLang="zh-TW" sz="1800" dirty="0">
              <a:latin typeface="標楷體" pitchFamily="65" charset="-120"/>
              <a:ea typeface="標楷體" pitchFamily="65" charset="-120"/>
            </a:endParaRPr>
          </a:p>
          <a:p>
            <a:endParaRPr lang="en-US" altLang="zh-TW" sz="2000" dirty="0">
              <a:latin typeface="標楷體" pitchFamily="65" charset="-120"/>
              <a:ea typeface="標楷體"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274042"/>
          </a:xfrm>
        </p:spPr>
        <p:txBody>
          <a:bodyPr>
            <a:normAutofit fontScale="90000"/>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179512" y="620688"/>
            <a:ext cx="8856984" cy="5400600"/>
          </a:xfrm>
        </p:spPr>
        <p:txBody>
          <a:bodyPr>
            <a:noAutofit/>
          </a:bodyPr>
          <a:lstStyle/>
          <a:p>
            <a:r>
              <a:rPr lang="en-US" altLang="zh-TW" sz="2400" dirty="0" smtClean="0"/>
              <a:t>1.</a:t>
            </a:r>
            <a:r>
              <a:rPr lang="zh-TW" altLang="en-US" sz="2400" dirty="0" smtClean="0"/>
              <a:t> 物</a:t>
            </a:r>
            <a:r>
              <a:rPr lang="zh-TW" altLang="en-US" sz="2400" dirty="0"/>
              <a:t>流 大致分為 哪 </a:t>
            </a:r>
            <a:r>
              <a:rPr lang="en-US" altLang="zh-TW" sz="2400" dirty="0"/>
              <a:t>2 </a:t>
            </a:r>
            <a:r>
              <a:rPr lang="zh-TW" altLang="en-US" sz="2400" dirty="0"/>
              <a:t>大類 </a:t>
            </a:r>
            <a:r>
              <a:rPr lang="en-US" altLang="zh-TW" sz="2400" dirty="0"/>
              <a:t>? </a:t>
            </a:r>
            <a:r>
              <a:rPr lang="zh-TW" altLang="en-US" sz="2400" dirty="0"/>
              <a:t>服務業 大致分為 哪 </a:t>
            </a:r>
            <a:r>
              <a:rPr lang="en-US" altLang="zh-TW" sz="2400" dirty="0"/>
              <a:t>2 </a:t>
            </a:r>
            <a:r>
              <a:rPr lang="zh-TW" altLang="en-US" sz="2400" dirty="0"/>
              <a:t>大類 </a:t>
            </a:r>
            <a:r>
              <a:rPr lang="en-US" altLang="zh-TW" sz="2400" dirty="0"/>
              <a:t>?</a:t>
            </a:r>
          </a:p>
          <a:p>
            <a:r>
              <a:rPr lang="en-US" altLang="zh-TW" sz="2400" dirty="0" smtClean="0"/>
              <a:t>2.</a:t>
            </a:r>
            <a:r>
              <a:rPr lang="zh-TW" altLang="en-US" sz="2400" dirty="0" smtClean="0"/>
              <a:t> </a:t>
            </a:r>
            <a:r>
              <a:rPr lang="en-US" altLang="zh-TW" sz="2400" dirty="0"/>
              <a:t>5</a:t>
            </a:r>
            <a:r>
              <a:rPr lang="zh-TW" altLang="en-US" sz="2400" dirty="0"/>
              <a:t> 流 為何 </a:t>
            </a:r>
            <a:r>
              <a:rPr lang="en-US" altLang="zh-TW" sz="2400" dirty="0"/>
              <a:t>?</a:t>
            </a:r>
          </a:p>
          <a:p>
            <a:r>
              <a:rPr lang="en-US" altLang="zh-TW" sz="2400" dirty="0" smtClean="0"/>
              <a:t>3.</a:t>
            </a:r>
            <a:r>
              <a:rPr lang="zh-TW" altLang="en-US" sz="2400" dirty="0" smtClean="0"/>
              <a:t> </a:t>
            </a:r>
            <a:r>
              <a:rPr lang="en-US" altLang="zh-TW" sz="2400" dirty="0" smtClean="0">
                <a:latin typeface="標楷體" pitchFamily="65" charset="-120"/>
                <a:ea typeface="標楷體" pitchFamily="65" charset="-120"/>
              </a:rPr>
              <a:t>MK-IS and SCM-IS</a:t>
            </a:r>
            <a:r>
              <a:rPr lang="zh-TW" altLang="en-US" sz="2400" dirty="0" smtClean="0">
                <a:latin typeface="標楷體" pitchFamily="65" charset="-120"/>
                <a:ea typeface="標楷體" pitchFamily="65" charset="-120"/>
              </a:rPr>
              <a:t> </a:t>
            </a:r>
            <a:r>
              <a:rPr lang="zh-TW" altLang="en-US" sz="2400" dirty="0" smtClean="0"/>
              <a:t>為何 </a:t>
            </a:r>
            <a:r>
              <a:rPr lang="en-US" altLang="zh-TW" sz="2400" dirty="0"/>
              <a:t>?</a:t>
            </a:r>
            <a:endParaRPr lang="zh-TW" altLang="en-US" sz="2400" dirty="0"/>
          </a:p>
          <a:p>
            <a:r>
              <a:rPr lang="en-US" altLang="zh-TW" sz="2400" dirty="0" smtClean="0"/>
              <a:t>4.</a:t>
            </a:r>
            <a:r>
              <a:rPr lang="zh-TW" altLang="en-US" sz="2400" dirty="0" smtClean="0"/>
              <a:t> 行銷</a:t>
            </a:r>
            <a:r>
              <a:rPr lang="zh-TW" altLang="en-US" sz="2400" dirty="0"/>
              <a:t>管理 中 之 </a:t>
            </a:r>
            <a:r>
              <a:rPr lang="en-US" altLang="zh-TW" sz="2400" dirty="0"/>
              <a:t>4 P</a:t>
            </a:r>
            <a:r>
              <a:rPr lang="zh-TW" altLang="en-US" sz="2400" dirty="0"/>
              <a:t>為何 </a:t>
            </a:r>
            <a:r>
              <a:rPr lang="en-US" altLang="zh-TW" sz="2400" dirty="0" smtClean="0"/>
              <a:t>?</a:t>
            </a:r>
          </a:p>
          <a:p>
            <a:r>
              <a:rPr lang="en-US" altLang="zh-TW" sz="2400" dirty="0" smtClean="0"/>
              <a:t>5.</a:t>
            </a:r>
            <a:r>
              <a:rPr lang="zh-TW" altLang="en-US" sz="2400" dirty="0" smtClean="0"/>
              <a:t> 商流</a:t>
            </a:r>
            <a:r>
              <a:rPr lang="en-US" altLang="zh-TW" sz="2400" dirty="0" smtClean="0"/>
              <a:t>4</a:t>
            </a:r>
            <a:r>
              <a:rPr lang="zh-TW" altLang="en-US" sz="2400" dirty="0" smtClean="0"/>
              <a:t> 大現代化零售</a:t>
            </a:r>
            <a:r>
              <a:rPr lang="en-US" altLang="zh-TW" sz="2400" dirty="0" smtClean="0"/>
              <a:t>Retail </a:t>
            </a:r>
            <a:r>
              <a:rPr lang="zh-TW" altLang="en-US" sz="2400" dirty="0"/>
              <a:t>通路</a:t>
            </a:r>
            <a:r>
              <a:rPr lang="zh-TW" altLang="en-US" sz="2400" dirty="0" smtClean="0"/>
              <a:t>演化</a:t>
            </a:r>
            <a:r>
              <a:rPr lang="en-US" altLang="zh-TW" sz="2400" dirty="0" smtClean="0"/>
              <a:t>.</a:t>
            </a:r>
            <a:r>
              <a:rPr lang="zh-TW" altLang="en-US" sz="2400" dirty="0" smtClean="0"/>
              <a:t> 依</a:t>
            </a:r>
            <a:r>
              <a:rPr lang="zh-TW" altLang="en-US" sz="2400" dirty="0"/>
              <a:t>時間排序 為何 </a:t>
            </a:r>
            <a:r>
              <a:rPr lang="en-US" altLang="zh-TW" sz="2400" dirty="0"/>
              <a:t>?</a:t>
            </a:r>
          </a:p>
          <a:p>
            <a:r>
              <a:rPr lang="en-US" altLang="zh-TW" sz="2400" dirty="0" smtClean="0"/>
              <a:t>6. </a:t>
            </a:r>
            <a:r>
              <a:rPr lang="zh-TW" altLang="en-US" sz="2400" dirty="0" smtClean="0"/>
              <a:t>廣義</a:t>
            </a:r>
            <a:r>
              <a:rPr lang="zh-TW" altLang="en-US" sz="2400" dirty="0"/>
              <a:t>資訊</a:t>
            </a:r>
            <a:r>
              <a:rPr lang="zh-TW" altLang="en-US" sz="2400" dirty="0" smtClean="0"/>
              <a:t>的內涵</a:t>
            </a:r>
            <a:r>
              <a:rPr lang="en-US" altLang="zh-TW" sz="2400" dirty="0" smtClean="0"/>
              <a:t> ? </a:t>
            </a:r>
            <a:r>
              <a:rPr lang="zh-TW" altLang="en-US" sz="2400" dirty="0" smtClean="0"/>
              <a:t>請將 大數據分析資料管理金字塔的順序，依序排列 </a:t>
            </a:r>
            <a:r>
              <a:rPr lang="en-US" altLang="zh-TW" sz="2400" dirty="0" smtClean="0"/>
              <a:t>?</a:t>
            </a:r>
          </a:p>
          <a:p>
            <a:r>
              <a:rPr lang="en-US" altLang="zh-TW" sz="2400" dirty="0" smtClean="0"/>
              <a:t>7.</a:t>
            </a:r>
            <a:r>
              <a:rPr lang="zh-TW" altLang="en-US" sz="1800" dirty="0">
                <a:latin typeface="標楷體" panose="03000509000000000000" pitchFamily="65" charset="-120"/>
                <a:ea typeface="標楷體" panose="03000509000000000000" pitchFamily="65" charset="-120"/>
              </a:rPr>
              <a:t>台灣 </a:t>
            </a:r>
            <a:r>
              <a:rPr lang="en-US" altLang="zh-TW" sz="1800" dirty="0" err="1">
                <a:latin typeface="標楷體" panose="03000509000000000000" pitchFamily="65" charset="-120"/>
                <a:ea typeface="標楷體" panose="03000509000000000000" pitchFamily="65" charset="-120"/>
              </a:rPr>
              <a:t>Hinet</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何時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年</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開始營運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中國網路人口何時超越台灣 </a:t>
            </a:r>
            <a:r>
              <a:rPr lang="en-US" altLang="zh-TW" sz="1800" dirty="0">
                <a:latin typeface="標楷體" panose="03000509000000000000" pitchFamily="65" charset="-120"/>
                <a:ea typeface="標楷體" panose="03000509000000000000" pitchFamily="65" charset="-120"/>
              </a:rPr>
              <a:t>? </a:t>
            </a:r>
            <a:endParaRPr lang="en-US" altLang="zh-TW" sz="1800" dirty="0" smtClean="0">
              <a:latin typeface="標楷體" panose="03000509000000000000" pitchFamily="65" charset="-120"/>
              <a:ea typeface="標楷體" panose="03000509000000000000" pitchFamily="65" charset="-120"/>
            </a:endParaRPr>
          </a:p>
          <a:p>
            <a:r>
              <a:rPr lang="en-US" altLang="zh-TW" sz="1800" dirty="0" smtClean="0">
                <a:latin typeface="標楷體" panose="03000509000000000000" pitchFamily="65" charset="-120"/>
                <a:ea typeface="標楷體" panose="03000509000000000000" pitchFamily="65" charset="-120"/>
              </a:rPr>
              <a:t>8.</a:t>
            </a:r>
            <a:r>
              <a:rPr lang="zh-TW" altLang="en-US" sz="1800" dirty="0" smtClean="0">
                <a:latin typeface="標楷體" panose="03000509000000000000" pitchFamily="65" charset="-120"/>
                <a:ea typeface="標楷體" panose="03000509000000000000" pitchFamily="65" charset="-120"/>
              </a:rPr>
              <a:t>一般 </a:t>
            </a:r>
            <a:r>
              <a:rPr lang="en-US" altLang="zh-TW" sz="1800" dirty="0" smtClean="0">
                <a:latin typeface="標楷體" panose="03000509000000000000" pitchFamily="65" charset="-120"/>
                <a:ea typeface="標楷體" panose="03000509000000000000" pitchFamily="65" charset="-120"/>
              </a:rPr>
              <a:t>DOS </a:t>
            </a:r>
            <a:r>
              <a:rPr lang="zh-TW" altLang="en-US" sz="1800" dirty="0" smtClean="0">
                <a:latin typeface="標楷體" panose="03000509000000000000" pitchFamily="65" charset="-120"/>
                <a:ea typeface="標楷體" panose="03000509000000000000" pitchFamily="65" charset="-120"/>
              </a:rPr>
              <a:t>與 </a:t>
            </a:r>
            <a:r>
              <a:rPr lang="en-US" altLang="zh-TW" sz="1800" dirty="0" smtClean="0">
                <a:latin typeface="標楷體" panose="03000509000000000000" pitchFamily="65" charset="-120"/>
                <a:ea typeface="標楷體" panose="03000509000000000000" pitchFamily="65" charset="-120"/>
              </a:rPr>
              <a:t>Windows </a:t>
            </a:r>
            <a:r>
              <a:rPr lang="zh-TW" altLang="en-US" sz="1800" dirty="0" smtClean="0">
                <a:latin typeface="標楷體" panose="03000509000000000000" pitchFamily="65" charset="-120"/>
                <a:ea typeface="標楷體" panose="03000509000000000000" pitchFamily="65" charset="-120"/>
              </a:rPr>
              <a:t>系統所</a:t>
            </a:r>
            <a:r>
              <a:rPr lang="zh-TW" altLang="en-US" sz="1800" dirty="0">
                <a:latin typeface="標楷體" panose="03000509000000000000" pitchFamily="65" charset="-120"/>
                <a:ea typeface="標楷體" panose="03000509000000000000" pitchFamily="65" charset="-120"/>
              </a:rPr>
              <a:t>使用 的 </a:t>
            </a:r>
            <a:r>
              <a:rPr lang="zh-TW" altLang="en-US" sz="1800" dirty="0" smtClean="0">
                <a:latin typeface="標楷體" panose="03000509000000000000" pitchFamily="65" charset="-120"/>
                <a:ea typeface="標楷體" panose="03000509000000000000" pitchFamily="65" charset="-120"/>
              </a:rPr>
              <a:t>資料庫 </a:t>
            </a:r>
            <a:r>
              <a:rPr lang="zh-TW" altLang="en-US" sz="1800" dirty="0">
                <a:latin typeface="標楷體" panose="03000509000000000000" pitchFamily="65" charset="-120"/>
                <a:ea typeface="標楷體" panose="03000509000000000000" pitchFamily="65" charset="-120"/>
              </a:rPr>
              <a:t>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smtClean="0">
                <a:latin typeface="標楷體" panose="03000509000000000000" pitchFamily="65" charset="-120"/>
                <a:ea typeface="標楷體" panose="03000509000000000000" pitchFamily="65" charset="-120"/>
              </a:rPr>
              <a:t>9.</a:t>
            </a:r>
            <a:r>
              <a:rPr lang="zh-TW" altLang="en-US" sz="1800" dirty="0" smtClean="0">
                <a:latin typeface="標楷體" panose="03000509000000000000" pitchFamily="65" charset="-120"/>
                <a:ea typeface="標楷體" panose="03000509000000000000" pitchFamily="65" charset="-120"/>
              </a:rPr>
              <a:t>網路</a:t>
            </a:r>
            <a:r>
              <a:rPr lang="zh-TW" altLang="en-US" sz="1800" dirty="0">
                <a:latin typeface="標楷體" panose="03000509000000000000" pitchFamily="65" charset="-120"/>
                <a:ea typeface="標楷體" panose="03000509000000000000" pitchFamily="65" charset="-120"/>
              </a:rPr>
              <a:t>問卷所使用 </a:t>
            </a:r>
            <a:r>
              <a:rPr lang="zh-TW" altLang="en-US" sz="1800" dirty="0" smtClean="0">
                <a:latin typeface="標楷體" panose="03000509000000000000" pitchFamily="65" charset="-120"/>
                <a:ea typeface="標楷體" panose="03000509000000000000" pitchFamily="65" charset="-120"/>
              </a:rPr>
              <a:t>的 </a:t>
            </a:r>
            <a:r>
              <a:rPr lang="en-US" altLang="zh-TW" sz="1800" dirty="0" smtClean="0">
                <a:latin typeface="標楷體" panose="03000509000000000000" pitchFamily="65" charset="-120"/>
                <a:ea typeface="標楷體" panose="03000509000000000000" pitchFamily="65" charset="-120"/>
              </a:rPr>
              <a:t>Office </a:t>
            </a:r>
            <a:r>
              <a:rPr lang="zh-TW" altLang="en-US" sz="1800" dirty="0" smtClean="0">
                <a:latin typeface="標楷體" panose="03000509000000000000" pitchFamily="65" charset="-120"/>
                <a:ea typeface="標楷體" panose="03000509000000000000" pitchFamily="65" charset="-120"/>
              </a:rPr>
              <a:t>的 </a:t>
            </a:r>
            <a:r>
              <a:rPr lang="en-US" altLang="zh-TW" sz="1800" dirty="0" smtClean="0">
                <a:latin typeface="標楷體" panose="03000509000000000000" pitchFamily="65" charset="-120"/>
                <a:ea typeface="標楷體" panose="03000509000000000000" pitchFamily="65" charset="-120"/>
              </a:rPr>
              <a:t>Access</a:t>
            </a:r>
            <a:r>
              <a:rPr lang="zh-TW" altLang="en-US" sz="1800" dirty="0" smtClean="0">
                <a:latin typeface="標楷體" panose="03000509000000000000" pitchFamily="65" charset="-120"/>
                <a:ea typeface="標楷體" panose="03000509000000000000" pitchFamily="65" charset="-120"/>
              </a:rPr>
              <a:t> 資料庫 的 *</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副檔名 為何 </a:t>
            </a:r>
            <a:r>
              <a:rPr lang="en-US" altLang="zh-TW" sz="1800" dirty="0" smtClean="0">
                <a:latin typeface="標楷體" panose="03000509000000000000" pitchFamily="65" charset="-120"/>
                <a:ea typeface="標楷體" panose="03000509000000000000" pitchFamily="65" charset="-120"/>
              </a:rPr>
              <a:t>?</a:t>
            </a:r>
          </a:p>
          <a:p>
            <a:r>
              <a:rPr lang="en-US" altLang="zh-TW" sz="1800" dirty="0" smtClean="0">
                <a:latin typeface="標楷體" panose="03000509000000000000" pitchFamily="65" charset="-120"/>
                <a:ea typeface="標楷體" panose="03000509000000000000" pitchFamily="65" charset="-120"/>
              </a:rPr>
              <a:t>10.</a:t>
            </a:r>
            <a:r>
              <a:rPr lang="zh-TW" altLang="en-US" sz="1800" dirty="0">
                <a:latin typeface="標楷體" panose="03000509000000000000" pitchFamily="65" charset="-120"/>
                <a:ea typeface="標楷體" panose="03000509000000000000" pitchFamily="65" charset="-120"/>
              </a:rPr>
              <a:t>台中市三大農產品批發市場為何 </a:t>
            </a:r>
            <a:r>
              <a:rPr lang="en-US" altLang="zh-TW" sz="1800" dirty="0">
                <a:latin typeface="標楷體" panose="03000509000000000000" pitchFamily="65" charset="-120"/>
                <a:ea typeface="標楷體" panose="03000509000000000000" pitchFamily="65" charset="-120"/>
              </a:rPr>
              <a:t>? </a:t>
            </a:r>
            <a:endParaRPr lang="en-US" altLang="zh-TW" sz="1800" dirty="0" smtClean="0">
              <a:latin typeface="標楷體" panose="03000509000000000000" pitchFamily="65" charset="-120"/>
              <a:ea typeface="標楷體" panose="03000509000000000000" pitchFamily="65" charset="-120"/>
            </a:endParaRPr>
          </a:p>
          <a:p>
            <a:r>
              <a:rPr lang="en-US" altLang="zh-TW" sz="1800" dirty="0" smtClean="0"/>
              <a:t>11.</a:t>
            </a:r>
            <a:r>
              <a:rPr lang="zh-TW" altLang="en-US" sz="1800" dirty="0"/>
              <a:t>顧客關係管理 </a:t>
            </a:r>
            <a:r>
              <a:rPr lang="en-US" altLang="zh-TW" sz="1800" dirty="0"/>
              <a:t>CRM</a:t>
            </a:r>
            <a:r>
              <a:rPr lang="zh-TW" altLang="en-US" sz="1800" dirty="0"/>
              <a:t>中 之 </a:t>
            </a:r>
            <a:r>
              <a:rPr lang="en-US" altLang="zh-TW" sz="1800" dirty="0"/>
              <a:t>2 </a:t>
            </a:r>
            <a:r>
              <a:rPr lang="zh-TW" altLang="en-US" sz="1800" dirty="0"/>
              <a:t>大 </a:t>
            </a:r>
            <a:r>
              <a:rPr lang="en-US" altLang="zh-TW" sz="1800" dirty="0"/>
              <a:t>Data</a:t>
            </a:r>
            <a:r>
              <a:rPr lang="zh-TW" altLang="en-US" sz="1800" dirty="0"/>
              <a:t>資料管理為何 </a:t>
            </a:r>
            <a:r>
              <a:rPr lang="en-US" altLang="zh-TW" sz="1800" dirty="0"/>
              <a:t>? </a:t>
            </a:r>
            <a:r>
              <a:rPr lang="zh-TW" altLang="en-US" sz="1800" dirty="0"/>
              <a:t>舉</a:t>
            </a:r>
            <a:r>
              <a:rPr lang="en-US" altLang="zh-TW" sz="1800" dirty="0"/>
              <a:t>1</a:t>
            </a:r>
            <a:r>
              <a:rPr lang="zh-TW" altLang="en-US" sz="1800" dirty="0"/>
              <a:t>例 有關台灣人口的管理個案 說明 </a:t>
            </a:r>
            <a:r>
              <a:rPr lang="en-US" altLang="zh-TW" sz="1800" dirty="0"/>
              <a:t>?</a:t>
            </a:r>
          </a:p>
          <a:p>
            <a:r>
              <a:rPr lang="en-US" altLang="zh-TW" sz="1800" dirty="0" smtClean="0"/>
              <a:t>12.</a:t>
            </a:r>
            <a:r>
              <a:rPr lang="zh-TW" altLang="en-US" sz="1800" dirty="0" smtClean="0"/>
              <a:t>查詢</a:t>
            </a:r>
            <a:r>
              <a:rPr lang="zh-TW" altLang="en-US" sz="1800" dirty="0"/>
              <a:t>全球 </a:t>
            </a:r>
            <a:r>
              <a:rPr lang="en-US" altLang="zh-TW" sz="1800" dirty="0"/>
              <a:t>500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 </a:t>
            </a:r>
            <a:r>
              <a:rPr lang="zh-TW" altLang="en-US" sz="1800" dirty="0"/>
              <a:t>查詢全球最富有人排行的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smtClean="0"/>
              <a:t>?</a:t>
            </a:r>
            <a:r>
              <a:rPr lang="zh-TW" altLang="en-US" sz="1800" dirty="0" smtClean="0"/>
              <a:t>查詢</a:t>
            </a:r>
            <a:r>
              <a:rPr lang="zh-TW" altLang="en-US" sz="1800" dirty="0"/>
              <a:t>台灣 </a:t>
            </a:r>
            <a:r>
              <a:rPr lang="en-US" altLang="zh-TW" sz="1800" dirty="0"/>
              <a:t>2000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smtClean="0"/>
              <a:t>?</a:t>
            </a:r>
          </a:p>
          <a:p>
            <a:r>
              <a:rPr lang="en-US" altLang="zh-TW" sz="1800" dirty="0" smtClean="0"/>
              <a:t>13.</a:t>
            </a:r>
            <a:r>
              <a:rPr lang="zh-TW" altLang="en-US" sz="1800" dirty="0" smtClean="0"/>
              <a:t> 目前</a:t>
            </a:r>
            <a:r>
              <a:rPr lang="zh-TW" altLang="en-US" sz="1800" dirty="0"/>
              <a:t>全球在 </a:t>
            </a:r>
            <a:r>
              <a:rPr lang="en-US" altLang="zh-TW" sz="1800" dirty="0"/>
              <a:t>Unix</a:t>
            </a:r>
            <a:r>
              <a:rPr lang="zh-TW" altLang="en-US" sz="1800" dirty="0"/>
              <a:t>系統 佔有率最大 的資料庫為何 </a:t>
            </a:r>
            <a:r>
              <a:rPr lang="en-US" altLang="zh-TW" sz="1800" dirty="0"/>
              <a:t>? </a:t>
            </a:r>
            <a:r>
              <a:rPr lang="zh-TW" altLang="en-US" sz="1800" dirty="0"/>
              <a:t>微軟主機 的大型資料庫為何 </a:t>
            </a:r>
            <a:r>
              <a:rPr lang="en-US" altLang="zh-TW" sz="1800" dirty="0"/>
              <a:t>? </a:t>
            </a:r>
            <a:r>
              <a:rPr lang="zh-TW" altLang="en-US" sz="1800" dirty="0"/>
              <a:t>微軟 </a:t>
            </a:r>
            <a:r>
              <a:rPr lang="en-US" altLang="zh-TW" sz="1800" dirty="0"/>
              <a:t>Office </a:t>
            </a:r>
            <a:r>
              <a:rPr lang="zh-TW" altLang="en-US" sz="1800" dirty="0"/>
              <a:t>軟體</a:t>
            </a:r>
            <a:r>
              <a:rPr lang="zh-TW" altLang="en-US" sz="1800" dirty="0" smtClean="0"/>
              <a:t>中的</a:t>
            </a:r>
            <a:r>
              <a:rPr lang="zh-TW" altLang="en-US" sz="1800" dirty="0"/>
              <a:t>小型資料庫為何 </a:t>
            </a:r>
            <a:r>
              <a:rPr lang="en-US" altLang="zh-TW" sz="1800" dirty="0"/>
              <a:t>?</a:t>
            </a:r>
            <a:endParaRPr lang="zh-TW" altLang="en-US" sz="1800" dirty="0"/>
          </a:p>
        </p:txBody>
      </p:sp>
    </p:spTree>
    <p:extLst>
      <p:ext uri="{BB962C8B-B14F-4D97-AF65-F5344CB8AC3E}">
        <p14:creationId xmlns:p14="http://schemas.microsoft.com/office/powerpoint/2010/main" val="3893508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418058"/>
          </a:xfrm>
        </p:spPr>
        <p:txBody>
          <a:bodyPr>
            <a:normAutofit fontScale="90000"/>
          </a:bodyPr>
          <a:lstStyle/>
          <a:p>
            <a:r>
              <a:rPr lang="zh-TW" altLang="en-US" dirty="0" smtClean="0"/>
              <a:t>小考</a:t>
            </a:r>
            <a:r>
              <a:rPr lang="en-US" altLang="zh-TW" dirty="0" smtClean="0"/>
              <a:t>3</a:t>
            </a:r>
            <a:endParaRPr lang="zh-TW" altLang="en-US" dirty="0"/>
          </a:p>
        </p:txBody>
      </p:sp>
      <p:sp>
        <p:nvSpPr>
          <p:cNvPr id="3" name="內容版面配置區 2"/>
          <p:cNvSpPr>
            <a:spLocks noGrp="1"/>
          </p:cNvSpPr>
          <p:nvPr>
            <p:ph idx="1"/>
          </p:nvPr>
        </p:nvSpPr>
        <p:spPr>
          <a:xfrm>
            <a:off x="143508" y="764704"/>
            <a:ext cx="8856984" cy="4708525"/>
          </a:xfrm>
        </p:spPr>
        <p:txBody>
          <a:bodyPr>
            <a:noAutofit/>
          </a:bodyPr>
          <a:lstStyle/>
          <a:p>
            <a:r>
              <a:rPr lang="en-US" altLang="zh-TW" sz="1600" dirty="0" smtClean="0"/>
              <a:t>1.</a:t>
            </a:r>
            <a:r>
              <a:rPr lang="zh-TW" altLang="en-US" sz="1600" dirty="0" smtClean="0"/>
              <a:t> 物</a:t>
            </a:r>
            <a:r>
              <a:rPr lang="zh-TW" altLang="en-US" sz="1600" dirty="0"/>
              <a:t>流 大致分為 哪 </a:t>
            </a:r>
            <a:r>
              <a:rPr lang="en-US" altLang="zh-TW" sz="1600" dirty="0"/>
              <a:t>2 </a:t>
            </a:r>
            <a:r>
              <a:rPr lang="zh-TW" altLang="en-US" sz="1600" dirty="0"/>
              <a:t>大類 </a:t>
            </a:r>
            <a:r>
              <a:rPr lang="en-US" altLang="zh-TW" sz="1600" dirty="0"/>
              <a:t>? </a:t>
            </a:r>
            <a:r>
              <a:rPr lang="zh-TW" altLang="en-US" sz="1600" dirty="0"/>
              <a:t>服務業 大致分為 哪 </a:t>
            </a:r>
            <a:r>
              <a:rPr lang="en-US" altLang="zh-TW" sz="1600" dirty="0"/>
              <a:t>2 </a:t>
            </a:r>
            <a:r>
              <a:rPr lang="zh-TW" altLang="en-US" sz="1600" dirty="0"/>
              <a:t>大類 </a:t>
            </a:r>
            <a:r>
              <a:rPr lang="en-US" altLang="zh-TW" sz="1600" dirty="0"/>
              <a:t>?</a:t>
            </a:r>
          </a:p>
          <a:p>
            <a:r>
              <a:rPr lang="en-US" altLang="zh-TW" sz="1600" dirty="0" smtClean="0"/>
              <a:t>2.</a:t>
            </a:r>
            <a:r>
              <a:rPr lang="zh-TW" altLang="en-US" sz="1600" dirty="0" smtClean="0"/>
              <a:t> </a:t>
            </a:r>
            <a:r>
              <a:rPr lang="en-US" altLang="zh-TW" sz="1600" dirty="0"/>
              <a:t>5</a:t>
            </a:r>
            <a:r>
              <a:rPr lang="zh-TW" altLang="en-US" sz="1600" dirty="0"/>
              <a:t> 流 為何 </a:t>
            </a:r>
            <a:r>
              <a:rPr lang="en-US" altLang="zh-TW" sz="1600" dirty="0"/>
              <a:t>?</a:t>
            </a:r>
          </a:p>
          <a:p>
            <a:r>
              <a:rPr lang="en-US" altLang="zh-TW" sz="1600" dirty="0" smtClean="0"/>
              <a:t>3.</a:t>
            </a:r>
            <a:r>
              <a:rPr lang="zh-TW" altLang="en-US" sz="1600" dirty="0" smtClean="0"/>
              <a:t> </a:t>
            </a:r>
            <a:r>
              <a:rPr lang="en-US" altLang="zh-TW" sz="1600" dirty="0" smtClean="0">
                <a:latin typeface="標楷體" pitchFamily="65" charset="-120"/>
                <a:ea typeface="標楷體" pitchFamily="65" charset="-120"/>
              </a:rPr>
              <a:t>MK-IS and SCM-IS</a:t>
            </a:r>
            <a:r>
              <a:rPr lang="zh-TW" altLang="en-US" sz="1600" dirty="0" smtClean="0">
                <a:latin typeface="標楷體" pitchFamily="65" charset="-120"/>
                <a:ea typeface="標楷體" pitchFamily="65" charset="-120"/>
              </a:rPr>
              <a:t> </a:t>
            </a:r>
            <a:r>
              <a:rPr lang="zh-TW" altLang="en-US" sz="1600" dirty="0" smtClean="0"/>
              <a:t>為何 </a:t>
            </a:r>
            <a:r>
              <a:rPr lang="en-US" altLang="zh-TW" sz="1600" dirty="0"/>
              <a:t>?</a:t>
            </a:r>
            <a:endParaRPr lang="zh-TW" altLang="en-US" sz="1600" dirty="0"/>
          </a:p>
          <a:p>
            <a:r>
              <a:rPr lang="en-US" altLang="zh-TW" sz="1600" dirty="0" smtClean="0"/>
              <a:t>4.</a:t>
            </a:r>
            <a:r>
              <a:rPr lang="zh-TW" altLang="en-US" sz="1600" dirty="0" smtClean="0"/>
              <a:t> 行銷</a:t>
            </a:r>
            <a:r>
              <a:rPr lang="zh-TW" altLang="en-US" sz="1600" dirty="0"/>
              <a:t>管理 中 之 </a:t>
            </a:r>
            <a:r>
              <a:rPr lang="en-US" altLang="zh-TW" sz="1600" dirty="0"/>
              <a:t>4 P</a:t>
            </a:r>
            <a:r>
              <a:rPr lang="zh-TW" altLang="en-US" sz="1600" dirty="0"/>
              <a:t>為何 </a:t>
            </a:r>
            <a:r>
              <a:rPr lang="en-US" altLang="zh-TW" sz="1600" dirty="0" smtClean="0"/>
              <a:t>?</a:t>
            </a:r>
          </a:p>
          <a:p>
            <a:r>
              <a:rPr lang="en-US" altLang="zh-TW" sz="1600" dirty="0" smtClean="0"/>
              <a:t>6.</a:t>
            </a:r>
            <a:r>
              <a:rPr lang="zh-TW" altLang="en-US" sz="1600" dirty="0" smtClean="0"/>
              <a:t> 商流</a:t>
            </a:r>
            <a:r>
              <a:rPr lang="en-US" altLang="zh-TW" sz="1600" dirty="0" smtClean="0"/>
              <a:t>4</a:t>
            </a:r>
            <a:r>
              <a:rPr lang="zh-TW" altLang="en-US" sz="1600" dirty="0" smtClean="0"/>
              <a:t> 大現代化零售</a:t>
            </a:r>
            <a:r>
              <a:rPr lang="en-US" altLang="zh-TW" sz="1600" dirty="0" smtClean="0"/>
              <a:t>Retail </a:t>
            </a:r>
            <a:r>
              <a:rPr lang="zh-TW" altLang="en-US" sz="1600" dirty="0"/>
              <a:t>通路</a:t>
            </a:r>
            <a:r>
              <a:rPr lang="zh-TW" altLang="en-US" sz="1600" dirty="0" smtClean="0"/>
              <a:t>演化</a:t>
            </a:r>
            <a:r>
              <a:rPr lang="en-US" altLang="zh-TW" sz="1600" dirty="0" smtClean="0"/>
              <a:t>.</a:t>
            </a:r>
            <a:r>
              <a:rPr lang="zh-TW" altLang="en-US" sz="1600" dirty="0" smtClean="0"/>
              <a:t> 依</a:t>
            </a:r>
            <a:r>
              <a:rPr lang="zh-TW" altLang="en-US" sz="1600" dirty="0"/>
              <a:t>時間排序 為何 </a:t>
            </a:r>
            <a:r>
              <a:rPr lang="en-US" altLang="zh-TW" sz="1600" dirty="0"/>
              <a:t>?</a:t>
            </a:r>
          </a:p>
          <a:p>
            <a:r>
              <a:rPr lang="en-US" altLang="zh-TW" sz="1600" dirty="0" smtClean="0"/>
              <a:t>7. </a:t>
            </a:r>
            <a:r>
              <a:rPr lang="zh-TW" altLang="en-US" sz="1600" dirty="0" smtClean="0"/>
              <a:t>廣義</a:t>
            </a:r>
            <a:r>
              <a:rPr lang="zh-TW" altLang="en-US" sz="1600" dirty="0"/>
              <a:t>資訊</a:t>
            </a:r>
            <a:r>
              <a:rPr lang="zh-TW" altLang="en-US" sz="1600" dirty="0" smtClean="0"/>
              <a:t>的內涵</a:t>
            </a:r>
            <a:r>
              <a:rPr lang="en-US" altLang="zh-TW" sz="1600" dirty="0" smtClean="0"/>
              <a:t> ? </a:t>
            </a:r>
            <a:r>
              <a:rPr lang="zh-TW" altLang="en-US" sz="1600" dirty="0" smtClean="0"/>
              <a:t>請將 大數據分析資料管理金字塔的順序，依序排列 </a:t>
            </a:r>
            <a:r>
              <a:rPr lang="en-US" altLang="zh-TW" sz="1600" dirty="0" smtClean="0"/>
              <a:t>?</a:t>
            </a:r>
          </a:p>
          <a:p>
            <a:r>
              <a:rPr lang="en-US" altLang="zh-TW" sz="1600" dirty="0"/>
              <a:t>8</a:t>
            </a:r>
            <a:r>
              <a:rPr lang="en-US" altLang="zh-TW" sz="1600" dirty="0" smtClean="0"/>
              <a:t>.</a:t>
            </a:r>
            <a:r>
              <a:rPr lang="zh-TW" altLang="en-US" sz="1600" dirty="0">
                <a:latin typeface="標楷體" panose="03000509000000000000" pitchFamily="65" charset="-120"/>
                <a:ea typeface="標楷體" panose="03000509000000000000" pitchFamily="65" charset="-120"/>
              </a:rPr>
              <a:t>台灣 </a:t>
            </a:r>
            <a:r>
              <a:rPr lang="en-US" altLang="zh-TW" sz="1600" dirty="0" err="1">
                <a:latin typeface="標楷體" panose="03000509000000000000" pitchFamily="65" charset="-120"/>
                <a:ea typeface="標楷體" panose="03000509000000000000" pitchFamily="65" charset="-120"/>
              </a:rPr>
              <a:t>Hinet</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何時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開始營運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中國網路人口何時超越台灣 </a:t>
            </a:r>
            <a:r>
              <a:rPr lang="en-US" altLang="zh-TW" sz="1600" dirty="0">
                <a:latin typeface="標楷體" panose="03000509000000000000" pitchFamily="65" charset="-120"/>
                <a:ea typeface="標楷體" panose="03000509000000000000" pitchFamily="65" charset="-120"/>
              </a:rPr>
              <a:t>? </a:t>
            </a:r>
            <a:endParaRPr lang="en-US" altLang="zh-TW" sz="1600" dirty="0" smtClean="0">
              <a:latin typeface="標楷體" panose="03000509000000000000" pitchFamily="65" charset="-120"/>
              <a:ea typeface="標楷體" panose="03000509000000000000" pitchFamily="65" charset="-120"/>
            </a:endParaRPr>
          </a:p>
          <a:p>
            <a:r>
              <a:rPr lang="en-US" altLang="zh-TW" sz="1600" dirty="0" smtClean="0">
                <a:latin typeface="標楷體" panose="03000509000000000000" pitchFamily="65" charset="-120"/>
                <a:ea typeface="標楷體" panose="03000509000000000000" pitchFamily="65" charset="-120"/>
              </a:rPr>
              <a:t>9.</a:t>
            </a:r>
            <a:r>
              <a:rPr lang="zh-TW" altLang="en-US" sz="1600" dirty="0" smtClean="0">
                <a:latin typeface="標楷體" panose="03000509000000000000" pitchFamily="65" charset="-120"/>
                <a:ea typeface="標楷體" panose="03000509000000000000" pitchFamily="65" charset="-120"/>
              </a:rPr>
              <a:t>台灣</a:t>
            </a:r>
            <a:r>
              <a:rPr lang="zh-TW" altLang="en-US" sz="1600" dirty="0">
                <a:latin typeface="標楷體" panose="03000509000000000000" pitchFamily="65" charset="-120"/>
                <a:ea typeface="標楷體" panose="03000509000000000000" pitchFamily="65" charset="-120"/>
              </a:rPr>
              <a:t>於何時首度 </a:t>
            </a:r>
            <a:r>
              <a:rPr lang="en-US" altLang="zh-TW" sz="1600" dirty="0">
                <a:latin typeface="標楷體" panose="03000509000000000000" pitchFamily="65" charset="-120"/>
                <a:ea typeface="標楷體" panose="03000509000000000000" pitchFamily="65" charset="-120"/>
              </a:rPr>
              <a:t>Google Map</a:t>
            </a:r>
            <a:r>
              <a:rPr lang="zh-TW" altLang="en-US" sz="1600" dirty="0">
                <a:latin typeface="標楷體" panose="03000509000000000000" pitchFamily="65" charset="-120"/>
                <a:ea typeface="標楷體" panose="03000509000000000000" pitchFamily="65" charset="-120"/>
              </a:rPr>
              <a:t>整合</a:t>
            </a:r>
            <a:r>
              <a:rPr lang="zh-TW" altLang="en-US" sz="1600" dirty="0" smtClean="0">
                <a:latin typeface="標楷體" panose="03000509000000000000" pitchFamily="65" charset="-120"/>
                <a:ea typeface="標楷體" panose="03000509000000000000" pitchFamily="65" charset="-120"/>
              </a:rPr>
              <a:t>平台</a:t>
            </a:r>
            <a:r>
              <a:rPr lang="zh-TW" altLang="en-US" sz="1600" dirty="0">
                <a:latin typeface="標楷體" panose="03000509000000000000" pitchFamily="65" charset="-120"/>
                <a:ea typeface="標楷體" panose="03000509000000000000" pitchFamily="65" charset="-120"/>
              </a:rPr>
              <a:t>於 </a:t>
            </a:r>
            <a:r>
              <a:rPr lang="en-US" altLang="zh-TW" sz="1600" dirty="0">
                <a:latin typeface="標楷體" panose="03000509000000000000" pitchFamily="65" charset="-120"/>
                <a:ea typeface="標楷體" panose="03000509000000000000" pitchFamily="65" charset="-120"/>
              </a:rPr>
              <a:t>88 </a:t>
            </a:r>
            <a:r>
              <a:rPr lang="zh-TW" altLang="en-US" sz="1600" dirty="0">
                <a:latin typeface="標楷體" panose="03000509000000000000" pitchFamily="65" charset="-120"/>
                <a:ea typeface="標楷體" panose="03000509000000000000" pitchFamily="65" charset="-120"/>
              </a:rPr>
              <a:t>風災</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小林村滅村事件 </a:t>
            </a:r>
            <a:r>
              <a:rPr lang="en-US" altLang="zh-TW" sz="1600" dirty="0">
                <a:latin typeface="標楷體" panose="03000509000000000000" pitchFamily="65" charset="-120"/>
                <a:ea typeface="標楷體" panose="03000509000000000000" pitchFamily="65" charset="-120"/>
              </a:rPr>
              <a:t>? </a:t>
            </a:r>
            <a:r>
              <a:rPr lang="en-US" altLang="zh-TW" sz="1600" dirty="0" err="1">
                <a:latin typeface="標楷體" panose="03000509000000000000" pitchFamily="65" charset="-120"/>
                <a:ea typeface="標楷體" panose="03000509000000000000" pitchFamily="65" charset="-120"/>
              </a:rPr>
              <a:t>i</a:t>
            </a:r>
            <a:r>
              <a:rPr lang="en-US" altLang="zh-TW" sz="1600" dirty="0">
                <a:latin typeface="標楷體" panose="03000509000000000000" pitchFamily="65" charset="-120"/>
                <a:ea typeface="標楷體" panose="03000509000000000000" pitchFamily="65" charset="-120"/>
              </a:rPr>
              <a:t>-phone 3 </a:t>
            </a:r>
            <a:r>
              <a:rPr lang="zh-TW" altLang="en-US" sz="1600" dirty="0">
                <a:latin typeface="標楷體" panose="03000509000000000000" pitchFamily="65" charset="-120"/>
                <a:ea typeface="標楷體" panose="03000509000000000000" pitchFamily="65" charset="-120"/>
              </a:rPr>
              <a:t>何時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上市 </a:t>
            </a:r>
            <a:r>
              <a:rPr lang="en-US" altLang="zh-TW" sz="1600" dirty="0">
                <a:latin typeface="標楷體" panose="03000509000000000000" pitchFamily="65" charset="-120"/>
                <a:ea typeface="標楷體" panose="03000509000000000000" pitchFamily="65" charset="-120"/>
              </a:rPr>
              <a:t>? </a:t>
            </a:r>
            <a:r>
              <a:rPr lang="en-US" altLang="zh-TW" sz="1600" dirty="0" err="1">
                <a:latin typeface="標楷體" panose="03000509000000000000" pitchFamily="65" charset="-120"/>
                <a:ea typeface="標楷體" panose="03000509000000000000" pitchFamily="65" charset="-120"/>
              </a:rPr>
              <a:t>i</a:t>
            </a:r>
            <a:r>
              <a:rPr lang="en-US" altLang="zh-TW" sz="1600" dirty="0">
                <a:latin typeface="標楷體" panose="03000509000000000000" pitchFamily="65" charset="-120"/>
                <a:ea typeface="標楷體" panose="03000509000000000000" pitchFamily="65" charset="-120"/>
              </a:rPr>
              <a:t>-phone 4S </a:t>
            </a:r>
            <a:r>
              <a:rPr lang="zh-TW" altLang="en-US" sz="1600" dirty="0">
                <a:latin typeface="標楷體" panose="03000509000000000000" pitchFamily="65" charset="-120"/>
                <a:ea typeface="標楷體" panose="03000509000000000000" pitchFamily="65" charset="-120"/>
              </a:rPr>
              <a:t>何時上市 </a:t>
            </a:r>
            <a:r>
              <a:rPr lang="en-US" altLang="zh-TW" sz="1600" dirty="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10.</a:t>
            </a:r>
            <a:r>
              <a:rPr lang="zh-TW" altLang="en-US" sz="1600" dirty="0" smtClean="0">
                <a:latin typeface="標楷體" panose="03000509000000000000" pitchFamily="65" charset="-120"/>
                <a:ea typeface="標楷體" panose="03000509000000000000" pitchFamily="65" charset="-120"/>
              </a:rPr>
              <a:t>美國</a:t>
            </a:r>
            <a:r>
              <a:rPr lang="zh-TW" altLang="en-US" sz="1600" dirty="0">
                <a:latin typeface="標楷體" panose="03000509000000000000" pitchFamily="65" charset="-120"/>
                <a:ea typeface="標楷體" panose="03000509000000000000" pitchFamily="65" charset="-120"/>
              </a:rPr>
              <a:t>資訊軟體創辦人世代 從</a:t>
            </a:r>
            <a:r>
              <a:rPr lang="en-US" altLang="zh-TW" sz="1600" dirty="0">
                <a:latin typeface="標楷體" panose="03000509000000000000" pitchFamily="65" charset="-120"/>
                <a:ea typeface="標楷體" panose="03000509000000000000" pitchFamily="65" charset="-120"/>
              </a:rPr>
              <a:t>PC,</a:t>
            </a:r>
            <a:r>
              <a:rPr lang="zh-TW" altLang="en-US" sz="1600" dirty="0">
                <a:latin typeface="標楷體" panose="03000509000000000000" pitchFamily="65" charset="-120"/>
                <a:ea typeface="標楷體" panose="03000509000000000000" pitchFamily="65" charset="-120"/>
              </a:rPr>
              <a:t>網路</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手機皆有所延續與發展 </a:t>
            </a:r>
            <a:r>
              <a:rPr lang="en-US" altLang="zh-TW" sz="1600" dirty="0">
                <a:latin typeface="標楷體" panose="03000509000000000000" pitchFamily="65" charset="-120"/>
                <a:ea typeface="標楷體" panose="03000509000000000000" pitchFamily="65" charset="-120"/>
              </a:rPr>
              <a:t>(1980-2013), </a:t>
            </a:r>
            <a:r>
              <a:rPr lang="zh-TW" altLang="en-US" sz="1600" dirty="0">
                <a:latin typeface="標楷體" panose="03000509000000000000" pitchFamily="65" charset="-120"/>
                <a:ea typeface="標楷體" panose="03000509000000000000" pitchFamily="65" charset="-120"/>
              </a:rPr>
              <a:t>請說明</a:t>
            </a:r>
            <a:r>
              <a:rPr lang="en-US" altLang="zh-TW" sz="1600" dirty="0">
                <a:latin typeface="標楷體" panose="03000509000000000000" pitchFamily="65" charset="-120"/>
                <a:ea typeface="標楷體" panose="03000509000000000000" pitchFamily="65" charset="-120"/>
              </a:rPr>
              <a:t>FB </a:t>
            </a:r>
            <a:r>
              <a:rPr lang="zh-TW" altLang="en-US" sz="1600" dirty="0">
                <a:latin typeface="標楷體" panose="03000509000000000000" pitchFamily="65" charset="-120"/>
                <a:ea typeface="標楷體" panose="03000509000000000000" pitchFamily="65" charset="-120"/>
              </a:rPr>
              <a:t>臉書</a:t>
            </a:r>
            <a:r>
              <a:rPr lang="en-US" altLang="zh-TW" sz="1600" dirty="0">
                <a:latin typeface="標楷體" panose="03000509000000000000" pitchFamily="65" charset="-120"/>
                <a:ea typeface="標楷體" panose="03000509000000000000" pitchFamily="65" charset="-120"/>
              </a:rPr>
              <a:t>, </a:t>
            </a:r>
            <a:r>
              <a:rPr lang="en-US" altLang="zh-TW" sz="1600" dirty="0" err="1" smtClean="0">
                <a:latin typeface="標楷體" panose="03000509000000000000" pitchFamily="65" charset="-120"/>
                <a:ea typeface="標楷體" panose="03000509000000000000" pitchFamily="65" charset="-120"/>
              </a:rPr>
              <a:t>Google,Yahoo</a:t>
            </a:r>
            <a:r>
              <a:rPr lang="en-US" altLang="zh-TW" sz="1600" dirty="0" smtClean="0">
                <a:latin typeface="標楷體" panose="03000509000000000000" pitchFamily="65" charset="-120"/>
                <a:ea typeface="標楷體" panose="03000509000000000000" pitchFamily="65" charset="-120"/>
              </a:rPr>
              <a:t> </a:t>
            </a:r>
            <a:r>
              <a:rPr lang="en-US" altLang="zh-TW" sz="1600" dirty="0">
                <a:latin typeface="標楷體" panose="03000509000000000000" pitchFamily="65" charset="-120"/>
                <a:ea typeface="標楷體" panose="03000509000000000000" pitchFamily="65" charset="-120"/>
              </a:rPr>
              <a:t>,MS </a:t>
            </a:r>
            <a:r>
              <a:rPr lang="zh-TW" altLang="en-US" sz="1600" dirty="0">
                <a:latin typeface="標楷體" panose="03000509000000000000" pitchFamily="65" charset="-120"/>
                <a:ea typeface="標楷體" panose="03000509000000000000" pitchFamily="65" charset="-120"/>
              </a:rPr>
              <a:t>微軟等 創辦人的出生世代為何 </a:t>
            </a:r>
            <a:r>
              <a:rPr lang="en-US" altLang="zh-TW" sz="1600" dirty="0" smtClean="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11.</a:t>
            </a:r>
            <a:r>
              <a:rPr lang="zh-TW" altLang="en-US" sz="1600" dirty="0" smtClean="0">
                <a:latin typeface="標楷體" panose="03000509000000000000" pitchFamily="65" charset="-120"/>
                <a:ea typeface="標楷體" panose="03000509000000000000" pitchFamily="65" charset="-120"/>
              </a:rPr>
              <a:t>網路</a:t>
            </a:r>
            <a:r>
              <a:rPr lang="zh-TW" altLang="en-US" sz="1600" dirty="0">
                <a:latin typeface="標楷體" panose="03000509000000000000" pitchFamily="65" charset="-120"/>
                <a:ea typeface="標楷體" panose="03000509000000000000" pitchFamily="65" charset="-120"/>
              </a:rPr>
              <a:t>問卷所使用 的正式網路程式語言為何 </a:t>
            </a:r>
            <a:r>
              <a:rPr lang="en-US" altLang="zh-TW" sz="1600" dirty="0" smtClean="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12.</a:t>
            </a:r>
            <a:r>
              <a:rPr lang="zh-TW" altLang="en-US" sz="1600" dirty="0">
                <a:latin typeface="標楷體" panose="03000509000000000000" pitchFamily="65" charset="-120"/>
                <a:ea typeface="標楷體" panose="03000509000000000000" pitchFamily="65" charset="-120"/>
              </a:rPr>
              <a:t>台中市三大農產品批發市場為何 </a:t>
            </a:r>
            <a:r>
              <a:rPr lang="en-US" altLang="zh-TW" sz="1600" dirty="0">
                <a:latin typeface="標楷體" panose="03000509000000000000" pitchFamily="65" charset="-120"/>
                <a:ea typeface="標楷體" panose="03000509000000000000" pitchFamily="65" charset="-120"/>
              </a:rPr>
              <a:t>? </a:t>
            </a:r>
            <a:endParaRPr lang="en-US" altLang="zh-TW" sz="1600" dirty="0" smtClean="0">
              <a:latin typeface="標楷體" panose="03000509000000000000" pitchFamily="65" charset="-120"/>
              <a:ea typeface="標楷體" panose="03000509000000000000" pitchFamily="65" charset="-120"/>
            </a:endParaRPr>
          </a:p>
          <a:p>
            <a:r>
              <a:rPr lang="en-US" altLang="zh-TW" sz="1600" dirty="0" smtClean="0"/>
              <a:t>13.</a:t>
            </a:r>
            <a:r>
              <a:rPr lang="zh-TW" altLang="en-US" sz="1600" dirty="0"/>
              <a:t>顧客關係管理 </a:t>
            </a:r>
            <a:r>
              <a:rPr lang="en-US" altLang="zh-TW" sz="1600" dirty="0"/>
              <a:t>CRM</a:t>
            </a:r>
            <a:r>
              <a:rPr lang="zh-TW" altLang="en-US" sz="1600" dirty="0"/>
              <a:t>中 之 </a:t>
            </a:r>
            <a:r>
              <a:rPr lang="en-US" altLang="zh-TW" sz="1600" dirty="0"/>
              <a:t>2 </a:t>
            </a:r>
            <a:r>
              <a:rPr lang="zh-TW" altLang="en-US" sz="1600" dirty="0"/>
              <a:t>大 </a:t>
            </a:r>
            <a:r>
              <a:rPr lang="en-US" altLang="zh-TW" sz="1600" dirty="0"/>
              <a:t>Data</a:t>
            </a:r>
            <a:r>
              <a:rPr lang="zh-TW" altLang="en-US" sz="1600" dirty="0"/>
              <a:t>資料管理為何 </a:t>
            </a:r>
            <a:r>
              <a:rPr lang="en-US" altLang="zh-TW" sz="1600" dirty="0"/>
              <a:t>? </a:t>
            </a:r>
            <a:r>
              <a:rPr lang="zh-TW" altLang="en-US" sz="1600" dirty="0"/>
              <a:t>舉</a:t>
            </a:r>
            <a:r>
              <a:rPr lang="en-US" altLang="zh-TW" sz="1600" dirty="0"/>
              <a:t>1</a:t>
            </a:r>
            <a:r>
              <a:rPr lang="zh-TW" altLang="en-US" sz="1600" dirty="0"/>
              <a:t>例 有關台灣人口的管理個案 說明 </a:t>
            </a:r>
            <a:r>
              <a:rPr lang="en-US" altLang="zh-TW" sz="1600" dirty="0"/>
              <a:t>?</a:t>
            </a:r>
          </a:p>
          <a:p>
            <a:r>
              <a:rPr lang="en-US" altLang="zh-TW" sz="1600" dirty="0" smtClean="0"/>
              <a:t>14</a:t>
            </a:r>
            <a:r>
              <a:rPr lang="en-US" altLang="zh-TW" sz="1600" dirty="0"/>
              <a:t>. MKIS </a:t>
            </a:r>
            <a:r>
              <a:rPr lang="zh-TW" altLang="en-US" sz="1600" dirty="0"/>
              <a:t>行銷資訊系統為量化總體外部市場的 </a:t>
            </a:r>
            <a:r>
              <a:rPr lang="en-US" altLang="zh-TW" sz="1600" dirty="0"/>
              <a:t>5 </a:t>
            </a:r>
            <a:r>
              <a:rPr lang="zh-TW" altLang="en-US" sz="1600" dirty="0"/>
              <a:t>大資訊指標 為何 </a:t>
            </a:r>
            <a:r>
              <a:rPr lang="en-US" altLang="zh-TW" sz="1600" dirty="0" smtClean="0"/>
              <a:t>?</a:t>
            </a:r>
          </a:p>
          <a:p>
            <a:r>
              <a:rPr lang="en-US" altLang="zh-TW" sz="1600" dirty="0" smtClean="0"/>
              <a:t>15.</a:t>
            </a:r>
            <a:r>
              <a:rPr lang="zh-TW" altLang="en-US" sz="1600" dirty="0"/>
              <a:t>查詢全球 </a:t>
            </a:r>
            <a:r>
              <a:rPr lang="en-US" altLang="zh-TW" sz="1600" dirty="0"/>
              <a:t>500</a:t>
            </a:r>
            <a:r>
              <a:rPr lang="zh-TW" altLang="en-US" sz="1600" dirty="0"/>
              <a:t>大企業營收的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a:t>? </a:t>
            </a:r>
            <a:r>
              <a:rPr lang="zh-TW" altLang="en-US" sz="1600" dirty="0"/>
              <a:t>查詢全球最富有人排行的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a:t>?</a:t>
            </a:r>
          </a:p>
          <a:p>
            <a:r>
              <a:rPr lang="zh-TW" altLang="en-US" sz="1600" dirty="0"/>
              <a:t>查詢台灣 </a:t>
            </a:r>
            <a:r>
              <a:rPr lang="en-US" altLang="zh-TW" sz="1600" dirty="0"/>
              <a:t>2000</a:t>
            </a:r>
            <a:r>
              <a:rPr lang="zh-TW" altLang="en-US" sz="1600" dirty="0"/>
              <a:t>大企業營收的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smtClean="0"/>
              <a:t>?</a:t>
            </a:r>
          </a:p>
          <a:p>
            <a:r>
              <a:rPr lang="en-US" altLang="zh-TW" sz="1600" dirty="0" smtClean="0"/>
              <a:t>16.</a:t>
            </a:r>
            <a:r>
              <a:rPr lang="zh-TW" altLang="en-US" sz="1600" dirty="0"/>
              <a:t> </a:t>
            </a:r>
            <a:r>
              <a:rPr lang="en-US" altLang="zh-TW" sz="1600" dirty="0"/>
              <a:t>Google </a:t>
            </a:r>
            <a:r>
              <a:rPr lang="zh-TW" altLang="en-US" sz="1600" dirty="0"/>
              <a:t>何時</a:t>
            </a:r>
            <a:r>
              <a:rPr lang="en-US" altLang="zh-TW" sz="1600" dirty="0"/>
              <a:t>(? </a:t>
            </a:r>
            <a:r>
              <a:rPr lang="zh-TW" altLang="en-US" sz="1600" dirty="0"/>
              <a:t>年</a:t>
            </a:r>
            <a:r>
              <a:rPr lang="en-US" altLang="zh-TW" sz="1600" dirty="0"/>
              <a:t>)</a:t>
            </a:r>
            <a:r>
              <a:rPr lang="zh-TW" altLang="en-US" sz="1600" dirty="0"/>
              <a:t>上市 </a:t>
            </a:r>
            <a:r>
              <a:rPr lang="en-US" altLang="zh-TW" sz="1600" dirty="0"/>
              <a:t>? </a:t>
            </a:r>
            <a:r>
              <a:rPr lang="zh-TW" altLang="en-US" sz="1600" dirty="0"/>
              <a:t>何時</a:t>
            </a:r>
            <a:r>
              <a:rPr lang="en-US" altLang="zh-TW" sz="1600" dirty="0"/>
              <a:t>(? </a:t>
            </a:r>
            <a:r>
              <a:rPr lang="zh-TW" altLang="en-US" sz="1600" dirty="0"/>
              <a:t>年</a:t>
            </a:r>
            <a:r>
              <a:rPr lang="en-US" altLang="zh-TW" sz="1600" dirty="0"/>
              <a:t>)</a:t>
            </a:r>
            <a:r>
              <a:rPr lang="zh-TW" altLang="en-US" sz="1600" dirty="0"/>
              <a:t>合併 </a:t>
            </a:r>
            <a:r>
              <a:rPr lang="en-US" altLang="zh-TW" sz="1600" dirty="0"/>
              <a:t>You-Tube ? </a:t>
            </a:r>
            <a:r>
              <a:rPr lang="zh-TW" altLang="en-US" sz="1600" dirty="0"/>
              <a:t>何時</a:t>
            </a:r>
            <a:r>
              <a:rPr lang="en-US" altLang="zh-TW" sz="1600" dirty="0"/>
              <a:t>(? </a:t>
            </a:r>
            <a:r>
              <a:rPr lang="zh-TW" altLang="en-US" sz="1600" dirty="0"/>
              <a:t>年</a:t>
            </a:r>
            <a:r>
              <a:rPr lang="en-US" altLang="zh-TW" sz="1600" dirty="0"/>
              <a:t>) </a:t>
            </a:r>
            <a:r>
              <a:rPr lang="zh-TW" altLang="en-US" sz="1600" dirty="0"/>
              <a:t>將平板 </a:t>
            </a:r>
            <a:r>
              <a:rPr lang="en-US" altLang="zh-TW" sz="1600" dirty="0"/>
              <a:t>Nexus </a:t>
            </a:r>
            <a:r>
              <a:rPr lang="zh-TW" altLang="en-US" sz="1600" dirty="0"/>
              <a:t>交由 </a:t>
            </a:r>
            <a:r>
              <a:rPr lang="en-US" altLang="zh-TW" sz="1600" dirty="0"/>
              <a:t>Asus </a:t>
            </a:r>
            <a:r>
              <a:rPr lang="zh-TW" altLang="en-US" sz="1600" dirty="0"/>
              <a:t>代工 </a:t>
            </a:r>
            <a:r>
              <a:rPr lang="en-US" altLang="zh-TW" sz="1600" dirty="0" smtClean="0"/>
              <a:t>?</a:t>
            </a:r>
          </a:p>
          <a:p>
            <a:r>
              <a:rPr lang="en-US" altLang="zh-TW" sz="1600" dirty="0" smtClean="0"/>
              <a:t>17. </a:t>
            </a:r>
            <a:r>
              <a:rPr lang="zh-TW" altLang="en-US" sz="1600" dirty="0"/>
              <a:t>目前全球在 </a:t>
            </a:r>
            <a:r>
              <a:rPr lang="en-US" altLang="zh-TW" sz="1600" dirty="0"/>
              <a:t>Unix</a:t>
            </a:r>
            <a:r>
              <a:rPr lang="zh-TW" altLang="en-US" sz="1600" dirty="0"/>
              <a:t>系統 佔有率最大 的資料庫為何 </a:t>
            </a:r>
            <a:r>
              <a:rPr lang="en-US" altLang="zh-TW" sz="1600" dirty="0"/>
              <a:t>? </a:t>
            </a:r>
            <a:r>
              <a:rPr lang="zh-TW" altLang="en-US" sz="1600" dirty="0"/>
              <a:t>微軟主機 的大型資料庫為何 </a:t>
            </a:r>
            <a:r>
              <a:rPr lang="en-US" altLang="zh-TW" sz="1600" dirty="0"/>
              <a:t>? </a:t>
            </a:r>
            <a:r>
              <a:rPr lang="zh-TW" altLang="en-US" sz="1600" dirty="0"/>
              <a:t>微軟 </a:t>
            </a:r>
            <a:r>
              <a:rPr lang="en-US" altLang="zh-TW" sz="1600" dirty="0"/>
              <a:t>Office </a:t>
            </a:r>
            <a:r>
              <a:rPr lang="zh-TW" altLang="en-US" sz="1600" dirty="0"/>
              <a:t>軟體</a:t>
            </a:r>
            <a:r>
              <a:rPr lang="zh-TW" altLang="en-US" sz="1600" dirty="0" smtClean="0"/>
              <a:t>中的</a:t>
            </a:r>
            <a:r>
              <a:rPr lang="zh-TW" altLang="en-US" sz="1600" dirty="0"/>
              <a:t>小型資料庫為何 </a:t>
            </a:r>
            <a:r>
              <a:rPr lang="en-US" altLang="zh-TW" sz="1600" dirty="0"/>
              <a:t>?</a:t>
            </a:r>
            <a:endParaRPr lang="zh-TW" altLang="en-US" sz="1600" dirty="0"/>
          </a:p>
        </p:txBody>
      </p:sp>
    </p:spTree>
    <p:extLst>
      <p:ext uri="{BB962C8B-B14F-4D97-AF65-F5344CB8AC3E}">
        <p14:creationId xmlns:p14="http://schemas.microsoft.com/office/powerpoint/2010/main" val="282682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供應鏈</a:t>
            </a:r>
            <a:r>
              <a:rPr lang="zh-TW" altLang="en-US" dirty="0" smtClean="0">
                <a:latin typeface="標楷體" pitchFamily="65" charset="-120"/>
                <a:ea typeface="標楷體" pitchFamily="65" charset="-120"/>
              </a:rPr>
              <a:t>管理</a:t>
            </a:r>
            <a:r>
              <a:rPr lang="zh-TW" altLang="en-US" dirty="0">
                <a:latin typeface="標楷體" pitchFamily="65" charset="-120"/>
                <a:ea typeface="標楷體" pitchFamily="65" charset="-120"/>
              </a:rPr>
              <a:t>網路</a:t>
            </a:r>
            <a:r>
              <a:rPr lang="zh-TW" altLang="en-US" b="1" dirty="0">
                <a:latin typeface="標楷體" pitchFamily="65" charset="-120"/>
                <a:ea typeface="標楷體" pitchFamily="65" charset="-120"/>
              </a:rPr>
              <a:t/>
            </a:r>
            <a:br>
              <a:rPr lang="zh-TW" altLang="en-US" b="1" dirty="0">
                <a:latin typeface="標楷體" pitchFamily="65" charset="-120"/>
                <a:ea typeface="標楷體" pitchFamily="65" charset="-120"/>
              </a:rPr>
            </a:br>
            <a:endParaRPr lang="zh-TW" altLang="en-US" dirty="0">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052736"/>
            <a:ext cx="7200799" cy="5472608"/>
          </a:xfrm>
        </p:spPr>
      </p:pic>
    </p:spTree>
    <p:extLst>
      <p:ext uri="{BB962C8B-B14F-4D97-AF65-F5344CB8AC3E}">
        <p14:creationId xmlns:p14="http://schemas.microsoft.com/office/powerpoint/2010/main" val="968084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361459"/>
          </a:xfrm>
        </p:spPr>
        <p:txBody>
          <a:bodyPr>
            <a:normAutofit/>
          </a:bodyPr>
          <a:lstStyle/>
          <a:p>
            <a:r>
              <a:rPr lang="zh-TW" altLang="en-US" sz="1800" dirty="0" smtClean="0">
                <a:latin typeface="標楷體" pitchFamily="65" charset="-120"/>
                <a:ea typeface="標楷體" pitchFamily="65" charset="-120"/>
              </a:rPr>
              <a:t>全球數據</a:t>
            </a:r>
            <a:r>
              <a:rPr lang="en-US" altLang="zh-TW" sz="1800" dirty="0" smtClean="0">
                <a:latin typeface="標楷體" pitchFamily="65" charset="-120"/>
                <a:ea typeface="標楷體" pitchFamily="65" charset="-120"/>
              </a:rPr>
              <a:t>:</a:t>
            </a:r>
          </a:p>
        </p:txBody>
      </p:sp>
      <p:sp>
        <p:nvSpPr>
          <p:cNvPr id="5" name="矩形 4"/>
          <p:cNvSpPr/>
          <p:nvPr/>
        </p:nvSpPr>
        <p:spPr>
          <a:xfrm>
            <a:off x="1691680" y="155679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smtClean="0">
                <a:latin typeface="標楷體" pitchFamily="65" charset="-120"/>
                <a:ea typeface="標楷體" pitchFamily="65" charset="-120"/>
              </a:rPr>
              <a:t>手機人口</a:t>
            </a:r>
            <a:r>
              <a:rPr lang="en-US" altLang="zh-TW" dirty="0" smtClean="0">
                <a:latin typeface="標楷體" pitchFamily="65" charset="-120"/>
                <a:ea typeface="標楷體" pitchFamily="65" charset="-120"/>
              </a:rPr>
              <a:t>:70</a:t>
            </a:r>
            <a:r>
              <a:rPr lang="zh-TW" altLang="en-US" dirty="0" smtClean="0">
                <a:latin typeface="標楷體" pitchFamily="65" charset="-120"/>
                <a:ea typeface="標楷體" pitchFamily="65" charset="-120"/>
              </a:rPr>
              <a:t>億</a:t>
            </a:r>
            <a:endParaRPr lang="zh-TW" altLang="en-US" dirty="0">
              <a:latin typeface="標楷體" pitchFamily="65" charset="-120"/>
              <a:ea typeface="標楷體" pitchFamily="65" charset="-120"/>
            </a:endParaRPr>
          </a:p>
        </p:txBody>
      </p:sp>
      <p:cxnSp>
        <p:nvCxnSpPr>
          <p:cNvPr id="7" name="直線單箭頭接點 6"/>
          <p:cNvCxnSpPr>
            <a:stCxn id="5" idx="2"/>
          </p:cNvCxnSpPr>
          <p:nvPr/>
        </p:nvCxnSpPr>
        <p:spPr>
          <a:xfrm>
            <a:off x="2807804" y="2060848"/>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691680" y="2492896"/>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標楷體" pitchFamily="65" charset="-120"/>
                <a:ea typeface="標楷體" pitchFamily="65" charset="-120"/>
              </a:rPr>
              <a:t>網路</a:t>
            </a:r>
            <a:r>
              <a:rPr lang="zh-TW" altLang="en-US" dirty="0" smtClean="0">
                <a:latin typeface="標楷體" pitchFamily="65" charset="-120"/>
                <a:ea typeface="標楷體" pitchFamily="65" charset="-120"/>
              </a:rPr>
              <a:t>人口</a:t>
            </a:r>
            <a:r>
              <a:rPr lang="en-US" altLang="zh-TW" dirty="0" smtClean="0">
                <a:latin typeface="標楷體" pitchFamily="65" charset="-120"/>
                <a:ea typeface="標楷體" pitchFamily="65" charset="-120"/>
              </a:rPr>
              <a:t>:30</a:t>
            </a:r>
            <a:r>
              <a:rPr lang="zh-TW" altLang="en-US" dirty="0" smtClean="0">
                <a:latin typeface="標楷體" pitchFamily="65" charset="-120"/>
                <a:ea typeface="標楷體" pitchFamily="65" charset="-120"/>
              </a:rPr>
              <a:t>億</a:t>
            </a:r>
            <a:endParaRPr lang="zh-TW" altLang="en-US" dirty="0">
              <a:latin typeface="標楷體" pitchFamily="65" charset="-120"/>
              <a:ea typeface="標楷體" pitchFamily="65" charset="-120"/>
            </a:endParaRPr>
          </a:p>
        </p:txBody>
      </p:sp>
      <p:sp>
        <p:nvSpPr>
          <p:cNvPr id="9" name="矩形 8"/>
          <p:cNvSpPr/>
          <p:nvPr/>
        </p:nvSpPr>
        <p:spPr>
          <a:xfrm>
            <a:off x="1691680" y="3429000"/>
            <a:ext cx="2232248" cy="936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latin typeface="標楷體" pitchFamily="65" charset="-120"/>
                <a:ea typeface="標楷體" pitchFamily="65" charset="-120"/>
              </a:rPr>
              <a:t>FB</a:t>
            </a:r>
          </a:p>
          <a:p>
            <a:pPr algn="ctr"/>
            <a:r>
              <a:rPr lang="en-US" altLang="zh-TW" dirty="0" smtClean="0">
                <a:latin typeface="標楷體" pitchFamily="65" charset="-120"/>
                <a:ea typeface="標楷體" pitchFamily="65" charset="-120"/>
              </a:rPr>
              <a:t>VS</a:t>
            </a:r>
          </a:p>
          <a:p>
            <a:pPr algn="ctr"/>
            <a:r>
              <a:rPr lang="zh-TW" altLang="en-US" dirty="0">
                <a:latin typeface="標楷體" pitchFamily="65" charset="-120"/>
                <a:ea typeface="標楷體" pitchFamily="65" charset="-120"/>
              </a:rPr>
              <a:t>寬頻人口</a:t>
            </a:r>
          </a:p>
        </p:txBody>
      </p:sp>
      <p:cxnSp>
        <p:nvCxnSpPr>
          <p:cNvPr id="10" name="直線單箭頭接點 9"/>
          <p:cNvCxnSpPr/>
          <p:nvPr/>
        </p:nvCxnSpPr>
        <p:spPr>
          <a:xfrm>
            <a:off x="2771800" y="2996952"/>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2771800" y="4360844"/>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691680" y="479715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人口</a:t>
            </a:r>
            <a:endParaRPr lang="zh-TW" altLang="en-US" dirty="0">
              <a:latin typeface="標楷體" pitchFamily="65" charset="-120"/>
              <a:ea typeface="標楷體" pitchFamily="65" charset="-120"/>
            </a:endParaRPr>
          </a:p>
        </p:txBody>
      </p:sp>
      <p:sp>
        <p:nvSpPr>
          <p:cNvPr id="13" name="文字方塊 12"/>
          <p:cNvSpPr txBox="1"/>
          <p:nvPr/>
        </p:nvSpPr>
        <p:spPr>
          <a:xfrm>
            <a:off x="4355976" y="2276872"/>
            <a:ext cx="1368152"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PC</a:t>
            </a:r>
          </a:p>
          <a:p>
            <a:r>
              <a:rPr lang="en-US" altLang="zh-TW" dirty="0" smtClean="0">
                <a:latin typeface="標楷體" pitchFamily="65" charset="-120"/>
                <a:ea typeface="標楷體" pitchFamily="65" charset="-120"/>
              </a:rPr>
              <a:t>Note Book</a:t>
            </a:r>
          </a:p>
          <a:p>
            <a:r>
              <a:rPr lang="zh-TW" altLang="en-US" dirty="0" smtClean="0">
                <a:latin typeface="標楷體" pitchFamily="65" charset="-120"/>
                <a:ea typeface="標楷體" pitchFamily="65" charset="-120"/>
              </a:rPr>
              <a:t>手機</a:t>
            </a:r>
            <a:endParaRPr lang="zh-TW" altLang="en-US" dirty="0">
              <a:latin typeface="標楷體" pitchFamily="65" charset="-120"/>
              <a:ea typeface="標楷體" pitchFamily="65" charset="-120"/>
            </a:endParaRPr>
          </a:p>
        </p:txBody>
      </p:sp>
      <p:sp>
        <p:nvSpPr>
          <p:cNvPr id="14" name="左大括弧 13"/>
          <p:cNvSpPr/>
          <p:nvPr/>
        </p:nvSpPr>
        <p:spPr>
          <a:xfrm>
            <a:off x="3995936" y="2420888"/>
            <a:ext cx="360040" cy="576064"/>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7" name="群組 26"/>
          <p:cNvGrpSpPr/>
          <p:nvPr/>
        </p:nvGrpSpPr>
        <p:grpSpPr>
          <a:xfrm>
            <a:off x="971600" y="5661248"/>
            <a:ext cx="3168352" cy="646331"/>
            <a:chOff x="971600" y="5661248"/>
            <a:chExt cx="3168352" cy="646331"/>
          </a:xfrm>
        </p:grpSpPr>
        <p:sp>
          <p:nvSpPr>
            <p:cNvPr id="15" name="文字方塊 14"/>
            <p:cNvSpPr txBox="1"/>
            <p:nvPr/>
          </p:nvSpPr>
          <p:spPr>
            <a:xfrm>
              <a:off x="971600" y="5661248"/>
              <a:ext cx="151216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ADSL</a:t>
              </a:r>
              <a:endParaRPr lang="zh-TW" altLang="en-US" dirty="0">
                <a:latin typeface="標楷體" pitchFamily="65" charset="-120"/>
                <a:ea typeface="標楷體" pitchFamily="65" charset="-120"/>
              </a:endParaRPr>
            </a:p>
          </p:txBody>
        </p:sp>
        <p:sp>
          <p:nvSpPr>
            <p:cNvPr id="16" name="文字方塊 15"/>
            <p:cNvSpPr txBox="1"/>
            <p:nvPr/>
          </p:nvSpPr>
          <p:spPr>
            <a:xfrm>
              <a:off x="2123728" y="5661248"/>
              <a:ext cx="201622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有線</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無線</a:t>
              </a:r>
            </a:p>
          </p:txBody>
        </p:sp>
        <p:cxnSp>
          <p:nvCxnSpPr>
            <p:cNvPr id="18" name="直線接點 17"/>
            <p:cNvCxnSpPr/>
            <p:nvPr/>
          </p:nvCxnSpPr>
          <p:spPr>
            <a:xfrm>
              <a:off x="1619672"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83569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183569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2627784"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291581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291581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3131840" y="5661248"/>
              <a:ext cx="8640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200M~</a:t>
              </a:r>
            </a:p>
            <a:p>
              <a:r>
                <a:rPr lang="en-US" altLang="zh-TW" dirty="0" smtClean="0">
                  <a:latin typeface="標楷體" pitchFamily="65" charset="-120"/>
                  <a:ea typeface="標楷體" pitchFamily="65" charset="-120"/>
                </a:rPr>
                <a:t>~300M</a:t>
              </a:r>
              <a:endParaRPr lang="zh-TW" altLang="en-US" dirty="0">
                <a:latin typeface="標楷體" pitchFamily="65" charset="-120"/>
                <a:ea typeface="標楷體" pitchFamily="65" charset="-120"/>
              </a:endParaRPr>
            </a:p>
          </p:txBody>
        </p:sp>
      </p:grpSp>
      <p:sp>
        <p:nvSpPr>
          <p:cNvPr id="28" name="文字方塊 27"/>
          <p:cNvSpPr txBox="1"/>
          <p:nvPr/>
        </p:nvSpPr>
        <p:spPr>
          <a:xfrm>
            <a:off x="4283968" y="4726885"/>
            <a:ext cx="1512168" cy="707886"/>
          </a:xfrm>
          <a:prstGeom prst="rect">
            <a:avLst/>
          </a:prstGeom>
          <a:noFill/>
        </p:spPr>
        <p:txBody>
          <a:bodyPr wrap="square" rtlCol="0">
            <a:spAutoFit/>
          </a:bodyPr>
          <a:lstStyle/>
          <a:p>
            <a:r>
              <a:rPr lang="en-US" altLang="zh-TW" sz="2000" dirty="0" smtClean="0">
                <a:solidFill>
                  <a:srgbClr val="FF0000"/>
                </a:solidFill>
                <a:latin typeface="標楷體" pitchFamily="65" charset="-120"/>
                <a:ea typeface="標楷體" pitchFamily="65" charset="-120"/>
              </a:rPr>
              <a:t>3G(10M)</a:t>
            </a:r>
          </a:p>
          <a:p>
            <a:r>
              <a:rPr lang="en-US" altLang="zh-TW" sz="2000" dirty="0" smtClean="0">
                <a:solidFill>
                  <a:srgbClr val="FF0000"/>
                </a:solidFill>
                <a:latin typeface="標楷體" pitchFamily="65" charset="-120"/>
                <a:ea typeface="標楷體" pitchFamily="65" charset="-120"/>
              </a:rPr>
              <a:t>4G(20M)</a:t>
            </a:r>
            <a:endParaRPr lang="zh-TW" altLang="en-US" sz="2000" dirty="0">
              <a:solidFill>
                <a:srgbClr val="FF0000"/>
              </a:solidFill>
              <a:latin typeface="標楷體" pitchFamily="65" charset="-120"/>
              <a:ea typeface="標楷體" pitchFamily="65" charset="-120"/>
            </a:endParaRPr>
          </a:p>
        </p:txBody>
      </p:sp>
      <p:sp>
        <p:nvSpPr>
          <p:cNvPr id="29" name="文字方塊 28"/>
          <p:cNvSpPr txBox="1"/>
          <p:nvPr/>
        </p:nvSpPr>
        <p:spPr>
          <a:xfrm>
            <a:off x="4427984" y="1556792"/>
            <a:ext cx="2520280" cy="400110"/>
          </a:xfrm>
          <a:prstGeom prst="rect">
            <a:avLst/>
          </a:prstGeom>
          <a:noFill/>
        </p:spPr>
        <p:txBody>
          <a:bodyPr wrap="square" rtlCol="0">
            <a:spAutoFit/>
          </a:bodyPr>
          <a:lstStyle/>
          <a:p>
            <a:r>
              <a:rPr lang="en-US" altLang="zh-TW" sz="2000" b="1" dirty="0" smtClean="0">
                <a:solidFill>
                  <a:srgbClr val="FF0000"/>
                </a:solidFill>
                <a:latin typeface="標楷體" pitchFamily="65" charset="-120"/>
                <a:ea typeface="標楷體" pitchFamily="65" charset="-120"/>
              </a:rPr>
              <a:t>3G</a:t>
            </a:r>
            <a:r>
              <a:rPr lang="zh-TW" altLang="en-US" sz="2000" b="1" dirty="0" smtClean="0">
                <a:solidFill>
                  <a:srgbClr val="FF0000"/>
                </a:solidFill>
                <a:latin typeface="標楷體" pitchFamily="65" charset="-120"/>
                <a:ea typeface="標楷體" pitchFamily="65" charset="-120"/>
              </a:rPr>
              <a:t>人口</a:t>
            </a:r>
            <a:r>
              <a:rPr lang="en-US" altLang="zh-TW" sz="2000" b="1" dirty="0" smtClean="0">
                <a:solidFill>
                  <a:srgbClr val="FF0000"/>
                </a:solidFill>
                <a:latin typeface="標楷體" pitchFamily="65" charset="-120"/>
                <a:ea typeface="標楷體" pitchFamily="65" charset="-120"/>
              </a:rPr>
              <a:t>:10</a:t>
            </a:r>
            <a:r>
              <a:rPr lang="zh-TW" altLang="en-US" sz="2000" b="1" dirty="0" smtClean="0">
                <a:solidFill>
                  <a:srgbClr val="FF0000"/>
                </a:solidFill>
                <a:latin typeface="標楷體" pitchFamily="65" charset="-120"/>
                <a:ea typeface="標楷體" pitchFamily="65" charset="-120"/>
              </a:rPr>
              <a:t>億</a:t>
            </a:r>
            <a:endParaRPr lang="zh-TW" altLang="en-US" sz="2000" b="1" dirty="0">
              <a:solidFill>
                <a:srgbClr val="FF0000"/>
              </a:solidFill>
              <a:latin typeface="標楷體" pitchFamily="65" charset="-120"/>
              <a:ea typeface="標楷體" pitchFamily="65" charset="-12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0"/>
            <a:ext cx="8229600" cy="5688632"/>
          </a:xfrm>
        </p:spPr>
        <p:txBody>
          <a:bodyPr>
            <a:normAutofit/>
          </a:bodyPr>
          <a:lstStyle/>
          <a:p>
            <a:r>
              <a:rPr lang="zh-TW" altLang="en-US" sz="1800" dirty="0" smtClean="0">
                <a:latin typeface="標楷體" pitchFamily="65" charset="-120"/>
                <a:ea typeface="標楷體" pitchFamily="65" charset="-120"/>
              </a:rPr>
              <a:t>測網路速度</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a:t>
            </a:r>
            <a:r>
              <a:rPr lang="en-US" altLang="zh-TW" sz="1800" dirty="0" smtClean="0">
                <a:latin typeface="標楷體" pitchFamily="65" charset="-120"/>
                <a:ea typeface="標楷體" pitchFamily="65" charset="-120"/>
              </a:rPr>
              <a:t>TBC</a:t>
            </a:r>
            <a:r>
              <a:rPr lang="zh-TW" altLang="en-US" sz="1800" dirty="0" smtClean="0">
                <a:latin typeface="標楷體" pitchFamily="65" charset="-120"/>
                <a:ea typeface="標楷體" pitchFamily="65" charset="-120"/>
              </a:rPr>
              <a:t>台灣寬頻</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線上測速。</a:t>
            </a:r>
            <a:endParaRPr lang="en-US" altLang="zh-TW" sz="1800" dirty="0" smtClean="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a:t>
            </a:r>
            <a:r>
              <a:rPr lang="zh-TW" altLang="en-US" sz="1800" dirty="0" smtClean="0">
                <a:latin typeface="標楷體" pitchFamily="65" charset="-120"/>
                <a:ea typeface="標楷體" pitchFamily="65" charset="-120"/>
              </a:rPr>
              <a:t>  久鼎公司時測結果</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下載</a:t>
            </a:r>
            <a:r>
              <a:rPr lang="en-US" altLang="zh-TW" sz="1800" dirty="0" smtClean="0">
                <a:latin typeface="標楷體" pitchFamily="65" charset="-120"/>
                <a:ea typeface="標楷體" pitchFamily="65" charset="-120"/>
              </a:rPr>
              <a:t>10M</a:t>
            </a:r>
            <a:r>
              <a:rPr lang="zh-TW" altLang="en-US" sz="1800" dirty="0" smtClean="0">
                <a:latin typeface="標楷體" pitchFamily="65" charset="-120"/>
                <a:ea typeface="標楷體" pitchFamily="65" charset="-120"/>
              </a:rPr>
              <a:t>，上傳</a:t>
            </a:r>
            <a:r>
              <a:rPr lang="en-US" altLang="zh-TW" sz="1800" dirty="0" smtClean="0">
                <a:latin typeface="標楷體" pitchFamily="65" charset="-120"/>
                <a:ea typeface="標楷體" pitchFamily="65" charset="-120"/>
              </a:rPr>
              <a:t>2M</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r>
              <a:rPr lang="en-US" altLang="zh-TW" sz="1800" dirty="0">
                <a:latin typeface="標楷體" pitchFamily="65" charset="-120"/>
                <a:ea typeface="標楷體" pitchFamily="65" charset="-120"/>
              </a:rPr>
              <a:t> </a:t>
            </a:r>
            <a:r>
              <a:rPr lang="en-US" altLang="zh-TW" sz="1800" dirty="0" smtClean="0">
                <a:latin typeface="標楷體" pitchFamily="65" charset="-120"/>
                <a:ea typeface="標楷體" pitchFamily="65" charset="-120"/>
              </a:rPr>
              <a:t>  WIFI</a:t>
            </a:r>
            <a:r>
              <a:rPr lang="zh-TW" altLang="en-US" sz="1800" dirty="0" smtClean="0">
                <a:latin typeface="標楷體" pitchFamily="65" charset="-120"/>
                <a:ea typeface="標楷體" pitchFamily="65" charset="-120"/>
              </a:rPr>
              <a:t>測速</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台大測速。</a:t>
            </a:r>
            <a:endParaRPr lang="en-US" altLang="zh-TW" sz="1800" dirty="0" smtClean="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T1</a:t>
            </a:r>
            <a:r>
              <a:rPr lang="zh-TW" altLang="en-US" sz="1800" dirty="0" smtClean="0">
                <a:latin typeface="標楷體" pitchFamily="65" charset="-120"/>
                <a:ea typeface="標楷體" pitchFamily="65" charset="-120"/>
              </a:rPr>
              <a:t>專線</a:t>
            </a:r>
            <a:r>
              <a:rPr lang="en-US" altLang="zh-TW" sz="1800" dirty="0" smtClean="0">
                <a:latin typeface="標楷體" pitchFamily="65" charset="-120"/>
                <a:ea typeface="標楷體" pitchFamily="65" charset="-120"/>
              </a:rPr>
              <a:t>:1.54M :</a:t>
            </a:r>
            <a:r>
              <a:rPr lang="zh-TW" altLang="en-US" sz="1800" dirty="0" smtClean="0">
                <a:latin typeface="標楷體" pitchFamily="65" charset="-120"/>
                <a:ea typeface="標楷體" pitchFamily="65" charset="-120"/>
              </a:rPr>
              <a:t>民國</a:t>
            </a:r>
            <a:r>
              <a:rPr lang="en-US" altLang="zh-TW" sz="1800" dirty="0" smtClean="0">
                <a:latin typeface="標楷體" pitchFamily="65" charset="-120"/>
                <a:ea typeface="標楷體" pitchFamily="65" charset="-120"/>
              </a:rPr>
              <a:t>86</a:t>
            </a:r>
            <a:r>
              <a:rPr lang="zh-TW" altLang="en-US" sz="1800" dirty="0" smtClean="0">
                <a:latin typeface="標楷體" pitchFamily="65" charset="-120"/>
                <a:ea typeface="標楷體" pitchFamily="65" charset="-120"/>
              </a:rPr>
              <a:t>年修平已接專線，月費</a:t>
            </a:r>
            <a:r>
              <a:rPr lang="en-US" altLang="zh-TW" sz="1800" dirty="0" smtClean="0">
                <a:latin typeface="標楷體" pitchFamily="65" charset="-120"/>
                <a:ea typeface="標楷體" pitchFamily="65" charset="-120"/>
              </a:rPr>
              <a:t>:10</a:t>
            </a:r>
            <a:r>
              <a:rPr lang="zh-TW" altLang="en-US" sz="1800" dirty="0" smtClean="0">
                <a:latin typeface="標楷體" pitchFamily="65" charset="-120"/>
                <a:ea typeface="標楷體" pitchFamily="65" charset="-120"/>
              </a:rPr>
              <a:t>萬</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月。</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ADSL: 88</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網路的</a:t>
            </a:r>
            <a:r>
              <a:rPr lang="zh-TW" altLang="en-US" sz="1800" dirty="0" smtClean="0">
                <a:latin typeface="標楷體" pitchFamily="65" charset="-120"/>
                <a:ea typeface="標楷體" pitchFamily="65" charset="-120"/>
              </a:rPr>
              <a:t>演進</a:t>
            </a:r>
            <a:r>
              <a:rPr lang="en-US" altLang="zh-TW" sz="1800" dirty="0" smtClean="0">
                <a:latin typeface="標楷體" pitchFamily="65" charset="-120"/>
                <a:ea typeface="標楷體" pitchFamily="65" charset="-120"/>
              </a:rPr>
              <a:t>:</a:t>
            </a: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solidFill>
                  <a:srgbClr val="0000FF"/>
                </a:solidFill>
                <a:latin typeface="標楷體" pitchFamily="65" charset="-120"/>
                <a:ea typeface="標楷體" pitchFamily="65" charset="-120"/>
              </a:rPr>
              <a:t>Wimax:97</a:t>
            </a:r>
            <a:r>
              <a:rPr lang="zh-TW" altLang="en-US" sz="1800" dirty="0" smtClean="0">
                <a:solidFill>
                  <a:srgbClr val="0000FF"/>
                </a:solidFill>
                <a:latin typeface="標楷體" pitchFamily="65" charset="-120"/>
                <a:ea typeface="標楷體" pitchFamily="65" charset="-120"/>
              </a:rPr>
              <a:t>年</a:t>
            </a:r>
            <a:endParaRPr lang="en-US" altLang="zh-TW" sz="1800" dirty="0" smtClean="0">
              <a:solidFill>
                <a:srgbClr val="0000FF"/>
              </a:solidFill>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endParaRPr lang="zh-TW" altLang="en-US" sz="1800" dirty="0">
              <a:latin typeface="標楷體" pitchFamily="65" charset="-120"/>
              <a:ea typeface="標楷體" pitchFamily="65" charset="-120"/>
            </a:endParaRPr>
          </a:p>
        </p:txBody>
      </p:sp>
      <p:sp>
        <p:nvSpPr>
          <p:cNvPr id="4" name="文字方塊 3"/>
          <p:cNvSpPr txBox="1"/>
          <p:nvPr/>
        </p:nvSpPr>
        <p:spPr>
          <a:xfrm>
            <a:off x="1835696" y="447055"/>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3.3/11</a:t>
            </a:r>
            <a:r>
              <a:rPr lang="zh-TW" altLang="en-US" sz="2400" dirty="0" smtClean="0">
                <a:latin typeface="標楷體" pitchFamily="65" charset="-120"/>
                <a:ea typeface="標楷體" pitchFamily="65" charset="-120"/>
              </a:rPr>
              <a:t>供應</a:t>
            </a:r>
            <a:r>
              <a:rPr lang="zh-TW" altLang="en-US" sz="2400" dirty="0">
                <a:latin typeface="標楷體" pitchFamily="65" charset="-120"/>
                <a:ea typeface="標楷體" pitchFamily="65" charset="-120"/>
              </a:rPr>
              <a:t>鏈</a:t>
            </a:r>
            <a:r>
              <a:rPr lang="zh-TW" altLang="en-US" sz="2400" dirty="0" smtClean="0">
                <a:latin typeface="標楷體" pitchFamily="65" charset="-120"/>
                <a:ea typeface="標楷體" pitchFamily="65" charset="-120"/>
              </a:rPr>
              <a:t>管理網</a:t>
            </a:r>
            <a:r>
              <a:rPr lang="zh-TW" altLang="en-US" sz="2400" dirty="0">
                <a:latin typeface="標楷體" pitchFamily="65" charset="-120"/>
                <a:ea typeface="標楷體" pitchFamily="65" charset="-120"/>
              </a:rPr>
              <a:t>路</a:t>
            </a:r>
            <a:endParaRPr lang="zh-TW" altLang="en-US" sz="2400" b="1" dirty="0">
              <a:latin typeface="標楷體" pitchFamily="65" charset="-120"/>
              <a:ea typeface="標楷體" pitchFamily="65" charset="-120"/>
            </a:endParaRPr>
          </a:p>
        </p:txBody>
      </p:sp>
      <p:sp>
        <p:nvSpPr>
          <p:cNvPr id="5" name="文字方塊 4"/>
          <p:cNvSpPr txBox="1"/>
          <p:nvPr/>
        </p:nvSpPr>
        <p:spPr>
          <a:xfrm>
            <a:off x="2555776" y="2060848"/>
            <a:ext cx="1368152" cy="369332"/>
          </a:xfrm>
          <a:prstGeom prst="rect">
            <a:avLst/>
          </a:prstGeom>
          <a:noFill/>
          <a:ln w="19050">
            <a:solidFill>
              <a:schemeClr val="tx1"/>
            </a:solidFill>
            <a:prstDash val="sysDash"/>
          </a:ln>
        </p:spPr>
        <p:txBody>
          <a:bodyPr wrap="square" rtlCol="0">
            <a:spAutoFit/>
          </a:bodyPr>
          <a:lstStyle/>
          <a:p>
            <a:r>
              <a:rPr lang="zh-TW" altLang="en-US" dirty="0" smtClean="0">
                <a:latin typeface="標楷體" pitchFamily="65" charset="-120"/>
                <a:ea typeface="標楷體" pitchFamily="65" charset="-120"/>
              </a:rPr>
              <a:t>日本</a:t>
            </a:r>
            <a:r>
              <a:rPr lang="en-US" altLang="zh-TW" dirty="0" smtClean="0">
                <a:latin typeface="標楷體" pitchFamily="65" charset="-120"/>
                <a:ea typeface="標楷體" pitchFamily="65" charset="-120"/>
              </a:rPr>
              <a:t>:ISDN</a:t>
            </a:r>
            <a:endParaRPr lang="zh-TW" altLang="en-US" dirty="0">
              <a:latin typeface="標楷體" pitchFamily="65" charset="-120"/>
              <a:ea typeface="標楷體" pitchFamily="65" charset="-120"/>
            </a:endParaRPr>
          </a:p>
        </p:txBody>
      </p:sp>
      <p:cxnSp>
        <p:nvCxnSpPr>
          <p:cNvPr id="7" name="直線單箭頭接點 6"/>
          <p:cNvCxnSpPr/>
          <p:nvPr/>
        </p:nvCxnSpPr>
        <p:spPr>
          <a:xfrm flipH="1">
            <a:off x="1979712" y="2276872"/>
            <a:ext cx="576064" cy="36004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683568" y="3717032"/>
            <a:ext cx="1296144" cy="1477328"/>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72</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(1983)</a:t>
            </a:r>
          </a:p>
          <a:p>
            <a:pPr algn="ctr"/>
            <a:r>
              <a:rPr lang="zh-TW" altLang="en-US" dirty="0" smtClean="0">
                <a:latin typeface="標楷體" pitchFamily="65" charset="-120"/>
                <a:ea typeface="標楷體" pitchFamily="65" charset="-120"/>
              </a:rPr>
              <a:t>衛星</a:t>
            </a:r>
            <a:endParaRPr lang="en-US" altLang="zh-TW" dirty="0" smtClean="0">
              <a:latin typeface="標楷體" pitchFamily="65" charset="-120"/>
              <a:ea typeface="標楷體" pitchFamily="65" charset="-120"/>
            </a:endParaRPr>
          </a:p>
          <a:p>
            <a:pPr algn="ctr"/>
            <a:r>
              <a:rPr lang="zh-TW" altLang="en-US" dirty="0">
                <a:latin typeface="標楷體" pitchFamily="65" charset="-120"/>
                <a:ea typeface="標楷體" pitchFamily="65" charset="-120"/>
              </a:rPr>
              <a:t>港</a:t>
            </a:r>
            <a:r>
              <a:rPr lang="zh-TW" altLang="en-US" dirty="0" smtClean="0">
                <a:latin typeface="標楷體" pitchFamily="65" charset="-120"/>
                <a:ea typeface="標楷體" pitchFamily="65" charset="-120"/>
              </a:rPr>
              <a:t>劇</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日</a:t>
            </a:r>
            <a:r>
              <a:rPr lang="zh-TW" altLang="en-US" dirty="0">
                <a:latin typeface="標楷體" pitchFamily="65" charset="-120"/>
                <a:ea typeface="標楷體" pitchFamily="65" charset="-120"/>
              </a:rPr>
              <a:t>劇</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阿</a:t>
            </a:r>
            <a:r>
              <a:rPr lang="zh-TW" altLang="en-US" dirty="0" smtClean="0">
                <a:latin typeface="標楷體" pitchFamily="65" charset="-120"/>
                <a:ea typeface="標楷體" pitchFamily="65" charset="-120"/>
              </a:rPr>
              <a:t>信</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0" name="文字方塊 9"/>
          <p:cNvSpPr txBox="1"/>
          <p:nvPr/>
        </p:nvSpPr>
        <p:spPr>
          <a:xfrm>
            <a:off x="2195736" y="3717032"/>
            <a:ext cx="1296144" cy="923330"/>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78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(1989)</a:t>
            </a:r>
          </a:p>
          <a:p>
            <a:pPr algn="ctr"/>
            <a:r>
              <a:rPr lang="en-US" altLang="zh-TW" dirty="0" smtClean="0">
                <a:latin typeface="標楷體" pitchFamily="65" charset="-120"/>
                <a:ea typeface="標楷體" pitchFamily="65" charset="-120"/>
              </a:rPr>
              <a:t>1G</a:t>
            </a:r>
          </a:p>
        </p:txBody>
      </p:sp>
      <p:sp>
        <p:nvSpPr>
          <p:cNvPr id="11" name="文字方塊 10"/>
          <p:cNvSpPr txBox="1"/>
          <p:nvPr/>
        </p:nvSpPr>
        <p:spPr>
          <a:xfrm>
            <a:off x="3707904" y="3717032"/>
            <a:ext cx="1296144" cy="1477328"/>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(1996)</a:t>
            </a:r>
          </a:p>
          <a:p>
            <a:pPr algn="ctr"/>
            <a:r>
              <a:rPr lang="en-US" altLang="zh-TW" dirty="0" smtClean="0">
                <a:latin typeface="標楷體" pitchFamily="65" charset="-120"/>
                <a:ea typeface="標楷體" pitchFamily="65" charset="-120"/>
              </a:rPr>
              <a:t>2G</a:t>
            </a:r>
          </a:p>
          <a:p>
            <a:pPr algn="ctr"/>
            <a:r>
              <a:rPr lang="en-US" altLang="zh-TW" dirty="0" smtClean="0">
                <a:latin typeface="標楷體" pitchFamily="65" charset="-120"/>
                <a:ea typeface="標楷體" pitchFamily="65" charset="-120"/>
              </a:rPr>
              <a:t>GSM(</a:t>
            </a:r>
            <a:r>
              <a:rPr lang="zh-TW" altLang="en-US" dirty="0" smtClean="0">
                <a:latin typeface="標楷體" pitchFamily="65" charset="-120"/>
                <a:ea typeface="標楷體" pitchFamily="65" charset="-120"/>
              </a:rPr>
              <a:t>數位</a:t>
            </a:r>
            <a:r>
              <a:rPr lang="en-US" altLang="zh-TW" dirty="0" smtClean="0">
                <a:latin typeface="標楷體" pitchFamily="65" charset="-120"/>
                <a:ea typeface="標楷體" pitchFamily="65" charset="-120"/>
              </a:rPr>
              <a:t>)</a:t>
            </a:r>
          </a:p>
          <a:p>
            <a:pPr algn="ct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大電信</a:t>
            </a:r>
            <a:r>
              <a:rPr lang="en-US" altLang="zh-TW" dirty="0" smtClean="0">
                <a:latin typeface="標楷體" pitchFamily="65" charset="-120"/>
                <a:ea typeface="標楷體" pitchFamily="65" charset="-120"/>
              </a:rPr>
              <a:t>:</a:t>
            </a:r>
          </a:p>
        </p:txBody>
      </p:sp>
      <p:sp>
        <p:nvSpPr>
          <p:cNvPr id="12" name="文字方塊 11"/>
          <p:cNvSpPr txBox="1"/>
          <p:nvPr/>
        </p:nvSpPr>
        <p:spPr>
          <a:xfrm>
            <a:off x="4860032" y="4869160"/>
            <a:ext cx="1440160" cy="923330"/>
          </a:xfrm>
          <a:prstGeom prst="rect">
            <a:avLst/>
          </a:prstGeom>
          <a:noFill/>
          <a:ln>
            <a:solidFill>
              <a:schemeClr val="tx1"/>
            </a:solidFill>
            <a:prstDash val="sysDash"/>
          </a:ln>
        </p:spPr>
        <p:txBody>
          <a:bodyPr wrap="square" rtlCol="0">
            <a:spAutoFit/>
          </a:bodyPr>
          <a:lstStyle/>
          <a:p>
            <a:r>
              <a:rPr lang="zh-TW" altLang="en-US" dirty="0" smtClean="0">
                <a:latin typeface="標楷體" pitchFamily="65" charset="-120"/>
                <a:ea typeface="標楷體" pitchFamily="65" charset="-120"/>
              </a:rPr>
              <a:t>中華電信</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遠傳電信</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台灣大哥大</a:t>
            </a:r>
          </a:p>
        </p:txBody>
      </p:sp>
      <p:sp>
        <p:nvSpPr>
          <p:cNvPr id="13" name="文字方塊 12"/>
          <p:cNvSpPr txBox="1"/>
          <p:nvPr/>
        </p:nvSpPr>
        <p:spPr>
          <a:xfrm>
            <a:off x="5220072" y="3740839"/>
            <a:ext cx="1296144" cy="923330"/>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91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(2002)</a:t>
            </a:r>
          </a:p>
          <a:p>
            <a:pPr algn="ctr"/>
            <a:r>
              <a:rPr lang="en-US" altLang="zh-TW" dirty="0" smtClean="0">
                <a:latin typeface="標楷體" pitchFamily="65" charset="-120"/>
                <a:ea typeface="標楷體" pitchFamily="65" charset="-120"/>
              </a:rPr>
              <a:t>3G</a:t>
            </a:r>
          </a:p>
        </p:txBody>
      </p:sp>
      <p:sp>
        <p:nvSpPr>
          <p:cNvPr id="14" name="文字方塊 13"/>
          <p:cNvSpPr txBox="1"/>
          <p:nvPr/>
        </p:nvSpPr>
        <p:spPr>
          <a:xfrm>
            <a:off x="6732240" y="3740839"/>
            <a:ext cx="1296144" cy="1754326"/>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(2014)</a:t>
            </a:r>
          </a:p>
          <a:p>
            <a:pPr algn="ctr"/>
            <a:r>
              <a:rPr lang="en-US" altLang="zh-TW" dirty="0" smtClean="0">
                <a:latin typeface="標楷體" pitchFamily="65" charset="-120"/>
                <a:ea typeface="標楷體" pitchFamily="65" charset="-120"/>
              </a:rPr>
              <a:t>4G</a:t>
            </a:r>
          </a:p>
          <a:p>
            <a:pPr algn="ctr"/>
            <a:r>
              <a:rPr lang="en-US" altLang="zh-TW" dirty="0" smtClean="0">
                <a:latin typeface="標楷體" pitchFamily="65" charset="-120"/>
                <a:ea typeface="標楷體" pitchFamily="65" charset="-120"/>
              </a:rPr>
              <a:t>6</a:t>
            </a:r>
            <a:r>
              <a:rPr lang="zh-TW" altLang="en-US" dirty="0" smtClean="0">
                <a:latin typeface="標楷體" pitchFamily="65" charset="-120"/>
                <a:ea typeface="標楷體" pitchFamily="65" charset="-120"/>
              </a:rPr>
              <a:t>月初中華</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月初遠傳、台灣大</a:t>
            </a:r>
            <a:endParaRPr lang="en-US" altLang="zh-TW" dirty="0" smtClean="0">
              <a:latin typeface="標楷體" pitchFamily="65" charset="-120"/>
              <a:ea typeface="標楷體" pitchFamily="65" charset="-120"/>
            </a:endParaRPr>
          </a:p>
        </p:txBody>
      </p:sp>
      <p:sp>
        <p:nvSpPr>
          <p:cNvPr id="15" name="向右箭號 14"/>
          <p:cNvSpPr/>
          <p:nvPr/>
        </p:nvSpPr>
        <p:spPr>
          <a:xfrm>
            <a:off x="1907704"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a:off x="3491880"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16"/>
          <p:cNvSpPr/>
          <p:nvPr/>
        </p:nvSpPr>
        <p:spPr>
          <a:xfrm>
            <a:off x="5004048"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a:off x="6516216"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供應鏈</a:t>
            </a:r>
            <a:r>
              <a:rPr lang="zh-TW" altLang="en-US" dirty="0" smtClean="0">
                <a:latin typeface="標楷體" pitchFamily="65" charset="-120"/>
                <a:ea typeface="標楷體" pitchFamily="65" charset="-120"/>
              </a:rPr>
              <a:t>管理</a:t>
            </a:r>
            <a:r>
              <a:rPr lang="zh-TW" altLang="en-US" dirty="0">
                <a:latin typeface="標楷體" pitchFamily="65" charset="-120"/>
                <a:ea typeface="標楷體" pitchFamily="65" charset="-120"/>
              </a:rPr>
              <a:t>網路</a:t>
            </a:r>
            <a:r>
              <a:rPr lang="zh-TW" altLang="en-US" b="1" dirty="0">
                <a:latin typeface="標楷體" pitchFamily="65" charset="-120"/>
                <a:ea typeface="標楷體" pitchFamily="65" charset="-120"/>
              </a:rPr>
              <a:t/>
            </a:r>
            <a:br>
              <a:rPr lang="zh-TW" altLang="en-US" b="1" dirty="0">
                <a:latin typeface="標楷體" pitchFamily="65" charset="-120"/>
                <a:ea typeface="標楷體" pitchFamily="65" charset="-120"/>
              </a:rPr>
            </a:br>
            <a:endParaRPr lang="zh-TW" altLang="en-US" dirty="0">
              <a:latin typeface="標楷體" pitchFamily="65" charset="-120"/>
              <a:ea typeface="標楷體" pitchFamily="65" charset="-120"/>
            </a:endParaRP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908720"/>
            <a:ext cx="9036496" cy="5544616"/>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供應鏈</a:t>
            </a:r>
            <a:r>
              <a:rPr lang="zh-TW" altLang="en-US" dirty="0" smtClean="0">
                <a:latin typeface="標楷體" pitchFamily="65" charset="-120"/>
                <a:ea typeface="標楷體" pitchFamily="65" charset="-120"/>
              </a:rPr>
              <a:t>管理</a:t>
            </a:r>
            <a:r>
              <a:rPr lang="zh-TW" altLang="en-US" dirty="0">
                <a:latin typeface="標楷體" pitchFamily="65" charset="-120"/>
                <a:ea typeface="標楷體" pitchFamily="65" charset="-120"/>
              </a:rPr>
              <a:t>網路</a:t>
            </a:r>
            <a:r>
              <a:rPr lang="zh-TW" altLang="en-US" b="1" dirty="0">
                <a:latin typeface="標楷體" pitchFamily="65" charset="-120"/>
                <a:ea typeface="標楷體" pitchFamily="65" charset="-120"/>
              </a:rPr>
              <a:t/>
            </a:r>
            <a:br>
              <a:rPr lang="zh-TW" altLang="en-US" b="1" dirty="0">
                <a:latin typeface="標楷體" pitchFamily="65" charset="-120"/>
                <a:ea typeface="標楷體" pitchFamily="65" charset="-120"/>
              </a:rPr>
            </a:br>
            <a:endParaRPr lang="zh-TW" altLang="en-US" dirty="0">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908720"/>
            <a:ext cx="8352928" cy="5949280"/>
          </a:xfrm>
        </p:spPr>
      </p:pic>
    </p:spTree>
    <p:extLst>
      <p:ext uri="{BB962C8B-B14F-4D97-AF65-F5344CB8AC3E}">
        <p14:creationId xmlns:p14="http://schemas.microsoft.com/office/powerpoint/2010/main" val="959882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7"/>
            <a:ext cx="8229600" cy="2808312"/>
          </a:xfrm>
        </p:spPr>
        <p:txBody>
          <a:bodyPr>
            <a:normAutofit/>
          </a:bodyPr>
          <a:lstStyle/>
          <a:p>
            <a:r>
              <a:rPr lang="zh-TW" altLang="en-US" sz="1800" dirty="0" smtClean="0">
                <a:latin typeface="標楷體" pitchFamily="65" charset="-120"/>
                <a:ea typeface="標楷體" pitchFamily="65" charset="-120"/>
              </a:rPr>
              <a:t>歐洲最早發展行動電話</a:t>
            </a:r>
            <a:r>
              <a:rPr lang="en-US" altLang="zh-TW" sz="1800" dirty="0" smtClean="0">
                <a:latin typeface="標楷體" pitchFamily="65" charset="-120"/>
                <a:ea typeface="標楷體" pitchFamily="65" charset="-120"/>
              </a:rPr>
              <a:t>:70</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北歐四國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瑞典、丹麥、芬蘭、挪威。聯合開發類比手機。</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美國最早發展行動電話</a:t>
            </a:r>
            <a:r>
              <a:rPr lang="en-US" altLang="zh-TW" sz="1800" dirty="0" smtClean="0">
                <a:latin typeface="標楷體" pitchFamily="65" charset="-120"/>
                <a:ea typeface="標楷體" pitchFamily="65" charset="-120"/>
              </a:rPr>
              <a:t>:72</a:t>
            </a:r>
            <a:r>
              <a:rPr lang="zh-TW" altLang="en-US" sz="1800" dirty="0" smtClean="0">
                <a:latin typeface="標楷體" pitchFamily="65" charset="-120"/>
                <a:ea typeface="標楷體" pitchFamily="65" charset="-120"/>
              </a:rPr>
              <a:t>年，搭配</a:t>
            </a:r>
            <a:r>
              <a:rPr lang="en-US" altLang="zh-TW" sz="1800" dirty="0" smtClean="0">
                <a:latin typeface="標楷體" pitchFamily="65" charset="-120"/>
                <a:ea typeface="標楷體" pitchFamily="65" charset="-120"/>
              </a:rPr>
              <a:t>GPS</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最早的通信</a:t>
            </a:r>
            <a:r>
              <a:rPr lang="zh-TW" altLang="en-US" sz="1800" dirty="0" smtClean="0">
                <a:latin typeface="標楷體" pitchFamily="65" charset="-120"/>
                <a:ea typeface="標楷體" pitchFamily="65" charset="-120"/>
              </a:rPr>
              <a:t>技術</a:t>
            </a:r>
            <a:r>
              <a:rPr lang="en-US" altLang="zh-TW" sz="1800" dirty="0" smtClean="0">
                <a:latin typeface="標楷體" pitchFamily="65" charset="-120"/>
                <a:ea typeface="標楷體" pitchFamily="65" charset="-120"/>
              </a:rPr>
              <a:t>(1897</a:t>
            </a:r>
            <a:r>
              <a:rPr lang="zh-TW" altLang="en-US" sz="1800" dirty="0" smtClean="0">
                <a:latin typeface="標楷體" pitchFamily="65" charset="-120"/>
                <a:ea typeface="標楷體" pitchFamily="65" charset="-120"/>
              </a:rPr>
              <a:t>年</a:t>
            </a:r>
            <a:r>
              <a:rPr lang="en-US" altLang="zh-TW" sz="1800" dirty="0" smtClean="0">
                <a:latin typeface="標楷體" pitchFamily="65" charset="-120"/>
                <a:ea typeface="標楷體" pitchFamily="65" charset="-120"/>
              </a:rPr>
              <a:t>)</a:t>
            </a:r>
          </a:p>
          <a:p>
            <a:pPr>
              <a:buFont typeface="Wingdings" pitchFamily="2" charset="2"/>
              <a:buChar char="l"/>
            </a:pPr>
            <a:r>
              <a:rPr lang="zh-TW" altLang="en-US" sz="1800" dirty="0">
                <a:latin typeface="標楷體" pitchFamily="65" charset="-120"/>
                <a:ea typeface="標楷體" pitchFamily="65" charset="-120"/>
              </a:rPr>
              <a:t>能高越嶺</a:t>
            </a:r>
            <a:r>
              <a:rPr lang="zh-TW" altLang="en-US" sz="1800" dirty="0" smtClean="0">
                <a:latin typeface="標楷體" pitchFamily="65" charset="-120"/>
                <a:ea typeface="標楷體" pitchFamily="65" charset="-120"/>
              </a:rPr>
              <a:t>古道。</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日本</a:t>
            </a:r>
            <a:r>
              <a:rPr lang="en-US" altLang="zh-TW" sz="1800" dirty="0" smtClean="0">
                <a:latin typeface="標楷體" pitchFamily="65" charset="-120"/>
                <a:ea typeface="標楷體" pitchFamily="65" charset="-120"/>
              </a:rPr>
              <a:t>1895</a:t>
            </a:r>
            <a:r>
              <a:rPr lang="zh-TW" altLang="en-US" sz="1800" dirty="0" smtClean="0">
                <a:latin typeface="標楷體" pitchFamily="65" charset="-120"/>
                <a:ea typeface="標楷體" pitchFamily="65" charset="-120"/>
              </a:rPr>
              <a:t>年接收台灣，架設無線電，作為無線電、通信、供電使用。</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八通關古</a:t>
            </a:r>
            <a:r>
              <a:rPr lang="zh-TW" altLang="en-US" sz="1800" dirty="0">
                <a:latin typeface="標楷體" pitchFamily="65" charset="-120"/>
                <a:ea typeface="標楷體" pitchFamily="65" charset="-120"/>
              </a:rPr>
              <a:t>道</a:t>
            </a:r>
            <a:r>
              <a:rPr lang="en-US" altLang="zh-TW" sz="1800" dirty="0">
                <a:latin typeface="標楷體" pitchFamily="65" charset="-120"/>
                <a:ea typeface="標楷體" pitchFamily="65" charset="-120"/>
              </a:rPr>
              <a:t>(</a:t>
            </a:r>
            <a:r>
              <a:rPr lang="zh-TW" altLang="en-US" sz="1800" dirty="0" smtClean="0">
                <a:latin typeface="標楷體" pitchFamily="65" charset="-120"/>
                <a:ea typeface="標楷體" pitchFamily="65" charset="-120"/>
              </a:rPr>
              <a:t>清朝建立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頻道的</a:t>
            </a:r>
            <a:r>
              <a:rPr lang="zh-TW" altLang="en-US" sz="1800" dirty="0" smtClean="0">
                <a:latin typeface="標楷體" pitchFamily="65" charset="-120"/>
                <a:ea typeface="標楷體" pitchFamily="65" charset="-120"/>
              </a:rPr>
              <a:t>區分</a:t>
            </a:r>
            <a:r>
              <a:rPr lang="en-US" altLang="zh-TW" sz="1800" dirty="0" smtClean="0">
                <a:latin typeface="標楷體" pitchFamily="65" charset="-120"/>
                <a:ea typeface="標楷體" pitchFamily="65" charset="-120"/>
              </a:rPr>
              <a:t>:</a:t>
            </a:r>
            <a:endParaRPr lang="zh-TW" altLang="en-US" sz="1800" dirty="0">
              <a:latin typeface="標楷體" pitchFamily="65" charset="-120"/>
              <a:ea typeface="標楷體" pitchFamily="65" charset="-120"/>
            </a:endParaRPr>
          </a:p>
        </p:txBody>
      </p:sp>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4.3/18-5.3/25</a:t>
            </a:r>
            <a:endParaRPr lang="zh-TW" altLang="en-US" sz="2400" b="1" dirty="0">
              <a:latin typeface="標楷體" pitchFamily="65" charset="-120"/>
              <a:ea typeface="標楷體" pitchFamily="65" charset="-120"/>
            </a:endParaRPr>
          </a:p>
        </p:txBody>
      </p:sp>
      <p:sp>
        <p:nvSpPr>
          <p:cNvPr id="5" name="文字方塊 4"/>
          <p:cNvSpPr txBox="1"/>
          <p:nvPr/>
        </p:nvSpPr>
        <p:spPr>
          <a:xfrm>
            <a:off x="971600" y="3861048"/>
            <a:ext cx="864096" cy="1200329"/>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A</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700</a:t>
            </a:r>
          </a:p>
          <a:p>
            <a:pPr algn="ctr"/>
            <a:r>
              <a:rPr lang="zh-TW" altLang="en-US" dirty="0" smtClean="0">
                <a:latin typeface="標楷體" pitchFamily="65" charset="-120"/>
                <a:ea typeface="標楷體" pitchFamily="65" charset="-120"/>
              </a:rPr>
              <a:t>低頻</a:t>
            </a:r>
            <a:endParaRPr lang="en-US" altLang="zh-TW" dirty="0" smtClean="0">
              <a:latin typeface="標楷體" pitchFamily="65" charset="-120"/>
              <a:ea typeface="標楷體" pitchFamily="65" charset="-120"/>
            </a:endParaRPr>
          </a:p>
          <a:p>
            <a:pPr algn="ctr"/>
            <a:r>
              <a:rPr lang="zh-TW" altLang="en-US" dirty="0">
                <a:latin typeface="標楷體" pitchFamily="65" charset="-120"/>
                <a:ea typeface="標楷體" pitchFamily="65" charset="-120"/>
              </a:rPr>
              <a:t>郊區</a:t>
            </a: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2555776" y="3861048"/>
            <a:ext cx="864096" cy="923330"/>
          </a:xfrm>
          <a:prstGeom prst="rect">
            <a:avLst/>
          </a:prstGeom>
          <a:noFill/>
        </p:spPr>
        <p:txBody>
          <a:bodyPr wrap="square" rtlCol="0">
            <a:spAutoFit/>
          </a:bodyPr>
          <a:lstStyle/>
          <a:p>
            <a:pPr algn="ctr"/>
            <a:r>
              <a:rPr lang="en-US" altLang="zh-TW" dirty="0">
                <a:latin typeface="標楷體" pitchFamily="65" charset="-120"/>
                <a:ea typeface="標楷體" pitchFamily="65" charset="-120"/>
              </a:rPr>
              <a:t>B</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900</a:t>
            </a:r>
          </a:p>
          <a:p>
            <a:pPr algn="ct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7" name="文字方塊 6"/>
          <p:cNvSpPr txBox="1"/>
          <p:nvPr/>
        </p:nvSpPr>
        <p:spPr>
          <a:xfrm>
            <a:off x="3563888" y="3884855"/>
            <a:ext cx="2016224" cy="1200329"/>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C</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1800</a:t>
            </a:r>
          </a:p>
          <a:p>
            <a:pPr algn="ctr"/>
            <a:r>
              <a:rPr lang="zh-TW" altLang="en-US" dirty="0">
                <a:latin typeface="標楷體" pitchFamily="65" charset="-120"/>
                <a:ea typeface="標楷體" pitchFamily="65" charset="-120"/>
              </a:rPr>
              <a:t>高頻</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  高速、都會            </a:t>
            </a:r>
            <a:endParaRPr lang="zh-TW" altLang="en-US" dirty="0">
              <a:latin typeface="標楷體" pitchFamily="65" charset="-120"/>
              <a:ea typeface="標楷體" pitchFamily="65" charset="-120"/>
            </a:endParaRPr>
          </a:p>
        </p:txBody>
      </p:sp>
      <p:cxnSp>
        <p:nvCxnSpPr>
          <p:cNvPr id="9" name="直線接點 8"/>
          <p:cNvCxnSpPr/>
          <p:nvPr/>
        </p:nvCxnSpPr>
        <p:spPr>
          <a:xfrm>
            <a:off x="1691680"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203848"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5076056" y="3573016"/>
            <a:ext cx="3528392" cy="2031325"/>
          </a:xfrm>
          <a:prstGeom prst="rect">
            <a:avLst/>
          </a:prstGeom>
          <a:noFill/>
        </p:spPr>
        <p:txBody>
          <a:bodyPr wrap="square" rtlCol="0">
            <a:spAutoFit/>
          </a:bodyPr>
          <a:lstStyle/>
          <a:p>
            <a:pPr>
              <a:buFont typeface="Wingdings" pitchFamily="2" charset="2"/>
              <a:buChar char="l"/>
            </a:pP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家不能超過</a:t>
            </a:r>
            <a:r>
              <a:rPr lang="en-US" altLang="zh-TW" dirty="0" smtClean="0">
                <a:latin typeface="標楷體" pitchFamily="65" charset="-120"/>
                <a:ea typeface="標楷體" pitchFamily="65" charset="-120"/>
              </a:rPr>
              <a:t>35MHZ</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A</a:t>
            </a:r>
            <a:r>
              <a:rPr lang="zh-TW" altLang="en-US" dirty="0" smtClean="0">
                <a:latin typeface="標楷體" pitchFamily="65" charset="-120"/>
                <a:ea typeface="標楷體" pitchFamily="65" charset="-120"/>
              </a:rPr>
              <a:t>頻道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A1:</a:t>
            </a:r>
            <a:r>
              <a:rPr lang="zh-TW" altLang="en-US" dirty="0" smtClean="0">
                <a:solidFill>
                  <a:srgbClr val="FF0000"/>
                </a:solidFill>
                <a:latin typeface="標楷體" pitchFamily="65" charset="-120"/>
                <a:ea typeface="標楷體" pitchFamily="65" charset="-120"/>
              </a:rPr>
              <a:t>亞太</a:t>
            </a:r>
            <a:r>
              <a:rPr lang="zh-TW" altLang="en-US" dirty="0" smtClean="0">
                <a:latin typeface="標楷體" pitchFamily="65" charset="-120"/>
                <a:ea typeface="標楷體" pitchFamily="65" charset="-120"/>
              </a:rPr>
              <a:t>電信</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A2:</a:t>
            </a:r>
            <a:r>
              <a:rPr lang="zh-TW" altLang="en-US" dirty="0" smtClean="0">
                <a:latin typeface="標楷體" pitchFamily="65" charset="-120"/>
                <a:ea typeface="標楷體" pitchFamily="65" charset="-120"/>
              </a:rPr>
              <a:t>國基</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鴻海</a:t>
            </a:r>
            <a:r>
              <a:rPr lang="en-US" altLang="zh-TW" dirty="0" smtClean="0">
                <a:latin typeface="標楷體" pitchFamily="65" charset="-120"/>
                <a:ea typeface="標楷體" pitchFamily="65" charset="-120"/>
              </a:rPr>
              <a:t>)</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A3:</a:t>
            </a:r>
            <a:r>
              <a:rPr lang="zh-TW" altLang="en-US" dirty="0" smtClean="0">
                <a:latin typeface="標楷體" pitchFamily="65" charset="-120"/>
                <a:ea typeface="標楷體" pitchFamily="65" charset="-120"/>
              </a:rPr>
              <a:t>遠傳</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10)</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A4:</a:t>
            </a:r>
            <a:r>
              <a:rPr lang="zh-TW" altLang="en-US" dirty="0" smtClean="0">
                <a:latin typeface="標楷體" pitchFamily="65" charset="-120"/>
                <a:ea typeface="標楷體" pitchFamily="65" charset="-120"/>
              </a:rPr>
              <a:t>台灣大</a:t>
            </a:r>
            <a:r>
              <a:rPr lang="en-US" altLang="zh-TW" dirty="0" smtClean="0">
                <a:latin typeface="標楷體" pitchFamily="65" charset="-120"/>
                <a:ea typeface="標楷體" pitchFamily="65" charset="-120"/>
              </a:rPr>
              <a:t>(A:15</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C:15)</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2" name="文字方塊 11"/>
          <p:cNvSpPr txBox="1"/>
          <p:nvPr/>
        </p:nvSpPr>
        <p:spPr>
          <a:xfrm>
            <a:off x="5076056" y="5157192"/>
            <a:ext cx="3168352" cy="923330"/>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頂</a:t>
            </a:r>
            <a:r>
              <a:rPr lang="zh-TW" altLang="en-US" dirty="0" smtClean="0">
                <a:latin typeface="標楷體" pitchFamily="65" charset="-120"/>
                <a:ea typeface="標楷體" pitchFamily="65" charset="-120"/>
              </a:rPr>
              <a:t>新集團</a:t>
            </a:r>
            <a:r>
              <a:rPr lang="en-US" altLang="zh-TW" dirty="0" smtClean="0">
                <a:latin typeface="標楷體" pitchFamily="65" charset="-120"/>
                <a:ea typeface="標楷體" pitchFamily="65" charset="-120"/>
              </a:rPr>
              <a:t>:</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威寶、</a:t>
            </a:r>
            <a:r>
              <a:rPr lang="zh-TW" altLang="en-US" dirty="0" smtClean="0">
                <a:solidFill>
                  <a:srgbClr val="FF0000"/>
                </a:solidFill>
                <a:latin typeface="標楷體" pitchFamily="65" charset="-120"/>
                <a:ea typeface="標楷體" pitchFamily="65" charset="-120"/>
              </a:rPr>
              <a:t>中嘉</a:t>
            </a:r>
            <a:r>
              <a:rPr lang="en-US" altLang="zh-TW" dirty="0" smtClean="0">
                <a:latin typeface="標楷體" pitchFamily="65" charset="-120"/>
                <a:ea typeface="標楷體" pitchFamily="65" charset="-120"/>
              </a:rPr>
              <a:t>(cable)</a:t>
            </a:r>
          </a:p>
          <a:p>
            <a:pPr>
              <a:buFont typeface="Wingdings" pitchFamily="2" charset="2"/>
              <a:buChar char="l"/>
            </a:pPr>
            <a:r>
              <a:rPr lang="zh-TW" altLang="en-US" dirty="0">
                <a:solidFill>
                  <a:srgbClr val="FF0000"/>
                </a:solidFill>
                <a:latin typeface="標楷體" pitchFamily="65" charset="-120"/>
                <a:ea typeface="標楷體" pitchFamily="65" charset="-120"/>
              </a:rPr>
              <a:t>凱擘</a:t>
            </a:r>
          </a:p>
        </p:txBody>
      </p:sp>
      <p:sp>
        <p:nvSpPr>
          <p:cNvPr id="13" name="文字方塊 12"/>
          <p:cNvSpPr txBox="1"/>
          <p:nvPr/>
        </p:nvSpPr>
        <p:spPr>
          <a:xfrm>
            <a:off x="467544" y="5157192"/>
            <a:ext cx="3168352" cy="1200329"/>
          </a:xfrm>
          <a:prstGeom prst="rect">
            <a:avLst/>
          </a:prstGeom>
          <a:noFill/>
        </p:spPr>
        <p:txBody>
          <a:bodyPr wrap="square" rtlCol="0">
            <a:spAutoFit/>
          </a:bodyPr>
          <a:lstStyle/>
          <a:p>
            <a:pPr>
              <a:buFont typeface="Wingdings" pitchFamily="2" charset="2"/>
              <a:buChar char="l"/>
            </a:pPr>
            <a:r>
              <a:rPr lang="en-US" altLang="zh-TW" dirty="0" smtClean="0">
                <a:solidFill>
                  <a:srgbClr val="0000FF"/>
                </a:solidFill>
                <a:latin typeface="標楷體" pitchFamily="65" charset="-120"/>
                <a:ea typeface="標楷體" pitchFamily="65" charset="-120"/>
              </a:rPr>
              <a:t>  </a:t>
            </a:r>
            <a:r>
              <a:rPr lang="zh-TW" altLang="en-US" dirty="0" smtClean="0">
                <a:solidFill>
                  <a:srgbClr val="0000FF"/>
                </a:solidFill>
                <a:latin typeface="標楷體" pitchFamily="65" charset="-120"/>
                <a:ea typeface="標楷體" pitchFamily="65" charset="-120"/>
              </a:rPr>
              <a:t>台灣三固網</a:t>
            </a:r>
            <a:r>
              <a:rPr lang="en-US" altLang="zh-TW" dirty="0" smtClean="0">
                <a:solidFill>
                  <a:srgbClr val="0000FF"/>
                </a:solidFill>
                <a:latin typeface="標楷體" pitchFamily="65" charset="-120"/>
                <a:ea typeface="標楷體" pitchFamily="65" charset="-120"/>
              </a:rPr>
              <a:t>:</a:t>
            </a:r>
          </a:p>
          <a:p>
            <a:r>
              <a:rPr lang="zh-TW" altLang="en-US" dirty="0" smtClean="0">
                <a:solidFill>
                  <a:srgbClr val="0000FF"/>
                </a:solidFill>
                <a:latin typeface="標楷體" pitchFamily="65" charset="-120"/>
                <a:ea typeface="標楷體" pitchFamily="65" charset="-120"/>
              </a:rPr>
              <a:t>     遠傳速博</a:t>
            </a:r>
            <a:endParaRPr lang="en-US" altLang="zh-TW" dirty="0" smtClean="0">
              <a:solidFill>
                <a:srgbClr val="0000FF"/>
              </a:solidFill>
              <a:latin typeface="標楷體" pitchFamily="65" charset="-120"/>
              <a:ea typeface="標楷體" pitchFamily="65" charset="-120"/>
            </a:endParaRPr>
          </a:p>
          <a:p>
            <a:r>
              <a:rPr lang="zh-TW" altLang="en-US" dirty="0" smtClean="0">
                <a:solidFill>
                  <a:srgbClr val="0000FF"/>
                </a:solidFill>
                <a:latin typeface="標楷體" pitchFamily="65" charset="-120"/>
                <a:ea typeface="標楷體" pitchFamily="65" charset="-120"/>
              </a:rPr>
              <a:t>     台灣固網</a:t>
            </a:r>
            <a:endParaRPr lang="en-US" altLang="zh-TW" dirty="0" smtClean="0">
              <a:solidFill>
                <a:srgbClr val="0000FF"/>
              </a:solidFill>
              <a:latin typeface="標楷體" pitchFamily="65" charset="-120"/>
              <a:ea typeface="標楷體" pitchFamily="65" charset="-120"/>
            </a:endParaRPr>
          </a:p>
          <a:p>
            <a:r>
              <a:rPr lang="zh-TW" altLang="en-US" dirty="0" smtClean="0">
                <a:solidFill>
                  <a:srgbClr val="0000FF"/>
                </a:solidFill>
                <a:latin typeface="標楷體" pitchFamily="65" charset="-120"/>
                <a:ea typeface="標楷體" pitchFamily="65" charset="-120"/>
              </a:rPr>
              <a:t>     亞太固網</a:t>
            </a:r>
            <a:endParaRPr lang="zh-TW" altLang="en-US" dirty="0">
              <a:solidFill>
                <a:srgbClr val="0000FF"/>
              </a:solidFill>
              <a:latin typeface="標楷體" pitchFamily="65" charset="-120"/>
              <a:ea typeface="標楷體" pitchFamily="65" charset="-12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字方塊 18"/>
          <p:cNvSpPr txBox="1"/>
          <p:nvPr/>
        </p:nvSpPr>
        <p:spPr>
          <a:xfrm>
            <a:off x="467544" y="1700809"/>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83</a:t>
            </a:r>
            <a:r>
              <a:rPr lang="zh-TW" altLang="en-US" dirty="0" smtClean="0">
                <a:latin typeface="標楷體" pitchFamily="65" charset="-120"/>
                <a:ea typeface="標楷體" pitchFamily="65" charset="-120"/>
              </a:rPr>
              <a:t>年 </a:t>
            </a:r>
            <a:r>
              <a:rPr lang="en-US" altLang="zh-TW" dirty="0" err="1" smtClean="0">
                <a:latin typeface="標楷體" pitchFamily="65" charset="-120"/>
                <a:ea typeface="標楷體" pitchFamily="65" charset="-120"/>
              </a:rPr>
              <a:t>Hinet</a:t>
            </a:r>
            <a:endParaRPr lang="en-US" altLang="zh-TW" dirty="0" smtClean="0">
              <a:latin typeface="標楷體" pitchFamily="65" charset="-120"/>
              <a:ea typeface="標楷體" pitchFamily="65" charset="-120"/>
            </a:endParaRPr>
          </a:p>
        </p:txBody>
      </p:sp>
      <p:cxnSp>
        <p:nvCxnSpPr>
          <p:cNvPr id="21" name="直線單箭頭接點 20"/>
          <p:cNvCxnSpPr>
            <a:stCxn id="19" idx="3"/>
          </p:cNvCxnSpPr>
          <p:nvPr/>
        </p:nvCxnSpPr>
        <p:spPr>
          <a:xfrm>
            <a:off x="2051720" y="1885475"/>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2699792" y="1700808"/>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年 </a:t>
            </a:r>
            <a:r>
              <a:rPr lang="en-US" altLang="zh-TW" dirty="0" smtClean="0">
                <a:latin typeface="標楷體" pitchFamily="65" charset="-120"/>
                <a:ea typeface="標楷體" pitchFamily="65" charset="-120"/>
              </a:rPr>
              <a:t>ADSL</a:t>
            </a:r>
          </a:p>
        </p:txBody>
      </p:sp>
      <p:sp>
        <p:nvSpPr>
          <p:cNvPr id="23" name="文字方塊 22"/>
          <p:cNvSpPr txBox="1"/>
          <p:nvPr/>
        </p:nvSpPr>
        <p:spPr>
          <a:xfrm>
            <a:off x="467544" y="2204864"/>
            <a:ext cx="115212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PC-NB</a:t>
            </a:r>
            <a:endParaRPr lang="zh-TW" altLang="en-US" dirty="0">
              <a:latin typeface="標楷體" pitchFamily="65" charset="-120"/>
              <a:ea typeface="標楷體" pitchFamily="65" charset="-120"/>
            </a:endParaRPr>
          </a:p>
        </p:txBody>
      </p:sp>
      <p:cxnSp>
        <p:nvCxnSpPr>
          <p:cNvPr id="24" name="直線單箭頭接點 23"/>
          <p:cNvCxnSpPr/>
          <p:nvPr/>
        </p:nvCxnSpPr>
        <p:spPr>
          <a:xfrm>
            <a:off x="2051720" y="2345920"/>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2699792" y="2132856"/>
            <a:ext cx="237626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Mobile-Cell(Phone)</a:t>
            </a:r>
          </a:p>
        </p:txBody>
      </p:sp>
      <p:sp>
        <p:nvSpPr>
          <p:cNvPr id="26" name="文字方塊 25"/>
          <p:cNvSpPr txBox="1"/>
          <p:nvPr/>
        </p:nvSpPr>
        <p:spPr>
          <a:xfrm>
            <a:off x="539552" y="2996952"/>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ERP</a:t>
            </a:r>
            <a:endParaRPr lang="zh-TW" altLang="en-US" dirty="0">
              <a:latin typeface="標楷體" pitchFamily="65" charset="-120"/>
              <a:ea typeface="標楷體" pitchFamily="65" charset="-120"/>
            </a:endParaRPr>
          </a:p>
        </p:txBody>
      </p:sp>
      <p:grpSp>
        <p:nvGrpSpPr>
          <p:cNvPr id="57" name="群組 56"/>
          <p:cNvGrpSpPr/>
          <p:nvPr/>
        </p:nvGrpSpPr>
        <p:grpSpPr>
          <a:xfrm>
            <a:off x="1187624" y="2924944"/>
            <a:ext cx="432048" cy="504056"/>
            <a:chOff x="1187624" y="2924944"/>
            <a:chExt cx="432048" cy="504056"/>
          </a:xfrm>
        </p:grpSpPr>
        <p:cxnSp>
          <p:nvCxnSpPr>
            <p:cNvPr id="28" name="直線接點 27"/>
            <p:cNvCxnSpPr>
              <a:stCxn id="26" idx="3"/>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文字方塊 34"/>
          <p:cNvSpPr txBox="1"/>
          <p:nvPr/>
        </p:nvSpPr>
        <p:spPr>
          <a:xfrm>
            <a:off x="1619672" y="2708920"/>
            <a:ext cx="446449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SCM(</a:t>
            </a:r>
            <a:r>
              <a:rPr lang="zh-TW" altLang="en-US" dirty="0" smtClean="0">
                <a:latin typeface="標楷體" pitchFamily="65" charset="-120"/>
                <a:ea typeface="標楷體" pitchFamily="65" charset="-120"/>
              </a:rPr>
              <a:t>產</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(Customer-Relationship(FB)</a:t>
            </a:r>
            <a:endParaRPr lang="zh-TW" altLang="en-US" dirty="0">
              <a:latin typeface="標楷體" pitchFamily="65" charset="-120"/>
              <a:ea typeface="標楷體" pitchFamily="65" charset="-120"/>
            </a:endParaRPr>
          </a:p>
        </p:txBody>
      </p:sp>
      <p:sp>
        <p:nvSpPr>
          <p:cNvPr id="36" name="文字方塊 35"/>
          <p:cNvSpPr txBox="1"/>
          <p:nvPr/>
        </p:nvSpPr>
        <p:spPr>
          <a:xfrm>
            <a:off x="1619672" y="3212976"/>
            <a:ext cx="44644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RFID</a:t>
            </a:r>
          </a:p>
          <a:p>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Wal</a:t>
            </a:r>
            <a:r>
              <a:rPr lang="en-US" altLang="zh-TW" dirty="0" smtClean="0">
                <a:latin typeface="標楷體" pitchFamily="65" charset="-120"/>
                <a:ea typeface="標楷體" pitchFamily="65" charset="-120"/>
              </a:rPr>
              <a:t>-mart)</a:t>
            </a:r>
            <a:r>
              <a:rPr lang="zh-TW" altLang="en-US" dirty="0" smtClean="0">
                <a:latin typeface="標楷體" pitchFamily="65" charset="-120"/>
                <a:ea typeface="標楷體" pitchFamily="65" charset="-120"/>
              </a:rPr>
              <a:t>百聯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聯華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華聯</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611560" y="4365104"/>
            <a:ext cx="1944216" cy="369332"/>
          </a:xfrm>
          <a:prstGeom prst="rect">
            <a:avLst/>
          </a:prstGeom>
          <a:noFill/>
        </p:spPr>
        <p:txBody>
          <a:bodyPr wrap="square" rtlCol="0">
            <a:spAutoFit/>
          </a:bodyPr>
          <a:lstStyle/>
          <a:p>
            <a:r>
              <a:rPr lang="zh-TW" altLang="en-US" dirty="0" smtClean="0">
                <a:sym typeface="Wingdings"/>
              </a:rPr>
              <a:t></a:t>
            </a:r>
            <a:r>
              <a:rPr lang="en-US" altLang="zh-TW" dirty="0" smtClean="0">
                <a:sym typeface="Wingdings"/>
              </a:rPr>
              <a:t>Vo-</a:t>
            </a:r>
            <a:r>
              <a:rPr lang="en-US" altLang="zh-TW" dirty="0" err="1" smtClean="0">
                <a:sym typeface="Wingdings"/>
              </a:rPr>
              <a:t>Da</a:t>
            </a:r>
            <a:r>
              <a:rPr lang="en-US" altLang="zh-TW" dirty="0" smtClean="0">
                <a:sym typeface="Wingdings"/>
              </a:rPr>
              <a:t>-</a:t>
            </a:r>
            <a:r>
              <a:rPr lang="en-US" altLang="zh-TW" dirty="0" err="1" smtClean="0">
                <a:sym typeface="Wingdings"/>
              </a:rPr>
              <a:t>Fone</a:t>
            </a:r>
            <a:r>
              <a:rPr lang="en-US" altLang="zh-TW" dirty="0" smtClean="0">
                <a:sym typeface="Wingdings"/>
              </a:rPr>
              <a:t>:</a:t>
            </a:r>
            <a:endParaRPr lang="zh-TW" altLang="en-US" dirty="0"/>
          </a:p>
        </p:txBody>
      </p:sp>
      <p:sp>
        <p:nvSpPr>
          <p:cNvPr id="38" name="文字方塊 37"/>
          <p:cNvSpPr txBox="1"/>
          <p:nvPr/>
        </p:nvSpPr>
        <p:spPr>
          <a:xfrm>
            <a:off x="2123728" y="4355812"/>
            <a:ext cx="504056" cy="369332"/>
          </a:xfrm>
          <a:prstGeom prst="rect">
            <a:avLst/>
          </a:prstGeom>
          <a:noFill/>
          <a:ln w="25400">
            <a:solidFill>
              <a:srgbClr val="FF0000"/>
            </a:solidFill>
            <a:prstDash val="sysDash"/>
          </a:ln>
        </p:spPr>
        <p:txBody>
          <a:bodyPr wrap="square" rtlCol="0">
            <a:spAutoFit/>
          </a:bodyPr>
          <a:lstStyle/>
          <a:p>
            <a:r>
              <a:rPr lang="en-US" altLang="zh-TW" dirty="0" smtClean="0"/>
              <a:t>3G                                                                       </a:t>
            </a:r>
            <a:endParaRPr lang="zh-TW" altLang="en-US" dirty="0"/>
          </a:p>
        </p:txBody>
      </p:sp>
      <p:sp>
        <p:nvSpPr>
          <p:cNvPr id="39" name="文字方塊 38"/>
          <p:cNvSpPr txBox="1"/>
          <p:nvPr/>
        </p:nvSpPr>
        <p:spPr>
          <a:xfrm>
            <a:off x="1115616" y="4797152"/>
            <a:ext cx="115212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德</a:t>
            </a:r>
            <a:endParaRPr lang="zh-TW" altLang="en-US" dirty="0">
              <a:latin typeface="標楷體" pitchFamily="65" charset="-120"/>
              <a:ea typeface="標楷體" pitchFamily="65" charset="-120"/>
            </a:endParaRPr>
          </a:p>
        </p:txBody>
      </p:sp>
      <p:sp>
        <p:nvSpPr>
          <p:cNvPr id="41" name="文字方塊 40"/>
          <p:cNvSpPr txBox="1"/>
          <p:nvPr/>
        </p:nvSpPr>
        <p:spPr>
          <a:xfrm>
            <a:off x="2123728" y="5013176"/>
            <a:ext cx="122413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W-CDMA</a:t>
            </a:r>
            <a:endParaRPr lang="zh-TW" altLang="en-US" dirty="0">
              <a:latin typeface="標楷體" pitchFamily="65" charset="-120"/>
              <a:ea typeface="標楷體" pitchFamily="65" charset="-120"/>
            </a:endParaRPr>
          </a:p>
        </p:txBody>
      </p:sp>
      <p:sp>
        <p:nvSpPr>
          <p:cNvPr id="42" name="文字方塊 41"/>
          <p:cNvSpPr txBox="1"/>
          <p:nvPr/>
        </p:nvSpPr>
        <p:spPr>
          <a:xfrm>
            <a:off x="899592" y="5661248"/>
            <a:ext cx="3096344" cy="923330"/>
          </a:xfrm>
          <a:prstGeom prst="rect">
            <a:avLst/>
          </a:prstGeom>
          <a:noFill/>
        </p:spPr>
        <p:txBody>
          <a:bodyPr wrap="square" rtlCol="0">
            <a:spAutoFit/>
          </a:bodyPr>
          <a:lstStyle/>
          <a:p>
            <a:r>
              <a:rPr lang="en-US" altLang="zh-TW" dirty="0" smtClean="0"/>
              <a:t>Voice-</a:t>
            </a:r>
          </a:p>
          <a:p>
            <a:r>
              <a:rPr lang="en-US" altLang="zh-TW" dirty="0" smtClean="0"/>
              <a:t>           Data-</a:t>
            </a:r>
          </a:p>
          <a:p>
            <a:r>
              <a:rPr lang="en-US" altLang="zh-TW" dirty="0" smtClean="0"/>
              <a:t>                     Phone</a:t>
            </a:r>
            <a:endParaRPr lang="zh-TW" altLang="en-US" dirty="0"/>
          </a:p>
        </p:txBody>
      </p:sp>
      <p:grpSp>
        <p:nvGrpSpPr>
          <p:cNvPr id="55" name="群組 54"/>
          <p:cNvGrpSpPr/>
          <p:nvPr/>
        </p:nvGrpSpPr>
        <p:grpSpPr>
          <a:xfrm>
            <a:off x="4716016" y="4365104"/>
            <a:ext cx="3312368" cy="1294403"/>
            <a:chOff x="4716016" y="4365104"/>
            <a:chExt cx="3312368" cy="1294403"/>
          </a:xfrm>
        </p:grpSpPr>
        <p:sp>
          <p:nvSpPr>
            <p:cNvPr id="43" name="文字方塊 42"/>
            <p:cNvSpPr txBox="1"/>
            <p:nvPr/>
          </p:nvSpPr>
          <p:spPr>
            <a:xfrm>
              <a:off x="4716016" y="4365104"/>
              <a:ext cx="1872208"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行銷    </a:t>
              </a:r>
              <a:r>
                <a:rPr lang="en-US" altLang="zh-TW" dirty="0" smtClean="0">
                  <a:latin typeface="標楷體" pitchFamily="65" charset="-120"/>
                  <a:ea typeface="標楷體" pitchFamily="65" charset="-120"/>
                </a:rPr>
                <a:t>Marketing</a:t>
              </a:r>
              <a:endParaRPr lang="zh-TW" altLang="en-US" dirty="0">
                <a:latin typeface="標楷體" pitchFamily="65" charset="-120"/>
                <a:ea typeface="標楷體" pitchFamily="65" charset="-120"/>
              </a:endParaRPr>
            </a:p>
          </p:txBody>
        </p:sp>
        <p:sp>
          <p:nvSpPr>
            <p:cNvPr id="44" name="文字方塊 43"/>
            <p:cNvSpPr txBox="1"/>
            <p:nvPr/>
          </p:nvSpPr>
          <p:spPr>
            <a:xfrm>
              <a:off x="5364088" y="5013176"/>
              <a:ext cx="1008112"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Price</a:t>
              </a:r>
            </a:p>
            <a:p>
              <a:r>
                <a:rPr lang="en-US" altLang="zh-TW" dirty="0" smtClean="0">
                  <a:latin typeface="標楷體" pitchFamily="65" charset="-120"/>
                  <a:ea typeface="標楷體" pitchFamily="65" charset="-120"/>
                </a:rPr>
                <a:t>Product</a:t>
              </a:r>
              <a:endParaRPr lang="zh-TW" altLang="en-US" dirty="0">
                <a:latin typeface="標楷體" pitchFamily="65" charset="-120"/>
                <a:ea typeface="標楷體" pitchFamily="65" charset="-120"/>
              </a:endParaRPr>
            </a:p>
          </p:txBody>
        </p:sp>
        <p:sp>
          <p:nvSpPr>
            <p:cNvPr id="45" name="文字方塊 44"/>
            <p:cNvSpPr txBox="1"/>
            <p:nvPr/>
          </p:nvSpPr>
          <p:spPr>
            <a:xfrm>
              <a:off x="6804248" y="5013176"/>
              <a:ext cx="122413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Place</a:t>
              </a:r>
            </a:p>
            <a:p>
              <a:r>
                <a:rPr lang="en-US" altLang="zh-TW" dirty="0" smtClean="0">
                  <a:latin typeface="標楷體" pitchFamily="65" charset="-120"/>
                  <a:ea typeface="標楷體" pitchFamily="65" charset="-120"/>
                </a:rPr>
                <a:t>Prom(</a:t>
              </a:r>
              <a:r>
                <a:rPr lang="zh-TW" altLang="en-US" dirty="0" smtClean="0">
                  <a:latin typeface="標楷體" pitchFamily="65" charset="-120"/>
                  <a:ea typeface="標楷體" pitchFamily="65" charset="-120"/>
                </a:rPr>
                <a:t>推銷</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grpSp>
          <p:nvGrpSpPr>
            <p:cNvPr id="51" name="群組 50"/>
            <p:cNvGrpSpPr/>
            <p:nvPr/>
          </p:nvGrpSpPr>
          <p:grpSpPr>
            <a:xfrm>
              <a:off x="5148064" y="5157192"/>
              <a:ext cx="216024" cy="288032"/>
              <a:chOff x="5148064" y="5157192"/>
              <a:chExt cx="216024" cy="288032"/>
            </a:xfrm>
          </p:grpSpPr>
          <p:cxnSp>
            <p:nvCxnSpPr>
              <p:cNvPr id="47" name="直線接點 46"/>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群組 51"/>
            <p:cNvGrpSpPr/>
            <p:nvPr/>
          </p:nvGrpSpPr>
          <p:grpSpPr>
            <a:xfrm>
              <a:off x="6588224" y="5157192"/>
              <a:ext cx="216024" cy="288032"/>
              <a:chOff x="5148064" y="5157192"/>
              <a:chExt cx="216024" cy="288032"/>
            </a:xfrm>
          </p:grpSpPr>
          <p:cxnSp>
            <p:nvCxnSpPr>
              <p:cNvPr id="53" name="直線接點 52"/>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0" name="文字方塊 39"/>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6.10/24</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ERP</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122" b="43368"/>
          <a:stretch/>
        </p:blipFill>
        <p:spPr bwMode="auto">
          <a:xfrm>
            <a:off x="179512" y="1628800"/>
            <a:ext cx="8668892" cy="4104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3207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1916832"/>
            <a:ext cx="8497887" cy="5847755"/>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400" dirty="0">
                <a:latin typeface="標楷體" pitchFamily="65" charset="-120"/>
                <a:ea typeface="標楷體" pitchFamily="65" charset="-120"/>
              </a:rPr>
              <a:t>物流與供應鏈管理</a:t>
            </a:r>
            <a:r>
              <a:rPr lang="zh-TW" altLang="en-US" sz="2400" dirty="0" smtClean="0">
                <a:latin typeface="標楷體" pitchFamily="65" charset="-120"/>
                <a:ea typeface="標楷體" pitchFamily="65" charset="-120"/>
              </a:rPr>
              <a:t>理論</a:t>
            </a:r>
            <a:endParaRPr lang="zh-TW" altLang="en-US" sz="2200" dirty="0">
              <a:ea typeface="標楷體" pitchFamily="65" charset="-120"/>
            </a:endParaRPr>
          </a:p>
          <a:p>
            <a:pPr marL="342900" indent="-342900">
              <a:spcBef>
                <a:spcPct val="50000"/>
              </a:spcBef>
              <a:buFontTx/>
              <a:buAutoNum type="arabicPeriod"/>
            </a:pPr>
            <a:r>
              <a:rPr lang="zh-TW" altLang="en-US" sz="2000" dirty="0">
                <a:latin typeface="標楷體" pitchFamily="65" charset="-120"/>
                <a:ea typeface="標楷體" pitchFamily="65" charset="-120"/>
              </a:rPr>
              <a:t>供應鏈</a:t>
            </a:r>
            <a:r>
              <a:rPr lang="zh-TW" altLang="en-US" sz="2000" dirty="0" smtClean="0">
                <a:latin typeface="標楷體" pitchFamily="65" charset="-120"/>
                <a:ea typeface="標楷體" pitchFamily="65" charset="-120"/>
              </a:rPr>
              <a:t>管理個案應用</a:t>
            </a:r>
            <a:endParaRPr lang="zh-TW" altLang="en-US" sz="2000" dirty="0">
              <a:ea typeface="標楷體" pitchFamily="65" charset="-120"/>
            </a:endParaRPr>
          </a:p>
          <a:p>
            <a:pPr marL="342900" indent="-342900">
              <a:spcBef>
                <a:spcPct val="50000"/>
              </a:spcBef>
              <a:buFontTx/>
              <a:buAutoNum type="arabicPeriod"/>
            </a:pPr>
            <a:r>
              <a:rPr lang="zh-TW" altLang="en-US" sz="2400" dirty="0">
                <a:latin typeface="標楷體" pitchFamily="65" charset="-120"/>
                <a:ea typeface="標楷體" pitchFamily="65" charset="-120"/>
              </a:rPr>
              <a:t>供應鏈</a:t>
            </a:r>
            <a:r>
              <a:rPr lang="zh-TW" altLang="en-US" sz="2400" dirty="0" smtClean="0">
                <a:latin typeface="標楷體" pitchFamily="65" charset="-120"/>
                <a:ea typeface="標楷體" pitchFamily="65" charset="-120"/>
              </a:rPr>
              <a:t>管理實務</a:t>
            </a:r>
            <a:r>
              <a:rPr lang="en-US" altLang="zh-TW" sz="2400" dirty="0" smtClean="0">
                <a:latin typeface="標楷體" pitchFamily="65" charset="-120"/>
                <a:ea typeface="標楷體" pitchFamily="65" charset="-120"/>
              </a:rPr>
              <a:t>-</a:t>
            </a:r>
            <a:r>
              <a:rPr lang="zh-TW" altLang="en-US" sz="2200" dirty="0" smtClean="0">
                <a:ea typeface="標楷體" pitchFamily="65" charset="-120"/>
              </a:rPr>
              <a:t>網路</a:t>
            </a:r>
            <a:r>
              <a:rPr lang="zh-TW" altLang="en-US" sz="2200" dirty="0">
                <a:ea typeface="標楷體" pitchFamily="65" charset="-120"/>
              </a:rPr>
              <a:t>問卷、進銷存</a:t>
            </a:r>
          </a:p>
          <a:p>
            <a:pPr marL="342900" indent="-342900">
              <a:spcBef>
                <a:spcPct val="50000"/>
              </a:spcBef>
              <a:buFontTx/>
              <a:buAutoNum type="arabicPeriod"/>
            </a:pPr>
            <a:r>
              <a:rPr lang="zh-TW" altLang="en-US" sz="2400" dirty="0">
                <a:latin typeface="標楷體" pitchFamily="65" charset="-120"/>
                <a:ea typeface="標楷體" pitchFamily="65" charset="-120"/>
              </a:rPr>
              <a:t>個案</a:t>
            </a:r>
            <a:r>
              <a:rPr lang="zh-TW" altLang="en-US" sz="2400" dirty="0" smtClean="0">
                <a:latin typeface="標楷體" pitchFamily="65" charset="-120"/>
                <a:ea typeface="標楷體" pitchFamily="65" charset="-120"/>
              </a:rPr>
              <a:t>應用</a:t>
            </a:r>
            <a:r>
              <a:rPr lang="en-US" altLang="zh-TW" sz="2400" dirty="0" smtClean="0">
                <a:latin typeface="標楷體" pitchFamily="65" charset="-120"/>
                <a:ea typeface="標楷體" pitchFamily="65" charset="-120"/>
              </a:rPr>
              <a:t>:</a:t>
            </a:r>
            <a:r>
              <a:rPr lang="en-US" altLang="zh-TW" sz="2200" dirty="0" smtClean="0">
                <a:latin typeface="標楷體" pitchFamily="65" charset="-120"/>
                <a:ea typeface="標楷體" pitchFamily="65" charset="-120"/>
                <a:hlinkClick r:id="rId2"/>
              </a:rPr>
              <a:t>www.facebook.com/retail8</a:t>
            </a:r>
            <a:endParaRPr lang="en-US" altLang="zh-TW" sz="2200" dirty="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hlinkClick r:id="rId3"/>
              </a:rPr>
              <a:t>5.</a:t>
            </a:r>
            <a:r>
              <a:rPr lang="zh-TW" altLang="en-US" sz="2000" dirty="0">
                <a:latin typeface="標楷體" pitchFamily="65" charset="-120"/>
                <a:ea typeface="標楷體" pitchFamily="65" charset="-120"/>
              </a:rPr>
              <a:t>管理</a:t>
            </a:r>
            <a:r>
              <a:rPr lang="zh-TW" altLang="en-US" sz="2000" dirty="0" smtClean="0">
                <a:latin typeface="標楷體" pitchFamily="65" charset="-120"/>
                <a:ea typeface="標楷體" pitchFamily="65" charset="-120"/>
              </a:rPr>
              <a:t>實務 </a:t>
            </a:r>
            <a:r>
              <a:rPr lang="en-US" altLang="zh-TW" sz="2000" dirty="0">
                <a:latin typeface="標楷體" pitchFamily="65" charset="-120"/>
                <a:ea typeface="標楷體" pitchFamily="65" charset="-120"/>
              </a:rPr>
              <a:t>: </a:t>
            </a:r>
            <a:endParaRPr lang="en-US" altLang="zh-TW" sz="2000" dirty="0" smtClean="0">
              <a:latin typeface="標楷體" pitchFamily="65" charset="-120"/>
              <a:ea typeface="標楷體" pitchFamily="65" charset="-120"/>
            </a:endParaRPr>
          </a:p>
          <a:p>
            <a:pPr>
              <a:spcBef>
                <a:spcPct val="50000"/>
              </a:spcBef>
            </a:pPr>
            <a:r>
              <a:rPr lang="en-US" altLang="zh-TW" sz="2000" dirty="0" smtClean="0">
                <a:latin typeface="標楷體" pitchFamily="65" charset="-120"/>
                <a:ea typeface="標楷體" pitchFamily="65" charset="-120"/>
                <a:hlinkClick r:id="rId4"/>
              </a:rPr>
              <a:t>https</a:t>
            </a:r>
            <a:r>
              <a:rPr lang="en-US" altLang="zh-TW" sz="2000" dirty="0">
                <a:latin typeface="標楷體" pitchFamily="65" charset="-120"/>
                <a:ea typeface="標楷體" pitchFamily="65" charset="-120"/>
                <a:hlinkClick r:id="rId4"/>
              </a:rPr>
              <a:t>://www.google.com.tw/maps/@</a:t>
            </a:r>
            <a:r>
              <a:rPr lang="en-US" altLang="zh-TW" sz="2000" dirty="0" smtClean="0">
                <a:latin typeface="標楷體" pitchFamily="65" charset="-120"/>
                <a:ea typeface="標楷體" pitchFamily="65" charset="-120"/>
                <a:hlinkClick r:id="rId4"/>
              </a:rPr>
              <a:t>24.0961161,120.7148544,15z?hl=zh-TW</a:t>
            </a:r>
            <a:endParaRPr lang="en-US" altLang="zh-TW" sz="2000" dirty="0" smtClean="0">
              <a:latin typeface="標楷體" pitchFamily="65" charset="-120"/>
              <a:ea typeface="標楷體" pitchFamily="65" charset="-120"/>
            </a:endParaRPr>
          </a:p>
          <a:p>
            <a:pPr>
              <a:spcBef>
                <a:spcPct val="50000"/>
              </a:spcBef>
            </a:pPr>
            <a:endParaRPr lang="en-US" altLang="zh-TW" sz="2200" dirty="0" smtClean="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6.*</a:t>
            </a:r>
            <a:r>
              <a:rPr lang="zh-TW" altLang="en-US" sz="2200" dirty="0">
                <a:latin typeface="標楷體" pitchFamily="65" charset="-120"/>
                <a:ea typeface="標楷體" pitchFamily="65" charset="-120"/>
              </a:rPr>
              <a:t>期中考前要在</a:t>
            </a:r>
            <a:r>
              <a:rPr lang="en-US" altLang="zh-TW" sz="2200" dirty="0" err="1">
                <a:latin typeface="標楷體" pitchFamily="65" charset="-120"/>
                <a:ea typeface="標楷體" pitchFamily="65" charset="-120"/>
              </a:rPr>
              <a:t>facebook</a:t>
            </a:r>
            <a:r>
              <a:rPr lang="zh-TW" altLang="en-US" sz="2200" dirty="0">
                <a:latin typeface="標楷體" pitchFamily="65" charset="-120"/>
                <a:ea typeface="標楷體" pitchFamily="65" charset="-120"/>
              </a:rPr>
              <a:t>開一個帳號</a:t>
            </a:r>
            <a:r>
              <a:rPr lang="zh-TW" altLang="en-US"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7.</a:t>
            </a:r>
            <a:r>
              <a:rPr lang="zh-TW" altLang="en-US" sz="2200" dirty="0" smtClean="0">
                <a:latin typeface="標楷體" pitchFamily="65" charset="-120"/>
                <a:ea typeface="標楷體" pitchFamily="65" charset="-120"/>
              </a:rPr>
              <a:t>*</a:t>
            </a:r>
            <a:r>
              <a:rPr lang="zh-TW" altLang="en-US" sz="2200" dirty="0">
                <a:latin typeface="標楷體" pitchFamily="65" charset="-120"/>
                <a:ea typeface="標楷體" pitchFamily="65" charset="-120"/>
              </a:rPr>
              <a:t>期中報告做粉絲專業</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帳號範例</a:t>
            </a:r>
            <a:r>
              <a:rPr lang="en-US" altLang="zh-TW" sz="2200" dirty="0" smtClean="0">
                <a:latin typeface="標楷體" pitchFamily="65" charset="-120"/>
                <a:ea typeface="標楷體" pitchFamily="65" charset="-120"/>
              </a:rPr>
              <a:t>:retail8 </a:t>
            </a:r>
            <a:r>
              <a:rPr lang="zh-TW" altLang="en-US" sz="2200" dirty="0" smtClean="0">
                <a:latin typeface="標楷體" pitchFamily="65" charset="-120"/>
                <a:ea typeface="標楷體" pitchFamily="65" charset="-120"/>
              </a:rPr>
              <a:t>要好記</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簡化</a:t>
            </a:r>
            <a:r>
              <a:rPr lang="en-US" altLang="zh-TW" sz="2200" dirty="0" smtClean="0">
                <a:latin typeface="標楷體" pitchFamily="65" charset="-120"/>
                <a:ea typeface="標楷體" pitchFamily="65" charset="-120"/>
              </a:rPr>
              <a:t>)</a:t>
            </a:r>
            <a:r>
              <a:rPr lang="zh-TW" altLang="en-US" sz="2200" dirty="0">
                <a:latin typeface="標楷體" pitchFamily="65" charset="-120"/>
                <a:ea typeface="標楷體" pitchFamily="65" charset="-120"/>
              </a:rPr>
              <a:t>。</a:t>
            </a: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539552" y="1052736"/>
            <a:ext cx="3743647" cy="461665"/>
          </a:xfrm>
          <a:prstGeom prst="rect">
            <a:avLst/>
          </a:prstGeom>
          <a:noFill/>
          <a:ln w="9525">
            <a:noFill/>
            <a:miter lim="800000"/>
            <a:headEnd/>
            <a:tailEnd/>
          </a:ln>
        </p:spPr>
        <p:txBody>
          <a:bodyPr wrap="square">
            <a:spAutoFit/>
          </a:bodyPr>
          <a:lstStyle/>
          <a:p>
            <a:pPr>
              <a:spcBef>
                <a:spcPct val="50000"/>
              </a:spcBef>
            </a:pPr>
            <a:r>
              <a:rPr lang="zh-TW" altLang="en-US" sz="2400" dirty="0">
                <a:latin typeface="標楷體" panose="03000509000000000000" pitchFamily="65" charset="-120"/>
                <a:ea typeface="標楷體" panose="03000509000000000000" pitchFamily="65" charset="-120"/>
              </a:rPr>
              <a:t>物流與供應鏈</a:t>
            </a:r>
            <a:r>
              <a:rPr lang="zh-TW" altLang="en-US" sz="2400" dirty="0" smtClean="0">
                <a:latin typeface="標楷體" panose="03000509000000000000" pitchFamily="65" charset="-120"/>
                <a:ea typeface="標楷體" panose="03000509000000000000" pitchFamily="65" charset="-120"/>
              </a:rPr>
              <a:t>管理 </a:t>
            </a:r>
            <a:r>
              <a:rPr lang="zh-TW" altLang="en-US" sz="2200" b="1" dirty="0" smtClean="0">
                <a:ea typeface="標楷體" pitchFamily="65" charset="-120"/>
              </a:rPr>
              <a:t>重點</a:t>
            </a:r>
            <a:endParaRPr lang="zh-TW" altLang="en-US" sz="2200" b="1" dirty="0">
              <a:ea typeface="標楷體" pitchFamily="65" charset="-120"/>
            </a:endParaRPr>
          </a:p>
        </p:txBody>
      </p:sp>
      <p:grpSp>
        <p:nvGrpSpPr>
          <p:cNvPr id="2053" name="Group 17"/>
          <p:cNvGrpSpPr>
            <a:grpSpLocks/>
          </p:cNvGrpSpPr>
          <p:nvPr/>
        </p:nvGrpSpPr>
        <p:grpSpPr bwMode="auto">
          <a:xfrm>
            <a:off x="4859338" y="1846263"/>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dirty="0" smtClean="0">
                      <a:latin typeface="標楷體" pitchFamily="65" charset="-120"/>
                      <a:ea typeface="標楷體" pitchFamily="65" charset="-120"/>
                    </a:rPr>
                    <a:t>MK-IS(Marketing</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kumimoji="0" lang="en-US" altLang="zh-TW" dirty="0">
                      <a:latin typeface="標楷體" pitchFamily="65" charset="-120"/>
                      <a:ea typeface="標楷體" pitchFamily="65" charset="-120"/>
                    </a:rPr>
                    <a:t>SCM-</a:t>
                  </a:r>
                  <a:r>
                    <a:rPr lang="en-US" altLang="zh-TW" dirty="0">
                      <a:latin typeface="標楷體" pitchFamily="65" charset="-120"/>
                      <a:ea typeface="標楷體" pitchFamily="65" charset="-120"/>
                    </a:rPr>
                    <a:t>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a:ea typeface="標楷體" pitchFamily="65" charset="-120"/>
                </a:rPr>
                <a:t>王老師的專長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3563432034"/>
              </p:ext>
            </p:extLst>
          </p:nvPr>
        </p:nvGraphicFramePr>
        <p:xfrm>
          <a:off x="457200" y="274638"/>
          <a:ext cx="8229600" cy="426720"/>
        </p:xfrm>
        <a:graphic>
          <a:graphicData uri="http://schemas.openxmlformats.org/drawingml/2006/table">
            <a:tbl>
              <a:tblPr/>
              <a:tblGrid>
                <a:gridCol w="1627188"/>
                <a:gridCol w="1085850"/>
                <a:gridCol w="1357312"/>
                <a:gridCol w="4159250"/>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rPr>
                        <a:t>1.2/25</a:t>
                      </a: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8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7.10/31</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EC</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
        <p:nvSpPr>
          <p:cNvPr id="5" name="文字方塊 4"/>
          <p:cNvSpPr txBox="1"/>
          <p:nvPr/>
        </p:nvSpPr>
        <p:spPr>
          <a:xfrm>
            <a:off x="539552" y="2636912"/>
            <a:ext cx="648072" cy="400110"/>
          </a:xfrm>
          <a:prstGeom prst="rect">
            <a:avLst/>
          </a:prstGeom>
          <a:noFill/>
        </p:spPr>
        <p:txBody>
          <a:bodyPr wrap="square" rtlCol="0">
            <a:spAutoFit/>
          </a:bodyPr>
          <a:lstStyle/>
          <a:p>
            <a:r>
              <a:rPr lang="en-US" altLang="zh-TW" sz="2000" dirty="0" smtClean="0">
                <a:latin typeface="標楷體" pitchFamily="65" charset="-120"/>
                <a:ea typeface="標楷體" pitchFamily="65" charset="-120"/>
              </a:rPr>
              <a:t>EC</a:t>
            </a:r>
            <a:endParaRPr lang="zh-TW" altLang="en-US" sz="2000" dirty="0">
              <a:latin typeface="標楷體" pitchFamily="65" charset="-120"/>
              <a:ea typeface="標楷體" pitchFamily="65" charset="-120"/>
            </a:endParaRPr>
          </a:p>
        </p:txBody>
      </p:sp>
      <p:grpSp>
        <p:nvGrpSpPr>
          <p:cNvPr id="6" name="群組 5"/>
          <p:cNvGrpSpPr/>
          <p:nvPr/>
        </p:nvGrpSpPr>
        <p:grpSpPr>
          <a:xfrm>
            <a:off x="971600" y="2132856"/>
            <a:ext cx="432048" cy="1368152"/>
            <a:chOff x="1187624" y="2924944"/>
            <a:chExt cx="432048" cy="504056"/>
          </a:xfrm>
        </p:grpSpPr>
        <p:cxnSp>
          <p:nvCxnSpPr>
            <p:cNvPr id="7" name="直線接點 6"/>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1475656" y="1988840"/>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B2B</a:t>
            </a:r>
            <a:endParaRPr lang="zh-TW" altLang="en-US" dirty="0">
              <a:latin typeface="標楷體" pitchFamily="65" charset="-120"/>
              <a:ea typeface="標楷體" pitchFamily="65" charset="-120"/>
            </a:endParaRPr>
          </a:p>
        </p:txBody>
      </p:sp>
      <p:sp>
        <p:nvSpPr>
          <p:cNvPr id="12" name="文字方塊 11"/>
          <p:cNvSpPr txBox="1"/>
          <p:nvPr/>
        </p:nvSpPr>
        <p:spPr>
          <a:xfrm>
            <a:off x="1475656" y="3275692"/>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B2C</a:t>
            </a:r>
            <a:endParaRPr lang="zh-TW" altLang="en-US" dirty="0">
              <a:latin typeface="標楷體" pitchFamily="65" charset="-120"/>
              <a:ea typeface="標楷體" pitchFamily="65" charset="-120"/>
            </a:endParaRPr>
          </a:p>
        </p:txBody>
      </p:sp>
      <p:sp>
        <p:nvSpPr>
          <p:cNvPr id="13" name="文字方塊 12"/>
          <p:cNvSpPr txBox="1"/>
          <p:nvPr/>
        </p:nvSpPr>
        <p:spPr>
          <a:xfrm>
            <a:off x="1475656" y="2276872"/>
            <a:ext cx="136815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(Business)</a:t>
            </a:r>
            <a:endParaRPr lang="zh-TW" altLang="en-US" dirty="0">
              <a:latin typeface="標楷體" pitchFamily="65" charset="-120"/>
              <a:ea typeface="標楷體" pitchFamily="65" charset="-120"/>
            </a:endParaRPr>
          </a:p>
        </p:txBody>
      </p:sp>
      <p:sp>
        <p:nvSpPr>
          <p:cNvPr id="14" name="文字方塊 13"/>
          <p:cNvSpPr txBox="1"/>
          <p:nvPr/>
        </p:nvSpPr>
        <p:spPr>
          <a:xfrm>
            <a:off x="1475656" y="4067780"/>
            <a:ext cx="1368152" cy="369332"/>
          </a:xfrm>
          <a:prstGeom prst="rect">
            <a:avLst/>
          </a:prstGeom>
          <a:noFill/>
        </p:spPr>
        <p:txBody>
          <a:bodyPr wrap="square" rtlCol="0">
            <a:spAutoFit/>
          </a:bodyPr>
          <a:lstStyle/>
          <a:p>
            <a:r>
              <a:rPr lang="en-US" altLang="zh-TW" dirty="0" smtClean="0">
                <a:solidFill>
                  <a:srgbClr val="FF0000"/>
                </a:solidFill>
                <a:latin typeface="標楷體" pitchFamily="65" charset="-120"/>
                <a:ea typeface="標楷體" pitchFamily="65" charset="-120"/>
              </a:rPr>
              <a:t> Consumer</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1772072" y="3501008"/>
            <a:ext cx="136815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(Amazon)</a:t>
            </a:r>
            <a:endParaRPr lang="zh-TW" altLang="en-US" dirty="0">
              <a:latin typeface="標楷體" pitchFamily="65" charset="-120"/>
              <a:ea typeface="標楷體" pitchFamily="65" charset="-120"/>
            </a:endParaRPr>
          </a:p>
        </p:txBody>
      </p:sp>
      <p:cxnSp>
        <p:nvCxnSpPr>
          <p:cNvPr id="17" name="直線單箭頭接點 16"/>
          <p:cNvCxnSpPr/>
          <p:nvPr/>
        </p:nvCxnSpPr>
        <p:spPr>
          <a:xfrm flipH="1">
            <a:off x="1763688" y="3573016"/>
            <a:ext cx="72008"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9" name="群組 18"/>
          <p:cNvGrpSpPr/>
          <p:nvPr/>
        </p:nvGrpSpPr>
        <p:grpSpPr>
          <a:xfrm>
            <a:off x="2771800" y="2132856"/>
            <a:ext cx="432048" cy="1368152"/>
            <a:chOff x="1187624" y="2924944"/>
            <a:chExt cx="432048" cy="504056"/>
          </a:xfrm>
        </p:grpSpPr>
        <p:cxnSp>
          <p:nvCxnSpPr>
            <p:cNvPr id="20" name="直線接點 19"/>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文字方塊 23"/>
          <p:cNvSpPr txBox="1"/>
          <p:nvPr/>
        </p:nvSpPr>
        <p:spPr>
          <a:xfrm>
            <a:off x="3275856" y="1988840"/>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C2B</a:t>
            </a:r>
            <a:endParaRPr lang="zh-TW" altLang="en-US" dirty="0">
              <a:latin typeface="標楷體" pitchFamily="65" charset="-120"/>
              <a:ea typeface="標楷體" pitchFamily="65" charset="-120"/>
            </a:endParaRPr>
          </a:p>
        </p:txBody>
      </p:sp>
      <p:sp>
        <p:nvSpPr>
          <p:cNvPr id="25" name="文字方塊 24"/>
          <p:cNvSpPr txBox="1"/>
          <p:nvPr/>
        </p:nvSpPr>
        <p:spPr>
          <a:xfrm>
            <a:off x="3275856" y="3275692"/>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C2C</a:t>
            </a:r>
            <a:endParaRPr lang="zh-TW" altLang="en-US" dirty="0">
              <a:latin typeface="標楷體" pitchFamily="65" charset="-120"/>
              <a:ea typeface="標楷體" pitchFamily="65" charset="-120"/>
            </a:endParaRPr>
          </a:p>
        </p:txBody>
      </p:sp>
      <p:sp>
        <p:nvSpPr>
          <p:cNvPr id="26" name="文字方塊 25"/>
          <p:cNvSpPr txBox="1"/>
          <p:nvPr/>
        </p:nvSpPr>
        <p:spPr>
          <a:xfrm>
            <a:off x="3923928" y="1628800"/>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SM       DP</a:t>
            </a:r>
            <a:endParaRPr lang="zh-TW" altLang="en-US" dirty="0">
              <a:latin typeface="標楷體" pitchFamily="65" charset="-120"/>
              <a:ea typeface="標楷體" pitchFamily="65" charset="-120"/>
            </a:endParaRPr>
          </a:p>
        </p:txBody>
      </p:sp>
      <p:sp>
        <p:nvSpPr>
          <p:cNvPr id="27" name="文字方塊 26"/>
          <p:cNvSpPr txBox="1"/>
          <p:nvPr/>
        </p:nvSpPr>
        <p:spPr>
          <a:xfrm>
            <a:off x="3923928" y="1979548"/>
            <a:ext cx="129614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(Ali-</a:t>
            </a:r>
            <a:r>
              <a:rPr lang="en-US" altLang="zh-TW" dirty="0" err="1" smtClean="0">
                <a:latin typeface="標楷體" pitchFamily="65" charset="-120"/>
                <a:ea typeface="標楷體" pitchFamily="65" charset="-120"/>
              </a:rPr>
              <a:t>baba</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8" name="文字方塊 27"/>
          <p:cNvSpPr txBox="1"/>
          <p:nvPr/>
        </p:nvSpPr>
        <p:spPr>
          <a:xfrm>
            <a:off x="4067944" y="3212976"/>
            <a:ext cx="1800200" cy="369332"/>
          </a:xfrm>
          <a:prstGeom prst="rect">
            <a:avLst/>
          </a:prstGeom>
          <a:noFill/>
        </p:spPr>
        <p:txBody>
          <a:bodyPr wrap="square" rtlCol="0">
            <a:spAutoFit/>
          </a:bodyPr>
          <a:lstStyle/>
          <a:p>
            <a:r>
              <a:rPr lang="en-US" altLang="zh-TW" dirty="0" smtClean="0"/>
              <a:t>(e-bay)     FB</a:t>
            </a:r>
            <a:endParaRPr lang="zh-TW" altLang="en-US" dirty="0"/>
          </a:p>
        </p:txBody>
      </p:sp>
      <p:sp>
        <p:nvSpPr>
          <p:cNvPr id="29" name="文字方塊 28"/>
          <p:cNvSpPr txBox="1"/>
          <p:nvPr/>
        </p:nvSpPr>
        <p:spPr>
          <a:xfrm>
            <a:off x="3203848" y="3645024"/>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電影</a:t>
            </a:r>
            <a:endParaRPr lang="zh-TW" altLang="en-US" dirty="0">
              <a:latin typeface="標楷體" pitchFamily="65" charset="-120"/>
              <a:ea typeface="標楷體" pitchFamily="65" charset="-120"/>
            </a:endParaRPr>
          </a:p>
        </p:txBody>
      </p:sp>
      <p:sp>
        <p:nvSpPr>
          <p:cNvPr id="30" name="文字方塊 29"/>
          <p:cNvSpPr txBox="1"/>
          <p:nvPr/>
        </p:nvSpPr>
        <p:spPr>
          <a:xfrm>
            <a:off x="467544" y="2996952"/>
            <a:ext cx="864096" cy="646331"/>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電子商務</a:t>
            </a:r>
            <a:endParaRPr lang="zh-TW" altLang="en-US" dirty="0">
              <a:solidFill>
                <a:srgbClr val="FF0000"/>
              </a:solidFill>
              <a:latin typeface="標楷體" pitchFamily="65" charset="-120"/>
              <a:ea typeface="標楷體" pitchFamily="65" charset="-120"/>
            </a:endParaRPr>
          </a:p>
        </p:txBody>
      </p:sp>
      <p:grpSp>
        <p:nvGrpSpPr>
          <p:cNvPr id="31" name="群組 30"/>
          <p:cNvGrpSpPr/>
          <p:nvPr/>
        </p:nvGrpSpPr>
        <p:grpSpPr>
          <a:xfrm>
            <a:off x="5292079" y="2132856"/>
            <a:ext cx="466103" cy="1368152"/>
            <a:chOff x="1187624" y="2924944"/>
            <a:chExt cx="432048" cy="504056"/>
          </a:xfrm>
        </p:grpSpPr>
        <p:cxnSp>
          <p:nvCxnSpPr>
            <p:cNvPr id="32" name="直線接點 31"/>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文字方塊 35"/>
          <p:cNvSpPr txBox="1"/>
          <p:nvPr/>
        </p:nvSpPr>
        <p:spPr>
          <a:xfrm>
            <a:off x="5796136" y="1979548"/>
            <a:ext cx="3456384"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M2M(Machine): WIFI-USB(</a:t>
            </a:r>
            <a:r>
              <a:rPr lang="zh-TW" altLang="en-US" dirty="0" smtClean="0">
                <a:latin typeface="標楷體" pitchFamily="65" charset="-120"/>
                <a:ea typeface="標楷體" pitchFamily="65" charset="-120"/>
              </a:rPr>
              <a:t>分享</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器</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7380312" y="1340768"/>
            <a:ext cx="1080120" cy="369332"/>
          </a:xfrm>
          <a:prstGeom prst="rect">
            <a:avLst/>
          </a:prstGeom>
          <a:noFill/>
        </p:spPr>
        <p:txBody>
          <a:bodyPr wrap="square" rtlCol="0">
            <a:spAutoFit/>
          </a:bodyPr>
          <a:lstStyle/>
          <a:p>
            <a:r>
              <a:rPr lang="en-US" altLang="zh-TW" dirty="0" smtClean="0"/>
              <a:t>HDMI</a:t>
            </a:r>
            <a:endParaRPr lang="zh-TW" altLang="en-US" dirty="0"/>
          </a:p>
        </p:txBody>
      </p:sp>
      <p:cxnSp>
        <p:nvCxnSpPr>
          <p:cNvPr id="38" name="直線接點 37"/>
          <p:cNvCxnSpPr/>
          <p:nvPr/>
        </p:nvCxnSpPr>
        <p:spPr>
          <a:xfrm flipH="1">
            <a:off x="7164288" y="17008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flipV="1">
            <a:off x="7164288" y="1844824"/>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5868144" y="3284984"/>
            <a:ext cx="2808312" cy="369332"/>
          </a:xfrm>
          <a:prstGeom prst="rect">
            <a:avLst/>
          </a:prstGeom>
          <a:noFill/>
        </p:spPr>
        <p:txBody>
          <a:bodyPr wrap="square" rtlCol="0">
            <a:spAutoFit/>
          </a:bodyPr>
          <a:lstStyle/>
          <a:p>
            <a:r>
              <a:rPr lang="en-US" altLang="zh-TW" dirty="0" smtClean="0"/>
              <a:t>O2O→Big</a:t>
            </a:r>
            <a:r>
              <a:rPr lang="zh-TW" altLang="en-US" dirty="0" smtClean="0"/>
              <a:t> </a:t>
            </a:r>
            <a:r>
              <a:rPr lang="en-US" altLang="zh-TW" dirty="0" smtClean="0"/>
              <a:t>Data(</a:t>
            </a:r>
            <a:r>
              <a:rPr lang="zh-TW" altLang="en-US" dirty="0" smtClean="0"/>
              <a:t>大數據</a:t>
            </a:r>
            <a:r>
              <a:rPr lang="en-US" altLang="zh-TW" dirty="0" smtClean="0"/>
              <a:t>)</a:t>
            </a:r>
            <a:endParaRPr lang="zh-TW" altLang="en-US" dirty="0"/>
          </a:p>
        </p:txBody>
      </p:sp>
      <p:sp>
        <p:nvSpPr>
          <p:cNvPr id="41" name="文字方塊 40"/>
          <p:cNvSpPr txBox="1"/>
          <p:nvPr/>
        </p:nvSpPr>
        <p:spPr>
          <a:xfrm>
            <a:off x="5508104" y="3861048"/>
            <a:ext cx="2520280"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Online:</a:t>
            </a:r>
            <a:r>
              <a:rPr lang="zh-TW" altLang="en-US" dirty="0" smtClean="0">
                <a:latin typeface="標楷體" pitchFamily="65" charset="-120"/>
                <a:ea typeface="標楷體" pitchFamily="65" charset="-120"/>
              </a:rPr>
              <a:t>線上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虛擬店</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線下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實體店</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42" name="文字方塊 41"/>
          <p:cNvSpPr txBox="1"/>
          <p:nvPr/>
        </p:nvSpPr>
        <p:spPr>
          <a:xfrm>
            <a:off x="539552" y="4509120"/>
            <a:ext cx="7128792" cy="2585323"/>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全世界網路行銷最佳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亞馬遜。</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百聯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中國唯一一家零售業。</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SM:</a:t>
            </a:r>
            <a:r>
              <a:rPr lang="zh-TW" altLang="en-US" dirty="0" smtClean="0">
                <a:latin typeface="標楷體" pitchFamily="65" charset="-120"/>
                <a:ea typeface="標楷體" pitchFamily="65" charset="-120"/>
              </a:rPr>
              <a:t>超市 </a:t>
            </a:r>
            <a:r>
              <a:rPr lang="en-US" altLang="zh-TW" dirty="0" smtClean="0">
                <a:latin typeface="標楷體" pitchFamily="65" charset="-120"/>
                <a:ea typeface="標楷體" pitchFamily="65" charset="-120"/>
              </a:rPr>
              <a:t>DP:</a:t>
            </a:r>
            <a:r>
              <a:rPr lang="zh-TW" altLang="en-US" dirty="0" smtClean="0">
                <a:latin typeface="標楷體" pitchFamily="65" charset="-120"/>
                <a:ea typeface="標楷體" pitchFamily="65" charset="-120"/>
              </a:rPr>
              <a:t>百貨。</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聯華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上海起家。</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昆山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長江三角洲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工業區。</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solidFill>
                  <a:srgbClr val="0000FF"/>
                </a:solidFill>
                <a:latin typeface="標楷體" pitchFamily="65" charset="-120"/>
                <a:ea typeface="標楷體" pitchFamily="65" charset="-120"/>
              </a:rPr>
              <a:t>86</a:t>
            </a:r>
            <a:r>
              <a:rPr lang="zh-TW" altLang="en-US" dirty="0" smtClean="0">
                <a:solidFill>
                  <a:srgbClr val="0000FF"/>
                </a:solidFill>
                <a:latin typeface="標楷體" pitchFamily="65" charset="-120"/>
                <a:ea typeface="標楷體" pitchFamily="65" charset="-120"/>
              </a:rPr>
              <a:t>年台灣就有電子商務</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用在銀行。</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r>
              <a:rPr lang="zh-TW" altLang="en-US" dirty="0" smtClean="0">
                <a:solidFill>
                  <a:srgbClr val="0000FF"/>
                </a:solidFill>
                <a:latin typeface="標楷體" pitchFamily="65" charset="-120"/>
                <a:ea typeface="標楷體" pitchFamily="65" charset="-120"/>
              </a:rPr>
              <a:t> 中國最大外資零售業之冠</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大潤發。</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r>
              <a:rPr lang="zh-TW" altLang="en-US" dirty="0" smtClean="0">
                <a:solidFill>
                  <a:srgbClr val="0000FF"/>
                </a:solidFill>
                <a:latin typeface="標楷體" pitchFamily="65" charset="-120"/>
                <a:ea typeface="標楷體" pitchFamily="65" charset="-120"/>
              </a:rPr>
              <a:t> 中國外資</a:t>
            </a:r>
            <a:r>
              <a:rPr lang="en-US" altLang="zh-TW" dirty="0" smtClean="0">
                <a:solidFill>
                  <a:srgbClr val="0000FF"/>
                </a:solidFill>
                <a:latin typeface="標楷體" pitchFamily="65" charset="-120"/>
                <a:ea typeface="標楷體" pitchFamily="65" charset="-120"/>
              </a:rPr>
              <a:t>85</a:t>
            </a:r>
            <a:r>
              <a:rPr lang="zh-TW" altLang="en-US" dirty="0" smtClean="0">
                <a:solidFill>
                  <a:srgbClr val="0000FF"/>
                </a:solidFill>
                <a:latin typeface="標楷體" pitchFamily="65" charset="-120"/>
                <a:ea typeface="標楷體" pitchFamily="65" charset="-120"/>
              </a:rPr>
              <a:t>年。</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endParaRPr lang="zh-TW" altLang="en-US" dirty="0">
              <a:latin typeface="標楷體" pitchFamily="65" charset="-120"/>
              <a:ea typeface="標楷體" pitchFamily="65" charset="-120"/>
            </a:endParaRPr>
          </a:p>
        </p:txBody>
      </p:sp>
      <p:cxnSp>
        <p:nvCxnSpPr>
          <p:cNvPr id="43" name="直線單箭頭接點 42"/>
          <p:cNvCxnSpPr/>
          <p:nvPr/>
        </p:nvCxnSpPr>
        <p:spPr>
          <a:xfrm>
            <a:off x="3635896" y="2276872"/>
            <a:ext cx="72008"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3203848" y="2420888"/>
            <a:ext cx="1224136" cy="369332"/>
          </a:xfrm>
          <a:prstGeom prst="rect">
            <a:avLst/>
          </a:prstGeom>
          <a:noFill/>
        </p:spPr>
        <p:txBody>
          <a:bodyPr wrap="square" rtlCol="0">
            <a:spAutoFit/>
          </a:bodyPr>
          <a:lstStyle/>
          <a:p>
            <a:r>
              <a:rPr lang="zh-TW" altLang="en-US" dirty="0" smtClean="0">
                <a:solidFill>
                  <a:srgbClr val="0000FF"/>
                </a:solidFill>
                <a:latin typeface="標楷體" pitchFamily="65" charset="-120"/>
                <a:ea typeface="標楷體" pitchFamily="65" charset="-120"/>
              </a:rPr>
              <a:t>中小企業</a:t>
            </a:r>
            <a:endParaRPr lang="zh-TW" altLang="en-US" dirty="0">
              <a:solidFill>
                <a:srgbClr val="0000FF"/>
              </a:solidFill>
              <a:latin typeface="標楷體" pitchFamily="65" charset="-120"/>
              <a:ea typeface="標楷體" pitchFamily="65" charset="-12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2014.09.29(3-1)</a:t>
            </a:r>
            <a:endParaRPr lang="zh-TW" altLang="en-US" sz="2400" b="1" dirty="0">
              <a:latin typeface="標楷體" pitchFamily="65" charset="-120"/>
              <a:ea typeface="標楷體" pitchFamily="65" charset="-120"/>
            </a:endParaRPr>
          </a:p>
        </p:txBody>
      </p:sp>
      <p:sp>
        <p:nvSpPr>
          <p:cNvPr id="5" name="文字方塊 4"/>
          <p:cNvSpPr txBox="1"/>
          <p:nvPr/>
        </p:nvSpPr>
        <p:spPr>
          <a:xfrm>
            <a:off x="4211960" y="1268760"/>
            <a:ext cx="720080" cy="369332"/>
          </a:xfrm>
          <a:prstGeom prst="rect">
            <a:avLst/>
          </a:prstGeom>
          <a:noFill/>
          <a:ln w="25400">
            <a:solidFill>
              <a:schemeClr val="tx1"/>
            </a:solidFill>
          </a:ln>
        </p:spPr>
        <p:txBody>
          <a:bodyPr wrap="square" rtlCol="0">
            <a:spAutoFit/>
          </a:bodyPr>
          <a:lstStyle/>
          <a:p>
            <a:r>
              <a:rPr lang="en-US" altLang="zh-TW" dirty="0" smtClean="0"/>
              <a:t>CRM</a:t>
            </a:r>
            <a:endParaRPr lang="zh-TW" altLang="en-US" dirty="0"/>
          </a:p>
        </p:txBody>
      </p:sp>
      <p:cxnSp>
        <p:nvCxnSpPr>
          <p:cNvPr id="7" name="直線接點 6"/>
          <p:cNvCxnSpPr/>
          <p:nvPr/>
        </p:nvCxnSpPr>
        <p:spPr>
          <a:xfrm>
            <a:off x="4572000" y="1628800"/>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4067944" y="1907540"/>
            <a:ext cx="1008112" cy="369332"/>
          </a:xfrm>
          <a:prstGeom prst="rect">
            <a:avLst/>
          </a:prstGeom>
          <a:noFill/>
          <a:ln w="25400">
            <a:solidFill>
              <a:schemeClr val="tx1"/>
            </a:solidFill>
          </a:ln>
        </p:spPr>
        <p:txBody>
          <a:bodyPr wrap="square" rtlCol="0">
            <a:spAutoFit/>
          </a:bodyPr>
          <a:lstStyle/>
          <a:p>
            <a:r>
              <a:rPr lang="zh-TW" altLang="en-US" dirty="0" smtClean="0"/>
              <a:t>戰情室</a:t>
            </a:r>
            <a:endParaRPr lang="zh-TW" altLang="en-US" dirty="0"/>
          </a:p>
        </p:txBody>
      </p:sp>
      <p:cxnSp>
        <p:nvCxnSpPr>
          <p:cNvPr id="9" name="直線接點 8"/>
          <p:cNvCxnSpPr/>
          <p:nvPr/>
        </p:nvCxnSpPr>
        <p:spPr>
          <a:xfrm>
            <a:off x="4572000" y="2276872"/>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3779912" y="2564904"/>
            <a:ext cx="15841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779912"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364088"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3419872"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5004048"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3203848" y="3284984"/>
            <a:ext cx="1368152" cy="369332"/>
          </a:xfrm>
          <a:prstGeom prst="rect">
            <a:avLst/>
          </a:prstGeom>
          <a:noFill/>
        </p:spPr>
        <p:txBody>
          <a:bodyPr wrap="square" rtlCol="0">
            <a:spAutoFit/>
          </a:bodyPr>
          <a:lstStyle/>
          <a:p>
            <a:pPr algn="ctr"/>
            <a:r>
              <a:rPr lang="en-US" altLang="zh-TW" dirty="0" err="1" smtClean="0"/>
              <a:t>DataBase</a:t>
            </a:r>
            <a:endParaRPr lang="zh-TW" altLang="en-US" dirty="0"/>
          </a:p>
        </p:txBody>
      </p:sp>
      <p:sp>
        <p:nvSpPr>
          <p:cNvPr id="17" name="文字方塊 16"/>
          <p:cNvSpPr txBox="1"/>
          <p:nvPr/>
        </p:nvSpPr>
        <p:spPr>
          <a:xfrm>
            <a:off x="683568" y="3717032"/>
            <a:ext cx="7344816" cy="2031325"/>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戰情室。</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阿里巴巴股權</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日本軟體銀行</a:t>
            </a:r>
            <a:r>
              <a:rPr lang="en-US" altLang="zh-TW" dirty="0" smtClean="0">
                <a:latin typeface="標楷體" pitchFamily="65" charset="-120"/>
                <a:ea typeface="標楷體" pitchFamily="65" charset="-120"/>
              </a:rPr>
              <a:t>:34.4%</a:t>
            </a:r>
          </a:p>
          <a:p>
            <a:r>
              <a:rPr lang="zh-TW" altLang="en-US" dirty="0" smtClean="0">
                <a:latin typeface="標楷體" pitchFamily="65" charset="-120"/>
                <a:ea typeface="標楷體" pitchFamily="65" charset="-120"/>
              </a:rPr>
              <a:t>    雅虎</a:t>
            </a:r>
            <a:r>
              <a:rPr lang="en-US" altLang="zh-TW" dirty="0" smtClean="0">
                <a:latin typeface="標楷體" pitchFamily="65" charset="-120"/>
                <a:ea typeface="標楷體" pitchFamily="65" charset="-120"/>
              </a:rPr>
              <a:t>:22.6%</a:t>
            </a:r>
          </a:p>
          <a:p>
            <a:r>
              <a:rPr lang="zh-TW" altLang="en-US" dirty="0" smtClean="0">
                <a:latin typeface="標楷體" pitchFamily="65" charset="-120"/>
                <a:ea typeface="標楷體" pitchFamily="65" charset="-120"/>
              </a:rPr>
              <a:t>    馬雲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團隊</a:t>
            </a:r>
            <a:r>
              <a:rPr lang="en-US" altLang="zh-TW" dirty="0" smtClean="0">
                <a:latin typeface="標楷體" pitchFamily="65" charset="-120"/>
                <a:ea typeface="標楷體" pitchFamily="65" charset="-120"/>
              </a:rPr>
              <a:t>:8.9%</a:t>
            </a:r>
          </a:p>
          <a:p>
            <a:r>
              <a:rPr lang="zh-TW" altLang="en-US" dirty="0" smtClean="0">
                <a:latin typeface="標楷體" pitchFamily="65" charset="-120"/>
                <a:ea typeface="標楷體" pitchFamily="65" charset="-120"/>
              </a:rPr>
              <a:t>    蔡崇信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3.6%</a:t>
            </a:r>
          </a:p>
          <a:p>
            <a:endParaRPr lang="en-US" altLang="zh-TW" dirty="0" smtClean="0">
              <a:latin typeface="標楷體" pitchFamily="65" charset="-120"/>
              <a:ea typeface="標楷體" pitchFamily="65" charset="-12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918" b="14899"/>
          <a:stretch/>
        </p:blipFill>
        <p:spPr bwMode="auto">
          <a:xfrm>
            <a:off x="1691680" y="1196752"/>
            <a:ext cx="6136399" cy="5251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159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539552" y="1124744"/>
            <a:ext cx="4680520" cy="2031325"/>
          </a:xfrm>
          <a:prstGeom prst="rect">
            <a:avLst/>
          </a:prstGeom>
          <a:noFill/>
        </p:spPr>
        <p:txBody>
          <a:bodyPr wrap="square" rtlCol="0">
            <a:spAutoFit/>
          </a:bodyPr>
          <a:lstStyle/>
          <a:p>
            <a:r>
              <a:rPr lang="en-US" altLang="zh-TW" dirty="0" smtClean="0">
                <a:latin typeface="標楷體" pitchFamily="65" charset="-120"/>
                <a:ea typeface="標楷體" pitchFamily="65" charset="-120"/>
              </a:rPr>
              <a:t>XDSL(</a:t>
            </a:r>
            <a:r>
              <a:rPr lang="zh-TW" altLang="en-US" dirty="0" smtClean="0">
                <a:latin typeface="標楷體" pitchFamily="65" charset="-120"/>
                <a:ea typeface="標楷體" pitchFamily="65" charset="-120"/>
              </a:rPr>
              <a:t>光纖</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有線電視</a:t>
            </a:r>
            <a:r>
              <a:rPr lang="en-US" altLang="zh-TW" dirty="0" smtClean="0">
                <a:latin typeface="標楷體" pitchFamily="65" charset="-120"/>
                <a:ea typeface="標楷體" pitchFamily="65" charset="-120"/>
              </a:rPr>
              <a:t>)</a:t>
            </a:r>
          </a:p>
          <a:p>
            <a:pPr>
              <a:buFont typeface="Wingdings" pitchFamily="2" charset="2"/>
              <a:buChar char="l"/>
            </a:pPr>
            <a:r>
              <a:rPr lang="zh-TW" altLang="en-US" dirty="0" smtClean="0">
                <a:latin typeface="標楷體" pitchFamily="65" charset="-120"/>
                <a:ea typeface="標楷體" pitchFamily="65" charset="-120"/>
              </a:rPr>
              <a:t>固網人口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寬頻</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120</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破</a:t>
            </a:r>
            <a:r>
              <a:rPr lang="en-US" altLang="zh-TW" dirty="0" smtClean="0">
                <a:latin typeface="標楷體" pitchFamily="65" charset="-120"/>
                <a:ea typeface="標楷體" pitchFamily="65" charset="-120"/>
              </a:rPr>
              <a:t>200</a:t>
            </a:r>
            <a:r>
              <a:rPr lang="zh-TW" altLang="en-US" dirty="0" smtClean="0">
                <a:latin typeface="標楷體" pitchFamily="65" charset="-120"/>
                <a:ea typeface="標楷體" pitchFamily="65" charset="-120"/>
              </a:rPr>
              <a:t>萬  </a:t>
            </a:r>
            <a:r>
              <a:rPr lang="en-US" altLang="zh-TW" dirty="0" smtClean="0">
                <a:latin typeface="標楷體" pitchFamily="65" charset="-120"/>
                <a:ea typeface="標楷體" pitchFamily="65" charset="-120"/>
              </a:rPr>
              <a:t>211.6</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92</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破</a:t>
            </a:r>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  </a:t>
            </a:r>
            <a:r>
              <a:rPr lang="en-US" altLang="zh-TW" dirty="0" smtClean="0">
                <a:latin typeface="標楷體" pitchFamily="65" charset="-120"/>
                <a:ea typeface="標楷體" pitchFamily="65" charset="-120"/>
              </a:rPr>
              <a:t>304.1</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375.1</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460.2</a:t>
            </a:r>
            <a:r>
              <a:rPr lang="zh-TW" altLang="en-US" dirty="0" smtClean="0">
                <a:latin typeface="標楷體" pitchFamily="65" charset="-120"/>
                <a:ea typeface="標楷體" pitchFamily="65" charset="-120"/>
              </a:rPr>
              <a:t>萬   </a:t>
            </a:r>
            <a:endParaRPr lang="en-US" altLang="zh-TW" dirty="0" smtClean="0">
              <a:latin typeface="標楷體" pitchFamily="65" charset="-120"/>
              <a:ea typeface="標楷體" pitchFamily="65" charset="-120"/>
            </a:endParaRPr>
          </a:p>
        </p:txBody>
      </p:sp>
      <p:sp>
        <p:nvSpPr>
          <p:cNvPr id="7" name="文字方塊 6"/>
          <p:cNvSpPr txBox="1"/>
          <p:nvPr/>
        </p:nvSpPr>
        <p:spPr>
          <a:xfrm>
            <a:off x="3563888" y="2771636"/>
            <a:ext cx="5040560" cy="2031325"/>
          </a:xfrm>
          <a:prstGeom prst="rect">
            <a:avLst/>
          </a:prstGeom>
          <a:noFill/>
        </p:spPr>
        <p:txBody>
          <a:bodyPr wrap="square" rtlCol="0">
            <a:spAutoFit/>
          </a:bodyPr>
          <a:lstStyle/>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118</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327</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97</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:1,000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(i3)</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:1,421</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(i3s)</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0.3</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=63</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預計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=220</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8" name="文字方塊 7"/>
          <p:cNvSpPr txBox="1"/>
          <p:nvPr/>
        </p:nvSpPr>
        <p:spPr>
          <a:xfrm>
            <a:off x="4211960"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中華</a:t>
            </a:r>
            <a:endParaRPr lang="zh-TW" altLang="en-US" dirty="0">
              <a:latin typeface="標楷體" pitchFamily="65" charset="-120"/>
              <a:ea typeface="標楷體" pitchFamily="65" charset="-120"/>
            </a:endParaRPr>
          </a:p>
        </p:txBody>
      </p:sp>
      <p:sp>
        <p:nvSpPr>
          <p:cNvPr id="9" name="文字方塊 8"/>
          <p:cNvSpPr txBox="1"/>
          <p:nvPr/>
        </p:nvSpPr>
        <p:spPr>
          <a:xfrm>
            <a:off x="5076056"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台灣</a:t>
            </a:r>
            <a:endParaRPr lang="zh-TW" altLang="en-US" dirty="0">
              <a:latin typeface="標楷體" pitchFamily="65" charset="-120"/>
              <a:ea typeface="標楷體" pitchFamily="65" charset="-120"/>
            </a:endParaRPr>
          </a:p>
        </p:txBody>
      </p:sp>
      <p:sp>
        <p:nvSpPr>
          <p:cNvPr id="10" name="文字方塊 9"/>
          <p:cNvSpPr txBox="1"/>
          <p:nvPr/>
        </p:nvSpPr>
        <p:spPr>
          <a:xfrm>
            <a:off x="5868144"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遠傳</a:t>
            </a:r>
            <a:endParaRPr lang="zh-TW" altLang="en-US" dirty="0">
              <a:latin typeface="標楷體" pitchFamily="65" charset="-120"/>
              <a:ea typeface="標楷體" pitchFamily="65" charset="-120"/>
            </a:endParaRPr>
          </a:p>
        </p:txBody>
      </p:sp>
      <p:cxnSp>
        <p:nvCxnSpPr>
          <p:cNvPr id="12" name="直線單箭頭接點 11"/>
          <p:cNvCxnSpPr/>
          <p:nvPr/>
        </p:nvCxnSpPr>
        <p:spPr>
          <a:xfrm>
            <a:off x="3779912" y="2132856"/>
            <a:ext cx="792088"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4572000" y="1979548"/>
            <a:ext cx="864096" cy="369332"/>
          </a:xfrm>
          <a:prstGeom prst="rect">
            <a:avLst/>
          </a:prstGeom>
          <a:noFill/>
        </p:spPr>
        <p:txBody>
          <a:bodyPr wrap="square" rtlCol="0">
            <a:spAutoFit/>
          </a:bodyPr>
          <a:lstStyle/>
          <a:p>
            <a:r>
              <a:rPr lang="en-US" altLang="zh-TW" dirty="0" smtClean="0">
                <a:solidFill>
                  <a:srgbClr val="0000FF"/>
                </a:solidFill>
              </a:rPr>
              <a:t>3G</a:t>
            </a:r>
            <a:endParaRPr lang="zh-TW" altLang="en-US" dirty="0">
              <a:solidFill>
                <a:srgbClr val="0000FF"/>
              </a:solidFill>
            </a:endParaRPr>
          </a:p>
        </p:txBody>
      </p:sp>
      <p:cxnSp>
        <p:nvCxnSpPr>
          <p:cNvPr id="15" name="直線單箭頭接點 14"/>
          <p:cNvCxnSpPr/>
          <p:nvPr/>
        </p:nvCxnSpPr>
        <p:spPr>
          <a:xfrm>
            <a:off x="1547664" y="2780928"/>
            <a:ext cx="14401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1115616" y="4149080"/>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阿里巴巴</a:t>
            </a:r>
            <a:endParaRPr lang="zh-TW" altLang="en-US" dirty="0">
              <a:latin typeface="標楷體" pitchFamily="65" charset="-120"/>
              <a:ea typeface="標楷體" pitchFamily="65" charset="-120"/>
            </a:endParaRPr>
          </a:p>
        </p:txBody>
      </p:sp>
      <p:sp>
        <p:nvSpPr>
          <p:cNvPr id="17" name="文字方塊 16"/>
          <p:cNvSpPr txBox="1"/>
          <p:nvPr/>
        </p:nvSpPr>
        <p:spPr>
          <a:xfrm>
            <a:off x="1331640" y="3356992"/>
            <a:ext cx="792088" cy="646331"/>
          </a:xfrm>
          <a:prstGeom prst="rect">
            <a:avLst/>
          </a:prstGeom>
          <a:noFill/>
        </p:spPr>
        <p:txBody>
          <a:bodyPr wrap="square" rtlCol="0">
            <a:spAutoFit/>
          </a:bodyPr>
          <a:lstStyle/>
          <a:p>
            <a:r>
              <a:rPr lang="en-US" altLang="zh-TW" dirty="0" err="1" smtClean="0"/>
              <a:t>Sina</a:t>
            </a:r>
            <a:endParaRPr lang="en-US" altLang="zh-TW" dirty="0" smtClean="0"/>
          </a:p>
          <a:p>
            <a:r>
              <a:rPr lang="en-US" altLang="zh-TW" dirty="0" smtClean="0"/>
              <a:t>B2B</a:t>
            </a:r>
            <a:endParaRPr lang="zh-TW" altLang="en-US" dirty="0"/>
          </a:p>
        </p:txBody>
      </p:sp>
      <p:sp>
        <p:nvSpPr>
          <p:cNvPr id="18" name="文字方塊 17"/>
          <p:cNvSpPr txBox="1"/>
          <p:nvPr/>
        </p:nvSpPr>
        <p:spPr>
          <a:xfrm>
            <a:off x="899592" y="3068960"/>
            <a:ext cx="1512168" cy="338554"/>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a:t>
            </a:r>
            <a:r>
              <a:rPr lang="zh-TW" altLang="en-US" sz="1600" dirty="0" smtClean="0">
                <a:solidFill>
                  <a:srgbClr val="0000FF"/>
                </a:solidFill>
                <a:latin typeface="標楷體" pitchFamily="65" charset="-120"/>
                <a:ea typeface="標楷體" pitchFamily="65" charset="-120"/>
              </a:rPr>
              <a:t>高鐵通車</a:t>
            </a:r>
            <a:endParaRPr lang="zh-TW" altLang="en-US" sz="1600" dirty="0">
              <a:solidFill>
                <a:srgbClr val="0000FF"/>
              </a:solidFill>
              <a:latin typeface="標楷體" pitchFamily="65" charset="-120"/>
              <a:ea typeface="標楷體" pitchFamily="65" charset="-120"/>
            </a:endParaRPr>
          </a:p>
        </p:txBody>
      </p:sp>
      <p:sp>
        <p:nvSpPr>
          <p:cNvPr id="19" name="文字方塊 18"/>
          <p:cNvSpPr txBox="1"/>
          <p:nvPr/>
        </p:nvSpPr>
        <p:spPr>
          <a:xfrm>
            <a:off x="3131840" y="3851756"/>
            <a:ext cx="504056" cy="369332"/>
          </a:xfrm>
          <a:prstGeom prst="rect">
            <a:avLst/>
          </a:prstGeom>
          <a:noFill/>
          <a:ln w="25400">
            <a:solidFill>
              <a:srgbClr val="0000FF"/>
            </a:solidFill>
            <a:prstDash val="sysDash"/>
          </a:ln>
        </p:spPr>
        <p:txBody>
          <a:bodyPr wrap="square" rtlCol="0">
            <a:spAutoFit/>
          </a:bodyPr>
          <a:lstStyle/>
          <a:p>
            <a:r>
              <a:rPr lang="en-US" altLang="zh-TW" dirty="0" smtClean="0">
                <a:solidFill>
                  <a:srgbClr val="0000FF"/>
                </a:solidFill>
              </a:rPr>
              <a:t>4G</a:t>
            </a:r>
            <a:endParaRPr lang="zh-TW" altLang="en-US" dirty="0">
              <a:solidFill>
                <a:srgbClr val="0000FF"/>
              </a:solidFill>
            </a:endParaRPr>
          </a:p>
        </p:txBody>
      </p:sp>
      <p:sp>
        <p:nvSpPr>
          <p:cNvPr id="20" name="文字方塊 19"/>
          <p:cNvSpPr txBox="1"/>
          <p:nvPr/>
        </p:nvSpPr>
        <p:spPr>
          <a:xfrm>
            <a:off x="1979712" y="562617"/>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8.11/7</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EC</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043608" y="1124744"/>
            <a:ext cx="151216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MOD : 580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1043608" y="1547500"/>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凱擘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155</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7" name="文字方塊 6"/>
          <p:cNvSpPr txBox="1"/>
          <p:nvPr/>
        </p:nvSpPr>
        <p:spPr>
          <a:xfrm>
            <a:off x="1043608" y="1988840"/>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中嘉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118</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8" name="左大括弧 7"/>
          <p:cNvSpPr/>
          <p:nvPr/>
        </p:nvSpPr>
        <p:spPr>
          <a:xfrm>
            <a:off x="827584" y="1268760"/>
            <a:ext cx="216024" cy="1008112"/>
          </a:xfrm>
          <a:prstGeom prst="leftBrace">
            <a:avLst/>
          </a:prstGeom>
          <a:noFill/>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標楷體" pitchFamily="65" charset="-120"/>
              <a:ea typeface="標楷體" pitchFamily="65" charset="-120"/>
            </a:endParaRPr>
          </a:p>
        </p:txBody>
      </p:sp>
      <p:sp>
        <p:nvSpPr>
          <p:cNvPr id="9" name="文字方塊 8"/>
          <p:cNvSpPr txBox="1"/>
          <p:nvPr/>
        </p:nvSpPr>
        <p:spPr>
          <a:xfrm>
            <a:off x="683568" y="2564904"/>
            <a:ext cx="3528392" cy="1754326"/>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大三元軟體下載</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凱基證卷</a:t>
            </a:r>
            <a:r>
              <a:rPr lang="en-US" altLang="zh-TW" dirty="0" smtClean="0">
                <a:latin typeface="標楷體" pitchFamily="65" charset="-120"/>
                <a:ea typeface="標楷體" pitchFamily="65" charset="-120"/>
              </a:rPr>
              <a:t>)</a:t>
            </a:r>
          </a:p>
          <a:p>
            <a:pPr>
              <a:buFont typeface="Wingdings" pitchFamily="2" charset="2"/>
              <a:buChar char="l"/>
            </a:pPr>
            <a:r>
              <a:rPr lang="en-US" altLang="zh-TW" dirty="0" smtClean="0">
                <a:latin typeface="標楷體" pitchFamily="65" charset="-120"/>
                <a:ea typeface="標楷體" pitchFamily="65" charset="-120"/>
              </a:rPr>
              <a:t>2009</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風災</a:t>
            </a:r>
            <a:r>
              <a:rPr lang="en-US" altLang="zh-TW" dirty="0" smtClean="0">
                <a:latin typeface="標楷體" pitchFamily="65" charset="-120"/>
                <a:ea typeface="標楷體" pitchFamily="65" charset="-120"/>
              </a:rPr>
              <a:t>Google map</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早期</a:t>
            </a:r>
            <a:r>
              <a:rPr lang="en-US" altLang="zh-TW" dirty="0" smtClean="0">
                <a:latin typeface="標楷體" pitchFamily="65" charset="-120"/>
                <a:ea typeface="標楷體" pitchFamily="65" charset="-120"/>
              </a:rPr>
              <a:t>PDA</a:t>
            </a:r>
            <a:r>
              <a:rPr lang="zh-TW" altLang="en-US" dirty="0" smtClean="0">
                <a:latin typeface="標楷體" pitchFamily="65" charset="-120"/>
                <a:ea typeface="標楷體" pitchFamily="65" charset="-120"/>
              </a:rPr>
              <a:t>用最多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GOOGLE</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11/11</a:t>
            </a:r>
            <a:r>
              <a:rPr lang="zh-TW" altLang="en-US" dirty="0" smtClean="0">
                <a:latin typeface="標楷體" pitchFamily="65" charset="-120"/>
                <a:ea typeface="標楷體" pitchFamily="65" charset="-120"/>
              </a:rPr>
              <a:t>日光棍節。</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作業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訂閱頻道。</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0" name="文字方塊 9"/>
          <p:cNvSpPr txBox="1"/>
          <p:nvPr/>
        </p:nvSpPr>
        <p:spPr>
          <a:xfrm>
            <a:off x="1988096" y="7434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9.11/14</a:t>
            </a:r>
            <a:r>
              <a:rPr lang="zh-TW" altLang="en-US" sz="2400" b="1" dirty="0" smtClean="0">
                <a:latin typeface="標楷體" pitchFamily="65" charset="-120"/>
                <a:ea typeface="標楷體" pitchFamily="65" charset="-120"/>
              </a:rPr>
              <a:t> 期中考</a:t>
            </a:r>
            <a:endParaRPr lang="zh-TW" altLang="en-US" sz="2400" b="1" dirty="0">
              <a:latin typeface="標楷體" pitchFamily="65" charset="-120"/>
              <a:ea typeface="標楷體" pitchFamily="65" charset="-12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
        <p:nvSpPr>
          <p:cNvPr id="5" name="文字方塊 4"/>
          <p:cNvSpPr txBox="1"/>
          <p:nvPr/>
        </p:nvSpPr>
        <p:spPr>
          <a:xfrm>
            <a:off x="755576" y="1268760"/>
            <a:ext cx="3816424" cy="1200329"/>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電影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小時代</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支付寶、娛樂寶。</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編劇</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郭敬明。</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28" name="群組 27"/>
          <p:cNvGrpSpPr/>
          <p:nvPr/>
        </p:nvGrpSpPr>
        <p:grpSpPr>
          <a:xfrm>
            <a:off x="1043608" y="2276872"/>
            <a:ext cx="3960440" cy="1881500"/>
            <a:chOff x="2411760" y="2276872"/>
            <a:chExt cx="3960440" cy="1881500"/>
          </a:xfrm>
        </p:grpSpPr>
        <p:sp>
          <p:nvSpPr>
            <p:cNvPr id="13" name="文字方塊 12"/>
            <p:cNvSpPr txBox="1"/>
            <p:nvPr/>
          </p:nvSpPr>
          <p:spPr>
            <a:xfrm>
              <a:off x="2699792" y="3212976"/>
              <a:ext cx="367240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郭敬明</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九把刀</a:t>
              </a:r>
              <a:r>
                <a:rPr lang="en-US" altLang="zh-TW"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柴智屏</a:t>
              </a:r>
              <a:endParaRPr lang="zh-TW" altLang="en-US" u="sng" dirty="0">
                <a:latin typeface="標楷體" pitchFamily="65" charset="-120"/>
                <a:ea typeface="標楷體" pitchFamily="65" charset="-120"/>
              </a:endParaRPr>
            </a:p>
          </p:txBody>
        </p:sp>
        <p:grpSp>
          <p:nvGrpSpPr>
            <p:cNvPr id="27" name="群組 26"/>
            <p:cNvGrpSpPr/>
            <p:nvPr/>
          </p:nvGrpSpPr>
          <p:grpSpPr>
            <a:xfrm>
              <a:off x="2411760" y="2276872"/>
              <a:ext cx="2808312" cy="1881500"/>
              <a:chOff x="2411760" y="2276872"/>
              <a:chExt cx="2808312" cy="1881500"/>
            </a:xfrm>
          </p:grpSpPr>
          <p:sp>
            <p:nvSpPr>
              <p:cNvPr id="6" name="文字方塊 5"/>
              <p:cNvSpPr txBox="1"/>
              <p:nvPr/>
            </p:nvSpPr>
            <p:spPr>
              <a:xfrm>
                <a:off x="3563888" y="2276872"/>
                <a:ext cx="1368152" cy="369332"/>
              </a:xfrm>
              <a:prstGeom prst="rect">
                <a:avLst/>
              </a:prstGeom>
              <a:noFill/>
            </p:spPr>
            <p:txBody>
              <a:bodyPr wrap="square" rtlCol="0">
                <a:spAutoFit/>
              </a:bodyPr>
              <a:lstStyle/>
              <a:p>
                <a:pPr algn="ctr"/>
                <a:r>
                  <a:rPr lang="zh-TW" altLang="en-US" dirty="0" smtClean="0">
                    <a:latin typeface="標楷體" pitchFamily="65" charset="-120"/>
                    <a:ea typeface="標楷體" pitchFamily="65" charset="-120"/>
                  </a:rPr>
                  <a:t>作家</a:t>
                </a:r>
                <a:endParaRPr lang="zh-TW" altLang="en-US" dirty="0">
                  <a:latin typeface="標楷體" pitchFamily="65" charset="-120"/>
                  <a:ea typeface="標楷體" pitchFamily="65" charset="-120"/>
                </a:endParaRPr>
              </a:p>
            </p:txBody>
          </p:sp>
          <p:cxnSp>
            <p:nvCxnSpPr>
              <p:cNvPr id="8" name="直線接點 7"/>
              <p:cNvCxnSpPr>
                <a:stCxn id="6" idx="2"/>
              </p:cNvCxnSpPr>
              <p:nvPr/>
            </p:nvCxnSpPr>
            <p:spPr>
              <a:xfrm flipH="1">
                <a:off x="4244009" y="2646204"/>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343909" y="2882348"/>
                <a:ext cx="18722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H="1">
                <a:off x="3343909" y="2894885"/>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H="1">
                <a:off x="5216117" y="2852936"/>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2699792" y="3789040"/>
                <a:ext cx="21602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韓寒</a:t>
                </a:r>
                <a:r>
                  <a:rPr lang="en-US" altLang="zh-TW" dirty="0" smtClean="0">
                    <a:latin typeface="標楷體" pitchFamily="65" charset="-120"/>
                    <a:ea typeface="標楷體" pitchFamily="65" charset="-120"/>
                  </a:rPr>
                  <a:t>(80</a:t>
                </a:r>
                <a:r>
                  <a:rPr lang="zh-TW" altLang="en-US" dirty="0" smtClean="0">
                    <a:latin typeface="標楷體" pitchFamily="65" charset="-120"/>
                    <a:ea typeface="標楷體" pitchFamily="65" charset="-120"/>
                  </a:rPr>
                  <a:t>年代</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5" name="左大括弧 14"/>
              <p:cNvSpPr/>
              <p:nvPr/>
            </p:nvSpPr>
            <p:spPr>
              <a:xfrm>
                <a:off x="2411760" y="3429000"/>
                <a:ext cx="288032" cy="57606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6" name="文字方塊 15"/>
            <p:cNvSpPr txBox="1"/>
            <p:nvPr/>
          </p:nvSpPr>
          <p:spPr>
            <a:xfrm>
              <a:off x="5364088" y="3501008"/>
              <a:ext cx="86409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編導</a:t>
              </a:r>
              <a:endParaRPr lang="zh-TW" altLang="en-US" dirty="0">
                <a:latin typeface="標楷體" pitchFamily="65" charset="-120"/>
                <a:ea typeface="標楷體" pitchFamily="65" charset="-120"/>
              </a:endParaRPr>
            </a:p>
          </p:txBody>
        </p:sp>
      </p:grpSp>
      <p:sp>
        <p:nvSpPr>
          <p:cNvPr id="17" name="文字方塊 16"/>
          <p:cNvSpPr txBox="1"/>
          <p:nvPr/>
        </p:nvSpPr>
        <p:spPr>
          <a:xfrm>
            <a:off x="5652120" y="1835532"/>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娛樂寶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眾酬</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cxnSp>
        <p:nvCxnSpPr>
          <p:cNvPr id="19" name="直線單箭頭接點 18"/>
          <p:cNvCxnSpPr>
            <a:stCxn id="17" idx="1"/>
          </p:cNvCxnSpPr>
          <p:nvPr/>
        </p:nvCxnSpPr>
        <p:spPr>
          <a:xfrm flipH="1">
            <a:off x="2832652" y="2020198"/>
            <a:ext cx="2819468" cy="738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H="1">
            <a:off x="6012160" y="2204864"/>
            <a:ext cx="144016" cy="7920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a:off x="6444208" y="2204864"/>
            <a:ext cx="792088" cy="72008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5580112" y="3068960"/>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演員</a:t>
            </a:r>
            <a:endParaRPr lang="zh-TW" altLang="en-US" dirty="0">
              <a:latin typeface="標楷體" pitchFamily="65" charset="-120"/>
              <a:ea typeface="標楷體" pitchFamily="65" charset="-120"/>
            </a:endParaRPr>
          </a:p>
        </p:txBody>
      </p:sp>
      <p:sp>
        <p:nvSpPr>
          <p:cNvPr id="31" name="文字方塊 30"/>
          <p:cNvSpPr txBox="1"/>
          <p:nvPr/>
        </p:nvSpPr>
        <p:spPr>
          <a:xfrm>
            <a:off x="6732240" y="3068960"/>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戲劇通路</a:t>
            </a:r>
            <a:endParaRPr lang="zh-TW" altLang="en-US" dirty="0">
              <a:latin typeface="標楷體" pitchFamily="65" charset="-120"/>
              <a:ea typeface="標楷體" pitchFamily="65" charset="-120"/>
            </a:endParaRPr>
          </a:p>
        </p:txBody>
      </p:sp>
      <p:sp>
        <p:nvSpPr>
          <p:cNvPr id="32" name="文字方塊 31"/>
          <p:cNvSpPr txBox="1"/>
          <p:nvPr/>
        </p:nvSpPr>
        <p:spPr>
          <a:xfrm>
            <a:off x="6732240" y="2132856"/>
            <a:ext cx="108012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股份制</a:t>
            </a:r>
            <a:endParaRPr lang="zh-TW" altLang="en-US" dirty="0">
              <a:latin typeface="標楷體" pitchFamily="65" charset="-120"/>
              <a:ea typeface="標楷體" pitchFamily="65" charset="-120"/>
            </a:endParaRPr>
          </a:p>
        </p:txBody>
      </p:sp>
      <p:sp>
        <p:nvSpPr>
          <p:cNvPr id="33" name="文字方塊 32"/>
          <p:cNvSpPr txBox="1"/>
          <p:nvPr/>
        </p:nvSpPr>
        <p:spPr>
          <a:xfrm>
            <a:off x="755576" y="4676943"/>
            <a:ext cx="7560840" cy="1477328"/>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新東方外語</a:t>
            </a:r>
            <a:r>
              <a:rPr lang="en-US" altLang="zh-TW" dirty="0" smtClean="0">
                <a:latin typeface="標楷體" pitchFamily="65" charset="-120"/>
                <a:ea typeface="標楷體" pitchFamily="65" charset="-120"/>
              </a:rPr>
              <a:t>(2006</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9</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日新東方教育科技集團在美國紐約證券交易所成功上市，成為中國第一家海外上市的教育機構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23" name="文字方塊 22"/>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10.11/21</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848872" cy="2585323"/>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作業</a:t>
            </a:r>
            <a:r>
              <a:rPr lang="en-US" altLang="zh-TW" dirty="0" smtClean="0">
                <a:latin typeface="標楷體" pitchFamily="65" charset="-120"/>
                <a:ea typeface="標楷體" pitchFamily="65" charset="-120"/>
              </a:rPr>
              <a:t>--ILMS</a:t>
            </a:r>
            <a:r>
              <a:rPr lang="zh-TW" altLang="en-US" dirty="0" smtClean="0">
                <a:latin typeface="標楷體" pitchFamily="65" charset="-120"/>
                <a:ea typeface="標楷體" pitchFamily="65" charset="-120"/>
              </a:rPr>
              <a:t>上傳</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KTV</a:t>
            </a:r>
          </a:p>
          <a:p>
            <a:r>
              <a:rPr lang="en-US" altLang="zh-TW" dirty="0" smtClean="0">
                <a:latin typeface="標楷體" pitchFamily="65" charset="-120"/>
                <a:ea typeface="標楷體" pitchFamily="65" charset="-120"/>
              </a:rPr>
              <a:t>  2. 4G</a:t>
            </a:r>
          </a:p>
          <a:p>
            <a:r>
              <a:rPr lang="en-US" altLang="zh-TW" dirty="0" smtClean="0">
                <a:latin typeface="標楷體" pitchFamily="65" charset="-120"/>
                <a:ea typeface="標楷體" pitchFamily="65" charset="-120"/>
              </a:rPr>
              <a:t>  3. </a:t>
            </a:r>
            <a:r>
              <a:rPr lang="zh-TW" altLang="en-US" dirty="0" smtClean="0">
                <a:latin typeface="標楷體" pitchFamily="65" charset="-120"/>
                <a:ea typeface="標楷體" pitchFamily="65" charset="-120"/>
              </a:rPr>
              <a:t>頻寬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含詳細資料</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PPT:</a:t>
            </a:r>
            <a:r>
              <a:rPr lang="zh-TW" altLang="en-US" dirty="0" smtClean="0">
                <a:latin typeface="標楷體" pitchFamily="65" charset="-120"/>
                <a:ea typeface="標楷體" pitchFamily="65" charset="-120"/>
              </a:rPr>
              <a:t>上課教材下載到電腦再上傳。</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工管系電腦來源</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教育部補助商業自動化</a:t>
            </a:r>
            <a:r>
              <a:rPr lang="en-US" altLang="zh-TW" dirty="0" smtClean="0">
                <a:latin typeface="標楷體" pitchFamily="65" charset="-120"/>
                <a:ea typeface="標楷體" pitchFamily="65" charset="-120"/>
              </a:rPr>
              <a:t>POS</a:t>
            </a:r>
            <a:r>
              <a:rPr lang="zh-TW" altLang="en-US" dirty="0" smtClean="0">
                <a:latin typeface="標楷體" pitchFamily="65" charset="-120"/>
                <a:ea typeface="標楷體" pitchFamily="65" charset="-120"/>
              </a:rPr>
              <a:t>需求。</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老師網址</a:t>
            </a:r>
            <a:r>
              <a:rPr lang="en-US" altLang="zh-TW" dirty="0" smtClean="0">
                <a:latin typeface="標楷體" pitchFamily="65" charset="-120"/>
                <a:ea typeface="標楷體" pitchFamily="65" charset="-120"/>
              </a:rPr>
              <a:t>:entry.hust.edu.tw/~</a:t>
            </a:r>
            <a:r>
              <a:rPr lang="en-US" altLang="zh-TW" dirty="0" err="1" smtClean="0">
                <a:latin typeface="標楷體" pitchFamily="65" charset="-120"/>
                <a:ea typeface="標楷體" pitchFamily="65" charset="-120"/>
              </a:rPr>
              <a:t>raylin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供應鏈管理→</a:t>
            </a:r>
            <a:r>
              <a:rPr lang="en-US" altLang="zh-TW" dirty="0" err="1" smtClean="0">
                <a:latin typeface="標楷體" pitchFamily="65" charset="-120"/>
                <a:ea typeface="標楷體" pitchFamily="65" charset="-120"/>
              </a:rPr>
              <a:t>Fortube</a:t>
            </a:r>
            <a:r>
              <a:rPr lang="en-US" altLang="zh-TW" dirty="0" smtClean="0">
                <a:latin typeface="標楷體" pitchFamily="65" charset="-120"/>
                <a:ea typeface="標楷體" pitchFamily="65" charset="-120"/>
              </a:rPr>
              <a:t> 500</a:t>
            </a:r>
            <a:r>
              <a:rPr lang="zh-TW" altLang="en-US" dirty="0" smtClean="0">
                <a:latin typeface="標楷體" pitchFamily="65" charset="-120"/>
                <a:ea typeface="標楷體" pitchFamily="65" charset="-120"/>
              </a:rPr>
              <a:t>大。</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16" name="群組 15"/>
          <p:cNvGrpSpPr/>
          <p:nvPr/>
        </p:nvGrpSpPr>
        <p:grpSpPr>
          <a:xfrm>
            <a:off x="1241984" y="3717032"/>
            <a:ext cx="233672" cy="1368152"/>
            <a:chOff x="1241984" y="3717032"/>
            <a:chExt cx="233672" cy="1368152"/>
          </a:xfrm>
        </p:grpSpPr>
        <p:cxnSp>
          <p:nvCxnSpPr>
            <p:cNvPr id="8" name="直線接點 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1547664" y="342900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微信</a:t>
            </a:r>
            <a:endParaRPr lang="zh-TW" altLang="en-US" dirty="0">
              <a:latin typeface="標楷體" pitchFamily="65" charset="-120"/>
              <a:ea typeface="標楷體" pitchFamily="65" charset="-120"/>
            </a:endParaRPr>
          </a:p>
        </p:txBody>
      </p:sp>
      <p:sp>
        <p:nvSpPr>
          <p:cNvPr id="12" name="文字方塊 11"/>
          <p:cNvSpPr txBox="1"/>
          <p:nvPr/>
        </p:nvSpPr>
        <p:spPr>
          <a:xfrm>
            <a:off x="1547664" y="4859868"/>
            <a:ext cx="316835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微博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Blog(</a:t>
            </a:r>
            <a:r>
              <a:rPr lang="zh-TW" altLang="en-US" dirty="0" smtClean="0">
                <a:latin typeface="標楷體" pitchFamily="65" charset="-120"/>
                <a:ea typeface="標楷體" pitchFamily="65" charset="-120"/>
              </a:rPr>
              <a:t>新浪</a:t>
            </a:r>
            <a:r>
              <a:rPr lang="en-US" altLang="zh-TW" dirty="0" smtClean="0">
                <a:latin typeface="標楷體" pitchFamily="65" charset="-120"/>
                <a:ea typeface="標楷體" pitchFamily="65" charset="-120"/>
              </a:rPr>
              <a:t>:Sine)</a:t>
            </a:r>
            <a:endParaRPr lang="zh-TW" altLang="en-US" dirty="0">
              <a:latin typeface="標楷體" pitchFamily="65" charset="-120"/>
              <a:ea typeface="標楷體" pitchFamily="65" charset="-120"/>
            </a:endParaRPr>
          </a:p>
        </p:txBody>
      </p:sp>
      <p:sp>
        <p:nvSpPr>
          <p:cNvPr id="13" name="左大括弧 12"/>
          <p:cNvSpPr/>
          <p:nvPr/>
        </p:nvSpPr>
        <p:spPr>
          <a:xfrm>
            <a:off x="2195736" y="3284984"/>
            <a:ext cx="504056" cy="648072"/>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4" name="文字方塊 13"/>
          <p:cNvSpPr txBox="1"/>
          <p:nvPr/>
        </p:nvSpPr>
        <p:spPr>
          <a:xfrm>
            <a:off x="2699792" y="3140968"/>
            <a:ext cx="2376264" cy="923330"/>
          </a:xfrm>
          <a:prstGeom prst="rect">
            <a:avLst/>
          </a:prstGeom>
          <a:noFill/>
        </p:spPr>
        <p:txBody>
          <a:bodyPr wrap="square" rtlCol="0">
            <a:spAutoFit/>
          </a:bodyPr>
          <a:lstStyle/>
          <a:p>
            <a:r>
              <a:rPr lang="en-US" altLang="zh-TW" dirty="0" err="1" smtClean="0">
                <a:latin typeface="標楷體" pitchFamily="65" charset="-120"/>
                <a:ea typeface="標楷體" pitchFamily="65" charset="-120"/>
              </a:rPr>
              <a:t>Wats</a:t>
            </a:r>
            <a:r>
              <a:rPr lang="en-US" altLang="zh-TW" dirty="0" smtClean="0">
                <a:latin typeface="標楷體" pitchFamily="65" charset="-120"/>
                <a:ea typeface="標楷體" pitchFamily="65" charset="-120"/>
              </a:rPr>
              <a:t>-app(</a:t>
            </a:r>
            <a:r>
              <a:rPr lang="en-US" altLang="zh-TW" dirty="0" err="1" smtClean="0">
                <a:latin typeface="標楷體" pitchFamily="65" charset="-120"/>
                <a:ea typeface="標楷體" pitchFamily="65" charset="-120"/>
              </a:rPr>
              <a:t>Apple+FB</a:t>
            </a:r>
            <a:r>
              <a:rPr lang="en-US" altLang="zh-TW"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Line</a:t>
            </a:r>
          </a:p>
          <a:p>
            <a:r>
              <a:rPr lang="en-US" altLang="zh-TW" dirty="0" smtClean="0">
                <a:latin typeface="標楷體" pitchFamily="65" charset="-120"/>
                <a:ea typeface="標楷體" pitchFamily="65" charset="-120"/>
              </a:rPr>
              <a:t>(We-chat):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QQ</a:t>
            </a:r>
            <a:r>
              <a:rPr lang="zh-TW" altLang="en-US" dirty="0" smtClean="0">
                <a:latin typeface="標楷體" pitchFamily="65" charset="-120"/>
                <a:ea typeface="標楷體" pitchFamily="65" charset="-120"/>
              </a:rPr>
              <a:t>騰訊</a:t>
            </a:r>
            <a:endParaRPr lang="zh-TW" altLang="en-US" dirty="0">
              <a:latin typeface="標楷體" pitchFamily="65" charset="-120"/>
              <a:ea typeface="標楷體" pitchFamily="65" charset="-120"/>
            </a:endParaRPr>
          </a:p>
        </p:txBody>
      </p:sp>
      <p:sp>
        <p:nvSpPr>
          <p:cNvPr id="15" name="文字方塊 14"/>
          <p:cNvSpPr txBox="1"/>
          <p:nvPr/>
        </p:nvSpPr>
        <p:spPr>
          <a:xfrm>
            <a:off x="899592" y="5229200"/>
            <a:ext cx="6048672" cy="1200329"/>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Proxy(</a:t>
            </a:r>
            <a:r>
              <a:rPr lang="zh-TW" altLang="en-US" dirty="0" smtClean="0">
                <a:latin typeface="標楷體" pitchFamily="65" charset="-120"/>
                <a:ea typeface="標楷體" pitchFamily="65" charset="-120"/>
              </a:rPr>
              <a:t>代理伺服器</a:t>
            </a:r>
            <a:r>
              <a:rPr lang="en-US" altLang="zh-TW"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ftp→Proxy</a:t>
            </a:r>
            <a:r>
              <a:rPr lang="en-US" altLang="zh-TW" dirty="0" smtClean="0">
                <a:latin typeface="標楷體" pitchFamily="65" charset="-120"/>
                <a:ea typeface="標楷體" pitchFamily="65" charset="-120"/>
              </a:rPr>
              <a:t>(Google)</a:t>
            </a:r>
          </a:p>
          <a:p>
            <a:pPr>
              <a:buFont typeface="Wingdings" pitchFamily="2" charset="2"/>
              <a:buChar char="l"/>
            </a:pPr>
            <a:r>
              <a:rPr lang="zh-TW" altLang="en-US" dirty="0" smtClean="0">
                <a:latin typeface="標楷體" pitchFamily="65" charset="-120"/>
                <a:ea typeface="標楷體" pitchFamily="65" charset="-120"/>
              </a:rPr>
              <a:t> 阿里巴巴市值全球第四</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第一</a:t>
            </a:r>
            <a:r>
              <a:rPr lang="en-US" altLang="zh-TW" dirty="0" smtClean="0">
                <a:latin typeface="標楷體" pitchFamily="65" charset="-120"/>
                <a:ea typeface="標楷體" pitchFamily="65" charset="-120"/>
              </a:rPr>
              <a:t>:APPLE </a:t>
            </a:r>
            <a:r>
              <a:rPr lang="zh-TW" altLang="en-US" dirty="0" smtClean="0">
                <a:latin typeface="標楷體" pitchFamily="65" charset="-120"/>
                <a:ea typeface="標楷體" pitchFamily="65" charset="-120"/>
              </a:rPr>
              <a:t>第二</a:t>
            </a:r>
            <a:r>
              <a:rPr lang="en-US" altLang="zh-TW" dirty="0" smtClean="0">
                <a:latin typeface="標楷體" pitchFamily="65" charset="-120"/>
                <a:ea typeface="標楷體" pitchFamily="65" charset="-120"/>
              </a:rPr>
              <a:t>:MICROSOFT</a:t>
            </a:r>
            <a:r>
              <a:rPr lang="zh-TW" altLang="en-US" dirty="0" smtClean="0">
                <a:latin typeface="標楷體" pitchFamily="65" charset="-120"/>
                <a:ea typeface="標楷體" pitchFamily="65" charset="-120"/>
              </a:rPr>
              <a:t> 第三</a:t>
            </a:r>
            <a:r>
              <a:rPr lang="en-US" altLang="zh-TW" dirty="0" smtClean="0">
                <a:latin typeface="標楷體" pitchFamily="65" charset="-120"/>
                <a:ea typeface="標楷體" pitchFamily="65" charset="-120"/>
              </a:rPr>
              <a:t>:Google</a:t>
            </a:r>
            <a:endParaRPr lang="zh-TW" altLang="en-US" dirty="0">
              <a:latin typeface="標楷體" pitchFamily="65" charset="-120"/>
              <a:ea typeface="標楷體" pitchFamily="65" charset="-12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200800" cy="3416320"/>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b="1" dirty="0" smtClean="0">
                <a:solidFill>
                  <a:srgbClr val="0000FF"/>
                </a:solidFill>
                <a:latin typeface="標楷體" pitchFamily="65" charset="-120"/>
                <a:ea typeface="標楷體" pitchFamily="65" charset="-120"/>
              </a:rPr>
              <a:t>土豆網</a:t>
            </a:r>
            <a:r>
              <a:rPr lang="en-US" altLang="zh-TW" b="1" dirty="0" smtClean="0">
                <a:solidFill>
                  <a:srgbClr val="0000FF"/>
                </a:solidFill>
                <a:latin typeface="標楷體" pitchFamily="65" charset="-120"/>
                <a:ea typeface="標楷體" pitchFamily="65" charset="-120"/>
              </a:rPr>
              <a:t>+</a:t>
            </a:r>
            <a:r>
              <a:rPr lang="en-US" altLang="zh-TW" b="1" dirty="0" err="1" smtClean="0">
                <a:solidFill>
                  <a:srgbClr val="0000FF"/>
                </a:solidFill>
                <a:latin typeface="標楷體" pitchFamily="65" charset="-120"/>
                <a:ea typeface="標楷體" pitchFamily="65" charset="-120"/>
              </a:rPr>
              <a:t>you.ku</a:t>
            </a:r>
            <a:r>
              <a:rPr lang="en-US" altLang="zh-TW" b="1" dirty="0" smtClean="0">
                <a:solidFill>
                  <a:srgbClr val="0000FF"/>
                </a:solidFill>
                <a:latin typeface="標楷體" pitchFamily="65" charset="-120"/>
                <a:ea typeface="標楷體" pitchFamily="65" charset="-120"/>
              </a:rPr>
              <a:t>.</a:t>
            </a:r>
            <a:r>
              <a:rPr lang="zh-TW" altLang="en-US" b="1" dirty="0" smtClean="0">
                <a:solidFill>
                  <a:srgbClr val="0000FF"/>
                </a:solidFill>
                <a:latin typeface="標楷體" pitchFamily="65" charset="-120"/>
                <a:ea typeface="標楷體" pitchFamily="65" charset="-120"/>
              </a:rPr>
              <a:t> → 阿里巴巴  </a:t>
            </a:r>
            <a:r>
              <a:rPr lang="en-US" altLang="zh-TW" b="1" dirty="0" smtClean="0">
                <a:solidFill>
                  <a:srgbClr val="0000FF"/>
                </a:solidFill>
                <a:latin typeface="標楷體" pitchFamily="65" charset="-120"/>
                <a:ea typeface="標楷體" pitchFamily="65" charset="-120"/>
              </a:rPr>
              <a:t>PK. PPS+</a:t>
            </a:r>
            <a:r>
              <a:rPr lang="zh-TW" altLang="en-US" b="1" dirty="0" smtClean="0">
                <a:solidFill>
                  <a:srgbClr val="0000FF"/>
                </a:solidFill>
                <a:latin typeface="標楷體" pitchFamily="65" charset="-120"/>
                <a:ea typeface="標楷體" pitchFamily="65" charset="-120"/>
              </a:rPr>
              <a:t>愛奇藝。</a:t>
            </a:r>
            <a:endParaRPr lang="en-US" altLang="zh-TW" b="1" dirty="0" smtClean="0">
              <a:solidFill>
                <a:srgbClr val="0000FF"/>
              </a:solidFill>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打車</a:t>
            </a:r>
            <a:r>
              <a:rPr lang="en-US" altLang="zh-TW" dirty="0" smtClean="0">
                <a:latin typeface="標楷體" pitchFamily="65" charset="-120"/>
                <a:ea typeface="標楷體" pitchFamily="65" charset="-120"/>
              </a:rPr>
              <a:t>(TAXI): </a:t>
            </a:r>
            <a:r>
              <a:rPr lang="zh-TW" altLang="en-US" dirty="0" smtClean="0">
                <a:latin typeface="標楷體" pitchFamily="65" charset="-120"/>
                <a:ea typeface="標楷體" pitchFamily="65" charset="-120"/>
              </a:rPr>
              <a:t>中國最大打車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快的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網路費用分級</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en-US" altLang="zh-TW" dirty="0" err="1" smtClean="0">
                <a:latin typeface="標楷體" pitchFamily="65" charset="-120"/>
                <a:ea typeface="標楷體" pitchFamily="65" charset="-120"/>
              </a:rPr>
              <a:t>i-Taiwn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中央行政機關室內公共區域免費無線上網</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郵局、火車站、文化中心</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等。</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b="1" i="1" dirty="0" err="1" smtClean="0">
                <a:latin typeface="標楷體" pitchFamily="65" charset="-120"/>
                <a:ea typeface="標楷體" pitchFamily="65" charset="-120"/>
                <a:hlinkClick r:id="rId2"/>
              </a:rPr>
              <a:t>iTaichung</a:t>
            </a:r>
            <a:r>
              <a:rPr lang="zh-TW" altLang="en-US" b="1" dirty="0" smtClean="0">
                <a:latin typeface="標楷體" pitchFamily="65" charset="-120"/>
                <a:ea typeface="標楷體" pitchFamily="65" charset="-120"/>
                <a:hlinkClick r:id="rId2"/>
              </a:rPr>
              <a:t> 臺中市免費無線上網</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文化中心。</a:t>
            </a:r>
            <a:endParaRPr lang="en-US" altLang="zh-TW" b="1" dirty="0" smtClean="0">
              <a:latin typeface="標楷體" pitchFamily="65" charset="-120"/>
              <a:ea typeface="標楷體" pitchFamily="65" charset="-120"/>
            </a:endParaRPr>
          </a:p>
          <a:p>
            <a:endParaRPr lang="en-US" altLang="zh-TW" b="1" dirty="0" smtClean="0">
              <a:latin typeface="標楷體" pitchFamily="65" charset="-120"/>
              <a:ea typeface="標楷體" pitchFamily="65" charset="-120"/>
            </a:endParaRPr>
          </a:p>
          <a:p>
            <a:pPr>
              <a:buFont typeface="Wingdings" pitchFamily="2" charset="2"/>
              <a:buChar char="l"/>
            </a:pPr>
            <a:r>
              <a:rPr lang="zh-TW" altLang="en-US" b="1"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時代</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Youtube</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影音、媒體整合。</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6" name="文字方塊 5"/>
          <p:cNvSpPr txBox="1"/>
          <p:nvPr/>
        </p:nvSpPr>
        <p:spPr>
          <a:xfrm>
            <a:off x="2483768" y="1772816"/>
            <a:ext cx="237626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A #900~1000</a:t>
            </a:r>
          </a:p>
          <a:p>
            <a:r>
              <a:rPr lang="en-US" altLang="zh-TW" dirty="0" smtClean="0">
                <a:latin typeface="標楷體" pitchFamily="65" charset="-120"/>
                <a:ea typeface="標楷體" pitchFamily="65" charset="-120"/>
              </a:rPr>
              <a:t>B #600~800</a:t>
            </a:r>
          </a:p>
          <a:p>
            <a:r>
              <a:rPr lang="en-US" altLang="zh-TW" dirty="0" smtClean="0">
                <a:latin typeface="標楷體" pitchFamily="65" charset="-120"/>
                <a:ea typeface="標楷體" pitchFamily="65" charset="-120"/>
              </a:rPr>
              <a:t>C #200~400</a:t>
            </a:r>
            <a:endParaRPr lang="zh-TW" altLang="en-US" dirty="0">
              <a:latin typeface="標楷體" pitchFamily="65" charset="-120"/>
              <a:ea typeface="標楷體" pitchFamily="65" charset="-120"/>
            </a:endParaRPr>
          </a:p>
        </p:txBody>
      </p:sp>
      <p:sp>
        <p:nvSpPr>
          <p:cNvPr id="7" name="文字方塊 6"/>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11.11/28</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 t="13437" r="-311" b="37788"/>
          <a:stretch/>
        </p:blipFill>
        <p:spPr bwMode="auto">
          <a:xfrm>
            <a:off x="1331640" y="1489249"/>
            <a:ext cx="6858000" cy="4460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22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200800" cy="6463308"/>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行銷學</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消費者行為→</a:t>
            </a:r>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a:t>
            </a:r>
            <a:r>
              <a:rPr lang="zh-TW" altLang="en-US" dirty="0" smtClean="0">
                <a:solidFill>
                  <a:srgbClr val="0000FF"/>
                </a:solidFill>
                <a:latin typeface="標楷體" pitchFamily="65" charset="-120"/>
                <a:ea typeface="標楷體" pitchFamily="65" charset="-120"/>
              </a:rPr>
              <a:t>萬達集團</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王健林</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大連起家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創立於</a:t>
            </a:r>
            <a:r>
              <a:rPr lang="en-US" altLang="zh-TW" dirty="0" smtClean="0">
                <a:latin typeface="標楷體" pitchFamily="65" charset="-120"/>
                <a:ea typeface="標楷體" pitchFamily="65" charset="-120"/>
              </a:rPr>
              <a:t>1988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連鎖百貨</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零售</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、酒店</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出租商城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文化產業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影城</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旅遊投資</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王健林與馬雲豪賭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王健林與馬雲的億元豪賭成為爆點：馬雲說到</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b="1" dirty="0" smtClean="0">
                <a:solidFill>
                  <a:srgbClr val="0000FF"/>
                </a:solidFill>
                <a:latin typeface="標楷體" pitchFamily="65" charset="-120"/>
                <a:ea typeface="標楷體" pitchFamily="65" charset="-120"/>
              </a:rPr>
              <a:t>2020</a:t>
            </a:r>
            <a:r>
              <a:rPr lang="zh-TW" altLang="en-US" b="1" dirty="0" smtClean="0">
                <a:solidFill>
                  <a:srgbClr val="0000FF"/>
                </a:solidFill>
                <a:latin typeface="標楷體" pitchFamily="65" charset="-120"/>
                <a:ea typeface="標楷體" pitchFamily="65" charset="-120"/>
              </a:rPr>
              <a:t>年</a:t>
            </a:r>
            <a:r>
              <a:rPr lang="zh-TW" altLang="en-US" dirty="0" smtClean="0">
                <a:latin typeface="標楷體" pitchFamily="65" charset="-120"/>
                <a:ea typeface="標楷體" pitchFamily="65" charset="-120"/>
              </a:rPr>
              <a:t>電商將取代實體零售佔市場</a:t>
            </a:r>
            <a:r>
              <a:rPr lang="en-US" altLang="zh-TW" dirty="0" smtClean="0">
                <a:latin typeface="標楷體" pitchFamily="65" charset="-120"/>
                <a:ea typeface="標楷體" pitchFamily="65" charset="-120"/>
              </a:rPr>
              <a:t>50%</a:t>
            </a:r>
            <a:r>
              <a:rPr lang="zh-TW" altLang="en-US" dirty="0" smtClean="0">
                <a:latin typeface="標楷體" pitchFamily="65" charset="-120"/>
                <a:ea typeface="標楷體" pitchFamily="65" charset="-120"/>
              </a:rPr>
              <a:t>，王健林認為不可能，賭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注一億元！</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CEO</a:t>
            </a:r>
            <a:r>
              <a:rPr lang="zh-TW" altLang="en-US" dirty="0" smtClean="0">
                <a:latin typeface="標楷體" pitchFamily="65" charset="-120"/>
                <a:ea typeface="標楷體" pitchFamily="65" charset="-120"/>
              </a:rPr>
              <a:t>陸兆禧 飯店旅遊連鎖。</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大潤發前身</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房地產業。</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民國</a:t>
            </a:r>
            <a:r>
              <a:rPr lang="en-US" altLang="zh-TW" dirty="0" smtClean="0">
                <a:latin typeface="標楷體" pitchFamily="65" charset="-120"/>
                <a:ea typeface="標楷體" pitchFamily="65" charset="-120"/>
              </a:rPr>
              <a:t>75</a:t>
            </a:r>
            <a:r>
              <a:rPr lang="zh-TW" altLang="en-US" dirty="0" smtClean="0">
                <a:latin typeface="標楷體" pitchFamily="65" charset="-120"/>
                <a:ea typeface="標楷體" pitchFamily="65" charset="-120"/>
              </a:rPr>
              <a:t>年，匯率</a:t>
            </a:r>
            <a:r>
              <a:rPr lang="en-US" altLang="zh-TW" dirty="0" smtClean="0">
                <a:latin typeface="標楷體" pitchFamily="65" charset="-120"/>
                <a:ea typeface="標楷體" pitchFamily="65" charset="-120"/>
              </a:rPr>
              <a:t>:40</a:t>
            </a:r>
            <a:r>
              <a:rPr lang="zh-TW" altLang="en-US" dirty="0" smtClean="0">
                <a:latin typeface="標楷體" pitchFamily="65" charset="-120"/>
                <a:ea typeface="標楷體" pitchFamily="65" charset="-120"/>
              </a:rPr>
              <a:t>元</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生鮮超市民國</a:t>
            </a:r>
            <a:r>
              <a:rPr lang="en-US" altLang="zh-TW" dirty="0" smtClean="0">
                <a:latin typeface="標楷體" pitchFamily="65" charset="-120"/>
                <a:ea typeface="標楷體" pitchFamily="65" charset="-120"/>
              </a:rPr>
              <a:t>75</a:t>
            </a:r>
            <a:r>
              <a:rPr lang="zh-TW" altLang="en-US" dirty="0" smtClean="0">
                <a:latin typeface="標楷體" pitchFamily="65" charset="-120"/>
                <a:ea typeface="標楷體" pitchFamily="65" charset="-120"/>
              </a:rPr>
              <a:t>年開放，</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年中國大陸開放。</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時代的衝擊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報紙、書籍、雜誌。</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多媒體整合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文字→ 作家</a:t>
            </a:r>
            <a:r>
              <a:rPr lang="zh-TW" altLang="en-US" u="sng" dirty="0" smtClean="0">
                <a:latin typeface="標楷體" pitchFamily="65" charset="-120"/>
                <a:ea typeface="標楷體" pitchFamily="65" charset="-120"/>
              </a:rPr>
              <a:t>韓寒</a:t>
            </a:r>
            <a:r>
              <a:rPr lang="zh-TW" altLang="en-US"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郭敬明</a:t>
            </a:r>
            <a:endParaRPr lang="en-US" altLang="zh-TW" u="sng"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圖片</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音樂</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7" name="左大括弧 6"/>
          <p:cNvSpPr/>
          <p:nvPr/>
        </p:nvSpPr>
        <p:spPr>
          <a:xfrm>
            <a:off x="2339752" y="5733256"/>
            <a:ext cx="216024"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5796136" y="1628800"/>
            <a:ext cx="3347864" cy="369332"/>
          </a:xfrm>
          <a:prstGeom prst="rect">
            <a:avLst/>
          </a:prstGeom>
          <a:noFill/>
        </p:spPr>
        <p:txBody>
          <a:bodyPr wrap="square" rtlCol="0">
            <a:spAutoFit/>
          </a:bodyPr>
          <a:lstStyle/>
          <a:p>
            <a:r>
              <a:rPr lang="zh-TW" altLang="en-US" dirty="0" smtClean="0">
                <a:solidFill>
                  <a:srgbClr val="0000FF"/>
                </a:solidFill>
                <a:latin typeface="標楷體" pitchFamily="65" charset="-120"/>
                <a:ea typeface="標楷體" pitchFamily="65" charset="-120"/>
              </a:rPr>
              <a:t>萬科集團</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王石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創立於</a:t>
            </a:r>
            <a:r>
              <a:rPr lang="en-US" altLang="zh-TW" dirty="0" smtClean="0">
                <a:latin typeface="標楷體" pitchFamily="65" charset="-120"/>
                <a:ea typeface="標楷體" pitchFamily="65" charset="-120"/>
              </a:rPr>
              <a:t>1984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12.12/5</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1916832"/>
            <a:ext cx="8497887" cy="6032421"/>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itchFamily="65" charset="-120"/>
                <a:ea typeface="標楷體" pitchFamily="65" charset="-120"/>
              </a:rPr>
              <a:t>是 管理 </a:t>
            </a:r>
            <a:r>
              <a:rPr lang="en-US" altLang="zh-TW" sz="2400" dirty="0" smtClean="0">
                <a:latin typeface="標楷體" pitchFamily="65" charset="-120"/>
                <a:ea typeface="標楷體" pitchFamily="65" charset="-120"/>
              </a:rPr>
              <a:t>(M-IS)-5</a:t>
            </a:r>
            <a:r>
              <a:rPr lang="zh-TW" altLang="en-US" sz="2400" dirty="0" smtClean="0">
                <a:latin typeface="標楷體" pitchFamily="65" charset="-120"/>
                <a:ea typeface="標楷體" pitchFamily="65" charset="-120"/>
              </a:rPr>
              <a:t>管</a:t>
            </a:r>
            <a:r>
              <a:rPr lang="en-US" altLang="zh-TW" sz="2400" dirty="0" smtClean="0">
                <a:latin typeface="標楷體" pitchFamily="65" charset="-120"/>
                <a:ea typeface="標楷體" pitchFamily="65" charset="-120"/>
              </a:rPr>
              <a:t>?</a:t>
            </a:r>
          </a:p>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itchFamily="65" charset="-120"/>
                <a:ea typeface="標楷體" pitchFamily="65" charset="-120"/>
              </a:rPr>
              <a:t>是 物流</a:t>
            </a:r>
            <a:endParaRPr lang="zh-TW" altLang="en-US" sz="2400" dirty="0">
              <a:latin typeface="標楷體" pitchFamily="65" charset="-120"/>
              <a:ea typeface="標楷體" pitchFamily="65" charset="-120"/>
            </a:endParaRPr>
          </a:p>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anose="03000509000000000000" pitchFamily="65" charset="-120"/>
                <a:ea typeface="標楷體" panose="03000509000000000000" pitchFamily="65" charset="-120"/>
              </a:rPr>
              <a:t>是 商流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itchFamily="65" charset="-120"/>
                <a:ea typeface="標楷體" pitchFamily="65" charset="-120"/>
              </a:rPr>
              <a:t>5</a:t>
            </a:r>
            <a:r>
              <a:rPr lang="zh-TW" altLang="en-US" sz="2400" dirty="0" smtClean="0">
                <a:latin typeface="標楷體" pitchFamily="65" charset="-120"/>
                <a:ea typeface="標楷體" pitchFamily="65" charset="-120"/>
              </a:rPr>
              <a:t>流 </a:t>
            </a:r>
            <a:r>
              <a:rPr lang="en-US" altLang="zh-TW" sz="2400" dirty="0" smtClean="0">
                <a:latin typeface="標楷體" pitchFamily="65" charset="-120"/>
                <a:ea typeface="標楷體" pitchFamily="65" charset="-120"/>
              </a:rPr>
              <a:t>?</a:t>
            </a:r>
            <a:endParaRPr lang="zh-TW" altLang="en-US" sz="2400" dirty="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2400" dirty="0">
                <a:latin typeface="標楷體" panose="03000509000000000000" pitchFamily="65" charset="-120"/>
                <a:ea typeface="標楷體" panose="03000509000000000000" pitchFamily="65" charset="-120"/>
              </a:rPr>
              <a:t>物流與供應</a:t>
            </a:r>
            <a:r>
              <a:rPr lang="zh-TW" altLang="en-US" sz="2400" dirty="0" smtClean="0">
                <a:latin typeface="標楷體" panose="03000509000000000000" pitchFamily="65" charset="-120"/>
                <a:ea typeface="標楷體" panose="03000509000000000000" pitchFamily="65" charset="-120"/>
              </a:rPr>
              <a:t>鏈管理 在 本系的 </a:t>
            </a:r>
            <a:r>
              <a:rPr lang="en-US" altLang="zh-TW" sz="2400" dirty="0" smtClean="0">
                <a:latin typeface="標楷體" pitchFamily="65" charset="-120"/>
                <a:ea typeface="標楷體" pitchFamily="65" charset="-120"/>
              </a:rPr>
              <a:t>5</a:t>
            </a:r>
            <a:r>
              <a:rPr lang="zh-TW" altLang="en-US" sz="2400" dirty="0" smtClean="0">
                <a:latin typeface="標楷體" pitchFamily="65" charset="-120"/>
                <a:ea typeface="標楷體" pitchFamily="65" charset="-120"/>
              </a:rPr>
              <a:t>大發展階段重點</a:t>
            </a:r>
            <a:endParaRPr lang="zh-TW" altLang="en-US" sz="2400" dirty="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2400" dirty="0">
                <a:solidFill>
                  <a:srgbClr val="FF0000"/>
                </a:solidFill>
                <a:latin typeface="標楷體" panose="03000509000000000000" pitchFamily="65" charset="-120"/>
                <a:ea typeface="標楷體" panose="03000509000000000000" pitchFamily="65" charset="-120"/>
              </a:rPr>
              <a:t>物</a:t>
            </a:r>
            <a:r>
              <a:rPr lang="zh-TW" altLang="en-US" sz="2400" dirty="0" smtClean="0">
                <a:solidFill>
                  <a:srgbClr val="FF0000"/>
                </a:solidFill>
                <a:latin typeface="標楷體" panose="03000509000000000000" pitchFamily="65" charset="-120"/>
                <a:ea typeface="標楷體" panose="03000509000000000000" pitchFamily="65" charset="-120"/>
              </a:rPr>
              <a:t>流可分為 </a:t>
            </a:r>
            <a:r>
              <a:rPr lang="zh-TW" altLang="en-US" sz="2400" dirty="0">
                <a:solidFill>
                  <a:srgbClr val="FF0000"/>
                </a:solidFill>
                <a:latin typeface="標楷體" panose="03000509000000000000" pitchFamily="65" charset="-120"/>
                <a:ea typeface="標楷體" panose="03000509000000000000" pitchFamily="65" charset="-120"/>
              </a:rPr>
              <a:t>哪 </a:t>
            </a:r>
            <a:r>
              <a:rPr lang="en-US" altLang="zh-TW" sz="2400" dirty="0">
                <a:solidFill>
                  <a:srgbClr val="FF0000"/>
                </a:solidFill>
                <a:latin typeface="標楷體" panose="03000509000000000000" pitchFamily="65" charset="-120"/>
                <a:ea typeface="標楷體" panose="03000509000000000000" pitchFamily="65" charset="-120"/>
              </a:rPr>
              <a:t>2 </a:t>
            </a:r>
            <a:r>
              <a:rPr lang="zh-TW" altLang="en-US" sz="2400" dirty="0">
                <a:solidFill>
                  <a:srgbClr val="FF0000"/>
                </a:solidFill>
                <a:latin typeface="標楷體" panose="03000509000000000000" pitchFamily="65" charset="-120"/>
                <a:ea typeface="標楷體" panose="03000509000000000000" pitchFamily="65" charset="-120"/>
              </a:rPr>
              <a:t>大類 </a:t>
            </a:r>
            <a:r>
              <a:rPr lang="en-US" altLang="zh-TW" sz="2400" dirty="0">
                <a:solidFill>
                  <a:srgbClr val="FF0000"/>
                </a:solidFill>
                <a:latin typeface="標楷體" panose="03000509000000000000" pitchFamily="65" charset="-120"/>
                <a:ea typeface="標楷體" panose="03000509000000000000" pitchFamily="65" charset="-120"/>
              </a:rPr>
              <a:t>? </a:t>
            </a:r>
            <a:r>
              <a:rPr lang="zh-TW" altLang="en-US" sz="2400" dirty="0">
                <a:solidFill>
                  <a:srgbClr val="FF0000"/>
                </a:solidFill>
                <a:latin typeface="標楷體" panose="03000509000000000000" pitchFamily="65" charset="-120"/>
                <a:ea typeface="標楷體" panose="03000509000000000000" pitchFamily="65" charset="-120"/>
              </a:rPr>
              <a:t>服務業 </a:t>
            </a:r>
            <a:r>
              <a:rPr lang="zh-TW" altLang="en-US" sz="2400" dirty="0" smtClean="0">
                <a:solidFill>
                  <a:srgbClr val="FF0000"/>
                </a:solidFill>
                <a:latin typeface="標楷體" panose="03000509000000000000" pitchFamily="65" charset="-120"/>
                <a:ea typeface="標楷體" panose="03000509000000000000" pitchFamily="65" charset="-120"/>
              </a:rPr>
              <a:t>可分為 </a:t>
            </a:r>
            <a:r>
              <a:rPr lang="zh-TW" altLang="en-US" sz="2400" dirty="0">
                <a:solidFill>
                  <a:srgbClr val="FF0000"/>
                </a:solidFill>
                <a:latin typeface="標楷體" panose="03000509000000000000" pitchFamily="65" charset="-120"/>
                <a:ea typeface="標楷體" panose="03000509000000000000" pitchFamily="65" charset="-120"/>
              </a:rPr>
              <a:t>哪 </a:t>
            </a:r>
            <a:r>
              <a:rPr lang="en-US" altLang="zh-TW" sz="2400" dirty="0">
                <a:solidFill>
                  <a:srgbClr val="FF0000"/>
                </a:solidFill>
                <a:latin typeface="標楷體" panose="03000509000000000000" pitchFamily="65" charset="-120"/>
                <a:ea typeface="標楷體" panose="03000509000000000000" pitchFamily="65" charset="-120"/>
              </a:rPr>
              <a:t>2 </a:t>
            </a:r>
            <a:r>
              <a:rPr lang="zh-TW" altLang="en-US" sz="2400" dirty="0">
                <a:solidFill>
                  <a:srgbClr val="FF0000"/>
                </a:solidFill>
                <a:latin typeface="標楷體" panose="03000509000000000000" pitchFamily="65" charset="-120"/>
                <a:ea typeface="標楷體" panose="03000509000000000000" pitchFamily="65" charset="-120"/>
              </a:rPr>
              <a:t>大類 </a:t>
            </a:r>
            <a:r>
              <a:rPr lang="en-US" altLang="zh-TW" sz="2400" dirty="0">
                <a:solidFill>
                  <a:srgbClr val="FF0000"/>
                </a:solidFill>
                <a:latin typeface="標楷體" panose="03000509000000000000" pitchFamily="65" charset="-120"/>
                <a:ea typeface="標楷體" panose="03000509000000000000" pitchFamily="65" charset="-120"/>
              </a:rPr>
              <a:t>?</a:t>
            </a:r>
          </a:p>
          <a:p>
            <a:pPr marL="342900" indent="-342900">
              <a:spcBef>
                <a:spcPct val="50000"/>
              </a:spcBef>
              <a:buFontTx/>
              <a:buAutoNum type="arabicPeriod"/>
            </a:pPr>
            <a:r>
              <a:rPr lang="zh-TW" altLang="en-US" sz="2400" dirty="0">
                <a:solidFill>
                  <a:srgbClr val="FF0000"/>
                </a:solidFill>
                <a:latin typeface="標楷體" panose="03000509000000000000" pitchFamily="65" charset="-120"/>
                <a:ea typeface="標楷體" panose="03000509000000000000" pitchFamily="65" charset="-120"/>
              </a:rPr>
              <a:t>物流</a:t>
            </a:r>
            <a:r>
              <a:rPr lang="zh-TW" altLang="en-US" sz="2400" dirty="0" smtClean="0">
                <a:latin typeface="標楷體" pitchFamily="65" charset="-120"/>
                <a:ea typeface="標楷體" pitchFamily="65" charset="-120"/>
              </a:rPr>
              <a:t>管理 有何應用範圍</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 </a:t>
            </a:r>
            <a:r>
              <a:rPr lang="zh-TW" altLang="en-US" sz="2400" dirty="0" smtClean="0"/>
              <a:t> </a:t>
            </a:r>
            <a:r>
              <a:rPr lang="en-US" altLang="zh-TW" sz="2400" dirty="0" smtClean="0"/>
              <a:t>(</a:t>
            </a:r>
            <a:r>
              <a:rPr lang="zh-TW" altLang="en-US" sz="2400" dirty="0" smtClean="0"/>
              <a:t>從 小到大</a:t>
            </a:r>
            <a:r>
              <a:rPr lang="en-US" altLang="zh-TW" sz="2400" dirty="0" smtClean="0"/>
              <a:t>)</a:t>
            </a:r>
            <a:endParaRPr lang="zh-TW" altLang="en-US" sz="2400" dirty="0"/>
          </a:p>
          <a:p>
            <a:pPr>
              <a:spcBef>
                <a:spcPct val="50000"/>
              </a:spcBef>
            </a:pPr>
            <a:r>
              <a:rPr lang="en-US" altLang="zh-TW" sz="2400" dirty="0" smtClean="0">
                <a:latin typeface="標楷體" pitchFamily="65" charset="-120"/>
                <a:ea typeface="標楷體" pitchFamily="65" charset="-120"/>
              </a:rPr>
              <a:t>5.</a:t>
            </a:r>
            <a:r>
              <a:rPr lang="zh-TW" altLang="en-US" sz="2000" dirty="0">
                <a:solidFill>
                  <a:srgbClr val="FF0000"/>
                </a:solidFill>
                <a:latin typeface="標楷體" panose="03000509000000000000" pitchFamily="65" charset="-120"/>
                <a:ea typeface="標楷體" panose="03000509000000000000" pitchFamily="65" charset="-120"/>
              </a:rPr>
              <a:t>物流</a:t>
            </a:r>
            <a:r>
              <a:rPr lang="zh-TW" altLang="en-US" sz="2000" dirty="0" smtClean="0">
                <a:latin typeface="標楷體" pitchFamily="65" charset="-120"/>
                <a:ea typeface="標楷體" pitchFamily="65" charset="-120"/>
              </a:rPr>
              <a:t>管理個案應用</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 期中考</a:t>
            </a:r>
            <a:r>
              <a:rPr lang="zh-TW" altLang="en-US" sz="2000" dirty="0" smtClean="0">
                <a:latin typeface="標楷體" pitchFamily="65" charset="-120"/>
                <a:ea typeface="標楷體" pitchFamily="65" charset="-120"/>
              </a:rPr>
              <a:t>前各組要</a:t>
            </a:r>
            <a:r>
              <a:rPr lang="zh-TW" altLang="en-US" sz="2000" dirty="0">
                <a:latin typeface="標楷體" pitchFamily="65" charset="-120"/>
                <a:ea typeface="標楷體" pitchFamily="65" charset="-120"/>
              </a:rPr>
              <a:t>在</a:t>
            </a:r>
            <a:r>
              <a:rPr lang="en-US" altLang="zh-TW" sz="2000" dirty="0" err="1" smtClean="0">
                <a:latin typeface="標楷體" pitchFamily="65" charset="-120"/>
                <a:ea typeface="標楷體" pitchFamily="65" charset="-120"/>
              </a:rPr>
              <a:t>facebook</a:t>
            </a:r>
            <a:r>
              <a:rPr lang="zh-TW" altLang="en-US" sz="2000" dirty="0" smtClean="0">
                <a:latin typeface="標楷體" pitchFamily="65" charset="-120"/>
                <a:ea typeface="標楷體" pitchFamily="65" charset="-120"/>
              </a:rPr>
              <a:t>開</a:t>
            </a:r>
            <a:r>
              <a:rPr lang="zh-TW" altLang="en-US" sz="2000" dirty="0">
                <a:latin typeface="標楷體" pitchFamily="65" charset="-120"/>
                <a:ea typeface="標楷體" pitchFamily="65" charset="-120"/>
              </a:rPr>
              <a:t>一個 粉絲專業帳號。</a:t>
            </a:r>
            <a:endParaRPr lang="en-US" altLang="zh-TW" sz="2000" dirty="0">
              <a:latin typeface="標楷體" pitchFamily="65" charset="-120"/>
              <a:ea typeface="標楷體" pitchFamily="65" charset="-120"/>
            </a:endParaRPr>
          </a:p>
          <a:p>
            <a:pPr>
              <a:spcBef>
                <a:spcPct val="50000"/>
              </a:spcBef>
            </a:pPr>
            <a:r>
              <a:rPr lang="en-US" altLang="zh-TW" sz="2400" dirty="0" smtClean="0">
                <a:latin typeface="標楷體" pitchFamily="65" charset="-120"/>
                <a:ea typeface="標楷體" pitchFamily="65" charset="-120"/>
              </a:rPr>
              <a:t>6.</a:t>
            </a:r>
            <a:r>
              <a:rPr lang="zh-TW" altLang="en-US" sz="2000" dirty="0" smtClean="0">
                <a:latin typeface="標楷體" pitchFamily="65" charset="-120"/>
                <a:ea typeface="標楷體" pitchFamily="65" charset="-120"/>
              </a:rPr>
              <a:t>管理實務 </a:t>
            </a:r>
            <a:r>
              <a:rPr lang="en-US" altLang="zh-TW" sz="2000" dirty="0">
                <a:latin typeface="標楷體" pitchFamily="65" charset="-120"/>
                <a:ea typeface="標楷體" pitchFamily="65" charset="-120"/>
              </a:rPr>
              <a:t>: </a:t>
            </a:r>
            <a:r>
              <a:rPr lang="en-US" altLang="zh-TW" sz="2200" dirty="0" smtClean="0">
                <a:latin typeface="標楷體" pitchFamily="65" charset="-120"/>
                <a:ea typeface="標楷體" pitchFamily="65" charset="-120"/>
                <a:hlinkClick r:id="rId2"/>
              </a:rPr>
              <a:t>https</a:t>
            </a:r>
            <a:r>
              <a:rPr lang="en-US" altLang="zh-TW" sz="2200" dirty="0">
                <a:latin typeface="標楷體" pitchFamily="65" charset="-120"/>
                <a:ea typeface="標楷體" pitchFamily="65" charset="-120"/>
                <a:hlinkClick r:id="rId2"/>
              </a:rPr>
              <a:t>://www.google.com.tw/maps/@24.1148104,120.6810618,13.75z/data=!4m2!6m1!1s1vexIgKIHuDGQ2Eut0cTC1azETZE?hl=zh-TW</a:t>
            </a:r>
            <a:endParaRPr lang="en-US" altLang="zh-TW" sz="2200" dirty="0" smtClean="0">
              <a:latin typeface="標楷體" pitchFamily="65" charset="-120"/>
              <a:ea typeface="標楷體" pitchFamily="65" charset="-120"/>
            </a:endParaRP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539552" y="1052736"/>
            <a:ext cx="4464496" cy="461665"/>
          </a:xfrm>
          <a:prstGeom prst="rect">
            <a:avLst/>
          </a:prstGeom>
          <a:noFill/>
          <a:ln w="9525">
            <a:noFill/>
            <a:miter lim="800000"/>
            <a:headEnd/>
            <a:tailEnd/>
          </a:ln>
        </p:spPr>
        <p:txBody>
          <a:bodyPr wrap="square">
            <a:spAutoFit/>
          </a:bodyPr>
          <a:lstStyle/>
          <a:p>
            <a:pPr>
              <a:spcBef>
                <a:spcPct val="50000"/>
              </a:spcBef>
            </a:pPr>
            <a:r>
              <a:rPr lang="zh-TW" altLang="en-US" sz="2400" dirty="0">
                <a:latin typeface="標楷體" panose="03000509000000000000" pitchFamily="65" charset="-120"/>
                <a:ea typeface="標楷體" panose="03000509000000000000" pitchFamily="65" charset="-120"/>
              </a:rPr>
              <a:t>物流與供應鏈</a:t>
            </a:r>
            <a:r>
              <a:rPr lang="zh-TW" altLang="en-US" sz="2400" dirty="0" smtClean="0">
                <a:latin typeface="標楷體" panose="03000509000000000000" pitchFamily="65" charset="-120"/>
                <a:ea typeface="標楷體" panose="03000509000000000000" pitchFamily="65" charset="-120"/>
              </a:rPr>
              <a:t>管理 </a:t>
            </a:r>
            <a:r>
              <a:rPr lang="zh-TW" altLang="en-US" sz="2200" b="1" dirty="0" smtClean="0">
                <a:ea typeface="標楷體" pitchFamily="65" charset="-120"/>
              </a:rPr>
              <a:t>課程重點 </a:t>
            </a:r>
            <a:r>
              <a:rPr lang="en-US" altLang="zh-TW" sz="2200" b="1" dirty="0" smtClean="0">
                <a:ea typeface="標楷體" pitchFamily="65" charset="-120"/>
              </a:rPr>
              <a:t>1</a:t>
            </a:r>
            <a:endParaRPr lang="zh-TW" altLang="en-US" sz="2200" b="1" dirty="0">
              <a:ea typeface="標楷體" pitchFamily="65" charset="-120"/>
            </a:endParaRPr>
          </a:p>
        </p:txBody>
      </p:sp>
      <p:grpSp>
        <p:nvGrpSpPr>
          <p:cNvPr id="2053" name="Group 17"/>
          <p:cNvGrpSpPr>
            <a:grpSpLocks/>
          </p:cNvGrpSpPr>
          <p:nvPr/>
        </p:nvGrpSpPr>
        <p:grpSpPr bwMode="auto">
          <a:xfrm>
            <a:off x="5292080" y="1924945"/>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dirty="0" smtClean="0">
                      <a:latin typeface="標楷體" pitchFamily="65" charset="-120"/>
                      <a:ea typeface="標楷體" pitchFamily="65" charset="-120"/>
                    </a:rPr>
                    <a:t>MK-IS(Marketing</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kumimoji="0" lang="en-US" altLang="zh-TW" dirty="0">
                      <a:latin typeface="標楷體" pitchFamily="65" charset="-120"/>
                      <a:ea typeface="標楷體" pitchFamily="65" charset="-120"/>
                    </a:rPr>
                    <a:t>SCM-</a:t>
                  </a:r>
                  <a:r>
                    <a:rPr lang="en-US" altLang="zh-TW" dirty="0">
                      <a:latin typeface="標楷體" pitchFamily="65" charset="-120"/>
                      <a:ea typeface="標楷體" pitchFamily="65" charset="-120"/>
                    </a:rPr>
                    <a:t>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dirty="0" smtClean="0">
                  <a:ea typeface="標楷體" pitchFamily="65" charset="-120"/>
                </a:rPr>
                <a:t>     王</a:t>
              </a:r>
              <a:r>
                <a:rPr lang="zh-TW" altLang="en-US" sz="2200" b="1" dirty="0">
                  <a:ea typeface="標楷體" pitchFamily="65" charset="-120"/>
                </a:rPr>
                <a:t>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1924261893"/>
              </p:ext>
            </p:extLst>
          </p:nvPr>
        </p:nvGraphicFramePr>
        <p:xfrm>
          <a:off x="457200" y="274638"/>
          <a:ext cx="8229600" cy="426720"/>
        </p:xfrm>
        <a:graphic>
          <a:graphicData uri="http://schemas.openxmlformats.org/drawingml/2006/table">
            <a:tbl>
              <a:tblPr/>
              <a:tblGrid>
                <a:gridCol w="1627188"/>
                <a:gridCol w="1085850"/>
                <a:gridCol w="1357312"/>
                <a:gridCol w="4159250"/>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94569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395536" y="2926685"/>
            <a:ext cx="3456384" cy="1294403"/>
            <a:chOff x="683568" y="1556792"/>
            <a:chExt cx="3456384" cy="1294403"/>
          </a:xfrm>
        </p:grpSpPr>
        <p:sp>
          <p:nvSpPr>
            <p:cNvPr id="5" name="文字方塊 4"/>
            <p:cNvSpPr txBox="1"/>
            <p:nvPr/>
          </p:nvSpPr>
          <p:spPr>
            <a:xfrm>
              <a:off x="683568" y="1844824"/>
              <a:ext cx="324036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香港無線電台</a:t>
              </a:r>
              <a:endParaRPr lang="zh-TW" altLang="en-US" dirty="0">
                <a:latin typeface="標楷體" pitchFamily="65" charset="-120"/>
                <a:ea typeface="標楷體" pitchFamily="65" charset="-120"/>
              </a:endParaRPr>
            </a:p>
          </p:txBody>
        </p:sp>
        <p:sp>
          <p:nvSpPr>
            <p:cNvPr id="6" name="文字方塊 5"/>
            <p:cNvSpPr txBox="1"/>
            <p:nvPr/>
          </p:nvSpPr>
          <p:spPr>
            <a:xfrm>
              <a:off x="2339752" y="1556792"/>
              <a:ext cx="1800200"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 香港電台</a:t>
              </a:r>
              <a:endParaRPr lang="zh-TW" altLang="en-US" dirty="0">
                <a:latin typeface="標楷體" pitchFamily="65" charset="-120"/>
                <a:ea typeface="標楷體" pitchFamily="65" charset="-120"/>
              </a:endParaRPr>
            </a:p>
          </p:txBody>
        </p:sp>
        <p:sp>
          <p:nvSpPr>
            <p:cNvPr id="7" name="文字方塊 6"/>
            <p:cNvSpPr txBox="1"/>
            <p:nvPr/>
          </p:nvSpPr>
          <p:spPr>
            <a:xfrm>
              <a:off x="2339752" y="2204864"/>
              <a:ext cx="1800200" cy="646331"/>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亞洲電台</a:t>
              </a:r>
              <a:endParaRPr lang="en-US" altLang="zh-TW" dirty="0" smtClean="0">
                <a:latin typeface="標楷體" pitchFamily="65" charset="-120"/>
                <a:ea typeface="標楷體" pitchFamily="65" charset="-120"/>
                <a:sym typeface="Wingdings"/>
              </a:endParaRP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中天、鳳凰</a:t>
              </a:r>
              <a:r>
                <a:rPr lang="en-US" altLang="zh-TW" dirty="0" smtClean="0">
                  <a:latin typeface="標楷體" pitchFamily="65" charset="-120"/>
                  <a:ea typeface="標楷體" pitchFamily="65" charset="-120"/>
                  <a:sym typeface="Wingdings"/>
                </a:rPr>
                <a:t>)</a:t>
              </a:r>
              <a:endParaRPr lang="zh-TW" altLang="en-US" dirty="0">
                <a:latin typeface="標楷體" pitchFamily="65" charset="-120"/>
                <a:ea typeface="標楷體" pitchFamily="65" charset="-120"/>
              </a:endParaRPr>
            </a:p>
          </p:txBody>
        </p:sp>
        <p:sp>
          <p:nvSpPr>
            <p:cNvPr id="8" name="左大括弧 7"/>
            <p:cNvSpPr/>
            <p:nvPr/>
          </p:nvSpPr>
          <p:spPr>
            <a:xfrm>
              <a:off x="2195736" y="1700808"/>
              <a:ext cx="144016" cy="72008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0" name="向右箭號 9"/>
          <p:cNvSpPr/>
          <p:nvPr/>
        </p:nvSpPr>
        <p:spPr>
          <a:xfrm>
            <a:off x="3707904" y="3212976"/>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4283968" y="1412776"/>
            <a:ext cx="3240360" cy="1200329"/>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香港電訊</a:t>
            </a:r>
            <a:r>
              <a:rPr lang="en-US" altLang="zh-TW" dirty="0" smtClean="0">
                <a:latin typeface="標楷體" pitchFamily="65" charset="-120"/>
                <a:ea typeface="標楷體" pitchFamily="65" charset="-120"/>
                <a:sym typeface="Wingdings"/>
              </a:rPr>
              <a:t>:CSL(</a:t>
            </a:r>
            <a:r>
              <a:rPr lang="zh-TW" altLang="en-US" dirty="0" smtClean="0">
                <a:latin typeface="標楷體" pitchFamily="65" charset="-120"/>
                <a:ea typeface="標楷體" pitchFamily="65" charset="-120"/>
                <a:sym typeface="Wingdings"/>
              </a:rPr>
              <a:t>電訊盈科</a:t>
            </a:r>
            <a:r>
              <a:rPr lang="en-US" altLang="zh-TW" dirty="0" smtClean="0">
                <a:latin typeface="標楷體" pitchFamily="65" charset="-120"/>
                <a:ea typeface="標楷體" pitchFamily="65" charset="-120"/>
                <a:sym typeface="Wingdings"/>
              </a:rPr>
              <a:t>)</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(98/9/2:4G)</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&gt;</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99/12/24</a:t>
            </a:r>
            <a:endParaRPr lang="zh-TW" altLang="en-US" dirty="0">
              <a:latin typeface="標楷體" pitchFamily="65" charset="-120"/>
              <a:ea typeface="標楷體" pitchFamily="65" charset="-120"/>
            </a:endParaRPr>
          </a:p>
        </p:txBody>
      </p:sp>
      <p:sp>
        <p:nvSpPr>
          <p:cNvPr id="12" name="文字方塊 11"/>
          <p:cNvSpPr txBox="1"/>
          <p:nvPr/>
        </p:nvSpPr>
        <p:spPr>
          <a:xfrm>
            <a:off x="4283968" y="4293096"/>
            <a:ext cx="3888432" cy="1200329"/>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和記電訊</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李嘉誠</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英→法</a:t>
            </a:r>
            <a:r>
              <a:rPr lang="en-US" altLang="zh-TW" dirty="0" smtClean="0">
                <a:latin typeface="標楷體" pitchFamily="65" charset="-120"/>
                <a:ea typeface="標楷體" pitchFamily="65" charset="-120"/>
                <a:sym typeface="Wingdings"/>
              </a:rPr>
              <a:t>:Orange)</a:t>
            </a:r>
          </a:p>
          <a:p>
            <a:r>
              <a:rPr lang="en-US" altLang="zh-TW" dirty="0" smtClean="0">
                <a:latin typeface="標楷體" pitchFamily="65" charset="-120"/>
                <a:ea typeface="標楷體" pitchFamily="65" charset="-120"/>
                <a:sym typeface="Wingdings"/>
              </a:rPr>
              <a:t>   CDMA2000(</a:t>
            </a:r>
            <a:r>
              <a:rPr lang="zh-TW" altLang="en-US" dirty="0" smtClean="0">
                <a:latin typeface="標楷體" pitchFamily="65" charset="-120"/>
                <a:ea typeface="標楷體" pitchFamily="65" charset="-120"/>
                <a:sym typeface="Wingdings"/>
              </a:rPr>
              <a:t>中國電信</a:t>
            </a:r>
            <a:r>
              <a:rPr lang="en-US" altLang="zh-TW" dirty="0" smtClean="0">
                <a:latin typeface="標楷體" pitchFamily="65" charset="-120"/>
                <a:ea typeface="標楷體" pitchFamily="65" charset="-120"/>
                <a:sym typeface="Wingdings"/>
              </a:rPr>
              <a:t>)</a:t>
            </a:r>
          </a:p>
          <a:p>
            <a:r>
              <a:rPr lang="zh-TW" altLang="en-US" dirty="0" smtClean="0">
                <a:latin typeface="標楷體" pitchFamily="65" charset="-120"/>
                <a:ea typeface="標楷體" pitchFamily="65" charset="-120"/>
                <a:sym typeface="Wingdings"/>
              </a:rPr>
              <a:t>   南美洲規格</a:t>
            </a:r>
            <a:endParaRPr lang="en-US" altLang="zh-TW" dirty="0" smtClean="0">
              <a:latin typeface="標楷體" pitchFamily="65" charset="-120"/>
              <a:ea typeface="標楷體" pitchFamily="65" charset="-120"/>
              <a:sym typeface="Wingdings"/>
            </a:endParaRPr>
          </a:p>
          <a:p>
            <a:endParaRPr lang="zh-TW" altLang="en-US" dirty="0">
              <a:latin typeface="標楷體" pitchFamily="65" charset="-120"/>
              <a:ea typeface="標楷體" pitchFamily="65" charset="-120"/>
            </a:endParaRPr>
          </a:p>
        </p:txBody>
      </p:sp>
      <p:sp>
        <p:nvSpPr>
          <p:cNvPr id="13" name="文字方塊 12"/>
          <p:cNvSpPr txBox="1"/>
          <p:nvPr/>
        </p:nvSpPr>
        <p:spPr>
          <a:xfrm>
            <a:off x="6516216" y="1052736"/>
            <a:ext cx="1152128"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李澤楷</a:t>
            </a:r>
            <a:endParaRPr lang="zh-TW" altLang="en-US" dirty="0">
              <a:latin typeface="標楷體" pitchFamily="65" charset="-120"/>
              <a:ea typeface="標楷體" pitchFamily="65" charset="-120"/>
            </a:endParaRPr>
          </a:p>
        </p:txBody>
      </p:sp>
      <p:graphicFrame>
        <p:nvGraphicFramePr>
          <p:cNvPr id="14" name="表格 13"/>
          <p:cNvGraphicFramePr>
            <a:graphicFrameLocks noGrp="1"/>
          </p:cNvGraphicFramePr>
          <p:nvPr/>
        </p:nvGraphicFramePr>
        <p:xfrm>
          <a:off x="6036840" y="1772816"/>
          <a:ext cx="2927648" cy="1529080"/>
        </p:xfrm>
        <a:graphic>
          <a:graphicData uri="http://schemas.openxmlformats.org/drawingml/2006/table">
            <a:tbl>
              <a:tblPr firstRow="1" bandRow="1">
                <a:tableStyleId>{5C22544A-7EE6-4342-B048-85BDC9FD1C3A}</a:tableStyleId>
              </a:tblPr>
              <a:tblGrid>
                <a:gridCol w="839416"/>
                <a:gridCol w="2088232"/>
              </a:tblGrid>
              <a:tr h="370840">
                <a:tc>
                  <a:txBody>
                    <a:bodyPr/>
                    <a:lstStyle/>
                    <a:p>
                      <a:pPr algn="ctr"/>
                      <a:r>
                        <a:rPr lang="zh-TW" altLang="en-US" sz="1600" dirty="0" smtClean="0">
                          <a:latin typeface="標楷體" pitchFamily="65" charset="-120"/>
                          <a:ea typeface="標楷體" pitchFamily="65" charset="-120"/>
                        </a:rPr>
                        <a:t>規格</a:t>
                      </a:r>
                      <a:endParaRPr lang="en-US" altLang="zh-TW" sz="1600" dirty="0" smtClean="0">
                        <a:latin typeface="標楷體" pitchFamily="65" charset="-120"/>
                        <a:ea typeface="標楷體" pitchFamily="65" charset="-120"/>
                      </a:endParaRPr>
                    </a:p>
                    <a:p>
                      <a:pPr algn="ct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歐規</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W-CDMA(</a:t>
                      </a:r>
                      <a:r>
                        <a:rPr lang="zh-TW" altLang="en-US" sz="1600" dirty="0" smtClean="0">
                          <a:latin typeface="標楷體" pitchFamily="65" charset="-120"/>
                          <a:ea typeface="標楷體" pitchFamily="65" charset="-120"/>
                        </a:rPr>
                        <a:t>中國網通</a:t>
                      </a:r>
                      <a:r>
                        <a:rPr lang="en-US" altLang="zh-TW" sz="1600" dirty="0" smtClean="0">
                          <a:latin typeface="標楷體" pitchFamily="65" charset="-120"/>
                          <a:ea typeface="標楷體" pitchFamily="65" charset="-120"/>
                        </a:rPr>
                        <a:t>)</a:t>
                      </a:r>
                    </a:p>
                    <a:p>
                      <a:pPr algn="ctr"/>
                      <a:r>
                        <a:rPr lang="en-US" altLang="zh-TW" sz="1600" dirty="0" smtClean="0">
                          <a:latin typeface="標楷體" pitchFamily="65" charset="-120"/>
                          <a:ea typeface="標楷體" pitchFamily="65" charset="-120"/>
                          <a:sym typeface="Wingdings"/>
                        </a:rPr>
                        <a:t></a:t>
                      </a:r>
                      <a:endParaRPr lang="zh-TW" altLang="en-US" sz="1600" dirty="0">
                        <a:latin typeface="標楷體" pitchFamily="65" charset="-120"/>
                        <a:ea typeface="標楷體" pitchFamily="65" charset="-120"/>
                      </a:endParaRPr>
                    </a:p>
                  </a:txBody>
                  <a:tcPr/>
                </a:tc>
              </a:tr>
              <a:tr h="370840">
                <a:tc>
                  <a:txBody>
                    <a:bodyPr/>
                    <a:lstStyle/>
                    <a:p>
                      <a:pPr algn="ctr"/>
                      <a:endParaRPr lang="zh-TW" altLang="en-US" sz="1600" dirty="0">
                        <a:latin typeface="標楷體" pitchFamily="65" charset="-120"/>
                        <a:ea typeface="標楷體" pitchFamily="65" charset="-120"/>
                      </a:endParaRPr>
                    </a:p>
                  </a:txBody>
                  <a:tcPr/>
                </a:tc>
                <a:tc>
                  <a:txBody>
                    <a:bodyPr/>
                    <a:lstStyle/>
                    <a:p>
                      <a:pPr algn="ctr"/>
                      <a:r>
                        <a:rPr lang="zh-TW" altLang="en-US" sz="1600" dirty="0" smtClean="0">
                          <a:latin typeface="標楷體" pitchFamily="65" charset="-120"/>
                          <a:ea typeface="標楷體" pitchFamily="65" charset="-120"/>
                        </a:rPr>
                        <a:t>江綿恆</a:t>
                      </a:r>
                      <a:endParaRPr lang="zh-TW" altLang="en-US" sz="1600" dirty="0">
                        <a:latin typeface="標楷體" pitchFamily="65" charset="-120"/>
                        <a:ea typeface="標楷體" pitchFamily="65" charset="-120"/>
                      </a:endParaRPr>
                    </a:p>
                  </a:txBody>
                  <a:tcPr/>
                </a:tc>
              </a:tr>
              <a:tr h="370840">
                <a:tc>
                  <a:txBody>
                    <a:bodyPr/>
                    <a:lstStyle/>
                    <a:p>
                      <a:pPr algn="ctr"/>
                      <a:r>
                        <a:rPr lang="zh-TW" altLang="en-US" sz="1600" dirty="0" smtClean="0">
                          <a:latin typeface="標楷體" pitchFamily="65" charset="-120"/>
                          <a:ea typeface="標楷體" pitchFamily="65" charset="-120"/>
                        </a:rPr>
                        <a:t>電信</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p>
                    <a:p>
                      <a:pPr algn="ctr"/>
                      <a:r>
                        <a:rPr lang="en-US" altLang="zh-TW" sz="1600" dirty="0" smtClean="0">
                          <a:solidFill>
                            <a:srgbClr val="FF0000"/>
                          </a:solidFill>
                          <a:latin typeface="標楷體" pitchFamily="65" charset="-120"/>
                          <a:ea typeface="標楷體" pitchFamily="65" charset="-120"/>
                        </a:rPr>
                        <a:t>3G</a:t>
                      </a:r>
                      <a:endParaRPr lang="zh-TW" altLang="en-US" sz="1600" dirty="0">
                        <a:solidFill>
                          <a:srgbClr val="FF0000"/>
                        </a:solidFill>
                        <a:latin typeface="標楷體" pitchFamily="65" charset="-120"/>
                        <a:ea typeface="標楷體" pitchFamily="65" charset="-120"/>
                      </a:endParaRPr>
                    </a:p>
                  </a:txBody>
                  <a:tcPr/>
                </a:tc>
              </a:tr>
            </a:tbl>
          </a:graphicData>
        </a:graphic>
      </p:graphicFrame>
      <p:sp>
        <p:nvSpPr>
          <p:cNvPr id="15" name="文字方塊 14"/>
          <p:cNvSpPr txBox="1"/>
          <p:nvPr/>
        </p:nvSpPr>
        <p:spPr>
          <a:xfrm>
            <a:off x="6876256" y="3174067"/>
            <a:ext cx="2304256" cy="830997"/>
          </a:xfrm>
          <a:prstGeom prst="rect">
            <a:avLst/>
          </a:prstGeom>
          <a:noFill/>
        </p:spPr>
        <p:txBody>
          <a:bodyPr wrap="square" rtlCol="0">
            <a:spAutoFit/>
          </a:bodyPr>
          <a:lstStyle/>
          <a:p>
            <a:r>
              <a:rPr lang="zh-TW" altLang="en-US" sz="1600" dirty="0" smtClean="0">
                <a:latin typeface="標楷體" pitchFamily="65" charset="-120"/>
                <a:ea typeface="標楷體" pitchFamily="65" charset="-120"/>
              </a:rPr>
              <a:t>日本軟體銀行</a:t>
            </a:r>
            <a:r>
              <a:rPr lang="en-US" altLang="zh-TW" sz="1600" dirty="0" smtClean="0">
                <a:latin typeface="標楷體" pitchFamily="65" charset="-120"/>
                <a:ea typeface="標楷體" pitchFamily="65" charset="-120"/>
              </a:rPr>
              <a:t>:2006</a:t>
            </a:r>
            <a:r>
              <a:rPr lang="zh-TW" altLang="en-US" sz="1600" dirty="0" smtClean="0">
                <a:latin typeface="標楷體" pitchFamily="65" charset="-120"/>
                <a:ea typeface="標楷體" pitchFamily="65" charset="-120"/>
              </a:rPr>
              <a:t>年</a:t>
            </a:r>
            <a:endParaRPr lang="en-US" altLang="zh-TW" sz="1600"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中華電信</a:t>
            </a:r>
            <a:r>
              <a:rPr lang="en-US" altLang="zh-TW" sz="1600" dirty="0" smtClean="0">
                <a:latin typeface="標楷體" pitchFamily="65" charset="-120"/>
                <a:ea typeface="標楷體" pitchFamily="65" charset="-120"/>
              </a:rPr>
              <a:t>:2009</a:t>
            </a:r>
            <a:r>
              <a:rPr lang="zh-TW" altLang="en-US" sz="1600" dirty="0" smtClean="0">
                <a:latin typeface="標楷體" pitchFamily="65" charset="-120"/>
                <a:ea typeface="標楷體" pitchFamily="65" charset="-120"/>
              </a:rPr>
              <a:t>年</a:t>
            </a:r>
            <a:endParaRPr lang="en-US" altLang="zh-TW" sz="1600"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中國移動</a:t>
            </a:r>
            <a:r>
              <a:rPr lang="en-US" altLang="zh-TW" sz="1600" dirty="0" smtClean="0">
                <a:latin typeface="標楷體" pitchFamily="65" charset="-120"/>
                <a:ea typeface="標楷體" pitchFamily="65" charset="-120"/>
              </a:rPr>
              <a:t>:2010</a:t>
            </a:r>
            <a:r>
              <a:rPr lang="zh-TW" altLang="en-US" sz="1600" dirty="0" smtClean="0">
                <a:latin typeface="標楷體" pitchFamily="65" charset="-120"/>
                <a:ea typeface="標楷體" pitchFamily="65" charset="-120"/>
              </a:rPr>
              <a:t>年╳</a:t>
            </a:r>
            <a:endParaRPr lang="zh-TW" altLang="en-US" sz="1600" dirty="0">
              <a:latin typeface="標楷體" pitchFamily="65" charset="-120"/>
              <a:ea typeface="標楷體" pitchFamily="65" charset="-120"/>
            </a:endParaRPr>
          </a:p>
        </p:txBody>
      </p:sp>
      <p:sp>
        <p:nvSpPr>
          <p:cNvPr id="16" name="左大括弧 15"/>
          <p:cNvSpPr/>
          <p:nvPr/>
        </p:nvSpPr>
        <p:spPr>
          <a:xfrm>
            <a:off x="6804248" y="3356992"/>
            <a:ext cx="144016"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4" name="群組 23"/>
          <p:cNvGrpSpPr/>
          <p:nvPr/>
        </p:nvGrpSpPr>
        <p:grpSpPr>
          <a:xfrm>
            <a:off x="683568" y="890136"/>
            <a:ext cx="2736304" cy="1715998"/>
            <a:chOff x="755576" y="467380"/>
            <a:chExt cx="2736304" cy="1715998"/>
          </a:xfrm>
        </p:grpSpPr>
        <p:sp>
          <p:nvSpPr>
            <p:cNvPr id="17" name="文字方塊 16"/>
            <p:cNvSpPr txBox="1"/>
            <p:nvPr/>
          </p:nvSpPr>
          <p:spPr>
            <a:xfrm>
              <a:off x="899592" y="1844824"/>
              <a:ext cx="2592288" cy="338554"/>
            </a:xfrm>
            <a:prstGeom prst="rect">
              <a:avLst/>
            </a:prstGeom>
            <a:noFill/>
          </p:spPr>
          <p:txBody>
            <a:bodyPr wrap="square" rtlCol="0">
              <a:spAutoFit/>
            </a:bodyPr>
            <a:lstStyle/>
            <a:p>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
          <p:nvSpPr>
            <p:cNvPr id="18" name="文字方塊 17"/>
            <p:cNvSpPr txBox="1"/>
            <p:nvPr/>
          </p:nvSpPr>
          <p:spPr>
            <a:xfrm>
              <a:off x="755576" y="1556792"/>
              <a:ext cx="2592288" cy="338554"/>
            </a:xfrm>
            <a:prstGeom prst="rect">
              <a:avLst/>
            </a:prstGeom>
            <a:noFill/>
          </p:spPr>
          <p:txBody>
            <a:bodyPr wrap="square" rtlCol="0">
              <a:spAutoFit/>
            </a:bodyPr>
            <a:lstStyle/>
            <a:p>
              <a:pPr algn="ctr"/>
              <a:r>
                <a:rPr lang="en-US" altLang="zh-TW" sz="1600" dirty="0" smtClean="0">
                  <a:latin typeface="標楷體" pitchFamily="65" charset="-120"/>
                  <a:ea typeface="標楷體" pitchFamily="65" charset="-120"/>
                </a:rPr>
                <a:t>VS</a:t>
              </a:r>
              <a:endParaRPr lang="zh-TW" altLang="en-US" sz="1600" dirty="0">
                <a:latin typeface="標楷體" pitchFamily="65" charset="-120"/>
                <a:ea typeface="標楷體" pitchFamily="65" charset="-120"/>
              </a:endParaRPr>
            </a:p>
          </p:txBody>
        </p:sp>
        <p:sp>
          <p:nvSpPr>
            <p:cNvPr id="19" name="文字方塊 18"/>
            <p:cNvSpPr txBox="1"/>
            <p:nvPr/>
          </p:nvSpPr>
          <p:spPr>
            <a:xfrm>
              <a:off x="899592" y="971436"/>
              <a:ext cx="2592288" cy="523220"/>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TD-CDMA</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中國移動</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 </a:t>
              </a:r>
              <a:r>
                <a:rPr lang="en-US" altLang="zh-TW" sz="1600" dirty="0" smtClean="0">
                  <a:solidFill>
                    <a:srgbClr val="FF0000"/>
                  </a:solidFill>
                  <a:latin typeface="標楷體" pitchFamily="65" charset="-120"/>
                  <a:ea typeface="標楷體" pitchFamily="65" charset="-120"/>
                </a:rPr>
                <a:t>4G</a:t>
              </a:r>
            </a:p>
            <a:p>
              <a:pPr algn="ctr"/>
              <a:r>
                <a:rPr lang="en-US" altLang="zh-TW" sz="1200" dirty="0" smtClean="0">
                  <a:solidFill>
                    <a:srgbClr val="FF0000"/>
                  </a:solidFill>
                  <a:latin typeface="標楷體" pitchFamily="65" charset="-120"/>
                  <a:ea typeface="標楷體" pitchFamily="65" charset="-120"/>
                  <a:sym typeface="Wingdings"/>
                </a:rPr>
                <a:t></a:t>
              </a:r>
              <a:r>
                <a:rPr lang="zh-TW" altLang="en-US" sz="1200" dirty="0" smtClean="0">
                  <a:solidFill>
                    <a:srgbClr val="FF0000"/>
                  </a:solidFill>
                  <a:latin typeface="標楷體" pitchFamily="65" charset="-120"/>
                  <a:ea typeface="標楷體" pitchFamily="65" charset="-120"/>
                  <a:sym typeface="Wingdings"/>
                </a:rPr>
                <a:t>中國規格</a:t>
              </a:r>
              <a:endParaRPr lang="zh-TW" altLang="en-US" sz="1200" dirty="0">
                <a:solidFill>
                  <a:srgbClr val="FF0000"/>
                </a:solidFill>
                <a:latin typeface="標楷體" pitchFamily="65" charset="-120"/>
                <a:ea typeface="標楷體" pitchFamily="65" charset="-120"/>
              </a:endParaRPr>
            </a:p>
          </p:txBody>
        </p:sp>
        <p:sp>
          <p:nvSpPr>
            <p:cNvPr id="20" name="文字方塊 19"/>
            <p:cNvSpPr txBox="1"/>
            <p:nvPr/>
          </p:nvSpPr>
          <p:spPr>
            <a:xfrm>
              <a:off x="899592" y="467380"/>
              <a:ext cx="1152128" cy="338554"/>
            </a:xfrm>
            <a:prstGeom prst="rect">
              <a:avLst/>
            </a:prstGeom>
            <a:noFill/>
          </p:spPr>
          <p:txBody>
            <a:bodyPr wrap="square" rtlCol="0">
              <a:spAutoFit/>
            </a:bodyPr>
            <a:lstStyle/>
            <a:p>
              <a:r>
                <a:rPr lang="en-US" altLang="zh-TW" sz="1600" dirty="0" smtClean="0">
                  <a:solidFill>
                    <a:srgbClr val="0000FF"/>
                  </a:solidFill>
                </a:rPr>
                <a:t>TD-LT</a:t>
              </a:r>
              <a:r>
                <a:rPr lang="en-US" altLang="zh-TW" sz="1600" dirty="0" smtClean="0"/>
                <a:t>E</a:t>
              </a:r>
              <a:endParaRPr lang="zh-TW" altLang="en-US" sz="1600" dirty="0"/>
            </a:p>
          </p:txBody>
        </p:sp>
        <p:cxnSp>
          <p:nvCxnSpPr>
            <p:cNvPr id="23" name="直線單箭頭接點 22"/>
            <p:cNvCxnSpPr/>
            <p:nvPr/>
          </p:nvCxnSpPr>
          <p:spPr>
            <a:xfrm flipV="1">
              <a:off x="1259632" y="764704"/>
              <a:ext cx="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文字方塊 24"/>
          <p:cNvSpPr txBox="1"/>
          <p:nvPr/>
        </p:nvSpPr>
        <p:spPr>
          <a:xfrm>
            <a:off x="4283968" y="5301208"/>
            <a:ext cx="3888432" cy="1200329"/>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 數碼通</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 新鴻基地產</a:t>
            </a:r>
            <a:endParaRPr lang="en-US" altLang="zh-TW" dirty="0" smtClean="0">
              <a:latin typeface="標楷體" pitchFamily="65" charset="-120"/>
              <a:ea typeface="標楷體" pitchFamily="65" charset="-120"/>
              <a:sym typeface="Wingdings"/>
            </a:endParaRPr>
          </a:p>
          <a:p>
            <a:r>
              <a:rPr lang="en-US" altLang="zh-TW" dirty="0" smtClean="0">
                <a:latin typeface="標楷體" pitchFamily="65" charset="-120"/>
                <a:ea typeface="標楷體" pitchFamily="65" charset="-120"/>
                <a:sym typeface="Wingdings"/>
              </a:rPr>
              <a:t>   Cyber</a:t>
            </a:r>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  賽碼</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通路；</a:t>
            </a:r>
            <a:r>
              <a:rPr lang="en-US" altLang="zh-TW" dirty="0" smtClean="0">
                <a:latin typeface="標楷體" pitchFamily="65" charset="-120"/>
                <a:ea typeface="標楷體" pitchFamily="65" charset="-120"/>
                <a:sym typeface="Wingdings"/>
              </a:rPr>
              <a:t>3C)</a:t>
            </a:r>
          </a:p>
          <a:p>
            <a:r>
              <a:rPr lang="zh-TW" altLang="en-US" dirty="0" smtClean="0">
                <a:latin typeface="標楷體" pitchFamily="65" charset="-120"/>
                <a:ea typeface="標楷體" pitchFamily="65" charset="-120"/>
                <a:sym typeface="Wingdings"/>
              </a:rPr>
              <a:t>            賽格</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電子</a:t>
            </a:r>
            <a:r>
              <a:rPr lang="en-US" altLang="zh-TW" dirty="0" smtClean="0">
                <a:latin typeface="標楷體" pitchFamily="65" charset="-120"/>
                <a:ea typeface="標楷體" pitchFamily="65" charset="-120"/>
                <a:sym typeface="Wingdings"/>
              </a:rPr>
              <a:t>)</a:t>
            </a:r>
          </a:p>
          <a:p>
            <a:endParaRPr lang="zh-TW" altLang="en-US" dirty="0">
              <a:latin typeface="標楷體" pitchFamily="65" charset="-120"/>
              <a:ea typeface="標楷體" pitchFamily="65" charset="-120"/>
            </a:endParaRPr>
          </a:p>
        </p:txBody>
      </p:sp>
      <p:sp>
        <p:nvSpPr>
          <p:cNvPr id="26" name="左大括弧 25"/>
          <p:cNvSpPr/>
          <p:nvPr/>
        </p:nvSpPr>
        <p:spPr>
          <a:xfrm>
            <a:off x="5508104" y="5733256"/>
            <a:ext cx="216024" cy="36004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8" name="手繪多邊形 27"/>
          <p:cNvSpPr/>
          <p:nvPr/>
        </p:nvSpPr>
        <p:spPr>
          <a:xfrm>
            <a:off x="7434470" y="2922104"/>
            <a:ext cx="1550504" cy="2753139"/>
          </a:xfrm>
          <a:custGeom>
            <a:avLst/>
            <a:gdLst>
              <a:gd name="connsiteX0" fmla="*/ 0 w 1550504"/>
              <a:gd name="connsiteY0" fmla="*/ 2753139 h 2753139"/>
              <a:gd name="connsiteX1" fmla="*/ 79513 w 1550504"/>
              <a:gd name="connsiteY1" fmla="*/ 2743200 h 2753139"/>
              <a:gd name="connsiteX2" fmla="*/ 159026 w 1550504"/>
              <a:gd name="connsiteY2" fmla="*/ 2703444 h 2753139"/>
              <a:gd name="connsiteX3" fmla="*/ 248478 w 1550504"/>
              <a:gd name="connsiteY3" fmla="*/ 2673626 h 2753139"/>
              <a:gd name="connsiteX4" fmla="*/ 298173 w 1550504"/>
              <a:gd name="connsiteY4" fmla="*/ 2653748 h 2753139"/>
              <a:gd name="connsiteX5" fmla="*/ 327991 w 1550504"/>
              <a:gd name="connsiteY5" fmla="*/ 2643809 h 2753139"/>
              <a:gd name="connsiteX6" fmla="*/ 397565 w 1550504"/>
              <a:gd name="connsiteY6" fmla="*/ 2604053 h 2753139"/>
              <a:gd name="connsiteX7" fmla="*/ 467139 w 1550504"/>
              <a:gd name="connsiteY7" fmla="*/ 2574235 h 2753139"/>
              <a:gd name="connsiteX8" fmla="*/ 536713 w 1550504"/>
              <a:gd name="connsiteY8" fmla="*/ 2514600 h 2753139"/>
              <a:gd name="connsiteX9" fmla="*/ 616226 w 1550504"/>
              <a:gd name="connsiteY9" fmla="*/ 2474844 h 2753139"/>
              <a:gd name="connsiteX10" fmla="*/ 715617 w 1550504"/>
              <a:gd name="connsiteY10" fmla="*/ 2415209 h 2753139"/>
              <a:gd name="connsiteX11" fmla="*/ 755373 w 1550504"/>
              <a:gd name="connsiteY11" fmla="*/ 2395331 h 2753139"/>
              <a:gd name="connsiteX12" fmla="*/ 795130 w 1550504"/>
              <a:gd name="connsiteY12" fmla="*/ 2355574 h 2753139"/>
              <a:gd name="connsiteX13" fmla="*/ 824947 w 1550504"/>
              <a:gd name="connsiteY13" fmla="*/ 2335696 h 2753139"/>
              <a:gd name="connsiteX14" fmla="*/ 864704 w 1550504"/>
              <a:gd name="connsiteY14" fmla="*/ 2286000 h 2753139"/>
              <a:gd name="connsiteX15" fmla="*/ 874643 w 1550504"/>
              <a:gd name="connsiteY15" fmla="*/ 2256183 h 2753139"/>
              <a:gd name="connsiteX16" fmla="*/ 954156 w 1550504"/>
              <a:gd name="connsiteY16" fmla="*/ 2176670 h 2753139"/>
              <a:gd name="connsiteX17" fmla="*/ 1013791 w 1550504"/>
              <a:gd name="connsiteY17" fmla="*/ 2087218 h 2753139"/>
              <a:gd name="connsiteX18" fmla="*/ 1043608 w 1550504"/>
              <a:gd name="connsiteY18" fmla="*/ 2037522 h 2753139"/>
              <a:gd name="connsiteX19" fmla="*/ 1063487 w 1550504"/>
              <a:gd name="connsiteY19" fmla="*/ 1997766 h 2753139"/>
              <a:gd name="connsiteX20" fmla="*/ 1083365 w 1550504"/>
              <a:gd name="connsiteY20" fmla="*/ 1977887 h 2753139"/>
              <a:gd name="connsiteX21" fmla="*/ 1103243 w 1550504"/>
              <a:gd name="connsiteY21" fmla="*/ 1928192 h 2753139"/>
              <a:gd name="connsiteX22" fmla="*/ 1123121 w 1550504"/>
              <a:gd name="connsiteY22" fmla="*/ 1908313 h 2753139"/>
              <a:gd name="connsiteX23" fmla="*/ 1143000 w 1550504"/>
              <a:gd name="connsiteY23" fmla="*/ 1838739 h 2753139"/>
              <a:gd name="connsiteX24" fmla="*/ 1172817 w 1550504"/>
              <a:gd name="connsiteY24" fmla="*/ 1798983 h 2753139"/>
              <a:gd name="connsiteX25" fmla="*/ 1182756 w 1550504"/>
              <a:gd name="connsiteY25" fmla="*/ 1769166 h 2753139"/>
              <a:gd name="connsiteX26" fmla="*/ 1192695 w 1550504"/>
              <a:gd name="connsiteY26" fmla="*/ 1719470 h 2753139"/>
              <a:gd name="connsiteX27" fmla="*/ 1212573 w 1550504"/>
              <a:gd name="connsiteY27" fmla="*/ 1689653 h 2753139"/>
              <a:gd name="connsiteX28" fmla="*/ 1252330 w 1550504"/>
              <a:gd name="connsiteY28" fmla="*/ 1560444 h 2753139"/>
              <a:gd name="connsiteX29" fmla="*/ 1292087 w 1550504"/>
              <a:gd name="connsiteY29" fmla="*/ 1441174 h 2753139"/>
              <a:gd name="connsiteX30" fmla="*/ 1341782 w 1550504"/>
              <a:gd name="connsiteY30" fmla="*/ 1341783 h 2753139"/>
              <a:gd name="connsiteX31" fmla="*/ 1371600 w 1550504"/>
              <a:gd name="connsiteY31" fmla="*/ 1292087 h 2753139"/>
              <a:gd name="connsiteX32" fmla="*/ 1411356 w 1550504"/>
              <a:gd name="connsiteY32" fmla="*/ 1212574 h 2753139"/>
              <a:gd name="connsiteX33" fmla="*/ 1451113 w 1550504"/>
              <a:gd name="connsiteY33" fmla="*/ 1123122 h 2753139"/>
              <a:gd name="connsiteX34" fmla="*/ 1470991 w 1550504"/>
              <a:gd name="connsiteY34" fmla="*/ 1033670 h 2753139"/>
              <a:gd name="connsiteX35" fmla="*/ 1480930 w 1550504"/>
              <a:gd name="connsiteY35" fmla="*/ 1003853 h 2753139"/>
              <a:gd name="connsiteX36" fmla="*/ 1500808 w 1550504"/>
              <a:gd name="connsiteY36" fmla="*/ 974035 h 2753139"/>
              <a:gd name="connsiteX37" fmla="*/ 1510747 w 1550504"/>
              <a:gd name="connsiteY37" fmla="*/ 924339 h 2753139"/>
              <a:gd name="connsiteX38" fmla="*/ 1520687 w 1550504"/>
              <a:gd name="connsiteY38" fmla="*/ 894522 h 2753139"/>
              <a:gd name="connsiteX39" fmla="*/ 1530626 w 1550504"/>
              <a:gd name="connsiteY39" fmla="*/ 854766 h 2753139"/>
              <a:gd name="connsiteX40" fmla="*/ 1550504 w 1550504"/>
              <a:gd name="connsiteY40" fmla="*/ 636105 h 2753139"/>
              <a:gd name="connsiteX41" fmla="*/ 1540565 w 1550504"/>
              <a:gd name="connsiteY41" fmla="*/ 288235 h 2753139"/>
              <a:gd name="connsiteX42" fmla="*/ 1530626 w 1550504"/>
              <a:gd name="connsiteY42" fmla="*/ 258418 h 2753139"/>
              <a:gd name="connsiteX43" fmla="*/ 1520687 w 1550504"/>
              <a:gd name="connsiteY43" fmla="*/ 218661 h 2753139"/>
              <a:gd name="connsiteX44" fmla="*/ 1510747 w 1550504"/>
              <a:gd name="connsiteY44" fmla="*/ 159026 h 2753139"/>
              <a:gd name="connsiteX45" fmla="*/ 1470991 w 1550504"/>
              <a:gd name="connsiteY45" fmla="*/ 59635 h 2753139"/>
              <a:gd name="connsiteX46" fmla="*/ 1451113 w 1550504"/>
              <a:gd name="connsiteY46" fmla="*/ 29818 h 2753139"/>
              <a:gd name="connsiteX47" fmla="*/ 1421295 w 1550504"/>
              <a:gd name="connsiteY47" fmla="*/ 0 h 27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50504" h="2753139">
                <a:moveTo>
                  <a:pt x="0" y="2753139"/>
                </a:moveTo>
                <a:cubicBezTo>
                  <a:pt x="26504" y="2749826"/>
                  <a:pt x="54018" y="2751167"/>
                  <a:pt x="79513" y="2743200"/>
                </a:cubicBezTo>
                <a:cubicBezTo>
                  <a:pt x="107797" y="2734361"/>
                  <a:pt x="131625" y="2714727"/>
                  <a:pt x="159026" y="2703444"/>
                </a:cubicBezTo>
                <a:cubicBezTo>
                  <a:pt x="188089" y="2691477"/>
                  <a:pt x="218661" y="2683565"/>
                  <a:pt x="248478" y="2673626"/>
                </a:cubicBezTo>
                <a:cubicBezTo>
                  <a:pt x="265403" y="2667984"/>
                  <a:pt x="281468" y="2660012"/>
                  <a:pt x="298173" y="2653748"/>
                </a:cubicBezTo>
                <a:cubicBezTo>
                  <a:pt x="307983" y="2650069"/>
                  <a:pt x="318052" y="2647122"/>
                  <a:pt x="327991" y="2643809"/>
                </a:cubicBezTo>
                <a:cubicBezTo>
                  <a:pt x="357939" y="2623843"/>
                  <a:pt x="362252" y="2619187"/>
                  <a:pt x="397565" y="2604053"/>
                </a:cubicBezTo>
                <a:cubicBezTo>
                  <a:pt x="440597" y="2585610"/>
                  <a:pt x="419201" y="2604196"/>
                  <a:pt x="467139" y="2574235"/>
                </a:cubicBezTo>
                <a:cubicBezTo>
                  <a:pt x="565017" y="2513062"/>
                  <a:pt x="455404" y="2575582"/>
                  <a:pt x="536713" y="2514600"/>
                </a:cubicBezTo>
                <a:cubicBezTo>
                  <a:pt x="619369" y="2452608"/>
                  <a:pt x="555078" y="2505418"/>
                  <a:pt x="616226" y="2474844"/>
                </a:cubicBezTo>
                <a:cubicBezTo>
                  <a:pt x="771380" y="2397267"/>
                  <a:pt x="629942" y="2464166"/>
                  <a:pt x="715617" y="2415209"/>
                </a:cubicBezTo>
                <a:cubicBezTo>
                  <a:pt x="728481" y="2407858"/>
                  <a:pt x="743520" y="2404221"/>
                  <a:pt x="755373" y="2395331"/>
                </a:cubicBezTo>
                <a:cubicBezTo>
                  <a:pt x="770366" y="2384086"/>
                  <a:pt x="781878" y="2368826"/>
                  <a:pt x="795130" y="2355574"/>
                </a:cubicBezTo>
                <a:cubicBezTo>
                  <a:pt x="803577" y="2347127"/>
                  <a:pt x="815619" y="2343158"/>
                  <a:pt x="824947" y="2335696"/>
                </a:cubicBezTo>
                <a:cubicBezTo>
                  <a:pt x="840357" y="2323368"/>
                  <a:pt x="856092" y="2303223"/>
                  <a:pt x="864704" y="2286000"/>
                </a:cubicBezTo>
                <a:cubicBezTo>
                  <a:pt x="869389" y="2276629"/>
                  <a:pt x="868009" y="2264291"/>
                  <a:pt x="874643" y="2256183"/>
                </a:cubicBezTo>
                <a:cubicBezTo>
                  <a:pt x="898379" y="2227173"/>
                  <a:pt x="934872" y="2208811"/>
                  <a:pt x="954156" y="2176670"/>
                </a:cubicBezTo>
                <a:cubicBezTo>
                  <a:pt x="1040785" y="2032285"/>
                  <a:pt x="930974" y="2211443"/>
                  <a:pt x="1013791" y="2087218"/>
                </a:cubicBezTo>
                <a:cubicBezTo>
                  <a:pt x="1024507" y="2071144"/>
                  <a:pt x="1034226" y="2054409"/>
                  <a:pt x="1043608" y="2037522"/>
                </a:cubicBezTo>
                <a:cubicBezTo>
                  <a:pt x="1050803" y="2024570"/>
                  <a:pt x="1055268" y="2010094"/>
                  <a:pt x="1063487" y="1997766"/>
                </a:cubicBezTo>
                <a:cubicBezTo>
                  <a:pt x="1068685" y="1989969"/>
                  <a:pt x="1076739" y="1984513"/>
                  <a:pt x="1083365" y="1977887"/>
                </a:cubicBezTo>
                <a:cubicBezTo>
                  <a:pt x="1089991" y="1961322"/>
                  <a:pt x="1094391" y="1943682"/>
                  <a:pt x="1103243" y="1928192"/>
                </a:cubicBezTo>
                <a:cubicBezTo>
                  <a:pt x="1107892" y="1920056"/>
                  <a:pt x="1118930" y="1916695"/>
                  <a:pt x="1123121" y="1908313"/>
                </a:cubicBezTo>
                <a:cubicBezTo>
                  <a:pt x="1142493" y="1869569"/>
                  <a:pt x="1123454" y="1872944"/>
                  <a:pt x="1143000" y="1838739"/>
                </a:cubicBezTo>
                <a:cubicBezTo>
                  <a:pt x="1151219" y="1824357"/>
                  <a:pt x="1162878" y="1812235"/>
                  <a:pt x="1172817" y="1798983"/>
                </a:cubicBezTo>
                <a:cubicBezTo>
                  <a:pt x="1176130" y="1789044"/>
                  <a:pt x="1180215" y="1779330"/>
                  <a:pt x="1182756" y="1769166"/>
                </a:cubicBezTo>
                <a:cubicBezTo>
                  <a:pt x="1186853" y="1752777"/>
                  <a:pt x="1186763" y="1735288"/>
                  <a:pt x="1192695" y="1719470"/>
                </a:cubicBezTo>
                <a:cubicBezTo>
                  <a:pt x="1196889" y="1708285"/>
                  <a:pt x="1205947" y="1699592"/>
                  <a:pt x="1212573" y="1689653"/>
                </a:cubicBezTo>
                <a:cubicBezTo>
                  <a:pt x="1234795" y="1578548"/>
                  <a:pt x="1213710" y="1618373"/>
                  <a:pt x="1252330" y="1560444"/>
                </a:cubicBezTo>
                <a:cubicBezTo>
                  <a:pt x="1275802" y="1466557"/>
                  <a:pt x="1259990" y="1505367"/>
                  <a:pt x="1292087" y="1441174"/>
                </a:cubicBezTo>
                <a:cubicBezTo>
                  <a:pt x="1307820" y="1378241"/>
                  <a:pt x="1294449" y="1412784"/>
                  <a:pt x="1341782" y="1341783"/>
                </a:cubicBezTo>
                <a:cubicBezTo>
                  <a:pt x="1393389" y="1264371"/>
                  <a:pt x="1309693" y="1353994"/>
                  <a:pt x="1371600" y="1292087"/>
                </a:cubicBezTo>
                <a:cubicBezTo>
                  <a:pt x="1394441" y="1223563"/>
                  <a:pt x="1376662" y="1247270"/>
                  <a:pt x="1411356" y="1212574"/>
                </a:cubicBezTo>
                <a:cubicBezTo>
                  <a:pt x="1435011" y="1141607"/>
                  <a:pt x="1419611" y="1170373"/>
                  <a:pt x="1451113" y="1123122"/>
                </a:cubicBezTo>
                <a:cubicBezTo>
                  <a:pt x="1457945" y="1088962"/>
                  <a:pt x="1461633" y="1066422"/>
                  <a:pt x="1470991" y="1033670"/>
                </a:cubicBezTo>
                <a:cubicBezTo>
                  <a:pt x="1473869" y="1023596"/>
                  <a:pt x="1476245" y="1013224"/>
                  <a:pt x="1480930" y="1003853"/>
                </a:cubicBezTo>
                <a:cubicBezTo>
                  <a:pt x="1486272" y="993169"/>
                  <a:pt x="1494182" y="983974"/>
                  <a:pt x="1500808" y="974035"/>
                </a:cubicBezTo>
                <a:cubicBezTo>
                  <a:pt x="1504121" y="957470"/>
                  <a:pt x="1506650" y="940728"/>
                  <a:pt x="1510747" y="924339"/>
                </a:cubicBezTo>
                <a:cubicBezTo>
                  <a:pt x="1513288" y="914175"/>
                  <a:pt x="1517809" y="904596"/>
                  <a:pt x="1520687" y="894522"/>
                </a:cubicBezTo>
                <a:cubicBezTo>
                  <a:pt x="1524440" y="881388"/>
                  <a:pt x="1527313" y="868018"/>
                  <a:pt x="1530626" y="854766"/>
                </a:cubicBezTo>
                <a:cubicBezTo>
                  <a:pt x="1536834" y="798891"/>
                  <a:pt x="1550504" y="685064"/>
                  <a:pt x="1550504" y="636105"/>
                </a:cubicBezTo>
                <a:cubicBezTo>
                  <a:pt x="1550504" y="520101"/>
                  <a:pt x="1546662" y="404079"/>
                  <a:pt x="1540565" y="288235"/>
                </a:cubicBezTo>
                <a:cubicBezTo>
                  <a:pt x="1540014" y="277773"/>
                  <a:pt x="1533504" y="268492"/>
                  <a:pt x="1530626" y="258418"/>
                </a:cubicBezTo>
                <a:cubicBezTo>
                  <a:pt x="1526873" y="245283"/>
                  <a:pt x="1523366" y="232056"/>
                  <a:pt x="1520687" y="218661"/>
                </a:cubicBezTo>
                <a:cubicBezTo>
                  <a:pt x="1516735" y="198900"/>
                  <a:pt x="1515635" y="178577"/>
                  <a:pt x="1510747" y="159026"/>
                </a:cubicBezTo>
                <a:cubicBezTo>
                  <a:pt x="1501697" y="122826"/>
                  <a:pt x="1489270" y="91623"/>
                  <a:pt x="1470991" y="59635"/>
                </a:cubicBezTo>
                <a:cubicBezTo>
                  <a:pt x="1465065" y="49264"/>
                  <a:pt x="1458575" y="39146"/>
                  <a:pt x="1451113" y="29818"/>
                </a:cubicBezTo>
                <a:lnTo>
                  <a:pt x="1421295" y="0"/>
                </a:ln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9" name="文字方塊 28"/>
          <p:cNvSpPr txBox="1"/>
          <p:nvPr/>
        </p:nvSpPr>
        <p:spPr>
          <a:xfrm>
            <a:off x="7668344" y="5106670"/>
            <a:ext cx="1224136" cy="338554"/>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2011</a:t>
            </a:r>
            <a:r>
              <a:rPr lang="zh-TW" altLang="en-US" sz="1600" dirty="0" smtClean="0">
                <a:solidFill>
                  <a:srgbClr val="0000FF"/>
                </a:solidFill>
                <a:latin typeface="標楷體" pitchFamily="65" charset="-120"/>
                <a:ea typeface="標楷體" pitchFamily="65" charset="-120"/>
              </a:rPr>
              <a:t>年放棄</a:t>
            </a:r>
            <a:endParaRPr lang="zh-TW" altLang="en-US" sz="1600" dirty="0">
              <a:solidFill>
                <a:srgbClr val="0000FF"/>
              </a:solidFill>
              <a:latin typeface="標楷體" pitchFamily="65" charset="-120"/>
              <a:ea typeface="標楷體" pitchFamily="65" charset="-120"/>
            </a:endParaRPr>
          </a:p>
        </p:txBody>
      </p:sp>
      <p:sp>
        <p:nvSpPr>
          <p:cNvPr id="27" name="文字方塊 26"/>
          <p:cNvSpPr txBox="1"/>
          <p:nvPr/>
        </p:nvSpPr>
        <p:spPr>
          <a:xfrm>
            <a:off x="979984" y="4869160"/>
            <a:ext cx="1503784" cy="584775"/>
          </a:xfrm>
          <a:prstGeom prst="rect">
            <a:avLst/>
          </a:prstGeom>
          <a:noFill/>
        </p:spPr>
        <p:txBody>
          <a:bodyPr wrap="square" rtlCol="0">
            <a:spAutoFit/>
          </a:bodyPr>
          <a:lstStyle/>
          <a:p>
            <a:r>
              <a:rPr lang="en-US" altLang="zh-TW" sz="1600" b="1" dirty="0" smtClean="0">
                <a:solidFill>
                  <a:srgbClr val="0000FF"/>
                </a:solidFill>
                <a:latin typeface="標楷體" pitchFamily="65" charset="-120"/>
                <a:ea typeface="標楷體" pitchFamily="65" charset="-120"/>
              </a:rPr>
              <a:t>LTE(</a:t>
            </a:r>
            <a:r>
              <a:rPr lang="zh-TW" altLang="en-US" sz="1600" b="1" dirty="0" smtClean="0">
                <a:solidFill>
                  <a:srgbClr val="0000FF"/>
                </a:solidFill>
                <a:latin typeface="標楷體" pitchFamily="65" charset="-120"/>
                <a:ea typeface="標楷體" pitchFamily="65" charset="-120"/>
              </a:rPr>
              <a:t>歐美</a:t>
            </a:r>
            <a:r>
              <a:rPr lang="en-US" altLang="zh-TW" sz="1600" b="1" dirty="0" smtClean="0">
                <a:solidFill>
                  <a:srgbClr val="0000FF"/>
                </a:solidFill>
                <a:latin typeface="標楷體" pitchFamily="65" charset="-120"/>
                <a:ea typeface="標楷體" pitchFamily="65" charset="-120"/>
              </a:rPr>
              <a:t>)</a:t>
            </a:r>
          </a:p>
          <a:p>
            <a:r>
              <a:rPr lang="en-US" altLang="zh-TW" sz="1600" b="1" dirty="0" smtClean="0">
                <a:solidFill>
                  <a:srgbClr val="0000FF"/>
                </a:solidFill>
                <a:latin typeface="標楷體" pitchFamily="65" charset="-120"/>
                <a:ea typeface="標楷體" pitchFamily="65" charset="-120"/>
              </a:rPr>
              <a:t>TD-LTE(</a:t>
            </a:r>
            <a:r>
              <a:rPr lang="zh-TW" altLang="en-US" sz="1600" b="1" dirty="0" smtClean="0">
                <a:solidFill>
                  <a:srgbClr val="0000FF"/>
                </a:solidFill>
                <a:latin typeface="標楷體" pitchFamily="65" charset="-120"/>
                <a:ea typeface="標楷體" pitchFamily="65" charset="-120"/>
              </a:rPr>
              <a:t>亞</a:t>
            </a:r>
            <a:r>
              <a:rPr lang="en-US" altLang="zh-TW" sz="1600" b="1" dirty="0" smtClean="0">
                <a:solidFill>
                  <a:srgbClr val="0000FF"/>
                </a:solidFill>
                <a:latin typeface="標楷體" pitchFamily="65" charset="-120"/>
                <a:ea typeface="標楷體" pitchFamily="65" charset="-120"/>
              </a:rPr>
              <a:t>)</a:t>
            </a:r>
            <a:endParaRPr lang="zh-TW" altLang="en-US" sz="1600" b="1" dirty="0">
              <a:solidFill>
                <a:srgbClr val="0000FF"/>
              </a:solidFill>
              <a:latin typeface="標楷體" pitchFamily="65" charset="-120"/>
              <a:ea typeface="標楷體" pitchFamily="65" charset="-120"/>
            </a:endParaRPr>
          </a:p>
        </p:txBody>
      </p:sp>
      <p:sp>
        <p:nvSpPr>
          <p:cNvPr id="30" name="文字方塊 29"/>
          <p:cNvSpPr txBox="1"/>
          <p:nvPr/>
        </p:nvSpPr>
        <p:spPr>
          <a:xfrm>
            <a:off x="1907704" y="591071"/>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67544" y="1196752"/>
            <a:ext cx="7632848" cy="5355312"/>
          </a:xfrm>
          <a:prstGeom prst="rect">
            <a:avLst/>
          </a:prstGeom>
          <a:noFill/>
        </p:spPr>
        <p:txBody>
          <a:bodyPr wrap="square" rtlCol="0">
            <a:spAutoFit/>
          </a:bodyPr>
          <a:lstStyle/>
          <a:p>
            <a:pPr>
              <a:buFont typeface="Arial" pitchFamily="34" charset="0"/>
              <a:buChar char="•"/>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10/20</a:t>
            </a:r>
            <a:r>
              <a:rPr lang="zh-TW" altLang="en-US" dirty="0" smtClean="0">
                <a:latin typeface="標楷體" pitchFamily="65" charset="-120"/>
                <a:ea typeface="標楷體" pitchFamily="65" charset="-120"/>
              </a:rPr>
              <a:t>小考；</a:t>
            </a:r>
            <a:r>
              <a:rPr lang="en-US" altLang="zh-TW" dirty="0" smtClean="0">
                <a:latin typeface="標楷體" pitchFamily="65" charset="-120"/>
                <a:ea typeface="標楷體" pitchFamily="65" charset="-120"/>
              </a:rPr>
              <a:t>11/18</a:t>
            </a:r>
            <a:r>
              <a:rPr lang="zh-TW" altLang="en-US" dirty="0" smtClean="0">
                <a:latin typeface="標楷體" pitchFamily="65" charset="-120"/>
                <a:ea typeface="標楷體" pitchFamily="65" charset="-120"/>
              </a:rPr>
              <a:t>期中考</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視點</a:t>
            </a:r>
            <a:r>
              <a:rPr lang="en-US" altLang="zh-TW" dirty="0" smtClean="0">
                <a:latin typeface="標楷體" pitchFamily="65" charset="-120"/>
                <a:ea typeface="標楷體" pitchFamily="65" charset="-120"/>
              </a:rPr>
              <a:t>31</a:t>
            </a:r>
          </a:p>
          <a:p>
            <a:pPr>
              <a:buFont typeface="Arial" pitchFamily="34" charset="0"/>
              <a:buChar char="•"/>
            </a:pPr>
            <a:r>
              <a:rPr lang="zh-TW" altLang="en-US" dirty="0" smtClean="0">
                <a:latin typeface="標楷體" pitchFamily="65" charset="-120"/>
                <a:ea typeface="標楷體" pitchFamily="65" charset="-120"/>
              </a:rPr>
              <a:t>海闊天空影片</a:t>
            </a:r>
            <a:endParaRPr lang="en-US" altLang="zh-TW" dirty="0" smtClean="0">
              <a:latin typeface="標楷體" pitchFamily="65" charset="-120"/>
              <a:ea typeface="標楷體" pitchFamily="65" charset="-120"/>
            </a:endParaRPr>
          </a:p>
          <a:p>
            <a:pPr>
              <a:buFont typeface="Arial" pitchFamily="34" charset="0"/>
              <a:buChar char="•"/>
            </a:pPr>
            <a:r>
              <a:rPr lang="zh-TW" altLang="en-US" b="1" dirty="0" smtClean="0">
                <a:solidFill>
                  <a:srgbClr val="0000FF"/>
                </a:solidFill>
                <a:latin typeface="標楷體" pitchFamily="65" charset="-120"/>
                <a:ea typeface="標楷體" pitchFamily="65" charset="-120"/>
              </a:rPr>
              <a:t>大麥客計畫 </a:t>
            </a:r>
            <a:r>
              <a:rPr lang="en-US" altLang="zh-TW" b="1" dirty="0" smtClean="0">
                <a:solidFill>
                  <a:srgbClr val="0000FF"/>
                </a:solidFill>
                <a:latin typeface="標楷體" pitchFamily="65" charset="-120"/>
                <a:ea typeface="標楷體" pitchFamily="65" charset="-120"/>
              </a:rPr>
              <a:t>T-mall</a:t>
            </a:r>
          </a:p>
          <a:p>
            <a:pPr>
              <a:buFont typeface="Arial" pitchFamily="34" charset="0"/>
              <a:buChar char="•"/>
            </a:pPr>
            <a:r>
              <a:rPr lang="zh-TW" altLang="en-US" dirty="0" smtClean="0">
                <a:latin typeface="標楷體" pitchFamily="65" charset="-120"/>
                <a:ea typeface="標楷體" pitchFamily="65" charset="-120"/>
              </a:rPr>
              <a:t>東莞</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深圳</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1.3</a:t>
            </a:r>
            <a:r>
              <a:rPr lang="zh-TW" altLang="en-US" dirty="0" smtClean="0">
                <a:latin typeface="標楷體" pitchFamily="65" charset="-120"/>
                <a:ea typeface="標楷體" pitchFamily="65" charset="-120"/>
              </a:rPr>
              <a:t>萬兒童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羅湖口岸</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羅湖口岸每日通關數</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萬人，等於一個移動城市</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作業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Google Map (</a:t>
            </a:r>
            <a:r>
              <a:rPr lang="zh-TW" altLang="en-US" dirty="0" smtClean="0">
                <a:latin typeface="標楷體" pitchFamily="65" charset="-120"/>
                <a:ea typeface="標楷體" pitchFamily="65" charset="-120"/>
              </a:rPr>
              <a:t>深圳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香港</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我的地圖→匯入</a:t>
            </a:r>
            <a:r>
              <a:rPr lang="en-US" altLang="zh-TW" dirty="0" smtClean="0">
                <a:latin typeface="標楷體" pitchFamily="65" charset="-120"/>
                <a:ea typeface="標楷體" pitchFamily="65" charset="-120"/>
              </a:rPr>
              <a:t>*.kml</a:t>
            </a:r>
          </a:p>
          <a:p>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Warmart</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RT-mart</a:t>
            </a:r>
          </a:p>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香港首富</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en-US" altLang="zh-TW" dirty="0" err="1" smtClean="0">
                <a:latin typeface="標楷體" pitchFamily="65" charset="-120"/>
                <a:ea typeface="標楷體" pitchFamily="65" charset="-120"/>
              </a:rPr>
              <a:t>Fortube</a:t>
            </a:r>
            <a:r>
              <a:rPr lang="en-US" altLang="zh-TW" dirty="0" smtClean="0">
                <a:latin typeface="標楷體" pitchFamily="65" charset="-120"/>
                <a:ea typeface="標楷體" pitchFamily="65" charset="-120"/>
              </a:rPr>
              <a:t> 500</a:t>
            </a:r>
            <a:r>
              <a:rPr lang="zh-TW" altLang="en-US" dirty="0" smtClean="0">
                <a:latin typeface="標楷體" pitchFamily="65" charset="-120"/>
                <a:ea typeface="標楷體" pitchFamily="65" charset="-120"/>
              </a:rPr>
              <a:t>大電信業</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6" name="文字方塊 5"/>
          <p:cNvSpPr txBox="1"/>
          <p:nvPr/>
        </p:nvSpPr>
        <p:spPr>
          <a:xfrm>
            <a:off x="2051720" y="2276872"/>
            <a:ext cx="230425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200</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1300</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p:txBody>
      </p:sp>
      <p:cxnSp>
        <p:nvCxnSpPr>
          <p:cNvPr id="8" name="直線接點 7"/>
          <p:cNvCxnSpPr>
            <a:stCxn id="6" idx="1"/>
          </p:cNvCxnSpPr>
          <p:nvPr/>
        </p:nvCxnSpPr>
        <p:spPr>
          <a:xfrm flipV="1">
            <a:off x="2051720" y="2594113"/>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2195736" y="4293096"/>
            <a:ext cx="172819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Carrefour</a:t>
            </a:r>
            <a:endParaRPr lang="zh-TW" altLang="en-US" dirty="0">
              <a:latin typeface="標楷體" pitchFamily="65" charset="-120"/>
              <a:ea typeface="標楷體" pitchFamily="65" charset="-120"/>
            </a:endParaRPr>
          </a:p>
        </p:txBody>
      </p:sp>
      <p:cxnSp>
        <p:nvCxnSpPr>
          <p:cNvPr id="12" name="直線接點 11"/>
          <p:cNvCxnSpPr/>
          <p:nvPr/>
        </p:nvCxnSpPr>
        <p:spPr>
          <a:xfrm flipV="1">
            <a:off x="1034683" y="4509120"/>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l="19063" t="19429" r="3899" b="58713"/>
          <a:stretch>
            <a:fillRect/>
          </a:stretch>
        </p:blipFill>
        <p:spPr bwMode="auto">
          <a:xfrm>
            <a:off x="2915816" y="4842076"/>
            <a:ext cx="5829604" cy="1323228"/>
          </a:xfrm>
          <a:prstGeom prst="rect">
            <a:avLst/>
          </a:prstGeom>
          <a:noFill/>
          <a:ln w="9525">
            <a:noFill/>
            <a:miter lim="800000"/>
            <a:headEnd/>
            <a:tailEnd/>
          </a:ln>
        </p:spPr>
      </p:pic>
      <p:grpSp>
        <p:nvGrpSpPr>
          <p:cNvPr id="9" name="群組 8"/>
          <p:cNvGrpSpPr/>
          <p:nvPr/>
        </p:nvGrpSpPr>
        <p:grpSpPr>
          <a:xfrm>
            <a:off x="4067944" y="1425550"/>
            <a:ext cx="5040560" cy="1499394"/>
            <a:chOff x="539552" y="4077072"/>
            <a:chExt cx="5040560" cy="1499394"/>
          </a:xfrm>
        </p:grpSpPr>
        <p:sp>
          <p:nvSpPr>
            <p:cNvPr id="10" name="文字方塊 9"/>
            <p:cNvSpPr txBox="1"/>
            <p:nvPr/>
          </p:nvSpPr>
          <p:spPr>
            <a:xfrm>
              <a:off x="755576" y="4077072"/>
              <a:ext cx="1440160"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視點</a:t>
              </a:r>
              <a:r>
                <a:rPr lang="en-US" altLang="zh-TW" dirty="0" smtClean="0">
                  <a:latin typeface="標楷體" pitchFamily="65" charset="-120"/>
                  <a:ea typeface="標楷體" pitchFamily="65" charset="-120"/>
                </a:rPr>
                <a:t>31</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旗米拉</a:t>
              </a:r>
              <a:endParaRPr lang="zh-TW" altLang="en-US" dirty="0">
                <a:latin typeface="標楷體" pitchFamily="65" charset="-120"/>
                <a:ea typeface="標楷體" pitchFamily="65" charset="-120"/>
              </a:endParaRPr>
            </a:p>
          </p:txBody>
        </p:sp>
        <p:sp>
          <p:nvSpPr>
            <p:cNvPr id="13" name="文字方塊 12"/>
            <p:cNvSpPr txBox="1"/>
            <p:nvPr/>
          </p:nvSpPr>
          <p:spPr>
            <a:xfrm>
              <a:off x="1907704" y="4653136"/>
              <a:ext cx="2520280"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QQ</a:t>
              </a:r>
              <a:r>
                <a:rPr lang="zh-TW" altLang="en-US" dirty="0" smtClean="0">
                  <a:latin typeface="標楷體" pitchFamily="65" charset="-120"/>
                  <a:ea typeface="標楷體" pitchFamily="65" charset="-120"/>
                </a:rPr>
                <a:t>騰訊</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港</a:t>
              </a:r>
              <a:endParaRPr lang="zh-TW" altLang="en-US" dirty="0">
                <a:latin typeface="標楷體" pitchFamily="65" charset="-120"/>
                <a:ea typeface="標楷體" pitchFamily="65" charset="-120"/>
              </a:endParaRPr>
            </a:p>
          </p:txBody>
        </p:sp>
        <p:sp>
          <p:nvSpPr>
            <p:cNvPr id="14" name="文字方塊 13"/>
            <p:cNvSpPr txBox="1"/>
            <p:nvPr/>
          </p:nvSpPr>
          <p:spPr>
            <a:xfrm>
              <a:off x="3059832" y="4581128"/>
              <a:ext cx="2520280"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PPS</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愛奇藝</a:t>
              </a:r>
              <a:endParaRPr lang="zh-TW" altLang="en-US" dirty="0">
                <a:latin typeface="標楷體" pitchFamily="65" charset="-120"/>
                <a:ea typeface="標楷體" pitchFamily="65" charset="-120"/>
              </a:endParaRPr>
            </a:p>
          </p:txBody>
        </p:sp>
        <p:grpSp>
          <p:nvGrpSpPr>
            <p:cNvPr id="15" name="群組 34"/>
            <p:cNvGrpSpPr/>
            <p:nvPr/>
          </p:nvGrpSpPr>
          <p:grpSpPr>
            <a:xfrm>
              <a:off x="539552" y="4221088"/>
              <a:ext cx="216024" cy="648072"/>
              <a:chOff x="1241984" y="3717032"/>
              <a:chExt cx="233672" cy="1368152"/>
            </a:xfrm>
          </p:grpSpPr>
          <p:cxnSp>
            <p:nvCxnSpPr>
              <p:cNvPr id="24" name="直線接點 23"/>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群組 38"/>
            <p:cNvGrpSpPr/>
            <p:nvPr/>
          </p:nvGrpSpPr>
          <p:grpSpPr>
            <a:xfrm>
              <a:off x="1691680" y="4797152"/>
              <a:ext cx="216024" cy="648072"/>
              <a:chOff x="1241984" y="3717032"/>
              <a:chExt cx="233672" cy="1368152"/>
            </a:xfrm>
          </p:grpSpPr>
          <p:cxnSp>
            <p:nvCxnSpPr>
              <p:cNvPr id="21" name="直線接點 20"/>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群組 42"/>
            <p:cNvGrpSpPr/>
            <p:nvPr/>
          </p:nvGrpSpPr>
          <p:grpSpPr>
            <a:xfrm>
              <a:off x="2771800" y="4797152"/>
              <a:ext cx="216024" cy="648072"/>
              <a:chOff x="1241984" y="3717032"/>
              <a:chExt cx="233672" cy="1368152"/>
            </a:xfrm>
          </p:grpSpPr>
          <p:cxnSp>
            <p:nvCxnSpPr>
              <p:cNvPr id="18" name="直線接點 1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7" name="文字方塊 26"/>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13.12/12</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556792"/>
            <a:ext cx="8229600" cy="4781128"/>
          </a:xfrm>
        </p:spPr>
        <p:txBody>
          <a:bodyPr>
            <a:normAutofit/>
          </a:bodyPr>
          <a:lstStyle/>
          <a:p>
            <a:r>
              <a:rPr lang="en-US" altLang="zh-TW" sz="1800" dirty="0" smtClean="0">
                <a:latin typeface="標楷體" pitchFamily="65" charset="-120"/>
                <a:ea typeface="標楷體" pitchFamily="65" charset="-120"/>
              </a:rPr>
              <a:t>Netflix: </a:t>
            </a:r>
            <a:r>
              <a:rPr lang="zh-TW" altLang="en-US" sz="1800" dirty="0" smtClean="0">
                <a:latin typeface="標楷體" pitchFamily="65" charset="-120"/>
                <a:ea typeface="標楷體" pitchFamily="65" charset="-120"/>
              </a:rPr>
              <a:t>成立於</a:t>
            </a:r>
            <a:r>
              <a:rPr lang="en-US" altLang="zh-TW" sz="1800" dirty="0" smtClean="0">
                <a:latin typeface="標楷體" pitchFamily="65" charset="-120"/>
                <a:ea typeface="標楷體" pitchFamily="65" charset="-120"/>
              </a:rPr>
              <a:t>1997</a:t>
            </a:r>
            <a:r>
              <a:rPr lang="zh-TW" altLang="en-US" sz="1800" dirty="0" smtClean="0">
                <a:latin typeface="標楷體" pitchFamily="65" charset="-120"/>
                <a:ea typeface="標楷體" pitchFamily="65" charset="-120"/>
              </a:rPr>
              <a:t>年 ，</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美國本土用戶</a:t>
            </a:r>
            <a:r>
              <a:rPr lang="en-US" altLang="zh-TW" sz="1800" dirty="0" smtClean="0">
                <a:latin typeface="標楷體" pitchFamily="65" charset="-120"/>
                <a:ea typeface="標楷體" pitchFamily="65" charset="-120"/>
              </a:rPr>
              <a:t>:225</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國外用戶</a:t>
            </a:r>
            <a:r>
              <a:rPr lang="en-US" altLang="zh-TW" sz="1800" dirty="0" smtClean="0">
                <a:latin typeface="標楷體" pitchFamily="65" charset="-120"/>
                <a:ea typeface="標楷體" pitchFamily="65" charset="-120"/>
              </a:rPr>
              <a:t>:175</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全球用戶</a:t>
            </a:r>
            <a:r>
              <a:rPr lang="en-US" altLang="zh-TW" sz="1800" dirty="0" smtClean="0">
                <a:latin typeface="標楷體" pitchFamily="65" charset="-120"/>
                <a:ea typeface="標楷體" pitchFamily="65" charset="-120"/>
              </a:rPr>
              <a:t>:4840</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美國</a:t>
            </a:r>
            <a:r>
              <a:rPr lang="en-US" altLang="zh-TW" sz="1800" dirty="0" smtClean="0">
                <a:latin typeface="標楷體" pitchFamily="65" charset="-120"/>
                <a:ea typeface="標楷體" pitchFamily="65" charset="-120"/>
              </a:rPr>
              <a:t>2014</a:t>
            </a:r>
            <a:r>
              <a:rPr lang="zh-TW" altLang="en-US" sz="1800" dirty="0" smtClean="0">
                <a:latin typeface="標楷體" pitchFamily="65" charset="-120"/>
                <a:ea typeface="標楷體" pitchFamily="65" charset="-120"/>
              </a:rPr>
              <a:t>年第一季</a:t>
            </a:r>
            <a:r>
              <a:rPr lang="zh-TW" altLang="en-US" sz="1800" u="sng" dirty="0" smtClean="0">
                <a:latin typeface="標楷體" pitchFamily="65" charset="-120"/>
                <a:ea typeface="標楷體" pitchFamily="65" charset="-120"/>
              </a:rPr>
              <a:t>      萬人</a:t>
            </a:r>
            <a:endParaRPr lang="en-US" altLang="zh-TW" sz="1800" u="sng"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國際</a:t>
            </a:r>
            <a:r>
              <a:rPr lang="en-US" altLang="zh-TW" sz="1800" dirty="0" smtClean="0">
                <a:latin typeface="標楷體" pitchFamily="65" charset="-120"/>
                <a:ea typeface="標楷體" pitchFamily="65" charset="-120"/>
              </a:rPr>
              <a:t>:1253</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COURSE-RA </a:t>
            </a:r>
            <a:r>
              <a:rPr lang="zh-TW" altLang="en-US" sz="1800" dirty="0" smtClean="0">
                <a:latin typeface="標楷體" pitchFamily="65" charset="-120"/>
                <a:ea typeface="標楷體" pitchFamily="65" charset="-120"/>
              </a:rPr>
              <a:t>上海交通大學。</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上海復旦大學。</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美國有</a:t>
            </a:r>
            <a:r>
              <a:rPr lang="en-US" altLang="zh-TW" sz="1800" dirty="0" smtClean="0">
                <a:latin typeface="標楷體" pitchFamily="65" charset="-120"/>
                <a:ea typeface="標楷體" pitchFamily="65" charset="-120"/>
              </a:rPr>
              <a:t>14%</a:t>
            </a:r>
            <a:r>
              <a:rPr lang="zh-TW" altLang="en-US" sz="1800" dirty="0" smtClean="0">
                <a:latin typeface="標楷體" pitchFamily="65" charset="-120"/>
                <a:ea typeface="標楷體" pitchFamily="65" charset="-120"/>
              </a:rPr>
              <a:t>收看</a:t>
            </a:r>
            <a:r>
              <a:rPr lang="en-US" altLang="zh-TW" sz="1800" dirty="0" smtClean="0">
                <a:latin typeface="標楷體" pitchFamily="65" charset="-120"/>
                <a:ea typeface="標楷體" pitchFamily="65" charset="-120"/>
              </a:rPr>
              <a:t>Netflix,2017</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YOUTUBE-</a:t>
            </a:r>
            <a:r>
              <a:rPr lang="zh-TW" altLang="en-US" sz="1800" dirty="0" smtClean="0">
                <a:latin typeface="標楷體" pitchFamily="65" charset="-120"/>
                <a:ea typeface="標楷體" pitchFamily="65" charset="-120"/>
              </a:rPr>
              <a:t>公共電視</a:t>
            </a:r>
            <a:r>
              <a:rPr lang="en-US" altLang="zh-TW" sz="1800" dirty="0" smtClean="0">
                <a:latin typeface="標楷體" pitchFamily="65" charset="-120"/>
                <a:ea typeface="標楷體" pitchFamily="65" charset="-120"/>
              </a:rPr>
              <a:t>-HOUSE OF CARDS</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p:txBody>
      </p:sp>
      <p:cxnSp>
        <p:nvCxnSpPr>
          <p:cNvPr id="6" name="直線接點 5"/>
          <p:cNvCxnSpPr/>
          <p:nvPr/>
        </p:nvCxnSpPr>
        <p:spPr>
          <a:xfrm>
            <a:off x="5004048" y="1700808"/>
            <a:ext cx="0" cy="17281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5004048" y="3429000"/>
            <a:ext cx="2448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手繪多邊形 8"/>
          <p:cNvSpPr/>
          <p:nvPr/>
        </p:nvSpPr>
        <p:spPr>
          <a:xfrm>
            <a:off x="4967909" y="1739348"/>
            <a:ext cx="2406926" cy="1689652"/>
          </a:xfrm>
          <a:custGeom>
            <a:avLst/>
            <a:gdLst>
              <a:gd name="connsiteX0" fmla="*/ 31474 w 2406926"/>
              <a:gd name="connsiteY0" fmla="*/ 1689652 h 1689652"/>
              <a:gd name="connsiteX1" fmla="*/ 81169 w 2406926"/>
              <a:gd name="connsiteY1" fmla="*/ 1600200 h 1689652"/>
              <a:gd name="connsiteX2" fmla="*/ 518491 w 2406926"/>
              <a:gd name="connsiteY2" fmla="*/ 1490869 h 1689652"/>
              <a:gd name="connsiteX3" fmla="*/ 925995 w 2406926"/>
              <a:gd name="connsiteY3" fmla="*/ 1182756 h 1689652"/>
              <a:gd name="connsiteX4" fmla="*/ 1094961 w 2406926"/>
              <a:gd name="connsiteY4" fmla="*/ 367748 h 1689652"/>
              <a:gd name="connsiteX5" fmla="*/ 2406926 w 2406926"/>
              <a:gd name="connsiteY5" fmla="*/ 0 h 168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6926" h="1689652">
                <a:moveTo>
                  <a:pt x="31474" y="1689652"/>
                </a:moveTo>
                <a:cubicBezTo>
                  <a:pt x="15737" y="1661491"/>
                  <a:pt x="0" y="1633330"/>
                  <a:pt x="81169" y="1600200"/>
                </a:cubicBezTo>
                <a:cubicBezTo>
                  <a:pt x="162338" y="1567070"/>
                  <a:pt x="377687" y="1560443"/>
                  <a:pt x="518491" y="1490869"/>
                </a:cubicBezTo>
                <a:cubicBezTo>
                  <a:pt x="659295" y="1421295"/>
                  <a:pt x="829917" y="1369943"/>
                  <a:pt x="925995" y="1182756"/>
                </a:cubicBezTo>
                <a:cubicBezTo>
                  <a:pt x="1022073" y="995569"/>
                  <a:pt x="848139" y="564874"/>
                  <a:pt x="1094961" y="367748"/>
                </a:cubicBezTo>
                <a:cubicBezTo>
                  <a:pt x="1341783" y="170622"/>
                  <a:pt x="1874354" y="85311"/>
                  <a:pt x="2406926"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1" name="直線單箭頭接點 10"/>
          <p:cNvCxnSpPr>
            <a:stCxn id="9" idx="3"/>
          </p:cNvCxnSpPr>
          <p:nvPr/>
        </p:nvCxnSpPr>
        <p:spPr>
          <a:xfrm>
            <a:off x="5893904" y="2922104"/>
            <a:ext cx="0" cy="5068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5652120" y="3429000"/>
            <a:ext cx="720080" cy="1200329"/>
          </a:xfrm>
          <a:prstGeom prst="rect">
            <a:avLst/>
          </a:prstGeom>
          <a:noFill/>
        </p:spPr>
        <p:txBody>
          <a:bodyPr wrap="square" rtlCol="0">
            <a:spAutoFit/>
          </a:bodyPr>
          <a:lstStyle/>
          <a:p>
            <a:r>
              <a:rPr lang="en-US" altLang="zh-TW" dirty="0" smtClean="0"/>
              <a:t>20%</a:t>
            </a:r>
          </a:p>
          <a:p>
            <a:endParaRPr lang="en-US" altLang="zh-TW" dirty="0" smtClean="0"/>
          </a:p>
          <a:p>
            <a:r>
              <a:rPr lang="en-US" altLang="zh-TW" dirty="0" smtClean="0"/>
              <a:t>10%</a:t>
            </a:r>
          </a:p>
          <a:p>
            <a:r>
              <a:rPr lang="zh-TW" altLang="en-US" dirty="0" smtClean="0"/>
              <a:t>   </a:t>
            </a:r>
            <a:endParaRPr lang="zh-TW" altLang="en-US" dirty="0"/>
          </a:p>
        </p:txBody>
      </p:sp>
      <p:sp>
        <p:nvSpPr>
          <p:cNvPr id="13" name="文字方塊 12"/>
          <p:cNvSpPr txBox="1"/>
          <p:nvPr/>
        </p:nvSpPr>
        <p:spPr>
          <a:xfrm rot="5400000">
            <a:off x="5548754" y="3846240"/>
            <a:ext cx="576064" cy="461665"/>
          </a:xfrm>
          <a:prstGeom prst="rect">
            <a:avLst/>
          </a:prstGeom>
          <a:noFill/>
        </p:spPr>
        <p:txBody>
          <a:bodyPr wrap="square" rtlCol="0">
            <a:spAutoFit/>
          </a:bodyPr>
          <a:lstStyle/>
          <a:p>
            <a:r>
              <a:rPr lang="en-US" altLang="zh-TW" sz="2400" dirty="0" smtClean="0"/>
              <a:t>~</a:t>
            </a:r>
            <a:endParaRPr lang="zh-TW" altLang="en-US" sz="2400" dirty="0"/>
          </a:p>
        </p:txBody>
      </p:sp>
      <p:sp>
        <p:nvSpPr>
          <p:cNvPr id="14" name="文字方塊 13"/>
          <p:cNvSpPr txBox="1"/>
          <p:nvPr/>
        </p:nvSpPr>
        <p:spPr>
          <a:xfrm>
            <a:off x="6516216" y="3059668"/>
            <a:ext cx="2304256" cy="646331"/>
          </a:xfrm>
          <a:prstGeom prst="rect">
            <a:avLst/>
          </a:prstGeom>
          <a:noFill/>
        </p:spPr>
        <p:txBody>
          <a:bodyPr wrap="square" rtlCol="0">
            <a:spAutoFit/>
          </a:bodyPr>
          <a:lstStyle/>
          <a:p>
            <a:r>
              <a:rPr lang="en-US" altLang="zh-TW" dirty="0" smtClean="0">
                <a:sym typeface="Wingdings"/>
              </a:rPr>
              <a:t></a:t>
            </a:r>
            <a:r>
              <a:rPr lang="en-US" altLang="zh-TW" dirty="0" smtClean="0"/>
              <a:t>70</a:t>
            </a:r>
            <a:r>
              <a:rPr lang="zh-TW" altLang="en-US" dirty="0" smtClean="0"/>
              <a:t>億</a:t>
            </a:r>
            <a:r>
              <a:rPr lang="en-US" altLang="zh-TW" dirty="0" smtClean="0"/>
              <a:t>:15%→10</a:t>
            </a:r>
            <a:r>
              <a:rPr lang="zh-TW" altLang="en-US" dirty="0" smtClean="0"/>
              <a:t>億</a:t>
            </a:r>
            <a:endParaRPr lang="en-US" altLang="zh-TW" dirty="0" smtClean="0"/>
          </a:p>
          <a:p>
            <a:r>
              <a:rPr lang="zh-TW" altLang="en-US" dirty="0" smtClean="0"/>
              <a:t>      </a:t>
            </a:r>
            <a:r>
              <a:rPr lang="en-US" altLang="zh-TW" dirty="0" smtClean="0"/>
              <a:t>3</a:t>
            </a:r>
            <a:r>
              <a:rPr lang="zh-TW" altLang="en-US" dirty="0" smtClean="0"/>
              <a:t>億*</a:t>
            </a:r>
            <a:r>
              <a:rPr lang="en-US" altLang="zh-TW" dirty="0" smtClean="0"/>
              <a:t>20%=6</a:t>
            </a:r>
            <a:r>
              <a:rPr lang="zh-TW" altLang="en-US" dirty="0" smtClean="0"/>
              <a:t>千萬</a:t>
            </a:r>
            <a:endParaRPr lang="zh-TW"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187624" y="1052736"/>
          <a:ext cx="6816080" cy="3147235"/>
        </p:xfrm>
        <a:graphic>
          <a:graphicData uri="http://schemas.openxmlformats.org/drawingml/2006/table">
            <a:tbl>
              <a:tblPr firstRow="1" bandRow="1">
                <a:tableStyleId>{69CF1AB2-1976-4502-BF36-3FF5EA218861}</a:tableStyleId>
              </a:tblPr>
              <a:tblGrid>
                <a:gridCol w="1704020"/>
                <a:gridCol w="1704020"/>
                <a:gridCol w="1704020"/>
                <a:gridCol w="1704020"/>
              </a:tblGrid>
              <a:tr h="449605">
                <a:tc>
                  <a:txBody>
                    <a:bodyPr/>
                    <a:lstStyle/>
                    <a:p>
                      <a:pPr algn="ctr"/>
                      <a:r>
                        <a:rPr lang="zh-TW" altLang="en-US" dirty="0" smtClean="0">
                          <a:latin typeface="標楷體" pitchFamily="65" charset="-120"/>
                          <a:ea typeface="標楷體" pitchFamily="65" charset="-120"/>
                        </a:rPr>
                        <a:t>電信公司</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3G</a:t>
                      </a:r>
                      <a:r>
                        <a:rPr lang="zh-TW" altLang="en-US" dirty="0" smtClean="0">
                          <a:latin typeface="標楷體" pitchFamily="65" charset="-120"/>
                          <a:ea typeface="標楷體" pitchFamily="65" charset="-120"/>
                        </a:rPr>
                        <a:t>使用支數</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4G</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中華電信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1,100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20/85</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台灣大哥大</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733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a:t>
                      </a:r>
                    </a:p>
                  </a:txBody>
                  <a:tcPr/>
                </a:tc>
                <a:tc>
                  <a:txBody>
                    <a:bodyPr/>
                    <a:lstStyle/>
                    <a:p>
                      <a:pPr algn="ctr"/>
                      <a:r>
                        <a:rPr lang="en-US" altLang="zh-TW" dirty="0" smtClean="0">
                          <a:latin typeface="標楷體" pitchFamily="65" charset="-120"/>
                          <a:ea typeface="標楷體" pitchFamily="65" charset="-120"/>
                        </a:rPr>
                        <a:t>20/50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凱擘</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遠傳電信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720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20/60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亞太</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199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頂新</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威寶</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163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0.3/25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中嘉</a:t>
                      </a:r>
                      <a:endParaRPr lang="zh-TW" altLang="en-US" dirty="0">
                        <a:latin typeface="標楷體" pitchFamily="65" charset="-120"/>
                        <a:ea typeface="標楷體" pitchFamily="65" charset="-120"/>
                      </a:endParaRPr>
                    </a:p>
                  </a:txBody>
                  <a:tcPr/>
                </a:tc>
              </a:tr>
              <a:tr h="449605">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/250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6" name="向下箭號 5"/>
          <p:cNvSpPr/>
          <p:nvPr/>
        </p:nvSpPr>
        <p:spPr>
          <a:xfrm>
            <a:off x="6372200" y="3645024"/>
            <a:ext cx="216024" cy="21602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7" name="表格 6"/>
          <p:cNvGraphicFramePr>
            <a:graphicFrameLocks noGrp="1"/>
          </p:cNvGraphicFramePr>
          <p:nvPr/>
        </p:nvGraphicFramePr>
        <p:xfrm>
          <a:off x="1140296" y="4372312"/>
          <a:ext cx="6096000" cy="2225040"/>
        </p:xfrm>
        <a:graphic>
          <a:graphicData uri="http://schemas.openxmlformats.org/drawingml/2006/table">
            <a:tbl>
              <a:tblPr firstRow="1" bandRow="1">
                <a:tableStyleId>{69CF1AB2-1976-4502-BF36-3FF5EA218861}</a:tableStyleId>
              </a:tblPr>
              <a:tblGrid>
                <a:gridCol w="3048000"/>
                <a:gridCol w="3048000"/>
              </a:tblGrid>
              <a:tr h="370840">
                <a:tc>
                  <a:txBody>
                    <a:bodyPr/>
                    <a:lstStyle/>
                    <a:p>
                      <a:r>
                        <a:rPr lang="zh-TW" altLang="en-US" dirty="0" smtClean="0">
                          <a:latin typeface="標楷體" pitchFamily="65" charset="-120"/>
                          <a:ea typeface="標楷體" pitchFamily="65" charset="-120"/>
                        </a:rPr>
                        <a:t>卡別</a:t>
                      </a:r>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用量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張</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悠遊卡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4500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-cash(7-11)</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1,180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玉山銀行</a:t>
                      </a:r>
                      <a:r>
                        <a:rPr lang="en-US" altLang="zh-TW" dirty="0" smtClean="0">
                          <a:latin typeface="標楷體" pitchFamily="65" charset="-120"/>
                          <a:ea typeface="標楷體" pitchFamily="65" charset="-120"/>
                        </a:rPr>
                        <a:t>(pay-pal)</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永豐卡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中信卡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0.2</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14.12/19</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683568" y="1268760"/>
            <a:ext cx="5256584" cy="2664296"/>
            <a:chOff x="611560" y="1484784"/>
            <a:chExt cx="5256584" cy="2664296"/>
          </a:xfrm>
        </p:grpSpPr>
        <p:sp>
          <p:nvSpPr>
            <p:cNvPr id="5" name="文字方塊 4"/>
            <p:cNvSpPr txBox="1"/>
            <p:nvPr/>
          </p:nvSpPr>
          <p:spPr>
            <a:xfrm>
              <a:off x="755576" y="1652607"/>
              <a:ext cx="1152128" cy="1200329"/>
            </a:xfrm>
            <a:prstGeom prst="rect">
              <a:avLst/>
            </a:prstGeom>
            <a:noFill/>
          </p:spPr>
          <p:txBody>
            <a:bodyPr wrap="square" rtlCol="0">
              <a:spAutoFit/>
            </a:bodyPr>
            <a:lstStyle/>
            <a:p>
              <a:r>
                <a:rPr lang="zh-TW" altLang="en-US" dirty="0" smtClean="0">
                  <a:latin typeface="標楷體" pitchFamily="65" charset="-120"/>
                  <a:ea typeface="標楷體" pitchFamily="65" charset="-120"/>
                </a:rPr>
                <a:t>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裕</a:t>
              </a:r>
              <a:endParaRPr lang="en-US" altLang="zh-TW" dirty="0" smtClean="0">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彤</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叔</a:t>
              </a:r>
              <a:endParaRPr lang="zh-TW" altLang="en-US" dirty="0">
                <a:solidFill>
                  <a:srgbClr val="FF0000"/>
                </a:solidFill>
                <a:latin typeface="標楷體" pitchFamily="65" charset="-120"/>
                <a:ea typeface="標楷體" pitchFamily="65" charset="-120"/>
              </a:endParaRPr>
            </a:p>
          </p:txBody>
        </p:sp>
        <p:sp>
          <p:nvSpPr>
            <p:cNvPr id="6" name="左大括弧 5"/>
            <p:cNvSpPr/>
            <p:nvPr/>
          </p:nvSpPr>
          <p:spPr>
            <a:xfrm>
              <a:off x="611560" y="1724615"/>
              <a:ext cx="144016" cy="1008112"/>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向右箭號 6"/>
            <p:cNvSpPr/>
            <p:nvPr/>
          </p:nvSpPr>
          <p:spPr>
            <a:xfrm>
              <a:off x="1331640" y="1844824"/>
              <a:ext cx="216024" cy="2880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835696" y="1484784"/>
              <a:ext cx="4032448" cy="1477328"/>
            </a:xfrm>
            <a:prstGeom prst="rect">
              <a:avLst/>
            </a:prstGeom>
            <a:noFill/>
          </p:spPr>
          <p:txBody>
            <a:bodyPr wrap="square" rtlCol="0">
              <a:spAutoFit/>
            </a:bodyPr>
            <a:lstStyle/>
            <a:p>
              <a:r>
                <a:rPr lang="zh-TW" altLang="en-US" dirty="0" smtClean="0">
                  <a:latin typeface="標楷體" pitchFamily="65" charset="-120"/>
                  <a:ea typeface="標楷體" pitchFamily="65" charset="-120"/>
                </a:rPr>
                <a:t>周大福珠寶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順德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碧桂園</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女</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佛山</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新世界</a:t>
              </a:r>
              <a:r>
                <a:rPr lang="zh-TW" altLang="en-US" u="sng" dirty="0" smtClean="0">
                  <a:latin typeface="標楷體" pitchFamily="65" charset="-120"/>
                  <a:ea typeface="標楷體" pitchFamily="65" charset="-120"/>
                </a:rPr>
                <a:t>百貨</a:t>
              </a:r>
              <a:endParaRPr lang="en-US" altLang="zh-TW" u="sng"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en-US" u="sng" dirty="0" smtClean="0">
                  <a:latin typeface="標楷體" pitchFamily="65" charset="-120"/>
                  <a:ea typeface="標楷體" pitchFamily="65" charset="-120"/>
                </a:rPr>
                <a:t>地產</a:t>
              </a:r>
              <a:endParaRPr lang="en-US" altLang="zh-TW" u="sng"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9" name="左大括弧 8"/>
            <p:cNvSpPr/>
            <p:nvPr/>
          </p:nvSpPr>
          <p:spPr>
            <a:xfrm>
              <a:off x="1691680" y="1700808"/>
              <a:ext cx="216024" cy="576064"/>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1403648" y="2924944"/>
              <a:ext cx="201622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#2020</a:t>
              </a:r>
              <a:r>
                <a:rPr lang="zh-TW" altLang="en-US" dirty="0" smtClean="0">
                  <a:latin typeface="標楷體" pitchFamily="65" charset="-120"/>
                  <a:ea typeface="標楷體" pitchFamily="65" charset="-120"/>
                </a:rPr>
                <a:t>年</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921</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en-US" dirty="0" smtClean="0">
                  <a:solidFill>
                    <a:srgbClr val="FF0000"/>
                  </a:solidFill>
                  <a:latin typeface="標楷體" pitchFamily="65" charset="-120"/>
                  <a:ea typeface="標楷體" pitchFamily="65" charset="-120"/>
                </a:rPr>
                <a:t> </a:t>
              </a:r>
              <a:r>
                <a:rPr lang="en-US" altLang="zh-TW" dirty="0" smtClean="0">
                  <a:solidFill>
                    <a:srgbClr val="FF0000"/>
                  </a:solidFill>
                  <a:latin typeface="標楷體" pitchFamily="65" charset="-120"/>
                  <a:ea typeface="標楷體" pitchFamily="65" charset="-120"/>
                </a:rPr>
                <a:t>1/2</a:t>
              </a:r>
              <a:endParaRPr lang="zh-TW" altLang="en-US" dirty="0">
                <a:solidFill>
                  <a:srgbClr val="FF0000"/>
                </a:solidFill>
                <a:latin typeface="標楷體" pitchFamily="65" charset="-120"/>
                <a:ea typeface="標楷體" pitchFamily="65" charset="-120"/>
              </a:endParaRPr>
            </a:p>
          </p:txBody>
        </p:sp>
        <p:sp>
          <p:nvSpPr>
            <p:cNvPr id="11" name="文字方塊 10"/>
            <p:cNvSpPr txBox="1"/>
            <p:nvPr/>
          </p:nvSpPr>
          <p:spPr>
            <a:xfrm>
              <a:off x="2987824" y="2998693"/>
              <a:ext cx="504056" cy="646331"/>
            </a:xfrm>
            <a:prstGeom prst="rect">
              <a:avLst/>
            </a:prstGeom>
            <a:noFill/>
          </p:spPr>
          <p:txBody>
            <a:bodyPr wrap="square" rtlCol="0">
              <a:spAutoFit/>
            </a:bodyPr>
            <a:lstStyle/>
            <a:p>
              <a:r>
                <a:rPr lang="en-US" altLang="zh-TW" dirty="0" smtClean="0">
                  <a:solidFill>
                    <a:srgbClr val="FF0000"/>
                  </a:solidFill>
                  <a:latin typeface="標楷體" pitchFamily="65" charset="-120"/>
                  <a:ea typeface="標楷體" pitchFamily="65" charset="-120"/>
                </a:rPr>
                <a:t>50</a:t>
              </a:r>
              <a:r>
                <a:rPr lang="zh-TW" altLang="en-US" dirty="0" smtClean="0">
                  <a:solidFill>
                    <a:srgbClr val="FF0000"/>
                  </a:solidFill>
                  <a:latin typeface="標楷體" pitchFamily="65" charset="-120"/>
                  <a:ea typeface="標楷體" pitchFamily="65" charset="-120"/>
                </a:rPr>
                <a:t>歲</a:t>
              </a:r>
              <a:endParaRPr lang="zh-TW" altLang="en-US" dirty="0">
                <a:solidFill>
                  <a:srgbClr val="FF0000"/>
                </a:solidFill>
                <a:latin typeface="標楷體" pitchFamily="65" charset="-120"/>
                <a:ea typeface="標楷體" pitchFamily="65" charset="-120"/>
              </a:endParaRPr>
            </a:p>
          </p:txBody>
        </p:sp>
        <p:sp>
          <p:nvSpPr>
            <p:cNvPr id="12" name="文字方塊 11"/>
            <p:cNvSpPr txBox="1"/>
            <p:nvPr/>
          </p:nvSpPr>
          <p:spPr>
            <a:xfrm>
              <a:off x="3995936" y="2948751"/>
              <a:ext cx="648072" cy="1200329"/>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橘</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色</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市</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場</a:t>
              </a:r>
              <a:endParaRPr lang="zh-TW" altLang="en-US" dirty="0">
                <a:solidFill>
                  <a:srgbClr val="FF0000"/>
                </a:solidFill>
                <a:latin typeface="標楷體" pitchFamily="65" charset="-120"/>
                <a:ea typeface="標楷體" pitchFamily="65" charset="-120"/>
              </a:endParaRPr>
            </a:p>
          </p:txBody>
        </p:sp>
        <p:sp>
          <p:nvSpPr>
            <p:cNvPr id="13" name="文字方塊 12"/>
            <p:cNvSpPr txBox="1"/>
            <p:nvPr/>
          </p:nvSpPr>
          <p:spPr>
            <a:xfrm>
              <a:off x="4572000" y="2924944"/>
              <a:ext cx="72008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青</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澀</a:t>
              </a:r>
              <a:endParaRPr lang="zh-TW" altLang="en-US" dirty="0">
                <a:latin typeface="標楷體" pitchFamily="65" charset="-120"/>
                <a:ea typeface="標楷體" pitchFamily="65" charset="-120"/>
              </a:endParaRPr>
            </a:p>
          </p:txBody>
        </p:sp>
        <p:sp>
          <p:nvSpPr>
            <p:cNvPr id="14" name="手繪多邊形 13"/>
            <p:cNvSpPr/>
            <p:nvPr/>
          </p:nvSpPr>
          <p:spPr>
            <a:xfrm>
              <a:off x="4253948" y="2706757"/>
              <a:ext cx="536713" cy="245165"/>
            </a:xfrm>
            <a:custGeom>
              <a:avLst/>
              <a:gdLst>
                <a:gd name="connsiteX0" fmla="*/ 0 w 536713"/>
                <a:gd name="connsiteY0" fmla="*/ 245165 h 245165"/>
                <a:gd name="connsiteX1" fmla="*/ 258417 w 536713"/>
                <a:gd name="connsiteY1" fmla="*/ 6626 h 245165"/>
                <a:gd name="connsiteX2" fmla="*/ 536713 w 536713"/>
                <a:gd name="connsiteY2" fmla="*/ 205408 h 245165"/>
              </a:gdLst>
              <a:ahLst/>
              <a:cxnLst>
                <a:cxn ang="0">
                  <a:pos x="connsiteX0" y="connsiteY0"/>
                </a:cxn>
                <a:cxn ang="0">
                  <a:pos x="connsiteX1" y="connsiteY1"/>
                </a:cxn>
                <a:cxn ang="0">
                  <a:pos x="connsiteX2" y="connsiteY2"/>
                </a:cxn>
              </a:cxnLst>
              <a:rect l="l" t="t" r="r" b="b"/>
              <a:pathLst>
                <a:path w="536713" h="245165">
                  <a:moveTo>
                    <a:pt x="0" y="245165"/>
                  </a:moveTo>
                  <a:cubicBezTo>
                    <a:pt x="84482" y="129208"/>
                    <a:pt x="168965" y="13252"/>
                    <a:pt x="258417" y="6626"/>
                  </a:cubicBezTo>
                  <a:cubicBezTo>
                    <a:pt x="347869" y="0"/>
                    <a:pt x="442291" y="102704"/>
                    <a:pt x="536713" y="205408"/>
                  </a:cubicBezTo>
                </a:path>
              </a:pathLst>
            </a:custGeom>
            <a:ln w="19050">
              <a:solidFill>
                <a:srgbClr val="0000FF"/>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手繪多邊形 14"/>
            <p:cNvSpPr/>
            <p:nvPr/>
          </p:nvSpPr>
          <p:spPr>
            <a:xfrm>
              <a:off x="1066800" y="2305878"/>
              <a:ext cx="811696" cy="1361661"/>
            </a:xfrm>
            <a:custGeom>
              <a:avLst/>
              <a:gdLst>
                <a:gd name="connsiteX0" fmla="*/ 56322 w 811696"/>
                <a:gd name="connsiteY0" fmla="*/ 0 h 1361661"/>
                <a:gd name="connsiteX1" fmla="*/ 56322 w 811696"/>
                <a:gd name="connsiteY1" fmla="*/ 477079 h 1361661"/>
                <a:gd name="connsiteX2" fmla="*/ 125896 w 811696"/>
                <a:gd name="connsiteY2" fmla="*/ 983974 h 1361661"/>
                <a:gd name="connsiteX3" fmla="*/ 811696 w 811696"/>
                <a:gd name="connsiteY3" fmla="*/ 1361661 h 1361661"/>
              </a:gdLst>
              <a:ahLst/>
              <a:cxnLst>
                <a:cxn ang="0">
                  <a:pos x="connsiteX0" y="connsiteY0"/>
                </a:cxn>
                <a:cxn ang="0">
                  <a:pos x="connsiteX1" y="connsiteY1"/>
                </a:cxn>
                <a:cxn ang="0">
                  <a:pos x="connsiteX2" y="connsiteY2"/>
                </a:cxn>
                <a:cxn ang="0">
                  <a:pos x="connsiteX3" y="connsiteY3"/>
                </a:cxn>
              </a:cxnLst>
              <a:rect l="l" t="t" r="r" b="b"/>
              <a:pathLst>
                <a:path w="811696" h="1361661">
                  <a:moveTo>
                    <a:pt x="56322" y="0"/>
                  </a:moveTo>
                  <a:cubicBezTo>
                    <a:pt x="50524" y="156541"/>
                    <a:pt x="44726" y="313083"/>
                    <a:pt x="56322" y="477079"/>
                  </a:cubicBezTo>
                  <a:cubicBezTo>
                    <a:pt x="67918" y="641075"/>
                    <a:pt x="0" y="836544"/>
                    <a:pt x="125896" y="983974"/>
                  </a:cubicBezTo>
                  <a:cubicBezTo>
                    <a:pt x="251792" y="1131404"/>
                    <a:pt x="531744" y="1246532"/>
                    <a:pt x="811696" y="1361661"/>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手繪多邊形 15"/>
            <p:cNvSpPr/>
            <p:nvPr/>
          </p:nvSpPr>
          <p:spPr>
            <a:xfrm>
              <a:off x="2514600" y="3319670"/>
              <a:ext cx="596348" cy="344556"/>
            </a:xfrm>
            <a:custGeom>
              <a:avLst/>
              <a:gdLst>
                <a:gd name="connsiteX0" fmla="*/ 0 w 596348"/>
                <a:gd name="connsiteY0" fmla="*/ 337930 h 344556"/>
                <a:gd name="connsiteX1" fmla="*/ 347870 w 596348"/>
                <a:gd name="connsiteY1" fmla="*/ 288234 h 344556"/>
                <a:gd name="connsiteX2" fmla="*/ 596348 w 596348"/>
                <a:gd name="connsiteY2" fmla="*/ 0 h 344556"/>
              </a:gdLst>
              <a:ahLst/>
              <a:cxnLst>
                <a:cxn ang="0">
                  <a:pos x="connsiteX0" y="connsiteY0"/>
                </a:cxn>
                <a:cxn ang="0">
                  <a:pos x="connsiteX1" y="connsiteY1"/>
                </a:cxn>
                <a:cxn ang="0">
                  <a:pos x="connsiteX2" y="connsiteY2"/>
                </a:cxn>
              </a:cxnLst>
              <a:rect l="l" t="t" r="r" b="b"/>
              <a:pathLst>
                <a:path w="596348" h="344556">
                  <a:moveTo>
                    <a:pt x="0" y="337930"/>
                  </a:moveTo>
                  <a:cubicBezTo>
                    <a:pt x="124239" y="341243"/>
                    <a:pt x="248479" y="344556"/>
                    <a:pt x="347870" y="288234"/>
                  </a:cubicBezTo>
                  <a:cubicBezTo>
                    <a:pt x="447261" y="231912"/>
                    <a:pt x="521804" y="115956"/>
                    <a:pt x="596348" y="0"/>
                  </a:cubicBezTo>
                </a:path>
              </a:pathLst>
            </a:cu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cxnSp>
        <p:nvCxnSpPr>
          <p:cNvPr id="19" name="直線接點 18"/>
          <p:cNvCxnSpPr/>
          <p:nvPr/>
        </p:nvCxnSpPr>
        <p:spPr>
          <a:xfrm>
            <a:off x="5508104" y="3429000"/>
            <a:ext cx="26642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724128" y="2564904"/>
            <a:ext cx="50405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6660232" y="2755800"/>
            <a:ext cx="504056" cy="67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7524328" y="2925000"/>
            <a:ext cx="504056" cy="50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23"/>
          <p:cNvSpPr/>
          <p:nvPr/>
        </p:nvSpPr>
        <p:spPr>
          <a:xfrm>
            <a:off x="5396948" y="2317475"/>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5" name="手繪多邊形 24"/>
          <p:cNvSpPr/>
          <p:nvPr/>
        </p:nvSpPr>
        <p:spPr>
          <a:xfrm>
            <a:off x="6329198" y="2538773"/>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6" name="手繪多邊形 25"/>
          <p:cNvSpPr/>
          <p:nvPr/>
        </p:nvSpPr>
        <p:spPr>
          <a:xfrm>
            <a:off x="7193294" y="2754797"/>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7" name="文字方塊 26"/>
          <p:cNvSpPr txBox="1"/>
          <p:nvPr/>
        </p:nvSpPr>
        <p:spPr>
          <a:xfrm>
            <a:off x="5724128" y="1988840"/>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57</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8" name="文字方塊 27"/>
          <p:cNvSpPr txBox="1"/>
          <p:nvPr/>
        </p:nvSpPr>
        <p:spPr>
          <a:xfrm>
            <a:off x="6660232" y="2267580"/>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68</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9" name="文字方塊 28"/>
          <p:cNvSpPr txBox="1"/>
          <p:nvPr/>
        </p:nvSpPr>
        <p:spPr>
          <a:xfrm>
            <a:off x="7524328" y="2483604"/>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83</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30" name="文字方塊 29"/>
          <p:cNvSpPr txBox="1"/>
          <p:nvPr/>
        </p:nvSpPr>
        <p:spPr>
          <a:xfrm>
            <a:off x="6228184" y="3501008"/>
            <a:ext cx="180020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戰後嬰兒潮</a:t>
            </a:r>
            <a:endParaRPr lang="zh-TW" altLang="en-US" dirty="0">
              <a:latin typeface="標楷體" pitchFamily="65" charset="-120"/>
              <a:ea typeface="標楷體" pitchFamily="65" charset="-120"/>
            </a:endParaRPr>
          </a:p>
        </p:txBody>
      </p:sp>
      <p:sp>
        <p:nvSpPr>
          <p:cNvPr id="47" name="文字方塊 46"/>
          <p:cNvSpPr txBox="1"/>
          <p:nvPr/>
        </p:nvSpPr>
        <p:spPr>
          <a:xfrm>
            <a:off x="5292080" y="4653136"/>
            <a:ext cx="2952328" cy="646331"/>
          </a:xfrm>
          <a:prstGeom prst="rect">
            <a:avLst/>
          </a:prstGeom>
          <a:noFill/>
        </p:spPr>
        <p:txBody>
          <a:bodyPr wrap="square" rtlCol="0">
            <a:spAutoFit/>
          </a:bodyPr>
          <a:lstStyle/>
          <a:p>
            <a:r>
              <a:rPr lang="en-US" altLang="zh-TW" dirty="0" smtClean="0"/>
              <a:t>SC:</a:t>
            </a:r>
            <a:r>
              <a:rPr lang="en-US" altLang="zh-TW" u="sng" dirty="0" smtClean="0"/>
              <a:t>                -</a:t>
            </a:r>
            <a:r>
              <a:rPr lang="en-US" altLang="zh-TW" dirty="0" smtClean="0"/>
              <a:t>Center</a:t>
            </a:r>
          </a:p>
          <a:p>
            <a:r>
              <a:rPr lang="en-US" altLang="zh-TW" dirty="0" smtClean="0"/>
              <a:t>     Shopping-mall</a:t>
            </a:r>
            <a:endParaRPr lang="zh-TW" altLang="en-US" dirty="0"/>
          </a:p>
        </p:txBody>
      </p:sp>
      <p:sp>
        <p:nvSpPr>
          <p:cNvPr id="48" name="文字方塊 47"/>
          <p:cNvSpPr txBox="1"/>
          <p:nvPr/>
        </p:nvSpPr>
        <p:spPr>
          <a:xfrm>
            <a:off x="395536" y="5589240"/>
            <a:ext cx="597666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  珠海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東莞</a:t>
            </a:r>
            <a:r>
              <a:rPr lang="en-US" altLang="zh-TW" dirty="0" smtClean="0">
                <a:latin typeface="標楷體" pitchFamily="65" charset="-120"/>
                <a:ea typeface="標楷體" pitchFamily="65" charset="-120"/>
              </a:rPr>
              <a:t>:15</a:t>
            </a:r>
            <a:r>
              <a:rPr lang="zh-TW" altLang="en-US" dirty="0" smtClean="0">
                <a:latin typeface="標楷體" pitchFamily="65" charset="-120"/>
                <a:ea typeface="標楷體" pitchFamily="65" charset="-120"/>
              </a:rPr>
              <a:t>萬家*</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長三角 昆山</a:t>
            </a:r>
            <a:endParaRPr lang="zh-TW" altLang="en-US" dirty="0">
              <a:latin typeface="標楷體" pitchFamily="65" charset="-120"/>
              <a:ea typeface="標楷體" pitchFamily="65" charset="-12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err="1" smtClean="0">
                <a:latin typeface="標楷體" pitchFamily="65" charset="-120"/>
                <a:ea typeface="標楷體" pitchFamily="65" charset="-120"/>
              </a:rPr>
              <a:t>Forbes→Lists</a:t>
            </a:r>
            <a:r>
              <a:rPr lang="en-US" altLang="zh-TW" dirty="0" smtClean="0">
                <a:latin typeface="標楷體" pitchFamily="65" charset="-120"/>
                <a:ea typeface="標楷體" pitchFamily="65" charset="-120"/>
              </a:rPr>
              <a:t>     </a:t>
            </a:r>
            <a:r>
              <a:rPr lang="en-US" altLang="zh-TW" dirty="0" smtClean="0">
                <a:latin typeface="標楷體" pitchFamily="65" charset="-120"/>
                <a:ea typeface="標楷體" pitchFamily="65" charset="-120"/>
                <a:hlinkClick r:id="rId2"/>
              </a:rPr>
              <a:t>www.forbes.com</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Zara</a:t>
            </a: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H&amp;M←Target</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Uniqlo</a:t>
            </a:r>
            <a:r>
              <a:rPr lang="en-US" altLang="zh-TW" dirty="0" smtClean="0">
                <a:latin typeface="標楷體" pitchFamily="65" charset="-120"/>
                <a:ea typeface="標楷體" pitchFamily="65" charset="-120"/>
              </a:rPr>
              <a:t> </a:t>
            </a:r>
          </a:p>
          <a:p>
            <a:pPr>
              <a:buNone/>
            </a:pPr>
            <a:endParaRPr lang="zh-TW" altLang="en-US" dirty="0">
              <a:latin typeface="標楷體" pitchFamily="65" charset="-120"/>
              <a:ea typeface="標楷體" pitchFamily="65" charset="-120"/>
            </a:endParaRPr>
          </a:p>
        </p:txBody>
      </p:sp>
      <p:sp>
        <p:nvSpPr>
          <p:cNvPr id="5" name="右中括弧 4"/>
          <p:cNvSpPr/>
          <p:nvPr/>
        </p:nvSpPr>
        <p:spPr>
          <a:xfrm>
            <a:off x="3707904" y="2348880"/>
            <a:ext cx="288032" cy="1296144"/>
          </a:xfrm>
          <a:prstGeom prst="rightBracket">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4211960" y="2924944"/>
            <a:ext cx="266429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平價服飾 </a:t>
            </a:r>
            <a:r>
              <a:rPr lang="en-US" altLang="zh-TW" dirty="0" smtClean="0">
                <a:latin typeface="標楷體" pitchFamily="65" charset="-120"/>
                <a:ea typeface="標楷體" pitchFamily="65" charset="-120"/>
              </a:rPr>
              <a:t>H&amp;M:</a:t>
            </a:r>
            <a:r>
              <a:rPr lang="zh-TW" altLang="en-US" dirty="0" smtClean="0">
                <a:latin typeface="標楷體" pitchFamily="65" charset="-120"/>
                <a:ea typeface="標楷體" pitchFamily="65" charset="-120"/>
              </a:rPr>
              <a:t>瑞典</a:t>
            </a:r>
            <a:endParaRPr lang="zh-TW" altLang="en-US" dirty="0">
              <a:latin typeface="標楷體" pitchFamily="65" charset="-120"/>
              <a:ea typeface="標楷體" pitchFamily="65" charset="-120"/>
            </a:endParaRPr>
          </a:p>
        </p:txBody>
      </p:sp>
      <p:sp>
        <p:nvSpPr>
          <p:cNvPr id="7" name="文字方塊 6"/>
          <p:cNvSpPr txBox="1"/>
          <p:nvPr/>
        </p:nvSpPr>
        <p:spPr>
          <a:xfrm>
            <a:off x="1871700" y="706996"/>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15.12/26</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群組 27"/>
          <p:cNvGrpSpPr/>
          <p:nvPr/>
        </p:nvGrpSpPr>
        <p:grpSpPr>
          <a:xfrm>
            <a:off x="1619716" y="1268760"/>
            <a:ext cx="6984732" cy="2232248"/>
            <a:chOff x="1619716" y="1268760"/>
            <a:chExt cx="6984732" cy="2232248"/>
          </a:xfrm>
        </p:grpSpPr>
        <p:sp>
          <p:nvSpPr>
            <p:cNvPr id="2" name="矩形 1"/>
            <p:cNvSpPr/>
            <p:nvPr/>
          </p:nvSpPr>
          <p:spPr>
            <a:xfrm>
              <a:off x="1943708" y="1268760"/>
              <a:ext cx="126014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atin typeface="標楷體" pitchFamily="65" charset="-120"/>
                  <a:ea typeface="標楷體" pitchFamily="65" charset="-120"/>
                </a:rPr>
                <a:t>(</a:t>
              </a:r>
              <a:r>
                <a:rPr lang="en-US" altLang="zh-TW" dirty="0" smtClean="0">
                  <a:solidFill>
                    <a:schemeClr val="tx1"/>
                  </a:solidFill>
                  <a:latin typeface="標楷體" pitchFamily="65" charset="-120"/>
                  <a:ea typeface="標楷體" pitchFamily="65" charset="-120"/>
                </a:rPr>
                <a:t>(Local)</a:t>
              </a:r>
            </a:p>
            <a:p>
              <a:pPr algn="ctr"/>
              <a:r>
                <a:rPr lang="en-US" altLang="zh-TW" dirty="0" smtClean="0">
                  <a:solidFill>
                    <a:schemeClr val="tx1"/>
                  </a:solidFill>
                  <a:latin typeface="標楷體" pitchFamily="65" charset="-120"/>
                  <a:ea typeface="標楷體" pitchFamily="65" charset="-120"/>
                </a:rPr>
                <a:t>LAN</a:t>
              </a:r>
              <a:endParaRPr lang="zh-TW" altLang="en-US" dirty="0">
                <a:latin typeface="標楷體" pitchFamily="65" charset="-120"/>
                <a:ea typeface="標楷體" pitchFamily="65" charset="-120"/>
              </a:endParaRPr>
            </a:p>
          </p:txBody>
        </p:sp>
        <p:sp>
          <p:nvSpPr>
            <p:cNvPr id="5" name="文字方塊 4"/>
            <p:cNvSpPr txBox="1"/>
            <p:nvPr/>
          </p:nvSpPr>
          <p:spPr>
            <a:xfrm>
              <a:off x="1943708" y="2060848"/>
              <a:ext cx="1440160"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*(Novell)</a:t>
              </a:r>
              <a:endParaRPr lang="zh-TW" altLang="en-US" dirty="0">
                <a:latin typeface="標楷體" pitchFamily="65" charset="-120"/>
                <a:ea typeface="標楷體" pitchFamily="65" charset="-120"/>
              </a:endParaRPr>
            </a:p>
          </p:txBody>
        </p:sp>
        <p:sp>
          <p:nvSpPr>
            <p:cNvPr id="6" name="手繪多邊形 5"/>
            <p:cNvSpPr/>
            <p:nvPr/>
          </p:nvSpPr>
          <p:spPr>
            <a:xfrm>
              <a:off x="1619716" y="1547027"/>
              <a:ext cx="309591" cy="700231"/>
            </a:xfrm>
            <a:custGeom>
              <a:avLst/>
              <a:gdLst>
                <a:gd name="connsiteX0" fmla="*/ 234946 w 309591"/>
                <a:gd name="connsiteY0" fmla="*/ 435 h 700231"/>
                <a:gd name="connsiteX1" fmla="*/ 188293 w 309591"/>
                <a:gd name="connsiteY1" fmla="*/ 75080 h 700231"/>
                <a:gd name="connsiteX2" fmla="*/ 1681 w 309591"/>
                <a:gd name="connsiteY2" fmla="*/ 466965 h 700231"/>
                <a:gd name="connsiteX3" fmla="*/ 309591 w 309591"/>
                <a:gd name="connsiteY3" fmla="*/ 700231 h 700231"/>
              </a:gdLst>
              <a:ahLst/>
              <a:cxnLst>
                <a:cxn ang="0">
                  <a:pos x="connsiteX0" y="connsiteY0"/>
                </a:cxn>
                <a:cxn ang="0">
                  <a:pos x="connsiteX1" y="connsiteY1"/>
                </a:cxn>
                <a:cxn ang="0">
                  <a:pos x="connsiteX2" y="connsiteY2"/>
                </a:cxn>
                <a:cxn ang="0">
                  <a:pos x="connsiteX3" y="connsiteY3"/>
                </a:cxn>
              </a:cxnLst>
              <a:rect l="l" t="t" r="r" b="b"/>
              <a:pathLst>
                <a:path w="309591" h="700231">
                  <a:moveTo>
                    <a:pt x="234946" y="435"/>
                  </a:moveTo>
                  <a:cubicBezTo>
                    <a:pt x="231058" y="-1120"/>
                    <a:pt x="227170" y="-2675"/>
                    <a:pt x="188293" y="75080"/>
                  </a:cubicBezTo>
                  <a:cubicBezTo>
                    <a:pt x="149415" y="152835"/>
                    <a:pt x="-18535" y="362773"/>
                    <a:pt x="1681" y="466965"/>
                  </a:cubicBezTo>
                  <a:cubicBezTo>
                    <a:pt x="21897" y="571157"/>
                    <a:pt x="165744" y="635694"/>
                    <a:pt x="309591" y="700231"/>
                  </a:cubicBez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cxnSp>
          <p:nvCxnSpPr>
            <p:cNvPr id="8" name="直線單箭頭接點 7"/>
            <p:cNvCxnSpPr/>
            <p:nvPr/>
          </p:nvCxnSpPr>
          <p:spPr>
            <a:xfrm>
              <a:off x="3383868" y="1547027"/>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3815916" y="1340768"/>
              <a:ext cx="100811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WAN</a:t>
              </a:r>
              <a:endParaRPr lang="zh-TW" altLang="en-US" dirty="0">
                <a:latin typeface="標楷體" pitchFamily="65" charset="-120"/>
                <a:ea typeface="標楷體" pitchFamily="65" charset="-120"/>
              </a:endParaRPr>
            </a:p>
          </p:txBody>
        </p:sp>
        <p:sp>
          <p:nvSpPr>
            <p:cNvPr id="10" name="文字方塊 9"/>
            <p:cNvSpPr txBox="1"/>
            <p:nvPr/>
          </p:nvSpPr>
          <p:spPr>
            <a:xfrm>
              <a:off x="1774511" y="2502188"/>
              <a:ext cx="1789377" cy="369332"/>
            </a:xfrm>
            <a:prstGeom prst="rect">
              <a:avLst/>
            </a:prstGeom>
            <a:noFill/>
          </p:spPr>
          <p:txBody>
            <a:bodyPr wrap="square" rtlCol="0">
              <a:spAutoFit/>
            </a:bodyPr>
            <a:lstStyle/>
            <a:p>
              <a:r>
                <a:rPr lang="zh-TW" altLang="en-US" dirty="0">
                  <a:latin typeface="標楷體" pitchFamily="65" charset="-120"/>
                  <a:ea typeface="標楷體" pitchFamily="65" charset="-120"/>
                </a:rPr>
                <a:t>電訊</a:t>
              </a:r>
            </a:p>
          </p:txBody>
        </p:sp>
        <p:cxnSp>
          <p:nvCxnSpPr>
            <p:cNvPr id="11" name="直線單箭頭接點 10"/>
            <p:cNvCxnSpPr/>
            <p:nvPr/>
          </p:nvCxnSpPr>
          <p:spPr>
            <a:xfrm>
              <a:off x="3311860" y="2646204"/>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3815916" y="2492896"/>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通訊</a:t>
              </a:r>
              <a:endParaRPr lang="zh-TW" altLang="en-US" dirty="0">
                <a:latin typeface="標楷體" pitchFamily="65" charset="-120"/>
                <a:ea typeface="標楷體" pitchFamily="65" charset="-120"/>
              </a:endParaRPr>
            </a:p>
          </p:txBody>
        </p:sp>
        <p:sp>
          <p:nvSpPr>
            <p:cNvPr id="13" name="文字方塊 12"/>
            <p:cNvSpPr txBox="1"/>
            <p:nvPr/>
          </p:nvSpPr>
          <p:spPr>
            <a:xfrm>
              <a:off x="1774511" y="3131676"/>
              <a:ext cx="1789377"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媒體</a:t>
              </a:r>
              <a:endParaRPr lang="zh-TW" altLang="en-US" dirty="0">
                <a:latin typeface="標楷體" pitchFamily="65" charset="-120"/>
                <a:ea typeface="標楷體" pitchFamily="65" charset="-120"/>
              </a:endParaRPr>
            </a:p>
          </p:txBody>
        </p:sp>
        <p:cxnSp>
          <p:nvCxnSpPr>
            <p:cNvPr id="14" name="直線單箭頭接點 13"/>
            <p:cNvCxnSpPr/>
            <p:nvPr/>
          </p:nvCxnSpPr>
          <p:spPr>
            <a:xfrm>
              <a:off x="3311860" y="3275692"/>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3815916" y="3122384"/>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大數據</a:t>
              </a:r>
              <a:endParaRPr lang="zh-TW" altLang="en-US" dirty="0">
                <a:latin typeface="標楷體" pitchFamily="65" charset="-120"/>
                <a:ea typeface="標楷體" pitchFamily="65" charset="-120"/>
              </a:endParaRPr>
            </a:p>
          </p:txBody>
        </p:sp>
        <p:grpSp>
          <p:nvGrpSpPr>
            <p:cNvPr id="18" name="群組 17"/>
            <p:cNvGrpSpPr/>
            <p:nvPr/>
          </p:nvGrpSpPr>
          <p:grpSpPr>
            <a:xfrm>
              <a:off x="4391980" y="2492896"/>
              <a:ext cx="504056" cy="378624"/>
              <a:chOff x="3059832" y="2915652"/>
              <a:chExt cx="504056" cy="378624"/>
            </a:xfrm>
          </p:grpSpPr>
          <p:sp>
            <p:nvSpPr>
              <p:cNvPr id="17" name="橢圓 16"/>
              <p:cNvSpPr/>
              <p:nvPr/>
            </p:nvSpPr>
            <p:spPr>
              <a:xfrm>
                <a:off x="3059832" y="2915652"/>
                <a:ext cx="504056"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16" name="文字方塊 15"/>
              <p:cNvSpPr txBox="1"/>
              <p:nvPr/>
            </p:nvSpPr>
            <p:spPr>
              <a:xfrm>
                <a:off x="3059832" y="2915652"/>
                <a:ext cx="504056" cy="378624"/>
              </a:xfrm>
              <a:prstGeom prst="rect">
                <a:avLst/>
              </a:prstGeom>
              <a:noFill/>
            </p:spPr>
            <p:txBody>
              <a:bodyPr wrap="square" rtlCol="0">
                <a:spAutoFit/>
              </a:bodyPr>
              <a:lstStyle/>
              <a:p>
                <a:r>
                  <a:rPr lang="en-US" altLang="zh-TW" dirty="0" smtClean="0">
                    <a:solidFill>
                      <a:srgbClr val="C00000"/>
                    </a:solidFill>
                    <a:latin typeface="標楷體" pitchFamily="65" charset="-120"/>
                    <a:ea typeface="標楷體" pitchFamily="65" charset="-120"/>
                  </a:rPr>
                  <a:t>4G</a:t>
                </a:r>
                <a:endParaRPr lang="zh-TW" altLang="en-US" dirty="0">
                  <a:solidFill>
                    <a:srgbClr val="C00000"/>
                  </a:solidFill>
                  <a:latin typeface="標楷體" pitchFamily="65" charset="-120"/>
                  <a:ea typeface="標楷體" pitchFamily="65" charset="-120"/>
                </a:endParaRPr>
              </a:p>
            </p:txBody>
          </p:sp>
        </p:grpSp>
        <p:cxnSp>
          <p:nvCxnSpPr>
            <p:cNvPr id="20" name="直線接點 19"/>
            <p:cNvCxnSpPr/>
            <p:nvPr/>
          </p:nvCxnSpPr>
          <p:spPr>
            <a:xfrm>
              <a:off x="4535996" y="1525434"/>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5688124" y="1547027"/>
              <a:ext cx="0" cy="17693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stCxn id="15" idx="3"/>
            </p:cNvCxnSpPr>
            <p:nvPr/>
          </p:nvCxnSpPr>
          <p:spPr>
            <a:xfrm>
              <a:off x="4824028" y="3307050"/>
              <a:ext cx="864096" cy="9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040052" y="2646204"/>
              <a:ext cx="9361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6048164" y="2430180"/>
              <a:ext cx="2556284" cy="369332"/>
            </a:xfrm>
            <a:prstGeom prst="rect">
              <a:avLst/>
            </a:prstGeom>
            <a:noFill/>
          </p:spPr>
          <p:txBody>
            <a:bodyPr wrap="square" rtlCol="0">
              <a:spAutoFit/>
            </a:bodyPr>
            <a:lstStyle/>
            <a:p>
              <a:r>
                <a:rPr lang="zh-TW" altLang="en-US" dirty="0" smtClean="0"/>
                <a:t>雲端→無所不在</a:t>
              </a:r>
              <a:r>
                <a:rPr lang="en-US" altLang="zh-TW" dirty="0" smtClean="0">
                  <a:solidFill>
                    <a:srgbClr val="FF0000"/>
                  </a:solidFill>
                </a:rPr>
                <a:t>(</a:t>
              </a:r>
              <a:r>
                <a:rPr lang="zh-TW" altLang="en-US" dirty="0" smtClean="0">
                  <a:solidFill>
                    <a:srgbClr val="FF0000"/>
                  </a:solidFill>
                </a:rPr>
                <a:t>系統</a:t>
              </a:r>
              <a:r>
                <a:rPr lang="en-US" altLang="zh-TW" dirty="0" smtClean="0">
                  <a:solidFill>
                    <a:srgbClr val="FF0000"/>
                  </a:solidFill>
                </a:rPr>
                <a:t>)</a:t>
              </a:r>
              <a:endParaRPr lang="zh-TW" altLang="en-US" dirty="0">
                <a:solidFill>
                  <a:srgbClr val="FF0000"/>
                </a:solidFill>
              </a:endParaRPr>
            </a:p>
          </p:txBody>
        </p:sp>
      </p:grpSp>
      <p:sp>
        <p:nvSpPr>
          <p:cNvPr id="29" name="文字方塊 28"/>
          <p:cNvSpPr txBox="1"/>
          <p:nvPr/>
        </p:nvSpPr>
        <p:spPr>
          <a:xfrm>
            <a:off x="2051720" y="4221088"/>
            <a:ext cx="79208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市場</a:t>
            </a:r>
            <a:endParaRPr lang="zh-TW" altLang="en-US" dirty="0">
              <a:latin typeface="標楷體" pitchFamily="65" charset="-120"/>
              <a:ea typeface="標楷體" pitchFamily="65" charset="-120"/>
            </a:endParaRPr>
          </a:p>
        </p:txBody>
      </p:sp>
      <p:grpSp>
        <p:nvGrpSpPr>
          <p:cNvPr id="40" name="群組 39"/>
          <p:cNvGrpSpPr/>
          <p:nvPr/>
        </p:nvGrpSpPr>
        <p:grpSpPr>
          <a:xfrm>
            <a:off x="1475656" y="3645024"/>
            <a:ext cx="216024" cy="1512168"/>
            <a:chOff x="1259632" y="3717032"/>
            <a:chExt cx="432048" cy="1440160"/>
          </a:xfrm>
        </p:grpSpPr>
        <p:cxnSp>
          <p:nvCxnSpPr>
            <p:cNvPr id="31" name="直線接點 30"/>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1" name="文字方塊 40"/>
          <p:cNvSpPr txBox="1"/>
          <p:nvPr/>
        </p:nvSpPr>
        <p:spPr>
          <a:xfrm>
            <a:off x="1115616" y="3501008"/>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2" name="文字方塊 41"/>
          <p:cNvSpPr txBox="1"/>
          <p:nvPr/>
        </p:nvSpPr>
        <p:spPr>
          <a:xfrm>
            <a:off x="1115616" y="4221088"/>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3" name="文字方塊 42"/>
          <p:cNvSpPr txBox="1"/>
          <p:nvPr/>
        </p:nvSpPr>
        <p:spPr>
          <a:xfrm>
            <a:off x="1115616" y="4993431"/>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cxnSp>
        <p:nvCxnSpPr>
          <p:cNvPr id="45" name="直線接點 44"/>
          <p:cNvCxnSpPr/>
          <p:nvPr/>
        </p:nvCxnSpPr>
        <p:spPr>
          <a:xfrm flipH="1">
            <a:off x="1043608" y="4005064"/>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flipH="1">
            <a:off x="1043608" y="4797152"/>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683568" y="3841303"/>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sp>
        <p:nvSpPr>
          <p:cNvPr id="48" name="文字方塊 47"/>
          <p:cNvSpPr txBox="1"/>
          <p:nvPr/>
        </p:nvSpPr>
        <p:spPr>
          <a:xfrm>
            <a:off x="683568" y="4633391"/>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grpSp>
        <p:nvGrpSpPr>
          <p:cNvPr id="49" name="群組 48"/>
          <p:cNvGrpSpPr/>
          <p:nvPr/>
        </p:nvGrpSpPr>
        <p:grpSpPr>
          <a:xfrm flipH="1">
            <a:off x="2996208" y="3717032"/>
            <a:ext cx="207640" cy="1314401"/>
            <a:chOff x="1259632" y="3717032"/>
            <a:chExt cx="432048" cy="1440160"/>
          </a:xfrm>
        </p:grpSpPr>
        <p:cxnSp>
          <p:nvCxnSpPr>
            <p:cNvPr id="50" name="直線接點 49"/>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4" name="文字方塊 53"/>
          <p:cNvSpPr txBox="1"/>
          <p:nvPr/>
        </p:nvSpPr>
        <p:spPr>
          <a:xfrm>
            <a:off x="3203848" y="3645024"/>
            <a:ext cx="504056" cy="369332"/>
          </a:xfrm>
          <a:prstGeom prst="rect">
            <a:avLst/>
          </a:prstGeom>
          <a:noFill/>
        </p:spPr>
        <p:txBody>
          <a:bodyPr wrap="square" rtlCol="0">
            <a:spAutoFit/>
          </a:bodyPr>
          <a:lstStyle/>
          <a:p>
            <a:r>
              <a:rPr lang="en-US" altLang="zh-TW" dirty="0"/>
              <a:t>A</a:t>
            </a:r>
            <a:endParaRPr lang="zh-TW" altLang="en-US" dirty="0"/>
          </a:p>
        </p:txBody>
      </p:sp>
      <p:sp>
        <p:nvSpPr>
          <p:cNvPr id="55" name="文字方塊 54"/>
          <p:cNvSpPr txBox="1"/>
          <p:nvPr/>
        </p:nvSpPr>
        <p:spPr>
          <a:xfrm>
            <a:off x="3203848" y="4149080"/>
            <a:ext cx="504056" cy="369332"/>
          </a:xfrm>
          <a:prstGeom prst="rect">
            <a:avLst/>
          </a:prstGeom>
          <a:noFill/>
        </p:spPr>
        <p:txBody>
          <a:bodyPr wrap="square" rtlCol="0">
            <a:spAutoFit/>
          </a:bodyPr>
          <a:lstStyle/>
          <a:p>
            <a:r>
              <a:rPr lang="en-US" altLang="zh-TW" dirty="0" smtClean="0"/>
              <a:t>B</a:t>
            </a:r>
            <a:endParaRPr lang="zh-TW" altLang="en-US" dirty="0"/>
          </a:p>
        </p:txBody>
      </p:sp>
      <p:sp>
        <p:nvSpPr>
          <p:cNvPr id="56" name="文字方塊 55"/>
          <p:cNvSpPr txBox="1"/>
          <p:nvPr/>
        </p:nvSpPr>
        <p:spPr>
          <a:xfrm>
            <a:off x="3203848" y="4787860"/>
            <a:ext cx="504056" cy="369332"/>
          </a:xfrm>
          <a:prstGeom prst="rect">
            <a:avLst/>
          </a:prstGeom>
          <a:noFill/>
        </p:spPr>
        <p:txBody>
          <a:bodyPr wrap="square" rtlCol="0">
            <a:spAutoFit/>
          </a:bodyPr>
          <a:lstStyle/>
          <a:p>
            <a:r>
              <a:rPr lang="en-US" altLang="zh-TW" dirty="0" smtClean="0"/>
              <a:t>C</a:t>
            </a:r>
            <a:endParaRPr lang="zh-TW" altLang="en-US" dirty="0"/>
          </a:p>
        </p:txBody>
      </p:sp>
      <p:cxnSp>
        <p:nvCxnSpPr>
          <p:cNvPr id="58" name="直線單箭頭接點 57"/>
          <p:cNvCxnSpPr/>
          <p:nvPr/>
        </p:nvCxnSpPr>
        <p:spPr>
          <a:xfrm>
            <a:off x="2411760" y="4653136"/>
            <a:ext cx="0"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1691680" y="5301208"/>
            <a:ext cx="151216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區隔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策略</a:t>
            </a:r>
            <a:endParaRPr lang="zh-TW" altLang="en-US" dirty="0">
              <a:latin typeface="標楷體" pitchFamily="65" charset="-120"/>
              <a:ea typeface="標楷體" pitchFamily="65" charset="-120"/>
            </a:endParaRPr>
          </a:p>
        </p:txBody>
      </p:sp>
      <p:sp>
        <p:nvSpPr>
          <p:cNvPr id="60" name="文字方塊 59"/>
          <p:cNvSpPr txBox="1"/>
          <p:nvPr/>
        </p:nvSpPr>
        <p:spPr>
          <a:xfrm>
            <a:off x="3923928" y="3841303"/>
            <a:ext cx="972108"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搖擺區</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決戰</a:t>
            </a:r>
            <a:r>
              <a:rPr lang="zh-TW" altLang="en-US" dirty="0" smtClean="0">
                <a:latin typeface="標楷體" pitchFamily="65" charset="-120"/>
                <a:ea typeface="標楷體" pitchFamily="65" charset="-120"/>
              </a:rPr>
              <a:t>區</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指標</a:t>
            </a:r>
          </a:p>
        </p:txBody>
      </p:sp>
      <p:sp>
        <p:nvSpPr>
          <p:cNvPr id="61" name="文字方塊 60"/>
          <p:cNvSpPr txBox="1"/>
          <p:nvPr/>
        </p:nvSpPr>
        <p:spPr>
          <a:xfrm>
            <a:off x="899592" y="6021288"/>
            <a:ext cx="2304256"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選情分析</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分析</a:t>
            </a:r>
            <a:r>
              <a:rPr lang="en-US" altLang="zh-TW" dirty="0" smtClean="0">
                <a:solidFill>
                  <a:srgbClr val="FF0000"/>
                </a:solidFill>
                <a:latin typeface="標楷體" pitchFamily="65" charset="-120"/>
                <a:ea typeface="標楷體" pitchFamily="65" charset="-120"/>
              </a:rPr>
              <a:t>ABC    </a:t>
            </a:r>
            <a:r>
              <a:rPr lang="zh-TW" altLang="en-US" dirty="0" smtClean="0">
                <a:latin typeface="標楷體" pitchFamily="65" charset="-120"/>
                <a:ea typeface="標楷體" pitchFamily="65" charset="-120"/>
              </a:rPr>
              <a:t>路口旗幟</a:t>
            </a:r>
            <a:endParaRPr lang="zh-TW" altLang="en-US" dirty="0">
              <a:latin typeface="標楷體" pitchFamily="65" charset="-120"/>
              <a:ea typeface="標楷體" pitchFamily="65" charset="-120"/>
            </a:endParaRPr>
          </a:p>
        </p:txBody>
      </p:sp>
      <p:grpSp>
        <p:nvGrpSpPr>
          <p:cNvPr id="68" name="群組 67"/>
          <p:cNvGrpSpPr/>
          <p:nvPr/>
        </p:nvGrpSpPr>
        <p:grpSpPr>
          <a:xfrm>
            <a:off x="3923928" y="5147319"/>
            <a:ext cx="5256584" cy="1653283"/>
            <a:chOff x="3923928" y="5147319"/>
            <a:chExt cx="5256584" cy="1653283"/>
          </a:xfrm>
        </p:grpSpPr>
        <p:sp>
          <p:nvSpPr>
            <p:cNvPr id="62" name="文字方塊 61"/>
            <p:cNvSpPr txBox="1"/>
            <p:nvPr/>
          </p:nvSpPr>
          <p:spPr>
            <a:xfrm>
              <a:off x="3923928" y="5147319"/>
              <a:ext cx="4752528" cy="369332"/>
            </a:xfrm>
            <a:prstGeom prst="rect">
              <a:avLst/>
            </a:prstGeom>
            <a:noFill/>
          </p:spPr>
          <p:txBody>
            <a:bodyPr wrap="square" rtlCol="0">
              <a:spAutoFit/>
            </a:bodyPr>
            <a:lstStyle/>
            <a:p>
              <a:r>
                <a:rPr lang="en-US" altLang="zh-TW" dirty="0" smtClean="0"/>
                <a:t>Plat </a:t>
              </a:r>
              <a:r>
                <a:rPr lang="en-US" altLang="zh-TW" dirty="0" err="1" smtClean="0"/>
                <a:t>form←Infrastructure←Software</a:t>
              </a:r>
              <a:r>
                <a:rPr lang="en-US" altLang="zh-TW" dirty="0" smtClean="0"/>
                <a:t>(</a:t>
              </a:r>
              <a:r>
                <a:rPr lang="en-US" altLang="zh-TW" dirty="0" err="1" smtClean="0"/>
                <a:t>SaaS</a:t>
              </a:r>
              <a:r>
                <a:rPr lang="en-US" altLang="zh-TW" dirty="0" smtClean="0"/>
                <a:t>)</a:t>
              </a:r>
              <a:endParaRPr lang="zh-TW" altLang="en-US" dirty="0"/>
            </a:p>
          </p:txBody>
        </p:sp>
        <p:cxnSp>
          <p:nvCxnSpPr>
            <p:cNvPr id="64" name="直線單箭頭接點 63"/>
            <p:cNvCxnSpPr/>
            <p:nvPr/>
          </p:nvCxnSpPr>
          <p:spPr>
            <a:xfrm>
              <a:off x="6732240" y="5516651"/>
              <a:ext cx="0" cy="2886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5" name="文字方塊 64"/>
            <p:cNvSpPr txBox="1"/>
            <p:nvPr/>
          </p:nvSpPr>
          <p:spPr>
            <a:xfrm>
              <a:off x="6516216" y="5877272"/>
              <a:ext cx="648072" cy="923330"/>
            </a:xfrm>
            <a:prstGeom prst="rect">
              <a:avLst/>
            </a:prstGeom>
            <a:noFill/>
            <a:ln>
              <a:noFill/>
            </a:ln>
          </p:spPr>
          <p:txBody>
            <a:bodyPr wrap="square" rtlCol="0">
              <a:spAutoFit/>
            </a:bodyPr>
            <a:lstStyle/>
            <a:p>
              <a:r>
                <a:rPr lang="en-US" altLang="zh-TW" dirty="0" smtClean="0"/>
                <a:t>S</a:t>
              </a:r>
            </a:p>
            <a:p>
              <a:r>
                <a:rPr lang="en-US" altLang="zh-TW" dirty="0" smtClean="0"/>
                <a:t>I</a:t>
              </a:r>
            </a:p>
            <a:p>
              <a:r>
                <a:rPr lang="en-US" altLang="zh-TW" dirty="0" smtClean="0"/>
                <a:t>P</a:t>
              </a:r>
              <a:endParaRPr lang="zh-TW" altLang="en-US" dirty="0"/>
            </a:p>
          </p:txBody>
        </p:sp>
        <p:sp>
          <p:nvSpPr>
            <p:cNvPr id="66" name="右大括弧 65"/>
            <p:cNvSpPr/>
            <p:nvPr/>
          </p:nvSpPr>
          <p:spPr>
            <a:xfrm>
              <a:off x="6732240" y="6021288"/>
              <a:ext cx="288032" cy="5760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7" name="文字方塊 66"/>
            <p:cNvSpPr txBox="1"/>
            <p:nvPr/>
          </p:nvSpPr>
          <p:spPr>
            <a:xfrm>
              <a:off x="7164288" y="6093296"/>
              <a:ext cx="201622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as a </a:t>
              </a:r>
              <a:r>
                <a:rPr lang="en-US" altLang="zh-TW" sz="1600" dirty="0" smtClean="0">
                  <a:latin typeface="標楷體" pitchFamily="65" charset="-120"/>
                  <a:ea typeface="標楷體" pitchFamily="65" charset="-120"/>
                </a:rPr>
                <a:t>service</a:t>
              </a:r>
              <a:endParaRPr lang="zh-TW" altLang="en-US" sz="1600" dirty="0">
                <a:latin typeface="標楷體" pitchFamily="65" charset="-120"/>
                <a:ea typeface="標楷體" pitchFamily="65" charset="-12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p:cNvSpPr/>
          <p:nvPr/>
        </p:nvSpPr>
        <p:spPr>
          <a:xfrm>
            <a:off x="1835696" y="1340768"/>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人</a:t>
            </a:r>
            <a:endParaRPr lang="zh-TW" altLang="en-US" dirty="0">
              <a:solidFill>
                <a:schemeClr val="tx1"/>
              </a:solidFill>
              <a:latin typeface="標楷體" pitchFamily="65" charset="-120"/>
              <a:ea typeface="標楷體" pitchFamily="65" charset="-120"/>
            </a:endParaRPr>
          </a:p>
        </p:txBody>
      </p:sp>
      <p:sp>
        <p:nvSpPr>
          <p:cNvPr id="6" name="橢圓 5"/>
          <p:cNvSpPr/>
          <p:nvPr/>
        </p:nvSpPr>
        <p:spPr>
          <a:xfrm>
            <a:off x="1835696" y="2996952"/>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市場</a:t>
            </a:r>
            <a:endParaRPr lang="zh-TW" altLang="en-US" dirty="0">
              <a:solidFill>
                <a:schemeClr val="tx1"/>
              </a:solidFill>
              <a:latin typeface="標楷體" pitchFamily="65" charset="-120"/>
              <a:ea typeface="標楷體" pitchFamily="65" charset="-120"/>
            </a:endParaRPr>
          </a:p>
        </p:txBody>
      </p:sp>
      <p:cxnSp>
        <p:nvCxnSpPr>
          <p:cNvPr id="8" name="直線單箭頭接點 7"/>
          <p:cNvCxnSpPr>
            <a:stCxn id="5" idx="4"/>
            <a:endCxn id="6" idx="0"/>
          </p:cNvCxnSpPr>
          <p:nvPr/>
        </p:nvCxnSpPr>
        <p:spPr>
          <a:xfrm>
            <a:off x="2339752" y="2060848"/>
            <a:ext cx="0" cy="9361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接點 9"/>
          <p:cNvCxnSpPr>
            <a:stCxn id="5" idx="2"/>
          </p:cNvCxnSpPr>
          <p:nvPr/>
        </p:nvCxnSpPr>
        <p:spPr>
          <a:xfrm flipH="1">
            <a:off x="1187624" y="1700808"/>
            <a:ext cx="6480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1547664" y="1700808"/>
            <a:ext cx="0" cy="5760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576064" y="1497558"/>
            <a:ext cx="827584"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感性</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理性</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道德</a:t>
            </a:r>
            <a:endParaRPr lang="en-US" altLang="zh-TW" dirty="0" smtClean="0">
              <a:latin typeface="標楷體" pitchFamily="65" charset="-120"/>
              <a:ea typeface="標楷體" pitchFamily="65" charset="-120"/>
            </a:endParaRPr>
          </a:p>
        </p:txBody>
      </p:sp>
      <p:cxnSp>
        <p:nvCxnSpPr>
          <p:cNvPr id="16" name="直線接點 15"/>
          <p:cNvCxnSpPr/>
          <p:nvPr/>
        </p:nvCxnSpPr>
        <p:spPr>
          <a:xfrm flipH="1">
            <a:off x="1187624" y="1988840"/>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H="1">
            <a:off x="1187624" y="2276872"/>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3203848" y="1556792"/>
            <a:ext cx="194421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消費者行為</a:t>
            </a:r>
            <a:endParaRPr lang="zh-TW" altLang="en-US" dirty="0">
              <a:latin typeface="標楷體" pitchFamily="65" charset="-120"/>
              <a:ea typeface="標楷體" pitchFamily="65" charset="-120"/>
            </a:endParaRPr>
          </a:p>
        </p:txBody>
      </p:sp>
      <p:sp>
        <p:nvSpPr>
          <p:cNvPr id="14" name="文字方塊 13"/>
          <p:cNvSpPr txBox="1"/>
          <p:nvPr/>
        </p:nvSpPr>
        <p:spPr>
          <a:xfrm>
            <a:off x="3203848" y="3140968"/>
            <a:ext cx="1944216" cy="369332"/>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策略管理</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4788024" y="3140968"/>
            <a:ext cx="64807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戰略</a:t>
            </a:r>
            <a:endParaRPr lang="zh-TW" altLang="en-US" dirty="0">
              <a:latin typeface="標楷體" pitchFamily="65" charset="-120"/>
              <a:ea typeface="標楷體" pitchFamily="65" charset="-120"/>
            </a:endParaRPr>
          </a:p>
        </p:txBody>
      </p:sp>
      <p:cxnSp>
        <p:nvCxnSpPr>
          <p:cNvPr id="19" name="直線單箭頭接點 18"/>
          <p:cNvCxnSpPr>
            <a:stCxn id="15" idx="2"/>
          </p:cNvCxnSpPr>
          <p:nvPr/>
        </p:nvCxnSpPr>
        <p:spPr>
          <a:xfrm>
            <a:off x="5112060" y="3510300"/>
            <a:ext cx="6592" cy="5249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4788024" y="4067780"/>
            <a:ext cx="216024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戰術</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企劃、活動</a:t>
            </a:r>
            <a:r>
              <a:rPr lang="en-US" altLang="zh-TW" dirty="0" smtClean="0">
                <a:latin typeface="標楷體" pitchFamily="65" charset="-120"/>
                <a:ea typeface="標楷體" pitchFamily="65" charset="-120"/>
              </a:rPr>
              <a:t>4p)</a:t>
            </a:r>
            <a:endParaRPr lang="zh-TW" altLang="en-US" dirty="0">
              <a:latin typeface="標楷體" pitchFamily="65" charset="-120"/>
              <a:ea typeface="標楷體" pitchFamily="65" charset="-120"/>
            </a:endParaRPr>
          </a:p>
        </p:txBody>
      </p:sp>
      <p:sp>
        <p:nvSpPr>
          <p:cNvPr id="21" name="文字方塊 20"/>
          <p:cNvSpPr txBox="1"/>
          <p:nvPr/>
        </p:nvSpPr>
        <p:spPr>
          <a:xfrm>
            <a:off x="2915816" y="5229200"/>
            <a:ext cx="2448272" cy="1200329"/>
          </a:xfrm>
          <a:prstGeom prst="rect">
            <a:avLst/>
          </a:prstGeom>
          <a:noFill/>
        </p:spPr>
        <p:txBody>
          <a:bodyPr wrap="square" rtlCol="0">
            <a:spAutoFit/>
          </a:bodyPr>
          <a:lstStyle/>
          <a:p>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週←</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月</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票號</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競選總部</a:t>
            </a:r>
            <a:endParaRPr lang="zh-TW" altLang="en-US" dirty="0">
              <a:latin typeface="標楷體" pitchFamily="65" charset="-120"/>
              <a:ea typeface="標楷體" pitchFamily="65" charset="-120"/>
            </a:endParaRPr>
          </a:p>
        </p:txBody>
      </p:sp>
      <p:sp>
        <p:nvSpPr>
          <p:cNvPr id="18" name="文字方塊 1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16.1/2</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827584" y="1196752"/>
            <a:ext cx="7992888" cy="5601533"/>
          </a:xfrm>
          <a:prstGeom prst="rect">
            <a:avLst/>
          </a:prstGeom>
          <a:noFill/>
        </p:spPr>
        <p:txBody>
          <a:bodyPr wrap="square" rtlCol="0">
            <a:spAutoFit/>
          </a:bodyPr>
          <a:lstStyle/>
          <a:p>
            <a:pPr>
              <a:buFont typeface="Arial" pitchFamily="34" charset="0"/>
              <a:buChar char="•"/>
            </a:pPr>
            <a:r>
              <a:rPr lang="zh-TW" altLang="en-US" dirty="0" smtClean="0">
                <a:latin typeface="標楷體" pitchFamily="65" charset="-120"/>
                <a:ea typeface="標楷體" pitchFamily="65" charset="-120"/>
              </a:rPr>
              <a:t>未來事件交易所</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中天、年代</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eranewsuplod</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播放清單</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hlinkClick r:id="rId2"/>
              </a:rPr>
              <a:t>https://www.youtube.com/user/ctitv/playlists</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hlinkClick r:id="rId3"/>
              </a:rPr>
              <a:t>https://www.youtube.com/user/eranewsupload/playlists</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飢餓行銷</a:t>
            </a:r>
            <a:endParaRPr lang="en-US" altLang="zh-TW"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所謂「飢餓營銷」是指商品提供者有意調低產量，以期達到調控供求關係、製造供不應求「假象」、維持商品較高售價和利潤率的目的。</a:t>
            </a:r>
          </a:p>
          <a:p>
            <a:r>
              <a:rPr lang="zh-TW" altLang="en-US" sz="1600" dirty="0" smtClean="0">
                <a:latin typeface="標楷體" pitchFamily="65" charset="-120"/>
                <a:ea typeface="標楷體" pitchFamily="65" charset="-120"/>
              </a:rPr>
              <a:t>飢餓式營銷是在孟子「君子引而不發，越如也」的基礎上演變而來的，類似於囤積貨物、待價而沽。西方經濟學中的「效用理論」，是指消費者從對商品和服務的消費中所獲得的滿足感，它屬於一個心理概念，具有主觀性，這一常識在營銷學中被稱為「飢餓」營銷。</a:t>
            </a:r>
          </a:p>
          <a:p>
            <a:r>
              <a:rPr lang="zh-TW" altLang="en-US" sz="1600" dirty="0" smtClean="0">
                <a:latin typeface="標楷體" pitchFamily="65" charset="-120"/>
                <a:ea typeface="標楷體" pitchFamily="65" charset="-120"/>
              </a:rPr>
              <a:t>企業運用「飢餓」營銷的前提是企業產品品牌和產品質量擁有足夠的號召力，然後再運用飢餓營銷方式使其價值和號召力成倍地放大，為以後的持續熱銷打下基礎，並建立忠誠度更好的客戶群體。所以飢餓營銷不能簡單地理解為「定低價</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限供量</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加價賣」，強勢的品牌、良好的產品、出色的營銷才是關鍵，才是基礎。</a:t>
            </a:r>
          </a:p>
          <a:p>
            <a:endParaRPr lang="zh-TW" altLang="en-US" dirty="0">
              <a:latin typeface="標楷體" pitchFamily="65" charset="-120"/>
              <a:ea typeface="標楷體" pitchFamily="65" charset="-12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5868144" y="3513782"/>
            <a:ext cx="129614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HP</a:t>
            </a:r>
          </a:p>
          <a:p>
            <a:r>
              <a:rPr lang="en-US" altLang="zh-TW" dirty="0" smtClean="0">
                <a:latin typeface="標楷體" pitchFamily="65" charset="-120"/>
                <a:ea typeface="標楷體" pitchFamily="65" charset="-120"/>
              </a:rPr>
              <a:t>DELL</a:t>
            </a:r>
          </a:p>
          <a:p>
            <a:r>
              <a:rPr lang="en-US" altLang="zh-TW" dirty="0" smtClean="0">
                <a:latin typeface="標楷體" pitchFamily="65" charset="-120"/>
                <a:ea typeface="標楷體" pitchFamily="65" charset="-120"/>
              </a:rPr>
              <a:t>CONPAG</a:t>
            </a:r>
          </a:p>
        </p:txBody>
      </p:sp>
      <p:grpSp>
        <p:nvGrpSpPr>
          <p:cNvPr id="9" name="群組 8"/>
          <p:cNvGrpSpPr/>
          <p:nvPr/>
        </p:nvGrpSpPr>
        <p:grpSpPr>
          <a:xfrm>
            <a:off x="3059832" y="1772816"/>
            <a:ext cx="936104" cy="936104"/>
            <a:chOff x="2555776" y="1268760"/>
            <a:chExt cx="936104" cy="936104"/>
          </a:xfrm>
        </p:grpSpPr>
        <p:sp>
          <p:nvSpPr>
            <p:cNvPr id="5" name="文字方塊 4"/>
            <p:cNvSpPr txBox="1"/>
            <p:nvPr/>
          </p:nvSpPr>
          <p:spPr>
            <a:xfrm>
              <a:off x="2843808" y="1268760"/>
              <a:ext cx="530915"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IBM</a:t>
              </a:r>
              <a:endParaRPr lang="zh-TW" altLang="en-US" dirty="0">
                <a:latin typeface="標楷體" pitchFamily="65" charset="-120"/>
                <a:ea typeface="標楷體" pitchFamily="65" charset="-120"/>
              </a:endParaRPr>
            </a:p>
          </p:txBody>
        </p:sp>
        <p:sp>
          <p:nvSpPr>
            <p:cNvPr id="6" name="文字方塊 5"/>
            <p:cNvSpPr txBox="1"/>
            <p:nvPr/>
          </p:nvSpPr>
          <p:spPr>
            <a:xfrm>
              <a:off x="2843808" y="1835532"/>
              <a:ext cx="415498"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HP</a:t>
              </a:r>
              <a:endParaRPr lang="zh-TW" altLang="en-US" dirty="0">
                <a:latin typeface="標楷體" pitchFamily="65" charset="-120"/>
                <a:ea typeface="標楷體" pitchFamily="65" charset="-120"/>
              </a:endParaRPr>
            </a:p>
          </p:txBody>
        </p:sp>
        <p:sp>
          <p:nvSpPr>
            <p:cNvPr id="7" name="左大括弧 6"/>
            <p:cNvSpPr/>
            <p:nvPr/>
          </p:nvSpPr>
          <p:spPr>
            <a:xfrm>
              <a:off x="2555776" y="1412776"/>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右大括弧 7"/>
            <p:cNvSpPr/>
            <p:nvPr/>
          </p:nvSpPr>
          <p:spPr>
            <a:xfrm>
              <a:off x="3347864" y="1412776"/>
              <a:ext cx="144016" cy="6480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1" name="文字方塊 10"/>
          <p:cNvSpPr txBox="1"/>
          <p:nvPr/>
        </p:nvSpPr>
        <p:spPr>
          <a:xfrm>
            <a:off x="3347864" y="2924944"/>
            <a:ext cx="761747"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Apple</a:t>
            </a:r>
            <a:endParaRPr lang="zh-TW" altLang="en-US" dirty="0">
              <a:latin typeface="標楷體" pitchFamily="65" charset="-120"/>
              <a:ea typeface="標楷體" pitchFamily="65" charset="-120"/>
            </a:endParaRPr>
          </a:p>
        </p:txBody>
      </p:sp>
      <p:sp>
        <p:nvSpPr>
          <p:cNvPr id="12" name="文字方塊 11"/>
          <p:cNvSpPr txBox="1"/>
          <p:nvPr/>
        </p:nvSpPr>
        <p:spPr>
          <a:xfrm>
            <a:off x="3347864" y="3491716"/>
            <a:ext cx="1800493" cy="369332"/>
          </a:xfrm>
          <a:prstGeom prst="rect">
            <a:avLst/>
          </a:prstGeom>
          <a:noFill/>
        </p:spPr>
        <p:txBody>
          <a:bodyPr wrap="none" rtlCol="0">
            <a:spAutoFit/>
          </a:bodyPr>
          <a:lstStyle/>
          <a:p>
            <a:r>
              <a:rPr lang="en-US" altLang="zh-TW" dirty="0" err="1" smtClean="0">
                <a:latin typeface="標楷體" pitchFamily="65" charset="-120"/>
                <a:ea typeface="標楷體" pitchFamily="65" charset="-120"/>
              </a:rPr>
              <a:t>MS+Intel</a:t>
            </a:r>
            <a:r>
              <a:rPr lang="en-US" altLang="zh-TW" dirty="0" smtClean="0">
                <a:latin typeface="標楷體" pitchFamily="65" charset="-120"/>
                <a:ea typeface="標楷體" pitchFamily="65" charset="-120"/>
              </a:rPr>
              <a:t>(2006)</a:t>
            </a:r>
            <a:endParaRPr lang="zh-TW" altLang="en-US" dirty="0">
              <a:latin typeface="標楷體" pitchFamily="65" charset="-120"/>
              <a:ea typeface="標楷體" pitchFamily="65" charset="-120"/>
            </a:endParaRPr>
          </a:p>
        </p:txBody>
      </p:sp>
      <p:sp>
        <p:nvSpPr>
          <p:cNvPr id="13" name="左大括弧 12"/>
          <p:cNvSpPr/>
          <p:nvPr/>
        </p:nvSpPr>
        <p:spPr>
          <a:xfrm>
            <a:off x="3059832" y="3068960"/>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7" name="直線單箭頭接點 16"/>
          <p:cNvCxnSpPr/>
          <p:nvPr/>
        </p:nvCxnSpPr>
        <p:spPr>
          <a:xfrm flipV="1">
            <a:off x="4139952" y="2852936"/>
            <a:ext cx="1080120" cy="216024"/>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5364088" y="2564904"/>
            <a:ext cx="648072" cy="369332"/>
          </a:xfrm>
          <a:prstGeom prst="rect">
            <a:avLst/>
          </a:prstGeom>
          <a:noFill/>
        </p:spPr>
        <p:txBody>
          <a:bodyPr wrap="square" rtlCol="0">
            <a:spAutoFit/>
          </a:bodyPr>
          <a:lstStyle/>
          <a:p>
            <a:r>
              <a:rPr lang="en-US" altLang="zh-TW" dirty="0" smtClean="0"/>
              <a:t>Unix</a:t>
            </a:r>
            <a:endParaRPr lang="zh-TW" altLang="en-US" dirty="0"/>
          </a:p>
        </p:txBody>
      </p:sp>
      <p:sp>
        <p:nvSpPr>
          <p:cNvPr id="19" name="文字方塊 18"/>
          <p:cNvSpPr txBox="1"/>
          <p:nvPr/>
        </p:nvSpPr>
        <p:spPr>
          <a:xfrm>
            <a:off x="3347864" y="2708920"/>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20" name="手繪多邊形 19"/>
          <p:cNvSpPr/>
          <p:nvPr/>
        </p:nvSpPr>
        <p:spPr>
          <a:xfrm>
            <a:off x="2016461" y="2173830"/>
            <a:ext cx="1002195" cy="1272209"/>
          </a:xfrm>
          <a:custGeom>
            <a:avLst/>
            <a:gdLst>
              <a:gd name="connsiteX0" fmla="*/ 872986 w 1002195"/>
              <a:gd name="connsiteY0" fmla="*/ 1202635 h 1272209"/>
              <a:gd name="connsiteX1" fmla="*/ 823291 w 1002195"/>
              <a:gd name="connsiteY1" fmla="*/ 1212574 h 1272209"/>
              <a:gd name="connsiteX2" fmla="*/ 236882 w 1002195"/>
              <a:gd name="connsiteY2" fmla="*/ 844826 h 1272209"/>
              <a:gd name="connsiteX3" fmla="*/ 127552 w 1002195"/>
              <a:gd name="connsiteY3" fmla="*/ 347869 h 1272209"/>
              <a:gd name="connsiteX4" fmla="*/ 1002195 w 1002195"/>
              <a:gd name="connsiteY4" fmla="*/ 0 h 127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195" h="1272209">
                <a:moveTo>
                  <a:pt x="872986" y="1202635"/>
                </a:moveTo>
                <a:cubicBezTo>
                  <a:pt x="901147" y="1237422"/>
                  <a:pt x="929308" y="1272209"/>
                  <a:pt x="823291" y="1212574"/>
                </a:cubicBezTo>
                <a:cubicBezTo>
                  <a:pt x="717274" y="1152939"/>
                  <a:pt x="352839" y="988944"/>
                  <a:pt x="236882" y="844826"/>
                </a:cubicBezTo>
                <a:cubicBezTo>
                  <a:pt x="120926" y="700709"/>
                  <a:pt x="0" y="488673"/>
                  <a:pt x="127552" y="347869"/>
                </a:cubicBezTo>
                <a:cubicBezTo>
                  <a:pt x="255104" y="207065"/>
                  <a:pt x="628649" y="103532"/>
                  <a:pt x="1002195"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1" name="文字方塊 20"/>
          <p:cNvSpPr txBox="1"/>
          <p:nvPr/>
        </p:nvSpPr>
        <p:spPr>
          <a:xfrm>
            <a:off x="1547664" y="2564904"/>
            <a:ext cx="1512168"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a:t>
            </a:r>
            <a:r>
              <a:rPr lang="en-US" altLang="zh-TW" dirty="0" smtClean="0">
                <a:latin typeface="標楷體" pitchFamily="65" charset="-120"/>
                <a:ea typeface="標楷體" pitchFamily="65" charset="-120"/>
                <a:sym typeface="Wingdings"/>
              </a:rPr>
              <a:t>1984</a:t>
            </a:r>
            <a:r>
              <a:rPr lang="zh-TW" altLang="en-US" dirty="0" smtClean="0">
                <a:latin typeface="標楷體" pitchFamily="65" charset="-120"/>
                <a:ea typeface="標楷體" pitchFamily="65" charset="-120"/>
                <a:sym typeface="Wingdings"/>
              </a:rPr>
              <a:t>年</a:t>
            </a:r>
            <a:endParaRPr lang="zh-TW" altLang="en-US" dirty="0">
              <a:latin typeface="標楷體" pitchFamily="65" charset="-120"/>
              <a:ea typeface="標楷體" pitchFamily="65" charset="-120"/>
            </a:endParaRPr>
          </a:p>
        </p:txBody>
      </p:sp>
      <p:grpSp>
        <p:nvGrpSpPr>
          <p:cNvPr id="67" name="群組 66"/>
          <p:cNvGrpSpPr/>
          <p:nvPr/>
        </p:nvGrpSpPr>
        <p:grpSpPr>
          <a:xfrm>
            <a:off x="5113063" y="3709888"/>
            <a:ext cx="683073" cy="511200"/>
            <a:chOff x="4248967" y="4293096"/>
            <a:chExt cx="683073" cy="511200"/>
          </a:xfrm>
        </p:grpSpPr>
        <p:cxnSp>
          <p:nvCxnSpPr>
            <p:cNvPr id="23" name="直線接點 22"/>
            <p:cNvCxnSpPr/>
            <p:nvPr/>
          </p:nvCxnSpPr>
          <p:spPr>
            <a:xfrm flipV="1">
              <a:off x="4248967" y="4293096"/>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4572000" y="429309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4572000" y="479715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4572000" y="458112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32" name="群組 31"/>
          <p:cNvGrpSpPr/>
          <p:nvPr/>
        </p:nvGrpSpPr>
        <p:grpSpPr>
          <a:xfrm>
            <a:off x="6516216" y="3667495"/>
            <a:ext cx="719787" cy="553593"/>
            <a:chOff x="4644301" y="3170583"/>
            <a:chExt cx="719787" cy="553593"/>
          </a:xfrm>
        </p:grpSpPr>
        <p:cxnSp>
          <p:nvCxnSpPr>
            <p:cNvPr id="33" name="直線接點 32"/>
            <p:cNvCxnSpPr/>
            <p:nvPr/>
          </p:nvCxnSpPr>
          <p:spPr>
            <a:xfrm flipV="1">
              <a:off x="4644301" y="3170583"/>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5004048" y="321297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5004048" y="371703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5004048" y="350100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37" name="文字方塊 36"/>
          <p:cNvSpPr txBox="1"/>
          <p:nvPr/>
        </p:nvSpPr>
        <p:spPr>
          <a:xfrm>
            <a:off x="7308304" y="3501008"/>
            <a:ext cx="504056"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歐</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亞</a:t>
            </a:r>
            <a:endParaRPr lang="zh-TW" altLang="en-US" dirty="0">
              <a:latin typeface="標楷體" pitchFamily="65" charset="-120"/>
              <a:ea typeface="標楷體" pitchFamily="65" charset="-120"/>
            </a:endParaRPr>
          </a:p>
        </p:txBody>
      </p:sp>
      <p:sp>
        <p:nvSpPr>
          <p:cNvPr id="38" name="文字方塊 37"/>
          <p:cNvSpPr txBox="1"/>
          <p:nvPr/>
        </p:nvSpPr>
        <p:spPr>
          <a:xfrm>
            <a:off x="3347864" y="4653136"/>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39" name="文字方塊 38"/>
          <p:cNvSpPr txBox="1"/>
          <p:nvPr/>
        </p:nvSpPr>
        <p:spPr>
          <a:xfrm>
            <a:off x="3131840" y="5229200"/>
            <a:ext cx="1440160" cy="923330"/>
          </a:xfrm>
          <a:prstGeom prst="rect">
            <a:avLst/>
          </a:prstGeom>
          <a:noFill/>
        </p:spPr>
        <p:txBody>
          <a:bodyPr wrap="square" rtlCol="0">
            <a:spAutoFit/>
          </a:bodyPr>
          <a:lstStyle/>
          <a:p>
            <a:r>
              <a:rPr lang="en-US" altLang="zh-TW" dirty="0" smtClean="0"/>
              <a:t>Google</a:t>
            </a:r>
          </a:p>
          <a:p>
            <a:r>
              <a:rPr lang="en-US" altLang="zh-TW" dirty="0" smtClean="0"/>
              <a:t>FB</a:t>
            </a:r>
          </a:p>
          <a:p>
            <a:r>
              <a:rPr lang="en-US" altLang="zh-TW" dirty="0" err="1" smtClean="0"/>
              <a:t>Youtube</a:t>
            </a:r>
            <a:endParaRPr lang="zh-TW" altLang="en-US" dirty="0"/>
          </a:p>
        </p:txBody>
      </p:sp>
      <p:cxnSp>
        <p:nvCxnSpPr>
          <p:cNvPr id="41" name="直線接點 40"/>
          <p:cNvCxnSpPr/>
          <p:nvPr/>
        </p:nvCxnSpPr>
        <p:spPr>
          <a:xfrm>
            <a:off x="4139952" y="5445224"/>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4139952" y="5733256"/>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4139952" y="5949280"/>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4572000" y="5445224"/>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4644008" y="5301208"/>
            <a:ext cx="936104" cy="923330"/>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+ARM</a:t>
            </a:r>
          </a:p>
          <a:p>
            <a:pPr algn="ctr"/>
            <a:r>
              <a:rPr lang="zh-TW" altLang="en-US" u="sng" dirty="0" smtClean="0">
                <a:latin typeface="標楷體" pitchFamily="65" charset="-120"/>
                <a:ea typeface="標楷體" pitchFamily="65" charset="-120"/>
              </a:rPr>
              <a:t>安謀</a:t>
            </a:r>
            <a:endParaRPr lang="en-US" altLang="zh-TW" u="sng"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英</a:t>
            </a:r>
            <a:endParaRPr lang="en-US" altLang="zh-TW" dirty="0" smtClean="0">
              <a:latin typeface="標楷體" pitchFamily="65" charset="-120"/>
              <a:ea typeface="標楷體" pitchFamily="65" charset="-120"/>
            </a:endParaRPr>
          </a:p>
        </p:txBody>
      </p:sp>
      <p:sp>
        <p:nvSpPr>
          <p:cNvPr id="47" name="文字方塊 46"/>
          <p:cNvSpPr txBox="1"/>
          <p:nvPr/>
        </p:nvSpPr>
        <p:spPr>
          <a:xfrm>
            <a:off x="5868144" y="5336048"/>
            <a:ext cx="1800200" cy="1477328"/>
          </a:xfrm>
          <a:prstGeom prst="rect">
            <a:avLst/>
          </a:prstGeom>
          <a:noFill/>
        </p:spPr>
        <p:txBody>
          <a:bodyPr wrap="square" rtlCol="0">
            <a:spAutoFit/>
          </a:bodyPr>
          <a:lstStyle/>
          <a:p>
            <a:r>
              <a:rPr lang="en-US" altLang="zh-TW" dirty="0" err="1" smtClean="0">
                <a:latin typeface="標楷體" pitchFamily="65" charset="-120"/>
                <a:ea typeface="標楷體" pitchFamily="65" charset="-120"/>
              </a:rPr>
              <a:t>Nokia+Erison</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三星</a:t>
            </a:r>
            <a:r>
              <a:rPr lang="en-US" altLang="zh-TW" dirty="0" smtClean="0">
                <a:latin typeface="標楷體" pitchFamily="65" charset="-120"/>
                <a:ea typeface="標楷體" pitchFamily="65" charset="-120"/>
              </a:rPr>
              <a:t>+HTC</a:t>
            </a:r>
          </a:p>
          <a:p>
            <a:r>
              <a:rPr lang="en-US" altLang="zh-TW" dirty="0" err="1" smtClean="0">
                <a:latin typeface="標楷體" pitchFamily="65" charset="-120"/>
                <a:ea typeface="標楷體" pitchFamily="65" charset="-120"/>
              </a:rPr>
              <a:t>Amazon+Google</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-pad)     (Asus)</a:t>
            </a:r>
          </a:p>
        </p:txBody>
      </p:sp>
      <p:cxnSp>
        <p:nvCxnSpPr>
          <p:cNvPr id="49" name="直線接點 48"/>
          <p:cNvCxnSpPr/>
          <p:nvPr/>
        </p:nvCxnSpPr>
        <p:spPr>
          <a:xfrm>
            <a:off x="5436096" y="5517232"/>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5652120" y="5517232"/>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5652120" y="6093296"/>
            <a:ext cx="219066" cy="649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V="1">
            <a:off x="5652120" y="6596743"/>
            <a:ext cx="258823" cy="60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2411760" y="3789040"/>
            <a:ext cx="1080120" cy="646331"/>
          </a:xfrm>
          <a:prstGeom prst="rect">
            <a:avLst/>
          </a:prstGeom>
          <a:noFill/>
        </p:spPr>
        <p:txBody>
          <a:bodyPr wrap="square" rtlCol="0">
            <a:spAutoFit/>
          </a:bodyPr>
          <a:lstStyle/>
          <a:p>
            <a:r>
              <a:rPr lang="en-US" altLang="zh-TW" dirty="0" smtClean="0"/>
              <a:t>*WOZ *DOS</a:t>
            </a:r>
            <a:endParaRPr lang="zh-TW" altLang="en-US" dirty="0"/>
          </a:p>
        </p:txBody>
      </p:sp>
      <p:cxnSp>
        <p:nvCxnSpPr>
          <p:cNvPr id="59" name="直線單箭頭接點 58"/>
          <p:cNvCxnSpPr>
            <a:stCxn id="19" idx="1"/>
          </p:cNvCxnSpPr>
          <p:nvPr/>
        </p:nvCxnSpPr>
        <p:spPr>
          <a:xfrm flipH="1">
            <a:off x="1763688" y="2893586"/>
            <a:ext cx="1584176" cy="13275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899592" y="4283804"/>
            <a:ext cx="2160240" cy="369332"/>
          </a:xfrm>
          <a:prstGeom prst="rect">
            <a:avLst/>
          </a:prstGeom>
          <a:noFill/>
        </p:spPr>
        <p:txBody>
          <a:bodyPr wrap="square" rtlCol="0">
            <a:spAutoFit/>
          </a:bodyPr>
          <a:lstStyle/>
          <a:p>
            <a:r>
              <a:rPr lang="en-US" altLang="zh-TW" dirty="0" smtClean="0">
                <a:solidFill>
                  <a:srgbClr val="FF0000"/>
                </a:solidFill>
              </a:rPr>
              <a:t>Content: </a:t>
            </a:r>
            <a:r>
              <a:rPr lang="en-US" altLang="zh-TW" dirty="0" err="1" smtClean="0">
                <a:solidFill>
                  <a:srgbClr val="FF0000"/>
                </a:solidFill>
              </a:rPr>
              <a:t>i</a:t>
            </a:r>
            <a:r>
              <a:rPr lang="en-US" altLang="zh-TW" dirty="0" smtClean="0">
                <a:solidFill>
                  <a:srgbClr val="FF0000"/>
                </a:solidFill>
              </a:rPr>
              <a:t>-tune</a:t>
            </a:r>
            <a:endParaRPr lang="zh-TW" altLang="en-US" dirty="0">
              <a:solidFill>
                <a:srgbClr val="FF0000"/>
              </a:solidFill>
            </a:endParaRPr>
          </a:p>
        </p:txBody>
      </p:sp>
      <p:sp>
        <p:nvSpPr>
          <p:cNvPr id="62" name="文字方塊 61"/>
          <p:cNvSpPr txBox="1"/>
          <p:nvPr/>
        </p:nvSpPr>
        <p:spPr>
          <a:xfrm>
            <a:off x="971600" y="5157192"/>
            <a:ext cx="1728192" cy="646331"/>
          </a:xfrm>
          <a:prstGeom prst="rect">
            <a:avLst/>
          </a:prstGeom>
          <a:noFill/>
        </p:spPr>
        <p:txBody>
          <a:bodyPr wrap="square" rtlCol="0">
            <a:spAutoFit/>
          </a:bodyPr>
          <a:lstStyle/>
          <a:p>
            <a:r>
              <a:rPr lang="en-US" altLang="zh-TW" dirty="0" smtClean="0"/>
              <a:t>Mac-word</a:t>
            </a:r>
          </a:p>
          <a:p>
            <a:endParaRPr lang="zh-TW" altLang="en-US" dirty="0"/>
          </a:p>
        </p:txBody>
      </p:sp>
      <p:sp>
        <p:nvSpPr>
          <p:cNvPr id="63" name="文字方塊 62"/>
          <p:cNvSpPr txBox="1"/>
          <p:nvPr/>
        </p:nvSpPr>
        <p:spPr>
          <a:xfrm>
            <a:off x="899592" y="5733256"/>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64" name="手繪多邊形 63"/>
          <p:cNvSpPr/>
          <p:nvPr/>
        </p:nvSpPr>
        <p:spPr>
          <a:xfrm>
            <a:off x="873460" y="5483560"/>
            <a:ext cx="207066" cy="467139"/>
          </a:xfrm>
          <a:custGeom>
            <a:avLst/>
            <a:gdLst>
              <a:gd name="connsiteX0" fmla="*/ 97735 w 207066"/>
              <a:gd name="connsiteY0" fmla="*/ 467139 h 467139"/>
              <a:gd name="connsiteX1" fmla="*/ 18222 w 207066"/>
              <a:gd name="connsiteY1" fmla="*/ 168966 h 467139"/>
              <a:gd name="connsiteX2" fmla="*/ 207066 w 207066"/>
              <a:gd name="connsiteY2" fmla="*/ 0 h 467139"/>
            </a:gdLst>
            <a:ahLst/>
            <a:cxnLst>
              <a:cxn ang="0">
                <a:pos x="connsiteX0" y="connsiteY0"/>
              </a:cxn>
              <a:cxn ang="0">
                <a:pos x="connsiteX1" y="connsiteY1"/>
              </a:cxn>
              <a:cxn ang="0">
                <a:pos x="connsiteX2" y="connsiteY2"/>
              </a:cxn>
            </a:cxnLst>
            <a:rect l="l" t="t" r="r" b="b"/>
            <a:pathLst>
              <a:path w="207066" h="467139">
                <a:moveTo>
                  <a:pt x="97735" y="467139"/>
                </a:moveTo>
                <a:cubicBezTo>
                  <a:pt x="48867" y="356980"/>
                  <a:pt x="0" y="246822"/>
                  <a:pt x="18222" y="168966"/>
                </a:cubicBezTo>
                <a:cubicBezTo>
                  <a:pt x="36444" y="91110"/>
                  <a:pt x="121755" y="45555"/>
                  <a:pt x="207066"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5" name="文字方塊 64"/>
          <p:cNvSpPr txBox="1"/>
          <p:nvPr/>
        </p:nvSpPr>
        <p:spPr>
          <a:xfrm>
            <a:off x="3347864" y="1484784"/>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66" name="文字方塊 65"/>
          <p:cNvSpPr txBox="1"/>
          <p:nvPr/>
        </p:nvSpPr>
        <p:spPr>
          <a:xfrm>
            <a:off x="2699792" y="1124744"/>
            <a:ext cx="2592288" cy="369332"/>
          </a:xfrm>
          <a:prstGeom prst="rect">
            <a:avLst/>
          </a:prstGeom>
          <a:noFill/>
        </p:spPr>
        <p:txBody>
          <a:bodyPr wrap="square" rtlCol="0">
            <a:spAutoFit/>
          </a:bodyPr>
          <a:lstStyle/>
          <a:p>
            <a:r>
              <a:rPr lang="en-US" altLang="zh-TW" dirty="0" err="1" smtClean="0">
                <a:latin typeface="標楷體" pitchFamily="65" charset="-120"/>
                <a:ea typeface="標楷體" pitchFamily="65" charset="-120"/>
              </a:rPr>
              <a:t>NEC+Fuji</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物流</a:t>
            </a:r>
            <a:r>
              <a:rPr lang="en-US" altLang="zh-TW" dirty="0" smtClean="0">
                <a:latin typeface="標楷體" pitchFamily="65" charset="-120"/>
                <a:ea typeface="標楷體" pitchFamily="65" charset="-120"/>
              </a:rPr>
              <a:t>IS)</a:t>
            </a:r>
            <a:endParaRPr lang="zh-TW" altLang="en-US" dirty="0">
              <a:latin typeface="標楷體" pitchFamily="65" charset="-120"/>
              <a:ea typeface="標楷體" pitchFamily="65" charset="-120"/>
            </a:endParaRPr>
          </a:p>
        </p:txBody>
      </p:sp>
      <p:sp>
        <p:nvSpPr>
          <p:cNvPr id="48" name="文字方塊 4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17.1/9</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899592" y="1270501"/>
            <a:ext cx="1368152"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出口民調</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(93-97</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6" name="文字方塊 5"/>
          <p:cNvSpPr txBox="1"/>
          <p:nvPr/>
        </p:nvSpPr>
        <p:spPr>
          <a:xfrm>
            <a:off x="683568" y="2276872"/>
            <a:ext cx="2664296" cy="646331"/>
          </a:xfrm>
          <a:prstGeom prst="rect">
            <a:avLst/>
          </a:prstGeom>
          <a:noFill/>
        </p:spPr>
        <p:txBody>
          <a:bodyPr wrap="square" rtlCol="0">
            <a:spAutoFit/>
          </a:bodyPr>
          <a:lstStyle/>
          <a:p>
            <a:pPr marL="342900" indent="-342900">
              <a:buAutoNum type="arabicPeriod"/>
            </a:pPr>
            <a:r>
              <a:rPr lang="zh-TW" altLang="en-US" dirty="0" smtClean="0">
                <a:latin typeface="標楷體" pitchFamily="65" charset="-120"/>
                <a:ea typeface="標楷體" pitchFamily="65" charset="-120"/>
              </a:rPr>
              <a:t>是一種分層隨機抽樣</a:t>
            </a:r>
            <a:endParaRPr lang="en-US" altLang="zh-TW" dirty="0" smtClean="0">
              <a:latin typeface="標楷體" pitchFamily="65" charset="-120"/>
              <a:ea typeface="標楷體" pitchFamily="65" charset="-120"/>
            </a:endParaRPr>
          </a:p>
          <a:p>
            <a:pPr marL="342900" indent="-342900">
              <a:buAutoNum type="arabicPeriod"/>
            </a:pPr>
            <a:r>
              <a:rPr lang="zh-TW" altLang="en-US" dirty="0" smtClean="0">
                <a:latin typeface="標楷體" pitchFamily="65" charset="-120"/>
                <a:ea typeface="標楷體" pitchFamily="65" charset="-120"/>
              </a:rPr>
              <a:t>投票所←里←區←市</a:t>
            </a:r>
            <a:endParaRPr lang="zh-TW" altLang="en-US" dirty="0">
              <a:latin typeface="標楷體" pitchFamily="65" charset="-120"/>
              <a:ea typeface="標楷體" pitchFamily="65" charset="-120"/>
            </a:endParaRPr>
          </a:p>
        </p:txBody>
      </p:sp>
      <p:cxnSp>
        <p:nvCxnSpPr>
          <p:cNvPr id="8" name="直線接點 7"/>
          <p:cNvCxnSpPr>
            <a:stCxn id="5" idx="3"/>
          </p:cNvCxnSpPr>
          <p:nvPr/>
        </p:nvCxnSpPr>
        <p:spPr>
          <a:xfrm flipV="1">
            <a:off x="2267744" y="1590261"/>
            <a:ext cx="1996143" cy="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635896" y="1556792"/>
            <a:ext cx="0" cy="1512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3635896" y="3068960"/>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4283968" y="1340768"/>
            <a:ext cx="2016224"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提名民調</a:t>
            </a:r>
            <a:endParaRPr lang="zh-TW" altLang="en-US" dirty="0">
              <a:latin typeface="標楷體" pitchFamily="65" charset="-120"/>
              <a:ea typeface="標楷體" pitchFamily="65" charset="-120"/>
            </a:endParaRPr>
          </a:p>
        </p:txBody>
      </p:sp>
      <p:sp>
        <p:nvSpPr>
          <p:cNvPr id="17" name="文字方塊 16"/>
          <p:cNvSpPr txBox="1"/>
          <p:nvPr/>
        </p:nvSpPr>
        <p:spPr>
          <a:xfrm>
            <a:off x="4283968" y="2843644"/>
            <a:ext cx="3672408" cy="1200329"/>
          </a:xfrm>
          <a:prstGeom prst="rect">
            <a:avLst/>
          </a:prstGeom>
          <a:noFill/>
        </p:spPr>
        <p:txBody>
          <a:bodyPr wrap="square" rtlCol="0">
            <a:spAutoFit/>
          </a:bodyPr>
          <a:lstStyle/>
          <a:p>
            <a:r>
              <a:rPr lang="zh-TW" altLang="en-US" dirty="0" smtClean="0">
                <a:latin typeface="標楷體" pitchFamily="65" charset="-120"/>
                <a:ea typeface="標楷體" pitchFamily="65" charset="-120"/>
              </a:rPr>
              <a:t>網路問卷模式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佈告欄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B2B</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聊天室 </a:t>
            </a:r>
            <a:r>
              <a:rPr lang="en-US" altLang="zh-TW" dirty="0" smtClean="0">
                <a:latin typeface="標楷體" pitchFamily="65" charset="-120"/>
                <a:ea typeface="標楷體" pitchFamily="65" charset="-120"/>
              </a:rPr>
              <a:t>: B2C</a:t>
            </a:r>
          </a:p>
          <a:p>
            <a:r>
              <a:rPr lang="en-US" altLang="zh-TW" dirty="0" smtClean="0">
                <a:latin typeface="標楷體" pitchFamily="65" charset="-120"/>
                <a:ea typeface="標楷體" pitchFamily="65" charset="-120"/>
              </a:rPr>
              <a:t>                         C2C</a:t>
            </a:r>
          </a:p>
          <a:p>
            <a:r>
              <a:rPr lang="en-US" altLang="zh-TW" dirty="0" smtClean="0">
                <a:latin typeface="標楷體" pitchFamily="65" charset="-120"/>
                <a:ea typeface="標楷體" pitchFamily="65" charset="-120"/>
              </a:rPr>
              <a:t>                         C2B</a:t>
            </a:r>
            <a:endParaRPr lang="zh-TW" altLang="en-US" dirty="0">
              <a:latin typeface="標楷體" pitchFamily="65" charset="-120"/>
              <a:ea typeface="標楷體" pitchFamily="65" charset="-120"/>
            </a:endParaRPr>
          </a:p>
        </p:txBody>
      </p:sp>
      <p:sp>
        <p:nvSpPr>
          <p:cNvPr id="18" name="文字方塊 17"/>
          <p:cNvSpPr txBox="1"/>
          <p:nvPr/>
        </p:nvSpPr>
        <p:spPr>
          <a:xfrm>
            <a:off x="755576" y="4150821"/>
            <a:ext cx="417646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公司進銷存</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SCM-POS-EDI</a:t>
            </a:r>
            <a:endParaRPr lang="zh-TW" altLang="en-US" dirty="0">
              <a:latin typeface="標楷體" pitchFamily="65" charset="-120"/>
              <a:ea typeface="標楷體" pitchFamily="65" charset="-120"/>
            </a:endParaRPr>
          </a:p>
        </p:txBody>
      </p:sp>
      <p:sp>
        <p:nvSpPr>
          <p:cNvPr id="19" name="文字方塊 18"/>
          <p:cNvSpPr txBox="1"/>
          <p:nvPr/>
        </p:nvSpPr>
        <p:spPr>
          <a:xfrm>
            <a:off x="4139952" y="3645024"/>
            <a:ext cx="1800200"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My-survey(</a:t>
            </a:r>
            <a:r>
              <a:rPr lang="zh-TW" altLang="en-US" dirty="0" smtClean="0">
                <a:latin typeface="標楷體" pitchFamily="65" charset="-120"/>
                <a:ea typeface="標楷體" pitchFamily="65" charset="-120"/>
              </a:rPr>
              <a:t>免費</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0" name="文字方塊 19"/>
          <p:cNvSpPr txBox="1"/>
          <p:nvPr/>
        </p:nvSpPr>
        <p:spPr>
          <a:xfrm>
            <a:off x="683568" y="4782051"/>
            <a:ext cx="8208912" cy="2031325"/>
          </a:xfrm>
          <a:prstGeom prst="rect">
            <a:avLst/>
          </a:prstGeom>
          <a:noFill/>
        </p:spPr>
        <p:txBody>
          <a:bodyPr wrap="square" rtlCol="0">
            <a:spAutoFit/>
          </a:bodyPr>
          <a:lstStyle/>
          <a:p>
            <a:r>
              <a:rPr lang="zh-TW" altLang="zh-TW" b="1" dirty="0" smtClean="0">
                <a:latin typeface="標楷體" pitchFamily="65" charset="-120"/>
                <a:ea typeface="標楷體" pitchFamily="65" charset="-120"/>
              </a:rPr>
              <a:t>票站調查</a:t>
            </a:r>
            <a:r>
              <a:rPr lang="zh-TW" altLang="zh-TW" dirty="0" smtClean="0">
                <a:latin typeface="標楷體" pitchFamily="65" charset="-120"/>
                <a:ea typeface="標楷體" pitchFamily="65" charset="-120"/>
              </a:rPr>
              <a:t>(英文:Exit Poll)，又常被稱做「</a:t>
            </a:r>
            <a:r>
              <a:rPr lang="zh-TW" altLang="zh-TW" b="1" dirty="0" smtClean="0">
                <a:latin typeface="標楷體" pitchFamily="65" charset="-120"/>
                <a:ea typeface="標楷體" pitchFamily="65" charset="-120"/>
              </a:rPr>
              <a:t>出口民調</a:t>
            </a:r>
            <a:r>
              <a:rPr lang="zh-TW" altLang="zh-TW" dirty="0" smtClean="0">
                <a:latin typeface="標楷體" pitchFamily="65" charset="-120"/>
                <a:ea typeface="標楷體" pitchFamily="65" charset="-120"/>
              </a:rPr>
              <a:t>」，是指在</a:t>
            </a:r>
            <a:r>
              <a:rPr lang="zh-TW" altLang="zh-TW" dirty="0" smtClean="0">
                <a:latin typeface="標楷體" pitchFamily="65" charset="-120"/>
                <a:ea typeface="標楷體" pitchFamily="65" charset="-120"/>
                <a:hlinkClick r:id="rId2" tooltip="選舉"/>
              </a:rPr>
              <a:t>選舉</a:t>
            </a:r>
            <a:r>
              <a:rPr lang="zh-TW" altLang="zh-TW" dirty="0" smtClean="0">
                <a:latin typeface="標楷體" pitchFamily="65" charset="-120"/>
                <a:ea typeface="標楷體" pitchFamily="65" charset="-120"/>
              </a:rPr>
              <a:t>進行期間，設於</a:t>
            </a:r>
            <a:r>
              <a:rPr lang="zh-TW" altLang="zh-TW" dirty="0" smtClean="0">
                <a:latin typeface="標楷體" pitchFamily="65" charset="-120"/>
                <a:ea typeface="標楷體" pitchFamily="65" charset="-120"/>
                <a:hlinkClick r:id="rId3" tooltip="票站"/>
              </a:rPr>
              <a:t>票站</a:t>
            </a:r>
            <a:r>
              <a:rPr lang="zh-TW" altLang="zh-TW" dirty="0" smtClean="0">
                <a:latin typeface="標楷體" pitchFamily="65" charset="-120"/>
                <a:ea typeface="標楷體" pitchFamily="65" charset="-120"/>
              </a:rPr>
              <a:t>出口，訪問剛</a:t>
            </a:r>
            <a:r>
              <a:rPr lang="zh-TW" altLang="zh-TW" dirty="0" smtClean="0">
                <a:latin typeface="標楷體" pitchFamily="65" charset="-120"/>
                <a:ea typeface="標楷體" pitchFamily="65" charset="-120"/>
                <a:hlinkClick r:id="rId4" tooltip="投票"/>
              </a:rPr>
              <a:t>投票</a:t>
            </a:r>
            <a:r>
              <a:rPr lang="zh-TW" altLang="zh-TW" dirty="0" smtClean="0">
                <a:latin typeface="標楷體" pitchFamily="65" charset="-120"/>
                <a:ea typeface="標楷體" pitchFamily="65" charset="-120"/>
              </a:rPr>
              <a:t>的人的投票意向的</a:t>
            </a:r>
            <a:r>
              <a:rPr lang="zh-TW" altLang="zh-TW" dirty="0" smtClean="0">
                <a:latin typeface="標楷體" pitchFamily="65" charset="-120"/>
                <a:ea typeface="標楷體" pitchFamily="65" charset="-120"/>
                <a:hlinkClick r:id="rId5" tooltip="民意調查"/>
              </a:rPr>
              <a:t>民意調查</a:t>
            </a:r>
            <a:r>
              <a:rPr lang="zh-TW" altLang="zh-TW" dirty="0" smtClean="0">
                <a:latin typeface="標楷體" pitchFamily="65" charset="-120"/>
                <a:ea typeface="標楷體" pitchFamily="65" charset="-120"/>
              </a:rPr>
              <a:t>。其主要目的是為了分析及解讀選民的投票行為，並即時知道選舉形勢。所以，很多國家和地區的學者也會與學術組織合作進行票站調查，並分析有關數據</a:t>
            </a:r>
            <a:r>
              <a:rPr lang="zh-TW" altLang="zh-TW" baseline="30000" dirty="0" smtClean="0">
                <a:latin typeface="標楷體" pitchFamily="65" charset="-120"/>
                <a:ea typeface="標楷體" pitchFamily="65" charset="-120"/>
                <a:hlinkClick r:id="rId6"/>
              </a:rPr>
              <a:t>[1]</a:t>
            </a:r>
            <a:r>
              <a:rPr lang="zh-TW" altLang="zh-TW" dirty="0" smtClean="0">
                <a:latin typeface="標楷體" pitchFamily="65" charset="-120"/>
                <a:ea typeface="標楷體" pitchFamily="65" charset="-120"/>
              </a:rPr>
              <a:t>。一般而言，票站調查的結果要在選舉結束後才可公佈，以免影響選民投票意向。而票站調查的結果亦可作為在官方點票結果公佈前對選舉結果的估計。不過票站調查也可以用作</a:t>
            </a:r>
            <a:r>
              <a:rPr lang="zh-TW" altLang="zh-TW" dirty="0" smtClean="0">
                <a:latin typeface="標楷體" pitchFamily="65" charset="-120"/>
                <a:ea typeface="標楷體" pitchFamily="65" charset="-120"/>
                <a:hlinkClick r:id="rId7" tooltip="配票"/>
              </a:rPr>
              <a:t>配票</a:t>
            </a:r>
            <a:r>
              <a:rPr lang="zh-TW" altLang="zh-TW" dirty="0" smtClean="0">
                <a:latin typeface="標楷體" pitchFamily="65" charset="-120"/>
                <a:ea typeface="標楷體" pitchFamily="65" charset="-120"/>
              </a:rPr>
              <a:t>工具而被杯葛。</a:t>
            </a:r>
            <a:r>
              <a:rPr lang="zh-TW" altLang="zh-TW" baseline="30000" dirty="0" smtClean="0">
                <a:latin typeface="標楷體" pitchFamily="65" charset="-120"/>
                <a:ea typeface="標楷體" pitchFamily="65" charset="-120"/>
                <a:hlinkClick r:id="rId6"/>
              </a:rPr>
              <a:t>[2]</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010681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40768"/>
            <a:ext cx="8229600" cy="4785395"/>
          </a:xfrm>
        </p:spPr>
        <p:txBody>
          <a:bodyPr>
            <a:normAutofit/>
          </a:bodyPr>
          <a:lstStyle/>
          <a:p>
            <a:r>
              <a:rPr lang="en-US" altLang="zh-TW" sz="2000" dirty="0" smtClean="0">
                <a:latin typeface="標楷體" pitchFamily="65" charset="-120"/>
                <a:ea typeface="標楷體" pitchFamily="65" charset="-120"/>
                <a:hlinkClick r:id="rId2"/>
              </a:rPr>
              <a:t>www.most.gov.tw</a:t>
            </a: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科技部</a:t>
            </a:r>
            <a:endParaRPr lang="en-US" altLang="zh-TW" sz="2000" dirty="0" smtClean="0">
              <a:latin typeface="標楷體" pitchFamily="65" charset="-120"/>
              <a:ea typeface="標楷體" pitchFamily="65" charset="-120"/>
            </a:endParaRPr>
          </a:p>
          <a:p>
            <a:pPr marL="0" indent="0">
              <a:buNone/>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9003010</a:t>
            </a:r>
          </a:p>
          <a:p>
            <a:pPr marL="0" indent="0">
              <a:buNone/>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12345678</a:t>
            </a:r>
            <a:endParaRPr lang="zh-TW" altLang="en-US" sz="2000" dirty="0">
              <a:latin typeface="標楷體" pitchFamily="65" charset="-120"/>
              <a:ea typeface="標楷體" pitchFamily="65" charset="-120"/>
            </a:endParaRPr>
          </a:p>
        </p:txBody>
      </p:sp>
    </p:spTree>
    <p:extLst>
      <p:ext uri="{BB962C8B-B14F-4D97-AF65-F5344CB8AC3E}">
        <p14:creationId xmlns:p14="http://schemas.microsoft.com/office/powerpoint/2010/main" val="2518336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en-US" sz="2000" dirty="0" smtClean="0">
                <a:latin typeface="標楷體" pitchFamily="65" charset="-120"/>
                <a:ea typeface="標楷體" pitchFamily="65" charset="-120"/>
              </a:rPr>
              <a:t>小考</a:t>
            </a:r>
            <a:endParaRPr lang="en-US" altLang="zh-TW" sz="2000" dirty="0" smtClean="0">
              <a:latin typeface="標楷體" pitchFamily="65" charset="-120"/>
              <a:ea typeface="標楷體" pitchFamily="65" charset="-120"/>
            </a:endParaRPr>
          </a:p>
          <a:p>
            <a:r>
              <a:rPr lang="en-US" altLang="zh-TW" sz="2000" dirty="0" smtClean="0">
                <a:latin typeface="標楷體" pitchFamily="65" charset="-120"/>
                <a:ea typeface="標楷體" pitchFamily="65" charset="-120"/>
              </a:rPr>
              <a:t>POWER CAM</a:t>
            </a:r>
            <a:r>
              <a:rPr lang="zh-TW" altLang="en-US" sz="2000" dirty="0" smtClean="0">
                <a:latin typeface="標楷體" pitchFamily="65" charset="-120"/>
                <a:ea typeface="標楷體" pitchFamily="65" charset="-120"/>
              </a:rPr>
              <a:t>下載 </a:t>
            </a:r>
            <a:r>
              <a:rPr lang="en-US" altLang="zh-TW" sz="2000" dirty="0" smtClean="0">
                <a:latin typeface="標楷體" pitchFamily="65" charset="-120"/>
                <a:ea typeface="標楷體" pitchFamily="65" charset="-120"/>
              </a:rPr>
              <a:t>59914.exe</a:t>
            </a:r>
            <a:endParaRPr lang="zh-TW" altLang="en-US" sz="2000" dirty="0">
              <a:latin typeface="標楷體" pitchFamily="65" charset="-120"/>
              <a:ea typeface="標楷體" pitchFamily="65" charset="-120"/>
            </a:endParaRPr>
          </a:p>
        </p:txBody>
      </p:sp>
      <p:sp>
        <p:nvSpPr>
          <p:cNvPr id="2" name="矩形 1"/>
          <p:cNvSpPr/>
          <p:nvPr/>
        </p:nvSpPr>
        <p:spPr>
          <a:xfrm>
            <a:off x="2526161" y="620688"/>
            <a:ext cx="3762569" cy="369332"/>
          </a:xfrm>
          <a:prstGeom prst="rect">
            <a:avLst/>
          </a:prstGeom>
        </p:spPr>
        <p:txBody>
          <a:bodyPr wrap="none">
            <a:spAutoFit/>
          </a:bodyPr>
          <a:lstStyle/>
          <a:p>
            <a:pPr algn="ctr"/>
            <a:r>
              <a:rPr lang="en-US" altLang="zh-TW" b="1" dirty="0" smtClean="0">
                <a:latin typeface="標楷體" pitchFamily="65" charset="-120"/>
                <a:ea typeface="標楷體" pitchFamily="65" charset="-120"/>
              </a:rPr>
              <a:t>18.1/16</a:t>
            </a:r>
            <a:r>
              <a:rPr lang="zh-TW" altLang="en-US" b="1" smtClean="0">
                <a:latin typeface="標楷體" pitchFamily="65" charset="-120"/>
                <a:ea typeface="標楷體" pitchFamily="65" charset="-120"/>
              </a:rPr>
              <a:t> </a:t>
            </a:r>
            <a:r>
              <a:rPr lang="zh-TW" altLang="en-US" dirty="0">
                <a:latin typeface="標楷體" pitchFamily="65" charset="-120"/>
                <a:ea typeface="標楷體" pitchFamily="65" charset="-120"/>
              </a:rPr>
              <a:t>供應鏈 </a:t>
            </a:r>
            <a:r>
              <a:rPr lang="zh-TW" altLang="en-US">
                <a:latin typeface="標楷體" pitchFamily="65" charset="-120"/>
                <a:ea typeface="標楷體" pitchFamily="65" charset="-120"/>
              </a:rPr>
              <a:t>個案 </a:t>
            </a:r>
            <a:r>
              <a:rPr lang="zh-TW" altLang="en-US" smtClean="0">
                <a:latin typeface="標楷體" pitchFamily="65" charset="-120"/>
                <a:ea typeface="標楷體" pitchFamily="65" charset="-120"/>
              </a:rPr>
              <a:t>管理 期末考</a:t>
            </a:r>
            <a:endParaRPr lang="zh-TW" altLang="en-US" b="1" dirty="0">
              <a:latin typeface="標楷體" pitchFamily="65" charset="-120"/>
              <a:ea typeface="標楷體" pitchFamily="65" charset="-120"/>
            </a:endParaRPr>
          </a:p>
        </p:txBody>
      </p:sp>
    </p:spTree>
    <p:extLst>
      <p:ext uri="{BB962C8B-B14F-4D97-AF65-F5344CB8AC3E}">
        <p14:creationId xmlns:p14="http://schemas.microsoft.com/office/powerpoint/2010/main" val="890888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latin typeface="標楷體" pitchFamily="65" charset="-120"/>
                <a:ea typeface="標楷體" pitchFamily="65" charset="-120"/>
              </a:rPr>
              <a:t>2.3/4</a:t>
            </a:r>
            <a:br>
              <a:rPr lang="en-US" altLang="zh-TW" dirty="0" smtClean="0">
                <a:latin typeface="標楷體" pitchFamily="65" charset="-120"/>
                <a:ea typeface="標楷體" pitchFamily="65" charset="-120"/>
              </a:rPr>
            </a:br>
            <a:r>
              <a:rPr lang="zh-TW" altLang="en-US" dirty="0" smtClean="0">
                <a:latin typeface="標楷體" pitchFamily="65" charset="-120"/>
                <a:ea typeface="標楷體" pitchFamily="65" charset="-120"/>
              </a:rPr>
              <a:t>農產運銷超市</a:t>
            </a:r>
            <a:endParaRPr lang="zh-TW" altLang="en-US" dirty="0">
              <a:latin typeface="標楷體" pitchFamily="65" charset="-120"/>
              <a:ea typeface="標楷體" pitchFamily="65" charset="-120"/>
            </a:endParaRPr>
          </a:p>
        </p:txBody>
      </p:sp>
      <p:sp>
        <p:nvSpPr>
          <p:cNvPr id="6" name="文字方塊 5"/>
          <p:cNvSpPr txBox="1"/>
          <p:nvPr/>
        </p:nvSpPr>
        <p:spPr>
          <a:xfrm>
            <a:off x="539552" y="1484784"/>
            <a:ext cx="8136904" cy="5078313"/>
          </a:xfrm>
          <a:prstGeom prst="rect">
            <a:avLst/>
          </a:prstGeom>
          <a:noFill/>
        </p:spPr>
        <p:txBody>
          <a:bodyPr wrap="square" rtlCol="0">
            <a:spAutoFit/>
          </a:bodyPr>
          <a:lstStyle/>
          <a:p>
            <a:r>
              <a:rPr lang="zh-TW" altLang="en-US" dirty="0">
                <a:latin typeface="標楷體" pitchFamily="65" charset="-120"/>
                <a:ea typeface="標楷體" pitchFamily="65" charset="-120"/>
              </a:rPr>
              <a:t>臺北農產 </a:t>
            </a:r>
            <a:r>
              <a:rPr lang="en-US" altLang="zh-TW" dirty="0">
                <a:latin typeface="標楷體" pitchFamily="65" charset="-120"/>
                <a:ea typeface="標楷體" pitchFamily="65" charset="-120"/>
              </a:rPr>
              <a:t>&gt; </a:t>
            </a:r>
            <a:r>
              <a:rPr lang="zh-TW" altLang="en-US" dirty="0" smtClean="0">
                <a:latin typeface="標楷體" pitchFamily="65" charset="-120"/>
                <a:ea typeface="標楷體" pitchFamily="65" charset="-120"/>
              </a:rPr>
              <a:t>前身</a:t>
            </a:r>
            <a:r>
              <a:rPr lang="zh-TW" altLang="en-US" dirty="0">
                <a:latin typeface="標楷體" pitchFamily="65" charset="-120"/>
                <a:ea typeface="標楷體" pitchFamily="65" charset="-120"/>
              </a:rPr>
              <a:t>為臺灣區果菜運銷股份有限公司，依照行政院函頒「籌設全臺農產運銷公司方案」，於民國六十三年十月十日成立，同年十二月一日開業，經營臺北市第一果菜批發市場，七十三年五月銜稱變更為臺北農產運銷股份有限公司，七十四年九月經營臺北市第二果菜批發市場。</a:t>
            </a:r>
          </a:p>
          <a:p>
            <a:endParaRPr lang="zh-TW" altLang="en-US" dirty="0">
              <a:latin typeface="標楷體" pitchFamily="65" charset="-120"/>
              <a:ea typeface="標楷體" pitchFamily="65" charset="-120"/>
            </a:endParaRPr>
          </a:p>
          <a:p>
            <a:r>
              <a:rPr lang="en-US" altLang="zh-TW" dirty="0">
                <a:latin typeface="標楷體" pitchFamily="65" charset="-120"/>
                <a:ea typeface="標楷體" pitchFamily="65" charset="-120"/>
              </a:rPr>
              <a:t>1974.10.10	</a:t>
            </a:r>
            <a:r>
              <a:rPr lang="zh-TW" altLang="en-US" dirty="0">
                <a:latin typeface="標楷體" pitchFamily="65" charset="-120"/>
                <a:ea typeface="標楷體" pitchFamily="65" charset="-120"/>
              </a:rPr>
              <a:t>依據行政院函頒「籌設全臺性農產運銷公司方案」，正式成立「臺灣區果菜運銷股份有限公司」。</a:t>
            </a:r>
          </a:p>
          <a:p>
            <a:r>
              <a:rPr lang="en-US" altLang="zh-TW" dirty="0">
                <a:latin typeface="標楷體" pitchFamily="65" charset="-120"/>
                <a:ea typeface="標楷體" pitchFamily="65" charset="-120"/>
              </a:rPr>
              <a:t>1974.12.01	</a:t>
            </a:r>
            <a:r>
              <a:rPr lang="zh-TW" altLang="en-US" dirty="0">
                <a:latin typeface="標楷體" pitchFamily="65" charset="-120"/>
                <a:ea typeface="標楷體" pitchFamily="65" charset="-120"/>
              </a:rPr>
              <a:t>臺北市政府委託經營臺北市第一果菜批發市場，開幕營運。</a:t>
            </a:r>
          </a:p>
          <a:p>
            <a:r>
              <a:rPr lang="en-US" altLang="zh-TW" dirty="0">
                <a:latin typeface="標楷體" pitchFamily="65" charset="-120"/>
                <a:ea typeface="標楷體" pitchFamily="65" charset="-120"/>
              </a:rPr>
              <a:t>1975.04.01	</a:t>
            </a:r>
            <a:r>
              <a:rPr lang="zh-TW" altLang="en-US" dirty="0">
                <a:latin typeface="標楷體" pitchFamily="65" charset="-120"/>
                <a:ea typeface="標楷體" pitchFamily="65" charset="-120"/>
              </a:rPr>
              <a:t>成立果菜供銷服務中心，</a:t>
            </a:r>
            <a:r>
              <a:rPr lang="en-US" altLang="zh-TW" dirty="0">
                <a:latin typeface="標楷體" pitchFamily="65" charset="-120"/>
                <a:ea typeface="標楷體" pitchFamily="65" charset="-120"/>
              </a:rPr>
              <a:t>2003.01.01</a:t>
            </a:r>
            <a:r>
              <a:rPr lang="zh-TW" altLang="en-US" dirty="0">
                <a:latin typeface="標楷體" pitchFamily="65" charset="-120"/>
                <a:ea typeface="標楷體" pitchFamily="65" charset="-120"/>
              </a:rPr>
              <a:t>更名為果菜供應中心。</a:t>
            </a:r>
          </a:p>
          <a:p>
            <a:r>
              <a:rPr lang="en-US" altLang="zh-TW" b="1" dirty="0">
                <a:solidFill>
                  <a:srgbClr val="FF0000"/>
                </a:solidFill>
                <a:latin typeface="標楷體" pitchFamily="65" charset="-120"/>
                <a:ea typeface="標楷體" pitchFamily="65" charset="-120"/>
              </a:rPr>
              <a:t>1984.05.19	</a:t>
            </a:r>
            <a:r>
              <a:rPr lang="zh-TW" altLang="en-US" b="1" dirty="0">
                <a:solidFill>
                  <a:srgbClr val="FF0000"/>
                </a:solidFill>
                <a:latin typeface="標楷體" pitchFamily="65" charset="-120"/>
                <a:ea typeface="標楷體" pitchFamily="65" charset="-120"/>
              </a:rPr>
              <a:t>公司改組為臺北農產運銷股份有限公司</a:t>
            </a:r>
            <a:r>
              <a:rPr lang="zh-TW" altLang="en-US" dirty="0">
                <a:solidFill>
                  <a:srgbClr val="FF0000"/>
                </a:solidFill>
                <a:latin typeface="標楷體" pitchFamily="65" charset="-120"/>
                <a:ea typeface="標楷體" pitchFamily="65" charset="-120"/>
              </a:rPr>
              <a:t>。</a:t>
            </a:r>
          </a:p>
          <a:p>
            <a:r>
              <a:rPr lang="en-US" altLang="zh-TW" dirty="0">
                <a:latin typeface="標楷體" pitchFamily="65" charset="-120"/>
                <a:ea typeface="標楷體" pitchFamily="65" charset="-120"/>
              </a:rPr>
              <a:t>1985.09.02	</a:t>
            </a:r>
            <a:r>
              <a:rPr lang="zh-TW" altLang="en-US" dirty="0">
                <a:latin typeface="標楷體" pitchFamily="65" charset="-120"/>
                <a:ea typeface="標楷體" pitchFamily="65" charset="-120"/>
              </a:rPr>
              <a:t>臺北市政府委託經營臺北市第二果菜批發市場。</a:t>
            </a:r>
          </a:p>
          <a:p>
            <a:r>
              <a:rPr lang="en-US" altLang="zh-TW" dirty="0">
                <a:latin typeface="標楷體" pitchFamily="65" charset="-120"/>
                <a:ea typeface="標楷體" pitchFamily="65" charset="-120"/>
              </a:rPr>
              <a:t>2003.12.01	</a:t>
            </a:r>
            <a:r>
              <a:rPr lang="zh-TW" altLang="en-US" dirty="0">
                <a:latin typeface="標楷體" pitchFamily="65" charset="-120"/>
                <a:ea typeface="標楷體" pitchFamily="65" charset="-120"/>
              </a:rPr>
              <a:t>行政中心由第一果菜批發市場遷入第二果菜批發市場原址改建之總公司大樓五樓。</a:t>
            </a:r>
          </a:p>
          <a:p>
            <a:r>
              <a:rPr lang="en-US" altLang="zh-TW" dirty="0">
                <a:latin typeface="標楷體" pitchFamily="65" charset="-120"/>
                <a:ea typeface="標楷體" pitchFamily="65" charset="-120"/>
              </a:rPr>
              <a:t>2009.07.14	</a:t>
            </a:r>
            <a:r>
              <a:rPr lang="zh-TW" altLang="en-US" dirty="0">
                <a:latin typeface="標楷體" pitchFamily="65" charset="-120"/>
                <a:ea typeface="標楷體" pitchFamily="65" charset="-120"/>
              </a:rPr>
              <a:t>果菜供應中心遷入總公司大樓四樓，開幕營運。</a:t>
            </a:r>
          </a:p>
          <a:p>
            <a:r>
              <a:rPr lang="en-US" altLang="zh-TW" dirty="0">
                <a:latin typeface="標楷體" pitchFamily="65" charset="-120"/>
                <a:ea typeface="標楷體" pitchFamily="65" charset="-120"/>
              </a:rPr>
              <a:t>2013.08.01	</a:t>
            </a:r>
            <a:r>
              <a:rPr lang="zh-TW" altLang="en-US" dirty="0">
                <a:latin typeface="標楷體" pitchFamily="65" charset="-120"/>
                <a:ea typeface="標楷體" pitchFamily="65" charset="-120"/>
              </a:rPr>
              <a:t>成立國貿部。</a:t>
            </a:r>
          </a:p>
          <a:p>
            <a:r>
              <a:rPr lang="en-US" altLang="zh-TW" dirty="0">
                <a:latin typeface="標楷體" pitchFamily="65" charset="-120"/>
                <a:ea typeface="標楷體" pitchFamily="65" charset="-120"/>
              </a:rPr>
              <a:t>2014.04.01	</a:t>
            </a:r>
            <a:r>
              <a:rPr lang="zh-TW" altLang="en-US" dirty="0">
                <a:latin typeface="標楷體" pitchFamily="65" charset="-120"/>
                <a:ea typeface="標楷體" pitchFamily="65" charset="-120"/>
              </a:rPr>
              <a:t>營業部組織整編為營管、行銷、採購、物流、倉管等</a:t>
            </a:r>
            <a:r>
              <a:rPr lang="en-US" altLang="zh-TW" dirty="0">
                <a:latin typeface="標楷體" pitchFamily="65" charset="-120"/>
                <a:ea typeface="標楷體" pitchFamily="65" charset="-120"/>
              </a:rPr>
              <a:t>5</a:t>
            </a:r>
            <a:r>
              <a:rPr lang="zh-TW" altLang="en-US" dirty="0">
                <a:latin typeface="標楷體" pitchFamily="65" charset="-120"/>
                <a:ea typeface="標楷體" pitchFamily="65" charset="-120"/>
              </a:rPr>
              <a:t>課。</a:t>
            </a:r>
          </a:p>
          <a:p>
            <a:endParaRPr lang="zh-TW" altLang="en-US" dirty="0">
              <a:latin typeface="標楷體" pitchFamily="65" charset="-120"/>
              <a:ea typeface="標楷體" pitchFamily="65" charset="-120"/>
            </a:endParaRPr>
          </a:p>
          <a:p>
            <a:r>
              <a:rPr lang="zh-TW" altLang="en-US" dirty="0">
                <a:latin typeface="標楷體" pitchFamily="65" charset="-120"/>
                <a:ea typeface="標楷體" pitchFamily="65" charset="-120"/>
              </a:rPr>
              <a:t>擁有現代化的新設施，更加提升公司的營運效能，邁向嶄新的未來。</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itchFamily="65" charset="-120"/>
                <a:ea typeface="標楷體" pitchFamily="65" charset="-120"/>
              </a:rPr>
              <a:t>農產運銷超市 </a:t>
            </a:r>
            <a:r>
              <a:rPr lang="en-US" altLang="zh-TW" dirty="0" smtClean="0">
                <a:latin typeface="標楷體" pitchFamily="65" charset="-120"/>
                <a:ea typeface="標楷體" pitchFamily="65" charset="-120"/>
              </a:rPr>
              <a:t>2007.12.23</a:t>
            </a:r>
            <a:endParaRPr lang="zh-TW" altLang="en-US" dirty="0">
              <a:latin typeface="標楷體" pitchFamily="65" charset="-120"/>
              <a:ea typeface="標楷體" pitchFamily="65" charset="-120"/>
            </a:endParaRPr>
          </a:p>
        </p:txBody>
      </p:sp>
      <p:sp>
        <p:nvSpPr>
          <p:cNvPr id="6" name="文字方塊 5"/>
          <p:cNvSpPr txBox="1"/>
          <p:nvPr/>
        </p:nvSpPr>
        <p:spPr>
          <a:xfrm>
            <a:off x="539552" y="1484784"/>
            <a:ext cx="8136904" cy="5078313"/>
          </a:xfrm>
          <a:prstGeom prst="rect">
            <a:avLst/>
          </a:prstGeom>
          <a:noFill/>
        </p:spPr>
        <p:txBody>
          <a:bodyPr wrap="square" rtlCol="0">
            <a:spAutoFit/>
          </a:bodyPr>
          <a:lstStyle/>
          <a:p>
            <a:r>
              <a:rPr lang="zh-TW" altLang="en-US" dirty="0"/>
              <a:t>全聯社已併購台北農產運銷公司旗下的</a:t>
            </a:r>
            <a:r>
              <a:rPr lang="en-US" altLang="zh-TW" dirty="0"/>
              <a:t>12</a:t>
            </a:r>
            <a:r>
              <a:rPr lang="zh-TW" altLang="en-US" dirty="0"/>
              <a:t>家台北農產超市，準備與其他連鎖賣場一拚天下。圖為全聯社賣場。（本報資料照片／陳盈珊攝）</a:t>
            </a:r>
          </a:p>
          <a:p>
            <a:r>
              <a:rPr lang="zh-TW" altLang="en-US" dirty="0"/>
              <a:t>　細心的消費者最近發現，部份台北農產超市的招牌變了，自十二日起台北市</a:t>
            </a:r>
            <a:r>
              <a:rPr lang="zh-TW" altLang="en-US" dirty="0">
                <a:solidFill>
                  <a:srgbClr val="FF0000"/>
                </a:solidFill>
              </a:rPr>
              <a:t>建國店、三民店、和平店、萬年店、文湖店</a:t>
            </a:r>
            <a:r>
              <a:rPr lang="zh-TW" altLang="en-US" dirty="0"/>
              <a:t>陸續「易幟」。因為台北農產超市不堪累賠，將</a:t>
            </a:r>
            <a:r>
              <a:rPr lang="zh-TW" altLang="en-US" dirty="0">
                <a:solidFill>
                  <a:srgbClr val="FF0000"/>
                </a:solidFill>
              </a:rPr>
              <a:t>十二家</a:t>
            </a:r>
            <a:r>
              <a:rPr lang="zh-TW" altLang="en-US" dirty="0"/>
              <a:t>賣場經營權轉賣給全聯社了！</a:t>
            </a:r>
          </a:p>
          <a:p>
            <a:r>
              <a:rPr lang="zh-TW" altLang="en-US" dirty="0"/>
              <a:t>　全聯社近年積極展店，到今年底為止，店數將達</a:t>
            </a:r>
            <a:r>
              <a:rPr lang="zh-TW" altLang="en-US" dirty="0">
                <a:solidFill>
                  <a:srgbClr val="FF0000"/>
                </a:solidFill>
              </a:rPr>
              <a:t>三百七十九</a:t>
            </a:r>
            <a:r>
              <a:rPr lang="zh-TW" altLang="en-US" dirty="0"/>
              <a:t>家，從超市三軍變成一軍，實力足以和大潤發、家樂福等連鎖量販店拚高下。</a:t>
            </a:r>
          </a:p>
          <a:p>
            <a:r>
              <a:rPr lang="zh-TW" altLang="en-US" dirty="0"/>
              <a:t>　台北農產超市主秘陳忠男表示，經營</a:t>
            </a:r>
            <a:r>
              <a:rPr lang="zh-TW" altLang="en-US" dirty="0">
                <a:solidFill>
                  <a:srgbClr val="FF0000"/>
                </a:solidFill>
              </a:rPr>
              <a:t>二十多年的台北農產超市</a:t>
            </a:r>
            <a:r>
              <a:rPr lang="zh-TW" altLang="en-US" dirty="0"/>
              <a:t>，屬公辦民營性質，自營生鮮農產品做得不錯，但因規模小，難與大型量販店競爭，以致連年虧損，今年六月經股東會討論，決議找拍檔「合作經營」。全聯社在量販乾貨中位居龍頭地位，因店數多具有壓低進貨的優勢，相對的生鮮部份不強；兩家互補一拍即合，合作案十月份正式拍板，台北農產超市二百多名員工中，約四分之一留任全聯社。</a:t>
            </a:r>
          </a:p>
          <a:p>
            <a:r>
              <a:rPr lang="zh-TW" altLang="en-US" dirty="0"/>
              <a:t>　台北農產超市</a:t>
            </a:r>
            <a:r>
              <a:rPr lang="zh-TW" altLang="en-US" dirty="0">
                <a:solidFill>
                  <a:srgbClr val="FF0000"/>
                </a:solidFill>
              </a:rPr>
              <a:t>全省十三家店</a:t>
            </a:r>
            <a:r>
              <a:rPr lang="zh-TW" altLang="en-US" dirty="0"/>
              <a:t>分布台北縣、市，</a:t>
            </a:r>
            <a:r>
              <a:rPr lang="zh-TW" altLang="en-US" dirty="0">
                <a:solidFill>
                  <a:srgbClr val="FF0000"/>
                </a:solidFill>
              </a:rPr>
              <a:t>六家店為民營</a:t>
            </a:r>
            <a:r>
              <a:rPr lang="zh-TW" altLang="en-US" dirty="0"/>
              <a:t>，其中五家已於日前順利轉手開幕，社子店因與全聯社原店地點太接近，全聯社不接受；七家店和北市府有租約關係，明年一月延吉店租約到期，需透過法律程序，報請市政府核准轉讓，另六家店租約未到期，只轉換</a:t>
            </a:r>
            <a:r>
              <a:rPr lang="zh-TW" altLang="en-US" dirty="0">
                <a:solidFill>
                  <a:srgbClr val="FF0000"/>
                </a:solidFill>
              </a:rPr>
              <a:t>經營權</a:t>
            </a:r>
            <a:r>
              <a:rPr lang="zh-TW" altLang="en-US" dirty="0"/>
              <a:t>給全聯社，招牌、發票不變。</a:t>
            </a:r>
          </a:p>
        </p:txBody>
      </p:sp>
    </p:spTree>
    <p:extLst>
      <p:ext uri="{BB962C8B-B14F-4D97-AF65-F5344CB8AC3E}">
        <p14:creationId xmlns:p14="http://schemas.microsoft.com/office/powerpoint/2010/main" val="3230110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a:t>
            </a:r>
            <a:r>
              <a:rPr lang="en-US" altLang="zh-TW" dirty="0" smtClean="0"/>
              <a:t>1</a:t>
            </a:r>
            <a:endParaRPr lang="zh-TW" altLang="en-US" dirty="0"/>
          </a:p>
        </p:txBody>
      </p:sp>
      <p:sp>
        <p:nvSpPr>
          <p:cNvPr id="3" name="內容版面配置區 2"/>
          <p:cNvSpPr>
            <a:spLocks noGrp="1"/>
          </p:cNvSpPr>
          <p:nvPr>
            <p:ph idx="1"/>
          </p:nvPr>
        </p:nvSpPr>
        <p:spPr>
          <a:xfrm>
            <a:off x="107504" y="1196752"/>
            <a:ext cx="8856984" cy="5544616"/>
          </a:xfrm>
        </p:spPr>
        <p:txBody>
          <a:bodyPr>
            <a:normAutofit fontScale="85000" lnSpcReduction="20000"/>
          </a:bodyPr>
          <a:lstStyle/>
          <a:p>
            <a:r>
              <a:rPr lang="en-US" altLang="zh-TW" dirty="0" smtClean="0"/>
              <a:t>1.</a:t>
            </a:r>
            <a:r>
              <a:rPr lang="zh-TW" altLang="en-US" dirty="0"/>
              <a:t>物流 大致分為 哪 </a:t>
            </a:r>
            <a:r>
              <a:rPr lang="en-US" altLang="zh-TW" dirty="0"/>
              <a:t>2 </a:t>
            </a:r>
            <a:r>
              <a:rPr lang="zh-TW" altLang="en-US" dirty="0"/>
              <a:t>大類 </a:t>
            </a:r>
            <a:r>
              <a:rPr lang="en-US" altLang="zh-TW" dirty="0"/>
              <a:t>? </a:t>
            </a:r>
            <a:r>
              <a:rPr lang="zh-TW" altLang="en-US" sz="2400" dirty="0"/>
              <a:t>服務業 </a:t>
            </a:r>
            <a:r>
              <a:rPr lang="zh-TW" altLang="en-US" dirty="0"/>
              <a:t>大致</a:t>
            </a:r>
            <a:r>
              <a:rPr lang="zh-TW" altLang="en-US" sz="2400" dirty="0"/>
              <a:t>分為</a:t>
            </a:r>
            <a:r>
              <a:rPr lang="zh-TW" altLang="en-US" dirty="0"/>
              <a:t> 哪 </a:t>
            </a:r>
            <a:r>
              <a:rPr lang="en-US" altLang="zh-TW" dirty="0"/>
              <a:t>2 </a:t>
            </a:r>
            <a:r>
              <a:rPr lang="zh-TW" altLang="en-US" dirty="0"/>
              <a:t>大類 </a:t>
            </a:r>
            <a:r>
              <a:rPr lang="en-US" altLang="zh-TW" dirty="0"/>
              <a:t>?</a:t>
            </a:r>
          </a:p>
          <a:p>
            <a:r>
              <a:rPr lang="en-US" altLang="zh-TW" dirty="0"/>
              <a:t>2. 5 </a:t>
            </a:r>
            <a:r>
              <a:rPr lang="zh-TW" altLang="en-US" dirty="0"/>
              <a:t>流 為何 </a:t>
            </a:r>
            <a:r>
              <a:rPr lang="en-US" altLang="zh-TW" dirty="0"/>
              <a:t>?</a:t>
            </a:r>
          </a:p>
          <a:p>
            <a:r>
              <a:rPr lang="en-US" altLang="zh-TW" dirty="0" smtClean="0">
                <a:latin typeface="標楷體" pitchFamily="65" charset="-120"/>
                <a:ea typeface="標楷體" pitchFamily="65" charset="-120"/>
              </a:rPr>
              <a:t>3.MK-IS and SCM-IS</a:t>
            </a:r>
            <a:r>
              <a:rPr lang="zh-TW" altLang="en-US" dirty="0" smtClean="0">
                <a:latin typeface="標楷體" pitchFamily="65" charset="-120"/>
                <a:ea typeface="標楷體" pitchFamily="65" charset="-120"/>
              </a:rPr>
              <a:t> </a:t>
            </a:r>
            <a:r>
              <a:rPr lang="zh-TW" altLang="en-US" dirty="0" smtClean="0"/>
              <a:t>為何 </a:t>
            </a:r>
            <a:r>
              <a:rPr lang="en-US" altLang="zh-TW" dirty="0"/>
              <a:t>?</a:t>
            </a:r>
            <a:endParaRPr lang="zh-TW" altLang="en-US" dirty="0"/>
          </a:p>
          <a:p>
            <a:r>
              <a:rPr lang="en-US" altLang="zh-TW" dirty="0" smtClean="0"/>
              <a:t>4.</a:t>
            </a:r>
            <a:r>
              <a:rPr lang="zh-TW" altLang="en-US" dirty="0" smtClean="0"/>
              <a:t> 行銷</a:t>
            </a:r>
            <a:r>
              <a:rPr lang="zh-TW" altLang="en-US" dirty="0"/>
              <a:t>管理 中 之 </a:t>
            </a:r>
            <a:r>
              <a:rPr lang="en-US" altLang="zh-TW" dirty="0"/>
              <a:t>4 P</a:t>
            </a:r>
            <a:r>
              <a:rPr lang="zh-TW" altLang="en-US" dirty="0"/>
              <a:t>為何 </a:t>
            </a:r>
            <a:r>
              <a:rPr lang="en-US" altLang="zh-TW" dirty="0" smtClean="0"/>
              <a:t>?</a:t>
            </a:r>
          </a:p>
          <a:p>
            <a:r>
              <a:rPr lang="en-US" altLang="zh-TW" dirty="0" smtClean="0"/>
              <a:t>5.</a:t>
            </a:r>
            <a:r>
              <a:rPr lang="zh-TW" altLang="en-US" dirty="0"/>
              <a:t>台灣 </a:t>
            </a:r>
            <a:r>
              <a:rPr lang="en-US" altLang="zh-TW" dirty="0" err="1"/>
              <a:t>Hinet</a:t>
            </a:r>
            <a:r>
              <a:rPr lang="en-US" altLang="zh-TW" dirty="0"/>
              <a:t> </a:t>
            </a:r>
            <a:r>
              <a:rPr lang="zh-TW" altLang="en-US" dirty="0"/>
              <a:t>何時 </a:t>
            </a:r>
            <a:r>
              <a:rPr lang="en-US" altLang="zh-TW" dirty="0"/>
              <a:t>(? </a:t>
            </a:r>
            <a:r>
              <a:rPr lang="zh-TW" altLang="en-US" dirty="0"/>
              <a:t>年</a:t>
            </a:r>
            <a:r>
              <a:rPr lang="en-US" altLang="zh-TW" dirty="0"/>
              <a:t>) </a:t>
            </a:r>
            <a:r>
              <a:rPr lang="zh-TW" altLang="en-US" dirty="0"/>
              <a:t>開始營運 </a:t>
            </a:r>
            <a:r>
              <a:rPr lang="en-US" altLang="zh-TW" dirty="0"/>
              <a:t>? </a:t>
            </a:r>
            <a:r>
              <a:rPr lang="zh-TW" altLang="en-US" dirty="0"/>
              <a:t>中國網路人口何時超越台灣 </a:t>
            </a:r>
            <a:r>
              <a:rPr lang="en-US" altLang="zh-TW" dirty="0"/>
              <a:t>? </a:t>
            </a:r>
            <a:endParaRPr lang="en-US" altLang="zh-TW" dirty="0" smtClean="0"/>
          </a:p>
          <a:p>
            <a:r>
              <a:rPr lang="en-US" altLang="zh-TW" dirty="0" smtClean="0"/>
              <a:t>6.</a:t>
            </a:r>
            <a:r>
              <a:rPr lang="zh-TW" altLang="en-US" dirty="0" smtClean="0"/>
              <a:t> 商流</a:t>
            </a:r>
            <a:r>
              <a:rPr lang="en-US" altLang="zh-TW" dirty="0" smtClean="0"/>
              <a:t>4</a:t>
            </a:r>
            <a:r>
              <a:rPr lang="zh-TW" altLang="en-US" dirty="0" smtClean="0"/>
              <a:t> 大現代化零售</a:t>
            </a:r>
            <a:r>
              <a:rPr lang="en-US" altLang="zh-TW" dirty="0" smtClean="0"/>
              <a:t>Retail </a:t>
            </a:r>
            <a:r>
              <a:rPr lang="zh-TW" altLang="en-US" dirty="0"/>
              <a:t>通路</a:t>
            </a:r>
            <a:r>
              <a:rPr lang="zh-TW" altLang="en-US" dirty="0" smtClean="0"/>
              <a:t>演化</a:t>
            </a:r>
            <a:r>
              <a:rPr lang="en-US" altLang="zh-TW" dirty="0" smtClean="0"/>
              <a:t>.</a:t>
            </a:r>
            <a:r>
              <a:rPr lang="zh-TW" altLang="en-US" dirty="0" smtClean="0"/>
              <a:t> 依</a:t>
            </a:r>
            <a:r>
              <a:rPr lang="zh-TW" altLang="en-US" dirty="0"/>
              <a:t>時間排序 為何 </a:t>
            </a:r>
            <a:r>
              <a:rPr lang="en-US" altLang="zh-TW" dirty="0"/>
              <a:t>?</a:t>
            </a:r>
          </a:p>
          <a:p>
            <a:r>
              <a:rPr lang="en-US" altLang="zh-TW" dirty="0" smtClean="0"/>
              <a:t>7. </a:t>
            </a:r>
            <a:r>
              <a:rPr lang="zh-TW" altLang="en-US" dirty="0" smtClean="0"/>
              <a:t>廣義</a:t>
            </a:r>
            <a:r>
              <a:rPr lang="zh-TW" altLang="en-US" dirty="0"/>
              <a:t>資訊</a:t>
            </a:r>
            <a:r>
              <a:rPr lang="zh-TW" altLang="en-US" dirty="0" smtClean="0"/>
              <a:t>的內涵</a:t>
            </a:r>
            <a:r>
              <a:rPr lang="en-US" altLang="zh-TW" dirty="0" smtClean="0"/>
              <a:t> ? </a:t>
            </a:r>
            <a:r>
              <a:rPr lang="zh-TW" altLang="en-US" dirty="0" smtClean="0"/>
              <a:t>請將 大數據分析資料管理金字塔的順序，依序排列 </a:t>
            </a:r>
            <a:r>
              <a:rPr lang="en-US" altLang="zh-TW" dirty="0" smtClean="0"/>
              <a:t>?</a:t>
            </a:r>
          </a:p>
          <a:p>
            <a:r>
              <a:rPr lang="en-US" altLang="zh-TW" dirty="0"/>
              <a:t>8</a:t>
            </a:r>
            <a:r>
              <a:rPr lang="en-US" altLang="zh-TW" dirty="0" smtClean="0"/>
              <a:t>.</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9.</a:t>
            </a:r>
            <a:r>
              <a:rPr lang="zh-TW" altLang="en-US" dirty="0">
                <a:latin typeface="標楷體" panose="03000509000000000000" pitchFamily="65" charset="-120"/>
                <a:ea typeface="標楷體" panose="03000509000000000000" pitchFamily="65" charset="-120"/>
              </a:rPr>
              <a:t>舊</a:t>
            </a:r>
            <a:r>
              <a:rPr lang="zh-TW" altLang="en-US" dirty="0" smtClean="0">
                <a:latin typeface="標楷體" panose="03000509000000000000" pitchFamily="65" charset="-120"/>
                <a:ea typeface="標楷體" panose="03000509000000000000" pitchFamily="65" charset="-120"/>
              </a:rPr>
              <a:t>台中市</a:t>
            </a:r>
            <a:r>
              <a:rPr lang="zh-TW" altLang="en-US" dirty="0">
                <a:latin typeface="標楷體" panose="03000509000000000000" pitchFamily="65" charset="-120"/>
                <a:ea typeface="標楷體" panose="03000509000000000000" pitchFamily="65" charset="-120"/>
              </a:rPr>
              <a:t>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10.</a:t>
            </a:r>
            <a:r>
              <a:rPr lang="zh-TW" altLang="en-US" dirty="0" smtClean="0">
                <a:latin typeface="標楷體" panose="03000509000000000000" pitchFamily="65" charset="-120"/>
                <a:ea typeface="標楷體" panose="03000509000000000000" pitchFamily="65" charset="-120"/>
              </a:rPr>
              <a:t>台中旱溪媽祖</a:t>
            </a:r>
            <a:r>
              <a:rPr lang="en-US" altLang="zh-TW" dirty="0" smtClean="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庄遶</a:t>
            </a:r>
            <a:r>
              <a:rPr lang="zh-TW" altLang="en-US" dirty="0" smtClean="0">
                <a:latin typeface="標楷體" panose="03000509000000000000" pitchFamily="65" charset="-120"/>
                <a:ea typeface="標楷體" panose="03000509000000000000" pitchFamily="65" charset="-120"/>
              </a:rPr>
              <a:t>境</a:t>
            </a:r>
            <a:r>
              <a:rPr lang="en-US" altLang="zh-TW" dirty="0" smtClean="0">
                <a:latin typeface="標楷體" panose="03000509000000000000" pitchFamily="65" charset="-120"/>
                <a:ea typeface="標楷體" panose="03000509000000000000" pitchFamily="65" charset="-120"/>
              </a:rPr>
              <a:t>23</a:t>
            </a:r>
            <a:r>
              <a:rPr lang="zh-TW" altLang="en-US" dirty="0" smtClean="0">
                <a:latin typeface="標楷體" panose="03000509000000000000" pitchFamily="65" charset="-120"/>
                <a:ea typeface="標楷體" panose="03000509000000000000" pitchFamily="65" charset="-120"/>
              </a:rPr>
              <a:t>天中</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大里區有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霧峰</a:t>
            </a:r>
            <a:r>
              <a:rPr lang="zh-TW" altLang="en-US" dirty="0">
                <a:latin typeface="標楷體" panose="03000509000000000000" pitchFamily="65" charset="-120"/>
                <a:ea typeface="標楷體" panose="03000509000000000000" pitchFamily="65" charset="-120"/>
              </a:rPr>
              <a:t>區有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天</a:t>
            </a:r>
            <a:endParaRPr lang="en-US" altLang="zh-TW" dirty="0" smtClean="0">
              <a:latin typeface="標楷體" panose="03000509000000000000" pitchFamily="65" charset="-120"/>
              <a:ea typeface="標楷體" panose="03000509000000000000" pitchFamily="65" charset="-120"/>
            </a:endParaRPr>
          </a:p>
          <a:p>
            <a:endParaRPr lang="en-US" altLang="zh-TW" dirty="0" smtClean="0"/>
          </a:p>
          <a:p>
            <a:endParaRPr lang="zh-TW" altLang="en-US" dirty="0"/>
          </a:p>
        </p:txBody>
      </p:sp>
    </p:spTree>
    <p:extLst>
      <p:ext uri="{BB962C8B-B14F-4D97-AF65-F5344CB8AC3E}">
        <p14:creationId xmlns:p14="http://schemas.microsoft.com/office/powerpoint/2010/main" val="281783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a:t>
            </a:r>
            <a:r>
              <a:rPr lang="en-US" altLang="zh-TW" dirty="0" smtClean="0"/>
              <a:t>1</a:t>
            </a:r>
            <a:endParaRPr lang="zh-TW" altLang="en-US" dirty="0"/>
          </a:p>
        </p:txBody>
      </p:sp>
      <p:sp>
        <p:nvSpPr>
          <p:cNvPr id="3" name="內容版面配置區 2"/>
          <p:cNvSpPr>
            <a:spLocks noGrp="1"/>
          </p:cNvSpPr>
          <p:nvPr>
            <p:ph idx="1"/>
          </p:nvPr>
        </p:nvSpPr>
        <p:spPr>
          <a:xfrm>
            <a:off x="107504" y="1196752"/>
            <a:ext cx="8856984" cy="5544616"/>
          </a:xfrm>
        </p:spPr>
        <p:txBody>
          <a:bodyPr>
            <a:normAutofit/>
          </a:bodyPr>
          <a:lstStyle/>
          <a:p>
            <a:r>
              <a:rPr lang="en-US" altLang="zh-TW" dirty="0" smtClean="0"/>
              <a:t>1.</a:t>
            </a:r>
            <a:r>
              <a:rPr lang="zh-TW" altLang="en-US" dirty="0"/>
              <a:t>物流 大致分為 哪 </a:t>
            </a:r>
            <a:r>
              <a:rPr lang="en-US" altLang="zh-TW" dirty="0"/>
              <a:t>2 </a:t>
            </a:r>
            <a:r>
              <a:rPr lang="zh-TW" altLang="en-US" dirty="0"/>
              <a:t>大類 </a:t>
            </a:r>
            <a:r>
              <a:rPr lang="en-US" altLang="zh-TW" dirty="0"/>
              <a:t>? </a:t>
            </a:r>
            <a:endParaRPr lang="en-US" altLang="zh-TW" dirty="0" smtClean="0"/>
          </a:p>
          <a:p>
            <a:endParaRPr lang="en-US" altLang="zh-TW" dirty="0" smtClean="0"/>
          </a:p>
          <a:p>
            <a:r>
              <a:rPr lang="en-US" altLang="zh-TW" dirty="0" smtClean="0"/>
              <a:t>2</a:t>
            </a:r>
            <a:r>
              <a:rPr lang="en-US" altLang="zh-TW" dirty="0"/>
              <a:t>. 5 </a:t>
            </a:r>
            <a:r>
              <a:rPr lang="zh-TW" altLang="en-US" dirty="0"/>
              <a:t>流 為何 </a:t>
            </a:r>
            <a:r>
              <a:rPr lang="en-US" altLang="zh-TW" dirty="0"/>
              <a:t>?</a:t>
            </a:r>
          </a:p>
          <a:p>
            <a:endParaRPr lang="en-US" altLang="zh-TW" dirty="0" smtClean="0"/>
          </a:p>
          <a:p>
            <a:r>
              <a:rPr lang="en-US" altLang="zh-TW" dirty="0" smtClean="0"/>
              <a:t>3.</a:t>
            </a:r>
            <a:r>
              <a:rPr lang="zh-TW" altLang="en-US" dirty="0"/>
              <a:t>台灣 </a:t>
            </a:r>
            <a:r>
              <a:rPr lang="en-US" altLang="zh-TW" dirty="0" err="1"/>
              <a:t>Hinet</a:t>
            </a:r>
            <a:r>
              <a:rPr lang="en-US" altLang="zh-TW" dirty="0"/>
              <a:t> </a:t>
            </a:r>
            <a:r>
              <a:rPr lang="zh-TW" altLang="en-US" dirty="0"/>
              <a:t>何時 </a:t>
            </a:r>
            <a:r>
              <a:rPr lang="en-US" altLang="zh-TW" dirty="0"/>
              <a:t>(? </a:t>
            </a:r>
            <a:r>
              <a:rPr lang="zh-TW" altLang="en-US" dirty="0"/>
              <a:t>年</a:t>
            </a:r>
            <a:r>
              <a:rPr lang="en-US" altLang="zh-TW" dirty="0"/>
              <a:t>) </a:t>
            </a:r>
            <a:r>
              <a:rPr lang="zh-TW" altLang="en-US" dirty="0"/>
              <a:t>開始營運 </a:t>
            </a:r>
            <a:r>
              <a:rPr lang="en-US" altLang="zh-TW" dirty="0"/>
              <a:t>? </a:t>
            </a:r>
            <a:r>
              <a:rPr lang="zh-TW" altLang="en-US" dirty="0"/>
              <a:t>中國網路人口何時超越台灣 </a:t>
            </a:r>
            <a:r>
              <a:rPr lang="en-US" altLang="zh-TW" dirty="0"/>
              <a:t>? </a:t>
            </a:r>
            <a:endParaRPr lang="en-US" altLang="zh-TW" dirty="0" smtClean="0"/>
          </a:p>
          <a:p>
            <a:r>
              <a:rPr lang="en-US" altLang="zh-TW" dirty="0" smtClean="0"/>
              <a:t>4.</a:t>
            </a:r>
            <a:r>
              <a:rPr lang="zh-TW" altLang="en-US" dirty="0" smtClean="0"/>
              <a:t> 商流</a:t>
            </a:r>
            <a:r>
              <a:rPr lang="en-US" altLang="zh-TW" dirty="0" smtClean="0"/>
              <a:t>4</a:t>
            </a:r>
            <a:r>
              <a:rPr lang="zh-TW" altLang="en-US" dirty="0" smtClean="0"/>
              <a:t> 大現代化零售</a:t>
            </a:r>
            <a:r>
              <a:rPr lang="en-US" altLang="zh-TW" dirty="0" smtClean="0"/>
              <a:t>Retail </a:t>
            </a:r>
            <a:r>
              <a:rPr lang="zh-TW" altLang="en-US" dirty="0"/>
              <a:t>通路</a:t>
            </a:r>
            <a:r>
              <a:rPr lang="zh-TW" altLang="en-US" dirty="0" smtClean="0"/>
              <a:t>演化</a:t>
            </a:r>
            <a:r>
              <a:rPr lang="en-US" altLang="zh-TW" dirty="0" smtClean="0"/>
              <a:t>.</a:t>
            </a:r>
            <a:r>
              <a:rPr lang="zh-TW" altLang="en-US" dirty="0" smtClean="0"/>
              <a:t> 依</a:t>
            </a:r>
            <a:r>
              <a:rPr lang="zh-TW" altLang="en-US" dirty="0"/>
              <a:t>時間排序 為何 </a:t>
            </a:r>
            <a:r>
              <a:rPr lang="en-US" altLang="zh-TW" dirty="0"/>
              <a:t>?</a:t>
            </a:r>
          </a:p>
          <a:p>
            <a:r>
              <a:rPr lang="en-US" altLang="zh-TW" dirty="0" smtClean="0"/>
              <a:t>5.</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4279382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107504" y="1196752"/>
            <a:ext cx="8856984" cy="5544616"/>
          </a:xfrm>
        </p:spPr>
        <p:txBody>
          <a:bodyPr>
            <a:normAutofit/>
          </a:bodyPr>
          <a:lstStyle/>
          <a:p>
            <a:r>
              <a:rPr lang="en-US" altLang="zh-TW" dirty="0" smtClean="0"/>
              <a:t>1.CRM -&gt; </a:t>
            </a:r>
            <a:r>
              <a:rPr lang="zh-TW" altLang="en-US" dirty="0" smtClean="0"/>
              <a:t>英國 </a:t>
            </a:r>
            <a:r>
              <a:rPr lang="en-US" altLang="zh-TW" smtClean="0"/>
              <a:t>Tesco</a:t>
            </a:r>
            <a:endParaRPr lang="en-US" altLang="zh-TW" dirty="0" smtClean="0"/>
          </a:p>
          <a:p>
            <a:endParaRPr lang="en-US" altLang="zh-TW" dirty="0" smtClean="0"/>
          </a:p>
          <a:p>
            <a:r>
              <a:rPr lang="en-US" altLang="zh-TW" dirty="0" smtClean="0"/>
              <a:t>2</a:t>
            </a:r>
            <a:r>
              <a:rPr lang="en-US" altLang="zh-TW" dirty="0"/>
              <a:t>. </a:t>
            </a:r>
            <a:r>
              <a:rPr lang="zh-TW" altLang="en-US" dirty="0" smtClean="0"/>
              <a:t>行銷 </a:t>
            </a:r>
            <a:r>
              <a:rPr lang="en-US" altLang="zh-TW" dirty="0" smtClean="0"/>
              <a:t>-&gt;</a:t>
            </a:r>
            <a:r>
              <a:rPr lang="zh-TW" altLang="en-US" dirty="0" smtClean="0"/>
              <a:t> 中興</a:t>
            </a:r>
            <a:r>
              <a:rPr lang="en-US" altLang="zh-TW" dirty="0" smtClean="0"/>
              <a:t>.</a:t>
            </a:r>
            <a:r>
              <a:rPr lang="zh-TW" altLang="en-US" dirty="0" smtClean="0"/>
              <a:t>中正</a:t>
            </a:r>
            <a:endParaRPr lang="en-US" altLang="zh-TW" dirty="0"/>
          </a:p>
          <a:p>
            <a:endParaRPr lang="en-US" altLang="zh-TW" dirty="0" smtClean="0"/>
          </a:p>
          <a:p>
            <a:r>
              <a:rPr lang="en-US" altLang="zh-TW" dirty="0" smtClean="0"/>
              <a:t>3.</a:t>
            </a:r>
            <a:r>
              <a:rPr lang="zh-TW" altLang="en-US" dirty="0" smtClean="0"/>
              <a:t> *</a:t>
            </a:r>
            <a:r>
              <a:rPr lang="en-US" altLang="zh-TW" dirty="0" smtClean="0"/>
              <a:t>.html  -&gt; *.</a:t>
            </a:r>
            <a:r>
              <a:rPr lang="en-US" altLang="zh-TW" dirty="0" err="1" smtClean="0"/>
              <a:t>kml</a:t>
            </a:r>
            <a:endParaRPr lang="en-US" altLang="zh-TW" dirty="0" smtClean="0"/>
          </a:p>
          <a:p>
            <a:endParaRPr lang="en-US" altLang="zh-TW" dirty="0" smtClean="0"/>
          </a:p>
          <a:p>
            <a:r>
              <a:rPr lang="en-US" altLang="zh-TW" dirty="0" smtClean="0"/>
              <a:t>4. </a:t>
            </a:r>
            <a:r>
              <a:rPr lang="zh-TW" altLang="en-US" dirty="0" smtClean="0"/>
              <a:t>果菜</a:t>
            </a:r>
            <a:r>
              <a:rPr lang="en-US" altLang="zh-TW" dirty="0" smtClean="0"/>
              <a:t>.</a:t>
            </a:r>
            <a:r>
              <a:rPr lang="zh-TW" altLang="en-US" dirty="0" smtClean="0"/>
              <a:t> 魚 肉品批發市場</a:t>
            </a:r>
            <a:endParaRPr lang="en-US" altLang="zh-TW" dirty="0" smtClean="0"/>
          </a:p>
          <a:p>
            <a:endParaRPr lang="en-US" altLang="zh-TW" dirty="0"/>
          </a:p>
          <a:p>
            <a:r>
              <a:rPr lang="en-US" altLang="zh-TW" dirty="0" smtClean="0"/>
              <a:t>5.fortune . </a:t>
            </a:r>
            <a:r>
              <a:rPr lang="en-US" altLang="zh-TW" dirty="0" err="1" smtClean="0"/>
              <a:t>forbe</a:t>
            </a:r>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50096739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1187</TotalTime>
  <Words>3670</Words>
  <Application>Microsoft Office PowerPoint</Application>
  <PresentationFormat>如螢幕大小 (4:3)</PresentationFormat>
  <Paragraphs>629</Paragraphs>
  <Slides>41</Slides>
  <Notes>0</Notes>
  <HiddenSlides>0</HiddenSlides>
  <MMClips>0</MMClips>
  <ScaleCrop>false</ScaleCrop>
  <HeadingPairs>
    <vt:vector size="4" baseType="variant">
      <vt:variant>
        <vt:lpstr>佈景主題</vt:lpstr>
      </vt:variant>
      <vt:variant>
        <vt:i4>1</vt:i4>
      </vt:variant>
      <vt:variant>
        <vt:lpstr>投影片標題</vt:lpstr>
      </vt:variant>
      <vt:variant>
        <vt:i4>41</vt:i4>
      </vt:variant>
    </vt:vector>
  </HeadingPairs>
  <TitlesOfParts>
    <vt:vector size="42" baseType="lpstr">
      <vt:lpstr>Office 佈景主題</vt:lpstr>
      <vt:lpstr>物流與供應鏈管理 </vt:lpstr>
      <vt:lpstr>PowerPoint 簡報</vt:lpstr>
      <vt:lpstr>PowerPoint 簡報</vt:lpstr>
      <vt:lpstr>PowerPoint 簡報</vt:lpstr>
      <vt:lpstr>2.3/4 農產運銷超市</vt:lpstr>
      <vt:lpstr>農產運銷超市 2007.12.23</vt:lpstr>
      <vt:lpstr>小考1</vt:lpstr>
      <vt:lpstr>小考1</vt:lpstr>
      <vt:lpstr>小考2</vt:lpstr>
      <vt:lpstr>小考2</vt:lpstr>
      <vt:lpstr>小考3</vt:lpstr>
      <vt:lpstr>供應鏈管理網路 </vt:lpstr>
      <vt:lpstr>PowerPoint 簡報</vt:lpstr>
      <vt:lpstr>PowerPoint 簡報</vt:lpstr>
      <vt:lpstr>供應鏈管理網路 </vt:lpstr>
      <vt:lpstr>供應鏈管理網路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et3</dc:creator>
  <cp:lastModifiedBy>USER</cp:lastModifiedBy>
  <cp:revision>88</cp:revision>
  <dcterms:created xsi:type="dcterms:W3CDTF">2014-09-23T05:01:35Z</dcterms:created>
  <dcterms:modified xsi:type="dcterms:W3CDTF">2018-04-01T09:27:44Z</dcterms:modified>
</cp:coreProperties>
</file>