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84" r:id="rId2"/>
    <p:sldId id="285" r:id="rId3"/>
    <p:sldId id="286" r:id="rId4"/>
    <p:sldId id="287" r:id="rId5"/>
    <p:sldId id="258" r:id="rId6"/>
    <p:sldId id="288" r:id="rId7"/>
    <p:sldId id="259" r:id="rId8"/>
    <p:sldId id="260" r:id="rId9"/>
    <p:sldId id="261" r:id="rId10"/>
    <p:sldId id="289" r:id="rId11"/>
    <p:sldId id="290" r:id="rId12"/>
    <p:sldId id="262" r:id="rId13"/>
    <p:sldId id="263" r:id="rId14"/>
    <p:sldId id="291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72" r:id="rId31"/>
    <p:sldId id="281" r:id="rId32"/>
    <p:sldId id="282" r:id="rId33"/>
    <p:sldId id="283" r:id="rId34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7723" autoAdjust="0"/>
  </p:normalViewPr>
  <p:slideViewPr>
    <p:cSldViewPr>
      <p:cViewPr varScale="1">
        <p:scale>
          <a:sx n="112" d="100"/>
          <a:sy n="112" d="100"/>
        </p:scale>
        <p:origin x="16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A42F8-F7C6-4B5D-A153-19946B9BD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19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8ECE-12A5-491B-98F5-17482B440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72DF-F8EE-42ED-9300-1359476030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2095-A146-4805-82AC-65DC02180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E13-D513-487C-A361-600E98E00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953-D2AC-42CC-9060-149807351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0BAC-798D-4810-BB59-37D1F5B5A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D5A7-C355-4EE8-9861-96A24DA3D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6AC-FF7C-482B-9DE3-E146A7827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9A68-D638-4E09-9AF4-572CE470BA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5351-5685-475D-976E-771710AE2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6D58-43BB-4E95-9F9F-512F8989E4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8657-EBDB-4636-8485-C5A1D629C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4D6EAE-9800-4ABD-8D11-B34247B11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iang.github.io/tw_popul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A5%BF%E7%8F%AD%E7%89%99" TargetMode="External"/><Relationship Id="rId3" Type="http://schemas.openxmlformats.org/officeDocument/2006/relationships/hyperlink" Target="https://zh.wikipedia.org/wiki/%E5%86%85%E5%8D%8E%E8%BE%BE%E5%B7%9E" TargetMode="External"/><Relationship Id="rId7" Type="http://schemas.openxmlformats.org/officeDocument/2006/relationships/hyperlink" Target="https://zh.wikipedia.org/wiki/%E5%85%A8%E7%90%83%E8%A1%8C%E5%8B%95%E9%80%9A%E8%A8%8A%E7%B3%BB%E7%B5%B1%E5%8D%94%E6%9C%83" TargetMode="External"/><Relationship Id="rId2" Type="http://schemas.openxmlformats.org/officeDocument/2006/relationships/hyperlink" Target="https://zh.wikipedia.org/wiki/%E8%B4%B8%E6%98%93%E5%B1%95%E8%A7%88%E4%BC%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4%B8%96%E7%95%8C%E8%A1%8C%E5%8B%95%E9%80%9A%E8%A8%8A%E5%A4%A7%E6%9C%83#cite_note-1" TargetMode="External"/><Relationship Id="rId5" Type="http://schemas.openxmlformats.org/officeDocument/2006/relationships/hyperlink" Target="https://zh.wikipedia.org/wiki/%E4%B8%8A%E6%B5%B7%E5%B8%82" TargetMode="External"/><Relationship Id="rId4" Type="http://schemas.openxmlformats.org/officeDocument/2006/relationships/hyperlink" Target="https://zh.wikipedia.org/w/index.php?title=%E6%8B%89%E6%96%AF%E7%B6%AD%E5%8A%A0%E6%96%AF%E6%9C%83%E8%AD%B0%E4%B8%AD%E5%BF%83&amp;action=edit&amp;redlink=1" TargetMode="External"/><Relationship Id="rId9" Type="http://schemas.openxmlformats.org/officeDocument/2006/relationships/hyperlink" Target="https://zh.wikipedia.org/wiki/%E5%B7%B4%E5%A1%9E%E9%9A%86%E7%B4%8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Oracle" TargetMode="External"/><Relationship Id="rId13" Type="http://schemas.openxmlformats.org/officeDocument/2006/relationships/hyperlink" Target="http://zh.wikipedia.org/wiki/%E6%87%89%E7%94%A8%E8%BB%9F%E9%AB%94" TargetMode="External"/><Relationship Id="rId3" Type="http://schemas.openxmlformats.org/officeDocument/2006/relationships/hyperlink" Target="http://zh.wikipedia.org/wiki/%E9%97%9C%E8%81%AF%E5%BC%8F%E8%B3%87%E6%96%99%E5%BA%AB%E7%AE%A1%E7%90%86%E7%B3%BB%E7%B5%B1" TargetMode="External"/><Relationship Id="rId7" Type="http://schemas.openxmlformats.org/officeDocument/2006/relationships/hyperlink" Target="http://zh.wikipedia.org/wiki/Microsoft_SQL_Server" TargetMode="External"/><Relationship Id="rId12" Type="http://schemas.openxmlformats.org/officeDocument/2006/relationships/hyperlink" Target="http://zh.wikipedia.org/w/index.php?title=%E8%B3%87%E6%96%99%E5%88%86%E6%9E%90%E5%B8%AB&amp;action=edit&amp;redlink=1" TargetMode="External"/><Relationship Id="rId2" Type="http://schemas.openxmlformats.org/officeDocument/2006/relationships/hyperlink" Target="http://zh.wikipedia.org/wiki/%E5%BE%AE%E8%B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Microsoft_Office" TargetMode="External"/><Relationship Id="rId11" Type="http://schemas.openxmlformats.org/officeDocument/2006/relationships/hyperlink" Target="http://zh.wikipedia.org/wiki/%E8%BB%9F%E4%BB%B6%E8%A8%AD%E8%A8%88%E5%B8%AB" TargetMode="External"/><Relationship Id="rId5" Type="http://schemas.openxmlformats.org/officeDocument/2006/relationships/hyperlink" Target="http://zh.wikipedia.org/wiki/%E5%9C%96%E5%BD%A2%E7%94%A8%E6%88%B6%E7%95%8C%E9%9D%A2" TargetMode="External"/><Relationship Id="rId15" Type="http://schemas.openxmlformats.org/officeDocument/2006/relationships/hyperlink" Target="http://zh.wikipedia.org/wiki/%E7%89%A9%E4%BB%B6%E5%B0%8E%E5%90%91" TargetMode="External"/><Relationship Id="rId10" Type="http://schemas.openxmlformats.org/officeDocument/2006/relationships/hyperlink" Target="http://zh.wikipedia.org/wiki/%E8%B3%87%E6%96%99%E5%BA%AB" TargetMode="External"/><Relationship Id="rId4" Type="http://schemas.openxmlformats.org/officeDocument/2006/relationships/hyperlink" Target="http://zh.wikipedia.org/wiki/Microsoft_Jet_Database_Engine" TargetMode="External"/><Relationship Id="rId9" Type="http://schemas.openxmlformats.org/officeDocument/2006/relationships/hyperlink" Target="http://zh.wikipedia.org/wiki/ODBC" TargetMode="External"/><Relationship Id="rId14" Type="http://schemas.openxmlformats.org/officeDocument/2006/relationships/hyperlink" Target="http://zh.wikipedia.org/wiki/%E7%A8%8B%E5%BC%8F%E5%91%9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931025107152094/?source_id=281464648536127" TargetMode="External"/><Relationship Id="rId2" Type="http://schemas.openxmlformats.org/officeDocument/2006/relationships/hyperlink" Target="https://www.youtube.com/playlist?list=PL-EvATvybZJeBYtxMytGnlYFYtI6AbyRU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lms.hust.edu.tw/course/31431" TargetMode="External"/><Relationship Id="rId4" Type="http://schemas.openxmlformats.org/officeDocument/2006/relationships/hyperlink" Target="http://www.facebook.com/retai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ream-hua.net/wordpress/wp-content/uploads/windows_live_writer/a0e454c2f398_F865/3.p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-hua.net/wordpress/wp-content/uploads/windows_live_writer/a0e454c2f398_F865/4.png" TargetMode="External"/><Relationship Id="rId2" Type="http://schemas.openxmlformats.org/officeDocument/2006/relationships/hyperlink" Target="http://www.java.com/zh_TW/download/index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-hua.net/wordpress/wp-content/uploads/windows_live_writer/a0e454c2f398_F865/2.png" TargetMode="External"/><Relationship Id="rId2" Type="http://schemas.openxmlformats.org/officeDocument/2006/relationships/hyperlink" Target="http://sourceforge.net/projects/ash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ream-hua.net/wordpress/wp-content/uploads/windows_live_writer/a0e454c2f398_F865/5.p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ream-hua.net/wordpress/wp-content/uploads/windows_live_writer/a0e454c2f398_F865/6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ream-hua.net/wordpress/wp-content/uploads/windows_live_writer/a0e454c2f398_F865/7.p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" TargetMode="External"/><Relationship Id="rId7" Type="http://schemas.openxmlformats.org/officeDocument/2006/relationships/hyperlink" Target="http://www.metapp.org.tw/index.php/bossweathernews" TargetMode="External"/><Relationship Id="rId2" Type="http://schemas.openxmlformats.org/officeDocument/2006/relationships/hyperlink" Target="http://www.data.jma.go.jp/gmd/cpd/monitor/monthly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mdc.cwb" TargetMode="External"/><Relationship Id="rId5" Type="http://schemas.openxmlformats.org/officeDocument/2006/relationships/hyperlink" Target="https://www.facebook.com/chiming.peng" TargetMode="External"/><Relationship Id="rId4" Type="http://schemas.openxmlformats.org/officeDocument/2006/relationships/hyperlink" Target="https://www.facebook.com/caterlans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Wi-Fi%E7%9B%B4%E8%BF%9E" TargetMode="External"/><Relationship Id="rId2" Type="http://schemas.openxmlformats.org/officeDocument/2006/relationships/hyperlink" Target="http://zh.wikipedia.org/wiki/Wi-Fi%E8%81%94%E7%9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9%9B%BB%E8%A6%96" TargetMode="External"/><Relationship Id="rId5" Type="http://schemas.openxmlformats.org/officeDocument/2006/relationships/hyperlink" Target="http://zh.wikipedia.org/wiki/%E6%89%8B%E6%A9%9F" TargetMode="External"/><Relationship Id="rId4" Type="http://schemas.openxmlformats.org/officeDocument/2006/relationships/hyperlink" Target="http://zh.wikipedia.org/wiki/3C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xa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internetworldstat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46Aoc-SCls&amp;list=PL-EvATvybZJc3L1qm-3QVDcIKzeGwuZDA&amp;index=3" TargetMode="External"/><Relationship Id="rId3" Type="http://schemas.openxmlformats.org/officeDocument/2006/relationships/hyperlink" Target="https://www.facebook.com/groups/404206193299078/?fref=mentions" TargetMode="External"/><Relationship Id="rId7" Type="http://schemas.openxmlformats.org/officeDocument/2006/relationships/hyperlink" Target="https://www.youtube.com/playlist?list=PL-EvATvybZJcBR2QGOpXEnp6cW-syQQIa" TargetMode="External"/><Relationship Id="rId2" Type="http://schemas.openxmlformats.org/officeDocument/2006/relationships/hyperlink" Target="http://www.internetworldstats.com/stats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-EvATvybZJdNygpBSpxdPERP2YccDumi" TargetMode="External"/><Relationship Id="rId5" Type="http://schemas.openxmlformats.org/officeDocument/2006/relationships/hyperlink" Target="http://blog.xuite.net/suwan2023/twblog/377345037" TargetMode="External"/><Relationship Id="rId4" Type="http://schemas.openxmlformats.org/officeDocument/2006/relationships/hyperlink" Target="http://blog.xuite.net/tihiro102/twblog/120396823-%E5%BF%83%E3%81%AE%E3%81%93%E3%82%8A/%E7%B4%B0%E5%B7%9D%E3%81%9F%E3%81%8B%E3%81%97/%E6%AD%8C%E8%A9%9E%E8%88%87%E4%B8%AD%E8%AD%AF" TargetMode="External"/><Relationship Id="rId9" Type="http://schemas.openxmlformats.org/officeDocument/2006/relationships/hyperlink" Target="https://www.facebook.com/groups/861440283977025/?fref=mention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US" altLang="zh-TW" dirty="0" smtClean="0"/>
              <a:t>107 </a:t>
            </a:r>
            <a:r>
              <a:rPr lang="zh-TW" altLang="en-US" dirty="0" smtClean="0">
                <a:hlinkClick r:id="rId2"/>
              </a:rPr>
              <a:t>計算機</a:t>
            </a:r>
            <a:r>
              <a:rPr lang="zh-TW" altLang="en-US" dirty="0">
                <a:solidFill>
                  <a:srgbClr val="00B050"/>
                </a:solidFill>
              </a:rPr>
              <a:t>應用</a:t>
            </a:r>
            <a:r>
              <a:rPr lang="zh-TW" altLang="en-US" dirty="0" smtClean="0"/>
              <a:t>教材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52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>
                <a:hlinkClick r:id="rId2"/>
              </a:rPr>
              <a:t/>
            </a:r>
            <a:br>
              <a:rPr lang="en-US" altLang="zh-TW" sz="2800" dirty="0" smtClean="0">
                <a:hlinkClick r:id="rId2"/>
              </a:rPr>
            </a:br>
            <a:r>
              <a:rPr lang="zh-TW" altLang="en-US" sz="2800" dirty="0"/>
              <a:t>台灣老年人口比例</a:t>
            </a:r>
            <a:r>
              <a:rPr lang="en-US" altLang="zh-TW" sz="2800" dirty="0"/>
              <a:t>-</a:t>
            </a:r>
            <a:r>
              <a:rPr lang="zh-TW" altLang="en-US" sz="2800" dirty="0"/>
              <a:t>大數據分析</a:t>
            </a:r>
            <a:r>
              <a:rPr lang="en-US" altLang="zh-TW" sz="2800" dirty="0">
                <a:hlinkClick r:id="rId2"/>
              </a:rPr>
              <a:t/>
            </a:r>
            <a:br>
              <a:rPr lang="en-US" altLang="zh-TW" sz="2800" dirty="0">
                <a:hlinkClick r:id="rId2"/>
              </a:rPr>
            </a:br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://kiang.github.io/tw_population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dirty="0"/>
              <a:t>根據聯合國定義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歲以上老年人口占總人口比率在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％以上時稱之為高齡化社會，台灣在</a:t>
            </a:r>
            <a:r>
              <a:rPr lang="en-US" altLang="zh-TW" sz="2200" dirty="0"/>
              <a:t>1993</a:t>
            </a:r>
            <a:r>
              <a:rPr lang="zh-TW" altLang="en-US" sz="2200" dirty="0"/>
              <a:t>年</a:t>
            </a:r>
            <a:r>
              <a:rPr lang="en-US" altLang="zh-TW" sz="2200" dirty="0"/>
              <a:t>2</a:t>
            </a:r>
            <a:r>
              <a:rPr lang="zh-TW" altLang="en-US" sz="2200" dirty="0"/>
              <a:t>月正式進入 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％以上「高齡化社會」，</a:t>
            </a:r>
            <a:r>
              <a:rPr lang="en-US" altLang="zh-TW" sz="2200" dirty="0"/>
              <a:t>14</a:t>
            </a:r>
            <a:r>
              <a:rPr lang="zh-TW" altLang="en-US" sz="2200" dirty="0"/>
              <a:t>％以上時稱高齡社會，</a:t>
            </a:r>
            <a:r>
              <a:rPr lang="en-US" altLang="zh-TW" sz="2200" dirty="0"/>
              <a:t>20</a:t>
            </a:r>
            <a:r>
              <a:rPr lang="zh-TW" altLang="en-US" sz="2200" dirty="0"/>
              <a:t>％以上時稱超高齡社會，</a:t>
            </a:r>
            <a:r>
              <a:rPr lang="en-US" altLang="zh-TW" sz="2200" dirty="0"/>
              <a:t>101</a:t>
            </a:r>
            <a:r>
              <a:rPr lang="zh-TW" altLang="en-US" sz="2200" dirty="0"/>
              <a:t>年臺灣地區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</a:t>
            </a:r>
            <a:r>
              <a:rPr lang="en-US" altLang="zh-TW" sz="2200" dirty="0"/>
              <a:t>(280</a:t>
            </a:r>
            <a:r>
              <a:rPr lang="zh-TW" altLang="en-US" sz="2200" dirty="0"/>
              <a:t>萬</a:t>
            </a:r>
            <a:r>
              <a:rPr lang="en-US" altLang="zh-TW" sz="2200" dirty="0"/>
              <a:t>/60</a:t>
            </a:r>
            <a:r>
              <a:rPr lang="zh-TW" altLang="en-US" sz="2200" dirty="0"/>
              <a:t>萬</a:t>
            </a:r>
            <a:r>
              <a:rPr lang="en-US" altLang="zh-TW" sz="2200" dirty="0"/>
              <a:t>)</a:t>
            </a:r>
            <a:r>
              <a:rPr lang="zh-TW" altLang="en-US" sz="2200" dirty="0"/>
              <a:t>人占總人口比率已達</a:t>
            </a:r>
            <a:r>
              <a:rPr lang="en-US" altLang="zh-TW" sz="2200" dirty="0"/>
              <a:t>11.15% </a:t>
            </a:r>
            <a:r>
              <a:rPr lang="zh-TW" altLang="en-US" sz="2200" dirty="0"/>
              <a:t>，</a:t>
            </a:r>
            <a:r>
              <a:rPr lang="en-US" altLang="zh-TW" sz="2200" dirty="0"/>
              <a:t>103</a:t>
            </a:r>
            <a:r>
              <a:rPr lang="zh-TW" altLang="en-US" sz="2200" dirty="0"/>
              <a:t>年底已達</a:t>
            </a:r>
            <a:r>
              <a:rPr lang="en-US" altLang="zh-TW" sz="2200" dirty="0"/>
              <a:t>12.0</a:t>
            </a:r>
            <a:r>
              <a:rPr lang="zh-TW" altLang="en-US" sz="2200" dirty="0"/>
              <a:t>％；經建會推估，台灣將在</a:t>
            </a:r>
            <a:r>
              <a:rPr lang="en-US" altLang="zh-TW" sz="2200" dirty="0"/>
              <a:t>2017</a:t>
            </a:r>
            <a:r>
              <a:rPr lang="zh-TW" altLang="en-US" sz="2200" dirty="0"/>
              <a:t>年達到</a:t>
            </a:r>
            <a:r>
              <a:rPr lang="en-US" altLang="zh-TW" sz="2200" dirty="0">
                <a:solidFill>
                  <a:srgbClr val="FF0000"/>
                </a:solidFill>
              </a:rPr>
              <a:t>14%</a:t>
            </a:r>
            <a:r>
              <a:rPr lang="zh-TW" altLang="en-US" sz="2200" dirty="0"/>
              <a:t>，成為「高齡社會」，到了</a:t>
            </a:r>
            <a:r>
              <a:rPr lang="en-US" altLang="zh-TW" sz="2200" dirty="0"/>
              <a:t>2020</a:t>
            </a:r>
            <a:r>
              <a:rPr lang="zh-TW" altLang="en-US" sz="2200" dirty="0"/>
              <a:t>年，預估全台年齡達</a:t>
            </a:r>
            <a:r>
              <a:rPr lang="en-US" altLang="zh-TW" sz="2200" dirty="0"/>
              <a:t>65</a:t>
            </a:r>
            <a:r>
              <a:rPr lang="zh-TW" altLang="en-US" sz="2200" dirty="0"/>
              <a:t>歲的老人人口將近</a:t>
            </a:r>
            <a:r>
              <a:rPr lang="en-US" altLang="zh-TW" sz="2200" dirty="0"/>
              <a:t>368</a:t>
            </a:r>
            <a:r>
              <a:rPr lang="zh-TW" altLang="en-US" sz="2200" dirty="0"/>
              <a:t>萬人，屆時大約每</a:t>
            </a:r>
            <a:r>
              <a:rPr lang="en-US" altLang="zh-TW" sz="2200" dirty="0"/>
              <a:t>6</a:t>
            </a:r>
            <a:r>
              <a:rPr lang="zh-TW" altLang="en-US" sz="2200" dirty="0"/>
              <a:t>個人就有</a:t>
            </a:r>
            <a:r>
              <a:rPr lang="en-US" altLang="zh-TW" sz="2200" dirty="0"/>
              <a:t>1</a:t>
            </a:r>
            <a:r>
              <a:rPr lang="zh-TW" altLang="en-US" sz="2200" dirty="0"/>
              <a:t>位是老年人。國民健康局還估計到了</a:t>
            </a:r>
            <a:r>
              <a:rPr lang="en-US" altLang="zh-TW" sz="2200" dirty="0"/>
              <a:t>2026</a:t>
            </a:r>
            <a:r>
              <a:rPr lang="zh-TW" altLang="en-US" sz="2200" dirty="0"/>
              <a:t>年，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歲以上人口會占總人口</a:t>
            </a:r>
            <a:r>
              <a:rPr lang="en-US" altLang="zh-TW" sz="2200" dirty="0">
                <a:solidFill>
                  <a:srgbClr val="FF0000"/>
                </a:solidFill>
              </a:rPr>
              <a:t>20%</a:t>
            </a:r>
            <a:r>
              <a:rPr lang="zh-TW" altLang="en-US" sz="2200" dirty="0"/>
              <a:t>，台灣將進入「超高齡社會」。 台灣老年人口比例</a:t>
            </a:r>
            <a:r>
              <a:rPr lang="en-US" altLang="zh-TW" sz="2200" dirty="0"/>
              <a:t>-</a:t>
            </a:r>
            <a:r>
              <a:rPr lang="zh-TW" altLang="en-US" sz="2200" dirty="0"/>
              <a:t>大數據分析</a:t>
            </a:r>
            <a:r>
              <a:rPr lang="en-US" altLang="zh-TW" sz="2200" dirty="0"/>
              <a:t>(</a:t>
            </a:r>
            <a:r>
              <a:rPr lang="zh-TW" altLang="en-US" sz="2200" dirty="0"/>
              <a:t>請使用 </a:t>
            </a:r>
            <a:r>
              <a:rPr lang="en-US" altLang="zh-TW" sz="2200" dirty="0"/>
              <a:t>PC </a:t>
            </a:r>
            <a:r>
              <a:rPr lang="zh-TW" altLang="en-US" sz="2200" dirty="0"/>
              <a:t>讀取 </a:t>
            </a:r>
            <a:r>
              <a:rPr lang="en-US" altLang="zh-TW" sz="2200" dirty="0" err="1"/>
              <a:t>Git</a:t>
            </a:r>
            <a:r>
              <a:rPr lang="en-US" altLang="zh-TW" sz="2200" dirty="0"/>
              <a:t>-hub </a:t>
            </a:r>
            <a:r>
              <a:rPr lang="zh-TW" altLang="en-US" sz="2200" dirty="0"/>
              <a:t>公開雲端資料庫</a:t>
            </a:r>
            <a:r>
              <a:rPr lang="en-US" altLang="zh-TW" sz="2200" dirty="0"/>
              <a:t>) </a:t>
            </a:r>
            <a:r>
              <a:rPr lang="zh-TW" altLang="en-US" sz="2200" dirty="0"/>
              <a:t>， 全球人口老化加速，</a:t>
            </a:r>
            <a:r>
              <a:rPr lang="en-US" altLang="zh-TW" sz="2200" dirty="0"/>
              <a:t>2050</a:t>
            </a:r>
            <a:r>
              <a:rPr lang="zh-TW" altLang="en-US" sz="2200" dirty="0"/>
              <a:t>年以前，</a:t>
            </a:r>
            <a:r>
              <a:rPr lang="en-US" altLang="zh-TW" sz="2200" dirty="0"/>
              <a:t>60</a:t>
            </a:r>
            <a:r>
              <a:rPr lang="zh-TW" altLang="en-US" sz="2200" dirty="0"/>
              <a:t>歲以上的人口預計會從</a:t>
            </a:r>
            <a:r>
              <a:rPr lang="en-US" altLang="zh-TW" sz="2200" dirty="0"/>
              <a:t>8.41</a:t>
            </a:r>
            <a:r>
              <a:rPr lang="zh-TW" altLang="en-US" sz="2200" dirty="0"/>
              <a:t>億增加到</a:t>
            </a:r>
            <a:r>
              <a:rPr lang="en-US" altLang="zh-TW" sz="2200" dirty="0"/>
              <a:t>20</a:t>
            </a:r>
            <a:r>
              <a:rPr lang="zh-TW" altLang="en-US" sz="2200" dirty="0"/>
              <a:t>億人以上 </a:t>
            </a:r>
            <a:r>
              <a:rPr lang="en-US" altLang="zh-TW" sz="2200" dirty="0">
                <a:hlinkClick r:id="rId2"/>
              </a:rPr>
              <a:t>http://kiang.github.io/tw_population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3461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CES</a:t>
            </a:r>
            <a:r>
              <a:rPr lang="zh-TW" altLang="en-US" sz="3600" b="1" dirty="0">
                <a:solidFill>
                  <a:srgbClr val="FF0000"/>
                </a:solidFill>
              </a:rPr>
              <a:t>消費電子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展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+</a:t>
            </a:r>
            <a:r>
              <a:rPr lang="zh-TW" altLang="en-US" sz="3600" b="1" dirty="0">
                <a:solidFill>
                  <a:srgbClr val="FF0000"/>
                </a:solidFill>
              </a:rPr>
              <a:t>世界行動通訊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大會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MWC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zh-TW" altLang="en-US" sz="2400" b="1" dirty="0"/>
              <a:t>消費電子展</a:t>
            </a:r>
            <a:r>
              <a:rPr lang="zh-TW" altLang="en-US" sz="2400" dirty="0"/>
              <a:t>（英語：</a:t>
            </a:r>
            <a:r>
              <a:rPr lang="en-US" altLang="zh-TW" sz="2400" b="1" dirty="0"/>
              <a:t>Consumer Electronics Show</a:t>
            </a:r>
            <a:r>
              <a:rPr lang="zh-TW" altLang="en-US" sz="2400" dirty="0"/>
              <a:t>，簡稱：</a:t>
            </a:r>
            <a:r>
              <a:rPr lang="en-US" altLang="zh-TW" sz="2400" b="1" dirty="0"/>
              <a:t>CES</a:t>
            </a:r>
            <a:r>
              <a:rPr lang="zh-TW" altLang="en-US" sz="2400" dirty="0"/>
              <a:t>）是一個知名國際性電子產品和科技的</a:t>
            </a:r>
            <a:r>
              <a:rPr lang="zh-TW" altLang="en-US" sz="2400" dirty="0">
                <a:hlinkClick r:id="rId2" tooltip="貿易展覽會"/>
              </a:rPr>
              <a:t>貿易展覽會</a:t>
            </a:r>
            <a:r>
              <a:rPr lang="zh-TW" altLang="en-US" sz="2400" dirty="0"/>
              <a:t>，每年吸引來自世界各地的主要公司和業界專門人士參加。消費型電子展每年</a:t>
            </a:r>
            <a:r>
              <a:rPr lang="en-US" altLang="zh-TW" sz="2400" dirty="0"/>
              <a:t>1</a:t>
            </a:r>
            <a:r>
              <a:rPr lang="zh-TW" altLang="en-US" sz="2400" dirty="0"/>
              <a:t>月於美國</a:t>
            </a:r>
            <a:r>
              <a:rPr lang="zh-TW" altLang="en-US" sz="2400" dirty="0">
                <a:hlinkClick r:id="rId3" tooltip="內華達州"/>
              </a:rPr>
              <a:t>內華達州</a:t>
            </a:r>
            <a:r>
              <a:rPr lang="zh-TW" altLang="en-US" sz="2400" dirty="0"/>
              <a:t>的</a:t>
            </a:r>
            <a:r>
              <a:rPr lang="zh-TW" altLang="en-US" sz="2400" dirty="0">
                <a:hlinkClick r:id="rId4" tooltip="拉斯維加斯會議中心（頁面不存在）"/>
              </a:rPr>
              <a:t>拉斯維加斯會議中心</a:t>
            </a:r>
            <a:r>
              <a:rPr lang="zh-TW" altLang="en-US" sz="2400" dirty="0"/>
              <a:t>舉行。展覽由消費電子協會贊助，並不開放一般民眾入場，展覽期間通常會舉行多場產品預覽會和新產品發表會。在</a:t>
            </a:r>
            <a:r>
              <a:rPr lang="en-US" altLang="zh-TW" sz="2400" dirty="0"/>
              <a:t>2015</a:t>
            </a:r>
            <a:r>
              <a:rPr lang="zh-TW" altLang="en-US" sz="2400" dirty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月，亞洲消費性電子展（</a:t>
            </a:r>
            <a:r>
              <a:rPr lang="en-US" altLang="zh-TW" sz="2400" dirty="0"/>
              <a:t>CES Asia</a:t>
            </a:r>
            <a:r>
              <a:rPr lang="zh-TW" altLang="en-US" sz="2400" dirty="0"/>
              <a:t>）首度於中國</a:t>
            </a:r>
            <a:r>
              <a:rPr lang="zh-TW" altLang="en-US" sz="2400" dirty="0">
                <a:hlinkClick r:id="rId5" tooltip="上海市"/>
              </a:rPr>
              <a:t>上海市</a:t>
            </a:r>
            <a:r>
              <a:rPr lang="zh-TW" altLang="en-US" sz="2400" dirty="0"/>
              <a:t>舉行。</a:t>
            </a:r>
            <a:r>
              <a:rPr lang="en-US" altLang="zh-TW" sz="2400" dirty="0"/>
              <a:t>2016</a:t>
            </a:r>
            <a:r>
              <a:rPr lang="zh-TW" altLang="en-US" sz="2400" dirty="0"/>
              <a:t>年時，主辦單位將展覽名稱中原有的「國際」（</a:t>
            </a:r>
            <a:r>
              <a:rPr lang="en-US" altLang="zh-TW" sz="2400" dirty="0"/>
              <a:t>International</a:t>
            </a:r>
            <a:r>
              <a:rPr lang="zh-TW" altLang="en-US" sz="2400" dirty="0"/>
              <a:t>）去除，簡化名稱為「</a:t>
            </a:r>
            <a:r>
              <a:rPr lang="en-US" altLang="zh-TW" sz="2400" dirty="0" smtClean="0"/>
              <a:t>CES</a:t>
            </a:r>
          </a:p>
          <a:p>
            <a:r>
              <a:rPr lang="zh-TW" altLang="en-US" sz="2400" b="1" dirty="0"/>
              <a:t>世界行動通訊大會</a:t>
            </a:r>
            <a:r>
              <a:rPr lang="zh-TW" altLang="en-US" sz="2400" dirty="0"/>
              <a:t>（英語：</a:t>
            </a:r>
            <a:r>
              <a:rPr lang="en-US" altLang="zh-TW" sz="2400" dirty="0"/>
              <a:t>Mobile World Congress</a:t>
            </a:r>
            <a:r>
              <a:rPr lang="zh-TW" altLang="en-US" sz="2400" dirty="0"/>
              <a:t>），簡稱</a:t>
            </a:r>
            <a:r>
              <a:rPr lang="en-US" altLang="zh-TW" sz="2400" b="1" dirty="0"/>
              <a:t>MWC</a:t>
            </a:r>
            <a:r>
              <a:rPr lang="zh-TW" altLang="en-US" sz="2400" dirty="0"/>
              <a:t>。</a:t>
            </a:r>
            <a:r>
              <a:rPr lang="en-US" altLang="zh-TW" sz="2400" baseline="30000" dirty="0">
                <a:hlinkClick r:id="rId6"/>
              </a:rPr>
              <a:t>[1]</a:t>
            </a:r>
            <a:r>
              <a:rPr lang="zh-TW" altLang="en-US" sz="2400" dirty="0"/>
              <a:t>由</a:t>
            </a:r>
            <a:r>
              <a:rPr lang="en-US" altLang="zh-TW" sz="2400" dirty="0">
                <a:hlinkClick r:id="rId7" tooltip="全球行動通訊系統協會"/>
              </a:rPr>
              <a:t>GSM</a:t>
            </a:r>
            <a:r>
              <a:rPr lang="zh-TW" altLang="en-US" sz="2400" dirty="0">
                <a:hlinkClick r:id="rId7" tooltip="全球行動通訊系統協會"/>
              </a:rPr>
              <a:t>協會</a:t>
            </a:r>
            <a:r>
              <a:rPr lang="zh-TW" altLang="en-US" sz="2400" dirty="0"/>
              <a:t>（簡稱</a:t>
            </a:r>
            <a:r>
              <a:rPr lang="en-US" altLang="zh-TW" sz="2400" dirty="0"/>
              <a:t>GSMA</a:t>
            </a:r>
            <a:r>
              <a:rPr lang="zh-TW" altLang="en-US" sz="2400" dirty="0"/>
              <a:t>）主辦，邀請各地手機廠商、軟體商、電信業者及無線通訊產業專家學者等參與，透過展示新產品、服務和討論流動通訊產業趨勢與技術。每年二至三月於</a:t>
            </a:r>
            <a:r>
              <a:rPr lang="zh-TW" altLang="en-US" sz="2400" dirty="0">
                <a:hlinkClick r:id="rId8" tooltip="西班牙"/>
              </a:rPr>
              <a:t>西班牙</a:t>
            </a:r>
            <a:r>
              <a:rPr lang="zh-TW" altLang="en-US" sz="2400" dirty="0">
                <a:hlinkClick r:id="rId9" tooltip="巴塞隆納"/>
              </a:rPr>
              <a:t>巴塞隆納</a:t>
            </a:r>
            <a:r>
              <a:rPr lang="zh-TW" altLang="en-US" sz="2400" dirty="0"/>
              <a:t>舉辦。</a:t>
            </a:r>
          </a:p>
        </p:txBody>
      </p:sp>
    </p:spTree>
    <p:extLst>
      <p:ext uri="{BB962C8B-B14F-4D97-AF65-F5344CB8AC3E}">
        <p14:creationId xmlns:p14="http://schemas.microsoft.com/office/powerpoint/2010/main" val="102601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FontTx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在硬碟裡設立一個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資料夾，首頁檔名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:index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UNIX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指令操作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執行→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telnet entry.hust.edu.tw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目錄查閱，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ls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系統底下，*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練習轉成網頁再放到粉絲專業。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Dbase-Ⅲ-PLUS </a:t>
            </a:r>
            <a:r>
              <a:rPr lang="en-US" altLang="zh-TW" sz="2000" dirty="0"/>
              <a:t>*.dbf(PC-DOS)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網路問卷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.asp (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cookies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早期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server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frontpage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編輯網頁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現在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NT Server(IIS Server)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2411413" y="46529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11413" y="48688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2700338" y="54451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700338" y="5661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276600" y="5445125"/>
            <a:ext cx="1079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W W W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FTP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2700338" y="60928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Java Script  ,  Java Applet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3/22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有模組要放在主機端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7177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要放在主機端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FTP(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雲端硬碟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EXCEL→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開啟新檔→資料→從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WEB→KEY:ftp://entry.hust.edu.tw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→開一個資料夾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WWW(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大寫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是管理資訊系統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M-IS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/>
              <a:t>為何 </a:t>
            </a:r>
            <a:r>
              <a:rPr lang="en-US" altLang="zh-TW" sz="2400" dirty="0"/>
              <a:t>?</a:t>
            </a:r>
            <a:endParaRPr lang="zh-TW" altLang="en-US" sz="2400" dirty="0"/>
          </a:p>
          <a:p>
            <a:r>
              <a:rPr lang="en-US" altLang="zh-TW" sz="2400" dirty="0" smtClean="0"/>
              <a:t>3. </a:t>
            </a:r>
            <a:r>
              <a:rPr lang="zh-TW" altLang="en-US" sz="2400" dirty="0" smtClean="0"/>
              <a:t>廣義</a:t>
            </a:r>
            <a:r>
              <a:rPr lang="zh-TW" altLang="en-US" sz="2400" dirty="0"/>
              <a:t>資訊</a:t>
            </a:r>
            <a:r>
              <a:rPr lang="zh-TW" altLang="en-US" sz="2400" dirty="0" smtClean="0"/>
              <a:t>的內涵</a:t>
            </a:r>
            <a:r>
              <a:rPr lang="en-US" altLang="zh-TW" sz="2400" dirty="0" smtClean="0"/>
              <a:t> ? </a:t>
            </a:r>
            <a:r>
              <a:rPr lang="zh-TW" altLang="en-US" sz="2400" dirty="0" smtClean="0"/>
              <a:t>請將 大數據分析資料管理金字塔的順序，依序排列 </a:t>
            </a:r>
            <a:r>
              <a:rPr lang="en-US" altLang="zh-TW" sz="2400" dirty="0" smtClean="0"/>
              <a:t>?</a:t>
            </a:r>
          </a:p>
          <a:p>
            <a:r>
              <a:rPr lang="en-US" altLang="zh-TW" sz="2400" dirty="0" smtClean="0"/>
              <a:t>4.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 的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資料庫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9.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10.</a:t>
            </a:r>
            <a:r>
              <a:rPr lang="zh-TW" altLang="en-US" sz="1800" dirty="0" smtClean="0"/>
              <a:t>行銷</a:t>
            </a:r>
            <a:r>
              <a:rPr lang="zh-TW" altLang="en-US" sz="1800" dirty="0"/>
              <a:t>管理 中 之 </a:t>
            </a:r>
            <a:r>
              <a:rPr lang="en-US" altLang="zh-TW" sz="1800" dirty="0"/>
              <a:t>4 P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 smtClean="0">
                <a:solidFill>
                  <a:srgbClr val="00B050"/>
                </a:solidFill>
              </a:rPr>
              <a:t>應用 中 </a:t>
            </a:r>
            <a:r>
              <a:rPr lang="en-US" altLang="zh-TW" sz="1800" dirty="0" smtClean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最 早期的 </a:t>
            </a:r>
            <a:r>
              <a:rPr lang="en-US" altLang="zh-TW" sz="1800" dirty="0" smtClean="0"/>
              <a:t>Retail </a:t>
            </a:r>
            <a:r>
              <a:rPr lang="zh-TW" altLang="en-US" sz="1800" dirty="0" smtClean="0"/>
              <a:t>零售大數據分析</a:t>
            </a:r>
            <a:r>
              <a:rPr lang="en-US" altLang="zh-TW" sz="1800" dirty="0" smtClean="0"/>
              <a:t>)</a:t>
            </a:r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439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Office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（前名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）是由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2" tooltip="微軟"/>
              </a:rPr>
              <a:t>微軟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發佈的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3" tooltip="關聯式資料庫管理系統"/>
              </a:rPr>
              <a:t>關聯式資料庫管理系統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。它結合了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 tooltip="Microsoft Jet Database Engine"/>
              </a:rPr>
              <a:t>Microsoft Jet Database Engine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5" tooltip="圖形用戶介面"/>
              </a:rPr>
              <a:t>圖形用戶介面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兩項特點，是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6" tooltip="Microsoft Office"/>
              </a:rPr>
              <a:t>Microsoft Office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的系統程式之一。</a:t>
            </a:r>
          </a:p>
          <a:p>
            <a:pPr>
              <a:lnSpc>
                <a:spcPct val="90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能夠存取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Access/Jet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7" tooltip="Microsoft SQL Server"/>
              </a:rPr>
              <a:t>Microsoft SQL Server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hlinkClick r:id="rId8" tooltip="Oracle"/>
              </a:rPr>
              <a:t>Oracle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，或者任何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9" tooltip="ODBC"/>
              </a:rPr>
              <a:t>ODBC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相容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0" tooltip="資料庫"/>
              </a:rPr>
              <a:t>資料庫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內的資料。熟練的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1" tooltip="軟體設計師"/>
              </a:rPr>
              <a:t>軟體設計師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2" tooltip="資料分析師 (頁面不存在)"/>
              </a:rPr>
              <a:t>資料分析師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利用它來開發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，而一些不熟練的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4" tooltip="程式員"/>
              </a:rPr>
              <a:t>程式員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和非程式員的進階用戶則能使用它來開發簡單的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。雖然它支援部分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5" tooltip="物件導向"/>
              </a:rPr>
              <a:t>物件導向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技術，但是未能成為一種完整的物件導向開發工具。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5536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5.3/29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底下，</a:t>
            </a:r>
            <a:r>
              <a:rPr lang="zh-TW" altLang="en-US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附屬檔名</a:t>
            </a:r>
            <a:r>
              <a:rPr lang="en-US" altLang="zh-TW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*.mdb</a:t>
            </a:r>
            <a:endParaRPr lang="zh-TW" altLang="en-US" sz="20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900113" y="4508500"/>
            <a:ext cx="2879725" cy="1311275"/>
            <a:chOff x="567" y="2840"/>
            <a:chExt cx="1814" cy="826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67" y="3135"/>
              <a:ext cx="1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PC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066" y="2840"/>
              <a:ext cx="131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.dbf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*.mdb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*.txt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網頁的副檔名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*.html 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(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Hyper-text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Markup-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Lnaguage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Hinet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:IBM</a:t>
            </a:r>
          </a:p>
          <a:p>
            <a:pPr>
              <a:buFontTx/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學術用                   中型電腦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小型電腦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:PC</a:t>
            </a:r>
          </a:p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GIS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中研院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建議研究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UNIX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作業系統。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IE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瀏覽器。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早期上網程式介面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Netscape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Script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是一種程式語言。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語言    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Java</a:t>
            </a:r>
          </a:p>
          <a:p>
            <a:pPr>
              <a:buFontTx/>
              <a:buNone/>
            </a:pP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            Asp  ← {%   %}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6. 4/5-7.4/12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995738" y="206057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284663" y="206057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284663" y="28527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284663" y="24209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1619250" y="5589588"/>
            <a:ext cx="431800" cy="503237"/>
            <a:chOff x="1020" y="3521"/>
            <a:chExt cx="272" cy="317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020" y="352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156" y="3521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156" y="3838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zh-TW" sz="2200" dirty="0" smtClean="0">
                <a:ea typeface="標楷體" pitchFamily="65" charset="-120"/>
              </a:rPr>
              <a:t>Key hole</a:t>
            </a:r>
            <a:r>
              <a:rPr lang="zh-TW" altLang="en-US" sz="2200" dirty="0" smtClean="0">
                <a:ea typeface="標楷體" pitchFamily="65" charset="-120"/>
              </a:rPr>
              <a:t>。</a:t>
            </a:r>
          </a:p>
          <a:p>
            <a:r>
              <a:rPr lang="zh-TW" altLang="en-US" sz="2200" dirty="0" smtClean="0">
                <a:ea typeface="標楷體" pitchFamily="65" charset="-120"/>
              </a:rPr>
              <a:t>*</a:t>
            </a:r>
            <a:r>
              <a:rPr lang="en-US" altLang="zh-TW" sz="2200" dirty="0" smtClean="0">
                <a:ea typeface="標楷體" pitchFamily="65" charset="-120"/>
              </a:rPr>
              <a:t>.</a:t>
            </a:r>
            <a:r>
              <a:rPr lang="en-US" altLang="zh-TW" sz="2200" dirty="0" err="1" smtClean="0">
                <a:ea typeface="標楷體" pitchFamily="65" charset="-120"/>
              </a:rPr>
              <a:t>kml</a:t>
            </a:r>
            <a:r>
              <a:rPr lang="en-US" altLang="zh-TW" sz="2200" dirty="0" smtClean="0"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→earth :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ㄧ個資料庫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自訂地圖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上網找</a:t>
            </a:r>
            <a:r>
              <a:rPr kumimoji="0" lang="en-US" altLang="zh-TW" sz="2200" dirty="0" err="1" smtClean="0">
                <a:latin typeface="標楷體" pitchFamily="65" charset="-120"/>
                <a:ea typeface="標楷體" pitchFamily="65" charset="-120"/>
              </a:rPr>
              <a:t>kml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2008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風災有這方面的應用。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7.4/12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8. 4/19</a:t>
            </a: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下週小考。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FB</a:t>
            </a:r>
            <a:r>
              <a:rPr lang="zh-TW" altLang="en-US" sz="2000" smtClean="0">
                <a:ea typeface="標楷體" pitchFamily="65" charset="-120"/>
              </a:rPr>
              <a:t>上傳多利用圖表。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人口數表排列。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面積、人口、密度。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各區再細分。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 圖表應用、</a:t>
            </a:r>
            <a:r>
              <a:rPr lang="en-US" altLang="zh-TW" sz="2000" smtClean="0">
                <a:ea typeface="標楷體" pitchFamily="65" charset="-120"/>
              </a:rPr>
              <a:t>GOOGLE MAP</a:t>
            </a:r>
            <a:r>
              <a:rPr lang="zh-TW" altLang="en-US" sz="2000" smtClean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FACE BOOK</a:t>
            </a:r>
            <a:r>
              <a:rPr lang="zh-TW" altLang="en-US" sz="2000" smtClean="0">
                <a:ea typeface="標楷體" pitchFamily="65" charset="-120"/>
              </a:rPr>
              <a:t>發文時，內容要說明。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TW" altLang="en-US" sz="2000" smtClean="0">
                <a:ea typeface="標楷體" pitchFamily="65" charset="-120"/>
              </a:rPr>
              <a:t>* 期中報告重點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zh-TW" sz="2000" smtClean="0">
                <a:ea typeface="標楷體" pitchFamily="65" charset="-120"/>
              </a:rPr>
              <a:t>  1. YUTOBE</a:t>
            </a:r>
            <a:r>
              <a:rPr kumimoji="0"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000" smtClean="0">
                <a:ea typeface="標楷體" pitchFamily="65" charset="-120"/>
              </a:rPr>
              <a:t>要自建頻道及管理頻道，歌曲要訂閱。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2. MAP--*.KML</a:t>
            </a:r>
            <a:r>
              <a:rPr kumimoji="0" lang="zh-TW" altLang="en-US" sz="2000" smtClean="0">
                <a:ea typeface="標楷體" pitchFamily="65" charset="-120"/>
              </a:rPr>
              <a:t>，匯入路徑。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3. </a:t>
            </a:r>
            <a:r>
              <a:rPr kumimoji="0" lang="zh-TW" altLang="en-US" sz="2000" smtClean="0">
                <a:ea typeface="標楷體" pitchFamily="65" charset="-120"/>
              </a:rPr>
              <a:t>推薦分享。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4. </a:t>
            </a:r>
            <a:r>
              <a:rPr kumimoji="0" lang="zh-TW" altLang="en-US" sz="2000" smtClean="0">
                <a:ea typeface="標楷體" pitchFamily="65" charset="-120"/>
              </a:rPr>
              <a:t>圖表的應用。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5. </a:t>
            </a:r>
            <a:r>
              <a:rPr kumimoji="0" lang="zh-TW" altLang="en-US" sz="2000" smtClean="0">
                <a:ea typeface="標楷體" pitchFamily="65" charset="-120"/>
              </a:rPr>
              <a:t>加入社團經驗，也可自建社團。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en-US" altLang="zh-TW" sz="2000" smtClean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社團成員可以組合。</a:t>
            </a:r>
          </a:p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關係管理</a:t>
            </a:r>
            <a:r>
              <a:rPr lang="en-US" altLang="zh-TW" sz="2200" smtClean="0">
                <a:ea typeface="標楷體" pitchFamily="65" charset="-120"/>
              </a:rPr>
              <a:t> </a:t>
            </a: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有影片複製功能。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雲端硬碟。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QR-CODE: QUICK MARK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</a:t>
            </a:r>
            <a:r>
              <a:rPr lang="zh-TW" altLang="en-US" sz="2200" smtClean="0">
                <a:ea typeface="標楷體" pitchFamily="65" charset="-120"/>
              </a:rPr>
              <a:t>首頁放網址。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 4/27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期中考</a:t>
            </a: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684213" y="2420938"/>
            <a:ext cx="2178050" cy="576262"/>
            <a:chOff x="431" y="1525"/>
            <a:chExt cx="1372" cy="363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111" y="1525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31" y="1706"/>
              <a:ext cx="13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31" y="1707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65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8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11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133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156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79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大數據分析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 smtClean="0">
                <a:ea typeface="標楷體" pitchFamily="65" charset="-120"/>
              </a:rPr>
              <a:t>氣象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AI</a:t>
            </a:r>
            <a:r>
              <a:rPr lang="zh-TW" altLang="en-US" sz="2200" dirty="0" smtClean="0">
                <a:ea typeface="標楷體" pitchFamily="65" charset="-120"/>
              </a:rPr>
              <a:t> 人工智慧 </a:t>
            </a:r>
            <a:r>
              <a:rPr lang="en-US" altLang="zh-TW" sz="2200" dirty="0" smtClean="0">
                <a:ea typeface="標楷體" pitchFamily="65" charset="-120"/>
              </a:rPr>
              <a:t>and IOM</a:t>
            </a:r>
            <a:r>
              <a:rPr lang="zh-TW" altLang="en-US" sz="2200" dirty="0" smtClean="0">
                <a:ea typeface="標楷體" pitchFamily="65" charset="-120"/>
              </a:rPr>
              <a:t> 物聯網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ea typeface="標楷體" pitchFamily="65" charset="-120"/>
                <a:hlinkClick r:id="rId2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2"/>
              </a:rPr>
              <a:t>://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www.youtube.com/playlist?list=PL-</a:t>
            </a:r>
            <a:r>
              <a:rPr lang="zh-TW" altLang="en-US" sz="2200" dirty="0" smtClean="0">
                <a:ea typeface="標楷體" pitchFamily="65" charset="-120"/>
                <a:hlinkClick r:id="rId2"/>
              </a:rPr>
              <a:t>  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ea typeface="標楷體" pitchFamily="65" charset="-120"/>
                <a:hlinkClick r:id="rId2"/>
              </a:rPr>
              <a:t>https://www.youtube.com/playlist?list=PL-EvATvybZJeBYtxMytGnlYFYtI6AbyRU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>
                <a:ea typeface="標楷體" pitchFamily="65" charset="-120"/>
              </a:rPr>
              <a:t>台中大里太平區物聯網 與 大數據 研究</a:t>
            </a:r>
            <a:r>
              <a:rPr lang="en-US" altLang="zh-TW" sz="2200" dirty="0" smtClean="0">
                <a:ea typeface="標楷體" pitchFamily="65" charset="-120"/>
                <a:hlinkClick r:id="rId3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3"/>
              </a:rPr>
              <a:t>://www.facebook.com/groups/1931025107152094/?source_id=281464648536127</a:t>
            </a:r>
            <a:endParaRPr lang="zh-TW" altLang="en-US" sz="2200" dirty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hlinkClick r:id="rId4"/>
              </a:rPr>
              <a:t>4.www.facebook.com/retail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5.*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期中考前要在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開一個帳號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期中報告做粉絲專業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在最底下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3743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hlinkClick r:id="rId5"/>
              </a:rPr>
              <a:t>計算機</a:t>
            </a:r>
            <a:r>
              <a:rPr lang="zh-TW" altLang="en-US" sz="2400" dirty="0" smtClean="0">
                <a:solidFill>
                  <a:srgbClr val="00B050"/>
                </a:solidFill>
              </a:rPr>
              <a:t>應</a:t>
            </a:r>
            <a:r>
              <a:rPr lang="zh-TW" altLang="en-US" sz="2400" dirty="0">
                <a:solidFill>
                  <a:srgbClr val="00B050"/>
                </a:solidFill>
              </a:rPr>
              <a:t>用</a:t>
            </a:r>
            <a:r>
              <a:rPr lang="zh-TW" altLang="en-US" sz="2400" dirty="0" smtClean="0"/>
              <a:t>期初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4859338" y="1846263"/>
            <a:ext cx="4608512" cy="1511300"/>
            <a:chOff x="3061" y="346"/>
            <a:chExt cx="2903" cy="952"/>
          </a:xfrm>
        </p:grpSpPr>
        <p:grpSp>
          <p:nvGrpSpPr>
            <p:cNvPr id="2066" name="Group 15"/>
            <p:cNvGrpSpPr>
              <a:grpSpLocks/>
            </p:cNvGrpSpPr>
            <p:nvPr/>
          </p:nvGrpSpPr>
          <p:grpSpPr bwMode="auto">
            <a:xfrm>
              <a:off x="3061" y="614"/>
              <a:ext cx="2903" cy="684"/>
              <a:chOff x="3061" y="614"/>
              <a:chExt cx="2903" cy="684"/>
            </a:xfrm>
          </p:grpSpPr>
          <p:grpSp>
            <p:nvGrpSpPr>
              <p:cNvPr id="2068" name="Group 12"/>
              <p:cNvGrpSpPr>
                <a:grpSpLocks/>
              </p:cNvGrpSpPr>
              <p:nvPr/>
            </p:nvGrpSpPr>
            <p:grpSpPr bwMode="auto">
              <a:xfrm>
                <a:off x="3061" y="614"/>
                <a:ext cx="2903" cy="684"/>
                <a:chOff x="2336" y="119"/>
                <a:chExt cx="2903" cy="684"/>
              </a:xfrm>
            </p:grpSpPr>
            <p:sp>
              <p:nvSpPr>
                <p:cNvPr id="207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36" y="346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新細明體" pitchFamily="18" charset="-120"/>
                    </a:rPr>
                    <a:t>◎</a:t>
                  </a:r>
                </a:p>
              </p:txBody>
            </p:sp>
            <p:sp>
              <p:nvSpPr>
                <p:cNvPr id="20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44" y="119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標楷體" pitchFamily="65" charset="-120"/>
                      <a:ea typeface="標楷體" pitchFamily="65" charset="-120"/>
                    </a:rPr>
                    <a:t>MK-IS(Marking)</a:t>
                  </a:r>
                  <a:r>
                    <a:rPr lang="zh-TW" altLang="en-US">
                      <a:latin typeface="標楷體" pitchFamily="65" charset="-120"/>
                      <a:ea typeface="標楷體" pitchFamily="65" charset="-120"/>
                    </a:rPr>
                    <a:t>行銷</a:t>
                  </a:r>
                </a:p>
              </p:txBody>
            </p:sp>
            <p:sp>
              <p:nvSpPr>
                <p:cNvPr id="2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44" y="572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0" lang="en-US" altLang="zh-TW" dirty="0">
                      <a:latin typeface="標楷體" pitchFamily="65" charset="-120"/>
                      <a:ea typeface="標楷體" pitchFamily="65" charset="-120"/>
                    </a:rPr>
                    <a:t>SCM-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IS(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物流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-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供應鏈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)</a:t>
                  </a:r>
                </a:p>
              </p:txBody>
            </p:sp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4" name="Line 10"/>
                <p:cNvSpPr>
                  <a:spLocks noChangeShapeType="1"/>
                </p:cNvSpPr>
                <p:nvPr/>
              </p:nvSpPr>
              <p:spPr bwMode="auto">
                <a:xfrm>
                  <a:off x="2653" y="70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5" name="Line 11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069" name="Line 13"/>
              <p:cNvSpPr>
                <a:spLocks noChangeShapeType="1"/>
              </p:cNvSpPr>
              <p:nvPr/>
            </p:nvSpPr>
            <p:spPr bwMode="auto">
              <a:xfrm>
                <a:off x="3243" y="93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3061" y="346"/>
              <a:ext cx="22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200" b="1">
                  <a:ea typeface="標楷體" pitchFamily="65" charset="-120"/>
                </a:rPr>
                <a:t>王老師的專長</a:t>
              </a:r>
            </a:p>
          </p:txBody>
        </p:sp>
      </p:grp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98711544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/>
                <a:gridCol w="1085850"/>
                <a:gridCol w="1357312"/>
                <a:gridCol w="4159250"/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1.3/1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2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400" u="sng" smtClean="0">
                <a:latin typeface="標楷體" pitchFamily="65" charset="-120"/>
                <a:ea typeface="標楷體" pitchFamily="65" charset="-120"/>
              </a:rPr>
              <a:t>Hinet 83 </a:t>
            </a: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10.5/4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665413" y="1557338"/>
            <a:ext cx="3635375" cy="2439987"/>
            <a:chOff x="3470" y="436"/>
            <a:chExt cx="2290" cy="1537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14344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341" name="矩形 21"/>
          <p:cNvSpPr>
            <a:spLocks noChangeArrowheads="1"/>
          </p:cNvSpPr>
          <p:nvPr/>
        </p:nvSpPr>
        <p:spPr bwMode="auto">
          <a:xfrm>
            <a:off x="539750" y="3519488"/>
            <a:ext cx="8353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b="1">
                <a:latin typeface="標楷體" pitchFamily="65" charset="-120"/>
                <a:ea typeface="標楷體" pitchFamily="65" charset="-120"/>
              </a:rPr>
              <a:t>網域名稱系統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（英文：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omain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ame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ystem，縮寫：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DNS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）是網際網路的一項服務。它作為將域名和IP位址相互對映的一個分布式資料庫，能夠使人更方便的存取網際網路。DNS 使用TCP和UDP埠53。當前，對於每一級域名長度的限制是63個字元，域名總長度則不能超過253個字元。</a:t>
            </a:r>
          </a:p>
          <a:p>
            <a:r>
              <a:rPr lang="zh-TW" altLang="zh-TW">
                <a:latin typeface="標楷體" pitchFamily="65" charset="-120"/>
                <a:ea typeface="標楷體" pitchFamily="65" charset="-120"/>
              </a:rPr>
              <a:t>開始時，域名的字元僅限於ASCII字元的一個子集。2008年，ICANN透過一項決議，允許使用其它語言作為網際網路頂級域名的字元。使用基於Punycode碼的IDNA系統，可以將Unicode字串對映為有效的DNS字符集。因此，諸如「x.中國」這樣的域名可以在位址列直接輸入，而不需要安裝外掛模組。但是，由於英語的廣泛使用，使用其他語言字元作為域名會產生多種問題，例如難以輸入，難以在國際推廣等。</a:t>
            </a:r>
          </a:p>
        </p:txBody>
      </p:sp>
      <p:sp>
        <p:nvSpPr>
          <p:cNvPr id="14342" name="文字方塊 22"/>
          <p:cNvSpPr txBox="1">
            <a:spLocks noChangeArrowheads="1"/>
          </p:cNvSpPr>
          <p:nvPr/>
        </p:nvSpPr>
        <p:spPr bwMode="auto">
          <a:xfrm>
            <a:off x="1116013" y="2492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u="sng"/>
              <a:t>DNS</a:t>
            </a:r>
            <a:endParaRPr lang="zh-TW" altLang="en-US" u="sn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3"/>
          <p:cNvGrpSpPr>
            <a:grpSpLocks/>
          </p:cNvGrpSpPr>
          <p:nvPr/>
        </p:nvGrpSpPr>
        <p:grpSpPr bwMode="auto">
          <a:xfrm>
            <a:off x="539750" y="1291743"/>
            <a:ext cx="7632700" cy="1087438"/>
            <a:chOff x="539552" y="3717032"/>
            <a:chExt cx="7632848" cy="1087671"/>
          </a:xfrm>
        </p:grpSpPr>
        <p:sp>
          <p:nvSpPr>
            <p:cNvPr id="15363" name="文字方塊 4"/>
            <p:cNvSpPr txBox="1">
              <a:spLocks noChangeArrowheads="1"/>
            </p:cNvSpPr>
            <p:nvPr/>
          </p:nvSpPr>
          <p:spPr bwMode="auto">
            <a:xfrm>
              <a:off x="539552" y="3717032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公共場所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WIFI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類別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:</a:t>
              </a:r>
              <a:endParaRPr lang="zh-TW" altLang="en-US" sz="2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364" name="文字方塊 5"/>
            <p:cNvSpPr txBox="1">
              <a:spLocks noChangeArrowheads="1"/>
            </p:cNvSpPr>
            <p:nvPr/>
          </p:nvSpPr>
          <p:spPr bwMode="auto">
            <a:xfrm>
              <a:off x="3851920" y="3789040"/>
              <a:ext cx="432048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/>
                <a:t>i-TAIWAN</a:t>
              </a:r>
            </a:p>
            <a:p>
              <a:r>
                <a:rPr lang="en-US" altLang="zh-TW" sz="2000"/>
                <a:t>CHT(Hinet)—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  <a:endParaRPr lang="en-US" altLang="zh-TW" sz="2000"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2000"/>
                <a:t>7-11—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419333" y="4004432"/>
              <a:ext cx="4318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3635237" y="4004432"/>
              <a:ext cx="0" cy="5763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15364" idx="1"/>
            </p:cNvCxnSpPr>
            <p:nvPr/>
          </p:nvCxnSpPr>
          <p:spPr>
            <a:xfrm>
              <a:off x="3635237" y="4293418"/>
              <a:ext cx="215904" cy="3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635237" y="4580817"/>
              <a:ext cx="215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611560" y="237965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*Track(App)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下載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Homework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 Telnet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登錄主機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-Telnet entry.hust.edu.tw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Tracert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(IP):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紀錄。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T1:1.54M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PC:70~75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DOS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/>
              </a:rPr>
              <a:t>Lotus1.2.3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* 運用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掌握顧客資料庫及顧客行為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DIR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LS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Yutobe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Lyrics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資料夾。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71600" y="2955716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71600" y="2955716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71600" y="338776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43608" y="497194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3608" y="518796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手機螢幕接電腦。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Step1:Android SDK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用途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模擬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Step2: JAVA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Step3:Android screenshut and screen capture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:Phone TV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Miracast—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查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Widi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Imediashare—Apple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Joylink</a:t>
            </a:r>
          </a:p>
          <a:p>
            <a:pPr>
              <a:buFontTx/>
              <a:buNone/>
            </a:pPr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11.5/11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12. 5/18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手機螢幕接電腦</a:t>
            </a:r>
          </a:p>
        </p:txBody>
      </p:sp>
      <p:pic>
        <p:nvPicPr>
          <p:cNvPr id="17411" name="Picture 2" descr="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84213" y="1700213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首先要讓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手機畫面顯示在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上要有一些前置作業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zh-TW" altLang="zh-TW"/>
              <a:t>2. PC</a:t>
            </a:r>
            <a:r>
              <a:rPr lang="zh-TW"/>
              <a:t>上必須安裝</a:t>
            </a:r>
            <a:r>
              <a:rPr lang="zh-TW" altLang="zh-TW" b="1">
                <a:solidFill>
                  <a:srgbClr val="0000FF"/>
                </a:solidFill>
              </a:rPr>
              <a:t>JAVA</a:t>
            </a:r>
            <a:r>
              <a:rPr lang="zh-TW" altLang="zh-TW"/>
              <a:t>→</a:t>
            </a:r>
            <a:r>
              <a:rPr lang="zh-TW">
                <a:hlinkClick r:id="rId2"/>
              </a:rPr>
              <a:t>下載點</a:t>
            </a:r>
            <a:endParaRPr lang="zh-TW"/>
          </a:p>
          <a:p>
            <a:pPr eaLnBrk="0" hangingPunct="0"/>
            <a:r>
              <a:rPr lang="zh-TW">
                <a:hlinkClick r:id="rId3"/>
              </a:rPr>
              <a:t>  </a:t>
            </a:r>
            <a:r>
              <a:rPr lang="zh-TW" sz="21200"/>
              <a:t> </a:t>
            </a:r>
            <a:r>
              <a:rPr lang="zh-TW"/>
              <a:t>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8435" name="Picture 5" descr="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3525" y="2205038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1547813" y="1484313"/>
            <a:ext cx="342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2. PC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上必須安裝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JAVA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>
                <a:latin typeface="標楷體" pitchFamily="65" charset="-120"/>
                <a:ea typeface="標楷體" pitchFamily="65" charset="-120"/>
                <a:hlinkClick r:id="rId2"/>
              </a:rPr>
              <a:t>下載點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3"/>
          <p:cNvSpPr>
            <a:spLocks noChangeArrowheads="1"/>
          </p:cNvSpPr>
          <p:nvPr/>
        </p:nvSpPr>
        <p:spPr bwMode="auto">
          <a:xfrm>
            <a:off x="468313" y="62071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接著就可以去下載「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 Screenshots and Screen Capture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」主程式→</a:t>
            </a:r>
            <a:r>
              <a:rPr lang="zh-TW" altLang="en-US">
                <a:latin typeface="標楷體" pitchFamily="65" charset="-120"/>
                <a:ea typeface="標楷體" pitchFamily="65" charset="-120"/>
                <a:hlinkClick r:id="rId2"/>
              </a:rPr>
              <a:t>下載點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59" name="Picture 2" descr="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73238"/>
            <a:ext cx="662622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"/>
          <p:cNvSpPr>
            <a:spLocks noChangeArrowheads="1"/>
          </p:cNvSpPr>
          <p:nvPr/>
        </p:nvSpPr>
        <p:spPr bwMode="auto">
          <a:xfrm>
            <a:off x="539750" y="476250"/>
            <a:ext cx="8064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AndroidScreenCapureSetup.exe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」下載回來後，將他安裝在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上。 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以上步驟完成</a:t>
            </a:r>
            <a:r>
              <a:rPr lang="zh-TW" altLang="en-US" b="1" u="sng">
                <a:latin typeface="標楷體" pitchFamily="65" charset="-120"/>
                <a:ea typeface="標楷體" pitchFamily="65" charset="-120"/>
              </a:rPr>
              <a:t>前置作業就完成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了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將手機與電腦用</a:t>
            </a:r>
            <a:r>
              <a:rPr lang="zh-TW" altLang="en-US" b="1" u="sng">
                <a:latin typeface="標楷體" pitchFamily="65" charset="-120"/>
                <a:ea typeface="標楷體" pitchFamily="65" charset="-120"/>
              </a:rPr>
              <a:t>傳輸線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連接在一起後，接著將手機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除錯模式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按下「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Menu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」→「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  <a:br>
              <a:rPr lang="zh-TW" altLang="en-US">
                <a:latin typeface="標楷體" pitchFamily="65" charset="-120"/>
                <a:ea typeface="標楷體" pitchFamily="65" charset="-120"/>
              </a:rPr>
            </a:br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點選「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應用程式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pic>
        <p:nvPicPr>
          <p:cNvPr id="20483" name="Picture 2" descr="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205038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/>
          <p:cNvSpPr>
            <a:spLocks noChangeArrowheads="1"/>
          </p:cNvSpPr>
          <p:nvPr/>
        </p:nvSpPr>
        <p:spPr bwMode="auto">
          <a:xfrm>
            <a:off x="755650" y="549275"/>
            <a:ext cx="7561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點選「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開發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  <a:br>
              <a:rPr lang="zh-TW" altLang="en-US">
                <a:latin typeface="標楷體" pitchFamily="65" charset="-120"/>
                <a:ea typeface="標楷體" pitchFamily="65" charset="-120"/>
              </a:rPr>
            </a:br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勾選「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USB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除錯中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pic>
        <p:nvPicPr>
          <p:cNvPr id="21507" name="Picture 2" descr="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857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"/>
          <p:cNvSpPr>
            <a:spLocks noChangeArrowheads="1"/>
          </p:cNvSpPr>
          <p:nvPr/>
        </p:nvSpPr>
        <p:spPr bwMode="auto">
          <a:xfrm>
            <a:off x="468313" y="62071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設定完畢後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… 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開啟「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 Screen Capture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」就會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顯示你手機上的畫面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1" name="Picture 2" descr="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557338"/>
            <a:ext cx="37020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274849" cy="54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4139952" y="47667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13. 5/25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7544" y="1484784"/>
            <a:ext cx="8229600" cy="5851525"/>
          </a:xfrm>
        </p:spPr>
        <p:txBody>
          <a:bodyPr/>
          <a:lstStyle/>
          <a:p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://www.data.jma.go.jp/gmd/cpd/monitor/monthly/</a:t>
            </a:r>
            <a:r>
              <a:rPr lang="en-US" altLang="zh-TW" sz="2800" dirty="0"/>
              <a:t> </a:t>
            </a:r>
            <a:r>
              <a:rPr lang="zh-TW" altLang="en-US" sz="2800" dirty="0"/>
              <a:t>日本世界</a:t>
            </a:r>
            <a:r>
              <a:rPr lang="ja-JP" altLang="en-US" sz="2800" dirty="0"/>
              <a:t>の</a:t>
            </a:r>
            <a:r>
              <a:rPr lang="zh-TW" altLang="en-US" sz="2800" dirty="0"/>
              <a:t>月</a:t>
            </a:r>
            <a:r>
              <a:rPr lang="ja-JP" altLang="en-US" sz="2800" dirty="0"/>
              <a:t>ごとの</a:t>
            </a:r>
            <a:r>
              <a:rPr lang="zh-TW" altLang="en-US" sz="2800" dirty="0"/>
              <a:t>異常気象</a:t>
            </a:r>
            <a:br>
              <a:rPr lang="zh-TW" altLang="en-US" sz="2800" dirty="0"/>
            </a:br>
            <a:r>
              <a:rPr lang="en-US" altLang="zh-TW" sz="2800" dirty="0">
                <a:hlinkClick r:id="rId3"/>
              </a:rPr>
              <a:t>http://www.cwb.gov.tw/V7/observe/</a:t>
            </a:r>
            <a:r>
              <a:rPr lang="en-US" altLang="zh-TW" sz="2800" dirty="0"/>
              <a:t> </a:t>
            </a:r>
            <a:r>
              <a:rPr lang="zh-TW" altLang="en-US" sz="2800" dirty="0"/>
              <a:t>今日排行</a:t>
            </a:r>
            <a:r>
              <a:rPr lang="en-US" altLang="zh-TW" sz="2800" dirty="0"/>
              <a:t>-</a:t>
            </a:r>
            <a:r>
              <a:rPr lang="zh-TW" altLang="en-US" sz="2800" dirty="0"/>
              <a:t>氣象要素排序集</a:t>
            </a:r>
            <a:br>
              <a:rPr lang="zh-TW" altLang="en-US" sz="2800" dirty="0"/>
            </a:br>
            <a:r>
              <a:rPr lang="en-US" altLang="zh-TW" sz="2800" dirty="0">
                <a:hlinkClick r:id="rId4"/>
              </a:rPr>
              <a:t>https://www.facebook.com/caterlanse/</a:t>
            </a:r>
            <a:r>
              <a:rPr lang="en-US" altLang="zh-TW" sz="2800" dirty="0"/>
              <a:t> </a:t>
            </a:r>
            <a:r>
              <a:rPr lang="zh-TW" altLang="en-US" sz="2800" dirty="0"/>
              <a:t>天氣職人</a:t>
            </a:r>
            <a:r>
              <a:rPr lang="en-US" altLang="zh-TW" sz="2800" dirty="0"/>
              <a:t>-</a:t>
            </a:r>
            <a:r>
              <a:rPr lang="zh-TW" altLang="en-US" sz="2800" dirty="0"/>
              <a:t>吳聖宇</a:t>
            </a:r>
            <a:br>
              <a:rPr lang="zh-TW" altLang="en-US" sz="2800" dirty="0"/>
            </a:br>
            <a:r>
              <a:rPr lang="en-US" altLang="zh-TW" sz="2800" dirty="0">
                <a:hlinkClick r:id="rId5"/>
              </a:rPr>
              <a:t>https://www.facebook.com/chiming.peng</a:t>
            </a:r>
            <a:r>
              <a:rPr lang="en-US" altLang="zh-TW" sz="2800" dirty="0"/>
              <a:t> </a:t>
            </a:r>
            <a:r>
              <a:rPr lang="zh-TW" altLang="en-US" sz="2800" dirty="0"/>
              <a:t>彭啟明</a:t>
            </a:r>
            <a:br>
              <a:rPr lang="zh-TW" altLang="en-US" sz="2800" dirty="0"/>
            </a:br>
            <a:r>
              <a:rPr lang="en-US" altLang="zh-TW" sz="2800" dirty="0">
                <a:hlinkClick r:id="rId6"/>
              </a:rPr>
              <a:t>https://www.facebook.com/mdc.cwb</a:t>
            </a:r>
            <a:r>
              <a:rPr lang="en-US" altLang="zh-TW" sz="2800" dirty="0"/>
              <a:t> </a:t>
            </a:r>
            <a:r>
              <a:rPr lang="zh-TW" altLang="en-US" sz="2800" dirty="0"/>
              <a:t>鄭明典</a:t>
            </a:r>
            <a:br>
              <a:rPr lang="zh-TW" altLang="en-US" sz="2800" dirty="0"/>
            </a:br>
            <a:r>
              <a:rPr lang="en-US" altLang="zh-TW" sz="2800" u="sng" dirty="0">
                <a:hlinkClick r:id="rId7"/>
              </a:rPr>
              <a:t>http://www.metapp.org.tw/index.php/bossweathernews</a:t>
            </a:r>
            <a:r>
              <a:rPr lang="en-US" altLang="zh-TW" sz="2800" dirty="0"/>
              <a:t> </a:t>
            </a:r>
            <a:r>
              <a:rPr lang="zh-TW" altLang="en-US" sz="2800" dirty="0"/>
              <a:t>吳德榮</a:t>
            </a:r>
            <a:r>
              <a:rPr lang="en-US" altLang="zh-TW" sz="2800" dirty="0"/>
              <a:t>-</a:t>
            </a:r>
            <a:r>
              <a:rPr lang="zh-TW" altLang="en-US" sz="2800" dirty="0"/>
              <a:t>財團法人氣象應用推廣基金會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63688" y="54868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大數據分析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氣象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534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是由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聯盟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年所制定，以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直連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Wi-Fi Direct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）為基礎的無線顯示標準。支援此標準的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4" tooltip="3C"/>
              </a:rPr>
              <a:t>3C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裝置可透過無線方式分享視訊畫面，例如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5" tooltip="手機"/>
              </a:rPr>
              <a:t>手機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可透過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將影片或照片直接在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6" tooltip="電視"/>
              </a:rPr>
              <a:t>電視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或其他裝置播放而無需任何連接線，也不需透過無線存取點（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AP, Access Point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14.6/1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全球入口網站排行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www.alexa.com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u="sng" dirty="0" smtClean="0">
                <a:latin typeface="標楷體" pitchFamily="65" charset="-120"/>
                <a:ea typeface="標楷體" pitchFamily="65" charset="-120"/>
              </a:rPr>
              <a:t>Browse Top Sites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日本、中國、台灣、印度、韓國</a:t>
            </a:r>
            <a:endParaRPr lang="en-US" altLang="zh-TW" sz="18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練習找資料庫。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Yahoo(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日本軟體銀行投資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創辦人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楊智遠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年次。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Fortune china 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Qq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類似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Line—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騰訊。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Pixnet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痞客邦。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中華電信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Xuite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Taobao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掏寶網。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Amazon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台灣、韓國、澳洲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瑞士、荷蘭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--Homework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15.6/8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932040" y="2564904"/>
            <a:ext cx="2448272" cy="3384376"/>
            <a:chOff x="4932040" y="2564904"/>
            <a:chExt cx="2448272" cy="3384376"/>
          </a:xfrm>
        </p:grpSpPr>
        <p:sp>
          <p:nvSpPr>
            <p:cNvPr id="5" name="圓角矩形 4"/>
            <p:cNvSpPr/>
            <p:nvPr/>
          </p:nvSpPr>
          <p:spPr>
            <a:xfrm>
              <a:off x="4932040" y="256490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MS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932040" y="3573016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YAHOO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932040" y="4509120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GOOGLE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932040" y="544522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FB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5508104" y="3140968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55081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508104" y="5085184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56176" y="256490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:44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56176" y="3573016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:57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56176" y="4509120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:69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56176" y="544522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:73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Location 2012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國家別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產業別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Sina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新浪。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人人網。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亞洲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密度排行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台灣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香港。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Rakuzen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樂天。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16.6/15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sz="2400" dirty="0" smtClean="0">
                <a:hlinkClick r:id="rId2"/>
              </a:rPr>
              <a:t>www.internetworldstats.com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17.6/22-18.6/29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55576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(FB)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西歐、北歐人口多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歐洲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德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&gt;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法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17" t="-3774" r="-24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39552" y="5661248"/>
            <a:ext cx="634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V:viet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nam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I:idonisia P:Philippines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27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802033" cy="5865515"/>
          </a:xfrm>
        </p:spPr>
      </p:pic>
    </p:spTree>
    <p:extLst>
      <p:ext uri="{BB962C8B-B14F-4D97-AF65-F5344CB8AC3E}">
        <p14:creationId xmlns:p14="http://schemas.microsoft.com/office/powerpoint/2010/main" val="412365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5148064" y="548680"/>
            <a:ext cx="3635375" cy="4662489"/>
            <a:chOff x="3470" y="436"/>
            <a:chExt cx="2290" cy="2937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IP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163.17.64.*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78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Fb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-&gt;www-server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2.Youtube and </a:t>
              </a:r>
              <a:r>
                <a:rPr lang="zh-TW" altLang="en-US" sz="2200" dirty="0" smtClean="0">
                  <a:latin typeface="標楷體" pitchFamily="65" charset="-120"/>
                  <a:ea typeface="標楷體" pitchFamily="65" charset="-120"/>
                </a:rPr>
                <a:t>雲端 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DBF 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 </a:t>
              </a: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ftp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3.Line and Message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-&gt;Mail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547664" y="2996952"/>
            <a:ext cx="32400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Hinet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86-88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ADSL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網路普遍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&gt;TAIWAN 94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美國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2.3.8-</a:t>
            </a:r>
            <a:r>
              <a:rPr lang="en-US" altLang="zh-TW" dirty="0" smtClean="0"/>
              <a:t>FB</a:t>
            </a:r>
            <a:r>
              <a:rPr lang="zh-TW" altLang="en-US" dirty="0"/>
              <a:t>人口 全球統計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TW" sz="1400" dirty="0">
                <a:hlinkClick r:id="rId2"/>
              </a:rPr>
              <a:t>http://www.internetworldstats.com/stats3.htm</a:t>
            </a:r>
            <a:r>
              <a:rPr lang="zh-TW" altLang="en-US" sz="1400" dirty="0"/>
              <a:t> </a:t>
            </a:r>
            <a:r>
              <a:rPr lang="en-US" altLang="zh-TW" sz="1400" dirty="0"/>
              <a:t>FB</a:t>
            </a:r>
            <a:r>
              <a:rPr lang="zh-TW" altLang="en-US" sz="1400" dirty="0"/>
              <a:t>人口 全球統計</a:t>
            </a:r>
            <a:br>
              <a:rPr lang="zh-TW" altLang="en-US" sz="1400" dirty="0"/>
            </a:br>
            <a:r>
              <a:rPr lang="en-US" altLang="zh-TW" sz="1400" dirty="0"/>
              <a:t>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</a:t>
            </a:r>
            <a:r>
              <a:rPr lang="zh-TW" altLang="en-US" sz="1400" dirty="0"/>
              <a:t>菲</a:t>
            </a:r>
            <a:r>
              <a:rPr lang="en-US" altLang="zh-TW" sz="1400" dirty="0"/>
              <a:t>10.</a:t>
            </a:r>
            <a:r>
              <a:rPr lang="zh-TW" altLang="en-US" sz="1400" dirty="0"/>
              <a:t>英</a:t>
            </a:r>
            <a:r>
              <a:rPr lang="en-US" altLang="zh-TW" sz="1400" dirty="0"/>
              <a:t>(0.44</a:t>
            </a:r>
            <a:r>
              <a:rPr lang="zh-TW" altLang="en-US" sz="1400" dirty="0"/>
              <a:t>億</a:t>
            </a:r>
            <a:r>
              <a:rPr lang="en-US" altLang="zh-TW" sz="1400" dirty="0"/>
              <a:t>FB/0.62</a:t>
            </a:r>
            <a:r>
              <a:rPr lang="zh-TW" altLang="en-US" sz="1400" dirty="0"/>
              <a:t>億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1.</a:t>
            </a:r>
            <a:r>
              <a:rPr lang="zh-TW" altLang="en-US" sz="1400" dirty="0"/>
              <a:t>中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3.</a:t>
            </a:r>
            <a:r>
              <a:rPr lang="zh-TW" altLang="en-US" sz="1400" dirty="0"/>
              <a:t>美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俄</a:t>
            </a:r>
            <a:r>
              <a:rPr lang="en-US" altLang="zh-TW" sz="1400" dirty="0"/>
              <a:t>.</a:t>
            </a:r>
            <a:r>
              <a:rPr lang="zh-TW" altLang="en-US" sz="1400" dirty="0"/>
              <a:t>奈</a:t>
            </a:r>
            <a:r>
              <a:rPr lang="en-US" altLang="zh-TW" sz="1400" dirty="0"/>
              <a:t>.9.</a:t>
            </a:r>
            <a:r>
              <a:rPr lang="zh-TW" altLang="en-US" sz="1400" dirty="0"/>
              <a:t>孟</a:t>
            </a:r>
            <a:r>
              <a:rPr lang="en-US" altLang="zh-TW" sz="1400" dirty="0"/>
              <a:t>(0.21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FB/0.73</a:t>
            </a:r>
            <a:r>
              <a:rPr lang="zh-TW" altLang="en-US" sz="1400" dirty="0"/>
              <a:t>億</a:t>
            </a:r>
            <a:r>
              <a:rPr lang="en-US" altLang="zh-TW" sz="1400" dirty="0"/>
              <a:t>/1.65</a:t>
            </a:r>
            <a:r>
              <a:rPr lang="zh-TW" altLang="en-US" sz="1400" dirty="0"/>
              <a:t>億人</a:t>
            </a:r>
            <a:r>
              <a:rPr lang="en-US" altLang="zh-TW" sz="1400" dirty="0"/>
              <a:t>)10.</a:t>
            </a:r>
            <a:r>
              <a:rPr lang="zh-TW" altLang="en-US" sz="1400" dirty="0"/>
              <a:t>德</a:t>
            </a:r>
            <a:r>
              <a:rPr lang="en-US" altLang="zh-TW" sz="1400" dirty="0"/>
              <a:t>(0.31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FB/0.723</a:t>
            </a:r>
            <a:r>
              <a:rPr lang="zh-TW" altLang="en-US" sz="1400" dirty="0"/>
              <a:t>億</a:t>
            </a:r>
            <a:r>
              <a:rPr lang="en-US" altLang="zh-TW" sz="1400" dirty="0"/>
              <a:t>/0.80</a:t>
            </a:r>
            <a:r>
              <a:rPr lang="zh-TW" altLang="en-US" sz="1400" dirty="0"/>
              <a:t>億人</a:t>
            </a:r>
            <a:r>
              <a:rPr lang="en-US" altLang="zh-TW" sz="1400" dirty="0"/>
              <a:t>)vs.</a:t>
            </a:r>
            <a:r>
              <a:rPr lang="zh-TW" altLang="en-US" sz="1400" dirty="0"/>
              <a:t>巴基斯坦 </a:t>
            </a:r>
            <a:r>
              <a:rPr lang="en-US" altLang="zh-TW" sz="1400" dirty="0"/>
              <a:t>(0.27</a:t>
            </a:r>
            <a:r>
              <a:rPr lang="zh-TW" altLang="en-US" sz="1400" dirty="0"/>
              <a:t>億</a:t>
            </a:r>
            <a:r>
              <a:rPr lang="en-US" altLang="zh-TW" sz="1400" dirty="0"/>
              <a:t>FB/0.446</a:t>
            </a:r>
            <a:r>
              <a:rPr lang="zh-TW" altLang="en-US" sz="1400" dirty="0"/>
              <a:t>億</a:t>
            </a:r>
            <a:r>
              <a:rPr lang="en-US" altLang="zh-TW" sz="1400" dirty="0"/>
              <a:t>/1.967</a:t>
            </a:r>
            <a:r>
              <a:rPr lang="zh-TW" altLang="en-US" sz="1400" dirty="0"/>
              <a:t>億</a:t>
            </a:r>
            <a:r>
              <a:rPr lang="en-US" altLang="zh-TW" sz="1400" dirty="0"/>
              <a:t>-No.6)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-----------------------------------------------------------------------------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配合研發處與校長霧太達利社區產學合作計畫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台中大里工業區</a:t>
            </a:r>
            <a:br>
              <a:rPr lang="zh-TW" altLang="en-US" sz="1400" dirty="0"/>
            </a:br>
            <a:r>
              <a:rPr lang="en-US" altLang="zh-TW" sz="1400" dirty="0">
                <a:hlinkClick r:id="rId3"/>
              </a:rPr>
              <a:t>https://www.facebook.com/groups/404206193299078/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 前學務長 的 養老院社區服務學習專案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 err="1"/>
              <a:t>Youtube</a:t>
            </a:r>
            <a:r>
              <a:rPr lang="en-US" altLang="zh-TW" sz="1400" dirty="0"/>
              <a:t> </a:t>
            </a:r>
            <a:r>
              <a:rPr lang="zh-TW" altLang="en-US" sz="1400" dirty="0"/>
              <a:t>分享頻道</a:t>
            </a:r>
            <a:br>
              <a:rPr lang="zh-TW" altLang="en-US" sz="1400" dirty="0"/>
            </a:br>
            <a:r>
              <a:rPr lang="en-US" altLang="zh-TW" sz="1400" dirty="0" err="1"/>
              <a:t>ktv</a:t>
            </a:r>
            <a:r>
              <a:rPr lang="en-US" altLang="zh-TW" sz="1400" dirty="0"/>
              <a:t> </a:t>
            </a:r>
            <a:r>
              <a:rPr lang="zh-TW" altLang="en-US" sz="1400" dirty="0"/>
              <a:t>唱台語歌</a:t>
            </a:r>
            <a:r>
              <a:rPr lang="en-US" altLang="zh-TW" sz="1400" dirty="0"/>
              <a:t>(KTV104) </a:t>
            </a:r>
            <a:r>
              <a:rPr lang="zh-TW" altLang="en-US" sz="1400" dirty="0"/>
              <a:t>學 日語 </a:t>
            </a:r>
            <a:r>
              <a:rPr lang="en-US" altLang="zh-TW" sz="1400" dirty="0"/>
              <a:t>- Pepper </a:t>
            </a:r>
            <a:r>
              <a:rPr lang="zh-TW" altLang="en-US" sz="1400" dirty="0"/>
              <a:t>大數據設計專案</a:t>
            </a:r>
            <a:br>
              <a:rPr lang="zh-TW" altLang="en-US" sz="1400" dirty="0"/>
            </a:br>
            <a:r>
              <a:rPr lang="en-US" altLang="zh-TW" sz="1400" dirty="0"/>
              <a:t>Blog1 : 【</a:t>
            </a:r>
            <a:r>
              <a:rPr lang="zh-TW" altLang="en-US" sz="1400" dirty="0"/>
              <a:t>千尋日語演歌</a:t>
            </a:r>
            <a:r>
              <a:rPr lang="en-US" altLang="zh-TW" sz="1400" dirty="0"/>
              <a:t>】</a:t>
            </a:r>
            <a:r>
              <a:rPr lang="zh-TW" altLang="en-US" sz="1400" dirty="0"/>
              <a:t>歌詞中譯天地 </a:t>
            </a:r>
            <a:r>
              <a:rPr lang="en-US" altLang="zh-TW" sz="1400" dirty="0">
                <a:hlinkClick r:id="rId4"/>
              </a:rPr>
              <a:t>http://blog.xuite.net/…/120396823-%E5%BF%83%E3%81%AE%E3%81%…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Blog2 : </a:t>
            </a:r>
            <a:r>
              <a:rPr lang="zh-TW" altLang="en-US" sz="1400" dirty="0"/>
              <a:t>日文演歌目錄及索引 </a:t>
            </a:r>
            <a:r>
              <a:rPr lang="en-US" altLang="zh-TW" sz="1400" dirty="0"/>
              <a:t>1-5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5"/>
              </a:rPr>
              <a:t>http://blog.xuite.net/suwan2023/twblog/377345037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1 : 106 </a:t>
            </a:r>
            <a:r>
              <a:rPr lang="zh-TW" altLang="en-US" sz="1400" dirty="0"/>
              <a:t>徐遠雄</a:t>
            </a:r>
            <a:r>
              <a:rPr lang="en-US" altLang="zh-TW" sz="1400" dirty="0"/>
              <a:t>-</a:t>
            </a:r>
            <a:r>
              <a:rPr lang="zh-TW" altLang="en-US" sz="1400" dirty="0"/>
              <a:t>修平教師志工團 養老院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6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2 : 106 </a:t>
            </a:r>
            <a:r>
              <a:rPr lang="zh-TW" altLang="en-US" sz="1400" dirty="0"/>
              <a:t>樂成公園 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7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3 : KTV104 -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8"/>
              </a:rPr>
              <a:t>https://www.youtube.com/watch…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105 </a:t>
            </a:r>
            <a:r>
              <a:rPr lang="zh-TW" altLang="en-US" sz="1400" dirty="0"/>
              <a:t>年配合 校長的 老人長照服務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修平 </a:t>
            </a:r>
            <a:r>
              <a:rPr lang="en-US" altLang="zh-TW" sz="1400" dirty="0"/>
              <a:t>Future </a:t>
            </a:r>
            <a:r>
              <a:rPr lang="en-US" altLang="zh-TW" sz="1400" dirty="0" err="1"/>
              <a:t>Gogo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9"/>
              </a:rPr>
              <a:t>https://www.facebook.com/groups/861440283977025</a:t>
            </a:r>
            <a:r>
              <a:rPr lang="en-US" altLang="zh-TW" sz="1800" dirty="0">
                <a:hlinkClick r:id="rId9"/>
              </a:rPr>
              <a:t>/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6622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</a:t>
            </a:r>
            <a:r>
              <a:rPr lang="zh-TW" altLang="en-US" sz="2000" dirty="0" smtClean="0">
                <a:ea typeface="標楷體" pitchFamily="65" charset="-120"/>
              </a:rPr>
              <a:t>一組設一個粉絲專業，各成員要上去留言</a:t>
            </a:r>
            <a:r>
              <a:rPr lang="en-US" altLang="zh-TW" sz="2000" dirty="0" smtClean="0">
                <a:ea typeface="標楷體" pitchFamily="65" charset="-120"/>
              </a:rPr>
              <a:t>or</a:t>
            </a:r>
            <a:r>
              <a:rPr lang="zh-TW" altLang="en-US" sz="2000" dirty="0" smtClean="0">
                <a:ea typeface="標楷體" pitchFamily="65" charset="-120"/>
              </a:rPr>
              <a:t>丟資料。粉絲專業完成丟訊息給老師。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*考試</a:t>
            </a:r>
            <a:r>
              <a:rPr lang="en-US" altLang="zh-TW" sz="2000" dirty="0" smtClean="0">
                <a:ea typeface="標楷體" pitchFamily="65" charset="-120"/>
              </a:rPr>
              <a:t>OPEN BOOK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</a:t>
            </a:r>
            <a:r>
              <a:rPr lang="en-US" altLang="zh-TW" sz="2000" dirty="0" smtClean="0">
                <a:ea typeface="標楷體" pitchFamily="65" charset="-120"/>
              </a:rPr>
              <a:t>www.</a:t>
            </a:r>
            <a:r>
              <a:rPr lang="en-US" altLang="zh-TW" sz="2000" u="sng" dirty="0" smtClean="0">
                <a:ea typeface="標楷體" pitchFamily="65" charset="-120"/>
              </a:rPr>
              <a:t>hust.edu.tw</a:t>
            </a: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6229350" y="6092825"/>
            <a:ext cx="9350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主機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Sun)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971550" y="2708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11188" y="30670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主機名稱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908175" y="2708275"/>
            <a:ext cx="8636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68538" y="30305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網域名稱</a:t>
            </a:r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1042988" y="2047875"/>
            <a:ext cx="4681537" cy="373063"/>
          </a:xfrm>
          <a:custGeom>
            <a:avLst/>
            <a:gdLst>
              <a:gd name="T0" fmla="*/ 0 w 2949"/>
              <a:gd name="T1" fmla="*/ 2147483647 h 235"/>
              <a:gd name="T2" fmla="*/ 2147483647 w 2949"/>
              <a:gd name="T3" fmla="*/ 2147483647 h 235"/>
              <a:gd name="T4" fmla="*/ 2147483647 w 2949"/>
              <a:gd name="T5" fmla="*/ 2147483647 h 235"/>
              <a:gd name="T6" fmla="*/ 0 60000 65536"/>
              <a:gd name="T7" fmla="*/ 0 60000 65536"/>
              <a:gd name="T8" fmla="*/ 0 60000 65536"/>
              <a:gd name="T9" fmla="*/ 0 w 2949"/>
              <a:gd name="T10" fmla="*/ 0 h 235"/>
              <a:gd name="T11" fmla="*/ 2949 w 294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235">
                <a:moveTo>
                  <a:pt x="0" y="189"/>
                </a:moveTo>
                <a:cubicBezTo>
                  <a:pt x="503" y="94"/>
                  <a:pt x="1006" y="0"/>
                  <a:pt x="1497" y="8"/>
                </a:cubicBezTo>
                <a:cubicBezTo>
                  <a:pt x="1988" y="16"/>
                  <a:pt x="2707" y="197"/>
                  <a:pt x="2949" y="23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2636838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Unix(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作業系統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linux→PC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版</a:t>
            </a:r>
            <a:endParaRPr lang="en-US" altLang="en-US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86~88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→ 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43438" y="40767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HINET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40703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ADSL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795963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948488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883525" y="34290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大陸超越台灣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643438" y="45815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T1=1.54M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68313" y="3789363"/>
            <a:ext cx="3527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CRM Server—&gt; AI=VR+AR 5G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 IoM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 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是重點。</a:t>
            </a: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成績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1474788" y="5013325"/>
            <a:ext cx="3097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自評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小組長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)—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出缺。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筆記要押日期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上機實作。</a:t>
            </a: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1187450" y="52292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1331913" y="5229225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>
            <a:off x="1331913" y="56610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>
            <a:off x="1331913" y="616585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4716463" y="5157788"/>
            <a:ext cx="4427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20               50          100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                                      1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5508625" y="55165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9484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82438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4764088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646906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788511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4716463" y="62372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PC</a:t>
            </a: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813675" y="62372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IBM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</a:t>
            </a:r>
            <a:r>
              <a:rPr lang="zh-TW" altLang="en-US" sz="2000" dirty="0" smtClean="0">
                <a:ea typeface="標楷體" pitchFamily="65" charset="-120"/>
              </a:rPr>
              <a:t>政府喊</a:t>
            </a:r>
            <a:r>
              <a:rPr lang="en-US" altLang="zh-TW" sz="2000" dirty="0" smtClean="0">
                <a:ea typeface="標楷體" pitchFamily="65" charset="-120"/>
              </a:rPr>
              <a:t>3</a:t>
            </a:r>
            <a:r>
              <a:rPr lang="zh-TW" altLang="en-US" sz="2000" dirty="0" smtClean="0">
                <a:ea typeface="標楷體" pitchFamily="65" charset="-120"/>
              </a:rPr>
              <a:t>年</a:t>
            </a:r>
            <a:r>
              <a:rPr lang="en-US" altLang="zh-TW" sz="2000" dirty="0" smtClean="0">
                <a:ea typeface="標楷體" pitchFamily="65" charset="-120"/>
              </a:rPr>
              <a:t>300</a:t>
            </a:r>
            <a:r>
              <a:rPr lang="zh-TW" altLang="en-US" sz="2000" dirty="0" smtClean="0">
                <a:ea typeface="標楷體" pitchFamily="65" charset="-120"/>
              </a:rPr>
              <a:t>萬人口上網 </a:t>
            </a:r>
            <a:r>
              <a:rPr lang="en-US" altLang="zh-TW" sz="2000" dirty="0" smtClean="0">
                <a:ea typeface="標楷體" pitchFamily="65" charset="-120"/>
              </a:rPr>
              <a:t>-&gt; 5G</a:t>
            </a: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</a:t>
            </a:r>
            <a:r>
              <a:rPr lang="en-US" altLang="zh-TW" sz="2000" dirty="0" smtClean="0">
                <a:ea typeface="標楷體" pitchFamily="65" charset="-120"/>
              </a:rPr>
              <a:t>FB: </a:t>
            </a:r>
            <a:r>
              <a:rPr lang="zh-TW" altLang="en-US" sz="2000" dirty="0" smtClean="0">
                <a:ea typeface="標楷體" pitchFamily="65" charset="-120"/>
              </a:rPr>
              <a:t>顧客關係管理</a:t>
            </a:r>
            <a:r>
              <a:rPr lang="en-US" altLang="zh-TW" sz="2000" dirty="0" smtClean="0">
                <a:ea typeface="標楷體" pitchFamily="65" charset="-120"/>
              </a:rPr>
              <a:t>(CRM)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→Data Base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附屬檔名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書理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、網路關係管理、進銷存管理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要列印。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Sales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電子轉帳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台中市有多少人口。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FB +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商流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 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 -&gt;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物流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管理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併購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WhatsApp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。→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主要是要蘋果的資料庫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中國大陸使用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we-chat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網頁的附屬檔名*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.Html……………Word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Powerpoint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/>
          <a:lstStyle/>
          <a:p>
            <a:pPr eaLnBrk="1" hangingPunct="1"/>
            <a:r>
              <a:rPr lang="zh-TW" altLang="en-US" dirty="0">
                <a:ea typeface="標楷體" pitchFamily="65" charset="-120"/>
              </a:rPr>
              <a:t>顧客關係管理</a:t>
            </a:r>
            <a:r>
              <a:rPr lang="en-US" altLang="zh-TW" dirty="0">
                <a:ea typeface="標楷體" pitchFamily="65" charset="-120"/>
              </a:rPr>
              <a:t>(CRM)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779912" y="1412776"/>
            <a:ext cx="9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提醒</a:t>
            </a:r>
            <a:r>
              <a:rPr lang="en-US" altLang="zh-TW" sz="2000" smtClean="0">
                <a:ea typeface="標楷體" pitchFamily="65" charset="-120"/>
              </a:rPr>
              <a:t>:</a:t>
            </a:r>
            <a:r>
              <a:rPr lang="zh-TW" altLang="en-US" sz="2000" smtClean="0">
                <a:ea typeface="標楷體" pitchFamily="65" charset="-120"/>
              </a:rPr>
              <a:t>各組粉絲專業名稱要記得，要去留言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把資料丟上去。</a:t>
            </a:r>
          </a:p>
          <a:p>
            <a:pPr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en-US" altLang="zh-TW" sz="2000" u="sng" smtClean="0">
                <a:ea typeface="標楷體" pitchFamily="65" charset="-120"/>
              </a:rPr>
              <a:t>Data Base</a:t>
            </a:r>
            <a:endParaRPr lang="zh-TW" altLang="en-US" sz="2000" u="sng" smtClean="0">
              <a:ea typeface="標楷體" pitchFamily="65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3.3.15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87450" y="1844675"/>
            <a:ext cx="6769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*</a:t>
            </a:r>
            <a:r>
              <a:rPr lang="en-US" altLang="zh-TW" dirty="0"/>
              <a:t>.</a:t>
            </a:r>
            <a:r>
              <a:rPr lang="en-US" altLang="zh-TW" dirty="0" err="1"/>
              <a:t>xls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</a:t>
            </a:r>
            <a:r>
              <a:rPr lang="en-US" altLang="zh-TW" dirty="0" smtClean="0"/>
              <a:t>dbf(PC-DOS) vs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*.txt      -----txt</a:t>
            </a:r>
            <a:r>
              <a:rPr lang="zh-TW" altLang="en-US" dirty="0"/>
              <a:t>檔內容要分格，</a:t>
            </a:r>
            <a:r>
              <a:rPr lang="en-US" altLang="zh-TW" dirty="0"/>
              <a:t>excel</a:t>
            </a:r>
            <a:r>
              <a:rPr lang="zh-TW" altLang="en-US" dirty="0"/>
              <a:t>才能分欄運算 </a:t>
            </a:r>
            <a:r>
              <a:rPr lang="en-US" altLang="zh-TW" dirty="0"/>
              <a:t>ex:</a:t>
            </a:r>
            <a:r>
              <a:rPr lang="en-US" altLang="zh-TW" dirty="0">
                <a:sym typeface="Wingdings" pitchFamily="2" charset="2"/>
              </a:rPr>
              <a:t> </a:t>
            </a:r>
            <a:r>
              <a:rPr lang="en-US" altLang="zh-TW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▲</a:t>
            </a:r>
            <a:r>
              <a:rPr lang="en-US" altLang="zh-TW" dirty="0">
                <a:sym typeface="Wingdings" pitchFamily="2" charset="2"/>
              </a:rPr>
              <a:t> 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                                                                                    </a:t>
            </a:r>
            <a:r>
              <a:rPr lang="zh-TW" altLang="en-US" sz="2000" b="1" dirty="0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 dirty="0">
                <a:sym typeface="Wingdings" pitchFamily="2" charset="2"/>
              </a:rPr>
              <a:t>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827088" y="1773238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827088" y="19891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827088" y="24209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827088" y="28527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03238" y="3716338"/>
            <a:ext cx="85328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Ctrl+A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全選、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複製、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Ctrl+V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貼上，螢幕複製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:Alt+Print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全螢幕複製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Ctrl+Print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 R M 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684213" y="4581525"/>
            <a:ext cx="4392612" cy="1192213"/>
            <a:chOff x="431" y="2886"/>
            <a:chExt cx="2767" cy="751"/>
          </a:xfrm>
        </p:grpSpPr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431" y="3158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ea typeface="標楷體" pitchFamily="65" charset="-120"/>
                </a:rPr>
                <a:t>顧客關係管理</a:t>
              </a:r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1111" y="2976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200" y="2886"/>
              <a:ext cx="99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Face Book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YUTOBE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………</a:t>
              </a:r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1837" y="2976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1837" y="324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1837" y="356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468313" y="5805488"/>
            <a:ext cx="7559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 =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資料倉儲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探勘</a:t>
            </a:r>
          </a:p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各組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粉絲專業帳號簡化變更後給班代。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2482</Words>
  <Application>Microsoft Office PowerPoint</Application>
  <PresentationFormat>如螢幕大小 (4:3)</PresentationFormat>
  <Paragraphs>299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0" baseType="lpstr">
      <vt:lpstr>新細明體</vt:lpstr>
      <vt:lpstr>標楷體</vt:lpstr>
      <vt:lpstr>Arial</vt:lpstr>
      <vt:lpstr>Cambria Math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2.3.8-FB人口 全球統計</vt:lpstr>
      <vt:lpstr>PowerPoint 簡報</vt:lpstr>
      <vt:lpstr>顧客關係管理(CRM)</vt:lpstr>
      <vt:lpstr>PowerPoint 簡報</vt:lpstr>
      <vt:lpstr> 台灣老年人口比例-大數據分析 http://kiang.github.io/tw_population </vt:lpstr>
      <vt:lpstr>CES消費電子展+世界行動通訊大會MWC</vt:lpstr>
      <vt:lpstr>PowerPoint 簡報</vt:lpstr>
      <vt:lpstr>PowerPoint 簡報</vt:lpstr>
      <vt:lpstr>小考1</vt:lpstr>
      <vt:lpstr>PowerPoint 簡報</vt:lpstr>
      <vt:lpstr>PowerPoint 簡報</vt:lpstr>
      <vt:lpstr>PowerPoint 簡報</vt:lpstr>
      <vt:lpstr>8. 4/19</vt:lpstr>
      <vt:lpstr>9. 4/27 期中考</vt:lpstr>
      <vt:lpstr>10.5/4</vt:lpstr>
      <vt:lpstr>PowerPoint 簡報</vt:lpstr>
      <vt:lpstr>11.5/11</vt:lpstr>
      <vt:lpstr>12. 5/18 手機螢幕接電腦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14.6/1</vt:lpstr>
      <vt:lpstr>15.6/8</vt:lpstr>
      <vt:lpstr>16.6/15</vt:lpstr>
      <vt:lpstr>17.6/22-18.6/29期末考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et3</dc:creator>
  <cp:lastModifiedBy>Win7_64</cp:lastModifiedBy>
  <cp:revision>93</cp:revision>
  <dcterms:created xsi:type="dcterms:W3CDTF">2014-02-25T23:42:37Z</dcterms:created>
  <dcterms:modified xsi:type="dcterms:W3CDTF">2018-03-22T10:32:46Z</dcterms:modified>
</cp:coreProperties>
</file>