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9" r:id="rId1"/>
  </p:sldMasterIdLst>
  <p:notesMasterIdLst>
    <p:notesMasterId r:id="rId12"/>
  </p:notesMasterIdLst>
  <p:handoutMasterIdLst>
    <p:handoutMasterId r:id="rId13"/>
  </p:handoutMasterIdLst>
  <p:sldIdLst>
    <p:sldId id="306" r:id="rId2"/>
    <p:sldId id="267" r:id="rId3"/>
    <p:sldId id="307" r:id="rId4"/>
    <p:sldId id="308" r:id="rId5"/>
    <p:sldId id="309" r:id="rId6"/>
    <p:sldId id="311" r:id="rId7"/>
    <p:sldId id="313" r:id="rId8"/>
    <p:sldId id="312" r:id="rId9"/>
    <p:sldId id="314" r:id="rId10"/>
    <p:sldId id="303" r:id="rId11"/>
  </p:sldIdLst>
  <p:sldSz cx="9144000" cy="6858000" type="screen4x3"/>
  <p:notesSz cx="6980238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B6B"/>
    <a:srgbClr val="264DAE"/>
    <a:srgbClr val="4ADAD7"/>
    <a:srgbClr val="8A8A8A"/>
    <a:srgbClr val="90A3A6"/>
    <a:srgbClr val="435153"/>
    <a:srgbClr val="EDDFF5"/>
    <a:srgbClr val="493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51" autoAdjust="0"/>
    <p:restoredTop sz="91681" autoAdjust="0"/>
  </p:normalViewPr>
  <p:slideViewPr>
    <p:cSldViewPr snapToGrid="0">
      <p:cViewPr varScale="1">
        <p:scale>
          <a:sx n="66" d="100"/>
          <a:sy n="66" d="100"/>
        </p:scale>
        <p:origin x="-19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1944" y="-96"/>
      </p:cViewPr>
      <p:guideLst>
        <p:guide orient="horz" pos="2880"/>
        <p:guide pos="219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4463" y="0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8FF8D43-5826-412D-9201-40A9F2E833BF}" type="datetimeFigureOut">
              <a:rPr lang="ja-JP" altLang="en-US"/>
              <a:pPr>
                <a:defRPr/>
              </a:pPr>
              <a:t>2013/10/4</a:t>
            </a:fld>
            <a:endParaRPr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4463" y="8685213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9433D70-BA69-4585-8B4B-0C8DF2C2E1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1802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4463" y="0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9DBB929-22AA-47D9-BA31-E7F564389751}" type="datetimeFigureOut">
              <a:rPr lang="en-US"/>
              <a:pPr>
                <a:defRPr/>
              </a:pPr>
              <a:t>10/4/2013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685800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343400"/>
            <a:ext cx="5583238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4463" y="8685213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44468C0-583A-4B29-BE36-7D977635E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906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BFE287-8D94-4F32-9D51-F49DAC4BCC90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5FEFD6-B27F-4BEF-A2DE-803F11B453EE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EE68A2-AA12-4EE6-B158-46D692E73CDA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DD44785-27E9-49B3-9CA9-2B960B4D8EE3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442C84F-7DDE-4E88-9E77-BF23C62507C1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5A0571E-9E8B-4A0F-BBFE-F1041BF9C96F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7803A87-F583-450F-AD50-4CB21EB91225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749C32-44F8-4FC6-8ABA-D8CD8C5BBD4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770690-9B7B-4901-9984-96D165188421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你可以</a:t>
            </a:r>
            <a:r>
              <a:rPr lang="zh-TW" altLang="en-US" dirty="0" smtClean="0">
                <a:ea typeface="黑体" pitchFamily="2" charset="-122"/>
              </a:rPr>
              <a:t>刪除語句，而不必刪除整個</a:t>
            </a:r>
            <a:r>
              <a:rPr lang="zh-CN" altLang="zh-CN" dirty="0" smtClean="0">
                <a:ea typeface="黑体" pitchFamily="2" charset="-122"/>
              </a:rPr>
              <a:t>ACL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你還</a:t>
            </a:r>
            <a:r>
              <a:rPr lang="zh-TW" altLang="en-US" dirty="0" smtClean="0">
                <a:ea typeface="黑体" pitchFamily="2" charset="-122"/>
              </a:rPr>
              <a:t>可以根據序號在正確位置增加語句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你是否</a:t>
            </a:r>
            <a:r>
              <a:rPr lang="zh-TW" altLang="en-US" dirty="0" smtClean="0">
                <a:ea typeface="黑体" pitchFamily="2" charset="-122"/>
              </a:rPr>
              <a:t>注意到，我們使用序號</a:t>
            </a:r>
            <a:r>
              <a:rPr lang="en-US" altLang="zh-CN" dirty="0" smtClean="0">
                <a:ea typeface="黑体" pitchFamily="2" charset="-122"/>
              </a:rPr>
              <a:t>25</a:t>
            </a:r>
            <a:r>
              <a:rPr lang="zh-CN" altLang="en-US" dirty="0" smtClean="0">
                <a:ea typeface="黑体" pitchFamily="2" charset="-122"/>
              </a:rPr>
              <a:t>在</a:t>
            </a:r>
            <a:r>
              <a:rPr lang="en-US" altLang="zh-CN" dirty="0" smtClean="0">
                <a:ea typeface="黑体" pitchFamily="2" charset="-122"/>
              </a:rPr>
              <a:t>20</a:t>
            </a:r>
            <a:r>
              <a:rPr lang="zh-CN" altLang="en-US" dirty="0" smtClean="0">
                <a:ea typeface="黑体" pitchFamily="2" charset="-122"/>
              </a:rPr>
              <a:t>和</a:t>
            </a:r>
            <a:r>
              <a:rPr lang="en-US" altLang="zh-CN" dirty="0" smtClean="0">
                <a:ea typeface="黑体" pitchFamily="2" charset="-122"/>
              </a:rPr>
              <a:t>30</a:t>
            </a:r>
            <a:r>
              <a:rPr lang="zh-TW" altLang="en-US" dirty="0" smtClean="0">
                <a:ea typeface="黑体" pitchFamily="2" charset="-122"/>
              </a:rPr>
              <a:t>之間增加了兩條</a:t>
            </a:r>
            <a:r>
              <a:rPr lang="en-US" altLang="zh-CN" dirty="0" smtClean="0">
                <a:ea typeface="黑体" pitchFamily="2" charset="-122"/>
              </a:rPr>
              <a:t>ACL</a:t>
            </a:r>
            <a:r>
              <a:rPr lang="zh-CN" altLang="en-US" dirty="0" smtClean="0">
                <a:ea typeface="黑体" pitchFamily="2" charset="-122"/>
              </a:rPr>
              <a:t>語句。如果需要增加其他</a:t>
            </a:r>
            <a:r>
              <a:rPr lang="en-US" altLang="zh-CN" dirty="0" smtClean="0">
                <a:ea typeface="黑体" pitchFamily="2" charset="-122"/>
              </a:rPr>
              <a:t>ACL</a:t>
            </a:r>
            <a:r>
              <a:rPr lang="zh-TW" altLang="en-US" dirty="0" smtClean="0">
                <a:ea typeface="黑体" pitchFamily="2" charset="-122"/>
              </a:rPr>
              <a:t>語句，我們可以根據需要使用序號</a:t>
            </a:r>
            <a:r>
              <a:rPr lang="en-US" altLang="zh-CN" dirty="0" smtClean="0">
                <a:ea typeface="黑体" pitchFamily="2" charset="-122"/>
              </a:rPr>
              <a:t>26</a:t>
            </a:r>
            <a:r>
              <a:rPr lang="zh-CN" altLang="en-US" dirty="0" smtClean="0">
                <a:ea typeface="黑体" pitchFamily="2" charset="-122"/>
              </a:rPr>
              <a:t>或</a:t>
            </a:r>
            <a:r>
              <a:rPr lang="en-US" altLang="zh-CN" dirty="0" smtClean="0">
                <a:ea typeface="黑体" pitchFamily="2" charset="-122"/>
              </a:rPr>
              <a:t>24</a:t>
            </a:r>
            <a:r>
              <a:rPr lang="zh-CN" altLang="en-US" dirty="0" smtClean="0">
                <a:ea typeface="黑体" pitchFamily="2" charset="-122"/>
              </a:rPr>
              <a:t>增加語句。</a:t>
            </a: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DA23603-5D40-4883-B0CB-0375F95B2464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3657600" cy="384721"/>
          </a:xfrm>
        </p:spPr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31579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4984231" y="1416140"/>
            <a:ext cx="3759720" cy="459903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47000">
                <a:schemeClr val="bg1"/>
              </a:gs>
              <a:gs pos="100000">
                <a:srgbClr val="EDDFF5"/>
              </a:gs>
            </a:gsLst>
            <a:lin ang="2700000" scaled="1"/>
            <a:tileRect/>
          </a:gra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221224" y="1747683"/>
            <a:ext cx="3236976" cy="1900292"/>
          </a:xfrm>
        </p:spPr>
        <p:txBody>
          <a:bodyPr/>
          <a:lstStyle>
            <a:lvl1pPr marL="114300" indent="-114300">
              <a:buFontTx/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310124" y="4876800"/>
            <a:ext cx="3044497" cy="326243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990141" y="1335313"/>
            <a:ext cx="1" cy="4760687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6058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765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301752"/>
            <a:ext cx="4123944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406400" indent="0">
              <a:buClr>
                <a:schemeClr val="accent5"/>
              </a:buClr>
              <a:buFontTx/>
              <a:buNone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06400" indent="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None/>
              <a:defRPr>
                <a:solidFill>
                  <a:schemeClr val="tx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818887" y="301752"/>
            <a:ext cx="3951308" cy="8382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0" i="0" u="none" strike="noStrike" kern="1200" cap="none" spc="0" normalizeH="0" baseline="0" noProof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Two Column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Title Right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16000">
                    <a:schemeClr val="tx2"/>
                  </a:gs>
                  <a:gs pos="100000">
                    <a:srgbClr val="28A7DF"/>
                  </a:gs>
                </a:gsLst>
                <a:lin ang="1800000" scaled="0"/>
                <a:tileRect/>
              </a:gra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9520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5" y="1866900"/>
            <a:ext cx="2622550" cy="439102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4" y="1866900"/>
            <a:ext cx="2593975" cy="4362450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275388" y="1866900"/>
            <a:ext cx="2633662" cy="433387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6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4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47902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82817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83084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62925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4" y="1476375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6" y="6062114"/>
            <a:ext cx="7461250" cy="276999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rgbClr val="435153"/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  <p:extLst>
      <p:ext uri="{BB962C8B-B14F-4D97-AF65-F5344CB8AC3E}">
        <p14:creationId xmlns:p14="http://schemas.microsoft.com/office/powerpoint/2010/main" val="180856543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2645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713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3776" y="5852160"/>
            <a:ext cx="8112126" cy="38417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9456" y="649224"/>
            <a:ext cx="8112125" cy="4480560"/>
          </a:xfrm>
        </p:spPr>
        <p:txBody>
          <a:bodyPr/>
          <a:lstStyle>
            <a:lvl1pPr marL="236538" indent="-236538" algn="l" defTabSz="914400" rtl="0" eaLnBrk="1" latinLnBrk="0" hangingPunct="1">
              <a:lnSpc>
                <a:spcPts val="52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“Format large quotes using this slide layout. Be sure to cite your source below.”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802121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7744" y="484632"/>
            <a:ext cx="8755128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600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Format large quotes using this slide layout. Be sure to cite your source below.”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248" y="5358903"/>
            <a:ext cx="8574685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146466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777667"/>
            <a:ext cx="3895344" cy="5287676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435153"/>
              </a:buClr>
              <a:buFont typeface="Arial" pitchFamily="34" charset="0"/>
              <a:buNone/>
            </a:pPr>
            <a:r>
              <a:rPr lang="en-US" dirty="0" smtClean="0"/>
              <a:t>Tell your story here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62675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2" y="4464066"/>
            <a:ext cx="3657600" cy="384721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2542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279392"/>
            <a:ext cx="4684867" cy="3841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kumimoji="0" lang="en-US" sz="2000" b="0" i="0" u="none" strike="noStrike" kern="1200" cap="none" spc="0" normalizeH="0" baseline="0" dirty="0">
                <a:ln>
                  <a:noFill/>
                </a:ln>
                <a:solidFill>
                  <a:srgbClr val="493B93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3" y="3282696"/>
            <a:ext cx="4712557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5" y="1917700"/>
            <a:ext cx="2676525" cy="2889250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80405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891875" y="795528"/>
            <a:ext cx="534924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891874" y="4794352"/>
            <a:ext cx="5347552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1900238" y="795528"/>
            <a:ext cx="5329238" cy="400507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4873438"/>
            <a:ext cx="5074070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191922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38328" y="310896"/>
            <a:ext cx="3273552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38328" y="310896"/>
            <a:ext cx="3273552" cy="2459736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29703" y="3429000"/>
            <a:ext cx="7009298" cy="1421928"/>
          </a:xfrm>
        </p:spPr>
        <p:txBody>
          <a:bodyPr anchor="t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13248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4992624" y="859536"/>
            <a:ext cx="3630168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992624" y="859536"/>
            <a:ext cx="3630168" cy="502920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9703" y="728972"/>
            <a:ext cx="4349918" cy="1089529"/>
          </a:xfrm>
        </p:spPr>
        <p:txBody>
          <a:bodyPr anchor="t">
            <a:sp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98903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3668713" y="311149"/>
            <a:ext cx="326813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89" y="311149"/>
            <a:ext cx="326786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3" y="311149"/>
            <a:ext cx="3258612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24" y="311149"/>
            <a:ext cx="327275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011988" y="311149"/>
            <a:ext cx="1806574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7011988" y="311149"/>
            <a:ext cx="1806573" cy="1308101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63" y="3028951"/>
            <a:ext cx="25019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3028951"/>
            <a:ext cx="2516104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3028951"/>
            <a:ext cx="4025374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3028951"/>
            <a:ext cx="4028516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11988" y="1683657"/>
            <a:ext cx="1806574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7011988" y="1676400"/>
            <a:ext cx="1806573" cy="344941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1988" y="5182960"/>
            <a:ext cx="1806574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7011988" y="5182960"/>
            <a:ext cx="1806573" cy="1304925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17478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328" y="310896"/>
            <a:ext cx="8476488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333375" y="339924"/>
            <a:ext cx="8474869" cy="6054185"/>
          </a:xfrm>
          <a:ln>
            <a:solidFill>
              <a:srgbClr val="FFFFF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Photo placeholder</a:t>
            </a:r>
            <a:endParaRPr lang="en-US" dirty="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763810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91440" y="-91440"/>
            <a:ext cx="9326880" cy="704088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9201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2642616" y="777240"/>
            <a:ext cx="5897880" cy="4425696"/>
          </a:xfrm>
          <a:solidFill>
            <a:srgbClr val="000000"/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video</a:t>
            </a:r>
            <a:endParaRPr lang="en-US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148" y="6042098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29741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6097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855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8110728" cy="384175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51" name="Picture 4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053" y="325971"/>
            <a:ext cx="2920207" cy="485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2" y="4862154"/>
            <a:ext cx="8110728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1" y="5231003"/>
            <a:ext cx="8110728" cy="297004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4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03496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47275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3551357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blu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369593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1023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04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873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149573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9702" y="1079501"/>
            <a:ext cx="8577072" cy="522594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848806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5479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712451"/>
            <a:ext cx="8477250" cy="1828800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781048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696378"/>
            <a:ext cx="8477250" cy="1844873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6984016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 Se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6719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44168"/>
            <a:ext cx="8577072" cy="4965192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6093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29702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8544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1528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2" y="1079501"/>
            <a:ext cx="8577072" cy="522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808080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Public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263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  <p:sldLayoutId id="2147483972" r:id="rId13"/>
    <p:sldLayoutId id="2147483973" r:id="rId14"/>
    <p:sldLayoutId id="2147483974" r:id="rId15"/>
    <p:sldLayoutId id="2147483975" r:id="rId16"/>
    <p:sldLayoutId id="2147483976" r:id="rId17"/>
    <p:sldLayoutId id="2147483977" r:id="rId18"/>
    <p:sldLayoutId id="2147483978" r:id="rId19"/>
    <p:sldLayoutId id="2147483979" r:id="rId20"/>
    <p:sldLayoutId id="2147483980" r:id="rId21"/>
    <p:sldLayoutId id="2147483981" r:id="rId22"/>
    <p:sldLayoutId id="2147483982" r:id="rId23"/>
    <p:sldLayoutId id="2147483983" r:id="rId24"/>
    <p:sldLayoutId id="2147483984" r:id="rId25"/>
    <p:sldLayoutId id="2147483985" r:id="rId26"/>
    <p:sldLayoutId id="2147483986" r:id="rId27"/>
    <p:sldLayoutId id="2147483987" r:id="rId28"/>
    <p:sldLayoutId id="2147483988" r:id="rId29"/>
    <p:sldLayoutId id="2147483989" r:id="rId30"/>
    <p:sldLayoutId id="2147483990" r:id="rId31"/>
    <p:sldLayoutId id="2147483991" r:id="rId32"/>
    <p:sldLayoutId id="2147483992" r:id="rId33"/>
    <p:sldLayoutId id="2147483993" r:id="rId34"/>
    <p:sldLayoutId id="2147483994" r:id="rId35"/>
    <p:sldLayoutId id="2147483995" r:id="rId36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0" lang="en-US" sz="3600" b="1" i="0" u="none" strike="noStrike" kern="1200" cap="none" spc="0" normalizeH="0" baseline="0" dirty="0">
          <a:ln>
            <a:noFill/>
          </a:ln>
          <a:gradFill flip="none" rotWithShape="1">
            <a:gsLst>
              <a:gs pos="16000">
                <a:schemeClr val="tx2"/>
              </a:gs>
              <a:gs pos="100000">
                <a:srgbClr val="28A7DF"/>
              </a:gs>
            </a:gsLst>
            <a:lin ang="1800000" scaled="0"/>
            <a:tileRect/>
          </a:gradFill>
          <a:effectLst/>
          <a:uLnTx/>
          <a:uFillTx/>
          <a:latin typeface="微軟正黑體" pitchFamily="34" charset="-120"/>
          <a:ea typeface="微軟正黑體" pitchFamily="34" charset="-120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rgbClr val="493B93"/>
        </a:buClr>
        <a:buSzPct val="90000"/>
        <a:buFont typeface="Arial" pitchFamily="34" charset="0"/>
        <a:buChar char="•"/>
        <a:tabLst/>
        <a:defRPr lang="en-US" sz="22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ubtitle 2"/>
          <p:cNvSpPr>
            <a:spLocks noGrp="1"/>
          </p:cNvSpPr>
          <p:nvPr>
            <p:ph type="subTitle" idx="1"/>
          </p:nvPr>
        </p:nvSpPr>
        <p:spPr>
          <a:xfrm>
            <a:off x="236538" y="4268788"/>
            <a:ext cx="4295775" cy="2262158"/>
          </a:xfrm>
        </p:spPr>
        <p:txBody>
          <a:bodyPr/>
          <a:lstStyle/>
          <a:p>
            <a:r>
              <a:rPr lang="en-US" altLang="zh-TW" b="1" dirty="0"/>
              <a:t>John </a:t>
            </a:r>
            <a:r>
              <a:rPr lang="en-US" altLang="zh-TW" b="1" dirty="0" err="1"/>
              <a:t>Rullan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Cisco Certified Instructor Trainer</a:t>
            </a:r>
            <a:br>
              <a:rPr lang="en-US" altLang="zh-TW" dirty="0"/>
            </a:br>
            <a:r>
              <a:rPr lang="en-US" altLang="zh-TW" dirty="0"/>
              <a:t>Thomas A. Edison CTE HS 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b="1" dirty="0"/>
              <a:t>Stephen Lynch</a:t>
            </a:r>
          </a:p>
          <a:p>
            <a:r>
              <a:rPr lang="en-US" altLang="zh-TW" dirty="0"/>
              <a:t>Network Architect, CCIE #36243</a:t>
            </a:r>
          </a:p>
          <a:p>
            <a:r>
              <a:rPr lang="en-US" altLang="zh-TW" dirty="0"/>
              <a:t>ABS Technology Architects</a:t>
            </a:r>
            <a:endParaRPr lang="en-US" altLang="zh-TW" dirty="0"/>
          </a:p>
        </p:txBody>
      </p:sp>
      <p:sp>
        <p:nvSpPr>
          <p:cNvPr id="38913" name="Title 1"/>
          <p:cNvSpPr>
            <a:spLocks noGrp="1"/>
          </p:cNvSpPr>
          <p:nvPr>
            <p:ph type="ctrTitle"/>
          </p:nvPr>
        </p:nvSpPr>
        <p:spPr bwMode="auto">
          <a:xfrm>
            <a:off x="280988" y="1384300"/>
            <a:ext cx="4076700" cy="1265238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r>
              <a:rPr altLang="zh-CN" smtClean="0">
                <a:ea typeface="黑体" pitchFamily="2" charset="-122"/>
                <a:cs typeface="Arial" charset="0"/>
              </a:rPr>
              <a:t>IPv6 ACL</a:t>
            </a:r>
            <a:endParaRPr lang="zh-CN" altLang="en-US" smtClean="0"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IPv6 ACL</a:t>
            </a:r>
            <a:r>
              <a:rPr lang="zh-TW" altLang="en-US" smtClean="0"/>
              <a:t> </a:t>
            </a:r>
            <a:r>
              <a:rPr lang="zh-CN" altLang="en-US" smtClean="0"/>
              <a:t>的工作原理</a:t>
            </a:r>
            <a:endParaRPr lang="zh-CN" altLang="en-US" dirty="0"/>
          </a:p>
        </p:txBody>
      </p:sp>
      <p:sp>
        <p:nvSpPr>
          <p:cNvPr id="40962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IPv6 ACL</a:t>
            </a:r>
            <a:r>
              <a:rPr lang="en-US" altLang="zh-TW" dirty="0" smtClean="0"/>
              <a:t> </a:t>
            </a:r>
            <a:r>
              <a:rPr lang="zh-TW" altLang="en-US" dirty="0" smtClean="0"/>
              <a:t>在操作和配置方面非常類似於 </a:t>
            </a:r>
            <a:r>
              <a:rPr lang="en-US" altLang="zh-CN" dirty="0" smtClean="0"/>
              <a:t>IPv4 ACL</a:t>
            </a:r>
            <a:r>
              <a:rPr lang="zh-CN" altLang="en-US" dirty="0" smtClean="0"/>
              <a:t>。</a:t>
            </a:r>
            <a:r>
              <a:rPr lang="zh-TW" altLang="en-US" dirty="0" smtClean="0"/>
              <a:t>熟悉 </a:t>
            </a:r>
            <a:r>
              <a:rPr lang="en-US" altLang="zh-CN" dirty="0" smtClean="0"/>
              <a:t>IPv4</a:t>
            </a:r>
            <a:r>
              <a:rPr lang="en-US" altLang="zh-TW" dirty="0" smtClean="0"/>
              <a:t> </a:t>
            </a:r>
            <a:r>
              <a:rPr lang="zh-TW" altLang="en-US" dirty="0" smtClean="0"/>
              <a:t>存取清單會很容易理解和配置 </a:t>
            </a:r>
            <a:r>
              <a:rPr lang="en-US" altLang="zh-CN" dirty="0" smtClean="0"/>
              <a:t>IPv6 ACL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US" altLang="zh-CN" dirty="0" smtClean="0"/>
              <a:t>IPv6</a:t>
            </a:r>
            <a:r>
              <a:rPr lang="en-US" altLang="zh-TW" dirty="0" smtClean="0"/>
              <a:t> </a:t>
            </a:r>
            <a:r>
              <a:rPr lang="zh-TW" altLang="en-US" dirty="0" smtClean="0"/>
              <a:t>只有一種 </a:t>
            </a:r>
            <a:r>
              <a:rPr lang="en-US" altLang="zh-CN" dirty="0" smtClean="0"/>
              <a:t>ACL</a:t>
            </a:r>
            <a:r>
              <a:rPr lang="en-US" altLang="zh-TW" dirty="0" smtClean="0"/>
              <a:t> </a:t>
            </a:r>
            <a:r>
              <a:rPr lang="zh-TW" altLang="en-US" dirty="0" smtClean="0"/>
              <a:t>類型，等同於 </a:t>
            </a:r>
            <a:r>
              <a:rPr lang="en-US" altLang="zh-CN" dirty="0" smtClean="0"/>
              <a:t>IPv4</a:t>
            </a:r>
            <a:r>
              <a:rPr lang="en-US" altLang="zh-TW" dirty="0" smtClean="0"/>
              <a:t> </a:t>
            </a:r>
            <a:r>
              <a:rPr lang="zh-TW" altLang="en-US" dirty="0" smtClean="0"/>
              <a:t>延伸命名型 </a:t>
            </a:r>
            <a:r>
              <a:rPr lang="en-US" altLang="zh-CN" dirty="0" smtClean="0"/>
              <a:t>ACL</a:t>
            </a:r>
            <a:r>
              <a:rPr lang="zh-CN" altLang="en-US" dirty="0" smtClean="0"/>
              <a:t>。</a:t>
            </a:r>
          </a:p>
          <a:p>
            <a:r>
              <a:rPr lang="en-US" altLang="zh-CN" dirty="0" smtClean="0"/>
              <a:t>IPv6</a:t>
            </a:r>
            <a:r>
              <a:rPr lang="en-US" altLang="zh-TW" dirty="0" smtClean="0"/>
              <a:t> </a:t>
            </a:r>
            <a:r>
              <a:rPr lang="zh-TW" altLang="en-US" dirty="0" smtClean="0"/>
              <a:t>中沒有</a:t>
            </a:r>
            <a:r>
              <a:rPr lang="zh-TW" altLang="en-US" dirty="0" smtClean="0"/>
              <a:t>編號型 </a:t>
            </a:r>
            <a:r>
              <a:rPr lang="en-US" altLang="zh-CN" dirty="0" smtClean="0"/>
              <a:t>ACL</a:t>
            </a:r>
            <a:r>
              <a:rPr lang="zh-CN" altLang="en-US" dirty="0" smtClean="0"/>
              <a:t>，</a:t>
            </a:r>
            <a:r>
              <a:rPr lang="zh-TW" altLang="en-US" dirty="0" smtClean="0"/>
              <a:t>只有命名型 </a:t>
            </a:r>
            <a:r>
              <a:rPr lang="en-US" altLang="zh-CN" dirty="0" smtClean="0"/>
              <a:t>ACL</a:t>
            </a:r>
            <a:r>
              <a:rPr lang="zh-CN" altLang="en-US" dirty="0" smtClean="0"/>
              <a:t>。</a:t>
            </a:r>
          </a:p>
          <a:p>
            <a:r>
              <a:rPr lang="en-US" altLang="zh-CN" dirty="0" smtClean="0"/>
              <a:t>IPv4</a:t>
            </a:r>
            <a:r>
              <a:rPr lang="en-US" altLang="zh-TW" dirty="0" smtClean="0"/>
              <a:t> </a:t>
            </a:r>
            <a:r>
              <a:rPr lang="zh-TW" altLang="en-US" dirty="0" smtClean="0"/>
              <a:t>使用 </a:t>
            </a:r>
            <a:r>
              <a:rPr lang="en-US" altLang="zh-CN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altLang="zh-CN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access-group </a:t>
            </a:r>
            <a:r>
              <a:rPr lang="zh-TW" altLang="en-US" dirty="0" smtClean="0"/>
              <a:t>命令對 </a:t>
            </a:r>
            <a:r>
              <a:rPr lang="en-US" altLang="zh-CN" dirty="0" smtClean="0"/>
              <a:t>IPv4</a:t>
            </a:r>
            <a:r>
              <a:rPr lang="en-US" altLang="zh-TW" dirty="0" smtClean="0"/>
              <a:t> </a:t>
            </a:r>
            <a:r>
              <a:rPr lang="zh-TW" altLang="en-US" dirty="0" smtClean="0"/>
              <a:t>介面套用 </a:t>
            </a:r>
            <a:r>
              <a:rPr lang="en-US" altLang="zh-CN" dirty="0" smtClean="0"/>
              <a:t>IPv4 ACL</a:t>
            </a:r>
            <a:r>
              <a:rPr lang="zh-CN" altLang="en-US" dirty="0" smtClean="0"/>
              <a:t>。</a:t>
            </a:r>
            <a:r>
              <a:rPr lang="en-US" altLang="zh-CN" dirty="0" smtClean="0"/>
              <a:t>IPv6</a:t>
            </a:r>
            <a:r>
              <a:rPr lang="zh-TW" altLang="en-US" dirty="0" smtClean="0"/>
              <a:t> 使用 </a:t>
            </a:r>
            <a:r>
              <a:rPr lang="en-US" altLang="zh-CN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ipv6 traffic-filter </a:t>
            </a:r>
            <a:r>
              <a:rPr lang="zh-TW" altLang="en-US" dirty="0" smtClean="0"/>
              <a:t>命令對 </a:t>
            </a:r>
            <a:r>
              <a:rPr lang="en-US" altLang="zh-CN" dirty="0" smtClean="0"/>
              <a:t>IPv6 ACL</a:t>
            </a:r>
            <a:r>
              <a:rPr lang="en-US" altLang="zh-TW" dirty="0" smtClean="0"/>
              <a:t> </a:t>
            </a:r>
            <a:r>
              <a:rPr lang="zh-TW" altLang="en-US" dirty="0" smtClean="0"/>
              <a:t>執行相同操作。</a:t>
            </a:r>
          </a:p>
          <a:p>
            <a:r>
              <a:rPr lang="en-US" altLang="zh-CN" dirty="0" smtClean="0"/>
              <a:t>IPv6 ACL</a:t>
            </a:r>
            <a:r>
              <a:rPr lang="en-US" altLang="zh-TW" dirty="0" smtClean="0"/>
              <a:t> </a:t>
            </a:r>
            <a:r>
              <a:rPr lang="zh-TW" altLang="en-US" dirty="0" smtClean="0"/>
              <a:t>不使用萬用遮罩。相反，它使用前置碼長度來表示應匹配的 </a:t>
            </a:r>
            <a:r>
              <a:rPr lang="en-US" altLang="zh-CN" dirty="0" smtClean="0"/>
              <a:t>IPv6</a:t>
            </a:r>
            <a:r>
              <a:rPr lang="en-US" altLang="zh-TW" dirty="0" smtClean="0"/>
              <a:t> </a:t>
            </a:r>
            <a:r>
              <a:rPr lang="zh-TW" altLang="en-US" dirty="0" smtClean="0"/>
              <a:t>來</a:t>
            </a:r>
            <a:r>
              <a:rPr lang="zh-TW" altLang="en-US" dirty="0" smtClean="0"/>
              <a:t>源位址或目的</a:t>
            </a:r>
            <a:r>
              <a:rPr lang="zh-TW" altLang="en-US" dirty="0" smtClean="0"/>
              <a:t>位</a:t>
            </a:r>
            <a:r>
              <a:rPr lang="zh-TW" altLang="en-US" dirty="0" smtClean="0"/>
              <a:t>址數量。</a:t>
            </a:r>
          </a:p>
          <a:p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IPv6 ACL</a:t>
            </a:r>
            <a:r>
              <a:rPr lang="zh-CN" altLang="en-US" smtClean="0"/>
              <a:t>拓樸</a:t>
            </a:r>
            <a:endParaRPr lang="zh-CN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 dirty="0"/>
          </a:p>
        </p:txBody>
      </p:sp>
      <p:grpSp>
        <p:nvGrpSpPr>
          <p:cNvPr id="6" name="群組 5"/>
          <p:cNvGrpSpPr/>
          <p:nvPr/>
        </p:nvGrpSpPr>
        <p:grpSpPr>
          <a:xfrm>
            <a:off x="565150" y="1452563"/>
            <a:ext cx="7761288" cy="4745037"/>
            <a:chOff x="565150" y="1452563"/>
            <a:chExt cx="7761288" cy="4745037"/>
          </a:xfrm>
        </p:grpSpPr>
        <p:sp>
          <p:nvSpPr>
            <p:cNvPr id="4" name="Freeform 9"/>
            <p:cNvSpPr>
              <a:spLocks/>
            </p:cNvSpPr>
            <p:nvPr/>
          </p:nvSpPr>
          <p:spPr bwMode="auto">
            <a:xfrm flipV="1">
              <a:off x="4305300" y="1931988"/>
              <a:ext cx="1358900" cy="100012"/>
            </a:xfrm>
            <a:custGeom>
              <a:avLst/>
              <a:gdLst>
                <a:gd name="T0" fmla="*/ 0 w 2017"/>
                <a:gd name="T1" fmla="*/ 0 h 97"/>
                <a:gd name="T2" fmla="*/ 1008 w 2017"/>
                <a:gd name="T3" fmla="*/ 0 h 97"/>
                <a:gd name="T4" fmla="*/ 912 w 2017"/>
                <a:gd name="T5" fmla="*/ 96 h 97"/>
                <a:gd name="T6" fmla="*/ 2016 w 2017"/>
                <a:gd name="T7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7" h="97">
                  <a:moveTo>
                    <a:pt x="0" y="0"/>
                  </a:moveTo>
                  <a:lnTo>
                    <a:pt x="1008" y="0"/>
                  </a:lnTo>
                  <a:lnTo>
                    <a:pt x="912" y="96"/>
                  </a:lnTo>
                  <a:lnTo>
                    <a:pt x="2016" y="96"/>
                  </a:lnTo>
                </a:path>
              </a:pathLst>
            </a:custGeom>
            <a:noFill/>
            <a:ln w="25400" cap="rnd" cmpd="sng">
              <a:solidFill>
                <a:srgbClr val="CF0E3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pic>
          <p:nvPicPr>
            <p:cNvPr id="43011" name="Picture 3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25825" y="1814513"/>
              <a:ext cx="906463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12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266825" y="4041775"/>
              <a:ext cx="908050" cy="382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1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54313" y="4040188"/>
              <a:ext cx="906462" cy="382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014" name="TextBox 8"/>
            <p:cNvSpPr txBox="1">
              <a:spLocks noChangeArrowheads="1"/>
            </p:cNvSpPr>
            <p:nvPr/>
          </p:nvSpPr>
          <p:spPr bwMode="auto">
            <a:xfrm>
              <a:off x="3695700" y="2098675"/>
              <a:ext cx="381000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>
                  <a:solidFill>
                    <a:srgbClr val="FFFFFF"/>
                  </a:solidFill>
                  <a:ea typeface="黑体" pitchFamily="2" charset="-122"/>
                  <a:cs typeface="Arial" charset="0"/>
                </a:rPr>
                <a:t>R2</a:t>
              </a:r>
              <a:endParaRPr lang="zh-CN" altLang="en-US" sz="1200" b="1">
                <a:solidFill>
                  <a:schemeClr val="bg1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15" name="TextBox 9"/>
            <p:cNvSpPr txBox="1">
              <a:spLocks noChangeArrowheads="1"/>
            </p:cNvSpPr>
            <p:nvPr/>
          </p:nvSpPr>
          <p:spPr bwMode="auto">
            <a:xfrm rot="10800000" flipV="1">
              <a:off x="733425" y="5940425"/>
              <a:ext cx="2413000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2001:DB8:CC1E:1::1/64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11" name="Line 47"/>
            <p:cNvSpPr>
              <a:spLocks noChangeShapeType="1"/>
            </p:cNvSpPr>
            <p:nvPr/>
          </p:nvSpPr>
          <p:spPr bwMode="auto">
            <a:xfrm flipH="1">
              <a:off x="1785938" y="3441700"/>
              <a:ext cx="566737" cy="601663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12" name="Line 47"/>
            <p:cNvSpPr>
              <a:spLocks noChangeShapeType="1"/>
            </p:cNvSpPr>
            <p:nvPr/>
          </p:nvSpPr>
          <p:spPr bwMode="auto">
            <a:xfrm flipH="1" flipV="1">
              <a:off x="2809875" y="3463925"/>
              <a:ext cx="457200" cy="576263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43018" name="TextBox 12"/>
            <p:cNvSpPr txBox="1">
              <a:spLocks noChangeArrowheads="1"/>
            </p:cNvSpPr>
            <p:nvPr/>
          </p:nvSpPr>
          <p:spPr bwMode="auto">
            <a:xfrm>
              <a:off x="1604963" y="2389188"/>
              <a:ext cx="1484312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2001:DB8:CC1E::/127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19" name="TextBox 13"/>
            <p:cNvSpPr txBox="1">
              <a:spLocks noChangeArrowheads="1"/>
            </p:cNvSpPr>
            <p:nvPr/>
          </p:nvSpPr>
          <p:spPr bwMode="auto">
            <a:xfrm>
              <a:off x="565150" y="3525838"/>
              <a:ext cx="1395413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9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2001:DB8:CC1E:1::/64</a:t>
              </a:r>
              <a:endParaRPr lang="zh-CN" altLang="en-US" sz="9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20" name="TextBox 14"/>
            <p:cNvSpPr txBox="1">
              <a:spLocks noChangeArrowheads="1"/>
            </p:cNvSpPr>
            <p:nvPr/>
          </p:nvSpPr>
          <p:spPr bwMode="auto">
            <a:xfrm>
              <a:off x="2990850" y="2193925"/>
              <a:ext cx="568325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S0/0/0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21" name="TextBox 15"/>
            <p:cNvSpPr txBox="1">
              <a:spLocks noChangeArrowheads="1"/>
            </p:cNvSpPr>
            <p:nvPr/>
          </p:nvSpPr>
          <p:spPr bwMode="auto">
            <a:xfrm>
              <a:off x="4246563" y="1997075"/>
              <a:ext cx="569912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S0/0/1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22" name="TextBox 17"/>
            <p:cNvSpPr txBox="1">
              <a:spLocks noChangeArrowheads="1"/>
            </p:cNvSpPr>
            <p:nvPr/>
          </p:nvSpPr>
          <p:spPr bwMode="auto">
            <a:xfrm>
              <a:off x="1417638" y="4198938"/>
              <a:ext cx="3730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>
                  <a:solidFill>
                    <a:srgbClr val="FFFFFF"/>
                  </a:solidFill>
                  <a:ea typeface="黑体" pitchFamily="2" charset="-122"/>
                  <a:cs typeface="Arial" charset="0"/>
                </a:rPr>
                <a:t>S1</a:t>
              </a:r>
              <a:endParaRPr lang="zh-CN" altLang="en-US" sz="1200" b="1">
                <a:solidFill>
                  <a:schemeClr val="bg1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23" name="TextBox 18"/>
            <p:cNvSpPr txBox="1">
              <a:spLocks noChangeArrowheads="1"/>
            </p:cNvSpPr>
            <p:nvPr/>
          </p:nvSpPr>
          <p:spPr bwMode="auto">
            <a:xfrm>
              <a:off x="2921000" y="4194175"/>
              <a:ext cx="371475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>
                  <a:solidFill>
                    <a:srgbClr val="FFFFFF"/>
                  </a:solidFill>
                  <a:ea typeface="黑体" pitchFamily="2" charset="-122"/>
                  <a:cs typeface="Arial" charset="0"/>
                </a:rPr>
                <a:t>S2</a:t>
              </a:r>
              <a:endParaRPr lang="zh-CN" altLang="en-US" sz="1200" b="1">
                <a:solidFill>
                  <a:schemeClr val="bg1"/>
                </a:solidFill>
                <a:ea typeface="黑体" pitchFamily="2" charset="-122"/>
                <a:cs typeface="Arial" charset="0"/>
              </a:endParaRPr>
            </a:p>
          </p:txBody>
        </p:sp>
        <p:pic>
          <p:nvPicPr>
            <p:cNvPr id="43024" name="Picture 3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4713" y="2949575"/>
              <a:ext cx="906462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025" name="TextBox 20"/>
            <p:cNvSpPr txBox="1">
              <a:spLocks noChangeArrowheads="1"/>
            </p:cNvSpPr>
            <p:nvPr/>
          </p:nvSpPr>
          <p:spPr bwMode="auto">
            <a:xfrm>
              <a:off x="2406650" y="3230563"/>
              <a:ext cx="379413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>
                  <a:solidFill>
                    <a:srgbClr val="FFFFFF"/>
                  </a:solidFill>
                  <a:ea typeface="黑体" pitchFamily="2" charset="-122"/>
                  <a:cs typeface="Arial" charset="0"/>
                </a:rPr>
                <a:t>R1</a:t>
              </a:r>
              <a:endParaRPr lang="zh-CN" altLang="en-US" sz="1200" b="1">
                <a:solidFill>
                  <a:schemeClr val="bg1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22" name="Freeform 9"/>
            <p:cNvSpPr>
              <a:spLocks/>
            </p:cNvSpPr>
            <p:nvPr/>
          </p:nvSpPr>
          <p:spPr bwMode="auto">
            <a:xfrm rot="18445216">
              <a:off x="2821782" y="2585244"/>
              <a:ext cx="957262" cy="177800"/>
            </a:xfrm>
            <a:custGeom>
              <a:avLst/>
              <a:gdLst>
                <a:gd name="T0" fmla="*/ 0 w 2017"/>
                <a:gd name="T1" fmla="*/ 0 h 97"/>
                <a:gd name="T2" fmla="*/ 1008 w 2017"/>
                <a:gd name="T3" fmla="*/ 0 h 97"/>
                <a:gd name="T4" fmla="*/ 912 w 2017"/>
                <a:gd name="T5" fmla="*/ 96 h 97"/>
                <a:gd name="T6" fmla="*/ 2016 w 2017"/>
                <a:gd name="T7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7" h="97">
                  <a:moveTo>
                    <a:pt x="0" y="0"/>
                  </a:moveTo>
                  <a:lnTo>
                    <a:pt x="1008" y="0"/>
                  </a:lnTo>
                  <a:lnTo>
                    <a:pt x="912" y="96"/>
                  </a:lnTo>
                  <a:lnTo>
                    <a:pt x="2016" y="96"/>
                  </a:lnTo>
                </a:path>
              </a:pathLst>
            </a:custGeom>
            <a:noFill/>
            <a:ln w="25400" cap="rnd" cmpd="sng">
              <a:solidFill>
                <a:srgbClr val="CF0E3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pic>
          <p:nvPicPr>
            <p:cNvPr id="43027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76875" y="2974975"/>
              <a:ext cx="1190625" cy="501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Line 47"/>
            <p:cNvSpPr>
              <a:spLocks noChangeShapeType="1"/>
            </p:cNvSpPr>
            <p:nvPr/>
          </p:nvSpPr>
          <p:spPr bwMode="auto">
            <a:xfrm flipH="1">
              <a:off x="5969000" y="2243138"/>
              <a:ext cx="3175" cy="731837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43029" name="TextBox 26"/>
            <p:cNvSpPr txBox="1">
              <a:spLocks noChangeArrowheads="1"/>
            </p:cNvSpPr>
            <p:nvPr/>
          </p:nvSpPr>
          <p:spPr bwMode="auto">
            <a:xfrm>
              <a:off x="3989388" y="1452563"/>
              <a:ext cx="1563687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000" b="1" dirty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2001:DB8:CAFE::2/127</a:t>
              </a:r>
              <a:endParaRPr lang="zh-CN" altLang="en-US" sz="1000" b="1" dirty="0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30" name="TextBox 27"/>
            <p:cNvSpPr txBox="1">
              <a:spLocks noChangeArrowheads="1"/>
            </p:cNvSpPr>
            <p:nvPr/>
          </p:nvSpPr>
          <p:spPr bwMode="auto">
            <a:xfrm>
              <a:off x="5530850" y="3214688"/>
              <a:ext cx="876300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>
                  <a:solidFill>
                    <a:srgbClr val="FFFFFF"/>
                  </a:solidFill>
                  <a:ea typeface="黑体" pitchFamily="2" charset="-122"/>
                  <a:cs typeface="Arial" charset="0"/>
                </a:rPr>
                <a:t>ISP_ASW</a:t>
              </a:r>
              <a:endParaRPr lang="zh-CN" altLang="en-US" sz="1200" b="1">
                <a:solidFill>
                  <a:schemeClr val="bg1"/>
                </a:solidFill>
                <a:ea typeface="黑体" pitchFamily="2" charset="-122"/>
                <a:cs typeface="Arial" charset="0"/>
              </a:endParaRPr>
            </a:p>
          </p:txBody>
        </p:sp>
        <p:pic>
          <p:nvPicPr>
            <p:cNvPr id="43031" name="Picture 34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216025" y="5124450"/>
              <a:ext cx="909638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32" name="Picture 30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716213" y="5130800"/>
              <a:ext cx="909637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33" name="Picture 34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691063" y="4164013"/>
              <a:ext cx="909637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" name="Line 47"/>
            <p:cNvSpPr>
              <a:spLocks noChangeShapeType="1"/>
            </p:cNvSpPr>
            <p:nvPr/>
          </p:nvSpPr>
          <p:spPr bwMode="auto">
            <a:xfrm flipV="1">
              <a:off x="1590675" y="4410075"/>
              <a:ext cx="6350" cy="723900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35" name="Line 47"/>
            <p:cNvSpPr>
              <a:spLocks noChangeShapeType="1"/>
            </p:cNvSpPr>
            <p:nvPr/>
          </p:nvSpPr>
          <p:spPr bwMode="auto">
            <a:xfrm flipV="1">
              <a:off x="3098800" y="4402138"/>
              <a:ext cx="7938" cy="723900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36" name="Line 47"/>
            <p:cNvSpPr>
              <a:spLocks noChangeShapeType="1"/>
            </p:cNvSpPr>
            <p:nvPr/>
          </p:nvSpPr>
          <p:spPr bwMode="auto">
            <a:xfrm flipV="1">
              <a:off x="5145088" y="3460750"/>
              <a:ext cx="576262" cy="703263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43037" name="TextBox 37"/>
            <p:cNvSpPr txBox="1">
              <a:spLocks noChangeArrowheads="1"/>
            </p:cNvSpPr>
            <p:nvPr/>
          </p:nvSpPr>
          <p:spPr bwMode="auto">
            <a:xfrm>
              <a:off x="1316038" y="5260975"/>
              <a:ext cx="6715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1100" b="1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管理者</a:t>
              </a:r>
              <a:endParaRPr lang="zh-CN" altLang="en-US" sz="11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38" name="TextBox 38"/>
            <p:cNvSpPr txBox="1">
              <a:spLocks noChangeArrowheads="1"/>
            </p:cNvSpPr>
            <p:nvPr/>
          </p:nvSpPr>
          <p:spPr bwMode="auto">
            <a:xfrm>
              <a:off x="2870200" y="5284788"/>
              <a:ext cx="669925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1100" b="1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主機</a:t>
              </a:r>
              <a:endParaRPr lang="zh-CN" altLang="en-US" sz="11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39" name="TextBox 39"/>
            <p:cNvSpPr txBox="1">
              <a:spLocks noChangeArrowheads="1"/>
            </p:cNvSpPr>
            <p:nvPr/>
          </p:nvSpPr>
          <p:spPr bwMode="auto">
            <a:xfrm>
              <a:off x="4719638" y="4273550"/>
              <a:ext cx="738187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zh-CN" altLang="en-US" sz="9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外部</a:t>
              </a:r>
              <a:r>
                <a:rPr lang="en-US" altLang="zh-CN" sz="9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/>
              </a:r>
              <a:br>
                <a:rPr lang="en-US" altLang="zh-CN" sz="9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</a:br>
              <a:r>
                <a:rPr lang="zh-CN" altLang="en-US" sz="900" b="1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主機</a:t>
              </a:r>
              <a:endParaRPr lang="zh-CN" altLang="en-US" sz="9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40" name="TextBox 41"/>
            <p:cNvSpPr txBox="1">
              <a:spLocks noChangeArrowheads="1"/>
            </p:cNvSpPr>
            <p:nvPr/>
          </p:nvSpPr>
          <p:spPr bwMode="auto">
            <a:xfrm>
              <a:off x="2986088" y="3536950"/>
              <a:ext cx="1397000" cy="230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9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2001:DB8:CC1E:2::/64</a:t>
              </a:r>
              <a:endParaRPr lang="zh-CN" altLang="en-US" sz="9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41" name="TextBox 42"/>
            <p:cNvSpPr txBox="1">
              <a:spLocks noChangeArrowheads="1"/>
            </p:cNvSpPr>
            <p:nvPr/>
          </p:nvSpPr>
          <p:spPr bwMode="auto">
            <a:xfrm>
              <a:off x="6024563" y="2566988"/>
              <a:ext cx="1416050" cy="230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9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2001:DB8:CC1E:A::/64</a:t>
              </a:r>
              <a:endParaRPr lang="zh-CN" altLang="en-US" sz="9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42" name="TextBox 45"/>
            <p:cNvSpPr txBox="1">
              <a:spLocks noChangeArrowheads="1"/>
            </p:cNvSpPr>
            <p:nvPr/>
          </p:nvSpPr>
          <p:spPr bwMode="auto">
            <a:xfrm>
              <a:off x="2954338" y="2887663"/>
              <a:ext cx="569912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S0/0/0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43" name="TextBox 46"/>
            <p:cNvSpPr txBox="1">
              <a:spLocks noChangeArrowheads="1"/>
            </p:cNvSpPr>
            <p:nvPr/>
          </p:nvSpPr>
          <p:spPr bwMode="auto">
            <a:xfrm rot="10800000" flipV="1">
              <a:off x="4191000" y="4967288"/>
              <a:ext cx="1606550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2001:DB8:CC1E:A::1/64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44" name="TextBox 48"/>
            <p:cNvSpPr txBox="1">
              <a:spLocks noChangeArrowheads="1"/>
            </p:cNvSpPr>
            <p:nvPr/>
          </p:nvSpPr>
          <p:spPr bwMode="auto">
            <a:xfrm rot="10800000" flipV="1">
              <a:off x="2432050" y="5949950"/>
              <a:ext cx="2413000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2001:DB8:CC1E:2::1/64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pic>
          <p:nvPicPr>
            <p:cNvPr id="43045" name="Picture 12"/>
            <p:cNvPicPr>
              <a:picLocks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335588" y="1574800"/>
              <a:ext cx="1181100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046" name="TextBox 2"/>
            <p:cNvSpPr txBox="1">
              <a:spLocks noChangeArrowheads="1"/>
            </p:cNvSpPr>
            <p:nvPr/>
          </p:nvSpPr>
          <p:spPr bwMode="auto">
            <a:xfrm>
              <a:off x="5432425" y="1749425"/>
              <a:ext cx="10318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Internet</a:t>
              </a:r>
              <a:endParaRPr lang="zh-CN" altLang="en-US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pic>
          <p:nvPicPr>
            <p:cNvPr id="43047" name="Picture 37" descr="ICM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126288" y="3989388"/>
              <a:ext cx="723900" cy="148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048" name="TextBox 49"/>
            <p:cNvSpPr txBox="1">
              <a:spLocks noChangeArrowheads="1"/>
            </p:cNvSpPr>
            <p:nvPr/>
          </p:nvSpPr>
          <p:spPr bwMode="auto">
            <a:xfrm>
              <a:off x="5522913" y="5614988"/>
              <a:ext cx="10985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000" b="1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Web</a:t>
              </a:r>
              <a:r>
                <a:rPr lang="zh-CN" altLang="en-US" sz="1000" b="1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伺服器</a:t>
              </a:r>
              <a:endParaRPr lang="zh-CN" altLang="en-US" sz="1000" b="1">
                <a:solidFill>
                  <a:srgbClr val="000000"/>
                </a:solidFill>
                <a:ea typeface="黑体" pitchFamily="2" charset="-122"/>
                <a:cs typeface="Arial" charset="0"/>
              </a:endParaRPr>
            </a:p>
            <a:p>
              <a:pPr algn="ctr"/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www.cisco.pka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49" name="TextBox 51"/>
            <p:cNvSpPr txBox="1">
              <a:spLocks noChangeArrowheads="1"/>
            </p:cNvSpPr>
            <p:nvPr/>
          </p:nvSpPr>
          <p:spPr bwMode="auto">
            <a:xfrm>
              <a:off x="7000875" y="5438775"/>
              <a:ext cx="84029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000" b="1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DNS</a:t>
              </a:r>
              <a:r>
                <a:rPr lang="zh-CN" altLang="en-US" sz="1000" b="1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伺服器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53" name="Line 47"/>
            <p:cNvSpPr>
              <a:spLocks noChangeShapeType="1"/>
            </p:cNvSpPr>
            <p:nvPr/>
          </p:nvSpPr>
          <p:spPr bwMode="auto">
            <a:xfrm flipV="1">
              <a:off x="6142038" y="3476625"/>
              <a:ext cx="0" cy="687388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54" name="Line 47"/>
            <p:cNvSpPr>
              <a:spLocks noChangeShapeType="1"/>
            </p:cNvSpPr>
            <p:nvPr/>
          </p:nvSpPr>
          <p:spPr bwMode="auto">
            <a:xfrm flipH="1" flipV="1">
              <a:off x="6411913" y="3430588"/>
              <a:ext cx="801687" cy="609600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pic>
          <p:nvPicPr>
            <p:cNvPr id="43052" name="Picture 37" descr="ICM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797550" y="4167188"/>
              <a:ext cx="723900" cy="148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053" name="Rectangle 57"/>
            <p:cNvSpPr>
              <a:spLocks noChangeArrowheads="1"/>
            </p:cNvSpPr>
            <p:nvPr/>
          </p:nvSpPr>
          <p:spPr bwMode="auto">
            <a:xfrm>
              <a:off x="5299075" y="5927725"/>
              <a:ext cx="1620838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2001:DB8:CC1E:A::2/64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3054" name="Rectangle 58"/>
            <p:cNvSpPr>
              <a:spLocks noChangeArrowheads="1"/>
            </p:cNvSpPr>
            <p:nvPr/>
          </p:nvSpPr>
          <p:spPr bwMode="auto">
            <a:xfrm>
              <a:off x="6705600" y="5602288"/>
              <a:ext cx="1620838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2001:DB8:CC1E:A::2/64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限制對</a:t>
            </a:r>
            <a:r>
              <a:rPr lang="zh-TW" altLang="en-US" dirty="0" smtClean="0"/>
              <a:t> </a:t>
            </a:r>
            <a:r>
              <a:rPr lang="en-US" altLang="zh-CN" dirty="0" smtClean="0"/>
              <a:t>VTY</a:t>
            </a:r>
            <a:r>
              <a:rPr lang="zh-TW" altLang="en-US" dirty="0" smtClean="0"/>
              <a:t> </a:t>
            </a:r>
            <a:r>
              <a:rPr lang="zh-CN" altLang="en-US" dirty="0" smtClean="0"/>
              <a:t>線路的存取</a:t>
            </a:r>
            <a:endParaRPr lang="zh-CN" alt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 smtClean="0"/>
          </a:p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在本例中，我們只允許管理者 </a:t>
            </a:r>
            <a:r>
              <a:rPr lang="en-US" altLang="zh-TW" dirty="0" smtClean="0"/>
              <a:t>PC</a:t>
            </a:r>
            <a:r>
              <a:rPr lang="zh-TW" altLang="en-US" dirty="0" smtClean="0"/>
              <a:t> 透過 </a:t>
            </a:r>
            <a:r>
              <a:rPr lang="en-US" altLang="zh-TW" dirty="0" smtClean="0"/>
              <a:t>Telnet</a:t>
            </a:r>
            <a:r>
              <a:rPr lang="zh-TW" altLang="en-US" dirty="0" smtClean="0"/>
              <a:t> 連接至 </a:t>
            </a:r>
            <a:r>
              <a:rPr lang="en-US" altLang="zh-TW" dirty="0" smtClean="0"/>
              <a:t>R1</a:t>
            </a:r>
            <a:r>
              <a:rPr lang="zh-TW" altLang="en-US" dirty="0" smtClean="0"/>
              <a:t>，而拒絕其他設備。</a:t>
            </a:r>
          </a:p>
          <a:p>
            <a:r>
              <a:rPr lang="zh-TW" altLang="en-US" dirty="0" smtClean="0"/>
              <a:t>使用 </a:t>
            </a:r>
            <a:r>
              <a:rPr lang="en-US" altLang="zh-TW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ipv6 access-list</a:t>
            </a:r>
            <a:r>
              <a:rPr lang="en-US" altLang="zh-TW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</a:t>
            </a:r>
            <a:r>
              <a:rPr lang="zh-TW" altLang="en-US" dirty="0" smtClean="0"/>
              <a:t>命令新增一個命名型 </a:t>
            </a:r>
            <a:r>
              <a:rPr lang="en-US" altLang="zh-TW" dirty="0" smtClean="0"/>
              <a:t>IPv6 ACL</a:t>
            </a:r>
            <a:r>
              <a:rPr lang="zh-TW" altLang="en-US" dirty="0" smtClean="0"/>
              <a:t>。如同 </a:t>
            </a:r>
            <a:r>
              <a:rPr lang="en-US" altLang="zh-TW" dirty="0" smtClean="0"/>
              <a:t>IPv4</a:t>
            </a:r>
            <a:r>
              <a:rPr lang="zh-TW" altLang="en-US" dirty="0" smtClean="0"/>
              <a:t> 命名型 </a:t>
            </a:r>
            <a:r>
              <a:rPr lang="en-US" altLang="zh-TW" dirty="0" smtClean="0"/>
              <a:t>ACL</a:t>
            </a:r>
            <a:r>
              <a:rPr lang="zh-TW" altLang="en-US" dirty="0" smtClean="0"/>
              <a:t>，</a:t>
            </a:r>
            <a:r>
              <a:rPr lang="en-US" altLang="zh-TW" dirty="0" smtClean="0"/>
              <a:t>IPv6</a:t>
            </a:r>
            <a:r>
              <a:rPr lang="zh-TW" altLang="en-US" dirty="0" smtClean="0"/>
              <a:t> 名稱由字母數位組成、區分大小寫，並且必須是唯一的。</a:t>
            </a:r>
          </a:p>
          <a:p>
            <a:r>
              <a:rPr lang="zh-TW" altLang="en-US" dirty="0" smtClean="0"/>
              <a:t>使用 </a:t>
            </a:r>
            <a:r>
              <a:rPr lang="en-US" altLang="zh-TW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permit</a:t>
            </a:r>
            <a:r>
              <a:rPr lang="zh-TW" altLang="en-US" dirty="0" smtClean="0"/>
              <a:t> 或 </a:t>
            </a:r>
            <a:r>
              <a:rPr lang="en-US" altLang="zh-TW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deny</a:t>
            </a:r>
            <a:r>
              <a:rPr lang="zh-TW" altLang="en-US" dirty="0" smtClean="0"/>
              <a:t> 語句指定一個或多個條件，以決定轉發還是丟棄資料封包。</a:t>
            </a:r>
          </a:p>
          <a:p>
            <a:r>
              <a:rPr lang="zh-TW" altLang="en-US" dirty="0" smtClean="0"/>
              <a:t>使用 </a:t>
            </a:r>
            <a:r>
              <a:rPr lang="en-US" altLang="zh-TW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ipv6 </a:t>
            </a:r>
            <a:r>
              <a:rPr lang="en-US" altLang="zh-TW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access-class</a:t>
            </a:r>
            <a:r>
              <a:rPr lang="en-US" altLang="zh-TW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</a:t>
            </a:r>
            <a:r>
              <a:rPr lang="zh-TW" altLang="en-US" dirty="0" smtClean="0"/>
              <a:t>命令對 </a:t>
            </a:r>
            <a:r>
              <a:rPr lang="en-US" altLang="zh-TW" dirty="0" smtClean="0"/>
              <a:t>VTY</a:t>
            </a:r>
            <a:r>
              <a:rPr lang="zh-TW" altLang="en-US" dirty="0" smtClean="0"/>
              <a:t> 線路</a:t>
            </a:r>
            <a:r>
              <a:rPr lang="zh-TW" altLang="en-US" dirty="0"/>
              <a:t>套</a:t>
            </a:r>
            <a:r>
              <a:rPr lang="zh-TW" altLang="en-US" dirty="0" smtClean="0"/>
              <a:t>用 </a:t>
            </a:r>
            <a:r>
              <a:rPr lang="en-US" altLang="zh-TW" dirty="0" smtClean="0"/>
              <a:t>ACL</a:t>
            </a:r>
            <a:r>
              <a:rPr lang="zh-TW" altLang="en-US" dirty="0" smtClean="0"/>
              <a:t>。</a:t>
            </a:r>
          </a:p>
          <a:p>
            <a:endParaRPr lang="zh-TW" altLang="en-US" dirty="0"/>
          </a:p>
        </p:txBody>
      </p:sp>
      <p:grpSp>
        <p:nvGrpSpPr>
          <p:cNvPr id="10" name="群組 9"/>
          <p:cNvGrpSpPr/>
          <p:nvPr/>
        </p:nvGrpSpPr>
        <p:grpSpPr>
          <a:xfrm>
            <a:off x="1773238" y="1273175"/>
            <a:ext cx="5384800" cy="1792288"/>
            <a:chOff x="1773238" y="968375"/>
            <a:chExt cx="5384800" cy="1792288"/>
          </a:xfrm>
        </p:grpSpPr>
        <p:sp>
          <p:nvSpPr>
            <p:cNvPr id="6" name="Line 47"/>
            <p:cNvSpPr>
              <a:spLocks noChangeShapeType="1"/>
            </p:cNvSpPr>
            <p:nvPr/>
          </p:nvSpPr>
          <p:spPr bwMode="auto">
            <a:xfrm>
              <a:off x="3235325" y="1474788"/>
              <a:ext cx="854075" cy="0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j-lt"/>
                <a:ea typeface="黑体" pitchFamily="49" charset="-122"/>
                <a:cs typeface="Arial" pitchFamily="34" charset="0"/>
              </a:endParaRPr>
            </a:p>
          </p:txBody>
        </p:sp>
        <p:pic>
          <p:nvPicPr>
            <p:cNvPr id="45060" name="Picture 3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89400" y="1158875"/>
              <a:ext cx="957263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47"/>
            <p:cNvSpPr>
              <a:spLocks noChangeShapeType="1"/>
            </p:cNvSpPr>
            <p:nvPr/>
          </p:nvSpPr>
          <p:spPr bwMode="auto">
            <a:xfrm flipV="1">
              <a:off x="2716213" y="1443038"/>
              <a:ext cx="0" cy="725487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j-lt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9" name="Line 47"/>
            <p:cNvSpPr>
              <a:spLocks noChangeShapeType="1"/>
            </p:cNvSpPr>
            <p:nvPr/>
          </p:nvSpPr>
          <p:spPr bwMode="auto">
            <a:xfrm flipH="1">
              <a:off x="6065838" y="1606550"/>
              <a:ext cx="0" cy="561975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j-lt"/>
                <a:ea typeface="黑体" pitchFamily="49" charset="-122"/>
                <a:cs typeface="Arial" pitchFamily="34" charset="0"/>
              </a:endParaRPr>
            </a:p>
          </p:txBody>
        </p:sp>
        <p:pic>
          <p:nvPicPr>
            <p:cNvPr id="45063" name="Picture 4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9813" y="1244600"/>
              <a:ext cx="1128712" cy="48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64" name="Picture 34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479675" y="2108200"/>
              <a:ext cx="493713" cy="415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65" name="Picture 34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818188" y="2108200"/>
              <a:ext cx="493712" cy="415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Rectangle 12"/>
            <p:cNvSpPr/>
            <p:nvPr/>
          </p:nvSpPr>
          <p:spPr>
            <a:xfrm>
              <a:off x="2036763" y="968375"/>
              <a:ext cx="1793875" cy="27622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200" b="1">
                  <a:solidFill>
                    <a:srgbClr val="000000"/>
                  </a:solidFill>
                  <a:latin typeface="+mj-lt"/>
                  <a:ea typeface="黑体" pitchFamily="49" charset="-122"/>
                  <a:cs typeface="Arial" pitchFamily="34" charset="0"/>
                </a:rPr>
                <a:t>2001:DB8:CC1E:1::/64</a:t>
              </a:r>
            </a:p>
          </p:txBody>
        </p:sp>
        <p:pic>
          <p:nvPicPr>
            <p:cNvPr id="45067" name="Picture 4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86413" y="1233488"/>
              <a:ext cx="1128712" cy="48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Line 47"/>
            <p:cNvSpPr>
              <a:spLocks noChangeShapeType="1"/>
            </p:cNvSpPr>
            <p:nvPr/>
          </p:nvSpPr>
          <p:spPr bwMode="auto">
            <a:xfrm>
              <a:off x="5046663" y="1477963"/>
              <a:ext cx="539750" cy="0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j-lt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2575" y="974725"/>
              <a:ext cx="1795463" cy="27622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200" b="1" dirty="0">
                  <a:solidFill>
                    <a:srgbClr val="000000"/>
                  </a:solidFill>
                  <a:latin typeface="+mj-lt"/>
                  <a:ea typeface="黑体" pitchFamily="49" charset="-122"/>
                  <a:cs typeface="Arial" pitchFamily="34" charset="0"/>
                </a:rPr>
                <a:t>2001:DB8:CC1E:2::/64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773238" y="2484438"/>
              <a:ext cx="1879600" cy="27622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200" b="1">
                  <a:solidFill>
                    <a:srgbClr val="000000"/>
                  </a:solidFill>
                  <a:latin typeface="+mj-lt"/>
                  <a:ea typeface="黑体" pitchFamily="49" charset="-122"/>
                  <a:cs typeface="Arial" pitchFamily="34" charset="0"/>
                </a:rPr>
                <a:t>2001:DB8:CC1E:1::1/64</a:t>
              </a:r>
              <a:endParaRPr lang="zh-CN" altLang="en-US" sz="1200" b="1">
                <a:solidFill>
                  <a:schemeClr val="bg2"/>
                </a:solidFill>
                <a:latin typeface="+mj-lt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135563" y="2476500"/>
              <a:ext cx="1878012" cy="27622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200" b="1">
                  <a:solidFill>
                    <a:srgbClr val="000000"/>
                  </a:solidFill>
                  <a:latin typeface="+mj-lt"/>
                  <a:ea typeface="黑体" pitchFamily="49" charset="-122"/>
                  <a:cs typeface="Arial" pitchFamily="34" charset="0"/>
                </a:rPr>
                <a:t>2001:DB8:CC1E:2::1/64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579688" y="1477963"/>
              <a:ext cx="547687" cy="27622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200" b="1">
                  <a:solidFill>
                    <a:srgbClr val="FFFFFF"/>
                  </a:solidFill>
                  <a:latin typeface="+mj-lt"/>
                  <a:ea typeface="黑体" pitchFamily="49" charset="-122"/>
                  <a:cs typeface="Arial" pitchFamily="34" charset="0"/>
                </a:rPr>
                <a:t>S1</a:t>
              </a:r>
              <a:endParaRPr lang="zh-CN" altLang="en-US" sz="1200" b="1">
                <a:solidFill>
                  <a:schemeClr val="bg1"/>
                </a:solidFill>
                <a:latin typeface="+mj-lt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72163" y="1450975"/>
              <a:ext cx="547687" cy="27622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200" b="1">
                  <a:solidFill>
                    <a:srgbClr val="FFFFFF"/>
                  </a:solidFill>
                  <a:latin typeface="+mj-lt"/>
                  <a:ea typeface="黑体" pitchFamily="49" charset="-122"/>
                  <a:cs typeface="Arial" pitchFamily="34" charset="0"/>
                </a:rPr>
                <a:t>S2</a:t>
              </a:r>
              <a:endParaRPr lang="zh-CN" altLang="en-US" sz="1200" b="1">
                <a:solidFill>
                  <a:schemeClr val="bg1"/>
                </a:solidFill>
                <a:latin typeface="+mj-lt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381500" y="1512888"/>
              <a:ext cx="549275" cy="27781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200" b="1">
                  <a:solidFill>
                    <a:srgbClr val="FFFFFF"/>
                  </a:solidFill>
                  <a:latin typeface="+mj-lt"/>
                  <a:ea typeface="黑体" pitchFamily="49" charset="-122"/>
                  <a:cs typeface="Arial" pitchFamily="34" charset="0"/>
                </a:rPr>
                <a:t>R1</a:t>
              </a:r>
              <a:endParaRPr lang="zh-CN" altLang="en-US" sz="1200" b="1">
                <a:solidFill>
                  <a:schemeClr val="bg1"/>
                </a:solidFill>
                <a:latin typeface="+mj-lt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492375" y="2165350"/>
              <a:ext cx="514350" cy="1841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600" b="1" smtClean="0">
                  <a:solidFill>
                    <a:srgbClr val="000000"/>
                  </a:solidFill>
                  <a:latin typeface="+mj-lt"/>
                  <a:ea typeface="黑体" pitchFamily="49" charset="-122"/>
                  <a:cs typeface="Arial" pitchFamily="34" charset="0"/>
                </a:rPr>
                <a:t>管理者</a:t>
              </a:r>
              <a:endParaRPr lang="zh-CN" altLang="en-US" sz="600" b="1" dirty="0">
                <a:solidFill>
                  <a:schemeClr val="bg2"/>
                </a:solidFill>
                <a:latin typeface="+mj-lt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861050" y="2165350"/>
              <a:ext cx="512763" cy="1841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600" b="1" smtClean="0">
                  <a:solidFill>
                    <a:srgbClr val="000000"/>
                  </a:solidFill>
                  <a:latin typeface="+mj-lt"/>
                  <a:ea typeface="黑体" pitchFamily="49" charset="-122"/>
                  <a:cs typeface="Arial" pitchFamily="34" charset="0"/>
                </a:rPr>
                <a:t>主機</a:t>
              </a:r>
              <a:endParaRPr lang="zh-CN" altLang="en-US" sz="600" b="1">
                <a:solidFill>
                  <a:schemeClr val="bg2"/>
                </a:solidFill>
                <a:latin typeface="+mj-lt"/>
                <a:ea typeface="黑体" pitchFamily="49" charset="-122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ACL </a:t>
            </a:r>
            <a:r>
              <a:rPr lang="zh-CN" altLang="en-US" dirty="0" smtClean="0"/>
              <a:t>配置範例</a:t>
            </a:r>
            <a:endParaRPr lang="zh-CN" altLang="en-US" dirty="0"/>
          </a:p>
        </p:txBody>
      </p:sp>
      <p:sp>
        <p:nvSpPr>
          <p:cNvPr id="47106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TW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permit</a:t>
            </a:r>
            <a:r>
              <a:rPr lang="zh-TW" altLang="en-US" dirty="0" smtClean="0"/>
              <a:t> 語句僅允許管理者 </a:t>
            </a:r>
            <a:r>
              <a:rPr lang="en-US" altLang="zh-TW" dirty="0" smtClean="0"/>
              <a:t>PC </a:t>
            </a:r>
            <a:r>
              <a:rPr lang="zh-TW" altLang="en-US" dirty="0" smtClean="0"/>
              <a:t>透過 </a:t>
            </a:r>
            <a:r>
              <a:rPr lang="en-US" altLang="zh-TW" dirty="0" smtClean="0"/>
              <a:t>Telnet </a:t>
            </a:r>
            <a:r>
              <a:rPr lang="zh-TW" altLang="en-US" dirty="0" smtClean="0"/>
              <a:t>連接至 </a:t>
            </a:r>
            <a:r>
              <a:rPr lang="en-US" altLang="zh-TW" dirty="0" smtClean="0"/>
              <a:t>R1</a:t>
            </a:r>
            <a:r>
              <a:rPr lang="zh-TW" altLang="en-US" dirty="0" smtClean="0"/>
              <a:t>。</a:t>
            </a:r>
          </a:p>
          <a:p>
            <a:r>
              <a:rPr lang="zh-TW" altLang="en-US" dirty="0" smtClean="0"/>
              <a:t>隱含的 </a:t>
            </a:r>
            <a:r>
              <a:rPr lang="en-US" altLang="zh-TW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deny</a:t>
            </a:r>
            <a:r>
              <a:rPr lang="en-US" altLang="zh-TW" dirty="0" smtClean="0"/>
              <a:t> </a:t>
            </a:r>
            <a:r>
              <a:rPr lang="zh-TW" altLang="en-US" dirty="0" smtClean="0"/>
              <a:t>語句（未配置）將拒絕其他所有設備與 </a:t>
            </a:r>
            <a:r>
              <a:rPr lang="en-US" altLang="zh-TW" dirty="0" smtClean="0"/>
              <a:t>R1 </a:t>
            </a:r>
            <a:r>
              <a:rPr lang="zh-TW" altLang="en-US" dirty="0" smtClean="0"/>
              <a:t>建立 </a:t>
            </a:r>
            <a:r>
              <a:rPr lang="en-US" altLang="zh-TW" dirty="0" smtClean="0"/>
              <a:t>Telnet </a:t>
            </a:r>
            <a:r>
              <a:rPr lang="zh-TW" altLang="en-US" dirty="0" smtClean="0"/>
              <a:t>會談。</a:t>
            </a:r>
          </a:p>
          <a:p>
            <a:r>
              <a:rPr lang="zh-TW" altLang="en-US" dirty="0" smtClean="0"/>
              <a:t>使用 </a:t>
            </a:r>
            <a:r>
              <a:rPr lang="en-US" altLang="zh-TW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ipv6 </a:t>
            </a:r>
            <a:r>
              <a:rPr lang="en-US" altLang="zh-TW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access-class</a:t>
            </a:r>
            <a:r>
              <a:rPr lang="zh-TW" altLang="en-US" b="1" dirty="0">
                <a:solidFill>
                  <a:srgbClr val="0070C0"/>
                </a:solidFill>
                <a:cs typeface="Courier New" panose="02070309020205020404" pitchFamily="49" charset="0"/>
              </a:rPr>
              <a:t> </a:t>
            </a:r>
            <a:r>
              <a:rPr lang="zh-TW" altLang="en-US" dirty="0" smtClean="0"/>
              <a:t>命令並使用 </a:t>
            </a:r>
            <a:r>
              <a:rPr lang="en-US" altLang="zh-TW" dirty="0" smtClean="0"/>
              <a:t>in</a:t>
            </a:r>
            <a:r>
              <a:rPr lang="zh-TW" altLang="en-US" dirty="0" smtClean="0"/>
              <a:t> 作為方向，對 </a:t>
            </a:r>
            <a:r>
              <a:rPr lang="en-US" altLang="zh-TW" dirty="0" smtClean="0"/>
              <a:t>VTY</a:t>
            </a:r>
            <a:r>
              <a:rPr lang="zh-TW" altLang="en-US" dirty="0" smtClean="0"/>
              <a:t> 線路套用 </a:t>
            </a:r>
            <a:r>
              <a:rPr lang="en-US" altLang="zh-TW" dirty="0" smtClean="0"/>
              <a:t>ACL</a:t>
            </a:r>
            <a:r>
              <a:rPr lang="zh-TW" altLang="en-US" dirty="0" smtClean="0"/>
              <a:t>。</a:t>
            </a:r>
          </a:p>
          <a:p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419100" y="3578225"/>
            <a:ext cx="8331200" cy="181588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6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</a:t>
            </a:r>
            <a:r>
              <a:rPr lang="en-US" altLang="zh-CN" sz="16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config</a:t>
            </a:r>
            <a:r>
              <a:rPr lang="en-US" altLang="zh-CN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)#</a:t>
            </a:r>
            <a:r>
              <a:rPr lang="zh-TW" altLang="en-US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</a:t>
            </a:r>
            <a:r>
              <a:rPr lang="en-US" altLang="zh-CN" sz="16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ipv6 </a:t>
            </a:r>
            <a:r>
              <a:rPr lang="en-US" altLang="zh-CN" sz="1600" b="1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access-list </a:t>
            </a:r>
            <a:r>
              <a:rPr lang="en-US" altLang="zh-CN" sz="1600" b="1" i="1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NO_TELNET</a:t>
            </a:r>
          </a:p>
          <a:p>
            <a:r>
              <a:rPr lang="en-US" altLang="zh-CN" sz="16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R1(config-ipv6-acl</a:t>
            </a:r>
            <a:r>
              <a:rPr lang="en-US" altLang="zh-CN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)#</a:t>
            </a:r>
            <a:r>
              <a:rPr lang="zh-TW" altLang="en-US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</a:t>
            </a:r>
            <a:r>
              <a:rPr lang="en-US" altLang="zh-CN" sz="16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permit </a:t>
            </a:r>
            <a:r>
              <a:rPr lang="en-US" altLang="zh-CN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600" b="1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host </a:t>
            </a:r>
            <a:r>
              <a:rPr lang="en-US" altLang="zh-CN" sz="1600" b="1" i="1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2001:db8:cc1e:1::1 any </a:t>
            </a:r>
            <a:r>
              <a:rPr lang="en-US" altLang="zh-CN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600" b="1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</a:t>
            </a:r>
            <a:r>
              <a:rPr lang="en-US" altLang="zh-CN" sz="1600" b="1" i="1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23</a:t>
            </a:r>
          </a:p>
          <a:p>
            <a:r>
              <a:rPr lang="en-US" altLang="zh-CN" sz="16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R1(config-ipv6-acl</a:t>
            </a:r>
            <a:r>
              <a:rPr lang="en-US" altLang="zh-CN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)#</a:t>
            </a:r>
            <a:r>
              <a:rPr lang="zh-TW" altLang="en-US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</a:t>
            </a:r>
            <a:r>
              <a:rPr lang="en-US" altLang="zh-CN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exit</a:t>
            </a:r>
            <a:endParaRPr lang="en-US" altLang="zh-CN" sz="1600" dirty="0">
              <a:solidFill>
                <a:srgbClr val="000000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  <a:p>
            <a:r>
              <a:rPr lang="en-US" altLang="zh-CN" sz="16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</a:t>
            </a:r>
            <a:r>
              <a:rPr lang="en-US" altLang="zh-CN" sz="16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config</a:t>
            </a:r>
            <a:r>
              <a:rPr lang="en-US" altLang="zh-CN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)#</a:t>
            </a:r>
            <a:r>
              <a:rPr lang="zh-TW" altLang="en-US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</a:t>
            </a:r>
            <a:r>
              <a:rPr lang="en-US" altLang="zh-CN" sz="16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line </a:t>
            </a:r>
            <a:r>
              <a:rPr lang="en-US" altLang="zh-CN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vty</a:t>
            </a:r>
            <a:r>
              <a:rPr lang="en-US" altLang="zh-CN" sz="1600" b="1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</a:t>
            </a:r>
            <a:r>
              <a:rPr lang="en-US" altLang="zh-CN" sz="1600" b="1" i="1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0 15</a:t>
            </a:r>
          </a:p>
          <a:p>
            <a:r>
              <a:rPr lang="en-US" altLang="zh-CN" sz="16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</a:t>
            </a:r>
            <a:r>
              <a:rPr lang="en-US" altLang="zh-CN" sz="16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config</a:t>
            </a:r>
            <a:r>
              <a:rPr lang="en-US" altLang="zh-CN" sz="16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-line</a:t>
            </a:r>
            <a:r>
              <a:rPr lang="en-US" altLang="zh-CN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)#</a:t>
            </a:r>
            <a:r>
              <a:rPr lang="zh-TW" altLang="en-US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</a:t>
            </a:r>
            <a:r>
              <a:rPr lang="en-US" altLang="zh-CN" sz="16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ipv6 </a:t>
            </a:r>
            <a:r>
              <a:rPr lang="en-US" altLang="zh-CN" sz="1600" b="1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access-class </a:t>
            </a:r>
            <a:r>
              <a:rPr lang="en-US" altLang="zh-CN" sz="1600" b="1" i="1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NO_TELNET</a:t>
            </a:r>
            <a:r>
              <a:rPr lang="en-US" altLang="zh-CN" sz="1600" b="1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in</a:t>
            </a:r>
          </a:p>
          <a:p>
            <a:r>
              <a:rPr lang="en-US" altLang="zh-CN" sz="16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</a:t>
            </a:r>
            <a:r>
              <a:rPr lang="en-US" altLang="zh-CN" sz="16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config</a:t>
            </a:r>
            <a:r>
              <a:rPr lang="en-US" altLang="zh-CN" sz="16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-line</a:t>
            </a:r>
            <a:r>
              <a:rPr lang="en-US" altLang="zh-CN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)#</a:t>
            </a:r>
            <a:r>
              <a:rPr lang="zh-TW" altLang="en-US" sz="16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</a:t>
            </a:r>
            <a:r>
              <a:rPr lang="en-US" altLang="zh-CN" sz="16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exit</a:t>
            </a:r>
            <a:endParaRPr lang="en-US" altLang="zh-CN" sz="1600" b="1" dirty="0">
              <a:solidFill>
                <a:srgbClr val="000000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  <a:p>
            <a:r>
              <a:rPr lang="en-US" altLang="zh-CN" sz="16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</a:t>
            </a:r>
            <a:r>
              <a:rPr lang="en-US" altLang="zh-CN" sz="16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config</a:t>
            </a:r>
            <a:r>
              <a:rPr lang="en-US" altLang="zh-CN" sz="16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)#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ACL</a:t>
            </a:r>
            <a:r>
              <a:rPr lang="zh-TW" altLang="en-US" dirty="0" smtClean="0"/>
              <a:t> 配置範例（續）</a:t>
            </a:r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altLang="zh-CN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access-lists</a:t>
            </a:r>
            <a:r>
              <a:rPr lang="zh-TW" altLang="en-US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</a:t>
            </a:r>
            <a:r>
              <a:rPr lang="zh-TW" altLang="en-US" dirty="0" smtClean="0"/>
              <a:t>命令顯示路由器上配置的所有 </a:t>
            </a:r>
            <a:r>
              <a:rPr lang="en-US" altLang="zh-CN" dirty="0" smtClean="0"/>
              <a:t>IPv4</a:t>
            </a:r>
            <a:r>
              <a:rPr lang="zh-TW" altLang="en-US" dirty="0" smtClean="0"/>
              <a:t> 和 </a:t>
            </a:r>
            <a:r>
              <a:rPr lang="en-US" altLang="zh-CN" dirty="0" smtClean="0"/>
              <a:t>IPv6 ACL</a:t>
            </a:r>
            <a:r>
              <a:rPr lang="zh-CN" altLang="en-US" dirty="0" smtClean="0"/>
              <a:t>。</a:t>
            </a:r>
          </a:p>
          <a:p>
            <a:r>
              <a:rPr lang="en-US" altLang="zh-CN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altLang="zh-CN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ipv6</a:t>
            </a:r>
            <a:r>
              <a:rPr lang="zh-TW" alt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CN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access-list</a:t>
            </a:r>
            <a:r>
              <a:rPr lang="zh-TW" altLang="en-US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</a:t>
            </a:r>
            <a:r>
              <a:rPr lang="zh-TW" altLang="en-US" dirty="0" smtClean="0"/>
              <a:t>命令按名稱顯示配置的所有 </a:t>
            </a:r>
            <a:r>
              <a:rPr lang="en-US" altLang="zh-CN" dirty="0" smtClean="0"/>
              <a:t>IPv6</a:t>
            </a:r>
            <a:r>
              <a:rPr lang="zh-TW" altLang="en-US" dirty="0" smtClean="0"/>
              <a:t> 存取清單。（</a:t>
            </a:r>
            <a:r>
              <a:rPr lang="zh-TW" altLang="en-US" dirty="0" smtClean="0"/>
              <a:t>沒有</a:t>
            </a:r>
            <a:r>
              <a:rPr lang="zh-TW" altLang="en-US" dirty="0" smtClean="0"/>
              <a:t>編號型 </a:t>
            </a:r>
            <a:r>
              <a:rPr lang="en-US" altLang="zh-CN" dirty="0" smtClean="0"/>
              <a:t>IPv6 ACL</a:t>
            </a:r>
            <a:r>
              <a:rPr lang="zh-CN" altLang="en-US" dirty="0" smtClean="0"/>
              <a:t>）</a:t>
            </a:r>
          </a:p>
          <a:p>
            <a:endParaRPr lang="zh-CN" altLang="en-US" dirty="0" smtClean="0"/>
          </a:p>
          <a:p>
            <a:endParaRPr lang="zh-CN" altLang="en-US" dirty="0" smtClean="0"/>
          </a:p>
          <a:p>
            <a:endParaRPr lang="zh-CN" altLang="en-US" dirty="0" smtClean="0"/>
          </a:p>
          <a:p>
            <a:endParaRPr lang="zh-CN" altLang="en-US" dirty="0" smtClean="0"/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1700213" y="3159125"/>
            <a:ext cx="5956300" cy="92392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R1#show ipv6 access-list</a:t>
            </a:r>
            <a:endParaRPr lang="en-US" altLang="zh-CN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access list NO_TELNET</a:t>
            </a:r>
          </a:p>
          <a:p>
            <a:r>
              <a:rPr lang="zh-CN" altLang="en-US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permit tcp host 2001:DB8:CC1E:1::1 any eq telnet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1" name="Line 47"/>
          <p:cNvSpPr>
            <a:spLocks noChangeShapeType="1"/>
          </p:cNvSpPr>
          <p:nvPr/>
        </p:nvSpPr>
        <p:spPr bwMode="auto">
          <a:xfrm>
            <a:off x="3194050" y="4837113"/>
            <a:ext cx="854075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4915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8125" y="4519613"/>
            <a:ext cx="9572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Line 47"/>
          <p:cNvSpPr>
            <a:spLocks noChangeShapeType="1"/>
          </p:cNvSpPr>
          <p:nvPr/>
        </p:nvSpPr>
        <p:spPr bwMode="auto">
          <a:xfrm flipV="1">
            <a:off x="2674938" y="4805363"/>
            <a:ext cx="0" cy="72548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4" name="Line 47"/>
          <p:cNvSpPr>
            <a:spLocks noChangeShapeType="1"/>
          </p:cNvSpPr>
          <p:nvPr/>
        </p:nvSpPr>
        <p:spPr bwMode="auto">
          <a:xfrm flipH="1">
            <a:off x="6024563" y="4968875"/>
            <a:ext cx="0" cy="561975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49160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8538" y="4606925"/>
            <a:ext cx="1128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1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5470525"/>
            <a:ext cx="49371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2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76913" y="5470525"/>
            <a:ext cx="49371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63" name="Rectangle 27"/>
          <p:cNvSpPr>
            <a:spLocks noChangeArrowheads="1"/>
          </p:cNvSpPr>
          <p:nvPr/>
        </p:nvSpPr>
        <p:spPr bwMode="auto">
          <a:xfrm>
            <a:off x="1995488" y="4329113"/>
            <a:ext cx="17938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2001:DB8:CC1E:1::/64</a:t>
            </a:r>
          </a:p>
        </p:txBody>
      </p:sp>
      <p:pic>
        <p:nvPicPr>
          <p:cNvPr id="49164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45138" y="4595813"/>
            <a:ext cx="1128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Line 47"/>
          <p:cNvSpPr>
            <a:spLocks noChangeShapeType="1"/>
          </p:cNvSpPr>
          <p:nvPr/>
        </p:nvSpPr>
        <p:spPr bwMode="auto">
          <a:xfrm>
            <a:off x="5005388" y="4840288"/>
            <a:ext cx="539750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9166" name="Rectangle 30"/>
          <p:cNvSpPr>
            <a:spLocks noChangeArrowheads="1"/>
          </p:cNvSpPr>
          <p:nvPr/>
        </p:nvSpPr>
        <p:spPr bwMode="auto">
          <a:xfrm>
            <a:off x="5321300" y="4337050"/>
            <a:ext cx="17954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2001:DB8:CC1E:2::/64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9167" name="Rectangle 31"/>
          <p:cNvSpPr>
            <a:spLocks noChangeArrowheads="1"/>
          </p:cNvSpPr>
          <p:nvPr/>
        </p:nvSpPr>
        <p:spPr bwMode="auto">
          <a:xfrm>
            <a:off x="1731963" y="5845175"/>
            <a:ext cx="18780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2001:DB8:CC1E:1::1/64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9168" name="Rectangle 32"/>
          <p:cNvSpPr>
            <a:spLocks noChangeArrowheads="1"/>
          </p:cNvSpPr>
          <p:nvPr/>
        </p:nvSpPr>
        <p:spPr bwMode="auto">
          <a:xfrm>
            <a:off x="5094288" y="5838825"/>
            <a:ext cx="18780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2001:DB8:CC1E:2::1/64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9169" name="TextBox 33"/>
          <p:cNvSpPr txBox="1">
            <a:spLocks noChangeArrowheads="1"/>
          </p:cNvSpPr>
          <p:nvPr/>
        </p:nvSpPr>
        <p:spPr bwMode="auto">
          <a:xfrm>
            <a:off x="2538413" y="4838700"/>
            <a:ext cx="5476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9170" name="TextBox 34"/>
          <p:cNvSpPr txBox="1">
            <a:spLocks noChangeArrowheads="1"/>
          </p:cNvSpPr>
          <p:nvPr/>
        </p:nvSpPr>
        <p:spPr bwMode="auto">
          <a:xfrm>
            <a:off x="5830888" y="4811713"/>
            <a:ext cx="5476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9171" name="TextBox 35"/>
          <p:cNvSpPr txBox="1">
            <a:spLocks noChangeArrowheads="1"/>
          </p:cNvSpPr>
          <p:nvPr/>
        </p:nvSpPr>
        <p:spPr bwMode="auto">
          <a:xfrm>
            <a:off x="4340225" y="4875213"/>
            <a:ext cx="549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R1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9172" name="TextBox 36"/>
          <p:cNvSpPr txBox="1">
            <a:spLocks noChangeArrowheads="1"/>
          </p:cNvSpPr>
          <p:nvPr/>
        </p:nvSpPr>
        <p:spPr bwMode="auto">
          <a:xfrm>
            <a:off x="2451100" y="5527675"/>
            <a:ext cx="5143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600" b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管理者</a:t>
            </a:r>
            <a:endParaRPr lang="zh-CN" altLang="en-US" sz="6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9173" name="TextBox 37"/>
          <p:cNvSpPr txBox="1">
            <a:spLocks noChangeArrowheads="1"/>
          </p:cNvSpPr>
          <p:nvPr/>
        </p:nvSpPr>
        <p:spPr bwMode="auto">
          <a:xfrm>
            <a:off x="5819775" y="5527675"/>
            <a:ext cx="5127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600" b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主機</a:t>
            </a:r>
            <a:endParaRPr lang="zh-CN" altLang="en-US" sz="6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限制存取</a:t>
            </a:r>
            <a:r>
              <a:rPr lang="zh-TW" altLang="en-US" dirty="0" smtClean="0"/>
              <a:t> </a:t>
            </a:r>
            <a:r>
              <a:rPr lang="en-US" altLang="zh-CN" dirty="0" smtClean="0"/>
              <a:t>Web</a:t>
            </a:r>
            <a:r>
              <a:rPr lang="zh-TW" altLang="en-US" dirty="0" smtClean="0"/>
              <a:t> </a:t>
            </a:r>
            <a:r>
              <a:rPr lang="zh-CN" altLang="en-US" dirty="0" smtClean="0"/>
              <a:t>伺服器</a:t>
            </a:r>
            <a:endParaRPr lang="zh-CN" alt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228600" y="1344168"/>
            <a:ext cx="3545114" cy="2139261"/>
          </a:xfrm>
        </p:spPr>
        <p:txBody>
          <a:bodyPr/>
          <a:lstStyle/>
          <a:p>
            <a:r>
              <a:rPr lang="zh-CN" altLang="en-US" dirty="0">
                <a:solidFill>
                  <a:srgbClr val="595959"/>
                </a:solidFill>
                <a:cs typeface="Arial" charset="0"/>
              </a:rPr>
              <a:t>配置延伸 </a:t>
            </a:r>
            <a:r>
              <a:rPr lang="en-US" altLang="zh-CN" dirty="0">
                <a:solidFill>
                  <a:srgbClr val="595959"/>
                </a:solidFill>
                <a:cs typeface="Arial" charset="0"/>
              </a:rPr>
              <a:t>ACL </a:t>
            </a:r>
            <a:r>
              <a:rPr lang="zh-CN" altLang="en-US" dirty="0" smtClean="0">
                <a:solidFill>
                  <a:srgbClr val="595959"/>
                </a:solidFill>
                <a:cs typeface="Arial" charset="0"/>
              </a:rPr>
              <a:t>以</a:t>
            </a:r>
            <a:r>
              <a:rPr lang="zh-TW" altLang="en-US" dirty="0" smtClean="0">
                <a:solidFill>
                  <a:srgbClr val="595959"/>
                </a:solidFill>
                <a:cs typeface="Arial" charset="0"/>
              </a:rPr>
              <a:t>封鎖來自</a:t>
            </a:r>
            <a:r>
              <a:rPr lang="zh-CN" altLang="en-US" dirty="0" smtClean="0">
                <a:solidFill>
                  <a:srgbClr val="595959"/>
                </a:solidFill>
                <a:cs typeface="Arial" charset="0"/>
              </a:rPr>
              <a:t>管理者 </a:t>
            </a:r>
            <a:r>
              <a:rPr lang="en-US" altLang="zh-CN" dirty="0">
                <a:solidFill>
                  <a:srgbClr val="595959"/>
                </a:solidFill>
                <a:cs typeface="Arial" charset="0"/>
              </a:rPr>
              <a:t>PC </a:t>
            </a:r>
            <a:r>
              <a:rPr lang="zh-CN" altLang="en-US" dirty="0">
                <a:solidFill>
                  <a:srgbClr val="595959"/>
                </a:solidFill>
                <a:cs typeface="Arial" charset="0"/>
              </a:rPr>
              <a:t>和主機 </a:t>
            </a:r>
            <a:r>
              <a:rPr lang="en-US" altLang="zh-CN" dirty="0">
                <a:solidFill>
                  <a:srgbClr val="595959"/>
                </a:solidFill>
                <a:cs typeface="Arial" charset="0"/>
              </a:rPr>
              <a:t>PC </a:t>
            </a:r>
            <a:r>
              <a:rPr lang="zh-TW" altLang="en-US" dirty="0" smtClean="0">
                <a:solidFill>
                  <a:srgbClr val="595959"/>
                </a:solidFill>
                <a:cs typeface="Arial" charset="0"/>
              </a:rPr>
              <a:t>指定的</a:t>
            </a:r>
            <a:r>
              <a:rPr lang="zh-CN" altLang="en-US" dirty="0" smtClean="0">
                <a:solidFill>
                  <a:srgbClr val="595959"/>
                </a:solidFill>
                <a:cs typeface="Arial" charset="0"/>
              </a:rPr>
              <a:t> </a:t>
            </a:r>
            <a:r>
              <a:rPr lang="en-US" altLang="zh-CN" dirty="0">
                <a:solidFill>
                  <a:srgbClr val="595959"/>
                </a:solidFill>
                <a:cs typeface="Arial" charset="0"/>
              </a:rPr>
              <a:t>IPv6 </a:t>
            </a:r>
            <a:r>
              <a:rPr lang="zh-TW" altLang="en-US" dirty="0">
                <a:solidFill>
                  <a:srgbClr val="595959"/>
                </a:solidFill>
                <a:cs typeface="Arial" charset="0"/>
              </a:rPr>
              <a:t>位</a:t>
            </a:r>
            <a:r>
              <a:rPr lang="zh-TW" altLang="en-US" dirty="0" smtClean="0">
                <a:solidFill>
                  <a:srgbClr val="595959"/>
                </a:solidFill>
                <a:cs typeface="Arial" charset="0"/>
              </a:rPr>
              <a:t>址</a:t>
            </a:r>
            <a:r>
              <a:rPr lang="zh-TW" altLang="en-US" dirty="0">
                <a:solidFill>
                  <a:srgbClr val="595959"/>
                </a:solidFill>
                <a:cs typeface="Arial" charset="0"/>
              </a:rPr>
              <a:t>並</a:t>
            </a:r>
            <a:r>
              <a:rPr lang="zh-TW" altLang="en-US" dirty="0" smtClean="0">
                <a:solidFill>
                  <a:srgbClr val="595959"/>
                </a:solidFill>
                <a:cs typeface="Arial" charset="0"/>
              </a:rPr>
              <a:t>發往</a:t>
            </a:r>
            <a:r>
              <a:rPr lang="en-US" altLang="zh-TW" dirty="0">
                <a:solidFill>
                  <a:srgbClr val="595959"/>
                </a:solidFill>
                <a:cs typeface="Arial" charset="0"/>
              </a:rPr>
              <a:t> </a:t>
            </a:r>
            <a:r>
              <a:rPr lang="en-US" altLang="zh-TW" dirty="0" smtClean="0">
                <a:solidFill>
                  <a:srgbClr val="595959"/>
                </a:solidFill>
                <a:cs typeface="Arial" charset="0"/>
              </a:rPr>
              <a:t>Internet</a:t>
            </a:r>
            <a:r>
              <a:rPr lang="zh-TW" altLang="en-US" dirty="0" smtClean="0">
                <a:solidFill>
                  <a:srgbClr val="595959"/>
                </a:solidFill>
                <a:cs typeface="Arial" charset="0"/>
              </a:rPr>
              <a:t> </a:t>
            </a:r>
            <a:r>
              <a:rPr lang="en-US" altLang="zh-CN" dirty="0" smtClean="0">
                <a:solidFill>
                  <a:srgbClr val="595959"/>
                </a:solidFill>
                <a:cs typeface="Arial" charset="0"/>
              </a:rPr>
              <a:t>LAN </a:t>
            </a:r>
            <a:r>
              <a:rPr lang="zh-TW" altLang="en-US" dirty="0" smtClean="0">
                <a:solidFill>
                  <a:srgbClr val="595959"/>
                </a:solidFill>
                <a:cs typeface="Arial" charset="0"/>
              </a:rPr>
              <a:t>的 </a:t>
            </a:r>
            <a:r>
              <a:rPr lang="en-US" altLang="zh-CN" dirty="0" smtClean="0">
                <a:solidFill>
                  <a:srgbClr val="595959"/>
                </a:solidFill>
                <a:cs typeface="Arial" charset="0"/>
              </a:rPr>
              <a:t>TCP  </a:t>
            </a:r>
            <a:r>
              <a:rPr lang="zh-CN" altLang="en-US" dirty="0">
                <a:solidFill>
                  <a:srgbClr val="595959"/>
                </a:solidFill>
                <a:cs typeface="Arial" charset="0"/>
              </a:rPr>
              <a:t>應用 </a:t>
            </a:r>
            <a:r>
              <a:rPr lang="en-US" altLang="zh-CN" dirty="0">
                <a:solidFill>
                  <a:srgbClr val="595959"/>
                </a:solidFill>
                <a:cs typeface="Arial" charset="0"/>
              </a:rPr>
              <a:t>HTTP </a:t>
            </a:r>
            <a:r>
              <a:rPr lang="zh-CN" altLang="en-US" dirty="0">
                <a:solidFill>
                  <a:srgbClr val="595959"/>
                </a:solidFill>
                <a:cs typeface="Arial" charset="0"/>
              </a:rPr>
              <a:t>和 </a:t>
            </a:r>
            <a:r>
              <a:rPr lang="en-US" altLang="zh-CN" dirty="0" smtClean="0">
                <a:solidFill>
                  <a:srgbClr val="595959"/>
                </a:solidFill>
                <a:cs typeface="Arial" charset="0"/>
              </a:rPr>
              <a:t>FTP </a:t>
            </a:r>
            <a:r>
              <a:rPr lang="zh-TW" altLang="en-US" dirty="0" smtClean="0">
                <a:solidFill>
                  <a:srgbClr val="595959"/>
                </a:solidFill>
                <a:cs typeface="Arial" charset="0"/>
              </a:rPr>
              <a:t>流量。</a:t>
            </a:r>
            <a:r>
              <a:rPr lang="zh-TW" altLang="en-US" dirty="0">
                <a:solidFill>
                  <a:srgbClr val="595959"/>
                </a:solidFill>
                <a:cs typeface="Arial" charset="0"/>
              </a:rPr>
              <a:t>允許所有其它流量類型。</a:t>
            </a:r>
            <a:endParaRPr lang="zh-CN" altLang="en-US" dirty="0">
              <a:solidFill>
                <a:srgbClr val="595959"/>
              </a:solidFill>
              <a:cs typeface="Arial" charset="0"/>
            </a:endParaRPr>
          </a:p>
          <a:p>
            <a:endParaRPr lang="zh-TW" altLang="en-US" dirty="0"/>
          </a:p>
        </p:txBody>
      </p:sp>
      <p:sp>
        <p:nvSpPr>
          <p:cNvPr id="51202" name="Rectangle 3"/>
          <p:cNvSpPr>
            <a:spLocks noChangeArrowheads="1"/>
          </p:cNvSpPr>
          <p:nvPr/>
        </p:nvSpPr>
        <p:spPr bwMode="auto">
          <a:xfrm>
            <a:off x="342900" y="3967163"/>
            <a:ext cx="8420100" cy="224676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config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)#ipv6 access-list DENY_WWW_FTP</a:t>
            </a:r>
          </a:p>
          <a:p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R1(config-ipv6-acl)#remark Deny WWW and FTP access from R1 LANs to Web Server</a:t>
            </a:r>
          </a:p>
          <a:p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R1(config-ipv6-acl)#deny 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2001:db8:cc1e:1::/64 2001:db8:cc1e:a::/64 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www</a:t>
            </a:r>
          </a:p>
          <a:p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R1(config-ipv6-acl)#deny 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2001:db8:cc1e:1::/64 2001:db8:cc1e:a::/64 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ftp</a:t>
            </a:r>
          </a:p>
          <a:p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R1(config-ipv6-acl)#deny 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2001:db8:cc1e:2::/64 2001:db8:cc1e:a::/64 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www</a:t>
            </a:r>
          </a:p>
          <a:p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R1(config-ipv6-acl)#deny 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2001:db8:cc1e:2::/64 2001:db8:cc1e:a::/64 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ftp</a:t>
            </a:r>
          </a:p>
          <a:p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R1(config-ipv6-acl)#permit ipv6 any 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any</a:t>
            </a:r>
            <a:endParaRPr lang="en-US" altLang="zh-CN" sz="1400" dirty="0">
              <a:solidFill>
                <a:srgbClr val="000000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  <a:p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R1(config-ipv6-acl)#exit</a:t>
            </a:r>
          </a:p>
          <a:p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config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)# 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int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s0/0/0</a:t>
            </a:r>
          </a:p>
          <a:p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</a:t>
            </a:r>
            <a:r>
              <a:rPr lang="en-US" altLang="zh-CN" sz="14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config</a:t>
            </a:r>
            <a:r>
              <a:rPr lang="en-US" altLang="zh-CN" sz="14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-if)# ipv6 traffic-filter DENY_WWW_FTP out</a:t>
            </a:r>
            <a:endParaRPr lang="zh-CN" altLang="en-US" sz="1400" dirty="0">
              <a:solidFill>
                <a:schemeClr val="bg2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</p:txBody>
      </p:sp>
      <p:pic>
        <p:nvPicPr>
          <p:cNvPr id="51204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33825" y="742040"/>
            <a:ext cx="4979988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4" name="Rectangle 12"/>
          <p:cNvSpPr>
            <a:spLocks noChangeArrowheads="1"/>
          </p:cNvSpPr>
          <p:nvPr/>
        </p:nvSpPr>
        <p:spPr bwMode="auto">
          <a:xfrm>
            <a:off x="149225" y="1287681"/>
            <a:ext cx="5359400" cy="4801314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R1#show ipv6 access-list DENY_WWW_FTP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IPv6 access list DENY_WWW_FTP</a:t>
            </a:r>
          </a:p>
          <a:p>
            <a:endParaRPr lang="en-US" altLang="en-US" noProof="1">
              <a:solidFill>
                <a:schemeClr val="bg2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  <a:p>
            <a:r>
              <a:rPr lang="pt-BR" altLang="zh-CN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tcp 2001:DB8:CC1E:1::/64 2001:DB8:CC1E:A::/64 eq www</a:t>
            </a:r>
            <a:endParaRPr lang="en-US" altLang="zh-CN" dirty="0">
              <a:solidFill>
                <a:srgbClr val="000000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(28 match(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))</a:t>
            </a:r>
          </a:p>
          <a:p>
            <a:endParaRPr lang="en-US" altLang="en-US" noProof="1">
              <a:solidFill>
                <a:schemeClr val="bg2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2001:DB8:CC1E:1::/64 2001:DB8:CC1E:A::/64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ftp</a:t>
            </a:r>
          </a:p>
          <a:p>
            <a:endParaRPr lang="en-US" altLang="en-US" noProof="1">
              <a:solidFill>
                <a:schemeClr val="bg2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2001:DB8:CC1E:2::/64 2001:DB8:CC1E:A::/64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ftp</a:t>
            </a:r>
          </a:p>
          <a:p>
            <a:endParaRPr lang="en-US" altLang="en-US" noProof="1">
              <a:solidFill>
                <a:schemeClr val="bg2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2001:DB8:CC1E:2::/64 2001:DB8:CC1E:A::/64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www</a:t>
            </a:r>
          </a:p>
          <a:p>
            <a:endParaRPr lang="en-US" altLang="en-US" noProof="1">
              <a:solidFill>
                <a:schemeClr val="bg2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permit ipv6 any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any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(3 match(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))</a:t>
            </a:r>
            <a:endParaRPr lang="en-US" altLang="en-US" noProof="1">
              <a:solidFill>
                <a:schemeClr val="bg2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IPv6 ACL</a:t>
            </a:r>
            <a:r>
              <a:rPr lang="zh-TW" altLang="en-US" dirty="0" smtClean="0"/>
              <a:t> </a:t>
            </a:r>
            <a:r>
              <a:rPr lang="zh-CN" altLang="en-US" dirty="0" smtClean="0"/>
              <a:t>驗證命令</a:t>
            </a:r>
            <a:endParaRPr lang="zh-CN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03698" y="5707387"/>
            <a:ext cx="4527960" cy="3048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ea typeface="黑体" pitchFamily="49" charset="-122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2726" y="4050670"/>
            <a:ext cx="4025446" cy="6096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ea typeface="黑体" pitchFamily="49" charset="-122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41754" y="2660634"/>
            <a:ext cx="2012723" cy="3556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ea typeface="黑体" pitchFamily="49" charset="-122"/>
              <a:cs typeface="Arial" pitchFamily="34" charset="0"/>
            </a:endParaRPr>
          </a:p>
        </p:txBody>
      </p:sp>
      <p:sp>
        <p:nvSpPr>
          <p:cNvPr id="53253" name="TextBox 17"/>
          <p:cNvSpPr txBox="1">
            <a:spLocks noChangeArrowheads="1"/>
          </p:cNvSpPr>
          <p:nvPr/>
        </p:nvSpPr>
        <p:spPr bwMode="auto">
          <a:xfrm>
            <a:off x="6084437" y="4460649"/>
            <a:ext cx="24717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deny</a:t>
            </a:r>
            <a:r>
              <a:rPr lang="zh-CN" altLang="en-US" b="1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和 </a:t>
            </a:r>
            <a:r>
              <a:rPr lang="en-US" altLang="zh-CN" b="1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permit</a:t>
            </a:r>
            <a:r>
              <a:rPr lang="zh-TW" altLang="en-US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</a:t>
            </a:r>
            <a:r>
              <a:rPr lang="zh-TW" altLang="en-US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命令用於指定一個或多個條件，以決定轉發還是丟棄資料封包。</a:t>
            </a:r>
            <a:endParaRPr lang="zh-CN" altLang="en-US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5588000" y="2713260"/>
            <a:ext cx="488950" cy="241300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ea typeface="黑体" pitchFamily="49" charset="-122"/>
              <a:cs typeface="Arial" pitchFamily="34" charset="0"/>
            </a:endParaRPr>
          </a:p>
        </p:txBody>
      </p:sp>
      <p:sp>
        <p:nvSpPr>
          <p:cNvPr id="53256" name="Rectangle 18"/>
          <p:cNvSpPr>
            <a:spLocks noChangeArrowheads="1"/>
          </p:cNvSpPr>
          <p:nvPr/>
        </p:nvSpPr>
        <p:spPr bwMode="auto">
          <a:xfrm>
            <a:off x="6076950" y="2511648"/>
            <a:ext cx="26749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根據 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ACL </a:t>
            </a:r>
            <a:r>
              <a:rPr lang="zh-CN" altLang="en-US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語句</a:t>
            </a:r>
            <a:r>
              <a:rPr lang="zh-CN" altLang="en-US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，</a:t>
            </a:r>
            <a:r>
              <a:rPr lang="zh-CN" altLang="en-US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該 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ACL</a:t>
            </a:r>
            <a:r>
              <a:rPr lang="zh-CN" altLang="en-US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匹配 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28 </a:t>
            </a:r>
            <a:r>
              <a:rPr lang="zh-CN" altLang="en-US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個 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deny </a:t>
            </a:r>
            <a:r>
              <a:rPr lang="zh-CN" altLang="en-US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語句</a:t>
            </a:r>
            <a:r>
              <a:rPr lang="zh-CN" altLang="en-US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。</a:t>
            </a:r>
            <a:endParaRPr lang="zh-CN" altLang="en-US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0" name="Right Arrow 19"/>
          <p:cNvSpPr/>
          <p:nvPr/>
        </p:nvSpPr>
        <p:spPr>
          <a:xfrm rot="1104987">
            <a:off x="5584601" y="4326162"/>
            <a:ext cx="488950" cy="242888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ea typeface="黑体" pitchFamily="49" charset="-122"/>
              <a:cs typeface="Arial" pitchFamily="34" charset="0"/>
            </a:endParaRPr>
          </a:p>
        </p:txBody>
      </p:sp>
      <p:sp>
        <p:nvSpPr>
          <p:cNvPr id="21" name="Right Arrow 20"/>
          <p:cNvSpPr/>
          <p:nvPr/>
        </p:nvSpPr>
        <p:spPr>
          <a:xfrm rot="20303802">
            <a:off x="5587776" y="5658305"/>
            <a:ext cx="490537" cy="242888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編輯</a:t>
            </a:r>
            <a:r>
              <a:rPr lang="zh-TW" altLang="en-US" dirty="0" smtClean="0"/>
              <a:t> </a:t>
            </a:r>
            <a:r>
              <a:rPr lang="en-US" altLang="zh-CN" dirty="0" smtClean="0"/>
              <a:t>IPv6 ACL</a:t>
            </a:r>
            <a:endParaRPr lang="en-US" altLang="zh-CN" dirty="0"/>
          </a:p>
        </p:txBody>
      </p:sp>
      <p:sp>
        <p:nvSpPr>
          <p:cNvPr id="55298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要編輯 </a:t>
            </a:r>
            <a:r>
              <a:rPr lang="en-US" altLang="zh-TW" dirty="0" smtClean="0"/>
              <a:t>IPv6 ACL</a:t>
            </a:r>
            <a:r>
              <a:rPr lang="zh-TW" altLang="en-US" dirty="0" smtClean="0"/>
              <a:t>，你可以根據序號插入 </a:t>
            </a:r>
            <a:r>
              <a:rPr lang="en-US" altLang="zh-TW" dirty="0" smtClean="0"/>
              <a:t>AC</a:t>
            </a:r>
            <a:r>
              <a:rPr lang="zh-TW" altLang="en-US" dirty="0" smtClean="0"/>
              <a:t> </a:t>
            </a:r>
            <a:r>
              <a:rPr lang="en-US" altLang="zh-TW" dirty="0" smtClean="0"/>
              <a:t>L</a:t>
            </a:r>
            <a:r>
              <a:rPr lang="zh-TW" altLang="en-US" dirty="0" smtClean="0"/>
              <a:t>語句。預設情況下，序號的增量為 </a:t>
            </a:r>
            <a:r>
              <a:rPr lang="en-US" altLang="zh-TW" dirty="0" smtClean="0"/>
              <a:t>10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568325" y="2041519"/>
            <a:ext cx="8212818" cy="147732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R1#show access-lists</a:t>
            </a:r>
          </a:p>
          <a:p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IPv6 access list NO_TELNET</a:t>
            </a:r>
          </a:p>
          <a:p>
            <a:r>
              <a:rPr lang="zh-CN" altLang="en-US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   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permit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host 2001:DB8:CC1E:1::1 any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telnet (2 matches) sequence 10</a:t>
            </a:r>
          </a:p>
          <a:p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IPv6 access list DENY_WWW_FTP</a:t>
            </a:r>
          </a:p>
          <a:p>
            <a:r>
              <a:rPr lang="zh-CN" altLang="en-US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   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2001:DB8:CC1E:1::/64 2001:DB8:CC1E:A::/64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www sequence 20</a:t>
            </a:r>
          </a:p>
          <a:p>
            <a:r>
              <a:rPr lang="zh-CN" altLang="en-US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   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2001:DB8:CC1E:1::/64 2001:DB8:CC1E:A::/64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ftp sequence 30</a:t>
            </a:r>
          </a:p>
          <a:p>
            <a:r>
              <a:rPr lang="zh-CN" altLang="en-US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   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2001:DB8:CC1E:2::/64 2001:DB8:CC1E:A::/64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www sequence 40</a:t>
            </a:r>
          </a:p>
          <a:p>
            <a:r>
              <a:rPr lang="zh-CN" altLang="en-US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   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2001:DB8:CC1E:2::/64 2001:DB8:CC1E:A::/64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ftp sequence 50</a:t>
            </a:r>
          </a:p>
          <a:p>
            <a:r>
              <a:rPr lang="zh-CN" altLang="en-US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   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permit ipv6 any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any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sequence 60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568325" y="3604984"/>
            <a:ext cx="8212818" cy="55399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</a:t>
            </a:r>
            <a:r>
              <a:rPr lang="en-US" altLang="zh-CN" sz="1000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config</a:t>
            </a:r>
            <a:r>
              <a:rPr lang="en-US" altLang="zh-CN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)#ipv6 access-list DENY_WWW_FTP</a:t>
            </a:r>
            <a:endParaRPr lang="en-US" altLang="zh-CN" sz="1000" dirty="0">
              <a:solidFill>
                <a:srgbClr val="000000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  <a:p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R1(config-ipv6-acl)#permit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host 2001:db8:cc1e:1::12 host 2001:db8:cc1e:a::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www sequence 25</a:t>
            </a:r>
          </a:p>
          <a:p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R1(config-ipv6-acl)#permit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host 2001:db8:cc1e:1::12 host 2001:db8:cc1e:a::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ftp sequence 25</a:t>
            </a:r>
            <a:endParaRPr lang="zh-CN" altLang="en-US" sz="1000" dirty="0">
              <a:solidFill>
                <a:schemeClr val="bg2"/>
              </a:solidFill>
              <a:latin typeface="Courier New" panose="02070309020205020404" pitchFamily="49" charset="0"/>
              <a:ea typeface="黑体" pitchFamily="2" charset="-122"/>
              <a:cs typeface="Courier New" panose="02070309020205020404" pitchFamily="49" charset="0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568325" y="4269694"/>
            <a:ext cx="8212818" cy="1785104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R1#show ipv6 access-list</a:t>
            </a:r>
          </a:p>
          <a:p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IPv6 access list NO_TELNET</a:t>
            </a:r>
          </a:p>
          <a:p>
            <a:r>
              <a:rPr lang="zh-CN" altLang="en-US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   </a:t>
            </a:r>
            <a:r>
              <a:rPr lang="en-US" altLang="zh-CN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permit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host 2001:DB8:CC1E:1::1 any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telnet (2 matches) sequence 10</a:t>
            </a:r>
          </a:p>
          <a:p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IPv6 access list DENY_WWW_FTP</a:t>
            </a:r>
          </a:p>
          <a:p>
            <a:r>
              <a:rPr lang="zh-CN" altLang="en-US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   </a:t>
            </a:r>
            <a:r>
              <a:rPr lang="en-US" altLang="zh-CN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2001:DB8:CC1E:1::/64 2001:DB8:CC1E:A::/64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www sequence 20</a:t>
            </a:r>
          </a:p>
          <a:p>
            <a:r>
              <a:rPr lang="zh-CN" altLang="en-US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   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permit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host 2001:DB8:CC1E:1::12 host 2001:DB8:CC1E:A::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www sequence 25</a:t>
            </a:r>
          </a:p>
          <a:p>
            <a:r>
              <a:rPr lang="zh-CN" altLang="en-US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   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permit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host 2001:DB8:CC1E:1::12 host 2001:DB8:CC1E:A::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ftp sequence 25</a:t>
            </a:r>
          </a:p>
          <a:p>
            <a:r>
              <a:rPr lang="zh-CN" altLang="en-US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   </a:t>
            </a:r>
            <a:r>
              <a:rPr lang="en-US" altLang="zh-CN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2001:DB8:CC1E:1::/64 2001:DB8:CC1E:A::/64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ftp sequence 30</a:t>
            </a:r>
          </a:p>
          <a:p>
            <a:r>
              <a:rPr lang="zh-CN" altLang="en-US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   </a:t>
            </a:r>
            <a:r>
              <a:rPr lang="en-US" altLang="zh-CN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2001:DB8:CC1E:2::/64 2001:DB8:CC1E:A::/64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ftp sequence 40</a:t>
            </a:r>
          </a:p>
          <a:p>
            <a:r>
              <a:rPr lang="zh-CN" altLang="en-US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   </a:t>
            </a:r>
            <a:r>
              <a:rPr lang="en-US" altLang="zh-CN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deny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tcp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2001:DB8:CC1E:2::/64 2001:DB8:CC1E:A::/64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eq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www sequence 50</a:t>
            </a:r>
          </a:p>
          <a:p>
            <a:r>
              <a:rPr lang="zh-CN" altLang="en-US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   </a:t>
            </a:r>
            <a:r>
              <a:rPr lang="en-US" altLang="zh-CN" sz="1000" dirty="0" smtClean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permit 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ipv6 any </a:t>
            </a:r>
            <a:r>
              <a:rPr lang="en-US" altLang="zh-CN" sz="1000" dirty="0" err="1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any</a:t>
            </a:r>
            <a:r>
              <a:rPr lang="en-US" altLang="zh-CN" sz="1000" dirty="0">
                <a:solidFill>
                  <a:srgbClr val="000000"/>
                </a:solidFill>
                <a:latin typeface="Courier New" panose="02070309020205020404" pitchFamily="49" charset="0"/>
                <a:ea typeface="黑体" pitchFamily="2" charset="-122"/>
                <a:cs typeface="Courier New" panose="02070309020205020404" pitchFamily="49" charset="0"/>
              </a:rPr>
              <a:t> sequence 60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136425" y="3781425"/>
            <a:ext cx="6180258" cy="32861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98945" y="5026193"/>
            <a:ext cx="7517738" cy="328614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etAcad_White_PPT_Template 05Oct12">
  <a:themeElements>
    <a:clrScheme name="Cisco NetAcad">
      <a:dk1>
        <a:srgbClr val="2AA7DF"/>
      </a:dk1>
      <a:lt1>
        <a:srgbClr val="FFFFFF"/>
      </a:lt1>
      <a:dk2>
        <a:srgbClr val="6B308E"/>
      </a:dk2>
      <a:lt2>
        <a:srgbClr val="000000"/>
      </a:lt2>
      <a:accent1>
        <a:srgbClr val="00938E"/>
      </a:accent1>
      <a:accent2>
        <a:srgbClr val="3EB549"/>
      </a:accent2>
      <a:accent3>
        <a:srgbClr val="D81673"/>
      </a:accent3>
      <a:accent4>
        <a:srgbClr val="234493"/>
      </a:accent4>
      <a:accent5>
        <a:srgbClr val="ED2D28"/>
      </a:accent5>
      <a:accent6>
        <a:srgbClr val="F68B21"/>
      </a:accent6>
      <a:hlink>
        <a:srgbClr val="2AA7DF"/>
      </a:hlink>
      <a:folHlink>
        <a:srgbClr val="ACB2C2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NetAcad_White_PPT_Template 05Oct12</Template>
  <TotalTime>970</TotalTime>
  <Words>807</Words>
  <Application>Microsoft Office PowerPoint</Application>
  <PresentationFormat>如螢幕大小 (4:3)</PresentationFormat>
  <Paragraphs>153</Paragraphs>
  <Slides>10</Slides>
  <Notes>10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1_NetAcad_White_PPT_Template 05Oct12</vt:lpstr>
      <vt:lpstr>IPv6 ACL</vt:lpstr>
      <vt:lpstr>IPv6 ACL 的工作原理</vt:lpstr>
      <vt:lpstr>IPv6 ACL拓樸</vt:lpstr>
      <vt:lpstr>限制對 VTY 線路的存取</vt:lpstr>
      <vt:lpstr>ACL 配置範例</vt:lpstr>
      <vt:lpstr>ACL 配置範例（續）</vt:lpstr>
      <vt:lpstr>限制存取 Web 伺服器</vt:lpstr>
      <vt:lpstr> IPv6 ACL 驗證命令</vt:lpstr>
      <vt:lpstr>編輯 IPv6 ACL</vt:lpstr>
      <vt:lpstr>PowerPoint 簡報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Real, Relevant,  Surprising and Fresh: Cisco Brand</dc:title>
  <dc:creator>Melissa Gabriel</dc:creator>
  <cp:lastModifiedBy>kobe</cp:lastModifiedBy>
  <cp:revision>99</cp:revision>
  <cp:lastPrinted>2013-08-01T16:08:56Z</cp:lastPrinted>
  <dcterms:created xsi:type="dcterms:W3CDTF">2012-10-09T16:58:47Z</dcterms:created>
  <dcterms:modified xsi:type="dcterms:W3CDTF">2013-10-04T15:28:57Z</dcterms:modified>
</cp:coreProperties>
</file>