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42" r:id="rId3"/>
    <p:sldId id="328" r:id="rId4"/>
    <p:sldId id="329" r:id="rId5"/>
    <p:sldId id="330" r:id="rId6"/>
    <p:sldId id="331" r:id="rId7"/>
    <p:sldId id="333" r:id="rId8"/>
    <p:sldId id="335" r:id="rId9"/>
    <p:sldId id="336" r:id="rId10"/>
    <p:sldId id="337" r:id="rId11"/>
    <p:sldId id="346" r:id="rId12"/>
    <p:sldId id="343" r:id="rId13"/>
    <p:sldId id="344" r:id="rId14"/>
    <p:sldId id="345" r:id="rId15"/>
    <p:sldId id="334" r:id="rId16"/>
    <p:sldId id="318" r:id="rId17"/>
    <p:sldId id="321" r:id="rId18"/>
    <p:sldId id="339" r:id="rId19"/>
    <p:sldId id="340" r:id="rId20"/>
    <p:sldId id="341" r:id="rId21"/>
    <p:sldId id="322" r:id="rId22"/>
    <p:sldId id="338" r:id="rId23"/>
    <p:sldId id="327" r:id="rId24"/>
    <p:sldId id="259" r:id="rId25"/>
    <p:sldId id="260" r:id="rId26"/>
    <p:sldId id="261" r:id="rId27"/>
    <p:sldId id="266" r:id="rId28"/>
    <p:sldId id="267" r:id="rId29"/>
    <p:sldId id="268" r:id="rId30"/>
    <p:sldId id="269" r:id="rId31"/>
    <p:sldId id="270" r:id="rId32"/>
    <p:sldId id="312" r:id="rId33"/>
    <p:sldId id="313" r:id="rId34"/>
    <p:sldId id="314" r:id="rId35"/>
    <p:sldId id="311" r:id="rId36"/>
    <p:sldId id="273" r:id="rId37"/>
    <p:sldId id="274" r:id="rId38"/>
    <p:sldId id="275" r:id="rId39"/>
    <p:sldId id="276" r:id="rId40"/>
    <p:sldId id="282" r:id="rId41"/>
    <p:sldId id="283" r:id="rId42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 autoAdjust="0"/>
    <p:restoredTop sz="94660"/>
  </p:normalViewPr>
  <p:slideViewPr>
    <p:cSldViewPr>
      <p:cViewPr varScale="1">
        <p:scale>
          <a:sx n="87" d="100"/>
          <a:sy n="87" d="100"/>
        </p:scale>
        <p:origin x="13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BD16EA45-ACD0-4AD9-8875-5F155219901F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4F1AE863-306C-4724-A8BC-5E85C7D141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419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BE58470C-0420-415F-996E-494A8C668403}" type="datetimeFigureOut">
              <a:rPr lang="zh-TW" altLang="en-US" smtClean="0"/>
              <a:t>2019/9/19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6" rIns="90452" bIns="4522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4" y="4778509"/>
            <a:ext cx="5437827" cy="3908689"/>
          </a:xfrm>
          <a:prstGeom prst="rect">
            <a:avLst/>
          </a:prstGeom>
        </p:spPr>
        <p:txBody>
          <a:bodyPr vert="horz" lIns="90452" tIns="45226" rIns="90452" bIns="45226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185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15" y="9431185"/>
            <a:ext cx="2945293" cy="49704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5570E1B2-2765-4C79-8E46-451D5AA442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71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0E1B2-2765-4C79-8E46-451D5AA4426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27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0E1B2-2765-4C79-8E46-451D5AA4426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152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0479-F6AA-476E-8F3B-04725B74ACE1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B66-C716-478B-B837-2F74BF2645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0479-F6AA-476E-8F3B-04725B74ACE1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B66-C716-478B-B837-2F74BF2645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0479-F6AA-476E-8F3B-04725B74ACE1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B66-C716-478B-B837-2F74BF2645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60E13-D513-487C-A361-600E98E00D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018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0479-F6AA-476E-8F3B-04725B74ACE1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B66-C716-478B-B837-2F74BF2645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0479-F6AA-476E-8F3B-04725B74ACE1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B66-C716-478B-B837-2F74BF2645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0479-F6AA-476E-8F3B-04725B74ACE1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B66-C716-478B-B837-2F74BF2645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0479-F6AA-476E-8F3B-04725B74ACE1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B66-C716-478B-B837-2F74BF2645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0479-F6AA-476E-8F3B-04725B74ACE1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B66-C716-478B-B837-2F74BF2645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0479-F6AA-476E-8F3B-04725B74ACE1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B66-C716-478B-B837-2F74BF2645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0479-F6AA-476E-8F3B-04725B74ACE1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B66-C716-478B-B837-2F74BF2645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0479-F6AA-476E-8F3B-04725B74ACE1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1B66-C716-478B-B837-2F74BF2645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D0479-F6AA-476E-8F3B-04725B74ACE1}" type="datetimeFigureOut">
              <a:rPr lang="zh-TW" altLang="en-US" smtClean="0"/>
              <a:pPr/>
              <a:t>2019/9/19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51B66-C716-478B-B837-2F74BF2645F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068150623415087" TargetMode="External"/><Relationship Id="rId7" Type="http://schemas.openxmlformats.org/officeDocument/2006/relationships/hyperlink" Target="https://www.youtube.com/playlist?list=PL-EvATvybZJeBYtxMytGnlYFYtI6Aby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.tw/maps/@24.1148104,120.6810618,13.75z/data=!4m2!6m1!1s1vexIgKIHuDGQ2Eut0cTC1azETZE?hl=zh-TW" TargetMode="External"/><Relationship Id="rId5" Type="http://schemas.openxmlformats.org/officeDocument/2006/relationships/hyperlink" Target="https://www.facebook.com/groups/1931025107152094/?source_id=281464648536127" TargetMode="External"/><Relationship Id="rId4" Type="http://schemas.openxmlformats.org/officeDocument/2006/relationships/hyperlink" Target="http://www.facebook.com/retail8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5%9B%9B%E5%9C%8B%E5%85%AB%E5%8D%81%E5%85%AB%E7%AE%87%E6%89%80" TargetMode="External"/><Relationship Id="rId2" Type="http://schemas.openxmlformats.org/officeDocument/2006/relationships/hyperlink" Target="http://gissrv4.sinica.edu.tw/gis/twhgis.aspx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henronavi.jp/mobile/25mGoogle.html?ken=0&amp;hp=off&amp;inf=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gissrv4.sinica.edu.tw/gis/twhgis.aspx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gissrv4.sinica.edu.tw/gis/twhgis.aspx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youtu.be/qfTsDyDuS9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issrv4.sinica.edu.tw/gis/twhgis.aspx" TargetMode="External"/><Relationship Id="rId2" Type="http://schemas.openxmlformats.org/officeDocument/2006/relationships/hyperlink" Target="http://kiang.github.io/tw_population/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itaichung.taichung.gov.tw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l.edu.tw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networldstats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5%9B%9B%E5%9C%8B%E5%85%AB%E5%8D%81%E5%85%AB%E7%AE%87%E6%89%80" TargetMode="External"/><Relationship Id="rId2" Type="http://schemas.openxmlformats.org/officeDocument/2006/relationships/hyperlink" Target="http://gissrv4.sinica.edu.tw/gis/twhgis.aspx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henronavi.jp/mobile/25mGoogle.html?ken=0&amp;hp=off&amp;inf=on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bes.com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gissrv4.sinica.edu.tw/gis/twhgis.aspx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issrv4.sinica.edu.tw/gis/twhgis.aspx" TargetMode="External"/><Relationship Id="rId2" Type="http://schemas.openxmlformats.org/officeDocument/2006/relationships/hyperlink" Target="http://kiang.github.io/tw_population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網路資訊科技素養</a:t>
            </a:r>
            <a:r>
              <a:rPr lang="en-US" altLang="zh-TW" b="1" dirty="0">
                <a:solidFill>
                  <a:srgbClr val="FF0000"/>
                </a:solidFill>
              </a:rPr>
              <a:t>-</a:t>
            </a:r>
            <a:r>
              <a:rPr lang="zh-TW" altLang="en-US" b="1" dirty="0">
                <a:solidFill>
                  <a:srgbClr val="FF0000"/>
                </a:solidFill>
              </a:rPr>
              <a:t>融入在地社區文化推廣策略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512" y="2249488"/>
            <a:ext cx="8856984" cy="4608512"/>
          </a:xfrm>
        </p:spPr>
        <p:txBody>
          <a:bodyPr>
            <a:normAutofit/>
          </a:bodyPr>
          <a:lstStyle/>
          <a:p>
            <a:pPr algn="l"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﹟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數位補充教材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algn="l">
              <a:spcBef>
                <a:spcPct val="50000"/>
              </a:spcBef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1.FB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分組社團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  <a:hlinkClick r:id="rId3"/>
              </a:rPr>
              <a:t>https://www.facebook.com/groups/2068150623415087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/</a:t>
            </a:r>
          </a:p>
          <a:p>
            <a:pPr algn="l">
              <a:spcBef>
                <a:spcPct val="50000"/>
              </a:spcBef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2.FB 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教學專頁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:http://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  <a:hlinkClick r:id="rId4"/>
              </a:rPr>
              <a:t>www.facebook.com/retail8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(99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l">
              <a:spcBef>
                <a:spcPct val="50000"/>
              </a:spcBef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FB 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教學社團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>
                <a:ea typeface="標楷體" pitchFamily="65" charset="-120"/>
              </a:rPr>
              <a:t>台中大里太平區物聯網 </a:t>
            </a:r>
            <a:r>
              <a:rPr lang="en-US" altLang="zh-TW" sz="1800" dirty="0">
                <a:ea typeface="標楷體" pitchFamily="65" charset="-120"/>
              </a:rPr>
              <a:t>IoM</a:t>
            </a:r>
            <a:r>
              <a:rPr lang="zh-TW" altLang="en-US" sz="1800" dirty="0">
                <a:ea typeface="標楷體" pitchFamily="65" charset="-120"/>
              </a:rPr>
              <a:t> 與 大數據 </a:t>
            </a:r>
            <a:r>
              <a:rPr lang="en-US" altLang="zh-TW" sz="1800" dirty="0">
                <a:ea typeface="標楷體" pitchFamily="65" charset="-120"/>
              </a:rPr>
              <a:t>Big Data </a:t>
            </a:r>
            <a:r>
              <a:rPr lang="zh-TW" altLang="en-US" sz="1800" dirty="0">
                <a:ea typeface="標楷體" pitchFamily="65" charset="-120"/>
              </a:rPr>
              <a:t>研究 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(106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l">
              <a:spcBef>
                <a:spcPct val="50000"/>
              </a:spcBef>
            </a:pPr>
            <a:r>
              <a:rPr lang="en-US" altLang="zh-TW" sz="1800" dirty="0">
                <a:ea typeface="標楷體" pitchFamily="65" charset="-120"/>
                <a:hlinkClick r:id="rId5"/>
              </a:rPr>
              <a:t>https://www.facebook.com/groups/1931025107152094/?source_id=281464648536127</a:t>
            </a:r>
            <a:endParaRPr lang="zh-TW" altLang="en-US" sz="1800" dirty="0">
              <a:ea typeface="標楷體" pitchFamily="65" charset="-120"/>
            </a:endParaRPr>
          </a:p>
          <a:p>
            <a:pPr algn="l">
              <a:spcBef>
                <a:spcPct val="50000"/>
              </a:spcBef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4.GIS 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Map: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台中旱溪媽祖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庄遶境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天數 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專業課程融入服務學習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) (103-105-105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l">
              <a:spcBef>
                <a:spcPct val="50000"/>
              </a:spcBef>
            </a:pPr>
            <a:r>
              <a:rPr lang="en-US" altLang="zh-TW" sz="1100" dirty="0" smtClean="0">
                <a:latin typeface="標楷體" pitchFamily="65" charset="-120"/>
                <a:ea typeface="標楷體" pitchFamily="65" charset="-120"/>
                <a:hlinkClick r:id="rId6"/>
              </a:rPr>
              <a:t>https</a:t>
            </a:r>
            <a:r>
              <a:rPr lang="en-US" altLang="zh-TW" sz="1100" dirty="0">
                <a:latin typeface="標楷體" pitchFamily="65" charset="-120"/>
                <a:ea typeface="標楷體" pitchFamily="65" charset="-120"/>
                <a:hlinkClick r:id="rId6"/>
              </a:rPr>
              <a:t>://www.google.com.tw/maps/@24.1148104,120.6810618,13.75z/data=!</a:t>
            </a:r>
            <a:r>
              <a:rPr lang="en-US" altLang="zh-TW" sz="1100" dirty="0" smtClean="0">
                <a:latin typeface="標楷體" pitchFamily="65" charset="-120"/>
                <a:ea typeface="標楷體" pitchFamily="65" charset="-120"/>
                <a:hlinkClick r:id="rId6"/>
              </a:rPr>
              <a:t>4m2!6m1!1s1vexIgKIHuDGQ2Eut0cTC1azETZE?hl=zh-TW</a:t>
            </a:r>
            <a:endParaRPr lang="en-US" altLang="zh-TW" sz="1100" dirty="0" smtClean="0">
              <a:latin typeface="標楷體" pitchFamily="65" charset="-120"/>
              <a:ea typeface="標楷體" pitchFamily="65" charset="-120"/>
            </a:endParaRPr>
          </a:p>
          <a:p>
            <a:pPr algn="l">
              <a:spcBef>
                <a:spcPct val="50000"/>
              </a:spcBef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5.You-tube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教學資料夾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sz="1800" dirty="0">
                <a:ea typeface="標楷體" pitchFamily="65" charset="-120"/>
              </a:rPr>
              <a:t>5G+AI+IOT+</a:t>
            </a:r>
            <a:r>
              <a:rPr lang="zh-TW" altLang="en-US" sz="1800" dirty="0">
                <a:ea typeface="標楷體" pitchFamily="65" charset="-120"/>
              </a:rPr>
              <a:t>氫燃料電池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)(You-tube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頻道帳號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:raylin8)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  <a:hlinkClick r:id="rId7"/>
            </a:endParaRPr>
          </a:p>
          <a:p>
            <a:pPr algn="l">
              <a:spcBef>
                <a:spcPct val="50000"/>
              </a:spcBef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  <a:hlinkClick r:id="rId7"/>
              </a:rPr>
              <a:t>https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  <a:hlinkClick r:id="rId7"/>
              </a:rPr>
              <a:t>://www.youtube.com/playlist?list=PL-EvATvybZJeBYtxMytGnlYFYtI6AbyRU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36112" y="475990"/>
            <a:ext cx="7534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整合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網路資訊科技素養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融入在地社區文化推廣策略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3208"/>
            <a:ext cx="8229600" cy="4910222"/>
          </a:xfrm>
        </p:spPr>
      </p:pic>
    </p:spTree>
    <p:extLst>
      <p:ext uri="{BB962C8B-B14F-4D97-AF65-F5344CB8AC3E}">
        <p14:creationId xmlns:p14="http://schemas.microsoft.com/office/powerpoint/2010/main" val="4021640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683568" y="1268760"/>
            <a:ext cx="5256584" cy="2664296"/>
            <a:chOff x="611560" y="1484784"/>
            <a:chExt cx="5256584" cy="2664296"/>
          </a:xfrm>
        </p:grpSpPr>
        <p:sp>
          <p:nvSpPr>
            <p:cNvPr id="5" name="文字方塊 4"/>
            <p:cNvSpPr txBox="1"/>
            <p:nvPr/>
          </p:nvSpPr>
          <p:spPr>
            <a:xfrm>
              <a:off x="755576" y="1652607"/>
              <a:ext cx="11521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鄭</a:t>
              </a:r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裕</a:t>
              </a:r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彤</a:t>
              </a:r>
              <a:endPara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叔</a:t>
              </a:r>
              <a:endPara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左大括弧 5"/>
            <p:cNvSpPr/>
            <p:nvPr/>
          </p:nvSpPr>
          <p:spPr>
            <a:xfrm>
              <a:off x="611560" y="1724615"/>
              <a:ext cx="144016" cy="1008112"/>
            </a:xfrm>
            <a:prstGeom prst="leftBrac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向右箭號 6"/>
            <p:cNvSpPr/>
            <p:nvPr/>
          </p:nvSpPr>
          <p:spPr>
            <a:xfrm>
              <a:off x="1331640" y="1844824"/>
              <a:ext cx="216024" cy="288032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835696" y="1484784"/>
              <a:ext cx="403244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周大福珠寶</a:t>
              </a:r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順德</a:t>
              </a:r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):</a:t>
              </a:r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碧桂園</a:t>
              </a:r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女</a:t>
              </a:r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                      </a:t>
              </a:r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佛山</a:t>
              </a:r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新世界</a:t>
              </a:r>
              <a:r>
                <a:rPr lang="zh-TW" altLang="en-US" u="sng" dirty="0" smtClean="0">
                  <a:latin typeface="標楷體" pitchFamily="65" charset="-120"/>
                  <a:ea typeface="標楷體" pitchFamily="65" charset="-120"/>
                </a:rPr>
                <a:t>百貨</a:t>
              </a:r>
              <a:endParaRPr lang="en-US" altLang="zh-TW" u="sng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              </a:t>
              </a:r>
              <a:r>
                <a:rPr lang="zh-TW" altLang="en-US" u="sng" dirty="0" smtClean="0">
                  <a:latin typeface="標楷體" pitchFamily="65" charset="-120"/>
                  <a:ea typeface="標楷體" pitchFamily="65" charset="-120"/>
                </a:rPr>
                <a:t>地產</a:t>
              </a:r>
              <a:endParaRPr lang="en-US" altLang="zh-TW" u="sng" dirty="0" smtClean="0">
                <a:latin typeface="標楷體" pitchFamily="65" charset="-120"/>
                <a:ea typeface="標楷體" pitchFamily="65" charset="-120"/>
              </a:endParaRPr>
            </a:p>
            <a:p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左大括弧 8"/>
            <p:cNvSpPr/>
            <p:nvPr/>
          </p:nvSpPr>
          <p:spPr>
            <a:xfrm>
              <a:off x="1691680" y="1700808"/>
              <a:ext cx="216024" cy="576064"/>
            </a:xfrm>
            <a:prstGeom prst="leftBrace">
              <a:avLst/>
            </a:prstGeom>
            <a:noFill/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403648" y="2924944"/>
              <a:ext cx="20162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#2020</a:t>
              </a:r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年</a:t>
              </a:r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  </a:t>
              </a:r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921</a:t>
              </a:r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萬人</a:t>
              </a:r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    </a:t>
              </a:r>
              <a:r>
                <a:rPr lang="zh-TW" altLang="en-US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en-US" altLang="zh-TW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1/2</a:t>
              </a:r>
              <a:endPara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987824" y="2998693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50</a:t>
              </a:r>
              <a:r>
                <a:rPr lang="zh-TW" altLang="en-US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歲</a:t>
              </a:r>
              <a:endPara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3995936" y="2948751"/>
              <a:ext cx="648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橘</a:t>
              </a:r>
              <a:endPara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色</a:t>
              </a:r>
              <a:endPara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市</a:t>
              </a:r>
              <a:endPara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場</a:t>
              </a:r>
              <a:endPara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4572000" y="2924944"/>
              <a:ext cx="72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青</a:t>
              </a:r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澀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4253948" y="2706757"/>
              <a:ext cx="536713" cy="245165"/>
            </a:xfrm>
            <a:custGeom>
              <a:avLst/>
              <a:gdLst>
                <a:gd name="connsiteX0" fmla="*/ 0 w 536713"/>
                <a:gd name="connsiteY0" fmla="*/ 245165 h 245165"/>
                <a:gd name="connsiteX1" fmla="*/ 258417 w 536713"/>
                <a:gd name="connsiteY1" fmla="*/ 6626 h 245165"/>
                <a:gd name="connsiteX2" fmla="*/ 536713 w 536713"/>
                <a:gd name="connsiteY2" fmla="*/ 205408 h 24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713" h="245165">
                  <a:moveTo>
                    <a:pt x="0" y="245165"/>
                  </a:moveTo>
                  <a:cubicBezTo>
                    <a:pt x="84482" y="129208"/>
                    <a:pt x="168965" y="13252"/>
                    <a:pt x="258417" y="6626"/>
                  </a:cubicBezTo>
                  <a:cubicBezTo>
                    <a:pt x="347869" y="0"/>
                    <a:pt x="442291" y="102704"/>
                    <a:pt x="536713" y="205408"/>
                  </a:cubicBezTo>
                </a:path>
              </a:pathLst>
            </a:custGeom>
            <a:ln w="19050">
              <a:solidFill>
                <a:srgbClr val="0000FF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手繪多邊形 14"/>
            <p:cNvSpPr/>
            <p:nvPr/>
          </p:nvSpPr>
          <p:spPr>
            <a:xfrm>
              <a:off x="1066800" y="2305878"/>
              <a:ext cx="811696" cy="1361661"/>
            </a:xfrm>
            <a:custGeom>
              <a:avLst/>
              <a:gdLst>
                <a:gd name="connsiteX0" fmla="*/ 56322 w 811696"/>
                <a:gd name="connsiteY0" fmla="*/ 0 h 1361661"/>
                <a:gd name="connsiteX1" fmla="*/ 56322 w 811696"/>
                <a:gd name="connsiteY1" fmla="*/ 477079 h 1361661"/>
                <a:gd name="connsiteX2" fmla="*/ 125896 w 811696"/>
                <a:gd name="connsiteY2" fmla="*/ 983974 h 1361661"/>
                <a:gd name="connsiteX3" fmla="*/ 811696 w 811696"/>
                <a:gd name="connsiteY3" fmla="*/ 1361661 h 136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696" h="1361661">
                  <a:moveTo>
                    <a:pt x="56322" y="0"/>
                  </a:moveTo>
                  <a:cubicBezTo>
                    <a:pt x="50524" y="156541"/>
                    <a:pt x="44726" y="313083"/>
                    <a:pt x="56322" y="477079"/>
                  </a:cubicBezTo>
                  <a:cubicBezTo>
                    <a:pt x="67918" y="641075"/>
                    <a:pt x="0" y="836544"/>
                    <a:pt x="125896" y="983974"/>
                  </a:cubicBezTo>
                  <a:cubicBezTo>
                    <a:pt x="251792" y="1131404"/>
                    <a:pt x="531744" y="1246532"/>
                    <a:pt x="811696" y="1361661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手繪多邊形 15"/>
            <p:cNvSpPr/>
            <p:nvPr/>
          </p:nvSpPr>
          <p:spPr>
            <a:xfrm>
              <a:off x="2514600" y="3319670"/>
              <a:ext cx="596348" cy="344556"/>
            </a:xfrm>
            <a:custGeom>
              <a:avLst/>
              <a:gdLst>
                <a:gd name="connsiteX0" fmla="*/ 0 w 596348"/>
                <a:gd name="connsiteY0" fmla="*/ 337930 h 344556"/>
                <a:gd name="connsiteX1" fmla="*/ 347870 w 596348"/>
                <a:gd name="connsiteY1" fmla="*/ 288234 h 344556"/>
                <a:gd name="connsiteX2" fmla="*/ 596348 w 596348"/>
                <a:gd name="connsiteY2" fmla="*/ 0 h 34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348" h="344556">
                  <a:moveTo>
                    <a:pt x="0" y="337930"/>
                  </a:moveTo>
                  <a:cubicBezTo>
                    <a:pt x="124239" y="341243"/>
                    <a:pt x="248479" y="344556"/>
                    <a:pt x="347870" y="288234"/>
                  </a:cubicBezTo>
                  <a:cubicBezTo>
                    <a:pt x="447261" y="231912"/>
                    <a:pt x="521804" y="115956"/>
                    <a:pt x="596348" y="0"/>
                  </a:cubicBezTo>
                </a:path>
              </a:pathLst>
            </a:custGeom>
            <a:ln w="1905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9" name="直線接點 18"/>
          <p:cNvCxnSpPr/>
          <p:nvPr/>
        </p:nvCxnSpPr>
        <p:spPr>
          <a:xfrm>
            <a:off x="5508104" y="3429000"/>
            <a:ext cx="26642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724128" y="2564904"/>
            <a:ext cx="50405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6660232" y="2755800"/>
            <a:ext cx="504056" cy="67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7524328" y="2925000"/>
            <a:ext cx="504056" cy="50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5396948" y="2317475"/>
            <a:ext cx="1123122" cy="674203"/>
          </a:xfrm>
          <a:custGeom>
            <a:avLst/>
            <a:gdLst>
              <a:gd name="connsiteX0" fmla="*/ 0 w 1123122"/>
              <a:gd name="connsiteY0" fmla="*/ 674203 h 674203"/>
              <a:gd name="connsiteX1" fmla="*/ 606287 w 1123122"/>
              <a:gd name="connsiteY1" fmla="*/ 8282 h 674203"/>
              <a:gd name="connsiteX2" fmla="*/ 1123122 w 1123122"/>
              <a:gd name="connsiteY2" fmla="*/ 624508 h 674203"/>
              <a:gd name="connsiteX3" fmla="*/ 1123122 w 1123122"/>
              <a:gd name="connsiteY3" fmla="*/ 624508 h 67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122" h="674203">
                <a:moveTo>
                  <a:pt x="0" y="674203"/>
                </a:moveTo>
                <a:cubicBezTo>
                  <a:pt x="209550" y="345384"/>
                  <a:pt x="419100" y="16565"/>
                  <a:pt x="606287" y="8282"/>
                </a:cubicBezTo>
                <a:cubicBezTo>
                  <a:pt x="793474" y="0"/>
                  <a:pt x="1123122" y="624508"/>
                  <a:pt x="1123122" y="624508"/>
                </a:cubicBezTo>
                <a:lnTo>
                  <a:pt x="1123122" y="62450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6329198" y="2538773"/>
            <a:ext cx="1123122" cy="674203"/>
          </a:xfrm>
          <a:custGeom>
            <a:avLst/>
            <a:gdLst>
              <a:gd name="connsiteX0" fmla="*/ 0 w 1123122"/>
              <a:gd name="connsiteY0" fmla="*/ 674203 h 674203"/>
              <a:gd name="connsiteX1" fmla="*/ 606287 w 1123122"/>
              <a:gd name="connsiteY1" fmla="*/ 8282 h 674203"/>
              <a:gd name="connsiteX2" fmla="*/ 1123122 w 1123122"/>
              <a:gd name="connsiteY2" fmla="*/ 624508 h 674203"/>
              <a:gd name="connsiteX3" fmla="*/ 1123122 w 1123122"/>
              <a:gd name="connsiteY3" fmla="*/ 624508 h 67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122" h="674203">
                <a:moveTo>
                  <a:pt x="0" y="674203"/>
                </a:moveTo>
                <a:cubicBezTo>
                  <a:pt x="209550" y="345384"/>
                  <a:pt x="419100" y="16565"/>
                  <a:pt x="606287" y="8282"/>
                </a:cubicBezTo>
                <a:cubicBezTo>
                  <a:pt x="793474" y="0"/>
                  <a:pt x="1123122" y="624508"/>
                  <a:pt x="1123122" y="624508"/>
                </a:cubicBezTo>
                <a:lnTo>
                  <a:pt x="1123122" y="62450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手繪多邊形 25"/>
          <p:cNvSpPr/>
          <p:nvPr/>
        </p:nvSpPr>
        <p:spPr>
          <a:xfrm>
            <a:off x="7193294" y="2754797"/>
            <a:ext cx="1123122" cy="674203"/>
          </a:xfrm>
          <a:custGeom>
            <a:avLst/>
            <a:gdLst>
              <a:gd name="connsiteX0" fmla="*/ 0 w 1123122"/>
              <a:gd name="connsiteY0" fmla="*/ 674203 h 674203"/>
              <a:gd name="connsiteX1" fmla="*/ 606287 w 1123122"/>
              <a:gd name="connsiteY1" fmla="*/ 8282 h 674203"/>
              <a:gd name="connsiteX2" fmla="*/ 1123122 w 1123122"/>
              <a:gd name="connsiteY2" fmla="*/ 624508 h 674203"/>
              <a:gd name="connsiteX3" fmla="*/ 1123122 w 1123122"/>
              <a:gd name="connsiteY3" fmla="*/ 624508 h 67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122" h="674203">
                <a:moveTo>
                  <a:pt x="0" y="674203"/>
                </a:moveTo>
                <a:cubicBezTo>
                  <a:pt x="209550" y="345384"/>
                  <a:pt x="419100" y="16565"/>
                  <a:pt x="606287" y="8282"/>
                </a:cubicBezTo>
                <a:cubicBezTo>
                  <a:pt x="793474" y="0"/>
                  <a:pt x="1123122" y="624508"/>
                  <a:pt x="1123122" y="624508"/>
                </a:cubicBezTo>
                <a:lnTo>
                  <a:pt x="1123122" y="62450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5724128" y="19888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660232" y="22675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7524328" y="24836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228184" y="35010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戰後嬰兒潮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292080" y="465313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SC:</a:t>
            </a:r>
            <a:r>
              <a:rPr lang="en-US" altLang="zh-TW" u="sng" dirty="0" smtClean="0"/>
              <a:t>                -</a:t>
            </a:r>
            <a:r>
              <a:rPr lang="en-US" altLang="zh-TW" dirty="0" smtClean="0"/>
              <a:t>Center</a:t>
            </a:r>
          </a:p>
          <a:p>
            <a:r>
              <a:rPr lang="en-US" altLang="zh-TW" dirty="0" smtClean="0"/>
              <a:t>     Shopping-mall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395536" y="558924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珠海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東莞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:15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萬家*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20%: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萬↓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三角 昆山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744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2" b="43368"/>
          <a:stretch/>
        </p:blipFill>
        <p:spPr bwMode="auto">
          <a:xfrm>
            <a:off x="179512" y="1628800"/>
            <a:ext cx="8668892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7387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8" b="14899"/>
          <a:stretch/>
        </p:blipFill>
        <p:spPr bwMode="auto">
          <a:xfrm>
            <a:off x="1691680" y="1196752"/>
            <a:ext cx="6136399" cy="525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507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13437" r="-311" b="37788"/>
          <a:stretch/>
        </p:blipFill>
        <p:spPr bwMode="auto">
          <a:xfrm>
            <a:off x="1331640" y="1489249"/>
            <a:ext cx="6858000" cy="446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062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56992" y="137786"/>
            <a:ext cx="806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整合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網路資訊科技素養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融入在地社區文化推廣策略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en-US" altLang="zh-TW" sz="3200" dirty="0" smtClean="0">
                <a:hlinkClick r:id="rId2"/>
              </a:rPr>
              <a:t>http</a:t>
            </a:r>
            <a:r>
              <a:rPr lang="en-US" altLang="zh-TW" sz="3200" dirty="0">
                <a:hlinkClick r:id="rId2"/>
              </a:rPr>
              <a:t>://gissrv4.sinica.edu.tw/gis/twhgis.aspx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39552" y="1710860"/>
            <a:ext cx="8229600" cy="5073975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臺灣百年歷史</a:t>
            </a:r>
            <a:r>
              <a:rPr lang="zh-TW" altLang="en-US" dirty="0" smtClean="0"/>
              <a:t>地圖 </a:t>
            </a:r>
            <a:r>
              <a:rPr lang="en-US" altLang="zh-TW" dirty="0" smtClean="0"/>
              <a:t>vs Google Earth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臺</a:t>
            </a:r>
            <a:r>
              <a:rPr lang="zh-TW" altLang="en-US" dirty="0"/>
              <a:t>中</a:t>
            </a:r>
            <a:r>
              <a:rPr lang="zh-TW" altLang="en-US" dirty="0" smtClean="0"/>
              <a:t>在</a:t>
            </a:r>
            <a:r>
              <a:rPr lang="zh-TW" altLang="en-US" dirty="0"/>
              <a:t>地</a:t>
            </a:r>
            <a:r>
              <a:rPr lang="zh-TW" altLang="en-US" dirty="0" smtClean="0"/>
              <a:t>社區</a:t>
            </a:r>
            <a:r>
              <a:rPr lang="en-US" altLang="zh-TW" dirty="0" smtClean="0"/>
              <a:t>-18</a:t>
            </a:r>
            <a:r>
              <a:rPr lang="zh-TW" altLang="en-US" dirty="0">
                <a:ea typeface="標楷體" pitchFamily="65" charset="-120"/>
              </a:rPr>
              <a:t>庄遶</a:t>
            </a:r>
            <a:r>
              <a:rPr lang="zh-TW" altLang="en-US" dirty="0" smtClean="0">
                <a:ea typeface="標楷體" pitchFamily="65" charset="-120"/>
              </a:rPr>
              <a:t>境</a:t>
            </a:r>
            <a:r>
              <a:rPr lang="zh-TW" altLang="en-US" dirty="0" smtClean="0"/>
              <a:t>百年</a:t>
            </a:r>
            <a:r>
              <a:rPr lang="zh-TW" altLang="en-US" dirty="0"/>
              <a:t>歷史地圖 </a:t>
            </a:r>
            <a:r>
              <a:rPr lang="en-US" altLang="zh-TW" dirty="0"/>
              <a:t>vs Google </a:t>
            </a:r>
            <a:r>
              <a:rPr lang="en-US" altLang="zh-TW" dirty="0" smtClean="0"/>
              <a:t>Map</a:t>
            </a:r>
          </a:p>
          <a:p>
            <a:r>
              <a:rPr lang="en-US" altLang="zh-TW" dirty="0" smtClean="0"/>
              <a:t>3.</a:t>
            </a:r>
            <a:r>
              <a:rPr lang="zh-TW" altLang="en-US" dirty="0"/>
              <a:t>臺中在地社區</a:t>
            </a:r>
            <a:r>
              <a:rPr lang="en-US" altLang="zh-TW" dirty="0"/>
              <a:t>-18</a:t>
            </a:r>
            <a:r>
              <a:rPr lang="zh-TW" altLang="en-US" dirty="0">
                <a:ea typeface="標楷體" pitchFamily="65" charset="-120"/>
              </a:rPr>
              <a:t>庄遶境</a:t>
            </a:r>
            <a:r>
              <a:rPr lang="zh-TW" altLang="en-US" dirty="0" smtClean="0">
                <a:ea typeface="標楷體" pitchFamily="65" charset="-120"/>
              </a:rPr>
              <a:t>網路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*</a:t>
            </a:r>
            <a:r>
              <a:rPr lang="en-US" altLang="zh-TW" dirty="0" smtClean="0">
                <a:ea typeface="標楷體" pitchFamily="65" charset="-120"/>
              </a:rPr>
              <a:t>.</a:t>
            </a:r>
            <a:r>
              <a:rPr lang="en-US" altLang="zh-TW" dirty="0" err="1" smtClean="0">
                <a:ea typeface="標楷體" pitchFamily="65" charset="-120"/>
              </a:rPr>
              <a:t>kml</a:t>
            </a:r>
            <a:r>
              <a:rPr lang="en-US" altLang="zh-TW" dirty="0" smtClean="0">
                <a:ea typeface="標楷體" pitchFamily="65" charset="-120"/>
              </a:rPr>
              <a:t>)</a:t>
            </a:r>
            <a:r>
              <a:rPr lang="zh-TW" altLang="en-US" dirty="0" smtClean="0">
                <a:ea typeface="標楷體" pitchFamily="65" charset="-120"/>
              </a:rPr>
              <a:t>資訊科技</a:t>
            </a:r>
            <a:r>
              <a:rPr lang="zh-TW" altLang="en-US" dirty="0" smtClean="0"/>
              <a:t> </a:t>
            </a:r>
            <a:r>
              <a:rPr lang="en-US" altLang="zh-TW" dirty="0"/>
              <a:t>vs Google </a:t>
            </a:r>
            <a:r>
              <a:rPr lang="en-US" altLang="zh-TW" dirty="0" smtClean="0"/>
              <a:t>Map</a:t>
            </a:r>
          </a:p>
          <a:p>
            <a:pPr marL="0" indent="0">
              <a:buNone/>
            </a:pPr>
            <a:r>
              <a:rPr lang="en-US" altLang="zh-TW" dirty="0" smtClean="0"/>
              <a:t>       (HT-ML: </a:t>
            </a:r>
            <a:r>
              <a:rPr lang="en-US" altLang="zh-TW" dirty="0" err="1" smtClean="0"/>
              <a:t>HyperText</a:t>
            </a:r>
            <a:r>
              <a:rPr lang="en-US" altLang="zh-TW" dirty="0" smtClean="0"/>
              <a:t> -</a:t>
            </a:r>
            <a:r>
              <a:rPr lang="en-US" altLang="zh-TW" dirty="0" err="1" smtClean="0"/>
              <a:t>MarkupLanguage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(  K-ML: Keyhole     </a:t>
            </a:r>
            <a:r>
              <a:rPr lang="en-US" altLang="zh-TW" dirty="0"/>
              <a:t>-</a:t>
            </a:r>
            <a:r>
              <a:rPr lang="en-US" altLang="zh-TW" dirty="0" err="1"/>
              <a:t>MarkupLanguage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r>
              <a:rPr lang="en-US" altLang="zh-TW" dirty="0" smtClean="0"/>
              <a:t>4.</a:t>
            </a:r>
            <a:r>
              <a:rPr lang="zh-TW" altLang="en-US" dirty="0"/>
              <a:t>日本四國八十八箇所是對日本四國島境內</a:t>
            </a:r>
            <a:r>
              <a:rPr lang="en-US" altLang="zh-TW" dirty="0"/>
              <a:t>88</a:t>
            </a:r>
            <a:r>
              <a:rPr lang="zh-TW" altLang="en-US" dirty="0"/>
              <a:t>處與弘法大師有淵源的靈場（寺院）之合稱，也簡稱八十八箇所，或稱四國靈場</a:t>
            </a:r>
            <a:r>
              <a:rPr lang="zh-TW" altLang="en-US" dirty="0" smtClean="0"/>
              <a:t>。</a:t>
            </a:r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://zh.wikipedia.org/wiki/%E5%9B%9B%E5%9C%8B%E5%85%AB%E5%8D%81%E5%85%AB%E7%AE%87%E6%89%80</a:t>
            </a:r>
            <a:endParaRPr lang="en-US" altLang="zh-TW" dirty="0"/>
          </a:p>
          <a:p>
            <a:r>
              <a:rPr lang="zh-TW" altLang="en-US" dirty="0" smtClean="0">
                <a:hlinkClick r:id="rId4"/>
              </a:rPr>
              <a:t>電子道標</a:t>
            </a:r>
            <a:r>
              <a:rPr lang="en-US" altLang="zh-TW" dirty="0" smtClean="0">
                <a:hlinkClick r:id="rId4"/>
              </a:rPr>
              <a:t>:</a:t>
            </a:r>
          </a:p>
          <a:p>
            <a:r>
              <a:rPr lang="en-US" altLang="zh-TW" dirty="0" smtClean="0">
                <a:hlinkClick r:id="rId4"/>
              </a:rPr>
              <a:t>https</a:t>
            </a:r>
            <a:r>
              <a:rPr lang="en-US" altLang="zh-TW" dirty="0">
                <a:hlinkClick r:id="rId4"/>
              </a:rPr>
              <a:t>://henronavi.jp/mobile/25mGoogle.html?ken=0&amp;hp=off&amp;inf=on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98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56992" y="137786"/>
            <a:ext cx="806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整合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網路資訊科技素養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融入在地社區文化推廣策略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1</a:t>
            </a:r>
          </a:p>
          <a:p>
            <a:pPr algn="ctr"/>
            <a:r>
              <a:rPr lang="en-US" altLang="zh-TW" sz="3200" dirty="0" smtClean="0">
                <a:hlinkClick r:id="rId2"/>
              </a:rPr>
              <a:t>http</a:t>
            </a:r>
            <a:r>
              <a:rPr lang="en-US" altLang="zh-TW" sz="3200" dirty="0">
                <a:hlinkClick r:id="rId2"/>
              </a:rPr>
              <a:t>://gissrv4.sinica.edu.tw/gis/twhgis.aspx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3" y="1327760"/>
            <a:ext cx="7600168" cy="5174641"/>
          </a:xfrm>
        </p:spPr>
      </p:pic>
    </p:spTree>
    <p:extLst>
      <p:ext uri="{BB962C8B-B14F-4D97-AF65-F5344CB8AC3E}">
        <p14:creationId xmlns:p14="http://schemas.microsoft.com/office/powerpoint/2010/main" val="804234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7504" y="966487"/>
            <a:ext cx="7886700" cy="5811838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070976" y="369329"/>
            <a:ext cx="71492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>
                <a:ea typeface="標楷體" pitchFamily="65" charset="-120"/>
              </a:rPr>
              <a:t>18</a:t>
            </a:r>
            <a:r>
              <a:rPr lang="zh-TW" altLang="en-US" sz="2400" dirty="0">
                <a:ea typeface="標楷體" pitchFamily="65" charset="-120"/>
              </a:rPr>
              <a:t>庄遶</a:t>
            </a:r>
            <a:r>
              <a:rPr lang="zh-TW" altLang="en-US" sz="2400" dirty="0" smtClean="0">
                <a:ea typeface="標楷體" pitchFamily="65" charset="-120"/>
              </a:rPr>
              <a:t>境</a:t>
            </a:r>
            <a:r>
              <a:rPr lang="en-US" altLang="zh-TW" sz="2400" dirty="0" smtClean="0">
                <a:ea typeface="標楷體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大里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烏日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(5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太平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(4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霧峰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(4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其它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(4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ct val="50000"/>
              </a:spcBef>
            </a:pPr>
            <a:endParaRPr lang="en-US" altLang="zh-TW" sz="2400" dirty="0"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6" y="989557"/>
            <a:ext cx="7957160" cy="564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供應鏈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b="1" dirty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7200799" cy="5472608"/>
          </a:xfrm>
        </p:spPr>
      </p:pic>
    </p:spTree>
    <p:extLst>
      <p:ext uri="{BB962C8B-B14F-4D97-AF65-F5344CB8AC3E}">
        <p14:creationId xmlns:p14="http://schemas.microsoft.com/office/powerpoint/2010/main" val="2744416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供應鏈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b="1" dirty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9036496" cy="5544616"/>
          </a:xfrm>
        </p:spPr>
      </p:pic>
    </p:spTree>
    <p:extLst>
      <p:ext uri="{BB962C8B-B14F-4D97-AF65-F5344CB8AC3E}">
        <p14:creationId xmlns:p14="http://schemas.microsoft.com/office/powerpoint/2010/main" val="260008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全球數據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</a:p>
        </p:txBody>
      </p:sp>
      <p:sp>
        <p:nvSpPr>
          <p:cNvPr id="5" name="矩形 4"/>
          <p:cNvSpPr/>
          <p:nvPr/>
        </p:nvSpPr>
        <p:spPr>
          <a:xfrm>
            <a:off x="1619672" y="1556792"/>
            <a:ext cx="230425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手機人口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:70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/76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億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7" name="直線單箭頭接點 6"/>
          <p:cNvCxnSpPr>
            <a:stCxn id="5" idx="2"/>
          </p:cNvCxnSpPr>
          <p:nvPr/>
        </p:nvCxnSpPr>
        <p:spPr>
          <a:xfrm>
            <a:off x="2771800" y="2060848"/>
            <a:ext cx="40974" cy="36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691680" y="2492896"/>
            <a:ext cx="2232248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:40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億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91680" y="3429000"/>
            <a:ext cx="2232248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FB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::20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VS</a:t>
            </a:r>
          </a:p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寬頻人口</a:t>
            </a:r>
          </a:p>
        </p:txBody>
      </p:sp>
      <p:cxnSp>
        <p:nvCxnSpPr>
          <p:cNvPr id="10" name="直線單箭頭接點 9"/>
          <p:cNvCxnSpPr/>
          <p:nvPr/>
        </p:nvCxnSpPr>
        <p:spPr>
          <a:xfrm>
            <a:off x="2771800" y="2996952"/>
            <a:ext cx="4970" cy="36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2771800" y="4360844"/>
            <a:ext cx="4970" cy="36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691680" y="4797152"/>
            <a:ext cx="2232248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4G-5G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人口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355976" y="2276872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PC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Note Book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手機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左大括弧 13"/>
          <p:cNvSpPr/>
          <p:nvPr/>
        </p:nvSpPr>
        <p:spPr>
          <a:xfrm>
            <a:off x="3995936" y="2420888"/>
            <a:ext cx="360040" cy="576064"/>
          </a:xfrm>
          <a:prstGeom prst="lef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7" name="群組 26"/>
          <p:cNvGrpSpPr/>
          <p:nvPr/>
        </p:nvGrpSpPr>
        <p:grpSpPr>
          <a:xfrm>
            <a:off x="971600" y="5661248"/>
            <a:ext cx="3168352" cy="646331"/>
            <a:chOff x="971600" y="5661248"/>
            <a:chExt cx="3168352" cy="646331"/>
          </a:xfrm>
        </p:grpSpPr>
        <p:sp>
          <p:nvSpPr>
            <p:cNvPr id="15" name="文字方塊 14"/>
            <p:cNvSpPr txBox="1"/>
            <p:nvPr/>
          </p:nvSpPr>
          <p:spPr>
            <a:xfrm>
              <a:off x="971600" y="5661248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ADSL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2123728" y="5661248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有線</a:t>
              </a:r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無線</a:t>
              </a:r>
            </a:p>
          </p:txBody>
        </p:sp>
        <p:cxnSp>
          <p:nvCxnSpPr>
            <p:cNvPr id="18" name="直線接點 17"/>
            <p:cNvCxnSpPr/>
            <p:nvPr/>
          </p:nvCxnSpPr>
          <p:spPr>
            <a:xfrm>
              <a:off x="1619672" y="58772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1835696" y="5877272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1835696" y="6165304"/>
              <a:ext cx="2160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2627784" y="58772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2915816" y="5877272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2915816" y="6165304"/>
              <a:ext cx="2160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3131840" y="5661248"/>
              <a:ext cx="864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200M~</a:t>
              </a:r>
            </a:p>
            <a:p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~300M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8" name="文字方塊 27"/>
          <p:cNvSpPr txBox="1"/>
          <p:nvPr/>
        </p:nvSpPr>
        <p:spPr>
          <a:xfrm>
            <a:off x="4283968" y="4726885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3G(10M)</a:t>
            </a:r>
          </a:p>
          <a:p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4G(20M)</a:t>
            </a:r>
            <a:endParaRPr lang="zh-TW" altLang="en-US" sz="2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427984" y="155679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4G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人口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:10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億</a:t>
            </a:r>
            <a:endParaRPr lang="zh-TW" altLang="en-US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3803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供應鏈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b="1" dirty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352928" cy="5949280"/>
          </a:xfrm>
        </p:spPr>
      </p:pic>
    </p:spTree>
    <p:extLst>
      <p:ext uri="{BB962C8B-B14F-4D97-AF65-F5344CB8AC3E}">
        <p14:creationId xmlns:p14="http://schemas.microsoft.com/office/powerpoint/2010/main" val="4026053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7504" y="966487"/>
            <a:ext cx="7886700" cy="5811838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庄遶境天數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大里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烏日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太平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霧峰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其它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台中市人口最多大里區→太平區→豐原區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北屯→西屯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北區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一中街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以前人口密度高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旱溪媽祖在東區 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大里區之友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台中地圖整理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Fortune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fortune china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家樂福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超市  沃爾瑪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零售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年金融海嘯改變美國汽車業。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2663696" y="369330"/>
            <a:ext cx="5272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ea typeface="標楷體" pitchFamily="65" charset="-120"/>
              </a:rPr>
              <a:t>專業</a:t>
            </a:r>
            <a:r>
              <a:rPr lang="zh-TW" altLang="en-US" sz="2400" dirty="0">
                <a:ea typeface="標楷體" pitchFamily="65" charset="-120"/>
              </a:rPr>
              <a:t>課程融入服務學習</a:t>
            </a:r>
            <a:r>
              <a:rPr lang="en-US" altLang="zh-TW" sz="2400" dirty="0">
                <a:ea typeface="標楷體" pitchFamily="65" charset="-120"/>
              </a:rPr>
              <a:t>- </a:t>
            </a:r>
            <a:r>
              <a:rPr lang="zh-TW" altLang="en-US" sz="2400" dirty="0">
                <a:ea typeface="標楷體" pitchFamily="65" charset="-120"/>
              </a:rPr>
              <a:t>社區網路行銷</a:t>
            </a:r>
            <a:endParaRPr lang="en-US" altLang="zh-TW" sz="2400" dirty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07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56992" y="137786"/>
            <a:ext cx="806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整合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網路資訊科技素養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融入在地社區文化推廣策略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3</a:t>
            </a:r>
          </a:p>
          <a:p>
            <a:pPr algn="ctr"/>
            <a:r>
              <a:rPr lang="en-US" altLang="zh-TW" sz="3200" dirty="0" smtClean="0">
                <a:hlinkClick r:id="rId2"/>
              </a:rPr>
              <a:t>http</a:t>
            </a:r>
            <a:r>
              <a:rPr lang="en-US" altLang="zh-TW" sz="3200" dirty="0">
                <a:hlinkClick r:id="rId2"/>
              </a:rPr>
              <a:t>://gissrv4.sinica.edu.tw/gis/twhgis.aspx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39552" y="1784025"/>
            <a:ext cx="8229600" cy="507397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b="1" dirty="0">
                <a:solidFill>
                  <a:srgbClr val="FF0000"/>
                </a:solidFill>
              </a:rPr>
              <a:t>在地社區文化</a:t>
            </a:r>
            <a:r>
              <a:rPr lang="zh-TW" altLang="en-US" b="1" dirty="0" smtClean="0">
                <a:solidFill>
                  <a:srgbClr val="FF0000"/>
                </a:solidFill>
              </a:rPr>
              <a:t>推廣</a:t>
            </a:r>
            <a:r>
              <a:rPr lang="en-US" altLang="zh-TW" b="1" dirty="0" smtClean="0">
                <a:solidFill>
                  <a:srgbClr val="FF0000"/>
                </a:solidFill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</a:rPr>
              <a:t>唱台語學日語 </a:t>
            </a:r>
            <a:r>
              <a:rPr lang="zh-TW" altLang="en-US" dirty="0" smtClean="0"/>
              <a:t> </a:t>
            </a:r>
            <a:r>
              <a:rPr lang="en-US" altLang="zh-TW" dirty="0" smtClean="0"/>
              <a:t>vs </a:t>
            </a:r>
            <a:r>
              <a:rPr lang="en-US" altLang="zh-TW" dirty="0" err="1" smtClean="0"/>
              <a:t>Youtube</a:t>
            </a:r>
            <a:r>
              <a:rPr lang="en-US" altLang="zh-TW" dirty="0" smtClean="0"/>
              <a:t> </a:t>
            </a:r>
            <a:r>
              <a:rPr lang="zh-TW" altLang="en-US" dirty="0" smtClean="0"/>
              <a:t>頻道訂閱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b="1" dirty="0">
                <a:solidFill>
                  <a:srgbClr val="FF0000"/>
                </a:solidFill>
              </a:rPr>
              <a:t>在地社區文化推廣</a:t>
            </a:r>
            <a:r>
              <a:rPr lang="en-US" altLang="zh-TW" b="1" dirty="0">
                <a:solidFill>
                  <a:srgbClr val="FF0000"/>
                </a:solidFill>
              </a:rPr>
              <a:t>-</a:t>
            </a:r>
            <a:r>
              <a:rPr lang="zh-TW" altLang="en-US" b="1" dirty="0">
                <a:solidFill>
                  <a:srgbClr val="FF0000"/>
                </a:solidFill>
              </a:rPr>
              <a:t>唱台語學日語 </a:t>
            </a:r>
            <a:r>
              <a:rPr lang="zh-TW" altLang="en-US" dirty="0"/>
              <a:t> </a:t>
            </a:r>
            <a:r>
              <a:rPr lang="en-US" altLang="zh-TW" dirty="0"/>
              <a:t>vs </a:t>
            </a:r>
            <a:r>
              <a:rPr lang="en-US" altLang="zh-TW" dirty="0" err="1"/>
              <a:t>Youtube</a:t>
            </a:r>
            <a:r>
              <a:rPr lang="en-US" altLang="zh-TW" dirty="0"/>
              <a:t> </a:t>
            </a:r>
            <a:r>
              <a:rPr lang="en-US" altLang="zh-TW" dirty="0" smtClean="0"/>
              <a:t>–KTV</a:t>
            </a:r>
            <a:r>
              <a:rPr lang="zh-TW" altLang="en-US" dirty="0" smtClean="0"/>
              <a:t> 資料夾</a:t>
            </a:r>
            <a:endParaRPr lang="en-US" altLang="zh-TW" dirty="0"/>
          </a:p>
          <a:p>
            <a:r>
              <a:rPr lang="en-US" altLang="zh-TW" dirty="0" smtClean="0"/>
              <a:t>3.</a:t>
            </a:r>
            <a:r>
              <a:rPr lang="zh-TW" altLang="en-US" b="1" dirty="0">
                <a:solidFill>
                  <a:srgbClr val="FF0000"/>
                </a:solidFill>
              </a:rPr>
              <a:t>在地社區文化推廣</a:t>
            </a:r>
            <a:r>
              <a:rPr lang="en-US" altLang="zh-TW" b="1" dirty="0">
                <a:solidFill>
                  <a:srgbClr val="FF0000"/>
                </a:solidFill>
              </a:rPr>
              <a:t>-</a:t>
            </a:r>
            <a:r>
              <a:rPr lang="zh-TW" altLang="en-US" b="1" dirty="0">
                <a:solidFill>
                  <a:srgbClr val="FF0000"/>
                </a:solidFill>
              </a:rPr>
              <a:t>唱台語學日語 </a:t>
            </a:r>
            <a:r>
              <a:rPr lang="zh-TW" altLang="en-US" dirty="0"/>
              <a:t> </a:t>
            </a:r>
            <a:r>
              <a:rPr lang="en-US" altLang="zh-TW" dirty="0"/>
              <a:t>vs </a:t>
            </a:r>
            <a:r>
              <a:rPr lang="en-US" altLang="zh-TW" dirty="0" err="1"/>
              <a:t>Youtube</a:t>
            </a:r>
            <a:r>
              <a:rPr lang="en-US" altLang="zh-TW" dirty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直播上傳</a:t>
            </a:r>
            <a:endParaRPr lang="en-US" altLang="zh-TW" dirty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小五</a:t>
            </a:r>
            <a:r>
              <a:rPr lang="en-US" altLang="zh-TW" dirty="0" smtClean="0"/>
              <a:t>:</a:t>
            </a:r>
            <a:r>
              <a:rPr lang="zh-TW" altLang="en-US" dirty="0" smtClean="0"/>
              <a:t> 第二外語 網路學習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68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502912"/>
            <a:ext cx="7886700" cy="97516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OBS KTV </a:t>
            </a:r>
            <a:r>
              <a:rPr lang="zh-TW" altLang="en-US" dirty="0"/>
              <a:t>直播 濾鏡 </a:t>
            </a:r>
            <a:r>
              <a:rPr lang="en-US" altLang="zh-TW" dirty="0"/>
              <a:t>(</a:t>
            </a:r>
            <a:r>
              <a:rPr lang="zh-TW" altLang="en-US" dirty="0"/>
              <a:t>綠</a:t>
            </a:r>
            <a:r>
              <a:rPr lang="en-US" altLang="zh-TW" dirty="0"/>
              <a:t>) </a:t>
            </a:r>
            <a:r>
              <a:rPr lang="zh-TW" altLang="en-US" dirty="0"/>
              <a:t>效果</a:t>
            </a:r>
            <a:br>
              <a:rPr lang="zh-TW" altLang="en-US" dirty="0"/>
            </a:br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youtu.be/qfTsDyDuS9M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4" y="1528175"/>
            <a:ext cx="7459250" cy="4648788"/>
          </a:xfrm>
        </p:spPr>
      </p:pic>
    </p:spTree>
    <p:extLst>
      <p:ext uri="{BB962C8B-B14F-4D97-AF65-F5344CB8AC3E}">
        <p14:creationId xmlns:p14="http://schemas.microsoft.com/office/powerpoint/2010/main" val="485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測網路速度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TBC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台灣寬頻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線上測速。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久鼎公司時測結果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下載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10M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，上傳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2M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  WIFI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測速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台大測速。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T1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專線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:1.54M 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民國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86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年修平已接專線，月費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:10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月。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ADSL: 88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網路的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演進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 typeface="Wingdings" pitchFamily="2" charset="2"/>
              <a:buChar char="l"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Wimax:97</a:t>
            </a:r>
            <a:r>
              <a:rPr lang="zh-TW" altLang="en-US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1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835696" y="44705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網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路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55776" y="2060848"/>
            <a:ext cx="1368152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:ISDN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1979712" y="2276872"/>
            <a:ext cx="576064" cy="36004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683568" y="3717032"/>
            <a:ext cx="1296144" cy="147732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(1983)</a:t>
            </a:r>
          </a:p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衛星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劇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劇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阿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195736" y="3717032"/>
            <a:ext cx="1296144" cy="9233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(1989)</a:t>
            </a:r>
          </a:p>
          <a:p>
            <a:pPr algn="ct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1G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707904" y="3717032"/>
            <a:ext cx="1296144" cy="147732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(1996)</a:t>
            </a:r>
          </a:p>
          <a:p>
            <a:pPr algn="ct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2G</a:t>
            </a:r>
          </a:p>
          <a:p>
            <a:pPr algn="ct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GSM(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數位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ct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大電信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860032" y="4869160"/>
            <a:ext cx="1440160" cy="9233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中華電信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遠傳電信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台灣大哥大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5220072" y="3740839"/>
            <a:ext cx="1296144" cy="9233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(2002)</a:t>
            </a:r>
          </a:p>
          <a:p>
            <a:pPr algn="ct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3G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732240" y="3740839"/>
            <a:ext cx="1296144" cy="175432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(2014)</a:t>
            </a:r>
          </a:p>
          <a:p>
            <a:pPr algn="ct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4G</a:t>
            </a:r>
          </a:p>
          <a:p>
            <a:pPr algn="ct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月初中華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月初遠傳、台灣大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1907704" y="3717032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3491880" y="3717032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5004048" y="3717032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6516216" y="3717032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2808312"/>
          </a:xfrm>
        </p:spPr>
        <p:txBody>
          <a:bodyPr>
            <a:normAutofit/>
          </a:bodyPr>
          <a:lstStyle/>
          <a:p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歐洲最早發展行動電話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:70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北歐四國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瑞典、丹麥、芬蘭、挪威。聯合開發類比手機。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美國最早發展行動電話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:72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年，搭配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GPS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最早的通信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技術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(1897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能高越嶺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古道。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日本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1895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年接收台灣，架設無線電，作為無線電、通信、供電使用。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八通關古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道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清朝建立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頻道的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區分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1600" y="3861048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700</a:t>
            </a:r>
          </a:p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低頻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郊區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55776" y="3861048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900</a:t>
            </a:r>
          </a:p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563888" y="3884855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1800</a:t>
            </a:r>
          </a:p>
          <a:p>
            <a:pPr algn="ct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高頻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高速、都會           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1691680" y="4077072"/>
            <a:ext cx="10081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203848" y="4077072"/>
            <a:ext cx="10081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5076056" y="3573016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家不能超過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35MHZ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頻道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A1: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亞太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電信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A2: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鴻海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A3: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遠傳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10)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A4: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台灣大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(A:15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C:15)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076056" y="515719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新集團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威寶、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(cable)</a:t>
            </a:r>
          </a:p>
          <a:p>
            <a:pPr>
              <a:buFont typeface="Wingdings" pitchFamily="2" charset="2"/>
              <a:buChar char="l"/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凱擘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67544" y="515719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台灣三固網</a:t>
            </a:r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遠傳速博</a:t>
            </a:r>
            <a:endParaRPr lang="en-US" alt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台灣固網</a:t>
            </a:r>
            <a:endParaRPr lang="en-US" alt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亞太固網</a:t>
            </a:r>
            <a:endParaRPr lang="zh-TW" altLang="en-US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8"/>
          <p:cNvSpPr txBox="1"/>
          <p:nvPr/>
        </p:nvSpPr>
        <p:spPr>
          <a:xfrm>
            <a:off x="467544" y="170080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 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Hinet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1" name="直線單箭頭接點 20"/>
          <p:cNvCxnSpPr>
            <a:stCxn id="19" idx="3"/>
          </p:cNvCxnSpPr>
          <p:nvPr/>
        </p:nvCxnSpPr>
        <p:spPr>
          <a:xfrm>
            <a:off x="2051720" y="1885475"/>
            <a:ext cx="542393" cy="29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699792" y="17008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ADSL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467544" y="22048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PC-NB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>
            <a:off x="2051720" y="2345920"/>
            <a:ext cx="542393" cy="29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2699792" y="21328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Mobile-Cell(Phone)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539552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ERP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7" name="群組 56"/>
          <p:cNvGrpSpPr/>
          <p:nvPr/>
        </p:nvGrpSpPr>
        <p:grpSpPr>
          <a:xfrm>
            <a:off x="1187624" y="2924944"/>
            <a:ext cx="432048" cy="504056"/>
            <a:chOff x="1187624" y="2924944"/>
            <a:chExt cx="432048" cy="504056"/>
          </a:xfrm>
        </p:grpSpPr>
        <p:cxnSp>
          <p:nvCxnSpPr>
            <p:cNvPr id="28" name="直線接點 27"/>
            <p:cNvCxnSpPr>
              <a:stCxn id="26" idx="3"/>
            </p:cNvCxnSpPr>
            <p:nvPr/>
          </p:nvCxnSpPr>
          <p:spPr>
            <a:xfrm flipV="1">
              <a:off x="1187624" y="3180522"/>
              <a:ext cx="233672" cy="10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1403648" y="2924944"/>
              <a:ext cx="0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flipV="1">
              <a:off x="1386000" y="2924944"/>
              <a:ext cx="233672" cy="10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 flipV="1">
              <a:off x="1386000" y="3427904"/>
              <a:ext cx="233672" cy="10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字方塊 34"/>
          <p:cNvSpPr txBox="1"/>
          <p:nvPr/>
        </p:nvSpPr>
        <p:spPr>
          <a:xfrm>
            <a:off x="1619672" y="270892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SCM(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產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(Customer-Relationship(FB)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619672" y="321297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CRM(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銷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RFID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Wal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-mart)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百聯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聯華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華聯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11560" y="43651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ym typeface="Wingdings"/>
              </a:rPr>
              <a:t></a:t>
            </a:r>
            <a:r>
              <a:rPr lang="en-US" altLang="zh-TW" dirty="0" smtClean="0">
                <a:sym typeface="Wingdings"/>
              </a:rPr>
              <a:t>Vo-</a:t>
            </a:r>
            <a:r>
              <a:rPr lang="en-US" altLang="zh-TW" dirty="0" err="1" smtClean="0">
                <a:sym typeface="Wingdings"/>
              </a:rPr>
              <a:t>Da</a:t>
            </a:r>
            <a:r>
              <a:rPr lang="en-US" altLang="zh-TW" dirty="0" smtClean="0">
                <a:sym typeface="Wingdings"/>
              </a:rPr>
              <a:t>-</a:t>
            </a:r>
            <a:r>
              <a:rPr lang="en-US" altLang="zh-TW" dirty="0" err="1" smtClean="0">
                <a:sym typeface="Wingdings"/>
              </a:rPr>
              <a:t>Fone</a:t>
            </a:r>
            <a:r>
              <a:rPr lang="en-US" altLang="zh-TW" dirty="0" smtClean="0">
                <a:sym typeface="Wingdings"/>
              </a:rPr>
              <a:t>: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2123728" y="4355812"/>
            <a:ext cx="504056" cy="369332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3G                                                                       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1115616" y="47971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德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2123728" y="50131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W-CDMA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899592" y="566124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Voice-</a:t>
            </a:r>
          </a:p>
          <a:p>
            <a:r>
              <a:rPr lang="en-US" altLang="zh-TW" dirty="0" smtClean="0"/>
              <a:t>           Data-</a:t>
            </a:r>
          </a:p>
          <a:p>
            <a:r>
              <a:rPr lang="en-US" altLang="zh-TW" dirty="0" smtClean="0"/>
              <a:t>                     Phone</a:t>
            </a:r>
            <a:endParaRPr lang="zh-TW" altLang="en-US" dirty="0"/>
          </a:p>
        </p:txBody>
      </p:sp>
      <p:grpSp>
        <p:nvGrpSpPr>
          <p:cNvPr id="55" name="群組 54"/>
          <p:cNvGrpSpPr/>
          <p:nvPr/>
        </p:nvGrpSpPr>
        <p:grpSpPr>
          <a:xfrm>
            <a:off x="4716016" y="4365104"/>
            <a:ext cx="3312368" cy="1294403"/>
            <a:chOff x="4716016" y="4365104"/>
            <a:chExt cx="3312368" cy="1294403"/>
          </a:xfrm>
        </p:grpSpPr>
        <p:sp>
          <p:nvSpPr>
            <p:cNvPr id="43" name="文字方塊 42"/>
            <p:cNvSpPr txBox="1"/>
            <p:nvPr/>
          </p:nvSpPr>
          <p:spPr>
            <a:xfrm>
              <a:off x="4716016" y="4365104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行銷    </a:t>
              </a:r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Marketing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5364088" y="5013176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Price</a:t>
              </a:r>
            </a:p>
            <a:p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Product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6804248" y="5013176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Place</a:t>
              </a:r>
            </a:p>
            <a:p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Prom(</a:t>
              </a:r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推銷</a:t>
              </a:r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)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51" name="群組 50"/>
            <p:cNvGrpSpPr/>
            <p:nvPr/>
          </p:nvGrpSpPr>
          <p:grpSpPr>
            <a:xfrm>
              <a:off x="5148064" y="5157192"/>
              <a:ext cx="216024" cy="288032"/>
              <a:chOff x="5148064" y="5157192"/>
              <a:chExt cx="216024" cy="288032"/>
            </a:xfrm>
          </p:grpSpPr>
          <p:cxnSp>
            <p:nvCxnSpPr>
              <p:cNvPr id="47" name="直線接點 46"/>
              <p:cNvCxnSpPr/>
              <p:nvPr/>
            </p:nvCxnSpPr>
            <p:spPr>
              <a:xfrm flipH="1">
                <a:off x="5148064" y="5157192"/>
                <a:ext cx="216024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/>
              <p:cNvCxnSpPr/>
              <p:nvPr/>
            </p:nvCxnSpPr>
            <p:spPr>
              <a:xfrm flipH="1" flipV="1">
                <a:off x="5148064" y="5301208"/>
                <a:ext cx="216024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群組 51"/>
            <p:cNvGrpSpPr/>
            <p:nvPr/>
          </p:nvGrpSpPr>
          <p:grpSpPr>
            <a:xfrm>
              <a:off x="6588224" y="5157192"/>
              <a:ext cx="216024" cy="288032"/>
              <a:chOff x="5148064" y="5157192"/>
              <a:chExt cx="216024" cy="288032"/>
            </a:xfrm>
          </p:grpSpPr>
          <p:cxnSp>
            <p:nvCxnSpPr>
              <p:cNvPr id="53" name="直線接點 52"/>
              <p:cNvCxnSpPr/>
              <p:nvPr/>
            </p:nvCxnSpPr>
            <p:spPr>
              <a:xfrm flipH="1">
                <a:off x="5148064" y="5157192"/>
                <a:ext cx="216024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接點 53"/>
              <p:cNvCxnSpPr/>
              <p:nvPr/>
            </p:nvCxnSpPr>
            <p:spPr>
              <a:xfrm flipH="1" flipV="1">
                <a:off x="5148064" y="5301208"/>
                <a:ext cx="216024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539552" y="1124744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XDSL(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光纖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有線電視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固網人口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寬頻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120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211.6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304.1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375.1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460.2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 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563888" y="2771636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118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327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:1,000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(i3)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:1,421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(i3s)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0.3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=63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預計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=220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211960" y="41490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中華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076056" y="41490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台灣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868144" y="41490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遠傳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3779912" y="2132856"/>
            <a:ext cx="792088" cy="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4572000" y="19795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3G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1547664" y="2780928"/>
            <a:ext cx="14401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115616" y="41490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阿里巴巴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331640" y="3356992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Sina</a:t>
            </a:r>
            <a:endParaRPr lang="en-US" altLang="zh-TW" dirty="0" smtClean="0"/>
          </a:p>
          <a:p>
            <a:r>
              <a:rPr lang="en-US" altLang="zh-TW" dirty="0" smtClean="0"/>
              <a:t>B2B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899592" y="306896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#</a:t>
            </a:r>
            <a:r>
              <a:rPr lang="zh-TW" altLang="en-US" sz="1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高鐵通車</a:t>
            </a:r>
            <a:endParaRPr lang="zh-TW" altLang="en-US" sz="16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131840" y="3851756"/>
            <a:ext cx="504056" cy="369332"/>
          </a:xfrm>
          <a:prstGeom prst="rect">
            <a:avLst/>
          </a:prstGeom>
          <a:noFill/>
          <a:ln w="254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4G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979712" y="562617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管理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043608" y="11247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MOD : 580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43608" y="15475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凱擘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155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43608" y="19888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中嘉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118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左大括弧 7"/>
          <p:cNvSpPr/>
          <p:nvPr/>
        </p:nvSpPr>
        <p:spPr>
          <a:xfrm>
            <a:off x="827584" y="1268760"/>
            <a:ext cx="216024" cy="1008112"/>
          </a:xfrm>
          <a:prstGeom prst="leftBrac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83568" y="2564904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大三元軟體下載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凱基證卷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2009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風災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Google map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早期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PDA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用最多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11/11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日光棍節。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作業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訂閱頻道。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988096" y="743471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10.4/29-5/6-5/13-5/20-5/27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期中考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835696" y="591071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126876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電影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小時代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阿里巴巴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支付寶、娛樂寶。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編劇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郭敬明。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1043608" y="2276872"/>
            <a:ext cx="3960440" cy="1881500"/>
            <a:chOff x="2411760" y="2276872"/>
            <a:chExt cx="3960440" cy="1881500"/>
          </a:xfrm>
        </p:grpSpPr>
        <p:sp>
          <p:nvSpPr>
            <p:cNvPr id="13" name="文字方塊 12"/>
            <p:cNvSpPr txBox="1"/>
            <p:nvPr/>
          </p:nvSpPr>
          <p:spPr>
            <a:xfrm>
              <a:off x="2699792" y="3212976"/>
              <a:ext cx="3672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郭敬明</a:t>
              </a:r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(90</a:t>
              </a:r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年代</a:t>
              </a:r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)+</a:t>
              </a:r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九把刀</a:t>
              </a:r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+</a:t>
              </a:r>
              <a:r>
                <a:rPr lang="zh-TW" altLang="en-US" u="sng" dirty="0" smtClean="0">
                  <a:latin typeface="標楷體" pitchFamily="65" charset="-120"/>
                  <a:ea typeface="標楷體" pitchFamily="65" charset="-120"/>
                </a:rPr>
                <a:t>柴智屏</a:t>
              </a:r>
              <a:endParaRPr lang="zh-TW" altLang="en-US" u="sng" dirty="0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2411760" y="2276872"/>
              <a:ext cx="2808312" cy="1881500"/>
              <a:chOff x="2411760" y="2276872"/>
              <a:chExt cx="2808312" cy="1881500"/>
            </a:xfrm>
          </p:grpSpPr>
          <p:sp>
            <p:nvSpPr>
              <p:cNvPr id="6" name="文字方塊 5"/>
              <p:cNvSpPr txBox="1"/>
              <p:nvPr/>
            </p:nvSpPr>
            <p:spPr>
              <a:xfrm>
                <a:off x="3563888" y="227687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作家</a:t>
                </a:r>
                <a:endParaRPr lang="zh-TW" altLang="en-US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cxnSp>
            <p:nvCxnSpPr>
              <p:cNvPr id="8" name="直線接點 7"/>
              <p:cNvCxnSpPr>
                <a:stCxn id="6" idx="2"/>
              </p:cNvCxnSpPr>
              <p:nvPr/>
            </p:nvCxnSpPr>
            <p:spPr>
              <a:xfrm flipH="1">
                <a:off x="4244009" y="2646204"/>
                <a:ext cx="3955" cy="2460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>
                <a:off x="3343909" y="2882348"/>
                <a:ext cx="187220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/>
              <p:cNvCxnSpPr/>
              <p:nvPr/>
            </p:nvCxnSpPr>
            <p:spPr>
              <a:xfrm flipH="1">
                <a:off x="3343909" y="2894885"/>
                <a:ext cx="3955" cy="2460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 flipH="1">
                <a:off x="5216117" y="2852936"/>
                <a:ext cx="3955" cy="2460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字方塊 13"/>
              <p:cNvSpPr txBox="1"/>
              <p:nvPr/>
            </p:nvSpPr>
            <p:spPr>
              <a:xfrm>
                <a:off x="2699792" y="3789040"/>
                <a:ext cx="216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韓寒</a:t>
                </a:r>
                <a:r>
                  <a:rPr lang="en-US" altLang="zh-TW" dirty="0" smtClean="0">
                    <a:latin typeface="標楷體" pitchFamily="65" charset="-120"/>
                    <a:ea typeface="標楷體" pitchFamily="65" charset="-120"/>
                  </a:rPr>
                  <a:t>(80</a:t>
                </a:r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年代</a:t>
                </a:r>
                <a:r>
                  <a:rPr lang="en-US" altLang="zh-TW" dirty="0" smtClean="0">
                    <a:latin typeface="標楷體" pitchFamily="65" charset="-120"/>
                    <a:ea typeface="標楷體" pitchFamily="65" charset="-120"/>
                  </a:rPr>
                  <a:t>)</a:t>
                </a:r>
                <a:endParaRPr lang="zh-TW" altLang="en-US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5" name="左大括弧 14"/>
              <p:cNvSpPr/>
              <p:nvPr/>
            </p:nvSpPr>
            <p:spPr>
              <a:xfrm>
                <a:off x="2411760" y="3429000"/>
                <a:ext cx="288032" cy="576064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6" name="文字方塊 15"/>
            <p:cNvSpPr txBox="1"/>
            <p:nvPr/>
          </p:nvSpPr>
          <p:spPr>
            <a:xfrm>
              <a:off x="5364088" y="350100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編導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5652120" y="18355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娛樂寶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眾酬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9" name="直線單箭頭接點 18"/>
          <p:cNvCxnSpPr>
            <a:stCxn id="17" idx="1"/>
          </p:cNvCxnSpPr>
          <p:nvPr/>
        </p:nvCxnSpPr>
        <p:spPr>
          <a:xfrm flipH="1">
            <a:off x="2832652" y="2020198"/>
            <a:ext cx="2819468" cy="7385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>
            <a:off x="6012160" y="2204864"/>
            <a:ext cx="144016" cy="79208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6444208" y="2204864"/>
            <a:ext cx="792088" cy="72008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5580112" y="30689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演員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732240" y="30689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戲劇通路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732240" y="21328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股份制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755576" y="4676943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新東方外語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(2006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日新東方教育科技集團在美國紐約證券交易所成功上市，成為中國第一家海外上市的教育機構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051720" y="282669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個案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管理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56992" y="137786"/>
            <a:ext cx="8060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整合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網路資訊科技素養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融入在地社區文化推廣策略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22962" y="1489663"/>
            <a:ext cx="8229600" cy="5073975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小三</a:t>
            </a:r>
            <a:r>
              <a:rPr lang="en-US" altLang="zh-TW" dirty="0" smtClean="0"/>
              <a:t>:</a:t>
            </a:r>
            <a:r>
              <a:rPr lang="zh-TW" altLang="en-US" dirty="0" smtClean="0"/>
              <a:t> 生活</a:t>
            </a:r>
            <a:r>
              <a:rPr lang="zh-TW" altLang="en-US" b="1" dirty="0" smtClean="0">
                <a:solidFill>
                  <a:srgbClr val="FF0000"/>
                </a:solidFill>
              </a:rPr>
              <a:t>科技素養  </a:t>
            </a:r>
            <a:r>
              <a:rPr lang="zh-TW" altLang="en-US" dirty="0" smtClean="0"/>
              <a:t>學習 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 </a:t>
            </a:r>
            <a:r>
              <a:rPr lang="zh-TW" altLang="en-US" b="1" dirty="0" smtClean="0">
                <a:solidFill>
                  <a:srgbClr val="FF0000"/>
                </a:solidFill>
              </a:rPr>
              <a:t>在</a:t>
            </a:r>
            <a:r>
              <a:rPr lang="zh-TW" altLang="en-US" b="1" dirty="0">
                <a:solidFill>
                  <a:srgbClr val="FF0000"/>
                </a:solidFill>
              </a:rPr>
              <a:t>地</a:t>
            </a:r>
            <a:r>
              <a:rPr lang="zh-TW" altLang="en-US" b="1" dirty="0" smtClean="0">
                <a:solidFill>
                  <a:srgbClr val="FF0000"/>
                </a:solidFill>
              </a:rPr>
              <a:t>社區</a:t>
            </a:r>
            <a:r>
              <a:rPr lang="en-US" altLang="zh-TW" b="1" dirty="0" smtClean="0">
                <a:solidFill>
                  <a:srgbClr val="FF0000"/>
                </a:solidFill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</a:rPr>
              <a:t>老化 地理與歷史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/>
              <a:t>     老年</a:t>
            </a:r>
            <a:r>
              <a:rPr lang="zh-TW" altLang="en-US" dirty="0"/>
              <a:t>人口</a:t>
            </a:r>
            <a:r>
              <a:rPr lang="zh-TW" altLang="en-US" dirty="0" smtClean="0"/>
              <a:t>比例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u="sng" dirty="0" smtClean="0">
                <a:hlinkClick r:id="rId2"/>
              </a:rPr>
              <a:t>http</a:t>
            </a:r>
            <a:r>
              <a:rPr lang="en-US" altLang="zh-TW" u="sng" dirty="0">
                <a:hlinkClick r:id="rId2"/>
              </a:rPr>
              <a:t>://kiang.github.io/tw_population</a:t>
            </a:r>
            <a:r>
              <a:rPr lang="en-US" altLang="zh-TW" u="sng" dirty="0" smtClean="0">
                <a:hlinkClick r:id="rId2"/>
              </a:rPr>
              <a:t>/</a:t>
            </a:r>
            <a:endParaRPr lang="en-US" altLang="zh-TW" u="sng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               </a:t>
            </a: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gissrv4.sinica.edu.tw/gis/twhgis.aspx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小三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zh-TW" altLang="en-US" b="1" dirty="0" smtClean="0">
                <a:solidFill>
                  <a:srgbClr val="FF0000"/>
                </a:solidFill>
              </a:rPr>
              <a:t>資訊科技素養  </a:t>
            </a:r>
            <a:r>
              <a:rPr lang="zh-TW" altLang="en-US" dirty="0" smtClean="0"/>
              <a:t>學習 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 </a:t>
            </a:r>
            <a:r>
              <a:rPr lang="en-US" altLang="zh-TW" dirty="0" smtClean="0"/>
              <a:t>AI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/>
              <a:t>物聯</a:t>
            </a:r>
            <a:r>
              <a:rPr lang="zh-TW" altLang="en-US" dirty="0" smtClean="0"/>
              <a:t>網與大數據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+</a:t>
            </a:r>
            <a:r>
              <a:rPr lang="zh-TW" altLang="en-US" dirty="0" smtClean="0"/>
              <a:t> </a:t>
            </a:r>
            <a:r>
              <a:rPr lang="en-US" altLang="zh-TW" dirty="0" smtClean="0"/>
              <a:t>5G</a:t>
            </a:r>
            <a:r>
              <a:rPr lang="zh-TW" altLang="en-US" dirty="0" smtClean="0"/>
              <a:t> </a:t>
            </a:r>
            <a:r>
              <a:rPr lang="en-US" altLang="zh-TW" dirty="0" smtClean="0"/>
              <a:t>(GPS-GIS)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小四</a:t>
            </a:r>
            <a:r>
              <a:rPr lang="en-US" altLang="zh-TW" dirty="0" smtClean="0"/>
              <a:t>:</a:t>
            </a:r>
            <a:r>
              <a:rPr lang="zh-TW" altLang="en-US" dirty="0" smtClean="0"/>
              <a:t> 閩南語</a:t>
            </a:r>
            <a:r>
              <a:rPr lang="en-US" altLang="zh-TW" dirty="0" smtClean="0"/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台語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</a:rPr>
              <a:t>語言與 唐詩 五言與七言絕句 詩詞欣賞</a:t>
            </a:r>
            <a:endParaRPr lang="en-US" altLang="zh-TW" dirty="0"/>
          </a:p>
          <a:p>
            <a:r>
              <a:rPr lang="en-US" altLang="zh-TW" dirty="0" smtClean="0"/>
              <a:t>4.</a:t>
            </a:r>
            <a:r>
              <a:rPr lang="zh-TW" altLang="en-US" dirty="0"/>
              <a:t>小五</a:t>
            </a:r>
            <a:r>
              <a:rPr lang="en-US" altLang="zh-TW" dirty="0"/>
              <a:t>:</a:t>
            </a:r>
            <a:r>
              <a:rPr lang="zh-TW" altLang="en-US" dirty="0"/>
              <a:t> 第二外語 網路學習</a:t>
            </a:r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21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1124744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作業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--ILMS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上傳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KTV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2. 4G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3.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頻寬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含詳細資料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PPT: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上課教材下載到電腦再上傳。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工管系電腦來源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教育部補助商業自動化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POS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需求。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老師網址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:entry.hust.edu.tw/~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raylin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供應鏈管理→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Fortube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500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241984" y="3717032"/>
            <a:ext cx="233672" cy="1368152"/>
            <a:chOff x="1241984" y="3717032"/>
            <a:chExt cx="233672" cy="1368152"/>
          </a:xfrm>
        </p:grpSpPr>
        <p:cxnSp>
          <p:nvCxnSpPr>
            <p:cNvPr id="8" name="直線接點 7"/>
            <p:cNvCxnSpPr/>
            <p:nvPr/>
          </p:nvCxnSpPr>
          <p:spPr>
            <a:xfrm>
              <a:off x="1259632" y="3717032"/>
              <a:ext cx="0" cy="13681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flipV="1">
              <a:off x="1241984" y="3717032"/>
              <a:ext cx="233672" cy="29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V="1">
              <a:off x="1241984" y="5082209"/>
              <a:ext cx="233672" cy="29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字方塊 10"/>
          <p:cNvSpPr txBox="1"/>
          <p:nvPr/>
        </p:nvSpPr>
        <p:spPr>
          <a:xfrm>
            <a:off x="1547664" y="34290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微信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547664" y="485986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微博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Blog(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新浪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:Sine)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左大括弧 12"/>
          <p:cNvSpPr/>
          <p:nvPr/>
        </p:nvSpPr>
        <p:spPr>
          <a:xfrm>
            <a:off x="2195736" y="3284984"/>
            <a:ext cx="504056" cy="648072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2699792" y="314096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Wats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-app(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Apple+FB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Line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(We-chat):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QQ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騰訊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99592" y="5229200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Proxy(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代理伺服器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ftp→Proxy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(Google)</a:t>
            </a:r>
          </a:p>
          <a:p>
            <a:pPr>
              <a:buFont typeface="Wingdings" pitchFamily="2" charset="2"/>
              <a:buChar char="l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阿里巴巴市值全球第四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第一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:APPLE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第二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:MICROSOFT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第三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:Google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1124744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土豆網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en-US" altLang="zh-TW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you.ku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→ 阿里巴巴  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PK. PPS+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愛奇藝。</a:t>
            </a:r>
            <a:endParaRPr lang="en-US" altLang="zh-TW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打車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(TAXI):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中國最大打車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快的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網路費用分級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i-Taiwn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中央行政機關室內公共區域免費無線上網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):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郵局、火車站、文化中心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i="1" dirty="0" err="1" smtClean="0">
                <a:latin typeface="標楷體" pitchFamily="65" charset="-120"/>
                <a:ea typeface="標楷體" pitchFamily="65" charset="-120"/>
                <a:hlinkClick r:id="rId2"/>
              </a:rPr>
              <a:t>iTaichung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hlinkClick r:id="rId2"/>
              </a:rPr>
              <a:t> 臺中市免費無線上網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文化中心。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時代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Youtube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影音、媒體整合。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83768" y="177281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 #900~1000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B #600~800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 #200~400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51720" y="282669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個案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管理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051720" y="282669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6.4/1-4/8-4/15-4/22test</a:t>
            </a:r>
          </a:p>
          <a:p>
            <a:pPr algn="ctr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10.4/29-5/6-5/13-13.5/20-5/27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供應鏈 個案 管理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3568" y="1988840"/>
            <a:ext cx="720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4/8</a:t>
            </a:r>
            <a:r>
              <a:rPr lang="zh-TW" altLang="en-US" dirty="0" smtClean="0"/>
              <a:t> </a:t>
            </a:r>
            <a:r>
              <a:rPr lang="en-US" altLang="zh-TW" dirty="0" smtClean="0"/>
              <a:t>KML-HDMI . Data-&gt;IS-KM-AI</a:t>
            </a:r>
          </a:p>
          <a:p>
            <a:r>
              <a:rPr lang="zh-TW" altLang="en-US" dirty="0" smtClean="0"/>
              <a:t>          </a:t>
            </a:r>
            <a:r>
              <a:rPr lang="en-US" altLang="zh-TW" dirty="0" smtClean="0"/>
              <a:t>99 </a:t>
            </a:r>
            <a:r>
              <a:rPr lang="zh-TW" altLang="en-US" dirty="0" smtClean="0"/>
              <a:t>捷運</a:t>
            </a:r>
            <a:r>
              <a:rPr lang="zh-TW" altLang="en-US" dirty="0"/>
              <a:t>公車 </a:t>
            </a:r>
            <a:r>
              <a:rPr lang="en-US" altLang="zh-TW" dirty="0"/>
              <a:t>52-54-56</a:t>
            </a:r>
          </a:p>
          <a:p>
            <a:r>
              <a:rPr lang="zh-TW" altLang="en-US" dirty="0"/>
              <a:t>              </a:t>
            </a:r>
            <a:r>
              <a:rPr lang="zh-TW" altLang="en-US" dirty="0" smtClean="0"/>
              <a:t>                    </a:t>
            </a:r>
            <a:r>
              <a:rPr lang="en-US" altLang="zh-TW" dirty="0" smtClean="0"/>
              <a:t>50-58-59 </a:t>
            </a:r>
          </a:p>
          <a:p>
            <a:r>
              <a:rPr lang="en-US" altLang="zh-TW" dirty="0" smtClean="0"/>
              <a:t>                                  </a:t>
            </a:r>
            <a:r>
              <a:rPr lang="en-US" altLang="zh-TW" dirty="0"/>
              <a:t>500-700-900-200</a:t>
            </a:r>
          </a:p>
          <a:p>
            <a:r>
              <a:rPr lang="en-US" altLang="zh-TW" dirty="0" smtClean="0"/>
              <a:t>4/15</a:t>
            </a:r>
            <a:r>
              <a:rPr lang="zh-TW" altLang="en-US" dirty="0" smtClean="0"/>
              <a:t> 捷運</a:t>
            </a:r>
            <a:r>
              <a:rPr lang="zh-TW" altLang="en-US" dirty="0"/>
              <a:t>公車 </a:t>
            </a:r>
            <a:r>
              <a:rPr lang="en-US" altLang="zh-TW" dirty="0" smtClean="0"/>
              <a:t>301-302-303-6.307-8.309</a:t>
            </a:r>
          </a:p>
          <a:p>
            <a:r>
              <a:rPr lang="en-US" altLang="zh-TW" dirty="0" smtClean="0"/>
              <a:t>4/22</a:t>
            </a:r>
            <a:r>
              <a:rPr lang="zh-TW" altLang="en-US" dirty="0" smtClean="0"/>
              <a:t> </a:t>
            </a:r>
            <a:r>
              <a:rPr lang="en-US" altLang="zh-TW" dirty="0" smtClean="0"/>
              <a:t>LBS -&gt; </a:t>
            </a:r>
            <a:r>
              <a:rPr lang="zh-TW" altLang="en-US" dirty="0" smtClean="0"/>
              <a:t>公車 </a:t>
            </a:r>
            <a:r>
              <a:rPr lang="en-US" altLang="zh-TW" dirty="0" smtClean="0"/>
              <a:t>281-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              280-286-288                             </a:t>
            </a:r>
          </a:p>
          <a:p>
            <a:r>
              <a:rPr lang="en-US" altLang="zh-TW" dirty="0" smtClean="0"/>
              <a:t>-------------------------------------------------</a:t>
            </a:r>
          </a:p>
          <a:p>
            <a:r>
              <a:rPr lang="en-US" altLang="zh-TW" dirty="0" smtClean="0"/>
              <a:t>4/29</a:t>
            </a:r>
            <a:r>
              <a:rPr lang="zh-TW" altLang="en-US" dirty="0" smtClean="0"/>
              <a:t> 啟程</a:t>
            </a:r>
            <a:r>
              <a:rPr lang="en-US" altLang="zh-TW" dirty="0"/>
              <a:t>-</a:t>
            </a:r>
            <a:r>
              <a:rPr lang="zh-TW" altLang="en-US" dirty="0"/>
              <a:t>轉折</a:t>
            </a:r>
            <a:r>
              <a:rPr lang="en-US" altLang="zh-TW" dirty="0"/>
              <a:t>-</a:t>
            </a:r>
            <a:r>
              <a:rPr lang="zh-TW" altLang="en-US" dirty="0"/>
              <a:t>安定</a:t>
            </a:r>
            <a:r>
              <a:rPr lang="en-US" altLang="zh-TW" dirty="0"/>
              <a:t>-</a:t>
            </a:r>
            <a:r>
              <a:rPr lang="zh-TW" altLang="en-US" dirty="0" smtClean="0"/>
              <a:t>紀念 </a:t>
            </a:r>
            <a:r>
              <a:rPr lang="en-US" altLang="zh-TW" dirty="0" smtClean="0"/>
              <a:t>1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</a:t>
            </a:r>
            <a:r>
              <a:rPr lang="en-US" altLang="zh-TW" dirty="0">
                <a:hlinkClick r:id="rId2"/>
              </a:rPr>
              <a:t>www.ncl.edu.tw</a:t>
            </a:r>
            <a:r>
              <a:rPr lang="en-US" altLang="zh-TW" dirty="0"/>
              <a:t>  -&gt; *.pdf</a:t>
            </a:r>
          </a:p>
          <a:p>
            <a:r>
              <a:rPr lang="en-US" altLang="zh-TW" dirty="0" smtClean="0"/>
              <a:t>5/6 </a:t>
            </a:r>
            <a:r>
              <a:rPr lang="en-US" altLang="zh-TW" dirty="0"/>
              <a:t>Case 2 </a:t>
            </a:r>
            <a:r>
              <a:rPr lang="en-US" altLang="zh-TW" dirty="0" smtClean="0"/>
              <a:t>-&gt; 1974-1988 </a:t>
            </a:r>
            <a:r>
              <a:rPr lang="en-US" altLang="zh-TW" dirty="0" err="1" smtClean="0"/>
              <a:t>Samp</a:t>
            </a:r>
            <a:r>
              <a:rPr lang="en-US" altLang="zh-TW" dirty="0" smtClean="0"/>
              <a:t>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</a:t>
            </a:r>
            <a:r>
              <a:rPr lang="zh-TW" altLang="en-US" dirty="0" smtClean="0"/>
              <a:t>啟程</a:t>
            </a:r>
            <a:r>
              <a:rPr lang="en-US" altLang="zh-TW" dirty="0" smtClean="0"/>
              <a:t>-</a:t>
            </a:r>
            <a:r>
              <a:rPr lang="zh-TW" altLang="en-US" dirty="0" smtClean="0"/>
              <a:t>轉折</a:t>
            </a:r>
            <a:r>
              <a:rPr lang="en-US" altLang="zh-TW" dirty="0" smtClean="0"/>
              <a:t>-</a:t>
            </a:r>
            <a:r>
              <a:rPr lang="zh-TW" altLang="en-US" dirty="0" smtClean="0"/>
              <a:t>安定</a:t>
            </a:r>
            <a:r>
              <a:rPr lang="en-US" altLang="zh-TW" dirty="0" smtClean="0"/>
              <a:t>-</a:t>
            </a:r>
            <a:r>
              <a:rPr lang="zh-TW" altLang="en-US" dirty="0" smtClean="0"/>
              <a:t>紀念 </a:t>
            </a:r>
            <a:r>
              <a:rPr lang="en-US" altLang="zh-TW" dirty="0" smtClean="0"/>
              <a:t>2 : 57-68-83</a:t>
            </a:r>
          </a:p>
          <a:p>
            <a:r>
              <a:rPr lang="en-US" altLang="zh-TW" dirty="0" smtClean="0"/>
              <a:t>5/13 Case 2 -&gt;</a:t>
            </a:r>
            <a:r>
              <a:rPr lang="zh-TW" altLang="en-US" dirty="0" smtClean="0"/>
              <a:t> 遠雄空儲 </a:t>
            </a:r>
            <a:r>
              <a:rPr lang="en-US" altLang="zh-TW" dirty="0" smtClean="0"/>
              <a:t>1991-2003</a:t>
            </a:r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</a:t>
            </a:r>
            <a:r>
              <a:rPr lang="en-US" altLang="zh-TW" dirty="0" smtClean="0">
                <a:hlinkClick r:id="rId2"/>
              </a:rPr>
              <a:t>www.ncl.edu.tw</a:t>
            </a:r>
            <a:r>
              <a:rPr lang="en-US" altLang="zh-TW" dirty="0" smtClean="0"/>
              <a:t>  -&gt; *.pdf .</a:t>
            </a:r>
            <a:r>
              <a:rPr lang="en-US" altLang="zh-TW" dirty="0"/>
              <a:t> MRP-ERP</a:t>
            </a:r>
          </a:p>
          <a:p>
            <a:r>
              <a:rPr lang="en-US" altLang="zh-TW" dirty="0" smtClean="0"/>
              <a:t>5/20 </a:t>
            </a:r>
            <a:r>
              <a:rPr lang="zh-TW" altLang="en-US" dirty="0" smtClean="0"/>
              <a:t>烏日</a:t>
            </a:r>
            <a:r>
              <a:rPr lang="en-US" altLang="zh-TW" dirty="0" smtClean="0"/>
              <a:t>.</a:t>
            </a:r>
            <a:r>
              <a:rPr lang="zh-TW" altLang="en-US" dirty="0" smtClean="0"/>
              <a:t>高鐵</a:t>
            </a:r>
            <a:r>
              <a:rPr lang="en-US" altLang="zh-TW" dirty="0" smtClean="0"/>
              <a:t>.</a:t>
            </a:r>
            <a:r>
              <a:rPr lang="zh-TW" altLang="en-US" dirty="0" smtClean="0"/>
              <a:t> 物流 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  台中港物流 </a:t>
            </a:r>
            <a:r>
              <a:rPr lang="en-US" altLang="zh-TW" dirty="0" smtClean="0"/>
              <a:t>(</a:t>
            </a:r>
            <a:r>
              <a:rPr lang="zh-TW" altLang="en-US" dirty="0" smtClean="0"/>
              <a:t>腳踏車 </a:t>
            </a:r>
            <a:r>
              <a:rPr lang="en-US" altLang="zh-TW" dirty="0" smtClean="0"/>
              <a:t>Giant)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Fortune – SM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Supermarket -Food and Drugstore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</a:t>
            </a:r>
            <a:r>
              <a:rPr lang="en-US" altLang="zh-TW" dirty="0"/>
              <a:t>.</a:t>
            </a:r>
            <a:r>
              <a:rPr lang="zh-TW" altLang="en-US" dirty="0"/>
              <a:t> </a:t>
            </a:r>
            <a:r>
              <a:rPr lang="en-US" altLang="zh-TW" dirty="0" smtClean="0"/>
              <a:t>Resume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2455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051720" y="282669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10.4/29-5/6-5/13-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13.5/20-5/27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個案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管理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3568" y="1988840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4/29 </a:t>
            </a:r>
            <a:r>
              <a:rPr lang="zh-TW" altLang="en-US" dirty="0"/>
              <a:t>啟程</a:t>
            </a:r>
            <a:r>
              <a:rPr lang="en-US" altLang="zh-TW" dirty="0"/>
              <a:t>-</a:t>
            </a:r>
            <a:r>
              <a:rPr lang="zh-TW" altLang="en-US" dirty="0"/>
              <a:t>轉折</a:t>
            </a:r>
            <a:r>
              <a:rPr lang="en-US" altLang="zh-TW" dirty="0"/>
              <a:t>-</a:t>
            </a:r>
            <a:r>
              <a:rPr lang="zh-TW" altLang="en-US" dirty="0"/>
              <a:t>安定</a:t>
            </a:r>
            <a:r>
              <a:rPr lang="en-US" altLang="zh-TW" dirty="0"/>
              <a:t>-</a:t>
            </a:r>
            <a:r>
              <a:rPr lang="zh-TW" altLang="en-US" dirty="0"/>
              <a:t>紀念 </a:t>
            </a:r>
            <a:r>
              <a:rPr lang="en-US" altLang="zh-TW" dirty="0"/>
              <a:t>1</a:t>
            </a:r>
          </a:p>
          <a:p>
            <a:r>
              <a:rPr lang="en-US" altLang="zh-TW" dirty="0"/>
              <a:t>         www.ncl.edu.tw  -&gt; *.</a:t>
            </a:r>
            <a:r>
              <a:rPr lang="en-US" altLang="zh-TW" dirty="0" smtClean="0"/>
              <a:t>pdf</a:t>
            </a:r>
            <a:r>
              <a:rPr lang="zh-TW" altLang="en-US" dirty="0" smtClean="0"/>
              <a:t> </a:t>
            </a:r>
            <a:r>
              <a:rPr lang="en-US" altLang="zh-TW" dirty="0" smtClean="0"/>
              <a:t>.</a:t>
            </a:r>
            <a:r>
              <a:rPr lang="zh-TW" altLang="en-US" dirty="0" smtClean="0"/>
              <a:t> </a:t>
            </a:r>
            <a:r>
              <a:rPr lang="en-US" altLang="zh-TW" dirty="0" smtClean="0"/>
              <a:t>4P-&gt;3</a:t>
            </a:r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</a:t>
            </a:r>
            <a:r>
              <a:rPr lang="en-US" altLang="zh-TW" dirty="0" smtClean="0">
                <a:solidFill>
                  <a:srgbClr val="FF0000"/>
                </a:solidFill>
              </a:rPr>
              <a:t>57-68-83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-&gt;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82-106(14%)-115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-&gt;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44-57-62-73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r>
              <a:rPr lang="en-US" altLang="zh-TW" dirty="0"/>
              <a:t>5/6 Case 2 -&gt; 1974-1988 </a:t>
            </a:r>
            <a:r>
              <a:rPr lang="en-US" altLang="zh-TW" dirty="0" err="1" smtClean="0"/>
              <a:t>Sampo</a:t>
            </a:r>
            <a:r>
              <a:rPr lang="en-US" altLang="zh-TW" dirty="0" smtClean="0"/>
              <a:t> </a:t>
            </a:r>
            <a:endParaRPr lang="en-US" altLang="zh-TW" dirty="0"/>
          </a:p>
          <a:p>
            <a:r>
              <a:rPr lang="en-US" altLang="zh-TW" dirty="0"/>
              <a:t>       </a:t>
            </a:r>
            <a:r>
              <a:rPr lang="zh-TW" altLang="en-US" dirty="0"/>
              <a:t>啟程</a:t>
            </a:r>
            <a:r>
              <a:rPr lang="en-US" altLang="zh-TW" dirty="0"/>
              <a:t>-</a:t>
            </a:r>
            <a:r>
              <a:rPr lang="zh-TW" altLang="en-US" dirty="0"/>
              <a:t>轉折</a:t>
            </a:r>
            <a:r>
              <a:rPr lang="en-US" altLang="zh-TW" dirty="0"/>
              <a:t>-</a:t>
            </a:r>
            <a:r>
              <a:rPr lang="zh-TW" altLang="en-US" dirty="0"/>
              <a:t>安定</a:t>
            </a:r>
            <a:r>
              <a:rPr lang="en-US" altLang="zh-TW" dirty="0"/>
              <a:t>-</a:t>
            </a:r>
            <a:r>
              <a:rPr lang="zh-TW" altLang="en-US" dirty="0"/>
              <a:t>紀念 </a:t>
            </a:r>
            <a:r>
              <a:rPr lang="en-US" altLang="zh-TW" dirty="0"/>
              <a:t>2 : </a:t>
            </a:r>
            <a:r>
              <a:rPr lang="en-US" altLang="zh-TW" dirty="0" smtClean="0">
                <a:solidFill>
                  <a:srgbClr val="FF0000"/>
                </a:solidFill>
              </a:rPr>
              <a:t>57-68-83</a:t>
            </a:r>
          </a:p>
          <a:p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      </a:t>
            </a:r>
            <a:r>
              <a:rPr lang="en-US" altLang="zh-TW" dirty="0" smtClean="0">
                <a:solidFill>
                  <a:srgbClr val="FF0000"/>
                </a:solidFill>
              </a:rPr>
              <a:t>B.A.T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-&gt;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EC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–IB (5NB)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r>
              <a:rPr lang="en-US" altLang="zh-TW" dirty="0"/>
              <a:t>5/13 </a:t>
            </a:r>
            <a:r>
              <a:rPr lang="en-US" altLang="zh-TW" dirty="0" smtClean="0"/>
              <a:t>Resume  </a:t>
            </a:r>
            <a:r>
              <a:rPr lang="en-US" altLang="zh-TW" dirty="0"/>
              <a:t>-&gt; </a:t>
            </a:r>
            <a:r>
              <a:rPr lang="zh-TW" altLang="en-US" dirty="0"/>
              <a:t>遠雄空儲 </a:t>
            </a:r>
            <a:r>
              <a:rPr lang="en-US" altLang="zh-TW" dirty="0" smtClean="0"/>
              <a:t>1991-2003 -&gt;Opera-CRM</a:t>
            </a:r>
            <a:endParaRPr lang="en-US" altLang="zh-TW" dirty="0"/>
          </a:p>
          <a:p>
            <a:r>
              <a:rPr lang="en-US" altLang="zh-TW" dirty="0"/>
              <a:t>         </a:t>
            </a:r>
            <a:r>
              <a:rPr lang="en-US" altLang="zh-TW" dirty="0">
                <a:solidFill>
                  <a:srgbClr val="FF0000"/>
                </a:solidFill>
              </a:rPr>
              <a:t>www.ncl.edu.tw  -&gt; *.pdf </a:t>
            </a:r>
            <a:r>
              <a:rPr lang="en-US" altLang="zh-TW" dirty="0"/>
              <a:t>. MRP-ERP</a:t>
            </a:r>
          </a:p>
          <a:p>
            <a:endParaRPr lang="en-US" altLang="zh-TW" dirty="0"/>
          </a:p>
          <a:p>
            <a:r>
              <a:rPr lang="en-US" altLang="zh-TW" dirty="0"/>
              <a:t>5/20 </a:t>
            </a:r>
            <a:r>
              <a:rPr lang="zh-TW" altLang="en-US" dirty="0"/>
              <a:t>烏日</a:t>
            </a:r>
            <a:r>
              <a:rPr lang="en-US" altLang="zh-TW" dirty="0"/>
              <a:t>.</a:t>
            </a:r>
            <a:r>
              <a:rPr lang="zh-TW" altLang="en-US" dirty="0"/>
              <a:t>高鐵</a:t>
            </a:r>
            <a:r>
              <a:rPr lang="en-US" altLang="zh-TW" dirty="0"/>
              <a:t>. </a:t>
            </a:r>
            <a:r>
              <a:rPr lang="zh-TW" altLang="en-US" dirty="0"/>
              <a:t>物流 </a:t>
            </a:r>
            <a:r>
              <a:rPr lang="en-US" altLang="zh-TW" dirty="0"/>
              <a:t>-&gt;  </a:t>
            </a:r>
            <a:r>
              <a:rPr lang="zh-TW" altLang="en-US" dirty="0"/>
              <a:t>台中港物流 </a:t>
            </a:r>
            <a:r>
              <a:rPr lang="en-US" altLang="zh-TW" dirty="0"/>
              <a:t>(</a:t>
            </a:r>
            <a:r>
              <a:rPr lang="zh-TW" altLang="en-US" dirty="0"/>
              <a:t>腳踏車 </a:t>
            </a:r>
            <a:r>
              <a:rPr lang="en-US" altLang="zh-TW" dirty="0"/>
              <a:t>Giant)</a:t>
            </a:r>
          </a:p>
          <a:p>
            <a:r>
              <a:rPr lang="en-US" altLang="zh-TW" dirty="0"/>
              <a:t>         Fortune – SM : Supermarket -</a:t>
            </a:r>
            <a:r>
              <a:rPr lang="en-US" altLang="zh-TW" dirty="0">
                <a:solidFill>
                  <a:srgbClr val="FF0000"/>
                </a:solidFill>
              </a:rPr>
              <a:t>Food and Drugstore</a:t>
            </a:r>
          </a:p>
          <a:p>
            <a:r>
              <a:rPr lang="en-US" altLang="zh-TW" dirty="0"/>
              <a:t>         </a:t>
            </a:r>
            <a:r>
              <a:rPr lang="en-US" altLang="zh-TW" dirty="0" smtClean="0"/>
              <a:t>Resume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4606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3657" y="1373678"/>
            <a:ext cx="8229600" cy="604664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sz="2000" dirty="0" smtClean="0"/>
              <a:t>106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FB: 1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/>
              <a:t>美</a:t>
            </a:r>
            <a:r>
              <a:rPr lang="en-US" altLang="zh-TW" sz="2000" dirty="0"/>
              <a:t>3.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/>
              <a:t>巴</a:t>
            </a:r>
            <a:r>
              <a:rPr lang="en-US" altLang="zh-TW" sz="2000" dirty="0"/>
              <a:t>.</a:t>
            </a:r>
            <a:r>
              <a:rPr lang="zh-TW" altLang="en-US" sz="2000" dirty="0"/>
              <a:t>墨</a:t>
            </a:r>
            <a:r>
              <a:rPr lang="en-US" altLang="zh-TW" sz="2000" dirty="0"/>
              <a:t>6.</a:t>
            </a:r>
            <a:r>
              <a:rPr lang="zh-TW" altLang="en-US" sz="2000" dirty="0"/>
              <a:t>越</a:t>
            </a:r>
            <a:r>
              <a:rPr lang="en-US" altLang="zh-TW" sz="2000" dirty="0"/>
              <a:t>.</a:t>
            </a:r>
            <a:r>
              <a:rPr lang="zh-TW" altLang="en-US" sz="2000" dirty="0"/>
              <a:t>泰</a:t>
            </a:r>
            <a:r>
              <a:rPr lang="en-US" altLang="zh-TW" sz="2000" dirty="0"/>
              <a:t>.</a:t>
            </a:r>
            <a:r>
              <a:rPr lang="zh-TW" altLang="en-US" sz="2000" dirty="0"/>
              <a:t>土</a:t>
            </a:r>
            <a:r>
              <a:rPr lang="en-US" altLang="zh-TW" sz="2000" dirty="0" smtClean="0"/>
              <a:t>.</a:t>
            </a:r>
            <a:r>
              <a:rPr lang="en-US" altLang="zh-TW" sz="2000" dirty="0" smtClean="0">
                <a:solidFill>
                  <a:srgbClr val="FF0000"/>
                </a:solidFill>
              </a:rPr>
              <a:t>9.</a:t>
            </a:r>
            <a:r>
              <a:rPr lang="zh-TW" altLang="en-US" sz="2000" dirty="0" smtClean="0">
                <a:solidFill>
                  <a:srgbClr val="FF0000"/>
                </a:solidFill>
              </a:rPr>
              <a:t>菲</a:t>
            </a:r>
            <a:r>
              <a:rPr lang="en-US" altLang="zh-TW" sz="2000" dirty="0"/>
              <a:t>10.</a:t>
            </a:r>
            <a:r>
              <a:rPr lang="zh-TW" altLang="en-US" sz="2000" dirty="0"/>
              <a:t>英</a:t>
            </a:r>
            <a:r>
              <a:rPr lang="en-US" altLang="zh-TW" sz="2000" dirty="0"/>
              <a:t>(0.44</a:t>
            </a:r>
            <a:r>
              <a:rPr lang="zh-TW" altLang="en-US" sz="2000" dirty="0"/>
              <a:t>億</a:t>
            </a:r>
            <a:r>
              <a:rPr lang="en-US" altLang="zh-TW" sz="2000" dirty="0"/>
              <a:t>FB/0.62</a:t>
            </a:r>
            <a:r>
              <a:rPr lang="zh-TW" altLang="en-US" sz="2000" dirty="0"/>
              <a:t>億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/>
              <a:t>1.</a:t>
            </a:r>
            <a:r>
              <a:rPr lang="zh-TW" altLang="en-US" sz="2000" dirty="0"/>
              <a:t>中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3.</a:t>
            </a:r>
            <a:r>
              <a:rPr lang="zh-TW" altLang="en-US" sz="2000" dirty="0"/>
              <a:t>美</a:t>
            </a:r>
            <a:r>
              <a:rPr lang="en-US" altLang="zh-TW" sz="2000" dirty="0"/>
              <a:t>.</a:t>
            </a:r>
            <a:r>
              <a:rPr lang="zh-TW" altLang="en-US" sz="2000" dirty="0"/>
              <a:t>巴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6.</a:t>
            </a:r>
            <a:r>
              <a:rPr lang="zh-TW" altLang="en-US" sz="2000" dirty="0"/>
              <a:t>日</a:t>
            </a:r>
            <a:r>
              <a:rPr lang="en-US" altLang="zh-TW" sz="2000" dirty="0"/>
              <a:t>.</a:t>
            </a:r>
            <a:r>
              <a:rPr lang="zh-TW" altLang="en-US" sz="2000" dirty="0"/>
              <a:t>俄</a:t>
            </a:r>
            <a:r>
              <a:rPr lang="en-US" altLang="zh-TW" sz="2000" dirty="0"/>
              <a:t>.</a:t>
            </a:r>
            <a:r>
              <a:rPr lang="zh-TW" altLang="en-US" sz="2000" dirty="0"/>
              <a:t>奈</a:t>
            </a:r>
            <a:r>
              <a:rPr lang="en-US" altLang="zh-TW" sz="2000" dirty="0"/>
              <a:t>.</a:t>
            </a:r>
            <a:r>
              <a:rPr lang="en-US" altLang="zh-TW" sz="2000" dirty="0" smtClean="0"/>
              <a:t>9.</a:t>
            </a:r>
            <a:r>
              <a:rPr lang="zh-TW" altLang="en-US" sz="2000" dirty="0" smtClean="0"/>
              <a:t>墨</a:t>
            </a:r>
            <a:r>
              <a:rPr lang="en-US" altLang="zh-TW" sz="2000" dirty="0" smtClean="0"/>
              <a:t>10.</a:t>
            </a:r>
            <a:r>
              <a:rPr lang="zh-TW" altLang="en-US" sz="2000" dirty="0" smtClean="0"/>
              <a:t>孟</a:t>
            </a:r>
            <a:r>
              <a:rPr lang="en-US" altLang="zh-TW" sz="2000" dirty="0"/>
              <a:t>(0.21</a:t>
            </a:r>
            <a:r>
              <a:rPr lang="zh-TW" altLang="en-US" sz="2000" dirty="0"/>
              <a:t>億</a:t>
            </a:r>
            <a:r>
              <a:rPr lang="en-US" altLang="zh-TW" sz="2000" dirty="0"/>
              <a:t>FB/</a:t>
            </a:r>
            <a:r>
              <a:rPr lang="en-US" altLang="zh-TW" sz="2000" dirty="0">
                <a:solidFill>
                  <a:srgbClr val="FF0000"/>
                </a:solidFill>
              </a:rPr>
              <a:t>0.73</a:t>
            </a:r>
            <a:r>
              <a:rPr lang="zh-TW" altLang="en-US" sz="2000" dirty="0">
                <a:solidFill>
                  <a:srgbClr val="FF0000"/>
                </a:solidFill>
              </a:rPr>
              <a:t>億</a:t>
            </a:r>
            <a:r>
              <a:rPr lang="en-US" altLang="zh-TW" sz="2000" dirty="0"/>
              <a:t>/1.65</a:t>
            </a:r>
            <a:r>
              <a:rPr lang="zh-TW" altLang="en-US" sz="2000" dirty="0"/>
              <a:t>億人</a:t>
            </a:r>
            <a:r>
              <a:rPr lang="en-US" altLang="zh-TW" sz="2000" dirty="0"/>
              <a:t>)</a:t>
            </a:r>
            <a:r>
              <a:rPr lang="en-US" altLang="zh-TW" sz="2000" dirty="0" smtClean="0"/>
              <a:t>11.</a:t>
            </a:r>
            <a:r>
              <a:rPr lang="zh-TW" altLang="en-US" sz="2000" dirty="0"/>
              <a:t>德</a:t>
            </a:r>
            <a:r>
              <a:rPr lang="en-US" altLang="zh-TW" sz="2000" dirty="0"/>
              <a:t>(0.31</a:t>
            </a:r>
            <a:r>
              <a:rPr lang="zh-TW" altLang="en-US" sz="2000" dirty="0"/>
              <a:t>億</a:t>
            </a:r>
            <a:r>
              <a:rPr lang="en-US" altLang="zh-TW" sz="2000" dirty="0"/>
              <a:t>FB/0.723</a:t>
            </a:r>
            <a:r>
              <a:rPr lang="zh-TW" altLang="en-US" sz="2000" dirty="0"/>
              <a:t>億</a:t>
            </a:r>
            <a:r>
              <a:rPr lang="en-US" altLang="zh-TW" sz="2000" dirty="0"/>
              <a:t>/0.80</a:t>
            </a:r>
            <a:r>
              <a:rPr lang="zh-TW" altLang="en-US" sz="2000" dirty="0"/>
              <a:t>億人</a:t>
            </a:r>
            <a:r>
              <a:rPr lang="en-US" altLang="zh-TW" sz="2000" dirty="0"/>
              <a:t>)vs.</a:t>
            </a:r>
            <a:r>
              <a:rPr lang="zh-TW" altLang="en-US" sz="2000" dirty="0"/>
              <a:t>巴基斯坦 </a:t>
            </a:r>
            <a:r>
              <a:rPr lang="en-US" altLang="zh-TW" sz="2000" dirty="0"/>
              <a:t>(0.27</a:t>
            </a:r>
            <a:r>
              <a:rPr lang="zh-TW" altLang="en-US" sz="2000" dirty="0"/>
              <a:t>億</a:t>
            </a:r>
            <a:r>
              <a:rPr lang="en-US" altLang="zh-TW" sz="2000" dirty="0"/>
              <a:t>FB/0.446</a:t>
            </a:r>
            <a:r>
              <a:rPr lang="zh-TW" altLang="en-US" sz="2000" dirty="0"/>
              <a:t>億</a:t>
            </a:r>
            <a:r>
              <a:rPr lang="en-US" altLang="zh-TW" sz="2000" dirty="0"/>
              <a:t>/1.967</a:t>
            </a:r>
            <a:r>
              <a:rPr lang="zh-TW" altLang="en-US" sz="2000" dirty="0"/>
              <a:t>億</a:t>
            </a:r>
            <a:r>
              <a:rPr lang="en-US" altLang="zh-TW" sz="2000" dirty="0"/>
              <a:t>-No.6)</a:t>
            </a:r>
            <a:endParaRPr lang="zh-TW" altLang="en-US" sz="20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13657" y="350454"/>
            <a:ext cx="8229600" cy="860715"/>
          </a:xfrm>
          <a:noFill/>
        </p:spPr>
        <p:txBody>
          <a:bodyPr>
            <a:normAutofit fontScale="90000"/>
          </a:bodyPr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>
                <a:hlinkClick r:id="rId2"/>
              </a:rPr>
              <a:t>www.internetworldstats.com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99792" y="23488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60032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smtClean="0">
                <a:latin typeface="標楷體" panose="03000509000000000000" pitchFamily="65" charset="-120"/>
                <a:ea typeface="標楷體" panose="03000509000000000000" pitchFamily="65" charset="-120"/>
              </a:rPr>
              <a:t>95</a:t>
            </a:r>
            <a:r>
              <a:rPr lang="zh-TW" altLang="en-US" sz="200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23488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2748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台灣電子業進入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鴻海、仁寶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99792" y="3272210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:0.75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:0.52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:0.318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:0.302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:0.247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:0.239</a:t>
            </a:r>
            <a:endParaRPr lang="zh-TW" altLang="en-US" dirty="0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16016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:2.17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3212976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巴西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995936" y="4005064"/>
            <a:ext cx="2880320" cy="282808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2" idx="1"/>
          </p:cNvCxnSpPr>
          <p:nvPr/>
        </p:nvCxnSpPr>
        <p:spPr>
          <a:xfrm>
            <a:off x="4133777" y="4287872"/>
            <a:ext cx="2742479" cy="494765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133777" y="4569021"/>
            <a:ext cx="2742479" cy="734514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33776" y="4866102"/>
            <a:ext cx="2742480" cy="129920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146061" y="5088678"/>
            <a:ext cx="2742479" cy="50056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4788024" y="278092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黃金交叉換黨執政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64130" y="240507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96692" y="2761566"/>
            <a:ext cx="18134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:7.72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:4.62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:3.2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巴西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:1.49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:1.43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俄：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1.09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奈及利亞：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0.98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:0.85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孟加拉：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:0.79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菲：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越：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0.64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:0.63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:0.6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4414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755576" y="1124744"/>
            <a:ext cx="7200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行銷學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消費者行為→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CRM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萬達集團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王健林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大連起家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創立於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1988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連鎖百貨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零售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、酒店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出租商城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文化產業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影城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旅遊投資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王健林與馬雲豪賭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王健林與馬雲的億元豪賭成為爆點：馬雲說到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2020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電商將取代實體零售佔市場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50%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，王健林認為不可能，賭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注一億元！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阿里巴巴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CEO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陸兆禧 飯店旅遊連鎖。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大潤發前身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房地產業。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民國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年，匯率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:40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生鮮超市民國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年開放，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年中國大陸開放。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時代的衝擊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報紙、書籍、雜誌。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多媒體整合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文字→ 作家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韓寒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郭敬明</a:t>
            </a:r>
            <a:endParaRPr lang="en-US" altLang="zh-TW" u="sng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  圖片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  音樂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左大括弧 6"/>
          <p:cNvSpPr/>
          <p:nvPr/>
        </p:nvSpPr>
        <p:spPr>
          <a:xfrm>
            <a:off x="2339752" y="5733256"/>
            <a:ext cx="216024" cy="57606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796136" y="1628800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萬科集團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王石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創立於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1984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051720" y="282669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個案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管理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9661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395536" y="2926685"/>
            <a:ext cx="3456384" cy="1294403"/>
            <a:chOff x="683568" y="1556792"/>
            <a:chExt cx="3456384" cy="1294403"/>
          </a:xfrm>
        </p:grpSpPr>
        <p:sp>
          <p:nvSpPr>
            <p:cNvPr id="5" name="文字方塊 4"/>
            <p:cNvSpPr txBox="1"/>
            <p:nvPr/>
          </p:nvSpPr>
          <p:spPr>
            <a:xfrm>
              <a:off x="683568" y="1844824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香港無線電台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2339752" y="1556792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  <a:sym typeface="Wingdings"/>
                </a:rPr>
                <a:t> 香港電台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339752" y="2204864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/>
                <a:buChar char=""/>
              </a:pPr>
              <a:r>
                <a:rPr lang="zh-TW" altLang="en-US" dirty="0" smtClean="0">
                  <a:latin typeface="標楷體" pitchFamily="65" charset="-120"/>
                  <a:ea typeface="標楷體" pitchFamily="65" charset="-120"/>
                  <a:sym typeface="Wingdings"/>
                </a:rPr>
                <a:t> 亞洲電台</a:t>
              </a:r>
              <a:endParaRPr lang="en-US" altLang="zh-TW" dirty="0" smtClean="0">
                <a:latin typeface="標楷體" pitchFamily="65" charset="-120"/>
                <a:ea typeface="標楷體" pitchFamily="65" charset="-120"/>
                <a:sym typeface="Wingdings"/>
              </a:endParaRPr>
            </a:p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  <a:sym typeface="Wingdings"/>
                </a:rPr>
                <a:t>   </a:t>
              </a:r>
              <a:r>
                <a:rPr lang="en-US" altLang="zh-TW" dirty="0" smtClean="0">
                  <a:latin typeface="標楷體" pitchFamily="65" charset="-120"/>
                  <a:ea typeface="標楷體" pitchFamily="65" charset="-120"/>
                  <a:sym typeface="Wingdings"/>
                </a:rPr>
                <a:t>(</a:t>
              </a:r>
              <a:r>
                <a:rPr lang="zh-TW" altLang="en-US" dirty="0" smtClean="0">
                  <a:latin typeface="標楷體" pitchFamily="65" charset="-120"/>
                  <a:ea typeface="標楷體" pitchFamily="65" charset="-120"/>
                  <a:sym typeface="Wingdings"/>
                </a:rPr>
                <a:t>中天、鳳凰</a:t>
              </a:r>
              <a:r>
                <a:rPr lang="en-US" altLang="zh-TW" dirty="0" smtClean="0">
                  <a:latin typeface="標楷體" pitchFamily="65" charset="-120"/>
                  <a:ea typeface="標楷體" pitchFamily="65" charset="-120"/>
                  <a:sym typeface="Wingdings"/>
                </a:rPr>
                <a:t>)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左大括弧 7"/>
            <p:cNvSpPr/>
            <p:nvPr/>
          </p:nvSpPr>
          <p:spPr>
            <a:xfrm>
              <a:off x="2195736" y="1700808"/>
              <a:ext cx="144016" cy="720080"/>
            </a:xfrm>
            <a:prstGeom prst="leftBrac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向右箭號 9"/>
          <p:cNvSpPr/>
          <p:nvPr/>
        </p:nvSpPr>
        <p:spPr>
          <a:xfrm>
            <a:off x="3707904" y="3212976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283968" y="141277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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/>
              </a:rPr>
              <a:t> 香港電訊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/>
              </a:rPr>
              <a:t>:CSL(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/>
              </a:rPr>
              <a:t>電訊盈科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/>
              </a:rPr>
              <a:t>)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/>
              </a:rPr>
              <a:t>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/>
              </a:rPr>
              <a:t>(98/9/2:4G)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/>
              </a:rPr>
              <a:t>   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/>
              </a:rPr>
              <a:t>&gt;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/>
              </a:rPr>
              <a:t>99/12/24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283968" y="429309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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/>
              </a:rPr>
              <a:t> 和記電訊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/>
              </a:rPr>
              <a:t>李嘉誠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/>
              </a:rPr>
              <a:t>英→法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/>
              </a:rPr>
              <a:t>:Orange)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/>
              </a:rPr>
              <a:t>   CDMA2000(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/>
              </a:rPr>
              <a:t>中國電信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/>
              </a:rPr>
              <a:t>)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/>
              </a:rPr>
              <a:t>   南美洲規格</a:t>
            </a:r>
            <a:endParaRPr lang="en-US" altLang="zh-TW" dirty="0" smtClean="0">
              <a:latin typeface="標楷體" pitchFamily="65" charset="-120"/>
              <a:ea typeface="標楷體" pitchFamily="65" charset="-120"/>
              <a:sym typeface="Wingdings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516216" y="10527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/>
              </a:rPr>
              <a:t>李澤楷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6036840" y="1772816"/>
          <a:ext cx="2927648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416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規格</a:t>
                      </a:r>
                      <a:endParaRPr lang="en-US" altLang="zh-TW" sz="16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sz="16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歐規</a:t>
                      </a:r>
                      <a:r>
                        <a:rPr lang="en-US" altLang="zh-TW" sz="16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標楷體" pitchFamily="65" charset="-120"/>
                          <a:ea typeface="標楷體" pitchFamily="65" charset="-120"/>
                        </a:rPr>
                        <a:t>W-CDMA(</a:t>
                      </a:r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中國網通</a:t>
                      </a:r>
                      <a:r>
                        <a:rPr lang="en-US" altLang="zh-TW" sz="16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  <a:p>
                      <a:pPr algn="ctr"/>
                      <a:r>
                        <a:rPr lang="en-US" altLang="zh-TW" sz="1600" dirty="0" smtClean="0">
                          <a:latin typeface="標楷體" pitchFamily="65" charset="-120"/>
                          <a:ea typeface="標楷體" pitchFamily="65" charset="-120"/>
                          <a:sym typeface="Wingdings"/>
                        </a:rPr>
                        <a:t>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江綿恆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電信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標楷體" pitchFamily="65" charset="-120"/>
                          <a:ea typeface="標楷體" pitchFamily="65" charset="-120"/>
                        </a:rPr>
                        <a:t>Vo-</a:t>
                      </a:r>
                      <a:r>
                        <a:rPr lang="en-US" altLang="zh-TW" sz="1600" dirty="0" err="1" smtClean="0">
                          <a:latin typeface="標楷體" pitchFamily="65" charset="-120"/>
                          <a:ea typeface="標楷體" pitchFamily="65" charset="-120"/>
                        </a:rPr>
                        <a:t>Da</a:t>
                      </a:r>
                      <a:r>
                        <a:rPr lang="en-US" altLang="zh-TW" sz="1600" dirty="0" smtClean="0"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en-US" altLang="zh-TW" sz="1600" dirty="0" err="1" smtClean="0">
                          <a:latin typeface="標楷體" pitchFamily="65" charset="-120"/>
                          <a:ea typeface="標楷體" pitchFamily="65" charset="-120"/>
                        </a:rPr>
                        <a:t>Fone</a:t>
                      </a:r>
                      <a:r>
                        <a:rPr lang="en-US" altLang="zh-TW" sz="16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英澳德</a:t>
                      </a:r>
                      <a:r>
                        <a:rPr lang="en-US" altLang="zh-TW" sz="16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  <a:p>
                      <a:pPr algn="ctr"/>
                      <a:r>
                        <a:rPr lang="en-US" altLang="zh-TW" sz="16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3G</a:t>
                      </a:r>
                      <a:endParaRPr lang="zh-TW" altLang="en-US" sz="16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6876256" y="3174067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日本軟體銀行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:2006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中華電信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:2009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中國移動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:2010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年╳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左大括弧 15"/>
          <p:cNvSpPr/>
          <p:nvPr/>
        </p:nvSpPr>
        <p:spPr>
          <a:xfrm>
            <a:off x="6804248" y="3356992"/>
            <a:ext cx="144016" cy="57606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4" name="群組 23"/>
          <p:cNvGrpSpPr/>
          <p:nvPr/>
        </p:nvGrpSpPr>
        <p:grpSpPr>
          <a:xfrm>
            <a:off x="683568" y="890136"/>
            <a:ext cx="2736304" cy="1715998"/>
            <a:chOff x="755576" y="467380"/>
            <a:chExt cx="2736304" cy="1715998"/>
          </a:xfrm>
        </p:grpSpPr>
        <p:sp>
          <p:nvSpPr>
            <p:cNvPr id="17" name="文字方塊 16"/>
            <p:cNvSpPr txBox="1"/>
            <p:nvPr/>
          </p:nvSpPr>
          <p:spPr>
            <a:xfrm>
              <a:off x="899592" y="1844824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latin typeface="標楷體" pitchFamily="65" charset="-120"/>
                  <a:ea typeface="標楷體" pitchFamily="65" charset="-120"/>
                </a:rPr>
                <a:t>Vo-</a:t>
              </a:r>
              <a:r>
                <a:rPr lang="en-US" altLang="zh-TW" sz="1600" dirty="0" err="1" smtClean="0">
                  <a:latin typeface="標楷體" pitchFamily="65" charset="-120"/>
                  <a:ea typeface="標楷體" pitchFamily="65" charset="-120"/>
                </a:rPr>
                <a:t>Da</a:t>
              </a:r>
              <a:r>
                <a:rPr lang="en-US" altLang="zh-TW" sz="1600" dirty="0" smtClean="0">
                  <a:latin typeface="標楷體" pitchFamily="65" charset="-120"/>
                  <a:ea typeface="標楷體" pitchFamily="65" charset="-120"/>
                </a:rPr>
                <a:t>-</a:t>
              </a:r>
              <a:r>
                <a:rPr lang="en-US" altLang="zh-TW" sz="1600" dirty="0" err="1" smtClean="0">
                  <a:latin typeface="標楷體" pitchFamily="65" charset="-120"/>
                  <a:ea typeface="標楷體" pitchFamily="65" charset="-120"/>
                </a:rPr>
                <a:t>Fone</a:t>
              </a:r>
              <a:r>
                <a:rPr lang="en-US" altLang="zh-TW" sz="1600" dirty="0" smtClean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1600" dirty="0" smtClean="0">
                  <a:latin typeface="標楷體" pitchFamily="65" charset="-120"/>
                  <a:ea typeface="標楷體" pitchFamily="65" charset="-120"/>
                </a:rPr>
                <a:t>英澳德</a:t>
              </a:r>
              <a:r>
                <a:rPr lang="en-US" altLang="zh-TW" sz="1600" dirty="0" smtClean="0">
                  <a:latin typeface="標楷體" pitchFamily="65" charset="-120"/>
                  <a:ea typeface="標楷體" pitchFamily="65" charset="-120"/>
                </a:rPr>
                <a:t>)</a:t>
              </a:r>
              <a:endParaRPr lang="zh-TW" altLang="en-US" sz="16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755576" y="1556792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 smtClean="0">
                  <a:latin typeface="標楷體" pitchFamily="65" charset="-120"/>
                  <a:ea typeface="標楷體" pitchFamily="65" charset="-120"/>
                </a:rPr>
                <a:t>VS</a:t>
              </a:r>
              <a:endParaRPr lang="zh-TW" altLang="en-US" sz="16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899592" y="971436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TD-CDMA</a:t>
              </a:r>
              <a:r>
                <a:rPr lang="en-US" altLang="zh-TW" sz="1600" dirty="0" smtClean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1600" dirty="0" smtClean="0">
                  <a:latin typeface="標楷體" pitchFamily="65" charset="-120"/>
                  <a:ea typeface="標楷體" pitchFamily="65" charset="-120"/>
                </a:rPr>
                <a:t>中國移動</a:t>
              </a:r>
              <a:r>
                <a:rPr lang="en-US" altLang="zh-TW" sz="1600" dirty="0" smtClean="0"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lang="zh-TW" altLang="en-US" sz="1600" dirty="0" smtClean="0"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en-US" altLang="zh-TW" sz="16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4G</a:t>
              </a:r>
            </a:p>
            <a:p>
              <a:pPr algn="ctr"/>
              <a:r>
                <a:rPr lang="en-US" altLang="zh-TW" sz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sym typeface="Wingdings"/>
                </a:rPr>
                <a:t></a:t>
              </a:r>
              <a:r>
                <a:rPr lang="zh-TW" altLang="en-US" sz="120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sym typeface="Wingdings"/>
                </a:rPr>
                <a:t>中國規格</a:t>
              </a:r>
              <a:endParaRPr lang="zh-TW" altLang="en-US" sz="1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899592" y="467380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0000FF"/>
                  </a:solidFill>
                </a:rPr>
                <a:t>TD-LT</a:t>
              </a:r>
              <a:r>
                <a:rPr lang="en-US" altLang="zh-TW" sz="1600" dirty="0" smtClean="0"/>
                <a:t>E</a:t>
              </a:r>
              <a:endParaRPr lang="zh-TW" altLang="en-US" sz="1600" dirty="0"/>
            </a:p>
          </p:txBody>
        </p:sp>
        <p:cxnSp>
          <p:nvCxnSpPr>
            <p:cNvPr id="23" name="直線單箭頭接點 22"/>
            <p:cNvCxnSpPr/>
            <p:nvPr/>
          </p:nvCxnSpPr>
          <p:spPr>
            <a:xfrm flipV="1">
              <a:off x="1259632" y="764704"/>
              <a:ext cx="0" cy="2160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字方塊 24"/>
          <p:cNvSpPr txBox="1"/>
          <p:nvPr/>
        </p:nvSpPr>
        <p:spPr>
          <a:xfrm>
            <a:off x="4283968" y="530120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/>
              </a:rPr>
              <a:t> 數碼通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/>
              </a:rPr>
              <a:t> 新鴻基地產</a:t>
            </a:r>
            <a:endParaRPr lang="en-US" altLang="zh-TW" dirty="0" smtClean="0">
              <a:latin typeface="標楷體" pitchFamily="65" charset="-120"/>
              <a:ea typeface="標楷體" pitchFamily="65" charset="-120"/>
              <a:sym typeface="Wingdings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/>
              </a:rPr>
              <a:t>   Cyber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/>
              </a:rPr>
              <a:t>  賽碼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/>
              </a:rPr>
              <a:t>通路；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/>
              </a:rPr>
              <a:t>3C)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/>
              </a:rPr>
              <a:t>            賽格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/>
              </a:rPr>
              <a:t>電子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/>
              </a:rPr>
              <a:t>)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左大括弧 25"/>
          <p:cNvSpPr/>
          <p:nvPr/>
        </p:nvSpPr>
        <p:spPr>
          <a:xfrm>
            <a:off x="5508104" y="5733256"/>
            <a:ext cx="216024" cy="36004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手繪多邊形 27"/>
          <p:cNvSpPr/>
          <p:nvPr/>
        </p:nvSpPr>
        <p:spPr>
          <a:xfrm>
            <a:off x="7434470" y="2922104"/>
            <a:ext cx="1550504" cy="2753139"/>
          </a:xfrm>
          <a:custGeom>
            <a:avLst/>
            <a:gdLst>
              <a:gd name="connsiteX0" fmla="*/ 0 w 1550504"/>
              <a:gd name="connsiteY0" fmla="*/ 2753139 h 2753139"/>
              <a:gd name="connsiteX1" fmla="*/ 79513 w 1550504"/>
              <a:gd name="connsiteY1" fmla="*/ 2743200 h 2753139"/>
              <a:gd name="connsiteX2" fmla="*/ 159026 w 1550504"/>
              <a:gd name="connsiteY2" fmla="*/ 2703444 h 2753139"/>
              <a:gd name="connsiteX3" fmla="*/ 248478 w 1550504"/>
              <a:gd name="connsiteY3" fmla="*/ 2673626 h 2753139"/>
              <a:gd name="connsiteX4" fmla="*/ 298173 w 1550504"/>
              <a:gd name="connsiteY4" fmla="*/ 2653748 h 2753139"/>
              <a:gd name="connsiteX5" fmla="*/ 327991 w 1550504"/>
              <a:gd name="connsiteY5" fmla="*/ 2643809 h 2753139"/>
              <a:gd name="connsiteX6" fmla="*/ 397565 w 1550504"/>
              <a:gd name="connsiteY6" fmla="*/ 2604053 h 2753139"/>
              <a:gd name="connsiteX7" fmla="*/ 467139 w 1550504"/>
              <a:gd name="connsiteY7" fmla="*/ 2574235 h 2753139"/>
              <a:gd name="connsiteX8" fmla="*/ 536713 w 1550504"/>
              <a:gd name="connsiteY8" fmla="*/ 2514600 h 2753139"/>
              <a:gd name="connsiteX9" fmla="*/ 616226 w 1550504"/>
              <a:gd name="connsiteY9" fmla="*/ 2474844 h 2753139"/>
              <a:gd name="connsiteX10" fmla="*/ 715617 w 1550504"/>
              <a:gd name="connsiteY10" fmla="*/ 2415209 h 2753139"/>
              <a:gd name="connsiteX11" fmla="*/ 755373 w 1550504"/>
              <a:gd name="connsiteY11" fmla="*/ 2395331 h 2753139"/>
              <a:gd name="connsiteX12" fmla="*/ 795130 w 1550504"/>
              <a:gd name="connsiteY12" fmla="*/ 2355574 h 2753139"/>
              <a:gd name="connsiteX13" fmla="*/ 824947 w 1550504"/>
              <a:gd name="connsiteY13" fmla="*/ 2335696 h 2753139"/>
              <a:gd name="connsiteX14" fmla="*/ 864704 w 1550504"/>
              <a:gd name="connsiteY14" fmla="*/ 2286000 h 2753139"/>
              <a:gd name="connsiteX15" fmla="*/ 874643 w 1550504"/>
              <a:gd name="connsiteY15" fmla="*/ 2256183 h 2753139"/>
              <a:gd name="connsiteX16" fmla="*/ 954156 w 1550504"/>
              <a:gd name="connsiteY16" fmla="*/ 2176670 h 2753139"/>
              <a:gd name="connsiteX17" fmla="*/ 1013791 w 1550504"/>
              <a:gd name="connsiteY17" fmla="*/ 2087218 h 2753139"/>
              <a:gd name="connsiteX18" fmla="*/ 1043608 w 1550504"/>
              <a:gd name="connsiteY18" fmla="*/ 2037522 h 2753139"/>
              <a:gd name="connsiteX19" fmla="*/ 1063487 w 1550504"/>
              <a:gd name="connsiteY19" fmla="*/ 1997766 h 2753139"/>
              <a:gd name="connsiteX20" fmla="*/ 1083365 w 1550504"/>
              <a:gd name="connsiteY20" fmla="*/ 1977887 h 2753139"/>
              <a:gd name="connsiteX21" fmla="*/ 1103243 w 1550504"/>
              <a:gd name="connsiteY21" fmla="*/ 1928192 h 2753139"/>
              <a:gd name="connsiteX22" fmla="*/ 1123121 w 1550504"/>
              <a:gd name="connsiteY22" fmla="*/ 1908313 h 2753139"/>
              <a:gd name="connsiteX23" fmla="*/ 1143000 w 1550504"/>
              <a:gd name="connsiteY23" fmla="*/ 1838739 h 2753139"/>
              <a:gd name="connsiteX24" fmla="*/ 1172817 w 1550504"/>
              <a:gd name="connsiteY24" fmla="*/ 1798983 h 2753139"/>
              <a:gd name="connsiteX25" fmla="*/ 1182756 w 1550504"/>
              <a:gd name="connsiteY25" fmla="*/ 1769166 h 2753139"/>
              <a:gd name="connsiteX26" fmla="*/ 1192695 w 1550504"/>
              <a:gd name="connsiteY26" fmla="*/ 1719470 h 2753139"/>
              <a:gd name="connsiteX27" fmla="*/ 1212573 w 1550504"/>
              <a:gd name="connsiteY27" fmla="*/ 1689653 h 2753139"/>
              <a:gd name="connsiteX28" fmla="*/ 1252330 w 1550504"/>
              <a:gd name="connsiteY28" fmla="*/ 1560444 h 2753139"/>
              <a:gd name="connsiteX29" fmla="*/ 1292087 w 1550504"/>
              <a:gd name="connsiteY29" fmla="*/ 1441174 h 2753139"/>
              <a:gd name="connsiteX30" fmla="*/ 1341782 w 1550504"/>
              <a:gd name="connsiteY30" fmla="*/ 1341783 h 2753139"/>
              <a:gd name="connsiteX31" fmla="*/ 1371600 w 1550504"/>
              <a:gd name="connsiteY31" fmla="*/ 1292087 h 2753139"/>
              <a:gd name="connsiteX32" fmla="*/ 1411356 w 1550504"/>
              <a:gd name="connsiteY32" fmla="*/ 1212574 h 2753139"/>
              <a:gd name="connsiteX33" fmla="*/ 1451113 w 1550504"/>
              <a:gd name="connsiteY33" fmla="*/ 1123122 h 2753139"/>
              <a:gd name="connsiteX34" fmla="*/ 1470991 w 1550504"/>
              <a:gd name="connsiteY34" fmla="*/ 1033670 h 2753139"/>
              <a:gd name="connsiteX35" fmla="*/ 1480930 w 1550504"/>
              <a:gd name="connsiteY35" fmla="*/ 1003853 h 2753139"/>
              <a:gd name="connsiteX36" fmla="*/ 1500808 w 1550504"/>
              <a:gd name="connsiteY36" fmla="*/ 974035 h 2753139"/>
              <a:gd name="connsiteX37" fmla="*/ 1510747 w 1550504"/>
              <a:gd name="connsiteY37" fmla="*/ 924339 h 2753139"/>
              <a:gd name="connsiteX38" fmla="*/ 1520687 w 1550504"/>
              <a:gd name="connsiteY38" fmla="*/ 894522 h 2753139"/>
              <a:gd name="connsiteX39" fmla="*/ 1530626 w 1550504"/>
              <a:gd name="connsiteY39" fmla="*/ 854766 h 2753139"/>
              <a:gd name="connsiteX40" fmla="*/ 1550504 w 1550504"/>
              <a:gd name="connsiteY40" fmla="*/ 636105 h 2753139"/>
              <a:gd name="connsiteX41" fmla="*/ 1540565 w 1550504"/>
              <a:gd name="connsiteY41" fmla="*/ 288235 h 2753139"/>
              <a:gd name="connsiteX42" fmla="*/ 1530626 w 1550504"/>
              <a:gd name="connsiteY42" fmla="*/ 258418 h 2753139"/>
              <a:gd name="connsiteX43" fmla="*/ 1520687 w 1550504"/>
              <a:gd name="connsiteY43" fmla="*/ 218661 h 2753139"/>
              <a:gd name="connsiteX44" fmla="*/ 1510747 w 1550504"/>
              <a:gd name="connsiteY44" fmla="*/ 159026 h 2753139"/>
              <a:gd name="connsiteX45" fmla="*/ 1470991 w 1550504"/>
              <a:gd name="connsiteY45" fmla="*/ 59635 h 2753139"/>
              <a:gd name="connsiteX46" fmla="*/ 1451113 w 1550504"/>
              <a:gd name="connsiteY46" fmla="*/ 29818 h 2753139"/>
              <a:gd name="connsiteX47" fmla="*/ 1421295 w 1550504"/>
              <a:gd name="connsiteY47" fmla="*/ 0 h 275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50504" h="2753139">
                <a:moveTo>
                  <a:pt x="0" y="2753139"/>
                </a:moveTo>
                <a:cubicBezTo>
                  <a:pt x="26504" y="2749826"/>
                  <a:pt x="54018" y="2751167"/>
                  <a:pt x="79513" y="2743200"/>
                </a:cubicBezTo>
                <a:cubicBezTo>
                  <a:pt x="107797" y="2734361"/>
                  <a:pt x="131625" y="2714727"/>
                  <a:pt x="159026" y="2703444"/>
                </a:cubicBezTo>
                <a:cubicBezTo>
                  <a:pt x="188089" y="2691477"/>
                  <a:pt x="218661" y="2683565"/>
                  <a:pt x="248478" y="2673626"/>
                </a:cubicBezTo>
                <a:cubicBezTo>
                  <a:pt x="265403" y="2667984"/>
                  <a:pt x="281468" y="2660012"/>
                  <a:pt x="298173" y="2653748"/>
                </a:cubicBezTo>
                <a:cubicBezTo>
                  <a:pt x="307983" y="2650069"/>
                  <a:pt x="318052" y="2647122"/>
                  <a:pt x="327991" y="2643809"/>
                </a:cubicBezTo>
                <a:cubicBezTo>
                  <a:pt x="357939" y="2623843"/>
                  <a:pt x="362252" y="2619187"/>
                  <a:pt x="397565" y="2604053"/>
                </a:cubicBezTo>
                <a:cubicBezTo>
                  <a:pt x="440597" y="2585610"/>
                  <a:pt x="419201" y="2604196"/>
                  <a:pt x="467139" y="2574235"/>
                </a:cubicBezTo>
                <a:cubicBezTo>
                  <a:pt x="565017" y="2513062"/>
                  <a:pt x="455404" y="2575582"/>
                  <a:pt x="536713" y="2514600"/>
                </a:cubicBezTo>
                <a:cubicBezTo>
                  <a:pt x="619369" y="2452608"/>
                  <a:pt x="555078" y="2505418"/>
                  <a:pt x="616226" y="2474844"/>
                </a:cubicBezTo>
                <a:cubicBezTo>
                  <a:pt x="771380" y="2397267"/>
                  <a:pt x="629942" y="2464166"/>
                  <a:pt x="715617" y="2415209"/>
                </a:cubicBezTo>
                <a:cubicBezTo>
                  <a:pt x="728481" y="2407858"/>
                  <a:pt x="743520" y="2404221"/>
                  <a:pt x="755373" y="2395331"/>
                </a:cubicBezTo>
                <a:cubicBezTo>
                  <a:pt x="770366" y="2384086"/>
                  <a:pt x="781878" y="2368826"/>
                  <a:pt x="795130" y="2355574"/>
                </a:cubicBezTo>
                <a:cubicBezTo>
                  <a:pt x="803577" y="2347127"/>
                  <a:pt x="815619" y="2343158"/>
                  <a:pt x="824947" y="2335696"/>
                </a:cubicBezTo>
                <a:cubicBezTo>
                  <a:pt x="840357" y="2323368"/>
                  <a:pt x="856092" y="2303223"/>
                  <a:pt x="864704" y="2286000"/>
                </a:cubicBezTo>
                <a:cubicBezTo>
                  <a:pt x="869389" y="2276629"/>
                  <a:pt x="868009" y="2264291"/>
                  <a:pt x="874643" y="2256183"/>
                </a:cubicBezTo>
                <a:cubicBezTo>
                  <a:pt x="898379" y="2227173"/>
                  <a:pt x="934872" y="2208811"/>
                  <a:pt x="954156" y="2176670"/>
                </a:cubicBezTo>
                <a:cubicBezTo>
                  <a:pt x="1040785" y="2032285"/>
                  <a:pt x="930974" y="2211443"/>
                  <a:pt x="1013791" y="2087218"/>
                </a:cubicBezTo>
                <a:cubicBezTo>
                  <a:pt x="1024507" y="2071144"/>
                  <a:pt x="1034226" y="2054409"/>
                  <a:pt x="1043608" y="2037522"/>
                </a:cubicBezTo>
                <a:cubicBezTo>
                  <a:pt x="1050803" y="2024570"/>
                  <a:pt x="1055268" y="2010094"/>
                  <a:pt x="1063487" y="1997766"/>
                </a:cubicBezTo>
                <a:cubicBezTo>
                  <a:pt x="1068685" y="1989969"/>
                  <a:pt x="1076739" y="1984513"/>
                  <a:pt x="1083365" y="1977887"/>
                </a:cubicBezTo>
                <a:cubicBezTo>
                  <a:pt x="1089991" y="1961322"/>
                  <a:pt x="1094391" y="1943682"/>
                  <a:pt x="1103243" y="1928192"/>
                </a:cubicBezTo>
                <a:cubicBezTo>
                  <a:pt x="1107892" y="1920056"/>
                  <a:pt x="1118930" y="1916695"/>
                  <a:pt x="1123121" y="1908313"/>
                </a:cubicBezTo>
                <a:cubicBezTo>
                  <a:pt x="1142493" y="1869569"/>
                  <a:pt x="1123454" y="1872944"/>
                  <a:pt x="1143000" y="1838739"/>
                </a:cubicBezTo>
                <a:cubicBezTo>
                  <a:pt x="1151219" y="1824357"/>
                  <a:pt x="1162878" y="1812235"/>
                  <a:pt x="1172817" y="1798983"/>
                </a:cubicBezTo>
                <a:cubicBezTo>
                  <a:pt x="1176130" y="1789044"/>
                  <a:pt x="1180215" y="1779330"/>
                  <a:pt x="1182756" y="1769166"/>
                </a:cubicBezTo>
                <a:cubicBezTo>
                  <a:pt x="1186853" y="1752777"/>
                  <a:pt x="1186763" y="1735288"/>
                  <a:pt x="1192695" y="1719470"/>
                </a:cubicBezTo>
                <a:cubicBezTo>
                  <a:pt x="1196889" y="1708285"/>
                  <a:pt x="1205947" y="1699592"/>
                  <a:pt x="1212573" y="1689653"/>
                </a:cubicBezTo>
                <a:cubicBezTo>
                  <a:pt x="1234795" y="1578548"/>
                  <a:pt x="1213710" y="1618373"/>
                  <a:pt x="1252330" y="1560444"/>
                </a:cubicBezTo>
                <a:cubicBezTo>
                  <a:pt x="1275802" y="1466557"/>
                  <a:pt x="1259990" y="1505367"/>
                  <a:pt x="1292087" y="1441174"/>
                </a:cubicBezTo>
                <a:cubicBezTo>
                  <a:pt x="1307820" y="1378241"/>
                  <a:pt x="1294449" y="1412784"/>
                  <a:pt x="1341782" y="1341783"/>
                </a:cubicBezTo>
                <a:cubicBezTo>
                  <a:pt x="1393389" y="1264371"/>
                  <a:pt x="1309693" y="1353994"/>
                  <a:pt x="1371600" y="1292087"/>
                </a:cubicBezTo>
                <a:cubicBezTo>
                  <a:pt x="1394441" y="1223563"/>
                  <a:pt x="1376662" y="1247270"/>
                  <a:pt x="1411356" y="1212574"/>
                </a:cubicBezTo>
                <a:cubicBezTo>
                  <a:pt x="1435011" y="1141607"/>
                  <a:pt x="1419611" y="1170373"/>
                  <a:pt x="1451113" y="1123122"/>
                </a:cubicBezTo>
                <a:cubicBezTo>
                  <a:pt x="1457945" y="1088962"/>
                  <a:pt x="1461633" y="1066422"/>
                  <a:pt x="1470991" y="1033670"/>
                </a:cubicBezTo>
                <a:cubicBezTo>
                  <a:pt x="1473869" y="1023596"/>
                  <a:pt x="1476245" y="1013224"/>
                  <a:pt x="1480930" y="1003853"/>
                </a:cubicBezTo>
                <a:cubicBezTo>
                  <a:pt x="1486272" y="993169"/>
                  <a:pt x="1494182" y="983974"/>
                  <a:pt x="1500808" y="974035"/>
                </a:cubicBezTo>
                <a:cubicBezTo>
                  <a:pt x="1504121" y="957470"/>
                  <a:pt x="1506650" y="940728"/>
                  <a:pt x="1510747" y="924339"/>
                </a:cubicBezTo>
                <a:cubicBezTo>
                  <a:pt x="1513288" y="914175"/>
                  <a:pt x="1517809" y="904596"/>
                  <a:pt x="1520687" y="894522"/>
                </a:cubicBezTo>
                <a:cubicBezTo>
                  <a:pt x="1524440" y="881388"/>
                  <a:pt x="1527313" y="868018"/>
                  <a:pt x="1530626" y="854766"/>
                </a:cubicBezTo>
                <a:cubicBezTo>
                  <a:pt x="1536834" y="798891"/>
                  <a:pt x="1550504" y="685064"/>
                  <a:pt x="1550504" y="636105"/>
                </a:cubicBezTo>
                <a:cubicBezTo>
                  <a:pt x="1550504" y="520101"/>
                  <a:pt x="1546662" y="404079"/>
                  <a:pt x="1540565" y="288235"/>
                </a:cubicBezTo>
                <a:cubicBezTo>
                  <a:pt x="1540014" y="277773"/>
                  <a:pt x="1533504" y="268492"/>
                  <a:pt x="1530626" y="258418"/>
                </a:cubicBezTo>
                <a:cubicBezTo>
                  <a:pt x="1526873" y="245283"/>
                  <a:pt x="1523366" y="232056"/>
                  <a:pt x="1520687" y="218661"/>
                </a:cubicBezTo>
                <a:cubicBezTo>
                  <a:pt x="1516735" y="198900"/>
                  <a:pt x="1515635" y="178577"/>
                  <a:pt x="1510747" y="159026"/>
                </a:cubicBezTo>
                <a:cubicBezTo>
                  <a:pt x="1501697" y="122826"/>
                  <a:pt x="1489270" y="91623"/>
                  <a:pt x="1470991" y="59635"/>
                </a:cubicBezTo>
                <a:cubicBezTo>
                  <a:pt x="1465065" y="49264"/>
                  <a:pt x="1458575" y="39146"/>
                  <a:pt x="1451113" y="29818"/>
                </a:cubicBezTo>
                <a:lnTo>
                  <a:pt x="1421295" y="0"/>
                </a:lnTo>
              </a:path>
            </a:pathLst>
          </a:cu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7668344" y="510667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1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年放棄</a:t>
            </a:r>
            <a:endParaRPr lang="zh-TW" altLang="en-US" sz="16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979984" y="4869160"/>
            <a:ext cx="1503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LTE(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歐美</a:t>
            </a:r>
            <a:r>
              <a:rPr lang="en-US" altLang="zh-TW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TD-LTE(</a:t>
            </a:r>
            <a:r>
              <a:rPr lang="zh-TW" altLang="en-US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亞</a:t>
            </a:r>
            <a:r>
              <a:rPr lang="en-US" altLang="zh-TW" sz="1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907704" y="591071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67544" y="1196752"/>
            <a:ext cx="76328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10/20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小考；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11/18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期中考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視點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31</a:t>
            </a:r>
          </a:p>
          <a:p>
            <a:pPr>
              <a:buFont typeface="Arial" pitchFamily="34" charset="0"/>
              <a:buChar char="•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海闊天空影片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大麥客計畫 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T-mall</a:t>
            </a:r>
          </a:p>
          <a:p>
            <a:pPr>
              <a:buFont typeface="Arial" pitchFamily="34" charset="0"/>
              <a:buChar char="•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東莞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深圳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→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萬兒童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羅湖口岸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羅湖口岸每日通關數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:25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萬人，等於一個移動城市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作業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Google Map 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深圳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香港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我的地圖→匯入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*.kml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Warmart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RT-mart</a:t>
            </a:r>
          </a:p>
          <a:p>
            <a:pPr>
              <a:buFont typeface="Arial" pitchFamily="34" charset="0"/>
              <a:buChar char="•"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香港首富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Fortube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500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大電信業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51720" y="227687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1300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萬人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8" name="直線接點 7"/>
          <p:cNvCxnSpPr>
            <a:stCxn id="6" idx="1"/>
          </p:cNvCxnSpPr>
          <p:nvPr/>
        </p:nvCxnSpPr>
        <p:spPr>
          <a:xfrm flipV="1">
            <a:off x="2051720" y="2594113"/>
            <a:ext cx="1089045" cy="5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195736" y="42930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Carrefour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1034683" y="4509120"/>
            <a:ext cx="1089045" cy="5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063" t="19429" r="3899" b="58713"/>
          <a:stretch>
            <a:fillRect/>
          </a:stretch>
        </p:blipFill>
        <p:spPr bwMode="auto">
          <a:xfrm>
            <a:off x="2915816" y="4842076"/>
            <a:ext cx="5829604" cy="132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/>
          <p:nvPr/>
        </p:nvGrpSpPr>
        <p:grpSpPr>
          <a:xfrm>
            <a:off x="4067944" y="1425550"/>
            <a:ext cx="5040560" cy="1499394"/>
            <a:chOff x="539552" y="4077072"/>
            <a:chExt cx="5040560" cy="1499394"/>
          </a:xfrm>
        </p:grpSpPr>
        <p:sp>
          <p:nvSpPr>
            <p:cNvPr id="10" name="文字方塊 9"/>
            <p:cNvSpPr txBox="1"/>
            <p:nvPr/>
          </p:nvSpPr>
          <p:spPr>
            <a:xfrm>
              <a:off x="755576" y="4077072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視點</a:t>
              </a:r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31</a:t>
              </a:r>
            </a:p>
            <a:p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旗米拉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907704" y="4653136"/>
              <a:ext cx="25202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QQ</a:t>
              </a:r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騰訊</a:t>
              </a:r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港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059832" y="4581128"/>
              <a:ext cx="25202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PPS</a:t>
              </a:r>
            </a:p>
            <a:p>
              <a:endParaRPr lang="en-US" altLang="zh-TW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愛奇藝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15" name="群組 34"/>
            <p:cNvGrpSpPr/>
            <p:nvPr/>
          </p:nvGrpSpPr>
          <p:grpSpPr>
            <a:xfrm>
              <a:off x="539552" y="4221088"/>
              <a:ext cx="216024" cy="648072"/>
              <a:chOff x="1241984" y="3717032"/>
              <a:chExt cx="233672" cy="1368152"/>
            </a:xfrm>
          </p:grpSpPr>
          <p:cxnSp>
            <p:nvCxnSpPr>
              <p:cNvPr id="24" name="直線接點 23"/>
              <p:cNvCxnSpPr/>
              <p:nvPr/>
            </p:nvCxnSpPr>
            <p:spPr>
              <a:xfrm>
                <a:off x="1259632" y="3717032"/>
                <a:ext cx="0" cy="13681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24"/>
              <p:cNvCxnSpPr/>
              <p:nvPr/>
            </p:nvCxnSpPr>
            <p:spPr>
              <a:xfrm flipV="1">
                <a:off x="1241984" y="3717032"/>
                <a:ext cx="233672" cy="297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25"/>
              <p:cNvCxnSpPr/>
              <p:nvPr/>
            </p:nvCxnSpPr>
            <p:spPr>
              <a:xfrm flipV="1">
                <a:off x="1241984" y="5082209"/>
                <a:ext cx="233672" cy="297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群組 38"/>
            <p:cNvGrpSpPr/>
            <p:nvPr/>
          </p:nvGrpSpPr>
          <p:grpSpPr>
            <a:xfrm>
              <a:off x="1691680" y="4797152"/>
              <a:ext cx="216024" cy="648072"/>
              <a:chOff x="1241984" y="3717032"/>
              <a:chExt cx="233672" cy="1368152"/>
            </a:xfrm>
          </p:grpSpPr>
          <p:cxnSp>
            <p:nvCxnSpPr>
              <p:cNvPr id="21" name="直線接點 20"/>
              <p:cNvCxnSpPr/>
              <p:nvPr/>
            </p:nvCxnSpPr>
            <p:spPr>
              <a:xfrm>
                <a:off x="1259632" y="3717032"/>
                <a:ext cx="0" cy="13681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接點 21"/>
              <p:cNvCxnSpPr/>
              <p:nvPr/>
            </p:nvCxnSpPr>
            <p:spPr>
              <a:xfrm flipV="1">
                <a:off x="1241984" y="3717032"/>
                <a:ext cx="233672" cy="297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接點 22"/>
              <p:cNvCxnSpPr/>
              <p:nvPr/>
            </p:nvCxnSpPr>
            <p:spPr>
              <a:xfrm flipV="1">
                <a:off x="1241984" y="5082209"/>
                <a:ext cx="233672" cy="297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群組 42"/>
            <p:cNvGrpSpPr/>
            <p:nvPr/>
          </p:nvGrpSpPr>
          <p:grpSpPr>
            <a:xfrm>
              <a:off x="2771800" y="4797152"/>
              <a:ext cx="216024" cy="648072"/>
              <a:chOff x="1241984" y="3717032"/>
              <a:chExt cx="233672" cy="1368152"/>
            </a:xfrm>
          </p:grpSpPr>
          <p:cxnSp>
            <p:nvCxnSpPr>
              <p:cNvPr id="18" name="直線接點 17"/>
              <p:cNvCxnSpPr/>
              <p:nvPr/>
            </p:nvCxnSpPr>
            <p:spPr>
              <a:xfrm>
                <a:off x="1259632" y="3717032"/>
                <a:ext cx="0" cy="13681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 flipV="1">
                <a:off x="1241984" y="3717032"/>
                <a:ext cx="233672" cy="297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/>
              <p:nvPr/>
            </p:nvCxnSpPr>
            <p:spPr>
              <a:xfrm flipV="1">
                <a:off x="1241984" y="5082209"/>
                <a:ext cx="233672" cy="297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文字方塊 26"/>
          <p:cNvSpPr txBox="1"/>
          <p:nvPr/>
        </p:nvSpPr>
        <p:spPr>
          <a:xfrm>
            <a:off x="2051720" y="282669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13.12/12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供應鏈 個案 管理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81128"/>
          </a:xfrm>
        </p:spPr>
        <p:txBody>
          <a:bodyPr>
            <a:normAutofit/>
          </a:bodyPr>
          <a:lstStyle/>
          <a:p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Netflix: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成立於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1997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 ，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美國本土用戶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:225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萬人。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國外用戶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:175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萬人。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全球用戶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:4840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萬人。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美國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2014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年第一季</a:t>
            </a:r>
            <a:r>
              <a:rPr lang="zh-TW" altLang="en-US" sz="1800" u="sng" dirty="0" smtClean="0">
                <a:latin typeface="標楷體" pitchFamily="65" charset="-120"/>
                <a:ea typeface="標楷體" pitchFamily="65" charset="-120"/>
              </a:rPr>
              <a:t>      萬人</a:t>
            </a:r>
            <a:endParaRPr lang="en-US" altLang="zh-TW" sz="1800" u="sng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      國際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:1253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萬人。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COURSE-RA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上海交通大學。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      上海復旦大學。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美國有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14%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收看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Netflix,2017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YOUTUBE-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公共電視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-HOUSE OF CARDS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5004048" y="1700808"/>
            <a:ext cx="0" cy="1728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5004048" y="3429000"/>
            <a:ext cx="24482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手繪多邊形 8"/>
          <p:cNvSpPr/>
          <p:nvPr/>
        </p:nvSpPr>
        <p:spPr>
          <a:xfrm>
            <a:off x="4967909" y="1739348"/>
            <a:ext cx="2406926" cy="1689652"/>
          </a:xfrm>
          <a:custGeom>
            <a:avLst/>
            <a:gdLst>
              <a:gd name="connsiteX0" fmla="*/ 31474 w 2406926"/>
              <a:gd name="connsiteY0" fmla="*/ 1689652 h 1689652"/>
              <a:gd name="connsiteX1" fmla="*/ 81169 w 2406926"/>
              <a:gd name="connsiteY1" fmla="*/ 1600200 h 1689652"/>
              <a:gd name="connsiteX2" fmla="*/ 518491 w 2406926"/>
              <a:gd name="connsiteY2" fmla="*/ 1490869 h 1689652"/>
              <a:gd name="connsiteX3" fmla="*/ 925995 w 2406926"/>
              <a:gd name="connsiteY3" fmla="*/ 1182756 h 1689652"/>
              <a:gd name="connsiteX4" fmla="*/ 1094961 w 2406926"/>
              <a:gd name="connsiteY4" fmla="*/ 367748 h 1689652"/>
              <a:gd name="connsiteX5" fmla="*/ 2406926 w 2406926"/>
              <a:gd name="connsiteY5" fmla="*/ 0 h 168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6926" h="1689652">
                <a:moveTo>
                  <a:pt x="31474" y="1689652"/>
                </a:moveTo>
                <a:cubicBezTo>
                  <a:pt x="15737" y="1661491"/>
                  <a:pt x="0" y="1633330"/>
                  <a:pt x="81169" y="1600200"/>
                </a:cubicBezTo>
                <a:cubicBezTo>
                  <a:pt x="162338" y="1567070"/>
                  <a:pt x="377687" y="1560443"/>
                  <a:pt x="518491" y="1490869"/>
                </a:cubicBezTo>
                <a:cubicBezTo>
                  <a:pt x="659295" y="1421295"/>
                  <a:pt x="829917" y="1369943"/>
                  <a:pt x="925995" y="1182756"/>
                </a:cubicBezTo>
                <a:cubicBezTo>
                  <a:pt x="1022073" y="995569"/>
                  <a:pt x="848139" y="564874"/>
                  <a:pt x="1094961" y="367748"/>
                </a:cubicBezTo>
                <a:cubicBezTo>
                  <a:pt x="1341783" y="170622"/>
                  <a:pt x="1874354" y="85311"/>
                  <a:pt x="2406926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>
            <a:stCxn id="9" idx="3"/>
          </p:cNvCxnSpPr>
          <p:nvPr/>
        </p:nvCxnSpPr>
        <p:spPr>
          <a:xfrm>
            <a:off x="5893904" y="2922104"/>
            <a:ext cx="0" cy="5068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5652120" y="3429000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20%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10%</a:t>
            </a:r>
          </a:p>
          <a:p>
            <a:r>
              <a:rPr lang="zh-TW" altLang="en-US" dirty="0" smtClean="0"/>
              <a:t>   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 rot="5400000">
            <a:off x="5548754" y="384624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~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516216" y="305966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ym typeface="Wingdings"/>
              </a:rPr>
              <a:t></a:t>
            </a:r>
            <a:r>
              <a:rPr lang="en-US" altLang="zh-TW" dirty="0" smtClean="0"/>
              <a:t>70</a:t>
            </a:r>
            <a:r>
              <a:rPr lang="zh-TW" altLang="en-US" dirty="0" smtClean="0"/>
              <a:t>億</a:t>
            </a:r>
            <a:r>
              <a:rPr lang="en-US" altLang="zh-TW" dirty="0" smtClean="0"/>
              <a:t>:15%→10</a:t>
            </a:r>
            <a:r>
              <a:rPr lang="zh-TW" altLang="en-US" dirty="0" smtClean="0"/>
              <a:t>億</a:t>
            </a:r>
            <a:endParaRPr lang="en-US" altLang="zh-TW" dirty="0" smtClean="0"/>
          </a:p>
          <a:p>
            <a:r>
              <a:rPr lang="zh-TW" altLang="en-US" dirty="0" smtClean="0"/>
              <a:t>      </a:t>
            </a:r>
            <a:r>
              <a:rPr lang="en-US" altLang="zh-TW" dirty="0" smtClean="0"/>
              <a:t>3</a:t>
            </a:r>
            <a:r>
              <a:rPr lang="zh-TW" altLang="en-US" dirty="0" smtClean="0"/>
              <a:t>億*</a:t>
            </a:r>
            <a:r>
              <a:rPr lang="en-US" altLang="zh-TW" dirty="0" smtClean="0"/>
              <a:t>20%=6</a:t>
            </a:r>
            <a:r>
              <a:rPr lang="zh-TW" altLang="en-US" dirty="0" smtClean="0"/>
              <a:t>千萬</a:t>
            </a:r>
            <a:endParaRPr lang="zh-TW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187624" y="1052736"/>
          <a:ext cx="6816080" cy="314723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04020"/>
                <a:gridCol w="1704020"/>
                <a:gridCol w="1704020"/>
                <a:gridCol w="1704020"/>
              </a:tblGrid>
              <a:tr h="44960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電信公司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3G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使用支數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4G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44960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中華電信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1,100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萬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→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20/85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萬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44960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台灣大哥大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733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萬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20/50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萬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+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凱擘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44960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遠傳電信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720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萬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→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20/60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萬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44960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亞太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199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萬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44960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頂新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威寶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163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萬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0.3/25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萬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+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中嘉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449605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60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萬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/250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萬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向下箭號 5"/>
          <p:cNvSpPr/>
          <p:nvPr/>
        </p:nvSpPr>
        <p:spPr>
          <a:xfrm>
            <a:off x="6372200" y="3645024"/>
            <a:ext cx="216024" cy="2160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140296" y="4372312"/>
          <a:ext cx="6096000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卡別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用量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張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悠遊卡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4500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萬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err="1" smtClean="0">
                          <a:latin typeface="標楷體" pitchFamily="65" charset="-120"/>
                          <a:ea typeface="標楷體" pitchFamily="65" charset="-120"/>
                        </a:rPr>
                        <a:t>i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-cash(7-11)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1,180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萬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玉山銀行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(pay-pal)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300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萬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永豐卡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0.9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萬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中信卡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0.2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萬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2051720" y="282669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14.12/19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個案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管理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56992" y="137786"/>
            <a:ext cx="806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整合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網路資訊科技素養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融入在地社區文化推廣策略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en-US" altLang="zh-TW" sz="3200" dirty="0" smtClean="0">
                <a:hlinkClick r:id="rId2"/>
              </a:rPr>
              <a:t>http</a:t>
            </a:r>
            <a:r>
              <a:rPr lang="en-US" altLang="zh-TW" sz="3200" dirty="0">
                <a:hlinkClick r:id="rId2"/>
              </a:rPr>
              <a:t>://gissrv4.sinica.edu.tw/gis/twhgis.aspx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39552" y="1798456"/>
            <a:ext cx="8229600" cy="5073975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臺灣百年歷史</a:t>
            </a:r>
            <a:r>
              <a:rPr lang="zh-TW" altLang="en-US" dirty="0" smtClean="0"/>
              <a:t>地圖 </a:t>
            </a:r>
            <a:r>
              <a:rPr lang="en-US" altLang="zh-TW" dirty="0" smtClean="0"/>
              <a:t>vs Google Earth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臺</a:t>
            </a:r>
            <a:r>
              <a:rPr lang="zh-TW" altLang="en-US" dirty="0"/>
              <a:t>中</a:t>
            </a:r>
            <a:r>
              <a:rPr lang="zh-TW" altLang="en-US" dirty="0" smtClean="0"/>
              <a:t>在</a:t>
            </a:r>
            <a:r>
              <a:rPr lang="zh-TW" altLang="en-US" dirty="0"/>
              <a:t>地</a:t>
            </a:r>
            <a:r>
              <a:rPr lang="zh-TW" altLang="en-US" dirty="0" smtClean="0"/>
              <a:t>社區</a:t>
            </a:r>
            <a:r>
              <a:rPr lang="en-US" altLang="zh-TW" dirty="0" smtClean="0"/>
              <a:t>-18</a:t>
            </a:r>
            <a:r>
              <a:rPr lang="zh-TW" altLang="en-US" dirty="0">
                <a:ea typeface="標楷體" pitchFamily="65" charset="-120"/>
              </a:rPr>
              <a:t>庄遶</a:t>
            </a:r>
            <a:r>
              <a:rPr lang="zh-TW" altLang="en-US" dirty="0" smtClean="0">
                <a:ea typeface="標楷體" pitchFamily="65" charset="-120"/>
              </a:rPr>
              <a:t>境</a:t>
            </a:r>
            <a:r>
              <a:rPr lang="zh-TW" altLang="en-US" dirty="0" smtClean="0"/>
              <a:t>百年</a:t>
            </a:r>
            <a:r>
              <a:rPr lang="zh-TW" altLang="en-US" dirty="0"/>
              <a:t>歷史地圖 </a:t>
            </a:r>
            <a:r>
              <a:rPr lang="en-US" altLang="zh-TW" dirty="0"/>
              <a:t>vs Google </a:t>
            </a:r>
            <a:r>
              <a:rPr lang="en-US" altLang="zh-TW" dirty="0" smtClean="0"/>
              <a:t>Map</a:t>
            </a:r>
          </a:p>
          <a:p>
            <a:r>
              <a:rPr lang="en-US" altLang="zh-TW" dirty="0" smtClean="0"/>
              <a:t>3.</a:t>
            </a:r>
            <a:r>
              <a:rPr lang="zh-TW" altLang="en-US" dirty="0"/>
              <a:t>臺中在地社區</a:t>
            </a:r>
            <a:r>
              <a:rPr lang="en-US" altLang="zh-TW" dirty="0"/>
              <a:t>-18</a:t>
            </a:r>
            <a:r>
              <a:rPr lang="zh-TW" altLang="en-US" dirty="0">
                <a:ea typeface="標楷體" pitchFamily="65" charset="-120"/>
              </a:rPr>
              <a:t>庄遶境</a:t>
            </a:r>
            <a:r>
              <a:rPr lang="zh-TW" altLang="en-US" dirty="0" smtClean="0">
                <a:ea typeface="標楷體" pitchFamily="65" charset="-120"/>
              </a:rPr>
              <a:t>網路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zh-TW" altLang="en-US" dirty="0" smtClean="0">
                <a:ea typeface="標楷體" pitchFamily="65" charset="-120"/>
              </a:rPr>
              <a:t>*</a:t>
            </a:r>
            <a:r>
              <a:rPr lang="en-US" altLang="zh-TW" dirty="0" smtClean="0">
                <a:ea typeface="標楷體" pitchFamily="65" charset="-120"/>
              </a:rPr>
              <a:t>.</a:t>
            </a:r>
            <a:r>
              <a:rPr lang="en-US" altLang="zh-TW" dirty="0" err="1" smtClean="0">
                <a:ea typeface="標楷體" pitchFamily="65" charset="-120"/>
              </a:rPr>
              <a:t>kml</a:t>
            </a:r>
            <a:r>
              <a:rPr lang="en-US" altLang="zh-TW" dirty="0" smtClean="0">
                <a:ea typeface="標楷體" pitchFamily="65" charset="-120"/>
              </a:rPr>
              <a:t>)</a:t>
            </a:r>
            <a:r>
              <a:rPr lang="zh-TW" altLang="en-US" dirty="0" smtClean="0">
                <a:ea typeface="標楷體" pitchFamily="65" charset="-120"/>
              </a:rPr>
              <a:t>資訊科技</a:t>
            </a:r>
            <a:r>
              <a:rPr lang="zh-TW" altLang="en-US" dirty="0" smtClean="0"/>
              <a:t> </a:t>
            </a:r>
            <a:r>
              <a:rPr lang="en-US" altLang="zh-TW" dirty="0"/>
              <a:t>vs Google </a:t>
            </a:r>
            <a:r>
              <a:rPr lang="en-US" altLang="zh-TW" dirty="0" smtClean="0"/>
              <a:t>Map</a:t>
            </a:r>
          </a:p>
          <a:p>
            <a:pPr marL="0" indent="0">
              <a:buNone/>
            </a:pPr>
            <a:r>
              <a:rPr lang="en-US" altLang="zh-TW" dirty="0" smtClean="0"/>
              <a:t>       (HT-ML: </a:t>
            </a:r>
            <a:r>
              <a:rPr lang="en-US" altLang="zh-TW" dirty="0" err="1" smtClean="0"/>
              <a:t>HyperText</a:t>
            </a:r>
            <a:r>
              <a:rPr lang="en-US" altLang="zh-TW" dirty="0" smtClean="0"/>
              <a:t> -</a:t>
            </a:r>
            <a:r>
              <a:rPr lang="en-US" altLang="zh-TW" dirty="0" err="1" smtClean="0"/>
              <a:t>MarkupLanguage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(  K-ML: Keyhole     </a:t>
            </a:r>
            <a:r>
              <a:rPr lang="en-US" altLang="zh-TW" dirty="0"/>
              <a:t>-</a:t>
            </a:r>
            <a:r>
              <a:rPr lang="en-US" altLang="zh-TW" dirty="0" err="1"/>
              <a:t>MarkupLanguage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r>
              <a:rPr lang="en-US" altLang="zh-TW" dirty="0" smtClean="0"/>
              <a:t>4.</a:t>
            </a:r>
            <a:r>
              <a:rPr lang="zh-TW" altLang="en-US" dirty="0"/>
              <a:t>日本四國八十八箇所是對日本四國島境內</a:t>
            </a:r>
            <a:r>
              <a:rPr lang="en-US" altLang="zh-TW" dirty="0"/>
              <a:t>88</a:t>
            </a:r>
            <a:r>
              <a:rPr lang="zh-TW" altLang="en-US" dirty="0"/>
              <a:t>處與弘法大師有淵源的靈場（寺院）之合稱，也簡稱八十八箇所，或稱四國靈場</a:t>
            </a:r>
            <a:r>
              <a:rPr lang="zh-TW" altLang="en-US" dirty="0" smtClean="0"/>
              <a:t>。</a:t>
            </a:r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://zh.wikipedia.org/wiki/%E5%9B%9B%E5%9C%8B%E5%85%AB%E5%8D%81%E5%85%AB%E7%AE%87%E6%89%80</a:t>
            </a:r>
            <a:endParaRPr lang="en-US" altLang="zh-TW" dirty="0"/>
          </a:p>
          <a:p>
            <a:r>
              <a:rPr lang="zh-TW" altLang="en-US" dirty="0" smtClean="0">
                <a:hlinkClick r:id="rId4"/>
              </a:rPr>
              <a:t>電子道標</a:t>
            </a:r>
            <a:r>
              <a:rPr lang="en-US" altLang="zh-TW" dirty="0" smtClean="0">
                <a:hlinkClick r:id="rId4"/>
              </a:rPr>
              <a:t>:</a:t>
            </a:r>
          </a:p>
          <a:p>
            <a:r>
              <a:rPr lang="en-US" altLang="zh-TW" dirty="0" smtClean="0">
                <a:hlinkClick r:id="rId4"/>
              </a:rPr>
              <a:t>https</a:t>
            </a:r>
            <a:r>
              <a:rPr lang="en-US" altLang="zh-TW" dirty="0">
                <a:hlinkClick r:id="rId4"/>
              </a:rPr>
              <a:t>://henronavi.jp/mobile/25mGoogle.html?ken=0&amp;hp=off&amp;inf=on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90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Forbes→Lists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hlinkClick r:id="rId2"/>
              </a:rPr>
              <a:t>www.forbes.com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Zara</a:t>
            </a: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H&amp;M←Target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Uniqlo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右中括弧 4"/>
          <p:cNvSpPr/>
          <p:nvPr/>
        </p:nvSpPr>
        <p:spPr>
          <a:xfrm>
            <a:off x="3707904" y="2348880"/>
            <a:ext cx="288032" cy="1296144"/>
          </a:xfrm>
          <a:prstGeom prst="rightBracket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211960" y="29249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平價服飾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H&amp;M: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瑞典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871700" y="70699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051720" y="282669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15.12/26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個案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管理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群組 27"/>
          <p:cNvGrpSpPr/>
          <p:nvPr/>
        </p:nvGrpSpPr>
        <p:grpSpPr>
          <a:xfrm>
            <a:off x="1619716" y="1268760"/>
            <a:ext cx="6984732" cy="2232248"/>
            <a:chOff x="1619716" y="1268760"/>
            <a:chExt cx="6984732" cy="2232248"/>
          </a:xfrm>
        </p:grpSpPr>
        <p:sp>
          <p:nvSpPr>
            <p:cNvPr id="2" name="矩形 1"/>
            <p:cNvSpPr/>
            <p:nvPr/>
          </p:nvSpPr>
          <p:spPr>
            <a:xfrm>
              <a:off x="1943708" y="1268760"/>
              <a:ext cx="1260140" cy="6480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(Local)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LAN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1943708" y="2060848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*(Novell)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1619716" y="1547027"/>
              <a:ext cx="309591" cy="700231"/>
            </a:xfrm>
            <a:custGeom>
              <a:avLst/>
              <a:gdLst>
                <a:gd name="connsiteX0" fmla="*/ 234946 w 309591"/>
                <a:gd name="connsiteY0" fmla="*/ 435 h 700231"/>
                <a:gd name="connsiteX1" fmla="*/ 188293 w 309591"/>
                <a:gd name="connsiteY1" fmla="*/ 75080 h 700231"/>
                <a:gd name="connsiteX2" fmla="*/ 1681 w 309591"/>
                <a:gd name="connsiteY2" fmla="*/ 466965 h 700231"/>
                <a:gd name="connsiteX3" fmla="*/ 309591 w 309591"/>
                <a:gd name="connsiteY3" fmla="*/ 700231 h 70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591" h="700231">
                  <a:moveTo>
                    <a:pt x="234946" y="435"/>
                  </a:moveTo>
                  <a:cubicBezTo>
                    <a:pt x="231058" y="-1120"/>
                    <a:pt x="227170" y="-2675"/>
                    <a:pt x="188293" y="75080"/>
                  </a:cubicBezTo>
                  <a:cubicBezTo>
                    <a:pt x="149415" y="152835"/>
                    <a:pt x="-18535" y="362773"/>
                    <a:pt x="1681" y="466965"/>
                  </a:cubicBezTo>
                  <a:cubicBezTo>
                    <a:pt x="21897" y="571157"/>
                    <a:pt x="165744" y="635694"/>
                    <a:pt x="309591" y="700231"/>
                  </a:cubicBezTo>
                </a:path>
              </a:pathLst>
            </a:custGeom>
            <a:noFill/>
            <a:ln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8" name="直線單箭頭接點 7"/>
            <p:cNvCxnSpPr/>
            <p:nvPr/>
          </p:nvCxnSpPr>
          <p:spPr>
            <a:xfrm>
              <a:off x="3383868" y="1547027"/>
              <a:ext cx="360040" cy="0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/>
            <p:cNvSpPr txBox="1"/>
            <p:nvPr/>
          </p:nvSpPr>
          <p:spPr>
            <a:xfrm>
              <a:off x="3815916" y="1340768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WAN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774511" y="2502188"/>
              <a:ext cx="1789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電訊</a:t>
              </a:r>
            </a:p>
          </p:txBody>
        </p:sp>
        <p:cxnSp>
          <p:nvCxnSpPr>
            <p:cNvPr id="11" name="直線單箭頭接點 10"/>
            <p:cNvCxnSpPr/>
            <p:nvPr/>
          </p:nvCxnSpPr>
          <p:spPr>
            <a:xfrm>
              <a:off x="3311860" y="2646204"/>
              <a:ext cx="360040" cy="0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3815916" y="249289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通訊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774511" y="3131676"/>
              <a:ext cx="1789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媒體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3311860" y="3275692"/>
              <a:ext cx="360040" cy="0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字方塊 14"/>
            <p:cNvSpPr txBox="1"/>
            <p:nvPr/>
          </p:nvSpPr>
          <p:spPr>
            <a:xfrm>
              <a:off x="3815916" y="312238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大數據</a:t>
              </a:r>
              <a:endParaRPr lang="zh-TW" altLang="en-US" dirty="0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4391980" y="2492896"/>
              <a:ext cx="504056" cy="378624"/>
              <a:chOff x="3059832" y="2915652"/>
              <a:chExt cx="504056" cy="378624"/>
            </a:xfrm>
          </p:grpSpPr>
          <p:sp>
            <p:nvSpPr>
              <p:cNvPr id="17" name="橢圓 16"/>
              <p:cNvSpPr/>
              <p:nvPr/>
            </p:nvSpPr>
            <p:spPr>
              <a:xfrm>
                <a:off x="3059832" y="2915652"/>
                <a:ext cx="504056" cy="36933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3059832" y="2915652"/>
                <a:ext cx="504056" cy="37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4G</a:t>
                </a:r>
                <a:endParaRPr lang="zh-TW" altLang="en-US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cxnSp>
          <p:nvCxnSpPr>
            <p:cNvPr id="20" name="直線接點 19"/>
            <p:cNvCxnSpPr/>
            <p:nvPr/>
          </p:nvCxnSpPr>
          <p:spPr>
            <a:xfrm>
              <a:off x="4535996" y="1525434"/>
              <a:ext cx="11521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5688124" y="1547027"/>
              <a:ext cx="0" cy="17693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>
              <a:stCxn id="15" idx="3"/>
            </p:cNvCxnSpPr>
            <p:nvPr/>
          </p:nvCxnSpPr>
          <p:spPr>
            <a:xfrm>
              <a:off x="4824028" y="3307050"/>
              <a:ext cx="864096" cy="92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5040052" y="2646204"/>
              <a:ext cx="9361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/>
            <p:cNvSpPr txBox="1"/>
            <p:nvPr/>
          </p:nvSpPr>
          <p:spPr>
            <a:xfrm>
              <a:off x="6048164" y="2430180"/>
              <a:ext cx="2556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雲端→無所不在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(</a:t>
              </a:r>
              <a:r>
                <a:rPr lang="zh-TW" altLang="en-US" dirty="0" smtClean="0">
                  <a:solidFill>
                    <a:srgbClr val="FF0000"/>
                  </a:solidFill>
                </a:rPr>
                <a:t>系統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)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2051720" y="42210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市場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0" name="群組 39"/>
          <p:cNvGrpSpPr/>
          <p:nvPr/>
        </p:nvGrpSpPr>
        <p:grpSpPr>
          <a:xfrm>
            <a:off x="1475656" y="3645024"/>
            <a:ext cx="216024" cy="1512168"/>
            <a:chOff x="1259632" y="3717032"/>
            <a:chExt cx="432048" cy="1440160"/>
          </a:xfrm>
        </p:grpSpPr>
        <p:cxnSp>
          <p:nvCxnSpPr>
            <p:cNvPr id="31" name="直線接點 30"/>
            <p:cNvCxnSpPr/>
            <p:nvPr/>
          </p:nvCxnSpPr>
          <p:spPr>
            <a:xfrm>
              <a:off x="1259632" y="3717032"/>
              <a:ext cx="43204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1259632" y="4437112"/>
              <a:ext cx="43204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1259632" y="5157192"/>
              <a:ext cx="43204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>
              <a:off x="1691680" y="3717032"/>
              <a:ext cx="0" cy="14401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字方塊 40"/>
          <p:cNvSpPr txBox="1"/>
          <p:nvPr/>
        </p:nvSpPr>
        <p:spPr>
          <a:xfrm>
            <a:off x="1115616" y="350100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30%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115616" y="42210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30%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1115616" y="499343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30%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45" name="直線接點 44"/>
          <p:cNvCxnSpPr/>
          <p:nvPr/>
        </p:nvCxnSpPr>
        <p:spPr>
          <a:xfrm flipH="1">
            <a:off x="1043608" y="4005064"/>
            <a:ext cx="6480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 flipH="1">
            <a:off x="1043608" y="4797152"/>
            <a:ext cx="6480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/>
          <p:cNvSpPr txBox="1"/>
          <p:nvPr/>
        </p:nvSpPr>
        <p:spPr>
          <a:xfrm>
            <a:off x="683568" y="384130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15%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83568" y="463339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15%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9" name="群組 48"/>
          <p:cNvGrpSpPr/>
          <p:nvPr/>
        </p:nvGrpSpPr>
        <p:grpSpPr>
          <a:xfrm flipH="1">
            <a:off x="2996208" y="3717032"/>
            <a:ext cx="207640" cy="1314401"/>
            <a:chOff x="1259632" y="3717032"/>
            <a:chExt cx="432048" cy="1440160"/>
          </a:xfrm>
        </p:grpSpPr>
        <p:cxnSp>
          <p:nvCxnSpPr>
            <p:cNvPr id="50" name="直線接點 49"/>
            <p:cNvCxnSpPr/>
            <p:nvPr/>
          </p:nvCxnSpPr>
          <p:spPr>
            <a:xfrm>
              <a:off x="1259632" y="3717032"/>
              <a:ext cx="43204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>
              <a:off x="1259632" y="4437112"/>
              <a:ext cx="43204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>
              <a:off x="1259632" y="5157192"/>
              <a:ext cx="43204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>
              <a:off x="1691680" y="3717032"/>
              <a:ext cx="0" cy="14401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文字方塊 53"/>
          <p:cNvSpPr txBox="1"/>
          <p:nvPr/>
        </p:nvSpPr>
        <p:spPr>
          <a:xfrm>
            <a:off x="3203848" y="36450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3203848" y="414908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</a:t>
            </a:r>
            <a:endParaRPr lang="zh-TW" altLang="en-US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3203848" y="47878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</a:t>
            </a:r>
            <a:endParaRPr lang="zh-TW" altLang="en-US" dirty="0"/>
          </a:p>
        </p:txBody>
      </p:sp>
      <p:cxnSp>
        <p:nvCxnSpPr>
          <p:cNvPr id="58" name="直線單箭頭接點 57"/>
          <p:cNvCxnSpPr/>
          <p:nvPr/>
        </p:nvCxnSpPr>
        <p:spPr>
          <a:xfrm>
            <a:off x="2411760" y="4653136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/>
          <p:cNvSpPr txBox="1"/>
          <p:nvPr/>
        </p:nvSpPr>
        <p:spPr>
          <a:xfrm>
            <a:off x="1691680" y="53012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區隔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策略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3923928" y="3841303"/>
            <a:ext cx="972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搖擺區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決戰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區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指標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899592" y="602128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選情分析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分析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ABC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路口旗幟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8" name="群組 67"/>
          <p:cNvGrpSpPr/>
          <p:nvPr/>
        </p:nvGrpSpPr>
        <p:grpSpPr>
          <a:xfrm>
            <a:off x="3923928" y="5147319"/>
            <a:ext cx="5256584" cy="1653283"/>
            <a:chOff x="3923928" y="5147319"/>
            <a:chExt cx="5256584" cy="1653283"/>
          </a:xfrm>
        </p:grpSpPr>
        <p:sp>
          <p:nvSpPr>
            <p:cNvPr id="62" name="文字方塊 61"/>
            <p:cNvSpPr txBox="1"/>
            <p:nvPr/>
          </p:nvSpPr>
          <p:spPr>
            <a:xfrm>
              <a:off x="3923928" y="5147319"/>
              <a:ext cx="475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Plat </a:t>
              </a:r>
              <a:r>
                <a:rPr lang="en-US" altLang="zh-TW" dirty="0" err="1" smtClean="0"/>
                <a:t>form←Infrastructure←Software</a:t>
              </a:r>
              <a:r>
                <a:rPr lang="en-US" altLang="zh-TW" dirty="0" smtClean="0"/>
                <a:t>(</a:t>
              </a:r>
              <a:r>
                <a:rPr lang="en-US" altLang="zh-TW" dirty="0" err="1" smtClean="0"/>
                <a:t>SaaS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cxnSp>
          <p:nvCxnSpPr>
            <p:cNvPr id="64" name="直線單箭頭接點 63"/>
            <p:cNvCxnSpPr/>
            <p:nvPr/>
          </p:nvCxnSpPr>
          <p:spPr>
            <a:xfrm>
              <a:off x="6732240" y="5516651"/>
              <a:ext cx="0" cy="28861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字方塊 64"/>
            <p:cNvSpPr txBox="1"/>
            <p:nvPr/>
          </p:nvSpPr>
          <p:spPr>
            <a:xfrm>
              <a:off x="6516216" y="5877272"/>
              <a:ext cx="6480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</a:t>
              </a:r>
            </a:p>
            <a:p>
              <a:r>
                <a:rPr lang="en-US" altLang="zh-TW" dirty="0" smtClean="0"/>
                <a:t>I</a:t>
              </a:r>
            </a:p>
            <a:p>
              <a:r>
                <a:rPr lang="en-US" altLang="zh-TW" dirty="0" smtClean="0"/>
                <a:t>P</a:t>
              </a:r>
              <a:endParaRPr lang="zh-TW" altLang="en-US" dirty="0"/>
            </a:p>
          </p:txBody>
        </p:sp>
        <p:sp>
          <p:nvSpPr>
            <p:cNvPr id="66" name="右大括弧 65"/>
            <p:cNvSpPr/>
            <p:nvPr/>
          </p:nvSpPr>
          <p:spPr>
            <a:xfrm>
              <a:off x="6732240" y="6021288"/>
              <a:ext cx="288032" cy="57606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7164288" y="6093296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標楷體" pitchFamily="65" charset="-120"/>
                  <a:ea typeface="標楷體" pitchFamily="65" charset="-120"/>
                </a:rPr>
                <a:t>as a </a:t>
              </a:r>
              <a:r>
                <a:rPr lang="en-US" altLang="zh-TW" sz="1600" dirty="0" smtClean="0">
                  <a:latin typeface="標楷體" pitchFamily="65" charset="-120"/>
                  <a:ea typeface="標楷體" pitchFamily="65" charset="-120"/>
                </a:rPr>
                <a:t>service</a:t>
              </a:r>
              <a:endParaRPr lang="zh-TW" altLang="en-US" sz="16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56992" y="137786"/>
            <a:ext cx="806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整合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網路資訊科技素養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融入在地社區文化推廣策略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3</a:t>
            </a:r>
          </a:p>
          <a:p>
            <a:pPr algn="ctr"/>
            <a:r>
              <a:rPr lang="en-US" altLang="zh-TW" sz="3200" dirty="0" smtClean="0">
                <a:hlinkClick r:id="rId2"/>
              </a:rPr>
              <a:t>http</a:t>
            </a:r>
            <a:r>
              <a:rPr lang="en-US" altLang="zh-TW" sz="3200" dirty="0">
                <a:hlinkClick r:id="rId2"/>
              </a:rPr>
              <a:t>://gissrv4.sinica.edu.tw/gis/twhgis.aspx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11560" y="1798456"/>
            <a:ext cx="8229600" cy="507397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b="1" dirty="0">
                <a:solidFill>
                  <a:srgbClr val="FF0000"/>
                </a:solidFill>
              </a:rPr>
              <a:t>在地社區文化</a:t>
            </a:r>
            <a:r>
              <a:rPr lang="zh-TW" altLang="en-US" b="1" dirty="0" smtClean="0">
                <a:solidFill>
                  <a:srgbClr val="FF0000"/>
                </a:solidFill>
              </a:rPr>
              <a:t>推廣</a:t>
            </a:r>
            <a:r>
              <a:rPr lang="en-US" altLang="zh-TW" b="1" dirty="0" smtClean="0">
                <a:solidFill>
                  <a:srgbClr val="FF0000"/>
                </a:solidFill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</a:rPr>
              <a:t>唱台語學日語 </a:t>
            </a:r>
            <a:r>
              <a:rPr lang="zh-TW" altLang="en-US" dirty="0" smtClean="0"/>
              <a:t> </a:t>
            </a:r>
            <a:r>
              <a:rPr lang="en-US" altLang="zh-TW" dirty="0" smtClean="0"/>
              <a:t>vs </a:t>
            </a:r>
            <a:r>
              <a:rPr lang="en-US" altLang="zh-TW" dirty="0" err="1" smtClean="0"/>
              <a:t>Youtube</a:t>
            </a:r>
            <a:r>
              <a:rPr lang="en-US" altLang="zh-TW" dirty="0" smtClean="0"/>
              <a:t> </a:t>
            </a:r>
            <a:r>
              <a:rPr lang="zh-TW" altLang="en-US" dirty="0" smtClean="0"/>
              <a:t>頻道訂閱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b="1" dirty="0">
                <a:solidFill>
                  <a:srgbClr val="FF0000"/>
                </a:solidFill>
              </a:rPr>
              <a:t>在地社區文化推廣</a:t>
            </a:r>
            <a:r>
              <a:rPr lang="en-US" altLang="zh-TW" b="1" dirty="0">
                <a:solidFill>
                  <a:srgbClr val="FF0000"/>
                </a:solidFill>
              </a:rPr>
              <a:t>-</a:t>
            </a:r>
            <a:r>
              <a:rPr lang="zh-TW" altLang="en-US" b="1" dirty="0">
                <a:solidFill>
                  <a:srgbClr val="FF0000"/>
                </a:solidFill>
              </a:rPr>
              <a:t>唱台語學日語 </a:t>
            </a:r>
            <a:r>
              <a:rPr lang="zh-TW" altLang="en-US" dirty="0"/>
              <a:t> </a:t>
            </a:r>
            <a:r>
              <a:rPr lang="en-US" altLang="zh-TW" dirty="0"/>
              <a:t>vs </a:t>
            </a:r>
            <a:r>
              <a:rPr lang="en-US" altLang="zh-TW" dirty="0" err="1"/>
              <a:t>Youtube</a:t>
            </a:r>
            <a:r>
              <a:rPr lang="en-US" altLang="zh-TW" dirty="0"/>
              <a:t> </a:t>
            </a:r>
            <a:r>
              <a:rPr lang="en-US" altLang="zh-TW" dirty="0" smtClean="0"/>
              <a:t>–KTV</a:t>
            </a:r>
            <a:r>
              <a:rPr lang="zh-TW" altLang="en-US" dirty="0" smtClean="0"/>
              <a:t> 資料夾</a:t>
            </a:r>
            <a:endParaRPr lang="en-US" altLang="zh-TW" dirty="0"/>
          </a:p>
          <a:p>
            <a:r>
              <a:rPr lang="en-US" altLang="zh-TW" dirty="0" smtClean="0"/>
              <a:t>3.</a:t>
            </a:r>
            <a:r>
              <a:rPr lang="zh-TW" altLang="en-US" b="1" dirty="0">
                <a:solidFill>
                  <a:srgbClr val="FF0000"/>
                </a:solidFill>
              </a:rPr>
              <a:t>在地社區文化推廣</a:t>
            </a:r>
            <a:r>
              <a:rPr lang="en-US" altLang="zh-TW" b="1" dirty="0">
                <a:solidFill>
                  <a:srgbClr val="FF0000"/>
                </a:solidFill>
              </a:rPr>
              <a:t>-</a:t>
            </a:r>
            <a:r>
              <a:rPr lang="zh-TW" altLang="en-US" b="1" dirty="0">
                <a:solidFill>
                  <a:srgbClr val="FF0000"/>
                </a:solidFill>
              </a:rPr>
              <a:t>唱台語學日語 </a:t>
            </a:r>
            <a:r>
              <a:rPr lang="zh-TW" altLang="en-US" dirty="0"/>
              <a:t> </a:t>
            </a:r>
            <a:r>
              <a:rPr lang="en-US" altLang="zh-TW" dirty="0"/>
              <a:t>vs </a:t>
            </a:r>
            <a:r>
              <a:rPr lang="en-US" altLang="zh-TW" dirty="0" err="1"/>
              <a:t>Youtube</a:t>
            </a:r>
            <a:r>
              <a:rPr lang="en-US" altLang="zh-TW" dirty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直播上傳</a:t>
            </a:r>
            <a:endParaRPr lang="en-US" altLang="zh-TW" dirty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小五</a:t>
            </a:r>
            <a:r>
              <a:rPr lang="en-US" altLang="zh-TW" dirty="0" smtClean="0"/>
              <a:t>:</a:t>
            </a:r>
            <a:r>
              <a:rPr lang="zh-TW" altLang="en-US" dirty="0" smtClean="0"/>
              <a:t> 第二外語 網路學習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98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56992" y="137786"/>
            <a:ext cx="8060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整合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網路資訊科技素養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融入在地社區文化推廣策略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22962" y="1489663"/>
            <a:ext cx="8229600" cy="507397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</a:t>
            </a:r>
            <a:r>
              <a:rPr lang="en-US" altLang="zh-TW" dirty="0" smtClean="0"/>
              <a:t>.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00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56992" y="137786"/>
            <a:ext cx="8060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整合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網路資訊科技素養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融入在地社區文化推廣策略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22962" y="1489663"/>
            <a:ext cx="8229600" cy="5073975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小三</a:t>
            </a:r>
            <a:r>
              <a:rPr lang="en-US" altLang="zh-TW" dirty="0" smtClean="0"/>
              <a:t>:</a:t>
            </a:r>
            <a:r>
              <a:rPr lang="zh-TW" altLang="en-US" dirty="0" smtClean="0"/>
              <a:t> 生活</a:t>
            </a:r>
            <a:r>
              <a:rPr lang="zh-TW" altLang="en-US" b="1" dirty="0" smtClean="0">
                <a:solidFill>
                  <a:srgbClr val="FF0000"/>
                </a:solidFill>
              </a:rPr>
              <a:t>科技素養  </a:t>
            </a:r>
            <a:r>
              <a:rPr lang="zh-TW" altLang="en-US" dirty="0" smtClean="0"/>
              <a:t>學習 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 </a:t>
            </a:r>
            <a:r>
              <a:rPr lang="zh-TW" altLang="en-US" b="1" dirty="0" smtClean="0">
                <a:solidFill>
                  <a:srgbClr val="FF0000"/>
                </a:solidFill>
              </a:rPr>
              <a:t>在</a:t>
            </a:r>
            <a:r>
              <a:rPr lang="zh-TW" altLang="en-US" b="1" dirty="0">
                <a:solidFill>
                  <a:srgbClr val="FF0000"/>
                </a:solidFill>
              </a:rPr>
              <a:t>地</a:t>
            </a:r>
            <a:r>
              <a:rPr lang="zh-TW" altLang="en-US" b="1" dirty="0" smtClean="0">
                <a:solidFill>
                  <a:srgbClr val="FF0000"/>
                </a:solidFill>
              </a:rPr>
              <a:t>社區</a:t>
            </a:r>
            <a:r>
              <a:rPr lang="en-US" altLang="zh-TW" b="1" dirty="0" smtClean="0">
                <a:solidFill>
                  <a:srgbClr val="FF0000"/>
                </a:solidFill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</a:rPr>
              <a:t>老化 地理與歷史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/>
              <a:t>     老年</a:t>
            </a:r>
            <a:r>
              <a:rPr lang="zh-TW" altLang="en-US" dirty="0"/>
              <a:t>人口</a:t>
            </a:r>
            <a:r>
              <a:rPr lang="zh-TW" altLang="en-US" dirty="0" smtClean="0"/>
              <a:t>比例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u="sng" dirty="0" smtClean="0">
                <a:hlinkClick r:id="rId2"/>
              </a:rPr>
              <a:t>http</a:t>
            </a:r>
            <a:r>
              <a:rPr lang="en-US" altLang="zh-TW" u="sng" dirty="0">
                <a:hlinkClick r:id="rId2"/>
              </a:rPr>
              <a:t>://kiang.github.io/tw_population</a:t>
            </a:r>
            <a:r>
              <a:rPr lang="en-US" altLang="zh-TW" u="sng" dirty="0" smtClean="0">
                <a:hlinkClick r:id="rId2"/>
              </a:rPr>
              <a:t>/</a:t>
            </a:r>
            <a:endParaRPr lang="en-US" altLang="zh-TW" u="sng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               </a:t>
            </a: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gissrv4.sinica.edu.tw/gis/twhgis.aspx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小三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zh-TW" altLang="en-US" b="1" dirty="0" smtClean="0">
                <a:solidFill>
                  <a:srgbClr val="FF0000"/>
                </a:solidFill>
              </a:rPr>
              <a:t>資訊科技素養  </a:t>
            </a:r>
            <a:r>
              <a:rPr lang="zh-TW" altLang="en-US" dirty="0" smtClean="0"/>
              <a:t>學習 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 </a:t>
            </a:r>
            <a:r>
              <a:rPr lang="en-US" altLang="zh-TW" dirty="0" smtClean="0"/>
              <a:t>AI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/>
              <a:t>物聯</a:t>
            </a:r>
            <a:r>
              <a:rPr lang="zh-TW" altLang="en-US" dirty="0" smtClean="0"/>
              <a:t>網與大數據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+</a:t>
            </a:r>
            <a:r>
              <a:rPr lang="zh-TW" altLang="en-US" dirty="0" smtClean="0"/>
              <a:t> </a:t>
            </a:r>
            <a:r>
              <a:rPr lang="en-US" altLang="zh-TW" dirty="0" smtClean="0"/>
              <a:t>5G</a:t>
            </a:r>
            <a:r>
              <a:rPr lang="zh-TW" altLang="en-US" dirty="0" smtClean="0"/>
              <a:t> </a:t>
            </a:r>
            <a:r>
              <a:rPr lang="en-US" altLang="zh-TW" dirty="0" smtClean="0"/>
              <a:t>(GPS-GIS)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小四</a:t>
            </a:r>
            <a:r>
              <a:rPr lang="en-US" altLang="zh-TW" dirty="0" smtClean="0"/>
              <a:t>:</a:t>
            </a:r>
            <a:r>
              <a:rPr lang="zh-TW" altLang="en-US" dirty="0" smtClean="0"/>
              <a:t> 閩南語</a:t>
            </a:r>
            <a:r>
              <a:rPr lang="en-US" altLang="zh-TW" dirty="0" smtClean="0"/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台語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</a:rPr>
              <a:t>語言與 唐詩 五言與七言絕句 詩詞欣賞</a:t>
            </a:r>
            <a:endParaRPr lang="en-US" altLang="zh-TW" dirty="0"/>
          </a:p>
          <a:p>
            <a:r>
              <a:rPr lang="en-US" altLang="zh-TW" dirty="0" smtClean="0"/>
              <a:t>4.</a:t>
            </a:r>
            <a:r>
              <a:rPr lang="zh-TW" altLang="en-US" dirty="0"/>
              <a:t>小五</a:t>
            </a:r>
            <a:r>
              <a:rPr lang="en-US" altLang="zh-TW" dirty="0"/>
              <a:t>:</a:t>
            </a:r>
            <a:r>
              <a:rPr lang="zh-TW" altLang="en-US" dirty="0"/>
              <a:t> 第二外語 網路學習</a:t>
            </a:r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08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139868"/>
            <a:ext cx="7802033" cy="5097444"/>
          </a:xfrm>
        </p:spPr>
      </p:pic>
      <p:sp>
        <p:nvSpPr>
          <p:cNvPr id="2" name="文字方塊 1"/>
          <p:cNvSpPr txBox="1"/>
          <p:nvPr/>
        </p:nvSpPr>
        <p:spPr>
          <a:xfrm>
            <a:off x="2677438" y="450938"/>
            <a:ext cx="3118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</a:rPr>
              <a:t>4 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種</a:t>
            </a:r>
            <a:r>
              <a:rPr lang="zh-TW" altLang="en-US" sz="2400" b="1" dirty="0">
                <a:solidFill>
                  <a:srgbClr val="FF0000"/>
                </a:solidFill>
              </a:rPr>
              <a:t>網路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資訊科技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</a:t>
            </a:r>
            <a:r>
              <a:rPr lang="zh-TW" altLang="en-US" sz="2400" b="1" dirty="0">
                <a:solidFill>
                  <a:srgbClr val="FF0000"/>
                </a:solidFill>
              </a:rPr>
              <a:t>整合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功能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8178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7" y="1277655"/>
            <a:ext cx="7647140" cy="4848508"/>
          </a:xfrm>
        </p:spPr>
      </p:pic>
      <p:sp>
        <p:nvSpPr>
          <p:cNvPr id="5" name="文字方塊 4"/>
          <p:cNvSpPr txBox="1"/>
          <p:nvPr/>
        </p:nvSpPr>
        <p:spPr>
          <a:xfrm>
            <a:off x="1540701" y="475990"/>
            <a:ext cx="6209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行銷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管理策略的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 P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管理策略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60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3037</Words>
  <Application>Microsoft Office PowerPoint</Application>
  <PresentationFormat>如螢幕大小 (4:3)</PresentationFormat>
  <Paragraphs>552</Paragraphs>
  <Slides>41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7" baseType="lpstr">
      <vt:lpstr>新細明體</vt:lpstr>
      <vt:lpstr>標楷體</vt:lpstr>
      <vt:lpstr>Arial</vt:lpstr>
      <vt:lpstr>Calibri</vt:lpstr>
      <vt:lpstr>Wingdings</vt:lpstr>
      <vt:lpstr>Office 佈景主題</vt:lpstr>
      <vt:lpstr>網路資訊科技素養-融入在地社區文化推廣策略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供應鏈管理網路 </vt:lpstr>
      <vt:lpstr>供應鏈管理網路 </vt:lpstr>
      <vt:lpstr>供應鏈管理網路 </vt:lpstr>
      <vt:lpstr>PowerPoint 簡報</vt:lpstr>
      <vt:lpstr>PowerPoint 簡報</vt:lpstr>
      <vt:lpstr>OBS KTV 直播 濾鏡 (綠) 效果 https://youtu.be/qfTsDyDuS9M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www.internetworldstats.com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et3</dc:creator>
  <cp:lastModifiedBy>Win7_64</cp:lastModifiedBy>
  <cp:revision>108</cp:revision>
  <cp:lastPrinted>2019-09-19T09:38:02Z</cp:lastPrinted>
  <dcterms:created xsi:type="dcterms:W3CDTF">2014-09-23T05:01:35Z</dcterms:created>
  <dcterms:modified xsi:type="dcterms:W3CDTF">2019-09-19T09:38:52Z</dcterms:modified>
</cp:coreProperties>
</file>