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76" r:id="rId2"/>
  </p:sldMasterIdLst>
  <p:notesMasterIdLst>
    <p:notesMasterId r:id="rId36"/>
  </p:notesMasterIdLst>
  <p:handoutMasterIdLst>
    <p:handoutMasterId r:id="rId37"/>
  </p:handoutMasterIdLst>
  <p:sldIdLst>
    <p:sldId id="353" r:id="rId3"/>
    <p:sldId id="360" r:id="rId4"/>
    <p:sldId id="364" r:id="rId5"/>
    <p:sldId id="365" r:id="rId6"/>
    <p:sldId id="409" r:id="rId7"/>
    <p:sldId id="412" r:id="rId8"/>
    <p:sldId id="366" r:id="rId9"/>
    <p:sldId id="372" r:id="rId10"/>
    <p:sldId id="414" r:id="rId11"/>
    <p:sldId id="415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4" r:id="rId28"/>
    <p:sldId id="396" r:id="rId29"/>
    <p:sldId id="398" r:id="rId30"/>
    <p:sldId id="400" r:id="rId31"/>
    <p:sldId id="402" r:id="rId32"/>
    <p:sldId id="403" r:id="rId33"/>
    <p:sldId id="404" r:id="rId34"/>
    <p:sldId id="432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531"/>
    <a:srgbClr val="7CBE34"/>
    <a:srgbClr val="7ABB33"/>
    <a:srgbClr val="82C836"/>
    <a:srgbClr val="87CB3D"/>
    <a:srgbClr val="66FF33"/>
    <a:srgbClr val="00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72" y="-156"/>
      </p:cViewPr>
      <p:guideLst>
        <p:guide orient="horz" pos="1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13F29C6-F77A-4C3A-B296-FC9B3E4C2E49}" type="datetimeFigureOut">
              <a:rPr lang="zh-TW" altLang="en-US"/>
              <a:pPr>
                <a:defRPr/>
              </a:pPr>
              <a:t>2015/4/10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074FF1-83F2-4A8D-B724-CA7D03B2E0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58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F1CA87-3D53-4D58-A3B8-55F1C3FC1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57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1340768"/>
            <a:ext cx="504128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55902" y="5157192"/>
            <a:ext cx="3992562" cy="7917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7004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8D137E35-C698-4F17-AD4C-E20FC36D0507}" type="slidenum">
              <a:rPr lang="en-US" altLang="zh-TW" smtClean="0"/>
              <a:pPr>
                <a:defRPr/>
              </a:pPr>
              <a:t>‹#›</a:t>
            </a:fld>
            <a:r>
              <a:rPr lang="en-US" altLang="zh-TW" smtClean="0"/>
              <a:t>/37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113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54575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54575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EC75-CA42-405E-B850-4AA2B5464E0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45270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4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3062A-C9FC-4977-9DC3-56E4E6A5B0ED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1460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54575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54575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3387DE-098C-49B8-BA03-1834477AA0A1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3918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8313" y="333375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009C25-4420-4E27-B5AA-844806CA3A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55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AE7F-3365-424D-B013-83A2CD94B3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12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671512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93825"/>
            <a:ext cx="8229600" cy="4930775"/>
          </a:xfrm>
        </p:spPr>
        <p:txBody>
          <a:bodyPr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noProof="0" dirty="0" smtClean="0"/>
              <a:t>按一下圖示以新增表格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4704146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4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3062A-C9FC-4977-9DC3-56E4E6A5B0ED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92781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74638"/>
            <a:ext cx="7885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524625"/>
            <a:ext cx="720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3374EEA-C616-4999-84D0-3F70F8ED6F3E}" type="slidenum">
              <a:rPr lang="en-US" altLang="zh-TW" smtClean="0"/>
              <a:pPr>
                <a:defRPr/>
              </a:pPr>
              <a:t>‹#›</a:t>
            </a:fld>
            <a:r>
              <a:rPr lang="en-US" altLang="zh-TW" smtClean="0"/>
              <a:t>/37</a:t>
            </a:r>
            <a:endParaRPr lang="en-US" altLang="zh-TW"/>
          </a:p>
        </p:txBody>
      </p:sp>
      <p:sp>
        <p:nvSpPr>
          <p:cNvPr id="9" name="矩形 8"/>
          <p:cNvSpPr/>
          <p:nvPr userDrawn="1"/>
        </p:nvSpPr>
        <p:spPr>
          <a:xfrm>
            <a:off x="8532440" y="6525344"/>
            <a:ext cx="576064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3A7DA1F-B024-4D42-8239-D6E12EAB2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50825" y="0"/>
            <a:ext cx="8686800" cy="368300"/>
            <a:chOff x="176" y="96"/>
            <a:chExt cx="5472" cy="232"/>
          </a:xfrm>
        </p:grpSpPr>
        <p:sp>
          <p:nvSpPr>
            <p:cNvPr id="2056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u="sng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469900" indent="-469900" algn="l" rtl="0" eaLnBrk="0" fontAlgn="base" hangingPunct="0">
        <a:spcBef>
          <a:spcPts val="18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u"/>
        <a:defRPr kumimoji="1" sz="28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908050" indent="-436563" algn="l" rtl="0" eaLnBrk="0" fontAlgn="base" hangingPunct="0">
        <a:spcBef>
          <a:spcPts val="18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Ø"/>
        <a:defRPr kumimoji="1" sz="2800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marL="1377950" indent="-468313" algn="l" rtl="0" eaLnBrk="0" fontAlgn="base" hangingPunct="0">
        <a:spcBef>
          <a:spcPts val="18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kumimoji="1" sz="28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marL="1827213" indent="-43815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marL="2297113" indent="-468313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8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w/imgres?imgurl=http://tpm-0014.myweb.hinet.net/travel_04.gif&amp;imgrefurl=http://tpm-0014.myweb.hinet.net/newfile_18.html&amp;h=549&amp;w=719&amp;sz=79&amp;hl=zh-TW&amp;start=10&amp;um=1&amp;tbnid=h0gfsvnBY88B9M:&amp;tbnh=107&amp;tbnw=140&amp;prev=/images?q=travel&amp;ndsp=18&amp;svnum=10&amp;um=1&amp;hl=zh-TW&amp;safe=off&amp;rlz=1T4GFRC_zh-TWTW218TW218&amp;sa=N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116013" y="1989138"/>
            <a:ext cx="6337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600" u="sng" kern="0" dirty="0">
                <a:solidFill>
                  <a:srgbClr val="000000"/>
                </a:solidFill>
              </a:rPr>
              <a:t>Ch2 </a:t>
            </a:r>
            <a:r>
              <a:rPr kumimoji="0" lang="zh-TW" altLang="en-US" sz="3600" u="sng" kern="0" dirty="0">
                <a:solidFill>
                  <a:srgbClr val="000000"/>
                </a:solidFill>
              </a:rPr>
              <a:t>行銷環境</a:t>
            </a:r>
          </a:p>
        </p:txBody>
      </p:sp>
    </p:spTree>
    <p:extLst>
      <p:ext uri="{BB962C8B-B14F-4D97-AF65-F5344CB8AC3E}">
        <p14:creationId xmlns:p14="http://schemas.microsoft.com/office/powerpoint/2010/main" val="1196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134350" cy="23050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dirty="0" smtClean="0"/>
              <a:t>行銷環境</a:t>
            </a:r>
            <a:r>
              <a:rPr lang="zh-CN" altLang="en-US" dirty="0" smtClean="0"/>
              <a:t>帶來</a:t>
            </a:r>
            <a:r>
              <a:rPr lang="zh-TW" altLang="en-US" dirty="0" smtClean="0">
                <a:solidFill>
                  <a:srgbClr val="FF0000"/>
                </a:solidFill>
              </a:rPr>
              <a:t>機會</a:t>
            </a:r>
            <a:r>
              <a:rPr lang="zh-CN" altLang="en-US" dirty="0" smtClean="0"/>
              <a:t>與</a:t>
            </a:r>
            <a:r>
              <a:rPr lang="zh-CN" altLang="en-US" dirty="0" smtClean="0">
                <a:solidFill>
                  <a:srgbClr val="FF0000"/>
                </a:solidFill>
              </a:rPr>
              <a:t>挑戰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zh-CN" altLang="en-US" sz="2800" dirty="0" smtClean="0"/>
              <a:t>有時因視野及角度而異</a:t>
            </a:r>
          </a:p>
        </p:txBody>
      </p:sp>
      <p:sp>
        <p:nvSpPr>
          <p:cNvPr id="29730" name="Rectangle 3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88511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zh-TW" altLang="en-US" dirty="0"/>
              <a:t>一、行銷環境的意義與</a:t>
            </a:r>
            <a:r>
              <a:rPr lang="zh-TW" altLang="en-US" dirty="0" smtClean="0"/>
              <a:t>重要性</a:t>
            </a:r>
            <a:endParaRPr lang="en-US" altLang="zh-TW" sz="2000" dirty="0"/>
          </a:p>
        </p:txBody>
      </p:sp>
      <p:pic>
        <p:nvPicPr>
          <p:cNvPr id="25606" name="Picture 6" descr="中文電子書標準架構將上路 出版業受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86175"/>
            <a:ext cx="325278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採訪整理／吳子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726">
            <a:off x="4956175" y="3852863"/>
            <a:ext cx="31162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下箭號 1"/>
          <p:cNvSpPr>
            <a:spLocks noChangeArrowheads="1"/>
          </p:cNvSpPr>
          <p:nvPr/>
        </p:nvSpPr>
        <p:spPr bwMode="auto">
          <a:xfrm>
            <a:off x="8202613" y="3308350"/>
            <a:ext cx="720725" cy="2159000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向下箭號 7"/>
          <p:cNvSpPr>
            <a:spLocks noChangeArrowheads="1"/>
          </p:cNvSpPr>
          <p:nvPr/>
        </p:nvSpPr>
        <p:spPr bwMode="auto">
          <a:xfrm flipV="1">
            <a:off x="3489325" y="4598988"/>
            <a:ext cx="720725" cy="2160587"/>
          </a:xfrm>
          <a:prstGeom prst="downArrow">
            <a:avLst>
              <a:gd name="adj1" fmla="val 50000"/>
              <a:gd name="adj2" fmla="val 4996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8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F8493C3B-A0A6-4E49-8CDF-05CA0CCC8BCC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11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83075"/>
          </a:xfrm>
        </p:spPr>
        <p:txBody>
          <a:bodyPr/>
          <a:lstStyle/>
          <a:p>
            <a:pPr marL="385763" indent="-385763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行銷個體環境</a:t>
            </a:r>
            <a:r>
              <a:rPr lang="en-US" altLang="zh-TW" dirty="0" smtClean="0"/>
              <a:t>(micro environment)</a:t>
            </a:r>
            <a:r>
              <a:rPr lang="zh-TW" altLang="en-US" dirty="0" smtClean="0"/>
              <a:t>是指和行銷部門及活動有</a:t>
            </a:r>
            <a:r>
              <a:rPr lang="zh-TW" altLang="en-US" u="sng" dirty="0" smtClean="0"/>
              <a:t>直接關係</a:t>
            </a:r>
            <a:r>
              <a:rPr lang="zh-TW" altLang="en-US" dirty="0" smtClean="0"/>
              <a:t>的因素，含：</a:t>
            </a:r>
          </a:p>
          <a:p>
            <a:pPr marL="862013" lvl="1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企業內部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組織文化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對行銷的重視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領導作風</a:t>
            </a:r>
          </a:p>
        </p:txBody>
      </p:sp>
      <p:sp>
        <p:nvSpPr>
          <p:cNvPr id="16389" name="Oval 12"/>
          <p:cNvSpPr>
            <a:spLocks noChangeArrowheads="1"/>
          </p:cNvSpPr>
          <p:nvPr/>
        </p:nvSpPr>
        <p:spPr bwMode="auto">
          <a:xfrm>
            <a:off x="5435600" y="3573463"/>
            <a:ext cx="3106738" cy="2808287"/>
          </a:xfrm>
          <a:prstGeom prst="ellipse">
            <a:avLst/>
          </a:prstGeom>
          <a:solidFill>
            <a:schemeClr val="bg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/>
          </a:p>
        </p:txBody>
      </p:sp>
      <p:sp>
        <p:nvSpPr>
          <p:cNvPr id="16390" name="Oval 13"/>
          <p:cNvSpPr>
            <a:spLocks noChangeArrowheads="1"/>
          </p:cNvSpPr>
          <p:nvPr/>
        </p:nvSpPr>
        <p:spPr bwMode="auto">
          <a:xfrm>
            <a:off x="6011863" y="4076700"/>
            <a:ext cx="1931987" cy="17938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/>
          </a:p>
        </p:txBody>
      </p:sp>
      <p:sp>
        <p:nvSpPr>
          <p:cNvPr id="16391" name="Oval 14"/>
          <p:cNvSpPr>
            <a:spLocks noChangeArrowheads="1"/>
          </p:cNvSpPr>
          <p:nvPr/>
        </p:nvSpPr>
        <p:spPr bwMode="auto">
          <a:xfrm>
            <a:off x="6443663" y="4508500"/>
            <a:ext cx="1130300" cy="10033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/>
              <a:t>行銷</a:t>
            </a:r>
          </a:p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/>
              <a:t>功能</a:t>
            </a: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2195463" y="4797152"/>
            <a:ext cx="1872481" cy="0"/>
          </a:xfrm>
          <a:prstGeom prst="line">
            <a:avLst/>
          </a:prstGeom>
          <a:noFill/>
          <a:ln w="28575">
            <a:solidFill>
              <a:srgbClr val="FF3399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9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93E452E7-E1AE-49B6-8FEC-DFB42DF5E004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12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  <a:noFill/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55576" y="1412776"/>
            <a:ext cx="8136904" cy="2268252"/>
            <a:chOff x="827584" y="1448780"/>
            <a:chExt cx="8136904" cy="2268252"/>
          </a:xfrm>
        </p:grpSpPr>
        <p:sp>
          <p:nvSpPr>
            <p:cNvPr id="2" name="矩形 1"/>
            <p:cNvSpPr/>
            <p:nvPr/>
          </p:nvSpPr>
          <p:spPr>
            <a:xfrm>
              <a:off x="827584" y="1992322"/>
              <a:ext cx="388843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/>
                <a:t>三星</a:t>
              </a:r>
              <a:r>
                <a:rPr lang="en-US" altLang="zh-TW" dirty="0" smtClean="0"/>
                <a:t>Galaxy </a:t>
              </a:r>
              <a:r>
                <a:rPr lang="en-US" altLang="zh-TW" dirty="0"/>
                <a:t>S3</a:t>
              </a:r>
              <a:r>
                <a:rPr lang="zh-TW" altLang="en-US" dirty="0"/>
                <a:t>智慧型手機，獲選為</a:t>
              </a:r>
              <a:r>
                <a:rPr lang="en-US" altLang="zh-TW" dirty="0"/>
                <a:t>2012</a:t>
              </a:r>
              <a:r>
                <a:rPr lang="zh-TW" altLang="en-US" dirty="0"/>
                <a:t>年倫敦奧運的官方指定</a:t>
              </a:r>
              <a:r>
                <a:rPr lang="zh-TW" altLang="en-US" dirty="0" smtClean="0"/>
                <a:t>手機</a:t>
              </a:r>
              <a:endParaRPr lang="zh-TW" altLang="en-US" dirty="0"/>
            </a:p>
          </p:txBody>
        </p:sp>
        <p:pic>
          <p:nvPicPr>
            <p:cNvPr id="1742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48780"/>
              <a:ext cx="4032448" cy="2268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683568" y="3820066"/>
            <a:ext cx="8136904" cy="2633270"/>
            <a:chOff x="683568" y="3820066"/>
            <a:chExt cx="8136904" cy="2633270"/>
          </a:xfrm>
        </p:grpSpPr>
        <p:pic>
          <p:nvPicPr>
            <p:cNvPr id="1742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20066"/>
              <a:ext cx="3960440" cy="2633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683568" y="4293096"/>
              <a:ext cx="4248472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 smtClean="0"/>
                <a:t>與</a:t>
              </a:r>
              <a:r>
                <a:rPr lang="en-US" altLang="zh-TW" dirty="0" smtClean="0"/>
                <a:t>Visa</a:t>
              </a:r>
              <a:r>
                <a:rPr lang="zh-TW" altLang="en-US" dirty="0" smtClean="0"/>
                <a:t>信用卡合作發行奧運</a:t>
              </a:r>
              <a:r>
                <a:rPr lang="zh-TW" altLang="en-US" dirty="0"/>
                <a:t>限量版</a:t>
              </a:r>
              <a:r>
                <a:rPr lang="en-US" altLang="zh-TW" dirty="0"/>
                <a:t>Galaxy S3</a:t>
              </a:r>
              <a:r>
                <a:rPr lang="zh-TW" altLang="en-US" dirty="0"/>
                <a:t>新</a:t>
              </a:r>
              <a:r>
                <a:rPr lang="zh-TW" altLang="en-US" dirty="0" smtClean="0"/>
                <a:t>機，聯手為運動員提供</a:t>
              </a:r>
              <a:r>
                <a:rPr lang="en-US" altLang="zh-TW" dirty="0" smtClean="0"/>
                <a:t>NFC</a:t>
              </a:r>
              <a:r>
                <a:rPr lang="zh-TW" altLang="en-US" dirty="0" smtClean="0"/>
                <a:t>支付服務</a:t>
              </a:r>
              <a:endParaRPr lang="zh-TW" altLang="en-US" dirty="0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5507"/>
            <a:ext cx="8676768" cy="39512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7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03F8734C-2768-4312-B172-66B96E8CC815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13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283075"/>
          </a:xfrm>
        </p:spPr>
        <p:txBody>
          <a:bodyPr/>
          <a:lstStyle/>
          <a:p>
            <a:pPr marL="385763" indent="-385763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行銷個體環境</a:t>
            </a:r>
            <a:r>
              <a:rPr lang="en-US" altLang="zh-TW" dirty="0" smtClean="0"/>
              <a:t>(micro environment)</a:t>
            </a:r>
            <a:r>
              <a:rPr lang="zh-TW" altLang="en-US" dirty="0" smtClean="0"/>
              <a:t>是指和行銷部門及活動有直接關係的因素，含：</a:t>
            </a:r>
          </a:p>
          <a:p>
            <a:pPr marL="862013" lvl="1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>
                <a:solidFill>
                  <a:srgbClr val="FF0000"/>
                </a:solidFill>
              </a:rPr>
              <a:t>企業內部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組織文化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對行銷的重視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領導作風</a:t>
            </a:r>
          </a:p>
        </p:txBody>
      </p:sp>
      <p:sp>
        <p:nvSpPr>
          <p:cNvPr id="18437" name="Oval 12"/>
          <p:cNvSpPr>
            <a:spLocks noChangeArrowheads="1"/>
          </p:cNvSpPr>
          <p:nvPr/>
        </p:nvSpPr>
        <p:spPr bwMode="auto">
          <a:xfrm>
            <a:off x="5435600" y="3573463"/>
            <a:ext cx="3106738" cy="2808287"/>
          </a:xfrm>
          <a:prstGeom prst="ellipse">
            <a:avLst/>
          </a:prstGeom>
          <a:solidFill>
            <a:schemeClr val="bg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/>
          </a:p>
        </p:txBody>
      </p:sp>
      <p:sp>
        <p:nvSpPr>
          <p:cNvPr id="18438" name="Oval 13"/>
          <p:cNvSpPr>
            <a:spLocks noChangeArrowheads="1"/>
          </p:cNvSpPr>
          <p:nvPr/>
        </p:nvSpPr>
        <p:spPr bwMode="auto">
          <a:xfrm>
            <a:off x="6011863" y="4076700"/>
            <a:ext cx="1931987" cy="17938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/>
          </a:p>
        </p:txBody>
      </p:sp>
      <p:sp>
        <p:nvSpPr>
          <p:cNvPr id="18439" name="Oval 14"/>
          <p:cNvSpPr>
            <a:spLocks noChangeArrowheads="1"/>
          </p:cNvSpPr>
          <p:nvPr/>
        </p:nvSpPr>
        <p:spPr bwMode="auto">
          <a:xfrm>
            <a:off x="6443663" y="4508500"/>
            <a:ext cx="1130300" cy="10033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/>
              <a:t>行銷</a:t>
            </a:r>
          </a:p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/>
              <a:t>功能</a:t>
            </a:r>
          </a:p>
        </p:txBody>
      </p:sp>
      <p:sp>
        <p:nvSpPr>
          <p:cNvPr id="18440" name="Line 15"/>
          <p:cNvSpPr>
            <a:spLocks noChangeShapeType="1"/>
          </p:cNvSpPr>
          <p:nvPr/>
        </p:nvSpPr>
        <p:spPr bwMode="auto">
          <a:xfrm>
            <a:off x="2267744" y="5387100"/>
            <a:ext cx="1368425" cy="0"/>
          </a:xfrm>
          <a:prstGeom prst="line">
            <a:avLst/>
          </a:prstGeom>
          <a:noFill/>
          <a:ln w="28575">
            <a:solidFill>
              <a:srgbClr val="FF3399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0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66C3391-7507-4C4F-A0FA-1F39C1B7F669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14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735013" y="2260600"/>
            <a:ext cx="5421312" cy="2105025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dirty="0"/>
              <a:t>素有台灣流通業教父之稱的統一</a:t>
            </a:r>
            <a:r>
              <a:rPr lang="zh-TW" altLang="en-US" dirty="0" smtClean="0"/>
              <a:t>集團前總經理</a:t>
            </a:r>
            <a:r>
              <a:rPr lang="zh-TW" altLang="en-US" dirty="0"/>
              <a:t>徐重仁，不但注重行銷策略，更時常親力親為站上前線主持行銷活動，既有媒體效果又能激勵員工士氣。</a:t>
            </a:r>
          </a:p>
        </p:txBody>
      </p:sp>
      <p:pic>
        <p:nvPicPr>
          <p:cNvPr id="19461" name="Picture 5" descr="p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87" y="3933825"/>
            <a:ext cx="3345461" cy="23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259B3E6-9F0A-433E-90CD-29A0D179AAE8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15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799"/>
            <a:ext cx="8281169" cy="4464025"/>
          </a:xfrm>
        </p:spPr>
        <p:txBody>
          <a:bodyPr/>
          <a:lstStyle/>
          <a:p>
            <a:pPr marL="385763" indent="-385763" eaLnBrk="1" hangingPunct="1">
              <a:lnSpc>
                <a:spcPct val="120000"/>
              </a:lnSpc>
            </a:pPr>
            <a:r>
              <a:rPr lang="zh-TW" altLang="en-US" dirty="0" smtClean="0"/>
              <a:t>行銷個體環境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行銷支援機構</a:t>
            </a:r>
          </a:p>
          <a:p>
            <a:pPr marL="1428750" lvl="2" indent="-285750" eaLnBrk="1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 smtClean="0"/>
              <a:t>中間商和物流機構</a:t>
            </a:r>
          </a:p>
          <a:p>
            <a:pPr marL="1428750" lvl="2" indent="-285750" eaLnBrk="1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 smtClean="0"/>
              <a:t>行銷資訊服務機構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目標市場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社會大眾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競爭者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F10A-DA48-4EB2-8BA0-CAC3185D5A1B}" type="slidenum">
              <a:rPr lang="en-US" altLang="zh-TW" smtClean="0"/>
              <a:pPr/>
              <a:t>16</a:t>
            </a:fld>
            <a:r>
              <a:rPr lang="en-US" altLang="zh-CN" dirty="0" smtClean="0"/>
              <a:t>/51</a:t>
            </a:r>
            <a:endParaRPr lang="en-US" altLang="zh-TW" dirty="0"/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611560" y="1628800"/>
            <a:ext cx="26225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ea typeface="標楷體" pitchFamily="65" charset="-120"/>
              </a:rPr>
              <a:t>例：行銷支援機構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09696"/>
            <a:ext cx="5040560" cy="5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68313" y="2708920"/>
            <a:ext cx="3373437" cy="1421928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ea typeface="標楷體" pitchFamily="65" charset="-120"/>
              </a:rPr>
              <a:t>公關公司是行銷支援機構之一，其品質影響公關活動的成敗。</a:t>
            </a:r>
            <a:endParaRPr lang="zh-TW" altLang="en-US" sz="2400" dirty="0"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71891" y="605322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細明體" pitchFamily="49" charset="-120"/>
                <a:ea typeface="細明體" pitchFamily="49" charset="-120"/>
              </a:rPr>
              <a:t>臺灣導盲犬活動</a:t>
            </a:r>
            <a:endParaRPr lang="zh-TW" altLang="en-US" sz="20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1BDC-9E4E-4880-A272-2386456400AC}" type="slidenum">
              <a:rPr lang="en-US" altLang="zh-TW" smtClean="0"/>
              <a:pPr/>
              <a:t>17</a:t>
            </a:fld>
            <a:r>
              <a:rPr lang="en-US" altLang="zh-CN" dirty="0" smtClean="0"/>
              <a:t>/51</a:t>
            </a:r>
            <a:endParaRPr lang="en-US" altLang="zh-TW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893050" cy="14605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zh-TW" altLang="en-US"/>
              <a:t>行銷個體環境</a:t>
            </a:r>
            <a:r>
              <a:rPr lang="en-US" altLang="zh-TW"/>
              <a:t>(microenvironment)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</a:pPr>
            <a:r>
              <a:rPr lang="zh-TW" altLang="en-US"/>
              <a:t>和行銷部門及活動有直接關係的因素</a:t>
            </a:r>
          </a:p>
        </p:txBody>
      </p:sp>
      <p:pic>
        <p:nvPicPr>
          <p:cNvPr id="162828" name="Picture 1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/>
          <a:stretch>
            <a:fillRect/>
          </a:stretch>
        </p:blipFill>
        <p:spPr bwMode="auto">
          <a:xfrm>
            <a:off x="569913" y="3429000"/>
            <a:ext cx="2073275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30" name="Picture 14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2"/>
          <a:stretch>
            <a:fillRect/>
          </a:stretch>
        </p:blipFill>
        <p:spPr bwMode="auto">
          <a:xfrm>
            <a:off x="6227763" y="4102100"/>
            <a:ext cx="2447925" cy="212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3276600" y="3213100"/>
            <a:ext cx="20129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a typeface="標楷體" pitchFamily="65" charset="-120"/>
              </a:rPr>
              <a:t>例：社會大眾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2843213" y="3860800"/>
            <a:ext cx="3168650" cy="2311400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ea typeface="標楷體" pitchFamily="65" charset="-120"/>
              </a:rPr>
              <a:t>社區多人疑因輻射過高而患癌，因而群起反對在社區內設置手機基地台，對相關業者造成不利影響。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259B3E6-9F0A-433E-90CD-29A0D179AAE8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18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5763" indent="-385763" eaLnBrk="1" hangingPunct="1">
              <a:lnSpc>
                <a:spcPct val="120000"/>
              </a:lnSpc>
            </a:pPr>
            <a:r>
              <a:rPr lang="zh-TW" altLang="en-US" smtClean="0"/>
              <a:t>行銷個體環境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行銷支援機構</a:t>
            </a:r>
          </a:p>
          <a:p>
            <a:pPr marL="1428750" lvl="2" indent="-285750" eaLnBrk="1" hangingPunct="1">
              <a:lnSpc>
                <a:spcPct val="120000"/>
              </a:lnSpc>
            </a:pPr>
            <a:r>
              <a:rPr lang="zh-TW" altLang="en-US" smtClean="0"/>
              <a:t>中間商和物流機構</a:t>
            </a:r>
          </a:p>
          <a:p>
            <a:pPr marL="1428750" lvl="2" indent="-285750" eaLnBrk="1" hangingPunct="1">
              <a:lnSpc>
                <a:spcPct val="120000"/>
              </a:lnSpc>
            </a:pPr>
            <a:r>
              <a:rPr lang="zh-TW" altLang="en-US" smtClean="0"/>
              <a:t>行銷資訊服務機構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目標市場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社會大眾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競爭者</a:t>
            </a:r>
          </a:p>
        </p:txBody>
      </p:sp>
      <p:sp>
        <p:nvSpPr>
          <p:cNvPr id="46092" name="AutoShape 12"/>
          <p:cNvSpPr>
            <a:spLocks/>
          </p:cNvSpPr>
          <p:nvPr/>
        </p:nvSpPr>
        <p:spPr bwMode="auto">
          <a:xfrm>
            <a:off x="3714750" y="4132263"/>
            <a:ext cx="280988" cy="1384300"/>
          </a:xfrm>
          <a:prstGeom prst="rightBrace">
            <a:avLst>
              <a:gd name="adj1" fmla="val 410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211638" y="4581525"/>
            <a:ext cx="3816350" cy="488950"/>
          </a:xfrm>
          <a:prstGeom prst="rect">
            <a:avLst/>
          </a:prstGeom>
          <a:solidFill>
            <a:srgbClr val="33CCFF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/>
              <a:t>下列事件，他們怎麼看？</a:t>
            </a:r>
          </a:p>
        </p:txBody>
      </p:sp>
    </p:spTree>
    <p:extLst>
      <p:ext uri="{BB962C8B-B14F-4D97-AF65-F5344CB8AC3E}">
        <p14:creationId xmlns:p14="http://schemas.microsoft.com/office/powerpoint/2010/main" val="38851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92" grpId="0" animBg="1"/>
      <p:bldP spid="460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F178D8B-1E0F-4E08-BFEF-46FBD8FBC450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19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5763" indent="-385763" eaLnBrk="1" hangingPunct="1">
              <a:lnSpc>
                <a:spcPct val="120000"/>
              </a:lnSpc>
            </a:pPr>
            <a:r>
              <a:rPr lang="zh-TW" altLang="en-US" smtClean="0"/>
              <a:t>行銷個體環境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企業內部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行銷支援機構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目標市場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社會大眾 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smtClean="0"/>
              <a:t>競爭者</a:t>
            </a:r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1403350" y="5516563"/>
            <a:ext cx="5797550" cy="488950"/>
          </a:xfrm>
          <a:prstGeom prst="rect">
            <a:avLst/>
          </a:prstGeom>
          <a:solidFill>
            <a:srgbClr val="66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/>
              <a:t>除了上述，可有其他個體環境的因素？</a:t>
            </a:r>
          </a:p>
        </p:txBody>
      </p:sp>
      <p:pic>
        <p:nvPicPr>
          <p:cNvPr id="24582" name="Picture 13" descr="019_.gif 019 image by onioneth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教學大綱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3425" y="1981200"/>
            <a:ext cx="6529388" cy="4267200"/>
          </a:xfrm>
        </p:spPr>
        <p:txBody>
          <a:bodyPr/>
          <a:lstStyle/>
          <a:p>
            <a:pPr marL="385763" indent="-385763" eaLnBrk="1" hangingPunct="1"/>
            <a:r>
              <a:rPr lang="zh-TW" altLang="en-US" dirty="0" smtClean="0"/>
              <a:t>行銷環境的意義與重要性 </a:t>
            </a:r>
          </a:p>
          <a:p>
            <a:pPr marL="385763" indent="-385763" eaLnBrk="1" hangingPunct="1"/>
            <a:r>
              <a:rPr lang="zh-TW" altLang="en-US" dirty="0" smtClean="0"/>
              <a:t>行銷個體環境</a:t>
            </a:r>
          </a:p>
          <a:p>
            <a:pPr marL="385763" indent="-385763" eaLnBrk="1" hangingPunct="1"/>
            <a:r>
              <a:rPr lang="zh-TW" altLang="en-US" dirty="0" smtClean="0"/>
              <a:t>行銷總體環境</a:t>
            </a:r>
          </a:p>
          <a:p>
            <a:pPr marL="385763" indent="-385763"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388350" y="6524625"/>
            <a:ext cx="720725" cy="288925"/>
          </a:xfrm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8B59ABB-78EB-419D-B8C7-C046D8762940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388424" y="6524451"/>
            <a:ext cx="720725" cy="288925"/>
          </a:xfrm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C6C9C6D3-2004-4E28-94F7-F29BCBE02665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20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二、行銷個體環境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468" y="1597868"/>
            <a:ext cx="8229600" cy="677863"/>
          </a:xfrm>
        </p:spPr>
        <p:txBody>
          <a:bodyPr/>
          <a:lstStyle/>
          <a:p>
            <a:pPr lvl="1" eaLnBrk="1" hangingPunct="1"/>
            <a:r>
              <a:rPr lang="zh-TW" altLang="en-US" smtClean="0">
                <a:solidFill>
                  <a:srgbClr val="FF0000"/>
                </a:solidFill>
              </a:rPr>
              <a:t>產業趨勢</a:t>
            </a:r>
            <a:r>
              <a:rPr lang="en-US" altLang="zh-TW" smtClean="0">
                <a:solidFill>
                  <a:srgbClr val="FF0000"/>
                </a:solidFill>
              </a:rPr>
              <a:t>---</a:t>
            </a:r>
            <a:r>
              <a:rPr lang="zh-TW" altLang="en-US" smtClean="0">
                <a:solidFill>
                  <a:srgbClr val="FF0000"/>
                </a:solidFill>
              </a:rPr>
              <a:t>策略聯盟增加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915593" y="2132856"/>
            <a:ext cx="5832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星空聯盟</a:t>
            </a:r>
            <a:r>
              <a:rPr lang="zh-TW" altLang="en-US" dirty="0">
                <a:latin typeface="標楷體" pitchFamily="65" charset="-120"/>
              </a:rPr>
              <a:t>（全球</a:t>
            </a:r>
            <a:r>
              <a:rPr lang="zh-TW" altLang="en-US" dirty="0" smtClean="0">
                <a:latin typeface="標楷體" pitchFamily="65" charset="-120"/>
              </a:rPr>
              <a:t>最大的航空聯盟）</a:t>
            </a:r>
            <a:r>
              <a:rPr lang="zh-TW" altLang="en-US" dirty="0">
                <a:latin typeface="標楷體" pitchFamily="65" charset="-120"/>
              </a:rPr>
              <a:t>提供更多的</a:t>
            </a:r>
            <a:r>
              <a:rPr lang="zh-TW" altLang="en-US" u="sng" dirty="0">
                <a:latin typeface="標楷體" pitchFamily="65" charset="-120"/>
              </a:rPr>
              <a:t>班機選擇</a:t>
            </a:r>
            <a:r>
              <a:rPr lang="zh-TW" altLang="en-US" dirty="0">
                <a:latin typeface="標楷體" pitchFamily="65" charset="-120"/>
              </a:rPr>
              <a:t>、更理想的</a:t>
            </a:r>
            <a:r>
              <a:rPr lang="zh-TW" altLang="en-US" u="sng" dirty="0">
                <a:latin typeface="標楷體" pitchFamily="65" charset="-120"/>
              </a:rPr>
              <a:t>接駁時間</a:t>
            </a:r>
            <a:r>
              <a:rPr lang="zh-TW" altLang="en-US" dirty="0">
                <a:latin typeface="標楷體" pitchFamily="65" charset="-120"/>
              </a:rPr>
              <a:t>、更簡化的</a:t>
            </a:r>
            <a:r>
              <a:rPr lang="zh-TW" altLang="en-US" u="sng" dirty="0">
                <a:latin typeface="標楷體" pitchFamily="65" charset="-120"/>
              </a:rPr>
              <a:t>票務手續</a:t>
            </a:r>
            <a:r>
              <a:rPr lang="zh-TW" altLang="en-US" dirty="0">
                <a:latin typeface="標楷體" pitchFamily="65" charset="-120"/>
              </a:rPr>
              <a:t>及更妥善的</a:t>
            </a:r>
            <a:r>
              <a:rPr lang="zh-TW" altLang="en-US" u="sng" dirty="0">
                <a:latin typeface="標楷體" pitchFamily="65" charset="-120"/>
              </a:rPr>
              <a:t>地勤服務</a:t>
            </a:r>
            <a:r>
              <a:rPr lang="zh-TW" altLang="en-US" dirty="0">
                <a:latin typeface="標楷體" pitchFamily="65" charset="-120"/>
              </a:rPr>
              <a:t>；乘客飛行哩程數可轉換至任一成員航空的哩程酬賓計劃內。 </a:t>
            </a:r>
          </a:p>
        </p:txBody>
      </p:sp>
      <p:pic>
        <p:nvPicPr>
          <p:cNvPr id="50181" name="Picture 5" descr="sta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5731"/>
            <a:ext cx="193516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475731" y="4796681"/>
            <a:ext cx="69850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2800">
                <a:latin typeface="Arial" charset="0"/>
              </a:rPr>
              <a:t>策略聯盟讓服務業者延伸服務項目與區域、促成服務多元化、讓消費者有更多的選擇。 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5877272"/>
            <a:ext cx="8064896" cy="49244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zh-TW" altLang="en-US" dirty="0" smtClean="0"/>
              <a:t>長榮航空於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29</a:t>
            </a:r>
            <a:r>
              <a:rPr lang="zh-TW" altLang="en-US" dirty="0" smtClean="0"/>
              <a:t>日簽約，預計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年正式加入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59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3ACCE97F-CE8E-491A-B610-8C446C5581E5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21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825" y="1668463"/>
            <a:ext cx="7924800" cy="4141787"/>
          </a:xfrm>
        </p:spPr>
        <p:txBody>
          <a:bodyPr/>
          <a:lstStyle/>
          <a:p>
            <a:pPr marL="385763" indent="-385763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行銷總體環境</a:t>
            </a:r>
            <a:r>
              <a:rPr lang="en-US" altLang="zh-TW" dirty="0" smtClean="0"/>
              <a:t>(macro environment)</a:t>
            </a:r>
            <a:r>
              <a:rPr lang="zh-TW" altLang="en-US" dirty="0" smtClean="0"/>
              <a:t>是指影響層面較廣大深遠、較難控制的、會影響個體環境力量，含：</a:t>
            </a:r>
          </a:p>
          <a:p>
            <a:pPr marL="862013" lvl="1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>
                <a:solidFill>
                  <a:srgbClr val="FF0000"/>
                </a:solidFill>
              </a:rPr>
              <a:t>政治與法律環境</a:t>
            </a:r>
          </a:p>
          <a:p>
            <a:pPr marL="1428750" lvl="2" indent="-285750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政策與法令</a:t>
            </a:r>
          </a:p>
          <a:p>
            <a:pPr marL="1938338" lvl="3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消費者保護法</a:t>
            </a:r>
          </a:p>
          <a:p>
            <a:pPr marL="1938338" lvl="3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dirty="0" smtClean="0"/>
              <a:t>公平交易法</a:t>
            </a:r>
          </a:p>
        </p:txBody>
      </p:sp>
      <p:sp>
        <p:nvSpPr>
          <p:cNvPr id="26629" name="Oval 12"/>
          <p:cNvSpPr>
            <a:spLocks noChangeArrowheads="1"/>
          </p:cNvSpPr>
          <p:nvPr/>
        </p:nvSpPr>
        <p:spPr bwMode="auto">
          <a:xfrm>
            <a:off x="5641975" y="3573463"/>
            <a:ext cx="3106738" cy="2808287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/>
          </a:p>
        </p:txBody>
      </p:sp>
      <p:sp>
        <p:nvSpPr>
          <p:cNvPr id="26630" name="Oval 13"/>
          <p:cNvSpPr>
            <a:spLocks noChangeArrowheads="1"/>
          </p:cNvSpPr>
          <p:nvPr/>
        </p:nvSpPr>
        <p:spPr bwMode="auto">
          <a:xfrm>
            <a:off x="6218238" y="4076700"/>
            <a:ext cx="1931987" cy="1793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3200"/>
          </a:p>
        </p:txBody>
      </p:sp>
      <p:sp>
        <p:nvSpPr>
          <p:cNvPr id="26631" name="Oval 14"/>
          <p:cNvSpPr>
            <a:spLocks noChangeArrowheads="1"/>
          </p:cNvSpPr>
          <p:nvPr/>
        </p:nvSpPr>
        <p:spPr bwMode="auto">
          <a:xfrm>
            <a:off x="6650038" y="4508500"/>
            <a:ext cx="1130300" cy="10033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/>
              <a:t>行銷</a:t>
            </a:r>
          </a:p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000"/>
              <a:t>功能</a:t>
            </a:r>
          </a:p>
        </p:txBody>
      </p:sp>
    </p:spTree>
    <p:extLst>
      <p:ext uri="{BB962C8B-B14F-4D97-AF65-F5344CB8AC3E}">
        <p14:creationId xmlns:p14="http://schemas.microsoft.com/office/powerpoint/2010/main" val="3865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7424DA47-D8A9-4D23-8E6A-8FA3AD9D01CC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22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825" y="1668463"/>
            <a:ext cx="7924800" cy="674687"/>
          </a:xfrm>
        </p:spPr>
        <p:txBody>
          <a:bodyPr/>
          <a:lstStyle/>
          <a:p>
            <a:pPr marL="862013" lvl="1" eaLnBrk="1" hangingPunct="1">
              <a:lnSpc>
                <a:spcPct val="130000"/>
              </a:lnSpc>
              <a:spcBef>
                <a:spcPct val="30000"/>
              </a:spcBef>
            </a:pPr>
            <a:r>
              <a:rPr lang="zh-TW" altLang="en-US" smtClean="0"/>
              <a:t>政治與法律環境</a:t>
            </a:r>
          </a:p>
        </p:txBody>
      </p:sp>
      <p:pic>
        <p:nvPicPr>
          <p:cNvPr id="13" name="圖片 12" descr="螢幕快照 2014-08-19 下午5.4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687889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524350AE-5563-42ED-9D3E-FC14695EE4AD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23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555750" y="2778125"/>
            <a:ext cx="6564313" cy="1298575"/>
            <a:chOff x="980" y="1389"/>
            <a:chExt cx="4135" cy="818"/>
          </a:xfrm>
        </p:grpSpPr>
        <p:sp>
          <p:nvSpPr>
            <p:cNvPr id="28685" name="Rectangle 5"/>
            <p:cNvSpPr>
              <a:spLocks noChangeArrowheads="1"/>
            </p:cNvSpPr>
            <p:nvPr/>
          </p:nvSpPr>
          <p:spPr bwMode="auto">
            <a:xfrm>
              <a:off x="980" y="1389"/>
              <a:ext cx="10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Tx/>
                <a:buBlip>
                  <a:blip r:embed="rId2"/>
                </a:buBlip>
              </a:pPr>
              <a:r>
                <a:rPr lang="zh-TW" altLang="en-US" sz="2400"/>
                <a:t>經濟政策</a:t>
              </a:r>
              <a:r>
                <a:rPr lang="zh-TW" altLang="en-US" sz="320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28686" name="Rectangle 6"/>
            <p:cNvSpPr>
              <a:spLocks noChangeArrowheads="1"/>
            </p:cNvSpPr>
            <p:nvPr/>
          </p:nvSpPr>
          <p:spPr bwMode="auto">
            <a:xfrm>
              <a:off x="3074" y="1842"/>
              <a:ext cx="10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Tx/>
                <a:buBlip>
                  <a:blip r:embed="rId2"/>
                </a:buBlip>
              </a:pPr>
              <a:r>
                <a:rPr lang="zh-TW" altLang="en-US" sz="2400"/>
                <a:t>家庭所得</a:t>
              </a:r>
              <a:r>
                <a:rPr lang="zh-TW" altLang="en-US" sz="320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28687" name="Rectangle 7"/>
            <p:cNvSpPr>
              <a:spLocks noChangeArrowheads="1"/>
            </p:cNvSpPr>
            <p:nvPr/>
          </p:nvSpPr>
          <p:spPr bwMode="auto">
            <a:xfrm>
              <a:off x="3074" y="1389"/>
              <a:ext cx="20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Tx/>
                <a:buBlip>
                  <a:blip r:embed="rId2"/>
                </a:buBlip>
              </a:pPr>
              <a:r>
                <a:rPr lang="zh-TW" altLang="en-US" sz="2400"/>
                <a:t>經濟景氣與通貨膨脹</a:t>
              </a:r>
              <a:r>
                <a:rPr lang="zh-TW" altLang="en-US" sz="320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28688" name="Rectangle 8"/>
            <p:cNvSpPr>
              <a:spLocks noChangeArrowheads="1"/>
            </p:cNvSpPr>
            <p:nvPr/>
          </p:nvSpPr>
          <p:spPr bwMode="auto">
            <a:xfrm>
              <a:off x="984" y="1842"/>
              <a:ext cx="16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Tx/>
                <a:buBlip>
                  <a:blip r:embed="rId2"/>
                </a:buBlip>
              </a:pPr>
              <a:r>
                <a:rPr lang="zh-TW" altLang="en-US" sz="2400"/>
                <a:t>國際經濟與匯率</a:t>
              </a:r>
              <a:r>
                <a:rPr lang="zh-TW" altLang="en-US" sz="3200">
                  <a:solidFill>
                    <a:srgbClr val="000099"/>
                  </a:solidFill>
                </a:rPr>
                <a:t> </a:t>
              </a:r>
            </a:p>
          </p:txBody>
        </p:sp>
      </p:grpSp>
      <p:sp>
        <p:nvSpPr>
          <p:cNvPr id="28677" name="Line 23"/>
          <p:cNvSpPr>
            <a:spLocks noChangeShapeType="1"/>
          </p:cNvSpPr>
          <p:nvPr/>
        </p:nvSpPr>
        <p:spPr bwMode="auto">
          <a:xfrm>
            <a:off x="1836738" y="4073525"/>
            <a:ext cx="2230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965200"/>
          </a:xfrm>
        </p:spPr>
        <p:txBody>
          <a:bodyPr/>
          <a:lstStyle/>
          <a:p>
            <a:pPr lvl="1" eaLnBrk="1" hangingPunct="1"/>
            <a:r>
              <a:rPr lang="zh-TW" altLang="en-US" dirty="0" smtClean="0">
                <a:solidFill>
                  <a:srgbClr val="FF0000"/>
                </a:solidFill>
              </a:rPr>
              <a:t>經濟環境</a:t>
            </a:r>
          </a:p>
        </p:txBody>
      </p:sp>
    </p:spTree>
    <p:extLst>
      <p:ext uri="{BB962C8B-B14F-4D97-AF65-F5344CB8AC3E}">
        <p14:creationId xmlns:p14="http://schemas.microsoft.com/office/powerpoint/2010/main" val="29228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ADC4243-E0AC-45AA-820F-1A9B63F2CD38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24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863588" y="1772816"/>
            <a:ext cx="7416824" cy="892552"/>
          </a:xfrm>
          <a:prstGeom prst="rect">
            <a:avLst/>
          </a:prstGeom>
          <a:noFill/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kern="0" dirty="0">
                <a:solidFill>
                  <a:srgbClr val="000000"/>
                </a:solidFill>
              </a:rPr>
              <a:t>2013</a:t>
            </a:r>
            <a:r>
              <a:rPr lang="zh-TW" altLang="en-US" kern="0" dirty="0">
                <a:solidFill>
                  <a:srgbClr val="000000"/>
                </a:solidFill>
              </a:rPr>
              <a:t>年起，新任日本首相</a:t>
            </a:r>
            <a:r>
              <a:rPr lang="zh-TW" altLang="en-US" dirty="0"/>
              <a:t>安倍晉三</a:t>
            </a:r>
            <a:endParaRPr lang="en-US" altLang="zh-TW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/>
              <a:t>主導</a:t>
            </a:r>
            <a:r>
              <a:rPr lang="zh-TW" altLang="en-US" kern="0" dirty="0">
                <a:solidFill>
                  <a:srgbClr val="FF0000"/>
                </a:solidFill>
              </a:rPr>
              <a:t>日圓</a:t>
            </a:r>
            <a:r>
              <a:rPr lang="zh-TW" altLang="en-US" kern="0" dirty="0"/>
              <a:t>大幅</a:t>
            </a:r>
            <a:r>
              <a:rPr lang="zh-TW" altLang="en-US" kern="0" dirty="0">
                <a:solidFill>
                  <a:srgbClr val="FF0000"/>
                </a:solidFill>
              </a:rPr>
              <a:t>貶值</a:t>
            </a:r>
            <a:r>
              <a:rPr lang="zh-TW" altLang="en-US" kern="0" dirty="0"/>
              <a:t>，這</a:t>
            </a:r>
            <a:r>
              <a:rPr lang="zh-TW" altLang="en-US" kern="0" dirty="0">
                <a:solidFill>
                  <a:srgbClr val="000000"/>
                </a:solidFill>
              </a:rPr>
              <a:t>對兩地遊客往來有何影響？</a:t>
            </a:r>
          </a:p>
        </p:txBody>
      </p:sp>
      <p:pic>
        <p:nvPicPr>
          <p:cNvPr id="29701" name="Picture 23" descr="res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73463"/>
            <a:ext cx="1616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5" descr="P-%A4%E9%A5%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81300"/>
            <a:ext cx="258603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26"/>
          <p:cNvSpPr>
            <a:spLocks noChangeArrowheads="1"/>
          </p:cNvSpPr>
          <p:nvPr/>
        </p:nvSpPr>
        <p:spPr bwMode="auto">
          <a:xfrm>
            <a:off x="3059113" y="3429000"/>
            <a:ext cx="3457575" cy="863600"/>
          </a:xfrm>
          <a:prstGeom prst="leftArrow">
            <a:avLst>
              <a:gd name="adj1" fmla="val 50000"/>
              <a:gd name="adj2" fmla="val 100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4" name="AutoShape 27"/>
          <p:cNvSpPr>
            <a:spLocks noChangeArrowheads="1"/>
          </p:cNvSpPr>
          <p:nvPr/>
        </p:nvSpPr>
        <p:spPr bwMode="auto">
          <a:xfrm>
            <a:off x="3059113" y="4795838"/>
            <a:ext cx="3384550" cy="865187"/>
          </a:xfrm>
          <a:prstGeom prst="rightArrow">
            <a:avLst>
              <a:gd name="adj1" fmla="val 50000"/>
              <a:gd name="adj2" fmla="val 977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4149725" y="3587750"/>
            <a:ext cx="218521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 smtClean="0"/>
              <a:t>來台遊客減少</a:t>
            </a:r>
            <a:endParaRPr lang="zh-TW" altLang="en-US" dirty="0"/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3343275" y="4956175"/>
            <a:ext cx="218521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/>
              <a:t>赴</a:t>
            </a:r>
            <a:r>
              <a:rPr lang="zh-TW" altLang="en-US" dirty="0" smtClean="0"/>
              <a:t>日遊客增加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15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6" grpId="0"/>
      <p:bldP spid="788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32A20E48-19E5-402B-B4E5-D1331B1E3498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25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78188" y="3724275"/>
            <a:ext cx="5715000" cy="1511300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在所有影響行銷未來的外因素當中，科技</a:t>
            </a:r>
          </a:p>
          <a:p>
            <a:pPr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因素可能發揮最大的「無法預期影響」 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6478588" y="4854575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627784" y="5733256"/>
            <a:ext cx="5680075" cy="904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dirty="0"/>
              <a:t>更多開發新產品的機會、創造全新的產業</a:t>
            </a:r>
          </a:p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dirty="0"/>
              <a:t>不同的行銷方法</a:t>
            </a:r>
            <a:r>
              <a:rPr lang="zh-TW" altLang="en-US" sz="2400" dirty="0">
                <a:solidFill>
                  <a:srgbClr val="000099"/>
                </a:solidFill>
              </a:rPr>
              <a:t> 、</a:t>
            </a:r>
            <a:r>
              <a:rPr lang="zh-TW" altLang="en-US" sz="2400" dirty="0"/>
              <a:t>增進行銷效率與成果</a:t>
            </a:r>
            <a:r>
              <a:rPr lang="zh-TW" altLang="en-US" sz="24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6859588" y="4854575"/>
            <a:ext cx="533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181100"/>
          </a:xfrm>
        </p:spPr>
        <p:txBody>
          <a:bodyPr/>
          <a:lstStyle/>
          <a:p>
            <a:pPr lvl="1" eaLnBrk="1" hangingPunct="1"/>
            <a:r>
              <a:rPr lang="zh-TW" altLang="en-US" dirty="0" smtClean="0">
                <a:solidFill>
                  <a:srgbClr val="FF0000"/>
                </a:solidFill>
              </a:rPr>
              <a:t>科技環境</a:t>
            </a:r>
          </a:p>
          <a:p>
            <a:pPr lvl="2" eaLnBrk="1" hangingPunct="1"/>
            <a:r>
              <a:rPr lang="zh-TW" altLang="en-US" dirty="0" smtClean="0"/>
              <a:t>科學技術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980987"/>
            <a:ext cx="2616365" cy="26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B952D0A-147A-4668-B8B4-8CCBBDC361F6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26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625600"/>
            <a:ext cx="6129337" cy="993775"/>
          </a:xfrm>
        </p:spPr>
        <p:txBody>
          <a:bodyPr/>
          <a:lstStyle/>
          <a:p>
            <a:pPr marL="862013" lvl="1" eaLnBrk="1" hangingPunct="1">
              <a:lnSpc>
                <a:spcPct val="90000"/>
              </a:lnSpc>
            </a:pPr>
            <a:r>
              <a:rPr lang="zh-TW" altLang="en-US" smtClean="0"/>
              <a:t>科技環境</a:t>
            </a:r>
          </a:p>
          <a:p>
            <a:pPr marL="1428750" lvl="2" indent="-285750" eaLnBrk="1" hangingPunct="1">
              <a:lnSpc>
                <a:spcPct val="90000"/>
              </a:lnSpc>
            </a:pPr>
            <a:r>
              <a:rPr lang="zh-TW" altLang="en-US" smtClean="0"/>
              <a:t>網際網路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547813" y="2844800"/>
            <a:ext cx="7200900" cy="944563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網路能迅速傳送文字、影像、聲音等資料，加上上網的人口日增，對行銷的影響相當深遠</a:t>
            </a:r>
            <a:r>
              <a:rPr lang="zh-TW" altLang="en-US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547813" y="4262438"/>
            <a:ext cx="7200900" cy="895350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更迅速的掌握新產品、競爭者、通路、消費者等資訊</a:t>
            </a:r>
          </a:p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強化顧客與中間商服務、開拓行銷通路 </a:t>
            </a:r>
          </a:p>
        </p:txBody>
      </p:sp>
      <p:cxnSp>
        <p:nvCxnSpPr>
          <p:cNvPr id="3" name="直線單箭頭接點 2"/>
          <p:cNvCxnSpPr/>
          <p:nvPr/>
        </p:nvCxnSpPr>
        <p:spPr>
          <a:xfrm>
            <a:off x="1547664" y="5157192"/>
            <a:ext cx="316835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 descr="螢幕快照 2014-08-19 下午3.37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/>
          <a:stretch/>
        </p:blipFill>
        <p:spPr>
          <a:xfrm>
            <a:off x="4489813" y="1556792"/>
            <a:ext cx="4258651" cy="13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B952D0A-147A-4668-B8B4-8CCBBDC361F6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27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625600"/>
            <a:ext cx="6129337" cy="993775"/>
          </a:xfrm>
        </p:spPr>
        <p:txBody>
          <a:bodyPr/>
          <a:lstStyle/>
          <a:p>
            <a:pPr marL="862013" lvl="1" eaLnBrk="1" hangingPunct="1">
              <a:lnSpc>
                <a:spcPct val="90000"/>
              </a:lnSpc>
            </a:pPr>
            <a:r>
              <a:rPr lang="zh-TW" altLang="en-US" smtClean="0"/>
              <a:t>科技環境</a:t>
            </a:r>
          </a:p>
          <a:p>
            <a:pPr marL="1428750" lvl="2" indent="-285750" eaLnBrk="1" hangingPunct="1">
              <a:lnSpc>
                <a:spcPct val="90000"/>
              </a:lnSpc>
            </a:pPr>
            <a:r>
              <a:rPr lang="zh-TW" altLang="en-US" smtClean="0"/>
              <a:t>網際網路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547813" y="2844800"/>
            <a:ext cx="7200900" cy="944563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網路能迅速傳送文字、影像、聲音等資料，加上上網的人口日增，對行銷的影響相當深遠</a:t>
            </a:r>
            <a:r>
              <a:rPr lang="zh-TW" altLang="en-US" sz="32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547813" y="4262438"/>
            <a:ext cx="7200900" cy="895350"/>
          </a:xfrm>
          <a:prstGeom prst="rect">
            <a:avLst/>
          </a:prstGeom>
          <a:solidFill>
            <a:srgbClr val="99CC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更迅速的掌握新產品、競爭者、通路、消費者等資訊</a:t>
            </a:r>
          </a:p>
          <a:p>
            <a:pPr eaLnBrk="1" hangingPunct="1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強化顧客與中間商服務、開拓行銷通路 </a:t>
            </a:r>
          </a:p>
        </p:txBody>
      </p:sp>
      <p:cxnSp>
        <p:nvCxnSpPr>
          <p:cNvPr id="3" name="直線單箭頭接點 2"/>
          <p:cNvCxnSpPr/>
          <p:nvPr/>
        </p:nvCxnSpPr>
        <p:spPr>
          <a:xfrm>
            <a:off x="4932040" y="5157192"/>
            <a:ext cx="187220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 descr="螢幕快照 2014-08-19 下午3.37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/>
          <a:stretch/>
        </p:blipFill>
        <p:spPr>
          <a:xfrm>
            <a:off x="4489813" y="1556792"/>
            <a:ext cx="4258651" cy="13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2BD0971-EC1F-486F-B5FD-2789052D7649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28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85800" y="1773237"/>
            <a:ext cx="34544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033463" lvl="1" indent="-45720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800" dirty="0"/>
              <a:t>文化環境</a:t>
            </a:r>
            <a:r>
              <a:rPr lang="zh-TW" altLang="en-US" sz="3200" dirty="0">
                <a:solidFill>
                  <a:srgbClr val="000099"/>
                </a:solidFill>
              </a:rPr>
              <a:t> </a:t>
            </a:r>
            <a:endParaRPr lang="zh-TW" altLang="en-US" sz="28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</a:pPr>
            <a:endParaRPr lang="en-US" altLang="zh-TW" sz="2400" dirty="0"/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1590727" y="2370138"/>
            <a:ext cx="25827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文化與次文化</a:t>
            </a:r>
            <a:r>
              <a:rPr lang="zh-TW" altLang="en-US" sz="32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4861870" y="2373313"/>
            <a:ext cx="2069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休閒方式</a:t>
            </a:r>
            <a:r>
              <a:rPr lang="zh-TW" altLang="en-US" sz="3200" dirty="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1572570" y="3090863"/>
            <a:ext cx="3711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對自然與環保的看法</a:t>
            </a:r>
            <a:r>
              <a:rPr lang="zh-TW" altLang="en-US" sz="3200" dirty="0">
                <a:solidFill>
                  <a:srgbClr val="000099"/>
                </a:solidFill>
              </a:rPr>
              <a:t>    </a:t>
            </a:r>
          </a:p>
        </p:txBody>
      </p:sp>
      <p:sp>
        <p:nvSpPr>
          <p:cNvPr id="35848" name="Line 13"/>
          <p:cNvSpPr>
            <a:spLocks noChangeShapeType="1"/>
          </p:cNvSpPr>
          <p:nvPr/>
        </p:nvSpPr>
        <p:spPr bwMode="auto">
          <a:xfrm>
            <a:off x="2123728" y="2924944"/>
            <a:ext cx="1944216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2BD0971-EC1F-486F-B5FD-2789052D7649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29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85800" y="1773237"/>
            <a:ext cx="34544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033463" lvl="1" indent="-45720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800" dirty="0"/>
              <a:t>文化環境</a:t>
            </a:r>
            <a:r>
              <a:rPr lang="zh-TW" altLang="en-US" sz="3200" dirty="0">
                <a:solidFill>
                  <a:srgbClr val="000099"/>
                </a:solidFill>
              </a:rPr>
              <a:t> </a:t>
            </a:r>
            <a:endParaRPr lang="zh-TW" altLang="en-US" sz="28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</a:pPr>
            <a:endParaRPr lang="en-US" altLang="zh-TW" sz="2400" dirty="0"/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1590727" y="2370138"/>
            <a:ext cx="25827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文化與次文化</a:t>
            </a:r>
            <a:r>
              <a:rPr lang="zh-TW" altLang="en-US" sz="32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4861870" y="2373313"/>
            <a:ext cx="2069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休閒方式</a:t>
            </a:r>
            <a:r>
              <a:rPr lang="zh-TW" altLang="en-US" sz="3200" dirty="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1572570" y="3090863"/>
            <a:ext cx="3711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對自然與環保的看法</a:t>
            </a:r>
            <a:r>
              <a:rPr lang="zh-TW" altLang="en-US" sz="3200" dirty="0">
                <a:solidFill>
                  <a:srgbClr val="000099"/>
                </a:solidFill>
              </a:rPr>
              <a:t>    </a:t>
            </a:r>
          </a:p>
        </p:txBody>
      </p:sp>
      <p:sp>
        <p:nvSpPr>
          <p:cNvPr id="35848" name="Line 13"/>
          <p:cNvSpPr>
            <a:spLocks noChangeShapeType="1"/>
          </p:cNvSpPr>
          <p:nvPr/>
        </p:nvSpPr>
        <p:spPr bwMode="auto">
          <a:xfrm>
            <a:off x="2195736" y="3645024"/>
            <a:ext cx="273630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7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D8B59ABB-78EB-419D-B8C7-C046D8762940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3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9233" name="Rectangle 25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一、意義與重要性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042988" y="1628775"/>
            <a:ext cx="70548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908050" indent="-43656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377950" indent="-46831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827213" indent="-4381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297113" indent="-468313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zh-TW" altLang="en-US" kern="0" dirty="0" smtClean="0"/>
              <a:t>行銷部門和外界的互動密切，</a:t>
            </a:r>
            <a:r>
              <a:rPr lang="en-US" altLang="zh-TW" kern="0" dirty="0" smtClean="0"/>
              <a:t>why?</a:t>
            </a:r>
          </a:p>
        </p:txBody>
      </p:sp>
      <p:grpSp>
        <p:nvGrpSpPr>
          <p:cNvPr id="28" name="Group 61"/>
          <p:cNvGrpSpPr>
            <a:grpSpLocks/>
          </p:cNvGrpSpPr>
          <p:nvPr/>
        </p:nvGrpSpPr>
        <p:grpSpPr bwMode="auto">
          <a:xfrm>
            <a:off x="1187450" y="2420938"/>
            <a:ext cx="2879725" cy="3671887"/>
            <a:chOff x="748" y="1525"/>
            <a:chExt cx="1814" cy="2313"/>
          </a:xfrm>
        </p:grpSpPr>
        <p:sp>
          <p:nvSpPr>
            <p:cNvPr id="29" name="Oval 62"/>
            <p:cNvSpPr>
              <a:spLocks noChangeArrowheads="1"/>
            </p:cNvSpPr>
            <p:nvPr/>
          </p:nvSpPr>
          <p:spPr bwMode="auto">
            <a:xfrm>
              <a:off x="748" y="1525"/>
              <a:ext cx="1814" cy="2313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ClrTx/>
                <a:buFontTx/>
                <a:buNone/>
              </a:pPr>
              <a:endParaRPr kumimoji="1" lang="zh-TW" altLang="en-US" sz="1800" b="0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30" name="Text Box 63"/>
            <p:cNvSpPr txBox="1">
              <a:spLocks noChangeArrowheads="1"/>
            </p:cNvSpPr>
            <p:nvPr/>
          </p:nvSpPr>
          <p:spPr bwMode="auto">
            <a:xfrm>
              <a:off x="1202" y="3158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defTabSz="1042988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defTabSz="1042988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defTabSz="1042988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defTabSz="1042988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fontAlgn="b" hangingPunct="1">
                <a:buClr>
                  <a:srgbClr val="0000CC"/>
                </a:buClr>
                <a:buFont typeface="Wingdings" pitchFamily="2" charset="2"/>
                <a:buNone/>
              </a:pPr>
              <a:r>
                <a:rPr kumimoji="1" lang="zh-TW" altLang="en-US" sz="2400" b="0" dirty="0"/>
                <a:t>行銷環境</a:t>
              </a:r>
            </a:p>
          </p:txBody>
        </p:sp>
      </p:grpSp>
      <p:sp>
        <p:nvSpPr>
          <p:cNvPr id="9239" name="Oval 32"/>
          <p:cNvSpPr>
            <a:spLocks noChangeArrowheads="1"/>
          </p:cNvSpPr>
          <p:nvPr/>
        </p:nvSpPr>
        <p:spPr bwMode="auto">
          <a:xfrm>
            <a:off x="1798637" y="5013325"/>
            <a:ext cx="1512888" cy="47913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rgbClr val="FF0000"/>
              </a:solidFill>
            </a:endParaRPr>
          </a:p>
        </p:txBody>
      </p:sp>
      <p:grpSp>
        <p:nvGrpSpPr>
          <p:cNvPr id="31" name="Group 64"/>
          <p:cNvGrpSpPr>
            <a:grpSpLocks/>
          </p:cNvGrpSpPr>
          <p:nvPr/>
        </p:nvGrpSpPr>
        <p:grpSpPr bwMode="auto">
          <a:xfrm>
            <a:off x="1836738" y="2708275"/>
            <a:ext cx="1511300" cy="1800225"/>
            <a:chOff x="1157" y="1706"/>
            <a:chExt cx="952" cy="1134"/>
          </a:xfrm>
          <a:solidFill>
            <a:srgbClr val="FF0000"/>
          </a:solidFill>
        </p:grpSpPr>
        <p:sp>
          <p:nvSpPr>
            <p:cNvPr id="32" name="Oval 65"/>
            <p:cNvSpPr>
              <a:spLocks noChangeArrowheads="1"/>
            </p:cNvSpPr>
            <p:nvPr/>
          </p:nvSpPr>
          <p:spPr bwMode="auto">
            <a:xfrm>
              <a:off x="1157" y="1706"/>
              <a:ext cx="952" cy="113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33" name="Text Box 66"/>
            <p:cNvSpPr txBox="1">
              <a:spLocks noChangeArrowheads="1"/>
            </p:cNvSpPr>
            <p:nvPr/>
          </p:nvSpPr>
          <p:spPr bwMode="auto">
            <a:xfrm>
              <a:off x="1247" y="2053"/>
              <a:ext cx="6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42988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 defTabSz="1042988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 defTabSz="1042988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 defTabSz="1042988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 defTabSz="1042988" eaLnBrk="0" fontAlgn="b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defTabSz="1042988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defTabSz="1042988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defTabSz="1042988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defTabSz="1042988" eaLnBrk="0" fontAlgn="b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  <a:defRPr/>
              </a:pPr>
              <a:r>
                <a:rPr lang="zh-TW" altLang="en-US" sz="2400" dirty="0" smtClean="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消費者</a:t>
              </a:r>
            </a:p>
          </p:txBody>
        </p:sp>
      </p:grpSp>
      <p:sp>
        <p:nvSpPr>
          <p:cNvPr id="34" name="Oval 68"/>
          <p:cNvSpPr>
            <a:spLocks noChangeArrowheads="1"/>
          </p:cNvSpPr>
          <p:nvPr/>
        </p:nvSpPr>
        <p:spPr bwMode="auto">
          <a:xfrm>
            <a:off x="6588125" y="2924175"/>
            <a:ext cx="1366838" cy="2665413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1042988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b" hangingPunct="1">
              <a:buClr>
                <a:srgbClr val="0000CC"/>
              </a:buClr>
              <a:buFont typeface="Wingdings" pitchFamily="2" charset="2"/>
              <a:buNone/>
            </a:pPr>
            <a:endParaRPr kumimoji="1" lang="zh-TW" altLang="zh-TW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5" name="Text Box 69"/>
          <p:cNvSpPr txBox="1">
            <a:spLocks noChangeArrowheads="1"/>
          </p:cNvSpPr>
          <p:nvPr/>
        </p:nvSpPr>
        <p:spPr bwMode="auto">
          <a:xfrm>
            <a:off x="6948488" y="3500438"/>
            <a:ext cx="6111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b" hangingPunct="1">
              <a:buClr>
                <a:srgbClr val="0000CC"/>
              </a:buClr>
              <a:buFont typeface="Wingdings" pitchFamily="2" charset="2"/>
              <a:buNone/>
            </a:pPr>
            <a:r>
              <a:rPr kumimoji="1" lang="zh-TW" altLang="en-US" sz="2400" b="0"/>
              <a:t>行銷部門</a:t>
            </a:r>
          </a:p>
        </p:txBody>
      </p:sp>
      <p:grpSp>
        <p:nvGrpSpPr>
          <p:cNvPr id="36" name="Group 70"/>
          <p:cNvGrpSpPr>
            <a:grpSpLocks/>
          </p:cNvGrpSpPr>
          <p:nvPr/>
        </p:nvGrpSpPr>
        <p:grpSpPr bwMode="auto">
          <a:xfrm>
            <a:off x="3275013" y="4652963"/>
            <a:ext cx="3529012" cy="1079500"/>
            <a:chOff x="2063" y="2931"/>
            <a:chExt cx="2223" cy="680"/>
          </a:xfrm>
        </p:grpSpPr>
        <p:sp>
          <p:nvSpPr>
            <p:cNvPr id="37" name="AutoShape 71"/>
            <p:cNvSpPr>
              <a:spLocks noChangeArrowheads="1"/>
            </p:cNvSpPr>
            <p:nvPr/>
          </p:nvSpPr>
          <p:spPr bwMode="auto">
            <a:xfrm>
              <a:off x="2063" y="2931"/>
              <a:ext cx="2223" cy="680"/>
            </a:xfrm>
            <a:prstGeom prst="notchedRightArrow">
              <a:avLst>
                <a:gd name="adj1" fmla="val 50000"/>
                <a:gd name="adj2" fmla="val 81728"/>
              </a:avLst>
            </a:prstGeom>
            <a:solidFill>
              <a:srgbClr val="FFFF66"/>
            </a:solidFill>
            <a:ln w="19050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ClrTx/>
                <a:buFontTx/>
                <a:buNone/>
              </a:pPr>
              <a:endParaRPr kumimoji="1" lang="zh-TW" altLang="en-US" sz="1800" b="0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38" name="Text Box 72"/>
            <p:cNvSpPr txBox="1">
              <a:spLocks noChangeArrowheads="1"/>
            </p:cNvSpPr>
            <p:nvPr/>
          </p:nvSpPr>
          <p:spPr bwMode="auto">
            <a:xfrm>
              <a:off x="2200" y="3113"/>
              <a:ext cx="20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42988"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defTabSz="1042988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defTabSz="1042988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defTabSz="1042988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defTabSz="1042988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fontAlgn="b" hangingPunct="1">
                <a:buClr>
                  <a:srgbClr val="0000CC"/>
                </a:buClr>
                <a:buFont typeface="Wingdings" pitchFamily="2" charset="2"/>
                <a:buNone/>
              </a:pPr>
              <a:r>
                <a:rPr kumimoji="1" lang="zh-TW" altLang="en-US" sz="2400" b="0"/>
                <a:t>外部資源與環境趨勢</a:t>
              </a:r>
            </a:p>
          </p:txBody>
        </p:sp>
      </p:grpSp>
      <p:sp>
        <p:nvSpPr>
          <p:cNvPr id="39" name="AutoShape 73"/>
          <p:cNvSpPr>
            <a:spLocks noChangeArrowheads="1"/>
          </p:cNvSpPr>
          <p:nvPr/>
        </p:nvSpPr>
        <p:spPr bwMode="auto">
          <a:xfrm flipH="1">
            <a:off x="3059113" y="3141663"/>
            <a:ext cx="3382962" cy="1079500"/>
          </a:xfrm>
          <a:prstGeom prst="notchedRightArrow">
            <a:avLst>
              <a:gd name="adj1" fmla="val 50000"/>
              <a:gd name="adj2" fmla="val 78346"/>
            </a:avLst>
          </a:prstGeom>
          <a:solidFill>
            <a:srgbClr val="FFFF66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endParaRPr kumimoji="1" lang="zh-TW" altLang="en-US" sz="1800" b="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40" name="Text Box 74"/>
          <p:cNvSpPr txBox="1">
            <a:spLocks noChangeArrowheads="1"/>
          </p:cNvSpPr>
          <p:nvPr/>
        </p:nvSpPr>
        <p:spPr bwMode="auto">
          <a:xfrm>
            <a:off x="4156075" y="3476625"/>
            <a:ext cx="170815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42988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defTabSz="10429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defTabSz="1042988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b" hangingPunct="1">
              <a:buClr>
                <a:srgbClr val="0000CC"/>
              </a:buClr>
              <a:buFont typeface="Wingdings" pitchFamily="2" charset="2"/>
              <a:buNone/>
            </a:pPr>
            <a:r>
              <a:rPr kumimoji="1" lang="zh-TW" altLang="en-US" sz="2400" b="0"/>
              <a:t>為誰而做？</a:t>
            </a:r>
          </a:p>
        </p:txBody>
      </p:sp>
      <p:grpSp>
        <p:nvGrpSpPr>
          <p:cNvPr id="41" name="Group 76"/>
          <p:cNvGrpSpPr>
            <a:grpSpLocks/>
          </p:cNvGrpSpPr>
          <p:nvPr/>
        </p:nvGrpSpPr>
        <p:grpSpPr bwMode="auto">
          <a:xfrm>
            <a:off x="2339975" y="4005263"/>
            <a:ext cx="576263" cy="935037"/>
            <a:chOff x="1474" y="2523"/>
            <a:chExt cx="363" cy="589"/>
          </a:xfrm>
        </p:grpSpPr>
        <p:sp>
          <p:nvSpPr>
            <p:cNvPr id="42" name="AutoShape 77"/>
            <p:cNvSpPr>
              <a:spLocks noChangeArrowheads="1"/>
            </p:cNvSpPr>
            <p:nvPr/>
          </p:nvSpPr>
          <p:spPr bwMode="auto">
            <a:xfrm>
              <a:off x="1474" y="2523"/>
              <a:ext cx="363" cy="589"/>
            </a:xfrm>
            <a:prstGeom prst="upArrow">
              <a:avLst>
                <a:gd name="adj1" fmla="val 50000"/>
                <a:gd name="adj2" fmla="val 40565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ClrTx/>
                <a:buFontTx/>
                <a:buNone/>
              </a:pPr>
              <a:endParaRPr kumimoji="1" lang="zh-TW" altLang="en-US" sz="1800" b="0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43" name="Text Box 78"/>
            <p:cNvSpPr txBox="1">
              <a:spLocks noChangeArrowheads="1"/>
            </p:cNvSpPr>
            <p:nvPr/>
          </p:nvSpPr>
          <p:spPr bwMode="auto">
            <a:xfrm>
              <a:off x="1491" y="2614"/>
              <a:ext cx="3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TW" altLang="en-US" sz="2400" b="0">
                  <a:latin typeface="Verdana" pitchFamily="34" charset="0"/>
                </a:rPr>
                <a:t>影響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860925" y="5053013"/>
            <a:ext cx="4175125" cy="1727200"/>
            <a:chOff x="5144706" y="309368"/>
            <a:chExt cx="4175125" cy="1727200"/>
          </a:xfrm>
        </p:grpSpPr>
        <p:sp>
          <p:nvSpPr>
            <p:cNvPr id="9237" name="AutoShape 30"/>
            <p:cNvSpPr>
              <a:spLocks noChangeArrowheads="1"/>
            </p:cNvSpPr>
            <p:nvPr/>
          </p:nvSpPr>
          <p:spPr bwMode="auto">
            <a:xfrm>
              <a:off x="5144706" y="309368"/>
              <a:ext cx="4175125" cy="1727200"/>
            </a:xfrm>
            <a:prstGeom prst="wedgeRoundRectCallout">
              <a:avLst>
                <a:gd name="adj1" fmla="val -85156"/>
                <a:gd name="adj2" fmla="val -20438"/>
                <a:gd name="adj3" fmla="val 16667"/>
              </a:avLst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TW" altLang="zh-TW">
                <a:solidFill>
                  <a:schemeClr val="bg1"/>
                </a:solidFill>
              </a:endParaRPr>
            </a:p>
          </p:txBody>
        </p:sp>
        <p:sp>
          <p:nvSpPr>
            <p:cNvPr id="9238" name="Text Box 31"/>
            <p:cNvSpPr txBox="1">
              <a:spLocks noChangeArrowheads="1"/>
            </p:cNvSpPr>
            <p:nvPr/>
          </p:nvSpPr>
          <p:spPr bwMode="auto">
            <a:xfrm>
              <a:off x="5144706" y="644654"/>
              <a:ext cx="4146550" cy="1281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dirty="0">
                  <a:solidFill>
                    <a:schemeClr val="bg1"/>
                  </a:solidFill>
                </a:rPr>
                <a:t>行銷部門或功能之外的、</a:t>
              </a:r>
            </a:p>
            <a:p>
              <a:pPr eaLnBrk="1" hangingPunct="1"/>
              <a:r>
                <a:rPr lang="zh-TW" altLang="en-US" dirty="0">
                  <a:solidFill>
                    <a:schemeClr val="bg1"/>
                  </a:solidFill>
                </a:rPr>
                <a:t>對市場或行銷活動有影響的</a:t>
              </a:r>
            </a:p>
            <a:p>
              <a:pPr eaLnBrk="1" hangingPunct="1"/>
              <a:r>
                <a:rPr lang="zh-TW" altLang="en-US" dirty="0">
                  <a:solidFill>
                    <a:schemeClr val="bg1"/>
                  </a:solidFill>
                </a:rPr>
                <a:t>因素集合。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6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nimBg="1"/>
      <p:bldP spid="39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EBA81983-298F-48F7-9398-E9BB9428F0DA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30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547664" y="3694261"/>
            <a:ext cx="5281612" cy="27590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zh-TW" altLang="en-US" sz="2800" dirty="0">
                <a:latin typeface="Arial" charset="0"/>
              </a:rPr>
              <a:t>地方慶典與特色旅遊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zh-TW" altLang="en-US" sz="2800" dirty="0">
                <a:latin typeface="Arial" charset="0"/>
              </a:rPr>
              <a:t>各類戶外休閒活動</a:t>
            </a:r>
          </a:p>
          <a:p>
            <a:pPr lvl="1">
              <a:lnSpc>
                <a:spcPct val="125000"/>
              </a:lnSpc>
            </a:pPr>
            <a:r>
              <a:rPr lang="en-US" altLang="zh-TW" sz="2800" dirty="0">
                <a:latin typeface="Arial" charset="0"/>
              </a:rPr>
              <a:t>--</a:t>
            </a:r>
            <a:r>
              <a:rPr lang="zh-TW" altLang="en-US" sz="2800" dirty="0">
                <a:latin typeface="Arial" charset="0"/>
              </a:rPr>
              <a:t>野外賞鳥、腳踏車環島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zh-TW" altLang="en-US" sz="2800" dirty="0">
                <a:latin typeface="Arial" charset="0"/>
              </a:rPr>
              <a:t>休閒相關產業</a:t>
            </a:r>
          </a:p>
          <a:p>
            <a:pPr lvl="1">
              <a:lnSpc>
                <a:spcPct val="125000"/>
              </a:lnSpc>
            </a:pPr>
            <a:r>
              <a:rPr lang="en-US" altLang="zh-TW" sz="2800" dirty="0">
                <a:latin typeface="Arial" charset="0"/>
              </a:rPr>
              <a:t>--</a:t>
            </a:r>
            <a:r>
              <a:rPr lang="zh-TW" altLang="en-US" sz="2800" dirty="0">
                <a:latin typeface="Arial" charset="0"/>
              </a:rPr>
              <a:t>旅館、民宿、餐廳、交通等</a:t>
            </a:r>
          </a:p>
        </p:txBody>
      </p:sp>
      <p:sp>
        <p:nvSpPr>
          <p:cNvPr id="40969" name="AutoShape 16"/>
          <p:cNvSpPr>
            <a:spLocks noChangeArrowheads="1"/>
          </p:cNvSpPr>
          <p:nvPr/>
        </p:nvSpPr>
        <p:spPr bwMode="auto">
          <a:xfrm rot="608145">
            <a:off x="5724525" y="2997200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FF66CC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pic>
        <p:nvPicPr>
          <p:cNvPr id="40970" name="Picture 17" descr="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1958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85800" y="1773237"/>
            <a:ext cx="34544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033463" lvl="1" indent="-457200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n"/>
            </a:pPr>
            <a:r>
              <a:rPr lang="zh-TW" altLang="en-US" sz="2800" dirty="0"/>
              <a:t>文化環境</a:t>
            </a:r>
            <a:r>
              <a:rPr lang="zh-TW" altLang="en-US" sz="3200" dirty="0">
                <a:solidFill>
                  <a:srgbClr val="000099"/>
                </a:solidFill>
              </a:rPr>
              <a:t> </a:t>
            </a:r>
            <a:endParaRPr lang="zh-TW" altLang="en-US" sz="28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zh-TW" altLang="en-US" sz="2400" dirty="0"/>
          </a:p>
          <a:p>
            <a:pPr marL="1428750" lvl="2" indent="-285750">
              <a:spcBef>
                <a:spcPct val="20000"/>
              </a:spcBef>
            </a:pPr>
            <a:endParaRPr lang="en-US" altLang="zh-TW" sz="2400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590727" y="2370138"/>
            <a:ext cx="25827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文化與次文化</a:t>
            </a:r>
            <a:r>
              <a:rPr lang="zh-TW" altLang="en-US" sz="32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861870" y="2373313"/>
            <a:ext cx="2069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休閒方式</a:t>
            </a:r>
            <a:r>
              <a:rPr lang="zh-TW" altLang="en-US" sz="3200" dirty="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572570" y="3090863"/>
            <a:ext cx="3711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對自然與環保的看法</a:t>
            </a:r>
            <a:r>
              <a:rPr lang="zh-TW" altLang="en-US" sz="3200" dirty="0">
                <a:solidFill>
                  <a:srgbClr val="000099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00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60A0104-CFA0-470C-B169-CBF5A80A6E7E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31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636588"/>
          </a:xfrm>
        </p:spPr>
        <p:txBody>
          <a:bodyPr/>
          <a:lstStyle/>
          <a:p>
            <a:pPr marL="862013" lvl="1" eaLnBrk="1" hangingPunct="1"/>
            <a:r>
              <a:rPr lang="zh-TW" altLang="en-US" smtClean="0"/>
              <a:t>社會環境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485283" y="2349500"/>
            <a:ext cx="3377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人口成長與年齡結構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507979" y="4724400"/>
            <a:ext cx="1967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就業女性</a:t>
            </a:r>
            <a:r>
              <a:rPr lang="zh-TW" altLang="en-US" sz="32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487639" y="2997200"/>
            <a:ext cx="2890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人口的地理分佈</a:t>
            </a:r>
            <a:r>
              <a:rPr lang="zh-TW" altLang="en-US" sz="32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1484663" y="3857625"/>
            <a:ext cx="3506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</a:pPr>
            <a:r>
              <a:rPr lang="zh-TW" altLang="en-US" sz="2400" dirty="0"/>
              <a:t>婚姻狀態與家庭規模</a:t>
            </a:r>
            <a:r>
              <a:rPr lang="zh-TW" altLang="en-US" sz="3200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1993" name="Line 16"/>
          <p:cNvSpPr>
            <a:spLocks noChangeShapeType="1"/>
          </p:cNvSpPr>
          <p:nvPr/>
        </p:nvSpPr>
        <p:spPr bwMode="auto">
          <a:xfrm>
            <a:off x="1835150" y="2781300"/>
            <a:ext cx="28813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1835150" y="5300663"/>
            <a:ext cx="14414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" name="圖片 16" descr="螢幕快照 2014-08-19 下午8.5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51" y="3561670"/>
            <a:ext cx="2667124" cy="27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F47D529-9D92-4A67-B742-097350F818B9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32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三、行銷總體環境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357313"/>
          </a:xfrm>
        </p:spPr>
        <p:txBody>
          <a:bodyPr/>
          <a:lstStyle/>
          <a:p>
            <a:pPr lvl="1" eaLnBrk="1" hangingPunct="1"/>
            <a:r>
              <a:rPr lang="zh-TW" altLang="en-US" smtClean="0"/>
              <a:t>社會與文化演變</a:t>
            </a:r>
          </a:p>
          <a:p>
            <a:pPr lvl="2" eaLnBrk="1" hangingPunct="1"/>
            <a:r>
              <a:rPr lang="zh-TW" altLang="en-US" smtClean="0"/>
              <a:t>人口成長與年齡結構變化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1475656" y="2726478"/>
            <a:ext cx="3384550" cy="879475"/>
            <a:chOff x="521" y="1706"/>
            <a:chExt cx="2132" cy="554"/>
          </a:xfrm>
        </p:grpSpPr>
        <p:sp>
          <p:nvSpPr>
            <p:cNvPr id="43025" name="Line 5"/>
            <p:cNvSpPr>
              <a:spLocks noChangeShapeType="1"/>
            </p:cNvSpPr>
            <p:nvPr/>
          </p:nvSpPr>
          <p:spPr bwMode="auto">
            <a:xfrm>
              <a:off x="975" y="170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6" name="Line 6"/>
            <p:cNvSpPr>
              <a:spLocks noChangeShapeType="1"/>
            </p:cNvSpPr>
            <p:nvPr/>
          </p:nvSpPr>
          <p:spPr bwMode="auto">
            <a:xfrm>
              <a:off x="975" y="1706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7" name="Rectangle 7"/>
            <p:cNvSpPr>
              <a:spLocks noChangeArrowheads="1"/>
            </p:cNvSpPr>
            <p:nvPr/>
          </p:nvSpPr>
          <p:spPr bwMode="auto">
            <a:xfrm>
              <a:off x="521" y="1933"/>
              <a:ext cx="2132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Arial" charset="0"/>
                </a:rPr>
                <a:t>影響市場規模與前景</a:t>
              </a:r>
            </a:p>
          </p:txBody>
        </p:sp>
      </p:grp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3613016" y="2708768"/>
            <a:ext cx="5518150" cy="1657350"/>
            <a:chOff x="1882" y="1706"/>
            <a:chExt cx="3476" cy="1044"/>
          </a:xfrm>
        </p:grpSpPr>
        <p:sp>
          <p:nvSpPr>
            <p:cNvPr id="43022" name="Line 9"/>
            <p:cNvSpPr>
              <a:spLocks noChangeShapeType="1"/>
            </p:cNvSpPr>
            <p:nvPr/>
          </p:nvSpPr>
          <p:spPr bwMode="auto">
            <a:xfrm>
              <a:off x="2154" y="1706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3" name="Line 10"/>
            <p:cNvSpPr>
              <a:spLocks noChangeShapeType="1"/>
            </p:cNvSpPr>
            <p:nvPr/>
          </p:nvSpPr>
          <p:spPr bwMode="auto">
            <a:xfrm>
              <a:off x="3334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1882" y="2423"/>
              <a:ext cx="3476" cy="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Arial" charset="0"/>
                </a:rPr>
                <a:t>影響衣食住行、娛樂、醫療等需求</a:t>
              </a:r>
            </a:p>
          </p:txBody>
        </p:sp>
      </p:grp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727200" y="4975225"/>
            <a:ext cx="58737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>
                <a:latin typeface="Arial" charset="0"/>
              </a:rPr>
              <a:t>想一想，</a:t>
            </a:r>
          </a:p>
          <a:p>
            <a:pPr>
              <a:lnSpc>
                <a:spcPct val="120000"/>
              </a:lnSpc>
            </a:pPr>
            <a:r>
              <a:rPr lang="zh-TW" altLang="en-US" sz="2800">
                <a:solidFill>
                  <a:srgbClr val="FF0000"/>
                </a:solidFill>
                <a:latin typeface="Arial" charset="0"/>
              </a:rPr>
              <a:t>少子化</a:t>
            </a:r>
            <a:r>
              <a:rPr lang="zh-TW" altLang="en-US" sz="2800">
                <a:latin typeface="Arial" charset="0"/>
              </a:rPr>
              <a:t>對什麼觀餐業帶來什麼影響？</a:t>
            </a:r>
          </a:p>
        </p:txBody>
      </p:sp>
    </p:spTree>
    <p:extLst>
      <p:ext uri="{BB962C8B-B14F-4D97-AF65-F5344CB8AC3E}">
        <p14:creationId xmlns:p14="http://schemas.microsoft.com/office/powerpoint/2010/main" val="29814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三、行銷總體環境</a:t>
            </a:r>
            <a:endParaRPr lang="en-US" altLang="zh-TW" sz="2000" smtClean="0"/>
          </a:p>
        </p:txBody>
      </p:sp>
      <p:sp>
        <p:nvSpPr>
          <p:cNvPr id="117763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36588" y="1196975"/>
            <a:ext cx="2987675" cy="6477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rgbClr val="FF0000"/>
                </a:solidFill>
              </a:rPr>
              <a:t>5. </a:t>
            </a:r>
            <a:r>
              <a:rPr lang="zh-TW" altLang="en-US" smtClean="0">
                <a:solidFill>
                  <a:srgbClr val="FF0000"/>
                </a:solidFill>
              </a:rPr>
              <a:t>社會環境</a:t>
            </a:r>
            <a:endParaRPr lang="zh-TW" altLang="zh-CN" smtClean="0">
              <a:solidFill>
                <a:srgbClr val="FF0000"/>
              </a:solidFill>
            </a:endParaRPr>
          </a:p>
        </p:txBody>
      </p:sp>
      <p:sp>
        <p:nvSpPr>
          <p:cNvPr id="117764" name="Rectangle 22"/>
          <p:cNvSpPr>
            <a:spLocks noChangeArrowheads="1"/>
          </p:cNvSpPr>
          <p:nvPr/>
        </p:nvSpPr>
        <p:spPr bwMode="auto">
          <a:xfrm>
            <a:off x="3392488" y="2027238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ts val="1800"/>
              </a:spcBef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ts val="1800"/>
              </a:spcBef>
              <a:buChar char="•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ts val="1800"/>
              </a:spcBef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ts val="1800"/>
              </a:spcBef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pitchFamily="34" charset="0"/>
              </a:rPr>
              <a:t>女性可支配所得增加</a:t>
            </a:r>
          </a:p>
        </p:txBody>
      </p:sp>
      <p:sp>
        <p:nvSpPr>
          <p:cNvPr id="117765" name="Line 23"/>
          <p:cNvSpPr>
            <a:spLocks noChangeShapeType="1"/>
          </p:cNvSpPr>
          <p:nvPr/>
        </p:nvSpPr>
        <p:spPr bwMode="auto">
          <a:xfrm>
            <a:off x="6777038" y="2300288"/>
            <a:ext cx="431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66" name="Rectangle 24"/>
          <p:cNvSpPr>
            <a:spLocks noChangeArrowheads="1"/>
          </p:cNvSpPr>
          <p:nvPr/>
        </p:nvSpPr>
        <p:spPr bwMode="auto">
          <a:xfrm>
            <a:off x="7173913" y="2027238"/>
            <a:ext cx="684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ts val="1800"/>
              </a:spcBef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ts val="1800"/>
              </a:spcBef>
              <a:buChar char="•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ts val="1800"/>
              </a:spcBef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ts val="1800"/>
              </a:spcBef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Arial" pitchFamily="34" charset="0"/>
              </a:rPr>
              <a:t>？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025650" y="2546350"/>
            <a:ext cx="4679950" cy="1373188"/>
            <a:chOff x="885" y="2115"/>
            <a:chExt cx="3402" cy="998"/>
          </a:xfrm>
        </p:grpSpPr>
        <p:pic>
          <p:nvPicPr>
            <p:cNvPr id="117775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6"/>
            <a:stretch>
              <a:fillRect/>
            </a:stretch>
          </p:blipFill>
          <p:spPr bwMode="auto">
            <a:xfrm>
              <a:off x="885" y="2160"/>
              <a:ext cx="95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6" name="Picture 27" descr="Avalon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5" t="4491" r="9073" b="6967"/>
            <a:stretch>
              <a:fillRect/>
            </a:stretch>
          </p:blipFill>
          <p:spPr bwMode="auto">
            <a:xfrm>
              <a:off x="1973" y="2115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7" name="Picture 28" descr="_wsb_356x291_yoga%242520de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5"/>
            <a:stretch>
              <a:fillRect/>
            </a:stretch>
          </p:blipFill>
          <p:spPr bwMode="auto">
            <a:xfrm>
              <a:off x="3108" y="2115"/>
              <a:ext cx="1179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343150" y="4483100"/>
            <a:ext cx="4316413" cy="1450975"/>
            <a:chOff x="977" y="3151"/>
            <a:chExt cx="3355" cy="1141"/>
          </a:xfrm>
        </p:grpSpPr>
        <p:pic>
          <p:nvPicPr>
            <p:cNvPr id="117772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3151"/>
              <a:ext cx="815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3" name="Picture 31" descr="travel_04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249"/>
              <a:ext cx="1270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74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3249"/>
              <a:ext cx="999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57" name="Rectangle 33"/>
          <p:cNvSpPr>
            <a:spLocks noChangeArrowheads="1"/>
          </p:cNvSpPr>
          <p:nvPr/>
        </p:nvSpPr>
        <p:spPr bwMode="auto">
          <a:xfrm>
            <a:off x="925513" y="6194425"/>
            <a:ext cx="69405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ts val="1800"/>
              </a:spcBef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ts val="1800"/>
              </a:spcBef>
              <a:buChar char="•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ts val="1800"/>
              </a:spcBef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ts val="1800"/>
              </a:spcBef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pitchFamily="34" charset="0"/>
              </a:rPr>
              <a:t>許多針對女性的服務業興起，且競爭激烈。</a:t>
            </a:r>
          </a:p>
        </p:txBody>
      </p:sp>
      <p:sp>
        <p:nvSpPr>
          <p:cNvPr id="117770" name="Rectangle 34"/>
          <p:cNvSpPr>
            <a:spLocks noChangeArrowheads="1"/>
          </p:cNvSpPr>
          <p:nvPr/>
        </p:nvSpPr>
        <p:spPr bwMode="auto">
          <a:xfrm>
            <a:off x="657225" y="2027238"/>
            <a:ext cx="231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800"/>
              </a:spcBef>
              <a:buFont typeface="Wingdings" pitchFamily="2" charset="2"/>
              <a:buChar char="u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ts val="1800"/>
              </a:spcBef>
              <a:buFont typeface="Wingdings" pitchFamily="2" charset="2"/>
              <a:buChar char="Ø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ts val="1800"/>
              </a:spcBef>
              <a:buChar char="•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ts val="1800"/>
              </a:spcBef>
              <a:buChar char="–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ts val="1800"/>
              </a:spcBef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zh-CN" altLang="en-US">
                <a:latin typeface="Arial" pitchFamily="34" charset="0"/>
              </a:rPr>
              <a:t>就業</a:t>
            </a:r>
            <a:r>
              <a:rPr lang="zh-TW" altLang="en-US">
                <a:latin typeface="Arial" pitchFamily="34" charset="0"/>
              </a:rPr>
              <a:t>女性增加</a:t>
            </a:r>
          </a:p>
        </p:txBody>
      </p:sp>
      <p:sp>
        <p:nvSpPr>
          <p:cNvPr id="117771" name="Line 35"/>
          <p:cNvSpPr>
            <a:spLocks noChangeShapeType="1"/>
          </p:cNvSpPr>
          <p:nvPr/>
        </p:nvSpPr>
        <p:spPr bwMode="auto">
          <a:xfrm>
            <a:off x="2960688" y="2316163"/>
            <a:ext cx="431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2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3DF0B5AD-7F0F-4915-ADF5-0D69DE172ED2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4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827088" y="2305050"/>
            <a:ext cx="6049962" cy="4508500"/>
            <a:chOff x="521" y="1434"/>
            <a:chExt cx="3811" cy="2840"/>
          </a:xfrm>
        </p:grpSpPr>
        <p:sp>
          <p:nvSpPr>
            <p:cNvPr id="10257" name="Oval 3"/>
            <p:cNvSpPr>
              <a:spLocks noChangeArrowheads="1"/>
            </p:cNvSpPr>
            <p:nvPr/>
          </p:nvSpPr>
          <p:spPr bwMode="auto">
            <a:xfrm>
              <a:off x="1467" y="1434"/>
              <a:ext cx="2865" cy="2840"/>
            </a:xfrm>
            <a:prstGeom prst="ellipse">
              <a:avLst/>
            </a:prstGeom>
            <a:solidFill>
              <a:srgbClr val="99CCFF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042988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endParaRPr lang="zh-TW" altLang="zh-TW" sz="3200"/>
            </a:p>
          </p:txBody>
        </p:sp>
        <p:sp>
          <p:nvSpPr>
            <p:cNvPr id="10258" name="Line 4"/>
            <p:cNvSpPr>
              <a:spLocks noChangeShapeType="1"/>
            </p:cNvSpPr>
            <p:nvPr/>
          </p:nvSpPr>
          <p:spPr bwMode="auto">
            <a:xfrm flipH="1" flipV="1">
              <a:off x="1011" y="2202"/>
              <a:ext cx="741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9" name="Text Box 5"/>
            <p:cNvSpPr txBox="1">
              <a:spLocks noChangeArrowheads="1"/>
            </p:cNvSpPr>
            <p:nvPr/>
          </p:nvSpPr>
          <p:spPr bwMode="auto">
            <a:xfrm>
              <a:off x="521" y="1797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2400"/>
                <a:t>總體環境</a:t>
              </a:r>
            </a:p>
          </p:txBody>
        </p:sp>
      </p:grp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3113088" y="3070225"/>
            <a:ext cx="5383212" cy="2879725"/>
            <a:chOff x="1961" y="1934"/>
            <a:chExt cx="3391" cy="1814"/>
          </a:xfrm>
        </p:grpSpPr>
        <p:sp>
          <p:nvSpPr>
            <p:cNvPr id="10254" name="Oval 7"/>
            <p:cNvSpPr>
              <a:spLocks noChangeArrowheads="1"/>
            </p:cNvSpPr>
            <p:nvPr/>
          </p:nvSpPr>
          <p:spPr bwMode="auto">
            <a:xfrm>
              <a:off x="1961" y="1934"/>
              <a:ext cx="1781" cy="181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042988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endParaRPr lang="zh-TW" altLang="zh-TW" sz="3200"/>
            </a:p>
          </p:txBody>
        </p:sp>
        <p:sp>
          <p:nvSpPr>
            <p:cNvPr id="10255" name="Line 8"/>
            <p:cNvSpPr>
              <a:spLocks noChangeShapeType="1"/>
            </p:cNvSpPr>
            <p:nvPr/>
          </p:nvSpPr>
          <p:spPr bwMode="auto">
            <a:xfrm>
              <a:off x="3475" y="2949"/>
              <a:ext cx="9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6" name="Text Box 9"/>
            <p:cNvSpPr txBox="1">
              <a:spLocks noChangeArrowheads="1"/>
            </p:cNvSpPr>
            <p:nvPr/>
          </p:nvSpPr>
          <p:spPr bwMode="auto">
            <a:xfrm>
              <a:off x="4467" y="2779"/>
              <a:ext cx="8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defTabSz="1042988" eaLnBrk="0" hangingPunct="0"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2400"/>
                <a:t>個體環境</a:t>
              </a: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8458200" cy="936625"/>
          </a:xfrm>
        </p:spPr>
        <p:txBody>
          <a:bodyPr/>
          <a:lstStyle/>
          <a:p>
            <a:pPr marL="385763" indent="-385763" eaLnBrk="1" hangingPunct="1">
              <a:lnSpc>
                <a:spcPct val="120000"/>
              </a:lnSpc>
            </a:pPr>
            <a:r>
              <a:rPr lang="zh-TW" altLang="en-US" smtClean="0"/>
              <a:t>何謂行銷環境</a:t>
            </a:r>
            <a:r>
              <a:rPr lang="en-US" altLang="zh-TW" smtClean="0"/>
              <a:t>(marketing environment) </a:t>
            </a:r>
            <a:r>
              <a:rPr lang="zh-TW" altLang="en-US" smtClean="0"/>
              <a:t>？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3708400" y="3617913"/>
            <a:ext cx="1655763" cy="161131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/>
              <a:t>行銷功能</a:t>
            </a:r>
          </a:p>
        </p:txBody>
      </p:sp>
      <p:sp>
        <p:nvSpPr>
          <p:cNvPr id="10247" name="Rectangle 20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一、意義與重要性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113" y="188913"/>
            <a:ext cx="5627687" cy="9080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一、行銷環境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1438"/>
            <a:ext cx="8218487" cy="4983162"/>
          </a:xfrm>
        </p:spPr>
        <p:txBody>
          <a:bodyPr/>
          <a:lstStyle/>
          <a:p>
            <a:pPr marL="2238375" indent="-2238375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1. </a:t>
            </a:r>
            <a:r>
              <a:rPr lang="zh-TW" altLang="en-US" dirty="0" smtClean="0">
                <a:solidFill>
                  <a:srgbClr val="FF0000"/>
                </a:solidFill>
              </a:rPr>
              <a:t>個體環境：</a:t>
            </a:r>
            <a:r>
              <a:rPr lang="zh-TW" altLang="en-US" dirty="0" smtClean="0"/>
              <a:t>指</a:t>
            </a:r>
            <a:r>
              <a:rPr lang="zh-TW" altLang="en-US" u="sng" dirty="0" smtClean="0"/>
              <a:t>和行銷部門及活動比較有直接關係因素</a:t>
            </a:r>
            <a:r>
              <a:rPr lang="zh-TW" altLang="en-US" dirty="0" smtClean="0"/>
              <a:t>，如企業內部、廣告公司、中間商、消費者、競爭者。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如：資生堂與雅芳，同為化妝品產業，資生堂走專櫃路線，雅芳走直銷人員銷售。</a:t>
            </a:r>
            <a:endParaRPr lang="zh-TW" altLang="en-US" dirty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545EA1E-FEFC-480D-AFA9-393EA2B9CE97}" type="slidenum">
              <a:rPr lang="en-US" altLang="zh-TW" sz="1400" b="0" smtClean="0">
                <a:latin typeface="Arial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TW" sz="1400" b="0" smtClean="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4341" name="Picture 6" descr="http://ts1.mm.bing.net/th?id=HN.608055794680596700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37038"/>
            <a:ext cx="55705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内部管理不善 雅芳在中国“败走麦城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667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113" y="188913"/>
            <a:ext cx="5627687" cy="9080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一、行銷環境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3225" y="1341438"/>
            <a:ext cx="8229600" cy="48180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2. </a:t>
            </a:r>
            <a:r>
              <a:rPr lang="zh-TW" altLang="en-US" dirty="0" smtClean="0">
                <a:solidFill>
                  <a:srgbClr val="FF0000"/>
                </a:solidFill>
              </a:rPr>
              <a:t>總體環境：</a:t>
            </a:r>
            <a:r>
              <a:rPr lang="zh-TW" altLang="en-US" dirty="0" smtClean="0"/>
              <a:t>指影響層面比較廣大和深遠</a:t>
            </a:r>
            <a:endParaRPr lang="en-US" altLang="zh-TW" dirty="0" smtClean="0"/>
          </a:p>
          <a:p>
            <a:pPr marL="441325" indent="-441325">
              <a:buFont typeface="Wingdings" pitchFamily="2" charset="2"/>
              <a:buChar char="u"/>
              <a:tabLst>
                <a:tab pos="803275" algn="l"/>
              </a:tabLst>
              <a:defRPr/>
            </a:pPr>
            <a:r>
              <a:rPr lang="zh-TW" altLang="en-US" dirty="0" smtClean="0"/>
              <a:t>如：政治穩定、經濟不景氣、科技、環保意識</a:t>
            </a:r>
            <a:endParaRPr lang="en-US" altLang="zh-TW" dirty="0" smtClean="0"/>
          </a:p>
          <a:p>
            <a:pPr>
              <a:buFont typeface="Wingdings" pitchFamily="2" charset="2"/>
              <a:buChar char="u"/>
              <a:defRPr/>
            </a:pPr>
            <a:r>
              <a:rPr lang="zh-TW" altLang="en-US" dirty="0" smtClean="0"/>
              <a:t>另一現象：時尚 </a:t>
            </a:r>
            <a:r>
              <a:rPr lang="en-US" altLang="zh-TW" dirty="0" smtClean="0"/>
              <a:t>(fad)</a:t>
            </a:r>
            <a:r>
              <a:rPr lang="zh-TW" altLang="en-US" dirty="0" smtClean="0"/>
              <a:t>，難以預測、突發、短暫，如蛋塔、裴勇俊風潮、每一年流行服飾款式</a:t>
            </a:r>
            <a:endParaRPr lang="en-US" altLang="zh-TW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A1ACA7-726B-4920-9D6F-91A539BF1C72}" type="slidenum">
              <a:rPr lang="en-US" altLang="zh-TW" sz="1400" b="0" smtClean="0">
                <a:latin typeface="Arial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TW" sz="1400" b="0" smtClean="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2533" name="Picture 8" descr="http://ts1.mm.bing.net/th?id=HK.141587513500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992563"/>
            <a:ext cx="33845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http://ts2.mm.bing.net/th?id=HN.608025961840378065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173538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矩形 3"/>
          <p:cNvSpPr>
            <a:spLocks noChangeArrowheads="1"/>
          </p:cNvSpPr>
          <p:nvPr/>
        </p:nvSpPr>
        <p:spPr bwMode="auto">
          <a:xfrm>
            <a:off x="3935413" y="6262688"/>
            <a:ext cx="427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pitchFamily="34" charset="0"/>
                <a:ea typeface="新細明體" pitchFamily="18" charset="-120"/>
              </a:rPr>
              <a:t>全智賢來台出席</a:t>
            </a:r>
            <a:r>
              <a:rPr lang="en-US" altLang="zh-TW" sz="1800">
                <a:latin typeface="Arial" pitchFamily="34" charset="0"/>
                <a:ea typeface="新細明體" pitchFamily="18" charset="-120"/>
              </a:rPr>
              <a:t>GUCCI 2014</a:t>
            </a:r>
            <a:r>
              <a:rPr lang="zh-TW" altLang="en-US" sz="1800">
                <a:latin typeface="Arial" pitchFamily="34" charset="0"/>
                <a:ea typeface="新細明體" pitchFamily="18" charset="-120"/>
              </a:rPr>
              <a:t>秋冬服裝秀</a:t>
            </a:r>
            <a:endParaRPr lang="zh-TW" altLang="en-US" sz="1800" b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536" name="矩形 7"/>
          <p:cNvSpPr>
            <a:spLocks noChangeArrowheads="1"/>
          </p:cNvSpPr>
          <p:nvPr/>
        </p:nvSpPr>
        <p:spPr bwMode="auto">
          <a:xfrm>
            <a:off x="1016000" y="613092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0">
                <a:latin typeface="Arial" pitchFamily="34" charset="0"/>
                <a:ea typeface="新細明體" pitchFamily="18" charset="-120"/>
              </a:rPr>
              <a:t>網路暢銷的辣椒乾</a:t>
            </a:r>
          </a:p>
        </p:txBody>
      </p:sp>
    </p:spTree>
    <p:extLst>
      <p:ext uri="{BB962C8B-B14F-4D97-AF65-F5344CB8AC3E}">
        <p14:creationId xmlns:p14="http://schemas.microsoft.com/office/powerpoint/2010/main" val="17688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3886200" y="6400800"/>
            <a:ext cx="21336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9F8D0C1D-BD87-4003-85FC-ECE988570D9F}" type="slidenum">
              <a:rPr lang="en-US" altLang="zh-TW" sz="1400" b="0" smtClean="0">
                <a:latin typeface="Arial" pitchFamily="34" charset="0"/>
                <a:ea typeface="新細明體" pitchFamily="18" charset="-12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r>
              <a:rPr lang="en-US" altLang="zh-CN" sz="1400" b="0" smtClean="0">
                <a:latin typeface="Arial" pitchFamily="34" charset="0"/>
                <a:ea typeface="新細明體" pitchFamily="18" charset="-120"/>
              </a:rPr>
              <a:t>/3</a:t>
            </a:r>
            <a:r>
              <a:rPr lang="en-US" altLang="zh-TW" sz="1400" b="0" smtClean="0">
                <a:latin typeface="Arial" pitchFamily="34" charset="0"/>
                <a:ea typeface="新細明體" pitchFamily="18" charset="-120"/>
              </a:rPr>
              <a:t>7</a:t>
            </a:r>
          </a:p>
        </p:txBody>
      </p:sp>
      <p:pic>
        <p:nvPicPr>
          <p:cNvPr id="40963" name="Picture 4" descr="圖0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737" r="3152" b="10922"/>
          <a:stretch>
            <a:fillRect/>
          </a:stretch>
        </p:blipFill>
        <p:spPr bwMode="auto">
          <a:xfrm>
            <a:off x="1116013" y="0"/>
            <a:ext cx="6913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12"/>
          <p:cNvSpPr>
            <a:spLocks noChangeArrowheads="1"/>
          </p:cNvSpPr>
          <p:nvPr/>
        </p:nvSpPr>
        <p:spPr bwMode="auto">
          <a:xfrm>
            <a:off x="3779838" y="2743200"/>
            <a:ext cx="1439862" cy="1262063"/>
          </a:xfrm>
          <a:prstGeom prst="ellipse">
            <a:avLst/>
          </a:prstGeom>
          <a:solidFill>
            <a:srgbClr val="FF0000">
              <a:alpha val="30196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endParaRPr kumimoji="1" lang="zh-TW" altLang="en-US" sz="2400" b="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5" name="Oval 112"/>
          <p:cNvSpPr>
            <a:spLocks noChangeArrowheads="1"/>
          </p:cNvSpPr>
          <p:nvPr/>
        </p:nvSpPr>
        <p:spPr bwMode="auto">
          <a:xfrm>
            <a:off x="2555875" y="1412875"/>
            <a:ext cx="3960813" cy="3887788"/>
          </a:xfrm>
          <a:prstGeom prst="ellipse">
            <a:avLst/>
          </a:prstGeom>
          <a:solidFill>
            <a:srgbClr val="92D050">
              <a:alpha val="30196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endParaRPr kumimoji="1" lang="zh-TW" altLang="en-US" sz="2400" b="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6" name="Oval 112"/>
          <p:cNvSpPr>
            <a:spLocks noChangeArrowheads="1"/>
          </p:cNvSpPr>
          <p:nvPr/>
        </p:nvSpPr>
        <p:spPr bwMode="auto">
          <a:xfrm>
            <a:off x="1403350" y="260350"/>
            <a:ext cx="6192838" cy="61928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endParaRPr kumimoji="1" lang="zh-TW" altLang="en-US" sz="2400" b="0">
              <a:latin typeface="Verdana" pitchFamily="34" charset="0"/>
              <a:ea typeface="新細明體" pitchFamily="18" charset="-120"/>
            </a:endParaRPr>
          </a:p>
        </p:txBody>
      </p:sp>
      <p:sp>
        <p:nvSpPr>
          <p:cNvPr id="40967" name="矩形 1"/>
          <p:cNvSpPr>
            <a:spLocks noChangeArrowheads="1"/>
          </p:cNvSpPr>
          <p:nvPr/>
        </p:nvSpPr>
        <p:spPr bwMode="auto">
          <a:xfrm>
            <a:off x="238125" y="6083300"/>
            <a:ext cx="213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0">
                <a:latin typeface="Arial" pitchFamily="34" charset="0"/>
                <a:ea typeface="新細明體" pitchFamily="18" charset="-120"/>
              </a:rPr>
              <a:t>圖</a:t>
            </a:r>
            <a:r>
              <a:rPr lang="en-US" altLang="zh-TW" sz="1800" b="0">
                <a:latin typeface="Arial" pitchFamily="34" charset="0"/>
                <a:ea typeface="新細明體" pitchFamily="18" charset="-120"/>
              </a:rPr>
              <a:t>2-1</a:t>
            </a:r>
            <a:r>
              <a:rPr lang="zh-TW" altLang="en-US" sz="1800" b="0">
                <a:latin typeface="Arial" pitchFamily="34" charset="0"/>
                <a:ea typeface="新細明體" pitchFamily="18" charset="-120"/>
              </a:rPr>
              <a:t>行銷環境因素</a:t>
            </a:r>
          </a:p>
        </p:txBody>
      </p:sp>
    </p:spTree>
    <p:extLst>
      <p:ext uri="{BB962C8B-B14F-4D97-AF65-F5344CB8AC3E}">
        <p14:creationId xmlns:p14="http://schemas.microsoft.com/office/powerpoint/2010/main" val="31212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6BFCAA23-6ABE-4A27-9CB3-B737E0760C5E}" type="slidenum">
              <a:rPr lang="en-US" altLang="zh-TW" sz="1400" smtClean="0">
                <a:solidFill>
                  <a:schemeClr val="bg1"/>
                </a:solidFill>
              </a:rPr>
              <a:pPr eaLnBrk="1" hangingPunct="1"/>
              <a:t>8</a:t>
            </a:fld>
            <a:r>
              <a:rPr lang="en-US" altLang="zh-TW" sz="1400" dirty="0" smtClean="0">
                <a:solidFill>
                  <a:schemeClr val="bg1"/>
                </a:solidFill>
              </a:rPr>
              <a:t>/51</a:t>
            </a:r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8825" y="1676400"/>
            <a:ext cx="8134350" cy="4344988"/>
          </a:xfrm>
        </p:spPr>
        <p:txBody>
          <a:bodyPr/>
          <a:lstStyle/>
          <a:p>
            <a:pPr marL="385763" indent="-385763" eaLnBrk="1" hangingPunct="1">
              <a:lnSpc>
                <a:spcPct val="120000"/>
              </a:lnSpc>
            </a:pPr>
            <a:r>
              <a:rPr lang="zh-TW" altLang="en-US" dirty="0" smtClean="0"/>
              <a:t>若能恰當因應行銷環境的變化，則能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/>
              <a:t>掌握消費者需求，發展合適的產品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/>
              <a:t>更新產品原料與技術，降低成本、提高品質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/>
              <a:t>較具競爭優勢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/>
              <a:t>有助行銷人員與組織的活力與智慧</a:t>
            </a:r>
          </a:p>
          <a:p>
            <a:pPr marL="862013" lvl="1" eaLnBrk="1" hangingPunct="1">
              <a:lnSpc>
                <a:spcPct val="120000"/>
              </a:lnSpc>
            </a:pPr>
            <a:r>
              <a:rPr lang="zh-TW" altLang="en-US" dirty="0" smtClean="0"/>
              <a:t>提昇企業形象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497013" y="113347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zh-TW" sz="4400">
              <a:solidFill>
                <a:schemeClr val="tx2"/>
              </a:solidFill>
            </a:endParaRPr>
          </a:p>
        </p:txBody>
      </p:sp>
      <p:sp>
        <p:nvSpPr>
          <p:cNvPr id="15365" name="Rectangle 1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一、意義與重要性</a:t>
            </a:r>
            <a:endParaRPr lang="en-US" altLang="zh-TW" sz="24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134350" cy="23050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2800" dirty="0" smtClean="0"/>
              <a:t>行銷環境也為企業帶來</a:t>
            </a:r>
            <a:r>
              <a:rPr lang="zh-TW" altLang="en-US" dirty="0" smtClean="0">
                <a:solidFill>
                  <a:srgbClr val="FF0000"/>
                </a:solidFill>
              </a:rPr>
              <a:t>挑戰和威脅</a:t>
            </a:r>
          </a:p>
        </p:txBody>
      </p:sp>
      <p:sp>
        <p:nvSpPr>
          <p:cNvPr id="29730" name="Rectangle 3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88511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zh-TW" altLang="en-US" dirty="0"/>
              <a:t>一、行銷環境的意義與</a:t>
            </a:r>
            <a:r>
              <a:rPr lang="zh-TW" altLang="en-US" dirty="0" smtClean="0"/>
              <a:t>重要性</a:t>
            </a:r>
            <a:endParaRPr lang="en-US" altLang="zh-TW" sz="2000" dirty="0"/>
          </a:p>
        </p:txBody>
      </p:sp>
      <p:pic>
        <p:nvPicPr>
          <p:cNvPr id="43012" name="Picture 2" descr="http://ts1.mm.bing.net/th?id=HN.60804790490425028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5099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右箭號 1"/>
          <p:cNvSpPr>
            <a:spLocks noChangeArrowheads="1"/>
          </p:cNvSpPr>
          <p:nvPr/>
        </p:nvSpPr>
        <p:spPr bwMode="auto">
          <a:xfrm rot="-1136886">
            <a:off x="3890963" y="3051175"/>
            <a:ext cx="1439862" cy="923925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向右箭號 7"/>
          <p:cNvSpPr>
            <a:spLocks noChangeArrowheads="1"/>
          </p:cNvSpPr>
          <p:nvPr/>
        </p:nvSpPr>
        <p:spPr bwMode="auto">
          <a:xfrm rot="1095709">
            <a:off x="3894138" y="4927600"/>
            <a:ext cx="1439862" cy="923925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18788" name="Picture 4" descr="Rai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3995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國內 航空 業 不盡 人意 盈利 下 滑 實際上 國內 航空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5013325"/>
            <a:ext cx="3133725" cy="14287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矩形 2"/>
          <p:cNvSpPr>
            <a:spLocks noChangeArrowheads="1"/>
          </p:cNvSpPr>
          <p:nvPr/>
        </p:nvSpPr>
        <p:spPr bwMode="auto">
          <a:xfrm>
            <a:off x="1476375" y="57277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0">
                <a:latin typeface="Arial" pitchFamily="34" charset="0"/>
                <a:ea typeface="新細明體" pitchFamily="18" charset="-120"/>
              </a:rPr>
              <a:t>高鐵</a:t>
            </a:r>
          </a:p>
        </p:txBody>
      </p:sp>
      <p:sp>
        <p:nvSpPr>
          <p:cNvPr id="44042" name="矩形 11"/>
          <p:cNvSpPr>
            <a:spLocks noChangeArrowheads="1"/>
          </p:cNvSpPr>
          <p:nvPr/>
        </p:nvSpPr>
        <p:spPr bwMode="auto">
          <a:xfrm>
            <a:off x="7135813" y="64420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0">
                <a:latin typeface="Arial" pitchFamily="34" charset="0"/>
                <a:ea typeface="新細明體" pitchFamily="18" charset="-120"/>
              </a:rPr>
              <a:t>國內航空</a:t>
            </a:r>
          </a:p>
        </p:txBody>
      </p:sp>
      <p:sp>
        <p:nvSpPr>
          <p:cNvPr id="44043" name="矩形 12"/>
          <p:cNvSpPr>
            <a:spLocks noChangeArrowheads="1"/>
          </p:cNvSpPr>
          <p:nvPr/>
        </p:nvSpPr>
        <p:spPr bwMode="auto">
          <a:xfrm>
            <a:off x="7158038" y="428307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 b="0">
                <a:latin typeface="Arial" pitchFamily="34" charset="0"/>
                <a:ea typeface="新細明體" pitchFamily="18" charset="-120"/>
              </a:rPr>
              <a:t>臺鐵</a:t>
            </a:r>
          </a:p>
        </p:txBody>
      </p:sp>
    </p:spTree>
    <p:extLst>
      <p:ext uri="{BB962C8B-B14F-4D97-AF65-F5344CB8AC3E}">
        <p14:creationId xmlns:p14="http://schemas.microsoft.com/office/powerpoint/2010/main" val="12419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4042" grpId="0"/>
      <p:bldP spid="44043" grpId="0"/>
    </p:bldLst>
  </p:timing>
</p:sld>
</file>

<file path=ppt/theme/theme1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1232</Words>
  <Application>Microsoft Office PowerPoint</Application>
  <PresentationFormat>如螢幕大小 (4:3)</PresentationFormat>
  <Paragraphs>223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35" baseType="lpstr">
      <vt:lpstr>1_自訂設計</vt:lpstr>
      <vt:lpstr>Quadrant</vt:lpstr>
      <vt:lpstr>PowerPoint 簡報</vt:lpstr>
      <vt:lpstr>教學大綱</vt:lpstr>
      <vt:lpstr>一、意義與重要性</vt:lpstr>
      <vt:lpstr>一、意義與重要性</vt:lpstr>
      <vt:lpstr>一、行銷環境</vt:lpstr>
      <vt:lpstr>一、行銷環境</vt:lpstr>
      <vt:lpstr>PowerPoint 簡報</vt:lpstr>
      <vt:lpstr>一、意義與重要性</vt:lpstr>
      <vt:lpstr>一、行銷環境的意義與重要性</vt:lpstr>
      <vt:lpstr>一、行銷環境的意義與重要性</vt:lpstr>
      <vt:lpstr>二、行銷個體環境</vt:lpstr>
      <vt:lpstr>二、行銷個體環境</vt:lpstr>
      <vt:lpstr>二、行銷個體環境</vt:lpstr>
      <vt:lpstr>二、行銷個體環境</vt:lpstr>
      <vt:lpstr>二、行銷個體環境</vt:lpstr>
      <vt:lpstr>二、行銷個體環境</vt:lpstr>
      <vt:lpstr>二、行銷個體環境</vt:lpstr>
      <vt:lpstr>二、行銷個體環境</vt:lpstr>
      <vt:lpstr>二、行銷個體環境</vt:lpstr>
      <vt:lpstr>二、行銷個體環境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  <vt:lpstr>三、行銷總體環境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 行銷環境</dc:title>
  <dc:creator>CCU</dc:creator>
  <cp:lastModifiedBy>Sally</cp:lastModifiedBy>
  <cp:revision>55</cp:revision>
  <dcterms:created xsi:type="dcterms:W3CDTF">2008-08-17T14:05:13Z</dcterms:created>
  <dcterms:modified xsi:type="dcterms:W3CDTF">2015-04-10T01:53:57Z</dcterms:modified>
</cp:coreProperties>
</file>