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9" r:id="rId1"/>
  </p:sldMasterIdLst>
  <p:notesMasterIdLst>
    <p:notesMasterId r:id="rId18"/>
  </p:notesMasterIdLst>
  <p:handoutMasterIdLst>
    <p:handoutMasterId r:id="rId19"/>
  </p:handoutMasterIdLst>
  <p:sldIdLst>
    <p:sldId id="306" r:id="rId2"/>
    <p:sldId id="347" r:id="rId3"/>
    <p:sldId id="349" r:id="rId4"/>
    <p:sldId id="350" r:id="rId5"/>
    <p:sldId id="351" r:id="rId6"/>
    <p:sldId id="352" r:id="rId7"/>
    <p:sldId id="353" r:id="rId8"/>
    <p:sldId id="359" r:id="rId9"/>
    <p:sldId id="356" r:id="rId10"/>
    <p:sldId id="361" r:id="rId11"/>
    <p:sldId id="357" r:id="rId12"/>
    <p:sldId id="360" r:id="rId13"/>
    <p:sldId id="358" r:id="rId14"/>
    <p:sldId id="354" r:id="rId15"/>
    <p:sldId id="355" r:id="rId16"/>
    <p:sldId id="303" r:id="rId17"/>
  </p:sldIdLst>
  <p:sldSz cx="9144000" cy="6858000" type="screen4x3"/>
  <p:notesSz cx="6980238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B6B"/>
    <a:srgbClr val="264DAE"/>
    <a:srgbClr val="4ADAD7"/>
    <a:srgbClr val="8A8A8A"/>
    <a:srgbClr val="90A3A6"/>
    <a:srgbClr val="435153"/>
    <a:srgbClr val="EDDFF5"/>
    <a:srgbClr val="493B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65" autoAdjust="0"/>
    <p:restoredTop sz="83536" autoAdjust="0"/>
  </p:normalViewPr>
  <p:slideViewPr>
    <p:cSldViewPr snapToGrid="0">
      <p:cViewPr varScale="1">
        <p:scale>
          <a:sx n="84" d="100"/>
          <a:sy n="84" d="100"/>
        </p:scale>
        <p:origin x="-65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1944" y="-96"/>
      </p:cViewPr>
      <p:guideLst>
        <p:guide orient="horz" pos="2880"/>
        <p:guide pos="219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188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954463" y="0"/>
            <a:ext cx="3024187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0426C8-1EEE-46A7-ADD8-56D97CD6EA62}" type="datetimeFigureOut">
              <a:rPr lang="zh-TW" altLang="en-US" smtClean="0"/>
              <a:t>2014/3/22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3024188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954463" y="8685213"/>
            <a:ext cx="30241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00447-6790-4D28-82D9-180F6FE5AF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8383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188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4463" y="0"/>
            <a:ext cx="3024187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6C25A9D3-EA7D-4E09-9B95-84B00E69F240}" type="datetimeFigureOut">
              <a:rPr lang="en-US"/>
              <a:pPr>
                <a:defRPr/>
              </a:pPr>
              <a:t>3/22/2014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685800"/>
            <a:ext cx="4573588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343400"/>
            <a:ext cx="5583238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3024188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4463" y="8685213"/>
            <a:ext cx="30241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6CA0D846-0EBB-4AD6-9605-88429DC4E7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9730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14993BD-CA96-463F-8B7A-CCE8B090FD20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TW" altLang="en-US" smtClean="0">
                <a:ea typeface="黑体" pitchFamily="2" charset="-122"/>
              </a:rPr>
              <a:t>在路由表中沒有其他路由匹配資料封包的目的</a:t>
            </a:r>
            <a:r>
              <a:rPr lang="en-US" altLang="zh-CN" smtClean="0">
                <a:ea typeface="黑体" pitchFamily="2" charset="-122"/>
              </a:rPr>
              <a:t>IP</a:t>
            </a:r>
            <a:r>
              <a:rPr lang="zh-TW" altLang="en-US" smtClean="0">
                <a:ea typeface="黑体" pitchFamily="2" charset="-122"/>
              </a:rPr>
              <a:t>位址時，使用預設路由</a:t>
            </a:r>
            <a:r>
              <a:rPr lang="zh-CN" altLang="en-US" smtClean="0">
                <a:ea typeface="黑体" pitchFamily="2" charset="-122"/>
              </a:rPr>
              <a:t>。</a:t>
            </a:r>
            <a:r>
              <a:rPr lang="zh-TW" altLang="en-US" smtClean="0">
                <a:ea typeface="黑体" pitchFamily="2" charset="-122"/>
              </a:rPr>
              <a:t>也就是說，路由表中不存在更為精確的匹配</a:t>
            </a:r>
            <a:r>
              <a:rPr lang="zh-CN" altLang="en-US" smtClean="0">
                <a:ea typeface="黑体" pitchFamily="2" charset="-122"/>
              </a:rPr>
              <a:t>。連接到</a:t>
            </a:r>
            <a:r>
              <a:rPr lang="en-US" altLang="zh-CN" smtClean="0">
                <a:ea typeface="黑体" pitchFamily="2" charset="-122"/>
              </a:rPr>
              <a:t>ISP</a:t>
            </a:r>
            <a:r>
              <a:rPr lang="zh-TW" altLang="en-US" smtClean="0">
                <a:ea typeface="黑体" pitchFamily="2" charset="-122"/>
              </a:rPr>
              <a:t>網路的邊緣路由器上往往會配置預設路由。</a:t>
            </a:r>
            <a:endParaRPr lang="zh-CN" altLang="en-US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r>
              <a:rPr lang="zh-CN" smtClean="0">
                <a:ea typeface="黑体" pitchFamily="2" charset="-122"/>
              </a:rPr>
              <a:t> </a:t>
            </a:r>
            <a:r>
              <a:rPr lang="en-US" altLang="zh-CN" smtClean="0">
                <a:ea typeface="黑体" pitchFamily="2" charset="-122"/>
              </a:rPr>
              <a:t>IPv6</a:t>
            </a:r>
            <a:r>
              <a:rPr lang="zh-TW" altLang="en-US" smtClean="0">
                <a:ea typeface="黑体" pitchFamily="2" charset="-122"/>
              </a:rPr>
              <a:t>預設路由的命令是</a:t>
            </a:r>
            <a:r>
              <a:rPr lang="zh-CN" altLang="zh-CN" b="1" smtClean="0">
                <a:ea typeface="黑体" pitchFamily="2" charset="-122"/>
              </a:rPr>
              <a:t>::/0</a:t>
            </a:r>
            <a:r>
              <a:rPr lang="zh-CN" altLang="en-US" smtClean="0">
                <a:ea typeface="黑体" pitchFamily="2" charset="-122"/>
              </a:rPr>
              <a:t>。</a:t>
            </a:r>
            <a:r>
              <a:rPr lang="zh-TW" altLang="en-US" smtClean="0">
                <a:ea typeface="黑体" pitchFamily="2" charset="-122"/>
              </a:rPr>
              <a:t>這是全零位址的</a:t>
            </a:r>
            <a:r>
              <a:rPr lang="en-US" altLang="zh-CN" smtClean="0">
                <a:ea typeface="黑体" pitchFamily="2" charset="-122"/>
              </a:rPr>
              <a:t>IPv6</a:t>
            </a:r>
            <a:r>
              <a:rPr lang="zh-CN" altLang="en-US" smtClean="0">
                <a:ea typeface="黑体" pitchFamily="2" charset="-122"/>
              </a:rPr>
              <a:t>版本（記住</a:t>
            </a:r>
            <a:r>
              <a:rPr lang="en-US" altLang="zh-CN" smtClean="0">
                <a:ea typeface="黑体" pitchFamily="2" charset="-122"/>
              </a:rPr>
              <a:t>::</a:t>
            </a:r>
            <a:r>
              <a:rPr lang="zh-TW" altLang="en-US" smtClean="0">
                <a:ea typeface="黑体" pitchFamily="2" charset="-122"/>
              </a:rPr>
              <a:t>用於標識連續的零），類似於</a:t>
            </a:r>
            <a:r>
              <a:rPr lang="en-US" altLang="zh-CN" smtClean="0">
                <a:ea typeface="黑体" pitchFamily="2" charset="-122"/>
              </a:rPr>
              <a:t>IPv4</a:t>
            </a:r>
            <a:r>
              <a:rPr lang="zh-TW" altLang="en-US" smtClean="0">
                <a:ea typeface="黑体" pitchFamily="2" charset="-122"/>
              </a:rPr>
              <a:t>預設路由中使用的的四零位址。</a:t>
            </a:r>
            <a:endParaRPr lang="zh-CN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r>
              <a:rPr lang="zh-TW" altLang="en-US" smtClean="0">
                <a:ea typeface="黑体" pitchFamily="2" charset="-122"/>
              </a:rPr>
              <a:t> 預設路由可以配置為直連、遞迴或完全指定靜態預設路由。</a:t>
            </a:r>
            <a:endParaRPr lang="zh-CN" altLang="en-US" smtClean="0">
              <a:ea typeface="黑体" pitchFamily="2" charset="-122"/>
            </a:endParaRPr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25C60DB-C149-4AC2-869A-08A710605A47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TW" altLang="en-US" smtClean="0">
                <a:ea typeface="黑体" pitchFamily="2" charset="-122"/>
              </a:rPr>
              <a:t>注意，預設路由在路由表中顯示為“</a:t>
            </a:r>
            <a:r>
              <a:rPr lang="zh-CN" altLang="zh-CN" smtClean="0">
                <a:ea typeface="黑体" pitchFamily="2" charset="-122"/>
              </a:rPr>
              <a:t>S”</a:t>
            </a:r>
            <a:r>
              <a:rPr lang="zh-TW" altLang="en-US" smtClean="0">
                <a:ea typeface="黑体" pitchFamily="2" charset="-122"/>
              </a:rPr>
              <a:t>，因為正確名稱是靜態預設路由，但要注意</a:t>
            </a:r>
            <a:r>
              <a:rPr lang="en-US" altLang="zh-CN" smtClean="0">
                <a:ea typeface="黑体" pitchFamily="2" charset="-122"/>
              </a:rPr>
              <a:t>IPv6</a:t>
            </a:r>
            <a:r>
              <a:rPr lang="zh-TW" altLang="en-US" smtClean="0">
                <a:ea typeface="黑体" pitchFamily="2" charset="-122"/>
              </a:rPr>
              <a:t>路由表中不使用 *（星號）標識預設路由</a:t>
            </a:r>
            <a:r>
              <a:rPr lang="zh-CN" altLang="en-US" smtClean="0">
                <a:ea typeface="黑体" pitchFamily="2" charset="-122"/>
              </a:rPr>
              <a:t>。</a:t>
            </a:r>
            <a:endParaRPr lang="zh-CN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endParaRPr lang="zh-CN" altLang="en-US" smtClean="0">
              <a:ea typeface="黑体" pitchFamily="2" charset="-122"/>
            </a:endParaRPr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D718678-ACB6-40C3-95AF-7BB966004EDC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C19203A-D4ED-473F-BE57-1F3593A162CB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TW" altLang="en-US" dirty="0" smtClean="0">
                <a:ea typeface="黑体" pitchFamily="2" charset="-122"/>
              </a:rPr>
              <a:t>注意我們如何只用路由表中的一個靜態路由條目對兩個</a:t>
            </a:r>
            <a:r>
              <a:rPr lang="en-US" altLang="zh-CN" dirty="0" smtClean="0">
                <a:ea typeface="黑体" pitchFamily="2" charset="-122"/>
              </a:rPr>
              <a:t>LAN</a:t>
            </a:r>
            <a:r>
              <a:rPr lang="zh-CN" altLang="en-US" dirty="0" smtClean="0">
                <a:ea typeface="黑体" pitchFamily="2" charset="-122"/>
              </a:rPr>
              <a:t>介面執行</a:t>
            </a:r>
            <a:r>
              <a:rPr lang="en-US" altLang="zh-CN" dirty="0" smtClean="0">
                <a:ea typeface="黑体" pitchFamily="2" charset="-122"/>
              </a:rPr>
              <a:t>ping</a:t>
            </a:r>
            <a:r>
              <a:rPr lang="zh-CN" dirty="0" smtClean="0">
                <a:ea typeface="黑体" pitchFamily="2" charset="-122"/>
              </a:rPr>
              <a:t>命令</a:t>
            </a:r>
            <a:r>
              <a:rPr lang="zh-CN" altLang="en-US" dirty="0" smtClean="0">
                <a:ea typeface="黑体" pitchFamily="2" charset="-122"/>
              </a:rPr>
              <a:t>。</a:t>
            </a:r>
            <a:r>
              <a:rPr lang="zh-TW" altLang="en-US" dirty="0" smtClean="0">
                <a:ea typeface="黑体" pitchFamily="2" charset="-122"/>
              </a:rPr>
              <a:t>我們不必配置兩個靜態路由到達</a:t>
            </a:r>
            <a:r>
              <a:rPr lang="en-US" altLang="zh-CN" dirty="0" smtClean="0">
                <a:ea typeface="黑体" pitchFamily="2" charset="-122"/>
              </a:rPr>
              <a:t>Branch-2</a:t>
            </a:r>
            <a:r>
              <a:rPr lang="zh-CN" altLang="en-US" dirty="0" smtClean="0">
                <a:ea typeface="黑体" pitchFamily="2" charset="-122"/>
              </a:rPr>
              <a:t>的</a:t>
            </a:r>
            <a:r>
              <a:rPr lang="zh-CN" altLang="zh-CN" dirty="0" smtClean="0">
                <a:ea typeface="黑体" pitchFamily="2" charset="-122"/>
              </a:rPr>
              <a:t>LAN</a:t>
            </a:r>
            <a:r>
              <a:rPr lang="zh-TW" altLang="en-US" dirty="0" smtClean="0">
                <a:ea typeface="黑体" pitchFamily="2" charset="-122"/>
              </a:rPr>
              <a:t>，我們可以根據地址網路部分的相同位元來</a:t>
            </a:r>
            <a:r>
              <a:rPr lang="zh-CN" altLang="en-US" dirty="0" smtClean="0">
                <a:ea typeface="黑体" pitchFamily="2" charset="-122"/>
              </a:rPr>
              <a:t>摘要位址。</a:t>
            </a:r>
            <a:r>
              <a:rPr lang="zh-TW" altLang="en-US" dirty="0" smtClean="0">
                <a:ea typeface="黑体" pitchFamily="2" charset="-122"/>
              </a:rPr>
              <a:t>在本例中，兩個位址有</a:t>
            </a:r>
            <a:r>
              <a:rPr lang="en-US" altLang="zh-CN" dirty="0" smtClean="0">
                <a:ea typeface="黑体" pitchFamily="2" charset="-122"/>
              </a:rPr>
              <a:t>46</a:t>
            </a:r>
            <a:r>
              <a:rPr lang="zh-CN" dirty="0" smtClean="0">
                <a:ea typeface="黑体" pitchFamily="2" charset="-122"/>
              </a:rPr>
              <a:t>位是</a:t>
            </a:r>
            <a:r>
              <a:rPr lang="zh-CN" altLang="en-US" dirty="0" smtClean="0">
                <a:ea typeface="黑体" pitchFamily="2" charset="-122"/>
              </a:rPr>
              <a:t>相同</a:t>
            </a:r>
            <a:r>
              <a:rPr lang="zh-CN" dirty="0" smtClean="0">
                <a:ea typeface="黑体" pitchFamily="2" charset="-122"/>
              </a:rPr>
              <a:t>的</a:t>
            </a:r>
            <a:r>
              <a:rPr lang="zh-CN" altLang="en-US" dirty="0" smtClean="0">
                <a:ea typeface="黑体" pitchFamily="2" charset="-122"/>
              </a:rPr>
              <a:t>。</a:t>
            </a:r>
            <a:r>
              <a:rPr lang="zh-TW" altLang="en-US" dirty="0" smtClean="0">
                <a:ea typeface="黑体" pitchFamily="2" charset="-122"/>
              </a:rPr>
              <a:t>前兩個十六位元組各</a:t>
            </a:r>
            <a:r>
              <a:rPr lang="en-US" altLang="zh-CN" dirty="0" smtClean="0">
                <a:ea typeface="黑体" pitchFamily="2" charset="-122"/>
              </a:rPr>
              <a:t>16</a:t>
            </a:r>
            <a:r>
              <a:rPr lang="zh-CN" altLang="en-US" dirty="0" smtClean="0">
                <a:ea typeface="黑体" pitchFamily="2" charset="-122"/>
              </a:rPr>
              <a:t>位，加上第</a:t>
            </a:r>
            <a:r>
              <a:rPr lang="zh-CN" altLang="zh-CN" dirty="0" smtClean="0">
                <a:ea typeface="黑体" pitchFamily="2" charset="-122"/>
              </a:rPr>
              <a:t>3</a:t>
            </a:r>
            <a:r>
              <a:rPr lang="zh-CN" altLang="zh-CN" baseline="30000" dirty="0" smtClean="0">
                <a:ea typeface="黑体" pitchFamily="2" charset="-122"/>
              </a:rPr>
              <a:t> </a:t>
            </a:r>
            <a:r>
              <a:rPr lang="zh-TW" altLang="en-US" dirty="0" smtClean="0">
                <a:ea typeface="黑体" pitchFamily="2" charset="-122"/>
              </a:rPr>
              <a:t>個十六位元組</a:t>
            </a:r>
            <a:r>
              <a:rPr lang="en-US" altLang="zh-CN" dirty="0" smtClean="0">
                <a:ea typeface="黑体" pitchFamily="2" charset="-122"/>
              </a:rPr>
              <a:t>14</a:t>
            </a:r>
            <a:r>
              <a:rPr lang="zh-CN" altLang="en-US" dirty="0" smtClean="0">
                <a:ea typeface="黑体" pitchFamily="2" charset="-122"/>
              </a:rPr>
              <a:t>位，一共</a:t>
            </a:r>
            <a:r>
              <a:rPr lang="en-US" altLang="zh-CN" dirty="0" smtClean="0">
                <a:ea typeface="黑体" pitchFamily="2" charset="-122"/>
              </a:rPr>
              <a:t>63</a:t>
            </a:r>
            <a:r>
              <a:rPr lang="zh-CN" dirty="0" smtClean="0">
                <a:ea typeface="黑体" pitchFamily="2" charset="-122"/>
              </a:rPr>
              <a:t>位</a:t>
            </a:r>
            <a:r>
              <a:rPr lang="zh-CN" altLang="en-US" dirty="0" smtClean="0">
                <a:ea typeface="黑体" pitchFamily="2" charset="-122"/>
              </a:rPr>
              <a:t>。</a:t>
            </a:r>
            <a:endParaRPr lang="zh-CN" dirty="0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r>
              <a:rPr lang="zh-TW" altLang="en-US" dirty="0" smtClean="0">
                <a:ea typeface="黑体" pitchFamily="2" charset="-122"/>
              </a:rPr>
              <a:t>你可以看到，我們可以只用路由表中的一個靜態路由來對每個</a:t>
            </a:r>
            <a:r>
              <a:rPr lang="en-US" altLang="zh-CN" dirty="0" smtClean="0">
                <a:ea typeface="黑体" pitchFamily="2" charset="-122"/>
              </a:rPr>
              <a:t>LAN</a:t>
            </a:r>
            <a:r>
              <a:rPr lang="zh-CN" altLang="en-US" dirty="0" smtClean="0">
                <a:ea typeface="黑体" pitchFamily="2" charset="-122"/>
              </a:rPr>
              <a:t>介面執行</a:t>
            </a:r>
            <a:r>
              <a:rPr lang="en-US" altLang="zh-CN" dirty="0" smtClean="0">
                <a:ea typeface="黑体" pitchFamily="2" charset="-122"/>
              </a:rPr>
              <a:t>ping</a:t>
            </a:r>
            <a:r>
              <a:rPr lang="zh-CN" dirty="0" smtClean="0">
                <a:ea typeface="黑体" pitchFamily="2" charset="-122"/>
              </a:rPr>
              <a:t>操作。</a:t>
            </a:r>
          </a:p>
          <a:p>
            <a:pPr>
              <a:spcBef>
                <a:spcPct val="0"/>
              </a:spcBef>
            </a:pPr>
            <a:endParaRPr lang="zh-CN" altLang="en-US" dirty="0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endParaRPr lang="zh-CN" altLang="en-US" dirty="0" smtClean="0">
              <a:ea typeface="黑体" pitchFamily="2" charset="-122"/>
            </a:endParaRPr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1BE2994-7297-4D3F-AA08-64186CB65494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74B2779-0F1D-4D41-BFC3-BB091005E60E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TW" altLang="en-US" smtClean="0">
                <a:ea typeface="黑体" pitchFamily="2" charset="-122"/>
              </a:rPr>
              <a:t>由於不適合幻燈片，部分輸出已省略</a:t>
            </a:r>
            <a:r>
              <a:rPr lang="zh-CN" altLang="en-US" smtClean="0">
                <a:ea typeface="黑体" pitchFamily="2" charset="-122"/>
              </a:rPr>
              <a:t>。</a:t>
            </a:r>
            <a:r>
              <a:rPr lang="en-US" altLang="zh-CN" smtClean="0">
                <a:ea typeface="黑体" pitchFamily="2" charset="-122"/>
              </a:rPr>
              <a:t>5</a:t>
            </a:r>
            <a:r>
              <a:rPr lang="zh-TW" altLang="en-US" smtClean="0">
                <a:ea typeface="黑体" pitchFamily="2" charset="-122"/>
              </a:rPr>
              <a:t>個浮動靜態路由配置的管理距離為</a:t>
            </a:r>
            <a:r>
              <a:rPr lang="zh-CN" altLang="zh-CN" smtClean="0">
                <a:ea typeface="黑体" pitchFamily="2" charset="-122"/>
              </a:rPr>
              <a:t>91</a:t>
            </a:r>
            <a:r>
              <a:rPr lang="zh-TW" altLang="en-US" smtClean="0">
                <a:ea typeface="黑体" pitchFamily="2" charset="-122"/>
              </a:rPr>
              <a:t>，比路由協定（本例中為</a:t>
            </a:r>
            <a:r>
              <a:rPr lang="zh-CN" altLang="zh-CN" smtClean="0">
                <a:ea typeface="黑体" pitchFamily="2" charset="-122"/>
              </a:rPr>
              <a:t>EIGRP</a:t>
            </a:r>
            <a:r>
              <a:rPr lang="zh-CN" altLang="en-US" smtClean="0">
                <a:ea typeface="黑体" pitchFamily="2" charset="-122"/>
              </a:rPr>
              <a:t>）多</a:t>
            </a:r>
            <a:r>
              <a:rPr lang="zh-CN" altLang="zh-CN" smtClean="0">
                <a:ea typeface="黑体" pitchFamily="2" charset="-122"/>
              </a:rPr>
              <a:t>1</a:t>
            </a:r>
            <a:r>
              <a:rPr lang="zh-CN" altLang="en-US" smtClean="0">
                <a:ea typeface="黑体" pitchFamily="2" charset="-122"/>
              </a:rPr>
              <a:t>。</a:t>
            </a:r>
            <a:r>
              <a:rPr lang="zh-TW" altLang="en-US" smtClean="0">
                <a:ea typeface="黑体" pitchFamily="2" charset="-122"/>
              </a:rPr>
              <a:t>左側的輸出顯示僅安裝了動態路由的</a:t>
            </a:r>
            <a:r>
              <a:rPr lang="en-US" altLang="zh-CN" smtClean="0">
                <a:ea typeface="黑体" pitchFamily="2" charset="-122"/>
              </a:rPr>
              <a:t>IPv6</a:t>
            </a:r>
            <a:r>
              <a:rPr lang="zh-CN" smtClean="0">
                <a:ea typeface="黑体" pitchFamily="2" charset="-122"/>
              </a:rPr>
              <a:t>路由表</a:t>
            </a:r>
            <a:r>
              <a:rPr lang="zh-CN" altLang="en-US" smtClean="0">
                <a:ea typeface="黑体" pitchFamily="2" charset="-122"/>
              </a:rPr>
              <a:t>。</a:t>
            </a:r>
            <a:r>
              <a:rPr lang="zh-TW" altLang="en-US" smtClean="0">
                <a:ea typeface="黑体" pitchFamily="2" charset="-122"/>
              </a:rPr>
              <a:t>如果主路徑（介面</a:t>
            </a:r>
            <a:r>
              <a:rPr lang="zh-CN" altLang="zh-CN" smtClean="0">
                <a:ea typeface="黑体" pitchFamily="2" charset="-122"/>
              </a:rPr>
              <a:t>s0/0/0</a:t>
            </a:r>
            <a:r>
              <a:rPr lang="zh-TW" altLang="en-US" smtClean="0">
                <a:ea typeface="黑体" pitchFamily="2" charset="-122"/>
              </a:rPr>
              <a:t>）關閉，動態路由會從路由表中刪除，並且浮動靜態路由會代替它們</a:t>
            </a:r>
            <a:r>
              <a:rPr lang="zh-CN" altLang="en-US" smtClean="0">
                <a:ea typeface="黑体" pitchFamily="2" charset="-122"/>
              </a:rPr>
              <a:t>。</a:t>
            </a:r>
            <a:r>
              <a:rPr lang="en-US" altLang="zh-CN" smtClean="0">
                <a:ea typeface="黑体" pitchFamily="2" charset="-122"/>
              </a:rPr>
              <a:t>Branch-1</a:t>
            </a:r>
            <a:r>
              <a:rPr lang="zh-TW" altLang="en-US" smtClean="0">
                <a:ea typeface="黑体" pitchFamily="2" charset="-122"/>
              </a:rPr>
              <a:t>現在會透過備用路徑</a:t>
            </a:r>
            <a:r>
              <a:rPr lang="en-US" altLang="zh-CN" smtClean="0">
                <a:ea typeface="黑体" pitchFamily="2" charset="-122"/>
              </a:rPr>
              <a:t>(Serial 0/0/1)</a:t>
            </a:r>
            <a:r>
              <a:rPr lang="zh-TW" altLang="en-US" smtClean="0">
                <a:ea typeface="黑体" pitchFamily="2" charset="-122"/>
              </a:rPr>
              <a:t>將流量路由到</a:t>
            </a:r>
            <a:r>
              <a:rPr lang="zh-CN" altLang="zh-CN" smtClean="0">
                <a:ea typeface="黑体" pitchFamily="2" charset="-122"/>
              </a:rPr>
              <a:t>Branch-2</a:t>
            </a:r>
            <a:r>
              <a:rPr lang="zh-CN" smtClean="0">
                <a:ea typeface="黑体" pitchFamily="2" charset="-122"/>
              </a:rPr>
              <a:t>。</a:t>
            </a:r>
            <a:endParaRPr lang="zh-CN" altLang="en-US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endParaRPr lang="zh-CN" altLang="en-US" smtClean="0">
              <a:ea typeface="黑体" pitchFamily="2" charset="-122"/>
            </a:endParaRPr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1AF4DA-966B-4A63-840D-45B090D845C1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1956854-DB7D-43C2-9795-4734C19C52FA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D06F288-7405-468A-8D74-B472B4B60FAA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1" lang="ja-JP" altLang="en-US" smtClean="0"/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B31E797-A7B6-41E6-B832-474531BD8F84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CN" altLang="en-US" dirty="0" smtClean="0">
                <a:ea typeface="黑体" pitchFamily="2" charset="-122"/>
              </a:rPr>
              <a:t>為了使</a:t>
            </a:r>
            <a:r>
              <a:rPr lang="zh-CN" altLang="zh-CN" dirty="0" smtClean="0">
                <a:ea typeface="黑体" pitchFamily="2" charset="-122"/>
              </a:rPr>
              <a:t>Branch</a:t>
            </a:r>
            <a:r>
              <a:rPr lang="zh-CN" altLang="en-US" dirty="0" smtClean="0">
                <a:ea typeface="黑体" pitchFamily="2" charset="-122"/>
              </a:rPr>
              <a:t>-</a:t>
            </a:r>
            <a:r>
              <a:rPr lang="en-US" altLang="zh-CN" dirty="0" smtClean="0">
                <a:ea typeface="黑体" pitchFamily="2" charset="-122"/>
              </a:rPr>
              <a:t>1</a:t>
            </a:r>
            <a:r>
              <a:rPr lang="zh-TW" altLang="en-US" dirty="0" smtClean="0">
                <a:ea typeface="黑体" pitchFamily="2" charset="-122"/>
              </a:rPr>
              <a:t>可以將資料封包轉發到</a:t>
            </a:r>
            <a:r>
              <a:rPr lang="zh-CN" altLang="zh-CN" dirty="0" smtClean="0">
                <a:ea typeface="黑体" pitchFamily="2" charset="-122"/>
              </a:rPr>
              <a:t>Branch</a:t>
            </a:r>
            <a:r>
              <a:rPr lang="zh-CN" altLang="en-US" dirty="0" smtClean="0">
                <a:ea typeface="黑体" pitchFamily="2" charset="-122"/>
              </a:rPr>
              <a:t>-</a:t>
            </a:r>
            <a:r>
              <a:rPr lang="en-US" altLang="zh-CN" dirty="0" smtClean="0">
                <a:ea typeface="黑体" pitchFamily="2" charset="-122"/>
              </a:rPr>
              <a:t>2</a:t>
            </a:r>
            <a:r>
              <a:rPr lang="zh-CN" altLang="en-US" dirty="0" smtClean="0">
                <a:ea typeface="黑体" pitchFamily="2" charset="-122"/>
              </a:rPr>
              <a:t>的</a:t>
            </a:r>
            <a:r>
              <a:rPr lang="zh-CN" altLang="zh-CN" dirty="0" smtClean="0">
                <a:ea typeface="黑体" pitchFamily="2" charset="-122"/>
              </a:rPr>
              <a:t>LAN</a:t>
            </a:r>
            <a:r>
              <a:rPr lang="zh-TW" altLang="en-US" dirty="0" smtClean="0">
                <a:ea typeface="黑体" pitchFamily="2" charset="-122"/>
              </a:rPr>
              <a:t>，它必須將資料封包從其</a:t>
            </a:r>
            <a:r>
              <a:rPr lang="en-US" altLang="zh-CN" dirty="0" smtClean="0">
                <a:ea typeface="黑体" pitchFamily="2" charset="-122"/>
              </a:rPr>
              <a:t>Serial 0/0/1</a:t>
            </a:r>
            <a:r>
              <a:rPr lang="zh-TW" altLang="en-US" dirty="0" smtClean="0">
                <a:ea typeface="黑体" pitchFamily="2" charset="-122"/>
              </a:rPr>
              <a:t>介面發送出去</a:t>
            </a:r>
            <a:r>
              <a:rPr lang="zh-CN" altLang="en-US" dirty="0" smtClean="0">
                <a:ea typeface="黑体" pitchFamily="2" charset="-122"/>
              </a:rPr>
              <a:t>。</a:t>
            </a:r>
            <a:r>
              <a:rPr lang="zh-TW" altLang="en-US" dirty="0" smtClean="0">
                <a:ea typeface="黑体" pitchFamily="2" charset="-122"/>
              </a:rPr>
              <a:t>出口介面也被視為到達這些網路的方向</a:t>
            </a:r>
            <a:r>
              <a:rPr lang="zh-CN" altLang="en-US" dirty="0" smtClean="0">
                <a:ea typeface="黑体" pitchFamily="2" charset="-122"/>
              </a:rPr>
              <a:t>。</a:t>
            </a:r>
            <a:endParaRPr lang="zh-CN" dirty="0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endParaRPr lang="zh-CN" altLang="en-US" dirty="0" smtClean="0">
              <a:ea typeface="黑体" pitchFamily="2" charset="-122"/>
            </a:endParaRPr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880CFDE-5E7C-4719-B9D4-31B442F0F8A6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CN" altLang="en-US" dirty="0" smtClean="0">
                <a:ea typeface="黑体" pitchFamily="2" charset="-122"/>
              </a:rPr>
              <a:t>使用出口介面會</a:t>
            </a:r>
            <a:r>
              <a:rPr lang="zh-TW" altLang="en-US" dirty="0" smtClean="0">
                <a:ea typeface="黑体" pitchFamily="2" charset="-122"/>
              </a:rPr>
              <a:t>將靜態路由顯示為直連，因此得名“直連靜態路由”</a:t>
            </a:r>
            <a:r>
              <a:rPr lang="zh-CN" altLang="en-US" dirty="0" smtClean="0">
                <a:ea typeface="黑体" pitchFamily="2" charset="-122"/>
              </a:rPr>
              <a:t>。</a:t>
            </a:r>
            <a:r>
              <a:rPr lang="zh-TW" altLang="en-US" dirty="0" smtClean="0">
                <a:ea typeface="黑体" pitchFamily="2" charset="-122"/>
              </a:rPr>
              <a:t>請查看幻燈片上的“</a:t>
            </a:r>
            <a:r>
              <a:rPr lang="zh-CN" altLang="zh-CN" dirty="0" smtClean="0">
                <a:ea typeface="黑体" pitchFamily="2" charset="-122"/>
              </a:rPr>
              <a:t>L”</a:t>
            </a:r>
            <a:r>
              <a:rPr lang="zh-CN" altLang="en-US" dirty="0" smtClean="0">
                <a:ea typeface="黑体" pitchFamily="2" charset="-122"/>
              </a:rPr>
              <a:t>。</a:t>
            </a:r>
            <a:r>
              <a:rPr lang="zh-TW" altLang="en-US" dirty="0" smtClean="0">
                <a:ea typeface="黑体" pitchFamily="2" charset="-122"/>
              </a:rPr>
              <a:t>解釋鏈路如何顯示</a:t>
            </a:r>
            <a:r>
              <a:rPr lang="en-US" altLang="zh-CN" dirty="0" smtClean="0">
                <a:ea typeface="黑体" pitchFamily="2" charset="-122"/>
              </a:rPr>
              <a:t>128</a:t>
            </a:r>
            <a:r>
              <a:rPr lang="zh-TW" altLang="en-US" dirty="0" smtClean="0">
                <a:ea typeface="黑体" pitchFamily="2" charset="-122"/>
              </a:rPr>
              <a:t>位前置碼，“</a:t>
            </a:r>
            <a:r>
              <a:rPr lang="zh-CN" altLang="zh-CN" dirty="0" smtClean="0">
                <a:ea typeface="黑体" pitchFamily="2" charset="-122"/>
              </a:rPr>
              <a:t>C”</a:t>
            </a:r>
            <a:r>
              <a:rPr lang="zh-TW" altLang="en-US" dirty="0" smtClean="0">
                <a:ea typeface="黑体" pitchFamily="2" charset="-122"/>
              </a:rPr>
              <a:t>如何顯示實際使用的前置碼</a:t>
            </a:r>
            <a:r>
              <a:rPr lang="zh-CN" altLang="en-US" dirty="0" smtClean="0">
                <a:ea typeface="黑体" pitchFamily="2" charset="-122"/>
              </a:rPr>
              <a:t>。</a:t>
            </a:r>
            <a:r>
              <a:rPr lang="zh-CN" dirty="0" smtClean="0">
                <a:ea typeface="黑体" pitchFamily="2" charset="-122"/>
              </a:rPr>
              <a:t>在本例中，“</a:t>
            </a:r>
            <a:r>
              <a:rPr lang="zh-CN" altLang="zh-CN" dirty="0" smtClean="0">
                <a:ea typeface="黑体" pitchFamily="2" charset="-122"/>
              </a:rPr>
              <a:t>C”</a:t>
            </a:r>
            <a:r>
              <a:rPr lang="zh-TW" altLang="en-US" dirty="0" smtClean="0">
                <a:ea typeface="黑体" pitchFamily="2" charset="-122"/>
              </a:rPr>
              <a:t>所標識的子網是</a:t>
            </a:r>
            <a:r>
              <a:rPr lang="zh-CN" altLang="zh-CN" dirty="0" smtClean="0">
                <a:ea typeface="黑体" pitchFamily="2" charset="-122"/>
              </a:rPr>
              <a:t>2001:DB8:A::2/127</a:t>
            </a:r>
            <a:r>
              <a:rPr lang="zh-CN" dirty="0" smtClean="0">
                <a:ea typeface="黑体" pitchFamily="2" charset="-122"/>
              </a:rPr>
              <a:t>，“</a:t>
            </a:r>
            <a:r>
              <a:rPr lang="zh-CN" altLang="zh-CN" dirty="0" smtClean="0">
                <a:ea typeface="黑体" pitchFamily="2" charset="-122"/>
              </a:rPr>
              <a:t>L”</a:t>
            </a:r>
            <a:r>
              <a:rPr lang="zh-TW" altLang="en-US" dirty="0" smtClean="0">
                <a:ea typeface="黑体" pitchFamily="2" charset="-122"/>
              </a:rPr>
              <a:t>所標識的介面位址或本地主機路由是</a:t>
            </a:r>
            <a:r>
              <a:rPr lang="en-US" altLang="zh-CN" dirty="0" smtClean="0">
                <a:ea typeface="黑体" pitchFamily="2" charset="-122"/>
              </a:rPr>
              <a:t>2001:DB8:A::3/128</a:t>
            </a:r>
            <a:endParaRPr lang="zh-CN" altLang="zh-CN" dirty="0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endParaRPr lang="zh-CN" altLang="en-US" dirty="0" smtClean="0">
              <a:ea typeface="黑体" pitchFamily="2" charset="-122"/>
            </a:endParaRPr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9D254C5-0AB6-4A25-82F1-0A0185DE093D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TW" altLang="en-US" smtClean="0">
                <a:ea typeface="黑体" pitchFamily="2" charset="-122"/>
              </a:rPr>
              <a:t>在本例中，為了使</a:t>
            </a:r>
            <a:r>
              <a:rPr lang="en-US" altLang="zh-CN" smtClean="0">
                <a:ea typeface="黑体" pitchFamily="2" charset="-122"/>
              </a:rPr>
              <a:t>Branch-1</a:t>
            </a:r>
            <a:r>
              <a:rPr lang="zh-TW" altLang="en-US" smtClean="0">
                <a:ea typeface="黑体" pitchFamily="2" charset="-122"/>
              </a:rPr>
              <a:t>可以將資料封包轉發到</a:t>
            </a:r>
            <a:r>
              <a:rPr lang="en-US" altLang="zh-CN" smtClean="0">
                <a:ea typeface="黑体" pitchFamily="2" charset="-122"/>
              </a:rPr>
              <a:t>Branch-2</a:t>
            </a:r>
            <a:r>
              <a:rPr lang="zh-CN" altLang="en-US" smtClean="0">
                <a:ea typeface="黑体" pitchFamily="2" charset="-122"/>
              </a:rPr>
              <a:t>的</a:t>
            </a:r>
            <a:r>
              <a:rPr lang="zh-CN" altLang="zh-CN" smtClean="0">
                <a:ea typeface="黑体" pitchFamily="2" charset="-122"/>
              </a:rPr>
              <a:t>LAN</a:t>
            </a:r>
            <a:r>
              <a:rPr lang="zh-TW" altLang="en-US" smtClean="0">
                <a:ea typeface="黑体" pitchFamily="2" charset="-122"/>
              </a:rPr>
              <a:t>，它必須將資料封包轉發到這些網路方向上的下一跳路由器</a:t>
            </a:r>
            <a:r>
              <a:rPr lang="zh-CN" altLang="en-US" smtClean="0">
                <a:ea typeface="黑体" pitchFamily="2" charset="-122"/>
              </a:rPr>
              <a:t>。</a:t>
            </a:r>
            <a:r>
              <a:rPr lang="zh-TW" altLang="en-US" smtClean="0">
                <a:ea typeface="黑体" pitchFamily="2" charset="-122"/>
              </a:rPr>
              <a:t>在本例中，這是</a:t>
            </a:r>
            <a:r>
              <a:rPr lang="en-US" altLang="zh-CN" smtClean="0">
                <a:ea typeface="黑体" pitchFamily="2" charset="-122"/>
              </a:rPr>
              <a:t>Branch-2</a:t>
            </a:r>
            <a:r>
              <a:rPr lang="zh-CN" altLang="en-US" smtClean="0">
                <a:ea typeface="黑体" pitchFamily="2" charset="-122"/>
              </a:rPr>
              <a:t>的</a:t>
            </a:r>
            <a:r>
              <a:rPr lang="en-US" altLang="zh-CN" smtClean="0">
                <a:ea typeface="黑体" pitchFamily="2" charset="-122"/>
              </a:rPr>
              <a:t>IPv6</a:t>
            </a:r>
            <a:r>
              <a:rPr lang="zh-CN" altLang="en-US" smtClean="0">
                <a:ea typeface="黑体" pitchFamily="2" charset="-122"/>
              </a:rPr>
              <a:t>位址。</a:t>
            </a:r>
            <a:endParaRPr lang="zh-CN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endParaRPr lang="zh-CN" altLang="en-US" smtClean="0">
              <a:ea typeface="黑体" pitchFamily="2" charset="-122"/>
            </a:endParaRP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E881B7-E2C4-4AF2-B97C-CD69EF769E7A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TW" altLang="en-US" smtClean="0">
                <a:ea typeface="黑体" pitchFamily="2" charset="-122"/>
              </a:rPr>
              <a:t>直連和遞迴靜態路由在路由表中的顯示方式有明顯區別</a:t>
            </a:r>
            <a:r>
              <a:rPr lang="zh-CN" altLang="en-US" smtClean="0">
                <a:ea typeface="黑体" pitchFamily="2" charset="-122"/>
              </a:rPr>
              <a:t>。</a:t>
            </a:r>
            <a:r>
              <a:rPr lang="zh-TW" altLang="en-US" smtClean="0">
                <a:ea typeface="黑体" pitchFamily="2" charset="-122"/>
              </a:rPr>
              <a:t>直連靜態路由顯示為直接連接到介面，而遞迴靜態路由透過其</a:t>
            </a:r>
            <a:r>
              <a:rPr lang="en-US" altLang="zh-CN" smtClean="0">
                <a:ea typeface="黑体" pitchFamily="2" charset="-122"/>
              </a:rPr>
              <a:t>IPv6</a:t>
            </a:r>
            <a:r>
              <a:rPr lang="zh-TW" altLang="en-US" smtClean="0">
                <a:ea typeface="黑体" pitchFamily="2" charset="-122"/>
              </a:rPr>
              <a:t>位址標識的下一跳路由器顯示</a:t>
            </a:r>
            <a:r>
              <a:rPr lang="zh-CN" altLang="en-US" smtClean="0">
                <a:ea typeface="黑体" pitchFamily="2" charset="-122"/>
              </a:rPr>
              <a:t>。</a:t>
            </a:r>
            <a:r>
              <a:rPr lang="zh-TW" altLang="en-US" smtClean="0">
                <a:ea typeface="黑体" pitchFamily="2" charset="-122"/>
              </a:rPr>
              <a:t>在本例中，為了使</a:t>
            </a:r>
            <a:r>
              <a:rPr lang="en-US" altLang="zh-CN" smtClean="0">
                <a:ea typeface="黑体" pitchFamily="2" charset="-122"/>
              </a:rPr>
              <a:t>Branch-1</a:t>
            </a:r>
            <a:r>
              <a:rPr lang="zh-TW" altLang="en-US" smtClean="0">
                <a:ea typeface="黑体" pitchFamily="2" charset="-122"/>
              </a:rPr>
              <a:t>將流量路由到</a:t>
            </a:r>
            <a:r>
              <a:rPr lang="en-US" altLang="zh-CN" smtClean="0">
                <a:ea typeface="黑体" pitchFamily="2" charset="-122"/>
              </a:rPr>
              <a:t>Brnach-2</a:t>
            </a:r>
            <a:r>
              <a:rPr lang="zh-CN" altLang="en-US" smtClean="0">
                <a:ea typeface="黑体" pitchFamily="2" charset="-122"/>
              </a:rPr>
              <a:t>的</a:t>
            </a:r>
            <a:r>
              <a:rPr lang="zh-CN" altLang="zh-CN" smtClean="0">
                <a:ea typeface="黑体" pitchFamily="2" charset="-122"/>
              </a:rPr>
              <a:t>LAN</a:t>
            </a:r>
            <a:r>
              <a:rPr lang="zh-TW" altLang="en-US" smtClean="0">
                <a:ea typeface="黑体" pitchFamily="2" charset="-122"/>
              </a:rPr>
              <a:t>，它會發送到</a:t>
            </a:r>
            <a:r>
              <a:rPr lang="en-US" altLang="zh-CN" smtClean="0">
                <a:ea typeface="黑体" pitchFamily="2" charset="-122"/>
              </a:rPr>
              <a:t>2001:DB8:A::2</a:t>
            </a:r>
            <a:r>
              <a:rPr lang="zh-CN" altLang="en-US" smtClean="0">
                <a:ea typeface="黑体" pitchFamily="2" charset="-122"/>
              </a:rPr>
              <a:t>位址，這是</a:t>
            </a:r>
            <a:r>
              <a:rPr lang="en-US" altLang="zh-CN" smtClean="0">
                <a:ea typeface="黑体" pitchFamily="2" charset="-122"/>
              </a:rPr>
              <a:t>Branch-2</a:t>
            </a:r>
            <a:r>
              <a:rPr lang="zh-CN" altLang="en-US" smtClean="0">
                <a:ea typeface="黑体" pitchFamily="2" charset="-122"/>
              </a:rPr>
              <a:t>上配置的</a:t>
            </a:r>
            <a:r>
              <a:rPr lang="en-US" altLang="zh-CN" smtClean="0">
                <a:ea typeface="黑体" pitchFamily="2" charset="-122"/>
              </a:rPr>
              <a:t>IPv6</a:t>
            </a:r>
            <a:r>
              <a:rPr lang="zh-CN" altLang="en-US" smtClean="0">
                <a:ea typeface="黑体" pitchFamily="2" charset="-122"/>
              </a:rPr>
              <a:t>位址。</a:t>
            </a:r>
            <a:r>
              <a:rPr lang="zh-TW" altLang="en-US" smtClean="0">
                <a:ea typeface="黑体" pitchFamily="2" charset="-122"/>
              </a:rPr>
              <a:t>現在路由器必須在路由表中執行第二次尋找，以確定如何到達</a:t>
            </a:r>
            <a:r>
              <a:rPr lang="en-US" altLang="zh-CN" smtClean="0">
                <a:ea typeface="黑体" pitchFamily="2" charset="-122"/>
              </a:rPr>
              <a:t>2001:DB8:A::2</a:t>
            </a:r>
            <a:r>
              <a:rPr lang="zh-CN" altLang="en-US" smtClean="0">
                <a:ea typeface="黑体" pitchFamily="2" charset="-122"/>
              </a:rPr>
              <a:t>網路。</a:t>
            </a:r>
            <a:r>
              <a:rPr lang="zh-TW" altLang="en-US" smtClean="0">
                <a:ea typeface="黑体" pitchFamily="2" charset="-122"/>
              </a:rPr>
              <a:t>根據此資訊，路由器會將資料封包從其</a:t>
            </a:r>
            <a:r>
              <a:rPr lang="en-US" altLang="zh-CN" smtClean="0">
                <a:ea typeface="黑体" pitchFamily="2" charset="-122"/>
              </a:rPr>
              <a:t>Serial 0/0/1</a:t>
            </a:r>
            <a:r>
              <a:rPr lang="zh-TW" altLang="en-US" smtClean="0">
                <a:ea typeface="黑体" pitchFamily="2" charset="-122"/>
              </a:rPr>
              <a:t>介面轉發出去</a:t>
            </a:r>
            <a:r>
              <a:rPr lang="zh-CN" altLang="en-US" smtClean="0">
                <a:ea typeface="黑体" pitchFamily="2" charset="-122"/>
              </a:rPr>
              <a:t>。</a:t>
            </a:r>
            <a:endParaRPr lang="zh-CN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endParaRPr lang="zh-CN" altLang="en-US" smtClean="0">
              <a:ea typeface="黑体" pitchFamily="2" charset="-122"/>
            </a:endParaRPr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52DEEDE-4B21-4D22-96E8-1709D02140C2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TW" altLang="en-US" dirty="0" smtClean="0">
                <a:ea typeface="黑体" pitchFamily="2" charset="-122"/>
              </a:rPr>
              <a:t>完全指定靜態路由顯示下一跳路由器的</a:t>
            </a:r>
            <a:r>
              <a:rPr lang="en-US" altLang="zh-CN" dirty="0" smtClean="0">
                <a:ea typeface="黑体" pitchFamily="2" charset="-122"/>
              </a:rPr>
              <a:t>IPv6</a:t>
            </a:r>
            <a:r>
              <a:rPr lang="zh-CN" altLang="en-US" dirty="0" smtClean="0">
                <a:ea typeface="黑体" pitchFamily="2" charset="-122"/>
              </a:rPr>
              <a:t>位址和出口介面。</a:t>
            </a:r>
            <a:endParaRPr lang="zh-CN" dirty="0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endParaRPr lang="zh-CN" altLang="en-US" dirty="0" smtClean="0">
              <a:ea typeface="黑体" pitchFamily="2" charset="-122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B2879C3-C402-49BA-8D4F-A2E09C138280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zh-TW" altLang="en-US" dirty="0" smtClean="0">
                <a:ea typeface="黑体" pitchFamily="2" charset="-122"/>
              </a:rPr>
              <a:t>完全指定靜態路由顯示下一跳路由器的</a:t>
            </a:r>
            <a:r>
              <a:rPr lang="en-US" altLang="zh-CN" dirty="0" smtClean="0">
                <a:ea typeface="黑体" pitchFamily="2" charset="-122"/>
              </a:rPr>
              <a:t>IPv6</a:t>
            </a:r>
            <a:r>
              <a:rPr lang="zh-TW" altLang="en-US" dirty="0" smtClean="0">
                <a:ea typeface="黑体" pitchFamily="2" charset="-122"/>
              </a:rPr>
              <a:t>位址和出口介面 。正如路由表中所示，完全指定靜態路由顯示下一跳路由器的</a:t>
            </a:r>
            <a:r>
              <a:rPr lang="en-US" altLang="zh-CN" dirty="0" smtClean="0">
                <a:ea typeface="黑体" pitchFamily="2" charset="-122"/>
              </a:rPr>
              <a:t>IPv6</a:t>
            </a:r>
            <a:r>
              <a:rPr lang="zh-CN" altLang="en-US" dirty="0" smtClean="0">
                <a:ea typeface="黑体" pitchFamily="2" charset="-122"/>
              </a:rPr>
              <a:t>位址和出口介面。</a:t>
            </a:r>
            <a:endParaRPr lang="zh-CN" dirty="0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r>
              <a:rPr lang="zh-CN" altLang="zh-CN" dirty="0" smtClean="0">
                <a:ea typeface="黑体" pitchFamily="2" charset="-122"/>
              </a:rPr>
              <a:t> </a:t>
            </a:r>
            <a:endParaRPr lang="en-US" altLang="zh-CN" dirty="0" smtClean="0">
              <a:ea typeface="黑体" pitchFamily="2" charset="-122"/>
            </a:endParaRPr>
          </a:p>
          <a:p>
            <a:pPr>
              <a:spcBef>
                <a:spcPct val="0"/>
              </a:spcBef>
            </a:pPr>
            <a:endParaRPr lang="en-US" altLang="zh-CN" dirty="0" smtClean="0">
              <a:ea typeface="黑体" pitchFamily="2" charset="-122"/>
            </a:endParaRPr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6F0343A-DF56-4CF8-A919-0F9297FA2EA5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6"/>
            <a:ext cx="3657600" cy="384721"/>
          </a:xfrm>
        </p:spPr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/>
            </a:pPr>
            <a:r>
              <a:rPr lang="en-US" dirty="0" smtClean="0"/>
              <a:t>Speaker Name</a:t>
            </a:r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lang="en-US" sz="54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pic>
        <p:nvPicPr>
          <p:cNvPr id="44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12068" y="330200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862154"/>
            <a:ext cx="3657600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2" y="5231003"/>
            <a:ext cx="3657600" cy="297004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31579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with 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9713" y="1339745"/>
            <a:ext cx="4103687" cy="4965700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rgbClr val="435153"/>
                </a:solidFill>
                <a:latin typeface="+mj-lt"/>
              </a:defRPr>
            </a:lvl2pPr>
            <a:lvl3pPr>
              <a:defRPr>
                <a:solidFill>
                  <a:srgbClr val="435153"/>
                </a:solidFill>
                <a:latin typeface="+mj-lt"/>
              </a:defRPr>
            </a:lvl3pPr>
            <a:lvl4pPr>
              <a:defRPr>
                <a:solidFill>
                  <a:srgbClr val="435153"/>
                </a:solidFill>
                <a:latin typeface="+mj-lt"/>
              </a:defRPr>
            </a:lvl4pPr>
            <a:lvl5pPr>
              <a:defRPr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Rounded Rectangle 9"/>
          <p:cNvSpPr/>
          <p:nvPr userDrawn="1"/>
        </p:nvSpPr>
        <p:spPr>
          <a:xfrm>
            <a:off x="4984231" y="1416140"/>
            <a:ext cx="3759720" cy="459903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tx1">
                  <a:lumMod val="20000"/>
                  <a:lumOff val="80000"/>
                </a:schemeClr>
              </a:gs>
              <a:gs pos="47000">
                <a:schemeClr val="bg1"/>
              </a:gs>
              <a:gs pos="100000">
                <a:srgbClr val="EDDFF5"/>
              </a:gs>
            </a:gsLst>
            <a:lin ang="2700000" scaled="1"/>
            <a:tileRect/>
          </a:gra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5221224" y="1747683"/>
            <a:ext cx="3236976" cy="1900292"/>
          </a:xfrm>
        </p:spPr>
        <p:txBody>
          <a:bodyPr/>
          <a:lstStyle>
            <a:lvl1pPr marL="114300" indent="-114300">
              <a:buFontTx/>
              <a:buNone/>
              <a:defRPr sz="20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5310124" y="4876800"/>
            <a:ext cx="3044497" cy="326243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990141" y="1335313"/>
            <a:ext cx="1" cy="4760687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60584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47658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2-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301752"/>
            <a:ext cx="4123944" cy="838200"/>
          </a:xfrm>
        </p:spPr>
        <p:txBody>
          <a:bodyPr vert="horz" lIns="82296" tIns="45720" rIns="82296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Two Column</a:t>
            </a:r>
            <a:br>
              <a:rPr lang="en-US" dirty="0" smtClean="0"/>
            </a:br>
            <a:r>
              <a:rPr lang="en-US" dirty="0" smtClean="0"/>
              <a:t>Title Left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219455" y="1600200"/>
            <a:ext cx="4142232" cy="4526280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  <a:lvl2pPr marL="406400" indent="0">
              <a:buClr>
                <a:schemeClr val="accent5"/>
              </a:buClr>
              <a:buFontTx/>
              <a:buNone/>
              <a:tabLst/>
              <a:defRPr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</a:t>
            </a:r>
            <a:br>
              <a:rPr lang="en-US" dirty="0" smtClean="0"/>
            </a:br>
            <a:r>
              <a:rPr lang="en-US" dirty="0" smtClean="0"/>
              <a:t>do not italicize; use yellow on the </a:t>
            </a:r>
            <a:br>
              <a:rPr lang="en-US" dirty="0" smtClean="0"/>
            </a:br>
            <a:r>
              <a:rPr lang="en-US" dirty="0" smtClean="0"/>
              <a:t>black template and red for the white template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4818888" y="1600200"/>
            <a:ext cx="4005072" cy="452628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1"/>
                </a:solidFill>
                <a:latin typeface="+mj-lt"/>
              </a:defRPr>
            </a:lvl1pPr>
            <a:lvl2pPr marL="406400" indent="0">
              <a:buClr>
                <a:schemeClr val="accent1">
                  <a:lumMod val="40000"/>
                  <a:lumOff val="60000"/>
                </a:schemeClr>
              </a:buClr>
              <a:buFont typeface="Arial" pitchFamily="34" charset="0"/>
              <a:buNone/>
              <a:defRPr>
                <a:solidFill>
                  <a:schemeClr val="tx1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do not italicize; use yellow on the black template and red for the white template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4818887" y="301752"/>
            <a:ext cx="3951308" cy="8382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600" b="0" i="0" u="none" strike="noStrike" kern="1200" cap="none" spc="0" normalizeH="0" baseline="0" noProof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Two Column</a:t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Title Right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gradFill flip="none" rotWithShape="1">
                <a:gsLst>
                  <a:gs pos="16000">
                    <a:schemeClr val="tx2"/>
                  </a:gs>
                  <a:gs pos="100000">
                    <a:srgbClr val="28A7DF"/>
                  </a:gs>
                </a:gsLst>
                <a:lin ang="1800000" scaled="0"/>
                <a:tileRect/>
              </a:gra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486587" y="777667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495200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3-Column Layout No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244475" y="1866900"/>
            <a:ext cx="2622550" cy="4391025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3292474" y="1866900"/>
            <a:ext cx="2593975" cy="4362450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6275388" y="1866900"/>
            <a:ext cx="2633662" cy="4333875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1" name="Text Placeholder 20"/>
          <p:cNvSpPr>
            <a:spLocks noGrp="1" noChangeAspect="1"/>
          </p:cNvSpPr>
          <p:nvPr>
            <p:ph type="body" sz="quarter" idx="17"/>
          </p:nvPr>
        </p:nvSpPr>
        <p:spPr>
          <a:xfrm>
            <a:off x="219456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3255264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24" name="Text Placeholder 20"/>
          <p:cNvSpPr>
            <a:spLocks noGrp="1" noChangeAspect="1"/>
          </p:cNvSpPr>
          <p:nvPr>
            <p:ph type="body" sz="quarter" idx="19"/>
          </p:nvPr>
        </p:nvSpPr>
        <p:spPr>
          <a:xfrm>
            <a:off x="6247902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082817" y="869003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6083084" y="869003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62925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/>
          <p:cNvSpPr>
            <a:spLocks noGrp="1"/>
          </p:cNvSpPr>
          <p:nvPr>
            <p:ph type="title" hasCustomPrompt="1"/>
          </p:nvPr>
        </p:nvSpPr>
        <p:spPr>
          <a:xfrm>
            <a:off x="246972" y="439710"/>
            <a:ext cx="8567244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6" name="Chart Placeholder 35"/>
          <p:cNvSpPr>
            <a:spLocks noGrp="1"/>
          </p:cNvSpPr>
          <p:nvPr>
            <p:ph type="chart" sz="quarter" idx="10"/>
          </p:nvPr>
        </p:nvSpPr>
        <p:spPr>
          <a:xfrm>
            <a:off x="359764" y="1476375"/>
            <a:ext cx="8439461" cy="4305300"/>
          </a:xfrm>
        </p:spPr>
        <p:txBody>
          <a:bodyPr anchor="ctr" anchorCtr="1"/>
          <a:lstStyle>
            <a:lvl1pPr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49466" y="6062114"/>
            <a:ext cx="7461250" cy="276999"/>
          </a:xfrm>
        </p:spPr>
        <p:txBody>
          <a:bodyPr wrap="square" anchor="b" anchorCtr="0">
            <a:spAutoFit/>
          </a:bodyPr>
          <a:lstStyle>
            <a:lvl1pPr algn="l" defTabSz="804863">
              <a:lnSpc>
                <a:spcPct val="100000"/>
              </a:lnSpc>
              <a:spcBef>
                <a:spcPct val="50000"/>
              </a:spcBef>
              <a:buNone/>
              <a:defRPr sz="1200">
                <a:solidFill>
                  <a:srgbClr val="435153"/>
                </a:solidFill>
                <a:latin typeface="+mj-lt"/>
              </a:defRPr>
            </a:lvl1pPr>
            <a:lvl2pPr>
              <a:buFont typeface="Arial" pitchFamily="34" charset="0"/>
              <a:buNone/>
              <a:defRPr sz="1400"/>
            </a:lvl2pPr>
            <a:lvl3pPr>
              <a:buFont typeface="Arial" pitchFamily="34" charset="0"/>
              <a:buNone/>
              <a:defRPr sz="1400"/>
            </a:lvl3pPr>
            <a:lvl4pPr>
              <a:buFont typeface="Arial" pitchFamily="34" charset="0"/>
              <a:buNone/>
              <a:defRPr sz="1400"/>
            </a:lvl4pPr>
            <a:lvl5pPr>
              <a:buFont typeface="Arial" pitchFamily="34" charset="0"/>
              <a:buNone/>
              <a:defRPr sz="1400"/>
            </a:lvl5pPr>
          </a:lstStyle>
          <a:p>
            <a:pPr lvl="0"/>
            <a:r>
              <a:rPr lang="en-US" dirty="0" smtClean="0"/>
              <a:t>Source: Placeholder for Notes Is 12 Points</a:t>
            </a:r>
          </a:p>
        </p:txBody>
      </p:sp>
    </p:spTree>
    <p:extLst>
      <p:ext uri="{BB962C8B-B14F-4D97-AF65-F5344CB8AC3E}">
        <p14:creationId xmlns:p14="http://schemas.microsoft.com/office/powerpoint/2010/main" val="180856543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_photo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4"/>
            <a:ext cx="8558698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46888" y="1600200"/>
            <a:ext cx="4005072" cy="3749040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sz="2400" baseline="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Simple text goes here and can wrap to accommodate more lines of information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4873752" y="1947672"/>
            <a:ext cx="3429000" cy="2990088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26458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4"/>
            <a:ext cx="8558698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87131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3776" y="5852160"/>
            <a:ext cx="8112126" cy="384175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9456" y="649224"/>
            <a:ext cx="8112125" cy="4480560"/>
          </a:xfrm>
        </p:spPr>
        <p:txBody>
          <a:bodyPr/>
          <a:lstStyle>
            <a:lvl1pPr marL="236538" indent="-236538" algn="l" defTabSz="914400" rtl="0" eaLnBrk="1" latinLnBrk="0" hangingPunct="1">
              <a:lnSpc>
                <a:spcPts val="52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None/>
              <a:defRPr kumimoji="0" lang="en-US" sz="54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“Format large quotes using this slide layout. Be sure to cite your source below.”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3802121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7744" y="484632"/>
            <a:ext cx="8755128" cy="4372131"/>
          </a:xfrm>
        </p:spPr>
        <p:txBody>
          <a:bodyPr anchor="b" anchorCtr="0"/>
          <a:lstStyle>
            <a:lvl1pPr marL="228600" indent="-228600">
              <a:buFont typeface="Arial" pitchFamily="34" charset="0"/>
              <a:buChar char="“"/>
              <a:defRPr sz="6000" spc="-2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Format large quotes using this slide layout. Be sure to cite your source below.”</a:t>
            </a:r>
            <a:endParaRPr lang="en-US" dirty="0"/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0248" y="5358903"/>
            <a:ext cx="8574685" cy="61436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4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21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0146466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tel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1918741"/>
            <a:ext cx="4117446" cy="3020518"/>
          </a:xfrm>
        </p:spPr>
        <p:txBody>
          <a:bodyPr vert="horz" lIns="82296" tIns="45720" rIns="82296" bIns="4572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kumimoji="0" lang="en-US" sz="54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Telling Shared Experiences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922519" y="777667"/>
            <a:ext cx="3895344" cy="5287676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+mn-cs"/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marL="0" lv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rgbClr val="435153"/>
              </a:buClr>
              <a:buFont typeface="Arial" pitchFamily="34" charset="0"/>
              <a:buNone/>
            </a:pPr>
            <a:r>
              <a:rPr lang="en-US" dirty="0" smtClean="0"/>
              <a:t>Tell your story here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486587" y="777667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862675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1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1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2" y="4464066"/>
            <a:ext cx="3657600" cy="384721"/>
          </a:xfrm>
        </p:spPr>
        <p:txBody>
          <a:bodyPr>
            <a:spAutoFit/>
          </a:bodyPr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/>
            </a:pPr>
            <a:r>
              <a:rPr lang="en-US" dirty="0" smtClean="0"/>
              <a:t>Speaker Name</a:t>
            </a:r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lang="en-US" sz="54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pic>
        <p:nvPicPr>
          <p:cNvPr id="44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12068" y="330200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862154"/>
            <a:ext cx="3657600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2" y="5231003"/>
            <a:ext cx="3657600" cy="297004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02542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m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279392"/>
            <a:ext cx="4684867" cy="38417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ct val="2000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kumimoji="0" lang="en-US" sz="2000" b="0" i="0" u="none" strike="noStrike" kern="1200" cap="none" spc="0" normalizeH="0" baseline="0" dirty="0">
                <a:ln>
                  <a:noFill/>
                </a:ln>
                <a:solidFill>
                  <a:srgbClr val="493B93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08693" y="3282696"/>
            <a:ext cx="4712557" cy="1022350"/>
          </a:xfrm>
        </p:spPr>
        <p:txBody>
          <a:bodyPr vert="horz" lIns="82296" tIns="45720" rIns="82296" bIns="4572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Demo Title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0" hasCustomPrompt="1"/>
          </p:nvPr>
        </p:nvSpPr>
        <p:spPr>
          <a:xfrm>
            <a:off x="5540375" y="1917700"/>
            <a:ext cx="2676525" cy="2889250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80405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ngle 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1891875" y="795528"/>
            <a:ext cx="5349240" cy="400507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1891874" y="4794352"/>
            <a:ext cx="5347552" cy="99637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1900238" y="795528"/>
            <a:ext cx="5329238" cy="400507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065871" y="4873438"/>
            <a:ext cx="5074070" cy="838200"/>
          </a:xfrm>
        </p:spPr>
        <p:txBody>
          <a:bodyPr anchor="ctr"/>
          <a:lstStyle>
            <a:lvl1pPr>
              <a:defRPr sz="26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2191922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mall photo_top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338328" y="310896"/>
            <a:ext cx="3273552" cy="2459736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38328" y="310896"/>
            <a:ext cx="3273552" cy="2459736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229703" y="3429000"/>
            <a:ext cx="7009298" cy="1421928"/>
          </a:xfrm>
        </p:spPr>
        <p:txBody>
          <a:bodyPr anchor="t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Large photo </a:t>
            </a:r>
            <a:br>
              <a:rPr lang="en-US" dirty="0" smtClean="0"/>
            </a:br>
            <a:r>
              <a:rPr lang="en-US" dirty="0" smtClean="0"/>
              <a:t>caption here.</a:t>
            </a:r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132484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rtrait photo_righ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0" name="Rectangle 39"/>
          <p:cNvSpPr/>
          <p:nvPr/>
        </p:nvSpPr>
        <p:spPr>
          <a:xfrm>
            <a:off x="4992624" y="859536"/>
            <a:ext cx="3630168" cy="5029200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4992624" y="859536"/>
            <a:ext cx="3630168" cy="5029200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29703" y="728972"/>
            <a:ext cx="4349918" cy="1089529"/>
          </a:xfrm>
        </p:spPr>
        <p:txBody>
          <a:bodyPr anchor="t">
            <a:spAutoFit/>
          </a:bodyPr>
          <a:lstStyle>
            <a:lvl1pPr>
              <a:lnSpc>
                <a:spcPct val="90000"/>
              </a:lnSpc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1989035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ultipl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Rectangle 47"/>
          <p:cNvSpPr/>
          <p:nvPr/>
        </p:nvSpPr>
        <p:spPr>
          <a:xfrm>
            <a:off x="3668713" y="311149"/>
            <a:ext cx="3268136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49" name="Picture Placeholder 25"/>
          <p:cNvSpPr>
            <a:spLocks noGrp="1"/>
          </p:cNvSpPr>
          <p:nvPr>
            <p:ph type="pic" sz="quarter" idx="11" hasCustomPrompt="1"/>
          </p:nvPr>
        </p:nvSpPr>
        <p:spPr>
          <a:xfrm>
            <a:off x="3668989" y="311149"/>
            <a:ext cx="3267861" cy="266065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34963" y="311149"/>
            <a:ext cx="3258612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20824" y="311149"/>
            <a:ext cx="3272751" cy="266065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7011988" y="311149"/>
            <a:ext cx="1806574" cy="1308101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1" name="Picture Placeholder 25"/>
          <p:cNvSpPr>
            <a:spLocks noGrp="1"/>
          </p:cNvSpPr>
          <p:nvPr>
            <p:ph type="pic" sz="quarter" idx="12" hasCustomPrompt="1"/>
          </p:nvPr>
        </p:nvSpPr>
        <p:spPr>
          <a:xfrm>
            <a:off x="7011988" y="311149"/>
            <a:ext cx="1806573" cy="1308101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334963" y="3028951"/>
            <a:ext cx="2501965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3" name="Picture Placeholder 25"/>
          <p:cNvSpPr>
            <a:spLocks noGrp="1"/>
          </p:cNvSpPr>
          <p:nvPr>
            <p:ph type="pic" sz="quarter" idx="13" hasCustomPrompt="1"/>
          </p:nvPr>
        </p:nvSpPr>
        <p:spPr>
          <a:xfrm>
            <a:off x="320824" y="3028951"/>
            <a:ext cx="2516104" cy="3458934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2911476" y="3028951"/>
            <a:ext cx="4025374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5" name="Picture Placeholder 25"/>
          <p:cNvSpPr>
            <a:spLocks noGrp="1"/>
          </p:cNvSpPr>
          <p:nvPr>
            <p:ph type="pic" sz="quarter" idx="14" hasCustomPrompt="1"/>
          </p:nvPr>
        </p:nvSpPr>
        <p:spPr>
          <a:xfrm>
            <a:off x="2908334" y="3028951"/>
            <a:ext cx="4028516" cy="3458934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7011988" y="1683657"/>
            <a:ext cx="1806574" cy="3442153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7" name="Picture Placeholder 25"/>
          <p:cNvSpPr>
            <a:spLocks noGrp="1"/>
          </p:cNvSpPr>
          <p:nvPr>
            <p:ph type="pic" sz="quarter" idx="15" hasCustomPrompt="1"/>
          </p:nvPr>
        </p:nvSpPr>
        <p:spPr>
          <a:xfrm>
            <a:off x="7011988" y="1676400"/>
            <a:ext cx="1806573" cy="3449410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7011988" y="5182960"/>
            <a:ext cx="1806574" cy="1304925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9" name="Picture Placeholder 25"/>
          <p:cNvSpPr>
            <a:spLocks noGrp="1"/>
          </p:cNvSpPr>
          <p:nvPr>
            <p:ph type="pic" sz="quarter" idx="16" hasCustomPrompt="1"/>
          </p:nvPr>
        </p:nvSpPr>
        <p:spPr>
          <a:xfrm>
            <a:off x="7011988" y="5182960"/>
            <a:ext cx="1806573" cy="1304925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18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1174788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rge photo with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8328" y="310896"/>
            <a:ext cx="8476488" cy="607539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333375" y="339924"/>
            <a:ext cx="8474869" cy="6054185"/>
          </a:xfrm>
          <a:ln>
            <a:solidFill>
              <a:srgbClr val="FFFFFF"/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baseline="0" dirty="0">
                <a:solidFill>
                  <a:srgbClr val="546568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Photo placeholder</a:t>
            </a:r>
            <a:endParaRPr lang="en-US" dirty="0"/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10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7763810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-91440" y="-91440"/>
            <a:ext cx="9326880" cy="7040880"/>
          </a:xfrm>
        </p:spPr>
        <p:txBody>
          <a:bodyPr anchor="ctr" anchorCtr="1">
            <a:noAutofit/>
          </a:bodyPr>
          <a:lstStyle>
            <a:lvl1pPr algn="ctr"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Full bleed image placeholder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69201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tandar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Media Placeholder 20"/>
          <p:cNvSpPr>
            <a:spLocks noGrp="1"/>
          </p:cNvSpPr>
          <p:nvPr>
            <p:ph type="media" sz="quarter" idx="10" hasCustomPrompt="1"/>
          </p:nvPr>
        </p:nvSpPr>
        <p:spPr>
          <a:xfrm>
            <a:off x="2642616" y="777240"/>
            <a:ext cx="5897880" cy="4425696"/>
          </a:xfrm>
          <a:solidFill>
            <a:srgbClr val="000000"/>
          </a:solidFill>
          <a:ln>
            <a:noFill/>
          </a:ln>
          <a:effectLst>
            <a:innerShdw blurRad="419100">
              <a:prstClr val="black">
                <a:alpha val="47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800" kern="1200">
                <a:solidFill>
                  <a:schemeClr val="lt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icon to add video</a:t>
            </a:r>
            <a:endParaRPr lang="en-US" dirty="0"/>
          </a:p>
        </p:txBody>
      </p:sp>
      <p:pic>
        <p:nvPicPr>
          <p:cNvPr id="23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148" y="6042098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829741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_gradi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60975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48551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6"/>
            <a:ext cx="8110728" cy="384175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normAutofit/>
          </a:bodyPr>
          <a:lstStyle>
            <a:lvl1pPr marL="0" indent="0" algn="l">
              <a:buNone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</a:t>
            </a:r>
            <a:br>
              <a:rPr lang="en-US" dirty="0" smtClean="0"/>
            </a:br>
            <a:r>
              <a:rPr lang="en-US" dirty="0" smtClean="0"/>
              <a:t>Title Goes Here</a:t>
            </a:r>
            <a:endParaRPr lang="en-US" dirty="0"/>
          </a:p>
        </p:txBody>
      </p:sp>
      <p:pic>
        <p:nvPicPr>
          <p:cNvPr id="51" name="Picture 4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3053" y="325971"/>
            <a:ext cx="2920207" cy="485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2" y="4862154"/>
            <a:ext cx="8110728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rgbClr val="493B93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1" y="5231003"/>
            <a:ext cx="8110728" cy="297004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400">
                <a:solidFill>
                  <a:srgbClr val="493B93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03496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 userDrawn="1"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6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047275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  <p:sp>
        <p:nvSpPr>
          <p:cNvPr id="20" name="Rectangle 19"/>
          <p:cNvSpPr>
            <a:spLocks noChangeArrowheads="1"/>
          </p:cNvSpPr>
          <p:nvPr/>
        </p:nvSpPr>
        <p:spPr bwMode="black">
          <a:xfrm>
            <a:off x="4373702" y="5844550"/>
            <a:ext cx="41443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1" name="Freeform 20"/>
          <p:cNvSpPr>
            <a:spLocks/>
          </p:cNvSpPr>
          <p:nvPr/>
        </p:nvSpPr>
        <p:spPr bwMode="black">
          <a:xfrm>
            <a:off x="4615130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2" name="Freeform 21"/>
          <p:cNvSpPr>
            <a:spLocks/>
          </p:cNvSpPr>
          <p:nvPr/>
        </p:nvSpPr>
        <p:spPr bwMode="black">
          <a:xfrm>
            <a:off x="4200221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3" name="Freeform 22"/>
          <p:cNvSpPr>
            <a:spLocks noEditPoints="1"/>
          </p:cNvSpPr>
          <p:nvPr userDrawn="1"/>
        </p:nvSpPr>
        <p:spPr bwMode="black">
          <a:xfrm>
            <a:off x="4778491" y="5840202"/>
            <a:ext cx="164807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4" name="Freeform 23"/>
          <p:cNvSpPr>
            <a:spLocks/>
          </p:cNvSpPr>
          <p:nvPr/>
        </p:nvSpPr>
        <p:spPr bwMode="black">
          <a:xfrm>
            <a:off x="4468634" y="5840202"/>
            <a:ext cx="107462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5" name="Freeform 24"/>
          <p:cNvSpPr>
            <a:spLocks/>
          </p:cNvSpPr>
          <p:nvPr/>
        </p:nvSpPr>
        <p:spPr bwMode="black">
          <a:xfrm>
            <a:off x="4117817" y="5654198"/>
            <a:ext cx="39033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6" name="Freeform 25"/>
          <p:cNvSpPr>
            <a:spLocks/>
          </p:cNvSpPr>
          <p:nvPr/>
        </p:nvSpPr>
        <p:spPr bwMode="black">
          <a:xfrm>
            <a:off x="4227206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7" name="Freeform 26"/>
          <p:cNvSpPr>
            <a:spLocks/>
          </p:cNvSpPr>
          <p:nvPr/>
        </p:nvSpPr>
        <p:spPr bwMode="black">
          <a:xfrm>
            <a:off x="4334669" y="5525687"/>
            <a:ext cx="39033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8" name="Freeform 27"/>
          <p:cNvSpPr>
            <a:spLocks/>
          </p:cNvSpPr>
          <p:nvPr/>
        </p:nvSpPr>
        <p:spPr bwMode="black">
          <a:xfrm>
            <a:off x="4444058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9" name="Freeform 28"/>
          <p:cNvSpPr>
            <a:spLocks/>
          </p:cNvSpPr>
          <p:nvPr/>
        </p:nvSpPr>
        <p:spPr bwMode="black">
          <a:xfrm>
            <a:off x="4551038" y="5654198"/>
            <a:ext cx="41443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0" name="Freeform 29"/>
          <p:cNvSpPr>
            <a:spLocks/>
          </p:cNvSpPr>
          <p:nvPr/>
        </p:nvSpPr>
        <p:spPr bwMode="black">
          <a:xfrm>
            <a:off x="4660428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1" name="Freeform 30"/>
          <p:cNvSpPr>
            <a:spLocks/>
          </p:cNvSpPr>
          <p:nvPr/>
        </p:nvSpPr>
        <p:spPr bwMode="black">
          <a:xfrm>
            <a:off x="4769818" y="5525687"/>
            <a:ext cx="39515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2" name="Freeform 31"/>
          <p:cNvSpPr>
            <a:spLocks/>
          </p:cNvSpPr>
          <p:nvPr/>
        </p:nvSpPr>
        <p:spPr bwMode="black">
          <a:xfrm>
            <a:off x="4877279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3" name="Freeform 32"/>
          <p:cNvSpPr>
            <a:spLocks/>
          </p:cNvSpPr>
          <p:nvPr/>
        </p:nvSpPr>
        <p:spPr bwMode="black">
          <a:xfrm>
            <a:off x="4986669" y="5654198"/>
            <a:ext cx="39515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3551357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3" dur="700" spd="-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5" dur="700" spd="-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</p:bld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blue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  <p:sp>
        <p:nvSpPr>
          <p:cNvPr id="34" name="TextBox 33"/>
          <p:cNvSpPr txBox="1"/>
          <p:nvPr userDrawn="1"/>
        </p:nvSpPr>
        <p:spPr>
          <a:xfrm>
            <a:off x="644691" y="3060488"/>
            <a:ext cx="243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9746" y="3078070"/>
            <a:ext cx="3669899" cy="61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369593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>
            <a:spLocks noChangeArrowheads="1"/>
          </p:cNvSpPr>
          <p:nvPr/>
        </p:nvSpPr>
        <p:spPr bwMode="black">
          <a:xfrm>
            <a:off x="4373702" y="5844550"/>
            <a:ext cx="41443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black">
          <a:xfrm>
            <a:off x="4615130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black">
          <a:xfrm>
            <a:off x="4200221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7" name="Freeform 6"/>
          <p:cNvSpPr>
            <a:spLocks noEditPoints="1"/>
          </p:cNvSpPr>
          <p:nvPr userDrawn="1"/>
        </p:nvSpPr>
        <p:spPr bwMode="black">
          <a:xfrm>
            <a:off x="4778491" y="5840202"/>
            <a:ext cx="164807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black">
          <a:xfrm>
            <a:off x="4468634" y="5840202"/>
            <a:ext cx="107462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black">
          <a:xfrm>
            <a:off x="4117817" y="5654198"/>
            <a:ext cx="39033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black">
          <a:xfrm>
            <a:off x="4227206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black">
          <a:xfrm>
            <a:off x="4334669" y="5525687"/>
            <a:ext cx="39033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black">
          <a:xfrm>
            <a:off x="4444058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black">
          <a:xfrm>
            <a:off x="4551038" y="5654198"/>
            <a:ext cx="41443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black">
          <a:xfrm>
            <a:off x="4660428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black">
          <a:xfrm>
            <a:off x="4769818" y="5525687"/>
            <a:ext cx="39515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black">
          <a:xfrm>
            <a:off x="4877279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black">
          <a:xfrm>
            <a:off x="4986669" y="5654198"/>
            <a:ext cx="39515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10237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3" dur="700" spd="-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5" dur="7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4" name="TextBox 33"/>
          <p:cNvSpPr txBox="1"/>
          <p:nvPr userDrawn="1"/>
        </p:nvSpPr>
        <p:spPr>
          <a:xfrm>
            <a:off x="644691" y="3060488"/>
            <a:ext cx="243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9746" y="3078070"/>
            <a:ext cx="3669899" cy="61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9044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873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149573"/>
            <a:ext cx="8588861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-10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9702" y="1079501"/>
            <a:ext cx="8577072" cy="522594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848806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</a:t>
            </a:r>
            <a:br>
              <a:rPr lang="en-US" dirty="0" smtClean="0"/>
            </a:br>
            <a:r>
              <a:rPr lang="en-US" dirty="0" smtClean="0"/>
              <a:t>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85479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6" y="4712451"/>
            <a:ext cx="8477250" cy="1828800"/>
          </a:xfrm>
          <a:prstGeom prst="rect">
            <a:avLst/>
          </a:prstGeom>
        </p:spPr>
      </p:pic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4781048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6" y="4696378"/>
            <a:ext cx="8477250" cy="1844873"/>
          </a:xfrm>
          <a:prstGeom prst="rect">
            <a:avLst/>
          </a:prstGeom>
        </p:spPr>
      </p:pic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6984016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 Segu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  <p:sp>
        <p:nvSpPr>
          <p:cNvPr id="9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567199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432215"/>
            <a:ext cx="8588861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1344168"/>
            <a:ext cx="8577072" cy="4965192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6093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706781" y="1339745"/>
            <a:ext cx="4122425" cy="496570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ts val="1480"/>
              </a:spcBef>
              <a:defRPr lang="en-US" sz="18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spcBef>
                <a:spcPts val="600"/>
              </a:spcBef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400" kern="1200" dirty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lvl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229702" y="1339745"/>
            <a:ext cx="4122425" cy="496570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ts val="1480"/>
              </a:spcBef>
              <a:defRPr lang="en-US" sz="18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spcBef>
                <a:spcPts val="600"/>
              </a:spcBef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400" kern="1200" dirty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18544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9702" y="152815"/>
            <a:ext cx="8588861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lvl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702" y="1079501"/>
            <a:ext cx="8577072" cy="522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808080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Public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52634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  <p:sldLayoutId id="2147483971" r:id="rId12"/>
    <p:sldLayoutId id="2147483972" r:id="rId13"/>
    <p:sldLayoutId id="2147483973" r:id="rId14"/>
    <p:sldLayoutId id="2147483974" r:id="rId15"/>
    <p:sldLayoutId id="2147483975" r:id="rId16"/>
    <p:sldLayoutId id="2147483976" r:id="rId17"/>
    <p:sldLayoutId id="2147483977" r:id="rId18"/>
    <p:sldLayoutId id="2147483978" r:id="rId19"/>
    <p:sldLayoutId id="2147483979" r:id="rId20"/>
    <p:sldLayoutId id="2147483980" r:id="rId21"/>
    <p:sldLayoutId id="2147483981" r:id="rId22"/>
    <p:sldLayoutId id="2147483982" r:id="rId23"/>
    <p:sldLayoutId id="2147483983" r:id="rId24"/>
    <p:sldLayoutId id="2147483984" r:id="rId25"/>
    <p:sldLayoutId id="2147483985" r:id="rId26"/>
    <p:sldLayoutId id="2147483986" r:id="rId27"/>
    <p:sldLayoutId id="2147483987" r:id="rId28"/>
    <p:sldLayoutId id="2147483988" r:id="rId29"/>
    <p:sldLayoutId id="2147483989" r:id="rId30"/>
    <p:sldLayoutId id="2147483990" r:id="rId31"/>
    <p:sldLayoutId id="2147483991" r:id="rId32"/>
    <p:sldLayoutId id="2147483992" r:id="rId33"/>
    <p:sldLayoutId id="2147483993" r:id="rId34"/>
    <p:sldLayoutId id="2147483994" r:id="rId35"/>
    <p:sldLayoutId id="2147483995" r:id="rId36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kumimoji="0" lang="en-US" sz="3600" b="1" i="0" u="none" strike="noStrike" kern="1200" cap="none" spc="0" normalizeH="0" baseline="0" dirty="0">
          <a:ln>
            <a:noFill/>
          </a:ln>
          <a:gradFill flip="none" rotWithShape="1">
            <a:gsLst>
              <a:gs pos="16000">
                <a:schemeClr val="tx2"/>
              </a:gs>
              <a:gs pos="100000">
                <a:srgbClr val="28A7DF"/>
              </a:gs>
            </a:gsLst>
            <a:lin ang="1800000" scaled="0"/>
            <a:tileRect/>
          </a:gradFill>
          <a:effectLst/>
          <a:uLnTx/>
          <a:uFillTx/>
          <a:latin typeface="微軟正黑體" pitchFamily="34" charset="-120"/>
          <a:ea typeface="微軟正黑體" pitchFamily="34" charset="-120"/>
          <a:cs typeface="Arial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5000"/>
        </a:lnSpc>
        <a:spcBef>
          <a:spcPts val="1440"/>
        </a:spcBef>
        <a:buClr>
          <a:srgbClr val="493B93"/>
        </a:buClr>
        <a:buSzPct val="90000"/>
        <a:buFont typeface="Arial" pitchFamily="34" charset="0"/>
        <a:buChar char="•"/>
        <a:tabLst/>
        <a:defRPr lang="en-US" sz="22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406400" indent="0" algn="l" defTabSz="914400" rtl="0" eaLnBrk="1" latinLnBrk="0" hangingPunct="1">
        <a:lnSpc>
          <a:spcPct val="95000"/>
        </a:lnSpc>
        <a:spcBef>
          <a:spcPts val="840"/>
        </a:spcBef>
        <a:buClr>
          <a:schemeClr val="tx2"/>
        </a:buClr>
        <a:buFontTx/>
        <a:buNone/>
        <a:defRPr lang="en-US" sz="18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571500" indent="-1588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6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688975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 smtClean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801688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>
          <a:solidFill>
            <a:srgbClr val="435153"/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ctrTitle"/>
          </p:nvPr>
        </p:nvSpPr>
        <p:spPr bwMode="auto">
          <a:xfrm>
            <a:off x="280988" y="1384300"/>
            <a:ext cx="5894387" cy="1676400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r>
              <a:rPr lang="en-US" altLang="zh-CN" dirty="0" smtClean="0">
                <a:ea typeface="黑体" pitchFamily="2" charset="-122"/>
                <a:cs typeface="Arial" charset="0"/>
              </a:rPr>
              <a:t>IPv6 </a:t>
            </a:r>
            <a:r>
              <a:rPr lang="zh-CN" altLang="en-US" dirty="0" smtClean="0">
                <a:ea typeface="黑体" pitchFamily="2" charset="-122"/>
                <a:cs typeface="Arial" charset="0"/>
              </a:rPr>
              <a:t>靜態路由</a:t>
            </a:r>
          </a:p>
        </p:txBody>
      </p:sp>
      <p:sp>
        <p:nvSpPr>
          <p:cNvPr id="37890" name="Subtitle 2"/>
          <p:cNvSpPr>
            <a:spLocks noGrp="1"/>
          </p:cNvSpPr>
          <p:nvPr/>
        </p:nvSpPr>
        <p:spPr bwMode="auto">
          <a:xfrm>
            <a:off x="106363" y="4098925"/>
            <a:ext cx="4295775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b="1" dirty="0"/>
              <a:t>John </a:t>
            </a:r>
            <a:r>
              <a:rPr lang="en-US" altLang="zh-TW" b="1" dirty="0" err="1"/>
              <a:t>Rullan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Cisco Certified Instructor Trainer</a:t>
            </a:r>
            <a:br>
              <a:rPr lang="en-US" altLang="zh-TW" dirty="0"/>
            </a:br>
            <a:r>
              <a:rPr lang="en-US" altLang="zh-TW" dirty="0"/>
              <a:t>Thomas A. Edison CTE HS </a:t>
            </a:r>
            <a:br>
              <a:rPr lang="en-US" altLang="zh-TW" dirty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b="1" dirty="0"/>
              <a:t>Stephen Lynch</a:t>
            </a:r>
          </a:p>
          <a:p>
            <a:r>
              <a:rPr lang="en-US" altLang="zh-TW" dirty="0"/>
              <a:t>Network Architect, CCIE #36243</a:t>
            </a:r>
          </a:p>
          <a:p>
            <a:r>
              <a:rPr lang="en-US" altLang="zh-TW" dirty="0"/>
              <a:t>ABS Technology Architects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預設靜態路由</a:t>
            </a:r>
            <a:endParaRPr lang="zh-CN" altLang="en-US"/>
          </a:p>
        </p:txBody>
      </p:sp>
      <p:sp>
        <p:nvSpPr>
          <p:cNvPr id="56322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dirty="0" smtClean="0"/>
              <a:t>路由表中沒有其他路由與資料封包的目的 </a:t>
            </a:r>
            <a:r>
              <a:rPr lang="en-US" altLang="zh-CN" dirty="0" smtClean="0"/>
              <a:t>IP </a:t>
            </a:r>
            <a:r>
              <a:rPr lang="zh-TW" altLang="en-US" dirty="0" smtClean="0"/>
              <a:t>位址匹配。也就是說，路由表中不存在更為精確的匹配。</a:t>
            </a:r>
            <a:endParaRPr lang="zh-CN" altLang="en-US" dirty="0" smtClean="0"/>
          </a:p>
          <a:p>
            <a:r>
              <a:rPr lang="zh-TW" altLang="en-US" dirty="0" smtClean="0"/>
              <a:t>在公司網路中，連接到 </a:t>
            </a:r>
            <a:r>
              <a:rPr lang="en-US" altLang="zh-CN" dirty="0" smtClean="0"/>
              <a:t>ISP </a:t>
            </a:r>
            <a:r>
              <a:rPr lang="zh-TW" altLang="en-US" dirty="0" smtClean="0"/>
              <a:t>網路的邊緣路由器上往往會配置預設靜態路由。</a:t>
            </a:r>
            <a:endParaRPr lang="zh-CN" altLang="en-US" dirty="0" smtClean="0"/>
          </a:p>
          <a:p>
            <a:pPr lvl="1"/>
            <a:endParaRPr lang="zh-CN" altLang="en-US" dirty="0"/>
          </a:p>
        </p:txBody>
      </p:sp>
      <p:sp>
        <p:nvSpPr>
          <p:cNvPr id="48" name="Freeform 9"/>
          <p:cNvSpPr>
            <a:spLocks/>
          </p:cNvSpPr>
          <p:nvPr/>
        </p:nvSpPr>
        <p:spPr bwMode="auto">
          <a:xfrm>
            <a:off x="3392488" y="3476625"/>
            <a:ext cx="2128837" cy="123825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56324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8738" y="3275013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5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40375" y="3275013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6138" y="2894013"/>
            <a:ext cx="906462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76300" y="3806825"/>
            <a:ext cx="908050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6838" y="2905125"/>
            <a:ext cx="1993900" cy="120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9" name="TextBox 53"/>
          <p:cNvSpPr txBox="1">
            <a:spLocks noChangeArrowheads="1"/>
          </p:cNvSpPr>
          <p:nvPr/>
        </p:nvSpPr>
        <p:spPr bwMode="auto">
          <a:xfrm>
            <a:off x="2647950" y="3540125"/>
            <a:ext cx="8509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6330" name="TextBox 54"/>
          <p:cNvSpPr txBox="1">
            <a:spLocks noChangeArrowheads="1"/>
          </p:cNvSpPr>
          <p:nvPr/>
        </p:nvSpPr>
        <p:spPr bwMode="auto">
          <a:xfrm>
            <a:off x="3436938" y="3275013"/>
            <a:ext cx="13065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2001:DB8:A::2/127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6331" name="TextBox 55"/>
          <p:cNvSpPr txBox="1">
            <a:spLocks noChangeArrowheads="1"/>
          </p:cNvSpPr>
          <p:nvPr/>
        </p:nvSpPr>
        <p:spPr bwMode="auto">
          <a:xfrm>
            <a:off x="4306888" y="3589338"/>
            <a:ext cx="13065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2001:DB8:A::3/127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7" name="Line 47"/>
          <p:cNvSpPr>
            <a:spLocks noChangeShapeType="1"/>
          </p:cNvSpPr>
          <p:nvPr/>
        </p:nvSpPr>
        <p:spPr bwMode="auto">
          <a:xfrm>
            <a:off x="1676400" y="3086100"/>
            <a:ext cx="922338" cy="312738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58" name="Line 47"/>
          <p:cNvSpPr>
            <a:spLocks noChangeShapeType="1"/>
          </p:cNvSpPr>
          <p:nvPr/>
        </p:nvSpPr>
        <p:spPr bwMode="auto">
          <a:xfrm flipV="1">
            <a:off x="1752600" y="3656013"/>
            <a:ext cx="846138" cy="2286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56334" name="TextBox 58"/>
          <p:cNvSpPr txBox="1">
            <a:spLocks noChangeArrowheads="1"/>
          </p:cNvSpPr>
          <p:nvPr/>
        </p:nvSpPr>
        <p:spPr bwMode="auto">
          <a:xfrm>
            <a:off x="693738" y="3257550"/>
            <a:ext cx="121285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2001:DB8:2::1/64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6335" name="TextBox 59"/>
          <p:cNvSpPr txBox="1">
            <a:spLocks noChangeArrowheads="1"/>
          </p:cNvSpPr>
          <p:nvPr/>
        </p:nvSpPr>
        <p:spPr bwMode="auto">
          <a:xfrm>
            <a:off x="3436938" y="3486150"/>
            <a:ext cx="5683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6336" name="TextBox 60"/>
          <p:cNvSpPr txBox="1">
            <a:spLocks noChangeArrowheads="1"/>
          </p:cNvSpPr>
          <p:nvPr/>
        </p:nvSpPr>
        <p:spPr bwMode="auto">
          <a:xfrm>
            <a:off x="5041900" y="3392488"/>
            <a:ext cx="5699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6337" name="TextBox 61"/>
          <p:cNvSpPr txBox="1">
            <a:spLocks noChangeArrowheads="1"/>
          </p:cNvSpPr>
          <p:nvPr/>
        </p:nvSpPr>
        <p:spPr bwMode="auto">
          <a:xfrm>
            <a:off x="7018338" y="3275013"/>
            <a:ext cx="9667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Internet</a:t>
            </a:r>
            <a:endParaRPr lang="zh-CN" altLang="en-US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6338" name="TextBox 62"/>
          <p:cNvSpPr txBox="1">
            <a:spLocks noChangeArrowheads="1"/>
          </p:cNvSpPr>
          <p:nvPr/>
        </p:nvSpPr>
        <p:spPr bwMode="auto">
          <a:xfrm>
            <a:off x="6389688" y="3427413"/>
            <a:ext cx="5699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6339" name="TextBox 63"/>
          <p:cNvSpPr txBox="1">
            <a:spLocks noChangeArrowheads="1"/>
          </p:cNvSpPr>
          <p:nvPr/>
        </p:nvSpPr>
        <p:spPr bwMode="auto">
          <a:xfrm>
            <a:off x="5594350" y="3540125"/>
            <a:ext cx="8493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6340" name="TextBox 64"/>
          <p:cNvSpPr txBox="1">
            <a:spLocks noChangeArrowheads="1"/>
          </p:cNvSpPr>
          <p:nvPr/>
        </p:nvSpPr>
        <p:spPr bwMode="auto">
          <a:xfrm>
            <a:off x="938213" y="3030538"/>
            <a:ext cx="63658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6341" name="TextBox 65"/>
          <p:cNvSpPr txBox="1">
            <a:spLocks noChangeArrowheads="1"/>
          </p:cNvSpPr>
          <p:nvPr/>
        </p:nvSpPr>
        <p:spPr bwMode="auto">
          <a:xfrm>
            <a:off x="922338" y="3960813"/>
            <a:ext cx="63658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6342" name="Rectangle 66"/>
          <p:cNvSpPr>
            <a:spLocks noChangeArrowheads="1"/>
          </p:cNvSpPr>
          <p:nvPr/>
        </p:nvSpPr>
        <p:spPr bwMode="auto">
          <a:xfrm>
            <a:off x="1676400" y="4637088"/>
            <a:ext cx="6030913" cy="9239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Branch-1(config)#ipv6 route ::/0 s0/0/0</a:t>
            </a:r>
          </a:p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Branch-1(config)#ipv6 route ::/0 2001:DB8:A::2</a:t>
            </a:r>
          </a:p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Branch-1(config)#ipv6 route ::/0 s0/0/0 2001:DB8:A::2</a:t>
            </a:r>
            <a:endParaRPr lang="zh-CN" altLang="en-US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6343" name="TextBox 25"/>
          <p:cNvSpPr txBox="1">
            <a:spLocks noChangeArrowheads="1"/>
          </p:cNvSpPr>
          <p:nvPr/>
        </p:nvSpPr>
        <p:spPr bwMode="auto">
          <a:xfrm>
            <a:off x="669925" y="4164013"/>
            <a:ext cx="12144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2001:DB8:3::1/64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預設靜態路由</a:t>
            </a:r>
            <a:endParaRPr lang="zh-CN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9"/>
          <p:cNvSpPr>
            <a:spLocks/>
          </p:cNvSpPr>
          <p:nvPr/>
        </p:nvSpPr>
        <p:spPr bwMode="auto">
          <a:xfrm>
            <a:off x="3443288" y="1939721"/>
            <a:ext cx="2130425" cy="125413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58371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9538" y="1739696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2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91175" y="1739696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6938" y="1358696"/>
            <a:ext cx="908050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88" y="2271509"/>
            <a:ext cx="906462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5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97638" y="1368221"/>
            <a:ext cx="1995487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6" name="TextBox 11"/>
          <p:cNvSpPr txBox="1">
            <a:spLocks noChangeArrowheads="1"/>
          </p:cNvSpPr>
          <p:nvPr/>
        </p:nvSpPr>
        <p:spPr bwMode="auto">
          <a:xfrm>
            <a:off x="2700338" y="2004809"/>
            <a:ext cx="8493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8377" name="TextBox 12"/>
          <p:cNvSpPr txBox="1">
            <a:spLocks noChangeArrowheads="1"/>
          </p:cNvSpPr>
          <p:nvPr/>
        </p:nvSpPr>
        <p:spPr bwMode="auto">
          <a:xfrm>
            <a:off x="3487738" y="1739696"/>
            <a:ext cx="130651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2001:DB8:A::2/127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8378" name="TextBox 13"/>
          <p:cNvSpPr txBox="1">
            <a:spLocks noChangeArrowheads="1"/>
          </p:cNvSpPr>
          <p:nvPr/>
        </p:nvSpPr>
        <p:spPr bwMode="auto">
          <a:xfrm>
            <a:off x="4359275" y="2052434"/>
            <a:ext cx="13065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2001:DB8:A::3/127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15" name="Line 47"/>
          <p:cNvSpPr>
            <a:spLocks noChangeShapeType="1"/>
          </p:cNvSpPr>
          <p:nvPr/>
        </p:nvSpPr>
        <p:spPr bwMode="auto">
          <a:xfrm>
            <a:off x="1727200" y="1549196"/>
            <a:ext cx="922338" cy="312738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16" name="Line 47"/>
          <p:cNvSpPr>
            <a:spLocks noChangeShapeType="1"/>
          </p:cNvSpPr>
          <p:nvPr/>
        </p:nvSpPr>
        <p:spPr bwMode="auto">
          <a:xfrm flipV="1">
            <a:off x="1804988" y="2120696"/>
            <a:ext cx="844550" cy="2286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58381" name="TextBox 16"/>
          <p:cNvSpPr txBox="1">
            <a:spLocks noChangeArrowheads="1"/>
          </p:cNvSpPr>
          <p:nvPr/>
        </p:nvSpPr>
        <p:spPr bwMode="auto">
          <a:xfrm>
            <a:off x="744538" y="1722234"/>
            <a:ext cx="12144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2001:DB8:2::1/64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8382" name="TextBox 17"/>
          <p:cNvSpPr txBox="1">
            <a:spLocks noChangeArrowheads="1"/>
          </p:cNvSpPr>
          <p:nvPr/>
        </p:nvSpPr>
        <p:spPr bwMode="auto">
          <a:xfrm>
            <a:off x="752475" y="2636634"/>
            <a:ext cx="12144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2001:DB8:3::1/64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8383" name="TextBox 18"/>
          <p:cNvSpPr txBox="1">
            <a:spLocks noChangeArrowheads="1"/>
          </p:cNvSpPr>
          <p:nvPr/>
        </p:nvSpPr>
        <p:spPr bwMode="auto">
          <a:xfrm>
            <a:off x="3487738" y="1950834"/>
            <a:ext cx="5699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8384" name="TextBox 19"/>
          <p:cNvSpPr txBox="1">
            <a:spLocks noChangeArrowheads="1"/>
          </p:cNvSpPr>
          <p:nvPr/>
        </p:nvSpPr>
        <p:spPr bwMode="auto">
          <a:xfrm>
            <a:off x="5094288" y="1857171"/>
            <a:ext cx="56991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8385" name="TextBox 20"/>
          <p:cNvSpPr txBox="1">
            <a:spLocks noChangeArrowheads="1"/>
          </p:cNvSpPr>
          <p:nvPr/>
        </p:nvSpPr>
        <p:spPr bwMode="auto">
          <a:xfrm>
            <a:off x="7069138" y="1739696"/>
            <a:ext cx="9667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Internet</a:t>
            </a:r>
            <a:endParaRPr lang="zh-CN" altLang="en-US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8386" name="TextBox 21"/>
          <p:cNvSpPr txBox="1">
            <a:spLocks noChangeArrowheads="1"/>
          </p:cNvSpPr>
          <p:nvPr/>
        </p:nvSpPr>
        <p:spPr bwMode="auto">
          <a:xfrm>
            <a:off x="6442075" y="1892096"/>
            <a:ext cx="5683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8387" name="TextBox 22"/>
          <p:cNvSpPr txBox="1">
            <a:spLocks noChangeArrowheads="1"/>
          </p:cNvSpPr>
          <p:nvPr/>
        </p:nvSpPr>
        <p:spPr bwMode="auto">
          <a:xfrm>
            <a:off x="5645150" y="2004809"/>
            <a:ext cx="8509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8388" name="TextBox 23"/>
          <p:cNvSpPr txBox="1">
            <a:spLocks noChangeArrowheads="1"/>
          </p:cNvSpPr>
          <p:nvPr/>
        </p:nvSpPr>
        <p:spPr bwMode="auto">
          <a:xfrm>
            <a:off x="989013" y="1495221"/>
            <a:ext cx="6365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8389" name="TextBox 24"/>
          <p:cNvSpPr txBox="1">
            <a:spLocks noChangeArrowheads="1"/>
          </p:cNvSpPr>
          <p:nvPr/>
        </p:nvSpPr>
        <p:spPr bwMode="auto">
          <a:xfrm>
            <a:off x="973138" y="2425496"/>
            <a:ext cx="6365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8390" name="TextBox 25"/>
          <p:cNvSpPr txBox="1">
            <a:spLocks noChangeArrowheads="1"/>
          </p:cNvSpPr>
          <p:nvPr/>
        </p:nvSpPr>
        <p:spPr bwMode="auto">
          <a:xfrm>
            <a:off x="130175" y="2346325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Branch-1(config)#ipv6 route ::/0 s0/0/0</a:t>
            </a:r>
            <a:endParaRPr lang="zh-CN" altLang="en-US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8391" name="TextBox 26"/>
          <p:cNvSpPr txBox="1">
            <a:spLocks noChangeArrowheads="1"/>
          </p:cNvSpPr>
          <p:nvPr/>
        </p:nvSpPr>
        <p:spPr bwMode="auto">
          <a:xfrm>
            <a:off x="3730625" y="2743200"/>
            <a:ext cx="2457450" cy="36004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Branch-1#sh ipv6 route</a:t>
            </a:r>
          </a:p>
          <a:p>
            <a:r>
              <a:rPr lang="zh-TW" altLang="en-US" sz="1200" b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（省略部分輸出）</a:t>
            </a:r>
            <a:endParaRPr lang="zh-CN" altLang="en-US" sz="1200" b="1">
              <a:solidFill>
                <a:srgbClr val="000000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S   ::/0 [1/0]</a:t>
            </a:r>
            <a:endParaRPr lang="zh-CN" altLang="en-US" sz="1200" b="1">
              <a:solidFill>
                <a:srgbClr val="FF0000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via ::, Serial0/0/0</a:t>
            </a:r>
            <a:endParaRPr lang="zh-CN" altLang="en-US" sz="1200" b="1">
              <a:solidFill>
                <a:srgbClr val="FF0000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S   2001:DB8:2::1/64 [1/0]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2001:DB8:A::2, Serial0/0/1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S   2001:DB8:3::1/64 [1/0]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2001:DB8:A::2, Serial0/0/1</a:t>
            </a:r>
            <a:endParaRPr lang="zh-CN" altLang="en-US" sz="120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C   2001:DB8:A::2/127 [0/0]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Serial0/0/1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L   2001:DB8:A::3/128 [0/0]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Serial0/0/1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C   2001:DB8:B::/127 [0/0]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Serial0/0/0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L   2001:DB8:B::/128 [0/0]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Serial0/0/0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L   FF00::/8 [0/0]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Null0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Branch-1#</a:t>
            </a:r>
            <a:endParaRPr lang="zh-CN" altLang="en-US" sz="120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28" name="Right Arrow 27"/>
          <p:cNvSpPr/>
          <p:nvPr/>
        </p:nvSpPr>
        <p:spPr>
          <a:xfrm>
            <a:off x="1776413" y="3084513"/>
            <a:ext cx="1752600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58393" name="TextBox 28"/>
          <p:cNvSpPr txBox="1">
            <a:spLocks noChangeArrowheads="1"/>
          </p:cNvSpPr>
          <p:nvPr/>
        </p:nvSpPr>
        <p:spPr bwMode="auto">
          <a:xfrm>
            <a:off x="1947863" y="3179763"/>
            <a:ext cx="8001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1200" b="1" smtClean="0">
                <a:solidFill>
                  <a:srgbClr val="FFFFFF"/>
                </a:solidFill>
                <a:ea typeface="黑体" pitchFamily="2" charset="-122"/>
                <a:cs typeface="Arial" charset="0"/>
              </a:rPr>
              <a:t>預設路由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摘要路由</a:t>
            </a:r>
            <a:endParaRPr lang="zh-CN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dirty="0" smtClean="0"/>
              <a:t>摘要路由用來減少路由表條目數。</a:t>
            </a:r>
          </a:p>
          <a:p>
            <a:r>
              <a:rPr lang="zh-TW" altLang="en-US" dirty="0" smtClean="0"/>
              <a:t>多條靜態路由可以摘要成一條靜態路由，前提是符合以下條件：</a:t>
            </a:r>
          </a:p>
          <a:p>
            <a:pPr lvl="1"/>
            <a:r>
              <a:rPr lang="en-US" altLang="zh-TW" dirty="0" smtClean="0"/>
              <a:t>-</a:t>
            </a:r>
            <a:r>
              <a:rPr lang="zh-TW" altLang="en-US" dirty="0" smtClean="0"/>
              <a:t> 目的網路是連續的並且可以摘要成一個網路位址。</a:t>
            </a:r>
          </a:p>
          <a:p>
            <a:pPr lvl="1"/>
            <a:r>
              <a:rPr lang="en-US" altLang="zh-TW" dirty="0" smtClean="0"/>
              <a:t>-</a:t>
            </a:r>
            <a:r>
              <a:rPr lang="zh-TW" altLang="en-US" dirty="0" smtClean="0"/>
              <a:t>多條靜態路由都使用相同的出口介面或下一跳 </a:t>
            </a:r>
            <a:r>
              <a:rPr lang="en-US" altLang="zh-TW" dirty="0" smtClean="0"/>
              <a:t>IP</a:t>
            </a:r>
            <a:r>
              <a:rPr lang="zh-TW" altLang="en-US" dirty="0" smtClean="0"/>
              <a:t> 位址。</a:t>
            </a:r>
          </a:p>
          <a:p>
            <a:pPr lvl="1"/>
            <a:endParaRPr lang="zh-TW" altLang="en-US" dirty="0"/>
          </a:p>
        </p:txBody>
      </p:sp>
      <p:sp>
        <p:nvSpPr>
          <p:cNvPr id="70" name="Freeform 9"/>
          <p:cNvSpPr>
            <a:spLocks/>
          </p:cNvSpPr>
          <p:nvPr/>
        </p:nvSpPr>
        <p:spPr bwMode="auto">
          <a:xfrm>
            <a:off x="3389313" y="4468813"/>
            <a:ext cx="2128837" cy="125412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60420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3975" y="4268788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21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35613" y="4268788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1375" y="3887788"/>
            <a:ext cx="9080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2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73125" y="4800600"/>
            <a:ext cx="906463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2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2075" y="3897313"/>
            <a:ext cx="1995488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25" name="TextBox 75"/>
          <p:cNvSpPr txBox="1">
            <a:spLocks noChangeArrowheads="1"/>
          </p:cNvSpPr>
          <p:nvPr/>
        </p:nvSpPr>
        <p:spPr bwMode="auto">
          <a:xfrm>
            <a:off x="2644775" y="4533900"/>
            <a:ext cx="849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0426" name="TextBox 76"/>
          <p:cNvSpPr txBox="1">
            <a:spLocks noChangeArrowheads="1"/>
          </p:cNvSpPr>
          <p:nvPr/>
        </p:nvSpPr>
        <p:spPr bwMode="auto">
          <a:xfrm>
            <a:off x="3432175" y="4268788"/>
            <a:ext cx="13065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2001:DB8:A::2/127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0427" name="TextBox 77"/>
          <p:cNvSpPr txBox="1">
            <a:spLocks noChangeArrowheads="1"/>
          </p:cNvSpPr>
          <p:nvPr/>
        </p:nvSpPr>
        <p:spPr bwMode="auto">
          <a:xfrm>
            <a:off x="4303713" y="4581525"/>
            <a:ext cx="130651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2001:DB8:A::3/127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79" name="Line 47"/>
          <p:cNvSpPr>
            <a:spLocks noChangeShapeType="1"/>
          </p:cNvSpPr>
          <p:nvPr/>
        </p:nvSpPr>
        <p:spPr bwMode="auto">
          <a:xfrm>
            <a:off x="1673225" y="4078288"/>
            <a:ext cx="920750" cy="312737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80" name="Line 47"/>
          <p:cNvSpPr>
            <a:spLocks noChangeShapeType="1"/>
          </p:cNvSpPr>
          <p:nvPr/>
        </p:nvSpPr>
        <p:spPr bwMode="auto">
          <a:xfrm flipV="1">
            <a:off x="1749425" y="4649788"/>
            <a:ext cx="844550" cy="2286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60430" name="TextBox 80"/>
          <p:cNvSpPr txBox="1">
            <a:spLocks noChangeArrowheads="1"/>
          </p:cNvSpPr>
          <p:nvPr/>
        </p:nvSpPr>
        <p:spPr bwMode="auto">
          <a:xfrm>
            <a:off x="688975" y="4249738"/>
            <a:ext cx="1214438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2001:DB8:2::1/64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0431" name="TextBox 81"/>
          <p:cNvSpPr txBox="1">
            <a:spLocks noChangeArrowheads="1"/>
          </p:cNvSpPr>
          <p:nvPr/>
        </p:nvSpPr>
        <p:spPr bwMode="auto">
          <a:xfrm>
            <a:off x="3432175" y="4478338"/>
            <a:ext cx="569913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0432" name="TextBox 82"/>
          <p:cNvSpPr txBox="1">
            <a:spLocks noChangeArrowheads="1"/>
          </p:cNvSpPr>
          <p:nvPr/>
        </p:nvSpPr>
        <p:spPr bwMode="auto">
          <a:xfrm>
            <a:off x="5038725" y="4386263"/>
            <a:ext cx="5699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0433" name="TextBox 83"/>
          <p:cNvSpPr txBox="1">
            <a:spLocks noChangeArrowheads="1"/>
          </p:cNvSpPr>
          <p:nvPr/>
        </p:nvSpPr>
        <p:spPr bwMode="auto">
          <a:xfrm>
            <a:off x="7013575" y="4268788"/>
            <a:ext cx="9667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Internet</a:t>
            </a:r>
            <a:endParaRPr lang="zh-CN" altLang="en-US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0434" name="TextBox 84"/>
          <p:cNvSpPr txBox="1">
            <a:spLocks noChangeArrowheads="1"/>
          </p:cNvSpPr>
          <p:nvPr/>
        </p:nvSpPr>
        <p:spPr bwMode="auto">
          <a:xfrm>
            <a:off x="6386513" y="4421188"/>
            <a:ext cx="5683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0435" name="TextBox 85"/>
          <p:cNvSpPr txBox="1">
            <a:spLocks noChangeArrowheads="1"/>
          </p:cNvSpPr>
          <p:nvPr/>
        </p:nvSpPr>
        <p:spPr bwMode="auto">
          <a:xfrm>
            <a:off x="5591175" y="4533900"/>
            <a:ext cx="849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0436" name="TextBox 86"/>
          <p:cNvSpPr txBox="1">
            <a:spLocks noChangeArrowheads="1"/>
          </p:cNvSpPr>
          <p:nvPr/>
        </p:nvSpPr>
        <p:spPr bwMode="auto">
          <a:xfrm>
            <a:off x="933450" y="4024313"/>
            <a:ext cx="6365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0437" name="TextBox 87"/>
          <p:cNvSpPr txBox="1">
            <a:spLocks noChangeArrowheads="1"/>
          </p:cNvSpPr>
          <p:nvPr/>
        </p:nvSpPr>
        <p:spPr bwMode="auto">
          <a:xfrm>
            <a:off x="917575" y="4954588"/>
            <a:ext cx="6365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0438" name="Rectangle 88"/>
          <p:cNvSpPr>
            <a:spLocks noChangeArrowheads="1"/>
          </p:cNvSpPr>
          <p:nvPr/>
        </p:nvSpPr>
        <p:spPr bwMode="auto">
          <a:xfrm>
            <a:off x="703263" y="5165725"/>
            <a:ext cx="19335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2001:DB8:3::1/64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摘要路由</a:t>
            </a:r>
            <a:endParaRPr lang="zh-CN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2466" name="TextBox 17"/>
          <p:cNvSpPr txBox="1">
            <a:spLocks noChangeArrowheads="1"/>
          </p:cNvSpPr>
          <p:nvPr/>
        </p:nvSpPr>
        <p:spPr bwMode="auto">
          <a:xfrm>
            <a:off x="2063750" y="2338558"/>
            <a:ext cx="54546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</a:t>
            </a:r>
            <a:r>
              <a:rPr lang="en-US" altLang="zh-CN" dirty="0" err="1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</a:t>
            </a:r>
            <a:r>
              <a:rPr lang="en-US" altLang="zh-CN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)#ipv6 route 2001:DB8:2::/46 s0/0/0</a:t>
            </a:r>
            <a:endParaRPr lang="zh-CN" altLang="en-US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2467" name="TextBox 20"/>
          <p:cNvSpPr txBox="1">
            <a:spLocks noChangeArrowheads="1"/>
          </p:cNvSpPr>
          <p:nvPr/>
        </p:nvSpPr>
        <p:spPr bwMode="auto">
          <a:xfrm>
            <a:off x="795338" y="4206875"/>
            <a:ext cx="2032000" cy="1384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Branch-1#show ipv6 route</a:t>
            </a:r>
          </a:p>
          <a:p>
            <a:r>
              <a:rPr lang="zh-TW" altLang="en-US" sz="120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（省略部分輸出）</a:t>
            </a:r>
            <a:endParaRPr lang="zh-CN" altLang="en-US" sz="1200">
              <a:solidFill>
                <a:srgbClr val="000000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S   ::/0 [1/0]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Serial0/0/0</a:t>
            </a:r>
          </a:p>
          <a:p>
            <a:r>
              <a:rPr lang="en-US" altLang="zh-CN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S   2001:DB8::/46 [1/0]</a:t>
            </a:r>
          </a:p>
          <a:p>
            <a:r>
              <a:rPr lang="zh-CN" altLang="en-US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via ::, Serial0/0/1</a:t>
            </a:r>
            <a:endParaRPr lang="zh-CN" altLang="en-US" sz="1200" b="1">
              <a:solidFill>
                <a:srgbClr val="FF0000"/>
              </a:solidFill>
              <a:ea typeface="黑体" pitchFamily="2" charset="-122"/>
              <a:cs typeface="Arial" charset="0"/>
            </a:endParaRPr>
          </a:p>
          <a:p>
            <a:endParaRPr lang="zh-CN" altLang="en-US" sz="1200">
              <a:solidFill>
                <a:srgbClr val="FF0000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2468" name="TextBox 23"/>
          <p:cNvSpPr txBox="1">
            <a:spLocks noChangeArrowheads="1"/>
          </p:cNvSpPr>
          <p:nvPr/>
        </p:nvSpPr>
        <p:spPr bwMode="auto">
          <a:xfrm>
            <a:off x="2798763" y="2656494"/>
            <a:ext cx="51641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>
                <a:solidFill>
                  <a:srgbClr val="FF0000"/>
                </a:solidFill>
                <a:ea typeface="黑体" pitchFamily="2" charset="-122"/>
                <a:cs typeface="Arial" charset="0"/>
              </a:rPr>
              <a:t>2001:DB8:00000000000000</a:t>
            </a:r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10</a:t>
            </a:r>
          </a:p>
          <a:p>
            <a:r>
              <a:rPr lang="en-US" altLang="zh-CN">
                <a:solidFill>
                  <a:srgbClr val="FF0000"/>
                </a:solidFill>
                <a:ea typeface="黑体" pitchFamily="2" charset="-122"/>
                <a:cs typeface="Arial" charset="0"/>
              </a:rPr>
              <a:t>2001:DB8:00000000000000</a:t>
            </a:r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11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524000" y="3124200"/>
            <a:ext cx="5943600" cy="1069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zh-TW" altLang="en-US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根據相同位元摘要：</a:t>
            </a:r>
            <a:endParaRPr lang="zh-CN" altLang="en-US" sz="1600" dirty="0">
              <a:solidFill>
                <a:srgbClr val="000000"/>
              </a:solidFill>
              <a:ea typeface="黑体" pitchFamily="2" charset="-122"/>
              <a:cs typeface="Arial" charset="0"/>
            </a:endParaRPr>
          </a:p>
          <a:p>
            <a:pPr>
              <a:buClr>
                <a:srgbClr val="000000"/>
              </a:buClr>
              <a:buFont typeface="Arial" charset="0"/>
              <a:buChar char="•"/>
            </a:pPr>
            <a:r>
              <a:rPr lang="zh-CN" altLang="en-US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第 </a:t>
            </a:r>
            <a:r>
              <a:rPr lang="en-US" altLang="zh-CN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1 </a:t>
            </a:r>
            <a:r>
              <a:rPr lang="zh-CN" altLang="en-US" sz="1600" baseline="300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</a:t>
            </a:r>
            <a:r>
              <a:rPr lang="zh-CN" altLang="en-US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和第 </a:t>
            </a:r>
            <a:r>
              <a:rPr lang="en-US" altLang="zh-CN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2 </a:t>
            </a:r>
            <a:r>
              <a:rPr lang="zh-CN" altLang="en-US" sz="1600" baseline="300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</a:t>
            </a:r>
            <a:r>
              <a:rPr lang="zh-TW" altLang="en-US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個十六位元組各</a:t>
            </a:r>
            <a:r>
              <a:rPr lang="en-US" altLang="zh-CN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16</a:t>
            </a:r>
            <a:r>
              <a:rPr lang="zh-TW" altLang="en-US" sz="16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</a:t>
            </a:r>
            <a:r>
              <a:rPr lang="zh-CN" altLang="en-US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位</a:t>
            </a:r>
            <a:r>
              <a:rPr lang="zh-TW" altLang="en-US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元</a:t>
            </a:r>
            <a:r>
              <a:rPr lang="zh-CN" altLang="en-US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，共 </a:t>
            </a:r>
            <a:r>
              <a:rPr lang="en-US" altLang="zh-CN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32 </a:t>
            </a:r>
            <a:r>
              <a:rPr lang="zh-CN" altLang="en-US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位</a:t>
            </a:r>
            <a:r>
              <a:rPr lang="zh-TW" altLang="en-US" sz="16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元</a:t>
            </a:r>
            <a:endParaRPr lang="zh-CN" altLang="en-US" sz="1600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pPr>
              <a:buClr>
                <a:srgbClr val="000000"/>
              </a:buClr>
              <a:buFont typeface="Arial" charset="0"/>
              <a:buChar char="•"/>
            </a:pPr>
            <a:r>
              <a:rPr lang="zh-CN" altLang="en-US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第 </a:t>
            </a:r>
            <a:r>
              <a:rPr lang="en-US" altLang="zh-CN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3 </a:t>
            </a:r>
            <a:r>
              <a:rPr lang="zh-CN" altLang="en-US" sz="1600" baseline="300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</a:t>
            </a:r>
            <a:r>
              <a:rPr lang="zh-TW" altLang="en-US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個十六位元組 </a:t>
            </a:r>
            <a:r>
              <a:rPr lang="en-US" altLang="zh-CN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14 </a:t>
            </a:r>
            <a:r>
              <a:rPr lang="zh-CN" altLang="en-US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位</a:t>
            </a:r>
            <a:r>
              <a:rPr lang="zh-TW" altLang="en-US" sz="16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元</a:t>
            </a:r>
            <a:endParaRPr lang="zh-CN" altLang="en-US" sz="1600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pPr>
              <a:buClr>
                <a:srgbClr val="000000"/>
              </a:buClr>
              <a:buFont typeface="Arial" charset="0"/>
              <a:buChar char="•"/>
            </a:pPr>
            <a:r>
              <a:rPr lang="zh-TW" altLang="en-US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兩個位址之間共有 </a:t>
            </a:r>
            <a:r>
              <a:rPr lang="en-US" altLang="zh-CN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46 </a:t>
            </a:r>
            <a:r>
              <a:rPr lang="zh-CN" altLang="en-US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位</a:t>
            </a:r>
            <a:r>
              <a:rPr lang="zh-TW" altLang="en-US" sz="1600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元</a:t>
            </a:r>
            <a:r>
              <a:rPr lang="zh-CN" altLang="en-US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是相同的</a:t>
            </a:r>
            <a:endParaRPr lang="zh-CN" altLang="en-US" sz="1600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28" name="Right Arrow 27"/>
          <p:cNvSpPr/>
          <p:nvPr/>
        </p:nvSpPr>
        <p:spPr>
          <a:xfrm>
            <a:off x="990600" y="2732694"/>
            <a:ext cx="17526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62471" name="TextBox 28"/>
          <p:cNvSpPr txBox="1">
            <a:spLocks noChangeArrowheads="1"/>
          </p:cNvSpPr>
          <p:nvPr/>
        </p:nvSpPr>
        <p:spPr bwMode="auto">
          <a:xfrm>
            <a:off x="1243013" y="2820116"/>
            <a:ext cx="14478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1200" b="1" dirty="0" smtClean="0">
                <a:solidFill>
                  <a:srgbClr val="FFFFFF"/>
                </a:solidFill>
                <a:ea typeface="黑体" pitchFamily="2" charset="-122"/>
                <a:cs typeface="Arial" charset="0"/>
              </a:rPr>
              <a:t>相同位</a:t>
            </a:r>
            <a:r>
              <a:rPr lang="zh-TW" altLang="en-US" sz="1200" b="1" dirty="0" smtClean="0">
                <a:solidFill>
                  <a:srgbClr val="FFFFFF"/>
                </a:solidFill>
                <a:ea typeface="黑体" pitchFamily="2" charset="-122"/>
                <a:cs typeface="Arial" charset="0"/>
              </a:rPr>
              <a:t>元</a:t>
            </a:r>
            <a:endParaRPr lang="zh-CN" altLang="en-US" sz="1200" b="1" dirty="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2472" name="TextBox 29"/>
          <p:cNvSpPr txBox="1">
            <a:spLocks noChangeArrowheads="1"/>
          </p:cNvSpPr>
          <p:nvPr/>
        </p:nvSpPr>
        <p:spPr bwMode="auto">
          <a:xfrm>
            <a:off x="3032125" y="4198938"/>
            <a:ext cx="5486400" cy="21224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Branch-1#</a:t>
            </a:r>
            <a:r>
              <a:rPr lang="en-US" altLang="zh-CN" sz="1200" smtClean="0">
                <a:solidFill>
                  <a:srgbClr val="FF0000"/>
                </a:solidFill>
                <a:ea typeface="黑体" pitchFamily="2" charset="-122"/>
                <a:cs typeface="Arial" charset="0"/>
              </a:rPr>
              <a:t>ping </a:t>
            </a:r>
            <a:r>
              <a:rPr lang="en-US" altLang="zh-CN" sz="1200">
                <a:solidFill>
                  <a:srgbClr val="FF0000"/>
                </a:solidFill>
                <a:ea typeface="黑体" pitchFamily="2" charset="-122"/>
                <a:cs typeface="Arial" charset="0"/>
              </a:rPr>
              <a:t>2001:db8:2::1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Type escape sequence to abort.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Sending 5, 100-byte ICMP Echos to 2001:db8:2::, timeout is 2 seconds: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!!!!!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Success rate is 100 percent (5/5), round-trip min/avg/max = 1/10/41 ms</a:t>
            </a:r>
            <a:endParaRPr lang="zh-CN" altLang="en-US" sz="120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20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Branch-1#</a:t>
            </a:r>
            <a:r>
              <a:rPr lang="en-US" altLang="zh-CN" sz="1200" smtClean="0">
                <a:solidFill>
                  <a:srgbClr val="FF0000"/>
                </a:solidFill>
                <a:ea typeface="黑体" pitchFamily="2" charset="-122"/>
                <a:cs typeface="Arial" charset="0"/>
              </a:rPr>
              <a:t>ping </a:t>
            </a:r>
            <a:r>
              <a:rPr lang="en-US" altLang="zh-CN" sz="1200">
                <a:solidFill>
                  <a:srgbClr val="FF0000"/>
                </a:solidFill>
                <a:ea typeface="黑体" pitchFamily="2" charset="-122"/>
                <a:cs typeface="Arial" charset="0"/>
              </a:rPr>
              <a:t>2001:db8:3::1</a:t>
            </a:r>
            <a:endParaRPr lang="zh-CN" altLang="en-US" sz="1200">
              <a:solidFill>
                <a:srgbClr val="FF0000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Type escape sequence to abort.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Sending 5, 100-byte ICMP Echos to 2001:db8:3::, timeout is 2 seconds: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!!!!!</a:t>
            </a:r>
            <a:endParaRPr lang="zh-CN" altLang="en-US" sz="120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Success rate is 100 percent (5/5), round-trip min/avg/max = 2/9/18 ms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Branch-1#</a:t>
            </a:r>
            <a:endParaRPr lang="zh-CN" altLang="en-US" sz="120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31" name="Freeform 9"/>
          <p:cNvSpPr>
            <a:spLocks/>
          </p:cNvSpPr>
          <p:nvPr/>
        </p:nvSpPr>
        <p:spPr bwMode="auto">
          <a:xfrm>
            <a:off x="3443288" y="1813593"/>
            <a:ext cx="2130425" cy="125413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62474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9538" y="1613568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75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91175" y="1613568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7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6938" y="1232568"/>
            <a:ext cx="908050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7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88" y="2145381"/>
            <a:ext cx="906462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7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97638" y="1242093"/>
            <a:ext cx="1995487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79" name="TextBox 36"/>
          <p:cNvSpPr txBox="1">
            <a:spLocks noChangeArrowheads="1"/>
          </p:cNvSpPr>
          <p:nvPr/>
        </p:nvSpPr>
        <p:spPr bwMode="auto">
          <a:xfrm>
            <a:off x="2700338" y="1878681"/>
            <a:ext cx="8493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2480" name="TextBox 37"/>
          <p:cNvSpPr txBox="1">
            <a:spLocks noChangeArrowheads="1"/>
          </p:cNvSpPr>
          <p:nvPr/>
        </p:nvSpPr>
        <p:spPr bwMode="auto">
          <a:xfrm>
            <a:off x="3487738" y="1613568"/>
            <a:ext cx="130651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2001:DB8:A::2/127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2481" name="TextBox 38"/>
          <p:cNvSpPr txBox="1">
            <a:spLocks noChangeArrowheads="1"/>
          </p:cNvSpPr>
          <p:nvPr/>
        </p:nvSpPr>
        <p:spPr bwMode="auto">
          <a:xfrm>
            <a:off x="4359275" y="1926306"/>
            <a:ext cx="13065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2001:DB8:A::3/127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0" name="Line 47"/>
          <p:cNvSpPr>
            <a:spLocks noChangeShapeType="1"/>
          </p:cNvSpPr>
          <p:nvPr/>
        </p:nvSpPr>
        <p:spPr bwMode="auto">
          <a:xfrm>
            <a:off x="1727200" y="1423068"/>
            <a:ext cx="922338" cy="312738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1" name="Line 47"/>
          <p:cNvSpPr>
            <a:spLocks noChangeShapeType="1"/>
          </p:cNvSpPr>
          <p:nvPr/>
        </p:nvSpPr>
        <p:spPr bwMode="auto">
          <a:xfrm flipV="1">
            <a:off x="1804988" y="1994568"/>
            <a:ext cx="844550" cy="2286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62484" name="TextBox 41"/>
          <p:cNvSpPr txBox="1">
            <a:spLocks noChangeArrowheads="1"/>
          </p:cNvSpPr>
          <p:nvPr/>
        </p:nvSpPr>
        <p:spPr bwMode="auto">
          <a:xfrm>
            <a:off x="744538" y="1596106"/>
            <a:ext cx="1143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2001:DB8:2::/64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2485" name="TextBox 42"/>
          <p:cNvSpPr txBox="1">
            <a:spLocks noChangeArrowheads="1"/>
          </p:cNvSpPr>
          <p:nvPr/>
        </p:nvSpPr>
        <p:spPr bwMode="auto">
          <a:xfrm>
            <a:off x="3487738" y="1824706"/>
            <a:ext cx="5699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2486" name="TextBox 43"/>
          <p:cNvSpPr txBox="1">
            <a:spLocks noChangeArrowheads="1"/>
          </p:cNvSpPr>
          <p:nvPr/>
        </p:nvSpPr>
        <p:spPr bwMode="auto">
          <a:xfrm>
            <a:off x="5094288" y="1731043"/>
            <a:ext cx="56991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2487" name="TextBox 44"/>
          <p:cNvSpPr txBox="1">
            <a:spLocks noChangeArrowheads="1"/>
          </p:cNvSpPr>
          <p:nvPr/>
        </p:nvSpPr>
        <p:spPr bwMode="auto">
          <a:xfrm>
            <a:off x="7069138" y="1613568"/>
            <a:ext cx="9667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Internet</a:t>
            </a:r>
            <a:endParaRPr lang="zh-CN" altLang="en-US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2488" name="TextBox 45"/>
          <p:cNvSpPr txBox="1">
            <a:spLocks noChangeArrowheads="1"/>
          </p:cNvSpPr>
          <p:nvPr/>
        </p:nvSpPr>
        <p:spPr bwMode="auto">
          <a:xfrm>
            <a:off x="6442075" y="1765968"/>
            <a:ext cx="5683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2489" name="TextBox 46"/>
          <p:cNvSpPr txBox="1">
            <a:spLocks noChangeArrowheads="1"/>
          </p:cNvSpPr>
          <p:nvPr/>
        </p:nvSpPr>
        <p:spPr bwMode="auto">
          <a:xfrm>
            <a:off x="5645150" y="1878681"/>
            <a:ext cx="8509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2490" name="TextBox 47"/>
          <p:cNvSpPr txBox="1">
            <a:spLocks noChangeArrowheads="1"/>
          </p:cNvSpPr>
          <p:nvPr/>
        </p:nvSpPr>
        <p:spPr bwMode="auto">
          <a:xfrm>
            <a:off x="989013" y="1369093"/>
            <a:ext cx="6365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2491" name="TextBox 48"/>
          <p:cNvSpPr txBox="1">
            <a:spLocks noChangeArrowheads="1"/>
          </p:cNvSpPr>
          <p:nvPr/>
        </p:nvSpPr>
        <p:spPr bwMode="auto">
          <a:xfrm>
            <a:off x="973138" y="2299368"/>
            <a:ext cx="6365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2492" name="Rectangle 49"/>
          <p:cNvSpPr>
            <a:spLocks noChangeArrowheads="1"/>
          </p:cNvSpPr>
          <p:nvPr/>
        </p:nvSpPr>
        <p:spPr bwMode="auto">
          <a:xfrm>
            <a:off x="758825" y="2510506"/>
            <a:ext cx="19319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2001:DB8:3::/64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浮動靜態路由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dirty="0" smtClean="0"/>
              <a:t>浮動靜態路由是路由器用於備份動態路由的靜態路由。</a:t>
            </a:r>
            <a:endParaRPr lang="zh-CN" altLang="en-US" dirty="0" smtClean="0"/>
          </a:p>
          <a:p>
            <a:r>
              <a:rPr lang="zh-TW" altLang="en-US" dirty="0" smtClean="0"/>
              <a:t>浮動靜態路由必須配置比它所備份的動態路由更高的管理距離。</a:t>
            </a:r>
            <a:endParaRPr lang="zh-CN" altLang="en-US" dirty="0" smtClean="0"/>
          </a:p>
          <a:p>
            <a:r>
              <a:rPr lang="zh-TW" altLang="en-US" dirty="0" smtClean="0"/>
              <a:t>在這種情況下，路由器優先選擇動態路由而不選擇浮動靜態路由。如果動態路由遺失，你可以用浮動靜態路由代替。</a:t>
            </a:r>
            <a:endParaRPr lang="zh-CN" altLang="en-US" dirty="0" smtClean="0"/>
          </a:p>
          <a:p>
            <a:pPr lvl="1"/>
            <a:endParaRPr lang="zh-CN" altLang="en-US" dirty="0"/>
          </a:p>
        </p:txBody>
      </p:sp>
      <p:sp>
        <p:nvSpPr>
          <p:cNvPr id="20" name="Freeform 9"/>
          <p:cNvSpPr>
            <a:spLocks/>
          </p:cNvSpPr>
          <p:nvPr/>
        </p:nvSpPr>
        <p:spPr bwMode="auto">
          <a:xfrm rot="20445974">
            <a:off x="2060575" y="3905482"/>
            <a:ext cx="1571625" cy="128588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21" name="Freeform 9"/>
          <p:cNvSpPr>
            <a:spLocks/>
          </p:cNvSpPr>
          <p:nvPr/>
        </p:nvSpPr>
        <p:spPr bwMode="auto">
          <a:xfrm rot="11942358">
            <a:off x="5922963" y="3975332"/>
            <a:ext cx="1227137" cy="142875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22" name="Freeform 9"/>
          <p:cNvSpPr>
            <a:spLocks/>
          </p:cNvSpPr>
          <p:nvPr/>
        </p:nvSpPr>
        <p:spPr bwMode="auto">
          <a:xfrm rot="11452823">
            <a:off x="1906588" y="4542070"/>
            <a:ext cx="1716087" cy="117475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64518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59613" y="4107095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9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93800" y="3991207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2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28938" y="3268895"/>
            <a:ext cx="3265487" cy="197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2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8325569">
            <a:off x="5973763" y="4434120"/>
            <a:ext cx="1125537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22" name="TextBox 26"/>
          <p:cNvSpPr txBox="1">
            <a:spLocks noChangeArrowheads="1"/>
          </p:cNvSpPr>
          <p:nvPr/>
        </p:nvSpPr>
        <p:spPr bwMode="auto">
          <a:xfrm>
            <a:off x="3995738" y="3967395"/>
            <a:ext cx="12954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>
                <a:solidFill>
                  <a:srgbClr val="000000"/>
                </a:solidFill>
                <a:ea typeface="黑体" pitchFamily="2" charset="-122"/>
                <a:cs typeface="Arial" charset="0"/>
              </a:rPr>
              <a:t>Internet</a:t>
            </a:r>
            <a:endParaRPr lang="zh-CN" altLang="en-US" sz="240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28" name="Striped Right Arrow 27"/>
          <p:cNvSpPr/>
          <p:nvPr/>
        </p:nvSpPr>
        <p:spPr>
          <a:xfrm rot="20270658">
            <a:off x="1974850" y="3473682"/>
            <a:ext cx="1470025" cy="48418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pic>
        <p:nvPicPr>
          <p:cNvPr id="64524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-9098422">
            <a:off x="1919288" y="4559532"/>
            <a:ext cx="1627187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25" name="TextBox 29"/>
          <p:cNvSpPr txBox="1">
            <a:spLocks noChangeArrowheads="1"/>
          </p:cNvSpPr>
          <p:nvPr/>
        </p:nvSpPr>
        <p:spPr bwMode="auto">
          <a:xfrm>
            <a:off x="1217613" y="4251557"/>
            <a:ext cx="8493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4526" name="TextBox 30"/>
          <p:cNvSpPr txBox="1">
            <a:spLocks noChangeArrowheads="1"/>
          </p:cNvSpPr>
          <p:nvPr/>
        </p:nvSpPr>
        <p:spPr bwMode="auto">
          <a:xfrm>
            <a:off x="7100888" y="4359507"/>
            <a:ext cx="8509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4527" name="TextBox 31"/>
          <p:cNvSpPr txBox="1">
            <a:spLocks noChangeArrowheads="1"/>
          </p:cNvSpPr>
          <p:nvPr/>
        </p:nvSpPr>
        <p:spPr bwMode="auto">
          <a:xfrm rot="-1109346">
            <a:off x="2049463" y="4051532"/>
            <a:ext cx="608012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1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1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4528" name="TextBox 32"/>
          <p:cNvSpPr txBox="1">
            <a:spLocks noChangeArrowheads="1"/>
          </p:cNvSpPr>
          <p:nvPr/>
        </p:nvSpPr>
        <p:spPr bwMode="auto">
          <a:xfrm rot="494865">
            <a:off x="2055813" y="4245207"/>
            <a:ext cx="608012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1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1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4529" name="TextBox 33"/>
          <p:cNvSpPr txBox="1">
            <a:spLocks noChangeArrowheads="1"/>
          </p:cNvSpPr>
          <p:nvPr/>
        </p:nvSpPr>
        <p:spPr bwMode="auto">
          <a:xfrm rot="1255891">
            <a:off x="6532563" y="4000732"/>
            <a:ext cx="608012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1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1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4530" name="TextBox 34"/>
          <p:cNvSpPr txBox="1">
            <a:spLocks noChangeArrowheads="1"/>
          </p:cNvSpPr>
          <p:nvPr/>
        </p:nvSpPr>
        <p:spPr bwMode="auto">
          <a:xfrm rot="-1109346">
            <a:off x="6542088" y="4419832"/>
            <a:ext cx="608012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1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1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4531" name="TextBox 35"/>
          <p:cNvSpPr txBox="1">
            <a:spLocks noChangeArrowheads="1"/>
          </p:cNvSpPr>
          <p:nvPr/>
        </p:nvSpPr>
        <p:spPr bwMode="auto">
          <a:xfrm rot="1039341">
            <a:off x="1890713" y="4899257"/>
            <a:ext cx="2732087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1100" b="1" smtClean="0">
                <a:solidFill>
                  <a:srgbClr val="FFFFFF"/>
                </a:solidFill>
                <a:ea typeface="黑体" pitchFamily="2" charset="-122"/>
                <a:cs typeface="Arial" charset="0"/>
              </a:rPr>
              <a:t>浮動靜態路由</a:t>
            </a:r>
            <a:endParaRPr lang="zh-CN" altLang="en-US" sz="11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4532" name="TextBox 36"/>
          <p:cNvSpPr txBox="1">
            <a:spLocks noChangeArrowheads="1"/>
          </p:cNvSpPr>
          <p:nvPr/>
        </p:nvSpPr>
        <p:spPr bwMode="auto">
          <a:xfrm rot="-1363273">
            <a:off x="1947863" y="3052763"/>
            <a:ext cx="19700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1200" b="1" smtClean="0">
                <a:solidFill>
                  <a:srgbClr val="FFFFFF"/>
                </a:solidFill>
                <a:ea typeface="黑体" pitchFamily="2" charset="-122"/>
                <a:cs typeface="Arial" charset="0"/>
              </a:rPr>
              <a:t>路由協定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4533" name="TextBox 37"/>
          <p:cNvSpPr txBox="1">
            <a:spLocks noChangeArrowheads="1"/>
          </p:cNvSpPr>
          <p:nvPr/>
        </p:nvSpPr>
        <p:spPr bwMode="auto">
          <a:xfrm rot="-1225535">
            <a:off x="5821363" y="4765907"/>
            <a:ext cx="15303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2001:DB8:A::1/127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4534" name="TextBox 38"/>
          <p:cNvSpPr txBox="1">
            <a:spLocks noChangeArrowheads="1"/>
          </p:cNvSpPr>
          <p:nvPr/>
        </p:nvSpPr>
        <p:spPr bwMode="auto">
          <a:xfrm rot="1197333">
            <a:off x="5846763" y="3681645"/>
            <a:ext cx="15303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2001:DB8:B::1/127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浮動靜態路由</a:t>
            </a:r>
            <a:endParaRPr lang="zh-CN" altLang="en-US"/>
          </a:p>
        </p:txBody>
      </p:sp>
      <p:sp>
        <p:nvSpPr>
          <p:cNvPr id="7" name="文字版面配置區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Freeform 9"/>
          <p:cNvSpPr>
            <a:spLocks/>
          </p:cNvSpPr>
          <p:nvPr/>
        </p:nvSpPr>
        <p:spPr bwMode="auto">
          <a:xfrm rot="20445974">
            <a:off x="2377375" y="1593305"/>
            <a:ext cx="1571625" cy="128588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5" name="Freeform 9"/>
          <p:cNvSpPr>
            <a:spLocks/>
          </p:cNvSpPr>
          <p:nvPr/>
        </p:nvSpPr>
        <p:spPr bwMode="auto">
          <a:xfrm rot="11942358">
            <a:off x="6241350" y="1663155"/>
            <a:ext cx="1225550" cy="142875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6" name="Freeform 9"/>
          <p:cNvSpPr>
            <a:spLocks/>
          </p:cNvSpPr>
          <p:nvPr/>
        </p:nvSpPr>
        <p:spPr bwMode="auto">
          <a:xfrm rot="11452823">
            <a:off x="2223388" y="2229893"/>
            <a:ext cx="1717675" cy="117475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66565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76413" y="1794918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66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10600" y="1679030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6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45738" y="956718"/>
            <a:ext cx="3267075" cy="197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68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8325569">
            <a:off x="6290563" y="2121943"/>
            <a:ext cx="1127125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69" name="TextBox 10"/>
          <p:cNvSpPr txBox="1">
            <a:spLocks noChangeArrowheads="1"/>
          </p:cNvSpPr>
          <p:nvPr/>
        </p:nvSpPr>
        <p:spPr bwMode="auto">
          <a:xfrm>
            <a:off x="4312538" y="1655218"/>
            <a:ext cx="12954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>
                <a:solidFill>
                  <a:srgbClr val="000000"/>
                </a:solidFill>
                <a:ea typeface="黑体" pitchFamily="2" charset="-122"/>
                <a:cs typeface="Arial" charset="0"/>
              </a:rPr>
              <a:t>Internet</a:t>
            </a:r>
            <a:endParaRPr lang="zh-CN" altLang="en-US" sz="240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12" name="Striped Right Arrow 11"/>
          <p:cNvSpPr/>
          <p:nvPr/>
        </p:nvSpPr>
        <p:spPr>
          <a:xfrm rot="20270658">
            <a:off x="2293238" y="1161505"/>
            <a:ext cx="1468437" cy="48418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pic>
        <p:nvPicPr>
          <p:cNvPr id="6657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-9098422">
            <a:off x="2237675" y="2291805"/>
            <a:ext cx="1627188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72" name="TextBox 13"/>
          <p:cNvSpPr txBox="1">
            <a:spLocks noChangeArrowheads="1"/>
          </p:cNvSpPr>
          <p:nvPr/>
        </p:nvSpPr>
        <p:spPr bwMode="auto">
          <a:xfrm>
            <a:off x="1534413" y="1939380"/>
            <a:ext cx="8509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73" name="TextBox 14"/>
          <p:cNvSpPr txBox="1">
            <a:spLocks noChangeArrowheads="1"/>
          </p:cNvSpPr>
          <p:nvPr/>
        </p:nvSpPr>
        <p:spPr bwMode="auto">
          <a:xfrm>
            <a:off x="7419275" y="2047330"/>
            <a:ext cx="849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74" name="TextBox 15"/>
          <p:cNvSpPr txBox="1">
            <a:spLocks noChangeArrowheads="1"/>
          </p:cNvSpPr>
          <p:nvPr/>
        </p:nvSpPr>
        <p:spPr bwMode="auto">
          <a:xfrm rot="-1109346">
            <a:off x="2367850" y="1739355"/>
            <a:ext cx="608013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1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1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75" name="TextBox 16"/>
          <p:cNvSpPr txBox="1">
            <a:spLocks noChangeArrowheads="1"/>
          </p:cNvSpPr>
          <p:nvPr/>
        </p:nvSpPr>
        <p:spPr bwMode="auto">
          <a:xfrm rot="494865">
            <a:off x="2372613" y="1933030"/>
            <a:ext cx="608012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1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1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76" name="TextBox 17"/>
          <p:cNvSpPr txBox="1">
            <a:spLocks noChangeArrowheads="1"/>
          </p:cNvSpPr>
          <p:nvPr/>
        </p:nvSpPr>
        <p:spPr bwMode="auto">
          <a:xfrm rot="1255891">
            <a:off x="6850950" y="1688555"/>
            <a:ext cx="608013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1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1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77" name="TextBox 18"/>
          <p:cNvSpPr txBox="1">
            <a:spLocks noChangeArrowheads="1"/>
          </p:cNvSpPr>
          <p:nvPr/>
        </p:nvSpPr>
        <p:spPr bwMode="auto">
          <a:xfrm rot="-1109346">
            <a:off x="6860475" y="2107655"/>
            <a:ext cx="608013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1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1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78" name="TextBox 19"/>
          <p:cNvSpPr txBox="1">
            <a:spLocks noChangeArrowheads="1"/>
          </p:cNvSpPr>
          <p:nvPr/>
        </p:nvSpPr>
        <p:spPr bwMode="auto">
          <a:xfrm rot="1039341">
            <a:off x="2209100" y="2647405"/>
            <a:ext cx="27305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1100" b="1" smtClean="0">
                <a:solidFill>
                  <a:srgbClr val="FFFFFF"/>
                </a:solidFill>
                <a:ea typeface="黑体" pitchFamily="2" charset="-122"/>
                <a:cs typeface="Arial" charset="0"/>
              </a:rPr>
              <a:t>浮動靜態路由</a:t>
            </a:r>
            <a:endParaRPr lang="zh-CN" altLang="en-US" sz="11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79" name="TextBox 20"/>
          <p:cNvSpPr txBox="1">
            <a:spLocks noChangeArrowheads="1"/>
          </p:cNvSpPr>
          <p:nvPr/>
        </p:nvSpPr>
        <p:spPr bwMode="auto">
          <a:xfrm rot="-1225535">
            <a:off x="6139750" y="2453730"/>
            <a:ext cx="15303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2001:DB8:A::1/127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80" name="TextBox 21"/>
          <p:cNvSpPr txBox="1">
            <a:spLocks noChangeArrowheads="1"/>
          </p:cNvSpPr>
          <p:nvPr/>
        </p:nvSpPr>
        <p:spPr bwMode="auto">
          <a:xfrm rot="1197333">
            <a:off x="6165150" y="1369468"/>
            <a:ext cx="1528763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2001:DB8:B::1/127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81" name="Rectangle 22"/>
          <p:cNvSpPr>
            <a:spLocks noChangeArrowheads="1"/>
          </p:cNvSpPr>
          <p:nvPr/>
        </p:nvSpPr>
        <p:spPr bwMode="auto">
          <a:xfrm rot="-1302338">
            <a:off x="2299588" y="1129755"/>
            <a:ext cx="2081212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1100" b="1" dirty="0" smtClean="0">
                <a:solidFill>
                  <a:srgbClr val="FFFFFF"/>
                </a:solidFill>
                <a:ea typeface="黑体" pitchFamily="2" charset="-122"/>
                <a:cs typeface="Arial" charset="0"/>
              </a:rPr>
              <a:t>路由協定</a:t>
            </a:r>
            <a:endParaRPr lang="zh-CN" altLang="en-US" sz="1100" b="1" dirty="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82" name="Rectangle 23"/>
          <p:cNvSpPr>
            <a:spLocks noChangeArrowheads="1"/>
          </p:cNvSpPr>
          <p:nvPr/>
        </p:nvSpPr>
        <p:spPr bwMode="auto">
          <a:xfrm>
            <a:off x="1386775" y="2963318"/>
            <a:ext cx="71262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12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</a:t>
            </a:r>
            <a:r>
              <a:rPr lang="en-US" altLang="zh-CN" sz="1200" dirty="0" err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</a:t>
            </a:r>
            <a:r>
              <a:rPr lang="en-US" altLang="zh-CN" sz="12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)# ipv6 route 2001:DB8:4::1/127 </a:t>
            </a:r>
            <a:r>
              <a:rPr lang="en-US" altLang="zh-CN" sz="12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 </a:t>
            </a:r>
            <a:r>
              <a:rPr lang="en-US" altLang="zh-CN" sz="1200" b="1" dirty="0" smtClean="0">
                <a:solidFill>
                  <a:srgbClr val="FF0000"/>
                </a:solidFill>
                <a:ea typeface="黑体" pitchFamily="2" charset="-122"/>
                <a:cs typeface="Arial" charset="0"/>
              </a:rPr>
              <a:t>91</a:t>
            </a:r>
            <a:endParaRPr lang="en-US" altLang="zh-CN" sz="1200" b="1" dirty="0">
              <a:solidFill>
                <a:srgbClr val="FF0000"/>
              </a:solidFill>
              <a:ea typeface="黑体" pitchFamily="2" charset="-122"/>
              <a:cs typeface="Arial" charset="0"/>
            </a:endParaRPr>
          </a:p>
          <a:p>
            <a:pPr algn="ctr"/>
            <a:r>
              <a:rPr lang="en-US" altLang="zh-CN" sz="12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</a:t>
            </a:r>
            <a:r>
              <a:rPr lang="en-US" altLang="zh-CN" sz="1200" dirty="0" err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</a:t>
            </a:r>
            <a:r>
              <a:rPr lang="en-US" altLang="zh-CN" sz="12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)# ipv6 route 2001:DB8:5::1/127 </a:t>
            </a:r>
            <a:r>
              <a:rPr lang="en-US" altLang="zh-CN" sz="12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 </a:t>
            </a:r>
            <a:r>
              <a:rPr lang="en-US" altLang="zh-CN" sz="1200" b="1" dirty="0" smtClean="0">
                <a:solidFill>
                  <a:srgbClr val="FF0000"/>
                </a:solidFill>
                <a:ea typeface="黑体" pitchFamily="2" charset="-122"/>
                <a:cs typeface="Arial" charset="0"/>
              </a:rPr>
              <a:t>91</a:t>
            </a:r>
            <a:endParaRPr lang="en-US" altLang="zh-CN" sz="1200" b="1" dirty="0">
              <a:solidFill>
                <a:srgbClr val="FF0000"/>
              </a:solidFill>
              <a:ea typeface="黑体" pitchFamily="2" charset="-122"/>
              <a:cs typeface="Arial" charset="0"/>
            </a:endParaRPr>
          </a:p>
          <a:p>
            <a:pPr algn="ctr"/>
            <a:r>
              <a:rPr lang="en-US" altLang="zh-CN" sz="12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</a:t>
            </a:r>
            <a:r>
              <a:rPr lang="en-US" altLang="zh-CN" sz="1200" dirty="0" err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</a:t>
            </a:r>
            <a:r>
              <a:rPr lang="en-US" altLang="zh-CN" sz="12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)# ipv6 route 2001:DB8:6::1/127 </a:t>
            </a:r>
            <a:r>
              <a:rPr lang="en-US" altLang="zh-CN" sz="12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 </a:t>
            </a:r>
            <a:r>
              <a:rPr lang="en-US" altLang="zh-CN" sz="1200" b="1" dirty="0" smtClean="0">
                <a:solidFill>
                  <a:srgbClr val="FF0000"/>
                </a:solidFill>
                <a:ea typeface="黑体" pitchFamily="2" charset="-122"/>
                <a:cs typeface="Arial" charset="0"/>
              </a:rPr>
              <a:t>91</a:t>
            </a:r>
            <a:endParaRPr lang="en-US" altLang="zh-CN" sz="1200" b="1" dirty="0">
              <a:solidFill>
                <a:srgbClr val="FF0000"/>
              </a:solidFill>
              <a:ea typeface="黑体" pitchFamily="2" charset="-122"/>
              <a:cs typeface="Arial" charset="0"/>
            </a:endParaRPr>
          </a:p>
          <a:p>
            <a:pPr algn="ctr"/>
            <a:r>
              <a:rPr lang="en-US" altLang="zh-CN" sz="12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</a:t>
            </a:r>
            <a:r>
              <a:rPr lang="en-US" altLang="zh-CN" sz="1200" dirty="0" err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</a:t>
            </a:r>
            <a:r>
              <a:rPr lang="en-US" altLang="zh-CN" sz="12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)# ipv6 route 2001:DB8:C::1/127 </a:t>
            </a:r>
            <a:r>
              <a:rPr lang="en-US" altLang="zh-CN" sz="12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 </a:t>
            </a:r>
            <a:r>
              <a:rPr lang="en-US" altLang="zh-CN" sz="1200" b="1" dirty="0" smtClean="0">
                <a:solidFill>
                  <a:srgbClr val="FF0000"/>
                </a:solidFill>
                <a:ea typeface="黑体" pitchFamily="2" charset="-122"/>
                <a:cs typeface="Arial" charset="0"/>
              </a:rPr>
              <a:t>91</a:t>
            </a:r>
            <a:endParaRPr lang="zh-CN" altLang="en-US" sz="1200" dirty="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pPr algn="ctr"/>
            <a:r>
              <a:rPr lang="en-US" altLang="zh-CN" sz="12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</a:t>
            </a:r>
            <a:r>
              <a:rPr lang="en-US" altLang="zh-CN" sz="1200" dirty="0" err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</a:t>
            </a:r>
            <a:r>
              <a:rPr lang="en-US" altLang="zh-CN" sz="12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)# ipv6 route 2001:DB8:A::</a:t>
            </a:r>
            <a:r>
              <a:rPr lang="en-US" altLang="zh-CN" sz="120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1/127 </a:t>
            </a:r>
            <a:r>
              <a:rPr lang="en-US" altLang="zh-CN" sz="120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 </a:t>
            </a:r>
            <a:r>
              <a:rPr lang="en-US" altLang="zh-CN" sz="1200" b="1" smtClean="0">
                <a:solidFill>
                  <a:srgbClr val="FF0000"/>
                </a:solidFill>
                <a:ea typeface="黑体" pitchFamily="2" charset="-122"/>
                <a:cs typeface="Arial" charset="0"/>
              </a:rPr>
              <a:t>91</a:t>
            </a:r>
            <a:endParaRPr lang="en-US" altLang="zh-CN" sz="1200" b="1" dirty="0">
              <a:solidFill>
                <a:srgbClr val="FF0000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83" name="TextBox 24"/>
          <p:cNvSpPr txBox="1">
            <a:spLocks noChangeArrowheads="1"/>
          </p:cNvSpPr>
          <p:nvPr/>
        </p:nvSpPr>
        <p:spPr bwMode="auto">
          <a:xfrm>
            <a:off x="1477963" y="4044405"/>
            <a:ext cx="3581400" cy="2293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10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Branch-1#sh ipv6 route</a:t>
            </a:r>
            <a:endParaRPr lang="en-US" altLang="zh-CN" sz="1100">
              <a:solidFill>
                <a:srgbClr val="000000"/>
              </a:solidFill>
              <a:ea typeface="黑体" pitchFamily="2" charset="-122"/>
              <a:cs typeface="Arial" charset="0"/>
            </a:endParaRPr>
          </a:p>
          <a:p>
            <a:r>
              <a:rPr lang="zh-TW" altLang="en-US" sz="110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（省略部分輸出）</a:t>
            </a:r>
            <a:endParaRPr lang="zh-CN" altLang="en-US" sz="1100">
              <a:solidFill>
                <a:srgbClr val="000000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D   2001:DB8:4::/128 [90/3321856]</a:t>
            </a:r>
          </a:p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FE80::2E0:8FFF:FE31:4201, Serial0/0/0</a:t>
            </a:r>
          </a:p>
          <a:p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D   2001:DB8:5::/128 [90/3321856]</a:t>
            </a:r>
          </a:p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FE80::2E0:8FFF:FE31:4201, Serial0/0/0</a:t>
            </a:r>
          </a:p>
          <a:p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D   2001:DB8:6::/128 [90/3321856]</a:t>
            </a:r>
          </a:p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FE80::2E0:8FFF:FE31:4201, Serial0/0/0</a:t>
            </a:r>
          </a:p>
          <a:p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D   2001:DB8:B::/127 [90/3193856]</a:t>
            </a:r>
          </a:p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FE80::2E0:8FFF:FE31:4201, Serial0/0/0</a:t>
            </a:r>
          </a:p>
          <a:p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D   2001:DB8:C::/127 [90/2681856]</a:t>
            </a:r>
          </a:p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FE80::2E0:8FFF:FE31:4201, Serial0/0/0</a:t>
            </a:r>
          </a:p>
          <a:p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Branch-1#</a:t>
            </a:r>
            <a:endParaRPr lang="zh-CN" altLang="en-US" sz="110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584" name="TextBox 25"/>
          <p:cNvSpPr txBox="1">
            <a:spLocks noChangeArrowheads="1"/>
          </p:cNvSpPr>
          <p:nvPr/>
        </p:nvSpPr>
        <p:spPr bwMode="auto">
          <a:xfrm>
            <a:off x="5600700" y="4115843"/>
            <a:ext cx="2286000" cy="21224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Branch-1#show ipv6 route</a:t>
            </a:r>
          </a:p>
          <a:p>
            <a:r>
              <a:rPr lang="zh-TW" altLang="en-US" sz="110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（省略部分輸出）</a:t>
            </a:r>
            <a:endParaRPr lang="zh-CN" altLang="en-US" sz="1100">
              <a:solidFill>
                <a:srgbClr val="000000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S   2001:DB8:4::/128 [91/0]</a:t>
            </a:r>
          </a:p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Serial0/0/1</a:t>
            </a:r>
          </a:p>
          <a:p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S   2001:DB8:5::/128 [91/0]</a:t>
            </a:r>
          </a:p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Serial0/0/1</a:t>
            </a:r>
          </a:p>
          <a:p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S   2001:DB8:6::/128 [91/0]</a:t>
            </a:r>
          </a:p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Serial0/0/1</a:t>
            </a:r>
          </a:p>
          <a:p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S   2001:DB8:A::/128 [91/0]</a:t>
            </a:r>
          </a:p>
          <a:p>
            <a:r>
              <a:rPr lang="zh-CN" altLang="en-US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Serial0/0/1</a:t>
            </a:r>
          </a:p>
          <a:p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S   2001:DB8:C::/128 [91/0]</a:t>
            </a:r>
          </a:p>
          <a:p>
            <a:r>
              <a:rPr lang="en-US" altLang="zh-CN" sz="11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Branch-1#</a:t>
            </a:r>
            <a:endParaRPr lang="zh-CN" altLang="en-US" sz="1100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靜態路由</a:t>
            </a:r>
            <a:endParaRPr lang="zh-CN" altLang="en-US"/>
          </a:p>
        </p:txBody>
      </p:sp>
      <p:sp>
        <p:nvSpPr>
          <p:cNvPr id="39938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dirty="0" smtClean="0"/>
              <a:t>靜態路由定義了兩個路由器之間的明確路徑。靜態路由不會自動更新，這意味著當網路發生變化時你必須手動重新配置靜態路由。</a:t>
            </a:r>
            <a:endParaRPr lang="zh-CN" altLang="en-US" dirty="0" smtClean="0"/>
          </a:p>
          <a:p>
            <a:r>
              <a:rPr lang="zh-TW" altLang="en-US" dirty="0" smtClean="0"/>
              <a:t>靜態路由比動態路由使用較少的頻寬。</a:t>
            </a:r>
            <a:endParaRPr lang="zh-CN" altLang="en-US" dirty="0" smtClean="0"/>
          </a:p>
          <a:p>
            <a:r>
              <a:rPr lang="zh-CN" altLang="en-US" dirty="0" smtClean="0"/>
              <a:t>不使用 </a:t>
            </a:r>
            <a:r>
              <a:rPr lang="en-US" altLang="zh-CN" dirty="0" smtClean="0"/>
              <a:t>CPU </a:t>
            </a:r>
            <a:r>
              <a:rPr lang="zh-TW" altLang="en-US" dirty="0" smtClean="0"/>
              <a:t>週期計算和分析路由更新。</a:t>
            </a:r>
            <a:endParaRPr lang="zh-CN" altLang="en-US" dirty="0" smtClean="0"/>
          </a:p>
          <a:p>
            <a:r>
              <a:rPr lang="zh-TW" altLang="en-US" dirty="0" smtClean="0"/>
              <a:t>靜態路由應該被用於網路流量可預測且網路設計簡單的環境中。</a:t>
            </a:r>
            <a:endParaRPr lang="zh-CN" altLang="en-US" dirty="0" smtClean="0"/>
          </a:p>
          <a:p>
            <a:r>
              <a:rPr lang="zh-CN" altLang="en-US" dirty="0" smtClean="0"/>
              <a:t>靜態路由</a:t>
            </a:r>
            <a:r>
              <a:rPr lang="zh-CN" altLang="en-US" b="1" dirty="0" smtClean="0"/>
              <a:t>不能</a:t>
            </a:r>
            <a:r>
              <a:rPr lang="zh-TW" altLang="en-US" dirty="0"/>
              <a:t>被</a:t>
            </a:r>
            <a:r>
              <a:rPr lang="zh-TW" altLang="en-US" dirty="0" smtClean="0"/>
              <a:t>用於</a:t>
            </a:r>
            <a:r>
              <a:rPr lang="zh-TW" altLang="en-US" dirty="0"/>
              <a:t>不斷</a:t>
            </a:r>
            <a:r>
              <a:rPr lang="zh-TW" altLang="en-US" dirty="0" smtClean="0"/>
              <a:t>變化的大型網路環境中，因為靜態路由不回應網路變化。</a:t>
            </a:r>
            <a:endParaRPr lang="zh-CN" altLang="en-US" dirty="0" smtClean="0"/>
          </a:p>
          <a:p>
            <a:r>
              <a:rPr lang="zh-TW" altLang="en-US" dirty="0" smtClean="0"/>
              <a:t>儘管靜態路由因為動態路由在網路中廣泛使用而被淘汰，但有些公司仍然使用靜態路由來處理特殊情況。</a:t>
            </a:r>
            <a:endParaRPr lang="zh-CN" altLang="en-US" dirty="0" smtClean="0"/>
          </a:p>
          <a:p>
            <a:r>
              <a:rPr lang="zh-TW" altLang="en-US" dirty="0" smtClean="0"/>
              <a:t>靜態路由能用於指定最後選用閘道（</a:t>
            </a:r>
            <a:r>
              <a:rPr lang="zh-TW" altLang="en-US" i="1" dirty="0" smtClean="0"/>
              <a:t>所有不能繞送封包使用的預設路由</a:t>
            </a:r>
            <a:r>
              <a:rPr lang="zh-TW" altLang="en-US" dirty="0" smtClean="0"/>
              <a:t>）。</a:t>
            </a:r>
            <a:endParaRPr lang="zh-CN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靜態路由類型</a:t>
            </a:r>
            <a:endParaRPr lang="zh-CN" altLang="en-US"/>
          </a:p>
        </p:txBody>
      </p:sp>
      <p:sp>
        <p:nvSpPr>
          <p:cNvPr id="41986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sz="2800" b="1" dirty="0" smtClean="0">
                <a:solidFill>
                  <a:srgbClr val="0070C0"/>
                </a:solidFill>
              </a:rPr>
              <a:t>靜態路由分為四種類型。本課討論以下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IPv4 </a:t>
            </a:r>
            <a:r>
              <a:rPr lang="zh-CN" altLang="en-US" sz="2800" b="1" dirty="0" smtClean="0">
                <a:solidFill>
                  <a:srgbClr val="0070C0"/>
                </a:solidFill>
              </a:rPr>
              <a:t>和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IPv6 </a:t>
            </a:r>
            <a:r>
              <a:rPr lang="zh-TW" altLang="en-US" sz="2800" b="1" dirty="0" smtClean="0">
                <a:solidFill>
                  <a:srgbClr val="0070C0"/>
                </a:solidFill>
              </a:rPr>
              <a:t>靜態路由類型：</a:t>
            </a:r>
            <a:endParaRPr lang="zh-CN" altLang="en-US" sz="2800" b="1" dirty="0" smtClean="0">
              <a:solidFill>
                <a:srgbClr val="0070C0"/>
              </a:solidFill>
            </a:endParaRPr>
          </a:p>
          <a:p>
            <a:pPr marL="863600" lvl="1" indent="-457200">
              <a:buFont typeface="Arial" panose="020B0604020202020204" pitchFamily="34" charset="0"/>
              <a:buChar char="•"/>
            </a:pPr>
            <a:r>
              <a:rPr lang="zh-TW" altLang="en-US" sz="2400" dirty="0" smtClean="0"/>
              <a:t>標準靜態路由</a:t>
            </a:r>
            <a:endParaRPr lang="zh-CN" altLang="en-US" sz="2400" dirty="0" smtClean="0"/>
          </a:p>
          <a:p>
            <a:pPr marL="863600" lvl="1" indent="-457200">
              <a:buFont typeface="Arial" panose="020B0604020202020204" pitchFamily="34" charset="0"/>
              <a:buChar char="•"/>
            </a:pPr>
            <a:r>
              <a:rPr lang="zh-TW" altLang="en-US" sz="2400" dirty="0" smtClean="0"/>
              <a:t>預設靜態路由</a:t>
            </a:r>
            <a:endParaRPr lang="zh-CN" altLang="en-US" sz="2400" dirty="0" smtClean="0"/>
          </a:p>
          <a:p>
            <a:pPr marL="863600" lvl="1" indent="-457200">
              <a:buFont typeface="Arial" panose="020B0604020202020204" pitchFamily="34" charset="0"/>
              <a:buChar char="•"/>
            </a:pPr>
            <a:r>
              <a:rPr lang="zh-TW" altLang="en-US" sz="2400" dirty="0" smtClean="0"/>
              <a:t>摘要靜態路由</a:t>
            </a:r>
            <a:endParaRPr lang="zh-CN" altLang="en-US" sz="2400" dirty="0" smtClean="0"/>
          </a:p>
          <a:p>
            <a:pPr marL="863600" lvl="1" indent="-457200">
              <a:buFont typeface="Arial" panose="020B0604020202020204" pitchFamily="34" charset="0"/>
              <a:buChar char="•"/>
            </a:pPr>
            <a:r>
              <a:rPr lang="zh-TW" altLang="en-US" sz="2400" dirty="0" smtClean="0"/>
              <a:t>浮動靜態路由</a:t>
            </a:r>
            <a:endParaRPr lang="zh-CN" altLang="en-US" sz="24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直連靜態路由</a:t>
            </a:r>
            <a:endParaRPr lang="zh-CN" altLang="en-US"/>
          </a:p>
        </p:txBody>
      </p:sp>
      <p:sp>
        <p:nvSpPr>
          <p:cNvPr id="44034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dirty="0" smtClean="0"/>
              <a:t>你必須僅指定直連靜態路由中的輸出介面（所有資料封包發送到目的網路所用的介面）。</a:t>
            </a:r>
            <a:endParaRPr lang="zh-CN" altLang="en-US" dirty="0" smtClean="0"/>
          </a:p>
          <a:p>
            <a:r>
              <a:rPr lang="zh-TW" altLang="en-US" dirty="0" smtClean="0"/>
              <a:t>路由器假定目的網路直接連接到輸出介面。</a:t>
            </a:r>
            <a:endParaRPr lang="zh-CN" altLang="en-US" dirty="0"/>
          </a:p>
        </p:txBody>
      </p:sp>
      <p:sp>
        <p:nvSpPr>
          <p:cNvPr id="44035" name="TextBox 25"/>
          <p:cNvSpPr txBox="1">
            <a:spLocks noChangeArrowheads="1"/>
          </p:cNvSpPr>
          <p:nvPr/>
        </p:nvSpPr>
        <p:spPr bwMode="auto">
          <a:xfrm>
            <a:off x="492125" y="4237038"/>
            <a:ext cx="493713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1200" b="1" smtClean="0">
                <a:solidFill>
                  <a:srgbClr val="FFFFFF"/>
                </a:solidFill>
                <a:ea typeface="黑体" pitchFamily="2" charset="-122"/>
                <a:cs typeface="Arial" charset="0"/>
              </a:rPr>
              <a:t>直連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32" name="Freeform 9"/>
          <p:cNvSpPr>
            <a:spLocks/>
          </p:cNvSpPr>
          <p:nvPr/>
        </p:nvSpPr>
        <p:spPr bwMode="auto">
          <a:xfrm>
            <a:off x="3503613" y="3360690"/>
            <a:ext cx="2130425" cy="123825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44037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9863" y="3159078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8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1500" y="3159078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7263" y="2778078"/>
            <a:ext cx="9080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89013" y="3690890"/>
            <a:ext cx="906462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1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7963" y="2789190"/>
            <a:ext cx="1995487" cy="120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42" name="TextBox 37"/>
          <p:cNvSpPr txBox="1">
            <a:spLocks noChangeArrowheads="1"/>
          </p:cNvSpPr>
          <p:nvPr/>
        </p:nvSpPr>
        <p:spPr bwMode="auto">
          <a:xfrm>
            <a:off x="2768600" y="3424190"/>
            <a:ext cx="8509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4043" name="TextBox 38"/>
          <p:cNvSpPr txBox="1">
            <a:spLocks noChangeArrowheads="1"/>
          </p:cNvSpPr>
          <p:nvPr/>
        </p:nvSpPr>
        <p:spPr bwMode="auto">
          <a:xfrm>
            <a:off x="3548063" y="3159078"/>
            <a:ext cx="13065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2001:DB8:A::2/127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4044" name="TextBox 39"/>
          <p:cNvSpPr txBox="1">
            <a:spLocks noChangeArrowheads="1"/>
          </p:cNvSpPr>
          <p:nvPr/>
        </p:nvSpPr>
        <p:spPr bwMode="auto">
          <a:xfrm>
            <a:off x="4445000" y="3463878"/>
            <a:ext cx="13065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2001:DB8:A::3/127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1" name="Line 47"/>
          <p:cNvSpPr>
            <a:spLocks noChangeShapeType="1"/>
          </p:cNvSpPr>
          <p:nvPr/>
        </p:nvSpPr>
        <p:spPr bwMode="auto">
          <a:xfrm>
            <a:off x="1789113" y="2970165"/>
            <a:ext cx="920750" cy="312738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2" name="Line 47"/>
          <p:cNvSpPr>
            <a:spLocks noChangeShapeType="1"/>
          </p:cNvSpPr>
          <p:nvPr/>
        </p:nvSpPr>
        <p:spPr bwMode="auto">
          <a:xfrm flipV="1">
            <a:off x="1865313" y="3540078"/>
            <a:ext cx="844550" cy="2286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4047" name="TextBox 42"/>
          <p:cNvSpPr txBox="1">
            <a:spLocks noChangeArrowheads="1"/>
          </p:cNvSpPr>
          <p:nvPr/>
        </p:nvSpPr>
        <p:spPr bwMode="auto">
          <a:xfrm>
            <a:off x="804863" y="3141615"/>
            <a:ext cx="121443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2001:DB8:2::1/64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4048" name="TextBox 43"/>
          <p:cNvSpPr txBox="1">
            <a:spLocks noChangeArrowheads="1"/>
          </p:cNvSpPr>
          <p:nvPr/>
        </p:nvSpPr>
        <p:spPr bwMode="auto">
          <a:xfrm>
            <a:off x="814388" y="4056015"/>
            <a:ext cx="121285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2001:DB8:3::1/64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4049" name="TextBox 44"/>
          <p:cNvSpPr txBox="1">
            <a:spLocks noChangeArrowheads="1"/>
          </p:cNvSpPr>
          <p:nvPr/>
        </p:nvSpPr>
        <p:spPr bwMode="auto">
          <a:xfrm>
            <a:off x="3548063" y="3370215"/>
            <a:ext cx="56991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4050" name="TextBox 45"/>
          <p:cNvSpPr txBox="1">
            <a:spLocks noChangeArrowheads="1"/>
          </p:cNvSpPr>
          <p:nvPr/>
        </p:nvSpPr>
        <p:spPr bwMode="auto">
          <a:xfrm>
            <a:off x="5189538" y="3294015"/>
            <a:ext cx="5683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4051" name="TextBox 46"/>
          <p:cNvSpPr txBox="1">
            <a:spLocks noChangeArrowheads="1"/>
          </p:cNvSpPr>
          <p:nvPr/>
        </p:nvSpPr>
        <p:spPr bwMode="auto">
          <a:xfrm>
            <a:off x="7129463" y="3159078"/>
            <a:ext cx="9667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Internet</a:t>
            </a:r>
            <a:endParaRPr lang="zh-CN" altLang="en-US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4052" name="TextBox 47"/>
          <p:cNvSpPr txBox="1">
            <a:spLocks noChangeArrowheads="1"/>
          </p:cNvSpPr>
          <p:nvPr/>
        </p:nvSpPr>
        <p:spPr bwMode="auto">
          <a:xfrm>
            <a:off x="6502400" y="3311478"/>
            <a:ext cx="5683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4053" name="TextBox 48"/>
          <p:cNvSpPr txBox="1">
            <a:spLocks noChangeArrowheads="1"/>
          </p:cNvSpPr>
          <p:nvPr/>
        </p:nvSpPr>
        <p:spPr bwMode="auto">
          <a:xfrm>
            <a:off x="5697538" y="3408315"/>
            <a:ext cx="8509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4054" name="TextBox 49"/>
          <p:cNvSpPr txBox="1">
            <a:spLocks noChangeArrowheads="1"/>
          </p:cNvSpPr>
          <p:nvPr/>
        </p:nvSpPr>
        <p:spPr bwMode="auto">
          <a:xfrm>
            <a:off x="1049338" y="2914603"/>
            <a:ext cx="63658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4055" name="TextBox 50"/>
          <p:cNvSpPr txBox="1">
            <a:spLocks noChangeArrowheads="1"/>
          </p:cNvSpPr>
          <p:nvPr/>
        </p:nvSpPr>
        <p:spPr bwMode="auto">
          <a:xfrm>
            <a:off x="1033463" y="3844878"/>
            <a:ext cx="63658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4056" name="TextBox 51"/>
          <p:cNvSpPr txBox="1">
            <a:spLocks noChangeArrowheads="1"/>
          </p:cNvSpPr>
          <p:nvPr/>
        </p:nvSpPr>
        <p:spPr bwMode="auto">
          <a:xfrm>
            <a:off x="2882900" y="4379913"/>
            <a:ext cx="56467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</a:t>
            </a:r>
            <a:r>
              <a:rPr lang="en-US" altLang="zh-CN" dirty="0" err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</a:t>
            </a:r>
            <a:r>
              <a:rPr lang="en-US" altLang="zh-CN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)# ipv6 route 2001:DB8:2::</a:t>
            </a:r>
            <a:r>
              <a:rPr lang="en-US" altLang="zh-CN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1/64 </a:t>
            </a:r>
            <a:r>
              <a:rPr lang="en-US" altLang="zh-CN" dirty="0" smtClean="0">
                <a:solidFill>
                  <a:srgbClr val="FF0000"/>
                </a:solidFill>
                <a:ea typeface="黑体" pitchFamily="2" charset="-122"/>
                <a:cs typeface="Arial" charset="0"/>
              </a:rPr>
              <a:t>s0/0/1</a:t>
            </a:r>
            <a:endParaRPr lang="en-US" altLang="zh-CN" dirty="0">
              <a:solidFill>
                <a:srgbClr val="FF0000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</a:t>
            </a:r>
            <a:r>
              <a:rPr lang="en-US" altLang="zh-CN" dirty="0" err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</a:t>
            </a:r>
            <a:r>
              <a:rPr lang="en-US" altLang="zh-CN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)# ipv6 route 2001:DB8:3::</a:t>
            </a:r>
            <a:r>
              <a:rPr lang="en-US" altLang="zh-CN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1/64 </a:t>
            </a:r>
            <a:r>
              <a:rPr lang="en-US" altLang="zh-CN" dirty="0" smtClean="0">
                <a:solidFill>
                  <a:srgbClr val="FF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dirty="0">
              <a:solidFill>
                <a:srgbClr val="FF0000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3" name="Right Arrow 52"/>
          <p:cNvSpPr/>
          <p:nvPr/>
        </p:nvSpPr>
        <p:spPr>
          <a:xfrm>
            <a:off x="1123950" y="4462463"/>
            <a:ext cx="1752600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44058" name="TextBox 53"/>
          <p:cNvSpPr txBox="1">
            <a:spLocks noChangeArrowheads="1"/>
          </p:cNvSpPr>
          <p:nvPr/>
        </p:nvSpPr>
        <p:spPr bwMode="auto">
          <a:xfrm>
            <a:off x="1606550" y="4552950"/>
            <a:ext cx="4921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1200" b="1" smtClean="0">
                <a:solidFill>
                  <a:srgbClr val="FFFFFF"/>
                </a:solidFill>
                <a:ea typeface="黑体" pitchFamily="2" charset="-122"/>
                <a:cs typeface="Arial" charset="0"/>
              </a:rPr>
              <a:t>直連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直連靜態路由</a:t>
            </a:r>
            <a:endParaRPr lang="zh-CN" alt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>
            <a:off x="3460750" y="1846386"/>
            <a:ext cx="2130425" cy="123825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46083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74938" y="1644773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4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08638" y="1644773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1263773"/>
            <a:ext cx="908050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44563" y="2176586"/>
            <a:ext cx="9080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7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15100" y="1274886"/>
            <a:ext cx="1995488" cy="120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8" name="TextBox 12"/>
          <p:cNvSpPr txBox="1">
            <a:spLocks noChangeArrowheads="1"/>
          </p:cNvSpPr>
          <p:nvPr/>
        </p:nvSpPr>
        <p:spPr bwMode="auto">
          <a:xfrm>
            <a:off x="2717800" y="1901948"/>
            <a:ext cx="849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6089" name="TextBox 13"/>
          <p:cNvSpPr txBox="1">
            <a:spLocks noChangeArrowheads="1"/>
          </p:cNvSpPr>
          <p:nvPr/>
        </p:nvSpPr>
        <p:spPr bwMode="auto">
          <a:xfrm>
            <a:off x="3505200" y="1644773"/>
            <a:ext cx="13065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2001:DB8:A::2/127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6090" name="TextBox 14"/>
          <p:cNvSpPr txBox="1">
            <a:spLocks noChangeArrowheads="1"/>
          </p:cNvSpPr>
          <p:nvPr/>
        </p:nvSpPr>
        <p:spPr bwMode="auto">
          <a:xfrm>
            <a:off x="4381500" y="1959098"/>
            <a:ext cx="13081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2001:DB8:A::3/127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16" name="Line 47"/>
          <p:cNvSpPr>
            <a:spLocks noChangeShapeType="1"/>
          </p:cNvSpPr>
          <p:nvPr/>
        </p:nvSpPr>
        <p:spPr bwMode="auto">
          <a:xfrm>
            <a:off x="1744663" y="1455861"/>
            <a:ext cx="922337" cy="312737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17" name="Line 47"/>
          <p:cNvSpPr>
            <a:spLocks noChangeShapeType="1"/>
          </p:cNvSpPr>
          <p:nvPr/>
        </p:nvSpPr>
        <p:spPr bwMode="auto">
          <a:xfrm flipV="1">
            <a:off x="1822450" y="2025773"/>
            <a:ext cx="844550" cy="2286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6093" name="TextBox 17"/>
          <p:cNvSpPr txBox="1">
            <a:spLocks noChangeArrowheads="1"/>
          </p:cNvSpPr>
          <p:nvPr/>
        </p:nvSpPr>
        <p:spPr bwMode="auto">
          <a:xfrm>
            <a:off x="762000" y="1627311"/>
            <a:ext cx="12144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2001:DB8:2::1/64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6094" name="TextBox 18"/>
          <p:cNvSpPr txBox="1">
            <a:spLocks noChangeArrowheads="1"/>
          </p:cNvSpPr>
          <p:nvPr/>
        </p:nvSpPr>
        <p:spPr bwMode="auto">
          <a:xfrm>
            <a:off x="769938" y="2541711"/>
            <a:ext cx="12144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2001:DB8:3::1/64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6095" name="TextBox 19"/>
          <p:cNvSpPr txBox="1">
            <a:spLocks noChangeArrowheads="1"/>
          </p:cNvSpPr>
          <p:nvPr/>
        </p:nvSpPr>
        <p:spPr bwMode="auto">
          <a:xfrm>
            <a:off x="1980485" y="2371678"/>
            <a:ext cx="56467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</a:t>
            </a:r>
            <a:r>
              <a:rPr lang="en-US" altLang="zh-CN" dirty="0" err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</a:t>
            </a:r>
            <a:r>
              <a:rPr lang="en-US" altLang="zh-CN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)# ipv6 route 2001:DB8:2::</a:t>
            </a:r>
            <a:r>
              <a:rPr lang="en-US" altLang="zh-CN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1/64 </a:t>
            </a:r>
            <a:r>
              <a:rPr lang="en-US" altLang="zh-CN" dirty="0" smtClean="0">
                <a:solidFill>
                  <a:srgbClr val="FF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dirty="0">
              <a:solidFill>
                <a:srgbClr val="FF0000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</a:t>
            </a:r>
            <a:r>
              <a:rPr lang="en-US" altLang="zh-CN" dirty="0" err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</a:t>
            </a:r>
            <a:r>
              <a:rPr lang="en-US" altLang="zh-CN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)# ipv6 route 2001:DB8:3::</a:t>
            </a:r>
            <a:r>
              <a:rPr lang="en-US" altLang="zh-CN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1/64 </a:t>
            </a:r>
            <a:r>
              <a:rPr lang="en-US" altLang="zh-CN" dirty="0" smtClean="0">
                <a:solidFill>
                  <a:srgbClr val="FF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dirty="0">
              <a:solidFill>
                <a:srgbClr val="FF0000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6096" name="TextBox 20"/>
          <p:cNvSpPr txBox="1">
            <a:spLocks noChangeArrowheads="1"/>
          </p:cNvSpPr>
          <p:nvPr/>
        </p:nvSpPr>
        <p:spPr bwMode="auto">
          <a:xfrm>
            <a:off x="3505200" y="1855911"/>
            <a:ext cx="5699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6097" name="TextBox 21"/>
          <p:cNvSpPr txBox="1">
            <a:spLocks noChangeArrowheads="1"/>
          </p:cNvSpPr>
          <p:nvPr/>
        </p:nvSpPr>
        <p:spPr bwMode="auto">
          <a:xfrm>
            <a:off x="5137150" y="1771773"/>
            <a:ext cx="5699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6098" name="TextBox 22"/>
          <p:cNvSpPr txBox="1">
            <a:spLocks noChangeArrowheads="1"/>
          </p:cNvSpPr>
          <p:nvPr/>
        </p:nvSpPr>
        <p:spPr bwMode="auto">
          <a:xfrm>
            <a:off x="7078663" y="1689223"/>
            <a:ext cx="9667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Internet</a:t>
            </a:r>
            <a:endParaRPr lang="zh-CN" altLang="en-US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6099" name="TextBox 23"/>
          <p:cNvSpPr txBox="1">
            <a:spLocks noChangeArrowheads="1"/>
          </p:cNvSpPr>
          <p:nvPr/>
        </p:nvSpPr>
        <p:spPr bwMode="auto">
          <a:xfrm>
            <a:off x="6457950" y="1797173"/>
            <a:ext cx="5699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ea typeface="黑体" pitchFamily="2" charset="-122"/>
                <a:cs typeface="Arial" charset="0"/>
              </a:rPr>
              <a:t>S0/0/0</a:t>
            </a:r>
            <a:endParaRPr lang="zh-CN" altLang="en-US" sz="1000" b="1">
              <a:ea typeface="黑体" pitchFamily="2" charset="-122"/>
              <a:cs typeface="Arial" charset="0"/>
            </a:endParaRPr>
          </a:p>
        </p:txBody>
      </p:sp>
      <p:sp>
        <p:nvSpPr>
          <p:cNvPr id="46100" name="TextBox 24"/>
          <p:cNvSpPr txBox="1">
            <a:spLocks noChangeArrowheads="1"/>
          </p:cNvSpPr>
          <p:nvPr/>
        </p:nvSpPr>
        <p:spPr bwMode="auto">
          <a:xfrm>
            <a:off x="5654675" y="1892423"/>
            <a:ext cx="8493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26" name="Right Arrow 25"/>
          <p:cNvSpPr/>
          <p:nvPr/>
        </p:nvSpPr>
        <p:spPr>
          <a:xfrm>
            <a:off x="1633538" y="3539969"/>
            <a:ext cx="1752600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46102" name="TextBox 26"/>
          <p:cNvSpPr txBox="1">
            <a:spLocks noChangeArrowheads="1"/>
          </p:cNvSpPr>
          <p:nvPr/>
        </p:nvSpPr>
        <p:spPr bwMode="auto">
          <a:xfrm>
            <a:off x="1631950" y="3644744"/>
            <a:ext cx="4921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1200" b="1" smtClean="0">
                <a:solidFill>
                  <a:srgbClr val="FFFFFF"/>
                </a:solidFill>
                <a:ea typeface="黑体" pitchFamily="2" charset="-122"/>
                <a:cs typeface="Arial" charset="0"/>
              </a:rPr>
              <a:t>直連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6103" name="TextBox 27"/>
          <p:cNvSpPr txBox="1">
            <a:spLocks noChangeArrowheads="1"/>
          </p:cNvSpPr>
          <p:nvPr/>
        </p:nvSpPr>
        <p:spPr bwMode="auto">
          <a:xfrm>
            <a:off x="1006475" y="1400298"/>
            <a:ext cx="63658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6104" name="TextBox 28"/>
          <p:cNvSpPr txBox="1">
            <a:spLocks noChangeArrowheads="1"/>
          </p:cNvSpPr>
          <p:nvPr/>
        </p:nvSpPr>
        <p:spPr bwMode="auto">
          <a:xfrm>
            <a:off x="990600" y="2330573"/>
            <a:ext cx="63658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6105" name="TextBox 29"/>
          <p:cNvSpPr txBox="1">
            <a:spLocks noChangeArrowheads="1"/>
          </p:cNvSpPr>
          <p:nvPr/>
        </p:nvSpPr>
        <p:spPr bwMode="auto">
          <a:xfrm>
            <a:off x="3506788" y="3055781"/>
            <a:ext cx="2352675" cy="3232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Branch-1#show ipv6 route</a:t>
            </a:r>
            <a:endParaRPr lang="zh-CN" altLang="en-US" sz="120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zh-TW" altLang="en-US" sz="1200" b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 （省略部分輸出）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S   2001:DB8:2::/62 [1/0]</a:t>
            </a:r>
            <a:endParaRPr lang="zh-CN" altLang="en-US" sz="1200" b="1">
              <a:solidFill>
                <a:srgbClr val="FF0000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via ::, Serial0/0/1</a:t>
            </a:r>
            <a:endParaRPr lang="zh-CN" altLang="en-US" sz="1200" b="1">
              <a:solidFill>
                <a:srgbClr val="FF0000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S   2001:DB8:3::/62 [1/0]</a:t>
            </a:r>
            <a:endParaRPr lang="zh-CN" altLang="en-US" sz="1200" b="1">
              <a:solidFill>
                <a:srgbClr val="FF0000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via ::, Serial0/0/1</a:t>
            </a:r>
            <a:endParaRPr lang="zh-CN" altLang="en-US" sz="1200" b="1">
              <a:solidFill>
                <a:srgbClr val="FF0000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C   2001:DB8:A::2/127 [0/0]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Serial0/0/1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L   2001:DB8:A::3/128 [0/0]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Serial0/0/1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C   2001:DB8:B::/127 [0/0]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Serial0/0/0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L   2001:DB8:B::/128 [0/0]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Serial0/0/0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L   FF00::/8 [0/0]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Null0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Branch-2#</a:t>
            </a:r>
          </a:p>
        </p:txBody>
      </p:sp>
      <p:sp>
        <p:nvSpPr>
          <p:cNvPr id="46106" name="Rectangle 2"/>
          <p:cNvSpPr>
            <a:spLocks noChangeArrowheads="1"/>
          </p:cNvSpPr>
          <p:nvPr/>
        </p:nvSpPr>
        <p:spPr bwMode="auto">
          <a:xfrm>
            <a:off x="358775" y="4446431"/>
            <a:ext cx="2779713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1400" dirty="0">
                <a:solidFill>
                  <a:srgbClr val="7030A0"/>
                </a:solidFill>
                <a:ea typeface="黑体" pitchFamily="2" charset="-122"/>
                <a:cs typeface="Arial" charset="0"/>
              </a:rPr>
              <a:t>路由表中的“</a:t>
            </a:r>
            <a:r>
              <a:rPr lang="en-US" altLang="zh-CN" sz="1400" dirty="0">
                <a:solidFill>
                  <a:srgbClr val="7030A0"/>
                </a:solidFill>
                <a:ea typeface="黑体" pitchFamily="2" charset="-122"/>
                <a:cs typeface="Arial" charset="0"/>
              </a:rPr>
              <a:t>L</a:t>
            </a:r>
            <a:r>
              <a:rPr lang="en-US" altLang="zh-CN" sz="1400" dirty="0" smtClean="0">
                <a:solidFill>
                  <a:srgbClr val="7030A0"/>
                </a:solidFill>
                <a:ea typeface="黑体" pitchFamily="2" charset="-122"/>
                <a:cs typeface="Arial" charset="0"/>
              </a:rPr>
              <a:t>” </a:t>
            </a:r>
            <a:r>
              <a:rPr lang="zh-TW" altLang="en-US" sz="1400" dirty="0" smtClean="0">
                <a:solidFill>
                  <a:srgbClr val="7030A0"/>
                </a:solidFill>
                <a:ea typeface="黑体" pitchFamily="2" charset="-122"/>
                <a:cs typeface="Arial" charset="0"/>
              </a:rPr>
              <a:t>是一個新識別字，指示分配給介面的特定位址，而“</a:t>
            </a:r>
            <a:r>
              <a:rPr lang="en-US" altLang="zh-CN" sz="1400" dirty="0" smtClean="0">
                <a:solidFill>
                  <a:srgbClr val="7030A0"/>
                </a:solidFill>
                <a:ea typeface="黑体" pitchFamily="2" charset="-122"/>
                <a:cs typeface="Arial" charset="0"/>
              </a:rPr>
              <a:t>C” </a:t>
            </a:r>
            <a:r>
              <a:rPr lang="zh-TW" altLang="en-US" sz="1400" dirty="0" smtClean="0">
                <a:solidFill>
                  <a:srgbClr val="7030A0"/>
                </a:solidFill>
                <a:ea typeface="黑体" pitchFamily="2" charset="-122"/>
                <a:cs typeface="Arial" charset="0"/>
              </a:rPr>
              <a:t>僅顯示子網。</a:t>
            </a:r>
            <a:endParaRPr lang="zh-CN" altLang="en-US" sz="1400" dirty="0">
              <a:solidFill>
                <a:srgbClr val="7030A0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506633" y="4149082"/>
            <a:ext cx="2007475" cy="383616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3506634" y="4532698"/>
            <a:ext cx="2007475" cy="383616"/>
          </a:xfrm>
          <a:prstGeom prst="roundRect">
            <a:avLst/>
          </a:prstGeom>
          <a:solidFill>
            <a:schemeClr val="bg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下一跳</a:t>
            </a:r>
            <a:r>
              <a:rPr lang="en-US" altLang="zh-TW" smtClean="0"/>
              <a:t>/</a:t>
            </a:r>
            <a:r>
              <a:rPr lang="zh-TW" altLang="en-US" smtClean="0"/>
              <a:t>遞迴靜態路由</a:t>
            </a:r>
            <a:endParaRPr lang="zh-TW" altLang="en-US"/>
          </a:p>
        </p:txBody>
      </p:sp>
      <p:sp>
        <p:nvSpPr>
          <p:cNvPr id="48130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dirty="0" smtClean="0"/>
              <a:t>在下一跳靜態路由中，相鄰路由器的 </a:t>
            </a:r>
            <a:r>
              <a:rPr lang="en-US" altLang="zh-CN" dirty="0" smtClean="0"/>
              <a:t>IPv6 </a:t>
            </a:r>
            <a:r>
              <a:rPr lang="zh-CN" altLang="en-US" dirty="0" smtClean="0"/>
              <a:t>位址已指定。</a:t>
            </a:r>
          </a:p>
          <a:p>
            <a:r>
              <a:rPr lang="zh-TW" altLang="en-US" dirty="0" smtClean="0"/>
              <a:t>輸出介面從下一跳取得。</a:t>
            </a:r>
            <a:endParaRPr lang="zh-CN" altLang="en-US" dirty="0" smtClean="0"/>
          </a:p>
          <a:p>
            <a:r>
              <a:rPr lang="zh-TW" altLang="en-US" dirty="0" smtClean="0"/>
              <a:t>在路由器轉發任何資料封包之前，路由表過程必須確定用於轉發資料封包的出口介面。這會使路由器再次查看路由表，以確定目的網路使用的出口介面。</a:t>
            </a:r>
            <a:endParaRPr lang="zh-CN" altLang="en-US" dirty="0"/>
          </a:p>
        </p:txBody>
      </p:sp>
      <p:sp>
        <p:nvSpPr>
          <p:cNvPr id="25" name="Freeform 9"/>
          <p:cNvSpPr>
            <a:spLocks/>
          </p:cNvSpPr>
          <p:nvPr/>
        </p:nvSpPr>
        <p:spPr bwMode="auto">
          <a:xfrm>
            <a:off x="3443288" y="4031222"/>
            <a:ext cx="2130425" cy="123825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48132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9538" y="3829609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3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91175" y="3829609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6938" y="3448609"/>
            <a:ext cx="908050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88" y="4361422"/>
            <a:ext cx="906462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97638" y="3459722"/>
            <a:ext cx="1995487" cy="120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7" name="TextBox 30"/>
          <p:cNvSpPr txBox="1">
            <a:spLocks noChangeArrowheads="1"/>
          </p:cNvSpPr>
          <p:nvPr/>
        </p:nvSpPr>
        <p:spPr bwMode="auto">
          <a:xfrm>
            <a:off x="2700338" y="4104247"/>
            <a:ext cx="8493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8138" name="TextBox 31"/>
          <p:cNvSpPr txBox="1">
            <a:spLocks noChangeArrowheads="1"/>
          </p:cNvSpPr>
          <p:nvPr/>
        </p:nvSpPr>
        <p:spPr bwMode="auto">
          <a:xfrm>
            <a:off x="3487738" y="3829609"/>
            <a:ext cx="130651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2001:DB8:A::2/127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8139" name="TextBox 32"/>
          <p:cNvSpPr txBox="1">
            <a:spLocks noChangeArrowheads="1"/>
          </p:cNvSpPr>
          <p:nvPr/>
        </p:nvSpPr>
        <p:spPr bwMode="auto">
          <a:xfrm>
            <a:off x="4359275" y="4143934"/>
            <a:ext cx="13065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2001:DB8:A::3/127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34" name="Line 47"/>
          <p:cNvSpPr>
            <a:spLocks noChangeShapeType="1"/>
          </p:cNvSpPr>
          <p:nvPr/>
        </p:nvSpPr>
        <p:spPr bwMode="auto">
          <a:xfrm>
            <a:off x="1728788" y="3640697"/>
            <a:ext cx="920750" cy="312737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35" name="Line 47"/>
          <p:cNvSpPr>
            <a:spLocks noChangeShapeType="1"/>
          </p:cNvSpPr>
          <p:nvPr/>
        </p:nvSpPr>
        <p:spPr bwMode="auto">
          <a:xfrm flipV="1">
            <a:off x="1804988" y="4210609"/>
            <a:ext cx="844550" cy="2286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8142" name="TextBox 35"/>
          <p:cNvSpPr txBox="1">
            <a:spLocks noChangeArrowheads="1"/>
          </p:cNvSpPr>
          <p:nvPr/>
        </p:nvSpPr>
        <p:spPr bwMode="auto">
          <a:xfrm>
            <a:off x="744538" y="3812147"/>
            <a:ext cx="12144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2001:DB8:2::1/64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8143" name="TextBox 36"/>
          <p:cNvSpPr txBox="1">
            <a:spLocks noChangeArrowheads="1"/>
          </p:cNvSpPr>
          <p:nvPr/>
        </p:nvSpPr>
        <p:spPr bwMode="auto">
          <a:xfrm>
            <a:off x="752475" y="4348163"/>
            <a:ext cx="12144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2001:DB8:3::1/64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8144" name="TextBox 37"/>
          <p:cNvSpPr txBox="1">
            <a:spLocks noChangeArrowheads="1"/>
          </p:cNvSpPr>
          <p:nvPr/>
        </p:nvSpPr>
        <p:spPr bwMode="auto">
          <a:xfrm>
            <a:off x="3487738" y="4040747"/>
            <a:ext cx="5699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8145" name="TextBox 38"/>
          <p:cNvSpPr txBox="1">
            <a:spLocks noChangeArrowheads="1"/>
          </p:cNvSpPr>
          <p:nvPr/>
        </p:nvSpPr>
        <p:spPr bwMode="auto">
          <a:xfrm>
            <a:off x="5094288" y="3947084"/>
            <a:ext cx="56991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8146" name="TextBox 39"/>
          <p:cNvSpPr txBox="1">
            <a:spLocks noChangeArrowheads="1"/>
          </p:cNvSpPr>
          <p:nvPr/>
        </p:nvSpPr>
        <p:spPr bwMode="auto">
          <a:xfrm>
            <a:off x="7069138" y="3829609"/>
            <a:ext cx="9667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Internet</a:t>
            </a:r>
            <a:endParaRPr lang="zh-CN" altLang="en-US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8147" name="TextBox 40"/>
          <p:cNvSpPr txBox="1">
            <a:spLocks noChangeArrowheads="1"/>
          </p:cNvSpPr>
          <p:nvPr/>
        </p:nvSpPr>
        <p:spPr bwMode="auto">
          <a:xfrm>
            <a:off x="6442075" y="3982009"/>
            <a:ext cx="5683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8148" name="TextBox 41"/>
          <p:cNvSpPr txBox="1">
            <a:spLocks noChangeArrowheads="1"/>
          </p:cNvSpPr>
          <p:nvPr/>
        </p:nvSpPr>
        <p:spPr bwMode="auto">
          <a:xfrm>
            <a:off x="5662613" y="4094722"/>
            <a:ext cx="8509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8149" name="TextBox 42"/>
          <p:cNvSpPr txBox="1">
            <a:spLocks noChangeArrowheads="1"/>
          </p:cNvSpPr>
          <p:nvPr/>
        </p:nvSpPr>
        <p:spPr bwMode="auto">
          <a:xfrm>
            <a:off x="942975" y="3604184"/>
            <a:ext cx="63658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8150" name="TextBox 43"/>
          <p:cNvSpPr txBox="1">
            <a:spLocks noChangeArrowheads="1"/>
          </p:cNvSpPr>
          <p:nvPr/>
        </p:nvSpPr>
        <p:spPr bwMode="auto">
          <a:xfrm>
            <a:off x="973138" y="4515409"/>
            <a:ext cx="636587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5" name="Right Arrow 44"/>
          <p:cNvSpPr/>
          <p:nvPr/>
        </p:nvSpPr>
        <p:spPr>
          <a:xfrm>
            <a:off x="523875" y="4992688"/>
            <a:ext cx="1752600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48152" name="TextBox 45"/>
          <p:cNvSpPr txBox="1">
            <a:spLocks noChangeArrowheads="1"/>
          </p:cNvSpPr>
          <p:nvPr/>
        </p:nvSpPr>
        <p:spPr bwMode="auto">
          <a:xfrm>
            <a:off x="588963" y="5095875"/>
            <a:ext cx="10318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下一跳</a:t>
            </a:r>
            <a:r>
              <a:rPr lang="en-US" altLang="zh-CN" sz="1200" b="1" smtClean="0">
                <a:solidFill>
                  <a:srgbClr val="FFFFFF"/>
                </a:solidFill>
                <a:ea typeface="黑体" pitchFamily="2" charset="-122"/>
                <a:cs typeface="Arial" charset="0"/>
              </a:rPr>
              <a:t>/</a:t>
            </a:r>
            <a:r>
              <a:rPr lang="zh-CN" altLang="en-US" sz="1200" b="1" smtClean="0">
                <a:solidFill>
                  <a:srgbClr val="FFFFFF"/>
                </a:solidFill>
                <a:ea typeface="黑体" pitchFamily="2" charset="-122"/>
                <a:cs typeface="Arial" charset="0"/>
              </a:rPr>
              <a:t>遞迴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48153" name="Rectangle 46"/>
          <p:cNvSpPr>
            <a:spLocks noChangeArrowheads="1"/>
          </p:cNvSpPr>
          <p:nvPr/>
        </p:nvSpPr>
        <p:spPr bwMode="auto">
          <a:xfrm>
            <a:off x="2349500" y="4941888"/>
            <a:ext cx="64611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</a:t>
            </a:r>
            <a:r>
              <a:rPr lang="en-US" altLang="zh-CN" dirty="0" err="1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</a:t>
            </a:r>
            <a:r>
              <a:rPr lang="en-US" altLang="zh-CN" dirty="0">
                <a:solidFill>
                  <a:srgbClr val="000000"/>
                </a:solidFill>
                <a:ea typeface="黑体" pitchFamily="2" charset="-122"/>
                <a:cs typeface="Arial" charset="0"/>
              </a:rPr>
              <a:t>)# ipv6 route 2001:DB8:2::1/64</a:t>
            </a:r>
            <a:r>
              <a:rPr lang="zh-CN" altLang="en-US" dirty="0">
                <a:ea typeface="黑体" pitchFamily="2" charset="-122"/>
                <a:cs typeface="Arial" charset="0"/>
              </a:rPr>
              <a:t> </a:t>
            </a:r>
            <a:r>
              <a:rPr lang="en-US" altLang="zh-CN" dirty="0" smtClean="0">
                <a:solidFill>
                  <a:srgbClr val="0070C0"/>
                </a:solidFill>
                <a:ea typeface="黑体" pitchFamily="2" charset="-122"/>
                <a:cs typeface="Arial" charset="0"/>
              </a:rPr>
              <a:t>2001:DB8:A::2</a:t>
            </a:r>
            <a:endParaRPr lang="en-US" altLang="zh-CN" dirty="0">
              <a:solidFill>
                <a:srgbClr val="0070C0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</a:t>
            </a:r>
            <a:r>
              <a:rPr lang="en-US" altLang="zh-CN" dirty="0" err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</a:t>
            </a:r>
            <a:r>
              <a:rPr lang="en-US" altLang="zh-CN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)# ipv6 route 2001:DB8:3::1/64 </a:t>
            </a:r>
            <a:r>
              <a:rPr lang="en-US" altLang="zh-CN" dirty="0" smtClean="0">
                <a:solidFill>
                  <a:srgbClr val="0070C0"/>
                </a:solidFill>
                <a:ea typeface="黑体" pitchFamily="2" charset="-122"/>
                <a:cs typeface="Arial" charset="0"/>
              </a:rPr>
              <a:t>2001:DB8:A::2</a:t>
            </a:r>
            <a:endParaRPr lang="zh-CN" altLang="en-US" dirty="0">
              <a:solidFill>
                <a:srgbClr val="0070C0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下一跳</a:t>
            </a:r>
            <a:r>
              <a:rPr lang="en-US" altLang="zh-TW" smtClean="0"/>
              <a:t>/</a:t>
            </a:r>
            <a:r>
              <a:rPr lang="zh-TW" altLang="en-US" smtClean="0"/>
              <a:t>遞迴靜態路由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0178" name="TextBox 22"/>
          <p:cNvSpPr txBox="1">
            <a:spLocks noChangeArrowheads="1"/>
          </p:cNvSpPr>
          <p:nvPr/>
        </p:nvSpPr>
        <p:spPr bwMode="auto">
          <a:xfrm>
            <a:off x="1758514" y="2460298"/>
            <a:ext cx="668644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</a:t>
            </a:r>
            <a:r>
              <a:rPr lang="en-US" altLang="zh-CN" dirty="0" err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</a:t>
            </a:r>
            <a:r>
              <a:rPr lang="en-US" altLang="zh-CN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)# ipv6 route 2001:DB8:2::1/64 </a:t>
            </a:r>
            <a:r>
              <a:rPr lang="en-US" altLang="zh-CN" dirty="0" smtClean="0">
                <a:solidFill>
                  <a:srgbClr val="0070C0"/>
                </a:solidFill>
                <a:ea typeface="黑体" pitchFamily="2" charset="-122"/>
                <a:cs typeface="Arial" charset="0"/>
              </a:rPr>
              <a:t>2001:DB8:A::2</a:t>
            </a:r>
            <a:endParaRPr lang="en-US" altLang="zh-CN" dirty="0">
              <a:solidFill>
                <a:srgbClr val="0070C0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</a:t>
            </a:r>
            <a:r>
              <a:rPr lang="en-US" altLang="zh-CN" dirty="0" err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</a:t>
            </a:r>
            <a:r>
              <a:rPr lang="en-US" altLang="zh-CN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)# ipv6 route 2001:DB8:3::1/64 </a:t>
            </a:r>
            <a:r>
              <a:rPr lang="en-US" altLang="zh-CN" dirty="0" smtClean="0">
                <a:solidFill>
                  <a:srgbClr val="0070C0"/>
                </a:solidFill>
                <a:ea typeface="黑体" pitchFamily="2" charset="-122"/>
                <a:cs typeface="Arial" charset="0"/>
              </a:rPr>
              <a:t>2001:DB8:A::2</a:t>
            </a:r>
            <a:endParaRPr lang="zh-CN" altLang="en-US" dirty="0">
              <a:solidFill>
                <a:srgbClr val="0070C0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25" name="Right Arrow 24"/>
          <p:cNvSpPr/>
          <p:nvPr/>
        </p:nvSpPr>
        <p:spPr>
          <a:xfrm>
            <a:off x="1668463" y="3433763"/>
            <a:ext cx="1752600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50180" name="TextBox 25"/>
          <p:cNvSpPr txBox="1">
            <a:spLocks noChangeArrowheads="1"/>
          </p:cNvSpPr>
          <p:nvPr/>
        </p:nvSpPr>
        <p:spPr bwMode="auto">
          <a:xfrm>
            <a:off x="1649413" y="3536950"/>
            <a:ext cx="10302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下一跳</a:t>
            </a:r>
            <a:r>
              <a:rPr lang="en-US" altLang="zh-CN" sz="1200" b="1" smtClean="0">
                <a:solidFill>
                  <a:srgbClr val="FFFFFF"/>
                </a:solidFill>
                <a:ea typeface="黑体" pitchFamily="2" charset="-122"/>
                <a:cs typeface="Arial" charset="0"/>
              </a:rPr>
              <a:t>/</a:t>
            </a:r>
            <a:r>
              <a:rPr lang="zh-CN" altLang="en-US" sz="1200" b="1" smtClean="0">
                <a:solidFill>
                  <a:srgbClr val="FFFFFF"/>
                </a:solidFill>
                <a:ea typeface="黑体" pitchFamily="2" charset="-122"/>
                <a:cs typeface="Arial" charset="0"/>
              </a:rPr>
              <a:t>遞迴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0181" name="TextBox 28"/>
          <p:cNvSpPr txBox="1">
            <a:spLocks noChangeArrowheads="1"/>
          </p:cNvSpPr>
          <p:nvPr/>
        </p:nvSpPr>
        <p:spPr bwMode="auto">
          <a:xfrm>
            <a:off x="3489325" y="3079750"/>
            <a:ext cx="2217738" cy="3232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Branch-1#show ipv6 route</a:t>
            </a:r>
            <a:endParaRPr lang="zh-CN" altLang="en-US" sz="120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zh-TW" altLang="en-US" sz="1200" b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（省略部分輸出）</a:t>
            </a:r>
            <a:endParaRPr lang="zh-CN" altLang="en-US" sz="12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S   2001:DB8:2::/64 [1/0]</a:t>
            </a:r>
            <a:endParaRPr lang="zh-CN" altLang="en-US" sz="1200" b="1">
              <a:solidFill>
                <a:srgbClr val="FF0000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via 2001:DB8:A::2</a:t>
            </a:r>
            <a:endParaRPr lang="zh-CN" altLang="en-US" sz="1200" b="1">
              <a:solidFill>
                <a:srgbClr val="FF0000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S   2001:DB8:3::/64 [1/0]</a:t>
            </a:r>
            <a:endParaRPr lang="zh-CN" altLang="en-US" sz="1200" b="1">
              <a:solidFill>
                <a:srgbClr val="FF0000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via 2001:DB8:A::2</a:t>
            </a:r>
            <a:endParaRPr lang="zh-CN" altLang="en-US" sz="1200" b="1">
              <a:solidFill>
                <a:srgbClr val="FF0000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C   2001:DB8:A::2/127 [0/0]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Serial0/0/1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L   2001:DB8:A::3/128 [0/0]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Serial0/0/1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C   2001:DB8:B::/127 [0/0]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Serial0/0/0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L   2001:DB8:B::/128 [0/0]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Serial0/0/0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L   FF00::/8 [0/0]</a:t>
            </a: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Null0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Branch-2#</a:t>
            </a:r>
          </a:p>
        </p:txBody>
      </p:sp>
      <p:sp>
        <p:nvSpPr>
          <p:cNvPr id="30" name="Freeform 9"/>
          <p:cNvSpPr>
            <a:spLocks/>
          </p:cNvSpPr>
          <p:nvPr/>
        </p:nvSpPr>
        <p:spPr bwMode="auto">
          <a:xfrm>
            <a:off x="3435350" y="1869374"/>
            <a:ext cx="2128838" cy="123825"/>
          </a:xfrm>
          <a:custGeom>
            <a:avLst/>
            <a:gdLst>
              <a:gd name="T0" fmla="*/ 0 w 2017"/>
              <a:gd name="T1" fmla="*/ 0 h 97"/>
              <a:gd name="T2" fmla="*/ 1008 w 2017"/>
              <a:gd name="T3" fmla="*/ 0 h 97"/>
              <a:gd name="T4" fmla="*/ 912 w 2017"/>
              <a:gd name="T5" fmla="*/ 96 h 97"/>
              <a:gd name="T6" fmla="*/ 2016 w 2017"/>
              <a:gd name="T7" fmla="*/ 96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7" h="97">
                <a:moveTo>
                  <a:pt x="0" y="0"/>
                </a:moveTo>
                <a:lnTo>
                  <a:pt x="1008" y="0"/>
                </a:lnTo>
                <a:lnTo>
                  <a:pt x="912" y="96"/>
                </a:lnTo>
                <a:lnTo>
                  <a:pt x="2016" y="96"/>
                </a:lnTo>
              </a:path>
            </a:pathLst>
          </a:custGeom>
          <a:noFill/>
          <a:ln w="25400" cap="rnd" cmpd="sng">
            <a:solidFill>
              <a:srgbClr val="CF0E30"/>
            </a:solidFill>
            <a:prstDash val="solid"/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50183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1600" y="1667761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4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3238" y="1667761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89000" y="1286761"/>
            <a:ext cx="906463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9163" y="2199574"/>
            <a:ext cx="9080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7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89700" y="1297874"/>
            <a:ext cx="1995488" cy="120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8" name="TextBox 35"/>
          <p:cNvSpPr txBox="1">
            <a:spLocks noChangeArrowheads="1"/>
          </p:cNvSpPr>
          <p:nvPr/>
        </p:nvSpPr>
        <p:spPr bwMode="auto">
          <a:xfrm>
            <a:off x="2690813" y="1932874"/>
            <a:ext cx="8509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0189" name="TextBox 36"/>
          <p:cNvSpPr txBox="1">
            <a:spLocks noChangeArrowheads="1"/>
          </p:cNvSpPr>
          <p:nvPr/>
        </p:nvSpPr>
        <p:spPr bwMode="auto">
          <a:xfrm>
            <a:off x="3479800" y="1667761"/>
            <a:ext cx="13065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2001:DB8:A::2/127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0190" name="TextBox 37"/>
          <p:cNvSpPr txBox="1">
            <a:spLocks noChangeArrowheads="1"/>
          </p:cNvSpPr>
          <p:nvPr/>
        </p:nvSpPr>
        <p:spPr bwMode="auto">
          <a:xfrm>
            <a:off x="4349750" y="1980499"/>
            <a:ext cx="1306513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2001:DB8:A::3/127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39" name="Line 47"/>
          <p:cNvSpPr>
            <a:spLocks noChangeShapeType="1"/>
          </p:cNvSpPr>
          <p:nvPr/>
        </p:nvSpPr>
        <p:spPr bwMode="auto">
          <a:xfrm>
            <a:off x="1719263" y="1478849"/>
            <a:ext cx="922337" cy="312737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0" name="Line 47"/>
          <p:cNvSpPr>
            <a:spLocks noChangeShapeType="1"/>
          </p:cNvSpPr>
          <p:nvPr/>
        </p:nvSpPr>
        <p:spPr bwMode="auto">
          <a:xfrm flipV="1">
            <a:off x="1795463" y="2048761"/>
            <a:ext cx="846137" cy="2286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50193" name="TextBox 40"/>
          <p:cNvSpPr txBox="1">
            <a:spLocks noChangeArrowheads="1"/>
          </p:cNvSpPr>
          <p:nvPr/>
        </p:nvSpPr>
        <p:spPr bwMode="auto">
          <a:xfrm>
            <a:off x="736600" y="1650299"/>
            <a:ext cx="12128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2001:DB8:2::1/64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0194" name="TextBox 41"/>
          <p:cNvSpPr txBox="1">
            <a:spLocks noChangeArrowheads="1"/>
          </p:cNvSpPr>
          <p:nvPr/>
        </p:nvSpPr>
        <p:spPr bwMode="auto">
          <a:xfrm>
            <a:off x="744538" y="2564699"/>
            <a:ext cx="12144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2001:DB8:3::1/64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0195" name="TextBox 42"/>
          <p:cNvSpPr txBox="1">
            <a:spLocks noChangeArrowheads="1"/>
          </p:cNvSpPr>
          <p:nvPr/>
        </p:nvSpPr>
        <p:spPr bwMode="auto">
          <a:xfrm>
            <a:off x="3479800" y="1878899"/>
            <a:ext cx="5683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0196" name="TextBox 43"/>
          <p:cNvSpPr txBox="1">
            <a:spLocks noChangeArrowheads="1"/>
          </p:cNvSpPr>
          <p:nvPr/>
        </p:nvSpPr>
        <p:spPr bwMode="auto">
          <a:xfrm>
            <a:off x="5086350" y="1785236"/>
            <a:ext cx="5683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S0/0/1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0197" name="TextBox 44"/>
          <p:cNvSpPr txBox="1">
            <a:spLocks noChangeArrowheads="1"/>
          </p:cNvSpPr>
          <p:nvPr/>
        </p:nvSpPr>
        <p:spPr bwMode="auto">
          <a:xfrm>
            <a:off x="7061200" y="1667761"/>
            <a:ext cx="9667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solidFill>
                  <a:srgbClr val="000000"/>
                </a:solidFill>
                <a:ea typeface="黑体" pitchFamily="2" charset="-122"/>
                <a:cs typeface="Arial" charset="0"/>
              </a:rPr>
              <a:t>Internet</a:t>
            </a:r>
            <a:endParaRPr lang="zh-CN" altLang="en-US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0198" name="TextBox 45"/>
          <p:cNvSpPr txBox="1">
            <a:spLocks noChangeArrowheads="1"/>
          </p:cNvSpPr>
          <p:nvPr/>
        </p:nvSpPr>
        <p:spPr bwMode="auto">
          <a:xfrm>
            <a:off x="6432550" y="1820161"/>
            <a:ext cx="5699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S0/0/0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0199" name="TextBox 46"/>
          <p:cNvSpPr txBox="1">
            <a:spLocks noChangeArrowheads="1"/>
          </p:cNvSpPr>
          <p:nvPr/>
        </p:nvSpPr>
        <p:spPr bwMode="auto">
          <a:xfrm>
            <a:off x="5637213" y="1932874"/>
            <a:ext cx="84931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0200" name="TextBox 47"/>
          <p:cNvSpPr txBox="1">
            <a:spLocks noChangeArrowheads="1"/>
          </p:cNvSpPr>
          <p:nvPr/>
        </p:nvSpPr>
        <p:spPr bwMode="auto">
          <a:xfrm>
            <a:off x="981075" y="1423286"/>
            <a:ext cx="63658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0201" name="TextBox 48"/>
          <p:cNvSpPr txBox="1">
            <a:spLocks noChangeArrowheads="1"/>
          </p:cNvSpPr>
          <p:nvPr/>
        </p:nvSpPr>
        <p:spPr bwMode="auto">
          <a:xfrm>
            <a:off x="965200" y="2353561"/>
            <a:ext cx="63658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完全指定靜態路由</a:t>
            </a:r>
            <a:endParaRPr lang="zh-CN" altLang="en-US"/>
          </a:p>
        </p:txBody>
      </p:sp>
      <p:sp>
        <p:nvSpPr>
          <p:cNvPr id="52245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dirty="0" smtClean="0"/>
              <a:t>輸出介面和下一跳位址均可用於完全指定靜態路由。</a:t>
            </a:r>
            <a:endParaRPr lang="zh-CN" altLang="en-US" dirty="0" smtClean="0"/>
          </a:p>
          <a:p>
            <a:r>
              <a:rPr lang="zh-TW" altLang="en-US" dirty="0" smtClean="0"/>
              <a:t>使用於當輸出介面是多重存取介面並需要標識下一跳位址時。</a:t>
            </a:r>
            <a:endParaRPr lang="zh-CN" altLang="en-US" dirty="0" smtClean="0"/>
          </a:p>
          <a:p>
            <a:r>
              <a:rPr lang="zh-TW" altLang="en-US" dirty="0" smtClean="0"/>
              <a:t>下一跳必須直接連接到指定的輸出介面。</a:t>
            </a:r>
            <a:endParaRPr lang="zh-CN" altLang="en-US" dirty="0" smtClean="0"/>
          </a:p>
          <a:p>
            <a:pPr lvl="1"/>
            <a:endParaRPr lang="zh-CN" altLang="en-US" dirty="0"/>
          </a:p>
        </p:txBody>
      </p:sp>
      <p:pic>
        <p:nvPicPr>
          <p:cNvPr id="52226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1600" y="3929063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27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8838" y="3946525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2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89000" y="3548063"/>
            <a:ext cx="906463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2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9163" y="4460875"/>
            <a:ext cx="908050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30" name="TextBox 11"/>
          <p:cNvSpPr txBox="1">
            <a:spLocks noChangeArrowheads="1"/>
          </p:cNvSpPr>
          <p:nvPr/>
        </p:nvSpPr>
        <p:spPr bwMode="auto">
          <a:xfrm>
            <a:off x="2682875" y="4194175"/>
            <a:ext cx="8493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31" name="TextBox 12"/>
          <p:cNvSpPr txBox="1">
            <a:spLocks noChangeArrowheads="1"/>
          </p:cNvSpPr>
          <p:nvPr/>
        </p:nvSpPr>
        <p:spPr bwMode="auto">
          <a:xfrm>
            <a:off x="3459163" y="3990975"/>
            <a:ext cx="12366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2001:DB8:A::2/64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32" name="TextBox 13"/>
          <p:cNvSpPr txBox="1">
            <a:spLocks noChangeArrowheads="1"/>
          </p:cNvSpPr>
          <p:nvPr/>
        </p:nvSpPr>
        <p:spPr bwMode="auto">
          <a:xfrm>
            <a:off x="6046788" y="3994150"/>
            <a:ext cx="12350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15" name="Line 47"/>
          <p:cNvSpPr>
            <a:spLocks noChangeShapeType="1"/>
          </p:cNvSpPr>
          <p:nvPr/>
        </p:nvSpPr>
        <p:spPr bwMode="auto">
          <a:xfrm>
            <a:off x="1719263" y="3740150"/>
            <a:ext cx="922337" cy="312738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16" name="Line 47"/>
          <p:cNvSpPr>
            <a:spLocks noChangeShapeType="1"/>
          </p:cNvSpPr>
          <p:nvPr/>
        </p:nvSpPr>
        <p:spPr bwMode="auto">
          <a:xfrm flipV="1">
            <a:off x="1795463" y="4310063"/>
            <a:ext cx="846137" cy="2286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52235" name="TextBox 16"/>
          <p:cNvSpPr txBox="1">
            <a:spLocks noChangeArrowheads="1"/>
          </p:cNvSpPr>
          <p:nvPr/>
        </p:nvSpPr>
        <p:spPr bwMode="auto">
          <a:xfrm>
            <a:off x="736600" y="3911600"/>
            <a:ext cx="121285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2001:DB8:2::1/64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36" name="TextBox 17"/>
          <p:cNvSpPr txBox="1">
            <a:spLocks noChangeArrowheads="1"/>
          </p:cNvSpPr>
          <p:nvPr/>
        </p:nvSpPr>
        <p:spPr bwMode="auto">
          <a:xfrm>
            <a:off x="744538" y="4826000"/>
            <a:ext cx="121443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2001:DB8:3::1/64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37" name="TextBox 18"/>
          <p:cNvSpPr txBox="1">
            <a:spLocks noChangeArrowheads="1"/>
          </p:cNvSpPr>
          <p:nvPr/>
        </p:nvSpPr>
        <p:spPr bwMode="auto">
          <a:xfrm>
            <a:off x="3479800" y="4140200"/>
            <a:ext cx="4603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38" name="TextBox 19"/>
          <p:cNvSpPr txBox="1">
            <a:spLocks noChangeArrowheads="1"/>
          </p:cNvSpPr>
          <p:nvPr/>
        </p:nvSpPr>
        <p:spPr bwMode="auto">
          <a:xfrm>
            <a:off x="6804025" y="4144963"/>
            <a:ext cx="4603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39" name="TextBox 22"/>
          <p:cNvSpPr txBox="1">
            <a:spLocks noChangeArrowheads="1"/>
          </p:cNvSpPr>
          <p:nvPr/>
        </p:nvSpPr>
        <p:spPr bwMode="auto">
          <a:xfrm>
            <a:off x="7270750" y="4194175"/>
            <a:ext cx="8509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40" name="TextBox 23"/>
          <p:cNvSpPr txBox="1">
            <a:spLocks noChangeArrowheads="1"/>
          </p:cNvSpPr>
          <p:nvPr/>
        </p:nvSpPr>
        <p:spPr bwMode="auto">
          <a:xfrm>
            <a:off x="981075" y="3686175"/>
            <a:ext cx="6365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41" name="TextBox 24"/>
          <p:cNvSpPr txBox="1">
            <a:spLocks noChangeArrowheads="1"/>
          </p:cNvSpPr>
          <p:nvPr/>
        </p:nvSpPr>
        <p:spPr bwMode="auto">
          <a:xfrm>
            <a:off x="965200" y="4614863"/>
            <a:ext cx="636588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42" name="Rectangle 25"/>
          <p:cNvSpPr>
            <a:spLocks noChangeArrowheads="1"/>
          </p:cNvSpPr>
          <p:nvPr/>
        </p:nvSpPr>
        <p:spPr bwMode="auto">
          <a:xfrm>
            <a:off x="2311400" y="5461000"/>
            <a:ext cx="6584244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</a:t>
            </a:r>
            <a:r>
              <a:rPr lang="en-US" altLang="zh-CN" sz="1600" dirty="0" err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</a:t>
            </a:r>
            <a:r>
              <a:rPr lang="en-US" altLang="zh-CN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)# ipv6 route 2001:DB8:2::</a:t>
            </a:r>
            <a:r>
              <a:rPr lang="en-US" altLang="zh-CN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1/64 </a:t>
            </a:r>
            <a:r>
              <a:rPr lang="en-US" altLang="zh-CN" sz="1600" dirty="0" smtClean="0">
                <a:solidFill>
                  <a:srgbClr val="FF0000"/>
                </a:solidFill>
                <a:ea typeface="黑体" pitchFamily="2" charset="-122"/>
                <a:cs typeface="Arial" charset="0"/>
              </a:rPr>
              <a:t>g0/0</a:t>
            </a:r>
            <a:r>
              <a:rPr lang="zh-CN" altLang="en-US" sz="1600" dirty="0" smtClean="0">
                <a:ea typeface="黑体" pitchFamily="2" charset="-122"/>
                <a:cs typeface="Arial" charset="0"/>
              </a:rPr>
              <a:t> </a:t>
            </a:r>
            <a:r>
              <a:rPr lang="en-US" altLang="zh-CN" sz="1600" dirty="0">
                <a:solidFill>
                  <a:srgbClr val="0070C0"/>
                </a:solidFill>
                <a:ea typeface="黑体" pitchFamily="2" charset="-122"/>
                <a:cs typeface="Arial" charset="0"/>
              </a:rPr>
              <a:t>2001:DB8:A::2</a:t>
            </a:r>
            <a:r>
              <a:rPr lang="zh-CN" altLang="en-US" sz="1600" dirty="0">
                <a:ea typeface="黑体" pitchFamily="2" charset="-122"/>
                <a:cs typeface="Arial" charset="0"/>
              </a:rPr>
              <a:t> </a:t>
            </a:r>
          </a:p>
          <a:p>
            <a:r>
              <a:rPr lang="en-US" altLang="zh-CN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Branch-1(</a:t>
            </a:r>
            <a:r>
              <a:rPr lang="en-US" altLang="zh-CN" sz="1600" dirty="0" err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config</a:t>
            </a:r>
            <a:r>
              <a:rPr lang="en-US" altLang="zh-CN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)# ipv6 route 2001:DB8:3::</a:t>
            </a:r>
            <a:r>
              <a:rPr lang="en-US" altLang="zh-CN" sz="1600" dirty="0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1/64 </a:t>
            </a:r>
            <a:r>
              <a:rPr lang="en-US" altLang="zh-CN" sz="1600" dirty="0" smtClean="0">
                <a:solidFill>
                  <a:srgbClr val="FF0000"/>
                </a:solidFill>
                <a:ea typeface="黑体" pitchFamily="2" charset="-122"/>
                <a:cs typeface="Arial" charset="0"/>
              </a:rPr>
              <a:t>g0/0</a:t>
            </a:r>
            <a:r>
              <a:rPr lang="zh-CN" altLang="en-US" sz="1600" dirty="0" smtClean="0">
                <a:ea typeface="黑体" pitchFamily="2" charset="-122"/>
                <a:cs typeface="Arial" charset="0"/>
              </a:rPr>
              <a:t> </a:t>
            </a:r>
            <a:r>
              <a:rPr lang="en-US" altLang="zh-CN" sz="1600" dirty="0" smtClean="0">
                <a:solidFill>
                  <a:srgbClr val="0070C0"/>
                </a:solidFill>
                <a:ea typeface="黑体" pitchFamily="2" charset="-122"/>
                <a:cs typeface="Arial" charset="0"/>
              </a:rPr>
              <a:t>2001:DB8:A::2</a:t>
            </a:r>
            <a:endParaRPr lang="zh-CN" altLang="en-US" sz="1600" dirty="0">
              <a:solidFill>
                <a:srgbClr val="0070C0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860425" y="5529263"/>
            <a:ext cx="1433513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52244" name="TextBox 27"/>
          <p:cNvSpPr txBox="1">
            <a:spLocks noChangeArrowheads="1"/>
          </p:cNvSpPr>
          <p:nvPr/>
        </p:nvSpPr>
        <p:spPr bwMode="auto">
          <a:xfrm>
            <a:off x="855663" y="5610225"/>
            <a:ext cx="187007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11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完全指定</a:t>
            </a:r>
            <a:endParaRPr lang="zh-CN" altLang="en-US" sz="11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29" name="Line 47"/>
          <p:cNvSpPr>
            <a:spLocks noChangeShapeType="1"/>
          </p:cNvSpPr>
          <p:nvPr/>
        </p:nvSpPr>
        <p:spPr bwMode="auto">
          <a:xfrm>
            <a:off x="3548063" y="4187825"/>
            <a:ext cx="1027112" cy="7938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31" name="Line 47"/>
          <p:cNvSpPr>
            <a:spLocks noChangeShapeType="1"/>
          </p:cNvSpPr>
          <p:nvPr/>
        </p:nvSpPr>
        <p:spPr bwMode="auto">
          <a:xfrm>
            <a:off x="5019675" y="4338638"/>
            <a:ext cx="1009650" cy="504825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32" name="Line 47"/>
          <p:cNvSpPr>
            <a:spLocks noChangeShapeType="1"/>
          </p:cNvSpPr>
          <p:nvPr/>
        </p:nvSpPr>
        <p:spPr bwMode="auto">
          <a:xfrm>
            <a:off x="5367338" y="4176713"/>
            <a:ext cx="1841500" cy="17462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5224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5175" y="3983038"/>
            <a:ext cx="9080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50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67413" y="4732338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51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6775" y="3070225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Line 47"/>
          <p:cNvSpPr>
            <a:spLocks noChangeShapeType="1"/>
          </p:cNvSpPr>
          <p:nvPr/>
        </p:nvSpPr>
        <p:spPr bwMode="auto">
          <a:xfrm flipV="1">
            <a:off x="5029200" y="3454400"/>
            <a:ext cx="917575" cy="528638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52253" name="TextBox 36"/>
          <p:cNvSpPr txBox="1">
            <a:spLocks noChangeArrowheads="1"/>
          </p:cNvSpPr>
          <p:nvPr/>
        </p:nvSpPr>
        <p:spPr bwMode="auto">
          <a:xfrm>
            <a:off x="5581650" y="4754563"/>
            <a:ext cx="460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54" name="TextBox 37"/>
          <p:cNvSpPr txBox="1">
            <a:spLocks noChangeArrowheads="1"/>
          </p:cNvSpPr>
          <p:nvPr/>
        </p:nvSpPr>
        <p:spPr bwMode="auto">
          <a:xfrm>
            <a:off x="5561013" y="3294063"/>
            <a:ext cx="460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55" name="TextBox 38"/>
          <p:cNvSpPr txBox="1">
            <a:spLocks noChangeArrowheads="1"/>
          </p:cNvSpPr>
          <p:nvPr/>
        </p:nvSpPr>
        <p:spPr bwMode="auto">
          <a:xfrm>
            <a:off x="5995988" y="3317875"/>
            <a:ext cx="84931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Branch-4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56" name="TextBox 39"/>
          <p:cNvSpPr txBox="1">
            <a:spLocks noChangeArrowheads="1"/>
          </p:cNvSpPr>
          <p:nvPr/>
        </p:nvSpPr>
        <p:spPr bwMode="auto">
          <a:xfrm>
            <a:off x="6024563" y="4979988"/>
            <a:ext cx="84931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Branch-3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57" name="TextBox 40"/>
          <p:cNvSpPr txBox="1">
            <a:spLocks noChangeArrowheads="1"/>
          </p:cNvSpPr>
          <p:nvPr/>
        </p:nvSpPr>
        <p:spPr bwMode="auto">
          <a:xfrm>
            <a:off x="4805363" y="3165475"/>
            <a:ext cx="12366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2001:DB8:A::4/64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58" name="TextBox 41"/>
          <p:cNvSpPr txBox="1">
            <a:spLocks noChangeArrowheads="1"/>
          </p:cNvSpPr>
          <p:nvPr/>
        </p:nvSpPr>
        <p:spPr bwMode="auto">
          <a:xfrm>
            <a:off x="4810125" y="4892675"/>
            <a:ext cx="12366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2001:DB8:A::3/64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59" name="TextBox 42"/>
          <p:cNvSpPr txBox="1">
            <a:spLocks noChangeArrowheads="1"/>
          </p:cNvSpPr>
          <p:nvPr/>
        </p:nvSpPr>
        <p:spPr bwMode="auto">
          <a:xfrm>
            <a:off x="4584700" y="4137025"/>
            <a:ext cx="6762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DSW-1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60" name="TextBox 43"/>
          <p:cNvSpPr txBox="1">
            <a:spLocks noChangeArrowheads="1"/>
          </p:cNvSpPr>
          <p:nvPr/>
        </p:nvSpPr>
        <p:spPr bwMode="auto">
          <a:xfrm>
            <a:off x="2270125" y="4322763"/>
            <a:ext cx="460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G0/1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2261" name="TextBox 44"/>
          <p:cNvSpPr txBox="1">
            <a:spLocks noChangeArrowheads="1"/>
          </p:cNvSpPr>
          <p:nvPr/>
        </p:nvSpPr>
        <p:spPr bwMode="auto">
          <a:xfrm>
            <a:off x="2266950" y="3995738"/>
            <a:ext cx="460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完全指定靜態路由輸出</a:t>
            </a:r>
            <a:endParaRPr lang="zh-CN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Right Arrow 26"/>
          <p:cNvSpPr/>
          <p:nvPr/>
        </p:nvSpPr>
        <p:spPr>
          <a:xfrm>
            <a:off x="1825625" y="3549650"/>
            <a:ext cx="17526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ea typeface="黑体" pitchFamily="49" charset="-122"/>
              <a:cs typeface="Arial" pitchFamily="34" charset="0"/>
            </a:endParaRPr>
          </a:p>
        </p:txBody>
      </p:sp>
      <p:sp>
        <p:nvSpPr>
          <p:cNvPr id="54275" name="TextBox 27"/>
          <p:cNvSpPr txBox="1">
            <a:spLocks noChangeArrowheads="1"/>
          </p:cNvSpPr>
          <p:nvPr/>
        </p:nvSpPr>
        <p:spPr bwMode="auto">
          <a:xfrm>
            <a:off x="2003425" y="3652838"/>
            <a:ext cx="8001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完全指定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276" name="TextBox 28"/>
          <p:cNvSpPr txBox="1">
            <a:spLocks noChangeArrowheads="1"/>
          </p:cNvSpPr>
          <p:nvPr/>
        </p:nvSpPr>
        <p:spPr bwMode="auto">
          <a:xfrm>
            <a:off x="3775075" y="3116263"/>
            <a:ext cx="2536825" cy="32305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Branch-1#show ipv6 route</a:t>
            </a:r>
            <a:endParaRPr lang="zh-CN" altLang="en-US" sz="1200">
              <a:solidFill>
                <a:schemeClr val="bg2"/>
              </a:solidFill>
              <a:ea typeface="黑体" pitchFamily="2" charset="-122"/>
              <a:cs typeface="Arial" charset="0"/>
            </a:endParaRPr>
          </a:p>
          <a:p>
            <a:r>
              <a:rPr lang="zh-TW" altLang="en-US" sz="1200" b="1" smtClean="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  （省略部分輸出）</a:t>
            </a:r>
            <a:endParaRPr lang="zh-CN" altLang="en-US" sz="1200" b="1">
              <a:solidFill>
                <a:srgbClr val="000000"/>
              </a:solidFill>
              <a:ea typeface="黑体" pitchFamily="2" charset="-122"/>
              <a:cs typeface="Arial" charset="0"/>
            </a:endParaRPr>
          </a:p>
          <a:p>
            <a:r>
              <a:rPr lang="pt-BR" altLang="zh-CN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S   2001:DB8:2::1/64 [1/0]</a:t>
            </a:r>
            <a:endParaRPr lang="zh-CN" altLang="en-US" sz="1200" b="1">
              <a:solidFill>
                <a:srgbClr val="FF0000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pt-BR" altLang="zh-CN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via 2001:DB8:A::2, Gigabit0/0</a:t>
            </a:r>
            <a:endParaRPr lang="zh-CN" altLang="en-US" sz="1200" b="1">
              <a:solidFill>
                <a:srgbClr val="FF0000"/>
              </a:solidFill>
              <a:ea typeface="黑体" pitchFamily="2" charset="-122"/>
              <a:cs typeface="Arial" charset="0"/>
            </a:endParaRPr>
          </a:p>
          <a:p>
            <a:r>
              <a:rPr lang="pt-BR" altLang="zh-CN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S   2001:DB8:3::1/64 [1/0]</a:t>
            </a:r>
            <a:endParaRPr lang="zh-CN" altLang="en-US" sz="1200" b="1">
              <a:solidFill>
                <a:srgbClr val="FF0000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pt-BR" altLang="zh-CN" sz="1200" b="1">
                <a:solidFill>
                  <a:srgbClr val="FF0000"/>
                </a:solidFill>
                <a:ea typeface="黑体" pitchFamily="2" charset="-122"/>
                <a:cs typeface="Arial" charset="0"/>
              </a:rPr>
              <a:t>via 2001:DB8:A::2, Gigabit0/0</a:t>
            </a:r>
            <a:endParaRPr lang="zh-CN" altLang="en-US" sz="1200" b="1">
              <a:solidFill>
                <a:srgbClr val="FF0000"/>
              </a:solidFill>
              <a:ea typeface="黑体" pitchFamily="2" charset="-122"/>
              <a:cs typeface="Arial" charset="0"/>
            </a:endParaRP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C   2001:DB8:A::2/127 [0/0]</a:t>
            </a:r>
            <a:endParaRPr lang="zh-CN" altLang="en-US" sz="1200">
              <a:solidFill>
                <a:srgbClr val="000000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Serial0/0/1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L   2001:DB8:A::3/128 [0/0]</a:t>
            </a:r>
            <a:endParaRPr lang="zh-CN" altLang="en-US" sz="1200">
              <a:solidFill>
                <a:srgbClr val="000000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Serial0/0/1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C   2001:DB8:B::/127 [0/0]</a:t>
            </a:r>
            <a:endParaRPr lang="zh-CN" altLang="en-US" sz="1200">
              <a:solidFill>
                <a:srgbClr val="000000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Serial0/0/0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L   2001:DB8:B::/128 [0/0]</a:t>
            </a:r>
            <a:endParaRPr lang="zh-CN" altLang="en-US" sz="1200">
              <a:solidFill>
                <a:srgbClr val="000000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Serial0/0/0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L   FF00::/8 [0/0]</a:t>
            </a:r>
            <a:endParaRPr lang="zh-CN" altLang="en-US" sz="1200">
              <a:solidFill>
                <a:srgbClr val="000000"/>
              </a:solidFill>
              <a:ea typeface="黑体" pitchFamily="2" charset="-122"/>
              <a:cs typeface="Arial" charset="0"/>
            </a:endParaRPr>
          </a:p>
          <a:p>
            <a:r>
              <a:rPr lang="zh-CN" altLang="en-US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     </a:t>
            </a:r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via ::, Null0</a:t>
            </a:r>
          </a:p>
          <a:p>
            <a:r>
              <a:rPr lang="en-US" altLang="zh-CN" sz="1200">
                <a:solidFill>
                  <a:srgbClr val="000000"/>
                </a:solidFill>
                <a:ea typeface="黑体" pitchFamily="2" charset="-122"/>
                <a:cs typeface="Arial" charset="0"/>
              </a:rPr>
              <a:t>Branch-2#</a:t>
            </a:r>
            <a:endParaRPr lang="zh-CN" altLang="en-US" sz="1200">
              <a:solidFill>
                <a:srgbClr val="000000"/>
              </a:solidFill>
              <a:ea typeface="黑体" pitchFamily="2" charset="-122"/>
              <a:cs typeface="Arial" charset="0"/>
            </a:endParaRPr>
          </a:p>
        </p:txBody>
      </p:sp>
      <p:pic>
        <p:nvPicPr>
          <p:cNvPr id="54277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4175" y="1868549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8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01413" y="1886012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81575" y="1487549"/>
            <a:ext cx="906463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8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11738" y="2400362"/>
            <a:ext cx="9080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81" name="TextBox 62"/>
          <p:cNvSpPr txBox="1">
            <a:spLocks noChangeArrowheads="1"/>
          </p:cNvSpPr>
          <p:nvPr/>
        </p:nvSpPr>
        <p:spPr bwMode="auto">
          <a:xfrm>
            <a:off x="3175450" y="2133662"/>
            <a:ext cx="849313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282" name="TextBox 63"/>
          <p:cNvSpPr txBox="1">
            <a:spLocks noChangeArrowheads="1"/>
          </p:cNvSpPr>
          <p:nvPr/>
        </p:nvSpPr>
        <p:spPr bwMode="auto">
          <a:xfrm>
            <a:off x="3951738" y="1930462"/>
            <a:ext cx="12366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2001:DB8:A::2/64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283" name="TextBox 64"/>
          <p:cNvSpPr txBox="1">
            <a:spLocks noChangeArrowheads="1"/>
          </p:cNvSpPr>
          <p:nvPr/>
        </p:nvSpPr>
        <p:spPr bwMode="auto">
          <a:xfrm>
            <a:off x="6539363" y="1933637"/>
            <a:ext cx="12350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66" name="Line 47"/>
          <p:cNvSpPr>
            <a:spLocks noChangeShapeType="1"/>
          </p:cNvSpPr>
          <p:nvPr/>
        </p:nvSpPr>
        <p:spPr bwMode="auto">
          <a:xfrm>
            <a:off x="2211838" y="1679637"/>
            <a:ext cx="922337" cy="312737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67" name="Line 47"/>
          <p:cNvSpPr>
            <a:spLocks noChangeShapeType="1"/>
          </p:cNvSpPr>
          <p:nvPr/>
        </p:nvSpPr>
        <p:spPr bwMode="auto">
          <a:xfrm flipV="1">
            <a:off x="2288038" y="2249549"/>
            <a:ext cx="846137" cy="22860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54286" name="TextBox 67"/>
          <p:cNvSpPr txBox="1">
            <a:spLocks noChangeArrowheads="1"/>
          </p:cNvSpPr>
          <p:nvPr/>
        </p:nvSpPr>
        <p:spPr bwMode="auto">
          <a:xfrm>
            <a:off x="1229175" y="1851087"/>
            <a:ext cx="12128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2001:DB8:2::1/64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287" name="TextBox 68"/>
          <p:cNvSpPr txBox="1">
            <a:spLocks noChangeArrowheads="1"/>
          </p:cNvSpPr>
          <p:nvPr/>
        </p:nvSpPr>
        <p:spPr bwMode="auto">
          <a:xfrm>
            <a:off x="1237113" y="2765487"/>
            <a:ext cx="12128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2001:DB8:3::1/64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288" name="TextBox 69"/>
          <p:cNvSpPr txBox="1">
            <a:spLocks noChangeArrowheads="1"/>
          </p:cNvSpPr>
          <p:nvPr/>
        </p:nvSpPr>
        <p:spPr bwMode="auto">
          <a:xfrm>
            <a:off x="3972375" y="2079687"/>
            <a:ext cx="460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289" name="TextBox 70"/>
          <p:cNvSpPr txBox="1">
            <a:spLocks noChangeArrowheads="1"/>
          </p:cNvSpPr>
          <p:nvPr/>
        </p:nvSpPr>
        <p:spPr bwMode="auto">
          <a:xfrm>
            <a:off x="7296600" y="2084449"/>
            <a:ext cx="4603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290" name="TextBox 71"/>
          <p:cNvSpPr txBox="1">
            <a:spLocks noChangeArrowheads="1"/>
          </p:cNvSpPr>
          <p:nvPr/>
        </p:nvSpPr>
        <p:spPr bwMode="auto">
          <a:xfrm>
            <a:off x="7763325" y="2132074"/>
            <a:ext cx="8509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291" name="TextBox 72"/>
          <p:cNvSpPr txBox="1">
            <a:spLocks noChangeArrowheads="1"/>
          </p:cNvSpPr>
          <p:nvPr/>
        </p:nvSpPr>
        <p:spPr bwMode="auto">
          <a:xfrm>
            <a:off x="1426025" y="1633599"/>
            <a:ext cx="6381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292" name="TextBox 73"/>
          <p:cNvSpPr txBox="1">
            <a:spLocks noChangeArrowheads="1"/>
          </p:cNvSpPr>
          <p:nvPr/>
        </p:nvSpPr>
        <p:spPr bwMode="auto">
          <a:xfrm>
            <a:off x="1457775" y="2554349"/>
            <a:ext cx="63658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LAN-2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75" name="Line 47"/>
          <p:cNvSpPr>
            <a:spLocks noChangeShapeType="1"/>
          </p:cNvSpPr>
          <p:nvPr/>
        </p:nvSpPr>
        <p:spPr bwMode="auto">
          <a:xfrm>
            <a:off x="4040638" y="2125724"/>
            <a:ext cx="1027112" cy="9525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76" name="Line 47"/>
          <p:cNvSpPr>
            <a:spLocks noChangeShapeType="1"/>
          </p:cNvSpPr>
          <p:nvPr/>
        </p:nvSpPr>
        <p:spPr bwMode="auto">
          <a:xfrm>
            <a:off x="5512250" y="2276537"/>
            <a:ext cx="1009650" cy="506412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77" name="Line 47"/>
          <p:cNvSpPr>
            <a:spLocks noChangeShapeType="1"/>
          </p:cNvSpPr>
          <p:nvPr/>
        </p:nvSpPr>
        <p:spPr bwMode="auto">
          <a:xfrm>
            <a:off x="5859913" y="2116199"/>
            <a:ext cx="1841500" cy="15875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5429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67750" y="1920937"/>
            <a:ext cx="9080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97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58400" y="2671824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98" name="Picture 3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37763" y="1009712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" name="Line 47"/>
          <p:cNvSpPr>
            <a:spLocks noChangeShapeType="1"/>
          </p:cNvSpPr>
          <p:nvPr/>
        </p:nvSpPr>
        <p:spPr bwMode="auto">
          <a:xfrm flipV="1">
            <a:off x="5521775" y="1393887"/>
            <a:ext cx="915988" cy="527050"/>
          </a:xfrm>
          <a:prstGeom prst="line">
            <a:avLst/>
          </a:prstGeom>
          <a:noFill/>
          <a:ln w="25400">
            <a:solidFill>
              <a:srgbClr val="CF0E30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54300" name="TextBox 81"/>
          <p:cNvSpPr txBox="1">
            <a:spLocks noChangeArrowheads="1"/>
          </p:cNvSpPr>
          <p:nvPr/>
        </p:nvSpPr>
        <p:spPr bwMode="auto">
          <a:xfrm>
            <a:off x="6074225" y="2692462"/>
            <a:ext cx="460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301" name="TextBox 82"/>
          <p:cNvSpPr txBox="1">
            <a:spLocks noChangeArrowheads="1"/>
          </p:cNvSpPr>
          <p:nvPr/>
        </p:nvSpPr>
        <p:spPr bwMode="auto">
          <a:xfrm>
            <a:off x="6053588" y="1231962"/>
            <a:ext cx="460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302" name="TextBox 83"/>
          <p:cNvSpPr txBox="1">
            <a:spLocks noChangeArrowheads="1"/>
          </p:cNvSpPr>
          <p:nvPr/>
        </p:nvSpPr>
        <p:spPr bwMode="auto">
          <a:xfrm>
            <a:off x="6486975" y="1257362"/>
            <a:ext cx="8509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Branch-4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303" name="TextBox 84"/>
          <p:cNvSpPr txBox="1">
            <a:spLocks noChangeArrowheads="1"/>
          </p:cNvSpPr>
          <p:nvPr/>
        </p:nvSpPr>
        <p:spPr bwMode="auto">
          <a:xfrm>
            <a:off x="6517138" y="2919474"/>
            <a:ext cx="8493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Branch-3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304" name="TextBox 85"/>
          <p:cNvSpPr txBox="1">
            <a:spLocks noChangeArrowheads="1"/>
          </p:cNvSpPr>
          <p:nvPr/>
        </p:nvSpPr>
        <p:spPr bwMode="auto">
          <a:xfrm>
            <a:off x="5297938" y="1103374"/>
            <a:ext cx="1236662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2001:DB8:A::4/64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305" name="TextBox 86"/>
          <p:cNvSpPr txBox="1">
            <a:spLocks noChangeArrowheads="1"/>
          </p:cNvSpPr>
          <p:nvPr/>
        </p:nvSpPr>
        <p:spPr bwMode="auto">
          <a:xfrm>
            <a:off x="5302700" y="2832162"/>
            <a:ext cx="12366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2001:DB8:A::3/64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306" name="TextBox 87"/>
          <p:cNvSpPr txBox="1">
            <a:spLocks noChangeArrowheads="1"/>
          </p:cNvSpPr>
          <p:nvPr/>
        </p:nvSpPr>
        <p:spPr bwMode="auto">
          <a:xfrm>
            <a:off x="5077275" y="2065399"/>
            <a:ext cx="6762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200" b="1">
                <a:solidFill>
                  <a:srgbClr val="FFFFFF"/>
                </a:solidFill>
                <a:ea typeface="黑体" pitchFamily="2" charset="-122"/>
                <a:cs typeface="Arial" charset="0"/>
              </a:rPr>
              <a:t>DSW-1</a:t>
            </a:r>
            <a:endParaRPr lang="zh-CN" altLang="en-US" sz="1200" b="1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307" name="TextBox 88"/>
          <p:cNvSpPr txBox="1">
            <a:spLocks noChangeArrowheads="1"/>
          </p:cNvSpPr>
          <p:nvPr/>
        </p:nvSpPr>
        <p:spPr bwMode="auto">
          <a:xfrm>
            <a:off x="2761113" y="2273362"/>
            <a:ext cx="460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G0/1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54308" name="TextBox 89"/>
          <p:cNvSpPr txBox="1">
            <a:spLocks noChangeArrowheads="1"/>
          </p:cNvSpPr>
          <p:nvPr/>
        </p:nvSpPr>
        <p:spPr bwMode="auto">
          <a:xfrm>
            <a:off x="2751588" y="1933637"/>
            <a:ext cx="460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 b="1">
                <a:solidFill>
                  <a:srgbClr val="000000"/>
                </a:solidFill>
                <a:ea typeface="黑体" pitchFamily="2" charset="-122"/>
                <a:cs typeface="Arial" charset="0"/>
              </a:rPr>
              <a:t>G0/0</a:t>
            </a:r>
            <a:endParaRPr lang="zh-CN" altLang="en-US" sz="1000" b="1">
              <a:solidFill>
                <a:schemeClr val="bg2"/>
              </a:solidFill>
              <a:ea typeface="黑体" pitchFamily="2" charset="-122"/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NetAcad_White_PPT_Template 05Oct12">
  <a:themeElements>
    <a:clrScheme name="Cisco NetAcad">
      <a:dk1>
        <a:srgbClr val="2AA7DF"/>
      </a:dk1>
      <a:lt1>
        <a:srgbClr val="FFFFFF"/>
      </a:lt1>
      <a:dk2>
        <a:srgbClr val="6B308E"/>
      </a:dk2>
      <a:lt2>
        <a:srgbClr val="000000"/>
      </a:lt2>
      <a:accent1>
        <a:srgbClr val="00938E"/>
      </a:accent1>
      <a:accent2>
        <a:srgbClr val="3EB549"/>
      </a:accent2>
      <a:accent3>
        <a:srgbClr val="D81673"/>
      </a:accent3>
      <a:accent4>
        <a:srgbClr val="234493"/>
      </a:accent4>
      <a:accent5>
        <a:srgbClr val="ED2D28"/>
      </a:accent5>
      <a:accent6>
        <a:srgbClr val="F68B21"/>
      </a:accent6>
      <a:hlink>
        <a:srgbClr val="2AA7DF"/>
      </a:hlink>
      <a:folHlink>
        <a:srgbClr val="ACB2C2"/>
      </a:folHlink>
    </a:clrScheme>
    <a:fontScheme name="Cisco 2010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NetAcad_White_PPT_Template 05Oct12</Template>
  <TotalTime>2343</TotalTime>
  <Words>2590</Words>
  <Application>Microsoft Office PowerPoint</Application>
  <PresentationFormat>如螢幕大小 (4:3)</PresentationFormat>
  <Paragraphs>381</Paragraphs>
  <Slides>16</Slides>
  <Notes>16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1_NetAcad_White_PPT_Template 05Oct12</vt:lpstr>
      <vt:lpstr>IPv6 靜態路由</vt:lpstr>
      <vt:lpstr>靜態路由</vt:lpstr>
      <vt:lpstr>靜態路由類型</vt:lpstr>
      <vt:lpstr>直連靜態路由</vt:lpstr>
      <vt:lpstr>直連靜態路由</vt:lpstr>
      <vt:lpstr>下一跳/遞迴靜態路由</vt:lpstr>
      <vt:lpstr>下一跳/遞迴靜態路由</vt:lpstr>
      <vt:lpstr>完全指定靜態路由</vt:lpstr>
      <vt:lpstr>完全指定靜態路由輸出</vt:lpstr>
      <vt:lpstr>預設靜態路由</vt:lpstr>
      <vt:lpstr>預設靜態路由</vt:lpstr>
      <vt:lpstr>摘要路由</vt:lpstr>
      <vt:lpstr>摘要路由</vt:lpstr>
      <vt:lpstr>浮動靜態路由</vt:lpstr>
      <vt:lpstr>浮動靜態路由</vt:lpstr>
      <vt:lpstr>PowerPoint 簡報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Real, Relevant,  Surprising and Fresh: Cisco Brand</dc:title>
  <dc:creator>Melissa Gabriel</dc:creator>
  <cp:lastModifiedBy>user777</cp:lastModifiedBy>
  <cp:revision>134</cp:revision>
  <cp:lastPrinted>2013-08-08T16:04:59Z</cp:lastPrinted>
  <dcterms:created xsi:type="dcterms:W3CDTF">2012-10-09T16:58:47Z</dcterms:created>
  <dcterms:modified xsi:type="dcterms:W3CDTF">2014-03-22T09:08:18Z</dcterms:modified>
</cp:coreProperties>
</file>