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256" r:id="rId2"/>
    <p:sldId id="258" r:id="rId3"/>
    <p:sldId id="260" r:id="rId4"/>
    <p:sldId id="261" r:id="rId5"/>
    <p:sldId id="263" r:id="rId6"/>
    <p:sldId id="264" r:id="rId7"/>
    <p:sldId id="265" r:id="rId8"/>
    <p:sldId id="267" r:id="rId9"/>
    <p:sldId id="266" r:id="rId10"/>
    <p:sldId id="269" r:id="rId11"/>
    <p:sldId id="29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00" r:id="rId39"/>
    <p:sldId id="302" r:id="rId40"/>
    <p:sldId id="303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3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40" r:id="rId70"/>
    <p:sldId id="341" r:id="rId71"/>
    <p:sldId id="342" r:id="rId72"/>
    <p:sldId id="343" r:id="rId73"/>
    <p:sldId id="344" r:id="rId74"/>
    <p:sldId id="345" r:id="rId75"/>
    <p:sldId id="346" r:id="rId76"/>
    <p:sldId id="347" r:id="rId77"/>
    <p:sldId id="348" r:id="rId78"/>
    <p:sldId id="349" r:id="rId79"/>
    <p:sldId id="350" r:id="rId80"/>
    <p:sldId id="351" r:id="rId81"/>
    <p:sldId id="352" r:id="rId82"/>
    <p:sldId id="353" r:id="rId83"/>
    <p:sldId id="354" r:id="rId84"/>
    <p:sldId id="355" r:id="rId85"/>
    <p:sldId id="356" r:id="rId86"/>
    <p:sldId id="357" r:id="rId87"/>
    <p:sldId id="358" r:id="rId88"/>
    <p:sldId id="359" r:id="rId89"/>
    <p:sldId id="360" r:id="rId90"/>
    <p:sldId id="361" r:id="rId91"/>
    <p:sldId id="362" r:id="rId92"/>
    <p:sldId id="363" r:id="rId93"/>
    <p:sldId id="364" r:id="rId94"/>
    <p:sldId id="365" r:id="rId95"/>
    <p:sldId id="366" r:id="rId96"/>
    <p:sldId id="367" r:id="rId97"/>
    <p:sldId id="368" r:id="rId98"/>
    <p:sldId id="369" r:id="rId99"/>
    <p:sldId id="370" r:id="rId100"/>
    <p:sldId id="371" r:id="rId101"/>
    <p:sldId id="372" r:id="rId102"/>
    <p:sldId id="373" r:id="rId103"/>
    <p:sldId id="374" r:id="rId104"/>
    <p:sldId id="375" r:id="rId105"/>
    <p:sldId id="376" r:id="rId106"/>
    <p:sldId id="377" r:id="rId107"/>
    <p:sldId id="378" r:id="rId108"/>
    <p:sldId id="379" r:id="rId109"/>
    <p:sldId id="380" r:id="rId110"/>
    <p:sldId id="381" r:id="rId11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7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EBB2297-F307-4D74-B221-165893A82AF8}" type="datetimeFigureOut">
              <a:rPr lang="zh-TW" altLang="en-US"/>
              <a:pPr>
                <a:defRPr/>
              </a:pPr>
              <a:t>2010/8/17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256B682-84C0-4212-8BB7-7FDFAD77475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454392-97C5-4B3E-9F18-E7ADCB87B321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TW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405-1C1C-4F58-A3A0-5B5991F3CEF8}" type="datetimeFigureOut">
              <a:rPr lang="zh-TW" altLang="en-US"/>
              <a:pPr>
                <a:defRPr/>
              </a:pPr>
              <a:t>2010/8/17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B8029-E8F4-4B45-8285-F94A7C0A1F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DB128-FB3B-4C89-8634-89B93C03D7AA}" type="datetimeFigureOut">
              <a:rPr lang="zh-TW" altLang="en-US"/>
              <a:pPr>
                <a:defRPr/>
              </a:pPr>
              <a:t>2010/8/17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FC6A9-F9A5-48F9-9971-454721CD2D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7CD81-53F4-4F94-97AC-61A6F0615CED}" type="datetimeFigureOut">
              <a:rPr lang="zh-TW" altLang="en-US"/>
              <a:pPr>
                <a:defRPr/>
              </a:pPr>
              <a:t>2010/8/17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EFAD5-094E-4409-8B65-511F425DF9F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8CCA1-1AEA-4489-8BAD-3F6627F3DA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DD04-1036-4D2C-8780-544BCBDA37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180E2-211C-40BD-8E2C-9D90784346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D3E94-5D85-4C87-9E4E-607BB7C2E049}" type="datetimeFigureOut">
              <a:rPr lang="zh-TW" altLang="en-US"/>
              <a:pPr>
                <a:defRPr/>
              </a:pPr>
              <a:t>2010/8/17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F28B0-14D4-4E21-A8C0-293A14B4D80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9B708-D16A-413A-808F-9AF18721C5A2}" type="datetimeFigureOut">
              <a:rPr lang="zh-TW" altLang="en-US"/>
              <a:pPr>
                <a:defRPr/>
              </a:pPr>
              <a:t>2010/8/17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5DA8-615D-48FE-A220-7F8AB0D5CE0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E3666-B825-4B29-970A-8194DD535E24}" type="datetimeFigureOut">
              <a:rPr lang="zh-TW" altLang="en-US"/>
              <a:pPr>
                <a:defRPr/>
              </a:pPr>
              <a:t>2010/8/17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ABD24-A1AB-4A77-AD16-E98BD006A1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96506-9D3A-42A5-97CD-1160A2F970F4}" type="datetimeFigureOut">
              <a:rPr lang="zh-TW" altLang="en-US"/>
              <a:pPr>
                <a:defRPr/>
              </a:pPr>
              <a:t>2010/8/17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C18C1-B6FD-4450-B3D5-218FF73C42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3370B-9DBD-41CB-8D07-65B014D78411}" type="datetimeFigureOut">
              <a:rPr lang="zh-TW" altLang="en-US"/>
              <a:pPr>
                <a:defRPr/>
              </a:pPr>
              <a:t>2010/8/17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9C4E3-0976-4D6A-B971-3FED0B841BC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E157C-91C8-42BD-8975-E019E4A84EA3}" type="datetimeFigureOut">
              <a:rPr lang="zh-TW" altLang="en-US"/>
              <a:pPr>
                <a:defRPr/>
              </a:pPr>
              <a:t>2010/8/17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CE3FC-A5C2-4AF9-80D0-A79CBB33E2F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18867-C0FD-460A-8D9F-14977D82AF95}" type="datetimeFigureOut">
              <a:rPr lang="zh-TW" altLang="en-US"/>
              <a:pPr>
                <a:defRPr/>
              </a:pPr>
              <a:t>2010/8/17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C4FB1-E4C4-4329-85C5-B8ED8CE797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D664B-53E2-4AEF-B11C-87C80C51765F}" type="datetimeFigureOut">
              <a:rPr lang="zh-TW" altLang="en-US"/>
              <a:pPr>
                <a:defRPr/>
              </a:pPr>
              <a:t>2010/8/17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6DCCB-0097-4BBF-9E85-7C27CBD60BB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328AC0B-92AF-435C-8BC5-A21E009F934F}" type="datetimeFigureOut">
              <a:rPr lang="zh-TW" altLang="en-US"/>
              <a:pPr>
                <a:defRPr/>
              </a:pPr>
              <a:t>2010/8/17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A84B1E4-2F0E-4685-AF5E-FA1B6D2B48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free.greenworld.com.tw/~zchng/228/fae.html" TargetMode="Externa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images.google.com/imgres?imgurl=http://www.fg.tp.edu.tw/~nancy/Taiwan/_borders/B2-111.jpgaa.jpg&amp;imgrefurl=http://www.fg.tp.edu.tw/~nancy/Taiwan/B2-1.htm&amp;h=1321&amp;w=700&amp;sz=148&amp;hl=zh-TW&amp;start=14&amp;sig2=mU34gZINpKCTut0hyWIfyw&amp;um=1&amp;usg=__uhIe7zHphbiW-sI1TZXOYZs7jNI=&amp;tbnid=D-LqN8aVi92pnM:&amp;tbnh=150&amp;tbnw=79&amp;ei=vLXwSOb7BI2C7QPT1pC7Bg&amp;prev=/images?q=%E5%B9%B3%E5%9F%94%E6%97%8F&amp;um=1&amp;hl=zh-TW&amp;rls=com.microsoft:en-US&amp;rlz=1I7GPCK_zh-twTW29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hyperlink" Target="http://images.google.com/imgres?imgurl=http://211.20.186.49/images/chinatimes_com/aves/365/%E5%B9%B3%E5%9F%94%E6%97%8F%E5%A9%A6%E4%BA%BA%20(450%20x%20567).jpg&amp;imgrefurl=http://211.20.186.49/aves/archive/2006/02/16/40515.html&amp;h=360&amp;w=286&amp;sz=21&amp;hl=zh-TW&amp;start=2&amp;sig2=IAVi8MyEo3MM7X4e01Ie1A&amp;um=1&amp;usg=__-PwkPWyfTaVrEPqSAni78sDrAao=&amp;tbnid=4mVLc2NvmbdSzM:&amp;tbnh=121&amp;tbnw=96&amp;ei=vLXwSOb7BI2C7QPT1pC7Bg&amp;prev=/images?q=%E5%B9%B3%E5%9F%94%E6%97%8F&amp;um=1&amp;hl=zh-TW&amp;rls=com.microsoft:en-US&amp;rlz=1I7GPCK_zh-twTW295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images.google.com/imgres?imgurl=http://static.flickr.com/30/89598333_954e4be1e9.jpg&amp;imgrefurl=http://taogate.wordpress.com/2006/01/22/%E9%84%AD%E5%92%8C%E7%99%BC%E7%8F%BE%E4%BA%86%E7%BE%8E%E6%B4%B2%E5%97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zh.wikipedia.org/wiki/Image:Waterways_New_York_City_Map_Julius_Schorzman.p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hyperlink" Target="http://zh.wikipedia.org/wiki/Image:Zeelandia_from_Dutch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bp2.blogger.com/_EPsSRad7Dgc/R0-KbTAs9YI/AAAAAAAAAbc/07dhhfC10uA/s1600-R/&#229;&#339;&#8211;&#229;&#8230;&#173;.JPG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7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/>
          </a:p>
        </p:txBody>
      </p:sp>
      <p:pic>
        <p:nvPicPr>
          <p:cNvPr id="17411" name="圖片 3" descr="3_1234677888W0fh[1]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文字方塊 4"/>
          <p:cNvSpPr txBox="1">
            <a:spLocks noChangeArrowheads="1"/>
          </p:cNvSpPr>
          <p:nvPr/>
        </p:nvSpPr>
        <p:spPr bwMode="auto">
          <a:xfrm>
            <a:off x="3708400" y="404813"/>
            <a:ext cx="5435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6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台灣歷史概述</a:t>
            </a:r>
          </a:p>
        </p:txBody>
      </p:sp>
      <p:sp>
        <p:nvSpPr>
          <p:cNvPr id="17413" name="文字方塊 5"/>
          <p:cNvSpPr txBox="1">
            <a:spLocks noChangeArrowheads="1"/>
          </p:cNvSpPr>
          <p:nvPr/>
        </p:nvSpPr>
        <p:spPr bwMode="auto">
          <a:xfrm>
            <a:off x="1116013" y="5534025"/>
            <a:ext cx="73437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kumimoji="0" lang="en-US" altLang="zh-TW" sz="400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林氏宗廟裔孫慶弧  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2010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夏天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從巴丹島遷徙來台的鳥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66725"/>
            <a:ext cx="8604250" cy="601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回歸祖國</a:t>
            </a:r>
            <a:endParaRPr lang="zh-TW" altLang="en-US" sz="5400" b="1"/>
          </a:p>
        </p:txBody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229600" cy="48529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4000" b="1" smtClean="0">
                <a:ea typeface="標楷體" pitchFamily="65" charset="-120"/>
              </a:rPr>
              <a:t>《</a:t>
            </a:r>
            <a:r>
              <a:rPr lang="zh-TW" altLang="en-US" sz="4000" b="1" smtClean="0">
                <a:ea typeface="標楷體" pitchFamily="65" charset="-120"/>
              </a:rPr>
              <a:t>開羅宣言</a:t>
            </a:r>
            <a:r>
              <a:rPr lang="en-US" altLang="zh-TW" sz="4000" b="1" smtClean="0">
                <a:ea typeface="標楷體" pitchFamily="65" charset="-120"/>
              </a:rPr>
              <a:t>》</a:t>
            </a:r>
            <a:r>
              <a:rPr lang="zh-TW" altLang="en-US" sz="2400" b="1" smtClean="0">
                <a:latin typeface="新細明體" charset="-120"/>
              </a:rPr>
              <a:t>（</a:t>
            </a:r>
            <a:r>
              <a:rPr lang="en-US" altLang="zh-TW" sz="2400" b="1" smtClean="0">
                <a:latin typeface="新細明體" charset="-120"/>
              </a:rPr>
              <a:t>1943</a:t>
            </a:r>
            <a:r>
              <a:rPr lang="zh-TW" altLang="en-US" sz="2400" b="1" smtClean="0">
                <a:latin typeface="新細明體" charset="-120"/>
              </a:rPr>
              <a:t>）</a:t>
            </a:r>
            <a:endParaRPr lang="zh-TW" altLang="en-US" sz="4000" b="1" smtClean="0">
              <a:latin typeface="新細明體" charset="-120"/>
            </a:endParaRPr>
          </a:p>
          <a:p>
            <a:pPr>
              <a:lnSpc>
                <a:spcPct val="80000"/>
              </a:lnSpc>
            </a:pPr>
            <a:r>
              <a:rPr lang="en-US" altLang="zh-TW" sz="4000" b="1" smtClean="0">
                <a:ea typeface="標楷體" pitchFamily="65" charset="-120"/>
              </a:rPr>
              <a:t>《</a:t>
            </a:r>
            <a:r>
              <a:rPr lang="zh-TW" altLang="en-US" sz="4000" b="1" smtClean="0">
                <a:ea typeface="標楷體" pitchFamily="65" charset="-120"/>
              </a:rPr>
              <a:t>波茨坦宣言</a:t>
            </a:r>
            <a:r>
              <a:rPr lang="en-US" altLang="zh-TW" sz="4000" b="1" smtClean="0">
                <a:ea typeface="標楷體" pitchFamily="65" charset="-120"/>
              </a:rPr>
              <a:t>》</a:t>
            </a:r>
            <a:r>
              <a:rPr lang="zh-TW" altLang="en-US" sz="2400" b="1" smtClean="0">
                <a:latin typeface="新細明體" charset="-120"/>
              </a:rPr>
              <a:t>（</a:t>
            </a:r>
            <a:r>
              <a:rPr lang="en-US" altLang="zh-TW" sz="2400" b="1" smtClean="0">
                <a:latin typeface="新細明體" charset="-120"/>
              </a:rPr>
              <a:t>1945</a:t>
            </a:r>
            <a:r>
              <a:rPr lang="zh-TW" altLang="en-US" sz="2400" b="1" smtClean="0">
                <a:latin typeface="新細明體" charset="-120"/>
              </a:rPr>
              <a:t>）</a:t>
            </a:r>
            <a:endParaRPr lang="zh-TW" altLang="en-US" sz="4000" b="1" smtClean="0">
              <a:latin typeface="新細明體" charset="-120"/>
            </a:endParaRPr>
          </a:p>
          <a:p>
            <a:pPr>
              <a:lnSpc>
                <a:spcPct val="80000"/>
              </a:lnSpc>
            </a:pPr>
            <a:r>
              <a:rPr lang="zh-TW" altLang="en-US" sz="4000" b="1" smtClean="0">
                <a:ea typeface="標楷體" pitchFamily="65" charset="-120"/>
              </a:rPr>
              <a:t>陳儀</a:t>
            </a:r>
            <a:r>
              <a:rPr lang="zh-TW" altLang="en-US" sz="2800" b="1" smtClean="0"/>
              <a:t>（行政長官 </a:t>
            </a:r>
            <a:r>
              <a:rPr lang="zh-TW" altLang="en-US" sz="2400" b="1" smtClean="0"/>
              <a:t>→ </a:t>
            </a:r>
            <a:r>
              <a:rPr lang="zh-TW" altLang="en-US" sz="2800" b="1" smtClean="0"/>
              <a:t>新總督）</a:t>
            </a:r>
            <a:endParaRPr lang="zh-TW" altLang="en-US" sz="2800" b="1" smtClean="0">
              <a:ea typeface="標楷體" pitchFamily="65" charset="-120"/>
            </a:endParaRPr>
          </a:p>
          <a:p>
            <a:pPr>
              <a:lnSpc>
                <a:spcPct val="80000"/>
              </a:lnSpc>
            </a:pPr>
            <a:r>
              <a:rPr lang="zh-TW" altLang="en-US" sz="4000" b="1" smtClean="0">
                <a:ea typeface="標楷體" pitchFamily="65" charset="-120"/>
              </a:rPr>
              <a:t>接收→劫收</a:t>
            </a:r>
          </a:p>
          <a:p>
            <a:pPr>
              <a:lnSpc>
                <a:spcPct val="80000"/>
              </a:lnSpc>
            </a:pPr>
            <a:r>
              <a:rPr lang="zh-TW" altLang="en-US" sz="4000" b="1" smtClean="0">
                <a:ea typeface="標楷體" pitchFamily="65" charset="-120"/>
              </a:rPr>
              <a:t>分離→差異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zh-TW" altLang="en-US" sz="4000" b="1" smtClean="0">
                <a:ea typeface="標楷體" pitchFamily="65" charset="-120"/>
              </a:rPr>
              <a:t>   ↓</a:t>
            </a:r>
          </a:p>
          <a:p>
            <a:pPr>
              <a:lnSpc>
                <a:spcPct val="80000"/>
              </a:lnSpc>
            </a:pPr>
            <a:r>
              <a:rPr lang="zh-TW" altLang="en-US" sz="4000" b="1" smtClean="0">
                <a:ea typeface="標楷體" pitchFamily="65" charset="-120"/>
              </a:rPr>
              <a:t>二二八事件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zh-TW" altLang="en-US" sz="2800" b="1" smtClean="0">
                <a:latin typeface="新細明體" charset="-120"/>
              </a:rPr>
              <a:t>      （全島抗官排外，</a:t>
            </a:r>
            <a:r>
              <a:rPr lang="en-US" altLang="zh-TW" sz="2800" b="1" smtClean="0">
                <a:latin typeface="新細明體" charset="-120"/>
              </a:rPr>
              <a:t>1947</a:t>
            </a:r>
            <a:r>
              <a:rPr lang="zh-TW" altLang="en-US" sz="2800" b="1" smtClean="0">
                <a:latin typeface="新細明體" charset="-120"/>
              </a:rPr>
              <a:t>）</a:t>
            </a:r>
          </a:p>
        </p:txBody>
      </p:sp>
      <p:pic>
        <p:nvPicPr>
          <p:cNvPr id="120835" name="Picture 5" descr="臺灣光復受降圖.jpg (101179 byt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1412875"/>
            <a:ext cx="26003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7" descr="二二八事件市街圖.jpg (134812 bytes)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3000375"/>
            <a:ext cx="26384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smtClean="0"/>
          </a:p>
        </p:txBody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121859" name="Picture 4" descr="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0"/>
            <a:ext cx="5181600" cy="853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威權統治</a:t>
            </a:r>
          </a:p>
        </p:txBody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動員戡亂</a:t>
            </a:r>
            <a:r>
              <a:rPr lang="zh-TW" altLang="en-US" sz="2800" b="1" smtClean="0">
                <a:latin typeface="新細明體" charset="-120"/>
              </a:rPr>
              <a:t>（</a:t>
            </a:r>
            <a:r>
              <a:rPr lang="en-US" altLang="zh-TW" sz="2800" b="1" smtClean="0">
                <a:latin typeface="新細明體" charset="-120"/>
              </a:rPr>
              <a:t>1947</a:t>
            </a:r>
            <a:r>
              <a:rPr lang="zh-TW" altLang="en-US" sz="2800" b="1" smtClean="0">
                <a:latin typeface="新細明體" charset="-120"/>
              </a:rPr>
              <a:t>）</a:t>
            </a:r>
            <a:r>
              <a:rPr lang="zh-TW" altLang="en-US" sz="3600" b="1" smtClean="0">
                <a:ea typeface="標楷體" pitchFamily="65" charset="-120"/>
              </a:rPr>
              <a:t>與</a:t>
            </a:r>
            <a:r>
              <a:rPr lang="zh-TW" altLang="en-US" sz="4400" b="1" smtClean="0">
                <a:ea typeface="標楷體" pitchFamily="65" charset="-120"/>
              </a:rPr>
              <a:t>戒嚴</a:t>
            </a:r>
            <a:r>
              <a:rPr lang="zh-TW" altLang="en-US" sz="2800" b="1" smtClean="0">
                <a:latin typeface="新細明體" charset="-120"/>
              </a:rPr>
              <a:t>（</a:t>
            </a:r>
            <a:r>
              <a:rPr lang="en-US" altLang="zh-TW" sz="2800" b="1" smtClean="0">
                <a:latin typeface="新細明體" charset="-120"/>
              </a:rPr>
              <a:t>1949</a:t>
            </a:r>
            <a:r>
              <a:rPr lang="zh-TW" altLang="en-US" sz="2800" b="1" smtClean="0">
                <a:latin typeface="新細明體" charset="-120"/>
              </a:rPr>
              <a:t>）</a:t>
            </a:r>
            <a:endParaRPr lang="zh-TW" altLang="en-US" sz="4400" b="1" smtClean="0">
              <a:latin typeface="新細明體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終身總統</a:t>
            </a:r>
            <a:r>
              <a:rPr lang="zh-TW" altLang="en-US" sz="3600" b="1" smtClean="0">
                <a:ea typeface="標楷體" pitchFamily="65" charset="-120"/>
              </a:rPr>
              <a:t>與</a:t>
            </a:r>
            <a:r>
              <a:rPr lang="zh-TW" altLang="en-US" sz="4400" b="1" smtClean="0">
                <a:ea typeface="標楷體" pitchFamily="65" charset="-120"/>
              </a:rPr>
              <a:t>萬年國會</a:t>
            </a: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一黨</a:t>
            </a:r>
            <a:r>
              <a:rPr lang="zh-TW" altLang="en-US" sz="2800" b="1" smtClean="0">
                <a:latin typeface="新細明體" charset="-120"/>
              </a:rPr>
              <a:t>（</a:t>
            </a:r>
            <a:r>
              <a:rPr lang="en-US" altLang="zh-TW" sz="2800" b="1" smtClean="0">
                <a:latin typeface="新細明體" charset="-120"/>
              </a:rPr>
              <a:t>KMT</a:t>
            </a:r>
            <a:r>
              <a:rPr lang="zh-TW" altLang="en-US" sz="2800" b="1" smtClean="0">
                <a:latin typeface="新細明體" charset="-120"/>
              </a:rPr>
              <a:t>）</a:t>
            </a:r>
            <a:r>
              <a:rPr lang="zh-TW" altLang="en-US" sz="4400" b="1" smtClean="0">
                <a:ea typeface="標楷體" pitchFamily="65" charset="-120"/>
              </a:rPr>
              <a:t>獨大</a:t>
            </a:r>
            <a:r>
              <a:rPr lang="zh-TW" altLang="en-US" sz="3600" b="1" smtClean="0">
                <a:ea typeface="標楷體" pitchFamily="65" charset="-120"/>
              </a:rPr>
              <a:t>與</a:t>
            </a:r>
            <a:r>
              <a:rPr lang="zh-TW" altLang="en-US" sz="4400" b="1" smtClean="0">
                <a:ea typeface="標楷體" pitchFamily="65" charset="-120"/>
              </a:rPr>
              <a:t>黨國一體</a:t>
            </a: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美援</a:t>
            </a:r>
            <a:r>
              <a:rPr lang="zh-TW" altLang="en-US" sz="2800" b="1" smtClean="0">
                <a:latin typeface="新細明體" charset="-120"/>
              </a:rPr>
              <a:t>（</a:t>
            </a:r>
            <a:r>
              <a:rPr lang="en-US" altLang="zh-TW" sz="2800" b="1" smtClean="0">
                <a:latin typeface="新細明體" charset="-120"/>
              </a:rPr>
              <a:t>US Aid</a:t>
            </a:r>
            <a:r>
              <a:rPr lang="zh-TW" altLang="en-US" sz="2800" b="1" smtClean="0">
                <a:latin typeface="新細明體" charset="-120"/>
              </a:rPr>
              <a:t>）</a:t>
            </a:r>
            <a:r>
              <a:rPr lang="zh-TW" altLang="en-US" sz="4400" b="1" smtClean="0">
                <a:ea typeface="標楷體" pitchFamily="65" charset="-120"/>
              </a:rPr>
              <a:t>與美軍協防</a:t>
            </a: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壓制異議</a:t>
            </a:r>
            <a:r>
              <a:rPr lang="zh-TW" altLang="en-US" sz="2800" b="1" smtClean="0"/>
              <a:t>（</a:t>
            </a:r>
            <a:r>
              <a:rPr lang="en-US" altLang="zh-TW" sz="360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x </a:t>
            </a:r>
            <a:r>
              <a:rPr lang="zh-TW" altLang="en-US" sz="2800" b="1" smtClean="0">
                <a:latin typeface="新細明體" charset="-120"/>
              </a:rPr>
              <a:t>匪諜 </a:t>
            </a:r>
            <a:r>
              <a:rPr lang="en-US" altLang="zh-TW" sz="3600" smtClean="0">
                <a:latin typeface="新細明體" charset="-120"/>
              </a:rPr>
              <a:t>/ </a:t>
            </a:r>
            <a:r>
              <a:rPr lang="zh-TW" altLang="en-US" sz="2800" b="1" smtClean="0">
                <a:latin typeface="新細明體" charset="-120"/>
              </a:rPr>
              <a:t>台獨</a:t>
            </a:r>
            <a:r>
              <a:rPr lang="zh-TW" altLang="en-US" sz="2800" b="1" smtClean="0"/>
              <a:t>）</a:t>
            </a: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地方自治</a:t>
            </a:r>
            <a:r>
              <a:rPr lang="zh-TW" altLang="en-US" sz="2800" b="1" smtClean="0"/>
              <a:t>（民選 縣市長</a:t>
            </a:r>
            <a:r>
              <a:rPr lang="en-US" altLang="zh-TW" sz="3600" smtClean="0">
                <a:latin typeface="新細明體" charset="-120"/>
              </a:rPr>
              <a:t>/</a:t>
            </a:r>
            <a:r>
              <a:rPr lang="en-US" altLang="zh-TW" sz="2800" b="1" smtClean="0"/>
              <a:t> </a:t>
            </a:r>
            <a:r>
              <a:rPr lang="zh-TW" altLang="en-US" sz="2800" b="1" smtClean="0"/>
              <a:t>省縣市議員）</a:t>
            </a:r>
          </a:p>
        </p:txBody>
      </p:sp>
      <p:pic>
        <p:nvPicPr>
          <p:cNvPr id="122883" name="Picture 5" descr="十項建設圖.jpg (120113 byt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4650" y="0"/>
            <a:ext cx="24193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民主開放</a:t>
            </a:r>
          </a:p>
        </p:txBody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8964613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解除戒嚴</a:t>
            </a:r>
            <a:r>
              <a:rPr lang="zh-TW" altLang="en-US" sz="2800" b="1" smtClean="0">
                <a:latin typeface="新細明體" charset="-120"/>
              </a:rPr>
              <a:t>（</a:t>
            </a:r>
            <a:r>
              <a:rPr lang="en-US" altLang="zh-TW" sz="2800" b="1" smtClean="0">
                <a:latin typeface="新細明體" charset="-120"/>
              </a:rPr>
              <a:t>1987</a:t>
            </a:r>
            <a:r>
              <a:rPr lang="zh-TW" altLang="en-US" sz="2800" b="1" smtClean="0">
                <a:latin typeface="新細明體" charset="-120"/>
              </a:rPr>
              <a:t>，</a:t>
            </a:r>
            <a:r>
              <a:rPr lang="zh-TW" altLang="en-US" sz="280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zh-TW" altLang="en-US" sz="2800" b="1" smtClean="0">
                <a:latin typeface="新細明體" charset="-120"/>
              </a:rPr>
              <a:t>黨 </a:t>
            </a:r>
            <a:r>
              <a:rPr lang="en-US" altLang="zh-TW" smtClean="0">
                <a:latin typeface="新細明體" charset="-120"/>
              </a:rPr>
              <a:t>/ </a:t>
            </a:r>
            <a:r>
              <a:rPr lang="zh-TW" altLang="en-US" sz="2800" b="1" smtClean="0">
                <a:latin typeface="新細明體" charset="-120"/>
              </a:rPr>
              <a:t>報禁）</a:t>
            </a:r>
            <a:endParaRPr lang="zh-TW" altLang="en-US" sz="4400" b="1" smtClean="0">
              <a:latin typeface="新細明體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終止動員戡亂</a:t>
            </a:r>
            <a:r>
              <a:rPr lang="zh-TW" altLang="en-US" sz="2800" b="1" smtClean="0">
                <a:latin typeface="新細明體" charset="-120"/>
              </a:rPr>
              <a:t>（</a:t>
            </a:r>
            <a:r>
              <a:rPr lang="en-US" altLang="zh-TW" sz="2800" b="1" smtClean="0">
                <a:latin typeface="新細明體" charset="-120"/>
              </a:rPr>
              <a:t>1991</a:t>
            </a:r>
            <a:r>
              <a:rPr lang="zh-TW" altLang="zh-TW" sz="2800" b="1" smtClean="0">
                <a:latin typeface="新細明體" charset="-120"/>
              </a:rPr>
              <a:t>，</a:t>
            </a:r>
            <a:r>
              <a:rPr lang="zh-TW" altLang="en-US" sz="2800" b="1" smtClean="0">
                <a:latin typeface="新細明體" charset="-120"/>
              </a:rPr>
              <a:t>國會全面改選）</a:t>
            </a:r>
            <a:endParaRPr lang="zh-TW" altLang="en-US" sz="4400" b="1" smtClean="0">
              <a:latin typeface="新細明體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總統直接民選</a:t>
            </a:r>
            <a:r>
              <a:rPr lang="zh-TW" altLang="en-US" sz="2800" b="1" smtClean="0">
                <a:latin typeface="新細明體" charset="-120"/>
              </a:rPr>
              <a:t>（</a:t>
            </a:r>
            <a:r>
              <a:rPr lang="en-US" altLang="zh-TW" sz="2800" b="1" smtClean="0">
                <a:latin typeface="新細明體" charset="-120"/>
              </a:rPr>
              <a:t>1996</a:t>
            </a:r>
            <a:r>
              <a:rPr lang="zh-TW" altLang="en-US" sz="2800" b="1" smtClean="0">
                <a:latin typeface="新細明體" charset="-120"/>
              </a:rPr>
              <a:t>）</a:t>
            </a:r>
            <a:endParaRPr lang="zh-TW" altLang="en-US" sz="4400" b="1" smtClean="0">
              <a:latin typeface="新細明體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政黨輪替</a:t>
            </a:r>
            <a:r>
              <a:rPr lang="zh-TW" altLang="en-US" sz="2800" b="1" smtClean="0">
                <a:latin typeface="新細明體" charset="-120"/>
              </a:rPr>
              <a:t>（</a:t>
            </a:r>
            <a:r>
              <a:rPr lang="en-US" altLang="zh-TW" sz="2800" b="1" smtClean="0">
                <a:latin typeface="新細明體" charset="-120"/>
              </a:rPr>
              <a:t>DPP</a:t>
            </a:r>
            <a:r>
              <a:rPr lang="zh-TW" altLang="en-US" sz="2800" b="1" smtClean="0">
                <a:latin typeface="新細明體" charset="-120"/>
              </a:rPr>
              <a:t>，</a:t>
            </a:r>
            <a:r>
              <a:rPr lang="en-US" altLang="zh-TW" sz="2800" b="1" smtClean="0">
                <a:latin typeface="新細明體" charset="-120"/>
              </a:rPr>
              <a:t>2000</a:t>
            </a:r>
            <a:r>
              <a:rPr lang="zh-TW" altLang="en-US" sz="2800" b="1" smtClean="0">
                <a:latin typeface="新細明體" charset="-120"/>
              </a:rPr>
              <a:t>）</a:t>
            </a:r>
            <a:endParaRPr lang="zh-TW" altLang="en-US" sz="4400" b="1" smtClean="0">
              <a:latin typeface="新細明體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民主轉型</a:t>
            </a:r>
            <a:r>
              <a:rPr lang="zh-TW" altLang="en-US" sz="2800" b="1" smtClean="0"/>
              <a:t>（本土化，民主化）</a:t>
            </a: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民主鞏固</a:t>
            </a:r>
            <a:endParaRPr lang="zh-TW" altLang="en-US" sz="4400" b="1" smtClean="0"/>
          </a:p>
        </p:txBody>
      </p:sp>
      <p:pic>
        <p:nvPicPr>
          <p:cNvPr id="123907" name="Picture 5" descr="中正紀念堂.jpg (22534 byt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3109913"/>
            <a:ext cx="3059112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smtClean="0"/>
          </a:p>
        </p:txBody>
      </p:sp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124931" name="Picture 4" descr="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-1827213"/>
            <a:ext cx="5454650" cy="898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smtClean="0"/>
          </a:p>
        </p:txBody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125955" name="Picture 4" descr="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0"/>
            <a:ext cx="5148262" cy="848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經濟發展</a:t>
            </a:r>
          </a:p>
        </p:txBody>
      </p:sp>
      <p:sp>
        <p:nvSpPr>
          <p:cNvPr id="1269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9144000" cy="50403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4000" b="1" smtClean="0">
                <a:ea typeface="標楷體" pitchFamily="65" charset="-120"/>
              </a:rPr>
              <a:t>土地改革</a:t>
            </a:r>
            <a:r>
              <a:rPr lang="zh-TW" altLang="en-US" sz="2400" b="1" smtClean="0"/>
              <a:t>（三七五減租→耕者有其田，</a:t>
            </a:r>
            <a:r>
              <a:rPr lang="en-US" altLang="zh-TW" sz="2400" b="1" smtClean="0">
                <a:latin typeface="新細明體" charset="-120"/>
              </a:rPr>
              <a:t>1953</a:t>
            </a:r>
            <a:r>
              <a:rPr lang="zh-TW" altLang="en-US" sz="2400" b="1" smtClean="0"/>
              <a:t>）</a:t>
            </a:r>
            <a:endParaRPr lang="zh-TW" altLang="en-US" sz="40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000" b="1" smtClean="0">
                <a:ea typeface="標楷體" pitchFamily="65" charset="-120"/>
              </a:rPr>
              <a:t>進口替代</a:t>
            </a:r>
            <a:r>
              <a:rPr lang="zh-TW" altLang="en-US" sz="2400" b="1" smtClean="0"/>
              <a:t>（民生消費品，內銷）</a:t>
            </a:r>
            <a:endParaRPr lang="zh-TW" altLang="en-US" sz="40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000" b="1" smtClean="0">
                <a:ea typeface="標楷體" pitchFamily="65" charset="-120"/>
              </a:rPr>
              <a:t>出口導向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400" b="1" smtClean="0"/>
              <a:t>（輕工業，外銷，保護</a:t>
            </a:r>
            <a:r>
              <a:rPr lang="en-US" altLang="en-US" sz="2400" b="1" smtClean="0">
                <a:ea typeface="新細明體" charset="-120"/>
              </a:rPr>
              <a:t>＋</a:t>
            </a:r>
            <a:r>
              <a:rPr lang="zh-TW" altLang="en-US" sz="2400" b="1" smtClean="0"/>
              <a:t>管制</a:t>
            </a:r>
            <a:r>
              <a:rPr lang="en-US" altLang="en-US" sz="2400" b="1" smtClean="0">
                <a:ea typeface="新細明體" charset="-120"/>
              </a:rPr>
              <a:t>，</a:t>
            </a:r>
            <a:r>
              <a:rPr lang="en-US" altLang="zh-TW" sz="2400" b="1" smtClean="0">
                <a:latin typeface="新細明體" charset="-120"/>
              </a:rPr>
              <a:t>1960s</a:t>
            </a:r>
            <a:r>
              <a:rPr lang="zh-TW" altLang="en-US" sz="2400" b="1" smtClean="0"/>
              <a:t>，起飛→奇蹟）</a:t>
            </a:r>
            <a:endParaRPr lang="zh-TW" altLang="en-US" sz="40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000" b="1" smtClean="0">
                <a:ea typeface="標楷體" pitchFamily="65" charset="-120"/>
              </a:rPr>
              <a:t>二次進口替代</a:t>
            </a:r>
            <a:r>
              <a:rPr lang="zh-TW" altLang="en-US" sz="2400" b="1" smtClean="0"/>
              <a:t>（十大建設，基設＋重工，</a:t>
            </a:r>
            <a:r>
              <a:rPr lang="en-US" altLang="zh-TW" sz="2400" b="1" smtClean="0">
                <a:latin typeface="新細明體" charset="-120"/>
              </a:rPr>
              <a:t>1970s</a:t>
            </a:r>
            <a:r>
              <a:rPr lang="zh-TW" altLang="en-US" sz="2400" b="1" smtClean="0"/>
              <a:t>）</a:t>
            </a:r>
            <a:endParaRPr lang="zh-TW" altLang="en-US" sz="40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000" b="1" smtClean="0">
                <a:ea typeface="標楷體" pitchFamily="65" charset="-120"/>
              </a:rPr>
              <a:t>策略性工業</a:t>
            </a:r>
            <a:r>
              <a:rPr lang="zh-TW" altLang="en-US" sz="2400" b="1" smtClean="0"/>
              <a:t>（電子資訊業，竹科</a:t>
            </a:r>
            <a:r>
              <a:rPr lang="en-US" altLang="en-US" sz="2400" b="1" smtClean="0">
                <a:ea typeface="新細明體" charset="-120"/>
              </a:rPr>
              <a:t>，</a:t>
            </a:r>
            <a:r>
              <a:rPr lang="en-US" altLang="zh-TW" sz="2400" b="1" smtClean="0">
                <a:latin typeface="新細明體" charset="-120"/>
              </a:rPr>
              <a:t>1980s ─</a:t>
            </a:r>
            <a:r>
              <a:rPr lang="en-US" altLang="zh-TW" sz="2400" b="1" smtClean="0"/>
              <a:t>   </a:t>
            </a:r>
            <a:r>
              <a:rPr lang="zh-TW" altLang="en-US" sz="2400" b="1" smtClean="0"/>
              <a:t>）</a:t>
            </a:r>
            <a:endParaRPr lang="zh-TW" altLang="en-US" sz="40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000" b="1" smtClean="0">
                <a:ea typeface="標楷體" pitchFamily="65" charset="-120"/>
              </a:rPr>
              <a:t>問題與困難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400" b="1" smtClean="0"/>
              <a:t>（環保，勞工，能源，兩岸僵局，自由化與國際化）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smtClean="0"/>
          </a:p>
        </p:txBody>
      </p:sp>
      <p:sp>
        <p:nvSpPr>
          <p:cNvPr id="1280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128003" name="Picture 5" descr="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-1506538"/>
            <a:ext cx="5078412" cy="836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solidFill>
                  <a:schemeClr val="accent1"/>
                </a:solidFill>
                <a:ea typeface="標楷體" pitchFamily="65" charset="-120"/>
              </a:rPr>
              <a:t>兩岸分裂分治</a:t>
            </a:r>
          </a:p>
        </p:txBody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5400" b="1" smtClean="0">
                <a:solidFill>
                  <a:schemeClr val="accent1"/>
                </a:solidFill>
                <a:latin typeface="新細明體" charset="-120"/>
              </a:rPr>
              <a:t>ROC</a:t>
            </a:r>
            <a:r>
              <a:rPr lang="en-US" altLang="zh-TW" sz="4400" b="1" smtClean="0">
                <a:solidFill>
                  <a:schemeClr val="accent1"/>
                </a:solidFill>
                <a:latin typeface="新細明體" charset="-120"/>
              </a:rPr>
              <a:t> </a:t>
            </a:r>
            <a:r>
              <a:rPr lang="en-US" altLang="zh-TW" sz="3600" b="1" smtClean="0">
                <a:solidFill>
                  <a:schemeClr val="accent1"/>
                </a:solidFill>
                <a:latin typeface="新細明體" charset="-120"/>
              </a:rPr>
              <a:t>vs. </a:t>
            </a:r>
            <a:r>
              <a:rPr lang="en-US" altLang="zh-TW" sz="5400" b="1" smtClean="0">
                <a:solidFill>
                  <a:schemeClr val="accent1"/>
                </a:solidFill>
                <a:latin typeface="新細明體" charset="-120"/>
              </a:rPr>
              <a:t>PRC</a:t>
            </a:r>
          </a:p>
          <a:p>
            <a:pPr>
              <a:lnSpc>
                <a:spcPct val="80000"/>
              </a:lnSpc>
            </a:pPr>
            <a:r>
              <a:rPr lang="zh-TW" altLang="en-US" sz="4400" b="1" smtClean="0">
                <a:solidFill>
                  <a:schemeClr val="accent1"/>
                </a:solidFill>
                <a:ea typeface="標楷體" pitchFamily="65" charset="-120"/>
              </a:rPr>
              <a:t>戰爭</a:t>
            </a:r>
            <a:r>
              <a:rPr lang="zh-TW" altLang="en-US" sz="3600" b="1" smtClean="0">
                <a:solidFill>
                  <a:schemeClr val="accent1"/>
                </a:solidFill>
                <a:ea typeface="標楷體" pitchFamily="65" charset="-120"/>
              </a:rPr>
              <a:t>或</a:t>
            </a:r>
            <a:r>
              <a:rPr lang="zh-TW" altLang="en-US" sz="4400" b="1" smtClean="0">
                <a:solidFill>
                  <a:schemeClr val="accent1"/>
                </a:solidFill>
                <a:ea typeface="標楷體" pitchFamily="65" charset="-120"/>
              </a:rPr>
              <a:t>和平</a:t>
            </a:r>
            <a:r>
              <a:rPr lang="zh-TW" altLang="en-US" sz="4400" b="1" smtClean="0">
                <a:solidFill>
                  <a:schemeClr val="accent1"/>
                </a:solidFill>
              </a:rPr>
              <a:t>？</a:t>
            </a:r>
          </a:p>
          <a:p>
            <a:pPr>
              <a:lnSpc>
                <a:spcPct val="80000"/>
              </a:lnSpc>
            </a:pPr>
            <a:r>
              <a:rPr lang="zh-TW" altLang="en-US" sz="4400" b="1" smtClean="0">
                <a:solidFill>
                  <a:schemeClr val="accent1"/>
                </a:solidFill>
                <a:ea typeface="標楷體" pitchFamily="65" charset="-120"/>
              </a:rPr>
              <a:t>解嚴 </a:t>
            </a:r>
            <a:r>
              <a:rPr lang="zh-TW" altLang="en-US" sz="3600" b="1" smtClean="0">
                <a:solidFill>
                  <a:schemeClr val="accent1"/>
                </a:solidFill>
                <a:ea typeface="標楷體" pitchFamily="65" charset="-120"/>
              </a:rPr>
              <a:t>與 </a:t>
            </a:r>
            <a:r>
              <a:rPr lang="zh-TW" altLang="en-US" sz="4400" b="1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終止</a:t>
            </a:r>
            <a:r>
              <a:rPr lang="zh-TW" altLang="en-US" sz="4400" b="1" smtClean="0">
                <a:solidFill>
                  <a:schemeClr val="accent1"/>
                </a:solidFill>
                <a:ea typeface="標楷體" pitchFamily="65" charset="-120"/>
              </a:rPr>
              <a:t>動戡</a:t>
            </a:r>
          </a:p>
          <a:p>
            <a:pPr>
              <a:lnSpc>
                <a:spcPct val="80000"/>
              </a:lnSpc>
            </a:pPr>
            <a:r>
              <a:rPr lang="zh-TW" altLang="en-US" sz="4400" b="1" smtClean="0">
                <a:solidFill>
                  <a:schemeClr val="accent1"/>
                </a:solidFill>
                <a:ea typeface="標楷體" pitchFamily="65" charset="-120"/>
              </a:rPr>
              <a:t>反攻大陸→維持現狀</a:t>
            </a:r>
            <a:endParaRPr lang="zh-TW" altLang="en-US" sz="4400" smtClean="0">
              <a:solidFill>
                <a:schemeClr val="accent1"/>
              </a:solidFill>
              <a:ea typeface="標楷體" pitchFamily="65" charset="-120"/>
            </a:endParaRPr>
          </a:p>
          <a:p>
            <a:pPr>
              <a:lnSpc>
                <a:spcPct val="80000"/>
              </a:lnSpc>
            </a:pPr>
            <a:r>
              <a:rPr lang="zh-TW" altLang="en-US" sz="4400" b="1" smtClean="0">
                <a:solidFill>
                  <a:schemeClr val="accent1"/>
                </a:solidFill>
                <a:ea typeface="標楷體" pitchFamily="65" charset="-120"/>
              </a:rPr>
              <a:t>官方僵持</a:t>
            </a:r>
            <a:r>
              <a:rPr lang="en-US" altLang="zh-TW" sz="4800" smtClean="0">
                <a:solidFill>
                  <a:schemeClr val="accent1"/>
                </a:solidFill>
                <a:latin typeface="新細明體" charset="-120"/>
              </a:rPr>
              <a:t>/</a:t>
            </a:r>
            <a:r>
              <a:rPr lang="zh-TW" altLang="en-US" sz="4400" b="1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民間交流</a:t>
            </a:r>
          </a:p>
          <a:p>
            <a:pPr>
              <a:lnSpc>
                <a:spcPct val="80000"/>
              </a:lnSpc>
            </a:pPr>
            <a:r>
              <a:rPr lang="zh-TW" altLang="en-US" sz="4400" b="1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認同危機</a:t>
            </a:r>
            <a:r>
              <a:rPr lang="zh-TW" altLang="en-US" sz="2800" b="1" smtClean="0">
                <a:solidFill>
                  <a:schemeClr val="accent1"/>
                </a:solidFill>
              </a:rPr>
              <a:t>（ 統一或獨立？）</a:t>
            </a:r>
            <a:r>
              <a:rPr lang="zh-TW" altLang="en-US" sz="4800" smtClean="0">
                <a:solidFill>
                  <a:schemeClr val="accent1"/>
                </a:solidFill>
                <a:latin typeface="新細明體" charset="-120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掃瞄0024"/>
          <p:cNvPicPr>
            <a:picLocks noChangeAspect="1" noChangeArrowheads="1"/>
          </p:cNvPicPr>
          <p:nvPr/>
        </p:nvPicPr>
        <p:blipFill>
          <a:blip r:embed="rId2"/>
          <a:srcRect l="11084" t="1514" b="874"/>
          <a:stretch>
            <a:fillRect/>
          </a:stretch>
        </p:blipFill>
        <p:spPr bwMode="auto">
          <a:xfrm>
            <a:off x="5003800" y="1700213"/>
            <a:ext cx="4140200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8229600" cy="1143000"/>
          </a:xfrm>
        </p:spPr>
        <p:txBody>
          <a:bodyPr/>
          <a:lstStyle/>
          <a:p>
            <a:r>
              <a:rPr lang="zh-TW" altLang="en-US" sz="4800" smtClean="0">
                <a:ea typeface="標楷體" pitchFamily="65" charset="-120"/>
              </a:rPr>
              <a:t>先住民的世界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00213"/>
            <a:ext cx="8229600" cy="4144962"/>
          </a:xfrm>
        </p:spPr>
        <p:txBody>
          <a:bodyPr/>
          <a:lstStyle/>
          <a:p>
            <a:r>
              <a:rPr lang="zh-TW" altLang="en-US" sz="4000" smtClean="0">
                <a:solidFill>
                  <a:srgbClr val="FF33CC"/>
                </a:solidFill>
                <a:latin typeface="標楷體" pitchFamily="65" charset="-120"/>
                <a:ea typeface="標楷體" pitchFamily="65" charset="-120"/>
              </a:rPr>
              <a:t>平埔族與高山族</a:t>
            </a:r>
          </a:p>
          <a:p>
            <a:pPr>
              <a:buFontTx/>
              <a:buNone/>
            </a:pPr>
            <a:r>
              <a:rPr lang="en-US" altLang="zh-TW" sz="400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400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平埔族</a:t>
            </a:r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分布在台灣</a:t>
            </a:r>
          </a:p>
          <a:p>
            <a:pPr>
              <a:buFontTx/>
              <a:buNone/>
            </a:pPr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西部和東北部平原</a:t>
            </a:r>
          </a:p>
          <a:p>
            <a:pPr>
              <a:buFontTx/>
              <a:buNone/>
            </a:pPr>
            <a:r>
              <a:rPr lang="en-US" altLang="zh-TW" sz="400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400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高山族</a:t>
            </a:r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分布在山區</a:t>
            </a:r>
          </a:p>
          <a:p>
            <a:pPr>
              <a:buFontTx/>
              <a:buNone/>
            </a:pPr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及東部一帶</a:t>
            </a:r>
          </a:p>
          <a:p>
            <a:pPr>
              <a:buFontTx/>
              <a:buNone/>
            </a:pPr>
            <a:endParaRPr lang="en-US" altLang="zh-TW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感謝大家</a:t>
            </a:r>
          </a:p>
        </p:txBody>
      </p:sp>
      <p:pic>
        <p:nvPicPr>
          <p:cNvPr id="131074" name="Picture 4" descr="IMG_0445"/>
          <p:cNvPicPr>
            <a:picLocks noChangeAspect="1" noChangeArrowheads="1"/>
          </p:cNvPicPr>
          <p:nvPr/>
        </p:nvPicPr>
        <p:blipFill>
          <a:blip r:embed="rId2"/>
          <a:srcRect l="2187" t="2187" r="2187" b="1094"/>
          <a:stretch>
            <a:fillRect/>
          </a:stretch>
        </p:blipFill>
        <p:spPr bwMode="auto">
          <a:xfrm>
            <a:off x="684213" y="1412875"/>
            <a:ext cx="7705725" cy="51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title2-1main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086225" cy="6858000"/>
          </a:xfrm>
        </p:spPr>
      </p:pic>
      <p:pic>
        <p:nvPicPr>
          <p:cNvPr id="29698" name="Picture 7" descr="Taiwan_aborig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1800" y="0"/>
            <a:ext cx="490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smtClean="0">
                <a:ea typeface="標楷體" pitchFamily="65" charset="-120"/>
              </a:rPr>
              <a:t>先住民的「</a:t>
            </a:r>
            <a:r>
              <a:rPr lang="zh-TW" altLang="en-US" sz="4800" smtClean="0">
                <a:solidFill>
                  <a:srgbClr val="CC0000"/>
                </a:solidFill>
                <a:ea typeface="標楷體" pitchFamily="65" charset="-120"/>
              </a:rPr>
              <a:t>他稱</a:t>
            </a:r>
            <a:r>
              <a:rPr lang="zh-TW" altLang="en-US" sz="4800" smtClean="0">
                <a:ea typeface="標楷體" pitchFamily="65" charset="-120"/>
              </a:rPr>
              <a:t>」</a:t>
            </a:r>
          </a:p>
        </p:txBody>
      </p:sp>
      <p:graphicFrame>
        <p:nvGraphicFramePr>
          <p:cNvPr id="13345" name="Group 3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1512888"/>
                <a:gridCol w="2601912"/>
              </a:tblGrid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時間順序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稱呼法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稱呼法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說明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清朝時期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熟番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生番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漢化程度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是否繳稅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日治時期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平埔族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高砂族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分布區域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人類學方法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戰後台灣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平埔族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高山族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301625" y="1557338"/>
            <a:ext cx="8540750" cy="4541837"/>
          </a:xfrm>
        </p:spPr>
        <p:txBody>
          <a:bodyPr/>
          <a:lstStyle/>
          <a:p>
            <a:pPr marL="365125" indent="-255588"/>
            <a:r>
              <a:rPr lang="zh-TW" altLang="en-US" smtClean="0">
                <a:latin typeface="Times New Roman" pitchFamily="18" charset="0"/>
                <a:ea typeface="標楷體" pitchFamily="65" charset="-120"/>
              </a:rPr>
              <a:t>臺灣先住民在文獻上由其漢化程度，一般分成平埔族和高山族。平埔族居住在西部平原地區，與漢人接觸已久，大多漢化，已失去其固有語言文化；高山族居住在山區及其附近，與漢人接觸較晚，漢化較淺，大部分保有其固有文化特質、語言及傳統習俗。</a:t>
            </a:r>
          </a:p>
          <a:p>
            <a:pPr marL="365125" indent="-255588"/>
            <a:r>
              <a:rPr lang="zh-TW" altLang="en-US" smtClean="0">
                <a:latin typeface="Times New Roman" pitchFamily="18" charset="0"/>
                <a:ea typeface="標楷體" pitchFamily="65" charset="-120"/>
              </a:rPr>
              <a:t>各族名稱與其分布略述於下：</a:t>
            </a:r>
            <a:r>
              <a:rPr lang="zh-TW" altLang="en-US" smtClean="0">
                <a:latin typeface="Times New Roman" pitchFamily="18" charset="0"/>
                <a:ea typeface="華康隸書體W7"/>
                <a:cs typeface="華康隸書體W7"/>
              </a:rPr>
              <a:t> </a:t>
            </a:r>
          </a:p>
        </p:txBody>
      </p:sp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5350" y="4481513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301625" y="1916113"/>
            <a:ext cx="6718300" cy="4183062"/>
          </a:xfrm>
        </p:spPr>
        <p:txBody>
          <a:bodyPr rtlCol="0">
            <a:normAutofit lnSpcReduction="10000"/>
          </a:bodyPr>
          <a:lstStyle/>
          <a:p>
            <a:pPr marL="609600" indent="-609600" algn="just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凱達加蘭族（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Hetagalan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）：分布於淡水、臺北、基隆一 帶。</a:t>
            </a:r>
          </a:p>
          <a:p>
            <a:pPr marL="609600" indent="-609600" algn="just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雷朗族（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Luilang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）：分布於臺北、中和一帶。</a:t>
            </a:r>
          </a:p>
          <a:p>
            <a:pPr marL="609600" indent="-609600" algn="just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噶瑪蘭族（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Kavalan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）：分布於宜蘭、羅東、蘇澳一帶，以及往花蓮市附近及東海岸之豐濱鄉與臺東縣長濱鄉等地。</a:t>
            </a:r>
          </a:p>
          <a:p>
            <a:pPr marL="609600" indent="-609600" algn="just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endParaRPr lang="en-US" altLang="zh-TW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45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23850" y="620713"/>
            <a:ext cx="8591550" cy="649287"/>
          </a:xfrm>
        </p:spPr>
        <p:txBody>
          <a:bodyPr rtlCol="0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TW" altLang="en-US" sz="3600" b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華康隸書體W7" pitchFamily="65" charset="-120"/>
              </a:rPr>
              <a:t>平埔族可分為</a:t>
            </a:r>
            <a:r>
              <a:rPr lang="en-US" altLang="zh-TW" sz="3600" b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華康隸書體W7" pitchFamily="65" charset="-120"/>
              </a:rPr>
              <a:t>10</a:t>
            </a:r>
            <a:r>
              <a:rPr lang="zh-TW" altLang="en-US" sz="3600" b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華康隸書體W7" pitchFamily="65" charset="-120"/>
              </a:rPr>
              <a:t>族，人口約</a:t>
            </a:r>
            <a:r>
              <a:rPr lang="en-US" altLang="zh-TW" sz="3600" b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華康隸書體W7" pitchFamily="65" charset="-120"/>
              </a:rPr>
              <a:t>10</a:t>
            </a:r>
            <a:r>
              <a:rPr lang="zh-TW" altLang="en-US" sz="3600" b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華康隸書體W7" pitchFamily="65" charset="-120"/>
              </a:rPr>
              <a:t>餘萬，各族分布如下：</a:t>
            </a:r>
            <a:r>
              <a:rPr lang="zh-TW" altLang="en-US" sz="4000" b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2636838"/>
            <a:ext cx="1849438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301625" y="620713"/>
            <a:ext cx="8540750" cy="5478462"/>
          </a:xfrm>
        </p:spPr>
        <p:txBody>
          <a:bodyPr/>
          <a:lstStyle/>
          <a:p>
            <a:pPr marL="609600" indent="-609600" algn="just">
              <a:spcBef>
                <a:spcPct val="50000"/>
              </a:spcBef>
              <a:buFont typeface="Wingdings" pitchFamily="2" charset="2"/>
              <a:buAutoNum type="arabicPeriod" startAt="4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道卡斯族（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Taokas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）：分布於苗栗、新竹一帶。</a:t>
            </a:r>
          </a:p>
          <a:p>
            <a:pPr marL="609600" indent="-609600" algn="just">
              <a:spcBef>
                <a:spcPct val="50000"/>
              </a:spcBef>
              <a:buFont typeface="Wingdings" pitchFamily="2" charset="2"/>
              <a:buAutoNum type="arabicPeriod" startAt="4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巴布拉族或稱拍瀑拉族（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Papora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）：分布於大甲一帶。</a:t>
            </a:r>
          </a:p>
          <a:p>
            <a:pPr marL="609600" indent="-609600" algn="just">
              <a:spcBef>
                <a:spcPct val="50000"/>
              </a:spcBef>
              <a:buFont typeface="Wingdings" pitchFamily="2" charset="2"/>
              <a:buAutoNum type="arabicPeriod" startAt="4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貓霧揀族或巴布薩族（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Babuza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）：分布於台中與彰化附近。</a:t>
            </a:r>
          </a:p>
          <a:p>
            <a:pPr marL="609600" indent="-609600" algn="just">
              <a:spcBef>
                <a:spcPct val="50000"/>
              </a:spcBef>
              <a:buFont typeface="Wingdings" pitchFamily="2" charset="2"/>
              <a:buAutoNum type="arabicPeriod" startAt="7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巴則海族（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Pazeh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）：分布於豐原附近。</a:t>
            </a:r>
          </a:p>
          <a:p>
            <a:pPr marL="609600" indent="-609600">
              <a:buFont typeface="Wingdings" pitchFamily="2" charset="2"/>
              <a:buAutoNum type="arabicPeriod" startAt="7"/>
            </a:pPr>
            <a:endParaRPr lang="en-US" altLang="zh-TW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蔴苡</a:t>
            </a:r>
          </a:p>
        </p:txBody>
      </p:sp>
      <p:pic>
        <p:nvPicPr>
          <p:cNvPr id="34818" name="Picture 7" descr="DSC005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1412875"/>
            <a:ext cx="37592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上沖下洗</a:t>
            </a:r>
          </a:p>
        </p:txBody>
      </p:sp>
      <p:pic>
        <p:nvPicPr>
          <p:cNvPr id="35842" name="Picture 4" descr="DSC005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916113"/>
            <a:ext cx="501332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左搓右揉</a:t>
            </a:r>
          </a:p>
        </p:txBody>
      </p:sp>
      <p:pic>
        <p:nvPicPr>
          <p:cNvPr id="36866" name="Picture 6" descr="DSC005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1557338"/>
            <a:ext cx="37592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自不量力  野人獻曝 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戒慎恐懼 臨淵履薄</a:t>
            </a:r>
          </a:p>
          <a:p>
            <a:r>
              <a:rPr lang="zh-TW" altLang="en-US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綜合整理 前來請益</a:t>
            </a:r>
          </a:p>
          <a:p>
            <a:r>
              <a:rPr lang="zh-TW" altLang="en-US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不是演講 而是討論</a:t>
            </a:r>
          </a:p>
          <a:p>
            <a:endParaRPr lang="en-US" altLang="zh-TW" smtClean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8435" name="Picture 5" descr="關公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9088" y="1152525"/>
            <a:ext cx="3744912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4508500"/>
            <a:ext cx="164147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0" y="3573463"/>
            <a:ext cx="273685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kumimoji="0" lang="en-US" altLang="zh-TW">
              <a:latin typeface="Calibri" pitchFamily="34" charset="0"/>
              <a:ea typeface="標楷體" pitchFamily="65" charset="-12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kumimoji="0" lang="zh-TW" altLang="en-US">
                <a:latin typeface="Calibri" pitchFamily="34" charset="0"/>
                <a:ea typeface="標楷體" pitchFamily="65" charset="-120"/>
              </a:rPr>
              <a:t>國立中興大學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kumimoji="0" lang="zh-TW" altLang="en-US">
                <a:latin typeface="Calibri" pitchFamily="34" charset="0"/>
                <a:ea typeface="標楷體" pitchFamily="65" charset="-120"/>
              </a:rPr>
              <a:t>歷史學系博士班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kumimoji="0" lang="zh-TW" altLang="en-US">
              <a:latin typeface="Calibri" pitchFamily="34" charset="0"/>
              <a:ea typeface="標楷體" pitchFamily="65" charset="-12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kumimoji="0" lang="zh-TW" altLang="en-US">
                <a:latin typeface="Calibri" pitchFamily="34" charset="0"/>
                <a:ea typeface="標楷體" pitchFamily="65" charset="-120"/>
              </a:rPr>
              <a:t>國立臺灣大學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kumimoji="0" lang="zh-TW" altLang="en-US">
                <a:latin typeface="Calibri" pitchFamily="34" charset="0"/>
                <a:ea typeface="標楷體" pitchFamily="65" charset="-120"/>
              </a:rPr>
              <a:t>圖書館學系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kumimoji="0" lang="zh-TW" altLang="en-US">
                <a:latin typeface="Calibri" pitchFamily="34" charset="0"/>
                <a:ea typeface="標楷體" pitchFamily="65" charset="-120"/>
              </a:rPr>
              <a:t>碩士</a:t>
            </a:r>
            <a:r>
              <a:rPr kumimoji="0" lang="zh-TW" altLang="en-US">
                <a:latin typeface="Calibri" pitchFamily="34" charset="0"/>
              </a:rPr>
              <a:t>、</a:t>
            </a:r>
            <a:r>
              <a:rPr kumimoji="0" lang="zh-TW" altLang="en-US">
                <a:latin typeface="Calibri" pitchFamily="34" charset="0"/>
                <a:ea typeface="標楷體" pitchFamily="65" charset="-120"/>
              </a:rPr>
              <a:t>學士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kumimoji="0" lang="zh-TW" altLang="en-US">
              <a:latin typeface="Calibri" pitchFamily="34" charset="0"/>
              <a:ea typeface="標楷體" pitchFamily="65" charset="-12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kumimoji="0" lang="zh-TW" altLang="en-US">
                <a:latin typeface="Calibri" pitchFamily="34" charset="0"/>
                <a:ea typeface="標楷體" pitchFamily="65" charset="-120"/>
              </a:rPr>
              <a:t>林慶弧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kumimoji="0" lang="en-US" altLang="zh-TW">
                <a:latin typeface="Calibri" pitchFamily="34" charset="0"/>
                <a:ea typeface="標楷體" pitchFamily="65" charset="-120"/>
              </a:rPr>
              <a:t>cafelib2008@gmail.com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一定要加的</a:t>
            </a:r>
          </a:p>
        </p:txBody>
      </p:sp>
      <p:pic>
        <p:nvPicPr>
          <p:cNvPr id="37890" name="Picture 4" descr="DSC0053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DSC005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981075"/>
            <a:ext cx="7413625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zh-TW" altLang="en-US" sz="4000" smtClean="0"/>
              <a:t>為何蔴苡有地域性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/>
          <p:cNvSpPr>
            <a:spLocks noGrp="1" noRot="1" noChangeArrowheads="1"/>
          </p:cNvSpPr>
          <p:nvPr>
            <p:ph idx="4294967295"/>
          </p:nvPr>
        </p:nvSpPr>
        <p:spPr/>
        <p:txBody>
          <a:bodyPr/>
          <a:lstStyle/>
          <a:p>
            <a:pPr marL="609600" indent="-609600" algn="just">
              <a:buFont typeface="Wingdings" pitchFamily="2" charset="2"/>
              <a:buAutoNum type="arabicPeriod" startAt="8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洪雅族（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Hounya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）：分布於彰化、嘉義和南投一帶。</a:t>
            </a:r>
          </a:p>
          <a:p>
            <a:pPr marL="609600" indent="-609600" algn="just">
              <a:buFont typeface="Wingdings" pitchFamily="2" charset="2"/>
              <a:buAutoNum type="arabicPeriod" startAt="8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西拉雅族（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Siraya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）：分布於臺南至屏東一帶，以及移往花蓮縣富里鄉，臺東縣關一、池上等地。</a:t>
            </a:r>
          </a:p>
          <a:p>
            <a:pPr marL="609600" indent="-609600" algn="just">
              <a:buFont typeface="Wingdings" pitchFamily="2" charset="2"/>
              <a:buAutoNum type="arabicPeriod" startAt="8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猴猴族（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Qauqaut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）：分布在宜蘭的南風澳海岸附近。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TW" altLang="en-US" smtClean="0">
                <a:ea typeface="華康儷楷書"/>
                <a:cs typeface="華康儷楷書"/>
              </a:rPr>
              <a:t>高山族一直在增加中</a:t>
            </a:r>
            <a:r>
              <a:rPr lang="en-US" altLang="zh-TW" sz="1800" smtClean="0">
                <a:ea typeface="華康儷楷書"/>
                <a:cs typeface="華康儷楷書"/>
              </a:rPr>
              <a:t>(14</a:t>
            </a:r>
            <a:r>
              <a:rPr lang="zh-TW" altLang="en-US" sz="1800" smtClean="0">
                <a:ea typeface="華康儷楷書"/>
                <a:cs typeface="華康儷楷書"/>
              </a:rPr>
              <a:t>族</a:t>
            </a:r>
            <a:r>
              <a:rPr lang="en-US" altLang="zh-TW" sz="1800" smtClean="0">
                <a:ea typeface="華康儷楷書"/>
                <a:cs typeface="華康儷楷書"/>
              </a:rPr>
              <a:t>)</a:t>
            </a:r>
          </a:p>
        </p:txBody>
      </p:sp>
      <p:sp>
        <p:nvSpPr>
          <p:cNvPr id="40962" name="Rectangle 3"/>
          <p:cNvSpPr>
            <a:spLocks noGrp="1" noRot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609600" indent="-609600" algn="ju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泰雅族（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Ataya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）：分布於臺中、埔里、花蓮一線以北之山區，包括臺中、南投、苗栗、新竹、桃園、臺北、宜蘭、花蓮諸縣境內，現有人口約六萬餘人。</a:t>
            </a:r>
            <a:r>
              <a:rPr lang="zh-TW" altLang="en-US" sz="28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分布最廣</a:t>
            </a:r>
          </a:p>
          <a:p>
            <a:pPr marL="609600" indent="-609600" algn="ju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賽夏族（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Saisiat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）：分布於新竹縣的五指山和苗栗縣屬的大東 溪一帶，人口約三千餘人。</a:t>
            </a:r>
            <a:r>
              <a:rPr lang="zh-TW" altLang="en-US" sz="28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矮靈祭</a:t>
            </a:r>
          </a:p>
          <a:p>
            <a:pPr marL="609600" indent="-609600" algn="just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布農族（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Bunun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）：分布於中央山脈兩側、南投、花蓮、高雄、臺東諸縣境內，人口約三萬餘人。</a:t>
            </a:r>
            <a:r>
              <a:rPr lang="zh-TW" altLang="en-US" sz="28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爬山高手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endParaRPr lang="zh-TW" altLang="en-US" sz="2800" smtClean="0">
              <a:latin typeface="標楷體" pitchFamily="65" charset="-120"/>
              <a:ea typeface="標楷體" pitchFamily="65" charset="-120"/>
            </a:endParaRPr>
          </a:p>
          <a:p>
            <a:pPr marL="609600" indent="-609600">
              <a:lnSpc>
                <a:spcPct val="90000"/>
              </a:lnSpc>
            </a:pPr>
            <a:endParaRPr lang="en-US" altLang="zh-TW" sz="2800" smtClean="0">
              <a:latin typeface="Times New Roman" pitchFamily="18" charset="0"/>
              <a:ea typeface="華康隸書體W7"/>
              <a:cs typeface="華康隸書體W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301625" y="620713"/>
            <a:ext cx="8540750" cy="5478462"/>
          </a:xfrm>
        </p:spPr>
        <p:txBody>
          <a:bodyPr rtlCol="0">
            <a:normAutofit lnSpcReduction="10000"/>
          </a:bodyPr>
          <a:lstStyle/>
          <a:p>
            <a:pPr marL="609600" indent="-609600" algn="just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AutoNum type="arabicPeriod" startAt="4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鄒族或曹族（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Tsoa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）：分布於南投、嘉義和高雄縣境內，人口約五千人。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阿里山民主制度</a:t>
            </a:r>
          </a:p>
          <a:p>
            <a:pPr marL="609600" indent="-609600" algn="just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AutoNum type="arabicPeriod" startAt="4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排灣族（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Paiwan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）：分布於南部知本山之南以迄恆春兩端。包括高雄、屏東、臺東縣境內，人口約四萬餘人。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貴族社會</a:t>
            </a:r>
          </a:p>
          <a:p>
            <a:pPr marL="609600" indent="-609600" algn="just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AutoNum type="arabicPeriod" startAt="6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魯凱族（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Rukai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）：分布於臺東、屏東、高雄等縣境內，人口約七千餘人。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貴族社會</a:t>
            </a:r>
          </a:p>
          <a:p>
            <a:pPr marL="609600" indent="-609600" algn="just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AutoNum type="arabicPeriod" startAt="6"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卑南族（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Pnyuma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）：分布於臺東縣境內，人口約六千人。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301625" y="620713"/>
            <a:ext cx="8540750" cy="5478462"/>
          </a:xfrm>
        </p:spPr>
        <p:txBody>
          <a:bodyPr/>
          <a:lstStyle/>
          <a:p>
            <a:pPr marL="609600" indent="-609600" algn="just">
              <a:lnSpc>
                <a:spcPct val="90000"/>
              </a:lnSpc>
              <a:spcBef>
                <a:spcPct val="50000"/>
              </a:spcBef>
              <a:buFont typeface="Wingdings" pitchFamily="2" charset="2"/>
              <a:buAutoNum type="arabicPeriod" startAt="8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阿美族（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Ami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）：分布於花蓮、臺東和屏東縣境內，人口約十二萬餘人。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人口最多</a:t>
            </a:r>
          </a:p>
          <a:p>
            <a:pPr marL="609600" indent="-609600" algn="just">
              <a:lnSpc>
                <a:spcPct val="90000"/>
              </a:lnSpc>
              <a:spcBef>
                <a:spcPct val="50000"/>
              </a:spcBef>
              <a:buFont typeface="Wingdings" pitchFamily="2" charset="2"/>
              <a:buAutoNum type="arabicPeriod" startAt="8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達悟族（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Tao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），昔稱雅美族（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Yami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）：分布於距臺東之東四十浬的蘭嶼島上，人口約二千餘人。特有生活文化  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拼板船</a:t>
            </a:r>
          </a:p>
          <a:p>
            <a:pPr marL="609600" indent="-609600" algn="just">
              <a:lnSpc>
                <a:spcPct val="90000"/>
              </a:lnSpc>
              <a:spcBef>
                <a:spcPct val="50000"/>
              </a:spcBef>
              <a:buFont typeface="Wingdings" pitchFamily="2" charset="2"/>
              <a:buAutoNum type="arabicPeriod" startAt="8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邵族（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Shao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）：分布於日月潭附近。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邵族一說屬平埔族，但多數認為屬高山族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)418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人</a:t>
            </a:r>
          </a:p>
          <a:p>
            <a:pPr marL="609600" indent="-609600" algn="just">
              <a:lnSpc>
                <a:spcPct val="90000"/>
              </a:lnSpc>
              <a:spcBef>
                <a:spcPct val="50000"/>
              </a:spcBef>
              <a:buFont typeface="Wingdings" pitchFamily="2" charset="2"/>
              <a:buAutoNum type="arabicPeriod" startAt="8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撒奇萊雅族（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Sakizaya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）：原被劃屬為阿美族的一支，包含了整個大花蓮市、新城鄉及部分秀林鄉。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  <a:cs typeface="華康儷楷書"/>
              </a:rPr>
              <a:t>獨立族群</a:t>
            </a:r>
          </a:p>
        </p:txBody>
      </p:sp>
      <p:sp>
        <p:nvSpPr>
          <p:cNvPr id="44034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zh-TW" smtClean="0">
                <a:latin typeface="標楷體" pitchFamily="65" charset="-120"/>
                <a:ea typeface="標楷體" pitchFamily="65" charset="-120"/>
                <a:cs typeface="華康儷楷書"/>
              </a:rPr>
              <a:t>12.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華康儷楷書"/>
              </a:rPr>
              <a:t>噶瑪蘭族：人口約</a:t>
            </a:r>
            <a:r>
              <a:rPr lang="en-US" altLang="zh-TW" smtClean="0">
                <a:latin typeface="標楷體" pitchFamily="65" charset="-120"/>
                <a:ea typeface="標楷體" pitchFamily="65" charset="-120"/>
                <a:cs typeface="華康儷楷書"/>
              </a:rPr>
              <a:t>1,100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華康儷楷書"/>
              </a:rPr>
              <a:t>人。因為相信萬物有靈而延伸出特有祭儀文化與治療儀式。 </a:t>
            </a:r>
          </a:p>
          <a:p>
            <a:pPr>
              <a:lnSpc>
                <a:spcPct val="90000"/>
              </a:lnSpc>
              <a:buFontTx/>
              <a:buNone/>
            </a:pPr>
            <a:endParaRPr lang="zh-TW" altLang="en-US" smtClean="0">
              <a:latin typeface="標楷體" pitchFamily="65" charset="-120"/>
              <a:ea typeface="標楷體" pitchFamily="65" charset="-120"/>
              <a:cs typeface="華康儷楷書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mtClean="0">
                <a:latin typeface="標楷體" pitchFamily="65" charset="-120"/>
                <a:ea typeface="標楷體" pitchFamily="65" charset="-120"/>
                <a:cs typeface="華康儷楷書"/>
              </a:rPr>
              <a:t>13.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華康儷楷書"/>
              </a:rPr>
              <a:t>太魯閣族</a:t>
            </a:r>
            <a:r>
              <a:rPr lang="en-US" altLang="zh-TW" smtClean="0">
                <a:latin typeface="標楷體" pitchFamily="65" charset="-120"/>
                <a:ea typeface="標楷體" pitchFamily="65" charset="-120"/>
                <a:cs typeface="華康儷楷書"/>
              </a:rPr>
              <a:t>: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華康儷楷書"/>
              </a:rPr>
              <a:t>目前還保有傳統的製刀匠和巫術，每年也都會舉辦祖靈祭。 </a:t>
            </a:r>
            <a:endParaRPr lang="en-US" altLang="zh-TW" smtClean="0">
              <a:latin typeface="標楷體" pitchFamily="65" charset="-120"/>
              <a:ea typeface="標楷體" pitchFamily="65" charset="-120"/>
              <a:cs typeface="華康儷楷書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zh-TW" altLang="en-US" smtClean="0">
              <a:latin typeface="標楷體" pitchFamily="65" charset="-120"/>
              <a:ea typeface="標楷體" pitchFamily="65" charset="-120"/>
              <a:cs typeface="華康儷楷書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mtClean="0">
                <a:latin typeface="標楷體" pitchFamily="65" charset="-120"/>
                <a:ea typeface="標楷體" pitchFamily="65" charset="-120"/>
                <a:cs typeface="華康儷楷書"/>
              </a:rPr>
              <a:t>14.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華康儷楷書"/>
              </a:rPr>
              <a:t>賽德克族</a:t>
            </a:r>
            <a:r>
              <a:rPr lang="en-US" altLang="zh-TW" smtClean="0">
                <a:latin typeface="標楷體" pitchFamily="65" charset="-120"/>
                <a:ea typeface="標楷體" pitchFamily="65" charset="-120"/>
                <a:cs typeface="華康儷楷書"/>
              </a:rPr>
              <a:t>: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華康儷楷書"/>
              </a:rPr>
              <a:t>賽德克族人口約有</a:t>
            </a:r>
            <a:r>
              <a:rPr lang="en-US" altLang="zh-TW" smtClean="0">
                <a:latin typeface="標楷體" pitchFamily="65" charset="-120"/>
                <a:ea typeface="標楷體" pitchFamily="65" charset="-120"/>
                <a:cs typeface="華康儷楷書"/>
              </a:rPr>
              <a:t>10,000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華康儷楷書"/>
              </a:rPr>
              <a:t>人，擁有獨特的生命禮俗和傳統習俗。</a:t>
            </a:r>
            <a:endParaRPr lang="en-US" altLang="zh-TW" smtClean="0">
              <a:latin typeface="標楷體" pitchFamily="65" charset="-120"/>
              <a:ea typeface="標楷體" pitchFamily="65" charset="-120"/>
              <a:cs typeface="華康儷楷書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301625" y="692150"/>
            <a:ext cx="8540750" cy="5407025"/>
          </a:xfrm>
        </p:spPr>
        <p:txBody>
          <a:bodyPr/>
          <a:lstStyle/>
          <a:p>
            <a:pPr marL="365125" indent="-255588" algn="just">
              <a:spcBef>
                <a:spcPct val="50000"/>
              </a:spcBef>
            </a:pPr>
            <a:r>
              <a:rPr lang="zh-TW" altLang="en-US" smtClean="0">
                <a:latin typeface="Times New Roman" pitchFamily="18" charset="0"/>
                <a:ea typeface="標楷體" pitchFamily="65" charset="-120"/>
              </a:rPr>
              <a:t>目前政府將現存之平埔族與高山族，認定為</a:t>
            </a:r>
            <a:r>
              <a:rPr lang="en-US" altLang="zh-TW" smtClean="0">
                <a:latin typeface="Times New Roman" pitchFamily="18" charset="0"/>
                <a:ea typeface="標楷體" pitchFamily="65" charset="-120"/>
              </a:rPr>
              <a:t>『</a:t>
            </a:r>
            <a:r>
              <a:rPr lang="zh-TW" altLang="en-US" smtClean="0">
                <a:latin typeface="Times New Roman" pitchFamily="18" charset="0"/>
                <a:ea typeface="標楷體" pitchFamily="65" charset="-120"/>
              </a:rPr>
              <a:t>原住民</a:t>
            </a:r>
            <a:r>
              <a:rPr lang="en-US" altLang="zh-TW" smtClean="0">
                <a:latin typeface="Times New Roman" pitchFamily="18" charset="0"/>
                <a:ea typeface="標楷體" pitchFamily="65" charset="-120"/>
              </a:rPr>
              <a:t>』</a:t>
            </a:r>
            <a:r>
              <a:rPr lang="zh-TW" altLang="en-US" smtClean="0">
                <a:latin typeface="Times New Roman" pitchFamily="18" charset="0"/>
                <a:ea typeface="標楷體" pitchFamily="65" charset="-120"/>
              </a:rPr>
              <a:t>有十四族。除噶瑪蘭是平埔族外，其他泰雅、賽夏、布農、鄒族、魯凱、排灣、卑南、阿美、達悟、邵族、太魯閣族、撒奇萊雅族等都是高山族。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8229600" cy="1143000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平埔族特色</a:t>
            </a:r>
            <a:r>
              <a:rPr lang="zh-TW" altLang="en-US" smtClean="0"/>
              <a:t>：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00213"/>
            <a:ext cx="8229600" cy="4425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2800" smtClean="0">
                <a:ea typeface="標楷體" pitchFamily="65" charset="-120"/>
              </a:rPr>
              <a:t>祀壺視為祖靈的圖騰，被稱為拜壺民族</a:t>
            </a:r>
            <a:r>
              <a:rPr lang="zh-TW" altLang="en-US" sz="2800" smtClean="0"/>
              <a:t> </a:t>
            </a:r>
            <a:endParaRPr lang="zh-TW" altLang="en-US" sz="2800" smtClean="0">
              <a:solidFill>
                <a:srgbClr val="FF33CC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smtClean="0"/>
              <a:t>    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男女分工</a:t>
            </a:r>
            <a:r>
              <a:rPr lang="zh-TW" altLang="en-US" sz="2800" smtClean="0"/>
              <a:t>、</a:t>
            </a:r>
            <a:r>
              <a:rPr lang="zh-TW" altLang="en-US" sz="2800" smtClean="0">
                <a:ea typeface="標楷體" pitchFamily="65" charset="-120"/>
              </a:rPr>
              <a:t>漢化深刻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男子分四個等級：幼年、少年、壯年、老年。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老年的男子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才能參與部落公共事務。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smtClean="0">
                <a:solidFill>
                  <a:schemeClr val="hlink"/>
                </a:solidFill>
                <a:ea typeface="標楷體" pitchFamily="65" charset="-120"/>
              </a:rPr>
              <a:t>    </a:t>
            </a:r>
            <a:r>
              <a:rPr lang="en-US" altLang="zh-TW" sz="2800" smtClean="0">
                <a:latin typeface="細明體" pitchFamily="49" charset="-120"/>
                <a:ea typeface="細明體" pitchFamily="49" charset="-120"/>
              </a:rPr>
              <a:t>4</a:t>
            </a:r>
            <a:r>
              <a:rPr lang="en-US" altLang="zh-TW" sz="2800" smtClean="0">
                <a:solidFill>
                  <a:schemeClr val="hlink"/>
                </a:solidFill>
                <a:ea typeface="標楷體" pitchFamily="65" charset="-120"/>
              </a:rPr>
              <a:t>.</a:t>
            </a:r>
            <a:r>
              <a:rPr lang="zh-TW" altLang="en-US" sz="2800" smtClean="0">
                <a:solidFill>
                  <a:schemeClr val="hlink"/>
                </a:solidFill>
                <a:ea typeface="標楷體" pitchFamily="65" charset="-120"/>
              </a:rPr>
              <a:t>女子</a:t>
            </a:r>
            <a:r>
              <a:rPr lang="zh-TW" altLang="en-US" sz="2800" smtClean="0">
                <a:ea typeface="標楷體" pitchFamily="65" charset="-120"/>
              </a:rPr>
              <a:t>從事</a:t>
            </a:r>
            <a:r>
              <a:rPr lang="zh-TW" altLang="en-US" sz="2800" smtClean="0">
                <a:solidFill>
                  <a:schemeClr val="hlink"/>
                </a:solidFill>
                <a:ea typeface="標楷體" pitchFamily="65" charset="-120"/>
              </a:rPr>
              <a:t>耕種</a:t>
            </a:r>
            <a:r>
              <a:rPr lang="zh-TW" altLang="en-US" sz="2800" smtClean="0">
                <a:ea typeface="標楷體" pitchFamily="65" charset="-120"/>
              </a:rPr>
              <a:t>，</a:t>
            </a:r>
            <a:r>
              <a:rPr lang="zh-TW" altLang="en-US" sz="2800" smtClean="0">
                <a:solidFill>
                  <a:schemeClr val="hlink"/>
                </a:solidFill>
                <a:ea typeface="標楷體" pitchFamily="65" charset="-120"/>
              </a:rPr>
              <a:t>男子</a:t>
            </a:r>
            <a:r>
              <a:rPr lang="zh-TW" altLang="en-US" sz="2800" smtClean="0">
                <a:ea typeface="標楷體" pitchFamily="65" charset="-120"/>
              </a:rPr>
              <a:t>負責</a:t>
            </a:r>
            <a:r>
              <a:rPr lang="zh-TW" altLang="en-US" sz="2800" smtClean="0">
                <a:solidFill>
                  <a:schemeClr val="hlink"/>
                </a:solidFill>
                <a:ea typeface="標楷體" pitchFamily="65" charset="-120"/>
              </a:rPr>
              <a:t>狩獵</a:t>
            </a:r>
            <a:r>
              <a:rPr lang="zh-TW" altLang="en-US" sz="2800" smtClean="0">
                <a:ea typeface="標楷體" pitchFamily="65" charset="-120"/>
              </a:rPr>
              <a:t>。</a:t>
            </a:r>
          </a:p>
          <a:p>
            <a:pPr>
              <a:lnSpc>
                <a:spcPct val="90000"/>
              </a:lnSpc>
            </a:pPr>
            <a:r>
              <a:rPr lang="zh-TW" altLang="en-US" sz="2800" smtClean="0">
                <a:ea typeface="標楷體" pitchFamily="65" charset="-120"/>
              </a:rPr>
              <a:t>平埔族很早就與漢人通婚，目前幾乎已無法與漢人區分。</a:t>
            </a:r>
          </a:p>
          <a:p>
            <a:pPr>
              <a:lnSpc>
                <a:spcPct val="90000"/>
              </a:lnSpc>
            </a:pPr>
            <a:r>
              <a:rPr lang="zh-TW" altLang="en-US" sz="2800" smtClean="0">
                <a:solidFill>
                  <a:srgbClr val="FF0000"/>
                </a:solidFill>
                <a:ea typeface="標楷體" pitchFamily="65" charset="-120"/>
              </a:rPr>
              <a:t>母舅公</a:t>
            </a:r>
            <a:r>
              <a:rPr lang="zh-TW" altLang="en-US" sz="2800" smtClean="0">
                <a:solidFill>
                  <a:srgbClr val="FF0000"/>
                </a:solidFill>
              </a:rPr>
              <a:t>→母系社會 天上天公  地下母舅公</a:t>
            </a:r>
          </a:p>
          <a:p>
            <a:pPr>
              <a:lnSpc>
                <a:spcPct val="90000"/>
              </a:lnSpc>
            </a:pPr>
            <a:r>
              <a:rPr lang="zh-TW" altLang="en-US" sz="2800" smtClean="0">
                <a:solidFill>
                  <a:srgbClr val="FF0000"/>
                </a:solidFill>
              </a:rPr>
              <a:t>唐山公  平埔媽</a:t>
            </a:r>
            <a:r>
              <a:rPr lang="en-US" altLang="zh-TW" sz="2800" smtClean="0">
                <a:solidFill>
                  <a:srgbClr val="FF0000"/>
                </a:solidFill>
              </a:rPr>
              <a:t>—PTT</a:t>
            </a:r>
            <a:r>
              <a:rPr lang="zh-TW" altLang="en-US" sz="2800" smtClean="0">
                <a:solidFill>
                  <a:srgbClr val="FF0000"/>
                </a:solidFill>
              </a:rPr>
              <a:t>俱樂部</a:t>
            </a:r>
          </a:p>
        </p:txBody>
      </p:sp>
      <p:pic>
        <p:nvPicPr>
          <p:cNvPr id="46083" name="Picture 6" descr="B2-11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620713"/>
            <a:ext cx="7524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8" descr="%E5%B9%B3%E5%9F%94%E6%97%8F%E5%A9%A6%E4%BA%BA%2520(450%2520x%2520567)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0288" y="5373688"/>
            <a:ext cx="9144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8229600" cy="1143000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高山族先住民的文化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8229600" cy="4144963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社會組織方面，各族不同。</a:t>
            </a:r>
          </a:p>
          <a:p>
            <a:pPr>
              <a:buFontTx/>
              <a:buNone/>
            </a:pPr>
            <a:r>
              <a:rPr lang="zh-TW" altLang="en-US" smtClean="0"/>
              <a:t>    </a:t>
            </a:r>
            <a:r>
              <a:rPr lang="en-US" altLang="zh-TW" smtClean="0"/>
              <a:t>1.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母系社會</a:t>
            </a:r>
            <a:r>
              <a:rPr lang="zh-TW" altLang="en-US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家產由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女子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繼承。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ex.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阿美族、卑南族。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父系社會</a:t>
            </a:r>
            <a:r>
              <a:rPr lang="zh-TW" altLang="en-US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家產由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男子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繼承。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ex.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賽夏族、布農族、鄒族。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貴族社會</a:t>
            </a:r>
            <a:r>
              <a:rPr lang="zh-TW" altLang="en-US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土地為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貴族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所有。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ex.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排灣族、魯凱族</a:t>
            </a:r>
          </a:p>
          <a:p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1FC13-B6EE-46DE-B434-0548F1C84CAC}" type="slidenum">
              <a:rPr lang="en-US" altLang="zh-TW"/>
              <a:pPr>
                <a:defRPr/>
              </a:pPr>
              <a:t>3</a:t>
            </a:fld>
            <a:endParaRPr lang="en-US" altLang="zh-TW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r>
              <a:rPr lang="zh-TW" altLang="en-US" u="sng" smtClean="0">
                <a:ea typeface="標楷體" pitchFamily="65" charset="-120"/>
              </a:rPr>
              <a:t>臺灣史的史觀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8218487" cy="46085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ea typeface="標楷體" pitchFamily="65" charset="-120"/>
              </a:rPr>
              <a:t>以</a:t>
            </a:r>
            <a:r>
              <a:rPr lang="zh-TW" altLang="en-US" dirty="0">
                <a:solidFill>
                  <a:srgbClr val="FF0000"/>
                </a:solidFill>
                <a:ea typeface="標楷體" pitchFamily="65" charset="-120"/>
              </a:rPr>
              <a:t>漢人</a:t>
            </a:r>
            <a:r>
              <a:rPr lang="zh-TW" altLang="en-US" dirty="0">
                <a:ea typeface="標楷體" pitchFamily="65" charset="-120"/>
              </a:rPr>
              <a:t>為中心</a:t>
            </a:r>
            <a:r>
              <a:rPr lang="en-US" altLang="zh-TW" dirty="0">
                <a:latin typeface="標楷體"/>
                <a:ea typeface="標楷體" pitchFamily="65" charset="-120"/>
              </a:rPr>
              <a:t>—</a:t>
            </a:r>
            <a:r>
              <a:rPr lang="zh-TW" altLang="en-US" dirty="0">
                <a:ea typeface="標楷體" pitchFamily="65" charset="-120"/>
              </a:rPr>
              <a:t>忽略原住民的角色和活動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ea typeface="標楷體" pitchFamily="65" charset="-120"/>
              </a:rPr>
              <a:t>以</a:t>
            </a:r>
            <a:r>
              <a:rPr lang="zh-TW" altLang="en-US" dirty="0">
                <a:solidFill>
                  <a:srgbClr val="FF0000"/>
                </a:solidFill>
                <a:ea typeface="標楷體" pitchFamily="65" charset="-120"/>
              </a:rPr>
              <a:t>中國</a:t>
            </a:r>
            <a:r>
              <a:rPr lang="zh-TW" altLang="en-US" dirty="0">
                <a:ea typeface="標楷體" pitchFamily="65" charset="-120"/>
              </a:rPr>
              <a:t>為中心</a:t>
            </a:r>
            <a:r>
              <a:rPr lang="en-US" altLang="zh-TW" dirty="0">
                <a:latin typeface="標楷體"/>
                <a:ea typeface="標楷體" pitchFamily="65" charset="-120"/>
              </a:rPr>
              <a:t>—</a:t>
            </a:r>
            <a:r>
              <a:rPr lang="zh-TW" altLang="en-US" dirty="0">
                <a:ea typeface="標楷體" pitchFamily="65" charset="-120"/>
              </a:rPr>
              <a:t>受中國傳統和民族主義觀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dirty="0">
                <a:ea typeface="標楷體" pitchFamily="65" charset="-120"/>
              </a:rPr>
              <a:t>                         的影響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ea typeface="標楷體" pitchFamily="65" charset="-120"/>
              </a:rPr>
              <a:t>以</a:t>
            </a:r>
            <a:r>
              <a:rPr lang="zh-TW" altLang="en-US" dirty="0">
                <a:solidFill>
                  <a:srgbClr val="FF0000"/>
                </a:solidFill>
                <a:ea typeface="標楷體" pitchFamily="65" charset="-120"/>
              </a:rPr>
              <a:t>日本</a:t>
            </a:r>
            <a:r>
              <a:rPr lang="zh-TW" altLang="en-US" dirty="0">
                <a:ea typeface="標楷體" pitchFamily="65" charset="-120"/>
              </a:rPr>
              <a:t>為中心</a:t>
            </a:r>
            <a:r>
              <a:rPr lang="en-US" altLang="zh-TW" dirty="0">
                <a:latin typeface="標楷體"/>
                <a:ea typeface="標楷體" pitchFamily="65" charset="-120"/>
              </a:rPr>
              <a:t>—</a:t>
            </a:r>
            <a:r>
              <a:rPr lang="zh-TW" altLang="en-US" dirty="0">
                <a:ea typeface="標楷體" pitchFamily="65" charset="-120"/>
              </a:rPr>
              <a:t>替日本殖民合法化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ea typeface="標楷體" pitchFamily="65" charset="-120"/>
              </a:rPr>
              <a:t>以</a:t>
            </a:r>
            <a:r>
              <a:rPr lang="zh-TW" altLang="en-US" dirty="0">
                <a:solidFill>
                  <a:srgbClr val="FF0000"/>
                </a:solidFill>
                <a:ea typeface="標楷體" pitchFamily="65" charset="-120"/>
              </a:rPr>
              <a:t>西方</a:t>
            </a:r>
            <a:r>
              <a:rPr lang="zh-TW" altLang="en-US" dirty="0">
                <a:ea typeface="標楷體" pitchFamily="65" charset="-120"/>
              </a:rPr>
              <a:t>為中心</a:t>
            </a:r>
            <a:r>
              <a:rPr lang="en-US" altLang="zh-TW" dirty="0">
                <a:latin typeface="標楷體"/>
                <a:ea typeface="標楷體" pitchFamily="65" charset="-120"/>
              </a:rPr>
              <a:t>—</a:t>
            </a:r>
            <a:r>
              <a:rPr lang="zh-TW" altLang="en-US" dirty="0">
                <a:ea typeface="標楷體" pitchFamily="65" charset="-120"/>
              </a:rPr>
              <a:t>強盛的歐美文明推動近代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dirty="0">
                <a:ea typeface="標楷體" pitchFamily="65" charset="-120"/>
              </a:rPr>
              <a:t>                         歷史潮流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ea typeface="標楷體" pitchFamily="65" charset="-120"/>
              </a:rPr>
              <a:t>以</a:t>
            </a:r>
            <a:r>
              <a:rPr lang="zh-TW" altLang="en-US" dirty="0">
                <a:solidFill>
                  <a:srgbClr val="FF0000"/>
                </a:solidFill>
                <a:ea typeface="標楷體" pitchFamily="65" charset="-120"/>
              </a:rPr>
              <a:t>臺灣</a:t>
            </a:r>
            <a:r>
              <a:rPr lang="zh-TW" altLang="en-US" dirty="0">
                <a:ea typeface="標楷體" pitchFamily="65" charset="-120"/>
              </a:rPr>
              <a:t>為中心</a:t>
            </a:r>
            <a:r>
              <a:rPr lang="en-US" altLang="zh-TW" dirty="0">
                <a:latin typeface="標楷體"/>
                <a:ea typeface="標楷體" pitchFamily="65" charset="-120"/>
              </a:rPr>
              <a:t>—</a:t>
            </a:r>
            <a:r>
              <a:rPr lang="zh-TW" altLang="en-US" dirty="0">
                <a:ea typeface="標楷體" pitchFamily="65" charset="-120"/>
              </a:rPr>
              <a:t>過去數十年浮現的想法，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dirty="0">
                <a:ea typeface="標楷體" pitchFamily="65" charset="-120"/>
              </a:rPr>
              <a:t>                        和主張臺灣獨立的立場有關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52488" y="549275"/>
            <a:ext cx="8291512" cy="55768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3600" smtClean="0">
                <a:solidFill>
                  <a:srgbClr val="FF0000"/>
                </a:solidFill>
                <a:ea typeface="文鼎海報體"/>
                <a:cs typeface="文鼎海報體"/>
              </a:rPr>
              <a:t>文化方面，各族各具特色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600" smtClean="0">
                <a:ea typeface="標楷體" pitchFamily="65" charset="-120"/>
              </a:rPr>
              <a:t>     鄒族部落架高式的民主會議</a:t>
            </a:r>
            <a:r>
              <a:rPr lang="zh-TW" altLang="en-US" sz="2400" smtClean="0"/>
              <a:t> （阿里山）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   邵族的杵音</a:t>
            </a:r>
            <a:r>
              <a:rPr lang="zh-TW" altLang="en-US" sz="2400" smtClean="0"/>
              <a:t>（日月潭）</a:t>
            </a:r>
            <a:endParaRPr lang="zh-TW" altLang="en-US" sz="360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   布農族的八部合音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   達悟族的獨木舟祭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   賽夏族的矮靈祭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   阿美族的豐年祭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   魯凱族的聯合豐年祭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   卑南族的猴祭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/>
          <p:cNvSpPr>
            <a:spLocks noGrp="1" noRot="1" noChangeArrowheads="1"/>
          </p:cNvSpPr>
          <p:nvPr>
            <p:ph idx="4294967295"/>
          </p:nvPr>
        </p:nvSpPr>
        <p:spPr/>
        <p:txBody>
          <a:bodyPr/>
          <a:lstStyle/>
          <a:p>
            <a:pPr marL="365125" indent="-255588" algn="just"/>
            <a:r>
              <a:rPr lang="zh-TW" altLang="en-US" sz="4000" smtClean="0">
                <a:latin typeface="Times New Roman" pitchFamily="18" charset="0"/>
                <a:ea typeface="標楷體" pitchFamily="65" charset="-120"/>
              </a:rPr>
              <a:t>臺灣族群的多元性，以及各族群在飲食上的發展與影響。</a:t>
            </a:r>
          </a:p>
        </p:txBody>
      </p:sp>
      <p:pic>
        <p:nvPicPr>
          <p:cNvPr id="49154" name="Picture 9" descr="jg6-2086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3314700"/>
            <a:ext cx="4176713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先住民飲食文化特色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靠山吃山、靠海吃海</a:t>
            </a:r>
          </a:p>
          <a:p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簡易烹調</a:t>
            </a:r>
          </a:p>
          <a:p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自製醇酒</a:t>
            </a:r>
          </a:p>
          <a:p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吃檳榔習俗</a:t>
            </a:r>
          </a:p>
          <a:p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不吃雞和狗</a:t>
            </a:r>
          </a:p>
          <a:p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芋頭的重要性（南島語系）</a:t>
            </a:r>
          </a:p>
          <a:p>
            <a:pPr>
              <a:buFontTx/>
              <a:buNone/>
            </a:pP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en-US" smtClean="0"/>
              <a:t>→</a:t>
            </a:r>
            <a:r>
              <a:rPr lang="zh-TW" altLang="en-US" smtClean="0">
                <a:ea typeface="標楷體" pitchFamily="65" charset="-120"/>
              </a:rPr>
              <a:t>台灣移民者的心理投射</a:t>
            </a:r>
          </a:p>
          <a:p>
            <a:pPr>
              <a:buFontTx/>
              <a:buNone/>
            </a:pPr>
            <a:endParaRPr lang="zh-TW" altLang="en-US" smtClean="0">
              <a:ea typeface="標楷體" pitchFamily="65" charset="-120"/>
            </a:endParaRPr>
          </a:p>
          <a:p>
            <a:pPr>
              <a:buFontTx/>
              <a:buNone/>
            </a:pPr>
            <a:endParaRPr lang="zh-TW" altLang="en-US" smtClean="0">
              <a:ea typeface="標楷體" pitchFamily="65" charset="-120"/>
            </a:endParaRPr>
          </a:p>
        </p:txBody>
      </p:sp>
      <p:pic>
        <p:nvPicPr>
          <p:cNvPr id="50179" name="Picture 16" descr="2457122312_c92067fd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3176588"/>
            <a:ext cx="245110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20" descr="DSCF16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550" y="1700213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11" descr="P_eden_20060530161922_general_00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35600"/>
            <a:ext cx="20161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芋仔與蕃薯</a:t>
            </a:r>
          </a:p>
        </p:txBody>
      </p:sp>
      <p:pic>
        <p:nvPicPr>
          <p:cNvPr id="51202" name="Picture 5" descr="6cad46fcc8581004808877693fabf14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7" descr="6335191205541697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2708275"/>
            <a:ext cx="25050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清人來台紀錄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285750" y="1357313"/>
            <a:ext cx="8401050" cy="47688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altLang="zh-TW" sz="25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          </a:t>
            </a:r>
            <a:r>
              <a:rPr lang="zh-TW" altLang="en-US" sz="400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十七世紀初，據明代陳第</a:t>
            </a:r>
            <a:r>
              <a:rPr lang="en-US" altLang="zh-TW" sz="400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00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東番記</a:t>
            </a:r>
            <a:r>
              <a:rPr lang="en-US" altLang="zh-TW" sz="400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00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記載台灣當地飲食習慣為：「食豕不食雞；畜雞自生長，惟拔其毛。見華人食雞、稚，則嘔。</a:t>
            </a:r>
            <a:r>
              <a:rPr lang="en-US" altLang="zh-TW" sz="400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｣</a:t>
            </a:r>
            <a:endParaRPr lang="zh-TW" altLang="zh-TW" sz="400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烤山豬肉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原住民的生產以農業為主，漁獵也頗為發達。</a:t>
            </a:r>
          </a:p>
        </p:txBody>
      </p:sp>
      <p:pic>
        <p:nvPicPr>
          <p:cNvPr id="53251" name="Picture 4" descr="untit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68950" y="1412875"/>
            <a:ext cx="1955800" cy="2359025"/>
          </a:xfrm>
        </p:spPr>
      </p:pic>
      <p:pic>
        <p:nvPicPr>
          <p:cNvPr id="53252" name="Picture 5" descr="圖片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222875" y="3938588"/>
            <a:ext cx="2887663" cy="2187575"/>
          </a:xfrm>
        </p:spPr>
      </p:pic>
      <p:pic>
        <p:nvPicPr>
          <p:cNvPr id="53253" name="Picture 8" descr="正宗泰雅族烤山豬肉01 by SunDevil Lee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429000"/>
            <a:ext cx="3887787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小米酒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小米酒在原住民的生活、祭祀、禮俗上佔有很重要的角色。</a:t>
            </a:r>
          </a:p>
          <a:p>
            <a:pPr>
              <a:buFontTx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>
              <a:buFontTx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>
              <a:buFontTx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　</a:t>
            </a:r>
          </a:p>
          <a:p>
            <a:pPr>
              <a:buFontTx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2800" smtClean="0">
                <a:latin typeface="標楷體" pitchFamily="65" charset="-120"/>
                <a:ea typeface="標楷體" pitchFamily="65" charset="-120"/>
              </a:rPr>
            </a:br>
            <a:endParaRPr lang="zh-TW" altLang="en-US" sz="2800" b="1" u="sng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2532" name="Picture 4" descr="圖片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140200" y="2133600"/>
            <a:ext cx="4752975" cy="3460750"/>
          </a:xfrm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50825" y="6021388"/>
            <a:ext cx="8515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n-ea"/>
              </a:rPr>
              <a:t>「</a:t>
            </a:r>
            <a:r>
              <a:rPr kumimoji="0" lang="zh-TW" alt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標楷體" pitchFamily="65" charset="-120"/>
              </a:rPr>
              <a:t>採苦草，雜米釀，聞有佳者，豪飲能一斗。</a:t>
            </a:r>
            <a:r>
              <a:rPr kumimoji="0" lang="en-US" altLang="zh-TW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n-ea"/>
              </a:rPr>
              <a:t>｣</a:t>
            </a:r>
            <a:endParaRPr kumimoji="0" lang="zh-TW" altLang="en-US" sz="3200" b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+mn-ea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5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是否影響日後的漢人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zh-TW" altLang="en-US" sz="330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   外出時亦有攜帶</a:t>
            </a:r>
            <a:r>
              <a:rPr lang="zh-TW" altLang="en-US" sz="33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飯團</a:t>
            </a:r>
            <a:r>
              <a:rPr lang="zh-TW" altLang="en-US" sz="330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之習，或以水泡飯而食。而山居地區之居民則以小米、芋薯之類為主食，如將小米蒸飯、芋薯烤後食之等。此時雖有豬、雞等家畜、禽之飼養，惟均不足以供應日常食用所需，而只能於年節之時稍事慰勞，一如</a:t>
            </a:r>
            <a:r>
              <a:rPr lang="en-US" altLang="zh-TW" sz="330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30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番六考</a:t>
            </a:r>
            <a:r>
              <a:rPr lang="en-US" altLang="zh-TW" sz="330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300" smtClean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中記載：「土番日食芋薯黍，鹽自暴用，鹿矢魚酒，則上珍矣！」。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TW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白浪</a:t>
            </a:r>
          </a:p>
        </p:txBody>
      </p:sp>
      <p:sp>
        <p:nvSpPr>
          <p:cNvPr id="5632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漢人稱原住民為「番」，帶著輕蔑的意思，原住民也反制，稱漢人為「白浪」。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「白浪」的發音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值得反思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</a:pPr>
            <a:endParaRPr lang="zh-TW" altLang="en-US" smtClean="0"/>
          </a:p>
        </p:txBody>
      </p:sp>
      <p:pic>
        <p:nvPicPr>
          <p:cNvPr id="56323" name="Picture 4" descr="http://puppytree.files.wordpress.com/2009/03/predator_robert_rodrigue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357563"/>
            <a:ext cx="29908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5" descr="30637981_ab7d54c732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196975"/>
            <a:ext cx="76771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Text Box 6"/>
          <p:cNvSpPr txBox="1">
            <a:spLocks noChangeArrowheads="1"/>
          </p:cNvSpPr>
          <p:nvPr/>
        </p:nvSpPr>
        <p:spPr bwMode="auto">
          <a:xfrm>
            <a:off x="468313" y="260350"/>
            <a:ext cx="8496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4400">
                <a:latin typeface="Calibri" pitchFamily="34" charset="0"/>
                <a:ea typeface="華康儷楷書"/>
                <a:cs typeface="華康儷楷書"/>
              </a:rPr>
              <a:t>   </a:t>
            </a:r>
            <a:r>
              <a:rPr kumimoji="0" lang="zh-TW" altLang="en-US" sz="4400">
                <a:latin typeface="標楷體" pitchFamily="65" charset="-120"/>
                <a:ea typeface="標楷體" pitchFamily="65" charset="-120"/>
              </a:rPr>
              <a:t>船是台灣的命脈</a:t>
            </a:r>
            <a:r>
              <a:rPr kumimoji="0" lang="en-US" altLang="zh-TW" sz="4400">
                <a:latin typeface="標楷體" pitchFamily="65" charset="-120"/>
                <a:ea typeface="標楷體" pitchFamily="65" charset="-120"/>
              </a:rPr>
              <a:t>—</a:t>
            </a:r>
            <a:r>
              <a:rPr kumimoji="0" lang="zh-TW" altLang="en-US" sz="4400">
                <a:latin typeface="標楷體" pitchFamily="65" charset="-120"/>
                <a:ea typeface="標楷體" pitchFamily="65" charset="-120"/>
              </a:rPr>
              <a:t>大航海時代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5ADAA8-B031-4732-8A95-C06D10451904}" type="slidenum">
              <a:rPr lang="en-US" altLang="zh-TW"/>
              <a:pPr>
                <a:defRPr/>
              </a:pPr>
              <a:t>4</a:t>
            </a:fld>
            <a:endParaRPr lang="en-US" altLang="zh-TW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台灣史分期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507413" cy="49672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史前與歷史初期的原住民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？年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荷蘭與西班牙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38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年）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第一個漢人政權：鄭成功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年）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清領時期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212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年）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日治時期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50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年）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中華民國在台灣（</a:t>
            </a:r>
            <a:r>
              <a:rPr lang="en-US" altLang="zh-TW" sz="4400" smtClean="0">
                <a:latin typeface="標楷體" pitchFamily="65" charset="-120"/>
                <a:ea typeface="標楷體" pitchFamily="65" charset="-120"/>
              </a:rPr>
              <a:t>1945</a:t>
            </a:r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440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   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航海世界的台灣</a:t>
            </a:r>
          </a:p>
        </p:txBody>
      </p:sp>
      <p:pic>
        <p:nvPicPr>
          <p:cNvPr id="138245" name="Picture 5" descr="one-piece-uc-06-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62877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Text Box 5"/>
          <p:cNvSpPr txBox="1">
            <a:spLocks noChangeArrowheads="1"/>
          </p:cNvSpPr>
          <p:nvPr/>
        </p:nvSpPr>
        <p:spPr bwMode="auto">
          <a:xfrm>
            <a:off x="539750" y="260350"/>
            <a:ext cx="4679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4400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看世界的角度</a:t>
            </a: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3276600" y="3789363"/>
            <a:ext cx="1408113" cy="576262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latin typeface="華康儷楷書(P)"/>
                <a:ea typeface="華康儷楷書(P)"/>
                <a:cs typeface="華康儷楷書(P)"/>
              </a:rPr>
              <a:t>1492  </a:t>
            </a:r>
            <a:r>
              <a:rPr lang="zh-TW" altLang="en-US" smtClean="0">
                <a:latin typeface="華康儷楷書(P)"/>
                <a:ea typeface="華康儷楷書(P)"/>
                <a:cs typeface="華康儷楷書(P)"/>
              </a:rPr>
              <a:t>哥倫布</a:t>
            </a:r>
            <a:r>
              <a:rPr lang="en-US" altLang="zh-TW" sz="2400" smtClean="0">
                <a:latin typeface="華康儷楷書(P)"/>
                <a:ea typeface="華康儷楷書(P)"/>
                <a:cs typeface="華康儷楷書(P)"/>
              </a:rPr>
              <a:t>(</a:t>
            </a:r>
            <a:r>
              <a:rPr lang="zh-TW" altLang="en-US" sz="2400" smtClean="0">
                <a:latin typeface="華康儷楷書(P)"/>
                <a:ea typeface="華康儷楷書(P)"/>
                <a:cs typeface="華康儷楷書(P)"/>
              </a:rPr>
              <a:t>明中期</a:t>
            </a:r>
            <a:r>
              <a:rPr lang="en-US" altLang="zh-TW" sz="2400" smtClean="0">
                <a:latin typeface="華康儷楷書(P)"/>
                <a:ea typeface="華康儷楷書(P)"/>
                <a:cs typeface="華康儷楷書(P)"/>
              </a:rPr>
              <a:t>)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140295" name="Picture 7" descr="skoda_columb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557338"/>
            <a:ext cx="463867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7" name="Picture 9" descr="columbus_taking_possess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5775" y="3192463"/>
            <a:ext cx="4848225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有此一說</a:t>
            </a:r>
            <a:r>
              <a:rPr lang="en-US" altLang="zh-TW" smtClean="0">
                <a:ea typeface="標楷體" pitchFamily="65" charset="-120"/>
              </a:rPr>
              <a:t>1421</a:t>
            </a:r>
            <a:r>
              <a:rPr lang="zh-TW" altLang="en-US" smtClean="0"/>
              <a:t>：</a:t>
            </a:r>
            <a:r>
              <a:rPr lang="en-US" altLang="zh-TW" smtClean="0"/>
              <a:t>1405-1431</a:t>
            </a:r>
          </a:p>
        </p:txBody>
      </p:sp>
      <p:pic>
        <p:nvPicPr>
          <p:cNvPr id="65538" name="Picture 3">
            <a:hlinkClick r:id="rId2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412875"/>
            <a:ext cx="9144000" cy="54451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smtClean="0">
                <a:ea typeface="標楷體" pitchFamily="65" charset="-120"/>
              </a:rPr>
              <a:t>這張世界地圖有何不同</a:t>
            </a:r>
          </a:p>
        </p:txBody>
      </p:sp>
      <p:pic>
        <p:nvPicPr>
          <p:cNvPr id="62466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12875"/>
            <a:ext cx="9144000" cy="5029200"/>
          </a:xfrm>
        </p:spPr>
      </p:pic>
      <p:sp>
        <p:nvSpPr>
          <p:cNvPr id="62467" name="Line 8"/>
          <p:cNvSpPr>
            <a:spLocks noChangeShapeType="1"/>
          </p:cNvSpPr>
          <p:nvPr/>
        </p:nvSpPr>
        <p:spPr bwMode="auto">
          <a:xfrm>
            <a:off x="1476375" y="27813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葡萄牙人「</a:t>
            </a:r>
            <a:r>
              <a:rPr lang="zh-TW" altLang="en-US" smtClean="0">
                <a:solidFill>
                  <a:srgbClr val="FF0000"/>
                </a:solidFill>
                <a:ea typeface="標楷體" pitchFamily="65" charset="-120"/>
              </a:rPr>
              <a:t>發現</a:t>
            </a:r>
            <a:r>
              <a:rPr lang="zh-TW" altLang="en-US" smtClean="0">
                <a:ea typeface="標楷體" pitchFamily="65" charset="-120"/>
              </a:rPr>
              <a:t>」台灣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4525962"/>
          </a:xfrm>
        </p:spPr>
        <p:txBody>
          <a:bodyPr/>
          <a:lstStyle/>
          <a:p>
            <a:r>
              <a:rPr lang="en-US" altLang="zh-TW" smtClean="0">
                <a:ea typeface="標楷體" pitchFamily="65" charset="-120"/>
              </a:rPr>
              <a:t>1543</a:t>
            </a:r>
            <a:r>
              <a:rPr lang="zh-TW" altLang="en-US" smtClean="0">
                <a:ea typeface="標楷體" pitchFamily="65" charset="-120"/>
              </a:rPr>
              <a:t>葡萄牙人驚見台灣島，脫口喊出</a:t>
            </a:r>
          </a:p>
          <a:p>
            <a:pPr>
              <a:buFontTx/>
              <a:buNone/>
            </a:pPr>
            <a:r>
              <a:rPr lang="zh-TW" altLang="en-US" smtClean="0"/>
              <a:t>   </a:t>
            </a:r>
            <a:r>
              <a:rPr lang="en-US" altLang="en-US" smtClean="0">
                <a:ea typeface="新細明體" charset="-120"/>
              </a:rPr>
              <a:t>「</a:t>
            </a:r>
            <a:r>
              <a:rPr lang="en-US" altLang="zh-TW" sz="4000" smtClean="0">
                <a:solidFill>
                  <a:srgbClr val="FF0000"/>
                </a:solidFill>
                <a:latin typeface="Vivaldi"/>
              </a:rPr>
              <a:t>Ilha Formosa</a:t>
            </a:r>
            <a:r>
              <a:rPr lang="zh-TW" altLang="en-US" smtClean="0"/>
              <a:t>」嚴嵩宦官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事實是，全世界各地有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37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處以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Formosa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為地名或其他地理學稱呼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拉丁文原意是形容詞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beautiful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之意</a:t>
            </a:r>
            <a:r>
              <a:rPr lang="zh-TW" altLang="en-US" smtClean="0"/>
              <a:t> </a:t>
            </a:r>
          </a:p>
        </p:txBody>
      </p:sp>
      <p:pic>
        <p:nvPicPr>
          <p:cNvPr id="63491" name="Picture 5" descr="20080306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42862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 Box 6"/>
          <p:cNvSpPr txBox="1">
            <a:spLocks noChangeArrowheads="1"/>
          </p:cNvSpPr>
          <p:nvPr/>
        </p:nvSpPr>
        <p:spPr bwMode="auto">
          <a:xfrm>
            <a:off x="1692275" y="5229225"/>
            <a:ext cx="3455988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2400">
                <a:latin typeface="華康儷楷書"/>
                <a:ea typeface="華康儷楷書"/>
                <a:cs typeface="華康儷楷書"/>
              </a:rPr>
              <a:t>1554</a:t>
            </a:r>
            <a:r>
              <a:rPr kumimoji="0" lang="zh-TW" altLang="en-US" sz="2400">
                <a:latin typeface="華康儷楷書"/>
                <a:ea typeface="華康儷楷書"/>
                <a:cs typeface="華康儷楷書"/>
              </a:rPr>
              <a:t>年葡萄牙人手繪的航海圖，是目前所知最早繪出台灣的一張地圖</a:t>
            </a:r>
            <a:r>
              <a:rPr kumimoji="0" lang="zh-TW" altLang="en-US">
                <a:latin typeface="Calibri" pitchFamily="34" charset="0"/>
              </a:rPr>
              <a:t>   明倭寇侵犯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荷蘭與西班牙</a:t>
            </a:r>
            <a:r>
              <a:rPr lang="zh-TW" altLang="en-US" sz="4000" smtClean="0"/>
              <a:t>：</a:t>
            </a:r>
            <a:r>
              <a:rPr lang="en-US" altLang="zh-TW" sz="4000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世紀</a:t>
            </a:r>
            <a:r>
              <a:rPr lang="zh-TW" altLang="en-US" sz="4000" smtClean="0">
                <a:ea typeface="標楷體" pitchFamily="65" charset="-120"/>
              </a:rPr>
              <a:t>為何而來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61446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412875"/>
            <a:ext cx="9144000" cy="58054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smtClean="0">
                <a:ea typeface="標楷體" pitchFamily="65" charset="-120"/>
              </a:rPr>
              <a:t>幸與不幸的交會點</a:t>
            </a:r>
            <a:r>
              <a:rPr lang="zh-TW" altLang="en-US" smtClean="0"/>
              <a:t>：</a:t>
            </a:r>
            <a:r>
              <a:rPr lang="zh-TW" altLang="en-US" smtClean="0">
                <a:ea typeface="標楷體" pitchFamily="65" charset="-120"/>
              </a:rPr>
              <a:t>展露頭角</a:t>
            </a:r>
          </a:p>
        </p:txBody>
      </p:sp>
      <p:pic>
        <p:nvPicPr>
          <p:cNvPr id="6656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84313"/>
            <a:ext cx="9144000" cy="5373687"/>
          </a:xfrm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643438" y="4076700"/>
            <a:ext cx="36004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4800">
                <a:solidFill>
                  <a:srgbClr val="FF0000"/>
                </a:solidFill>
                <a:latin typeface="Calibri" pitchFamily="34" charset="0"/>
                <a:ea typeface="華康儷粗宋"/>
                <a:cs typeface="華康儷粗宋"/>
              </a:rPr>
              <a:t>路途遙遠</a:t>
            </a:r>
          </a:p>
        </p:txBody>
      </p:sp>
      <p:sp>
        <p:nvSpPr>
          <p:cNvPr id="66564" name="Text Box 6"/>
          <p:cNvSpPr txBox="1">
            <a:spLocks noChangeArrowheads="1"/>
          </p:cNvSpPr>
          <p:nvPr/>
        </p:nvSpPr>
        <p:spPr bwMode="auto">
          <a:xfrm>
            <a:off x="3132138" y="299720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>
                <a:solidFill>
                  <a:srgbClr val="FF0000"/>
                </a:solidFill>
                <a:latin typeface="Calibri" pitchFamily="34" charset="0"/>
              </a:rPr>
              <a:t>From here</a:t>
            </a:r>
          </a:p>
        </p:txBody>
      </p:sp>
      <p:sp>
        <p:nvSpPr>
          <p:cNvPr id="66565" name="Text Box 7"/>
          <p:cNvSpPr txBox="1">
            <a:spLocks noChangeArrowheads="1"/>
          </p:cNvSpPr>
          <p:nvPr/>
        </p:nvSpPr>
        <p:spPr bwMode="auto">
          <a:xfrm>
            <a:off x="7524750" y="3357563"/>
            <a:ext cx="1223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>
                <a:solidFill>
                  <a:srgbClr val="FF0000"/>
                </a:solidFill>
                <a:latin typeface="Calibri" pitchFamily="34" charset="0"/>
              </a:rPr>
              <a:t>To there</a:t>
            </a:r>
          </a:p>
        </p:txBody>
      </p:sp>
      <p:cxnSp>
        <p:nvCxnSpPr>
          <p:cNvPr id="8" name="直線單箭頭接點 7"/>
          <p:cNvCxnSpPr/>
          <p:nvPr/>
        </p:nvCxnSpPr>
        <p:spPr>
          <a:xfrm>
            <a:off x="4356100" y="2924175"/>
            <a:ext cx="3024188" cy="649288"/>
          </a:xfrm>
          <a:prstGeom prst="straightConnector1">
            <a:avLst/>
          </a:prstGeom>
          <a:ln w="920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01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smtClean="0">
                <a:ea typeface="標楷體" pitchFamily="65" charset="-120"/>
              </a:rPr>
              <a:t>台灣的地理位置</a:t>
            </a:r>
            <a:r>
              <a:rPr lang="zh-TW" altLang="en-US" smtClean="0"/>
              <a:t>：</a:t>
            </a:r>
            <a:r>
              <a:rPr lang="zh-TW" altLang="en-US" smtClean="0">
                <a:ea typeface="標楷體" pitchFamily="65" charset="-120"/>
              </a:rPr>
              <a:t>得天獨厚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67587" name="Picture 5" descr="World-map-2004-cia-factbook-large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28775"/>
            <a:ext cx="9372600" cy="544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7588" name="Line 7"/>
          <p:cNvSpPr>
            <a:spLocks noChangeShapeType="1"/>
          </p:cNvSpPr>
          <p:nvPr/>
        </p:nvSpPr>
        <p:spPr bwMode="auto">
          <a:xfrm flipH="1">
            <a:off x="3635375" y="2781300"/>
            <a:ext cx="504825" cy="12239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7589" name="Line 8"/>
          <p:cNvSpPr>
            <a:spLocks noChangeShapeType="1"/>
          </p:cNvSpPr>
          <p:nvPr/>
        </p:nvSpPr>
        <p:spPr bwMode="auto">
          <a:xfrm>
            <a:off x="3708400" y="4076700"/>
            <a:ext cx="1223963" cy="15843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7590" name="Line 9"/>
          <p:cNvSpPr>
            <a:spLocks noChangeShapeType="1"/>
          </p:cNvSpPr>
          <p:nvPr/>
        </p:nvSpPr>
        <p:spPr bwMode="auto">
          <a:xfrm flipV="1">
            <a:off x="5003800" y="3860800"/>
            <a:ext cx="1873250" cy="187325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7591" name="Line 10"/>
          <p:cNvSpPr>
            <a:spLocks noChangeShapeType="1"/>
          </p:cNvSpPr>
          <p:nvPr/>
        </p:nvSpPr>
        <p:spPr bwMode="auto">
          <a:xfrm flipV="1">
            <a:off x="7092950" y="3357563"/>
            <a:ext cx="503238" cy="50323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 flipH="1">
            <a:off x="179388" y="3500438"/>
            <a:ext cx="1584325" cy="360362"/>
          </a:xfrm>
          <a:prstGeom prst="line">
            <a:avLst/>
          </a:prstGeom>
          <a:noFill/>
          <a:ln w="63500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  <a:ea typeface="+mn-ea"/>
            </a:endParaRPr>
          </a:p>
        </p:txBody>
      </p:sp>
      <p:sp>
        <p:nvSpPr>
          <p:cNvPr id="67593" name="Line 12"/>
          <p:cNvSpPr>
            <a:spLocks noChangeShapeType="1"/>
          </p:cNvSpPr>
          <p:nvPr/>
        </p:nvSpPr>
        <p:spPr bwMode="auto">
          <a:xfrm flipV="1">
            <a:off x="1908175" y="3068638"/>
            <a:ext cx="2592388" cy="360362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9405" name="Line 13"/>
          <p:cNvSpPr>
            <a:spLocks noChangeShapeType="1"/>
          </p:cNvSpPr>
          <p:nvPr/>
        </p:nvSpPr>
        <p:spPr bwMode="auto">
          <a:xfrm flipH="1">
            <a:off x="7524750" y="3789363"/>
            <a:ext cx="1619250" cy="0"/>
          </a:xfrm>
          <a:prstGeom prst="line">
            <a:avLst/>
          </a:prstGeom>
          <a:noFill/>
          <a:ln w="63500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  <a:ea typeface="+mn-ea"/>
            </a:endParaRPr>
          </a:p>
        </p:txBody>
      </p:sp>
      <p:sp>
        <p:nvSpPr>
          <p:cNvPr id="59406" name="Line 14"/>
          <p:cNvSpPr>
            <a:spLocks noChangeShapeType="1"/>
          </p:cNvSpPr>
          <p:nvPr/>
        </p:nvSpPr>
        <p:spPr bwMode="auto">
          <a:xfrm flipH="1" flipV="1">
            <a:off x="7451725" y="3429000"/>
            <a:ext cx="144463" cy="360363"/>
          </a:xfrm>
          <a:prstGeom prst="line">
            <a:avLst/>
          </a:prstGeom>
          <a:noFill/>
          <a:ln w="63500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4005263"/>
          </a:xfrm>
        </p:spPr>
        <p:txBody>
          <a:bodyPr/>
          <a:lstStyle/>
          <a:p>
            <a:r>
              <a:rPr lang="en-US" altLang="zh-TW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1626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年，荷蘭人在北美洲建立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New Amsterdam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和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New Netherland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1664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年，英國人改名為新約克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New York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。紐約和早期台灣一樣，是一個原始社會，是由印地安人居住耕種的地方，然而荷蘭人到了以後，打開了紐約近代史的社會。</a:t>
            </a:r>
          </a:p>
          <a:p>
            <a:r>
              <a:rPr lang="en-US" altLang="zh-TW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1624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年荷蘭佔領台灣，但是文化上的差異，使得兩處原始淨土產生不一樣的發展命運。</a:t>
            </a:r>
          </a:p>
          <a:p>
            <a:pPr>
              <a:buFontTx/>
              <a:buNone/>
            </a:pPr>
            <a:endParaRPr lang="en-US" altLang="zh-TW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8610" name="Picture 6" descr="紐約水域：① 哈德遜河；② 东河；③ 長島海灣；④ 纽瓦克湾；⑤上紐約港；⑥下紐約港；⑦牙买加湾；⑧大西洋">
            <a:hlinkClick r:id="rId2" tooltip="紐約水域：① 哈德遜河；② 东河；③ 長島海灣；④ 纽瓦克湾；⑤上紐約港；⑥下紐約港；⑦牙买加湾；⑧大西洋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860800"/>
            <a:ext cx="28575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8" descr="荷治：熱蘭遮城">
            <a:hlinkClick r:id="rId4" tooltip="荷治：熱蘭遮城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3860800"/>
            <a:ext cx="4284662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333375"/>
            <a:ext cx="8229600" cy="1143000"/>
          </a:xfrm>
        </p:spPr>
        <p:txBody>
          <a:bodyPr/>
          <a:lstStyle/>
          <a:p>
            <a:r>
              <a:rPr lang="zh-TW" altLang="en-US" sz="5400" smtClean="0">
                <a:ea typeface="標楷體" pitchFamily="65" charset="-120"/>
              </a:rPr>
              <a:t>盤古開天地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341438"/>
            <a:ext cx="8229600" cy="4144962"/>
          </a:xfrm>
        </p:spPr>
        <p:txBody>
          <a:bodyPr/>
          <a:lstStyle/>
          <a:p>
            <a:r>
              <a:rPr lang="zh-TW" altLang="en-US" sz="5400" smtClean="0">
                <a:solidFill>
                  <a:srgbClr val="3333FF"/>
                </a:solidFill>
                <a:ea typeface="標楷體" pitchFamily="65" charset="-120"/>
              </a:rPr>
              <a:t>菲律賓海板塊</a:t>
            </a:r>
            <a:r>
              <a:rPr lang="zh-TW" altLang="en-US" sz="5400" smtClean="0">
                <a:ea typeface="標楷體" pitchFamily="65" charset="-120"/>
              </a:rPr>
              <a:t>和</a:t>
            </a:r>
            <a:r>
              <a:rPr lang="zh-TW" altLang="en-US" sz="5400" smtClean="0">
                <a:solidFill>
                  <a:srgbClr val="3333FF"/>
                </a:solidFill>
                <a:ea typeface="標楷體" pitchFamily="65" charset="-120"/>
              </a:rPr>
              <a:t>歐亞大陸板塊</a:t>
            </a:r>
            <a:r>
              <a:rPr lang="zh-TW" altLang="en-US" sz="5400" smtClean="0">
                <a:ea typeface="標楷體" pitchFamily="65" charset="-120"/>
              </a:rPr>
              <a:t>長期的撞擊擠壓，臺灣出現了！</a:t>
            </a:r>
          </a:p>
        </p:txBody>
      </p:sp>
      <p:pic>
        <p:nvPicPr>
          <p:cNvPr id="22531" name="Picture 6" descr="200702220318435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2463" y="3309938"/>
            <a:ext cx="4681537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荷蘭與西班牙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荷蘭據台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38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1624-1661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），集中在台南一帶</a:t>
            </a:r>
            <a:r>
              <a:rPr lang="zh-TW" altLang="en-US" smtClean="0"/>
              <a:t>（明內亂自顧不暇）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西班牙據台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1626-1642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），集中在北台灣</a:t>
            </a:r>
          </a:p>
        </p:txBody>
      </p:sp>
      <p:pic>
        <p:nvPicPr>
          <p:cNvPr id="69635" name="Picture 5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3357563"/>
            <a:ext cx="249078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7" descr="20080306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3141663"/>
            <a:ext cx="28575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荷蘭人來台灣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荷蘭人經營亞洲路線圖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 巴達維亞（雅加達） →澳門→澎湖媽宮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 →台灣（沈有容諭退紅毛番紀念碑）</a:t>
            </a:r>
          </a:p>
          <a:p>
            <a:pPr>
              <a:buFontTx/>
              <a:buNone/>
            </a:pPr>
            <a:r>
              <a:rPr lang="zh-TW" altLang="en-US" smtClean="0"/>
              <a:t>    </a:t>
            </a:r>
          </a:p>
        </p:txBody>
      </p:sp>
      <p:pic>
        <p:nvPicPr>
          <p:cNvPr id="70659" name="Picture 6" descr="008-CH01-P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357563"/>
            <a:ext cx="1905000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8" descr="9-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3527425"/>
            <a:ext cx="4248150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荷蘭人在台灣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荷蘭人抵台後的建設</a:t>
            </a:r>
          </a:p>
          <a:p>
            <a:pPr>
              <a:buFontTx/>
              <a:buNone/>
            </a:pPr>
            <a:r>
              <a:rPr lang="zh-TW" altLang="en-US" smtClean="0">
                <a:ea typeface="標楷體" pitchFamily="65" charset="-120"/>
              </a:rPr>
              <a:t>    海邊軍事重鎮城堡</a:t>
            </a:r>
            <a:r>
              <a:rPr lang="en-US" altLang="zh-TW" smtClean="0">
                <a:ea typeface="標楷體" pitchFamily="65" charset="-120"/>
              </a:rPr>
              <a:t>Orange</a:t>
            </a:r>
            <a:r>
              <a:rPr lang="en-US" altLang="zh-TW" smtClean="0"/>
              <a:t>→Zeelandia →</a:t>
            </a:r>
          </a:p>
          <a:p>
            <a:pPr>
              <a:buFontTx/>
              <a:buNone/>
            </a:pPr>
            <a:r>
              <a:rPr lang="en-US" altLang="zh-TW" smtClean="0"/>
              <a:t>    </a:t>
            </a:r>
            <a:r>
              <a:rPr lang="zh-TW" altLang="en-US" smtClean="0">
                <a:ea typeface="標楷體" pitchFamily="65" charset="-120"/>
              </a:rPr>
              <a:t>熱蘭遮城→安平古堡（今天已不靠海）</a:t>
            </a:r>
          </a:p>
          <a:p>
            <a:pPr>
              <a:buFontTx/>
              <a:buNone/>
            </a:pPr>
            <a:r>
              <a:rPr lang="zh-TW" altLang="en-US" smtClean="0">
                <a:ea typeface="標楷體" pitchFamily="65" charset="-120"/>
              </a:rPr>
              <a:t>    是一個軍事堡壘</a:t>
            </a:r>
          </a:p>
          <a:p>
            <a:endParaRPr lang="en-US" altLang="zh-TW" smtClean="0">
              <a:ea typeface="標楷體" pitchFamily="65" charset="-120"/>
            </a:endParaRPr>
          </a:p>
        </p:txBody>
      </p:sp>
      <p:pic>
        <p:nvPicPr>
          <p:cNvPr id="71683" name="Picture 7" descr="1191048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3357563"/>
            <a:ext cx="3897312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9" descr="%E5%9C%96%E5%85%AD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978275"/>
            <a:ext cx="41052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ea typeface="標楷體" pitchFamily="65" charset="-120"/>
              </a:rPr>
              <a:t>1625</a:t>
            </a:r>
            <a:r>
              <a:rPr lang="zh-TW" altLang="en-US" smtClean="0">
                <a:ea typeface="標楷體" pitchFamily="65" charset="-120"/>
              </a:rPr>
              <a:t>荷蘭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686800" cy="4525963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荷蘭人抵台後的建設</a:t>
            </a:r>
            <a:r>
              <a:rPr lang="zh-TW" altLang="en-US" sz="2800" smtClean="0">
                <a:solidFill>
                  <a:srgbClr val="FF0000"/>
                </a:solidFill>
              </a:rPr>
              <a:t>（同年努爾哈赤崛起）</a:t>
            </a:r>
            <a:endParaRPr lang="zh-TW" altLang="en-US" sz="2800" smtClean="0">
              <a:solidFill>
                <a:srgbClr val="FF0000"/>
              </a:solidFill>
              <a:ea typeface="標楷體" pitchFamily="65" charset="-120"/>
            </a:endParaRPr>
          </a:p>
          <a:p>
            <a:pPr>
              <a:buFontTx/>
              <a:buNone/>
            </a:pPr>
            <a:r>
              <a:rPr lang="zh-TW" altLang="en-US" smtClean="0">
                <a:ea typeface="標楷體" pitchFamily="65" charset="-120"/>
              </a:rPr>
              <a:t>    用</a:t>
            </a:r>
            <a:r>
              <a:rPr lang="en-US" altLang="zh-TW" smtClean="0">
                <a:ea typeface="標楷體" pitchFamily="65" charset="-120"/>
              </a:rPr>
              <a:t>15</a:t>
            </a:r>
            <a:r>
              <a:rPr lang="zh-TW" altLang="en-US" smtClean="0">
                <a:ea typeface="標楷體" pitchFamily="65" charset="-120"/>
              </a:rPr>
              <a:t>匹坎甘布與原住民換地</a:t>
            </a:r>
            <a:r>
              <a:rPr lang="zh-TW" altLang="en-US" smtClean="0"/>
              <a:t>，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建立街市，取名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Provinita→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普羅文帝亞城→赤崁樓</a:t>
            </a:r>
          </a:p>
        </p:txBody>
      </p:sp>
      <p:pic>
        <p:nvPicPr>
          <p:cNvPr id="72707" name="Picture 5" descr="5dc2a36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40113"/>
            <a:ext cx="4716463" cy="34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7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429000"/>
            <a:ext cx="49625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ea typeface="標楷體" pitchFamily="65" charset="-120"/>
              </a:rPr>
              <a:t>荷蘭做生意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141663"/>
            <a:ext cx="8229600" cy="4525962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荷蘭人在台灣最大的目的為</a:t>
            </a:r>
            <a:r>
              <a:rPr lang="zh-TW" altLang="en-US" smtClean="0"/>
              <a:t>：</a:t>
            </a:r>
          </a:p>
          <a:p>
            <a:pPr>
              <a:buFontTx/>
              <a:buNone/>
            </a:pPr>
            <a:r>
              <a:rPr lang="zh-TW" altLang="en-US" smtClean="0"/>
              <a:t>    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貿易－向大陸購買瓷器與生絲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轉運站－轉口貿易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經濟種植－種甘蔗製作蔗糖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生產鹿皮－製成成品銷往日本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賦稅－收取各種稅金（包括航海稅）</a:t>
            </a:r>
          </a:p>
        </p:txBody>
      </p:sp>
      <p:pic>
        <p:nvPicPr>
          <p:cNvPr id="73731" name="Picture 5" descr="20080306_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333375"/>
            <a:ext cx="34290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荷蘭如何經營台灣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荷蘭為了開發台灣，到中國招募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漢人移民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，從事糧食生產。（結首制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資方與勞方）</a:t>
            </a:r>
            <a:r>
              <a:rPr lang="zh-TW" altLang="en-US" sz="4000" b="1" smtClean="0">
                <a:latin typeface="標楷體" pitchFamily="65" charset="-120"/>
                <a:ea typeface="標楷體" pitchFamily="65" charset="-120"/>
              </a:rPr>
              <a:t>公司制度管理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荷據時期，因地租與稅金問題，農民大結首郭懷一抗荷，史稱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郭懷一事件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千漢人被殺。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荷人在台不到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200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荷蘭撤退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鄭成功在北伐南京失利後，退回金廈，於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1661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年從金到澎，再到鹿耳門，以圍困方式逼降荷人，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1662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年荷督奎一投降。</a:t>
            </a:r>
          </a:p>
          <a:p>
            <a:pPr>
              <a:buFontTx/>
              <a:buNone/>
            </a:pPr>
            <a:endParaRPr lang="en-US" altLang="zh-TW" smtClean="0"/>
          </a:p>
        </p:txBody>
      </p:sp>
      <p:sp>
        <p:nvSpPr>
          <p:cNvPr id="75779" name="Rectangle 7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979" tIns="0" rIns="26979" bIns="0" anchor="ctr">
            <a:spAutoFit/>
          </a:bodyPr>
          <a:lstStyle/>
          <a:p>
            <a:endParaRPr kumimoji="0" lang="zh-TW" altLang="en-US">
              <a:latin typeface="Calibri" pitchFamily="34" charset="0"/>
            </a:endParaRPr>
          </a:p>
        </p:txBody>
      </p:sp>
      <p:sp>
        <p:nvSpPr>
          <p:cNvPr id="75780" name="Rectangle 8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979" tIns="0" rIns="26979" bIns="0" anchor="ctr">
            <a:spAutoFit/>
          </a:bodyPr>
          <a:lstStyle/>
          <a:p>
            <a:endParaRPr kumimoji="0" lang="zh-TW" altLang="en-US">
              <a:latin typeface="Calibri" pitchFamily="34" charset="0"/>
            </a:endParaRPr>
          </a:p>
        </p:txBody>
      </p:sp>
      <p:sp>
        <p:nvSpPr>
          <p:cNvPr id="75781" name="Rectangle 9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979" tIns="0" rIns="26979" bIns="0" anchor="ctr">
            <a:spAutoFit/>
          </a:bodyPr>
          <a:lstStyle/>
          <a:p>
            <a:endParaRPr kumimoji="0" lang="zh-TW" altLang="en-US">
              <a:latin typeface="Calibri" pitchFamily="34" charset="0"/>
            </a:endParaRPr>
          </a:p>
        </p:txBody>
      </p:sp>
      <p:sp>
        <p:nvSpPr>
          <p:cNvPr id="75782" name="Rectangle 10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7457" anchor="ctr">
            <a:spAutoFit/>
          </a:bodyPr>
          <a:lstStyle/>
          <a:p>
            <a:endParaRPr kumimoji="0" lang="zh-TW" altLang="en-US">
              <a:latin typeface="Calibri" pitchFamily="34" charset="0"/>
            </a:endParaRPr>
          </a:p>
        </p:txBody>
      </p:sp>
      <p:sp>
        <p:nvSpPr>
          <p:cNvPr id="75783" name="Rectangle 11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7457" anchor="ctr">
            <a:spAutoFit/>
          </a:bodyPr>
          <a:lstStyle/>
          <a:p>
            <a:endParaRPr kumimoji="0" lang="zh-TW" altLang="en-US">
              <a:latin typeface="Calibri" pitchFamily="34" charset="0"/>
            </a:endParaRPr>
          </a:p>
        </p:txBody>
      </p:sp>
      <p:sp>
        <p:nvSpPr>
          <p:cNvPr id="75784" name="Rectangle 1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979" tIns="0" rIns="26979" bIns="0" anchor="ctr">
            <a:spAutoFit/>
          </a:bodyPr>
          <a:lstStyle/>
          <a:p>
            <a:endParaRPr kumimoji="0" lang="zh-TW" altLang="en-US">
              <a:latin typeface="Calibri" pitchFamily="34" charset="0"/>
            </a:endParaRPr>
          </a:p>
        </p:txBody>
      </p:sp>
      <p:pic>
        <p:nvPicPr>
          <p:cNvPr id="75785" name="Picture 14" descr="W0200609275140159351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305175"/>
            <a:ext cx="32480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6" name="Picture 16" descr="9-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328988"/>
            <a:ext cx="4319587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荷蘭</a:t>
            </a:r>
          </a:p>
        </p:txBody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荷蘭人獲得生命保障，簽約離台赴巴達維亞。</a:t>
            </a:r>
          </a:p>
        </p:txBody>
      </p:sp>
      <p:pic>
        <p:nvPicPr>
          <p:cNvPr id="76803" name="Picture 5" descr="Img2424539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68638"/>
            <a:ext cx="428625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7" descr="20080305_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141663"/>
            <a:ext cx="45720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smtClean="0">
                <a:ea typeface="標楷體" pitchFamily="65" charset="-120"/>
              </a:rPr>
              <a:t>           </a:t>
            </a:r>
            <a:r>
              <a:rPr lang="zh-TW" altLang="en-US" smtClean="0">
                <a:ea typeface="標楷體" pitchFamily="65" charset="-120"/>
              </a:rPr>
              <a:t>西班牙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西班牙人來台的目的：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  軍事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  傳教</a:t>
            </a:r>
          </a:p>
          <a:p>
            <a:pPr>
              <a:lnSpc>
                <a:spcPct val="80000"/>
              </a:lnSpc>
            </a:pPr>
            <a:endParaRPr lang="zh-TW" altLang="en-US" sz="280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建立城堡路線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1626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從菲律賓派兵來到北台灣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  聖薩瓦爾多（今雞籠）→澗內（大沙灣）→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  聖多明哥（今淡水）→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1632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進入台北平原→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1634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噶瑪蘭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zh-TW" sz="280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7827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333375"/>
            <a:ext cx="364172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西班牙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荷蘭人重視傳教（天主教），並建立城堡</a:t>
            </a:r>
          </a:p>
        </p:txBody>
      </p:sp>
      <p:pic>
        <p:nvPicPr>
          <p:cNvPr id="78851" name="Picture 5" descr="20080306_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644900"/>
            <a:ext cx="3429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7" descr="20080306_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997200"/>
            <a:ext cx="3429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Text Box 8"/>
          <p:cNvSpPr txBox="1">
            <a:spLocks noChangeArrowheads="1"/>
          </p:cNvSpPr>
          <p:nvPr/>
        </p:nvSpPr>
        <p:spPr bwMode="auto">
          <a:xfrm>
            <a:off x="1116013" y="5876925"/>
            <a:ext cx="3240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>
                <a:latin typeface="Calibri" pitchFamily="34" charset="0"/>
              </a:rPr>
              <a:t>聖薩瓦爾多（基隆社寮島）</a:t>
            </a:r>
          </a:p>
        </p:txBody>
      </p:sp>
      <p:sp>
        <p:nvSpPr>
          <p:cNvPr id="78854" name="Text Box 9"/>
          <p:cNvSpPr txBox="1">
            <a:spLocks noChangeArrowheads="1"/>
          </p:cNvSpPr>
          <p:nvPr/>
        </p:nvSpPr>
        <p:spPr bwMode="auto">
          <a:xfrm>
            <a:off x="5148263" y="5805488"/>
            <a:ext cx="3455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>
                <a:latin typeface="Calibri" pitchFamily="34" charset="0"/>
              </a:rPr>
              <a:t>淡水紅毛城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台灣的序曲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史前文化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12875"/>
            <a:ext cx="8229600" cy="4144963"/>
          </a:xfrm>
        </p:spPr>
        <p:txBody>
          <a:bodyPr/>
          <a:lstStyle/>
          <a:p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臺灣有</a:t>
            </a:r>
            <a:r>
              <a:rPr lang="zh-TW" altLang="en-US" sz="440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舊石器時代</a:t>
            </a:r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440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新石器時代文化</a:t>
            </a:r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至少起於六、七千年前</a:t>
            </a:r>
            <a:r>
              <a:rPr lang="zh-TW" altLang="en-US" smtClean="0"/>
              <a:t>。</a:t>
            </a:r>
          </a:p>
        </p:txBody>
      </p:sp>
      <p:pic>
        <p:nvPicPr>
          <p:cNvPr id="23555" name="Picture 6" descr="i8089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350043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 descr="tw_l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2852738"/>
            <a:ext cx="2798763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西班牙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西班牙據台不順利原因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   強迫原住民改信天主教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   以軍事力量壓制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   沒有經濟貿易難以維持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   軍隊水土不服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zh-TW" altLang="en-US">
              <a:latin typeface="標楷體" pitchFamily="65" charset="-120"/>
              <a:ea typeface="標楷體" pitchFamily="65" charset="-12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  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zh-TW" altLang="en-US">
              <a:latin typeface="標楷體" pitchFamily="65" charset="-120"/>
              <a:ea typeface="標楷體" pitchFamily="65" charset="-12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菲律賓土著亦反抗，抽調兵力回菲，荷攻 雞籠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1642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pic>
        <p:nvPicPr>
          <p:cNvPr id="79875" name="Picture 5" descr="20080306_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1341438"/>
            <a:ext cx="34290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荷蘭與西班牙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荷西時期對台灣的影響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國際經濟貿易→世界轉口貿易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現代化的治理方式→數字與丈量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資本主義的經營→資方與勞方談判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建立台灣以出口為導向的經濟模式 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</a:t>
            </a:r>
          </a:p>
          <a:p>
            <a:pPr>
              <a:buFontTx/>
              <a:buNone/>
            </a:pP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54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亞太營運中心的雛形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鄭氏家族的經營</a:t>
            </a:r>
          </a:p>
        </p:txBody>
      </p:sp>
      <p:pic>
        <p:nvPicPr>
          <p:cNvPr id="8192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700213"/>
            <a:ext cx="5041900" cy="2773362"/>
          </a:xfrm>
        </p:spPr>
      </p:pic>
      <p:pic>
        <p:nvPicPr>
          <p:cNvPr id="819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437063"/>
            <a:ext cx="35433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AutoShape 5"/>
          <p:cNvSpPr>
            <a:spLocks noChangeArrowheads="1"/>
          </p:cNvSpPr>
          <p:nvPr/>
        </p:nvSpPr>
        <p:spPr bwMode="auto">
          <a:xfrm>
            <a:off x="4211638" y="5084763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鄭氏家族的經營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父鄭芝龍、母日人田川氏，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1624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年生於平戶。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鄭森有四弟。唯一同母的是終身未曾離開日本的田川次郎左衛門 。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七歲離日返中國福建晉江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1630</a:t>
            </a:r>
          </a:p>
          <a:p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1644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清兵入關，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1645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成功起兵反清復明</a:t>
            </a:r>
          </a:p>
          <a:p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1661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登陸台灣，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1662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逝於台灣，住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個月又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天→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有關各地鄭成功的傳說</a:t>
            </a:r>
          </a:p>
          <a:p>
            <a:endParaRPr lang="en-US" altLang="zh-TW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鄭氏家族的經營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8229600" cy="4525963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鄭氏家族在台統治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年，（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1661-1683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）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歷經鄭經與鄭克塽，共三代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康熙派鄭降降施琅攻台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經過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個月的辯論大會，才確定納入清版圖</a:t>
            </a:r>
          </a:p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台灣設府，隸屬福建省，下設台灣、鳳山、諸羅三縣</a:t>
            </a:r>
          </a:p>
        </p:txBody>
      </p:sp>
      <p:pic>
        <p:nvPicPr>
          <p:cNvPr id="83971" name="Picture 5" descr="20080216_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4181475"/>
            <a:ext cx="40322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鄭氏家族的經營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鄭氏在台的意義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漢人政權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儒家思想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農業開墾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海上貿易</a:t>
            </a:r>
          </a:p>
          <a:p>
            <a:pPr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漢文化的移植</a:t>
            </a:r>
          </a:p>
        </p:txBody>
      </p:sp>
      <p:pic>
        <p:nvPicPr>
          <p:cNvPr id="84995" name="Picture 5" descr="3-4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196975"/>
            <a:ext cx="360045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鄭氏家族的經營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台南對於台灣發展的意義</a:t>
            </a:r>
          </a:p>
          <a:p>
            <a:r>
              <a:rPr lang="zh-TW" altLang="en-US" smtClean="0">
                <a:ea typeface="標楷體" pitchFamily="65" charset="-120"/>
              </a:rPr>
              <a:t>一府的地位</a:t>
            </a:r>
          </a:p>
          <a:p>
            <a:r>
              <a:rPr lang="zh-TW" altLang="en-US" smtClean="0">
                <a:ea typeface="標楷體" pitchFamily="65" charset="-120"/>
              </a:rPr>
              <a:t>飲食小吃的特色</a:t>
            </a:r>
          </a:p>
          <a:p>
            <a:r>
              <a:rPr lang="zh-TW" altLang="en-US" smtClean="0">
                <a:ea typeface="標楷體" pitchFamily="65" charset="-120"/>
              </a:rPr>
              <a:t>文風與傳統習俗</a:t>
            </a:r>
          </a:p>
          <a:p>
            <a:r>
              <a:rPr lang="zh-TW" altLang="en-US" smtClean="0">
                <a:ea typeface="標楷體" pitchFamily="65" charset="-120"/>
              </a:rPr>
              <a:t>古蹟導覽加入解說</a:t>
            </a:r>
          </a:p>
          <a:p>
            <a:endParaRPr lang="en-US" altLang="zh-TW" smtClean="0">
              <a:ea typeface="標楷體" pitchFamily="65" charset="-120"/>
            </a:endParaRPr>
          </a:p>
        </p:txBody>
      </p:sp>
      <p:pic>
        <p:nvPicPr>
          <p:cNvPr id="86019" name="Picture 5" descr="20080306_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2636838"/>
            <a:ext cx="4679950" cy="37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smtClean="0">
                <a:ea typeface="華康儷楷書"/>
                <a:cs typeface="華康儷楷書"/>
              </a:rPr>
              <a:t>誰是台灣人</a:t>
            </a:r>
          </a:p>
        </p:txBody>
      </p:sp>
      <p:pic>
        <p:nvPicPr>
          <p:cNvPr id="141316" name="Picture 4" descr="20080306_0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196975"/>
            <a:ext cx="2138362" cy="2725738"/>
          </a:xfrm>
        </p:spPr>
      </p:pic>
      <p:pic>
        <p:nvPicPr>
          <p:cNvPr id="141317" name="Picture 5" descr="3-4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1196975"/>
            <a:ext cx="19462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9" name="Picture 7" descr="Image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1196975"/>
            <a:ext cx="1970088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1" name="Picture 9" descr="9607101240511_%E8%98%AD%E5%A4%A7%E8%A1%9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076700"/>
            <a:ext cx="22034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3" name="Picture 11" descr="%E5%AA%BD%E7%A5%9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4076700"/>
            <a:ext cx="217646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5" name="Picture 13" descr="5d316bb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35600" y="4005263"/>
            <a:ext cx="21907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1413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誰是台灣人</a:t>
            </a:r>
          </a:p>
        </p:txBody>
      </p:sp>
      <p:pic>
        <p:nvPicPr>
          <p:cNvPr id="88066" name="Picture 5" descr="935391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96975"/>
            <a:ext cx="3455987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8" descr="200511141930_41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2924175"/>
            <a:ext cx="262890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10" descr="article_p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5084763"/>
            <a:ext cx="23812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7732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清領時期</a:t>
            </a:r>
            <a:br>
              <a:rPr lang="zh-TW" altLang="en-US" sz="7200" b="1">
                <a:ea typeface="標楷體" pitchFamily="65" charset="-120"/>
              </a:rPr>
            </a:br>
            <a:r>
              <a:rPr lang="zh-TW" altLang="en-US" b="1">
                <a:latin typeface="新細明體" pitchFamily="18" charset="-120"/>
              </a:rPr>
              <a:t>（</a:t>
            </a:r>
            <a:r>
              <a:rPr lang="en-US" altLang="zh-TW" b="1">
                <a:latin typeface="新細明體" pitchFamily="18" charset="-120"/>
              </a:rPr>
              <a:t>212</a:t>
            </a:r>
            <a:r>
              <a:rPr lang="zh-TW" altLang="en-US" b="1">
                <a:latin typeface="新細明體" pitchFamily="18" charset="-120"/>
              </a:rPr>
              <a:t>年）</a:t>
            </a:r>
          </a:p>
        </p:txBody>
      </p:sp>
      <p:pic>
        <p:nvPicPr>
          <p:cNvPr id="890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13100"/>
            <a:ext cx="3608388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8225" y="3895725"/>
            <a:ext cx="42957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先來後到的移民者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4400" smtClean="0">
                <a:latin typeface="標楷體" pitchFamily="65" charset="-120"/>
                <a:ea typeface="標楷體" pitchFamily="65" charset="-120"/>
              </a:rPr>
              <a:t>臺灣經過漫長的六千年的原始社會，是南島語族原住民的新故鄉。</a:t>
            </a:r>
          </a:p>
        </p:txBody>
      </p:sp>
      <p:pic>
        <p:nvPicPr>
          <p:cNvPr id="24579" name="Picture 5" descr="南島語系族群範圍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2986088"/>
            <a:ext cx="5545138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7272337" cy="1943100"/>
          </a:xfrm>
        </p:spPr>
        <p:txBody>
          <a:bodyPr/>
          <a:lstStyle/>
          <a:p>
            <a:r>
              <a:rPr lang="zh-TW" altLang="en-US" sz="7200" b="1" smtClean="0">
                <a:ea typeface="標楷體" pitchFamily="65" charset="-120"/>
              </a:rPr>
              <a:t>清領前期</a:t>
            </a:r>
            <a:r>
              <a:rPr lang="en-US" altLang="zh-TW" sz="3600" b="1" smtClean="0">
                <a:ea typeface="標楷體" pitchFamily="65" charset="-120"/>
              </a:rPr>
              <a:t>(</a:t>
            </a:r>
            <a:r>
              <a:rPr lang="zh-TW" altLang="en-US" sz="3600" b="1" smtClean="0">
                <a:ea typeface="標楷體" pitchFamily="65" charset="-120"/>
              </a:rPr>
              <a:t>施琅反客</a:t>
            </a:r>
            <a:r>
              <a:rPr lang="en-US" altLang="zh-TW" sz="3600" b="1" smtClean="0">
                <a:ea typeface="標楷體" pitchFamily="65" charset="-120"/>
              </a:rPr>
              <a:t>)</a:t>
            </a:r>
          </a:p>
        </p:txBody>
      </p:sp>
      <p:pic>
        <p:nvPicPr>
          <p:cNvPr id="901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2524125"/>
            <a:ext cx="489585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消極治台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4060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福建省台灣府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b="1" smtClean="0">
                <a:latin typeface="新細明體" charset="-120"/>
              </a:rPr>
              <a:t>    （棄留爭議，</a:t>
            </a:r>
            <a:r>
              <a:rPr lang="en-US" altLang="zh-TW" b="1" smtClean="0">
                <a:latin typeface="新細明體" charset="-120"/>
              </a:rPr>
              <a:t>1864</a:t>
            </a:r>
            <a:r>
              <a:rPr lang="zh-TW" altLang="en-US" b="1" smtClean="0">
                <a:latin typeface="新細明體" charset="-120"/>
              </a:rPr>
              <a:t>）</a:t>
            </a:r>
            <a:endParaRPr lang="zh-TW" altLang="en-US" sz="4800" b="1" smtClean="0">
              <a:latin typeface="新細明體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渡台禁令</a:t>
            </a:r>
            <a:r>
              <a:rPr lang="en-US" altLang="zh-TW" sz="4800" b="1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4800" b="1" smtClean="0">
                <a:solidFill>
                  <a:srgbClr val="FF0000"/>
                </a:solidFill>
                <a:ea typeface="標楷體" pitchFamily="65" charset="-120"/>
              </a:rPr>
              <a:t>埋冤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b="1" smtClean="0"/>
              <a:t>    （偷渡，黑水溝）</a:t>
            </a:r>
            <a:endParaRPr lang="zh-TW" altLang="en-US" sz="48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劃界封山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b="1" smtClean="0"/>
              <a:t>      （番界，土牛 </a:t>
            </a:r>
            <a:r>
              <a:rPr lang="zh-TW" altLang="en-US" sz="2400" b="1" smtClean="0"/>
              <a:t>或 </a:t>
            </a:r>
            <a:r>
              <a:rPr lang="zh-TW" altLang="en-US" b="1" smtClean="0"/>
              <a:t>隘線）</a:t>
            </a:r>
          </a:p>
        </p:txBody>
      </p:sp>
      <p:pic>
        <p:nvPicPr>
          <p:cNvPr id="911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750" y="1268413"/>
            <a:ext cx="327025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移民社會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785225" cy="4525963"/>
          </a:xfrm>
        </p:spPr>
        <p:txBody>
          <a:bodyPr/>
          <a:lstStyle/>
          <a:p>
            <a:r>
              <a:rPr lang="zh-TW" altLang="en-US" sz="4000" b="1" smtClean="0">
                <a:ea typeface="標楷體" pitchFamily="65" charset="-120"/>
              </a:rPr>
              <a:t>閩南</a:t>
            </a:r>
            <a:r>
              <a:rPr lang="zh-TW" altLang="en-US" sz="2400" b="1" smtClean="0"/>
              <a:t>（漳、泉）</a:t>
            </a:r>
            <a:r>
              <a:rPr lang="zh-TW" altLang="en-US" b="1" smtClean="0">
                <a:ea typeface="標楷體" pitchFamily="65" charset="-120"/>
              </a:rPr>
              <a:t>與</a:t>
            </a:r>
            <a:r>
              <a:rPr lang="zh-TW" altLang="en-US" sz="4000" b="1" smtClean="0">
                <a:ea typeface="標楷體" pitchFamily="65" charset="-120"/>
              </a:rPr>
              <a:t>客家</a:t>
            </a:r>
            <a:r>
              <a:rPr lang="zh-TW" altLang="en-US" sz="2400" b="1" smtClean="0"/>
              <a:t>（汀、潮、汕）</a:t>
            </a:r>
          </a:p>
          <a:p>
            <a:r>
              <a:rPr lang="zh-TW" altLang="en-US" sz="4000" b="1" smtClean="0">
                <a:ea typeface="標楷體" pitchFamily="65" charset="-120"/>
              </a:rPr>
              <a:t>共同信仰</a:t>
            </a:r>
            <a:r>
              <a:rPr lang="en-US" altLang="zh-TW" sz="1800" b="1" smtClean="0">
                <a:ea typeface="標楷體" pitchFamily="65" charset="-120"/>
              </a:rPr>
              <a:t>(Mother)</a:t>
            </a:r>
            <a:r>
              <a:rPr lang="en-US" altLang="zh-TW" sz="4000" b="1" smtClean="0">
                <a:ea typeface="標楷體" pitchFamily="65" charset="-120"/>
              </a:rPr>
              <a:t> </a:t>
            </a:r>
            <a:r>
              <a:rPr lang="zh-TW" altLang="en-US" b="1" smtClean="0">
                <a:ea typeface="標楷體" pitchFamily="65" charset="-120"/>
              </a:rPr>
              <a:t>與 </a:t>
            </a:r>
            <a:r>
              <a:rPr lang="zh-TW" altLang="en-US" sz="4000" b="1" smtClean="0">
                <a:ea typeface="標楷體" pitchFamily="65" charset="-120"/>
              </a:rPr>
              <a:t>原鄉保護神</a:t>
            </a:r>
            <a:r>
              <a:rPr lang="zh-TW" altLang="en-US" sz="1800" b="1" smtClean="0"/>
              <a:t>（</a:t>
            </a:r>
            <a:r>
              <a:rPr lang="en-US" altLang="zh-TW" sz="1800" b="1" smtClean="0"/>
              <a:t>Father</a:t>
            </a:r>
            <a:r>
              <a:rPr lang="zh-TW" altLang="en-US" sz="1800" b="1" smtClean="0"/>
              <a:t>）</a:t>
            </a:r>
            <a:endParaRPr lang="zh-TW" altLang="en-US" sz="1800" b="1" smtClean="0">
              <a:ea typeface="標楷體" pitchFamily="65" charset="-120"/>
            </a:endParaRPr>
          </a:p>
          <a:p>
            <a:r>
              <a:rPr lang="zh-TW" altLang="en-US" sz="4000" b="1" smtClean="0">
                <a:ea typeface="標楷體" pitchFamily="65" charset="-120"/>
              </a:rPr>
              <a:t>唐山祖 </a:t>
            </a:r>
            <a:r>
              <a:rPr lang="zh-TW" altLang="en-US" b="1" smtClean="0">
                <a:ea typeface="標楷體" pitchFamily="65" charset="-120"/>
              </a:rPr>
              <a:t>與 </a:t>
            </a:r>
            <a:r>
              <a:rPr lang="zh-TW" altLang="en-US" sz="4000" b="1" smtClean="0">
                <a:ea typeface="標楷體" pitchFamily="65" charset="-120"/>
              </a:rPr>
              <a:t>開台祖</a:t>
            </a:r>
            <a:r>
              <a:rPr lang="zh-TW" altLang="en-US" sz="1800" b="1" smtClean="0"/>
              <a:t>（宗祠或宗廟）</a:t>
            </a:r>
            <a:endParaRPr lang="zh-TW" altLang="en-US" sz="1800" b="1" smtClean="0">
              <a:ea typeface="標楷體" pitchFamily="65" charset="-120"/>
            </a:endParaRPr>
          </a:p>
          <a:p>
            <a:r>
              <a:rPr lang="zh-TW" altLang="en-US" sz="4000" b="1" smtClean="0">
                <a:ea typeface="標楷體" pitchFamily="65" charset="-120"/>
              </a:rPr>
              <a:t>儒學 </a:t>
            </a:r>
            <a:r>
              <a:rPr lang="zh-TW" altLang="en-US" b="1" smtClean="0">
                <a:ea typeface="標楷體" pitchFamily="65" charset="-120"/>
              </a:rPr>
              <a:t>與 </a:t>
            </a:r>
            <a:r>
              <a:rPr lang="zh-TW" altLang="en-US" sz="4000" b="1" smtClean="0">
                <a:ea typeface="標楷體" pitchFamily="65" charset="-120"/>
              </a:rPr>
              <a:t>科考</a:t>
            </a:r>
            <a:r>
              <a:rPr lang="zh-TW" altLang="en-US" sz="1800" b="1" smtClean="0"/>
              <a:t>（另一種晉身管道</a:t>
            </a:r>
            <a:r>
              <a:rPr lang="en-US" altLang="zh-TW" sz="1800" b="1" smtClean="0"/>
              <a:t>—</a:t>
            </a:r>
            <a:r>
              <a:rPr lang="zh-TW" altLang="en-US" sz="1800" b="1" smtClean="0"/>
              <a:t>鄉勇）</a:t>
            </a:r>
            <a:endParaRPr lang="zh-TW" altLang="en-US" sz="1800" b="1" smtClean="0">
              <a:ea typeface="標楷體" pitchFamily="65" charset="-120"/>
            </a:endParaRPr>
          </a:p>
          <a:p>
            <a:r>
              <a:rPr lang="zh-TW" altLang="en-US" sz="4000" b="1" smtClean="0">
                <a:ea typeface="標楷體" pitchFamily="65" charset="-120"/>
              </a:rPr>
              <a:t>內地</a:t>
            </a:r>
            <a:r>
              <a:rPr lang="zh-TW" altLang="en-US" sz="2400" b="1" smtClean="0"/>
              <a:t>（中國）</a:t>
            </a:r>
            <a:r>
              <a:rPr lang="zh-TW" altLang="en-US" sz="4000" b="1" smtClean="0">
                <a:ea typeface="標楷體" pitchFamily="65" charset="-120"/>
              </a:rPr>
              <a:t>化</a:t>
            </a:r>
            <a:r>
              <a:rPr lang="zh-TW" altLang="en-US" b="1" smtClean="0">
                <a:ea typeface="標楷體" pitchFamily="65" charset="-120"/>
              </a:rPr>
              <a:t>與</a:t>
            </a:r>
            <a:r>
              <a:rPr lang="zh-TW" altLang="en-US" sz="4000" b="1" smtClean="0">
                <a:ea typeface="標楷體" pitchFamily="65" charset="-120"/>
              </a:rPr>
              <a:t>土著</a:t>
            </a:r>
            <a:r>
              <a:rPr lang="zh-TW" altLang="en-US" sz="2400" b="1" smtClean="0"/>
              <a:t>（本地）</a:t>
            </a:r>
            <a:r>
              <a:rPr lang="zh-TW" altLang="en-US" sz="4000" b="1" smtClean="0">
                <a:ea typeface="標楷體" pitchFamily="65" charset="-120"/>
              </a:rPr>
              <a:t>化</a:t>
            </a:r>
          </a:p>
          <a:p>
            <a:r>
              <a:rPr lang="zh-TW" altLang="en-US" sz="4000" b="1" smtClean="0">
                <a:solidFill>
                  <a:srgbClr val="FF0066"/>
                </a:solidFill>
                <a:ea typeface="標楷體" pitchFamily="65" charset="-120"/>
              </a:rPr>
              <a:t>特色</a:t>
            </a:r>
            <a:r>
              <a:rPr lang="zh-TW" altLang="en-US" sz="2400" b="1" smtClean="0"/>
              <a:t>：</a:t>
            </a:r>
            <a:r>
              <a:rPr lang="zh-TW" altLang="en-US" sz="2800" b="1" smtClean="0">
                <a:solidFill>
                  <a:srgbClr val="FF0066"/>
                </a:solidFill>
              </a:rPr>
              <a:t>再移民與冒險犯難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經濟開發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土地拓墾</a:t>
            </a:r>
            <a:r>
              <a:rPr lang="zh-TW" altLang="en-US" b="1" smtClean="0"/>
              <a:t>（南→北→東）</a:t>
            </a:r>
            <a:endParaRPr lang="zh-TW" altLang="en-US" sz="48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水利灌溉</a:t>
            </a:r>
            <a:r>
              <a:rPr lang="zh-TW" altLang="en-US" b="1" smtClean="0"/>
              <a:t>（埤塘、圳、堤）</a:t>
            </a:r>
            <a:endParaRPr lang="zh-TW" altLang="en-US" sz="48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農產增加</a:t>
            </a:r>
            <a:r>
              <a:rPr lang="zh-TW" altLang="en-US" b="1" smtClean="0"/>
              <a:t>（米、糖）</a:t>
            </a:r>
            <a:endParaRPr lang="zh-TW" altLang="en-US" sz="48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兩岸商業</a:t>
            </a:r>
            <a:r>
              <a:rPr lang="zh-TW" altLang="en-US" b="1" smtClean="0"/>
              <a:t>（郊商）</a:t>
            </a:r>
            <a:endParaRPr lang="zh-TW" altLang="en-US" sz="48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4800" b="1" smtClean="0">
                <a:latin typeface="新細明體" charset="-120"/>
              </a:rPr>
              <a:t>1</a:t>
            </a:r>
            <a:r>
              <a:rPr lang="zh-TW" altLang="en-US" sz="4800" b="1" smtClean="0">
                <a:ea typeface="標楷體" pitchFamily="65" charset="-120"/>
              </a:rPr>
              <a:t>府</a:t>
            </a:r>
            <a:r>
              <a:rPr lang="en-US" altLang="zh-TW" sz="4800" b="1" smtClean="0">
                <a:latin typeface="新細明體" charset="-120"/>
              </a:rPr>
              <a:t>2</a:t>
            </a:r>
            <a:r>
              <a:rPr lang="zh-TW" altLang="en-US" sz="4800" b="1" smtClean="0">
                <a:ea typeface="標楷體" pitchFamily="65" charset="-120"/>
              </a:rPr>
              <a:t>鹿</a:t>
            </a:r>
            <a:r>
              <a:rPr lang="en-US" altLang="zh-TW" sz="4800" b="1" smtClean="0">
                <a:latin typeface="新細明體" charset="-120"/>
              </a:rPr>
              <a:t>3</a:t>
            </a:r>
            <a:r>
              <a:rPr lang="zh-TW" altLang="en-US" sz="4800" b="1" smtClean="0">
                <a:ea typeface="標楷體" pitchFamily="65" charset="-120"/>
              </a:rPr>
              <a:t>艋舺</a:t>
            </a:r>
            <a:r>
              <a:rPr lang="zh-TW" altLang="en-US" b="1" smtClean="0"/>
              <a:t>四諸羅五竹塹六大里杙</a:t>
            </a:r>
            <a:r>
              <a:rPr lang="zh-TW" altLang="en-US" smtClean="0"/>
              <a:t> </a:t>
            </a:r>
            <a:r>
              <a:rPr lang="zh-TW" altLang="en-US" b="1" smtClean="0"/>
              <a:t>（安平</a:t>
            </a:r>
            <a:r>
              <a:rPr lang="en-US" altLang="en-US" b="1" smtClean="0">
                <a:ea typeface="新細明體" charset="-120"/>
              </a:rPr>
              <a:t>←</a:t>
            </a:r>
            <a:r>
              <a:rPr lang="zh-TW" altLang="en-US" b="1" smtClean="0"/>
              <a:t>→廈門）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民亂</a:t>
            </a:r>
            <a:r>
              <a:rPr lang="zh-TW" altLang="en-US" sz="5400" b="1">
                <a:ea typeface="標楷體" pitchFamily="65" charset="-120"/>
              </a:rPr>
              <a:t>與</a:t>
            </a:r>
            <a:r>
              <a:rPr lang="zh-TW" altLang="en-US" sz="7200" b="1">
                <a:ea typeface="標楷體" pitchFamily="65" charset="-120"/>
              </a:rPr>
              <a:t>械鬥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4525963"/>
          </a:xfrm>
        </p:spPr>
        <p:txBody>
          <a:bodyPr/>
          <a:lstStyle/>
          <a:p>
            <a:r>
              <a:rPr lang="zh-TW" altLang="en-US" sz="4800" b="1" smtClean="0">
                <a:ea typeface="標楷體" pitchFamily="65" charset="-120"/>
              </a:rPr>
              <a:t>官吏貪污</a:t>
            </a:r>
            <a:r>
              <a:rPr lang="zh-TW" altLang="en-US" sz="4000" b="1" smtClean="0">
                <a:ea typeface="標楷體" pitchFamily="65" charset="-120"/>
              </a:rPr>
              <a:t>與</a:t>
            </a:r>
            <a:r>
              <a:rPr lang="zh-TW" altLang="en-US" sz="4800" b="1" smtClean="0">
                <a:ea typeface="標楷體" pitchFamily="65" charset="-120"/>
              </a:rPr>
              <a:t>駐軍擾民</a:t>
            </a:r>
          </a:p>
          <a:p>
            <a:r>
              <a:rPr lang="zh-TW" altLang="en-US" sz="4800" b="1" smtClean="0">
                <a:ea typeface="標楷體" pitchFamily="65" charset="-120"/>
              </a:rPr>
              <a:t>游民流竄</a:t>
            </a:r>
            <a:r>
              <a:rPr lang="zh-TW" altLang="en-US" b="1" smtClean="0"/>
              <a:t>（羅漢腳）</a:t>
            </a:r>
          </a:p>
          <a:p>
            <a:r>
              <a:rPr lang="zh-TW" altLang="en-US" sz="4800" b="1" smtClean="0">
                <a:solidFill>
                  <a:srgbClr val="FF0000"/>
                </a:solidFill>
                <a:ea typeface="標楷體" pitchFamily="65" charset="-120"/>
              </a:rPr>
              <a:t>抗官三大民亂</a:t>
            </a:r>
          </a:p>
          <a:p>
            <a:pPr>
              <a:buFontTx/>
              <a:buNone/>
            </a:pPr>
            <a:r>
              <a:rPr lang="zh-TW" altLang="en-US" b="1" smtClean="0">
                <a:solidFill>
                  <a:srgbClr val="FF0000"/>
                </a:solidFill>
              </a:rPr>
              <a:t>（朱一貴，林爽文，戴潮春）</a:t>
            </a:r>
            <a:r>
              <a:rPr lang="zh-TW" altLang="en-US" b="1" smtClean="0"/>
              <a:t>→</a:t>
            </a:r>
            <a:r>
              <a:rPr lang="zh-TW" altLang="en-US" b="1" smtClean="0">
                <a:solidFill>
                  <a:srgbClr val="FF0000"/>
                </a:solidFill>
              </a:rPr>
              <a:t>紅衫軍、</a:t>
            </a:r>
            <a:r>
              <a:rPr lang="en-US" altLang="zh-TW" b="1" smtClean="0">
                <a:solidFill>
                  <a:srgbClr val="FF0000"/>
                </a:solidFill>
              </a:rPr>
              <a:t>517</a:t>
            </a:r>
            <a:endParaRPr lang="en-US" altLang="zh-TW" sz="4800" b="1" smtClean="0">
              <a:solidFill>
                <a:srgbClr val="FF0000"/>
              </a:solidFill>
              <a:ea typeface="標楷體" pitchFamily="65" charset="-120"/>
            </a:endParaRPr>
          </a:p>
          <a:p>
            <a:r>
              <a:rPr lang="zh-TW" altLang="en-US" sz="4800" b="1" smtClean="0">
                <a:ea typeface="標楷體" pitchFamily="65" charset="-120"/>
              </a:rPr>
              <a:t>分類械鬥</a:t>
            </a:r>
            <a:r>
              <a:rPr lang="zh-TW" altLang="en-US" b="1" smtClean="0"/>
              <a:t>（資源爭奪→族群衝突）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華康儷楷書"/>
                <a:cs typeface="華康儷楷書"/>
              </a:rPr>
              <a:t>終於體認到重要性</a:t>
            </a:r>
          </a:p>
        </p:txBody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9523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1628775"/>
            <a:ext cx="4016375" cy="661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268413"/>
            <a:ext cx="8229600" cy="1584325"/>
          </a:xfrm>
        </p:spPr>
        <p:txBody>
          <a:bodyPr/>
          <a:lstStyle/>
          <a:p>
            <a:r>
              <a:rPr lang="zh-TW" altLang="en-US" sz="7200" b="1" smtClean="0">
                <a:ea typeface="標楷體" pitchFamily="65" charset="-120"/>
              </a:rPr>
              <a:t>清領後期</a:t>
            </a:r>
          </a:p>
        </p:txBody>
      </p:sp>
      <p:pic>
        <p:nvPicPr>
          <p:cNvPr id="9625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3284538"/>
            <a:ext cx="4216400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開港通商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4800" b="1" smtClean="0">
                <a:ea typeface="標楷體" pitchFamily="65" charset="-120"/>
              </a:rPr>
              <a:t>《</a:t>
            </a:r>
            <a:r>
              <a:rPr lang="zh-TW" altLang="en-US" sz="4800" b="1" smtClean="0">
                <a:ea typeface="標楷體" pitchFamily="65" charset="-120"/>
              </a:rPr>
              <a:t>天津條約</a:t>
            </a:r>
            <a:r>
              <a:rPr lang="en-US" altLang="zh-TW" sz="4800" b="1" smtClean="0">
                <a:ea typeface="標楷體" pitchFamily="65" charset="-120"/>
              </a:rPr>
              <a:t>》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b="1" smtClean="0">
                <a:latin typeface="新細明體" charset="-120"/>
              </a:rPr>
              <a:t>       </a:t>
            </a:r>
            <a:r>
              <a:rPr lang="zh-TW" altLang="en-US" b="1" smtClean="0">
                <a:latin typeface="新細明體" charset="-120"/>
              </a:rPr>
              <a:t>（英法聯軍之役，</a:t>
            </a:r>
            <a:r>
              <a:rPr lang="en-US" altLang="zh-TW" b="1" smtClean="0">
                <a:latin typeface="新細明體" charset="-120"/>
              </a:rPr>
              <a:t>1858</a:t>
            </a:r>
            <a:r>
              <a:rPr lang="zh-TW" altLang="en-US" b="1" smtClean="0">
                <a:latin typeface="新細明體" charset="-120"/>
              </a:rPr>
              <a:t>）</a:t>
            </a:r>
            <a:endParaRPr lang="zh-TW" altLang="en-US" sz="4800" b="1" smtClean="0">
              <a:latin typeface="新細明體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領事館</a:t>
            </a:r>
            <a:r>
              <a:rPr lang="zh-TW" altLang="en-US" b="1" smtClean="0"/>
              <a:t>，</a:t>
            </a:r>
            <a:r>
              <a:rPr lang="zh-TW" altLang="en-US" sz="4800" b="1" smtClean="0">
                <a:ea typeface="標楷體" pitchFamily="65" charset="-120"/>
              </a:rPr>
              <a:t>海關</a:t>
            </a:r>
            <a:r>
              <a:rPr lang="zh-TW" altLang="en-US" sz="4000" b="1" smtClean="0">
                <a:ea typeface="標楷體" pitchFamily="65" charset="-120"/>
              </a:rPr>
              <a:t>與</a:t>
            </a:r>
            <a:r>
              <a:rPr lang="zh-TW" altLang="en-US" sz="4800" b="1" smtClean="0">
                <a:ea typeface="標楷體" pitchFamily="65" charset="-120"/>
              </a:rPr>
              <a:t>洋行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b="1" smtClean="0"/>
              <a:t>     （雞籠、滬尾、安平、打狗）</a:t>
            </a:r>
            <a:endParaRPr lang="zh-TW" altLang="en-US" sz="48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國際貿易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b="1" smtClean="0"/>
              <a:t>     （茶、糖、樟腦）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b="1" smtClean="0"/>
              <a:t>Taiwan  Woolong Tea</a:t>
            </a:r>
            <a:r>
              <a:rPr lang="zh-TW" altLang="en-US" b="1" smtClean="0"/>
              <a:t>兩次得獎 </a:t>
            </a:r>
          </a:p>
        </p:txBody>
      </p:sp>
      <p:pic>
        <p:nvPicPr>
          <p:cNvPr id="97283" name="Picture 5" descr="台北城.jpg (49495 byt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2688" y="4344988"/>
            <a:ext cx="2881312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6" descr="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-603250"/>
            <a:ext cx="2438400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茶葉出口世界第一</a:t>
            </a:r>
          </a:p>
        </p:txBody>
      </p:sp>
      <p:pic>
        <p:nvPicPr>
          <p:cNvPr id="98306" name="Picture 4" descr="1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27313" y="1196975"/>
            <a:ext cx="4189412" cy="69008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積極治台</a:t>
            </a:r>
          </a:p>
        </p:txBody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4800" b="1" smtClean="0">
                <a:ea typeface="標楷體" pitchFamily="65" charset="-120"/>
              </a:rPr>
              <a:t>列強環伺</a:t>
            </a:r>
            <a:r>
              <a:rPr lang="zh-TW" altLang="en-US" b="1" smtClean="0"/>
              <a:t>（英、美、日、法）</a:t>
            </a:r>
            <a:endParaRPr lang="zh-TW" altLang="en-US" sz="4800" b="1" smtClean="0">
              <a:ea typeface="標楷體" pitchFamily="65" charset="-120"/>
            </a:endParaRPr>
          </a:p>
          <a:p>
            <a:r>
              <a:rPr lang="zh-TW" altLang="en-US" sz="4800" b="1" smtClean="0">
                <a:ea typeface="標楷體" pitchFamily="65" charset="-120"/>
              </a:rPr>
              <a:t>牡丹社事件</a:t>
            </a:r>
            <a:r>
              <a:rPr lang="zh-TW" altLang="en-US" b="1" smtClean="0">
                <a:latin typeface="新細明體" charset="-120"/>
              </a:rPr>
              <a:t>（排灣</a:t>
            </a:r>
            <a:r>
              <a:rPr lang="en-US" altLang="en-US" b="1" smtClean="0">
                <a:latin typeface="新細明體" charset="-120"/>
                <a:ea typeface="新細明體" charset="-120"/>
              </a:rPr>
              <a:t>，</a:t>
            </a:r>
            <a:r>
              <a:rPr lang="en-US" altLang="zh-TW" b="1" smtClean="0">
                <a:latin typeface="新細明體" charset="-120"/>
              </a:rPr>
              <a:t>1874</a:t>
            </a:r>
            <a:r>
              <a:rPr lang="zh-TW" altLang="en-US" b="1" smtClean="0">
                <a:latin typeface="新細明體" charset="-120"/>
              </a:rPr>
              <a:t>）</a:t>
            </a:r>
            <a:endParaRPr lang="zh-TW" altLang="en-US" sz="4800" b="1" smtClean="0">
              <a:latin typeface="新細明體" charset="-120"/>
            </a:endParaRPr>
          </a:p>
          <a:p>
            <a:r>
              <a:rPr lang="zh-TW" altLang="en-US" sz="4800" b="1" smtClean="0">
                <a:ea typeface="標楷體" pitchFamily="65" charset="-120"/>
              </a:rPr>
              <a:t>沈葆楨</a:t>
            </a:r>
            <a:r>
              <a:rPr lang="zh-TW" altLang="en-US" b="1" smtClean="0"/>
              <a:t>（整頓防務）</a:t>
            </a:r>
            <a:endParaRPr lang="zh-TW" altLang="en-US" sz="4800" b="1" smtClean="0">
              <a:ea typeface="標楷體" pitchFamily="65" charset="-120"/>
            </a:endParaRPr>
          </a:p>
          <a:p>
            <a:r>
              <a:rPr lang="zh-TW" altLang="en-US" sz="4800" b="1" smtClean="0">
                <a:ea typeface="標楷體" pitchFamily="65" charset="-120"/>
              </a:rPr>
              <a:t>禁止→開放</a:t>
            </a:r>
          </a:p>
          <a:p>
            <a:r>
              <a:rPr lang="zh-TW" altLang="en-US" sz="4800" b="1" smtClean="0">
                <a:ea typeface="標楷體" pitchFamily="65" charset="-120"/>
              </a:rPr>
              <a:t>開山撫番</a:t>
            </a:r>
            <a:r>
              <a:rPr lang="zh-TW" altLang="en-US" b="1" smtClean="0"/>
              <a:t>（內山、後山）</a:t>
            </a:r>
          </a:p>
        </p:txBody>
      </p:sp>
      <p:pic>
        <p:nvPicPr>
          <p:cNvPr id="993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8175" y="3357563"/>
            <a:ext cx="3425825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166813"/>
            <a:ext cx="6192837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向上箭號 2"/>
          <p:cNvSpPr/>
          <p:nvPr/>
        </p:nvSpPr>
        <p:spPr>
          <a:xfrm rot="560067">
            <a:off x="4784725" y="3671888"/>
            <a:ext cx="484188" cy="1955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" name="向右箭號 3"/>
          <p:cNvSpPr/>
          <p:nvPr/>
        </p:nvSpPr>
        <p:spPr>
          <a:xfrm rot="14468343">
            <a:off x="5841207" y="4112419"/>
            <a:ext cx="977900" cy="4841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5604" name="文字方塊 4"/>
          <p:cNvSpPr txBox="1">
            <a:spLocks noChangeArrowheads="1"/>
          </p:cNvSpPr>
          <p:nvPr/>
        </p:nvSpPr>
        <p:spPr bwMode="auto">
          <a:xfrm>
            <a:off x="1258888" y="404813"/>
            <a:ext cx="7200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        大自然的力量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自強新政</a:t>
            </a:r>
          </a:p>
        </p:txBody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東南七省門戶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4800" b="1" smtClean="0">
                <a:ea typeface="標楷體" pitchFamily="65" charset="-120"/>
              </a:rPr>
              <a:t>   南北洋關鍵</a:t>
            </a: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海防建設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b="1" smtClean="0"/>
              <a:t>    （沈葆楨→丁日昌→</a:t>
            </a:r>
            <a:r>
              <a:rPr lang="zh-TW" altLang="en-US" b="1" smtClean="0">
                <a:solidFill>
                  <a:srgbClr val="FF0066"/>
                </a:solidFill>
              </a:rPr>
              <a:t>劉銘傳</a:t>
            </a:r>
            <a:r>
              <a:rPr lang="zh-TW" altLang="en-US" b="1" smtClean="0"/>
              <a:t>）</a:t>
            </a:r>
            <a:endParaRPr lang="zh-TW" altLang="en-US" sz="48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中法戰爭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b="1" smtClean="0"/>
              <a:t>    （安南，</a:t>
            </a:r>
            <a:r>
              <a:rPr lang="en-US" altLang="zh-TW" b="1" smtClean="0">
                <a:latin typeface="新細明體" charset="-120"/>
              </a:rPr>
              <a:t>1884─85</a:t>
            </a:r>
            <a:r>
              <a:rPr lang="zh-TW" altLang="en-US" b="1" smtClean="0"/>
              <a:t>，</a:t>
            </a:r>
            <a:r>
              <a:rPr lang="zh-TW" altLang="en-US" b="1" smtClean="0">
                <a:solidFill>
                  <a:srgbClr val="FF0066"/>
                </a:solidFill>
              </a:rPr>
              <a:t>劉銘傳</a:t>
            </a:r>
            <a:r>
              <a:rPr lang="zh-TW" altLang="en-US" b="1" smtClean="0"/>
              <a:t>）</a:t>
            </a:r>
          </a:p>
        </p:txBody>
      </p:sp>
      <p:pic>
        <p:nvPicPr>
          <p:cNvPr id="10035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4581525"/>
            <a:ext cx="235267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6" descr="劉銘傳.jpg (40945 byt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1052513"/>
            <a:ext cx="2246312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台灣建省</a:t>
            </a:r>
          </a:p>
        </p:txBody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9291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以防務為中心</a:t>
            </a: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開源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b="1" smtClean="0"/>
              <a:t>  （清賦、增產、開礦、招商）</a:t>
            </a:r>
            <a:endParaRPr lang="zh-TW" altLang="en-US" sz="48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4800" b="1" smtClean="0"/>
              <a:t>   ↓</a:t>
            </a:r>
            <a:endParaRPr lang="zh-TW" altLang="en-US" sz="48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建設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b="1" smtClean="0"/>
              <a:t>     （砲台、兵輪、軍械、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b="1" smtClean="0"/>
              <a:t>         電報、郵遞、鐵路、西學）</a:t>
            </a:r>
          </a:p>
        </p:txBody>
      </p:sp>
      <p:pic>
        <p:nvPicPr>
          <p:cNvPr id="101379" name="Picture 5" descr="台北市電燈.jpg (222038 byt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9450" y="3357563"/>
            <a:ext cx="33845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7" descr="騰雲號火車頭.jpg (39028 byt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1268413"/>
            <a:ext cx="13239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5" descr="劉銘傳時期的建設.jpg (98878 byt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196975"/>
            <a:ext cx="531495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當時的台灣已成為中國的模範省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smtClean="0"/>
          </a:p>
        </p:txBody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103427" name="Picture 4" descr="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-819150"/>
            <a:ext cx="5272087" cy="868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5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4000">
                <a:solidFill>
                  <a:srgbClr val="FF0000"/>
                </a:solidFill>
                <a:latin typeface="華康儷楷書"/>
                <a:ea typeface="華康儷楷書"/>
                <a:cs typeface="華康儷楷書"/>
              </a:rPr>
              <a:t>宰相有權能割地  孤臣無力可回天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smtClean="0"/>
          </a:p>
        </p:txBody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104451" name="Picture 4" descr="16"/>
          <p:cNvPicPr>
            <a:picLocks noChangeAspect="1" noChangeArrowheads="1"/>
          </p:cNvPicPr>
          <p:nvPr/>
        </p:nvPicPr>
        <p:blipFill>
          <a:blip r:embed="rId2"/>
          <a:srcRect t="8437"/>
          <a:stretch>
            <a:fillRect/>
          </a:stretch>
        </p:blipFill>
        <p:spPr bwMode="auto">
          <a:xfrm>
            <a:off x="1763713" y="0"/>
            <a:ext cx="5670550" cy="855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latin typeface="華康儷楷書"/>
                <a:ea typeface="華康儷楷書"/>
                <a:cs typeface="華康儷楷書"/>
              </a:rPr>
              <a:t>1895</a:t>
            </a:r>
            <a:r>
              <a:rPr lang="zh-TW" altLang="en-US" smtClean="0">
                <a:latin typeface="華康儷楷書"/>
                <a:ea typeface="華康儷楷書"/>
                <a:cs typeface="華康儷楷書"/>
              </a:rPr>
              <a:t>這部片</a:t>
            </a:r>
          </a:p>
        </p:txBody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>
                <a:ea typeface="華康儷楷書"/>
                <a:cs typeface="華康儷楷書"/>
              </a:rPr>
              <a:t>客家委員會出資</a:t>
            </a:r>
          </a:p>
          <a:p>
            <a:r>
              <a:rPr lang="zh-TW" altLang="en-US" smtClean="0">
                <a:ea typeface="華康儷楷書"/>
                <a:cs typeface="華康儷楷書"/>
              </a:rPr>
              <a:t>只論及桃園與新竹客家義勇反克</a:t>
            </a:r>
          </a:p>
          <a:p>
            <a:r>
              <a:rPr lang="zh-TW" altLang="en-US" smtClean="0">
                <a:ea typeface="華康儷楷書"/>
                <a:cs typeface="華康儷楷書"/>
              </a:rPr>
              <a:t>未論及其他地區</a:t>
            </a:r>
          </a:p>
        </p:txBody>
      </p:sp>
      <p:pic>
        <p:nvPicPr>
          <p:cNvPr id="105475" name="Picture 5" descr="px_fbtw49711071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2997200"/>
            <a:ext cx="2509837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日據時期</a:t>
            </a:r>
            <a:br>
              <a:rPr lang="zh-TW" altLang="en-US" sz="7200" b="1">
                <a:ea typeface="標楷體" pitchFamily="65" charset="-120"/>
              </a:rPr>
            </a:br>
            <a:r>
              <a:rPr lang="zh-TW" altLang="en-US" b="1">
                <a:latin typeface="新細明體" pitchFamily="18" charset="-120"/>
              </a:rPr>
              <a:t>（</a:t>
            </a:r>
            <a:r>
              <a:rPr lang="en-US" altLang="zh-TW" b="1">
                <a:latin typeface="新細明體" pitchFamily="18" charset="-120"/>
              </a:rPr>
              <a:t>51</a:t>
            </a:r>
            <a:r>
              <a:rPr lang="zh-TW" altLang="en-US" b="1">
                <a:latin typeface="新細明體" pitchFamily="18" charset="-120"/>
              </a:rPr>
              <a:t>年）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 fontScale="85000" lnSpcReduction="20000"/>
          </a:bodyPr>
          <a:lstStyle/>
          <a:p>
            <a:pPr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000">
                <a:latin typeface="標楷體" pitchFamily="65" charset="-120"/>
                <a:ea typeface="標楷體" pitchFamily="65" charset="-120"/>
              </a:rPr>
              <a:t>陳柔縉</a:t>
            </a:r>
          </a:p>
          <a:p>
            <a:pPr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000">
                <a:latin typeface="標楷體" pitchFamily="65" charset="-120"/>
                <a:ea typeface="標楷體" pitchFamily="65" charset="-120"/>
              </a:rPr>
              <a:t>      囍事台灣</a:t>
            </a:r>
          </a:p>
          <a:p>
            <a:pPr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000">
                <a:latin typeface="標楷體" pitchFamily="65" charset="-120"/>
                <a:ea typeface="標楷體" pitchFamily="65" charset="-120"/>
              </a:rPr>
              <a:t>      台灣西方文明初體驗</a:t>
            </a:r>
          </a:p>
          <a:p>
            <a:pPr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000">
                <a:latin typeface="標楷體" pitchFamily="65" charset="-120"/>
                <a:ea typeface="標楷體" pitchFamily="65" charset="-120"/>
              </a:rPr>
              <a:t>      台灣摩登老廣告</a:t>
            </a:r>
          </a:p>
        </p:txBody>
      </p:sp>
      <p:pic>
        <p:nvPicPr>
          <p:cNvPr id="106499" name="Picture 7" descr="馬關條約.jpg (66517 byt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87675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9" descr="藍地黃虎旗.jpg (76189 byt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73025"/>
            <a:ext cx="2808288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11" descr="日軍進台北城.jpg (29694 bytes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0"/>
            <a:ext cx="20002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7200" b="1">
                <a:ea typeface="標楷體" pitchFamily="65" charset="-120"/>
              </a:rPr>
              <a:t>                 </a:t>
            </a:r>
            <a:r>
              <a:rPr lang="zh-TW" altLang="en-US" sz="7200" b="1">
                <a:ea typeface="標楷體" pitchFamily="65" charset="-120"/>
              </a:rPr>
              <a:t>戰敗割台</a:t>
            </a:r>
          </a:p>
        </p:txBody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29600" cy="4525963"/>
          </a:xfrm>
        </p:spPr>
        <p:txBody>
          <a:bodyPr/>
          <a:lstStyle/>
          <a:p>
            <a:r>
              <a:rPr lang="en-US" altLang="zh-TW" sz="4800" b="1" smtClean="0">
                <a:ea typeface="標楷體" pitchFamily="65" charset="-120"/>
              </a:rPr>
              <a:t>        《</a:t>
            </a:r>
            <a:r>
              <a:rPr lang="zh-TW" altLang="en-US" sz="4800" b="1" smtClean="0">
                <a:ea typeface="標楷體" pitchFamily="65" charset="-120"/>
              </a:rPr>
              <a:t>馬關條約</a:t>
            </a:r>
            <a:r>
              <a:rPr lang="en-US" altLang="zh-TW" sz="4800" b="1" smtClean="0">
                <a:ea typeface="標楷體" pitchFamily="65" charset="-120"/>
              </a:rPr>
              <a:t>》</a:t>
            </a:r>
          </a:p>
          <a:p>
            <a:r>
              <a:rPr lang="zh-TW" altLang="en-US" sz="4800" b="1" smtClean="0">
                <a:ea typeface="標楷體" pitchFamily="65" charset="-120"/>
              </a:rPr>
              <a:t>台灣民主國</a:t>
            </a:r>
          </a:p>
          <a:p>
            <a:r>
              <a:rPr lang="zh-TW" altLang="en-US" sz="4800" b="1" smtClean="0">
                <a:ea typeface="標楷體" pitchFamily="65" charset="-120"/>
              </a:rPr>
              <a:t>平亂</a:t>
            </a:r>
            <a:r>
              <a:rPr lang="zh-TW" altLang="en-US" b="1" smtClean="0"/>
              <a:t>（</a:t>
            </a:r>
            <a:r>
              <a:rPr lang="zh-TW" altLang="en-US" sz="4000" smtClean="0"/>
              <a:t> </a:t>
            </a:r>
            <a:r>
              <a:rPr lang="zh-TW" altLang="en-US" b="1" smtClean="0">
                <a:latin typeface="新細明體" charset="-120"/>
              </a:rPr>
              <a:t>抗日義軍</a:t>
            </a:r>
            <a:r>
              <a:rPr lang="zh-TW" altLang="en-US" b="1" smtClean="0"/>
              <a:t>）</a:t>
            </a:r>
            <a:endParaRPr lang="zh-TW" altLang="en-US" sz="4800" b="1" smtClean="0">
              <a:ea typeface="標楷體" pitchFamily="65" charset="-120"/>
            </a:endParaRPr>
          </a:p>
          <a:p>
            <a:r>
              <a:rPr lang="zh-TW" altLang="en-US" sz="4800" b="1" smtClean="0">
                <a:ea typeface="標楷體" pitchFamily="65" charset="-120"/>
              </a:rPr>
              <a:t>理番</a:t>
            </a:r>
            <a:r>
              <a:rPr lang="zh-TW" altLang="en-US" b="1" smtClean="0"/>
              <a:t>（征北番，撫南番）</a:t>
            </a:r>
          </a:p>
        </p:txBody>
      </p:sp>
      <p:pic>
        <p:nvPicPr>
          <p:cNvPr id="107523" name="Picture 5" descr="乙未台灣抗日.jpg (128939 byt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2420938"/>
            <a:ext cx="3335337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6" descr="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-747713"/>
            <a:ext cx="2297113" cy="378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smtClean="0">
                <a:latin typeface="標楷體" pitchFamily="65" charset="-120"/>
                <a:ea typeface="標楷體" pitchFamily="65" charset="-120"/>
              </a:rPr>
              <a:t>日治分三期</a:t>
            </a:r>
          </a:p>
        </p:txBody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軍人總督：掃蕩與各種大調查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1895-1918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綏靖時期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</a:t>
            </a:r>
          </a:p>
          <a:p>
            <a:pPr>
              <a:lnSpc>
                <a:spcPct val="90000"/>
              </a:lnSpc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文人總督：建立各種制度與硬體建設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1918-1936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同化時期</a:t>
            </a:r>
            <a:endParaRPr lang="zh-TW" altLang="en-US" sz="280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軍人總督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皇民化政策與軍事化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1936-1945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 軍管時期</a:t>
            </a:r>
            <a:endParaRPr lang="zh-TW" altLang="en-US" sz="160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smtClean="0"/>
          </a:p>
        </p:txBody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109571" name="Picture 4" descr="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88913"/>
            <a:ext cx="4711700" cy="776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黑潮帶來訪客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922338"/>
            <a:ext cx="4319588" cy="593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殖民統治</a:t>
            </a:r>
          </a:p>
        </p:txBody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7085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TW" altLang="en-US" sz="4400" b="1" smtClean="0">
                <a:ea typeface="標楷體" pitchFamily="65" charset="-120"/>
              </a:rPr>
              <a:t>總督專制</a:t>
            </a:r>
            <a:r>
              <a:rPr lang="zh-TW" altLang="en-US" sz="2800" b="1" smtClean="0"/>
              <a:t>（</a:t>
            </a:r>
            <a:r>
              <a:rPr lang="en-US" altLang="zh-TW" sz="2800" b="1" smtClean="0"/>
              <a:t>《</a:t>
            </a:r>
            <a:r>
              <a:rPr lang="zh-TW" altLang="en-US" sz="2800" b="1" smtClean="0"/>
              <a:t>六三法</a:t>
            </a:r>
            <a:r>
              <a:rPr lang="en-US" altLang="zh-TW" sz="2800" b="1" smtClean="0"/>
              <a:t>》</a:t>
            </a:r>
            <a:r>
              <a:rPr lang="zh-TW" altLang="en-US" sz="2800" b="1" smtClean="0"/>
              <a:t>）</a:t>
            </a:r>
            <a:endParaRPr lang="zh-TW" altLang="en-US" sz="4400" b="1" smtClean="0">
              <a:ea typeface="標楷體" pitchFamily="65" charset="-120"/>
            </a:endParaRPr>
          </a:p>
          <a:p>
            <a:pPr>
              <a:lnSpc>
                <a:spcPct val="80000"/>
              </a:lnSpc>
            </a:pPr>
            <a:r>
              <a:rPr lang="zh-TW" altLang="en-US" sz="4400" b="1" smtClean="0">
                <a:ea typeface="標楷體" pitchFamily="65" charset="-120"/>
              </a:rPr>
              <a:t>警察行政</a:t>
            </a:r>
            <a:r>
              <a:rPr lang="zh-TW" altLang="en-US" sz="2800" b="1" smtClean="0"/>
              <a:t>（保甲制度）</a:t>
            </a:r>
            <a:endParaRPr lang="zh-TW" altLang="en-US" sz="4400" b="1" smtClean="0">
              <a:ea typeface="標楷體" pitchFamily="65" charset="-120"/>
            </a:endParaRPr>
          </a:p>
          <a:p>
            <a:pPr>
              <a:lnSpc>
                <a:spcPct val="80000"/>
              </a:lnSpc>
            </a:pPr>
            <a:r>
              <a:rPr lang="zh-TW" altLang="en-US" sz="4000" b="1" smtClean="0">
                <a:ea typeface="標楷體" pitchFamily="65" charset="-120"/>
              </a:rPr>
              <a:t>農業台灣→工業日本</a:t>
            </a:r>
          </a:p>
          <a:p>
            <a:pPr>
              <a:lnSpc>
                <a:spcPct val="80000"/>
              </a:lnSpc>
            </a:pPr>
            <a:r>
              <a:rPr lang="zh-TW" altLang="en-US" sz="4400" b="1" smtClean="0">
                <a:ea typeface="標楷體" pitchFamily="65" charset="-120"/>
              </a:rPr>
              <a:t>官營專賣</a:t>
            </a:r>
            <a:r>
              <a:rPr lang="zh-TW" altLang="en-US" sz="3600" b="1" smtClean="0">
                <a:ea typeface="標楷體" pitchFamily="65" charset="-120"/>
              </a:rPr>
              <a:t>與</a:t>
            </a:r>
            <a:r>
              <a:rPr lang="zh-TW" altLang="en-US" sz="4400" b="1" smtClean="0">
                <a:ea typeface="標楷體" pitchFamily="65" charset="-120"/>
              </a:rPr>
              <a:t>財閥壟斷</a:t>
            </a:r>
          </a:p>
          <a:p>
            <a:pPr>
              <a:lnSpc>
                <a:spcPct val="80000"/>
              </a:lnSpc>
            </a:pPr>
            <a:r>
              <a:rPr lang="zh-TW" altLang="en-US" sz="4400" b="1" smtClean="0">
                <a:ea typeface="標楷體" pitchFamily="65" charset="-120"/>
              </a:rPr>
              <a:t>基高海港</a:t>
            </a:r>
            <a:r>
              <a:rPr lang="zh-TW" altLang="en-US" sz="3600" b="1" smtClean="0">
                <a:ea typeface="標楷體" pitchFamily="65" charset="-120"/>
              </a:rPr>
              <a:t>與</a:t>
            </a:r>
            <a:r>
              <a:rPr lang="zh-TW" altLang="en-US" sz="4400" b="1" smtClean="0">
                <a:ea typeface="標楷體" pitchFamily="65" charset="-120"/>
              </a:rPr>
              <a:t>縱貫鐵路</a:t>
            </a:r>
          </a:p>
          <a:p>
            <a:pPr>
              <a:lnSpc>
                <a:spcPct val="80000"/>
              </a:lnSpc>
            </a:pPr>
            <a:r>
              <a:rPr lang="zh-TW" altLang="en-US" sz="4400" b="1" smtClean="0">
                <a:ea typeface="標楷體" pitchFamily="65" charset="-120"/>
              </a:rPr>
              <a:t>台南事件</a:t>
            </a:r>
            <a:r>
              <a:rPr lang="zh-TW" altLang="en-US" sz="2800" b="1" smtClean="0">
                <a:latin typeface="新細明體" charset="-120"/>
              </a:rPr>
              <a:t>（余清芳，</a:t>
            </a:r>
            <a:r>
              <a:rPr lang="en-US" altLang="zh-TW" sz="2800" b="1" smtClean="0">
                <a:latin typeface="新細明體" charset="-120"/>
              </a:rPr>
              <a:t>1915</a:t>
            </a:r>
            <a:r>
              <a:rPr lang="zh-TW" altLang="en-US" sz="2800" b="1" smtClean="0">
                <a:latin typeface="新細明體" charset="-120"/>
              </a:rPr>
              <a:t>）</a:t>
            </a:r>
            <a:endParaRPr lang="zh-TW" altLang="en-US" sz="4400" b="1" smtClean="0">
              <a:latin typeface="新細明體" charset="-120"/>
            </a:endParaRPr>
          </a:p>
          <a:p>
            <a:pPr>
              <a:lnSpc>
                <a:spcPct val="80000"/>
              </a:lnSpc>
            </a:pPr>
            <a:r>
              <a:rPr lang="zh-TW" altLang="en-US" sz="4400" b="1" smtClean="0">
                <a:ea typeface="標楷體" pitchFamily="65" charset="-120"/>
              </a:rPr>
              <a:t>霧社事件</a:t>
            </a:r>
            <a:r>
              <a:rPr lang="zh-TW" altLang="en-US" sz="2800" b="1" smtClean="0">
                <a:latin typeface="新細明體" charset="-120"/>
              </a:rPr>
              <a:t>（泰雅，</a:t>
            </a:r>
            <a:r>
              <a:rPr lang="en-US" altLang="zh-TW" sz="2800" b="1" smtClean="0">
                <a:latin typeface="新細明體" charset="-120"/>
              </a:rPr>
              <a:t>1930</a:t>
            </a:r>
            <a:r>
              <a:rPr lang="zh-TW" altLang="en-US" sz="2800" b="1" smtClean="0">
                <a:latin typeface="新細明體" charset="-120"/>
              </a:rPr>
              <a:t>）</a:t>
            </a:r>
          </a:p>
        </p:txBody>
      </p:sp>
      <p:pic>
        <p:nvPicPr>
          <p:cNvPr id="110595" name="Picture 5" descr="museum.jpg (4718 byt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5013325"/>
            <a:ext cx="15716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7" descr="莫那魯道.jpg (29608 byt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1628775"/>
            <a:ext cx="12001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9" descr="taida-hospital.jpg (39965 bytes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3429000"/>
            <a:ext cx="18288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日月潭紅茶由來</a:t>
            </a:r>
          </a:p>
        </p:txBody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111619" name="Picture 4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2475" y="-687388"/>
            <a:ext cx="4581525" cy="754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南北鐵路貫通在台中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mtClean="0">
                <a:ea typeface="標楷體" pitchFamily="65" charset="-120"/>
              </a:rPr>
              <a:t>湖心亭</a:t>
            </a:r>
          </a:p>
        </p:txBody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1126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341438"/>
            <a:ext cx="475297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6" descr="c1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844675"/>
            <a:ext cx="23812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8" descr="readtw-10019-img-100_001-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3475" y="3706813"/>
            <a:ext cx="420052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4" descr="F100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836613"/>
            <a:ext cx="8424862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4000"/>
              <a:t>1908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殖民化教育</a:t>
            </a:r>
          </a:p>
        </p:txBody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差別待遇</a:t>
            </a:r>
            <a:r>
              <a:rPr lang="zh-TW" altLang="en-US" b="1" smtClean="0"/>
              <a:t>（種族歧視）</a:t>
            </a:r>
            <a:endParaRPr lang="zh-TW" altLang="en-US" sz="48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公</a:t>
            </a:r>
            <a:r>
              <a:rPr lang="en-US" altLang="zh-TW" sz="4800" smtClean="0">
                <a:latin typeface="新細明體" charset="-120"/>
              </a:rPr>
              <a:t>/</a:t>
            </a:r>
            <a:r>
              <a:rPr lang="zh-TW" altLang="en-US" sz="4800" b="1" smtClean="0">
                <a:ea typeface="標楷體" pitchFamily="65" charset="-120"/>
              </a:rPr>
              <a:t>小學校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b="1" smtClean="0"/>
              <a:t>（六年義教）</a:t>
            </a: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普及日語</a:t>
            </a:r>
            <a:r>
              <a:rPr lang="zh-TW" altLang="en-US" b="1" smtClean="0"/>
              <a:t>（支那人→次等日人）</a:t>
            </a:r>
            <a:endParaRPr lang="zh-TW" altLang="en-US" sz="48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職業教育</a:t>
            </a:r>
            <a:r>
              <a:rPr lang="zh-TW" altLang="en-US" b="1" smtClean="0"/>
              <a:t>（下層勞力）</a:t>
            </a:r>
            <a:endParaRPr lang="zh-TW" altLang="en-US" sz="48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800" b="1" smtClean="0">
                <a:ea typeface="標楷體" pitchFamily="65" charset="-120"/>
              </a:rPr>
              <a:t>內地延長→皇民化</a:t>
            </a:r>
            <a:endParaRPr lang="zh-TW" altLang="en-US" b="1" smtClean="0"/>
          </a:p>
        </p:txBody>
      </p:sp>
      <p:pic>
        <p:nvPicPr>
          <p:cNvPr id="1146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0"/>
            <a:ext cx="3924300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4381500"/>
            <a:ext cx="32099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和平抗爭</a:t>
            </a:r>
            <a:r>
              <a:rPr lang="zh-TW" altLang="en-US" sz="3200" b="1">
                <a:solidFill>
                  <a:srgbClr val="FF0000"/>
                </a:solidFill>
                <a:ea typeface="標楷體" pitchFamily="65" charset="-120"/>
              </a:rPr>
              <a:t>台灣的民主運動</a:t>
            </a:r>
          </a:p>
        </p:txBody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台灣議會設置運動</a:t>
            </a:r>
            <a:r>
              <a:rPr lang="zh-TW" altLang="en-US" sz="2800" b="1" smtClean="0"/>
              <a:t>（林獻堂）</a:t>
            </a:r>
            <a:endParaRPr lang="zh-TW" altLang="en-US" sz="44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台灣文化協會</a:t>
            </a:r>
            <a:r>
              <a:rPr lang="zh-TW" altLang="en-US" sz="2800" b="1" smtClean="0"/>
              <a:t>（林獻堂）</a:t>
            </a:r>
            <a:endParaRPr lang="zh-TW" altLang="en-US" sz="44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台灣民眾黨</a:t>
            </a:r>
            <a:r>
              <a:rPr lang="zh-TW" altLang="en-US" sz="2800" b="1" smtClean="0"/>
              <a:t>（蔣渭水）</a:t>
            </a:r>
            <a:endParaRPr lang="zh-TW" altLang="en-US" sz="44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台灣地方自治聯盟</a:t>
            </a:r>
            <a:r>
              <a:rPr lang="zh-TW" altLang="en-US" sz="2800" b="1" smtClean="0"/>
              <a:t>（蔡培火）</a:t>
            </a:r>
            <a:endParaRPr lang="zh-TW" altLang="en-US" sz="44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台灣農民組合</a:t>
            </a:r>
            <a:r>
              <a:rPr lang="zh-TW" altLang="en-US" sz="2800" b="1" smtClean="0"/>
              <a:t>（簡吉）</a:t>
            </a:r>
            <a:endParaRPr lang="zh-TW" altLang="en-US" sz="4400" b="1" smtClean="0"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4400" b="1" smtClean="0">
                <a:ea typeface="標楷體" pitchFamily="65" charset="-120"/>
              </a:rPr>
              <a:t>台灣工友總聯盟</a:t>
            </a:r>
            <a:r>
              <a:rPr lang="zh-TW" altLang="en-US" sz="2800" b="1" smtClean="0"/>
              <a:t>（蔣渭水）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zh-TW" altLang="en-US" sz="5400" smtClean="0">
                <a:latin typeface="標楷體" pitchFamily="65" charset="-120"/>
                <a:ea typeface="標楷體" pitchFamily="65" charset="-120"/>
              </a:rPr>
              <a:t>代表人物</a:t>
            </a:r>
          </a:p>
        </p:txBody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116739" name="Picture 6" descr="DSCN98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0900" y="1196975"/>
            <a:ext cx="4467225" cy="601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台灣診斷書</a:t>
            </a:r>
            <a:r>
              <a:rPr lang="zh-TW" altLang="en-US" sz="3600" smtClean="0"/>
              <a:t>（</a:t>
            </a:r>
            <a:r>
              <a:rPr lang="en-US" altLang="zh-TW" sz="3600" smtClean="0"/>
              <a:t>1921</a:t>
            </a:r>
            <a:r>
              <a:rPr lang="zh-TW" altLang="en-US" sz="3600" smtClean="0"/>
              <a:t>）</a:t>
            </a:r>
          </a:p>
        </p:txBody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6610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1000" smtClean="0"/>
              <a:t>《</a:t>
            </a:r>
            <a:r>
              <a:rPr lang="zh-TW" altLang="en-US" sz="1000" smtClean="0"/>
              <a:t>台灣診斷書</a:t>
            </a:r>
            <a:r>
              <a:rPr lang="en-US" altLang="zh-TW" sz="1000" smtClean="0"/>
              <a:t>》</a:t>
            </a:r>
            <a:br>
              <a:rPr lang="en-US" altLang="zh-TW" sz="1000" smtClean="0"/>
            </a:br>
            <a:r>
              <a:rPr lang="zh-TW" altLang="en-US" sz="1000" smtClean="0"/>
              <a:t>姓名：台灣島 </a:t>
            </a:r>
            <a:br>
              <a:rPr lang="zh-TW" altLang="en-US" sz="1000" smtClean="0"/>
            </a:br>
            <a:r>
              <a:rPr lang="zh-TW" altLang="en-US" sz="1000" smtClean="0"/>
              <a:t>年齡：移籍至現住址已二十七歲 </a:t>
            </a:r>
            <a:br>
              <a:rPr lang="zh-TW" altLang="en-US" sz="1000" smtClean="0"/>
            </a:br>
            <a:r>
              <a:rPr lang="zh-TW" altLang="en-US" sz="1000" smtClean="0"/>
              <a:t>原籍：中國福建省台灣道 </a:t>
            </a:r>
            <a:br>
              <a:rPr lang="zh-TW" altLang="en-US" sz="1000" smtClean="0"/>
            </a:br>
            <a:r>
              <a:rPr lang="zh-TW" altLang="en-US" sz="1000" smtClean="0"/>
              <a:t>目前住所：大日本帝國台灣總督府 </a:t>
            </a:r>
            <a:br>
              <a:rPr lang="zh-TW" altLang="en-US" sz="1000" smtClean="0"/>
            </a:br>
            <a:r>
              <a:rPr lang="zh-TW" altLang="en-US" sz="1000" smtClean="0"/>
              <a:t>職業：世界和平第一關守衛 </a:t>
            </a:r>
            <a:br>
              <a:rPr lang="zh-TW" altLang="en-US" sz="1000" smtClean="0"/>
            </a:br>
            <a:r>
              <a:rPr lang="zh-TW" altLang="en-US" sz="1000" smtClean="0"/>
              <a:t>遺傳：有黃帝、周公、孔子、孟子等血統，遺傳性顯著 </a:t>
            </a:r>
            <a:br>
              <a:rPr lang="zh-TW" altLang="en-US" sz="1000" smtClean="0"/>
            </a:br>
            <a:r>
              <a:rPr lang="zh-TW" altLang="en-US" sz="1000" smtClean="0"/>
              <a:t>素質：如上述聖賢後裔，素質強健，天資聰穎 </a:t>
            </a:r>
            <a:br>
              <a:rPr lang="zh-TW" altLang="en-US" sz="1000" smtClean="0"/>
            </a:br>
            <a:r>
              <a:rPr lang="zh-TW" altLang="en-US" sz="1000" smtClean="0"/>
              <a:t/>
            </a:r>
            <a:br>
              <a:rPr lang="zh-TW" altLang="en-US" sz="1000" smtClean="0"/>
            </a:br>
            <a:r>
              <a:rPr lang="zh-TW" altLang="en-US" sz="1000" smtClean="0"/>
              <a:t>過去病歷：幼年時即鄭成功時代，身體頗為強壯，頭腦明晰，意志堅強，品行高尚，身手矯健。清朝後，因政策中毒，身體逐漸衰弱，意志薄弱，品行逐漸低劣，節操低下。遷至日本帝國後，接受不健全的治療法，稍有起色，大約２００年之久的慢性中毒症，不易痊癒</a:t>
            </a:r>
            <a:br>
              <a:rPr lang="zh-TW" altLang="en-US" sz="1000" smtClean="0"/>
            </a:br>
            <a:r>
              <a:rPr lang="zh-TW" altLang="en-US" sz="1000" smtClean="0"/>
              <a:t/>
            </a:r>
            <a:br>
              <a:rPr lang="zh-TW" altLang="en-US" sz="1000" smtClean="0"/>
            </a:br>
            <a:r>
              <a:rPr lang="zh-TW" altLang="en-US" sz="1000" smtClean="0">
                <a:solidFill>
                  <a:srgbClr val="FF0000"/>
                </a:solidFill>
              </a:rPr>
              <a:t>目前症狀：道德頹廢，人心澆漓，物慾旺盛，精神生活貧瘠，風俗醜陋，迷信深固，頑迷不悟，罔顧衛生，智慮淺薄，不知永久大計，只圖眼前小利，墮落怠惰，腐敗、怠慢、虛榮、寡廉鮮恥、四肢倦怠、惰氣滿滿、意氣蕭沉，豪無生氣 </a:t>
            </a:r>
            <a:br>
              <a:rPr lang="zh-TW" altLang="en-US" sz="1000" smtClean="0">
                <a:solidFill>
                  <a:srgbClr val="FF0000"/>
                </a:solidFill>
              </a:rPr>
            </a:br>
            <a:r>
              <a:rPr lang="zh-TW" altLang="en-US" sz="1000" smtClean="0"/>
              <a:t/>
            </a:r>
            <a:br>
              <a:rPr lang="zh-TW" altLang="en-US" sz="1000" smtClean="0"/>
            </a:br>
            <a:r>
              <a:rPr lang="zh-TW" altLang="en-US" sz="1000" smtClean="0"/>
              <a:t>病人陳述：頭痛、眩暈、腹內飢餓感。最初檢查患者時，以其頭較身大，理應富於思考力，但以二、三常識問題加以詢問，其回答不得要領，可想像患者是個低能兒，頭骨雖大，內容空虛，腦髓不足，問他稍微深入的哲學、數學、科學及世界局勢，便頭暈目眩。但他的四肢卻很發達，或許是操勞過度的緣故吧！在診察他的腹部，細小而凹入。腹壁成一條皺紋，洽像是剛生育過的產婦，想必是由於大正五年以來託歐洲大戰之福，一時突然脹飽，去年夏天，和談之風引起了腸感冒，嚴重下痢，使得腹部緊急收縮。 </a:t>
            </a:r>
            <a:br>
              <a:rPr lang="zh-TW" altLang="en-US" sz="1000" smtClean="0"/>
            </a:br>
            <a:r>
              <a:rPr lang="zh-TW" altLang="en-US" sz="1000" smtClean="0"/>
              <a:t/>
            </a:r>
            <a:br>
              <a:rPr lang="zh-TW" altLang="en-US" sz="1000" smtClean="0"/>
            </a:br>
            <a:r>
              <a:rPr lang="zh-TW" altLang="en-US" sz="1000" smtClean="0"/>
              <a:t>診斷：世界文化的低能兒 </a:t>
            </a:r>
            <a:br>
              <a:rPr lang="zh-TW" altLang="en-US" sz="1000" smtClean="0"/>
            </a:br>
            <a:r>
              <a:rPr lang="zh-TW" altLang="en-US" sz="1000" smtClean="0"/>
              <a:t>原因：智識之營養不良</a:t>
            </a:r>
            <a:br>
              <a:rPr lang="zh-TW" altLang="en-US" sz="1000" smtClean="0"/>
            </a:br>
            <a:r>
              <a:rPr lang="zh-TW" altLang="en-US" sz="1000" smtClean="0"/>
              <a:t>經過：患長期慢性病</a:t>
            </a:r>
            <a:br>
              <a:rPr lang="zh-TW" altLang="en-US" sz="1000" smtClean="0"/>
            </a:br>
            <a:r>
              <a:rPr lang="zh-TW" altLang="en-US" sz="1000" smtClean="0"/>
              <a:t>療後病況：因素質純良，如加以適當之治療，必能早日痊癒。反之，如果治療錯誤或延宕時間，則必致人膏肓，有不治死亡之虞</a:t>
            </a:r>
            <a:br>
              <a:rPr lang="zh-TW" altLang="en-US" sz="1000" smtClean="0"/>
            </a:br>
            <a:r>
              <a:rPr lang="zh-TW" altLang="en-US" sz="1000" smtClean="0">
                <a:solidFill>
                  <a:srgbClr val="FF0000"/>
                </a:solidFill>
              </a:rPr>
              <a:t/>
            </a:r>
            <a:br>
              <a:rPr lang="zh-TW" altLang="en-US" sz="1000" smtClean="0">
                <a:solidFill>
                  <a:srgbClr val="FF0000"/>
                </a:solidFill>
              </a:rPr>
            </a:br>
            <a:r>
              <a:rPr lang="zh-TW" altLang="en-US" sz="1000" smtClean="0">
                <a:solidFill>
                  <a:srgbClr val="FF0000"/>
                </a:solidFill>
              </a:rPr>
              <a:t>療法：根本治療</a:t>
            </a:r>
            <a:br>
              <a:rPr lang="zh-TW" altLang="en-US" sz="1000" smtClean="0">
                <a:solidFill>
                  <a:srgbClr val="FF0000"/>
                </a:solidFill>
              </a:rPr>
            </a:br>
            <a:r>
              <a:rPr lang="zh-TW" altLang="en-US" sz="1000" smtClean="0">
                <a:solidFill>
                  <a:srgbClr val="FF0000"/>
                </a:solidFill>
              </a:rPr>
              <a:t>處方：正規學校教育　　　極量</a:t>
            </a:r>
            <a:br>
              <a:rPr lang="zh-TW" altLang="en-US" sz="1000" smtClean="0">
                <a:solidFill>
                  <a:srgbClr val="FF0000"/>
                </a:solidFill>
              </a:rPr>
            </a:br>
            <a:r>
              <a:rPr lang="zh-TW" altLang="en-US" sz="1000" smtClean="0">
                <a:solidFill>
                  <a:srgbClr val="FF0000"/>
                </a:solidFill>
              </a:rPr>
              <a:t>　　　圖書館　　　　　　極量</a:t>
            </a:r>
            <a:br>
              <a:rPr lang="zh-TW" altLang="en-US" sz="1000" smtClean="0">
                <a:solidFill>
                  <a:srgbClr val="FF0000"/>
                </a:solidFill>
              </a:rPr>
            </a:br>
            <a:r>
              <a:rPr lang="zh-TW" altLang="en-US" sz="1000" smtClean="0">
                <a:solidFill>
                  <a:srgbClr val="FF0000"/>
                </a:solidFill>
              </a:rPr>
              <a:t>　　　補習教育　　　　　極量</a:t>
            </a:r>
            <a:br>
              <a:rPr lang="zh-TW" altLang="en-US" sz="1000" smtClean="0">
                <a:solidFill>
                  <a:srgbClr val="FF0000"/>
                </a:solidFill>
              </a:rPr>
            </a:br>
            <a:r>
              <a:rPr lang="zh-TW" altLang="en-US" sz="1000" smtClean="0">
                <a:solidFill>
                  <a:srgbClr val="FF0000"/>
                </a:solidFill>
              </a:rPr>
              <a:t>　　　讀報社　　　　　　極量 </a:t>
            </a:r>
            <a:br>
              <a:rPr lang="zh-TW" altLang="en-US" sz="1000" smtClean="0">
                <a:solidFill>
                  <a:srgbClr val="FF0000"/>
                </a:solidFill>
              </a:rPr>
            </a:br>
            <a:r>
              <a:rPr lang="zh-TW" altLang="en-US" sz="1000" smtClean="0"/>
              <a:t/>
            </a:r>
            <a:br>
              <a:rPr lang="zh-TW" altLang="en-US" sz="1000" smtClean="0"/>
            </a:br>
            <a:r>
              <a:rPr lang="zh-TW" altLang="en-US" sz="1000" smtClean="0"/>
              <a:t>調和上述各劑，迅速服用，可於二十年痊癒。其他特效藥品從略。</a:t>
            </a:r>
            <a:br>
              <a:rPr lang="zh-TW" altLang="en-US" sz="1000" smtClean="0"/>
            </a:br>
            <a:r>
              <a:rPr lang="zh-TW" altLang="en-US" sz="1000" smtClean="0"/>
              <a:t>大正十年（民國十年）１１月１３日</a:t>
            </a:r>
            <a:br>
              <a:rPr lang="zh-TW" altLang="en-US" sz="1000" smtClean="0"/>
            </a:br>
            <a:r>
              <a:rPr lang="zh-TW" altLang="en-US" sz="1000" smtClean="0"/>
              <a:t>主治醫師　　蔣渭水</a:t>
            </a:r>
            <a:br>
              <a:rPr lang="zh-TW" altLang="en-US" sz="1000" smtClean="0"/>
            </a:br>
            <a:r>
              <a:rPr lang="zh-TW" altLang="en-US" sz="1000" smtClean="0"/>
              <a:t/>
            </a:r>
            <a:br>
              <a:rPr lang="zh-TW" altLang="en-US" sz="1000" smtClean="0"/>
            </a:br>
            <a:endParaRPr lang="zh-TW" altLang="en-US" sz="1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南進基地</a:t>
            </a:r>
          </a:p>
        </p:txBody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r>
              <a:rPr lang="zh-TW" altLang="en-US" sz="4800" b="1" smtClean="0">
                <a:ea typeface="標楷體" pitchFamily="65" charset="-120"/>
              </a:rPr>
              <a:t>大東亞戰爭</a:t>
            </a:r>
          </a:p>
          <a:p>
            <a:pPr>
              <a:buFontTx/>
              <a:buNone/>
            </a:pPr>
            <a:r>
              <a:rPr lang="zh-TW" altLang="en-US" b="1" smtClean="0"/>
              <a:t>     （前進基地→東南亞）</a:t>
            </a:r>
            <a:endParaRPr lang="zh-TW" altLang="en-US" sz="4800" b="1" smtClean="0">
              <a:ea typeface="標楷體" pitchFamily="65" charset="-120"/>
            </a:endParaRPr>
          </a:p>
          <a:p>
            <a:r>
              <a:rPr lang="zh-TW" altLang="en-US" sz="4800" b="1" smtClean="0">
                <a:ea typeface="標楷體" pitchFamily="65" charset="-120"/>
              </a:rPr>
              <a:t>軍需工業化</a:t>
            </a:r>
          </a:p>
          <a:p>
            <a:pPr>
              <a:buFontTx/>
              <a:buNone/>
            </a:pPr>
            <a:r>
              <a:rPr lang="zh-TW" altLang="en-US" b="1" smtClean="0"/>
              <a:t>     （電力、煉鋁、酒精、水泥）</a:t>
            </a:r>
            <a:endParaRPr lang="zh-TW" altLang="en-US" sz="4800" b="1" smtClean="0">
              <a:ea typeface="標楷體" pitchFamily="65" charset="-120"/>
            </a:endParaRPr>
          </a:p>
          <a:p>
            <a:r>
              <a:rPr lang="zh-TW" altLang="en-US" sz="4800" b="1" smtClean="0">
                <a:ea typeface="標楷體" pitchFamily="65" charset="-120"/>
              </a:rPr>
              <a:t>二戰終結</a:t>
            </a:r>
          </a:p>
          <a:p>
            <a:pPr>
              <a:buFontTx/>
              <a:buNone/>
            </a:pPr>
            <a:r>
              <a:rPr lang="zh-TW" altLang="en-US" b="1" smtClean="0">
                <a:latin typeface="新細明體" charset="-120"/>
              </a:rPr>
              <a:t>        （大日本帝國戰敗</a:t>
            </a:r>
            <a:r>
              <a:rPr lang="en-US" altLang="en-US" b="1" smtClean="0">
                <a:ea typeface="新細明體" charset="-120"/>
              </a:rPr>
              <a:t>，</a:t>
            </a:r>
            <a:r>
              <a:rPr lang="en-US" altLang="zh-TW" b="1" smtClean="0">
                <a:latin typeface="新細明體" charset="-120"/>
              </a:rPr>
              <a:t>1945</a:t>
            </a:r>
            <a:r>
              <a:rPr lang="zh-TW" altLang="en-US" b="1" smtClean="0">
                <a:latin typeface="新細明體" charset="-120"/>
              </a:rPr>
              <a:t>）</a:t>
            </a:r>
          </a:p>
        </p:txBody>
      </p:sp>
      <p:pic>
        <p:nvPicPr>
          <p:cNvPr id="1187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3063" y="4456113"/>
            <a:ext cx="3690937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506538"/>
            <a:ext cx="3635375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90805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b="1">
                <a:ea typeface="標楷體" pitchFamily="65" charset="-120"/>
              </a:rPr>
              <a:t>當代台灣</a:t>
            </a:r>
          </a:p>
        </p:txBody>
      </p:sp>
      <p:pic>
        <p:nvPicPr>
          <p:cNvPr id="1198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2565400"/>
            <a:ext cx="46672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5003</Words>
  <Application>Microsoft Office PowerPoint</Application>
  <PresentationFormat>On-screen Show (4:3)</PresentationFormat>
  <Paragraphs>430</Paragraphs>
  <Slides>110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簡報設計範本</vt:lpstr>
      </vt:variant>
      <vt:variant>
        <vt:i4>4</vt:i4>
      </vt:variant>
      <vt:variant>
        <vt:lpstr>投影片標題</vt:lpstr>
      </vt:variant>
      <vt:variant>
        <vt:i4>110</vt:i4>
      </vt:variant>
    </vt:vector>
  </HeadingPairs>
  <TitlesOfParts>
    <vt:vector size="128" baseType="lpstr">
      <vt:lpstr>Calibri</vt:lpstr>
      <vt:lpstr>新細明體</vt:lpstr>
      <vt:lpstr>Arial</vt:lpstr>
      <vt:lpstr>標楷體</vt:lpstr>
      <vt:lpstr>Wingdings</vt:lpstr>
      <vt:lpstr>Times New Roman</vt:lpstr>
      <vt:lpstr>華康隸書體W7</vt:lpstr>
      <vt:lpstr>華康儷楷書</vt:lpstr>
      <vt:lpstr>細明體</vt:lpstr>
      <vt:lpstr>文鼎海報體</vt:lpstr>
      <vt:lpstr>華康儷楷書(P)</vt:lpstr>
      <vt:lpstr>Vivaldi</vt:lpstr>
      <vt:lpstr>華康儷粗宋</vt:lpstr>
      <vt:lpstr>Arial Unicode MS</vt:lpstr>
      <vt:lpstr>Office 佈景主題</vt:lpstr>
      <vt:lpstr>Office 佈景主題</vt:lpstr>
      <vt:lpstr>Office 佈景主題</vt:lpstr>
      <vt:lpstr>Office 佈景主題</vt:lpstr>
      <vt:lpstr>投影片 1</vt:lpstr>
      <vt:lpstr>  自不量力  野人獻曝 </vt:lpstr>
      <vt:lpstr>臺灣史的史觀</vt:lpstr>
      <vt:lpstr>台灣史分期</vt:lpstr>
      <vt:lpstr>盤古開天地</vt:lpstr>
      <vt:lpstr>台灣的序曲~史前文化</vt:lpstr>
      <vt:lpstr>先來後到的移民者</vt:lpstr>
      <vt:lpstr>投影片 8</vt:lpstr>
      <vt:lpstr>黑潮帶來訪客</vt:lpstr>
      <vt:lpstr>投影片 10</vt:lpstr>
      <vt:lpstr>先住民的世界</vt:lpstr>
      <vt:lpstr>投影片 12</vt:lpstr>
      <vt:lpstr>先住民的「他稱」</vt:lpstr>
      <vt:lpstr>投影片 14</vt:lpstr>
      <vt:lpstr>投影片 15</vt:lpstr>
      <vt:lpstr>投影片 16</vt:lpstr>
      <vt:lpstr>蔴苡</vt:lpstr>
      <vt:lpstr>上沖下洗</vt:lpstr>
      <vt:lpstr>左搓右揉</vt:lpstr>
      <vt:lpstr>一定要加的</vt:lpstr>
      <vt:lpstr>為何蔴苡有地域性</vt:lpstr>
      <vt:lpstr>投影片 22</vt:lpstr>
      <vt:lpstr>高山族一直在增加中(14族)</vt:lpstr>
      <vt:lpstr>投影片 24</vt:lpstr>
      <vt:lpstr>投影片 25</vt:lpstr>
      <vt:lpstr>獨立族群</vt:lpstr>
      <vt:lpstr>投影片 27</vt:lpstr>
      <vt:lpstr>平埔族特色：</vt:lpstr>
      <vt:lpstr>高山族先住民的文化</vt:lpstr>
      <vt:lpstr>投影片 30</vt:lpstr>
      <vt:lpstr>投影片 31</vt:lpstr>
      <vt:lpstr>先住民飲食文化特色</vt:lpstr>
      <vt:lpstr>芋仔與蕃薯</vt:lpstr>
      <vt:lpstr>清人來台紀錄</vt:lpstr>
      <vt:lpstr>烤山豬肉</vt:lpstr>
      <vt:lpstr>小米酒</vt:lpstr>
      <vt:lpstr>是否影響日後的漢人</vt:lpstr>
      <vt:lpstr>白浪</vt:lpstr>
      <vt:lpstr>投影片 39</vt:lpstr>
      <vt:lpstr>航海世界的台灣</vt:lpstr>
      <vt:lpstr>投影片 41</vt:lpstr>
      <vt:lpstr>1492  哥倫布(明中期)</vt:lpstr>
      <vt:lpstr>有此一說1421：1405-1431</vt:lpstr>
      <vt:lpstr>這張世界地圖有何不同</vt:lpstr>
      <vt:lpstr>葡萄牙人「發現」台灣</vt:lpstr>
      <vt:lpstr>荷蘭與西班牙：16世紀為何而來</vt:lpstr>
      <vt:lpstr>幸與不幸的交會點：展露頭角</vt:lpstr>
      <vt:lpstr>台灣的地理位置：得天獨厚</vt:lpstr>
      <vt:lpstr>投影片 49</vt:lpstr>
      <vt:lpstr>荷蘭與西班牙</vt:lpstr>
      <vt:lpstr>荷蘭人來台灣</vt:lpstr>
      <vt:lpstr>荷蘭人在台灣</vt:lpstr>
      <vt:lpstr>1625荷蘭</vt:lpstr>
      <vt:lpstr>荷蘭做生意</vt:lpstr>
      <vt:lpstr>荷蘭如何經營台灣</vt:lpstr>
      <vt:lpstr>荷蘭撤退</vt:lpstr>
      <vt:lpstr>荷蘭</vt:lpstr>
      <vt:lpstr>           西班牙</vt:lpstr>
      <vt:lpstr>西班牙</vt:lpstr>
      <vt:lpstr>西班牙</vt:lpstr>
      <vt:lpstr>荷蘭與西班牙</vt:lpstr>
      <vt:lpstr>鄭氏家族的經營</vt:lpstr>
      <vt:lpstr>鄭氏家族的經營</vt:lpstr>
      <vt:lpstr>鄭氏家族的經營</vt:lpstr>
      <vt:lpstr>鄭氏家族的經營</vt:lpstr>
      <vt:lpstr>鄭氏家族的經營</vt:lpstr>
      <vt:lpstr>誰是台灣人</vt:lpstr>
      <vt:lpstr>誰是台灣人</vt:lpstr>
      <vt:lpstr>清領時期 （212年）</vt:lpstr>
      <vt:lpstr>清領前期(施琅反客)</vt:lpstr>
      <vt:lpstr>消極治台</vt:lpstr>
      <vt:lpstr>移民社會</vt:lpstr>
      <vt:lpstr>經濟開發</vt:lpstr>
      <vt:lpstr>民亂與械鬥</vt:lpstr>
      <vt:lpstr>終於體認到重要性</vt:lpstr>
      <vt:lpstr>清領後期</vt:lpstr>
      <vt:lpstr>開港通商</vt:lpstr>
      <vt:lpstr>茶葉出口世界第一</vt:lpstr>
      <vt:lpstr>積極治台</vt:lpstr>
      <vt:lpstr>自強新政</vt:lpstr>
      <vt:lpstr>台灣建省</vt:lpstr>
      <vt:lpstr>當時的台灣已成為中國的模範省</vt:lpstr>
      <vt:lpstr>投影片 83</vt:lpstr>
      <vt:lpstr>投影片 84</vt:lpstr>
      <vt:lpstr>1895這部片</vt:lpstr>
      <vt:lpstr>日據時期 （51年）</vt:lpstr>
      <vt:lpstr>                 戰敗割台</vt:lpstr>
      <vt:lpstr>日治分三期</vt:lpstr>
      <vt:lpstr>投影片 89</vt:lpstr>
      <vt:lpstr>殖民統治</vt:lpstr>
      <vt:lpstr>日月潭紅茶由來</vt:lpstr>
      <vt:lpstr>南北鐵路貫通在台中—湖心亭</vt:lpstr>
      <vt:lpstr>1908</vt:lpstr>
      <vt:lpstr>殖民化教育</vt:lpstr>
      <vt:lpstr>和平抗爭台灣的民主運動</vt:lpstr>
      <vt:lpstr>代表人物</vt:lpstr>
      <vt:lpstr>台灣診斷書（1921）</vt:lpstr>
      <vt:lpstr>南進基地</vt:lpstr>
      <vt:lpstr>當代台灣</vt:lpstr>
      <vt:lpstr>回歸祖國</vt:lpstr>
      <vt:lpstr>投影片 101</vt:lpstr>
      <vt:lpstr>威權統治</vt:lpstr>
      <vt:lpstr>民主開放</vt:lpstr>
      <vt:lpstr>投影片 104</vt:lpstr>
      <vt:lpstr>投影片 105</vt:lpstr>
      <vt:lpstr>經濟發展</vt:lpstr>
      <vt:lpstr>投影片 107</vt:lpstr>
      <vt:lpstr>投影片 108</vt:lpstr>
      <vt:lpstr>兩岸分裂分治</vt:lpstr>
      <vt:lpstr>感謝大家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msi</dc:creator>
  <cp:lastModifiedBy>Polly</cp:lastModifiedBy>
  <cp:revision>11</cp:revision>
  <dcterms:created xsi:type="dcterms:W3CDTF">2010-08-04T01:27:07Z</dcterms:created>
  <dcterms:modified xsi:type="dcterms:W3CDTF">2010-08-17T11:10:14Z</dcterms:modified>
</cp:coreProperties>
</file>